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5">
  <p:sldMasterIdLst>
    <p:sldMasterId id="2147483648" r:id="rId1"/>
    <p:sldMasterId id="2147483661" r:id="rId2"/>
  </p:sldMasterIdLst>
  <p:notesMasterIdLst>
    <p:notesMasterId r:id="rId75"/>
  </p:notesMasterIdLst>
  <p:sldIdLst>
    <p:sldId id="257" r:id="rId3"/>
    <p:sldId id="492" r:id="rId4"/>
    <p:sldId id="397" r:id="rId5"/>
    <p:sldId id="399" r:id="rId6"/>
    <p:sldId id="450" r:id="rId7"/>
    <p:sldId id="511" r:id="rId8"/>
    <p:sldId id="400" r:id="rId9"/>
    <p:sldId id="451" r:id="rId10"/>
    <p:sldId id="403" r:id="rId11"/>
    <p:sldId id="508" r:id="rId12"/>
    <p:sldId id="449" r:id="rId13"/>
    <p:sldId id="507" r:id="rId14"/>
    <p:sldId id="405" r:id="rId15"/>
    <p:sldId id="406" r:id="rId16"/>
    <p:sldId id="407" r:id="rId17"/>
    <p:sldId id="458" r:id="rId18"/>
    <p:sldId id="456" r:id="rId19"/>
    <p:sldId id="418" r:id="rId20"/>
    <p:sldId id="419" r:id="rId21"/>
    <p:sldId id="421" r:id="rId22"/>
    <p:sldId id="424" r:id="rId23"/>
    <p:sldId id="459" r:id="rId24"/>
    <p:sldId id="457" r:id="rId25"/>
    <p:sldId id="432" r:id="rId26"/>
    <p:sldId id="433" r:id="rId27"/>
    <p:sldId id="435" r:id="rId28"/>
    <p:sldId id="437" r:id="rId29"/>
    <p:sldId id="440" r:id="rId30"/>
    <p:sldId id="442" r:id="rId31"/>
    <p:sldId id="443" r:id="rId32"/>
    <p:sldId id="461" r:id="rId33"/>
    <p:sldId id="462" r:id="rId34"/>
    <p:sldId id="460" r:id="rId35"/>
    <p:sldId id="499" r:id="rId36"/>
    <p:sldId id="497" r:id="rId37"/>
    <p:sldId id="498" r:id="rId38"/>
    <p:sldId id="463" r:id="rId39"/>
    <p:sldId id="509" r:id="rId40"/>
    <p:sldId id="464" r:id="rId41"/>
    <p:sldId id="510" r:id="rId42"/>
    <p:sldId id="465" r:id="rId43"/>
    <p:sldId id="466" r:id="rId44"/>
    <p:sldId id="475" r:id="rId45"/>
    <p:sldId id="470" r:id="rId46"/>
    <p:sldId id="471" r:id="rId47"/>
    <p:sldId id="472" r:id="rId48"/>
    <p:sldId id="474" r:id="rId49"/>
    <p:sldId id="467" r:id="rId50"/>
    <p:sldId id="476" r:id="rId51"/>
    <p:sldId id="477" r:id="rId52"/>
    <p:sldId id="478" r:id="rId53"/>
    <p:sldId id="468" r:id="rId54"/>
    <p:sldId id="483" r:id="rId55"/>
    <p:sldId id="484" r:id="rId56"/>
    <p:sldId id="486" r:id="rId57"/>
    <p:sldId id="502" r:id="rId58"/>
    <p:sldId id="503" r:id="rId59"/>
    <p:sldId id="504" r:id="rId60"/>
    <p:sldId id="453" r:id="rId61"/>
    <p:sldId id="487" r:id="rId62"/>
    <p:sldId id="512" r:id="rId63"/>
    <p:sldId id="488" r:id="rId64"/>
    <p:sldId id="513" r:id="rId65"/>
    <p:sldId id="500" r:id="rId66"/>
    <p:sldId id="506" r:id="rId67"/>
    <p:sldId id="455" r:id="rId68"/>
    <p:sldId id="501" r:id="rId69"/>
    <p:sldId id="441" r:id="rId70"/>
    <p:sldId id="428" r:id="rId71"/>
    <p:sldId id="490" r:id="rId72"/>
    <p:sldId id="491" r:id="rId73"/>
    <p:sldId id="489" r:id="rId74"/>
  </p:sldIdLst>
  <p:sldSz cx="9144000" cy="6858000" type="screen4x3"/>
  <p:notesSz cx="7010400" cy="9296400"/>
  <p:embeddedFontLst>
    <p:embeddedFont>
      <p:font typeface="Steinem Unicode" panose="020B0604020202020204" charset="0"/>
      <p:regular r:id="rId76"/>
    </p:embeddedFont>
    <p:embeddedFont>
      <p:font typeface="ＭＳ Ｐゴシック" panose="020B0600070205080204" pitchFamily="34" charset="-128"/>
      <p:regular r:id="rId77"/>
    </p:embeddedFont>
    <p:embeddedFont>
      <p:font typeface="Century Gothic" panose="020B0502020202020204" pitchFamily="34" charset="0"/>
      <p:regular r:id="rId78"/>
      <p:bold r:id="rId79"/>
      <p:italic r:id="rId80"/>
      <p:boldItalic r:id="rId81"/>
    </p:embeddedFont>
    <p:embeddedFont>
      <p:font typeface="MS Mincho" panose="02020609040205080304" pitchFamily="49" charset="-128"/>
      <p:regular r:id="rId82"/>
    </p:embeddedFont>
    <p:embeddedFont>
      <p:font typeface="Calibri" panose="020F0502020204030204" pitchFamily="34" charset="0"/>
      <p:regular r:id="rId83"/>
      <p:bold r:id="rId84"/>
      <p:italic r:id="rId85"/>
      <p:boldItalic r:id="rId86"/>
    </p:embeddedFont>
    <p:embeddedFont>
      <p:font typeface="Steinem" panose="020B0604020202020204" charset="0"/>
      <p:regular r:id="rId87"/>
      <p:bold r:id="rId88"/>
      <p:italic r:id="rId89"/>
      <p:boldItalic r:id="rId90"/>
    </p:embeddedFont>
    <p:embeddedFont>
      <p:font typeface="Chalkduster" panose="020B0604020202020204" charset="0"/>
      <p:regular r:id="rId91"/>
    </p:embeddedFont>
    <p:embeddedFont>
      <p:font typeface="Cambria" panose="02040503050406030204" pitchFamily="18" charset="0"/>
      <p:regular r:id="rId92"/>
      <p:bold r:id="rId93"/>
      <p:italic r:id="rId94"/>
      <p:boldItalic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hitney" initials="W" lastIdx="9" clrIdx="0"/>
  <p:cmAuthor id="1" name="Rebecca Kockler" initials="RK" lastIdx="9" clrIdx="1"/>
  <p:cmAuthor id="2" name="Whitney Whealdon" initials="WW" lastIdx="1" clrIdx="2"/>
  <p:cmAuthor id="3" name="Sharon Necaise" initials="SN" lastIdx="1" clrIdx="3"/>
  <p:cmAuthor id="4" name="Serena White" initials="SW" lastIdx="4"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F77"/>
    <a:srgbClr val="2ABDBA"/>
    <a:srgbClr val="FFCC99"/>
    <a:srgbClr val="DAE57E"/>
    <a:srgbClr val="E7EBF5"/>
    <a:srgbClr val="CC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8" autoAdjust="0"/>
    <p:restoredTop sz="76679" autoAdjust="0"/>
  </p:normalViewPr>
  <p:slideViewPr>
    <p:cSldViewPr>
      <p:cViewPr varScale="1">
        <p:scale>
          <a:sx n="56" d="100"/>
          <a:sy n="56" d="100"/>
        </p:scale>
        <p:origin x="-1878"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70" d="100"/>
          <a:sy n="70" d="100"/>
        </p:scale>
        <p:origin x="-2166" y="-3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4.fntdata"/><Relationship Id="rId5" Type="http://schemas.openxmlformats.org/officeDocument/2006/relationships/slide" Target="slides/slide3.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fntdata"/><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2.fntdata"/><Relationship Id="rId61" Type="http://schemas.openxmlformats.org/officeDocument/2006/relationships/slide" Target="slides/slide59.xml"/><Relationship Id="rId82"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2.fntdata"/><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8.fntdata"/><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35CAE-738A-48BA-811B-1FD0CD1B6841}" type="doc">
      <dgm:prSet loTypeId="urn:microsoft.com/office/officeart/2005/8/layout/cycle3" loCatId="cycle" qsTypeId="urn:microsoft.com/office/officeart/2005/8/quickstyle/simple1" qsCatId="simple" csTypeId="urn:microsoft.com/office/officeart/2005/8/colors/colorful1#1" csCatId="colorful" phldr="1"/>
      <dgm:spPr/>
      <dgm:t>
        <a:bodyPr/>
        <a:lstStyle/>
        <a:p>
          <a:endParaRPr lang="en-US"/>
        </a:p>
      </dgm:t>
    </dgm:pt>
    <dgm:pt modelId="{AFF0FBDC-C5D5-4D82-96D4-3E920F328BC2}">
      <dgm:prSet phldrT="[Text]" custT="1"/>
      <dgm:spPr>
        <a:xfrm>
          <a:off x="2031072" y="159"/>
          <a:ext cx="1897219" cy="948609"/>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600" dirty="0" smtClean="0">
              <a:solidFill>
                <a:sysClr val="window" lastClr="FFFFFF"/>
              </a:solidFill>
              <a:latin typeface="Calibri"/>
              <a:ea typeface="+mn-ea"/>
              <a:cs typeface="+mn-cs"/>
            </a:rPr>
            <a:t>Providers submit </a:t>
          </a:r>
          <a:r>
            <a:rPr lang="en-US" sz="1600" dirty="0">
              <a:solidFill>
                <a:sysClr val="window" lastClr="FFFFFF"/>
              </a:solidFill>
              <a:latin typeface="Calibri"/>
              <a:ea typeface="+mn-ea"/>
              <a:cs typeface="+mn-cs"/>
            </a:rPr>
            <a:t>digital </a:t>
          </a:r>
          <a:r>
            <a:rPr lang="en-US" sz="1600" dirty="0" smtClean="0">
              <a:solidFill>
                <a:sysClr val="window" lastClr="FFFFFF"/>
              </a:solidFill>
              <a:latin typeface="Calibri"/>
              <a:ea typeface="+mn-ea"/>
              <a:cs typeface="+mn-cs"/>
            </a:rPr>
            <a:t>materials for review</a:t>
          </a:r>
        </a:p>
      </dgm:t>
    </dgm:pt>
    <dgm:pt modelId="{C9DE5042-FEEE-4871-A594-E1A7292CD3EF}" type="parTrans" cxnId="{BADAB02C-0E19-433A-B46A-07568C396DD6}">
      <dgm:prSet/>
      <dgm:spPr/>
      <dgm:t>
        <a:bodyPr/>
        <a:lstStyle/>
        <a:p>
          <a:endParaRPr lang="en-US" sz="1600"/>
        </a:p>
      </dgm:t>
    </dgm:pt>
    <dgm:pt modelId="{F4D064F6-C1E1-40CB-A80F-64F1A066C1A6}" type="sibTrans" cxnId="{BADAB02C-0E19-433A-B46A-07568C396DD6}">
      <dgm:prSet/>
      <dgm:spPr>
        <a:xfrm>
          <a:off x="426353" y="-6855"/>
          <a:ext cx="5106657" cy="5106657"/>
        </a:xfrm>
        <a:solidFill>
          <a:srgbClr val="C0504D">
            <a:tint val="40000"/>
            <a:hueOff val="0"/>
            <a:satOff val="0"/>
            <a:lumOff val="0"/>
            <a:alphaOff val="0"/>
          </a:srgbClr>
        </a:solidFill>
        <a:ln>
          <a:noFill/>
        </a:ln>
        <a:effectLst/>
      </dgm:spPr>
      <dgm:t>
        <a:bodyPr/>
        <a:lstStyle/>
        <a:p>
          <a:endParaRPr lang="en-US" sz="1600"/>
        </a:p>
      </dgm:t>
    </dgm:pt>
    <dgm:pt modelId="{82C42453-9A96-4849-8ED9-A15AC68B2412}">
      <dgm:prSet phldrT="[Text]" custT="1"/>
      <dgm:spPr>
        <a:xfrm>
          <a:off x="3853585" y="1143882"/>
          <a:ext cx="1897219" cy="948609"/>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600" dirty="0" smtClean="0">
              <a:solidFill>
                <a:sysClr val="window" lastClr="FFFFFF"/>
              </a:solidFill>
              <a:latin typeface="Calibri"/>
              <a:ea typeface="+mn-ea"/>
              <a:cs typeface="+mn-cs"/>
            </a:rPr>
            <a:t>LDE recruits, trains, and compensates reviewers</a:t>
          </a:r>
        </a:p>
      </dgm:t>
    </dgm:pt>
    <dgm:pt modelId="{EA60CFCE-A841-46CE-B9E8-E8ECD8F4B7F1}" type="parTrans" cxnId="{EBDB5D09-FDA5-4786-9427-54866E0840C1}">
      <dgm:prSet/>
      <dgm:spPr/>
      <dgm:t>
        <a:bodyPr/>
        <a:lstStyle/>
        <a:p>
          <a:endParaRPr lang="en-US" sz="1600"/>
        </a:p>
      </dgm:t>
    </dgm:pt>
    <dgm:pt modelId="{7FD74B30-B6DB-4457-BE3C-BE44279BA96C}" type="sibTrans" cxnId="{EBDB5D09-FDA5-4786-9427-54866E0840C1}">
      <dgm:prSet/>
      <dgm:spPr/>
      <dgm:t>
        <a:bodyPr/>
        <a:lstStyle/>
        <a:p>
          <a:endParaRPr lang="en-US" sz="1600"/>
        </a:p>
      </dgm:t>
    </dgm:pt>
    <dgm:pt modelId="{F8BED07A-1C76-4522-8FB8-121E0BD602D6}">
      <dgm:prSet phldrT="[Text]" custT="1"/>
      <dgm:spPr>
        <a:xfrm>
          <a:off x="3596149" y="3034297"/>
          <a:ext cx="1897219" cy="948609"/>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600" dirty="0" smtClean="0">
              <a:solidFill>
                <a:sysClr val="window" lastClr="FFFFFF"/>
              </a:solidFill>
              <a:latin typeface="Calibri"/>
              <a:ea typeface="+mn-ea"/>
              <a:cs typeface="+mn-cs"/>
            </a:rPr>
            <a:t>Phase 1:  Initial screening</a:t>
          </a:r>
        </a:p>
      </dgm:t>
    </dgm:pt>
    <dgm:pt modelId="{96989658-01B4-4F2D-9E4B-2A46AE065547}" type="parTrans" cxnId="{072F382E-3E99-41B5-AE51-3670DE457812}">
      <dgm:prSet/>
      <dgm:spPr/>
      <dgm:t>
        <a:bodyPr/>
        <a:lstStyle/>
        <a:p>
          <a:endParaRPr lang="en-US" sz="1600"/>
        </a:p>
      </dgm:t>
    </dgm:pt>
    <dgm:pt modelId="{60EA711B-E4C7-4957-9248-9C60EAA81BFF}" type="sibTrans" cxnId="{072F382E-3E99-41B5-AE51-3670DE457812}">
      <dgm:prSet/>
      <dgm:spPr/>
      <dgm:t>
        <a:bodyPr/>
        <a:lstStyle/>
        <a:p>
          <a:endParaRPr lang="en-US" sz="1600"/>
        </a:p>
      </dgm:t>
    </dgm:pt>
    <dgm:pt modelId="{5397DD54-C3DC-4F28-845A-489A8E1BCC97}">
      <dgm:prSet phldrT="[Text]" custT="1"/>
      <dgm:spPr>
        <a:xfrm>
          <a:off x="3615509" y="3954544"/>
          <a:ext cx="1897219" cy="948609"/>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600" dirty="0" smtClean="0">
              <a:solidFill>
                <a:sysClr val="window" lastClr="FFFFFF"/>
              </a:solidFill>
              <a:latin typeface="Calibri"/>
              <a:ea typeface="+mn-ea"/>
              <a:cs typeface="+mn-cs"/>
            </a:rPr>
            <a:t>Phase 2:  State vetting</a:t>
          </a:r>
        </a:p>
      </dgm:t>
    </dgm:pt>
    <dgm:pt modelId="{A5A72E90-B5F0-4497-ACB2-F2ECDC763FC0}" type="parTrans" cxnId="{8F5B4243-958C-41E3-A9CA-1B8B3347B63B}">
      <dgm:prSet/>
      <dgm:spPr/>
      <dgm:t>
        <a:bodyPr/>
        <a:lstStyle/>
        <a:p>
          <a:endParaRPr lang="en-US" sz="1600"/>
        </a:p>
      </dgm:t>
    </dgm:pt>
    <dgm:pt modelId="{E04CD464-5267-4258-8585-ED411D9B9121}" type="sibTrans" cxnId="{8F5B4243-958C-41E3-A9CA-1B8B3347B63B}">
      <dgm:prSet/>
      <dgm:spPr/>
      <dgm:t>
        <a:bodyPr/>
        <a:lstStyle/>
        <a:p>
          <a:endParaRPr lang="en-US" sz="1600"/>
        </a:p>
      </dgm:t>
    </dgm:pt>
    <dgm:pt modelId="{1843226A-FE9C-491F-BE02-10D029CD5CCB}">
      <dgm:prSet phldrT="[Text]" custT="1"/>
      <dgm:spPr>
        <a:xfrm>
          <a:off x="236956" y="3107659"/>
          <a:ext cx="1897219" cy="948609"/>
        </a:xfr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600" dirty="0" smtClean="0">
              <a:solidFill>
                <a:sysClr val="window" lastClr="FFFFFF"/>
              </a:solidFill>
              <a:latin typeface="Calibri"/>
              <a:ea typeface="+mn-ea"/>
              <a:cs typeface="+mn-cs"/>
            </a:rPr>
            <a:t>Phase 3: Rating and publication </a:t>
          </a:r>
        </a:p>
      </dgm:t>
    </dgm:pt>
    <dgm:pt modelId="{CF2F314E-B757-4F0E-BCBE-1FABC1E7FA7E}" type="parTrans" cxnId="{28C4B85D-E025-4698-80BE-420311011FB1}">
      <dgm:prSet/>
      <dgm:spPr/>
      <dgm:t>
        <a:bodyPr/>
        <a:lstStyle/>
        <a:p>
          <a:endParaRPr lang="en-US" sz="1600"/>
        </a:p>
      </dgm:t>
    </dgm:pt>
    <dgm:pt modelId="{813B1833-D5DB-4CF7-89FF-DDCBD6184DBC}" type="sibTrans" cxnId="{28C4B85D-E025-4698-80BE-420311011FB1}">
      <dgm:prSet/>
      <dgm:spPr/>
      <dgm:t>
        <a:bodyPr/>
        <a:lstStyle/>
        <a:p>
          <a:endParaRPr lang="en-US" sz="1600"/>
        </a:p>
      </dgm:t>
    </dgm:pt>
    <dgm:pt modelId="{9AC4B5FC-3421-4F8A-B61C-09AA81423E96}" type="pres">
      <dgm:prSet presAssocID="{C5135CAE-738A-48BA-811B-1FD0CD1B6841}" presName="Name0" presStyleCnt="0">
        <dgm:presLayoutVars>
          <dgm:dir/>
          <dgm:resizeHandles val="exact"/>
        </dgm:presLayoutVars>
      </dgm:prSet>
      <dgm:spPr/>
      <dgm:t>
        <a:bodyPr/>
        <a:lstStyle/>
        <a:p>
          <a:endParaRPr lang="en-US"/>
        </a:p>
      </dgm:t>
    </dgm:pt>
    <dgm:pt modelId="{EE887D91-B2DF-4374-B466-810D639422B9}" type="pres">
      <dgm:prSet presAssocID="{C5135CAE-738A-48BA-811B-1FD0CD1B6841}" presName="cycle" presStyleCnt="0"/>
      <dgm:spPr/>
    </dgm:pt>
    <dgm:pt modelId="{7C80ECF6-C4C7-43EA-96AC-30FCC54A433C}" type="pres">
      <dgm:prSet presAssocID="{AFF0FBDC-C5D5-4D82-96D4-3E920F328BC2}" presName="nodeFirstNode" presStyleLbl="node1" presStyleIdx="0" presStyleCnt="5" custRadScaleRad="103658" custRadScaleInc="-7265">
        <dgm:presLayoutVars>
          <dgm:bulletEnabled val="1"/>
        </dgm:presLayoutVars>
      </dgm:prSet>
      <dgm:spPr>
        <a:prstGeom prst="roundRect">
          <a:avLst/>
        </a:prstGeom>
      </dgm:spPr>
      <dgm:t>
        <a:bodyPr/>
        <a:lstStyle/>
        <a:p>
          <a:endParaRPr lang="en-US"/>
        </a:p>
      </dgm:t>
    </dgm:pt>
    <dgm:pt modelId="{06B87CC9-109E-407E-8845-399A28C11B10}" type="pres">
      <dgm:prSet presAssocID="{F4D064F6-C1E1-40CB-A80F-64F1A066C1A6}" presName="sibTransFirstNode" presStyleLbl="bgShp" presStyleIdx="0" presStyleCnt="1"/>
      <dgm:spPr>
        <a:prstGeom prst="circularArrow">
          <a:avLst>
            <a:gd name="adj1" fmla="val 5274"/>
            <a:gd name="adj2" fmla="val 312630"/>
            <a:gd name="adj3" fmla="val 14268307"/>
            <a:gd name="adj4" fmla="val 17103547"/>
            <a:gd name="adj5" fmla="val 5477"/>
          </a:avLst>
        </a:prstGeom>
      </dgm:spPr>
      <dgm:t>
        <a:bodyPr/>
        <a:lstStyle/>
        <a:p>
          <a:endParaRPr lang="en-US"/>
        </a:p>
      </dgm:t>
    </dgm:pt>
    <dgm:pt modelId="{48C35FD9-368A-4AB4-970A-4A701AC175C1}" type="pres">
      <dgm:prSet presAssocID="{82C42453-9A96-4849-8ED9-A15AC68B2412}" presName="nodeFollowingNodes" presStyleLbl="node1" presStyleIdx="1" presStyleCnt="5" custRadScaleRad="98720" custRadScaleInc="5866">
        <dgm:presLayoutVars>
          <dgm:bulletEnabled val="1"/>
        </dgm:presLayoutVars>
      </dgm:prSet>
      <dgm:spPr>
        <a:prstGeom prst="roundRect">
          <a:avLst/>
        </a:prstGeom>
      </dgm:spPr>
      <dgm:t>
        <a:bodyPr/>
        <a:lstStyle/>
        <a:p>
          <a:endParaRPr lang="en-US"/>
        </a:p>
      </dgm:t>
    </dgm:pt>
    <dgm:pt modelId="{85C655D4-0DF1-4264-B4D8-4B8354E3C289}" type="pres">
      <dgm:prSet presAssocID="{F8BED07A-1C76-4522-8FB8-121E0BD602D6}" presName="nodeFollowingNodes" presStyleLbl="node1" presStyleIdx="2" presStyleCnt="5" custRadScaleRad="97473" custRadScaleInc="-28038">
        <dgm:presLayoutVars>
          <dgm:bulletEnabled val="1"/>
        </dgm:presLayoutVars>
      </dgm:prSet>
      <dgm:spPr>
        <a:prstGeom prst="roundRect">
          <a:avLst/>
        </a:prstGeom>
      </dgm:spPr>
      <dgm:t>
        <a:bodyPr/>
        <a:lstStyle/>
        <a:p>
          <a:endParaRPr lang="en-US"/>
        </a:p>
      </dgm:t>
    </dgm:pt>
    <dgm:pt modelId="{47B40B73-5B44-40D2-8046-72668350CFDB}" type="pres">
      <dgm:prSet presAssocID="{5397DD54-C3DC-4F28-845A-489A8E1BCC97}" presName="nodeFollowingNodes" presStyleLbl="node1" presStyleIdx="3" presStyleCnt="5" custRadScaleRad="107684" custRadScaleInc="30109">
        <dgm:presLayoutVars>
          <dgm:bulletEnabled val="1"/>
        </dgm:presLayoutVars>
      </dgm:prSet>
      <dgm:spPr>
        <a:prstGeom prst="roundRect">
          <a:avLst/>
        </a:prstGeom>
      </dgm:spPr>
      <dgm:t>
        <a:bodyPr/>
        <a:lstStyle/>
        <a:p>
          <a:endParaRPr lang="en-US"/>
        </a:p>
      </dgm:t>
    </dgm:pt>
    <dgm:pt modelId="{BA887B47-FDBB-469E-B507-120AAEB2B14A}" type="pres">
      <dgm:prSet presAssocID="{1843226A-FE9C-491F-BE02-10D029CD5CCB}" presName="nodeFollowingNodes" presStyleLbl="node1" presStyleIdx="4" presStyleCnt="5" custRadScaleRad="130815" custRadScaleInc="-6418">
        <dgm:presLayoutVars>
          <dgm:bulletEnabled val="1"/>
        </dgm:presLayoutVars>
      </dgm:prSet>
      <dgm:spPr>
        <a:prstGeom prst="roundRect">
          <a:avLst/>
        </a:prstGeom>
      </dgm:spPr>
      <dgm:t>
        <a:bodyPr/>
        <a:lstStyle/>
        <a:p>
          <a:endParaRPr lang="en-US"/>
        </a:p>
      </dgm:t>
    </dgm:pt>
  </dgm:ptLst>
  <dgm:cxnLst>
    <dgm:cxn modelId="{CA19C7EE-92B1-4310-84E3-BEF81A122606}" type="presOf" srcId="{82C42453-9A96-4849-8ED9-A15AC68B2412}" destId="{48C35FD9-368A-4AB4-970A-4A701AC175C1}" srcOrd="0" destOrd="0" presId="urn:microsoft.com/office/officeart/2005/8/layout/cycle3"/>
    <dgm:cxn modelId="{D2CC3A27-4604-4F50-B840-45E080C516A2}" type="presOf" srcId="{F8BED07A-1C76-4522-8FB8-121E0BD602D6}" destId="{85C655D4-0DF1-4264-B4D8-4B8354E3C289}" srcOrd="0" destOrd="0" presId="urn:microsoft.com/office/officeart/2005/8/layout/cycle3"/>
    <dgm:cxn modelId="{8F5B4243-958C-41E3-A9CA-1B8B3347B63B}" srcId="{C5135CAE-738A-48BA-811B-1FD0CD1B6841}" destId="{5397DD54-C3DC-4F28-845A-489A8E1BCC97}" srcOrd="3" destOrd="0" parTransId="{A5A72E90-B5F0-4497-ACB2-F2ECDC763FC0}" sibTransId="{E04CD464-5267-4258-8585-ED411D9B9121}"/>
    <dgm:cxn modelId="{91F8F1C0-76A6-4F10-B190-42AC82017FD8}" type="presOf" srcId="{C5135CAE-738A-48BA-811B-1FD0CD1B6841}" destId="{9AC4B5FC-3421-4F8A-B61C-09AA81423E96}" srcOrd="0" destOrd="0" presId="urn:microsoft.com/office/officeart/2005/8/layout/cycle3"/>
    <dgm:cxn modelId="{28C4B85D-E025-4698-80BE-420311011FB1}" srcId="{C5135CAE-738A-48BA-811B-1FD0CD1B6841}" destId="{1843226A-FE9C-491F-BE02-10D029CD5CCB}" srcOrd="4" destOrd="0" parTransId="{CF2F314E-B757-4F0E-BCBE-1FABC1E7FA7E}" sibTransId="{813B1833-D5DB-4CF7-89FF-DDCBD6184DBC}"/>
    <dgm:cxn modelId="{D668248D-1A50-4832-8DA4-01A2B6F4B4CD}" type="presOf" srcId="{F4D064F6-C1E1-40CB-A80F-64F1A066C1A6}" destId="{06B87CC9-109E-407E-8845-399A28C11B10}" srcOrd="0" destOrd="0" presId="urn:microsoft.com/office/officeart/2005/8/layout/cycle3"/>
    <dgm:cxn modelId="{BADAB02C-0E19-433A-B46A-07568C396DD6}" srcId="{C5135CAE-738A-48BA-811B-1FD0CD1B6841}" destId="{AFF0FBDC-C5D5-4D82-96D4-3E920F328BC2}" srcOrd="0" destOrd="0" parTransId="{C9DE5042-FEEE-4871-A594-E1A7292CD3EF}" sibTransId="{F4D064F6-C1E1-40CB-A80F-64F1A066C1A6}"/>
    <dgm:cxn modelId="{072F382E-3E99-41B5-AE51-3670DE457812}" srcId="{C5135CAE-738A-48BA-811B-1FD0CD1B6841}" destId="{F8BED07A-1C76-4522-8FB8-121E0BD602D6}" srcOrd="2" destOrd="0" parTransId="{96989658-01B4-4F2D-9E4B-2A46AE065547}" sibTransId="{60EA711B-E4C7-4957-9248-9C60EAA81BFF}"/>
    <dgm:cxn modelId="{EBDB5D09-FDA5-4786-9427-54866E0840C1}" srcId="{C5135CAE-738A-48BA-811B-1FD0CD1B6841}" destId="{82C42453-9A96-4849-8ED9-A15AC68B2412}" srcOrd="1" destOrd="0" parTransId="{EA60CFCE-A841-46CE-B9E8-E8ECD8F4B7F1}" sibTransId="{7FD74B30-B6DB-4457-BE3C-BE44279BA96C}"/>
    <dgm:cxn modelId="{B937BB1E-8F0F-4974-AC6F-340A6E0283B0}" type="presOf" srcId="{5397DD54-C3DC-4F28-845A-489A8E1BCC97}" destId="{47B40B73-5B44-40D2-8046-72668350CFDB}" srcOrd="0" destOrd="0" presId="urn:microsoft.com/office/officeart/2005/8/layout/cycle3"/>
    <dgm:cxn modelId="{45A6555A-8DFC-412A-9562-0DDD49064F84}" type="presOf" srcId="{AFF0FBDC-C5D5-4D82-96D4-3E920F328BC2}" destId="{7C80ECF6-C4C7-43EA-96AC-30FCC54A433C}" srcOrd="0" destOrd="0" presId="urn:microsoft.com/office/officeart/2005/8/layout/cycle3"/>
    <dgm:cxn modelId="{A26C9F3D-351D-4A28-AF87-27EF2D0CB278}" type="presOf" srcId="{1843226A-FE9C-491F-BE02-10D029CD5CCB}" destId="{BA887B47-FDBB-469E-B507-120AAEB2B14A}" srcOrd="0" destOrd="0" presId="urn:microsoft.com/office/officeart/2005/8/layout/cycle3"/>
    <dgm:cxn modelId="{B41CABD2-CBE4-49C0-9DC1-D45518A36EB6}" type="presParOf" srcId="{9AC4B5FC-3421-4F8A-B61C-09AA81423E96}" destId="{EE887D91-B2DF-4374-B466-810D639422B9}" srcOrd="0" destOrd="0" presId="urn:microsoft.com/office/officeart/2005/8/layout/cycle3"/>
    <dgm:cxn modelId="{85DF50ED-7BDA-4BD6-80C6-12BF03B3D8FF}" type="presParOf" srcId="{EE887D91-B2DF-4374-B466-810D639422B9}" destId="{7C80ECF6-C4C7-43EA-96AC-30FCC54A433C}" srcOrd="0" destOrd="0" presId="urn:microsoft.com/office/officeart/2005/8/layout/cycle3"/>
    <dgm:cxn modelId="{5994F2C3-C17F-45A0-8731-82B47B7931B0}" type="presParOf" srcId="{EE887D91-B2DF-4374-B466-810D639422B9}" destId="{06B87CC9-109E-407E-8845-399A28C11B10}" srcOrd="1" destOrd="0" presId="urn:microsoft.com/office/officeart/2005/8/layout/cycle3"/>
    <dgm:cxn modelId="{E48A2019-FF02-41C4-9FFA-49A72A892E9A}" type="presParOf" srcId="{EE887D91-B2DF-4374-B466-810D639422B9}" destId="{48C35FD9-368A-4AB4-970A-4A701AC175C1}" srcOrd="2" destOrd="0" presId="urn:microsoft.com/office/officeart/2005/8/layout/cycle3"/>
    <dgm:cxn modelId="{F73444A4-6DC0-4B9E-8798-7E1B0271A247}" type="presParOf" srcId="{EE887D91-B2DF-4374-B466-810D639422B9}" destId="{85C655D4-0DF1-4264-B4D8-4B8354E3C289}" srcOrd="3" destOrd="0" presId="urn:microsoft.com/office/officeart/2005/8/layout/cycle3"/>
    <dgm:cxn modelId="{F5F72308-6704-4390-BC59-8F7BC22D7B26}" type="presParOf" srcId="{EE887D91-B2DF-4374-B466-810D639422B9}" destId="{47B40B73-5B44-40D2-8046-72668350CFDB}" srcOrd="4" destOrd="0" presId="urn:microsoft.com/office/officeart/2005/8/layout/cycle3"/>
    <dgm:cxn modelId="{94EBF77D-676F-4FEB-AA30-3314D9F36CB5}" type="presParOf" srcId="{EE887D91-B2DF-4374-B466-810D639422B9}" destId="{BA887B47-FDBB-469E-B507-120AAEB2B14A}"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87CC9-109E-407E-8845-399A28C11B10}">
      <dsp:nvSpPr>
        <dsp:cNvPr id="0" name=""/>
        <dsp:cNvSpPr/>
      </dsp:nvSpPr>
      <dsp:spPr>
        <a:xfrm>
          <a:off x="944984" y="-31735"/>
          <a:ext cx="5155039" cy="5155039"/>
        </a:xfrm>
        <a:prstGeom prst="circularArrow">
          <a:avLst>
            <a:gd name="adj1" fmla="val 5274"/>
            <a:gd name="adj2" fmla="val 312630"/>
            <a:gd name="adj3" fmla="val 14268307"/>
            <a:gd name="adj4" fmla="val 17103547"/>
            <a:gd name="adj5" fmla="val 5477"/>
          </a:avLst>
        </a:prstGeom>
        <a:solidFill>
          <a:srgbClr val="C0504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C80ECF6-C4C7-43EA-96AC-30FCC54A433C}">
      <dsp:nvSpPr>
        <dsp:cNvPr id="0" name=""/>
        <dsp:cNvSpPr/>
      </dsp:nvSpPr>
      <dsp:spPr>
        <a:xfrm>
          <a:off x="2320679" y="0"/>
          <a:ext cx="2403648" cy="1201824"/>
        </a:xfrm>
        <a:prstGeom prst="round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Providers submit </a:t>
          </a:r>
          <a:r>
            <a:rPr lang="en-US" sz="1600" kern="1200" dirty="0">
              <a:solidFill>
                <a:sysClr val="window" lastClr="FFFFFF"/>
              </a:solidFill>
              <a:latin typeface="Calibri"/>
              <a:ea typeface="+mn-ea"/>
              <a:cs typeface="+mn-cs"/>
            </a:rPr>
            <a:t>digital </a:t>
          </a:r>
          <a:r>
            <a:rPr lang="en-US" sz="1600" kern="1200" dirty="0" smtClean="0">
              <a:solidFill>
                <a:sysClr val="window" lastClr="FFFFFF"/>
              </a:solidFill>
              <a:latin typeface="Calibri"/>
              <a:ea typeface="+mn-ea"/>
              <a:cs typeface="+mn-cs"/>
            </a:rPr>
            <a:t>materials for review</a:t>
          </a:r>
        </a:p>
      </dsp:txBody>
      <dsp:txXfrm>
        <a:off x="2379347" y="58668"/>
        <a:ext cx="2286312" cy="1084488"/>
      </dsp:txXfrm>
    </dsp:sp>
    <dsp:sp modelId="{48C35FD9-368A-4AB4-970A-4A701AC175C1}">
      <dsp:nvSpPr>
        <dsp:cNvPr id="0" name=""/>
        <dsp:cNvSpPr/>
      </dsp:nvSpPr>
      <dsp:spPr>
        <a:xfrm>
          <a:off x="4595109" y="1657158"/>
          <a:ext cx="2403648" cy="1201824"/>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LDE recruits, trains, and compensates reviewers</a:t>
          </a:r>
        </a:p>
      </dsp:txBody>
      <dsp:txXfrm>
        <a:off x="4653777" y="1715826"/>
        <a:ext cx="2286312" cy="1084488"/>
      </dsp:txXfrm>
    </dsp:sp>
    <dsp:sp modelId="{85C655D4-0DF1-4264-B4D8-4B8354E3C289}">
      <dsp:nvSpPr>
        <dsp:cNvPr id="0" name=""/>
        <dsp:cNvSpPr/>
      </dsp:nvSpPr>
      <dsp:spPr>
        <a:xfrm>
          <a:off x="4201163" y="3494639"/>
          <a:ext cx="2403648" cy="1201824"/>
        </a:xfrm>
        <a:prstGeom prst="round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Phase 1:  Initial screening</a:t>
          </a:r>
        </a:p>
      </dsp:txBody>
      <dsp:txXfrm>
        <a:off x="4259831" y="3553307"/>
        <a:ext cx="2286312" cy="1084488"/>
      </dsp:txXfrm>
    </dsp:sp>
    <dsp:sp modelId="{47B40B73-5B44-40D2-8046-72668350CFDB}">
      <dsp:nvSpPr>
        <dsp:cNvPr id="0" name=""/>
        <dsp:cNvSpPr/>
      </dsp:nvSpPr>
      <dsp:spPr>
        <a:xfrm>
          <a:off x="577159" y="3589043"/>
          <a:ext cx="2403648" cy="1201824"/>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Phase 2:  State vetting</a:t>
          </a:r>
        </a:p>
      </dsp:txBody>
      <dsp:txXfrm>
        <a:off x="635827" y="3647711"/>
        <a:ext cx="2286312" cy="1084488"/>
      </dsp:txXfrm>
    </dsp:sp>
    <dsp:sp modelId="{BA887B47-FDBB-469E-B507-120AAEB2B14A}">
      <dsp:nvSpPr>
        <dsp:cNvPr id="0" name=""/>
        <dsp:cNvSpPr/>
      </dsp:nvSpPr>
      <dsp:spPr>
        <a:xfrm>
          <a:off x="0" y="1496844"/>
          <a:ext cx="2403648" cy="1201824"/>
        </a:xfrm>
        <a:prstGeom prst="roundRect">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Phase 3: Rating and publication </a:t>
          </a:r>
        </a:p>
      </dsp:txBody>
      <dsp:txXfrm>
        <a:off x="58668" y="1555512"/>
        <a:ext cx="2286312" cy="108448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95E1F44-B786-4FB2-9775-B1AB9A03AA22}" type="datetimeFigureOut">
              <a:rPr lang="en-US" smtClean="0"/>
              <a:t>5/28/2014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BD80347-C5C2-443D-8E28-046FF5B259EC}" type="slidenum">
              <a:rPr lang="en-US" smtClean="0"/>
              <a:t>‹#›</a:t>
            </a:fld>
            <a:endParaRPr lang="en-US" dirty="0"/>
          </a:p>
        </p:txBody>
      </p:sp>
    </p:spTree>
    <p:extLst>
      <p:ext uri="{BB962C8B-B14F-4D97-AF65-F5344CB8AC3E}">
        <p14:creationId xmlns:p14="http://schemas.microsoft.com/office/powerpoint/2010/main" val="240055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a:t>
            </a:fld>
            <a:endParaRPr lang="en-US" dirty="0"/>
          </a:p>
        </p:txBody>
      </p:sp>
    </p:spTree>
    <p:extLst>
      <p:ext uri="{BB962C8B-B14F-4D97-AF65-F5344CB8AC3E}">
        <p14:creationId xmlns:p14="http://schemas.microsoft.com/office/powerpoint/2010/main" val="1407858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251"/>
          <p:cNvSpPr>
            <a:spLocks noGrp="1" noRot="1" noChangeAspect="1" noTextEdit="1"/>
          </p:cNvSpPr>
          <p:nvPr>
            <p:ph type="sldImg" idx="2"/>
          </p:nvPr>
        </p:nvSpPr>
        <p:spPr>
          <a:ln>
            <a:headEnd/>
            <a:tailEnd/>
          </a:ln>
        </p:spPr>
      </p:sp>
      <p:sp>
        <p:nvSpPr>
          <p:cNvPr id="81923" name="Shape 252"/>
          <p:cNvSpPr txBox="1">
            <a:spLocks noGrp="1"/>
          </p:cNvSpPr>
          <p:nvPr>
            <p:ph type="body" idx="1"/>
          </p:nvPr>
        </p:nvSpPr>
        <p:spPr bwMode="auto">
          <a:xfrm>
            <a:off x="701040" y="4415790"/>
            <a:ext cx="5608320" cy="50800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SzPct val="25000"/>
            </a:pPr>
            <a:endParaRPr lang="en-US" sz="1800" dirty="0">
              <a:solidFill>
                <a:srgbClr val="000000"/>
              </a:solidFill>
              <a:ea typeface="ＭＳ Ｐゴシック" pitchFamily="34" charset="-128"/>
              <a:cs typeface="Arial" charset="0"/>
              <a:sym typeface="Arial" charset="0"/>
            </a:endParaRPr>
          </a:p>
        </p:txBody>
      </p:sp>
      <p:sp>
        <p:nvSpPr>
          <p:cNvPr id="81924" name="Shape 253"/>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2740512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Shape 185"/>
          <p:cNvSpPr>
            <a:spLocks noGrp="1" noRot="1" noChangeAspect="1" noTextEdit="1"/>
          </p:cNvSpPr>
          <p:nvPr>
            <p:ph type="sldImg" idx="2"/>
          </p:nvPr>
        </p:nvSpPr>
        <p:spPr>
          <a:ln>
            <a:headEnd/>
            <a:tailEnd/>
          </a:ln>
        </p:spPr>
      </p:sp>
      <p:sp>
        <p:nvSpPr>
          <p:cNvPr id="93187" name="Shape 186"/>
          <p:cNvSpPr txBox="1">
            <a:spLocks noGrp="1"/>
          </p:cNvSpPr>
          <p:nvPr>
            <p:ph type="body" idx="1"/>
          </p:nvPr>
        </p:nvSpPr>
        <p:spPr bwMode="auto">
          <a:xfrm>
            <a:off x="701040" y="4415790"/>
            <a:ext cx="5608320" cy="397203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lvl1pPr marL="285750" indent="-285750">
              <a:defRPr sz="1200">
                <a:solidFill>
                  <a:schemeClr val="tx1"/>
                </a:solidFill>
                <a:latin typeface="Arial" charset="0"/>
                <a:ea typeface="ＭＳ Ｐゴシック" pitchFamily="34" charset="-128"/>
              </a:defRPr>
            </a:lvl1pPr>
            <a:lvl2pPr>
              <a:defRPr sz="1200">
                <a:solidFill>
                  <a:schemeClr val="tx1"/>
                </a:solidFill>
                <a:latin typeface="Arial" charset="0"/>
                <a:ea typeface="ＭＳ Ｐゴシック" pitchFamily="34" charset="-128"/>
              </a:defRPr>
            </a:lvl2pPr>
            <a:lvl3pPr>
              <a:defRPr sz="1200">
                <a:solidFill>
                  <a:schemeClr val="tx1"/>
                </a:solidFill>
                <a:latin typeface="Arial" charset="0"/>
                <a:ea typeface="ＭＳ Ｐゴシック" pitchFamily="34" charset="-128"/>
              </a:defRPr>
            </a:lvl3pPr>
            <a:lvl4pPr>
              <a:defRPr sz="1200">
                <a:solidFill>
                  <a:schemeClr val="tx1"/>
                </a:solidFill>
                <a:latin typeface="Arial" charset="0"/>
                <a:ea typeface="ＭＳ Ｐゴシック" pitchFamily="34" charset="-128"/>
              </a:defRPr>
            </a:lvl4pPr>
            <a:lvl5pPr>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buFontTx/>
              <a:buChar char="•"/>
              <a:defRPr/>
            </a:pPr>
            <a:r>
              <a:rPr lang="en-US" sz="1400" dirty="0" smtClean="0"/>
              <a:t>In </a:t>
            </a:r>
            <a:r>
              <a:rPr lang="en-US" sz="1400" dirty="0"/>
              <a:t>the second shift, coherence, we take advantage of focus to actually pay attention to sense-making in math.  Coherence speaks to the idea that math does not consist of a list of isolated topics.  </a:t>
            </a:r>
          </a:p>
          <a:p>
            <a:pPr eaLnBrk="1" hangingPunct="1">
              <a:spcBef>
                <a:spcPct val="0"/>
              </a:spcBef>
              <a:buFontTx/>
              <a:buChar char="•"/>
              <a:defRPr/>
            </a:pPr>
            <a:r>
              <a:rPr lang="en-US" sz="1400" dirty="0" smtClean="0"/>
              <a:t>The </a:t>
            </a:r>
            <a:r>
              <a:rPr lang="en-US" sz="1400" dirty="0"/>
              <a:t>Standards themselves, and therefore any resulting curriculum and instruction, should build on major concepts within a given school year as well as major concepts from previous school years.  </a:t>
            </a:r>
          </a:p>
          <a:p>
            <a:pPr eaLnBrk="1" hangingPunct="1">
              <a:spcBef>
                <a:spcPct val="0"/>
              </a:spcBef>
              <a:buClr>
                <a:srgbClr val="000000"/>
              </a:buClr>
              <a:buSzPct val="102000"/>
              <a:buFontTx/>
              <a:buChar char="•"/>
              <a:defRPr/>
            </a:pPr>
            <a:r>
              <a:rPr lang="en-US" sz="1400" dirty="0" smtClean="0"/>
              <a:t>Typically</a:t>
            </a:r>
            <a:r>
              <a:rPr lang="en-US" sz="1400" dirty="0"/>
              <a:t>, current math curriculum spends as much as 25% of the instructional school year on reviewing and re-teaching previous grade level expectations – not as an extension – but rather as a re-teaching because many students have very little command of critical concepts.   </a:t>
            </a:r>
          </a:p>
          <a:p>
            <a:pPr eaLnBrk="1" hangingPunct="1">
              <a:spcBef>
                <a:spcPct val="0"/>
              </a:spcBef>
              <a:defRPr/>
            </a:pPr>
            <a:endParaRPr lang="en-US" sz="1400" dirty="0"/>
          </a:p>
        </p:txBody>
      </p:sp>
      <p:sp>
        <p:nvSpPr>
          <p:cNvPr id="93188" name="Shape 187"/>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322147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M</a:t>
            </a:r>
          </a:p>
          <a:p>
            <a:r>
              <a:rPr lang="en-US" sz="1600" dirty="0"/>
              <a:t>Same discussion as before. </a:t>
            </a:r>
          </a:p>
          <a:p>
            <a:endParaRPr lang="en-US" sz="1600" dirty="0"/>
          </a:p>
          <a:p>
            <a:r>
              <a:rPr lang="en-US" sz="1600" dirty="0"/>
              <a:t>Here the connection is also made that fractions are related to decimals and percents, through the use of proportional relationships--a concept that seems lost on many students currently.  </a:t>
            </a:r>
          </a:p>
          <a:p>
            <a:endParaRPr lang="en-US" sz="1600" dirty="0"/>
          </a:p>
          <a:p>
            <a:r>
              <a:rPr lang="en-US" sz="1600" dirty="0"/>
              <a:t>That conceptual understanding of proportional relationships is then used when students are asked to write equations and inequalities to solve problems though</a:t>
            </a:r>
            <a:r>
              <a:rPr lang="en-US" sz="1600" strike="sngStrike" dirty="0"/>
              <a:t> </a:t>
            </a:r>
            <a:r>
              <a:rPr lang="en-US" sz="1600" dirty="0"/>
              <a:t> the term is not explicitly stated as in the Grade 7 standard. </a:t>
            </a:r>
          </a:p>
          <a:p>
            <a:pPr>
              <a:buFont typeface="Arial" pitchFamily="34" charset="0"/>
              <a:buChar char="•"/>
            </a:pPr>
            <a:endParaRPr lang="en-US" sz="1600" b="1" dirty="0">
              <a:solidFill>
                <a:srgbClr val="1B587C"/>
              </a:solidFill>
              <a:latin typeface="Calibri" pitchFamily="34" charset="0"/>
              <a:cs typeface="Calibri" pitchFamily="34" charset="0"/>
            </a:endParaRPr>
          </a:p>
        </p:txBody>
      </p:sp>
    </p:spTree>
    <p:extLst>
      <p:ext uri="{BB962C8B-B14F-4D97-AF65-F5344CB8AC3E}">
        <p14:creationId xmlns:p14="http://schemas.microsoft.com/office/powerpoint/2010/main" val="3415217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Shape 252"/>
          <p:cNvSpPr>
            <a:spLocks noGrp="1" noRot="1" noChangeAspect="1" noTextEdit="1"/>
          </p:cNvSpPr>
          <p:nvPr>
            <p:ph type="sldImg" idx="2"/>
          </p:nvPr>
        </p:nvSpPr>
        <p:spPr>
          <a:ln>
            <a:headEnd/>
            <a:tailEnd/>
          </a:ln>
        </p:spPr>
      </p:sp>
      <p:sp>
        <p:nvSpPr>
          <p:cNvPr id="98307" name="Shape 253"/>
          <p:cNvSpPr txBox="1">
            <a:spLocks noGrp="1"/>
          </p:cNvSpPr>
          <p:nvPr>
            <p:ph type="body" idx="1"/>
          </p:nvPr>
        </p:nvSpPr>
        <p:spPr bwMode="auto">
          <a:xfrm>
            <a:off x="701040" y="4415790"/>
            <a:ext cx="5608320" cy="25870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lvl1pPr marL="231775" indent="-231775">
              <a:defRPr sz="1200">
                <a:solidFill>
                  <a:schemeClr val="tx1"/>
                </a:solidFill>
                <a:latin typeface="Arial" charset="0"/>
                <a:ea typeface="ＭＳ Ｐゴシック" pitchFamily="34" charset="-128"/>
              </a:defRPr>
            </a:lvl1pPr>
            <a:lvl2pPr>
              <a:defRPr sz="1200">
                <a:solidFill>
                  <a:schemeClr val="tx1"/>
                </a:solidFill>
                <a:latin typeface="Arial" charset="0"/>
                <a:ea typeface="ＭＳ Ｐゴシック" pitchFamily="34" charset="-128"/>
              </a:defRPr>
            </a:lvl2pPr>
            <a:lvl3pPr>
              <a:defRPr sz="1200">
                <a:solidFill>
                  <a:schemeClr val="tx1"/>
                </a:solidFill>
                <a:latin typeface="Arial" charset="0"/>
                <a:ea typeface="ＭＳ Ｐゴシック" pitchFamily="34" charset="-128"/>
              </a:defRPr>
            </a:lvl3pPr>
            <a:lvl4pPr>
              <a:defRPr sz="1200">
                <a:solidFill>
                  <a:schemeClr val="tx1"/>
                </a:solidFill>
                <a:latin typeface="Arial" charset="0"/>
                <a:ea typeface="ＭＳ Ｐゴシック" pitchFamily="34" charset="-128"/>
              </a:defRPr>
            </a:lvl4pPr>
            <a:lvl5pPr>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marL="0" indent="0">
              <a:spcBef>
                <a:spcPct val="0"/>
              </a:spcBef>
              <a:defRPr/>
            </a:pPr>
            <a:r>
              <a:rPr lang="en-US" sz="1800" dirty="0"/>
              <a:t>Instead of bar charts being </a:t>
            </a:r>
            <a:r>
              <a:rPr lang="ja-JP" altLang="en-US" sz="1800" dirty="0"/>
              <a:t>“</a:t>
            </a:r>
            <a:r>
              <a:rPr lang="en-US" altLang="ja-JP" sz="1800" dirty="0"/>
              <a:t>yet another thing to cover,</a:t>
            </a:r>
            <a:r>
              <a:rPr lang="ja-JP" altLang="en-US" sz="1800" dirty="0"/>
              <a:t>”</a:t>
            </a:r>
            <a:r>
              <a:rPr lang="en-US" altLang="ja-JP" sz="1800" dirty="0"/>
              <a:t> detracting from focus, t</a:t>
            </a:r>
            <a:r>
              <a:rPr lang="en-US" altLang="ja-JP" sz="1800" dirty="0">
                <a:solidFill>
                  <a:srgbClr val="000000"/>
                </a:solidFill>
                <a:cs typeface="Arial" charset="0"/>
                <a:sym typeface="Arial" charset="0"/>
              </a:rPr>
              <a:t>he standard is telling you how to </a:t>
            </a:r>
            <a:r>
              <a:rPr lang="ja-JP" altLang="en-US" sz="1800" dirty="0">
                <a:solidFill>
                  <a:srgbClr val="000000"/>
                </a:solidFill>
                <a:cs typeface="Arial" charset="0"/>
                <a:sym typeface="Arial" charset="0"/>
              </a:rPr>
              <a:t>“</a:t>
            </a:r>
            <a:r>
              <a:rPr lang="en-US" altLang="ja-JP" sz="1800" dirty="0">
                <a:solidFill>
                  <a:srgbClr val="000000"/>
                </a:solidFill>
                <a:cs typeface="Arial" charset="0"/>
                <a:sym typeface="Arial" charset="0"/>
              </a:rPr>
              <a:t>aim</a:t>
            </a:r>
            <a:r>
              <a:rPr lang="ja-JP" altLang="en-US" sz="1800" dirty="0">
                <a:solidFill>
                  <a:srgbClr val="000000"/>
                </a:solidFill>
                <a:cs typeface="Arial" charset="0"/>
                <a:sym typeface="Arial" charset="0"/>
              </a:rPr>
              <a:t>”</a:t>
            </a:r>
            <a:r>
              <a:rPr lang="en-US" altLang="ja-JP" sz="1800" dirty="0">
                <a:solidFill>
                  <a:srgbClr val="000000"/>
                </a:solidFill>
                <a:cs typeface="Arial" charset="0"/>
                <a:sym typeface="Arial" charset="0"/>
              </a:rPr>
              <a:t> bar charts back around to the major work of the grade. </a:t>
            </a:r>
            <a:r>
              <a:rPr lang="en-US" altLang="ja-JP" sz="1800" dirty="0"/>
              <a:t>These connections are explicit in the standards. While in the past picture or bar graphs might have been distinct things to be assessed, now they need to be connected to the major work of the grade.</a:t>
            </a:r>
          </a:p>
          <a:p>
            <a:pPr eaLnBrk="1" hangingPunct="1">
              <a:spcBef>
                <a:spcPct val="0"/>
              </a:spcBef>
              <a:defRPr/>
            </a:pPr>
            <a:endParaRPr lang="en-US" sz="1800" dirty="0"/>
          </a:p>
        </p:txBody>
      </p:sp>
      <p:sp>
        <p:nvSpPr>
          <p:cNvPr id="98308" name="Shape 254"/>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2167993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1.NBT.A.1. everyone reads the standard and thinks that all students need to do is count to 120 and start at any point in the sequence.  They do not realize that since it is under the NBT domain, they need to be able to say 83, 84.... but that 83 is 8 tens and 3 ones and that to make 84 you add a one.</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22</a:t>
            </a:fld>
            <a:endParaRPr lang="en-US" dirty="0"/>
          </a:p>
        </p:txBody>
      </p:sp>
    </p:spTree>
    <p:extLst>
      <p:ext uri="{BB962C8B-B14F-4D97-AF65-F5344CB8AC3E}">
        <p14:creationId xmlns:p14="http://schemas.microsoft.com/office/powerpoint/2010/main" val="1947684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251"/>
          <p:cNvSpPr>
            <a:spLocks noGrp="1" noRot="1" noChangeAspect="1" noTextEdit="1"/>
          </p:cNvSpPr>
          <p:nvPr>
            <p:ph type="sldImg" idx="2"/>
          </p:nvPr>
        </p:nvSpPr>
        <p:spPr>
          <a:ln>
            <a:headEnd/>
            <a:tailEnd/>
          </a:ln>
        </p:spPr>
      </p:sp>
      <p:sp>
        <p:nvSpPr>
          <p:cNvPr id="81923" name="Shape 252"/>
          <p:cNvSpPr txBox="1">
            <a:spLocks noGrp="1"/>
          </p:cNvSpPr>
          <p:nvPr>
            <p:ph type="body" idx="1"/>
          </p:nvPr>
        </p:nvSpPr>
        <p:spPr bwMode="auto">
          <a:xfrm>
            <a:off x="701040" y="4415790"/>
            <a:ext cx="5608320" cy="50800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SzPct val="25000"/>
            </a:pPr>
            <a:endParaRPr lang="en-US" sz="1800" dirty="0">
              <a:solidFill>
                <a:srgbClr val="000000"/>
              </a:solidFill>
              <a:ea typeface="ＭＳ Ｐゴシック" pitchFamily="34" charset="-128"/>
              <a:cs typeface="Arial" charset="0"/>
              <a:sym typeface="Arial" charset="0"/>
            </a:endParaRPr>
          </a:p>
        </p:txBody>
      </p:sp>
      <p:sp>
        <p:nvSpPr>
          <p:cNvPr id="81924" name="Shape 253"/>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3386970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a:headEnd/>
            <a:tailEnd/>
          </a:ln>
        </p:spPr>
      </p:sp>
      <p:sp>
        <p:nvSpPr>
          <p:cNvPr id="3" name="Notes Placeholder 2"/>
          <p:cNvSpPr>
            <a:spLocks noGrp="1"/>
          </p:cNvSpPr>
          <p:nvPr>
            <p:ph type="body" idx="1"/>
          </p:nvPr>
        </p:nvSpPr>
        <p:spPr/>
        <p:txBody>
          <a:bodyPr/>
          <a:lstStyle/>
          <a:p>
            <a:pPr>
              <a:defRPr/>
            </a:pPr>
            <a:endParaRPr lang="x-none" smtClean="0">
              <a:ea typeface="+mn-ea"/>
              <a:cs typeface="+mn-cs"/>
            </a:endParaRPr>
          </a:p>
        </p:txBody>
      </p:sp>
      <p:sp>
        <p:nvSpPr>
          <p:cNvPr id="103428" name="Slide Number Placeholder 3"/>
          <p:cNvSpPr>
            <a:spLocks noGrp="1"/>
          </p:cNvSpPr>
          <p:nvPr>
            <p:ph type="sldNum" sz="quarter" idx="12"/>
          </p:nvPr>
        </p:nvSpPr>
        <p:spPr>
          <a:noFill/>
        </p:spPr>
        <p:txBody>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endParaRPr lang="en-US" sz="1200"/>
          </a:p>
        </p:txBody>
      </p:sp>
    </p:spTree>
    <p:extLst>
      <p:ext uri="{BB962C8B-B14F-4D97-AF65-F5344CB8AC3E}">
        <p14:creationId xmlns:p14="http://schemas.microsoft.com/office/powerpoint/2010/main" val="1023498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Shape 292"/>
          <p:cNvSpPr>
            <a:spLocks noGrp="1" noRot="1" noChangeAspect="1" noTextEdit="1"/>
          </p:cNvSpPr>
          <p:nvPr>
            <p:ph type="sldImg" idx="2"/>
          </p:nvPr>
        </p:nvSpPr>
        <p:spPr>
          <a:ln>
            <a:headEnd/>
            <a:tailEnd/>
          </a:ln>
        </p:spPr>
      </p:sp>
      <p:sp>
        <p:nvSpPr>
          <p:cNvPr id="104451" name="Shape 293"/>
          <p:cNvSpPr txBox="1">
            <a:spLocks noGrp="1"/>
          </p:cNvSpPr>
          <p:nvPr>
            <p:ph type="body" idx="1"/>
          </p:nvPr>
        </p:nvSpPr>
        <p:spPr bwMode="auto">
          <a:xfrm>
            <a:off x="701040" y="4415790"/>
            <a:ext cx="5608320" cy="35411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FontTx/>
              <a:buChar char="•"/>
            </a:pPr>
            <a:r>
              <a:rPr lang="en-US" sz="1400" dirty="0">
                <a:ea typeface="ＭＳ Ｐゴシック" pitchFamily="34" charset="-128"/>
              </a:rPr>
              <a:t>One aspect of rigor is building solid conceptual understanding.  Once we have a set of standards that are in fact focused, teachers and students have the time and space to develop solid conceptual understanding. {read the slide}  There is no longer the pressure to quickly teach students how to superficially get to the answer, often relying on tricks or mnemonics. The standards instead require a real commitment to understanding mathematics, not just how to get the answer.  </a:t>
            </a:r>
          </a:p>
          <a:p>
            <a:pPr eaLnBrk="1" hangingPunct="1">
              <a:spcBef>
                <a:spcPct val="0"/>
              </a:spcBef>
            </a:pPr>
            <a:endParaRPr lang="en-US" sz="1400" dirty="0">
              <a:ea typeface="ＭＳ Ｐゴシック" pitchFamily="34" charset="-128"/>
            </a:endParaRPr>
          </a:p>
          <a:p>
            <a:pPr eaLnBrk="1" hangingPunct="1">
              <a:spcBef>
                <a:spcPct val="0"/>
              </a:spcBef>
              <a:buFontTx/>
              <a:buChar char="•"/>
            </a:pPr>
            <a:r>
              <a:rPr lang="en-US" sz="1400" dirty="0">
                <a:ea typeface="ＭＳ Ｐゴシック" pitchFamily="34" charset="-128"/>
              </a:rPr>
              <a:t>As an example, it is not sufficient to simply know the procedure for finding equivalent fractions, but students also need to know what it means for numbers to be written in equivalent forms. </a:t>
            </a:r>
          </a:p>
          <a:p>
            <a:pPr eaLnBrk="1" hangingPunct="1">
              <a:spcBef>
                <a:spcPct val="0"/>
              </a:spcBef>
            </a:pPr>
            <a:endParaRPr lang="en-US" sz="1400" dirty="0">
              <a:ea typeface="ＭＳ Ｐゴシック" pitchFamily="34" charset="-128"/>
            </a:endParaRPr>
          </a:p>
          <a:p>
            <a:pPr eaLnBrk="1" hangingPunct="1">
              <a:spcBef>
                <a:spcPct val="0"/>
              </a:spcBef>
              <a:buFontTx/>
              <a:buChar char="•"/>
            </a:pPr>
            <a:r>
              <a:rPr lang="en-US" sz="1400" dirty="0">
                <a:ea typeface="ＭＳ Ｐゴシック" pitchFamily="34" charset="-128"/>
              </a:rPr>
              <a:t>Attention to conceptual understanding is one way that we can start counting on students building on prior knowledge.  It is very difficult to build further math proficiency on a set mnemonics or discrete procedures.  </a:t>
            </a:r>
          </a:p>
          <a:p>
            <a:pPr eaLnBrk="1" hangingPunct="1">
              <a:spcBef>
                <a:spcPct val="0"/>
              </a:spcBef>
            </a:pPr>
            <a:endParaRPr lang="en-US" sz="1400" dirty="0">
              <a:ea typeface="ＭＳ Ｐゴシック" pitchFamily="34" charset="-128"/>
            </a:endParaRPr>
          </a:p>
        </p:txBody>
      </p:sp>
      <p:sp>
        <p:nvSpPr>
          <p:cNvPr id="104452" name="Shape 294"/>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3540405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Shape 311"/>
          <p:cNvSpPr>
            <a:spLocks noGrp="1" noRot="1" noChangeAspect="1" noTextEdit="1"/>
          </p:cNvSpPr>
          <p:nvPr>
            <p:ph type="sldImg" idx="2"/>
          </p:nvPr>
        </p:nvSpPr>
        <p:spPr>
          <a:ln>
            <a:headEnd/>
            <a:tailEnd/>
          </a:ln>
        </p:spPr>
      </p:sp>
      <p:sp>
        <p:nvSpPr>
          <p:cNvPr id="108547" name="Shape 31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SzPct val="25000"/>
              <a:buFontTx/>
              <a:buChar char="•"/>
            </a:pPr>
            <a:r>
              <a:rPr lang="en-US" sz="1400" dirty="0">
                <a:ea typeface="ＭＳ Ｐゴシック" pitchFamily="34" charset="-128"/>
              </a:rPr>
              <a:t>Another aspect of rigor is procedural skill and fluency.  {read slide}</a:t>
            </a:r>
          </a:p>
          <a:p>
            <a:pPr eaLnBrk="1" hangingPunct="1">
              <a:spcBef>
                <a:spcPct val="0"/>
              </a:spcBef>
              <a:buSzPct val="25000"/>
            </a:pPr>
            <a:endParaRPr lang="en-US" sz="1400" dirty="0">
              <a:ea typeface="ＭＳ Ｐゴシック" pitchFamily="34" charset="-128"/>
            </a:endParaRPr>
          </a:p>
          <a:p>
            <a:pPr eaLnBrk="1" hangingPunct="1">
              <a:spcBef>
                <a:spcPct val="0"/>
              </a:spcBef>
              <a:buFontTx/>
              <a:buChar char="•"/>
            </a:pPr>
            <a:r>
              <a:rPr lang="en-US" sz="1400" dirty="0">
                <a:ea typeface="ＭＳ Ｐゴシック" pitchFamily="34" charset="-128"/>
              </a:rPr>
              <a:t>Note that this is not memorization absent understanding. This is the outcome of a carefully laid out learning progression. </a:t>
            </a:r>
          </a:p>
          <a:p>
            <a:pPr eaLnBrk="1" hangingPunct="1">
              <a:spcBef>
                <a:spcPct val="0"/>
              </a:spcBef>
            </a:pPr>
            <a:endParaRPr lang="en-US" sz="1400" dirty="0">
              <a:ea typeface="ＭＳ Ｐゴシック" pitchFamily="34" charset="-128"/>
            </a:endParaRPr>
          </a:p>
          <a:p>
            <a:pPr eaLnBrk="1" hangingPunct="1">
              <a:spcBef>
                <a:spcPct val="0"/>
              </a:spcBef>
              <a:buFontTx/>
              <a:buChar char="•"/>
            </a:pPr>
            <a:r>
              <a:rPr lang="en-US" sz="1400" dirty="0">
                <a:ea typeface="ＭＳ Ｐゴシック" pitchFamily="34" charset="-128"/>
              </a:rPr>
              <a:t>At the same time, we can</a:t>
            </a:r>
            <a:r>
              <a:rPr lang="ja-JP" altLang="en-US" sz="1400" dirty="0">
                <a:ea typeface="ＭＳ Ｐゴシック" pitchFamily="34" charset="-128"/>
              </a:rPr>
              <a:t>’</a:t>
            </a:r>
            <a:r>
              <a:rPr lang="en-US" altLang="ja-JP" sz="1400" dirty="0">
                <a:ea typeface="ＭＳ Ｐゴシック" pitchFamily="34" charset="-128"/>
              </a:rPr>
              <a:t>t expect fluency to be a natural outcome without addressing it specifically in the classroom and in our materials. Some students might require more practice than others, and that should be attended to. </a:t>
            </a:r>
          </a:p>
          <a:p>
            <a:pPr eaLnBrk="1" hangingPunct="1">
              <a:spcBef>
                <a:spcPct val="0"/>
              </a:spcBef>
            </a:pPr>
            <a:endParaRPr lang="en-US" altLang="ja-JP" sz="1400" dirty="0">
              <a:ea typeface="ＭＳ Ｐゴシック" pitchFamily="34" charset="-128"/>
            </a:endParaRPr>
          </a:p>
          <a:p>
            <a:pPr eaLnBrk="1" hangingPunct="1">
              <a:spcBef>
                <a:spcPct val="0"/>
              </a:spcBef>
              <a:buFontTx/>
              <a:buChar char="•"/>
            </a:pPr>
            <a:r>
              <a:rPr lang="en-US" sz="1400" dirty="0">
                <a:ea typeface="ＭＳ Ｐゴシック" pitchFamily="34" charset="-128"/>
              </a:rPr>
              <a:t>Additionally, there is not one approach to get to speed and accuracy that will work for all students.  All students, however, will need to develop a way to get there.  </a:t>
            </a:r>
          </a:p>
          <a:p>
            <a:pPr eaLnBrk="1" hangingPunct="1">
              <a:spcBef>
                <a:spcPct val="0"/>
              </a:spcBef>
            </a:pPr>
            <a:endParaRPr lang="en-US" sz="1400" dirty="0">
              <a:ea typeface="ＭＳ Ｐゴシック" pitchFamily="34" charset="-128"/>
            </a:endParaRPr>
          </a:p>
          <a:p>
            <a:pPr eaLnBrk="1" hangingPunct="1">
              <a:spcBef>
                <a:spcPct val="0"/>
              </a:spcBef>
              <a:buFontTx/>
              <a:buChar char="•"/>
            </a:pPr>
            <a:r>
              <a:rPr lang="en-US" sz="1400" dirty="0">
                <a:ea typeface="ＭＳ Ｐゴシック" pitchFamily="34" charset="-128"/>
              </a:rPr>
              <a:t>It is important to note here that while teachers in grades K-5 may find creative ways to use calculators in the classroom, students are not meeting the standards when they use them--not just in the area of fluency, but in all other areas of the Standards as well.</a:t>
            </a:r>
          </a:p>
          <a:p>
            <a:pPr eaLnBrk="1" hangingPunct="1">
              <a:spcBef>
                <a:spcPct val="0"/>
              </a:spcBef>
              <a:buSzPct val="25000"/>
            </a:pPr>
            <a:endParaRPr lang="en-US" sz="1400" dirty="0">
              <a:ea typeface="ＭＳ Ｐゴシック" pitchFamily="34" charset="-128"/>
            </a:endParaRPr>
          </a:p>
        </p:txBody>
      </p:sp>
      <p:sp>
        <p:nvSpPr>
          <p:cNvPr id="108548" name="Shape 313"/>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769073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8" name="Shape 332"/>
          <p:cNvSpPr>
            <a:spLocks noGrp="1" noRot="1" noChangeAspect="1" noTextEdit="1"/>
          </p:cNvSpPr>
          <p:nvPr>
            <p:ph type="sldImg" idx="2"/>
          </p:nvPr>
        </p:nvSpPr>
        <p:spPr>
          <a:ln>
            <a:headEnd/>
            <a:tailEnd/>
          </a:ln>
        </p:spPr>
      </p:sp>
      <p:sp>
        <p:nvSpPr>
          <p:cNvPr id="111619" name="Shape 33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FontTx/>
              <a:buChar char="•"/>
            </a:pPr>
            <a:r>
              <a:rPr lang="en-US" sz="1400">
                <a:ea typeface="ＭＳ Ｐゴシック" pitchFamily="34" charset="-128"/>
              </a:rPr>
              <a:t>Using mathematics in problem solving contexts is the third leg of the stool supporting the learning that is going on in the math classroom.</a:t>
            </a:r>
          </a:p>
          <a:p>
            <a:pPr eaLnBrk="1" hangingPunct="1">
              <a:spcBef>
                <a:spcPct val="0"/>
              </a:spcBef>
            </a:pPr>
            <a:endParaRPr lang="en-US" sz="1400">
              <a:ea typeface="ＭＳ Ｐゴシック" pitchFamily="34" charset="-128"/>
            </a:endParaRPr>
          </a:p>
          <a:p>
            <a:pPr eaLnBrk="1" hangingPunct="1">
              <a:spcBef>
                <a:spcPct val="0"/>
              </a:spcBef>
              <a:buFontTx/>
              <a:buChar char="•"/>
            </a:pPr>
            <a:r>
              <a:rPr lang="en-US" sz="1400">
                <a:ea typeface="ＭＳ Ｐゴシック" pitchFamily="34" charset="-128"/>
              </a:rPr>
              <a:t>This is the </a:t>
            </a:r>
            <a:r>
              <a:rPr lang="ja-JP" altLang="en-US" sz="1400">
                <a:ea typeface="ＭＳ Ｐゴシック" pitchFamily="34" charset="-128"/>
              </a:rPr>
              <a:t>“</a:t>
            </a:r>
            <a:r>
              <a:rPr lang="en-US" altLang="ja-JP" sz="1400">
                <a:ea typeface="ＭＳ Ｐゴシック" pitchFamily="34" charset="-128"/>
              </a:rPr>
              <a:t>why we learn math</a:t>
            </a:r>
            <a:r>
              <a:rPr lang="ja-JP" altLang="en-US" sz="1400">
                <a:ea typeface="ＭＳ Ｐゴシック" pitchFamily="34" charset="-128"/>
              </a:rPr>
              <a:t>”</a:t>
            </a:r>
            <a:r>
              <a:rPr lang="en-US" altLang="ja-JP" sz="1400">
                <a:ea typeface="ＭＳ Ｐゴシック" pitchFamily="34" charset="-128"/>
              </a:rPr>
              <a:t> piece, right? We learn it so we can apply it in situations that require mathematical knowledge. There are requirements for application all the way throughout the grades in the CCSS.  {read slide}  But again, we can</a:t>
            </a:r>
            <a:r>
              <a:rPr lang="ja-JP" altLang="en-US" sz="1400">
                <a:ea typeface="ＭＳ Ｐゴシック" pitchFamily="34" charset="-128"/>
              </a:rPr>
              <a:t>’</a:t>
            </a:r>
            <a:r>
              <a:rPr lang="en-US" altLang="ja-JP" sz="1400">
                <a:ea typeface="ＭＳ Ｐゴシック" pitchFamily="34" charset="-128"/>
              </a:rPr>
              <a:t>t just focus solely on application—we need also to give students opportunities to gain deep insight into the mathematical concepts they are using and also develop fluency with the procedures that will be applied in these situations. The problem-solving aspect of application is what</a:t>
            </a:r>
            <a:r>
              <a:rPr lang="ja-JP" altLang="en-US" sz="1400">
                <a:ea typeface="ＭＳ Ｐゴシック" pitchFamily="34" charset="-128"/>
              </a:rPr>
              <a:t>’</a:t>
            </a:r>
            <a:r>
              <a:rPr lang="en-US" altLang="ja-JP" sz="1400">
                <a:ea typeface="ＭＳ Ｐゴシック" pitchFamily="34" charset="-128"/>
              </a:rPr>
              <a:t>s at stake here—if we attempt this with a lack of conceptual knowledge and procedural fluency, the problem just becomes three times harder. </a:t>
            </a:r>
          </a:p>
          <a:p>
            <a:pPr eaLnBrk="1" hangingPunct="1">
              <a:spcBef>
                <a:spcPct val="0"/>
              </a:spcBef>
            </a:pPr>
            <a:endParaRPr lang="en-US" altLang="ja-JP" sz="1400">
              <a:ea typeface="ＭＳ Ｐゴシック" pitchFamily="34" charset="-128"/>
            </a:endParaRPr>
          </a:p>
          <a:p>
            <a:pPr eaLnBrk="1" hangingPunct="1">
              <a:spcBef>
                <a:spcPct val="0"/>
              </a:spcBef>
              <a:buFontTx/>
              <a:buChar char="•"/>
            </a:pPr>
            <a:r>
              <a:rPr lang="en-US" sz="1400">
                <a:ea typeface="ＭＳ Ｐゴシック" pitchFamily="34" charset="-128"/>
              </a:rPr>
              <a:t>At the same time, we don</a:t>
            </a:r>
            <a:r>
              <a:rPr lang="ja-JP" altLang="en-US" sz="1400">
                <a:ea typeface="ＭＳ Ｐゴシック" pitchFamily="34" charset="-128"/>
              </a:rPr>
              <a:t>’</a:t>
            </a:r>
            <a:r>
              <a:rPr lang="en-US" altLang="ja-JP" sz="1400">
                <a:ea typeface="ＭＳ Ｐゴシック" pitchFamily="34" charset="-128"/>
              </a:rPr>
              <a:t>t want to save all the application for the end of the learning progression. Application can be motivational and interesting, and there is a need for students at all levels to connect the mathematics they are learning to the world around them. </a:t>
            </a:r>
            <a:endParaRPr lang="en-US" sz="1400">
              <a:ea typeface="ＭＳ Ｐゴシック" pitchFamily="34" charset="-128"/>
            </a:endParaRPr>
          </a:p>
          <a:p>
            <a:pPr eaLnBrk="1" hangingPunct="1">
              <a:spcBef>
                <a:spcPct val="0"/>
              </a:spcBef>
            </a:pPr>
            <a:endParaRPr lang="en-US" sz="1400">
              <a:ea typeface="ＭＳ Ｐゴシック" pitchFamily="34" charset="-128"/>
            </a:endParaRPr>
          </a:p>
        </p:txBody>
      </p:sp>
      <p:sp>
        <p:nvSpPr>
          <p:cNvPr id="111620" name="Shape 334"/>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160300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Sharon will make the</a:t>
            </a:r>
            <a:r>
              <a:rPr lang="en-US" baseline="0" dirty="0" smtClean="0"/>
              <a:t> ELA sample</a:t>
            </a:r>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2</a:t>
            </a:fld>
            <a:endParaRPr lang="en-US" dirty="0"/>
          </a:p>
        </p:txBody>
      </p:sp>
    </p:spTree>
    <p:extLst>
      <p:ext uri="{BB962C8B-B14F-4D97-AF65-F5344CB8AC3E}">
        <p14:creationId xmlns:p14="http://schemas.microsoft.com/office/powerpoint/2010/main" val="2945992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After</a:t>
            </a:r>
            <a:r>
              <a:rPr lang="en-US" baseline="0" dirty="0" smtClean="0"/>
              <a:t> years of the pendulum swinging either fully to procedural skill or fully to conceptual understanding, the CCSS finds the sweet spot by requiring an equal intensity of developing students’ conceptual understanding, giving attention throughout the year to procedural skill and fluency, and allowing sufficient time for students to work with engaging applications that focus on the major work of each grade.</a:t>
            </a:r>
          </a:p>
          <a:p>
            <a:endParaRPr lang="en-US" baseline="0" dirty="0" smtClean="0"/>
          </a:p>
          <a:p>
            <a:pPr marL="174708" indent="-174708">
              <a:buFont typeface="Arial" panose="020B0604020202020204" pitchFamily="34" charset="0"/>
              <a:buChar char="•"/>
            </a:pPr>
            <a:r>
              <a:rPr lang="en-US" baseline="0" dirty="0" smtClean="0"/>
              <a:t>Criteria 4 is specifically requiring materials to reflect the balances in the Standards and help students meet the Standards’ rigorous expectations. This demands a </a:t>
            </a:r>
            <a:r>
              <a:rPr lang="en-US" u="sng" baseline="0" dirty="0" smtClean="0"/>
              <a:t>balance in developing student’s conceptual understanding </a:t>
            </a:r>
            <a:r>
              <a:rPr lang="en-US" baseline="0" dirty="0" smtClean="0"/>
              <a:t>of key mathematical concepts, giving attention throughout the year to individual standards that set an </a:t>
            </a:r>
            <a:r>
              <a:rPr lang="en-US" u="sng" baseline="0" dirty="0" smtClean="0"/>
              <a:t>expectation of </a:t>
            </a:r>
            <a:r>
              <a:rPr lang="en-US" u="none" baseline="0" dirty="0" smtClean="0"/>
              <a:t>fluency, and</a:t>
            </a:r>
            <a:r>
              <a:rPr lang="en-US" baseline="0" dirty="0" smtClean="0"/>
              <a:t> allowing teachers and students using the materials as designed to spend sufficient time working with </a:t>
            </a:r>
            <a:r>
              <a:rPr lang="en-US" u="sng" baseline="0" dirty="0" smtClean="0"/>
              <a:t>engaging applications </a:t>
            </a:r>
            <a:r>
              <a:rPr lang="en-US" baseline="0" dirty="0" smtClean="0"/>
              <a:t>without losing focus on the major work of each grade.  </a:t>
            </a:r>
            <a:endParaRPr lang="en-US" dirty="0"/>
          </a:p>
        </p:txBody>
      </p:sp>
      <p:sp>
        <p:nvSpPr>
          <p:cNvPr id="4" name="Slide Number Placeholder 3"/>
          <p:cNvSpPr>
            <a:spLocks noGrp="1"/>
          </p:cNvSpPr>
          <p:nvPr>
            <p:ph type="sldNum" sz="quarter" idx="10"/>
          </p:nvPr>
        </p:nvSpPr>
        <p:spPr/>
        <p:txBody>
          <a:bodyPr/>
          <a:lstStyle/>
          <a:p>
            <a:fld id="{2FD13107-EE22-46DD-98C0-67FAAA2C5B6C}" type="slidenum">
              <a:rPr lang="en-US" smtClean="0"/>
              <a:pPr/>
              <a:t>29</a:t>
            </a:fld>
            <a:endParaRPr lang="en-US" dirty="0"/>
          </a:p>
        </p:txBody>
      </p:sp>
    </p:spTree>
    <p:extLst>
      <p:ext uri="{BB962C8B-B14F-4D97-AF65-F5344CB8AC3E}">
        <p14:creationId xmlns:p14="http://schemas.microsoft.com/office/powerpoint/2010/main" val="2344560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The three aspects of rigor will not always be addressed together (for example, sometimes fluency is just fluency and time is required to work on it and practice with it, and sometimes conceptual understanding will be addressed separately because without doing so conceptual understanding will not happen) and the three aspects of rigor will not always be addressed separately (for example, sometimes an application problem will also address and require students to provide evidence of their conceptual understanding).  Each lesson does not need to contain a balance of these three.  The standards themselves will guide what aspect of rigor needs to be addressed, but it is reasonable that most units or chapters or assessments should aim for a balance of all three.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FD13107-EE22-46DD-98C0-67FAAA2C5B6C}" type="slidenum">
              <a:rPr lang="en-US" smtClean="0"/>
              <a:pPr/>
              <a:t>30</a:t>
            </a:fld>
            <a:endParaRPr lang="en-US" dirty="0"/>
          </a:p>
        </p:txBody>
      </p:sp>
    </p:spTree>
    <p:extLst>
      <p:ext uri="{BB962C8B-B14F-4D97-AF65-F5344CB8AC3E}">
        <p14:creationId xmlns:p14="http://schemas.microsoft.com/office/powerpoint/2010/main" val="1387795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practices DOES</a:t>
            </a:r>
            <a:r>
              <a:rPr lang="en-US" baseline="0" dirty="0" smtClean="0"/>
              <a:t> NOT mean more drill and kill</a:t>
            </a:r>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t>33</a:t>
            </a:fld>
            <a:endParaRPr lang="en-US" dirty="0"/>
          </a:p>
        </p:txBody>
      </p:sp>
    </p:spTree>
    <p:extLst>
      <p:ext uri="{BB962C8B-B14F-4D97-AF65-F5344CB8AC3E}">
        <p14:creationId xmlns:p14="http://schemas.microsoft.com/office/powerpoint/2010/main" val="1428862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 Materials foster focus and coherence by linking topics within grades (across domains and clusters) and across grades by staying consistent with the progressions in the standards.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 Aligned materials make meaningful and purposeful connections that enhance the focus and coherence of the standards rather than detract from the focus and include additional content/skills to teach which are not included in the standards. </a:t>
            </a:r>
          </a:p>
          <a:p>
            <a:r>
              <a:rPr lang="en-US" dirty="0" smtClean="0"/>
              <a:t>7- Have teachers</a:t>
            </a:r>
            <a:r>
              <a:rPr lang="en-US" baseline="0" dirty="0" smtClean="0"/>
              <a:t> read over this in their rubrics</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34</a:t>
            </a:fld>
            <a:endParaRPr lang="en-US" dirty="0"/>
          </a:p>
        </p:txBody>
      </p:sp>
    </p:spTree>
    <p:extLst>
      <p:ext uri="{BB962C8B-B14F-4D97-AF65-F5344CB8AC3E}">
        <p14:creationId xmlns:p14="http://schemas.microsoft.com/office/powerpoint/2010/main" val="2385280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251"/>
          <p:cNvSpPr>
            <a:spLocks noGrp="1" noRot="1" noChangeAspect="1" noTextEdit="1"/>
          </p:cNvSpPr>
          <p:nvPr>
            <p:ph type="sldImg" idx="2"/>
          </p:nvPr>
        </p:nvSpPr>
        <p:spPr>
          <a:ln>
            <a:headEnd/>
            <a:tailEnd/>
          </a:ln>
        </p:spPr>
      </p:sp>
      <p:sp>
        <p:nvSpPr>
          <p:cNvPr id="81923" name="Shape 252"/>
          <p:cNvSpPr txBox="1">
            <a:spLocks noGrp="1"/>
          </p:cNvSpPr>
          <p:nvPr>
            <p:ph type="body" idx="1"/>
          </p:nvPr>
        </p:nvSpPr>
        <p:spPr bwMode="auto">
          <a:xfrm>
            <a:off x="701040" y="4415790"/>
            <a:ext cx="5608320" cy="50800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SzPct val="25000"/>
              <a:buFontTx/>
              <a:buChar char="•"/>
            </a:pPr>
            <a:r>
              <a:rPr lang="en-US" sz="1800" dirty="0">
                <a:ea typeface="ＭＳ Ｐゴシック" pitchFamily="34" charset="-128"/>
              </a:rPr>
              <a:t>The Common Core State Standards for </a:t>
            </a:r>
            <a:r>
              <a:rPr lang="en-US" sz="1800" dirty="0" smtClean="0">
                <a:ea typeface="ＭＳ Ｐゴシック" pitchFamily="34" charset="-128"/>
              </a:rPr>
              <a:t>English Language Arts were </a:t>
            </a:r>
            <a:r>
              <a:rPr lang="en-US" sz="1800" dirty="0">
                <a:ea typeface="ＭＳ Ｐゴシック" pitchFamily="34" charset="-128"/>
              </a:rPr>
              <a:t>designed to address these issues. To learn more about the Standards we are going to talk about the three shifts, which represent the overarching messages in these new Standards.</a:t>
            </a:r>
          </a:p>
          <a:p>
            <a:pPr eaLnBrk="1" hangingPunct="1">
              <a:spcBef>
                <a:spcPct val="0"/>
              </a:spcBef>
              <a:buSzPct val="25000"/>
              <a:buFontTx/>
              <a:buChar char="•"/>
            </a:pPr>
            <a:endParaRPr lang="en-US" sz="1800" dirty="0">
              <a:ea typeface="ＭＳ Ｐゴシック" pitchFamily="34" charset="-128"/>
            </a:endParaRPr>
          </a:p>
          <a:p>
            <a:pPr eaLnBrk="1" hangingPunct="1">
              <a:spcBef>
                <a:spcPct val="0"/>
              </a:spcBef>
              <a:buSzPct val="25000"/>
              <a:buFontTx/>
              <a:buChar char="•"/>
            </a:pPr>
            <a:r>
              <a:rPr lang="en-US" sz="1800" dirty="0">
                <a:ea typeface="ＭＳ Ｐゴシック" pitchFamily="34" charset="-128"/>
              </a:rPr>
              <a:t>Here are the three shifts in </a:t>
            </a:r>
            <a:r>
              <a:rPr lang="en-US" sz="1800" dirty="0" smtClean="0">
                <a:ea typeface="ＭＳ Ｐゴシック" pitchFamily="34" charset="-128"/>
              </a:rPr>
              <a:t>English Language Arts.  </a:t>
            </a:r>
            <a:r>
              <a:rPr lang="en-US" sz="1800" dirty="0">
                <a:ea typeface="ＭＳ Ｐゴシック" pitchFamily="34" charset="-128"/>
              </a:rPr>
              <a:t>{Read the slide</a:t>
            </a:r>
            <a:r>
              <a:rPr lang="en-US" sz="1800" dirty="0" smtClean="0">
                <a:ea typeface="ＭＳ Ｐゴシック" pitchFamily="34" charset="-128"/>
              </a:rPr>
              <a:t>}</a:t>
            </a:r>
            <a:endParaRPr lang="en-US" sz="1800" dirty="0">
              <a:ea typeface="ＭＳ Ｐゴシック" pitchFamily="34" charset="-128"/>
            </a:endParaRPr>
          </a:p>
        </p:txBody>
      </p:sp>
      <p:sp>
        <p:nvSpPr>
          <p:cNvPr id="81924" name="Shape 253"/>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2338772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251"/>
          <p:cNvSpPr>
            <a:spLocks noGrp="1" noRot="1" noChangeAspect="1" noTextEdit="1"/>
          </p:cNvSpPr>
          <p:nvPr>
            <p:ph type="sldImg" idx="2"/>
          </p:nvPr>
        </p:nvSpPr>
        <p:spPr>
          <a:ln>
            <a:headEnd/>
            <a:tailEnd/>
          </a:ln>
        </p:spPr>
      </p:sp>
      <p:sp>
        <p:nvSpPr>
          <p:cNvPr id="81923" name="Shape 252"/>
          <p:cNvSpPr txBox="1">
            <a:spLocks noGrp="1"/>
          </p:cNvSpPr>
          <p:nvPr>
            <p:ph type="body" idx="1"/>
          </p:nvPr>
        </p:nvSpPr>
        <p:spPr bwMode="auto">
          <a:xfrm>
            <a:off x="701040" y="4415790"/>
            <a:ext cx="5608320" cy="50800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SzPct val="25000"/>
              <a:buFontTx/>
              <a:buChar char="•"/>
            </a:pPr>
            <a:r>
              <a:rPr lang="en-US" sz="1800" dirty="0">
                <a:ea typeface="ＭＳ Ｐゴシック" pitchFamily="34" charset="-128"/>
              </a:rPr>
              <a:t>The Common Core State Standards for </a:t>
            </a:r>
            <a:r>
              <a:rPr lang="en-US" sz="1800" dirty="0" smtClean="0">
                <a:ea typeface="ＭＳ Ｐゴシック" pitchFamily="34" charset="-128"/>
              </a:rPr>
              <a:t>English Language Arts were </a:t>
            </a:r>
            <a:r>
              <a:rPr lang="en-US" sz="1800" dirty="0">
                <a:ea typeface="ＭＳ Ｐゴシック" pitchFamily="34" charset="-128"/>
              </a:rPr>
              <a:t>designed to address these issues. To learn more about the Standards we are going to talk about the three shifts, which represent the overarching messages in these new Standards.</a:t>
            </a:r>
          </a:p>
          <a:p>
            <a:pPr eaLnBrk="1" hangingPunct="1">
              <a:spcBef>
                <a:spcPct val="0"/>
              </a:spcBef>
              <a:buSzPct val="25000"/>
              <a:buFontTx/>
              <a:buChar char="•"/>
            </a:pPr>
            <a:endParaRPr lang="en-US" sz="1800" dirty="0">
              <a:ea typeface="ＭＳ Ｐゴシック" pitchFamily="34" charset="-128"/>
            </a:endParaRPr>
          </a:p>
          <a:p>
            <a:pPr eaLnBrk="1" hangingPunct="1">
              <a:spcBef>
                <a:spcPct val="0"/>
              </a:spcBef>
              <a:buSzPct val="25000"/>
              <a:buFontTx/>
              <a:buChar char="•"/>
            </a:pPr>
            <a:r>
              <a:rPr lang="en-US" sz="1800" dirty="0">
                <a:ea typeface="ＭＳ Ｐゴシック" pitchFamily="34" charset="-128"/>
              </a:rPr>
              <a:t>Here are the three shifts in </a:t>
            </a:r>
            <a:r>
              <a:rPr lang="en-US" sz="1800" dirty="0" smtClean="0">
                <a:ea typeface="ＭＳ Ｐゴシック" pitchFamily="34" charset="-128"/>
              </a:rPr>
              <a:t>English Language Arts.  </a:t>
            </a:r>
            <a:r>
              <a:rPr lang="en-US" sz="1800" dirty="0">
                <a:ea typeface="ＭＳ Ｐゴシック" pitchFamily="34" charset="-128"/>
              </a:rPr>
              <a:t>{Read the slide</a:t>
            </a:r>
            <a:r>
              <a:rPr lang="en-US" sz="1800" dirty="0" smtClean="0">
                <a:ea typeface="ＭＳ Ｐゴシック" pitchFamily="34" charset="-128"/>
              </a:rPr>
              <a:t>}</a:t>
            </a:r>
            <a:endParaRPr lang="en-US" sz="1800" dirty="0">
              <a:ea typeface="ＭＳ Ｐゴシック" pitchFamily="34" charset="-128"/>
            </a:endParaRPr>
          </a:p>
        </p:txBody>
      </p:sp>
      <p:sp>
        <p:nvSpPr>
          <p:cNvPr id="81924" name="Shape 253"/>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3907133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Shape 237"/>
          <p:cNvSpPr>
            <a:spLocks noGrp="1" noRot="1" noChangeAspect="1" noTextEdit="1"/>
          </p:cNvSpPr>
          <p:nvPr>
            <p:ph type="sldImg" idx="2"/>
          </p:nvPr>
        </p:nvSpPr>
        <p:spPr>
          <a:noFill/>
          <a:ln>
            <a:headEnd/>
            <a:tailEnd/>
          </a:ln>
        </p:spPr>
      </p:sp>
      <p:sp>
        <p:nvSpPr>
          <p:cNvPr id="55299" name="Shape 238"/>
          <p:cNvSpPr txBox="1">
            <a:spLocks noGrp="1"/>
          </p:cNvSpPr>
          <p:nvPr>
            <p:ph type="body" idx="1"/>
          </p:nvPr>
        </p:nvSpPr>
        <p:spPr bwMode="auto">
          <a:xfrm>
            <a:off x="701040" y="4416425"/>
            <a:ext cx="5608320" cy="5816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spAutoFit/>
          </a:bodyPr>
          <a:lstStyle/>
          <a:p>
            <a:pPr eaLnBrk="1" hangingPunct="1">
              <a:spcBef>
                <a:spcPct val="0"/>
              </a:spcBef>
            </a:pPr>
            <a:r>
              <a:rPr lang="en-US" altLang="en-US" dirty="0" smtClean="0"/>
              <a:t>Research that informed the development of the Standards revealed that there is a significant gap in the complexity of what students read by the end of high school and what they are required to read in both college and careers – 4 years!</a:t>
            </a:r>
          </a:p>
          <a:p>
            <a:pPr eaLnBrk="1" hangingPunct="1">
              <a:spcBef>
                <a:spcPct val="0"/>
              </a:spcBef>
            </a:pPr>
            <a:endParaRPr lang="en-US" altLang="en-US" dirty="0" smtClean="0"/>
          </a:p>
          <a:p>
            <a:pPr eaLnBrk="1" hangingPunct="1">
              <a:spcBef>
                <a:spcPct val="0"/>
              </a:spcBef>
            </a:pPr>
            <a:r>
              <a:rPr lang="en-US" altLang="en-US" dirty="0" smtClean="0"/>
              <a:t>In a study done by ACT in 2006, it was found that the complexity level of what students read at each grade level has dropped 4 years in the last half of the 20th century (and has remained the same in the last decade.)</a:t>
            </a:r>
          </a:p>
          <a:p>
            <a:pPr eaLnBrk="1" hangingPunct="1">
              <a:spcBef>
                <a:spcPct val="0"/>
              </a:spcBef>
            </a:pPr>
            <a:endParaRPr lang="en-US" altLang="en-US" dirty="0" smtClean="0"/>
          </a:p>
          <a:p>
            <a:pPr eaLnBrk="1" hangingPunct="1">
              <a:spcBef>
                <a:spcPct val="0"/>
              </a:spcBef>
            </a:pPr>
            <a:r>
              <a:rPr lang="en-US" altLang="en-US" dirty="0" smtClean="0"/>
              <a:t>The academic language of informational text is different than narrative literature. Exposing students to this enhances the breadth of their academic language, lack of this exposure narrows it. </a:t>
            </a:r>
          </a:p>
          <a:p>
            <a:pPr eaLnBrk="1" hangingPunct="1">
              <a:spcBef>
                <a:spcPct val="0"/>
              </a:spcBef>
            </a:pPr>
            <a:endParaRPr lang="en-US" altLang="en-US" dirty="0" smtClean="0"/>
          </a:p>
          <a:p>
            <a:pPr eaLnBrk="1" hangingPunct="1">
              <a:spcBef>
                <a:spcPct val="0"/>
              </a:spcBef>
            </a:pPr>
            <a:r>
              <a:rPr lang="en-US" altLang="en-US" dirty="0" smtClean="0"/>
              <a:t>For too long, proficiency in reading has been defined as skill in using reading strategies, even to the point of separating those strategies from the context or challenge that might call for a given strategy. The Common Core puts the text in the center of the equation and demands that students activate strategies in service of understanding the text.</a:t>
            </a:r>
          </a:p>
          <a:p>
            <a:pPr eaLnBrk="1" hangingPunct="1">
              <a:spcBef>
                <a:spcPct val="0"/>
              </a:spcBef>
            </a:pPr>
            <a:endParaRPr lang="en-US" altLang="en-US" dirty="0" smtClean="0"/>
          </a:p>
          <a:p>
            <a:pPr eaLnBrk="1" hangingPunct="1">
              <a:spcBef>
                <a:spcPct val="0"/>
              </a:spcBef>
            </a:pPr>
            <a:r>
              <a:rPr lang="en-US" altLang="en-US" dirty="0" smtClean="0"/>
              <a:t>Mastering the strategies in isolation only take students so far. A successful reader possesses the ability to activate strategies skillfully in response to challenges most frequently encountered in complex text. Like every other complex set of skills, this takes lots of practice. </a:t>
            </a:r>
          </a:p>
          <a:p>
            <a:pPr eaLnBrk="1" hangingPunct="1">
              <a:spcBef>
                <a:spcPct val="0"/>
              </a:spcBef>
            </a:pPr>
            <a:endParaRPr lang="en-US" altLang="en-US" dirty="0" smtClean="0"/>
          </a:p>
          <a:p>
            <a:pPr eaLnBrk="1" hangingPunct="1">
              <a:spcBef>
                <a:spcPct val="0"/>
              </a:spcBef>
            </a:pPr>
            <a:r>
              <a:rPr lang="en-US" altLang="en-US" dirty="0" smtClean="0"/>
              <a:t>Increasing complexity of text is the path to CCR, not increasing complicated reading strategies.</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55300" name="Shape 239"/>
          <p:cNvSpPr>
            <a:spLocks noGrp="1"/>
          </p:cNvSpPr>
          <p:nvPr>
            <p:ph type="sldNum" sz="quarter" idx="12"/>
          </p:nvPr>
        </p:nvSpPr>
        <p:spPr>
          <a:xfrm>
            <a:off x="3970938" y="9018589"/>
            <a:ext cx="3037840" cy="276225"/>
          </a:xfrm>
          <a:noFill/>
        </p:spPr>
        <p:txBody>
          <a:bodyPr tIns="45700" bIns="45700">
            <a:spAutoFit/>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buSzPct val="25000"/>
            </a:pPr>
            <a:r>
              <a:rPr lang="en-US" altLang="en-US" smtClean="0">
                <a:solidFill>
                  <a:srgbClr val="000000"/>
                </a:solidFill>
                <a:cs typeface="Arial" pitchFamily="34" charset="0"/>
                <a:sym typeface="Arial" pitchFamily="34" charset="0"/>
              </a:rPr>
              <a:t> </a:t>
            </a:r>
          </a:p>
        </p:txBody>
      </p:sp>
    </p:spTree>
    <p:extLst>
      <p:ext uri="{BB962C8B-B14F-4D97-AF65-F5344CB8AC3E}">
        <p14:creationId xmlns:p14="http://schemas.microsoft.com/office/powerpoint/2010/main" val="3092150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Shape 244"/>
          <p:cNvSpPr>
            <a:spLocks noGrp="1" noRot="1" noChangeAspect="1" noTextEdit="1"/>
          </p:cNvSpPr>
          <p:nvPr>
            <p:ph type="sldImg" idx="2"/>
          </p:nvPr>
        </p:nvSpPr>
        <p:spPr>
          <a:noFill/>
          <a:ln>
            <a:headEnd/>
            <a:tailEnd/>
          </a:ln>
        </p:spPr>
      </p:sp>
      <p:sp>
        <p:nvSpPr>
          <p:cNvPr id="245" name="Shape 245"/>
          <p:cNvSpPr txBox="1">
            <a:spLocks noGrp="1"/>
          </p:cNvSpPr>
          <p:nvPr>
            <p:ph type="body" idx="1"/>
          </p:nvPr>
        </p:nvSpPr>
        <p:spPr>
          <a:xfrm>
            <a:off x="701040" y="4416425"/>
            <a:ext cx="5608320" cy="9741088"/>
          </a:xfrm>
          <a:ln/>
        </p:spPr>
        <p:txBody>
          <a:bodyPr tIns="45700" bIns="45700" anchor="t">
            <a:spAutoFit/>
          </a:bodyPr>
          <a:lstStyle/>
          <a:p>
            <a:pPr eaLnBrk="1" fontAlgn="auto" hangingPunct="1">
              <a:spcBef>
                <a:spcPts val="0"/>
              </a:spcBef>
              <a:spcAft>
                <a:spcPts val="0"/>
              </a:spcAft>
              <a:defRPr/>
            </a:pPr>
            <a:r>
              <a:rPr lang="x-none" sz="1650"/>
              <a:t>Complex text contains any and all combinations of these features in many combinations. </a:t>
            </a:r>
          </a:p>
          <a:p>
            <a:pPr eaLnBrk="1" fontAlgn="auto" hangingPunct="1">
              <a:spcBef>
                <a:spcPts val="0"/>
              </a:spcBef>
              <a:spcAft>
                <a:spcPts val="0"/>
              </a:spcAft>
              <a:defRPr/>
            </a:pPr>
            <a:endParaRPr lang="x-none" sz="1650"/>
          </a:p>
          <a:p>
            <a:pPr eaLnBrk="1" fontAlgn="auto" hangingPunct="1">
              <a:spcBef>
                <a:spcPts val="0"/>
              </a:spcBef>
              <a:spcAft>
                <a:spcPts val="0"/>
              </a:spcAft>
              <a:defRPr/>
            </a:pPr>
            <a:r>
              <a:rPr lang="x-none" sz="1650"/>
              <a:t>The complexity level is determined by both quantitative and qualitative measures.  The details of text complexity are well described in Appendix A of the Standards, one of the supplemental readings offered with this module. New tools have been developed since the Standards were developed to help determine qualitative text complexity. Those materials are available on </a:t>
            </a:r>
            <a:r>
              <a:rPr lang="x-none" sz="1650" u="sng">
                <a:solidFill>
                  <a:schemeClr val="hlink"/>
                </a:solidFill>
                <a:hlinkClick r:id="rId3"/>
              </a:rPr>
              <a:t>www.achievethecore.org</a:t>
            </a:r>
          </a:p>
          <a:p>
            <a:pPr eaLnBrk="1" fontAlgn="auto" hangingPunct="1">
              <a:spcBef>
                <a:spcPts val="0"/>
              </a:spcBef>
              <a:spcAft>
                <a:spcPts val="0"/>
              </a:spcAft>
              <a:defRPr/>
            </a:pPr>
            <a:endParaRPr lang="x-none" sz="1650" u="sng">
              <a:solidFill>
                <a:schemeClr val="hlink"/>
              </a:solidFill>
              <a:hlinkClick r:id="rId3"/>
            </a:endParaRPr>
          </a:p>
          <a:p>
            <a:pPr eaLnBrk="1" fontAlgn="auto" hangingPunct="1">
              <a:spcBef>
                <a:spcPts val="0"/>
              </a:spcBef>
              <a:spcAft>
                <a:spcPts val="0"/>
              </a:spcAft>
              <a:defRPr/>
            </a:pPr>
            <a:r>
              <a:rPr lang="x-none" sz="1650"/>
              <a:t>Students who struggle with reading almost always have gaps in their vocabulary and their ability to deal with more complex sentence structures. This too is well documented in research. </a:t>
            </a:r>
          </a:p>
          <a:p>
            <a:pPr eaLnBrk="1" fontAlgn="auto" hangingPunct="1">
              <a:spcBef>
                <a:spcPts val="0"/>
              </a:spcBef>
              <a:spcAft>
                <a:spcPts val="0"/>
              </a:spcAft>
              <a:defRPr/>
            </a:pPr>
            <a:endParaRPr lang="x-none" sz="1650"/>
          </a:p>
          <a:p>
            <a:pPr eaLnBrk="1" fontAlgn="auto" hangingPunct="1">
              <a:spcBef>
                <a:spcPts val="0"/>
              </a:spcBef>
              <a:spcAft>
                <a:spcPts val="0"/>
              </a:spcAft>
              <a:defRPr/>
            </a:pPr>
            <a:r>
              <a:rPr lang="x-none" sz="1650"/>
              <a:t>Too often, less proficient students are given texts at their level where they do not see these features, where the demands of vocabulary and sentence structure are lowered. Though this is done for the kindest of reasons, it has disastrous consequences. Day by day, differentiating by level of text during instructional time increases the achievement gap between high performers and those who struggle.  </a:t>
            </a:r>
          </a:p>
          <a:p>
            <a:pPr eaLnBrk="1" fontAlgn="auto" hangingPunct="1">
              <a:spcBef>
                <a:spcPts val="0"/>
              </a:spcBef>
              <a:spcAft>
                <a:spcPts val="0"/>
              </a:spcAft>
              <a:defRPr/>
            </a:pPr>
            <a:endParaRPr lang="x-none" sz="1650"/>
          </a:p>
          <a:p>
            <a:pPr eaLnBrk="1" fontAlgn="auto" hangingPunct="1">
              <a:spcBef>
                <a:spcPts val="0"/>
              </a:spcBef>
              <a:spcAft>
                <a:spcPts val="0"/>
              </a:spcAft>
              <a:defRPr/>
            </a:pPr>
            <a:r>
              <a:rPr lang="x-none" sz="1650"/>
              <a:t>Students cannot address gaps in their vocabulary and develop skill with unpacking complex syntax text when they are not given the opportunity to work with material that provides these opportunities.  </a:t>
            </a:r>
          </a:p>
          <a:p>
            <a:pPr eaLnBrk="1" fontAlgn="auto" hangingPunct="1">
              <a:spcBef>
                <a:spcPts val="0"/>
              </a:spcBef>
              <a:spcAft>
                <a:spcPts val="0"/>
              </a:spcAft>
              <a:defRPr/>
            </a:pPr>
            <a:endParaRPr lang="x-none" sz="1650"/>
          </a:p>
          <a:p>
            <a:pPr eaLnBrk="1" fontAlgn="auto" hangingPunct="1">
              <a:spcBef>
                <a:spcPts val="0"/>
              </a:spcBef>
              <a:spcAft>
                <a:spcPts val="0"/>
              </a:spcAft>
              <a:defRPr/>
            </a:pPr>
            <a:r>
              <a:rPr lang="x-none" sz="1650"/>
              <a:t>With that said, there is a place for providing students with text more appropriately matched to their individual reading abilities to build fluency and provide opportunity for increasing the volume of reading.  But those </a:t>
            </a:r>
            <a:r>
              <a:rPr lang="x-none" sz="1650" smtClean="0"/>
              <a:t>texts </a:t>
            </a:r>
            <a:r>
              <a:rPr lang="x-none" sz="1650"/>
              <a:t>cannot be the primary texts for instruction.</a:t>
            </a:r>
          </a:p>
          <a:p>
            <a:pPr eaLnBrk="1" fontAlgn="auto" hangingPunct="1">
              <a:spcBef>
                <a:spcPts val="0"/>
              </a:spcBef>
              <a:spcAft>
                <a:spcPts val="0"/>
              </a:spcAft>
              <a:defRPr/>
            </a:pPr>
            <a:endParaRPr lang="x-none" sz="1650"/>
          </a:p>
          <a:p>
            <a:pPr eaLnBrk="1" fontAlgn="auto" hangingPunct="1">
              <a:spcBef>
                <a:spcPts val="0"/>
              </a:spcBef>
              <a:spcAft>
                <a:spcPts val="0"/>
              </a:spcAft>
              <a:defRPr/>
            </a:pPr>
            <a:endParaRPr lang="x-none" sz="1650"/>
          </a:p>
          <a:p>
            <a:pPr eaLnBrk="1" fontAlgn="auto" hangingPunct="1">
              <a:spcBef>
                <a:spcPts val="0"/>
              </a:spcBef>
              <a:spcAft>
                <a:spcPts val="0"/>
              </a:spcAft>
              <a:defRPr/>
            </a:pPr>
            <a:endParaRPr lang="x-none" sz="1650"/>
          </a:p>
          <a:p>
            <a:pPr eaLnBrk="1" fontAlgn="auto" hangingPunct="1">
              <a:spcBef>
                <a:spcPts val="0"/>
              </a:spcBef>
              <a:spcAft>
                <a:spcPts val="0"/>
              </a:spcAft>
              <a:defRPr/>
            </a:pPr>
            <a:endParaRPr lang="x-none" sz="1650"/>
          </a:p>
          <a:p>
            <a:pPr eaLnBrk="1" fontAlgn="auto" hangingPunct="1">
              <a:spcBef>
                <a:spcPts val="0"/>
              </a:spcBef>
              <a:spcAft>
                <a:spcPts val="0"/>
              </a:spcAft>
              <a:defRPr/>
            </a:pPr>
            <a:endParaRPr lang="x-none" sz="1650"/>
          </a:p>
        </p:txBody>
      </p:sp>
      <p:sp>
        <p:nvSpPr>
          <p:cNvPr id="56324" name="Shape 246"/>
          <p:cNvSpPr>
            <a:spLocks noGrp="1"/>
          </p:cNvSpPr>
          <p:nvPr>
            <p:ph type="sldNum" sz="quarter" idx="12"/>
          </p:nvPr>
        </p:nvSpPr>
        <p:spPr>
          <a:xfrm>
            <a:off x="3970938" y="9018589"/>
            <a:ext cx="3037840" cy="276225"/>
          </a:xfrm>
          <a:noFill/>
        </p:spPr>
        <p:txBody>
          <a:bodyPr tIns="45700" bIns="45700">
            <a:spAutoFit/>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buSzPct val="25000"/>
            </a:pPr>
            <a:r>
              <a:rPr lang="en-US" altLang="en-US" smtClean="0">
                <a:solidFill>
                  <a:srgbClr val="000000"/>
                </a:solidFill>
                <a:cs typeface="Arial" pitchFamily="34" charset="0"/>
                <a:sym typeface="Arial" pitchFamily="34" charset="0"/>
              </a:rPr>
              <a:t> </a:t>
            </a:r>
          </a:p>
        </p:txBody>
      </p:sp>
    </p:spTree>
    <p:extLst>
      <p:ext uri="{BB962C8B-B14F-4D97-AF65-F5344CB8AC3E}">
        <p14:creationId xmlns:p14="http://schemas.microsoft.com/office/powerpoint/2010/main" val="2398204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251"/>
          <p:cNvSpPr>
            <a:spLocks noGrp="1" noRot="1" noChangeAspect="1" noTextEdit="1"/>
          </p:cNvSpPr>
          <p:nvPr>
            <p:ph type="sldImg" idx="2"/>
          </p:nvPr>
        </p:nvSpPr>
        <p:spPr>
          <a:noFill/>
          <a:ln>
            <a:headEnd/>
            <a:tailEnd/>
          </a:ln>
        </p:spPr>
      </p:sp>
      <p:sp>
        <p:nvSpPr>
          <p:cNvPr id="252" name="Shape 252"/>
          <p:cNvSpPr txBox="1">
            <a:spLocks noGrp="1"/>
          </p:cNvSpPr>
          <p:nvPr>
            <p:ph type="body" idx="1"/>
          </p:nvPr>
        </p:nvSpPr>
        <p:spPr>
          <a:xfrm>
            <a:off x="701040" y="4416426"/>
            <a:ext cx="5608320" cy="12834242"/>
          </a:xfrm>
          <a:ln/>
        </p:spPr>
        <p:txBody>
          <a:bodyPr tIns="45700" bIns="45700" anchor="t">
            <a:spAutoFit/>
          </a:bodyPr>
          <a:lstStyle/>
          <a:p>
            <a:pPr eaLnBrk="1" fontAlgn="auto" hangingPunct="1">
              <a:spcBef>
                <a:spcPts val="0"/>
              </a:spcBef>
              <a:spcAft>
                <a:spcPts val="0"/>
              </a:spcAft>
              <a:defRPr/>
            </a:pPr>
            <a:r>
              <a:rPr lang="x-none" sz="1400"/>
              <a:t>This does not mean students do this without any support! It is essential that teachers and instructional material provide scaffolds to support ALL students in comprehending complex text. </a:t>
            </a:r>
          </a:p>
          <a:p>
            <a:pPr eaLnBrk="1" fontAlgn="auto" hangingPunct="1">
              <a:spcBef>
                <a:spcPts val="0"/>
              </a:spcBef>
              <a:spcAft>
                <a:spcPts val="0"/>
              </a:spcAft>
              <a:defRPr/>
            </a:pPr>
            <a:endParaRPr lang="x-none" sz="1400"/>
          </a:p>
          <a:p>
            <a:pPr eaLnBrk="1" fontAlgn="auto" hangingPunct="1">
              <a:spcBef>
                <a:spcPts val="0"/>
              </a:spcBef>
              <a:spcAft>
                <a:spcPts val="0"/>
              </a:spcAft>
              <a:defRPr/>
            </a:pPr>
            <a:r>
              <a:rPr lang="x-none" sz="1400"/>
              <a:t>These scaffolding types will reliably support many students and a has a strong research base:</a:t>
            </a:r>
          </a:p>
          <a:p>
            <a:pPr marL="171450" indent="-171450" eaLnBrk="1" fontAlgn="auto" hangingPunct="1">
              <a:spcBef>
                <a:spcPts val="0"/>
              </a:spcBef>
              <a:spcAft>
                <a:spcPts val="0"/>
              </a:spcAft>
              <a:buClr>
                <a:srgbClr val="000000"/>
              </a:buClr>
              <a:buSzPct val="130952"/>
              <a:buFont typeface="Arial"/>
              <a:buChar char="•"/>
              <a:defRPr/>
            </a:pPr>
            <a:r>
              <a:rPr lang="x-none" sz="1400"/>
              <a:t>Multiple readings. Complex text takes multiple reads to fully understand the layers of meaning provided by the author. Because of this, the text selected for close reading should be excellent or they will not be worthy of the time commitment they require to read fully. Re-reading assists fluency and is the primary way readers make sense of challenges encountered when reading.</a:t>
            </a:r>
          </a:p>
          <a:p>
            <a:pPr marL="171450" indent="-171450" eaLnBrk="1" fontAlgn="auto" hangingPunct="1">
              <a:spcBef>
                <a:spcPts val="0"/>
              </a:spcBef>
              <a:spcAft>
                <a:spcPts val="0"/>
              </a:spcAft>
              <a:buClr>
                <a:srgbClr val="000000"/>
              </a:buClr>
              <a:buSzPct val="130952"/>
              <a:buFont typeface="Arial"/>
              <a:buChar char="•"/>
              <a:defRPr/>
            </a:pPr>
            <a:r>
              <a:rPr lang="x-none" sz="1400"/>
              <a:t>Reading the text aloud </a:t>
            </a:r>
            <a:r>
              <a:rPr lang="x-none" sz="1400" i="1"/>
              <a:t>while students follow along </a:t>
            </a:r>
            <a:r>
              <a:rPr lang="x-none" sz="1400"/>
              <a:t>. Fluency challenges are rampant when students encounter grade level appropriate text. All teachers must be aware of this and reach in to help. The two best ways to help are having the students follow along while the text is read aloud and by reading text multiple times. </a:t>
            </a:r>
            <a:r>
              <a:rPr lang="en-US" sz="1400" dirty="0" smtClean="0"/>
              <a:t>(</a:t>
            </a:r>
            <a:r>
              <a:rPr lang="x-none" sz="1400" smtClean="0"/>
              <a:t>These </a:t>
            </a:r>
            <a:r>
              <a:rPr lang="x-none" sz="1400"/>
              <a:t>two methods are systematically built into the close reading </a:t>
            </a:r>
            <a:r>
              <a:rPr lang="en-US" sz="1400" dirty="0" smtClean="0"/>
              <a:t>model included in this module</a:t>
            </a:r>
            <a:r>
              <a:rPr lang="x-none" sz="1400" smtClean="0"/>
              <a:t>.</a:t>
            </a:r>
            <a:r>
              <a:rPr lang="en-US" sz="1400" dirty="0" smtClean="0"/>
              <a:t>)</a:t>
            </a:r>
            <a:r>
              <a:rPr lang="x-none" sz="1400" smtClean="0"/>
              <a:t> </a:t>
            </a:r>
            <a:endParaRPr lang="x-none" sz="1400"/>
          </a:p>
          <a:p>
            <a:pPr marL="171450" indent="-171450" eaLnBrk="1" fontAlgn="auto" hangingPunct="1">
              <a:spcBef>
                <a:spcPts val="0"/>
              </a:spcBef>
              <a:spcAft>
                <a:spcPts val="0"/>
              </a:spcAft>
              <a:buClr>
                <a:srgbClr val="000000"/>
              </a:buClr>
              <a:buSzPct val="130952"/>
              <a:buFont typeface="Arial"/>
              <a:buChar char="•"/>
              <a:defRPr/>
            </a:pPr>
            <a:r>
              <a:rPr lang="x-none"/>
              <a:t>Read aloud </a:t>
            </a:r>
            <a:r>
              <a:rPr lang="en-US" dirty="0" smtClean="0"/>
              <a:t>of complex text </a:t>
            </a:r>
            <a:r>
              <a:rPr lang="x-none" smtClean="0"/>
              <a:t>is </a:t>
            </a:r>
            <a:r>
              <a:rPr lang="x-none"/>
              <a:t>especially important for early readers K-2 because </a:t>
            </a:r>
            <a:r>
              <a:rPr lang="x-none" smtClean="0"/>
              <a:t>the</a:t>
            </a:r>
            <a:r>
              <a:rPr lang="en-US" dirty="0" smtClean="0"/>
              <a:t> work of the</a:t>
            </a:r>
            <a:r>
              <a:rPr lang="x-none" smtClean="0"/>
              <a:t> </a:t>
            </a:r>
            <a:r>
              <a:rPr lang="x-none"/>
              <a:t>standards </a:t>
            </a:r>
            <a:r>
              <a:rPr lang="en-US" dirty="0" smtClean="0"/>
              <a:t>is </a:t>
            </a:r>
            <a:r>
              <a:rPr lang="x-none" smtClean="0"/>
              <a:t>too </a:t>
            </a:r>
            <a:r>
              <a:rPr lang="x-none"/>
              <a:t>complex to </a:t>
            </a:r>
            <a:r>
              <a:rPr lang="en-US" dirty="0" smtClean="0"/>
              <a:t>apply to </a:t>
            </a:r>
            <a:r>
              <a:rPr lang="x-none" smtClean="0"/>
              <a:t>the texts </a:t>
            </a:r>
            <a:r>
              <a:rPr lang="x-none"/>
              <a:t>students can read on their </a:t>
            </a:r>
            <a:r>
              <a:rPr lang="x-none" smtClean="0"/>
              <a:t>own</a:t>
            </a:r>
            <a:r>
              <a:rPr lang="en-US" dirty="0" smtClean="0"/>
              <a:t>,</a:t>
            </a:r>
            <a:r>
              <a:rPr lang="x-none" smtClean="0"/>
              <a:t> </a:t>
            </a:r>
            <a:r>
              <a:rPr lang="x-none"/>
              <a:t>and students cannot develop academic language through </a:t>
            </a:r>
            <a:r>
              <a:rPr lang="en-US" dirty="0" smtClean="0"/>
              <a:t>the texts </a:t>
            </a:r>
            <a:r>
              <a:rPr lang="x-none" smtClean="0"/>
              <a:t>students </a:t>
            </a:r>
            <a:r>
              <a:rPr lang="en-US" dirty="0" smtClean="0"/>
              <a:t>can </a:t>
            </a:r>
            <a:r>
              <a:rPr lang="x-none" smtClean="0"/>
              <a:t>read </a:t>
            </a:r>
            <a:r>
              <a:rPr lang="x-none"/>
              <a:t>on their own at these grades (levels); for all practical purposes </a:t>
            </a:r>
            <a:r>
              <a:rPr lang="en-US" dirty="0" smtClean="0"/>
              <a:t>read aloud </a:t>
            </a:r>
            <a:r>
              <a:rPr lang="x-none" smtClean="0"/>
              <a:t>provides </a:t>
            </a:r>
            <a:r>
              <a:rPr lang="x-none"/>
              <a:t>students who come to kindergarten with less developed academic language with a way to catch </a:t>
            </a:r>
            <a:r>
              <a:rPr lang="x-none" smtClean="0"/>
              <a:t>up</a:t>
            </a:r>
            <a:r>
              <a:rPr lang="en-US" dirty="0" smtClean="0"/>
              <a:t>.</a:t>
            </a:r>
            <a:endParaRPr lang="x-none"/>
          </a:p>
          <a:p>
            <a:pPr marL="171450" indent="-171450" eaLnBrk="1" fontAlgn="auto" hangingPunct="1">
              <a:spcBef>
                <a:spcPts val="0"/>
              </a:spcBef>
              <a:spcAft>
                <a:spcPts val="0"/>
              </a:spcAft>
              <a:buClr>
                <a:srgbClr val="000000"/>
              </a:buClr>
              <a:buSzPct val="130952"/>
              <a:buFont typeface="Arial"/>
              <a:buChar char="•"/>
              <a:defRPr/>
            </a:pPr>
            <a:r>
              <a:rPr lang="x-none" sz="1400"/>
              <a:t>“Chunking” longer text into smaller and logical sections makes the text more manageable and helps demonstrate how the author structured the text. </a:t>
            </a:r>
          </a:p>
          <a:p>
            <a:pPr marL="171450" indent="-171450" eaLnBrk="1" fontAlgn="auto" hangingPunct="1">
              <a:spcBef>
                <a:spcPts val="0"/>
              </a:spcBef>
              <a:spcAft>
                <a:spcPts val="0"/>
              </a:spcAft>
              <a:buClr>
                <a:srgbClr val="000000"/>
              </a:buClr>
              <a:buSzPct val="130952"/>
              <a:buFont typeface="Arial"/>
              <a:buChar char="•"/>
              <a:defRPr/>
            </a:pPr>
            <a:r>
              <a:rPr lang="x-none" sz="1400"/>
              <a:t>Careful, text-specific questions point readers to challenging sentences and ask for special attention to be paid to them. They direct students to what matters most and asks them to examine those parts. They also pay particularly close attention to vocabulary that can be figured out in the context of the text. Because they require text evidence, they demand re-reading.</a:t>
            </a:r>
          </a:p>
          <a:p>
            <a:pPr marL="171450" indent="-171450" eaLnBrk="1" fontAlgn="auto" hangingPunct="1">
              <a:spcBef>
                <a:spcPts val="0"/>
              </a:spcBef>
              <a:spcAft>
                <a:spcPts val="0"/>
              </a:spcAft>
              <a:buClr>
                <a:srgbClr val="000000"/>
              </a:buClr>
              <a:buSzPct val="130952"/>
              <a:buFont typeface="Arial"/>
              <a:buChar char="•"/>
              <a:defRPr/>
            </a:pPr>
            <a:r>
              <a:rPr lang="x-none" sz="1400"/>
              <a:t>Pointing out text structures or features that will either provide comprehension support (like section headers) or challenges (like long paragraphs or sentences).</a:t>
            </a:r>
          </a:p>
          <a:p>
            <a:pPr eaLnBrk="1" fontAlgn="auto" hangingPunct="1">
              <a:spcBef>
                <a:spcPts val="0"/>
              </a:spcBef>
              <a:spcAft>
                <a:spcPts val="0"/>
              </a:spcAft>
              <a:defRPr/>
            </a:pPr>
            <a:endParaRPr lang="x-none" sz="1400"/>
          </a:p>
          <a:p>
            <a:pPr eaLnBrk="1" fontAlgn="auto" hangingPunct="1">
              <a:spcBef>
                <a:spcPts val="0"/>
              </a:spcBef>
              <a:spcAft>
                <a:spcPts val="0"/>
              </a:spcAft>
              <a:defRPr/>
            </a:pPr>
            <a:r>
              <a:rPr lang="x-none" sz="1400"/>
              <a:t>Supports that do not promote improved reading incomes and do </a:t>
            </a:r>
            <a:r>
              <a:rPr lang="x-none" sz="1400" i="1"/>
              <a:t>not </a:t>
            </a:r>
            <a:r>
              <a:rPr lang="x-none" sz="1400"/>
              <a:t>have research support behind them:</a:t>
            </a:r>
          </a:p>
          <a:p>
            <a:pPr marL="171450" indent="-171450" eaLnBrk="1" fontAlgn="auto" hangingPunct="1">
              <a:spcBef>
                <a:spcPts val="0"/>
              </a:spcBef>
              <a:spcAft>
                <a:spcPts val="0"/>
              </a:spcAft>
              <a:buClr>
                <a:srgbClr val="000000"/>
              </a:buClr>
              <a:buSzPct val="130952"/>
              <a:buFont typeface="Arial"/>
              <a:buChar char="•"/>
              <a:defRPr/>
            </a:pPr>
            <a:r>
              <a:rPr lang="x-none" sz="1400"/>
              <a:t>Previewing the topic of the reading in a text-free way (just “teacher talk”). </a:t>
            </a:r>
            <a:r>
              <a:rPr lang="x-none" sz="1400" smtClean="0"/>
              <a:t>A careful examination of </a:t>
            </a:r>
            <a:r>
              <a:rPr lang="x-none" sz="1400"/>
              <a:t>the text is solid practice. But telling students what they will be reading </a:t>
            </a:r>
            <a:r>
              <a:rPr lang="en-US" sz="1400" dirty="0" smtClean="0"/>
              <a:t>before they read </a:t>
            </a:r>
            <a:r>
              <a:rPr lang="x-none" sz="1400" smtClean="0"/>
              <a:t>will </a:t>
            </a:r>
            <a:r>
              <a:rPr lang="x-none" sz="1400"/>
              <a:t>remove any motivation for discovering </a:t>
            </a:r>
            <a:r>
              <a:rPr lang="en-US" sz="1400" dirty="0" smtClean="0"/>
              <a:t>it </a:t>
            </a:r>
            <a:r>
              <a:rPr lang="x-none" sz="1400" smtClean="0"/>
              <a:t>for </a:t>
            </a:r>
            <a:r>
              <a:rPr lang="x-none" sz="1400"/>
              <a:t>themselves and </a:t>
            </a:r>
            <a:r>
              <a:rPr lang="en-US" sz="1400" dirty="0" smtClean="0"/>
              <a:t>it will </a:t>
            </a:r>
            <a:r>
              <a:rPr lang="x-none" sz="1400" smtClean="0"/>
              <a:t>teach </a:t>
            </a:r>
            <a:r>
              <a:rPr lang="x-none" sz="1400"/>
              <a:t>students that learning from reading is not a central activity in that classroom.</a:t>
            </a:r>
          </a:p>
          <a:p>
            <a:pPr marL="171450" indent="-171450" eaLnBrk="1" fontAlgn="auto" hangingPunct="1">
              <a:spcBef>
                <a:spcPts val="0"/>
              </a:spcBef>
              <a:spcAft>
                <a:spcPts val="0"/>
              </a:spcAft>
              <a:buClr>
                <a:srgbClr val="000000"/>
              </a:buClr>
              <a:buSzPct val="130952"/>
              <a:buFont typeface="Arial"/>
              <a:buChar char="•"/>
              <a:defRPr/>
            </a:pPr>
            <a:r>
              <a:rPr lang="x-none" sz="1400"/>
              <a:t>Providing simple text to weak readers and complex texts to strong readers. Differentiation by text type, as opposed to providing a variety of supports for the same complex </a:t>
            </a:r>
            <a:r>
              <a:rPr lang="x-none" sz="1400" smtClean="0"/>
              <a:t>text</a:t>
            </a:r>
            <a:r>
              <a:rPr lang="en-US" sz="1400" dirty="0" smtClean="0"/>
              <a:t>,</a:t>
            </a:r>
            <a:r>
              <a:rPr lang="x-none" sz="1400" smtClean="0"/>
              <a:t> </a:t>
            </a:r>
            <a:r>
              <a:rPr lang="x-none" sz="1400"/>
              <a:t>leads to the “Matthew Effect” – “to those who have, more will be given. To those who have little, even that little will be taken </a:t>
            </a:r>
            <a:r>
              <a:rPr lang="x-none" sz="1400" smtClean="0"/>
              <a:t>away</a:t>
            </a:r>
            <a:r>
              <a:rPr lang="en-US" sz="1400" dirty="0" smtClean="0"/>
              <a:t>,</a:t>
            </a:r>
            <a:r>
              <a:rPr lang="x-none" sz="1400" smtClean="0"/>
              <a:t>” </a:t>
            </a:r>
            <a:r>
              <a:rPr lang="x-none" sz="1400"/>
              <a:t>a well-researched finding. This is particularly true because of the differences in vocabulary that students will see from simpler to more complex text. Words create much of the differences in texts. </a:t>
            </a:r>
          </a:p>
          <a:p>
            <a:pPr eaLnBrk="1" fontAlgn="auto" hangingPunct="1">
              <a:spcBef>
                <a:spcPts val="0"/>
              </a:spcBef>
              <a:spcAft>
                <a:spcPts val="0"/>
              </a:spcAft>
              <a:defRPr/>
            </a:pPr>
            <a:endParaRPr lang="x-none" sz="1400"/>
          </a:p>
          <a:p>
            <a:pPr eaLnBrk="1" fontAlgn="auto" hangingPunct="1">
              <a:spcBef>
                <a:spcPts val="0"/>
              </a:spcBef>
              <a:spcAft>
                <a:spcPts val="0"/>
              </a:spcAft>
              <a:defRPr/>
            </a:pPr>
            <a:endParaRPr lang="x-none" sz="1400"/>
          </a:p>
          <a:p>
            <a:pPr eaLnBrk="1" fontAlgn="auto" hangingPunct="1">
              <a:spcBef>
                <a:spcPts val="0"/>
              </a:spcBef>
              <a:spcAft>
                <a:spcPts val="0"/>
              </a:spcAft>
              <a:defRPr/>
            </a:pPr>
            <a:r>
              <a:rPr lang="x-none" sz="1400"/>
              <a:t>The goal is growing independence with increasingly complex text.  The strategies implemented should all aim at getting students stronger and more skilled – like exercises and scrimmages in a sports practice.  </a:t>
            </a:r>
          </a:p>
          <a:p>
            <a:pPr eaLnBrk="1" fontAlgn="auto" hangingPunct="1">
              <a:spcBef>
                <a:spcPts val="0"/>
              </a:spcBef>
              <a:spcAft>
                <a:spcPts val="0"/>
              </a:spcAft>
              <a:defRPr/>
            </a:pPr>
            <a:endParaRPr lang="x-none" sz="1400"/>
          </a:p>
          <a:p>
            <a:pPr eaLnBrk="1" fontAlgn="auto" hangingPunct="1">
              <a:spcBef>
                <a:spcPts val="0"/>
              </a:spcBef>
              <a:spcAft>
                <a:spcPts val="0"/>
              </a:spcAft>
              <a:defRPr/>
            </a:pPr>
            <a:endParaRPr lang="x-none" sz="1400"/>
          </a:p>
        </p:txBody>
      </p:sp>
      <p:sp>
        <p:nvSpPr>
          <p:cNvPr id="57348" name="Shape 253"/>
          <p:cNvSpPr>
            <a:spLocks noGrp="1"/>
          </p:cNvSpPr>
          <p:nvPr>
            <p:ph type="sldNum" sz="quarter" idx="12"/>
          </p:nvPr>
        </p:nvSpPr>
        <p:spPr>
          <a:xfrm>
            <a:off x="3970938" y="9018589"/>
            <a:ext cx="3037840" cy="276225"/>
          </a:xfrm>
          <a:noFill/>
        </p:spPr>
        <p:txBody>
          <a:bodyPr tIns="45700" bIns="45700">
            <a:spAutoFit/>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buSzPct val="25000"/>
            </a:pPr>
            <a:r>
              <a:rPr lang="en-US" altLang="en-US" smtClean="0">
                <a:solidFill>
                  <a:srgbClr val="000000"/>
                </a:solidFill>
                <a:cs typeface="Arial" pitchFamily="34" charset="0"/>
                <a:sym typeface="Arial" pitchFamily="34" charset="0"/>
              </a:rPr>
              <a:t> </a:t>
            </a:r>
          </a:p>
        </p:txBody>
      </p:sp>
    </p:spTree>
    <p:extLst>
      <p:ext uri="{BB962C8B-B14F-4D97-AF65-F5344CB8AC3E}">
        <p14:creationId xmlns:p14="http://schemas.microsoft.com/office/powerpoint/2010/main" val="210994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Shape 258"/>
          <p:cNvSpPr>
            <a:spLocks noGrp="1" noRot="1" noChangeAspect="1" noTextEdit="1"/>
          </p:cNvSpPr>
          <p:nvPr>
            <p:ph type="sldImg" idx="2"/>
          </p:nvPr>
        </p:nvSpPr>
        <p:spPr>
          <a:noFill/>
          <a:ln>
            <a:headEnd/>
            <a:tailEnd/>
          </a:ln>
        </p:spPr>
      </p:sp>
      <p:sp>
        <p:nvSpPr>
          <p:cNvPr id="59395" name="Shape 259"/>
          <p:cNvSpPr txBox="1">
            <a:spLocks noGrp="1"/>
          </p:cNvSpPr>
          <p:nvPr>
            <p:ph type="body" idx="1"/>
          </p:nvPr>
        </p:nvSpPr>
        <p:spPr bwMode="auto">
          <a:xfrm>
            <a:off x="701040" y="4416425"/>
            <a:ext cx="5608320" cy="19389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spAutoFit/>
          </a:bodyPr>
          <a:lstStyle/>
          <a:p>
            <a:pPr eaLnBrk="1" hangingPunct="1">
              <a:spcBef>
                <a:spcPct val="0"/>
              </a:spcBef>
            </a:pPr>
            <a:r>
              <a:rPr lang="en-US" altLang="en-US" smtClean="0"/>
              <a:t>Close reading hones in on difficult portions of text, and provides students an opportunity to work with those sections. Close reading opposes  "think aloud," where teacher explain these difficult portions before students have had a chance to learn from them on their own.</a:t>
            </a:r>
          </a:p>
          <a:p>
            <a:pPr eaLnBrk="1" hangingPunct="1">
              <a:spcBef>
                <a:spcPct val="0"/>
              </a:spcBef>
            </a:pPr>
            <a:endParaRPr lang="en-US" altLang="en-US" smtClean="0"/>
          </a:p>
          <a:p>
            <a:pPr eaLnBrk="1" hangingPunct="1">
              <a:spcBef>
                <a:spcPct val="0"/>
              </a:spcBef>
            </a:pPr>
            <a:r>
              <a:rPr lang="en-US" altLang="en-US" smtClean="0"/>
              <a:t>Not only is virtually every standard evident when students close read – the 3 shifts required by the standards are evident as well!  When reading appropriately complex non-fiction or literature, ask students to respond the text-dependent questions about the text.</a:t>
            </a:r>
          </a:p>
          <a:p>
            <a:pPr eaLnBrk="1" hangingPunct="1">
              <a:spcBef>
                <a:spcPct val="0"/>
              </a:spcBef>
            </a:pPr>
            <a:endParaRPr lang="en-US" altLang="en-US" smtClean="0"/>
          </a:p>
        </p:txBody>
      </p:sp>
      <p:sp>
        <p:nvSpPr>
          <p:cNvPr id="59396" name="Shape 260"/>
          <p:cNvSpPr>
            <a:spLocks noGrp="1"/>
          </p:cNvSpPr>
          <p:nvPr>
            <p:ph type="sldNum" sz="quarter" idx="12"/>
          </p:nvPr>
        </p:nvSpPr>
        <p:spPr>
          <a:xfrm>
            <a:off x="3970938" y="9018589"/>
            <a:ext cx="3037840" cy="276225"/>
          </a:xfrm>
          <a:noFill/>
        </p:spPr>
        <p:txBody>
          <a:bodyPr tIns="45700" bIns="45700">
            <a:spAutoFit/>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buSzPct val="25000"/>
            </a:pPr>
            <a:r>
              <a:rPr lang="en-US" altLang="en-US" smtClean="0">
                <a:solidFill>
                  <a:srgbClr val="000000"/>
                </a:solidFill>
                <a:cs typeface="Arial" pitchFamily="34" charset="0"/>
                <a:sym typeface="Arial" pitchFamily="34" charset="0"/>
              </a:rPr>
              <a:t> </a:t>
            </a:r>
          </a:p>
        </p:txBody>
      </p:sp>
    </p:spTree>
    <p:extLst>
      <p:ext uri="{BB962C8B-B14F-4D97-AF65-F5344CB8AC3E}">
        <p14:creationId xmlns:p14="http://schemas.microsoft.com/office/powerpoint/2010/main" val="27282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251"/>
          <p:cNvSpPr>
            <a:spLocks noGrp="1" noRot="1" noChangeAspect="1" noTextEdit="1"/>
          </p:cNvSpPr>
          <p:nvPr>
            <p:ph type="sldImg" idx="2"/>
          </p:nvPr>
        </p:nvSpPr>
        <p:spPr>
          <a:ln>
            <a:headEnd/>
            <a:tailEnd/>
          </a:ln>
        </p:spPr>
      </p:sp>
      <p:sp>
        <p:nvSpPr>
          <p:cNvPr id="81923" name="Shape 252"/>
          <p:cNvSpPr txBox="1">
            <a:spLocks noGrp="1"/>
          </p:cNvSpPr>
          <p:nvPr>
            <p:ph type="body" idx="1"/>
          </p:nvPr>
        </p:nvSpPr>
        <p:spPr bwMode="auto">
          <a:xfrm>
            <a:off x="701040" y="4415790"/>
            <a:ext cx="5608320" cy="50800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SzPct val="25000"/>
              <a:buFontTx/>
              <a:buNone/>
            </a:pPr>
            <a:endParaRPr lang="en-US" sz="1800" dirty="0">
              <a:ea typeface="ＭＳ Ｐゴシック" pitchFamily="34" charset="-128"/>
            </a:endParaRPr>
          </a:p>
        </p:txBody>
      </p:sp>
      <p:sp>
        <p:nvSpPr>
          <p:cNvPr id="81924" name="Shape 253"/>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652065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Shape 190"/>
          <p:cNvSpPr>
            <a:spLocks noGrp="1" noRot="1" noChangeAspect="1" noTextEdit="1"/>
          </p:cNvSpPr>
          <p:nvPr>
            <p:ph type="sldImg" idx="2"/>
          </p:nvPr>
        </p:nvSpPr>
        <p:spPr>
          <a:noFill/>
          <a:ln>
            <a:headEnd/>
            <a:tailEnd/>
          </a:ln>
        </p:spPr>
      </p:sp>
      <p:sp>
        <p:nvSpPr>
          <p:cNvPr id="61443" name="Shape 191"/>
          <p:cNvSpPr txBox="1">
            <a:spLocks noGrp="1"/>
          </p:cNvSpPr>
          <p:nvPr>
            <p:ph type="body" idx="1"/>
          </p:nvPr>
        </p:nvSpPr>
        <p:spPr bwMode="auto">
          <a:xfrm>
            <a:off x="701040" y="4416425"/>
            <a:ext cx="5608320" cy="526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spAutoFit/>
          </a:bodyPr>
          <a:lstStyle/>
          <a:p>
            <a:pPr eaLnBrk="1" hangingPunct="1">
              <a:spcBef>
                <a:spcPct val="0"/>
              </a:spcBef>
              <a:buSzPct val="25000"/>
            </a:pPr>
            <a:r>
              <a:rPr lang="en-US" altLang="en-US" smtClean="0"/>
              <a:t>Most college and career writing requires students to take a position or inform others citing evidence from the text, not provide a personal opinion.  </a:t>
            </a:r>
          </a:p>
          <a:p>
            <a:pPr eaLnBrk="1" hangingPunct="1">
              <a:spcBef>
                <a:spcPct val="0"/>
              </a:spcBef>
            </a:pPr>
            <a:endParaRPr lang="en-US" altLang="en-US" smtClean="0"/>
          </a:p>
          <a:p>
            <a:pPr eaLnBrk="1" hangingPunct="1">
              <a:spcBef>
                <a:spcPct val="0"/>
              </a:spcBef>
              <a:buSzPct val="25000"/>
            </a:pPr>
            <a:r>
              <a:rPr lang="en-US" altLang="en-US" smtClean="0"/>
              <a:t>Across the grades, and even across the content areas, students need to develop the skill of grounding their responses in evidence from the text.</a:t>
            </a:r>
          </a:p>
          <a:p>
            <a:pPr eaLnBrk="1" hangingPunct="1">
              <a:spcBef>
                <a:spcPct val="0"/>
              </a:spcBef>
            </a:pPr>
            <a:endParaRPr lang="en-US" altLang="en-US" smtClean="0"/>
          </a:p>
          <a:p>
            <a:pPr eaLnBrk="1" hangingPunct="1">
              <a:spcBef>
                <a:spcPct val="0"/>
              </a:spcBef>
              <a:buSzPct val="25000"/>
            </a:pPr>
            <a:r>
              <a:rPr lang="en-US" altLang="en-US" smtClean="0"/>
              <a:t>Requiring students to use evidence can and should occur during oral discussions with “read alouds” in the youngest grades and continue across all grades and content areas. </a:t>
            </a:r>
          </a:p>
          <a:p>
            <a:pPr eaLnBrk="1" hangingPunct="1">
              <a:spcBef>
                <a:spcPct val="0"/>
              </a:spcBef>
            </a:pPr>
            <a:endParaRPr lang="en-US" altLang="en-US" smtClean="0"/>
          </a:p>
          <a:p>
            <a:pPr eaLnBrk="1" hangingPunct="1">
              <a:spcBef>
                <a:spcPct val="0"/>
              </a:spcBef>
              <a:buSzPct val="25000"/>
            </a:pPr>
            <a:r>
              <a:rPr lang="en-US" altLang="en-US" smtClean="0"/>
              <a:t>This is a sharp departure from much current practice where the focus is commonly to relate the text to yourself in narrative expressive pieces, where students share their views on various topics.</a:t>
            </a:r>
          </a:p>
          <a:p>
            <a:pPr eaLnBrk="1" hangingPunct="1">
              <a:spcBef>
                <a:spcPct val="0"/>
              </a:spcBef>
            </a:pPr>
            <a:endParaRPr lang="en-US" altLang="en-US" smtClean="0"/>
          </a:p>
          <a:p>
            <a:pPr eaLnBrk="1" hangingPunct="1">
              <a:spcBef>
                <a:spcPct val="0"/>
              </a:spcBef>
            </a:pPr>
            <a:r>
              <a:rPr lang="en-US" altLang="en-US" smtClean="0"/>
              <a:t>Even when students are reading grade-level texts, they have too often been encouraged to write or discuss without having to use evidence from the text.  </a:t>
            </a:r>
          </a:p>
          <a:p>
            <a:pPr eaLnBrk="1" hangingPunct="1">
              <a:spcBef>
                <a:spcPct val="0"/>
              </a:spcBef>
            </a:pPr>
            <a:endParaRPr lang="en-US" altLang="en-US" smtClean="0"/>
          </a:p>
          <a:p>
            <a:pPr eaLnBrk="1" hangingPunct="1">
              <a:spcBef>
                <a:spcPct val="0"/>
              </a:spcBef>
            </a:pPr>
            <a:r>
              <a:rPr lang="en-US" altLang="en-US" smtClean="0"/>
              <a:t>It is easier to talk about personal responses than to analyze what the text has to say, hence students - and teachers - are likely to engage in this type of dialogue before a text is fully analyzed. The unintended consequence of all of this is less time in the text more outside the text; problematic in any case but far more so with complex text.</a:t>
            </a:r>
          </a:p>
          <a:p>
            <a:pPr eaLnBrk="1" hangingPunct="1">
              <a:spcBef>
                <a:spcPct val="0"/>
              </a:spcBef>
            </a:pPr>
            <a:endParaRPr lang="en-US" altLang="en-US" smtClean="0"/>
          </a:p>
          <a:p>
            <a:pPr eaLnBrk="1" hangingPunct="1">
              <a:spcBef>
                <a:spcPct val="0"/>
              </a:spcBef>
            </a:pPr>
            <a:r>
              <a:rPr lang="en-US" altLang="en-US" smtClean="0"/>
              <a:t>This is does not mean banishing personal response to a text. Though not called for in the standards, there are times these responses and discussion are essential. They are best done however AFTER the text is fully analyzed. At this point students' personal responses will be enhanced by what the text has to offer. </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p:txBody>
      </p:sp>
      <p:sp>
        <p:nvSpPr>
          <p:cNvPr id="61444" name="Shape 192"/>
          <p:cNvSpPr>
            <a:spLocks noGrp="1"/>
          </p:cNvSpPr>
          <p:nvPr>
            <p:ph type="sldNum" sz="quarter" idx="12"/>
          </p:nvPr>
        </p:nvSpPr>
        <p:spPr>
          <a:xfrm>
            <a:off x="3970938" y="9018589"/>
            <a:ext cx="3037840" cy="276225"/>
          </a:xfrm>
          <a:noFill/>
        </p:spPr>
        <p:txBody>
          <a:bodyPr tIns="45700" bIns="45700">
            <a:spAutoFit/>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buSzPct val="25000"/>
            </a:pPr>
            <a:r>
              <a:rPr lang="en-US" altLang="en-US" smtClean="0">
                <a:solidFill>
                  <a:srgbClr val="000000"/>
                </a:solidFill>
                <a:cs typeface="Arial" pitchFamily="34" charset="0"/>
                <a:sym typeface="Arial" pitchFamily="34" charset="0"/>
              </a:rPr>
              <a:t> </a:t>
            </a:r>
          </a:p>
        </p:txBody>
      </p:sp>
    </p:spTree>
    <p:extLst>
      <p:ext uri="{BB962C8B-B14F-4D97-AF65-F5344CB8AC3E}">
        <p14:creationId xmlns:p14="http://schemas.microsoft.com/office/powerpoint/2010/main" val="1400449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Shape 145"/>
          <p:cNvSpPr>
            <a:spLocks noGrp="1" noRot="1" noChangeAspect="1" noTextEdit="1"/>
          </p:cNvSpPr>
          <p:nvPr>
            <p:ph type="sldImg" idx="2"/>
          </p:nvPr>
        </p:nvSpPr>
        <p:spPr>
          <a:noFill/>
          <a:ln>
            <a:headEnd/>
            <a:tailEnd/>
          </a:ln>
        </p:spPr>
      </p:sp>
      <p:sp>
        <p:nvSpPr>
          <p:cNvPr id="146" name="Shape 146"/>
          <p:cNvSpPr txBox="1">
            <a:spLocks noGrp="1"/>
          </p:cNvSpPr>
          <p:nvPr>
            <p:ph type="body" idx="1"/>
          </p:nvPr>
        </p:nvSpPr>
        <p:spPr>
          <a:xfrm>
            <a:off x="701040" y="4415790"/>
            <a:ext cx="5608320" cy="2492950"/>
          </a:xfrm>
          <a:ln/>
        </p:spPr>
        <p:txBody>
          <a:bodyPr tIns="45700" bIns="45700" anchor="t">
            <a:spAutoFit/>
          </a:bodyPr>
          <a:lstStyle/>
          <a:p>
            <a:pPr eaLnBrk="1" fontAlgn="auto" hangingPunct="1">
              <a:spcBef>
                <a:spcPts val="0"/>
              </a:spcBef>
              <a:spcAft>
                <a:spcPts val="0"/>
              </a:spcAft>
              <a:buSzPct val="25000"/>
              <a:buFont typeface="Arial"/>
              <a:buNone/>
              <a:defRPr/>
            </a:pPr>
            <a:r>
              <a:rPr lang="en-US" dirty="0" smtClean="0"/>
              <a:t>Examples of questions that take students outside and inside the text.</a:t>
            </a:r>
          </a:p>
          <a:p>
            <a:pPr eaLnBrk="1" fontAlgn="auto" hangingPunct="1">
              <a:spcBef>
                <a:spcPts val="0"/>
              </a:spcBef>
              <a:spcAft>
                <a:spcPts val="0"/>
              </a:spcAft>
              <a:buSzPct val="25000"/>
              <a:buFont typeface="Arial"/>
              <a:buNone/>
              <a:defRPr/>
            </a:pPr>
            <a:endParaRPr lang="en-US" dirty="0" smtClean="0"/>
          </a:p>
          <a:p>
            <a:pPr eaLnBrk="1" fontAlgn="auto" hangingPunct="1">
              <a:spcBef>
                <a:spcPts val="0"/>
              </a:spcBef>
              <a:spcAft>
                <a:spcPts val="0"/>
              </a:spcAft>
              <a:buSzPct val="25000"/>
              <a:buFont typeface="Arial"/>
              <a:buNone/>
              <a:defRPr/>
            </a:pPr>
            <a:r>
              <a:rPr lang="x-none" smtClean="0"/>
              <a:t>Text-dependent </a:t>
            </a:r>
            <a:r>
              <a:rPr lang="x-none"/>
              <a:t>questions require students to pay attention to the text at hand and to draw evidence from that text.</a:t>
            </a:r>
          </a:p>
          <a:p>
            <a:pPr eaLnBrk="1" fontAlgn="auto" hangingPunct="1">
              <a:spcBef>
                <a:spcPts val="0"/>
              </a:spcBef>
              <a:spcAft>
                <a:spcPts val="0"/>
              </a:spcAft>
              <a:defRPr/>
            </a:pPr>
            <a:endParaRPr lang="x-none"/>
          </a:p>
          <a:p>
            <a:pPr eaLnBrk="1" fontAlgn="auto" hangingPunct="1">
              <a:spcBef>
                <a:spcPts val="0"/>
              </a:spcBef>
              <a:spcAft>
                <a:spcPts val="0"/>
              </a:spcAft>
              <a:buSzPct val="25000"/>
              <a:buFont typeface="Arial"/>
              <a:buNone/>
              <a:defRPr/>
            </a:pPr>
            <a:r>
              <a:rPr lang="x-none"/>
              <a:t>What does this look like in the classroom?</a:t>
            </a:r>
          </a:p>
          <a:p>
            <a:pPr eaLnBrk="1" fontAlgn="auto" hangingPunct="1">
              <a:spcBef>
                <a:spcPts val="0"/>
              </a:spcBef>
              <a:spcAft>
                <a:spcPts val="0"/>
              </a:spcAft>
              <a:defRPr/>
            </a:pPr>
            <a:endParaRPr lang="x-none"/>
          </a:p>
          <a:p>
            <a:pPr marL="171450" indent="-171450" eaLnBrk="1" fontAlgn="auto" hangingPunct="1">
              <a:spcBef>
                <a:spcPts val="0"/>
              </a:spcBef>
              <a:spcAft>
                <a:spcPts val="0"/>
              </a:spcAft>
              <a:buClr>
                <a:srgbClr val="000000"/>
              </a:buClr>
              <a:buSzPct val="129629"/>
              <a:buFont typeface="Arial"/>
              <a:buChar char="•"/>
              <a:defRPr/>
            </a:pPr>
            <a:r>
              <a:rPr lang="x-none"/>
              <a:t>Teachers insist that classroom experiences stay deeply connected to the text on the page and that students develop habits for making evidentiary argument both in conversation, as well as in writing to assess comprehension of a text.</a:t>
            </a:r>
          </a:p>
          <a:p>
            <a:pPr eaLnBrk="1" fontAlgn="auto" hangingPunct="1">
              <a:spcBef>
                <a:spcPts val="0"/>
              </a:spcBef>
              <a:spcAft>
                <a:spcPts val="0"/>
              </a:spcAft>
              <a:defRPr/>
            </a:pPr>
            <a:endParaRPr lang="x-none"/>
          </a:p>
          <a:p>
            <a:pPr marL="171450" indent="-171450" eaLnBrk="1" fontAlgn="auto" hangingPunct="1">
              <a:spcBef>
                <a:spcPts val="0"/>
              </a:spcBef>
              <a:spcAft>
                <a:spcPts val="0"/>
              </a:spcAft>
              <a:buClr>
                <a:srgbClr val="000000"/>
              </a:buClr>
              <a:buSzPct val="129629"/>
              <a:buFont typeface="Arial"/>
              <a:buChar char="•"/>
              <a:defRPr/>
            </a:pPr>
            <a:r>
              <a:rPr lang="x-none"/>
              <a:t>Students have rich and rigorous conversations and develop writing that are dependent on a common text. </a:t>
            </a:r>
          </a:p>
        </p:txBody>
      </p:sp>
      <p:sp>
        <p:nvSpPr>
          <p:cNvPr id="62468" name="Shape 147"/>
          <p:cNvSpPr>
            <a:spLocks noGrp="1"/>
          </p:cNvSpPr>
          <p:nvPr>
            <p:ph type="sldNum" sz="quarter" idx="12"/>
          </p:nvPr>
        </p:nvSpPr>
        <p:spPr>
          <a:xfrm>
            <a:off x="3970938" y="9017828"/>
            <a:ext cx="3037840" cy="276959"/>
          </a:xfrm>
          <a:noFill/>
        </p:spPr>
        <p:txBody>
          <a:bodyPr tIns="45700" bIns="45700">
            <a:spAutoFit/>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buSzPct val="25000"/>
            </a:pPr>
            <a:r>
              <a:rPr lang="en-US" altLang="en-US" smtClean="0">
                <a:solidFill>
                  <a:srgbClr val="000000"/>
                </a:solidFill>
                <a:cs typeface="Arial" pitchFamily="34" charset="0"/>
                <a:sym typeface="Arial" pitchFamily="34" charset="0"/>
              </a:rPr>
              <a:t> </a:t>
            </a:r>
          </a:p>
        </p:txBody>
      </p:sp>
    </p:spTree>
    <p:extLst>
      <p:ext uri="{BB962C8B-B14F-4D97-AF65-F5344CB8AC3E}">
        <p14:creationId xmlns:p14="http://schemas.microsoft.com/office/powerpoint/2010/main" val="2896721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251"/>
          <p:cNvSpPr>
            <a:spLocks noGrp="1" noRot="1" noChangeAspect="1" noTextEdit="1"/>
          </p:cNvSpPr>
          <p:nvPr>
            <p:ph type="sldImg" idx="2"/>
          </p:nvPr>
        </p:nvSpPr>
        <p:spPr>
          <a:ln>
            <a:headEnd/>
            <a:tailEnd/>
          </a:ln>
        </p:spPr>
      </p:sp>
      <p:sp>
        <p:nvSpPr>
          <p:cNvPr id="81923" name="Shape 252"/>
          <p:cNvSpPr txBox="1">
            <a:spLocks noGrp="1"/>
          </p:cNvSpPr>
          <p:nvPr>
            <p:ph type="body" idx="1"/>
          </p:nvPr>
        </p:nvSpPr>
        <p:spPr bwMode="auto">
          <a:xfrm>
            <a:off x="701040" y="4415790"/>
            <a:ext cx="5608320" cy="50800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SzPct val="25000"/>
              <a:buFontTx/>
              <a:buChar char="•"/>
            </a:pPr>
            <a:r>
              <a:rPr lang="en-US" sz="1800" dirty="0">
                <a:ea typeface="ＭＳ Ｐゴシック" pitchFamily="34" charset="-128"/>
              </a:rPr>
              <a:t>The Common Core State Standards for Mathematics were designed to address these issues. To learn more about the Standards we are going to talk about the three shifts, which represent the overarching messages in these new Standards.</a:t>
            </a:r>
          </a:p>
          <a:p>
            <a:pPr eaLnBrk="1" hangingPunct="1">
              <a:spcBef>
                <a:spcPct val="0"/>
              </a:spcBef>
              <a:buSzPct val="25000"/>
              <a:buFontTx/>
              <a:buChar char="•"/>
            </a:pPr>
            <a:endParaRPr lang="en-US" sz="1800" dirty="0">
              <a:ea typeface="ＭＳ Ｐゴシック" pitchFamily="34" charset="-128"/>
            </a:endParaRPr>
          </a:p>
          <a:p>
            <a:pPr eaLnBrk="1" hangingPunct="1">
              <a:spcBef>
                <a:spcPct val="0"/>
              </a:spcBef>
              <a:buSzPct val="25000"/>
              <a:buFontTx/>
              <a:buChar char="•"/>
            </a:pPr>
            <a:r>
              <a:rPr lang="en-US" sz="1800" dirty="0">
                <a:ea typeface="ＭＳ Ｐゴシック" pitchFamily="34" charset="-128"/>
              </a:rPr>
              <a:t>Here are the three shifts in mathematics.  {Read the slide</a:t>
            </a:r>
            <a:r>
              <a:rPr lang="en-US" sz="1800" dirty="0" smtClean="0">
                <a:ea typeface="ＭＳ Ｐゴシック" pitchFamily="34" charset="-128"/>
              </a:rPr>
              <a:t>}</a:t>
            </a:r>
            <a:endParaRPr lang="en-US" sz="1800" dirty="0">
              <a:ea typeface="ＭＳ Ｐゴシック" pitchFamily="34" charset="-128"/>
            </a:endParaRPr>
          </a:p>
        </p:txBody>
      </p:sp>
      <p:sp>
        <p:nvSpPr>
          <p:cNvPr id="81924" name="Shape 253"/>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528024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Shape 162"/>
          <p:cNvSpPr>
            <a:spLocks noGrp="1" noRot="1" noChangeAspect="1" noTextEdit="1"/>
          </p:cNvSpPr>
          <p:nvPr>
            <p:ph type="sldImg" idx="2"/>
          </p:nvPr>
        </p:nvSpPr>
        <p:spPr>
          <a:noFill/>
          <a:ln>
            <a:headEnd/>
            <a:tailEnd/>
          </a:ln>
        </p:spPr>
      </p:sp>
      <p:sp>
        <p:nvSpPr>
          <p:cNvPr id="67587" name="Shape 163"/>
          <p:cNvSpPr txBox="1">
            <a:spLocks noGrp="1"/>
          </p:cNvSpPr>
          <p:nvPr>
            <p:ph type="body" idx="1"/>
          </p:nvPr>
        </p:nvSpPr>
        <p:spPr bwMode="auto">
          <a:xfrm>
            <a:off x="701040" y="4416425"/>
            <a:ext cx="5608320" cy="19389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spAutoFit/>
          </a:bodyPr>
          <a:lstStyle/>
          <a:p>
            <a:pPr eaLnBrk="1" hangingPunct="1">
              <a:spcBef>
                <a:spcPct val="0"/>
              </a:spcBef>
            </a:pPr>
            <a:endParaRPr lang="en-US" altLang="en-US" dirty="0" smtClean="0"/>
          </a:p>
        </p:txBody>
      </p:sp>
      <p:sp>
        <p:nvSpPr>
          <p:cNvPr id="67588" name="Shape 164"/>
          <p:cNvSpPr>
            <a:spLocks noGrp="1"/>
          </p:cNvSpPr>
          <p:nvPr>
            <p:ph type="sldNum" sz="quarter" idx="12"/>
          </p:nvPr>
        </p:nvSpPr>
        <p:spPr>
          <a:xfrm>
            <a:off x="3970938" y="9018589"/>
            <a:ext cx="3037840" cy="276225"/>
          </a:xfrm>
          <a:noFill/>
        </p:spPr>
        <p:txBody>
          <a:bodyPr tIns="45700" bIns="45700">
            <a:spAutoFit/>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buSzPct val="25000"/>
            </a:pPr>
            <a:r>
              <a:rPr lang="en-US" altLang="en-US" smtClean="0">
                <a:solidFill>
                  <a:srgbClr val="000000"/>
                </a:solidFill>
                <a:cs typeface="Arial" pitchFamily="34" charset="0"/>
                <a:sym typeface="Arial" pitchFamily="34" charset="0"/>
              </a:rPr>
              <a:t> </a:t>
            </a:r>
          </a:p>
        </p:txBody>
      </p:sp>
    </p:spTree>
    <p:extLst>
      <p:ext uri="{BB962C8B-B14F-4D97-AF65-F5344CB8AC3E}">
        <p14:creationId xmlns:p14="http://schemas.microsoft.com/office/powerpoint/2010/main" val="2493689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Shape 177"/>
          <p:cNvSpPr>
            <a:spLocks noGrp="1" noRot="1" noChangeAspect="1" noTextEdit="1"/>
          </p:cNvSpPr>
          <p:nvPr>
            <p:ph type="sldImg" idx="2"/>
          </p:nvPr>
        </p:nvSpPr>
        <p:spPr>
          <a:noFill/>
          <a:ln>
            <a:headEnd/>
            <a:tailEnd/>
          </a:ln>
        </p:spPr>
      </p:sp>
      <p:sp>
        <p:nvSpPr>
          <p:cNvPr id="69635" name="Shape 178"/>
          <p:cNvSpPr txBox="1">
            <a:spLocks noGrp="1"/>
          </p:cNvSpPr>
          <p:nvPr>
            <p:ph type="body" idx="1"/>
          </p:nvPr>
        </p:nvSpPr>
        <p:spPr bwMode="auto">
          <a:xfrm>
            <a:off x="701040" y="4416426"/>
            <a:ext cx="5608320" cy="26776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spAutoFit/>
          </a:bodyPr>
          <a:lstStyle/>
          <a:p>
            <a:pPr eaLnBrk="1" hangingPunct="1">
              <a:spcBef>
                <a:spcPct val="0"/>
              </a:spcBef>
              <a:buSzPct val="25000"/>
            </a:pPr>
            <a:r>
              <a:rPr lang="en-US" altLang="en-US" dirty="0" smtClean="0"/>
              <a:t>Much of what students read in English classes will be literature, but English teachers should also expose their students to high quality literary non-fiction: speeches and essays and literary criticism for example. </a:t>
            </a:r>
          </a:p>
          <a:p>
            <a:pPr eaLnBrk="1" hangingPunct="1">
              <a:spcBef>
                <a:spcPct val="0"/>
              </a:spcBef>
            </a:pPr>
            <a:endParaRPr lang="en-US" altLang="en-US" dirty="0" smtClean="0"/>
          </a:p>
          <a:p>
            <a:pPr eaLnBrk="1" hangingPunct="1">
              <a:spcBef>
                <a:spcPct val="0"/>
              </a:spcBef>
              <a:buSzPct val="25000"/>
            </a:pPr>
            <a:r>
              <a:rPr lang="en-US" altLang="en-US" dirty="0" smtClean="0"/>
              <a:t>In content classes, teachers engage students in reading of the texts that are the sources of knowledge and communication in their fields, i.e.:  the textbook, trade journal articles, experimental results, and primary source documents.</a:t>
            </a:r>
          </a:p>
          <a:p>
            <a:pPr eaLnBrk="1" hangingPunct="1">
              <a:spcBef>
                <a:spcPct val="0"/>
              </a:spcBef>
            </a:pPr>
            <a:endParaRPr lang="en-US" altLang="en-US" dirty="0" smtClean="0"/>
          </a:p>
          <a:p>
            <a:pPr eaLnBrk="1" hangingPunct="1">
              <a:spcBef>
                <a:spcPct val="0"/>
              </a:spcBef>
              <a:buSzPct val="25000"/>
            </a:pPr>
            <a:r>
              <a:rPr lang="en-US" altLang="en-US" dirty="0" smtClean="0"/>
              <a:t>It is important that students see that text as a source of knowledge – that you always read </a:t>
            </a:r>
            <a:r>
              <a:rPr lang="en-US" altLang="en-US" i="1" dirty="0" smtClean="0"/>
              <a:t>about </a:t>
            </a:r>
            <a:r>
              <a:rPr lang="en-US" altLang="en-US" dirty="0" smtClean="0"/>
              <a:t>something. As they read a series of texts on a particular topic, they are building their knowledge and understanding of that area. The better they get at reading, the more able they are to learn independently and efficiently through text.</a:t>
            </a:r>
          </a:p>
          <a:p>
            <a:pPr eaLnBrk="1" hangingPunct="1">
              <a:spcBef>
                <a:spcPct val="0"/>
              </a:spcBef>
            </a:pPr>
            <a:endParaRPr lang="en-US" altLang="en-US" dirty="0" smtClean="0"/>
          </a:p>
          <a:p>
            <a:pPr eaLnBrk="1" hangingPunct="1">
              <a:spcBef>
                <a:spcPct val="0"/>
              </a:spcBef>
            </a:pPr>
            <a:endParaRPr lang="en-US" altLang="en-US" dirty="0" smtClean="0"/>
          </a:p>
        </p:txBody>
      </p:sp>
      <p:sp>
        <p:nvSpPr>
          <p:cNvPr id="69636" name="Shape 179"/>
          <p:cNvSpPr>
            <a:spLocks noGrp="1"/>
          </p:cNvSpPr>
          <p:nvPr>
            <p:ph type="sldNum" sz="quarter" idx="12"/>
          </p:nvPr>
        </p:nvSpPr>
        <p:spPr>
          <a:xfrm>
            <a:off x="3970938" y="9018589"/>
            <a:ext cx="3037840" cy="276225"/>
          </a:xfrm>
          <a:noFill/>
        </p:spPr>
        <p:txBody>
          <a:bodyPr tIns="45700" bIns="45700">
            <a:spAutoFit/>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buSzPct val="25000"/>
            </a:pPr>
            <a:r>
              <a:rPr lang="en-US" altLang="en-US" smtClean="0">
                <a:solidFill>
                  <a:srgbClr val="000000"/>
                </a:solidFill>
                <a:cs typeface="Arial" pitchFamily="34" charset="0"/>
                <a:sym typeface="Arial" pitchFamily="34" charset="0"/>
              </a:rPr>
              <a:t> </a:t>
            </a:r>
          </a:p>
        </p:txBody>
      </p:sp>
    </p:spTree>
    <p:extLst>
      <p:ext uri="{BB962C8B-B14F-4D97-AF65-F5344CB8AC3E}">
        <p14:creationId xmlns:p14="http://schemas.microsoft.com/office/powerpoint/2010/main" val="2611768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Materials provide instruction and diagnostic support in concepts of print, phonics, vocabulary, development, syntax, and fluency in a logical and transparent progression. These foundational skills are necessary and central components of an effective, comprehensive reading program designed to develop proficient readers with the capacity to comprehend texts across a range of types and disciplines.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 Materials offer assessment opportunities that genuinely measure progress and elicit direct, observable evidence of the degree to which students can independently demonstrate the assessed grade-specific standards with appropriately complex text(s).</a:t>
            </a:r>
          </a:p>
          <a:p>
            <a:r>
              <a:rPr lang="en-US" dirty="0" smtClean="0"/>
              <a:t>7- Materials provide all students, including those who read below grade level, with extensive opportunities and support to encounter and comprehend grade‐level complex text as required by the standards.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The majority of written tasks are text-dependent and reflect the writing genres named in the standards.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9- Oral tasks must be text-dependent and materials for speaking and listening must reflect true communication skills required for college and career readiness. </a:t>
            </a:r>
            <a:br>
              <a:rPr lang="en-US" dirty="0" smtClean="0"/>
            </a:br>
            <a:r>
              <a:rPr lang="en-US" dirty="0" smtClean="0"/>
              <a:t>10- Materials must adequately address the Language standards for the grade, including through unpacking the vocabulary and syntax of text(s) (indicator 5e) as models of language 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56</a:t>
            </a:fld>
            <a:endParaRPr lang="en-US" dirty="0"/>
          </a:p>
        </p:txBody>
      </p:sp>
    </p:spTree>
    <p:extLst>
      <p:ext uri="{BB962C8B-B14F-4D97-AF65-F5344CB8AC3E}">
        <p14:creationId xmlns:p14="http://schemas.microsoft.com/office/powerpoint/2010/main" val="2385280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59</a:t>
            </a:fld>
            <a:endParaRPr lang="en-US" dirty="0"/>
          </a:p>
        </p:txBody>
      </p:sp>
    </p:spTree>
    <p:extLst>
      <p:ext uri="{BB962C8B-B14F-4D97-AF65-F5344CB8AC3E}">
        <p14:creationId xmlns:p14="http://schemas.microsoft.com/office/powerpoint/2010/main" val="3184727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60</a:t>
            </a:fld>
            <a:endParaRPr lang="en-US" dirty="0"/>
          </a:p>
        </p:txBody>
      </p:sp>
    </p:spTree>
    <p:extLst>
      <p:ext uri="{BB962C8B-B14F-4D97-AF65-F5344CB8AC3E}">
        <p14:creationId xmlns:p14="http://schemas.microsoft.com/office/powerpoint/2010/main" val="553319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62</a:t>
            </a:fld>
            <a:endParaRPr lang="en-US" dirty="0"/>
          </a:p>
        </p:txBody>
      </p:sp>
    </p:spTree>
    <p:extLst>
      <p:ext uri="{BB962C8B-B14F-4D97-AF65-F5344CB8AC3E}">
        <p14:creationId xmlns:p14="http://schemas.microsoft.com/office/powerpoint/2010/main" val="211800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three phases to the review process.  In Phase 1, content experts provide an initial screening of your materials as assigned by the department.  Phase 2, initiates the official state vetting process where findings from content experts are compiled as an annotated review. Phase 3, is when the final rating process is completed and recommendations by the Department are published.</a:t>
            </a:r>
          </a:p>
        </p:txBody>
      </p:sp>
      <p:sp>
        <p:nvSpPr>
          <p:cNvPr id="4" name="Slide Number Placeholder 3"/>
          <p:cNvSpPr>
            <a:spLocks noGrp="1"/>
          </p:cNvSpPr>
          <p:nvPr>
            <p:ph type="sldNum" sz="quarter" idx="10"/>
          </p:nvPr>
        </p:nvSpPr>
        <p:spPr/>
        <p:txBody>
          <a:bodyPr/>
          <a:lstStyle/>
          <a:p>
            <a:fld id="{0A7D4113-607C-4C8C-A317-57A1D107AA5D}" type="slidenum">
              <a:rPr lang="en-US" smtClean="0"/>
              <a:t>6</a:t>
            </a:fld>
            <a:endParaRPr lang="en-US" dirty="0"/>
          </a:p>
        </p:txBody>
      </p:sp>
    </p:spTree>
    <p:extLst>
      <p:ext uri="{BB962C8B-B14F-4D97-AF65-F5344CB8AC3E}">
        <p14:creationId xmlns:p14="http://schemas.microsoft.com/office/powerpoint/2010/main" val="1579447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uses of the reviews are much the same whether</a:t>
            </a:r>
            <a:r>
              <a:rPr lang="en-US" baseline="0" dirty="0" smtClean="0"/>
              <a:t> teachers/districts have or have not bought materials.  The reviews can identify gaps or weaknesses in a set of instructional materials.  It is important to recognize these gaps and fill them for our students.  The reviews can make us more aware of products and their alignment to the standards.</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67</a:t>
            </a:fld>
            <a:endParaRPr lang="en-US" dirty="0"/>
          </a:p>
        </p:txBody>
      </p:sp>
    </p:spTree>
    <p:extLst>
      <p:ext uri="{BB962C8B-B14F-4D97-AF65-F5344CB8AC3E}">
        <p14:creationId xmlns:p14="http://schemas.microsoft.com/office/powerpoint/2010/main" val="2867403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guidebooks can help provide rich tasks to help programs with problems with rigor.  They can also help with focus</a:t>
            </a:r>
            <a:r>
              <a:rPr lang="en-US" baseline="0" dirty="0" smtClean="0"/>
              <a:t> because they give many tasks that target major work of the grade.</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68</a:t>
            </a:fld>
            <a:endParaRPr lang="en-US" dirty="0"/>
          </a:p>
        </p:txBody>
      </p:sp>
    </p:spTree>
    <p:extLst>
      <p:ext uri="{BB962C8B-B14F-4D97-AF65-F5344CB8AC3E}">
        <p14:creationId xmlns:p14="http://schemas.microsoft.com/office/powerpoint/2010/main" val="304539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remediation</a:t>
            </a:r>
            <a:r>
              <a:rPr lang="en-US" baseline="0" dirty="0" smtClean="0"/>
              <a:t> guides help with coherence.  They help to see which standards can be taught together.</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69</a:t>
            </a:fld>
            <a:endParaRPr lang="en-US" dirty="0"/>
          </a:p>
        </p:txBody>
      </p:sp>
    </p:spTree>
    <p:extLst>
      <p:ext uri="{BB962C8B-B14F-4D97-AF65-F5344CB8AC3E}">
        <p14:creationId xmlns:p14="http://schemas.microsoft.com/office/powerpoint/2010/main" val="2105401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Sharon will fill this in</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70</a:t>
            </a:fld>
            <a:endParaRPr lang="en-US" dirty="0"/>
          </a:p>
        </p:txBody>
      </p:sp>
    </p:spTree>
    <p:extLst>
      <p:ext uri="{BB962C8B-B14F-4D97-AF65-F5344CB8AC3E}">
        <p14:creationId xmlns:p14="http://schemas.microsoft.com/office/powerpoint/2010/main" val="4267848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Sharon will fill this in</a:t>
            </a:r>
          </a:p>
        </p:txBody>
      </p:sp>
      <p:sp>
        <p:nvSpPr>
          <p:cNvPr id="4" name="Slide Number Placeholder 3"/>
          <p:cNvSpPr>
            <a:spLocks noGrp="1"/>
          </p:cNvSpPr>
          <p:nvPr>
            <p:ph type="sldNum" sz="quarter" idx="10"/>
          </p:nvPr>
        </p:nvSpPr>
        <p:spPr/>
        <p:txBody>
          <a:bodyPr/>
          <a:lstStyle/>
          <a:p>
            <a:fld id="{EBD80347-C5C2-443D-8E28-046FF5B259EC}" type="slidenum">
              <a:rPr lang="en-US" smtClean="0"/>
              <a:t>71</a:t>
            </a:fld>
            <a:endParaRPr lang="en-US" dirty="0"/>
          </a:p>
        </p:txBody>
      </p:sp>
    </p:spTree>
    <p:extLst>
      <p:ext uri="{BB962C8B-B14F-4D97-AF65-F5344CB8AC3E}">
        <p14:creationId xmlns:p14="http://schemas.microsoft.com/office/powerpoint/2010/main" val="1455369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72</a:t>
            </a:fld>
            <a:endParaRPr lang="en-US" dirty="0"/>
          </a:p>
        </p:txBody>
      </p:sp>
    </p:spTree>
    <p:extLst>
      <p:ext uri="{BB962C8B-B14F-4D97-AF65-F5344CB8AC3E}">
        <p14:creationId xmlns:p14="http://schemas.microsoft.com/office/powerpoint/2010/main" val="1593085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251"/>
          <p:cNvSpPr>
            <a:spLocks noGrp="1" noRot="1" noChangeAspect="1" noTextEdit="1"/>
          </p:cNvSpPr>
          <p:nvPr>
            <p:ph type="sldImg" idx="2"/>
          </p:nvPr>
        </p:nvSpPr>
        <p:spPr>
          <a:ln>
            <a:headEnd/>
            <a:tailEnd/>
          </a:ln>
        </p:spPr>
      </p:sp>
      <p:sp>
        <p:nvSpPr>
          <p:cNvPr id="81923" name="Shape 252"/>
          <p:cNvSpPr txBox="1">
            <a:spLocks noGrp="1"/>
          </p:cNvSpPr>
          <p:nvPr>
            <p:ph type="body" idx="1"/>
          </p:nvPr>
        </p:nvSpPr>
        <p:spPr bwMode="auto">
          <a:xfrm>
            <a:off x="701040" y="4415790"/>
            <a:ext cx="5608320" cy="50800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SzPct val="25000"/>
              <a:buFontTx/>
              <a:buChar char="•"/>
            </a:pPr>
            <a:r>
              <a:rPr lang="en-US" sz="1800" dirty="0" smtClean="0">
                <a:ea typeface="ＭＳ Ｐゴシック" pitchFamily="34" charset="-128"/>
              </a:rPr>
              <a:t>Here </a:t>
            </a:r>
            <a:r>
              <a:rPr lang="en-US" sz="1800" dirty="0">
                <a:ea typeface="ＭＳ Ｐゴシック" pitchFamily="34" charset="-128"/>
              </a:rPr>
              <a:t>are the three shifts in </a:t>
            </a:r>
            <a:r>
              <a:rPr lang="en-US" sz="1800" dirty="0" smtClean="0">
                <a:ea typeface="ＭＳ Ｐゴシック" pitchFamily="34" charset="-128"/>
              </a:rPr>
              <a:t>mathematics.</a:t>
            </a:r>
            <a:endParaRPr lang="en-US" sz="1800" dirty="0">
              <a:ea typeface="ＭＳ Ｐゴシック" pitchFamily="34" charset="-128"/>
            </a:endParaRPr>
          </a:p>
        </p:txBody>
      </p:sp>
      <p:sp>
        <p:nvSpPr>
          <p:cNvPr id="81924" name="Shape 253"/>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2645645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11</a:t>
            </a:fld>
            <a:endParaRPr lang="en-US" dirty="0"/>
          </a:p>
        </p:txBody>
      </p:sp>
    </p:spTree>
    <p:extLst>
      <p:ext uri="{BB962C8B-B14F-4D97-AF65-F5344CB8AC3E}">
        <p14:creationId xmlns:p14="http://schemas.microsoft.com/office/powerpoint/2010/main" val="2881224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251"/>
          <p:cNvSpPr>
            <a:spLocks noGrp="1" noRot="1" noChangeAspect="1" noTextEdit="1"/>
          </p:cNvSpPr>
          <p:nvPr>
            <p:ph type="sldImg" idx="2"/>
          </p:nvPr>
        </p:nvSpPr>
        <p:spPr>
          <a:ln>
            <a:headEnd/>
            <a:tailEnd/>
          </a:ln>
        </p:spPr>
      </p:sp>
      <p:sp>
        <p:nvSpPr>
          <p:cNvPr id="81923" name="Shape 252"/>
          <p:cNvSpPr txBox="1">
            <a:spLocks noGrp="1"/>
          </p:cNvSpPr>
          <p:nvPr>
            <p:ph type="body" idx="1"/>
          </p:nvPr>
        </p:nvSpPr>
        <p:spPr bwMode="auto">
          <a:xfrm>
            <a:off x="701040" y="4415790"/>
            <a:ext cx="5608320" cy="50800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SzPct val="25000"/>
              <a:buFontTx/>
              <a:buNone/>
            </a:pPr>
            <a:endParaRPr lang="en-US" sz="1800" dirty="0">
              <a:ea typeface="ＭＳ Ｐゴシック" pitchFamily="34" charset="-128"/>
            </a:endParaRPr>
          </a:p>
        </p:txBody>
      </p:sp>
      <p:sp>
        <p:nvSpPr>
          <p:cNvPr id="81924" name="Shape 253"/>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30749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14</a:t>
            </a:fld>
            <a:endParaRPr lang="en-US" dirty="0"/>
          </a:p>
        </p:txBody>
      </p:sp>
    </p:spTree>
    <p:extLst>
      <p:ext uri="{BB962C8B-B14F-4D97-AF65-F5344CB8AC3E}">
        <p14:creationId xmlns:p14="http://schemas.microsoft.com/office/powerpoint/2010/main" val="2196103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Shape 124"/>
          <p:cNvSpPr>
            <a:spLocks noGrp="1" noRot="1" noChangeAspect="1" noTextEdit="1"/>
          </p:cNvSpPr>
          <p:nvPr>
            <p:ph type="sldImg" idx="2"/>
          </p:nvPr>
        </p:nvSpPr>
        <p:spPr>
          <a:ln>
            <a:headEnd/>
            <a:tailEnd/>
          </a:ln>
        </p:spPr>
      </p:sp>
      <p:sp>
        <p:nvSpPr>
          <p:cNvPr id="82947" name="Shape 12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8" bIns="46568" numCol="1" anchor="t" compatLnSpc="1">
            <a:prstTxWarp prst="textNoShape">
              <a:avLst/>
            </a:prstTxWarp>
            <a:spAutoFit/>
          </a:bodyPr>
          <a:lstStyle/>
          <a:p>
            <a:pPr eaLnBrk="1" hangingPunct="1">
              <a:spcBef>
                <a:spcPct val="0"/>
              </a:spcBef>
              <a:buFontTx/>
              <a:buChar char="•"/>
            </a:pPr>
            <a:r>
              <a:rPr lang="en-US" sz="1400" dirty="0" smtClean="0">
                <a:solidFill>
                  <a:srgbClr val="000000"/>
                </a:solidFill>
                <a:ea typeface="ＭＳ Ｐゴシック" pitchFamily="34" charset="-128"/>
                <a:cs typeface="Arial" charset="0"/>
                <a:sym typeface="Arial" charset="0"/>
              </a:rPr>
              <a:t>So</a:t>
            </a:r>
            <a:r>
              <a:rPr lang="en-US" sz="1400" dirty="0">
                <a:solidFill>
                  <a:srgbClr val="000000"/>
                </a:solidFill>
                <a:ea typeface="ＭＳ Ｐゴシック" pitchFamily="34" charset="-128"/>
                <a:cs typeface="Arial" charset="0"/>
                <a:sym typeface="Arial" charset="0"/>
              </a:rPr>
              <a:t>, focus in the Standards quite directly means that the scope of content is to be narrowed.  This is that notion of </a:t>
            </a:r>
            <a:r>
              <a:rPr lang="ja-JP" altLang="en-US" sz="1400" dirty="0">
                <a:solidFill>
                  <a:srgbClr val="000000"/>
                </a:solidFill>
                <a:ea typeface="ＭＳ Ｐゴシック" pitchFamily="34" charset="-128"/>
                <a:cs typeface="Arial" charset="0"/>
                <a:sym typeface="Arial" charset="0"/>
              </a:rPr>
              <a:t>“</a:t>
            </a:r>
            <a:r>
              <a:rPr lang="en-US" altLang="ja-JP" sz="1400" dirty="0">
                <a:solidFill>
                  <a:srgbClr val="000000"/>
                </a:solidFill>
                <a:ea typeface="ＭＳ Ｐゴシック" pitchFamily="34" charset="-128"/>
                <a:cs typeface="Arial" charset="0"/>
                <a:sym typeface="Arial" charset="0"/>
              </a:rPr>
              <a:t>the power of the eraser</a:t>
            </a:r>
            <a:r>
              <a:rPr lang="ja-JP" altLang="en-US" sz="1400" dirty="0">
                <a:solidFill>
                  <a:srgbClr val="000000"/>
                </a:solidFill>
                <a:ea typeface="ＭＳ Ｐゴシック" pitchFamily="34" charset="-128"/>
                <a:cs typeface="Arial" charset="0"/>
                <a:sym typeface="Arial" charset="0"/>
              </a:rPr>
              <a:t>”</a:t>
            </a:r>
            <a:r>
              <a:rPr lang="en-US" altLang="ja-JP" sz="1400" dirty="0">
                <a:solidFill>
                  <a:srgbClr val="000000"/>
                </a:solidFill>
                <a:ea typeface="ＭＳ Ｐゴシック" pitchFamily="34" charset="-128"/>
                <a:cs typeface="Arial" charset="0"/>
                <a:sym typeface="Arial" charset="0"/>
              </a:rPr>
              <a:t>. </a:t>
            </a:r>
            <a:endParaRPr lang="en-US" altLang="ja-JP" sz="1400" dirty="0" smtClean="0">
              <a:solidFill>
                <a:srgbClr val="000000"/>
              </a:solidFill>
              <a:ea typeface="ＭＳ Ｐゴシック" pitchFamily="34" charset="-128"/>
              <a:cs typeface="Arial" charset="0"/>
              <a:sym typeface="Arial" charset="0"/>
            </a:endParaRPr>
          </a:p>
          <a:p>
            <a:pPr eaLnBrk="1" hangingPunct="1">
              <a:spcBef>
                <a:spcPct val="0"/>
              </a:spcBef>
              <a:buFontTx/>
              <a:buChar char="•"/>
            </a:pPr>
            <a:endParaRPr lang="en-US" altLang="ja-JP" sz="1400" dirty="0">
              <a:ea typeface="ＭＳ Ｐゴシック" pitchFamily="34" charset="-128"/>
            </a:endParaRPr>
          </a:p>
          <a:p>
            <a:pPr eaLnBrk="1" hangingPunct="1">
              <a:spcBef>
                <a:spcPct val="0"/>
              </a:spcBef>
              <a:buFontTx/>
              <a:buChar char="•"/>
            </a:pPr>
            <a:r>
              <a:rPr lang="en-US" sz="1400" dirty="0">
                <a:solidFill>
                  <a:srgbClr val="000000"/>
                </a:solidFill>
                <a:ea typeface="ＭＳ Ｐゴシック" pitchFamily="34" charset="-128"/>
                <a:cs typeface="Arial" charset="0"/>
                <a:sym typeface="Arial" charset="0"/>
              </a:rPr>
              <a:t>Just as important is that we are deepening expectations as well.  So rather than skating through a lot of topics – covering the curriculum – we are going to have fewer topics on our list, but the expectations in those topics are much deeper.  Without focus, deep understanding of core math concepts for all students is just a fantasy.  </a:t>
            </a:r>
          </a:p>
        </p:txBody>
      </p:sp>
      <p:sp>
        <p:nvSpPr>
          <p:cNvPr id="82948" name="Shape 126"/>
          <p:cNvSpPr>
            <a:spLocks noGrp="1"/>
          </p:cNvSpPr>
          <p:nvPr>
            <p:ph type="sldNum" sz="quarter" idx="12"/>
          </p:nvPr>
        </p:nvSpPr>
        <p:spPr>
          <a:xfrm>
            <a:off x="3970938" y="9016076"/>
            <a:ext cx="3037840" cy="278711"/>
          </a:xfrm>
          <a:noFill/>
        </p:spPr>
        <p:txBody>
          <a:bodyPr tIns="46568" bIns="46568">
            <a:spAutoFit/>
          </a:bodyPr>
          <a:lstStyle>
            <a:lvl1pPr eaLnBrk="0" hangingPunct="0">
              <a:defRPr sz="1400">
                <a:solidFill>
                  <a:srgbClr val="000000"/>
                </a:solidFill>
                <a:latin typeface="Arial" charset="0"/>
                <a:ea typeface="ＭＳ Ｐゴシック" pitchFamily="34" charset="-128"/>
                <a:sym typeface="Arial" charset="0"/>
              </a:defRPr>
            </a:lvl1pPr>
            <a:lvl2pPr marL="757066" indent="-291179" eaLnBrk="0" hangingPunct="0">
              <a:defRPr sz="1400">
                <a:solidFill>
                  <a:srgbClr val="000000"/>
                </a:solidFill>
                <a:latin typeface="Arial" charset="0"/>
                <a:ea typeface="ＭＳ Ｐゴシック" pitchFamily="34" charset="-128"/>
                <a:sym typeface="Arial" charset="0"/>
              </a:defRPr>
            </a:lvl2pPr>
            <a:lvl3pPr marL="1164717" indent="-232943" eaLnBrk="0" hangingPunct="0">
              <a:defRPr sz="1400">
                <a:solidFill>
                  <a:srgbClr val="000000"/>
                </a:solidFill>
                <a:latin typeface="Arial" charset="0"/>
                <a:ea typeface="ＭＳ Ｐゴシック" pitchFamily="34" charset="-128"/>
                <a:sym typeface="Arial" charset="0"/>
              </a:defRPr>
            </a:lvl3pPr>
            <a:lvl4pPr marL="1630604" indent="-232943" eaLnBrk="0" hangingPunct="0">
              <a:defRPr sz="1400">
                <a:solidFill>
                  <a:srgbClr val="000000"/>
                </a:solidFill>
                <a:latin typeface="Arial" charset="0"/>
                <a:ea typeface="ＭＳ Ｐゴシック" pitchFamily="34" charset="-128"/>
                <a:sym typeface="Arial" charset="0"/>
              </a:defRPr>
            </a:lvl4pPr>
            <a:lvl5pPr marL="2096491" indent="-232943" eaLnBrk="0" hangingPunct="0">
              <a:defRPr sz="1400">
                <a:solidFill>
                  <a:srgbClr val="000000"/>
                </a:solidFill>
                <a:latin typeface="Arial" charset="0"/>
                <a:ea typeface="ＭＳ Ｐゴシック" pitchFamily="34" charset="-128"/>
                <a:sym typeface="Arial" charset="0"/>
              </a:defRPr>
            </a:lvl5pPr>
            <a:lvl6pPr marL="2562377"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3028264"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94151"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960038" indent="-232943"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1200"/>
              <a:t> </a:t>
            </a:r>
          </a:p>
        </p:txBody>
      </p:sp>
    </p:spTree>
    <p:extLst>
      <p:ext uri="{BB962C8B-B14F-4D97-AF65-F5344CB8AC3E}">
        <p14:creationId xmlns:p14="http://schemas.microsoft.com/office/powerpoint/2010/main" val="120435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j-lt"/>
              </a:defRPr>
            </a:lvl1pPr>
            <a:lvl2pPr marL="803275" indent="-346075">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0" y="0"/>
            <a:ext cx="9144000" cy="1295400"/>
          </a:xfrm>
          <a:prstGeom prst="rect">
            <a:avLst/>
          </a:prstGeom>
        </p:spPr>
        <p:txBody>
          <a:bodyPr anchor="ctr"/>
          <a:lstStyle>
            <a:lvl1pPr>
              <a:defRPr sz="4000" b="1">
                <a:solidFill>
                  <a:srgbClr val="6D6F77"/>
                </a:solidFill>
                <a:latin typeface="Arial" pitchFamily="34" charset="0"/>
                <a:cs typeface="Arial" pitchFamily="34"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1"/>
            <a:ext cx="2133600" cy="304800"/>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79BA4B8F-8B3F-4B52-9164-AF2CA95F68ED}" type="slidenum">
              <a:rPr lang="en-US" smtClean="0"/>
              <a:pPr/>
              <a:t>‹#›</a:t>
            </a:fld>
            <a:endParaRPr lang="en-US" dirty="0"/>
          </a:p>
        </p:txBody>
      </p:sp>
      <p:sp>
        <p:nvSpPr>
          <p:cNvPr id="11" name="Footer Placeholder 4"/>
          <p:cNvSpPr>
            <a:spLocks noGrp="1"/>
          </p:cNvSpPr>
          <p:nvPr>
            <p:ph type="ftr" sz="quarter" idx="3"/>
          </p:nvPr>
        </p:nvSpPr>
        <p:spPr>
          <a:xfrm>
            <a:off x="152400" y="6553201"/>
            <a:ext cx="2895600" cy="304800"/>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t>Louisiana Believes.</a:t>
            </a:r>
            <a:endParaRPr lang="en-US" dirty="0"/>
          </a:p>
        </p:txBody>
      </p:sp>
    </p:spTree>
    <p:extLst>
      <p:ext uri="{BB962C8B-B14F-4D97-AF65-F5344CB8AC3E}">
        <p14:creationId xmlns:p14="http://schemas.microsoft.com/office/powerpoint/2010/main" val="37091815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923EED1-1F01-4B8D-ACAA-9150F8F3328E}" type="datetimeFigureOut">
              <a:rPr lang="en-US" smtClean="0"/>
              <a:t>5/28/2014</a:t>
            </a:fld>
            <a:endParaRPr lang="en-US"/>
          </a:p>
        </p:txBody>
      </p:sp>
      <p:sp>
        <p:nvSpPr>
          <p:cNvPr id="4" name="Footer Placeholder 3"/>
          <p:cNvSpPr>
            <a:spLocks noGrp="1"/>
          </p:cNvSpPr>
          <p:nvPr>
            <p:ph type="ftr" sz="quarter" idx="11"/>
          </p:nvPr>
        </p:nvSpPr>
        <p:spPr/>
        <p:txBody>
          <a:bodyPr/>
          <a:lstStyle/>
          <a:p>
            <a:r>
              <a:rPr lang="en-US" smtClean="0"/>
              <a:t>Louisiana Believes.</a:t>
            </a:r>
            <a:endParaRPr lang="en-US" dirty="0"/>
          </a:p>
        </p:txBody>
      </p:sp>
      <p:sp>
        <p:nvSpPr>
          <p:cNvPr id="5" name="Slide Number Placeholder 4"/>
          <p:cNvSpPr>
            <a:spLocks noGrp="1"/>
          </p:cNvSpPr>
          <p:nvPr>
            <p:ph type="sldNum" sz="quarter" idx="12"/>
          </p:nvPr>
        </p:nvSpPr>
        <p:spPr/>
        <p:txBody>
          <a:bodyPr/>
          <a:lstStyle/>
          <a:p>
            <a:fld id="{79BA4B8F-8B3F-4B52-9164-AF2CA95F68ED}" type="slidenum">
              <a:rPr lang="en-US" smtClean="0"/>
              <a:pPr/>
              <a:t>‹#›</a:t>
            </a:fld>
            <a:endParaRPr lang="en-US" dirty="0"/>
          </a:p>
        </p:txBody>
      </p:sp>
    </p:spTree>
    <p:extLst>
      <p:ext uri="{BB962C8B-B14F-4D97-AF65-F5344CB8AC3E}">
        <p14:creationId xmlns:p14="http://schemas.microsoft.com/office/powerpoint/2010/main" val="111058465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939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152400" y="6553201"/>
            <a:ext cx="2895600" cy="304800"/>
          </a:xfrm>
          <a:prstGeom prst="rect">
            <a:avLst/>
          </a:prstGeom>
          <a:noFill/>
        </p:spPr>
        <p:txBody>
          <a:bodyPr/>
          <a:lstStyle>
            <a:lvl1pPr>
              <a:defRPr sz="1800">
                <a:solidFill>
                  <a:srgbClr val="2ABDBA"/>
                </a:solidFill>
                <a:latin typeface="Chalkduster" pitchFamily="66" charset="0"/>
              </a:defRPr>
            </a:lvl1pPr>
          </a:lstStyle>
          <a:p>
            <a:r>
              <a:rPr lang="en-US" dirty="0" smtClean="0"/>
              <a:t>Louisiana Believes.</a:t>
            </a:r>
            <a:endParaRPr lang="en-US" dirty="0"/>
          </a:p>
        </p:txBody>
      </p:sp>
      <p:sp>
        <p:nvSpPr>
          <p:cNvPr id="6" name="Slide Number Placeholder 5"/>
          <p:cNvSpPr>
            <a:spLocks noGrp="1"/>
          </p:cNvSpPr>
          <p:nvPr>
            <p:ph type="sldNum" sz="quarter" idx="4"/>
          </p:nvPr>
        </p:nvSpPr>
        <p:spPr>
          <a:xfrm>
            <a:off x="7010400" y="6553201"/>
            <a:ext cx="2133600" cy="304800"/>
          </a:xfrm>
          <a:prstGeom prst="rect">
            <a:avLst/>
          </a:prstGeom>
        </p:spPr>
        <p:txBody>
          <a:bodyPr vert="horz" lIns="91440" tIns="45720" rIns="91440" bIns="45720" rtlCol="0" anchor="ctr"/>
          <a:lstStyle>
            <a:lvl1pPr algn="r">
              <a:defRPr sz="1200">
                <a:solidFill>
                  <a:srgbClr val="6D6F77"/>
                </a:solidFill>
                <a:latin typeface="+mj-lt"/>
              </a:defRPr>
            </a:lvl1pPr>
          </a:lstStyle>
          <a:p>
            <a:fld id="{79BA4B8F-8B3F-4B52-9164-AF2CA95F68ED}" type="slidenum">
              <a:rPr lang="en-US" smtClean="0"/>
              <a:pPr/>
              <a:t>‹#›</a:t>
            </a:fld>
            <a:endParaRPr lang="en-US" dirty="0"/>
          </a:p>
        </p:txBody>
      </p:sp>
      <p:sp>
        <p:nvSpPr>
          <p:cNvPr id="2" name="Rectangle 1"/>
          <p:cNvSpPr/>
          <p:nvPr userDrawn="1"/>
        </p:nvSpPr>
        <p:spPr>
          <a:xfrm>
            <a:off x="0" y="0"/>
            <a:ext cx="9144000" cy="1295400"/>
          </a:xfrm>
          <a:prstGeom prst="rect">
            <a:avLst/>
          </a:prstGeom>
          <a:solidFill>
            <a:srgbClr val="DAE5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4261257264"/>
      </p:ext>
    </p:extLst>
  </p:cSld>
  <p:clrMap bg1="lt1" tx1="dk1" bg2="lt2" tx2="dk2" accent1="accent1" accent2="accent2" accent3="accent3" accent4="accent4" accent5="accent5" accent6="accent6" hlink="hlink" folHlink="folHlink"/>
  <p:sldLayoutIdLst>
    <p:sldLayoutId id="2147483650" r:id="rId1"/>
    <p:sldLayoutId id="2147483663" r:id="rId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045651"/>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_ftnref1"/><Relationship Id="rId7" Type="http://schemas.openxmlformats.org/officeDocument/2006/relationships/hyperlink" Target="http://www.achievethecore.org/content/upload/Math_Publishers_Criteria_K-8_Spring_2013_FINAL.pdf"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_ftnref3"/><Relationship Id="rId5" Type="http://schemas.openxmlformats.org/officeDocument/2006/relationships/hyperlink" Target="#_ftnref2"/><Relationship Id="rId4" Type="http://schemas.openxmlformats.org/officeDocument/2006/relationships/hyperlink" Target="http://www.achievethecore.org/dashboard/300/search/1/2/0/1/2/3/4/5/6/7/8/9/10/11/12/page/774/focus-by-grade-leve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achievethecore.org/content/upload/Math_Publishers_Criteria_K-8_Spring_2013_FINAL.pdf" TargetMode="External"/><Relationship Id="rId2" Type="http://schemas.openxmlformats.org/officeDocument/2006/relationships/hyperlink" Target="#_ftnref1"/><Relationship Id="rId1" Type="http://schemas.openxmlformats.org/officeDocument/2006/relationships/slideLayout" Target="../slideLayouts/slideLayout1.xml"/><Relationship Id="rId4" Type="http://schemas.openxmlformats.org/officeDocument/2006/relationships/hyperlink" Target="#_ftnref2"/></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louisianabelieves.com/resources/library/curricular-resource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www.achievethecore.org/content/upload/Math_Publishers_Criteria_K-8_Spring_2013_FINAL.pdf" TargetMode="External"/><Relationship Id="rId2" Type="http://schemas.openxmlformats.org/officeDocument/2006/relationships/hyperlink" Target="#_ftnref1"/><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achievethecore.org/content/upload/Math_Publishers_Criteria_K-8_Spring_2013_FINAL.pdf" TargetMode="External"/><Relationship Id="rId2" Type="http://schemas.openxmlformats.org/officeDocument/2006/relationships/hyperlink" Target="#_ftnref1"/><Relationship Id="rId1" Type="http://schemas.openxmlformats.org/officeDocument/2006/relationships/slideLayout" Target="../slideLayouts/slideLayout2.xml"/><Relationship Id="rId4" Type="http://schemas.openxmlformats.org/officeDocument/2006/relationships/hyperlink" Target="#_ftnref2"/></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www.louisianabelieves.com/resources/library/curricular-resources"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hyperlink" Target="http://www.corestandards.org/assets/Appendix_B.pdf" TargetMode="External"/><Relationship Id="rId1" Type="http://schemas.openxmlformats.org/officeDocument/2006/relationships/slideLayout" Target="../slideLayouts/slideLayout1.xml"/><Relationship Id="rId5" Type="http://schemas.openxmlformats.org/officeDocument/2006/relationships/hyperlink" Target="http://www.corestandards.org/assets/E0813_Appendix_A_New_Research_on_Text_Complexity.pdf" TargetMode="External"/><Relationship Id="rId4" Type="http://schemas.openxmlformats.org/officeDocument/2006/relationships/hyperlink" Target="#_ftnref2"/></Relationships>
</file>

<file path=ppt/slides/_rels/slide43.xml.rels><?xml version="1.0" encoding="UTF-8" standalone="yes"?>
<Relationships xmlns="http://schemas.openxmlformats.org/package/2006/relationships"><Relationship Id="rId3" Type="http://schemas.openxmlformats.org/officeDocument/2006/relationships/hyperlink" Target="http://www.corestandards.org/assets/Appendix_B.pdf" TargetMode="External"/><Relationship Id="rId2" Type="http://schemas.openxmlformats.org/officeDocument/2006/relationships/hyperlink" Target="#_ftnref1"/><Relationship Id="rId1" Type="http://schemas.openxmlformats.org/officeDocument/2006/relationships/slideLayout" Target="../slideLayouts/slideLayout1.xml"/><Relationship Id="rId5" Type="http://schemas.openxmlformats.org/officeDocument/2006/relationships/hyperlink" Target="http://www.corestandards.org/assets/E0813_Appendix_A_New_Research_on_Text_Complexity.pdf" TargetMode="External"/><Relationship Id="rId4" Type="http://schemas.openxmlformats.org/officeDocument/2006/relationships/hyperlink" Target="#_ftnref2"/></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www.corestandards.org/ELA-Literacy/RL/2/9" TargetMode="External"/><Relationship Id="rId2" Type="http://schemas.openxmlformats.org/officeDocument/2006/relationships/hyperlink" Target="http://www.corestandards.org/assets/CCSSI_ELA%20Standards.pdf" TargetMode="External"/><Relationship Id="rId1" Type="http://schemas.openxmlformats.org/officeDocument/2006/relationships/slideLayout" Target="../slideLayouts/slideLayout2.xml"/><Relationship Id="rId6" Type="http://schemas.openxmlformats.org/officeDocument/2006/relationships/hyperlink" Target="http://www.corestandards.org/ELA-Literacy/RI/11-12/9" TargetMode="External"/><Relationship Id="rId5" Type="http://schemas.openxmlformats.org/officeDocument/2006/relationships/hyperlink" Target="http://www.corestandards.org/ELA-Literacy/RI/7/7" TargetMode="External"/><Relationship Id="rId4" Type="http://schemas.openxmlformats.org/officeDocument/2006/relationships/hyperlink" Target="http://www.corestandards.org/ELA-Literacy/RL/9-10/6"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www.louisianabelieves.com/academics/2014-2015-curricular-package"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www.louisianabelieves.com/academics/2014-2015-curricular-package"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www.louisianabelieves.com/academics/2013-2014-math-and-english-language-arts-instructional-materials-review/curricular-resources-annotated-reviews" TargetMode="Externa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www.louisianabelieves.com/academics/2014-2015-curricular-package"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www.louisianabelieves.com/academics/2014-2015-curricular-package"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www.louisianabelieves.com/resources/library/curricular-resources"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522"/>
            <a:ext cx="9144000" cy="6858000"/>
          </a:xfrm>
          <a:prstGeom prst="rect">
            <a:avLst/>
          </a:prstGeom>
        </p:spPr>
      </p:pic>
      <p:sp>
        <p:nvSpPr>
          <p:cNvPr id="4" name="Rectangle 3"/>
          <p:cNvSpPr/>
          <p:nvPr/>
        </p:nvSpPr>
        <p:spPr>
          <a:xfrm>
            <a:off x="-25730" y="5410200"/>
            <a:ext cx="9144000" cy="584775"/>
          </a:xfrm>
          <a:prstGeom prst="rect">
            <a:avLst/>
          </a:prstGeom>
        </p:spPr>
        <p:txBody>
          <a:bodyPr wrap="square" anchor="ctr">
            <a:spAutoFit/>
          </a:bodyPr>
          <a:lstStyle/>
          <a:p>
            <a:pPr algn="ctr"/>
            <a:r>
              <a:rPr lang="en-US" sz="3200" b="1" spc="300" dirty="0" smtClean="0">
                <a:latin typeface="Steinem" pitchFamily="2" charset="0"/>
                <a:ea typeface="Steinem Unicode" pitchFamily="18" charset="2"/>
                <a:cs typeface="Steinem Unicode" pitchFamily="18" charset="2"/>
              </a:rPr>
              <a:t>Instructional Materials Review</a:t>
            </a:r>
          </a:p>
        </p:txBody>
      </p:sp>
    </p:spTree>
    <p:extLst>
      <p:ext uri="{BB962C8B-B14F-4D97-AF65-F5344CB8AC3E}">
        <p14:creationId xmlns:p14="http://schemas.microsoft.com/office/powerpoint/2010/main" val="2971578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B9ACB2A9-33BA-4D9F-880F-8595609817D7}" type="slidenum">
              <a:rPr lang="en-US" smtClean="0">
                <a:solidFill>
                  <a:srgbClr val="FFFFFF"/>
                </a:solidFill>
              </a:rPr>
              <a:pPr eaLnBrk="1" hangingPunct="1"/>
              <a:t>10</a:t>
            </a:fld>
            <a:endParaRPr lang="en-US" smtClean="0">
              <a:solidFill>
                <a:srgbClr val="FFFFFF"/>
              </a:solidFill>
            </a:endParaRPr>
          </a:p>
        </p:txBody>
      </p:sp>
      <p:sp>
        <p:nvSpPr>
          <p:cNvPr id="52227" name="Shape 171"/>
          <p:cNvSpPr txBox="1">
            <a:spLocks/>
          </p:cNvSpPr>
          <p:nvPr/>
        </p:nvSpPr>
        <p:spPr bwMode="auto">
          <a:xfrm>
            <a:off x="438150" y="371112"/>
            <a:ext cx="8412163" cy="72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3600" b="1" dirty="0">
                <a:solidFill>
                  <a:srgbClr val="6D6F77"/>
                </a:solidFill>
                <a:latin typeface="Arial" panose="020B0604020202020204" pitchFamily="34" charset="0"/>
                <a:cs typeface="Arial" panose="020B0604020202020204" pitchFamily="34" charset="0"/>
                <a:rtl val="0"/>
              </a:rPr>
              <a:t>The Three Shifts in Mathematics</a:t>
            </a:r>
          </a:p>
        </p:txBody>
      </p:sp>
      <p:sp>
        <p:nvSpPr>
          <p:cNvPr id="6" name="Shape 172"/>
          <p:cNvSpPr txBox="1">
            <a:spLocks/>
          </p:cNvSpPr>
          <p:nvPr/>
        </p:nvSpPr>
        <p:spPr>
          <a:xfrm>
            <a:off x="528638" y="1600200"/>
            <a:ext cx="7650162" cy="4297739"/>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lnSpc>
                <a:spcPct val="114000"/>
              </a:lnSpc>
              <a:spcBef>
                <a:spcPts val="0"/>
              </a:spcBef>
              <a:spcAft>
                <a:spcPts val="0"/>
              </a:spcAft>
              <a:buClr>
                <a:srgbClr val="000000"/>
              </a:buClr>
              <a:buFont typeface="+mj-lt"/>
              <a:buAutoNum type="alphaUcPeriod"/>
              <a:defRPr/>
            </a:pPr>
            <a:r>
              <a:rPr lang="en-US" sz="3200" dirty="0" smtClean="0">
                <a:solidFill>
                  <a:schemeClr val="tx1">
                    <a:lumMod val="85000"/>
                    <a:lumOff val="15000"/>
                  </a:schemeClr>
                </a:solidFill>
                <a:latin typeface="Calibri" pitchFamily="34" charset="0"/>
                <a:cs typeface="Calibri" pitchFamily="34" charset="0"/>
                <a:rtl val="0"/>
              </a:rPr>
              <a:t>Focus:  Focus strongly where the Standards focus.</a:t>
            </a:r>
          </a:p>
          <a:p>
            <a:pPr fontAlgn="auto">
              <a:lnSpc>
                <a:spcPct val="114000"/>
              </a:lnSpc>
              <a:spcBef>
                <a:spcPts val="1200"/>
              </a:spcBef>
              <a:spcAft>
                <a:spcPts val="0"/>
              </a:spcAft>
              <a:buClr>
                <a:srgbClr val="000000"/>
              </a:buClr>
              <a:buFontTx/>
              <a:buAutoNum type="alphaUcPeriod"/>
              <a:defRPr/>
            </a:pPr>
            <a:r>
              <a:rPr lang="en-US" sz="3200" dirty="0">
                <a:solidFill>
                  <a:schemeClr val="tx1"/>
                </a:solidFill>
                <a:latin typeface="Calibri" pitchFamily="34" charset="0"/>
                <a:cs typeface="Calibri" pitchFamily="34" charset="0"/>
                <a:rtl val="0"/>
              </a:rPr>
              <a:t>Coherence: </a:t>
            </a:r>
            <a:r>
              <a:rPr lang="en-US" sz="3200" i="1" dirty="0">
                <a:solidFill>
                  <a:schemeClr val="tx1"/>
                </a:solidFill>
                <a:latin typeface="Calibri" pitchFamily="34" charset="0"/>
                <a:cs typeface="Calibri" pitchFamily="34" charset="0"/>
                <a:rtl val="0"/>
              </a:rPr>
              <a:t>Think</a:t>
            </a:r>
            <a:r>
              <a:rPr lang="en-US" sz="3200" dirty="0">
                <a:solidFill>
                  <a:schemeClr val="tx1"/>
                </a:solidFill>
                <a:latin typeface="Calibri" pitchFamily="34" charset="0"/>
                <a:cs typeface="Calibri" pitchFamily="34" charset="0"/>
                <a:rtl val="0"/>
              </a:rPr>
              <a:t> across </a:t>
            </a:r>
            <a:r>
              <a:rPr lang="en-US" sz="3200" dirty="0" smtClean="0">
                <a:solidFill>
                  <a:schemeClr val="tx1"/>
                </a:solidFill>
                <a:latin typeface="Calibri" pitchFamily="34" charset="0"/>
                <a:cs typeface="Calibri" pitchFamily="34" charset="0"/>
                <a:rtl val="0"/>
              </a:rPr>
              <a:t>grades and </a:t>
            </a:r>
            <a:r>
              <a:rPr lang="en-US" sz="3200" i="1" dirty="0">
                <a:solidFill>
                  <a:schemeClr val="tx1"/>
                </a:solidFill>
                <a:latin typeface="Calibri" pitchFamily="34" charset="0"/>
                <a:cs typeface="Calibri" pitchFamily="34" charset="0"/>
                <a:rtl val="0"/>
              </a:rPr>
              <a:t>link</a:t>
            </a:r>
            <a:r>
              <a:rPr lang="en-US" sz="3200" b="1" dirty="0">
                <a:solidFill>
                  <a:schemeClr val="tx1"/>
                </a:solidFill>
                <a:latin typeface="Calibri" pitchFamily="34" charset="0"/>
                <a:cs typeface="Calibri" pitchFamily="34" charset="0"/>
                <a:rtl val="0"/>
              </a:rPr>
              <a:t> </a:t>
            </a:r>
            <a:r>
              <a:rPr lang="en-US" sz="3200" dirty="0">
                <a:solidFill>
                  <a:schemeClr val="tx1"/>
                </a:solidFill>
                <a:latin typeface="Calibri" pitchFamily="34" charset="0"/>
                <a:cs typeface="Calibri" pitchFamily="34" charset="0"/>
                <a:rtl val="0"/>
              </a:rPr>
              <a:t>to major </a:t>
            </a:r>
            <a:r>
              <a:rPr lang="en-US" sz="3200" dirty="0" smtClean="0">
                <a:solidFill>
                  <a:schemeClr val="tx1"/>
                </a:solidFill>
                <a:latin typeface="Calibri" pitchFamily="34" charset="0"/>
                <a:cs typeface="Calibri" pitchFamily="34" charset="0"/>
                <a:rtl val="0"/>
              </a:rPr>
              <a:t>topics within grades. </a:t>
            </a:r>
            <a:endParaRPr lang="en-US" sz="3200" b="1" dirty="0" smtClean="0">
              <a:solidFill>
                <a:schemeClr val="tx1"/>
              </a:solidFill>
              <a:latin typeface="Calibri" pitchFamily="34" charset="0"/>
              <a:cs typeface="Calibri" pitchFamily="34" charset="0"/>
              <a:rtl val="0"/>
            </a:endParaRPr>
          </a:p>
          <a:p>
            <a:pPr fontAlgn="auto">
              <a:lnSpc>
                <a:spcPct val="114000"/>
              </a:lnSpc>
              <a:spcBef>
                <a:spcPts val="1200"/>
              </a:spcBef>
              <a:spcAft>
                <a:spcPts val="0"/>
              </a:spcAft>
              <a:buClr>
                <a:srgbClr val="000000"/>
              </a:buClr>
              <a:buFontTx/>
              <a:buAutoNum type="alphaUcPeriod"/>
              <a:defRPr/>
            </a:pPr>
            <a:r>
              <a:rPr lang="en-US" sz="3200" dirty="0" smtClean="0">
                <a:solidFill>
                  <a:schemeClr val="tx1"/>
                </a:solidFill>
                <a:latin typeface="Calibri" pitchFamily="34" charset="0"/>
                <a:cs typeface="Calibri" pitchFamily="34" charset="0"/>
                <a:rtl val="0"/>
              </a:rPr>
              <a:t>Rigor</a:t>
            </a:r>
            <a:r>
              <a:rPr lang="en-US" sz="3200" dirty="0">
                <a:solidFill>
                  <a:schemeClr val="tx1"/>
                </a:solidFill>
                <a:latin typeface="Calibri" pitchFamily="34" charset="0"/>
                <a:cs typeface="Calibri" pitchFamily="34" charset="0"/>
                <a:rtl val="0"/>
              </a:rPr>
              <a:t>: In major topics, pursue </a:t>
            </a:r>
            <a:r>
              <a:rPr lang="en-US" sz="3200" i="1" dirty="0">
                <a:solidFill>
                  <a:schemeClr val="tx1"/>
                </a:solidFill>
                <a:latin typeface="Calibri" pitchFamily="34" charset="0"/>
                <a:cs typeface="Calibri" pitchFamily="34" charset="0"/>
                <a:rtl val="0"/>
              </a:rPr>
              <a:t>conceptual</a:t>
            </a:r>
            <a:r>
              <a:rPr lang="en-US" sz="3200" b="1" dirty="0">
                <a:solidFill>
                  <a:schemeClr val="tx1"/>
                </a:solidFill>
                <a:latin typeface="Calibri" pitchFamily="34" charset="0"/>
                <a:cs typeface="Calibri" pitchFamily="34" charset="0"/>
                <a:rtl val="0"/>
              </a:rPr>
              <a:t> </a:t>
            </a:r>
            <a:r>
              <a:rPr lang="en-US" sz="3200" i="1" dirty="0">
                <a:solidFill>
                  <a:schemeClr val="tx1"/>
                </a:solidFill>
                <a:latin typeface="Calibri" pitchFamily="34" charset="0"/>
                <a:cs typeface="Calibri" pitchFamily="34" charset="0"/>
                <a:rtl val="0"/>
              </a:rPr>
              <a:t>understanding, </a:t>
            </a:r>
            <a:r>
              <a:rPr lang="en-US" sz="3200" dirty="0">
                <a:solidFill>
                  <a:schemeClr val="tx1"/>
                </a:solidFill>
                <a:latin typeface="Calibri" pitchFamily="34" charset="0"/>
                <a:cs typeface="Calibri" pitchFamily="34" charset="0"/>
                <a:rtl val="0"/>
              </a:rPr>
              <a:t>procedural skill and </a:t>
            </a:r>
            <a:r>
              <a:rPr lang="en-US" sz="3200" i="1" dirty="0">
                <a:solidFill>
                  <a:schemeClr val="tx1"/>
                </a:solidFill>
                <a:latin typeface="Calibri" pitchFamily="34" charset="0"/>
                <a:cs typeface="Calibri" pitchFamily="34" charset="0"/>
                <a:rtl val="0"/>
              </a:rPr>
              <a:t>fluency</a:t>
            </a:r>
            <a:r>
              <a:rPr lang="en-US" sz="3200" dirty="0">
                <a:solidFill>
                  <a:schemeClr val="tx1"/>
                </a:solidFill>
                <a:latin typeface="Calibri" pitchFamily="34" charset="0"/>
                <a:cs typeface="Calibri" pitchFamily="34" charset="0"/>
                <a:rtl val="0"/>
              </a:rPr>
              <a:t>,</a:t>
            </a:r>
            <a:r>
              <a:rPr lang="en-US" sz="3200" b="1" dirty="0">
                <a:solidFill>
                  <a:schemeClr val="tx1"/>
                </a:solidFill>
                <a:latin typeface="Calibri" pitchFamily="34" charset="0"/>
                <a:cs typeface="Calibri" pitchFamily="34" charset="0"/>
                <a:rtl val="0"/>
              </a:rPr>
              <a:t> </a:t>
            </a:r>
            <a:r>
              <a:rPr lang="en-US" sz="3200" dirty="0">
                <a:solidFill>
                  <a:schemeClr val="tx1"/>
                </a:solidFill>
                <a:latin typeface="Calibri" pitchFamily="34" charset="0"/>
                <a:cs typeface="Calibri" pitchFamily="34" charset="0"/>
                <a:rtl val="0"/>
              </a:rPr>
              <a:t>and</a:t>
            </a:r>
            <a:r>
              <a:rPr lang="en-US" sz="3200" b="1" dirty="0">
                <a:solidFill>
                  <a:schemeClr val="tx1"/>
                </a:solidFill>
                <a:latin typeface="Calibri" pitchFamily="34" charset="0"/>
                <a:cs typeface="Calibri" pitchFamily="34" charset="0"/>
                <a:rtl val="0"/>
              </a:rPr>
              <a:t> </a:t>
            </a:r>
            <a:r>
              <a:rPr lang="en-US" sz="3200" i="1" dirty="0" smtClean="0">
                <a:solidFill>
                  <a:schemeClr val="tx1"/>
                </a:solidFill>
                <a:latin typeface="Calibri" pitchFamily="34" charset="0"/>
                <a:cs typeface="Calibri" pitchFamily="34" charset="0"/>
                <a:rtl val="0"/>
              </a:rPr>
              <a:t>application.</a:t>
            </a:r>
            <a:endParaRPr lang="en-US" sz="3200" i="1" dirty="0">
              <a:solidFill>
                <a:schemeClr val="tx1"/>
              </a:solidFill>
              <a:latin typeface="Calibri" pitchFamily="34" charset="0"/>
              <a:cs typeface="Calibri" pitchFamily="34" charset="0"/>
              <a:rtl val="0"/>
            </a:endParaRPr>
          </a:p>
        </p:txBody>
      </p:sp>
    </p:spTree>
    <p:extLst>
      <p:ext uri="{BB962C8B-B14F-4D97-AF65-F5344CB8AC3E}">
        <p14:creationId xmlns:p14="http://schemas.microsoft.com/office/powerpoint/2010/main" val="1107859389"/>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Four Non-Negotiable Criteria</a:t>
            </a:r>
            <a:endParaRPr lang="en-US" sz="3600" dirty="0"/>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11</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smtClean="0">
                <a:solidFill>
                  <a:srgbClr val="EEECE1">
                    <a:lumMod val="50000"/>
                  </a:srgbClr>
                </a:solidFill>
              </a:rPr>
              <a:t>Louisiana Believes</a:t>
            </a:r>
            <a:endParaRPr lang="en-US" dirty="0">
              <a:solidFill>
                <a:srgbClr val="EEECE1">
                  <a:lumMod val="50000"/>
                </a:srgbClr>
              </a:solidFill>
            </a:endParaRPr>
          </a:p>
        </p:txBody>
      </p:sp>
      <p:sp>
        <p:nvSpPr>
          <p:cNvPr id="5" name="Content Placeholder 4"/>
          <p:cNvSpPr>
            <a:spLocks noGrp="1"/>
          </p:cNvSpPr>
          <p:nvPr>
            <p:ph sz="quarter" idx="4294967295"/>
          </p:nvPr>
        </p:nvSpPr>
        <p:spPr>
          <a:xfrm>
            <a:off x="152400" y="1295400"/>
            <a:ext cx="8839200" cy="5105400"/>
          </a:xfrm>
          <a:prstGeom prst="rect">
            <a:avLst/>
          </a:prstGeom>
        </p:spPr>
        <p:txBody>
          <a:bodyPr>
            <a:normAutofit/>
          </a:bodyPr>
          <a:lstStyle/>
          <a:p>
            <a:pPr>
              <a:lnSpc>
                <a:spcPct val="150000"/>
              </a:lnSpc>
            </a:pPr>
            <a:r>
              <a:rPr lang="en-US" sz="4000" dirty="0"/>
              <a:t>Focus on Major </a:t>
            </a:r>
            <a:r>
              <a:rPr lang="en-US" sz="4000" dirty="0" smtClean="0"/>
              <a:t>Content</a:t>
            </a:r>
          </a:p>
          <a:p>
            <a:pPr>
              <a:lnSpc>
                <a:spcPct val="150000"/>
              </a:lnSpc>
            </a:pPr>
            <a:r>
              <a:rPr lang="en-US" sz="3600" dirty="0" smtClean="0"/>
              <a:t>Consistent, Coherent Content</a:t>
            </a:r>
          </a:p>
          <a:p>
            <a:pPr>
              <a:lnSpc>
                <a:spcPct val="150000"/>
              </a:lnSpc>
            </a:pPr>
            <a:r>
              <a:rPr lang="en-US" sz="3600" dirty="0" smtClean="0"/>
              <a:t>Rigor </a:t>
            </a:r>
            <a:r>
              <a:rPr lang="en-US" sz="3600" dirty="0"/>
              <a:t>and </a:t>
            </a:r>
            <a:r>
              <a:rPr lang="en-US" sz="3600" dirty="0" smtClean="0"/>
              <a:t>Balance</a:t>
            </a:r>
          </a:p>
          <a:p>
            <a:pPr>
              <a:lnSpc>
                <a:spcPct val="150000"/>
              </a:lnSpc>
            </a:pPr>
            <a:r>
              <a:rPr lang="en-US" sz="3600" dirty="0" smtClean="0"/>
              <a:t>Practice-Content Connections</a:t>
            </a:r>
          </a:p>
        </p:txBody>
      </p:sp>
    </p:spTree>
    <p:extLst>
      <p:ext uri="{BB962C8B-B14F-4D97-AF65-F5344CB8AC3E}">
        <p14:creationId xmlns:p14="http://schemas.microsoft.com/office/powerpoint/2010/main" val="1387195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Read over the 4 non-negotiable criteria in the mathematics rubric.</a:t>
            </a:r>
          </a:p>
          <a:p>
            <a:r>
              <a:rPr lang="en-US" dirty="0" smtClean="0"/>
              <a:t>How </a:t>
            </a:r>
            <a:r>
              <a:rPr lang="en-US" dirty="0"/>
              <a:t>do these non-negotiable criteria ensure the curricular resources are fully aligned to the standards</a:t>
            </a:r>
            <a:r>
              <a:rPr lang="en-US" dirty="0" smtClean="0"/>
              <a:t>?</a:t>
            </a:r>
          </a:p>
          <a:p>
            <a:endParaRPr lang="en-US" dirty="0"/>
          </a:p>
          <a:p>
            <a:endParaRPr lang="en-US" dirty="0"/>
          </a:p>
        </p:txBody>
      </p:sp>
      <p:sp>
        <p:nvSpPr>
          <p:cNvPr id="5" name="Title 4"/>
          <p:cNvSpPr>
            <a:spLocks noGrp="1"/>
          </p:cNvSpPr>
          <p:nvPr>
            <p:ph type="title"/>
          </p:nvPr>
        </p:nvSpPr>
        <p:spPr/>
        <p:txBody>
          <a:bodyPr/>
          <a:lstStyle/>
          <a:p>
            <a:r>
              <a:rPr lang="en-US" dirty="0" smtClean="0"/>
              <a:t>Non-</a:t>
            </a:r>
            <a:r>
              <a:rPr lang="en-US" dirty="0" err="1" smtClean="0"/>
              <a:t>Negotiables</a:t>
            </a:r>
            <a:r>
              <a:rPr lang="en-US" dirty="0" smtClean="0"/>
              <a:t> and the Shifts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12</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233298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0200"/>
            <a:ext cx="9144000" cy="12192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33794"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B9ACB2A9-33BA-4D9F-880F-8595609817D7}" type="slidenum">
              <a:rPr lang="en-US" smtClean="0">
                <a:solidFill>
                  <a:srgbClr val="FFFFFF"/>
                </a:solidFill>
              </a:rPr>
              <a:pPr eaLnBrk="1" hangingPunct="1"/>
              <a:t>13</a:t>
            </a:fld>
            <a:endParaRPr lang="en-US" smtClean="0">
              <a:solidFill>
                <a:srgbClr val="FFFFFF"/>
              </a:solidFill>
            </a:endParaRPr>
          </a:p>
        </p:txBody>
      </p:sp>
      <p:sp>
        <p:nvSpPr>
          <p:cNvPr id="52227" name="Shape 171"/>
          <p:cNvSpPr txBox="1">
            <a:spLocks/>
          </p:cNvSpPr>
          <p:nvPr/>
        </p:nvSpPr>
        <p:spPr bwMode="auto">
          <a:xfrm>
            <a:off x="438150" y="371112"/>
            <a:ext cx="8412163" cy="72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3600" b="1" dirty="0">
                <a:solidFill>
                  <a:srgbClr val="6D6F77"/>
                </a:solidFill>
                <a:latin typeface="Arial" panose="020B0604020202020204" pitchFamily="34" charset="0"/>
                <a:cs typeface="Arial" panose="020B0604020202020204" pitchFamily="34" charset="0"/>
                <a:rtl val="0"/>
              </a:rPr>
              <a:t>The Three Shifts in Mathematics</a:t>
            </a:r>
          </a:p>
        </p:txBody>
      </p:sp>
      <p:sp>
        <p:nvSpPr>
          <p:cNvPr id="6" name="Shape 172"/>
          <p:cNvSpPr txBox="1">
            <a:spLocks/>
          </p:cNvSpPr>
          <p:nvPr/>
        </p:nvSpPr>
        <p:spPr>
          <a:xfrm>
            <a:off x="528638" y="1600200"/>
            <a:ext cx="7650162" cy="4297739"/>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lnSpc>
                <a:spcPct val="114000"/>
              </a:lnSpc>
              <a:spcBef>
                <a:spcPts val="0"/>
              </a:spcBef>
              <a:spcAft>
                <a:spcPts val="0"/>
              </a:spcAft>
              <a:buClr>
                <a:srgbClr val="000000"/>
              </a:buClr>
              <a:buFont typeface="+mj-lt"/>
              <a:buAutoNum type="alphaUcPeriod"/>
              <a:defRPr/>
            </a:pPr>
            <a:r>
              <a:rPr lang="en-US" sz="3200" dirty="0" smtClean="0">
                <a:solidFill>
                  <a:schemeClr val="tx1">
                    <a:lumMod val="85000"/>
                    <a:lumOff val="15000"/>
                  </a:schemeClr>
                </a:solidFill>
                <a:latin typeface="Calibri" pitchFamily="34" charset="0"/>
                <a:cs typeface="Calibri" pitchFamily="34" charset="0"/>
                <a:rtl val="0"/>
              </a:rPr>
              <a:t>Focus:  Focus strongly where the Standards focus.</a:t>
            </a:r>
          </a:p>
          <a:p>
            <a:pPr fontAlgn="auto">
              <a:lnSpc>
                <a:spcPct val="114000"/>
              </a:lnSpc>
              <a:spcBef>
                <a:spcPts val="1200"/>
              </a:spcBef>
              <a:spcAft>
                <a:spcPts val="0"/>
              </a:spcAft>
              <a:buClr>
                <a:srgbClr val="000000"/>
              </a:buClr>
              <a:buFontTx/>
              <a:buAutoNum type="alphaUcPeriod"/>
              <a:defRPr/>
            </a:pPr>
            <a:r>
              <a:rPr lang="en-US" sz="3200" dirty="0">
                <a:solidFill>
                  <a:schemeClr val="tx1"/>
                </a:solidFill>
                <a:latin typeface="Calibri" pitchFamily="34" charset="0"/>
                <a:cs typeface="Calibri" pitchFamily="34" charset="0"/>
                <a:rtl val="0"/>
              </a:rPr>
              <a:t>Coherence: </a:t>
            </a:r>
            <a:r>
              <a:rPr lang="en-US" sz="3200" i="1" dirty="0">
                <a:solidFill>
                  <a:schemeClr val="tx1"/>
                </a:solidFill>
                <a:latin typeface="Calibri" pitchFamily="34" charset="0"/>
                <a:cs typeface="Calibri" pitchFamily="34" charset="0"/>
                <a:rtl val="0"/>
              </a:rPr>
              <a:t>Think</a:t>
            </a:r>
            <a:r>
              <a:rPr lang="en-US" sz="3200" dirty="0">
                <a:solidFill>
                  <a:schemeClr val="tx1"/>
                </a:solidFill>
                <a:latin typeface="Calibri" pitchFamily="34" charset="0"/>
                <a:cs typeface="Calibri" pitchFamily="34" charset="0"/>
                <a:rtl val="0"/>
              </a:rPr>
              <a:t> across </a:t>
            </a:r>
            <a:r>
              <a:rPr lang="en-US" sz="3200" dirty="0" smtClean="0">
                <a:solidFill>
                  <a:schemeClr val="tx1"/>
                </a:solidFill>
                <a:latin typeface="Calibri" pitchFamily="34" charset="0"/>
                <a:cs typeface="Calibri" pitchFamily="34" charset="0"/>
                <a:rtl val="0"/>
              </a:rPr>
              <a:t>grades and </a:t>
            </a:r>
            <a:r>
              <a:rPr lang="en-US" sz="3200" i="1" dirty="0">
                <a:solidFill>
                  <a:schemeClr val="tx1"/>
                </a:solidFill>
                <a:latin typeface="Calibri" pitchFamily="34" charset="0"/>
                <a:cs typeface="Calibri" pitchFamily="34" charset="0"/>
                <a:rtl val="0"/>
              </a:rPr>
              <a:t>link</a:t>
            </a:r>
            <a:r>
              <a:rPr lang="en-US" sz="3200" b="1" dirty="0">
                <a:solidFill>
                  <a:schemeClr val="tx1"/>
                </a:solidFill>
                <a:latin typeface="Calibri" pitchFamily="34" charset="0"/>
                <a:cs typeface="Calibri" pitchFamily="34" charset="0"/>
                <a:rtl val="0"/>
              </a:rPr>
              <a:t> </a:t>
            </a:r>
            <a:r>
              <a:rPr lang="en-US" sz="3200" dirty="0">
                <a:solidFill>
                  <a:schemeClr val="tx1"/>
                </a:solidFill>
                <a:latin typeface="Calibri" pitchFamily="34" charset="0"/>
                <a:cs typeface="Calibri" pitchFamily="34" charset="0"/>
                <a:rtl val="0"/>
              </a:rPr>
              <a:t>to major </a:t>
            </a:r>
            <a:r>
              <a:rPr lang="en-US" sz="3200" dirty="0" smtClean="0">
                <a:solidFill>
                  <a:schemeClr val="tx1"/>
                </a:solidFill>
                <a:latin typeface="Calibri" pitchFamily="34" charset="0"/>
                <a:cs typeface="Calibri" pitchFamily="34" charset="0"/>
                <a:rtl val="0"/>
              </a:rPr>
              <a:t>topics within grades. </a:t>
            </a:r>
            <a:endParaRPr lang="en-US" sz="3200" b="1" dirty="0" smtClean="0">
              <a:solidFill>
                <a:schemeClr val="tx1"/>
              </a:solidFill>
              <a:latin typeface="Calibri" pitchFamily="34" charset="0"/>
              <a:cs typeface="Calibri" pitchFamily="34" charset="0"/>
              <a:rtl val="0"/>
            </a:endParaRPr>
          </a:p>
          <a:p>
            <a:pPr fontAlgn="auto">
              <a:lnSpc>
                <a:spcPct val="114000"/>
              </a:lnSpc>
              <a:spcBef>
                <a:spcPts val="1200"/>
              </a:spcBef>
              <a:spcAft>
                <a:spcPts val="0"/>
              </a:spcAft>
              <a:buClr>
                <a:srgbClr val="000000"/>
              </a:buClr>
              <a:buFontTx/>
              <a:buAutoNum type="alphaUcPeriod"/>
              <a:defRPr/>
            </a:pPr>
            <a:r>
              <a:rPr lang="en-US" sz="3200" dirty="0" smtClean="0">
                <a:solidFill>
                  <a:schemeClr val="tx1"/>
                </a:solidFill>
                <a:latin typeface="Calibri" pitchFamily="34" charset="0"/>
                <a:cs typeface="Calibri" pitchFamily="34" charset="0"/>
                <a:rtl val="0"/>
              </a:rPr>
              <a:t>Rigor</a:t>
            </a:r>
            <a:r>
              <a:rPr lang="en-US" sz="3200" dirty="0">
                <a:solidFill>
                  <a:schemeClr val="tx1"/>
                </a:solidFill>
                <a:latin typeface="Calibri" pitchFamily="34" charset="0"/>
                <a:cs typeface="Calibri" pitchFamily="34" charset="0"/>
                <a:rtl val="0"/>
              </a:rPr>
              <a:t>: In major topics, pursue </a:t>
            </a:r>
            <a:r>
              <a:rPr lang="en-US" sz="3200" i="1" dirty="0">
                <a:solidFill>
                  <a:schemeClr val="tx1"/>
                </a:solidFill>
                <a:latin typeface="Calibri" pitchFamily="34" charset="0"/>
                <a:cs typeface="Calibri" pitchFamily="34" charset="0"/>
                <a:rtl val="0"/>
              </a:rPr>
              <a:t>conceptual</a:t>
            </a:r>
            <a:r>
              <a:rPr lang="en-US" sz="3200" b="1" dirty="0">
                <a:solidFill>
                  <a:schemeClr val="tx1"/>
                </a:solidFill>
                <a:latin typeface="Calibri" pitchFamily="34" charset="0"/>
                <a:cs typeface="Calibri" pitchFamily="34" charset="0"/>
                <a:rtl val="0"/>
              </a:rPr>
              <a:t> </a:t>
            </a:r>
            <a:r>
              <a:rPr lang="en-US" sz="3200" i="1" dirty="0">
                <a:solidFill>
                  <a:schemeClr val="tx1"/>
                </a:solidFill>
                <a:latin typeface="Calibri" pitchFamily="34" charset="0"/>
                <a:cs typeface="Calibri" pitchFamily="34" charset="0"/>
                <a:rtl val="0"/>
              </a:rPr>
              <a:t>understanding, </a:t>
            </a:r>
            <a:r>
              <a:rPr lang="en-US" sz="3200" dirty="0">
                <a:solidFill>
                  <a:schemeClr val="tx1"/>
                </a:solidFill>
                <a:latin typeface="Calibri" pitchFamily="34" charset="0"/>
                <a:cs typeface="Calibri" pitchFamily="34" charset="0"/>
                <a:rtl val="0"/>
              </a:rPr>
              <a:t>procedural skill and </a:t>
            </a:r>
            <a:r>
              <a:rPr lang="en-US" sz="3200" i="1" dirty="0">
                <a:solidFill>
                  <a:schemeClr val="tx1"/>
                </a:solidFill>
                <a:latin typeface="Calibri" pitchFamily="34" charset="0"/>
                <a:cs typeface="Calibri" pitchFamily="34" charset="0"/>
                <a:rtl val="0"/>
              </a:rPr>
              <a:t>fluency</a:t>
            </a:r>
            <a:r>
              <a:rPr lang="en-US" sz="3200" dirty="0">
                <a:solidFill>
                  <a:schemeClr val="tx1"/>
                </a:solidFill>
                <a:latin typeface="Calibri" pitchFamily="34" charset="0"/>
                <a:cs typeface="Calibri" pitchFamily="34" charset="0"/>
                <a:rtl val="0"/>
              </a:rPr>
              <a:t>,</a:t>
            </a:r>
            <a:r>
              <a:rPr lang="en-US" sz="3200" b="1" dirty="0">
                <a:solidFill>
                  <a:schemeClr val="tx1"/>
                </a:solidFill>
                <a:latin typeface="Calibri" pitchFamily="34" charset="0"/>
                <a:cs typeface="Calibri" pitchFamily="34" charset="0"/>
                <a:rtl val="0"/>
              </a:rPr>
              <a:t> </a:t>
            </a:r>
            <a:r>
              <a:rPr lang="en-US" sz="3200" dirty="0">
                <a:solidFill>
                  <a:schemeClr val="tx1"/>
                </a:solidFill>
                <a:latin typeface="Calibri" pitchFamily="34" charset="0"/>
                <a:cs typeface="Calibri" pitchFamily="34" charset="0"/>
                <a:rtl val="0"/>
              </a:rPr>
              <a:t>and</a:t>
            </a:r>
            <a:r>
              <a:rPr lang="en-US" sz="3200" b="1" dirty="0">
                <a:solidFill>
                  <a:schemeClr val="tx1"/>
                </a:solidFill>
                <a:latin typeface="Calibri" pitchFamily="34" charset="0"/>
                <a:cs typeface="Calibri" pitchFamily="34" charset="0"/>
                <a:rtl val="0"/>
              </a:rPr>
              <a:t> </a:t>
            </a:r>
            <a:r>
              <a:rPr lang="en-US" sz="3200" i="1" dirty="0" smtClean="0">
                <a:solidFill>
                  <a:schemeClr val="tx1"/>
                </a:solidFill>
                <a:latin typeface="Calibri" pitchFamily="34" charset="0"/>
                <a:cs typeface="Calibri" pitchFamily="34" charset="0"/>
                <a:rtl val="0"/>
              </a:rPr>
              <a:t>application.</a:t>
            </a:r>
            <a:endParaRPr lang="en-US" sz="3200" i="1" dirty="0">
              <a:solidFill>
                <a:schemeClr val="tx1"/>
              </a:solidFill>
              <a:latin typeface="Calibri" pitchFamily="34" charset="0"/>
              <a:cs typeface="Calibri" pitchFamily="34" charset="0"/>
              <a:rtl val="0"/>
            </a:endParaRPr>
          </a:p>
        </p:txBody>
      </p:sp>
    </p:spTree>
    <p:extLst>
      <p:ext uri="{BB962C8B-B14F-4D97-AF65-F5344CB8AC3E}">
        <p14:creationId xmlns:p14="http://schemas.microsoft.com/office/powerpoint/2010/main" val="761960206"/>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304800"/>
            <a:ext cx="9144000" cy="1066800"/>
          </a:xfrm>
        </p:spPr>
        <p:txBody>
          <a:bodyPr>
            <a:normAutofit fontScale="90000"/>
          </a:bodyPr>
          <a:lstStyle/>
          <a:p>
            <a:r>
              <a:rPr lang="en-US" dirty="0"/>
              <a:t>Non-Negotiable </a:t>
            </a:r>
            <a:r>
              <a:rPr lang="en-US" dirty="0" smtClean="0"/>
              <a:t>1: </a:t>
            </a:r>
            <a:br>
              <a:rPr lang="en-US" dirty="0" smtClean="0"/>
            </a:br>
            <a:r>
              <a:rPr lang="en-US" dirty="0" smtClean="0"/>
              <a:t>Focus on Major Work</a:t>
            </a:r>
            <a:r>
              <a:rPr lang="en-US" dirty="0"/>
              <a:t/>
            </a:r>
            <a:br>
              <a:rPr lang="en-US" dirty="0"/>
            </a:br>
            <a:endParaRPr lang="en-US" dirty="0"/>
          </a:p>
        </p:txBody>
      </p:sp>
      <p:graphicFrame>
        <p:nvGraphicFramePr>
          <p:cNvPr id="23" name="Content Placeholder 22"/>
          <p:cNvGraphicFramePr>
            <a:graphicFrameLocks noGrp="1"/>
          </p:cNvGraphicFramePr>
          <p:nvPr>
            <p:ph idx="1"/>
            <p:extLst>
              <p:ext uri="{D42A27DB-BD31-4B8C-83A1-F6EECF244321}">
                <p14:modId xmlns:p14="http://schemas.microsoft.com/office/powerpoint/2010/main" val="796924986"/>
              </p:ext>
            </p:extLst>
          </p:nvPr>
        </p:nvGraphicFramePr>
        <p:xfrm>
          <a:off x="914400" y="1643068"/>
          <a:ext cx="7162800" cy="3470263"/>
        </p:xfrm>
        <a:graphic>
          <a:graphicData uri="http://schemas.openxmlformats.org/drawingml/2006/table">
            <a:tbl>
              <a:tblPr firstRow="1" firstCol="1" bandRow="1"/>
              <a:tblGrid>
                <a:gridCol w="3581400"/>
                <a:gridCol w="3581400"/>
              </a:tblGrid>
              <a:tr h="1518241">
                <a:tc rowSpan="2">
                  <a:txBody>
                    <a:bodyPr/>
                    <a:lstStyle/>
                    <a:p>
                      <a:pPr marL="0" marR="0">
                        <a:spcBef>
                          <a:spcPts val="600"/>
                        </a:spcBef>
                        <a:spcAft>
                          <a:spcPts val="0"/>
                        </a:spcAft>
                      </a:pPr>
                      <a:r>
                        <a:rPr lang="en-US" sz="1400" dirty="0">
                          <a:effectLst/>
                        </a:rPr>
                        <a:t>Non-Negotiable 1. FOCUS ON MAJOR WORK: </a:t>
                      </a:r>
                    </a:p>
                    <a:p>
                      <a:pPr marL="0" marR="0">
                        <a:spcBef>
                          <a:spcPts val="0"/>
                        </a:spcBef>
                        <a:spcAft>
                          <a:spcPts val="0"/>
                        </a:spcAft>
                      </a:pPr>
                      <a:r>
                        <a:rPr lang="en-US" sz="1400" dirty="0">
                          <a:effectLst/>
                        </a:rPr>
                        <a:t>Students and teachers using the materials as designed devote the large majority of time in each grade K–8 to the major work of the grade.</a:t>
                      </a:r>
                    </a:p>
                    <a:p>
                      <a:pPr marL="0" marR="0">
                        <a:spcBef>
                          <a:spcPts val="0"/>
                        </a:spcBef>
                        <a:spcAft>
                          <a:spcPts val="0"/>
                        </a:spcAft>
                      </a:pPr>
                      <a:r>
                        <a:rPr lang="en-US" sz="1400" dirty="0">
                          <a:effectLst/>
                        </a:rPr>
                        <a:t> </a:t>
                      </a:r>
                    </a:p>
                    <a:p>
                      <a:pPr marL="0" marR="0">
                        <a:spcBef>
                          <a:spcPts val="0"/>
                        </a:spcBef>
                        <a:spcAft>
                          <a:spcPts val="0"/>
                        </a:spcAft>
                      </a:pPr>
                      <a:r>
                        <a:rPr lang="en-US" sz="1400" dirty="0">
                          <a:effectLst/>
                        </a:rPr>
                        <a:t> </a:t>
                      </a:r>
                    </a:p>
                    <a:p>
                      <a:pPr marL="0" marR="0">
                        <a:spcBef>
                          <a:spcPts val="0"/>
                        </a:spcBef>
                        <a:spcAft>
                          <a:spcPts val="0"/>
                        </a:spcAft>
                      </a:pPr>
                      <a:r>
                        <a:rPr lang="en-US" sz="1400" dirty="0">
                          <a:effectLst/>
                        </a:rPr>
                        <a:t/>
                      </a:r>
                      <a:br>
                        <a:rPr lang="en-US" sz="1400" dirty="0">
                          <a:effectLst/>
                        </a:rPr>
                      </a:br>
                      <a:r>
                        <a:rPr lang="en-US" sz="1400" dirty="0">
                          <a:effectLst/>
                        </a:rPr>
                        <a:t>            Yes                      No</a:t>
                      </a:r>
                      <a:endParaRPr lang="en-US" sz="1400" dirty="0">
                        <a:effectLst/>
                        <a:latin typeface="Times New Roman"/>
                        <a:ea typeface="MS Mincho"/>
                      </a:endParaRPr>
                    </a:p>
                  </a:txBody>
                  <a:tcPr marL="62110" marR="62110" marT="0" marB="0"/>
                </a:tc>
                <a:tc>
                  <a:txBody>
                    <a:bodyPr/>
                    <a:lstStyle/>
                    <a:p>
                      <a:pPr marL="0" marR="0">
                        <a:spcBef>
                          <a:spcPts val="0"/>
                        </a:spcBef>
                        <a:spcAft>
                          <a:spcPts val="0"/>
                        </a:spcAft>
                      </a:pPr>
                      <a:r>
                        <a:rPr lang="en-US" sz="1400" dirty="0">
                          <a:effectLst/>
                        </a:rPr>
                        <a:t>REQUIRED</a:t>
                      </a:r>
                    </a:p>
                    <a:p>
                      <a:pPr marL="0" marR="0">
                        <a:spcBef>
                          <a:spcPts val="0"/>
                        </a:spcBef>
                        <a:spcAft>
                          <a:spcPts val="0"/>
                        </a:spcAft>
                      </a:pPr>
                      <a:r>
                        <a:rPr lang="en-US" sz="1400" dirty="0">
                          <a:effectLst/>
                        </a:rPr>
                        <a:t>1a) Materials should devote at least 65% and up to approximately 85% of class time to the major work of each grade with Grades K–2 nearer the upper end of that range, i.e., 85%. Each grade must meet the criterion; do not average across two or more grades.</a:t>
                      </a:r>
                      <a:endParaRPr lang="en-US" sz="1400" dirty="0">
                        <a:solidFill>
                          <a:srgbClr val="000000"/>
                        </a:solidFill>
                        <a:effectLst/>
                        <a:latin typeface="Calibri"/>
                        <a:ea typeface="Cambria"/>
                        <a:cs typeface="Calibri"/>
                      </a:endParaRPr>
                    </a:p>
                  </a:txBody>
                  <a:tcPr marL="62110" marR="62110" marT="0" marB="0"/>
                </a:tc>
              </a:tr>
              <a:tr h="1952022">
                <a:tc vMerge="1">
                  <a:txBody>
                    <a:bodyPr/>
                    <a:lstStyle/>
                    <a:p>
                      <a:endParaRPr lang="en-US"/>
                    </a:p>
                  </a:txBody>
                  <a:tcPr/>
                </a:tc>
                <a:tc>
                  <a:txBody>
                    <a:bodyPr/>
                    <a:lstStyle/>
                    <a:p>
                      <a:pPr marL="0" marR="0">
                        <a:spcBef>
                          <a:spcPts val="0"/>
                        </a:spcBef>
                        <a:spcAft>
                          <a:spcPts val="0"/>
                        </a:spcAft>
                      </a:pPr>
                      <a:r>
                        <a:rPr lang="en-US" sz="1400" dirty="0">
                          <a:effectLst/>
                        </a:rPr>
                        <a:t>REQUIRED</a:t>
                      </a:r>
                    </a:p>
                    <a:p>
                      <a:pPr marL="0" marR="0">
                        <a:spcBef>
                          <a:spcPts val="0"/>
                        </a:spcBef>
                        <a:spcAft>
                          <a:spcPts val="0"/>
                        </a:spcAft>
                      </a:pPr>
                      <a:r>
                        <a:rPr lang="en-US" sz="1400" dirty="0">
                          <a:effectLst/>
                        </a:rPr>
                        <a:t>1b) In any one grade, aligned materials should spend minimal time on content outside of the appropriate grade levels. In aligned materials there are no chapter tests, unit tests, or other such assessment components that make students or teachers responsible for any topics before the grade in which they are introduced in the Standards.  </a:t>
                      </a:r>
                      <a:endParaRPr lang="en-US" sz="1400" dirty="0">
                        <a:effectLst/>
                        <a:latin typeface="Times New Roman"/>
                        <a:ea typeface="MS Mincho"/>
                      </a:endParaRPr>
                    </a:p>
                  </a:txBody>
                  <a:tcPr marL="62110" marR="62110" marT="0" marB="0"/>
                </a:tc>
              </a:tr>
            </a:tbl>
          </a:graphicData>
        </a:graphic>
      </p:graphicFrame>
      <p:sp>
        <p:nvSpPr>
          <p:cNvPr id="25" name="Rectangle 24"/>
          <p:cNvSpPr/>
          <p:nvPr/>
        </p:nvSpPr>
        <p:spPr>
          <a:xfrm>
            <a:off x="2209800" y="3098800"/>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Rectangle 17"/>
          <p:cNvSpPr>
            <a:spLocks noChangeArrowheads="1"/>
          </p:cNvSpPr>
          <p:nvPr/>
        </p:nvSpPr>
        <p:spPr bwMode="auto">
          <a:xfrm>
            <a:off x="457200" y="2701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18"/>
          <p:cNvSpPr>
            <a:spLocks noChangeArrowheads="1"/>
          </p:cNvSpPr>
          <p:nvPr/>
        </p:nvSpPr>
        <p:spPr bwMode="auto">
          <a:xfrm>
            <a:off x="240506" y="5994400"/>
            <a:ext cx="3017838" cy="952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19"/>
          <p:cNvSpPr>
            <a:spLocks noChangeArrowheads="1"/>
          </p:cNvSpPr>
          <p:nvPr/>
        </p:nvSpPr>
        <p:spPr bwMode="auto">
          <a:xfrm>
            <a:off x="152400" y="613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sng" strike="noStrike" cap="none" normalizeH="0" baseline="30000" dirty="0" smtClean="0">
                <a:ln>
                  <a:noFill/>
                </a:ln>
                <a:solidFill>
                  <a:srgbClr val="800080"/>
                </a:solidFill>
                <a:effectLst/>
                <a:latin typeface="Times New Roman" pitchFamily="18" charset="0"/>
                <a:ea typeface="MS Mincho" pitchFamily="49" charset="-128"/>
                <a:cs typeface="Times New Roman" pitchFamily="18" charset="0"/>
                <a:hlinkClick r:id="rId3"/>
              </a:rPr>
              <a:t>[</a:t>
            </a:r>
            <a:r>
              <a:rPr kumimoji="0" lang="en-US" altLang="en-US" sz="1000" b="0" i="0" u="sng" strike="noStrike" cap="none" normalizeH="0" baseline="30000" dirty="0" smtClean="0" bmk="">
                <a:ln>
                  <a:noFill/>
                </a:ln>
                <a:solidFill>
                  <a:srgbClr val="800080"/>
                </a:solidFill>
                <a:effectLst/>
                <a:latin typeface="Times New Roman" pitchFamily="18" charset="0"/>
                <a:ea typeface="MS Mincho" pitchFamily="49" charset="-128"/>
                <a:cs typeface="Times New Roman" pitchFamily="18" charset="0"/>
                <a:hlinkClick r:id="rId3"/>
              </a:rPr>
              <a:t>1]</a:t>
            </a:r>
            <a:r>
              <a:rPr kumimoji="0" lang="en-US" altLang="en-US" sz="1000" b="0" i="0" u="none" strike="noStrike" cap="none" normalizeH="0" baseline="0" dirty="0" smtClean="0" bmk="">
                <a:ln>
                  <a:noFill/>
                </a:ln>
                <a:solidFill>
                  <a:schemeClr val="tx1"/>
                </a:solidFill>
                <a:effectLst/>
                <a:latin typeface="Times New Roman" pitchFamily="18" charset="0"/>
                <a:ea typeface="MS Mincho" pitchFamily="49" charset="-128"/>
                <a:cs typeface="Times New Roman" pitchFamily="18" charset="0"/>
              </a:rPr>
              <a:t> </a:t>
            </a:r>
            <a:r>
              <a:rPr kumimoji="0" lang="en-US" altLang="en-US" sz="900" b="0" i="0" u="none" strike="noStrike" cap="none" normalizeH="0" baseline="0" dirty="0" smtClean="0" bmk="">
                <a:ln>
                  <a:noFill/>
                </a:ln>
                <a:solidFill>
                  <a:schemeClr val="tx1"/>
                </a:solidFill>
                <a:effectLst/>
                <a:latin typeface="Times New Roman" pitchFamily="18" charset="0"/>
                <a:ea typeface="MS Mincho" pitchFamily="49" charset="-128"/>
                <a:cs typeface="Calibri" pitchFamily="34" charset="0"/>
              </a:rPr>
              <a:t>For more on the major work of the grade, see </a:t>
            </a:r>
            <a:r>
              <a:rPr kumimoji="0" lang="en-US" altLang="en-US" sz="900" b="0" i="0" u="none" strike="noStrike" cap="none" normalizeH="0" baseline="0" dirty="0" smtClean="0" bmk="">
                <a:ln>
                  <a:noFill/>
                </a:ln>
                <a:solidFill>
                  <a:schemeClr val="tx1"/>
                </a:solidFill>
                <a:effectLst/>
                <a:latin typeface="Times New Roman" pitchFamily="18" charset="0"/>
                <a:ea typeface="MS Mincho" pitchFamily="49" charset="-128"/>
                <a:cs typeface="Calibri" pitchFamily="34" charset="0"/>
                <a:hlinkClick r:id="rId4"/>
              </a:rPr>
              <a:t>Focus by Grade Level</a:t>
            </a:r>
            <a:r>
              <a:rPr kumimoji="0" lang="en-US" altLang="en-US" sz="900" b="0" i="0" u="none" strike="noStrike" cap="none" normalizeH="0" baseline="0" dirty="0" smtClean="0" bmk="">
                <a:ln>
                  <a:noFill/>
                </a:ln>
                <a:solidFill>
                  <a:schemeClr val="tx1"/>
                </a:solidFill>
                <a:effectLst/>
                <a:latin typeface="Times New Roman" pitchFamily="18" charset="0"/>
                <a:ea typeface="MS Mincho" pitchFamily="49" charset="-128"/>
                <a:cs typeface="Calibri" pitchFamily="34" charset="0"/>
              </a:rPr>
              <a:t>. </a:t>
            </a:r>
            <a:endParaRPr kumimoji="0" lang="en-US" altLang="en-US" sz="800" b="0" i="0" u="none" strike="noStrike" cap="none" normalizeH="0" baseline="0" dirty="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sng" strike="noStrike" cap="none" normalizeH="0" baseline="30000" dirty="0" smtClean="0" bmk="">
                <a:ln>
                  <a:noFill/>
                </a:ln>
                <a:solidFill>
                  <a:srgbClr val="800080"/>
                </a:solidFill>
                <a:effectLst/>
                <a:latin typeface="Calibri" pitchFamily="34" charset="0"/>
                <a:ea typeface="MS Mincho" pitchFamily="49" charset="-128"/>
                <a:cs typeface="Times New Roman" pitchFamily="18" charset="0"/>
                <a:hlinkClick r:id="rId5"/>
              </a:rPr>
              <a:t>[2]</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rPr>
              <a:t> </a:t>
            </a:r>
            <a:r>
              <a:rPr kumimoji="0" lang="en-US" altLang="en-US" sz="900" b="0" i="0" u="none" strike="noStrike" cap="none" normalizeH="0" baseline="0" dirty="0" smtClean="0" bmk="">
                <a:ln>
                  <a:noFill/>
                </a:ln>
                <a:solidFill>
                  <a:srgbClr val="000000"/>
                </a:solidFill>
                <a:effectLst/>
                <a:latin typeface="Calibri" pitchFamily="34" charset="0"/>
                <a:ea typeface="Times New Roman" pitchFamily="18" charset="0"/>
                <a:cs typeface="Arial" pitchFamily="34" charset="0"/>
              </a:rPr>
              <a:t>The materials should devote at least 65% and up to approximately 85% of class time to the major work of the grade with Grades K–2 nearer the upper end of that range, i.e., 85%.</a:t>
            </a:r>
            <a:endParaRPr kumimoji="0" lang="en-US" altLang="en-US" sz="800" b="0" i="0" u="none" strike="noStrike" cap="none" normalizeH="0" baseline="0" dirty="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30000" dirty="0" smtClean="0" bmk="">
                <a:ln>
                  <a:noFill/>
                </a:ln>
                <a:solidFill>
                  <a:srgbClr val="800080"/>
                </a:solidFill>
                <a:effectLst/>
                <a:latin typeface="Times New Roman" pitchFamily="18" charset="0"/>
                <a:ea typeface="MS Mincho" pitchFamily="49" charset="-128"/>
                <a:cs typeface="Times New Roman" pitchFamily="18" charset="0"/>
                <a:hlinkClick r:id="rId6"/>
              </a:rPr>
              <a:t>[3]</a:t>
            </a:r>
            <a:r>
              <a:rPr kumimoji="0" lang="en-US" altLang="en-US" sz="10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Arial" pitchFamily="34" charset="0"/>
              </a:rPr>
              <a:t>Refer also to criterion #2 in the </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K</a:t>
            </a:r>
            <a:r>
              <a:rPr kumimoji="0" lang="en-US" altLang="en-US" sz="900" b="0"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8 </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hlinkClick r:id="rId7"/>
              </a:rPr>
              <a:t>Publishers' Criteria</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 for the Common Core State Standards for Mathematics (Spring 2013)</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Arial" pitchFamily="34" charset="0"/>
              </a:rPr>
              <a: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Rectangle 28"/>
          <p:cNvSpPr/>
          <p:nvPr/>
        </p:nvSpPr>
        <p:spPr>
          <a:xfrm>
            <a:off x="1143000" y="3109912"/>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377186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hape 178"/>
          <p:cNvSpPr>
            <a:spLocks noGrp="1"/>
          </p:cNvSpPr>
          <p:nvPr>
            <p:ph type="title"/>
          </p:nvPr>
        </p:nvSpPr>
        <p:spPr>
          <a:xfrm>
            <a:off x="457200" y="264230"/>
            <a:ext cx="8229600" cy="646290"/>
          </a:xfrm>
        </p:spPr>
        <p:txBody>
          <a:bodyPr tIns="45700" bIns="45700">
            <a:spAutoFit/>
          </a:bodyPr>
          <a:lstStyle/>
          <a:p>
            <a:pPr eaLnBrk="1" hangingPunct="1">
              <a:buClr>
                <a:srgbClr val="000000"/>
              </a:buClr>
              <a:buSzPct val="25000"/>
            </a:pPr>
            <a:r>
              <a:rPr lang="en-US" sz="3600" dirty="0" smtClean="0">
                <a:ea typeface="ＭＳ Ｐゴシック" pitchFamily="34" charset="-128"/>
              </a:rPr>
              <a:t>Shift #1: Focus</a:t>
            </a:r>
          </a:p>
        </p:txBody>
      </p:sp>
      <p:sp>
        <p:nvSpPr>
          <p:cNvPr id="8" name="Shape 179"/>
          <p:cNvSpPr txBox="1">
            <a:spLocks noGrp="1"/>
          </p:cNvSpPr>
          <p:nvPr>
            <p:ph idx="1"/>
          </p:nvPr>
        </p:nvSpPr>
        <p:spPr>
          <a:xfrm>
            <a:off x="304800" y="1447800"/>
            <a:ext cx="8534400" cy="3582479"/>
          </a:xfrm>
        </p:spPr>
        <p:txBody>
          <a:bodyPr wrap="square" tIns="45700" bIns="45700" rtlCol="0">
            <a:spAutoFit/>
          </a:bodyPr>
          <a:lstStyle/>
          <a:p>
            <a:pPr marL="342900" indent="-342900" eaLnBrk="1" hangingPunct="1">
              <a:lnSpc>
                <a:spcPct val="114000"/>
              </a:lnSpc>
              <a:spcBef>
                <a:spcPts val="1200"/>
              </a:spcBef>
              <a:buClr>
                <a:srgbClr val="000000"/>
              </a:buClr>
              <a:buSzPct val="132000"/>
              <a:buFont typeface="Arial" charset="0"/>
              <a:buChar char="•"/>
              <a:defRPr/>
            </a:pPr>
            <a:r>
              <a:rPr lang="en-US" dirty="0">
                <a:solidFill>
                  <a:schemeClr val="tx1">
                    <a:lumMod val="95000"/>
                    <a:lumOff val="5000"/>
                  </a:schemeClr>
                </a:solidFill>
                <a:ea typeface="+mn-ea"/>
                <a:sym typeface="Arial" charset="0"/>
              </a:rPr>
              <a:t>Significantly narrow the scope of content and deepen how time and energy is spent in the math </a:t>
            </a:r>
            <a:r>
              <a:rPr lang="en-US" dirty="0" smtClean="0">
                <a:solidFill>
                  <a:schemeClr val="tx1">
                    <a:lumMod val="95000"/>
                    <a:lumOff val="5000"/>
                  </a:schemeClr>
                </a:solidFill>
                <a:ea typeface="+mn-ea"/>
                <a:sym typeface="Arial" charset="0"/>
              </a:rPr>
              <a:t>classroom.</a:t>
            </a:r>
            <a:endParaRPr lang="en-US" dirty="0">
              <a:solidFill>
                <a:schemeClr val="tx1">
                  <a:lumMod val="95000"/>
                  <a:lumOff val="5000"/>
                </a:schemeClr>
              </a:solidFill>
              <a:ea typeface="+mn-ea"/>
              <a:sym typeface="Arial" charset="0"/>
            </a:endParaRPr>
          </a:p>
          <a:p>
            <a:pPr marL="342900" indent="-342900" eaLnBrk="1" hangingPunct="1">
              <a:lnSpc>
                <a:spcPct val="114000"/>
              </a:lnSpc>
              <a:spcBef>
                <a:spcPts val="1200"/>
              </a:spcBef>
              <a:buClr>
                <a:srgbClr val="000000"/>
              </a:buClr>
              <a:buSzPct val="132000"/>
              <a:buFont typeface="Arial" charset="0"/>
              <a:buChar char="•"/>
              <a:defRPr/>
            </a:pPr>
            <a:r>
              <a:rPr lang="en-US" dirty="0">
                <a:solidFill>
                  <a:schemeClr val="tx1">
                    <a:lumMod val="95000"/>
                    <a:lumOff val="5000"/>
                  </a:schemeClr>
                </a:solidFill>
                <a:ea typeface="+mn-ea"/>
                <a:sym typeface="Arial" charset="0"/>
              </a:rPr>
              <a:t>Focus deeply on what is emphasized in the standards, so that students gain strong </a:t>
            </a:r>
            <a:r>
              <a:rPr lang="en-US" dirty="0" smtClean="0">
                <a:solidFill>
                  <a:schemeClr val="tx1">
                    <a:lumMod val="95000"/>
                    <a:lumOff val="5000"/>
                  </a:schemeClr>
                </a:solidFill>
                <a:ea typeface="+mn-ea"/>
                <a:sym typeface="Arial" charset="0"/>
              </a:rPr>
              <a:t>foundations</a:t>
            </a:r>
            <a:r>
              <a:rPr lang="en-US" dirty="0" smtClean="0">
                <a:solidFill>
                  <a:schemeClr val="tx1">
                    <a:lumMod val="95000"/>
                    <a:lumOff val="5000"/>
                  </a:schemeClr>
                </a:solidFill>
                <a:ea typeface="+mn-ea"/>
                <a:cs typeface="Arial" charset="0"/>
                <a:sym typeface="Arial" charset="0"/>
              </a:rPr>
              <a:t>.</a:t>
            </a:r>
          </a:p>
        </p:txBody>
      </p:sp>
      <p:sp>
        <p:nvSpPr>
          <p:cNvPr id="34818"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94003692-89A3-4017-AE8E-86BC7E678204}" type="slidenum">
              <a:rPr lang="en-US" smtClean="0">
                <a:solidFill>
                  <a:srgbClr val="FFFFFF"/>
                </a:solidFill>
              </a:rPr>
              <a:pPr eaLnBrk="1" hangingPunct="1"/>
              <a:t>15</a:t>
            </a:fld>
            <a:endParaRPr lang="en-US" smtClean="0">
              <a:solidFill>
                <a:srgbClr val="FFFFFF"/>
              </a:solidFill>
            </a:endParaRPr>
          </a:p>
        </p:txBody>
      </p:sp>
    </p:spTree>
    <p:extLst>
      <p:ext uri="{BB962C8B-B14F-4D97-AF65-F5344CB8AC3E}">
        <p14:creationId xmlns:p14="http://schemas.microsoft.com/office/powerpoint/2010/main" val="3716616885"/>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Focus on Major Content</a:t>
            </a:r>
            <a:endParaRPr lang="en-US" sz="3600" dirty="0"/>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16</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smtClean="0">
                <a:solidFill>
                  <a:srgbClr val="EEECE1">
                    <a:lumMod val="50000"/>
                  </a:srgbClr>
                </a:solidFill>
              </a:rPr>
              <a:t>Louisiana Believes</a:t>
            </a:r>
            <a:endParaRPr lang="en-US" dirty="0">
              <a:solidFill>
                <a:srgbClr val="EEECE1">
                  <a:lumMod val="50000"/>
                </a:srgbClr>
              </a:solidFill>
            </a:endParaRPr>
          </a:p>
        </p:txBody>
      </p:sp>
      <p:sp>
        <p:nvSpPr>
          <p:cNvPr id="5" name="Content Placeholder 4"/>
          <p:cNvSpPr>
            <a:spLocks noGrp="1"/>
          </p:cNvSpPr>
          <p:nvPr>
            <p:ph sz="quarter" idx="4294967295"/>
          </p:nvPr>
        </p:nvSpPr>
        <p:spPr>
          <a:xfrm>
            <a:off x="152400" y="1295400"/>
            <a:ext cx="8839200" cy="5105400"/>
          </a:xfrm>
          <a:prstGeom prst="rect">
            <a:avLst/>
          </a:prstGeom>
        </p:spPr>
        <p:txBody>
          <a:bodyPr/>
          <a:lstStyle/>
          <a:p>
            <a:pPr lvl="0"/>
            <a:r>
              <a:rPr lang="en-US" dirty="0"/>
              <a:t>Between 65% - 85% of time spent on major work of the </a:t>
            </a:r>
            <a:r>
              <a:rPr lang="en-US" dirty="0" smtClean="0"/>
              <a:t>grade </a:t>
            </a:r>
          </a:p>
          <a:p>
            <a:pPr marL="800100" lvl="3" indent="-342900">
              <a:buSzPct val="132000"/>
            </a:pPr>
            <a:r>
              <a:rPr lang="en-US" sz="2800" dirty="0"/>
              <a:t>The Major work was identified first in the PARCC Model Content Framework.</a:t>
            </a:r>
          </a:p>
          <a:p>
            <a:pPr marL="800100" lvl="3" indent="-342900"/>
            <a:r>
              <a:rPr lang="en-US" sz="2800" dirty="0"/>
              <a:t>These are the green standards</a:t>
            </a:r>
          </a:p>
          <a:p>
            <a:r>
              <a:rPr lang="en-US" dirty="0" smtClean="0"/>
              <a:t>Minimal </a:t>
            </a:r>
            <a:r>
              <a:rPr lang="en-US" dirty="0"/>
              <a:t>to no time spent on </a:t>
            </a:r>
            <a:r>
              <a:rPr lang="en-US" dirty="0" smtClean="0"/>
              <a:t>content </a:t>
            </a:r>
            <a:r>
              <a:rPr lang="en-US" dirty="0"/>
              <a:t>outside the grade level</a:t>
            </a:r>
          </a:p>
        </p:txBody>
      </p:sp>
    </p:spTree>
    <p:extLst>
      <p:ext uri="{BB962C8B-B14F-4D97-AF65-F5344CB8AC3E}">
        <p14:creationId xmlns:p14="http://schemas.microsoft.com/office/powerpoint/2010/main" val="4137854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840182"/>
            <a:ext cx="9144000" cy="12192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33794"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B9ACB2A9-33BA-4D9F-880F-8595609817D7}" type="slidenum">
              <a:rPr lang="en-US" smtClean="0">
                <a:solidFill>
                  <a:srgbClr val="FFFFFF"/>
                </a:solidFill>
              </a:rPr>
              <a:pPr eaLnBrk="1" hangingPunct="1"/>
              <a:t>17</a:t>
            </a:fld>
            <a:endParaRPr lang="en-US" smtClean="0">
              <a:solidFill>
                <a:srgbClr val="FFFFFF"/>
              </a:solidFill>
            </a:endParaRPr>
          </a:p>
        </p:txBody>
      </p:sp>
      <p:sp>
        <p:nvSpPr>
          <p:cNvPr id="52227" name="Shape 171"/>
          <p:cNvSpPr txBox="1">
            <a:spLocks/>
          </p:cNvSpPr>
          <p:nvPr/>
        </p:nvSpPr>
        <p:spPr bwMode="auto">
          <a:xfrm>
            <a:off x="438150" y="371112"/>
            <a:ext cx="8412163" cy="72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3600" b="1" dirty="0">
                <a:solidFill>
                  <a:srgbClr val="6D6F77"/>
                </a:solidFill>
                <a:latin typeface="Arial" panose="020B0604020202020204" pitchFamily="34" charset="0"/>
                <a:cs typeface="Arial" panose="020B0604020202020204" pitchFamily="34" charset="0"/>
                <a:rtl val="0"/>
              </a:rPr>
              <a:t>The Three Shifts in Mathematics</a:t>
            </a:r>
          </a:p>
        </p:txBody>
      </p:sp>
      <p:sp>
        <p:nvSpPr>
          <p:cNvPr id="6" name="Shape 172"/>
          <p:cNvSpPr txBox="1">
            <a:spLocks/>
          </p:cNvSpPr>
          <p:nvPr/>
        </p:nvSpPr>
        <p:spPr>
          <a:xfrm>
            <a:off x="528638" y="1600200"/>
            <a:ext cx="7650162" cy="4297739"/>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lnSpc>
                <a:spcPct val="114000"/>
              </a:lnSpc>
              <a:spcBef>
                <a:spcPts val="0"/>
              </a:spcBef>
              <a:spcAft>
                <a:spcPts val="0"/>
              </a:spcAft>
              <a:buClr>
                <a:srgbClr val="000000"/>
              </a:buClr>
              <a:buFont typeface="+mj-lt"/>
              <a:buAutoNum type="alphaUcPeriod"/>
              <a:defRPr/>
            </a:pPr>
            <a:r>
              <a:rPr lang="en-US" sz="3200" dirty="0" smtClean="0">
                <a:solidFill>
                  <a:schemeClr val="tx1">
                    <a:lumMod val="85000"/>
                    <a:lumOff val="15000"/>
                  </a:schemeClr>
                </a:solidFill>
                <a:latin typeface="Calibri" pitchFamily="34" charset="0"/>
                <a:cs typeface="Calibri" pitchFamily="34" charset="0"/>
                <a:rtl val="0"/>
              </a:rPr>
              <a:t>Focus:  Focus strongly where the Standards focus.</a:t>
            </a:r>
          </a:p>
          <a:p>
            <a:pPr fontAlgn="auto">
              <a:lnSpc>
                <a:spcPct val="114000"/>
              </a:lnSpc>
              <a:spcBef>
                <a:spcPts val="1200"/>
              </a:spcBef>
              <a:spcAft>
                <a:spcPts val="0"/>
              </a:spcAft>
              <a:buClr>
                <a:srgbClr val="000000"/>
              </a:buClr>
              <a:buFontTx/>
              <a:buAutoNum type="alphaUcPeriod"/>
              <a:defRPr/>
            </a:pPr>
            <a:r>
              <a:rPr lang="en-US" sz="3200" dirty="0">
                <a:solidFill>
                  <a:schemeClr val="tx1"/>
                </a:solidFill>
                <a:latin typeface="Calibri" pitchFamily="34" charset="0"/>
                <a:cs typeface="Calibri" pitchFamily="34" charset="0"/>
                <a:rtl val="0"/>
              </a:rPr>
              <a:t>Coherence: </a:t>
            </a:r>
            <a:r>
              <a:rPr lang="en-US" sz="3200" i="1" dirty="0">
                <a:solidFill>
                  <a:schemeClr val="tx1"/>
                </a:solidFill>
                <a:latin typeface="Calibri" pitchFamily="34" charset="0"/>
                <a:cs typeface="Calibri" pitchFamily="34" charset="0"/>
                <a:rtl val="0"/>
              </a:rPr>
              <a:t>Think</a:t>
            </a:r>
            <a:r>
              <a:rPr lang="en-US" sz="3200" dirty="0">
                <a:solidFill>
                  <a:schemeClr val="tx1"/>
                </a:solidFill>
                <a:latin typeface="Calibri" pitchFamily="34" charset="0"/>
                <a:cs typeface="Calibri" pitchFamily="34" charset="0"/>
                <a:rtl val="0"/>
              </a:rPr>
              <a:t> across </a:t>
            </a:r>
            <a:r>
              <a:rPr lang="en-US" sz="3200" dirty="0" smtClean="0">
                <a:solidFill>
                  <a:schemeClr val="tx1"/>
                </a:solidFill>
                <a:latin typeface="Calibri" pitchFamily="34" charset="0"/>
                <a:cs typeface="Calibri" pitchFamily="34" charset="0"/>
                <a:rtl val="0"/>
              </a:rPr>
              <a:t>grades and </a:t>
            </a:r>
            <a:r>
              <a:rPr lang="en-US" sz="3200" i="1" dirty="0">
                <a:solidFill>
                  <a:schemeClr val="tx1"/>
                </a:solidFill>
                <a:latin typeface="Calibri" pitchFamily="34" charset="0"/>
                <a:cs typeface="Calibri" pitchFamily="34" charset="0"/>
                <a:rtl val="0"/>
              </a:rPr>
              <a:t>link</a:t>
            </a:r>
            <a:r>
              <a:rPr lang="en-US" sz="3200" b="1" dirty="0">
                <a:solidFill>
                  <a:schemeClr val="tx1"/>
                </a:solidFill>
                <a:latin typeface="Calibri" pitchFamily="34" charset="0"/>
                <a:cs typeface="Calibri" pitchFamily="34" charset="0"/>
                <a:rtl val="0"/>
              </a:rPr>
              <a:t> </a:t>
            </a:r>
            <a:r>
              <a:rPr lang="en-US" sz="3200" dirty="0">
                <a:solidFill>
                  <a:schemeClr val="tx1"/>
                </a:solidFill>
                <a:latin typeface="Calibri" pitchFamily="34" charset="0"/>
                <a:cs typeface="Calibri" pitchFamily="34" charset="0"/>
                <a:rtl val="0"/>
              </a:rPr>
              <a:t>to major </a:t>
            </a:r>
            <a:r>
              <a:rPr lang="en-US" sz="3200" dirty="0" smtClean="0">
                <a:solidFill>
                  <a:schemeClr val="tx1"/>
                </a:solidFill>
                <a:latin typeface="Calibri" pitchFamily="34" charset="0"/>
                <a:cs typeface="Calibri" pitchFamily="34" charset="0"/>
                <a:rtl val="0"/>
              </a:rPr>
              <a:t>topics within grades. </a:t>
            </a:r>
            <a:endParaRPr lang="en-US" sz="3200" b="1" dirty="0" smtClean="0">
              <a:solidFill>
                <a:schemeClr val="tx1"/>
              </a:solidFill>
              <a:latin typeface="Calibri" pitchFamily="34" charset="0"/>
              <a:cs typeface="Calibri" pitchFamily="34" charset="0"/>
              <a:rtl val="0"/>
            </a:endParaRPr>
          </a:p>
          <a:p>
            <a:pPr fontAlgn="auto">
              <a:lnSpc>
                <a:spcPct val="114000"/>
              </a:lnSpc>
              <a:spcBef>
                <a:spcPts val="1200"/>
              </a:spcBef>
              <a:spcAft>
                <a:spcPts val="0"/>
              </a:spcAft>
              <a:buClr>
                <a:srgbClr val="000000"/>
              </a:buClr>
              <a:buFontTx/>
              <a:buAutoNum type="alphaUcPeriod"/>
              <a:defRPr/>
            </a:pPr>
            <a:r>
              <a:rPr lang="en-US" sz="3200" dirty="0" smtClean="0">
                <a:solidFill>
                  <a:schemeClr val="tx1"/>
                </a:solidFill>
                <a:latin typeface="Calibri" pitchFamily="34" charset="0"/>
                <a:cs typeface="Calibri" pitchFamily="34" charset="0"/>
                <a:rtl val="0"/>
              </a:rPr>
              <a:t>Rigor</a:t>
            </a:r>
            <a:r>
              <a:rPr lang="en-US" sz="3200" dirty="0">
                <a:solidFill>
                  <a:schemeClr val="tx1"/>
                </a:solidFill>
                <a:latin typeface="Calibri" pitchFamily="34" charset="0"/>
                <a:cs typeface="Calibri" pitchFamily="34" charset="0"/>
                <a:rtl val="0"/>
              </a:rPr>
              <a:t>: In major topics, pursue </a:t>
            </a:r>
            <a:r>
              <a:rPr lang="en-US" sz="3200" i="1" dirty="0">
                <a:solidFill>
                  <a:schemeClr val="tx1"/>
                </a:solidFill>
                <a:latin typeface="Calibri" pitchFamily="34" charset="0"/>
                <a:cs typeface="Calibri" pitchFamily="34" charset="0"/>
                <a:rtl val="0"/>
              </a:rPr>
              <a:t>conceptual</a:t>
            </a:r>
            <a:r>
              <a:rPr lang="en-US" sz="3200" b="1" dirty="0">
                <a:solidFill>
                  <a:schemeClr val="tx1"/>
                </a:solidFill>
                <a:latin typeface="Calibri" pitchFamily="34" charset="0"/>
                <a:cs typeface="Calibri" pitchFamily="34" charset="0"/>
                <a:rtl val="0"/>
              </a:rPr>
              <a:t> </a:t>
            </a:r>
            <a:r>
              <a:rPr lang="en-US" sz="3200" i="1" dirty="0">
                <a:solidFill>
                  <a:schemeClr val="tx1"/>
                </a:solidFill>
                <a:latin typeface="Calibri" pitchFamily="34" charset="0"/>
                <a:cs typeface="Calibri" pitchFamily="34" charset="0"/>
                <a:rtl val="0"/>
              </a:rPr>
              <a:t>understanding, </a:t>
            </a:r>
            <a:r>
              <a:rPr lang="en-US" sz="3200" dirty="0">
                <a:solidFill>
                  <a:schemeClr val="tx1"/>
                </a:solidFill>
                <a:latin typeface="Calibri" pitchFamily="34" charset="0"/>
                <a:cs typeface="Calibri" pitchFamily="34" charset="0"/>
                <a:rtl val="0"/>
              </a:rPr>
              <a:t>procedural skill and </a:t>
            </a:r>
            <a:r>
              <a:rPr lang="en-US" sz="3200" i="1" dirty="0">
                <a:solidFill>
                  <a:schemeClr val="tx1"/>
                </a:solidFill>
                <a:latin typeface="Calibri" pitchFamily="34" charset="0"/>
                <a:cs typeface="Calibri" pitchFamily="34" charset="0"/>
                <a:rtl val="0"/>
              </a:rPr>
              <a:t>fluency</a:t>
            </a:r>
            <a:r>
              <a:rPr lang="en-US" sz="3200" dirty="0">
                <a:solidFill>
                  <a:schemeClr val="tx1"/>
                </a:solidFill>
                <a:latin typeface="Calibri" pitchFamily="34" charset="0"/>
                <a:cs typeface="Calibri" pitchFamily="34" charset="0"/>
                <a:rtl val="0"/>
              </a:rPr>
              <a:t>,</a:t>
            </a:r>
            <a:r>
              <a:rPr lang="en-US" sz="3200" b="1" dirty="0">
                <a:solidFill>
                  <a:schemeClr val="tx1"/>
                </a:solidFill>
                <a:latin typeface="Calibri" pitchFamily="34" charset="0"/>
                <a:cs typeface="Calibri" pitchFamily="34" charset="0"/>
                <a:rtl val="0"/>
              </a:rPr>
              <a:t> </a:t>
            </a:r>
            <a:r>
              <a:rPr lang="en-US" sz="3200" dirty="0">
                <a:solidFill>
                  <a:schemeClr val="tx1"/>
                </a:solidFill>
                <a:latin typeface="Calibri" pitchFamily="34" charset="0"/>
                <a:cs typeface="Calibri" pitchFamily="34" charset="0"/>
                <a:rtl val="0"/>
              </a:rPr>
              <a:t>and</a:t>
            </a:r>
            <a:r>
              <a:rPr lang="en-US" sz="3200" b="1" dirty="0">
                <a:solidFill>
                  <a:schemeClr val="tx1"/>
                </a:solidFill>
                <a:latin typeface="Calibri" pitchFamily="34" charset="0"/>
                <a:cs typeface="Calibri" pitchFamily="34" charset="0"/>
                <a:rtl val="0"/>
              </a:rPr>
              <a:t> </a:t>
            </a:r>
            <a:r>
              <a:rPr lang="en-US" sz="3200" i="1" dirty="0" smtClean="0">
                <a:solidFill>
                  <a:schemeClr val="tx1"/>
                </a:solidFill>
                <a:latin typeface="Calibri" pitchFamily="34" charset="0"/>
                <a:cs typeface="Calibri" pitchFamily="34" charset="0"/>
                <a:rtl val="0"/>
              </a:rPr>
              <a:t>application.</a:t>
            </a:r>
            <a:endParaRPr lang="en-US" sz="3200" i="1" dirty="0">
              <a:solidFill>
                <a:schemeClr val="tx1"/>
              </a:solidFill>
              <a:latin typeface="Calibri" pitchFamily="34" charset="0"/>
              <a:cs typeface="Calibri" pitchFamily="34" charset="0"/>
              <a:rtl val="0"/>
            </a:endParaRPr>
          </a:p>
        </p:txBody>
      </p:sp>
    </p:spTree>
    <p:extLst>
      <p:ext uri="{BB962C8B-B14F-4D97-AF65-F5344CB8AC3E}">
        <p14:creationId xmlns:p14="http://schemas.microsoft.com/office/powerpoint/2010/main" val="2151907006"/>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normAutofit fontScale="90000"/>
          </a:bodyPr>
          <a:lstStyle/>
          <a:p>
            <a:r>
              <a:rPr lang="en-US" dirty="0"/>
              <a:t>Non-Negotiable </a:t>
            </a:r>
            <a:r>
              <a:rPr lang="en-US" dirty="0" smtClean="0"/>
              <a:t>2:</a:t>
            </a:r>
            <a:br>
              <a:rPr lang="en-US" dirty="0" smtClean="0"/>
            </a:br>
            <a:r>
              <a:rPr lang="en-US" dirty="0" smtClean="0"/>
              <a:t> Consistent, Coherent Content</a:t>
            </a:r>
            <a:r>
              <a:rPr lang="en-US" dirty="0"/>
              <a:t/>
            </a:r>
            <a:br>
              <a:rPr lang="en-US" dirty="0"/>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33822592"/>
              </p:ext>
            </p:extLst>
          </p:nvPr>
        </p:nvGraphicFramePr>
        <p:xfrm>
          <a:off x="304800" y="1676400"/>
          <a:ext cx="8382000" cy="2640402"/>
        </p:xfrm>
        <a:graphic>
          <a:graphicData uri="http://schemas.openxmlformats.org/drawingml/2006/table">
            <a:tbl>
              <a:tblPr firstRow="1" firstCol="1" bandRow="1"/>
              <a:tblGrid>
                <a:gridCol w="4191000"/>
                <a:gridCol w="4191000"/>
              </a:tblGrid>
              <a:tr h="1278640">
                <a:tc rowSpan="2">
                  <a:txBody>
                    <a:bodyPr/>
                    <a:lstStyle/>
                    <a:p>
                      <a:pPr marL="0" marR="0">
                        <a:spcBef>
                          <a:spcPts val="0"/>
                        </a:spcBef>
                        <a:spcAft>
                          <a:spcPts val="0"/>
                        </a:spcAft>
                      </a:pPr>
                      <a:r>
                        <a:rPr lang="en-US" sz="1400" dirty="0">
                          <a:effectLst/>
                        </a:rPr>
                        <a:t>Non-Negotiable 2. CONSISTENT, COHERENT CONTENT </a:t>
                      </a:r>
                    </a:p>
                    <a:p>
                      <a:pPr marL="0" marR="0">
                        <a:spcBef>
                          <a:spcPts val="0"/>
                        </a:spcBef>
                        <a:spcAft>
                          <a:spcPts val="0"/>
                        </a:spcAft>
                      </a:pPr>
                      <a:r>
                        <a:rPr lang="en-US" sz="1400" dirty="0">
                          <a:effectLst/>
                        </a:rPr>
                        <a:t>Each course’s instructional materials are coherent and consistent with the content in the standards.</a:t>
                      </a:r>
                    </a:p>
                    <a:p>
                      <a:pPr marL="0" marR="0">
                        <a:spcBef>
                          <a:spcPts val="0"/>
                        </a:spcBef>
                        <a:spcAft>
                          <a:spcPts val="0"/>
                        </a:spcAft>
                      </a:pPr>
                      <a:r>
                        <a:rPr lang="en-US" sz="1400" dirty="0">
                          <a:effectLst/>
                        </a:rPr>
                        <a:t> </a:t>
                      </a:r>
                    </a:p>
                    <a:p>
                      <a:pPr marL="0" marR="0">
                        <a:spcBef>
                          <a:spcPts val="0"/>
                        </a:spcBef>
                        <a:spcAft>
                          <a:spcPts val="0"/>
                        </a:spcAft>
                      </a:pPr>
                      <a:r>
                        <a:rPr lang="en-US" sz="1400" dirty="0">
                          <a:effectLst/>
                        </a:rPr>
                        <a:t> </a:t>
                      </a:r>
                    </a:p>
                    <a:p>
                      <a:pPr marL="0" marR="0">
                        <a:spcBef>
                          <a:spcPts val="600"/>
                        </a:spcBef>
                        <a:spcAft>
                          <a:spcPts val="0"/>
                        </a:spcAft>
                      </a:pPr>
                      <a:r>
                        <a:rPr lang="en-US" sz="1400" dirty="0">
                          <a:effectLst/>
                        </a:rPr>
                        <a:t/>
                      </a:r>
                      <a:br>
                        <a:rPr lang="en-US" sz="1400" dirty="0">
                          <a:effectLst/>
                        </a:rPr>
                      </a:br>
                      <a:r>
                        <a:rPr lang="en-US" sz="1400" dirty="0">
                          <a:effectLst/>
                        </a:rPr>
                        <a:t>            Yes                      No</a:t>
                      </a:r>
                      <a:endParaRPr lang="en-US" sz="1400" dirty="0">
                        <a:effectLst/>
                        <a:latin typeface="Times New Roman"/>
                        <a:ea typeface="MS Mincho"/>
                      </a:endParaRPr>
                    </a:p>
                  </a:txBody>
                  <a:tcPr marL="62110" marR="62110" marT="0" marB="0"/>
                </a:tc>
                <a:tc>
                  <a:txBody>
                    <a:bodyPr/>
                    <a:lstStyle/>
                    <a:p>
                      <a:pPr marL="0" marR="0">
                        <a:spcBef>
                          <a:spcPts val="0"/>
                        </a:spcBef>
                        <a:spcAft>
                          <a:spcPts val="0"/>
                        </a:spcAft>
                      </a:pPr>
                      <a:r>
                        <a:rPr lang="en-US" sz="1400">
                          <a:effectLst/>
                        </a:rPr>
                        <a:t>REQUIRED</a:t>
                      </a:r>
                    </a:p>
                    <a:p>
                      <a:pPr marL="0" marR="0">
                        <a:spcBef>
                          <a:spcPts val="0"/>
                        </a:spcBef>
                        <a:spcAft>
                          <a:spcPts val="0"/>
                        </a:spcAft>
                      </a:pPr>
                      <a:r>
                        <a:rPr lang="en-US" sz="1400">
                          <a:effectLst/>
                        </a:rPr>
                        <a:t>2a) Materials connect supporting content to major content in meaningful ways so that focus and coherence are enhanced throughout the year. </a:t>
                      </a:r>
                      <a:endParaRPr lang="en-US" sz="1400">
                        <a:effectLst/>
                        <a:latin typeface="Times New Roman"/>
                        <a:ea typeface="MS Mincho"/>
                      </a:endParaRPr>
                    </a:p>
                  </a:txBody>
                  <a:tcPr marL="62110" marR="62110" marT="0" marB="0"/>
                </a:tc>
              </a:tr>
              <a:tr h="1361762">
                <a:tc vMerge="1">
                  <a:txBody>
                    <a:bodyPr/>
                    <a:lstStyle/>
                    <a:p>
                      <a:endParaRPr lang="en-US"/>
                    </a:p>
                  </a:txBody>
                  <a:tcPr/>
                </a:tc>
                <a:tc>
                  <a:txBody>
                    <a:bodyPr/>
                    <a:lstStyle/>
                    <a:p>
                      <a:pPr marL="0" marR="0">
                        <a:spcBef>
                          <a:spcPts val="0"/>
                        </a:spcBef>
                        <a:spcAft>
                          <a:spcPts val="0"/>
                        </a:spcAft>
                      </a:pPr>
                      <a:r>
                        <a:rPr lang="en-US" sz="1400" dirty="0">
                          <a:effectLst/>
                        </a:rPr>
                        <a:t>REQUIRED</a:t>
                      </a:r>
                    </a:p>
                    <a:p>
                      <a:pPr marL="0" marR="0">
                        <a:spcBef>
                          <a:spcPts val="0"/>
                        </a:spcBef>
                        <a:spcAft>
                          <a:spcPts val="0"/>
                        </a:spcAft>
                      </a:pPr>
                      <a:r>
                        <a:rPr lang="en-US" sz="1400" dirty="0">
                          <a:effectLst/>
                        </a:rPr>
                        <a:t>2b) Materials including problems and activities that serve to connect two or more clusters in a domain, or two or more domains in a grade, in cases where these connections are natural and important. </a:t>
                      </a:r>
                      <a:endParaRPr lang="en-US" sz="1400" dirty="0">
                        <a:effectLst/>
                        <a:latin typeface="Times New Roman"/>
                        <a:ea typeface="MS Mincho"/>
                      </a:endParaRPr>
                    </a:p>
                  </a:txBody>
                  <a:tcPr marL="62110" marR="62110" marT="0" marB="0"/>
                </a:tc>
              </a:tr>
            </a:tbl>
          </a:graphicData>
        </a:graphic>
      </p:graphicFrame>
      <p:sp>
        <p:nvSpPr>
          <p:cNvPr id="8" name="Rectangle 3"/>
          <p:cNvSpPr>
            <a:spLocks noChangeArrowheads="1"/>
          </p:cNvSpPr>
          <p:nvPr/>
        </p:nvSpPr>
        <p:spPr bwMode="auto">
          <a:xfrm>
            <a:off x="457200" y="307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4"/>
          <p:cNvSpPr>
            <a:spLocks noChangeArrowheads="1"/>
          </p:cNvSpPr>
          <p:nvPr/>
        </p:nvSpPr>
        <p:spPr bwMode="auto">
          <a:xfrm>
            <a:off x="215900" y="5145088"/>
            <a:ext cx="3017838" cy="952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5"/>
          <p:cNvSpPr>
            <a:spLocks noChangeArrowheads="1"/>
          </p:cNvSpPr>
          <p:nvPr/>
        </p:nvSpPr>
        <p:spPr bwMode="auto">
          <a:xfrm>
            <a:off x="152400" y="5257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sng" strike="noStrike" cap="none" normalizeH="0" baseline="30000" smtClean="0">
                <a:ln>
                  <a:noFill/>
                </a:ln>
                <a:solidFill>
                  <a:srgbClr val="800080"/>
                </a:solidFill>
                <a:effectLst/>
                <a:latin typeface="Calibri" pitchFamily="34" charset="0"/>
                <a:ea typeface="MS Mincho" pitchFamily="49" charset="-128"/>
                <a:cs typeface="Times New Roman" pitchFamily="18" charset="0"/>
                <a:hlinkClick r:id="rId2"/>
              </a:rPr>
              <a:t>[</a:t>
            </a:r>
            <a:r>
              <a:rPr kumimoji="0" lang="en-US" altLang="en-US" sz="900" b="0" i="0" u="sng" strike="noStrike" cap="none" normalizeH="0" baseline="30000" smtClean="0" bmk="">
                <a:ln>
                  <a:noFill/>
                </a:ln>
                <a:solidFill>
                  <a:srgbClr val="800080"/>
                </a:solidFill>
                <a:effectLst/>
                <a:latin typeface="Calibri" pitchFamily="34" charset="0"/>
                <a:ea typeface="MS Mincho" pitchFamily="49" charset="-128"/>
                <a:cs typeface="Times New Roman" pitchFamily="18" charset="0"/>
                <a:hlinkClick r:id="rId2"/>
              </a:rPr>
              <a:t>1]</a:t>
            </a:r>
            <a:r>
              <a:rPr kumimoji="0" lang="en-US" altLang="en-US" sz="900" b="0" i="0" u="none" strike="noStrike" cap="none" normalizeH="0" baseline="0" smtClean="0" bmk="">
                <a:ln>
                  <a:noFill/>
                </a:ln>
                <a:solidFill>
                  <a:schemeClr val="tx1"/>
                </a:solidFill>
                <a:effectLst/>
                <a:latin typeface="Calibri" pitchFamily="34" charset="0"/>
                <a:ea typeface="MS Mincho" pitchFamily="49" charset="-128"/>
                <a:cs typeface="Times New Roman" pitchFamily="18" charset="0"/>
              </a:rPr>
              <a:t> Refer also to criterion #3 in the K</a:t>
            </a:r>
            <a:r>
              <a:rPr kumimoji="0" lang="en-US" altLang="en-US" sz="900" b="0" i="0" u="none" strike="noStrike" cap="none" normalizeH="0" baseline="0" smtClean="0" bmk="">
                <a:ln>
                  <a:noFill/>
                </a:ln>
                <a:solidFill>
                  <a:srgbClr val="000000"/>
                </a:solidFill>
                <a:effectLst/>
                <a:latin typeface="Calibri" pitchFamily="34" charset="0"/>
                <a:ea typeface="Times New Roman" pitchFamily="18" charset="0"/>
                <a:cs typeface="Arial" pitchFamily="34" charset="0"/>
              </a:rPr>
              <a:t>–</a:t>
            </a:r>
            <a:r>
              <a:rPr kumimoji="0" lang="en-US" altLang="en-US" sz="900" b="0" i="0" u="none" strike="noStrike" cap="none" normalizeH="0" baseline="0" smtClean="0" bmk="">
                <a:ln>
                  <a:noFill/>
                </a:ln>
                <a:solidFill>
                  <a:schemeClr val="tx1"/>
                </a:solidFill>
                <a:effectLst/>
                <a:latin typeface="Calibri" pitchFamily="34" charset="0"/>
                <a:ea typeface="MS Mincho" pitchFamily="49" charset="-128"/>
                <a:cs typeface="Times New Roman" pitchFamily="18" charset="0"/>
              </a:rPr>
              <a:t>8 </a:t>
            </a:r>
            <a:r>
              <a:rPr kumimoji="0" lang="en-US" altLang="en-US" sz="900" b="0" i="0" u="none" strike="noStrike" cap="none" normalizeH="0" baseline="0" smtClean="0" bmk="">
                <a:ln>
                  <a:noFill/>
                </a:ln>
                <a:solidFill>
                  <a:schemeClr val="tx1"/>
                </a:solidFill>
                <a:effectLst/>
                <a:latin typeface="Calibri" pitchFamily="34" charset="0"/>
                <a:ea typeface="MS Mincho" pitchFamily="49" charset="-128"/>
                <a:cs typeface="Times New Roman" pitchFamily="18" charset="0"/>
                <a:hlinkClick r:id="rId3"/>
              </a:rPr>
              <a:t>Publishers' Criteria</a:t>
            </a:r>
            <a:r>
              <a:rPr kumimoji="0" lang="en-US" altLang="en-US" sz="900" b="0" i="0" u="none" strike="noStrike" cap="none" normalizeH="0" baseline="0" smtClean="0" bmk="">
                <a:ln>
                  <a:noFill/>
                </a:ln>
                <a:solidFill>
                  <a:schemeClr val="tx1"/>
                </a:solidFill>
                <a:effectLst/>
                <a:latin typeface="Calibri" pitchFamily="34" charset="0"/>
                <a:ea typeface="MS Mincho" pitchFamily="49" charset="-128"/>
                <a:cs typeface="Times New Roman" pitchFamily="18" charset="0"/>
              </a:rPr>
              <a:t> for the Common Core State Standards for Mathematics (Spring 2013).</a:t>
            </a:r>
            <a:endParaRPr kumimoji="0" lang="en-US" altLang="en-U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sng" strike="noStrike" cap="none" normalizeH="0" baseline="30000" smtClean="0" bmk="">
                <a:ln>
                  <a:noFill/>
                </a:ln>
                <a:solidFill>
                  <a:srgbClr val="800080"/>
                </a:solidFill>
                <a:effectLst/>
                <a:latin typeface="Calibri" pitchFamily="34" charset="0"/>
                <a:ea typeface="MS Mincho" pitchFamily="49" charset="-128"/>
                <a:cs typeface="Times New Roman" pitchFamily="18" charset="0"/>
                <a:hlinkClick r:id="rId4"/>
              </a:rPr>
              <a:t>[2]</a:t>
            </a:r>
            <a:r>
              <a:rPr kumimoji="0" lang="en-US" altLang="en-US" sz="900" b="0"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 Refer also to criterion #6 in the K</a:t>
            </a:r>
            <a:r>
              <a:rPr kumimoji="0" lang="en-US" altLang="en-US" sz="900" b="0" i="0" u="none" strike="noStrike" cap="none" normalizeH="0" baseline="0" smtClean="0">
                <a:ln>
                  <a:noFill/>
                </a:ln>
                <a:solidFill>
                  <a:srgbClr val="000000"/>
                </a:solidFill>
                <a:effectLst/>
                <a:latin typeface="Calibri" pitchFamily="34" charset="0"/>
                <a:ea typeface="Times New Roman" pitchFamily="18" charset="0"/>
                <a:cs typeface="Arial" pitchFamily="34" charset="0"/>
              </a:rPr>
              <a:t>–</a:t>
            </a:r>
            <a:r>
              <a:rPr kumimoji="0" lang="en-US" altLang="en-US" sz="900" b="0"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8 </a:t>
            </a:r>
            <a:r>
              <a:rPr kumimoji="0" lang="en-US" altLang="en-US" sz="900" b="0" i="0" u="none" strike="noStrike" cap="none" normalizeH="0" baseline="0" smtClean="0">
                <a:ln>
                  <a:noFill/>
                </a:ln>
                <a:solidFill>
                  <a:schemeClr val="tx1"/>
                </a:solidFill>
                <a:effectLst/>
                <a:latin typeface="Calibri" pitchFamily="34" charset="0"/>
                <a:ea typeface="MS Mincho" pitchFamily="49" charset="-128"/>
                <a:cs typeface="Times New Roman" pitchFamily="18" charset="0"/>
                <a:hlinkClick r:id="rId3"/>
              </a:rPr>
              <a:t>Publishers' Criteria</a:t>
            </a:r>
            <a:r>
              <a:rPr kumimoji="0" lang="en-US" altLang="en-US" sz="900" b="0"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 for the Common Core State Standards for Mathematics (Spring 2013).</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0"/>
          <p:cNvSpPr/>
          <p:nvPr/>
        </p:nvSpPr>
        <p:spPr>
          <a:xfrm>
            <a:off x="1612106" y="3017837"/>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a:off x="457200" y="3017837"/>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318370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0F7D66C7-C2FF-419A-AF83-13C7A4D89999}" type="slidenum">
              <a:rPr lang="en-US" smtClean="0">
                <a:solidFill>
                  <a:srgbClr val="FFFFFF"/>
                </a:solidFill>
              </a:rPr>
              <a:pPr eaLnBrk="1" hangingPunct="1"/>
              <a:t>19</a:t>
            </a:fld>
            <a:endParaRPr lang="en-US" smtClean="0">
              <a:solidFill>
                <a:srgbClr val="FFFFFF"/>
              </a:solidFill>
            </a:endParaRPr>
          </a:p>
        </p:txBody>
      </p:sp>
      <p:sp>
        <p:nvSpPr>
          <p:cNvPr id="45059" name="Shape 213"/>
          <p:cNvSpPr txBox="1">
            <a:spLocks/>
          </p:cNvSpPr>
          <p:nvPr/>
        </p:nvSpPr>
        <p:spPr bwMode="auto">
          <a:xfrm>
            <a:off x="457200" y="-20706"/>
            <a:ext cx="8229600"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Clr>
                <a:srgbClr val="000000"/>
              </a:buClr>
              <a:buSzPct val="25000"/>
            </a:pPr>
            <a:r>
              <a:rPr lang="en-US" sz="3600" b="1" dirty="0">
                <a:solidFill>
                  <a:srgbClr val="6D6F77"/>
                </a:solidFill>
                <a:latin typeface="Arial" panose="020B0604020202020204" pitchFamily="34" charset="0"/>
                <a:cs typeface="Arial" panose="020B0604020202020204" pitchFamily="34" charset="0"/>
              </a:rPr>
              <a:t>Shift #2: Coherence: </a:t>
            </a:r>
            <a:r>
              <a:rPr lang="en-US" sz="3600" b="1" dirty="0" smtClean="0">
                <a:solidFill>
                  <a:srgbClr val="6D6F77"/>
                </a:solidFill>
                <a:latin typeface="Arial" panose="020B0604020202020204" pitchFamily="34" charset="0"/>
                <a:cs typeface="Arial" panose="020B0604020202020204" pitchFamily="34" charset="0"/>
              </a:rPr>
              <a:t>Across Grades and Within </a:t>
            </a:r>
            <a:r>
              <a:rPr lang="en-US" sz="3600" b="1" dirty="0">
                <a:solidFill>
                  <a:srgbClr val="6D6F77"/>
                </a:solidFill>
                <a:latin typeface="Arial" panose="020B0604020202020204" pitchFamily="34" charset="0"/>
                <a:cs typeface="Arial" panose="020B0604020202020204" pitchFamily="34" charset="0"/>
              </a:rPr>
              <a:t>Grades</a:t>
            </a:r>
          </a:p>
        </p:txBody>
      </p:sp>
      <p:sp>
        <p:nvSpPr>
          <p:cNvPr id="6" name="Shape 214"/>
          <p:cNvSpPr txBox="1">
            <a:spLocks/>
          </p:cNvSpPr>
          <p:nvPr/>
        </p:nvSpPr>
        <p:spPr bwMode="auto">
          <a:xfrm>
            <a:off x="503238" y="1676400"/>
            <a:ext cx="8137525"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spAutoFit/>
          </a:bodyPr>
          <a:lstStyle>
            <a:lvl1pPr marL="0" indent="0" algn="l" rtl="0" fontAlgn="base">
              <a:spcBef>
                <a:spcPct val="20000"/>
              </a:spcBef>
              <a:spcAft>
                <a:spcPct val="0"/>
              </a:spcAft>
              <a:buFont typeface="Arial" charset="0"/>
              <a:buNone/>
              <a:defRPr sz="2400" kern="1200">
                <a:solidFill>
                  <a:schemeClr val="tx1">
                    <a:lumMod val="85000"/>
                    <a:lumOff val="15000"/>
                  </a:schemeClr>
                </a:solidFill>
                <a:latin typeface="+mn-lt"/>
                <a:ea typeface="+mn-ea"/>
                <a:cs typeface="+mn-cs"/>
              </a:defRPr>
            </a:lvl1pPr>
            <a:lvl2pPr marL="742950" indent="-285750" algn="l" rtl="0" fontAlgn="base">
              <a:spcBef>
                <a:spcPct val="20000"/>
              </a:spcBef>
              <a:spcAft>
                <a:spcPct val="0"/>
              </a:spcAft>
              <a:buFont typeface="Arial" pitchFamily="34" charset="0"/>
              <a:buChar char="•"/>
              <a:defRPr sz="2000" kern="1200">
                <a:solidFill>
                  <a:schemeClr val="tx1">
                    <a:lumMod val="85000"/>
                    <a:lumOff val="15000"/>
                  </a:schemeClr>
                </a:solidFill>
                <a:latin typeface="+mn-lt"/>
                <a:ea typeface="+mn-ea"/>
                <a:cs typeface="+mn-cs"/>
              </a:defRPr>
            </a:lvl2pPr>
            <a:lvl3pPr marL="1143000" indent="-228600" algn="l" rtl="0" fontAlgn="base">
              <a:spcBef>
                <a:spcPct val="20000"/>
              </a:spcBef>
              <a:spcAft>
                <a:spcPct val="0"/>
              </a:spcAft>
              <a:buFont typeface="Calibri" pitchFamily="34" charset="0"/>
              <a:buChar char="‒"/>
              <a:defRPr sz="1800" kern="1200">
                <a:solidFill>
                  <a:schemeClr val="tx1">
                    <a:lumMod val="85000"/>
                    <a:lumOff val="15000"/>
                  </a:schemeClr>
                </a:solidFill>
                <a:latin typeface="+mn-lt"/>
                <a:ea typeface="+mn-ea"/>
                <a:cs typeface="+mn-cs"/>
              </a:defRPr>
            </a:lvl3pPr>
            <a:lvl4pPr marL="1600200" indent="-228600" algn="l" rtl="0" fontAlgn="base">
              <a:spcBef>
                <a:spcPct val="20000"/>
              </a:spcBef>
              <a:spcAft>
                <a:spcPct val="0"/>
              </a:spcAft>
              <a:buFont typeface="Wingdings" pitchFamily="2" charset="2"/>
              <a:buChar char="§"/>
              <a:defRPr sz="1600" kern="1200">
                <a:solidFill>
                  <a:schemeClr val="tx1">
                    <a:lumMod val="85000"/>
                    <a:lumOff val="15000"/>
                  </a:schemeClr>
                </a:solidFill>
                <a:latin typeface="+mn-lt"/>
                <a:ea typeface="+mn-ea"/>
                <a:cs typeface="+mn-cs"/>
              </a:defRPr>
            </a:lvl4pPr>
            <a:lvl5pPr marL="2057400" indent="-228600" algn="l" rtl="0" fontAlgn="base">
              <a:spcBef>
                <a:spcPct val="20000"/>
              </a:spcBef>
              <a:spcAft>
                <a:spcPct val="0"/>
              </a:spcAft>
              <a:buFont typeface="Arial"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14000"/>
              </a:lnSpc>
              <a:spcBef>
                <a:spcPts val="1200"/>
              </a:spcBef>
              <a:buClr>
                <a:srgbClr val="000000"/>
              </a:buClr>
              <a:buSzPct val="132000"/>
              <a:buFont typeface="Arial" charset="0"/>
              <a:buChar char="•"/>
              <a:defRPr/>
            </a:pPr>
            <a:r>
              <a:rPr lang="x-none" sz="2800" smtClean="0">
                <a:solidFill>
                  <a:schemeClr val="tx1">
                    <a:lumMod val="95000"/>
                    <a:lumOff val="5000"/>
                  </a:schemeClr>
                </a:solidFill>
                <a:sym typeface="Arial"/>
                <a:rtl val="0"/>
              </a:rPr>
              <a:t>Carefully connect the learning within and across grades so that students can build new understanding on foundations built in previous years. </a:t>
            </a:r>
          </a:p>
          <a:p>
            <a:pPr marL="342900" indent="-342900">
              <a:lnSpc>
                <a:spcPct val="114000"/>
              </a:lnSpc>
              <a:spcBef>
                <a:spcPts val="1200"/>
              </a:spcBef>
              <a:buClr>
                <a:srgbClr val="000000"/>
              </a:buClr>
              <a:buSzPct val="132000"/>
              <a:buFont typeface="Arial" charset="0"/>
              <a:buChar char="•"/>
              <a:defRPr/>
            </a:pPr>
            <a:r>
              <a:rPr lang="x-none" sz="2800" smtClean="0">
                <a:solidFill>
                  <a:schemeClr val="tx1">
                    <a:lumMod val="95000"/>
                    <a:lumOff val="5000"/>
                  </a:schemeClr>
                </a:solidFill>
                <a:sym typeface="Arial"/>
                <a:rtl val="0"/>
              </a:rPr>
              <a:t>Begin to count on solid conceptual understanding of core content and build on it. Each standard is not a new event, but an extension of previous learning.</a:t>
            </a:r>
            <a:endParaRPr lang="x-none" sz="2800">
              <a:solidFill>
                <a:schemeClr val="tx1">
                  <a:lumMod val="95000"/>
                  <a:lumOff val="5000"/>
                </a:schemeClr>
              </a:solidFill>
              <a:sym typeface="Arial"/>
              <a:rtl val="0"/>
            </a:endParaRPr>
          </a:p>
        </p:txBody>
      </p:sp>
    </p:spTree>
    <p:extLst>
      <p:ext uri="{BB962C8B-B14F-4D97-AF65-F5344CB8AC3E}">
        <p14:creationId xmlns:p14="http://schemas.microsoft.com/office/powerpoint/2010/main" val="3345729950"/>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prstGeom prst="rect">
            <a:avLst/>
          </a:prstGeom>
          <a:solidFill>
            <a:schemeClr val="bg1"/>
          </a:solidFill>
        </p:spPr>
        <p:txBody>
          <a:bodyPr>
            <a:noAutofit/>
          </a:bodyPr>
          <a:lstStyle/>
          <a:p>
            <a:pPr marL="0" indent="0">
              <a:buNone/>
            </a:pPr>
            <a:r>
              <a:rPr lang="en-US" sz="2400" b="1" u="sng" dirty="0" smtClean="0"/>
              <a:t>Please have open on your computer</a:t>
            </a:r>
            <a:r>
              <a:rPr lang="en-US" sz="2400" b="1" dirty="0" smtClean="0"/>
              <a:t>:</a:t>
            </a:r>
            <a:r>
              <a:rPr lang="en-US" sz="2400" b="1" u="sng" dirty="0" smtClean="0"/>
              <a:t>  </a:t>
            </a:r>
          </a:p>
          <a:p>
            <a:pPr>
              <a:buFontTx/>
              <a:buChar char="-"/>
            </a:pPr>
            <a:r>
              <a:rPr lang="en-US" sz="2400" dirty="0" smtClean="0"/>
              <a:t>Session Power Point </a:t>
            </a:r>
          </a:p>
          <a:p>
            <a:pPr>
              <a:buFontTx/>
              <a:buChar char="-"/>
            </a:pPr>
            <a:r>
              <a:rPr lang="en-US" sz="2400" dirty="0" smtClean="0">
                <a:hlinkClick r:id="rId3"/>
              </a:rPr>
              <a:t>Instructional Review Rubrics (English and Mathematics)</a:t>
            </a:r>
            <a:endParaRPr lang="en-US" sz="2400" dirty="0" smtClean="0"/>
          </a:p>
          <a:p>
            <a:pPr>
              <a:buFontTx/>
              <a:buChar char="-"/>
            </a:pPr>
            <a:r>
              <a:rPr lang="en-US" sz="2400" dirty="0"/>
              <a:t>Sample Reviews for ELA and Mathematics</a:t>
            </a:r>
          </a:p>
          <a:p>
            <a:pPr marL="0" lvl="0" indent="0">
              <a:buNone/>
            </a:pPr>
            <a:endParaRPr lang="en-US" sz="2400" b="1" u="sng" dirty="0" smtClean="0"/>
          </a:p>
          <a:p>
            <a:pPr marL="0" lvl="0" indent="0">
              <a:buNone/>
            </a:pPr>
            <a:r>
              <a:rPr lang="en-US" sz="2400" b="1" u="sng" dirty="0" smtClean="0"/>
              <a:t>Missing the materials?</a:t>
            </a:r>
            <a:r>
              <a:rPr lang="en-US" sz="2400" b="1" dirty="0" smtClean="0"/>
              <a:t>  </a:t>
            </a:r>
            <a:r>
              <a:rPr lang="en-US" sz="2400" dirty="0" smtClean="0"/>
              <a:t>(1) find a USB drive in the room or (2) download them from the </a:t>
            </a:r>
            <a:r>
              <a:rPr lang="en-US" sz="2400" dirty="0"/>
              <a:t>Teacher </a:t>
            </a:r>
            <a:r>
              <a:rPr lang="en-US" sz="2400" dirty="0" smtClean="0"/>
              <a:t>Toolbox</a:t>
            </a:r>
            <a:endParaRPr lang="en-US" sz="2400" dirty="0"/>
          </a:p>
        </p:txBody>
      </p:sp>
      <p:sp>
        <p:nvSpPr>
          <p:cNvPr id="6" name="Title 1"/>
          <p:cNvSpPr>
            <a:spLocks noGrp="1"/>
          </p:cNvSpPr>
          <p:nvPr>
            <p:ph type="title"/>
          </p:nvPr>
        </p:nvSpPr>
        <p:spPr/>
        <p:txBody>
          <a:bodyPr>
            <a:noAutofit/>
          </a:bodyPr>
          <a:lstStyle/>
          <a:p>
            <a:r>
              <a:rPr lang="en-US" sz="4000" b="1" dirty="0" smtClean="0">
                <a:solidFill>
                  <a:schemeClr val="tx1">
                    <a:lumMod val="75000"/>
                    <a:lumOff val="25000"/>
                  </a:schemeClr>
                </a:solidFill>
                <a:latin typeface="Arial" pitchFamily="34" charset="0"/>
                <a:cs typeface="Arial" pitchFamily="34" charset="0"/>
              </a:rPr>
              <a:t>Welcome!</a:t>
            </a:r>
            <a:endParaRPr lang="en-US" sz="4000" b="1" dirty="0">
              <a:solidFill>
                <a:schemeClr val="tx1">
                  <a:lumMod val="75000"/>
                  <a:lumOff val="25000"/>
                </a:schemeClr>
              </a:solidFill>
              <a:latin typeface="Arial" pitchFamily="34" charset="0"/>
              <a:cs typeface="Arial" pitchFamily="34" charset="0"/>
            </a:endParaRPr>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2</a:t>
            </a:fld>
            <a:endParaRPr lang="en-US" dirty="0">
              <a:solidFill>
                <a:prstClr val="black">
                  <a:tint val="75000"/>
                </a:prstClr>
              </a:solidFill>
            </a:endParaRPr>
          </a:p>
        </p:txBody>
      </p:sp>
      <p:sp>
        <p:nvSpPr>
          <p:cNvPr id="7" name="Footer Placeholder 4"/>
          <p:cNvSpPr>
            <a:spLocks noGrp="1"/>
          </p:cNvSpPr>
          <p:nvPr>
            <p:ph type="ftr" sz="quarter" idx="3"/>
          </p:nvPr>
        </p:nvSpPr>
        <p:spPr>
          <a:xfrm>
            <a:off x="152400" y="6553201"/>
            <a:ext cx="2895600" cy="304800"/>
          </a:xfrm>
        </p:spPr>
        <p:txBody>
          <a:bodyPr/>
          <a:lstStyle/>
          <a:p>
            <a:r>
              <a:rPr lang="en-US" dirty="0" smtClean="0"/>
              <a:t>Louisiana Believes.</a:t>
            </a:r>
            <a:endParaRPr lang="en-US" dirty="0"/>
          </a:p>
        </p:txBody>
      </p:sp>
    </p:spTree>
    <p:extLst>
      <p:ext uri="{BB962C8B-B14F-4D97-AF65-F5344CB8AC3E}">
        <p14:creationId xmlns:p14="http://schemas.microsoft.com/office/powerpoint/2010/main" val="3587296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noGrp="1"/>
          </p:cNvSpPr>
          <p:nvPr>
            <p:ph type="title"/>
          </p:nvPr>
        </p:nvSpPr>
        <p:spPr>
          <a:xfrm>
            <a:off x="457200" y="523002"/>
            <a:ext cx="8229600" cy="646272"/>
          </a:xfrm>
          <a:prstGeom prst="rect">
            <a:avLst/>
          </a:prstGeom>
          <a:noFill/>
        </p:spPr>
        <p:txBody>
          <a:bodyPr wrap="square" lIns="91384" tIns="45691" rIns="91384" bIns="45691" rtlCol="0" anchor="ctr">
            <a:spAutoFit/>
          </a:bodyPr>
          <a:lstStyle/>
          <a:p>
            <a:pPr defTabSz="913824">
              <a:defRPr/>
            </a:pPr>
            <a:r>
              <a:rPr lang="en-US" sz="3600" b="1" dirty="0" smtClean="0">
                <a:solidFill>
                  <a:srgbClr val="6D6F77"/>
                </a:solidFill>
                <a:latin typeface="Calibri" pitchFamily="34" charset="0"/>
                <a:cs typeface="Arial" charset="0"/>
              </a:rPr>
              <a:t>Coherence: Think Across Grades</a:t>
            </a:r>
            <a:endParaRPr lang="en-US" sz="3600" b="1" dirty="0">
              <a:solidFill>
                <a:srgbClr val="6D6F77"/>
              </a:solidFill>
              <a:latin typeface="Calibri" pitchFamily="34" charset="0"/>
              <a:cs typeface="Arial" charset="0"/>
            </a:endParaRPr>
          </a:p>
        </p:txBody>
      </p:sp>
      <p:sp>
        <p:nvSpPr>
          <p:cNvPr id="10" name="Content Placeholder 2"/>
          <p:cNvSpPr txBox="1">
            <a:spLocks/>
          </p:cNvSpPr>
          <p:nvPr/>
        </p:nvSpPr>
        <p:spPr bwMode="auto">
          <a:xfrm>
            <a:off x="304800" y="1276350"/>
            <a:ext cx="85344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ts val="1200"/>
              </a:spcAft>
              <a:buClr>
                <a:srgbClr val="F99D36"/>
              </a:buClr>
              <a:buSzTx/>
              <a:buFont typeface="Arial" pitchFamily="34" charset="0"/>
              <a:buNone/>
              <a:tabLst/>
              <a:defRPr/>
            </a:pPr>
            <a:r>
              <a:rPr kumimoji="0" lang="en-US" sz="2600" b="1"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Arial" pitchFamily="34" charset="0"/>
              </a:rPr>
              <a:t>7.RP.3 </a:t>
            </a:r>
            <a:r>
              <a:rPr kumimoji="0" lang="en-US" sz="2600"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Arial" pitchFamily="34" charset="0"/>
              </a:rPr>
              <a:t>Use proportional relationships to solve multistep ratio and percent problems. </a:t>
            </a:r>
          </a:p>
          <a:p>
            <a:pPr marL="342900" marR="0" lvl="0" indent="-342900" algn="l" defTabSz="914400" rtl="0" eaLnBrk="1" fontAlgn="base" latinLnBrk="0" hangingPunct="1">
              <a:lnSpc>
                <a:spcPct val="100000"/>
              </a:lnSpc>
              <a:spcBef>
                <a:spcPct val="20000"/>
              </a:spcBef>
              <a:spcAft>
                <a:spcPts val="1200"/>
              </a:spcAft>
              <a:buClr>
                <a:srgbClr val="F99D36"/>
              </a:buClr>
              <a:buSzTx/>
              <a:buFont typeface="Arial" pitchFamily="34" charset="0"/>
              <a:buNone/>
              <a:tabLst/>
              <a:defRPr/>
            </a:pPr>
            <a:r>
              <a:rPr kumimoji="0" lang="en-US" sz="2000" b="0" i="0" u="none" strike="noStrike" kern="1200" cap="none" spc="0" normalizeH="0" baseline="0" noProof="0" dirty="0" smtClean="0">
                <a:ln>
                  <a:noFill/>
                </a:ln>
                <a:solidFill>
                  <a:srgbClr val="026767"/>
                </a:solidFill>
                <a:effectLst/>
                <a:uLnTx/>
                <a:uFillTx/>
                <a:latin typeface="Calibri" pitchFamily="34" charset="0"/>
                <a:cs typeface="Arial" pitchFamily="34" charset="0"/>
              </a:rPr>
              <a:t>	</a:t>
            </a:r>
            <a:r>
              <a:rPr kumimoji="0" lang="en-US" sz="2200" b="0" i="1" u="none" strike="noStrike" kern="1200" cap="none" spc="0" normalizeH="0" baseline="0" noProof="0" dirty="0" smtClean="0">
                <a:ln>
                  <a:noFill/>
                </a:ln>
                <a:solidFill>
                  <a:srgbClr val="026767"/>
                </a:solidFill>
                <a:effectLst/>
                <a:uLnTx/>
                <a:uFillTx/>
                <a:latin typeface="Calibri" pitchFamily="34" charset="0"/>
                <a:cs typeface="Arial" pitchFamily="34" charset="0"/>
              </a:rPr>
              <a:t>Example: There were 24 boys and 20 girls in a chess club last year. This year the number of boys increased by 25% but the number of girls decreased by 10%. Was there an increase or decrease in overall membership?  Explain.</a:t>
            </a:r>
          </a:p>
          <a:p>
            <a:pPr marL="342900" marR="0" lvl="0" indent="-342900" algn="l" defTabSz="914400" rtl="0" eaLnBrk="1" fontAlgn="base" latinLnBrk="0" hangingPunct="1">
              <a:lnSpc>
                <a:spcPct val="100000"/>
              </a:lnSpc>
              <a:spcBef>
                <a:spcPct val="20000"/>
              </a:spcBef>
              <a:spcAft>
                <a:spcPts val="600"/>
              </a:spcAft>
              <a:buClr>
                <a:srgbClr val="F99D36"/>
              </a:buClr>
              <a:buSzTx/>
              <a:buFont typeface="Arial" pitchFamily="34" charset="0"/>
              <a:buNone/>
              <a:tabLst/>
              <a:defRPr/>
            </a:pPr>
            <a:r>
              <a:rPr kumimoji="0" lang="en-US" sz="2600" b="1"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Arial" pitchFamily="34" charset="0"/>
              </a:rPr>
              <a:t>A-CED.1 </a:t>
            </a:r>
            <a:r>
              <a:rPr kumimoji="0" lang="en-US" sz="2600"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Arial" pitchFamily="34" charset="0"/>
              </a:rPr>
              <a:t>Create equations and inequalities in one variable and use them to solve problems.</a:t>
            </a:r>
          </a:p>
          <a:p>
            <a:pPr marL="342900" marR="0" lvl="0" indent="-342900" algn="l" defTabSz="914400" rtl="0" eaLnBrk="1" fontAlgn="base" latinLnBrk="0" hangingPunct="1">
              <a:lnSpc>
                <a:spcPct val="100000"/>
              </a:lnSpc>
              <a:spcBef>
                <a:spcPts val="0"/>
              </a:spcBef>
              <a:spcAft>
                <a:spcPct val="0"/>
              </a:spcAft>
              <a:buClr>
                <a:srgbClr val="F99D36"/>
              </a:buClr>
              <a:buSzTx/>
              <a:buFont typeface="Arial" pitchFamily="34" charset="0"/>
              <a:buNone/>
              <a:tabLst/>
              <a:defRPr/>
            </a:pPr>
            <a:r>
              <a:rPr kumimoji="0" lang="en-US" sz="2000" b="0" i="0" u="none" strike="noStrike" kern="1200" cap="none" spc="0" normalizeH="0" baseline="0" noProof="0" dirty="0" smtClean="0">
                <a:ln>
                  <a:noFill/>
                </a:ln>
                <a:solidFill>
                  <a:srgbClr val="026767"/>
                </a:solidFill>
                <a:effectLst/>
                <a:uLnTx/>
                <a:uFillTx/>
                <a:latin typeface="Calibri" pitchFamily="34" charset="0"/>
                <a:cs typeface="Arial" pitchFamily="34" charset="0"/>
              </a:rPr>
              <a:t>	</a:t>
            </a:r>
            <a:r>
              <a:rPr kumimoji="0" lang="en-US" sz="2200" b="0" i="1" u="none" strike="noStrike" kern="1200" cap="none" spc="0" normalizeH="0" baseline="0" noProof="0" dirty="0" smtClean="0">
                <a:ln>
                  <a:noFill/>
                </a:ln>
                <a:solidFill>
                  <a:srgbClr val="026767"/>
                </a:solidFill>
                <a:effectLst/>
                <a:uLnTx/>
                <a:uFillTx/>
                <a:latin typeface="Calibri" pitchFamily="34" charset="0"/>
                <a:cs typeface="Calibri" pitchFamily="34" charset="0"/>
              </a:rPr>
              <a:t>Example: Mary paid a total of $16,368 for a car, and you'd like to know the car's list price. Find the list price of the car if your friend bought the car in:</a:t>
            </a:r>
          </a:p>
          <a:p>
            <a:pPr marL="742950" marR="0" lvl="1" indent="-285750" algn="l" defTabSz="914400" rtl="0" eaLnBrk="1" fontAlgn="base" latinLnBrk="0" hangingPunct="1">
              <a:lnSpc>
                <a:spcPct val="100000"/>
              </a:lnSpc>
              <a:spcBef>
                <a:spcPts val="0"/>
              </a:spcBef>
              <a:spcAft>
                <a:spcPct val="0"/>
              </a:spcAft>
              <a:buClr>
                <a:srgbClr val="F99D36"/>
              </a:buClr>
              <a:buSzTx/>
              <a:buFont typeface="Arial" pitchFamily="34" charset="0"/>
              <a:buNone/>
              <a:tabLst/>
              <a:defRPr/>
            </a:pPr>
            <a:r>
              <a:rPr kumimoji="0" lang="en-US" sz="2200" b="0" i="1" u="none" strike="noStrike" kern="1200" cap="none" spc="0" normalizeH="0" baseline="0" noProof="0" dirty="0" smtClean="0">
                <a:ln>
                  <a:noFill/>
                </a:ln>
                <a:solidFill>
                  <a:srgbClr val="026767"/>
                </a:solidFill>
                <a:effectLst/>
                <a:uLnTx/>
                <a:uFillTx/>
                <a:latin typeface="Calibri" pitchFamily="34" charset="0"/>
                <a:cs typeface="Calibri" pitchFamily="34" charset="0"/>
              </a:rPr>
              <a:t>	New York, where the sales tax is 8.25%.</a:t>
            </a:r>
          </a:p>
          <a:p>
            <a:pPr marL="742950" marR="0" lvl="1" indent="-285750" algn="l" defTabSz="914400" rtl="0" eaLnBrk="1" fontAlgn="base" latinLnBrk="0" hangingPunct="1">
              <a:lnSpc>
                <a:spcPct val="100000"/>
              </a:lnSpc>
              <a:spcBef>
                <a:spcPts val="0"/>
              </a:spcBef>
              <a:spcAft>
                <a:spcPct val="0"/>
              </a:spcAft>
              <a:buClr>
                <a:srgbClr val="F99D36"/>
              </a:buClr>
              <a:buSzTx/>
              <a:buFont typeface="Arial" pitchFamily="34" charset="0"/>
              <a:buNone/>
              <a:tabLst/>
              <a:defRPr/>
            </a:pPr>
            <a:r>
              <a:rPr kumimoji="0" lang="en-US" sz="2200" b="0" i="1" u="none" strike="noStrike" kern="1200" cap="none" spc="0" normalizeH="0" baseline="0" noProof="0" dirty="0" smtClean="0">
                <a:ln>
                  <a:noFill/>
                </a:ln>
                <a:solidFill>
                  <a:srgbClr val="026767"/>
                </a:solidFill>
                <a:effectLst/>
                <a:uLnTx/>
                <a:uFillTx/>
                <a:latin typeface="Calibri" pitchFamily="34" charset="0"/>
                <a:cs typeface="Calibri" pitchFamily="34" charset="0"/>
              </a:rPr>
              <a:t>	A state where the sales tax is r .</a:t>
            </a:r>
          </a:p>
          <a:p>
            <a:pPr marL="342900" marR="0" lvl="0" indent="-342900" algn="l" defTabSz="914400" rtl="0" eaLnBrk="1" fontAlgn="base" latinLnBrk="0" hangingPunct="1">
              <a:lnSpc>
                <a:spcPct val="100000"/>
              </a:lnSpc>
              <a:spcBef>
                <a:spcPct val="20000"/>
              </a:spcBef>
              <a:spcAft>
                <a:spcPct val="0"/>
              </a:spcAft>
              <a:buClr>
                <a:srgbClr val="F99D36"/>
              </a:buClr>
              <a:buSzTx/>
              <a:buFont typeface="Arial" pitchFamily="34" charset="0"/>
              <a:buNone/>
              <a:tabLst/>
              <a:defRPr/>
            </a:pPr>
            <a:endParaRPr kumimoji="0" lang="en-US" sz="2400" b="0" i="0" u="none" strike="noStrike" kern="1200" cap="none" spc="0" normalizeH="0" baseline="0" noProof="0" dirty="0">
              <a:ln>
                <a:noFill/>
              </a:ln>
              <a:solidFill>
                <a:srgbClr val="026767"/>
              </a:solidFill>
              <a:effectLst/>
              <a:uLnTx/>
              <a:uFillTx/>
              <a:latin typeface="Calibri" pitchFamily="34" charset="0"/>
              <a:cs typeface="Arial" pitchFamily="34" charset="0"/>
            </a:endParaRPr>
          </a:p>
        </p:txBody>
      </p:sp>
    </p:spTree>
    <p:extLst>
      <p:ext uri="{BB962C8B-B14F-4D97-AF65-F5344CB8AC3E}">
        <p14:creationId xmlns:p14="http://schemas.microsoft.com/office/powerpoint/2010/main" val="1263583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42206D02-B363-4807-AF08-0EC91CB47936}" type="slidenum">
              <a:rPr lang="en-US" smtClean="0">
                <a:solidFill>
                  <a:srgbClr val="FFFFFF"/>
                </a:solidFill>
              </a:rPr>
              <a:pPr eaLnBrk="1" hangingPunct="1"/>
              <a:t>21</a:t>
            </a:fld>
            <a:endParaRPr lang="en-US" smtClean="0">
              <a:solidFill>
                <a:srgbClr val="FFFFFF"/>
              </a:solidFill>
            </a:endParaRPr>
          </a:p>
        </p:txBody>
      </p:sp>
      <p:sp>
        <p:nvSpPr>
          <p:cNvPr id="50179" name="Shape 227"/>
          <p:cNvSpPr>
            <a:spLocks noChangeArrowheads="1"/>
          </p:cNvSpPr>
          <p:nvPr/>
        </p:nvSpPr>
        <p:spPr bwMode="auto">
          <a:xfrm>
            <a:off x="635000" y="2368550"/>
            <a:ext cx="8074025" cy="14239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 name="Shape 228"/>
          <p:cNvSpPr txBox="1">
            <a:spLocks noChangeArrowheads="1"/>
          </p:cNvSpPr>
          <p:nvPr/>
        </p:nvSpPr>
        <p:spPr bwMode="auto">
          <a:xfrm>
            <a:off x="474663" y="150744"/>
            <a:ext cx="8412162"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fontAlgn="auto" hangingPunct="1">
              <a:spcBef>
                <a:spcPts val="0"/>
              </a:spcBef>
              <a:spcAft>
                <a:spcPts val="0"/>
              </a:spcAft>
              <a:buClr>
                <a:schemeClr val="dk1"/>
              </a:buClr>
              <a:buSzPct val="25000"/>
              <a:defRPr/>
            </a:pPr>
            <a:r>
              <a:rPr lang="en-US" sz="3600" b="1" kern="0" dirty="0">
                <a:solidFill>
                  <a:srgbClr val="6D6F77"/>
                </a:solidFill>
                <a:latin typeface="Century Gothic" pitchFamily="34" charset="0"/>
                <a:ea typeface="+mj-ea"/>
                <a:cs typeface="+mj-cs"/>
                <a:rtl val="0"/>
              </a:rPr>
              <a:t>Coherence: </a:t>
            </a:r>
            <a:endParaRPr lang="en-US" sz="3600" b="1" kern="0" dirty="0" smtClean="0">
              <a:solidFill>
                <a:srgbClr val="6D6F77"/>
              </a:solidFill>
              <a:latin typeface="Century Gothic" pitchFamily="34" charset="0"/>
              <a:ea typeface="+mj-ea"/>
              <a:cs typeface="+mj-cs"/>
              <a:rtl val="0"/>
            </a:endParaRPr>
          </a:p>
          <a:p>
            <a:pPr eaLnBrk="1" fontAlgn="auto" hangingPunct="1">
              <a:spcBef>
                <a:spcPts val="0"/>
              </a:spcBef>
              <a:spcAft>
                <a:spcPts val="0"/>
              </a:spcAft>
              <a:buClr>
                <a:schemeClr val="dk1"/>
              </a:buClr>
              <a:buSzPct val="25000"/>
              <a:defRPr/>
            </a:pPr>
            <a:r>
              <a:rPr lang="en-US" sz="3600" b="1" i="1" kern="0" dirty="0" smtClean="0">
                <a:solidFill>
                  <a:srgbClr val="6D6F77"/>
                </a:solidFill>
                <a:latin typeface="Century Gothic" pitchFamily="34" charset="0"/>
                <a:ea typeface="+mj-ea"/>
                <a:cs typeface="+mj-cs"/>
                <a:rtl val="0"/>
              </a:rPr>
              <a:t>Link</a:t>
            </a:r>
            <a:r>
              <a:rPr lang="en-US" sz="3600" b="1" kern="0" dirty="0" smtClean="0">
                <a:solidFill>
                  <a:srgbClr val="6D6F77"/>
                </a:solidFill>
                <a:latin typeface="Century Gothic" pitchFamily="34" charset="0"/>
                <a:ea typeface="+mj-ea"/>
                <a:cs typeface="+mj-cs"/>
                <a:rtl val="0"/>
              </a:rPr>
              <a:t> </a:t>
            </a:r>
            <a:r>
              <a:rPr lang="en-US" sz="3600" b="1" kern="0" dirty="0">
                <a:solidFill>
                  <a:srgbClr val="6D6F77"/>
                </a:solidFill>
                <a:latin typeface="Century Gothic" pitchFamily="34" charset="0"/>
                <a:ea typeface="+mj-ea"/>
                <a:cs typeface="+mj-cs"/>
                <a:rtl val="0"/>
              </a:rPr>
              <a:t>to </a:t>
            </a:r>
            <a:r>
              <a:rPr lang="en-US" sz="3600" b="1" kern="0" dirty="0" smtClean="0">
                <a:solidFill>
                  <a:srgbClr val="6D6F77"/>
                </a:solidFill>
                <a:latin typeface="Century Gothic" pitchFamily="34" charset="0"/>
                <a:ea typeface="+mj-ea"/>
                <a:cs typeface="+mj-cs"/>
                <a:rtl val="0"/>
              </a:rPr>
              <a:t>Major </a:t>
            </a:r>
            <a:r>
              <a:rPr lang="en-US" sz="3600" b="1" kern="0" dirty="0">
                <a:solidFill>
                  <a:srgbClr val="6D6F77"/>
                </a:solidFill>
                <a:latin typeface="Century Gothic" pitchFamily="34" charset="0"/>
                <a:ea typeface="+mj-ea"/>
                <a:cs typeface="+mj-cs"/>
                <a:rtl val="0"/>
              </a:rPr>
              <a:t>T</a:t>
            </a:r>
            <a:r>
              <a:rPr lang="en-US" sz="3600" b="1" kern="0" dirty="0" smtClean="0">
                <a:solidFill>
                  <a:srgbClr val="6D6F77"/>
                </a:solidFill>
                <a:latin typeface="Century Gothic" pitchFamily="34" charset="0"/>
                <a:ea typeface="+mj-ea"/>
                <a:cs typeface="+mj-cs"/>
                <a:rtl val="0"/>
              </a:rPr>
              <a:t>opics </a:t>
            </a:r>
            <a:r>
              <a:rPr lang="en-US" sz="3600" b="1" kern="0" dirty="0">
                <a:solidFill>
                  <a:srgbClr val="6D6F77"/>
                </a:solidFill>
                <a:latin typeface="Century Gothic" pitchFamily="34" charset="0"/>
                <a:ea typeface="+mj-ea"/>
                <a:cs typeface="+mj-cs"/>
                <a:rtl val="0"/>
              </a:rPr>
              <a:t>W</a:t>
            </a:r>
            <a:r>
              <a:rPr lang="en-US" sz="3600" b="1" kern="0" dirty="0" smtClean="0">
                <a:solidFill>
                  <a:srgbClr val="6D6F77"/>
                </a:solidFill>
                <a:latin typeface="Century Gothic" pitchFamily="34" charset="0"/>
                <a:ea typeface="+mj-ea"/>
                <a:cs typeface="+mj-cs"/>
                <a:rtl val="0"/>
              </a:rPr>
              <a:t>ithin </a:t>
            </a:r>
            <a:r>
              <a:rPr lang="en-US" sz="3600" b="1" kern="0" dirty="0">
                <a:solidFill>
                  <a:srgbClr val="6D6F77"/>
                </a:solidFill>
                <a:latin typeface="Century Gothic" pitchFamily="34" charset="0"/>
                <a:ea typeface="+mj-ea"/>
                <a:cs typeface="+mj-cs"/>
                <a:rtl val="0"/>
              </a:rPr>
              <a:t>G</a:t>
            </a:r>
            <a:r>
              <a:rPr lang="en-US" sz="3600" b="1" kern="0" dirty="0" smtClean="0">
                <a:solidFill>
                  <a:srgbClr val="6D6F77"/>
                </a:solidFill>
                <a:latin typeface="Century Gothic" pitchFamily="34" charset="0"/>
                <a:ea typeface="+mj-ea"/>
                <a:cs typeface="+mj-cs"/>
                <a:rtl val="0"/>
              </a:rPr>
              <a:t>rades</a:t>
            </a:r>
            <a:endParaRPr lang="en-US" sz="3600" b="1" kern="0" dirty="0">
              <a:solidFill>
                <a:srgbClr val="6D6F77"/>
              </a:solidFill>
              <a:latin typeface="Century Gothic" pitchFamily="34" charset="0"/>
              <a:ea typeface="+mj-ea"/>
              <a:cs typeface="+mj-cs"/>
              <a:rtl val="0"/>
            </a:endParaRPr>
          </a:p>
        </p:txBody>
      </p:sp>
      <p:sp>
        <p:nvSpPr>
          <p:cNvPr id="50181" name="Shape 229"/>
          <p:cNvSpPr>
            <a:spLocks/>
          </p:cNvSpPr>
          <p:nvPr/>
        </p:nvSpPr>
        <p:spPr bwMode="auto">
          <a:xfrm>
            <a:off x="741363" y="2689225"/>
            <a:ext cx="7734300" cy="762000"/>
          </a:xfrm>
          <a:custGeom>
            <a:avLst/>
            <a:gdLst>
              <a:gd name="T0" fmla="*/ 3638550 w 7734300"/>
              <a:gd name="T1" fmla="*/ 0 h 762000"/>
              <a:gd name="T2" fmla="*/ 7734300 w 7734300"/>
              <a:gd name="T3" fmla="*/ 19050 h 762000"/>
              <a:gd name="T4" fmla="*/ 7734300 w 7734300"/>
              <a:gd name="T5" fmla="*/ 495300 h 762000"/>
              <a:gd name="T6" fmla="*/ 2114550 w 7734300"/>
              <a:gd name="T7" fmla="*/ 504825 h 762000"/>
              <a:gd name="T8" fmla="*/ 2114550 w 7734300"/>
              <a:gd name="T9" fmla="*/ 762000 h 762000"/>
              <a:gd name="T10" fmla="*/ 0 w 7734300"/>
              <a:gd name="T11" fmla="*/ 762000 h 762000"/>
              <a:gd name="T12" fmla="*/ 0 w 7734300"/>
              <a:gd name="T13" fmla="*/ 266700 h 762000"/>
              <a:gd name="T14" fmla="*/ 3638550 w 7734300"/>
              <a:gd name="T15" fmla="*/ 266700 h 762000"/>
              <a:gd name="T16" fmla="*/ 3638550 w 7734300"/>
              <a:gd name="T17" fmla="*/ 0 h 762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34300"/>
              <a:gd name="T28" fmla="*/ 0 h 762000"/>
              <a:gd name="T29" fmla="*/ 7734300 w 7734300"/>
              <a:gd name="T30" fmla="*/ 762000 h 762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34300" h="762000" extrusionOk="0">
                <a:moveTo>
                  <a:pt x="3638550" y="0"/>
                </a:moveTo>
                <a:lnTo>
                  <a:pt x="7734300" y="19050"/>
                </a:lnTo>
                <a:lnTo>
                  <a:pt x="7734300" y="495300"/>
                </a:lnTo>
                <a:lnTo>
                  <a:pt x="2114550" y="504825"/>
                </a:lnTo>
                <a:lnTo>
                  <a:pt x="2114550" y="762000"/>
                </a:lnTo>
                <a:lnTo>
                  <a:pt x="0" y="762000"/>
                </a:lnTo>
                <a:lnTo>
                  <a:pt x="0" y="266700"/>
                </a:lnTo>
                <a:lnTo>
                  <a:pt x="3638550" y="266700"/>
                </a:lnTo>
                <a:lnTo>
                  <a:pt x="3638550" y="0"/>
                </a:lnTo>
                <a:close/>
              </a:path>
            </a:pathLst>
          </a:custGeom>
          <a:noFill/>
          <a:ln w="9525" cap="flat">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45700" rIns="91425" bIns="45700" anchor="ctr">
            <a:spAutoFit/>
          </a:bodyPr>
          <a:lstStyle/>
          <a:p>
            <a:endParaRPr lang="en-US"/>
          </a:p>
        </p:txBody>
      </p:sp>
      <p:sp>
        <p:nvSpPr>
          <p:cNvPr id="50182" name="Shape 230"/>
          <p:cNvSpPr txBox="1">
            <a:spLocks noChangeArrowheads="1"/>
          </p:cNvSpPr>
          <p:nvPr/>
        </p:nvSpPr>
        <p:spPr bwMode="auto">
          <a:xfrm>
            <a:off x="635000" y="1397000"/>
            <a:ext cx="48498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lnSpc>
                <a:spcPct val="90000"/>
              </a:lnSpc>
              <a:spcBef>
                <a:spcPts val="475"/>
              </a:spcBef>
              <a:spcAft>
                <a:spcPts val="1800"/>
              </a:spcAft>
              <a:buClr>
                <a:srgbClr val="000000"/>
              </a:buClr>
              <a:buSzPct val="25000"/>
            </a:pPr>
            <a:r>
              <a:rPr lang="en-US" sz="2400" i="1">
                <a:latin typeface="Calibri" pitchFamily="34" charset="0"/>
              </a:rPr>
              <a:t>Example: Data Representation</a:t>
            </a:r>
          </a:p>
        </p:txBody>
      </p:sp>
      <p:sp>
        <p:nvSpPr>
          <p:cNvPr id="50183" name="Shape 231"/>
          <p:cNvSpPr txBox="1">
            <a:spLocks noChangeArrowheads="1"/>
          </p:cNvSpPr>
          <p:nvPr/>
        </p:nvSpPr>
        <p:spPr bwMode="auto">
          <a:xfrm>
            <a:off x="6461125" y="3878263"/>
            <a:ext cx="1998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buSzPct val="25000"/>
            </a:pPr>
            <a:r>
              <a:rPr lang="en-US" sz="2000"/>
              <a:t>Standard 3.MD.3</a:t>
            </a:r>
          </a:p>
        </p:txBody>
      </p:sp>
    </p:spTree>
    <p:extLst>
      <p:ext uri="{BB962C8B-B14F-4D97-AF65-F5344CB8AC3E}">
        <p14:creationId xmlns:p14="http://schemas.microsoft.com/office/powerpoint/2010/main" val="3420891953"/>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Consistent, Coherent Content</a:t>
            </a:r>
            <a:endParaRPr lang="en-US" sz="3600" dirty="0"/>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22</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smtClean="0">
                <a:solidFill>
                  <a:srgbClr val="EEECE1">
                    <a:lumMod val="50000"/>
                  </a:srgbClr>
                </a:solidFill>
              </a:rPr>
              <a:t>Louisiana Believes</a:t>
            </a:r>
            <a:endParaRPr lang="en-US" dirty="0">
              <a:solidFill>
                <a:srgbClr val="EEECE1">
                  <a:lumMod val="50000"/>
                </a:srgbClr>
              </a:solidFill>
            </a:endParaRPr>
          </a:p>
        </p:txBody>
      </p:sp>
      <p:sp>
        <p:nvSpPr>
          <p:cNvPr id="5" name="Content Placeholder 4"/>
          <p:cNvSpPr>
            <a:spLocks noGrp="1"/>
          </p:cNvSpPr>
          <p:nvPr>
            <p:ph sz="quarter" idx="4294967295"/>
          </p:nvPr>
        </p:nvSpPr>
        <p:spPr>
          <a:xfrm>
            <a:off x="152400" y="1295400"/>
            <a:ext cx="8839200" cy="5105718"/>
          </a:xfrm>
          <a:prstGeom prst="rect">
            <a:avLst/>
          </a:prstGeom>
        </p:spPr>
        <p:txBody>
          <a:bodyPr/>
          <a:lstStyle/>
          <a:p>
            <a:pPr lvl="0"/>
            <a:r>
              <a:rPr lang="en-US" dirty="0"/>
              <a:t>Materials support connection to the major work of the </a:t>
            </a:r>
            <a:r>
              <a:rPr lang="en-US" dirty="0" smtClean="0"/>
              <a:t>grade</a:t>
            </a:r>
          </a:p>
          <a:p>
            <a:pPr lvl="0"/>
            <a:r>
              <a:rPr lang="en-US" dirty="0" smtClean="0"/>
              <a:t>Materials </a:t>
            </a:r>
            <a:r>
              <a:rPr lang="en-US" dirty="0"/>
              <a:t>have </a:t>
            </a:r>
            <a:r>
              <a:rPr lang="en-US" dirty="0" smtClean="0"/>
              <a:t>intentionally connected </a:t>
            </a:r>
            <a:r>
              <a:rPr lang="en-US" dirty="0"/>
              <a:t>standards to clusters and </a:t>
            </a:r>
            <a:r>
              <a:rPr lang="en-US" dirty="0" smtClean="0"/>
              <a:t>domains</a:t>
            </a:r>
          </a:p>
          <a:p>
            <a:pPr marL="0" lvl="0" indent="0">
              <a:buNone/>
            </a:pPr>
            <a:endParaRPr lang="en-US" dirty="0"/>
          </a:p>
          <a:p>
            <a:endParaRPr lang="en-US" dirty="0" smtClean="0"/>
          </a:p>
          <a:p>
            <a:endParaRPr lang="en-US" dirty="0"/>
          </a:p>
        </p:txBody>
      </p:sp>
    </p:spTree>
    <p:extLst>
      <p:ext uri="{BB962C8B-B14F-4D97-AF65-F5344CB8AC3E}">
        <p14:creationId xmlns:p14="http://schemas.microsoft.com/office/powerpoint/2010/main" val="3453673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267199"/>
            <a:ext cx="9144000" cy="1630739"/>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33794"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B9ACB2A9-33BA-4D9F-880F-8595609817D7}" type="slidenum">
              <a:rPr lang="en-US" smtClean="0">
                <a:solidFill>
                  <a:srgbClr val="FFFFFF"/>
                </a:solidFill>
              </a:rPr>
              <a:pPr eaLnBrk="1" hangingPunct="1"/>
              <a:t>23</a:t>
            </a:fld>
            <a:endParaRPr lang="en-US" smtClean="0">
              <a:solidFill>
                <a:srgbClr val="FFFFFF"/>
              </a:solidFill>
            </a:endParaRPr>
          </a:p>
        </p:txBody>
      </p:sp>
      <p:sp>
        <p:nvSpPr>
          <p:cNvPr id="52227" name="Shape 171"/>
          <p:cNvSpPr txBox="1">
            <a:spLocks/>
          </p:cNvSpPr>
          <p:nvPr/>
        </p:nvSpPr>
        <p:spPr bwMode="auto">
          <a:xfrm>
            <a:off x="438150" y="365821"/>
            <a:ext cx="8412163" cy="73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lnSpc>
                <a:spcPct val="115000"/>
              </a:lnSpc>
              <a:buClr>
                <a:srgbClr val="000000"/>
              </a:buClr>
              <a:buSzPct val="25000"/>
              <a:defRPr/>
            </a:pPr>
            <a:r>
              <a:rPr lang="en-US" sz="3600" b="1" dirty="0">
                <a:solidFill>
                  <a:srgbClr val="6D6F77"/>
                </a:solidFill>
                <a:latin typeface="Arial" panose="020B0604020202020204" pitchFamily="34" charset="0"/>
                <a:ea typeface="+mj-ea"/>
                <a:cs typeface="Arial" panose="020B0604020202020204" pitchFamily="34" charset="0"/>
                <a:rtl val="0"/>
              </a:rPr>
              <a:t>The </a:t>
            </a:r>
            <a:r>
              <a:rPr lang="en-US" sz="3600" b="1" dirty="0" smtClean="0">
                <a:solidFill>
                  <a:srgbClr val="6D6F77"/>
                </a:solidFill>
                <a:latin typeface="Arial" panose="020B0604020202020204" pitchFamily="34" charset="0"/>
                <a:ea typeface="+mj-ea"/>
                <a:cs typeface="Arial" panose="020B0604020202020204" pitchFamily="34" charset="0"/>
                <a:rtl val="0"/>
              </a:rPr>
              <a:t>Three </a:t>
            </a:r>
            <a:r>
              <a:rPr lang="en-US" sz="3600" b="1" dirty="0">
                <a:solidFill>
                  <a:srgbClr val="6D6F77"/>
                </a:solidFill>
                <a:latin typeface="Arial" panose="020B0604020202020204" pitchFamily="34" charset="0"/>
                <a:ea typeface="+mj-ea"/>
                <a:cs typeface="Arial" panose="020B0604020202020204" pitchFamily="34" charset="0"/>
                <a:rtl val="0"/>
              </a:rPr>
              <a:t>Shifts in </a:t>
            </a:r>
            <a:r>
              <a:rPr lang="en-US" sz="3600" b="1" dirty="0" smtClean="0">
                <a:solidFill>
                  <a:srgbClr val="6D6F77"/>
                </a:solidFill>
                <a:latin typeface="Arial" panose="020B0604020202020204" pitchFamily="34" charset="0"/>
                <a:ea typeface="+mj-ea"/>
                <a:cs typeface="Arial" panose="020B0604020202020204" pitchFamily="34" charset="0"/>
                <a:rtl val="0"/>
              </a:rPr>
              <a:t>Mathematics</a:t>
            </a:r>
            <a:endParaRPr lang="en-US" sz="3600" b="1" dirty="0">
              <a:solidFill>
                <a:srgbClr val="6D6F77"/>
              </a:solidFill>
              <a:latin typeface="Arial" panose="020B0604020202020204" pitchFamily="34" charset="0"/>
              <a:ea typeface="+mj-ea"/>
              <a:cs typeface="Arial" panose="020B0604020202020204" pitchFamily="34" charset="0"/>
              <a:rtl val="0"/>
            </a:endParaRPr>
          </a:p>
        </p:txBody>
      </p:sp>
      <p:sp>
        <p:nvSpPr>
          <p:cNvPr id="6" name="Shape 172"/>
          <p:cNvSpPr txBox="1">
            <a:spLocks/>
          </p:cNvSpPr>
          <p:nvPr/>
        </p:nvSpPr>
        <p:spPr>
          <a:xfrm>
            <a:off x="528638" y="1600200"/>
            <a:ext cx="7650162" cy="4297739"/>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lnSpc>
                <a:spcPct val="114000"/>
              </a:lnSpc>
              <a:spcBef>
                <a:spcPts val="0"/>
              </a:spcBef>
              <a:spcAft>
                <a:spcPts val="0"/>
              </a:spcAft>
              <a:buClr>
                <a:srgbClr val="000000"/>
              </a:buClr>
              <a:buFont typeface="+mj-lt"/>
              <a:buAutoNum type="alphaUcPeriod"/>
              <a:defRPr/>
            </a:pPr>
            <a:r>
              <a:rPr lang="en-US" sz="3200" dirty="0" smtClean="0">
                <a:solidFill>
                  <a:schemeClr val="tx1">
                    <a:lumMod val="85000"/>
                    <a:lumOff val="15000"/>
                  </a:schemeClr>
                </a:solidFill>
                <a:latin typeface="Calibri" pitchFamily="34" charset="0"/>
                <a:cs typeface="Calibri" pitchFamily="34" charset="0"/>
                <a:rtl val="0"/>
              </a:rPr>
              <a:t>Focus:  Focus strongly where the Standards focus.</a:t>
            </a:r>
          </a:p>
          <a:p>
            <a:pPr fontAlgn="auto">
              <a:lnSpc>
                <a:spcPct val="114000"/>
              </a:lnSpc>
              <a:spcBef>
                <a:spcPts val="1200"/>
              </a:spcBef>
              <a:spcAft>
                <a:spcPts val="0"/>
              </a:spcAft>
              <a:buClr>
                <a:srgbClr val="000000"/>
              </a:buClr>
              <a:buFontTx/>
              <a:buAutoNum type="alphaUcPeriod"/>
              <a:defRPr/>
            </a:pPr>
            <a:r>
              <a:rPr lang="en-US" sz="3200" dirty="0">
                <a:solidFill>
                  <a:schemeClr val="tx1"/>
                </a:solidFill>
                <a:latin typeface="Calibri" pitchFamily="34" charset="0"/>
                <a:cs typeface="Calibri" pitchFamily="34" charset="0"/>
                <a:rtl val="0"/>
              </a:rPr>
              <a:t>Coherence: </a:t>
            </a:r>
            <a:r>
              <a:rPr lang="en-US" sz="3200" i="1" dirty="0">
                <a:solidFill>
                  <a:schemeClr val="tx1"/>
                </a:solidFill>
                <a:latin typeface="Calibri" pitchFamily="34" charset="0"/>
                <a:cs typeface="Calibri" pitchFamily="34" charset="0"/>
                <a:rtl val="0"/>
              </a:rPr>
              <a:t>Think</a:t>
            </a:r>
            <a:r>
              <a:rPr lang="en-US" sz="3200" dirty="0">
                <a:solidFill>
                  <a:schemeClr val="tx1"/>
                </a:solidFill>
                <a:latin typeface="Calibri" pitchFamily="34" charset="0"/>
                <a:cs typeface="Calibri" pitchFamily="34" charset="0"/>
                <a:rtl val="0"/>
              </a:rPr>
              <a:t> across </a:t>
            </a:r>
            <a:r>
              <a:rPr lang="en-US" sz="3200" dirty="0" smtClean="0">
                <a:solidFill>
                  <a:schemeClr val="tx1"/>
                </a:solidFill>
                <a:latin typeface="Calibri" pitchFamily="34" charset="0"/>
                <a:cs typeface="Calibri" pitchFamily="34" charset="0"/>
                <a:rtl val="0"/>
              </a:rPr>
              <a:t>grades and </a:t>
            </a:r>
            <a:r>
              <a:rPr lang="en-US" sz="3200" i="1" dirty="0">
                <a:solidFill>
                  <a:schemeClr val="tx1"/>
                </a:solidFill>
                <a:latin typeface="Calibri" pitchFamily="34" charset="0"/>
                <a:cs typeface="Calibri" pitchFamily="34" charset="0"/>
                <a:rtl val="0"/>
              </a:rPr>
              <a:t>link</a:t>
            </a:r>
            <a:r>
              <a:rPr lang="en-US" sz="3200" b="1" dirty="0">
                <a:solidFill>
                  <a:schemeClr val="tx1"/>
                </a:solidFill>
                <a:latin typeface="Calibri" pitchFamily="34" charset="0"/>
                <a:cs typeface="Calibri" pitchFamily="34" charset="0"/>
                <a:rtl val="0"/>
              </a:rPr>
              <a:t> </a:t>
            </a:r>
            <a:r>
              <a:rPr lang="en-US" sz="3200" dirty="0">
                <a:solidFill>
                  <a:schemeClr val="tx1"/>
                </a:solidFill>
                <a:latin typeface="Calibri" pitchFamily="34" charset="0"/>
                <a:cs typeface="Calibri" pitchFamily="34" charset="0"/>
                <a:rtl val="0"/>
              </a:rPr>
              <a:t>to major </a:t>
            </a:r>
            <a:r>
              <a:rPr lang="en-US" sz="3200" dirty="0" smtClean="0">
                <a:solidFill>
                  <a:schemeClr val="tx1"/>
                </a:solidFill>
                <a:latin typeface="Calibri" pitchFamily="34" charset="0"/>
                <a:cs typeface="Calibri" pitchFamily="34" charset="0"/>
                <a:rtl val="0"/>
              </a:rPr>
              <a:t>topics within grades. </a:t>
            </a:r>
            <a:endParaRPr lang="en-US" sz="3200" b="1" dirty="0" smtClean="0">
              <a:solidFill>
                <a:schemeClr val="tx1"/>
              </a:solidFill>
              <a:latin typeface="Calibri" pitchFamily="34" charset="0"/>
              <a:cs typeface="Calibri" pitchFamily="34" charset="0"/>
              <a:rtl val="0"/>
            </a:endParaRPr>
          </a:p>
          <a:p>
            <a:pPr fontAlgn="auto">
              <a:lnSpc>
                <a:spcPct val="114000"/>
              </a:lnSpc>
              <a:spcBef>
                <a:spcPts val="1200"/>
              </a:spcBef>
              <a:spcAft>
                <a:spcPts val="0"/>
              </a:spcAft>
              <a:buClr>
                <a:srgbClr val="000000"/>
              </a:buClr>
              <a:buFontTx/>
              <a:buAutoNum type="alphaUcPeriod"/>
              <a:defRPr/>
            </a:pPr>
            <a:r>
              <a:rPr lang="en-US" sz="3200" dirty="0" smtClean="0">
                <a:solidFill>
                  <a:schemeClr val="tx1"/>
                </a:solidFill>
                <a:latin typeface="Calibri" pitchFamily="34" charset="0"/>
                <a:cs typeface="Calibri" pitchFamily="34" charset="0"/>
                <a:rtl val="0"/>
              </a:rPr>
              <a:t>Rigor</a:t>
            </a:r>
            <a:r>
              <a:rPr lang="en-US" sz="3200" dirty="0">
                <a:solidFill>
                  <a:schemeClr val="tx1"/>
                </a:solidFill>
                <a:latin typeface="Calibri" pitchFamily="34" charset="0"/>
                <a:cs typeface="Calibri" pitchFamily="34" charset="0"/>
                <a:rtl val="0"/>
              </a:rPr>
              <a:t>: In major topics, pursue </a:t>
            </a:r>
            <a:r>
              <a:rPr lang="en-US" sz="3200" i="1" dirty="0">
                <a:solidFill>
                  <a:schemeClr val="tx1"/>
                </a:solidFill>
                <a:latin typeface="Calibri" pitchFamily="34" charset="0"/>
                <a:cs typeface="Calibri" pitchFamily="34" charset="0"/>
                <a:rtl val="0"/>
              </a:rPr>
              <a:t>conceptual</a:t>
            </a:r>
            <a:r>
              <a:rPr lang="en-US" sz="3200" b="1" dirty="0">
                <a:solidFill>
                  <a:schemeClr val="tx1"/>
                </a:solidFill>
                <a:latin typeface="Calibri" pitchFamily="34" charset="0"/>
                <a:cs typeface="Calibri" pitchFamily="34" charset="0"/>
                <a:rtl val="0"/>
              </a:rPr>
              <a:t> </a:t>
            </a:r>
            <a:r>
              <a:rPr lang="en-US" sz="3200" i="1" dirty="0">
                <a:solidFill>
                  <a:schemeClr val="tx1"/>
                </a:solidFill>
                <a:latin typeface="Calibri" pitchFamily="34" charset="0"/>
                <a:cs typeface="Calibri" pitchFamily="34" charset="0"/>
                <a:rtl val="0"/>
              </a:rPr>
              <a:t>understanding, </a:t>
            </a:r>
            <a:r>
              <a:rPr lang="en-US" sz="3200" dirty="0">
                <a:solidFill>
                  <a:schemeClr val="tx1"/>
                </a:solidFill>
                <a:latin typeface="Calibri" pitchFamily="34" charset="0"/>
                <a:cs typeface="Calibri" pitchFamily="34" charset="0"/>
                <a:rtl val="0"/>
              </a:rPr>
              <a:t>procedural skill and </a:t>
            </a:r>
            <a:r>
              <a:rPr lang="en-US" sz="3200" i="1" dirty="0">
                <a:solidFill>
                  <a:schemeClr val="tx1"/>
                </a:solidFill>
                <a:latin typeface="Calibri" pitchFamily="34" charset="0"/>
                <a:cs typeface="Calibri" pitchFamily="34" charset="0"/>
                <a:rtl val="0"/>
              </a:rPr>
              <a:t>fluency</a:t>
            </a:r>
            <a:r>
              <a:rPr lang="en-US" sz="3200" dirty="0">
                <a:solidFill>
                  <a:schemeClr val="tx1"/>
                </a:solidFill>
                <a:latin typeface="Calibri" pitchFamily="34" charset="0"/>
                <a:cs typeface="Calibri" pitchFamily="34" charset="0"/>
                <a:rtl val="0"/>
              </a:rPr>
              <a:t>,</a:t>
            </a:r>
            <a:r>
              <a:rPr lang="en-US" sz="3200" b="1" dirty="0">
                <a:solidFill>
                  <a:schemeClr val="tx1"/>
                </a:solidFill>
                <a:latin typeface="Calibri" pitchFamily="34" charset="0"/>
                <a:cs typeface="Calibri" pitchFamily="34" charset="0"/>
                <a:rtl val="0"/>
              </a:rPr>
              <a:t> </a:t>
            </a:r>
            <a:r>
              <a:rPr lang="en-US" sz="3200" dirty="0">
                <a:solidFill>
                  <a:schemeClr val="tx1"/>
                </a:solidFill>
                <a:latin typeface="Calibri" pitchFamily="34" charset="0"/>
                <a:cs typeface="Calibri" pitchFamily="34" charset="0"/>
                <a:rtl val="0"/>
              </a:rPr>
              <a:t>and</a:t>
            </a:r>
            <a:r>
              <a:rPr lang="en-US" sz="3200" b="1" dirty="0">
                <a:solidFill>
                  <a:schemeClr val="tx1"/>
                </a:solidFill>
                <a:latin typeface="Calibri" pitchFamily="34" charset="0"/>
                <a:cs typeface="Calibri" pitchFamily="34" charset="0"/>
                <a:rtl val="0"/>
              </a:rPr>
              <a:t> </a:t>
            </a:r>
            <a:r>
              <a:rPr lang="en-US" sz="3200" i="1" dirty="0" smtClean="0">
                <a:solidFill>
                  <a:schemeClr val="tx1"/>
                </a:solidFill>
                <a:latin typeface="Calibri" pitchFamily="34" charset="0"/>
                <a:cs typeface="Calibri" pitchFamily="34" charset="0"/>
                <a:rtl val="0"/>
              </a:rPr>
              <a:t>application.</a:t>
            </a:r>
            <a:endParaRPr lang="en-US" sz="3200" i="1" dirty="0">
              <a:solidFill>
                <a:schemeClr val="tx1"/>
              </a:solidFill>
              <a:latin typeface="Calibri" pitchFamily="34" charset="0"/>
              <a:cs typeface="Calibri" pitchFamily="34" charset="0"/>
              <a:rtl val="0"/>
            </a:endParaRPr>
          </a:p>
        </p:txBody>
      </p:sp>
    </p:spTree>
    <p:extLst>
      <p:ext uri="{BB962C8B-B14F-4D97-AF65-F5344CB8AC3E}">
        <p14:creationId xmlns:p14="http://schemas.microsoft.com/office/powerpoint/2010/main" val="2151907006"/>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1143000"/>
          </a:xfrm>
        </p:spPr>
        <p:txBody>
          <a:bodyPr>
            <a:normAutofit fontScale="90000"/>
          </a:bodyPr>
          <a:lstStyle/>
          <a:p>
            <a:r>
              <a:rPr lang="en-US" dirty="0"/>
              <a:t>Non-Negotiable </a:t>
            </a:r>
            <a:r>
              <a:rPr lang="en-US" dirty="0" smtClean="0"/>
              <a:t>3:</a:t>
            </a:r>
            <a:br>
              <a:rPr lang="en-US" dirty="0" smtClean="0"/>
            </a:br>
            <a:r>
              <a:rPr lang="en-US" dirty="0" smtClean="0"/>
              <a:t>Rigor and Balance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10748335"/>
              </p:ext>
            </p:extLst>
          </p:nvPr>
        </p:nvGraphicFramePr>
        <p:xfrm>
          <a:off x="401638" y="1371600"/>
          <a:ext cx="8589962" cy="4389120"/>
        </p:xfrm>
        <a:graphic>
          <a:graphicData uri="http://schemas.openxmlformats.org/drawingml/2006/table">
            <a:tbl>
              <a:tblPr firstRow="1" firstCol="1" bandRow="1"/>
              <a:tblGrid>
                <a:gridCol w="4294981"/>
                <a:gridCol w="4294981"/>
              </a:tblGrid>
              <a:tr h="1097280">
                <a:tc rowSpan="4">
                  <a:txBody>
                    <a:bodyPr/>
                    <a:lstStyle/>
                    <a:p>
                      <a:pPr marL="0" marR="0">
                        <a:spcBef>
                          <a:spcPts val="600"/>
                        </a:spcBef>
                        <a:spcAft>
                          <a:spcPts val="0"/>
                        </a:spcAft>
                      </a:pPr>
                      <a:r>
                        <a:rPr lang="en-US" sz="1200" dirty="0">
                          <a:effectLst/>
                        </a:rPr>
                        <a:t>Non-Negotiable 3. RIGOR AND BALANCE: </a:t>
                      </a:r>
                    </a:p>
                    <a:p>
                      <a:pPr marL="0" marR="0">
                        <a:spcBef>
                          <a:spcPts val="0"/>
                        </a:spcBef>
                        <a:spcAft>
                          <a:spcPts val="0"/>
                        </a:spcAft>
                      </a:pPr>
                      <a:r>
                        <a:rPr lang="en-US" sz="1200" dirty="0">
                          <a:effectLst/>
                        </a:rPr>
                        <a:t>Each grade’s instructional materials reflect the balances in the standards and help students meet the standards’ rigorous expectations, by helping students develop conceptual understanding, procedural skill and fluency, and application.</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r>
                      <a:br>
                        <a:rPr lang="en-US" sz="1200" dirty="0">
                          <a:effectLst/>
                        </a:rPr>
                      </a:br>
                      <a:r>
                        <a:rPr lang="en-US" sz="1200" dirty="0">
                          <a:effectLst/>
                        </a:rPr>
                        <a:t>            Yes                      No</a:t>
                      </a:r>
                      <a:endParaRPr lang="en-US" sz="1200" dirty="0">
                        <a:effectLst/>
                        <a:latin typeface="Times New Roman"/>
                        <a:ea typeface="MS Mincho"/>
                      </a:endParaRPr>
                    </a:p>
                  </a:txBody>
                  <a:tcPr marL="63305" marR="63305" marT="0" marB="0"/>
                </a:tc>
                <a:tc>
                  <a:txBody>
                    <a:bodyPr/>
                    <a:lstStyle/>
                    <a:p>
                      <a:pPr marL="0" marR="0">
                        <a:spcBef>
                          <a:spcPts val="0"/>
                        </a:spcBef>
                        <a:spcAft>
                          <a:spcPts val="0"/>
                        </a:spcAft>
                      </a:pPr>
                      <a:r>
                        <a:rPr lang="en-US" sz="1200">
                          <a:effectLst/>
                        </a:rPr>
                        <a:t>REQUIRED</a:t>
                      </a:r>
                    </a:p>
                    <a:p>
                      <a:pPr marL="0" marR="0">
                        <a:spcBef>
                          <a:spcPts val="0"/>
                        </a:spcBef>
                        <a:spcAft>
                          <a:spcPts val="0"/>
                        </a:spcAft>
                      </a:pPr>
                      <a:r>
                        <a:rPr lang="en-US" sz="1200">
                          <a:effectLst/>
                        </a:rPr>
                        <a:t>3a) Attention to Conceptual Understanding: Materials develop conceptual understanding of key mathematical concepts, especially where called for explicitly in specific content standards or cluster headings by amply featuring high-quality conceptual problems and questions. </a:t>
                      </a:r>
                      <a:endParaRPr lang="en-US" sz="1200">
                        <a:effectLst/>
                        <a:latin typeface="Times New Roman"/>
                        <a:ea typeface="MS Mincho"/>
                      </a:endParaRPr>
                    </a:p>
                  </a:txBody>
                  <a:tcPr marL="63305" marR="63305" marT="0" marB="0"/>
                </a:tc>
              </a:tr>
              <a:tr h="1051560">
                <a:tc vMerge="1">
                  <a:txBody>
                    <a:bodyPr/>
                    <a:lstStyle/>
                    <a:p>
                      <a:endParaRPr lang="en-US"/>
                    </a:p>
                  </a:txBody>
                  <a:tcPr/>
                </a:tc>
                <a:tc>
                  <a:txBody>
                    <a:bodyPr/>
                    <a:lstStyle/>
                    <a:p>
                      <a:pPr marL="0" marR="0">
                        <a:spcBef>
                          <a:spcPts val="0"/>
                        </a:spcBef>
                        <a:spcAft>
                          <a:spcPts val="0"/>
                        </a:spcAft>
                      </a:pPr>
                      <a:r>
                        <a:rPr lang="en-US" sz="1200" dirty="0">
                          <a:effectLst/>
                        </a:rPr>
                        <a:t>REQUIRED</a:t>
                      </a:r>
                    </a:p>
                    <a:p>
                      <a:pPr marL="0" marR="0">
                        <a:spcBef>
                          <a:spcPts val="0"/>
                        </a:spcBef>
                        <a:spcAft>
                          <a:spcPts val="0"/>
                        </a:spcAft>
                      </a:pPr>
                      <a:r>
                        <a:rPr lang="en-US" sz="1200" dirty="0">
                          <a:effectLst/>
                        </a:rPr>
                        <a:t>3b) Attention to Procedural Skill and Fluency: Materials give attention throughout the year to individual standards that set an expectation of procedural skill and fluency. In grades K-6, materials help students make steady progress throughout the year toward fluent computation. In higher grades, sufficient practice with algebraic operations is provided in order for students to have the foundation for later work in algebra.</a:t>
                      </a:r>
                      <a:endParaRPr lang="en-US" sz="1200" dirty="0">
                        <a:effectLst/>
                        <a:latin typeface="Times New Roman"/>
                        <a:ea typeface="MS Mincho"/>
                      </a:endParaRPr>
                    </a:p>
                  </a:txBody>
                  <a:tcPr marL="63305" marR="63305" marT="0" marB="0"/>
                </a:tc>
              </a:tr>
              <a:tr h="1051560">
                <a:tc vMerge="1">
                  <a:txBody>
                    <a:bodyPr/>
                    <a:lstStyle/>
                    <a:p>
                      <a:endParaRPr lang="en-US"/>
                    </a:p>
                  </a:txBody>
                  <a:tcPr/>
                </a:tc>
                <a:tc>
                  <a:txBody>
                    <a:bodyPr/>
                    <a:lstStyle/>
                    <a:p>
                      <a:pPr marL="0" marR="0">
                        <a:spcBef>
                          <a:spcPts val="0"/>
                        </a:spcBef>
                        <a:spcAft>
                          <a:spcPts val="0"/>
                        </a:spcAft>
                      </a:pPr>
                      <a:r>
                        <a:rPr lang="en-US" sz="1200">
                          <a:effectLst/>
                        </a:rPr>
                        <a:t>REQUIRED</a:t>
                      </a:r>
                    </a:p>
                    <a:p>
                      <a:pPr marL="0" marR="0">
                        <a:spcBef>
                          <a:spcPts val="0"/>
                        </a:spcBef>
                        <a:spcAft>
                          <a:spcPts val="0"/>
                        </a:spcAft>
                      </a:pPr>
                      <a:r>
                        <a:rPr lang="en-US" sz="1200">
                          <a:effectLst/>
                        </a:rPr>
                        <a:t>3c) Attention to Applications: Materials are designed so that teachers and students spend sufficient time working with engaging applications, without losing focus on the major work of each grade including ample practice with single-step and multi-step contextual problems that develop the mathematics of the grade, afford opportunities for practice, and engage students in problem solving. </a:t>
                      </a:r>
                      <a:endParaRPr lang="en-US" sz="1200">
                        <a:effectLst/>
                        <a:latin typeface="Times New Roman"/>
                        <a:ea typeface="MS Mincho"/>
                      </a:endParaRPr>
                    </a:p>
                  </a:txBody>
                  <a:tcPr marL="63305" marR="63305" marT="0" marB="0"/>
                </a:tc>
              </a:tr>
              <a:tr h="525781">
                <a:tc vMerge="1">
                  <a:txBody>
                    <a:bodyPr/>
                    <a:lstStyle/>
                    <a:p>
                      <a:endParaRPr lang="en-US"/>
                    </a:p>
                  </a:txBody>
                  <a:tcPr/>
                </a:tc>
                <a:tc>
                  <a:txBody>
                    <a:bodyPr/>
                    <a:lstStyle/>
                    <a:p>
                      <a:pPr marL="0" marR="0">
                        <a:spcBef>
                          <a:spcPts val="0"/>
                        </a:spcBef>
                        <a:spcAft>
                          <a:spcPts val="0"/>
                        </a:spcAft>
                      </a:pPr>
                      <a:r>
                        <a:rPr lang="en-US" sz="1200" dirty="0">
                          <a:effectLst/>
                        </a:rPr>
                        <a:t>REQUIRED</a:t>
                      </a:r>
                    </a:p>
                    <a:p>
                      <a:pPr marL="0" marR="0">
                        <a:spcBef>
                          <a:spcPts val="0"/>
                        </a:spcBef>
                        <a:spcAft>
                          <a:spcPts val="0"/>
                        </a:spcAft>
                      </a:pPr>
                      <a:r>
                        <a:rPr lang="en-US" sz="1200" dirty="0">
                          <a:effectLst/>
                        </a:rPr>
                        <a:t>3d) Balance: The three aspects of rigor are not always treated together, and are not always treated separately.</a:t>
                      </a:r>
                      <a:endParaRPr lang="en-US" sz="1200" dirty="0">
                        <a:effectLst/>
                        <a:latin typeface="Times New Roman"/>
                        <a:ea typeface="MS Mincho"/>
                      </a:endParaRPr>
                    </a:p>
                  </a:txBody>
                  <a:tcPr marL="63305" marR="63305" marT="0" marB="0"/>
                </a:tc>
              </a:tr>
            </a:tbl>
          </a:graphicData>
        </a:graphic>
      </p:graphicFrame>
      <p:sp>
        <p:nvSpPr>
          <p:cNvPr id="7" name="Rectangle 6"/>
          <p:cNvSpPr/>
          <p:nvPr/>
        </p:nvSpPr>
        <p:spPr>
          <a:xfrm>
            <a:off x="1550986" y="3014661"/>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3"/>
          <p:cNvSpPr>
            <a:spLocks noChangeArrowheads="1"/>
          </p:cNvSpPr>
          <p:nvPr/>
        </p:nvSpPr>
        <p:spPr bwMode="auto">
          <a:xfrm>
            <a:off x="168275" y="5081317"/>
            <a:ext cx="37941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4"/>
          <p:cNvSpPr>
            <a:spLocks noChangeArrowheads="1"/>
          </p:cNvSpPr>
          <p:nvPr/>
        </p:nvSpPr>
        <p:spPr bwMode="auto">
          <a:xfrm>
            <a:off x="206375" y="5718123"/>
            <a:ext cx="3017838" cy="952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5"/>
          <p:cNvSpPr>
            <a:spLocks noChangeArrowheads="1"/>
          </p:cNvSpPr>
          <p:nvPr/>
        </p:nvSpPr>
        <p:spPr bwMode="auto">
          <a:xfrm>
            <a:off x="206375" y="5867400"/>
            <a:ext cx="630396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sng" strike="noStrike" cap="none" normalizeH="0" baseline="30000" dirty="0" smtClean="0">
                <a:ln>
                  <a:noFill/>
                </a:ln>
                <a:solidFill>
                  <a:srgbClr val="800080"/>
                </a:solidFill>
                <a:effectLst/>
                <a:latin typeface="Calibri" pitchFamily="34" charset="0"/>
                <a:ea typeface="MS Mincho" pitchFamily="49" charset="-128"/>
                <a:cs typeface="Times New Roman" pitchFamily="18" charset="0"/>
                <a:hlinkClick r:id="rId2"/>
              </a:rPr>
              <a:t>[</a:t>
            </a:r>
            <a:r>
              <a:rPr kumimoji="0" lang="en-US" altLang="en-US" sz="900" b="0" i="0" u="sng" strike="noStrike" cap="none" normalizeH="0" baseline="30000" dirty="0" smtClean="0" bmk="">
                <a:ln>
                  <a:noFill/>
                </a:ln>
                <a:solidFill>
                  <a:srgbClr val="800080"/>
                </a:solidFill>
                <a:effectLst/>
                <a:latin typeface="Calibri" pitchFamily="34" charset="0"/>
                <a:ea typeface="MS Mincho" pitchFamily="49" charset="-128"/>
                <a:cs typeface="Times New Roman" pitchFamily="18" charset="0"/>
                <a:hlinkClick r:id="rId2"/>
              </a:rPr>
              <a:t>1]</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 Refer also to criterion #4 in the K</a:t>
            </a:r>
            <a:r>
              <a:rPr kumimoji="0" lang="en-US" altLang="en-US" sz="900" b="0"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8 </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hlinkClick r:id="rId3"/>
              </a:rPr>
              <a:t>Publishers' Criteria</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 for the Common Core State Standards for Mathematics (Spring 2013).</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609600" y="3009899"/>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112497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3075" y="393700"/>
            <a:ext cx="8229600" cy="639763"/>
          </a:xfrm>
        </p:spPr>
        <p:txBody>
          <a:bodyPr>
            <a:noAutofit/>
          </a:bodyPr>
          <a:lstStyle/>
          <a:p>
            <a:pPr eaLnBrk="1" hangingPunct="1">
              <a:spcBef>
                <a:spcPts val="0"/>
              </a:spcBef>
              <a:spcAft>
                <a:spcPts val="0"/>
              </a:spcAft>
              <a:buClr>
                <a:schemeClr val="dk1"/>
              </a:buClr>
              <a:buSzPct val="25000"/>
              <a:defRPr/>
            </a:pPr>
            <a:r>
              <a:rPr lang="en-US" dirty="0" smtClean="0">
                <a:ea typeface="+mj-ea"/>
                <a:cs typeface="+mj-cs"/>
                <a:rtl val="0"/>
              </a:rPr>
              <a:t>Shift #3:  Rigor</a:t>
            </a:r>
            <a:endParaRPr lang="en-US" dirty="0">
              <a:ea typeface="+mj-ea"/>
              <a:cs typeface="+mj-cs"/>
              <a:rtl val="0"/>
            </a:endParaRPr>
          </a:p>
        </p:txBody>
      </p:sp>
      <p:sp>
        <p:nvSpPr>
          <p:cNvPr id="55299"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D08860CC-9ADE-43C4-9E0D-7448C74BDF71}" type="slidenum">
              <a:rPr lang="en-US" smtClean="0">
                <a:solidFill>
                  <a:srgbClr val="FFFFFF"/>
                </a:solidFill>
              </a:rPr>
              <a:pPr eaLnBrk="1" hangingPunct="1"/>
              <a:t>25</a:t>
            </a:fld>
            <a:endParaRPr lang="en-US" smtClean="0">
              <a:solidFill>
                <a:srgbClr val="FFFFFF"/>
              </a:solidFill>
            </a:endParaRPr>
          </a:p>
        </p:txBody>
      </p:sp>
      <p:sp>
        <p:nvSpPr>
          <p:cNvPr id="6" name="Shape 256"/>
          <p:cNvSpPr txBox="1">
            <a:spLocks/>
          </p:cNvSpPr>
          <p:nvPr/>
        </p:nvSpPr>
        <p:spPr bwMode="auto">
          <a:xfrm>
            <a:off x="490538" y="2057400"/>
            <a:ext cx="82296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spAutoFit/>
          </a:bodyPr>
          <a:lstStyle>
            <a:lvl1pPr marL="0" indent="0" algn="l" rtl="0" fontAlgn="base">
              <a:spcBef>
                <a:spcPct val="20000"/>
              </a:spcBef>
              <a:spcAft>
                <a:spcPct val="0"/>
              </a:spcAft>
              <a:buFont typeface="Arial" charset="0"/>
              <a:buNone/>
              <a:defRPr sz="2400" kern="1200">
                <a:solidFill>
                  <a:schemeClr val="tx1">
                    <a:lumMod val="85000"/>
                    <a:lumOff val="15000"/>
                  </a:schemeClr>
                </a:solidFill>
                <a:latin typeface="+mn-lt"/>
                <a:ea typeface="+mn-ea"/>
                <a:cs typeface="+mn-cs"/>
              </a:defRPr>
            </a:lvl1pPr>
            <a:lvl2pPr marL="742950" indent="-285750" algn="l" rtl="0" fontAlgn="base">
              <a:spcBef>
                <a:spcPct val="20000"/>
              </a:spcBef>
              <a:spcAft>
                <a:spcPct val="0"/>
              </a:spcAft>
              <a:buFont typeface="Arial" pitchFamily="34" charset="0"/>
              <a:buChar char="•"/>
              <a:defRPr sz="2000" kern="1200">
                <a:solidFill>
                  <a:schemeClr val="tx1">
                    <a:lumMod val="85000"/>
                    <a:lumOff val="15000"/>
                  </a:schemeClr>
                </a:solidFill>
                <a:latin typeface="+mn-lt"/>
                <a:ea typeface="+mn-ea"/>
                <a:cs typeface="+mn-cs"/>
              </a:defRPr>
            </a:lvl2pPr>
            <a:lvl3pPr marL="1143000" indent="-228600" algn="l" rtl="0" fontAlgn="base">
              <a:spcBef>
                <a:spcPct val="20000"/>
              </a:spcBef>
              <a:spcAft>
                <a:spcPct val="0"/>
              </a:spcAft>
              <a:buFont typeface="Calibri" pitchFamily="34" charset="0"/>
              <a:buChar char="‒"/>
              <a:defRPr sz="1800" kern="1200">
                <a:solidFill>
                  <a:schemeClr val="tx1">
                    <a:lumMod val="85000"/>
                    <a:lumOff val="15000"/>
                  </a:schemeClr>
                </a:solidFill>
                <a:latin typeface="+mn-lt"/>
                <a:ea typeface="+mn-ea"/>
                <a:cs typeface="+mn-cs"/>
              </a:defRPr>
            </a:lvl3pPr>
            <a:lvl4pPr marL="1600200" indent="-228600" algn="l" rtl="0" fontAlgn="base">
              <a:spcBef>
                <a:spcPct val="20000"/>
              </a:spcBef>
              <a:spcAft>
                <a:spcPct val="0"/>
              </a:spcAft>
              <a:buFont typeface="Wingdings" pitchFamily="2" charset="2"/>
              <a:buChar char="§"/>
              <a:defRPr sz="1600" kern="1200">
                <a:solidFill>
                  <a:schemeClr val="tx1">
                    <a:lumMod val="85000"/>
                    <a:lumOff val="15000"/>
                  </a:schemeClr>
                </a:solidFill>
                <a:latin typeface="+mn-lt"/>
                <a:ea typeface="+mn-ea"/>
                <a:cs typeface="+mn-cs"/>
              </a:defRPr>
            </a:lvl4pPr>
            <a:lvl5pPr marL="2057400" indent="-228600" algn="l" rtl="0" fontAlgn="base">
              <a:spcBef>
                <a:spcPct val="20000"/>
              </a:spcBef>
              <a:spcAft>
                <a:spcPct val="0"/>
              </a:spcAft>
              <a:buFont typeface="Arial"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14000"/>
              </a:lnSpc>
              <a:spcBef>
                <a:spcPts val="1200"/>
              </a:spcBef>
              <a:buClr>
                <a:srgbClr val="000000"/>
              </a:buClr>
              <a:buSzPct val="132000"/>
              <a:buFont typeface="Arial" charset="0"/>
              <a:buChar char="•"/>
              <a:defRPr/>
            </a:pPr>
            <a:r>
              <a:rPr lang="x-none" sz="2800" smtClean="0">
                <a:solidFill>
                  <a:schemeClr val="tx1">
                    <a:lumMod val="95000"/>
                    <a:lumOff val="5000"/>
                  </a:schemeClr>
                </a:solidFill>
                <a:sym typeface="Arial"/>
                <a:rtl val="0"/>
              </a:rPr>
              <a:t>The CCSSM require a balance of:</a:t>
            </a:r>
          </a:p>
          <a:p>
            <a:pPr marL="804863" lvl="2" indent="-287338">
              <a:lnSpc>
                <a:spcPct val="114000"/>
              </a:lnSpc>
              <a:buClr>
                <a:srgbClr val="000000"/>
              </a:buClr>
              <a:buSzPct val="85000"/>
              <a:buFont typeface="Wingdings" pitchFamily="2" charset="2"/>
              <a:buChar char="§"/>
              <a:defRPr/>
            </a:pPr>
            <a:r>
              <a:rPr lang="en-US" sz="2800" dirty="0" smtClean="0">
                <a:sym typeface="Arial"/>
                <a:rtl val="0"/>
              </a:rPr>
              <a:t>Conceptual </a:t>
            </a:r>
            <a:r>
              <a:rPr lang="x-none" sz="2800" smtClean="0">
                <a:sym typeface="Arial"/>
                <a:rtl val="0"/>
              </a:rPr>
              <a:t>understanding</a:t>
            </a:r>
          </a:p>
          <a:p>
            <a:pPr marL="804863" lvl="2" indent="-287338">
              <a:lnSpc>
                <a:spcPct val="114000"/>
              </a:lnSpc>
              <a:buClr>
                <a:srgbClr val="000000"/>
              </a:buClr>
              <a:buSzPct val="85000"/>
              <a:buFont typeface="Wingdings" pitchFamily="2" charset="2"/>
              <a:buChar char="§"/>
              <a:defRPr/>
            </a:pPr>
            <a:r>
              <a:rPr lang="x-none" sz="2800" smtClean="0">
                <a:sym typeface="Arial"/>
                <a:rtl val="0"/>
              </a:rPr>
              <a:t>Procedural skill and fluency</a:t>
            </a:r>
          </a:p>
          <a:p>
            <a:pPr marL="804863" lvl="2" indent="-287338">
              <a:lnSpc>
                <a:spcPct val="114000"/>
              </a:lnSpc>
              <a:buClr>
                <a:srgbClr val="000000"/>
              </a:buClr>
              <a:buSzPct val="85000"/>
              <a:buFont typeface="Wingdings" pitchFamily="2" charset="2"/>
              <a:buChar char="§"/>
              <a:defRPr/>
            </a:pPr>
            <a:r>
              <a:rPr lang="x-none" sz="2800" smtClean="0">
                <a:sym typeface="Arial"/>
                <a:rtl val="0"/>
              </a:rPr>
              <a:t>Application of skills in problem solving situations</a:t>
            </a:r>
            <a:endParaRPr lang="x-none" sz="2800" smtClean="0">
              <a:solidFill>
                <a:schemeClr val="dk1"/>
              </a:solidFill>
              <a:cs typeface="Calibri" pitchFamily="34" charset="0"/>
              <a:sym typeface="Arial"/>
              <a:rtl val="0"/>
            </a:endParaRPr>
          </a:p>
          <a:p>
            <a:pPr marL="342900" indent="-342900">
              <a:lnSpc>
                <a:spcPct val="114000"/>
              </a:lnSpc>
              <a:spcBef>
                <a:spcPts val="1800"/>
              </a:spcBef>
              <a:buClr>
                <a:srgbClr val="000000"/>
              </a:buClr>
              <a:buSzPct val="132000"/>
              <a:buFont typeface="Arial" charset="0"/>
              <a:buChar char="•"/>
              <a:defRPr/>
            </a:pPr>
            <a:r>
              <a:rPr lang="x-none" sz="2800" smtClean="0">
                <a:solidFill>
                  <a:schemeClr val="tx1">
                    <a:lumMod val="95000"/>
                    <a:lumOff val="5000"/>
                  </a:schemeClr>
                </a:solidFill>
                <a:sym typeface="Arial"/>
                <a:rtl val="0"/>
              </a:rPr>
              <a:t>Pursuit of all three requires equal intensity in time, activities, and resources.</a:t>
            </a:r>
            <a:endParaRPr lang="x-none" sz="2800">
              <a:solidFill>
                <a:schemeClr val="tx1">
                  <a:lumMod val="95000"/>
                  <a:lumOff val="5000"/>
                </a:schemeClr>
              </a:solidFill>
              <a:sym typeface="Arial"/>
              <a:rtl val="0"/>
            </a:endParaRPr>
          </a:p>
        </p:txBody>
      </p:sp>
    </p:spTree>
    <p:extLst>
      <p:ext uri="{BB962C8B-B14F-4D97-AF65-F5344CB8AC3E}">
        <p14:creationId xmlns:p14="http://schemas.microsoft.com/office/powerpoint/2010/main" val="2956166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289"/>
          <p:cNvSpPr>
            <a:spLocks noGrp="1"/>
          </p:cNvSpPr>
          <p:nvPr>
            <p:ph type="title"/>
          </p:nvPr>
        </p:nvSpPr>
        <p:spPr>
          <a:xfrm>
            <a:off x="381000" y="394584"/>
            <a:ext cx="8305800" cy="707846"/>
          </a:xfrm>
        </p:spPr>
        <p:txBody>
          <a:bodyPr lIns="91425" tIns="45700" rIns="91425" bIns="45700">
            <a:spAutoFit/>
          </a:bodyPr>
          <a:lstStyle/>
          <a:p>
            <a:pPr eaLnBrk="1" hangingPunct="1">
              <a:buClr>
                <a:srgbClr val="000000"/>
              </a:buClr>
              <a:buSzPct val="25000"/>
            </a:pPr>
            <a:r>
              <a:rPr lang="en-US" b="0" dirty="0" smtClean="0">
                <a:ea typeface="ＭＳ Ｐゴシック" pitchFamily="34" charset="-128"/>
                <a:sym typeface="Arial" charset="0"/>
              </a:rPr>
              <a:t>Conceptual Understanding</a:t>
            </a:r>
          </a:p>
        </p:txBody>
      </p:sp>
      <p:sp>
        <p:nvSpPr>
          <p:cNvPr id="56323" name="Shape 290"/>
          <p:cNvSpPr>
            <a:spLocks noGrp="1"/>
          </p:cNvSpPr>
          <p:nvPr>
            <p:ph idx="1"/>
          </p:nvPr>
        </p:nvSpPr>
        <p:spPr>
          <a:xfrm>
            <a:off x="533400" y="1600200"/>
            <a:ext cx="8137525" cy="3963988"/>
          </a:xfrm>
        </p:spPr>
        <p:txBody>
          <a:bodyPr lIns="91425" tIns="45700" rIns="91425" bIns="45700">
            <a:spAutoFit/>
          </a:bodyPr>
          <a:lstStyle/>
          <a:p>
            <a:pPr marL="342900" indent="-342900" eaLnBrk="1" hangingPunct="1">
              <a:lnSpc>
                <a:spcPct val="114000"/>
              </a:lnSpc>
              <a:spcBef>
                <a:spcPct val="0"/>
              </a:spcBef>
              <a:buClr>
                <a:srgbClr val="000000"/>
              </a:buClr>
              <a:buSzPct val="132000"/>
              <a:buFont typeface="Arial" charset="0"/>
              <a:buChar char="•"/>
            </a:pPr>
            <a:r>
              <a:rPr lang="en-US" sz="2800" dirty="0" smtClean="0">
                <a:solidFill>
                  <a:srgbClr val="0D0D0D"/>
                </a:solidFill>
                <a:ea typeface="ＭＳ Ｐゴシック" pitchFamily="34" charset="-128"/>
                <a:sym typeface="Arial" charset="0"/>
              </a:rPr>
              <a:t>Teach more than </a:t>
            </a:r>
            <a:r>
              <a:rPr lang="ja-JP" altLang="en-US" sz="2800" dirty="0" smtClean="0">
                <a:solidFill>
                  <a:srgbClr val="0D0D0D"/>
                </a:solidFill>
                <a:ea typeface="ＭＳ Ｐゴシック" pitchFamily="34" charset="-128"/>
                <a:sym typeface="Arial" charset="0"/>
              </a:rPr>
              <a:t>“</a:t>
            </a:r>
            <a:r>
              <a:rPr lang="en-US" altLang="ja-JP" sz="2800" dirty="0" smtClean="0">
                <a:solidFill>
                  <a:srgbClr val="0D0D0D"/>
                </a:solidFill>
                <a:ea typeface="ＭＳ Ｐゴシック" pitchFamily="34" charset="-128"/>
                <a:sym typeface="Arial" charset="0"/>
              </a:rPr>
              <a:t>how to get the answer</a:t>
            </a:r>
            <a:r>
              <a:rPr lang="ja-JP" altLang="en-US" sz="2800" dirty="0" smtClean="0">
                <a:solidFill>
                  <a:srgbClr val="0D0D0D"/>
                </a:solidFill>
                <a:ea typeface="ＭＳ Ｐゴシック" pitchFamily="34" charset="-128"/>
                <a:sym typeface="Arial" charset="0"/>
              </a:rPr>
              <a:t>”</a:t>
            </a:r>
            <a:r>
              <a:rPr lang="en-US" altLang="ja-JP" sz="2800" dirty="0" smtClean="0">
                <a:solidFill>
                  <a:srgbClr val="0D0D0D"/>
                </a:solidFill>
                <a:ea typeface="ＭＳ Ｐゴシック" pitchFamily="34" charset="-128"/>
                <a:sym typeface="Arial" charset="0"/>
              </a:rPr>
              <a:t> and instead support students</a:t>
            </a:r>
            <a:r>
              <a:rPr lang="ja-JP" altLang="en-US" sz="2800" dirty="0" smtClean="0">
                <a:solidFill>
                  <a:srgbClr val="0D0D0D"/>
                </a:solidFill>
                <a:ea typeface="ＭＳ Ｐゴシック" pitchFamily="34" charset="-128"/>
                <a:sym typeface="Arial" charset="0"/>
              </a:rPr>
              <a:t>’</a:t>
            </a:r>
            <a:r>
              <a:rPr lang="en-US" altLang="ja-JP" sz="2800" dirty="0" smtClean="0">
                <a:solidFill>
                  <a:srgbClr val="0D0D0D"/>
                </a:solidFill>
                <a:ea typeface="ＭＳ Ｐゴシック" pitchFamily="34" charset="-128"/>
                <a:sym typeface="Arial" charset="0"/>
              </a:rPr>
              <a:t> ability to access concepts from a number of perspectives.</a:t>
            </a:r>
          </a:p>
          <a:p>
            <a:pPr marL="342900" indent="-342900" eaLnBrk="1" hangingPunct="1">
              <a:lnSpc>
                <a:spcPct val="114000"/>
              </a:lnSpc>
              <a:spcBef>
                <a:spcPts val="1800"/>
              </a:spcBef>
              <a:buClr>
                <a:srgbClr val="000000"/>
              </a:buClr>
              <a:buSzPct val="132000"/>
              <a:buFont typeface="Arial" charset="0"/>
              <a:buChar char="•"/>
            </a:pPr>
            <a:r>
              <a:rPr lang="en-US" sz="2800" dirty="0" smtClean="0">
                <a:solidFill>
                  <a:srgbClr val="0D0D0D"/>
                </a:solidFill>
                <a:ea typeface="ＭＳ Ｐゴシック" pitchFamily="34" charset="-128"/>
                <a:sym typeface="Arial" charset="0"/>
              </a:rPr>
              <a:t>Students are able to see math as more than a set of mnemonics or discrete procedures.</a:t>
            </a:r>
          </a:p>
          <a:p>
            <a:pPr marL="342900" indent="-342900" eaLnBrk="1" hangingPunct="1">
              <a:lnSpc>
                <a:spcPct val="114000"/>
              </a:lnSpc>
              <a:spcBef>
                <a:spcPts val="1800"/>
              </a:spcBef>
              <a:buClr>
                <a:srgbClr val="000000"/>
              </a:buClr>
              <a:buSzPct val="132000"/>
              <a:buFont typeface="Arial" charset="0"/>
              <a:buChar char="•"/>
            </a:pPr>
            <a:r>
              <a:rPr lang="en-US" sz="2800" dirty="0" smtClean="0">
                <a:solidFill>
                  <a:srgbClr val="0D0D0D"/>
                </a:solidFill>
                <a:ea typeface="ＭＳ Ｐゴシック" pitchFamily="34" charset="-128"/>
                <a:sym typeface="Arial" charset="0"/>
              </a:rPr>
              <a:t>Conceptual understanding supports the other aspects of rigor (fluency and application).</a:t>
            </a:r>
          </a:p>
        </p:txBody>
      </p:sp>
      <p:sp>
        <p:nvSpPr>
          <p:cNvPr id="56324"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C1020800-29AB-463E-AA9C-145C1EDFC714}" type="slidenum">
              <a:rPr lang="en-US" smtClean="0">
                <a:solidFill>
                  <a:srgbClr val="FFFFFF"/>
                </a:solidFill>
              </a:rPr>
              <a:pPr eaLnBrk="1" hangingPunct="1"/>
              <a:t>26</a:t>
            </a:fld>
            <a:endParaRPr lang="en-US" smtClean="0">
              <a:solidFill>
                <a:srgbClr val="FFFFFF"/>
              </a:solidFill>
            </a:endParaRPr>
          </a:p>
        </p:txBody>
      </p:sp>
    </p:spTree>
    <p:extLst>
      <p:ext uri="{BB962C8B-B14F-4D97-AF65-F5344CB8AC3E}">
        <p14:creationId xmlns:p14="http://schemas.microsoft.com/office/powerpoint/2010/main" val="1316746356"/>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txBox="1">
            <a:spLocks noGrp="1"/>
          </p:cNvSpPr>
          <p:nvPr>
            <p:ph type="title"/>
          </p:nvPr>
        </p:nvSpPr>
        <p:spPr>
          <a:xfrm>
            <a:off x="527050" y="430918"/>
            <a:ext cx="7799388" cy="646290"/>
          </a:xfrm>
        </p:spPr>
        <p:txBody>
          <a:bodyPr lIns="91425" tIns="45700" rIns="91425" bIns="45700">
            <a:spAutoFit/>
          </a:bodyPr>
          <a:lstStyle/>
          <a:p>
            <a:pPr eaLnBrk="1" hangingPunct="1">
              <a:spcBef>
                <a:spcPts val="0"/>
              </a:spcBef>
              <a:buClr>
                <a:schemeClr val="dk1"/>
              </a:buClr>
              <a:buSzPct val="25000"/>
              <a:buFont typeface="Arial"/>
              <a:buNone/>
              <a:defRPr/>
            </a:pPr>
            <a:r>
              <a:rPr lang="x-none" sz="3600">
                <a:ea typeface="+mj-ea"/>
                <a:cs typeface="+mj-cs"/>
                <a:sym typeface="Arial"/>
                <a:rtl val="0"/>
              </a:rPr>
              <a:t>Fluency</a:t>
            </a:r>
          </a:p>
        </p:txBody>
      </p:sp>
      <p:sp>
        <p:nvSpPr>
          <p:cNvPr id="309" name="Shape 309"/>
          <p:cNvSpPr txBox="1">
            <a:spLocks noGrp="1"/>
          </p:cNvSpPr>
          <p:nvPr>
            <p:ph idx="1"/>
          </p:nvPr>
        </p:nvSpPr>
        <p:spPr>
          <a:xfrm>
            <a:off x="457200" y="1828800"/>
            <a:ext cx="8229600" cy="3706813"/>
          </a:xfrm>
        </p:spPr>
        <p:txBody>
          <a:bodyPr lIns="91425" tIns="45700" rIns="91425" bIns="45700">
            <a:spAutoFit/>
          </a:bodyPr>
          <a:lstStyle/>
          <a:p>
            <a:pPr marL="342900" indent="-342900" eaLnBrk="1" hangingPunct="1">
              <a:lnSpc>
                <a:spcPct val="114000"/>
              </a:lnSpc>
              <a:spcBef>
                <a:spcPts val="640"/>
              </a:spcBef>
              <a:buClr>
                <a:srgbClr val="000000"/>
              </a:buClr>
              <a:buSzPct val="132000"/>
              <a:buFont typeface="Arial" charset="0"/>
              <a:buChar char="•"/>
              <a:defRPr/>
            </a:pPr>
            <a:r>
              <a:rPr lang="x-none" sz="2800">
                <a:solidFill>
                  <a:schemeClr val="tx1">
                    <a:lumMod val="95000"/>
                    <a:lumOff val="5000"/>
                  </a:schemeClr>
                </a:solidFill>
                <a:ea typeface="+mn-ea"/>
                <a:cs typeface="+mn-cs"/>
                <a:sym typeface="Arial"/>
                <a:rtl val="0"/>
              </a:rPr>
              <a:t>The standards require speed and accuracy in calculation.</a:t>
            </a:r>
          </a:p>
          <a:p>
            <a:pPr marL="342900" indent="-342900" eaLnBrk="1" hangingPunct="1">
              <a:lnSpc>
                <a:spcPct val="114000"/>
              </a:lnSpc>
              <a:spcBef>
                <a:spcPts val="640"/>
              </a:spcBef>
              <a:buClr>
                <a:srgbClr val="000000"/>
              </a:buClr>
              <a:buSzPct val="132000"/>
              <a:buFont typeface="Arial" charset="0"/>
              <a:buChar char="•"/>
              <a:defRPr/>
            </a:pPr>
            <a:r>
              <a:rPr lang="x-none" sz="2800">
                <a:solidFill>
                  <a:schemeClr val="tx1">
                    <a:lumMod val="95000"/>
                    <a:lumOff val="5000"/>
                  </a:schemeClr>
                </a:solidFill>
                <a:ea typeface="+mn-ea"/>
                <a:cs typeface="+mn-cs"/>
                <a:sym typeface="Arial"/>
                <a:rtl val="0"/>
              </a:rPr>
              <a:t>Teachers structure class time and/or homework time for students to practice core functions such as single-digit multiplication so that they are more able to understand and manipulate more complex concepts</a:t>
            </a:r>
          </a:p>
          <a:p>
            <a:pPr eaLnBrk="1" hangingPunct="1">
              <a:defRPr/>
            </a:pPr>
            <a:endParaRPr lang="x-none" sz="3200">
              <a:solidFill>
                <a:schemeClr val="dk1"/>
              </a:solidFill>
              <a:latin typeface="Arial"/>
              <a:ea typeface="Arial"/>
              <a:cs typeface="Arial"/>
              <a:sym typeface="Arial"/>
            </a:endParaRPr>
          </a:p>
        </p:txBody>
      </p:sp>
      <p:sp>
        <p:nvSpPr>
          <p:cNvPr id="60420"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5F005554-F04A-4546-9B14-3756EE0A5211}" type="slidenum">
              <a:rPr lang="en-US" smtClean="0">
                <a:solidFill>
                  <a:srgbClr val="FFFFFF"/>
                </a:solidFill>
              </a:rPr>
              <a:pPr eaLnBrk="1" hangingPunct="1"/>
              <a:t>27</a:t>
            </a:fld>
            <a:endParaRPr lang="en-US" smtClean="0">
              <a:solidFill>
                <a:srgbClr val="FFFFFF"/>
              </a:solidFill>
            </a:endParaRPr>
          </a:p>
        </p:txBody>
      </p:sp>
    </p:spTree>
    <p:extLst>
      <p:ext uri="{BB962C8B-B14F-4D97-AF65-F5344CB8AC3E}">
        <p14:creationId xmlns:p14="http://schemas.microsoft.com/office/powerpoint/2010/main" val="1284371714"/>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txBox="1">
            <a:spLocks noGrp="1"/>
          </p:cNvSpPr>
          <p:nvPr>
            <p:ph type="title"/>
          </p:nvPr>
        </p:nvSpPr>
        <p:spPr>
          <a:xfrm>
            <a:off x="457200" y="438856"/>
            <a:ext cx="7799388" cy="646290"/>
          </a:xfrm>
        </p:spPr>
        <p:txBody>
          <a:bodyPr lIns="91425" tIns="45700" rIns="91425" bIns="45700">
            <a:spAutoFit/>
          </a:bodyPr>
          <a:lstStyle/>
          <a:p>
            <a:pPr eaLnBrk="1" hangingPunct="1">
              <a:buClr>
                <a:srgbClr val="000000"/>
              </a:buClr>
              <a:buSzPct val="25000"/>
              <a:defRPr/>
            </a:pPr>
            <a:r>
              <a:rPr lang="x-none" sz="3600">
                <a:ea typeface="+mj-ea"/>
                <a:cs typeface="+mj-cs"/>
                <a:sym typeface="Arial"/>
              </a:rPr>
              <a:t>Application</a:t>
            </a:r>
          </a:p>
        </p:txBody>
      </p:sp>
      <p:sp>
        <p:nvSpPr>
          <p:cNvPr id="63491" name="Shape 330"/>
          <p:cNvSpPr>
            <a:spLocks noGrp="1"/>
          </p:cNvSpPr>
          <p:nvPr>
            <p:ph idx="1"/>
          </p:nvPr>
        </p:nvSpPr>
        <p:spPr>
          <a:xfrm>
            <a:off x="533400" y="1208352"/>
            <a:ext cx="8412162" cy="5649648"/>
          </a:xfrm>
        </p:spPr>
        <p:txBody>
          <a:bodyPr wrap="square" lIns="91425" tIns="45700" rIns="91425" bIns="45700">
            <a:spAutoFit/>
          </a:bodyPr>
          <a:lstStyle/>
          <a:p>
            <a:pPr marL="342900" indent="-342900" eaLnBrk="1" hangingPunct="1">
              <a:lnSpc>
                <a:spcPct val="114000"/>
              </a:lnSpc>
              <a:spcBef>
                <a:spcPts val="638"/>
              </a:spcBef>
              <a:buClr>
                <a:srgbClr val="000000"/>
              </a:buClr>
              <a:buSzPct val="132000"/>
              <a:buFont typeface="Arial" charset="0"/>
              <a:buChar char="•"/>
            </a:pPr>
            <a:r>
              <a:rPr lang="en-US" sz="2800" dirty="0" smtClean="0">
                <a:solidFill>
                  <a:srgbClr val="0D0D0D"/>
                </a:solidFill>
                <a:ea typeface="ＭＳ Ｐゴシック" pitchFamily="34" charset="-128"/>
                <a:sym typeface="Arial" charset="0"/>
              </a:rPr>
              <a:t>Students can use appropriate concepts and procedures for application even when not prompted to do so.</a:t>
            </a:r>
          </a:p>
          <a:p>
            <a:pPr marL="342900" indent="-342900" eaLnBrk="1" hangingPunct="1">
              <a:lnSpc>
                <a:spcPct val="114000"/>
              </a:lnSpc>
              <a:spcBef>
                <a:spcPts val="638"/>
              </a:spcBef>
              <a:buClr>
                <a:srgbClr val="000000"/>
              </a:buClr>
              <a:buSzPct val="132000"/>
              <a:buFont typeface="Arial" charset="0"/>
              <a:buChar char="•"/>
            </a:pPr>
            <a:r>
              <a:rPr lang="en-US" sz="2800" dirty="0" smtClean="0">
                <a:solidFill>
                  <a:srgbClr val="0D0D0D"/>
                </a:solidFill>
                <a:ea typeface="ＭＳ Ｐゴシック" pitchFamily="34" charset="-128"/>
              </a:rPr>
              <a:t>Teachers p</a:t>
            </a:r>
            <a:r>
              <a:rPr lang="en-US" sz="2800" dirty="0" smtClean="0">
                <a:solidFill>
                  <a:srgbClr val="0D0D0D"/>
                </a:solidFill>
                <a:ea typeface="ＭＳ Ｐゴシック" pitchFamily="34" charset="-128"/>
                <a:sym typeface="Arial" charset="0"/>
              </a:rPr>
              <a:t>rovide opportunities at all grade levels for students to apply math concepts in </a:t>
            </a:r>
            <a:r>
              <a:rPr lang="ja-JP" altLang="en-US" sz="2800" dirty="0" smtClean="0">
                <a:solidFill>
                  <a:srgbClr val="0D0D0D"/>
                </a:solidFill>
                <a:ea typeface="ＭＳ Ｐゴシック" pitchFamily="34" charset="-128"/>
                <a:sym typeface="Arial" charset="0"/>
              </a:rPr>
              <a:t>“</a:t>
            </a:r>
            <a:r>
              <a:rPr lang="en-US" altLang="ja-JP" sz="2800" dirty="0" smtClean="0">
                <a:solidFill>
                  <a:srgbClr val="0D0D0D"/>
                </a:solidFill>
                <a:ea typeface="ＭＳ Ｐゴシック" pitchFamily="34" charset="-128"/>
                <a:sym typeface="Arial" charset="0"/>
              </a:rPr>
              <a:t>real world</a:t>
            </a:r>
            <a:r>
              <a:rPr lang="ja-JP" altLang="en-US" sz="2800" dirty="0" smtClean="0">
                <a:solidFill>
                  <a:srgbClr val="0D0D0D"/>
                </a:solidFill>
                <a:ea typeface="ＭＳ Ｐゴシック" pitchFamily="34" charset="-128"/>
                <a:sym typeface="Arial" charset="0"/>
              </a:rPr>
              <a:t>”</a:t>
            </a:r>
            <a:r>
              <a:rPr lang="en-US" altLang="ja-JP" sz="2800" dirty="0" smtClean="0">
                <a:solidFill>
                  <a:srgbClr val="0D0D0D"/>
                </a:solidFill>
                <a:ea typeface="ＭＳ Ｐゴシック" pitchFamily="34" charset="-128"/>
                <a:sym typeface="Arial" charset="0"/>
              </a:rPr>
              <a:t> situations, recognizing this means different things in K-5, 6-8, and HS.</a:t>
            </a:r>
          </a:p>
          <a:p>
            <a:pPr marL="342900" indent="-342900" eaLnBrk="1" hangingPunct="1">
              <a:lnSpc>
                <a:spcPct val="114000"/>
              </a:lnSpc>
              <a:spcBef>
                <a:spcPts val="638"/>
              </a:spcBef>
              <a:buClr>
                <a:srgbClr val="000000"/>
              </a:buClr>
              <a:buSzPct val="132000"/>
              <a:buFont typeface="Arial" charset="0"/>
              <a:buChar char="•"/>
            </a:pPr>
            <a:r>
              <a:rPr lang="en-US" sz="2800" dirty="0" smtClean="0">
                <a:solidFill>
                  <a:srgbClr val="0D0D0D"/>
                </a:solidFill>
                <a:ea typeface="ＭＳ Ｐゴシック" pitchFamily="34" charset="-128"/>
                <a:sym typeface="Arial" charset="0"/>
              </a:rPr>
              <a:t>Teachers in content areas outside of math, particularly science, ensure that students are using grade-level-appropriate math to make meaning of and access science content.</a:t>
            </a:r>
          </a:p>
        </p:txBody>
      </p:sp>
      <p:sp>
        <p:nvSpPr>
          <p:cNvPr id="63492"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471432DC-F814-44AA-B9CE-B3785D5F7DDC}" type="slidenum">
              <a:rPr lang="en-US" smtClean="0">
                <a:solidFill>
                  <a:srgbClr val="FFFFFF"/>
                </a:solidFill>
              </a:rPr>
              <a:pPr eaLnBrk="1" hangingPunct="1"/>
              <a:t>28</a:t>
            </a:fld>
            <a:endParaRPr lang="en-US" smtClean="0">
              <a:solidFill>
                <a:srgbClr val="FFFFFF"/>
              </a:solidFill>
            </a:endParaRPr>
          </a:p>
        </p:txBody>
      </p:sp>
    </p:spTree>
    <p:extLst>
      <p:ext uri="{BB962C8B-B14F-4D97-AF65-F5344CB8AC3E}">
        <p14:creationId xmlns:p14="http://schemas.microsoft.com/office/powerpoint/2010/main" val="3203633742"/>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Rigor and Balance</a:t>
            </a:r>
            <a:endParaRPr lang="en-US" sz="3600" b="1"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Materials and tools reflect the balances in the Standards and help students meet the Standards’ rigorous expectations, by</a:t>
            </a:r>
            <a:r>
              <a:rPr lang="en-US" dirty="0" smtClean="0"/>
              <a:t>:</a:t>
            </a:r>
          </a:p>
          <a:p>
            <a:pPr marL="457200" indent="-457200">
              <a:buFont typeface="+mj-lt"/>
              <a:buAutoNum type="alphaLcParenR"/>
            </a:pPr>
            <a:r>
              <a:rPr lang="en-US" dirty="0"/>
              <a:t>Developing students’ </a:t>
            </a:r>
            <a:r>
              <a:rPr lang="en-US" b="1" u="sng" dirty="0"/>
              <a:t>conceptual understanding</a:t>
            </a:r>
            <a:r>
              <a:rPr lang="en-US" b="1" dirty="0"/>
              <a:t> </a:t>
            </a:r>
            <a:r>
              <a:rPr lang="en-US" dirty="0"/>
              <a:t>of key mathematical concepts, where called for in specific content standards or cluster </a:t>
            </a:r>
            <a:r>
              <a:rPr lang="en-US" dirty="0" smtClean="0"/>
              <a:t>headings.</a:t>
            </a:r>
            <a:endParaRPr lang="en-US" dirty="0"/>
          </a:p>
          <a:p>
            <a:pPr marL="457200" indent="-457200">
              <a:buFont typeface="+mj-lt"/>
              <a:buAutoNum type="alphaLcParenR"/>
            </a:pPr>
            <a:r>
              <a:rPr lang="en-US" dirty="0"/>
              <a:t>Giving attention throughout the year to individual standards that set an expectation of </a:t>
            </a:r>
            <a:r>
              <a:rPr lang="en-US" b="1" u="sng" dirty="0"/>
              <a:t>procedural skill and fluency</a:t>
            </a:r>
            <a:r>
              <a:rPr lang="en-US" dirty="0"/>
              <a:t>.</a:t>
            </a:r>
          </a:p>
          <a:p>
            <a:pPr marL="457200" indent="-457200">
              <a:buFont typeface="+mj-lt"/>
              <a:buAutoNum type="alphaLcParenR"/>
            </a:pPr>
            <a:r>
              <a:rPr lang="en-US" dirty="0"/>
              <a:t>Allowing teachers and students using the materials as designed to spend sufficient time working with engaging </a:t>
            </a:r>
            <a:r>
              <a:rPr lang="en-US" b="1" u="sng" dirty="0"/>
              <a:t>applications</a:t>
            </a:r>
            <a:r>
              <a:rPr lang="en-US" dirty="0"/>
              <a:t>, without losing focus on the major work of each grade.</a:t>
            </a:r>
          </a:p>
          <a:p>
            <a:endParaRPr lang="en-US" dirty="0"/>
          </a:p>
          <a:p>
            <a:endParaRPr lang="en-US" dirty="0"/>
          </a:p>
        </p:txBody>
      </p:sp>
      <p:sp>
        <p:nvSpPr>
          <p:cNvPr id="4" name="Content Placeholder 3"/>
          <p:cNvSpPr>
            <a:spLocks noGrp="1"/>
          </p:cNvSpPr>
          <p:nvPr>
            <p:ph sz="half" idx="4294967295"/>
          </p:nvPr>
        </p:nvSpPr>
        <p:spPr>
          <a:xfrm>
            <a:off x="1600200" y="533400"/>
            <a:ext cx="7543800" cy="4525963"/>
          </a:xfrm>
        </p:spPr>
        <p:txBody>
          <a:bodyPr>
            <a:normAutofit/>
          </a:bodyPr>
          <a:lstStyle/>
          <a:p>
            <a:endParaRPr lang="en-US" sz="2400" dirty="0" smtClean="0"/>
          </a:p>
          <a:p>
            <a:pPr marL="0" indent="0">
              <a:buNone/>
            </a:pPr>
            <a:endParaRPr lang="en-US" sz="2400" dirty="0" smtClean="0"/>
          </a:p>
        </p:txBody>
      </p:sp>
    </p:spTree>
    <p:extLst>
      <p:ext uri="{BB962C8B-B14F-4D97-AF65-F5344CB8AC3E}">
        <p14:creationId xmlns:p14="http://schemas.microsoft.com/office/powerpoint/2010/main" val="952833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a:bodyPr>
          <a:lstStyle/>
          <a:p>
            <a:pPr marL="0" indent="0">
              <a:buNone/>
            </a:pPr>
            <a:r>
              <a:rPr lang="en-US" dirty="0" smtClean="0"/>
              <a:t>By the end of this presentation, participants will:</a:t>
            </a:r>
          </a:p>
          <a:p>
            <a:r>
              <a:rPr lang="en-US" dirty="0" smtClean="0"/>
              <a:t>Understand the Instructional Review process</a:t>
            </a:r>
          </a:p>
          <a:p>
            <a:r>
              <a:rPr lang="en-US" dirty="0" smtClean="0"/>
              <a:t>Understand how to use published reviews to identify gaps</a:t>
            </a:r>
            <a:endParaRPr lang="en-US" sz="2400" b="1" dirty="0" smtClean="0"/>
          </a:p>
          <a:p>
            <a:pPr marL="457200" indent="-457200">
              <a:buAutoNum type="arabicPeriod"/>
            </a:pPr>
            <a:endParaRPr lang="en-US" sz="2400" dirty="0"/>
          </a:p>
          <a:p>
            <a:pPr marL="0" indent="0" algn="ctr">
              <a:buNone/>
            </a:pPr>
            <a:endParaRPr lang="en-US" sz="2600" dirty="0" smtClean="0"/>
          </a:p>
        </p:txBody>
      </p:sp>
      <p:sp>
        <p:nvSpPr>
          <p:cNvPr id="3" name="Title 2"/>
          <p:cNvSpPr>
            <a:spLocks noGrp="1"/>
          </p:cNvSpPr>
          <p:nvPr>
            <p:ph type="title"/>
          </p:nvPr>
        </p:nvSpPr>
        <p:spPr/>
        <p:txBody>
          <a:bodyPr/>
          <a:lstStyle/>
          <a:p>
            <a:r>
              <a:rPr lang="en-US" dirty="0" smtClean="0"/>
              <a:t>Objectives</a:t>
            </a:r>
            <a:endParaRPr lang="en-US" sz="4000" b="1" dirty="0">
              <a:latin typeface="Arial" pitchFamily="34" charset="0"/>
              <a:cs typeface="Arial" pitchFamily="34" charset="0"/>
            </a:endParaRPr>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3</a:t>
            </a:fld>
            <a:endParaRPr lang="en-US" dirty="0"/>
          </a:p>
        </p:txBody>
      </p:sp>
    </p:spTree>
    <p:extLst>
      <p:ext uri="{BB962C8B-B14F-4D97-AF65-F5344CB8AC3E}">
        <p14:creationId xmlns:p14="http://schemas.microsoft.com/office/powerpoint/2010/main" val="1384171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533400" y="1658779"/>
            <a:ext cx="7933038" cy="23698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ts val="1200"/>
              </a:spcBef>
              <a:spcAft>
                <a:spcPts val="1200"/>
              </a:spcAft>
              <a:buClrTx/>
              <a:buSzTx/>
              <a:buFont typeface="+mj-lt"/>
              <a:buAutoNum type="arabicParenR"/>
              <a:tabLst/>
            </a:pPr>
            <a:r>
              <a:rPr kumimoji="0" lang="en-US" sz="3200" u="none" strike="noStrike" cap="none" normalizeH="0" baseline="0" dirty="0" smtClean="0">
                <a:ln>
                  <a:noFill/>
                </a:ln>
                <a:effectLst/>
                <a:latin typeface="+mj-lt"/>
                <a:ea typeface="Calibri" pitchFamily="34" charset="0"/>
                <a:cs typeface="Arial" pitchFamily="34" charset="0"/>
              </a:rPr>
              <a:t>The three aspects of rigor are not always separate in materials. </a:t>
            </a:r>
          </a:p>
          <a:p>
            <a:pPr marL="457200" marR="0" lvl="0" indent="-457200" algn="l" defTabSz="914400" rtl="0" eaLnBrk="1" fontAlgn="base" latinLnBrk="0" hangingPunct="1">
              <a:lnSpc>
                <a:spcPct val="100000"/>
              </a:lnSpc>
              <a:spcBef>
                <a:spcPts val="1200"/>
              </a:spcBef>
              <a:spcAft>
                <a:spcPts val="1200"/>
              </a:spcAft>
              <a:buClrTx/>
              <a:buSzTx/>
              <a:buFont typeface="+mj-lt"/>
              <a:buAutoNum type="arabicParenR"/>
              <a:tabLst/>
            </a:pPr>
            <a:r>
              <a:rPr kumimoji="0" lang="en-US" sz="3200" u="none" strike="noStrike" cap="none" normalizeH="0" baseline="0" dirty="0" smtClean="0">
                <a:ln>
                  <a:noFill/>
                </a:ln>
                <a:effectLst/>
                <a:latin typeface="+mj-lt"/>
                <a:ea typeface="Calibri" pitchFamily="34" charset="0"/>
                <a:cs typeface="Arial" pitchFamily="34" charset="0"/>
              </a:rPr>
              <a:t>Nor are the three aspects of rigor always together in materials. </a:t>
            </a:r>
          </a:p>
        </p:txBody>
      </p:sp>
      <p:sp>
        <p:nvSpPr>
          <p:cNvPr id="6" name="Title 5"/>
          <p:cNvSpPr>
            <a:spLocks noGrp="1"/>
          </p:cNvSpPr>
          <p:nvPr>
            <p:ph type="title"/>
          </p:nvPr>
        </p:nvSpPr>
        <p:spPr>
          <a:xfrm>
            <a:off x="385119" y="0"/>
            <a:ext cx="8229600" cy="1143000"/>
          </a:xfrm>
        </p:spPr>
        <p:txBody>
          <a:bodyPr>
            <a:noAutofit/>
          </a:bodyPr>
          <a:lstStyle/>
          <a:p>
            <a:r>
              <a:rPr lang="en-US" sz="4000" dirty="0" smtClean="0">
                <a:solidFill>
                  <a:srgbClr val="6D6F77"/>
                </a:solidFill>
                <a:latin typeface="Arial" panose="020B0604020202020204" pitchFamily="34" charset="0"/>
                <a:cs typeface="Arial" panose="020B0604020202020204" pitchFamily="34" charset="0"/>
              </a:rPr>
              <a:t>Additional Aspects of the Rigor and Balance Criterion </a:t>
            </a:r>
            <a:endParaRPr lang="en-US" sz="4000" dirty="0">
              <a:solidFill>
                <a:srgbClr val="6D6F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513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Non-Negotiable 4: </a:t>
            </a:r>
            <a:br>
              <a:rPr lang="en-US" dirty="0"/>
            </a:br>
            <a:r>
              <a:rPr lang="en-US" dirty="0"/>
              <a:t>Practice-Content Connections </a:t>
            </a:r>
          </a:p>
        </p:txBody>
      </p:sp>
      <p:sp>
        <p:nvSpPr>
          <p:cNvPr id="3" name="Footer Placeholder 2"/>
          <p:cNvSpPr>
            <a:spLocks noGrp="1"/>
          </p:cNvSpPr>
          <p:nvPr>
            <p:ph type="ftr" sz="quarter" idx="11"/>
          </p:nvPr>
        </p:nvSpPr>
        <p:spPr/>
        <p:txBody>
          <a:bodyPr/>
          <a:lstStyle/>
          <a:p>
            <a:r>
              <a:rPr lang="en-US" smtClean="0"/>
              <a:t>Louisiana Believes.</a:t>
            </a:r>
            <a:endParaRPr lang="en-US" dirty="0"/>
          </a:p>
        </p:txBody>
      </p:sp>
      <p:sp>
        <p:nvSpPr>
          <p:cNvPr id="4" name="Slide Number Placeholder 3"/>
          <p:cNvSpPr>
            <a:spLocks noGrp="1"/>
          </p:cNvSpPr>
          <p:nvPr>
            <p:ph type="sldNum" sz="quarter" idx="12"/>
          </p:nvPr>
        </p:nvSpPr>
        <p:spPr/>
        <p:txBody>
          <a:bodyPr/>
          <a:lstStyle/>
          <a:p>
            <a:fld id="{79BA4B8F-8B3F-4B52-9164-AF2CA95F68ED}" type="slidenum">
              <a:rPr lang="en-US" smtClean="0"/>
              <a:pPr/>
              <a:t>31</a:t>
            </a:fld>
            <a:endParaRPr lang="en-US" dirty="0"/>
          </a:p>
        </p:txBody>
      </p:sp>
      <p:graphicFrame>
        <p:nvGraphicFramePr>
          <p:cNvPr id="29" name="Table 28"/>
          <p:cNvGraphicFramePr>
            <a:graphicFrameLocks noGrp="1"/>
          </p:cNvGraphicFramePr>
          <p:nvPr>
            <p:extLst>
              <p:ext uri="{D42A27DB-BD31-4B8C-83A1-F6EECF244321}">
                <p14:modId xmlns:p14="http://schemas.microsoft.com/office/powerpoint/2010/main" val="764744232"/>
              </p:ext>
            </p:extLst>
          </p:nvPr>
        </p:nvGraphicFramePr>
        <p:xfrm>
          <a:off x="337932" y="1447800"/>
          <a:ext cx="8458200" cy="2729560"/>
        </p:xfrm>
        <a:graphic>
          <a:graphicData uri="http://schemas.openxmlformats.org/drawingml/2006/table">
            <a:tbl>
              <a:tblPr firstRow="1" firstCol="1" bandRow="1">
                <a:tableStyleId>{5C22544A-7EE6-4342-B048-85BDC9FD1C3A}</a:tableStyleId>
              </a:tblPr>
              <a:tblGrid>
                <a:gridCol w="4229100"/>
                <a:gridCol w="4229100"/>
              </a:tblGrid>
              <a:tr h="1302640">
                <a:tc rowSpan="2">
                  <a:txBody>
                    <a:bodyPr/>
                    <a:lstStyle/>
                    <a:p>
                      <a:pPr marL="0" marR="0">
                        <a:spcBef>
                          <a:spcPts val="600"/>
                        </a:spcBef>
                        <a:spcAft>
                          <a:spcPts val="0"/>
                        </a:spcAft>
                      </a:pPr>
                      <a:r>
                        <a:rPr lang="en-US" sz="1400" dirty="0">
                          <a:solidFill>
                            <a:schemeClr val="tx1"/>
                          </a:solidFill>
                          <a:effectLst/>
                        </a:rPr>
                        <a:t>Non-Negotiable 4. </a:t>
                      </a:r>
                      <a:r>
                        <a:rPr lang="en-US" sz="1400" b="0" dirty="0">
                          <a:solidFill>
                            <a:schemeClr val="tx1"/>
                          </a:solidFill>
                          <a:effectLst/>
                        </a:rPr>
                        <a:t>PRACTICE-CONTENT CONNECTIONS: </a:t>
                      </a:r>
                    </a:p>
                    <a:p>
                      <a:pPr marL="0" marR="0">
                        <a:spcBef>
                          <a:spcPts val="0"/>
                        </a:spcBef>
                        <a:spcAft>
                          <a:spcPts val="0"/>
                        </a:spcAft>
                      </a:pPr>
                      <a:r>
                        <a:rPr lang="en-US" sz="1400" b="0" dirty="0">
                          <a:solidFill>
                            <a:schemeClr val="tx1"/>
                          </a:solidFill>
                          <a:effectLst/>
                        </a:rPr>
                        <a:t>Materials meaningfully connect the Standards for Mathematical Content and the Standards for Mathematical Practice.</a:t>
                      </a:r>
                      <a:r>
                        <a:rPr lang="en-US" sz="1400" b="0" baseline="30000" dirty="0">
                          <a:solidFill>
                            <a:schemeClr val="tx1"/>
                          </a:solidFill>
                          <a:effectLst/>
                        </a:rPr>
                        <a:t>, </a:t>
                      </a:r>
                      <a:endParaRPr lang="en-US" sz="1400" b="0" dirty="0">
                        <a:solidFill>
                          <a:schemeClr val="tx1"/>
                        </a:solidFill>
                        <a:effectLst/>
                      </a:endParaRPr>
                    </a:p>
                    <a:p>
                      <a:pPr marL="0" marR="0">
                        <a:spcBef>
                          <a:spcPts val="0"/>
                        </a:spcBef>
                        <a:spcAft>
                          <a:spcPts val="0"/>
                        </a:spcAft>
                      </a:pPr>
                      <a:r>
                        <a:rPr lang="en-US" sz="1400" dirty="0">
                          <a:solidFill>
                            <a:schemeClr val="tx1"/>
                          </a:solidFill>
                          <a:effectLst/>
                        </a:rPr>
                        <a:t> </a:t>
                      </a:r>
                    </a:p>
                    <a:p>
                      <a:pPr marL="0" marR="0">
                        <a:spcBef>
                          <a:spcPts val="0"/>
                        </a:spcBef>
                        <a:spcAft>
                          <a:spcPts val="0"/>
                        </a:spcAft>
                      </a:pPr>
                      <a:r>
                        <a:rPr lang="en-US" sz="1400" dirty="0">
                          <a:solidFill>
                            <a:schemeClr val="tx1"/>
                          </a:solidFill>
                          <a:effectLst/>
                        </a:rPr>
                        <a:t> </a:t>
                      </a:r>
                    </a:p>
                    <a:p>
                      <a:pPr marL="0" marR="0">
                        <a:spcBef>
                          <a:spcPts val="0"/>
                        </a:spcBef>
                        <a:spcAft>
                          <a:spcPts val="0"/>
                        </a:spcAft>
                      </a:pPr>
                      <a:r>
                        <a:rPr lang="en-US" sz="1400" dirty="0">
                          <a:solidFill>
                            <a:schemeClr val="tx1"/>
                          </a:solidFill>
                          <a:effectLst/>
                        </a:rPr>
                        <a:t/>
                      </a:r>
                      <a:br>
                        <a:rPr lang="en-US" sz="1400" dirty="0">
                          <a:solidFill>
                            <a:schemeClr val="tx1"/>
                          </a:solidFill>
                          <a:effectLst/>
                        </a:rPr>
                      </a:br>
                      <a:r>
                        <a:rPr lang="en-US" sz="1400" dirty="0">
                          <a:solidFill>
                            <a:schemeClr val="tx1"/>
                          </a:solidFill>
                          <a:effectLst/>
                        </a:rPr>
                        <a:t>            </a:t>
                      </a:r>
                      <a:r>
                        <a:rPr lang="en-US" sz="1400" b="0" dirty="0">
                          <a:solidFill>
                            <a:schemeClr val="tx1"/>
                          </a:solidFill>
                          <a:effectLst/>
                        </a:rPr>
                        <a:t>Yes</a:t>
                      </a:r>
                      <a:r>
                        <a:rPr lang="en-US" sz="1400" dirty="0">
                          <a:solidFill>
                            <a:schemeClr val="tx1"/>
                          </a:solidFill>
                          <a:effectLst/>
                        </a:rPr>
                        <a:t>                      </a:t>
                      </a:r>
                      <a:r>
                        <a:rPr lang="en-US" sz="1400" b="0" dirty="0" smtClean="0">
                          <a:solidFill>
                            <a:schemeClr val="tx1"/>
                          </a:solidFill>
                          <a:effectLst/>
                        </a:rPr>
                        <a:t>No</a:t>
                      </a:r>
                      <a:endParaRPr lang="en-US" sz="1400" b="0" dirty="0">
                        <a:solidFill>
                          <a:schemeClr val="tx1"/>
                        </a:solidFill>
                        <a:effectLst/>
                        <a:latin typeface="Times New Roman"/>
                        <a:ea typeface="MS Mincho"/>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REQUIRED</a:t>
                      </a:r>
                    </a:p>
                    <a:p>
                      <a:pPr marL="0" marR="0">
                        <a:spcBef>
                          <a:spcPts val="0"/>
                        </a:spcBef>
                        <a:spcAft>
                          <a:spcPts val="0"/>
                        </a:spcAft>
                      </a:pPr>
                      <a:r>
                        <a:rPr lang="en-US" sz="1400" dirty="0">
                          <a:solidFill>
                            <a:schemeClr val="tx1"/>
                          </a:solidFill>
                          <a:effectLst/>
                        </a:rPr>
                        <a:t>4a) </a:t>
                      </a:r>
                      <a:r>
                        <a:rPr lang="en-US" sz="1400" b="0" dirty="0">
                          <a:solidFill>
                            <a:schemeClr val="tx1"/>
                          </a:solidFill>
                          <a:effectLst/>
                        </a:rPr>
                        <a:t>The materials connect the Standards for Mathematical Practice and the Standards for Mathematical Content.</a:t>
                      </a:r>
                      <a:endParaRPr lang="en-US" sz="1400" b="0" dirty="0">
                        <a:solidFill>
                          <a:schemeClr val="tx1"/>
                        </a:solidFill>
                        <a:effectLst/>
                        <a:latin typeface="Calibri"/>
                        <a:ea typeface="Cambria"/>
                        <a:cs typeface="Calibri"/>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6920">
                <a:tc vMerge="1">
                  <a:txBody>
                    <a:bodyPr/>
                    <a:lstStyle/>
                    <a:p>
                      <a:endParaRPr lang="en-US"/>
                    </a:p>
                  </a:txBody>
                  <a:tcPr/>
                </a:tc>
                <a:tc>
                  <a:txBody>
                    <a:bodyPr/>
                    <a:lstStyle/>
                    <a:p>
                      <a:pPr marL="0" marR="0">
                        <a:spcBef>
                          <a:spcPts val="0"/>
                        </a:spcBef>
                        <a:spcAft>
                          <a:spcPts val="0"/>
                        </a:spcAft>
                      </a:pPr>
                      <a:r>
                        <a:rPr lang="en-US" sz="1400" b="1" dirty="0">
                          <a:solidFill>
                            <a:schemeClr val="tx1"/>
                          </a:solidFill>
                          <a:effectLst/>
                        </a:rPr>
                        <a:t>REQUIRED</a:t>
                      </a:r>
                    </a:p>
                    <a:p>
                      <a:pPr marL="0" marR="0">
                        <a:spcBef>
                          <a:spcPts val="0"/>
                        </a:spcBef>
                        <a:spcAft>
                          <a:spcPts val="0"/>
                        </a:spcAft>
                      </a:pPr>
                      <a:r>
                        <a:rPr lang="en-US" sz="1400" b="1" dirty="0">
                          <a:solidFill>
                            <a:schemeClr val="tx1"/>
                          </a:solidFill>
                          <a:effectLst/>
                        </a:rPr>
                        <a:t>4b) </a:t>
                      </a:r>
                      <a:r>
                        <a:rPr lang="en-US" sz="1400" dirty="0">
                          <a:solidFill>
                            <a:schemeClr val="tx1"/>
                          </a:solidFill>
                          <a:effectLst/>
                        </a:rPr>
                        <a:t>The developer provides a description or analysis, aimed at evaluators, which shows how materials meaningfully connect the Standards for Mathematical Practice to the Standards for Mathematical Content within each applicable grade.</a:t>
                      </a:r>
                      <a:endParaRPr lang="en-US" sz="1400" dirty="0">
                        <a:solidFill>
                          <a:schemeClr val="tx1"/>
                        </a:solidFill>
                        <a:effectLst/>
                        <a:latin typeface="Times New Roman"/>
                        <a:ea typeface="MS Mincho"/>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0" name="Rectangle 29"/>
          <p:cNvSpPr/>
          <p:nvPr/>
        </p:nvSpPr>
        <p:spPr>
          <a:xfrm>
            <a:off x="1952625" y="7321550"/>
            <a:ext cx="225425" cy="238125"/>
          </a:xfrm>
          <a:prstGeom prst="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Rectangle 30"/>
          <p:cNvSpPr/>
          <p:nvPr/>
        </p:nvSpPr>
        <p:spPr>
          <a:xfrm>
            <a:off x="1173163" y="7329488"/>
            <a:ext cx="225425" cy="238125"/>
          </a:xfrm>
          <a:prstGeom prst="rect">
            <a:avLst/>
          </a:prstGeom>
          <a:solidFill>
            <a:srgbClr val="00B050"/>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ectangle 23"/>
          <p:cNvSpPr>
            <a:spLocks noChangeArrowheads="1"/>
          </p:cNvSpPr>
          <p:nvPr/>
        </p:nvSpPr>
        <p:spPr bwMode="auto">
          <a:xfrm>
            <a:off x="457200" y="3168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24"/>
          <p:cNvSpPr>
            <a:spLocks noChangeArrowheads="1"/>
          </p:cNvSpPr>
          <p:nvPr/>
        </p:nvSpPr>
        <p:spPr bwMode="auto">
          <a:xfrm>
            <a:off x="304800" y="5867400"/>
            <a:ext cx="3017838" cy="952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25"/>
          <p:cNvSpPr>
            <a:spLocks noChangeArrowheads="1"/>
          </p:cNvSpPr>
          <p:nvPr/>
        </p:nvSpPr>
        <p:spPr bwMode="auto">
          <a:xfrm>
            <a:off x="304800" y="5943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sng" strike="noStrike" cap="none" normalizeH="0" baseline="30000" dirty="0" smtClean="0">
                <a:ln>
                  <a:noFill/>
                </a:ln>
                <a:solidFill>
                  <a:srgbClr val="800080"/>
                </a:solidFill>
                <a:effectLst/>
                <a:latin typeface="Times New Roman" pitchFamily="18" charset="0"/>
                <a:ea typeface="MS Mincho" pitchFamily="49" charset="-128"/>
                <a:cs typeface="Times New Roman" pitchFamily="18" charset="0"/>
                <a:hlinkClick r:id="rId2"/>
              </a:rPr>
              <a:t>[</a:t>
            </a:r>
            <a:r>
              <a:rPr kumimoji="0" lang="en-US" altLang="en-US" sz="1000" b="0" i="0" u="sng" strike="noStrike" cap="none" normalizeH="0" baseline="30000" dirty="0" smtClean="0" bmk="">
                <a:ln>
                  <a:noFill/>
                </a:ln>
                <a:solidFill>
                  <a:srgbClr val="800080"/>
                </a:solidFill>
                <a:effectLst/>
                <a:latin typeface="Times New Roman" pitchFamily="18" charset="0"/>
                <a:ea typeface="MS Mincho" pitchFamily="49" charset="-128"/>
                <a:cs typeface="Times New Roman" pitchFamily="18" charset="0"/>
                <a:hlinkClick r:id="rId2"/>
              </a:rPr>
              <a:t>1]</a:t>
            </a:r>
            <a:r>
              <a:rPr kumimoji="0" lang="en-US" altLang="en-US" sz="1000" b="0" i="0" u="none" strike="noStrike" cap="none" normalizeH="0" baseline="0" dirty="0" smtClean="0" bmk="">
                <a:ln>
                  <a:noFill/>
                </a:ln>
                <a:solidFill>
                  <a:schemeClr val="tx1"/>
                </a:solidFill>
                <a:effectLst/>
                <a:latin typeface="Times New Roman" pitchFamily="18" charset="0"/>
                <a:ea typeface="MS Mincho" pitchFamily="49" charset="-128"/>
                <a:cs typeface="Times New Roman" pitchFamily="18" charset="0"/>
              </a:rPr>
              <a:t> </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rPr>
              <a:t>Refer also to criterion #7 in the K</a:t>
            </a:r>
            <a:r>
              <a:rPr kumimoji="0" lang="en-US" altLang="en-US" sz="900" b="0" i="0" u="none" strike="noStrike" cap="none" normalizeH="0" baseline="0" dirty="0" smtClean="0" bmk="">
                <a:ln>
                  <a:noFill/>
                </a:ln>
                <a:solidFill>
                  <a:srgbClr val="000000"/>
                </a:solidFill>
                <a:effectLst/>
                <a:latin typeface="Calibri" pitchFamily="34" charset="0"/>
                <a:ea typeface="Times New Roman" pitchFamily="18" charset="0"/>
                <a:cs typeface="Arial" pitchFamily="34" charset="0"/>
              </a:rPr>
              <a:t>–</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rPr>
              <a:t>8 </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hlinkClick r:id="rId3"/>
              </a:rPr>
              <a:t>Publishers' Criteria</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rPr>
              <a:t> for the Common Core State Standards for Mathematics (Spring 2013).</a:t>
            </a:r>
            <a:endParaRPr kumimoji="0" lang="en-US" altLang="en-US" sz="800" b="0" i="0" u="none" strike="noStrike" cap="none" normalizeH="0" baseline="0" dirty="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30000" dirty="0" smtClean="0" bmk="">
                <a:ln>
                  <a:noFill/>
                </a:ln>
                <a:solidFill>
                  <a:srgbClr val="800080"/>
                </a:solidFill>
                <a:effectLst/>
                <a:latin typeface="Times New Roman" pitchFamily="18" charset="0"/>
                <a:ea typeface="MS Mincho" pitchFamily="49" charset="-128"/>
                <a:cs typeface="Times New Roman" pitchFamily="18" charset="0"/>
                <a:hlinkClick r:id="rId4"/>
              </a:rPr>
              <a:t>[2]</a:t>
            </a:r>
            <a:r>
              <a:rPr kumimoji="0" lang="en-US" altLang="en-US" sz="10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r>
              <a:rPr kumimoji="0" lang="en-US" altLang="en-US" sz="900" b="0"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All items do not need to align to a Mathematical Practice. In addition, there is no requirement to have an equal balance among the Mathematical Practices in any set of materials or grade.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Rectangle 34"/>
          <p:cNvSpPr/>
          <p:nvPr/>
        </p:nvSpPr>
        <p:spPr>
          <a:xfrm>
            <a:off x="609600" y="2929411"/>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Rectangle 35"/>
          <p:cNvSpPr/>
          <p:nvPr/>
        </p:nvSpPr>
        <p:spPr>
          <a:xfrm>
            <a:off x="1701006" y="2939225"/>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7460067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Mathematical Practices</a:t>
            </a:r>
            <a:endParaRPr lang="en-US" dirty="0"/>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32</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smtClean="0">
                <a:solidFill>
                  <a:srgbClr val="EEECE1">
                    <a:lumMod val="50000"/>
                  </a:srgbClr>
                </a:solidFill>
              </a:rPr>
              <a:t>Louisiana Believes</a:t>
            </a:r>
            <a:endParaRPr lang="en-US" dirty="0">
              <a:solidFill>
                <a:srgbClr val="EEECE1">
                  <a:lumMod val="50000"/>
                </a:srgbClr>
              </a:solidFill>
            </a:endParaRPr>
          </a:p>
        </p:txBody>
      </p:sp>
      <p:pic>
        <p:nvPicPr>
          <p:cNvPr id="6" name="Content Placeholder 5"/>
          <p:cNvPicPr>
            <a:picLocks noGrp="1"/>
          </p:cNvPicPr>
          <p:nvPr>
            <p:ph sz="quarter" idx="4294967295"/>
          </p:nvPr>
        </p:nvPicPr>
        <p:blipFill>
          <a:blip r:embed="rId2"/>
          <a:stretch>
            <a:fillRect/>
          </a:stretch>
        </p:blipFill>
        <p:spPr>
          <a:xfrm>
            <a:off x="1219200" y="1371600"/>
            <a:ext cx="6934200" cy="4648200"/>
          </a:xfrm>
          <a:prstGeom prst="rect">
            <a:avLst/>
          </a:prstGeom>
        </p:spPr>
      </p:pic>
    </p:spTree>
    <p:extLst>
      <p:ext uri="{BB962C8B-B14F-4D97-AF65-F5344CB8AC3E}">
        <p14:creationId xmlns:p14="http://schemas.microsoft.com/office/powerpoint/2010/main" val="32069815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Non-Negotiable </a:t>
            </a:r>
            <a:r>
              <a:rPr lang="en-US" sz="3600" dirty="0" smtClean="0"/>
              <a:t>4: </a:t>
            </a:r>
            <a:br>
              <a:rPr lang="en-US" sz="3600" dirty="0" smtClean="0"/>
            </a:br>
            <a:r>
              <a:rPr lang="en-US" sz="3600" dirty="0" smtClean="0"/>
              <a:t>Practice-Content Connections </a:t>
            </a:r>
            <a:endParaRPr lang="en-US" sz="3600" dirty="0"/>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33</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smtClean="0">
                <a:solidFill>
                  <a:srgbClr val="EEECE1">
                    <a:lumMod val="50000"/>
                  </a:srgbClr>
                </a:solidFill>
              </a:rPr>
              <a:t>Louisiana Believes</a:t>
            </a:r>
            <a:endParaRPr lang="en-US" dirty="0">
              <a:solidFill>
                <a:srgbClr val="EEECE1">
                  <a:lumMod val="50000"/>
                </a:srgbClr>
              </a:solidFill>
            </a:endParaRPr>
          </a:p>
        </p:txBody>
      </p:sp>
      <p:sp>
        <p:nvSpPr>
          <p:cNvPr id="5" name="Content Placeholder 4"/>
          <p:cNvSpPr>
            <a:spLocks noGrp="1"/>
          </p:cNvSpPr>
          <p:nvPr>
            <p:ph sz="quarter" idx="4294967295"/>
          </p:nvPr>
        </p:nvSpPr>
        <p:spPr>
          <a:xfrm>
            <a:off x="152400" y="1295400"/>
            <a:ext cx="8839200" cy="5105400"/>
          </a:xfrm>
          <a:prstGeom prst="rect">
            <a:avLst/>
          </a:prstGeom>
        </p:spPr>
        <p:txBody>
          <a:bodyPr/>
          <a:lstStyle/>
          <a:p>
            <a:pPr lvl="0"/>
            <a:r>
              <a:rPr lang="en-US" dirty="0"/>
              <a:t>The materials connect the </a:t>
            </a:r>
            <a:r>
              <a:rPr lang="en-US" u="sng" dirty="0"/>
              <a:t>Standards for Mathematical Practice</a:t>
            </a:r>
            <a:r>
              <a:rPr lang="en-US" dirty="0"/>
              <a:t> and the </a:t>
            </a:r>
            <a:r>
              <a:rPr lang="en-US" u="sng" dirty="0"/>
              <a:t>Standards for Mathematical Content</a:t>
            </a:r>
            <a:r>
              <a:rPr lang="en-US" dirty="0"/>
              <a:t> in meaningful </a:t>
            </a:r>
            <a:r>
              <a:rPr lang="en-US" dirty="0" smtClean="0"/>
              <a:t>ways</a:t>
            </a:r>
          </a:p>
          <a:p>
            <a:pPr marL="0" lvl="0" indent="0">
              <a:buNone/>
            </a:pPr>
            <a:endParaRPr lang="en-US" dirty="0"/>
          </a:p>
          <a:p>
            <a:pPr lvl="0"/>
            <a:r>
              <a:rPr lang="en-US" dirty="0" smtClean="0"/>
              <a:t>Specific actionable guidance </a:t>
            </a:r>
            <a:r>
              <a:rPr lang="en-US" dirty="0"/>
              <a:t>is provided </a:t>
            </a:r>
            <a:r>
              <a:rPr lang="en-US" dirty="0" smtClean="0"/>
              <a:t>in </a:t>
            </a:r>
            <a:r>
              <a:rPr lang="en-US" dirty="0"/>
              <a:t>the materials as </a:t>
            </a:r>
            <a:r>
              <a:rPr lang="en-US" dirty="0" smtClean="0"/>
              <a:t>to how the </a:t>
            </a:r>
            <a:r>
              <a:rPr lang="en-US" dirty="0"/>
              <a:t>students are required to engage in the </a:t>
            </a:r>
            <a:r>
              <a:rPr lang="en-US" dirty="0" smtClean="0"/>
              <a:t>MPs</a:t>
            </a:r>
          </a:p>
          <a:p>
            <a:pPr marL="0" lvl="0" indent="0">
              <a:buNone/>
            </a:pPr>
            <a:endParaRPr lang="en-US" dirty="0"/>
          </a:p>
        </p:txBody>
      </p:sp>
    </p:spTree>
    <p:extLst>
      <p:ext uri="{BB962C8B-B14F-4D97-AF65-F5344CB8AC3E}">
        <p14:creationId xmlns:p14="http://schemas.microsoft.com/office/powerpoint/2010/main" val="3226609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514350" indent="-514350">
              <a:buFont typeface="+mj-lt"/>
              <a:buAutoNum type="arabicPeriod" startAt="5"/>
            </a:pPr>
            <a:r>
              <a:rPr lang="en-US" b="1" dirty="0" smtClean="0"/>
              <a:t>ALIGNMENT </a:t>
            </a:r>
            <a:r>
              <a:rPr lang="en-US" b="1" dirty="0"/>
              <a:t>CRITERIA FOR STANDARDS FOR MATHEMATICAL </a:t>
            </a:r>
            <a:r>
              <a:rPr lang="en-US" b="1" dirty="0" smtClean="0"/>
              <a:t>CONTENT</a:t>
            </a:r>
          </a:p>
          <a:p>
            <a:pPr marL="514350" indent="-514350">
              <a:buFont typeface="+mj-lt"/>
              <a:buAutoNum type="arabicPeriod" startAt="5"/>
            </a:pPr>
            <a:r>
              <a:rPr lang="en-US" b="1" dirty="0" smtClean="0"/>
              <a:t>ALIGNMENT </a:t>
            </a:r>
            <a:r>
              <a:rPr lang="en-US" b="1" dirty="0"/>
              <a:t>CRITERIA FOR STANDARDS FOR MATHEMATICAL </a:t>
            </a:r>
            <a:r>
              <a:rPr lang="en-US" b="1" dirty="0" smtClean="0"/>
              <a:t>PRACTICE</a:t>
            </a:r>
            <a:endParaRPr lang="en-US" dirty="0"/>
          </a:p>
          <a:p>
            <a:pPr marL="514350" indent="-514350">
              <a:buFont typeface="+mj-lt"/>
              <a:buAutoNum type="arabicPeriod" startAt="5"/>
            </a:pPr>
            <a:r>
              <a:rPr lang="en-US" b="1" dirty="0" smtClean="0"/>
              <a:t>INDICATORS </a:t>
            </a:r>
            <a:r>
              <a:rPr lang="en-US" b="1" dirty="0"/>
              <a:t>OF </a:t>
            </a:r>
            <a:r>
              <a:rPr lang="en-US" b="1" dirty="0" smtClean="0"/>
              <a:t>QUALITY</a:t>
            </a:r>
            <a:endParaRPr lang="en-US" dirty="0"/>
          </a:p>
          <a:p>
            <a:pPr marL="514350" indent="-514350">
              <a:buFont typeface="+mj-lt"/>
              <a:buAutoNum type="arabicPeriod" startAt="5"/>
            </a:pPr>
            <a:endParaRPr lang="en-US" dirty="0"/>
          </a:p>
        </p:txBody>
      </p:sp>
      <p:sp>
        <p:nvSpPr>
          <p:cNvPr id="2" name="Title 1"/>
          <p:cNvSpPr>
            <a:spLocks noGrp="1"/>
          </p:cNvSpPr>
          <p:nvPr>
            <p:ph type="title"/>
          </p:nvPr>
        </p:nvSpPr>
        <p:spPr/>
        <p:txBody>
          <a:bodyPr/>
          <a:lstStyle/>
          <a:p>
            <a:r>
              <a:rPr lang="en-US" dirty="0" smtClean="0"/>
              <a:t>Additional Mathematics Criterion</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34</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4202280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080995341"/>
              </p:ext>
            </p:extLst>
          </p:nvPr>
        </p:nvGraphicFramePr>
        <p:xfrm>
          <a:off x="152400" y="1371600"/>
          <a:ext cx="8763000" cy="5150506"/>
        </p:xfrm>
        <a:graphic>
          <a:graphicData uri="http://schemas.openxmlformats.org/drawingml/2006/table">
            <a:tbl>
              <a:tblPr firstRow="1" firstCol="1" bandRow="1">
                <a:tableStyleId>{5C22544A-7EE6-4342-B048-85BDC9FD1C3A}</a:tableStyleId>
              </a:tblPr>
              <a:tblGrid>
                <a:gridCol w="2129327"/>
                <a:gridCol w="2129327"/>
                <a:gridCol w="2252173"/>
                <a:gridCol w="2252173"/>
              </a:tblGrid>
              <a:tr h="513967">
                <a:tc gridSpan="4">
                  <a:txBody>
                    <a:bodyPr/>
                    <a:lstStyle/>
                    <a:p>
                      <a:pPr marL="0" marR="0">
                        <a:spcBef>
                          <a:spcPts val="0"/>
                        </a:spcBef>
                        <a:spcAft>
                          <a:spcPts val="0"/>
                        </a:spcAft>
                      </a:pPr>
                      <a:r>
                        <a:rPr lang="en-US" sz="1400" dirty="0">
                          <a:solidFill>
                            <a:schemeClr val="tx1"/>
                          </a:solidFill>
                          <a:effectLst/>
                        </a:rPr>
                        <a:t>FINAL EVALUATION</a:t>
                      </a:r>
                      <a:endParaRPr lang="en-US" sz="1400" dirty="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r>
              <a:tr h="205587">
                <a:tc gridSpan="4">
                  <a:txBody>
                    <a:bodyPr/>
                    <a:lstStyle/>
                    <a:p>
                      <a:pPr marL="0" marR="0">
                        <a:spcBef>
                          <a:spcPts val="0"/>
                        </a:spcBef>
                        <a:spcAft>
                          <a:spcPts val="0"/>
                        </a:spcAft>
                      </a:pPr>
                      <a:r>
                        <a:rPr lang="en-US" sz="1400" dirty="0">
                          <a:solidFill>
                            <a:schemeClr val="tx1"/>
                          </a:solidFill>
                          <a:effectLst/>
                        </a:rPr>
                        <a:t>Compile the results for Sections I and II to make a final decision for the material under review.</a:t>
                      </a:r>
                      <a:endParaRPr lang="en-US" sz="1400" dirty="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r>
              <a:tr h="205587">
                <a:tc>
                  <a:txBody>
                    <a:bodyPr/>
                    <a:lstStyle/>
                    <a:p>
                      <a:pPr marL="0" marR="0">
                        <a:spcBef>
                          <a:spcPts val="0"/>
                        </a:spcBef>
                        <a:spcAft>
                          <a:spcPts val="0"/>
                        </a:spcAft>
                      </a:pPr>
                      <a:r>
                        <a:rPr lang="en-US" sz="1400" dirty="0">
                          <a:solidFill>
                            <a:schemeClr val="tx1"/>
                          </a:solidFill>
                          <a:effectLst/>
                        </a:rPr>
                        <a:t>Section</a:t>
                      </a:r>
                      <a:endParaRPr lang="en-US" sz="1400" dirty="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a:solidFill>
                            <a:schemeClr val="tx1"/>
                          </a:solidFill>
                          <a:effectLst/>
                        </a:rPr>
                        <a:t>Criteria</a:t>
                      </a:r>
                      <a:endParaRPr lang="en-US" sz="140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a:solidFill>
                            <a:schemeClr val="tx1"/>
                          </a:solidFill>
                          <a:effectLst/>
                        </a:rPr>
                        <a:t>Y/N</a:t>
                      </a:r>
                      <a:endParaRPr lang="en-US" sz="140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a:solidFill>
                            <a:schemeClr val="tx1"/>
                          </a:solidFill>
                          <a:effectLst/>
                        </a:rPr>
                        <a:t>Final Justification/Comments</a:t>
                      </a:r>
                      <a:endParaRPr lang="en-US" sz="1400">
                        <a:solidFill>
                          <a:schemeClr val="tx1"/>
                        </a:solidFill>
                        <a:effectLst/>
                        <a:latin typeface="Times New Roman"/>
                        <a:ea typeface="MS Mincho"/>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3967">
                <a:tc rowSpan="4">
                  <a:txBody>
                    <a:bodyPr/>
                    <a:lstStyle/>
                    <a:p>
                      <a:pPr marL="0" marR="0">
                        <a:spcBef>
                          <a:spcPts val="0"/>
                        </a:spcBef>
                        <a:spcAft>
                          <a:spcPts val="0"/>
                        </a:spcAft>
                      </a:pPr>
                      <a:r>
                        <a:rPr lang="en-US" sz="1400" dirty="0">
                          <a:solidFill>
                            <a:schemeClr val="tx1"/>
                          </a:solidFill>
                          <a:effectLst/>
                        </a:rPr>
                        <a:t>I: Non-</a:t>
                      </a:r>
                      <a:r>
                        <a:rPr lang="en-US" sz="1400" dirty="0" err="1">
                          <a:solidFill>
                            <a:schemeClr val="tx1"/>
                          </a:solidFill>
                          <a:effectLst/>
                        </a:rPr>
                        <a:t>Negotiables</a:t>
                      </a:r>
                      <a:endParaRPr lang="en-US" sz="1400" dirty="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1. Focus on Major Work</a:t>
                      </a:r>
                      <a:endParaRPr lang="en-US" sz="1400" dirty="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400" dirty="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endParaRPr lang="en-US" sz="1400" dirty="0">
                        <a:solidFill>
                          <a:schemeClr val="tx1"/>
                        </a:solidFill>
                        <a:effectLst/>
                        <a:latin typeface="Times New Roman"/>
                        <a:ea typeface="MS Mincho"/>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9701">
                <a:tc vMerge="1">
                  <a:txBody>
                    <a:bodyPr/>
                    <a:lstStyle/>
                    <a:p>
                      <a:endParaRPr lang="en-US"/>
                    </a:p>
                  </a:txBody>
                  <a:tcPr/>
                </a:tc>
                <a:tc>
                  <a:txBody>
                    <a:bodyPr/>
                    <a:lstStyle/>
                    <a:p>
                      <a:pPr marL="0" marR="0">
                        <a:spcBef>
                          <a:spcPts val="0"/>
                        </a:spcBef>
                        <a:spcAft>
                          <a:spcPts val="0"/>
                        </a:spcAft>
                      </a:pPr>
                      <a:r>
                        <a:rPr lang="en-US" sz="1400" dirty="0">
                          <a:solidFill>
                            <a:schemeClr val="tx1"/>
                          </a:solidFill>
                          <a:effectLst/>
                        </a:rPr>
                        <a:t>2. Consistent, Coherent Content</a:t>
                      </a:r>
                      <a:endParaRPr lang="en-US" sz="1400" dirty="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400" dirty="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endParaRPr lang="en-US" sz="1400" dirty="0">
                        <a:solidFill>
                          <a:schemeClr val="tx1"/>
                        </a:solidFill>
                        <a:effectLst/>
                        <a:latin typeface="Times New Roman"/>
                        <a:ea typeface="MS Mincho"/>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4045">
                <a:tc vMerge="1">
                  <a:txBody>
                    <a:bodyPr/>
                    <a:lstStyle/>
                    <a:p>
                      <a:endParaRPr lang="en-US"/>
                    </a:p>
                  </a:txBody>
                  <a:tcPr/>
                </a:tc>
                <a:tc>
                  <a:txBody>
                    <a:bodyPr/>
                    <a:lstStyle/>
                    <a:p>
                      <a:pPr marL="0" marR="0">
                        <a:spcBef>
                          <a:spcPts val="0"/>
                        </a:spcBef>
                        <a:spcAft>
                          <a:spcPts val="0"/>
                        </a:spcAft>
                      </a:pPr>
                      <a:r>
                        <a:rPr lang="en-US" sz="1400" dirty="0">
                          <a:solidFill>
                            <a:schemeClr val="tx1"/>
                          </a:solidFill>
                          <a:effectLst/>
                        </a:rPr>
                        <a:t>3. Rigor and Balance</a:t>
                      </a:r>
                      <a:endParaRPr lang="en-US" sz="1400" dirty="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400" dirty="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a:spcBef>
                          <a:spcPts val="0"/>
                        </a:spcBef>
                        <a:spcAft>
                          <a:spcPts val="0"/>
                        </a:spcAft>
                      </a:pPr>
                      <a:endParaRPr lang="en-US" sz="1400" dirty="0">
                        <a:solidFill>
                          <a:schemeClr val="tx1"/>
                        </a:solidFill>
                        <a:effectLst/>
                        <a:latin typeface="Times New Roman"/>
                        <a:ea typeface="MS Mincho"/>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09600">
                <a:tc vMerge="1">
                  <a:txBody>
                    <a:bodyPr/>
                    <a:lstStyle/>
                    <a:p>
                      <a:endParaRPr lang="en-US"/>
                    </a:p>
                  </a:txBody>
                  <a:tcPr/>
                </a:tc>
                <a:tc>
                  <a:txBody>
                    <a:bodyPr/>
                    <a:lstStyle/>
                    <a:p>
                      <a:pPr marL="0" marR="0">
                        <a:spcBef>
                          <a:spcPts val="0"/>
                        </a:spcBef>
                        <a:spcAft>
                          <a:spcPts val="0"/>
                        </a:spcAft>
                      </a:pPr>
                      <a:r>
                        <a:rPr lang="en-US" sz="1400" dirty="0">
                          <a:solidFill>
                            <a:schemeClr val="tx1"/>
                          </a:solidFill>
                          <a:effectLst/>
                        </a:rPr>
                        <a:t>4. Practice-Content Connections</a:t>
                      </a:r>
                      <a:endParaRPr lang="en-US" sz="1400" dirty="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400" dirty="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a:spcBef>
                          <a:spcPts val="0"/>
                        </a:spcBef>
                        <a:spcAft>
                          <a:spcPts val="0"/>
                        </a:spcAft>
                      </a:pPr>
                      <a:endParaRPr lang="en-US" sz="1400" dirty="0">
                        <a:solidFill>
                          <a:schemeClr val="tx1"/>
                        </a:solidFill>
                        <a:effectLst/>
                        <a:latin typeface="Times New Roman"/>
                        <a:ea typeface="MS Mincho"/>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173">
                <a:tc rowSpan="3">
                  <a:txBody>
                    <a:bodyPr/>
                    <a:lstStyle/>
                    <a:p>
                      <a:pPr marL="0" marR="0">
                        <a:spcBef>
                          <a:spcPts val="0"/>
                        </a:spcBef>
                        <a:spcAft>
                          <a:spcPts val="0"/>
                        </a:spcAft>
                      </a:pPr>
                      <a:r>
                        <a:rPr lang="en-US" sz="1400">
                          <a:solidFill>
                            <a:schemeClr val="tx1"/>
                          </a:solidFill>
                          <a:effectLst/>
                        </a:rPr>
                        <a:t>II: Additional Alignment Criteria and Indicators of Quality</a:t>
                      </a:r>
                      <a:endParaRPr lang="en-US" sz="140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a:solidFill>
                            <a:schemeClr val="tx1"/>
                          </a:solidFill>
                          <a:effectLst/>
                        </a:rPr>
                        <a:t>5. Alignment Criteria for Standards for Mathematical Content</a:t>
                      </a:r>
                      <a:endParaRPr lang="en-US" sz="140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solidFill>
                            <a:schemeClr val="tx1"/>
                          </a:solidFill>
                          <a:effectLst/>
                        </a:rPr>
                        <a:t> </a:t>
                      </a:r>
                      <a:endParaRPr lang="en-US" sz="1400" dirty="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endParaRPr lang="en-US" sz="1400" dirty="0">
                        <a:solidFill>
                          <a:schemeClr val="tx1"/>
                        </a:solidFill>
                        <a:effectLst/>
                        <a:latin typeface="Times New Roman"/>
                        <a:ea typeface="MS Minch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173">
                <a:tc vMerge="1">
                  <a:txBody>
                    <a:bodyPr/>
                    <a:lstStyle/>
                    <a:p>
                      <a:endParaRPr lang="en-US"/>
                    </a:p>
                  </a:txBody>
                  <a:tcPr/>
                </a:tc>
                <a:tc>
                  <a:txBody>
                    <a:bodyPr/>
                    <a:lstStyle/>
                    <a:p>
                      <a:pPr marL="0" marR="0">
                        <a:spcBef>
                          <a:spcPts val="0"/>
                        </a:spcBef>
                        <a:spcAft>
                          <a:spcPts val="0"/>
                        </a:spcAft>
                      </a:pPr>
                      <a:r>
                        <a:rPr lang="en-US" sz="1400">
                          <a:solidFill>
                            <a:schemeClr val="tx1"/>
                          </a:solidFill>
                          <a:effectLst/>
                        </a:rPr>
                        <a:t>6. Alignment Criteria for Standards for Mathematical Practice</a:t>
                      </a:r>
                      <a:endParaRPr lang="en-US" sz="140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solidFill>
                            <a:schemeClr val="tx1"/>
                          </a:solidFill>
                          <a:effectLst/>
                        </a:rPr>
                        <a:t> </a:t>
                      </a:r>
                      <a:endParaRPr lang="en-US" sz="1400" dirty="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endParaRPr lang="en-US" sz="1400" dirty="0">
                        <a:solidFill>
                          <a:schemeClr val="tx1"/>
                        </a:solidFill>
                        <a:effectLst/>
                        <a:latin typeface="Times New Roman"/>
                        <a:ea typeface="MS Minch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173">
                <a:tc vMerge="1">
                  <a:txBody>
                    <a:bodyPr/>
                    <a:lstStyle/>
                    <a:p>
                      <a:endParaRPr lang="en-US"/>
                    </a:p>
                  </a:txBody>
                  <a:tcPr/>
                </a:tc>
                <a:tc>
                  <a:txBody>
                    <a:bodyPr/>
                    <a:lstStyle/>
                    <a:p>
                      <a:pPr marL="0" marR="0">
                        <a:spcBef>
                          <a:spcPts val="0"/>
                        </a:spcBef>
                        <a:spcAft>
                          <a:spcPts val="0"/>
                        </a:spcAft>
                      </a:pPr>
                      <a:r>
                        <a:rPr lang="en-US" sz="1400">
                          <a:solidFill>
                            <a:schemeClr val="tx1"/>
                          </a:solidFill>
                          <a:effectLst/>
                        </a:rPr>
                        <a:t>7. Indicators of Quality</a:t>
                      </a:r>
                      <a:endParaRPr lang="en-US" sz="1400">
                        <a:solidFill>
                          <a:schemeClr val="tx1"/>
                        </a:solidFill>
                        <a:effectLst/>
                        <a:latin typeface="Calibri"/>
                        <a:ea typeface="Cambria"/>
                        <a:cs typeface="Calibri"/>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solidFill>
                            <a:schemeClr val="tx1"/>
                          </a:solidFill>
                          <a:effectLst/>
                        </a:rPr>
                        <a:t> </a:t>
                      </a:r>
                      <a:endParaRPr lang="en-US" sz="1400" dirty="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endParaRPr lang="en-US" sz="1400" dirty="0">
                        <a:solidFill>
                          <a:schemeClr val="tx1"/>
                        </a:solidFill>
                        <a:effectLst/>
                        <a:latin typeface="Times New Roman"/>
                        <a:ea typeface="MS Minch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173">
                <a:tc gridSpan="4">
                  <a:txBody>
                    <a:bodyPr/>
                    <a:lstStyle/>
                    <a:p>
                      <a:pPr marL="0" marR="0">
                        <a:spcBef>
                          <a:spcPts val="0"/>
                        </a:spcBef>
                        <a:spcAft>
                          <a:spcPts val="0"/>
                        </a:spcAft>
                      </a:pPr>
                      <a:r>
                        <a:rPr lang="en-US" sz="1400" dirty="0">
                          <a:solidFill>
                            <a:schemeClr val="tx1"/>
                          </a:solidFill>
                          <a:effectLst/>
                        </a:rPr>
                        <a:t>FINAL DECISION FOR THIS MATERIAL</a:t>
                      </a:r>
                      <a:r>
                        <a:rPr lang="en-US" sz="1400" dirty="0" smtClean="0">
                          <a:solidFill>
                            <a:schemeClr val="tx1"/>
                          </a:solidFill>
                          <a:effectLst/>
                        </a:rPr>
                        <a:t>:</a:t>
                      </a:r>
                      <a:endParaRPr lang="en-US" sz="1400" dirty="0">
                        <a:solidFill>
                          <a:schemeClr val="tx1"/>
                        </a:solidFill>
                        <a:effectLst/>
                        <a:latin typeface="Times New Roman"/>
                        <a:ea typeface="MS Mincho"/>
                      </a:endParaRPr>
                    </a:p>
                  </a:txBody>
                  <a:tcPr marL="62901" marR="62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Title 4"/>
          <p:cNvSpPr>
            <a:spLocks noGrp="1"/>
          </p:cNvSpPr>
          <p:nvPr>
            <p:ph type="title"/>
          </p:nvPr>
        </p:nvSpPr>
        <p:spPr/>
        <p:txBody>
          <a:bodyPr/>
          <a:lstStyle/>
          <a:p>
            <a:r>
              <a:rPr lang="en-US" dirty="0" smtClean="0"/>
              <a:t>Mathematics Final Evaluation Page</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35</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3156239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b="1" i="1" dirty="0"/>
              <a:t>Tier 1 ratings</a:t>
            </a:r>
            <a:r>
              <a:rPr lang="en-US" dirty="0"/>
              <a:t> receive a “Yes” </a:t>
            </a:r>
            <a:r>
              <a:rPr lang="en-US" dirty="0" smtClean="0"/>
              <a:t>for </a:t>
            </a:r>
            <a:r>
              <a:rPr lang="en-US" dirty="0"/>
              <a:t>Criteria 1-7. </a:t>
            </a:r>
          </a:p>
          <a:p>
            <a:r>
              <a:rPr lang="en-US" b="1" i="1" dirty="0"/>
              <a:t>Tier 2 ratings</a:t>
            </a:r>
            <a:r>
              <a:rPr lang="en-US" dirty="0"/>
              <a:t> receive a “Yes” </a:t>
            </a:r>
            <a:r>
              <a:rPr lang="en-US" dirty="0" smtClean="0"/>
              <a:t>for </a:t>
            </a:r>
            <a:r>
              <a:rPr lang="en-US" dirty="0"/>
              <a:t>all non-negotiable criteria (Criteria 1 – 4), but at least one “No” </a:t>
            </a:r>
            <a:r>
              <a:rPr lang="en-US" dirty="0" smtClean="0"/>
              <a:t>for </a:t>
            </a:r>
            <a:r>
              <a:rPr lang="en-US" dirty="0"/>
              <a:t>the remaining criteria. </a:t>
            </a:r>
          </a:p>
          <a:p>
            <a:r>
              <a:rPr lang="en-US" b="1" i="1" dirty="0"/>
              <a:t>Tier 3 ratings</a:t>
            </a:r>
            <a:r>
              <a:rPr lang="en-US" dirty="0"/>
              <a:t> receive a “No” </a:t>
            </a:r>
            <a:r>
              <a:rPr lang="en-US" dirty="0" smtClean="0"/>
              <a:t>for </a:t>
            </a:r>
            <a:r>
              <a:rPr lang="en-US" dirty="0"/>
              <a:t>at least one of the non-negotiable criteria</a:t>
            </a:r>
          </a:p>
        </p:txBody>
      </p:sp>
      <p:sp>
        <p:nvSpPr>
          <p:cNvPr id="5" name="Title 4"/>
          <p:cNvSpPr>
            <a:spLocks noGrp="1"/>
          </p:cNvSpPr>
          <p:nvPr>
            <p:ph type="title"/>
          </p:nvPr>
        </p:nvSpPr>
        <p:spPr/>
        <p:txBody>
          <a:bodyPr/>
          <a:lstStyle/>
          <a:p>
            <a:r>
              <a:rPr lang="en-US" dirty="0" err="1" smtClean="0"/>
              <a:t>MathematicsTiers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36</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9981170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Take a minute to look over the </a:t>
            </a:r>
            <a:r>
              <a:rPr lang="en-US" dirty="0" smtClean="0">
                <a:hlinkClick r:id="rId2"/>
              </a:rPr>
              <a:t>blank English rubrics</a:t>
            </a:r>
            <a:r>
              <a:rPr lang="en-US" dirty="0" smtClean="0"/>
              <a:t>.</a:t>
            </a:r>
          </a:p>
        </p:txBody>
      </p:sp>
      <p:sp>
        <p:nvSpPr>
          <p:cNvPr id="3" name="Title 2"/>
          <p:cNvSpPr>
            <a:spLocks noGrp="1"/>
          </p:cNvSpPr>
          <p:nvPr>
            <p:ph type="title"/>
          </p:nvPr>
        </p:nvSpPr>
        <p:spPr/>
        <p:txBody>
          <a:bodyPr/>
          <a:lstStyle/>
          <a:p>
            <a:r>
              <a:rPr lang="en-US" dirty="0" smtClean="0"/>
              <a:t>English Rubrics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37</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3062829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B9ACB2A9-33BA-4D9F-880F-8595609817D7}" type="slidenum">
              <a:rPr lang="en-US" smtClean="0">
                <a:solidFill>
                  <a:srgbClr val="FFFFFF"/>
                </a:solidFill>
              </a:rPr>
              <a:pPr eaLnBrk="1" hangingPunct="1"/>
              <a:t>38</a:t>
            </a:fld>
            <a:endParaRPr lang="en-US" smtClean="0">
              <a:solidFill>
                <a:srgbClr val="FFFFFF"/>
              </a:solidFill>
            </a:endParaRPr>
          </a:p>
        </p:txBody>
      </p:sp>
      <p:sp>
        <p:nvSpPr>
          <p:cNvPr id="52227" name="Shape 171"/>
          <p:cNvSpPr txBox="1">
            <a:spLocks/>
          </p:cNvSpPr>
          <p:nvPr/>
        </p:nvSpPr>
        <p:spPr bwMode="auto">
          <a:xfrm>
            <a:off x="438150" y="371112"/>
            <a:ext cx="8412163" cy="72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3600" b="1" dirty="0">
                <a:solidFill>
                  <a:srgbClr val="6D6F77"/>
                </a:solidFill>
                <a:latin typeface="Arial" panose="020B0604020202020204" pitchFamily="34" charset="0"/>
                <a:cs typeface="Arial" panose="020B0604020202020204" pitchFamily="34" charset="0"/>
                <a:rtl val="0"/>
              </a:rPr>
              <a:t>The Three Shifts in </a:t>
            </a:r>
            <a:r>
              <a:rPr lang="en-US" sz="3600" b="1" dirty="0" smtClean="0">
                <a:solidFill>
                  <a:srgbClr val="6D6F77"/>
                </a:solidFill>
                <a:latin typeface="Arial" panose="020B0604020202020204" pitchFamily="34" charset="0"/>
                <a:cs typeface="Arial" panose="020B0604020202020204" pitchFamily="34" charset="0"/>
                <a:rtl val="0"/>
              </a:rPr>
              <a:t>English</a:t>
            </a:r>
            <a:endParaRPr lang="en-US" sz="3600" b="1" dirty="0">
              <a:solidFill>
                <a:srgbClr val="6D6F77"/>
              </a:solidFill>
              <a:latin typeface="Arial" panose="020B0604020202020204" pitchFamily="34" charset="0"/>
              <a:cs typeface="Arial" panose="020B0604020202020204" pitchFamily="34" charset="0"/>
              <a:rtl val="0"/>
            </a:endParaRPr>
          </a:p>
        </p:txBody>
      </p:sp>
      <p:sp>
        <p:nvSpPr>
          <p:cNvPr id="6" name="Shape 172"/>
          <p:cNvSpPr txBox="1">
            <a:spLocks/>
          </p:cNvSpPr>
          <p:nvPr/>
        </p:nvSpPr>
        <p:spPr>
          <a:xfrm>
            <a:off x="528638" y="1600200"/>
            <a:ext cx="7650162" cy="3989963"/>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lnSpc>
                <a:spcPct val="114000"/>
              </a:lnSpc>
              <a:spcBef>
                <a:spcPts val="0"/>
              </a:spcBef>
              <a:spcAft>
                <a:spcPts val="0"/>
              </a:spcAft>
              <a:buClr>
                <a:srgbClr val="000000"/>
              </a:buClr>
              <a:buFont typeface="+mj-lt"/>
              <a:buAutoNum type="alphaUcPeriod"/>
              <a:defRPr/>
            </a:pPr>
            <a:r>
              <a:rPr lang="en-US" sz="3200" dirty="0">
                <a:solidFill>
                  <a:schemeClr val="tx1">
                    <a:lumMod val="85000"/>
                    <a:lumOff val="15000"/>
                  </a:schemeClr>
                </a:solidFill>
                <a:latin typeface="Calibri" pitchFamily="34" charset="0"/>
                <a:cs typeface="Calibri" pitchFamily="34" charset="0"/>
                <a:rtl val="0"/>
              </a:rPr>
              <a:t>Regular practice with complex text and </a:t>
            </a:r>
            <a:r>
              <a:rPr lang="en-US" sz="3200" dirty="0" smtClean="0">
                <a:solidFill>
                  <a:schemeClr val="tx1">
                    <a:lumMod val="85000"/>
                    <a:lumOff val="15000"/>
                  </a:schemeClr>
                </a:solidFill>
                <a:latin typeface="Calibri" pitchFamily="34" charset="0"/>
                <a:cs typeface="Calibri" pitchFamily="34" charset="0"/>
                <a:rtl val="0"/>
              </a:rPr>
              <a:t>its academic </a:t>
            </a:r>
            <a:r>
              <a:rPr lang="en-US" sz="3200" dirty="0">
                <a:solidFill>
                  <a:schemeClr val="tx1">
                    <a:lumMod val="85000"/>
                    <a:lumOff val="15000"/>
                  </a:schemeClr>
                </a:solidFill>
                <a:latin typeface="Calibri" pitchFamily="34" charset="0"/>
                <a:cs typeface="Calibri" pitchFamily="34" charset="0"/>
                <a:rtl val="0"/>
              </a:rPr>
              <a:t>language</a:t>
            </a:r>
          </a:p>
          <a:p>
            <a:pPr fontAlgn="auto">
              <a:lnSpc>
                <a:spcPct val="114000"/>
              </a:lnSpc>
              <a:spcBef>
                <a:spcPts val="0"/>
              </a:spcBef>
              <a:spcAft>
                <a:spcPts val="0"/>
              </a:spcAft>
              <a:buClr>
                <a:srgbClr val="000000"/>
              </a:buClr>
              <a:buFont typeface="+mj-lt"/>
              <a:buAutoNum type="alphaUcPeriod"/>
              <a:defRPr/>
            </a:pPr>
            <a:r>
              <a:rPr lang="en-US" sz="3200" dirty="0">
                <a:solidFill>
                  <a:schemeClr val="tx1">
                    <a:lumMod val="85000"/>
                    <a:lumOff val="15000"/>
                  </a:schemeClr>
                </a:solidFill>
                <a:latin typeface="Calibri" pitchFamily="34" charset="0"/>
                <a:cs typeface="Calibri" pitchFamily="34" charset="0"/>
                <a:rtl val="0"/>
              </a:rPr>
              <a:t> Reading, writing and speaking grounded in </a:t>
            </a:r>
            <a:r>
              <a:rPr lang="en-US" sz="3200" dirty="0" smtClean="0">
                <a:solidFill>
                  <a:schemeClr val="tx1">
                    <a:lumMod val="85000"/>
                    <a:lumOff val="15000"/>
                  </a:schemeClr>
                </a:solidFill>
                <a:latin typeface="Calibri" pitchFamily="34" charset="0"/>
                <a:cs typeface="Calibri" pitchFamily="34" charset="0"/>
                <a:rtl val="0"/>
              </a:rPr>
              <a:t>evidence </a:t>
            </a:r>
            <a:r>
              <a:rPr lang="en-US" sz="3200" dirty="0">
                <a:solidFill>
                  <a:schemeClr val="tx1">
                    <a:lumMod val="85000"/>
                    <a:lumOff val="15000"/>
                  </a:schemeClr>
                </a:solidFill>
                <a:latin typeface="Calibri" pitchFamily="34" charset="0"/>
                <a:cs typeface="Calibri" pitchFamily="34" charset="0"/>
                <a:rtl val="0"/>
              </a:rPr>
              <a:t>from text, both literary and </a:t>
            </a:r>
            <a:r>
              <a:rPr lang="en-US" sz="3200" dirty="0" smtClean="0">
                <a:solidFill>
                  <a:schemeClr val="tx1">
                    <a:lumMod val="85000"/>
                    <a:lumOff val="15000"/>
                  </a:schemeClr>
                </a:solidFill>
                <a:latin typeface="Calibri" pitchFamily="34" charset="0"/>
                <a:cs typeface="Calibri" pitchFamily="34" charset="0"/>
                <a:rtl val="0"/>
              </a:rPr>
              <a:t>informational</a:t>
            </a:r>
            <a:endParaRPr lang="en-US" sz="3200" dirty="0">
              <a:solidFill>
                <a:schemeClr val="tx1">
                  <a:lumMod val="85000"/>
                  <a:lumOff val="15000"/>
                </a:schemeClr>
              </a:solidFill>
              <a:latin typeface="Calibri" pitchFamily="34" charset="0"/>
              <a:cs typeface="Calibri" pitchFamily="34" charset="0"/>
              <a:rtl val="0"/>
            </a:endParaRPr>
          </a:p>
          <a:p>
            <a:pPr fontAlgn="auto">
              <a:lnSpc>
                <a:spcPct val="114000"/>
              </a:lnSpc>
              <a:spcBef>
                <a:spcPts val="0"/>
              </a:spcBef>
              <a:spcAft>
                <a:spcPts val="0"/>
              </a:spcAft>
              <a:buClr>
                <a:srgbClr val="000000"/>
              </a:buClr>
              <a:buFont typeface="+mj-lt"/>
              <a:buAutoNum type="alphaUcPeriod"/>
              <a:defRPr/>
            </a:pPr>
            <a:r>
              <a:rPr lang="en-US" sz="3200" dirty="0" smtClean="0">
                <a:solidFill>
                  <a:schemeClr val="tx1">
                    <a:lumMod val="85000"/>
                    <a:lumOff val="15000"/>
                  </a:schemeClr>
                </a:solidFill>
                <a:latin typeface="Calibri" pitchFamily="34" charset="0"/>
                <a:cs typeface="Calibri" pitchFamily="34" charset="0"/>
                <a:rtl val="0"/>
              </a:rPr>
              <a:t>Building </a:t>
            </a:r>
            <a:r>
              <a:rPr lang="en-US" sz="3200" dirty="0">
                <a:solidFill>
                  <a:schemeClr val="tx1">
                    <a:lumMod val="85000"/>
                    <a:lumOff val="15000"/>
                  </a:schemeClr>
                </a:solidFill>
                <a:latin typeface="Calibri" pitchFamily="34" charset="0"/>
                <a:cs typeface="Calibri" pitchFamily="34" charset="0"/>
                <a:rtl val="0"/>
              </a:rPr>
              <a:t>knowledge through content-rich </a:t>
            </a:r>
            <a:r>
              <a:rPr lang="en-US" sz="3200" dirty="0" smtClean="0">
                <a:solidFill>
                  <a:schemeClr val="tx1">
                    <a:lumMod val="85000"/>
                    <a:lumOff val="15000"/>
                  </a:schemeClr>
                </a:solidFill>
                <a:latin typeface="Calibri" pitchFamily="34" charset="0"/>
                <a:cs typeface="Calibri" pitchFamily="34" charset="0"/>
                <a:rtl val="0"/>
              </a:rPr>
              <a:t>nonfiction</a:t>
            </a:r>
            <a:endParaRPr lang="en-US" sz="3200" dirty="0">
              <a:solidFill>
                <a:schemeClr val="tx1">
                  <a:lumMod val="85000"/>
                  <a:lumOff val="15000"/>
                </a:schemeClr>
              </a:solidFill>
              <a:latin typeface="Calibri" pitchFamily="34" charset="0"/>
              <a:cs typeface="Calibri" pitchFamily="34" charset="0"/>
              <a:rtl val="0"/>
            </a:endParaRPr>
          </a:p>
        </p:txBody>
      </p:sp>
    </p:spTree>
    <p:extLst>
      <p:ext uri="{BB962C8B-B14F-4D97-AF65-F5344CB8AC3E}">
        <p14:creationId xmlns:p14="http://schemas.microsoft.com/office/powerpoint/2010/main" val="3442541451"/>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Four Criteria</a:t>
            </a:r>
            <a:endParaRPr lang="en-US" sz="3600" dirty="0"/>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39</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smtClean="0">
                <a:solidFill>
                  <a:srgbClr val="EEECE1">
                    <a:lumMod val="50000"/>
                  </a:srgbClr>
                </a:solidFill>
              </a:rPr>
              <a:t>Louisiana Believes</a:t>
            </a:r>
            <a:endParaRPr lang="en-US" dirty="0">
              <a:solidFill>
                <a:srgbClr val="EEECE1">
                  <a:lumMod val="50000"/>
                </a:srgbClr>
              </a:solidFill>
            </a:endParaRPr>
          </a:p>
        </p:txBody>
      </p:sp>
      <p:sp>
        <p:nvSpPr>
          <p:cNvPr id="5" name="Content Placeholder 4"/>
          <p:cNvSpPr>
            <a:spLocks noGrp="1"/>
          </p:cNvSpPr>
          <p:nvPr>
            <p:ph sz="quarter" idx="4294967295"/>
          </p:nvPr>
        </p:nvSpPr>
        <p:spPr>
          <a:xfrm>
            <a:off x="152400" y="1295400"/>
            <a:ext cx="8839200" cy="5105400"/>
          </a:xfrm>
          <a:prstGeom prst="rect">
            <a:avLst/>
          </a:prstGeom>
        </p:spPr>
        <p:txBody>
          <a:bodyPr>
            <a:normAutofit/>
          </a:bodyPr>
          <a:lstStyle/>
          <a:p>
            <a:pPr>
              <a:lnSpc>
                <a:spcPct val="150000"/>
              </a:lnSpc>
            </a:pPr>
            <a:r>
              <a:rPr lang="en-US" sz="4000" dirty="0" smtClean="0"/>
              <a:t>Complexity of Texts</a:t>
            </a:r>
          </a:p>
          <a:p>
            <a:pPr>
              <a:lnSpc>
                <a:spcPct val="150000"/>
              </a:lnSpc>
            </a:pPr>
            <a:r>
              <a:rPr lang="en-US" sz="4000" dirty="0" smtClean="0"/>
              <a:t>Quality of Texts</a:t>
            </a:r>
          </a:p>
          <a:p>
            <a:pPr>
              <a:lnSpc>
                <a:spcPct val="150000"/>
              </a:lnSpc>
            </a:pPr>
            <a:r>
              <a:rPr lang="en-US" sz="4000" dirty="0" smtClean="0"/>
              <a:t>Text Dependent Questions</a:t>
            </a:r>
          </a:p>
          <a:p>
            <a:pPr>
              <a:lnSpc>
                <a:spcPct val="150000"/>
              </a:lnSpc>
            </a:pPr>
            <a:r>
              <a:rPr lang="en-US" sz="4000" dirty="0" smtClean="0"/>
              <a:t>Range and Volume of Texts</a:t>
            </a:r>
            <a:endParaRPr lang="en-US" sz="4000" dirty="0"/>
          </a:p>
        </p:txBody>
      </p:sp>
    </p:spTree>
    <p:extLst>
      <p:ext uri="{BB962C8B-B14F-4D97-AF65-F5344CB8AC3E}">
        <p14:creationId xmlns:p14="http://schemas.microsoft.com/office/powerpoint/2010/main" val="3872016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lphaUcPeriod"/>
            </a:pPr>
            <a:r>
              <a:rPr lang="en-US" dirty="0" smtClean="0"/>
              <a:t>Instructional Review Process</a:t>
            </a:r>
          </a:p>
          <a:p>
            <a:pPr marL="514350" indent="-514350">
              <a:buFont typeface="+mj-lt"/>
              <a:buAutoNum type="alphaUcPeriod"/>
            </a:pPr>
            <a:r>
              <a:rPr lang="en-US" dirty="0" smtClean="0"/>
              <a:t>Reviews and the Instructional Shifts</a:t>
            </a:r>
          </a:p>
          <a:p>
            <a:pPr marL="514350" indent="-514350">
              <a:buFont typeface="+mj-lt"/>
              <a:buAutoNum type="alphaUcPeriod"/>
            </a:pPr>
            <a:r>
              <a:rPr lang="en-US" dirty="0" smtClean="0"/>
              <a:t>Trends</a:t>
            </a:r>
          </a:p>
          <a:p>
            <a:pPr marL="514350" indent="-514350">
              <a:buFont typeface="+mj-lt"/>
              <a:buAutoNum type="alphaUcPeriod"/>
            </a:pPr>
            <a:r>
              <a:rPr lang="en-US" dirty="0" smtClean="0"/>
              <a:t>Gaps</a:t>
            </a:r>
          </a:p>
          <a:p>
            <a:pPr marL="0" indent="0">
              <a:buNone/>
            </a:pPr>
            <a:endParaRPr lang="en-US" i="1" dirty="0">
              <a:solidFill>
                <a:srgbClr val="FF0000"/>
              </a:solidFill>
            </a:endParaRPr>
          </a:p>
          <a:p>
            <a:endParaRPr lang="en-US" dirty="0"/>
          </a:p>
        </p:txBody>
      </p:sp>
      <p:sp>
        <p:nvSpPr>
          <p:cNvPr id="3" name="Title 2"/>
          <p:cNvSpPr>
            <a:spLocks noGrp="1"/>
          </p:cNvSpPr>
          <p:nvPr>
            <p:ph type="title"/>
          </p:nvPr>
        </p:nvSpPr>
        <p:spPr/>
        <p:txBody>
          <a:bodyPr/>
          <a:lstStyle/>
          <a:p>
            <a:r>
              <a:rPr lang="en-US" dirty="0" smtClean="0"/>
              <a:t>Overview</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4</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3081543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Read over </a:t>
            </a:r>
            <a:r>
              <a:rPr lang="en-US" dirty="0" smtClean="0"/>
              <a:t>Complexity </a:t>
            </a:r>
            <a:r>
              <a:rPr lang="en-US" dirty="0"/>
              <a:t>of </a:t>
            </a:r>
            <a:r>
              <a:rPr lang="en-US" dirty="0" smtClean="0"/>
              <a:t>Texts, Quality </a:t>
            </a:r>
            <a:r>
              <a:rPr lang="en-US" dirty="0"/>
              <a:t>of </a:t>
            </a:r>
            <a:r>
              <a:rPr lang="en-US" dirty="0" smtClean="0"/>
              <a:t>Texts, Text </a:t>
            </a:r>
            <a:r>
              <a:rPr lang="en-US" dirty="0"/>
              <a:t>Dependent </a:t>
            </a:r>
            <a:r>
              <a:rPr lang="en-US" dirty="0" smtClean="0"/>
              <a:t>Questions, and Range </a:t>
            </a:r>
            <a:r>
              <a:rPr lang="en-US" dirty="0"/>
              <a:t>and Volume of </a:t>
            </a:r>
            <a:r>
              <a:rPr lang="en-US" dirty="0" smtClean="0"/>
              <a:t>Texts in the ELA rubric.</a:t>
            </a:r>
          </a:p>
          <a:p>
            <a:r>
              <a:rPr lang="en-US" dirty="0" smtClean="0"/>
              <a:t>How </a:t>
            </a:r>
            <a:r>
              <a:rPr lang="en-US" dirty="0"/>
              <a:t>do these non-negotiable criteria ensure the curricular resources are fully aligned to the standards</a:t>
            </a:r>
            <a:r>
              <a:rPr lang="en-US" dirty="0" smtClean="0"/>
              <a:t>?</a:t>
            </a:r>
          </a:p>
          <a:p>
            <a:endParaRPr lang="en-US" dirty="0"/>
          </a:p>
          <a:p>
            <a:endParaRPr lang="en-US" dirty="0"/>
          </a:p>
        </p:txBody>
      </p:sp>
      <p:sp>
        <p:nvSpPr>
          <p:cNvPr id="5" name="Title 4"/>
          <p:cNvSpPr>
            <a:spLocks noGrp="1"/>
          </p:cNvSpPr>
          <p:nvPr>
            <p:ph type="title"/>
          </p:nvPr>
        </p:nvSpPr>
        <p:spPr/>
        <p:txBody>
          <a:bodyPr/>
          <a:lstStyle/>
          <a:p>
            <a:r>
              <a:rPr lang="en-US" dirty="0" smtClean="0"/>
              <a:t>Non-</a:t>
            </a:r>
            <a:r>
              <a:rPr lang="en-US" dirty="0" err="1" smtClean="0"/>
              <a:t>Negotiables</a:t>
            </a:r>
            <a:r>
              <a:rPr lang="en-US" dirty="0" smtClean="0"/>
              <a:t> and the Shifts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40</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4880868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0200"/>
            <a:ext cx="9144000" cy="12192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33794"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B9ACB2A9-33BA-4D9F-880F-8595609817D7}" type="slidenum">
              <a:rPr lang="en-US" smtClean="0">
                <a:solidFill>
                  <a:srgbClr val="FFFFFF"/>
                </a:solidFill>
              </a:rPr>
              <a:pPr eaLnBrk="1" hangingPunct="1"/>
              <a:t>41</a:t>
            </a:fld>
            <a:endParaRPr lang="en-US" smtClean="0">
              <a:solidFill>
                <a:srgbClr val="FFFFFF"/>
              </a:solidFill>
            </a:endParaRPr>
          </a:p>
        </p:txBody>
      </p:sp>
      <p:sp>
        <p:nvSpPr>
          <p:cNvPr id="52227" name="Shape 171"/>
          <p:cNvSpPr txBox="1">
            <a:spLocks/>
          </p:cNvSpPr>
          <p:nvPr/>
        </p:nvSpPr>
        <p:spPr bwMode="auto">
          <a:xfrm>
            <a:off x="438150" y="371112"/>
            <a:ext cx="8412163" cy="72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3600" b="1" dirty="0">
                <a:solidFill>
                  <a:srgbClr val="6D6F77"/>
                </a:solidFill>
                <a:latin typeface="Arial" panose="020B0604020202020204" pitchFamily="34" charset="0"/>
                <a:cs typeface="Arial" panose="020B0604020202020204" pitchFamily="34" charset="0"/>
                <a:rtl val="0"/>
              </a:rPr>
              <a:t>The Three Shifts in </a:t>
            </a:r>
            <a:r>
              <a:rPr lang="en-US" sz="3600" b="1" dirty="0" smtClean="0">
                <a:solidFill>
                  <a:srgbClr val="6D6F77"/>
                </a:solidFill>
                <a:latin typeface="Arial" panose="020B0604020202020204" pitchFamily="34" charset="0"/>
                <a:cs typeface="Arial" panose="020B0604020202020204" pitchFamily="34" charset="0"/>
                <a:rtl val="0"/>
              </a:rPr>
              <a:t>English</a:t>
            </a:r>
            <a:endParaRPr lang="en-US" sz="3600" b="1" dirty="0">
              <a:solidFill>
                <a:srgbClr val="6D6F77"/>
              </a:solidFill>
              <a:latin typeface="Arial" panose="020B0604020202020204" pitchFamily="34" charset="0"/>
              <a:cs typeface="Arial" panose="020B0604020202020204" pitchFamily="34" charset="0"/>
              <a:rtl val="0"/>
            </a:endParaRPr>
          </a:p>
        </p:txBody>
      </p:sp>
      <p:sp>
        <p:nvSpPr>
          <p:cNvPr id="6" name="Shape 172"/>
          <p:cNvSpPr txBox="1">
            <a:spLocks/>
          </p:cNvSpPr>
          <p:nvPr/>
        </p:nvSpPr>
        <p:spPr>
          <a:xfrm>
            <a:off x="528638" y="1600200"/>
            <a:ext cx="7650162" cy="3989963"/>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lnSpc>
                <a:spcPct val="114000"/>
              </a:lnSpc>
              <a:spcBef>
                <a:spcPts val="0"/>
              </a:spcBef>
              <a:spcAft>
                <a:spcPts val="0"/>
              </a:spcAft>
              <a:buClr>
                <a:srgbClr val="000000"/>
              </a:buClr>
              <a:buFont typeface="+mj-lt"/>
              <a:buAutoNum type="alphaUcPeriod"/>
              <a:defRPr/>
            </a:pPr>
            <a:r>
              <a:rPr lang="en-US" sz="3200" dirty="0">
                <a:solidFill>
                  <a:schemeClr val="tx1">
                    <a:lumMod val="85000"/>
                    <a:lumOff val="15000"/>
                  </a:schemeClr>
                </a:solidFill>
                <a:latin typeface="Calibri" pitchFamily="34" charset="0"/>
                <a:cs typeface="Calibri" pitchFamily="34" charset="0"/>
                <a:rtl val="0"/>
              </a:rPr>
              <a:t>Regular practice with complex text and </a:t>
            </a:r>
            <a:r>
              <a:rPr lang="en-US" sz="3200" dirty="0" smtClean="0">
                <a:solidFill>
                  <a:schemeClr val="tx1">
                    <a:lumMod val="85000"/>
                    <a:lumOff val="15000"/>
                  </a:schemeClr>
                </a:solidFill>
                <a:latin typeface="Calibri" pitchFamily="34" charset="0"/>
                <a:cs typeface="Calibri" pitchFamily="34" charset="0"/>
                <a:rtl val="0"/>
              </a:rPr>
              <a:t>its academic </a:t>
            </a:r>
            <a:r>
              <a:rPr lang="en-US" sz="3200" dirty="0">
                <a:solidFill>
                  <a:schemeClr val="tx1">
                    <a:lumMod val="85000"/>
                    <a:lumOff val="15000"/>
                  </a:schemeClr>
                </a:solidFill>
                <a:latin typeface="Calibri" pitchFamily="34" charset="0"/>
                <a:cs typeface="Calibri" pitchFamily="34" charset="0"/>
                <a:rtl val="0"/>
              </a:rPr>
              <a:t>language</a:t>
            </a:r>
          </a:p>
          <a:p>
            <a:pPr fontAlgn="auto">
              <a:lnSpc>
                <a:spcPct val="114000"/>
              </a:lnSpc>
              <a:spcBef>
                <a:spcPts val="0"/>
              </a:spcBef>
              <a:spcAft>
                <a:spcPts val="0"/>
              </a:spcAft>
              <a:buClr>
                <a:srgbClr val="000000"/>
              </a:buClr>
              <a:buFont typeface="+mj-lt"/>
              <a:buAutoNum type="alphaUcPeriod"/>
              <a:defRPr/>
            </a:pPr>
            <a:r>
              <a:rPr lang="en-US" sz="3200" dirty="0">
                <a:solidFill>
                  <a:schemeClr val="tx1">
                    <a:lumMod val="85000"/>
                    <a:lumOff val="15000"/>
                  </a:schemeClr>
                </a:solidFill>
                <a:latin typeface="Calibri" pitchFamily="34" charset="0"/>
                <a:cs typeface="Calibri" pitchFamily="34" charset="0"/>
                <a:rtl val="0"/>
              </a:rPr>
              <a:t> Reading, writing and speaking grounded in </a:t>
            </a:r>
            <a:r>
              <a:rPr lang="en-US" sz="3200" dirty="0" smtClean="0">
                <a:solidFill>
                  <a:schemeClr val="tx1">
                    <a:lumMod val="85000"/>
                    <a:lumOff val="15000"/>
                  </a:schemeClr>
                </a:solidFill>
                <a:latin typeface="Calibri" pitchFamily="34" charset="0"/>
                <a:cs typeface="Calibri" pitchFamily="34" charset="0"/>
                <a:rtl val="0"/>
              </a:rPr>
              <a:t>evidence </a:t>
            </a:r>
            <a:r>
              <a:rPr lang="en-US" sz="3200" dirty="0">
                <a:solidFill>
                  <a:schemeClr val="tx1">
                    <a:lumMod val="85000"/>
                    <a:lumOff val="15000"/>
                  </a:schemeClr>
                </a:solidFill>
                <a:latin typeface="Calibri" pitchFamily="34" charset="0"/>
                <a:cs typeface="Calibri" pitchFamily="34" charset="0"/>
                <a:rtl val="0"/>
              </a:rPr>
              <a:t>from text, both literary and </a:t>
            </a:r>
            <a:r>
              <a:rPr lang="en-US" sz="3200" dirty="0" smtClean="0">
                <a:solidFill>
                  <a:schemeClr val="tx1">
                    <a:lumMod val="85000"/>
                    <a:lumOff val="15000"/>
                  </a:schemeClr>
                </a:solidFill>
                <a:latin typeface="Calibri" pitchFamily="34" charset="0"/>
                <a:cs typeface="Calibri" pitchFamily="34" charset="0"/>
                <a:rtl val="0"/>
              </a:rPr>
              <a:t>informational</a:t>
            </a:r>
            <a:endParaRPr lang="en-US" sz="3200" dirty="0">
              <a:solidFill>
                <a:schemeClr val="tx1">
                  <a:lumMod val="85000"/>
                  <a:lumOff val="15000"/>
                </a:schemeClr>
              </a:solidFill>
              <a:latin typeface="Calibri" pitchFamily="34" charset="0"/>
              <a:cs typeface="Calibri" pitchFamily="34" charset="0"/>
              <a:rtl val="0"/>
            </a:endParaRPr>
          </a:p>
          <a:p>
            <a:pPr fontAlgn="auto">
              <a:lnSpc>
                <a:spcPct val="114000"/>
              </a:lnSpc>
              <a:spcBef>
                <a:spcPts val="0"/>
              </a:spcBef>
              <a:spcAft>
                <a:spcPts val="0"/>
              </a:spcAft>
              <a:buClr>
                <a:srgbClr val="000000"/>
              </a:buClr>
              <a:buFont typeface="+mj-lt"/>
              <a:buAutoNum type="alphaUcPeriod"/>
              <a:defRPr/>
            </a:pPr>
            <a:r>
              <a:rPr lang="en-US" sz="3200" dirty="0" smtClean="0">
                <a:solidFill>
                  <a:schemeClr val="tx1">
                    <a:lumMod val="85000"/>
                    <a:lumOff val="15000"/>
                  </a:schemeClr>
                </a:solidFill>
                <a:latin typeface="Calibri" pitchFamily="34" charset="0"/>
                <a:cs typeface="Calibri" pitchFamily="34" charset="0"/>
                <a:rtl val="0"/>
              </a:rPr>
              <a:t>Building </a:t>
            </a:r>
            <a:r>
              <a:rPr lang="en-US" sz="3200" dirty="0">
                <a:solidFill>
                  <a:schemeClr val="tx1">
                    <a:lumMod val="85000"/>
                    <a:lumOff val="15000"/>
                  </a:schemeClr>
                </a:solidFill>
                <a:latin typeface="Calibri" pitchFamily="34" charset="0"/>
                <a:cs typeface="Calibri" pitchFamily="34" charset="0"/>
                <a:rtl val="0"/>
              </a:rPr>
              <a:t>knowledge through content-rich </a:t>
            </a:r>
            <a:r>
              <a:rPr lang="en-US" sz="3200" dirty="0" smtClean="0">
                <a:solidFill>
                  <a:schemeClr val="tx1">
                    <a:lumMod val="85000"/>
                    <a:lumOff val="15000"/>
                  </a:schemeClr>
                </a:solidFill>
                <a:latin typeface="Calibri" pitchFamily="34" charset="0"/>
                <a:cs typeface="Calibri" pitchFamily="34" charset="0"/>
                <a:rtl val="0"/>
              </a:rPr>
              <a:t>nonfiction</a:t>
            </a:r>
            <a:endParaRPr lang="en-US" sz="3200" dirty="0">
              <a:solidFill>
                <a:schemeClr val="tx1">
                  <a:lumMod val="85000"/>
                  <a:lumOff val="15000"/>
                </a:schemeClr>
              </a:solidFill>
              <a:latin typeface="Calibri" pitchFamily="34" charset="0"/>
              <a:cs typeface="Calibri" pitchFamily="34" charset="0"/>
              <a:rtl val="0"/>
            </a:endParaRPr>
          </a:p>
        </p:txBody>
      </p:sp>
    </p:spTree>
    <p:extLst>
      <p:ext uri="{BB962C8B-B14F-4D97-AF65-F5344CB8AC3E}">
        <p14:creationId xmlns:p14="http://schemas.microsoft.com/office/powerpoint/2010/main" val="89649699"/>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52400"/>
            <a:ext cx="9144000" cy="1066800"/>
          </a:xfrm>
        </p:spPr>
        <p:txBody>
          <a:bodyPr>
            <a:normAutofit fontScale="90000"/>
          </a:bodyPr>
          <a:lstStyle/>
          <a:p>
            <a:r>
              <a:rPr lang="en-US" dirty="0"/>
              <a:t>Non-Negotiable 1: </a:t>
            </a:r>
            <a:br>
              <a:rPr lang="en-US" dirty="0"/>
            </a:br>
            <a:r>
              <a:rPr lang="en-US" dirty="0"/>
              <a:t>Complexity of Texts</a:t>
            </a:r>
          </a:p>
        </p:txBody>
      </p:sp>
      <p:sp>
        <p:nvSpPr>
          <p:cNvPr id="25" name="Rectangle 24"/>
          <p:cNvSpPr/>
          <p:nvPr/>
        </p:nvSpPr>
        <p:spPr>
          <a:xfrm>
            <a:off x="2819400" y="3105726"/>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Rectangle 17"/>
          <p:cNvSpPr>
            <a:spLocks noChangeArrowheads="1"/>
          </p:cNvSpPr>
          <p:nvPr/>
        </p:nvSpPr>
        <p:spPr bwMode="auto">
          <a:xfrm>
            <a:off x="381000" y="6400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8"/>
          <p:cNvSpPr/>
          <p:nvPr/>
        </p:nvSpPr>
        <p:spPr>
          <a:xfrm>
            <a:off x="1371600" y="3124200"/>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210263354"/>
              </p:ext>
            </p:extLst>
          </p:nvPr>
        </p:nvGraphicFramePr>
        <p:xfrm>
          <a:off x="484909" y="1676400"/>
          <a:ext cx="8229600" cy="3882582"/>
        </p:xfrm>
        <a:graphic>
          <a:graphicData uri="http://schemas.openxmlformats.org/drawingml/2006/table">
            <a:tbl>
              <a:tblPr firstRow="1" firstCol="1" bandRow="1">
                <a:tableStyleId>{5C22544A-7EE6-4342-B048-85BDC9FD1C3A}</a:tableStyleId>
              </a:tblPr>
              <a:tblGrid>
                <a:gridCol w="4114800"/>
                <a:gridCol w="4114800"/>
              </a:tblGrid>
              <a:tr h="1087625">
                <a:tc rowSpan="3">
                  <a:txBody>
                    <a:bodyPr/>
                    <a:lstStyle/>
                    <a:p>
                      <a:pPr marL="0" marR="0">
                        <a:lnSpc>
                          <a:spcPct val="115000"/>
                        </a:lnSpc>
                        <a:spcBef>
                          <a:spcPts val="0"/>
                        </a:spcBef>
                        <a:spcAft>
                          <a:spcPts val="0"/>
                        </a:spcAft>
                      </a:pPr>
                      <a:r>
                        <a:rPr lang="en-US" sz="1400" dirty="0">
                          <a:solidFill>
                            <a:schemeClr val="tx1"/>
                          </a:solidFill>
                          <a:effectLst/>
                        </a:rPr>
                        <a:t>Tier 1 and 2 Non-Negotiable</a:t>
                      </a:r>
                    </a:p>
                    <a:p>
                      <a:pPr marL="0" marR="0">
                        <a:lnSpc>
                          <a:spcPct val="115000"/>
                        </a:lnSpc>
                        <a:spcBef>
                          <a:spcPts val="0"/>
                        </a:spcBef>
                        <a:spcAft>
                          <a:spcPts val="0"/>
                        </a:spcAft>
                      </a:pPr>
                      <a:r>
                        <a:rPr lang="en-US" sz="1400" dirty="0">
                          <a:solidFill>
                            <a:schemeClr val="tx1"/>
                          </a:solidFill>
                          <a:effectLst/>
                        </a:rPr>
                        <a:t>1. COMPLEXITY OF TEXTS:   </a:t>
                      </a:r>
                      <a:br>
                        <a:rPr lang="en-US" sz="1400" dirty="0">
                          <a:solidFill>
                            <a:schemeClr val="tx1"/>
                          </a:solidFill>
                          <a:effectLst/>
                        </a:rPr>
                      </a:br>
                      <a:r>
                        <a:rPr lang="en-US" sz="1400" b="0" dirty="0">
                          <a:solidFill>
                            <a:schemeClr val="tx1"/>
                          </a:solidFill>
                          <a:effectLst/>
                        </a:rPr>
                        <a:t>Materials present a progression of complex texts as stated by Reading Standard 10. </a:t>
                      </a:r>
                    </a:p>
                    <a:p>
                      <a:pPr marL="0" marR="0">
                        <a:lnSpc>
                          <a:spcPct val="115000"/>
                        </a:lnSpc>
                        <a:spcBef>
                          <a:spcPts val="0"/>
                        </a:spcBef>
                        <a:spcAft>
                          <a:spcPts val="0"/>
                        </a:spcAft>
                      </a:pPr>
                      <a:r>
                        <a:rPr lang="en-US" sz="1400" b="0" dirty="0">
                          <a:solidFill>
                            <a:schemeClr val="tx1"/>
                          </a:solidFill>
                          <a:effectLst/>
                        </a:rPr>
                        <a:t>           </a:t>
                      </a:r>
                      <a:endParaRPr lang="en-US" sz="1400" b="0" dirty="0" smtClean="0">
                        <a:solidFill>
                          <a:schemeClr val="tx1"/>
                        </a:solidFill>
                        <a:effectLst/>
                      </a:endParaRPr>
                    </a:p>
                    <a:p>
                      <a:pPr marL="0" marR="0">
                        <a:lnSpc>
                          <a:spcPct val="115000"/>
                        </a:lnSpc>
                        <a:spcBef>
                          <a:spcPts val="0"/>
                        </a:spcBef>
                        <a:spcAft>
                          <a:spcPts val="0"/>
                        </a:spcAft>
                      </a:pPr>
                      <a:endParaRPr lang="en-US" sz="1400" b="0" dirty="0" smtClean="0">
                        <a:solidFill>
                          <a:schemeClr val="tx1"/>
                        </a:solidFill>
                        <a:effectLst/>
                      </a:endParaRPr>
                    </a:p>
                    <a:p>
                      <a:pPr marL="0" marR="0">
                        <a:lnSpc>
                          <a:spcPct val="115000"/>
                        </a:lnSpc>
                        <a:spcBef>
                          <a:spcPts val="0"/>
                        </a:spcBef>
                        <a:spcAft>
                          <a:spcPts val="0"/>
                        </a:spcAft>
                      </a:pPr>
                      <a:r>
                        <a:rPr lang="en-US" sz="1400" b="0" dirty="0" smtClean="0">
                          <a:solidFill>
                            <a:schemeClr val="tx1"/>
                          </a:solidFill>
                          <a:effectLst/>
                        </a:rPr>
                        <a:t>           </a:t>
                      </a:r>
                      <a:r>
                        <a:rPr lang="en-US" sz="1400" b="1" dirty="0" smtClean="0">
                          <a:solidFill>
                            <a:schemeClr val="tx1"/>
                          </a:solidFill>
                          <a:effectLst/>
                        </a:rPr>
                        <a:t>Yes                                 No</a:t>
                      </a:r>
                      <a:endParaRPr lang="en-US" sz="1400" b="1" dirty="0">
                        <a:solidFill>
                          <a:schemeClr val="tx1"/>
                        </a:solidFill>
                        <a:effectLst/>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solidFill>
                            <a:schemeClr val="tx1"/>
                          </a:solidFill>
                          <a:effectLst/>
                        </a:rPr>
                        <a:t>REQUIRED</a:t>
                      </a:r>
                    </a:p>
                    <a:p>
                      <a:pPr marL="0" marR="0">
                        <a:lnSpc>
                          <a:spcPct val="115000"/>
                        </a:lnSpc>
                        <a:spcBef>
                          <a:spcPts val="0"/>
                        </a:spcBef>
                        <a:spcAft>
                          <a:spcPts val="0"/>
                        </a:spcAft>
                      </a:pPr>
                      <a:r>
                        <a:rPr lang="en-US" sz="1400" dirty="0">
                          <a:solidFill>
                            <a:schemeClr val="tx1"/>
                          </a:solidFill>
                          <a:effectLst/>
                        </a:rPr>
                        <a:t>1a) </a:t>
                      </a:r>
                      <a:r>
                        <a:rPr lang="en-US" sz="1400" b="0" dirty="0">
                          <a:solidFill>
                            <a:schemeClr val="tx1"/>
                          </a:solidFill>
                          <a:effectLst/>
                        </a:rPr>
                        <a:t>Materials provide texts that fall within grade-level complexity bands, indicating that quantitative measures and qualitative analysis were used in selection of texts. Poetry and drama are analyzed only using qualitative measures.</a:t>
                      </a:r>
                      <a:endParaRPr lang="en-US" sz="1400" b="0" dirty="0">
                        <a:solidFill>
                          <a:schemeClr val="tx1"/>
                        </a:solidFill>
                        <a:effectLst/>
                        <a:latin typeface="Calibri"/>
                        <a:ea typeface="Calibri"/>
                        <a:cs typeface="Calibri"/>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7289">
                <a:tc vMerge="1">
                  <a:txBody>
                    <a:bodyPr/>
                    <a:lstStyle/>
                    <a:p>
                      <a:endParaRPr lang="en-US"/>
                    </a:p>
                  </a:txBody>
                  <a:tcPr/>
                </a:tc>
                <a:tc>
                  <a:txBody>
                    <a:bodyPr/>
                    <a:lstStyle/>
                    <a:p>
                      <a:pPr marL="0" marR="0">
                        <a:lnSpc>
                          <a:spcPct val="115000"/>
                        </a:lnSpc>
                        <a:spcBef>
                          <a:spcPts val="0"/>
                        </a:spcBef>
                        <a:spcAft>
                          <a:spcPts val="0"/>
                        </a:spcAft>
                      </a:pPr>
                      <a:r>
                        <a:rPr lang="en-US" sz="1400" b="1" dirty="0">
                          <a:solidFill>
                            <a:schemeClr val="tx1"/>
                          </a:solidFill>
                          <a:effectLst/>
                        </a:rPr>
                        <a:t>REQUIRED</a:t>
                      </a:r>
                    </a:p>
                    <a:p>
                      <a:pPr marL="0" marR="0">
                        <a:lnSpc>
                          <a:spcPct val="115000"/>
                        </a:lnSpc>
                        <a:spcBef>
                          <a:spcPts val="0"/>
                        </a:spcBef>
                        <a:spcAft>
                          <a:spcPts val="0"/>
                        </a:spcAft>
                      </a:pPr>
                      <a:r>
                        <a:rPr lang="en-US" sz="1400" b="1" dirty="0">
                          <a:solidFill>
                            <a:schemeClr val="tx1"/>
                          </a:solidFill>
                          <a:effectLst/>
                        </a:rPr>
                        <a:t>1b) </a:t>
                      </a:r>
                      <a:r>
                        <a:rPr lang="en-US" sz="1400" dirty="0">
                          <a:solidFill>
                            <a:schemeClr val="tx1"/>
                          </a:solidFill>
                          <a:effectLst/>
                        </a:rPr>
                        <a:t>Texts for each grade align with the requirements outlined in the standards and with the complexity of exemplars provided in </a:t>
                      </a:r>
                      <a:r>
                        <a:rPr lang="en-US" sz="1400" u="sng" dirty="0">
                          <a:solidFill>
                            <a:schemeClr val="tx1"/>
                          </a:solidFill>
                          <a:effectLst/>
                          <a:hlinkClick r:id="rId2"/>
                        </a:rPr>
                        <a:t>Appendix B</a:t>
                      </a:r>
                      <a:r>
                        <a:rPr lang="en-US" sz="1400" dirty="0">
                          <a:solidFill>
                            <a:schemeClr val="tx1"/>
                          </a:solidFill>
                          <a:effectLst/>
                        </a:rPr>
                        <a:t>.</a:t>
                      </a:r>
                      <a:endParaRPr lang="en-US" sz="1400" dirty="0">
                        <a:solidFill>
                          <a:schemeClr val="tx1"/>
                        </a:solidFill>
                        <a:effectLst/>
                        <a:latin typeface="Calibri"/>
                        <a:ea typeface="Calibri"/>
                        <a:cs typeface="Calibri"/>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62149">
                <a:tc vMerge="1">
                  <a:txBody>
                    <a:bodyPr/>
                    <a:lstStyle/>
                    <a:p>
                      <a:endParaRPr lang="en-US"/>
                    </a:p>
                  </a:txBody>
                  <a:tcPr/>
                </a:tc>
                <a:tc>
                  <a:txBody>
                    <a:bodyPr/>
                    <a:lstStyle/>
                    <a:p>
                      <a:pPr marL="0" marR="0">
                        <a:lnSpc>
                          <a:spcPct val="115000"/>
                        </a:lnSpc>
                        <a:spcBef>
                          <a:spcPts val="0"/>
                        </a:spcBef>
                        <a:spcAft>
                          <a:spcPts val="0"/>
                        </a:spcAft>
                      </a:pPr>
                      <a:r>
                        <a:rPr lang="en-US" sz="1400" b="1" dirty="0">
                          <a:solidFill>
                            <a:schemeClr val="tx1"/>
                          </a:solidFill>
                          <a:effectLst/>
                        </a:rPr>
                        <a:t>REQUIRED</a:t>
                      </a:r>
                    </a:p>
                    <a:p>
                      <a:pPr marL="0" marR="0">
                        <a:lnSpc>
                          <a:spcPct val="115000"/>
                        </a:lnSpc>
                        <a:spcBef>
                          <a:spcPts val="0"/>
                        </a:spcBef>
                        <a:spcAft>
                          <a:spcPts val="0"/>
                        </a:spcAft>
                      </a:pPr>
                      <a:r>
                        <a:rPr lang="en-US" sz="1400" b="1" dirty="0">
                          <a:solidFill>
                            <a:schemeClr val="tx1"/>
                          </a:solidFill>
                          <a:effectLst/>
                        </a:rPr>
                        <a:t>1c) </a:t>
                      </a:r>
                      <a:r>
                        <a:rPr lang="en-US" sz="1400" dirty="0">
                          <a:solidFill>
                            <a:schemeClr val="tx1"/>
                          </a:solidFill>
                          <a:effectLst/>
                        </a:rPr>
                        <a:t>Texts increase in complexity as materials progress across grade bands. Read-aloud texts follow the same trend, although they may have greater variability because listening skills in elementary school generally outpace reading skills.</a:t>
                      </a:r>
                      <a:endParaRPr lang="en-US" sz="1400" dirty="0">
                        <a:solidFill>
                          <a:schemeClr val="tx1"/>
                        </a:solidFill>
                        <a:effectLst/>
                        <a:latin typeface="Calibri"/>
                        <a:ea typeface="Calibri"/>
                        <a:cs typeface="Calibri"/>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Rectangle 3"/>
          <p:cNvSpPr>
            <a:spLocks noChangeArrowheads="1"/>
          </p:cNvSpPr>
          <p:nvPr/>
        </p:nvSpPr>
        <p:spPr bwMode="auto">
          <a:xfrm>
            <a:off x="533400" y="63585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457200" y="6446860"/>
            <a:ext cx="3017838" cy="952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0" y="640601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sng" strike="noStrike" cap="none" normalizeH="0" baseline="30000" dirty="0" smtClean="0">
                <a:ln>
                  <a:noFill/>
                </a:ln>
                <a:solidFill>
                  <a:srgbClr val="800080"/>
                </a:solidFill>
                <a:effectLst/>
                <a:latin typeface="Calibri" pitchFamily="34" charset="0"/>
                <a:ea typeface="MS Mincho" pitchFamily="49" charset="-128"/>
                <a:cs typeface="Times New Roman" pitchFamily="18" charset="0"/>
                <a:hlinkClick r:id="rId3"/>
              </a:rPr>
              <a:t>[</a:t>
            </a:r>
            <a:r>
              <a:rPr kumimoji="0" lang="en-US" altLang="en-US" sz="900" b="0" i="0" u="sng" strike="noStrike" cap="none" normalizeH="0" baseline="30000" dirty="0" smtClean="0" bmk="">
                <a:ln>
                  <a:noFill/>
                </a:ln>
                <a:solidFill>
                  <a:srgbClr val="800080"/>
                </a:solidFill>
                <a:effectLst/>
                <a:latin typeface="Calibri" pitchFamily="34" charset="0"/>
                <a:ea typeface="MS Mincho" pitchFamily="49" charset="-128"/>
                <a:cs typeface="Times New Roman" pitchFamily="18" charset="0"/>
                <a:hlinkClick r:id="rId3"/>
              </a:rPr>
              <a:t>1]</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rPr>
              <a:t> Grades 3-12 Example: Texts present vocabulary, syntax, text structures, levels of meaning/purpose similar to exemplars in </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hlinkClick r:id="rId2"/>
              </a:rPr>
              <a:t>Appendix B</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rPr>
              <a:t>.</a:t>
            </a:r>
            <a:endParaRPr kumimoji="0" lang="en-US" altLang="en-US" sz="800" b="0" i="0" u="none" strike="noStrike" cap="none" normalizeH="0" baseline="0" dirty="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sng" strike="noStrike" cap="none" normalizeH="0" baseline="30000" dirty="0" smtClean="0" bmk="">
                <a:ln>
                  <a:noFill/>
                </a:ln>
                <a:solidFill>
                  <a:srgbClr val="800080"/>
                </a:solidFill>
                <a:effectLst/>
                <a:latin typeface="Calibri" pitchFamily="34" charset="0"/>
                <a:ea typeface="MS Mincho" pitchFamily="49" charset="-128"/>
                <a:cs typeface="Times New Roman" pitchFamily="18" charset="0"/>
                <a:hlinkClick r:id="rId4"/>
              </a:rPr>
              <a:t>[2]</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 The process for determining quantitative and qualitative measures is described in the </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hlinkClick r:id="rId5"/>
              </a:rPr>
              <a:t>Supplement to Appendix A</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 Grade band conversions for quantitative measures are determined using the chart on page 4 of the document. A description of the criteria for analyzing the qualitative features of the text is located on pages 4-6 of the document.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757550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52400"/>
            <a:ext cx="9144000" cy="1066800"/>
          </a:xfrm>
        </p:spPr>
        <p:txBody>
          <a:bodyPr>
            <a:normAutofit fontScale="90000"/>
          </a:bodyPr>
          <a:lstStyle/>
          <a:p>
            <a:r>
              <a:rPr lang="en-US" dirty="0"/>
              <a:t>Non-Negotiable 2</a:t>
            </a:r>
            <a:r>
              <a:rPr lang="en-US" dirty="0" smtClean="0"/>
              <a:t>: </a:t>
            </a:r>
            <a:r>
              <a:rPr lang="en-US" dirty="0"/>
              <a:t/>
            </a:r>
            <a:br>
              <a:rPr lang="en-US" dirty="0"/>
            </a:br>
            <a:r>
              <a:rPr lang="en-US" dirty="0" smtClean="0"/>
              <a:t>Quality </a:t>
            </a:r>
            <a:r>
              <a:rPr lang="en-US" dirty="0"/>
              <a:t>of Texts</a:t>
            </a:r>
          </a:p>
        </p:txBody>
      </p:sp>
      <p:sp>
        <p:nvSpPr>
          <p:cNvPr id="26" name="Rectangle 17"/>
          <p:cNvSpPr>
            <a:spLocks noChangeArrowheads="1"/>
          </p:cNvSpPr>
          <p:nvPr/>
        </p:nvSpPr>
        <p:spPr bwMode="auto">
          <a:xfrm>
            <a:off x="381000" y="6400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533400" y="63585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457200" y="6446860"/>
            <a:ext cx="3017838" cy="952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0" y="640601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sng" strike="noStrike" cap="none" normalizeH="0" baseline="30000" dirty="0" smtClean="0">
                <a:ln>
                  <a:noFill/>
                </a:ln>
                <a:solidFill>
                  <a:srgbClr val="800080"/>
                </a:solidFill>
                <a:effectLst/>
                <a:latin typeface="Calibri" pitchFamily="34" charset="0"/>
                <a:ea typeface="MS Mincho" pitchFamily="49" charset="-128"/>
                <a:cs typeface="Times New Roman" pitchFamily="18" charset="0"/>
                <a:hlinkClick r:id="rId2"/>
              </a:rPr>
              <a:t>[</a:t>
            </a:r>
            <a:r>
              <a:rPr kumimoji="0" lang="en-US" altLang="en-US" sz="900" b="0" i="0" u="sng" strike="noStrike" cap="none" normalizeH="0" baseline="30000" dirty="0" smtClean="0" bmk="">
                <a:ln>
                  <a:noFill/>
                </a:ln>
                <a:solidFill>
                  <a:srgbClr val="800080"/>
                </a:solidFill>
                <a:effectLst/>
                <a:latin typeface="Calibri" pitchFamily="34" charset="0"/>
                <a:ea typeface="MS Mincho" pitchFamily="49" charset="-128"/>
                <a:cs typeface="Times New Roman" pitchFamily="18" charset="0"/>
                <a:hlinkClick r:id="rId2"/>
              </a:rPr>
              <a:t>1]</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rPr>
              <a:t> Grades 3-12 Example: Texts present vocabulary, syntax, text structures, levels of meaning/purpose similar to exemplars in </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hlinkClick r:id="rId3"/>
              </a:rPr>
              <a:t>Appendix B</a:t>
            </a:r>
            <a:r>
              <a:rPr kumimoji="0" lang="en-US" altLang="en-US" sz="900" b="0" i="0" u="none" strike="noStrike" cap="none" normalizeH="0" baseline="0" dirty="0" smtClean="0" bmk="">
                <a:ln>
                  <a:noFill/>
                </a:ln>
                <a:solidFill>
                  <a:schemeClr val="tx1"/>
                </a:solidFill>
                <a:effectLst/>
                <a:latin typeface="Calibri" pitchFamily="34" charset="0"/>
                <a:ea typeface="MS Mincho" pitchFamily="49" charset="-128"/>
                <a:cs typeface="Times New Roman" pitchFamily="18" charset="0"/>
              </a:rPr>
              <a:t>.</a:t>
            </a:r>
            <a:endParaRPr kumimoji="0" lang="en-US" altLang="en-US" sz="800" b="0" i="0" u="none" strike="noStrike" cap="none" normalizeH="0" baseline="0" dirty="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sng" strike="noStrike" cap="none" normalizeH="0" baseline="30000" dirty="0" smtClean="0" bmk="">
                <a:ln>
                  <a:noFill/>
                </a:ln>
                <a:solidFill>
                  <a:srgbClr val="800080"/>
                </a:solidFill>
                <a:effectLst/>
                <a:latin typeface="Calibri" pitchFamily="34" charset="0"/>
                <a:ea typeface="MS Mincho" pitchFamily="49" charset="-128"/>
                <a:cs typeface="Times New Roman" pitchFamily="18" charset="0"/>
                <a:hlinkClick r:id="rId4"/>
              </a:rPr>
              <a:t>[2]</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 The process for determining quantitative and qualitative measures is described in the </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hlinkClick r:id="rId5"/>
              </a:rPr>
              <a:t>Supplement to Appendix A</a:t>
            </a:r>
            <a:r>
              <a:rPr kumimoji="0" lang="en-US" altLang="en-US" sz="9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 Grade band conversions for quantitative measures are determined using the chart on page 4 of the document. A description of the criteria for analyzing the qualitative features of the text is located on pages 4-6 of the document.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13490331"/>
              </p:ext>
            </p:extLst>
          </p:nvPr>
        </p:nvGraphicFramePr>
        <p:xfrm>
          <a:off x="381000" y="2133601"/>
          <a:ext cx="8229600" cy="3420682"/>
        </p:xfrm>
        <a:graphic>
          <a:graphicData uri="http://schemas.openxmlformats.org/drawingml/2006/table">
            <a:tbl>
              <a:tblPr firstRow="1" firstCol="1" bandRow="1">
                <a:tableStyleId>{5C22544A-7EE6-4342-B048-85BDC9FD1C3A}</a:tableStyleId>
              </a:tblPr>
              <a:tblGrid>
                <a:gridCol w="4114800"/>
                <a:gridCol w="4114800"/>
              </a:tblGrid>
              <a:tr h="2076355">
                <a:tc rowSpan="2">
                  <a:txBody>
                    <a:bodyPr/>
                    <a:lstStyle/>
                    <a:p>
                      <a:pPr marL="0" marR="0">
                        <a:lnSpc>
                          <a:spcPct val="115000"/>
                        </a:lnSpc>
                        <a:spcBef>
                          <a:spcPts val="0"/>
                        </a:spcBef>
                        <a:spcAft>
                          <a:spcPts val="0"/>
                        </a:spcAft>
                      </a:pPr>
                      <a:r>
                        <a:rPr lang="en-US" sz="1400" dirty="0">
                          <a:solidFill>
                            <a:schemeClr val="tx1"/>
                          </a:solidFill>
                          <a:effectLst/>
                        </a:rPr>
                        <a:t>Tier 1 and 2 Non-Negotiable </a:t>
                      </a:r>
                    </a:p>
                    <a:p>
                      <a:pPr marL="0" marR="0">
                        <a:lnSpc>
                          <a:spcPct val="115000"/>
                        </a:lnSpc>
                        <a:spcBef>
                          <a:spcPts val="0"/>
                        </a:spcBef>
                        <a:spcAft>
                          <a:spcPts val="0"/>
                        </a:spcAft>
                      </a:pPr>
                      <a:r>
                        <a:rPr lang="en-US" sz="1400" dirty="0">
                          <a:solidFill>
                            <a:schemeClr val="tx1"/>
                          </a:solidFill>
                          <a:effectLst/>
                        </a:rPr>
                        <a:t>2. QUALITY OF TEXTS: </a:t>
                      </a:r>
                      <a:br>
                        <a:rPr lang="en-US" sz="1400" dirty="0">
                          <a:solidFill>
                            <a:schemeClr val="tx1"/>
                          </a:solidFill>
                          <a:effectLst/>
                        </a:rPr>
                      </a:br>
                      <a:r>
                        <a:rPr lang="en-US" sz="1400" b="0" dirty="0">
                          <a:solidFill>
                            <a:schemeClr val="tx1"/>
                          </a:solidFill>
                          <a:effectLst/>
                        </a:rPr>
                        <a:t>Texts are of sufficient scope and quality to provide text-centered and integrated learning that is sequenced and </a:t>
                      </a:r>
                      <a:r>
                        <a:rPr lang="en-US" sz="1400" b="0" dirty="0" err="1">
                          <a:solidFill>
                            <a:schemeClr val="tx1"/>
                          </a:solidFill>
                          <a:effectLst/>
                        </a:rPr>
                        <a:t>scaffolded</a:t>
                      </a:r>
                      <a:r>
                        <a:rPr lang="en-US" sz="1400" b="0" dirty="0">
                          <a:solidFill>
                            <a:schemeClr val="tx1"/>
                          </a:solidFill>
                          <a:effectLst/>
                        </a:rPr>
                        <a:t> to advance students toward independent reading of grade level texts and build content knowledge (ELA, social studies, science and technical subjects, and the arts). The quality of texts is high—they support multiple readings for various purposes and exhibit exceptional craft and thought and/or provide useful information.</a:t>
                      </a:r>
                    </a:p>
                    <a:p>
                      <a:pPr marL="0" marR="0">
                        <a:lnSpc>
                          <a:spcPct val="115000"/>
                        </a:lnSpc>
                        <a:spcBef>
                          <a:spcPts val="0"/>
                        </a:spcBef>
                        <a:spcAft>
                          <a:spcPts val="0"/>
                        </a:spcAft>
                      </a:pPr>
                      <a:r>
                        <a:rPr lang="en-US" sz="1400" dirty="0">
                          <a:solidFill>
                            <a:schemeClr val="tx1"/>
                          </a:solidFill>
                          <a:effectLst/>
                        </a:rPr>
                        <a:t> </a:t>
                      </a:r>
                    </a:p>
                    <a:p>
                      <a:pPr marL="0" marR="0">
                        <a:lnSpc>
                          <a:spcPct val="115000"/>
                        </a:lnSpc>
                        <a:spcBef>
                          <a:spcPts val="0"/>
                        </a:spcBef>
                        <a:spcAft>
                          <a:spcPts val="400"/>
                        </a:spcAft>
                      </a:pPr>
                      <a:r>
                        <a:rPr lang="en-US" sz="1400" dirty="0">
                          <a:solidFill>
                            <a:schemeClr val="tx1"/>
                          </a:solidFill>
                          <a:effectLst/>
                        </a:rPr>
                        <a:t/>
                      </a:r>
                      <a:br>
                        <a:rPr lang="en-US" sz="1400" dirty="0">
                          <a:solidFill>
                            <a:schemeClr val="tx1"/>
                          </a:solidFill>
                          <a:effectLst/>
                        </a:rPr>
                      </a:br>
                      <a:r>
                        <a:rPr lang="en-US" sz="1400" dirty="0">
                          <a:solidFill>
                            <a:schemeClr val="tx1"/>
                          </a:solidFill>
                          <a:effectLst/>
                        </a:rPr>
                        <a:t>           Yes                   No</a:t>
                      </a:r>
                      <a:endParaRPr lang="en-US" sz="1400" dirty="0">
                        <a:solidFill>
                          <a:schemeClr val="tx1"/>
                        </a:solidFill>
                        <a:effectLst/>
                        <a:latin typeface="Calibri"/>
                        <a:ea typeface="Calibri"/>
                        <a:cs typeface="Calibri"/>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solidFill>
                            <a:schemeClr val="tx1"/>
                          </a:solidFill>
                          <a:effectLst/>
                        </a:rPr>
                        <a:t>REQUIRED</a:t>
                      </a:r>
                    </a:p>
                    <a:p>
                      <a:pPr marL="0" marR="0">
                        <a:lnSpc>
                          <a:spcPct val="115000"/>
                        </a:lnSpc>
                        <a:spcBef>
                          <a:spcPts val="0"/>
                        </a:spcBef>
                        <a:spcAft>
                          <a:spcPts val="0"/>
                        </a:spcAft>
                      </a:pPr>
                      <a:r>
                        <a:rPr lang="en-US" sz="1400" dirty="0">
                          <a:solidFill>
                            <a:schemeClr val="tx1"/>
                          </a:solidFill>
                          <a:effectLst/>
                        </a:rPr>
                        <a:t>2a) </a:t>
                      </a:r>
                      <a:r>
                        <a:rPr lang="en-US" sz="1400" b="0" dirty="0">
                          <a:solidFill>
                            <a:schemeClr val="tx1"/>
                          </a:solidFill>
                          <a:effectLst/>
                        </a:rPr>
                        <a:t>90% of texts are worth reading in the particular grade (i.e., serve an instructional purpose); they are content rich and well crafted, representing the quality of writing that is produced by authorities in the discipline and include texts from history/social studies, science, technical subjects, and the arts.</a:t>
                      </a:r>
                      <a:endParaRPr lang="en-US" sz="1400" b="0" dirty="0">
                        <a:solidFill>
                          <a:schemeClr val="tx1"/>
                        </a:solidFill>
                        <a:effectLst/>
                        <a:latin typeface="Calibri"/>
                        <a:ea typeface="Calibri"/>
                        <a:cs typeface="Times New Roman"/>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34578">
                <a:tc vMerge="1">
                  <a:txBody>
                    <a:bodyPr/>
                    <a:lstStyle/>
                    <a:p>
                      <a:endParaRPr lang="en-US"/>
                    </a:p>
                  </a:txBody>
                  <a:tcPr/>
                </a:tc>
                <a:tc>
                  <a:txBody>
                    <a:bodyPr/>
                    <a:lstStyle/>
                    <a:p>
                      <a:pPr marL="0" marR="0">
                        <a:lnSpc>
                          <a:spcPct val="115000"/>
                        </a:lnSpc>
                        <a:spcBef>
                          <a:spcPts val="0"/>
                        </a:spcBef>
                        <a:spcAft>
                          <a:spcPts val="0"/>
                        </a:spcAft>
                      </a:pPr>
                      <a:r>
                        <a:rPr lang="en-US" sz="1400" b="1" dirty="0">
                          <a:solidFill>
                            <a:schemeClr val="tx1"/>
                          </a:solidFill>
                          <a:effectLst/>
                        </a:rPr>
                        <a:t>REQUIRED</a:t>
                      </a:r>
                    </a:p>
                    <a:p>
                      <a:pPr marL="0" marR="0">
                        <a:lnSpc>
                          <a:spcPct val="115000"/>
                        </a:lnSpc>
                        <a:spcBef>
                          <a:spcPts val="0"/>
                        </a:spcBef>
                        <a:spcAft>
                          <a:spcPts val="0"/>
                        </a:spcAft>
                      </a:pPr>
                      <a:r>
                        <a:rPr lang="en-US" sz="1400" b="1" dirty="0">
                          <a:solidFill>
                            <a:schemeClr val="tx1"/>
                          </a:solidFill>
                          <a:effectLst/>
                        </a:rPr>
                        <a:t>2b) </a:t>
                      </a:r>
                      <a:r>
                        <a:rPr lang="en-US" sz="1400" dirty="0">
                          <a:solidFill>
                            <a:schemeClr val="tx1"/>
                          </a:solidFill>
                          <a:effectLst/>
                        </a:rPr>
                        <a:t>Materials provide a sequence or collection of texts that build knowledge systematically through reading, writing, listening and speaking about topics or ideas under study.</a:t>
                      </a:r>
                      <a:endParaRPr lang="en-US" sz="1400" dirty="0">
                        <a:solidFill>
                          <a:schemeClr val="tx1"/>
                        </a:solidFill>
                        <a:effectLst/>
                        <a:latin typeface="Calibri"/>
                        <a:ea typeface="Calibri"/>
                        <a:cs typeface="Times New Roman"/>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2" name="Rectangle 11"/>
          <p:cNvSpPr/>
          <p:nvPr/>
        </p:nvSpPr>
        <p:spPr>
          <a:xfrm>
            <a:off x="1244826" y="5257800"/>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p:nvSpPr>
        <p:spPr>
          <a:xfrm>
            <a:off x="2228499" y="5256130"/>
            <a:ext cx="225425" cy="236538"/>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547605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hape 234"/>
          <p:cNvSpPr>
            <a:spLocks noGrp="1"/>
          </p:cNvSpPr>
          <p:nvPr>
            <p:ph type="title"/>
          </p:nvPr>
        </p:nvSpPr>
        <p:spPr>
          <a:xfrm>
            <a:off x="473075" y="-4037"/>
            <a:ext cx="8137525" cy="1200288"/>
          </a:xfrm>
        </p:spPr>
        <p:txBody>
          <a:bodyPr lIns="91425" tIns="45700" rIns="91425" bIns="45700">
            <a:spAutoFit/>
          </a:bodyPr>
          <a:lstStyle/>
          <a:p>
            <a:pPr eaLnBrk="1" hangingPunct="1">
              <a:buClr>
                <a:srgbClr val="000000"/>
              </a:buClr>
              <a:buSzPct val="25000"/>
            </a:pPr>
            <a:r>
              <a:rPr lang="en-US" altLang="en-US" sz="3600" dirty="0" smtClean="0">
                <a:sym typeface="Arial" pitchFamily="34" charset="0"/>
              </a:rPr>
              <a:t>Regular Practice With Complex Text and its Academic Language</a:t>
            </a:r>
          </a:p>
        </p:txBody>
      </p:sp>
      <p:sp>
        <p:nvSpPr>
          <p:cNvPr id="30723" name="Shape 235"/>
          <p:cNvSpPr>
            <a:spLocks noGrp="1"/>
          </p:cNvSpPr>
          <p:nvPr>
            <p:ph type="body" idx="1"/>
          </p:nvPr>
        </p:nvSpPr>
        <p:spPr>
          <a:xfrm>
            <a:off x="533400" y="1371600"/>
            <a:ext cx="8137525" cy="3582479"/>
          </a:xfrm>
        </p:spPr>
        <p:txBody>
          <a:bodyPr lIns="91425" tIns="45700" rIns="91425" bIns="45700">
            <a:spAutoFit/>
          </a:bodyPr>
          <a:lstStyle/>
          <a:p>
            <a:pPr marL="342900" indent="-342900" eaLnBrk="1" hangingPunct="1">
              <a:lnSpc>
                <a:spcPct val="114000"/>
              </a:lnSpc>
              <a:spcBef>
                <a:spcPts val="1200"/>
              </a:spcBef>
              <a:buClr>
                <a:srgbClr val="000000"/>
              </a:buClr>
              <a:buSzPct val="132000"/>
              <a:buFont typeface="Arial" pitchFamily="34" charset="0"/>
              <a:buChar char="•"/>
            </a:pPr>
            <a:r>
              <a:rPr lang="en-US" altLang="en-US" dirty="0" smtClean="0">
                <a:solidFill>
                  <a:schemeClr val="tx1"/>
                </a:solidFill>
                <a:sym typeface="Arial" pitchFamily="34" charset="0"/>
              </a:rPr>
              <a:t>Standards include a staircase of increasing text complexity from elementary through high school.</a:t>
            </a:r>
          </a:p>
          <a:p>
            <a:pPr marL="342900" indent="-342900" eaLnBrk="1" hangingPunct="1">
              <a:lnSpc>
                <a:spcPct val="114000"/>
              </a:lnSpc>
              <a:spcBef>
                <a:spcPts val="1200"/>
              </a:spcBef>
              <a:buClr>
                <a:srgbClr val="000000"/>
              </a:buClr>
              <a:buSzPct val="132000"/>
              <a:buFont typeface="Arial" pitchFamily="34" charset="0"/>
              <a:buChar char="•"/>
            </a:pPr>
            <a:r>
              <a:rPr lang="en-US" altLang="en-US" dirty="0" smtClean="0">
                <a:solidFill>
                  <a:schemeClr val="tx1"/>
                </a:solidFill>
                <a:sym typeface="Arial" pitchFamily="34" charset="0"/>
              </a:rPr>
              <a:t>Standards also focus on building general academic vocabulary so critical to comprehension.</a:t>
            </a:r>
          </a:p>
        </p:txBody>
      </p:sp>
      <p:sp>
        <p:nvSpPr>
          <p:cNvPr id="30724"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spcBef>
                <a:spcPct val="20000"/>
              </a:spcBef>
              <a:buFont typeface="Arial" pitchFamily="34" charset="0"/>
              <a:defRPr sz="2800">
                <a:solidFill>
                  <a:srgbClr val="262626"/>
                </a:solidFill>
                <a:latin typeface="Calibri" pitchFamily="34" charset="0"/>
              </a:defRPr>
            </a:lvl1pPr>
            <a:lvl2pPr marL="742950" indent="-285750" eaLnBrk="0" hangingPunct="0">
              <a:spcBef>
                <a:spcPct val="20000"/>
              </a:spcBef>
              <a:buFont typeface="Arial" pitchFamily="34" charset="0"/>
              <a:buChar char="•"/>
              <a:defRPr sz="2400">
                <a:solidFill>
                  <a:srgbClr val="262626"/>
                </a:solidFill>
                <a:latin typeface="Calibri" pitchFamily="34" charset="0"/>
              </a:defRPr>
            </a:lvl2pPr>
            <a:lvl3pPr marL="1143000" indent="-228600" eaLnBrk="0" hangingPunct="0">
              <a:spcBef>
                <a:spcPct val="20000"/>
              </a:spcBef>
              <a:buFont typeface="Calibri" pitchFamily="34" charset="0"/>
              <a:buChar char="‒"/>
              <a:defRPr sz="2000">
                <a:solidFill>
                  <a:srgbClr val="262626"/>
                </a:solidFill>
                <a:latin typeface="Calibri" pitchFamily="34" charset="0"/>
              </a:defRPr>
            </a:lvl3pPr>
            <a:lvl4pPr marL="1600200" indent="-228600" eaLnBrk="0" hangingPunct="0">
              <a:spcBef>
                <a:spcPct val="20000"/>
              </a:spcBef>
              <a:buFont typeface="Wingdings" pitchFamily="2" charset="2"/>
              <a:buChar char="§"/>
              <a:defRPr>
                <a:solidFill>
                  <a:srgbClr val="262626"/>
                </a:solidFill>
                <a:latin typeface="Calibri" pitchFamily="34" charset="0"/>
              </a:defRPr>
            </a:lvl4pPr>
            <a:lvl5pPr marL="2057400" indent="-228600" eaLnBrk="0" hangingPunct="0">
              <a:spcBef>
                <a:spcPct val="20000"/>
              </a:spcBef>
              <a:buFont typeface="Arial" pitchFamily="34" charset="0"/>
              <a:buChar char="»"/>
              <a:defRPr sz="1600">
                <a:solidFill>
                  <a:srgbClr val="262626"/>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9pPr>
          </a:lstStyle>
          <a:p>
            <a:pPr eaLnBrk="1" hangingPunct="1">
              <a:spcBef>
                <a:spcPct val="0"/>
              </a:spcBef>
              <a:buFontTx/>
              <a:buNone/>
            </a:pPr>
            <a:fld id="{1743D62E-85FA-474F-9CAD-72CA4D805E07}" type="slidenum">
              <a:rPr lang="en-US" altLang="en-US" sz="1400" smtClean="0">
                <a:solidFill>
                  <a:srgbClr val="FFFFFF"/>
                </a:solidFill>
                <a:latin typeface="Arial" pitchFamily="34" charset="0"/>
                <a:cs typeface="Arial" pitchFamily="34" charset="0"/>
                <a:sym typeface="Arial" pitchFamily="34" charset="0"/>
              </a:rPr>
              <a:pPr eaLnBrk="1" hangingPunct="1">
                <a:spcBef>
                  <a:spcPct val="0"/>
                </a:spcBef>
                <a:buFontTx/>
                <a:buNone/>
              </a:pPr>
              <a:t>44</a:t>
            </a:fld>
            <a:endParaRPr lang="en-US" altLang="en-US" sz="1400" smtClean="0">
              <a:solidFill>
                <a:srgbClr val="FFFFFF"/>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210821808"/>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hape 241"/>
          <p:cNvSpPr>
            <a:spLocks noGrp="1"/>
          </p:cNvSpPr>
          <p:nvPr>
            <p:ph type="title"/>
          </p:nvPr>
        </p:nvSpPr>
        <p:spPr>
          <a:xfrm>
            <a:off x="457200" y="131694"/>
            <a:ext cx="8137525" cy="1200288"/>
          </a:xfrm>
        </p:spPr>
        <p:txBody>
          <a:bodyPr lIns="91425" tIns="45700" rIns="91425" bIns="45700">
            <a:spAutoFit/>
          </a:bodyPr>
          <a:lstStyle/>
          <a:p>
            <a:pPr eaLnBrk="1" hangingPunct="1">
              <a:buClr>
                <a:srgbClr val="000000"/>
              </a:buClr>
              <a:buSzPct val="25000"/>
            </a:pPr>
            <a:r>
              <a:rPr lang="en-US" altLang="en-US" sz="3600" dirty="0" smtClean="0">
                <a:sym typeface="Arial" pitchFamily="34" charset="0"/>
              </a:rPr>
              <a:t>What are the Features of Complex Text?</a:t>
            </a:r>
          </a:p>
        </p:txBody>
      </p:sp>
      <p:sp>
        <p:nvSpPr>
          <p:cNvPr id="31747" name="Shape 242"/>
          <p:cNvSpPr>
            <a:spLocks noGrp="1"/>
          </p:cNvSpPr>
          <p:nvPr>
            <p:ph type="body" idx="1"/>
          </p:nvPr>
        </p:nvSpPr>
        <p:spPr>
          <a:xfrm>
            <a:off x="503238" y="1222375"/>
            <a:ext cx="8137525" cy="5008563"/>
          </a:xfrm>
        </p:spPr>
        <p:txBody>
          <a:bodyPr lIns="91425" tIns="45700" rIns="91425" bIns="45700">
            <a:spAutoFit/>
          </a:bodyPr>
          <a:lstStyle/>
          <a:p>
            <a:pPr marL="342900" indent="-342900" eaLnBrk="1" hangingPunct="1">
              <a:lnSpc>
                <a:spcPct val="114000"/>
              </a:lnSpc>
              <a:spcBef>
                <a:spcPts val="600"/>
              </a:spcBef>
              <a:buClr>
                <a:srgbClr val="000000"/>
              </a:buClr>
              <a:buSzPct val="132000"/>
              <a:buFont typeface="Arial" pitchFamily="34" charset="0"/>
              <a:buChar char="•"/>
            </a:pPr>
            <a:r>
              <a:rPr lang="en-US" altLang="en-US" sz="2200" smtClean="0">
                <a:solidFill>
                  <a:schemeClr val="tx1"/>
                </a:solidFill>
                <a:sym typeface="Arial" pitchFamily="34" charset="0"/>
              </a:rPr>
              <a:t>Subtle and/or frequent transitions</a:t>
            </a:r>
          </a:p>
          <a:p>
            <a:pPr marL="342900" indent="-342900" eaLnBrk="1" hangingPunct="1">
              <a:lnSpc>
                <a:spcPct val="114000"/>
              </a:lnSpc>
              <a:spcBef>
                <a:spcPts val="600"/>
              </a:spcBef>
              <a:buClr>
                <a:srgbClr val="000000"/>
              </a:buClr>
              <a:buSzPct val="132000"/>
              <a:buFont typeface="Arial" pitchFamily="34" charset="0"/>
              <a:buChar char="•"/>
            </a:pPr>
            <a:r>
              <a:rPr lang="en-US" altLang="en-US" sz="2200" smtClean="0">
                <a:solidFill>
                  <a:schemeClr val="tx1"/>
                </a:solidFill>
                <a:sym typeface="Arial" pitchFamily="34" charset="0"/>
              </a:rPr>
              <a:t>Multiple and/or subtle themes and purposes</a:t>
            </a:r>
          </a:p>
          <a:p>
            <a:pPr marL="342900" indent="-342900" eaLnBrk="1" hangingPunct="1">
              <a:lnSpc>
                <a:spcPct val="114000"/>
              </a:lnSpc>
              <a:spcBef>
                <a:spcPts val="600"/>
              </a:spcBef>
              <a:buClr>
                <a:srgbClr val="000000"/>
              </a:buClr>
              <a:buSzPct val="132000"/>
              <a:buFont typeface="Arial" pitchFamily="34" charset="0"/>
              <a:buChar char="•"/>
            </a:pPr>
            <a:r>
              <a:rPr lang="en-US" altLang="en-US" sz="2200" smtClean="0">
                <a:solidFill>
                  <a:schemeClr val="tx1"/>
                </a:solidFill>
                <a:sym typeface="Arial" pitchFamily="34" charset="0"/>
              </a:rPr>
              <a:t>Density of information</a:t>
            </a:r>
          </a:p>
          <a:p>
            <a:pPr marL="342900" indent="-342900" eaLnBrk="1" hangingPunct="1">
              <a:lnSpc>
                <a:spcPct val="114000"/>
              </a:lnSpc>
              <a:spcBef>
                <a:spcPts val="600"/>
              </a:spcBef>
              <a:buClr>
                <a:srgbClr val="000000"/>
              </a:buClr>
              <a:buSzPct val="132000"/>
              <a:buFont typeface="Arial" pitchFamily="34" charset="0"/>
              <a:buChar char="•"/>
            </a:pPr>
            <a:r>
              <a:rPr lang="en-US" altLang="en-US" sz="2200" smtClean="0">
                <a:solidFill>
                  <a:schemeClr val="tx1"/>
                </a:solidFill>
                <a:sym typeface="Arial" pitchFamily="34" charset="0"/>
              </a:rPr>
              <a:t>Unfamiliar settings, topics or events</a:t>
            </a:r>
          </a:p>
          <a:p>
            <a:pPr marL="342900" indent="-342900" eaLnBrk="1" hangingPunct="1">
              <a:lnSpc>
                <a:spcPct val="114000"/>
              </a:lnSpc>
              <a:spcBef>
                <a:spcPts val="600"/>
              </a:spcBef>
              <a:buClr>
                <a:srgbClr val="000000"/>
              </a:buClr>
              <a:buSzPct val="132000"/>
              <a:buFont typeface="Arial" pitchFamily="34" charset="0"/>
              <a:buChar char="•"/>
            </a:pPr>
            <a:r>
              <a:rPr lang="en-US" altLang="en-US" sz="2200" smtClean="0">
                <a:solidFill>
                  <a:schemeClr val="tx1"/>
                </a:solidFill>
                <a:sym typeface="Arial" pitchFamily="34" charset="0"/>
              </a:rPr>
              <a:t>Lack of repetition, overlap or similarity in words and sentences</a:t>
            </a:r>
          </a:p>
          <a:p>
            <a:pPr marL="342900" indent="-342900" eaLnBrk="1" hangingPunct="1">
              <a:lnSpc>
                <a:spcPct val="114000"/>
              </a:lnSpc>
              <a:spcBef>
                <a:spcPts val="600"/>
              </a:spcBef>
              <a:buClr>
                <a:srgbClr val="000000"/>
              </a:buClr>
              <a:buSzPct val="132000"/>
              <a:buFont typeface="Arial" pitchFamily="34" charset="0"/>
              <a:buChar char="•"/>
            </a:pPr>
            <a:r>
              <a:rPr lang="en-US" altLang="en-US" sz="2200" smtClean="0">
                <a:solidFill>
                  <a:schemeClr val="tx1"/>
                </a:solidFill>
                <a:sym typeface="Arial" pitchFamily="34" charset="0"/>
              </a:rPr>
              <a:t>Complex sentences</a:t>
            </a:r>
          </a:p>
          <a:p>
            <a:pPr marL="342900" indent="-342900" eaLnBrk="1" hangingPunct="1">
              <a:lnSpc>
                <a:spcPct val="114000"/>
              </a:lnSpc>
              <a:spcBef>
                <a:spcPts val="600"/>
              </a:spcBef>
              <a:buClr>
                <a:srgbClr val="000000"/>
              </a:buClr>
              <a:buSzPct val="132000"/>
              <a:buFont typeface="Arial" pitchFamily="34" charset="0"/>
              <a:buChar char="•"/>
            </a:pPr>
            <a:r>
              <a:rPr lang="en-US" altLang="en-US" sz="2200" smtClean="0">
                <a:solidFill>
                  <a:schemeClr val="tx1"/>
                </a:solidFill>
                <a:sym typeface="Arial" pitchFamily="34" charset="0"/>
              </a:rPr>
              <a:t>Uncommon vocabulary</a:t>
            </a:r>
          </a:p>
          <a:p>
            <a:pPr marL="342900" indent="-342900" eaLnBrk="1" hangingPunct="1">
              <a:lnSpc>
                <a:spcPct val="114000"/>
              </a:lnSpc>
              <a:spcBef>
                <a:spcPts val="600"/>
              </a:spcBef>
              <a:buClr>
                <a:srgbClr val="000000"/>
              </a:buClr>
              <a:buSzPct val="132000"/>
              <a:buFont typeface="Arial" pitchFamily="34" charset="0"/>
              <a:buChar char="•"/>
            </a:pPr>
            <a:r>
              <a:rPr lang="en-US" altLang="en-US" sz="2200" smtClean="0">
                <a:solidFill>
                  <a:schemeClr val="tx1"/>
                </a:solidFill>
                <a:sym typeface="Arial" pitchFamily="34" charset="0"/>
              </a:rPr>
              <a:t>Lack of words, sentences or paragraphs that review or pull things together for the student</a:t>
            </a:r>
          </a:p>
          <a:p>
            <a:pPr marL="342900" indent="-342900" eaLnBrk="1" hangingPunct="1">
              <a:lnSpc>
                <a:spcPct val="114000"/>
              </a:lnSpc>
              <a:spcBef>
                <a:spcPts val="600"/>
              </a:spcBef>
              <a:buClr>
                <a:srgbClr val="000000"/>
              </a:buClr>
              <a:buSzPct val="132000"/>
              <a:buFont typeface="Arial" pitchFamily="34" charset="0"/>
              <a:buChar char="•"/>
            </a:pPr>
            <a:r>
              <a:rPr lang="en-US" altLang="en-US" sz="2200" smtClean="0">
                <a:solidFill>
                  <a:schemeClr val="tx1"/>
                </a:solidFill>
                <a:sym typeface="Arial" pitchFamily="34" charset="0"/>
              </a:rPr>
              <a:t>Longer paragraphs</a:t>
            </a:r>
          </a:p>
          <a:p>
            <a:pPr marL="342900" indent="-342900" eaLnBrk="1" hangingPunct="1">
              <a:lnSpc>
                <a:spcPct val="114000"/>
              </a:lnSpc>
              <a:spcBef>
                <a:spcPts val="600"/>
              </a:spcBef>
              <a:buClr>
                <a:srgbClr val="000000"/>
              </a:buClr>
              <a:buSzPct val="132000"/>
              <a:buFont typeface="Arial" pitchFamily="34" charset="0"/>
              <a:buChar char="•"/>
            </a:pPr>
            <a:r>
              <a:rPr lang="en-US" altLang="en-US" sz="2200" smtClean="0">
                <a:solidFill>
                  <a:schemeClr val="tx1"/>
                </a:solidFill>
                <a:sym typeface="Arial" pitchFamily="34" charset="0"/>
              </a:rPr>
              <a:t>Any text structure which is less narrative and/or mixes structures</a:t>
            </a:r>
          </a:p>
        </p:txBody>
      </p:sp>
      <p:sp>
        <p:nvSpPr>
          <p:cNvPr id="31748"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spcBef>
                <a:spcPct val="20000"/>
              </a:spcBef>
              <a:buFont typeface="Arial" pitchFamily="34" charset="0"/>
              <a:defRPr sz="2800">
                <a:solidFill>
                  <a:srgbClr val="262626"/>
                </a:solidFill>
                <a:latin typeface="Calibri" pitchFamily="34" charset="0"/>
              </a:defRPr>
            </a:lvl1pPr>
            <a:lvl2pPr marL="742950" indent="-285750" eaLnBrk="0" hangingPunct="0">
              <a:spcBef>
                <a:spcPct val="20000"/>
              </a:spcBef>
              <a:buFont typeface="Arial" pitchFamily="34" charset="0"/>
              <a:buChar char="•"/>
              <a:defRPr sz="2400">
                <a:solidFill>
                  <a:srgbClr val="262626"/>
                </a:solidFill>
                <a:latin typeface="Calibri" pitchFamily="34" charset="0"/>
              </a:defRPr>
            </a:lvl2pPr>
            <a:lvl3pPr marL="1143000" indent="-228600" eaLnBrk="0" hangingPunct="0">
              <a:spcBef>
                <a:spcPct val="20000"/>
              </a:spcBef>
              <a:buFont typeface="Calibri" pitchFamily="34" charset="0"/>
              <a:buChar char="‒"/>
              <a:defRPr sz="2000">
                <a:solidFill>
                  <a:srgbClr val="262626"/>
                </a:solidFill>
                <a:latin typeface="Calibri" pitchFamily="34" charset="0"/>
              </a:defRPr>
            </a:lvl3pPr>
            <a:lvl4pPr marL="1600200" indent="-228600" eaLnBrk="0" hangingPunct="0">
              <a:spcBef>
                <a:spcPct val="20000"/>
              </a:spcBef>
              <a:buFont typeface="Wingdings" pitchFamily="2" charset="2"/>
              <a:buChar char="§"/>
              <a:defRPr>
                <a:solidFill>
                  <a:srgbClr val="262626"/>
                </a:solidFill>
                <a:latin typeface="Calibri" pitchFamily="34" charset="0"/>
              </a:defRPr>
            </a:lvl4pPr>
            <a:lvl5pPr marL="2057400" indent="-228600" eaLnBrk="0" hangingPunct="0">
              <a:spcBef>
                <a:spcPct val="20000"/>
              </a:spcBef>
              <a:buFont typeface="Arial" pitchFamily="34" charset="0"/>
              <a:buChar char="»"/>
              <a:defRPr sz="1600">
                <a:solidFill>
                  <a:srgbClr val="262626"/>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9pPr>
          </a:lstStyle>
          <a:p>
            <a:pPr eaLnBrk="1" hangingPunct="1">
              <a:spcBef>
                <a:spcPct val="0"/>
              </a:spcBef>
              <a:buFontTx/>
              <a:buNone/>
            </a:pPr>
            <a:fld id="{D731B3AE-0E1A-4FC2-A6C8-F85D6BB403F5}" type="slidenum">
              <a:rPr lang="en-US" altLang="en-US" sz="1400" smtClean="0">
                <a:solidFill>
                  <a:srgbClr val="FFFFFF"/>
                </a:solidFill>
                <a:latin typeface="Arial" pitchFamily="34" charset="0"/>
                <a:cs typeface="Arial" pitchFamily="34" charset="0"/>
                <a:sym typeface="Arial" pitchFamily="34" charset="0"/>
              </a:rPr>
              <a:pPr eaLnBrk="1" hangingPunct="1">
                <a:spcBef>
                  <a:spcPct val="0"/>
                </a:spcBef>
                <a:buFontTx/>
                <a:buNone/>
              </a:pPr>
              <a:t>45</a:t>
            </a:fld>
            <a:endParaRPr lang="en-US" altLang="en-US" sz="1400" smtClean="0">
              <a:solidFill>
                <a:srgbClr val="FFFFFF"/>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987017829"/>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hape 248"/>
          <p:cNvSpPr>
            <a:spLocks noGrp="1"/>
          </p:cNvSpPr>
          <p:nvPr>
            <p:ph type="title"/>
          </p:nvPr>
        </p:nvSpPr>
        <p:spPr>
          <a:xfrm>
            <a:off x="457200" y="423774"/>
            <a:ext cx="8229600" cy="646290"/>
          </a:xfrm>
        </p:spPr>
        <p:txBody>
          <a:bodyPr lIns="91425" tIns="45700" rIns="91425" bIns="45700">
            <a:spAutoFit/>
          </a:bodyPr>
          <a:lstStyle/>
          <a:p>
            <a:pPr eaLnBrk="1" hangingPunct="1">
              <a:buClr>
                <a:srgbClr val="000000"/>
              </a:buClr>
              <a:buSzPct val="25000"/>
            </a:pPr>
            <a:r>
              <a:rPr lang="en-US" altLang="en-US" sz="3600" dirty="0" smtClean="0">
                <a:sym typeface="Arial" pitchFamily="34" charset="0"/>
              </a:rPr>
              <a:t>Scaffolding Complex Text</a:t>
            </a:r>
          </a:p>
        </p:txBody>
      </p:sp>
      <p:sp>
        <p:nvSpPr>
          <p:cNvPr id="249" name="Shape 249"/>
          <p:cNvSpPr txBox="1">
            <a:spLocks noGrp="1"/>
          </p:cNvSpPr>
          <p:nvPr>
            <p:ph type="body" idx="1"/>
          </p:nvPr>
        </p:nvSpPr>
        <p:spPr>
          <a:xfrm>
            <a:off x="503238" y="1171575"/>
            <a:ext cx="8137525" cy="5216772"/>
          </a:xfrm>
        </p:spPr>
        <p:txBody>
          <a:bodyPr lIns="91425" tIns="45700" rIns="91425" bIns="45700" rtlCol="0">
            <a:spAutoFit/>
          </a:bodyPr>
          <a:lstStyle/>
          <a:p>
            <a:pPr>
              <a:spcBef>
                <a:spcPts val="640"/>
              </a:spcBef>
              <a:buClr>
                <a:schemeClr val="dk1"/>
              </a:buClr>
              <a:buSzPct val="132000"/>
              <a:defRPr/>
            </a:pPr>
            <a:r>
              <a:rPr lang="x-none">
                <a:solidFill>
                  <a:schemeClr val="dk1"/>
                </a:solidFill>
                <a:latin typeface="+mj-lt"/>
                <a:ea typeface="Arial"/>
                <a:cs typeface="Arial"/>
                <a:sym typeface="Arial"/>
              </a:rPr>
              <a:t>The standards require that students read appropriately complex text at each grade level – independently (Standard 10</a:t>
            </a:r>
            <a:r>
              <a:rPr lang="x-none" smtClean="0">
                <a:solidFill>
                  <a:schemeClr val="dk1"/>
                </a:solidFill>
                <a:latin typeface="+mj-lt"/>
                <a:ea typeface="Arial"/>
                <a:cs typeface="Arial"/>
                <a:sym typeface="Arial"/>
              </a:rPr>
              <a:t>)</a:t>
            </a:r>
            <a:r>
              <a:rPr lang="en-US" dirty="0" smtClean="0">
                <a:solidFill>
                  <a:schemeClr val="dk1"/>
                </a:solidFill>
                <a:latin typeface="+mj-lt"/>
                <a:ea typeface="Arial"/>
                <a:cs typeface="Arial"/>
                <a:sym typeface="Arial"/>
              </a:rPr>
              <a:t>.</a:t>
            </a:r>
            <a:endParaRPr lang="en-US" dirty="0">
              <a:solidFill>
                <a:schemeClr val="dk1"/>
              </a:solidFill>
              <a:ea typeface="Arial"/>
              <a:cs typeface="Arial"/>
              <a:sym typeface="Arial"/>
            </a:endParaRPr>
          </a:p>
          <a:p>
            <a:pPr>
              <a:spcBef>
                <a:spcPts val="640"/>
              </a:spcBef>
              <a:buClr>
                <a:schemeClr val="dk1"/>
              </a:buClr>
              <a:buSzPct val="132000"/>
              <a:defRPr/>
            </a:pPr>
            <a:r>
              <a:rPr lang="x-none" smtClean="0">
                <a:solidFill>
                  <a:schemeClr val="dk1"/>
                </a:solidFill>
                <a:latin typeface="+mj-lt"/>
                <a:ea typeface="Arial"/>
                <a:cs typeface="Arial"/>
                <a:sym typeface="Arial"/>
              </a:rPr>
              <a:t>However </a:t>
            </a:r>
            <a:r>
              <a:rPr lang="x-none">
                <a:solidFill>
                  <a:schemeClr val="dk1"/>
                </a:solidFill>
                <a:latin typeface="+mj-lt"/>
                <a:ea typeface="Arial"/>
                <a:cs typeface="Arial"/>
                <a:sym typeface="Arial"/>
              </a:rPr>
              <a:t>there are many ways to scaffold student learning as they meet the </a:t>
            </a:r>
            <a:r>
              <a:rPr lang="x-none" smtClean="0">
                <a:solidFill>
                  <a:schemeClr val="dk1"/>
                </a:solidFill>
                <a:latin typeface="+mj-lt"/>
                <a:ea typeface="Arial"/>
                <a:cs typeface="Arial"/>
                <a:sym typeface="Arial"/>
              </a:rPr>
              <a:t>standard:</a:t>
            </a:r>
            <a:endParaRPr lang="en-US" dirty="0" smtClean="0">
              <a:solidFill>
                <a:schemeClr val="dk1"/>
              </a:solidFill>
              <a:latin typeface="+mj-lt"/>
              <a:ea typeface="Arial"/>
              <a:cs typeface="Arial"/>
              <a:sym typeface="Arial"/>
            </a:endParaRPr>
          </a:p>
          <a:p>
            <a:pPr lvl="1">
              <a:spcBef>
                <a:spcPts val="640"/>
              </a:spcBef>
              <a:buClr>
                <a:schemeClr val="dk1"/>
              </a:buClr>
              <a:buSzPct val="132000"/>
              <a:defRPr/>
            </a:pPr>
            <a:r>
              <a:rPr lang="x-none" smtClean="0">
                <a:solidFill>
                  <a:schemeClr val="tx1"/>
                </a:solidFill>
                <a:latin typeface="+mj-lt"/>
                <a:sym typeface="Arial"/>
              </a:rPr>
              <a:t>Multiple readings</a:t>
            </a:r>
            <a:endParaRPr lang="en-US" dirty="0" smtClean="0">
              <a:solidFill>
                <a:schemeClr val="tx1"/>
              </a:solidFill>
              <a:latin typeface="+mj-lt"/>
              <a:sym typeface="Arial"/>
            </a:endParaRPr>
          </a:p>
          <a:p>
            <a:pPr lvl="1">
              <a:spcBef>
                <a:spcPts val="640"/>
              </a:spcBef>
              <a:buClr>
                <a:schemeClr val="dk1"/>
              </a:buClr>
              <a:buSzPct val="132000"/>
              <a:defRPr/>
            </a:pPr>
            <a:r>
              <a:rPr lang="x-none" smtClean="0">
                <a:solidFill>
                  <a:schemeClr val="tx1"/>
                </a:solidFill>
                <a:latin typeface="+mj-lt"/>
                <a:sym typeface="Arial"/>
              </a:rPr>
              <a:t>Read Aloud</a:t>
            </a:r>
            <a:endParaRPr lang="en-US" dirty="0" smtClean="0">
              <a:solidFill>
                <a:schemeClr val="tx1"/>
              </a:solidFill>
              <a:latin typeface="+mj-lt"/>
              <a:sym typeface="Arial"/>
            </a:endParaRPr>
          </a:p>
          <a:p>
            <a:pPr lvl="1">
              <a:spcBef>
                <a:spcPts val="640"/>
              </a:spcBef>
              <a:buClr>
                <a:schemeClr val="dk1"/>
              </a:buClr>
              <a:buSzPct val="132000"/>
              <a:defRPr/>
            </a:pPr>
            <a:r>
              <a:rPr lang="x-none" smtClean="0">
                <a:solidFill>
                  <a:schemeClr val="tx1"/>
                </a:solidFill>
                <a:latin typeface="+mj-lt"/>
                <a:sym typeface="Arial"/>
              </a:rPr>
              <a:t>Chunking </a:t>
            </a:r>
            <a:r>
              <a:rPr lang="x-none">
                <a:solidFill>
                  <a:schemeClr val="tx1"/>
                </a:solidFill>
                <a:latin typeface="+mj-lt"/>
                <a:sym typeface="Arial"/>
              </a:rPr>
              <a:t>text (a little at a </a:t>
            </a:r>
            <a:r>
              <a:rPr lang="x-none" smtClean="0">
                <a:solidFill>
                  <a:schemeClr val="tx1"/>
                </a:solidFill>
                <a:latin typeface="+mj-lt"/>
                <a:sym typeface="Arial"/>
              </a:rPr>
              <a:t>time)</a:t>
            </a:r>
            <a:endParaRPr lang="en-US" dirty="0" smtClean="0">
              <a:solidFill>
                <a:schemeClr val="tx1"/>
              </a:solidFill>
              <a:latin typeface="+mj-lt"/>
              <a:sym typeface="Arial"/>
            </a:endParaRPr>
          </a:p>
          <a:p>
            <a:pPr>
              <a:spcBef>
                <a:spcPts val="640"/>
              </a:spcBef>
              <a:buClr>
                <a:schemeClr val="dk1"/>
              </a:buClr>
              <a:buSzPct val="132000"/>
              <a:defRPr/>
            </a:pPr>
            <a:r>
              <a:rPr lang="x-none" smtClean="0">
                <a:solidFill>
                  <a:schemeClr val="dk1"/>
                </a:solidFill>
                <a:latin typeface="+mj-lt"/>
                <a:ea typeface="Arial"/>
                <a:cs typeface="Arial"/>
                <a:sym typeface="Arial"/>
              </a:rPr>
              <a:t>Provide </a:t>
            </a:r>
            <a:r>
              <a:rPr lang="x-none">
                <a:solidFill>
                  <a:schemeClr val="dk1"/>
                </a:solidFill>
                <a:latin typeface="+mj-lt"/>
                <a:ea typeface="Arial"/>
                <a:cs typeface="Arial"/>
                <a:sym typeface="Arial"/>
              </a:rPr>
              <a:t>support </a:t>
            </a:r>
            <a:r>
              <a:rPr lang="x-none" b="1">
                <a:solidFill>
                  <a:schemeClr val="dk1"/>
                </a:solidFill>
                <a:latin typeface="+mj-lt"/>
                <a:ea typeface="Arial"/>
                <a:cs typeface="Arial"/>
                <a:sym typeface="Arial"/>
              </a:rPr>
              <a:t>while</a:t>
            </a:r>
            <a:r>
              <a:rPr lang="x-none">
                <a:solidFill>
                  <a:schemeClr val="dk1"/>
                </a:solidFill>
                <a:latin typeface="+mj-lt"/>
                <a:ea typeface="Arial"/>
                <a:cs typeface="Arial"/>
                <a:sym typeface="Arial"/>
              </a:rPr>
              <a:t> reading, rather than before</a:t>
            </a:r>
            <a:r>
              <a:rPr lang="x-none" smtClean="0">
                <a:solidFill>
                  <a:schemeClr val="dk1"/>
                </a:solidFill>
                <a:latin typeface="+mj-lt"/>
                <a:ea typeface="Arial"/>
                <a:cs typeface="Arial"/>
                <a:sym typeface="Arial"/>
              </a:rPr>
              <a:t>.</a:t>
            </a:r>
            <a:endParaRPr lang="x-none">
              <a:solidFill>
                <a:schemeClr val="dk1"/>
              </a:solidFill>
              <a:latin typeface="+mj-lt"/>
              <a:ea typeface="Arial"/>
              <a:cs typeface="Arial"/>
              <a:sym typeface="Arial"/>
            </a:endParaRPr>
          </a:p>
        </p:txBody>
      </p:sp>
      <p:sp>
        <p:nvSpPr>
          <p:cNvPr id="32772"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spcBef>
                <a:spcPct val="20000"/>
              </a:spcBef>
              <a:buFont typeface="Arial" pitchFamily="34" charset="0"/>
              <a:defRPr sz="2800">
                <a:solidFill>
                  <a:srgbClr val="262626"/>
                </a:solidFill>
                <a:latin typeface="Calibri" pitchFamily="34" charset="0"/>
              </a:defRPr>
            </a:lvl1pPr>
            <a:lvl2pPr marL="742950" indent="-285750" eaLnBrk="0" hangingPunct="0">
              <a:spcBef>
                <a:spcPct val="20000"/>
              </a:spcBef>
              <a:buFont typeface="Arial" pitchFamily="34" charset="0"/>
              <a:buChar char="•"/>
              <a:defRPr sz="2400">
                <a:solidFill>
                  <a:srgbClr val="262626"/>
                </a:solidFill>
                <a:latin typeface="Calibri" pitchFamily="34" charset="0"/>
              </a:defRPr>
            </a:lvl2pPr>
            <a:lvl3pPr marL="1143000" indent="-228600" eaLnBrk="0" hangingPunct="0">
              <a:spcBef>
                <a:spcPct val="20000"/>
              </a:spcBef>
              <a:buFont typeface="Calibri" pitchFamily="34" charset="0"/>
              <a:buChar char="‒"/>
              <a:defRPr sz="2000">
                <a:solidFill>
                  <a:srgbClr val="262626"/>
                </a:solidFill>
                <a:latin typeface="Calibri" pitchFamily="34" charset="0"/>
              </a:defRPr>
            </a:lvl3pPr>
            <a:lvl4pPr marL="1600200" indent="-228600" eaLnBrk="0" hangingPunct="0">
              <a:spcBef>
                <a:spcPct val="20000"/>
              </a:spcBef>
              <a:buFont typeface="Wingdings" pitchFamily="2" charset="2"/>
              <a:buChar char="§"/>
              <a:defRPr>
                <a:solidFill>
                  <a:srgbClr val="262626"/>
                </a:solidFill>
                <a:latin typeface="Calibri" pitchFamily="34" charset="0"/>
              </a:defRPr>
            </a:lvl4pPr>
            <a:lvl5pPr marL="2057400" indent="-228600" eaLnBrk="0" hangingPunct="0">
              <a:spcBef>
                <a:spcPct val="20000"/>
              </a:spcBef>
              <a:buFont typeface="Arial" pitchFamily="34" charset="0"/>
              <a:buChar char="»"/>
              <a:defRPr sz="1600">
                <a:solidFill>
                  <a:srgbClr val="262626"/>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9pPr>
          </a:lstStyle>
          <a:p>
            <a:pPr eaLnBrk="1" hangingPunct="1">
              <a:spcBef>
                <a:spcPct val="0"/>
              </a:spcBef>
              <a:buFontTx/>
              <a:buNone/>
            </a:pPr>
            <a:fld id="{5F2CF178-8C47-4B95-B0CD-9161413ABE7D}" type="slidenum">
              <a:rPr lang="en-US" altLang="en-US" sz="1400" smtClean="0">
                <a:solidFill>
                  <a:srgbClr val="FFFFFF"/>
                </a:solidFill>
                <a:latin typeface="Arial" pitchFamily="34" charset="0"/>
                <a:cs typeface="Arial" pitchFamily="34" charset="0"/>
                <a:sym typeface="Arial" pitchFamily="34" charset="0"/>
              </a:rPr>
              <a:pPr eaLnBrk="1" hangingPunct="1">
                <a:spcBef>
                  <a:spcPct val="0"/>
                </a:spcBef>
                <a:buFontTx/>
                <a:buNone/>
              </a:pPr>
              <a:t>46</a:t>
            </a:fld>
            <a:endParaRPr lang="en-US" altLang="en-US" sz="1400" smtClean="0">
              <a:solidFill>
                <a:srgbClr val="FFFFFF"/>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373103986"/>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hape 255"/>
          <p:cNvSpPr>
            <a:spLocks noGrp="1"/>
          </p:cNvSpPr>
          <p:nvPr>
            <p:ph type="title"/>
          </p:nvPr>
        </p:nvSpPr>
        <p:spPr>
          <a:xfrm>
            <a:off x="457200" y="422980"/>
            <a:ext cx="8229600" cy="646290"/>
          </a:xfrm>
        </p:spPr>
        <p:txBody>
          <a:bodyPr lIns="91425" tIns="45700" rIns="91425" bIns="45700">
            <a:spAutoFit/>
          </a:bodyPr>
          <a:lstStyle/>
          <a:p>
            <a:pPr eaLnBrk="1" hangingPunct="1">
              <a:buClr>
                <a:srgbClr val="000000"/>
              </a:buClr>
              <a:buSzPct val="25000"/>
            </a:pPr>
            <a:r>
              <a:rPr lang="en-US" altLang="en-US" sz="3600" dirty="0" smtClean="0">
                <a:sym typeface="Arial" pitchFamily="34" charset="0"/>
              </a:rPr>
              <a:t>Close Analytic Reading</a:t>
            </a:r>
          </a:p>
        </p:txBody>
      </p:sp>
      <p:sp>
        <p:nvSpPr>
          <p:cNvPr id="256" name="Shape 256"/>
          <p:cNvSpPr txBox="1">
            <a:spLocks noGrp="1"/>
          </p:cNvSpPr>
          <p:nvPr>
            <p:ph type="body" idx="1"/>
          </p:nvPr>
        </p:nvSpPr>
        <p:spPr>
          <a:xfrm>
            <a:off x="503238" y="1176338"/>
            <a:ext cx="8137525" cy="5435422"/>
          </a:xfrm>
        </p:spPr>
        <p:txBody>
          <a:bodyPr lIns="91425" tIns="45700" rIns="91425" bIns="45700" rtlCol="0">
            <a:spAutoFit/>
          </a:bodyPr>
          <a:lstStyle/>
          <a:p>
            <a:pPr marL="342900" indent="-342900" eaLnBrk="1" hangingPunct="1">
              <a:lnSpc>
                <a:spcPct val="114000"/>
              </a:lnSpc>
              <a:spcBef>
                <a:spcPts val="1200"/>
              </a:spcBef>
              <a:buClr>
                <a:srgbClr val="000000"/>
              </a:buClr>
              <a:buSzPct val="132000"/>
              <a:buFont typeface="Arial" charset="0"/>
              <a:buChar char="•"/>
              <a:defRPr/>
            </a:pPr>
            <a:r>
              <a:rPr lang="x-none" sz="2800">
                <a:solidFill>
                  <a:schemeClr val="tx1"/>
                </a:solidFill>
              </a:rPr>
              <a:t>R</a:t>
            </a:r>
            <a:r>
              <a:rPr lang="x-none" sz="2800">
                <a:solidFill>
                  <a:schemeClr val="tx1"/>
                </a:solidFill>
                <a:sym typeface="Arial"/>
              </a:rPr>
              <a:t>equires prompting students with questions to unpack unique complexity of any text so students learn to read complex text independently and </a:t>
            </a:r>
            <a:r>
              <a:rPr lang="x-none" sz="2800" smtClean="0">
                <a:solidFill>
                  <a:schemeClr val="tx1"/>
                </a:solidFill>
                <a:sym typeface="Arial"/>
              </a:rPr>
              <a:t>proficiently</a:t>
            </a:r>
            <a:r>
              <a:rPr lang="en-US" sz="2800" dirty="0" smtClean="0">
                <a:solidFill>
                  <a:schemeClr val="tx1"/>
                </a:solidFill>
                <a:sym typeface="Arial"/>
              </a:rPr>
              <a:t>.</a:t>
            </a:r>
            <a:endParaRPr lang="x-none" sz="2800">
              <a:solidFill>
                <a:schemeClr val="tx1"/>
              </a:solidFill>
              <a:sym typeface="Arial"/>
            </a:endParaRPr>
          </a:p>
          <a:p>
            <a:pPr marL="342900" indent="-342900" eaLnBrk="1" hangingPunct="1">
              <a:lnSpc>
                <a:spcPct val="114000"/>
              </a:lnSpc>
              <a:spcBef>
                <a:spcPts val="1200"/>
              </a:spcBef>
              <a:buClr>
                <a:srgbClr val="000000"/>
              </a:buClr>
              <a:buSzPct val="132000"/>
              <a:buFont typeface="Arial" charset="0"/>
              <a:buChar char="•"/>
              <a:defRPr/>
            </a:pPr>
            <a:r>
              <a:rPr lang="x-none" sz="2800">
                <a:solidFill>
                  <a:schemeClr val="tx1"/>
                </a:solidFill>
              </a:rPr>
              <a:t>Not teacher "think </a:t>
            </a:r>
            <a:r>
              <a:rPr lang="x-none" sz="2800" smtClean="0">
                <a:solidFill>
                  <a:schemeClr val="tx1"/>
                </a:solidFill>
              </a:rPr>
              <a:t>aloud“</a:t>
            </a:r>
            <a:r>
              <a:rPr lang="en-US" sz="2800" dirty="0" smtClean="0">
                <a:solidFill>
                  <a:schemeClr val="tx1"/>
                </a:solidFill>
              </a:rPr>
              <a:t>.</a:t>
            </a:r>
            <a:endParaRPr lang="x-none" sz="2800">
              <a:solidFill>
                <a:schemeClr val="tx1"/>
              </a:solidFill>
            </a:endParaRPr>
          </a:p>
          <a:p>
            <a:pPr marL="342900" indent="-342900" eaLnBrk="1" hangingPunct="1">
              <a:lnSpc>
                <a:spcPct val="114000"/>
              </a:lnSpc>
              <a:spcBef>
                <a:spcPts val="1200"/>
              </a:spcBef>
              <a:buClr>
                <a:srgbClr val="000000"/>
              </a:buClr>
              <a:buSzPct val="132000"/>
              <a:buFont typeface="Arial" charset="0"/>
              <a:buChar char="•"/>
              <a:defRPr/>
            </a:pPr>
            <a:r>
              <a:rPr lang="x-none" sz="2800">
                <a:solidFill>
                  <a:schemeClr val="tx1"/>
                </a:solidFill>
                <a:sym typeface="Arial"/>
              </a:rPr>
              <a:t>Virtually every standard is activated during the course of every close analytic reading exemplar through the use of text dependent </a:t>
            </a:r>
            <a:r>
              <a:rPr lang="x-none" sz="2800" smtClean="0">
                <a:solidFill>
                  <a:schemeClr val="tx1"/>
                </a:solidFill>
                <a:sym typeface="Arial"/>
              </a:rPr>
              <a:t>questions</a:t>
            </a:r>
            <a:r>
              <a:rPr lang="en-US" sz="2800" dirty="0" smtClean="0">
                <a:solidFill>
                  <a:schemeClr val="tx1"/>
                </a:solidFill>
                <a:sym typeface="Arial"/>
              </a:rPr>
              <a:t>.</a:t>
            </a:r>
            <a:endParaRPr lang="x-none" sz="2800">
              <a:solidFill>
                <a:schemeClr val="tx1"/>
              </a:solidFill>
              <a:sym typeface="Arial"/>
            </a:endParaRPr>
          </a:p>
          <a:p>
            <a:pPr marL="342900" indent="-342900" eaLnBrk="1" hangingPunct="1">
              <a:lnSpc>
                <a:spcPct val="114000"/>
              </a:lnSpc>
              <a:spcBef>
                <a:spcPts val="1200"/>
              </a:spcBef>
              <a:buClr>
                <a:srgbClr val="000000"/>
              </a:buClr>
              <a:buSzPct val="132000"/>
              <a:buFont typeface="Arial" charset="0"/>
              <a:buChar char="•"/>
              <a:defRPr/>
            </a:pPr>
            <a:r>
              <a:rPr lang="x-none" sz="2800">
                <a:solidFill>
                  <a:schemeClr val="tx1"/>
                </a:solidFill>
                <a:sym typeface="Arial"/>
              </a:rPr>
              <a:t>Text dependent questions require text-based answers </a:t>
            </a:r>
            <a:r>
              <a:rPr lang="x-none" sz="2800" smtClean="0">
                <a:solidFill>
                  <a:schemeClr val="tx1"/>
                </a:solidFill>
                <a:sym typeface="Arial"/>
              </a:rPr>
              <a:t>– evidence</a:t>
            </a:r>
            <a:r>
              <a:rPr lang="en-US" sz="2800" dirty="0" smtClean="0">
                <a:solidFill>
                  <a:schemeClr val="tx1"/>
                </a:solidFill>
                <a:sym typeface="Arial"/>
              </a:rPr>
              <a:t>.</a:t>
            </a:r>
            <a:endParaRPr lang="x-none" sz="2800">
              <a:solidFill>
                <a:schemeClr val="dk1"/>
              </a:solidFill>
              <a:latin typeface="Arial"/>
              <a:ea typeface="Arial"/>
              <a:cs typeface="Arial"/>
              <a:sym typeface="Arial"/>
            </a:endParaRPr>
          </a:p>
        </p:txBody>
      </p:sp>
      <p:sp>
        <p:nvSpPr>
          <p:cNvPr id="34820"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spcBef>
                <a:spcPct val="20000"/>
              </a:spcBef>
              <a:buFont typeface="Arial" pitchFamily="34" charset="0"/>
              <a:defRPr sz="2800">
                <a:solidFill>
                  <a:srgbClr val="262626"/>
                </a:solidFill>
                <a:latin typeface="Calibri" pitchFamily="34" charset="0"/>
              </a:defRPr>
            </a:lvl1pPr>
            <a:lvl2pPr marL="742950" indent="-285750" eaLnBrk="0" hangingPunct="0">
              <a:spcBef>
                <a:spcPct val="20000"/>
              </a:spcBef>
              <a:buFont typeface="Arial" pitchFamily="34" charset="0"/>
              <a:buChar char="•"/>
              <a:defRPr sz="2400">
                <a:solidFill>
                  <a:srgbClr val="262626"/>
                </a:solidFill>
                <a:latin typeface="Calibri" pitchFamily="34" charset="0"/>
              </a:defRPr>
            </a:lvl2pPr>
            <a:lvl3pPr marL="1143000" indent="-228600" eaLnBrk="0" hangingPunct="0">
              <a:spcBef>
                <a:spcPct val="20000"/>
              </a:spcBef>
              <a:buFont typeface="Calibri" pitchFamily="34" charset="0"/>
              <a:buChar char="‒"/>
              <a:defRPr sz="2000">
                <a:solidFill>
                  <a:srgbClr val="262626"/>
                </a:solidFill>
                <a:latin typeface="Calibri" pitchFamily="34" charset="0"/>
              </a:defRPr>
            </a:lvl3pPr>
            <a:lvl4pPr marL="1600200" indent="-228600" eaLnBrk="0" hangingPunct="0">
              <a:spcBef>
                <a:spcPct val="20000"/>
              </a:spcBef>
              <a:buFont typeface="Wingdings" pitchFamily="2" charset="2"/>
              <a:buChar char="§"/>
              <a:defRPr>
                <a:solidFill>
                  <a:srgbClr val="262626"/>
                </a:solidFill>
                <a:latin typeface="Calibri" pitchFamily="34" charset="0"/>
              </a:defRPr>
            </a:lvl4pPr>
            <a:lvl5pPr marL="2057400" indent="-228600" eaLnBrk="0" hangingPunct="0">
              <a:spcBef>
                <a:spcPct val="20000"/>
              </a:spcBef>
              <a:buFont typeface="Arial" pitchFamily="34" charset="0"/>
              <a:buChar char="»"/>
              <a:defRPr sz="1600">
                <a:solidFill>
                  <a:srgbClr val="262626"/>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9pPr>
          </a:lstStyle>
          <a:p>
            <a:pPr eaLnBrk="1" hangingPunct="1">
              <a:spcBef>
                <a:spcPct val="0"/>
              </a:spcBef>
              <a:buFontTx/>
              <a:buNone/>
            </a:pPr>
            <a:fld id="{18DB0BF7-8CD1-4630-9917-44E475F651EF}" type="slidenum">
              <a:rPr lang="en-US" altLang="en-US" sz="1400" smtClean="0">
                <a:solidFill>
                  <a:srgbClr val="FFFFFF"/>
                </a:solidFill>
                <a:latin typeface="Arial" pitchFamily="34" charset="0"/>
                <a:cs typeface="Arial" pitchFamily="34" charset="0"/>
                <a:sym typeface="Arial" pitchFamily="34" charset="0"/>
              </a:rPr>
              <a:pPr eaLnBrk="1" hangingPunct="1">
                <a:spcBef>
                  <a:spcPct val="0"/>
                </a:spcBef>
                <a:buFontTx/>
                <a:buNone/>
              </a:pPr>
              <a:t>47</a:t>
            </a:fld>
            <a:endParaRPr lang="en-US" altLang="en-US" sz="1400" smtClean="0">
              <a:solidFill>
                <a:srgbClr val="FFFFFF"/>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378433059"/>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819400"/>
            <a:ext cx="9144000" cy="16002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33794"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B9ACB2A9-33BA-4D9F-880F-8595609817D7}" type="slidenum">
              <a:rPr lang="en-US" smtClean="0">
                <a:solidFill>
                  <a:srgbClr val="FFFFFF"/>
                </a:solidFill>
              </a:rPr>
              <a:pPr eaLnBrk="1" hangingPunct="1"/>
              <a:t>48</a:t>
            </a:fld>
            <a:endParaRPr lang="en-US" smtClean="0">
              <a:solidFill>
                <a:srgbClr val="FFFFFF"/>
              </a:solidFill>
            </a:endParaRPr>
          </a:p>
        </p:txBody>
      </p:sp>
      <p:sp>
        <p:nvSpPr>
          <p:cNvPr id="52227" name="Shape 171"/>
          <p:cNvSpPr txBox="1">
            <a:spLocks/>
          </p:cNvSpPr>
          <p:nvPr/>
        </p:nvSpPr>
        <p:spPr bwMode="auto">
          <a:xfrm>
            <a:off x="438150" y="371112"/>
            <a:ext cx="8412163" cy="72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3600" b="1" dirty="0">
                <a:solidFill>
                  <a:srgbClr val="6D6F77"/>
                </a:solidFill>
                <a:latin typeface="Arial" panose="020B0604020202020204" pitchFamily="34" charset="0"/>
                <a:cs typeface="Arial" panose="020B0604020202020204" pitchFamily="34" charset="0"/>
                <a:rtl val="0"/>
              </a:rPr>
              <a:t>The Three Shifts in </a:t>
            </a:r>
            <a:r>
              <a:rPr lang="en-US" sz="3600" b="1" dirty="0" smtClean="0">
                <a:solidFill>
                  <a:srgbClr val="6D6F77"/>
                </a:solidFill>
                <a:latin typeface="Arial" panose="020B0604020202020204" pitchFamily="34" charset="0"/>
                <a:cs typeface="Arial" panose="020B0604020202020204" pitchFamily="34" charset="0"/>
                <a:rtl val="0"/>
              </a:rPr>
              <a:t>English</a:t>
            </a:r>
            <a:endParaRPr lang="en-US" sz="3600" b="1" dirty="0">
              <a:solidFill>
                <a:srgbClr val="6D6F77"/>
              </a:solidFill>
              <a:latin typeface="Arial" panose="020B0604020202020204" pitchFamily="34" charset="0"/>
              <a:cs typeface="Arial" panose="020B0604020202020204" pitchFamily="34" charset="0"/>
              <a:rtl val="0"/>
            </a:endParaRPr>
          </a:p>
        </p:txBody>
      </p:sp>
      <p:sp>
        <p:nvSpPr>
          <p:cNvPr id="6" name="Shape 172"/>
          <p:cNvSpPr txBox="1">
            <a:spLocks/>
          </p:cNvSpPr>
          <p:nvPr/>
        </p:nvSpPr>
        <p:spPr>
          <a:xfrm>
            <a:off x="528638" y="1600200"/>
            <a:ext cx="7650162" cy="3989963"/>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lnSpc>
                <a:spcPct val="114000"/>
              </a:lnSpc>
              <a:spcBef>
                <a:spcPts val="0"/>
              </a:spcBef>
              <a:spcAft>
                <a:spcPts val="0"/>
              </a:spcAft>
              <a:buClr>
                <a:srgbClr val="000000"/>
              </a:buClr>
              <a:buFont typeface="+mj-lt"/>
              <a:buAutoNum type="alphaUcPeriod"/>
              <a:defRPr/>
            </a:pPr>
            <a:r>
              <a:rPr lang="en-US" sz="3200" dirty="0">
                <a:solidFill>
                  <a:schemeClr val="tx1">
                    <a:lumMod val="85000"/>
                    <a:lumOff val="15000"/>
                  </a:schemeClr>
                </a:solidFill>
                <a:latin typeface="Calibri" pitchFamily="34" charset="0"/>
                <a:cs typeface="Calibri" pitchFamily="34" charset="0"/>
                <a:rtl val="0"/>
              </a:rPr>
              <a:t>Regular practice with complex text and </a:t>
            </a:r>
            <a:r>
              <a:rPr lang="en-US" sz="3200" dirty="0" smtClean="0">
                <a:solidFill>
                  <a:schemeClr val="tx1">
                    <a:lumMod val="85000"/>
                    <a:lumOff val="15000"/>
                  </a:schemeClr>
                </a:solidFill>
                <a:latin typeface="Calibri" pitchFamily="34" charset="0"/>
                <a:cs typeface="Calibri" pitchFamily="34" charset="0"/>
                <a:rtl val="0"/>
              </a:rPr>
              <a:t>its academic </a:t>
            </a:r>
            <a:r>
              <a:rPr lang="en-US" sz="3200" dirty="0">
                <a:solidFill>
                  <a:schemeClr val="tx1">
                    <a:lumMod val="85000"/>
                    <a:lumOff val="15000"/>
                  </a:schemeClr>
                </a:solidFill>
                <a:latin typeface="Calibri" pitchFamily="34" charset="0"/>
                <a:cs typeface="Calibri" pitchFamily="34" charset="0"/>
                <a:rtl val="0"/>
              </a:rPr>
              <a:t>language</a:t>
            </a:r>
          </a:p>
          <a:p>
            <a:pPr fontAlgn="auto">
              <a:lnSpc>
                <a:spcPct val="114000"/>
              </a:lnSpc>
              <a:spcBef>
                <a:spcPts val="0"/>
              </a:spcBef>
              <a:spcAft>
                <a:spcPts val="0"/>
              </a:spcAft>
              <a:buClr>
                <a:srgbClr val="000000"/>
              </a:buClr>
              <a:buFont typeface="+mj-lt"/>
              <a:buAutoNum type="alphaUcPeriod"/>
              <a:defRPr/>
            </a:pPr>
            <a:r>
              <a:rPr lang="en-US" sz="3200" dirty="0">
                <a:solidFill>
                  <a:schemeClr val="tx1">
                    <a:lumMod val="85000"/>
                    <a:lumOff val="15000"/>
                  </a:schemeClr>
                </a:solidFill>
                <a:latin typeface="Calibri" pitchFamily="34" charset="0"/>
                <a:cs typeface="Calibri" pitchFamily="34" charset="0"/>
                <a:rtl val="0"/>
              </a:rPr>
              <a:t> Reading, writing and speaking grounded in </a:t>
            </a:r>
            <a:r>
              <a:rPr lang="en-US" sz="3200" dirty="0" smtClean="0">
                <a:solidFill>
                  <a:schemeClr val="tx1">
                    <a:lumMod val="85000"/>
                    <a:lumOff val="15000"/>
                  </a:schemeClr>
                </a:solidFill>
                <a:latin typeface="Calibri" pitchFamily="34" charset="0"/>
                <a:cs typeface="Calibri" pitchFamily="34" charset="0"/>
                <a:rtl val="0"/>
              </a:rPr>
              <a:t>evidence </a:t>
            </a:r>
            <a:r>
              <a:rPr lang="en-US" sz="3200" dirty="0">
                <a:solidFill>
                  <a:schemeClr val="tx1">
                    <a:lumMod val="85000"/>
                    <a:lumOff val="15000"/>
                  </a:schemeClr>
                </a:solidFill>
                <a:latin typeface="Calibri" pitchFamily="34" charset="0"/>
                <a:cs typeface="Calibri" pitchFamily="34" charset="0"/>
                <a:rtl val="0"/>
              </a:rPr>
              <a:t>from text, both literary and </a:t>
            </a:r>
            <a:r>
              <a:rPr lang="en-US" sz="3200" dirty="0" smtClean="0">
                <a:solidFill>
                  <a:schemeClr val="tx1">
                    <a:lumMod val="85000"/>
                    <a:lumOff val="15000"/>
                  </a:schemeClr>
                </a:solidFill>
                <a:latin typeface="Calibri" pitchFamily="34" charset="0"/>
                <a:cs typeface="Calibri" pitchFamily="34" charset="0"/>
                <a:rtl val="0"/>
              </a:rPr>
              <a:t>informational</a:t>
            </a:r>
            <a:endParaRPr lang="en-US" sz="3200" dirty="0">
              <a:solidFill>
                <a:schemeClr val="tx1">
                  <a:lumMod val="85000"/>
                  <a:lumOff val="15000"/>
                </a:schemeClr>
              </a:solidFill>
              <a:latin typeface="Calibri" pitchFamily="34" charset="0"/>
              <a:cs typeface="Calibri" pitchFamily="34" charset="0"/>
              <a:rtl val="0"/>
            </a:endParaRPr>
          </a:p>
          <a:p>
            <a:pPr fontAlgn="auto">
              <a:lnSpc>
                <a:spcPct val="114000"/>
              </a:lnSpc>
              <a:spcBef>
                <a:spcPts val="0"/>
              </a:spcBef>
              <a:spcAft>
                <a:spcPts val="0"/>
              </a:spcAft>
              <a:buClr>
                <a:srgbClr val="000000"/>
              </a:buClr>
              <a:buFont typeface="+mj-lt"/>
              <a:buAutoNum type="alphaUcPeriod"/>
              <a:defRPr/>
            </a:pPr>
            <a:r>
              <a:rPr lang="en-US" sz="3200" dirty="0" smtClean="0">
                <a:solidFill>
                  <a:schemeClr val="tx1">
                    <a:lumMod val="85000"/>
                    <a:lumOff val="15000"/>
                  </a:schemeClr>
                </a:solidFill>
                <a:latin typeface="Calibri" pitchFamily="34" charset="0"/>
                <a:cs typeface="Calibri" pitchFamily="34" charset="0"/>
                <a:rtl val="0"/>
              </a:rPr>
              <a:t>Building </a:t>
            </a:r>
            <a:r>
              <a:rPr lang="en-US" sz="3200" dirty="0">
                <a:solidFill>
                  <a:schemeClr val="tx1">
                    <a:lumMod val="85000"/>
                    <a:lumOff val="15000"/>
                  </a:schemeClr>
                </a:solidFill>
                <a:latin typeface="Calibri" pitchFamily="34" charset="0"/>
                <a:cs typeface="Calibri" pitchFamily="34" charset="0"/>
                <a:rtl val="0"/>
              </a:rPr>
              <a:t>knowledge through content-rich </a:t>
            </a:r>
            <a:r>
              <a:rPr lang="en-US" sz="3200" dirty="0" smtClean="0">
                <a:solidFill>
                  <a:schemeClr val="tx1">
                    <a:lumMod val="85000"/>
                    <a:lumOff val="15000"/>
                  </a:schemeClr>
                </a:solidFill>
                <a:latin typeface="Calibri" pitchFamily="34" charset="0"/>
                <a:cs typeface="Calibri" pitchFamily="34" charset="0"/>
                <a:rtl val="0"/>
              </a:rPr>
              <a:t>nonfiction</a:t>
            </a:r>
            <a:endParaRPr lang="en-US" sz="3200" dirty="0">
              <a:solidFill>
                <a:schemeClr val="tx1">
                  <a:lumMod val="85000"/>
                  <a:lumOff val="15000"/>
                </a:schemeClr>
              </a:solidFill>
              <a:latin typeface="Calibri" pitchFamily="34" charset="0"/>
              <a:cs typeface="Calibri" pitchFamily="34" charset="0"/>
              <a:rtl val="0"/>
            </a:endParaRPr>
          </a:p>
        </p:txBody>
      </p:sp>
    </p:spTree>
    <p:extLst>
      <p:ext uri="{BB962C8B-B14F-4D97-AF65-F5344CB8AC3E}">
        <p14:creationId xmlns:p14="http://schemas.microsoft.com/office/powerpoint/2010/main" val="2111904102"/>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600" b="1" dirty="0">
                <a:solidFill>
                  <a:srgbClr val="6D6F77"/>
                </a:solidFill>
                <a:latin typeface="Arial" panose="020B0604020202020204" pitchFamily="34" charset="0"/>
                <a:cs typeface="Arial" panose="020B0604020202020204" pitchFamily="34" charset="0"/>
              </a:rPr>
              <a:t>Non-Negotiable </a:t>
            </a:r>
            <a:r>
              <a:rPr lang="en-US" sz="3600" b="1" dirty="0" smtClean="0">
                <a:solidFill>
                  <a:srgbClr val="6D6F77"/>
                </a:solidFill>
                <a:latin typeface="Arial" panose="020B0604020202020204" pitchFamily="34" charset="0"/>
                <a:cs typeface="Arial" panose="020B0604020202020204" pitchFamily="34" charset="0"/>
              </a:rPr>
              <a:t>5: </a:t>
            </a:r>
            <a:br>
              <a:rPr lang="en-US" sz="3600" b="1" dirty="0" smtClean="0">
                <a:solidFill>
                  <a:srgbClr val="6D6F77"/>
                </a:solidFill>
                <a:latin typeface="Arial" panose="020B0604020202020204" pitchFamily="34" charset="0"/>
                <a:cs typeface="Arial" panose="020B0604020202020204" pitchFamily="34" charset="0"/>
              </a:rPr>
            </a:br>
            <a:r>
              <a:rPr lang="en-US" sz="3600" b="1" dirty="0" smtClean="0">
                <a:solidFill>
                  <a:srgbClr val="6D6F77"/>
                </a:solidFill>
                <a:latin typeface="Arial" panose="020B0604020202020204" pitchFamily="34" charset="0"/>
                <a:cs typeface="Arial" panose="020B0604020202020204" pitchFamily="34" charset="0"/>
              </a:rPr>
              <a:t>Text-Dependent Questions</a:t>
            </a:r>
            <a:endParaRPr lang="en-US" sz="3600" b="1" dirty="0">
              <a:solidFill>
                <a:srgbClr val="6D6F77"/>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smtClean="0"/>
              <a:t>Louisiana Believes.</a:t>
            </a:r>
            <a:endParaRPr lang="en-US" dirty="0"/>
          </a:p>
        </p:txBody>
      </p:sp>
      <p:sp>
        <p:nvSpPr>
          <p:cNvPr id="4" name="Slide Number Placeholder 3"/>
          <p:cNvSpPr>
            <a:spLocks noGrp="1"/>
          </p:cNvSpPr>
          <p:nvPr>
            <p:ph type="sldNum" sz="quarter" idx="12"/>
          </p:nvPr>
        </p:nvSpPr>
        <p:spPr/>
        <p:txBody>
          <a:bodyPr/>
          <a:lstStyle/>
          <a:p>
            <a:fld id="{79BA4B8F-8B3F-4B52-9164-AF2CA95F68ED}" type="slidenum">
              <a:rPr lang="en-US" smtClean="0"/>
              <a:pPr/>
              <a:t>49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12192654"/>
              </p:ext>
            </p:extLst>
          </p:nvPr>
        </p:nvGraphicFramePr>
        <p:xfrm>
          <a:off x="152400" y="1368751"/>
          <a:ext cx="8839200" cy="5299537"/>
        </p:xfrm>
        <a:graphic>
          <a:graphicData uri="http://schemas.openxmlformats.org/drawingml/2006/table">
            <a:tbl>
              <a:tblPr firstRow="1" firstCol="1" bandRow="1">
                <a:tableStyleId>{5C22544A-7EE6-4342-B048-85BDC9FD1C3A}</a:tableStyleId>
              </a:tblPr>
              <a:tblGrid>
                <a:gridCol w="4419600"/>
                <a:gridCol w="4419600"/>
              </a:tblGrid>
              <a:tr h="1028783">
                <a:tc rowSpan="5">
                  <a:txBody>
                    <a:bodyPr/>
                    <a:lstStyle/>
                    <a:p>
                      <a:pPr marL="0" marR="0">
                        <a:lnSpc>
                          <a:spcPct val="115000"/>
                        </a:lnSpc>
                        <a:spcBef>
                          <a:spcPts val="0"/>
                        </a:spcBef>
                        <a:spcAft>
                          <a:spcPts val="0"/>
                        </a:spcAft>
                      </a:pPr>
                      <a:r>
                        <a:rPr lang="en-US" sz="1400" dirty="0">
                          <a:solidFill>
                            <a:schemeClr val="tx1"/>
                          </a:solidFill>
                          <a:effectLst/>
                        </a:rPr>
                        <a:t>Non‐Negotiable 5. TEXT-­DEPENDENT QUESTIONS:</a:t>
                      </a:r>
                    </a:p>
                    <a:p>
                      <a:pPr marL="0" marR="0">
                        <a:lnSpc>
                          <a:spcPct val="115000"/>
                        </a:lnSpc>
                        <a:spcBef>
                          <a:spcPts val="0"/>
                        </a:spcBef>
                        <a:spcAft>
                          <a:spcPts val="0"/>
                        </a:spcAft>
                      </a:pPr>
                      <a:r>
                        <a:rPr lang="en-US" sz="1400" b="0" dirty="0">
                          <a:solidFill>
                            <a:schemeClr val="tx1"/>
                          </a:solidFill>
                          <a:effectLst/>
                        </a:rPr>
                        <a:t>Text­‐dependent questions and tasks reflect the requirements of Reading Standard 1 by requiring use of textual evidence in support of meeting other grade-specific standards.</a:t>
                      </a:r>
                    </a:p>
                    <a:p>
                      <a:pPr marL="0" marR="0">
                        <a:lnSpc>
                          <a:spcPct val="115000"/>
                        </a:lnSpc>
                        <a:spcBef>
                          <a:spcPts val="0"/>
                        </a:spcBef>
                        <a:spcAft>
                          <a:spcPts val="0"/>
                        </a:spcAft>
                      </a:pPr>
                      <a:r>
                        <a:rPr lang="en-US" sz="1400" b="0" dirty="0">
                          <a:solidFill>
                            <a:schemeClr val="tx1"/>
                          </a:solidFill>
                          <a:effectLst/>
                        </a:rPr>
                        <a:t> </a:t>
                      </a:r>
                    </a:p>
                    <a:p>
                      <a:pPr marL="0" marR="0">
                        <a:lnSpc>
                          <a:spcPct val="115000"/>
                        </a:lnSpc>
                        <a:spcBef>
                          <a:spcPts val="0"/>
                        </a:spcBef>
                        <a:spcAft>
                          <a:spcPts val="1000"/>
                        </a:spcAft>
                      </a:pPr>
                      <a:r>
                        <a:rPr lang="en-US" sz="1400" dirty="0">
                          <a:solidFill>
                            <a:schemeClr val="tx1"/>
                          </a:solidFill>
                          <a:effectLst/>
                        </a:rPr>
                        <a:t/>
                      </a:r>
                      <a:br>
                        <a:rPr lang="en-US" sz="1400" dirty="0">
                          <a:solidFill>
                            <a:schemeClr val="tx1"/>
                          </a:solidFill>
                          <a:effectLst/>
                        </a:rPr>
                      </a:br>
                      <a:r>
                        <a:rPr lang="en-US" sz="1400" dirty="0">
                          <a:solidFill>
                            <a:schemeClr val="tx1"/>
                          </a:solidFill>
                          <a:effectLst/>
                        </a:rPr>
                        <a:t>           Yes                   No</a:t>
                      </a:r>
                      <a:endParaRPr lang="en-US" sz="1400" dirty="0">
                        <a:solidFill>
                          <a:schemeClr val="tx1"/>
                        </a:solidFill>
                        <a:effectLst/>
                        <a:latin typeface="Calibri"/>
                        <a:ea typeface="Calibri"/>
                        <a:cs typeface="Times New Roman"/>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solidFill>
                            <a:schemeClr val="tx1"/>
                          </a:solidFill>
                          <a:effectLst/>
                        </a:rPr>
                        <a:t>REQUIRED</a:t>
                      </a:r>
                    </a:p>
                    <a:p>
                      <a:pPr marL="0" marR="0">
                        <a:lnSpc>
                          <a:spcPct val="115000"/>
                        </a:lnSpc>
                        <a:spcBef>
                          <a:spcPts val="0"/>
                        </a:spcBef>
                        <a:spcAft>
                          <a:spcPts val="0"/>
                        </a:spcAft>
                      </a:pPr>
                      <a:r>
                        <a:rPr lang="en-US" sz="1400" dirty="0">
                          <a:solidFill>
                            <a:schemeClr val="tx1"/>
                          </a:solidFill>
                          <a:effectLst/>
                        </a:rPr>
                        <a:t>5a) </a:t>
                      </a:r>
                      <a:r>
                        <a:rPr lang="en-US" sz="1400" b="0" dirty="0">
                          <a:solidFill>
                            <a:schemeClr val="tx1"/>
                          </a:solidFill>
                          <a:effectLst/>
                        </a:rPr>
                        <a:t>At least 80% of all questions in the materials are text-dependent questions; student ideas are expressed through both written and spoken responses.</a:t>
                      </a:r>
                      <a:endParaRPr lang="en-US" sz="1400" b="0" dirty="0">
                        <a:solidFill>
                          <a:schemeClr val="tx1"/>
                        </a:solidFill>
                        <a:effectLst/>
                        <a:latin typeface="Calibri"/>
                        <a:ea typeface="Calibri"/>
                        <a:cs typeface="Calibri"/>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260066">
                <a:tc vMerge="1">
                  <a:txBody>
                    <a:bodyPr/>
                    <a:lstStyle/>
                    <a:p>
                      <a:endParaRPr lang="en-US"/>
                    </a:p>
                  </a:txBody>
                  <a:tcPr/>
                </a:tc>
                <a:tc>
                  <a:txBody>
                    <a:bodyPr/>
                    <a:lstStyle/>
                    <a:p>
                      <a:pPr marL="0" marR="0">
                        <a:lnSpc>
                          <a:spcPct val="115000"/>
                        </a:lnSpc>
                        <a:spcBef>
                          <a:spcPts val="0"/>
                        </a:spcBef>
                        <a:spcAft>
                          <a:spcPts val="0"/>
                        </a:spcAft>
                      </a:pPr>
                      <a:r>
                        <a:rPr lang="en-US" sz="1400" dirty="0">
                          <a:solidFill>
                            <a:schemeClr val="tx1"/>
                          </a:solidFill>
                          <a:effectLst/>
                        </a:rPr>
                        <a:t>REQUIRED</a:t>
                      </a:r>
                    </a:p>
                    <a:p>
                      <a:pPr marL="0" marR="0">
                        <a:lnSpc>
                          <a:spcPct val="115000"/>
                        </a:lnSpc>
                        <a:spcBef>
                          <a:spcPts val="0"/>
                        </a:spcBef>
                        <a:spcAft>
                          <a:spcPts val="0"/>
                        </a:spcAft>
                      </a:pPr>
                      <a:r>
                        <a:rPr lang="en-US" sz="1400" dirty="0">
                          <a:solidFill>
                            <a:schemeClr val="tx1"/>
                          </a:solidFill>
                          <a:effectLst/>
                        </a:rPr>
                        <a:t>5b) Coherent sequences of text-­dependent questions elicit sustained attention to the text and its illustrations (as applicable), its impact (including the building of knowledge), and its connection to other texts. </a:t>
                      </a:r>
                      <a:endParaRPr lang="en-US" sz="1400" dirty="0">
                        <a:solidFill>
                          <a:schemeClr val="tx1"/>
                        </a:solidFill>
                        <a:effectLst/>
                        <a:latin typeface="Calibri"/>
                        <a:ea typeface="Calibri"/>
                        <a:cs typeface="Calibri"/>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70475">
                <a:tc vMerge="1">
                  <a:txBody>
                    <a:bodyPr/>
                    <a:lstStyle/>
                    <a:p>
                      <a:endParaRPr lang="en-US"/>
                    </a:p>
                  </a:txBody>
                  <a:tcPr/>
                </a:tc>
                <a:tc>
                  <a:txBody>
                    <a:bodyPr/>
                    <a:lstStyle/>
                    <a:p>
                      <a:pPr marL="0" marR="0">
                        <a:lnSpc>
                          <a:spcPct val="115000"/>
                        </a:lnSpc>
                        <a:spcBef>
                          <a:spcPts val="0"/>
                        </a:spcBef>
                        <a:spcAft>
                          <a:spcPts val="0"/>
                        </a:spcAft>
                      </a:pPr>
                      <a:r>
                        <a:rPr lang="en-US" sz="1400" dirty="0">
                          <a:solidFill>
                            <a:schemeClr val="tx1"/>
                          </a:solidFill>
                          <a:effectLst/>
                        </a:rPr>
                        <a:t>REQUIRED</a:t>
                      </a:r>
                    </a:p>
                    <a:p>
                      <a:pPr marL="0" marR="0">
                        <a:lnSpc>
                          <a:spcPct val="115000"/>
                        </a:lnSpc>
                        <a:spcBef>
                          <a:spcPts val="0"/>
                        </a:spcBef>
                        <a:spcAft>
                          <a:spcPts val="0"/>
                        </a:spcAft>
                      </a:pPr>
                      <a:r>
                        <a:rPr lang="en-US" sz="1400" dirty="0">
                          <a:solidFill>
                            <a:schemeClr val="tx1"/>
                          </a:solidFill>
                          <a:effectLst/>
                        </a:rPr>
                        <a:t>5c) Questions include the language of the standards, and assess the depth and complexity required by the standards at each grade-­level over time to advance and deepen student learning. (Note: not every standard must be assessed with every text.)</a:t>
                      </a:r>
                      <a:endParaRPr lang="en-US" sz="1400" dirty="0">
                        <a:solidFill>
                          <a:schemeClr val="tx1"/>
                        </a:solidFill>
                        <a:effectLst/>
                        <a:latin typeface="Calibri"/>
                        <a:ea typeface="Calibri"/>
                        <a:cs typeface="Calibri"/>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9897">
                <a:tc vMerge="1">
                  <a:txBody>
                    <a:bodyPr/>
                    <a:lstStyle/>
                    <a:p>
                      <a:endParaRPr lang="en-US"/>
                    </a:p>
                  </a:txBody>
                  <a:tcPr/>
                </a:tc>
                <a:tc>
                  <a:txBody>
                    <a:bodyPr/>
                    <a:lstStyle/>
                    <a:p>
                      <a:pPr marL="0" marR="0">
                        <a:lnSpc>
                          <a:spcPct val="115000"/>
                        </a:lnSpc>
                        <a:spcBef>
                          <a:spcPts val="0"/>
                        </a:spcBef>
                        <a:spcAft>
                          <a:spcPts val="0"/>
                        </a:spcAft>
                      </a:pPr>
                      <a:r>
                        <a:rPr lang="en-US" sz="1400" dirty="0">
                          <a:solidFill>
                            <a:schemeClr val="tx1"/>
                          </a:solidFill>
                          <a:effectLst/>
                        </a:rPr>
                        <a:t>5d) Questions and tasks often begin with comprehension of the text before focusing on interpretation or evaluation. </a:t>
                      </a:r>
                      <a:endParaRPr lang="en-US" sz="1400" dirty="0">
                        <a:solidFill>
                          <a:schemeClr val="tx1"/>
                        </a:solidFill>
                        <a:effectLst/>
                        <a:latin typeface="Calibri"/>
                        <a:ea typeface="Calibri"/>
                        <a:cs typeface="Calibri"/>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80316">
                <a:tc vMerge="1">
                  <a:txBody>
                    <a:bodyPr/>
                    <a:lstStyle/>
                    <a:p>
                      <a:endParaRPr lang="en-US"/>
                    </a:p>
                  </a:txBody>
                  <a:tcPr/>
                </a:tc>
                <a:tc>
                  <a:txBody>
                    <a:bodyPr/>
                    <a:lstStyle/>
                    <a:p>
                      <a:pPr marL="0" marR="0">
                        <a:lnSpc>
                          <a:spcPct val="115000"/>
                        </a:lnSpc>
                        <a:spcBef>
                          <a:spcPts val="0"/>
                        </a:spcBef>
                        <a:spcAft>
                          <a:spcPts val="0"/>
                        </a:spcAft>
                      </a:pPr>
                      <a:r>
                        <a:rPr lang="en-US" sz="1400" dirty="0">
                          <a:solidFill>
                            <a:schemeClr val="tx1"/>
                          </a:solidFill>
                          <a:effectLst/>
                        </a:rPr>
                        <a:t>5e) Questions support students in unpacking the academic language (vocabulary and syntax) prevalent in complex texts to determine meaning from texts and in learning new vocabulary from reading.</a:t>
                      </a:r>
                      <a:endParaRPr lang="en-US" sz="1400" dirty="0">
                        <a:solidFill>
                          <a:schemeClr val="tx1"/>
                        </a:solidFill>
                        <a:effectLst/>
                        <a:latin typeface="Calibri"/>
                        <a:ea typeface="Calibri"/>
                        <a:cs typeface="Calibri"/>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 5"/>
          <p:cNvSpPr/>
          <p:nvPr/>
        </p:nvSpPr>
        <p:spPr>
          <a:xfrm>
            <a:off x="1066800" y="3048000"/>
            <a:ext cx="225425" cy="236538"/>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p:cNvSpPr/>
          <p:nvPr/>
        </p:nvSpPr>
        <p:spPr>
          <a:xfrm>
            <a:off x="2100159" y="3046413"/>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820893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00200"/>
            <a:ext cx="9144000" cy="6096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2" name="Content Placeholder 1"/>
          <p:cNvSpPr>
            <a:spLocks noGrp="1"/>
          </p:cNvSpPr>
          <p:nvPr>
            <p:ph idx="1"/>
          </p:nvPr>
        </p:nvSpPr>
        <p:spPr/>
        <p:txBody>
          <a:bodyPr/>
          <a:lstStyle/>
          <a:p>
            <a:pPr marL="514350" indent="-514350">
              <a:buFont typeface="+mj-lt"/>
              <a:buAutoNum type="alphaUcPeriod"/>
            </a:pPr>
            <a:r>
              <a:rPr lang="en-US" dirty="0" smtClean="0"/>
              <a:t>Instructional Review Process</a:t>
            </a:r>
          </a:p>
          <a:p>
            <a:pPr marL="514350" indent="-514350">
              <a:buFont typeface="+mj-lt"/>
              <a:buAutoNum type="alphaUcPeriod"/>
            </a:pPr>
            <a:r>
              <a:rPr lang="en-US" dirty="0" smtClean="0"/>
              <a:t>Reviews and the Instructional Shifts</a:t>
            </a:r>
          </a:p>
          <a:p>
            <a:pPr marL="514350" indent="-514350">
              <a:buFont typeface="+mj-lt"/>
              <a:buAutoNum type="alphaUcPeriod"/>
            </a:pPr>
            <a:r>
              <a:rPr lang="en-US" dirty="0" smtClean="0"/>
              <a:t>Trends</a:t>
            </a:r>
          </a:p>
          <a:p>
            <a:pPr marL="514350" indent="-514350">
              <a:buFont typeface="+mj-lt"/>
              <a:buAutoNum type="alphaUcPeriod"/>
            </a:pPr>
            <a:r>
              <a:rPr lang="en-US" dirty="0" smtClean="0"/>
              <a:t>Gaps</a:t>
            </a:r>
          </a:p>
          <a:p>
            <a:pPr marL="0" indent="0">
              <a:buNone/>
            </a:pPr>
            <a:endParaRPr lang="en-US" i="1" dirty="0">
              <a:solidFill>
                <a:srgbClr val="FF0000"/>
              </a:solidFill>
            </a:endParaRPr>
          </a:p>
          <a:p>
            <a:endParaRPr lang="en-US" dirty="0"/>
          </a:p>
        </p:txBody>
      </p:sp>
      <p:sp>
        <p:nvSpPr>
          <p:cNvPr id="3" name="Title 2"/>
          <p:cNvSpPr>
            <a:spLocks noGrp="1"/>
          </p:cNvSpPr>
          <p:nvPr>
            <p:ph type="title"/>
          </p:nvPr>
        </p:nvSpPr>
        <p:spPr/>
        <p:txBody>
          <a:bodyPr/>
          <a:lstStyle/>
          <a:p>
            <a:r>
              <a:rPr lang="en-US" dirty="0" smtClean="0"/>
              <a:t>Overview</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5</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32398292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hape 187"/>
          <p:cNvSpPr>
            <a:spLocks noGrp="1"/>
          </p:cNvSpPr>
          <p:nvPr>
            <p:ph type="title"/>
          </p:nvPr>
        </p:nvSpPr>
        <p:spPr>
          <a:xfrm>
            <a:off x="411163" y="-4037"/>
            <a:ext cx="8137525" cy="1200288"/>
          </a:xfrm>
        </p:spPr>
        <p:txBody>
          <a:bodyPr lIns="91425" tIns="45700" rIns="91425" bIns="45700">
            <a:spAutoFit/>
          </a:bodyPr>
          <a:lstStyle/>
          <a:p>
            <a:pPr eaLnBrk="1" hangingPunct="1">
              <a:buClr>
                <a:srgbClr val="000000"/>
              </a:buClr>
              <a:buSzPct val="25000"/>
            </a:pPr>
            <a:r>
              <a:rPr lang="en-US" altLang="en-US" sz="3600" dirty="0" smtClean="0">
                <a:sym typeface="Arial" pitchFamily="34" charset="0"/>
              </a:rPr>
              <a:t>Reading, Writing and Speaking Grounded in Evidence from Text</a:t>
            </a:r>
          </a:p>
        </p:txBody>
      </p:sp>
      <p:sp>
        <p:nvSpPr>
          <p:cNvPr id="36867" name="Shape 188"/>
          <p:cNvSpPr>
            <a:spLocks noGrp="1"/>
          </p:cNvSpPr>
          <p:nvPr>
            <p:ph type="body" idx="1"/>
          </p:nvPr>
        </p:nvSpPr>
        <p:spPr>
          <a:xfrm>
            <a:off x="517525" y="1190625"/>
            <a:ext cx="8139113" cy="5260823"/>
          </a:xfrm>
        </p:spPr>
        <p:txBody>
          <a:bodyPr lIns="91425" tIns="45700" rIns="91425" bIns="45700">
            <a:spAutoFit/>
          </a:bodyPr>
          <a:lstStyle/>
          <a:p>
            <a:pPr marL="342900" indent="-342900" eaLnBrk="1" hangingPunct="1">
              <a:lnSpc>
                <a:spcPct val="114000"/>
              </a:lnSpc>
              <a:spcBef>
                <a:spcPts val="1200"/>
              </a:spcBef>
              <a:buClr>
                <a:srgbClr val="000000"/>
              </a:buClr>
              <a:buSzPct val="132000"/>
              <a:buFont typeface="Arial" pitchFamily="34" charset="0"/>
              <a:buChar char="•"/>
            </a:pPr>
            <a:r>
              <a:rPr lang="en-US" altLang="en-US" sz="2700" dirty="0" smtClean="0">
                <a:solidFill>
                  <a:schemeClr val="tx1"/>
                </a:solidFill>
                <a:sym typeface="Arial" pitchFamily="34" charset="0"/>
              </a:rPr>
              <a:t>Most college and workplace writing requires evidence.</a:t>
            </a:r>
          </a:p>
          <a:p>
            <a:pPr marL="342900" indent="-342900" eaLnBrk="1" hangingPunct="1">
              <a:lnSpc>
                <a:spcPct val="114000"/>
              </a:lnSpc>
              <a:spcBef>
                <a:spcPts val="1200"/>
              </a:spcBef>
              <a:buClr>
                <a:srgbClr val="000000"/>
              </a:buClr>
              <a:buSzPct val="132000"/>
              <a:buFont typeface="Arial" pitchFamily="34" charset="0"/>
              <a:buChar char="•"/>
            </a:pPr>
            <a:r>
              <a:rPr lang="en-US" altLang="en-US" sz="2700" dirty="0" smtClean="0">
                <a:solidFill>
                  <a:schemeClr val="tx1"/>
                </a:solidFill>
                <a:sym typeface="Arial" pitchFamily="34" charset="0"/>
              </a:rPr>
              <a:t>Ability to cite evidence differentiates strong from weak student performance on NAEP</a:t>
            </a:r>
          </a:p>
          <a:p>
            <a:pPr marL="342900" indent="-342900" eaLnBrk="1" hangingPunct="1">
              <a:lnSpc>
                <a:spcPct val="114000"/>
              </a:lnSpc>
              <a:spcBef>
                <a:spcPts val="1200"/>
              </a:spcBef>
              <a:buClr>
                <a:srgbClr val="000000"/>
              </a:buClr>
              <a:buSzPct val="132000"/>
              <a:buFont typeface="Arial" pitchFamily="34" charset="0"/>
              <a:buChar char="•"/>
            </a:pPr>
            <a:r>
              <a:rPr lang="en-US" altLang="en-US" sz="2700" dirty="0" smtClean="0">
                <a:solidFill>
                  <a:schemeClr val="tx1"/>
                </a:solidFill>
                <a:sym typeface="Arial" pitchFamily="34" charset="0"/>
              </a:rPr>
              <a:t>Evidence is a major emphasis of the ELA Standards: Reading Standard 1, Writing Standard 9, Speaking and Listening standards 2, 3, and 4, all focus on the gathering, evaluating and presenting of evidence from text. </a:t>
            </a:r>
          </a:p>
          <a:p>
            <a:pPr marL="342900" indent="-342900" eaLnBrk="1" hangingPunct="1">
              <a:lnSpc>
                <a:spcPct val="114000"/>
              </a:lnSpc>
              <a:spcBef>
                <a:spcPts val="1200"/>
              </a:spcBef>
              <a:buClr>
                <a:srgbClr val="000000"/>
              </a:buClr>
              <a:buSzPct val="132000"/>
              <a:buFont typeface="Arial" pitchFamily="34" charset="0"/>
              <a:buChar char="•"/>
            </a:pPr>
            <a:r>
              <a:rPr lang="en-US" altLang="en-US" sz="2700" dirty="0" smtClean="0">
                <a:solidFill>
                  <a:schemeClr val="tx1"/>
                </a:solidFill>
                <a:sym typeface="Arial" pitchFamily="34" charset="0"/>
              </a:rPr>
              <a:t>Being able to locate and deploy evidence are hallmarks of  strong readers and writers</a:t>
            </a:r>
            <a:endParaRPr lang="en-US" altLang="en-US" sz="2700" dirty="0" smtClean="0">
              <a:solidFill>
                <a:srgbClr val="000000"/>
              </a:solidFill>
              <a:latin typeface="Arial" pitchFamily="34" charset="0"/>
              <a:cs typeface="Arial" pitchFamily="34" charset="0"/>
              <a:sym typeface="Arial" pitchFamily="34" charset="0"/>
            </a:endParaRPr>
          </a:p>
        </p:txBody>
      </p:sp>
      <p:sp>
        <p:nvSpPr>
          <p:cNvPr id="36868"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spcBef>
                <a:spcPct val="20000"/>
              </a:spcBef>
              <a:buFont typeface="Arial" pitchFamily="34" charset="0"/>
              <a:defRPr sz="2800">
                <a:solidFill>
                  <a:srgbClr val="262626"/>
                </a:solidFill>
                <a:latin typeface="Calibri" pitchFamily="34" charset="0"/>
              </a:defRPr>
            </a:lvl1pPr>
            <a:lvl2pPr marL="742950" indent="-285750" eaLnBrk="0" hangingPunct="0">
              <a:spcBef>
                <a:spcPct val="20000"/>
              </a:spcBef>
              <a:buFont typeface="Arial" pitchFamily="34" charset="0"/>
              <a:buChar char="•"/>
              <a:defRPr sz="2400">
                <a:solidFill>
                  <a:srgbClr val="262626"/>
                </a:solidFill>
                <a:latin typeface="Calibri" pitchFamily="34" charset="0"/>
              </a:defRPr>
            </a:lvl2pPr>
            <a:lvl3pPr marL="1143000" indent="-228600" eaLnBrk="0" hangingPunct="0">
              <a:spcBef>
                <a:spcPct val="20000"/>
              </a:spcBef>
              <a:buFont typeface="Calibri" pitchFamily="34" charset="0"/>
              <a:buChar char="‒"/>
              <a:defRPr sz="2000">
                <a:solidFill>
                  <a:srgbClr val="262626"/>
                </a:solidFill>
                <a:latin typeface="Calibri" pitchFamily="34" charset="0"/>
              </a:defRPr>
            </a:lvl3pPr>
            <a:lvl4pPr marL="1600200" indent="-228600" eaLnBrk="0" hangingPunct="0">
              <a:spcBef>
                <a:spcPct val="20000"/>
              </a:spcBef>
              <a:buFont typeface="Wingdings" pitchFamily="2" charset="2"/>
              <a:buChar char="§"/>
              <a:defRPr>
                <a:solidFill>
                  <a:srgbClr val="262626"/>
                </a:solidFill>
                <a:latin typeface="Calibri" pitchFamily="34" charset="0"/>
              </a:defRPr>
            </a:lvl4pPr>
            <a:lvl5pPr marL="2057400" indent="-228600" eaLnBrk="0" hangingPunct="0">
              <a:spcBef>
                <a:spcPct val="20000"/>
              </a:spcBef>
              <a:buFont typeface="Arial" pitchFamily="34" charset="0"/>
              <a:buChar char="»"/>
              <a:defRPr sz="1600">
                <a:solidFill>
                  <a:srgbClr val="262626"/>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9pPr>
          </a:lstStyle>
          <a:p>
            <a:pPr eaLnBrk="1" hangingPunct="1">
              <a:spcBef>
                <a:spcPct val="0"/>
              </a:spcBef>
              <a:buFontTx/>
              <a:buNone/>
            </a:pPr>
            <a:fld id="{9C5AD364-3EAB-40FA-9BDF-D466319D2A8A}" type="slidenum">
              <a:rPr lang="en-US" altLang="en-US" sz="1400" smtClean="0">
                <a:solidFill>
                  <a:srgbClr val="FFFFFF"/>
                </a:solidFill>
                <a:latin typeface="Arial" pitchFamily="34" charset="0"/>
                <a:cs typeface="Arial" pitchFamily="34" charset="0"/>
                <a:sym typeface="Arial" pitchFamily="34" charset="0"/>
              </a:rPr>
              <a:pPr eaLnBrk="1" hangingPunct="1">
                <a:spcBef>
                  <a:spcPct val="0"/>
                </a:spcBef>
                <a:buFontTx/>
                <a:buNone/>
              </a:pPr>
              <a:t>50</a:t>
            </a:fld>
            <a:endParaRPr lang="en-US" altLang="en-US" sz="1400" smtClean="0">
              <a:solidFill>
                <a:srgbClr val="FFFFFF"/>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558753496"/>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hape 143"/>
          <p:cNvSpPr>
            <a:spLocks noGrp="1"/>
          </p:cNvSpPr>
          <p:nvPr>
            <p:ph type="title"/>
          </p:nvPr>
        </p:nvSpPr>
        <p:spPr>
          <a:xfrm>
            <a:off x="457200" y="460375"/>
            <a:ext cx="8229600" cy="646290"/>
          </a:xfrm>
        </p:spPr>
        <p:txBody>
          <a:bodyPr lIns="91425" tIns="45700" rIns="91425" bIns="45700">
            <a:spAutoFit/>
          </a:bodyPr>
          <a:lstStyle/>
          <a:p>
            <a:pPr eaLnBrk="1" hangingPunct="1">
              <a:buClr>
                <a:srgbClr val="000000"/>
              </a:buClr>
              <a:buSzPct val="25000"/>
            </a:pPr>
            <a:r>
              <a:rPr lang="en-US" altLang="en-US" sz="3600" b="1" dirty="0" smtClean="0">
                <a:solidFill>
                  <a:srgbClr val="6D6F77"/>
                </a:solidFill>
                <a:latin typeface="Arial" panose="020B0604020202020204" pitchFamily="34" charset="0"/>
                <a:cs typeface="Arial" panose="020B0604020202020204" pitchFamily="34" charset="0"/>
                <a:sym typeface="Arial" pitchFamily="34" charset="0"/>
              </a:rPr>
              <a:t>Content Shift #2</a:t>
            </a:r>
          </a:p>
        </p:txBody>
      </p:sp>
      <p:sp>
        <p:nvSpPr>
          <p:cNvPr id="37891" name="Slide Number Placeholder 5"/>
          <p:cNvSpPr>
            <a:spLocks noGrp="1"/>
          </p:cNvSpPr>
          <p:nvPr>
            <p:ph type="sldNum" sz="quarter" idx="10"/>
          </p:nvPr>
        </p:nvSpPr>
        <p:spPr>
          <a:noFill/>
        </p:spPr>
        <p:txBody>
          <a:bodyPr/>
          <a:lstStyle>
            <a:lvl1pPr eaLnBrk="0" hangingPunct="0">
              <a:spcBef>
                <a:spcPct val="20000"/>
              </a:spcBef>
              <a:buFont typeface="Arial" pitchFamily="34" charset="0"/>
              <a:defRPr sz="2800">
                <a:solidFill>
                  <a:srgbClr val="262626"/>
                </a:solidFill>
                <a:latin typeface="Calibri" pitchFamily="34" charset="0"/>
              </a:defRPr>
            </a:lvl1pPr>
            <a:lvl2pPr marL="742950" indent="-285750" eaLnBrk="0" hangingPunct="0">
              <a:spcBef>
                <a:spcPct val="20000"/>
              </a:spcBef>
              <a:buFont typeface="Arial" pitchFamily="34" charset="0"/>
              <a:buChar char="•"/>
              <a:defRPr sz="2400">
                <a:solidFill>
                  <a:srgbClr val="262626"/>
                </a:solidFill>
                <a:latin typeface="Calibri" pitchFamily="34" charset="0"/>
              </a:defRPr>
            </a:lvl2pPr>
            <a:lvl3pPr marL="1143000" indent="-228600" eaLnBrk="0" hangingPunct="0">
              <a:spcBef>
                <a:spcPct val="20000"/>
              </a:spcBef>
              <a:buFont typeface="Calibri" pitchFamily="34" charset="0"/>
              <a:buChar char="‒"/>
              <a:defRPr sz="2000">
                <a:solidFill>
                  <a:srgbClr val="262626"/>
                </a:solidFill>
                <a:latin typeface="Calibri" pitchFamily="34" charset="0"/>
              </a:defRPr>
            </a:lvl3pPr>
            <a:lvl4pPr marL="1600200" indent="-228600" eaLnBrk="0" hangingPunct="0">
              <a:spcBef>
                <a:spcPct val="20000"/>
              </a:spcBef>
              <a:buFont typeface="Wingdings" pitchFamily="2" charset="2"/>
              <a:buChar char="§"/>
              <a:defRPr>
                <a:solidFill>
                  <a:srgbClr val="262626"/>
                </a:solidFill>
                <a:latin typeface="Calibri" pitchFamily="34" charset="0"/>
              </a:defRPr>
            </a:lvl4pPr>
            <a:lvl5pPr marL="2057400" indent="-228600" eaLnBrk="0" hangingPunct="0">
              <a:spcBef>
                <a:spcPct val="20000"/>
              </a:spcBef>
              <a:buFont typeface="Arial" pitchFamily="34" charset="0"/>
              <a:buChar char="»"/>
              <a:defRPr sz="1600">
                <a:solidFill>
                  <a:srgbClr val="262626"/>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9pPr>
          </a:lstStyle>
          <a:p>
            <a:pPr eaLnBrk="1" hangingPunct="1">
              <a:spcBef>
                <a:spcPct val="0"/>
              </a:spcBef>
              <a:buFontTx/>
              <a:buNone/>
            </a:pPr>
            <a:fld id="{6261C0CA-9D0E-4C8E-8C50-7E80371CA2C3}" type="slidenum">
              <a:rPr lang="en-US" altLang="en-US" sz="1400" smtClean="0">
                <a:solidFill>
                  <a:srgbClr val="FFFFFF"/>
                </a:solidFill>
                <a:latin typeface="Arial" pitchFamily="34" charset="0"/>
                <a:cs typeface="Arial" pitchFamily="34" charset="0"/>
                <a:sym typeface="Arial" pitchFamily="34" charset="0"/>
              </a:rPr>
              <a:pPr eaLnBrk="1" hangingPunct="1">
                <a:spcBef>
                  <a:spcPct val="0"/>
                </a:spcBef>
                <a:buFontTx/>
                <a:buNone/>
              </a:pPr>
              <a:t>51</a:t>
            </a:fld>
            <a:endParaRPr lang="en-US" altLang="en-US" sz="1400" smtClean="0">
              <a:solidFill>
                <a:srgbClr val="FFFFFF"/>
              </a:solidFill>
              <a:latin typeface="Arial" pitchFamily="34" charset="0"/>
              <a:cs typeface="Arial" pitchFamily="34" charset="0"/>
              <a:sym typeface="Arial" pitchFamily="34" charset="0"/>
            </a:endParaRPr>
          </a:p>
        </p:txBody>
      </p:sp>
      <p:sp>
        <p:nvSpPr>
          <p:cNvPr id="37892" name="Shape 136"/>
          <p:cNvSpPr>
            <a:spLocks noGrp="1"/>
          </p:cNvSpPr>
          <p:nvPr>
            <p:ph idx="4294967295"/>
          </p:nvPr>
        </p:nvSpPr>
        <p:spPr>
          <a:xfrm>
            <a:off x="457200" y="1989138"/>
            <a:ext cx="4022725" cy="4530725"/>
          </a:xfrm>
        </p:spPr>
        <p:txBody>
          <a:bodyPr lIns="91425" tIns="45700" rIns="91425" bIns="45700">
            <a:spAutoFit/>
          </a:bodyPr>
          <a:lstStyle/>
          <a:p>
            <a:pPr marL="0" indent="0" eaLnBrk="1" hangingPunct="1">
              <a:lnSpc>
                <a:spcPct val="114000"/>
              </a:lnSpc>
              <a:spcBef>
                <a:spcPct val="0"/>
              </a:spcBef>
              <a:buClr>
                <a:srgbClr val="000000"/>
              </a:buClr>
              <a:buSzPct val="173000"/>
            </a:pPr>
            <a:r>
              <a:rPr lang="en-US" altLang="en-US" sz="1800" smtClean="0">
                <a:solidFill>
                  <a:srgbClr val="000000"/>
                </a:solidFill>
                <a:cs typeface="Arial" pitchFamily="34" charset="0"/>
                <a:sym typeface="Arial" pitchFamily="34" charset="0"/>
              </a:rPr>
              <a:t>In “Casey at the Bat,” Casey strikes out. Describe a time when you failed at something.</a:t>
            </a:r>
          </a:p>
          <a:p>
            <a:pPr marL="0" indent="0" eaLnBrk="1" hangingPunct="1">
              <a:lnSpc>
                <a:spcPct val="114000"/>
              </a:lnSpc>
              <a:spcBef>
                <a:spcPct val="0"/>
              </a:spcBef>
              <a:buClr>
                <a:srgbClr val="000000"/>
              </a:buClr>
              <a:buSzPct val="173000"/>
            </a:pPr>
            <a:endParaRPr lang="en-US" altLang="en-US" sz="1000" smtClean="0">
              <a:solidFill>
                <a:srgbClr val="000000"/>
              </a:solidFill>
              <a:cs typeface="Arial" pitchFamily="34" charset="0"/>
              <a:sym typeface="Arial" pitchFamily="34" charset="0"/>
            </a:endParaRPr>
          </a:p>
          <a:p>
            <a:pPr marL="0" indent="0" eaLnBrk="1" hangingPunct="1">
              <a:lnSpc>
                <a:spcPct val="114000"/>
              </a:lnSpc>
              <a:spcBef>
                <a:spcPct val="0"/>
              </a:spcBef>
              <a:buClr>
                <a:srgbClr val="000000"/>
              </a:buClr>
              <a:buSzPct val="173000"/>
            </a:pPr>
            <a:r>
              <a:rPr lang="en-US" altLang="en-US" sz="1800" smtClean="0">
                <a:solidFill>
                  <a:srgbClr val="000000"/>
                </a:solidFill>
                <a:cs typeface="Arial" pitchFamily="34" charset="0"/>
                <a:sym typeface="Arial" pitchFamily="34" charset="0"/>
              </a:rPr>
              <a:t>In “Letter from a Birmingham Jail,” Dr. King discusses nonviolent protest. Discuss, in writing, a time when you wanted to fight against something that you felt was unfair.</a:t>
            </a:r>
          </a:p>
          <a:p>
            <a:pPr marL="0" indent="0" eaLnBrk="1" hangingPunct="1">
              <a:lnSpc>
                <a:spcPct val="114000"/>
              </a:lnSpc>
              <a:spcBef>
                <a:spcPct val="0"/>
              </a:spcBef>
              <a:buClr>
                <a:srgbClr val="000000"/>
              </a:buClr>
              <a:buSzPct val="173000"/>
            </a:pPr>
            <a:endParaRPr lang="en-US" altLang="en-US" sz="1000" smtClean="0">
              <a:solidFill>
                <a:srgbClr val="000000"/>
              </a:solidFill>
              <a:cs typeface="Arial" pitchFamily="34" charset="0"/>
              <a:sym typeface="Arial" pitchFamily="34" charset="0"/>
            </a:endParaRPr>
          </a:p>
          <a:p>
            <a:pPr marL="0" indent="0" eaLnBrk="1" hangingPunct="1">
              <a:lnSpc>
                <a:spcPct val="114000"/>
              </a:lnSpc>
              <a:spcBef>
                <a:spcPct val="0"/>
              </a:spcBef>
              <a:buClr>
                <a:srgbClr val="000000"/>
              </a:buClr>
              <a:buSzPct val="173000"/>
            </a:pPr>
            <a:r>
              <a:rPr lang="en-US" altLang="en-US" sz="1800" smtClean="0">
                <a:solidFill>
                  <a:srgbClr val="000000"/>
                </a:solidFill>
                <a:cs typeface="Arial" pitchFamily="34" charset="0"/>
                <a:sym typeface="Arial" pitchFamily="34" charset="0"/>
              </a:rPr>
              <a:t>In “The Gettysburg Address” Lincoln says the nation is dedicated to the proposition that all men are created equal. Why is equality an important value to promote?</a:t>
            </a:r>
          </a:p>
        </p:txBody>
      </p:sp>
      <p:sp>
        <p:nvSpPr>
          <p:cNvPr id="137" name="Shape 137"/>
          <p:cNvSpPr txBox="1">
            <a:spLocks noGrp="1"/>
          </p:cNvSpPr>
          <p:nvPr>
            <p:ph type="body" idx="4294967295"/>
          </p:nvPr>
        </p:nvSpPr>
        <p:spPr>
          <a:xfrm>
            <a:off x="5145088" y="1989138"/>
            <a:ext cx="3841750" cy="4259262"/>
          </a:xfrm>
        </p:spPr>
        <p:txBody>
          <a:bodyPr lIns="91425" tIns="45700" rIns="91425" bIns="45700" rtlCol="0">
            <a:spAutoFit/>
          </a:bodyPr>
          <a:lstStyle/>
          <a:p>
            <a:pPr marL="0" indent="0" eaLnBrk="1" fontAlgn="auto" hangingPunct="1">
              <a:lnSpc>
                <a:spcPct val="114000"/>
              </a:lnSpc>
              <a:spcBef>
                <a:spcPts val="0"/>
              </a:spcBef>
              <a:spcAft>
                <a:spcPts val="0"/>
              </a:spcAft>
              <a:buClr>
                <a:schemeClr val="dk1"/>
              </a:buClr>
              <a:buSzPct val="25000"/>
              <a:buFont typeface="Arial"/>
              <a:buNone/>
              <a:defRPr/>
            </a:pPr>
            <a:r>
              <a:rPr lang="x-none" sz="1750" smtClean="0">
                <a:solidFill>
                  <a:schemeClr val="dk1"/>
                </a:solidFill>
                <a:ea typeface="Arial"/>
                <a:cs typeface="Arial"/>
                <a:sym typeface="Arial"/>
                <a:rtl val="0"/>
              </a:rPr>
              <a:t>What </a:t>
            </a:r>
            <a:r>
              <a:rPr lang="x-none" sz="1750">
                <a:solidFill>
                  <a:schemeClr val="dk1"/>
                </a:solidFill>
                <a:ea typeface="Arial"/>
                <a:cs typeface="Arial"/>
                <a:sym typeface="Arial"/>
                <a:rtl val="0"/>
              </a:rPr>
              <a:t>makes Casey’s experiences </a:t>
            </a:r>
            <a:r>
              <a:rPr lang="x-none" sz="1750" smtClean="0">
                <a:solidFill>
                  <a:schemeClr val="dk1"/>
                </a:solidFill>
                <a:ea typeface="Arial"/>
                <a:cs typeface="Arial"/>
                <a:sym typeface="Arial"/>
                <a:rtl val="0"/>
              </a:rPr>
              <a:t>at bat</a:t>
            </a:r>
            <a:r>
              <a:rPr lang="en-US" sz="1750" dirty="0" smtClean="0">
                <a:solidFill>
                  <a:schemeClr val="dk1"/>
                </a:solidFill>
                <a:ea typeface="Arial"/>
                <a:cs typeface="Arial"/>
                <a:sym typeface="Arial"/>
                <a:rtl val="0"/>
              </a:rPr>
              <a:t> humorous?</a:t>
            </a:r>
          </a:p>
          <a:p>
            <a:pPr marL="231775" indent="-231775" eaLnBrk="1" fontAlgn="auto" hangingPunct="1">
              <a:lnSpc>
                <a:spcPct val="114000"/>
              </a:lnSpc>
              <a:spcBef>
                <a:spcPts val="0"/>
              </a:spcBef>
              <a:spcAft>
                <a:spcPts val="0"/>
              </a:spcAft>
              <a:buClr>
                <a:schemeClr val="dk1"/>
              </a:buClr>
              <a:buSzPct val="25000"/>
              <a:buFont typeface="Arial"/>
              <a:buNone/>
              <a:defRPr/>
            </a:pPr>
            <a:endParaRPr lang="en-US" sz="1000" dirty="0" smtClean="0">
              <a:solidFill>
                <a:schemeClr val="dk1"/>
              </a:solidFill>
              <a:ea typeface="Arial"/>
              <a:cs typeface="Arial"/>
              <a:sym typeface="Arial"/>
              <a:rtl val="0"/>
            </a:endParaRPr>
          </a:p>
          <a:p>
            <a:pPr marL="231775" indent="-231775" eaLnBrk="1" fontAlgn="auto" hangingPunct="1">
              <a:lnSpc>
                <a:spcPct val="114000"/>
              </a:lnSpc>
              <a:spcBef>
                <a:spcPts val="0"/>
              </a:spcBef>
              <a:spcAft>
                <a:spcPts val="0"/>
              </a:spcAft>
              <a:buClr>
                <a:schemeClr val="dk1"/>
              </a:buClr>
              <a:buSzPct val="25000"/>
              <a:buFont typeface="Arial"/>
              <a:buNone/>
              <a:defRPr/>
            </a:pPr>
            <a:endParaRPr lang="en-US" sz="1750" dirty="0" smtClean="0">
              <a:solidFill>
                <a:schemeClr val="dk1"/>
              </a:solidFill>
              <a:ea typeface="Arial"/>
              <a:cs typeface="Arial"/>
              <a:sym typeface="Arial"/>
              <a:rtl val="0"/>
            </a:endParaRPr>
          </a:p>
          <a:p>
            <a:pPr marL="0" indent="0" eaLnBrk="1" fontAlgn="auto" hangingPunct="1">
              <a:lnSpc>
                <a:spcPct val="114000"/>
              </a:lnSpc>
              <a:spcBef>
                <a:spcPts val="0"/>
              </a:spcBef>
              <a:spcAft>
                <a:spcPts val="0"/>
              </a:spcAft>
              <a:buClr>
                <a:schemeClr val="dk1"/>
              </a:buClr>
              <a:buSzPct val="25000"/>
              <a:defRPr/>
            </a:pPr>
            <a:r>
              <a:rPr lang="x-none" sz="1750">
                <a:solidFill>
                  <a:schemeClr val="dk1"/>
                </a:solidFill>
                <a:ea typeface="Arial"/>
                <a:cs typeface="Arial"/>
                <a:sym typeface="Arial"/>
                <a:rtl val="0"/>
              </a:rPr>
              <a:t>What can you infer from King’s</a:t>
            </a:r>
            <a:r>
              <a:rPr lang="en-US" sz="1750" dirty="0">
                <a:solidFill>
                  <a:schemeClr val="dk1"/>
                </a:solidFill>
                <a:ea typeface="Arial"/>
                <a:cs typeface="Arial"/>
                <a:sym typeface="Arial"/>
                <a:rtl val="0"/>
              </a:rPr>
              <a:t> </a:t>
            </a:r>
            <a:r>
              <a:rPr lang="x-none" sz="1750">
                <a:solidFill>
                  <a:schemeClr val="dk1"/>
                </a:solidFill>
                <a:ea typeface="Arial"/>
                <a:cs typeface="Arial"/>
                <a:sym typeface="Arial"/>
                <a:rtl val="0"/>
              </a:rPr>
              <a:t>letter about the letter that he </a:t>
            </a:r>
            <a:r>
              <a:rPr lang="x-none" sz="1750">
                <a:solidFill>
                  <a:schemeClr val="dk1"/>
                </a:solidFill>
                <a:ea typeface="Arial"/>
                <a:cs typeface="Arial"/>
                <a:rtl val="0"/>
              </a:rPr>
              <a:t>received?</a:t>
            </a:r>
            <a:r>
              <a:rPr lang="x-none" sz="1750">
                <a:solidFill>
                  <a:schemeClr val="dk1"/>
                </a:solidFill>
                <a:ea typeface="Arial"/>
                <a:cs typeface="Arial"/>
                <a:sym typeface="Arial"/>
                <a:rtl val="0"/>
              </a:rPr>
              <a:t>  </a:t>
            </a:r>
            <a:endParaRPr lang="en-US" sz="1750" dirty="0">
              <a:solidFill>
                <a:schemeClr val="dk1"/>
              </a:solidFill>
              <a:ea typeface="Arial"/>
              <a:cs typeface="Arial"/>
              <a:sym typeface="Arial"/>
              <a:rtl val="0"/>
            </a:endParaRPr>
          </a:p>
          <a:p>
            <a:pPr marL="225425" indent="0" eaLnBrk="1" fontAlgn="auto" hangingPunct="1">
              <a:lnSpc>
                <a:spcPct val="114000"/>
              </a:lnSpc>
              <a:spcBef>
                <a:spcPts val="0"/>
              </a:spcBef>
              <a:spcAft>
                <a:spcPts val="0"/>
              </a:spcAft>
              <a:buClr>
                <a:schemeClr val="dk1"/>
              </a:buClr>
              <a:buSzPct val="25000"/>
              <a:buFont typeface="Arial"/>
              <a:buNone/>
              <a:defRPr/>
            </a:pPr>
            <a:endParaRPr lang="en-US" sz="1000" dirty="0">
              <a:solidFill>
                <a:schemeClr val="dk1"/>
              </a:solidFill>
              <a:ea typeface="Arial"/>
              <a:cs typeface="Arial"/>
              <a:sym typeface="Arial"/>
              <a:rtl val="0"/>
            </a:endParaRPr>
          </a:p>
          <a:p>
            <a:pPr marL="225425" indent="0" eaLnBrk="1" fontAlgn="auto" hangingPunct="1">
              <a:lnSpc>
                <a:spcPct val="114000"/>
              </a:lnSpc>
              <a:spcBef>
                <a:spcPts val="0"/>
              </a:spcBef>
              <a:spcAft>
                <a:spcPts val="0"/>
              </a:spcAft>
              <a:buClr>
                <a:schemeClr val="dk1"/>
              </a:buClr>
              <a:buSzPct val="25000"/>
              <a:buFont typeface="Arial"/>
              <a:buNone/>
              <a:defRPr/>
            </a:pPr>
            <a:endParaRPr lang="en-US" sz="1750" dirty="0" smtClean="0">
              <a:solidFill>
                <a:schemeClr val="dk1"/>
              </a:solidFill>
              <a:ea typeface="Arial"/>
              <a:cs typeface="Arial"/>
              <a:sym typeface="Arial"/>
              <a:rtl val="0"/>
            </a:endParaRPr>
          </a:p>
          <a:p>
            <a:pPr marL="225425" indent="0" eaLnBrk="1" fontAlgn="auto" hangingPunct="1">
              <a:lnSpc>
                <a:spcPct val="114000"/>
              </a:lnSpc>
              <a:spcBef>
                <a:spcPts val="0"/>
              </a:spcBef>
              <a:spcAft>
                <a:spcPts val="0"/>
              </a:spcAft>
              <a:buClr>
                <a:schemeClr val="dk1"/>
              </a:buClr>
              <a:buSzPct val="25000"/>
              <a:buFont typeface="Arial"/>
              <a:buNone/>
              <a:defRPr/>
            </a:pPr>
            <a:endParaRPr lang="en-US" sz="1750" dirty="0">
              <a:solidFill>
                <a:schemeClr val="dk1"/>
              </a:solidFill>
              <a:ea typeface="Arial"/>
              <a:cs typeface="Arial"/>
              <a:sym typeface="Arial"/>
              <a:rtl val="0"/>
            </a:endParaRPr>
          </a:p>
          <a:p>
            <a:pPr marL="225425" indent="0" eaLnBrk="1" fontAlgn="auto" hangingPunct="1">
              <a:lnSpc>
                <a:spcPct val="114000"/>
              </a:lnSpc>
              <a:spcBef>
                <a:spcPts val="0"/>
              </a:spcBef>
              <a:spcAft>
                <a:spcPts val="0"/>
              </a:spcAft>
              <a:buClr>
                <a:schemeClr val="dk1"/>
              </a:buClr>
              <a:buSzPct val="25000"/>
              <a:buFont typeface="Arial"/>
              <a:buNone/>
              <a:defRPr/>
            </a:pPr>
            <a:endParaRPr lang="en-US" sz="1750" dirty="0" smtClean="0">
              <a:solidFill>
                <a:schemeClr val="dk1"/>
              </a:solidFill>
              <a:ea typeface="Arial"/>
              <a:cs typeface="Arial"/>
              <a:sym typeface="Arial"/>
              <a:rtl val="0"/>
            </a:endParaRPr>
          </a:p>
          <a:p>
            <a:pPr marL="0" indent="0" eaLnBrk="1" fontAlgn="auto" hangingPunct="1">
              <a:lnSpc>
                <a:spcPct val="114000"/>
              </a:lnSpc>
              <a:spcBef>
                <a:spcPts val="0"/>
              </a:spcBef>
              <a:spcAft>
                <a:spcPts val="0"/>
              </a:spcAft>
              <a:buClr>
                <a:schemeClr val="dk1"/>
              </a:buClr>
              <a:buSzPct val="25000"/>
              <a:defRPr/>
            </a:pPr>
            <a:r>
              <a:rPr lang="x-none" sz="1750">
                <a:solidFill>
                  <a:schemeClr val="dk1"/>
                </a:solidFill>
                <a:ea typeface="Arial"/>
                <a:cs typeface="Arial"/>
                <a:sym typeface="Arial"/>
                <a:rtl val="0"/>
              </a:rPr>
              <a:t>“The Gettysburg Address” mentions the year 1776. According to Lincoln’s speech, why is this year significant to the events described in the speech?</a:t>
            </a:r>
          </a:p>
        </p:txBody>
      </p:sp>
      <p:sp>
        <p:nvSpPr>
          <p:cNvPr id="37894" name="Shape 139"/>
          <p:cNvSpPr txBox="1">
            <a:spLocks noChangeArrowheads="1"/>
          </p:cNvSpPr>
          <p:nvPr/>
        </p:nvSpPr>
        <p:spPr bwMode="auto">
          <a:xfrm>
            <a:off x="228600" y="6122988"/>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eaLnBrk="0" hangingPunct="0">
              <a:spcBef>
                <a:spcPct val="20000"/>
              </a:spcBef>
              <a:buFont typeface="Arial" pitchFamily="34" charset="0"/>
              <a:defRPr sz="2800">
                <a:solidFill>
                  <a:srgbClr val="262626"/>
                </a:solidFill>
                <a:latin typeface="Calibri" pitchFamily="34" charset="0"/>
              </a:defRPr>
            </a:lvl1pPr>
            <a:lvl2pPr marL="742950" indent="-285750" eaLnBrk="0" hangingPunct="0">
              <a:spcBef>
                <a:spcPct val="20000"/>
              </a:spcBef>
              <a:buFont typeface="Arial" pitchFamily="34" charset="0"/>
              <a:buChar char="•"/>
              <a:defRPr sz="2400">
                <a:solidFill>
                  <a:srgbClr val="262626"/>
                </a:solidFill>
                <a:latin typeface="Calibri" pitchFamily="34" charset="0"/>
              </a:defRPr>
            </a:lvl2pPr>
            <a:lvl3pPr marL="1143000" indent="-228600" eaLnBrk="0" hangingPunct="0">
              <a:spcBef>
                <a:spcPct val="20000"/>
              </a:spcBef>
              <a:buFont typeface="Calibri" pitchFamily="34" charset="0"/>
              <a:buChar char="‒"/>
              <a:defRPr sz="2000">
                <a:solidFill>
                  <a:srgbClr val="262626"/>
                </a:solidFill>
                <a:latin typeface="Calibri" pitchFamily="34" charset="0"/>
              </a:defRPr>
            </a:lvl3pPr>
            <a:lvl4pPr marL="1600200" indent="-228600" eaLnBrk="0" hangingPunct="0">
              <a:spcBef>
                <a:spcPct val="20000"/>
              </a:spcBef>
              <a:buFont typeface="Wingdings" pitchFamily="2" charset="2"/>
              <a:buChar char="§"/>
              <a:defRPr>
                <a:solidFill>
                  <a:srgbClr val="262626"/>
                </a:solidFill>
                <a:latin typeface="Calibri" pitchFamily="34" charset="0"/>
              </a:defRPr>
            </a:lvl4pPr>
            <a:lvl5pPr marL="2057400" indent="-228600" eaLnBrk="0" hangingPunct="0">
              <a:spcBef>
                <a:spcPct val="20000"/>
              </a:spcBef>
              <a:buFont typeface="Arial" pitchFamily="34" charset="0"/>
              <a:buChar char="»"/>
              <a:defRPr sz="1600">
                <a:solidFill>
                  <a:srgbClr val="262626"/>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9pPr>
          </a:lstStyle>
          <a:p>
            <a:pPr algn="ctr" eaLnBrk="1" hangingPunct="1">
              <a:spcBef>
                <a:spcPct val="0"/>
              </a:spcBef>
              <a:buClr>
                <a:srgbClr val="000000"/>
              </a:buClr>
              <a:buSzPct val="25000"/>
            </a:pPr>
            <a:r>
              <a:rPr lang="en-US" altLang="en-US" sz="1400">
                <a:solidFill>
                  <a:srgbClr val="000000"/>
                </a:solidFill>
                <a:latin typeface="Arial" pitchFamily="34" charset="0"/>
              </a:rPr>
              <a:t> </a:t>
            </a:r>
          </a:p>
        </p:txBody>
      </p:sp>
      <p:sp>
        <p:nvSpPr>
          <p:cNvPr id="2" name="TextBox 1"/>
          <p:cNvSpPr txBox="1"/>
          <p:nvPr/>
        </p:nvSpPr>
        <p:spPr>
          <a:xfrm>
            <a:off x="457200" y="1593850"/>
            <a:ext cx="4022725" cy="366713"/>
          </a:xfrm>
          <a:prstGeom prst="rect">
            <a:avLst/>
          </a:prstGeom>
          <a:solidFill>
            <a:schemeClr val="accent1">
              <a:lumMod val="20000"/>
              <a:lumOff val="80000"/>
            </a:schemeClr>
          </a:solidFill>
        </p:spPr>
        <p:txBody>
          <a:bodyPr anchor="ctr">
            <a:normAutofit/>
          </a:bodyPr>
          <a:lstStyle/>
          <a:p>
            <a:pPr fontAlgn="auto">
              <a:spcBef>
                <a:spcPts val="0"/>
              </a:spcBef>
              <a:spcAft>
                <a:spcPts val="0"/>
              </a:spcAft>
              <a:defRPr/>
            </a:pPr>
            <a:r>
              <a:rPr lang="en-US" sz="1800" b="1" kern="0" dirty="0">
                <a:solidFill>
                  <a:schemeClr val="tx1">
                    <a:lumMod val="85000"/>
                    <a:lumOff val="15000"/>
                  </a:schemeClr>
                </a:solidFill>
                <a:latin typeface="Arial"/>
                <a:ea typeface="Arial"/>
                <a:cs typeface="Arial"/>
                <a:sym typeface="Arial"/>
                <a:rtl val="0"/>
              </a:rPr>
              <a:t>Not Text-Dependent</a:t>
            </a:r>
          </a:p>
        </p:txBody>
      </p:sp>
      <p:grpSp>
        <p:nvGrpSpPr>
          <p:cNvPr id="37896" name="Group 2"/>
          <p:cNvGrpSpPr>
            <a:grpSpLocks/>
          </p:cNvGrpSpPr>
          <p:nvPr/>
        </p:nvGrpSpPr>
        <p:grpSpPr bwMode="auto">
          <a:xfrm>
            <a:off x="4538663" y="1695450"/>
            <a:ext cx="549275" cy="5029200"/>
            <a:chOff x="4479106" y="1320798"/>
            <a:chExt cx="548641" cy="5029199"/>
          </a:xfrm>
        </p:grpSpPr>
        <p:cxnSp>
          <p:nvCxnSpPr>
            <p:cNvPr id="138" name="Shape 138"/>
            <p:cNvCxnSpPr/>
            <p:nvPr/>
          </p:nvCxnSpPr>
          <p:spPr>
            <a:xfrm rot="5400000">
              <a:off x="2210284" y="3835398"/>
              <a:ext cx="5029199" cy="0"/>
            </a:xfrm>
            <a:prstGeom prst="straightConnector1">
              <a:avLst/>
            </a:prstGeom>
            <a:noFill/>
            <a:ln w="19050" cap="flat">
              <a:solidFill>
                <a:schemeClr val="tx2">
                  <a:lumMod val="50000"/>
                </a:schemeClr>
              </a:solidFill>
              <a:prstDash val="solid"/>
              <a:round/>
              <a:headEnd type="none" w="med" len="med"/>
              <a:tailEnd type="none" w="med" len="med"/>
            </a:ln>
          </p:spPr>
        </p:cxnSp>
        <p:sp>
          <p:nvSpPr>
            <p:cNvPr id="140" name="Shape 140"/>
            <p:cNvSpPr/>
            <p:nvPr/>
          </p:nvSpPr>
          <p:spPr>
            <a:xfrm rot="10800000" flipH="1">
              <a:off x="4479106" y="1836736"/>
              <a:ext cx="548641" cy="365125"/>
            </a:xfrm>
            <a:prstGeom prst="rightArrow">
              <a:avLst>
                <a:gd name="adj1" fmla="val 50000"/>
                <a:gd name="adj2" fmla="val 50000"/>
              </a:avLst>
            </a:prstGeom>
            <a:solidFill>
              <a:schemeClr val="tx2">
                <a:lumMod val="60000"/>
                <a:lumOff val="40000"/>
              </a:schemeClr>
            </a:solidFill>
            <a:ln w="9525" cap="flat">
              <a:noFill/>
              <a:prstDash val="solid"/>
              <a:round/>
              <a:headEnd type="none" w="med" len="med"/>
              <a:tailEnd type="none" w="med" len="med"/>
            </a:ln>
          </p:spPr>
          <p:txBody>
            <a:bodyPr lIns="91425" tIns="45700" rIns="91425" bIns="45700" anchor="ctr">
              <a:spAutoFit/>
            </a:bodyPr>
            <a:lstStyle/>
            <a:p>
              <a:pPr fontAlgn="auto">
                <a:spcBef>
                  <a:spcPts val="0"/>
                </a:spcBef>
                <a:spcAft>
                  <a:spcPts val="0"/>
                </a:spcAft>
                <a:defRPr/>
              </a:pPr>
              <a:endParaRPr kern="0" dirty="0">
                <a:latin typeface="Arial"/>
                <a:ea typeface="Arial"/>
                <a:cs typeface="Arial"/>
                <a:sym typeface="Arial"/>
                <a:rtl val="0"/>
              </a:endParaRPr>
            </a:p>
          </p:txBody>
        </p:sp>
        <p:sp>
          <p:nvSpPr>
            <p:cNvPr id="12" name="Shape 140"/>
            <p:cNvSpPr/>
            <p:nvPr/>
          </p:nvSpPr>
          <p:spPr>
            <a:xfrm rot="10800000" flipH="1">
              <a:off x="4479106" y="3071811"/>
              <a:ext cx="548641" cy="365125"/>
            </a:xfrm>
            <a:prstGeom prst="rightArrow">
              <a:avLst>
                <a:gd name="adj1" fmla="val 50000"/>
                <a:gd name="adj2" fmla="val 50000"/>
              </a:avLst>
            </a:prstGeom>
            <a:solidFill>
              <a:schemeClr val="tx2">
                <a:lumMod val="60000"/>
                <a:lumOff val="40000"/>
              </a:schemeClr>
            </a:solidFill>
            <a:ln w="9525" cap="flat">
              <a:noFill/>
              <a:prstDash val="solid"/>
              <a:round/>
              <a:headEnd type="none" w="med" len="med"/>
              <a:tailEnd type="none" w="med" len="med"/>
            </a:ln>
          </p:spPr>
          <p:txBody>
            <a:bodyPr lIns="91425" tIns="45700" rIns="91425" bIns="45700" anchor="ctr">
              <a:spAutoFit/>
            </a:bodyPr>
            <a:lstStyle/>
            <a:p>
              <a:pPr fontAlgn="auto">
                <a:spcBef>
                  <a:spcPts val="0"/>
                </a:spcBef>
                <a:spcAft>
                  <a:spcPts val="0"/>
                </a:spcAft>
                <a:defRPr/>
              </a:pPr>
              <a:endParaRPr kern="0" dirty="0">
                <a:latin typeface="Arial"/>
                <a:ea typeface="Arial"/>
                <a:cs typeface="Arial"/>
                <a:sym typeface="Arial"/>
                <a:rtl val="0"/>
              </a:endParaRPr>
            </a:p>
          </p:txBody>
        </p:sp>
        <p:sp>
          <p:nvSpPr>
            <p:cNvPr id="13" name="Shape 140"/>
            <p:cNvSpPr/>
            <p:nvPr/>
          </p:nvSpPr>
          <p:spPr>
            <a:xfrm rot="10800000" flipH="1">
              <a:off x="4479106" y="4967285"/>
              <a:ext cx="548641" cy="366712"/>
            </a:xfrm>
            <a:prstGeom prst="rightArrow">
              <a:avLst>
                <a:gd name="adj1" fmla="val 50000"/>
                <a:gd name="adj2" fmla="val 50000"/>
              </a:avLst>
            </a:prstGeom>
            <a:solidFill>
              <a:schemeClr val="tx2">
                <a:lumMod val="60000"/>
                <a:lumOff val="40000"/>
              </a:schemeClr>
            </a:solidFill>
            <a:ln w="9525" cap="flat">
              <a:noFill/>
              <a:prstDash val="solid"/>
              <a:round/>
              <a:headEnd type="none" w="med" len="med"/>
              <a:tailEnd type="none" w="med" len="med"/>
            </a:ln>
          </p:spPr>
          <p:txBody>
            <a:bodyPr lIns="91425" tIns="45700" rIns="91425" bIns="45700" anchor="ctr">
              <a:spAutoFit/>
            </a:bodyPr>
            <a:lstStyle/>
            <a:p>
              <a:pPr fontAlgn="auto">
                <a:spcBef>
                  <a:spcPts val="0"/>
                </a:spcBef>
                <a:spcAft>
                  <a:spcPts val="0"/>
                </a:spcAft>
                <a:defRPr/>
              </a:pPr>
              <a:endParaRPr kern="0" dirty="0">
                <a:latin typeface="Arial"/>
                <a:ea typeface="Arial"/>
                <a:cs typeface="Arial"/>
                <a:sym typeface="Arial"/>
                <a:rtl val="0"/>
              </a:endParaRPr>
            </a:p>
          </p:txBody>
        </p:sp>
      </p:grpSp>
      <p:sp>
        <p:nvSpPr>
          <p:cNvPr id="15" name="TextBox 14"/>
          <p:cNvSpPr txBox="1"/>
          <p:nvPr/>
        </p:nvSpPr>
        <p:spPr>
          <a:xfrm>
            <a:off x="5145088" y="1593850"/>
            <a:ext cx="3841750" cy="366713"/>
          </a:xfrm>
          <a:prstGeom prst="rect">
            <a:avLst/>
          </a:prstGeom>
          <a:solidFill>
            <a:schemeClr val="accent1">
              <a:lumMod val="20000"/>
              <a:lumOff val="80000"/>
            </a:schemeClr>
          </a:solidFill>
        </p:spPr>
        <p:txBody>
          <a:bodyPr anchor="ctr">
            <a:normAutofit/>
          </a:bodyPr>
          <a:lstStyle/>
          <a:p>
            <a:pPr fontAlgn="auto">
              <a:spcBef>
                <a:spcPts val="0"/>
              </a:spcBef>
              <a:spcAft>
                <a:spcPts val="0"/>
              </a:spcAft>
              <a:defRPr/>
            </a:pPr>
            <a:r>
              <a:rPr lang="en-US" sz="1800" b="1" kern="0" dirty="0">
                <a:solidFill>
                  <a:schemeClr val="tx1">
                    <a:lumMod val="85000"/>
                    <a:lumOff val="15000"/>
                  </a:schemeClr>
                </a:solidFill>
                <a:latin typeface="Arial"/>
                <a:ea typeface="Arial"/>
                <a:cs typeface="Arial"/>
                <a:sym typeface="Arial"/>
                <a:rtl val="0"/>
              </a:rPr>
              <a:t>Text-Dependent</a:t>
            </a:r>
          </a:p>
        </p:txBody>
      </p:sp>
    </p:spTree>
    <p:extLst>
      <p:ext uri="{BB962C8B-B14F-4D97-AF65-F5344CB8AC3E}">
        <p14:creationId xmlns:p14="http://schemas.microsoft.com/office/powerpoint/2010/main" val="1291201266"/>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19454"/>
            <a:ext cx="9144000" cy="12192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33794"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defRPr sz="1400">
                <a:solidFill>
                  <a:srgbClr val="000000"/>
                </a:solidFill>
                <a:latin typeface="Arial" charset="0"/>
                <a:ea typeface="ＭＳ Ｐゴシック" pitchFamily="34" charset="-128"/>
                <a:sym typeface="Arial" charset="0"/>
              </a:defRPr>
            </a:lvl1pPr>
            <a:lvl2pPr marL="742950" indent="-285750" eaLnBrk="0" hangingPunct="0">
              <a:defRPr sz="1400">
                <a:solidFill>
                  <a:srgbClr val="000000"/>
                </a:solidFill>
                <a:latin typeface="Arial" charset="0"/>
                <a:ea typeface="ＭＳ Ｐゴシック" pitchFamily="34" charset="-128"/>
                <a:sym typeface="Arial" charset="0"/>
              </a:defRPr>
            </a:lvl2pPr>
            <a:lvl3pPr marL="1143000" indent="-228600" eaLnBrk="0" hangingPunct="0">
              <a:defRPr sz="1400">
                <a:solidFill>
                  <a:srgbClr val="000000"/>
                </a:solidFill>
                <a:latin typeface="Arial" charset="0"/>
                <a:ea typeface="ＭＳ Ｐゴシック" pitchFamily="34" charset="-128"/>
                <a:sym typeface="Arial" charset="0"/>
              </a:defRPr>
            </a:lvl3pPr>
            <a:lvl4pPr marL="1600200" indent="-228600" eaLnBrk="0" hangingPunct="0">
              <a:defRPr sz="1400">
                <a:solidFill>
                  <a:srgbClr val="000000"/>
                </a:solidFill>
                <a:latin typeface="Arial" charset="0"/>
                <a:ea typeface="ＭＳ Ｐゴシック" pitchFamily="34" charset="-128"/>
                <a:sym typeface="Arial" charset="0"/>
              </a:defRPr>
            </a:lvl4pPr>
            <a:lvl5pPr marL="2057400" indent="-228600" eaLnBrk="0" hangingPunct="0">
              <a:defRPr sz="14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pitchFamily="34" charset="-128"/>
                <a:sym typeface="Arial" charset="0"/>
              </a:defRPr>
            </a:lvl9pPr>
          </a:lstStyle>
          <a:p>
            <a:pPr eaLnBrk="1" hangingPunct="1"/>
            <a:fld id="{B9ACB2A9-33BA-4D9F-880F-8595609817D7}" type="slidenum">
              <a:rPr lang="en-US" smtClean="0">
                <a:solidFill>
                  <a:srgbClr val="FFFFFF"/>
                </a:solidFill>
              </a:rPr>
              <a:pPr eaLnBrk="1" hangingPunct="1"/>
              <a:t>52</a:t>
            </a:fld>
            <a:endParaRPr lang="en-US" smtClean="0">
              <a:solidFill>
                <a:srgbClr val="FFFFFF"/>
              </a:solidFill>
            </a:endParaRPr>
          </a:p>
        </p:txBody>
      </p:sp>
      <p:sp>
        <p:nvSpPr>
          <p:cNvPr id="52227" name="Shape 171"/>
          <p:cNvSpPr txBox="1">
            <a:spLocks/>
          </p:cNvSpPr>
          <p:nvPr/>
        </p:nvSpPr>
        <p:spPr bwMode="auto">
          <a:xfrm>
            <a:off x="438150" y="371112"/>
            <a:ext cx="8412163" cy="72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3600" b="1" dirty="0">
                <a:solidFill>
                  <a:srgbClr val="6D6F77"/>
                </a:solidFill>
                <a:latin typeface="Arial" panose="020B0604020202020204" pitchFamily="34" charset="0"/>
                <a:cs typeface="Arial" panose="020B0604020202020204" pitchFamily="34" charset="0"/>
                <a:rtl val="0"/>
              </a:rPr>
              <a:t>The Three Shifts in </a:t>
            </a:r>
            <a:r>
              <a:rPr lang="en-US" sz="3600" b="1" dirty="0" smtClean="0">
                <a:solidFill>
                  <a:srgbClr val="6D6F77"/>
                </a:solidFill>
                <a:latin typeface="Arial" panose="020B0604020202020204" pitchFamily="34" charset="0"/>
                <a:cs typeface="Arial" panose="020B0604020202020204" pitchFamily="34" charset="0"/>
                <a:rtl val="0"/>
              </a:rPr>
              <a:t>English</a:t>
            </a:r>
            <a:endParaRPr lang="en-US" sz="3600" b="1" dirty="0">
              <a:solidFill>
                <a:srgbClr val="6D6F77"/>
              </a:solidFill>
              <a:latin typeface="Arial" panose="020B0604020202020204" pitchFamily="34" charset="0"/>
              <a:cs typeface="Arial" panose="020B0604020202020204" pitchFamily="34" charset="0"/>
              <a:rtl val="0"/>
            </a:endParaRPr>
          </a:p>
        </p:txBody>
      </p:sp>
      <p:sp>
        <p:nvSpPr>
          <p:cNvPr id="6" name="Shape 172"/>
          <p:cNvSpPr txBox="1">
            <a:spLocks/>
          </p:cNvSpPr>
          <p:nvPr/>
        </p:nvSpPr>
        <p:spPr>
          <a:xfrm>
            <a:off x="528638" y="1600200"/>
            <a:ext cx="7650162" cy="3989963"/>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lnSpc>
                <a:spcPct val="114000"/>
              </a:lnSpc>
              <a:spcBef>
                <a:spcPts val="0"/>
              </a:spcBef>
              <a:spcAft>
                <a:spcPts val="0"/>
              </a:spcAft>
              <a:buClr>
                <a:srgbClr val="000000"/>
              </a:buClr>
              <a:buFont typeface="+mj-lt"/>
              <a:buAutoNum type="alphaUcPeriod"/>
              <a:defRPr/>
            </a:pPr>
            <a:r>
              <a:rPr lang="en-US" sz="3200" dirty="0">
                <a:solidFill>
                  <a:schemeClr val="tx1">
                    <a:lumMod val="85000"/>
                    <a:lumOff val="15000"/>
                  </a:schemeClr>
                </a:solidFill>
                <a:latin typeface="Calibri" pitchFamily="34" charset="0"/>
                <a:cs typeface="Calibri" pitchFamily="34" charset="0"/>
                <a:rtl val="0"/>
              </a:rPr>
              <a:t>Regular practice with complex text and </a:t>
            </a:r>
            <a:r>
              <a:rPr lang="en-US" sz="3200" dirty="0" smtClean="0">
                <a:solidFill>
                  <a:schemeClr val="tx1">
                    <a:lumMod val="85000"/>
                    <a:lumOff val="15000"/>
                  </a:schemeClr>
                </a:solidFill>
                <a:latin typeface="Calibri" pitchFamily="34" charset="0"/>
                <a:cs typeface="Calibri" pitchFamily="34" charset="0"/>
                <a:rtl val="0"/>
              </a:rPr>
              <a:t>its academic </a:t>
            </a:r>
            <a:r>
              <a:rPr lang="en-US" sz="3200" dirty="0">
                <a:solidFill>
                  <a:schemeClr val="tx1">
                    <a:lumMod val="85000"/>
                    <a:lumOff val="15000"/>
                  </a:schemeClr>
                </a:solidFill>
                <a:latin typeface="Calibri" pitchFamily="34" charset="0"/>
                <a:cs typeface="Calibri" pitchFamily="34" charset="0"/>
                <a:rtl val="0"/>
              </a:rPr>
              <a:t>language</a:t>
            </a:r>
          </a:p>
          <a:p>
            <a:pPr fontAlgn="auto">
              <a:lnSpc>
                <a:spcPct val="114000"/>
              </a:lnSpc>
              <a:spcBef>
                <a:spcPts val="0"/>
              </a:spcBef>
              <a:spcAft>
                <a:spcPts val="0"/>
              </a:spcAft>
              <a:buClr>
                <a:srgbClr val="000000"/>
              </a:buClr>
              <a:buFont typeface="+mj-lt"/>
              <a:buAutoNum type="alphaUcPeriod"/>
              <a:defRPr/>
            </a:pPr>
            <a:r>
              <a:rPr lang="en-US" sz="3200" dirty="0">
                <a:solidFill>
                  <a:schemeClr val="tx1">
                    <a:lumMod val="85000"/>
                    <a:lumOff val="15000"/>
                  </a:schemeClr>
                </a:solidFill>
                <a:latin typeface="Calibri" pitchFamily="34" charset="0"/>
                <a:cs typeface="Calibri" pitchFamily="34" charset="0"/>
                <a:rtl val="0"/>
              </a:rPr>
              <a:t> Reading, writing and speaking grounded in </a:t>
            </a:r>
            <a:r>
              <a:rPr lang="en-US" sz="3200" dirty="0" smtClean="0">
                <a:solidFill>
                  <a:schemeClr val="tx1">
                    <a:lumMod val="85000"/>
                    <a:lumOff val="15000"/>
                  </a:schemeClr>
                </a:solidFill>
                <a:latin typeface="Calibri" pitchFamily="34" charset="0"/>
                <a:cs typeface="Calibri" pitchFamily="34" charset="0"/>
                <a:rtl val="0"/>
              </a:rPr>
              <a:t>evidence </a:t>
            </a:r>
            <a:r>
              <a:rPr lang="en-US" sz="3200" dirty="0">
                <a:solidFill>
                  <a:schemeClr val="tx1">
                    <a:lumMod val="85000"/>
                    <a:lumOff val="15000"/>
                  </a:schemeClr>
                </a:solidFill>
                <a:latin typeface="Calibri" pitchFamily="34" charset="0"/>
                <a:cs typeface="Calibri" pitchFamily="34" charset="0"/>
                <a:rtl val="0"/>
              </a:rPr>
              <a:t>from text, both literary and </a:t>
            </a:r>
            <a:r>
              <a:rPr lang="en-US" sz="3200" dirty="0" smtClean="0">
                <a:solidFill>
                  <a:schemeClr val="tx1">
                    <a:lumMod val="85000"/>
                    <a:lumOff val="15000"/>
                  </a:schemeClr>
                </a:solidFill>
                <a:latin typeface="Calibri" pitchFamily="34" charset="0"/>
                <a:cs typeface="Calibri" pitchFamily="34" charset="0"/>
                <a:rtl val="0"/>
              </a:rPr>
              <a:t>informational</a:t>
            </a:r>
            <a:endParaRPr lang="en-US" sz="3200" dirty="0">
              <a:solidFill>
                <a:schemeClr val="tx1">
                  <a:lumMod val="85000"/>
                  <a:lumOff val="15000"/>
                </a:schemeClr>
              </a:solidFill>
              <a:latin typeface="Calibri" pitchFamily="34" charset="0"/>
              <a:cs typeface="Calibri" pitchFamily="34" charset="0"/>
              <a:rtl val="0"/>
            </a:endParaRPr>
          </a:p>
          <a:p>
            <a:pPr fontAlgn="auto">
              <a:lnSpc>
                <a:spcPct val="114000"/>
              </a:lnSpc>
              <a:spcBef>
                <a:spcPts val="0"/>
              </a:spcBef>
              <a:spcAft>
                <a:spcPts val="0"/>
              </a:spcAft>
              <a:buClr>
                <a:srgbClr val="000000"/>
              </a:buClr>
              <a:buFont typeface="+mj-lt"/>
              <a:buAutoNum type="alphaUcPeriod"/>
              <a:defRPr/>
            </a:pPr>
            <a:r>
              <a:rPr lang="en-US" sz="3200" dirty="0" smtClean="0">
                <a:solidFill>
                  <a:schemeClr val="tx1">
                    <a:lumMod val="85000"/>
                    <a:lumOff val="15000"/>
                  </a:schemeClr>
                </a:solidFill>
                <a:latin typeface="Calibri" pitchFamily="34" charset="0"/>
                <a:cs typeface="Calibri" pitchFamily="34" charset="0"/>
                <a:rtl val="0"/>
              </a:rPr>
              <a:t>Building </a:t>
            </a:r>
            <a:r>
              <a:rPr lang="en-US" sz="3200" dirty="0">
                <a:solidFill>
                  <a:schemeClr val="tx1">
                    <a:lumMod val="85000"/>
                    <a:lumOff val="15000"/>
                  </a:schemeClr>
                </a:solidFill>
                <a:latin typeface="Calibri" pitchFamily="34" charset="0"/>
                <a:cs typeface="Calibri" pitchFamily="34" charset="0"/>
                <a:rtl val="0"/>
              </a:rPr>
              <a:t>knowledge through content-rich </a:t>
            </a:r>
            <a:r>
              <a:rPr lang="en-US" sz="3200" dirty="0" smtClean="0">
                <a:solidFill>
                  <a:schemeClr val="tx1">
                    <a:lumMod val="85000"/>
                    <a:lumOff val="15000"/>
                  </a:schemeClr>
                </a:solidFill>
                <a:latin typeface="Calibri" pitchFamily="34" charset="0"/>
                <a:cs typeface="Calibri" pitchFamily="34" charset="0"/>
                <a:rtl val="0"/>
              </a:rPr>
              <a:t>nonfiction</a:t>
            </a:r>
            <a:endParaRPr lang="en-US" sz="3200" dirty="0">
              <a:solidFill>
                <a:schemeClr val="tx1">
                  <a:lumMod val="85000"/>
                  <a:lumOff val="15000"/>
                </a:schemeClr>
              </a:solidFill>
              <a:latin typeface="Calibri" pitchFamily="34" charset="0"/>
              <a:cs typeface="Calibri" pitchFamily="34" charset="0"/>
              <a:rtl val="0"/>
            </a:endParaRPr>
          </a:p>
        </p:txBody>
      </p:sp>
    </p:spTree>
    <p:extLst>
      <p:ext uri="{BB962C8B-B14F-4D97-AF65-F5344CB8AC3E}">
        <p14:creationId xmlns:p14="http://schemas.microsoft.com/office/powerpoint/2010/main" val="2111904102"/>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600" b="1" dirty="0" smtClean="0">
                <a:solidFill>
                  <a:srgbClr val="6D6F77"/>
                </a:solidFill>
                <a:latin typeface="Arial" panose="020B0604020202020204" pitchFamily="34" charset="0"/>
                <a:cs typeface="Arial" panose="020B0604020202020204" pitchFamily="34" charset="0"/>
              </a:rPr>
              <a:t>Criteria 3: </a:t>
            </a:r>
            <a:br>
              <a:rPr lang="en-US" sz="3600" b="1" dirty="0" smtClean="0">
                <a:solidFill>
                  <a:srgbClr val="6D6F77"/>
                </a:solidFill>
                <a:latin typeface="Arial" panose="020B0604020202020204" pitchFamily="34" charset="0"/>
                <a:cs typeface="Arial" panose="020B0604020202020204" pitchFamily="34" charset="0"/>
              </a:rPr>
            </a:br>
            <a:r>
              <a:rPr lang="en-US" sz="3600" b="1" dirty="0" smtClean="0">
                <a:solidFill>
                  <a:srgbClr val="6D6F77"/>
                </a:solidFill>
                <a:latin typeface="Arial" panose="020B0604020202020204" pitchFamily="34" charset="0"/>
                <a:cs typeface="Arial" panose="020B0604020202020204" pitchFamily="34" charset="0"/>
              </a:rPr>
              <a:t>Range and Volume of Texts</a:t>
            </a:r>
            <a:endParaRPr lang="en-US" sz="3600" b="1" dirty="0">
              <a:solidFill>
                <a:srgbClr val="6D6F77"/>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smtClean="0"/>
              <a:t>Louisiana Believes.</a:t>
            </a:r>
            <a:endParaRPr lang="en-US" dirty="0"/>
          </a:p>
        </p:txBody>
      </p:sp>
      <p:sp>
        <p:nvSpPr>
          <p:cNvPr id="4" name="Slide Number Placeholder 3"/>
          <p:cNvSpPr>
            <a:spLocks noGrp="1"/>
          </p:cNvSpPr>
          <p:nvPr>
            <p:ph type="sldNum" sz="quarter" idx="12"/>
          </p:nvPr>
        </p:nvSpPr>
        <p:spPr/>
        <p:txBody>
          <a:bodyPr/>
          <a:lstStyle/>
          <a:p>
            <a:fld id="{79BA4B8F-8B3F-4B52-9164-AF2CA95F68ED}" type="slidenum">
              <a:rPr lang="en-US" smtClean="0"/>
              <a:pPr/>
              <a:t>53</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175237480"/>
              </p:ext>
            </p:extLst>
          </p:nvPr>
        </p:nvGraphicFramePr>
        <p:xfrm>
          <a:off x="228600" y="1600200"/>
          <a:ext cx="8458200" cy="4267200"/>
        </p:xfrm>
        <a:graphic>
          <a:graphicData uri="http://schemas.openxmlformats.org/drawingml/2006/table">
            <a:tbl>
              <a:tblPr firstRow="1" firstCol="1" bandRow="1">
                <a:tableStyleId>{5C22544A-7EE6-4342-B048-85BDC9FD1C3A}</a:tableStyleId>
              </a:tblPr>
              <a:tblGrid>
                <a:gridCol w="4229100"/>
                <a:gridCol w="4229100"/>
              </a:tblGrid>
              <a:tr h="1066800">
                <a:tc rowSpan="4">
                  <a:txBody>
                    <a:bodyPr/>
                    <a:lstStyle/>
                    <a:p>
                      <a:pPr marL="0" marR="0">
                        <a:lnSpc>
                          <a:spcPct val="115000"/>
                        </a:lnSpc>
                        <a:spcBef>
                          <a:spcPts val="0"/>
                        </a:spcBef>
                        <a:spcAft>
                          <a:spcPts val="0"/>
                        </a:spcAft>
                      </a:pPr>
                      <a:r>
                        <a:rPr lang="en-US" sz="1400" dirty="0">
                          <a:solidFill>
                            <a:schemeClr val="tx1"/>
                          </a:solidFill>
                          <a:effectLst/>
                        </a:rPr>
                        <a:t>3. RANGE AND VOLUME OF TEXTS: </a:t>
                      </a:r>
                    </a:p>
                    <a:p>
                      <a:pPr marL="0" marR="0">
                        <a:lnSpc>
                          <a:spcPct val="115000"/>
                        </a:lnSpc>
                        <a:spcBef>
                          <a:spcPts val="0"/>
                        </a:spcBef>
                        <a:spcAft>
                          <a:spcPts val="0"/>
                        </a:spcAft>
                      </a:pPr>
                      <a:r>
                        <a:rPr lang="en-US" sz="1400" b="0" dirty="0">
                          <a:solidFill>
                            <a:schemeClr val="tx1"/>
                          </a:solidFill>
                          <a:effectLst/>
                        </a:rPr>
                        <a:t>Materials reflect the distribution of text types and genres suggested by the standards: Text types and genres generally reflect the definitions provided on page 31 (grades K-5) and page 57 (grades 6-12) of the </a:t>
                      </a:r>
                      <a:r>
                        <a:rPr lang="en-US" sz="1400" b="0" u="sng" dirty="0">
                          <a:solidFill>
                            <a:schemeClr val="tx1"/>
                          </a:solidFill>
                          <a:effectLst/>
                          <a:hlinkClick r:id="rId2"/>
                        </a:rPr>
                        <a:t>standards</a:t>
                      </a:r>
                      <a:r>
                        <a:rPr lang="en-US" sz="1400" b="0" dirty="0">
                          <a:solidFill>
                            <a:schemeClr val="tx1"/>
                          </a:solidFill>
                          <a:effectLst/>
                        </a:rPr>
                        <a:t> and included in the text of the standards (e.g., </a:t>
                      </a:r>
                      <a:r>
                        <a:rPr lang="en-US" sz="1400" b="0" u="sng" dirty="0">
                          <a:solidFill>
                            <a:schemeClr val="tx1"/>
                          </a:solidFill>
                          <a:effectLst/>
                          <a:hlinkClick r:id="rId3"/>
                        </a:rPr>
                        <a:t>RL.2.9</a:t>
                      </a:r>
                      <a:r>
                        <a:rPr lang="en-US" sz="1400" b="0" dirty="0">
                          <a:solidFill>
                            <a:schemeClr val="tx1"/>
                          </a:solidFill>
                          <a:effectLst/>
                        </a:rPr>
                        <a:t>, </a:t>
                      </a:r>
                      <a:r>
                        <a:rPr lang="en-US" sz="1400" b="0" u="sng" dirty="0">
                          <a:solidFill>
                            <a:schemeClr val="tx1"/>
                          </a:solidFill>
                          <a:effectLst/>
                          <a:hlinkClick r:id="rId4"/>
                        </a:rPr>
                        <a:t>RL.9-10.6</a:t>
                      </a:r>
                      <a:r>
                        <a:rPr lang="en-US" sz="1400" b="0" dirty="0">
                          <a:solidFill>
                            <a:schemeClr val="tx1"/>
                          </a:solidFill>
                          <a:effectLst/>
                        </a:rPr>
                        <a:t>, </a:t>
                      </a:r>
                      <a:r>
                        <a:rPr lang="en-US" sz="1400" b="0" u="sng" dirty="0">
                          <a:solidFill>
                            <a:schemeClr val="tx1"/>
                          </a:solidFill>
                          <a:effectLst/>
                          <a:hlinkClick r:id="rId5"/>
                        </a:rPr>
                        <a:t>RI.7.7</a:t>
                      </a:r>
                      <a:r>
                        <a:rPr lang="en-US" sz="1400" b="0" dirty="0">
                          <a:solidFill>
                            <a:schemeClr val="tx1"/>
                          </a:solidFill>
                          <a:effectLst/>
                        </a:rPr>
                        <a:t>, or </a:t>
                      </a:r>
                      <a:r>
                        <a:rPr lang="en-US" sz="1400" b="0" u="sng" dirty="0">
                          <a:solidFill>
                            <a:schemeClr val="tx1"/>
                          </a:solidFill>
                          <a:effectLst/>
                          <a:hlinkClick r:id="rId6"/>
                        </a:rPr>
                        <a:t>RI.11-12.9</a:t>
                      </a:r>
                      <a:r>
                        <a:rPr lang="en-US" sz="1400" b="0" dirty="0">
                          <a:solidFill>
                            <a:schemeClr val="tx1"/>
                          </a:solidFill>
                          <a:effectLst/>
                        </a:rPr>
                        <a:t>). </a:t>
                      </a:r>
                    </a:p>
                    <a:p>
                      <a:pPr marL="0" marR="0">
                        <a:lnSpc>
                          <a:spcPct val="115000"/>
                        </a:lnSpc>
                        <a:spcBef>
                          <a:spcPts val="0"/>
                        </a:spcBef>
                        <a:spcAft>
                          <a:spcPts val="0"/>
                        </a:spcAft>
                      </a:pPr>
                      <a:r>
                        <a:rPr lang="en-US" sz="1400" dirty="0">
                          <a:solidFill>
                            <a:schemeClr val="tx1"/>
                          </a:solidFill>
                          <a:effectLst/>
                        </a:rPr>
                        <a:t> </a:t>
                      </a:r>
                    </a:p>
                    <a:p>
                      <a:pPr marL="0" marR="0">
                        <a:lnSpc>
                          <a:spcPct val="115000"/>
                        </a:lnSpc>
                        <a:spcBef>
                          <a:spcPts val="0"/>
                        </a:spcBef>
                        <a:spcAft>
                          <a:spcPts val="0"/>
                        </a:spcAft>
                      </a:pPr>
                      <a:r>
                        <a:rPr lang="en-US" sz="1400" dirty="0">
                          <a:solidFill>
                            <a:schemeClr val="tx1"/>
                          </a:solidFill>
                          <a:effectLst/>
                        </a:rPr>
                        <a:t/>
                      </a:r>
                      <a:br>
                        <a:rPr lang="en-US" sz="1400" dirty="0">
                          <a:solidFill>
                            <a:schemeClr val="tx1"/>
                          </a:solidFill>
                          <a:effectLst/>
                        </a:rPr>
                      </a:br>
                      <a:r>
                        <a:rPr lang="en-US" sz="1400" dirty="0">
                          <a:solidFill>
                            <a:schemeClr val="tx1"/>
                          </a:solidFill>
                          <a:effectLst/>
                        </a:rPr>
                        <a:t>           Yes                   No</a:t>
                      </a:r>
                      <a:endParaRPr lang="en-US" sz="1400" dirty="0">
                        <a:solidFill>
                          <a:schemeClr val="tx1"/>
                        </a:solidFill>
                        <a:effectLst/>
                        <a:latin typeface="Calibri"/>
                        <a:ea typeface="Calibri"/>
                        <a:cs typeface="Calibri"/>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solidFill>
                            <a:schemeClr val="tx1"/>
                          </a:solidFill>
                          <a:effectLst/>
                        </a:rPr>
                        <a:t>REQUIRED</a:t>
                      </a:r>
                    </a:p>
                    <a:p>
                      <a:pPr marL="0" marR="0">
                        <a:lnSpc>
                          <a:spcPct val="115000"/>
                        </a:lnSpc>
                        <a:spcBef>
                          <a:spcPts val="0"/>
                        </a:spcBef>
                        <a:spcAft>
                          <a:spcPts val="0"/>
                        </a:spcAft>
                      </a:pPr>
                      <a:r>
                        <a:rPr lang="en-US" sz="1400" dirty="0">
                          <a:solidFill>
                            <a:schemeClr val="tx1"/>
                          </a:solidFill>
                          <a:effectLst/>
                        </a:rPr>
                        <a:t>3a) </a:t>
                      </a:r>
                      <a:r>
                        <a:rPr lang="en-US" sz="1400" b="0" dirty="0">
                          <a:solidFill>
                            <a:schemeClr val="tx1"/>
                          </a:solidFill>
                          <a:effectLst/>
                        </a:rPr>
                        <a:t>In grades K-­12, ELA materials seek a balance in instructional time between 50% literature/ 50% informational texts.</a:t>
                      </a:r>
                      <a:endParaRPr lang="en-US" sz="1400" b="0" dirty="0">
                        <a:solidFill>
                          <a:schemeClr val="tx1"/>
                        </a:solidFill>
                        <a:effectLst/>
                        <a:latin typeface="Calibri"/>
                        <a:ea typeface="Calibri"/>
                        <a:cs typeface="Times New Roman"/>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66800">
                <a:tc vMerge="1">
                  <a:txBody>
                    <a:bodyPr/>
                    <a:lstStyle/>
                    <a:p>
                      <a:endParaRPr lang="en-US"/>
                    </a:p>
                  </a:txBody>
                  <a:tcPr/>
                </a:tc>
                <a:tc>
                  <a:txBody>
                    <a:bodyPr/>
                    <a:lstStyle/>
                    <a:p>
                      <a:pPr marL="0" marR="0">
                        <a:lnSpc>
                          <a:spcPct val="115000"/>
                        </a:lnSpc>
                        <a:spcBef>
                          <a:spcPts val="0"/>
                        </a:spcBef>
                        <a:spcAft>
                          <a:spcPts val="0"/>
                        </a:spcAft>
                      </a:pPr>
                      <a:r>
                        <a:rPr lang="en-US" sz="1400" b="1" dirty="0">
                          <a:solidFill>
                            <a:schemeClr val="tx1"/>
                          </a:solidFill>
                          <a:effectLst/>
                        </a:rPr>
                        <a:t>REQUIRED</a:t>
                      </a:r>
                    </a:p>
                    <a:p>
                      <a:pPr marL="0" marR="0">
                        <a:lnSpc>
                          <a:spcPct val="115000"/>
                        </a:lnSpc>
                        <a:spcBef>
                          <a:spcPts val="0"/>
                        </a:spcBef>
                        <a:spcAft>
                          <a:spcPts val="0"/>
                        </a:spcAft>
                      </a:pPr>
                      <a:r>
                        <a:rPr lang="en-US" sz="1400" b="1" dirty="0">
                          <a:solidFill>
                            <a:schemeClr val="tx1"/>
                          </a:solidFill>
                          <a:effectLst/>
                        </a:rPr>
                        <a:t>3b) </a:t>
                      </a:r>
                      <a:r>
                        <a:rPr lang="en-US" sz="1400" dirty="0">
                          <a:solidFill>
                            <a:schemeClr val="tx1"/>
                          </a:solidFill>
                          <a:effectLst/>
                        </a:rPr>
                        <a:t>Materials include texts of different formats (e.g., print and non-print, including film, art, music, charts, etc.) and lengths.</a:t>
                      </a:r>
                      <a:endParaRPr lang="en-US" sz="1400" dirty="0">
                        <a:solidFill>
                          <a:schemeClr val="tx1"/>
                        </a:solidFill>
                        <a:effectLst/>
                        <a:latin typeface="Calibri"/>
                        <a:ea typeface="Calibri"/>
                        <a:cs typeface="Times New Roman"/>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96125">
                <a:tc vMerge="1">
                  <a:txBody>
                    <a:bodyPr/>
                    <a:lstStyle/>
                    <a:p>
                      <a:endParaRPr lang="en-US"/>
                    </a:p>
                  </a:txBody>
                  <a:tcPr/>
                </a:tc>
                <a:tc>
                  <a:txBody>
                    <a:bodyPr/>
                    <a:lstStyle/>
                    <a:p>
                      <a:pPr marL="0" marR="0">
                        <a:lnSpc>
                          <a:spcPct val="115000"/>
                        </a:lnSpc>
                        <a:spcBef>
                          <a:spcPts val="0"/>
                        </a:spcBef>
                        <a:spcAft>
                          <a:spcPts val="0"/>
                        </a:spcAft>
                      </a:pPr>
                      <a:r>
                        <a:rPr lang="en-US" sz="1400" b="1" dirty="0">
                          <a:solidFill>
                            <a:schemeClr val="tx1"/>
                          </a:solidFill>
                          <a:effectLst/>
                        </a:rPr>
                        <a:t>3c) </a:t>
                      </a:r>
                      <a:r>
                        <a:rPr lang="en-US" sz="1400" dirty="0">
                          <a:solidFill>
                            <a:schemeClr val="tx1"/>
                          </a:solidFill>
                          <a:effectLst/>
                        </a:rPr>
                        <a:t>Materials include many informational texts with an informational text structure rather than a narrative structure; grades 6-12 include literary nonfiction.</a:t>
                      </a:r>
                      <a:endParaRPr lang="en-US" sz="1400" dirty="0">
                        <a:solidFill>
                          <a:schemeClr val="tx1"/>
                        </a:solidFill>
                        <a:effectLst/>
                        <a:latin typeface="Calibri"/>
                        <a:ea typeface="Calibri"/>
                        <a:cs typeface="Times New Roman"/>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37475">
                <a:tc vMerge="1">
                  <a:txBody>
                    <a:bodyPr/>
                    <a:lstStyle/>
                    <a:p>
                      <a:endParaRPr lang="en-US"/>
                    </a:p>
                  </a:txBody>
                  <a:tcPr/>
                </a:tc>
                <a:tc>
                  <a:txBody>
                    <a:bodyPr/>
                    <a:lstStyle/>
                    <a:p>
                      <a:pPr marL="0" marR="0">
                        <a:lnSpc>
                          <a:spcPct val="115000"/>
                        </a:lnSpc>
                        <a:spcBef>
                          <a:spcPts val="0"/>
                        </a:spcBef>
                        <a:spcAft>
                          <a:spcPts val="0"/>
                        </a:spcAft>
                      </a:pPr>
                      <a:r>
                        <a:rPr lang="en-US" sz="1400" b="1" dirty="0">
                          <a:solidFill>
                            <a:schemeClr val="tx1"/>
                          </a:solidFill>
                          <a:effectLst/>
                        </a:rPr>
                        <a:t>3d) </a:t>
                      </a:r>
                      <a:r>
                        <a:rPr lang="en-US" sz="1400" dirty="0">
                          <a:solidFill>
                            <a:schemeClr val="tx1"/>
                          </a:solidFill>
                          <a:effectLst/>
                        </a:rPr>
                        <a:t>Additional materials increase the opportunity for regular, accountable independent reading of texts that appeal to students' interests to build reading stamina, confidence, motivation, and enjoyment and connect to classroom concepts or topics to develop knowledge.</a:t>
                      </a:r>
                      <a:endParaRPr lang="en-US" sz="1400" dirty="0">
                        <a:solidFill>
                          <a:schemeClr val="tx1"/>
                        </a:solidFill>
                        <a:effectLst/>
                        <a:latin typeface="Calibri"/>
                        <a:ea typeface="Calibri"/>
                        <a:cs typeface="Times New Roman"/>
                      </a:endParaRPr>
                    </a:p>
                  </a:txBody>
                  <a:tcPr marL="61339" marR="613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Rectangle 8"/>
          <p:cNvSpPr/>
          <p:nvPr/>
        </p:nvSpPr>
        <p:spPr>
          <a:xfrm>
            <a:off x="985838" y="7448550"/>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p:nvSpPr>
        <p:spPr>
          <a:xfrm>
            <a:off x="1776413" y="7451725"/>
            <a:ext cx="225425" cy="2381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p:nvSpPr>
        <p:spPr>
          <a:xfrm>
            <a:off x="1098550" y="3810000"/>
            <a:ext cx="225425" cy="23749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a:off x="2133600" y="3810000"/>
            <a:ext cx="225425" cy="23749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3282106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hape 158"/>
          <p:cNvSpPr>
            <a:spLocks noGrp="1"/>
          </p:cNvSpPr>
          <p:nvPr>
            <p:ph type="title"/>
          </p:nvPr>
        </p:nvSpPr>
        <p:spPr>
          <a:xfrm>
            <a:off x="457200" y="422981"/>
            <a:ext cx="8229600" cy="646290"/>
          </a:xfrm>
        </p:spPr>
        <p:txBody>
          <a:bodyPr lIns="91425" tIns="45700" rIns="91425" bIns="45700">
            <a:spAutoFit/>
          </a:bodyPr>
          <a:lstStyle/>
          <a:p>
            <a:pPr eaLnBrk="1" hangingPunct="1">
              <a:buClr>
                <a:srgbClr val="000000"/>
              </a:buClr>
              <a:buSzPct val="25000"/>
            </a:pPr>
            <a:r>
              <a:rPr lang="en-US" altLang="en-US" sz="3600" dirty="0" smtClean="0">
                <a:sym typeface="Arial" pitchFamily="34" charset="0"/>
              </a:rPr>
              <a:t>Content Shift #3</a:t>
            </a:r>
          </a:p>
        </p:txBody>
      </p:sp>
      <p:sp>
        <p:nvSpPr>
          <p:cNvPr id="159" name="Shape 159"/>
          <p:cNvSpPr txBox="1">
            <a:spLocks noGrp="1"/>
          </p:cNvSpPr>
          <p:nvPr>
            <p:ph type="body" idx="1"/>
          </p:nvPr>
        </p:nvSpPr>
        <p:spPr>
          <a:xfrm>
            <a:off x="503238" y="1174750"/>
            <a:ext cx="8137525" cy="5185162"/>
          </a:xfrm>
        </p:spPr>
        <p:txBody>
          <a:bodyPr lIns="91425" tIns="45700" rIns="91425" bIns="45700" rtlCol="0">
            <a:spAutoFit/>
          </a:bodyPr>
          <a:lstStyle/>
          <a:p>
            <a:pPr eaLnBrk="1" hangingPunct="1">
              <a:lnSpc>
                <a:spcPct val="114000"/>
              </a:lnSpc>
              <a:spcBef>
                <a:spcPts val="1200"/>
              </a:spcBef>
              <a:buClr>
                <a:srgbClr val="000000"/>
              </a:buClr>
              <a:buSzPct val="132000"/>
              <a:buFont typeface="Arial" charset="0"/>
              <a:buNone/>
              <a:defRPr/>
            </a:pPr>
            <a:r>
              <a:rPr lang="en-US" b="1" dirty="0" smtClean="0">
                <a:solidFill>
                  <a:schemeClr val="tx1"/>
                </a:solidFill>
                <a:sym typeface="Arial"/>
              </a:rPr>
              <a:t>Content-Rich Nonfiction</a:t>
            </a:r>
          </a:p>
          <a:p>
            <a:pPr marL="342900" indent="-342900" eaLnBrk="1" hangingPunct="1">
              <a:lnSpc>
                <a:spcPct val="114000"/>
              </a:lnSpc>
              <a:spcBef>
                <a:spcPts val="1200"/>
              </a:spcBef>
              <a:buClr>
                <a:srgbClr val="000000"/>
              </a:buClr>
              <a:buSzPct val="132000"/>
              <a:buFont typeface="Arial" charset="0"/>
              <a:buChar char="•"/>
              <a:defRPr/>
            </a:pPr>
            <a:r>
              <a:rPr lang="x-none" sz="2900" smtClean="0">
                <a:solidFill>
                  <a:schemeClr val="tx1"/>
                </a:solidFill>
              </a:rPr>
              <a:t>S</a:t>
            </a:r>
            <a:r>
              <a:rPr lang="x-none" sz="2900" smtClean="0">
                <a:solidFill>
                  <a:schemeClr val="tx1"/>
                </a:solidFill>
                <a:sym typeface="Arial"/>
              </a:rPr>
              <a:t>tudents</a:t>
            </a:r>
            <a:r>
              <a:rPr lang="x-none" sz="2900" smtClean="0">
                <a:solidFill>
                  <a:schemeClr val="tx1"/>
                </a:solidFill>
              </a:rPr>
              <a:t> </a:t>
            </a:r>
            <a:r>
              <a:rPr lang="x-none" sz="2900">
                <a:solidFill>
                  <a:schemeClr val="tx1"/>
                </a:solidFill>
                <a:sym typeface="Arial"/>
              </a:rPr>
              <a:t>learning to read should exercise their ability to comprehend complex text through read-aloud texts</a:t>
            </a:r>
            <a:r>
              <a:rPr lang="en-US" sz="2900" dirty="0">
                <a:solidFill>
                  <a:schemeClr val="tx1"/>
                </a:solidFill>
                <a:sym typeface="Arial"/>
              </a:rPr>
              <a:t>.</a:t>
            </a:r>
            <a:endParaRPr lang="x-none" sz="2900">
              <a:solidFill>
                <a:schemeClr val="tx1"/>
              </a:solidFill>
              <a:sym typeface="Arial"/>
            </a:endParaRPr>
          </a:p>
          <a:p>
            <a:pPr marL="342900" indent="-342900" eaLnBrk="1" hangingPunct="1">
              <a:lnSpc>
                <a:spcPct val="114000"/>
              </a:lnSpc>
              <a:spcBef>
                <a:spcPts val="1200"/>
              </a:spcBef>
              <a:buClr>
                <a:srgbClr val="000000"/>
              </a:buClr>
              <a:buSzPct val="132000"/>
              <a:buFont typeface="Arial" charset="0"/>
              <a:buChar char="•"/>
              <a:defRPr/>
            </a:pPr>
            <a:r>
              <a:rPr lang="x-none" sz="2900">
                <a:solidFill>
                  <a:schemeClr val="tx1"/>
                </a:solidFill>
                <a:sym typeface="Arial"/>
              </a:rPr>
              <a:t>In grades 2+, students begin reading more complex texts, consolidating the foundational skills with reading comprehension. </a:t>
            </a:r>
          </a:p>
          <a:p>
            <a:pPr marL="342900" indent="-342900" eaLnBrk="1" hangingPunct="1">
              <a:lnSpc>
                <a:spcPct val="114000"/>
              </a:lnSpc>
              <a:spcBef>
                <a:spcPts val="1200"/>
              </a:spcBef>
              <a:buClr>
                <a:srgbClr val="000000"/>
              </a:buClr>
              <a:buSzPct val="132000"/>
              <a:buFont typeface="Arial" charset="0"/>
              <a:buChar char="•"/>
              <a:defRPr/>
            </a:pPr>
            <a:r>
              <a:rPr lang="x-none" sz="2900">
                <a:solidFill>
                  <a:schemeClr val="tx1"/>
                </a:solidFill>
                <a:sym typeface="Arial"/>
              </a:rPr>
              <a:t>Reading aloud texts that are well-above grade level should be done throughout K-5 and beyond.</a:t>
            </a:r>
          </a:p>
        </p:txBody>
      </p:sp>
      <p:sp>
        <p:nvSpPr>
          <p:cNvPr id="43012"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spcBef>
                <a:spcPct val="20000"/>
              </a:spcBef>
              <a:buFont typeface="Arial" pitchFamily="34" charset="0"/>
              <a:defRPr sz="2800">
                <a:solidFill>
                  <a:srgbClr val="262626"/>
                </a:solidFill>
                <a:latin typeface="Calibri" pitchFamily="34" charset="0"/>
              </a:defRPr>
            </a:lvl1pPr>
            <a:lvl2pPr marL="742950" indent="-285750" eaLnBrk="0" hangingPunct="0">
              <a:spcBef>
                <a:spcPct val="20000"/>
              </a:spcBef>
              <a:buFont typeface="Arial" pitchFamily="34" charset="0"/>
              <a:buChar char="•"/>
              <a:defRPr sz="2400">
                <a:solidFill>
                  <a:srgbClr val="262626"/>
                </a:solidFill>
                <a:latin typeface="Calibri" pitchFamily="34" charset="0"/>
              </a:defRPr>
            </a:lvl2pPr>
            <a:lvl3pPr marL="1143000" indent="-228600" eaLnBrk="0" hangingPunct="0">
              <a:spcBef>
                <a:spcPct val="20000"/>
              </a:spcBef>
              <a:buFont typeface="Calibri" pitchFamily="34" charset="0"/>
              <a:buChar char="‒"/>
              <a:defRPr sz="2000">
                <a:solidFill>
                  <a:srgbClr val="262626"/>
                </a:solidFill>
                <a:latin typeface="Calibri" pitchFamily="34" charset="0"/>
              </a:defRPr>
            </a:lvl3pPr>
            <a:lvl4pPr marL="1600200" indent="-228600" eaLnBrk="0" hangingPunct="0">
              <a:spcBef>
                <a:spcPct val="20000"/>
              </a:spcBef>
              <a:buFont typeface="Wingdings" pitchFamily="2" charset="2"/>
              <a:buChar char="§"/>
              <a:defRPr>
                <a:solidFill>
                  <a:srgbClr val="262626"/>
                </a:solidFill>
                <a:latin typeface="Calibri" pitchFamily="34" charset="0"/>
              </a:defRPr>
            </a:lvl4pPr>
            <a:lvl5pPr marL="2057400" indent="-228600" eaLnBrk="0" hangingPunct="0">
              <a:spcBef>
                <a:spcPct val="20000"/>
              </a:spcBef>
              <a:buFont typeface="Arial" pitchFamily="34" charset="0"/>
              <a:buChar char="»"/>
              <a:defRPr sz="1600">
                <a:solidFill>
                  <a:srgbClr val="262626"/>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9pPr>
          </a:lstStyle>
          <a:p>
            <a:pPr eaLnBrk="1" hangingPunct="1">
              <a:spcBef>
                <a:spcPct val="0"/>
              </a:spcBef>
              <a:buFontTx/>
              <a:buNone/>
            </a:pPr>
            <a:fld id="{57477B16-EE43-4223-B066-C7D35067256F}" type="slidenum">
              <a:rPr lang="en-US" altLang="en-US" sz="1400" smtClean="0">
                <a:solidFill>
                  <a:srgbClr val="FFFFFF"/>
                </a:solidFill>
                <a:latin typeface="Arial" pitchFamily="34" charset="0"/>
                <a:cs typeface="Arial" pitchFamily="34" charset="0"/>
                <a:sym typeface="Arial" pitchFamily="34" charset="0"/>
              </a:rPr>
              <a:pPr eaLnBrk="1" hangingPunct="1">
                <a:spcBef>
                  <a:spcPct val="0"/>
                </a:spcBef>
                <a:buFontTx/>
                <a:buNone/>
              </a:pPr>
              <a:t>54</a:t>
            </a:fld>
            <a:endParaRPr lang="en-US" altLang="en-US" sz="1400" smtClean="0">
              <a:solidFill>
                <a:srgbClr val="FFFFFF"/>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4249735939"/>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hape 173"/>
          <p:cNvSpPr>
            <a:spLocks noGrp="1"/>
          </p:cNvSpPr>
          <p:nvPr>
            <p:ph type="title"/>
          </p:nvPr>
        </p:nvSpPr>
        <p:spPr>
          <a:xfrm>
            <a:off x="457200" y="421393"/>
            <a:ext cx="8229600" cy="646290"/>
          </a:xfrm>
        </p:spPr>
        <p:txBody>
          <a:bodyPr lIns="91425" tIns="45700" rIns="91425" bIns="45700">
            <a:spAutoFit/>
          </a:bodyPr>
          <a:lstStyle/>
          <a:p>
            <a:pPr eaLnBrk="1" hangingPunct="1">
              <a:buClr>
                <a:srgbClr val="000000"/>
              </a:buClr>
              <a:buSzPct val="25000"/>
            </a:pPr>
            <a:r>
              <a:rPr lang="en-US" altLang="en-US" sz="3600" dirty="0" smtClean="0">
                <a:sym typeface="Arial" pitchFamily="34" charset="0"/>
              </a:rPr>
              <a:t>Content Shift</a:t>
            </a:r>
            <a:r>
              <a:rPr lang="en-US" altLang="en-US" sz="3600" dirty="0" smtClean="0"/>
              <a:t> #3</a:t>
            </a:r>
          </a:p>
        </p:txBody>
      </p:sp>
      <p:sp>
        <p:nvSpPr>
          <p:cNvPr id="174" name="Shape 174"/>
          <p:cNvSpPr txBox="1">
            <a:spLocks noGrp="1"/>
          </p:cNvSpPr>
          <p:nvPr>
            <p:ph type="body" idx="1"/>
          </p:nvPr>
        </p:nvSpPr>
        <p:spPr>
          <a:xfrm>
            <a:off x="533400" y="1222375"/>
            <a:ext cx="8305800" cy="3360816"/>
          </a:xfrm>
        </p:spPr>
        <p:txBody>
          <a:bodyPr lIns="91425" tIns="45700" rIns="91425" bIns="45700" rtlCol="0">
            <a:spAutoFit/>
          </a:bodyPr>
          <a:lstStyle/>
          <a:p>
            <a:pPr eaLnBrk="1" hangingPunct="1">
              <a:lnSpc>
                <a:spcPct val="114000"/>
              </a:lnSpc>
              <a:spcBef>
                <a:spcPts val="1200"/>
              </a:spcBef>
              <a:buClr>
                <a:srgbClr val="000000"/>
              </a:buClr>
              <a:buSzPct val="132000"/>
              <a:buFont typeface="Arial" charset="0"/>
              <a:buNone/>
              <a:defRPr/>
            </a:pPr>
            <a:r>
              <a:rPr lang="en-US" b="1" dirty="0">
                <a:solidFill>
                  <a:schemeClr val="tx1"/>
                </a:solidFill>
                <a:sym typeface="Arial" charset="0"/>
              </a:rPr>
              <a:t>Sequencing Texts to Build Knowledge</a:t>
            </a:r>
            <a:endParaRPr lang="en-US" b="1" dirty="0">
              <a:solidFill>
                <a:schemeClr val="tx1"/>
              </a:solidFill>
              <a:sym typeface="Arial"/>
            </a:endParaRPr>
          </a:p>
          <a:p>
            <a:pPr marL="342900" indent="-342900" eaLnBrk="1" hangingPunct="1">
              <a:lnSpc>
                <a:spcPct val="114000"/>
              </a:lnSpc>
              <a:spcBef>
                <a:spcPts val="1200"/>
              </a:spcBef>
              <a:buClr>
                <a:srgbClr val="000000"/>
              </a:buClr>
              <a:buSzPct val="132000"/>
              <a:buFont typeface="Arial" charset="0"/>
              <a:buChar char="•"/>
              <a:defRPr/>
            </a:pPr>
            <a:r>
              <a:rPr lang="x-none" smtClean="0">
                <a:solidFill>
                  <a:schemeClr val="tx1"/>
                </a:solidFill>
                <a:sym typeface="Arial"/>
              </a:rPr>
              <a:t>Not </a:t>
            </a:r>
            <a:r>
              <a:rPr lang="x-none">
                <a:solidFill>
                  <a:schemeClr val="tx1"/>
                </a:solidFill>
                <a:sym typeface="Arial"/>
              </a:rPr>
              <a:t>random reading</a:t>
            </a:r>
          </a:p>
          <a:p>
            <a:pPr marL="342900" indent="-342900" eaLnBrk="1" hangingPunct="1">
              <a:lnSpc>
                <a:spcPct val="114000"/>
              </a:lnSpc>
              <a:spcBef>
                <a:spcPts val="1200"/>
              </a:spcBef>
              <a:buClr>
                <a:srgbClr val="000000"/>
              </a:buClr>
              <a:buSzPct val="132000"/>
              <a:buFont typeface="Arial" charset="0"/>
              <a:buChar char="•"/>
              <a:defRPr/>
            </a:pPr>
            <a:r>
              <a:rPr lang="x-none">
                <a:solidFill>
                  <a:schemeClr val="tx1"/>
                </a:solidFill>
                <a:sym typeface="Arial"/>
              </a:rPr>
              <a:t>Literacy in social studies/history, science, technical subjects, and the ar</a:t>
            </a:r>
            <a:r>
              <a:rPr lang="x-none">
                <a:solidFill>
                  <a:schemeClr val="tx1"/>
                </a:solidFill>
              </a:rPr>
              <a:t>ts</a:t>
            </a:r>
            <a:r>
              <a:rPr lang="x-none">
                <a:solidFill>
                  <a:schemeClr val="tx1"/>
                </a:solidFill>
                <a:sym typeface="Arial"/>
              </a:rPr>
              <a:t> is embedded </a:t>
            </a:r>
          </a:p>
          <a:p>
            <a:pPr marL="0" indent="0" eaLnBrk="1" fontAlgn="auto" hangingPunct="1">
              <a:lnSpc>
                <a:spcPct val="114000"/>
              </a:lnSpc>
              <a:spcBef>
                <a:spcPts val="1200"/>
              </a:spcBef>
              <a:spcAft>
                <a:spcPts val="0"/>
              </a:spcAft>
              <a:buClr>
                <a:schemeClr val="dk1"/>
              </a:buClr>
              <a:buSzPct val="100000"/>
              <a:buNone/>
              <a:defRPr/>
            </a:pPr>
            <a:endParaRPr lang="x-none">
              <a:latin typeface="+mj-lt"/>
              <a:ea typeface="Arial"/>
              <a:cs typeface="Arial"/>
              <a:sym typeface="Arial"/>
            </a:endParaRPr>
          </a:p>
        </p:txBody>
      </p:sp>
      <p:sp>
        <p:nvSpPr>
          <p:cNvPr id="45060" name="Slide Number Placeholder 5"/>
          <p:cNvSpPr>
            <a:spLocks noGrp="1"/>
          </p:cNvSpPr>
          <p:nvPr>
            <p:ph type="sldNum" sz="quarter" idx="4294967295"/>
          </p:nvPr>
        </p:nvSpPr>
        <p:spPr>
          <a:xfrm>
            <a:off x="6929438" y="6542088"/>
            <a:ext cx="2133600" cy="320675"/>
          </a:xfrm>
          <a:prstGeom prst="rect">
            <a:avLst/>
          </a:prstGeom>
          <a:noFill/>
        </p:spPr>
        <p:txBody>
          <a:bodyPr/>
          <a:lstStyle>
            <a:lvl1pPr eaLnBrk="0" hangingPunct="0">
              <a:spcBef>
                <a:spcPct val="20000"/>
              </a:spcBef>
              <a:buFont typeface="Arial" pitchFamily="34" charset="0"/>
              <a:defRPr sz="2800">
                <a:solidFill>
                  <a:srgbClr val="262626"/>
                </a:solidFill>
                <a:latin typeface="Calibri" pitchFamily="34" charset="0"/>
              </a:defRPr>
            </a:lvl1pPr>
            <a:lvl2pPr marL="742950" indent="-285750" eaLnBrk="0" hangingPunct="0">
              <a:spcBef>
                <a:spcPct val="20000"/>
              </a:spcBef>
              <a:buFont typeface="Arial" pitchFamily="34" charset="0"/>
              <a:buChar char="•"/>
              <a:defRPr sz="2400">
                <a:solidFill>
                  <a:srgbClr val="262626"/>
                </a:solidFill>
                <a:latin typeface="Calibri" pitchFamily="34" charset="0"/>
              </a:defRPr>
            </a:lvl2pPr>
            <a:lvl3pPr marL="1143000" indent="-228600" eaLnBrk="0" hangingPunct="0">
              <a:spcBef>
                <a:spcPct val="20000"/>
              </a:spcBef>
              <a:buFont typeface="Calibri" pitchFamily="34" charset="0"/>
              <a:buChar char="‒"/>
              <a:defRPr sz="2000">
                <a:solidFill>
                  <a:srgbClr val="262626"/>
                </a:solidFill>
                <a:latin typeface="Calibri" pitchFamily="34" charset="0"/>
              </a:defRPr>
            </a:lvl3pPr>
            <a:lvl4pPr marL="1600200" indent="-228600" eaLnBrk="0" hangingPunct="0">
              <a:spcBef>
                <a:spcPct val="20000"/>
              </a:spcBef>
              <a:buFont typeface="Wingdings" pitchFamily="2" charset="2"/>
              <a:buChar char="§"/>
              <a:defRPr>
                <a:solidFill>
                  <a:srgbClr val="262626"/>
                </a:solidFill>
                <a:latin typeface="Calibri" pitchFamily="34" charset="0"/>
              </a:defRPr>
            </a:lvl4pPr>
            <a:lvl5pPr marL="2057400" indent="-228600" eaLnBrk="0" hangingPunct="0">
              <a:spcBef>
                <a:spcPct val="20000"/>
              </a:spcBef>
              <a:buFont typeface="Arial" pitchFamily="34" charset="0"/>
              <a:buChar char="»"/>
              <a:defRPr sz="1600">
                <a:solidFill>
                  <a:srgbClr val="262626"/>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rgbClr val="262626"/>
                </a:solidFill>
                <a:latin typeface="Calibri" pitchFamily="34" charset="0"/>
              </a:defRPr>
            </a:lvl9pPr>
          </a:lstStyle>
          <a:p>
            <a:pPr eaLnBrk="1" hangingPunct="1">
              <a:spcBef>
                <a:spcPct val="0"/>
              </a:spcBef>
              <a:buFontTx/>
              <a:buNone/>
            </a:pPr>
            <a:fld id="{76F74687-E120-4DD9-B1D4-15AAEC1E67A4}" type="slidenum">
              <a:rPr lang="en-US" altLang="en-US" sz="1400" smtClean="0">
                <a:solidFill>
                  <a:srgbClr val="FFFFFF"/>
                </a:solidFill>
                <a:latin typeface="Arial" pitchFamily="34" charset="0"/>
                <a:cs typeface="Arial" pitchFamily="34" charset="0"/>
                <a:sym typeface="Arial" pitchFamily="34" charset="0"/>
              </a:rPr>
              <a:pPr eaLnBrk="1" hangingPunct="1">
                <a:spcBef>
                  <a:spcPct val="0"/>
                </a:spcBef>
                <a:buFontTx/>
                <a:buNone/>
              </a:pPr>
              <a:t>55</a:t>
            </a:fld>
            <a:endParaRPr lang="en-US" altLang="en-US" sz="1400" smtClean="0">
              <a:solidFill>
                <a:srgbClr val="FFFFFF"/>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2468005357"/>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514350" indent="-514350">
              <a:buFont typeface="+mj-lt"/>
              <a:buAutoNum type="arabicPeriod" startAt="4"/>
            </a:pPr>
            <a:r>
              <a:rPr lang="en-US" b="1" dirty="0" smtClean="0"/>
              <a:t>FOUNDATIONAL SKILLS (3-5)</a:t>
            </a:r>
            <a:endParaRPr lang="en-US" dirty="0"/>
          </a:p>
          <a:p>
            <a:pPr marL="514350" indent="-514350">
              <a:buFont typeface="+mj-lt"/>
              <a:buAutoNum type="arabicPeriod" startAt="6"/>
            </a:pPr>
            <a:r>
              <a:rPr lang="en-US" b="1" dirty="0" smtClean="0"/>
              <a:t>ASSESSMENT</a:t>
            </a:r>
            <a:endParaRPr lang="en-US" dirty="0"/>
          </a:p>
          <a:p>
            <a:pPr marL="514350" indent="-514350">
              <a:buFont typeface="+mj-lt"/>
              <a:buAutoNum type="arabicPeriod" startAt="6"/>
            </a:pPr>
            <a:r>
              <a:rPr lang="en-US" b="1" dirty="0" smtClean="0"/>
              <a:t>SCAFFOLDING </a:t>
            </a:r>
            <a:r>
              <a:rPr lang="en-US" b="1" dirty="0"/>
              <a:t>AND </a:t>
            </a:r>
            <a:r>
              <a:rPr lang="en-US" b="1" dirty="0" smtClean="0"/>
              <a:t>SUPPORT</a:t>
            </a:r>
          </a:p>
          <a:p>
            <a:pPr marL="514350" indent="-514350">
              <a:buFont typeface="+mj-lt"/>
              <a:buAutoNum type="arabicPeriod" startAt="6"/>
            </a:pPr>
            <a:r>
              <a:rPr lang="en-US" b="1" dirty="0" smtClean="0"/>
              <a:t>WRITING </a:t>
            </a:r>
            <a:r>
              <a:rPr lang="en-US" b="1" dirty="0"/>
              <a:t>TO </a:t>
            </a:r>
            <a:r>
              <a:rPr lang="en-US" b="1" dirty="0" smtClean="0"/>
              <a:t>SOURCES</a:t>
            </a:r>
            <a:endParaRPr lang="en-US" dirty="0"/>
          </a:p>
          <a:p>
            <a:pPr marL="514350" indent="-514350">
              <a:buFont typeface="+mj-lt"/>
              <a:buAutoNum type="arabicPeriod" startAt="6"/>
            </a:pPr>
            <a:r>
              <a:rPr lang="en-US" b="1" dirty="0" smtClean="0"/>
              <a:t>SPEAKING </a:t>
            </a:r>
            <a:r>
              <a:rPr lang="en-US" b="1" dirty="0"/>
              <a:t>AND </a:t>
            </a:r>
            <a:r>
              <a:rPr lang="en-US" b="1" dirty="0" smtClean="0"/>
              <a:t>LISTENING</a:t>
            </a:r>
          </a:p>
          <a:p>
            <a:pPr marL="514350" indent="-514350">
              <a:buFont typeface="+mj-lt"/>
              <a:buAutoNum type="arabicPeriod" startAt="6"/>
            </a:pPr>
            <a:r>
              <a:rPr lang="en-US" b="1" dirty="0" smtClean="0"/>
              <a:t>LANGUAGE</a:t>
            </a:r>
            <a:endParaRPr lang="en-US" dirty="0"/>
          </a:p>
        </p:txBody>
      </p:sp>
      <p:sp>
        <p:nvSpPr>
          <p:cNvPr id="2" name="Title 1"/>
          <p:cNvSpPr>
            <a:spLocks noGrp="1"/>
          </p:cNvSpPr>
          <p:nvPr>
            <p:ph type="title"/>
          </p:nvPr>
        </p:nvSpPr>
        <p:spPr/>
        <p:txBody>
          <a:bodyPr/>
          <a:lstStyle/>
          <a:p>
            <a:r>
              <a:rPr lang="en-US" dirty="0" smtClean="0"/>
              <a:t>ELA Additional Criterion</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56</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3120017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ELA Final Evaluation Page</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57</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37953463"/>
              </p:ext>
            </p:extLst>
          </p:nvPr>
        </p:nvGraphicFramePr>
        <p:xfrm>
          <a:off x="152401" y="1371604"/>
          <a:ext cx="8839198" cy="5394726"/>
        </p:xfrm>
        <a:graphic>
          <a:graphicData uri="http://schemas.openxmlformats.org/drawingml/2006/table">
            <a:tbl>
              <a:tblPr firstRow="1" firstCol="1" bandRow="1">
                <a:tableStyleId>{5C22544A-7EE6-4342-B048-85BDC9FD1C3A}</a:tableStyleId>
              </a:tblPr>
              <a:tblGrid>
                <a:gridCol w="2819399"/>
                <a:gridCol w="3124200"/>
                <a:gridCol w="609600"/>
                <a:gridCol w="2285999"/>
              </a:tblGrid>
              <a:tr h="468457">
                <a:tc gridSpan="4">
                  <a:txBody>
                    <a:bodyPr/>
                    <a:lstStyle/>
                    <a:p>
                      <a:pPr marL="0" marR="0">
                        <a:lnSpc>
                          <a:spcPct val="115000"/>
                        </a:lnSpc>
                        <a:spcBef>
                          <a:spcPts val="0"/>
                        </a:spcBef>
                        <a:spcAft>
                          <a:spcPts val="0"/>
                        </a:spcAft>
                      </a:pPr>
                      <a:r>
                        <a:rPr lang="en-US" sz="1400" dirty="0">
                          <a:solidFill>
                            <a:schemeClr val="tx1"/>
                          </a:solidFill>
                          <a:effectLst/>
                        </a:rPr>
                        <a:t>FINAL EVALUATION</a:t>
                      </a:r>
                      <a:endParaRPr lang="en-US" sz="1400" dirty="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r>
              <a:tr h="215490">
                <a:tc gridSpan="4">
                  <a:txBody>
                    <a:bodyPr/>
                    <a:lstStyle/>
                    <a:p>
                      <a:pPr marL="0" marR="0">
                        <a:lnSpc>
                          <a:spcPct val="115000"/>
                        </a:lnSpc>
                        <a:spcBef>
                          <a:spcPts val="0"/>
                        </a:spcBef>
                        <a:spcAft>
                          <a:spcPts val="0"/>
                        </a:spcAft>
                      </a:pPr>
                      <a:r>
                        <a:rPr lang="en-US" sz="1400">
                          <a:solidFill>
                            <a:schemeClr val="tx1"/>
                          </a:solidFill>
                          <a:effectLst/>
                        </a:rPr>
                        <a:t>Compile the results for Sections I-VII to make a final decision for the material under review.</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r>
              <a:tr h="197533">
                <a:tc>
                  <a:txBody>
                    <a:bodyPr/>
                    <a:lstStyle/>
                    <a:p>
                      <a:pPr marL="0" marR="0">
                        <a:lnSpc>
                          <a:spcPct val="115000"/>
                        </a:lnSpc>
                        <a:spcBef>
                          <a:spcPts val="0"/>
                        </a:spcBef>
                        <a:spcAft>
                          <a:spcPts val="0"/>
                        </a:spcAft>
                      </a:pPr>
                      <a:r>
                        <a:rPr lang="en-US" sz="1400">
                          <a:solidFill>
                            <a:schemeClr val="tx1"/>
                          </a:solidFill>
                          <a:effectLst/>
                        </a:rPr>
                        <a:t>Section</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Criteria</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Y/N</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Final Justification/Comments</a:t>
                      </a:r>
                      <a:endParaRPr lang="en-US" sz="140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5065">
                <a:tc rowSpan="3">
                  <a:txBody>
                    <a:bodyPr/>
                    <a:lstStyle/>
                    <a:p>
                      <a:pPr marL="0" marR="0">
                        <a:lnSpc>
                          <a:spcPct val="115000"/>
                        </a:lnSpc>
                        <a:spcBef>
                          <a:spcPts val="0"/>
                        </a:spcBef>
                        <a:spcAft>
                          <a:spcPts val="0"/>
                        </a:spcAft>
                      </a:pPr>
                      <a:r>
                        <a:rPr lang="en-US" sz="1400">
                          <a:solidFill>
                            <a:schemeClr val="tx1"/>
                          </a:solidFill>
                          <a:effectLst/>
                        </a:rPr>
                        <a:t>I: Text Selection</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1. Complexity of Texts (Non-Negotiable)</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5065">
                <a:tc vMerge="1">
                  <a:txBody>
                    <a:bodyPr/>
                    <a:lstStyle/>
                    <a:p>
                      <a:endParaRPr lang="en-US"/>
                    </a:p>
                  </a:txBody>
                  <a:tcPr/>
                </a:tc>
                <a:tc>
                  <a:txBody>
                    <a:bodyPr/>
                    <a:lstStyle/>
                    <a:p>
                      <a:pPr marL="0" marR="0">
                        <a:lnSpc>
                          <a:spcPct val="115000"/>
                        </a:lnSpc>
                        <a:spcBef>
                          <a:spcPts val="0"/>
                        </a:spcBef>
                        <a:spcAft>
                          <a:spcPts val="0"/>
                        </a:spcAft>
                      </a:pPr>
                      <a:r>
                        <a:rPr lang="en-US" sz="1400">
                          <a:solidFill>
                            <a:schemeClr val="tx1"/>
                          </a:solidFill>
                          <a:effectLst/>
                        </a:rPr>
                        <a:t>2. Quality of Texts  (Non-Negotiable)</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765">
                <a:tc vMerge="1">
                  <a:txBody>
                    <a:bodyPr/>
                    <a:lstStyle/>
                    <a:p>
                      <a:endParaRPr lang="en-US"/>
                    </a:p>
                  </a:txBody>
                  <a:tcPr/>
                </a:tc>
                <a:tc>
                  <a:txBody>
                    <a:bodyPr/>
                    <a:lstStyle/>
                    <a:p>
                      <a:pPr marL="0" marR="0">
                        <a:lnSpc>
                          <a:spcPct val="115000"/>
                        </a:lnSpc>
                        <a:spcBef>
                          <a:spcPts val="0"/>
                        </a:spcBef>
                        <a:spcAft>
                          <a:spcPts val="0"/>
                        </a:spcAft>
                      </a:pPr>
                      <a:r>
                        <a:rPr lang="en-US" sz="1400">
                          <a:solidFill>
                            <a:schemeClr val="tx1"/>
                          </a:solidFill>
                          <a:effectLst/>
                        </a:rPr>
                        <a:t>3. Range and Volume of Texts</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5065">
                <a:tc>
                  <a:txBody>
                    <a:bodyPr/>
                    <a:lstStyle/>
                    <a:p>
                      <a:pPr marL="0" marR="0">
                        <a:lnSpc>
                          <a:spcPct val="115000"/>
                        </a:lnSpc>
                        <a:spcBef>
                          <a:spcPts val="0"/>
                        </a:spcBef>
                        <a:spcAft>
                          <a:spcPts val="0"/>
                        </a:spcAft>
                      </a:pPr>
                      <a:r>
                        <a:rPr lang="en-US" sz="1400">
                          <a:solidFill>
                            <a:schemeClr val="tx1"/>
                          </a:solidFill>
                          <a:effectLst/>
                        </a:rPr>
                        <a:t>II: Foundational Skills</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4. Foundational Skills (Non-Negotiable*)</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5065">
                <a:tc rowSpan="2">
                  <a:txBody>
                    <a:bodyPr/>
                    <a:lstStyle/>
                    <a:p>
                      <a:pPr marL="0" marR="0">
                        <a:lnSpc>
                          <a:spcPct val="115000"/>
                        </a:lnSpc>
                        <a:spcBef>
                          <a:spcPts val="0"/>
                        </a:spcBef>
                        <a:spcAft>
                          <a:spcPts val="0"/>
                        </a:spcAft>
                      </a:pPr>
                      <a:r>
                        <a:rPr lang="en-US" sz="1400">
                          <a:solidFill>
                            <a:schemeClr val="tx1"/>
                          </a:solidFill>
                          <a:effectLst/>
                        </a:rPr>
                        <a:t>III: Text-Dependent Questions and Tasks</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5. Text-Dependent Questions  (Non-Negotiable)</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765">
                <a:tc vMerge="1">
                  <a:txBody>
                    <a:bodyPr/>
                    <a:lstStyle/>
                    <a:p>
                      <a:endParaRPr lang="en-US"/>
                    </a:p>
                  </a:txBody>
                  <a:tcPr/>
                </a:tc>
                <a:tc>
                  <a:txBody>
                    <a:bodyPr/>
                    <a:lstStyle/>
                    <a:p>
                      <a:pPr marL="0" marR="0">
                        <a:lnSpc>
                          <a:spcPct val="115000"/>
                        </a:lnSpc>
                        <a:spcBef>
                          <a:spcPts val="0"/>
                        </a:spcBef>
                        <a:spcAft>
                          <a:spcPts val="0"/>
                        </a:spcAft>
                      </a:pPr>
                      <a:r>
                        <a:rPr lang="en-US" sz="1400">
                          <a:solidFill>
                            <a:schemeClr val="tx1"/>
                          </a:solidFill>
                          <a:effectLst/>
                        </a:rPr>
                        <a:t>6. Assessment</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765">
                <a:tc>
                  <a:txBody>
                    <a:bodyPr/>
                    <a:lstStyle/>
                    <a:p>
                      <a:pPr marL="0" marR="0">
                        <a:lnSpc>
                          <a:spcPct val="115000"/>
                        </a:lnSpc>
                        <a:spcBef>
                          <a:spcPts val="0"/>
                        </a:spcBef>
                        <a:spcAft>
                          <a:spcPts val="0"/>
                        </a:spcAft>
                      </a:pPr>
                      <a:r>
                        <a:rPr lang="en-US" sz="1400">
                          <a:solidFill>
                            <a:schemeClr val="tx1"/>
                          </a:solidFill>
                          <a:effectLst/>
                        </a:rPr>
                        <a:t>IV: Scaffolding and Support</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7. Scaffolding and Support</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5065">
                <a:tc>
                  <a:txBody>
                    <a:bodyPr/>
                    <a:lstStyle/>
                    <a:p>
                      <a:pPr marL="0" marR="0">
                        <a:lnSpc>
                          <a:spcPct val="115000"/>
                        </a:lnSpc>
                        <a:spcBef>
                          <a:spcPts val="0"/>
                        </a:spcBef>
                        <a:spcAft>
                          <a:spcPts val="0"/>
                        </a:spcAft>
                      </a:pPr>
                      <a:r>
                        <a:rPr lang="en-US" sz="1400">
                          <a:solidFill>
                            <a:schemeClr val="tx1"/>
                          </a:solidFill>
                          <a:effectLst/>
                        </a:rPr>
                        <a:t>V: Writing to Sources and Research</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8. Writing to Sources</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765">
                <a:tc>
                  <a:txBody>
                    <a:bodyPr/>
                    <a:lstStyle/>
                    <a:p>
                      <a:pPr marL="0" marR="0">
                        <a:lnSpc>
                          <a:spcPct val="115000"/>
                        </a:lnSpc>
                        <a:spcBef>
                          <a:spcPts val="0"/>
                        </a:spcBef>
                        <a:spcAft>
                          <a:spcPts val="0"/>
                        </a:spcAft>
                      </a:pPr>
                      <a:r>
                        <a:rPr lang="en-US" sz="1400">
                          <a:solidFill>
                            <a:schemeClr val="tx1"/>
                          </a:solidFill>
                          <a:effectLst/>
                        </a:rPr>
                        <a:t>VI: Speaking and Listening</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9. Speaking and Listening</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765">
                <a:tc>
                  <a:txBody>
                    <a:bodyPr/>
                    <a:lstStyle/>
                    <a:p>
                      <a:pPr marL="0" marR="0">
                        <a:lnSpc>
                          <a:spcPct val="115000"/>
                        </a:lnSpc>
                        <a:spcBef>
                          <a:spcPts val="0"/>
                        </a:spcBef>
                        <a:spcAft>
                          <a:spcPts val="0"/>
                        </a:spcAft>
                      </a:pPr>
                      <a:r>
                        <a:rPr lang="en-US" sz="1400">
                          <a:solidFill>
                            <a:schemeClr val="tx1"/>
                          </a:solidFill>
                          <a:effectLst/>
                        </a:rPr>
                        <a:t>VII: Language</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10. Language</a:t>
                      </a:r>
                      <a:endParaRPr lang="en-US" sz="1400">
                        <a:solidFill>
                          <a:schemeClr val="tx1"/>
                        </a:solidFill>
                        <a:effectLst/>
                        <a:latin typeface="Calibri"/>
                        <a:ea typeface="Calibri"/>
                        <a:cs typeface="Calibri"/>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a:solidFill>
                            <a:schemeClr val="tx1"/>
                          </a:solidFill>
                          <a:effectLst/>
                        </a:rPr>
                        <a:t> </a:t>
                      </a:r>
                      <a:endParaRPr lang="en-US" sz="1400">
                        <a:solidFill>
                          <a:schemeClr val="tx1"/>
                        </a:solidFill>
                        <a:effectLst/>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765">
                <a:tc gridSpan="4">
                  <a:txBody>
                    <a:bodyPr/>
                    <a:lstStyle/>
                    <a:p>
                      <a:pPr marL="0" marR="0">
                        <a:lnSpc>
                          <a:spcPct val="115000"/>
                        </a:lnSpc>
                        <a:spcBef>
                          <a:spcPts val="600"/>
                        </a:spcBef>
                        <a:spcAft>
                          <a:spcPts val="600"/>
                        </a:spcAft>
                      </a:pPr>
                      <a:r>
                        <a:rPr lang="en-US" sz="1400" dirty="0">
                          <a:solidFill>
                            <a:schemeClr val="tx1"/>
                          </a:solidFill>
                          <a:effectLst/>
                        </a:rPr>
                        <a:t>FINAL DECISION FOR THIS MATERIAL: [</a:t>
                      </a:r>
                      <a:r>
                        <a:rPr lang="en-US" sz="1400" u="sng" dirty="0">
                          <a:solidFill>
                            <a:schemeClr val="tx1"/>
                          </a:solidFill>
                          <a:effectLst/>
                        </a:rPr>
                        <a:t>Choose one: Tier I, Exemplifies quality; Tier II, Approaching quality; Tier III, Not representing quality]</a:t>
                      </a:r>
                      <a:endParaRPr lang="en-US" sz="1400" dirty="0">
                        <a:solidFill>
                          <a:schemeClr val="tx1"/>
                        </a:solidFill>
                        <a:effectLst/>
                        <a:latin typeface="Calibri"/>
                        <a:ea typeface="Calibri"/>
                        <a:cs typeface="Times New Roman"/>
                      </a:endParaRPr>
                    </a:p>
                  </a:txBody>
                  <a:tcPr marL="61339" marR="613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8748207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b="1" i="1" dirty="0"/>
              <a:t>Tier 1 ratings</a:t>
            </a:r>
            <a:r>
              <a:rPr lang="en-US" dirty="0"/>
              <a:t> receive a “Yes” </a:t>
            </a:r>
            <a:r>
              <a:rPr lang="en-US" dirty="0" smtClean="0"/>
              <a:t>for </a:t>
            </a:r>
            <a:r>
              <a:rPr lang="en-US" dirty="0"/>
              <a:t>Criteria 1-10. </a:t>
            </a:r>
          </a:p>
          <a:p>
            <a:r>
              <a:rPr lang="en-US" b="1" i="1" dirty="0"/>
              <a:t>Tier 2 ratings</a:t>
            </a:r>
            <a:r>
              <a:rPr lang="en-US" dirty="0"/>
              <a:t> receive a “Yes” </a:t>
            </a:r>
            <a:r>
              <a:rPr lang="en-US" dirty="0" smtClean="0"/>
              <a:t>for </a:t>
            </a:r>
            <a:r>
              <a:rPr lang="en-US" dirty="0"/>
              <a:t>all non-negotiable criteria (Foundational Skills (as applicable), Complexity of Texts, Quality of Texts, and Text-Dependent Questions), but at least one “No” </a:t>
            </a:r>
            <a:r>
              <a:rPr lang="en-US" dirty="0" smtClean="0"/>
              <a:t>for </a:t>
            </a:r>
            <a:r>
              <a:rPr lang="en-US" dirty="0"/>
              <a:t>the remaining criteria. </a:t>
            </a:r>
          </a:p>
          <a:p>
            <a:r>
              <a:rPr lang="en-US" b="1" i="1" dirty="0"/>
              <a:t>Tier 3 ratings</a:t>
            </a:r>
            <a:r>
              <a:rPr lang="en-US" dirty="0"/>
              <a:t> receive a “No” </a:t>
            </a:r>
            <a:r>
              <a:rPr lang="en-US" dirty="0" smtClean="0"/>
              <a:t>for </a:t>
            </a:r>
            <a:r>
              <a:rPr lang="en-US" dirty="0"/>
              <a:t>at least one of the non-negotiable criteria. </a:t>
            </a:r>
          </a:p>
        </p:txBody>
      </p:sp>
      <p:sp>
        <p:nvSpPr>
          <p:cNvPr id="5" name="Title 4"/>
          <p:cNvSpPr>
            <a:spLocks noGrp="1"/>
          </p:cNvSpPr>
          <p:nvPr>
            <p:ph type="title"/>
          </p:nvPr>
        </p:nvSpPr>
        <p:spPr/>
        <p:txBody>
          <a:bodyPr/>
          <a:lstStyle/>
          <a:p>
            <a:r>
              <a:rPr lang="en-US" dirty="0" smtClean="0"/>
              <a:t>ELA Tiers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58</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4110553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17" y="2808514"/>
            <a:ext cx="9144000" cy="6096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2" name="Content Placeholder 1"/>
          <p:cNvSpPr>
            <a:spLocks noGrp="1"/>
          </p:cNvSpPr>
          <p:nvPr>
            <p:ph idx="1"/>
          </p:nvPr>
        </p:nvSpPr>
        <p:spPr/>
        <p:txBody>
          <a:bodyPr/>
          <a:lstStyle/>
          <a:p>
            <a:pPr marL="514350" indent="-514350">
              <a:buFont typeface="+mj-lt"/>
              <a:buAutoNum type="alphaUcPeriod"/>
            </a:pPr>
            <a:r>
              <a:rPr lang="en-US" dirty="0" smtClean="0"/>
              <a:t>Instructional Review Process</a:t>
            </a:r>
          </a:p>
          <a:p>
            <a:pPr marL="514350" indent="-514350">
              <a:buFont typeface="+mj-lt"/>
              <a:buAutoNum type="alphaUcPeriod"/>
            </a:pPr>
            <a:r>
              <a:rPr lang="en-US" dirty="0" smtClean="0"/>
              <a:t>Reviews and the Instructional Shifts</a:t>
            </a:r>
          </a:p>
          <a:p>
            <a:pPr marL="514350" indent="-514350">
              <a:buFont typeface="+mj-lt"/>
              <a:buAutoNum type="alphaUcPeriod"/>
            </a:pPr>
            <a:r>
              <a:rPr lang="en-US" dirty="0" smtClean="0"/>
              <a:t>Trends</a:t>
            </a:r>
          </a:p>
          <a:p>
            <a:pPr marL="514350" indent="-514350">
              <a:buFont typeface="+mj-lt"/>
              <a:buAutoNum type="alphaUcPeriod"/>
            </a:pPr>
            <a:r>
              <a:rPr lang="en-US" dirty="0" smtClean="0"/>
              <a:t>Gaps</a:t>
            </a:r>
          </a:p>
          <a:p>
            <a:pPr marL="0" indent="0">
              <a:buNone/>
            </a:pPr>
            <a:endParaRPr lang="en-US" i="1" dirty="0">
              <a:solidFill>
                <a:srgbClr val="FF0000"/>
              </a:solidFill>
            </a:endParaRPr>
          </a:p>
          <a:p>
            <a:endParaRPr lang="en-US" dirty="0"/>
          </a:p>
        </p:txBody>
      </p:sp>
      <p:sp>
        <p:nvSpPr>
          <p:cNvPr id="3" name="Title 2"/>
          <p:cNvSpPr>
            <a:spLocks noGrp="1"/>
          </p:cNvSpPr>
          <p:nvPr>
            <p:ph type="title"/>
          </p:nvPr>
        </p:nvSpPr>
        <p:spPr/>
        <p:txBody>
          <a:bodyPr/>
          <a:lstStyle/>
          <a:p>
            <a:r>
              <a:rPr lang="en-US" dirty="0" smtClean="0"/>
              <a:t>Overview</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59</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1660914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13-14 Curricular Review Process</a:t>
            </a:r>
          </a:p>
        </p:txBody>
      </p:sp>
      <p:sp>
        <p:nvSpPr>
          <p:cNvPr id="3" name="Slide Number Placeholder 2"/>
          <p:cNvSpPr>
            <a:spLocks noGrp="1"/>
          </p:cNvSpPr>
          <p:nvPr>
            <p:ph type="sldNum" sz="quarter" idx="4"/>
          </p:nvPr>
        </p:nvSpPr>
        <p:spPr/>
        <p:txBody>
          <a:bodyPr/>
          <a:lstStyle/>
          <a:p>
            <a:fld id="{79BA4B8F-8B3F-4B52-9164-AF2CA95F68ED}" type="slidenum">
              <a:rPr lang="en-US" smtClean="0"/>
              <a:pPr/>
              <a:t>6</a:t>
            </a:fld>
            <a:endParaRPr lang="en-US" dirty="0"/>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graphicFrame>
        <p:nvGraphicFramePr>
          <p:cNvPr id="8" name="Diagram 7"/>
          <p:cNvGraphicFramePr/>
          <p:nvPr>
            <p:extLst>
              <p:ext uri="{D42A27DB-BD31-4B8C-83A1-F6EECF244321}">
                <p14:modId xmlns:p14="http://schemas.microsoft.com/office/powerpoint/2010/main" val="4078949986"/>
              </p:ext>
            </p:extLst>
          </p:nvPr>
        </p:nvGraphicFramePr>
        <p:xfrm>
          <a:off x="914400" y="1219200"/>
          <a:ext cx="739140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46688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US" dirty="0" smtClean="0"/>
              <a:t>Materials do not devote enough time to major content- 1a</a:t>
            </a:r>
          </a:p>
          <a:p>
            <a:r>
              <a:rPr lang="en-US" dirty="0" smtClean="0"/>
              <a:t>Materials address supporting content separately from major content- 2a</a:t>
            </a:r>
          </a:p>
          <a:p>
            <a:r>
              <a:rPr lang="en-US" dirty="0" smtClean="0"/>
              <a:t>Clusters and domains are not connected-2b</a:t>
            </a:r>
          </a:p>
          <a:p>
            <a:r>
              <a:rPr lang="en-US" dirty="0" smtClean="0"/>
              <a:t>Math Practices are disconnected from Mathematical Content Standards- 4a</a:t>
            </a:r>
          </a:p>
          <a:p>
            <a:r>
              <a:rPr lang="en-US" dirty="0" smtClean="0"/>
              <a:t>Lack of problems addressing conceptual understanding and application- 3a and 3c</a:t>
            </a:r>
            <a:endParaRPr lang="en-US" dirty="0"/>
          </a:p>
        </p:txBody>
      </p:sp>
      <p:sp>
        <p:nvSpPr>
          <p:cNvPr id="2" name="Title 1"/>
          <p:cNvSpPr>
            <a:spLocks noGrp="1"/>
          </p:cNvSpPr>
          <p:nvPr>
            <p:ph type="title"/>
          </p:nvPr>
        </p:nvSpPr>
        <p:spPr/>
        <p:txBody>
          <a:bodyPr/>
          <a:lstStyle/>
          <a:p>
            <a:r>
              <a:rPr lang="en-US" dirty="0" smtClean="0"/>
              <a:t>Mathematics Trends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60</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9242438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Given </a:t>
            </a:r>
            <a:r>
              <a:rPr lang="en-US" dirty="0"/>
              <a:t>the shifts we must make for our students, how would a program missing these components hold back students from mastering the standards</a:t>
            </a:r>
            <a:r>
              <a:rPr lang="en-US" dirty="0" smtClean="0"/>
              <a:t>?</a:t>
            </a:r>
            <a:endParaRPr lang="en-US" dirty="0"/>
          </a:p>
          <a:p>
            <a:endParaRPr lang="en-US" dirty="0"/>
          </a:p>
        </p:txBody>
      </p:sp>
      <p:sp>
        <p:nvSpPr>
          <p:cNvPr id="5" name="Title 4"/>
          <p:cNvSpPr>
            <a:spLocks noGrp="1"/>
          </p:cNvSpPr>
          <p:nvPr>
            <p:ph type="title"/>
          </p:nvPr>
        </p:nvSpPr>
        <p:spPr/>
        <p:txBody>
          <a:bodyPr/>
          <a:lstStyle/>
          <a:p>
            <a:r>
              <a:rPr lang="en-US" dirty="0" smtClean="0"/>
              <a:t>Mathematics Trends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61</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39299556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6D6F77"/>
                </a:solidFill>
                <a:latin typeface="Arial" panose="020B0604020202020204" pitchFamily="34" charset="0"/>
                <a:cs typeface="Arial" panose="020B0604020202020204" pitchFamily="34" charset="0"/>
              </a:rPr>
              <a:t>ELA Trends</a:t>
            </a:r>
            <a:endParaRPr lang="en-US" sz="4000" b="1" dirty="0">
              <a:solidFill>
                <a:srgbClr val="6D6F77"/>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smtClean="0"/>
              <a:t>Louisiana Believes.</a:t>
            </a:r>
            <a:endParaRPr lang="en-US" dirty="0"/>
          </a:p>
        </p:txBody>
      </p:sp>
      <p:sp>
        <p:nvSpPr>
          <p:cNvPr id="4" name="Slide Number Placeholder 3"/>
          <p:cNvSpPr>
            <a:spLocks noGrp="1"/>
          </p:cNvSpPr>
          <p:nvPr>
            <p:ph type="sldNum" sz="quarter" idx="12"/>
          </p:nvPr>
        </p:nvSpPr>
        <p:spPr/>
        <p:txBody>
          <a:bodyPr/>
          <a:lstStyle/>
          <a:p>
            <a:fld id="{79BA4B8F-8B3F-4B52-9164-AF2CA95F68ED}" type="slidenum">
              <a:rPr lang="en-US" smtClean="0"/>
              <a:pPr/>
              <a:t>62</a:t>
            </a:fld>
            <a:endParaRPr lang="en-US" dirty="0"/>
          </a:p>
        </p:txBody>
      </p:sp>
      <p:sp>
        <p:nvSpPr>
          <p:cNvPr id="6" name="Content Placeholder 4"/>
          <p:cNvSpPr txBox="1">
            <a:spLocks/>
          </p:cNvSpPr>
          <p:nvPr/>
        </p:nvSpPr>
        <p:spPr>
          <a:xfrm>
            <a:off x="457200" y="13716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Texts do not fall within grade-level complexity bands (1a) or do not increase in complexity across grade bands (1c).</a:t>
            </a:r>
          </a:p>
          <a:p>
            <a:r>
              <a:rPr lang="en-US" sz="2800" dirty="0" smtClean="0"/>
              <a:t>Materials do not specify an anchor text for multiple, careful readings (2c).</a:t>
            </a:r>
          </a:p>
          <a:p>
            <a:r>
              <a:rPr lang="en-US" sz="2800" dirty="0" smtClean="0"/>
              <a:t>Materials do not include texts of different formats or lengths (3b).</a:t>
            </a:r>
          </a:p>
          <a:p>
            <a:r>
              <a:rPr lang="en-US" sz="2800" dirty="0" smtClean="0"/>
              <a:t>Questions are not text-dependent or are low-level (5a).</a:t>
            </a:r>
          </a:p>
          <a:p>
            <a:r>
              <a:rPr lang="en-US" sz="2800" dirty="0" smtClean="0"/>
              <a:t>Language standards are taught in isolation and not within the context of studying texts (10d).</a:t>
            </a:r>
          </a:p>
          <a:p>
            <a:endParaRPr lang="en-US" dirty="0" smtClean="0"/>
          </a:p>
          <a:p>
            <a:endParaRPr lang="en-US" dirty="0" smtClean="0"/>
          </a:p>
        </p:txBody>
      </p:sp>
    </p:spTree>
    <p:extLst>
      <p:ext uri="{BB962C8B-B14F-4D97-AF65-F5344CB8AC3E}">
        <p14:creationId xmlns:p14="http://schemas.microsoft.com/office/powerpoint/2010/main" val="521170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Given </a:t>
            </a:r>
            <a:r>
              <a:rPr lang="en-US" dirty="0"/>
              <a:t>the shifts we must make for our students, how would a program missing these components hold back students from mastering the standards</a:t>
            </a:r>
            <a:r>
              <a:rPr lang="en-US" dirty="0" smtClean="0"/>
              <a:t>?</a:t>
            </a:r>
            <a:endParaRPr lang="en-US" dirty="0"/>
          </a:p>
          <a:p>
            <a:endParaRPr lang="en-US" dirty="0"/>
          </a:p>
        </p:txBody>
      </p:sp>
      <p:sp>
        <p:nvSpPr>
          <p:cNvPr id="5" name="Title 4"/>
          <p:cNvSpPr>
            <a:spLocks noGrp="1"/>
          </p:cNvSpPr>
          <p:nvPr>
            <p:ph type="title"/>
          </p:nvPr>
        </p:nvSpPr>
        <p:spPr/>
        <p:txBody>
          <a:bodyPr/>
          <a:lstStyle/>
          <a:p>
            <a:r>
              <a:rPr lang="en-US" dirty="0" smtClean="0"/>
              <a:t>ELA Trends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63</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16081035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Take a few minutes, and look over the sample reviews.</a:t>
            </a:r>
          </a:p>
          <a:p>
            <a:r>
              <a:rPr lang="en-US" dirty="0" smtClean="0"/>
              <a:t>As you look at each review, look for the gaps/problem areas in each program.  Pick the gap/problem area that you believe is the biggest problem with the materials.  Be prepared to share your ideas.</a:t>
            </a:r>
          </a:p>
        </p:txBody>
      </p:sp>
      <p:sp>
        <p:nvSpPr>
          <p:cNvPr id="2" name="Title 1"/>
          <p:cNvSpPr>
            <a:spLocks noGrp="1"/>
          </p:cNvSpPr>
          <p:nvPr>
            <p:ph type="title"/>
          </p:nvPr>
        </p:nvSpPr>
        <p:spPr/>
        <p:txBody>
          <a:bodyPr/>
          <a:lstStyle/>
          <a:p>
            <a:r>
              <a:rPr lang="en-US" dirty="0" smtClean="0"/>
              <a:t>Sample Reviews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64</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10097124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Share the gap/problem area that you thought was the biggest area of concern with the person sitting next to you.</a:t>
            </a:r>
          </a:p>
        </p:txBody>
      </p:sp>
      <p:sp>
        <p:nvSpPr>
          <p:cNvPr id="2" name="Title 1"/>
          <p:cNvSpPr>
            <a:spLocks noGrp="1"/>
          </p:cNvSpPr>
          <p:nvPr>
            <p:ph type="title"/>
          </p:nvPr>
        </p:nvSpPr>
        <p:spPr/>
        <p:txBody>
          <a:bodyPr/>
          <a:lstStyle/>
          <a:p>
            <a:r>
              <a:rPr lang="en-US" dirty="0" smtClean="0"/>
              <a:t>Sample Reviews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65</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12653488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52800"/>
            <a:ext cx="9144000" cy="6096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2" name="Content Placeholder 1"/>
          <p:cNvSpPr>
            <a:spLocks noGrp="1"/>
          </p:cNvSpPr>
          <p:nvPr>
            <p:ph idx="1"/>
          </p:nvPr>
        </p:nvSpPr>
        <p:spPr/>
        <p:txBody>
          <a:bodyPr/>
          <a:lstStyle/>
          <a:p>
            <a:pPr marL="514350" indent="-514350">
              <a:buFont typeface="+mj-lt"/>
              <a:buAutoNum type="alphaUcPeriod"/>
            </a:pPr>
            <a:r>
              <a:rPr lang="en-US" dirty="0" smtClean="0"/>
              <a:t>Instructional Review Process</a:t>
            </a:r>
          </a:p>
          <a:p>
            <a:pPr marL="514350" indent="-514350">
              <a:buFont typeface="+mj-lt"/>
              <a:buAutoNum type="alphaUcPeriod"/>
            </a:pPr>
            <a:r>
              <a:rPr lang="en-US" dirty="0" smtClean="0"/>
              <a:t>Reviews and the Instructional Shifts</a:t>
            </a:r>
          </a:p>
          <a:p>
            <a:pPr marL="514350" indent="-514350">
              <a:buFont typeface="+mj-lt"/>
              <a:buAutoNum type="alphaUcPeriod"/>
            </a:pPr>
            <a:r>
              <a:rPr lang="en-US" dirty="0" smtClean="0"/>
              <a:t>Trends</a:t>
            </a:r>
          </a:p>
          <a:p>
            <a:pPr marL="514350" indent="-514350">
              <a:buFont typeface="+mj-lt"/>
              <a:buAutoNum type="alphaUcPeriod"/>
            </a:pPr>
            <a:r>
              <a:rPr lang="en-US" dirty="0" smtClean="0"/>
              <a:t>Gaps</a:t>
            </a:r>
          </a:p>
          <a:p>
            <a:pPr marL="0" indent="0">
              <a:buNone/>
            </a:pPr>
            <a:endParaRPr lang="en-US" i="1" dirty="0">
              <a:solidFill>
                <a:srgbClr val="FF0000"/>
              </a:solidFill>
            </a:endParaRPr>
          </a:p>
          <a:p>
            <a:endParaRPr lang="en-US" dirty="0"/>
          </a:p>
        </p:txBody>
      </p:sp>
      <p:sp>
        <p:nvSpPr>
          <p:cNvPr id="3" name="Title 2"/>
          <p:cNvSpPr>
            <a:spLocks noGrp="1"/>
          </p:cNvSpPr>
          <p:nvPr>
            <p:ph type="title"/>
          </p:nvPr>
        </p:nvSpPr>
        <p:spPr/>
        <p:txBody>
          <a:bodyPr/>
          <a:lstStyle/>
          <a:p>
            <a:r>
              <a:rPr lang="en-US" dirty="0" smtClean="0"/>
              <a:t>Overview</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66</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9845437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Take a few minutes to think about the following questions:</a:t>
            </a:r>
          </a:p>
          <a:p>
            <a:pPr lvl="1"/>
            <a:r>
              <a:rPr lang="en-US" dirty="0" smtClean="0"/>
              <a:t>How can I use the Instructional Reviews if I have already purchased a product that has been reviewed?</a:t>
            </a:r>
          </a:p>
          <a:p>
            <a:pPr lvl="1"/>
            <a:r>
              <a:rPr lang="en-US" dirty="0" smtClean="0"/>
              <a:t>How can I use the Instructional Reviews if I haven’t decided on materials?</a:t>
            </a:r>
          </a:p>
          <a:p>
            <a:r>
              <a:rPr lang="en-US" dirty="0" smtClean="0"/>
              <a:t>Discuss your thoughts with the person sitting next to you.</a:t>
            </a:r>
          </a:p>
        </p:txBody>
      </p:sp>
      <p:sp>
        <p:nvSpPr>
          <p:cNvPr id="2" name="Title 1"/>
          <p:cNvSpPr>
            <a:spLocks noGrp="1"/>
          </p:cNvSpPr>
          <p:nvPr>
            <p:ph type="title"/>
          </p:nvPr>
        </p:nvSpPr>
        <p:spPr/>
        <p:txBody>
          <a:bodyPr/>
          <a:lstStyle/>
          <a:p>
            <a:r>
              <a:rPr lang="en-US" dirty="0" smtClean="0"/>
              <a:t>Using the Reviews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67</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3054743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44" y="2209800"/>
            <a:ext cx="9144000" cy="6096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4" name="Title 3"/>
          <p:cNvSpPr>
            <a:spLocks noGrp="1"/>
          </p:cNvSpPr>
          <p:nvPr>
            <p:ph type="title"/>
          </p:nvPr>
        </p:nvSpPr>
        <p:spPr/>
        <p:txBody>
          <a:bodyPr/>
          <a:lstStyle/>
          <a:p>
            <a:r>
              <a:rPr lang="en-US" dirty="0" smtClean="0"/>
              <a:t>LA Math Guidebooks</a:t>
            </a:r>
            <a:endParaRPr lang="en-US" dirty="0"/>
          </a:p>
        </p:txBody>
      </p:sp>
      <p:sp>
        <p:nvSpPr>
          <p:cNvPr id="5" name="Content Placeholder 4"/>
          <p:cNvSpPr>
            <a:spLocks noGrp="1"/>
          </p:cNvSpPr>
          <p:nvPr>
            <p:ph idx="1"/>
          </p:nvPr>
        </p:nvSpPr>
        <p:spPr/>
        <p:txBody>
          <a:bodyPr/>
          <a:lstStyle/>
          <a:p>
            <a:pPr marL="0" indent="0">
              <a:buNone/>
            </a:pPr>
            <a:r>
              <a:rPr lang="en-US" dirty="0" smtClean="0"/>
              <a:t>Two Main Components of Math Guidebooks:</a:t>
            </a:r>
          </a:p>
          <a:p>
            <a:r>
              <a:rPr lang="en-US" dirty="0" smtClean="0"/>
              <a:t>Authentic, conceptual tasks</a:t>
            </a:r>
          </a:p>
          <a:p>
            <a:r>
              <a:rPr lang="en-US" dirty="0" smtClean="0"/>
              <a:t>Appropriate and integrated remediation</a:t>
            </a:r>
          </a:p>
          <a:p>
            <a:pPr marL="0" indent="0">
              <a:buNone/>
            </a:pPr>
            <a:endParaRPr lang="en-US" dirty="0" smtClean="0"/>
          </a:p>
          <a:p>
            <a:pPr marL="0" indent="0">
              <a:buNone/>
            </a:pPr>
            <a:r>
              <a:rPr lang="en-US" dirty="0" smtClean="0"/>
              <a:t>How can this first component of the Guidebooks help with gaps in instructional materials?</a:t>
            </a:r>
          </a:p>
          <a:p>
            <a:pPr lvl="1"/>
            <a:r>
              <a:rPr lang="en-US" dirty="0"/>
              <a:t>Access the Math Guidebooks </a:t>
            </a:r>
            <a:r>
              <a:rPr lang="en-US" dirty="0">
                <a:hlinkClick r:id="rId3"/>
              </a:rPr>
              <a:t>here</a:t>
            </a:r>
            <a:endParaRPr lang="en-US" dirty="0"/>
          </a:p>
        </p:txBody>
      </p:sp>
    </p:spTree>
    <p:extLst>
      <p:ext uri="{BB962C8B-B14F-4D97-AF65-F5344CB8AC3E}">
        <p14:creationId xmlns:p14="http://schemas.microsoft.com/office/powerpoint/2010/main" val="41524647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636" y="2819400"/>
            <a:ext cx="9144000" cy="6096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4" name="Title 3"/>
          <p:cNvSpPr>
            <a:spLocks noGrp="1"/>
          </p:cNvSpPr>
          <p:nvPr>
            <p:ph type="title"/>
          </p:nvPr>
        </p:nvSpPr>
        <p:spPr/>
        <p:txBody>
          <a:bodyPr/>
          <a:lstStyle/>
          <a:p>
            <a:r>
              <a:rPr lang="en-US" dirty="0" smtClean="0"/>
              <a:t>LA Math Guidebooks</a:t>
            </a:r>
            <a:endParaRPr lang="en-US" dirty="0"/>
          </a:p>
        </p:txBody>
      </p:sp>
      <p:sp>
        <p:nvSpPr>
          <p:cNvPr id="5" name="Content Placeholder 4"/>
          <p:cNvSpPr>
            <a:spLocks noGrp="1"/>
          </p:cNvSpPr>
          <p:nvPr>
            <p:ph idx="1"/>
          </p:nvPr>
        </p:nvSpPr>
        <p:spPr/>
        <p:txBody>
          <a:bodyPr>
            <a:normAutofit fontScale="92500"/>
          </a:bodyPr>
          <a:lstStyle/>
          <a:p>
            <a:pPr marL="0" indent="0">
              <a:buNone/>
            </a:pPr>
            <a:r>
              <a:rPr lang="en-US" dirty="0" smtClean="0"/>
              <a:t>Two Main Components of Math Guidebooks:</a:t>
            </a:r>
          </a:p>
          <a:p>
            <a:r>
              <a:rPr lang="en-US" dirty="0" smtClean="0"/>
              <a:t>Authentic, conceptual tasks</a:t>
            </a:r>
          </a:p>
          <a:p>
            <a:r>
              <a:rPr lang="en-US" dirty="0" smtClean="0"/>
              <a:t>Appropriate and integrated remediation</a:t>
            </a:r>
          </a:p>
          <a:p>
            <a:pPr marL="0" indent="0">
              <a:buNone/>
            </a:pPr>
            <a:endParaRPr lang="en-US" dirty="0" smtClean="0"/>
          </a:p>
          <a:p>
            <a:pPr marL="0" indent="0">
              <a:buNone/>
            </a:pPr>
            <a:r>
              <a:rPr lang="en-US" dirty="0"/>
              <a:t>How can this </a:t>
            </a:r>
            <a:r>
              <a:rPr lang="en-US" dirty="0" smtClean="0"/>
              <a:t>second </a:t>
            </a:r>
            <a:r>
              <a:rPr lang="en-US" dirty="0"/>
              <a:t>component of the Guidebooks help with gaps in instructional materials?</a:t>
            </a:r>
          </a:p>
          <a:p>
            <a:pPr marL="0" indent="0">
              <a:buNone/>
            </a:pPr>
            <a:endParaRPr lang="en-US" dirty="0"/>
          </a:p>
          <a:p>
            <a:pPr lvl="1"/>
            <a:r>
              <a:rPr lang="en-US" dirty="0" smtClean="0"/>
              <a:t>Access the Math Guidebooks </a:t>
            </a:r>
            <a:r>
              <a:rPr lang="en-US" dirty="0" smtClean="0">
                <a:hlinkClick r:id="rId3"/>
              </a:rPr>
              <a:t>here</a:t>
            </a:r>
            <a:endParaRPr lang="en-US" dirty="0" smtClean="0"/>
          </a:p>
        </p:txBody>
      </p:sp>
    </p:spTree>
    <p:extLst>
      <p:ext uri="{BB962C8B-B14F-4D97-AF65-F5344CB8AC3E}">
        <p14:creationId xmlns:p14="http://schemas.microsoft.com/office/powerpoint/2010/main" val="2844514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dirty="0"/>
              <a:t>Tier 1 - Exemplifies Quality:  </a:t>
            </a:r>
            <a:r>
              <a:rPr lang="en-US" dirty="0"/>
              <a:t>Meets all non-negotiable criteria and scored the best possible on all indicators of superior quality. </a:t>
            </a:r>
          </a:p>
          <a:p>
            <a:r>
              <a:rPr lang="en-US" b="1" dirty="0"/>
              <a:t>Tier 2 - Approaching Quality:  </a:t>
            </a:r>
            <a:r>
              <a:rPr lang="en-US" dirty="0"/>
              <a:t>Meets all non-negotiable criteria and some indicators of superior quality. </a:t>
            </a:r>
          </a:p>
          <a:p>
            <a:r>
              <a:rPr lang="en-US" b="1" dirty="0"/>
              <a:t>Tier 3 - Not representing Quality:  </a:t>
            </a:r>
            <a:r>
              <a:rPr lang="en-US" dirty="0"/>
              <a:t>Does not meet non-negotiable criteria. </a:t>
            </a:r>
            <a:br>
              <a:rPr lang="en-US" dirty="0"/>
            </a:br>
            <a:endParaRPr lang="en-US" dirty="0" smtClean="0"/>
          </a:p>
          <a:p>
            <a:pPr lvl="1"/>
            <a:r>
              <a:rPr lang="en-US" dirty="0" smtClean="0"/>
              <a:t>Published reviews are available </a:t>
            </a:r>
            <a:r>
              <a:rPr lang="en-US" dirty="0" smtClean="0">
                <a:hlinkClick r:id="rId2"/>
              </a:rPr>
              <a:t>here</a:t>
            </a:r>
            <a:r>
              <a:rPr lang="en-US" dirty="0" smtClean="0"/>
              <a:t>.</a:t>
            </a:r>
            <a:r>
              <a:rPr lang="en-US" sz="1500" dirty="0" smtClean="0"/>
              <a:t> </a:t>
            </a:r>
            <a:endParaRPr lang="en-US" sz="1500" dirty="0"/>
          </a:p>
          <a:p>
            <a:endParaRPr lang="en-US" dirty="0"/>
          </a:p>
        </p:txBody>
      </p:sp>
      <p:sp>
        <p:nvSpPr>
          <p:cNvPr id="3" name="Title 2"/>
          <p:cNvSpPr>
            <a:spLocks noGrp="1"/>
          </p:cNvSpPr>
          <p:nvPr>
            <p:ph type="title"/>
          </p:nvPr>
        </p:nvSpPr>
        <p:spPr/>
        <p:txBody>
          <a:bodyPr/>
          <a:lstStyle/>
          <a:p>
            <a:r>
              <a:rPr lang="en-US" dirty="0" smtClean="0"/>
              <a:t>Tiers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7</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2302379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17" y="2057400"/>
            <a:ext cx="9144000" cy="8382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4" name="Title 3"/>
          <p:cNvSpPr>
            <a:spLocks noGrp="1"/>
          </p:cNvSpPr>
          <p:nvPr>
            <p:ph type="title"/>
          </p:nvPr>
        </p:nvSpPr>
        <p:spPr/>
        <p:txBody>
          <a:bodyPr/>
          <a:lstStyle/>
          <a:p>
            <a:r>
              <a:rPr lang="en-US" dirty="0" smtClean="0"/>
              <a:t>LA ELA Guidebooks</a:t>
            </a:r>
            <a:endParaRPr lang="en-US" dirty="0"/>
          </a:p>
        </p:txBody>
      </p:sp>
      <p:sp>
        <p:nvSpPr>
          <p:cNvPr id="5" name="Content Placeholder 4"/>
          <p:cNvSpPr>
            <a:spLocks noGrp="1"/>
          </p:cNvSpPr>
          <p:nvPr>
            <p:ph idx="1"/>
          </p:nvPr>
        </p:nvSpPr>
        <p:spPr/>
        <p:txBody>
          <a:bodyPr>
            <a:normAutofit fontScale="92500" lnSpcReduction="20000"/>
          </a:bodyPr>
          <a:lstStyle/>
          <a:p>
            <a:pPr marL="0" indent="0">
              <a:buNone/>
            </a:pPr>
            <a:r>
              <a:rPr lang="en-US" dirty="0" smtClean="0"/>
              <a:t>Two Main Components of ELA Guidebooks:</a:t>
            </a:r>
          </a:p>
          <a:p>
            <a:r>
              <a:rPr lang="en-US" dirty="0" smtClean="0"/>
              <a:t>Complex, grade-level, quality text sets that reflect a range of texts types and formats</a:t>
            </a:r>
          </a:p>
          <a:p>
            <a:r>
              <a:rPr lang="en-US" dirty="0" smtClean="0"/>
              <a:t>Conceptualized tasks that build student knowledge toward the unit focus and three embedded assessments.</a:t>
            </a:r>
          </a:p>
          <a:p>
            <a:pPr marL="0" indent="0">
              <a:buNone/>
            </a:pPr>
            <a:endParaRPr lang="en-US" dirty="0" smtClean="0"/>
          </a:p>
          <a:p>
            <a:pPr marL="0" indent="0">
              <a:buNone/>
            </a:pPr>
            <a:r>
              <a:rPr lang="en-US" dirty="0"/>
              <a:t>How can this first component of the Guidebooks help with gaps in instructional materials?</a:t>
            </a:r>
          </a:p>
          <a:p>
            <a:pPr lvl="1"/>
            <a:r>
              <a:rPr lang="en-US" dirty="0" smtClean="0"/>
              <a:t>Access </a:t>
            </a:r>
            <a:r>
              <a:rPr lang="en-US" dirty="0"/>
              <a:t>the </a:t>
            </a:r>
            <a:r>
              <a:rPr lang="en-US" dirty="0" smtClean="0"/>
              <a:t>ELA Guidebooks </a:t>
            </a:r>
            <a:r>
              <a:rPr lang="en-US" dirty="0">
                <a:hlinkClick r:id="rId3"/>
              </a:rPr>
              <a:t>here</a:t>
            </a:r>
            <a:endParaRPr lang="en-US" dirty="0"/>
          </a:p>
        </p:txBody>
      </p:sp>
    </p:spTree>
    <p:extLst>
      <p:ext uri="{BB962C8B-B14F-4D97-AF65-F5344CB8AC3E}">
        <p14:creationId xmlns:p14="http://schemas.microsoft.com/office/powerpoint/2010/main" val="16926174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86" y="2895600"/>
            <a:ext cx="9144000" cy="12192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4" name="Title 3"/>
          <p:cNvSpPr>
            <a:spLocks noGrp="1"/>
          </p:cNvSpPr>
          <p:nvPr>
            <p:ph type="title"/>
          </p:nvPr>
        </p:nvSpPr>
        <p:spPr/>
        <p:txBody>
          <a:bodyPr/>
          <a:lstStyle/>
          <a:p>
            <a:r>
              <a:rPr lang="en-US" dirty="0" smtClean="0"/>
              <a:t>LA ELA Guidebooks</a:t>
            </a:r>
            <a:endParaRPr lang="en-US" dirty="0"/>
          </a:p>
        </p:txBody>
      </p:sp>
      <p:sp>
        <p:nvSpPr>
          <p:cNvPr id="5" name="Content Placeholder 4"/>
          <p:cNvSpPr>
            <a:spLocks noGrp="1"/>
          </p:cNvSpPr>
          <p:nvPr>
            <p:ph idx="1"/>
          </p:nvPr>
        </p:nvSpPr>
        <p:spPr/>
        <p:txBody>
          <a:bodyPr>
            <a:normAutofit fontScale="92500" lnSpcReduction="20000"/>
          </a:bodyPr>
          <a:lstStyle/>
          <a:p>
            <a:pPr marL="0" indent="0">
              <a:buNone/>
            </a:pPr>
            <a:r>
              <a:rPr lang="en-US" dirty="0" smtClean="0"/>
              <a:t>Two Main Components of ELA Guidebooks:</a:t>
            </a:r>
          </a:p>
          <a:p>
            <a:r>
              <a:rPr lang="en-US" dirty="0" smtClean="0"/>
              <a:t>Complex, grade-level, quality text sets that reflect a range of texts types and formats</a:t>
            </a:r>
          </a:p>
          <a:p>
            <a:r>
              <a:rPr lang="en-US" dirty="0" smtClean="0"/>
              <a:t>Conceptualized text-dependent tasks that build student knowledge toward the unit focus and three embedded assessments.</a:t>
            </a:r>
          </a:p>
          <a:p>
            <a:pPr marL="0" indent="0">
              <a:buNone/>
            </a:pPr>
            <a:endParaRPr lang="en-US" dirty="0" smtClean="0"/>
          </a:p>
          <a:p>
            <a:pPr marL="0" indent="0">
              <a:buNone/>
            </a:pPr>
            <a:r>
              <a:rPr lang="en-US" dirty="0"/>
              <a:t>How can this </a:t>
            </a:r>
            <a:r>
              <a:rPr lang="en-US" dirty="0" smtClean="0"/>
              <a:t>second </a:t>
            </a:r>
            <a:r>
              <a:rPr lang="en-US" dirty="0"/>
              <a:t>component of the Guidebooks help with gaps in instructional materials?</a:t>
            </a:r>
          </a:p>
          <a:p>
            <a:pPr lvl="1"/>
            <a:r>
              <a:rPr lang="en-US" dirty="0"/>
              <a:t>Access the ELA Guidebooks </a:t>
            </a:r>
            <a:r>
              <a:rPr lang="en-US" dirty="0">
                <a:hlinkClick r:id="rId3"/>
              </a:rPr>
              <a:t>here</a:t>
            </a:r>
            <a:endParaRPr lang="en-US" dirty="0"/>
          </a:p>
        </p:txBody>
      </p:sp>
    </p:spTree>
    <p:extLst>
      <p:ext uri="{BB962C8B-B14F-4D97-AF65-F5344CB8AC3E}">
        <p14:creationId xmlns:p14="http://schemas.microsoft.com/office/powerpoint/2010/main" val="36442125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285750" indent="-285750"/>
            <a:r>
              <a:rPr lang="en-US" dirty="0" smtClean="0"/>
              <a:t>If you have chosen a curriculum, </a:t>
            </a:r>
            <a:r>
              <a:rPr lang="en-US" dirty="0"/>
              <a:t>r</a:t>
            </a:r>
            <a:r>
              <a:rPr lang="en-US" dirty="0" smtClean="0"/>
              <a:t>ead </a:t>
            </a:r>
            <a:r>
              <a:rPr lang="en-US" dirty="0"/>
              <a:t>the curriculum review and identify gaps </a:t>
            </a:r>
          </a:p>
          <a:p>
            <a:pPr marL="285750" indent="-285750"/>
            <a:r>
              <a:rPr lang="en-US" dirty="0" smtClean="0"/>
              <a:t>Determine how you will </a:t>
            </a:r>
            <a:r>
              <a:rPr lang="en-US" dirty="0"/>
              <a:t>supplement the curriculum using the </a:t>
            </a:r>
            <a:r>
              <a:rPr lang="en-US" dirty="0" smtClean="0"/>
              <a:t>Guidebooks or other resources</a:t>
            </a:r>
            <a:endParaRPr lang="en-US" dirty="0"/>
          </a:p>
          <a:p>
            <a:pPr marL="285750" indent="-285750"/>
            <a:r>
              <a:rPr lang="en-US" dirty="0" smtClean="0"/>
              <a:t>Determine </a:t>
            </a:r>
            <a:r>
              <a:rPr lang="en-US" dirty="0"/>
              <a:t>PD to support </a:t>
            </a:r>
          </a:p>
          <a:p>
            <a:endParaRPr lang="en-US" dirty="0"/>
          </a:p>
        </p:txBody>
      </p:sp>
      <p:sp>
        <p:nvSpPr>
          <p:cNvPr id="2" name="Title 1"/>
          <p:cNvSpPr>
            <a:spLocks noGrp="1"/>
          </p:cNvSpPr>
          <p:nvPr>
            <p:ph type="title"/>
          </p:nvPr>
        </p:nvSpPr>
        <p:spPr/>
        <p:txBody>
          <a:bodyPr/>
          <a:lstStyle/>
          <a:p>
            <a:r>
              <a:rPr lang="en-US" dirty="0" smtClean="0">
                <a:solidFill>
                  <a:srgbClr val="6D6F77"/>
                </a:solidFill>
              </a:rPr>
              <a:t>Finals Thoughts</a:t>
            </a:r>
            <a:endParaRPr lang="en-US" dirty="0">
              <a:solidFill>
                <a:srgbClr val="6D6F77"/>
              </a:solidFill>
            </a:endParaRPr>
          </a:p>
        </p:txBody>
      </p:sp>
      <p:sp>
        <p:nvSpPr>
          <p:cNvPr id="4" name="Slide Number Placeholder 3"/>
          <p:cNvSpPr>
            <a:spLocks noGrp="1"/>
          </p:cNvSpPr>
          <p:nvPr>
            <p:ph type="sldNum" sz="quarter" idx="4"/>
          </p:nvPr>
        </p:nvSpPr>
        <p:spPr/>
        <p:txBody>
          <a:bodyPr/>
          <a:lstStyle/>
          <a:p>
            <a:fld id="{79BA4B8F-8B3F-4B52-9164-AF2CA95F68ED}" type="slidenum">
              <a:rPr lang="en-US" smtClean="0"/>
              <a:pPr/>
              <a:t>72</a:t>
            </a:fld>
            <a:endParaRPr lang="en-US" dirty="0"/>
          </a:p>
        </p:txBody>
      </p:sp>
      <p:sp>
        <p:nvSpPr>
          <p:cNvPr id="3" name="Footer Placeholder 2"/>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1843853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17" y="2209800"/>
            <a:ext cx="9144000" cy="6096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
        <p:nvSpPr>
          <p:cNvPr id="2" name="Content Placeholder 1"/>
          <p:cNvSpPr>
            <a:spLocks noGrp="1"/>
          </p:cNvSpPr>
          <p:nvPr>
            <p:ph idx="1"/>
          </p:nvPr>
        </p:nvSpPr>
        <p:spPr/>
        <p:txBody>
          <a:bodyPr/>
          <a:lstStyle/>
          <a:p>
            <a:pPr marL="514350" indent="-514350">
              <a:buFont typeface="+mj-lt"/>
              <a:buAutoNum type="alphaUcPeriod"/>
            </a:pPr>
            <a:r>
              <a:rPr lang="en-US" dirty="0" smtClean="0"/>
              <a:t>Instructional Review Process</a:t>
            </a:r>
          </a:p>
          <a:p>
            <a:pPr marL="514350" indent="-514350">
              <a:buFont typeface="+mj-lt"/>
              <a:buAutoNum type="alphaUcPeriod"/>
            </a:pPr>
            <a:r>
              <a:rPr lang="en-US" dirty="0" smtClean="0"/>
              <a:t>Reviews and the Instructional Shifts</a:t>
            </a:r>
          </a:p>
          <a:p>
            <a:pPr marL="514350" indent="-514350">
              <a:buFont typeface="+mj-lt"/>
              <a:buAutoNum type="alphaUcPeriod"/>
            </a:pPr>
            <a:r>
              <a:rPr lang="en-US" dirty="0" smtClean="0"/>
              <a:t>Trends</a:t>
            </a:r>
          </a:p>
          <a:p>
            <a:pPr marL="514350" indent="-514350">
              <a:buFont typeface="+mj-lt"/>
              <a:buAutoNum type="alphaUcPeriod"/>
            </a:pPr>
            <a:r>
              <a:rPr lang="en-US" dirty="0" smtClean="0"/>
              <a:t>Gaps</a:t>
            </a:r>
          </a:p>
          <a:p>
            <a:pPr marL="0" indent="0">
              <a:buNone/>
            </a:pPr>
            <a:endParaRPr lang="en-US" i="1" dirty="0">
              <a:solidFill>
                <a:srgbClr val="FF0000"/>
              </a:solidFill>
            </a:endParaRPr>
          </a:p>
          <a:p>
            <a:endParaRPr lang="en-US" dirty="0"/>
          </a:p>
        </p:txBody>
      </p:sp>
      <p:sp>
        <p:nvSpPr>
          <p:cNvPr id="3" name="Title 2"/>
          <p:cNvSpPr>
            <a:spLocks noGrp="1"/>
          </p:cNvSpPr>
          <p:nvPr>
            <p:ph type="title"/>
          </p:nvPr>
        </p:nvSpPr>
        <p:spPr/>
        <p:txBody>
          <a:bodyPr/>
          <a:lstStyle/>
          <a:p>
            <a:r>
              <a:rPr lang="en-US" dirty="0" smtClean="0"/>
              <a:t>Overview</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8</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1246771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Take a minute to look over the </a:t>
            </a:r>
            <a:r>
              <a:rPr lang="en-US" dirty="0" smtClean="0">
                <a:hlinkClick r:id="rId2"/>
              </a:rPr>
              <a:t>blank mathematics rubrics</a:t>
            </a:r>
            <a:r>
              <a:rPr lang="en-US" dirty="0" smtClean="0"/>
              <a:t>.</a:t>
            </a:r>
          </a:p>
        </p:txBody>
      </p:sp>
      <p:sp>
        <p:nvSpPr>
          <p:cNvPr id="3" name="Title 2"/>
          <p:cNvSpPr>
            <a:spLocks noGrp="1"/>
          </p:cNvSpPr>
          <p:nvPr>
            <p:ph type="title"/>
          </p:nvPr>
        </p:nvSpPr>
        <p:spPr/>
        <p:txBody>
          <a:bodyPr/>
          <a:lstStyle/>
          <a:p>
            <a:r>
              <a:rPr lang="en-US" dirty="0" smtClean="0"/>
              <a:t>Mathematics Rubrics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9</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3264299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Default Theme</Template>
  <TotalTime>6663</TotalTime>
  <Words>7976</Words>
  <Application>Microsoft Office PowerPoint</Application>
  <PresentationFormat>On-screen Show (4:3)</PresentationFormat>
  <Paragraphs>745</Paragraphs>
  <Slides>72</Slides>
  <Notes>45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72</vt:i4>
      </vt:variant>
    </vt:vector>
  </HeadingPairs>
  <TitlesOfParts>
    <vt:vector size="85" baseType="lpstr">
      <vt:lpstr>Arial</vt:lpstr>
      <vt:lpstr>Steinem Unicode</vt:lpstr>
      <vt:lpstr>ＭＳ Ｐゴシック</vt:lpstr>
      <vt:lpstr>Century Gothic</vt:lpstr>
      <vt:lpstr>MS Mincho</vt:lpstr>
      <vt:lpstr>Calibri</vt:lpstr>
      <vt:lpstr>Steinem</vt:lpstr>
      <vt:lpstr>Times New Roman</vt:lpstr>
      <vt:lpstr>Chalkduster</vt:lpstr>
      <vt:lpstr>Cambria</vt:lpstr>
      <vt:lpstr>Wingdings</vt:lpstr>
      <vt:lpstr>Default Theme</vt:lpstr>
      <vt:lpstr>Blank</vt:lpstr>
      <vt:lpstr>PowerPoint Presentation</vt:lpstr>
      <vt:lpstr>Welcome!</vt:lpstr>
      <vt:lpstr>Objectives</vt:lpstr>
      <vt:lpstr>Overview</vt:lpstr>
      <vt:lpstr>Overview</vt:lpstr>
      <vt:lpstr>13-14 Curricular Review Process</vt:lpstr>
      <vt:lpstr>Tiers</vt:lpstr>
      <vt:lpstr>Overview</vt:lpstr>
      <vt:lpstr>Mathematics Rubrics</vt:lpstr>
      <vt:lpstr>PowerPoint Presentation</vt:lpstr>
      <vt:lpstr>Four Non-Negotiable Criteria</vt:lpstr>
      <vt:lpstr>Non-Negotiables and the Shifts</vt:lpstr>
      <vt:lpstr>PowerPoint Presentation</vt:lpstr>
      <vt:lpstr>Non-Negotiable 1:  Focus on Major Work </vt:lpstr>
      <vt:lpstr>Shift #1: Focus</vt:lpstr>
      <vt:lpstr>Focus on Major Content</vt:lpstr>
      <vt:lpstr>PowerPoint Presentation</vt:lpstr>
      <vt:lpstr>Non-Negotiable 2:  Consistent, Coherent Content </vt:lpstr>
      <vt:lpstr>PowerPoint Presentation</vt:lpstr>
      <vt:lpstr>Coherence: Think Across Grades</vt:lpstr>
      <vt:lpstr>PowerPoint Presentation</vt:lpstr>
      <vt:lpstr>Consistent, Coherent Content</vt:lpstr>
      <vt:lpstr>PowerPoint Presentation</vt:lpstr>
      <vt:lpstr>Non-Negotiable 3: Rigor and Balance</vt:lpstr>
      <vt:lpstr>Shift #3:  Rigor</vt:lpstr>
      <vt:lpstr>Conceptual Understanding</vt:lpstr>
      <vt:lpstr>Fluency</vt:lpstr>
      <vt:lpstr>Application</vt:lpstr>
      <vt:lpstr>Rigor and Balance</vt:lpstr>
      <vt:lpstr>Additional Aspects of the Rigor and Balance Criterion </vt:lpstr>
      <vt:lpstr>Non-Negotiable 4:  Practice-Content Connections </vt:lpstr>
      <vt:lpstr>Mathematical Practices</vt:lpstr>
      <vt:lpstr>Non-Negotiable 4:  Practice-Content Connections </vt:lpstr>
      <vt:lpstr>Additional Mathematics Criterion</vt:lpstr>
      <vt:lpstr>Mathematics Final Evaluation Page</vt:lpstr>
      <vt:lpstr>MathematicsTiers</vt:lpstr>
      <vt:lpstr>English Rubrics</vt:lpstr>
      <vt:lpstr>PowerPoint Presentation</vt:lpstr>
      <vt:lpstr>Four Criteria</vt:lpstr>
      <vt:lpstr>Non-Negotiables and the Shifts</vt:lpstr>
      <vt:lpstr>PowerPoint Presentation</vt:lpstr>
      <vt:lpstr>Non-Negotiable 1:  Complexity of Texts</vt:lpstr>
      <vt:lpstr>Non-Negotiable 2:  Quality of Texts</vt:lpstr>
      <vt:lpstr>Regular Practice With Complex Text and its Academic Language</vt:lpstr>
      <vt:lpstr>What are the Features of Complex Text?</vt:lpstr>
      <vt:lpstr>Scaffolding Complex Text</vt:lpstr>
      <vt:lpstr>Close Analytic Reading</vt:lpstr>
      <vt:lpstr>PowerPoint Presentation</vt:lpstr>
      <vt:lpstr>Non-Negotiable 5:  Text-Dependent Questions</vt:lpstr>
      <vt:lpstr>Reading, Writing and Speaking Grounded in Evidence from Text</vt:lpstr>
      <vt:lpstr>Content Shift #2</vt:lpstr>
      <vt:lpstr>PowerPoint Presentation</vt:lpstr>
      <vt:lpstr>Criteria 3:  Range and Volume of Texts</vt:lpstr>
      <vt:lpstr>Content Shift #3</vt:lpstr>
      <vt:lpstr>Content Shift #3</vt:lpstr>
      <vt:lpstr>ELA Additional Criterion</vt:lpstr>
      <vt:lpstr>ELA Final Evaluation Page</vt:lpstr>
      <vt:lpstr>ELA Tiers</vt:lpstr>
      <vt:lpstr>Overview</vt:lpstr>
      <vt:lpstr>Mathematics Trends</vt:lpstr>
      <vt:lpstr>Mathematics Trends</vt:lpstr>
      <vt:lpstr>ELA Trends</vt:lpstr>
      <vt:lpstr>ELA Trends</vt:lpstr>
      <vt:lpstr>Sample Reviews</vt:lpstr>
      <vt:lpstr>Sample Reviews</vt:lpstr>
      <vt:lpstr>Overview</vt:lpstr>
      <vt:lpstr>Using the Reviews</vt:lpstr>
      <vt:lpstr>LA Math Guidebooks</vt:lpstr>
      <vt:lpstr>LA Math Guidebooks</vt:lpstr>
      <vt:lpstr>LA ELA Guidebooks</vt:lpstr>
      <vt:lpstr>LA ELA Guidebooks</vt:lpstr>
      <vt:lpstr>Finals Thoughts</vt:lpstr>
    </vt:vector>
  </TitlesOfParts>
  <Company>LDOE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Louisiana Department of Education</dc:creator>
  <cp:lastModifiedBy>Chanda Johnson</cp:lastModifiedBy>
  <cp:revision>358</cp:revision>
  <cp:lastPrinted>2013-05-28T12:40:21Z</cp:lastPrinted>
  <dcterms:created xsi:type="dcterms:W3CDTF">2013-04-08T19:50:51Z</dcterms:created>
  <dcterms:modified xsi:type="dcterms:W3CDTF">2014-05-28T23:30:49Z</dcterms:modified>
</cp:coreProperties>
</file>