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9"/>
  </p:notesMasterIdLst>
  <p:sldIdLst>
    <p:sldId id="256" r:id="rId3"/>
    <p:sldId id="280" r:id="rId4"/>
    <p:sldId id="357" r:id="rId5"/>
    <p:sldId id="380" r:id="rId6"/>
    <p:sldId id="381" r:id="rId7"/>
    <p:sldId id="389" r:id="rId8"/>
    <p:sldId id="377" r:id="rId9"/>
    <p:sldId id="282" r:id="rId10"/>
    <p:sldId id="300" r:id="rId11"/>
    <p:sldId id="379" r:id="rId12"/>
    <p:sldId id="371" r:id="rId13"/>
    <p:sldId id="372" r:id="rId14"/>
    <p:sldId id="373" r:id="rId15"/>
    <p:sldId id="286" r:id="rId16"/>
    <p:sldId id="358" r:id="rId17"/>
    <p:sldId id="347" r:id="rId18"/>
    <p:sldId id="375" r:id="rId19"/>
    <p:sldId id="386" r:id="rId20"/>
    <p:sldId id="374" r:id="rId21"/>
    <p:sldId id="287" r:id="rId22"/>
    <p:sldId id="283" r:id="rId23"/>
    <p:sldId id="349" r:id="rId24"/>
    <p:sldId id="351" r:id="rId25"/>
    <p:sldId id="363" r:id="rId26"/>
    <p:sldId id="284" r:id="rId27"/>
    <p:sldId id="327" r:id="rId28"/>
    <p:sldId id="383" r:id="rId29"/>
    <p:sldId id="360" r:id="rId30"/>
    <p:sldId id="285" r:id="rId31"/>
    <p:sldId id="352" r:id="rId32"/>
    <p:sldId id="364" r:id="rId33"/>
    <p:sldId id="385" r:id="rId34"/>
    <p:sldId id="387" r:id="rId35"/>
    <p:sldId id="384" r:id="rId36"/>
    <p:sldId id="370" r:id="rId37"/>
    <p:sldId id="368" r:id="rId38"/>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lissa Mainiero" initials="MM"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68" autoAdjust="0"/>
    <p:restoredTop sz="82948" autoAdjust="0"/>
  </p:normalViewPr>
  <p:slideViewPr>
    <p:cSldViewPr>
      <p:cViewPr>
        <p:scale>
          <a:sx n="50" d="100"/>
          <a:sy n="50" d="100"/>
        </p:scale>
        <p:origin x="-1980" y="-234"/>
      </p:cViewPr>
      <p:guideLst>
        <p:guide orient="horz" pos="2160"/>
        <p:guide pos="2880"/>
      </p:guideLst>
    </p:cSldViewPr>
  </p:slideViewPr>
  <p:notesTextViewPr>
    <p:cViewPr>
      <p:scale>
        <a:sx n="1" d="1"/>
        <a:sy n="1" d="1"/>
      </p:scale>
      <p:origin x="0" y="0"/>
    </p:cViewPr>
  </p:notesTextViewPr>
  <p:sorterViewPr>
    <p:cViewPr>
      <p:scale>
        <a:sx n="80" d="100"/>
        <a:sy n="80" d="100"/>
      </p:scale>
      <p:origin x="0" y="31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AC6F92EB-C647-45DC-8A3D-399BF646573F}" type="datetimeFigureOut">
              <a:rPr lang="en-US" smtClean="0"/>
              <a:t>5/27/2014</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1F053D90-3371-42B5-9C56-97A6A46B1FA4}" type="slidenum">
              <a:rPr lang="en-US" smtClean="0"/>
              <a:t>‹#›</a:t>
            </a:fld>
            <a:endParaRPr lang="en-US"/>
          </a:p>
        </p:txBody>
      </p:sp>
    </p:spTree>
    <p:extLst>
      <p:ext uri="{BB962C8B-B14F-4D97-AF65-F5344CB8AC3E}">
        <p14:creationId xmlns:p14="http://schemas.microsoft.com/office/powerpoint/2010/main" val="41375833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F053D90-3371-42B5-9C56-97A6A46B1FA4}" type="slidenum">
              <a:rPr lang="en-US" smtClean="0"/>
              <a:t>2</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11</a:t>
            </a:fld>
            <a:endParaRPr lang="en-US"/>
          </a:p>
        </p:txBody>
      </p:sp>
    </p:spTree>
    <p:extLst>
      <p:ext uri="{BB962C8B-B14F-4D97-AF65-F5344CB8AC3E}">
        <p14:creationId xmlns:p14="http://schemas.microsoft.com/office/powerpoint/2010/main" val="3331783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12</a:t>
            </a:fld>
            <a:endParaRPr lang="en-US"/>
          </a:p>
        </p:txBody>
      </p:sp>
    </p:spTree>
    <p:extLst>
      <p:ext uri="{BB962C8B-B14F-4D97-AF65-F5344CB8AC3E}">
        <p14:creationId xmlns:p14="http://schemas.microsoft.com/office/powerpoint/2010/main" val="37629587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13</a:t>
            </a:fld>
            <a:endParaRPr lang="en-US"/>
          </a:p>
        </p:txBody>
      </p:sp>
    </p:spTree>
    <p:extLst>
      <p:ext uri="{BB962C8B-B14F-4D97-AF65-F5344CB8AC3E}">
        <p14:creationId xmlns:p14="http://schemas.microsoft.com/office/powerpoint/2010/main" val="3831080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14</a:t>
            </a:fld>
            <a:endParaRPr lang="en-US"/>
          </a:p>
        </p:txBody>
      </p:sp>
    </p:spTree>
    <p:extLst>
      <p:ext uri="{BB962C8B-B14F-4D97-AF65-F5344CB8AC3E}">
        <p14:creationId xmlns:p14="http://schemas.microsoft.com/office/powerpoint/2010/main" val="2715422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16</a:t>
            </a:fld>
            <a:endParaRPr lang="en-US"/>
          </a:p>
        </p:txBody>
      </p:sp>
    </p:spTree>
    <p:extLst>
      <p:ext uri="{BB962C8B-B14F-4D97-AF65-F5344CB8AC3E}">
        <p14:creationId xmlns:p14="http://schemas.microsoft.com/office/powerpoint/2010/main" val="1496591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Melissa</a:t>
            </a:r>
          </a:p>
        </p:txBody>
      </p:sp>
      <p:sp>
        <p:nvSpPr>
          <p:cNvPr id="4" name="Slide Number Placeholder 3"/>
          <p:cNvSpPr>
            <a:spLocks noGrp="1"/>
          </p:cNvSpPr>
          <p:nvPr>
            <p:ph type="sldNum" sz="quarter" idx="10"/>
          </p:nvPr>
        </p:nvSpPr>
        <p:spPr/>
        <p:txBody>
          <a:bodyPr/>
          <a:lstStyle/>
          <a:p>
            <a:fld id="{1F053D90-3371-42B5-9C56-97A6A46B1FA4}" type="slidenum">
              <a:rPr lang="en-US" smtClean="0"/>
              <a:t>17</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r>
              <a:rPr lang="en-US" baseline="0" dirty="0" smtClean="0"/>
              <a:t>Melissa</a:t>
            </a:r>
          </a:p>
          <a:p>
            <a:endParaRPr lang="en-US" baseline="0" dirty="0" smtClean="0"/>
          </a:p>
          <a:p>
            <a:r>
              <a:rPr lang="en-US" baseline="0" dirty="0" smtClean="0"/>
              <a:t>This will introduce the shift that teachers need to make in order to respond to the 2</a:t>
            </a:r>
            <a:r>
              <a:rPr lang="en-US" baseline="30000" dirty="0" smtClean="0"/>
              <a:t>nd</a:t>
            </a:r>
            <a:r>
              <a:rPr lang="en-US" baseline="0" dirty="0" smtClean="0"/>
              <a:t> focus area.</a:t>
            </a:r>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041400"/>
            <a:ext cx="4713287" cy="3535363"/>
          </a:xfrm>
          <a:prstGeom prst="rect">
            <a:avLst/>
          </a:prstGeom>
        </p:spPr>
      </p:sp>
      <p:sp>
        <p:nvSpPr>
          <p:cNvPr id="3" name="Notes Placeholder 2"/>
          <p:cNvSpPr>
            <a:spLocks noGrp="1"/>
          </p:cNvSpPr>
          <p:nvPr>
            <p:ph type="body" idx="1"/>
          </p:nvPr>
        </p:nvSpPr>
        <p:spPr>
          <a:xfrm>
            <a:off x="281394" y="5428457"/>
            <a:ext cx="6440505" cy="1681346"/>
          </a:xfrm>
          <a:prstGeom prst="rect">
            <a:avLst/>
          </a:prstGeom>
        </p:spPr>
        <p:txBody>
          <a:bodyPr/>
          <a:lstStyle/>
          <a:p>
            <a:pPr defTabSz="918789">
              <a:defRPr/>
            </a:pPr>
            <a:r>
              <a:rPr lang="en-US" dirty="0" smtClean="0"/>
              <a:t>Melissa </a:t>
            </a:r>
          </a:p>
        </p:txBody>
      </p:sp>
      <p:sp>
        <p:nvSpPr>
          <p:cNvPr id="4" name="Slide Number Placeholder 3"/>
          <p:cNvSpPr>
            <a:spLocks noGrp="1"/>
          </p:cNvSpPr>
          <p:nvPr>
            <p:ph type="sldNum" sz="quarter" idx="10"/>
          </p:nvPr>
        </p:nvSpPr>
        <p:spPr>
          <a:xfrm>
            <a:off x="6629931" y="8918180"/>
            <a:ext cx="288790" cy="281904"/>
          </a:xfrm>
          <a:prstGeom prst="rect">
            <a:avLst/>
          </a:prstGeom>
        </p:spPr>
        <p:txBody>
          <a:bodyPr/>
          <a:lstStyle/>
          <a:p>
            <a:pPr>
              <a:defRPr/>
            </a:pPr>
            <a:fld id="{CA252A07-E80E-4254-BBCA-0AEAE504703E}"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785678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ct val="0"/>
              </a:spcBef>
            </a:pPr>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20</a:t>
            </a:fld>
            <a:endParaRPr lang="en-US"/>
          </a:p>
        </p:txBody>
      </p:sp>
    </p:spTree>
    <p:extLst>
      <p:ext uri="{BB962C8B-B14F-4D97-AF65-F5344CB8AC3E}">
        <p14:creationId xmlns:p14="http://schemas.microsoft.com/office/powerpoint/2010/main" val="652293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041400"/>
            <a:ext cx="4713287" cy="3535363"/>
          </a:xfrm>
          <a:prstGeom prst="rect">
            <a:avLst/>
          </a:prstGeom>
        </p:spPr>
      </p:sp>
      <p:sp>
        <p:nvSpPr>
          <p:cNvPr id="3" name="Notes Placeholder 2"/>
          <p:cNvSpPr>
            <a:spLocks noGrp="1"/>
          </p:cNvSpPr>
          <p:nvPr>
            <p:ph type="body" idx="1"/>
          </p:nvPr>
        </p:nvSpPr>
        <p:spPr>
          <a:xfrm>
            <a:off x="281394" y="5428457"/>
            <a:ext cx="6440505" cy="1681346"/>
          </a:xfrm>
          <a:prstGeom prst="rect">
            <a:avLst/>
          </a:prstGeom>
        </p:spPr>
        <p:txBody>
          <a:bodyPr/>
          <a:lstStyle/>
          <a:p>
            <a:pPr defTabSz="918789">
              <a:defRPr/>
            </a:pPr>
            <a:endParaRPr lang="en-US" dirty="0"/>
          </a:p>
        </p:txBody>
      </p:sp>
      <p:sp>
        <p:nvSpPr>
          <p:cNvPr id="4" name="Slide Number Placeholder 3"/>
          <p:cNvSpPr>
            <a:spLocks noGrp="1"/>
          </p:cNvSpPr>
          <p:nvPr>
            <p:ph type="sldNum" sz="quarter" idx="10"/>
          </p:nvPr>
        </p:nvSpPr>
        <p:spPr>
          <a:xfrm>
            <a:off x="6629931" y="8918180"/>
            <a:ext cx="288790" cy="281904"/>
          </a:xfrm>
          <a:prstGeom prst="rect">
            <a:avLst/>
          </a:prstGeom>
        </p:spPr>
        <p:txBody>
          <a:bodyPr/>
          <a:lstStyle/>
          <a:p>
            <a:pPr>
              <a:defRPr/>
            </a:pPr>
            <a:fld id="{CA252A07-E80E-4254-BBCA-0AEAE504703E}" type="slidenum">
              <a:rPr lang="en-US" smtClean="0">
                <a:solidFill>
                  <a:prstClr val="black"/>
                </a:solidFill>
              </a:rPr>
              <a:pPr>
                <a:defRPr/>
              </a:pPr>
              <a:t>3</a:t>
            </a:fld>
            <a:endParaRPr lang="en-US" dirty="0">
              <a:solidFill>
                <a:prstClr val="black"/>
              </a:solidFill>
            </a:endParaRPr>
          </a:p>
        </p:txBody>
      </p:sp>
    </p:spTree>
    <p:extLst>
      <p:ext uri="{BB962C8B-B14F-4D97-AF65-F5344CB8AC3E}">
        <p14:creationId xmlns:p14="http://schemas.microsoft.com/office/powerpoint/2010/main" val="1785678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21</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22</a:t>
            </a:fld>
            <a:endParaRPr lang="en-US"/>
          </a:p>
        </p:txBody>
      </p:sp>
    </p:spTree>
    <p:extLst>
      <p:ext uri="{BB962C8B-B14F-4D97-AF65-F5344CB8AC3E}">
        <p14:creationId xmlns:p14="http://schemas.microsoft.com/office/powerpoint/2010/main" val="14965911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F053D90-3371-42B5-9C56-97A6A46B1FA4}" type="slidenum">
              <a:rPr lang="en-US" smtClean="0"/>
              <a:t>23</a:t>
            </a:fld>
            <a:endParaRPr lang="en-US"/>
          </a:p>
        </p:txBody>
      </p:sp>
    </p:spTree>
    <p:extLst>
      <p:ext uri="{BB962C8B-B14F-4D97-AF65-F5344CB8AC3E}">
        <p14:creationId xmlns:p14="http://schemas.microsoft.com/office/powerpoint/2010/main" val="5151892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25</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chemeClr val="tx1"/>
              </a:solidFill>
            </a:endParaRPr>
          </a:p>
        </p:txBody>
      </p:sp>
      <p:sp>
        <p:nvSpPr>
          <p:cNvPr id="4" name="Slide Number Placeholder 3"/>
          <p:cNvSpPr>
            <a:spLocks noGrp="1"/>
          </p:cNvSpPr>
          <p:nvPr>
            <p:ph type="sldNum" sz="quarter" idx="10"/>
          </p:nvPr>
        </p:nvSpPr>
        <p:spPr/>
        <p:txBody>
          <a:bodyPr/>
          <a:lstStyle/>
          <a:p>
            <a:fld id="{1F053D90-3371-42B5-9C56-97A6A46B1FA4}" type="slidenum">
              <a:rPr lang="en-US" smtClean="0"/>
              <a:t>26</a:t>
            </a:fld>
            <a:endParaRPr lang="en-US"/>
          </a:p>
        </p:txBody>
      </p:sp>
    </p:spTree>
    <p:extLst>
      <p:ext uri="{BB962C8B-B14F-4D97-AF65-F5344CB8AC3E}">
        <p14:creationId xmlns:p14="http://schemas.microsoft.com/office/powerpoint/2010/main" val="24126306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F053D90-3371-42B5-9C56-97A6A46B1FA4}" type="slidenum">
              <a:rPr lang="en-US" smtClean="0"/>
              <a:t>27</a:t>
            </a:fld>
            <a:endParaRPr lang="en-US"/>
          </a:p>
        </p:txBody>
      </p:sp>
    </p:spTree>
    <p:extLst>
      <p:ext uri="{BB962C8B-B14F-4D97-AF65-F5344CB8AC3E}">
        <p14:creationId xmlns:p14="http://schemas.microsoft.com/office/powerpoint/2010/main" val="5151892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29</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30</a:t>
            </a:fld>
            <a:endParaRPr lang="en-US"/>
          </a:p>
        </p:txBody>
      </p:sp>
    </p:spTree>
    <p:extLst>
      <p:ext uri="{BB962C8B-B14F-4D97-AF65-F5344CB8AC3E}">
        <p14:creationId xmlns:p14="http://schemas.microsoft.com/office/powerpoint/2010/main" val="2300199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4</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041400"/>
            <a:ext cx="4713287" cy="3535363"/>
          </a:xfrm>
          <a:prstGeom prst="rect">
            <a:avLst/>
          </a:prstGeom>
        </p:spPr>
      </p:sp>
      <p:sp>
        <p:nvSpPr>
          <p:cNvPr id="3" name="Notes Placeholder 2"/>
          <p:cNvSpPr>
            <a:spLocks noGrp="1"/>
          </p:cNvSpPr>
          <p:nvPr>
            <p:ph type="body" idx="1"/>
          </p:nvPr>
        </p:nvSpPr>
        <p:spPr>
          <a:xfrm>
            <a:off x="281394" y="5428457"/>
            <a:ext cx="6440505" cy="1681346"/>
          </a:xfrm>
          <a:prstGeom prst="rect">
            <a:avLst/>
          </a:prstGeom>
        </p:spPr>
        <p:txBody>
          <a:bodyPr/>
          <a:lstStyle/>
          <a:p>
            <a:pPr defTabSz="918789">
              <a:defRPr/>
            </a:pPr>
            <a:endParaRPr lang="en-US" dirty="0"/>
          </a:p>
        </p:txBody>
      </p:sp>
      <p:sp>
        <p:nvSpPr>
          <p:cNvPr id="4" name="Slide Number Placeholder 3"/>
          <p:cNvSpPr>
            <a:spLocks noGrp="1"/>
          </p:cNvSpPr>
          <p:nvPr>
            <p:ph type="sldNum" sz="quarter" idx="10"/>
          </p:nvPr>
        </p:nvSpPr>
        <p:spPr>
          <a:xfrm>
            <a:off x="6629931" y="8918180"/>
            <a:ext cx="288790" cy="281904"/>
          </a:xfrm>
          <a:prstGeom prst="rect">
            <a:avLst/>
          </a:prstGeom>
        </p:spPr>
        <p:txBody>
          <a:bodyPr/>
          <a:lstStyle/>
          <a:p>
            <a:pPr>
              <a:defRPr/>
            </a:pPr>
            <a:fld id="{CA252A07-E80E-4254-BBCA-0AEAE504703E}"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7856786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1041400"/>
            <a:ext cx="4713287" cy="3535363"/>
          </a:xfrm>
          <a:prstGeom prst="rect">
            <a:avLst/>
          </a:prstGeom>
        </p:spPr>
      </p:sp>
      <p:sp>
        <p:nvSpPr>
          <p:cNvPr id="3" name="Notes Placeholder 2"/>
          <p:cNvSpPr>
            <a:spLocks noGrp="1"/>
          </p:cNvSpPr>
          <p:nvPr>
            <p:ph type="body" idx="1"/>
          </p:nvPr>
        </p:nvSpPr>
        <p:spPr>
          <a:xfrm>
            <a:off x="281394" y="5428457"/>
            <a:ext cx="6440505" cy="1681346"/>
          </a:xfrm>
          <a:prstGeom prst="rect">
            <a:avLst/>
          </a:prstGeom>
        </p:spPr>
        <p:txBody>
          <a:bodyPr/>
          <a:lstStyle/>
          <a:p>
            <a:pPr defTabSz="918789">
              <a:defRPr/>
            </a:pPr>
            <a:endParaRPr lang="en-US" dirty="0"/>
          </a:p>
        </p:txBody>
      </p:sp>
      <p:sp>
        <p:nvSpPr>
          <p:cNvPr id="4" name="Slide Number Placeholder 3"/>
          <p:cNvSpPr>
            <a:spLocks noGrp="1"/>
          </p:cNvSpPr>
          <p:nvPr>
            <p:ph type="sldNum" sz="quarter" idx="10"/>
          </p:nvPr>
        </p:nvSpPr>
        <p:spPr>
          <a:xfrm>
            <a:off x="6629931" y="8918180"/>
            <a:ext cx="288790" cy="281904"/>
          </a:xfrm>
          <a:prstGeom prst="rect">
            <a:avLst/>
          </a:prstGeom>
        </p:spPr>
        <p:txBody>
          <a:bodyPr/>
          <a:lstStyle/>
          <a:p>
            <a:pPr>
              <a:defRPr/>
            </a:pPr>
            <a:fld id="{CA252A07-E80E-4254-BBCA-0AEAE504703E}" type="slidenum">
              <a:rPr lang="en-US" smtClean="0">
                <a:solidFill>
                  <a:prstClr val="black"/>
                </a:solidFill>
              </a:rPr>
              <a:pPr>
                <a:defRPr/>
              </a:pPr>
              <a:t>34</a:t>
            </a:fld>
            <a:endParaRPr lang="en-US" dirty="0">
              <a:solidFill>
                <a:prstClr val="black"/>
              </a:solidFill>
            </a:endParaRPr>
          </a:p>
        </p:txBody>
      </p:sp>
    </p:spTree>
    <p:extLst>
      <p:ext uri="{BB962C8B-B14F-4D97-AF65-F5344CB8AC3E}">
        <p14:creationId xmlns:p14="http://schemas.microsoft.com/office/powerpoint/2010/main" val="17856786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endParaRPr lang="en-US" baseline="0" dirty="0" smtClean="0"/>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35</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7"/>
            <a:ext cx="6440505" cy="187936"/>
          </a:xfrm>
          <a:prstGeom prst="rect">
            <a:avLst/>
          </a:prstGeom>
        </p:spPr>
        <p:txBody>
          <a:bodyPr/>
          <a:lstStyle/>
          <a:p>
            <a:endParaRPr lang="en-US" dirty="0"/>
          </a:p>
        </p:txBody>
      </p:sp>
      <p:sp>
        <p:nvSpPr>
          <p:cNvPr id="4" name="Slide Number Placeholder 3"/>
          <p:cNvSpPr>
            <a:spLocks noGrp="1"/>
          </p:cNvSpPr>
          <p:nvPr>
            <p:ph type="sldNum" sz="quarter" idx="10"/>
          </p:nvPr>
        </p:nvSpPr>
        <p:spPr>
          <a:xfrm>
            <a:off x="5771941" y="8840631"/>
            <a:ext cx="1146780" cy="359454"/>
          </a:xfrm>
          <a:prstGeom prst="rect">
            <a:avLst/>
          </a:prstGeom>
        </p:spPr>
        <p:txBody>
          <a:bodyPr/>
          <a:lstStyle/>
          <a:p>
            <a:pPr>
              <a:defRPr/>
            </a:pPr>
            <a:fld id="{CA252A07-E80E-4254-BBCA-0AEAE504703E}" type="slidenum">
              <a:rPr lang="en-US" smtClean="0">
                <a:solidFill>
                  <a:prstClr val="black"/>
                </a:solidFill>
              </a:rPr>
              <a:pPr>
                <a:defRPr/>
              </a:pPr>
              <a:t>36</a:t>
            </a:fld>
            <a:endParaRPr lang="en-US" dirty="0">
              <a:solidFill>
                <a:prstClr val="black"/>
              </a:solidFill>
            </a:endParaRPr>
          </a:p>
        </p:txBody>
      </p:sp>
    </p:spTree>
    <p:extLst>
      <p:ext uri="{BB962C8B-B14F-4D97-AF65-F5344CB8AC3E}">
        <p14:creationId xmlns:p14="http://schemas.microsoft.com/office/powerpoint/2010/main" val="3906289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F053D90-3371-42B5-9C56-97A6A46B1FA4}" type="slidenum">
              <a:rPr lang="en-US" smtClean="0"/>
              <a:t>5</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6163" y="1008063"/>
            <a:ext cx="4789487" cy="3594100"/>
          </a:xfrm>
          <a:prstGeom prst="rect">
            <a:avLst/>
          </a:prstGeom>
        </p:spPr>
      </p:sp>
      <p:sp>
        <p:nvSpPr>
          <p:cNvPr id="3" name="Notes Placeholder 2"/>
          <p:cNvSpPr>
            <a:spLocks noGrp="1"/>
          </p:cNvSpPr>
          <p:nvPr>
            <p:ph type="body" idx="1"/>
          </p:nvPr>
        </p:nvSpPr>
        <p:spPr>
          <a:xfrm>
            <a:off x="281394" y="5428456"/>
            <a:ext cx="6440505" cy="3334624"/>
          </a:xfrm>
          <a:prstGeom prst="rect">
            <a:avLst/>
          </a:prstGeom>
        </p:spPr>
        <p:txBody>
          <a:bodyPr/>
          <a:lstStyle/>
          <a:p>
            <a:pPr defTabSz="882293">
              <a:defRPr/>
            </a:pPr>
            <a:endParaRPr lang="en-US" b="0" dirty="0" smtClean="0"/>
          </a:p>
        </p:txBody>
      </p:sp>
      <p:sp>
        <p:nvSpPr>
          <p:cNvPr id="4" name="Slide Number Placeholder 3"/>
          <p:cNvSpPr>
            <a:spLocks noGrp="1"/>
          </p:cNvSpPr>
          <p:nvPr>
            <p:ph type="sldNum" sz="quarter" idx="10"/>
          </p:nvPr>
        </p:nvSpPr>
        <p:spPr>
          <a:xfrm>
            <a:off x="5927938" y="8685531"/>
            <a:ext cx="990783" cy="514552"/>
          </a:xfrm>
          <a:prstGeom prst="rect">
            <a:avLst/>
          </a:prstGeom>
        </p:spPr>
        <p:txBody>
          <a:bodyPr/>
          <a:lstStyle/>
          <a:p>
            <a:pPr>
              <a:defRPr/>
            </a:pPr>
            <a:fld id="{CA252A07-E80E-4254-BBCA-0AEAE504703E}"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2949260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7</a:t>
            </a:fld>
            <a:endParaRPr lang="en-US"/>
          </a:p>
        </p:txBody>
      </p:sp>
    </p:spTree>
    <p:extLst>
      <p:ext uri="{BB962C8B-B14F-4D97-AF65-F5344CB8AC3E}">
        <p14:creationId xmlns:p14="http://schemas.microsoft.com/office/powerpoint/2010/main" val="2723516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8</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9</a:t>
            </a:fld>
            <a:endParaRPr lang="en-US"/>
          </a:p>
        </p:txBody>
      </p:sp>
    </p:spTree>
    <p:extLst>
      <p:ext uri="{BB962C8B-B14F-4D97-AF65-F5344CB8AC3E}">
        <p14:creationId xmlns:p14="http://schemas.microsoft.com/office/powerpoint/2010/main" val="24861231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053D90-3371-42B5-9C56-97A6A46B1FA4}" type="slidenum">
              <a:rPr lang="en-US" smtClean="0"/>
              <a:t>10</a:t>
            </a:fld>
            <a:endParaRPr lang="en-US"/>
          </a:p>
        </p:txBody>
      </p:sp>
    </p:spTree>
    <p:extLst>
      <p:ext uri="{BB962C8B-B14F-4D97-AF65-F5344CB8AC3E}">
        <p14:creationId xmlns:p14="http://schemas.microsoft.com/office/powerpoint/2010/main" val="2486123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322471-DCA9-45FD-85B9-AA2935BAB1B5}"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4043886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22471-DCA9-45FD-85B9-AA2935BAB1B5}"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23058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22471-DCA9-45FD-85B9-AA2935BAB1B5}"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1927360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endParaRPr lang="en-US" dirty="0">
              <a:solidFill>
                <a:prstClr val="black">
                  <a:tint val="75000"/>
                </a:prstClr>
              </a:solidFill>
            </a:endParaRPr>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928778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861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322471-DCA9-45FD-85B9-AA2935BAB1B5}"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1048860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322471-DCA9-45FD-85B9-AA2935BAB1B5}"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2279653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322471-DCA9-45FD-85B9-AA2935BAB1B5}"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1031468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322471-DCA9-45FD-85B9-AA2935BAB1B5}" type="datetimeFigureOut">
              <a:rPr lang="en-US" smtClean="0"/>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775217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322471-DCA9-45FD-85B9-AA2935BAB1B5}" type="datetimeFigureOut">
              <a:rPr lang="en-US" smtClean="0"/>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2724475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322471-DCA9-45FD-85B9-AA2935BAB1B5}" type="datetimeFigureOut">
              <a:rPr lang="en-US" smtClean="0"/>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1017539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22471-DCA9-45FD-85B9-AA2935BAB1B5}"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324096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322471-DCA9-45FD-85B9-AA2935BAB1B5}"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D4633-3E50-40FF-A6E2-75EE63111CD1}" type="slidenum">
              <a:rPr lang="en-US" smtClean="0"/>
              <a:t>‹#›</a:t>
            </a:fld>
            <a:endParaRPr lang="en-US"/>
          </a:p>
        </p:txBody>
      </p:sp>
    </p:spTree>
    <p:extLst>
      <p:ext uri="{BB962C8B-B14F-4D97-AF65-F5344CB8AC3E}">
        <p14:creationId xmlns:p14="http://schemas.microsoft.com/office/powerpoint/2010/main" val="1970727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322471-DCA9-45FD-85B9-AA2935BAB1B5}" type="datetimeFigureOut">
              <a:rPr lang="en-US" smtClean="0"/>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FD4633-3E50-40FF-A6E2-75EE63111CD1}" type="slidenum">
              <a:rPr lang="en-US" smtClean="0"/>
              <a:t>‹#›</a:t>
            </a:fld>
            <a:endParaRPr lang="en-US"/>
          </a:p>
        </p:txBody>
      </p:sp>
    </p:spTree>
    <p:extLst>
      <p:ext uri="{BB962C8B-B14F-4D97-AF65-F5344CB8AC3E}">
        <p14:creationId xmlns:p14="http://schemas.microsoft.com/office/powerpoint/2010/main" val="834616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p:nvPicPr>
        <p:blipFill>
          <a:blip r:embed="rId4" cstate="print"/>
          <a:stretch>
            <a:fillRect/>
          </a:stretch>
        </p:blipFill>
        <p:spPr>
          <a:xfrm>
            <a:off x="0" y="0"/>
            <a:ext cx="9144000" cy="1270000"/>
          </a:xfrm>
          <a:prstGeom prst="rect">
            <a:avLst/>
          </a:prstGeom>
        </p:spPr>
      </p:pic>
      <p:pic>
        <p:nvPicPr>
          <p:cNvPr id="8" name="Picture 7" descr="Chalkboard-Box-Footer-Blue.png"/>
          <p:cNvPicPr>
            <a:picLocks noChangeAspect="1"/>
          </p:cNvPicPr>
          <p:nvPr/>
        </p:nvPicPr>
        <p:blipFill>
          <a:blip r:embed="rId5"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r>
              <a:rPr lang="en-US" dirty="0" smtClean="0">
                <a:solidFill>
                  <a:prstClr val="black">
                    <a:tint val="75000"/>
                  </a:prstClr>
                </a:solidFill>
              </a:rPr>
              <a:t>#</a:t>
            </a:r>
            <a:endParaRPr lang="en-US" dirty="0">
              <a:solidFill>
                <a:prstClr val="black">
                  <a:tint val="75000"/>
                </a:prstClr>
              </a:solidFill>
            </a:endParaRPr>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endParaRPr lang="en-US" dirty="0">
              <a:solidFill>
                <a:srgbClr val="EEECE1">
                  <a:lumMod val="50000"/>
                </a:srgbClr>
              </a:solidFill>
            </a:endParaRPr>
          </a:p>
        </p:txBody>
      </p:sp>
    </p:spTree>
    <p:extLst>
      <p:ext uri="{BB962C8B-B14F-4D97-AF65-F5344CB8AC3E}">
        <p14:creationId xmlns:p14="http://schemas.microsoft.com/office/powerpoint/2010/main" val="4190560080"/>
      </p:ext>
    </p:extLst>
  </p:cSld>
  <p:clrMap bg1="lt1" tx1="dk1" bg2="lt2" tx2="dk2" accent1="accent1" accent2="accent2" accent3="accent3" accent4="accent4" accent5="accent5" accent6="accent6" hlink="hlink" folHlink="folHlink"/>
  <p:sldLayoutIdLst>
    <p:sldLayoutId id="2147483661" r:id="rId1"/>
    <p:sldLayoutId id="2147483662" r:id="rId2"/>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http://videolibrary.louisianabelieves.com/library/6th-grade-math-lesson-on-area-and-perimeter" TargetMode="External"/><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hyperlink" Target="http://videolibrary.louisianabelieves.com/library/5th-grade-lesson-on-reasoning-about-fractions" TargetMode="External"/><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8" Type="http://schemas.openxmlformats.org/officeDocument/2006/relationships/hyperlink" Target="http://www.louisianabelieves.com/resources/library/year-long-scope-sequence" TargetMode="External"/><Relationship Id="rId13" Type="http://schemas.openxmlformats.org/officeDocument/2006/relationships/hyperlink" Target="http://achievethecore.org/dashboard/300/search/1/2/0/1/2/3/4/5/6/7/8/9/10/11/12" TargetMode="External"/><Relationship Id="rId3" Type="http://schemas.openxmlformats.org/officeDocument/2006/relationships/hyperlink" Target="http://www.louisianabelieves.com/resources/library/academic-standards" TargetMode="External"/><Relationship Id="rId7" Type="http://schemas.openxmlformats.org/officeDocument/2006/relationships/hyperlink" Target="http://www.louisianabelieves.com/docs/common-core-state-standards-resources/guide---math-ccss-self-learning-module-3.pdf?sfvrsn=4" TargetMode="External"/><Relationship Id="rId12" Type="http://schemas.openxmlformats.org/officeDocument/2006/relationships/hyperlink" Target="http://videolibrary.louisianabelieves.com/" TargetMode="External"/><Relationship Id="rId2" Type="http://schemas.openxmlformats.org/officeDocument/2006/relationships/hyperlink" Target="http://www.louisianabelieves.com/teaching/compass" TargetMode="External"/><Relationship Id="rId1" Type="http://schemas.openxmlformats.org/officeDocument/2006/relationships/slideLayout" Target="../slideLayouts/slideLayout13.xml"/><Relationship Id="rId6" Type="http://schemas.openxmlformats.org/officeDocument/2006/relationships/hyperlink" Target="http://www.parcconline.org/parcc-model-content-frameworks" TargetMode="External"/><Relationship Id="rId11" Type="http://schemas.openxmlformats.org/officeDocument/2006/relationships/hyperlink" Target="http://www.louisianabelieves.com/resources/classroom-support-toolbox/teacher-support-toolbox/year-long-scope-sequence-resources" TargetMode="External"/><Relationship Id="rId5" Type="http://schemas.openxmlformats.org/officeDocument/2006/relationships/hyperlink" Target="http://www.louisianabelieves.com/docs/common-core-state-standards-resources/guide---math-ccss-self-learning-module-2.pdf?sfvrsn=4" TargetMode="External"/><Relationship Id="rId10" Type="http://schemas.openxmlformats.org/officeDocument/2006/relationships/hyperlink" Target="http://www.louisianabelieves.com/resources/library/teacher-support-toolbox-library/6-8-grade-math-teachers" TargetMode="External"/><Relationship Id="rId4" Type="http://schemas.openxmlformats.org/officeDocument/2006/relationships/hyperlink" Target="http://www.louisianabelieves.com/resources/classroom-support-toolbox/teacher-support-toolbox/end-of-year-assessments" TargetMode="External"/><Relationship Id="rId9" Type="http://schemas.openxmlformats.org/officeDocument/2006/relationships/hyperlink" Target="http://www.corestandards.org/Math/Practice/"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228600" y="3962400"/>
            <a:ext cx="8686800" cy="584775"/>
          </a:xfrm>
          <a:prstGeom prst="rect">
            <a:avLst/>
          </a:prstGeom>
          <a:noFill/>
        </p:spPr>
        <p:txBody>
          <a:bodyPr wrap="square" rtlCol="0">
            <a:spAutoFit/>
          </a:bodyPr>
          <a:lstStyle/>
          <a:p>
            <a:pPr algn="ctr"/>
            <a:r>
              <a:rPr lang="en-US" sz="3200" b="1" i="1" dirty="0"/>
              <a:t>Observations to Support </a:t>
            </a:r>
            <a:r>
              <a:rPr lang="en-US" sz="3200" b="1" i="1" dirty="0" smtClean="0"/>
              <a:t>Mathematics </a:t>
            </a:r>
            <a:r>
              <a:rPr lang="en-US" sz="3200" b="1" i="1" dirty="0"/>
              <a:t>Instruction</a:t>
            </a:r>
            <a:endParaRPr lang="en-US" sz="3200" dirty="0"/>
          </a:p>
        </p:txBody>
      </p:sp>
    </p:spTree>
    <p:extLst>
      <p:ext uri="{BB962C8B-B14F-4D97-AF65-F5344CB8AC3E}">
        <p14:creationId xmlns:p14="http://schemas.microsoft.com/office/powerpoint/2010/main" val="12461520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Priority Content:  K - 2</a:t>
            </a:r>
            <a:endParaRPr lang="en-US" sz="3200" dirty="0">
              <a:solidFill>
                <a:schemeClr val="bg1"/>
              </a:solidFill>
              <a:latin typeface="Chalkduster"/>
            </a:endParaRPr>
          </a:p>
        </p:txBody>
      </p:sp>
      <p:graphicFrame>
        <p:nvGraphicFramePr>
          <p:cNvPr id="4" name="Table 3"/>
          <p:cNvGraphicFramePr>
            <a:graphicFrameLocks noGrp="1"/>
          </p:cNvGraphicFramePr>
          <p:nvPr>
            <p:extLst>
              <p:ext uri="{D42A27DB-BD31-4B8C-83A1-F6EECF244321}">
                <p14:modId xmlns:p14="http://schemas.microsoft.com/office/powerpoint/2010/main" val="3379061653"/>
              </p:ext>
            </p:extLst>
          </p:nvPr>
        </p:nvGraphicFramePr>
        <p:xfrm>
          <a:off x="152400" y="1219200"/>
          <a:ext cx="8839200" cy="5303520"/>
        </p:xfrm>
        <a:graphic>
          <a:graphicData uri="http://schemas.openxmlformats.org/drawingml/2006/table">
            <a:tbl>
              <a:tblPr firstRow="1" bandRow="1">
                <a:tableStyleId>{5C22544A-7EE6-4342-B048-85BDC9FD1C3A}</a:tableStyleId>
              </a:tblPr>
              <a:tblGrid>
                <a:gridCol w="1032716"/>
                <a:gridCol w="7806484"/>
              </a:tblGrid>
              <a:tr h="370840">
                <a:tc>
                  <a:txBody>
                    <a:bodyPr/>
                    <a:lstStyle/>
                    <a:p>
                      <a:pPr algn="ctr"/>
                      <a:r>
                        <a:rPr lang="en-US" sz="2400" dirty="0" smtClean="0"/>
                        <a:t>Grade</a:t>
                      </a:r>
                      <a:endParaRPr lang="en-US" sz="2400" dirty="0"/>
                    </a:p>
                  </a:txBody>
                  <a:tcPr/>
                </a:tc>
                <a:tc>
                  <a:txBody>
                    <a:bodyPr/>
                    <a:lstStyle/>
                    <a:p>
                      <a:pPr algn="ctr"/>
                      <a:r>
                        <a:rPr lang="en-US" sz="2400" dirty="0" smtClean="0"/>
                        <a:t>Content Focus</a:t>
                      </a:r>
                      <a:endParaRPr lang="en-US" sz="2400" dirty="0"/>
                    </a:p>
                  </a:txBody>
                  <a:tcPr/>
                </a:tc>
              </a:tr>
              <a:tr h="370840">
                <a:tc>
                  <a:txBody>
                    <a:bodyPr/>
                    <a:lstStyle/>
                    <a:p>
                      <a:pPr algn="ctr"/>
                      <a:r>
                        <a:rPr lang="en-US" sz="2000" b="1" dirty="0" smtClean="0"/>
                        <a:t>K</a:t>
                      </a:r>
                      <a:endParaRPr lang="en-US" sz="2000" b="1" i="0" dirty="0"/>
                    </a:p>
                  </a:txBody>
                  <a:tcPr/>
                </a:tc>
                <a:tc>
                  <a:txBody>
                    <a:bodyPr/>
                    <a:lstStyle/>
                    <a:p>
                      <a:pPr marL="279400" indent="-279400">
                        <a:buFont typeface="+mj-lt"/>
                        <a:buAutoNum type="arabicPeriod"/>
                      </a:pPr>
                      <a:r>
                        <a:rPr lang="en-US" sz="2000" dirty="0" smtClean="0"/>
                        <a:t>Representing and comparing whole numbers, initially with sets of objects</a:t>
                      </a:r>
                    </a:p>
                    <a:p>
                      <a:pPr marL="279400" indent="-279400">
                        <a:buFont typeface="+mj-lt"/>
                        <a:buAutoNum type="arabicPeriod"/>
                      </a:pPr>
                      <a:r>
                        <a:rPr lang="en-US" sz="2000" dirty="0" smtClean="0"/>
                        <a:t>Describing shapes and space</a:t>
                      </a:r>
                      <a:endParaRPr lang="en-US" sz="2000" b="0" i="0" u="none" strike="noStrike" kern="1200" baseline="0" dirty="0" smtClean="0">
                        <a:solidFill>
                          <a:schemeClr val="dk1"/>
                        </a:solidFill>
                        <a:latin typeface="+mn-lt"/>
                        <a:ea typeface="+mn-ea"/>
                        <a:cs typeface="+mn-cs"/>
                      </a:endParaRPr>
                    </a:p>
                  </a:txBody>
                  <a:tcPr/>
                </a:tc>
              </a:tr>
              <a:tr h="370840">
                <a:tc>
                  <a:txBody>
                    <a:bodyPr/>
                    <a:lstStyle/>
                    <a:p>
                      <a:pPr algn="ctr"/>
                      <a:r>
                        <a:rPr lang="en-US" sz="2000" b="1" dirty="0" smtClean="0"/>
                        <a:t>1</a:t>
                      </a:r>
                      <a:endParaRPr lang="en-US" sz="2000" b="1" i="0" dirty="0"/>
                    </a:p>
                  </a:txBody>
                  <a:tcPr/>
                </a:tc>
                <a:tc>
                  <a:txBody>
                    <a:bodyPr/>
                    <a:lstStyle/>
                    <a:p>
                      <a:pPr marL="279400" indent="-279400">
                        <a:buFont typeface="+mj-lt"/>
                        <a:buAutoNum type="arabicPeriod"/>
                      </a:pPr>
                      <a:r>
                        <a:rPr lang="en-US" sz="2000" dirty="0" smtClean="0"/>
                        <a:t>Developing understanding of addition, subtraction, and strategies for addition and subtraction within 20</a:t>
                      </a:r>
                    </a:p>
                    <a:p>
                      <a:pPr marL="279400" indent="-279400">
                        <a:buFont typeface="+mj-lt"/>
                        <a:buAutoNum type="arabicPeriod"/>
                      </a:pPr>
                      <a:r>
                        <a:rPr lang="en-US" sz="2000" dirty="0" smtClean="0"/>
                        <a:t>Developing understanding of whole number relationships and place value, including grouping in tens and ones</a:t>
                      </a:r>
                    </a:p>
                    <a:p>
                      <a:pPr marL="279400" indent="-279400">
                        <a:buFont typeface="+mj-lt"/>
                        <a:buAutoNum type="arabicPeriod"/>
                      </a:pPr>
                      <a:r>
                        <a:rPr lang="en-US" sz="2000" dirty="0" smtClean="0"/>
                        <a:t>Developing understanding of linear measurement and measuring lengths as iterating length units</a:t>
                      </a:r>
                    </a:p>
                    <a:p>
                      <a:pPr marL="279400" indent="-279400">
                        <a:buFont typeface="+mj-lt"/>
                        <a:buAutoNum type="arabicPeriod"/>
                      </a:pPr>
                      <a:r>
                        <a:rPr lang="en-US" sz="2000" dirty="0" smtClean="0"/>
                        <a:t>Reasoning about attributes of, and composing and decomposing geometric shapes</a:t>
                      </a:r>
                      <a:endParaRPr lang="en-US" sz="2000" b="0" i="0" u="none" strike="noStrike" kern="1200" baseline="0" dirty="0" smtClean="0">
                        <a:solidFill>
                          <a:schemeClr val="dk1"/>
                        </a:solidFill>
                        <a:latin typeface="+mn-lt"/>
                        <a:ea typeface="+mn-ea"/>
                        <a:cs typeface="+mn-cs"/>
                      </a:endParaRPr>
                    </a:p>
                  </a:txBody>
                  <a:tcPr/>
                </a:tc>
              </a:tr>
              <a:tr h="370840">
                <a:tc>
                  <a:txBody>
                    <a:bodyPr/>
                    <a:lstStyle/>
                    <a:p>
                      <a:pPr algn="ctr"/>
                      <a:r>
                        <a:rPr lang="en-US" sz="2000" b="1" dirty="0" smtClean="0"/>
                        <a:t>2</a:t>
                      </a:r>
                      <a:endParaRPr lang="en-US" sz="2000" b="1" i="0" dirty="0"/>
                    </a:p>
                  </a:txBody>
                  <a:tcPr/>
                </a:tc>
                <a:tc>
                  <a:txBody>
                    <a:bodyPr/>
                    <a:lstStyle/>
                    <a:p>
                      <a:pPr marL="279400" indent="-279400">
                        <a:buFont typeface="+mj-lt"/>
                        <a:buAutoNum type="arabicPeriod"/>
                      </a:pPr>
                      <a:r>
                        <a:rPr lang="en-US" sz="2000" dirty="0" smtClean="0"/>
                        <a:t>Extending understanding of base-ten notation</a:t>
                      </a:r>
                    </a:p>
                    <a:p>
                      <a:pPr marL="279400" indent="-279400">
                        <a:buFont typeface="+mj-lt"/>
                        <a:buAutoNum type="arabicPeriod"/>
                      </a:pPr>
                      <a:r>
                        <a:rPr lang="en-US" sz="2000" dirty="0" smtClean="0"/>
                        <a:t>Building fluency with addition and subtraction</a:t>
                      </a:r>
                    </a:p>
                    <a:p>
                      <a:pPr marL="279400" indent="-279400">
                        <a:buFont typeface="+mj-lt"/>
                        <a:buAutoNum type="arabicPeriod"/>
                      </a:pPr>
                      <a:r>
                        <a:rPr lang="en-US" sz="2000" dirty="0" smtClean="0"/>
                        <a:t>Using standard units of measure</a:t>
                      </a:r>
                    </a:p>
                    <a:p>
                      <a:pPr marL="279400" indent="-279400">
                        <a:buFont typeface="+mj-lt"/>
                        <a:buAutoNum type="arabicPeriod"/>
                      </a:pPr>
                      <a:r>
                        <a:rPr lang="en-US" sz="2000" dirty="0" smtClean="0"/>
                        <a:t>Describing and analyzing shapes</a:t>
                      </a:r>
                      <a:endParaRPr lang="en-US" sz="20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374023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Priority Content: 3 – 5 </a:t>
            </a:r>
            <a:endParaRPr lang="en-US" sz="3200" dirty="0">
              <a:solidFill>
                <a:schemeClr val="bg1"/>
              </a:solidFill>
              <a:latin typeface="Chalkduster"/>
            </a:endParaRPr>
          </a:p>
        </p:txBody>
      </p:sp>
      <p:graphicFrame>
        <p:nvGraphicFramePr>
          <p:cNvPr id="4" name="Table 3"/>
          <p:cNvGraphicFramePr>
            <a:graphicFrameLocks noGrp="1"/>
          </p:cNvGraphicFramePr>
          <p:nvPr>
            <p:extLst>
              <p:ext uri="{D42A27DB-BD31-4B8C-83A1-F6EECF244321}">
                <p14:modId xmlns:p14="http://schemas.microsoft.com/office/powerpoint/2010/main" val="2979386238"/>
              </p:ext>
            </p:extLst>
          </p:nvPr>
        </p:nvGraphicFramePr>
        <p:xfrm>
          <a:off x="228601" y="1143000"/>
          <a:ext cx="8763000" cy="5278120"/>
        </p:xfrm>
        <a:graphic>
          <a:graphicData uri="http://schemas.openxmlformats.org/drawingml/2006/table">
            <a:tbl>
              <a:tblPr firstRow="1" bandRow="1">
                <a:tableStyleId>{5C22544A-7EE6-4342-B048-85BDC9FD1C3A}</a:tableStyleId>
              </a:tblPr>
              <a:tblGrid>
                <a:gridCol w="761999"/>
                <a:gridCol w="8001001"/>
              </a:tblGrid>
              <a:tr h="370840">
                <a:tc>
                  <a:txBody>
                    <a:bodyPr/>
                    <a:lstStyle/>
                    <a:p>
                      <a:pPr algn="ctr"/>
                      <a:r>
                        <a:rPr lang="en-US" sz="1800" dirty="0" smtClean="0"/>
                        <a:t>Grade</a:t>
                      </a:r>
                      <a:endParaRPr lang="en-US" sz="1800" dirty="0"/>
                    </a:p>
                  </a:txBody>
                  <a:tcPr/>
                </a:tc>
                <a:tc>
                  <a:txBody>
                    <a:bodyPr/>
                    <a:lstStyle/>
                    <a:p>
                      <a:pPr algn="ctr"/>
                      <a:r>
                        <a:rPr lang="en-US" sz="1800" dirty="0" smtClean="0"/>
                        <a:t>Content</a:t>
                      </a:r>
                      <a:r>
                        <a:rPr lang="en-US" sz="1800" baseline="0" dirty="0" smtClean="0"/>
                        <a:t> </a:t>
                      </a:r>
                      <a:r>
                        <a:rPr lang="en-US" sz="1800" dirty="0" smtClean="0"/>
                        <a:t>Focus </a:t>
                      </a:r>
                      <a:endParaRPr lang="en-US" sz="1800" dirty="0"/>
                    </a:p>
                  </a:txBody>
                  <a:tcPr/>
                </a:tc>
              </a:tr>
              <a:tr h="370840">
                <a:tc>
                  <a:txBody>
                    <a:bodyPr/>
                    <a:lstStyle/>
                    <a:p>
                      <a:pPr algn="ctr"/>
                      <a:r>
                        <a:rPr lang="en-US" sz="1600" b="1" dirty="0" smtClean="0"/>
                        <a:t>3 </a:t>
                      </a:r>
                      <a:endParaRPr lang="en-US" sz="1600" b="1" i="0" dirty="0"/>
                    </a:p>
                  </a:txBody>
                  <a:tcPr/>
                </a:tc>
                <a:tc>
                  <a:txBody>
                    <a:bodyPr/>
                    <a:lstStyle/>
                    <a:p>
                      <a:pPr marL="342900" indent="-342900">
                        <a:buFont typeface="+mj-lt"/>
                        <a:buAutoNum type="arabicPeriod"/>
                      </a:pPr>
                      <a:r>
                        <a:rPr lang="en-US" sz="1600" dirty="0" smtClean="0"/>
                        <a:t>Developing understanding of multiplication and division and strategies for multiplication and division within 100</a:t>
                      </a:r>
                    </a:p>
                    <a:p>
                      <a:pPr marL="342900" indent="-342900">
                        <a:buFont typeface="+mj-lt"/>
                        <a:buAutoNum type="arabicPeriod"/>
                      </a:pPr>
                      <a:r>
                        <a:rPr lang="en-US" sz="1600" dirty="0" smtClean="0"/>
                        <a:t>Developing understanding of fractions, especially unit fractions (fractions with numerator </a:t>
                      </a:r>
                    </a:p>
                    <a:p>
                      <a:pPr marL="342900" indent="-342900">
                        <a:buFont typeface="+mj-lt"/>
                        <a:buAutoNum type="arabicPeriod"/>
                      </a:pPr>
                      <a:r>
                        <a:rPr lang="en-US" sz="1600" dirty="0" smtClean="0"/>
                        <a:t>Developing understanding of the structure of rectangular arrays and of area</a:t>
                      </a:r>
                      <a:r>
                        <a:rPr lang="en-US" sz="1600" baseline="0" dirty="0" smtClean="0"/>
                        <a:t> </a:t>
                      </a:r>
                      <a:r>
                        <a:rPr lang="en-US" sz="1600" dirty="0" smtClean="0"/>
                        <a:t>describing and analyzing two-dimensional shapes</a:t>
                      </a:r>
                      <a:endParaRPr lang="en-US" sz="1600" b="0" i="0" u="none" strike="noStrike" kern="1200" baseline="0" dirty="0" smtClean="0">
                        <a:solidFill>
                          <a:schemeClr val="dk1"/>
                        </a:solidFill>
                        <a:latin typeface="+mn-lt"/>
                        <a:ea typeface="+mn-ea"/>
                        <a:cs typeface="+mn-cs"/>
                      </a:endParaRPr>
                    </a:p>
                  </a:txBody>
                  <a:tcPr/>
                </a:tc>
              </a:tr>
              <a:tr h="370840">
                <a:tc>
                  <a:txBody>
                    <a:bodyPr/>
                    <a:lstStyle/>
                    <a:p>
                      <a:pPr algn="ctr"/>
                      <a:r>
                        <a:rPr lang="en-US" sz="1600" b="1" dirty="0" smtClean="0"/>
                        <a:t>4</a:t>
                      </a:r>
                      <a:endParaRPr lang="en-US" sz="1600" b="1" i="0" dirty="0"/>
                    </a:p>
                  </a:txBody>
                  <a:tcPr/>
                </a:tc>
                <a:tc>
                  <a:txBody>
                    <a:bodyPr/>
                    <a:lstStyle/>
                    <a:p>
                      <a:pPr marL="342900" indent="-342900">
                        <a:buFont typeface="+mj-lt"/>
                        <a:buAutoNum type="arabicPeriod"/>
                      </a:pPr>
                      <a:r>
                        <a:rPr lang="en-US" sz="1600" dirty="0" smtClean="0"/>
                        <a:t>Developing understanding and fluency with multi-digit multiplication, and developing understanding of dividing to find quotients involving multi-digit dividends</a:t>
                      </a:r>
                    </a:p>
                    <a:p>
                      <a:pPr marL="342900" indent="-342900">
                        <a:buFont typeface="+mj-lt"/>
                        <a:buAutoNum type="arabicPeriod"/>
                      </a:pPr>
                      <a:r>
                        <a:rPr lang="en-US" sz="1600" dirty="0" smtClean="0"/>
                        <a:t>Developing an understanding of fraction equivalence, addition and subtraction of fractions with like denominators, and multiplication of fractions by whole numbers</a:t>
                      </a:r>
                    </a:p>
                    <a:p>
                      <a:pPr marL="342900" lvl="0" indent="-342900">
                        <a:buFont typeface="+mj-lt"/>
                        <a:buAutoNum type="arabicPeriod"/>
                      </a:pPr>
                      <a:r>
                        <a:rPr lang="en-US" sz="1600" dirty="0" smtClean="0"/>
                        <a:t>Understanding that geometric figures can be analyzed and classified based on their properties, such as having parallel sides, perpendicular sides, particular angle measures, and symmetry</a:t>
                      </a:r>
                      <a:endParaRPr lang="en-US" sz="1600" b="0" i="0" u="none" strike="noStrike" kern="1200" baseline="0" dirty="0" smtClean="0">
                        <a:solidFill>
                          <a:schemeClr val="dk1"/>
                        </a:solidFill>
                        <a:latin typeface="+mn-lt"/>
                        <a:ea typeface="+mn-ea"/>
                        <a:cs typeface="+mn-cs"/>
                      </a:endParaRPr>
                    </a:p>
                  </a:txBody>
                  <a:tcPr/>
                </a:tc>
              </a:tr>
              <a:tr h="370840">
                <a:tc>
                  <a:txBody>
                    <a:bodyPr/>
                    <a:lstStyle/>
                    <a:p>
                      <a:pPr algn="ctr"/>
                      <a:r>
                        <a:rPr lang="en-US" sz="1600" b="1" dirty="0" smtClean="0"/>
                        <a:t>5</a:t>
                      </a:r>
                      <a:endParaRPr lang="en-US" sz="1600" b="1" i="0" dirty="0"/>
                    </a:p>
                  </a:txBody>
                  <a:tcPr/>
                </a:tc>
                <a:tc>
                  <a:txBody>
                    <a:bodyPr/>
                    <a:lstStyle/>
                    <a:p>
                      <a:pPr marL="342900" indent="-342900">
                        <a:buFont typeface="+mj-lt"/>
                        <a:buAutoNum type="arabicPeriod"/>
                      </a:pPr>
                      <a:r>
                        <a:rPr lang="en-US" sz="1600" dirty="0" smtClean="0"/>
                        <a:t>Developing fluency with addition and subtraction of fractions, and developing understanding of the multiplication of fractions and of division of fractions in limited cases (unit fractions divided by whole numbers and whole numbers divided by unit fractions)</a:t>
                      </a:r>
                    </a:p>
                    <a:p>
                      <a:pPr marL="342900" indent="-342900">
                        <a:buFont typeface="+mj-lt"/>
                        <a:buAutoNum type="arabicPeriod"/>
                      </a:pPr>
                      <a:r>
                        <a:rPr lang="en-US" sz="1600" dirty="0" smtClean="0"/>
                        <a:t>Extending division to 2-digit divisors, integrating decimal fractions into the place value system and developing understanding of operations with decimals to hundredths, and developing fluency with whole number and decimal operations; and (3) developing understanding of volume.</a:t>
                      </a:r>
                      <a:endParaRPr lang="en-US" sz="16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2443038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Priority Content:  6 – 8 </a:t>
            </a:r>
            <a:endParaRPr lang="en-US" sz="3200" dirty="0">
              <a:solidFill>
                <a:schemeClr val="bg1"/>
              </a:solidFill>
              <a:latin typeface="Chalkduster"/>
            </a:endParaRPr>
          </a:p>
        </p:txBody>
      </p:sp>
      <p:graphicFrame>
        <p:nvGraphicFramePr>
          <p:cNvPr id="4" name="Table 3"/>
          <p:cNvGraphicFramePr>
            <a:graphicFrameLocks noGrp="1"/>
          </p:cNvGraphicFramePr>
          <p:nvPr>
            <p:extLst>
              <p:ext uri="{D42A27DB-BD31-4B8C-83A1-F6EECF244321}">
                <p14:modId xmlns:p14="http://schemas.microsoft.com/office/powerpoint/2010/main" val="3700663105"/>
              </p:ext>
            </p:extLst>
          </p:nvPr>
        </p:nvGraphicFramePr>
        <p:xfrm>
          <a:off x="188493" y="1143000"/>
          <a:ext cx="8803107" cy="5278120"/>
        </p:xfrm>
        <a:graphic>
          <a:graphicData uri="http://schemas.openxmlformats.org/drawingml/2006/table">
            <a:tbl>
              <a:tblPr firstRow="1" bandRow="1">
                <a:tableStyleId>{5C22544A-7EE6-4342-B048-85BDC9FD1C3A}</a:tableStyleId>
              </a:tblPr>
              <a:tblGrid>
                <a:gridCol w="802107"/>
                <a:gridCol w="8001000"/>
              </a:tblGrid>
              <a:tr h="370840">
                <a:tc>
                  <a:txBody>
                    <a:bodyPr/>
                    <a:lstStyle/>
                    <a:p>
                      <a:pPr algn="ctr"/>
                      <a:r>
                        <a:rPr lang="en-US" sz="1800" dirty="0" smtClean="0"/>
                        <a:t>Grade</a:t>
                      </a:r>
                      <a:endParaRPr lang="en-US" sz="1800" dirty="0"/>
                    </a:p>
                  </a:txBody>
                  <a:tcPr/>
                </a:tc>
                <a:tc>
                  <a:txBody>
                    <a:bodyPr/>
                    <a:lstStyle/>
                    <a:p>
                      <a:pPr algn="ctr"/>
                      <a:r>
                        <a:rPr lang="en-US" sz="1800" dirty="0" smtClean="0"/>
                        <a:t>Content</a:t>
                      </a:r>
                      <a:r>
                        <a:rPr lang="en-US" sz="1800" baseline="0" dirty="0" smtClean="0"/>
                        <a:t> </a:t>
                      </a:r>
                      <a:r>
                        <a:rPr lang="en-US" sz="1800" dirty="0" smtClean="0"/>
                        <a:t>Focus </a:t>
                      </a:r>
                      <a:endParaRPr lang="en-US" sz="1800" dirty="0"/>
                    </a:p>
                  </a:txBody>
                  <a:tcPr/>
                </a:tc>
              </a:tr>
              <a:tr h="370840">
                <a:tc>
                  <a:txBody>
                    <a:bodyPr/>
                    <a:lstStyle/>
                    <a:p>
                      <a:pPr algn="ctr"/>
                      <a:r>
                        <a:rPr lang="en-US" sz="1600" b="1" dirty="0" smtClean="0"/>
                        <a:t>6</a:t>
                      </a:r>
                      <a:endParaRPr lang="en-US" sz="1600" b="1" i="0" dirty="0"/>
                    </a:p>
                  </a:txBody>
                  <a:tcPr/>
                </a:tc>
                <a:tc>
                  <a:txBody>
                    <a:bodyPr/>
                    <a:lstStyle/>
                    <a:p>
                      <a:pPr marL="231775" indent="-231775">
                        <a:buFont typeface="+mj-lt"/>
                        <a:buAutoNum type="arabicPeriod"/>
                      </a:pPr>
                      <a:r>
                        <a:rPr lang="en-US" sz="1600" dirty="0" smtClean="0"/>
                        <a:t>Connecting ratio and rate to whole number multiplication and division and using concepts of ratio and rate to solve problems</a:t>
                      </a:r>
                    </a:p>
                    <a:p>
                      <a:pPr marL="231775" indent="-231775">
                        <a:buFont typeface="+mj-lt"/>
                        <a:buAutoNum type="arabicPeriod"/>
                      </a:pPr>
                      <a:r>
                        <a:rPr lang="en-US" sz="1600" dirty="0" smtClean="0"/>
                        <a:t>Completing understanding of division of fractions and extending the notion of number to the system of rational numbers, which includes negative numbers</a:t>
                      </a:r>
                    </a:p>
                    <a:p>
                      <a:pPr marL="231775" indent="-231775">
                        <a:buFont typeface="+mj-lt"/>
                        <a:buAutoNum type="arabicPeriod"/>
                      </a:pPr>
                      <a:r>
                        <a:rPr lang="en-US" sz="1600" dirty="0" smtClean="0"/>
                        <a:t>Writing, interpreting, and using expressions and equations; and (4) developing understanding of statistical thinking</a:t>
                      </a:r>
                      <a:endParaRPr lang="en-US" sz="1600" b="0" i="0" u="none" strike="noStrike" kern="1200" baseline="0" dirty="0" smtClean="0">
                        <a:solidFill>
                          <a:schemeClr val="dk1"/>
                        </a:solidFill>
                        <a:latin typeface="+mn-lt"/>
                        <a:ea typeface="+mn-ea"/>
                        <a:cs typeface="+mn-cs"/>
                      </a:endParaRPr>
                    </a:p>
                  </a:txBody>
                  <a:tcPr/>
                </a:tc>
              </a:tr>
              <a:tr h="370840">
                <a:tc>
                  <a:txBody>
                    <a:bodyPr/>
                    <a:lstStyle/>
                    <a:p>
                      <a:pPr algn="ctr"/>
                      <a:r>
                        <a:rPr lang="en-US" sz="1600" b="1" dirty="0" smtClean="0"/>
                        <a:t>7</a:t>
                      </a:r>
                      <a:endParaRPr lang="en-US" sz="1600" b="1" i="0" dirty="0"/>
                    </a:p>
                  </a:txBody>
                  <a:tcPr/>
                </a:tc>
                <a:tc>
                  <a:txBody>
                    <a:bodyPr/>
                    <a:lstStyle/>
                    <a:p>
                      <a:pPr marL="231775" indent="-231775">
                        <a:buFont typeface="+mj-lt"/>
                        <a:buAutoNum type="arabicPeriod"/>
                      </a:pPr>
                      <a:r>
                        <a:rPr lang="en-US" sz="1600" dirty="0" smtClean="0"/>
                        <a:t>Developing understanding of and applying proportional relationships</a:t>
                      </a:r>
                    </a:p>
                    <a:p>
                      <a:pPr marL="231775" indent="-231775">
                        <a:buFont typeface="+mj-lt"/>
                        <a:buAutoNum type="arabicPeriod"/>
                      </a:pPr>
                      <a:r>
                        <a:rPr lang="en-US" sz="1600" dirty="0" smtClean="0"/>
                        <a:t>Developing understanding of operations with rational numbers and working with expressions and linear equations</a:t>
                      </a:r>
                    </a:p>
                    <a:p>
                      <a:pPr marL="231775" indent="-231775">
                        <a:buFont typeface="+mj-lt"/>
                        <a:buAutoNum type="arabicPeriod"/>
                      </a:pPr>
                      <a:r>
                        <a:rPr lang="en-US" sz="1600" dirty="0" smtClean="0"/>
                        <a:t>Solving problems involving scale drawings and informal geometric constructions, and working with two- and three-dimensional shapes to solve problems involving area, surface area, and volume; and (4) drawing inferences about populations based on samples</a:t>
                      </a:r>
                      <a:endParaRPr lang="en-US" sz="1600" b="0" i="0" u="none" strike="noStrike" kern="1200" baseline="0" dirty="0" smtClean="0">
                        <a:solidFill>
                          <a:schemeClr val="dk1"/>
                        </a:solidFill>
                        <a:latin typeface="+mn-lt"/>
                        <a:ea typeface="+mn-ea"/>
                        <a:cs typeface="+mn-cs"/>
                      </a:endParaRPr>
                    </a:p>
                  </a:txBody>
                  <a:tcPr/>
                </a:tc>
              </a:tr>
              <a:tr h="370840">
                <a:tc>
                  <a:txBody>
                    <a:bodyPr/>
                    <a:lstStyle/>
                    <a:p>
                      <a:pPr algn="ctr"/>
                      <a:r>
                        <a:rPr lang="en-US" sz="1600" b="1" dirty="0" smtClean="0"/>
                        <a:t>8</a:t>
                      </a:r>
                      <a:endParaRPr lang="en-US" sz="1600" b="1" i="0" dirty="0"/>
                    </a:p>
                  </a:txBody>
                  <a:tcPr/>
                </a:tc>
                <a:tc>
                  <a:txBody>
                    <a:bodyPr/>
                    <a:lstStyle/>
                    <a:p>
                      <a:pPr marL="231775" indent="-231775">
                        <a:buFont typeface="+mj-lt"/>
                        <a:buAutoNum type="arabicPeriod"/>
                      </a:pPr>
                      <a:r>
                        <a:rPr lang="en-US" sz="1600" dirty="0" smtClean="0"/>
                        <a:t>Formulating and reasoning about expressions and equations, including modeling an association in bivariate data with a linear equation, and solving linear equations and systems of linear equations</a:t>
                      </a:r>
                    </a:p>
                    <a:p>
                      <a:pPr marL="231775" indent="-231775">
                        <a:buFont typeface="+mj-lt"/>
                        <a:buAutoNum type="arabicPeriod"/>
                      </a:pPr>
                      <a:r>
                        <a:rPr lang="en-US" sz="1600" dirty="0" smtClean="0"/>
                        <a:t>Grasping the concept of a function and using functions to describe quantitative relationships</a:t>
                      </a:r>
                    </a:p>
                    <a:p>
                      <a:pPr marL="231775" indent="-231775">
                        <a:buFont typeface="+mj-lt"/>
                        <a:buAutoNum type="arabicPeriod"/>
                      </a:pPr>
                      <a:r>
                        <a:rPr lang="en-US" sz="1600" dirty="0" smtClean="0"/>
                        <a:t>Analyzing two- and three-dimensional space and figures using distance, angle, similarity, and congruence, and understanding and applying the Pythagorean Theorem.</a:t>
                      </a:r>
                      <a:endParaRPr lang="en-US" sz="1600" b="0" i="0" u="none" strike="noStrike" kern="1200" baseline="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6942210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Priority Content:  High School</a:t>
            </a:r>
            <a:endParaRPr lang="en-US" sz="3200" dirty="0">
              <a:solidFill>
                <a:schemeClr val="bg1"/>
              </a:solidFill>
              <a:latin typeface="Chalkduster"/>
            </a:endParaRPr>
          </a:p>
        </p:txBody>
      </p:sp>
      <p:graphicFrame>
        <p:nvGraphicFramePr>
          <p:cNvPr id="4" name="Table 3"/>
          <p:cNvGraphicFramePr>
            <a:graphicFrameLocks noGrp="1"/>
          </p:cNvGraphicFramePr>
          <p:nvPr>
            <p:extLst>
              <p:ext uri="{D42A27DB-BD31-4B8C-83A1-F6EECF244321}">
                <p14:modId xmlns:p14="http://schemas.microsoft.com/office/powerpoint/2010/main" val="79028716"/>
              </p:ext>
            </p:extLst>
          </p:nvPr>
        </p:nvGraphicFramePr>
        <p:xfrm>
          <a:off x="180473" y="1371600"/>
          <a:ext cx="8811128" cy="4693920"/>
        </p:xfrm>
        <a:graphic>
          <a:graphicData uri="http://schemas.openxmlformats.org/drawingml/2006/table">
            <a:tbl>
              <a:tblPr firstRow="1" bandRow="1">
                <a:tableStyleId>{5C22544A-7EE6-4342-B048-85BDC9FD1C3A}</a:tableStyleId>
              </a:tblPr>
              <a:tblGrid>
                <a:gridCol w="1419727"/>
                <a:gridCol w="7391401"/>
              </a:tblGrid>
              <a:tr h="370840">
                <a:tc>
                  <a:txBody>
                    <a:bodyPr/>
                    <a:lstStyle/>
                    <a:p>
                      <a:pPr algn="ctr"/>
                      <a:r>
                        <a:rPr lang="en-US" sz="2400" dirty="0" smtClean="0"/>
                        <a:t>Grade</a:t>
                      </a:r>
                      <a:endParaRPr lang="en-US" sz="2400" dirty="0"/>
                    </a:p>
                  </a:txBody>
                  <a:tcPr/>
                </a:tc>
                <a:tc>
                  <a:txBody>
                    <a:bodyPr/>
                    <a:lstStyle/>
                    <a:p>
                      <a:pPr algn="ctr"/>
                      <a:r>
                        <a:rPr lang="en-US" sz="2400" dirty="0" smtClean="0"/>
                        <a:t>Content</a:t>
                      </a:r>
                      <a:r>
                        <a:rPr lang="en-US" sz="2400" baseline="0" dirty="0" smtClean="0"/>
                        <a:t> </a:t>
                      </a:r>
                      <a:r>
                        <a:rPr lang="en-US" sz="2400" dirty="0" smtClean="0"/>
                        <a:t>Focus </a:t>
                      </a:r>
                      <a:endParaRPr lang="en-US" sz="2400" dirty="0"/>
                    </a:p>
                  </a:txBody>
                  <a:tcPr/>
                </a:tc>
              </a:tr>
              <a:tr h="370840">
                <a:tc>
                  <a:txBody>
                    <a:bodyPr/>
                    <a:lstStyle/>
                    <a:p>
                      <a:pPr algn="ctr"/>
                      <a:r>
                        <a:rPr lang="en-US" sz="2000" b="1" dirty="0" smtClean="0"/>
                        <a:t>Algebra I</a:t>
                      </a:r>
                      <a:endParaRPr lang="en-US" sz="2000" b="1" i="0" dirty="0"/>
                    </a:p>
                  </a:txBody>
                  <a:tcPr/>
                </a:tc>
                <a:tc>
                  <a:txBody>
                    <a:bodyPr/>
                    <a:lstStyle/>
                    <a:p>
                      <a:pPr marL="457200" indent="-457200">
                        <a:buFont typeface="+mj-lt"/>
                        <a:buAutoNum type="arabicPeriod"/>
                      </a:pPr>
                      <a:r>
                        <a:rPr lang="en-US" sz="2000" kern="1200" dirty="0" smtClean="0"/>
                        <a:t>Analytic geometry of lines; adding, subtracting, and multiplying polynomials</a:t>
                      </a:r>
                    </a:p>
                    <a:p>
                      <a:pPr marL="457200" indent="-457200">
                        <a:buFont typeface="+mj-lt"/>
                        <a:buAutoNum type="arabicPeriod"/>
                      </a:pPr>
                      <a:r>
                        <a:rPr lang="en-US" sz="2000" kern="1200" dirty="0" smtClean="0"/>
                        <a:t>Transforming expressions </a:t>
                      </a:r>
                      <a:r>
                        <a:rPr lang="en-US" sz="2000" kern="1200" baseline="0" dirty="0" smtClean="0"/>
                        <a:t> </a:t>
                      </a:r>
                      <a:r>
                        <a:rPr lang="en-US" sz="2000" kern="1200" dirty="0" smtClean="0"/>
                        <a:t>and chunking (seeing parts of</a:t>
                      </a:r>
                      <a:r>
                        <a:rPr lang="en-US" sz="2000" kern="1200" baseline="0" dirty="0" smtClean="0"/>
                        <a:t> </a:t>
                      </a:r>
                      <a:r>
                        <a:rPr lang="en-US" sz="2000" kern="1200" dirty="0" smtClean="0"/>
                        <a:t>an expression as a single object)</a:t>
                      </a:r>
                      <a:endParaRPr lang="en-US" sz="2000" b="0" i="0" kern="1200" dirty="0" smtClean="0">
                        <a:solidFill>
                          <a:schemeClr val="dk1"/>
                        </a:solidFill>
                        <a:latin typeface="+mn-lt"/>
                        <a:ea typeface="+mn-ea"/>
                        <a:cs typeface="+mn-cs"/>
                      </a:endParaRPr>
                    </a:p>
                  </a:txBody>
                  <a:tcPr/>
                </a:tc>
              </a:tr>
              <a:tr h="370840">
                <a:tc>
                  <a:txBody>
                    <a:bodyPr/>
                    <a:lstStyle/>
                    <a:p>
                      <a:pPr algn="ctr"/>
                      <a:r>
                        <a:rPr lang="en-US" sz="2000" b="1" dirty="0" smtClean="0"/>
                        <a:t>Geometry </a:t>
                      </a:r>
                      <a:endParaRPr lang="en-US" sz="2000" b="1" i="0" dirty="0"/>
                    </a:p>
                  </a:txBody>
                  <a:tcPr/>
                </a:tc>
                <a:tc>
                  <a:txBody>
                    <a:bodyPr/>
                    <a:lstStyle/>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kern="1200" dirty="0" smtClean="0"/>
                        <a:t>Transformational geometry; proofs</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kern="1200" dirty="0" smtClean="0"/>
                        <a:t>Triangle congruence and similarity criteria</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kern="1200" dirty="0" smtClean="0"/>
                        <a:t>Coordinate geometry (for use in proofs)</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kern="1200" dirty="0" smtClean="0"/>
                        <a:t>Geometric constructions</a:t>
                      </a:r>
                    </a:p>
                    <a:p>
                      <a:pPr marL="457200" marR="0" indent="-457200" algn="l" defTabSz="914400" rtl="0" eaLnBrk="1" fontAlgn="auto" latinLnBrk="0" hangingPunct="1">
                        <a:lnSpc>
                          <a:spcPct val="100000"/>
                        </a:lnSpc>
                        <a:spcBef>
                          <a:spcPts val="0"/>
                        </a:spcBef>
                        <a:spcAft>
                          <a:spcPts val="0"/>
                        </a:spcAft>
                        <a:buClrTx/>
                        <a:buSzTx/>
                        <a:buFont typeface="+mj-lt"/>
                        <a:buAutoNum type="arabicPeriod"/>
                        <a:tabLst/>
                        <a:defRPr/>
                      </a:pPr>
                      <a:r>
                        <a:rPr lang="en-US" sz="2000" kern="1200" dirty="0" smtClean="0"/>
                        <a:t>Modeling with geometric concepts</a:t>
                      </a:r>
                      <a:endParaRPr lang="en-US" sz="2000" b="0" i="0" kern="1200" dirty="0" smtClean="0">
                        <a:solidFill>
                          <a:schemeClr val="dk1"/>
                        </a:solidFill>
                        <a:latin typeface="+mn-lt"/>
                        <a:ea typeface="+mn-ea"/>
                        <a:cs typeface="+mn-cs"/>
                      </a:endParaRPr>
                    </a:p>
                  </a:txBody>
                  <a:tcPr/>
                </a:tc>
              </a:tr>
              <a:tr h="370840">
                <a:tc>
                  <a:txBody>
                    <a:bodyPr/>
                    <a:lstStyle/>
                    <a:p>
                      <a:pPr algn="ctr"/>
                      <a:r>
                        <a:rPr lang="en-US" sz="2000" b="1" dirty="0" smtClean="0"/>
                        <a:t>Algebra II</a:t>
                      </a:r>
                      <a:endParaRPr lang="en-US" sz="2000" b="1" i="0" dirty="0"/>
                    </a:p>
                  </a:txBody>
                  <a:tcPr/>
                </a:tc>
                <a:tc>
                  <a:txBody>
                    <a:bodyPr/>
                    <a:lstStyle/>
                    <a:p>
                      <a:pPr marL="457200" indent="-457200">
                        <a:buFont typeface="+mj-lt"/>
                        <a:buAutoNum type="arabicPeriod"/>
                      </a:pPr>
                      <a:r>
                        <a:rPr lang="en-US" sz="2000" kern="1200" dirty="0" smtClean="0"/>
                        <a:t>Complex numbers</a:t>
                      </a:r>
                    </a:p>
                    <a:p>
                      <a:pPr marL="457200" indent="-457200">
                        <a:buFont typeface="+mj-lt"/>
                        <a:buAutoNum type="arabicPeriod"/>
                      </a:pPr>
                      <a:r>
                        <a:rPr lang="en-US" sz="2000" kern="1200" dirty="0" smtClean="0"/>
                        <a:t>Rational expressions</a:t>
                      </a:r>
                    </a:p>
                    <a:p>
                      <a:pPr marL="457200" indent="-457200">
                        <a:buFont typeface="+mj-lt"/>
                        <a:buAutoNum type="arabicPeriod"/>
                      </a:pPr>
                      <a:r>
                        <a:rPr lang="en-US" sz="2000" kern="1200" dirty="0" smtClean="0"/>
                        <a:t>Equations, and functions</a:t>
                      </a:r>
                    </a:p>
                    <a:p>
                      <a:pPr marL="457200" indent="-457200">
                        <a:buFont typeface="+mj-lt"/>
                        <a:buAutoNum type="arabicPeriod"/>
                      </a:pPr>
                      <a:r>
                        <a:rPr lang="en-US" sz="2000" kern="1200" dirty="0" smtClean="0"/>
                        <a:t>Sequences and series (recursive and explicit</a:t>
                      </a:r>
                      <a:r>
                        <a:rPr lang="en-US" sz="2000" kern="1200" baseline="0" dirty="0" smtClean="0"/>
                        <a:t> </a:t>
                      </a:r>
                      <a:r>
                        <a:rPr lang="en-US" sz="2000" kern="1200" dirty="0" smtClean="0"/>
                        <a:t>formulas)</a:t>
                      </a:r>
                      <a:endParaRPr lang="en-US" sz="2000" b="0" i="0" kern="1200" dirty="0" smtClean="0">
                        <a:solidFill>
                          <a:schemeClr val="dk1"/>
                        </a:solidFill>
                        <a:latin typeface="+mn-lt"/>
                        <a:ea typeface="+mn-ea"/>
                        <a:cs typeface="+mn-cs"/>
                      </a:endParaRPr>
                    </a:p>
                  </a:txBody>
                  <a:tcPr/>
                </a:tc>
              </a:tr>
            </a:tbl>
          </a:graphicData>
        </a:graphic>
      </p:graphicFrame>
    </p:spTree>
    <p:extLst>
      <p:ext uri="{BB962C8B-B14F-4D97-AF65-F5344CB8AC3E}">
        <p14:creationId xmlns:p14="http://schemas.microsoft.com/office/powerpoint/2010/main" val="8255643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Priority Content – Grade Level Fluencies</a:t>
            </a:r>
            <a:endParaRPr lang="en-US" sz="3200" dirty="0">
              <a:solidFill>
                <a:schemeClr val="bg1"/>
              </a:solidFill>
              <a:latin typeface="Chalkduster"/>
            </a:endParaRPr>
          </a:p>
        </p:txBody>
      </p:sp>
      <p:graphicFrame>
        <p:nvGraphicFramePr>
          <p:cNvPr id="11" name="Table 10"/>
          <p:cNvGraphicFramePr>
            <a:graphicFrameLocks noGrp="1"/>
          </p:cNvGraphicFramePr>
          <p:nvPr>
            <p:extLst>
              <p:ext uri="{D42A27DB-BD31-4B8C-83A1-F6EECF244321}">
                <p14:modId xmlns:p14="http://schemas.microsoft.com/office/powerpoint/2010/main" val="2159056823"/>
              </p:ext>
            </p:extLst>
          </p:nvPr>
        </p:nvGraphicFramePr>
        <p:xfrm>
          <a:off x="304800" y="1219200"/>
          <a:ext cx="8534400" cy="5288280"/>
        </p:xfrm>
        <a:graphic>
          <a:graphicData uri="http://schemas.openxmlformats.org/drawingml/2006/table">
            <a:tbl>
              <a:tblPr firstRow="1" bandRow="1">
                <a:tableStyleId>{5C22544A-7EE6-4342-B048-85BDC9FD1C3A}</a:tableStyleId>
              </a:tblPr>
              <a:tblGrid>
                <a:gridCol w="1143000"/>
                <a:gridCol w="7391400"/>
              </a:tblGrid>
              <a:tr h="502920">
                <a:tc>
                  <a:txBody>
                    <a:bodyPr/>
                    <a:lstStyle/>
                    <a:p>
                      <a:pPr algn="ctr"/>
                      <a:r>
                        <a:rPr lang="en-US" sz="2200" dirty="0" smtClean="0"/>
                        <a:t>Grade</a:t>
                      </a:r>
                      <a:endParaRPr lang="en-US" sz="2200" dirty="0"/>
                    </a:p>
                  </a:txBody>
                  <a:tcPr/>
                </a:tc>
                <a:tc>
                  <a:txBody>
                    <a:bodyPr/>
                    <a:lstStyle/>
                    <a:p>
                      <a:pPr algn="l"/>
                      <a:r>
                        <a:rPr lang="en-US" sz="2200" dirty="0" smtClean="0"/>
                        <a:t>Required Fluency by Grade</a:t>
                      </a:r>
                      <a:endParaRPr lang="en-US" sz="2200" dirty="0"/>
                    </a:p>
                  </a:txBody>
                  <a:tcPr/>
                </a:tc>
              </a:tr>
              <a:tr h="502920">
                <a:tc>
                  <a:txBody>
                    <a:bodyPr/>
                    <a:lstStyle/>
                    <a:p>
                      <a:pPr algn="ctr"/>
                      <a:r>
                        <a:rPr lang="en-US" sz="2200" b="1" dirty="0" smtClean="0"/>
                        <a:t>K</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 Add and subtract within 5 	</a:t>
                      </a:r>
                    </a:p>
                  </a:txBody>
                  <a:tcPr/>
                </a:tc>
              </a:tr>
              <a:tr h="502920">
                <a:tc>
                  <a:txBody>
                    <a:bodyPr/>
                    <a:lstStyle/>
                    <a:p>
                      <a:pPr algn="ctr"/>
                      <a:r>
                        <a:rPr lang="en-US" sz="2200" b="1" dirty="0" smtClean="0"/>
                        <a:t>1</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 Add and subtract within 10 	</a:t>
                      </a:r>
                    </a:p>
                  </a:txBody>
                  <a:tcPr/>
                </a:tc>
              </a:tr>
              <a:tr h="502920">
                <a:tc>
                  <a:txBody>
                    <a:bodyPr/>
                    <a:lstStyle/>
                    <a:p>
                      <a:pPr algn="ctr"/>
                      <a:r>
                        <a:rPr lang="en-US" sz="2200" b="1" dirty="0" smtClean="0"/>
                        <a:t>2</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Add and subtract within 20 ; Add and subtract within 100 (paper and pencil) </a:t>
                      </a:r>
                    </a:p>
                  </a:txBody>
                  <a:tcPr/>
                </a:tc>
              </a:tr>
              <a:tr h="502920">
                <a:tc>
                  <a:txBody>
                    <a:bodyPr/>
                    <a:lstStyle/>
                    <a:p>
                      <a:pPr algn="ctr"/>
                      <a:r>
                        <a:rPr lang="en-US" sz="2200" b="1" dirty="0" smtClean="0"/>
                        <a:t>3</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Multiply / divide within 100; Add/subtract within 1,000 	</a:t>
                      </a:r>
                    </a:p>
                  </a:txBody>
                  <a:tcPr/>
                </a:tc>
              </a:tr>
              <a:tr h="502920">
                <a:tc>
                  <a:txBody>
                    <a:bodyPr/>
                    <a:lstStyle/>
                    <a:p>
                      <a:pPr algn="ctr"/>
                      <a:r>
                        <a:rPr lang="en-US" sz="2200" b="1" dirty="0" smtClean="0"/>
                        <a:t>4</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 Add / subtract within 1,000,000 	</a:t>
                      </a:r>
                    </a:p>
                  </a:txBody>
                  <a:tcPr/>
                </a:tc>
              </a:tr>
              <a:tr h="502920">
                <a:tc>
                  <a:txBody>
                    <a:bodyPr/>
                    <a:lstStyle/>
                    <a:p>
                      <a:pPr algn="ctr"/>
                      <a:r>
                        <a:rPr lang="en-US" sz="2200" b="1" dirty="0" smtClean="0"/>
                        <a:t>5</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 Multi-digit multiplication 	</a:t>
                      </a:r>
                    </a:p>
                  </a:txBody>
                  <a:tcPr/>
                </a:tc>
              </a:tr>
              <a:tr h="502920">
                <a:tc>
                  <a:txBody>
                    <a:bodyPr/>
                    <a:lstStyle/>
                    <a:p>
                      <a:pPr algn="ctr"/>
                      <a:r>
                        <a:rPr lang="en-US" sz="2200" b="1" dirty="0" smtClean="0"/>
                        <a:t>6</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Multi – digit division; Multi – digit decimal operations 	</a:t>
                      </a:r>
                    </a:p>
                  </a:txBody>
                  <a:tcPr/>
                </a:tc>
              </a:tr>
              <a:tr h="502920">
                <a:tc>
                  <a:txBody>
                    <a:bodyPr/>
                    <a:lstStyle/>
                    <a:p>
                      <a:pPr algn="ctr"/>
                      <a:r>
                        <a:rPr lang="en-US" sz="2200" b="1" dirty="0" smtClean="0"/>
                        <a:t>7</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 Solve </a:t>
                      </a:r>
                      <a:r>
                        <a:rPr lang="en-US" sz="2200" b="0" i="0" u="none" strike="noStrike" kern="1200" baseline="0" dirty="0" err="1" smtClean="0">
                          <a:solidFill>
                            <a:schemeClr val="dk1"/>
                          </a:solidFill>
                          <a:latin typeface="+mn-lt"/>
                          <a:ea typeface="+mn-ea"/>
                          <a:cs typeface="+mn-cs"/>
                        </a:rPr>
                        <a:t>px+q</a:t>
                      </a:r>
                      <a:r>
                        <a:rPr lang="en-US" sz="2200" b="0" i="0" u="none" strike="noStrike" kern="1200" baseline="0" dirty="0" smtClean="0">
                          <a:solidFill>
                            <a:schemeClr val="dk1"/>
                          </a:solidFill>
                          <a:latin typeface="+mn-lt"/>
                          <a:ea typeface="+mn-ea"/>
                          <a:cs typeface="+mn-cs"/>
                        </a:rPr>
                        <a:t>=r, p(</a:t>
                      </a:r>
                      <a:r>
                        <a:rPr lang="en-US" sz="2200" b="0" i="0" u="none" strike="noStrike" kern="1200" baseline="0" dirty="0" err="1" smtClean="0">
                          <a:solidFill>
                            <a:schemeClr val="dk1"/>
                          </a:solidFill>
                          <a:latin typeface="+mn-lt"/>
                          <a:ea typeface="+mn-ea"/>
                          <a:cs typeface="+mn-cs"/>
                        </a:rPr>
                        <a:t>x+q</a:t>
                      </a:r>
                      <a:r>
                        <a:rPr lang="en-US" sz="2200" b="0" i="0" u="none" strike="noStrike" kern="1200" baseline="0" dirty="0" smtClean="0">
                          <a:solidFill>
                            <a:schemeClr val="dk1"/>
                          </a:solidFill>
                          <a:latin typeface="+mn-lt"/>
                          <a:ea typeface="+mn-ea"/>
                          <a:cs typeface="+mn-cs"/>
                        </a:rPr>
                        <a:t>)=r 	</a:t>
                      </a:r>
                    </a:p>
                  </a:txBody>
                  <a:tcPr/>
                </a:tc>
              </a:tr>
              <a:tr h="502920">
                <a:tc>
                  <a:txBody>
                    <a:bodyPr/>
                    <a:lstStyle/>
                    <a:p>
                      <a:pPr algn="ctr"/>
                      <a:r>
                        <a:rPr lang="en-US" sz="2200" b="1" dirty="0" smtClean="0"/>
                        <a:t>8</a:t>
                      </a:r>
                      <a:endParaRPr lang="en-US" sz="2200" b="1" dirty="0"/>
                    </a:p>
                  </a:txBody>
                  <a:tcPr/>
                </a:tc>
                <a:tc>
                  <a:txBody>
                    <a:bodyPr/>
                    <a:lstStyle/>
                    <a:p>
                      <a:r>
                        <a:rPr lang="en-US" sz="2200" b="0" i="0" u="none" strike="noStrike" kern="1200" baseline="0" dirty="0" smtClean="0">
                          <a:solidFill>
                            <a:schemeClr val="dk1"/>
                          </a:solidFill>
                          <a:latin typeface="+mn-lt"/>
                          <a:ea typeface="+mn-ea"/>
                          <a:cs typeface="+mn-cs"/>
                        </a:rPr>
                        <a:t> Solve simple 2x2 systems by inspection 	</a:t>
                      </a:r>
                    </a:p>
                  </a:txBody>
                  <a:tcPr/>
                </a:tc>
              </a:tr>
            </a:tbl>
          </a:graphicData>
        </a:graphic>
      </p:graphicFrame>
    </p:spTree>
    <p:extLst>
      <p:ext uri="{BB962C8B-B14F-4D97-AF65-F5344CB8AC3E}">
        <p14:creationId xmlns:p14="http://schemas.microsoft.com/office/powerpoint/2010/main" val="11718798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Focus: Priority </a:t>
            </a:r>
            <a:r>
              <a:rPr lang="en-US" sz="3200" dirty="0"/>
              <a:t>Content</a:t>
            </a:r>
          </a:p>
        </p:txBody>
      </p:sp>
      <p:sp>
        <p:nvSpPr>
          <p:cNvPr id="5" name="AutoShape 16"/>
          <p:cNvSpPr>
            <a:spLocks noChangeArrowheads="1"/>
          </p:cNvSpPr>
          <p:nvPr/>
        </p:nvSpPr>
        <p:spPr bwMode="auto">
          <a:xfrm>
            <a:off x="381000" y="1831290"/>
            <a:ext cx="8382000" cy="3723728"/>
          </a:xfrm>
          <a:prstGeom prst="roundRect">
            <a:avLst>
              <a:gd name="adj" fmla="val 5130"/>
            </a:avLst>
          </a:prstGeom>
          <a:noFill/>
          <a:ln w="38100" algn="ctr">
            <a:solidFill>
              <a:schemeClr val="tx2"/>
            </a:solidFill>
            <a:round/>
            <a:headEnd/>
            <a:tailEnd/>
          </a:ln>
        </p:spPr>
        <p:txBody>
          <a:bodyPr lIns="89611" tIns="44806" rIns="89611" bIns="44806"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lgn="ctr" eaLnBrk="0" hangingPunct="0">
              <a:spcBef>
                <a:spcPct val="50000"/>
              </a:spcBef>
            </a:pPr>
            <a:endParaRPr lang="en-US" dirty="0">
              <a:solidFill>
                <a:srgbClr val="000000"/>
              </a:solidFill>
              <a:latin typeface="Book Antiqua" pitchFamily="18" charset="0"/>
            </a:endParaRPr>
          </a:p>
        </p:txBody>
      </p:sp>
      <p:sp>
        <p:nvSpPr>
          <p:cNvPr id="6" name="Right Arrow 5"/>
          <p:cNvSpPr/>
          <p:nvPr/>
        </p:nvSpPr>
        <p:spPr bwMode="auto">
          <a:xfrm>
            <a:off x="381000" y="1295401"/>
            <a:ext cx="6172199" cy="917326"/>
          </a:xfrm>
          <a:prstGeom prst="rightArrow">
            <a:avLst/>
          </a:prstGeom>
          <a:solidFill>
            <a:schemeClr val="accent1"/>
          </a:solidFill>
          <a:ln w="25400" cap="flat" cmpd="sng" algn="ctr">
            <a:solidFill>
              <a:schemeClr val="tx2"/>
            </a:solidFill>
            <a:prstDash val="solid"/>
            <a:round/>
            <a:headEnd type="none" w="med" len="med"/>
            <a:tailEnd type="none" w="med" len="med"/>
          </a:ln>
          <a:effectLst/>
        </p:spPr>
        <p:txBody>
          <a:bodyPr lIns="89611" tIns="44806" rIns="89611" bIns="44806"/>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defRPr/>
            </a:pPr>
            <a:endParaRPr lang="en-US" dirty="0">
              <a:ln>
                <a:solidFill>
                  <a:srgbClr val="8E002A"/>
                </a:solidFill>
              </a:ln>
              <a:solidFill>
                <a:prstClr val="white"/>
              </a:solidFill>
            </a:endParaRPr>
          </a:p>
        </p:txBody>
      </p:sp>
      <p:sp>
        <p:nvSpPr>
          <p:cNvPr id="7" name="Rectangle 6"/>
          <p:cNvSpPr>
            <a:spLocks/>
          </p:cNvSpPr>
          <p:nvPr/>
        </p:nvSpPr>
        <p:spPr bwMode="auto">
          <a:xfrm>
            <a:off x="609599" y="1524000"/>
            <a:ext cx="4555399" cy="442031"/>
          </a:xfrm>
          <a:prstGeom prst="rect">
            <a:avLst/>
          </a:prstGeom>
          <a:noFill/>
          <a:ln w="12700">
            <a:noFill/>
            <a:miter lim="800000"/>
            <a:headEnd/>
            <a:tailEnd/>
          </a:ln>
        </p:spPr>
        <p:txBody>
          <a:bodyPr lIns="37338" tIns="37338" rIns="37338" bIns="37338"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r>
              <a:rPr lang="en-US" sz="2400" b="1" dirty="0" smtClean="0">
                <a:solidFill>
                  <a:schemeClr val="bg1"/>
                </a:solidFill>
                <a:latin typeface="Calibri" pitchFamily="34" charset="0"/>
                <a:sym typeface="Arial" charset="0"/>
              </a:rPr>
              <a:t>Activity</a:t>
            </a:r>
            <a:endParaRPr lang="en-US" sz="2400" b="1" dirty="0">
              <a:solidFill>
                <a:schemeClr val="bg1"/>
              </a:solidFill>
              <a:latin typeface="Calibri" pitchFamily="34" charset="0"/>
              <a:sym typeface="Arial" charset="0"/>
            </a:endParaRPr>
          </a:p>
        </p:txBody>
      </p:sp>
      <p:sp>
        <p:nvSpPr>
          <p:cNvPr id="4" name="TextBox 3"/>
          <p:cNvSpPr txBox="1"/>
          <p:nvPr/>
        </p:nvSpPr>
        <p:spPr>
          <a:xfrm>
            <a:off x="762000" y="2212726"/>
            <a:ext cx="7620000" cy="2923877"/>
          </a:xfrm>
          <a:prstGeom prst="rect">
            <a:avLst/>
          </a:prstGeom>
          <a:noFill/>
        </p:spPr>
        <p:txBody>
          <a:bodyPr wrap="square" rtlCol="0">
            <a:spAutoFit/>
          </a:bodyPr>
          <a:lstStyle/>
          <a:p>
            <a:r>
              <a:rPr lang="en-US" sz="3200" b="1" dirty="0"/>
              <a:t>THINK – PAIR – </a:t>
            </a:r>
            <a:r>
              <a:rPr lang="en-US" sz="3200" b="1" dirty="0" smtClean="0"/>
              <a:t>SHARE</a:t>
            </a:r>
            <a:endParaRPr lang="en-US" sz="3200" dirty="0" smtClean="0"/>
          </a:p>
          <a:p>
            <a:pPr marL="457200" indent="-457200">
              <a:buFont typeface="+mj-lt"/>
              <a:buAutoNum type="arabicPeriod"/>
            </a:pPr>
            <a:endParaRPr lang="en-US" sz="2400" dirty="0"/>
          </a:p>
          <a:p>
            <a:pPr>
              <a:lnSpc>
                <a:spcPct val="200000"/>
              </a:lnSpc>
            </a:pPr>
            <a:r>
              <a:rPr lang="en-US" sz="3200" i="1" dirty="0" smtClean="0"/>
              <a:t>How will teachers know what to prioritize?</a:t>
            </a:r>
          </a:p>
          <a:p>
            <a:pPr>
              <a:lnSpc>
                <a:spcPct val="200000"/>
              </a:lnSpc>
            </a:pPr>
            <a:r>
              <a:rPr lang="en-US" sz="3200" i="1" dirty="0" smtClean="0"/>
              <a:t>How is this teacher action observed?</a:t>
            </a:r>
          </a:p>
        </p:txBody>
      </p:sp>
    </p:spTree>
    <p:extLst>
      <p:ext uri="{BB962C8B-B14F-4D97-AF65-F5344CB8AC3E}">
        <p14:creationId xmlns:p14="http://schemas.microsoft.com/office/powerpoint/2010/main" val="1610795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Observation - Priority Content</a:t>
            </a:r>
            <a:endParaRPr lang="en-US" sz="3200" dirty="0">
              <a:solidFill>
                <a:schemeClr val="bg1"/>
              </a:solidFill>
              <a:latin typeface="Chalkduster"/>
            </a:endParaRPr>
          </a:p>
        </p:txBody>
      </p:sp>
      <p:pic>
        <p:nvPicPr>
          <p:cNvPr id="8" name="Picture 7" descr="2013-2014-compass-teacher-rubric.pdf - Adobe Acrobat Pro"/>
          <p:cNvPicPr>
            <a:picLocks noChangeAspect="1"/>
          </p:cNvPicPr>
          <p:nvPr/>
        </p:nvPicPr>
        <p:blipFill rotWithShape="1">
          <a:blip r:embed="rId3">
            <a:extLst>
              <a:ext uri="{28A0092B-C50C-407E-A947-70E740481C1C}">
                <a14:useLocalDpi xmlns:a14="http://schemas.microsoft.com/office/drawing/2010/main" val="0"/>
              </a:ext>
            </a:extLst>
          </a:blip>
          <a:srcRect l="24737" t="24337" r="22807" b="20264"/>
          <a:stretch/>
        </p:blipFill>
        <p:spPr>
          <a:xfrm>
            <a:off x="242283" y="1676400"/>
            <a:ext cx="8627347" cy="4905181"/>
          </a:xfrm>
          <a:prstGeom prst="rect">
            <a:avLst/>
          </a:prstGeom>
        </p:spPr>
      </p:pic>
      <p:sp>
        <p:nvSpPr>
          <p:cNvPr id="9" name="Rectangle 8"/>
          <p:cNvSpPr/>
          <p:nvPr/>
        </p:nvSpPr>
        <p:spPr>
          <a:xfrm>
            <a:off x="5105400" y="4343400"/>
            <a:ext cx="1905000" cy="3810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7" name="Rounded Rectangular Callout 6"/>
          <p:cNvSpPr/>
          <p:nvPr/>
        </p:nvSpPr>
        <p:spPr>
          <a:xfrm>
            <a:off x="2590800" y="2819400"/>
            <a:ext cx="2514600" cy="1080990"/>
          </a:xfrm>
          <a:prstGeom prst="wedgeRoundRectCallout">
            <a:avLst>
              <a:gd name="adj1" fmla="val 50353"/>
              <a:gd name="adj2" fmla="val 11964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
        <p:nvSpPr>
          <p:cNvPr id="11" name="Rounded Rectangular Callout 10"/>
          <p:cNvSpPr/>
          <p:nvPr/>
        </p:nvSpPr>
        <p:spPr>
          <a:xfrm>
            <a:off x="6057900" y="2718660"/>
            <a:ext cx="2514600" cy="921495"/>
          </a:xfrm>
          <a:prstGeom prst="wedgeRoundRectCallout">
            <a:avLst>
              <a:gd name="adj1" fmla="val 22618"/>
              <a:gd name="adj2" fmla="val 120969"/>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
        <p:nvSpPr>
          <p:cNvPr id="12" name="Rectangle 11"/>
          <p:cNvSpPr/>
          <p:nvPr/>
        </p:nvSpPr>
        <p:spPr>
          <a:xfrm>
            <a:off x="7010400" y="4343400"/>
            <a:ext cx="1828038" cy="10668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3" name="Rounded Rectangular Callout 12"/>
          <p:cNvSpPr/>
          <p:nvPr/>
        </p:nvSpPr>
        <p:spPr>
          <a:xfrm>
            <a:off x="2315374" y="5383078"/>
            <a:ext cx="2514600" cy="730995"/>
          </a:xfrm>
          <a:prstGeom prst="wedgeRoundRectCallout">
            <a:avLst>
              <a:gd name="adj1" fmla="val 60214"/>
              <a:gd name="adj2" fmla="val -26647"/>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
        <p:nvSpPr>
          <p:cNvPr id="14" name="Rectangle 13"/>
          <p:cNvSpPr/>
          <p:nvPr/>
        </p:nvSpPr>
        <p:spPr>
          <a:xfrm>
            <a:off x="5105400" y="5105400"/>
            <a:ext cx="1905000" cy="7620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1716917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81263" y="1676400"/>
            <a:ext cx="8305800" cy="33528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3200" b="1" dirty="0">
                <a:solidFill>
                  <a:schemeClr val="tx1"/>
                </a:solidFill>
                <a:latin typeface="Calibri" pitchFamily="34" charset="0"/>
                <a:cs typeface="Calibri" pitchFamily="34" charset="0"/>
              </a:rPr>
              <a:t>Mathematics</a:t>
            </a:r>
          </a:p>
          <a:p>
            <a:pPr>
              <a:lnSpc>
                <a:spcPct val="90000"/>
              </a:lnSpc>
              <a:spcBef>
                <a:spcPct val="0"/>
              </a:spcBef>
            </a:pPr>
            <a:endParaRPr lang="en-US" sz="3200" dirty="0" smtClean="0">
              <a:solidFill>
                <a:schemeClr val="tx1"/>
              </a:solidFill>
              <a:latin typeface="Calibri" pitchFamily="34" charset="0"/>
              <a:cs typeface="Calibri" pitchFamily="34" charset="0"/>
            </a:endParaRPr>
          </a:p>
          <a:p>
            <a:pPr>
              <a:lnSpc>
                <a:spcPct val="90000"/>
              </a:lnSpc>
              <a:spcBef>
                <a:spcPct val="0"/>
              </a:spcBef>
            </a:pPr>
            <a:r>
              <a:rPr lang="en-US" sz="3200" dirty="0">
                <a:solidFill>
                  <a:schemeClr val="tx1"/>
                </a:solidFill>
                <a:latin typeface="Calibri" pitchFamily="34" charset="0"/>
                <a:cs typeface="Calibri" pitchFamily="34" charset="0"/>
              </a:rPr>
              <a:t>Master priority concepts and practice standards (not just procedures)</a:t>
            </a:r>
          </a:p>
          <a:p>
            <a:pPr>
              <a:lnSpc>
                <a:spcPct val="90000"/>
              </a:lnSpc>
              <a:spcBef>
                <a:spcPct val="0"/>
              </a:spcBef>
            </a:pPr>
            <a:endParaRPr lang="en-US" sz="3200" dirty="0" smtClean="0">
              <a:solidFill>
                <a:schemeClr val="tx1"/>
              </a:solidFill>
              <a:latin typeface="Calibri" pitchFamily="34" charset="0"/>
              <a:cs typeface="Calibri" pitchFamily="34" charset="0"/>
            </a:endParaRPr>
          </a:p>
          <a:p>
            <a:pPr>
              <a:lnSpc>
                <a:spcPct val="90000"/>
              </a:lnSpc>
              <a:spcBef>
                <a:spcPct val="0"/>
              </a:spcBef>
            </a:pPr>
            <a:r>
              <a:rPr lang="en-US" sz="3200" b="1" u="sng" dirty="0" smtClean="0">
                <a:solidFill>
                  <a:schemeClr val="tx1"/>
                </a:solidFill>
                <a:latin typeface="Calibri" pitchFamily="34" charset="0"/>
                <a:cs typeface="Calibri" pitchFamily="34" charset="0"/>
              </a:rPr>
              <a:t>Master targeted remedial content that allows faster on grade level practice</a:t>
            </a:r>
          </a:p>
        </p:txBody>
      </p:sp>
      <p:sp>
        <p:nvSpPr>
          <p:cNvPr id="4" name="TextBox 3"/>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Student Focus 2014-15</a:t>
            </a:r>
            <a:endParaRPr lang="en-US" sz="3200" dirty="0">
              <a:solidFill>
                <a:schemeClr val="bg1"/>
              </a:solidFill>
              <a:latin typeface="Chalkduster"/>
            </a:endParaRPr>
          </a:p>
        </p:txBody>
      </p:sp>
    </p:spTree>
    <p:extLst>
      <p:ext uri="{BB962C8B-B14F-4D97-AF65-F5344CB8AC3E}">
        <p14:creationId xmlns:p14="http://schemas.microsoft.com/office/powerpoint/2010/main" val="8727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halkduster"/>
                <a:ea typeface="+mn-ea"/>
                <a:cs typeface="+mn-cs"/>
              </a:rPr>
              <a:t>Mastery </a:t>
            </a:r>
            <a:r>
              <a:rPr lang="en-US" sz="3200" dirty="0">
                <a:latin typeface="Chalkduster"/>
                <a:ea typeface="+mn-ea"/>
                <a:cs typeface="+mn-cs"/>
              </a:rPr>
              <a:t>of Remedial Content</a:t>
            </a:r>
          </a:p>
        </p:txBody>
      </p:sp>
      <p:sp>
        <p:nvSpPr>
          <p:cNvPr id="5" name="AutoShape 16"/>
          <p:cNvSpPr>
            <a:spLocks noChangeArrowheads="1"/>
          </p:cNvSpPr>
          <p:nvPr/>
        </p:nvSpPr>
        <p:spPr bwMode="auto">
          <a:xfrm>
            <a:off x="399046" y="3505200"/>
            <a:ext cx="8382000" cy="2895600"/>
          </a:xfrm>
          <a:prstGeom prst="roundRect">
            <a:avLst>
              <a:gd name="adj" fmla="val 5130"/>
            </a:avLst>
          </a:prstGeom>
          <a:noFill/>
          <a:ln w="38100" algn="ctr">
            <a:solidFill>
              <a:schemeClr val="tx2"/>
            </a:solidFill>
            <a:round/>
            <a:headEnd/>
            <a:tailEnd/>
          </a:ln>
        </p:spPr>
        <p:txBody>
          <a:bodyPr lIns="89611" tIns="44806" rIns="89611" bIns="44806"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lgn="ctr" eaLnBrk="0" hangingPunct="0">
              <a:spcBef>
                <a:spcPct val="50000"/>
              </a:spcBef>
            </a:pPr>
            <a:endParaRPr lang="en-US" dirty="0">
              <a:solidFill>
                <a:srgbClr val="000000"/>
              </a:solidFill>
              <a:latin typeface="Book Antiqua" pitchFamily="18" charset="0"/>
            </a:endParaRPr>
          </a:p>
        </p:txBody>
      </p:sp>
      <p:sp>
        <p:nvSpPr>
          <p:cNvPr id="6" name="Right Arrow 5"/>
          <p:cNvSpPr/>
          <p:nvPr/>
        </p:nvSpPr>
        <p:spPr bwMode="auto">
          <a:xfrm>
            <a:off x="399045" y="2834570"/>
            <a:ext cx="6172199" cy="975430"/>
          </a:xfrm>
          <a:prstGeom prst="rightArrow">
            <a:avLst/>
          </a:prstGeom>
          <a:solidFill>
            <a:schemeClr val="accent1"/>
          </a:solidFill>
          <a:ln w="25400" cap="flat" cmpd="sng" algn="ctr">
            <a:solidFill>
              <a:schemeClr val="tx2"/>
            </a:solidFill>
            <a:prstDash val="solid"/>
            <a:round/>
            <a:headEnd type="none" w="med" len="med"/>
            <a:tailEnd type="none" w="med" len="med"/>
          </a:ln>
          <a:effectLst/>
        </p:spPr>
        <p:txBody>
          <a:bodyPr lIns="89611" tIns="44806" rIns="89611" bIns="44806"/>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defRPr/>
            </a:pPr>
            <a:endParaRPr lang="en-US" dirty="0">
              <a:ln>
                <a:solidFill>
                  <a:srgbClr val="8E002A"/>
                </a:solidFill>
              </a:ln>
              <a:solidFill>
                <a:prstClr val="white"/>
              </a:solidFill>
            </a:endParaRPr>
          </a:p>
        </p:txBody>
      </p:sp>
      <p:sp>
        <p:nvSpPr>
          <p:cNvPr id="7" name="Rectangle 6"/>
          <p:cNvSpPr>
            <a:spLocks/>
          </p:cNvSpPr>
          <p:nvPr/>
        </p:nvSpPr>
        <p:spPr bwMode="auto">
          <a:xfrm>
            <a:off x="453630" y="3063170"/>
            <a:ext cx="4555399" cy="594430"/>
          </a:xfrm>
          <a:prstGeom prst="rect">
            <a:avLst/>
          </a:prstGeom>
          <a:noFill/>
          <a:ln w="12700">
            <a:noFill/>
            <a:miter lim="800000"/>
            <a:headEnd/>
            <a:tailEnd/>
          </a:ln>
        </p:spPr>
        <p:txBody>
          <a:bodyPr lIns="37338" tIns="37338" rIns="37338" bIns="37338"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r>
              <a:rPr lang="en-US" sz="2400" b="1" dirty="0" smtClean="0">
                <a:solidFill>
                  <a:schemeClr val="bg1"/>
                </a:solidFill>
                <a:latin typeface="Calibri" pitchFamily="34" charset="0"/>
                <a:sym typeface="Arial" charset="0"/>
              </a:rPr>
              <a:t>Activity</a:t>
            </a:r>
            <a:endParaRPr lang="en-US" sz="2400" b="1" dirty="0">
              <a:solidFill>
                <a:schemeClr val="bg1"/>
              </a:solidFill>
              <a:latin typeface="Calibri" pitchFamily="34" charset="0"/>
              <a:sym typeface="Arial" charset="0"/>
            </a:endParaRPr>
          </a:p>
        </p:txBody>
      </p:sp>
      <p:sp>
        <p:nvSpPr>
          <p:cNvPr id="4" name="TextBox 3"/>
          <p:cNvSpPr txBox="1"/>
          <p:nvPr/>
        </p:nvSpPr>
        <p:spPr>
          <a:xfrm>
            <a:off x="609600" y="3770055"/>
            <a:ext cx="7772400" cy="2554545"/>
          </a:xfrm>
          <a:prstGeom prst="rect">
            <a:avLst/>
          </a:prstGeom>
          <a:noFill/>
        </p:spPr>
        <p:txBody>
          <a:bodyPr wrap="square" rtlCol="0">
            <a:spAutoFit/>
          </a:bodyPr>
          <a:lstStyle/>
          <a:p>
            <a:pPr marL="457200" indent="-457200">
              <a:buFont typeface="Wingdings" panose="05000000000000000000" pitchFamily="2" charset="2"/>
              <a:buChar char="ü"/>
            </a:pPr>
            <a:r>
              <a:rPr lang="en-US" sz="2800" dirty="0" smtClean="0"/>
              <a:t>Read pages 11-12 from the Math Guidebook. Discuss with a partner:</a:t>
            </a:r>
          </a:p>
          <a:p>
            <a:endParaRPr lang="en-US" sz="2400" dirty="0" smtClean="0"/>
          </a:p>
          <a:p>
            <a:pPr marL="457200" indent="-457200">
              <a:buFont typeface="Wingdings" panose="05000000000000000000" pitchFamily="2" charset="2"/>
              <a:buChar char="ü"/>
            </a:pPr>
            <a:r>
              <a:rPr lang="en-US" sz="2800" dirty="0" smtClean="0"/>
              <a:t>How is this a change in practice?</a:t>
            </a:r>
          </a:p>
          <a:p>
            <a:endParaRPr lang="en-US" sz="2400" dirty="0" smtClean="0"/>
          </a:p>
          <a:p>
            <a:pPr marL="457200" indent="-457200">
              <a:buFont typeface="Wingdings" panose="05000000000000000000" pitchFamily="2" charset="2"/>
              <a:buChar char="ü"/>
            </a:pPr>
            <a:r>
              <a:rPr lang="en-US" sz="2800" dirty="0" smtClean="0"/>
              <a:t>What teacher/student actions are described?</a:t>
            </a:r>
          </a:p>
        </p:txBody>
      </p:sp>
      <p:sp>
        <p:nvSpPr>
          <p:cNvPr id="9" name="TextBox 8"/>
          <p:cNvSpPr txBox="1"/>
          <p:nvPr/>
        </p:nvSpPr>
        <p:spPr>
          <a:xfrm>
            <a:off x="294491" y="1315054"/>
            <a:ext cx="8153400" cy="954107"/>
          </a:xfrm>
          <a:prstGeom prst="rect">
            <a:avLst/>
          </a:prstGeom>
          <a:noFill/>
        </p:spPr>
        <p:txBody>
          <a:bodyPr wrap="square" rtlCol="0">
            <a:spAutoFit/>
          </a:bodyPr>
          <a:lstStyle/>
          <a:p>
            <a:r>
              <a:rPr lang="en-US" sz="2800" dirty="0" smtClean="0"/>
              <a:t>What does “just enough” remediation look like in terms of student actions?</a:t>
            </a:r>
            <a:endParaRPr lang="en-US" sz="2800" dirty="0"/>
          </a:p>
        </p:txBody>
      </p:sp>
    </p:spTree>
    <p:extLst>
      <p:ext uri="{BB962C8B-B14F-4D97-AF65-F5344CB8AC3E}">
        <p14:creationId xmlns:p14="http://schemas.microsoft.com/office/powerpoint/2010/main" val="1652302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228600" y="2552092"/>
            <a:ext cx="8505587" cy="2057400"/>
          </a:xfrm>
          <a:prstGeom prst="roundRect">
            <a:avLst/>
          </a:prstGeom>
          <a:solidFill>
            <a:schemeClr val="tx2">
              <a:lumMod val="20000"/>
              <a:lumOff val="8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2"/>
          <p:cNvSpPr txBox="1">
            <a:spLocks/>
          </p:cNvSpPr>
          <p:nvPr/>
        </p:nvSpPr>
        <p:spPr>
          <a:xfrm>
            <a:off x="400050" y="1371600"/>
            <a:ext cx="8334137" cy="4093759"/>
          </a:xfrm>
          <a:prstGeom prst="rect">
            <a:avLst/>
          </a:prstGeom>
        </p:spPr>
        <p:txBody>
          <a:bodyPr vert="horz" lIns="89564" tIns="44782" rIns="89564" bIns="44782" rtlCol="0">
            <a:noAutofit/>
          </a:bodyPr>
          <a:lstStyle>
            <a:lvl1pPr marL="342900" indent="-342900" algn="l" defTabSz="457200" rtl="0" eaLnBrk="1" fontAlgn="base" latinLnBrk="0" hangingPunct="1">
              <a:spcBef>
                <a:spcPct val="20000"/>
              </a:spcBef>
              <a:spcAft>
                <a:spcPct val="0"/>
              </a:spcAft>
              <a:buClr>
                <a:schemeClr val="accent1"/>
              </a:buClr>
              <a:buSzPct val="85000"/>
              <a:buFont typeface="Arial"/>
              <a:buChar char="•"/>
              <a:defRPr sz="3200" kern="1200">
                <a:solidFill>
                  <a:schemeClr val="tx1"/>
                </a:solidFill>
                <a:latin typeface="+mn-lt"/>
                <a:ea typeface="+mn-ea"/>
                <a:cs typeface="+mn-cs"/>
              </a:defRPr>
            </a:lvl1pPr>
            <a:lvl2pPr marL="742950" indent="-285750" algn="l" defTabSz="457200" rtl="0" eaLnBrk="1" fontAlgn="base" latinLnBrk="0" hangingPunct="1">
              <a:spcBef>
                <a:spcPct val="20000"/>
              </a:spcBef>
              <a:spcAft>
                <a:spcPct val="0"/>
              </a:spcAft>
              <a:buClr>
                <a:schemeClr val="accent2"/>
              </a:buClr>
              <a:buSzPct val="70000"/>
              <a:buFont typeface="Arial"/>
              <a:buChar char="–"/>
              <a:defRPr sz="2800" kern="1200">
                <a:solidFill>
                  <a:schemeClr val="tx1"/>
                </a:solidFill>
                <a:latin typeface="+mn-lt"/>
                <a:ea typeface="+mn-ea"/>
                <a:cs typeface="+mn-cs"/>
              </a:defRPr>
            </a:lvl2pPr>
            <a:lvl3pPr marL="1143000" indent="-228600" algn="l" defTabSz="457200" rtl="0" eaLnBrk="1" fontAlgn="base" latinLnBrk="0" hangingPunct="1">
              <a:spcBef>
                <a:spcPct val="20000"/>
              </a:spcBef>
              <a:spcAft>
                <a:spcPct val="0"/>
              </a:spcAft>
              <a:buClr>
                <a:srgbClr val="1B587C"/>
              </a:buClr>
              <a:buSzPct val="75000"/>
              <a:buFont typeface="Arial"/>
              <a:buChar char="•"/>
              <a:defRPr sz="2400" kern="1200">
                <a:solidFill>
                  <a:schemeClr val="tx1"/>
                </a:solidFill>
                <a:latin typeface="+mn-lt"/>
                <a:ea typeface="+mn-ea"/>
                <a:cs typeface="+mn-cs"/>
              </a:defRPr>
            </a:lvl3pPr>
            <a:lvl4pPr marL="1600200" indent="-228600" algn="l" defTabSz="457200" rtl="0" eaLnBrk="1" fontAlgn="base" latinLnBrk="0" hangingPunct="1">
              <a:spcBef>
                <a:spcPct val="20000"/>
              </a:spcBef>
              <a:spcAft>
                <a:spcPct val="0"/>
              </a:spcAft>
              <a:buClr>
                <a:srgbClr val="4E8542"/>
              </a:buClr>
              <a:buSzPct val="70000"/>
              <a:buFont typeface="Arial"/>
              <a:buChar char="–"/>
              <a:defRPr sz="2000" kern="1200">
                <a:solidFill>
                  <a:schemeClr val="tx1"/>
                </a:solidFill>
                <a:latin typeface="+mn-lt"/>
                <a:ea typeface="+mn-ea"/>
                <a:cs typeface="+mn-cs"/>
              </a:defRPr>
            </a:lvl4pPr>
            <a:lvl5pPr marL="2057400" indent="-228600" algn="l" defTabSz="457200" rtl="0" eaLnBrk="1" fontAlgn="base" latinLnBrk="0" hangingPunct="1">
              <a:spcBef>
                <a:spcPct val="20000"/>
              </a:spcBef>
              <a:spcAft>
                <a:spcPct val="0"/>
              </a:spcAft>
              <a:buClr>
                <a:srgbClr val="604878"/>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Clr>
                <a:schemeClr val="accent6"/>
              </a:buClr>
              <a:buSzPct val="80000"/>
              <a:buFont typeface="Arial"/>
              <a:buChar char="•"/>
              <a:defRPr kumimoji="0" sz="2000" kern="1200">
                <a:solidFill>
                  <a:schemeClr val="tx1"/>
                </a:solidFill>
                <a:latin typeface="+mn-lt"/>
                <a:ea typeface="+mn-ea"/>
                <a:cs typeface="+mn-cs"/>
              </a:defRPr>
            </a:lvl6pPr>
            <a:lvl7pPr marL="2971800" indent="-228600" algn="l" defTabSz="457200" rtl="0" eaLnBrk="1" latinLnBrk="0" hangingPunct="1">
              <a:spcBef>
                <a:spcPct val="20000"/>
              </a:spcBef>
              <a:buClr>
                <a:schemeClr val="accent1">
                  <a:shade val="75000"/>
                </a:schemeClr>
              </a:buClr>
              <a:buSzPct val="90000"/>
              <a:buFont typeface="Arial"/>
              <a:buChar char="•"/>
              <a:defRPr kumimoji="0" sz="20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accent4">
                  <a:shade val="75000"/>
                </a:schemeClr>
              </a:buClr>
              <a:buFont typeface="Arial"/>
              <a:buChar char="•"/>
              <a:defRPr kumimoji="0" sz="2000" kern="1200">
                <a:solidFill>
                  <a:schemeClr val="tx1"/>
                </a:solidFill>
                <a:latin typeface="+mn-lt"/>
                <a:ea typeface="+mn-ea"/>
                <a:cs typeface="+mn-cs"/>
              </a:defRPr>
            </a:lvl8pPr>
            <a:lvl9pPr marL="3886200" indent="-228600" algn="l" defTabSz="457200" rtl="0" eaLnBrk="1" latinLnBrk="0" hangingPunct="1">
              <a:spcBef>
                <a:spcPct val="20000"/>
              </a:spcBef>
              <a:buClr>
                <a:schemeClr val="accent2">
                  <a:shade val="75000"/>
                </a:schemeClr>
              </a:buClr>
              <a:buSzPct val="90000"/>
              <a:buFont typeface="Arial"/>
              <a:buChar char="•"/>
              <a:defRPr kumimoji="0" sz="2000" kern="1200" cap="all" baseline="0">
                <a:solidFill>
                  <a:schemeClr val="tx1"/>
                </a:solidFill>
                <a:latin typeface="+mn-lt"/>
                <a:ea typeface="+mn-ea"/>
                <a:cs typeface="+mn-cs"/>
              </a:defRPr>
            </a:lvl9pPr>
          </a:lstStyle>
          <a:p>
            <a:pPr marL="0" indent="0">
              <a:buClr>
                <a:srgbClr val="DDDDDD"/>
              </a:buClr>
              <a:buFont typeface="Arial"/>
              <a:buNone/>
            </a:pPr>
            <a:endParaRPr lang="en-US" sz="2400" dirty="0" smtClean="0">
              <a:solidFill>
                <a:prstClr val="black"/>
              </a:solidFill>
            </a:endParaRPr>
          </a:p>
          <a:p>
            <a:pPr marL="457200" lvl="1" indent="0">
              <a:buClr>
                <a:srgbClr val="B2B2B2"/>
              </a:buClr>
              <a:buNone/>
            </a:pPr>
            <a:r>
              <a:rPr lang="en-US" sz="2400" dirty="0">
                <a:solidFill>
                  <a:srgbClr val="000000"/>
                </a:solidFill>
                <a:cs typeface="Calibri" pitchFamily="34" charset="0"/>
              </a:rPr>
              <a:t>What are the focus areas for mathematics in 2014-2015?</a:t>
            </a:r>
            <a:br>
              <a:rPr lang="en-US" sz="2400" dirty="0">
                <a:solidFill>
                  <a:srgbClr val="000000"/>
                </a:solidFill>
                <a:cs typeface="Calibri" pitchFamily="34" charset="0"/>
              </a:rPr>
            </a:br>
            <a:endParaRPr lang="en-US" sz="2400" dirty="0">
              <a:solidFill>
                <a:srgbClr val="000000"/>
              </a:solidFill>
              <a:cs typeface="Calibri" pitchFamily="34" charset="0"/>
            </a:endParaRPr>
          </a:p>
          <a:p>
            <a:pPr marL="457200" lvl="1" indent="0">
              <a:buClr>
                <a:srgbClr val="B2B2B2"/>
              </a:buClr>
              <a:buNone/>
            </a:pPr>
            <a:r>
              <a:rPr lang="en-US" sz="2400" b="1" dirty="0">
                <a:solidFill>
                  <a:srgbClr val="000000"/>
                </a:solidFill>
                <a:cs typeface="Calibri" pitchFamily="34" charset="0"/>
              </a:rPr>
              <a:t>How does the Compass rubric help educators implement the </a:t>
            </a:r>
            <a:r>
              <a:rPr lang="en-US" sz="2400" b="1" dirty="0" smtClean="0">
                <a:solidFill>
                  <a:srgbClr val="000000"/>
                </a:solidFill>
                <a:cs typeface="Calibri" pitchFamily="34" charset="0"/>
              </a:rPr>
              <a:t>necessary shifts </a:t>
            </a:r>
            <a:r>
              <a:rPr lang="en-US" sz="2400" b="1" dirty="0">
                <a:solidFill>
                  <a:srgbClr val="000000"/>
                </a:solidFill>
                <a:cs typeface="Calibri" pitchFamily="34" charset="0"/>
              </a:rPr>
              <a:t>in teacher practice?</a:t>
            </a:r>
          </a:p>
          <a:p>
            <a:pPr marL="457200" lvl="1" indent="0">
              <a:buClr>
                <a:srgbClr val="B2B2B2"/>
              </a:buClr>
              <a:buNone/>
            </a:pPr>
            <a:r>
              <a:rPr lang="en-US" sz="2400" b="1" dirty="0">
                <a:solidFill>
                  <a:srgbClr val="000000"/>
                </a:solidFill>
                <a:cs typeface="Calibri" pitchFamily="34" charset="0"/>
              </a:rPr>
              <a:t>	- What do we expect to see students doing as a result?</a:t>
            </a:r>
            <a:br>
              <a:rPr lang="en-US" sz="2400" b="1" dirty="0">
                <a:solidFill>
                  <a:srgbClr val="000000"/>
                </a:solidFill>
                <a:cs typeface="Calibri" pitchFamily="34" charset="0"/>
              </a:rPr>
            </a:br>
            <a:r>
              <a:rPr lang="en-US" sz="2400" b="1" dirty="0">
                <a:solidFill>
                  <a:srgbClr val="000000"/>
                </a:solidFill>
                <a:cs typeface="Calibri" pitchFamily="34" charset="0"/>
              </a:rPr>
              <a:t>	- When we observe, what shift in teacher practice do we    	   expect to see? </a:t>
            </a: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None/>
            </a:pPr>
            <a:r>
              <a:rPr lang="en-US" sz="2400" dirty="0">
                <a:solidFill>
                  <a:srgbClr val="000000"/>
                </a:solidFill>
                <a:cs typeface="Calibri" pitchFamily="34" charset="0"/>
              </a:rPr>
              <a:t>What resources are available?</a:t>
            </a: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None/>
            </a:pPr>
            <a:r>
              <a:rPr lang="en-US" sz="2400" dirty="0">
                <a:solidFill>
                  <a:srgbClr val="000000"/>
                </a:solidFill>
                <a:cs typeface="Calibri" pitchFamily="34" charset="0"/>
              </a:rPr>
              <a:t>What are our next steps</a:t>
            </a:r>
            <a:r>
              <a:rPr lang="en-US" sz="2400" dirty="0" smtClean="0">
                <a:solidFill>
                  <a:srgbClr val="000000"/>
                </a:solidFill>
                <a:cs typeface="Calibri" pitchFamily="34" charset="0"/>
              </a:rPr>
              <a:t>?</a:t>
            </a:r>
            <a:endParaRPr lang="en-US" sz="2000" dirty="0">
              <a:solidFill>
                <a:srgbClr val="FF0000"/>
              </a:solidFill>
            </a:endParaRPr>
          </a:p>
          <a:p>
            <a:pPr marL="399837" lvl="1" indent="0">
              <a:spcBef>
                <a:spcPts val="1200"/>
              </a:spcBef>
              <a:buClr>
                <a:srgbClr val="B2B2B2"/>
              </a:buClr>
              <a:buNone/>
              <a:defRPr/>
            </a:pPr>
            <a:endParaRPr lang="en-US" sz="2000" dirty="0">
              <a:solidFill>
                <a:srgbClr val="FF0000"/>
              </a:solidFill>
            </a:endParaRPr>
          </a:p>
        </p:txBody>
      </p:sp>
      <p:sp>
        <p:nvSpPr>
          <p:cNvPr id="13" name="Title 6"/>
          <p:cNvSpPr>
            <a:spLocks noGrp="1"/>
          </p:cNvSpPr>
          <p:nvPr>
            <p:ph type="title"/>
          </p:nvPr>
        </p:nvSpPr>
        <p:spPr>
          <a:noFill/>
        </p:spPr>
        <p:txBody>
          <a:bodyPr/>
          <a:lstStyle/>
          <a:p>
            <a:r>
              <a:rPr lang="en-US" sz="3200" dirty="0" smtClean="0">
                <a:latin typeface="Chalkduster"/>
              </a:rPr>
              <a:t>Agenda</a:t>
            </a:r>
            <a:endParaRPr lang="en-US" sz="3200" dirty="0">
              <a:latin typeface="Chalkduster"/>
            </a:endParaRPr>
          </a:p>
        </p:txBody>
      </p:sp>
      <p:sp>
        <p:nvSpPr>
          <p:cNvPr id="15" name="Isosceles Triangle 14"/>
          <p:cNvSpPr/>
          <p:nvPr/>
        </p:nvSpPr>
        <p:spPr>
          <a:xfrm rot="5400000">
            <a:off x="351948" y="2865597"/>
            <a:ext cx="458154" cy="361950"/>
          </a:xfrm>
          <a:prstGeom prst="triangle">
            <a:avLst/>
          </a:prstGeom>
          <a:solidFill>
            <a:schemeClr val="accent5">
              <a:lumMod val="5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9043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00" y="228600"/>
            <a:ext cx="5029200" cy="584775"/>
          </a:xfrm>
          <a:prstGeom prst="rect">
            <a:avLst/>
          </a:prstGeom>
          <a:noFill/>
        </p:spPr>
        <p:txBody>
          <a:bodyPr wrap="square" rtlCol="0">
            <a:spAutoFit/>
          </a:bodyPr>
          <a:lstStyle/>
          <a:p>
            <a:pPr algn="ctr"/>
            <a:r>
              <a:rPr lang="en-US" sz="3200" dirty="0" smtClean="0">
                <a:solidFill>
                  <a:schemeClr val="bg1"/>
                </a:solidFill>
                <a:latin typeface="Chalkduster"/>
              </a:rPr>
              <a:t>Objectives</a:t>
            </a:r>
            <a:endParaRPr lang="en-US" sz="3200" dirty="0">
              <a:solidFill>
                <a:schemeClr val="bg1"/>
              </a:solidFill>
              <a:latin typeface="Chalkduster"/>
            </a:endParaRPr>
          </a:p>
        </p:txBody>
      </p:sp>
      <p:sp>
        <p:nvSpPr>
          <p:cNvPr id="6" name="Rectangle 5"/>
          <p:cNvSpPr/>
          <p:nvPr/>
        </p:nvSpPr>
        <p:spPr>
          <a:xfrm>
            <a:off x="266376" y="1219200"/>
            <a:ext cx="8686801" cy="4893647"/>
          </a:xfrm>
          <a:prstGeom prst="rect">
            <a:avLst/>
          </a:prstGeom>
        </p:spPr>
        <p:txBody>
          <a:bodyPr wrap="square">
            <a:spAutoFit/>
          </a:bodyPr>
          <a:lstStyle/>
          <a:p>
            <a:r>
              <a:rPr lang="en-US" sz="2800" dirty="0"/>
              <a:t>By the end of the session, participants will be able to:</a:t>
            </a:r>
          </a:p>
          <a:p>
            <a:pPr marL="285750" lvl="0" indent="-285750">
              <a:buFont typeface="Arial" panose="020B0604020202020204" pitchFamily="34" charset="0"/>
              <a:buChar char="•"/>
            </a:pPr>
            <a:endParaRPr lang="en-US" sz="1600" dirty="0" smtClean="0"/>
          </a:p>
          <a:p>
            <a:pPr marL="285750" lvl="0" indent="-285750">
              <a:buFont typeface="Arial" panose="020B0604020202020204" pitchFamily="34" charset="0"/>
              <a:buChar char="•"/>
            </a:pPr>
            <a:endParaRPr lang="en-US" sz="1600" dirty="0"/>
          </a:p>
          <a:p>
            <a:pPr marL="457200" indent="-457200">
              <a:buFont typeface="Arial" panose="020B0604020202020204" pitchFamily="34" charset="0"/>
              <a:buChar char="•"/>
            </a:pPr>
            <a:r>
              <a:rPr lang="en-US" sz="2800" dirty="0"/>
              <a:t>Understand </a:t>
            </a:r>
            <a:r>
              <a:rPr lang="en-US" sz="2800" dirty="0" smtClean="0"/>
              <a:t>2014-2015 focus </a:t>
            </a:r>
            <a:r>
              <a:rPr lang="en-US" sz="2800" dirty="0"/>
              <a:t>areas for </a:t>
            </a:r>
            <a:r>
              <a:rPr lang="en-US" sz="2800" dirty="0" smtClean="0"/>
              <a:t>mathematics classrooms </a:t>
            </a:r>
            <a:r>
              <a:rPr lang="en-US" sz="2800" dirty="0"/>
              <a:t>and identify how they are supported by the Compass Rubric.</a:t>
            </a:r>
          </a:p>
          <a:p>
            <a:endParaRPr lang="en-US" sz="2800" dirty="0"/>
          </a:p>
          <a:p>
            <a:pPr marL="457200" indent="-457200">
              <a:buFont typeface="Arial" panose="020B0604020202020204" pitchFamily="34" charset="0"/>
              <a:buChar char="•"/>
            </a:pPr>
            <a:r>
              <a:rPr lang="en-US" sz="2800" dirty="0"/>
              <a:t>Understand how student actions and teacher actions should change to support the focus areas.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Identify the tools available to support observation and feedback and understand their appropriate use.</a:t>
            </a:r>
          </a:p>
        </p:txBody>
      </p:sp>
    </p:spTree>
    <p:extLst>
      <p:ext uri="{BB962C8B-B14F-4D97-AF65-F5344CB8AC3E}">
        <p14:creationId xmlns:p14="http://schemas.microsoft.com/office/powerpoint/2010/main" val="42357702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What should students be doing?</a:t>
            </a:r>
            <a:endParaRPr lang="en-US" sz="3200" dirty="0">
              <a:solidFill>
                <a:schemeClr val="bg1"/>
              </a:solidFill>
              <a:latin typeface="Chalkduster"/>
            </a:endParaRPr>
          </a:p>
        </p:txBody>
      </p:sp>
      <p:sp>
        <p:nvSpPr>
          <p:cNvPr id="11" name="Rounded Rectangle 10"/>
          <p:cNvSpPr/>
          <p:nvPr/>
        </p:nvSpPr>
        <p:spPr>
          <a:xfrm>
            <a:off x="114300" y="1295400"/>
            <a:ext cx="8915400" cy="5137484"/>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150000"/>
              </a:lnSpc>
              <a:spcBef>
                <a:spcPct val="0"/>
              </a:spcBef>
            </a:pPr>
            <a:r>
              <a:rPr lang="en-US" sz="2400" b="1" dirty="0" smtClean="0">
                <a:solidFill>
                  <a:schemeClr val="tx1"/>
                </a:solidFill>
              </a:rPr>
              <a:t>CCSS MATH PRACTICES</a:t>
            </a:r>
          </a:p>
          <a:p>
            <a:pPr marL="342900" indent="-342900">
              <a:lnSpc>
                <a:spcPct val="150000"/>
              </a:lnSpc>
              <a:spcBef>
                <a:spcPct val="0"/>
              </a:spcBef>
              <a:buFont typeface="+mj-lt"/>
              <a:buAutoNum type="arabicPeriod"/>
            </a:pPr>
            <a:r>
              <a:rPr lang="en-US" sz="2400" dirty="0" smtClean="0">
                <a:solidFill>
                  <a:schemeClr val="tx1"/>
                </a:solidFill>
              </a:rPr>
              <a:t>Make </a:t>
            </a:r>
            <a:r>
              <a:rPr lang="en-US" sz="2400" dirty="0">
                <a:solidFill>
                  <a:schemeClr val="tx1"/>
                </a:solidFill>
              </a:rPr>
              <a:t>sense of problems and persevere in solving </a:t>
            </a:r>
            <a:r>
              <a:rPr lang="en-US" sz="2400" dirty="0" smtClean="0">
                <a:solidFill>
                  <a:schemeClr val="tx1"/>
                </a:solidFill>
              </a:rPr>
              <a:t>them</a:t>
            </a:r>
          </a:p>
          <a:p>
            <a:pPr marL="342900" indent="-342900">
              <a:lnSpc>
                <a:spcPct val="150000"/>
              </a:lnSpc>
              <a:spcBef>
                <a:spcPct val="0"/>
              </a:spcBef>
              <a:buFont typeface="+mj-lt"/>
              <a:buAutoNum type="arabicPeriod"/>
            </a:pPr>
            <a:r>
              <a:rPr lang="en-US" sz="2400" dirty="0" smtClean="0">
                <a:solidFill>
                  <a:schemeClr val="tx1"/>
                </a:solidFill>
              </a:rPr>
              <a:t>Reason</a:t>
            </a:r>
            <a:r>
              <a:rPr lang="en-US" sz="2400" dirty="0">
                <a:solidFill>
                  <a:schemeClr val="tx1"/>
                </a:solidFill>
              </a:rPr>
              <a:t> </a:t>
            </a:r>
            <a:r>
              <a:rPr lang="en-US" sz="2400" dirty="0" smtClean="0">
                <a:solidFill>
                  <a:schemeClr val="tx1"/>
                </a:solidFill>
              </a:rPr>
              <a:t>abstractly</a:t>
            </a:r>
            <a:r>
              <a:rPr lang="en-US" sz="2400" dirty="0">
                <a:solidFill>
                  <a:schemeClr val="tx1"/>
                </a:solidFill>
              </a:rPr>
              <a:t> </a:t>
            </a:r>
            <a:r>
              <a:rPr lang="en-US" sz="2400" dirty="0" smtClean="0">
                <a:solidFill>
                  <a:schemeClr val="tx1"/>
                </a:solidFill>
              </a:rPr>
              <a:t>and</a:t>
            </a:r>
            <a:r>
              <a:rPr lang="en-US" sz="2400" dirty="0">
                <a:solidFill>
                  <a:schemeClr val="tx1"/>
                </a:solidFill>
              </a:rPr>
              <a:t> </a:t>
            </a:r>
            <a:r>
              <a:rPr lang="en-US" sz="2400" dirty="0" smtClean="0">
                <a:solidFill>
                  <a:schemeClr val="tx1"/>
                </a:solidFill>
              </a:rPr>
              <a:t>quantitatively</a:t>
            </a:r>
          </a:p>
          <a:p>
            <a:pPr marL="342900" indent="-342900">
              <a:lnSpc>
                <a:spcPct val="150000"/>
              </a:lnSpc>
              <a:spcBef>
                <a:spcPct val="0"/>
              </a:spcBef>
              <a:buFont typeface="+mj-lt"/>
              <a:buAutoNum type="arabicPeriod"/>
            </a:pPr>
            <a:r>
              <a:rPr lang="en-US" sz="2400" dirty="0" smtClean="0">
                <a:solidFill>
                  <a:schemeClr val="tx1"/>
                </a:solidFill>
              </a:rPr>
              <a:t>Construct</a:t>
            </a:r>
            <a:r>
              <a:rPr lang="en-US" sz="2400" dirty="0">
                <a:solidFill>
                  <a:schemeClr val="tx1"/>
                </a:solidFill>
              </a:rPr>
              <a:t> </a:t>
            </a:r>
            <a:r>
              <a:rPr lang="en-US" sz="2400" dirty="0" smtClean="0">
                <a:solidFill>
                  <a:schemeClr val="tx1"/>
                </a:solidFill>
              </a:rPr>
              <a:t>viable</a:t>
            </a:r>
            <a:r>
              <a:rPr lang="en-US" sz="2400" dirty="0">
                <a:solidFill>
                  <a:schemeClr val="tx1"/>
                </a:solidFill>
              </a:rPr>
              <a:t> </a:t>
            </a:r>
            <a:r>
              <a:rPr lang="en-US" sz="2400" dirty="0" smtClean="0">
                <a:solidFill>
                  <a:schemeClr val="tx1"/>
                </a:solidFill>
              </a:rPr>
              <a:t>arguments</a:t>
            </a:r>
            <a:r>
              <a:rPr lang="en-US" sz="2400" dirty="0">
                <a:solidFill>
                  <a:schemeClr val="tx1"/>
                </a:solidFill>
              </a:rPr>
              <a:t> </a:t>
            </a:r>
            <a:r>
              <a:rPr lang="en-US" sz="2400" dirty="0" smtClean="0">
                <a:solidFill>
                  <a:schemeClr val="tx1"/>
                </a:solidFill>
              </a:rPr>
              <a:t>and</a:t>
            </a:r>
            <a:r>
              <a:rPr lang="en-US" sz="2400" dirty="0">
                <a:solidFill>
                  <a:schemeClr val="tx1"/>
                </a:solidFill>
              </a:rPr>
              <a:t> </a:t>
            </a:r>
            <a:r>
              <a:rPr lang="en-US" sz="2400" dirty="0" smtClean="0">
                <a:solidFill>
                  <a:schemeClr val="tx1"/>
                </a:solidFill>
              </a:rPr>
              <a:t>critique</a:t>
            </a:r>
            <a:r>
              <a:rPr lang="en-US" sz="2400" dirty="0">
                <a:solidFill>
                  <a:schemeClr val="tx1"/>
                </a:solidFill>
              </a:rPr>
              <a:t> </a:t>
            </a:r>
            <a:r>
              <a:rPr lang="en-US" sz="2400" dirty="0" smtClean="0">
                <a:solidFill>
                  <a:schemeClr val="tx1"/>
                </a:solidFill>
              </a:rPr>
              <a:t>the</a:t>
            </a:r>
            <a:r>
              <a:rPr lang="en-US" sz="2400" dirty="0">
                <a:solidFill>
                  <a:schemeClr val="tx1"/>
                </a:solidFill>
              </a:rPr>
              <a:t> </a:t>
            </a:r>
            <a:r>
              <a:rPr lang="en-US" sz="2400" dirty="0" smtClean="0">
                <a:solidFill>
                  <a:schemeClr val="tx1"/>
                </a:solidFill>
              </a:rPr>
              <a:t>reasoning</a:t>
            </a:r>
            <a:r>
              <a:rPr lang="en-US" sz="2400" dirty="0">
                <a:solidFill>
                  <a:schemeClr val="tx1"/>
                </a:solidFill>
              </a:rPr>
              <a:t> </a:t>
            </a:r>
            <a:r>
              <a:rPr lang="en-US" sz="2400" dirty="0" smtClean="0">
                <a:solidFill>
                  <a:schemeClr val="tx1"/>
                </a:solidFill>
              </a:rPr>
              <a:t>of</a:t>
            </a:r>
            <a:r>
              <a:rPr lang="en-US" sz="2400" dirty="0">
                <a:solidFill>
                  <a:schemeClr val="tx1"/>
                </a:solidFill>
              </a:rPr>
              <a:t> </a:t>
            </a:r>
            <a:r>
              <a:rPr lang="en-US" sz="2400" dirty="0" smtClean="0">
                <a:solidFill>
                  <a:schemeClr val="tx1"/>
                </a:solidFill>
              </a:rPr>
              <a:t>others</a:t>
            </a:r>
          </a:p>
          <a:p>
            <a:pPr marL="342900" indent="-342900">
              <a:lnSpc>
                <a:spcPct val="150000"/>
              </a:lnSpc>
              <a:spcBef>
                <a:spcPct val="0"/>
              </a:spcBef>
              <a:buFont typeface="+mj-lt"/>
              <a:buAutoNum type="arabicPeriod"/>
            </a:pPr>
            <a:r>
              <a:rPr lang="en-US" sz="2400" dirty="0" smtClean="0">
                <a:solidFill>
                  <a:schemeClr val="tx1"/>
                </a:solidFill>
              </a:rPr>
              <a:t>Model</a:t>
            </a:r>
            <a:r>
              <a:rPr lang="en-US" sz="2400" dirty="0">
                <a:solidFill>
                  <a:schemeClr val="tx1"/>
                </a:solidFill>
              </a:rPr>
              <a:t> </a:t>
            </a:r>
            <a:r>
              <a:rPr lang="en-US" sz="2400" dirty="0" smtClean="0">
                <a:solidFill>
                  <a:schemeClr val="tx1"/>
                </a:solidFill>
              </a:rPr>
              <a:t>with</a:t>
            </a:r>
            <a:r>
              <a:rPr lang="en-US" sz="2400" dirty="0">
                <a:solidFill>
                  <a:schemeClr val="tx1"/>
                </a:solidFill>
              </a:rPr>
              <a:t> </a:t>
            </a:r>
            <a:r>
              <a:rPr lang="en-US" sz="2400" dirty="0" smtClean="0">
                <a:solidFill>
                  <a:schemeClr val="tx1"/>
                </a:solidFill>
              </a:rPr>
              <a:t>mathematics</a:t>
            </a:r>
          </a:p>
          <a:p>
            <a:pPr marL="342900" indent="-342900">
              <a:lnSpc>
                <a:spcPct val="150000"/>
              </a:lnSpc>
              <a:spcBef>
                <a:spcPct val="0"/>
              </a:spcBef>
              <a:buFont typeface="+mj-lt"/>
              <a:buAutoNum type="arabicPeriod"/>
            </a:pPr>
            <a:r>
              <a:rPr lang="en-US" sz="2400" dirty="0" smtClean="0">
                <a:solidFill>
                  <a:schemeClr val="tx1"/>
                </a:solidFill>
              </a:rPr>
              <a:t>Use</a:t>
            </a:r>
            <a:r>
              <a:rPr lang="en-US" sz="2400" dirty="0">
                <a:solidFill>
                  <a:schemeClr val="tx1"/>
                </a:solidFill>
              </a:rPr>
              <a:t> </a:t>
            </a:r>
            <a:r>
              <a:rPr lang="en-US" sz="2400" dirty="0" smtClean="0">
                <a:solidFill>
                  <a:schemeClr val="tx1"/>
                </a:solidFill>
              </a:rPr>
              <a:t>appropriate</a:t>
            </a:r>
            <a:r>
              <a:rPr lang="en-US" sz="2400" dirty="0">
                <a:solidFill>
                  <a:schemeClr val="tx1"/>
                </a:solidFill>
              </a:rPr>
              <a:t> </a:t>
            </a:r>
            <a:r>
              <a:rPr lang="en-US" sz="2400" dirty="0" smtClean="0">
                <a:solidFill>
                  <a:schemeClr val="tx1"/>
                </a:solidFill>
              </a:rPr>
              <a:t>tools</a:t>
            </a:r>
            <a:r>
              <a:rPr lang="en-US" sz="2400" dirty="0">
                <a:solidFill>
                  <a:schemeClr val="tx1"/>
                </a:solidFill>
              </a:rPr>
              <a:t> </a:t>
            </a:r>
            <a:r>
              <a:rPr lang="en-US" sz="2400" dirty="0" smtClean="0">
                <a:solidFill>
                  <a:schemeClr val="tx1"/>
                </a:solidFill>
              </a:rPr>
              <a:t>strategically</a:t>
            </a:r>
          </a:p>
          <a:p>
            <a:pPr marL="342900" indent="-342900">
              <a:lnSpc>
                <a:spcPct val="150000"/>
              </a:lnSpc>
              <a:spcBef>
                <a:spcPct val="0"/>
              </a:spcBef>
              <a:buFont typeface="+mj-lt"/>
              <a:buAutoNum type="arabicPeriod"/>
            </a:pPr>
            <a:r>
              <a:rPr lang="en-US" sz="2400" dirty="0" smtClean="0">
                <a:solidFill>
                  <a:schemeClr val="tx1"/>
                </a:solidFill>
              </a:rPr>
              <a:t>Attend</a:t>
            </a:r>
            <a:r>
              <a:rPr lang="en-US" sz="2400" dirty="0">
                <a:solidFill>
                  <a:schemeClr val="tx1"/>
                </a:solidFill>
              </a:rPr>
              <a:t> </a:t>
            </a:r>
            <a:r>
              <a:rPr lang="en-US" sz="2400" dirty="0" smtClean="0">
                <a:solidFill>
                  <a:schemeClr val="tx1"/>
                </a:solidFill>
              </a:rPr>
              <a:t>to</a:t>
            </a:r>
            <a:r>
              <a:rPr lang="en-US" sz="2400" dirty="0">
                <a:solidFill>
                  <a:schemeClr val="tx1"/>
                </a:solidFill>
              </a:rPr>
              <a:t> </a:t>
            </a:r>
            <a:r>
              <a:rPr lang="en-US" sz="2400" dirty="0" smtClean="0">
                <a:solidFill>
                  <a:schemeClr val="tx1"/>
                </a:solidFill>
              </a:rPr>
              <a:t>precision</a:t>
            </a:r>
          </a:p>
          <a:p>
            <a:pPr marL="342900" indent="-342900">
              <a:lnSpc>
                <a:spcPct val="150000"/>
              </a:lnSpc>
              <a:spcBef>
                <a:spcPct val="0"/>
              </a:spcBef>
              <a:buFont typeface="+mj-lt"/>
              <a:buAutoNum type="arabicPeriod"/>
            </a:pPr>
            <a:r>
              <a:rPr lang="en-US" sz="2400" dirty="0" smtClean="0">
                <a:solidFill>
                  <a:schemeClr val="tx1"/>
                </a:solidFill>
              </a:rPr>
              <a:t>Look</a:t>
            </a:r>
            <a:r>
              <a:rPr lang="en-US" sz="2400" dirty="0">
                <a:solidFill>
                  <a:schemeClr val="tx1"/>
                </a:solidFill>
              </a:rPr>
              <a:t> </a:t>
            </a:r>
            <a:r>
              <a:rPr lang="en-US" sz="2400" dirty="0" smtClean="0">
                <a:solidFill>
                  <a:schemeClr val="tx1"/>
                </a:solidFill>
              </a:rPr>
              <a:t>for</a:t>
            </a:r>
            <a:r>
              <a:rPr lang="en-US" sz="2400" dirty="0">
                <a:solidFill>
                  <a:schemeClr val="tx1"/>
                </a:solidFill>
              </a:rPr>
              <a:t> </a:t>
            </a:r>
            <a:r>
              <a:rPr lang="en-US" sz="2400" dirty="0" smtClean="0">
                <a:solidFill>
                  <a:schemeClr val="tx1"/>
                </a:solidFill>
              </a:rPr>
              <a:t>and</a:t>
            </a:r>
            <a:r>
              <a:rPr lang="en-US" sz="2400" dirty="0">
                <a:solidFill>
                  <a:schemeClr val="tx1"/>
                </a:solidFill>
              </a:rPr>
              <a:t> </a:t>
            </a:r>
            <a:r>
              <a:rPr lang="en-US" sz="2400" dirty="0" smtClean="0">
                <a:solidFill>
                  <a:schemeClr val="tx1"/>
                </a:solidFill>
              </a:rPr>
              <a:t>make</a:t>
            </a:r>
            <a:r>
              <a:rPr lang="en-US" sz="2400" dirty="0">
                <a:solidFill>
                  <a:schemeClr val="tx1"/>
                </a:solidFill>
              </a:rPr>
              <a:t> </a:t>
            </a:r>
            <a:r>
              <a:rPr lang="en-US" sz="2400" dirty="0" smtClean="0">
                <a:solidFill>
                  <a:schemeClr val="tx1"/>
                </a:solidFill>
              </a:rPr>
              <a:t>use</a:t>
            </a:r>
            <a:r>
              <a:rPr lang="en-US" sz="2400" dirty="0">
                <a:solidFill>
                  <a:schemeClr val="tx1"/>
                </a:solidFill>
              </a:rPr>
              <a:t> </a:t>
            </a:r>
            <a:r>
              <a:rPr lang="en-US" sz="2400" dirty="0" smtClean="0">
                <a:solidFill>
                  <a:schemeClr val="tx1"/>
                </a:solidFill>
              </a:rPr>
              <a:t>of</a:t>
            </a:r>
            <a:r>
              <a:rPr lang="en-US" sz="2400" dirty="0">
                <a:solidFill>
                  <a:schemeClr val="tx1"/>
                </a:solidFill>
              </a:rPr>
              <a:t> </a:t>
            </a:r>
            <a:r>
              <a:rPr lang="en-US" sz="2400" dirty="0" smtClean="0">
                <a:solidFill>
                  <a:schemeClr val="tx1"/>
                </a:solidFill>
              </a:rPr>
              <a:t>structure</a:t>
            </a:r>
          </a:p>
          <a:p>
            <a:pPr marL="342900" indent="-342900">
              <a:lnSpc>
                <a:spcPct val="150000"/>
              </a:lnSpc>
              <a:spcBef>
                <a:spcPct val="0"/>
              </a:spcBef>
              <a:buFont typeface="+mj-lt"/>
              <a:buAutoNum type="arabicPeriod"/>
            </a:pPr>
            <a:r>
              <a:rPr lang="en-US" sz="2400" dirty="0" smtClean="0">
                <a:solidFill>
                  <a:schemeClr val="tx1"/>
                </a:solidFill>
              </a:rPr>
              <a:t>Look</a:t>
            </a:r>
            <a:r>
              <a:rPr lang="en-US" sz="2400" dirty="0">
                <a:solidFill>
                  <a:schemeClr val="tx1"/>
                </a:solidFill>
              </a:rPr>
              <a:t> </a:t>
            </a:r>
            <a:r>
              <a:rPr lang="en-US" sz="2400" dirty="0" smtClean="0">
                <a:solidFill>
                  <a:schemeClr val="tx1"/>
                </a:solidFill>
              </a:rPr>
              <a:t>for</a:t>
            </a:r>
            <a:r>
              <a:rPr lang="en-US" sz="2400" dirty="0">
                <a:solidFill>
                  <a:schemeClr val="tx1"/>
                </a:solidFill>
              </a:rPr>
              <a:t> </a:t>
            </a:r>
            <a:r>
              <a:rPr lang="en-US" sz="2400" dirty="0" smtClean="0">
                <a:solidFill>
                  <a:schemeClr val="tx1"/>
                </a:solidFill>
              </a:rPr>
              <a:t>and</a:t>
            </a:r>
            <a:r>
              <a:rPr lang="en-US" sz="2400" dirty="0">
                <a:solidFill>
                  <a:schemeClr val="tx1"/>
                </a:solidFill>
              </a:rPr>
              <a:t> </a:t>
            </a:r>
            <a:r>
              <a:rPr lang="en-US" sz="2400" dirty="0" smtClean="0">
                <a:solidFill>
                  <a:schemeClr val="tx1"/>
                </a:solidFill>
              </a:rPr>
              <a:t>express</a:t>
            </a:r>
            <a:r>
              <a:rPr lang="en-US" sz="2400" dirty="0">
                <a:solidFill>
                  <a:schemeClr val="tx1"/>
                </a:solidFill>
              </a:rPr>
              <a:t> </a:t>
            </a:r>
            <a:r>
              <a:rPr lang="en-US" sz="2400" dirty="0" smtClean="0">
                <a:solidFill>
                  <a:schemeClr val="tx1"/>
                </a:solidFill>
              </a:rPr>
              <a:t>regularity</a:t>
            </a:r>
            <a:r>
              <a:rPr lang="en-US" sz="2400" dirty="0">
                <a:solidFill>
                  <a:schemeClr val="tx1"/>
                </a:solidFill>
              </a:rPr>
              <a:t> </a:t>
            </a:r>
            <a:r>
              <a:rPr lang="en-US" sz="2400" dirty="0" smtClean="0">
                <a:solidFill>
                  <a:schemeClr val="tx1"/>
                </a:solidFill>
              </a:rPr>
              <a:t>in</a:t>
            </a:r>
            <a:r>
              <a:rPr lang="en-US" sz="2400" dirty="0">
                <a:solidFill>
                  <a:schemeClr val="tx1"/>
                </a:solidFill>
              </a:rPr>
              <a:t> </a:t>
            </a:r>
            <a:r>
              <a:rPr lang="en-US" sz="2400" dirty="0" smtClean="0">
                <a:solidFill>
                  <a:schemeClr val="tx1"/>
                </a:solidFill>
              </a:rPr>
              <a:t>repeated</a:t>
            </a:r>
            <a:r>
              <a:rPr lang="en-US" sz="2400" dirty="0">
                <a:solidFill>
                  <a:schemeClr val="tx1"/>
                </a:solidFill>
              </a:rPr>
              <a:t> </a:t>
            </a:r>
            <a:r>
              <a:rPr lang="en-US" sz="2400" dirty="0" smtClean="0">
                <a:solidFill>
                  <a:schemeClr val="tx1"/>
                </a:solidFill>
              </a:rPr>
              <a:t>reasoning</a:t>
            </a:r>
          </a:p>
        </p:txBody>
      </p:sp>
    </p:spTree>
    <p:extLst>
      <p:ext uri="{BB962C8B-B14F-4D97-AF65-F5344CB8AC3E}">
        <p14:creationId xmlns:p14="http://schemas.microsoft.com/office/powerpoint/2010/main" val="37223227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What should teachers be doing?</a:t>
            </a:r>
            <a:endParaRPr lang="en-US" sz="3200" dirty="0">
              <a:solidFill>
                <a:schemeClr val="bg1"/>
              </a:solidFill>
              <a:latin typeface="Chalkduster"/>
            </a:endParaRPr>
          </a:p>
        </p:txBody>
      </p:sp>
      <p:sp>
        <p:nvSpPr>
          <p:cNvPr id="5" name="Rounded Rectangle 4"/>
          <p:cNvSpPr/>
          <p:nvPr/>
        </p:nvSpPr>
        <p:spPr>
          <a:xfrm>
            <a:off x="419100" y="1295400"/>
            <a:ext cx="8305800" cy="50292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nSpc>
                <a:spcPct val="90000"/>
              </a:lnSpc>
              <a:spcBef>
                <a:spcPct val="0"/>
              </a:spcBef>
            </a:pPr>
            <a:r>
              <a:rPr lang="en-US" sz="3200" b="1" dirty="0" smtClean="0">
                <a:solidFill>
                  <a:schemeClr val="tx1"/>
                </a:solidFill>
                <a:latin typeface="Calibri" pitchFamily="34" charset="0"/>
                <a:cs typeface="Calibri" pitchFamily="34" charset="0"/>
              </a:rPr>
              <a:t>Math teachers plan, instruct and assess using:</a:t>
            </a:r>
          </a:p>
          <a:p>
            <a:pPr>
              <a:lnSpc>
                <a:spcPct val="90000"/>
              </a:lnSpc>
              <a:spcBef>
                <a:spcPct val="0"/>
              </a:spcBef>
            </a:pPr>
            <a:endParaRPr lang="en-US" sz="1400" b="1"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b="1" dirty="0" smtClean="0">
                <a:solidFill>
                  <a:schemeClr val="tx2"/>
                </a:solidFill>
                <a:latin typeface="Calibri" pitchFamily="34" charset="0"/>
                <a:cs typeface="Calibri" pitchFamily="34" charset="0"/>
              </a:rPr>
              <a:t>Tasks that build conceptual understanding of priority standards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Tasks that require fluency and use of math practices to master concepts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Just enough remediation to help students practice on grade level content as quickly as possible</a:t>
            </a:r>
          </a:p>
        </p:txBody>
      </p:sp>
    </p:spTree>
    <p:extLst>
      <p:ext uri="{BB962C8B-B14F-4D97-AF65-F5344CB8AC3E}">
        <p14:creationId xmlns:p14="http://schemas.microsoft.com/office/powerpoint/2010/main" val="12640509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32927"/>
            <a:ext cx="9144000" cy="584775"/>
          </a:xfrm>
          <a:prstGeom prst="rect">
            <a:avLst/>
          </a:prstGeom>
          <a:noFill/>
        </p:spPr>
        <p:txBody>
          <a:bodyPr wrap="square" rtlCol="0">
            <a:spAutoFit/>
          </a:bodyPr>
          <a:lstStyle/>
          <a:p>
            <a:pPr algn="ctr"/>
            <a:r>
              <a:rPr lang="en-US" sz="3200" dirty="0" smtClean="0">
                <a:solidFill>
                  <a:schemeClr val="bg1"/>
                </a:solidFill>
                <a:latin typeface="Chalkduster"/>
              </a:rPr>
              <a:t>Observation - Building Conceptual Understanding</a:t>
            </a:r>
            <a:endParaRPr lang="en-US" sz="3200" dirty="0">
              <a:solidFill>
                <a:schemeClr val="bg1"/>
              </a:solidFill>
              <a:latin typeface="Chalkduster"/>
            </a:endParaRPr>
          </a:p>
        </p:txBody>
      </p:sp>
      <p:pic>
        <p:nvPicPr>
          <p:cNvPr id="8" name="Picture 7" descr="2013-2014-compass-teacher-rubric.pdf - Adobe Acrobat Pro"/>
          <p:cNvPicPr>
            <a:picLocks noChangeAspect="1"/>
          </p:cNvPicPr>
          <p:nvPr/>
        </p:nvPicPr>
        <p:blipFill rotWithShape="1">
          <a:blip r:embed="rId3">
            <a:extLst>
              <a:ext uri="{28A0092B-C50C-407E-A947-70E740481C1C}">
                <a14:useLocalDpi xmlns:a14="http://schemas.microsoft.com/office/drawing/2010/main" val="0"/>
              </a:ext>
            </a:extLst>
          </a:blip>
          <a:srcRect l="24737" t="24337" r="22807" b="26696"/>
          <a:stretch/>
        </p:blipFill>
        <p:spPr>
          <a:xfrm>
            <a:off x="113235" y="1295400"/>
            <a:ext cx="8917530" cy="5181600"/>
          </a:xfrm>
          <a:prstGeom prst="rect">
            <a:avLst/>
          </a:prstGeom>
        </p:spPr>
      </p:pic>
      <p:sp>
        <p:nvSpPr>
          <p:cNvPr id="9" name="Rectangle 8"/>
          <p:cNvSpPr/>
          <p:nvPr/>
        </p:nvSpPr>
        <p:spPr>
          <a:xfrm>
            <a:off x="5138382" y="5357999"/>
            <a:ext cx="1888958" cy="928193"/>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6" name="Rounded Rectangular Callout 5"/>
          <p:cNvSpPr/>
          <p:nvPr/>
        </p:nvSpPr>
        <p:spPr>
          <a:xfrm>
            <a:off x="2590800" y="4114800"/>
            <a:ext cx="2514600" cy="1080990"/>
          </a:xfrm>
          <a:prstGeom prst="wedgeRoundRectCallout">
            <a:avLst>
              <a:gd name="adj1" fmla="val 50353"/>
              <a:gd name="adj2" fmla="val 11964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Tree>
    <p:extLst>
      <p:ext uri="{BB962C8B-B14F-4D97-AF65-F5344CB8AC3E}">
        <p14:creationId xmlns:p14="http://schemas.microsoft.com/office/powerpoint/2010/main" val="19116782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52364"/>
            <a:ext cx="9144000" cy="1077218"/>
          </a:xfrm>
          <a:prstGeom prst="rect">
            <a:avLst/>
          </a:prstGeom>
          <a:noFill/>
        </p:spPr>
        <p:txBody>
          <a:bodyPr wrap="square" rtlCol="0">
            <a:spAutoFit/>
          </a:bodyPr>
          <a:lstStyle/>
          <a:p>
            <a:pPr algn="ctr"/>
            <a:r>
              <a:rPr lang="en-US" sz="3200" dirty="0" smtClean="0">
                <a:solidFill>
                  <a:schemeClr val="bg1"/>
                </a:solidFill>
                <a:latin typeface="Chalkduster"/>
              </a:rPr>
              <a:t>Observation – Building Conceptual Understanding</a:t>
            </a:r>
          </a:p>
        </p:txBody>
      </p:sp>
      <p:pic>
        <p:nvPicPr>
          <p:cNvPr id="4" name="Picture 3" descr="2013-2014-compass-teacher-rubric.pdf - Adobe Acrobat Pro"/>
          <p:cNvPicPr>
            <a:picLocks noChangeAspect="1"/>
          </p:cNvPicPr>
          <p:nvPr/>
        </p:nvPicPr>
        <p:blipFill rotWithShape="1">
          <a:blip r:embed="rId3">
            <a:extLst>
              <a:ext uri="{28A0092B-C50C-407E-A947-70E740481C1C}">
                <a14:useLocalDpi xmlns:a14="http://schemas.microsoft.com/office/drawing/2010/main" val="0"/>
              </a:ext>
            </a:extLst>
          </a:blip>
          <a:srcRect l="9649" t="16456" r="7280" b="3643"/>
          <a:stretch/>
        </p:blipFill>
        <p:spPr>
          <a:xfrm>
            <a:off x="300654" y="1328873"/>
            <a:ext cx="8686800" cy="4498073"/>
          </a:xfrm>
          <a:prstGeom prst="rect">
            <a:avLst/>
          </a:prstGeom>
        </p:spPr>
      </p:pic>
      <p:sp>
        <p:nvSpPr>
          <p:cNvPr id="5" name="Rectangle 4"/>
          <p:cNvSpPr/>
          <p:nvPr/>
        </p:nvSpPr>
        <p:spPr>
          <a:xfrm>
            <a:off x="5138980" y="3856709"/>
            <a:ext cx="1828800" cy="6858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8" name="Rectangle 7"/>
          <p:cNvSpPr/>
          <p:nvPr/>
        </p:nvSpPr>
        <p:spPr>
          <a:xfrm>
            <a:off x="6965196" y="4199609"/>
            <a:ext cx="1828800" cy="12573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Rectangle 9"/>
          <p:cNvSpPr/>
          <p:nvPr/>
        </p:nvSpPr>
        <p:spPr>
          <a:xfrm>
            <a:off x="5138980" y="5166783"/>
            <a:ext cx="1828800" cy="6858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9" name="Rounded Rectangular Callout 8"/>
          <p:cNvSpPr/>
          <p:nvPr/>
        </p:nvSpPr>
        <p:spPr>
          <a:xfrm>
            <a:off x="2624380" y="2524757"/>
            <a:ext cx="2514600" cy="836605"/>
          </a:xfrm>
          <a:prstGeom prst="wedgeRoundRectCallout">
            <a:avLst>
              <a:gd name="adj1" fmla="val 50353"/>
              <a:gd name="adj2" fmla="val 11964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
        <p:nvSpPr>
          <p:cNvPr id="11" name="Rounded Rectangular Callout 10"/>
          <p:cNvSpPr/>
          <p:nvPr/>
        </p:nvSpPr>
        <p:spPr>
          <a:xfrm>
            <a:off x="2586849" y="4124206"/>
            <a:ext cx="2514600" cy="836605"/>
          </a:xfrm>
          <a:prstGeom prst="wedgeRoundRectCallout">
            <a:avLst>
              <a:gd name="adj1" fmla="val 50353"/>
              <a:gd name="adj2" fmla="val 11964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
        <p:nvSpPr>
          <p:cNvPr id="12" name="Rounded Rectangular Callout 11"/>
          <p:cNvSpPr/>
          <p:nvPr/>
        </p:nvSpPr>
        <p:spPr>
          <a:xfrm>
            <a:off x="6472854" y="2741304"/>
            <a:ext cx="2514600" cy="836605"/>
          </a:xfrm>
          <a:prstGeom prst="wedgeRoundRectCallout">
            <a:avLst>
              <a:gd name="adj1" fmla="val 16409"/>
              <a:gd name="adj2" fmla="val 116243"/>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Student Focus</a:t>
            </a:r>
          </a:p>
        </p:txBody>
      </p:sp>
    </p:spTree>
    <p:extLst>
      <p:ext uri="{BB962C8B-B14F-4D97-AF65-F5344CB8AC3E}">
        <p14:creationId xmlns:p14="http://schemas.microsoft.com/office/powerpoint/2010/main" val="42571699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halkduster"/>
                <a:ea typeface="+mn-ea"/>
                <a:cs typeface="+mn-cs"/>
              </a:rPr>
              <a:t>Teacher &amp; Student </a:t>
            </a:r>
            <a:r>
              <a:rPr lang="en-US" sz="3200" dirty="0">
                <a:latin typeface="Chalkduster"/>
                <a:ea typeface="+mn-ea"/>
                <a:cs typeface="+mn-cs"/>
              </a:rPr>
              <a:t>Actions </a:t>
            </a:r>
            <a:r>
              <a:rPr lang="en-US" sz="3200" dirty="0" smtClean="0">
                <a:latin typeface="Chalkduster"/>
                <a:ea typeface="+mn-ea"/>
                <a:cs typeface="+mn-cs"/>
              </a:rPr>
              <a:t>– Building Conceptual Understanding</a:t>
            </a:r>
            <a:endParaRPr lang="en-US" sz="3200" dirty="0">
              <a:latin typeface="Chalkduster"/>
              <a:ea typeface="+mn-ea"/>
              <a:cs typeface="+mn-cs"/>
            </a:endParaRPr>
          </a:p>
        </p:txBody>
      </p:sp>
      <p:sp>
        <p:nvSpPr>
          <p:cNvPr id="5" name="AutoShape 16"/>
          <p:cNvSpPr>
            <a:spLocks noChangeArrowheads="1"/>
          </p:cNvSpPr>
          <p:nvPr/>
        </p:nvSpPr>
        <p:spPr bwMode="auto">
          <a:xfrm>
            <a:off x="381000" y="2438400"/>
            <a:ext cx="8382000" cy="3723728"/>
          </a:xfrm>
          <a:prstGeom prst="roundRect">
            <a:avLst>
              <a:gd name="adj" fmla="val 5130"/>
            </a:avLst>
          </a:prstGeom>
          <a:noFill/>
          <a:ln w="38100" algn="ctr">
            <a:solidFill>
              <a:schemeClr val="tx2"/>
            </a:solidFill>
            <a:round/>
            <a:headEnd/>
            <a:tailEnd/>
          </a:ln>
        </p:spPr>
        <p:txBody>
          <a:bodyPr lIns="89611" tIns="44806" rIns="89611" bIns="44806"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lgn="ctr" eaLnBrk="0" hangingPunct="0">
              <a:spcBef>
                <a:spcPct val="50000"/>
              </a:spcBef>
            </a:pPr>
            <a:endParaRPr lang="en-US" dirty="0">
              <a:solidFill>
                <a:srgbClr val="000000"/>
              </a:solidFill>
              <a:latin typeface="Book Antiqua" pitchFamily="18" charset="0"/>
            </a:endParaRPr>
          </a:p>
        </p:txBody>
      </p:sp>
      <p:sp>
        <p:nvSpPr>
          <p:cNvPr id="6" name="Right Arrow 5"/>
          <p:cNvSpPr/>
          <p:nvPr/>
        </p:nvSpPr>
        <p:spPr bwMode="auto">
          <a:xfrm>
            <a:off x="381000" y="2064984"/>
            <a:ext cx="6172199" cy="746831"/>
          </a:xfrm>
          <a:prstGeom prst="rightArrow">
            <a:avLst/>
          </a:prstGeom>
          <a:solidFill>
            <a:schemeClr val="accent1"/>
          </a:solidFill>
          <a:ln w="25400" cap="flat" cmpd="sng" algn="ctr">
            <a:solidFill>
              <a:schemeClr val="tx2"/>
            </a:solidFill>
            <a:prstDash val="solid"/>
            <a:round/>
            <a:headEnd type="none" w="med" len="med"/>
            <a:tailEnd type="none" w="med" len="med"/>
          </a:ln>
          <a:effectLst/>
        </p:spPr>
        <p:txBody>
          <a:bodyPr lIns="89611" tIns="44806" rIns="89611" bIns="44806"/>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defRPr/>
            </a:pPr>
            <a:endParaRPr lang="en-US" dirty="0">
              <a:ln>
                <a:solidFill>
                  <a:srgbClr val="8E002A"/>
                </a:solidFill>
              </a:ln>
              <a:solidFill>
                <a:prstClr val="white"/>
              </a:solidFill>
            </a:endParaRPr>
          </a:p>
        </p:txBody>
      </p:sp>
      <p:sp>
        <p:nvSpPr>
          <p:cNvPr id="7" name="Rectangle 6"/>
          <p:cNvSpPr>
            <a:spLocks/>
          </p:cNvSpPr>
          <p:nvPr/>
        </p:nvSpPr>
        <p:spPr bwMode="auto">
          <a:xfrm>
            <a:off x="609600" y="2209800"/>
            <a:ext cx="4555399" cy="375307"/>
          </a:xfrm>
          <a:prstGeom prst="rect">
            <a:avLst/>
          </a:prstGeom>
          <a:noFill/>
          <a:ln w="12700">
            <a:noFill/>
            <a:miter lim="800000"/>
            <a:headEnd/>
            <a:tailEnd/>
          </a:ln>
        </p:spPr>
        <p:txBody>
          <a:bodyPr lIns="37338" tIns="37338" rIns="37338" bIns="37338"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r>
              <a:rPr lang="en-US" sz="2000" b="1" dirty="0" smtClean="0">
                <a:solidFill>
                  <a:schemeClr val="bg1"/>
                </a:solidFill>
                <a:latin typeface="Calibri" pitchFamily="34" charset="0"/>
                <a:sym typeface="Arial" charset="0"/>
              </a:rPr>
              <a:t>Activity</a:t>
            </a:r>
            <a:endParaRPr lang="en-US" sz="2000" b="1" dirty="0">
              <a:solidFill>
                <a:schemeClr val="bg1"/>
              </a:solidFill>
              <a:latin typeface="Calibri" pitchFamily="34" charset="0"/>
              <a:sym typeface="Arial" charset="0"/>
            </a:endParaRPr>
          </a:p>
        </p:txBody>
      </p:sp>
      <p:sp>
        <p:nvSpPr>
          <p:cNvPr id="15" name="TextBox 14"/>
          <p:cNvSpPr txBox="1"/>
          <p:nvPr/>
        </p:nvSpPr>
        <p:spPr>
          <a:xfrm>
            <a:off x="300789" y="1154556"/>
            <a:ext cx="8153400" cy="954107"/>
          </a:xfrm>
          <a:prstGeom prst="rect">
            <a:avLst/>
          </a:prstGeom>
          <a:noFill/>
        </p:spPr>
        <p:txBody>
          <a:bodyPr wrap="square" rtlCol="0">
            <a:spAutoFit/>
          </a:bodyPr>
          <a:lstStyle/>
          <a:p>
            <a:r>
              <a:rPr lang="en-US" sz="2800" dirty="0" smtClean="0"/>
              <a:t>What does it look like for students to engage in math practices?</a:t>
            </a:r>
            <a:endParaRPr lang="en-US" sz="2800" dirty="0"/>
          </a:p>
        </p:txBody>
      </p:sp>
      <p:sp>
        <p:nvSpPr>
          <p:cNvPr id="12" name="Rectangle 11"/>
          <p:cNvSpPr/>
          <p:nvPr/>
        </p:nvSpPr>
        <p:spPr>
          <a:xfrm>
            <a:off x="609601" y="2961436"/>
            <a:ext cx="7844588" cy="2985433"/>
          </a:xfrm>
          <a:prstGeom prst="rect">
            <a:avLst/>
          </a:prstGeom>
        </p:spPr>
        <p:txBody>
          <a:bodyPr wrap="square">
            <a:spAutoFit/>
          </a:bodyPr>
          <a:lstStyle/>
          <a:p>
            <a:pPr marL="457200" indent="-457200">
              <a:spcBef>
                <a:spcPts val="0"/>
              </a:spcBef>
              <a:buFont typeface="Wingdings" panose="05000000000000000000" pitchFamily="2" charset="2"/>
              <a:buChar char="ü"/>
            </a:pPr>
            <a:r>
              <a:rPr lang="en-US" sz="2800" b="1" dirty="0">
                <a:cs typeface="Calibri" pitchFamily="34" charset="0"/>
              </a:rPr>
              <a:t>Watch the </a:t>
            </a:r>
            <a:r>
              <a:rPr lang="en-US" sz="2800" b="1" dirty="0">
                <a:cs typeface="Calibri" pitchFamily="34" charset="0"/>
                <a:hlinkClick r:id="rId3"/>
              </a:rPr>
              <a:t>video</a:t>
            </a:r>
            <a:r>
              <a:rPr lang="en-US" sz="2800" b="1" dirty="0">
                <a:cs typeface="Calibri" pitchFamily="34" charset="0"/>
              </a:rPr>
              <a:t> </a:t>
            </a:r>
            <a:r>
              <a:rPr lang="en-US" sz="2800" dirty="0">
                <a:cs typeface="Calibri" pitchFamily="34" charset="0"/>
              </a:rPr>
              <a:t>from the LDOE Video Library. </a:t>
            </a:r>
          </a:p>
          <a:p>
            <a:pPr marL="399754" indent="-399754">
              <a:spcBef>
                <a:spcPts val="0"/>
              </a:spcBef>
              <a:spcAft>
                <a:spcPts val="0"/>
              </a:spcAft>
              <a:buFont typeface="+mj-lt"/>
              <a:buAutoNum type="arabicPeriod"/>
            </a:pPr>
            <a:endParaRPr lang="en-US" sz="2400" dirty="0">
              <a:cs typeface="Calibri" pitchFamily="34" charset="0"/>
            </a:endParaRPr>
          </a:p>
          <a:p>
            <a:pPr marL="457200" indent="-457200">
              <a:spcBef>
                <a:spcPts val="0"/>
              </a:spcBef>
              <a:buFont typeface="Wingdings" panose="05000000000000000000" pitchFamily="2" charset="2"/>
              <a:buChar char="ü"/>
            </a:pPr>
            <a:r>
              <a:rPr lang="en-US" sz="2800" dirty="0">
                <a:cs typeface="Calibri" pitchFamily="34" charset="0"/>
              </a:rPr>
              <a:t>Collect evidence </a:t>
            </a:r>
            <a:r>
              <a:rPr lang="en-US" sz="2800" dirty="0" smtClean="0">
                <a:cs typeface="Calibri" pitchFamily="34" charset="0"/>
              </a:rPr>
              <a:t>of </a:t>
            </a:r>
            <a:r>
              <a:rPr lang="en-US" sz="2800" b="1" dirty="0" smtClean="0">
                <a:cs typeface="Calibri" pitchFamily="34" charset="0"/>
              </a:rPr>
              <a:t>student </a:t>
            </a:r>
            <a:r>
              <a:rPr lang="en-US" sz="2800" dirty="0" smtClean="0">
                <a:cs typeface="Calibri" pitchFamily="34" charset="0"/>
              </a:rPr>
              <a:t>and </a:t>
            </a:r>
            <a:r>
              <a:rPr lang="en-US" sz="2800" b="1" dirty="0" smtClean="0">
                <a:cs typeface="Calibri" pitchFamily="34" charset="0"/>
              </a:rPr>
              <a:t>teacher actions </a:t>
            </a:r>
            <a:r>
              <a:rPr lang="en-US" sz="2800" dirty="0" smtClean="0">
                <a:cs typeface="Calibri" pitchFamily="34" charset="0"/>
              </a:rPr>
              <a:t>throughout</a:t>
            </a:r>
            <a:r>
              <a:rPr lang="en-US" sz="2400" dirty="0" smtClean="0">
                <a:cs typeface="Calibri" pitchFamily="34" charset="0"/>
              </a:rPr>
              <a:t>.</a:t>
            </a:r>
          </a:p>
          <a:p>
            <a:pPr>
              <a:spcBef>
                <a:spcPts val="0"/>
              </a:spcBef>
            </a:pPr>
            <a:r>
              <a:rPr lang="en-US" sz="2400" dirty="0" smtClean="0">
                <a:cs typeface="Calibri" pitchFamily="34" charset="0"/>
              </a:rPr>
              <a:t> </a:t>
            </a:r>
          </a:p>
          <a:p>
            <a:pPr marL="457200" indent="-457200">
              <a:spcBef>
                <a:spcPts val="0"/>
              </a:spcBef>
              <a:buFont typeface="Wingdings" panose="05000000000000000000" pitchFamily="2" charset="2"/>
              <a:buChar char="ü"/>
            </a:pPr>
            <a:r>
              <a:rPr lang="en-US" sz="2800" dirty="0" smtClean="0">
                <a:cs typeface="Calibri" pitchFamily="34" charset="0"/>
              </a:rPr>
              <a:t>Note evidence of </a:t>
            </a:r>
            <a:r>
              <a:rPr lang="en-US" sz="2800" b="1" dirty="0" smtClean="0">
                <a:cs typeface="Calibri" pitchFamily="34" charset="0"/>
              </a:rPr>
              <a:t>students</a:t>
            </a:r>
            <a:r>
              <a:rPr lang="en-US" sz="2800" dirty="0" smtClean="0">
                <a:cs typeface="Calibri" pitchFamily="34" charset="0"/>
              </a:rPr>
              <a:t> engaging in </a:t>
            </a:r>
            <a:r>
              <a:rPr lang="en-US" sz="2800" b="1" dirty="0" smtClean="0">
                <a:cs typeface="Calibri" pitchFamily="34" charset="0"/>
              </a:rPr>
              <a:t>math practices</a:t>
            </a:r>
            <a:r>
              <a:rPr lang="en-US" sz="2800" dirty="0" smtClean="0">
                <a:cs typeface="Calibri" pitchFamily="34" charset="0"/>
              </a:rPr>
              <a:t>.</a:t>
            </a:r>
            <a:endParaRPr lang="en-US" sz="2800" dirty="0">
              <a:cs typeface="Calibri" pitchFamily="34" charset="0"/>
            </a:endParaRPr>
          </a:p>
        </p:txBody>
      </p:sp>
    </p:spTree>
    <p:extLst>
      <p:ext uri="{BB962C8B-B14F-4D97-AF65-F5344CB8AC3E}">
        <p14:creationId xmlns:p14="http://schemas.microsoft.com/office/powerpoint/2010/main" val="2372268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What should teachers be doing?</a:t>
            </a:r>
            <a:endParaRPr lang="en-US" sz="3200" dirty="0">
              <a:solidFill>
                <a:schemeClr val="bg1"/>
              </a:solidFill>
              <a:latin typeface="Chalkduster"/>
            </a:endParaRPr>
          </a:p>
        </p:txBody>
      </p:sp>
      <p:sp>
        <p:nvSpPr>
          <p:cNvPr id="5" name="Rounded Rectangle 4"/>
          <p:cNvSpPr/>
          <p:nvPr/>
        </p:nvSpPr>
        <p:spPr>
          <a:xfrm>
            <a:off x="419100" y="1295400"/>
            <a:ext cx="8305800" cy="50292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nSpc>
                <a:spcPct val="90000"/>
              </a:lnSpc>
              <a:spcBef>
                <a:spcPct val="0"/>
              </a:spcBef>
            </a:pPr>
            <a:r>
              <a:rPr lang="en-US" sz="3200" b="1" dirty="0" smtClean="0">
                <a:solidFill>
                  <a:schemeClr val="tx1"/>
                </a:solidFill>
                <a:latin typeface="Calibri" pitchFamily="34" charset="0"/>
                <a:cs typeface="Calibri" pitchFamily="34" charset="0"/>
              </a:rPr>
              <a:t>Plan, instruct and assess using:</a:t>
            </a:r>
          </a:p>
          <a:p>
            <a:pPr>
              <a:lnSpc>
                <a:spcPct val="90000"/>
              </a:lnSpc>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Tasks that build conceptual understanding of priority standards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b="1" dirty="0" smtClean="0">
                <a:solidFill>
                  <a:schemeClr val="tx2"/>
                </a:solidFill>
                <a:latin typeface="Calibri" pitchFamily="34" charset="0"/>
                <a:cs typeface="Calibri" pitchFamily="34" charset="0"/>
              </a:rPr>
              <a:t>Tasks that require fluency </a:t>
            </a:r>
            <a:r>
              <a:rPr lang="en-US" sz="3200" b="1" dirty="0">
                <a:solidFill>
                  <a:schemeClr val="tx2"/>
                </a:solidFill>
                <a:latin typeface="Calibri" pitchFamily="34" charset="0"/>
                <a:cs typeface="Calibri" pitchFamily="34" charset="0"/>
              </a:rPr>
              <a:t>and use of math practices to master concepts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Just enough remediation to help students practice on grade level content as quickly as possible</a:t>
            </a:r>
          </a:p>
        </p:txBody>
      </p:sp>
    </p:spTree>
    <p:extLst>
      <p:ext uri="{BB962C8B-B14F-4D97-AF65-F5344CB8AC3E}">
        <p14:creationId xmlns:p14="http://schemas.microsoft.com/office/powerpoint/2010/main" val="37428772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Teacher Actions - Use of Math Practices</a:t>
            </a:r>
            <a:endParaRPr lang="en-US" sz="3200" dirty="0">
              <a:solidFill>
                <a:schemeClr val="bg1"/>
              </a:solidFill>
              <a:latin typeface="Chalkduster"/>
            </a:endParaRPr>
          </a:p>
        </p:txBody>
      </p:sp>
      <p:sp>
        <p:nvSpPr>
          <p:cNvPr id="3" name="TextBox 2"/>
          <p:cNvSpPr txBox="1"/>
          <p:nvPr/>
        </p:nvSpPr>
        <p:spPr>
          <a:xfrm>
            <a:off x="312821" y="1295400"/>
            <a:ext cx="8153400" cy="954107"/>
          </a:xfrm>
          <a:prstGeom prst="rect">
            <a:avLst/>
          </a:prstGeom>
          <a:noFill/>
        </p:spPr>
        <p:txBody>
          <a:bodyPr wrap="square" rtlCol="0">
            <a:spAutoFit/>
          </a:bodyPr>
          <a:lstStyle/>
          <a:p>
            <a:r>
              <a:rPr lang="en-US" sz="2800" dirty="0" smtClean="0"/>
              <a:t>What teacher actions support this shift?</a:t>
            </a:r>
          </a:p>
          <a:p>
            <a:r>
              <a:rPr lang="en-US" sz="2800" dirty="0" smtClean="0"/>
              <a:t>What</a:t>
            </a:r>
            <a:endParaRPr lang="en-US" sz="2800" dirty="0"/>
          </a:p>
        </p:txBody>
      </p:sp>
      <p:pic>
        <p:nvPicPr>
          <p:cNvPr id="4" name="Picture 3" descr="Bastrop HS - May 13.pptx - Dropbox - Windows Internet Explorer"/>
          <p:cNvPicPr>
            <a:picLocks noChangeAspect="1"/>
          </p:cNvPicPr>
          <p:nvPr/>
        </p:nvPicPr>
        <p:blipFill rotWithShape="1">
          <a:blip r:embed="rId3">
            <a:extLst>
              <a:ext uri="{28A0092B-C50C-407E-A947-70E740481C1C}">
                <a14:useLocalDpi xmlns:a14="http://schemas.microsoft.com/office/drawing/2010/main" val="0"/>
              </a:ext>
            </a:extLst>
          </a:blip>
          <a:srcRect l="14036" t="26040" r="13508" b="18959"/>
          <a:stretch/>
        </p:blipFill>
        <p:spPr>
          <a:xfrm>
            <a:off x="46494" y="1818620"/>
            <a:ext cx="8833527" cy="4582180"/>
          </a:xfrm>
          <a:prstGeom prst="rect">
            <a:avLst/>
          </a:prstGeom>
        </p:spPr>
      </p:pic>
    </p:spTree>
    <p:extLst>
      <p:ext uri="{BB962C8B-B14F-4D97-AF65-F5344CB8AC3E}">
        <p14:creationId xmlns:p14="http://schemas.microsoft.com/office/powerpoint/2010/main" val="2310636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77225"/>
            <a:ext cx="9144000" cy="584775"/>
          </a:xfrm>
          <a:prstGeom prst="rect">
            <a:avLst/>
          </a:prstGeom>
          <a:noFill/>
        </p:spPr>
        <p:txBody>
          <a:bodyPr wrap="square" rtlCol="0">
            <a:spAutoFit/>
          </a:bodyPr>
          <a:lstStyle/>
          <a:p>
            <a:pPr algn="ctr"/>
            <a:r>
              <a:rPr lang="en-US" sz="3200" dirty="0" smtClean="0">
                <a:solidFill>
                  <a:schemeClr val="bg1"/>
                </a:solidFill>
                <a:latin typeface="Chalkduster"/>
              </a:rPr>
              <a:t>Observation – Fluency &amp; Math Practices</a:t>
            </a:r>
          </a:p>
        </p:txBody>
      </p:sp>
      <p:sp>
        <p:nvSpPr>
          <p:cNvPr id="5" name="Rectangle 4"/>
          <p:cNvSpPr/>
          <p:nvPr/>
        </p:nvSpPr>
        <p:spPr>
          <a:xfrm>
            <a:off x="4934050" y="4016886"/>
            <a:ext cx="1828800" cy="6858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pic>
        <p:nvPicPr>
          <p:cNvPr id="1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528" y="2029087"/>
            <a:ext cx="8118744" cy="3429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7" name="Rectangle 16"/>
          <p:cNvSpPr/>
          <p:nvPr/>
        </p:nvSpPr>
        <p:spPr>
          <a:xfrm>
            <a:off x="5023829" y="4356288"/>
            <a:ext cx="1605571" cy="61121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1" name="Rounded Rectangular Callout 10"/>
          <p:cNvSpPr/>
          <p:nvPr/>
        </p:nvSpPr>
        <p:spPr>
          <a:xfrm>
            <a:off x="2057400" y="4130892"/>
            <a:ext cx="2514600" cy="836605"/>
          </a:xfrm>
          <a:prstGeom prst="wedgeRoundRectCallout">
            <a:avLst>
              <a:gd name="adj1" fmla="val 69460"/>
              <a:gd name="adj2" fmla="val 2935"/>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Teacher Focus</a:t>
            </a:r>
          </a:p>
        </p:txBody>
      </p:sp>
      <p:sp>
        <p:nvSpPr>
          <p:cNvPr id="10" name="Rectangle 9"/>
          <p:cNvSpPr/>
          <p:nvPr/>
        </p:nvSpPr>
        <p:spPr>
          <a:xfrm>
            <a:off x="6733145" y="3657600"/>
            <a:ext cx="1828800" cy="1273735"/>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2" name="Rounded Rectangular Callout 11"/>
          <p:cNvSpPr/>
          <p:nvPr/>
        </p:nvSpPr>
        <p:spPr>
          <a:xfrm>
            <a:off x="6629400" y="5458087"/>
            <a:ext cx="2514600" cy="836605"/>
          </a:xfrm>
          <a:prstGeom prst="wedgeRoundRectCallout">
            <a:avLst>
              <a:gd name="adj1" fmla="val 15222"/>
              <a:gd name="adj2" fmla="val -134151"/>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800" b="1" dirty="0" smtClean="0">
                <a:solidFill>
                  <a:schemeClr val="tx1"/>
                </a:solidFill>
                <a:latin typeface="Calibri" pitchFamily="34" charset="0"/>
                <a:cs typeface="Calibri" pitchFamily="34" charset="0"/>
              </a:rPr>
              <a:t>Student Focus</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528" y="1842525"/>
            <a:ext cx="8118744" cy="204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889866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Student Actions –Math Practices</a:t>
            </a:r>
            <a:endParaRPr lang="en-US" sz="3200" dirty="0"/>
          </a:p>
        </p:txBody>
      </p:sp>
      <p:sp>
        <p:nvSpPr>
          <p:cNvPr id="5" name="AutoShape 16"/>
          <p:cNvSpPr>
            <a:spLocks noChangeArrowheads="1"/>
          </p:cNvSpPr>
          <p:nvPr/>
        </p:nvSpPr>
        <p:spPr bwMode="auto">
          <a:xfrm>
            <a:off x="381000" y="2438400"/>
            <a:ext cx="8382000" cy="3723728"/>
          </a:xfrm>
          <a:prstGeom prst="roundRect">
            <a:avLst>
              <a:gd name="adj" fmla="val 5130"/>
            </a:avLst>
          </a:prstGeom>
          <a:noFill/>
          <a:ln w="38100" algn="ctr">
            <a:solidFill>
              <a:schemeClr val="tx2"/>
            </a:solidFill>
            <a:round/>
            <a:headEnd/>
            <a:tailEnd/>
          </a:ln>
        </p:spPr>
        <p:txBody>
          <a:bodyPr lIns="89611" tIns="44806" rIns="89611" bIns="44806"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lgn="ctr" eaLnBrk="0" hangingPunct="0">
              <a:spcBef>
                <a:spcPct val="50000"/>
              </a:spcBef>
            </a:pPr>
            <a:endParaRPr lang="en-US" dirty="0">
              <a:solidFill>
                <a:srgbClr val="000000"/>
              </a:solidFill>
              <a:latin typeface="Book Antiqua" pitchFamily="18" charset="0"/>
            </a:endParaRPr>
          </a:p>
        </p:txBody>
      </p:sp>
      <p:sp>
        <p:nvSpPr>
          <p:cNvPr id="6" name="Right Arrow 5"/>
          <p:cNvSpPr/>
          <p:nvPr/>
        </p:nvSpPr>
        <p:spPr bwMode="auto">
          <a:xfrm>
            <a:off x="381000" y="2064984"/>
            <a:ext cx="6172199" cy="746831"/>
          </a:xfrm>
          <a:prstGeom prst="rightArrow">
            <a:avLst/>
          </a:prstGeom>
          <a:solidFill>
            <a:schemeClr val="accent1"/>
          </a:solidFill>
          <a:ln w="25400" cap="flat" cmpd="sng" algn="ctr">
            <a:solidFill>
              <a:schemeClr val="tx2"/>
            </a:solidFill>
            <a:prstDash val="solid"/>
            <a:round/>
            <a:headEnd type="none" w="med" len="med"/>
            <a:tailEnd type="none" w="med" len="med"/>
          </a:ln>
          <a:effectLst/>
        </p:spPr>
        <p:txBody>
          <a:bodyPr lIns="89611" tIns="44806" rIns="89611" bIns="44806"/>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defRPr/>
            </a:pPr>
            <a:endParaRPr lang="en-US" dirty="0">
              <a:ln>
                <a:solidFill>
                  <a:srgbClr val="8E002A"/>
                </a:solidFill>
              </a:ln>
              <a:solidFill>
                <a:prstClr val="white"/>
              </a:solidFill>
            </a:endParaRPr>
          </a:p>
        </p:txBody>
      </p:sp>
      <p:sp>
        <p:nvSpPr>
          <p:cNvPr id="7" name="Rectangle 6"/>
          <p:cNvSpPr>
            <a:spLocks/>
          </p:cNvSpPr>
          <p:nvPr/>
        </p:nvSpPr>
        <p:spPr bwMode="auto">
          <a:xfrm>
            <a:off x="609600" y="2209800"/>
            <a:ext cx="4555399" cy="375307"/>
          </a:xfrm>
          <a:prstGeom prst="rect">
            <a:avLst/>
          </a:prstGeom>
          <a:noFill/>
          <a:ln w="12700">
            <a:noFill/>
            <a:miter lim="800000"/>
            <a:headEnd/>
            <a:tailEnd/>
          </a:ln>
        </p:spPr>
        <p:txBody>
          <a:bodyPr lIns="37338" tIns="37338" rIns="37338" bIns="37338"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r>
              <a:rPr lang="en-US" sz="2000" b="1" dirty="0" smtClean="0">
                <a:solidFill>
                  <a:schemeClr val="bg1"/>
                </a:solidFill>
                <a:latin typeface="Calibri" pitchFamily="34" charset="0"/>
                <a:sym typeface="Arial" charset="0"/>
              </a:rPr>
              <a:t>Activity</a:t>
            </a:r>
            <a:endParaRPr lang="en-US" sz="2000" b="1" dirty="0">
              <a:solidFill>
                <a:schemeClr val="bg1"/>
              </a:solidFill>
              <a:latin typeface="Calibri" pitchFamily="34" charset="0"/>
              <a:sym typeface="Arial" charset="0"/>
            </a:endParaRPr>
          </a:p>
        </p:txBody>
      </p:sp>
      <p:sp>
        <p:nvSpPr>
          <p:cNvPr id="15" name="TextBox 14"/>
          <p:cNvSpPr txBox="1"/>
          <p:nvPr/>
        </p:nvSpPr>
        <p:spPr>
          <a:xfrm>
            <a:off x="300789" y="1236220"/>
            <a:ext cx="8153400" cy="523220"/>
          </a:xfrm>
          <a:prstGeom prst="rect">
            <a:avLst/>
          </a:prstGeom>
          <a:noFill/>
        </p:spPr>
        <p:txBody>
          <a:bodyPr wrap="square" rtlCol="0">
            <a:spAutoFit/>
          </a:bodyPr>
          <a:lstStyle/>
          <a:p>
            <a:r>
              <a:rPr lang="en-US" sz="2800" dirty="0" smtClean="0"/>
              <a:t>What teacher actions support reflect this shift?</a:t>
            </a:r>
            <a:endParaRPr lang="en-US" sz="2800" dirty="0"/>
          </a:p>
        </p:txBody>
      </p:sp>
      <p:sp>
        <p:nvSpPr>
          <p:cNvPr id="3" name="Rectangle 2"/>
          <p:cNvSpPr/>
          <p:nvPr/>
        </p:nvSpPr>
        <p:spPr>
          <a:xfrm>
            <a:off x="609601" y="2961436"/>
            <a:ext cx="7844588" cy="3046988"/>
          </a:xfrm>
          <a:prstGeom prst="rect">
            <a:avLst/>
          </a:prstGeom>
        </p:spPr>
        <p:txBody>
          <a:bodyPr wrap="square">
            <a:spAutoFit/>
          </a:bodyPr>
          <a:lstStyle/>
          <a:p>
            <a:pPr marL="342900" indent="-342900">
              <a:spcBef>
                <a:spcPts val="0"/>
              </a:spcBef>
              <a:buFont typeface="Wingdings" pitchFamily="2" charset="2"/>
              <a:buChar char="ü"/>
            </a:pPr>
            <a:r>
              <a:rPr lang="en-US" sz="2400" b="1" dirty="0">
                <a:cs typeface="Calibri" pitchFamily="34" charset="0"/>
              </a:rPr>
              <a:t>Watch the </a:t>
            </a:r>
            <a:r>
              <a:rPr lang="en-US" sz="2400" b="1" dirty="0">
                <a:cs typeface="Calibri" pitchFamily="34" charset="0"/>
                <a:hlinkClick r:id="rId3"/>
              </a:rPr>
              <a:t>video</a:t>
            </a:r>
            <a:r>
              <a:rPr lang="en-US" sz="2400" b="1" dirty="0">
                <a:cs typeface="Calibri" pitchFamily="34" charset="0"/>
              </a:rPr>
              <a:t> </a:t>
            </a:r>
            <a:r>
              <a:rPr lang="en-US" sz="2400" dirty="0">
                <a:cs typeface="Calibri" pitchFamily="34" charset="0"/>
              </a:rPr>
              <a:t>from the LDOE Video Library. </a:t>
            </a:r>
          </a:p>
          <a:p>
            <a:pPr marL="399754" indent="-399754">
              <a:spcBef>
                <a:spcPts val="0"/>
              </a:spcBef>
              <a:spcAft>
                <a:spcPts val="0"/>
              </a:spcAft>
              <a:buFont typeface="+mj-lt"/>
              <a:buAutoNum type="arabicPeriod"/>
            </a:pPr>
            <a:endParaRPr lang="en-US" sz="2400" dirty="0">
              <a:cs typeface="Calibri" pitchFamily="34" charset="0"/>
            </a:endParaRPr>
          </a:p>
          <a:p>
            <a:pPr marL="342900" indent="-342900">
              <a:spcBef>
                <a:spcPts val="0"/>
              </a:spcBef>
              <a:buFont typeface="Wingdings" pitchFamily="2" charset="2"/>
              <a:buChar char="ü"/>
            </a:pPr>
            <a:r>
              <a:rPr lang="en-US" sz="2400" dirty="0">
                <a:cs typeface="Calibri" pitchFamily="34" charset="0"/>
              </a:rPr>
              <a:t>Collect evidence of </a:t>
            </a:r>
            <a:r>
              <a:rPr lang="en-US" sz="2400" b="1" dirty="0" smtClean="0">
                <a:cs typeface="Calibri" pitchFamily="34" charset="0"/>
              </a:rPr>
              <a:t>teacher </a:t>
            </a:r>
            <a:r>
              <a:rPr lang="en-US" sz="2400" dirty="0" smtClean="0">
                <a:cs typeface="Calibri" pitchFamily="34" charset="0"/>
              </a:rPr>
              <a:t>and </a:t>
            </a:r>
            <a:r>
              <a:rPr lang="en-US" sz="2400" b="1" dirty="0" smtClean="0">
                <a:cs typeface="Calibri" pitchFamily="34" charset="0"/>
              </a:rPr>
              <a:t>student actions </a:t>
            </a:r>
            <a:r>
              <a:rPr lang="en-US" sz="2400" dirty="0">
                <a:cs typeface="Calibri" pitchFamily="34" charset="0"/>
              </a:rPr>
              <a:t>throughout.</a:t>
            </a:r>
          </a:p>
          <a:p>
            <a:pPr>
              <a:spcBef>
                <a:spcPts val="0"/>
              </a:spcBef>
            </a:pPr>
            <a:r>
              <a:rPr lang="en-US" sz="2400" dirty="0">
                <a:cs typeface="Calibri" pitchFamily="34" charset="0"/>
              </a:rPr>
              <a:t> </a:t>
            </a:r>
          </a:p>
          <a:p>
            <a:pPr marL="342900" indent="-342900">
              <a:spcBef>
                <a:spcPts val="0"/>
              </a:spcBef>
              <a:buFont typeface="Wingdings" pitchFamily="2" charset="2"/>
              <a:buChar char="ü"/>
            </a:pPr>
            <a:r>
              <a:rPr lang="en-US" sz="2400" dirty="0">
                <a:cs typeface="Calibri" pitchFamily="34" charset="0"/>
              </a:rPr>
              <a:t>Note evidence of </a:t>
            </a:r>
            <a:r>
              <a:rPr lang="en-US" sz="2400" dirty="0" smtClean="0">
                <a:cs typeface="Calibri" pitchFamily="34" charset="0"/>
              </a:rPr>
              <a:t>the </a:t>
            </a:r>
            <a:r>
              <a:rPr lang="en-US" sz="2400" b="1" dirty="0" smtClean="0">
                <a:cs typeface="Calibri" pitchFamily="34" charset="0"/>
              </a:rPr>
              <a:t>teacher actions </a:t>
            </a:r>
            <a:r>
              <a:rPr lang="en-US" sz="2400" dirty="0" smtClean="0">
                <a:cs typeface="Calibri" pitchFamily="34" charset="0"/>
              </a:rPr>
              <a:t>that build </a:t>
            </a:r>
            <a:r>
              <a:rPr lang="en-US" sz="2400" b="1" dirty="0" smtClean="0">
                <a:cs typeface="Calibri" pitchFamily="34" charset="0"/>
              </a:rPr>
              <a:t>conceptual understanding</a:t>
            </a:r>
            <a:r>
              <a:rPr lang="en-US" sz="2400" dirty="0" smtClean="0">
                <a:cs typeface="Calibri" pitchFamily="34" charset="0"/>
              </a:rPr>
              <a:t>.</a:t>
            </a:r>
            <a:endParaRPr lang="en-US" sz="2400" dirty="0">
              <a:cs typeface="Calibri" pitchFamily="34" charset="0"/>
            </a:endParaRPr>
          </a:p>
          <a:p>
            <a:pPr>
              <a:spcBef>
                <a:spcPts val="0"/>
              </a:spcBef>
            </a:pPr>
            <a:r>
              <a:rPr lang="en-US" sz="2400" dirty="0" smtClean="0">
                <a:cs typeface="Calibri" pitchFamily="34" charset="0"/>
              </a:rPr>
              <a:t> </a:t>
            </a:r>
          </a:p>
        </p:txBody>
      </p:sp>
    </p:spTree>
    <p:extLst>
      <p:ext uri="{BB962C8B-B14F-4D97-AF65-F5344CB8AC3E}">
        <p14:creationId xmlns:p14="http://schemas.microsoft.com/office/powerpoint/2010/main" val="213422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What should teachers be doing?</a:t>
            </a:r>
            <a:endParaRPr lang="en-US" sz="3200" dirty="0">
              <a:solidFill>
                <a:schemeClr val="bg1"/>
              </a:solidFill>
              <a:latin typeface="Chalkduster"/>
            </a:endParaRPr>
          </a:p>
        </p:txBody>
      </p:sp>
      <p:sp>
        <p:nvSpPr>
          <p:cNvPr id="5" name="Rounded Rectangle 4"/>
          <p:cNvSpPr/>
          <p:nvPr/>
        </p:nvSpPr>
        <p:spPr>
          <a:xfrm>
            <a:off x="419100" y="1295400"/>
            <a:ext cx="8305800" cy="50292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nSpc>
                <a:spcPct val="90000"/>
              </a:lnSpc>
              <a:spcBef>
                <a:spcPct val="0"/>
              </a:spcBef>
            </a:pPr>
            <a:r>
              <a:rPr lang="en-US" sz="3200" b="1" dirty="0" smtClean="0">
                <a:solidFill>
                  <a:schemeClr val="tx1"/>
                </a:solidFill>
                <a:latin typeface="Calibri" pitchFamily="34" charset="0"/>
                <a:cs typeface="Calibri" pitchFamily="34" charset="0"/>
              </a:rPr>
              <a:t>Plan, instruct and assess using:</a:t>
            </a:r>
          </a:p>
          <a:p>
            <a:pPr>
              <a:lnSpc>
                <a:spcPct val="90000"/>
              </a:lnSpc>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Tasks that build conceptual understanding of priority standards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Tasks that require fluency and use of math practices to master concepts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b="1" dirty="0" smtClean="0">
                <a:solidFill>
                  <a:schemeClr val="tx2"/>
                </a:solidFill>
                <a:latin typeface="Calibri" pitchFamily="34" charset="0"/>
                <a:cs typeface="Calibri" pitchFamily="34" charset="0"/>
              </a:rPr>
              <a:t>Just enough remediation to help students practice on grade level content as quickly as possible</a:t>
            </a:r>
          </a:p>
        </p:txBody>
      </p:sp>
    </p:spTree>
    <p:extLst>
      <p:ext uri="{BB962C8B-B14F-4D97-AF65-F5344CB8AC3E}">
        <p14:creationId xmlns:p14="http://schemas.microsoft.com/office/powerpoint/2010/main" val="2173137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431985" y="1296927"/>
            <a:ext cx="8505587" cy="793732"/>
          </a:xfrm>
          <a:prstGeom prst="roundRect">
            <a:avLst/>
          </a:prstGeom>
          <a:solidFill>
            <a:schemeClr val="tx2">
              <a:lumMod val="20000"/>
              <a:lumOff val="8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2"/>
          <p:cNvSpPr txBox="1">
            <a:spLocks/>
          </p:cNvSpPr>
          <p:nvPr/>
        </p:nvSpPr>
        <p:spPr>
          <a:xfrm>
            <a:off x="517711" y="1020305"/>
            <a:ext cx="8334137" cy="5181600"/>
          </a:xfrm>
          <a:prstGeom prst="rect">
            <a:avLst/>
          </a:prstGeom>
        </p:spPr>
        <p:txBody>
          <a:bodyPr vert="horz" lIns="89564" tIns="44782" rIns="89564" bIns="44782" rtlCol="0">
            <a:noAutofit/>
          </a:bodyPr>
          <a:lstStyle>
            <a:lvl1pPr marL="342900" indent="-342900" algn="l" defTabSz="457200" rtl="0" eaLnBrk="1" fontAlgn="base" latinLnBrk="0" hangingPunct="1">
              <a:spcBef>
                <a:spcPct val="20000"/>
              </a:spcBef>
              <a:spcAft>
                <a:spcPct val="0"/>
              </a:spcAft>
              <a:buClr>
                <a:schemeClr val="accent1"/>
              </a:buClr>
              <a:buSzPct val="85000"/>
              <a:buFont typeface="Arial"/>
              <a:buChar char="•"/>
              <a:defRPr sz="3200" kern="1200">
                <a:solidFill>
                  <a:schemeClr val="tx1"/>
                </a:solidFill>
                <a:latin typeface="+mn-lt"/>
                <a:ea typeface="+mn-ea"/>
                <a:cs typeface="+mn-cs"/>
              </a:defRPr>
            </a:lvl1pPr>
            <a:lvl2pPr marL="742950" indent="-285750" algn="l" defTabSz="457200" rtl="0" eaLnBrk="1" fontAlgn="base" latinLnBrk="0" hangingPunct="1">
              <a:spcBef>
                <a:spcPct val="20000"/>
              </a:spcBef>
              <a:spcAft>
                <a:spcPct val="0"/>
              </a:spcAft>
              <a:buClr>
                <a:schemeClr val="accent2"/>
              </a:buClr>
              <a:buSzPct val="70000"/>
              <a:buFont typeface="Arial"/>
              <a:buChar char="–"/>
              <a:defRPr sz="2800" kern="1200">
                <a:solidFill>
                  <a:schemeClr val="tx1"/>
                </a:solidFill>
                <a:latin typeface="+mn-lt"/>
                <a:ea typeface="+mn-ea"/>
                <a:cs typeface="+mn-cs"/>
              </a:defRPr>
            </a:lvl2pPr>
            <a:lvl3pPr marL="1143000" indent="-228600" algn="l" defTabSz="457200" rtl="0" eaLnBrk="1" fontAlgn="base" latinLnBrk="0" hangingPunct="1">
              <a:spcBef>
                <a:spcPct val="20000"/>
              </a:spcBef>
              <a:spcAft>
                <a:spcPct val="0"/>
              </a:spcAft>
              <a:buClr>
                <a:srgbClr val="1B587C"/>
              </a:buClr>
              <a:buSzPct val="75000"/>
              <a:buFont typeface="Arial"/>
              <a:buChar char="•"/>
              <a:defRPr sz="2400" kern="1200">
                <a:solidFill>
                  <a:schemeClr val="tx1"/>
                </a:solidFill>
                <a:latin typeface="+mn-lt"/>
                <a:ea typeface="+mn-ea"/>
                <a:cs typeface="+mn-cs"/>
              </a:defRPr>
            </a:lvl3pPr>
            <a:lvl4pPr marL="1600200" indent="-228600" algn="l" defTabSz="457200" rtl="0" eaLnBrk="1" fontAlgn="base" latinLnBrk="0" hangingPunct="1">
              <a:spcBef>
                <a:spcPct val="20000"/>
              </a:spcBef>
              <a:spcAft>
                <a:spcPct val="0"/>
              </a:spcAft>
              <a:buClr>
                <a:srgbClr val="4E8542"/>
              </a:buClr>
              <a:buSzPct val="70000"/>
              <a:buFont typeface="Arial"/>
              <a:buChar char="–"/>
              <a:defRPr sz="2000" kern="1200">
                <a:solidFill>
                  <a:schemeClr val="tx1"/>
                </a:solidFill>
                <a:latin typeface="+mn-lt"/>
                <a:ea typeface="+mn-ea"/>
                <a:cs typeface="+mn-cs"/>
              </a:defRPr>
            </a:lvl4pPr>
            <a:lvl5pPr marL="2057400" indent="-228600" algn="l" defTabSz="457200" rtl="0" eaLnBrk="1" fontAlgn="base" latinLnBrk="0" hangingPunct="1">
              <a:spcBef>
                <a:spcPct val="20000"/>
              </a:spcBef>
              <a:spcAft>
                <a:spcPct val="0"/>
              </a:spcAft>
              <a:buClr>
                <a:srgbClr val="604878"/>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Clr>
                <a:schemeClr val="accent6"/>
              </a:buClr>
              <a:buSzPct val="80000"/>
              <a:buFont typeface="Arial"/>
              <a:buChar char="•"/>
              <a:defRPr kumimoji="0" sz="2000" kern="1200">
                <a:solidFill>
                  <a:schemeClr val="tx1"/>
                </a:solidFill>
                <a:latin typeface="+mn-lt"/>
                <a:ea typeface="+mn-ea"/>
                <a:cs typeface="+mn-cs"/>
              </a:defRPr>
            </a:lvl6pPr>
            <a:lvl7pPr marL="2971800" indent="-228600" algn="l" defTabSz="457200" rtl="0" eaLnBrk="1" latinLnBrk="0" hangingPunct="1">
              <a:spcBef>
                <a:spcPct val="20000"/>
              </a:spcBef>
              <a:buClr>
                <a:schemeClr val="accent1">
                  <a:shade val="75000"/>
                </a:schemeClr>
              </a:buClr>
              <a:buSzPct val="90000"/>
              <a:buFont typeface="Arial"/>
              <a:buChar char="•"/>
              <a:defRPr kumimoji="0" sz="20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accent4">
                  <a:shade val="75000"/>
                </a:schemeClr>
              </a:buClr>
              <a:buFont typeface="Arial"/>
              <a:buChar char="•"/>
              <a:defRPr kumimoji="0" sz="2000" kern="1200">
                <a:solidFill>
                  <a:schemeClr val="tx1"/>
                </a:solidFill>
                <a:latin typeface="+mn-lt"/>
                <a:ea typeface="+mn-ea"/>
                <a:cs typeface="+mn-cs"/>
              </a:defRPr>
            </a:lvl8pPr>
            <a:lvl9pPr marL="3886200" indent="-228600" algn="l" defTabSz="457200" rtl="0" eaLnBrk="1" latinLnBrk="0" hangingPunct="1">
              <a:spcBef>
                <a:spcPct val="20000"/>
              </a:spcBef>
              <a:buClr>
                <a:schemeClr val="accent2">
                  <a:shade val="75000"/>
                </a:schemeClr>
              </a:buClr>
              <a:buSzPct val="90000"/>
              <a:buFont typeface="Arial"/>
              <a:buChar char="•"/>
              <a:defRPr kumimoji="0" sz="2000" kern="1200" cap="all" baseline="0">
                <a:solidFill>
                  <a:schemeClr val="tx1"/>
                </a:solidFill>
                <a:latin typeface="+mn-lt"/>
                <a:ea typeface="+mn-ea"/>
                <a:cs typeface="+mn-cs"/>
              </a:defRPr>
            </a:lvl9pPr>
          </a:lstStyle>
          <a:p>
            <a:pPr marL="0" indent="0">
              <a:buClr>
                <a:srgbClr val="DDDDDD"/>
              </a:buClr>
              <a:buFont typeface="Arial"/>
              <a:buNone/>
            </a:pPr>
            <a:endParaRPr lang="en-US" sz="2400" dirty="0" smtClean="0">
              <a:solidFill>
                <a:prstClr val="black"/>
              </a:solidFill>
            </a:endParaRPr>
          </a:p>
          <a:p>
            <a:pPr marL="457200" lvl="1" indent="0">
              <a:buClr>
                <a:srgbClr val="B2B2B2"/>
              </a:buClr>
              <a:buNone/>
            </a:pPr>
            <a:r>
              <a:rPr lang="en-US" sz="2400" b="1" dirty="0">
                <a:solidFill>
                  <a:srgbClr val="000000"/>
                </a:solidFill>
                <a:cs typeface="Calibri" pitchFamily="34" charset="0"/>
              </a:rPr>
              <a:t>What are the </a:t>
            </a:r>
            <a:r>
              <a:rPr lang="en-US" sz="2400" b="1" dirty="0" smtClean="0">
                <a:solidFill>
                  <a:srgbClr val="000000"/>
                </a:solidFill>
                <a:cs typeface="Calibri" pitchFamily="34" charset="0"/>
              </a:rPr>
              <a:t>focus </a:t>
            </a:r>
            <a:r>
              <a:rPr lang="en-US" sz="2400" b="1" dirty="0">
                <a:solidFill>
                  <a:srgbClr val="000000"/>
                </a:solidFill>
                <a:cs typeface="Calibri" pitchFamily="34" charset="0"/>
              </a:rPr>
              <a:t>areas for </a:t>
            </a:r>
            <a:r>
              <a:rPr lang="en-US" sz="2400" b="1" dirty="0" smtClean="0">
                <a:solidFill>
                  <a:srgbClr val="000000"/>
                </a:solidFill>
                <a:cs typeface="Calibri" pitchFamily="34" charset="0"/>
              </a:rPr>
              <a:t>mathematics </a:t>
            </a:r>
            <a:r>
              <a:rPr lang="en-US" sz="2400" b="1" dirty="0">
                <a:solidFill>
                  <a:srgbClr val="000000"/>
                </a:solidFill>
                <a:cs typeface="Calibri" pitchFamily="34" charset="0"/>
              </a:rPr>
              <a:t>in 2014-2015</a:t>
            </a:r>
            <a:r>
              <a:rPr lang="en-US" sz="2400" b="1" dirty="0" smtClean="0">
                <a:solidFill>
                  <a:srgbClr val="000000"/>
                </a:solidFill>
                <a:cs typeface="Calibri" pitchFamily="34" charset="0"/>
              </a:rPr>
              <a:t>?</a:t>
            </a:r>
            <a:br>
              <a:rPr lang="en-US" sz="2400" b="1" dirty="0" smtClean="0">
                <a:solidFill>
                  <a:srgbClr val="000000"/>
                </a:solidFill>
                <a:cs typeface="Calibri" pitchFamily="34" charset="0"/>
              </a:rPr>
            </a:br>
            <a:endParaRPr lang="en-US" sz="2400" b="1" dirty="0">
              <a:solidFill>
                <a:srgbClr val="000000"/>
              </a:solidFill>
              <a:cs typeface="Calibri" pitchFamily="34" charset="0"/>
            </a:endParaRPr>
          </a:p>
          <a:p>
            <a:pPr marL="457200" lvl="1" indent="0">
              <a:buClr>
                <a:srgbClr val="B2B2B2"/>
              </a:buClr>
              <a:buNone/>
            </a:pPr>
            <a:r>
              <a:rPr lang="en-US" sz="2400" dirty="0">
                <a:solidFill>
                  <a:srgbClr val="000000"/>
                </a:solidFill>
                <a:cs typeface="Calibri" pitchFamily="34" charset="0"/>
              </a:rPr>
              <a:t>How does the Compass rubric help educators implement </a:t>
            </a:r>
            <a:r>
              <a:rPr lang="en-US" sz="2400" dirty="0" smtClean="0">
                <a:solidFill>
                  <a:srgbClr val="000000"/>
                </a:solidFill>
                <a:cs typeface="Calibri" pitchFamily="34" charset="0"/>
              </a:rPr>
              <a:t>the necessary shifts </a:t>
            </a:r>
            <a:r>
              <a:rPr lang="en-US" sz="2400" dirty="0">
                <a:solidFill>
                  <a:srgbClr val="000000"/>
                </a:solidFill>
                <a:cs typeface="Calibri" pitchFamily="34" charset="0"/>
              </a:rPr>
              <a:t>in teacher practice?</a:t>
            </a:r>
          </a:p>
          <a:p>
            <a:pPr marL="457200" lvl="1" indent="0">
              <a:buClr>
                <a:srgbClr val="B2B2B2"/>
              </a:buClr>
              <a:buNone/>
            </a:pPr>
            <a:r>
              <a:rPr lang="en-US" sz="2400" dirty="0">
                <a:solidFill>
                  <a:srgbClr val="000000"/>
                </a:solidFill>
                <a:cs typeface="Calibri" pitchFamily="34" charset="0"/>
              </a:rPr>
              <a:t>	- What do we expect to see students doing as a result?</a:t>
            </a:r>
            <a:br>
              <a:rPr lang="en-US" sz="2400" dirty="0">
                <a:solidFill>
                  <a:srgbClr val="000000"/>
                </a:solidFill>
                <a:cs typeface="Calibri" pitchFamily="34" charset="0"/>
              </a:rPr>
            </a:br>
            <a:r>
              <a:rPr lang="en-US" sz="2400" dirty="0">
                <a:solidFill>
                  <a:srgbClr val="000000"/>
                </a:solidFill>
                <a:cs typeface="Calibri" pitchFamily="34" charset="0"/>
              </a:rPr>
              <a:t>	- When we observe, what shift in teacher practice do we    	   expect to see? </a:t>
            </a:r>
            <a:endParaRPr lang="en-US" sz="2400" dirty="0" smtClean="0">
              <a:solidFill>
                <a:srgbClr val="000000"/>
              </a:solidFill>
              <a:cs typeface="Calibri" pitchFamily="34" charset="0"/>
            </a:endParaRP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Font typeface="Arial"/>
              <a:buNone/>
            </a:pPr>
            <a:r>
              <a:rPr lang="en-US" sz="2400" dirty="0">
                <a:solidFill>
                  <a:srgbClr val="000000"/>
                </a:solidFill>
                <a:cs typeface="Calibri" pitchFamily="34" charset="0"/>
              </a:rPr>
              <a:t>What resources are </a:t>
            </a:r>
            <a:r>
              <a:rPr lang="en-US" sz="2400" dirty="0" smtClean="0">
                <a:solidFill>
                  <a:srgbClr val="000000"/>
                </a:solidFill>
                <a:cs typeface="Calibri" pitchFamily="34" charset="0"/>
              </a:rPr>
              <a:t>available?</a:t>
            </a:r>
          </a:p>
          <a:p>
            <a:pPr marL="457200" lvl="1" indent="0">
              <a:buClr>
                <a:srgbClr val="B2B2B2"/>
              </a:buClr>
              <a:buFont typeface="Arial"/>
              <a:buNone/>
            </a:pPr>
            <a:endParaRPr lang="en-US" sz="2400" dirty="0">
              <a:solidFill>
                <a:srgbClr val="000000"/>
              </a:solidFill>
              <a:cs typeface="Calibri" pitchFamily="34" charset="0"/>
            </a:endParaRPr>
          </a:p>
          <a:p>
            <a:pPr marL="457200" lvl="1" indent="0">
              <a:buClr>
                <a:srgbClr val="B2B2B2"/>
              </a:buClr>
              <a:buFont typeface="Arial"/>
              <a:buNone/>
            </a:pPr>
            <a:r>
              <a:rPr lang="en-US" sz="2400" dirty="0">
                <a:solidFill>
                  <a:srgbClr val="000000"/>
                </a:solidFill>
                <a:cs typeface="Calibri" pitchFamily="34" charset="0"/>
              </a:rPr>
              <a:t>What are our next steps?</a:t>
            </a:r>
          </a:p>
          <a:p>
            <a:pPr marL="399837" lvl="1" indent="0">
              <a:spcBef>
                <a:spcPts val="1200"/>
              </a:spcBef>
              <a:buClr>
                <a:srgbClr val="B2B2B2"/>
              </a:buClr>
              <a:buNone/>
              <a:defRPr/>
            </a:pPr>
            <a:endParaRPr lang="en-US" sz="2000" dirty="0">
              <a:solidFill>
                <a:srgbClr val="FF0000"/>
              </a:solidFill>
            </a:endParaRPr>
          </a:p>
        </p:txBody>
      </p:sp>
      <p:sp>
        <p:nvSpPr>
          <p:cNvPr id="13" name="Title 6"/>
          <p:cNvSpPr>
            <a:spLocks noGrp="1"/>
          </p:cNvSpPr>
          <p:nvPr>
            <p:ph type="title"/>
          </p:nvPr>
        </p:nvSpPr>
        <p:spPr>
          <a:noFill/>
        </p:spPr>
        <p:txBody>
          <a:bodyPr/>
          <a:lstStyle/>
          <a:p>
            <a:r>
              <a:rPr lang="en-US" sz="3200" dirty="0" smtClean="0">
                <a:latin typeface="Chalkduster"/>
              </a:rPr>
              <a:t>Agenda</a:t>
            </a:r>
            <a:endParaRPr lang="en-US" sz="3200" dirty="0">
              <a:latin typeface="Chalkduster"/>
            </a:endParaRPr>
          </a:p>
        </p:txBody>
      </p:sp>
      <p:sp>
        <p:nvSpPr>
          <p:cNvPr id="15" name="Isosceles Triangle 14"/>
          <p:cNvSpPr/>
          <p:nvPr/>
        </p:nvSpPr>
        <p:spPr>
          <a:xfrm rot="5400000">
            <a:off x="687449" y="1582855"/>
            <a:ext cx="255496" cy="221876"/>
          </a:xfrm>
          <a:prstGeom prst="triangle">
            <a:avLst/>
          </a:prstGeom>
          <a:solidFill>
            <a:schemeClr val="accent5">
              <a:lumMod val="5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27026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Observing – Mastery of Remedial Content</a:t>
            </a:r>
            <a:endParaRPr lang="en-US" sz="3200" dirty="0">
              <a:solidFill>
                <a:schemeClr val="bg1"/>
              </a:solidFill>
              <a:latin typeface="Chalkduster"/>
            </a:endParaRPr>
          </a:p>
        </p:txBody>
      </p:sp>
      <p:pic>
        <p:nvPicPr>
          <p:cNvPr id="6" name="Picture 5" descr="2013-2014-compass-teacher-rubric.pdf - Adobe Acrobat Pro"/>
          <p:cNvPicPr>
            <a:picLocks noChangeAspect="1"/>
          </p:cNvPicPr>
          <p:nvPr/>
        </p:nvPicPr>
        <p:blipFill rotWithShape="1">
          <a:blip r:embed="rId3">
            <a:extLst>
              <a:ext uri="{28A0092B-C50C-407E-A947-70E740481C1C}">
                <a14:useLocalDpi xmlns:a14="http://schemas.microsoft.com/office/drawing/2010/main" val="0"/>
              </a:ext>
            </a:extLst>
          </a:blip>
          <a:srcRect l="10175" t="17539" r="7500" b="2340"/>
          <a:stretch/>
        </p:blipFill>
        <p:spPr>
          <a:xfrm>
            <a:off x="280736" y="1831033"/>
            <a:ext cx="8710863" cy="4564005"/>
          </a:xfrm>
          <a:prstGeom prst="rect">
            <a:avLst/>
          </a:prstGeom>
        </p:spPr>
      </p:pic>
      <p:sp>
        <p:nvSpPr>
          <p:cNvPr id="7" name="Rectangle 6"/>
          <p:cNvSpPr/>
          <p:nvPr/>
        </p:nvSpPr>
        <p:spPr>
          <a:xfrm>
            <a:off x="6934201" y="5791200"/>
            <a:ext cx="1905000" cy="4572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8" name="Rectangle 7"/>
          <p:cNvSpPr/>
          <p:nvPr/>
        </p:nvSpPr>
        <p:spPr>
          <a:xfrm>
            <a:off x="5033212" y="4572000"/>
            <a:ext cx="1905000" cy="7620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9" name="Rectangle 8"/>
          <p:cNvSpPr/>
          <p:nvPr/>
        </p:nvSpPr>
        <p:spPr>
          <a:xfrm>
            <a:off x="5033212" y="2667000"/>
            <a:ext cx="1900989" cy="1446035"/>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Rectangle 9"/>
          <p:cNvSpPr/>
          <p:nvPr/>
        </p:nvSpPr>
        <p:spPr>
          <a:xfrm>
            <a:off x="6934746" y="2895600"/>
            <a:ext cx="1905000" cy="2209800"/>
          </a:xfrm>
          <a:prstGeom prst="rect">
            <a:avLst/>
          </a:prstGeom>
          <a:solidFill>
            <a:schemeClr val="bg1">
              <a:alpha val="0"/>
            </a:schemeClr>
          </a:solid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1" name="Rounded Rectangular Callout 10"/>
          <p:cNvSpPr/>
          <p:nvPr/>
        </p:nvSpPr>
        <p:spPr>
          <a:xfrm>
            <a:off x="6938212" y="2038329"/>
            <a:ext cx="2045367" cy="836605"/>
          </a:xfrm>
          <a:prstGeom prst="wedgeRoundRectCallout">
            <a:avLst>
              <a:gd name="adj1" fmla="val 19536"/>
              <a:gd name="adj2" fmla="val 8259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000" b="1" dirty="0" smtClean="0">
                <a:solidFill>
                  <a:schemeClr val="tx1"/>
                </a:solidFill>
                <a:latin typeface="Calibri" pitchFamily="34" charset="0"/>
                <a:cs typeface="Calibri" pitchFamily="34" charset="0"/>
              </a:rPr>
              <a:t>Teacher &amp; Student Focus</a:t>
            </a:r>
          </a:p>
        </p:txBody>
      </p:sp>
      <p:sp>
        <p:nvSpPr>
          <p:cNvPr id="12" name="Rounded Rectangular Callout 11"/>
          <p:cNvSpPr/>
          <p:nvPr/>
        </p:nvSpPr>
        <p:spPr>
          <a:xfrm>
            <a:off x="2518612" y="2248697"/>
            <a:ext cx="2514600" cy="836605"/>
          </a:xfrm>
          <a:prstGeom prst="wedgeRoundRectCallout">
            <a:avLst>
              <a:gd name="adj1" fmla="val 50353"/>
              <a:gd name="adj2" fmla="val 119644"/>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400" b="1" dirty="0" smtClean="0">
                <a:solidFill>
                  <a:schemeClr val="tx1"/>
                </a:solidFill>
                <a:latin typeface="Calibri" pitchFamily="34" charset="0"/>
                <a:cs typeface="Calibri" pitchFamily="34" charset="0"/>
              </a:rPr>
              <a:t>Teacher Focus</a:t>
            </a:r>
          </a:p>
        </p:txBody>
      </p:sp>
      <p:sp>
        <p:nvSpPr>
          <p:cNvPr id="13" name="Rounded Rectangular Callout 12"/>
          <p:cNvSpPr/>
          <p:nvPr/>
        </p:nvSpPr>
        <p:spPr>
          <a:xfrm>
            <a:off x="2209800" y="4687097"/>
            <a:ext cx="2514600" cy="646903"/>
          </a:xfrm>
          <a:prstGeom prst="wedgeRoundRectCallout">
            <a:avLst>
              <a:gd name="adj1" fmla="val 63912"/>
              <a:gd name="adj2" fmla="val 2935"/>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400" b="1" dirty="0" smtClean="0">
                <a:solidFill>
                  <a:schemeClr val="tx1"/>
                </a:solidFill>
                <a:latin typeface="Calibri" pitchFamily="34" charset="0"/>
                <a:cs typeface="Calibri" pitchFamily="34" charset="0"/>
              </a:rPr>
              <a:t>Teacher Focus</a:t>
            </a:r>
          </a:p>
        </p:txBody>
      </p:sp>
      <p:sp>
        <p:nvSpPr>
          <p:cNvPr id="14" name="Rounded Rectangular Callout 13"/>
          <p:cNvSpPr/>
          <p:nvPr/>
        </p:nvSpPr>
        <p:spPr>
          <a:xfrm>
            <a:off x="4038600" y="5608106"/>
            <a:ext cx="2514600" cy="646903"/>
          </a:xfrm>
          <a:prstGeom prst="wedgeRoundRectCallout">
            <a:avLst>
              <a:gd name="adj1" fmla="val 63912"/>
              <a:gd name="adj2" fmla="val 2935"/>
              <a:gd name="adj3" fmla="val 16667"/>
            </a:avLst>
          </a:prstGeom>
          <a:solidFill>
            <a:schemeClr val="accent5">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2400" b="1" dirty="0" smtClean="0">
                <a:solidFill>
                  <a:schemeClr val="tx1"/>
                </a:solidFill>
                <a:latin typeface="Calibri" pitchFamily="34" charset="0"/>
                <a:cs typeface="Calibri" pitchFamily="34" charset="0"/>
              </a:rPr>
              <a:t>Teacher Focus</a:t>
            </a:r>
          </a:p>
        </p:txBody>
      </p:sp>
      <p:pic>
        <p:nvPicPr>
          <p:cNvPr id="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652317"/>
            <a:ext cx="8458201" cy="2526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4068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halkduster"/>
              </a:rPr>
              <a:t>Teacher Actions - Providing Remediation</a:t>
            </a:r>
            <a:endParaRPr lang="en-US" sz="3200" dirty="0">
              <a:latin typeface="Chalkduster"/>
            </a:endParaRPr>
          </a:p>
        </p:txBody>
      </p:sp>
      <p:sp>
        <p:nvSpPr>
          <p:cNvPr id="5" name="AutoShape 16"/>
          <p:cNvSpPr>
            <a:spLocks noChangeArrowheads="1"/>
          </p:cNvSpPr>
          <p:nvPr/>
        </p:nvSpPr>
        <p:spPr bwMode="auto">
          <a:xfrm>
            <a:off x="432591" y="1744152"/>
            <a:ext cx="8382000" cy="4580448"/>
          </a:xfrm>
          <a:prstGeom prst="roundRect">
            <a:avLst>
              <a:gd name="adj" fmla="val 5130"/>
            </a:avLst>
          </a:prstGeom>
          <a:noFill/>
          <a:ln w="38100" algn="ctr">
            <a:solidFill>
              <a:schemeClr val="tx2"/>
            </a:solidFill>
            <a:round/>
            <a:headEnd/>
            <a:tailEnd/>
          </a:ln>
        </p:spPr>
        <p:txBody>
          <a:bodyPr lIns="89611" tIns="44806" rIns="89611" bIns="44806"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lgn="ctr" eaLnBrk="0" hangingPunct="0">
              <a:spcBef>
                <a:spcPct val="50000"/>
              </a:spcBef>
            </a:pPr>
            <a:endParaRPr lang="en-US" dirty="0">
              <a:solidFill>
                <a:srgbClr val="000000"/>
              </a:solidFill>
              <a:latin typeface="Book Antiqua" pitchFamily="18" charset="0"/>
            </a:endParaRPr>
          </a:p>
        </p:txBody>
      </p:sp>
      <p:sp>
        <p:nvSpPr>
          <p:cNvPr id="6" name="Right Arrow 5"/>
          <p:cNvSpPr/>
          <p:nvPr/>
        </p:nvSpPr>
        <p:spPr bwMode="auto">
          <a:xfrm>
            <a:off x="432591" y="1563784"/>
            <a:ext cx="6172199" cy="746831"/>
          </a:xfrm>
          <a:prstGeom prst="rightArrow">
            <a:avLst/>
          </a:prstGeom>
          <a:solidFill>
            <a:schemeClr val="accent1"/>
          </a:solidFill>
          <a:ln w="25400" cap="flat" cmpd="sng" algn="ctr">
            <a:solidFill>
              <a:schemeClr val="tx2"/>
            </a:solidFill>
            <a:prstDash val="solid"/>
            <a:round/>
            <a:headEnd type="none" w="med" len="med"/>
            <a:tailEnd type="none" w="med" len="med"/>
          </a:ln>
          <a:effectLst/>
        </p:spPr>
        <p:txBody>
          <a:bodyPr lIns="89611" tIns="44806" rIns="89611" bIns="44806"/>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pPr>
              <a:defRPr/>
            </a:pPr>
            <a:endParaRPr lang="en-US" dirty="0">
              <a:ln>
                <a:solidFill>
                  <a:srgbClr val="8E002A"/>
                </a:solidFill>
              </a:ln>
              <a:solidFill>
                <a:prstClr val="white"/>
              </a:solidFill>
            </a:endParaRPr>
          </a:p>
        </p:txBody>
      </p:sp>
      <p:sp>
        <p:nvSpPr>
          <p:cNvPr id="7" name="Rectangle 6"/>
          <p:cNvSpPr>
            <a:spLocks/>
          </p:cNvSpPr>
          <p:nvPr/>
        </p:nvSpPr>
        <p:spPr bwMode="auto">
          <a:xfrm>
            <a:off x="466171" y="1639984"/>
            <a:ext cx="4555399" cy="594430"/>
          </a:xfrm>
          <a:prstGeom prst="rect">
            <a:avLst/>
          </a:prstGeom>
          <a:noFill/>
          <a:ln w="12700">
            <a:noFill/>
            <a:miter lim="800000"/>
            <a:headEnd/>
            <a:tailEnd/>
          </a:ln>
        </p:spPr>
        <p:txBody>
          <a:bodyPr lIns="37338" tIns="37338" rIns="37338" bIns="37338"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r>
              <a:rPr lang="en-US" sz="2000" b="1" dirty="0" smtClean="0">
                <a:solidFill>
                  <a:schemeClr val="bg1"/>
                </a:solidFill>
                <a:latin typeface="Calibri" pitchFamily="34" charset="0"/>
                <a:sym typeface="Arial" charset="0"/>
              </a:rPr>
              <a:t>Activity</a:t>
            </a:r>
            <a:endParaRPr lang="en-US" sz="2000" b="1" dirty="0">
              <a:solidFill>
                <a:schemeClr val="bg1"/>
              </a:solidFill>
              <a:latin typeface="Calibri" pitchFamily="34" charset="0"/>
              <a:sym typeface="Arial" charset="0"/>
            </a:endParaRPr>
          </a:p>
        </p:txBody>
      </p:sp>
      <p:sp>
        <p:nvSpPr>
          <p:cNvPr id="8" name="Content Placeholder 5"/>
          <p:cNvSpPr>
            <a:spLocks noGrp="1"/>
          </p:cNvSpPr>
          <p:nvPr>
            <p:ph sz="quarter" idx="10"/>
          </p:nvPr>
        </p:nvSpPr>
        <p:spPr>
          <a:xfrm>
            <a:off x="3886200" y="4192245"/>
            <a:ext cx="8053552" cy="4569510"/>
          </a:xfrm>
        </p:spPr>
        <p:txBody>
          <a:bodyPr>
            <a:normAutofit/>
          </a:bodyPr>
          <a:lstStyle/>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smtClean="0"/>
          </a:p>
        </p:txBody>
      </p:sp>
      <p:sp>
        <p:nvSpPr>
          <p:cNvPr id="4" name="TextBox 3"/>
          <p:cNvSpPr txBox="1"/>
          <p:nvPr/>
        </p:nvSpPr>
        <p:spPr>
          <a:xfrm>
            <a:off x="762000" y="2342352"/>
            <a:ext cx="7620000" cy="2677656"/>
          </a:xfrm>
          <a:prstGeom prst="rect">
            <a:avLst/>
          </a:prstGeom>
          <a:noFill/>
        </p:spPr>
        <p:txBody>
          <a:bodyPr wrap="square" rtlCol="0">
            <a:spAutoFit/>
          </a:bodyPr>
          <a:lstStyle/>
          <a:p>
            <a:r>
              <a:rPr lang="en-US" sz="2400" b="1" dirty="0"/>
              <a:t>THINK – PAIR – </a:t>
            </a:r>
            <a:r>
              <a:rPr lang="en-US" sz="2400" b="1" dirty="0" smtClean="0"/>
              <a:t>SHARE</a:t>
            </a:r>
            <a:endParaRPr lang="en-US" sz="2400" dirty="0" smtClean="0"/>
          </a:p>
          <a:p>
            <a:endParaRPr lang="en-US" sz="2400" dirty="0" smtClean="0"/>
          </a:p>
          <a:p>
            <a:pPr marL="457200" indent="-457200">
              <a:buAutoNum type="arabicParenR"/>
            </a:pPr>
            <a:r>
              <a:rPr lang="en-US" sz="2400" dirty="0" smtClean="0"/>
              <a:t>In the area/perimeter video (slide 23) what evidence of this type of remediation did you see?</a:t>
            </a:r>
          </a:p>
          <a:p>
            <a:endParaRPr lang="en-US" sz="2400" dirty="0" smtClean="0"/>
          </a:p>
          <a:p>
            <a:r>
              <a:rPr lang="en-US" sz="2400" dirty="0" smtClean="0"/>
              <a:t>2)   What student actions did you see?</a:t>
            </a:r>
          </a:p>
          <a:p>
            <a:endParaRPr lang="en-US" sz="2400" dirty="0" smtClean="0"/>
          </a:p>
        </p:txBody>
      </p:sp>
      <p:sp>
        <p:nvSpPr>
          <p:cNvPr id="9" name="TextBox 8"/>
          <p:cNvSpPr txBox="1"/>
          <p:nvPr/>
        </p:nvSpPr>
        <p:spPr>
          <a:xfrm>
            <a:off x="228600" y="1126521"/>
            <a:ext cx="8153400" cy="523220"/>
          </a:xfrm>
          <a:prstGeom prst="rect">
            <a:avLst/>
          </a:prstGeom>
          <a:noFill/>
        </p:spPr>
        <p:txBody>
          <a:bodyPr wrap="square" rtlCol="0">
            <a:spAutoFit/>
          </a:bodyPr>
          <a:lstStyle/>
          <a:p>
            <a:r>
              <a:rPr lang="en-US" sz="2800" dirty="0"/>
              <a:t>What teacher actions </a:t>
            </a:r>
            <a:r>
              <a:rPr lang="en-US" sz="2800" dirty="0" smtClean="0"/>
              <a:t>reflect </a:t>
            </a:r>
            <a:r>
              <a:rPr lang="en-US" sz="2800" dirty="0"/>
              <a:t>this shift?</a:t>
            </a:r>
          </a:p>
        </p:txBody>
      </p:sp>
    </p:spTree>
    <p:extLst>
      <p:ext uri="{BB962C8B-B14F-4D97-AF65-F5344CB8AC3E}">
        <p14:creationId xmlns:p14="http://schemas.microsoft.com/office/powerpoint/2010/main" val="382570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94236" y="4822370"/>
            <a:ext cx="8505587" cy="580029"/>
          </a:xfrm>
          <a:prstGeom prst="roundRect">
            <a:avLst/>
          </a:prstGeom>
          <a:solidFill>
            <a:schemeClr val="tx2">
              <a:lumMod val="20000"/>
              <a:lumOff val="8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2"/>
          <p:cNvSpPr txBox="1">
            <a:spLocks/>
          </p:cNvSpPr>
          <p:nvPr/>
        </p:nvSpPr>
        <p:spPr>
          <a:xfrm>
            <a:off x="400049" y="1216992"/>
            <a:ext cx="8334137" cy="4093759"/>
          </a:xfrm>
          <a:prstGeom prst="rect">
            <a:avLst/>
          </a:prstGeom>
        </p:spPr>
        <p:txBody>
          <a:bodyPr vert="horz" lIns="89564" tIns="44782" rIns="89564" bIns="44782" rtlCol="0">
            <a:noAutofit/>
          </a:bodyPr>
          <a:lstStyle>
            <a:lvl1pPr marL="342900" indent="-342900" algn="l" defTabSz="457200" rtl="0" eaLnBrk="1" fontAlgn="base" latinLnBrk="0" hangingPunct="1">
              <a:spcBef>
                <a:spcPct val="20000"/>
              </a:spcBef>
              <a:spcAft>
                <a:spcPct val="0"/>
              </a:spcAft>
              <a:buClr>
                <a:schemeClr val="accent1"/>
              </a:buClr>
              <a:buSzPct val="85000"/>
              <a:buFont typeface="Arial"/>
              <a:buChar char="•"/>
              <a:defRPr sz="3200" kern="1200">
                <a:solidFill>
                  <a:schemeClr val="tx1"/>
                </a:solidFill>
                <a:latin typeface="+mn-lt"/>
                <a:ea typeface="+mn-ea"/>
                <a:cs typeface="+mn-cs"/>
              </a:defRPr>
            </a:lvl1pPr>
            <a:lvl2pPr marL="742950" indent="-285750" algn="l" defTabSz="457200" rtl="0" eaLnBrk="1" fontAlgn="base" latinLnBrk="0" hangingPunct="1">
              <a:spcBef>
                <a:spcPct val="20000"/>
              </a:spcBef>
              <a:spcAft>
                <a:spcPct val="0"/>
              </a:spcAft>
              <a:buClr>
                <a:schemeClr val="accent2"/>
              </a:buClr>
              <a:buSzPct val="70000"/>
              <a:buFont typeface="Arial"/>
              <a:buChar char="–"/>
              <a:defRPr sz="2800" kern="1200">
                <a:solidFill>
                  <a:schemeClr val="tx1"/>
                </a:solidFill>
                <a:latin typeface="+mn-lt"/>
                <a:ea typeface="+mn-ea"/>
                <a:cs typeface="+mn-cs"/>
              </a:defRPr>
            </a:lvl2pPr>
            <a:lvl3pPr marL="1143000" indent="-228600" algn="l" defTabSz="457200" rtl="0" eaLnBrk="1" fontAlgn="base" latinLnBrk="0" hangingPunct="1">
              <a:spcBef>
                <a:spcPct val="20000"/>
              </a:spcBef>
              <a:spcAft>
                <a:spcPct val="0"/>
              </a:spcAft>
              <a:buClr>
                <a:srgbClr val="1B587C"/>
              </a:buClr>
              <a:buSzPct val="75000"/>
              <a:buFont typeface="Arial"/>
              <a:buChar char="•"/>
              <a:defRPr sz="2400" kern="1200">
                <a:solidFill>
                  <a:schemeClr val="tx1"/>
                </a:solidFill>
                <a:latin typeface="+mn-lt"/>
                <a:ea typeface="+mn-ea"/>
                <a:cs typeface="+mn-cs"/>
              </a:defRPr>
            </a:lvl3pPr>
            <a:lvl4pPr marL="1600200" indent="-228600" algn="l" defTabSz="457200" rtl="0" eaLnBrk="1" fontAlgn="base" latinLnBrk="0" hangingPunct="1">
              <a:spcBef>
                <a:spcPct val="20000"/>
              </a:spcBef>
              <a:spcAft>
                <a:spcPct val="0"/>
              </a:spcAft>
              <a:buClr>
                <a:srgbClr val="4E8542"/>
              </a:buClr>
              <a:buSzPct val="70000"/>
              <a:buFont typeface="Arial"/>
              <a:buChar char="–"/>
              <a:defRPr sz="2000" kern="1200">
                <a:solidFill>
                  <a:schemeClr val="tx1"/>
                </a:solidFill>
                <a:latin typeface="+mn-lt"/>
                <a:ea typeface="+mn-ea"/>
                <a:cs typeface="+mn-cs"/>
              </a:defRPr>
            </a:lvl4pPr>
            <a:lvl5pPr marL="2057400" indent="-228600" algn="l" defTabSz="457200" rtl="0" eaLnBrk="1" fontAlgn="base" latinLnBrk="0" hangingPunct="1">
              <a:spcBef>
                <a:spcPct val="20000"/>
              </a:spcBef>
              <a:spcAft>
                <a:spcPct val="0"/>
              </a:spcAft>
              <a:buClr>
                <a:srgbClr val="604878"/>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Clr>
                <a:schemeClr val="accent6"/>
              </a:buClr>
              <a:buSzPct val="80000"/>
              <a:buFont typeface="Arial"/>
              <a:buChar char="•"/>
              <a:defRPr kumimoji="0" sz="2000" kern="1200">
                <a:solidFill>
                  <a:schemeClr val="tx1"/>
                </a:solidFill>
                <a:latin typeface="+mn-lt"/>
                <a:ea typeface="+mn-ea"/>
                <a:cs typeface="+mn-cs"/>
              </a:defRPr>
            </a:lvl6pPr>
            <a:lvl7pPr marL="2971800" indent="-228600" algn="l" defTabSz="457200" rtl="0" eaLnBrk="1" latinLnBrk="0" hangingPunct="1">
              <a:spcBef>
                <a:spcPct val="20000"/>
              </a:spcBef>
              <a:buClr>
                <a:schemeClr val="accent1">
                  <a:shade val="75000"/>
                </a:schemeClr>
              </a:buClr>
              <a:buSzPct val="90000"/>
              <a:buFont typeface="Arial"/>
              <a:buChar char="•"/>
              <a:defRPr kumimoji="0" sz="20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accent4">
                  <a:shade val="75000"/>
                </a:schemeClr>
              </a:buClr>
              <a:buFont typeface="Arial"/>
              <a:buChar char="•"/>
              <a:defRPr kumimoji="0" sz="2000" kern="1200">
                <a:solidFill>
                  <a:schemeClr val="tx1"/>
                </a:solidFill>
                <a:latin typeface="+mn-lt"/>
                <a:ea typeface="+mn-ea"/>
                <a:cs typeface="+mn-cs"/>
              </a:defRPr>
            </a:lvl8pPr>
            <a:lvl9pPr marL="3886200" indent="-228600" algn="l" defTabSz="457200" rtl="0" eaLnBrk="1" latinLnBrk="0" hangingPunct="1">
              <a:spcBef>
                <a:spcPct val="20000"/>
              </a:spcBef>
              <a:buClr>
                <a:schemeClr val="accent2">
                  <a:shade val="75000"/>
                </a:schemeClr>
              </a:buClr>
              <a:buSzPct val="90000"/>
              <a:buFont typeface="Arial"/>
              <a:buChar char="•"/>
              <a:defRPr kumimoji="0" sz="2000" kern="1200" cap="all" baseline="0">
                <a:solidFill>
                  <a:schemeClr val="tx1"/>
                </a:solidFill>
                <a:latin typeface="+mn-lt"/>
                <a:ea typeface="+mn-ea"/>
                <a:cs typeface="+mn-cs"/>
              </a:defRPr>
            </a:lvl9pPr>
          </a:lstStyle>
          <a:p>
            <a:pPr marL="0" indent="0">
              <a:buClr>
                <a:srgbClr val="DDDDDD"/>
              </a:buClr>
              <a:buFont typeface="Arial"/>
              <a:buNone/>
            </a:pPr>
            <a:endParaRPr lang="en-US" sz="2400" dirty="0" smtClean="0">
              <a:solidFill>
                <a:prstClr val="black"/>
              </a:solidFill>
            </a:endParaRPr>
          </a:p>
          <a:p>
            <a:pPr marL="457200" lvl="1" indent="0">
              <a:buClr>
                <a:srgbClr val="B2B2B2"/>
              </a:buClr>
              <a:buNone/>
            </a:pPr>
            <a:r>
              <a:rPr lang="en-US" sz="2400" dirty="0" smtClean="0">
                <a:solidFill>
                  <a:srgbClr val="000000"/>
                </a:solidFill>
                <a:cs typeface="Calibri" pitchFamily="34" charset="0"/>
              </a:rPr>
              <a:t>What are the focus areas for mathematics in 2014-2015?</a:t>
            </a:r>
            <a:r>
              <a:rPr lang="en-US" sz="2400" b="1" dirty="0" smtClean="0">
                <a:solidFill>
                  <a:srgbClr val="000000"/>
                </a:solidFill>
                <a:cs typeface="Calibri" pitchFamily="34" charset="0"/>
              </a:rPr>
              <a:t/>
            </a:r>
            <a:br>
              <a:rPr lang="en-US" sz="2400" b="1" dirty="0" smtClean="0">
                <a:solidFill>
                  <a:srgbClr val="000000"/>
                </a:solidFill>
                <a:cs typeface="Calibri" pitchFamily="34" charset="0"/>
              </a:rPr>
            </a:br>
            <a:endParaRPr lang="en-US" sz="2400" b="1" dirty="0" smtClean="0">
              <a:solidFill>
                <a:srgbClr val="000000"/>
              </a:solidFill>
              <a:cs typeface="Calibri" pitchFamily="34" charset="0"/>
            </a:endParaRPr>
          </a:p>
          <a:p>
            <a:pPr marL="457200" lvl="1" indent="0">
              <a:buClr>
                <a:srgbClr val="B2B2B2"/>
              </a:buClr>
              <a:buNone/>
            </a:pPr>
            <a:r>
              <a:rPr lang="en-US" sz="2400" dirty="0" smtClean="0">
                <a:solidFill>
                  <a:srgbClr val="000000"/>
                </a:solidFill>
                <a:cs typeface="Calibri" pitchFamily="34" charset="0"/>
              </a:rPr>
              <a:t>How </a:t>
            </a:r>
            <a:r>
              <a:rPr lang="en-US" sz="2400" dirty="0">
                <a:solidFill>
                  <a:srgbClr val="000000"/>
                </a:solidFill>
                <a:cs typeface="Calibri" pitchFamily="34" charset="0"/>
              </a:rPr>
              <a:t>does the Compass rubric help educators implement </a:t>
            </a:r>
            <a:r>
              <a:rPr lang="en-US" sz="2400" dirty="0" smtClean="0">
                <a:solidFill>
                  <a:srgbClr val="000000"/>
                </a:solidFill>
                <a:cs typeface="Calibri" pitchFamily="34" charset="0"/>
              </a:rPr>
              <a:t>the necessary </a:t>
            </a:r>
            <a:r>
              <a:rPr lang="en-US" sz="2400" dirty="0">
                <a:solidFill>
                  <a:srgbClr val="000000"/>
                </a:solidFill>
                <a:cs typeface="Calibri" pitchFamily="34" charset="0"/>
              </a:rPr>
              <a:t>shifts in teacher practice?</a:t>
            </a:r>
          </a:p>
          <a:p>
            <a:pPr marL="457200" lvl="1" indent="0">
              <a:buClr>
                <a:srgbClr val="B2B2B2"/>
              </a:buClr>
              <a:buNone/>
            </a:pPr>
            <a:r>
              <a:rPr lang="en-US" sz="2400" dirty="0">
                <a:solidFill>
                  <a:srgbClr val="000000"/>
                </a:solidFill>
                <a:cs typeface="Calibri" pitchFamily="34" charset="0"/>
              </a:rPr>
              <a:t>	- What do we expect to see students doing as a result?</a:t>
            </a:r>
            <a:br>
              <a:rPr lang="en-US" sz="2400" dirty="0">
                <a:solidFill>
                  <a:srgbClr val="000000"/>
                </a:solidFill>
                <a:cs typeface="Calibri" pitchFamily="34" charset="0"/>
              </a:rPr>
            </a:br>
            <a:r>
              <a:rPr lang="en-US" sz="2400" dirty="0">
                <a:solidFill>
                  <a:srgbClr val="000000"/>
                </a:solidFill>
                <a:cs typeface="Calibri" pitchFamily="34" charset="0"/>
              </a:rPr>
              <a:t>	- When we observe, what shift in teacher practice do we    	   expect to see? </a:t>
            </a: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None/>
            </a:pPr>
            <a:r>
              <a:rPr lang="en-US" sz="2400" b="1" dirty="0">
                <a:solidFill>
                  <a:srgbClr val="000000"/>
                </a:solidFill>
                <a:cs typeface="Calibri" pitchFamily="34" charset="0"/>
              </a:rPr>
              <a:t>What resources are available?</a:t>
            </a: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None/>
            </a:pPr>
            <a:r>
              <a:rPr lang="en-US" sz="2400" dirty="0">
                <a:solidFill>
                  <a:srgbClr val="000000"/>
                </a:solidFill>
                <a:cs typeface="Calibri" pitchFamily="34" charset="0"/>
              </a:rPr>
              <a:t>What are our next steps</a:t>
            </a:r>
            <a:r>
              <a:rPr lang="en-US" sz="2400" dirty="0" smtClean="0">
                <a:solidFill>
                  <a:srgbClr val="000000"/>
                </a:solidFill>
                <a:cs typeface="Calibri" pitchFamily="34" charset="0"/>
              </a:rPr>
              <a:t>?</a:t>
            </a:r>
            <a:endParaRPr lang="en-US" sz="2000" dirty="0">
              <a:solidFill>
                <a:srgbClr val="FF0000"/>
              </a:solidFill>
            </a:endParaRPr>
          </a:p>
          <a:p>
            <a:pPr marL="399837" lvl="1" indent="0">
              <a:spcBef>
                <a:spcPts val="1200"/>
              </a:spcBef>
              <a:buClr>
                <a:srgbClr val="B2B2B2"/>
              </a:buClr>
              <a:buNone/>
              <a:defRPr/>
            </a:pPr>
            <a:endParaRPr lang="en-US" sz="2000" dirty="0">
              <a:solidFill>
                <a:srgbClr val="FF0000"/>
              </a:solidFill>
            </a:endParaRPr>
          </a:p>
        </p:txBody>
      </p:sp>
      <p:sp>
        <p:nvSpPr>
          <p:cNvPr id="13" name="Title 6"/>
          <p:cNvSpPr>
            <a:spLocks noGrp="1"/>
          </p:cNvSpPr>
          <p:nvPr>
            <p:ph type="title"/>
          </p:nvPr>
        </p:nvSpPr>
        <p:spPr>
          <a:noFill/>
        </p:spPr>
        <p:txBody>
          <a:bodyPr/>
          <a:lstStyle/>
          <a:p>
            <a:r>
              <a:rPr lang="en-US" sz="3200" dirty="0" smtClean="0">
                <a:latin typeface="Chalkduster"/>
              </a:rPr>
              <a:t>Agenda</a:t>
            </a:r>
            <a:endParaRPr lang="en-US" sz="3200" dirty="0">
              <a:latin typeface="Chalkduster"/>
            </a:endParaRPr>
          </a:p>
        </p:txBody>
      </p:sp>
      <p:sp>
        <p:nvSpPr>
          <p:cNvPr id="15" name="Isosceles Triangle 14"/>
          <p:cNvSpPr/>
          <p:nvPr/>
        </p:nvSpPr>
        <p:spPr>
          <a:xfrm rot="5400000">
            <a:off x="568569" y="4994163"/>
            <a:ext cx="305143" cy="236445"/>
          </a:xfrm>
          <a:prstGeom prst="triangle">
            <a:avLst/>
          </a:prstGeom>
          <a:solidFill>
            <a:schemeClr val="accent5">
              <a:lumMod val="5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2003460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195372863"/>
              </p:ext>
            </p:extLst>
          </p:nvPr>
        </p:nvGraphicFramePr>
        <p:xfrm>
          <a:off x="152400" y="1219201"/>
          <a:ext cx="8915399" cy="5257799"/>
        </p:xfrm>
        <a:graphic>
          <a:graphicData uri="http://schemas.openxmlformats.org/drawingml/2006/table">
            <a:tbl>
              <a:tblPr firstRow="1" bandRow="1">
                <a:tableStyleId>{5C22544A-7EE6-4342-B048-85BDC9FD1C3A}</a:tableStyleId>
              </a:tblPr>
              <a:tblGrid>
                <a:gridCol w="1734260"/>
                <a:gridCol w="1743205"/>
                <a:gridCol w="5437934"/>
              </a:tblGrid>
              <a:tr h="650812">
                <a:tc>
                  <a:txBody>
                    <a:bodyPr/>
                    <a:lstStyle/>
                    <a:p>
                      <a:pPr algn="ctr"/>
                      <a:r>
                        <a:rPr lang="en-US" b="1" dirty="0" smtClean="0">
                          <a:solidFill>
                            <a:schemeClr val="tx1"/>
                          </a:solidFill>
                        </a:rPr>
                        <a:t>Teacher Actions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hlinkClick r:id="rId2"/>
                        </a:rPr>
                        <a:t>Compass  Rubric Alignment</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1" dirty="0" smtClean="0">
                          <a:solidFill>
                            <a:schemeClr val="tx1"/>
                          </a:solidFill>
                        </a:rPr>
                        <a:t>Teacher</a:t>
                      </a:r>
                      <a:r>
                        <a:rPr lang="en-US" b="1" baseline="0" dirty="0" smtClean="0">
                          <a:solidFill>
                            <a:schemeClr val="tx1"/>
                          </a:solidFill>
                        </a:rPr>
                        <a:t> </a:t>
                      </a:r>
                      <a:r>
                        <a:rPr lang="en-US" b="1" dirty="0" smtClean="0">
                          <a:solidFill>
                            <a:schemeClr val="tx1"/>
                          </a:solidFill>
                        </a:rPr>
                        <a:t>Resources</a:t>
                      </a:r>
                      <a:endParaRPr lang="en-US"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388402">
                <a:tc>
                  <a:txBody>
                    <a:bodyPr/>
                    <a:lstStyle/>
                    <a:p>
                      <a:r>
                        <a:rPr lang="en-US" sz="1800" b="1" dirty="0" smtClean="0">
                          <a:solidFill>
                            <a:schemeClr val="tx1"/>
                          </a:solidFill>
                          <a:latin typeface="Calibri" pitchFamily="34" charset="0"/>
                          <a:cs typeface="Calibri" pitchFamily="34" charset="0"/>
                        </a:rPr>
                        <a:t>Priority Content</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1c.</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mn-lt"/>
                          <a:hlinkClick r:id="rId3"/>
                        </a:rPr>
                        <a:t>Common Core State Standards</a:t>
                      </a:r>
                      <a:endParaRPr lang="en-US" sz="1800" dirty="0" smtClean="0">
                        <a:latin typeface="+mn-lt"/>
                      </a:endParaRPr>
                    </a:p>
                    <a:p>
                      <a:r>
                        <a:rPr lang="en-US" sz="1800" dirty="0" smtClean="0">
                          <a:latin typeface="+mn-lt"/>
                          <a:hlinkClick r:id="rId4"/>
                        </a:rPr>
                        <a:t>Assessment Guides</a:t>
                      </a:r>
                      <a:endParaRPr lang="en-US" sz="1800" dirty="0" smtClean="0">
                        <a:latin typeface="+mn-lt"/>
                      </a:endParaRPr>
                    </a:p>
                    <a:p>
                      <a:r>
                        <a:rPr lang="en-US" sz="1800" dirty="0" smtClean="0">
                          <a:latin typeface="+mn-lt"/>
                          <a:hlinkClick r:id="rId5"/>
                        </a:rPr>
                        <a:t>Module 2: Focus and Coherence – The First Two CCSSM Shifts </a:t>
                      </a:r>
                      <a:endParaRPr lang="en-US" sz="1800" dirty="0" smtClean="0">
                        <a:latin typeface="+mn-lt"/>
                      </a:endParaRPr>
                    </a:p>
                    <a:p>
                      <a:r>
                        <a:rPr lang="en-US" sz="1800" dirty="0" smtClean="0">
                          <a:latin typeface="+mn-lt"/>
                          <a:hlinkClick r:id="rId6"/>
                        </a:rPr>
                        <a:t>PARCC Model Content Frameworks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7426">
                <a:tc>
                  <a:txBody>
                    <a:bodyPr/>
                    <a:lstStyle/>
                    <a:p>
                      <a:r>
                        <a:rPr lang="en-US" sz="1800" b="1" dirty="0" smtClean="0">
                          <a:solidFill>
                            <a:schemeClr val="tx1"/>
                          </a:solidFill>
                          <a:latin typeface="Calibri" pitchFamily="34" charset="0"/>
                          <a:cs typeface="Calibri" pitchFamily="34" charset="0"/>
                        </a:rPr>
                        <a:t>Conceptual Understanding </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1c., 3b.</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mn-lt"/>
                          <a:hlinkClick r:id="rId7"/>
                        </a:rPr>
                        <a:t>Module 3: Rigor – The Third CCSSM Shift </a:t>
                      </a:r>
                      <a:endParaRPr lang="en-US" sz="1800" dirty="0" smtClean="0">
                        <a:latin typeface="+mn-lt"/>
                        <a:hlinkClick r:id="rId8"/>
                      </a:endParaRPr>
                    </a:p>
                    <a:p>
                      <a:r>
                        <a:rPr lang="en-US" sz="1800" dirty="0" smtClean="0">
                          <a:latin typeface="+mn-lt"/>
                          <a:hlinkClick r:id="rId8"/>
                        </a:rPr>
                        <a:t>K-12 Math Tasks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6832">
                <a:tc>
                  <a:txBody>
                    <a:bodyPr/>
                    <a:lstStyle/>
                    <a:p>
                      <a:r>
                        <a:rPr lang="en-US" b="1" dirty="0" smtClean="0"/>
                        <a:t>Fluency</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3c.</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hlinkClick r:id="rId7"/>
                        </a:rPr>
                        <a:t>Module 3: Rigor – The Third CCSSM Shift</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5435">
                <a:tc>
                  <a:txBody>
                    <a:bodyPr/>
                    <a:lstStyle/>
                    <a:p>
                      <a:r>
                        <a:rPr lang="en-US" b="1" dirty="0" smtClean="0"/>
                        <a:t>Math Practices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3c.</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mn-lt"/>
                          <a:hlinkClick r:id="rId9"/>
                        </a:rPr>
                        <a:t>Standard for Mathematical Practice</a:t>
                      </a:r>
                      <a:endParaRPr lang="en-US" sz="1800" dirty="0" smtClean="0">
                        <a:latin typeface="+mn-lt"/>
                      </a:endParaRPr>
                    </a:p>
                    <a:p>
                      <a:r>
                        <a:rPr lang="en-US" sz="1800" dirty="0" smtClean="0">
                          <a:latin typeface="+mn-lt"/>
                          <a:hlinkClick r:id="rId10"/>
                        </a:rPr>
                        <a:t>Teacher Toolbox</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07426">
                <a:tc>
                  <a:txBody>
                    <a:bodyPr/>
                    <a:lstStyle/>
                    <a:p>
                      <a:r>
                        <a:rPr lang="en-US" b="1" dirty="0" smtClean="0"/>
                        <a:t>Remediation</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smtClean="0"/>
                        <a:t>3d.</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dirty="0" smtClean="0">
                          <a:latin typeface="+mn-lt"/>
                          <a:hlinkClick r:id="rId11"/>
                        </a:rPr>
                        <a:t>Math Guidebooks</a:t>
                      </a:r>
                      <a:endParaRPr lang="en-US" sz="1800" dirty="0" smtClean="0">
                        <a:latin typeface="+mn-lt"/>
                      </a:endParaRPr>
                    </a:p>
                    <a:p>
                      <a:r>
                        <a:rPr lang="en-US" sz="1800" dirty="0" smtClean="0">
                          <a:latin typeface="+mn-lt"/>
                          <a:hlinkClick r:id="rId8"/>
                        </a:rPr>
                        <a:t>K-12 Math Remediation Recommendations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6875">
                <a:tc gridSpan="2">
                  <a:txBody>
                    <a:bodyPr/>
                    <a:lstStyle/>
                    <a:p>
                      <a:pPr algn="r"/>
                      <a:r>
                        <a:rPr lang="en-US" b="1" dirty="0" smtClean="0"/>
                        <a:t>Other Resources</a:t>
                      </a: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itchFamily="34" charset="0"/>
                        <a:buNone/>
                      </a:pPr>
                      <a:r>
                        <a:rPr lang="en-US" sz="1800" b="1" dirty="0" smtClean="0">
                          <a:latin typeface="+mn-lt"/>
                          <a:hlinkClick r:id="rId12"/>
                        </a:rPr>
                        <a:t>Video Library</a:t>
                      </a:r>
                      <a:endParaRPr lang="en-US" sz="1800" b="1" dirty="0" smtClean="0">
                        <a:latin typeface="+mn-lt"/>
                      </a:endParaRPr>
                    </a:p>
                    <a:p>
                      <a:pPr marL="0" indent="0">
                        <a:buFont typeface="Arial" pitchFamily="34" charset="0"/>
                        <a:buNone/>
                      </a:pPr>
                      <a:r>
                        <a:rPr lang="en-US" sz="1800" b="1" dirty="0" smtClean="0">
                          <a:latin typeface="+mn-lt"/>
                          <a:hlinkClick r:id="rId13"/>
                        </a:rPr>
                        <a:t>School Achievement Partners</a:t>
                      </a:r>
                      <a:endParaRPr lang="en-US" sz="1800" dirty="0" smtClean="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itle 1"/>
          <p:cNvSpPr txBox="1">
            <a:spLocks/>
          </p:cNvSpPr>
          <p:nvPr/>
        </p:nvSpPr>
        <p:spPr>
          <a:xfrm>
            <a:off x="18197" y="228600"/>
            <a:ext cx="9144000" cy="64008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solidFill>
                  <a:schemeClr val="bg1"/>
                </a:solidFill>
                <a:latin typeface="Chalkduster"/>
              </a:rPr>
              <a:t>Aligned Resources</a:t>
            </a:r>
            <a:endParaRPr lang="en-US" sz="3200" dirty="0">
              <a:solidFill>
                <a:schemeClr val="bg1"/>
              </a:solidFill>
              <a:latin typeface="Chalkduster"/>
            </a:endParaRPr>
          </a:p>
        </p:txBody>
      </p:sp>
    </p:spTree>
    <p:extLst>
      <p:ext uri="{BB962C8B-B14F-4D97-AF65-F5344CB8AC3E}">
        <p14:creationId xmlns:p14="http://schemas.microsoft.com/office/powerpoint/2010/main" val="8242731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366145" y="5439769"/>
            <a:ext cx="8505587" cy="580029"/>
          </a:xfrm>
          <a:prstGeom prst="roundRect">
            <a:avLst/>
          </a:prstGeom>
          <a:solidFill>
            <a:schemeClr val="tx2">
              <a:lumMod val="20000"/>
              <a:lumOff val="8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Content Placeholder 2"/>
          <p:cNvSpPr txBox="1">
            <a:spLocks/>
          </p:cNvSpPr>
          <p:nvPr/>
        </p:nvSpPr>
        <p:spPr>
          <a:xfrm>
            <a:off x="400049" y="990600"/>
            <a:ext cx="8334137" cy="4093759"/>
          </a:xfrm>
          <a:prstGeom prst="rect">
            <a:avLst/>
          </a:prstGeom>
        </p:spPr>
        <p:txBody>
          <a:bodyPr vert="horz" lIns="89564" tIns="44782" rIns="89564" bIns="44782" rtlCol="0">
            <a:noAutofit/>
          </a:bodyPr>
          <a:lstStyle>
            <a:lvl1pPr marL="342900" indent="-342900" algn="l" defTabSz="457200" rtl="0" eaLnBrk="1" fontAlgn="base" latinLnBrk="0" hangingPunct="1">
              <a:spcBef>
                <a:spcPct val="20000"/>
              </a:spcBef>
              <a:spcAft>
                <a:spcPct val="0"/>
              </a:spcAft>
              <a:buClr>
                <a:schemeClr val="accent1"/>
              </a:buClr>
              <a:buSzPct val="85000"/>
              <a:buFont typeface="Arial"/>
              <a:buChar char="•"/>
              <a:defRPr sz="3200" kern="1200">
                <a:solidFill>
                  <a:schemeClr val="tx1"/>
                </a:solidFill>
                <a:latin typeface="+mn-lt"/>
                <a:ea typeface="+mn-ea"/>
                <a:cs typeface="+mn-cs"/>
              </a:defRPr>
            </a:lvl1pPr>
            <a:lvl2pPr marL="742950" indent="-285750" algn="l" defTabSz="457200" rtl="0" eaLnBrk="1" fontAlgn="base" latinLnBrk="0" hangingPunct="1">
              <a:spcBef>
                <a:spcPct val="20000"/>
              </a:spcBef>
              <a:spcAft>
                <a:spcPct val="0"/>
              </a:spcAft>
              <a:buClr>
                <a:schemeClr val="accent2"/>
              </a:buClr>
              <a:buSzPct val="70000"/>
              <a:buFont typeface="Arial"/>
              <a:buChar char="–"/>
              <a:defRPr sz="2800" kern="1200">
                <a:solidFill>
                  <a:schemeClr val="tx1"/>
                </a:solidFill>
                <a:latin typeface="+mn-lt"/>
                <a:ea typeface="+mn-ea"/>
                <a:cs typeface="+mn-cs"/>
              </a:defRPr>
            </a:lvl2pPr>
            <a:lvl3pPr marL="1143000" indent="-228600" algn="l" defTabSz="457200" rtl="0" eaLnBrk="1" fontAlgn="base" latinLnBrk="0" hangingPunct="1">
              <a:spcBef>
                <a:spcPct val="20000"/>
              </a:spcBef>
              <a:spcAft>
                <a:spcPct val="0"/>
              </a:spcAft>
              <a:buClr>
                <a:srgbClr val="1B587C"/>
              </a:buClr>
              <a:buSzPct val="75000"/>
              <a:buFont typeface="Arial"/>
              <a:buChar char="•"/>
              <a:defRPr sz="2400" kern="1200">
                <a:solidFill>
                  <a:schemeClr val="tx1"/>
                </a:solidFill>
                <a:latin typeface="+mn-lt"/>
                <a:ea typeface="+mn-ea"/>
                <a:cs typeface="+mn-cs"/>
              </a:defRPr>
            </a:lvl3pPr>
            <a:lvl4pPr marL="1600200" indent="-228600" algn="l" defTabSz="457200" rtl="0" eaLnBrk="1" fontAlgn="base" latinLnBrk="0" hangingPunct="1">
              <a:spcBef>
                <a:spcPct val="20000"/>
              </a:spcBef>
              <a:spcAft>
                <a:spcPct val="0"/>
              </a:spcAft>
              <a:buClr>
                <a:srgbClr val="4E8542"/>
              </a:buClr>
              <a:buSzPct val="70000"/>
              <a:buFont typeface="Arial"/>
              <a:buChar char="–"/>
              <a:defRPr sz="2000" kern="1200">
                <a:solidFill>
                  <a:schemeClr val="tx1"/>
                </a:solidFill>
                <a:latin typeface="+mn-lt"/>
                <a:ea typeface="+mn-ea"/>
                <a:cs typeface="+mn-cs"/>
              </a:defRPr>
            </a:lvl4pPr>
            <a:lvl5pPr marL="2057400" indent="-228600" algn="l" defTabSz="457200" rtl="0" eaLnBrk="1" fontAlgn="base" latinLnBrk="0" hangingPunct="1">
              <a:spcBef>
                <a:spcPct val="20000"/>
              </a:spcBef>
              <a:spcAft>
                <a:spcPct val="0"/>
              </a:spcAft>
              <a:buClr>
                <a:srgbClr val="604878"/>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Clr>
                <a:schemeClr val="accent6"/>
              </a:buClr>
              <a:buSzPct val="80000"/>
              <a:buFont typeface="Arial"/>
              <a:buChar char="•"/>
              <a:defRPr kumimoji="0" sz="2000" kern="1200">
                <a:solidFill>
                  <a:schemeClr val="tx1"/>
                </a:solidFill>
                <a:latin typeface="+mn-lt"/>
                <a:ea typeface="+mn-ea"/>
                <a:cs typeface="+mn-cs"/>
              </a:defRPr>
            </a:lvl6pPr>
            <a:lvl7pPr marL="2971800" indent="-228600" algn="l" defTabSz="457200" rtl="0" eaLnBrk="1" latinLnBrk="0" hangingPunct="1">
              <a:spcBef>
                <a:spcPct val="20000"/>
              </a:spcBef>
              <a:buClr>
                <a:schemeClr val="accent1">
                  <a:shade val="75000"/>
                </a:schemeClr>
              </a:buClr>
              <a:buSzPct val="90000"/>
              <a:buFont typeface="Arial"/>
              <a:buChar char="•"/>
              <a:defRPr kumimoji="0" sz="2000" kern="1200" baseline="0">
                <a:solidFill>
                  <a:schemeClr val="tx1"/>
                </a:solidFill>
                <a:latin typeface="+mn-lt"/>
                <a:ea typeface="+mn-ea"/>
                <a:cs typeface="+mn-cs"/>
              </a:defRPr>
            </a:lvl7pPr>
            <a:lvl8pPr marL="3429000" indent="-228600" algn="l" defTabSz="457200" rtl="0" eaLnBrk="1" latinLnBrk="0" hangingPunct="1">
              <a:spcBef>
                <a:spcPct val="20000"/>
              </a:spcBef>
              <a:buClr>
                <a:schemeClr val="accent4">
                  <a:shade val="75000"/>
                </a:schemeClr>
              </a:buClr>
              <a:buFont typeface="Arial"/>
              <a:buChar char="•"/>
              <a:defRPr kumimoji="0" sz="2000" kern="1200">
                <a:solidFill>
                  <a:schemeClr val="tx1"/>
                </a:solidFill>
                <a:latin typeface="+mn-lt"/>
                <a:ea typeface="+mn-ea"/>
                <a:cs typeface="+mn-cs"/>
              </a:defRPr>
            </a:lvl8pPr>
            <a:lvl9pPr marL="3886200" indent="-228600" algn="l" defTabSz="457200" rtl="0" eaLnBrk="1" latinLnBrk="0" hangingPunct="1">
              <a:spcBef>
                <a:spcPct val="20000"/>
              </a:spcBef>
              <a:buClr>
                <a:schemeClr val="accent2">
                  <a:shade val="75000"/>
                </a:schemeClr>
              </a:buClr>
              <a:buSzPct val="90000"/>
              <a:buFont typeface="Arial"/>
              <a:buChar char="•"/>
              <a:defRPr kumimoji="0" sz="2000" kern="1200" cap="all" baseline="0">
                <a:solidFill>
                  <a:schemeClr val="tx1"/>
                </a:solidFill>
                <a:latin typeface="+mn-lt"/>
                <a:ea typeface="+mn-ea"/>
                <a:cs typeface="+mn-cs"/>
              </a:defRPr>
            </a:lvl9pPr>
          </a:lstStyle>
          <a:p>
            <a:pPr marL="0" indent="0">
              <a:buClr>
                <a:srgbClr val="DDDDDD"/>
              </a:buClr>
              <a:buFont typeface="Arial"/>
              <a:buNone/>
            </a:pPr>
            <a:endParaRPr lang="en-US" sz="2400" dirty="0" smtClean="0">
              <a:solidFill>
                <a:prstClr val="black"/>
              </a:solidFill>
            </a:endParaRPr>
          </a:p>
          <a:p>
            <a:pPr marL="457200" lvl="1" indent="0">
              <a:buClr>
                <a:srgbClr val="B2B2B2"/>
              </a:buClr>
              <a:buNone/>
            </a:pPr>
            <a:r>
              <a:rPr lang="en-US" sz="2400" dirty="0" smtClean="0">
                <a:solidFill>
                  <a:srgbClr val="000000"/>
                </a:solidFill>
                <a:cs typeface="Calibri" pitchFamily="34" charset="0"/>
              </a:rPr>
              <a:t>What are the focus areas for mathematics in 2014-2015?</a:t>
            </a:r>
            <a:r>
              <a:rPr lang="en-US" sz="2400" b="1" dirty="0" smtClean="0">
                <a:solidFill>
                  <a:srgbClr val="000000"/>
                </a:solidFill>
                <a:cs typeface="Calibri" pitchFamily="34" charset="0"/>
              </a:rPr>
              <a:t/>
            </a:r>
            <a:br>
              <a:rPr lang="en-US" sz="2400" b="1" dirty="0" smtClean="0">
                <a:solidFill>
                  <a:srgbClr val="000000"/>
                </a:solidFill>
                <a:cs typeface="Calibri" pitchFamily="34" charset="0"/>
              </a:rPr>
            </a:br>
            <a:endParaRPr lang="en-US" sz="2400" b="1" dirty="0" smtClean="0">
              <a:solidFill>
                <a:srgbClr val="000000"/>
              </a:solidFill>
              <a:cs typeface="Calibri" pitchFamily="34" charset="0"/>
            </a:endParaRPr>
          </a:p>
          <a:p>
            <a:pPr marL="457200" lvl="1" indent="0">
              <a:buClr>
                <a:srgbClr val="B2B2B2"/>
              </a:buClr>
              <a:buNone/>
            </a:pPr>
            <a:r>
              <a:rPr lang="en-US" sz="2400" dirty="0" smtClean="0">
                <a:solidFill>
                  <a:srgbClr val="000000"/>
                </a:solidFill>
                <a:cs typeface="Calibri" pitchFamily="34" charset="0"/>
              </a:rPr>
              <a:t>How </a:t>
            </a:r>
            <a:r>
              <a:rPr lang="en-US" sz="2400" dirty="0">
                <a:solidFill>
                  <a:srgbClr val="000000"/>
                </a:solidFill>
                <a:cs typeface="Calibri" pitchFamily="34" charset="0"/>
              </a:rPr>
              <a:t>does the Compass rubric help educators implement </a:t>
            </a:r>
            <a:r>
              <a:rPr lang="en-US" sz="2400" dirty="0" smtClean="0">
                <a:solidFill>
                  <a:srgbClr val="000000"/>
                </a:solidFill>
                <a:cs typeface="Calibri" pitchFamily="34" charset="0"/>
              </a:rPr>
              <a:t>the necessary shifts </a:t>
            </a:r>
            <a:r>
              <a:rPr lang="en-US" sz="2400" dirty="0">
                <a:solidFill>
                  <a:srgbClr val="000000"/>
                </a:solidFill>
                <a:cs typeface="Calibri" pitchFamily="34" charset="0"/>
              </a:rPr>
              <a:t>in teacher practice?</a:t>
            </a:r>
          </a:p>
          <a:p>
            <a:pPr marL="457200" lvl="1" indent="0">
              <a:buClr>
                <a:srgbClr val="B2B2B2"/>
              </a:buClr>
              <a:buNone/>
            </a:pPr>
            <a:r>
              <a:rPr lang="en-US" sz="2400" dirty="0">
                <a:solidFill>
                  <a:srgbClr val="000000"/>
                </a:solidFill>
                <a:cs typeface="Calibri" pitchFamily="34" charset="0"/>
              </a:rPr>
              <a:t>	- What do we expect to see students doing as a result?</a:t>
            </a:r>
            <a:br>
              <a:rPr lang="en-US" sz="2400" dirty="0">
                <a:solidFill>
                  <a:srgbClr val="000000"/>
                </a:solidFill>
                <a:cs typeface="Calibri" pitchFamily="34" charset="0"/>
              </a:rPr>
            </a:br>
            <a:r>
              <a:rPr lang="en-US" sz="2400" dirty="0">
                <a:solidFill>
                  <a:srgbClr val="000000"/>
                </a:solidFill>
                <a:cs typeface="Calibri" pitchFamily="34" charset="0"/>
              </a:rPr>
              <a:t>	- When we observe, what shift in teacher practice do we    	   expect to see? </a:t>
            </a: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None/>
            </a:pPr>
            <a:r>
              <a:rPr lang="en-US" sz="2400" dirty="0">
                <a:solidFill>
                  <a:srgbClr val="000000"/>
                </a:solidFill>
                <a:cs typeface="Calibri" pitchFamily="34" charset="0"/>
              </a:rPr>
              <a:t>What resources are available?</a:t>
            </a:r>
          </a:p>
          <a:p>
            <a:pPr marL="457200" lvl="1" indent="0">
              <a:buClr>
                <a:srgbClr val="B2B2B2"/>
              </a:buClr>
              <a:buNone/>
            </a:pPr>
            <a:endParaRPr lang="en-US" sz="2400" dirty="0">
              <a:solidFill>
                <a:srgbClr val="000000"/>
              </a:solidFill>
              <a:cs typeface="Calibri" pitchFamily="34" charset="0"/>
            </a:endParaRPr>
          </a:p>
          <a:p>
            <a:pPr marL="457200" lvl="1" indent="0">
              <a:buClr>
                <a:srgbClr val="B2B2B2"/>
              </a:buClr>
              <a:buNone/>
            </a:pPr>
            <a:r>
              <a:rPr lang="en-US" sz="2400" dirty="0">
                <a:solidFill>
                  <a:srgbClr val="000000"/>
                </a:solidFill>
                <a:cs typeface="Calibri" pitchFamily="34" charset="0"/>
              </a:rPr>
              <a:t>What are our next steps</a:t>
            </a:r>
            <a:r>
              <a:rPr lang="en-US" sz="2400" dirty="0" smtClean="0">
                <a:solidFill>
                  <a:srgbClr val="000000"/>
                </a:solidFill>
                <a:cs typeface="Calibri" pitchFamily="34" charset="0"/>
              </a:rPr>
              <a:t>?</a:t>
            </a:r>
            <a:endParaRPr lang="en-US" sz="2000" dirty="0">
              <a:solidFill>
                <a:srgbClr val="FF0000"/>
              </a:solidFill>
            </a:endParaRPr>
          </a:p>
          <a:p>
            <a:pPr marL="399837" lvl="1" indent="0">
              <a:spcBef>
                <a:spcPts val="1200"/>
              </a:spcBef>
              <a:buClr>
                <a:srgbClr val="B2B2B2"/>
              </a:buClr>
              <a:buNone/>
              <a:defRPr/>
            </a:pPr>
            <a:endParaRPr lang="en-US" sz="2000" dirty="0">
              <a:solidFill>
                <a:srgbClr val="FF0000"/>
              </a:solidFill>
            </a:endParaRPr>
          </a:p>
        </p:txBody>
      </p:sp>
      <p:sp>
        <p:nvSpPr>
          <p:cNvPr id="13" name="Title 6"/>
          <p:cNvSpPr>
            <a:spLocks noGrp="1"/>
          </p:cNvSpPr>
          <p:nvPr>
            <p:ph type="title"/>
          </p:nvPr>
        </p:nvSpPr>
        <p:spPr>
          <a:noFill/>
        </p:spPr>
        <p:txBody>
          <a:bodyPr/>
          <a:lstStyle/>
          <a:p>
            <a:r>
              <a:rPr lang="en-US" sz="3200" dirty="0" smtClean="0">
                <a:latin typeface="Chalkduster"/>
              </a:rPr>
              <a:t>Agenda</a:t>
            </a:r>
            <a:endParaRPr lang="en-US" sz="3200" dirty="0">
              <a:latin typeface="Chalkduster"/>
            </a:endParaRPr>
          </a:p>
        </p:txBody>
      </p:sp>
      <p:sp>
        <p:nvSpPr>
          <p:cNvPr id="15" name="Isosceles Triangle 14"/>
          <p:cNvSpPr/>
          <p:nvPr/>
        </p:nvSpPr>
        <p:spPr>
          <a:xfrm rot="5400000">
            <a:off x="623281" y="5611560"/>
            <a:ext cx="305143" cy="236445"/>
          </a:xfrm>
          <a:prstGeom prst="triangle">
            <a:avLst/>
          </a:prstGeom>
          <a:solidFill>
            <a:schemeClr val="accent5">
              <a:lumMod val="50000"/>
            </a:schemeClr>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471998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Chalkduster"/>
              </a:rPr>
              <a:t>Next Steps</a:t>
            </a:r>
            <a:endParaRPr lang="en-US" sz="3200" dirty="0">
              <a:latin typeface="Chalkduster"/>
            </a:endParaRPr>
          </a:p>
        </p:txBody>
      </p:sp>
      <p:sp>
        <p:nvSpPr>
          <p:cNvPr id="8" name="Content Placeholder 5"/>
          <p:cNvSpPr>
            <a:spLocks noGrp="1"/>
          </p:cNvSpPr>
          <p:nvPr>
            <p:ph sz="quarter" idx="10"/>
          </p:nvPr>
        </p:nvSpPr>
        <p:spPr>
          <a:xfrm>
            <a:off x="3886200" y="4192245"/>
            <a:ext cx="8053552" cy="4569510"/>
          </a:xfrm>
        </p:spPr>
        <p:txBody>
          <a:bodyPr>
            <a:normAutofit/>
          </a:bodyPr>
          <a:lstStyle/>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smtClean="0"/>
          </a:p>
        </p:txBody>
      </p:sp>
      <p:sp>
        <p:nvSpPr>
          <p:cNvPr id="9" name="Rounded Rectangle 8"/>
          <p:cNvSpPr/>
          <p:nvPr/>
        </p:nvSpPr>
        <p:spPr>
          <a:xfrm>
            <a:off x="372605" y="1905000"/>
            <a:ext cx="8534400" cy="4367647"/>
          </a:xfrm>
          <a:prstGeom prst="roundRect">
            <a:avLst/>
          </a:prstGeom>
          <a:no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10" name="Right Arrow 9"/>
          <p:cNvSpPr/>
          <p:nvPr/>
        </p:nvSpPr>
        <p:spPr>
          <a:xfrm>
            <a:off x="685800" y="1600200"/>
            <a:ext cx="4114800" cy="685800"/>
          </a:xfrm>
          <a:prstGeom prst="rightArrow">
            <a:avLst/>
          </a:prstGeom>
          <a:solidFill>
            <a:schemeClr val="tx2"/>
          </a:solidFill>
          <a:ln>
            <a:solidFill>
              <a:schemeClr val="accent5">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endParaRPr lang="en-US" b="1" dirty="0" smtClean="0">
              <a:solidFill>
                <a:schemeClr val="bg1"/>
              </a:solidFill>
              <a:latin typeface="Calibri" pitchFamily="34" charset="0"/>
              <a:cs typeface="Calibri" pitchFamily="34" charset="0"/>
            </a:endParaRPr>
          </a:p>
        </p:txBody>
      </p:sp>
      <p:sp>
        <p:nvSpPr>
          <p:cNvPr id="3" name="Rectangle 2"/>
          <p:cNvSpPr/>
          <p:nvPr/>
        </p:nvSpPr>
        <p:spPr>
          <a:xfrm>
            <a:off x="533400" y="2362200"/>
            <a:ext cx="7878305" cy="3785652"/>
          </a:xfrm>
          <a:prstGeom prst="rect">
            <a:avLst/>
          </a:prstGeom>
        </p:spPr>
        <p:txBody>
          <a:bodyPr wrap="square">
            <a:spAutoFit/>
          </a:bodyPr>
          <a:lstStyle/>
          <a:p>
            <a:pPr marL="342900" indent="-342900">
              <a:buFont typeface="Wingdings" panose="05000000000000000000" pitchFamily="2" charset="2"/>
              <a:buChar char="ü"/>
            </a:pPr>
            <a:r>
              <a:rPr lang="en-US" sz="2400" dirty="0" smtClean="0"/>
              <a:t>Identify key teacher actions you should be </a:t>
            </a:r>
            <a:r>
              <a:rPr lang="en-US" sz="2400" dirty="0"/>
              <a:t>able to observe in </a:t>
            </a:r>
            <a:r>
              <a:rPr lang="en-US" sz="2400" dirty="0" smtClean="0"/>
              <a:t>mathematics classes </a:t>
            </a:r>
            <a:r>
              <a:rPr lang="en-US" sz="2400" dirty="0"/>
              <a:t>in </a:t>
            </a:r>
            <a:r>
              <a:rPr lang="en-US" sz="2400" dirty="0" smtClean="0"/>
              <a:t>2014-2015.</a:t>
            </a:r>
            <a:endParaRPr lang="en-US" sz="2400" dirty="0"/>
          </a:p>
          <a:p>
            <a:endParaRPr lang="en-US" sz="2400" dirty="0"/>
          </a:p>
          <a:p>
            <a:pPr marL="342900" indent="-342900">
              <a:buFont typeface="Wingdings" panose="05000000000000000000" pitchFamily="2" charset="2"/>
              <a:buChar char="ü"/>
            </a:pPr>
            <a:r>
              <a:rPr lang="en-US" sz="2400" dirty="0" smtClean="0"/>
              <a:t>What actions should we observe in math classrooms in 2014-2015?</a:t>
            </a:r>
          </a:p>
          <a:p>
            <a:endParaRPr lang="en-US" sz="2400" dirty="0" smtClean="0"/>
          </a:p>
          <a:p>
            <a:pPr marL="342900" indent="-342900">
              <a:buFont typeface="Wingdings" panose="05000000000000000000" pitchFamily="2" charset="2"/>
              <a:buChar char="ü"/>
            </a:pPr>
            <a:r>
              <a:rPr lang="en-US" sz="2400" dirty="0" smtClean="0"/>
              <a:t>How </a:t>
            </a:r>
            <a:r>
              <a:rPr lang="en-US" sz="2400" dirty="0"/>
              <a:t>does the Compass rubric support these </a:t>
            </a:r>
            <a:r>
              <a:rPr lang="en-US" sz="2400" dirty="0" smtClean="0"/>
              <a:t>shifts?</a:t>
            </a:r>
            <a:endParaRPr lang="en-US" sz="2400" dirty="0"/>
          </a:p>
          <a:p>
            <a:endParaRPr lang="en-US" sz="2400" dirty="0"/>
          </a:p>
          <a:p>
            <a:pPr marL="342900" indent="-342900">
              <a:buFont typeface="Wingdings" panose="05000000000000000000" pitchFamily="2" charset="2"/>
              <a:buChar char="ü"/>
            </a:pPr>
            <a:r>
              <a:rPr lang="en-US" sz="2400" dirty="0"/>
              <a:t>How can </a:t>
            </a:r>
            <a:r>
              <a:rPr lang="en-US" sz="2400" dirty="0" smtClean="0"/>
              <a:t>you use the observation </a:t>
            </a:r>
            <a:r>
              <a:rPr lang="en-US" sz="2400" dirty="0"/>
              <a:t>and feedback </a:t>
            </a:r>
            <a:r>
              <a:rPr lang="en-US" sz="2400" dirty="0" smtClean="0"/>
              <a:t>cycle to </a:t>
            </a:r>
            <a:r>
              <a:rPr lang="en-US" sz="2400" dirty="0"/>
              <a:t>help teachers make these shifts? </a:t>
            </a:r>
            <a:endParaRPr lang="en-US" sz="2800" dirty="0"/>
          </a:p>
        </p:txBody>
      </p:sp>
      <p:sp>
        <p:nvSpPr>
          <p:cNvPr id="13" name="TextBox 12"/>
          <p:cNvSpPr txBox="1"/>
          <p:nvPr/>
        </p:nvSpPr>
        <p:spPr>
          <a:xfrm>
            <a:off x="685800" y="1764268"/>
            <a:ext cx="1744388" cy="400110"/>
          </a:xfrm>
          <a:prstGeom prst="rect">
            <a:avLst/>
          </a:prstGeom>
          <a:noFill/>
        </p:spPr>
        <p:txBody>
          <a:bodyPr wrap="none" rtlCol="0">
            <a:spAutoFit/>
          </a:bodyPr>
          <a:lstStyle/>
          <a:p>
            <a:r>
              <a:rPr lang="en-US" sz="2000" b="1" dirty="0" smtClean="0">
                <a:solidFill>
                  <a:schemeClr val="bg1"/>
                </a:solidFill>
              </a:rPr>
              <a:t>Making a Plan </a:t>
            </a:r>
            <a:endParaRPr lang="en-US" sz="2000" b="1" dirty="0">
              <a:solidFill>
                <a:schemeClr val="bg1"/>
              </a:solidFill>
            </a:endParaRPr>
          </a:p>
        </p:txBody>
      </p:sp>
    </p:spTree>
    <p:extLst>
      <p:ext uri="{BB962C8B-B14F-4D97-AF65-F5344CB8AC3E}">
        <p14:creationId xmlns:p14="http://schemas.microsoft.com/office/powerpoint/2010/main" val="4268975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y-Teacher-Table.jpg"/>
          <p:cNvPicPr>
            <a:picLocks noChangeAspect="1"/>
          </p:cNvPicPr>
          <p:nvPr/>
        </p:nvPicPr>
        <p:blipFill>
          <a:blip r:embed="rId3" cstate="print">
            <a:clrChange>
              <a:clrFrom>
                <a:srgbClr val="E2E6E7"/>
              </a:clrFrom>
              <a:clrTo>
                <a:srgbClr val="E2E6E7">
                  <a:alpha val="0"/>
                </a:srgbClr>
              </a:clrTo>
            </a:clrChange>
          </a:blip>
          <a:stretch>
            <a:fillRect/>
          </a:stretch>
        </p:blipFill>
        <p:spPr>
          <a:xfrm>
            <a:off x="1143000" y="857402"/>
            <a:ext cx="6858000" cy="5143197"/>
          </a:xfrm>
          <a:prstGeom prst="rect">
            <a:avLst/>
          </a:prstGeom>
        </p:spPr>
      </p:pic>
      <p:sp>
        <p:nvSpPr>
          <p:cNvPr id="2" name="Title 1"/>
          <p:cNvSpPr>
            <a:spLocks noGrp="1"/>
          </p:cNvSpPr>
          <p:nvPr>
            <p:ph type="title"/>
          </p:nvPr>
        </p:nvSpPr>
        <p:spPr/>
        <p:txBody>
          <a:bodyPr/>
          <a:lstStyle/>
          <a:p>
            <a:r>
              <a:rPr lang="en-US" sz="3200" dirty="0" smtClean="0">
                <a:latin typeface="Chalkduster"/>
              </a:rPr>
              <a:t>Questions?</a:t>
            </a:r>
            <a:r>
              <a:rPr lang="en-US" sz="3400" dirty="0" smtClean="0">
                <a:latin typeface="Chalkduster"/>
              </a:rPr>
              <a:t> </a:t>
            </a:r>
            <a:endParaRPr lang="en-US" sz="3400" dirty="0">
              <a:latin typeface="Chalkduster"/>
            </a:endParaRPr>
          </a:p>
        </p:txBody>
      </p:sp>
      <p:sp>
        <p:nvSpPr>
          <p:cNvPr id="10" name="TextBox 4"/>
          <p:cNvSpPr txBox="1">
            <a:spLocks noChangeArrowheads="1"/>
          </p:cNvSpPr>
          <p:nvPr/>
        </p:nvSpPr>
        <p:spPr bwMode="auto">
          <a:xfrm>
            <a:off x="0" y="3352800"/>
            <a:ext cx="9144000" cy="3218010"/>
          </a:xfrm>
          <a:prstGeom prst="rect">
            <a:avLst/>
          </a:prstGeom>
          <a:noFill/>
          <a:ln w="9525">
            <a:noFill/>
            <a:miter lim="800000"/>
            <a:headEnd/>
            <a:tailEnd/>
          </a:ln>
        </p:spPr>
        <p:txBody>
          <a:bodyPr wrap="square" lIns="93166" tIns="46584" rIns="93166" bIns="46584" anchor="ctr">
            <a:spAutoFit/>
          </a:bodyPr>
          <a:lstStyle/>
          <a:p>
            <a:pPr algn="ctr"/>
            <a:r>
              <a:rPr lang="en-US" sz="4300" b="1" dirty="0" smtClean="0">
                <a:solidFill>
                  <a:schemeClr val="accent5">
                    <a:lumMod val="50000"/>
                  </a:schemeClr>
                </a:solidFill>
                <a:latin typeface="Calibri" pitchFamily="34" charset="0"/>
              </a:rPr>
              <a:t>Contact</a:t>
            </a:r>
            <a:r>
              <a:rPr lang="en-US" sz="4300" b="1" dirty="0">
                <a:solidFill>
                  <a:schemeClr val="accent5">
                    <a:lumMod val="50000"/>
                  </a:schemeClr>
                </a:solidFill>
                <a:latin typeface="Calibri" pitchFamily="34" charset="0"/>
              </a:rPr>
              <a:t>:</a:t>
            </a:r>
          </a:p>
          <a:p>
            <a:pPr algn="ctr"/>
            <a:r>
              <a:rPr lang="en-US" sz="4300" b="1" dirty="0">
                <a:solidFill>
                  <a:schemeClr val="accent5">
                    <a:lumMod val="50000"/>
                  </a:schemeClr>
                </a:solidFill>
                <a:latin typeface="Calibri" pitchFamily="34" charset="0"/>
              </a:rPr>
              <a:t>Compass@la.gov</a:t>
            </a:r>
          </a:p>
          <a:p>
            <a:pPr algn="ctr"/>
            <a:r>
              <a:rPr lang="en-US" sz="4300" b="1" dirty="0">
                <a:solidFill>
                  <a:schemeClr val="accent5">
                    <a:lumMod val="50000"/>
                  </a:schemeClr>
                </a:solidFill>
                <a:latin typeface="Calibri" pitchFamily="34" charset="0"/>
              </a:rPr>
              <a:t>or visit</a:t>
            </a:r>
          </a:p>
          <a:p>
            <a:pPr algn="ctr"/>
            <a:r>
              <a:rPr lang="en-US" sz="3700" b="1" dirty="0">
                <a:solidFill>
                  <a:schemeClr val="accent5">
                    <a:lumMod val="50000"/>
                  </a:schemeClr>
                </a:solidFill>
                <a:latin typeface="Calibri" pitchFamily="34" charset="0"/>
              </a:rPr>
              <a:t>http://www.louisianabelieves.com/teaching/compass</a:t>
            </a:r>
            <a:endParaRPr lang="en-US" sz="4300" b="1" dirty="0">
              <a:solidFill>
                <a:schemeClr val="accent5">
                  <a:lumMod val="50000"/>
                </a:schemeClr>
              </a:solidFill>
              <a:latin typeface="Calibri" pitchFamily="34" charset="0"/>
            </a:endParaRPr>
          </a:p>
        </p:txBody>
      </p:sp>
    </p:spTree>
    <p:extLst>
      <p:ext uri="{BB962C8B-B14F-4D97-AF65-F5344CB8AC3E}">
        <p14:creationId xmlns:p14="http://schemas.microsoft.com/office/powerpoint/2010/main" val="8726789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Student Focus Areas 2014-15</a:t>
            </a:r>
            <a:endParaRPr lang="en-US" sz="3200" dirty="0">
              <a:solidFill>
                <a:schemeClr val="bg1"/>
              </a:solidFill>
              <a:latin typeface="Chalkduster"/>
            </a:endParaRPr>
          </a:p>
        </p:txBody>
      </p:sp>
      <p:sp>
        <p:nvSpPr>
          <p:cNvPr id="5" name="Rounded Rectangle 4"/>
          <p:cNvSpPr/>
          <p:nvPr/>
        </p:nvSpPr>
        <p:spPr>
          <a:xfrm>
            <a:off x="419100" y="2362200"/>
            <a:ext cx="8305800" cy="33528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3200" b="1" u="sng" dirty="0" smtClean="0">
                <a:solidFill>
                  <a:schemeClr val="tx1"/>
                </a:solidFill>
                <a:latin typeface="Calibri" pitchFamily="34" charset="0"/>
                <a:cs typeface="Calibri" pitchFamily="34" charset="0"/>
              </a:rPr>
              <a:t>Mathematics</a:t>
            </a:r>
          </a:p>
          <a:p>
            <a:pPr algn="ctr">
              <a:lnSpc>
                <a:spcPct val="90000"/>
              </a:lnSpc>
              <a:spcBef>
                <a:spcPct val="0"/>
              </a:spcBef>
            </a:pPr>
            <a:endParaRPr lang="en-US" sz="3200" u="sng" dirty="0" smtClean="0">
              <a:solidFill>
                <a:schemeClr val="tx1"/>
              </a:solidFill>
              <a:latin typeface="Calibri" pitchFamily="34" charset="0"/>
              <a:cs typeface="Calibri" pitchFamily="34" charset="0"/>
            </a:endParaRPr>
          </a:p>
          <a:p>
            <a:pPr marL="457200" indent="-457200">
              <a:lnSpc>
                <a:spcPct val="90000"/>
              </a:lnSpc>
              <a:spcBef>
                <a:spcPct val="0"/>
              </a:spcBef>
              <a:buFont typeface="Arial" panose="020B0604020202020204" pitchFamily="34" charset="0"/>
              <a:buChar char="•"/>
            </a:pPr>
            <a:r>
              <a:rPr lang="en-US" sz="3200" dirty="0">
                <a:solidFill>
                  <a:schemeClr val="tx1"/>
                </a:solidFill>
                <a:latin typeface="Calibri" pitchFamily="34" charset="0"/>
                <a:cs typeface="Calibri" pitchFamily="34" charset="0"/>
              </a:rPr>
              <a:t>Master priority concepts and practice standards (not just procedures)</a:t>
            </a:r>
          </a:p>
          <a:p>
            <a:pPr>
              <a:lnSpc>
                <a:spcPct val="90000"/>
              </a:lnSpc>
              <a:spcBef>
                <a:spcPct val="0"/>
              </a:spcBef>
            </a:pPr>
            <a:endParaRPr lang="en-US" sz="3200" dirty="0">
              <a:solidFill>
                <a:schemeClr val="tx1"/>
              </a:solidFill>
              <a:latin typeface="Calibri" pitchFamily="34" charset="0"/>
              <a:cs typeface="Calibri" pitchFamily="34" charset="0"/>
            </a:endParaRPr>
          </a:p>
          <a:p>
            <a:pPr marL="457200" indent="-457200">
              <a:lnSpc>
                <a:spcPct val="90000"/>
              </a:lnSpc>
              <a:spcBef>
                <a:spcPct val="0"/>
              </a:spcBef>
              <a:buFont typeface="Arial" panose="020B0604020202020204" pitchFamily="34" charset="0"/>
              <a:buChar char="•"/>
            </a:pPr>
            <a:r>
              <a:rPr lang="en-US" sz="3200" dirty="0">
                <a:solidFill>
                  <a:schemeClr val="tx1"/>
                </a:solidFill>
                <a:latin typeface="Calibri" pitchFamily="34" charset="0"/>
                <a:cs typeface="Calibri" pitchFamily="34" charset="0"/>
              </a:rPr>
              <a:t>Master targeted remedial content that allows faster on grade level practice</a:t>
            </a:r>
          </a:p>
        </p:txBody>
      </p:sp>
      <p:sp>
        <p:nvSpPr>
          <p:cNvPr id="4" name="TextBox 3"/>
          <p:cNvSpPr txBox="1"/>
          <p:nvPr/>
        </p:nvSpPr>
        <p:spPr>
          <a:xfrm>
            <a:off x="0" y="1244024"/>
            <a:ext cx="9144000" cy="584776"/>
          </a:xfrm>
          <a:prstGeom prst="rect">
            <a:avLst/>
          </a:prstGeom>
          <a:noFill/>
        </p:spPr>
        <p:txBody>
          <a:bodyPr wrap="square" rtlCol="0">
            <a:spAutoFit/>
          </a:bodyPr>
          <a:lstStyle/>
          <a:p>
            <a:pPr algn="ctr"/>
            <a:r>
              <a:rPr lang="en-US" sz="3200" b="1" dirty="0" smtClean="0"/>
              <a:t>What should students be doing in math classrooms?</a:t>
            </a:r>
            <a:endParaRPr lang="en-US" sz="3200" b="1" dirty="0"/>
          </a:p>
        </p:txBody>
      </p:sp>
    </p:spTree>
    <p:extLst>
      <p:ext uri="{BB962C8B-B14F-4D97-AF65-F5344CB8AC3E}">
        <p14:creationId xmlns:p14="http://schemas.microsoft.com/office/powerpoint/2010/main" val="37645504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What should teachers be doing differently?</a:t>
            </a:r>
            <a:endParaRPr lang="en-US" sz="3200" dirty="0">
              <a:solidFill>
                <a:schemeClr val="bg1"/>
              </a:solidFill>
              <a:latin typeface="Chalkduster"/>
            </a:endParaRPr>
          </a:p>
        </p:txBody>
      </p:sp>
      <p:sp>
        <p:nvSpPr>
          <p:cNvPr id="5" name="Rounded Rectangle 4"/>
          <p:cNvSpPr/>
          <p:nvPr/>
        </p:nvSpPr>
        <p:spPr>
          <a:xfrm>
            <a:off x="419100" y="1524000"/>
            <a:ext cx="8305800" cy="48006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3200" b="1" dirty="0" smtClean="0">
                <a:solidFill>
                  <a:schemeClr val="tx1"/>
                </a:solidFill>
                <a:latin typeface="Calibri" pitchFamily="34" charset="0"/>
                <a:cs typeface="Calibri" pitchFamily="34" charset="0"/>
              </a:rPr>
              <a:t>Math teachers plan, instruct and assess using:</a:t>
            </a:r>
          </a:p>
          <a:p>
            <a:pPr>
              <a:lnSpc>
                <a:spcPct val="90000"/>
              </a:lnSpc>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Tasks that build conceptual understanding of priority standards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smtClean="0">
                <a:solidFill>
                  <a:schemeClr val="tx1"/>
                </a:solidFill>
                <a:latin typeface="Calibri" pitchFamily="34" charset="0"/>
                <a:cs typeface="Calibri" pitchFamily="34" charset="0"/>
              </a:rPr>
              <a:t>Tasks that require fluency and use of math practices to master concepts</a:t>
            </a:r>
          </a:p>
          <a:p>
            <a:pPr>
              <a:spcBef>
                <a:spcPct val="0"/>
              </a:spcBef>
            </a:pPr>
            <a:endParaRPr lang="en-US" sz="1400" dirty="0" smtClean="0">
              <a:solidFill>
                <a:schemeClr val="tx1"/>
              </a:solidFill>
              <a:latin typeface="Calibri" pitchFamily="34" charset="0"/>
              <a:cs typeface="Calibri" pitchFamily="34" charset="0"/>
            </a:endParaRPr>
          </a:p>
          <a:p>
            <a:pPr marL="457200" indent="-457200">
              <a:spcBef>
                <a:spcPct val="0"/>
              </a:spcBef>
              <a:buFont typeface="Arial" pitchFamily="34" charset="0"/>
              <a:buChar char="•"/>
            </a:pPr>
            <a:r>
              <a:rPr lang="en-US" sz="3200" dirty="0">
                <a:solidFill>
                  <a:schemeClr val="tx1"/>
                </a:solidFill>
                <a:latin typeface="Calibri" pitchFamily="34" charset="0"/>
                <a:cs typeface="Calibri" pitchFamily="34" charset="0"/>
              </a:rPr>
              <a:t>Just enough remediation to help students practice on </a:t>
            </a:r>
            <a:r>
              <a:rPr lang="en-US" sz="3200" dirty="0" smtClean="0">
                <a:solidFill>
                  <a:schemeClr val="tx1"/>
                </a:solidFill>
                <a:latin typeface="Calibri" pitchFamily="34" charset="0"/>
                <a:cs typeface="Calibri" pitchFamily="34" charset="0"/>
              </a:rPr>
              <a:t>grade level </a:t>
            </a:r>
            <a:r>
              <a:rPr lang="en-US" sz="3200" dirty="0">
                <a:solidFill>
                  <a:schemeClr val="tx1"/>
                </a:solidFill>
                <a:latin typeface="Calibri" pitchFamily="34" charset="0"/>
                <a:cs typeface="Calibri" pitchFamily="34" charset="0"/>
              </a:rPr>
              <a:t>content as quickly as possible</a:t>
            </a:r>
          </a:p>
        </p:txBody>
      </p:sp>
    </p:spTree>
    <p:extLst>
      <p:ext uri="{BB962C8B-B14F-4D97-AF65-F5344CB8AC3E}">
        <p14:creationId xmlns:p14="http://schemas.microsoft.com/office/powerpoint/2010/main" val="3829093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Math: Connecting Student &amp; Teacher Actions</a:t>
            </a:r>
            <a:endParaRPr lang="en-US" sz="3200" dirty="0"/>
          </a:p>
        </p:txBody>
      </p:sp>
      <p:sp>
        <p:nvSpPr>
          <p:cNvPr id="7" name="Rectangle 6"/>
          <p:cNvSpPr>
            <a:spLocks/>
          </p:cNvSpPr>
          <p:nvPr/>
        </p:nvSpPr>
        <p:spPr bwMode="auto">
          <a:xfrm>
            <a:off x="633248" y="1084459"/>
            <a:ext cx="4555399" cy="746831"/>
          </a:xfrm>
          <a:prstGeom prst="rect">
            <a:avLst/>
          </a:prstGeom>
          <a:noFill/>
          <a:ln w="12700">
            <a:noFill/>
            <a:miter lim="800000"/>
            <a:headEnd/>
            <a:tailEnd/>
          </a:ln>
        </p:spPr>
        <p:txBody>
          <a:bodyPr lIns="37338" tIns="37338" rIns="37338" bIns="37338" anchor="ctr"/>
          <a:lstStyle>
            <a:defPPr>
              <a:defRPr lang="en-US"/>
            </a:defPPr>
            <a:lvl1pPr algn="l" rtl="0" fontAlgn="base">
              <a:spcBef>
                <a:spcPct val="0"/>
              </a:spcBef>
              <a:spcAft>
                <a:spcPct val="0"/>
              </a:spcAft>
              <a:defRPr sz="1200" kern="1200">
                <a:solidFill>
                  <a:schemeClr val="tx1"/>
                </a:solidFill>
                <a:latin typeface="Arial" charset="0"/>
                <a:ea typeface="+mn-ea"/>
                <a:cs typeface="Arial" charset="0"/>
              </a:defRPr>
            </a:lvl1pPr>
            <a:lvl2pPr marL="455277" indent="1588" algn="l" rtl="0" fontAlgn="base">
              <a:spcBef>
                <a:spcPct val="0"/>
              </a:spcBef>
              <a:spcAft>
                <a:spcPct val="0"/>
              </a:spcAft>
              <a:defRPr sz="1200" kern="1200">
                <a:solidFill>
                  <a:schemeClr val="tx1"/>
                </a:solidFill>
                <a:latin typeface="Arial" charset="0"/>
                <a:ea typeface="+mn-ea"/>
                <a:cs typeface="Arial" charset="0"/>
              </a:defRPr>
            </a:lvl2pPr>
            <a:lvl3pPr marL="912134" indent="1588" algn="l" rtl="0" fontAlgn="base">
              <a:spcBef>
                <a:spcPct val="0"/>
              </a:spcBef>
              <a:spcAft>
                <a:spcPct val="0"/>
              </a:spcAft>
              <a:defRPr sz="1200" kern="1200">
                <a:solidFill>
                  <a:schemeClr val="tx1"/>
                </a:solidFill>
                <a:latin typeface="Arial" charset="0"/>
                <a:ea typeface="+mn-ea"/>
                <a:cs typeface="Arial" charset="0"/>
              </a:defRPr>
            </a:lvl3pPr>
            <a:lvl4pPr marL="1368993" indent="1588" algn="l" rtl="0" fontAlgn="base">
              <a:spcBef>
                <a:spcPct val="0"/>
              </a:spcBef>
              <a:spcAft>
                <a:spcPct val="0"/>
              </a:spcAft>
              <a:defRPr sz="1200" kern="1200">
                <a:solidFill>
                  <a:schemeClr val="tx1"/>
                </a:solidFill>
                <a:latin typeface="Arial" charset="0"/>
                <a:ea typeface="+mn-ea"/>
                <a:cs typeface="Arial" charset="0"/>
              </a:defRPr>
            </a:lvl4pPr>
            <a:lvl5pPr marL="1825860" indent="1588" algn="l" rtl="0" fontAlgn="base">
              <a:spcBef>
                <a:spcPct val="0"/>
              </a:spcBef>
              <a:spcAft>
                <a:spcPct val="0"/>
              </a:spcAft>
              <a:defRPr sz="1200" kern="1200">
                <a:solidFill>
                  <a:schemeClr val="tx1"/>
                </a:solidFill>
                <a:latin typeface="Arial" charset="0"/>
                <a:ea typeface="+mn-ea"/>
                <a:cs typeface="Arial" charset="0"/>
              </a:defRPr>
            </a:lvl5pPr>
            <a:lvl6pPr marL="2284306" algn="l" defTabSz="913722" rtl="0" eaLnBrk="1" latinLnBrk="0" hangingPunct="1">
              <a:defRPr sz="1200" kern="1200">
                <a:solidFill>
                  <a:schemeClr val="tx1"/>
                </a:solidFill>
                <a:latin typeface="Arial" charset="0"/>
                <a:ea typeface="+mn-ea"/>
                <a:cs typeface="Arial" charset="0"/>
              </a:defRPr>
            </a:lvl6pPr>
            <a:lvl7pPr marL="2741164" algn="l" defTabSz="913722" rtl="0" eaLnBrk="1" latinLnBrk="0" hangingPunct="1">
              <a:defRPr sz="1200" kern="1200">
                <a:solidFill>
                  <a:schemeClr val="tx1"/>
                </a:solidFill>
                <a:latin typeface="Arial" charset="0"/>
                <a:ea typeface="+mn-ea"/>
                <a:cs typeface="Arial" charset="0"/>
              </a:defRPr>
            </a:lvl7pPr>
            <a:lvl8pPr marL="3198025" algn="l" defTabSz="913722" rtl="0" eaLnBrk="1" latinLnBrk="0" hangingPunct="1">
              <a:defRPr sz="1200" kern="1200">
                <a:solidFill>
                  <a:schemeClr val="tx1"/>
                </a:solidFill>
                <a:latin typeface="Arial" charset="0"/>
                <a:ea typeface="+mn-ea"/>
                <a:cs typeface="Arial" charset="0"/>
              </a:defRPr>
            </a:lvl8pPr>
            <a:lvl9pPr marL="3654888" algn="l" defTabSz="913722" rtl="0" eaLnBrk="1" latinLnBrk="0" hangingPunct="1">
              <a:defRPr sz="1200" kern="1200">
                <a:solidFill>
                  <a:schemeClr val="tx1"/>
                </a:solidFill>
                <a:latin typeface="Arial" charset="0"/>
                <a:ea typeface="+mn-ea"/>
                <a:cs typeface="Arial" charset="0"/>
              </a:defRPr>
            </a:lvl9pPr>
          </a:lstStyle>
          <a:p>
            <a:r>
              <a:rPr lang="en-US" sz="2000" b="1" dirty="0" smtClean="0">
                <a:solidFill>
                  <a:schemeClr val="bg1"/>
                </a:solidFill>
                <a:latin typeface="Calibri" pitchFamily="34" charset="0"/>
                <a:sym typeface="Arial" charset="0"/>
              </a:rPr>
              <a:t>Pair Activity</a:t>
            </a:r>
            <a:endParaRPr lang="en-US" sz="2000" b="1" dirty="0">
              <a:solidFill>
                <a:schemeClr val="bg1"/>
              </a:solidFill>
              <a:latin typeface="Calibri" pitchFamily="34" charset="0"/>
              <a:sym typeface="Arial" charset="0"/>
            </a:endParaRPr>
          </a:p>
        </p:txBody>
      </p:sp>
      <p:sp>
        <p:nvSpPr>
          <p:cNvPr id="8" name="Content Placeholder 5"/>
          <p:cNvSpPr>
            <a:spLocks noGrp="1"/>
          </p:cNvSpPr>
          <p:nvPr>
            <p:ph sz="quarter" idx="10"/>
          </p:nvPr>
        </p:nvSpPr>
        <p:spPr>
          <a:xfrm>
            <a:off x="633248" y="1831290"/>
            <a:ext cx="8053552" cy="4569510"/>
          </a:xfrm>
        </p:spPr>
        <p:txBody>
          <a:bodyPr>
            <a:normAutofit/>
          </a:bodyPr>
          <a:lstStyle/>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dirty="0" smtClean="0"/>
          </a:p>
        </p:txBody>
      </p:sp>
      <p:graphicFrame>
        <p:nvGraphicFramePr>
          <p:cNvPr id="3" name="Table 2"/>
          <p:cNvGraphicFramePr>
            <a:graphicFrameLocks noGrp="1"/>
          </p:cNvGraphicFramePr>
          <p:nvPr>
            <p:extLst>
              <p:ext uri="{D42A27DB-BD31-4B8C-83A1-F6EECF244321}">
                <p14:modId xmlns:p14="http://schemas.microsoft.com/office/powerpoint/2010/main" val="2807197141"/>
              </p:ext>
            </p:extLst>
          </p:nvPr>
        </p:nvGraphicFramePr>
        <p:xfrm>
          <a:off x="304800" y="1295400"/>
          <a:ext cx="8610600" cy="4967459"/>
        </p:xfrm>
        <a:graphic>
          <a:graphicData uri="http://schemas.openxmlformats.org/drawingml/2006/table">
            <a:tbl>
              <a:tblPr firstRow="1" bandRow="1">
                <a:tableStyleId>{5C22544A-7EE6-4342-B048-85BDC9FD1C3A}</a:tableStyleId>
              </a:tblPr>
              <a:tblGrid>
                <a:gridCol w="4305300"/>
                <a:gridCol w="4305300"/>
              </a:tblGrid>
              <a:tr h="828127">
                <a:tc>
                  <a:txBody>
                    <a:bodyPr/>
                    <a:lstStyle/>
                    <a:p>
                      <a:r>
                        <a:rPr lang="en-US" sz="2400" dirty="0" smtClean="0"/>
                        <a:t>If we want students to do this in ELA/Math:</a:t>
                      </a:r>
                      <a:endParaRPr lang="en-US" sz="2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Then educators should</a:t>
                      </a:r>
                      <a:r>
                        <a:rPr lang="en-US" sz="2400" baseline="0" dirty="0" smtClean="0"/>
                        <a:t> plan, instruct, &amp; assess using:</a:t>
                      </a:r>
                      <a:endParaRPr lang="en-US" sz="2400" dirty="0"/>
                    </a:p>
                  </a:txBody>
                  <a:tcPr/>
                </a:tc>
              </a:tr>
              <a:tr h="838200">
                <a:tc>
                  <a:txBody>
                    <a:bodyPr/>
                    <a:lstStyle/>
                    <a:p>
                      <a:pPr marL="0" indent="0">
                        <a:lnSpc>
                          <a:spcPct val="90000"/>
                        </a:lnSpc>
                        <a:spcBef>
                          <a:spcPct val="0"/>
                        </a:spcBef>
                        <a:buFont typeface="Arial" panose="020B0604020202020204" pitchFamily="34" charset="0"/>
                        <a:buNone/>
                      </a:pPr>
                      <a:r>
                        <a:rPr lang="en-US" sz="2400" dirty="0" smtClean="0">
                          <a:solidFill>
                            <a:schemeClr val="tx1"/>
                          </a:solidFill>
                          <a:latin typeface="Calibri" pitchFamily="34" charset="0"/>
                          <a:cs typeface="Calibri" pitchFamily="34" charset="0"/>
                        </a:rPr>
                        <a:t>Master priority concepts and practice standards (not just procedures)</a:t>
                      </a:r>
                    </a:p>
                    <a:p>
                      <a:pPr marL="0" indent="0">
                        <a:lnSpc>
                          <a:spcPct val="90000"/>
                        </a:lnSpc>
                        <a:spcBef>
                          <a:spcPct val="0"/>
                        </a:spcBef>
                        <a:buFont typeface="Arial" panose="020B0604020202020204" pitchFamily="34" charset="0"/>
                        <a:buNone/>
                      </a:pPr>
                      <a:endParaRPr lang="en-US" sz="2400" dirty="0" smtClean="0">
                        <a:solidFill>
                          <a:schemeClr val="tx1"/>
                        </a:solidFill>
                        <a:latin typeface="Calibri" pitchFamily="34" charset="0"/>
                        <a:cs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400" dirty="0" smtClean="0"/>
                    </a:p>
                  </a:txBody>
                  <a:tcPr/>
                </a:tc>
                <a:tc rowSpan="2">
                  <a:txBody>
                    <a:bodyPr/>
                    <a:lstStyle/>
                    <a:p>
                      <a:pPr marL="285750" indent="-285750">
                        <a:spcBef>
                          <a:spcPct val="0"/>
                        </a:spcBef>
                        <a:buFont typeface="Arial" pitchFamily="34" charset="0"/>
                        <a:buChar char="•"/>
                      </a:pPr>
                      <a:r>
                        <a:rPr lang="en-US" sz="2400" dirty="0" smtClean="0">
                          <a:solidFill>
                            <a:schemeClr val="tx1"/>
                          </a:solidFill>
                          <a:latin typeface="Calibri" pitchFamily="34" charset="0"/>
                          <a:cs typeface="Calibri" pitchFamily="34" charset="0"/>
                        </a:rPr>
                        <a:t>Tasks that build conceptual understanding of priority standards</a:t>
                      </a:r>
                    </a:p>
                    <a:p>
                      <a:pPr marL="285750" indent="-285750">
                        <a:spcBef>
                          <a:spcPct val="0"/>
                        </a:spcBef>
                      </a:pPr>
                      <a:endParaRPr lang="en-US" sz="2400" dirty="0" smtClean="0">
                        <a:solidFill>
                          <a:schemeClr val="tx1"/>
                        </a:solidFill>
                        <a:latin typeface="Calibri" pitchFamily="34" charset="0"/>
                        <a:cs typeface="Calibri" pitchFamily="34" charset="0"/>
                      </a:endParaRPr>
                    </a:p>
                    <a:p>
                      <a:pPr marL="285750" indent="-285750">
                        <a:spcBef>
                          <a:spcPct val="0"/>
                        </a:spcBef>
                        <a:buFont typeface="Arial" pitchFamily="34" charset="0"/>
                        <a:buChar char="•"/>
                      </a:pPr>
                      <a:r>
                        <a:rPr lang="en-US" sz="2400" dirty="0" smtClean="0">
                          <a:solidFill>
                            <a:schemeClr val="tx1"/>
                          </a:solidFill>
                          <a:latin typeface="Calibri" pitchFamily="34" charset="0"/>
                          <a:cs typeface="Calibri" pitchFamily="34" charset="0"/>
                        </a:rPr>
                        <a:t>Tasks that require fluency and use of math practices to master concepts</a:t>
                      </a:r>
                    </a:p>
                    <a:p>
                      <a:pPr marL="285750" indent="-285750">
                        <a:spcBef>
                          <a:spcPct val="0"/>
                        </a:spcBef>
                      </a:pPr>
                      <a:endParaRPr lang="en-US" sz="2400" dirty="0" smtClean="0">
                        <a:solidFill>
                          <a:schemeClr val="tx1"/>
                        </a:solidFill>
                        <a:latin typeface="Calibri" pitchFamily="34" charset="0"/>
                        <a:cs typeface="Calibri" pitchFamily="34" charset="0"/>
                      </a:endParaRPr>
                    </a:p>
                    <a:p>
                      <a:pPr marL="285750" indent="-285750">
                        <a:spcBef>
                          <a:spcPct val="0"/>
                        </a:spcBef>
                        <a:buFont typeface="Arial" pitchFamily="34" charset="0"/>
                        <a:buChar char="•"/>
                      </a:pPr>
                      <a:r>
                        <a:rPr lang="en-US" sz="2400" dirty="0" smtClean="0">
                          <a:solidFill>
                            <a:schemeClr val="tx1"/>
                          </a:solidFill>
                          <a:latin typeface="Calibri" pitchFamily="34" charset="0"/>
                          <a:cs typeface="Calibri" pitchFamily="34" charset="0"/>
                        </a:rPr>
                        <a:t>Just enough remediation to help students practice on level content as quickly as possible</a:t>
                      </a:r>
                      <a:endParaRPr lang="en-US" sz="2400" dirty="0" smtClean="0"/>
                    </a:p>
                  </a:txBody>
                  <a:tcPr/>
                </a:tc>
              </a:tr>
              <a:tr h="23653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latin typeface="Calibri" pitchFamily="34" charset="0"/>
                          <a:cs typeface="Calibri" pitchFamily="34" charset="0"/>
                        </a:rPr>
                        <a:t>Master targeted remedial content that allows faster on grade level practice</a:t>
                      </a:r>
                    </a:p>
                    <a:p>
                      <a:pPr marL="0" lvl="0" indent="0">
                        <a:buNone/>
                      </a:pPr>
                      <a:endParaRPr lang="en-US" sz="2400" dirty="0"/>
                    </a:p>
                  </a:txBody>
                  <a:tcPr/>
                </a:tc>
                <a:tc vMerge="1">
                  <a:txBody>
                    <a:bodyPr/>
                    <a:lstStyle/>
                    <a:p>
                      <a:pPr marL="0" lvl="0" indent="0">
                        <a:buNone/>
                      </a:pPr>
                      <a:endParaRPr lang="en-US" dirty="0"/>
                    </a:p>
                  </a:txBody>
                  <a:tcPr/>
                </a:tc>
              </a:tr>
            </a:tbl>
          </a:graphicData>
        </a:graphic>
      </p:graphicFrame>
    </p:spTree>
    <p:extLst>
      <p:ext uri="{BB962C8B-B14F-4D97-AF65-F5344CB8AC3E}">
        <p14:creationId xmlns:p14="http://schemas.microsoft.com/office/powerpoint/2010/main" val="165569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Observing these Shifts</a:t>
            </a:r>
            <a:endParaRPr lang="en-US" sz="3200" dirty="0">
              <a:solidFill>
                <a:schemeClr val="bg1"/>
              </a:solidFill>
              <a:latin typeface="Chalkduster"/>
            </a:endParaRPr>
          </a:p>
        </p:txBody>
      </p:sp>
      <p:sp>
        <p:nvSpPr>
          <p:cNvPr id="3" name="Rounded Rectangle 2"/>
          <p:cNvSpPr/>
          <p:nvPr/>
        </p:nvSpPr>
        <p:spPr>
          <a:xfrm>
            <a:off x="457846" y="1666220"/>
            <a:ext cx="8534400" cy="39624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nSpc>
                <a:spcPct val="90000"/>
              </a:lnSpc>
              <a:spcBef>
                <a:spcPct val="0"/>
              </a:spcBef>
            </a:pPr>
            <a:r>
              <a:rPr lang="en-US" sz="3200" dirty="0">
                <a:solidFill>
                  <a:schemeClr val="tx1"/>
                </a:solidFill>
                <a:latin typeface="Calibri" pitchFamily="34" charset="0"/>
                <a:cs typeface="Calibri" pitchFamily="34" charset="0"/>
              </a:rPr>
              <a:t>1c.  Setting instructional outcomes</a:t>
            </a:r>
          </a:p>
          <a:p>
            <a:pPr>
              <a:lnSpc>
                <a:spcPct val="90000"/>
              </a:lnSpc>
              <a:spcBef>
                <a:spcPct val="0"/>
              </a:spcBef>
            </a:pPr>
            <a:endParaRPr lang="en-US" sz="2000" dirty="0" smtClean="0">
              <a:solidFill>
                <a:schemeClr val="tx1"/>
              </a:solidFill>
              <a:latin typeface="Calibri" pitchFamily="34" charset="0"/>
              <a:cs typeface="Calibri" pitchFamily="34" charset="0"/>
            </a:endParaRPr>
          </a:p>
          <a:p>
            <a:pPr>
              <a:lnSpc>
                <a:spcPct val="90000"/>
              </a:lnSpc>
              <a:spcBef>
                <a:spcPct val="0"/>
              </a:spcBef>
            </a:pPr>
            <a:r>
              <a:rPr lang="en-US" sz="3200" dirty="0">
                <a:solidFill>
                  <a:schemeClr val="tx1"/>
                </a:solidFill>
                <a:latin typeface="Calibri" pitchFamily="34" charset="0"/>
                <a:cs typeface="Calibri" pitchFamily="34" charset="0"/>
              </a:rPr>
              <a:t>2c.  Managing classroom procedures</a:t>
            </a:r>
          </a:p>
          <a:p>
            <a:pPr>
              <a:lnSpc>
                <a:spcPct val="90000"/>
              </a:lnSpc>
              <a:spcBef>
                <a:spcPct val="0"/>
              </a:spcBef>
            </a:pPr>
            <a:endParaRPr lang="en-US" sz="2000" dirty="0" smtClean="0">
              <a:solidFill>
                <a:schemeClr val="tx1"/>
              </a:solidFill>
              <a:latin typeface="Calibri" pitchFamily="34" charset="0"/>
              <a:cs typeface="Calibri" pitchFamily="34" charset="0"/>
            </a:endParaRPr>
          </a:p>
          <a:p>
            <a:pPr>
              <a:lnSpc>
                <a:spcPct val="90000"/>
              </a:lnSpc>
              <a:spcBef>
                <a:spcPct val="0"/>
              </a:spcBef>
            </a:pPr>
            <a:r>
              <a:rPr lang="en-US" sz="3200" dirty="0" smtClean="0">
                <a:solidFill>
                  <a:schemeClr val="tx1"/>
                </a:solidFill>
                <a:latin typeface="Calibri" pitchFamily="34" charset="0"/>
                <a:cs typeface="Calibri" pitchFamily="34" charset="0"/>
              </a:rPr>
              <a:t>3b.  Using questioning/prompts and discussion</a:t>
            </a:r>
          </a:p>
          <a:p>
            <a:pPr>
              <a:lnSpc>
                <a:spcPct val="90000"/>
              </a:lnSpc>
              <a:spcBef>
                <a:spcPct val="0"/>
              </a:spcBef>
            </a:pPr>
            <a:endParaRPr lang="en-US" sz="2000" dirty="0" smtClean="0">
              <a:solidFill>
                <a:schemeClr val="tx1"/>
              </a:solidFill>
              <a:latin typeface="Calibri" pitchFamily="34" charset="0"/>
              <a:cs typeface="Calibri" pitchFamily="34" charset="0"/>
            </a:endParaRPr>
          </a:p>
          <a:p>
            <a:pPr>
              <a:lnSpc>
                <a:spcPct val="90000"/>
              </a:lnSpc>
              <a:spcBef>
                <a:spcPct val="0"/>
              </a:spcBef>
            </a:pPr>
            <a:r>
              <a:rPr lang="en-US" sz="3200" dirty="0" smtClean="0">
                <a:solidFill>
                  <a:schemeClr val="tx1"/>
                </a:solidFill>
                <a:latin typeface="Calibri" pitchFamily="34" charset="0"/>
                <a:cs typeface="Calibri" pitchFamily="34" charset="0"/>
              </a:rPr>
              <a:t>3c.  Engaging student in learning</a:t>
            </a:r>
          </a:p>
          <a:p>
            <a:pPr>
              <a:lnSpc>
                <a:spcPct val="90000"/>
              </a:lnSpc>
              <a:spcBef>
                <a:spcPct val="0"/>
              </a:spcBef>
            </a:pPr>
            <a:endParaRPr lang="en-US" sz="2000" dirty="0" smtClean="0">
              <a:solidFill>
                <a:schemeClr val="tx1"/>
              </a:solidFill>
              <a:latin typeface="Calibri" pitchFamily="34" charset="0"/>
              <a:cs typeface="Calibri" pitchFamily="34" charset="0"/>
            </a:endParaRPr>
          </a:p>
          <a:p>
            <a:pPr>
              <a:lnSpc>
                <a:spcPct val="90000"/>
              </a:lnSpc>
              <a:spcBef>
                <a:spcPct val="0"/>
              </a:spcBef>
            </a:pPr>
            <a:r>
              <a:rPr lang="en-US" sz="3200" dirty="0" smtClean="0">
                <a:solidFill>
                  <a:schemeClr val="tx1"/>
                </a:solidFill>
                <a:latin typeface="Calibri" pitchFamily="34" charset="0"/>
                <a:cs typeface="Calibri" pitchFamily="34" charset="0"/>
              </a:rPr>
              <a:t>3d.  Using assessment in instruction</a:t>
            </a:r>
          </a:p>
        </p:txBody>
      </p:sp>
    </p:spTree>
    <p:extLst>
      <p:ext uri="{BB962C8B-B14F-4D97-AF65-F5344CB8AC3E}">
        <p14:creationId xmlns:p14="http://schemas.microsoft.com/office/powerpoint/2010/main" val="9856746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28600"/>
            <a:ext cx="9144000" cy="584775"/>
          </a:xfrm>
          <a:prstGeom prst="rect">
            <a:avLst/>
          </a:prstGeom>
          <a:noFill/>
        </p:spPr>
        <p:txBody>
          <a:bodyPr wrap="square" rtlCol="0">
            <a:spAutoFit/>
          </a:bodyPr>
          <a:lstStyle/>
          <a:p>
            <a:pPr algn="ctr"/>
            <a:r>
              <a:rPr lang="en-US" sz="3200" dirty="0" smtClean="0">
                <a:solidFill>
                  <a:schemeClr val="bg1"/>
                </a:solidFill>
                <a:latin typeface="Chalkduster"/>
              </a:rPr>
              <a:t>Student Focus 2014-15</a:t>
            </a:r>
            <a:endParaRPr lang="en-US" sz="3200" dirty="0">
              <a:solidFill>
                <a:schemeClr val="bg1"/>
              </a:solidFill>
              <a:latin typeface="Chalkduster"/>
            </a:endParaRPr>
          </a:p>
        </p:txBody>
      </p:sp>
      <p:sp>
        <p:nvSpPr>
          <p:cNvPr id="5" name="Rounded Rectangle 4"/>
          <p:cNvSpPr/>
          <p:nvPr/>
        </p:nvSpPr>
        <p:spPr>
          <a:xfrm>
            <a:off x="481263" y="1752600"/>
            <a:ext cx="8305800" cy="3352800"/>
          </a:xfrm>
          <a:prstGeom prst="roundRect">
            <a:avLst/>
          </a:prstGeom>
          <a:solidFill>
            <a:schemeClr val="bg1"/>
          </a:solidFill>
          <a:ln>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45714" tIns="49315" rIns="45714" bIns="49315" rtlCol="0" anchor="ctr" anchorCtr="0">
            <a:noAutofit/>
          </a:bodyPr>
          <a:lstStyle/>
          <a:p>
            <a:pPr algn="ctr">
              <a:lnSpc>
                <a:spcPct val="90000"/>
              </a:lnSpc>
              <a:spcBef>
                <a:spcPct val="0"/>
              </a:spcBef>
            </a:pPr>
            <a:r>
              <a:rPr lang="en-US" sz="3200" b="1" dirty="0">
                <a:solidFill>
                  <a:schemeClr val="tx1"/>
                </a:solidFill>
                <a:latin typeface="Calibri" pitchFamily="34" charset="0"/>
                <a:cs typeface="Calibri" pitchFamily="34" charset="0"/>
              </a:rPr>
              <a:t>Mathematics</a:t>
            </a:r>
          </a:p>
          <a:p>
            <a:pPr algn="ctr">
              <a:lnSpc>
                <a:spcPct val="90000"/>
              </a:lnSpc>
              <a:spcBef>
                <a:spcPct val="0"/>
              </a:spcBef>
            </a:pPr>
            <a:endParaRPr lang="en-US" sz="1200" i="1" dirty="0" smtClean="0">
              <a:solidFill>
                <a:schemeClr val="tx1"/>
              </a:solidFill>
              <a:latin typeface="Calibri" pitchFamily="34" charset="0"/>
              <a:cs typeface="Calibri" pitchFamily="34" charset="0"/>
            </a:endParaRPr>
          </a:p>
          <a:p>
            <a:pPr>
              <a:lnSpc>
                <a:spcPct val="90000"/>
              </a:lnSpc>
              <a:spcBef>
                <a:spcPct val="0"/>
              </a:spcBef>
            </a:pPr>
            <a:r>
              <a:rPr lang="en-US" sz="3200" b="1" u="sng" dirty="0" smtClean="0">
                <a:solidFill>
                  <a:schemeClr val="tx1"/>
                </a:solidFill>
                <a:latin typeface="Calibri" pitchFamily="34" charset="0"/>
                <a:cs typeface="Calibri" pitchFamily="34" charset="0"/>
              </a:rPr>
              <a:t>Master priority concepts and practice standards (not just procedures).</a:t>
            </a:r>
          </a:p>
          <a:p>
            <a:pPr>
              <a:lnSpc>
                <a:spcPct val="90000"/>
              </a:lnSpc>
              <a:spcBef>
                <a:spcPct val="0"/>
              </a:spcBef>
            </a:pPr>
            <a:endParaRPr lang="en-US" sz="3200" dirty="0" smtClean="0">
              <a:solidFill>
                <a:schemeClr val="tx1"/>
              </a:solidFill>
              <a:latin typeface="Calibri" pitchFamily="34" charset="0"/>
              <a:cs typeface="Calibri" pitchFamily="34" charset="0"/>
            </a:endParaRPr>
          </a:p>
          <a:p>
            <a:pPr>
              <a:lnSpc>
                <a:spcPct val="90000"/>
              </a:lnSpc>
              <a:spcBef>
                <a:spcPct val="0"/>
              </a:spcBef>
            </a:pPr>
            <a:r>
              <a:rPr lang="en-US" sz="3200" dirty="0" smtClean="0">
                <a:solidFill>
                  <a:schemeClr val="tx1"/>
                </a:solidFill>
                <a:latin typeface="Calibri" pitchFamily="34" charset="0"/>
                <a:cs typeface="Calibri" pitchFamily="34" charset="0"/>
              </a:rPr>
              <a:t>Master targeted remedial content that allows faster on grade level practice</a:t>
            </a:r>
          </a:p>
        </p:txBody>
      </p:sp>
    </p:spTree>
    <p:extLst>
      <p:ext uri="{BB962C8B-B14F-4D97-AF65-F5344CB8AC3E}">
        <p14:creationId xmlns:p14="http://schemas.microsoft.com/office/powerpoint/2010/main" val="3042157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152400"/>
            <a:ext cx="9144000" cy="584775"/>
          </a:xfrm>
          <a:prstGeom prst="rect">
            <a:avLst/>
          </a:prstGeom>
          <a:noFill/>
        </p:spPr>
        <p:txBody>
          <a:bodyPr wrap="square" rtlCol="0">
            <a:spAutoFit/>
          </a:bodyPr>
          <a:lstStyle/>
          <a:p>
            <a:pPr algn="ctr"/>
            <a:r>
              <a:rPr lang="en-US" sz="3200" dirty="0" smtClean="0">
                <a:solidFill>
                  <a:schemeClr val="bg1"/>
                </a:solidFill>
                <a:latin typeface="Chalkduster"/>
              </a:rPr>
              <a:t>Priority Content</a:t>
            </a:r>
            <a:endParaRPr lang="en-US" sz="3200" dirty="0">
              <a:solidFill>
                <a:schemeClr val="bg1"/>
              </a:solidFill>
              <a:latin typeface="Chalkduster"/>
            </a:endParaRPr>
          </a:p>
        </p:txBody>
      </p:sp>
      <p:sp>
        <p:nvSpPr>
          <p:cNvPr id="2" name="TextBox 1"/>
          <p:cNvSpPr txBox="1"/>
          <p:nvPr/>
        </p:nvSpPr>
        <p:spPr>
          <a:xfrm>
            <a:off x="533400" y="1905000"/>
            <a:ext cx="8077200" cy="1421928"/>
          </a:xfrm>
          <a:prstGeom prst="rect">
            <a:avLst/>
          </a:prstGeom>
          <a:noFill/>
        </p:spPr>
        <p:txBody>
          <a:bodyPr wrap="square" rtlCol="0">
            <a:spAutoFit/>
          </a:bodyPr>
          <a:lstStyle/>
          <a:p>
            <a:pPr marL="457200" indent="-457200">
              <a:lnSpc>
                <a:spcPct val="90000"/>
              </a:lnSpc>
              <a:spcBef>
                <a:spcPct val="0"/>
              </a:spcBef>
              <a:buFont typeface="Arial" panose="020B0604020202020204" pitchFamily="34" charset="0"/>
              <a:buChar char="•"/>
            </a:pPr>
            <a:r>
              <a:rPr lang="en-US" sz="3200" dirty="0" smtClean="0">
                <a:latin typeface="Calibri" pitchFamily="34" charset="0"/>
                <a:cs typeface="Calibri" pitchFamily="34" charset="0"/>
              </a:rPr>
              <a:t>How do I know what content to prioritize? </a:t>
            </a:r>
          </a:p>
          <a:p>
            <a:pPr>
              <a:lnSpc>
                <a:spcPct val="90000"/>
              </a:lnSpc>
              <a:spcBef>
                <a:spcPct val="0"/>
              </a:spcBef>
            </a:pPr>
            <a:endParaRPr lang="en-US" sz="3200" dirty="0">
              <a:latin typeface="Calibri" pitchFamily="34" charset="0"/>
              <a:cs typeface="Calibri" pitchFamily="34" charset="0"/>
            </a:endParaRPr>
          </a:p>
          <a:p>
            <a:pPr marL="457200" indent="-457200">
              <a:lnSpc>
                <a:spcPct val="90000"/>
              </a:lnSpc>
              <a:spcBef>
                <a:spcPct val="0"/>
              </a:spcBef>
              <a:buFont typeface="Arial" panose="020B0604020202020204" pitchFamily="34" charset="0"/>
              <a:buChar char="•"/>
            </a:pPr>
            <a:r>
              <a:rPr lang="en-US" sz="3200" dirty="0" smtClean="0">
                <a:latin typeface="Calibri" pitchFamily="34" charset="0"/>
                <a:cs typeface="Calibri" pitchFamily="34" charset="0"/>
              </a:rPr>
              <a:t>Where do I find the priority content?</a:t>
            </a:r>
            <a:endParaRPr lang="en-US" sz="3200" dirty="0">
              <a:latin typeface="Calibri" pitchFamily="34" charset="0"/>
              <a:cs typeface="Calibri" pitchFamily="34" charset="0"/>
            </a:endParaRPr>
          </a:p>
        </p:txBody>
      </p:sp>
    </p:spTree>
    <p:extLst>
      <p:ext uri="{BB962C8B-B14F-4D97-AF65-F5344CB8AC3E}">
        <p14:creationId xmlns:p14="http://schemas.microsoft.com/office/powerpoint/2010/main" val="37730848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2702</TotalTime>
  <Words>1766</Words>
  <Application>Microsoft Office PowerPoint</Application>
  <PresentationFormat>On-screen Show (4:3)</PresentationFormat>
  <Paragraphs>362</Paragraphs>
  <Slides>36</Slides>
  <Notes>34</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Theme</vt:lpstr>
      <vt:lpstr>1_Louisiana Believes</vt:lpstr>
      <vt:lpstr>PowerPoint Presentation</vt:lpstr>
      <vt:lpstr>PowerPoint Presentation</vt:lpstr>
      <vt:lpstr>Agenda</vt:lpstr>
      <vt:lpstr>PowerPoint Presentation</vt:lpstr>
      <vt:lpstr>PowerPoint Presentation</vt:lpstr>
      <vt:lpstr>Math: Connecting Student &amp; Teacher Actions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Priority Content</vt:lpstr>
      <vt:lpstr>PowerPoint Presentation</vt:lpstr>
      <vt:lpstr>PowerPoint Presentation</vt:lpstr>
      <vt:lpstr>Mastery of Remedial Content</vt:lpstr>
      <vt:lpstr>Agenda</vt:lpstr>
      <vt:lpstr>PowerPoint Presentation</vt:lpstr>
      <vt:lpstr>PowerPoint Presentation</vt:lpstr>
      <vt:lpstr>PowerPoint Presentation</vt:lpstr>
      <vt:lpstr>PowerPoint Presentation</vt:lpstr>
      <vt:lpstr>Teacher &amp; Student Actions – Building Conceptual Understanding</vt:lpstr>
      <vt:lpstr>PowerPoint Presentation</vt:lpstr>
      <vt:lpstr>PowerPoint Presentation</vt:lpstr>
      <vt:lpstr>PowerPoint Presentation</vt:lpstr>
      <vt:lpstr>Student Actions –Math Practices</vt:lpstr>
      <vt:lpstr>PowerPoint Presentation</vt:lpstr>
      <vt:lpstr>PowerPoint Presentation</vt:lpstr>
      <vt:lpstr>Teacher Actions - Providing Remediation</vt:lpstr>
      <vt:lpstr>Agenda</vt:lpstr>
      <vt:lpstr>PowerPoint Presentation</vt:lpstr>
      <vt:lpstr>Agenda</vt:lpstr>
      <vt:lpstr>Next Steps</vt:lpstr>
      <vt:lpstr>Questions? </vt:lpstr>
    </vt:vector>
  </TitlesOfParts>
  <Company>LDOE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Mainiero</dc:creator>
  <cp:lastModifiedBy>Melissa Mainiero</cp:lastModifiedBy>
  <cp:revision>384</cp:revision>
  <cp:lastPrinted>2014-04-08T14:28:34Z</cp:lastPrinted>
  <dcterms:created xsi:type="dcterms:W3CDTF">2014-04-02T14:32:16Z</dcterms:created>
  <dcterms:modified xsi:type="dcterms:W3CDTF">2014-05-27T19:26:23Z</dcterms:modified>
</cp:coreProperties>
</file>