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7" r:id="rId2"/>
    <p:sldId id="258" r:id="rId3"/>
    <p:sldId id="259" r:id="rId4"/>
    <p:sldId id="260" r:id="rId5"/>
    <p:sldId id="263" r:id="rId6"/>
    <p:sldId id="264" r:id="rId7"/>
    <p:sldId id="265" r:id="rId8"/>
    <p:sldId id="269" r:id="rId9"/>
    <p:sldId id="270" r:id="rId10"/>
    <p:sldId id="266" r:id="rId11"/>
    <p:sldId id="267" r:id="rId12"/>
    <p:sldId id="268" r:id="rId13"/>
    <p:sldId id="348" r:id="rId14"/>
    <p:sldId id="323" r:id="rId15"/>
    <p:sldId id="271" r:id="rId16"/>
    <p:sldId id="272" r:id="rId17"/>
    <p:sldId id="275" r:id="rId18"/>
    <p:sldId id="276" r:id="rId19"/>
    <p:sldId id="274" r:id="rId20"/>
    <p:sldId id="342" r:id="rId21"/>
    <p:sldId id="335" r:id="rId22"/>
    <p:sldId id="334" r:id="rId23"/>
    <p:sldId id="333" r:id="rId24"/>
    <p:sldId id="278" r:id="rId25"/>
    <p:sldId id="280" r:id="rId26"/>
    <p:sldId id="281" r:id="rId27"/>
    <p:sldId id="282" r:id="rId28"/>
    <p:sldId id="283" r:id="rId29"/>
    <p:sldId id="284" r:id="rId30"/>
    <p:sldId id="285" r:id="rId31"/>
    <p:sldId id="286" r:id="rId32"/>
    <p:sldId id="341" r:id="rId33"/>
    <p:sldId id="344" r:id="rId34"/>
    <p:sldId id="350" r:id="rId35"/>
    <p:sldId id="288" r:id="rId36"/>
    <p:sldId id="339" r:id="rId37"/>
    <p:sldId id="289" r:id="rId38"/>
    <p:sldId id="290" r:id="rId39"/>
    <p:sldId id="291" r:id="rId40"/>
    <p:sldId id="292" r:id="rId41"/>
    <p:sldId id="293" r:id="rId42"/>
    <p:sldId id="355" r:id="rId43"/>
    <p:sldId id="356" r:id="rId44"/>
    <p:sldId id="357" r:id="rId45"/>
    <p:sldId id="352" r:id="rId46"/>
    <p:sldId id="353" r:id="rId47"/>
    <p:sldId id="345"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66" autoAdjust="0"/>
  </p:normalViewPr>
  <p:slideViewPr>
    <p:cSldViewPr>
      <p:cViewPr varScale="1">
        <p:scale>
          <a:sx n="56" d="100"/>
          <a:sy n="56" d="100"/>
        </p:scale>
        <p:origin x="-177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9C501-1E3A-466F-88AC-538DD8764ED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70F6446D-9219-45B2-99F1-1BB637055F68}">
      <dgm:prSet phldrT="[Text]" custT="1"/>
      <dgm:spPr/>
      <dgm:t>
        <a:bodyPr/>
        <a:lstStyle/>
        <a:p>
          <a:pPr algn="r"/>
          <a:r>
            <a:rPr lang="en-US" sz="4800" dirty="0" smtClean="0"/>
            <a:t>Look</a:t>
          </a:r>
          <a:endParaRPr lang="en-US" sz="4800" dirty="0"/>
        </a:p>
      </dgm:t>
    </dgm:pt>
    <dgm:pt modelId="{A65F62EA-0FBB-45C3-AC52-913FB30BC6DB}" type="parTrans" cxnId="{475DE7E2-CD46-4236-99EB-D50CE110E901}">
      <dgm:prSet/>
      <dgm:spPr/>
      <dgm:t>
        <a:bodyPr/>
        <a:lstStyle/>
        <a:p>
          <a:endParaRPr lang="en-US"/>
        </a:p>
      </dgm:t>
    </dgm:pt>
    <dgm:pt modelId="{E24B702F-0DD9-445A-A4B0-14FF42442CD6}" type="sibTrans" cxnId="{475DE7E2-CD46-4236-99EB-D50CE110E901}">
      <dgm:prSet/>
      <dgm:spPr/>
      <dgm:t>
        <a:bodyPr/>
        <a:lstStyle/>
        <a:p>
          <a:endParaRPr lang="en-US"/>
        </a:p>
      </dgm:t>
    </dgm:pt>
    <dgm:pt modelId="{340F3EA6-47CE-4505-8374-B8907340786A}">
      <dgm:prSet phldrT="[Text]" custT="1"/>
      <dgm:spPr/>
      <dgm:t>
        <a:bodyPr/>
        <a:lstStyle/>
        <a:p>
          <a:pPr algn="r"/>
          <a:r>
            <a:rPr lang="en-US" sz="4800" dirty="0" smtClean="0"/>
            <a:t>Listen</a:t>
          </a:r>
          <a:endParaRPr lang="en-US" sz="4800" dirty="0"/>
        </a:p>
      </dgm:t>
    </dgm:pt>
    <dgm:pt modelId="{FBA4031E-4C48-467B-BA3D-D46730ED5EF2}" type="parTrans" cxnId="{54D8AD15-ABE6-4113-BF2A-76EAEEBF2A64}">
      <dgm:prSet/>
      <dgm:spPr/>
      <dgm:t>
        <a:bodyPr/>
        <a:lstStyle/>
        <a:p>
          <a:endParaRPr lang="en-US"/>
        </a:p>
      </dgm:t>
    </dgm:pt>
    <dgm:pt modelId="{91A328A1-F9B9-4869-A782-146337647447}" type="sibTrans" cxnId="{54D8AD15-ABE6-4113-BF2A-76EAEEBF2A64}">
      <dgm:prSet/>
      <dgm:spPr/>
      <dgm:t>
        <a:bodyPr/>
        <a:lstStyle/>
        <a:p>
          <a:endParaRPr lang="en-US"/>
        </a:p>
      </dgm:t>
    </dgm:pt>
    <dgm:pt modelId="{B243084D-DC2F-49EF-BC2C-D3B556CA4A73}">
      <dgm:prSet phldrT="[Text]" custT="1"/>
      <dgm:spPr/>
      <dgm:t>
        <a:bodyPr/>
        <a:lstStyle/>
        <a:p>
          <a:pPr algn="r"/>
          <a:r>
            <a:rPr lang="en-US" sz="4800" dirty="0" smtClean="0"/>
            <a:t>Speak</a:t>
          </a:r>
          <a:endParaRPr lang="en-US" sz="4800" dirty="0"/>
        </a:p>
      </dgm:t>
    </dgm:pt>
    <dgm:pt modelId="{4C87C5FC-894E-461B-9EA3-DD561D8F4FCF}" type="parTrans" cxnId="{A50C187D-0AA9-4E51-B651-B265CDDE9025}">
      <dgm:prSet/>
      <dgm:spPr/>
      <dgm:t>
        <a:bodyPr/>
        <a:lstStyle/>
        <a:p>
          <a:endParaRPr lang="en-US"/>
        </a:p>
      </dgm:t>
    </dgm:pt>
    <dgm:pt modelId="{2D4F1DE9-02AF-47D3-B316-3E4CE1C37B7D}" type="sibTrans" cxnId="{A50C187D-0AA9-4E51-B651-B265CDDE9025}">
      <dgm:prSet/>
      <dgm:spPr/>
      <dgm:t>
        <a:bodyPr/>
        <a:lstStyle/>
        <a:p>
          <a:endParaRPr lang="en-US"/>
        </a:p>
      </dgm:t>
    </dgm:pt>
    <dgm:pt modelId="{96413890-CB70-43B9-B55C-B259ED3820A4}" type="pres">
      <dgm:prSet presAssocID="{4099C501-1E3A-466F-88AC-538DD8764ED7}" presName="Name0" presStyleCnt="0">
        <dgm:presLayoutVars>
          <dgm:dir/>
          <dgm:resizeHandles val="exact"/>
        </dgm:presLayoutVars>
      </dgm:prSet>
      <dgm:spPr/>
      <dgm:t>
        <a:bodyPr/>
        <a:lstStyle/>
        <a:p>
          <a:endParaRPr lang="en-US"/>
        </a:p>
      </dgm:t>
    </dgm:pt>
    <dgm:pt modelId="{FE8450DC-5420-4F01-9D4E-7EF312FE1D44}" type="pres">
      <dgm:prSet presAssocID="{4099C501-1E3A-466F-88AC-538DD8764ED7}" presName="cycle" presStyleCnt="0"/>
      <dgm:spPr/>
    </dgm:pt>
    <dgm:pt modelId="{FBBFDC6B-F3D5-4334-9719-D383A16E5EC8}" type="pres">
      <dgm:prSet presAssocID="{70F6446D-9219-45B2-99F1-1BB637055F68}" presName="nodeFirstNode" presStyleLbl="node1" presStyleIdx="0" presStyleCnt="3" custScaleX="91099" custScaleY="91625">
        <dgm:presLayoutVars>
          <dgm:bulletEnabled val="1"/>
        </dgm:presLayoutVars>
      </dgm:prSet>
      <dgm:spPr/>
      <dgm:t>
        <a:bodyPr/>
        <a:lstStyle/>
        <a:p>
          <a:endParaRPr lang="en-US"/>
        </a:p>
      </dgm:t>
    </dgm:pt>
    <dgm:pt modelId="{49403557-BBB7-47A0-AADB-9A3A5D974228}" type="pres">
      <dgm:prSet presAssocID="{E24B702F-0DD9-445A-A4B0-14FF42442CD6}" presName="sibTransFirstNode" presStyleLbl="bgShp" presStyleIdx="0" presStyleCnt="1"/>
      <dgm:spPr/>
      <dgm:t>
        <a:bodyPr/>
        <a:lstStyle/>
        <a:p>
          <a:endParaRPr lang="en-US"/>
        </a:p>
      </dgm:t>
    </dgm:pt>
    <dgm:pt modelId="{0BC4274A-2888-4ED6-9711-B7BF5091AB96}" type="pres">
      <dgm:prSet presAssocID="{340F3EA6-47CE-4505-8374-B8907340786A}" presName="nodeFollowingNodes" presStyleLbl="node1" presStyleIdx="1" presStyleCnt="3" custScaleX="91099" custScaleY="91625">
        <dgm:presLayoutVars>
          <dgm:bulletEnabled val="1"/>
        </dgm:presLayoutVars>
      </dgm:prSet>
      <dgm:spPr/>
      <dgm:t>
        <a:bodyPr/>
        <a:lstStyle/>
        <a:p>
          <a:endParaRPr lang="en-US"/>
        </a:p>
      </dgm:t>
    </dgm:pt>
    <dgm:pt modelId="{B7F2E5F9-471B-48F3-9038-979D80FB0F6A}" type="pres">
      <dgm:prSet presAssocID="{B243084D-DC2F-49EF-BC2C-D3B556CA4A73}" presName="nodeFollowingNodes" presStyleLbl="node1" presStyleIdx="2" presStyleCnt="3" custScaleX="91099" custScaleY="91625">
        <dgm:presLayoutVars>
          <dgm:bulletEnabled val="1"/>
        </dgm:presLayoutVars>
      </dgm:prSet>
      <dgm:spPr/>
      <dgm:t>
        <a:bodyPr/>
        <a:lstStyle/>
        <a:p>
          <a:endParaRPr lang="en-US"/>
        </a:p>
      </dgm:t>
    </dgm:pt>
  </dgm:ptLst>
  <dgm:cxnLst>
    <dgm:cxn modelId="{52545636-6BA0-46DB-83C7-D1FABF66AD7C}" type="presOf" srcId="{4099C501-1E3A-466F-88AC-538DD8764ED7}" destId="{96413890-CB70-43B9-B55C-B259ED3820A4}" srcOrd="0" destOrd="0" presId="urn:microsoft.com/office/officeart/2005/8/layout/cycle3"/>
    <dgm:cxn modelId="{54D8AD15-ABE6-4113-BF2A-76EAEEBF2A64}" srcId="{4099C501-1E3A-466F-88AC-538DD8764ED7}" destId="{340F3EA6-47CE-4505-8374-B8907340786A}" srcOrd="1" destOrd="0" parTransId="{FBA4031E-4C48-467B-BA3D-D46730ED5EF2}" sibTransId="{91A328A1-F9B9-4869-A782-146337647447}"/>
    <dgm:cxn modelId="{475DE7E2-CD46-4236-99EB-D50CE110E901}" srcId="{4099C501-1E3A-466F-88AC-538DD8764ED7}" destId="{70F6446D-9219-45B2-99F1-1BB637055F68}" srcOrd="0" destOrd="0" parTransId="{A65F62EA-0FBB-45C3-AC52-913FB30BC6DB}" sibTransId="{E24B702F-0DD9-445A-A4B0-14FF42442CD6}"/>
    <dgm:cxn modelId="{10C2D81F-ECBE-4949-9A48-1A1566CDCDC7}" type="presOf" srcId="{340F3EA6-47CE-4505-8374-B8907340786A}" destId="{0BC4274A-2888-4ED6-9711-B7BF5091AB96}" srcOrd="0" destOrd="0" presId="urn:microsoft.com/office/officeart/2005/8/layout/cycle3"/>
    <dgm:cxn modelId="{DAAD9733-AF1B-448E-B22F-7CB7416F5FE3}" type="presOf" srcId="{B243084D-DC2F-49EF-BC2C-D3B556CA4A73}" destId="{B7F2E5F9-471B-48F3-9038-979D80FB0F6A}" srcOrd="0" destOrd="0" presId="urn:microsoft.com/office/officeart/2005/8/layout/cycle3"/>
    <dgm:cxn modelId="{A50C187D-0AA9-4E51-B651-B265CDDE9025}" srcId="{4099C501-1E3A-466F-88AC-538DD8764ED7}" destId="{B243084D-DC2F-49EF-BC2C-D3B556CA4A73}" srcOrd="2" destOrd="0" parTransId="{4C87C5FC-894E-461B-9EA3-DD561D8F4FCF}" sibTransId="{2D4F1DE9-02AF-47D3-B316-3E4CE1C37B7D}"/>
    <dgm:cxn modelId="{C58DECFA-54B8-4DC9-9B77-9A7FEAFC33C3}" type="presOf" srcId="{70F6446D-9219-45B2-99F1-1BB637055F68}" destId="{FBBFDC6B-F3D5-4334-9719-D383A16E5EC8}" srcOrd="0" destOrd="0" presId="urn:microsoft.com/office/officeart/2005/8/layout/cycle3"/>
    <dgm:cxn modelId="{EBFFC0E3-6219-4102-80AE-169124760593}" type="presOf" srcId="{E24B702F-0DD9-445A-A4B0-14FF42442CD6}" destId="{49403557-BBB7-47A0-AADB-9A3A5D974228}" srcOrd="0" destOrd="0" presId="urn:microsoft.com/office/officeart/2005/8/layout/cycle3"/>
    <dgm:cxn modelId="{8D6FC005-9F8B-46E0-8F4A-644FEEA9EB6E}" type="presParOf" srcId="{96413890-CB70-43B9-B55C-B259ED3820A4}" destId="{FE8450DC-5420-4F01-9D4E-7EF312FE1D44}" srcOrd="0" destOrd="0" presId="urn:microsoft.com/office/officeart/2005/8/layout/cycle3"/>
    <dgm:cxn modelId="{7AAF0E06-D824-4ECD-92B6-2BA5AB75647A}" type="presParOf" srcId="{FE8450DC-5420-4F01-9D4E-7EF312FE1D44}" destId="{FBBFDC6B-F3D5-4334-9719-D383A16E5EC8}" srcOrd="0" destOrd="0" presId="urn:microsoft.com/office/officeart/2005/8/layout/cycle3"/>
    <dgm:cxn modelId="{87946C0D-6738-42E7-9F8A-7BDFB72DC491}" type="presParOf" srcId="{FE8450DC-5420-4F01-9D4E-7EF312FE1D44}" destId="{49403557-BBB7-47A0-AADB-9A3A5D974228}" srcOrd="1" destOrd="0" presId="urn:microsoft.com/office/officeart/2005/8/layout/cycle3"/>
    <dgm:cxn modelId="{85E0A78D-B7D4-4CDD-AB23-51018A2B76C7}" type="presParOf" srcId="{FE8450DC-5420-4F01-9D4E-7EF312FE1D44}" destId="{0BC4274A-2888-4ED6-9711-B7BF5091AB96}" srcOrd="2" destOrd="0" presId="urn:microsoft.com/office/officeart/2005/8/layout/cycle3"/>
    <dgm:cxn modelId="{10573909-DD60-4985-987D-3D670B0AE34B}" type="presParOf" srcId="{FE8450DC-5420-4F01-9D4E-7EF312FE1D44}" destId="{B7F2E5F9-471B-48F3-9038-979D80FB0F6A}"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99C501-1E3A-466F-88AC-538DD8764ED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70F6446D-9219-45B2-99F1-1BB637055F68}">
      <dgm:prSet phldrT="[Text]" custT="1"/>
      <dgm:spPr/>
      <dgm:t>
        <a:bodyPr/>
        <a:lstStyle/>
        <a:p>
          <a:pPr algn="r"/>
          <a:r>
            <a:rPr lang="en-US" sz="4800" dirty="0" smtClean="0"/>
            <a:t>Look</a:t>
          </a:r>
          <a:endParaRPr lang="en-US" sz="4800" dirty="0"/>
        </a:p>
      </dgm:t>
    </dgm:pt>
    <dgm:pt modelId="{A65F62EA-0FBB-45C3-AC52-913FB30BC6DB}" type="parTrans" cxnId="{475DE7E2-CD46-4236-99EB-D50CE110E901}">
      <dgm:prSet/>
      <dgm:spPr/>
      <dgm:t>
        <a:bodyPr/>
        <a:lstStyle/>
        <a:p>
          <a:endParaRPr lang="en-US"/>
        </a:p>
      </dgm:t>
    </dgm:pt>
    <dgm:pt modelId="{E24B702F-0DD9-445A-A4B0-14FF42442CD6}" type="sibTrans" cxnId="{475DE7E2-CD46-4236-99EB-D50CE110E901}">
      <dgm:prSet/>
      <dgm:spPr/>
      <dgm:t>
        <a:bodyPr/>
        <a:lstStyle/>
        <a:p>
          <a:endParaRPr lang="en-US"/>
        </a:p>
      </dgm:t>
    </dgm:pt>
    <dgm:pt modelId="{340F3EA6-47CE-4505-8374-B8907340786A}">
      <dgm:prSet phldrT="[Text]" custT="1"/>
      <dgm:spPr/>
      <dgm:t>
        <a:bodyPr/>
        <a:lstStyle/>
        <a:p>
          <a:pPr algn="r"/>
          <a:r>
            <a:rPr lang="en-US" sz="4800" dirty="0" smtClean="0"/>
            <a:t>Listen</a:t>
          </a:r>
          <a:endParaRPr lang="en-US" sz="4800" dirty="0"/>
        </a:p>
      </dgm:t>
    </dgm:pt>
    <dgm:pt modelId="{FBA4031E-4C48-467B-BA3D-D46730ED5EF2}" type="parTrans" cxnId="{54D8AD15-ABE6-4113-BF2A-76EAEEBF2A64}">
      <dgm:prSet/>
      <dgm:spPr/>
      <dgm:t>
        <a:bodyPr/>
        <a:lstStyle/>
        <a:p>
          <a:endParaRPr lang="en-US"/>
        </a:p>
      </dgm:t>
    </dgm:pt>
    <dgm:pt modelId="{91A328A1-F9B9-4869-A782-146337647447}" type="sibTrans" cxnId="{54D8AD15-ABE6-4113-BF2A-76EAEEBF2A64}">
      <dgm:prSet/>
      <dgm:spPr/>
      <dgm:t>
        <a:bodyPr/>
        <a:lstStyle/>
        <a:p>
          <a:endParaRPr lang="en-US"/>
        </a:p>
      </dgm:t>
    </dgm:pt>
    <dgm:pt modelId="{B243084D-DC2F-49EF-BC2C-D3B556CA4A73}">
      <dgm:prSet phldrT="[Text]" custT="1"/>
      <dgm:spPr/>
      <dgm:t>
        <a:bodyPr/>
        <a:lstStyle/>
        <a:p>
          <a:pPr algn="r"/>
          <a:r>
            <a:rPr lang="en-US" sz="4800" dirty="0" smtClean="0"/>
            <a:t>Speak</a:t>
          </a:r>
          <a:endParaRPr lang="en-US" sz="4800" dirty="0"/>
        </a:p>
      </dgm:t>
    </dgm:pt>
    <dgm:pt modelId="{4C87C5FC-894E-461B-9EA3-DD561D8F4FCF}" type="parTrans" cxnId="{A50C187D-0AA9-4E51-B651-B265CDDE9025}">
      <dgm:prSet/>
      <dgm:spPr/>
      <dgm:t>
        <a:bodyPr/>
        <a:lstStyle/>
        <a:p>
          <a:endParaRPr lang="en-US"/>
        </a:p>
      </dgm:t>
    </dgm:pt>
    <dgm:pt modelId="{2D4F1DE9-02AF-47D3-B316-3E4CE1C37B7D}" type="sibTrans" cxnId="{A50C187D-0AA9-4E51-B651-B265CDDE9025}">
      <dgm:prSet/>
      <dgm:spPr/>
      <dgm:t>
        <a:bodyPr/>
        <a:lstStyle/>
        <a:p>
          <a:endParaRPr lang="en-US"/>
        </a:p>
      </dgm:t>
    </dgm:pt>
    <dgm:pt modelId="{96413890-CB70-43B9-B55C-B259ED3820A4}" type="pres">
      <dgm:prSet presAssocID="{4099C501-1E3A-466F-88AC-538DD8764ED7}" presName="Name0" presStyleCnt="0">
        <dgm:presLayoutVars>
          <dgm:dir/>
          <dgm:resizeHandles val="exact"/>
        </dgm:presLayoutVars>
      </dgm:prSet>
      <dgm:spPr/>
      <dgm:t>
        <a:bodyPr/>
        <a:lstStyle/>
        <a:p>
          <a:endParaRPr lang="en-US"/>
        </a:p>
      </dgm:t>
    </dgm:pt>
    <dgm:pt modelId="{FE8450DC-5420-4F01-9D4E-7EF312FE1D44}" type="pres">
      <dgm:prSet presAssocID="{4099C501-1E3A-466F-88AC-538DD8764ED7}" presName="cycle" presStyleCnt="0"/>
      <dgm:spPr/>
    </dgm:pt>
    <dgm:pt modelId="{FBBFDC6B-F3D5-4334-9719-D383A16E5EC8}" type="pres">
      <dgm:prSet presAssocID="{70F6446D-9219-45B2-99F1-1BB637055F68}" presName="nodeFirstNode" presStyleLbl="node1" presStyleIdx="0" presStyleCnt="3" custScaleX="91099" custScaleY="91625">
        <dgm:presLayoutVars>
          <dgm:bulletEnabled val="1"/>
        </dgm:presLayoutVars>
      </dgm:prSet>
      <dgm:spPr/>
      <dgm:t>
        <a:bodyPr/>
        <a:lstStyle/>
        <a:p>
          <a:endParaRPr lang="en-US"/>
        </a:p>
      </dgm:t>
    </dgm:pt>
    <dgm:pt modelId="{49403557-BBB7-47A0-AADB-9A3A5D974228}" type="pres">
      <dgm:prSet presAssocID="{E24B702F-0DD9-445A-A4B0-14FF42442CD6}" presName="sibTransFirstNode" presStyleLbl="bgShp" presStyleIdx="0" presStyleCnt="1"/>
      <dgm:spPr/>
      <dgm:t>
        <a:bodyPr/>
        <a:lstStyle/>
        <a:p>
          <a:endParaRPr lang="en-US"/>
        </a:p>
      </dgm:t>
    </dgm:pt>
    <dgm:pt modelId="{0BC4274A-2888-4ED6-9711-B7BF5091AB96}" type="pres">
      <dgm:prSet presAssocID="{340F3EA6-47CE-4505-8374-B8907340786A}" presName="nodeFollowingNodes" presStyleLbl="node1" presStyleIdx="1" presStyleCnt="3" custScaleX="91099" custScaleY="91625">
        <dgm:presLayoutVars>
          <dgm:bulletEnabled val="1"/>
        </dgm:presLayoutVars>
      </dgm:prSet>
      <dgm:spPr/>
      <dgm:t>
        <a:bodyPr/>
        <a:lstStyle/>
        <a:p>
          <a:endParaRPr lang="en-US"/>
        </a:p>
      </dgm:t>
    </dgm:pt>
    <dgm:pt modelId="{B7F2E5F9-471B-48F3-9038-979D80FB0F6A}" type="pres">
      <dgm:prSet presAssocID="{B243084D-DC2F-49EF-BC2C-D3B556CA4A73}" presName="nodeFollowingNodes" presStyleLbl="node1" presStyleIdx="2" presStyleCnt="3" custScaleX="91099" custScaleY="91625">
        <dgm:presLayoutVars>
          <dgm:bulletEnabled val="1"/>
        </dgm:presLayoutVars>
      </dgm:prSet>
      <dgm:spPr/>
      <dgm:t>
        <a:bodyPr/>
        <a:lstStyle/>
        <a:p>
          <a:endParaRPr lang="en-US"/>
        </a:p>
      </dgm:t>
    </dgm:pt>
  </dgm:ptLst>
  <dgm:cxnLst>
    <dgm:cxn modelId="{54D8AD15-ABE6-4113-BF2A-76EAEEBF2A64}" srcId="{4099C501-1E3A-466F-88AC-538DD8764ED7}" destId="{340F3EA6-47CE-4505-8374-B8907340786A}" srcOrd="1" destOrd="0" parTransId="{FBA4031E-4C48-467B-BA3D-D46730ED5EF2}" sibTransId="{91A328A1-F9B9-4869-A782-146337647447}"/>
    <dgm:cxn modelId="{475DE7E2-CD46-4236-99EB-D50CE110E901}" srcId="{4099C501-1E3A-466F-88AC-538DD8764ED7}" destId="{70F6446D-9219-45B2-99F1-1BB637055F68}" srcOrd="0" destOrd="0" parTransId="{A65F62EA-0FBB-45C3-AC52-913FB30BC6DB}" sibTransId="{E24B702F-0DD9-445A-A4B0-14FF42442CD6}"/>
    <dgm:cxn modelId="{A50C187D-0AA9-4E51-B651-B265CDDE9025}" srcId="{4099C501-1E3A-466F-88AC-538DD8764ED7}" destId="{B243084D-DC2F-49EF-BC2C-D3B556CA4A73}" srcOrd="2" destOrd="0" parTransId="{4C87C5FC-894E-461B-9EA3-DD561D8F4FCF}" sibTransId="{2D4F1DE9-02AF-47D3-B316-3E4CE1C37B7D}"/>
    <dgm:cxn modelId="{B5D2071E-2FE1-41E4-B9B4-27A65A7376E0}" type="presOf" srcId="{70F6446D-9219-45B2-99F1-1BB637055F68}" destId="{FBBFDC6B-F3D5-4334-9719-D383A16E5EC8}" srcOrd="0" destOrd="0" presId="urn:microsoft.com/office/officeart/2005/8/layout/cycle3"/>
    <dgm:cxn modelId="{F973E9CB-A6D4-4F99-B96F-278A3602E716}" type="presOf" srcId="{E24B702F-0DD9-445A-A4B0-14FF42442CD6}" destId="{49403557-BBB7-47A0-AADB-9A3A5D974228}" srcOrd="0" destOrd="0" presId="urn:microsoft.com/office/officeart/2005/8/layout/cycle3"/>
    <dgm:cxn modelId="{AA7FFB7C-B833-406D-AD31-DDF449666C55}" type="presOf" srcId="{B243084D-DC2F-49EF-BC2C-D3B556CA4A73}" destId="{B7F2E5F9-471B-48F3-9038-979D80FB0F6A}" srcOrd="0" destOrd="0" presId="urn:microsoft.com/office/officeart/2005/8/layout/cycle3"/>
    <dgm:cxn modelId="{2882CCB6-B8B4-4D41-98B2-D33418D05580}" type="presOf" srcId="{340F3EA6-47CE-4505-8374-B8907340786A}" destId="{0BC4274A-2888-4ED6-9711-B7BF5091AB96}" srcOrd="0" destOrd="0" presId="urn:microsoft.com/office/officeart/2005/8/layout/cycle3"/>
    <dgm:cxn modelId="{4FA20EAF-7F05-4889-82BE-6FDF38607CB5}" type="presOf" srcId="{4099C501-1E3A-466F-88AC-538DD8764ED7}" destId="{96413890-CB70-43B9-B55C-B259ED3820A4}" srcOrd="0" destOrd="0" presId="urn:microsoft.com/office/officeart/2005/8/layout/cycle3"/>
    <dgm:cxn modelId="{28035ED9-66DE-45F5-A7F9-69C3E2003154}" type="presParOf" srcId="{96413890-CB70-43B9-B55C-B259ED3820A4}" destId="{FE8450DC-5420-4F01-9D4E-7EF312FE1D44}" srcOrd="0" destOrd="0" presId="urn:microsoft.com/office/officeart/2005/8/layout/cycle3"/>
    <dgm:cxn modelId="{2418F455-DD29-4CEC-AEBE-994DCB14FC07}" type="presParOf" srcId="{FE8450DC-5420-4F01-9D4E-7EF312FE1D44}" destId="{FBBFDC6B-F3D5-4334-9719-D383A16E5EC8}" srcOrd="0" destOrd="0" presId="urn:microsoft.com/office/officeart/2005/8/layout/cycle3"/>
    <dgm:cxn modelId="{DFA34676-7FB8-4C16-9E41-9961821A45C3}" type="presParOf" srcId="{FE8450DC-5420-4F01-9D4E-7EF312FE1D44}" destId="{49403557-BBB7-47A0-AADB-9A3A5D974228}" srcOrd="1" destOrd="0" presId="urn:microsoft.com/office/officeart/2005/8/layout/cycle3"/>
    <dgm:cxn modelId="{7F94CA91-F518-4542-BF77-C1680EE3ED70}" type="presParOf" srcId="{FE8450DC-5420-4F01-9D4E-7EF312FE1D44}" destId="{0BC4274A-2888-4ED6-9711-B7BF5091AB96}" srcOrd="2" destOrd="0" presId="urn:microsoft.com/office/officeart/2005/8/layout/cycle3"/>
    <dgm:cxn modelId="{0A30645E-AE56-4AFE-B48B-EF1B57DC529A}" type="presParOf" srcId="{FE8450DC-5420-4F01-9D4E-7EF312FE1D44}" destId="{B7F2E5F9-471B-48F3-9038-979D80FB0F6A}"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03557-BBB7-47A0-AADB-9A3A5D974228}">
      <dsp:nvSpPr>
        <dsp:cNvPr id="0" name=""/>
        <dsp:cNvSpPr/>
      </dsp:nvSpPr>
      <dsp:spPr>
        <a:xfrm>
          <a:off x="1879982" y="-94640"/>
          <a:ext cx="4469635" cy="4469635"/>
        </a:xfrm>
        <a:prstGeom prst="circularArrow">
          <a:avLst>
            <a:gd name="adj1" fmla="val 5689"/>
            <a:gd name="adj2" fmla="val 340510"/>
            <a:gd name="adj3" fmla="val 12780126"/>
            <a:gd name="adj4" fmla="val 18019727"/>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BFDC6B-F3D5-4334-9719-D383A16E5EC8}">
      <dsp:nvSpPr>
        <dsp:cNvPr id="0" name=""/>
        <dsp:cNvSpPr/>
      </dsp:nvSpPr>
      <dsp:spPr>
        <a:xfrm>
          <a:off x="2666999" y="67843"/>
          <a:ext cx="2895601" cy="1456160"/>
        </a:xfrm>
        <a:prstGeom prst="roundRect">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r" defTabSz="2133600">
            <a:lnSpc>
              <a:spcPct val="90000"/>
            </a:lnSpc>
            <a:spcBef>
              <a:spcPct val="0"/>
            </a:spcBef>
            <a:spcAft>
              <a:spcPct val="35000"/>
            </a:spcAft>
          </a:pPr>
          <a:r>
            <a:rPr lang="en-US" sz="4800" kern="1200" dirty="0" smtClean="0"/>
            <a:t>Look</a:t>
          </a:r>
          <a:endParaRPr lang="en-US" sz="4800" kern="1200" dirty="0"/>
        </a:p>
      </dsp:txBody>
      <dsp:txXfrm>
        <a:off x="2738083" y="138927"/>
        <a:ext cx="2753433" cy="1313992"/>
      </dsp:txXfrm>
    </dsp:sp>
    <dsp:sp modelId="{0BC4274A-2888-4ED6-9711-B7BF5091AB96}">
      <dsp:nvSpPr>
        <dsp:cNvPr id="0" name=""/>
        <dsp:cNvSpPr/>
      </dsp:nvSpPr>
      <dsp:spPr>
        <a:xfrm>
          <a:off x="4361011" y="3001958"/>
          <a:ext cx="2895601" cy="1456160"/>
        </a:xfrm>
        <a:prstGeom prst="roundRect">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r" defTabSz="2133600">
            <a:lnSpc>
              <a:spcPct val="90000"/>
            </a:lnSpc>
            <a:spcBef>
              <a:spcPct val="0"/>
            </a:spcBef>
            <a:spcAft>
              <a:spcPct val="35000"/>
            </a:spcAft>
          </a:pPr>
          <a:r>
            <a:rPr lang="en-US" sz="4800" kern="1200" dirty="0" smtClean="0"/>
            <a:t>Listen</a:t>
          </a:r>
          <a:endParaRPr lang="en-US" sz="4800" kern="1200" dirty="0"/>
        </a:p>
      </dsp:txBody>
      <dsp:txXfrm>
        <a:off x="4432095" y="3073042"/>
        <a:ext cx="2753433" cy="1313992"/>
      </dsp:txXfrm>
    </dsp:sp>
    <dsp:sp modelId="{B7F2E5F9-471B-48F3-9038-979D80FB0F6A}">
      <dsp:nvSpPr>
        <dsp:cNvPr id="0" name=""/>
        <dsp:cNvSpPr/>
      </dsp:nvSpPr>
      <dsp:spPr>
        <a:xfrm>
          <a:off x="972986" y="3001958"/>
          <a:ext cx="2895601" cy="1456160"/>
        </a:xfrm>
        <a:prstGeom prst="roundRect">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r" defTabSz="2133600">
            <a:lnSpc>
              <a:spcPct val="90000"/>
            </a:lnSpc>
            <a:spcBef>
              <a:spcPct val="0"/>
            </a:spcBef>
            <a:spcAft>
              <a:spcPct val="35000"/>
            </a:spcAft>
          </a:pPr>
          <a:r>
            <a:rPr lang="en-US" sz="4800" kern="1200" dirty="0" smtClean="0"/>
            <a:t>Speak</a:t>
          </a:r>
          <a:endParaRPr lang="en-US" sz="4800" kern="1200" dirty="0"/>
        </a:p>
      </dsp:txBody>
      <dsp:txXfrm>
        <a:off x="1044070" y="3073042"/>
        <a:ext cx="2753433" cy="1313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03557-BBB7-47A0-AADB-9A3A5D974228}">
      <dsp:nvSpPr>
        <dsp:cNvPr id="0" name=""/>
        <dsp:cNvSpPr/>
      </dsp:nvSpPr>
      <dsp:spPr>
        <a:xfrm>
          <a:off x="1879982" y="-94640"/>
          <a:ext cx="4469635" cy="4469635"/>
        </a:xfrm>
        <a:prstGeom prst="circularArrow">
          <a:avLst>
            <a:gd name="adj1" fmla="val 5689"/>
            <a:gd name="adj2" fmla="val 340510"/>
            <a:gd name="adj3" fmla="val 12780126"/>
            <a:gd name="adj4" fmla="val 18019727"/>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BFDC6B-F3D5-4334-9719-D383A16E5EC8}">
      <dsp:nvSpPr>
        <dsp:cNvPr id="0" name=""/>
        <dsp:cNvSpPr/>
      </dsp:nvSpPr>
      <dsp:spPr>
        <a:xfrm>
          <a:off x="2666999" y="67843"/>
          <a:ext cx="2895601" cy="1456160"/>
        </a:xfrm>
        <a:prstGeom prst="roundRect">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r" defTabSz="2133600">
            <a:lnSpc>
              <a:spcPct val="90000"/>
            </a:lnSpc>
            <a:spcBef>
              <a:spcPct val="0"/>
            </a:spcBef>
            <a:spcAft>
              <a:spcPct val="35000"/>
            </a:spcAft>
          </a:pPr>
          <a:r>
            <a:rPr lang="en-US" sz="4800" kern="1200" dirty="0" smtClean="0"/>
            <a:t>Look</a:t>
          </a:r>
          <a:endParaRPr lang="en-US" sz="4800" kern="1200" dirty="0"/>
        </a:p>
      </dsp:txBody>
      <dsp:txXfrm>
        <a:off x="2738083" y="138927"/>
        <a:ext cx="2753433" cy="1313992"/>
      </dsp:txXfrm>
    </dsp:sp>
    <dsp:sp modelId="{0BC4274A-2888-4ED6-9711-B7BF5091AB96}">
      <dsp:nvSpPr>
        <dsp:cNvPr id="0" name=""/>
        <dsp:cNvSpPr/>
      </dsp:nvSpPr>
      <dsp:spPr>
        <a:xfrm>
          <a:off x="4361011" y="3001958"/>
          <a:ext cx="2895601" cy="1456160"/>
        </a:xfrm>
        <a:prstGeom prst="roundRect">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r" defTabSz="2133600">
            <a:lnSpc>
              <a:spcPct val="90000"/>
            </a:lnSpc>
            <a:spcBef>
              <a:spcPct val="0"/>
            </a:spcBef>
            <a:spcAft>
              <a:spcPct val="35000"/>
            </a:spcAft>
          </a:pPr>
          <a:r>
            <a:rPr lang="en-US" sz="4800" kern="1200" dirty="0" smtClean="0"/>
            <a:t>Listen</a:t>
          </a:r>
          <a:endParaRPr lang="en-US" sz="4800" kern="1200" dirty="0"/>
        </a:p>
      </dsp:txBody>
      <dsp:txXfrm>
        <a:off x="4432095" y="3073042"/>
        <a:ext cx="2753433" cy="1313992"/>
      </dsp:txXfrm>
    </dsp:sp>
    <dsp:sp modelId="{B7F2E5F9-471B-48F3-9038-979D80FB0F6A}">
      <dsp:nvSpPr>
        <dsp:cNvPr id="0" name=""/>
        <dsp:cNvSpPr/>
      </dsp:nvSpPr>
      <dsp:spPr>
        <a:xfrm>
          <a:off x="972986" y="3001958"/>
          <a:ext cx="2895601" cy="1456160"/>
        </a:xfrm>
        <a:prstGeom prst="roundRect">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r" defTabSz="2133600">
            <a:lnSpc>
              <a:spcPct val="90000"/>
            </a:lnSpc>
            <a:spcBef>
              <a:spcPct val="0"/>
            </a:spcBef>
            <a:spcAft>
              <a:spcPct val="35000"/>
            </a:spcAft>
          </a:pPr>
          <a:r>
            <a:rPr lang="en-US" sz="4800" kern="1200" dirty="0" smtClean="0"/>
            <a:t>Speak</a:t>
          </a:r>
          <a:endParaRPr lang="en-US" sz="4800" kern="1200" dirty="0"/>
        </a:p>
      </dsp:txBody>
      <dsp:txXfrm>
        <a:off x="1044070" y="3073042"/>
        <a:ext cx="2753433" cy="131399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2FC989F-703A-4178-81A0-3AA7DFC2CDEC}" type="datetimeFigureOut">
              <a:rPr lang="en-US" smtClean="0"/>
              <a:t>5/31/2014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418E0CD-0874-4A75-BE0F-247F77A1BABC}" type="slidenum">
              <a:rPr lang="en-US" smtClean="0"/>
              <a:t>‹#›</a:t>
            </a:fld>
            <a:endParaRPr lang="en-US"/>
          </a:p>
        </p:txBody>
      </p:sp>
    </p:spTree>
    <p:extLst>
      <p:ext uri="{BB962C8B-B14F-4D97-AF65-F5344CB8AC3E}">
        <p14:creationId xmlns:p14="http://schemas.microsoft.com/office/powerpoint/2010/main" val="3782701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925208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r>
              <a:rPr lang="en-US" dirty="0" smtClean="0"/>
              <a:t>The cold-read assessment provides sample questions that students would respond to using a new text that hasn’t been read before but still connects to the anchor text or unit focus in some way. </a:t>
            </a:r>
          </a:p>
          <a:p>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680739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This is either a </a:t>
            </a:r>
            <a:r>
              <a:rPr lang="en-US" u="sng" dirty="0" smtClean="0"/>
              <a:t>research task </a:t>
            </a:r>
            <a:r>
              <a:rPr lang="en-US" dirty="0" smtClean="0"/>
              <a:t>or a </a:t>
            </a:r>
            <a:r>
              <a:rPr lang="en-US" u="sng" dirty="0" smtClean="0"/>
              <a:t>writing task </a:t>
            </a:r>
            <a:r>
              <a:rPr lang="en-US" dirty="0" smtClean="0"/>
              <a:t>.</a:t>
            </a:r>
          </a:p>
          <a:p>
            <a:pPr lvl="0"/>
            <a:r>
              <a:rPr lang="en-US" dirty="0" smtClean="0"/>
              <a:t>For  the </a:t>
            </a:r>
            <a:r>
              <a:rPr lang="en-US" u="sng" dirty="0" smtClean="0"/>
              <a:t>research task</a:t>
            </a:r>
            <a:r>
              <a:rPr lang="en-US" dirty="0" smtClean="0"/>
              <a:t>, it can (in groups or independently) extend the concepts studied in the set.</a:t>
            </a:r>
          </a:p>
          <a:p>
            <a:pPr lvl="0"/>
            <a:r>
              <a:rPr lang="en-US" dirty="0" smtClean="0"/>
              <a:t>For the </a:t>
            </a:r>
            <a:r>
              <a:rPr lang="en-US" u="sng" dirty="0" smtClean="0"/>
              <a:t>writing task</a:t>
            </a:r>
            <a:r>
              <a:rPr lang="en-US" dirty="0" smtClean="0"/>
              <a:t>, the writing assignment will be about the unit focus and connect several of the texts together OR is some kind of personal narrative that is related to the anchor and focus but not necessarily about the actual texts in the unit. </a:t>
            </a:r>
          </a:p>
          <a:p>
            <a:endParaRPr lang="en-US" dirty="0" smtClean="0"/>
          </a:p>
          <a:p>
            <a:pPr algn="ctr"/>
            <a:r>
              <a:rPr lang="en-US" dirty="0" smtClean="0"/>
              <a:t>**Extension tasks are for ALL students, not just “advanced” students.</a:t>
            </a:r>
          </a:p>
          <a:p>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34853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Summative assessment judge</a:t>
            </a:r>
            <a:r>
              <a:rPr lang="en-US" baseline="0" dirty="0" smtClean="0"/>
              <a:t> student performance. They are opportunities for students to show that they have reached or exceeded important learning targets. </a:t>
            </a:r>
          </a:p>
          <a:p>
            <a:r>
              <a:rPr lang="en-US" baseline="0" dirty="0" smtClean="0"/>
              <a:t>However, within a Unit Plan, opportunities for informative (formative) assessment can guide, shape, and inform student learning so that a teacher can better ensure that each individual student will be equipped with the knowledge and skills needed to reach or exceed learning targets at the end of a unit. </a:t>
            </a:r>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80911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r>
              <a:rPr lang="en-US" dirty="0" smtClean="0"/>
              <a:t>Handout 2- Sample Unit Plan: Grade 6,</a:t>
            </a:r>
            <a:r>
              <a:rPr lang="en-US" baseline="0" dirty="0" smtClean="0"/>
              <a:t> The Witch of Blackbird Pond</a:t>
            </a:r>
          </a:p>
          <a:p>
            <a:pPr defTabSz="914350"/>
            <a:endParaRPr lang="en-US" baseline="0" dirty="0" smtClean="0"/>
          </a:p>
          <a:p>
            <a:pPr defTabSz="914350"/>
            <a:r>
              <a:rPr lang="en-US" dirty="0"/>
              <a:t>Going back to the unit plan, you’ll see that summative assessments are clearly labeled while opportunities for formative assessments are not. </a:t>
            </a:r>
          </a:p>
          <a:p>
            <a:pPr defTabSz="914350"/>
            <a:r>
              <a:rPr lang="en-US" dirty="0"/>
              <a:t>A teacher must analyze the unit plan in order to determine opportunities to gather evidence of mastery of objectives along the way. </a:t>
            </a:r>
          </a:p>
          <a:p>
            <a:pPr defTabSz="914350"/>
            <a:endParaRPr lang="en-US" dirty="0"/>
          </a:p>
          <a:p>
            <a:pPr defTabSz="914350"/>
            <a:r>
              <a:rPr lang="en-US" dirty="0"/>
              <a:t>Let’s look at a small piece. </a:t>
            </a:r>
            <a:endParaRPr lang="en-US" dirty="0" smtClean="0"/>
          </a:p>
          <a:p>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761281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aseline="0" dirty="0" smtClean="0"/>
              <a:t>I’ll just focus on preparing students for the culminating writing task for the purposes of today’s session</a:t>
            </a:r>
          </a:p>
          <a:p>
            <a:endParaRPr lang="en-US" baseline="0" dirty="0" smtClean="0"/>
          </a:p>
          <a:p>
            <a:r>
              <a:rPr lang="en-US" baseline="0" dirty="0" smtClean="0"/>
              <a:t>Read through the task, </a:t>
            </a:r>
          </a:p>
          <a:p>
            <a:endParaRPr lang="en-US" baseline="0" dirty="0" smtClean="0"/>
          </a:p>
          <a:p>
            <a:r>
              <a:rPr lang="en-US" baseline="0" dirty="0" smtClean="0"/>
              <a:t>Think aloud: </a:t>
            </a:r>
          </a:p>
          <a:p>
            <a:r>
              <a:rPr lang="en-US" baseline="0" dirty="0" smtClean="0"/>
              <a:t>I see that </a:t>
            </a:r>
          </a:p>
          <a:p>
            <a:r>
              <a:rPr lang="en-US" baseline="0" dirty="0" smtClean="0"/>
              <a:t>It’s a literary analysis task (PARCC PBA Session 1)</a:t>
            </a:r>
          </a:p>
          <a:p>
            <a:pPr marL="228587" indent="-228587">
              <a:buFont typeface="+mj-lt"/>
              <a:buAutoNum type="arabicPeriod"/>
            </a:pPr>
            <a:r>
              <a:rPr lang="en-US" baseline="0" dirty="0" smtClean="0"/>
              <a:t>Students need to understand the “moderately complex” text, The Witch of Blackbird Pond, specifically the character, Kit, and her relationships with other characters as impacted by the events in the novel.  RL.6.3 </a:t>
            </a:r>
          </a:p>
          <a:p>
            <a:pPr marL="228587" indent="-228587">
              <a:buFont typeface="+mj-lt"/>
              <a:buAutoNum type="arabicPeriod"/>
            </a:pPr>
            <a:r>
              <a:rPr lang="en-US" baseline="0" dirty="0" smtClean="0"/>
              <a:t>They need to be able to support claims with clear reasons and textual evidence including direct quotations</a:t>
            </a:r>
          </a:p>
          <a:p>
            <a:pPr marL="228587" indent="-228587">
              <a:buFont typeface="+mj-lt"/>
              <a:buAutoNum type="arabicPeriod"/>
            </a:pPr>
            <a:r>
              <a:rPr lang="en-US" baseline="0" dirty="0" smtClean="0"/>
              <a:t>Use appropriate language conventions</a:t>
            </a:r>
          </a:p>
          <a:p>
            <a:pPr marL="228587" indent="-228587">
              <a:buFont typeface="+mj-lt"/>
              <a:buAutoNum type="arabicPeriod"/>
            </a:pPr>
            <a:endParaRPr lang="en-US" baseline="0" dirty="0" smtClean="0"/>
          </a:p>
          <a:p>
            <a:r>
              <a:rPr lang="en-US" baseline="0" dirty="0" smtClean="0"/>
              <a:t>But what are my expectations for what student success will actually </a:t>
            </a:r>
            <a:r>
              <a:rPr lang="en-US" i="1" baseline="0" dirty="0" smtClean="0"/>
              <a:t>look </a:t>
            </a:r>
            <a:r>
              <a:rPr lang="en-US" i="0" baseline="0" dirty="0" smtClean="0"/>
              <a:t>like? What criteria will I use to evaluate student responses? </a:t>
            </a:r>
            <a:endParaRPr lang="en-US" baseline="0" dirty="0" smtClean="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433905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a:t>
            </a:r>
            <a:r>
              <a:rPr lang="en-US" baseline="0" dirty="0" smtClean="0"/>
              <a:t> discussion should last 3-5 minutes. Adjust time based upon participant feedback during the activity.</a:t>
            </a:r>
          </a:p>
          <a:p>
            <a:r>
              <a:rPr lang="en-US" baseline="0" dirty="0" smtClean="0"/>
              <a:t>Share select responses whole group. </a:t>
            </a:r>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6206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a:t>
            </a:r>
            <a:r>
              <a:rPr lang="en-US" baseline="0" dirty="0" smtClean="0"/>
              <a:t> discussion should last 3-5 minutes. Adjust time based upon participant feedback during the activity.</a:t>
            </a:r>
          </a:p>
          <a:p>
            <a:r>
              <a:rPr lang="en-US" baseline="0" dirty="0" smtClean="0"/>
              <a:t>Share select responses whole group. </a:t>
            </a:r>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6206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Analyze the daily tasks to determine student need, gather evidence of progress towards mastery, and determine needs for small group instruction</a:t>
            </a:r>
          </a:p>
          <a:p>
            <a:endParaRPr lang="en-US" baseline="0" dirty="0" smtClean="0"/>
          </a:p>
          <a:p>
            <a:r>
              <a:rPr lang="en-US" baseline="0" dirty="0" smtClean="0"/>
              <a:t>Today we’ll just focus on RL.6.3</a:t>
            </a:r>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433905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and explain;</a:t>
            </a:r>
            <a:r>
              <a:rPr lang="en-US" baseline="0" dirty="0" smtClean="0"/>
              <a:t> question</a:t>
            </a:r>
            <a:endParaRPr lang="en-US" dirty="0"/>
          </a:p>
        </p:txBody>
      </p:sp>
      <p:sp>
        <p:nvSpPr>
          <p:cNvPr id="4" name="Slide Number Placeholder 3"/>
          <p:cNvSpPr>
            <a:spLocks noGrp="1"/>
          </p:cNvSpPr>
          <p:nvPr>
            <p:ph type="sldNum" sz="quarter" idx="10"/>
          </p:nvPr>
        </p:nvSpPr>
        <p:spPr/>
        <p:txBody>
          <a:bodyPr/>
          <a:lstStyle/>
          <a:p>
            <a:fld id="{2418E0CD-0874-4A75-BE0F-247F77A1BABC}" type="slidenum">
              <a:rPr lang="en-US" smtClean="0"/>
              <a:t>25</a:t>
            </a:fld>
            <a:endParaRPr lang="en-US"/>
          </a:p>
        </p:txBody>
      </p:sp>
    </p:spTree>
    <p:extLst>
      <p:ext uri="{BB962C8B-B14F-4D97-AF65-F5344CB8AC3E}">
        <p14:creationId xmlns:p14="http://schemas.microsoft.com/office/powerpoint/2010/main" val="757190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Model and explain;</a:t>
            </a:r>
            <a:r>
              <a:rPr lang="en-US" baseline="0" dirty="0" smtClean="0"/>
              <a:t> question</a:t>
            </a:r>
            <a:endParaRPr lang="en-US" dirty="0" smtClean="0"/>
          </a:p>
          <a:p>
            <a:endParaRPr lang="en-US" dirty="0"/>
          </a:p>
        </p:txBody>
      </p:sp>
      <p:sp>
        <p:nvSpPr>
          <p:cNvPr id="4" name="Slide Number Placeholder 3"/>
          <p:cNvSpPr>
            <a:spLocks noGrp="1"/>
          </p:cNvSpPr>
          <p:nvPr>
            <p:ph type="sldNum" sz="quarter" idx="10"/>
          </p:nvPr>
        </p:nvSpPr>
        <p:spPr/>
        <p:txBody>
          <a:bodyPr/>
          <a:lstStyle/>
          <a:p>
            <a:fld id="{2418E0CD-0874-4A75-BE0F-247F77A1BABC}" type="slidenum">
              <a:rPr lang="en-US" smtClean="0"/>
              <a:t>26</a:t>
            </a:fld>
            <a:endParaRPr lang="en-US"/>
          </a:p>
        </p:txBody>
      </p:sp>
    </p:spTree>
    <p:extLst>
      <p:ext uri="{BB962C8B-B14F-4D97-AF65-F5344CB8AC3E}">
        <p14:creationId xmlns:p14="http://schemas.microsoft.com/office/powerpoint/2010/main" val="1126739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introducing</a:t>
            </a:r>
            <a:r>
              <a:rPr lang="en-US" baseline="0" dirty="0" smtClean="0"/>
              <a:t> the document, have participants:</a:t>
            </a:r>
          </a:p>
          <a:p>
            <a:r>
              <a:rPr lang="en-US" dirty="0" smtClean="0"/>
              <a:t>Take</a:t>
            </a:r>
            <a:r>
              <a:rPr lang="en-US" baseline="0" dirty="0" smtClean="0"/>
              <a:t> a minute to review handout 1 and consider the following questions: </a:t>
            </a:r>
          </a:p>
          <a:p>
            <a:pPr marL="171441" indent="-171441">
              <a:buFont typeface="Arial" panose="020B0604020202020204" pitchFamily="34" charset="0"/>
              <a:buChar char="•"/>
            </a:pPr>
            <a:r>
              <a:rPr lang="en-US" baseline="0" dirty="0" smtClean="0"/>
              <a:t>What does this framework say about ELA Instruction? </a:t>
            </a:r>
          </a:p>
          <a:p>
            <a:pPr marL="171441" indent="-171441">
              <a:buFont typeface="Arial" panose="020B0604020202020204" pitchFamily="34" charset="0"/>
              <a:buChar char="•"/>
            </a:pPr>
            <a:r>
              <a:rPr lang="en-US" baseline="0" dirty="0" smtClean="0"/>
              <a:t>How does this fit with what you value in the classroom? </a:t>
            </a:r>
          </a:p>
          <a:p>
            <a:pPr marL="171441" indent="-171441">
              <a:buFont typeface="Arial" panose="020B0604020202020204" pitchFamily="34" charset="0"/>
              <a:buChar char="•"/>
            </a:pPr>
            <a:endParaRPr lang="en-US" baseline="0" dirty="0" smtClean="0"/>
          </a:p>
          <a:p>
            <a:r>
              <a:rPr lang="en-US" baseline="0" dirty="0" smtClean="0"/>
              <a:t>Handout 1- the ELA Instructional Framework with definitions</a:t>
            </a:r>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02990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standards, text, rigor</a:t>
            </a:r>
          </a:p>
          <a:p>
            <a:endParaRPr lang="en-US" dirty="0" smtClean="0"/>
          </a:p>
          <a:p>
            <a:pPr defTabSz="931774"/>
            <a:r>
              <a:rPr lang="en-US" dirty="0" smtClean="0"/>
              <a:t>Model and explain;</a:t>
            </a:r>
            <a:r>
              <a:rPr lang="en-US" baseline="0" dirty="0" smtClean="0"/>
              <a:t> question</a:t>
            </a:r>
            <a:endParaRPr lang="en-US" dirty="0" smtClean="0"/>
          </a:p>
          <a:p>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580000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standards, text, rigor</a:t>
            </a:r>
          </a:p>
          <a:p>
            <a:endParaRPr lang="en-US" dirty="0" smtClean="0"/>
          </a:p>
          <a:p>
            <a:pPr defTabSz="931774"/>
            <a:r>
              <a:rPr lang="en-US" dirty="0" smtClean="0"/>
              <a:t>Model and explain;</a:t>
            </a:r>
            <a:r>
              <a:rPr lang="en-US" baseline="0" dirty="0" smtClean="0"/>
              <a:t> question</a:t>
            </a:r>
            <a:endParaRPr lang="en-US" dirty="0" smtClean="0"/>
          </a:p>
          <a:p>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580000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standards, text, rigor</a:t>
            </a:r>
          </a:p>
          <a:p>
            <a:endParaRPr lang="en-US" dirty="0" smtClean="0"/>
          </a:p>
          <a:p>
            <a:pPr defTabSz="931774"/>
            <a:r>
              <a:rPr lang="en-US" dirty="0" smtClean="0"/>
              <a:t>Model and explain;</a:t>
            </a:r>
            <a:r>
              <a:rPr lang="en-US" baseline="0" dirty="0" smtClean="0"/>
              <a:t> question</a:t>
            </a:r>
            <a:endParaRPr lang="en-US" dirty="0" smtClean="0"/>
          </a:p>
          <a:p>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580000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standards, text, rigor</a:t>
            </a:r>
          </a:p>
          <a:p>
            <a:pPr defTabSz="931774"/>
            <a:endParaRPr lang="en-US" dirty="0" smtClean="0"/>
          </a:p>
          <a:p>
            <a:pPr defTabSz="931774"/>
            <a:r>
              <a:rPr lang="en-US" dirty="0" smtClean="0"/>
              <a:t>Model and explain;</a:t>
            </a:r>
            <a:r>
              <a:rPr lang="en-US" baseline="0" dirty="0" smtClean="0"/>
              <a:t> question</a:t>
            </a:r>
            <a:endParaRPr lang="en-US" dirty="0" smtClean="0"/>
          </a:p>
          <a:p>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580000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standards, text, rigor</a:t>
            </a:r>
          </a:p>
          <a:p>
            <a:endParaRPr lang="en-US" dirty="0" smtClean="0"/>
          </a:p>
          <a:p>
            <a:pPr defTabSz="931774"/>
            <a:r>
              <a:rPr lang="en-US" dirty="0" smtClean="0"/>
              <a:t>Model and explain;</a:t>
            </a:r>
            <a:r>
              <a:rPr lang="en-US" baseline="0" dirty="0" smtClean="0"/>
              <a:t> question</a:t>
            </a:r>
            <a:endParaRPr lang="en-US" dirty="0" smtClean="0"/>
          </a:p>
          <a:p>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580000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Model and explain;</a:t>
            </a:r>
            <a:r>
              <a:rPr lang="en-US" baseline="0" dirty="0" smtClean="0"/>
              <a:t> question</a:t>
            </a:r>
            <a:endParaRPr lang="en-US" dirty="0" smtClean="0"/>
          </a:p>
          <a:p>
            <a:endParaRPr lang="en-US" dirty="0"/>
          </a:p>
        </p:txBody>
      </p:sp>
      <p:sp>
        <p:nvSpPr>
          <p:cNvPr id="4" name="Slide Number Placeholder 3"/>
          <p:cNvSpPr>
            <a:spLocks noGrp="1"/>
          </p:cNvSpPr>
          <p:nvPr>
            <p:ph type="sldNum" sz="quarter" idx="10"/>
          </p:nvPr>
        </p:nvSpPr>
        <p:spPr/>
        <p:txBody>
          <a:bodyPr/>
          <a:lstStyle/>
          <a:p>
            <a:fld id="{2418E0CD-0874-4A75-BE0F-247F77A1BABC}" type="slidenum">
              <a:rPr lang="en-US" smtClean="0"/>
              <a:t>32</a:t>
            </a:fld>
            <a:endParaRPr lang="en-US"/>
          </a:p>
        </p:txBody>
      </p:sp>
    </p:spTree>
    <p:extLst>
      <p:ext uri="{BB962C8B-B14F-4D97-AF65-F5344CB8AC3E}">
        <p14:creationId xmlns:p14="http://schemas.microsoft.com/office/powerpoint/2010/main" val="2023575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Share select responses whole group as needed/as time allows</a:t>
            </a:r>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6206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standards, text, rigor</a:t>
            </a:r>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580000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standards, text, rigor</a:t>
            </a:r>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580000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standards, text, rigor</a:t>
            </a:r>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580000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375125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standards, text, rigor</a:t>
            </a:r>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5800009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standards, text, rigor</a:t>
            </a:r>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580000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6206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6206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637512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a:t>
            </a:r>
            <a:r>
              <a:rPr lang="en-US" baseline="0" dirty="0" smtClean="0"/>
              <a:t> discussion should last 3-5 minutes. Adjust time based upon participant feedback during the activity.</a:t>
            </a:r>
          </a:p>
          <a:p>
            <a:r>
              <a:rPr lang="en-US" baseline="0" dirty="0" smtClean="0"/>
              <a:t>Share select responses whole group. </a:t>
            </a:r>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6206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a:t>
            </a:r>
            <a:r>
              <a:rPr lang="en-US" baseline="0" dirty="0" smtClean="0"/>
              <a:t> discussion should last 3-5 minutes. Adjust time based upon participant feedback during the activity.</a:t>
            </a:r>
          </a:p>
          <a:p>
            <a:r>
              <a:rPr lang="en-US" baseline="0" dirty="0" smtClean="0"/>
              <a:t>Share select responses whole group. </a:t>
            </a:r>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6206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Texts, standards, and assessment permeate the rest</a:t>
            </a:r>
            <a:r>
              <a:rPr lang="en-US" baseline="0" dirty="0" smtClean="0"/>
              <a:t> of the framework.</a:t>
            </a:r>
          </a:p>
          <a:p>
            <a:r>
              <a:rPr lang="en-US" baseline="0" dirty="0" smtClean="0"/>
              <a:t>These pieces are central to the effectiveness of an ELA classroom. </a:t>
            </a:r>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10949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r>
              <a:rPr lang="en-US" dirty="0" smtClean="0"/>
              <a:t>Handout 2- Sample Unit Plan: Grade 6,</a:t>
            </a:r>
            <a:r>
              <a:rPr lang="en-US" baseline="0" dirty="0" smtClean="0"/>
              <a:t> The Witch of Blackbird Pond</a:t>
            </a:r>
            <a:endParaRPr lang="en-US" dirty="0" smtClean="0"/>
          </a:p>
          <a:p>
            <a:endParaRPr lang="en-US" dirty="0" smtClean="0"/>
          </a:p>
          <a:p>
            <a:r>
              <a:rPr lang="en-US" dirty="0"/>
              <a:t>Quality texts are critical for English language arts instruction. All students, even the most struggling readers, must regularly have access to texts that are at or above grade level. Texts should be varied and include fiction or literary texts, nonfiction or informational texts, and </a:t>
            </a:r>
            <a:r>
              <a:rPr lang="en-US" dirty="0" err="1"/>
              <a:t>nonprint</a:t>
            </a:r>
            <a:r>
              <a:rPr lang="en-US" dirty="0"/>
              <a:t> texts (e.g., art, film, songs, etc.). </a:t>
            </a:r>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6128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r>
              <a:rPr lang="en-US" dirty="0" smtClean="0"/>
              <a:t>Handout 2- Sample Unit Plan: Grade 6,</a:t>
            </a:r>
            <a:r>
              <a:rPr lang="en-US" baseline="0" dirty="0" smtClean="0"/>
              <a:t> The Witch of Blackbird Pond</a:t>
            </a:r>
            <a:endParaRPr lang="en-US" dirty="0" smtClean="0"/>
          </a:p>
          <a:p>
            <a:endParaRPr lang="en-US" dirty="0" smtClean="0"/>
          </a:p>
          <a:p>
            <a:r>
              <a:rPr lang="en-US" dirty="0"/>
              <a:t>Louisiana’s ELA standards help students make meaning of text and communicate about text. They are the skills that help students process the content of text. </a:t>
            </a:r>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6128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r>
              <a:rPr lang="en-US" dirty="0" smtClean="0"/>
              <a:t>Handout 2- Sample Unit Plan: Grade 6,</a:t>
            </a:r>
            <a:r>
              <a:rPr lang="en-US" baseline="0" dirty="0" smtClean="0"/>
              <a:t> The Witch of Blackbird Pond</a:t>
            </a:r>
          </a:p>
          <a:p>
            <a:pPr defTabSz="914350"/>
            <a:endParaRPr lang="en-US" baseline="0" dirty="0" smtClean="0"/>
          </a:p>
          <a:p>
            <a:pPr defTabSz="914350"/>
            <a:r>
              <a:rPr lang="en-US" dirty="0"/>
              <a:t>Strong ELA assessments measure a students’ ability to comprehend meaningful text and effectively express their understanding of that text. </a:t>
            </a:r>
            <a:endParaRPr lang="en-US" dirty="0" smtClean="0"/>
          </a:p>
          <a:p>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76128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a:t>
            </a:r>
            <a:r>
              <a:rPr lang="en-US" baseline="0" dirty="0" smtClean="0"/>
              <a:t> discussion should last 3-5 minutes. Adjust time based upon participant feedback during the activity.</a:t>
            </a:r>
          </a:p>
          <a:p>
            <a:r>
              <a:rPr lang="en-US" baseline="0" dirty="0" smtClean="0"/>
              <a:t>Share select responses whole group. </a:t>
            </a:r>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206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unit plans contain</a:t>
            </a:r>
            <a:r>
              <a:rPr lang="en-US" baseline="0" dirty="0" smtClean="0"/>
              <a:t> 3 sample summative assessments: </a:t>
            </a:r>
            <a:endParaRPr lang="en-US" dirty="0" smtClean="0"/>
          </a:p>
          <a:p>
            <a:endParaRPr lang="en-US" dirty="0" smtClean="0"/>
          </a:p>
          <a:p>
            <a:r>
              <a:rPr lang="en-US" dirty="0" smtClean="0"/>
              <a:t>This is a culminating writing task that students would (usually) write at the </a:t>
            </a:r>
            <a:r>
              <a:rPr lang="en-US" b="1" dirty="0" smtClean="0"/>
              <a:t>end of unit</a:t>
            </a:r>
            <a:r>
              <a:rPr lang="en-US" dirty="0" smtClean="0"/>
              <a:t>. </a:t>
            </a:r>
          </a:p>
          <a:p>
            <a:endParaRPr lang="en-US" dirty="0" smtClean="0"/>
          </a:p>
          <a:p>
            <a:r>
              <a:rPr lang="en-US" dirty="0" smtClean="0"/>
              <a:t>It typically focuses on the </a:t>
            </a:r>
            <a:r>
              <a:rPr lang="en-US" b="1" dirty="0" smtClean="0"/>
              <a:t>anchor text </a:t>
            </a:r>
            <a:r>
              <a:rPr lang="en-US" dirty="0" smtClean="0"/>
              <a:t>and it should allow students to </a:t>
            </a:r>
            <a:r>
              <a:rPr lang="en-US" b="1" dirty="0" smtClean="0"/>
              <a:t>show they understand the anchor text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4C38127B-CD1D-45AA-A733-C226D083A49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433905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BA560-8804-4166-9432-73171F3AB0A4}" type="datetimeFigureOut">
              <a:rPr lang="en-US" smtClean="0">
                <a:solidFill>
                  <a:srgbClr val="E7ECED"/>
                </a:solidFill>
              </a:rPr>
              <a:pPr/>
              <a:t>5/31/2014</a:t>
            </a:fld>
            <a:endParaRPr lang="en-US">
              <a:solidFill>
                <a:srgbClr val="E7ECED"/>
              </a:solidFill>
            </a:endParaRPr>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solidFill>
                <a:srgbClr val="E7ECED"/>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F5DCC2E9-5700-45DB-80A2-5C2E7E20F54B}" type="slidenum">
              <a:rPr lang="en-US" smtClean="0">
                <a:solidFill>
                  <a:srgbClr val="E7ECED"/>
                </a:solidFill>
              </a:rPr>
              <a:pPr/>
              <a:t>‹#›</a:t>
            </a:fld>
            <a:endParaRPr lang="en-US">
              <a:solidFill>
                <a:srgbClr val="E7ECED"/>
              </a:solidFill>
            </a:endParaRPr>
          </a:p>
        </p:txBody>
      </p:sp>
    </p:spTree>
    <p:extLst>
      <p:ext uri="{BB962C8B-B14F-4D97-AF65-F5344CB8AC3E}">
        <p14:creationId xmlns:p14="http://schemas.microsoft.com/office/powerpoint/2010/main" val="32141315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BA560-8804-4166-9432-73171F3AB0A4}" type="datetimeFigureOut">
              <a:rPr lang="en-US" smtClean="0">
                <a:solidFill>
                  <a:srgbClr val="5B6973"/>
                </a:solidFill>
              </a:rPr>
              <a:pPr/>
              <a:t>5/31/2014</a:t>
            </a:fld>
            <a:endParaRPr lang="en-US">
              <a:solidFill>
                <a:srgbClr val="5B6973"/>
              </a:solidFill>
            </a:endParaRPr>
          </a:p>
        </p:txBody>
      </p:sp>
      <p:sp>
        <p:nvSpPr>
          <p:cNvPr id="5" name="Footer Placeholder 4"/>
          <p:cNvSpPr>
            <a:spLocks noGrp="1"/>
          </p:cNvSpPr>
          <p:nvPr>
            <p:ph type="ftr" sz="quarter" idx="11"/>
          </p:nvPr>
        </p:nvSpPr>
        <p:spPr/>
        <p:txBody>
          <a:bodyPr/>
          <a:lstStyle/>
          <a:p>
            <a:endParaRPr lang="en-US">
              <a:solidFill>
                <a:srgbClr val="5B6973"/>
              </a:solidFill>
            </a:endParaRPr>
          </a:p>
        </p:txBody>
      </p:sp>
      <p:sp>
        <p:nvSpPr>
          <p:cNvPr id="6" name="Slide Number Placeholder 5"/>
          <p:cNvSpPr>
            <a:spLocks noGrp="1"/>
          </p:cNvSpPr>
          <p:nvPr>
            <p:ph type="sldNum" sz="quarter" idx="12"/>
          </p:nvPr>
        </p:nvSpPr>
        <p:spPr/>
        <p:txBody>
          <a:bodyPr/>
          <a:lstStyle/>
          <a:p>
            <a:fld id="{F5DCC2E9-5700-45DB-80A2-5C2E7E20F54B}" type="slidenum">
              <a:rPr lang="en-US" smtClean="0">
                <a:solidFill>
                  <a:srgbClr val="5B6973"/>
                </a:solidFill>
              </a:rPr>
              <a:pPr/>
              <a:t>‹#›</a:t>
            </a:fld>
            <a:endParaRPr lang="en-US">
              <a:solidFill>
                <a:srgbClr val="5B6973"/>
              </a:solidFill>
            </a:endParaRPr>
          </a:p>
        </p:txBody>
      </p:sp>
    </p:spTree>
    <p:extLst>
      <p:ext uri="{BB962C8B-B14F-4D97-AF65-F5344CB8AC3E}">
        <p14:creationId xmlns:p14="http://schemas.microsoft.com/office/powerpoint/2010/main" val="260668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BA560-8804-4166-9432-73171F3AB0A4}" type="datetimeFigureOut">
              <a:rPr lang="en-US" smtClean="0">
                <a:solidFill>
                  <a:srgbClr val="5B6973"/>
                </a:solidFill>
              </a:rPr>
              <a:pPr/>
              <a:t>5/31/2014</a:t>
            </a:fld>
            <a:endParaRPr lang="en-US">
              <a:solidFill>
                <a:srgbClr val="5B6973"/>
              </a:solidFill>
            </a:endParaRPr>
          </a:p>
        </p:txBody>
      </p:sp>
      <p:sp>
        <p:nvSpPr>
          <p:cNvPr id="5" name="Footer Placeholder 4"/>
          <p:cNvSpPr>
            <a:spLocks noGrp="1"/>
          </p:cNvSpPr>
          <p:nvPr>
            <p:ph type="ftr" sz="quarter" idx="11"/>
          </p:nvPr>
        </p:nvSpPr>
        <p:spPr/>
        <p:txBody>
          <a:bodyPr/>
          <a:lstStyle/>
          <a:p>
            <a:endParaRPr lang="en-US">
              <a:solidFill>
                <a:srgbClr val="5B6973"/>
              </a:solidFill>
            </a:endParaRPr>
          </a:p>
        </p:txBody>
      </p:sp>
      <p:sp>
        <p:nvSpPr>
          <p:cNvPr id="6" name="Slide Number Placeholder 5"/>
          <p:cNvSpPr>
            <a:spLocks noGrp="1"/>
          </p:cNvSpPr>
          <p:nvPr>
            <p:ph type="sldNum" sz="quarter" idx="12"/>
          </p:nvPr>
        </p:nvSpPr>
        <p:spPr>
          <a:xfrm>
            <a:off x="6096000" y="6356350"/>
            <a:ext cx="762000" cy="365125"/>
          </a:xfrm>
        </p:spPr>
        <p:txBody>
          <a:bodyPr/>
          <a:lstStyle/>
          <a:p>
            <a:fld id="{F5DCC2E9-5700-45DB-80A2-5C2E7E20F54B}" type="slidenum">
              <a:rPr lang="en-US" smtClean="0">
                <a:solidFill>
                  <a:srgbClr val="5B6973"/>
                </a:solidFill>
              </a:rPr>
              <a:pPr/>
              <a:t>‹#›</a:t>
            </a:fld>
            <a:endParaRPr lang="en-US">
              <a:solidFill>
                <a:srgbClr val="5B6973"/>
              </a:solidFill>
            </a:endParaRP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6924316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BA560-8804-4166-9432-73171F3AB0A4}" type="datetimeFigureOut">
              <a:rPr lang="en-US" smtClean="0">
                <a:solidFill>
                  <a:srgbClr val="5B6973"/>
                </a:solidFill>
              </a:rPr>
              <a:pPr/>
              <a:t>5/31/2014</a:t>
            </a:fld>
            <a:endParaRPr lang="en-US">
              <a:solidFill>
                <a:srgbClr val="5B6973"/>
              </a:solidFill>
            </a:endParaRPr>
          </a:p>
        </p:txBody>
      </p:sp>
      <p:sp>
        <p:nvSpPr>
          <p:cNvPr id="5" name="Footer Placeholder 4"/>
          <p:cNvSpPr>
            <a:spLocks noGrp="1"/>
          </p:cNvSpPr>
          <p:nvPr>
            <p:ph type="ftr" sz="quarter" idx="11"/>
          </p:nvPr>
        </p:nvSpPr>
        <p:spPr/>
        <p:txBody>
          <a:bodyPr/>
          <a:lstStyle/>
          <a:p>
            <a:endParaRPr lang="en-US">
              <a:solidFill>
                <a:srgbClr val="5B6973"/>
              </a:solidFill>
            </a:endParaRPr>
          </a:p>
        </p:txBody>
      </p:sp>
      <p:sp>
        <p:nvSpPr>
          <p:cNvPr id="6" name="Slide Number Placeholder 5"/>
          <p:cNvSpPr>
            <a:spLocks noGrp="1"/>
          </p:cNvSpPr>
          <p:nvPr>
            <p:ph type="sldNum" sz="quarter" idx="12"/>
          </p:nvPr>
        </p:nvSpPr>
        <p:spPr/>
        <p:txBody>
          <a:bodyPr/>
          <a:lstStyle/>
          <a:p>
            <a:fld id="{F5DCC2E9-5700-45DB-80A2-5C2E7E20F54B}" type="slidenum">
              <a:rPr lang="en-US" smtClean="0">
                <a:solidFill>
                  <a:srgbClr val="5B6973"/>
                </a:solidFill>
              </a:rPr>
              <a:pPr/>
              <a:t>‹#›</a:t>
            </a:fld>
            <a:endParaRPr lang="en-US">
              <a:solidFill>
                <a:srgbClr val="5B6973"/>
              </a:solidFill>
            </a:endParaRPr>
          </a:p>
        </p:txBody>
      </p:sp>
    </p:spTree>
    <p:extLst>
      <p:ext uri="{BB962C8B-B14F-4D97-AF65-F5344CB8AC3E}">
        <p14:creationId xmlns:p14="http://schemas.microsoft.com/office/powerpoint/2010/main" val="4050932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BA560-8804-4166-9432-73171F3AB0A4}" type="datetimeFigureOut">
              <a:rPr lang="en-US" smtClean="0">
                <a:solidFill>
                  <a:srgbClr val="5B6973"/>
                </a:solidFill>
              </a:rPr>
              <a:pPr/>
              <a:t>5/31/2014</a:t>
            </a:fld>
            <a:endParaRPr lang="en-US">
              <a:solidFill>
                <a:srgbClr val="5B6973"/>
              </a:solidFill>
            </a:endParaRPr>
          </a:p>
        </p:txBody>
      </p:sp>
      <p:sp>
        <p:nvSpPr>
          <p:cNvPr id="5" name="Footer Placeholder 4"/>
          <p:cNvSpPr>
            <a:spLocks noGrp="1"/>
          </p:cNvSpPr>
          <p:nvPr>
            <p:ph type="ftr" sz="quarter" idx="11"/>
          </p:nvPr>
        </p:nvSpPr>
        <p:spPr>
          <a:xfrm>
            <a:off x="5791200" y="6356350"/>
            <a:ext cx="2895600" cy="365125"/>
          </a:xfrm>
        </p:spPr>
        <p:txBody>
          <a:bodyPr/>
          <a:lstStyle/>
          <a:p>
            <a:endParaRPr lang="en-US">
              <a:solidFill>
                <a:srgbClr val="5B6973"/>
              </a:solidFill>
            </a:endParaRPr>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F5DCC2E9-5700-45DB-80A2-5C2E7E20F54B}" type="slidenum">
              <a:rPr lang="en-US" smtClean="0"/>
              <a:pPr/>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296926774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9BA560-8804-4166-9432-73171F3AB0A4}" type="datetimeFigureOut">
              <a:rPr lang="en-US" smtClean="0">
                <a:solidFill>
                  <a:srgbClr val="5B6973"/>
                </a:solidFill>
              </a:rPr>
              <a:pPr/>
              <a:t>5/31/2014</a:t>
            </a:fld>
            <a:endParaRPr lang="en-US">
              <a:solidFill>
                <a:srgbClr val="5B6973"/>
              </a:solidFill>
            </a:endParaRPr>
          </a:p>
        </p:txBody>
      </p:sp>
      <p:sp>
        <p:nvSpPr>
          <p:cNvPr id="6" name="Footer Placeholder 5"/>
          <p:cNvSpPr>
            <a:spLocks noGrp="1"/>
          </p:cNvSpPr>
          <p:nvPr>
            <p:ph type="ftr" sz="quarter" idx="11"/>
          </p:nvPr>
        </p:nvSpPr>
        <p:spPr/>
        <p:txBody>
          <a:bodyPr/>
          <a:lstStyle/>
          <a:p>
            <a:endParaRPr lang="en-US">
              <a:solidFill>
                <a:srgbClr val="5B6973"/>
              </a:solidFill>
            </a:endParaRPr>
          </a:p>
        </p:txBody>
      </p:sp>
      <p:sp>
        <p:nvSpPr>
          <p:cNvPr id="7" name="Slide Number Placeholder 6"/>
          <p:cNvSpPr>
            <a:spLocks noGrp="1"/>
          </p:cNvSpPr>
          <p:nvPr>
            <p:ph type="sldNum" sz="quarter" idx="12"/>
          </p:nvPr>
        </p:nvSpPr>
        <p:spPr/>
        <p:txBody>
          <a:bodyPr/>
          <a:lstStyle/>
          <a:p>
            <a:fld id="{F5DCC2E9-5700-45DB-80A2-5C2E7E20F54B}" type="slidenum">
              <a:rPr lang="en-US" smtClean="0">
                <a:solidFill>
                  <a:srgbClr val="5B6973"/>
                </a:solidFill>
              </a:rPr>
              <a:pPr/>
              <a:t>‹#›</a:t>
            </a:fld>
            <a:endParaRPr lang="en-US">
              <a:solidFill>
                <a:srgbClr val="5B6973"/>
              </a:solidFill>
            </a:endParaRPr>
          </a:p>
        </p:txBody>
      </p:sp>
    </p:spTree>
    <p:extLst>
      <p:ext uri="{BB962C8B-B14F-4D97-AF65-F5344CB8AC3E}">
        <p14:creationId xmlns:p14="http://schemas.microsoft.com/office/powerpoint/2010/main" val="389184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9BA560-8804-4166-9432-73171F3AB0A4}" type="datetimeFigureOut">
              <a:rPr lang="en-US" smtClean="0">
                <a:solidFill>
                  <a:srgbClr val="5B6973"/>
                </a:solidFill>
              </a:rPr>
              <a:pPr/>
              <a:t>5/31/2014</a:t>
            </a:fld>
            <a:endParaRPr lang="en-US">
              <a:solidFill>
                <a:srgbClr val="5B6973"/>
              </a:solidFill>
            </a:endParaRPr>
          </a:p>
        </p:txBody>
      </p:sp>
      <p:sp>
        <p:nvSpPr>
          <p:cNvPr id="8" name="Footer Placeholder 7"/>
          <p:cNvSpPr>
            <a:spLocks noGrp="1"/>
          </p:cNvSpPr>
          <p:nvPr>
            <p:ph type="ftr" sz="quarter" idx="11"/>
          </p:nvPr>
        </p:nvSpPr>
        <p:spPr/>
        <p:txBody>
          <a:bodyPr/>
          <a:lstStyle/>
          <a:p>
            <a:endParaRPr lang="en-US">
              <a:solidFill>
                <a:srgbClr val="5B6973"/>
              </a:solidFill>
            </a:endParaRPr>
          </a:p>
        </p:txBody>
      </p:sp>
      <p:sp>
        <p:nvSpPr>
          <p:cNvPr id="9" name="Slide Number Placeholder 8"/>
          <p:cNvSpPr>
            <a:spLocks noGrp="1"/>
          </p:cNvSpPr>
          <p:nvPr>
            <p:ph type="sldNum" sz="quarter" idx="12"/>
          </p:nvPr>
        </p:nvSpPr>
        <p:spPr/>
        <p:txBody>
          <a:bodyPr/>
          <a:lstStyle/>
          <a:p>
            <a:fld id="{F5DCC2E9-5700-45DB-80A2-5C2E7E20F54B}" type="slidenum">
              <a:rPr lang="en-US" smtClean="0">
                <a:solidFill>
                  <a:srgbClr val="5B6973"/>
                </a:solidFill>
              </a:rPr>
              <a:pPr/>
              <a:t>‹#›</a:t>
            </a:fld>
            <a:endParaRPr lang="en-US">
              <a:solidFill>
                <a:srgbClr val="5B6973"/>
              </a:solidFill>
            </a:endParaRPr>
          </a:p>
        </p:txBody>
      </p:sp>
    </p:spTree>
    <p:extLst>
      <p:ext uri="{BB962C8B-B14F-4D97-AF65-F5344CB8AC3E}">
        <p14:creationId xmlns:p14="http://schemas.microsoft.com/office/powerpoint/2010/main" val="3836394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9BA560-8804-4166-9432-73171F3AB0A4}" type="datetimeFigureOut">
              <a:rPr lang="en-US" smtClean="0">
                <a:solidFill>
                  <a:srgbClr val="5B6973"/>
                </a:solidFill>
              </a:rPr>
              <a:pPr/>
              <a:t>5/31/2014</a:t>
            </a:fld>
            <a:endParaRPr lang="en-US">
              <a:solidFill>
                <a:srgbClr val="5B6973"/>
              </a:solidFill>
            </a:endParaRPr>
          </a:p>
        </p:txBody>
      </p:sp>
      <p:sp>
        <p:nvSpPr>
          <p:cNvPr id="4" name="Footer Placeholder 3"/>
          <p:cNvSpPr>
            <a:spLocks noGrp="1"/>
          </p:cNvSpPr>
          <p:nvPr>
            <p:ph type="ftr" sz="quarter" idx="11"/>
          </p:nvPr>
        </p:nvSpPr>
        <p:spPr/>
        <p:txBody>
          <a:bodyPr/>
          <a:lstStyle/>
          <a:p>
            <a:endParaRPr lang="en-US">
              <a:solidFill>
                <a:srgbClr val="5B6973"/>
              </a:solidFill>
            </a:endParaRPr>
          </a:p>
        </p:txBody>
      </p:sp>
      <p:sp>
        <p:nvSpPr>
          <p:cNvPr id="5" name="Slide Number Placeholder 4"/>
          <p:cNvSpPr>
            <a:spLocks noGrp="1"/>
          </p:cNvSpPr>
          <p:nvPr>
            <p:ph type="sldNum" sz="quarter" idx="12"/>
          </p:nvPr>
        </p:nvSpPr>
        <p:spPr/>
        <p:txBody>
          <a:bodyPr/>
          <a:lstStyle/>
          <a:p>
            <a:fld id="{F5DCC2E9-5700-45DB-80A2-5C2E7E20F54B}" type="slidenum">
              <a:rPr lang="en-US" smtClean="0">
                <a:solidFill>
                  <a:srgbClr val="5B6973"/>
                </a:solidFill>
              </a:rPr>
              <a:pPr/>
              <a:t>‹#›</a:t>
            </a:fld>
            <a:endParaRPr lang="en-US">
              <a:solidFill>
                <a:srgbClr val="5B6973"/>
              </a:solidFill>
            </a:endParaRPr>
          </a:p>
        </p:txBody>
      </p:sp>
    </p:spTree>
    <p:extLst>
      <p:ext uri="{BB962C8B-B14F-4D97-AF65-F5344CB8AC3E}">
        <p14:creationId xmlns:p14="http://schemas.microsoft.com/office/powerpoint/2010/main" val="2463436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BA560-8804-4166-9432-73171F3AB0A4}" type="datetimeFigureOut">
              <a:rPr lang="en-US" smtClean="0">
                <a:solidFill>
                  <a:srgbClr val="5B6973"/>
                </a:solidFill>
              </a:rPr>
              <a:pPr/>
              <a:t>5/31/2014</a:t>
            </a:fld>
            <a:endParaRPr lang="en-US">
              <a:solidFill>
                <a:srgbClr val="5B6973"/>
              </a:solidFill>
            </a:endParaRPr>
          </a:p>
        </p:txBody>
      </p:sp>
      <p:sp>
        <p:nvSpPr>
          <p:cNvPr id="3" name="Footer Placeholder 2"/>
          <p:cNvSpPr>
            <a:spLocks noGrp="1"/>
          </p:cNvSpPr>
          <p:nvPr>
            <p:ph type="ftr" sz="quarter" idx="11"/>
          </p:nvPr>
        </p:nvSpPr>
        <p:spPr/>
        <p:txBody>
          <a:bodyPr/>
          <a:lstStyle/>
          <a:p>
            <a:endParaRPr lang="en-US">
              <a:solidFill>
                <a:srgbClr val="5B6973"/>
              </a:solidFill>
            </a:endParaRPr>
          </a:p>
        </p:txBody>
      </p:sp>
      <p:sp>
        <p:nvSpPr>
          <p:cNvPr id="4" name="Slide Number Placeholder 3"/>
          <p:cNvSpPr>
            <a:spLocks noGrp="1"/>
          </p:cNvSpPr>
          <p:nvPr>
            <p:ph type="sldNum" sz="quarter" idx="12"/>
          </p:nvPr>
        </p:nvSpPr>
        <p:spPr/>
        <p:txBody>
          <a:bodyPr/>
          <a:lstStyle/>
          <a:p>
            <a:fld id="{F5DCC2E9-5700-45DB-80A2-5C2E7E20F54B}" type="slidenum">
              <a:rPr lang="en-US" smtClean="0">
                <a:solidFill>
                  <a:srgbClr val="5B6973"/>
                </a:solidFill>
              </a:rPr>
              <a:pPr/>
              <a:t>‹#›</a:t>
            </a:fld>
            <a:endParaRPr lang="en-US">
              <a:solidFill>
                <a:srgbClr val="5B6973"/>
              </a:solidFill>
            </a:endParaRPr>
          </a:p>
        </p:txBody>
      </p:sp>
    </p:spTree>
    <p:extLst>
      <p:ext uri="{BB962C8B-B14F-4D97-AF65-F5344CB8AC3E}">
        <p14:creationId xmlns:p14="http://schemas.microsoft.com/office/powerpoint/2010/main" val="2155132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BA560-8804-4166-9432-73171F3AB0A4}" type="datetimeFigureOut">
              <a:rPr lang="en-US" smtClean="0">
                <a:solidFill>
                  <a:srgbClr val="5B6973"/>
                </a:solidFill>
              </a:rPr>
              <a:pPr/>
              <a:t>5/31/2014</a:t>
            </a:fld>
            <a:endParaRPr lang="en-US">
              <a:solidFill>
                <a:srgbClr val="5B6973"/>
              </a:solidFill>
            </a:endParaRPr>
          </a:p>
        </p:txBody>
      </p:sp>
      <p:sp>
        <p:nvSpPr>
          <p:cNvPr id="6" name="Footer Placeholder 5"/>
          <p:cNvSpPr>
            <a:spLocks noGrp="1"/>
          </p:cNvSpPr>
          <p:nvPr>
            <p:ph type="ftr" sz="quarter" idx="11"/>
          </p:nvPr>
        </p:nvSpPr>
        <p:spPr/>
        <p:txBody>
          <a:bodyPr/>
          <a:lstStyle/>
          <a:p>
            <a:endParaRPr lang="en-US">
              <a:solidFill>
                <a:srgbClr val="5B6973"/>
              </a:solidFill>
            </a:endParaRPr>
          </a:p>
        </p:txBody>
      </p:sp>
      <p:sp>
        <p:nvSpPr>
          <p:cNvPr id="7" name="Slide Number Placeholder 6"/>
          <p:cNvSpPr>
            <a:spLocks noGrp="1"/>
          </p:cNvSpPr>
          <p:nvPr>
            <p:ph type="sldNum" sz="quarter" idx="12"/>
          </p:nvPr>
        </p:nvSpPr>
        <p:spPr/>
        <p:txBody>
          <a:bodyPr/>
          <a:lstStyle/>
          <a:p>
            <a:fld id="{F5DCC2E9-5700-45DB-80A2-5C2E7E20F54B}" type="slidenum">
              <a:rPr lang="en-US" smtClean="0">
                <a:solidFill>
                  <a:srgbClr val="5B6973"/>
                </a:solidFill>
              </a:rPr>
              <a:pPr/>
              <a:t>‹#›</a:t>
            </a:fld>
            <a:endParaRPr lang="en-US">
              <a:solidFill>
                <a:srgbClr val="5B6973"/>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0915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369BA560-8804-4166-9432-73171F3AB0A4}" type="datetimeFigureOut">
              <a:rPr lang="en-US" smtClean="0">
                <a:solidFill>
                  <a:srgbClr val="5B6973"/>
                </a:solidFill>
              </a:rPr>
              <a:pPr/>
              <a:t>5/31/2014</a:t>
            </a:fld>
            <a:endParaRPr lang="en-US">
              <a:solidFill>
                <a:srgbClr val="5B6973"/>
              </a:solidFill>
            </a:endParaRPr>
          </a:p>
        </p:txBody>
      </p:sp>
      <p:sp>
        <p:nvSpPr>
          <p:cNvPr id="6" name="Footer Placeholder 5"/>
          <p:cNvSpPr>
            <a:spLocks noGrp="1"/>
          </p:cNvSpPr>
          <p:nvPr>
            <p:ph type="ftr" sz="quarter" idx="11"/>
          </p:nvPr>
        </p:nvSpPr>
        <p:spPr/>
        <p:txBody>
          <a:bodyPr/>
          <a:lstStyle/>
          <a:p>
            <a:endParaRPr lang="en-US">
              <a:solidFill>
                <a:srgbClr val="5B6973"/>
              </a:solidFill>
            </a:endParaRPr>
          </a:p>
        </p:txBody>
      </p:sp>
      <p:sp>
        <p:nvSpPr>
          <p:cNvPr id="7" name="Slide Number Placeholder 6"/>
          <p:cNvSpPr>
            <a:spLocks noGrp="1"/>
          </p:cNvSpPr>
          <p:nvPr>
            <p:ph type="sldNum" sz="quarter" idx="12"/>
          </p:nvPr>
        </p:nvSpPr>
        <p:spPr/>
        <p:txBody>
          <a:bodyPr/>
          <a:lstStyle/>
          <a:p>
            <a:fld id="{F5DCC2E9-5700-45DB-80A2-5C2E7E20F54B}" type="slidenum">
              <a:rPr lang="en-US" smtClean="0">
                <a:solidFill>
                  <a:srgbClr val="5B6973"/>
                </a:solidFill>
              </a:rPr>
              <a:pPr/>
              <a:t>‹#›</a:t>
            </a:fld>
            <a:endParaRPr lang="en-US">
              <a:solidFill>
                <a:srgbClr val="5B6973"/>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0009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369BA560-8804-4166-9432-73171F3AB0A4}" type="datetimeFigureOut">
              <a:rPr lang="en-US" smtClean="0">
                <a:solidFill>
                  <a:srgbClr val="5B6973"/>
                </a:solidFill>
              </a:rPr>
              <a:pPr/>
              <a:t>5/31/2014</a:t>
            </a:fld>
            <a:endParaRPr lang="en-US">
              <a:solidFill>
                <a:srgbClr val="5B6973"/>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5B6973"/>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5DCC2E9-5700-45DB-80A2-5C2E7E20F54B}" type="slidenum">
              <a:rPr lang="en-US" smtClean="0">
                <a:solidFill>
                  <a:srgbClr val="5B6973"/>
                </a:solidFill>
              </a:rPr>
              <a:pPr/>
              <a:t>‹#›</a:t>
            </a:fld>
            <a:endParaRPr lang="en-US">
              <a:solidFill>
                <a:srgbClr val="5B6973"/>
              </a:solidFill>
            </a:endParaRPr>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68301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72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40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32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9.wmf"/><Relationship Id="rId4" Type="http://schemas.openxmlformats.org/officeDocument/2006/relationships/diagramLayout" Target="../diagrams/layout1.xml"/><Relationship Id="rId9" Type="http://schemas.openxmlformats.org/officeDocument/2006/relationships/image" Target="../media/image18.wmf"/></Relationships>
</file>

<file path=ppt/slides/_rels/slide2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wmf"/><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wm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wmf"/><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wmf"/><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diagramLayout" Target="../diagrams/layout2.xml"/><Relationship Id="rId7" Type="http://schemas.openxmlformats.org/officeDocument/2006/relationships/image" Target="../media/image17.w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9.wmf"/></Relationships>
</file>

<file path=ppt/slides/_rels/slide3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276600"/>
            <a:ext cx="8686800" cy="1470025"/>
          </a:xfrm>
        </p:spPr>
        <p:txBody>
          <a:bodyPr/>
          <a:lstStyle/>
          <a:p>
            <a:r>
              <a:rPr lang="en-US" dirty="0" smtClean="0"/>
              <a:t>ELA Instructional Framework and Student Work </a:t>
            </a:r>
            <a:endParaRPr lang="en-US" dirty="0"/>
          </a:p>
        </p:txBody>
      </p:sp>
      <p:sp>
        <p:nvSpPr>
          <p:cNvPr id="3" name="Subtitle 2"/>
          <p:cNvSpPr>
            <a:spLocks noGrp="1"/>
          </p:cNvSpPr>
          <p:nvPr>
            <p:ph type="subTitle" idx="1"/>
          </p:nvPr>
        </p:nvSpPr>
        <p:spPr>
          <a:xfrm>
            <a:off x="533400" y="4572000"/>
            <a:ext cx="8001000" cy="685800"/>
          </a:xfrm>
        </p:spPr>
        <p:txBody>
          <a:bodyPr>
            <a:noAutofit/>
          </a:bodyPr>
          <a:lstStyle/>
          <a:p>
            <a:r>
              <a:rPr lang="en-US" b="1" dirty="0" smtClean="0"/>
              <a:t>Louisiana Teacher Leader Summit</a:t>
            </a:r>
          </a:p>
          <a:p>
            <a:r>
              <a:rPr lang="en-US" b="1" dirty="0" smtClean="0"/>
              <a:t>June 3 -4, 2014</a:t>
            </a:r>
            <a:endParaRPr lang="en-US" b="1" dirty="0"/>
          </a:p>
        </p:txBody>
      </p:sp>
    </p:spTree>
    <p:extLst>
      <p:ext uri="{BB962C8B-B14F-4D97-AF65-F5344CB8AC3E}">
        <p14:creationId xmlns:p14="http://schemas.microsoft.com/office/powerpoint/2010/main" val="3856693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Culminating Writing Task</a:t>
            </a:r>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8797506"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evel 4"/>
          <p:cNvSpPr/>
          <p:nvPr/>
        </p:nvSpPr>
        <p:spPr>
          <a:xfrm>
            <a:off x="6324600" y="6124575"/>
            <a:ext cx="259080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2, pg. 3</a:t>
            </a:r>
          </a:p>
        </p:txBody>
      </p:sp>
    </p:spTree>
    <p:extLst>
      <p:ext uri="{BB962C8B-B14F-4D97-AF65-F5344CB8AC3E}">
        <p14:creationId xmlns:p14="http://schemas.microsoft.com/office/powerpoint/2010/main" val="3984716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Cold-Read Assessment</a:t>
            </a:r>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839200" cy="4957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evel 4"/>
          <p:cNvSpPr/>
          <p:nvPr/>
        </p:nvSpPr>
        <p:spPr>
          <a:xfrm>
            <a:off x="6324600" y="6124575"/>
            <a:ext cx="259080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2, pg. 4</a:t>
            </a:r>
          </a:p>
        </p:txBody>
      </p:sp>
    </p:spTree>
    <p:extLst>
      <p:ext uri="{BB962C8B-B14F-4D97-AF65-F5344CB8AC3E}">
        <p14:creationId xmlns:p14="http://schemas.microsoft.com/office/powerpoint/2010/main" val="1161964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Task</a:t>
            </a:r>
            <a:endParaRPr lang="en-US" dirty="0"/>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686800" cy="475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evel 4"/>
          <p:cNvSpPr/>
          <p:nvPr/>
        </p:nvSpPr>
        <p:spPr>
          <a:xfrm>
            <a:off x="6324600" y="6124575"/>
            <a:ext cx="259080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2, pg. 5</a:t>
            </a:r>
          </a:p>
        </p:txBody>
      </p:sp>
    </p:spTree>
    <p:extLst>
      <p:ext uri="{BB962C8B-B14F-4D97-AF65-F5344CB8AC3E}">
        <p14:creationId xmlns:p14="http://schemas.microsoft.com/office/powerpoint/2010/main" val="2809708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grpSp>
        <p:nvGrpSpPr>
          <p:cNvPr id="4" name="Group 3"/>
          <p:cNvGrpSpPr/>
          <p:nvPr/>
        </p:nvGrpSpPr>
        <p:grpSpPr>
          <a:xfrm>
            <a:off x="233362" y="1330880"/>
            <a:ext cx="8610600" cy="4800600"/>
            <a:chOff x="3962400" y="1943100"/>
            <a:chExt cx="5153022" cy="297180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86268"/>
            <a:stretch/>
          </p:blipFill>
          <p:spPr bwMode="auto">
            <a:xfrm>
              <a:off x="3962400" y="1943100"/>
              <a:ext cx="124777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817"/>
            <a:stretch/>
          </p:blipFill>
          <p:spPr bwMode="auto">
            <a:xfrm>
              <a:off x="5100635" y="1943100"/>
              <a:ext cx="4014787"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tangle 4"/>
          <p:cNvSpPr/>
          <p:nvPr/>
        </p:nvSpPr>
        <p:spPr>
          <a:xfrm>
            <a:off x="2247143" y="2376480"/>
            <a:ext cx="2441431"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5494408" y="2376480"/>
            <a:ext cx="2820916" cy="252414"/>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484884" y="2628900"/>
            <a:ext cx="1220715"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233362" y="6164818"/>
            <a:ext cx="7848600" cy="369332"/>
          </a:xfrm>
          <a:prstGeom prst="rect">
            <a:avLst/>
          </a:prstGeom>
          <a:noFill/>
        </p:spPr>
        <p:txBody>
          <a:bodyPr wrap="square" rtlCol="0">
            <a:spAutoFit/>
          </a:bodyPr>
          <a:lstStyle/>
          <a:p>
            <a:r>
              <a:rPr lang="en-US" dirty="0">
                <a:solidFill>
                  <a:prstClr val="black"/>
                </a:solidFill>
              </a:rPr>
              <a:t>from the Louisiana Teacher Performance Evaluation Rubric</a:t>
            </a:r>
          </a:p>
        </p:txBody>
      </p:sp>
      <p:sp>
        <p:nvSpPr>
          <p:cNvPr id="12" name="Rectangle 11"/>
          <p:cNvSpPr/>
          <p:nvPr/>
        </p:nvSpPr>
        <p:spPr>
          <a:xfrm>
            <a:off x="2247143" y="4495800"/>
            <a:ext cx="3127231"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2232855" y="4772025"/>
            <a:ext cx="953258"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5484883" y="5486400"/>
            <a:ext cx="3201917"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5494408" y="5715000"/>
            <a:ext cx="2439917"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Bevel 15"/>
          <p:cNvSpPr/>
          <p:nvPr/>
        </p:nvSpPr>
        <p:spPr>
          <a:xfrm>
            <a:off x="6704841" y="6164818"/>
            <a:ext cx="1952625"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3</a:t>
            </a:r>
          </a:p>
        </p:txBody>
      </p:sp>
    </p:spTree>
    <p:extLst>
      <p:ext uri="{BB962C8B-B14F-4D97-AF65-F5344CB8AC3E}">
        <p14:creationId xmlns:p14="http://schemas.microsoft.com/office/powerpoint/2010/main" val="2995903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Uses</a:t>
            </a:r>
            <a:endParaRPr lang="en-US" dirty="0"/>
          </a:p>
        </p:txBody>
      </p:sp>
      <p:sp>
        <p:nvSpPr>
          <p:cNvPr id="3" name="Content Placeholder 2"/>
          <p:cNvSpPr>
            <a:spLocks noGrp="1"/>
          </p:cNvSpPr>
          <p:nvPr>
            <p:ph idx="1"/>
          </p:nvPr>
        </p:nvSpPr>
        <p:spPr>
          <a:xfrm>
            <a:off x="427866" y="1295400"/>
            <a:ext cx="8229600" cy="4525963"/>
          </a:xfrm>
        </p:spPr>
        <p:txBody>
          <a:bodyPr>
            <a:normAutofit fontScale="92500" lnSpcReduction="10000"/>
          </a:bodyPr>
          <a:lstStyle/>
          <a:p>
            <a:endParaRPr lang="en-US" dirty="0" smtClean="0"/>
          </a:p>
          <a:p>
            <a:r>
              <a:rPr lang="en-US" dirty="0" smtClean="0"/>
              <a:t>Summative Assessment: to gather evidence of mastery or proficiency at the end of a cycle of instruction</a:t>
            </a:r>
            <a:endParaRPr lang="en-US" dirty="0"/>
          </a:p>
          <a:p>
            <a:endParaRPr lang="en-US" dirty="0" smtClean="0"/>
          </a:p>
          <a:p>
            <a:r>
              <a:rPr lang="en-US" dirty="0" smtClean="0"/>
              <a:t>Formative Assessment: feedback from students that is used to guide and inform future instruction</a:t>
            </a:r>
            <a:endParaRPr lang="en-US" dirty="0"/>
          </a:p>
        </p:txBody>
      </p:sp>
      <p:sp>
        <p:nvSpPr>
          <p:cNvPr id="4" name="Bevel 3"/>
          <p:cNvSpPr/>
          <p:nvPr/>
        </p:nvSpPr>
        <p:spPr>
          <a:xfrm>
            <a:off x="6704841" y="6164818"/>
            <a:ext cx="1952625"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a:t>
            </a:r>
            <a:r>
              <a:rPr lang="en-US" sz="2400" b="1" dirty="0" smtClean="0">
                <a:solidFill>
                  <a:prstClr val="white"/>
                </a:solidFill>
                <a:effectLst>
                  <a:outerShdw blurRad="38100" dist="38100" dir="2700000" algn="tl">
                    <a:srgbClr val="000000">
                      <a:alpha val="43137"/>
                    </a:srgbClr>
                  </a:outerShdw>
                </a:effectLst>
              </a:rPr>
              <a:t>4</a:t>
            </a:r>
            <a:endParaRPr lang="en-US"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3834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73563"/>
          </a:xfrm>
        </p:spPr>
        <p:txBody>
          <a:bodyPr>
            <a:normAutofit lnSpcReduction="10000"/>
          </a:bodyPr>
          <a:lstStyle/>
          <a:p>
            <a:pPr marL="0" indent="0" algn="ctr">
              <a:buNone/>
            </a:pPr>
            <a:r>
              <a:rPr lang="en-US" dirty="0" smtClean="0"/>
              <a:t>“From </a:t>
            </a:r>
            <a:r>
              <a:rPr lang="en-US" dirty="0" smtClean="0">
                <a:effectLst>
                  <a:outerShdw blurRad="38100" dist="38100" dir="2700000" algn="tl">
                    <a:srgbClr val="000000">
                      <a:alpha val="43137"/>
                    </a:srgbClr>
                  </a:outerShdw>
                </a:effectLst>
              </a:rPr>
              <a:t>judging performance </a:t>
            </a:r>
            <a:r>
              <a:rPr lang="en-US" dirty="0" smtClean="0"/>
              <a:t>to </a:t>
            </a:r>
            <a:r>
              <a:rPr lang="en-US" dirty="0">
                <a:effectLst>
                  <a:outerShdw blurRad="38100" dist="38100" dir="2700000" algn="tl">
                    <a:srgbClr val="000000">
                      <a:alpha val="43137"/>
                    </a:srgbClr>
                  </a:outerShdw>
                </a:effectLst>
              </a:rPr>
              <a:t>guiding students </a:t>
            </a:r>
            <a:r>
              <a:rPr lang="en-US" dirty="0" smtClean="0"/>
              <a:t>to </a:t>
            </a:r>
            <a:r>
              <a:rPr lang="en-US" dirty="0">
                <a:effectLst>
                  <a:outerShdw blurRad="38100" dist="38100" dir="2700000" algn="tl">
                    <a:srgbClr val="000000">
                      <a:alpha val="43137"/>
                    </a:srgbClr>
                  </a:outerShdw>
                </a:effectLst>
              </a:rPr>
              <a:t>shaping instruction</a:t>
            </a:r>
            <a:r>
              <a:rPr lang="en-US" dirty="0" smtClean="0"/>
              <a:t> to </a:t>
            </a:r>
            <a:r>
              <a:rPr lang="en-US" dirty="0">
                <a:effectLst>
                  <a:outerShdw blurRad="38100" dist="38100" dir="2700000" algn="tl">
                    <a:srgbClr val="000000">
                      <a:alpha val="43137"/>
                    </a:srgbClr>
                  </a:outerShdw>
                </a:effectLst>
              </a:rPr>
              <a:t>informing learning</a:t>
            </a:r>
            <a:r>
              <a:rPr lang="en-US" dirty="0" smtClean="0"/>
              <a:t>, coming to grips with informative assessment is one insightful journey.” </a:t>
            </a:r>
          </a:p>
          <a:p>
            <a:pPr marL="0" indent="0" algn="ctr">
              <a:buNone/>
            </a:pPr>
            <a:endParaRPr lang="en-US" sz="2000" dirty="0" smtClean="0"/>
          </a:p>
          <a:p>
            <a:pPr marL="0" indent="0" algn="ctr">
              <a:buNone/>
            </a:pPr>
            <a:r>
              <a:rPr lang="en-US" sz="2800" dirty="0" smtClean="0"/>
              <a:t>-Carol Ann Tomlinson</a:t>
            </a:r>
            <a:endParaRPr lang="en-US" sz="2800" dirty="0"/>
          </a:p>
        </p:txBody>
      </p:sp>
    </p:spTree>
    <p:extLst>
      <p:ext uri="{BB962C8B-B14F-4D97-AF65-F5344CB8AC3E}">
        <p14:creationId xmlns:p14="http://schemas.microsoft.com/office/powerpoint/2010/main" val="3425872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p:spPr>
        <p:txBody>
          <a:bodyPr/>
          <a:lstStyle/>
          <a:p>
            <a:r>
              <a:rPr lang="en-US" dirty="0" smtClean="0"/>
              <a:t>Texts, Standards, and </a:t>
            </a:r>
            <a:r>
              <a:rPr lang="en-US" u="sng" dirty="0" smtClean="0"/>
              <a:t>Assessment</a:t>
            </a:r>
            <a:endParaRPr lang="en-US" u="sng"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610600" cy="4894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3581400" y="5181601"/>
            <a:ext cx="5181600" cy="381000"/>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Bevel 5"/>
          <p:cNvSpPr/>
          <p:nvPr/>
        </p:nvSpPr>
        <p:spPr>
          <a:xfrm>
            <a:off x="6324600" y="6124575"/>
            <a:ext cx="259080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2, pg. 1</a:t>
            </a:r>
          </a:p>
        </p:txBody>
      </p:sp>
    </p:spTree>
    <p:extLst>
      <p:ext uri="{BB962C8B-B14F-4D97-AF65-F5344CB8AC3E}">
        <p14:creationId xmlns:p14="http://schemas.microsoft.com/office/powerpoint/2010/main" val="3247243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Culminating Writing Task</a:t>
            </a:r>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8797506"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evel 4"/>
          <p:cNvSpPr/>
          <p:nvPr/>
        </p:nvSpPr>
        <p:spPr>
          <a:xfrm>
            <a:off x="6324600" y="6124575"/>
            <a:ext cx="259080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2, pg. 3</a:t>
            </a:r>
          </a:p>
        </p:txBody>
      </p:sp>
    </p:spTree>
    <p:extLst>
      <p:ext uri="{BB962C8B-B14F-4D97-AF65-F5344CB8AC3E}">
        <p14:creationId xmlns:p14="http://schemas.microsoft.com/office/powerpoint/2010/main" val="3547272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PARCC Draft Scoring Rubric</a:t>
            </a:r>
            <a:endParaRPr lang="en-US" dirty="0"/>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32982" y="1492324"/>
            <a:ext cx="9036097" cy="5060877"/>
            <a:chOff x="-1431912" y="1877573"/>
            <a:chExt cx="7702539" cy="4381911"/>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04" y="3310218"/>
              <a:ext cx="3931295" cy="2032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912" y="1877573"/>
              <a:ext cx="7702539" cy="2732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675" y="5257800"/>
              <a:ext cx="3937323" cy="1001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Bevel 8"/>
          <p:cNvSpPr/>
          <p:nvPr/>
        </p:nvSpPr>
        <p:spPr>
          <a:xfrm>
            <a:off x="6629400" y="6091237"/>
            <a:ext cx="226695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a:t>
            </a:r>
            <a:r>
              <a:rPr lang="en-US" sz="2400" b="1" dirty="0" smtClean="0">
                <a:solidFill>
                  <a:prstClr val="white"/>
                </a:solidFill>
                <a:effectLst>
                  <a:outerShdw blurRad="38100" dist="38100" dir="2700000" algn="tl">
                    <a:srgbClr val="000000">
                      <a:alpha val="43137"/>
                    </a:srgbClr>
                  </a:outerShdw>
                </a:effectLst>
              </a:rPr>
              <a:t>5</a:t>
            </a:r>
            <a:endParaRPr lang="en-US"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9714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Plan Development</a:t>
            </a:r>
            <a:endParaRPr lang="en-US" dirty="0"/>
          </a:p>
        </p:txBody>
      </p:sp>
      <p:sp>
        <p:nvSpPr>
          <p:cNvPr id="3" name="Content Placeholder 2"/>
          <p:cNvSpPr>
            <a:spLocks noGrp="1"/>
          </p:cNvSpPr>
          <p:nvPr>
            <p:ph idx="1"/>
          </p:nvPr>
        </p:nvSpPr>
        <p:spPr>
          <a:xfrm>
            <a:off x="304801" y="1600200"/>
            <a:ext cx="7086600" cy="4952999"/>
          </a:xfrm>
        </p:spPr>
        <p:txBody>
          <a:bodyPr>
            <a:normAutofit lnSpcReduction="10000"/>
          </a:bodyPr>
          <a:lstStyle/>
          <a:p>
            <a:r>
              <a:rPr lang="en-US" dirty="0" smtClean="0"/>
              <a:t>In order for students to be successful on the Culminating Writing Task, we must use formative assessment opportunities to shape </a:t>
            </a:r>
            <a:r>
              <a:rPr lang="en-US" dirty="0"/>
              <a:t>instruction </a:t>
            </a:r>
            <a:r>
              <a:rPr lang="en-US" dirty="0" smtClean="0"/>
              <a:t>and inform learning for each individual student throughout the unit.</a:t>
            </a:r>
            <a:endParaRPr lang="en-US" dirty="0"/>
          </a:p>
        </p:txBody>
      </p:sp>
      <p:pic>
        <p:nvPicPr>
          <p:cNvPr id="19458" name="Picture 2" descr="C:\Users\lindsey.parker\AppData\Local\Microsoft\Windows\Temporary Internet Files\Content.IE5\5NPIXW65\MC9004418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900362"/>
            <a:ext cx="2025130" cy="2240400"/>
          </a:xfrm>
          <a:prstGeom prst="rect">
            <a:avLst/>
          </a:prstGeom>
          <a:noFill/>
          <a:extLst>
            <a:ext uri="{909E8E84-426E-40DD-AFC4-6F175D3DCCD1}">
              <a14:hiddenFill xmlns:a14="http://schemas.microsoft.com/office/drawing/2010/main">
                <a:solidFill>
                  <a:srgbClr val="FFFFFF"/>
                </a:solidFill>
              </a14:hiddenFill>
            </a:ext>
          </a:extLst>
        </p:spPr>
      </p:pic>
      <p:sp>
        <p:nvSpPr>
          <p:cNvPr id="5" name="Bevel 4"/>
          <p:cNvSpPr/>
          <p:nvPr/>
        </p:nvSpPr>
        <p:spPr>
          <a:xfrm>
            <a:off x="6629400" y="6091237"/>
            <a:ext cx="226695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a:t>
            </a:r>
            <a:r>
              <a:rPr lang="en-US" sz="2400" b="1" dirty="0" smtClean="0">
                <a:solidFill>
                  <a:prstClr val="white"/>
                </a:solidFill>
                <a:effectLst>
                  <a:outerShdw blurRad="38100" dist="38100" dir="2700000" algn="tl">
                    <a:srgbClr val="000000">
                      <a:alpha val="43137"/>
                    </a:srgbClr>
                  </a:outerShdw>
                </a:effectLst>
              </a:rPr>
              <a:t>6</a:t>
            </a:r>
            <a:endParaRPr lang="en-US"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9069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 Instructional Framework</a:t>
            </a:r>
            <a:endParaRPr lang="en-US" dirty="0"/>
          </a:p>
        </p:txBody>
      </p:sp>
      <p:sp>
        <p:nvSpPr>
          <p:cNvPr id="3" name="Content Placeholder 2"/>
          <p:cNvSpPr>
            <a:spLocks noGrp="1"/>
          </p:cNvSpPr>
          <p:nvPr>
            <p:ph idx="1"/>
          </p:nvPr>
        </p:nvSpPr>
        <p:spPr>
          <a:xfrm>
            <a:off x="304800" y="1676401"/>
            <a:ext cx="5334000" cy="5029200"/>
          </a:xfrm>
        </p:spPr>
        <p:txBody>
          <a:bodyPr>
            <a:normAutofit fontScale="85000" lnSpcReduction="10000"/>
          </a:bodyPr>
          <a:lstStyle/>
          <a:p>
            <a:r>
              <a:rPr lang="en-US" dirty="0"/>
              <a:t>To support students in developing independence with reading and communicating about complex texts, teachers should incorporate the </a:t>
            </a:r>
            <a:r>
              <a:rPr lang="en-US" dirty="0" smtClean="0"/>
              <a:t> </a:t>
            </a:r>
            <a:r>
              <a:rPr lang="en-US" dirty="0"/>
              <a:t>interconnected components </a:t>
            </a:r>
            <a:r>
              <a:rPr lang="en-US" dirty="0" smtClean="0"/>
              <a:t>of the ELA Instructional Framework into </a:t>
            </a:r>
            <a:r>
              <a:rPr lang="en-US" dirty="0"/>
              <a:t>their instruction.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312" y="2057400"/>
            <a:ext cx="3381375" cy="3346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evel 4"/>
          <p:cNvSpPr/>
          <p:nvPr/>
        </p:nvSpPr>
        <p:spPr>
          <a:xfrm>
            <a:off x="6238876" y="5791200"/>
            <a:ext cx="220980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1</a:t>
            </a:r>
          </a:p>
        </p:txBody>
      </p:sp>
    </p:spTree>
    <p:extLst>
      <p:ext uri="{BB962C8B-B14F-4D97-AF65-F5344CB8AC3E}">
        <p14:creationId xmlns:p14="http://schemas.microsoft.com/office/powerpoint/2010/main" val="2705920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Connections</a:t>
            </a:r>
            <a:endParaRPr lang="en-US" dirty="0"/>
          </a:p>
        </p:txBody>
      </p:sp>
      <p:sp>
        <p:nvSpPr>
          <p:cNvPr id="3" name="Content Placeholder 2"/>
          <p:cNvSpPr>
            <a:spLocks noGrp="1"/>
          </p:cNvSpPr>
          <p:nvPr>
            <p:ph idx="1"/>
          </p:nvPr>
        </p:nvSpPr>
        <p:spPr>
          <a:xfrm>
            <a:off x="457200" y="1676400"/>
            <a:ext cx="3962400" cy="4724400"/>
          </a:xfrm>
        </p:spPr>
        <p:txBody>
          <a:bodyPr>
            <a:normAutofit fontScale="92500"/>
          </a:bodyPr>
          <a:lstStyle/>
          <a:p>
            <a:pPr marL="0" indent="0">
              <a:buNone/>
            </a:pPr>
            <a:r>
              <a:rPr lang="en-US" dirty="0" smtClean="0"/>
              <a:t>Progress within the assessment plan will determine individual student needs for small-group reading and small-group writing.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215" y="1676400"/>
            <a:ext cx="4267200" cy="4223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703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6096000" cy="1111664"/>
          </a:xfrm>
        </p:spPr>
        <p:txBody>
          <a:bodyPr/>
          <a:lstStyle/>
          <a:p>
            <a:r>
              <a:rPr lang="en-US" dirty="0" smtClean="0"/>
              <a:t>		and Analyze… </a:t>
            </a:r>
            <a:endParaRPr lang="en-US" dirty="0"/>
          </a:p>
        </p:txBody>
      </p:sp>
      <p:sp>
        <p:nvSpPr>
          <p:cNvPr id="3" name="Content Placeholder 2"/>
          <p:cNvSpPr>
            <a:spLocks noGrp="1"/>
          </p:cNvSpPr>
          <p:nvPr>
            <p:ph idx="1"/>
          </p:nvPr>
        </p:nvSpPr>
        <p:spPr>
          <a:xfrm>
            <a:off x="456915" y="1752600"/>
            <a:ext cx="8229600" cy="4267200"/>
          </a:xfrm>
        </p:spPr>
        <p:txBody>
          <a:bodyPr>
            <a:normAutofit fontScale="92500" lnSpcReduction="10000"/>
          </a:bodyPr>
          <a:lstStyle/>
          <a:p>
            <a:pPr marL="0" indent="0">
              <a:buNone/>
            </a:pPr>
            <a:r>
              <a:rPr lang="en-US" dirty="0" err="1" smtClean="0"/>
              <a:t>AllWrite</a:t>
            </a:r>
            <a:r>
              <a:rPr lang="en-US" dirty="0" smtClean="0"/>
              <a:t> Round Robin Structure Notes:</a:t>
            </a:r>
          </a:p>
          <a:p>
            <a:pPr marL="0" indent="0">
              <a:buNone/>
            </a:pPr>
            <a:endParaRPr lang="en-US" dirty="0"/>
          </a:p>
          <a:p>
            <a:pPr marL="742950" indent="-742950">
              <a:buFont typeface="+mj-lt"/>
              <a:buAutoNum type="arabicPeriod"/>
            </a:pPr>
            <a:r>
              <a:rPr lang="en-US" dirty="0" smtClean="0"/>
              <a:t>In a clockwise manner, take turns sharing responses to the question.</a:t>
            </a:r>
          </a:p>
          <a:p>
            <a:pPr marL="742950" indent="-742950">
              <a:buFont typeface="+mj-lt"/>
              <a:buAutoNum type="arabicPeriod"/>
            </a:pPr>
            <a:r>
              <a:rPr lang="en-US" dirty="0" smtClean="0"/>
              <a:t>All participants should record agreed upon answers on their own papers. </a:t>
            </a:r>
          </a:p>
          <a:p>
            <a:pPr marL="742950" indent="-742950">
              <a:buFont typeface="+mj-lt"/>
              <a:buAutoNum type="arabicPeriod"/>
            </a:pPr>
            <a:r>
              <a:rPr lang="en-US" dirty="0" smtClean="0"/>
              <a:t>Continue to share until time expires. </a:t>
            </a:r>
          </a:p>
        </p:txBody>
      </p:sp>
      <p:pic>
        <p:nvPicPr>
          <p:cNvPr id="3074" name="Picture 2" descr="C:\Users\lindsey.parker\AppData\Local\Microsoft\Windows\Temporary Internet Files\Content.IE5\5NPIXW65\MC9004348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0"/>
            <a:ext cx="2057115" cy="2057115"/>
          </a:xfrm>
          <a:prstGeom prst="rect">
            <a:avLst/>
          </a:prstGeom>
        </p:spPr>
      </p:pic>
      <p:sp>
        <p:nvSpPr>
          <p:cNvPr id="6" name="Bevel 5"/>
          <p:cNvSpPr/>
          <p:nvPr/>
        </p:nvSpPr>
        <p:spPr>
          <a:xfrm>
            <a:off x="6629400" y="6091237"/>
            <a:ext cx="226695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a:t>
            </a:r>
            <a:r>
              <a:rPr lang="en-US" sz="2400" b="1" dirty="0" smtClean="0">
                <a:solidFill>
                  <a:prstClr val="white"/>
                </a:solidFill>
                <a:effectLst>
                  <a:outerShdw blurRad="38100" dist="38100" dir="2700000" algn="tl">
                    <a:srgbClr val="000000">
                      <a:alpha val="43137"/>
                    </a:srgbClr>
                  </a:outerShdw>
                </a:effectLst>
              </a:rPr>
              <a:t>6</a:t>
            </a:r>
            <a:endParaRPr lang="en-US"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1120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6096000" cy="1111664"/>
          </a:xfrm>
        </p:spPr>
        <p:txBody>
          <a:bodyPr/>
          <a:lstStyle/>
          <a:p>
            <a:r>
              <a:rPr lang="en-US" dirty="0" smtClean="0"/>
              <a:t>		and Analyze… </a:t>
            </a:r>
            <a:endParaRPr lang="en-US" dirty="0"/>
          </a:p>
        </p:txBody>
      </p:sp>
      <p:sp>
        <p:nvSpPr>
          <p:cNvPr id="3" name="Content Placeholder 2"/>
          <p:cNvSpPr>
            <a:spLocks noGrp="1"/>
          </p:cNvSpPr>
          <p:nvPr>
            <p:ph idx="1"/>
          </p:nvPr>
        </p:nvSpPr>
        <p:spPr>
          <a:xfrm>
            <a:off x="457200" y="1600200"/>
            <a:ext cx="8229600" cy="4267200"/>
          </a:xfrm>
        </p:spPr>
        <p:txBody>
          <a:bodyPr>
            <a:normAutofit fontScale="92500" lnSpcReduction="10000"/>
          </a:bodyPr>
          <a:lstStyle/>
          <a:p>
            <a:pPr marL="0" indent="0">
              <a:buNone/>
            </a:pPr>
            <a:r>
              <a:rPr lang="en-US" dirty="0" smtClean="0"/>
              <a:t>Review standard RL.6.3 and the summative assessment task. </a:t>
            </a:r>
          </a:p>
          <a:p>
            <a:pPr marL="0" indent="0">
              <a:buNone/>
            </a:pPr>
            <a:endParaRPr lang="en-US" dirty="0" smtClean="0"/>
          </a:p>
          <a:p>
            <a:pPr marL="0" indent="0">
              <a:buNone/>
            </a:pPr>
            <a:r>
              <a:rPr lang="en-US" dirty="0" smtClean="0"/>
              <a:t>Based upon your reading, </a:t>
            </a:r>
            <a:endParaRPr lang="en-US" dirty="0"/>
          </a:p>
          <a:p>
            <a:r>
              <a:rPr lang="en-US" dirty="0" smtClean="0"/>
              <a:t>What are some sub skills that students must master </a:t>
            </a:r>
            <a:r>
              <a:rPr lang="en-US" i="1" dirty="0" smtClean="0"/>
              <a:t>before</a:t>
            </a:r>
            <a:r>
              <a:rPr lang="en-US" dirty="0" smtClean="0"/>
              <a:t> they can be successful with RL.6.3?</a:t>
            </a:r>
          </a:p>
          <a:p>
            <a:endParaRPr lang="en-US" dirty="0"/>
          </a:p>
        </p:txBody>
      </p:sp>
      <p:pic>
        <p:nvPicPr>
          <p:cNvPr id="3074" name="Picture 2" descr="C:\Users\lindsey.parker\AppData\Local\Microsoft\Windows\Temporary Internet Files\Content.IE5\5NPIXW65\MC9004348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Bevel 4"/>
          <p:cNvSpPr/>
          <p:nvPr/>
        </p:nvSpPr>
        <p:spPr>
          <a:xfrm>
            <a:off x="6629400" y="6091237"/>
            <a:ext cx="226695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a:t>
            </a:r>
            <a:r>
              <a:rPr lang="en-US" sz="2400" b="1" dirty="0" smtClean="0">
                <a:solidFill>
                  <a:prstClr val="white"/>
                </a:solidFill>
                <a:effectLst>
                  <a:outerShdw blurRad="38100" dist="38100" dir="2700000" algn="tl">
                    <a:srgbClr val="000000">
                      <a:alpha val="43137"/>
                    </a:srgbClr>
                  </a:outerShdw>
                </a:effectLst>
              </a:rPr>
              <a:t>6</a:t>
            </a:r>
            <a:endParaRPr lang="en-US"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978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Sub Skills for RL.6.3</a:t>
            </a:r>
            <a:endParaRPr lang="en-US" dirty="0"/>
          </a:p>
        </p:txBody>
      </p:sp>
      <p:grpSp>
        <p:nvGrpSpPr>
          <p:cNvPr id="4" name="Group 3"/>
          <p:cNvGrpSpPr/>
          <p:nvPr/>
        </p:nvGrpSpPr>
        <p:grpSpPr>
          <a:xfrm>
            <a:off x="609600" y="1529724"/>
            <a:ext cx="8082280" cy="4728960"/>
            <a:chOff x="1061720" y="1491298"/>
            <a:chExt cx="7020560" cy="3976753"/>
          </a:xfrm>
        </p:grpSpPr>
        <p:sp>
          <p:nvSpPr>
            <p:cNvPr id="5" name="Isosceles Triangle 4"/>
            <p:cNvSpPr/>
            <p:nvPr/>
          </p:nvSpPr>
          <p:spPr>
            <a:xfrm>
              <a:off x="1061720" y="1491298"/>
              <a:ext cx="7020560" cy="387540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p>
          </p:txBody>
        </p:sp>
        <p:sp>
          <p:nvSpPr>
            <p:cNvPr id="6" name="Text Box 5"/>
            <p:cNvSpPr txBox="1"/>
            <p:nvPr/>
          </p:nvSpPr>
          <p:spPr>
            <a:xfrm>
              <a:off x="1716086" y="4963226"/>
              <a:ext cx="5663565" cy="5048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lgn="ctr">
                <a:spcBef>
                  <a:spcPts val="0"/>
                </a:spcBef>
                <a:spcAft>
                  <a:spcPts val="0"/>
                </a:spcAft>
                <a:buFont typeface="Symbol"/>
                <a:buChar char=""/>
              </a:pPr>
              <a:r>
                <a:rPr lang="en-US" dirty="0">
                  <a:effectLst/>
                  <a:ea typeface="Calibri"/>
                  <a:cs typeface="HQCSYA+Calibri-Bold"/>
                </a:rPr>
                <a:t>Define terms  such as character, trait, events, plot</a:t>
              </a:r>
              <a:endParaRPr lang="en-US" sz="1600" dirty="0">
                <a:effectLst/>
                <a:ea typeface="Calibri"/>
                <a:cs typeface="Times New Roman"/>
              </a:endParaRPr>
            </a:p>
          </p:txBody>
        </p:sp>
        <p:sp>
          <p:nvSpPr>
            <p:cNvPr id="7" name="Text Box 6"/>
            <p:cNvSpPr txBox="1"/>
            <p:nvPr/>
          </p:nvSpPr>
          <p:spPr>
            <a:xfrm>
              <a:off x="1606549" y="4444776"/>
              <a:ext cx="5663565" cy="5048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lgn="ctr">
                <a:spcBef>
                  <a:spcPts val="0"/>
                </a:spcBef>
                <a:spcAft>
                  <a:spcPts val="0"/>
                </a:spcAft>
                <a:buFont typeface="Symbol"/>
                <a:buChar char=""/>
              </a:pPr>
              <a:r>
                <a:rPr lang="en-US" dirty="0">
                  <a:effectLst/>
                  <a:ea typeface="Calibri"/>
                  <a:cs typeface="HQCSYA+Calibri-Bold"/>
                </a:rPr>
                <a:t>RL.5.3: compare and contrast two or more characters, settings, or events</a:t>
              </a:r>
              <a:endParaRPr lang="en-US" sz="1600" dirty="0">
                <a:effectLst/>
                <a:ea typeface="Calibri"/>
                <a:cs typeface="Times New Roman"/>
              </a:endParaRPr>
            </a:p>
          </p:txBody>
        </p:sp>
        <p:sp>
          <p:nvSpPr>
            <p:cNvPr id="8" name="Text Box 7"/>
            <p:cNvSpPr txBox="1"/>
            <p:nvPr/>
          </p:nvSpPr>
          <p:spPr>
            <a:xfrm>
              <a:off x="1607185" y="4002088"/>
              <a:ext cx="5663565" cy="5048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lgn="ctr">
                <a:spcBef>
                  <a:spcPts val="0"/>
                </a:spcBef>
                <a:spcAft>
                  <a:spcPts val="0"/>
                </a:spcAft>
                <a:buFont typeface="Symbol"/>
                <a:buChar char=""/>
              </a:pPr>
              <a:r>
                <a:rPr lang="en-US" sz="2000" dirty="0">
                  <a:effectLst/>
                  <a:ea typeface="Calibri"/>
                  <a:cs typeface="HQCSYA+Calibri-Bold"/>
                </a:rPr>
                <a:t>Describe the plot of the story</a:t>
              </a:r>
              <a:endParaRPr lang="en-US" dirty="0">
                <a:effectLst/>
                <a:ea typeface="Calibri"/>
                <a:cs typeface="Times New Roman"/>
              </a:endParaRPr>
            </a:p>
          </p:txBody>
        </p:sp>
        <p:sp>
          <p:nvSpPr>
            <p:cNvPr id="9" name="Text Box 8"/>
            <p:cNvSpPr txBox="1"/>
            <p:nvPr/>
          </p:nvSpPr>
          <p:spPr>
            <a:xfrm>
              <a:off x="1607820" y="3497898"/>
              <a:ext cx="5663565" cy="5048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lgn="ctr">
                <a:spcBef>
                  <a:spcPts val="0"/>
                </a:spcBef>
                <a:spcAft>
                  <a:spcPts val="0"/>
                </a:spcAft>
                <a:buFont typeface="Symbol"/>
                <a:buChar char=""/>
              </a:pPr>
              <a:r>
                <a:rPr lang="en-US" dirty="0">
                  <a:effectLst/>
                  <a:ea typeface="Calibri"/>
                  <a:cs typeface="HQCSYA+Calibri-Bold"/>
                </a:rPr>
                <a:t>Identify character traits of major characters</a:t>
              </a:r>
              <a:endParaRPr lang="en-US" sz="1600" dirty="0">
                <a:effectLst/>
                <a:ea typeface="Calibri"/>
                <a:cs typeface="Times New Roman"/>
              </a:endParaRPr>
            </a:p>
          </p:txBody>
        </p:sp>
        <p:sp>
          <p:nvSpPr>
            <p:cNvPr id="10" name="Text Box 9"/>
            <p:cNvSpPr txBox="1"/>
            <p:nvPr/>
          </p:nvSpPr>
          <p:spPr>
            <a:xfrm>
              <a:off x="3055000" y="2692401"/>
              <a:ext cx="2766663" cy="736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lgn="ctr">
                <a:spcBef>
                  <a:spcPts val="0"/>
                </a:spcBef>
                <a:spcAft>
                  <a:spcPts val="0"/>
                </a:spcAft>
                <a:buFont typeface="Symbol"/>
                <a:buChar char=""/>
              </a:pPr>
              <a:r>
                <a:rPr lang="en-US" dirty="0">
                  <a:effectLst/>
                  <a:ea typeface="Calibri"/>
                  <a:cs typeface="HQCSYA+Calibri-Bold"/>
                </a:rPr>
                <a:t>Identify </a:t>
              </a:r>
              <a:r>
                <a:rPr lang="en-US" dirty="0" smtClean="0">
                  <a:effectLst/>
                  <a:ea typeface="Calibri"/>
                  <a:cs typeface="HQCSYA+Calibri-Bold"/>
                </a:rPr>
                <a:t>traits </a:t>
              </a:r>
              <a:r>
                <a:rPr lang="en-US" dirty="0">
                  <a:effectLst/>
                  <a:ea typeface="Calibri"/>
                  <a:cs typeface="HQCSYA+Calibri-Bold"/>
                </a:rPr>
                <a:t>of major characters as they change throughout a text</a:t>
              </a:r>
              <a:endParaRPr lang="en-US" sz="1600" dirty="0">
                <a:effectLst/>
                <a:ea typeface="Calibri"/>
                <a:cs typeface="Times New Roman"/>
              </a:endParaRPr>
            </a:p>
          </p:txBody>
        </p:sp>
      </p:grpSp>
      <p:sp>
        <p:nvSpPr>
          <p:cNvPr id="12" name="Bevel 11"/>
          <p:cNvSpPr/>
          <p:nvPr/>
        </p:nvSpPr>
        <p:spPr>
          <a:xfrm>
            <a:off x="6629400" y="6091237"/>
            <a:ext cx="226695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a:t>
            </a:r>
            <a:r>
              <a:rPr lang="en-US" sz="2400" b="1" dirty="0" smtClean="0">
                <a:solidFill>
                  <a:prstClr val="white"/>
                </a:solidFill>
                <a:effectLst>
                  <a:outerShdw blurRad="38100" dist="38100" dir="2700000" algn="tl">
                    <a:srgbClr val="000000">
                      <a:alpha val="43137"/>
                    </a:srgbClr>
                  </a:outerShdw>
                </a:effectLst>
              </a:rPr>
              <a:t>6</a:t>
            </a:r>
            <a:endParaRPr lang="en-US"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5206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Culminating Writing Task</a:t>
            </a:r>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8797506"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evel 4"/>
          <p:cNvSpPr/>
          <p:nvPr/>
        </p:nvSpPr>
        <p:spPr>
          <a:xfrm>
            <a:off x="6324600" y="6124575"/>
            <a:ext cx="259080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2, pg. 3</a:t>
            </a:r>
          </a:p>
        </p:txBody>
      </p:sp>
      <p:sp>
        <p:nvSpPr>
          <p:cNvPr id="6" name="Rounded Rectangle 5"/>
          <p:cNvSpPr/>
          <p:nvPr/>
        </p:nvSpPr>
        <p:spPr>
          <a:xfrm>
            <a:off x="5638800" y="3886200"/>
            <a:ext cx="2590800" cy="1981200"/>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07000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Plan Lesson 1</a:t>
            </a:r>
            <a:endParaRPr lang="en-US" dirty="0"/>
          </a:p>
        </p:txBody>
      </p:sp>
      <p:sp>
        <p:nvSpPr>
          <p:cNvPr id="3" name="Content Placeholder 2"/>
          <p:cNvSpPr>
            <a:spLocks noGrp="1"/>
          </p:cNvSpPr>
          <p:nvPr>
            <p:ph idx="1"/>
          </p:nvPr>
        </p:nvSpPr>
        <p:spPr>
          <a:xfrm>
            <a:off x="457200" y="4876800"/>
            <a:ext cx="7467600" cy="1752600"/>
          </a:xfrm>
        </p:spPr>
        <p:txBody>
          <a:bodyPr>
            <a:normAutofit lnSpcReduction="10000"/>
          </a:bodyPr>
          <a:lstStyle/>
          <a:p>
            <a:pPr marL="0" indent="0">
              <a:buNone/>
            </a:pPr>
            <a:r>
              <a:rPr lang="en-US" dirty="0" smtClean="0"/>
              <a:t>What potential formative assessment opportunities do we see here?</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886348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evel 4"/>
          <p:cNvSpPr/>
          <p:nvPr/>
        </p:nvSpPr>
        <p:spPr>
          <a:xfrm>
            <a:off x="6248400" y="6121305"/>
            <a:ext cx="259080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2, pg. </a:t>
            </a:r>
            <a:r>
              <a:rPr lang="en-US" sz="2400" b="1" dirty="0" smtClean="0">
                <a:solidFill>
                  <a:prstClr val="white"/>
                </a:solidFill>
                <a:effectLst>
                  <a:outerShdw blurRad="38100" dist="38100" dir="2700000" algn="tl">
                    <a:srgbClr val="000000">
                      <a:alpha val="43137"/>
                    </a:srgbClr>
                  </a:outerShdw>
                </a:effectLst>
              </a:rPr>
              <a:t>7</a:t>
            </a:r>
            <a:endParaRPr lang="en-US"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7384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Work Analysis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2301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descr="C:\Users\lindsey.parker\AppData\Local\Microsoft\Windows\Temporary Internet Files\Content.IE5\CDOWBESF\MC910217609[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26944" flipH="1">
            <a:off x="3147213" y="1926579"/>
            <a:ext cx="1076401" cy="8361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indsey.parker\AppData\Local\Microsoft\Windows\Temporary Internet Files\Content.IE5\B6MNI01G\MC900187159[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634675">
            <a:off x="4968106" y="4930396"/>
            <a:ext cx="971155" cy="796203"/>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Users\lindsey.parker\AppData\Local\Microsoft\Windows\Temporary Internet Files\Content.IE5\B6MNI01G\MC900361272[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47800" y="4811422"/>
            <a:ext cx="994867" cy="90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803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4038600" cy="1111664"/>
          </a:xfrm>
        </p:spPr>
        <p:txBody>
          <a:bodyPr/>
          <a:lstStyle/>
          <a:p>
            <a:r>
              <a:rPr lang="en-US" dirty="0" smtClean="0"/>
              <a:t>SW Analysis </a:t>
            </a:r>
            <a:endParaRPr lang="en-US" dirty="0"/>
          </a:p>
        </p:txBody>
      </p:sp>
      <p:sp>
        <p:nvSpPr>
          <p:cNvPr id="3" name="Content Placeholder 2"/>
          <p:cNvSpPr>
            <a:spLocks noGrp="1"/>
          </p:cNvSpPr>
          <p:nvPr>
            <p:ph idx="1"/>
          </p:nvPr>
        </p:nvSpPr>
        <p:spPr>
          <a:xfrm>
            <a:off x="152400" y="1600200"/>
            <a:ext cx="3733800" cy="5562600"/>
          </a:xfrm>
        </p:spPr>
        <p:txBody>
          <a:bodyPr>
            <a:normAutofit fontScale="85000" lnSpcReduction="20000"/>
          </a:bodyPr>
          <a:lstStyle/>
          <a:p>
            <a:pPr marL="0" indent="0" algn="ctr">
              <a:buNone/>
            </a:pPr>
            <a:r>
              <a:rPr lang="en-US" b="1" dirty="0" smtClean="0">
                <a:effectLst>
                  <a:outerShdw blurRad="38100" dist="38100" dir="2700000" algn="tl">
                    <a:srgbClr val="000000">
                      <a:alpha val="43137"/>
                    </a:srgbClr>
                  </a:outerShdw>
                </a:effectLst>
              </a:rPr>
              <a:t>	</a:t>
            </a:r>
            <a:r>
              <a:rPr lang="en-US" b="1" u="sng" dirty="0" smtClean="0">
                <a:effectLst>
                  <a:outerShdw blurRad="38100" dist="38100" dir="2700000" algn="tl">
                    <a:srgbClr val="000000">
                      <a:alpha val="43137"/>
                    </a:srgbClr>
                  </a:outerShdw>
                </a:effectLst>
              </a:rPr>
              <a:t>Look</a:t>
            </a:r>
            <a:r>
              <a:rPr lang="en-US" b="1" dirty="0" smtClean="0">
                <a:effectLst>
                  <a:outerShdw blurRad="38100" dist="38100" dir="2700000" algn="tl">
                    <a:srgbClr val="000000">
                      <a:alpha val="43137"/>
                    </a:srgbClr>
                  </a:outerShdw>
                </a:effectLst>
              </a:rPr>
              <a:t> at the 	Assignment:</a:t>
            </a:r>
            <a:endParaRPr lang="en-US" dirty="0" smtClean="0"/>
          </a:p>
          <a:p>
            <a:r>
              <a:rPr lang="en-US" dirty="0" smtClean="0"/>
              <a:t>Is the assignment a match for what students need to know, understand, and be able to do?</a:t>
            </a:r>
          </a:p>
          <a:p>
            <a:r>
              <a:rPr lang="en-US" dirty="0" smtClean="0"/>
              <a:t>What skill or </a:t>
            </a:r>
            <a:r>
              <a:rPr lang="en-US" dirty="0" err="1" smtClean="0"/>
              <a:t>subskill</a:t>
            </a:r>
            <a:r>
              <a:rPr lang="en-US" dirty="0" smtClean="0"/>
              <a:t> does it assess?</a:t>
            </a:r>
          </a:p>
          <a:p>
            <a:endParaRPr lang="en-US" dirty="0"/>
          </a:p>
        </p:txBody>
      </p:sp>
      <p:pic>
        <p:nvPicPr>
          <p:cNvPr id="13315" name="Picture 3" descr="C:\Users\lindsey.parker\AppData\Local\Microsoft\Windows\Temporary Internet Files\Content.IE5\CDOWBESF\MC91021760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26944" flipH="1">
            <a:off x="23048" y="1740077"/>
            <a:ext cx="1076401" cy="8361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724400" y="304800"/>
            <a:ext cx="4171950" cy="591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evel 5"/>
          <p:cNvSpPr/>
          <p:nvPr/>
        </p:nvSpPr>
        <p:spPr>
          <a:xfrm>
            <a:off x="6477000" y="6091237"/>
            <a:ext cx="226695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a:t>
            </a:r>
            <a:r>
              <a:rPr lang="en-US" sz="2400" b="1" dirty="0" smtClean="0">
                <a:solidFill>
                  <a:prstClr val="white"/>
                </a:solidFill>
                <a:effectLst>
                  <a:outerShdw blurRad="38100" dist="38100" dir="2700000" algn="tl">
                    <a:srgbClr val="000000">
                      <a:alpha val="43137"/>
                    </a:srgbClr>
                  </a:outerShdw>
                </a:effectLst>
              </a:rPr>
              <a:t>7</a:t>
            </a:r>
            <a:endParaRPr lang="en-US"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6938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4038600" cy="1111664"/>
          </a:xfrm>
        </p:spPr>
        <p:txBody>
          <a:bodyPr/>
          <a:lstStyle/>
          <a:p>
            <a:r>
              <a:rPr lang="en-US" dirty="0" smtClean="0"/>
              <a:t>SW Analysis </a:t>
            </a:r>
            <a:endParaRPr lang="en-US" dirty="0"/>
          </a:p>
        </p:txBody>
      </p:sp>
      <p:sp>
        <p:nvSpPr>
          <p:cNvPr id="3" name="Content Placeholder 2"/>
          <p:cNvSpPr>
            <a:spLocks noGrp="1"/>
          </p:cNvSpPr>
          <p:nvPr>
            <p:ph idx="1"/>
          </p:nvPr>
        </p:nvSpPr>
        <p:spPr>
          <a:xfrm>
            <a:off x="152400" y="1600200"/>
            <a:ext cx="3581400" cy="4525963"/>
          </a:xfrm>
        </p:spPr>
        <p:txBody>
          <a:bodyPr>
            <a:normAutofit fontScale="92500" lnSpcReduction="20000"/>
          </a:bodyPr>
          <a:lstStyle/>
          <a:p>
            <a:pPr marL="0" indent="0" algn="ctr">
              <a:buNone/>
            </a:pPr>
            <a:r>
              <a:rPr lang="en-US" b="1" dirty="0" smtClean="0">
                <a:effectLst>
                  <a:outerShdw blurRad="38100" dist="38100" dir="2700000" algn="tl">
                    <a:srgbClr val="000000">
                      <a:alpha val="43137"/>
                    </a:srgbClr>
                  </a:outerShdw>
                </a:effectLst>
              </a:rPr>
              <a:t>	</a:t>
            </a:r>
            <a:r>
              <a:rPr lang="en-US" b="1" u="sng" dirty="0" smtClean="0">
                <a:effectLst>
                  <a:outerShdw blurRad="38100" dist="38100" dir="2700000" algn="tl">
                    <a:srgbClr val="000000">
                      <a:alpha val="43137"/>
                    </a:srgbClr>
                  </a:outerShdw>
                </a:effectLst>
              </a:rPr>
              <a:t>Listen</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to</a:t>
            </a:r>
          </a:p>
          <a:p>
            <a:pPr marL="0" indent="0" algn="ctr">
              <a:buNone/>
            </a:pPr>
            <a:r>
              <a:rPr lang="en-US" b="1" dirty="0">
                <a:effectLst>
                  <a:outerShdw blurRad="38100" dist="38100" dir="2700000" algn="tl">
                    <a:srgbClr val="000000">
                      <a:alpha val="43137"/>
                    </a:srgbClr>
                  </a:outerShdw>
                </a:effectLst>
              </a:rPr>
              <a:t>	 the Work: </a:t>
            </a:r>
            <a:endParaRPr lang="en-US" dirty="0"/>
          </a:p>
          <a:p>
            <a:r>
              <a:rPr lang="en-US" dirty="0"/>
              <a:t>How does the assignment show student understanding of the thinking behind the assignment?</a:t>
            </a:r>
          </a:p>
          <a:p>
            <a:endParaRPr lang="en-US" dirty="0"/>
          </a:p>
        </p:txBody>
      </p:sp>
      <p:pic>
        <p:nvPicPr>
          <p:cNvPr id="7"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724400" y="304800"/>
            <a:ext cx="4171950" cy="591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evel 5"/>
          <p:cNvSpPr/>
          <p:nvPr/>
        </p:nvSpPr>
        <p:spPr>
          <a:xfrm>
            <a:off x="6477000" y="6091237"/>
            <a:ext cx="226695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a:t>
            </a:r>
            <a:r>
              <a:rPr lang="en-US" sz="2400" b="1" dirty="0" smtClean="0">
                <a:solidFill>
                  <a:prstClr val="white"/>
                </a:solidFill>
                <a:effectLst>
                  <a:outerShdw blurRad="38100" dist="38100" dir="2700000" algn="tl">
                    <a:srgbClr val="000000">
                      <a:alpha val="43137"/>
                    </a:srgbClr>
                  </a:outerShdw>
                </a:effectLst>
              </a:rPr>
              <a:t>7</a:t>
            </a:r>
            <a:endParaRPr lang="en-US" sz="2400" b="1" dirty="0">
              <a:solidFill>
                <a:prstClr val="white"/>
              </a:solidFill>
              <a:effectLst>
                <a:outerShdw blurRad="38100" dist="38100" dir="2700000" algn="tl">
                  <a:srgbClr val="000000">
                    <a:alpha val="43137"/>
                  </a:srgbClr>
                </a:outerShdw>
              </a:effectLst>
            </a:endParaRPr>
          </a:p>
        </p:txBody>
      </p:sp>
      <p:pic>
        <p:nvPicPr>
          <p:cNvPr id="8" name="Picture 2" descr="C:\Users\lindsey.parker\AppData\Local\Microsoft\Windows\Temporary Internet Files\Content.IE5\B6MNI01G\MC90018715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415" y="1752600"/>
            <a:ext cx="1126256" cy="92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769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4038600" cy="1111664"/>
          </a:xfrm>
        </p:spPr>
        <p:txBody>
          <a:bodyPr/>
          <a:lstStyle/>
          <a:p>
            <a:r>
              <a:rPr lang="en-US" dirty="0" smtClean="0"/>
              <a:t>SW Analysis </a:t>
            </a:r>
            <a:endParaRPr lang="en-US" dirty="0"/>
          </a:p>
        </p:txBody>
      </p:sp>
      <p:sp>
        <p:nvSpPr>
          <p:cNvPr id="3" name="Content Placeholder 2"/>
          <p:cNvSpPr>
            <a:spLocks noGrp="1"/>
          </p:cNvSpPr>
          <p:nvPr>
            <p:ph idx="1"/>
          </p:nvPr>
        </p:nvSpPr>
        <p:spPr>
          <a:xfrm>
            <a:off x="152400" y="1600200"/>
            <a:ext cx="3581400" cy="4876800"/>
          </a:xfrm>
        </p:spPr>
        <p:txBody>
          <a:bodyPr>
            <a:normAutofit fontScale="92500" lnSpcReduction="20000"/>
          </a:bodyPr>
          <a:lstStyle/>
          <a:p>
            <a:pPr marL="0" indent="0" algn="ctr">
              <a:buNone/>
            </a:pPr>
            <a:r>
              <a:rPr lang="en-US" b="1" dirty="0" smtClean="0">
                <a:effectLst>
                  <a:outerShdw blurRad="38100" dist="38100" dir="2700000" algn="tl">
                    <a:srgbClr val="000000">
                      <a:alpha val="43137"/>
                    </a:srgbClr>
                  </a:outerShdw>
                </a:effectLst>
              </a:rPr>
              <a:t>	</a:t>
            </a:r>
            <a:r>
              <a:rPr lang="en-US" b="1" u="sng" dirty="0" smtClean="0">
                <a:effectLst>
                  <a:outerShdw blurRad="38100" dist="38100" dir="2700000" algn="tl">
                    <a:srgbClr val="000000">
                      <a:alpha val="43137"/>
                    </a:srgbClr>
                  </a:outerShdw>
                </a:effectLst>
              </a:rPr>
              <a:t>Listen</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to</a:t>
            </a:r>
          </a:p>
          <a:p>
            <a:pPr marL="0" indent="0" algn="ctr">
              <a:buNone/>
            </a:pPr>
            <a:r>
              <a:rPr lang="en-US" b="1" dirty="0">
                <a:effectLst>
                  <a:outerShdw blurRad="38100" dist="38100" dir="2700000" algn="tl">
                    <a:srgbClr val="000000">
                      <a:alpha val="43137"/>
                    </a:srgbClr>
                  </a:outerShdw>
                </a:effectLst>
              </a:rPr>
              <a:t>	 the Work: </a:t>
            </a:r>
            <a:endParaRPr lang="en-US" dirty="0"/>
          </a:p>
          <a:p>
            <a:r>
              <a:rPr lang="en-US" dirty="0"/>
              <a:t>How accurate is the student in selecting the best answers and utilizing the most specific evidence?  </a:t>
            </a:r>
          </a:p>
        </p:txBody>
      </p:sp>
      <p:pic>
        <p:nvPicPr>
          <p:cNvPr id="7"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724400" y="304800"/>
            <a:ext cx="4171950" cy="591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evel 5"/>
          <p:cNvSpPr/>
          <p:nvPr/>
        </p:nvSpPr>
        <p:spPr>
          <a:xfrm>
            <a:off x="6477000" y="6091237"/>
            <a:ext cx="226695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a:t>
            </a:r>
            <a:r>
              <a:rPr lang="en-US" sz="2400" b="1" dirty="0" smtClean="0">
                <a:solidFill>
                  <a:prstClr val="white"/>
                </a:solidFill>
                <a:effectLst>
                  <a:outerShdw blurRad="38100" dist="38100" dir="2700000" algn="tl">
                    <a:srgbClr val="000000">
                      <a:alpha val="43137"/>
                    </a:srgbClr>
                  </a:outerShdw>
                </a:effectLst>
              </a:rPr>
              <a:t>7</a:t>
            </a:r>
            <a:endParaRPr lang="en-US" sz="2400" b="1" dirty="0">
              <a:solidFill>
                <a:prstClr val="white"/>
              </a:solidFill>
              <a:effectLst>
                <a:outerShdw blurRad="38100" dist="38100" dir="2700000" algn="tl">
                  <a:srgbClr val="000000">
                    <a:alpha val="43137"/>
                  </a:srgbClr>
                </a:outerShdw>
              </a:effectLst>
            </a:endParaRPr>
          </a:p>
        </p:txBody>
      </p:sp>
      <p:pic>
        <p:nvPicPr>
          <p:cNvPr id="8" name="Picture 2" descr="C:\Users\lindsey.parker\AppData\Local\Microsoft\Windows\Temporary Internet Files\Content.IE5\B6MNI01G\MC90018715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415" y="1752600"/>
            <a:ext cx="1126256" cy="92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301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Outcomes</a:t>
            </a:r>
            <a:endParaRPr lang="en-US" dirty="0"/>
          </a:p>
        </p:txBody>
      </p:sp>
      <p:sp>
        <p:nvSpPr>
          <p:cNvPr id="3" name="Content Placeholder 2"/>
          <p:cNvSpPr>
            <a:spLocks noGrp="1"/>
          </p:cNvSpPr>
          <p:nvPr>
            <p:ph idx="1"/>
          </p:nvPr>
        </p:nvSpPr>
        <p:spPr>
          <a:xfrm>
            <a:off x="304800" y="1600200"/>
            <a:ext cx="8534400" cy="4876800"/>
          </a:xfrm>
        </p:spPr>
        <p:txBody>
          <a:bodyPr>
            <a:normAutofit/>
          </a:bodyPr>
          <a:lstStyle/>
          <a:p>
            <a:pPr marL="0" indent="0">
              <a:buNone/>
            </a:pPr>
            <a:r>
              <a:rPr lang="en-US" sz="3500" dirty="0" smtClean="0"/>
              <a:t>By the end of today’s session, participants will be able to: </a:t>
            </a:r>
          </a:p>
          <a:p>
            <a:pPr marL="0" indent="0">
              <a:buNone/>
            </a:pPr>
            <a:endParaRPr lang="en-US" sz="1500" dirty="0" smtClean="0"/>
          </a:p>
          <a:p>
            <a:pPr marL="857250" lvl="2" indent="0">
              <a:buNone/>
            </a:pPr>
            <a:r>
              <a:rPr lang="en-US" sz="2800" dirty="0" smtClean="0"/>
              <a:t>Analyze an ELA Unit Plan to identify opportunities to integrate additional components of the ELA Instructional Framework effectively.</a:t>
            </a:r>
          </a:p>
          <a:p>
            <a:pPr marL="857250" lvl="2" indent="0">
              <a:buNone/>
            </a:pPr>
            <a:endParaRPr lang="en-US" sz="2800" dirty="0" smtClean="0"/>
          </a:p>
          <a:p>
            <a:pPr marL="857250" lvl="2" indent="0">
              <a:buNone/>
            </a:pPr>
            <a:r>
              <a:rPr lang="en-US" sz="2800" dirty="0" smtClean="0"/>
              <a:t>Improve their abilities to utilize student work to inform instructional decisions within the ELA Instructional Framework.</a:t>
            </a:r>
            <a:endParaRPr lang="en-US" sz="2800" dirty="0"/>
          </a:p>
        </p:txBody>
      </p:sp>
      <p:pic>
        <p:nvPicPr>
          <p:cNvPr id="2050" name="Picture 2" descr="C:\Users\lindsey.parker\AppData\Local\Microsoft\Windows\Temporary Internet Files\Content.IE5\5NPIXW65\MC9000141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352800"/>
            <a:ext cx="609600" cy="77625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indsey.parker\AppData\Local\Microsoft\Windows\Temporary Internet Files\Content.IE5\AS0BMEP0\MC90001413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105400"/>
            <a:ext cx="628933"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2076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4038600" cy="1111664"/>
          </a:xfrm>
        </p:spPr>
        <p:txBody>
          <a:bodyPr/>
          <a:lstStyle/>
          <a:p>
            <a:r>
              <a:rPr lang="en-US" dirty="0" smtClean="0"/>
              <a:t>SW Analysis </a:t>
            </a:r>
            <a:endParaRPr lang="en-US" dirty="0"/>
          </a:p>
        </p:txBody>
      </p:sp>
      <p:sp>
        <p:nvSpPr>
          <p:cNvPr id="3" name="Content Placeholder 2"/>
          <p:cNvSpPr>
            <a:spLocks noGrp="1"/>
          </p:cNvSpPr>
          <p:nvPr>
            <p:ph idx="1"/>
          </p:nvPr>
        </p:nvSpPr>
        <p:spPr>
          <a:xfrm>
            <a:off x="152400" y="1600200"/>
            <a:ext cx="4038600" cy="4876800"/>
          </a:xfrm>
        </p:spPr>
        <p:txBody>
          <a:bodyPr>
            <a:normAutofit fontScale="92500" lnSpcReduction="20000"/>
          </a:bodyPr>
          <a:lstStyle/>
          <a:p>
            <a:pPr marL="0" indent="0" algn="ctr">
              <a:buNone/>
            </a:pPr>
            <a:r>
              <a:rPr lang="en-US" b="1" dirty="0" smtClean="0">
                <a:effectLst>
                  <a:outerShdw blurRad="38100" dist="38100" dir="2700000" algn="tl">
                    <a:srgbClr val="000000">
                      <a:alpha val="43137"/>
                    </a:srgbClr>
                  </a:outerShdw>
                </a:effectLst>
              </a:rPr>
              <a:t>	</a:t>
            </a:r>
            <a:r>
              <a:rPr lang="en-US" b="1" u="sng" dirty="0">
                <a:effectLst>
                  <a:outerShdw blurRad="38100" dist="38100" dir="2700000" algn="tl">
                    <a:srgbClr val="000000">
                      <a:alpha val="43137"/>
                    </a:srgbClr>
                  </a:outerShdw>
                </a:effectLst>
              </a:rPr>
              <a:t>Speak </a:t>
            </a:r>
            <a:r>
              <a:rPr lang="en-US" b="1" dirty="0">
                <a:effectLst>
                  <a:outerShdw blurRad="38100" dist="38100" dir="2700000" algn="tl">
                    <a:srgbClr val="000000">
                      <a:alpha val="43137"/>
                    </a:srgbClr>
                  </a:outerShdw>
                </a:effectLst>
              </a:rPr>
              <a:t>	Instructional 	Decisions</a:t>
            </a:r>
            <a:endParaRPr lang="en-US" dirty="0"/>
          </a:p>
          <a:p>
            <a:r>
              <a:rPr lang="en-US" dirty="0"/>
              <a:t>What (if any) additional support will the student require through small group instruction? </a:t>
            </a:r>
          </a:p>
        </p:txBody>
      </p:sp>
      <p:pic>
        <p:nvPicPr>
          <p:cNvPr id="7"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724400" y="304800"/>
            <a:ext cx="4171950" cy="591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evel 5"/>
          <p:cNvSpPr/>
          <p:nvPr/>
        </p:nvSpPr>
        <p:spPr>
          <a:xfrm>
            <a:off x="6477000" y="6091237"/>
            <a:ext cx="226695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a:t>
            </a:r>
            <a:r>
              <a:rPr lang="en-US" sz="2400" b="1" dirty="0" smtClean="0">
                <a:solidFill>
                  <a:prstClr val="white"/>
                </a:solidFill>
                <a:effectLst>
                  <a:outerShdw blurRad="38100" dist="38100" dir="2700000" algn="tl">
                    <a:srgbClr val="000000">
                      <a:alpha val="43137"/>
                    </a:srgbClr>
                  </a:outerShdw>
                </a:effectLst>
              </a:rPr>
              <a:t>7-8</a:t>
            </a:r>
            <a:endParaRPr lang="en-US" sz="2400" b="1" dirty="0">
              <a:solidFill>
                <a:prstClr val="white"/>
              </a:solidFill>
              <a:effectLst>
                <a:outerShdw blurRad="38100" dist="38100" dir="2700000" algn="tl">
                  <a:srgbClr val="000000">
                    <a:alpha val="43137"/>
                  </a:srgbClr>
                </a:outerShdw>
              </a:effectLst>
            </a:endParaRPr>
          </a:p>
        </p:txBody>
      </p:sp>
      <p:pic>
        <p:nvPicPr>
          <p:cNvPr id="9" name="Picture 2" descr="C:\Users\lindsey.parker\AppData\Local\Microsoft\Windows\Temporary Internet Files\Content.IE5\B6MNI01G\MC90036127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098" y="1752600"/>
            <a:ext cx="108537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944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4038600" cy="1111664"/>
          </a:xfrm>
        </p:spPr>
        <p:txBody>
          <a:bodyPr/>
          <a:lstStyle/>
          <a:p>
            <a:r>
              <a:rPr lang="en-US" dirty="0" smtClean="0"/>
              <a:t>SW Analysis </a:t>
            </a:r>
            <a:endParaRPr lang="en-US" dirty="0"/>
          </a:p>
        </p:txBody>
      </p:sp>
      <p:sp>
        <p:nvSpPr>
          <p:cNvPr id="3" name="Content Placeholder 2"/>
          <p:cNvSpPr>
            <a:spLocks noGrp="1"/>
          </p:cNvSpPr>
          <p:nvPr>
            <p:ph idx="1"/>
          </p:nvPr>
        </p:nvSpPr>
        <p:spPr>
          <a:xfrm>
            <a:off x="152400" y="1600200"/>
            <a:ext cx="4038600" cy="4876800"/>
          </a:xfrm>
        </p:spPr>
        <p:txBody>
          <a:bodyPr>
            <a:normAutofit fontScale="92500" lnSpcReduction="20000"/>
          </a:bodyPr>
          <a:lstStyle/>
          <a:p>
            <a:pPr marL="0" indent="0" algn="ctr">
              <a:buNone/>
            </a:pPr>
            <a:r>
              <a:rPr lang="en-US" b="1" dirty="0" smtClean="0">
                <a:effectLst>
                  <a:outerShdw blurRad="38100" dist="38100" dir="2700000" algn="tl">
                    <a:srgbClr val="000000">
                      <a:alpha val="43137"/>
                    </a:srgbClr>
                  </a:outerShdw>
                </a:effectLst>
              </a:rPr>
              <a:t>	</a:t>
            </a:r>
            <a:r>
              <a:rPr lang="en-US" b="1" u="sng" dirty="0">
                <a:effectLst>
                  <a:outerShdw blurRad="38100" dist="38100" dir="2700000" algn="tl">
                    <a:srgbClr val="000000">
                      <a:alpha val="43137"/>
                    </a:srgbClr>
                  </a:outerShdw>
                </a:effectLst>
              </a:rPr>
              <a:t>Speak </a:t>
            </a:r>
            <a:r>
              <a:rPr lang="en-US" b="1" dirty="0">
                <a:effectLst>
                  <a:outerShdw blurRad="38100" dist="38100" dir="2700000" algn="tl">
                    <a:srgbClr val="000000">
                      <a:alpha val="43137"/>
                    </a:srgbClr>
                  </a:outerShdw>
                </a:effectLst>
              </a:rPr>
              <a:t>	Instructional 	Decisions</a:t>
            </a:r>
            <a:endParaRPr lang="en-US" dirty="0"/>
          </a:p>
          <a:p>
            <a:r>
              <a:rPr lang="en-US" dirty="0"/>
              <a:t>What (if any) extension opportunities will the student require through small group instruction? </a:t>
            </a:r>
          </a:p>
        </p:txBody>
      </p:sp>
      <p:pic>
        <p:nvPicPr>
          <p:cNvPr id="7"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724400" y="304800"/>
            <a:ext cx="4171950" cy="591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evel 5"/>
          <p:cNvSpPr/>
          <p:nvPr/>
        </p:nvSpPr>
        <p:spPr>
          <a:xfrm>
            <a:off x="6477000" y="6091237"/>
            <a:ext cx="226695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a:t>
            </a:r>
            <a:r>
              <a:rPr lang="en-US" sz="2400" b="1" dirty="0" smtClean="0">
                <a:solidFill>
                  <a:prstClr val="white"/>
                </a:solidFill>
                <a:effectLst>
                  <a:outerShdw blurRad="38100" dist="38100" dir="2700000" algn="tl">
                    <a:srgbClr val="000000">
                      <a:alpha val="43137"/>
                    </a:srgbClr>
                  </a:outerShdw>
                </a:effectLst>
              </a:rPr>
              <a:t>7-8</a:t>
            </a:r>
            <a:endParaRPr lang="en-US" sz="2400" b="1" dirty="0">
              <a:solidFill>
                <a:prstClr val="white"/>
              </a:solidFill>
              <a:effectLst>
                <a:outerShdw blurRad="38100" dist="38100" dir="2700000" algn="tl">
                  <a:srgbClr val="000000">
                    <a:alpha val="43137"/>
                  </a:srgbClr>
                </a:outerShdw>
              </a:effectLst>
            </a:endParaRPr>
          </a:p>
        </p:txBody>
      </p:sp>
      <p:pic>
        <p:nvPicPr>
          <p:cNvPr id="9" name="Picture 2" descr="C:\Users\lindsey.parker\AppData\Local\Microsoft\Windows\Temporary Internet Files\Content.IE5\B6MNI01G\MC90036127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098" y="1752600"/>
            <a:ext cx="108537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3674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Small-Group Writing</a:t>
            </a:r>
            <a:endParaRPr lang="en-US" dirty="0"/>
          </a:p>
        </p:txBody>
      </p:sp>
      <p:sp>
        <p:nvSpPr>
          <p:cNvPr id="3" name="Content Placeholder 2"/>
          <p:cNvSpPr>
            <a:spLocks noGrp="1"/>
          </p:cNvSpPr>
          <p:nvPr>
            <p:ph idx="1"/>
          </p:nvPr>
        </p:nvSpPr>
        <p:spPr/>
        <p:txBody>
          <a:bodyPr/>
          <a:lstStyle/>
          <a:p>
            <a:r>
              <a:rPr lang="en-US" dirty="0" smtClean="0"/>
              <a:t>Reilly’s Writer’s Conference: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52" y="2514600"/>
            <a:ext cx="848730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evel 4"/>
          <p:cNvSpPr/>
          <p:nvPr/>
        </p:nvSpPr>
        <p:spPr>
          <a:xfrm>
            <a:off x="6477000" y="6091237"/>
            <a:ext cx="226695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a:t>
            </a:r>
            <a:r>
              <a:rPr lang="en-US" sz="2400" b="1" dirty="0" smtClean="0">
                <a:solidFill>
                  <a:prstClr val="white"/>
                </a:solidFill>
                <a:effectLst>
                  <a:outerShdw blurRad="38100" dist="38100" dir="2700000" algn="tl">
                    <a:srgbClr val="000000">
                      <a:alpha val="43137"/>
                    </a:srgbClr>
                  </a:outerShdw>
                </a:effectLst>
              </a:rPr>
              <a:t>8</a:t>
            </a:r>
            <a:endParaRPr lang="en-US"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6220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Connections</a:t>
            </a:r>
            <a:endParaRPr lang="en-US" dirty="0"/>
          </a:p>
        </p:txBody>
      </p:sp>
      <p:sp>
        <p:nvSpPr>
          <p:cNvPr id="3" name="Content Placeholder 2"/>
          <p:cNvSpPr>
            <a:spLocks noGrp="1"/>
          </p:cNvSpPr>
          <p:nvPr>
            <p:ph idx="1"/>
          </p:nvPr>
        </p:nvSpPr>
        <p:spPr>
          <a:xfrm>
            <a:off x="457200" y="1676400"/>
            <a:ext cx="3962400" cy="4724400"/>
          </a:xfrm>
        </p:spPr>
        <p:txBody>
          <a:bodyPr>
            <a:normAutofit fontScale="92500"/>
          </a:bodyPr>
          <a:lstStyle/>
          <a:p>
            <a:pPr marL="0" indent="0">
              <a:buNone/>
            </a:pPr>
            <a:r>
              <a:rPr lang="en-US" dirty="0" smtClean="0"/>
              <a:t>How does student work analysis contribute to the implementation of all aspects of the ELA Instructional Framework?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215" y="1676400"/>
            <a:ext cx="4267200" cy="4223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1700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6324600" cy="1111664"/>
          </a:xfrm>
        </p:spPr>
        <p:txBody>
          <a:bodyPr/>
          <a:lstStyle/>
          <a:p>
            <a:r>
              <a:rPr lang="en-US" dirty="0" smtClean="0"/>
              <a:t>		and Try It Out… </a:t>
            </a:r>
            <a:endParaRPr lang="en-US" dirty="0"/>
          </a:p>
        </p:txBody>
      </p:sp>
      <p:sp>
        <p:nvSpPr>
          <p:cNvPr id="3" name="Content Placeholder 2"/>
          <p:cNvSpPr>
            <a:spLocks noGrp="1"/>
          </p:cNvSpPr>
          <p:nvPr>
            <p:ph idx="1"/>
          </p:nvPr>
        </p:nvSpPr>
        <p:spPr>
          <a:xfrm>
            <a:off x="456915" y="1752600"/>
            <a:ext cx="8229600" cy="4267200"/>
          </a:xfrm>
        </p:spPr>
        <p:txBody>
          <a:bodyPr>
            <a:normAutofit fontScale="92500" lnSpcReduction="20000"/>
          </a:bodyPr>
          <a:lstStyle/>
          <a:p>
            <a:pPr marL="0" indent="0">
              <a:buNone/>
            </a:pPr>
            <a:r>
              <a:rPr lang="en-US" dirty="0" err="1" smtClean="0"/>
              <a:t>AllWrite</a:t>
            </a:r>
            <a:r>
              <a:rPr lang="en-US" dirty="0" smtClean="0"/>
              <a:t> Consensus Structure Notes:</a:t>
            </a:r>
          </a:p>
          <a:p>
            <a:pPr marL="0" indent="0">
              <a:buNone/>
            </a:pPr>
            <a:endParaRPr lang="en-US" dirty="0"/>
          </a:p>
          <a:p>
            <a:pPr marL="742950" indent="-742950">
              <a:buFont typeface="+mj-lt"/>
              <a:buAutoNum type="arabicPeriod"/>
            </a:pPr>
            <a:r>
              <a:rPr lang="en-US" dirty="0" smtClean="0"/>
              <a:t>In a clockwise manner, take turns sharing responses to the question.</a:t>
            </a:r>
          </a:p>
          <a:p>
            <a:pPr marL="742950" indent="-742950">
              <a:buFont typeface="+mj-lt"/>
              <a:buAutoNum type="arabicPeriod"/>
            </a:pPr>
            <a:r>
              <a:rPr lang="en-US" dirty="0" smtClean="0"/>
              <a:t>After reaching consensus, participants record each answer on their own paper. </a:t>
            </a:r>
          </a:p>
          <a:p>
            <a:pPr marL="742950" indent="-742950">
              <a:buFont typeface="+mj-lt"/>
              <a:buAutoNum type="arabicPeriod"/>
            </a:pPr>
            <a:r>
              <a:rPr lang="en-US" dirty="0" smtClean="0"/>
              <a:t>Repeat for each question.</a:t>
            </a:r>
          </a:p>
        </p:txBody>
      </p:sp>
      <p:pic>
        <p:nvPicPr>
          <p:cNvPr id="3074" name="Picture 2" descr="C:\Users\lindsey.parker\AppData\Local\Microsoft\Windows\Temporary Internet Files\Content.IE5\5NPIXW65\MC9004348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190358"/>
            <a:ext cx="1980915" cy="1980915"/>
          </a:xfrm>
          <a:prstGeom prst="rect">
            <a:avLst/>
          </a:prstGeom>
        </p:spPr>
      </p:pic>
      <p:sp>
        <p:nvSpPr>
          <p:cNvPr id="7" name="Bevel 6"/>
          <p:cNvSpPr/>
          <p:nvPr/>
        </p:nvSpPr>
        <p:spPr>
          <a:xfrm>
            <a:off x="6477000" y="6091237"/>
            <a:ext cx="226695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9</a:t>
            </a:r>
          </a:p>
        </p:txBody>
      </p:sp>
    </p:spTree>
    <p:extLst>
      <p:ext uri="{BB962C8B-B14F-4D97-AF65-F5344CB8AC3E}">
        <p14:creationId xmlns:p14="http://schemas.microsoft.com/office/powerpoint/2010/main" val="250712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Plan Lesson 4</a:t>
            </a:r>
            <a:endParaRPr lang="en-US" dirty="0"/>
          </a:p>
        </p:txBody>
      </p:sp>
      <p:sp>
        <p:nvSpPr>
          <p:cNvPr id="3" name="Content Placeholder 2"/>
          <p:cNvSpPr>
            <a:spLocks noGrp="1"/>
          </p:cNvSpPr>
          <p:nvPr>
            <p:ph idx="1"/>
          </p:nvPr>
        </p:nvSpPr>
        <p:spPr>
          <a:xfrm>
            <a:off x="304800" y="3962400"/>
            <a:ext cx="8534400" cy="2514600"/>
          </a:xfrm>
        </p:spPr>
        <p:txBody>
          <a:bodyPr>
            <a:normAutofit/>
          </a:bodyPr>
          <a:lstStyle/>
          <a:p>
            <a:pPr marL="0" indent="0">
              <a:buNone/>
            </a:pPr>
            <a:r>
              <a:rPr lang="en-US" dirty="0"/>
              <a:t>What potential formative assessment opportunities do we see here</a:t>
            </a:r>
            <a:r>
              <a:rPr lang="en-US" dirty="0" smtClean="0"/>
              <a:t>?</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40" y="1828800"/>
            <a:ext cx="907016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evel 4"/>
          <p:cNvSpPr/>
          <p:nvPr/>
        </p:nvSpPr>
        <p:spPr>
          <a:xfrm>
            <a:off x="6019800" y="6121305"/>
            <a:ext cx="281940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2, pg. </a:t>
            </a:r>
            <a:r>
              <a:rPr lang="en-US" sz="2400" b="1" dirty="0" smtClean="0">
                <a:solidFill>
                  <a:prstClr val="white"/>
                </a:solidFill>
                <a:effectLst>
                  <a:outerShdw blurRad="38100" dist="38100" dir="2700000" algn="tl">
                    <a:srgbClr val="000000">
                      <a:alpha val="43137"/>
                    </a:srgbClr>
                  </a:outerShdw>
                </a:effectLst>
              </a:rPr>
              <a:t>12</a:t>
            </a:r>
            <a:endParaRPr lang="en-US"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21402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Work Analysis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76587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C:\Users\lindsey.parker\AppData\Local\Microsoft\Windows\Temporary Internet Files\Content.IE5\CDOWBESF\MC910217609[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26944" flipH="1">
            <a:off x="3147213" y="1926579"/>
            <a:ext cx="1076401" cy="8361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indsey.parker\AppData\Local\Microsoft\Windows\Temporary Internet Files\Content.IE5\B6MNI01G\MC900187159[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634675">
            <a:off x="4968106" y="4930396"/>
            <a:ext cx="971155" cy="796203"/>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Users\lindsey.parker\AppData\Local\Microsoft\Windows\Temporary Internet Files\Content.IE5\B6MNI01G\MC900361272[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47800" y="4811422"/>
            <a:ext cx="994867" cy="90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9489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4038600" cy="1111664"/>
          </a:xfrm>
        </p:spPr>
        <p:txBody>
          <a:bodyPr/>
          <a:lstStyle/>
          <a:p>
            <a:r>
              <a:rPr lang="en-US" dirty="0" smtClean="0"/>
              <a:t>SW Analysis </a:t>
            </a:r>
            <a:endParaRPr lang="en-US" dirty="0"/>
          </a:p>
        </p:txBody>
      </p:sp>
      <p:sp>
        <p:nvSpPr>
          <p:cNvPr id="3" name="Content Placeholder 2"/>
          <p:cNvSpPr>
            <a:spLocks noGrp="1"/>
          </p:cNvSpPr>
          <p:nvPr>
            <p:ph idx="1"/>
          </p:nvPr>
        </p:nvSpPr>
        <p:spPr>
          <a:xfrm>
            <a:off x="152400" y="1600200"/>
            <a:ext cx="3581400" cy="4525963"/>
          </a:xfrm>
        </p:spPr>
        <p:txBody>
          <a:bodyPr>
            <a:normAutofit fontScale="85000" lnSpcReduction="10000"/>
          </a:bodyPr>
          <a:lstStyle/>
          <a:p>
            <a:pPr marL="0" indent="0" algn="ctr">
              <a:buNone/>
            </a:pPr>
            <a:r>
              <a:rPr lang="en-US" b="1" dirty="0" smtClean="0">
                <a:effectLst>
                  <a:outerShdw blurRad="38100" dist="38100" dir="2700000" algn="tl">
                    <a:srgbClr val="000000">
                      <a:alpha val="43137"/>
                    </a:srgbClr>
                  </a:outerShdw>
                </a:effectLst>
              </a:rPr>
              <a:t>	</a:t>
            </a:r>
            <a:r>
              <a:rPr lang="en-US" b="1" u="sng" dirty="0" smtClean="0">
                <a:effectLst>
                  <a:outerShdw blurRad="38100" dist="38100" dir="2700000" algn="tl">
                    <a:srgbClr val="000000">
                      <a:alpha val="43137"/>
                    </a:srgbClr>
                  </a:outerShdw>
                </a:effectLst>
              </a:rPr>
              <a:t>Look</a:t>
            </a:r>
            <a:r>
              <a:rPr lang="en-US" b="1" dirty="0" smtClean="0">
                <a:effectLst>
                  <a:outerShdw blurRad="38100" dist="38100" dir="2700000" algn="tl">
                    <a:srgbClr val="000000">
                      <a:alpha val="43137"/>
                    </a:srgbClr>
                  </a:outerShdw>
                </a:effectLst>
              </a:rPr>
              <a:t> at the 	Assignment:</a:t>
            </a:r>
            <a:endParaRPr lang="en-US" dirty="0" smtClean="0"/>
          </a:p>
          <a:p>
            <a:r>
              <a:rPr lang="en-US" dirty="0" smtClean="0"/>
              <a:t>Is the assignment a match for what students need to know, understand, and be able to do?</a:t>
            </a:r>
          </a:p>
          <a:p>
            <a:endParaRPr lang="en-US" dirty="0"/>
          </a:p>
        </p:txBody>
      </p:sp>
      <p:pic>
        <p:nvPicPr>
          <p:cNvPr id="13315" name="Picture 3" descr="C:\Users\lindsey.parker\AppData\Local\Microsoft\Windows\Temporary Internet Files\Content.IE5\CDOWBESF\MC91021760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26944" flipH="1">
            <a:off x="23048" y="1740077"/>
            <a:ext cx="1076401" cy="8361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805363" y="381000"/>
            <a:ext cx="3957637" cy="587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evel 5"/>
          <p:cNvSpPr/>
          <p:nvPr/>
        </p:nvSpPr>
        <p:spPr>
          <a:xfrm>
            <a:off x="6477000" y="6091237"/>
            <a:ext cx="226695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a:t>
            </a:r>
            <a:r>
              <a:rPr lang="en-US" sz="2400" b="1" dirty="0" smtClean="0">
                <a:solidFill>
                  <a:prstClr val="white"/>
                </a:solidFill>
                <a:effectLst>
                  <a:outerShdw blurRad="38100" dist="38100" dir="2700000" algn="tl">
                    <a:srgbClr val="000000">
                      <a:alpha val="43137"/>
                    </a:srgbClr>
                  </a:outerShdw>
                </a:effectLst>
              </a:rPr>
              <a:t>10</a:t>
            </a:r>
            <a:endParaRPr lang="en-US"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53458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4038600" cy="1111664"/>
          </a:xfrm>
        </p:spPr>
        <p:txBody>
          <a:bodyPr/>
          <a:lstStyle/>
          <a:p>
            <a:r>
              <a:rPr lang="en-US" dirty="0" smtClean="0"/>
              <a:t>SW Analysis </a:t>
            </a:r>
            <a:endParaRPr lang="en-US" dirty="0"/>
          </a:p>
        </p:txBody>
      </p:sp>
      <p:sp>
        <p:nvSpPr>
          <p:cNvPr id="3" name="Content Placeholder 2"/>
          <p:cNvSpPr>
            <a:spLocks noGrp="1"/>
          </p:cNvSpPr>
          <p:nvPr>
            <p:ph idx="1"/>
          </p:nvPr>
        </p:nvSpPr>
        <p:spPr>
          <a:xfrm>
            <a:off x="152400" y="1600200"/>
            <a:ext cx="3581400" cy="4525963"/>
          </a:xfrm>
        </p:spPr>
        <p:txBody>
          <a:bodyPr>
            <a:normAutofit fontScale="92500" lnSpcReduction="20000"/>
          </a:bodyPr>
          <a:lstStyle/>
          <a:p>
            <a:pPr marL="0" indent="0" algn="ctr">
              <a:buNone/>
            </a:pPr>
            <a:r>
              <a:rPr lang="en-US" b="1" dirty="0" smtClean="0">
                <a:effectLst>
                  <a:outerShdw blurRad="38100" dist="38100" dir="2700000" algn="tl">
                    <a:srgbClr val="000000">
                      <a:alpha val="43137"/>
                    </a:srgbClr>
                  </a:outerShdw>
                </a:effectLst>
              </a:rPr>
              <a:t>	</a:t>
            </a:r>
            <a:r>
              <a:rPr lang="en-US" b="1" u="sng" dirty="0" smtClean="0">
                <a:effectLst>
                  <a:outerShdw blurRad="38100" dist="38100" dir="2700000" algn="tl">
                    <a:srgbClr val="000000">
                      <a:alpha val="43137"/>
                    </a:srgbClr>
                  </a:outerShdw>
                </a:effectLst>
              </a:rPr>
              <a:t>Listen</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to</a:t>
            </a:r>
          </a:p>
          <a:p>
            <a:pPr marL="0" indent="0" algn="ctr">
              <a:buNone/>
            </a:pPr>
            <a:r>
              <a:rPr lang="en-US" b="1" dirty="0">
                <a:effectLst>
                  <a:outerShdw blurRad="38100" dist="38100" dir="2700000" algn="tl">
                    <a:srgbClr val="000000">
                      <a:alpha val="43137"/>
                    </a:srgbClr>
                  </a:outerShdw>
                </a:effectLst>
              </a:rPr>
              <a:t>	 the Work: </a:t>
            </a:r>
            <a:endParaRPr lang="en-US" dirty="0"/>
          </a:p>
          <a:p>
            <a:r>
              <a:rPr lang="en-US" dirty="0"/>
              <a:t>How does the assignment show student understanding of the thinking behind the assignment?</a:t>
            </a:r>
          </a:p>
          <a:p>
            <a:endParaRPr lang="en-US" dirty="0"/>
          </a:p>
        </p:txBody>
      </p:sp>
      <p:sp>
        <p:nvSpPr>
          <p:cNvPr id="6" name="Bevel 5"/>
          <p:cNvSpPr/>
          <p:nvPr/>
        </p:nvSpPr>
        <p:spPr>
          <a:xfrm>
            <a:off x="6477000" y="6091237"/>
            <a:ext cx="226695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a:t>
            </a:r>
            <a:r>
              <a:rPr lang="en-US" sz="2400" b="1" dirty="0" smtClean="0">
                <a:solidFill>
                  <a:prstClr val="white"/>
                </a:solidFill>
                <a:effectLst>
                  <a:outerShdw blurRad="38100" dist="38100" dir="2700000" algn="tl">
                    <a:srgbClr val="000000">
                      <a:alpha val="43137"/>
                    </a:srgbClr>
                  </a:outerShdw>
                </a:effectLst>
              </a:rPr>
              <a:t>10</a:t>
            </a:r>
            <a:endParaRPr lang="en-US" sz="2400" b="1" dirty="0">
              <a:solidFill>
                <a:prstClr val="white"/>
              </a:solidFill>
              <a:effectLst>
                <a:outerShdw blurRad="38100" dist="38100" dir="2700000" algn="tl">
                  <a:srgbClr val="000000">
                    <a:alpha val="43137"/>
                  </a:srgbClr>
                </a:outerShdw>
              </a:effectLst>
            </a:endParaRPr>
          </a:p>
        </p:txBody>
      </p:sp>
      <p:pic>
        <p:nvPicPr>
          <p:cNvPr id="8" name="Picture 2" descr="C:\Users\lindsey.parker\AppData\Local\Microsoft\Windows\Temporary Internet Files\Content.IE5\B6MNI01G\MC9001871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415" y="1752600"/>
            <a:ext cx="1126256" cy="9233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896969" y="380999"/>
            <a:ext cx="3846981" cy="571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14221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4038600" cy="1111664"/>
          </a:xfrm>
        </p:spPr>
        <p:txBody>
          <a:bodyPr/>
          <a:lstStyle/>
          <a:p>
            <a:r>
              <a:rPr lang="en-US" dirty="0" smtClean="0"/>
              <a:t>SW Analysis </a:t>
            </a:r>
            <a:endParaRPr lang="en-US" dirty="0"/>
          </a:p>
        </p:txBody>
      </p:sp>
      <p:sp>
        <p:nvSpPr>
          <p:cNvPr id="3" name="Content Placeholder 2"/>
          <p:cNvSpPr>
            <a:spLocks noGrp="1"/>
          </p:cNvSpPr>
          <p:nvPr>
            <p:ph idx="1"/>
          </p:nvPr>
        </p:nvSpPr>
        <p:spPr>
          <a:xfrm>
            <a:off x="152400" y="1600200"/>
            <a:ext cx="3581400" cy="4876800"/>
          </a:xfrm>
        </p:spPr>
        <p:txBody>
          <a:bodyPr>
            <a:normAutofit fontScale="92500" lnSpcReduction="20000"/>
          </a:bodyPr>
          <a:lstStyle/>
          <a:p>
            <a:pPr marL="0" indent="0" algn="ctr">
              <a:buNone/>
            </a:pPr>
            <a:r>
              <a:rPr lang="en-US" b="1" dirty="0" smtClean="0">
                <a:effectLst>
                  <a:outerShdw blurRad="38100" dist="38100" dir="2700000" algn="tl">
                    <a:srgbClr val="000000">
                      <a:alpha val="43137"/>
                    </a:srgbClr>
                  </a:outerShdw>
                </a:effectLst>
              </a:rPr>
              <a:t>	</a:t>
            </a:r>
            <a:r>
              <a:rPr lang="en-US" b="1" u="sng" dirty="0" smtClean="0">
                <a:effectLst>
                  <a:outerShdw blurRad="38100" dist="38100" dir="2700000" algn="tl">
                    <a:srgbClr val="000000">
                      <a:alpha val="43137"/>
                    </a:srgbClr>
                  </a:outerShdw>
                </a:effectLst>
              </a:rPr>
              <a:t>Listen</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to</a:t>
            </a:r>
          </a:p>
          <a:p>
            <a:pPr marL="0" indent="0" algn="ctr">
              <a:buNone/>
            </a:pPr>
            <a:r>
              <a:rPr lang="en-US" b="1" dirty="0">
                <a:effectLst>
                  <a:outerShdw blurRad="38100" dist="38100" dir="2700000" algn="tl">
                    <a:srgbClr val="000000">
                      <a:alpha val="43137"/>
                    </a:srgbClr>
                  </a:outerShdw>
                </a:effectLst>
              </a:rPr>
              <a:t>	 the Work: </a:t>
            </a:r>
            <a:endParaRPr lang="en-US" dirty="0"/>
          </a:p>
          <a:p>
            <a:r>
              <a:rPr lang="en-US" dirty="0"/>
              <a:t>How accurate is the student in selecting the best answers and utilizing the most specific evidence?  </a:t>
            </a:r>
          </a:p>
        </p:txBody>
      </p:sp>
      <p:pic>
        <p:nvPicPr>
          <p:cNvPr id="8" name="Picture 2" descr="C:\Users\lindsey.parker\AppData\Local\Microsoft\Windows\Temporary Internet Files\Content.IE5\B6MNI01G\MC9001871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415" y="1752600"/>
            <a:ext cx="1126256" cy="9233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893761" y="457200"/>
            <a:ext cx="385019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evel 5"/>
          <p:cNvSpPr/>
          <p:nvPr/>
        </p:nvSpPr>
        <p:spPr>
          <a:xfrm>
            <a:off x="6477000" y="6091237"/>
            <a:ext cx="226695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a:t>
            </a:r>
            <a:r>
              <a:rPr lang="en-US" sz="2400" b="1" dirty="0" smtClean="0">
                <a:solidFill>
                  <a:prstClr val="white"/>
                </a:solidFill>
                <a:effectLst>
                  <a:outerShdw blurRad="38100" dist="38100" dir="2700000" algn="tl">
                    <a:srgbClr val="000000">
                      <a:alpha val="43137"/>
                    </a:srgbClr>
                  </a:outerShdw>
                </a:effectLst>
              </a:rPr>
              <a:t>10</a:t>
            </a:r>
            <a:endParaRPr lang="en-US"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8062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to the Framework</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752600"/>
            <a:ext cx="4876800" cy="4826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2645" t="32521" r="32303" b="32583"/>
          <a:stretch/>
        </p:blipFill>
        <p:spPr bwMode="auto">
          <a:xfrm>
            <a:off x="3124200" y="2814432"/>
            <a:ext cx="2743200" cy="270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23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4038600" cy="1111664"/>
          </a:xfrm>
        </p:spPr>
        <p:txBody>
          <a:bodyPr/>
          <a:lstStyle/>
          <a:p>
            <a:r>
              <a:rPr lang="en-US" dirty="0" smtClean="0"/>
              <a:t>SW Analysis </a:t>
            </a:r>
            <a:endParaRPr lang="en-US" dirty="0"/>
          </a:p>
        </p:txBody>
      </p:sp>
      <p:sp>
        <p:nvSpPr>
          <p:cNvPr id="3" name="Content Placeholder 2"/>
          <p:cNvSpPr>
            <a:spLocks noGrp="1"/>
          </p:cNvSpPr>
          <p:nvPr>
            <p:ph idx="1"/>
          </p:nvPr>
        </p:nvSpPr>
        <p:spPr>
          <a:xfrm>
            <a:off x="152400" y="1600200"/>
            <a:ext cx="4038600" cy="4876800"/>
          </a:xfrm>
        </p:spPr>
        <p:txBody>
          <a:bodyPr>
            <a:normAutofit fontScale="92500" lnSpcReduction="20000"/>
          </a:bodyPr>
          <a:lstStyle/>
          <a:p>
            <a:pPr marL="0" indent="0" algn="ctr">
              <a:buNone/>
            </a:pPr>
            <a:r>
              <a:rPr lang="en-US" b="1" dirty="0" smtClean="0">
                <a:effectLst>
                  <a:outerShdw blurRad="38100" dist="38100" dir="2700000" algn="tl">
                    <a:srgbClr val="000000">
                      <a:alpha val="43137"/>
                    </a:srgbClr>
                  </a:outerShdw>
                </a:effectLst>
              </a:rPr>
              <a:t>	</a:t>
            </a:r>
            <a:r>
              <a:rPr lang="en-US" b="1" u="sng" dirty="0">
                <a:effectLst>
                  <a:outerShdw blurRad="38100" dist="38100" dir="2700000" algn="tl">
                    <a:srgbClr val="000000">
                      <a:alpha val="43137"/>
                    </a:srgbClr>
                  </a:outerShdw>
                </a:effectLst>
              </a:rPr>
              <a:t>Speak </a:t>
            </a:r>
            <a:r>
              <a:rPr lang="en-US" b="1" dirty="0">
                <a:effectLst>
                  <a:outerShdw blurRad="38100" dist="38100" dir="2700000" algn="tl">
                    <a:srgbClr val="000000">
                      <a:alpha val="43137"/>
                    </a:srgbClr>
                  </a:outerShdw>
                </a:effectLst>
              </a:rPr>
              <a:t>	Instructional 	Decisions</a:t>
            </a:r>
            <a:endParaRPr lang="en-US" dirty="0"/>
          </a:p>
          <a:p>
            <a:r>
              <a:rPr lang="en-US" dirty="0"/>
              <a:t>What (if any) additional support will the student require through small group instruction? </a:t>
            </a:r>
          </a:p>
        </p:txBody>
      </p:sp>
      <p:pic>
        <p:nvPicPr>
          <p:cNvPr id="9" name="Picture 2" descr="C:\Users\lindsey.parker\AppData\Local\Microsoft\Windows\Temporary Internet Files\Content.IE5\B6MNI01G\MC9003612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098" y="1752600"/>
            <a:ext cx="1085370"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817269" y="457200"/>
            <a:ext cx="3950493" cy="586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evel 5"/>
          <p:cNvSpPr/>
          <p:nvPr/>
        </p:nvSpPr>
        <p:spPr>
          <a:xfrm>
            <a:off x="6477000" y="6091237"/>
            <a:ext cx="226695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a:t>
            </a:r>
            <a:r>
              <a:rPr lang="en-US" sz="2400" b="1" dirty="0" smtClean="0">
                <a:solidFill>
                  <a:prstClr val="white"/>
                </a:solidFill>
                <a:effectLst>
                  <a:outerShdw blurRad="38100" dist="38100" dir="2700000" algn="tl">
                    <a:srgbClr val="000000">
                      <a:alpha val="43137"/>
                    </a:srgbClr>
                  </a:outerShdw>
                </a:effectLst>
              </a:rPr>
              <a:t>10</a:t>
            </a:r>
            <a:endParaRPr lang="en-US"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07057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4038600" cy="1111664"/>
          </a:xfrm>
        </p:spPr>
        <p:txBody>
          <a:bodyPr/>
          <a:lstStyle/>
          <a:p>
            <a:r>
              <a:rPr lang="en-US" dirty="0" smtClean="0"/>
              <a:t>SW Analysis </a:t>
            </a:r>
            <a:endParaRPr lang="en-US" dirty="0"/>
          </a:p>
        </p:txBody>
      </p:sp>
      <p:sp>
        <p:nvSpPr>
          <p:cNvPr id="3" name="Content Placeholder 2"/>
          <p:cNvSpPr>
            <a:spLocks noGrp="1"/>
          </p:cNvSpPr>
          <p:nvPr>
            <p:ph idx="1"/>
          </p:nvPr>
        </p:nvSpPr>
        <p:spPr>
          <a:xfrm>
            <a:off x="152400" y="1600200"/>
            <a:ext cx="4038600" cy="4876800"/>
          </a:xfrm>
        </p:spPr>
        <p:txBody>
          <a:bodyPr>
            <a:normAutofit fontScale="92500" lnSpcReduction="20000"/>
          </a:bodyPr>
          <a:lstStyle/>
          <a:p>
            <a:pPr marL="0" indent="0" algn="ctr">
              <a:buNone/>
            </a:pPr>
            <a:r>
              <a:rPr lang="en-US" b="1" dirty="0" smtClean="0">
                <a:effectLst>
                  <a:outerShdw blurRad="38100" dist="38100" dir="2700000" algn="tl">
                    <a:srgbClr val="000000">
                      <a:alpha val="43137"/>
                    </a:srgbClr>
                  </a:outerShdw>
                </a:effectLst>
              </a:rPr>
              <a:t>	</a:t>
            </a:r>
            <a:r>
              <a:rPr lang="en-US" b="1" u="sng" dirty="0">
                <a:effectLst>
                  <a:outerShdw blurRad="38100" dist="38100" dir="2700000" algn="tl">
                    <a:srgbClr val="000000">
                      <a:alpha val="43137"/>
                    </a:srgbClr>
                  </a:outerShdw>
                </a:effectLst>
              </a:rPr>
              <a:t>Speak </a:t>
            </a:r>
            <a:r>
              <a:rPr lang="en-US" b="1" dirty="0">
                <a:effectLst>
                  <a:outerShdw blurRad="38100" dist="38100" dir="2700000" algn="tl">
                    <a:srgbClr val="000000">
                      <a:alpha val="43137"/>
                    </a:srgbClr>
                  </a:outerShdw>
                </a:effectLst>
              </a:rPr>
              <a:t>	Instructional 	Decisions</a:t>
            </a:r>
            <a:endParaRPr lang="en-US" dirty="0"/>
          </a:p>
          <a:p>
            <a:r>
              <a:rPr lang="en-US" dirty="0"/>
              <a:t>What (if any) extension opportunities will the student require through small group instruction? </a:t>
            </a:r>
          </a:p>
        </p:txBody>
      </p:sp>
      <p:pic>
        <p:nvPicPr>
          <p:cNvPr id="9" name="Picture 2" descr="C:\Users\lindsey.parker\AppData\Local\Microsoft\Windows\Temporary Internet Files\Content.IE5\B6MNI01G\MC9003612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098" y="1752600"/>
            <a:ext cx="1085370"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806978" y="304800"/>
            <a:ext cx="4103660" cy="609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evel 5"/>
          <p:cNvSpPr/>
          <p:nvPr/>
        </p:nvSpPr>
        <p:spPr>
          <a:xfrm>
            <a:off x="6477000" y="6091237"/>
            <a:ext cx="226695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a:t>
            </a:r>
            <a:r>
              <a:rPr lang="en-US" sz="2400" b="1" dirty="0" smtClean="0">
                <a:solidFill>
                  <a:prstClr val="white"/>
                </a:solidFill>
                <a:effectLst>
                  <a:outerShdw blurRad="38100" dist="38100" dir="2700000" algn="tl">
                    <a:srgbClr val="000000">
                      <a:alpha val="43137"/>
                    </a:srgbClr>
                  </a:outerShdw>
                </a:effectLst>
              </a:rPr>
              <a:t>10</a:t>
            </a:r>
            <a:endParaRPr lang="en-US"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30069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6096000" cy="1111664"/>
          </a:xfrm>
        </p:spPr>
        <p:txBody>
          <a:bodyPr/>
          <a:lstStyle/>
          <a:p>
            <a:r>
              <a:rPr lang="en-US" dirty="0" smtClean="0"/>
              <a:t>		and Reflect… </a:t>
            </a:r>
            <a:endParaRPr lang="en-US" dirty="0"/>
          </a:p>
        </p:txBody>
      </p:sp>
      <p:sp>
        <p:nvSpPr>
          <p:cNvPr id="3" name="Content Placeholder 2"/>
          <p:cNvSpPr>
            <a:spLocks noGrp="1"/>
          </p:cNvSpPr>
          <p:nvPr>
            <p:ph idx="1"/>
          </p:nvPr>
        </p:nvSpPr>
        <p:spPr>
          <a:xfrm>
            <a:off x="457200" y="1828800"/>
            <a:ext cx="8229600" cy="3733800"/>
          </a:xfrm>
        </p:spPr>
        <p:txBody>
          <a:bodyPr>
            <a:normAutofit/>
          </a:bodyPr>
          <a:lstStyle/>
          <a:p>
            <a:pPr marL="0" indent="0">
              <a:buNone/>
            </a:pPr>
            <a:endParaRPr lang="en-US" dirty="0" smtClean="0"/>
          </a:p>
          <a:p>
            <a:r>
              <a:rPr lang="en-US" dirty="0"/>
              <a:t>How does student work analysis help you determine next steps for small-group reading and small-group writing instruction?</a:t>
            </a:r>
          </a:p>
        </p:txBody>
      </p:sp>
      <p:pic>
        <p:nvPicPr>
          <p:cNvPr id="3074" name="Picture 2" descr="C:\Users\lindsey.parker\AppData\Local\Microsoft\Windows\Temporary Internet Files\Content.IE5\5NPIXW65\MC9004348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8092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6096000" cy="1111664"/>
          </a:xfrm>
        </p:spPr>
        <p:txBody>
          <a:bodyPr/>
          <a:lstStyle/>
          <a:p>
            <a:r>
              <a:rPr lang="en-US" dirty="0" smtClean="0"/>
              <a:t>		and Reflect… </a:t>
            </a:r>
            <a:endParaRPr lang="en-US" dirty="0"/>
          </a:p>
        </p:txBody>
      </p:sp>
      <p:sp>
        <p:nvSpPr>
          <p:cNvPr id="3" name="Content Placeholder 2"/>
          <p:cNvSpPr>
            <a:spLocks noGrp="1"/>
          </p:cNvSpPr>
          <p:nvPr>
            <p:ph idx="1"/>
          </p:nvPr>
        </p:nvSpPr>
        <p:spPr>
          <a:xfrm>
            <a:off x="457200" y="1828800"/>
            <a:ext cx="8229600" cy="3733800"/>
          </a:xfrm>
        </p:spPr>
        <p:txBody>
          <a:bodyPr>
            <a:normAutofit/>
          </a:bodyPr>
          <a:lstStyle/>
          <a:p>
            <a:pPr marL="0" indent="0">
              <a:buNone/>
            </a:pPr>
            <a:endParaRPr lang="en-US" dirty="0" smtClean="0"/>
          </a:p>
          <a:p>
            <a:r>
              <a:rPr lang="en-US" dirty="0"/>
              <a:t>How does student work analysis help ensure effective use of text, standards, and assessment? </a:t>
            </a:r>
          </a:p>
        </p:txBody>
      </p:sp>
      <p:pic>
        <p:nvPicPr>
          <p:cNvPr id="3074" name="Picture 2" descr="C:\Users\lindsey.parker\AppData\Local\Microsoft\Windows\Temporary Internet Files\Content.IE5\5NPIXW65\MC9004348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9766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Outcomes</a:t>
            </a:r>
            <a:endParaRPr lang="en-US" dirty="0"/>
          </a:p>
        </p:txBody>
      </p:sp>
      <p:sp>
        <p:nvSpPr>
          <p:cNvPr id="3" name="Content Placeholder 2"/>
          <p:cNvSpPr>
            <a:spLocks noGrp="1"/>
          </p:cNvSpPr>
          <p:nvPr>
            <p:ph idx="1"/>
          </p:nvPr>
        </p:nvSpPr>
        <p:spPr>
          <a:xfrm>
            <a:off x="304800" y="1600200"/>
            <a:ext cx="8534400" cy="4876800"/>
          </a:xfrm>
        </p:spPr>
        <p:txBody>
          <a:bodyPr>
            <a:normAutofit/>
          </a:bodyPr>
          <a:lstStyle/>
          <a:p>
            <a:pPr marL="0" indent="0">
              <a:buNone/>
            </a:pPr>
            <a:r>
              <a:rPr lang="en-US" sz="3500" dirty="0" smtClean="0"/>
              <a:t>By the end of today’s session, participants will be able to: </a:t>
            </a:r>
          </a:p>
          <a:p>
            <a:pPr marL="0" indent="0">
              <a:buNone/>
            </a:pPr>
            <a:endParaRPr lang="en-US" sz="1500" dirty="0" smtClean="0"/>
          </a:p>
          <a:p>
            <a:pPr marL="857250" lvl="2" indent="0">
              <a:buNone/>
            </a:pPr>
            <a:r>
              <a:rPr lang="en-US" sz="2800" dirty="0" smtClean="0"/>
              <a:t>Analyze an ELA Unit Plan to identify opportunities to integrate additional components of the ELA Instructional Framework effectively.</a:t>
            </a:r>
          </a:p>
          <a:p>
            <a:pPr marL="857250" lvl="2" indent="0">
              <a:buNone/>
            </a:pPr>
            <a:endParaRPr lang="en-US" sz="2800" dirty="0" smtClean="0"/>
          </a:p>
          <a:p>
            <a:pPr marL="857250" lvl="2" indent="0">
              <a:buNone/>
            </a:pPr>
            <a:r>
              <a:rPr lang="en-US" sz="2800" dirty="0" smtClean="0"/>
              <a:t>Improve their abilities to utilize student work to inform instructional decisions within the ELA Instructional Framework.</a:t>
            </a:r>
            <a:endParaRPr lang="en-US" sz="2800" dirty="0"/>
          </a:p>
        </p:txBody>
      </p:sp>
      <p:pic>
        <p:nvPicPr>
          <p:cNvPr id="2050" name="Picture 2" descr="C:\Users\lindsey.parker\AppData\Local\Microsoft\Windows\Temporary Internet Files\Content.IE5\5NPIXW65\MC9000141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352800"/>
            <a:ext cx="609600" cy="77625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indsey.parker\AppData\Local\Microsoft\Windows\Temporary Internet Files\Content.IE5\AS0BMEP0\MC90001413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105400"/>
            <a:ext cx="628933"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0163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6096000" cy="1111664"/>
          </a:xfrm>
        </p:spPr>
        <p:txBody>
          <a:bodyPr/>
          <a:lstStyle/>
          <a:p>
            <a:r>
              <a:rPr lang="en-US" dirty="0" smtClean="0"/>
              <a:t>		and Reflect… </a:t>
            </a:r>
            <a:endParaRPr lang="en-US" dirty="0"/>
          </a:p>
        </p:txBody>
      </p:sp>
      <p:sp>
        <p:nvSpPr>
          <p:cNvPr id="3" name="Content Placeholder 2"/>
          <p:cNvSpPr>
            <a:spLocks noGrp="1"/>
          </p:cNvSpPr>
          <p:nvPr>
            <p:ph idx="1"/>
          </p:nvPr>
        </p:nvSpPr>
        <p:spPr>
          <a:xfrm>
            <a:off x="457200" y="1828800"/>
            <a:ext cx="8229600" cy="3733800"/>
          </a:xfrm>
        </p:spPr>
        <p:txBody>
          <a:bodyPr>
            <a:normAutofit fontScale="85000" lnSpcReduction="20000"/>
          </a:bodyPr>
          <a:lstStyle/>
          <a:p>
            <a:pPr marL="0" indent="0">
              <a:buNone/>
            </a:pPr>
            <a:endParaRPr lang="en-US" dirty="0" smtClean="0"/>
          </a:p>
          <a:p>
            <a:pPr marL="0" indent="0">
              <a:buNone/>
            </a:pPr>
            <a:r>
              <a:rPr lang="en-US" dirty="0" smtClean="0"/>
              <a:t>Based upon today’s learning,</a:t>
            </a:r>
          </a:p>
          <a:p>
            <a:pPr marL="0" indent="0">
              <a:buNone/>
            </a:pPr>
            <a:endParaRPr lang="en-US" dirty="0" smtClean="0"/>
          </a:p>
          <a:p>
            <a:r>
              <a:rPr lang="en-US" altLang="en-US" dirty="0" smtClean="0"/>
              <a:t>Create </a:t>
            </a:r>
            <a:r>
              <a:rPr lang="en-US" altLang="en-US" dirty="0"/>
              <a:t>a statement that </a:t>
            </a:r>
            <a:r>
              <a:rPr lang="en-US" altLang="en-US" dirty="0" smtClean="0"/>
              <a:t>summarizes </a:t>
            </a:r>
            <a:r>
              <a:rPr lang="en-US" altLang="en-US" dirty="0"/>
              <a:t>your </a:t>
            </a:r>
            <a:r>
              <a:rPr lang="en-US" altLang="en-US" dirty="0" smtClean="0"/>
              <a:t>learning.</a:t>
            </a:r>
          </a:p>
          <a:p>
            <a:r>
              <a:rPr lang="en-US" altLang="en-US" dirty="0" smtClean="0"/>
              <a:t>Identify next steps for your classroom or school.</a:t>
            </a:r>
            <a:endParaRPr lang="en-US" altLang="en-US" dirty="0"/>
          </a:p>
        </p:txBody>
      </p:sp>
      <p:pic>
        <p:nvPicPr>
          <p:cNvPr id="3074" name="Picture 2" descr="C:\Users\lindsey.parker\AppData\Local\Microsoft\Windows\Temporary Internet Files\Content.IE5\5NPIXW65\MC9004348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Bevel 4"/>
          <p:cNvSpPr/>
          <p:nvPr/>
        </p:nvSpPr>
        <p:spPr>
          <a:xfrm>
            <a:off x="6477000" y="6091237"/>
            <a:ext cx="226695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a:t>
            </a:r>
            <a:r>
              <a:rPr lang="en-US" sz="2400" b="1" dirty="0" smtClean="0">
                <a:solidFill>
                  <a:prstClr val="white"/>
                </a:solidFill>
                <a:effectLst>
                  <a:outerShdw blurRad="38100" dist="38100" dir="2700000" algn="tl">
                    <a:srgbClr val="000000">
                      <a:alpha val="43137"/>
                    </a:srgbClr>
                  </a:outerShdw>
                </a:effectLst>
              </a:rPr>
              <a:t>11</a:t>
            </a:r>
            <a:endParaRPr lang="en-US"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25437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6096000" cy="1111664"/>
          </a:xfrm>
        </p:spPr>
        <p:txBody>
          <a:bodyPr/>
          <a:lstStyle/>
          <a:p>
            <a:r>
              <a:rPr lang="en-US" dirty="0" smtClean="0"/>
              <a:t>		and Reflect… </a:t>
            </a:r>
            <a:endParaRPr lang="en-US" dirty="0"/>
          </a:p>
        </p:txBody>
      </p:sp>
      <p:sp>
        <p:nvSpPr>
          <p:cNvPr id="3" name="Content Placeholder 2"/>
          <p:cNvSpPr>
            <a:spLocks noGrp="1"/>
          </p:cNvSpPr>
          <p:nvPr>
            <p:ph idx="1"/>
          </p:nvPr>
        </p:nvSpPr>
        <p:spPr>
          <a:xfrm>
            <a:off x="457200" y="1828800"/>
            <a:ext cx="8229600" cy="3124200"/>
          </a:xfrm>
        </p:spPr>
        <p:txBody>
          <a:bodyPr>
            <a:normAutofit fontScale="92500"/>
          </a:bodyPr>
          <a:lstStyle/>
          <a:p>
            <a:pPr marL="0" indent="0">
              <a:buNone/>
            </a:pPr>
            <a:endParaRPr lang="en-US" dirty="0" smtClean="0"/>
          </a:p>
          <a:p>
            <a:pPr marL="0" indent="0">
              <a:buNone/>
            </a:pPr>
            <a:r>
              <a:rPr lang="en-US" dirty="0" smtClean="0"/>
              <a:t>Share: </a:t>
            </a:r>
          </a:p>
          <a:p>
            <a:r>
              <a:rPr lang="en-US" altLang="en-US" dirty="0" smtClean="0"/>
              <a:t>Your summary statement.</a:t>
            </a:r>
          </a:p>
          <a:p>
            <a:r>
              <a:rPr lang="en-US" altLang="en-US" dirty="0" smtClean="0"/>
              <a:t>At least one next step you identified.</a:t>
            </a:r>
            <a:endParaRPr lang="en-US" altLang="en-US" dirty="0"/>
          </a:p>
        </p:txBody>
      </p:sp>
      <p:pic>
        <p:nvPicPr>
          <p:cNvPr id="3074" name="Picture 2" descr="C:\Users\lindsey.parker\AppData\Local\Microsoft\Windows\Temporary Internet Files\Content.IE5\5NPIXW65\MC9004348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Bevel 4"/>
          <p:cNvSpPr/>
          <p:nvPr/>
        </p:nvSpPr>
        <p:spPr>
          <a:xfrm>
            <a:off x="6477000" y="6091237"/>
            <a:ext cx="226695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a:t>
            </a:r>
            <a:r>
              <a:rPr lang="en-US" sz="2400" b="1" dirty="0" smtClean="0">
                <a:solidFill>
                  <a:prstClr val="white"/>
                </a:solidFill>
                <a:effectLst>
                  <a:outerShdw blurRad="38100" dist="38100" dir="2700000" algn="tl">
                    <a:srgbClr val="000000">
                      <a:alpha val="43137"/>
                    </a:srgbClr>
                  </a:outerShdw>
                </a:effectLst>
              </a:rPr>
              <a:t>11</a:t>
            </a:r>
            <a:endParaRPr lang="en-US" sz="2400" b="1" dirty="0">
              <a:solidFill>
                <a:prstClr val="white"/>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6217" y="0"/>
            <a:ext cx="1828515" cy="1828515"/>
          </a:xfrm>
          <a:prstGeom prst="rect">
            <a:avLst/>
          </a:prstGeom>
        </p:spPr>
      </p:pic>
    </p:spTree>
    <p:extLst>
      <p:ext uri="{BB962C8B-B14F-4D97-AF65-F5344CB8AC3E}">
        <p14:creationId xmlns:p14="http://schemas.microsoft.com/office/powerpoint/2010/main" val="29082265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Essentially, </a:t>
            </a:r>
            <a:endParaRPr lang="en-US" dirty="0"/>
          </a:p>
        </p:txBody>
      </p:sp>
      <p:sp>
        <p:nvSpPr>
          <p:cNvPr id="3" name="Content Placeholder 2"/>
          <p:cNvSpPr>
            <a:spLocks noGrp="1"/>
          </p:cNvSpPr>
          <p:nvPr>
            <p:ph idx="1"/>
          </p:nvPr>
        </p:nvSpPr>
        <p:spPr/>
        <p:txBody>
          <a:bodyPr/>
          <a:lstStyle/>
          <a:p>
            <a:r>
              <a:rPr lang="en-US" dirty="0" smtClean="0"/>
              <a:t>We use the </a:t>
            </a:r>
            <a:r>
              <a:rPr lang="en-US" b="1" dirty="0" smtClean="0"/>
              <a:t>unit plans </a:t>
            </a:r>
            <a:r>
              <a:rPr lang="en-US" dirty="0" smtClean="0"/>
              <a:t>to determine </a:t>
            </a:r>
            <a:r>
              <a:rPr lang="en-US" b="1" dirty="0" smtClean="0"/>
              <a:t>formative assessment </a:t>
            </a:r>
            <a:r>
              <a:rPr lang="en-US" dirty="0" smtClean="0"/>
              <a:t>opportunities in order to drive </a:t>
            </a:r>
            <a:r>
              <a:rPr lang="en-US" b="1" dirty="0" smtClean="0"/>
              <a:t>small-group reading and small-group writing </a:t>
            </a:r>
            <a:r>
              <a:rPr lang="en-US" dirty="0" smtClean="0"/>
              <a:t>instruction to meet the needs of all learners. </a:t>
            </a:r>
            <a:endParaRPr lang="en-US" dirty="0"/>
          </a:p>
        </p:txBody>
      </p:sp>
    </p:spTree>
    <p:extLst>
      <p:ext uri="{BB962C8B-B14F-4D97-AF65-F5344CB8AC3E}">
        <p14:creationId xmlns:p14="http://schemas.microsoft.com/office/powerpoint/2010/main" val="1323089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p:spPr>
        <p:txBody>
          <a:bodyPr/>
          <a:lstStyle/>
          <a:p>
            <a:r>
              <a:rPr lang="en-US" u="sng" dirty="0" smtClean="0"/>
              <a:t>Texts</a:t>
            </a:r>
            <a:r>
              <a:rPr lang="en-US" dirty="0" smtClean="0"/>
              <a:t>, Standards, and Assessment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610600" cy="4894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evel 4"/>
          <p:cNvSpPr/>
          <p:nvPr/>
        </p:nvSpPr>
        <p:spPr>
          <a:xfrm>
            <a:off x="6324600" y="6124575"/>
            <a:ext cx="259080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2, pg. 1</a:t>
            </a:r>
          </a:p>
        </p:txBody>
      </p:sp>
      <p:sp>
        <p:nvSpPr>
          <p:cNvPr id="4" name="Rounded Rectangle 3"/>
          <p:cNvSpPr/>
          <p:nvPr/>
        </p:nvSpPr>
        <p:spPr>
          <a:xfrm>
            <a:off x="304800" y="1828799"/>
            <a:ext cx="3276600" cy="4589647"/>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33423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p:spPr>
        <p:txBody>
          <a:bodyPr/>
          <a:lstStyle/>
          <a:p>
            <a:r>
              <a:rPr lang="en-US" dirty="0" smtClean="0"/>
              <a:t>Texts, </a:t>
            </a:r>
            <a:r>
              <a:rPr lang="en-US" u="sng" dirty="0" smtClean="0"/>
              <a:t>Standards</a:t>
            </a:r>
            <a:r>
              <a:rPr lang="en-US" dirty="0" smtClean="0"/>
              <a:t>, and Assessment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610600" cy="4894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3581400" y="3200400"/>
            <a:ext cx="5181600" cy="1119187"/>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Bevel 5"/>
          <p:cNvSpPr/>
          <p:nvPr/>
        </p:nvSpPr>
        <p:spPr>
          <a:xfrm>
            <a:off x="6324600" y="6124575"/>
            <a:ext cx="259080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2, pg. 1</a:t>
            </a:r>
          </a:p>
        </p:txBody>
      </p:sp>
    </p:spTree>
    <p:extLst>
      <p:ext uri="{BB962C8B-B14F-4D97-AF65-F5344CB8AC3E}">
        <p14:creationId xmlns:p14="http://schemas.microsoft.com/office/powerpoint/2010/main" val="3655302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p:spPr>
        <p:txBody>
          <a:bodyPr/>
          <a:lstStyle/>
          <a:p>
            <a:r>
              <a:rPr lang="en-US" dirty="0" smtClean="0"/>
              <a:t>Texts, Standards, and </a:t>
            </a:r>
            <a:r>
              <a:rPr lang="en-US" u="sng" dirty="0" smtClean="0"/>
              <a:t>Assessment</a:t>
            </a:r>
            <a:endParaRPr lang="en-US" u="sng"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610600" cy="4894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3581400" y="5181601"/>
            <a:ext cx="5181600" cy="381000"/>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Bevel 5"/>
          <p:cNvSpPr/>
          <p:nvPr/>
        </p:nvSpPr>
        <p:spPr>
          <a:xfrm>
            <a:off x="6324600" y="6124575"/>
            <a:ext cx="2590800"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2, pg. 1</a:t>
            </a:r>
          </a:p>
        </p:txBody>
      </p:sp>
    </p:spTree>
    <p:extLst>
      <p:ext uri="{BB962C8B-B14F-4D97-AF65-F5344CB8AC3E}">
        <p14:creationId xmlns:p14="http://schemas.microsoft.com/office/powerpoint/2010/main" val="3281023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6096000" cy="1111664"/>
          </a:xfrm>
        </p:spPr>
        <p:txBody>
          <a:bodyPr/>
          <a:lstStyle/>
          <a:p>
            <a:r>
              <a:rPr lang="en-US" dirty="0" smtClean="0"/>
              <a:t>		and Reflect… </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marL="0" indent="0">
              <a:buNone/>
            </a:pPr>
            <a:r>
              <a:rPr lang="en-US" dirty="0" smtClean="0"/>
              <a:t>Review Component 3d: Using Assessment in Instruction from the </a:t>
            </a:r>
            <a:r>
              <a:rPr lang="en-US" dirty="0"/>
              <a:t>Louisiana Teacher Performance Evaluation </a:t>
            </a:r>
            <a:r>
              <a:rPr lang="en-US" dirty="0" smtClean="0"/>
              <a:t>Rubric. </a:t>
            </a:r>
          </a:p>
          <a:p>
            <a:pPr marL="0" indent="0">
              <a:buNone/>
            </a:pPr>
            <a:endParaRPr lang="en-US" dirty="0" smtClean="0"/>
          </a:p>
          <a:p>
            <a:pPr marL="0" indent="0">
              <a:buNone/>
            </a:pPr>
            <a:r>
              <a:rPr lang="en-US" dirty="0" smtClean="0"/>
              <a:t>Based upon your reading, </a:t>
            </a:r>
            <a:endParaRPr lang="en-US" dirty="0"/>
          </a:p>
          <a:p>
            <a:r>
              <a:rPr lang="en-US" dirty="0" smtClean="0"/>
              <a:t>What might be some components of an effective assessment plan? </a:t>
            </a:r>
          </a:p>
          <a:p>
            <a:endParaRPr lang="en-US" dirty="0"/>
          </a:p>
          <a:p>
            <a:r>
              <a:rPr lang="en-US" dirty="0" smtClean="0"/>
              <a:t>What might an effective assessment plan look and sound like in a classroom? </a:t>
            </a:r>
            <a:endParaRPr lang="en-US" dirty="0"/>
          </a:p>
        </p:txBody>
      </p:sp>
      <p:pic>
        <p:nvPicPr>
          <p:cNvPr id="3074" name="Picture 2" descr="C:\Users\lindsey.parker\AppData\Local\Microsoft\Windows\Temporary Internet Files\Content.IE5\5NPIXW65\MC9004348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Bevel 4"/>
          <p:cNvSpPr/>
          <p:nvPr/>
        </p:nvSpPr>
        <p:spPr>
          <a:xfrm>
            <a:off x="6858000" y="495300"/>
            <a:ext cx="1952625"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3</a:t>
            </a:r>
          </a:p>
        </p:txBody>
      </p:sp>
    </p:spTree>
    <p:extLst>
      <p:ext uri="{BB962C8B-B14F-4D97-AF65-F5344CB8AC3E}">
        <p14:creationId xmlns:p14="http://schemas.microsoft.com/office/powerpoint/2010/main" val="4088145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grpSp>
        <p:nvGrpSpPr>
          <p:cNvPr id="4" name="Group 3"/>
          <p:cNvGrpSpPr/>
          <p:nvPr/>
        </p:nvGrpSpPr>
        <p:grpSpPr>
          <a:xfrm>
            <a:off x="233362" y="1330880"/>
            <a:ext cx="8610600" cy="4800600"/>
            <a:chOff x="3962400" y="1943100"/>
            <a:chExt cx="5153022" cy="297180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86268"/>
            <a:stretch/>
          </p:blipFill>
          <p:spPr bwMode="auto">
            <a:xfrm>
              <a:off x="3962400" y="1943100"/>
              <a:ext cx="124777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817"/>
            <a:stretch/>
          </p:blipFill>
          <p:spPr bwMode="auto">
            <a:xfrm>
              <a:off x="5100635" y="1943100"/>
              <a:ext cx="4014787"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tangle 4"/>
          <p:cNvSpPr/>
          <p:nvPr/>
        </p:nvSpPr>
        <p:spPr>
          <a:xfrm>
            <a:off x="2247143" y="2376480"/>
            <a:ext cx="2441431"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5494408" y="2376480"/>
            <a:ext cx="2820916" cy="252414"/>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484884" y="2628900"/>
            <a:ext cx="1220715"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233362" y="6164818"/>
            <a:ext cx="7848600" cy="369332"/>
          </a:xfrm>
          <a:prstGeom prst="rect">
            <a:avLst/>
          </a:prstGeom>
          <a:noFill/>
        </p:spPr>
        <p:txBody>
          <a:bodyPr wrap="square" rtlCol="0">
            <a:spAutoFit/>
          </a:bodyPr>
          <a:lstStyle/>
          <a:p>
            <a:r>
              <a:rPr lang="en-US" dirty="0">
                <a:solidFill>
                  <a:prstClr val="black"/>
                </a:solidFill>
              </a:rPr>
              <a:t>from the Louisiana Teacher Performance Evaluation Rubric</a:t>
            </a:r>
          </a:p>
        </p:txBody>
      </p:sp>
      <p:sp>
        <p:nvSpPr>
          <p:cNvPr id="12" name="Rectangle 11"/>
          <p:cNvSpPr/>
          <p:nvPr/>
        </p:nvSpPr>
        <p:spPr>
          <a:xfrm>
            <a:off x="2247143" y="4495800"/>
            <a:ext cx="3127231"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2232855" y="4772025"/>
            <a:ext cx="953258"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5484883" y="5486400"/>
            <a:ext cx="3201917"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5494408" y="5715000"/>
            <a:ext cx="2439917"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Bevel 15"/>
          <p:cNvSpPr/>
          <p:nvPr/>
        </p:nvSpPr>
        <p:spPr>
          <a:xfrm>
            <a:off x="6704841" y="6164818"/>
            <a:ext cx="1952625" cy="609600"/>
          </a:xfrm>
          <a:prstGeom prst="bevel">
            <a:avLst/>
          </a:prstGeom>
          <a:solidFill>
            <a:srgbClr val="F7574B"/>
          </a:solidFill>
          <a:ln>
            <a:solidFill>
              <a:srgbClr val="A0532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Handout 3</a:t>
            </a:r>
          </a:p>
        </p:txBody>
      </p:sp>
    </p:spTree>
    <p:extLst>
      <p:ext uri="{BB962C8B-B14F-4D97-AF65-F5344CB8AC3E}">
        <p14:creationId xmlns:p14="http://schemas.microsoft.com/office/powerpoint/2010/main" val="905683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1809</Words>
  <Application>Microsoft Office PowerPoint</Application>
  <PresentationFormat>On-screen Show (4:3)</PresentationFormat>
  <Paragraphs>302</Paragraphs>
  <Slides>47</Slides>
  <Notes>36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Decatur</vt:lpstr>
      <vt:lpstr>ELA Instructional Framework and Student Work </vt:lpstr>
      <vt:lpstr>ELA Instructional Framework</vt:lpstr>
      <vt:lpstr>Session Outcomes</vt:lpstr>
      <vt:lpstr>Central to the Framework</vt:lpstr>
      <vt:lpstr>Texts, Standards, and Assessment</vt:lpstr>
      <vt:lpstr>Texts, Standards, and Assessment</vt:lpstr>
      <vt:lpstr>Texts, Standards, and Assessment</vt:lpstr>
      <vt:lpstr>  and Reflect… </vt:lpstr>
      <vt:lpstr>Assessment</vt:lpstr>
      <vt:lpstr>Culminating Writing Task</vt:lpstr>
      <vt:lpstr>Cold-Read Assessment</vt:lpstr>
      <vt:lpstr>Extension Task</vt:lpstr>
      <vt:lpstr>Assessment</vt:lpstr>
      <vt:lpstr>Assessment Uses</vt:lpstr>
      <vt:lpstr>PowerPoint Presentation</vt:lpstr>
      <vt:lpstr>Texts, Standards, and Assessment</vt:lpstr>
      <vt:lpstr>Culminating Writing Task</vt:lpstr>
      <vt:lpstr>PARCC Draft Scoring Rubric</vt:lpstr>
      <vt:lpstr>Assessment Plan Development</vt:lpstr>
      <vt:lpstr>Framework Connections</vt:lpstr>
      <vt:lpstr>  and Analyze… </vt:lpstr>
      <vt:lpstr>  and Analyze… </vt:lpstr>
      <vt:lpstr>Sample Sub Skills for RL.6.3</vt:lpstr>
      <vt:lpstr>Culminating Writing Task</vt:lpstr>
      <vt:lpstr>Unit Plan Lesson 1</vt:lpstr>
      <vt:lpstr>Student Work Analysis</vt:lpstr>
      <vt:lpstr>SW Analysis </vt:lpstr>
      <vt:lpstr>SW Analysis </vt:lpstr>
      <vt:lpstr>SW Analysis </vt:lpstr>
      <vt:lpstr>SW Analysis </vt:lpstr>
      <vt:lpstr>SW Analysis </vt:lpstr>
      <vt:lpstr>Small-Group Writing</vt:lpstr>
      <vt:lpstr>Framework Connections</vt:lpstr>
      <vt:lpstr>  and Try It Out… </vt:lpstr>
      <vt:lpstr>Unit Plan Lesson 4</vt:lpstr>
      <vt:lpstr>Student Work Analysis</vt:lpstr>
      <vt:lpstr>SW Analysis </vt:lpstr>
      <vt:lpstr>SW Analysis </vt:lpstr>
      <vt:lpstr>SW Analysis </vt:lpstr>
      <vt:lpstr>SW Analysis </vt:lpstr>
      <vt:lpstr>SW Analysis </vt:lpstr>
      <vt:lpstr>  and Reflect… </vt:lpstr>
      <vt:lpstr>  and Reflect… </vt:lpstr>
      <vt:lpstr>Session Outcomes</vt:lpstr>
      <vt:lpstr>  and Reflect… </vt:lpstr>
      <vt:lpstr>  and Reflect… </vt:lpstr>
      <vt:lpstr>Essentially,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 Instructional Framework and Student Work</dc:title>
  <dc:creator>Lindsey Parker</dc:creator>
  <cp:lastModifiedBy>LINDSEY PARKER</cp:lastModifiedBy>
  <cp:revision>20</cp:revision>
  <cp:lastPrinted>2014-05-10T19:45:05Z</cp:lastPrinted>
  <dcterms:created xsi:type="dcterms:W3CDTF">2014-05-10T18:51:41Z</dcterms:created>
  <dcterms:modified xsi:type="dcterms:W3CDTF">2014-05-31T14:37:02Z</dcterms:modified>
</cp:coreProperties>
</file>