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diagrams/quickStyle1.xml" ContentType="application/vnd.openxmlformats-officedocument.drawingml.diagramStyl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9"/>
  </p:notesMasterIdLst>
  <p:sldIdLst>
    <p:sldId id="258" r:id="rId2"/>
    <p:sldId id="301" r:id="rId3"/>
    <p:sldId id="300" r:id="rId4"/>
    <p:sldId id="321" r:id="rId5"/>
    <p:sldId id="322" r:id="rId6"/>
    <p:sldId id="293" r:id="rId7"/>
    <p:sldId id="265" r:id="rId8"/>
    <p:sldId id="260" r:id="rId9"/>
    <p:sldId id="302" r:id="rId10"/>
    <p:sldId id="303" r:id="rId11"/>
    <p:sldId id="304" r:id="rId12"/>
    <p:sldId id="305" r:id="rId13"/>
    <p:sldId id="306" r:id="rId14"/>
    <p:sldId id="307" r:id="rId15"/>
    <p:sldId id="308" r:id="rId16"/>
    <p:sldId id="299" r:id="rId17"/>
    <p:sldId id="309" r:id="rId18"/>
    <p:sldId id="320" r:id="rId19"/>
    <p:sldId id="310" r:id="rId20"/>
    <p:sldId id="311" r:id="rId21"/>
    <p:sldId id="312" r:id="rId22"/>
    <p:sldId id="313" r:id="rId23"/>
    <p:sldId id="314" r:id="rId24"/>
    <p:sldId id="316" r:id="rId25"/>
    <p:sldId id="315" r:id="rId26"/>
    <p:sldId id="318" r:id="rId27"/>
    <p:sldId id="31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0383" autoAdjust="0"/>
    <p:restoredTop sz="87481" autoAdjust="0"/>
  </p:normalViewPr>
  <p:slideViewPr>
    <p:cSldViewPr snapToGrid="0" snapToObjects="1">
      <p:cViewPr>
        <p:scale>
          <a:sx n="100" d="100"/>
          <a:sy n="100" d="100"/>
        </p:scale>
        <p:origin x="-384" y="2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B1C5D-F9C8-BF41-A359-7EE688D0164D}"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3B48974B-C5E6-1C4F-B2D5-22FA62238B7F}">
      <dgm:prSet phldrT="[Text]" custT="1"/>
      <dgm:spPr/>
      <dgm:t>
        <a:bodyPr/>
        <a:lstStyle/>
        <a:p>
          <a:r>
            <a:rPr lang="en-US" sz="2500" b="1" dirty="0" smtClean="0"/>
            <a:t>Balancing Literary/Informational Texts</a:t>
          </a:r>
          <a:endParaRPr lang="en-US" sz="2500" b="1" dirty="0"/>
        </a:p>
      </dgm:t>
    </dgm:pt>
    <dgm:pt modelId="{DAE8C52C-96EE-3944-8A90-04633A93AF52}" type="parTrans" cxnId="{371917E6-B9E3-5949-AFA4-8302F04DFA4D}">
      <dgm:prSet/>
      <dgm:spPr/>
      <dgm:t>
        <a:bodyPr/>
        <a:lstStyle/>
        <a:p>
          <a:endParaRPr lang="en-US"/>
        </a:p>
      </dgm:t>
    </dgm:pt>
    <dgm:pt modelId="{5C796A59-7B9C-1B46-8494-776353977C00}" type="sibTrans" cxnId="{371917E6-B9E3-5949-AFA4-8302F04DFA4D}">
      <dgm:prSet/>
      <dgm:spPr/>
      <dgm:t>
        <a:bodyPr/>
        <a:lstStyle/>
        <a:p>
          <a:endParaRPr lang="en-US"/>
        </a:p>
      </dgm:t>
    </dgm:pt>
    <dgm:pt modelId="{3E8BC5D9-3E1A-4D49-B6B5-EF4BBDD5656A}">
      <dgm:prSet phldrT="[Text]" custT="1"/>
      <dgm:spPr/>
      <dgm:t>
        <a:bodyPr/>
        <a:lstStyle/>
        <a:p>
          <a:r>
            <a:rPr lang="en-US" sz="2000" dirty="0" smtClean="0"/>
            <a:t>Teachers understand the importance of integrating </a:t>
          </a:r>
          <a:r>
            <a:rPr lang="en-US" sz="2000" b="1" dirty="0" smtClean="0"/>
            <a:t>informational texts </a:t>
          </a:r>
          <a:r>
            <a:rPr lang="en-US" sz="2000" dirty="0" smtClean="0"/>
            <a:t>into their curricula.</a:t>
          </a:r>
          <a:endParaRPr lang="en-US" sz="2000" dirty="0"/>
        </a:p>
      </dgm:t>
    </dgm:pt>
    <dgm:pt modelId="{D68AF5B6-265F-C748-AC8D-FF703182B3E1}" type="parTrans" cxnId="{20188336-9622-DD47-B028-84ABA71E9085}">
      <dgm:prSet/>
      <dgm:spPr/>
      <dgm:t>
        <a:bodyPr/>
        <a:lstStyle/>
        <a:p>
          <a:endParaRPr lang="en-US"/>
        </a:p>
      </dgm:t>
    </dgm:pt>
    <dgm:pt modelId="{DD1A5617-E676-1F4D-B9AC-AF939CF98894}" type="sibTrans" cxnId="{20188336-9622-DD47-B028-84ABA71E9085}">
      <dgm:prSet/>
      <dgm:spPr/>
      <dgm:t>
        <a:bodyPr/>
        <a:lstStyle/>
        <a:p>
          <a:endParaRPr lang="en-US"/>
        </a:p>
      </dgm:t>
    </dgm:pt>
    <dgm:pt modelId="{6584298C-E682-8C4F-9707-7EAAA050434A}">
      <dgm:prSet phldrT="[Text]" custT="1"/>
      <dgm:spPr/>
      <dgm:t>
        <a:bodyPr/>
        <a:lstStyle/>
        <a:p>
          <a:r>
            <a:rPr lang="en-US" sz="2500" b="1" dirty="0" smtClean="0"/>
            <a:t>Text-Based Responses</a:t>
          </a:r>
          <a:endParaRPr lang="en-US" sz="2500" b="1" dirty="0"/>
        </a:p>
      </dgm:t>
    </dgm:pt>
    <dgm:pt modelId="{197224AE-D719-7748-B34F-BE61D5EB2053}" type="parTrans" cxnId="{51482525-94CB-0D4F-9705-B264425D1399}">
      <dgm:prSet/>
      <dgm:spPr/>
      <dgm:t>
        <a:bodyPr/>
        <a:lstStyle/>
        <a:p>
          <a:endParaRPr lang="en-US"/>
        </a:p>
      </dgm:t>
    </dgm:pt>
    <dgm:pt modelId="{9DC2C507-221D-3340-9688-6C0EC7EF0B27}" type="sibTrans" cxnId="{51482525-94CB-0D4F-9705-B264425D1399}">
      <dgm:prSet/>
      <dgm:spPr/>
      <dgm:t>
        <a:bodyPr/>
        <a:lstStyle/>
        <a:p>
          <a:endParaRPr lang="en-US"/>
        </a:p>
      </dgm:t>
    </dgm:pt>
    <dgm:pt modelId="{605F9862-24C6-A449-808D-6DC6588CBE52}">
      <dgm:prSet phldrT="[Text]" custT="1"/>
      <dgm:spPr/>
      <dgm:t>
        <a:bodyPr/>
        <a:lstStyle/>
        <a:p>
          <a:r>
            <a:rPr lang="en-US" sz="2000" dirty="0" smtClean="0"/>
            <a:t>Teachers understand the importance of developing students’ ability to </a:t>
          </a:r>
          <a:r>
            <a:rPr lang="en-US" sz="2000" b="1" dirty="0" smtClean="0"/>
            <a:t>respond </a:t>
          </a:r>
          <a:r>
            <a:rPr lang="en-US" sz="2000" dirty="0" smtClean="0"/>
            <a:t>to </a:t>
          </a:r>
          <a:r>
            <a:rPr lang="en-US" sz="2000" b="1" dirty="0" smtClean="0"/>
            <a:t>complex texts</a:t>
          </a:r>
          <a:r>
            <a:rPr lang="en-US" sz="2000" dirty="0" smtClean="0"/>
            <a:t>.</a:t>
          </a:r>
          <a:endParaRPr lang="en-US" sz="2000" dirty="0"/>
        </a:p>
      </dgm:t>
    </dgm:pt>
    <dgm:pt modelId="{432C575E-663F-594E-8338-E8877FB3C8B1}" type="parTrans" cxnId="{66EEAC62-DB91-0D4B-9C11-E7FB6AA5DEB1}">
      <dgm:prSet/>
      <dgm:spPr/>
      <dgm:t>
        <a:bodyPr/>
        <a:lstStyle/>
        <a:p>
          <a:endParaRPr lang="en-US"/>
        </a:p>
      </dgm:t>
    </dgm:pt>
    <dgm:pt modelId="{F7FB698A-8D2F-3542-B004-A71F455D8E56}" type="sibTrans" cxnId="{66EEAC62-DB91-0D4B-9C11-E7FB6AA5DEB1}">
      <dgm:prSet/>
      <dgm:spPr/>
      <dgm:t>
        <a:bodyPr/>
        <a:lstStyle/>
        <a:p>
          <a:endParaRPr lang="en-US"/>
        </a:p>
      </dgm:t>
    </dgm:pt>
    <dgm:pt modelId="{E70F0079-460A-3F48-B9A2-E1E9D28B404B}">
      <dgm:prSet phldrT="[Text]" custT="1"/>
      <dgm:spPr/>
      <dgm:t>
        <a:bodyPr/>
        <a:lstStyle/>
        <a:p>
          <a:r>
            <a:rPr lang="en-US" sz="2500" b="1" dirty="0" smtClean="0"/>
            <a:t>Student Led Discussions</a:t>
          </a:r>
          <a:endParaRPr lang="en-US" sz="2500" b="1" dirty="0"/>
        </a:p>
      </dgm:t>
    </dgm:pt>
    <dgm:pt modelId="{5885AB03-B6DD-5447-8AEF-B544010E48EE}" type="parTrans" cxnId="{F0DB0F29-4CF4-484C-8660-1B747C832690}">
      <dgm:prSet/>
      <dgm:spPr/>
      <dgm:t>
        <a:bodyPr/>
        <a:lstStyle/>
        <a:p>
          <a:endParaRPr lang="en-US"/>
        </a:p>
      </dgm:t>
    </dgm:pt>
    <dgm:pt modelId="{1FE02091-8EEE-2F4B-A53D-33C8D64B2EA7}" type="sibTrans" cxnId="{F0DB0F29-4CF4-484C-8660-1B747C832690}">
      <dgm:prSet/>
      <dgm:spPr/>
      <dgm:t>
        <a:bodyPr/>
        <a:lstStyle/>
        <a:p>
          <a:endParaRPr lang="en-US"/>
        </a:p>
      </dgm:t>
    </dgm:pt>
    <dgm:pt modelId="{444F965C-56AA-1246-8A47-3A18B59ADA86}">
      <dgm:prSet phldrT="[Text]" custT="1"/>
      <dgm:spPr/>
      <dgm:t>
        <a:bodyPr/>
        <a:lstStyle/>
        <a:p>
          <a:r>
            <a:rPr lang="en-US" sz="2000" dirty="0" smtClean="0"/>
            <a:t>Teachers understand the importance of developing students’ ability to ask </a:t>
          </a:r>
          <a:r>
            <a:rPr lang="en-US" sz="2000" b="1" dirty="0" smtClean="0"/>
            <a:t>critical text-based questions </a:t>
          </a:r>
          <a:r>
            <a:rPr lang="en-US" sz="2000" b="0" dirty="0" smtClean="0"/>
            <a:t>and respond to each other. </a:t>
          </a:r>
          <a:endParaRPr lang="en-US" sz="2000" dirty="0"/>
        </a:p>
      </dgm:t>
    </dgm:pt>
    <dgm:pt modelId="{62AF690A-A936-7E44-8567-51C020C525B7}" type="parTrans" cxnId="{9EF09606-8139-DE41-A5EB-F2C0271F4F52}">
      <dgm:prSet/>
      <dgm:spPr/>
      <dgm:t>
        <a:bodyPr/>
        <a:lstStyle/>
        <a:p>
          <a:endParaRPr lang="en-US"/>
        </a:p>
      </dgm:t>
    </dgm:pt>
    <dgm:pt modelId="{8D90C661-7479-E64E-9993-C43E5D84ACB4}" type="sibTrans" cxnId="{9EF09606-8139-DE41-A5EB-F2C0271F4F52}">
      <dgm:prSet/>
      <dgm:spPr/>
      <dgm:t>
        <a:bodyPr/>
        <a:lstStyle/>
        <a:p>
          <a:endParaRPr lang="en-US"/>
        </a:p>
      </dgm:t>
    </dgm:pt>
    <dgm:pt modelId="{F7BF86F1-41B1-7047-B188-678F64C5E45E}">
      <dgm:prSet phldrT="[Text]" custT="1"/>
      <dgm:spPr/>
      <dgm:t>
        <a:bodyPr/>
        <a:lstStyle/>
        <a:p>
          <a:r>
            <a:rPr lang="en-US" sz="2500" dirty="0" smtClean="0"/>
            <a:t>Reading Independently and Proficiently </a:t>
          </a:r>
          <a:endParaRPr lang="en-US" sz="2500" dirty="0"/>
        </a:p>
      </dgm:t>
    </dgm:pt>
    <dgm:pt modelId="{47577DC7-91A0-874C-BA34-081F280246D2}" type="parTrans" cxnId="{81789364-2B08-A643-A699-227E2C81FEAB}">
      <dgm:prSet/>
      <dgm:spPr/>
      <dgm:t>
        <a:bodyPr/>
        <a:lstStyle/>
        <a:p>
          <a:endParaRPr lang="en-US"/>
        </a:p>
      </dgm:t>
    </dgm:pt>
    <dgm:pt modelId="{8D639286-A402-1C41-8A4E-65A6B001F693}" type="sibTrans" cxnId="{81789364-2B08-A643-A699-227E2C81FEAB}">
      <dgm:prSet/>
      <dgm:spPr/>
      <dgm:t>
        <a:bodyPr/>
        <a:lstStyle/>
        <a:p>
          <a:endParaRPr lang="en-US"/>
        </a:p>
      </dgm:t>
    </dgm:pt>
    <dgm:pt modelId="{0BF2888D-FAC8-124C-8030-1686E37393AB}">
      <dgm:prSet phldrT="[Text]" custT="1"/>
      <dgm:spPr/>
      <dgm:t>
        <a:bodyPr/>
        <a:lstStyle/>
        <a:p>
          <a:r>
            <a:rPr lang="en-US" sz="2000" dirty="0" smtClean="0"/>
            <a:t>Teachers learn how to prepare students for </a:t>
          </a:r>
          <a:r>
            <a:rPr lang="en-US" sz="2000" b="1" dirty="0" smtClean="0"/>
            <a:t>cold-read assessments</a:t>
          </a:r>
          <a:r>
            <a:rPr lang="en-US" sz="2000" dirty="0" smtClean="0"/>
            <a:t>. </a:t>
          </a:r>
          <a:endParaRPr lang="en-US" sz="2000" dirty="0"/>
        </a:p>
      </dgm:t>
    </dgm:pt>
    <dgm:pt modelId="{8293F847-C119-C240-9242-CE2C98F35730}" type="parTrans" cxnId="{FC6705FE-65B9-3D47-89F2-D9D2F4CE34D3}">
      <dgm:prSet/>
      <dgm:spPr/>
      <dgm:t>
        <a:bodyPr/>
        <a:lstStyle/>
        <a:p>
          <a:endParaRPr lang="en-US"/>
        </a:p>
      </dgm:t>
    </dgm:pt>
    <dgm:pt modelId="{4E27BADD-8093-C549-A89A-4DC8334FD236}" type="sibTrans" cxnId="{FC6705FE-65B9-3D47-89F2-D9D2F4CE34D3}">
      <dgm:prSet/>
      <dgm:spPr/>
      <dgm:t>
        <a:bodyPr/>
        <a:lstStyle/>
        <a:p>
          <a:endParaRPr lang="en-US"/>
        </a:p>
      </dgm:t>
    </dgm:pt>
    <dgm:pt modelId="{7CBD6E30-CB05-844D-963C-DE2542C72EEA}" type="pres">
      <dgm:prSet presAssocID="{747B1C5D-F9C8-BF41-A359-7EE688D0164D}" presName="linear" presStyleCnt="0">
        <dgm:presLayoutVars>
          <dgm:dir/>
          <dgm:animLvl val="lvl"/>
          <dgm:resizeHandles val="exact"/>
        </dgm:presLayoutVars>
      </dgm:prSet>
      <dgm:spPr/>
      <dgm:t>
        <a:bodyPr/>
        <a:lstStyle/>
        <a:p>
          <a:endParaRPr lang="en-US"/>
        </a:p>
      </dgm:t>
    </dgm:pt>
    <dgm:pt modelId="{5D3D6F65-A306-964D-8C70-15D2DBD1F495}" type="pres">
      <dgm:prSet presAssocID="{3B48974B-C5E6-1C4F-B2D5-22FA62238B7F}" presName="parentLin" presStyleCnt="0"/>
      <dgm:spPr/>
      <dgm:t>
        <a:bodyPr/>
        <a:lstStyle/>
        <a:p>
          <a:endParaRPr lang="en-US"/>
        </a:p>
      </dgm:t>
    </dgm:pt>
    <dgm:pt modelId="{538A5DBB-5D3C-B647-A779-0BBF0154DD7B}" type="pres">
      <dgm:prSet presAssocID="{3B48974B-C5E6-1C4F-B2D5-22FA62238B7F}" presName="parentLeftMargin" presStyleLbl="node1" presStyleIdx="0" presStyleCnt="4"/>
      <dgm:spPr/>
      <dgm:t>
        <a:bodyPr/>
        <a:lstStyle/>
        <a:p>
          <a:endParaRPr lang="en-US"/>
        </a:p>
      </dgm:t>
    </dgm:pt>
    <dgm:pt modelId="{9017A7CF-557A-CC40-8AD3-C6FBFC45C538}" type="pres">
      <dgm:prSet presAssocID="{3B48974B-C5E6-1C4F-B2D5-22FA62238B7F}" presName="parentText" presStyleLbl="node1" presStyleIdx="0" presStyleCnt="4">
        <dgm:presLayoutVars>
          <dgm:chMax val="0"/>
          <dgm:bulletEnabled val="1"/>
        </dgm:presLayoutVars>
      </dgm:prSet>
      <dgm:spPr/>
      <dgm:t>
        <a:bodyPr/>
        <a:lstStyle/>
        <a:p>
          <a:endParaRPr lang="en-US"/>
        </a:p>
      </dgm:t>
    </dgm:pt>
    <dgm:pt modelId="{B58E533C-99E1-754B-89EC-C05138AE072C}" type="pres">
      <dgm:prSet presAssocID="{3B48974B-C5E6-1C4F-B2D5-22FA62238B7F}" presName="negativeSpace" presStyleCnt="0"/>
      <dgm:spPr/>
      <dgm:t>
        <a:bodyPr/>
        <a:lstStyle/>
        <a:p>
          <a:endParaRPr lang="en-US"/>
        </a:p>
      </dgm:t>
    </dgm:pt>
    <dgm:pt modelId="{28611FC3-AAA4-2741-8D3D-4B7A88F062DA}" type="pres">
      <dgm:prSet presAssocID="{3B48974B-C5E6-1C4F-B2D5-22FA62238B7F}" presName="childText" presStyleLbl="conFgAcc1" presStyleIdx="0" presStyleCnt="4" custLinFactNeighborX="-16932" custLinFactNeighborY="14253">
        <dgm:presLayoutVars>
          <dgm:bulletEnabled val="1"/>
        </dgm:presLayoutVars>
      </dgm:prSet>
      <dgm:spPr/>
      <dgm:t>
        <a:bodyPr/>
        <a:lstStyle/>
        <a:p>
          <a:endParaRPr lang="en-US"/>
        </a:p>
      </dgm:t>
    </dgm:pt>
    <dgm:pt modelId="{AFE59B6F-9ED6-EB41-BD06-33E31C1E2797}" type="pres">
      <dgm:prSet presAssocID="{5C796A59-7B9C-1B46-8494-776353977C00}" presName="spaceBetweenRectangles" presStyleCnt="0"/>
      <dgm:spPr/>
      <dgm:t>
        <a:bodyPr/>
        <a:lstStyle/>
        <a:p>
          <a:endParaRPr lang="en-US"/>
        </a:p>
      </dgm:t>
    </dgm:pt>
    <dgm:pt modelId="{7D2567E9-747D-F544-A193-8BC41D904054}" type="pres">
      <dgm:prSet presAssocID="{6584298C-E682-8C4F-9707-7EAAA050434A}" presName="parentLin" presStyleCnt="0"/>
      <dgm:spPr/>
      <dgm:t>
        <a:bodyPr/>
        <a:lstStyle/>
        <a:p>
          <a:endParaRPr lang="en-US"/>
        </a:p>
      </dgm:t>
    </dgm:pt>
    <dgm:pt modelId="{82718CC3-52F2-0343-9496-4807E9AD01C0}" type="pres">
      <dgm:prSet presAssocID="{6584298C-E682-8C4F-9707-7EAAA050434A}" presName="parentLeftMargin" presStyleLbl="node1" presStyleIdx="0" presStyleCnt="4"/>
      <dgm:spPr/>
      <dgm:t>
        <a:bodyPr/>
        <a:lstStyle/>
        <a:p>
          <a:endParaRPr lang="en-US"/>
        </a:p>
      </dgm:t>
    </dgm:pt>
    <dgm:pt modelId="{1DBA2177-5456-4C4D-88D6-A23AEF8D5336}" type="pres">
      <dgm:prSet presAssocID="{6584298C-E682-8C4F-9707-7EAAA050434A}" presName="parentText" presStyleLbl="node1" presStyleIdx="1" presStyleCnt="4">
        <dgm:presLayoutVars>
          <dgm:chMax val="0"/>
          <dgm:bulletEnabled val="1"/>
        </dgm:presLayoutVars>
      </dgm:prSet>
      <dgm:spPr/>
      <dgm:t>
        <a:bodyPr/>
        <a:lstStyle/>
        <a:p>
          <a:endParaRPr lang="en-US"/>
        </a:p>
      </dgm:t>
    </dgm:pt>
    <dgm:pt modelId="{71D93F21-A66B-F543-9EAF-B824726F4582}" type="pres">
      <dgm:prSet presAssocID="{6584298C-E682-8C4F-9707-7EAAA050434A}" presName="negativeSpace" presStyleCnt="0"/>
      <dgm:spPr/>
      <dgm:t>
        <a:bodyPr/>
        <a:lstStyle/>
        <a:p>
          <a:endParaRPr lang="en-US"/>
        </a:p>
      </dgm:t>
    </dgm:pt>
    <dgm:pt modelId="{1E6DDA94-A8A4-7747-82CC-42E1072C3630}" type="pres">
      <dgm:prSet presAssocID="{6584298C-E682-8C4F-9707-7EAAA050434A}" presName="childText" presStyleLbl="conFgAcc1" presStyleIdx="1" presStyleCnt="4">
        <dgm:presLayoutVars>
          <dgm:bulletEnabled val="1"/>
        </dgm:presLayoutVars>
      </dgm:prSet>
      <dgm:spPr/>
      <dgm:t>
        <a:bodyPr/>
        <a:lstStyle/>
        <a:p>
          <a:endParaRPr lang="en-US"/>
        </a:p>
      </dgm:t>
    </dgm:pt>
    <dgm:pt modelId="{268A309F-8E0C-8A43-A76C-FFBBD5584CB4}" type="pres">
      <dgm:prSet presAssocID="{9DC2C507-221D-3340-9688-6C0EC7EF0B27}" presName="spaceBetweenRectangles" presStyleCnt="0"/>
      <dgm:spPr/>
      <dgm:t>
        <a:bodyPr/>
        <a:lstStyle/>
        <a:p>
          <a:endParaRPr lang="en-US"/>
        </a:p>
      </dgm:t>
    </dgm:pt>
    <dgm:pt modelId="{939353C7-3B8F-0E49-B14D-E9F2BD93F108}" type="pres">
      <dgm:prSet presAssocID="{E70F0079-460A-3F48-B9A2-E1E9D28B404B}" presName="parentLin" presStyleCnt="0"/>
      <dgm:spPr/>
      <dgm:t>
        <a:bodyPr/>
        <a:lstStyle/>
        <a:p>
          <a:endParaRPr lang="en-US"/>
        </a:p>
      </dgm:t>
    </dgm:pt>
    <dgm:pt modelId="{4CC80ACE-B86D-9E4A-9E88-149BD6735385}" type="pres">
      <dgm:prSet presAssocID="{E70F0079-460A-3F48-B9A2-E1E9D28B404B}" presName="parentLeftMargin" presStyleLbl="node1" presStyleIdx="1" presStyleCnt="4"/>
      <dgm:spPr/>
      <dgm:t>
        <a:bodyPr/>
        <a:lstStyle/>
        <a:p>
          <a:endParaRPr lang="en-US"/>
        </a:p>
      </dgm:t>
    </dgm:pt>
    <dgm:pt modelId="{504D0FB8-EDB2-9145-8CCE-774D957A7E63}" type="pres">
      <dgm:prSet presAssocID="{E70F0079-460A-3F48-B9A2-E1E9D28B404B}" presName="parentText" presStyleLbl="node1" presStyleIdx="2" presStyleCnt="4">
        <dgm:presLayoutVars>
          <dgm:chMax val="0"/>
          <dgm:bulletEnabled val="1"/>
        </dgm:presLayoutVars>
      </dgm:prSet>
      <dgm:spPr/>
      <dgm:t>
        <a:bodyPr/>
        <a:lstStyle/>
        <a:p>
          <a:endParaRPr lang="en-US"/>
        </a:p>
      </dgm:t>
    </dgm:pt>
    <dgm:pt modelId="{35AF1446-6D6B-7D43-B5AA-D8B1201DA6BF}" type="pres">
      <dgm:prSet presAssocID="{E70F0079-460A-3F48-B9A2-E1E9D28B404B}" presName="negativeSpace" presStyleCnt="0"/>
      <dgm:spPr/>
      <dgm:t>
        <a:bodyPr/>
        <a:lstStyle/>
        <a:p>
          <a:endParaRPr lang="en-US"/>
        </a:p>
      </dgm:t>
    </dgm:pt>
    <dgm:pt modelId="{7152E4C2-37D4-4A4B-8C3C-7859D15ADCAB}" type="pres">
      <dgm:prSet presAssocID="{E70F0079-460A-3F48-B9A2-E1E9D28B404B}" presName="childText" presStyleLbl="conFgAcc1" presStyleIdx="2" presStyleCnt="4">
        <dgm:presLayoutVars>
          <dgm:bulletEnabled val="1"/>
        </dgm:presLayoutVars>
      </dgm:prSet>
      <dgm:spPr/>
      <dgm:t>
        <a:bodyPr/>
        <a:lstStyle/>
        <a:p>
          <a:endParaRPr lang="en-US"/>
        </a:p>
      </dgm:t>
    </dgm:pt>
    <dgm:pt modelId="{647539FB-8300-C04B-84F1-736E4ECC902B}" type="pres">
      <dgm:prSet presAssocID="{1FE02091-8EEE-2F4B-A53D-33C8D64B2EA7}" presName="spaceBetweenRectangles" presStyleCnt="0"/>
      <dgm:spPr/>
      <dgm:t>
        <a:bodyPr/>
        <a:lstStyle/>
        <a:p>
          <a:endParaRPr lang="en-US"/>
        </a:p>
      </dgm:t>
    </dgm:pt>
    <dgm:pt modelId="{9EDB5856-C51D-654E-B10B-F4D989FC2B30}" type="pres">
      <dgm:prSet presAssocID="{F7BF86F1-41B1-7047-B188-678F64C5E45E}" presName="parentLin" presStyleCnt="0"/>
      <dgm:spPr/>
      <dgm:t>
        <a:bodyPr/>
        <a:lstStyle/>
        <a:p>
          <a:endParaRPr lang="en-US"/>
        </a:p>
      </dgm:t>
    </dgm:pt>
    <dgm:pt modelId="{EE85186A-0BC5-8844-B996-77542AE8D313}" type="pres">
      <dgm:prSet presAssocID="{F7BF86F1-41B1-7047-B188-678F64C5E45E}" presName="parentLeftMargin" presStyleLbl="node1" presStyleIdx="2" presStyleCnt="4"/>
      <dgm:spPr/>
      <dgm:t>
        <a:bodyPr/>
        <a:lstStyle/>
        <a:p>
          <a:endParaRPr lang="en-US"/>
        </a:p>
      </dgm:t>
    </dgm:pt>
    <dgm:pt modelId="{291137DA-D323-CB4C-A814-B109E971895F}" type="pres">
      <dgm:prSet presAssocID="{F7BF86F1-41B1-7047-B188-678F64C5E45E}" presName="parentText" presStyleLbl="node1" presStyleIdx="3" presStyleCnt="4">
        <dgm:presLayoutVars>
          <dgm:chMax val="0"/>
          <dgm:bulletEnabled val="1"/>
        </dgm:presLayoutVars>
      </dgm:prSet>
      <dgm:spPr/>
      <dgm:t>
        <a:bodyPr/>
        <a:lstStyle/>
        <a:p>
          <a:endParaRPr lang="en-US"/>
        </a:p>
      </dgm:t>
    </dgm:pt>
    <dgm:pt modelId="{1F137B2F-70DB-7646-A298-B89C20BADCA3}" type="pres">
      <dgm:prSet presAssocID="{F7BF86F1-41B1-7047-B188-678F64C5E45E}" presName="negativeSpace" presStyleCnt="0"/>
      <dgm:spPr/>
      <dgm:t>
        <a:bodyPr/>
        <a:lstStyle/>
        <a:p>
          <a:endParaRPr lang="en-US"/>
        </a:p>
      </dgm:t>
    </dgm:pt>
    <dgm:pt modelId="{B639181F-144A-A249-A53F-41195BF86216}" type="pres">
      <dgm:prSet presAssocID="{F7BF86F1-41B1-7047-B188-678F64C5E45E}" presName="childText" presStyleLbl="conFgAcc1" presStyleIdx="3" presStyleCnt="4">
        <dgm:presLayoutVars>
          <dgm:bulletEnabled val="1"/>
        </dgm:presLayoutVars>
      </dgm:prSet>
      <dgm:spPr/>
      <dgm:t>
        <a:bodyPr/>
        <a:lstStyle/>
        <a:p>
          <a:endParaRPr lang="en-US"/>
        </a:p>
      </dgm:t>
    </dgm:pt>
  </dgm:ptLst>
  <dgm:cxnLst>
    <dgm:cxn modelId="{13E3C0AD-5E02-CD45-9065-DD8815D38D2C}" type="presOf" srcId="{F7BF86F1-41B1-7047-B188-678F64C5E45E}" destId="{EE85186A-0BC5-8844-B996-77542AE8D313}" srcOrd="0" destOrd="0" presId="urn:microsoft.com/office/officeart/2005/8/layout/list1"/>
    <dgm:cxn modelId="{51482525-94CB-0D4F-9705-B264425D1399}" srcId="{747B1C5D-F9C8-BF41-A359-7EE688D0164D}" destId="{6584298C-E682-8C4F-9707-7EAAA050434A}" srcOrd="1" destOrd="0" parTransId="{197224AE-D719-7748-B34F-BE61D5EB2053}" sibTransId="{9DC2C507-221D-3340-9688-6C0EC7EF0B27}"/>
    <dgm:cxn modelId="{14F0B42F-7B52-4549-A3C7-0DC1E2B2B38F}" type="presOf" srcId="{0BF2888D-FAC8-124C-8030-1686E37393AB}" destId="{B639181F-144A-A249-A53F-41195BF86216}" srcOrd="0" destOrd="0" presId="urn:microsoft.com/office/officeart/2005/8/layout/list1"/>
    <dgm:cxn modelId="{32610BE1-8066-2342-B91E-91DC85711841}" type="presOf" srcId="{3B48974B-C5E6-1C4F-B2D5-22FA62238B7F}" destId="{9017A7CF-557A-CC40-8AD3-C6FBFC45C538}" srcOrd="1" destOrd="0" presId="urn:microsoft.com/office/officeart/2005/8/layout/list1"/>
    <dgm:cxn modelId="{20188336-9622-DD47-B028-84ABA71E9085}" srcId="{3B48974B-C5E6-1C4F-B2D5-22FA62238B7F}" destId="{3E8BC5D9-3E1A-4D49-B6B5-EF4BBDD5656A}" srcOrd="0" destOrd="0" parTransId="{D68AF5B6-265F-C748-AC8D-FF703182B3E1}" sibTransId="{DD1A5617-E676-1F4D-B9AC-AF939CF98894}"/>
    <dgm:cxn modelId="{28353514-16F5-2A48-AE0C-E4A2B14BF149}" type="presOf" srcId="{747B1C5D-F9C8-BF41-A359-7EE688D0164D}" destId="{7CBD6E30-CB05-844D-963C-DE2542C72EEA}" srcOrd="0" destOrd="0" presId="urn:microsoft.com/office/officeart/2005/8/layout/list1"/>
    <dgm:cxn modelId="{81789364-2B08-A643-A699-227E2C81FEAB}" srcId="{747B1C5D-F9C8-BF41-A359-7EE688D0164D}" destId="{F7BF86F1-41B1-7047-B188-678F64C5E45E}" srcOrd="3" destOrd="0" parTransId="{47577DC7-91A0-874C-BA34-081F280246D2}" sibTransId="{8D639286-A402-1C41-8A4E-65A6B001F693}"/>
    <dgm:cxn modelId="{2FC8791D-5A65-5B43-AFC2-AF6A331245FF}" type="presOf" srcId="{F7BF86F1-41B1-7047-B188-678F64C5E45E}" destId="{291137DA-D323-CB4C-A814-B109E971895F}" srcOrd="1" destOrd="0" presId="urn:microsoft.com/office/officeart/2005/8/layout/list1"/>
    <dgm:cxn modelId="{F0DB0F29-4CF4-484C-8660-1B747C832690}" srcId="{747B1C5D-F9C8-BF41-A359-7EE688D0164D}" destId="{E70F0079-460A-3F48-B9A2-E1E9D28B404B}" srcOrd="2" destOrd="0" parTransId="{5885AB03-B6DD-5447-8AEF-B544010E48EE}" sibTransId="{1FE02091-8EEE-2F4B-A53D-33C8D64B2EA7}"/>
    <dgm:cxn modelId="{379DB058-39D7-A147-AA8C-996D4EEA9B5B}" type="presOf" srcId="{6584298C-E682-8C4F-9707-7EAAA050434A}" destId="{82718CC3-52F2-0343-9496-4807E9AD01C0}" srcOrd="0" destOrd="0" presId="urn:microsoft.com/office/officeart/2005/8/layout/list1"/>
    <dgm:cxn modelId="{66EEAC62-DB91-0D4B-9C11-E7FB6AA5DEB1}" srcId="{6584298C-E682-8C4F-9707-7EAAA050434A}" destId="{605F9862-24C6-A449-808D-6DC6588CBE52}" srcOrd="0" destOrd="0" parTransId="{432C575E-663F-594E-8338-E8877FB3C8B1}" sibTransId="{F7FB698A-8D2F-3542-B004-A71F455D8E56}"/>
    <dgm:cxn modelId="{371917E6-B9E3-5949-AFA4-8302F04DFA4D}" srcId="{747B1C5D-F9C8-BF41-A359-7EE688D0164D}" destId="{3B48974B-C5E6-1C4F-B2D5-22FA62238B7F}" srcOrd="0" destOrd="0" parTransId="{DAE8C52C-96EE-3944-8A90-04633A93AF52}" sibTransId="{5C796A59-7B9C-1B46-8494-776353977C00}"/>
    <dgm:cxn modelId="{FC591EA3-10E4-404C-B488-E4706055C595}" type="presOf" srcId="{6584298C-E682-8C4F-9707-7EAAA050434A}" destId="{1DBA2177-5456-4C4D-88D6-A23AEF8D5336}" srcOrd="1" destOrd="0" presId="urn:microsoft.com/office/officeart/2005/8/layout/list1"/>
    <dgm:cxn modelId="{9EF09606-8139-DE41-A5EB-F2C0271F4F52}" srcId="{E70F0079-460A-3F48-B9A2-E1E9D28B404B}" destId="{444F965C-56AA-1246-8A47-3A18B59ADA86}" srcOrd="0" destOrd="0" parTransId="{62AF690A-A936-7E44-8567-51C020C525B7}" sibTransId="{8D90C661-7479-E64E-9993-C43E5D84ACB4}"/>
    <dgm:cxn modelId="{288E543A-F801-CD42-AD43-E99D2F01AE19}" type="presOf" srcId="{3E8BC5D9-3E1A-4D49-B6B5-EF4BBDD5656A}" destId="{28611FC3-AAA4-2741-8D3D-4B7A88F062DA}" srcOrd="0" destOrd="0" presId="urn:microsoft.com/office/officeart/2005/8/layout/list1"/>
    <dgm:cxn modelId="{8A5C77E6-E586-694D-84D1-3EB9DD7BDBBE}" type="presOf" srcId="{444F965C-56AA-1246-8A47-3A18B59ADA86}" destId="{7152E4C2-37D4-4A4B-8C3C-7859D15ADCAB}" srcOrd="0" destOrd="0" presId="urn:microsoft.com/office/officeart/2005/8/layout/list1"/>
    <dgm:cxn modelId="{36752897-CFC9-6D48-BC13-4E3E5B3632C7}" type="presOf" srcId="{605F9862-24C6-A449-808D-6DC6588CBE52}" destId="{1E6DDA94-A8A4-7747-82CC-42E1072C3630}" srcOrd="0" destOrd="0" presId="urn:microsoft.com/office/officeart/2005/8/layout/list1"/>
    <dgm:cxn modelId="{E0E02B6C-7C5A-8F46-9C68-40EB4568C00C}" type="presOf" srcId="{E70F0079-460A-3F48-B9A2-E1E9D28B404B}" destId="{504D0FB8-EDB2-9145-8CCE-774D957A7E63}" srcOrd="1" destOrd="0" presId="urn:microsoft.com/office/officeart/2005/8/layout/list1"/>
    <dgm:cxn modelId="{72D3307E-E75A-B948-84C9-6AB1960D654F}" type="presOf" srcId="{3B48974B-C5E6-1C4F-B2D5-22FA62238B7F}" destId="{538A5DBB-5D3C-B647-A779-0BBF0154DD7B}" srcOrd="0" destOrd="0" presId="urn:microsoft.com/office/officeart/2005/8/layout/list1"/>
    <dgm:cxn modelId="{884E89AE-CD66-8C43-A2AA-281C152A9F29}" type="presOf" srcId="{E70F0079-460A-3F48-B9A2-E1E9D28B404B}" destId="{4CC80ACE-B86D-9E4A-9E88-149BD6735385}" srcOrd="0" destOrd="0" presId="urn:microsoft.com/office/officeart/2005/8/layout/list1"/>
    <dgm:cxn modelId="{FC6705FE-65B9-3D47-89F2-D9D2F4CE34D3}" srcId="{F7BF86F1-41B1-7047-B188-678F64C5E45E}" destId="{0BF2888D-FAC8-124C-8030-1686E37393AB}" srcOrd="0" destOrd="0" parTransId="{8293F847-C119-C240-9242-CE2C98F35730}" sibTransId="{4E27BADD-8093-C549-A89A-4DC8334FD236}"/>
    <dgm:cxn modelId="{05022C00-5026-154E-BCDF-52178AD80440}" type="presParOf" srcId="{7CBD6E30-CB05-844D-963C-DE2542C72EEA}" destId="{5D3D6F65-A306-964D-8C70-15D2DBD1F495}" srcOrd="0" destOrd="0" presId="urn:microsoft.com/office/officeart/2005/8/layout/list1"/>
    <dgm:cxn modelId="{B1B1B2DD-CBCB-584D-801B-A134C3B8FBEB}" type="presParOf" srcId="{5D3D6F65-A306-964D-8C70-15D2DBD1F495}" destId="{538A5DBB-5D3C-B647-A779-0BBF0154DD7B}" srcOrd="0" destOrd="0" presId="urn:microsoft.com/office/officeart/2005/8/layout/list1"/>
    <dgm:cxn modelId="{87DEC548-C5CA-8243-9E1B-7FFEC962FA99}" type="presParOf" srcId="{5D3D6F65-A306-964D-8C70-15D2DBD1F495}" destId="{9017A7CF-557A-CC40-8AD3-C6FBFC45C538}" srcOrd="1" destOrd="0" presId="urn:microsoft.com/office/officeart/2005/8/layout/list1"/>
    <dgm:cxn modelId="{7B19B1E6-B1C9-BE43-A26B-8FC7F0390FB6}" type="presParOf" srcId="{7CBD6E30-CB05-844D-963C-DE2542C72EEA}" destId="{B58E533C-99E1-754B-89EC-C05138AE072C}" srcOrd="1" destOrd="0" presId="urn:microsoft.com/office/officeart/2005/8/layout/list1"/>
    <dgm:cxn modelId="{6F048942-C2BC-1246-AF54-4A2ABDC8C1E6}" type="presParOf" srcId="{7CBD6E30-CB05-844D-963C-DE2542C72EEA}" destId="{28611FC3-AAA4-2741-8D3D-4B7A88F062DA}" srcOrd="2" destOrd="0" presId="urn:microsoft.com/office/officeart/2005/8/layout/list1"/>
    <dgm:cxn modelId="{B9152187-7706-7C4B-A3A8-10F55B27C68E}" type="presParOf" srcId="{7CBD6E30-CB05-844D-963C-DE2542C72EEA}" destId="{AFE59B6F-9ED6-EB41-BD06-33E31C1E2797}" srcOrd="3" destOrd="0" presId="urn:microsoft.com/office/officeart/2005/8/layout/list1"/>
    <dgm:cxn modelId="{46F70BC4-D38C-6F40-9A5A-57309334371A}" type="presParOf" srcId="{7CBD6E30-CB05-844D-963C-DE2542C72EEA}" destId="{7D2567E9-747D-F544-A193-8BC41D904054}" srcOrd="4" destOrd="0" presId="urn:microsoft.com/office/officeart/2005/8/layout/list1"/>
    <dgm:cxn modelId="{9E22930F-F0DE-3748-9B05-DE11704F2893}" type="presParOf" srcId="{7D2567E9-747D-F544-A193-8BC41D904054}" destId="{82718CC3-52F2-0343-9496-4807E9AD01C0}" srcOrd="0" destOrd="0" presId="urn:microsoft.com/office/officeart/2005/8/layout/list1"/>
    <dgm:cxn modelId="{160CAD7A-37B6-914E-BD7E-EC0DDBEDDDD2}" type="presParOf" srcId="{7D2567E9-747D-F544-A193-8BC41D904054}" destId="{1DBA2177-5456-4C4D-88D6-A23AEF8D5336}" srcOrd="1" destOrd="0" presId="urn:microsoft.com/office/officeart/2005/8/layout/list1"/>
    <dgm:cxn modelId="{ADA9840C-3F3C-4345-AFA6-F32F173008D7}" type="presParOf" srcId="{7CBD6E30-CB05-844D-963C-DE2542C72EEA}" destId="{71D93F21-A66B-F543-9EAF-B824726F4582}" srcOrd="5" destOrd="0" presId="urn:microsoft.com/office/officeart/2005/8/layout/list1"/>
    <dgm:cxn modelId="{AF0EAC7C-DDAE-D04D-8A1C-4E706635F07A}" type="presParOf" srcId="{7CBD6E30-CB05-844D-963C-DE2542C72EEA}" destId="{1E6DDA94-A8A4-7747-82CC-42E1072C3630}" srcOrd="6" destOrd="0" presId="urn:microsoft.com/office/officeart/2005/8/layout/list1"/>
    <dgm:cxn modelId="{E8CF5DD3-4910-F84D-9168-F5C2736EAD25}" type="presParOf" srcId="{7CBD6E30-CB05-844D-963C-DE2542C72EEA}" destId="{268A309F-8E0C-8A43-A76C-FFBBD5584CB4}" srcOrd="7" destOrd="0" presId="urn:microsoft.com/office/officeart/2005/8/layout/list1"/>
    <dgm:cxn modelId="{9D09A995-7081-1040-A349-C690BAC22378}" type="presParOf" srcId="{7CBD6E30-CB05-844D-963C-DE2542C72EEA}" destId="{939353C7-3B8F-0E49-B14D-E9F2BD93F108}" srcOrd="8" destOrd="0" presId="urn:microsoft.com/office/officeart/2005/8/layout/list1"/>
    <dgm:cxn modelId="{DC1E2D63-FBFE-5F4B-8F4B-9C4A36E692B1}" type="presParOf" srcId="{939353C7-3B8F-0E49-B14D-E9F2BD93F108}" destId="{4CC80ACE-B86D-9E4A-9E88-149BD6735385}" srcOrd="0" destOrd="0" presId="urn:microsoft.com/office/officeart/2005/8/layout/list1"/>
    <dgm:cxn modelId="{2A531AA4-52BB-3E45-903F-ACB7843A767B}" type="presParOf" srcId="{939353C7-3B8F-0E49-B14D-E9F2BD93F108}" destId="{504D0FB8-EDB2-9145-8CCE-774D957A7E63}" srcOrd="1" destOrd="0" presId="urn:microsoft.com/office/officeart/2005/8/layout/list1"/>
    <dgm:cxn modelId="{D07A43A1-F902-EE48-8190-59A3776480E3}" type="presParOf" srcId="{7CBD6E30-CB05-844D-963C-DE2542C72EEA}" destId="{35AF1446-6D6B-7D43-B5AA-D8B1201DA6BF}" srcOrd="9" destOrd="0" presId="urn:microsoft.com/office/officeart/2005/8/layout/list1"/>
    <dgm:cxn modelId="{E9FBB67E-3D4A-F140-A459-0BD8D55F3FAD}" type="presParOf" srcId="{7CBD6E30-CB05-844D-963C-DE2542C72EEA}" destId="{7152E4C2-37D4-4A4B-8C3C-7859D15ADCAB}" srcOrd="10" destOrd="0" presId="urn:microsoft.com/office/officeart/2005/8/layout/list1"/>
    <dgm:cxn modelId="{30B1A7FE-051B-CD49-A8E5-DFF52F036A0E}" type="presParOf" srcId="{7CBD6E30-CB05-844D-963C-DE2542C72EEA}" destId="{647539FB-8300-C04B-84F1-736E4ECC902B}" srcOrd="11" destOrd="0" presId="urn:microsoft.com/office/officeart/2005/8/layout/list1"/>
    <dgm:cxn modelId="{2638538E-82C8-AD44-BEEB-6082AB70AE8E}" type="presParOf" srcId="{7CBD6E30-CB05-844D-963C-DE2542C72EEA}" destId="{9EDB5856-C51D-654E-B10B-F4D989FC2B30}" srcOrd="12" destOrd="0" presId="urn:microsoft.com/office/officeart/2005/8/layout/list1"/>
    <dgm:cxn modelId="{B1A1DEBF-338D-7A44-B866-21535752386C}" type="presParOf" srcId="{9EDB5856-C51D-654E-B10B-F4D989FC2B30}" destId="{EE85186A-0BC5-8844-B996-77542AE8D313}" srcOrd="0" destOrd="0" presId="urn:microsoft.com/office/officeart/2005/8/layout/list1"/>
    <dgm:cxn modelId="{AA2E2AB8-3565-1B49-ACAC-E9E70B090338}" type="presParOf" srcId="{9EDB5856-C51D-654E-B10B-F4D989FC2B30}" destId="{291137DA-D323-CB4C-A814-B109E971895F}" srcOrd="1" destOrd="0" presId="urn:microsoft.com/office/officeart/2005/8/layout/list1"/>
    <dgm:cxn modelId="{08FAFC3C-4133-E040-A84F-B8DEFF832EF3}" type="presParOf" srcId="{7CBD6E30-CB05-844D-963C-DE2542C72EEA}" destId="{1F137B2F-70DB-7646-A298-B89C20BADCA3}" srcOrd="13" destOrd="0" presId="urn:microsoft.com/office/officeart/2005/8/layout/list1"/>
    <dgm:cxn modelId="{764E55AB-E230-5144-8A5E-318AE9C24BCE}" type="presParOf" srcId="{7CBD6E30-CB05-844D-963C-DE2542C72EEA}" destId="{B639181F-144A-A249-A53F-41195BF86216}"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611FC3-AAA4-2741-8D3D-4B7A88F062DA}">
      <dsp:nvSpPr>
        <dsp:cNvPr id="0" name=""/>
        <dsp:cNvSpPr/>
      </dsp:nvSpPr>
      <dsp:spPr>
        <a:xfrm>
          <a:off x="0" y="268438"/>
          <a:ext cx="7947026" cy="98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6778" tIns="270764" rIns="61677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Teachers understand the importance of integrating </a:t>
          </a:r>
          <a:r>
            <a:rPr lang="en-US" sz="2000" b="1" kern="1200" dirty="0" smtClean="0"/>
            <a:t>informational texts </a:t>
          </a:r>
          <a:r>
            <a:rPr lang="en-US" sz="2000" kern="1200" dirty="0" smtClean="0"/>
            <a:t>into their curricula.</a:t>
          </a:r>
          <a:endParaRPr lang="en-US" sz="2000" kern="1200" dirty="0"/>
        </a:p>
      </dsp:txBody>
      <dsp:txXfrm>
        <a:off x="0" y="268438"/>
        <a:ext cx="7947026" cy="982800"/>
      </dsp:txXfrm>
    </dsp:sp>
    <dsp:sp modelId="{9017A7CF-557A-CC40-8AD3-C6FBFC45C538}">
      <dsp:nvSpPr>
        <dsp:cNvPr id="0" name=""/>
        <dsp:cNvSpPr/>
      </dsp:nvSpPr>
      <dsp:spPr>
        <a:xfrm>
          <a:off x="397351" y="66552"/>
          <a:ext cx="5562918" cy="383760"/>
        </a:xfrm>
        <a:prstGeom prst="round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0265" tIns="0" rIns="210265" bIns="0" numCol="1" spcCol="1270" anchor="ctr" anchorCtr="0">
          <a:noAutofit/>
        </a:bodyPr>
        <a:lstStyle/>
        <a:p>
          <a:pPr lvl="0" algn="l" defTabSz="1111250">
            <a:lnSpc>
              <a:spcPct val="90000"/>
            </a:lnSpc>
            <a:spcBef>
              <a:spcPct val="0"/>
            </a:spcBef>
            <a:spcAft>
              <a:spcPct val="35000"/>
            </a:spcAft>
          </a:pPr>
          <a:r>
            <a:rPr lang="en-US" sz="2500" b="1" kern="1200" dirty="0" smtClean="0"/>
            <a:t>Balancing Literary/Informational Texts</a:t>
          </a:r>
          <a:endParaRPr lang="en-US" sz="2500" b="1" kern="1200" dirty="0"/>
        </a:p>
      </dsp:txBody>
      <dsp:txXfrm>
        <a:off x="397351" y="66552"/>
        <a:ext cx="5562918" cy="383760"/>
      </dsp:txXfrm>
    </dsp:sp>
    <dsp:sp modelId="{1E6DDA94-A8A4-7747-82CC-42E1072C3630}">
      <dsp:nvSpPr>
        <dsp:cNvPr id="0" name=""/>
        <dsp:cNvSpPr/>
      </dsp:nvSpPr>
      <dsp:spPr>
        <a:xfrm>
          <a:off x="0" y="1503312"/>
          <a:ext cx="7947026" cy="98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6778" tIns="270764" rIns="61677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Teachers understand the importance of developing students’ ability to </a:t>
          </a:r>
          <a:r>
            <a:rPr lang="en-US" sz="2000" b="1" kern="1200" dirty="0" smtClean="0"/>
            <a:t>respond </a:t>
          </a:r>
          <a:r>
            <a:rPr lang="en-US" sz="2000" kern="1200" dirty="0" smtClean="0"/>
            <a:t>to </a:t>
          </a:r>
          <a:r>
            <a:rPr lang="en-US" sz="2000" b="1" kern="1200" dirty="0" smtClean="0"/>
            <a:t>complex texts</a:t>
          </a:r>
          <a:r>
            <a:rPr lang="en-US" sz="2000" kern="1200" dirty="0" smtClean="0"/>
            <a:t>.</a:t>
          </a:r>
          <a:endParaRPr lang="en-US" sz="2000" kern="1200" dirty="0"/>
        </a:p>
      </dsp:txBody>
      <dsp:txXfrm>
        <a:off x="0" y="1503312"/>
        <a:ext cx="7947026" cy="982800"/>
      </dsp:txXfrm>
    </dsp:sp>
    <dsp:sp modelId="{1DBA2177-5456-4C4D-88D6-A23AEF8D5336}">
      <dsp:nvSpPr>
        <dsp:cNvPr id="0" name=""/>
        <dsp:cNvSpPr/>
      </dsp:nvSpPr>
      <dsp:spPr>
        <a:xfrm>
          <a:off x="397351" y="1311432"/>
          <a:ext cx="5562918" cy="383760"/>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0265" tIns="0" rIns="210265" bIns="0" numCol="1" spcCol="1270" anchor="ctr" anchorCtr="0">
          <a:noAutofit/>
        </a:bodyPr>
        <a:lstStyle/>
        <a:p>
          <a:pPr lvl="0" algn="l" defTabSz="1111250">
            <a:lnSpc>
              <a:spcPct val="90000"/>
            </a:lnSpc>
            <a:spcBef>
              <a:spcPct val="0"/>
            </a:spcBef>
            <a:spcAft>
              <a:spcPct val="35000"/>
            </a:spcAft>
          </a:pPr>
          <a:r>
            <a:rPr lang="en-US" sz="2500" b="1" kern="1200" dirty="0" smtClean="0"/>
            <a:t>Text-Based Responses</a:t>
          </a:r>
          <a:endParaRPr lang="en-US" sz="2500" b="1" kern="1200" dirty="0"/>
        </a:p>
      </dsp:txBody>
      <dsp:txXfrm>
        <a:off x="397351" y="1311432"/>
        <a:ext cx="5562918" cy="383760"/>
      </dsp:txXfrm>
    </dsp:sp>
    <dsp:sp modelId="{7152E4C2-37D4-4A4B-8C3C-7859D15ADCAB}">
      <dsp:nvSpPr>
        <dsp:cNvPr id="0" name=""/>
        <dsp:cNvSpPr/>
      </dsp:nvSpPr>
      <dsp:spPr>
        <a:xfrm>
          <a:off x="0" y="2748192"/>
          <a:ext cx="7947026" cy="124897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6778" tIns="270764" rIns="61677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Teachers understand the importance of developing students’ ability to ask </a:t>
          </a:r>
          <a:r>
            <a:rPr lang="en-US" sz="2000" b="1" kern="1200" dirty="0" smtClean="0"/>
            <a:t>critical text-based questions </a:t>
          </a:r>
          <a:r>
            <a:rPr lang="en-US" sz="2000" b="0" kern="1200" dirty="0" smtClean="0"/>
            <a:t>and respond to each other. </a:t>
          </a:r>
          <a:endParaRPr lang="en-US" sz="2000" kern="1200" dirty="0"/>
        </a:p>
      </dsp:txBody>
      <dsp:txXfrm>
        <a:off x="0" y="2748192"/>
        <a:ext cx="7947026" cy="1248975"/>
      </dsp:txXfrm>
    </dsp:sp>
    <dsp:sp modelId="{504D0FB8-EDB2-9145-8CCE-774D957A7E63}">
      <dsp:nvSpPr>
        <dsp:cNvPr id="0" name=""/>
        <dsp:cNvSpPr/>
      </dsp:nvSpPr>
      <dsp:spPr>
        <a:xfrm>
          <a:off x="397351" y="2556312"/>
          <a:ext cx="5562918" cy="383760"/>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0265" tIns="0" rIns="210265" bIns="0" numCol="1" spcCol="1270" anchor="ctr" anchorCtr="0">
          <a:noAutofit/>
        </a:bodyPr>
        <a:lstStyle/>
        <a:p>
          <a:pPr lvl="0" algn="l" defTabSz="1111250">
            <a:lnSpc>
              <a:spcPct val="90000"/>
            </a:lnSpc>
            <a:spcBef>
              <a:spcPct val="0"/>
            </a:spcBef>
            <a:spcAft>
              <a:spcPct val="35000"/>
            </a:spcAft>
          </a:pPr>
          <a:r>
            <a:rPr lang="en-US" sz="2500" b="1" kern="1200" dirty="0" smtClean="0"/>
            <a:t>Student Led Discussions</a:t>
          </a:r>
          <a:endParaRPr lang="en-US" sz="2500" b="1" kern="1200" dirty="0"/>
        </a:p>
      </dsp:txBody>
      <dsp:txXfrm>
        <a:off x="397351" y="2556312"/>
        <a:ext cx="5562918" cy="383760"/>
      </dsp:txXfrm>
    </dsp:sp>
    <dsp:sp modelId="{B639181F-144A-A249-A53F-41195BF86216}">
      <dsp:nvSpPr>
        <dsp:cNvPr id="0" name=""/>
        <dsp:cNvSpPr/>
      </dsp:nvSpPr>
      <dsp:spPr>
        <a:xfrm>
          <a:off x="0" y="4259247"/>
          <a:ext cx="7947026" cy="982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6778" tIns="270764" rIns="61677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Teachers learn how to prepare students for </a:t>
          </a:r>
          <a:r>
            <a:rPr lang="en-US" sz="2000" b="1" kern="1200" dirty="0" smtClean="0"/>
            <a:t>cold-read assessments</a:t>
          </a:r>
          <a:r>
            <a:rPr lang="en-US" sz="2000" kern="1200" dirty="0" smtClean="0"/>
            <a:t>. </a:t>
          </a:r>
          <a:endParaRPr lang="en-US" sz="2000" kern="1200" dirty="0"/>
        </a:p>
      </dsp:txBody>
      <dsp:txXfrm>
        <a:off x="0" y="4259247"/>
        <a:ext cx="7947026" cy="982800"/>
      </dsp:txXfrm>
    </dsp:sp>
    <dsp:sp modelId="{291137DA-D323-CB4C-A814-B109E971895F}">
      <dsp:nvSpPr>
        <dsp:cNvPr id="0" name=""/>
        <dsp:cNvSpPr/>
      </dsp:nvSpPr>
      <dsp:spPr>
        <a:xfrm>
          <a:off x="397351" y="4067367"/>
          <a:ext cx="5562918" cy="383760"/>
        </a:xfrm>
        <a:prstGeom prst="roundRect">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0265" tIns="0" rIns="210265" bIns="0" numCol="1" spcCol="1270" anchor="ctr" anchorCtr="0">
          <a:noAutofit/>
        </a:bodyPr>
        <a:lstStyle/>
        <a:p>
          <a:pPr lvl="0" algn="l" defTabSz="1111250">
            <a:lnSpc>
              <a:spcPct val="90000"/>
            </a:lnSpc>
            <a:spcBef>
              <a:spcPct val="0"/>
            </a:spcBef>
            <a:spcAft>
              <a:spcPct val="35000"/>
            </a:spcAft>
          </a:pPr>
          <a:r>
            <a:rPr lang="en-US" sz="2500" kern="1200" dirty="0" smtClean="0"/>
            <a:t>Reading Independently and Proficiently </a:t>
          </a:r>
          <a:endParaRPr lang="en-US" sz="2500" kern="1200" dirty="0"/>
        </a:p>
      </dsp:txBody>
      <dsp:txXfrm>
        <a:off x="397351" y="4067367"/>
        <a:ext cx="5562918" cy="3837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74B92-3A0E-414F-8A7C-053ECBA2D9BD}" type="datetimeFigureOut">
              <a:rPr lang="en-US" smtClean="0"/>
              <a:pPr/>
              <a:t>5/22/14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42320-4CE0-9D4E-B8FC-8EBA03CA37E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8174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842320-4CE0-9D4E-B8FC-8EBA03CA37E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 these to the CC shifts explicitly.</a:t>
            </a:r>
            <a:endParaRPr lang="en-US" dirty="0"/>
          </a:p>
        </p:txBody>
      </p:sp>
      <p:sp>
        <p:nvSpPr>
          <p:cNvPr id="4" name="Slide Number Placeholder 3"/>
          <p:cNvSpPr>
            <a:spLocks noGrp="1"/>
          </p:cNvSpPr>
          <p:nvPr>
            <p:ph type="sldNum" sz="quarter" idx="10"/>
          </p:nvPr>
        </p:nvSpPr>
        <p:spPr/>
        <p:txBody>
          <a:bodyPr/>
          <a:lstStyle/>
          <a:p>
            <a:fld id="{A6842320-4CE0-9D4E-B8FC-8EBA03CA37EB}"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304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87B84CF-34CC-BF4E-B2D8-5EEB5736CC1A}" type="datetimeFigureOut">
              <a:rPr lang="en-US" smtClean="0"/>
              <a:pPr/>
              <a:t>5/22/14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87B84CF-34CC-BF4E-B2D8-5EEB5736CC1A}" type="datetimeFigureOut">
              <a:rPr lang="en-US" smtClean="0"/>
              <a:pPr/>
              <a:t>5/22/14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7BDFF-23AD-6E46-828B-3CD3A421460D}"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87B84CF-34CC-BF4E-B2D8-5EEB5736CC1A}" type="datetimeFigureOut">
              <a:rPr lang="en-US" smtClean="0"/>
              <a:pPr/>
              <a:t>5/22/14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7BDFF-23AD-6E46-828B-3CD3A421460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87B84CF-34CC-BF4E-B2D8-5EEB5736CC1A}" type="datetimeFigureOut">
              <a:rPr lang="en-US" smtClean="0"/>
              <a:pPr/>
              <a:t>5/22/14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C7BDFF-23AD-6E46-828B-3CD3A421460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87B84CF-34CC-BF4E-B2D8-5EEB5736CC1A}" type="datetimeFigureOut">
              <a:rPr lang="en-US" smtClean="0"/>
              <a:pPr/>
              <a:t>5/22/14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87B84CF-34CC-BF4E-B2D8-5EEB5736CC1A}" type="datetimeFigureOut">
              <a:rPr lang="en-US" smtClean="0"/>
              <a:pPr/>
              <a:t>5/22/14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91C7BDFF-23AD-6E46-828B-3CD3A421460D}"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B84CF-34CC-BF4E-B2D8-5EEB5736CC1A}" type="datetimeFigureOut">
              <a:rPr lang="en-US" smtClean="0"/>
              <a:pPr/>
              <a:t>5/22/14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7BDFF-23AD-6E46-828B-3CD3A421460D}"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87B84CF-34CC-BF4E-B2D8-5EEB5736CC1A}" type="datetimeFigureOut">
              <a:rPr lang="en-US" smtClean="0"/>
              <a:pPr/>
              <a:t>5/22/14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91C7BDFF-23AD-6E46-828B-3CD3A421460D}"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87B84CF-34CC-BF4E-B2D8-5EEB5736CC1A}" type="datetimeFigureOut">
              <a:rPr lang="en-US" smtClean="0"/>
              <a:pPr/>
              <a:t>5/22/14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91C7BDFF-23AD-6E46-828B-3CD3A421460D}"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87B84CF-34CC-BF4E-B2D8-5EEB5736CC1A}" type="datetimeFigureOut">
              <a:rPr lang="en-US" smtClean="0"/>
              <a:pPr/>
              <a:t>5/22/14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91C7BDFF-23AD-6E46-828B-3CD3A421460D}"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87B84CF-34CC-BF4E-B2D8-5EEB5736CC1A}" type="datetimeFigureOut">
              <a:rPr lang="en-US" smtClean="0"/>
              <a:pPr/>
              <a:t>5/22/14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7BDFF-23AD-6E46-828B-3CD3A42146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87B84CF-34CC-BF4E-B2D8-5EEB5736CC1A}" type="datetimeFigureOut">
              <a:rPr lang="en-US" smtClean="0"/>
              <a:pPr/>
              <a:t>5/22/14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7BDFF-23AD-6E46-828B-3CD3A421460D}"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87B84CF-34CC-BF4E-B2D8-5EEB5736CC1A}" type="datetimeFigureOut">
              <a:rPr lang="en-US" smtClean="0"/>
              <a:pPr/>
              <a:t>5/22/14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7BDFF-23AD-6E46-828B-3CD3A421460D}"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87B84CF-34CC-BF4E-B2D8-5EEB5736CC1A}" type="datetimeFigureOut">
              <a:rPr lang="en-US" smtClean="0"/>
              <a:pPr/>
              <a:t>5/22/14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7BDFF-23AD-6E46-828B-3CD3A421460D}"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87B84CF-34CC-BF4E-B2D8-5EEB5736CC1A}" type="datetimeFigureOut">
              <a:rPr lang="en-US" smtClean="0"/>
              <a:pPr/>
              <a:t>5/22/14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87B84CF-34CC-BF4E-B2D8-5EEB5736CC1A}" type="datetimeFigureOut">
              <a:rPr lang="en-US" smtClean="0"/>
              <a:pPr/>
              <a:t>5/22/14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91C7BDFF-23AD-6E46-828B-3CD3A421460D}"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87B84CF-34CC-BF4E-B2D8-5EEB5736CC1A}" type="datetimeFigureOut">
              <a:rPr lang="en-US" smtClean="0"/>
              <a:pPr/>
              <a:t>5/22/14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7BDFF-23AD-6E46-828B-3CD3A42146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87B84CF-34CC-BF4E-B2D8-5EEB5736CC1A}" type="datetimeFigureOut">
              <a:rPr lang="en-US" smtClean="0"/>
              <a:pPr/>
              <a:t>5/22/14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C7BDFF-23AD-6E46-828B-3CD3A421460D}"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87B84CF-34CC-BF4E-B2D8-5EEB5736CC1A}" type="datetimeFigureOut">
              <a:rPr lang="en-US" smtClean="0"/>
              <a:pPr/>
              <a:t>5/22/14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91C7BDFF-23AD-6E46-828B-3CD3A42146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87B84CF-34CC-BF4E-B2D8-5EEB5736CC1A}" type="datetimeFigureOut">
              <a:rPr lang="en-US" smtClean="0"/>
              <a:pPr/>
              <a:t>5/22/14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7BDFF-23AD-6E46-828B-3CD3A421460D}"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87B84CF-34CC-BF4E-B2D8-5EEB5736CC1A}" type="datetimeFigureOut">
              <a:rPr lang="en-US" smtClean="0"/>
              <a:pPr/>
              <a:t>5/22/14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91C7BDFF-23AD-6E46-828B-3CD3A42146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video" Target="file://localhost/Users/emilyhowell/Desktop/PD%20Parish:State%20Work/State/2014%20Summit/HOWELLDISCUSSION.mov" TargetMode="External"/><Relationship Id="rId2"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pn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png"/><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7108" y="317530"/>
            <a:ext cx="4648199" cy="2040476"/>
          </a:xfrm>
        </p:spPr>
        <p:txBody>
          <a:bodyPr>
            <a:noAutofit/>
          </a:bodyPr>
          <a:lstStyle/>
          <a:p>
            <a:pPr lvl="1" algn="l"/>
            <a:r>
              <a:rPr lang="en-US" sz="3600" b="1" dirty="0" smtClean="0">
                <a:solidFill>
                  <a:schemeClr val="accent3"/>
                </a:solidFill>
                <a:latin typeface="Century Gothic"/>
                <a:cs typeface="Century Gothic"/>
              </a:rPr>
              <a:t>MAKING THE SHIFTS IN AN ELA CLASSROOM</a:t>
            </a:r>
            <a:endParaRPr lang="en-US" sz="3600" b="1" dirty="0">
              <a:solidFill>
                <a:schemeClr val="accent3"/>
              </a:solidFill>
              <a:latin typeface="Century Gothic"/>
              <a:cs typeface="Century Gothic"/>
            </a:endParaRPr>
          </a:p>
        </p:txBody>
      </p:sp>
      <p:sp>
        <p:nvSpPr>
          <p:cNvPr id="4" name="TextBox 3"/>
          <p:cNvSpPr txBox="1"/>
          <p:nvPr/>
        </p:nvSpPr>
        <p:spPr>
          <a:xfrm>
            <a:off x="1370138" y="1988674"/>
            <a:ext cx="184666" cy="369332"/>
          </a:xfrm>
          <a:prstGeom prst="rect">
            <a:avLst/>
          </a:prstGeom>
          <a:noFill/>
        </p:spPr>
        <p:txBody>
          <a:bodyPr wrap="none" rtlCol="0">
            <a:spAutoFit/>
          </a:bodyPr>
          <a:lstStyle/>
          <a:p>
            <a:endParaRPr lang="en-US" dirty="0"/>
          </a:p>
        </p:txBody>
      </p:sp>
      <p:sp>
        <p:nvSpPr>
          <p:cNvPr id="12" name="TextBox 11"/>
          <p:cNvSpPr txBox="1"/>
          <p:nvPr/>
        </p:nvSpPr>
        <p:spPr>
          <a:xfrm>
            <a:off x="812800" y="3660503"/>
            <a:ext cx="3909906" cy="661720"/>
          </a:xfrm>
          <a:prstGeom prst="rect">
            <a:avLst/>
          </a:prstGeom>
          <a:noFill/>
        </p:spPr>
        <p:txBody>
          <a:bodyPr wrap="square" rtlCol="0">
            <a:spAutoFit/>
          </a:bodyPr>
          <a:lstStyle/>
          <a:p>
            <a:r>
              <a:rPr lang="en-US" sz="3700" b="1" dirty="0" smtClean="0">
                <a:solidFill>
                  <a:schemeClr val="bg2"/>
                </a:solidFill>
                <a:latin typeface="Century Gothic"/>
                <a:cs typeface="Century Gothic"/>
              </a:rPr>
              <a:t>2014 SUMMIT </a:t>
            </a:r>
            <a:endParaRPr lang="en-US" sz="3700" b="1" dirty="0">
              <a:solidFill>
                <a:schemeClr val="bg2"/>
              </a:solidFill>
              <a:latin typeface="Century Gothic"/>
              <a:cs typeface="Century Gothic"/>
            </a:endParaRPr>
          </a:p>
        </p:txBody>
      </p:sp>
      <p:pic>
        <p:nvPicPr>
          <p:cNvPr id="47106" name="Picture 2"/>
          <p:cNvPicPr>
            <a:picLocks noChangeAspect="1" noChangeArrowheads="1"/>
          </p:cNvPicPr>
          <p:nvPr/>
        </p:nvPicPr>
        <p:blipFill>
          <a:blip r:embed="rId3"/>
          <a:srcRect l="17342" t="8504" b="10747"/>
          <a:stretch>
            <a:fillRect/>
          </a:stretch>
        </p:blipFill>
        <p:spPr bwMode="auto">
          <a:xfrm>
            <a:off x="4628392" y="240387"/>
            <a:ext cx="2077838" cy="1999467"/>
          </a:xfrm>
          <a:prstGeom prst="rect">
            <a:avLst/>
          </a:prstGeom>
          <a:solidFill>
            <a:srgbClr val="FFFFFF">
              <a:shade val="85000"/>
            </a:srgbClr>
          </a:solidFill>
          <a:ln w="88900" cap="flat">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a:stretch>
            <a:fillRect/>
          </a:stretch>
        </p:blipFill>
        <p:spPr>
          <a:xfrm>
            <a:off x="223608" y="4506381"/>
            <a:ext cx="8877300" cy="17055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501900"/>
            <a:ext cx="6311900" cy="1362075"/>
          </a:xfrm>
        </p:spPr>
        <p:txBody>
          <a:bodyPr>
            <a:noAutofit/>
          </a:bodyPr>
          <a:lstStyle/>
          <a:p>
            <a:r>
              <a:rPr lang="en-US" sz="4500" b="1" dirty="0" smtClean="0">
                <a:solidFill>
                  <a:schemeClr val="accent2"/>
                </a:solidFill>
                <a:latin typeface="Century Gothic"/>
                <a:cs typeface="Century Gothic"/>
              </a:rPr>
              <a:t>Beginning the Unit</a:t>
            </a:r>
            <a:endParaRPr lang="en-US" sz="4500" b="1" dirty="0">
              <a:solidFill>
                <a:schemeClr val="accent2"/>
              </a:solidFill>
              <a:latin typeface="Century Gothic"/>
              <a:cs typeface="Century Gothic"/>
            </a:endParaRPr>
          </a:p>
        </p:txBody>
      </p:sp>
      <p:sp>
        <p:nvSpPr>
          <p:cNvPr id="4" name="TextBox 3"/>
          <p:cNvSpPr txBox="1"/>
          <p:nvPr/>
        </p:nvSpPr>
        <p:spPr>
          <a:xfrm>
            <a:off x="1370138" y="1988674"/>
            <a:ext cx="184666" cy="369332"/>
          </a:xfrm>
          <a:prstGeom prst="rect">
            <a:avLst/>
          </a:prstGeom>
          <a:noFill/>
        </p:spPr>
        <p:txBody>
          <a:bodyPr wrap="none" rtlCol="0">
            <a:spAutoFit/>
          </a:bodyPr>
          <a:lstStyle/>
          <a:p>
            <a:endParaRPr lang="en-US" dirty="0"/>
          </a:p>
        </p:txBody>
      </p:sp>
      <p:pic>
        <p:nvPicPr>
          <p:cNvPr id="5" name="Picture 2"/>
          <p:cNvPicPr>
            <a:picLocks noChangeAspect="1" noChangeArrowheads="1"/>
          </p:cNvPicPr>
          <p:nvPr/>
        </p:nvPicPr>
        <p:blipFill>
          <a:blip r:embed="rId2"/>
          <a:srcRect l="17342" t="8504" b="10747"/>
          <a:stretch>
            <a:fillRect/>
          </a:stretch>
        </p:blipFill>
        <p:spPr bwMode="auto">
          <a:xfrm>
            <a:off x="914005" y="447413"/>
            <a:ext cx="2077838" cy="1999467"/>
          </a:xfrm>
          <a:prstGeom prst="rect">
            <a:avLst/>
          </a:prstGeom>
          <a:solidFill>
            <a:srgbClr val="FFFFFF">
              <a:shade val="85000"/>
            </a:srgbClr>
          </a:solidFill>
          <a:ln w="88900" cap="flat">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Placeholder 6"/>
          <p:cNvSpPr>
            <a:spLocks noGrp="1"/>
          </p:cNvSpPr>
          <p:nvPr>
            <p:ph type="body" idx="1"/>
          </p:nvPr>
        </p:nvSpPr>
        <p:spPr>
          <a:xfrm>
            <a:off x="2286000" y="3863975"/>
            <a:ext cx="5638800" cy="1500187"/>
          </a:xfrm>
        </p:spPr>
        <p:txBody>
          <a:bodyPr>
            <a:normAutofit/>
          </a:bodyPr>
          <a:lstStyle/>
          <a:p>
            <a:r>
              <a:rPr lang="en-US" sz="3200" dirty="0" smtClean="0"/>
              <a:t>Teaching Annotation Skills</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Cold Read: The Prologue </a:t>
            </a:r>
            <a:endParaRPr lang="en-US" b="1" dirty="0"/>
          </a:p>
        </p:txBody>
      </p:sp>
      <p:sp>
        <p:nvSpPr>
          <p:cNvPr id="3" name="Content Placeholder 2"/>
          <p:cNvSpPr>
            <a:spLocks noGrp="1"/>
          </p:cNvSpPr>
          <p:nvPr>
            <p:ph idx="1"/>
          </p:nvPr>
        </p:nvSpPr>
        <p:spPr/>
        <p:txBody>
          <a:bodyPr>
            <a:normAutofit/>
          </a:bodyPr>
          <a:lstStyle/>
          <a:p>
            <a:r>
              <a:rPr lang="en-US" sz="2800" dirty="0" smtClean="0"/>
              <a:t>Box words that you don’t know. </a:t>
            </a:r>
          </a:p>
          <a:p>
            <a:r>
              <a:rPr lang="en-US" sz="2800" dirty="0" smtClean="0"/>
              <a:t>Replace with synonyms and re-read the text. </a:t>
            </a:r>
          </a:p>
          <a:p>
            <a:r>
              <a:rPr lang="en-US" sz="2800" dirty="0" smtClean="0"/>
              <a:t>Take notes in the margins about details. </a:t>
            </a:r>
          </a:p>
          <a:p>
            <a:r>
              <a:rPr lang="en-US" sz="2800" dirty="0" smtClean="0"/>
              <a:t>After class discussion, introduce annotation guide. Have students fill in the gaps. </a:t>
            </a:r>
            <a:endParaRPr lang="en-US" sz="2800" dirty="0"/>
          </a:p>
        </p:txBody>
      </p:sp>
      <p:sp>
        <p:nvSpPr>
          <p:cNvPr id="5" name="Text Placeholder 4"/>
          <p:cNvSpPr>
            <a:spLocks noGrp="1"/>
          </p:cNvSpPr>
          <p:nvPr>
            <p:ph type="body" sz="half" idx="2"/>
          </p:nvPr>
        </p:nvSpPr>
        <p:spPr/>
        <p:txBody>
          <a:bodyPr/>
          <a:lstStyle/>
          <a:p>
            <a:r>
              <a:rPr lang="en-US" b="1" dirty="0" smtClean="0"/>
              <a:t>1 Class Period </a:t>
            </a:r>
            <a:endParaRPr lang="en-US" b="1" dirty="0"/>
          </a:p>
        </p:txBody>
      </p:sp>
      <p:pic>
        <p:nvPicPr>
          <p:cNvPr id="4" name="Picture 3"/>
          <p:cNvPicPr>
            <a:picLocks noChangeAspect="1"/>
          </p:cNvPicPr>
          <p:nvPr/>
        </p:nvPicPr>
        <p:blipFill>
          <a:blip r:embed="rId2"/>
          <a:stretch>
            <a:fillRect/>
          </a:stretch>
        </p:blipFill>
        <p:spPr>
          <a:xfrm>
            <a:off x="7984067" y="5715000"/>
            <a:ext cx="863600" cy="8382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0095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451105"/>
            <a:ext cx="6311900" cy="1362075"/>
          </a:xfrm>
        </p:spPr>
        <p:txBody>
          <a:bodyPr>
            <a:noAutofit/>
          </a:bodyPr>
          <a:lstStyle/>
          <a:p>
            <a:r>
              <a:rPr lang="en-US" sz="4500" b="1" dirty="0" smtClean="0">
                <a:solidFill>
                  <a:schemeClr val="accent2"/>
                </a:solidFill>
                <a:latin typeface="Century Gothic"/>
                <a:cs typeface="Century Gothic"/>
              </a:rPr>
              <a:t>During the Unit</a:t>
            </a:r>
            <a:endParaRPr lang="en-US" sz="4500" b="1" dirty="0">
              <a:solidFill>
                <a:schemeClr val="accent2"/>
              </a:solidFill>
              <a:latin typeface="Century Gothic"/>
              <a:cs typeface="Century Gothic"/>
            </a:endParaRPr>
          </a:p>
        </p:txBody>
      </p:sp>
      <p:sp>
        <p:nvSpPr>
          <p:cNvPr id="4" name="TextBox 3"/>
          <p:cNvSpPr txBox="1"/>
          <p:nvPr/>
        </p:nvSpPr>
        <p:spPr>
          <a:xfrm>
            <a:off x="1370138" y="1988674"/>
            <a:ext cx="184666" cy="369332"/>
          </a:xfrm>
          <a:prstGeom prst="rect">
            <a:avLst/>
          </a:prstGeom>
          <a:noFill/>
        </p:spPr>
        <p:txBody>
          <a:bodyPr wrap="none" rtlCol="0">
            <a:spAutoFit/>
          </a:bodyPr>
          <a:lstStyle/>
          <a:p>
            <a:endParaRPr lang="en-US" dirty="0"/>
          </a:p>
        </p:txBody>
      </p:sp>
      <p:pic>
        <p:nvPicPr>
          <p:cNvPr id="5" name="Picture 2"/>
          <p:cNvPicPr>
            <a:picLocks noChangeAspect="1" noChangeArrowheads="1"/>
          </p:cNvPicPr>
          <p:nvPr/>
        </p:nvPicPr>
        <p:blipFill>
          <a:blip r:embed="rId2"/>
          <a:srcRect l="17342" t="8504" b="10747"/>
          <a:stretch>
            <a:fillRect/>
          </a:stretch>
        </p:blipFill>
        <p:spPr bwMode="auto">
          <a:xfrm>
            <a:off x="914005" y="447413"/>
            <a:ext cx="2077838" cy="1999467"/>
          </a:xfrm>
          <a:prstGeom prst="rect">
            <a:avLst/>
          </a:prstGeom>
          <a:solidFill>
            <a:srgbClr val="FFFFFF">
              <a:shade val="85000"/>
            </a:srgbClr>
          </a:solidFill>
          <a:ln w="88900" cap="flat">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Placeholder 6"/>
          <p:cNvSpPr>
            <a:spLocks noGrp="1"/>
          </p:cNvSpPr>
          <p:nvPr>
            <p:ph type="body" idx="1"/>
          </p:nvPr>
        </p:nvSpPr>
        <p:spPr>
          <a:xfrm>
            <a:off x="2286000" y="3771900"/>
            <a:ext cx="5638800" cy="1500187"/>
          </a:xfrm>
        </p:spPr>
        <p:txBody>
          <a:bodyPr>
            <a:normAutofit fontScale="92500" lnSpcReduction="10000"/>
          </a:bodyPr>
          <a:lstStyle/>
          <a:p>
            <a:r>
              <a:rPr lang="en-US" sz="3200" dirty="0" smtClean="0"/>
              <a:t>Reading Texts Independently</a:t>
            </a:r>
          </a:p>
          <a:p>
            <a:r>
              <a:rPr lang="en-US" sz="3200" dirty="0" smtClean="0"/>
              <a:t>Making Predictions</a:t>
            </a:r>
          </a:p>
          <a:p>
            <a:r>
              <a:rPr lang="en-US" sz="3200" dirty="0" smtClean="0"/>
              <a:t>Student-Led Discussion </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b="1" dirty="0" smtClean="0">
                <a:solidFill>
                  <a:schemeClr val="accent2"/>
                </a:solidFill>
                <a:latin typeface="Century Gothic"/>
                <a:cs typeface="Century Gothic"/>
              </a:rPr>
              <a:t>Some Tips…</a:t>
            </a:r>
            <a:endParaRPr lang="en-US" sz="4500" b="1" dirty="0">
              <a:solidFill>
                <a:schemeClr val="accent2"/>
              </a:solidFill>
              <a:latin typeface="Century Gothic"/>
              <a:cs typeface="Century Gothic"/>
            </a:endParaRPr>
          </a:p>
        </p:txBody>
      </p:sp>
      <p:sp>
        <p:nvSpPr>
          <p:cNvPr id="6" name="Content Placeholder 5"/>
          <p:cNvSpPr>
            <a:spLocks noGrp="1"/>
          </p:cNvSpPr>
          <p:nvPr>
            <p:ph sz="half" idx="2"/>
          </p:nvPr>
        </p:nvSpPr>
        <p:spPr>
          <a:xfrm>
            <a:off x="497541" y="2447365"/>
            <a:ext cx="3657600" cy="4410635"/>
          </a:xfrm>
        </p:spPr>
        <p:txBody>
          <a:bodyPr>
            <a:normAutofit fontScale="70000" lnSpcReduction="20000"/>
          </a:bodyPr>
          <a:lstStyle/>
          <a:p>
            <a:pPr lvl="0"/>
            <a:r>
              <a:rPr lang="en-US" sz="3200" dirty="0" smtClean="0"/>
              <a:t>Strategically pull excerpts to copy for students to annotate.</a:t>
            </a:r>
          </a:p>
          <a:p>
            <a:pPr lvl="0"/>
            <a:r>
              <a:rPr lang="en-US" sz="3200" dirty="0" smtClean="0"/>
              <a:t>Let them read independently for some scenes (try </a:t>
            </a:r>
            <a:r>
              <a:rPr lang="en-US" sz="3200" i="1" dirty="0" smtClean="0"/>
              <a:t>No Fear Shakespeare</a:t>
            </a:r>
            <a:r>
              <a:rPr lang="en-US" sz="3200" dirty="0" smtClean="0"/>
              <a:t>).</a:t>
            </a:r>
          </a:p>
          <a:p>
            <a:pPr lvl="0"/>
            <a:r>
              <a:rPr lang="en-US" sz="3200" dirty="0" smtClean="0"/>
              <a:t>Choose strategic film scenes to reinforce understanding. </a:t>
            </a:r>
          </a:p>
          <a:p>
            <a:pPr lvl="0"/>
            <a:r>
              <a:rPr lang="en-US" sz="3200" dirty="0" smtClean="0"/>
              <a:t>Daily circle back to essential questions.  </a:t>
            </a:r>
          </a:p>
          <a:p>
            <a:endParaRPr lang="en-US" dirty="0"/>
          </a:p>
        </p:txBody>
      </p:sp>
      <p:sp>
        <p:nvSpPr>
          <p:cNvPr id="9" name="Content Placeholder 8"/>
          <p:cNvSpPr>
            <a:spLocks noGrp="1"/>
          </p:cNvSpPr>
          <p:nvPr>
            <p:ph sz="quarter" idx="4"/>
          </p:nvPr>
        </p:nvSpPr>
        <p:spPr/>
        <p:txBody>
          <a:bodyPr>
            <a:normAutofit/>
          </a:bodyPr>
          <a:lstStyle/>
          <a:p>
            <a:r>
              <a:rPr lang="en-US" sz="2500" dirty="0" smtClean="0"/>
              <a:t>Ditch the original text for summaries.</a:t>
            </a:r>
          </a:p>
          <a:p>
            <a:r>
              <a:rPr lang="en-US" sz="2500" dirty="0" smtClean="0"/>
              <a:t>Watch the movie instead of reading the text.</a:t>
            </a:r>
          </a:p>
          <a:p>
            <a:r>
              <a:rPr lang="en-US" sz="2500" dirty="0" smtClean="0"/>
              <a:t>Make the students read every line out loud. </a:t>
            </a:r>
            <a:endParaRPr lang="en-US" sz="2500" dirty="0"/>
          </a:p>
        </p:txBody>
      </p:sp>
      <p:sp>
        <p:nvSpPr>
          <p:cNvPr id="7" name="Text Placeholder 6"/>
          <p:cNvSpPr>
            <a:spLocks noGrp="1"/>
          </p:cNvSpPr>
          <p:nvPr>
            <p:ph type="body" idx="1"/>
          </p:nvPr>
        </p:nvSpPr>
        <p:spPr>
          <a:xfrm>
            <a:off x="497541" y="1600201"/>
            <a:ext cx="3657600" cy="793376"/>
          </a:xfrm>
        </p:spPr>
        <p:txBody>
          <a:bodyPr>
            <a:noAutofit/>
          </a:bodyPr>
          <a:lstStyle/>
          <a:p>
            <a:r>
              <a:rPr lang="en-US" sz="3200" b="1" dirty="0" smtClean="0"/>
              <a:t>Do…</a:t>
            </a:r>
            <a:endParaRPr lang="en-US" sz="3200" b="1" dirty="0"/>
          </a:p>
        </p:txBody>
      </p:sp>
      <p:sp>
        <p:nvSpPr>
          <p:cNvPr id="8" name="Text Placeholder 7"/>
          <p:cNvSpPr>
            <a:spLocks noGrp="1"/>
          </p:cNvSpPr>
          <p:nvPr>
            <p:ph type="body" sz="quarter" idx="3"/>
          </p:nvPr>
        </p:nvSpPr>
        <p:spPr>
          <a:xfrm>
            <a:off x="4399878" y="1600201"/>
            <a:ext cx="3657600" cy="793375"/>
          </a:xfrm>
        </p:spPr>
        <p:txBody>
          <a:bodyPr/>
          <a:lstStyle/>
          <a:p>
            <a:r>
              <a:rPr lang="en-US" sz="3200" b="1" dirty="0" smtClean="0"/>
              <a:t>Don’t…</a:t>
            </a:r>
            <a:endParaRPr lang="en-US" sz="3200" b="1" dirty="0"/>
          </a:p>
        </p:txBody>
      </p:sp>
      <p:sp>
        <p:nvSpPr>
          <p:cNvPr id="4" name="TextBox 3"/>
          <p:cNvSpPr txBox="1"/>
          <p:nvPr/>
        </p:nvSpPr>
        <p:spPr>
          <a:xfrm>
            <a:off x="1370138" y="1988674"/>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2"/>
          <a:stretch>
            <a:fillRect/>
          </a:stretch>
        </p:blipFill>
        <p:spPr>
          <a:xfrm>
            <a:off x="7984067" y="5715000"/>
            <a:ext cx="863600" cy="838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Cold Read: Act III, Scene </a:t>
            </a:r>
            <a:r>
              <a:rPr lang="en-US" b="1" dirty="0" err="1" smtClean="0"/>
              <a:t>i</a:t>
            </a:r>
            <a:endParaRPr lang="en-US" b="1" dirty="0"/>
          </a:p>
        </p:txBody>
      </p:sp>
      <p:sp>
        <p:nvSpPr>
          <p:cNvPr id="3" name="Content Placeholder 2"/>
          <p:cNvSpPr>
            <a:spLocks noGrp="1"/>
          </p:cNvSpPr>
          <p:nvPr>
            <p:ph idx="1"/>
          </p:nvPr>
        </p:nvSpPr>
        <p:spPr/>
        <p:txBody>
          <a:bodyPr>
            <a:normAutofit/>
          </a:bodyPr>
          <a:lstStyle/>
          <a:p>
            <a:r>
              <a:rPr lang="en-US" sz="2800" dirty="0" smtClean="0"/>
              <a:t>See Sample Lesson Plan</a:t>
            </a:r>
            <a:endParaRPr lang="en-US" sz="2800" dirty="0"/>
          </a:p>
        </p:txBody>
      </p:sp>
      <p:sp>
        <p:nvSpPr>
          <p:cNvPr id="5" name="Text Placeholder 4"/>
          <p:cNvSpPr>
            <a:spLocks noGrp="1"/>
          </p:cNvSpPr>
          <p:nvPr>
            <p:ph type="body" sz="half" idx="2"/>
          </p:nvPr>
        </p:nvSpPr>
        <p:spPr/>
        <p:txBody>
          <a:bodyPr/>
          <a:lstStyle/>
          <a:p>
            <a:r>
              <a:rPr lang="en-US" b="1" dirty="0" smtClean="0"/>
              <a:t>2 Class Periods</a:t>
            </a:r>
            <a:endParaRPr lang="en-US" b="1" dirty="0"/>
          </a:p>
        </p:txBody>
      </p:sp>
      <p:pic>
        <p:nvPicPr>
          <p:cNvPr id="4" name="Picture 3"/>
          <p:cNvPicPr>
            <a:picLocks noChangeAspect="1"/>
          </p:cNvPicPr>
          <p:nvPr/>
        </p:nvPicPr>
        <p:blipFill>
          <a:blip r:embed="rId2"/>
          <a:stretch>
            <a:fillRect/>
          </a:stretch>
        </p:blipFill>
        <p:spPr>
          <a:xfrm>
            <a:off x="7984067" y="5715000"/>
            <a:ext cx="863600" cy="8382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009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94" y="2994025"/>
            <a:ext cx="6181611" cy="1162050"/>
          </a:xfrm>
        </p:spPr>
        <p:txBody>
          <a:bodyPr>
            <a:normAutofit fontScale="90000"/>
          </a:bodyPr>
          <a:lstStyle/>
          <a:p>
            <a:r>
              <a:rPr lang="en-US" sz="2778" dirty="0" smtClean="0"/>
              <a:t>“…analyze how </a:t>
            </a:r>
            <a:r>
              <a:rPr lang="en-US" sz="2778" b="1" dirty="0" smtClean="0"/>
              <a:t>complex characters</a:t>
            </a:r>
            <a:r>
              <a:rPr lang="en-US" sz="2778" dirty="0" smtClean="0"/>
              <a:t> (e.g. those with multiple or conflicting motivations) </a:t>
            </a:r>
            <a:r>
              <a:rPr lang="en-US" sz="2778" b="1" dirty="0" smtClean="0"/>
              <a:t>develop</a:t>
            </a:r>
            <a:r>
              <a:rPr lang="en-US" sz="2778" dirty="0" smtClean="0"/>
              <a:t> over the course of a text, </a:t>
            </a:r>
            <a:r>
              <a:rPr lang="en-US" sz="2778" b="1" dirty="0" smtClean="0"/>
              <a:t>interact with other characters</a:t>
            </a:r>
            <a:r>
              <a:rPr lang="en-US" sz="2778" dirty="0" smtClean="0"/>
              <a:t>, and advance the plot or develop the </a:t>
            </a:r>
            <a:r>
              <a:rPr lang="en-US" sz="2778" b="1" dirty="0" smtClean="0"/>
              <a:t>theme” </a:t>
            </a:r>
            <a:r>
              <a:rPr lang="en-US" dirty="0" smtClean="0"/>
              <a:t/>
            </a:r>
            <a:br>
              <a:rPr lang="en-US" dirty="0" smtClean="0"/>
            </a:br>
            <a:endParaRPr lang="en-US" dirty="0"/>
          </a:p>
        </p:txBody>
      </p:sp>
      <p:sp>
        <p:nvSpPr>
          <p:cNvPr id="3" name="Text Placeholder 2"/>
          <p:cNvSpPr>
            <a:spLocks noGrp="1"/>
          </p:cNvSpPr>
          <p:nvPr>
            <p:ph type="body" sz="half" idx="2"/>
          </p:nvPr>
        </p:nvSpPr>
        <p:spPr>
          <a:xfrm>
            <a:off x="381094" y="4241800"/>
            <a:ext cx="6179566" cy="2392363"/>
          </a:xfrm>
        </p:spPr>
        <p:txBody>
          <a:bodyPr>
            <a:normAutofit/>
          </a:bodyPr>
          <a:lstStyle/>
          <a:p>
            <a:r>
              <a:rPr lang="en-US" sz="2500" b="1" dirty="0" smtClean="0"/>
              <a:t>“Initiate and participate effectively</a:t>
            </a:r>
            <a:r>
              <a:rPr lang="en-US" sz="2500" dirty="0" smtClean="0"/>
              <a:t> in a range of collaborative discussions…with diverse partners on grades 9–10 topics, texts, and issues, building on others’ ideas and expressing their own clearly and persuasively”</a:t>
            </a:r>
          </a:p>
          <a:p>
            <a:endParaRPr lang="en-US" dirty="0"/>
          </a:p>
        </p:txBody>
      </p:sp>
      <p:pic>
        <p:nvPicPr>
          <p:cNvPr id="6" name="Picture 5"/>
          <p:cNvPicPr>
            <a:picLocks noChangeAspect="1"/>
          </p:cNvPicPr>
          <p:nvPr/>
        </p:nvPicPr>
        <p:blipFill>
          <a:blip r:embed="rId2">
            <a:lum bright="17000"/>
          </a:blip>
          <a:stretch>
            <a:fillRect/>
          </a:stretch>
        </p:blipFill>
        <p:spPr>
          <a:xfrm>
            <a:off x="6691668" y="2328862"/>
            <a:ext cx="917108" cy="1355725"/>
          </a:xfrm>
          <a:prstGeom prst="rect">
            <a:avLst/>
          </a:prstGeom>
        </p:spPr>
      </p:pic>
      <p:pic>
        <p:nvPicPr>
          <p:cNvPr id="7" name="Picture 6"/>
          <p:cNvPicPr>
            <a:picLocks noChangeAspect="1"/>
          </p:cNvPicPr>
          <p:nvPr/>
        </p:nvPicPr>
        <p:blipFill>
          <a:blip r:embed="rId2">
            <a:lum bright="17000"/>
          </a:blip>
          <a:stretch>
            <a:fillRect/>
          </a:stretch>
        </p:blipFill>
        <p:spPr>
          <a:xfrm>
            <a:off x="6704368" y="4254500"/>
            <a:ext cx="917108" cy="1355725"/>
          </a:xfrm>
          <a:prstGeom prst="rect">
            <a:avLst/>
          </a:prstGeom>
        </p:spPr>
      </p:pic>
      <p:sp>
        <p:nvSpPr>
          <p:cNvPr id="9" name="TextBox 8"/>
          <p:cNvSpPr txBox="1"/>
          <p:nvPr/>
        </p:nvSpPr>
        <p:spPr>
          <a:xfrm>
            <a:off x="7240476" y="2844799"/>
            <a:ext cx="1573324" cy="477054"/>
          </a:xfrm>
          <a:prstGeom prst="rect">
            <a:avLst/>
          </a:prstGeom>
          <a:noFill/>
        </p:spPr>
        <p:txBody>
          <a:bodyPr wrap="square" rtlCol="0">
            <a:spAutoFit/>
          </a:bodyPr>
          <a:lstStyle/>
          <a:p>
            <a:r>
              <a:rPr lang="en-US" sz="2500" b="1" dirty="0" smtClean="0">
                <a:solidFill>
                  <a:schemeClr val="accent5"/>
                </a:solidFill>
                <a:latin typeface="Century Gothic"/>
                <a:cs typeface="Century Gothic"/>
              </a:rPr>
              <a:t>RL.9-10.3</a:t>
            </a:r>
            <a:r>
              <a:rPr lang="en-US" sz="2500" dirty="0" smtClean="0">
                <a:solidFill>
                  <a:schemeClr val="accent5"/>
                </a:solidFill>
                <a:latin typeface="Century Gothic"/>
                <a:cs typeface="Century Gothic"/>
              </a:rPr>
              <a:t> </a:t>
            </a:r>
            <a:endParaRPr lang="en-US" sz="2500" dirty="0">
              <a:solidFill>
                <a:schemeClr val="accent5"/>
              </a:solidFill>
              <a:latin typeface="Century Gothic"/>
              <a:cs typeface="Century Gothic"/>
            </a:endParaRPr>
          </a:p>
        </p:txBody>
      </p:sp>
      <p:sp>
        <p:nvSpPr>
          <p:cNvPr id="10" name="TextBox 9"/>
          <p:cNvSpPr txBox="1"/>
          <p:nvPr/>
        </p:nvSpPr>
        <p:spPr>
          <a:xfrm>
            <a:off x="7316676" y="4711700"/>
            <a:ext cx="1624124" cy="477054"/>
          </a:xfrm>
          <a:prstGeom prst="rect">
            <a:avLst/>
          </a:prstGeom>
          <a:noFill/>
        </p:spPr>
        <p:txBody>
          <a:bodyPr wrap="square" rtlCol="0">
            <a:spAutoFit/>
          </a:bodyPr>
          <a:lstStyle/>
          <a:p>
            <a:r>
              <a:rPr lang="en-US" sz="2500" b="1" dirty="0" smtClean="0">
                <a:solidFill>
                  <a:srgbClr val="808080"/>
                </a:solidFill>
              </a:rPr>
              <a:t>SL.9-10.1</a:t>
            </a:r>
            <a:r>
              <a:rPr lang="en-US" sz="2500" dirty="0" smtClean="0">
                <a:solidFill>
                  <a:srgbClr val="808080"/>
                </a:solidFill>
              </a:rPr>
              <a:t> </a:t>
            </a:r>
            <a:endParaRPr lang="en-US" sz="2500" dirty="0">
              <a:solidFill>
                <a:srgbClr val="808080"/>
              </a:solidFill>
            </a:endParaRPr>
          </a:p>
        </p:txBody>
      </p:sp>
      <p:sp>
        <p:nvSpPr>
          <p:cNvPr id="11" name="Title 1"/>
          <p:cNvSpPr txBox="1">
            <a:spLocks/>
          </p:cNvSpPr>
          <p:nvPr/>
        </p:nvSpPr>
        <p:spPr>
          <a:xfrm>
            <a:off x="396874" y="826994"/>
            <a:ext cx="7556313" cy="111610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2"/>
                </a:solidFill>
                <a:effectLst/>
                <a:uLnTx/>
                <a:uFillTx/>
                <a:latin typeface="Century Gothic"/>
                <a:ea typeface="+mj-ea"/>
                <a:cs typeface="Century Gothic"/>
              </a:rPr>
              <a:t>The Standards…</a:t>
            </a:r>
            <a:endParaRPr kumimoji="0" lang="en-US" sz="4500" b="1" i="0" u="none" strike="noStrike" kern="1200" cap="none" spc="0" normalizeH="0" baseline="0" noProof="0" dirty="0">
              <a:ln>
                <a:noFill/>
              </a:ln>
              <a:solidFill>
                <a:schemeClr val="accent2"/>
              </a:solidFill>
              <a:effectLst/>
              <a:uLnTx/>
              <a:uFillTx/>
              <a:latin typeface="Century Gothic"/>
              <a:ea typeface="+mj-ea"/>
              <a:cs typeface="Century Gothic"/>
            </a:endParaRPr>
          </a:p>
        </p:txBody>
      </p:sp>
      <p:pic>
        <p:nvPicPr>
          <p:cNvPr id="12" name="Picture 11"/>
          <p:cNvPicPr>
            <a:picLocks noChangeAspect="1"/>
          </p:cNvPicPr>
          <p:nvPr/>
        </p:nvPicPr>
        <p:blipFill>
          <a:blip r:embed="rId3"/>
          <a:stretch>
            <a:fillRect/>
          </a:stretch>
        </p:blipFill>
        <p:spPr>
          <a:xfrm>
            <a:off x="7984067" y="5715000"/>
            <a:ext cx="863600" cy="838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Samples</a:t>
            </a:r>
            <a:endParaRPr lang="en-US" b="1" dirty="0"/>
          </a:p>
        </p:txBody>
      </p:sp>
      <p:sp>
        <p:nvSpPr>
          <p:cNvPr id="3" name="Content Placeholder 2"/>
          <p:cNvSpPr>
            <a:spLocks noGrp="1"/>
          </p:cNvSpPr>
          <p:nvPr>
            <p:ph idx="1"/>
          </p:nvPr>
        </p:nvSpPr>
        <p:spPr/>
        <p:txBody>
          <a:bodyPr>
            <a:normAutofit/>
          </a:bodyPr>
          <a:lstStyle/>
          <a:p>
            <a:r>
              <a:rPr lang="en-US" sz="2800" dirty="0" smtClean="0"/>
              <a:t>Level Three Thematic Question:</a:t>
            </a:r>
          </a:p>
          <a:p>
            <a:pPr>
              <a:buNone/>
            </a:pPr>
            <a:r>
              <a:rPr lang="en-US" sz="2800" dirty="0" smtClean="0"/>
              <a:t>	How does having a peace keeper help solve a conflict? </a:t>
            </a:r>
          </a:p>
          <a:p>
            <a:pPr>
              <a:buNone/>
            </a:pPr>
            <a:endParaRPr lang="en-US" sz="2800" dirty="0" smtClean="0"/>
          </a:p>
          <a:p>
            <a:pPr>
              <a:buNone/>
            </a:pPr>
            <a:r>
              <a:rPr lang="en-US" sz="2800" i="1" dirty="0" smtClean="0">
                <a:solidFill>
                  <a:schemeClr val="tx2"/>
                </a:solidFill>
              </a:rPr>
              <a:t>    Keep in mind that this discussion occurs mid-unit. Students are making predictions about what will happen in the play. </a:t>
            </a:r>
            <a:endParaRPr lang="en-US" sz="2800" i="1" dirty="0">
              <a:solidFill>
                <a:schemeClr val="tx2"/>
              </a:solidFill>
            </a:endParaRPr>
          </a:p>
        </p:txBody>
      </p:sp>
      <p:pic>
        <p:nvPicPr>
          <p:cNvPr id="4" name="Picture 3"/>
          <p:cNvPicPr>
            <a:picLocks noChangeAspect="1"/>
          </p:cNvPicPr>
          <p:nvPr/>
        </p:nvPicPr>
        <p:blipFill>
          <a:blip r:embed="rId2"/>
          <a:stretch>
            <a:fillRect/>
          </a:stretch>
        </p:blipFill>
        <p:spPr>
          <a:xfrm>
            <a:off x="7984067" y="5715000"/>
            <a:ext cx="863600" cy="8382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0095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Student-Led Discussion</a:t>
            </a:r>
            <a:endParaRPr lang="en-US" b="1" dirty="0"/>
          </a:p>
        </p:txBody>
      </p:sp>
      <p:sp>
        <p:nvSpPr>
          <p:cNvPr id="4" name="Text Placeholder 3"/>
          <p:cNvSpPr>
            <a:spLocks noGrp="1"/>
          </p:cNvSpPr>
          <p:nvPr>
            <p:ph type="body" sz="half" idx="2"/>
          </p:nvPr>
        </p:nvSpPr>
        <p:spPr/>
        <p:txBody>
          <a:bodyPr/>
          <a:lstStyle/>
          <a:p>
            <a:r>
              <a:rPr lang="en-US" i="1" dirty="0" smtClean="0"/>
              <a:t>How does having a peace-keeper help solve a conflict? </a:t>
            </a:r>
            <a:endParaRPr lang="en-US" i="1" dirty="0"/>
          </a:p>
        </p:txBody>
      </p:sp>
      <p:pic>
        <p:nvPicPr>
          <p:cNvPr id="5" name="Picture 4"/>
          <p:cNvPicPr>
            <a:picLocks noChangeAspect="1"/>
          </p:cNvPicPr>
          <p:nvPr/>
        </p:nvPicPr>
        <p:blipFill>
          <a:blip r:embed="rId3"/>
          <a:stretch>
            <a:fillRect/>
          </a:stretch>
        </p:blipFill>
        <p:spPr>
          <a:xfrm>
            <a:off x="7984067" y="5715000"/>
            <a:ext cx="863600" cy="838200"/>
          </a:xfrm>
          <a:prstGeom prst="rect">
            <a:avLst/>
          </a:prstGeom>
        </p:spPr>
      </p:pic>
      <p:pic>
        <p:nvPicPr>
          <p:cNvPr id="9" name="HOWELLDISCUSSION.mov">
            <a:hlinkClick r:id="" action="ppaction://media"/>
          </p:cNvPr>
          <p:cNvPicPr/>
          <p:nvPr>
            <p:ph idx="1"/>
            <a:videoFile r:link="rId1"/>
          </p:nvPr>
        </p:nvPicPr>
        <p:blipFill>
          <a:blip r:embed="rId4"/>
          <a:stretch>
            <a:fillRect/>
          </a:stretch>
        </p:blipFill>
        <p:spPr>
          <a:xfrm>
            <a:off x="592313" y="1981200"/>
            <a:ext cx="7368823" cy="4144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COMPASS Connection</a:t>
            </a:r>
            <a:endParaRPr lang="en-US" b="1" dirty="0"/>
          </a:p>
        </p:txBody>
      </p:sp>
      <p:sp>
        <p:nvSpPr>
          <p:cNvPr id="4" name="Text Placeholder 3"/>
          <p:cNvSpPr>
            <a:spLocks noGrp="1"/>
          </p:cNvSpPr>
          <p:nvPr>
            <p:ph type="body" sz="half" idx="2"/>
          </p:nvPr>
        </p:nvSpPr>
        <p:spPr/>
        <p:txBody>
          <a:bodyPr/>
          <a:lstStyle/>
          <a:p>
            <a:r>
              <a:rPr lang="en-US" dirty="0" smtClean="0"/>
              <a:t>3b: Using Questioning/Prompts and Discussion</a:t>
            </a:r>
            <a:endParaRPr lang="en-US" dirty="0"/>
          </a:p>
        </p:txBody>
      </p:sp>
      <p:pic>
        <p:nvPicPr>
          <p:cNvPr id="5" name="Picture 4"/>
          <p:cNvPicPr>
            <a:picLocks noChangeAspect="1"/>
          </p:cNvPicPr>
          <p:nvPr/>
        </p:nvPicPr>
        <p:blipFill>
          <a:blip r:embed="rId2"/>
          <a:stretch>
            <a:fillRect/>
          </a:stretch>
        </p:blipFill>
        <p:spPr>
          <a:xfrm>
            <a:off x="7984067" y="5715000"/>
            <a:ext cx="863600" cy="838200"/>
          </a:xfrm>
          <a:prstGeom prst="rect">
            <a:avLst/>
          </a:prstGeom>
        </p:spPr>
      </p:pic>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a:blip r:embed="rId3"/>
          <a:stretch>
            <a:fillRect/>
          </a:stretch>
        </p:blipFill>
        <p:spPr>
          <a:xfrm>
            <a:off x="498518" y="1981200"/>
            <a:ext cx="5445082" cy="3448552"/>
          </a:xfrm>
          <a:prstGeom prst="rect">
            <a:avLst/>
          </a:prstGeom>
        </p:spPr>
      </p:pic>
      <p:pic>
        <p:nvPicPr>
          <p:cNvPr id="8" name="Picture 7"/>
          <p:cNvPicPr>
            <a:picLocks noChangeAspect="1"/>
          </p:cNvPicPr>
          <p:nvPr/>
        </p:nvPicPr>
        <p:blipFill>
          <a:blip r:embed="rId4"/>
          <a:stretch>
            <a:fillRect/>
          </a:stretch>
        </p:blipFill>
        <p:spPr>
          <a:xfrm>
            <a:off x="4286250" y="4928102"/>
            <a:ext cx="3390900" cy="10033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b="1" dirty="0" smtClean="0">
                <a:solidFill>
                  <a:schemeClr val="accent2"/>
                </a:solidFill>
                <a:latin typeface="Century Gothic"/>
                <a:cs typeface="Century Gothic"/>
              </a:rPr>
              <a:t>Some Tips…</a:t>
            </a:r>
            <a:endParaRPr lang="en-US" sz="4500" b="1" dirty="0">
              <a:solidFill>
                <a:schemeClr val="accent2"/>
              </a:solidFill>
              <a:latin typeface="Century Gothic"/>
              <a:cs typeface="Century Gothic"/>
            </a:endParaRPr>
          </a:p>
        </p:txBody>
      </p:sp>
      <p:sp>
        <p:nvSpPr>
          <p:cNvPr id="6" name="Content Placeholder 5"/>
          <p:cNvSpPr>
            <a:spLocks noGrp="1"/>
          </p:cNvSpPr>
          <p:nvPr>
            <p:ph sz="half" idx="2"/>
          </p:nvPr>
        </p:nvSpPr>
        <p:spPr>
          <a:xfrm>
            <a:off x="497541" y="2447365"/>
            <a:ext cx="3657600" cy="4410635"/>
          </a:xfrm>
        </p:spPr>
        <p:txBody>
          <a:bodyPr>
            <a:normAutofit fontScale="85000" lnSpcReduction="10000"/>
          </a:bodyPr>
          <a:lstStyle/>
          <a:p>
            <a:pPr lvl="0"/>
            <a:r>
              <a:rPr lang="en-US" sz="3200" dirty="0" smtClean="0"/>
              <a:t>Let students prep for the discussion.</a:t>
            </a:r>
          </a:p>
          <a:p>
            <a:pPr lvl="0"/>
            <a:r>
              <a:rPr lang="en-US" sz="3200" dirty="0" smtClean="0"/>
              <a:t>Preview their questions and give them feedback. </a:t>
            </a:r>
          </a:p>
          <a:p>
            <a:pPr lvl="0"/>
            <a:r>
              <a:rPr lang="en-US" sz="3200" dirty="0" smtClean="0"/>
              <a:t>Award them with points for discussion.</a:t>
            </a:r>
          </a:p>
          <a:p>
            <a:pPr lvl="0"/>
            <a:r>
              <a:rPr lang="en-US" sz="3200" dirty="0" smtClean="0"/>
              <a:t>Model good discussion techniques. </a:t>
            </a:r>
          </a:p>
          <a:p>
            <a:endParaRPr lang="en-US" dirty="0"/>
          </a:p>
        </p:txBody>
      </p:sp>
      <p:sp>
        <p:nvSpPr>
          <p:cNvPr id="9" name="Content Placeholder 8"/>
          <p:cNvSpPr>
            <a:spLocks noGrp="1"/>
          </p:cNvSpPr>
          <p:nvPr>
            <p:ph sz="quarter" idx="4"/>
          </p:nvPr>
        </p:nvSpPr>
        <p:spPr/>
        <p:txBody>
          <a:bodyPr>
            <a:normAutofit/>
          </a:bodyPr>
          <a:lstStyle/>
          <a:p>
            <a:r>
              <a:rPr lang="en-US" sz="2500" dirty="0" smtClean="0"/>
              <a:t>Jump in to save the day when there is awkward silence. </a:t>
            </a:r>
          </a:p>
          <a:p>
            <a:r>
              <a:rPr lang="en-US" sz="2500" dirty="0" smtClean="0"/>
              <a:t>Control the discussion.</a:t>
            </a:r>
          </a:p>
          <a:p>
            <a:r>
              <a:rPr lang="en-US" sz="2500" dirty="0" smtClean="0"/>
              <a:t>Let students sit out. </a:t>
            </a:r>
          </a:p>
          <a:p>
            <a:r>
              <a:rPr lang="en-US" sz="2500" dirty="0" smtClean="0"/>
              <a:t>Let students randomly change the subject. </a:t>
            </a:r>
            <a:endParaRPr lang="en-US" sz="2500" dirty="0"/>
          </a:p>
        </p:txBody>
      </p:sp>
      <p:sp>
        <p:nvSpPr>
          <p:cNvPr id="7" name="Text Placeholder 6"/>
          <p:cNvSpPr>
            <a:spLocks noGrp="1"/>
          </p:cNvSpPr>
          <p:nvPr>
            <p:ph type="body" idx="1"/>
          </p:nvPr>
        </p:nvSpPr>
        <p:spPr>
          <a:xfrm>
            <a:off x="497541" y="1600201"/>
            <a:ext cx="3657600" cy="793376"/>
          </a:xfrm>
        </p:spPr>
        <p:txBody>
          <a:bodyPr>
            <a:noAutofit/>
          </a:bodyPr>
          <a:lstStyle/>
          <a:p>
            <a:r>
              <a:rPr lang="en-US" sz="3200" b="1" dirty="0" smtClean="0"/>
              <a:t>Do…</a:t>
            </a:r>
            <a:endParaRPr lang="en-US" sz="3200" b="1" dirty="0"/>
          </a:p>
        </p:txBody>
      </p:sp>
      <p:sp>
        <p:nvSpPr>
          <p:cNvPr id="8" name="Text Placeholder 7"/>
          <p:cNvSpPr>
            <a:spLocks noGrp="1"/>
          </p:cNvSpPr>
          <p:nvPr>
            <p:ph type="body" sz="quarter" idx="3"/>
          </p:nvPr>
        </p:nvSpPr>
        <p:spPr>
          <a:xfrm>
            <a:off x="4399878" y="1600201"/>
            <a:ext cx="3657600" cy="793375"/>
          </a:xfrm>
        </p:spPr>
        <p:txBody>
          <a:bodyPr/>
          <a:lstStyle/>
          <a:p>
            <a:r>
              <a:rPr lang="en-US" sz="3200" b="1" dirty="0" smtClean="0"/>
              <a:t>Don’t…</a:t>
            </a:r>
            <a:endParaRPr lang="en-US" sz="3200" b="1" dirty="0"/>
          </a:p>
        </p:txBody>
      </p:sp>
      <p:sp>
        <p:nvSpPr>
          <p:cNvPr id="4" name="TextBox 3"/>
          <p:cNvSpPr txBox="1"/>
          <p:nvPr/>
        </p:nvSpPr>
        <p:spPr>
          <a:xfrm>
            <a:off x="1370138" y="1988674"/>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2"/>
          <a:stretch>
            <a:fillRect/>
          </a:stretch>
        </p:blipFill>
        <p:spPr>
          <a:xfrm>
            <a:off x="7984067" y="5715000"/>
            <a:ext cx="863600" cy="838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9900" y="203935"/>
            <a:ext cx="7302500" cy="1402986"/>
          </a:xfrm>
          <a:prstGeom prst="rect">
            <a:avLst/>
          </a:prstGeom>
        </p:spPr>
      </p:pic>
      <p:sp>
        <p:nvSpPr>
          <p:cNvPr id="6" name="Title 1"/>
          <p:cNvSpPr>
            <a:spLocks noGrp="1"/>
          </p:cNvSpPr>
          <p:nvPr>
            <p:ph type="title"/>
          </p:nvPr>
        </p:nvSpPr>
        <p:spPr>
          <a:xfrm>
            <a:off x="498474" y="1600200"/>
            <a:ext cx="7556313" cy="1116106"/>
          </a:xfrm>
        </p:spPr>
        <p:txBody>
          <a:bodyPr/>
          <a:lstStyle/>
          <a:p>
            <a:r>
              <a:rPr lang="en-US" b="1" dirty="0" smtClean="0"/>
              <a:t>Introductions</a:t>
            </a:r>
            <a:endParaRPr lang="en-US" b="1" dirty="0"/>
          </a:p>
        </p:txBody>
      </p:sp>
      <p:sp>
        <p:nvSpPr>
          <p:cNvPr id="7" name="Content Placeholder 2"/>
          <p:cNvSpPr>
            <a:spLocks noGrp="1"/>
          </p:cNvSpPr>
          <p:nvPr>
            <p:ph idx="1"/>
          </p:nvPr>
        </p:nvSpPr>
        <p:spPr>
          <a:xfrm>
            <a:off x="498474" y="2451100"/>
            <a:ext cx="8222193" cy="2709333"/>
          </a:xfrm>
        </p:spPr>
        <p:txBody>
          <a:bodyPr>
            <a:normAutofit/>
          </a:bodyPr>
          <a:lstStyle/>
          <a:p>
            <a:r>
              <a:rPr lang="en-US" sz="3600" b="1" dirty="0" smtClean="0"/>
              <a:t>Emily Howell</a:t>
            </a:r>
            <a:r>
              <a:rPr lang="en-US" sz="3600" dirty="0" smtClean="0"/>
              <a:t>—2012 HS TOY</a:t>
            </a:r>
          </a:p>
          <a:p>
            <a:pPr lvl="1"/>
            <a:r>
              <a:rPr lang="en-US" sz="3400" dirty="0" smtClean="0"/>
              <a:t>9</a:t>
            </a:r>
            <a:r>
              <a:rPr lang="en-US" sz="3400" baseline="30000" dirty="0" smtClean="0"/>
              <a:t>th</a:t>
            </a:r>
            <a:r>
              <a:rPr lang="en-US" sz="3400" dirty="0" smtClean="0"/>
              <a:t> and 11</a:t>
            </a:r>
            <a:r>
              <a:rPr lang="en-US" sz="3400" baseline="30000" dirty="0" smtClean="0"/>
              <a:t>th</a:t>
            </a:r>
            <a:r>
              <a:rPr lang="en-US" sz="3400" dirty="0" smtClean="0"/>
              <a:t> Grade English</a:t>
            </a:r>
          </a:p>
          <a:p>
            <a:pPr lvl="1"/>
            <a:r>
              <a:rPr lang="en-US" sz="3400" dirty="0" smtClean="0"/>
              <a:t>Ruston High School/Lincoln Parish</a:t>
            </a:r>
          </a:p>
        </p:txBody>
      </p:sp>
      <p:pic>
        <p:nvPicPr>
          <p:cNvPr id="8" name="Picture 7"/>
          <p:cNvPicPr>
            <a:picLocks noChangeAspect="1"/>
          </p:cNvPicPr>
          <p:nvPr/>
        </p:nvPicPr>
        <p:blipFill>
          <a:blip r:embed="rId3"/>
          <a:stretch>
            <a:fillRect/>
          </a:stretch>
        </p:blipFill>
        <p:spPr>
          <a:xfrm>
            <a:off x="7984067" y="5715000"/>
            <a:ext cx="863600" cy="838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entury Gothic"/>
                <a:cs typeface="Century Gothic"/>
              </a:rPr>
              <a:t>Some Templates for Discussion…</a:t>
            </a:r>
            <a:endParaRPr lang="en-US" b="1" dirty="0">
              <a:solidFill>
                <a:schemeClr val="accent2"/>
              </a:solidFill>
              <a:latin typeface="Century Gothic"/>
              <a:cs typeface="Century Gothic"/>
            </a:endParaRPr>
          </a:p>
        </p:txBody>
      </p:sp>
      <p:sp>
        <p:nvSpPr>
          <p:cNvPr id="3" name="Content Placeholder 2"/>
          <p:cNvSpPr>
            <a:spLocks noGrp="1"/>
          </p:cNvSpPr>
          <p:nvPr>
            <p:ph sz="half" idx="1"/>
          </p:nvPr>
        </p:nvSpPr>
        <p:spPr/>
        <p:txBody>
          <a:bodyPr>
            <a:normAutofit/>
          </a:bodyPr>
          <a:lstStyle/>
          <a:p>
            <a:r>
              <a:rPr lang="en-US" sz="3200" dirty="0" smtClean="0"/>
              <a:t>I agree with ___ when she said ___.</a:t>
            </a:r>
          </a:p>
          <a:p>
            <a:r>
              <a:rPr lang="en-US" sz="3200" dirty="0" smtClean="0"/>
              <a:t>I would like to add to ___’</a:t>
            </a:r>
            <a:r>
              <a:rPr lang="en-US" sz="3200" dirty="0" err="1" smtClean="0"/>
              <a:t>s</a:t>
            </a:r>
            <a:r>
              <a:rPr lang="en-US" sz="3200" dirty="0" smtClean="0"/>
              <a:t> point that ___.</a:t>
            </a:r>
            <a:endParaRPr lang="en-US" sz="3200" dirty="0"/>
          </a:p>
        </p:txBody>
      </p:sp>
      <p:sp>
        <p:nvSpPr>
          <p:cNvPr id="4" name="Content Placeholder 3"/>
          <p:cNvSpPr>
            <a:spLocks noGrp="1"/>
          </p:cNvSpPr>
          <p:nvPr>
            <p:ph sz="half" idx="14"/>
          </p:nvPr>
        </p:nvSpPr>
        <p:spPr>
          <a:xfrm>
            <a:off x="498517" y="3504565"/>
            <a:ext cx="7569157" cy="1965960"/>
          </a:xfrm>
        </p:spPr>
        <p:txBody>
          <a:bodyPr>
            <a:noAutofit/>
          </a:bodyPr>
          <a:lstStyle/>
          <a:p>
            <a:r>
              <a:rPr lang="en-US" sz="3200" dirty="0" smtClean="0"/>
              <a:t>Although I appreciate ___’</a:t>
            </a:r>
            <a:r>
              <a:rPr lang="en-US" sz="3200" dirty="0" err="1" smtClean="0"/>
              <a:t>s</a:t>
            </a:r>
            <a:r>
              <a:rPr lang="en-US" sz="3200" dirty="0" smtClean="0"/>
              <a:t> comment, I saw it this way: ___.</a:t>
            </a:r>
          </a:p>
          <a:p>
            <a:r>
              <a:rPr lang="en-US" sz="3200" dirty="0" smtClean="0"/>
              <a:t>___, have you ever considered the following perspective: ___? </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451105"/>
            <a:ext cx="6311900" cy="1362075"/>
          </a:xfrm>
        </p:spPr>
        <p:txBody>
          <a:bodyPr>
            <a:noAutofit/>
          </a:bodyPr>
          <a:lstStyle/>
          <a:p>
            <a:r>
              <a:rPr lang="en-US" sz="4300" b="1" dirty="0" smtClean="0">
                <a:solidFill>
                  <a:schemeClr val="accent2"/>
                </a:solidFill>
                <a:latin typeface="Century Gothic"/>
                <a:cs typeface="Century Gothic"/>
              </a:rPr>
              <a:t>At the End of the Unit…</a:t>
            </a:r>
            <a:endParaRPr lang="en-US" sz="4300" b="1" dirty="0">
              <a:solidFill>
                <a:schemeClr val="accent2"/>
              </a:solidFill>
              <a:latin typeface="Century Gothic"/>
              <a:cs typeface="Century Gothic"/>
            </a:endParaRPr>
          </a:p>
        </p:txBody>
      </p:sp>
      <p:sp>
        <p:nvSpPr>
          <p:cNvPr id="4" name="TextBox 3"/>
          <p:cNvSpPr txBox="1"/>
          <p:nvPr/>
        </p:nvSpPr>
        <p:spPr>
          <a:xfrm>
            <a:off x="1370138" y="1988674"/>
            <a:ext cx="184666" cy="369332"/>
          </a:xfrm>
          <a:prstGeom prst="rect">
            <a:avLst/>
          </a:prstGeom>
          <a:noFill/>
        </p:spPr>
        <p:txBody>
          <a:bodyPr wrap="none" rtlCol="0">
            <a:spAutoFit/>
          </a:bodyPr>
          <a:lstStyle/>
          <a:p>
            <a:endParaRPr lang="en-US" dirty="0"/>
          </a:p>
        </p:txBody>
      </p:sp>
      <p:pic>
        <p:nvPicPr>
          <p:cNvPr id="5" name="Picture 2"/>
          <p:cNvPicPr>
            <a:picLocks noChangeAspect="1" noChangeArrowheads="1"/>
          </p:cNvPicPr>
          <p:nvPr/>
        </p:nvPicPr>
        <p:blipFill>
          <a:blip r:embed="rId2"/>
          <a:srcRect l="17342" t="8504" b="10747"/>
          <a:stretch>
            <a:fillRect/>
          </a:stretch>
        </p:blipFill>
        <p:spPr bwMode="auto">
          <a:xfrm>
            <a:off x="914005" y="447413"/>
            <a:ext cx="2077838" cy="1999467"/>
          </a:xfrm>
          <a:prstGeom prst="rect">
            <a:avLst/>
          </a:prstGeom>
          <a:solidFill>
            <a:srgbClr val="FFFFFF">
              <a:shade val="85000"/>
            </a:srgbClr>
          </a:solidFill>
          <a:ln w="88900" cap="flat">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Placeholder 6"/>
          <p:cNvSpPr>
            <a:spLocks noGrp="1"/>
          </p:cNvSpPr>
          <p:nvPr>
            <p:ph type="body" idx="1"/>
          </p:nvPr>
        </p:nvSpPr>
        <p:spPr>
          <a:xfrm>
            <a:off x="2286000" y="3771900"/>
            <a:ext cx="5638800" cy="1500187"/>
          </a:xfrm>
        </p:spPr>
        <p:txBody>
          <a:bodyPr>
            <a:normAutofit/>
          </a:bodyPr>
          <a:lstStyle/>
          <a:p>
            <a:r>
              <a:rPr lang="en-US" sz="3200" dirty="0" smtClean="0"/>
              <a:t>Creating a Text-Based Response</a:t>
            </a:r>
          </a:p>
          <a:p>
            <a:r>
              <a:rPr lang="en-US" sz="3200" dirty="0" smtClean="0"/>
              <a:t>Using Informational Texts</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94" y="2994025"/>
            <a:ext cx="6181611" cy="1162050"/>
          </a:xfrm>
        </p:spPr>
        <p:txBody>
          <a:bodyPr>
            <a:normAutofit fontScale="90000"/>
          </a:bodyPr>
          <a:lstStyle/>
          <a:p>
            <a:r>
              <a:rPr lang="en-US" sz="2778" dirty="0" smtClean="0"/>
              <a:t>“</a:t>
            </a:r>
            <a:r>
              <a:rPr lang="en-US" sz="2778" b="1" dirty="0" smtClean="0"/>
              <a:t>Delineate </a:t>
            </a:r>
            <a:r>
              <a:rPr lang="en-US" sz="2778" dirty="0" smtClean="0"/>
              <a:t>and </a:t>
            </a:r>
            <a:r>
              <a:rPr lang="en-US" sz="2778" b="1" dirty="0" smtClean="0"/>
              <a:t>evaluate </a:t>
            </a:r>
            <a:r>
              <a:rPr lang="en-US" sz="2778" dirty="0" smtClean="0"/>
              <a:t>the </a:t>
            </a:r>
            <a:r>
              <a:rPr lang="en-US" sz="2778" b="1" dirty="0" smtClean="0"/>
              <a:t>argument </a:t>
            </a:r>
            <a:r>
              <a:rPr lang="en-US" sz="2778" dirty="0" smtClean="0"/>
              <a:t>and specific claims in a text, assessing whether the reasoning is valid and the evidence is relevant and sufficient; identify false statements and fallacious reasoning</a:t>
            </a:r>
            <a:r>
              <a:rPr lang="en-US" sz="2400" dirty="0" smtClean="0"/>
              <a:t>.</a:t>
            </a:r>
            <a:r>
              <a:rPr lang="en-US" sz="2778" b="1" dirty="0" smtClean="0"/>
              <a:t>” </a:t>
            </a:r>
            <a:r>
              <a:rPr lang="en-US" dirty="0" smtClean="0"/>
              <a:t/>
            </a:r>
            <a:br>
              <a:rPr lang="en-US" dirty="0" smtClean="0"/>
            </a:br>
            <a:endParaRPr lang="en-US" dirty="0"/>
          </a:p>
        </p:txBody>
      </p:sp>
      <p:sp>
        <p:nvSpPr>
          <p:cNvPr id="3" name="Text Placeholder 2"/>
          <p:cNvSpPr>
            <a:spLocks noGrp="1"/>
          </p:cNvSpPr>
          <p:nvPr>
            <p:ph type="body" sz="half" idx="2"/>
          </p:nvPr>
        </p:nvSpPr>
        <p:spPr>
          <a:xfrm>
            <a:off x="381094" y="4241800"/>
            <a:ext cx="6179566" cy="2392363"/>
          </a:xfrm>
        </p:spPr>
        <p:txBody>
          <a:bodyPr>
            <a:normAutofit/>
          </a:bodyPr>
          <a:lstStyle/>
          <a:p>
            <a:r>
              <a:rPr lang="en-US" sz="2500" b="1" dirty="0" smtClean="0"/>
              <a:t>“</a:t>
            </a:r>
            <a:r>
              <a:rPr lang="en-US" sz="2800" dirty="0" smtClean="0"/>
              <a:t>Write </a:t>
            </a:r>
            <a:r>
              <a:rPr lang="en-US" sz="2800" b="1" dirty="0" smtClean="0"/>
              <a:t>arguments </a:t>
            </a:r>
            <a:r>
              <a:rPr lang="en-US" sz="2800" dirty="0" smtClean="0"/>
              <a:t>to support claims in an analysis of substantive topics or texts, using </a:t>
            </a:r>
            <a:r>
              <a:rPr lang="en-US" sz="2800" b="1" dirty="0" smtClean="0"/>
              <a:t>valid reasoning </a:t>
            </a:r>
            <a:r>
              <a:rPr lang="en-US" sz="2800" dirty="0" smtClean="0"/>
              <a:t>and relevant and </a:t>
            </a:r>
            <a:r>
              <a:rPr lang="en-US" sz="2800" b="1" dirty="0" smtClean="0"/>
              <a:t>sufficient evidence</a:t>
            </a:r>
            <a:r>
              <a:rPr lang="en-US" sz="2800" dirty="0" smtClean="0"/>
              <a:t>.</a:t>
            </a:r>
            <a:r>
              <a:rPr lang="en-US" sz="2500" dirty="0" smtClean="0"/>
              <a:t>”</a:t>
            </a:r>
          </a:p>
          <a:p>
            <a:endParaRPr lang="en-US" dirty="0"/>
          </a:p>
        </p:txBody>
      </p:sp>
      <p:pic>
        <p:nvPicPr>
          <p:cNvPr id="6" name="Picture 5"/>
          <p:cNvPicPr>
            <a:picLocks noChangeAspect="1"/>
          </p:cNvPicPr>
          <p:nvPr/>
        </p:nvPicPr>
        <p:blipFill>
          <a:blip r:embed="rId2">
            <a:lum bright="17000"/>
          </a:blip>
          <a:stretch>
            <a:fillRect/>
          </a:stretch>
        </p:blipFill>
        <p:spPr>
          <a:xfrm>
            <a:off x="6691668" y="2328862"/>
            <a:ext cx="917108" cy="1355725"/>
          </a:xfrm>
          <a:prstGeom prst="rect">
            <a:avLst/>
          </a:prstGeom>
        </p:spPr>
      </p:pic>
      <p:pic>
        <p:nvPicPr>
          <p:cNvPr id="7" name="Picture 6"/>
          <p:cNvPicPr>
            <a:picLocks noChangeAspect="1"/>
          </p:cNvPicPr>
          <p:nvPr/>
        </p:nvPicPr>
        <p:blipFill>
          <a:blip r:embed="rId2">
            <a:lum bright="17000"/>
          </a:blip>
          <a:stretch>
            <a:fillRect/>
          </a:stretch>
        </p:blipFill>
        <p:spPr>
          <a:xfrm>
            <a:off x="6704368" y="4254500"/>
            <a:ext cx="917108" cy="1355725"/>
          </a:xfrm>
          <a:prstGeom prst="rect">
            <a:avLst/>
          </a:prstGeom>
        </p:spPr>
      </p:pic>
      <p:sp>
        <p:nvSpPr>
          <p:cNvPr id="9" name="TextBox 8"/>
          <p:cNvSpPr txBox="1"/>
          <p:nvPr/>
        </p:nvSpPr>
        <p:spPr>
          <a:xfrm>
            <a:off x="7240476" y="2844799"/>
            <a:ext cx="1573324" cy="477054"/>
          </a:xfrm>
          <a:prstGeom prst="rect">
            <a:avLst/>
          </a:prstGeom>
          <a:noFill/>
        </p:spPr>
        <p:txBody>
          <a:bodyPr wrap="square" rtlCol="0">
            <a:spAutoFit/>
          </a:bodyPr>
          <a:lstStyle/>
          <a:p>
            <a:r>
              <a:rPr lang="en-US" sz="2500" b="1" dirty="0" smtClean="0">
                <a:solidFill>
                  <a:schemeClr val="accent5"/>
                </a:solidFill>
                <a:latin typeface="Century Gothic"/>
                <a:cs typeface="Century Gothic"/>
              </a:rPr>
              <a:t>RI.9-10.8</a:t>
            </a:r>
            <a:r>
              <a:rPr lang="en-US" sz="2500" dirty="0" smtClean="0">
                <a:solidFill>
                  <a:schemeClr val="accent5"/>
                </a:solidFill>
                <a:latin typeface="Century Gothic"/>
                <a:cs typeface="Century Gothic"/>
              </a:rPr>
              <a:t> </a:t>
            </a:r>
            <a:endParaRPr lang="en-US" sz="2500" dirty="0">
              <a:solidFill>
                <a:schemeClr val="accent5"/>
              </a:solidFill>
              <a:latin typeface="Century Gothic"/>
              <a:cs typeface="Century Gothic"/>
            </a:endParaRPr>
          </a:p>
        </p:txBody>
      </p:sp>
      <p:sp>
        <p:nvSpPr>
          <p:cNvPr id="10" name="TextBox 9"/>
          <p:cNvSpPr txBox="1"/>
          <p:nvPr/>
        </p:nvSpPr>
        <p:spPr>
          <a:xfrm>
            <a:off x="7316676" y="4711700"/>
            <a:ext cx="1624124" cy="477054"/>
          </a:xfrm>
          <a:prstGeom prst="rect">
            <a:avLst/>
          </a:prstGeom>
          <a:noFill/>
        </p:spPr>
        <p:txBody>
          <a:bodyPr wrap="square" rtlCol="0">
            <a:spAutoFit/>
          </a:bodyPr>
          <a:lstStyle/>
          <a:p>
            <a:r>
              <a:rPr lang="en-US" sz="2500" b="1" dirty="0" smtClean="0">
                <a:solidFill>
                  <a:srgbClr val="808080"/>
                </a:solidFill>
              </a:rPr>
              <a:t>W.9-10.1</a:t>
            </a:r>
            <a:r>
              <a:rPr lang="en-US" sz="2500" dirty="0" smtClean="0">
                <a:solidFill>
                  <a:srgbClr val="808080"/>
                </a:solidFill>
              </a:rPr>
              <a:t> </a:t>
            </a:r>
            <a:endParaRPr lang="en-US" sz="2500" dirty="0">
              <a:solidFill>
                <a:srgbClr val="808080"/>
              </a:solidFill>
            </a:endParaRPr>
          </a:p>
        </p:txBody>
      </p:sp>
      <p:sp>
        <p:nvSpPr>
          <p:cNvPr id="11" name="Title 1"/>
          <p:cNvSpPr txBox="1">
            <a:spLocks/>
          </p:cNvSpPr>
          <p:nvPr/>
        </p:nvSpPr>
        <p:spPr>
          <a:xfrm>
            <a:off x="396874" y="826994"/>
            <a:ext cx="7556313" cy="111610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2"/>
                </a:solidFill>
                <a:effectLst/>
                <a:uLnTx/>
                <a:uFillTx/>
                <a:latin typeface="Century Gothic"/>
                <a:ea typeface="+mj-ea"/>
                <a:cs typeface="Century Gothic"/>
              </a:rPr>
              <a:t>The Standards…</a:t>
            </a:r>
            <a:endParaRPr kumimoji="0" lang="en-US" sz="4500" b="1" i="0" u="none" strike="noStrike" kern="1200" cap="none" spc="0" normalizeH="0" baseline="0" noProof="0" dirty="0">
              <a:ln>
                <a:noFill/>
              </a:ln>
              <a:solidFill>
                <a:schemeClr val="accent2"/>
              </a:solidFill>
              <a:effectLst/>
              <a:uLnTx/>
              <a:uFillTx/>
              <a:latin typeface="Century Gothic"/>
              <a:ea typeface="+mj-ea"/>
              <a:cs typeface="Century Gothic"/>
            </a:endParaRPr>
          </a:p>
        </p:txBody>
      </p:sp>
      <p:pic>
        <p:nvPicPr>
          <p:cNvPr id="12" name="Picture 11"/>
          <p:cNvPicPr>
            <a:picLocks noChangeAspect="1"/>
          </p:cNvPicPr>
          <p:nvPr/>
        </p:nvPicPr>
        <p:blipFill>
          <a:blip r:embed="rId3"/>
          <a:stretch>
            <a:fillRect/>
          </a:stretch>
        </p:blipFill>
        <p:spPr>
          <a:xfrm>
            <a:off x="7984067" y="5715000"/>
            <a:ext cx="863600" cy="838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500" i="1" dirty="0" smtClean="0"/>
              <a:t>National Geographic </a:t>
            </a:r>
            <a:endParaRPr lang="en-US" sz="3500" i="1" dirty="0"/>
          </a:p>
        </p:txBody>
      </p:sp>
      <p:sp>
        <p:nvSpPr>
          <p:cNvPr id="3" name="Subtitle 2"/>
          <p:cNvSpPr>
            <a:spLocks noGrp="1"/>
          </p:cNvSpPr>
          <p:nvPr>
            <p:ph type="subTitle" idx="1"/>
          </p:nvPr>
        </p:nvSpPr>
        <p:spPr>
          <a:xfrm>
            <a:off x="4762500" y="5079999"/>
            <a:ext cx="4038600" cy="748553"/>
          </a:xfrm>
        </p:spPr>
        <p:txBody>
          <a:bodyPr>
            <a:normAutofit/>
          </a:bodyPr>
          <a:lstStyle/>
          <a:p>
            <a:r>
              <a:rPr lang="en-US" sz="3500" dirty="0" smtClean="0">
                <a:solidFill>
                  <a:srgbClr val="DAE009"/>
                </a:solidFill>
              </a:rPr>
              <a:t>“Teenage Brains” </a:t>
            </a:r>
            <a:endParaRPr lang="en-US" sz="3500" dirty="0">
              <a:solidFill>
                <a:srgbClr val="DAE009"/>
              </a:solidFill>
            </a:endParaRPr>
          </a:p>
        </p:txBody>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
        <p:nvSpPr>
          <p:cNvPr id="6" name="Text Placeholder 5"/>
          <p:cNvSpPr>
            <a:spLocks noGrp="1"/>
          </p:cNvSpPr>
          <p:nvPr>
            <p:ph type="body" sz="half" idx="2"/>
          </p:nvPr>
        </p:nvSpPr>
        <p:spPr>
          <a:xfrm>
            <a:off x="857250" y="228600"/>
            <a:ext cx="3498850" cy="3375899"/>
          </a:xfrm>
        </p:spPr>
        <p:txBody>
          <a:bodyPr/>
          <a:lstStyle/>
          <a:p>
            <a:pPr algn="l"/>
            <a:r>
              <a:rPr lang="en-US" sz="2800" dirty="0" smtClean="0"/>
              <a:t>“Moody. Impulsive. Maddening. Why do teenagers act the way they do? Viewed through the eyes of evolution, their most exasperating traits may be the key to success as adults” </a:t>
            </a:r>
            <a:r>
              <a:rPr lang="en-US" sz="2200" i="1" dirty="0" smtClean="0"/>
              <a:t>(David Dobbs)</a:t>
            </a:r>
            <a:endParaRPr lang="en-US" sz="2200" i="1" dirty="0"/>
          </a:p>
        </p:txBody>
      </p:sp>
      <p:pic>
        <p:nvPicPr>
          <p:cNvPr id="7" name="Picture 6"/>
          <p:cNvPicPr>
            <a:picLocks noChangeAspect="1"/>
          </p:cNvPicPr>
          <p:nvPr/>
        </p:nvPicPr>
        <p:blipFill>
          <a:blip r:embed="rId2"/>
          <a:stretch>
            <a:fillRect/>
          </a:stretch>
        </p:blipFill>
        <p:spPr>
          <a:xfrm>
            <a:off x="7984067" y="5715000"/>
            <a:ext cx="863600" cy="838200"/>
          </a:xfrm>
          <a:prstGeom prst="rect">
            <a:avLst/>
          </a:prstGeom>
        </p:spPr>
      </p:pic>
      <p:pic>
        <p:nvPicPr>
          <p:cNvPr id="8" name="Picture 7"/>
          <p:cNvPicPr>
            <a:picLocks noChangeAspect="1"/>
          </p:cNvPicPr>
          <p:nvPr/>
        </p:nvPicPr>
        <p:blipFill>
          <a:blip r:embed="rId3"/>
          <a:srcRect r="10455" b="5106"/>
          <a:stretch>
            <a:fillRect/>
          </a:stretch>
        </p:blipFill>
        <p:spPr>
          <a:xfrm>
            <a:off x="4613009" y="228600"/>
            <a:ext cx="2068779" cy="2039112"/>
          </a:xfrm>
          <a:prstGeom prst="rect">
            <a:avLst/>
          </a:prstGeom>
        </p:spPr>
      </p:pic>
      <p:pic>
        <p:nvPicPr>
          <p:cNvPr id="9" name="Picture 8"/>
          <p:cNvPicPr>
            <a:picLocks noChangeAspect="1"/>
          </p:cNvPicPr>
          <p:nvPr/>
        </p:nvPicPr>
        <p:blipFill>
          <a:blip r:embed="rId4"/>
          <a:stretch>
            <a:fillRect/>
          </a:stretch>
        </p:blipFill>
        <p:spPr>
          <a:xfrm>
            <a:off x="6783388" y="2377440"/>
            <a:ext cx="2076450" cy="20391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a:cs typeface="Century Gothic"/>
              </a:rPr>
              <a:t>The Article</a:t>
            </a:r>
            <a:endParaRPr lang="en-US" b="1" dirty="0">
              <a:latin typeface="Century Gothic"/>
              <a:cs typeface="Century Gothic"/>
            </a:endParaRPr>
          </a:p>
        </p:txBody>
      </p:sp>
      <p:sp>
        <p:nvSpPr>
          <p:cNvPr id="3" name="Content Placeholder 2"/>
          <p:cNvSpPr>
            <a:spLocks noGrp="1"/>
          </p:cNvSpPr>
          <p:nvPr>
            <p:ph idx="1"/>
          </p:nvPr>
        </p:nvSpPr>
        <p:spPr>
          <a:xfrm>
            <a:off x="498474" y="1981200"/>
            <a:ext cx="7559004" cy="4559300"/>
          </a:xfrm>
        </p:spPr>
        <p:txBody>
          <a:bodyPr>
            <a:normAutofit fontScale="85000" lnSpcReduction="20000"/>
          </a:bodyPr>
          <a:lstStyle/>
          <a:p>
            <a:r>
              <a:rPr lang="en-US" sz="3500" dirty="0" smtClean="0"/>
              <a:t>In his article in </a:t>
            </a:r>
            <a:r>
              <a:rPr lang="en-US" sz="3500" i="1" dirty="0" smtClean="0"/>
              <a:t>National Geographic,</a:t>
            </a:r>
            <a:r>
              <a:rPr lang="en-US" sz="3500" dirty="0" smtClean="0"/>
              <a:t> David Dobbs argues that “Teens take more risks not because they don't understand the dangers but because they weigh risk versus reward differently: In situations where risk can get them something they want, they value the reward more heavily than adults do” and further asserts that “Studies show that when parents engage and guide their teens with a light but steady hand, staying connected but allowing independence, their kids generally do much better in life.” </a:t>
            </a:r>
          </a:p>
          <a:p>
            <a:endParaRPr lang="en-US" dirty="0"/>
          </a:p>
        </p:txBody>
      </p:sp>
      <p:sp>
        <p:nvSpPr>
          <p:cNvPr id="4" name="Text Placeholder 3"/>
          <p:cNvSpPr>
            <a:spLocks noGrp="1"/>
          </p:cNvSpPr>
          <p:nvPr>
            <p:ph type="body" sz="half" idx="2"/>
          </p:nvPr>
        </p:nvSpPr>
        <p:spPr/>
        <p:txBody>
          <a:bodyPr/>
          <a:lstStyle/>
          <a:p>
            <a:r>
              <a:rPr lang="en-US" dirty="0" smtClean="0"/>
              <a:t>David Dobbs; </a:t>
            </a:r>
            <a:r>
              <a:rPr lang="en-US" i="1" dirty="0" smtClean="0"/>
              <a:t>National Geographic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a:cs typeface="Century Gothic"/>
              </a:rPr>
              <a:t>The Prompt</a:t>
            </a:r>
            <a:endParaRPr lang="en-US" b="1" dirty="0">
              <a:latin typeface="Century Gothic"/>
              <a:cs typeface="Century Gothic"/>
            </a:endParaRPr>
          </a:p>
        </p:txBody>
      </p:sp>
      <p:sp>
        <p:nvSpPr>
          <p:cNvPr id="3" name="Content Placeholder 2"/>
          <p:cNvSpPr>
            <a:spLocks noGrp="1"/>
          </p:cNvSpPr>
          <p:nvPr>
            <p:ph idx="1"/>
          </p:nvPr>
        </p:nvSpPr>
        <p:spPr>
          <a:xfrm>
            <a:off x="498474" y="1981200"/>
            <a:ext cx="7559004" cy="4559300"/>
          </a:xfrm>
        </p:spPr>
        <p:txBody>
          <a:bodyPr>
            <a:normAutofit lnSpcReduction="10000"/>
          </a:bodyPr>
          <a:lstStyle/>
          <a:p>
            <a:r>
              <a:rPr lang="en-US" sz="3500" dirty="0" smtClean="0"/>
              <a:t>With this in mind and using textual evidence from both the article “Teenage Brains” and </a:t>
            </a:r>
            <a:r>
              <a:rPr lang="en-US" sz="3500" i="1" dirty="0" smtClean="0"/>
              <a:t>Romeo and Juliet </a:t>
            </a:r>
            <a:r>
              <a:rPr lang="en-US" sz="3500" dirty="0" smtClean="0"/>
              <a:t>as your primary sources, answer the following questions: How could have the teens in </a:t>
            </a:r>
            <a:r>
              <a:rPr lang="en-US" sz="3500" i="1" dirty="0" smtClean="0"/>
              <a:t>Romeo and Juliet</a:t>
            </a:r>
            <a:r>
              <a:rPr lang="en-US" sz="3500" dirty="0" smtClean="0"/>
              <a:t> taken healthy risks? What responsibility should the parents, the friar, and the nurse take (if any)?</a:t>
            </a:r>
          </a:p>
          <a:p>
            <a:endParaRPr lang="en-US" dirty="0" smtClean="0"/>
          </a:p>
          <a:p>
            <a:endParaRPr lang="en-US" dirty="0"/>
          </a:p>
        </p:txBody>
      </p:sp>
      <p:sp>
        <p:nvSpPr>
          <p:cNvPr id="4" name="Text Placeholder 3"/>
          <p:cNvSpPr>
            <a:spLocks noGrp="1"/>
          </p:cNvSpPr>
          <p:nvPr>
            <p:ph type="body" sz="half" idx="2"/>
          </p:nvPr>
        </p:nvSpPr>
        <p:spPr/>
        <p:txBody>
          <a:bodyPr/>
          <a:lstStyle/>
          <a:p>
            <a:r>
              <a:rPr lang="en-US" dirty="0" smtClean="0"/>
              <a:t>Argumentative; Synthesis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4254" y="-76200"/>
            <a:ext cx="6181611" cy="1162050"/>
          </a:xfrm>
        </p:spPr>
        <p:txBody>
          <a:bodyPr>
            <a:normAutofit/>
          </a:bodyPr>
          <a:lstStyle/>
          <a:p>
            <a:r>
              <a:rPr lang="en-US" sz="5500" b="1" dirty="0" smtClean="0">
                <a:latin typeface="Century Gothic"/>
                <a:cs typeface="Century Gothic"/>
              </a:rPr>
              <a:t>STUDENT WORK </a:t>
            </a:r>
            <a:endParaRPr lang="en-US" sz="5500" b="1" dirty="0">
              <a:latin typeface="Century Gothic"/>
              <a:cs typeface="Century Gothic"/>
            </a:endParaRPr>
          </a:p>
        </p:txBody>
      </p:sp>
      <p:sp>
        <p:nvSpPr>
          <p:cNvPr id="3" name="Text Placeholder 2"/>
          <p:cNvSpPr>
            <a:spLocks noGrp="1"/>
          </p:cNvSpPr>
          <p:nvPr>
            <p:ph type="body" sz="half" idx="2"/>
          </p:nvPr>
        </p:nvSpPr>
        <p:spPr>
          <a:xfrm>
            <a:off x="774254" y="927100"/>
            <a:ext cx="6421344" cy="2392363"/>
          </a:xfrm>
        </p:spPr>
        <p:txBody>
          <a:bodyPr>
            <a:normAutofit/>
          </a:bodyPr>
          <a:lstStyle/>
          <a:p>
            <a:r>
              <a:rPr lang="en-US" sz="3200" b="1" dirty="0" smtClean="0">
                <a:solidFill>
                  <a:srgbClr val="DAE009"/>
                </a:solidFill>
              </a:rPr>
              <a:t>Ruston High School/Lincoln Parish </a:t>
            </a:r>
            <a:endParaRPr lang="en-US" sz="3200" b="1" dirty="0">
              <a:solidFill>
                <a:srgbClr val="DAE009"/>
              </a:solidFill>
            </a:endParaRPr>
          </a:p>
        </p:txBody>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p:sp>
      <p:pic>
        <p:nvPicPr>
          <p:cNvPr id="6" name="Picture 5"/>
          <p:cNvPicPr>
            <a:picLocks noChangeAspect="1"/>
          </p:cNvPicPr>
          <p:nvPr/>
        </p:nvPicPr>
        <p:blipFill>
          <a:blip r:embed="rId2"/>
          <a:srcRect t="6317" b="10572"/>
          <a:stretch>
            <a:fillRect/>
          </a:stretch>
        </p:blipFill>
        <p:spPr>
          <a:xfrm>
            <a:off x="6802438" y="2374900"/>
            <a:ext cx="2057400" cy="2171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srcRect r="7265"/>
          <a:stretch>
            <a:fillRect/>
          </a:stretch>
        </p:blipFill>
        <p:spPr>
          <a:xfrm>
            <a:off x="6802438" y="4711700"/>
            <a:ext cx="2057400" cy="186283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Logistics…</a:t>
            </a:r>
            <a:endParaRPr lang="en-US" b="1" dirty="0"/>
          </a:p>
        </p:txBody>
      </p:sp>
      <p:sp>
        <p:nvSpPr>
          <p:cNvPr id="3" name="Content Placeholder 2"/>
          <p:cNvSpPr>
            <a:spLocks noGrp="1"/>
          </p:cNvSpPr>
          <p:nvPr>
            <p:ph idx="1"/>
          </p:nvPr>
        </p:nvSpPr>
        <p:spPr>
          <a:xfrm>
            <a:off x="498474" y="1981200"/>
            <a:ext cx="8645526" cy="4144963"/>
          </a:xfrm>
        </p:spPr>
        <p:txBody>
          <a:bodyPr>
            <a:normAutofit/>
          </a:bodyPr>
          <a:lstStyle/>
          <a:p>
            <a:r>
              <a:rPr lang="en-US" sz="3600" dirty="0" smtClean="0"/>
              <a:t>Username– guest</a:t>
            </a:r>
          </a:p>
          <a:p>
            <a:r>
              <a:rPr lang="en-US" sz="3600" dirty="0" smtClean="0"/>
              <a:t>Password– Welcome</a:t>
            </a:r>
          </a:p>
          <a:p>
            <a:r>
              <a:rPr lang="en-US" sz="3600" dirty="0" smtClean="0"/>
              <a:t>Limited bandwidth—please do not access any sites except the ones for this session.</a:t>
            </a:r>
            <a:endParaRPr lang="en-US" sz="3400" dirty="0"/>
          </a:p>
        </p:txBody>
      </p:sp>
      <p:pic>
        <p:nvPicPr>
          <p:cNvPr id="4" name="Picture 3"/>
          <p:cNvPicPr>
            <a:picLocks noChangeAspect="1"/>
          </p:cNvPicPr>
          <p:nvPr/>
        </p:nvPicPr>
        <p:blipFill>
          <a:blip r:embed="rId2"/>
          <a:stretch>
            <a:fillRect/>
          </a:stretch>
        </p:blipFill>
        <p:spPr>
          <a:xfrm>
            <a:off x="7984067" y="5715000"/>
            <a:ext cx="863600" cy="838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9900" y="203935"/>
            <a:ext cx="7302500" cy="1402986"/>
          </a:xfrm>
          <a:prstGeom prst="rect">
            <a:avLst/>
          </a:prstGeom>
        </p:spPr>
      </p:pic>
      <p:sp>
        <p:nvSpPr>
          <p:cNvPr id="6" name="Title 1"/>
          <p:cNvSpPr>
            <a:spLocks noGrp="1"/>
          </p:cNvSpPr>
          <p:nvPr>
            <p:ph type="title"/>
          </p:nvPr>
        </p:nvSpPr>
        <p:spPr>
          <a:xfrm>
            <a:off x="498474" y="1353671"/>
            <a:ext cx="7556313" cy="995082"/>
          </a:xfrm>
        </p:spPr>
        <p:txBody>
          <a:bodyPr/>
          <a:lstStyle/>
          <a:p>
            <a:r>
              <a:rPr lang="en-US" b="1" dirty="0" smtClean="0"/>
              <a:t>Instructional Vision </a:t>
            </a:r>
            <a:endParaRPr lang="en-US" b="1" dirty="0"/>
          </a:p>
        </p:txBody>
      </p:sp>
      <p:sp>
        <p:nvSpPr>
          <p:cNvPr id="9" name="Text Placeholder 8"/>
          <p:cNvSpPr>
            <a:spLocks noGrp="1"/>
          </p:cNvSpPr>
          <p:nvPr>
            <p:ph type="body" sz="half" idx="2"/>
          </p:nvPr>
        </p:nvSpPr>
        <p:spPr>
          <a:xfrm>
            <a:off x="495827" y="2424953"/>
            <a:ext cx="7558960" cy="774700"/>
          </a:xfrm>
        </p:spPr>
        <p:txBody>
          <a:bodyPr/>
          <a:lstStyle/>
          <a:p>
            <a:r>
              <a:rPr lang="en-US" sz="3200" dirty="0" smtClean="0"/>
              <a:t>To meet these raised expectations, we must clarify our focus on what our students need. Specifically, we must ensure this year that our students…</a:t>
            </a:r>
          </a:p>
          <a:p>
            <a:endParaRPr lang="en-US" dirty="0"/>
          </a:p>
        </p:txBody>
      </p:sp>
      <p:pic>
        <p:nvPicPr>
          <p:cNvPr id="8" name="Picture 7"/>
          <p:cNvPicPr>
            <a:picLocks noChangeAspect="1"/>
          </p:cNvPicPr>
          <p:nvPr/>
        </p:nvPicPr>
        <p:blipFill>
          <a:blip r:embed="rId3"/>
          <a:stretch>
            <a:fillRect/>
          </a:stretch>
        </p:blipFill>
        <p:spPr>
          <a:xfrm>
            <a:off x="7984067" y="5715000"/>
            <a:ext cx="863600" cy="838200"/>
          </a:xfrm>
          <a:prstGeom prst="rect">
            <a:avLst/>
          </a:prstGeom>
        </p:spPr>
      </p:pic>
      <p:sp>
        <p:nvSpPr>
          <p:cNvPr id="13" name="Content Placeholder 11"/>
          <p:cNvSpPr>
            <a:spLocks noGrp="1"/>
          </p:cNvSpPr>
          <p:nvPr>
            <p:ph sz="half" idx="2"/>
          </p:nvPr>
        </p:nvSpPr>
        <p:spPr>
          <a:xfrm>
            <a:off x="497541" y="3276600"/>
            <a:ext cx="3657600" cy="2849562"/>
          </a:xfrm>
        </p:spPr>
        <p:txBody>
          <a:bodyPr>
            <a:normAutofit/>
          </a:bodyPr>
          <a:lstStyle/>
          <a:p>
            <a:pPr marL="0" indent="0">
              <a:buFont typeface="Arial" charset="0"/>
              <a:buNone/>
            </a:pPr>
            <a:r>
              <a:rPr lang="en-US" sz="2200" dirty="0" smtClean="0"/>
              <a:t> </a:t>
            </a:r>
          </a:p>
          <a:p>
            <a:pPr marL="0" indent="0">
              <a:buFont typeface="Arial" charset="0"/>
              <a:buNone/>
            </a:pPr>
            <a:endParaRPr lang="en-US" sz="2200" dirty="0"/>
          </a:p>
          <a:p>
            <a:pPr marL="0" indent="0">
              <a:buFont typeface="Arial" charset="0"/>
              <a:buNone/>
            </a:pPr>
            <a:endParaRPr lang="en-US" sz="2200" dirty="0"/>
          </a:p>
          <a:p>
            <a:pPr marL="0" indent="0">
              <a:buFont typeface="Arial" charset="0"/>
              <a:buNone/>
            </a:pPr>
            <a:endParaRPr lang="en-US" sz="2200" dirty="0"/>
          </a:p>
          <a:p>
            <a:pPr marL="0" indent="0">
              <a:buFont typeface="Arial" charset="0"/>
              <a:buNone/>
            </a:pPr>
            <a:endParaRPr lang="en-US" sz="2200" dirty="0"/>
          </a:p>
          <a:p>
            <a:pPr marL="0" indent="0"/>
            <a:endParaRPr lang="en-US" sz="2200" dirty="0"/>
          </a:p>
        </p:txBody>
      </p:sp>
      <p:sp>
        <p:nvSpPr>
          <p:cNvPr id="16" name="Content Placeholder 7"/>
          <p:cNvSpPr>
            <a:spLocks noGrp="1"/>
          </p:cNvSpPr>
          <p:nvPr>
            <p:ph sz="quarter" idx="4294967295"/>
          </p:nvPr>
        </p:nvSpPr>
        <p:spPr>
          <a:xfrm>
            <a:off x="498473" y="4419600"/>
            <a:ext cx="7921627" cy="2849562"/>
          </a:xfrm>
          <a:prstGeom prst="rect">
            <a:avLst/>
          </a:prstGeom>
        </p:spPr>
        <p:txBody>
          <a:bodyPr/>
          <a:lstStyle/>
          <a:p>
            <a:pPr marL="0" indent="0"/>
            <a:r>
              <a:rPr lang="en-US" sz="3000" dirty="0" smtClean="0"/>
              <a:t>Comprehend (access) meaningful, on level texts </a:t>
            </a:r>
          </a:p>
          <a:p>
            <a:pPr marL="0" indent="0"/>
            <a:r>
              <a:rPr lang="en-US" sz="3000" dirty="0" smtClean="0"/>
              <a:t>Speak and write in response to meaningful texts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9900" y="203935"/>
            <a:ext cx="7302500" cy="1402986"/>
          </a:xfrm>
          <a:prstGeom prst="rect">
            <a:avLst/>
          </a:prstGeom>
        </p:spPr>
      </p:pic>
      <p:sp>
        <p:nvSpPr>
          <p:cNvPr id="6" name="Title 1"/>
          <p:cNvSpPr>
            <a:spLocks noGrp="1"/>
          </p:cNvSpPr>
          <p:nvPr>
            <p:ph type="title"/>
          </p:nvPr>
        </p:nvSpPr>
        <p:spPr>
          <a:xfrm>
            <a:off x="498474" y="1150471"/>
            <a:ext cx="7556313" cy="995082"/>
          </a:xfrm>
        </p:spPr>
        <p:txBody>
          <a:bodyPr/>
          <a:lstStyle/>
          <a:p>
            <a:r>
              <a:rPr lang="en-US" b="1" dirty="0" smtClean="0"/>
              <a:t>Day One: Ready!</a:t>
            </a:r>
            <a:endParaRPr lang="en-US" b="1" dirty="0"/>
          </a:p>
        </p:txBody>
      </p:sp>
      <p:sp>
        <p:nvSpPr>
          <p:cNvPr id="9" name="Text Placeholder 8"/>
          <p:cNvSpPr>
            <a:spLocks noGrp="1"/>
          </p:cNvSpPr>
          <p:nvPr>
            <p:ph type="body" sz="half" idx="2"/>
          </p:nvPr>
        </p:nvSpPr>
        <p:spPr>
          <a:xfrm>
            <a:off x="495827" y="2082053"/>
            <a:ext cx="7558960" cy="774700"/>
          </a:xfrm>
        </p:spPr>
        <p:txBody>
          <a:bodyPr/>
          <a:lstStyle/>
          <a:p>
            <a:r>
              <a:rPr lang="en-US" sz="3000" dirty="0" smtClean="0"/>
              <a:t>This Summit will prepare teachers to make these shifts beginning the first day of the 14-15 school year. This will include focused training </a:t>
            </a:r>
            <a:r>
              <a:rPr lang="en-US" sz="3000" dirty="0" smtClean="0"/>
              <a:t>on…</a:t>
            </a:r>
            <a:endParaRPr lang="en-US" sz="3000" dirty="0" smtClean="0"/>
          </a:p>
        </p:txBody>
      </p:sp>
      <p:pic>
        <p:nvPicPr>
          <p:cNvPr id="8" name="Picture 7"/>
          <p:cNvPicPr>
            <a:picLocks noChangeAspect="1"/>
          </p:cNvPicPr>
          <p:nvPr/>
        </p:nvPicPr>
        <p:blipFill>
          <a:blip r:embed="rId3"/>
          <a:stretch>
            <a:fillRect/>
          </a:stretch>
        </p:blipFill>
        <p:spPr>
          <a:xfrm>
            <a:off x="7984067" y="5715000"/>
            <a:ext cx="863600" cy="838200"/>
          </a:xfrm>
          <a:prstGeom prst="rect">
            <a:avLst/>
          </a:prstGeom>
        </p:spPr>
      </p:pic>
      <p:sp>
        <p:nvSpPr>
          <p:cNvPr id="11" name="Content Placeholder 7"/>
          <p:cNvSpPr>
            <a:spLocks noGrp="1"/>
          </p:cNvSpPr>
          <p:nvPr>
            <p:ph sz="quarter" idx="4294967295"/>
          </p:nvPr>
        </p:nvSpPr>
        <p:spPr>
          <a:xfrm>
            <a:off x="562018" y="3911600"/>
            <a:ext cx="7921627" cy="2849562"/>
          </a:xfrm>
          <a:prstGeom prst="rect">
            <a:avLst/>
          </a:prstGeom>
        </p:spPr>
        <p:txBody>
          <a:bodyPr/>
          <a:lstStyle/>
          <a:p>
            <a:pPr marL="0" indent="0"/>
            <a:r>
              <a:rPr lang="en-US" sz="3000" dirty="0" smtClean="0"/>
              <a:t>Student Learning Targets</a:t>
            </a:r>
          </a:p>
          <a:p>
            <a:pPr marL="0" indent="0"/>
            <a:r>
              <a:rPr lang="en-US" sz="3000" dirty="0" smtClean="0"/>
              <a:t>Assessment</a:t>
            </a:r>
          </a:p>
          <a:p>
            <a:pPr marL="0" indent="0"/>
            <a:r>
              <a:rPr lang="en-US" sz="3000" dirty="0" smtClean="0"/>
              <a:t>Standards, curricula, and instructional strategies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70205"/>
            <a:ext cx="6311900" cy="1362075"/>
          </a:xfrm>
        </p:spPr>
        <p:txBody>
          <a:bodyPr>
            <a:noAutofit/>
          </a:bodyPr>
          <a:lstStyle/>
          <a:p>
            <a:r>
              <a:rPr lang="en-US" sz="4500" b="1" dirty="0" smtClean="0">
                <a:solidFill>
                  <a:schemeClr val="accent2"/>
                </a:solidFill>
                <a:latin typeface="Century Gothic"/>
                <a:cs typeface="Century Gothic"/>
              </a:rPr>
              <a:t>Making the Shifts </a:t>
            </a:r>
            <a:br>
              <a:rPr lang="en-US" sz="4500" b="1" dirty="0" smtClean="0">
                <a:solidFill>
                  <a:schemeClr val="accent2"/>
                </a:solidFill>
                <a:latin typeface="Century Gothic"/>
                <a:cs typeface="Century Gothic"/>
              </a:rPr>
            </a:br>
            <a:r>
              <a:rPr lang="en-US" sz="4500" b="1" dirty="0" smtClean="0">
                <a:solidFill>
                  <a:schemeClr val="accent2"/>
                </a:solidFill>
                <a:latin typeface="Century Gothic"/>
                <a:cs typeface="Century Gothic"/>
              </a:rPr>
              <a:t>in an ELA Classroom</a:t>
            </a:r>
            <a:endParaRPr lang="en-US" sz="4500" b="1" dirty="0">
              <a:solidFill>
                <a:schemeClr val="accent2"/>
              </a:solidFill>
              <a:latin typeface="Century Gothic"/>
              <a:cs typeface="Century Gothic"/>
            </a:endParaRPr>
          </a:p>
        </p:txBody>
      </p:sp>
      <p:sp>
        <p:nvSpPr>
          <p:cNvPr id="4" name="TextBox 3"/>
          <p:cNvSpPr txBox="1"/>
          <p:nvPr/>
        </p:nvSpPr>
        <p:spPr>
          <a:xfrm>
            <a:off x="1370138" y="1988674"/>
            <a:ext cx="184666" cy="369332"/>
          </a:xfrm>
          <a:prstGeom prst="rect">
            <a:avLst/>
          </a:prstGeom>
          <a:noFill/>
        </p:spPr>
        <p:txBody>
          <a:bodyPr wrap="none" rtlCol="0">
            <a:spAutoFit/>
          </a:bodyPr>
          <a:lstStyle/>
          <a:p>
            <a:endParaRPr lang="en-US" dirty="0"/>
          </a:p>
        </p:txBody>
      </p:sp>
      <p:pic>
        <p:nvPicPr>
          <p:cNvPr id="5" name="Picture 2"/>
          <p:cNvPicPr>
            <a:picLocks noChangeAspect="1" noChangeArrowheads="1"/>
          </p:cNvPicPr>
          <p:nvPr/>
        </p:nvPicPr>
        <p:blipFill>
          <a:blip r:embed="rId2"/>
          <a:srcRect l="17342" t="8504" b="10747"/>
          <a:stretch>
            <a:fillRect/>
          </a:stretch>
        </p:blipFill>
        <p:spPr bwMode="auto">
          <a:xfrm>
            <a:off x="914005" y="447413"/>
            <a:ext cx="2077838" cy="1999467"/>
          </a:xfrm>
          <a:prstGeom prst="rect">
            <a:avLst/>
          </a:prstGeom>
          <a:solidFill>
            <a:srgbClr val="FFFFFF">
              <a:shade val="85000"/>
            </a:srgbClr>
          </a:solidFill>
          <a:ln w="88900" cap="flat">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Placeholder 6"/>
          <p:cNvSpPr>
            <a:spLocks noGrp="1"/>
          </p:cNvSpPr>
          <p:nvPr>
            <p:ph type="body" idx="1"/>
          </p:nvPr>
        </p:nvSpPr>
        <p:spPr>
          <a:xfrm>
            <a:off x="2286000" y="4216400"/>
            <a:ext cx="5638800" cy="1500187"/>
          </a:xfrm>
        </p:spPr>
        <p:txBody>
          <a:bodyPr>
            <a:normAutofit/>
          </a:bodyPr>
          <a:lstStyle/>
          <a:p>
            <a:r>
              <a:rPr lang="en-US" sz="3200" i="1" dirty="0" smtClean="0"/>
              <a:t>Romeo and Juliet </a:t>
            </a:r>
          </a:p>
          <a:p>
            <a:r>
              <a:rPr lang="en-US" sz="3200" dirty="0" smtClean="0"/>
              <a:t>Unit for 9</a:t>
            </a:r>
            <a:r>
              <a:rPr lang="en-US" sz="3200" baseline="30000" dirty="0" smtClean="0"/>
              <a:t>th</a:t>
            </a:r>
            <a:r>
              <a:rPr lang="en-US" sz="3200" dirty="0" smtClean="0"/>
              <a:t> Grade</a:t>
            </a:r>
            <a:endParaRPr lang="en-US" sz="32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 for Today: A Unit in a Nutshell</a:t>
            </a:r>
            <a:endParaRPr lang="en-US" b="1" dirty="0"/>
          </a:p>
        </p:txBody>
      </p:sp>
      <p:sp>
        <p:nvSpPr>
          <p:cNvPr id="3" name="Content Placeholder 2"/>
          <p:cNvSpPr>
            <a:spLocks noGrp="1"/>
          </p:cNvSpPr>
          <p:nvPr>
            <p:ph idx="1"/>
          </p:nvPr>
        </p:nvSpPr>
        <p:spPr>
          <a:xfrm>
            <a:off x="498474" y="1625600"/>
            <a:ext cx="7556313" cy="4144963"/>
          </a:xfrm>
        </p:spPr>
        <p:txBody>
          <a:bodyPr>
            <a:normAutofit/>
          </a:bodyPr>
          <a:lstStyle/>
          <a:p>
            <a:r>
              <a:rPr lang="en-US" sz="3200" dirty="0" smtClean="0"/>
              <a:t>Teachers will understand how to use LA DOE Resources to shift to teaching Common Core State Standards. </a:t>
            </a:r>
            <a:endParaRPr lang="en-US" sz="3200" dirty="0"/>
          </a:p>
        </p:txBody>
      </p:sp>
      <p:pic>
        <p:nvPicPr>
          <p:cNvPr id="4" name="Picture 3"/>
          <p:cNvPicPr>
            <a:picLocks noChangeAspect="1"/>
          </p:cNvPicPr>
          <p:nvPr/>
        </p:nvPicPr>
        <p:blipFill>
          <a:blip r:embed="rId2"/>
          <a:stretch>
            <a:fillRect/>
          </a:stretch>
        </p:blipFill>
        <p:spPr>
          <a:xfrm>
            <a:off x="7984067" y="5715000"/>
            <a:ext cx="863600" cy="838200"/>
          </a:xfrm>
          <a:prstGeom prst="rect">
            <a:avLst/>
          </a:prstGeom>
        </p:spPr>
      </p:pic>
      <p:pic>
        <p:nvPicPr>
          <p:cNvPr id="7" name="Picture 6"/>
          <p:cNvPicPr>
            <a:picLocks noChangeAspect="1"/>
          </p:cNvPicPr>
          <p:nvPr/>
        </p:nvPicPr>
        <p:blipFill>
          <a:blip r:embed="rId3">
            <a:lum bright="17000"/>
          </a:blip>
          <a:stretch>
            <a:fillRect/>
          </a:stretch>
        </p:blipFill>
        <p:spPr>
          <a:xfrm rot="20523091">
            <a:off x="3072168" y="3619500"/>
            <a:ext cx="1460500" cy="2159000"/>
          </a:xfrm>
          <a:prstGeom prst="rect">
            <a:avLst/>
          </a:prstGeom>
        </p:spPr>
      </p:pic>
      <p:pic>
        <p:nvPicPr>
          <p:cNvPr id="6" name="Picture 5"/>
          <p:cNvPicPr>
            <a:picLocks noChangeAspect="1"/>
          </p:cNvPicPr>
          <p:nvPr/>
        </p:nvPicPr>
        <p:blipFill>
          <a:blip r:embed="rId4"/>
          <a:stretch>
            <a:fillRect/>
          </a:stretch>
        </p:blipFill>
        <p:spPr>
          <a:xfrm>
            <a:off x="4469168" y="3238500"/>
            <a:ext cx="2788881" cy="3041650"/>
          </a:xfrm>
          <a:prstGeom prst="rect">
            <a:avLst/>
          </a:prstGeom>
        </p:spPr>
      </p:pic>
      <p:pic>
        <p:nvPicPr>
          <p:cNvPr id="5" name="Picture 4"/>
          <p:cNvPicPr>
            <a:picLocks noChangeAspect="1"/>
          </p:cNvPicPr>
          <p:nvPr/>
        </p:nvPicPr>
        <p:blipFill>
          <a:blip r:embed="rId5">
            <a:lum bright="3000"/>
          </a:blip>
          <a:srcRect l="10386" t="435"/>
          <a:stretch>
            <a:fillRect/>
          </a:stretch>
        </p:blipFill>
        <p:spPr>
          <a:xfrm>
            <a:off x="876300" y="3238500"/>
            <a:ext cx="2355850" cy="2908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Shifts and Our Objectives</a:t>
            </a:r>
            <a:endParaRPr lang="en-US" b="1" dirty="0"/>
          </a:p>
        </p:txBody>
      </p:sp>
      <p:graphicFrame>
        <p:nvGraphicFramePr>
          <p:cNvPr id="5" name="Content Placeholder 4"/>
          <p:cNvGraphicFramePr>
            <a:graphicFrameLocks noGrp="1"/>
          </p:cNvGraphicFramePr>
          <p:nvPr>
            <p:ph idx="1"/>
          </p:nvPr>
        </p:nvGraphicFramePr>
        <p:xfrm>
          <a:off x="473074" y="1320800"/>
          <a:ext cx="7947026" cy="5308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7984067" y="5715000"/>
            <a:ext cx="863600" cy="838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b="1" dirty="0" smtClean="0">
                <a:solidFill>
                  <a:schemeClr val="accent2"/>
                </a:solidFill>
                <a:latin typeface="Century Gothic"/>
                <a:cs typeface="Century Gothic"/>
              </a:rPr>
              <a:t>Essential Questions </a:t>
            </a:r>
            <a:endParaRPr lang="en-US" sz="4500" b="1" dirty="0">
              <a:solidFill>
                <a:schemeClr val="accent2"/>
              </a:solidFill>
              <a:latin typeface="Century Gothic"/>
              <a:cs typeface="Century Gothic"/>
            </a:endParaRPr>
          </a:p>
        </p:txBody>
      </p:sp>
      <p:sp>
        <p:nvSpPr>
          <p:cNvPr id="6" name="Content Placeholder 5"/>
          <p:cNvSpPr>
            <a:spLocks noGrp="1"/>
          </p:cNvSpPr>
          <p:nvPr>
            <p:ph sz="half" idx="2"/>
          </p:nvPr>
        </p:nvSpPr>
        <p:spPr/>
        <p:txBody>
          <a:bodyPr>
            <a:normAutofit lnSpcReduction="10000"/>
          </a:bodyPr>
          <a:lstStyle/>
          <a:p>
            <a:pPr lvl="0"/>
            <a:r>
              <a:rPr lang="en-US" sz="3200" dirty="0" smtClean="0"/>
              <a:t>To what extent do our reactions to conflict and opposition dictate our outcomes? </a:t>
            </a:r>
          </a:p>
          <a:p>
            <a:pPr lvl="0"/>
            <a:r>
              <a:rPr lang="en-US" sz="3200" dirty="0" smtClean="0"/>
              <a:t>How can we take healthy risks?  </a:t>
            </a:r>
          </a:p>
          <a:p>
            <a:endParaRPr lang="en-US" dirty="0"/>
          </a:p>
        </p:txBody>
      </p:sp>
      <p:sp>
        <p:nvSpPr>
          <p:cNvPr id="9" name="Content Placeholder 8"/>
          <p:cNvSpPr>
            <a:spLocks noGrp="1"/>
          </p:cNvSpPr>
          <p:nvPr>
            <p:ph sz="quarter" idx="4"/>
          </p:nvPr>
        </p:nvSpPr>
        <p:spPr/>
        <p:txBody>
          <a:bodyPr>
            <a:normAutofit lnSpcReduction="10000"/>
          </a:bodyPr>
          <a:lstStyle/>
          <a:p>
            <a:r>
              <a:rPr lang="en-US" sz="3200" dirty="0" smtClean="0"/>
              <a:t>Begin with the end in mind.</a:t>
            </a:r>
          </a:p>
          <a:p>
            <a:r>
              <a:rPr lang="en-US" sz="3200" dirty="0" smtClean="0"/>
              <a:t>Choose universal questions.</a:t>
            </a:r>
          </a:p>
          <a:p>
            <a:r>
              <a:rPr lang="en-US" sz="3200" dirty="0" smtClean="0"/>
              <a:t>Everything should circle back to these questions. </a:t>
            </a:r>
            <a:endParaRPr lang="en-US" sz="3200" dirty="0"/>
          </a:p>
        </p:txBody>
      </p:sp>
      <p:sp>
        <p:nvSpPr>
          <p:cNvPr id="7" name="Text Placeholder 6"/>
          <p:cNvSpPr>
            <a:spLocks noGrp="1"/>
          </p:cNvSpPr>
          <p:nvPr>
            <p:ph type="body" idx="1"/>
          </p:nvPr>
        </p:nvSpPr>
        <p:spPr>
          <a:xfrm>
            <a:off x="497541" y="1600201"/>
            <a:ext cx="3657600" cy="793376"/>
          </a:xfrm>
        </p:spPr>
        <p:txBody>
          <a:bodyPr>
            <a:noAutofit/>
          </a:bodyPr>
          <a:lstStyle/>
          <a:p>
            <a:r>
              <a:rPr lang="en-US" sz="3200" b="1" dirty="0" smtClean="0"/>
              <a:t>Thematic Approach </a:t>
            </a:r>
            <a:endParaRPr lang="en-US" sz="3200" b="1" dirty="0"/>
          </a:p>
        </p:txBody>
      </p:sp>
      <p:sp>
        <p:nvSpPr>
          <p:cNvPr id="8" name="Text Placeholder 7"/>
          <p:cNvSpPr>
            <a:spLocks noGrp="1"/>
          </p:cNvSpPr>
          <p:nvPr>
            <p:ph type="body" sz="quarter" idx="3"/>
          </p:nvPr>
        </p:nvSpPr>
        <p:spPr>
          <a:xfrm>
            <a:off x="4399878" y="1600201"/>
            <a:ext cx="3657600" cy="793375"/>
          </a:xfrm>
        </p:spPr>
        <p:txBody>
          <a:bodyPr/>
          <a:lstStyle/>
          <a:p>
            <a:r>
              <a:rPr lang="en-US" sz="3200" b="1" dirty="0" smtClean="0"/>
              <a:t>Some Tips…</a:t>
            </a:r>
            <a:endParaRPr lang="en-US" sz="3200" b="1" dirty="0"/>
          </a:p>
        </p:txBody>
      </p:sp>
      <p:sp>
        <p:nvSpPr>
          <p:cNvPr id="4" name="TextBox 3"/>
          <p:cNvSpPr txBox="1"/>
          <p:nvPr/>
        </p:nvSpPr>
        <p:spPr>
          <a:xfrm>
            <a:off x="1370138" y="1988674"/>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2"/>
          <a:stretch>
            <a:fillRect/>
          </a:stretch>
        </p:blipFill>
        <p:spPr>
          <a:xfrm>
            <a:off x="7984067" y="5715000"/>
            <a:ext cx="863600" cy="838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Custom 9">
      <a:dk1>
        <a:srgbClr val="4C4C4C"/>
      </a:dk1>
      <a:lt1>
        <a:sysClr val="window" lastClr="FFFFFF"/>
      </a:lt1>
      <a:dk2>
        <a:srgbClr val="009A7D"/>
      </a:dk2>
      <a:lt2>
        <a:srgbClr val="EEECE1"/>
      </a:lt2>
      <a:accent1>
        <a:srgbClr val="4C4C4C"/>
      </a:accent1>
      <a:accent2>
        <a:srgbClr val="DAE009"/>
      </a:accent2>
      <a:accent3>
        <a:srgbClr val="54B4B0"/>
      </a:accent3>
      <a:accent4>
        <a:srgbClr val="008080"/>
      </a:accent4>
      <a:accent5>
        <a:srgbClr val="808080"/>
      </a:accent5>
      <a:accent6>
        <a:srgbClr val="6666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2429</TotalTime>
  <Words>1064</Words>
  <Application>Microsoft Macintosh PowerPoint</Application>
  <PresentationFormat>On-screen Show (4:3)</PresentationFormat>
  <Paragraphs>122</Paragraphs>
  <Slides>27</Slides>
  <Notes>2</Notes>
  <HiddenSlides>0</HiddenSlides>
  <MMClips>1</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Advantage</vt:lpstr>
      <vt:lpstr>Slide 1</vt:lpstr>
      <vt:lpstr>Introductions</vt:lpstr>
      <vt:lpstr>Some Logistics…</vt:lpstr>
      <vt:lpstr>Instructional Vision </vt:lpstr>
      <vt:lpstr>Day One: Ready!</vt:lpstr>
      <vt:lpstr>Making the Shifts  in an ELA Classroom</vt:lpstr>
      <vt:lpstr>Goal for Today: A Unit in a Nutshell</vt:lpstr>
      <vt:lpstr>Some Shifts and Our Objectives</vt:lpstr>
      <vt:lpstr>Essential Questions </vt:lpstr>
      <vt:lpstr>Beginning the Unit</vt:lpstr>
      <vt:lpstr>Cold Read: The Prologue </vt:lpstr>
      <vt:lpstr>During the Unit</vt:lpstr>
      <vt:lpstr>Some Tips…</vt:lpstr>
      <vt:lpstr>Cold Read: Act III, Scene i</vt:lpstr>
      <vt:lpstr>“…analyze how complex characters (e.g. those with multiple or conflicting motivations) develop over the course of a text, interact with other characters, and advance the plot or develop the theme”  </vt:lpstr>
      <vt:lpstr>Student Samples</vt:lpstr>
      <vt:lpstr>A Student-Led Discussion</vt:lpstr>
      <vt:lpstr>COMPASS Connection</vt:lpstr>
      <vt:lpstr>Some Tips…</vt:lpstr>
      <vt:lpstr>Some Templates for Discussion…</vt:lpstr>
      <vt:lpstr>At the End of the Unit…</vt:lpstr>
      <vt:lpstr>“Delineate and evaluate the argument and specific claims in a text, assessing whether the reasoning is valid and the evidence is relevant and sufficient; identify false statements and fallacious reasoning.”  </vt:lpstr>
      <vt:lpstr>National Geographic </vt:lpstr>
      <vt:lpstr>The Article</vt:lpstr>
      <vt:lpstr>The Prompt</vt:lpstr>
      <vt:lpstr>STUDENT WORK </vt:lpstr>
      <vt:lpstr>Slide 27</vt:lpstr>
    </vt:vector>
  </TitlesOfParts>
  <Company>Ruston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Howell</dc:creator>
  <cp:lastModifiedBy>Emily Howell</cp:lastModifiedBy>
  <cp:revision>118</cp:revision>
  <dcterms:created xsi:type="dcterms:W3CDTF">2014-05-22T14:57:44Z</dcterms:created>
  <dcterms:modified xsi:type="dcterms:W3CDTF">2014-05-22T14:57:58Z</dcterms:modified>
</cp:coreProperties>
</file>