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CBBDA4-AD8A-4C3A-A38A-49709203C907}">
  <a:tblStyle styleId="{1ACBBDA4-AD8A-4C3A-A38A-49709203C9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59" autoAdjust="0"/>
  </p:normalViewPr>
  <p:slideViewPr>
    <p:cSldViewPr snapToGrid="0">
      <p:cViewPr varScale="1">
        <p:scale>
          <a:sx n="45" d="100"/>
          <a:sy n="45" d="100"/>
        </p:scale>
        <p:origin x="15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44148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250" tIns="45600" rIns="91250" bIns="45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250" tIns="45600" rIns="91250" bIns="456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0939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8525" tIns="88525" rIns="88525" bIns="885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1563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250" tIns="45600" rIns="91250" bIns="45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250" tIns="45600" rIns="91250" bIns="456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3154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250" tIns="45600" rIns="91250" bIns="45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250" tIns="45600" rIns="91250" bIns="456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6228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250" tIns="45600" rIns="91250" bIns="45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250" tIns="45600" rIns="91250" bIns="456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3895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250" tIns="45600" rIns="91250" bIns="45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250" tIns="45600" rIns="91250" bIns="456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685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250" tIns="45600" rIns="91250" bIns="45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250" tIns="45600" rIns="91250" bIns="456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6394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8525" tIns="88525" rIns="88525" bIns="885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7141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250" tIns="45600" rIns="91250" bIns="45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250" tIns="45600" rIns="91250" bIns="456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0500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250" tIns="45600" rIns="91250" bIns="45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250" tIns="45600" rIns="91250" bIns="456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1473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8525" tIns="88525" rIns="88525" bIns="885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387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250" tIns="45600" rIns="91250" bIns="456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250" tIns="45600" rIns="91250" bIns="456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530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8525" tIns="88525" rIns="88525" bIns="885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5308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8525" tIns="88525" rIns="88525" bIns="885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2835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444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250" tIns="45600" rIns="91250" bIns="45600" anchor="t" anchorCtr="0">
            <a:noAutofit/>
          </a:bodyPr>
          <a:lstStyle/>
          <a:p>
            <a:pPr marL="165100" marR="0" lvl="0" indent="-1651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250" tIns="45600" rIns="91250" bIns="456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7872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8525" tIns="88525" rIns="88525" bIns="885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2789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9919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8525" tIns="88525" rIns="88525" bIns="885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5571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88525" tIns="88525" rIns="88525" bIns="885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1411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Font typeface="Calibri"/>
              <a:buNone/>
              <a:defRPr sz="4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7010400" y="65532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839200" cy="510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787398" marR="0" lvl="0" indent="-152398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27100" marR="0" lvl="1" indent="-114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541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79600" marR="0" lvl="3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36800" marR="0" lvl="4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94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09600" marR="0" lvl="0" indent="-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90600" marR="0" lvl="1" indent="-76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52600" marR="0" lvl="3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09800" marR="0" lvl="4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67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Louisiana Believes (PPT Footer)_Foote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320996"/>
            <a:ext cx="9144000" cy="5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152400" y="1447800"/>
            <a:ext cx="8839200" cy="49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787398" marR="0" lvl="0" indent="-152398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27100" marR="0" lvl="1" indent="-114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541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79600" marR="0" lvl="3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36800" marR="0" lvl="4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94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51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08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65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7010400" y="65151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ese.louisiana.gov/documents-resources/policies-bulletin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ese.louisiana.gov/documents-resources/policies-bulletin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ese.louisiana.gov/documents-resources/policies-bulletin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uisianabelieves.com/resources/library/assessme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ouisianabelieves.com/docs/default-source/assessment/assessment-and-accountability-month-by-month-checklist.pdf?sfvrsn=12" TargetMode="External"/><Relationship Id="rId4" Type="http://schemas.openxmlformats.org/officeDocument/2006/relationships/hyperlink" Target="http://www.louisianabelieves.com/docs/default-source/assessment/2017-2018-assessment-calendar.pdf?sfvrsn=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ouisianaschools.adobeconnect.com/assessment-accountability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ssessment@la.gov" TargetMode="External"/><Relationship Id="rId4" Type="http://schemas.openxmlformats.org/officeDocument/2006/relationships/hyperlink" Target="http://www.louisianabelieves.com/docs/default-source/teacher-toolbox-resources/school-system-support-calendar.pdf?sfvrsn=126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ssessment@la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ouisianabelieves.com/resources/library/accountability" TargetMode="External"/><Relationship Id="rId5" Type="http://schemas.openxmlformats.org/officeDocument/2006/relationships/hyperlink" Target="http://www.louisianabelieves.com/resources/library/assessment" TargetMode="External"/><Relationship Id="rId4" Type="http://schemas.openxmlformats.org/officeDocument/2006/relationships/hyperlink" Target="http://www.louisianabelieves.com/docs/default-source/assessment/assessment-and-accountability-month-by-month-checklist.pdf?sfvrsn=1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uisianabelieves.com/resources/library/practice-tests" TargetMode="External"/><Relationship Id="rId3" Type="http://schemas.openxmlformats.org/officeDocument/2006/relationships/hyperlink" Target="https://wbte.drcedirect.com/LA/portals/la" TargetMode="External"/><Relationship Id="rId7" Type="http://schemas.openxmlformats.org/officeDocument/2006/relationships/hyperlink" Target="http://www.louisianabelieves.com/resources/library/assessment-guidanc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louisianabelieves.com/resources/library/assessment" TargetMode="External"/><Relationship Id="rId5" Type="http://schemas.openxmlformats.org/officeDocument/2006/relationships/hyperlink" Target="http://www.act.org/content/act/en/products-and-services/state-and-district-solutions/louisiana.html" TargetMode="External"/><Relationship Id="rId4" Type="http://schemas.openxmlformats.org/officeDocument/2006/relationships/hyperlink" Target="https://www.drcedirect.com/all/eca-portal-ui/#!/welcome/LA?logout=true" TargetMode="External"/><Relationship Id="rId9" Type="http://schemas.openxmlformats.org/officeDocument/2006/relationships/hyperlink" Target="http://www.louisianabelieves.com/assessment/leap-36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pe 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4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/>
          <p:nvPr/>
        </p:nvSpPr>
        <p:spPr>
          <a:xfrm>
            <a:off x="533400" y="3541439"/>
            <a:ext cx="8077199" cy="163121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DTC Induction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for New District Test Coordinators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Supervisors Collaboration Events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DTC Responsibilities:  Bulletin 118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839199" cy="5105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BESE </a:t>
            </a: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Bulletin 118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Chapter 5, Subchapter A outlines the responsibilities of District Test Coordinators (DTCs) as well as School Test Coordinators (STCs). </a:t>
            </a:r>
          </a:p>
          <a:p>
            <a:pPr marL="230188" marR="0" lvl="0" indent="-230188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primary responsibilities of DTCs include, but are not limited to, the following:</a:t>
            </a:r>
          </a:p>
          <a:p>
            <a:pPr marL="230188" marR="0" lvl="0" indent="-230188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administration logistics </a:t>
            </a:r>
          </a:p>
          <a:p>
            <a:pPr marL="230188" marR="0" lvl="0" indent="-230188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security supervision</a:t>
            </a:r>
          </a:p>
          <a:p>
            <a:pPr marL="230188" marR="0" lvl="0" indent="-230188" algn="l" rtl="0">
              <a:spcBef>
                <a:spcPts val="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staff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52400" y="1459350"/>
            <a:ext cx="8915400" cy="494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Administration Logistics</a:t>
            </a: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DTCs are responsible for appointing and supervising school test coordinators (STCs).</a:t>
            </a:r>
          </a:p>
          <a:p>
            <a:pPr marL="230188" marR="0" lvl="0" indent="-230188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DTCs are responsible for scheduling assessment administrations in accordance with statewide assessment timelines when testing windows allow flexibility in scheduling. This includes:</a:t>
            </a:r>
          </a:p>
          <a:p>
            <a:pPr marL="4619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19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Scheduling initial testing dates as well as makeup testing dates and times</a:t>
            </a:r>
          </a:p>
          <a:p>
            <a:pPr marL="4619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1963" marR="0" lvl="1" indent="-233362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Arranging for testing students enrolled in approved home study programs and non-public schools</a:t>
            </a:r>
          </a:p>
          <a:p>
            <a:pPr marL="230188" marR="0" lvl="1" indent="-1588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DTCs are responsible for distributing student reports and summary reports to STCs and principals in a timely manner.</a:t>
            </a: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0188" marR="0" lvl="1" indent="-1588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1" indent="0" algn="l" rtl="0">
              <a:spcBef>
                <a:spcPts val="200"/>
              </a:spcBef>
              <a:buClr>
                <a:schemeClr val="dk1"/>
              </a:buClr>
              <a:buSzPct val="25000"/>
              <a:buFont typeface="Arial"/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DTC Responsibilities:  Bulletin 118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52400" y="1406549"/>
            <a:ext cx="8839200" cy="499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Administration Logistics</a:t>
            </a: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DTCs are responsible for overseeing the processes associated with secure and non-secure test materials during each phase of assessment administration. This includes:</a:t>
            </a:r>
          </a:p>
          <a:p>
            <a:pPr marL="11430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Partnering with the Special Education and Section 504 coordinators to ensure that student information in online data systems reflect the correct accessibility features and accommodations required for testing</a:t>
            </a:r>
          </a:p>
          <a:p>
            <a:pPr marL="400050" marR="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1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Completing, submitting, and/or filing all forms as instructed in the Test Coordinators Manuals (TCMs)</a:t>
            </a:r>
          </a:p>
          <a:p>
            <a:pPr marL="400050" marR="0" lvl="1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Managing the receipt, distribution, and return of all testing materials</a:t>
            </a:r>
          </a:p>
          <a:p>
            <a:pPr marL="400050" marR="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285750" algn="l" rtl="0">
              <a:spcBef>
                <a:spcPts val="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Ensuring that an area for secure storage of materials is designated at both district and school facilities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DTC Responsibilities:  Bulletin 118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52400" y="1371600"/>
            <a:ext cx="8839200" cy="548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Administration Logistics</a:t>
            </a: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DTCs are responsible for managing the administrative and security functions of online assessment systems. This includes:</a:t>
            </a:r>
          </a:p>
          <a:p>
            <a:pPr marL="230188" marR="0" lvl="0" indent="-230188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Ensuring that  appropriate data sharing agreements are in place</a:t>
            </a:r>
          </a:p>
          <a:p>
            <a:pPr marL="514350" marR="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Maintaining district and school level passwords for each online system </a:t>
            </a:r>
          </a:p>
          <a:p>
            <a:pPr marL="514350" marR="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Distributing user credentials to STCs</a:t>
            </a:r>
          </a:p>
          <a:p>
            <a:pPr marL="514350" marR="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Ensuring that all district and school users maintain the security of and access to all student information obtained in online systems*</a:t>
            </a:r>
          </a:p>
          <a:p>
            <a:pPr marL="514350" marR="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Confirming the assignment of TA numbers in the systems at each school for each scheduled test administration</a:t>
            </a:r>
          </a:p>
          <a:p>
            <a:pPr marL="11430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*Additional information about online assessment systems is located in </a:t>
            </a: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Bulletin 118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Chapter 3, subsection 14.</a:t>
            </a:r>
          </a:p>
          <a:p>
            <a:pPr marL="11430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spcBef>
                <a:spcPts val="200"/>
              </a:spcBef>
              <a:buClr>
                <a:schemeClr val="dk1"/>
              </a:buClr>
              <a:buSzPct val="25000"/>
              <a:buFont typeface="Arial"/>
              <a:buNone/>
            </a:pP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DTC Responsibilities:  Bulletin 118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839200" cy="54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Security Supervision</a:t>
            </a: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DTCs are responsible for maintaining the security of test materials during all phases of assessment administration. This includes, but is not limited to:</a:t>
            </a:r>
          </a:p>
          <a:p>
            <a:pPr marL="230188" marR="0" lvl="0" indent="-230188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Establishing clearly defined processes for STCs as well as other stakeholders to report possible test security violations to the DTCs.</a:t>
            </a:r>
          </a:p>
          <a:p>
            <a:pPr marL="400050" marR="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Notifying the Office of Assessment and Accountability of all possible test security violations</a:t>
            </a:r>
          </a:p>
          <a:p>
            <a:pPr marL="400050" marR="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Completing and submitting test security forms as instructed in the Test Coordinators Manuals (TCMs) </a:t>
            </a:r>
          </a:p>
          <a:p>
            <a:pPr marL="400050" marR="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Conducting thorough investigations of all actual and/or possible test security violations </a:t>
            </a:r>
          </a:p>
          <a:p>
            <a:pPr marL="11430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Information on Test Security </a:t>
            </a:r>
          </a:p>
          <a:p>
            <a:pPr marL="230188" marR="0" lvl="0" indent="-230188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BESE </a:t>
            </a: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Bulletin 118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Chapter 3 outlines the LDOE test security policy. </a:t>
            </a:r>
          </a:p>
          <a:p>
            <a:pPr marL="230188" marR="0" lvl="0" indent="-230188" algn="l" rtl="0">
              <a:spcBef>
                <a:spcPts val="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security traini</a:t>
            </a:r>
            <a:r>
              <a:rPr lang="en" sz="1800"/>
              <a:t>ng will be included in Assessment and Accountability monthly calls. 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39772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DTC Responsibilities:  Bulletin 118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839200" cy="556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Staff </a:t>
            </a: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DTCs are responsible for training select district-level staff and school leaders. This includes:</a:t>
            </a:r>
          </a:p>
          <a:p>
            <a:pPr marL="230188" marR="0" lvl="0" indent="-230188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Conducting annual test security training</a:t>
            </a:r>
          </a:p>
          <a:p>
            <a:pPr marL="400050" marR="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Delivering training for online assessment systems</a:t>
            </a:r>
          </a:p>
          <a:p>
            <a:pPr marL="400050" marR="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Providing assessment administration logistics training and guidelines to STCs</a:t>
            </a:r>
          </a:p>
          <a:p>
            <a:pPr marL="400050" marR="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Regularly sharing pertinent information regarding statewide assessment programs with appropriate district and school staff</a:t>
            </a:r>
          </a:p>
          <a:p>
            <a:pPr marL="400050" marR="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Ensuring that staff are aware of data privacy laws as they relate to each phase of assessment administration (R.S. 17:3913 (Act 677) and R.S. 17:3914 (Act 837))</a:t>
            </a: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00"/>
              </a:spcBef>
              <a:buClr>
                <a:schemeClr val="dk1"/>
              </a:buClr>
              <a:buSzPct val="25000"/>
              <a:buFont typeface="Arial"/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0" y="38099"/>
            <a:ext cx="9144000" cy="133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DTC Responsibilities:  Bulletin 118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</a:p>
        </p:txBody>
      </p:sp>
      <p:sp>
        <p:nvSpPr>
          <p:cNvPr id="128" name="Shape 128"/>
          <p:cNvSpPr/>
          <p:nvPr/>
        </p:nvSpPr>
        <p:spPr>
          <a:xfrm>
            <a:off x="0" y="2514600"/>
            <a:ext cx="9144000" cy="3048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wrap="square" lIns="45700" tIns="49300" rIns="45700" bIns="49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839200" cy="510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2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/>
              <a:t>Assessments Overview</a:t>
            </a: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District Test Coordinator (DTC) Responsibilities</a:t>
            </a: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1"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/>
              <a:t>Supports and Resources</a:t>
            </a: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"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 &amp; Resources:  Assessment Library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52400" y="1342599"/>
            <a:ext cx="8839200" cy="510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15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Assessment Library</a:t>
            </a: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encompasses resources for DTCs including the 2016-2017 Assessment Schedule and the Assessment and Accountability Month-by-Month Checklist.</a:t>
            </a:r>
          </a:p>
          <a:p>
            <a:pPr marL="230187" marR="0" lvl="0" indent="-23018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110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Schedule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1500" u="sng">
                <a:solidFill>
                  <a:schemeClr val="hlink"/>
                </a:solidFill>
                <a:hlinkClick r:id="rId4"/>
              </a:rPr>
              <a:t>2017-2018 Assessment Calendar</a:t>
            </a: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outlines test dates and method of delivery for all statewide assessments.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Month-by-Month Checklist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201</a:t>
            </a:r>
            <a:r>
              <a:rPr lang="en" sz="1500"/>
              <a:t>7</a:t>
            </a: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-201</a:t>
            </a:r>
            <a:r>
              <a:rPr lang="en" sz="1500"/>
              <a:t>8</a:t>
            </a: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Assessment and Accountability Month-by-Month Checklist:</a:t>
            </a:r>
          </a:p>
          <a:p>
            <a:pPr marL="461962" marR="0" lvl="1" indent="-22288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Identifies key dates and deadlines for statewide assessment programs and accountability processes</a:t>
            </a:r>
          </a:p>
          <a:p>
            <a:pPr marL="461962" marR="0" lvl="1" indent="-22288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action steps to ensure readiness for administering statewide assessments</a:t>
            </a:r>
          </a:p>
          <a:p>
            <a:pPr marL="461962" marR="0" lvl="1" indent="-22288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Recommends resources for district and school staff</a:t>
            </a:r>
          </a:p>
          <a:p>
            <a:pPr marL="461962" marR="0" lvl="1" indent="-23336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110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15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Month-by-Month Checklist</a:t>
            </a:r>
            <a:r>
              <a:rPr lang="en" sz="15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available in the </a:t>
            </a:r>
            <a:r>
              <a:rPr lang="en" sz="15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Assessment Library</a:t>
            </a: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will be updated throughout the school year.</a:t>
            </a:r>
          </a:p>
          <a:p>
            <a:pPr marL="230187" marR="0" lvl="0" indent="-230187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110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Documents and Forms</a:t>
            </a:r>
          </a:p>
          <a:p>
            <a:pPr marL="461962" marR="0" lvl="1" indent="-22288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IAP, Limited English Proficient Accommodations, and Personal Needs Profile forms</a:t>
            </a:r>
          </a:p>
          <a:p>
            <a:pPr marL="461962" marR="0" lvl="1" indent="-22288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5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Accessibility and Accommodations Manual</a:t>
            </a:r>
          </a:p>
          <a:p>
            <a:pPr marL="461962" marR="0" lvl="1" indent="-222884" algn="l" rtl="0">
              <a:lnSpc>
                <a:spcPct val="100000"/>
              </a:lnSpc>
              <a:spcBef>
                <a:spcPts val="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other assessment related forms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 &amp; Resources:  Continuous Support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328525" y="1346200"/>
            <a:ext cx="8679000" cy="510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500" b="1" i="1" u="none" strike="noStrike" cap="none">
                <a:latin typeface="Calibri"/>
                <a:ea typeface="Calibri"/>
                <a:cs typeface="Calibri"/>
                <a:sym typeface="Calibri"/>
              </a:rPr>
              <a:t>Office Hours and Monthly Calls</a:t>
            </a:r>
          </a:p>
          <a:p>
            <a:pPr marL="742950" marR="0" lvl="1" indent="-2667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" sz="1500" i="0" u="none" strike="noStrike" cap="none">
                <a:latin typeface="Calibri"/>
                <a:ea typeface="Calibri"/>
                <a:cs typeface="Calibri"/>
                <a:sym typeface="Calibri"/>
              </a:rPr>
              <a:t>Tuesdays at 1:00 PM </a:t>
            </a:r>
          </a:p>
          <a:p>
            <a:pPr marL="742950" marR="0" lvl="1" indent="-2667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Monthly Calls are at 1:00 PM for Public DTCs and 2:00 PM for Nonpublic DTCs</a:t>
            </a:r>
          </a:p>
          <a:p>
            <a:pPr marL="742950" marR="0" lvl="1" indent="-2667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" sz="1500" i="0" u="none" strike="noStrike" cap="none">
                <a:latin typeface="Calibri"/>
                <a:ea typeface="Calibri"/>
                <a:cs typeface="Calibri"/>
                <a:sym typeface="Calibri"/>
              </a:rPr>
              <a:t>Webinar Link: </a:t>
            </a:r>
            <a:r>
              <a:rPr lang="en" sz="1500" b="1" u="sng">
                <a:latin typeface="Calibri"/>
                <a:ea typeface="Calibri"/>
                <a:cs typeface="Calibri"/>
                <a:sym typeface="Calibri"/>
                <a:hlinkClick r:id="rId3"/>
              </a:rPr>
              <a:t>https://louisianaschools.adobeconnect.com/assessment-accountability/</a:t>
            </a:r>
          </a:p>
          <a:p>
            <a:pPr marL="742950" marR="0" lvl="1" indent="-2667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" sz="1500" i="0" u="none" strike="noStrike" cap="none">
                <a:latin typeface="Calibri"/>
                <a:ea typeface="Calibri"/>
                <a:cs typeface="Calibri"/>
                <a:sym typeface="Calibri"/>
              </a:rPr>
              <a:t>Enter the meeting room as a guest and provide your name. </a:t>
            </a:r>
          </a:p>
          <a:p>
            <a:pPr marL="742950" marR="0" lvl="1" indent="-2667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" sz="1500" i="0" u="none" strike="noStrike" cap="none">
                <a:latin typeface="Calibri"/>
                <a:ea typeface="Calibri"/>
                <a:cs typeface="Calibri"/>
                <a:sym typeface="Calibri"/>
              </a:rPr>
              <a:t>Call-In Information: (646) 307-1380</a:t>
            </a:r>
          </a:p>
          <a:p>
            <a:pPr marL="742950" marR="0" lvl="1" indent="-2667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Participant pin code: 89147656</a:t>
            </a:r>
          </a:p>
          <a:p>
            <a:pPr marL="742950" marR="0" lvl="1" indent="-2667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•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Dates are located in the </a:t>
            </a:r>
            <a:r>
              <a:rPr lang="en" sz="15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School System Support Calendar</a:t>
            </a: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5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Assessment@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stakeholders are encouraged to email assessment and accountability questions and/or concerns to </a:t>
            </a:r>
            <a:r>
              <a:rPr lang="en" sz="150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assessment@la.gov</a:t>
            </a:r>
            <a:r>
              <a:rPr lang="en" sz="15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5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Hotline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District-level staff may call the Assessment Hotline at 844-268-7320 if they have assessment and accountability questions that require immediate assistance.</a:t>
            </a:r>
            <a:r>
              <a:rPr lang="en"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lvl="0" rtl="0">
              <a:spcBef>
                <a:spcPts val="0"/>
              </a:spcBef>
              <a:buNone/>
            </a:pPr>
            <a:endParaRPr sz="12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5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Newsletters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and accountability information and deadlines are released each week in the district newsletter.</a:t>
            </a:r>
          </a:p>
          <a:p>
            <a:pPr marL="285750" marR="0" lvl="1" indent="-6350" algn="l" rtl="0">
              <a:spcBef>
                <a:spcPts val="200"/>
              </a:spcBef>
              <a:buNone/>
            </a:pPr>
            <a:endParaRPr sz="15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Support &amp; Resources:  Turn and Talk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839200" cy="510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30187" marR="0" lvl="0" indent="-2301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will you utilize the support and communication resources?</a:t>
            </a:r>
          </a:p>
          <a:p>
            <a:pPr marL="230187" marR="0" lvl="0" indent="-230187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communicate with your staff, district leaders, and STCs?</a:t>
            </a:r>
          </a:p>
          <a:p>
            <a:pPr marL="230187" marR="0" lvl="0" indent="-230187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/>
              <a:t>What are some tasks where you need support?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6200" y="1538612"/>
            <a:ext cx="8991600" cy="486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session, </a:t>
            </a:r>
            <a:r>
              <a:rPr lang="en" sz="1800"/>
              <a:t>first-year 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district test coordinators (DTCs) will: </a:t>
            </a:r>
          </a:p>
          <a:p>
            <a:pPr marL="230187" marR="0" lvl="0" indent="-230187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Gain insight on all statewide assessments </a:t>
            </a:r>
          </a:p>
          <a:p>
            <a:pPr marL="230187" lvl="0" indent="-230187" rtl="0">
              <a:spcBef>
                <a:spcPts val="2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/>
              <a:t>Articulate the roles and responsibilities of the DTC </a:t>
            </a:r>
          </a:p>
          <a:p>
            <a:pPr marL="230188" marR="0" lvl="0" indent="-230188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/>
              <a:t>Review resources available for assessment administration</a:t>
            </a: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Welcome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52400" y="1371600"/>
            <a:ext cx="8839200" cy="451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30187" marR="0" lvl="0" indent="-2301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 up for weekly newsletter by emailing </a:t>
            </a: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assessment@la.gov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30187" marR="0" lvl="0" indent="-23018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</a:t>
            </a: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Month-by-Month Checklist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map out assessment calendar for district.</a:t>
            </a:r>
          </a:p>
          <a:p>
            <a:pPr marL="230187" marR="0" lvl="0" indent="-23018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your district’s test security policy.</a:t>
            </a:r>
          </a:p>
          <a:p>
            <a:pPr marL="230187" marR="0" lvl="0" indent="-23018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weekly Office Hours and monthly DTC calls to your calendar.  </a:t>
            </a:r>
          </a:p>
          <a:p>
            <a:pPr marL="230187" marR="0" lvl="0" indent="-23018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/>
              <a:t>Connect with academic and special education teams in your district.</a:t>
            </a:r>
          </a:p>
          <a:p>
            <a:pPr marL="230187" marR="0" lvl="0" indent="-23018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assessment and accountability communication plan for district leaders and STCs.</a:t>
            </a:r>
          </a:p>
          <a:p>
            <a:pPr marL="230187" marR="0" lvl="0" indent="-23018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for LEA administered assessment administrations (i.e. GEE).</a:t>
            </a:r>
          </a:p>
          <a:p>
            <a:pPr marL="230187" marR="0" lvl="0" indent="-23018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and use resources in the </a:t>
            </a: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Assessment Library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Accountability Library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30187" marR="0" lvl="0" indent="-23018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Schedule school test coordinator and district staff test security trainings.</a:t>
            </a:r>
          </a:p>
          <a:p>
            <a:pPr marL="230187" marR="0" lvl="0" indent="-23018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0187" marR="0" lvl="0" indent="-23018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800"/>
              <a:t>Contact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assessment@la.gov</a:t>
            </a:r>
            <a:r>
              <a:rPr lang="en" sz="1800"/>
              <a:t> with any questions. </a:t>
            </a:r>
          </a:p>
          <a:p>
            <a:pPr marL="230187" marR="0" lvl="0" indent="-230187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</a:p>
        </p:txBody>
      </p:sp>
      <p:sp>
        <p:nvSpPr>
          <p:cNvPr id="40" name="Shape 40"/>
          <p:cNvSpPr/>
          <p:nvPr/>
        </p:nvSpPr>
        <p:spPr>
          <a:xfrm>
            <a:off x="0" y="1371600"/>
            <a:ext cx="9144000" cy="304799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wrap="square" lIns="45700" tIns="49300" rIns="45700" bIns="49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839199" cy="5105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2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/>
              <a:t>Assessments Overview</a:t>
            </a: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District Test Coordinator (DTC) Responsibilities</a:t>
            </a: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1"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/>
              <a:t>Supports and Resources</a:t>
            </a: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"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/>
              <a:t>Louisiana’s Assessment System</a:t>
            </a:r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1150" y="1605349"/>
            <a:ext cx="4301700" cy="44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</a:t>
            </a:r>
            <a:r>
              <a:rPr lang="en" sz="2800">
                <a:solidFill>
                  <a:srgbClr val="000000"/>
                </a:solidFill>
              </a:rPr>
              <a:t>7</a:t>
            </a:r>
            <a:r>
              <a:rPr lang="en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-201</a:t>
            </a:r>
            <a:r>
              <a:rPr lang="en" sz="2800">
                <a:solidFill>
                  <a:srgbClr val="000000"/>
                </a:solidFill>
              </a:rPr>
              <a:t>8</a:t>
            </a:r>
            <a:r>
              <a:rPr lang="en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Assessment </a:t>
            </a:r>
            <a:r>
              <a:rPr lang="en" sz="2800">
                <a:solidFill>
                  <a:srgbClr val="000000"/>
                </a:solidFill>
              </a:rPr>
              <a:t>Calendar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2399" y="1424449"/>
            <a:ext cx="6919199" cy="489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12" y="422125"/>
            <a:ext cx="9144000" cy="48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2800" b="0" i="0" u="none" strike="noStrike" cap="none">
                <a:latin typeface="Calibri"/>
                <a:ea typeface="Calibri"/>
                <a:cs typeface="Calibri"/>
                <a:sym typeface="Calibri"/>
              </a:rPr>
              <a:t>201</a:t>
            </a: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" sz="2800" b="0" i="0" u="none" strike="noStrike" cap="none">
                <a:latin typeface="Calibri"/>
                <a:ea typeface="Calibri"/>
                <a:cs typeface="Calibri"/>
                <a:sym typeface="Calibri"/>
              </a:rPr>
              <a:t>-201</a:t>
            </a: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" sz="2800" b="0" i="0" u="none" strike="noStrike" cap="none">
                <a:latin typeface="Calibri"/>
                <a:ea typeface="Calibri"/>
                <a:cs typeface="Calibri"/>
                <a:sym typeface="Calibri"/>
              </a:rPr>
              <a:t> Assessment </a:t>
            </a: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Calendar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487" y="1406425"/>
            <a:ext cx="7455025" cy="487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39647"/>
            <a:ext cx="8229600" cy="1377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/>
              <a:t>Important Links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6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800"/>
              <a:t>Below are helpful links related to assessment preparation and resources. Use the Important Links Note-Taking Guide to list helpful information and next steps for implementation.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/>
              <a:t>			      </a:t>
            </a:r>
          </a:p>
          <a:p>
            <a:pPr marL="0" lvl="0" indent="0">
              <a:spcBef>
                <a:spcPts val="0"/>
              </a:spcBef>
              <a:buNone/>
            </a:pPr>
            <a:endParaRPr sz="1800"/>
          </a:p>
          <a:p>
            <a:pPr marL="0" lvl="0" indent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graphicFrame>
        <p:nvGraphicFramePr>
          <p:cNvPr id="67" name="Shape 67"/>
          <p:cNvGraphicFramePr/>
          <p:nvPr/>
        </p:nvGraphicFramePr>
        <p:xfrm>
          <a:off x="1248200" y="2846975"/>
          <a:ext cx="6647600" cy="2120795"/>
        </p:xfrm>
        <a:graphic>
          <a:graphicData uri="http://schemas.openxmlformats.org/drawingml/2006/table">
            <a:tbl>
              <a:tblPr>
                <a:noFill/>
                <a:tableStyleId>{1ACBBDA4-AD8A-4C3A-A38A-49709203C907}</a:tableStyleId>
              </a:tblPr>
              <a:tblGrid>
                <a:gridCol w="3323800"/>
                <a:gridCol w="3323800"/>
              </a:tblGrid>
              <a:tr h="3419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Assessment Preparation Links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Assessment Resource Links</a:t>
                      </a:r>
                    </a:p>
                  </a:txBody>
                  <a:tcPr marL="91425" marR="91425" marT="91425" marB="91425"/>
                </a:tc>
              </a:tr>
              <a:tr h="16636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Online Tools Training (OTT)</a:t>
                      </a:r>
                    </a:p>
                    <a:p>
                      <a:pPr lvl="0" rtl="0">
                        <a:spcBef>
                          <a:spcPts val="64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/>
                        </a:rPr>
                        <a:t>eDIRECT</a:t>
                      </a:r>
                    </a:p>
                    <a:p>
                      <a:pPr lvl="0" rtl="0">
                        <a:spcBef>
                          <a:spcPts val="64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/>
                        </a:rPr>
                        <a:t>ACT State Testing Site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/>
                        </a:rPr>
                        <a:t>Assessment Library</a:t>
                      </a:r>
                    </a:p>
                    <a:p>
                      <a:pPr lvl="0" rtl="0">
                        <a:spcBef>
                          <a:spcPts val="64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/>
                        </a:rPr>
                        <a:t>Assessment Guidance</a:t>
                      </a:r>
                    </a:p>
                    <a:p>
                      <a:pPr lvl="0" rtl="0">
                        <a:spcBef>
                          <a:spcPts val="64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8"/>
                        </a:rPr>
                        <a:t>Practice Test</a:t>
                      </a:r>
                    </a:p>
                    <a:p>
                      <a:pPr lvl="0" rtl="0">
                        <a:spcBef>
                          <a:spcPts val="640"/>
                        </a:spcBef>
                        <a:buNone/>
                      </a:pPr>
                      <a:r>
                        <a:rPr lang="en" sz="1800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/>
                        </a:rPr>
                        <a:t>LEAP 360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Assessments Overview:  Turn and Talk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52400" y="1524000"/>
            <a:ext cx="8839200" cy="487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30187" marR="0" lvl="0" indent="-23018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prepare and execute assessment administration in your district?</a:t>
            </a:r>
          </a:p>
          <a:p>
            <a:pPr marL="230187" marR="0" lvl="0" indent="-230187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your district’s strengths and areas for improvement?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</a:p>
        </p:txBody>
      </p:sp>
      <p:sp>
        <p:nvSpPr>
          <p:cNvPr id="80" name="Shape 80"/>
          <p:cNvSpPr/>
          <p:nvPr/>
        </p:nvSpPr>
        <p:spPr>
          <a:xfrm>
            <a:off x="0" y="1981200"/>
            <a:ext cx="9144000" cy="3048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wrap="square" lIns="45700" tIns="49300" rIns="45700" bIns="49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None/>
            </a:pP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839200" cy="510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2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/>
              <a:t>Assessments Overview</a:t>
            </a: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District Test Coordinator (DTC) Responsibilities</a:t>
            </a: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1"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/>
              <a:t>Supports and Resources</a:t>
            </a: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"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ouisiana Believ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1144</Words>
  <Application>Microsoft Office PowerPoint</Application>
  <PresentationFormat>On-screen Show (4:3)</PresentationFormat>
  <Paragraphs>187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Arial</vt:lpstr>
      <vt:lpstr>Louisiana Believes</vt:lpstr>
      <vt:lpstr>PowerPoint Presentation</vt:lpstr>
      <vt:lpstr>Welcome</vt:lpstr>
      <vt:lpstr>Agenda</vt:lpstr>
      <vt:lpstr>Louisiana’s Assessment System</vt:lpstr>
      <vt:lpstr>2017-2018 Assessment Calendar</vt:lpstr>
      <vt:lpstr>PowerPoint Presentation</vt:lpstr>
      <vt:lpstr>Important Links</vt:lpstr>
      <vt:lpstr>Assessments Overview:  Turn and Talk</vt:lpstr>
      <vt:lpstr>Agenda</vt:lpstr>
      <vt:lpstr>DTC Responsibilities:  Bulletin 118</vt:lpstr>
      <vt:lpstr>DTC Responsibilities:  Bulletin 118</vt:lpstr>
      <vt:lpstr>DTC Responsibilities:  Bulletin 118</vt:lpstr>
      <vt:lpstr>DTC Responsibilities:  Bulletin 118</vt:lpstr>
      <vt:lpstr>DTC Responsibilities:  Bulletin 118</vt:lpstr>
      <vt:lpstr>DTC Responsibilities:  Bulletin 118</vt:lpstr>
      <vt:lpstr>Agenda</vt:lpstr>
      <vt:lpstr>Support &amp; Resources:  Assessment Library</vt:lpstr>
      <vt:lpstr>Support &amp; Resources:  Continuous Support</vt:lpstr>
      <vt:lpstr>Support &amp; Resources:  Turn and Talk</vt:lpstr>
      <vt:lpstr>Next Steps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 Cooper</dc:creator>
  <cp:lastModifiedBy>Em Cooper</cp:lastModifiedBy>
  <cp:revision>2</cp:revision>
  <dcterms:modified xsi:type="dcterms:W3CDTF">2017-09-11T22:25:00Z</dcterms:modified>
</cp:coreProperties>
</file>