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43" r:id="rId2"/>
  </p:sldMasterIdLst>
  <p:notesMasterIdLst>
    <p:notesMasterId r:id="rId52"/>
  </p:notesMasterIdLst>
  <p:handoutMasterIdLst>
    <p:handoutMasterId r:id="rId53"/>
  </p:handoutMasterIdLst>
  <p:sldIdLst>
    <p:sldId id="332" r:id="rId3"/>
    <p:sldId id="447" r:id="rId4"/>
    <p:sldId id="457" r:id="rId5"/>
    <p:sldId id="462" r:id="rId6"/>
    <p:sldId id="463" r:id="rId7"/>
    <p:sldId id="456" r:id="rId8"/>
    <p:sldId id="333" r:id="rId9"/>
    <p:sldId id="334" r:id="rId10"/>
    <p:sldId id="335" r:id="rId11"/>
    <p:sldId id="336" r:id="rId12"/>
    <p:sldId id="337" r:id="rId13"/>
    <p:sldId id="393" r:id="rId14"/>
    <p:sldId id="396" r:id="rId15"/>
    <p:sldId id="394" r:id="rId16"/>
    <p:sldId id="392" r:id="rId17"/>
    <p:sldId id="338" r:id="rId18"/>
    <p:sldId id="340" r:id="rId19"/>
    <p:sldId id="415" r:id="rId20"/>
    <p:sldId id="459" r:id="rId21"/>
    <p:sldId id="437" r:id="rId22"/>
    <p:sldId id="354" r:id="rId23"/>
    <p:sldId id="346" r:id="rId24"/>
    <p:sldId id="347" r:id="rId25"/>
    <p:sldId id="438" r:id="rId26"/>
    <p:sldId id="439" r:id="rId27"/>
    <p:sldId id="423" r:id="rId28"/>
    <p:sldId id="361" r:id="rId29"/>
    <p:sldId id="362" r:id="rId30"/>
    <p:sldId id="360" r:id="rId31"/>
    <p:sldId id="367" r:id="rId32"/>
    <p:sldId id="440" r:id="rId33"/>
    <p:sldId id="442" r:id="rId34"/>
    <p:sldId id="441" r:id="rId35"/>
    <p:sldId id="443" r:id="rId36"/>
    <p:sldId id="444" r:id="rId37"/>
    <p:sldId id="445" r:id="rId38"/>
    <p:sldId id="446" r:id="rId39"/>
    <p:sldId id="450" r:id="rId40"/>
    <p:sldId id="451" r:id="rId41"/>
    <p:sldId id="417" r:id="rId42"/>
    <p:sldId id="416" r:id="rId43"/>
    <p:sldId id="409" r:id="rId44"/>
    <p:sldId id="448" r:id="rId45"/>
    <p:sldId id="410" r:id="rId46"/>
    <p:sldId id="411" r:id="rId47"/>
    <p:sldId id="412" r:id="rId48"/>
    <p:sldId id="413" r:id="rId49"/>
    <p:sldId id="414" r:id="rId50"/>
    <p:sldId id="461" r:id="rId51"/>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696"/>
    <a:srgbClr val="26E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60603" autoAdjust="0"/>
  </p:normalViewPr>
  <p:slideViewPr>
    <p:cSldViewPr>
      <p:cViewPr>
        <p:scale>
          <a:sx n="50" d="100"/>
          <a:sy n="50" d="100"/>
        </p:scale>
        <p:origin x="-2386" y="-13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F6339-28F6-4734-8F10-FA4A8CEEC75B}"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170B1282-7C99-4B26-A738-2B652C67F38F}">
      <dgm:prSet phldrT="[Text]" custT="1"/>
      <dgm:spPr/>
      <dgm:t>
        <a:bodyPr/>
        <a:lstStyle/>
        <a:p>
          <a:r>
            <a:rPr lang="en-US" sz="3000" b="1" dirty="0" smtClean="0">
              <a:solidFill>
                <a:schemeClr val="tx1"/>
              </a:solidFill>
              <a:latin typeface="Arial" pitchFamily="34" charset="0"/>
              <a:cs typeface="Arial" pitchFamily="34" charset="0"/>
            </a:rPr>
            <a:t>Formative</a:t>
          </a:r>
          <a:endParaRPr lang="en-US" sz="3000" b="1" dirty="0">
            <a:solidFill>
              <a:schemeClr val="tx1"/>
            </a:solidFill>
            <a:latin typeface="Arial" pitchFamily="34" charset="0"/>
            <a:cs typeface="Arial" pitchFamily="34" charset="0"/>
          </a:endParaRPr>
        </a:p>
      </dgm:t>
    </dgm:pt>
    <dgm:pt modelId="{8DC1F399-1607-412A-A6F3-076B9FF12800}" type="parTrans" cxnId="{5FBA3069-016C-4550-856F-9A1AB6DDE89A}">
      <dgm:prSet/>
      <dgm:spPr/>
      <dgm:t>
        <a:bodyPr/>
        <a:lstStyle/>
        <a:p>
          <a:endParaRPr lang="en-US"/>
        </a:p>
      </dgm:t>
    </dgm:pt>
    <dgm:pt modelId="{C7F44900-200D-4CF7-83A6-D55C91442678}" type="sibTrans" cxnId="{5FBA3069-016C-4550-856F-9A1AB6DDE89A}">
      <dgm:prSet/>
      <dgm:spPr/>
      <dgm:t>
        <a:bodyPr/>
        <a:lstStyle/>
        <a:p>
          <a:endParaRPr lang="en-US"/>
        </a:p>
      </dgm:t>
    </dgm:pt>
    <dgm:pt modelId="{4A241391-DB59-4BD0-B723-F6CA7D5C3700}">
      <dgm:prSet phldrT="[Text]" custT="1"/>
      <dgm:spPr>
        <a:solidFill>
          <a:srgbClr val="0070C0"/>
        </a:solidFill>
      </dgm:spPr>
      <dgm:t>
        <a:bodyPr/>
        <a:lstStyle/>
        <a:p>
          <a:r>
            <a:rPr lang="en-US" sz="2600" b="1" dirty="0" smtClean="0">
              <a:latin typeface="Arial" pitchFamily="34" charset="0"/>
              <a:cs typeface="Arial" pitchFamily="34" charset="0"/>
            </a:rPr>
            <a:t>What students should know</a:t>
          </a:r>
          <a:endParaRPr lang="en-US" sz="2600" b="1" dirty="0">
            <a:latin typeface="Arial" pitchFamily="34" charset="0"/>
            <a:cs typeface="Arial" pitchFamily="34" charset="0"/>
          </a:endParaRPr>
        </a:p>
      </dgm:t>
    </dgm:pt>
    <dgm:pt modelId="{E21F00F8-5ED6-464D-8443-C12FF7F8B8F4}" type="parTrans" cxnId="{331167DD-DBD4-42BF-A44D-AA57A1C3ADF5}">
      <dgm:prSet/>
      <dgm:spPr/>
      <dgm:t>
        <a:bodyPr/>
        <a:lstStyle/>
        <a:p>
          <a:endParaRPr lang="en-US" dirty="0"/>
        </a:p>
      </dgm:t>
    </dgm:pt>
    <dgm:pt modelId="{FAF24130-AE65-4198-9D22-0EE6756CF851}" type="sibTrans" cxnId="{331167DD-DBD4-42BF-A44D-AA57A1C3ADF5}">
      <dgm:prSet/>
      <dgm:spPr/>
      <dgm:t>
        <a:bodyPr/>
        <a:lstStyle/>
        <a:p>
          <a:endParaRPr lang="en-US"/>
        </a:p>
      </dgm:t>
    </dgm:pt>
    <dgm:pt modelId="{D8CE322D-66BD-4B2F-B4A2-1BFF2DD0D53F}">
      <dgm:prSet phldrT="[Text]" custT="1"/>
      <dgm:spPr>
        <a:solidFill>
          <a:srgbClr val="0070C0"/>
        </a:solidFill>
      </dgm:spPr>
      <dgm:t>
        <a:bodyPr/>
        <a:lstStyle/>
        <a:p>
          <a:r>
            <a:rPr lang="en-US" sz="2600" b="1" dirty="0" smtClean="0">
              <a:latin typeface="Arial" pitchFamily="34" charset="0"/>
              <a:cs typeface="Arial" pitchFamily="34" charset="0"/>
            </a:rPr>
            <a:t>How instruction needs to be adjusted</a:t>
          </a:r>
          <a:endParaRPr lang="en-US" sz="2600" b="1" dirty="0">
            <a:latin typeface="Arial" pitchFamily="34" charset="0"/>
            <a:cs typeface="Arial" pitchFamily="34" charset="0"/>
          </a:endParaRPr>
        </a:p>
      </dgm:t>
    </dgm:pt>
    <dgm:pt modelId="{8448B4AD-EF71-4FF0-A1A8-F9033CC963BB}" type="parTrans" cxnId="{ABA787E6-FE2C-4CEF-91B9-44672EDFD2BC}">
      <dgm:prSet/>
      <dgm:spPr/>
      <dgm:t>
        <a:bodyPr/>
        <a:lstStyle/>
        <a:p>
          <a:endParaRPr lang="en-US" dirty="0"/>
        </a:p>
      </dgm:t>
    </dgm:pt>
    <dgm:pt modelId="{ADBD978A-9214-4607-8030-E33DD8476FF5}" type="sibTrans" cxnId="{ABA787E6-FE2C-4CEF-91B9-44672EDFD2BC}">
      <dgm:prSet/>
      <dgm:spPr/>
      <dgm:t>
        <a:bodyPr/>
        <a:lstStyle/>
        <a:p>
          <a:endParaRPr lang="en-US"/>
        </a:p>
      </dgm:t>
    </dgm:pt>
    <dgm:pt modelId="{E25065E5-C877-47A2-86BD-9440EEB2B950}">
      <dgm:prSet phldrT="[Text]" custT="1"/>
      <dgm:spPr>
        <a:solidFill>
          <a:srgbClr val="0070C0"/>
        </a:solidFill>
      </dgm:spPr>
      <dgm:t>
        <a:bodyPr/>
        <a:lstStyle/>
        <a:p>
          <a:r>
            <a:rPr lang="en-US" sz="2600" b="1" dirty="0" smtClean="0">
              <a:latin typeface="Arial" pitchFamily="34" charset="0"/>
              <a:cs typeface="Arial" pitchFamily="34" charset="0"/>
            </a:rPr>
            <a:t>How to improve student skills</a:t>
          </a:r>
          <a:endParaRPr lang="en-US" sz="2600" b="1" dirty="0">
            <a:latin typeface="Arial" pitchFamily="34" charset="0"/>
            <a:cs typeface="Arial" pitchFamily="34" charset="0"/>
          </a:endParaRPr>
        </a:p>
      </dgm:t>
    </dgm:pt>
    <dgm:pt modelId="{0F77DDCC-027B-49A1-B00E-54E7C06F2E56}" type="parTrans" cxnId="{1900A9A8-2E11-4F48-BE5D-DC7C271197A9}">
      <dgm:prSet/>
      <dgm:spPr/>
      <dgm:t>
        <a:bodyPr/>
        <a:lstStyle/>
        <a:p>
          <a:endParaRPr lang="en-US" dirty="0"/>
        </a:p>
      </dgm:t>
    </dgm:pt>
    <dgm:pt modelId="{9C1E9020-7DDA-494D-9681-AF04F12A0CD1}" type="sibTrans" cxnId="{1900A9A8-2E11-4F48-BE5D-DC7C271197A9}">
      <dgm:prSet/>
      <dgm:spPr/>
      <dgm:t>
        <a:bodyPr/>
        <a:lstStyle/>
        <a:p>
          <a:endParaRPr lang="en-US"/>
        </a:p>
      </dgm:t>
    </dgm:pt>
    <dgm:pt modelId="{C586DB39-FB81-48D8-9799-FD419734D98F}" type="pres">
      <dgm:prSet presAssocID="{56FF6339-28F6-4734-8F10-FA4A8CEEC75B}" presName="cycle" presStyleCnt="0">
        <dgm:presLayoutVars>
          <dgm:chMax val="1"/>
          <dgm:dir/>
          <dgm:animLvl val="ctr"/>
          <dgm:resizeHandles val="exact"/>
        </dgm:presLayoutVars>
      </dgm:prSet>
      <dgm:spPr/>
      <dgm:t>
        <a:bodyPr/>
        <a:lstStyle/>
        <a:p>
          <a:endParaRPr lang="en-US"/>
        </a:p>
      </dgm:t>
    </dgm:pt>
    <dgm:pt modelId="{504820DC-49B7-47CE-84C4-C98589359055}" type="pres">
      <dgm:prSet presAssocID="{170B1282-7C99-4B26-A738-2B652C67F38F}" presName="centerShape" presStyleLbl="node0" presStyleIdx="0" presStyleCnt="1"/>
      <dgm:spPr/>
      <dgm:t>
        <a:bodyPr/>
        <a:lstStyle/>
        <a:p>
          <a:endParaRPr lang="en-US"/>
        </a:p>
      </dgm:t>
    </dgm:pt>
    <dgm:pt modelId="{1EEAF812-F704-4DC6-853D-34E33496E606}" type="pres">
      <dgm:prSet presAssocID="{E21F00F8-5ED6-464D-8443-C12FF7F8B8F4}" presName="parTrans" presStyleLbl="bgSibTrans2D1" presStyleIdx="0" presStyleCnt="3"/>
      <dgm:spPr/>
      <dgm:t>
        <a:bodyPr/>
        <a:lstStyle/>
        <a:p>
          <a:endParaRPr lang="en-US"/>
        </a:p>
      </dgm:t>
    </dgm:pt>
    <dgm:pt modelId="{C204BCF3-7763-469A-B0E2-7021FFA3849F}" type="pres">
      <dgm:prSet presAssocID="{4A241391-DB59-4BD0-B723-F6CA7D5C3700}" presName="node" presStyleLbl="node1" presStyleIdx="0" presStyleCnt="3">
        <dgm:presLayoutVars>
          <dgm:bulletEnabled val="1"/>
        </dgm:presLayoutVars>
      </dgm:prSet>
      <dgm:spPr/>
      <dgm:t>
        <a:bodyPr/>
        <a:lstStyle/>
        <a:p>
          <a:endParaRPr lang="en-US"/>
        </a:p>
      </dgm:t>
    </dgm:pt>
    <dgm:pt modelId="{C992BF7F-D1E0-4444-AB64-308401FE97CD}" type="pres">
      <dgm:prSet presAssocID="{8448B4AD-EF71-4FF0-A1A8-F9033CC963BB}" presName="parTrans" presStyleLbl="bgSibTrans2D1" presStyleIdx="1" presStyleCnt="3"/>
      <dgm:spPr/>
      <dgm:t>
        <a:bodyPr/>
        <a:lstStyle/>
        <a:p>
          <a:endParaRPr lang="en-US"/>
        </a:p>
      </dgm:t>
    </dgm:pt>
    <dgm:pt modelId="{E0F93B29-462B-4492-8BDE-A27D60ACD631}" type="pres">
      <dgm:prSet presAssocID="{D8CE322D-66BD-4B2F-B4A2-1BFF2DD0D53F}" presName="node" presStyleLbl="node1" presStyleIdx="1" presStyleCnt="3">
        <dgm:presLayoutVars>
          <dgm:bulletEnabled val="1"/>
        </dgm:presLayoutVars>
      </dgm:prSet>
      <dgm:spPr/>
      <dgm:t>
        <a:bodyPr/>
        <a:lstStyle/>
        <a:p>
          <a:endParaRPr lang="en-US"/>
        </a:p>
      </dgm:t>
    </dgm:pt>
    <dgm:pt modelId="{35439B3B-7A7C-4E9F-ACA0-A57E36E64A13}" type="pres">
      <dgm:prSet presAssocID="{0F77DDCC-027B-49A1-B00E-54E7C06F2E56}" presName="parTrans" presStyleLbl="bgSibTrans2D1" presStyleIdx="2" presStyleCnt="3"/>
      <dgm:spPr/>
      <dgm:t>
        <a:bodyPr/>
        <a:lstStyle/>
        <a:p>
          <a:endParaRPr lang="en-US"/>
        </a:p>
      </dgm:t>
    </dgm:pt>
    <dgm:pt modelId="{F75D4FF6-EF07-487D-B2A4-3B6784ADA363}" type="pres">
      <dgm:prSet presAssocID="{E25065E5-C877-47A2-86BD-9440EEB2B950}" presName="node" presStyleLbl="node1" presStyleIdx="2" presStyleCnt="3">
        <dgm:presLayoutVars>
          <dgm:bulletEnabled val="1"/>
        </dgm:presLayoutVars>
      </dgm:prSet>
      <dgm:spPr/>
      <dgm:t>
        <a:bodyPr/>
        <a:lstStyle/>
        <a:p>
          <a:endParaRPr lang="en-US"/>
        </a:p>
      </dgm:t>
    </dgm:pt>
  </dgm:ptLst>
  <dgm:cxnLst>
    <dgm:cxn modelId="{42B05FE7-DCDF-4B8D-9261-3A1560E76782}" type="presOf" srcId="{D8CE322D-66BD-4B2F-B4A2-1BFF2DD0D53F}" destId="{E0F93B29-462B-4492-8BDE-A27D60ACD631}" srcOrd="0" destOrd="0" presId="urn:microsoft.com/office/officeart/2005/8/layout/radial4"/>
    <dgm:cxn modelId="{9158972A-6511-418B-82E4-14499BE2B90B}" type="presOf" srcId="{4A241391-DB59-4BD0-B723-F6CA7D5C3700}" destId="{C204BCF3-7763-469A-B0E2-7021FFA3849F}" srcOrd="0" destOrd="0" presId="urn:microsoft.com/office/officeart/2005/8/layout/radial4"/>
    <dgm:cxn modelId="{81489DCE-0686-4F4B-9DDA-9265AF5F6762}" type="presOf" srcId="{170B1282-7C99-4B26-A738-2B652C67F38F}" destId="{504820DC-49B7-47CE-84C4-C98589359055}" srcOrd="0" destOrd="0" presId="urn:microsoft.com/office/officeart/2005/8/layout/radial4"/>
    <dgm:cxn modelId="{3F48E34E-935B-4711-845C-987996A2773D}" type="presOf" srcId="{E25065E5-C877-47A2-86BD-9440EEB2B950}" destId="{F75D4FF6-EF07-487D-B2A4-3B6784ADA363}" srcOrd="0" destOrd="0" presId="urn:microsoft.com/office/officeart/2005/8/layout/radial4"/>
    <dgm:cxn modelId="{1900A9A8-2E11-4F48-BE5D-DC7C271197A9}" srcId="{170B1282-7C99-4B26-A738-2B652C67F38F}" destId="{E25065E5-C877-47A2-86BD-9440EEB2B950}" srcOrd="2" destOrd="0" parTransId="{0F77DDCC-027B-49A1-B00E-54E7C06F2E56}" sibTransId="{9C1E9020-7DDA-494D-9681-AF04F12A0CD1}"/>
    <dgm:cxn modelId="{CB5DB14D-10DA-4B80-86FB-4713EAAFC35B}" type="presOf" srcId="{0F77DDCC-027B-49A1-B00E-54E7C06F2E56}" destId="{35439B3B-7A7C-4E9F-ACA0-A57E36E64A13}" srcOrd="0" destOrd="0" presId="urn:microsoft.com/office/officeart/2005/8/layout/radial4"/>
    <dgm:cxn modelId="{331167DD-DBD4-42BF-A44D-AA57A1C3ADF5}" srcId="{170B1282-7C99-4B26-A738-2B652C67F38F}" destId="{4A241391-DB59-4BD0-B723-F6CA7D5C3700}" srcOrd="0" destOrd="0" parTransId="{E21F00F8-5ED6-464D-8443-C12FF7F8B8F4}" sibTransId="{FAF24130-AE65-4198-9D22-0EE6756CF851}"/>
    <dgm:cxn modelId="{92EF777F-3A5F-43A9-BA36-03BA9C8ADB56}" type="presOf" srcId="{8448B4AD-EF71-4FF0-A1A8-F9033CC963BB}" destId="{C992BF7F-D1E0-4444-AB64-308401FE97CD}" srcOrd="0" destOrd="0" presId="urn:microsoft.com/office/officeart/2005/8/layout/radial4"/>
    <dgm:cxn modelId="{A069404B-8BA5-40FD-80F7-47C96491F11F}" type="presOf" srcId="{56FF6339-28F6-4734-8F10-FA4A8CEEC75B}" destId="{C586DB39-FB81-48D8-9799-FD419734D98F}" srcOrd="0" destOrd="0" presId="urn:microsoft.com/office/officeart/2005/8/layout/radial4"/>
    <dgm:cxn modelId="{ABA787E6-FE2C-4CEF-91B9-44672EDFD2BC}" srcId="{170B1282-7C99-4B26-A738-2B652C67F38F}" destId="{D8CE322D-66BD-4B2F-B4A2-1BFF2DD0D53F}" srcOrd="1" destOrd="0" parTransId="{8448B4AD-EF71-4FF0-A1A8-F9033CC963BB}" sibTransId="{ADBD978A-9214-4607-8030-E33DD8476FF5}"/>
    <dgm:cxn modelId="{5FBA3069-016C-4550-856F-9A1AB6DDE89A}" srcId="{56FF6339-28F6-4734-8F10-FA4A8CEEC75B}" destId="{170B1282-7C99-4B26-A738-2B652C67F38F}" srcOrd="0" destOrd="0" parTransId="{8DC1F399-1607-412A-A6F3-076B9FF12800}" sibTransId="{C7F44900-200D-4CF7-83A6-D55C91442678}"/>
    <dgm:cxn modelId="{FC6E1BF8-07CB-47D1-9F5D-26F342FEBA1A}" type="presOf" srcId="{E21F00F8-5ED6-464D-8443-C12FF7F8B8F4}" destId="{1EEAF812-F704-4DC6-853D-34E33496E606}" srcOrd="0" destOrd="0" presId="urn:microsoft.com/office/officeart/2005/8/layout/radial4"/>
    <dgm:cxn modelId="{0D0B01D6-EECD-48FF-B3BE-9DB22F6CBA80}" type="presParOf" srcId="{C586DB39-FB81-48D8-9799-FD419734D98F}" destId="{504820DC-49B7-47CE-84C4-C98589359055}" srcOrd="0" destOrd="0" presId="urn:microsoft.com/office/officeart/2005/8/layout/radial4"/>
    <dgm:cxn modelId="{C5CAE453-5C50-4D17-B16A-0A3E4349E3AD}" type="presParOf" srcId="{C586DB39-FB81-48D8-9799-FD419734D98F}" destId="{1EEAF812-F704-4DC6-853D-34E33496E606}" srcOrd="1" destOrd="0" presId="urn:microsoft.com/office/officeart/2005/8/layout/radial4"/>
    <dgm:cxn modelId="{7BE6F680-2980-47BB-8829-16389F43F874}" type="presParOf" srcId="{C586DB39-FB81-48D8-9799-FD419734D98F}" destId="{C204BCF3-7763-469A-B0E2-7021FFA3849F}" srcOrd="2" destOrd="0" presId="urn:microsoft.com/office/officeart/2005/8/layout/radial4"/>
    <dgm:cxn modelId="{AA971A7C-8D4F-45B7-A849-B65FC3192C75}" type="presParOf" srcId="{C586DB39-FB81-48D8-9799-FD419734D98F}" destId="{C992BF7F-D1E0-4444-AB64-308401FE97CD}" srcOrd="3" destOrd="0" presId="urn:microsoft.com/office/officeart/2005/8/layout/radial4"/>
    <dgm:cxn modelId="{CD1769FC-31F2-4959-A37F-49A17FA05ED6}" type="presParOf" srcId="{C586DB39-FB81-48D8-9799-FD419734D98F}" destId="{E0F93B29-462B-4492-8BDE-A27D60ACD631}" srcOrd="4" destOrd="0" presId="urn:microsoft.com/office/officeart/2005/8/layout/radial4"/>
    <dgm:cxn modelId="{D2DF5E34-F394-49D0-ABD8-B4AE38C16EE3}" type="presParOf" srcId="{C586DB39-FB81-48D8-9799-FD419734D98F}" destId="{35439B3B-7A7C-4E9F-ACA0-A57E36E64A13}" srcOrd="5" destOrd="0" presId="urn:microsoft.com/office/officeart/2005/8/layout/radial4"/>
    <dgm:cxn modelId="{7F44F9FF-35ED-4ECD-B74C-6ED609E5D608}" type="presParOf" srcId="{C586DB39-FB81-48D8-9799-FD419734D98F}" destId="{F75D4FF6-EF07-487D-B2A4-3B6784ADA36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F6339-28F6-4734-8F10-FA4A8CEEC75B}" type="doc">
      <dgm:prSet loTypeId="urn:microsoft.com/office/officeart/2005/8/layout/radial4" loCatId="relationship" qsTypeId="urn:microsoft.com/office/officeart/2005/8/quickstyle/simple1#3" qsCatId="simple" csTypeId="urn:microsoft.com/office/officeart/2005/8/colors/accent1_2#3" csCatId="accent1" phldr="1"/>
      <dgm:spPr/>
      <dgm:t>
        <a:bodyPr/>
        <a:lstStyle/>
        <a:p>
          <a:endParaRPr lang="en-US"/>
        </a:p>
      </dgm:t>
    </dgm:pt>
    <dgm:pt modelId="{170B1282-7C99-4B26-A738-2B652C67F38F}">
      <dgm:prSet phldrT="[Text]" custT="1"/>
      <dgm:spPr/>
      <dgm:t>
        <a:bodyPr/>
        <a:lstStyle/>
        <a:p>
          <a:r>
            <a:rPr lang="en-US" sz="2700" b="1" dirty="0" smtClean="0">
              <a:solidFill>
                <a:schemeClr val="tx1"/>
              </a:solidFill>
              <a:latin typeface="Arial" pitchFamily="34" charset="0"/>
              <a:cs typeface="Arial" pitchFamily="34" charset="0"/>
            </a:rPr>
            <a:t>Summative</a:t>
          </a:r>
          <a:endParaRPr lang="en-US" sz="2700" b="1" dirty="0">
            <a:solidFill>
              <a:schemeClr val="tx1"/>
            </a:solidFill>
            <a:latin typeface="Arial" pitchFamily="34" charset="0"/>
            <a:cs typeface="Arial" pitchFamily="34" charset="0"/>
          </a:endParaRPr>
        </a:p>
      </dgm:t>
    </dgm:pt>
    <dgm:pt modelId="{8DC1F399-1607-412A-A6F3-076B9FF12800}" type="parTrans" cxnId="{5FBA3069-016C-4550-856F-9A1AB6DDE89A}">
      <dgm:prSet/>
      <dgm:spPr/>
      <dgm:t>
        <a:bodyPr/>
        <a:lstStyle/>
        <a:p>
          <a:endParaRPr lang="en-US"/>
        </a:p>
      </dgm:t>
    </dgm:pt>
    <dgm:pt modelId="{C7F44900-200D-4CF7-83A6-D55C91442678}" type="sibTrans" cxnId="{5FBA3069-016C-4550-856F-9A1AB6DDE89A}">
      <dgm:prSet/>
      <dgm:spPr/>
      <dgm:t>
        <a:bodyPr/>
        <a:lstStyle/>
        <a:p>
          <a:endParaRPr lang="en-US"/>
        </a:p>
      </dgm:t>
    </dgm:pt>
    <dgm:pt modelId="{4A241391-DB59-4BD0-B723-F6CA7D5C3700}">
      <dgm:prSet phldrT="[Text]" custT="1"/>
      <dgm:spPr>
        <a:solidFill>
          <a:srgbClr val="0070C0"/>
        </a:solidFill>
      </dgm:spPr>
      <dgm:t>
        <a:bodyPr/>
        <a:lstStyle/>
        <a:p>
          <a:r>
            <a:rPr lang="en-US" sz="2600" b="1" dirty="0" smtClean="0">
              <a:latin typeface="Arial" pitchFamily="34" charset="0"/>
              <a:cs typeface="Arial" pitchFamily="34" charset="0"/>
            </a:rPr>
            <a:t>After instruction occurs</a:t>
          </a:r>
          <a:endParaRPr lang="en-US" sz="2600" b="1" dirty="0">
            <a:latin typeface="Arial" pitchFamily="34" charset="0"/>
            <a:cs typeface="Arial" pitchFamily="34" charset="0"/>
          </a:endParaRPr>
        </a:p>
      </dgm:t>
    </dgm:pt>
    <dgm:pt modelId="{E21F00F8-5ED6-464D-8443-C12FF7F8B8F4}" type="parTrans" cxnId="{331167DD-DBD4-42BF-A44D-AA57A1C3ADF5}">
      <dgm:prSet/>
      <dgm:spPr/>
      <dgm:t>
        <a:bodyPr/>
        <a:lstStyle/>
        <a:p>
          <a:endParaRPr lang="en-US" dirty="0"/>
        </a:p>
      </dgm:t>
    </dgm:pt>
    <dgm:pt modelId="{FAF24130-AE65-4198-9D22-0EE6756CF851}" type="sibTrans" cxnId="{331167DD-DBD4-42BF-A44D-AA57A1C3ADF5}">
      <dgm:prSet/>
      <dgm:spPr/>
      <dgm:t>
        <a:bodyPr/>
        <a:lstStyle/>
        <a:p>
          <a:endParaRPr lang="en-US"/>
        </a:p>
      </dgm:t>
    </dgm:pt>
    <dgm:pt modelId="{D8CE322D-66BD-4B2F-B4A2-1BFF2DD0D53F}">
      <dgm:prSet phldrT="[Text]" custT="1"/>
      <dgm:spPr>
        <a:solidFill>
          <a:srgbClr val="0070C0"/>
        </a:solidFill>
      </dgm:spPr>
      <dgm:t>
        <a:bodyPr/>
        <a:lstStyle/>
        <a:p>
          <a:r>
            <a:rPr lang="en-US" sz="2600" b="1" dirty="0" smtClean="0">
              <a:latin typeface="Arial" pitchFamily="34" charset="0"/>
              <a:cs typeface="Arial" pitchFamily="34" charset="0"/>
            </a:rPr>
            <a:t>Used when determining grades</a:t>
          </a:r>
          <a:endParaRPr lang="en-US" sz="2600" b="1" dirty="0">
            <a:latin typeface="Arial" pitchFamily="34" charset="0"/>
            <a:cs typeface="Arial" pitchFamily="34" charset="0"/>
          </a:endParaRPr>
        </a:p>
      </dgm:t>
    </dgm:pt>
    <dgm:pt modelId="{8448B4AD-EF71-4FF0-A1A8-F9033CC963BB}" type="parTrans" cxnId="{ABA787E6-FE2C-4CEF-91B9-44672EDFD2BC}">
      <dgm:prSet/>
      <dgm:spPr/>
      <dgm:t>
        <a:bodyPr/>
        <a:lstStyle/>
        <a:p>
          <a:endParaRPr lang="en-US" dirty="0"/>
        </a:p>
      </dgm:t>
    </dgm:pt>
    <dgm:pt modelId="{ADBD978A-9214-4607-8030-E33DD8476FF5}" type="sibTrans" cxnId="{ABA787E6-FE2C-4CEF-91B9-44672EDFD2BC}">
      <dgm:prSet/>
      <dgm:spPr/>
      <dgm:t>
        <a:bodyPr/>
        <a:lstStyle/>
        <a:p>
          <a:endParaRPr lang="en-US"/>
        </a:p>
      </dgm:t>
    </dgm:pt>
    <dgm:pt modelId="{E25065E5-C877-47A2-86BD-9440EEB2B950}">
      <dgm:prSet phldrT="[Text]" custT="1"/>
      <dgm:spPr>
        <a:solidFill>
          <a:srgbClr val="0070C0"/>
        </a:solidFill>
      </dgm:spPr>
      <dgm:t>
        <a:bodyPr/>
        <a:lstStyle/>
        <a:p>
          <a:r>
            <a:rPr lang="en-US" sz="2600" b="1" dirty="0" smtClean="0">
              <a:latin typeface="Arial" pitchFamily="34" charset="0"/>
              <a:cs typeface="Arial" pitchFamily="34" charset="0"/>
            </a:rPr>
            <a:t>Various audiences for the data</a:t>
          </a:r>
          <a:endParaRPr lang="en-US" sz="2600" b="1" dirty="0">
            <a:latin typeface="Arial" pitchFamily="34" charset="0"/>
            <a:cs typeface="Arial" pitchFamily="34" charset="0"/>
          </a:endParaRPr>
        </a:p>
      </dgm:t>
    </dgm:pt>
    <dgm:pt modelId="{0F77DDCC-027B-49A1-B00E-54E7C06F2E56}" type="parTrans" cxnId="{1900A9A8-2E11-4F48-BE5D-DC7C271197A9}">
      <dgm:prSet/>
      <dgm:spPr/>
      <dgm:t>
        <a:bodyPr/>
        <a:lstStyle/>
        <a:p>
          <a:endParaRPr lang="en-US" dirty="0"/>
        </a:p>
      </dgm:t>
    </dgm:pt>
    <dgm:pt modelId="{9C1E9020-7DDA-494D-9681-AF04F12A0CD1}" type="sibTrans" cxnId="{1900A9A8-2E11-4F48-BE5D-DC7C271197A9}">
      <dgm:prSet/>
      <dgm:spPr/>
      <dgm:t>
        <a:bodyPr/>
        <a:lstStyle/>
        <a:p>
          <a:endParaRPr lang="en-US"/>
        </a:p>
      </dgm:t>
    </dgm:pt>
    <dgm:pt modelId="{C586DB39-FB81-48D8-9799-FD419734D98F}" type="pres">
      <dgm:prSet presAssocID="{56FF6339-28F6-4734-8F10-FA4A8CEEC75B}" presName="cycle" presStyleCnt="0">
        <dgm:presLayoutVars>
          <dgm:chMax val="1"/>
          <dgm:dir/>
          <dgm:animLvl val="ctr"/>
          <dgm:resizeHandles val="exact"/>
        </dgm:presLayoutVars>
      </dgm:prSet>
      <dgm:spPr/>
      <dgm:t>
        <a:bodyPr/>
        <a:lstStyle/>
        <a:p>
          <a:endParaRPr lang="en-US"/>
        </a:p>
      </dgm:t>
    </dgm:pt>
    <dgm:pt modelId="{504820DC-49B7-47CE-84C4-C98589359055}" type="pres">
      <dgm:prSet presAssocID="{170B1282-7C99-4B26-A738-2B652C67F38F}" presName="centerShape" presStyleLbl="node0" presStyleIdx="0" presStyleCnt="1"/>
      <dgm:spPr/>
      <dgm:t>
        <a:bodyPr/>
        <a:lstStyle/>
        <a:p>
          <a:endParaRPr lang="en-US"/>
        </a:p>
      </dgm:t>
    </dgm:pt>
    <dgm:pt modelId="{1EEAF812-F704-4DC6-853D-34E33496E606}" type="pres">
      <dgm:prSet presAssocID="{E21F00F8-5ED6-464D-8443-C12FF7F8B8F4}" presName="parTrans" presStyleLbl="bgSibTrans2D1" presStyleIdx="0" presStyleCnt="3"/>
      <dgm:spPr/>
      <dgm:t>
        <a:bodyPr/>
        <a:lstStyle/>
        <a:p>
          <a:endParaRPr lang="en-US"/>
        </a:p>
      </dgm:t>
    </dgm:pt>
    <dgm:pt modelId="{C204BCF3-7763-469A-B0E2-7021FFA3849F}" type="pres">
      <dgm:prSet presAssocID="{4A241391-DB59-4BD0-B723-F6CA7D5C3700}" presName="node" presStyleLbl="node1" presStyleIdx="0" presStyleCnt="3">
        <dgm:presLayoutVars>
          <dgm:bulletEnabled val="1"/>
        </dgm:presLayoutVars>
      </dgm:prSet>
      <dgm:spPr/>
      <dgm:t>
        <a:bodyPr/>
        <a:lstStyle/>
        <a:p>
          <a:endParaRPr lang="en-US"/>
        </a:p>
      </dgm:t>
    </dgm:pt>
    <dgm:pt modelId="{C992BF7F-D1E0-4444-AB64-308401FE97CD}" type="pres">
      <dgm:prSet presAssocID="{8448B4AD-EF71-4FF0-A1A8-F9033CC963BB}" presName="parTrans" presStyleLbl="bgSibTrans2D1" presStyleIdx="1" presStyleCnt="3"/>
      <dgm:spPr/>
      <dgm:t>
        <a:bodyPr/>
        <a:lstStyle/>
        <a:p>
          <a:endParaRPr lang="en-US"/>
        </a:p>
      </dgm:t>
    </dgm:pt>
    <dgm:pt modelId="{E0F93B29-462B-4492-8BDE-A27D60ACD631}" type="pres">
      <dgm:prSet presAssocID="{D8CE322D-66BD-4B2F-B4A2-1BFF2DD0D53F}" presName="node" presStyleLbl="node1" presStyleIdx="1" presStyleCnt="3">
        <dgm:presLayoutVars>
          <dgm:bulletEnabled val="1"/>
        </dgm:presLayoutVars>
      </dgm:prSet>
      <dgm:spPr/>
      <dgm:t>
        <a:bodyPr/>
        <a:lstStyle/>
        <a:p>
          <a:endParaRPr lang="en-US"/>
        </a:p>
      </dgm:t>
    </dgm:pt>
    <dgm:pt modelId="{35439B3B-7A7C-4E9F-ACA0-A57E36E64A13}" type="pres">
      <dgm:prSet presAssocID="{0F77DDCC-027B-49A1-B00E-54E7C06F2E56}" presName="parTrans" presStyleLbl="bgSibTrans2D1" presStyleIdx="2" presStyleCnt="3"/>
      <dgm:spPr/>
      <dgm:t>
        <a:bodyPr/>
        <a:lstStyle/>
        <a:p>
          <a:endParaRPr lang="en-US"/>
        </a:p>
      </dgm:t>
    </dgm:pt>
    <dgm:pt modelId="{F75D4FF6-EF07-487D-B2A4-3B6784ADA363}" type="pres">
      <dgm:prSet presAssocID="{E25065E5-C877-47A2-86BD-9440EEB2B950}" presName="node" presStyleLbl="node1" presStyleIdx="2" presStyleCnt="3">
        <dgm:presLayoutVars>
          <dgm:bulletEnabled val="1"/>
        </dgm:presLayoutVars>
      </dgm:prSet>
      <dgm:spPr/>
      <dgm:t>
        <a:bodyPr/>
        <a:lstStyle/>
        <a:p>
          <a:endParaRPr lang="en-US"/>
        </a:p>
      </dgm:t>
    </dgm:pt>
  </dgm:ptLst>
  <dgm:cxnLst>
    <dgm:cxn modelId="{466691E7-7C31-4B9A-87CB-6FA018065F9B}" type="presOf" srcId="{170B1282-7C99-4B26-A738-2B652C67F38F}" destId="{504820DC-49B7-47CE-84C4-C98589359055}" srcOrd="0" destOrd="0" presId="urn:microsoft.com/office/officeart/2005/8/layout/radial4"/>
    <dgm:cxn modelId="{044CDEB1-CC49-4AD3-A009-47CE2E174C82}" type="presOf" srcId="{56FF6339-28F6-4734-8F10-FA4A8CEEC75B}" destId="{C586DB39-FB81-48D8-9799-FD419734D98F}" srcOrd="0" destOrd="0" presId="urn:microsoft.com/office/officeart/2005/8/layout/radial4"/>
    <dgm:cxn modelId="{1900A9A8-2E11-4F48-BE5D-DC7C271197A9}" srcId="{170B1282-7C99-4B26-A738-2B652C67F38F}" destId="{E25065E5-C877-47A2-86BD-9440EEB2B950}" srcOrd="2" destOrd="0" parTransId="{0F77DDCC-027B-49A1-B00E-54E7C06F2E56}" sibTransId="{9C1E9020-7DDA-494D-9681-AF04F12A0CD1}"/>
    <dgm:cxn modelId="{F5B8B869-060B-499D-BA04-788D23025BED}" type="presOf" srcId="{E25065E5-C877-47A2-86BD-9440EEB2B950}" destId="{F75D4FF6-EF07-487D-B2A4-3B6784ADA363}" srcOrd="0" destOrd="0" presId="urn:microsoft.com/office/officeart/2005/8/layout/radial4"/>
    <dgm:cxn modelId="{331167DD-DBD4-42BF-A44D-AA57A1C3ADF5}" srcId="{170B1282-7C99-4B26-A738-2B652C67F38F}" destId="{4A241391-DB59-4BD0-B723-F6CA7D5C3700}" srcOrd="0" destOrd="0" parTransId="{E21F00F8-5ED6-464D-8443-C12FF7F8B8F4}" sibTransId="{FAF24130-AE65-4198-9D22-0EE6756CF851}"/>
    <dgm:cxn modelId="{EBE9531C-A0AD-4E0C-92A9-932B61A877A8}" type="presOf" srcId="{4A241391-DB59-4BD0-B723-F6CA7D5C3700}" destId="{C204BCF3-7763-469A-B0E2-7021FFA3849F}" srcOrd="0" destOrd="0" presId="urn:microsoft.com/office/officeart/2005/8/layout/radial4"/>
    <dgm:cxn modelId="{ABA787E6-FE2C-4CEF-91B9-44672EDFD2BC}" srcId="{170B1282-7C99-4B26-A738-2B652C67F38F}" destId="{D8CE322D-66BD-4B2F-B4A2-1BFF2DD0D53F}" srcOrd="1" destOrd="0" parTransId="{8448B4AD-EF71-4FF0-A1A8-F9033CC963BB}" sibTransId="{ADBD978A-9214-4607-8030-E33DD8476FF5}"/>
    <dgm:cxn modelId="{537E49A9-8187-462D-ACF7-727B07CDA9C2}" type="presOf" srcId="{E21F00F8-5ED6-464D-8443-C12FF7F8B8F4}" destId="{1EEAF812-F704-4DC6-853D-34E33496E606}" srcOrd="0" destOrd="0" presId="urn:microsoft.com/office/officeart/2005/8/layout/radial4"/>
    <dgm:cxn modelId="{5FBA3069-016C-4550-856F-9A1AB6DDE89A}" srcId="{56FF6339-28F6-4734-8F10-FA4A8CEEC75B}" destId="{170B1282-7C99-4B26-A738-2B652C67F38F}" srcOrd="0" destOrd="0" parTransId="{8DC1F399-1607-412A-A6F3-076B9FF12800}" sibTransId="{C7F44900-200D-4CF7-83A6-D55C91442678}"/>
    <dgm:cxn modelId="{CED81FC2-94A3-49FE-9B86-23B2F9A3A263}" type="presOf" srcId="{8448B4AD-EF71-4FF0-A1A8-F9033CC963BB}" destId="{C992BF7F-D1E0-4444-AB64-308401FE97CD}" srcOrd="0" destOrd="0" presId="urn:microsoft.com/office/officeart/2005/8/layout/radial4"/>
    <dgm:cxn modelId="{3EBF0B34-D4D0-45F9-AD40-12B45E5488D3}" type="presOf" srcId="{D8CE322D-66BD-4B2F-B4A2-1BFF2DD0D53F}" destId="{E0F93B29-462B-4492-8BDE-A27D60ACD631}" srcOrd="0" destOrd="0" presId="urn:microsoft.com/office/officeart/2005/8/layout/radial4"/>
    <dgm:cxn modelId="{A1616064-0F80-414F-8001-9EF45C9BE8F5}" type="presOf" srcId="{0F77DDCC-027B-49A1-B00E-54E7C06F2E56}" destId="{35439B3B-7A7C-4E9F-ACA0-A57E36E64A13}" srcOrd="0" destOrd="0" presId="urn:microsoft.com/office/officeart/2005/8/layout/radial4"/>
    <dgm:cxn modelId="{B91E2D85-9E06-498C-A7BA-5354C942B1AD}" type="presParOf" srcId="{C586DB39-FB81-48D8-9799-FD419734D98F}" destId="{504820DC-49B7-47CE-84C4-C98589359055}" srcOrd="0" destOrd="0" presId="urn:microsoft.com/office/officeart/2005/8/layout/radial4"/>
    <dgm:cxn modelId="{4369F060-1D63-42D9-ADE9-811A6120E727}" type="presParOf" srcId="{C586DB39-FB81-48D8-9799-FD419734D98F}" destId="{1EEAF812-F704-4DC6-853D-34E33496E606}" srcOrd="1" destOrd="0" presId="urn:microsoft.com/office/officeart/2005/8/layout/radial4"/>
    <dgm:cxn modelId="{4A5557FA-42B0-48AA-8E75-38646275A50D}" type="presParOf" srcId="{C586DB39-FB81-48D8-9799-FD419734D98F}" destId="{C204BCF3-7763-469A-B0E2-7021FFA3849F}" srcOrd="2" destOrd="0" presId="urn:microsoft.com/office/officeart/2005/8/layout/radial4"/>
    <dgm:cxn modelId="{9BE378F8-DD47-4798-971C-51CEE485E2E4}" type="presParOf" srcId="{C586DB39-FB81-48D8-9799-FD419734D98F}" destId="{C992BF7F-D1E0-4444-AB64-308401FE97CD}" srcOrd="3" destOrd="0" presId="urn:microsoft.com/office/officeart/2005/8/layout/radial4"/>
    <dgm:cxn modelId="{BC68FF03-AB34-4EE8-AC01-251513335C0B}" type="presParOf" srcId="{C586DB39-FB81-48D8-9799-FD419734D98F}" destId="{E0F93B29-462B-4492-8BDE-A27D60ACD631}" srcOrd="4" destOrd="0" presId="urn:microsoft.com/office/officeart/2005/8/layout/radial4"/>
    <dgm:cxn modelId="{2646D7F9-892B-4AAF-A8A1-C59C87F819D2}" type="presParOf" srcId="{C586DB39-FB81-48D8-9799-FD419734D98F}" destId="{35439B3B-7A7C-4E9F-ACA0-A57E36E64A13}" srcOrd="5" destOrd="0" presId="urn:microsoft.com/office/officeart/2005/8/layout/radial4"/>
    <dgm:cxn modelId="{0B36C577-FC5B-4473-86AA-5D477C175D02}" type="presParOf" srcId="{C586DB39-FB81-48D8-9799-FD419734D98F}" destId="{F75D4FF6-EF07-487D-B2A4-3B6784ADA36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14663" cy="461963"/>
          </a:xfrm>
          <a:prstGeom prst="rect">
            <a:avLst/>
          </a:prstGeom>
          <a:noFill/>
          <a:ln w="9525">
            <a:noFill/>
            <a:miter lim="800000"/>
            <a:headEnd/>
            <a:tailEnd/>
          </a:ln>
        </p:spPr>
        <p:txBody>
          <a:bodyPr vert="horz" wrap="square" lIns="92525" tIns="46264" rIns="92525" bIns="46264" numCol="1" anchor="t" anchorCtr="0" compatLnSpc="1">
            <a:prstTxWarp prst="textNoShape">
              <a:avLst/>
            </a:prstTxWarp>
          </a:bodyPr>
          <a:lstStyle>
            <a:lvl1pPr defTabSz="903155">
              <a:defRPr sz="1200"/>
            </a:lvl1pPr>
          </a:lstStyle>
          <a:p>
            <a:endParaRPr lang="en-US"/>
          </a:p>
        </p:txBody>
      </p:sp>
      <p:sp>
        <p:nvSpPr>
          <p:cNvPr id="3" name="Date Placeholder 2"/>
          <p:cNvSpPr>
            <a:spLocks noGrp="1"/>
          </p:cNvSpPr>
          <p:nvPr>
            <p:ph type="dt" sz="quarter" idx="1"/>
          </p:nvPr>
        </p:nvSpPr>
        <p:spPr bwMode="auto">
          <a:xfrm>
            <a:off x="3938588" y="1"/>
            <a:ext cx="3014662" cy="461963"/>
          </a:xfrm>
          <a:prstGeom prst="rect">
            <a:avLst/>
          </a:prstGeom>
          <a:noFill/>
          <a:ln w="9525">
            <a:noFill/>
            <a:miter lim="800000"/>
            <a:headEnd/>
            <a:tailEnd/>
          </a:ln>
        </p:spPr>
        <p:txBody>
          <a:bodyPr vert="horz" wrap="square" lIns="92525" tIns="46264" rIns="92525" bIns="46264" numCol="1" anchor="t" anchorCtr="0" compatLnSpc="1">
            <a:prstTxWarp prst="textNoShape">
              <a:avLst/>
            </a:prstTxWarp>
          </a:bodyPr>
          <a:lstStyle>
            <a:lvl1pPr algn="r" defTabSz="903155">
              <a:defRPr sz="1200"/>
            </a:lvl1pPr>
          </a:lstStyle>
          <a:p>
            <a:fld id="{D9BF3A51-D13D-46A9-A534-34D67B2BF731}" type="datetimeFigureOut">
              <a:rPr lang="en-US"/>
              <a:pPr/>
              <a:t>5/24/2014</a:t>
            </a:fld>
            <a:endParaRPr lang="en-US"/>
          </a:p>
        </p:txBody>
      </p:sp>
      <p:sp>
        <p:nvSpPr>
          <p:cNvPr id="4" name="Footer Placeholder 3"/>
          <p:cNvSpPr>
            <a:spLocks noGrp="1"/>
          </p:cNvSpPr>
          <p:nvPr>
            <p:ph type="ftr" sz="quarter" idx="2"/>
          </p:nvPr>
        </p:nvSpPr>
        <p:spPr bwMode="auto">
          <a:xfrm>
            <a:off x="1" y="8777288"/>
            <a:ext cx="3014663" cy="461962"/>
          </a:xfrm>
          <a:prstGeom prst="rect">
            <a:avLst/>
          </a:prstGeom>
          <a:noFill/>
          <a:ln w="9525">
            <a:noFill/>
            <a:miter lim="800000"/>
            <a:headEnd/>
            <a:tailEnd/>
          </a:ln>
        </p:spPr>
        <p:txBody>
          <a:bodyPr vert="horz" wrap="square" lIns="92525" tIns="46264" rIns="92525" bIns="46264" numCol="1" anchor="b" anchorCtr="0" compatLnSpc="1">
            <a:prstTxWarp prst="textNoShape">
              <a:avLst/>
            </a:prstTxWarp>
          </a:bodyPr>
          <a:lstStyle>
            <a:lvl1pPr defTabSz="903155">
              <a:defRPr sz="1200"/>
            </a:lvl1pPr>
          </a:lstStyle>
          <a:p>
            <a:endParaRPr lang="en-US"/>
          </a:p>
        </p:txBody>
      </p:sp>
      <p:sp>
        <p:nvSpPr>
          <p:cNvPr id="5" name="Slide Number Placeholder 4"/>
          <p:cNvSpPr>
            <a:spLocks noGrp="1"/>
          </p:cNvSpPr>
          <p:nvPr>
            <p:ph type="sldNum" sz="quarter" idx="3"/>
          </p:nvPr>
        </p:nvSpPr>
        <p:spPr bwMode="auto">
          <a:xfrm>
            <a:off x="3938588" y="8777288"/>
            <a:ext cx="3014662" cy="461962"/>
          </a:xfrm>
          <a:prstGeom prst="rect">
            <a:avLst/>
          </a:prstGeom>
          <a:noFill/>
          <a:ln w="9525">
            <a:noFill/>
            <a:miter lim="800000"/>
            <a:headEnd/>
            <a:tailEnd/>
          </a:ln>
        </p:spPr>
        <p:txBody>
          <a:bodyPr vert="horz" wrap="square" lIns="92525" tIns="46264" rIns="92525" bIns="46264" numCol="1" anchor="b" anchorCtr="0" compatLnSpc="1">
            <a:prstTxWarp prst="textNoShape">
              <a:avLst/>
            </a:prstTxWarp>
          </a:bodyPr>
          <a:lstStyle>
            <a:lvl1pPr algn="r" defTabSz="903155">
              <a:defRPr sz="1200"/>
            </a:lvl1pPr>
          </a:lstStyle>
          <a:p>
            <a:fld id="{67E9AF2B-FBAD-4F43-ACC1-2EE383172A61}" type="slidenum">
              <a:rPr lang="en-US"/>
              <a:pPr/>
              <a:t>‹#›</a:t>
            </a:fld>
            <a:endParaRPr lang="en-US"/>
          </a:p>
        </p:txBody>
      </p:sp>
    </p:spTree>
    <p:extLst>
      <p:ext uri="{BB962C8B-B14F-4D97-AF65-F5344CB8AC3E}">
        <p14:creationId xmlns:p14="http://schemas.microsoft.com/office/powerpoint/2010/main" val="4283581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14663" cy="461963"/>
          </a:xfrm>
          <a:prstGeom prst="rect">
            <a:avLst/>
          </a:prstGeom>
          <a:noFill/>
          <a:ln w="9525">
            <a:noFill/>
            <a:miter lim="800000"/>
            <a:headEnd/>
            <a:tailEnd/>
          </a:ln>
        </p:spPr>
        <p:txBody>
          <a:bodyPr vert="horz" wrap="square" lIns="92525" tIns="46264" rIns="92525" bIns="46264" numCol="1" anchor="t" anchorCtr="0" compatLnSpc="1">
            <a:prstTxWarp prst="textNoShape">
              <a:avLst/>
            </a:prstTxWarp>
          </a:bodyPr>
          <a:lstStyle>
            <a:lvl1pPr defTabSz="903155">
              <a:defRPr sz="1200">
                <a:latin typeface="Calibri" pitchFamily="34" charset="0"/>
              </a:defRPr>
            </a:lvl1pPr>
          </a:lstStyle>
          <a:p>
            <a:endParaRPr lang="en-US"/>
          </a:p>
        </p:txBody>
      </p:sp>
      <p:sp>
        <p:nvSpPr>
          <p:cNvPr id="3" name="Date Placeholder 2"/>
          <p:cNvSpPr>
            <a:spLocks noGrp="1"/>
          </p:cNvSpPr>
          <p:nvPr>
            <p:ph type="dt" idx="1"/>
          </p:nvPr>
        </p:nvSpPr>
        <p:spPr bwMode="auto">
          <a:xfrm>
            <a:off x="3938588" y="1"/>
            <a:ext cx="3014662" cy="461963"/>
          </a:xfrm>
          <a:prstGeom prst="rect">
            <a:avLst/>
          </a:prstGeom>
          <a:noFill/>
          <a:ln w="9525">
            <a:noFill/>
            <a:miter lim="800000"/>
            <a:headEnd/>
            <a:tailEnd/>
          </a:ln>
        </p:spPr>
        <p:txBody>
          <a:bodyPr vert="horz" wrap="square" lIns="92525" tIns="46264" rIns="92525" bIns="46264" numCol="1" anchor="t" anchorCtr="0" compatLnSpc="1">
            <a:prstTxWarp prst="textNoShape">
              <a:avLst/>
            </a:prstTxWarp>
          </a:bodyPr>
          <a:lstStyle>
            <a:lvl1pPr algn="r" defTabSz="903155">
              <a:defRPr sz="1200">
                <a:latin typeface="Calibri" pitchFamily="34" charset="0"/>
              </a:defRPr>
            </a:lvl1pPr>
          </a:lstStyle>
          <a:p>
            <a:fld id="{EDB3FCE1-C687-44EA-8FD2-44DB18F97893}" type="datetimeFigureOut">
              <a:rPr lang="en-US"/>
              <a:pPr/>
              <a:t>5/24/2014</a:t>
            </a:fld>
            <a:endParaRPr lang="en-US"/>
          </a:p>
        </p:txBody>
      </p:sp>
      <p:sp>
        <p:nvSpPr>
          <p:cNvPr id="4" name="Slide Image Placeholder 3"/>
          <p:cNvSpPr>
            <a:spLocks noGrp="1" noRot="1" noChangeAspect="1"/>
          </p:cNvSpPr>
          <p:nvPr>
            <p:ph type="sldImg" idx="2"/>
          </p:nvPr>
        </p:nvSpPr>
        <p:spPr>
          <a:xfrm>
            <a:off x="1168400" y="693738"/>
            <a:ext cx="4618038" cy="3465512"/>
          </a:xfrm>
          <a:prstGeom prst="rect">
            <a:avLst/>
          </a:prstGeom>
          <a:noFill/>
          <a:ln w="12700">
            <a:solidFill>
              <a:prstClr val="black"/>
            </a:solidFill>
          </a:ln>
        </p:spPr>
        <p:txBody>
          <a:bodyPr vert="horz" lIns="93603" tIns="46801" rIns="93603" bIns="46801" rtlCol="0" anchor="ctr"/>
          <a:lstStyle/>
          <a:p>
            <a:pPr lvl="0"/>
            <a:endParaRPr lang="en-US" noProof="0" dirty="0" smtClean="0"/>
          </a:p>
        </p:txBody>
      </p:sp>
      <p:sp>
        <p:nvSpPr>
          <p:cNvPr id="5" name="Notes Placeholder 4"/>
          <p:cNvSpPr>
            <a:spLocks noGrp="1"/>
          </p:cNvSpPr>
          <p:nvPr>
            <p:ph type="body" sz="quarter" idx="3"/>
          </p:nvPr>
        </p:nvSpPr>
        <p:spPr bwMode="auto">
          <a:xfrm>
            <a:off x="695325" y="4389439"/>
            <a:ext cx="5564188" cy="4157662"/>
          </a:xfrm>
          <a:prstGeom prst="rect">
            <a:avLst/>
          </a:prstGeom>
          <a:noFill/>
          <a:ln w="9525">
            <a:noFill/>
            <a:miter lim="800000"/>
            <a:headEnd/>
            <a:tailEnd/>
          </a:ln>
        </p:spPr>
        <p:txBody>
          <a:bodyPr vert="horz" wrap="square" lIns="92525" tIns="46264" rIns="92525" bIns="462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1" y="8777288"/>
            <a:ext cx="3014663" cy="461962"/>
          </a:xfrm>
          <a:prstGeom prst="rect">
            <a:avLst/>
          </a:prstGeom>
          <a:noFill/>
          <a:ln w="9525">
            <a:noFill/>
            <a:miter lim="800000"/>
            <a:headEnd/>
            <a:tailEnd/>
          </a:ln>
        </p:spPr>
        <p:txBody>
          <a:bodyPr vert="horz" wrap="square" lIns="92525" tIns="46264" rIns="92525" bIns="46264" numCol="1" anchor="b" anchorCtr="0" compatLnSpc="1">
            <a:prstTxWarp prst="textNoShape">
              <a:avLst/>
            </a:prstTxWarp>
          </a:bodyPr>
          <a:lstStyle>
            <a:lvl1pPr defTabSz="903155">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38588" y="8777288"/>
            <a:ext cx="3014662" cy="461962"/>
          </a:xfrm>
          <a:prstGeom prst="rect">
            <a:avLst/>
          </a:prstGeom>
          <a:noFill/>
          <a:ln w="9525">
            <a:noFill/>
            <a:miter lim="800000"/>
            <a:headEnd/>
            <a:tailEnd/>
          </a:ln>
        </p:spPr>
        <p:txBody>
          <a:bodyPr vert="horz" wrap="square" lIns="92525" tIns="46264" rIns="92525" bIns="46264" numCol="1" anchor="b" anchorCtr="0" compatLnSpc="1">
            <a:prstTxWarp prst="textNoShape">
              <a:avLst/>
            </a:prstTxWarp>
          </a:bodyPr>
          <a:lstStyle>
            <a:lvl1pPr algn="r" defTabSz="903155">
              <a:defRPr sz="1200">
                <a:latin typeface="Calibri" pitchFamily="34" charset="0"/>
              </a:defRPr>
            </a:lvl1pPr>
          </a:lstStyle>
          <a:p>
            <a:fld id="{75CA0551-ECAC-4782-B4C9-7FA770D2AD82}" type="slidenum">
              <a:rPr lang="en-US"/>
              <a:pPr/>
              <a:t>‹#›</a:t>
            </a:fld>
            <a:endParaRPr lang="en-US"/>
          </a:p>
        </p:txBody>
      </p:sp>
    </p:spTree>
    <p:extLst>
      <p:ext uri="{BB962C8B-B14F-4D97-AF65-F5344CB8AC3E}">
        <p14:creationId xmlns:p14="http://schemas.microsoft.com/office/powerpoint/2010/main" val="1260315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a:noFill/>
        </p:spPr>
        <p:txBody>
          <a:bodyPr/>
          <a:lstStyle/>
          <a:p>
            <a:fld id="{243C3FD8-5A79-491F-AACC-2EEA8C9DD57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a:noFill/>
        </p:spPr>
        <p:txBody>
          <a:bodyPr/>
          <a:lstStyle/>
          <a:p>
            <a:fld id="{E982B6A9-064C-4682-91D9-38A0D9B22E70}"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23790"/>
            <a:fld id="{08E58A06-6A77-493F-B5EB-A6DF5E032066}" type="slidenum">
              <a:rPr lang="en-US">
                <a:latin typeface="Arial" charset="0"/>
              </a:rPr>
              <a:pPr defTabSz="923790"/>
              <a:t>12</a:t>
            </a:fld>
            <a:endParaRPr lang="en-US" dirty="0">
              <a:latin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p:txBody>
          <a:bodyPr/>
          <a:lstStyle/>
          <a:p>
            <a:pPr eaLnBrk="1" hangingPunct="1"/>
            <a:endParaRPr lang="en-US" sz="900"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a:noFill/>
        </p:spPr>
        <p:txBody>
          <a:bodyPr/>
          <a:lstStyle/>
          <a:p>
            <a:fld id="{21CD0A06-A7B7-420D-A2D0-78D54970BB99}"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a:noFill/>
        </p:spPr>
        <p:txBody>
          <a:bodyPr/>
          <a:lstStyle/>
          <a:p>
            <a:fld id="{0C1DFA58-B02B-49B5-975C-FBB4B071FC65}"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4164E3EA-7CF9-4683-8DAE-BB0D23F1D01D}" type="slidenum">
              <a:rPr lang="en-US">
                <a:latin typeface="Arial" charset="0"/>
              </a:rPr>
              <a:pPr/>
              <a:t>15</a:t>
            </a:fld>
            <a:endParaRPr lang="en-US">
              <a:latin typeface="Arial"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p:txBody>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p:txBody>
          <a:bodyPr/>
          <a:lstStyle/>
          <a:p>
            <a:endParaRPr lang="en-US" u="sng" dirty="0" smtClean="0"/>
          </a:p>
        </p:txBody>
      </p:sp>
      <p:sp>
        <p:nvSpPr>
          <p:cNvPr id="4" name="Slide Number Placeholder 3"/>
          <p:cNvSpPr>
            <a:spLocks noGrp="1"/>
          </p:cNvSpPr>
          <p:nvPr>
            <p:ph type="sldNum" sz="quarter" idx="5"/>
          </p:nvPr>
        </p:nvSpPr>
        <p:spPr>
          <a:noFill/>
        </p:spPr>
        <p:txBody>
          <a:bodyPr/>
          <a:lstStyle/>
          <a:p>
            <a:fld id="{29EA2D59-8BAC-4A72-A644-2440ED0A8E49}"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p:txBody>
          <a:bodyPr/>
          <a:lstStyle/>
          <a:p>
            <a:endParaRPr lang="en-US" u="sng" dirty="0" smtClean="0"/>
          </a:p>
        </p:txBody>
      </p:sp>
      <p:sp>
        <p:nvSpPr>
          <p:cNvPr id="4" name="Slide Number Placeholder 3"/>
          <p:cNvSpPr>
            <a:spLocks noGrp="1"/>
          </p:cNvSpPr>
          <p:nvPr>
            <p:ph type="sldNum" sz="quarter" idx="5"/>
          </p:nvPr>
        </p:nvSpPr>
        <p:spPr>
          <a:noFill/>
        </p:spPr>
        <p:txBody>
          <a:bodyPr/>
          <a:lstStyle/>
          <a:p>
            <a:fld id="{3FEDCEBE-F2B7-4B50-85B2-E65CF6D32E78}"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txBox="1">
            <a:spLocks noGrp="1"/>
          </p:cNvSpPr>
          <p:nvPr/>
        </p:nvSpPr>
        <p:spPr bwMode="auto">
          <a:xfrm>
            <a:off x="3938588" y="8777288"/>
            <a:ext cx="3014662" cy="461962"/>
          </a:xfrm>
          <a:prstGeom prst="rect">
            <a:avLst/>
          </a:prstGeom>
          <a:noFill/>
          <a:ln w="9525">
            <a:noFill/>
            <a:miter lim="800000"/>
            <a:headEnd/>
            <a:tailEnd/>
          </a:ln>
        </p:spPr>
        <p:txBody>
          <a:bodyPr lIns="92525" tIns="46264" rIns="92525" bIns="46264" anchor="b"/>
          <a:lstStyle/>
          <a:p>
            <a:pPr algn="r" defTabSz="903155"/>
            <a:fld id="{EBC72AB7-6A4F-4B50-A18C-46A759D647EA}" type="slidenum">
              <a:rPr lang="en-US" sz="1200">
                <a:latin typeface="Calibri" pitchFamily="34" charset="0"/>
              </a:rPr>
              <a:pPr algn="r" defTabSz="903155"/>
              <a:t>19</a:t>
            </a:fld>
            <a:endParaRPr 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a:noFill/>
        </p:spPr>
        <p:txBody>
          <a:bodyPr/>
          <a:lstStyle/>
          <a:p>
            <a:fld id="{47DAA757-8FAF-49CA-9AC4-4BBED4044654}"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42671" indent="-442671" eaLnBrk="1" hangingPunct="1">
              <a:buClr>
                <a:srgbClr val="FFC000"/>
              </a:buClr>
              <a:defRPr/>
            </a:pP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a:noFill/>
        </p:spPr>
        <p:txBody>
          <a:bodyPr/>
          <a:lstStyle/>
          <a:p>
            <a:fld id="{1DB86D7F-DEE3-454F-B2E5-7964E7E1FFEB}"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p:txBody>
          <a:bodyPr/>
          <a:lstStyle/>
          <a:p>
            <a:endParaRPr lang="en-US" dirty="0" smtClean="0"/>
          </a:p>
        </p:txBody>
      </p:sp>
      <p:sp>
        <p:nvSpPr>
          <p:cNvPr id="69635" name="Slide Number Placeholder 3"/>
          <p:cNvSpPr>
            <a:spLocks noGrp="1"/>
          </p:cNvSpPr>
          <p:nvPr>
            <p:ph type="sldNum" sz="quarter" idx="5"/>
          </p:nvPr>
        </p:nvSpPr>
        <p:spPr>
          <a:noFill/>
        </p:spPr>
        <p:txBody>
          <a:bodyPr/>
          <a:lstStyle/>
          <a:p>
            <a:fld id="{5687E7C5-3F98-4E5B-87E2-505958979B73}" type="slidenum">
              <a:rPr lang="en-US">
                <a:latin typeface="Arial" charset="0"/>
              </a:rPr>
              <a:pPr/>
              <a:t>23</a:t>
            </a:fld>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p:txBody>
          <a:bodyPr/>
          <a:lstStyle/>
          <a:p>
            <a:endParaRPr lang="en-US" dirty="0" smtClean="0"/>
          </a:p>
        </p:txBody>
      </p:sp>
      <p:sp>
        <p:nvSpPr>
          <p:cNvPr id="4" name="Slide Number Placeholder 3"/>
          <p:cNvSpPr txBox="1">
            <a:spLocks noGrp="1"/>
          </p:cNvSpPr>
          <p:nvPr/>
        </p:nvSpPr>
        <p:spPr bwMode="auto">
          <a:xfrm>
            <a:off x="3938588" y="8777288"/>
            <a:ext cx="3014662" cy="461962"/>
          </a:xfrm>
          <a:prstGeom prst="rect">
            <a:avLst/>
          </a:prstGeom>
          <a:noFill/>
          <a:ln w="9525">
            <a:noFill/>
            <a:miter lim="800000"/>
            <a:headEnd/>
            <a:tailEnd/>
          </a:ln>
        </p:spPr>
        <p:txBody>
          <a:bodyPr lIns="92525" tIns="46264" rIns="92525" bIns="46264" anchor="b"/>
          <a:lstStyle/>
          <a:p>
            <a:pPr algn="r" defTabSz="903155"/>
            <a:fld id="{DC995B99-1EB8-4217-A74B-D71D5C1BD68D}" type="slidenum">
              <a:rPr lang="en-US" sz="1200">
                <a:latin typeface="Calibri" pitchFamily="34" charset="0"/>
              </a:rPr>
              <a:pPr algn="r" defTabSz="903155"/>
              <a:t>26</a:t>
            </a:fld>
            <a:endParaRPr lang="en-US"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68012" indent="-468012" eaLnBrk="1" hangingPunct="1">
              <a:buClr>
                <a:srgbClr val="FF3300"/>
              </a:buClr>
              <a:defRPr/>
            </a:pPr>
            <a:endParaRPr lang="en-US" dirty="0" smtClean="0"/>
          </a:p>
        </p:txBody>
      </p:sp>
      <p:sp>
        <p:nvSpPr>
          <p:cNvPr id="4" name="Slide Number Placeholder 3"/>
          <p:cNvSpPr>
            <a:spLocks noGrp="1"/>
          </p:cNvSpPr>
          <p:nvPr>
            <p:ph type="sldNum" sz="quarter" idx="5"/>
          </p:nvPr>
        </p:nvSpPr>
        <p:spPr>
          <a:noFill/>
        </p:spPr>
        <p:txBody>
          <a:bodyPr/>
          <a:lstStyle/>
          <a:p>
            <a:fld id="{082FBC31-F70B-412B-9DA8-1C6DA7E107E2}"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noFill/>
        </p:spPr>
        <p:txBody>
          <a:bodyPr/>
          <a:lstStyle/>
          <a:p>
            <a:fld id="{6C6A928B-2D91-47FF-9ED8-A2BEBC04BADC}"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A77BC492-70E4-4046-8257-883D3A0EF9D1}" type="slidenum">
              <a:rPr lang="en-US">
                <a:latin typeface="Arial" charset="0"/>
              </a:rPr>
              <a:pPr/>
              <a:t>29</a:t>
            </a:fld>
            <a:endParaRPr lang="en-US">
              <a:latin typeface="Arial"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F8ED60EB-269B-423A-857E-3A4C664DC6AE}" type="slidenum">
              <a:rPr lang="en-US">
                <a:latin typeface="Arial" charset="0"/>
              </a:rPr>
              <a:pPr/>
              <a:t>30</a:t>
            </a:fld>
            <a:endParaRPr lang="en-US">
              <a:latin typeface="Arial"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 9- meet as a team to determine if the goal was met.  Determine next step for students who did not reach proficiency on the assessment.</a:t>
            </a:r>
          </a:p>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p:txBody>
          <a:bodyPr/>
          <a:lstStyle/>
          <a:p>
            <a:endParaRPr lang="en-US" u="sng" dirty="0" smtClean="0"/>
          </a:p>
        </p:txBody>
      </p:sp>
      <p:sp>
        <p:nvSpPr>
          <p:cNvPr id="4" name="Slide Number Placeholder 3"/>
          <p:cNvSpPr txBox="1">
            <a:spLocks noGrp="1"/>
          </p:cNvSpPr>
          <p:nvPr/>
        </p:nvSpPr>
        <p:spPr bwMode="auto">
          <a:xfrm>
            <a:off x="3938588" y="8777288"/>
            <a:ext cx="3014662" cy="461962"/>
          </a:xfrm>
          <a:prstGeom prst="rect">
            <a:avLst/>
          </a:prstGeom>
          <a:noFill/>
          <a:ln w="9525">
            <a:noFill/>
            <a:miter lim="800000"/>
            <a:headEnd/>
            <a:tailEnd/>
          </a:ln>
        </p:spPr>
        <p:txBody>
          <a:bodyPr lIns="92525" tIns="46264" rIns="92525" bIns="46264" anchor="b"/>
          <a:lstStyle/>
          <a:p>
            <a:pPr algn="r" defTabSz="903155"/>
            <a:fld id="{9DDF3918-3EDD-4401-9F24-F311A11AD10F}" type="slidenum">
              <a:rPr lang="en-US" sz="1200">
                <a:latin typeface="Calibri" pitchFamily="34" charset="0"/>
              </a:rPr>
              <a:pPr algn="r" defTabSz="903155"/>
              <a:t>40</a:t>
            </a:fld>
            <a:endParaRPr lang="en-US" sz="1200"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a:noFill/>
        </p:spPr>
        <p:txBody>
          <a:bodyPr/>
          <a:lstStyle/>
          <a:p>
            <a:fld id="{F4386DD3-9E71-490C-B0BA-E7BA00CD36F9}" type="slidenum">
              <a:rPr lang="en-US"/>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A0551-ECAC-4782-B4C9-7FA770D2AD82}" type="slidenum">
              <a:rPr lang="en-US" smtClean="0"/>
              <a:pPr/>
              <a:t>5</a:t>
            </a:fld>
            <a:endParaRPr lang="en-US"/>
          </a:p>
        </p:txBody>
      </p:sp>
    </p:spTree>
    <p:extLst>
      <p:ext uri="{BB962C8B-B14F-4D97-AF65-F5344CB8AC3E}">
        <p14:creationId xmlns:p14="http://schemas.microsoft.com/office/powerpoint/2010/main" val="443154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35FCFCDA-F522-4772-B51D-C37AD85A5CDF}" type="slidenum">
              <a:rPr lang="en-US"/>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p:txBody>
          <a:bodyPr/>
          <a:lstStyle/>
          <a:p>
            <a:endParaRPr lang="en-US" u="sng" dirty="0" smtClean="0"/>
          </a:p>
        </p:txBody>
      </p:sp>
      <p:sp>
        <p:nvSpPr>
          <p:cNvPr id="4" name="Slide Number Placeholder 3"/>
          <p:cNvSpPr>
            <a:spLocks noGrp="1"/>
          </p:cNvSpPr>
          <p:nvPr>
            <p:ph type="sldNum" sz="quarter" idx="5"/>
          </p:nvPr>
        </p:nvSpPr>
        <p:spPr>
          <a:noFill/>
        </p:spPr>
        <p:txBody>
          <a:bodyPr/>
          <a:lstStyle/>
          <a:p>
            <a:fld id="{29EA2D59-8BAC-4A72-A644-2440ED0A8E49}"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0F847873-59C7-47EA-BD12-2A1B3C907293}"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a:noFill/>
        </p:spPr>
        <p:txBody>
          <a:bodyPr/>
          <a:lstStyle/>
          <a:p>
            <a:fld id="{98918FDF-635A-4818-9795-C0EF2C5564E5}"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noFill/>
        </p:spPr>
        <p:txBody>
          <a:bodyPr/>
          <a:lstStyle/>
          <a:p>
            <a:fld id="{E2BA706A-F467-48A4-85DE-A85B2327A816}"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noFill/>
        </p:spPr>
        <p:txBody>
          <a:bodyPr/>
          <a:lstStyle/>
          <a:p>
            <a:fld id="{ED7AF827-F16C-44DD-8642-FB6C9AF40D20}"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447800"/>
            <a:ext cx="7772400" cy="1143000"/>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2819400"/>
            <a:ext cx="6400800" cy="838200"/>
          </a:xfrm>
        </p:spPr>
        <p:txBody>
          <a:bodyPr/>
          <a:lstStyle>
            <a:lvl1pPr marL="0" indent="0" algn="ctr">
              <a:buFontTx/>
              <a:buNone/>
              <a:defRPr sz="2800" i="1"/>
            </a:lvl1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0193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59055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438"/>
            <a:ext cx="5867400" cy="944562"/>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990600" y="1447800"/>
            <a:ext cx="3200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343400" y="1447800"/>
            <a:ext cx="3200400" cy="4419600"/>
          </a:xfrm>
        </p:spPr>
        <p:txBody>
          <a:bodyPr/>
          <a:lstStyle/>
          <a:p>
            <a:pPr lvl="0"/>
            <a:r>
              <a:rPr lang="en-US" noProof="0" smtClean="0"/>
              <a:t>Click icon to add chart</a:t>
            </a:r>
            <a:endParaRPr lang="en-CA" noProof="0" smtClean="0"/>
          </a:p>
        </p:txBody>
      </p:sp>
      <p:sp>
        <p:nvSpPr>
          <p:cNvPr id="5" name="Rectangle 7"/>
          <p:cNvSpPr>
            <a:spLocks noGrp="1" noChangeArrowheads="1"/>
          </p:cNvSpPr>
          <p:nvPr>
            <p:ph type="sldNum" sz="quarter" idx="10"/>
          </p:nvPr>
        </p:nvSpPr>
        <p:spPr>
          <a:xfrm>
            <a:off x="6858000" y="6477000"/>
            <a:ext cx="2133600" cy="304800"/>
          </a:xfrm>
          <a:prstGeom prst="rect">
            <a:avLst/>
          </a:prstGeom>
        </p:spPr>
        <p:txBody>
          <a:bodyPr/>
          <a:lstStyle>
            <a:lvl1pPr>
              <a:defRPr>
                <a:latin typeface="Arial" charset="0"/>
                <a:ea typeface="+mn-ea"/>
                <a:cs typeface="+mn-cs"/>
              </a:defRPr>
            </a:lvl1pPr>
          </a:lstStyle>
          <a:p>
            <a:pPr>
              <a:defRPr/>
            </a:pPr>
            <a:fld id="{EF882E23-5541-4BFE-B8E4-B983DA50B036}" type="slidenum">
              <a:rPr lang="en-US"/>
              <a:pPr>
                <a:defRPr/>
              </a:pPr>
              <a:t>‹#›</a:t>
            </a:fld>
            <a:endParaRPr lang="en-US" dirty="0"/>
          </a:p>
        </p:txBody>
      </p:sp>
    </p:spTree>
  </p:cSld>
  <p:clrMapOvr>
    <a:masterClrMapping/>
  </p:clrMapOvr>
  <p:transition spd="slow" advClick="0" advTm="1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4213"/>
            <a:ext cx="7772400" cy="9159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98613"/>
            <a:ext cx="7772400" cy="3886200"/>
          </a:xfrm>
        </p:spPr>
        <p:txBody>
          <a:bodyPr/>
          <a:lstStyle/>
          <a:p>
            <a:pPr lvl="0"/>
            <a:r>
              <a:rPr lang="en-US" noProof="0" smtClean="0"/>
              <a:t>Click icon to add table</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4" name="Rectangle 9"/>
          <p:cNvSpPr>
            <a:spLocks noChangeArrowheads="1"/>
          </p:cNvSpPr>
          <p:nvPr/>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5" name="Text Box 6"/>
          <p:cNvSpPr txBox="1">
            <a:spLocks noChangeArrowheads="1"/>
          </p:cNvSpPr>
          <p:nvPr/>
        </p:nvSpPr>
        <p:spPr bwMode="auto">
          <a:xfrm>
            <a:off x="6400800" y="6486525"/>
            <a:ext cx="2667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ea typeface="+mn-ea"/>
                <a:cs typeface="+mn-cs"/>
              </a:rPr>
              <a:t>© 2009 THE EDUCATION TRUST</a:t>
            </a: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4" name="Rectangle 9"/>
          <p:cNvSpPr>
            <a:spLocks noChangeArrowheads="1"/>
          </p:cNvSpPr>
          <p:nvPr/>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5" name="Text Box 6"/>
          <p:cNvSpPr txBox="1">
            <a:spLocks noChangeArrowheads="1"/>
          </p:cNvSpPr>
          <p:nvPr/>
        </p:nvSpPr>
        <p:spPr bwMode="auto">
          <a:xfrm>
            <a:off x="6400800" y="6486525"/>
            <a:ext cx="2667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ea typeface="+mn-ea"/>
                <a:cs typeface="+mn-cs"/>
              </a:rPr>
              <a:t>© 2009 THE EDUCATION TRUST</a:t>
            </a: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4" name="Rectangle 9"/>
          <p:cNvSpPr>
            <a:spLocks noChangeArrowheads="1"/>
          </p:cNvSpPr>
          <p:nvPr/>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5" name="Text Box 6"/>
          <p:cNvSpPr txBox="1">
            <a:spLocks noChangeArrowheads="1"/>
          </p:cNvSpPr>
          <p:nvPr/>
        </p:nvSpPr>
        <p:spPr bwMode="auto">
          <a:xfrm>
            <a:off x="6400800" y="6486525"/>
            <a:ext cx="2667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ea typeface="+mn-ea"/>
                <a:cs typeface="+mn-cs"/>
              </a:rPr>
              <a:t>© 2009 THE EDUCATION TRUST</a:t>
            </a: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lvl1pP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bg1"/>
              </a:buClr>
              <a:buFont typeface="Arial" pitchFamily="34" charset="0"/>
              <a:buChar char="•"/>
              <a:defRPr sz="3200" b="1">
                <a:solidFill>
                  <a:schemeClr val="bg1"/>
                </a:solidFill>
                <a:latin typeface="Arial" pitchFamily="34" charset="0"/>
                <a:cs typeface="Arial" pitchFamily="34" charset="0"/>
              </a:defRPr>
            </a:lvl1pPr>
            <a:lvl2pPr>
              <a:buClr>
                <a:schemeClr val="bg1"/>
              </a:buClr>
              <a:buFont typeface="Arial" pitchFamily="34" charset="0"/>
              <a:buChar char="•"/>
              <a:defRPr sz="3200" b="1">
                <a:solidFill>
                  <a:schemeClr val="bg1"/>
                </a:solidFill>
                <a:latin typeface="Arial" pitchFamily="34" charset="0"/>
                <a:cs typeface="Arial"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4" name="Rectangle 9"/>
          <p:cNvSpPr>
            <a:spLocks noChangeArrowheads="1"/>
          </p:cNvSpPr>
          <p:nvPr/>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5" name="Text Box 6"/>
          <p:cNvSpPr txBox="1">
            <a:spLocks noChangeArrowheads="1"/>
          </p:cNvSpPr>
          <p:nvPr/>
        </p:nvSpPr>
        <p:spPr bwMode="auto">
          <a:xfrm>
            <a:off x="6400800" y="6486525"/>
            <a:ext cx="2667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ea typeface="+mn-ea"/>
                <a:cs typeface="+mn-cs"/>
              </a:rPr>
              <a:t>© 2009 THE EDUCATION TRUST</a:t>
            </a: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4" name="Rectangle 9"/>
          <p:cNvSpPr>
            <a:spLocks noChangeArrowheads="1"/>
          </p:cNvSpPr>
          <p:nvPr/>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5" name="Text Box 6"/>
          <p:cNvSpPr txBox="1">
            <a:spLocks noChangeArrowheads="1"/>
          </p:cNvSpPr>
          <p:nvPr/>
        </p:nvSpPr>
        <p:spPr bwMode="auto">
          <a:xfrm>
            <a:off x="6400800" y="6486525"/>
            <a:ext cx="2667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ea typeface="+mn-ea"/>
                <a:cs typeface="+mn-cs"/>
              </a:rPr>
              <a:t>© 2009 THE EDUCATION TRUST</a:t>
            </a: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a typeface="+mn-ea"/>
              <a:cs typeface="+mn-cs"/>
            </a:endParaRPr>
          </a:p>
        </p:txBody>
      </p:sp>
      <p:sp>
        <p:nvSpPr>
          <p:cNvPr id="6" name="TextBox 5"/>
          <p:cNvSpPr txBox="1"/>
          <p:nvPr/>
        </p:nvSpPr>
        <p:spPr>
          <a:xfrm>
            <a:off x="0" y="6248400"/>
            <a:ext cx="609600" cy="261938"/>
          </a:xfrm>
          <a:prstGeom prst="rect">
            <a:avLst/>
          </a:prstGeom>
          <a:noFill/>
        </p:spPr>
        <p:txBody>
          <a:bodyPr>
            <a:spAutoFit/>
          </a:bodyPr>
          <a:lstStyle/>
          <a:p>
            <a:pPr fontAlgn="auto">
              <a:spcBef>
                <a:spcPts val="0"/>
              </a:spcBef>
              <a:spcAft>
                <a:spcPts val="0"/>
              </a:spcAft>
              <a:defRPr/>
            </a:pPr>
            <a:r>
              <a:rPr lang="en-US" sz="1100" dirty="0">
                <a:latin typeface="+mn-lt"/>
                <a:ea typeface="+mn-ea"/>
                <a:cs typeface="+mn-cs"/>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55650" y="1447800"/>
            <a:ext cx="8388350" cy="5162550"/>
          </a:xfrm>
        </p:spPr>
        <p:txBody>
          <a:bodyPr/>
          <a:lstStyle/>
          <a:p>
            <a:pPr lvl="0"/>
            <a:r>
              <a:rPr lang="en-US" noProof="0" smtClean="0"/>
              <a:t>Click icon to add chart</a:t>
            </a:r>
            <a:endParaRPr lang="en-GB" noProof="0" smtClean="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1"/>
          </p:nvPr>
        </p:nvSpPr>
        <p:spPr/>
        <p:txBody>
          <a:bodyPr/>
          <a:lstStyle>
            <a:lvl1pPr algn="r">
              <a:defRPr sz="1200">
                <a:solidFill>
                  <a:prstClr val="black">
                    <a:tint val="75000"/>
                  </a:prstClr>
                </a:solidFill>
                <a:latin typeface="Steinem" pitchFamily="2" charset="0"/>
              </a:defRPr>
            </a:lvl1pPr>
          </a:lstStyle>
          <a:p>
            <a:pPr>
              <a:defRPr/>
            </a:pPr>
            <a:endParaRPr lang="en-US"/>
          </a:p>
        </p:txBody>
      </p:sp>
      <p:sp>
        <p:nvSpPr>
          <p:cNvPr id="6" name="Footer Placeholder 4"/>
          <p:cNvSpPr>
            <a:spLocks noGrp="1"/>
          </p:cNvSpPr>
          <p:nvPr>
            <p:ph type="ftr" sz="quarter" idx="12"/>
          </p:nvPr>
        </p:nvSpPr>
        <p:spPr/>
        <p:txBody>
          <a:bodyPr/>
          <a:lstStyle>
            <a:lvl1pPr>
              <a:defRPr sz="1800">
                <a:solidFill>
                  <a:srgbClr val="EEECE1">
                    <a:lumMod val="50000"/>
                  </a:srgbClr>
                </a:solidFill>
                <a:latin typeface="Chalkduster" pitchFamily="66" charset="0"/>
              </a:defRPr>
            </a:lvl1pPr>
          </a:lstStyle>
          <a:p>
            <a:pPr>
              <a:defRPr/>
            </a:pPr>
            <a:endParaRPr lang="en-US"/>
          </a:p>
        </p:txBody>
      </p:sp>
    </p:spTree>
    <p:extLst>
      <p:ext uri="{BB962C8B-B14F-4D97-AF65-F5344CB8AC3E}">
        <p14:creationId xmlns:p14="http://schemas.microsoft.com/office/powerpoint/2010/main" val="96186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14400"/>
          </a:xfrm>
        </p:spPr>
        <p:txBody>
          <a:bodyPr/>
          <a:lstStyle>
            <a:lvl1pP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219200"/>
            <a:ext cx="8077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4" r:id="rId3"/>
    <p:sldLayoutId id="2147483723" r:id="rId4"/>
    <p:sldLayoutId id="2147483722" r:id="rId5"/>
    <p:sldLayoutId id="2147483727" r:id="rId6"/>
    <p:sldLayoutId id="2147483721" r:id="rId7"/>
    <p:sldLayoutId id="2147483720" r:id="rId8"/>
    <p:sldLayoutId id="2147483719" r:id="rId9"/>
    <p:sldLayoutId id="2147483718" r:id="rId10"/>
    <p:sldLayoutId id="2147483717" r:id="rId11"/>
    <p:sldLayoutId id="2147483728" r:id="rId12"/>
    <p:sldLayoutId id="2147483716"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Lst>
  <p:transition spd="med"/>
  <p:txStyles>
    <p:titleStyle>
      <a:lvl1pPr algn="ctr" rtl="0" eaLnBrk="0" fontAlgn="base" hangingPunct="0">
        <a:spcBef>
          <a:spcPct val="0"/>
        </a:spcBef>
        <a:spcAft>
          <a:spcPct val="0"/>
        </a:spcAft>
        <a:defRPr sz="4400" b="1">
          <a:solidFill>
            <a:srgbClr val="FFFFFF"/>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FFFFFF"/>
          </a:solidFill>
          <a:latin typeface="Arial" pitchFamily="34" charset="0"/>
          <a:ea typeface="ＭＳ Ｐゴシック" pitchFamily="1" charset="-128"/>
          <a:cs typeface="Arial" pitchFamily="34" charset="0"/>
        </a:defRPr>
      </a:lvl2pPr>
      <a:lvl3pPr algn="ctr" rtl="0" eaLnBrk="0" fontAlgn="base" hangingPunct="0">
        <a:spcBef>
          <a:spcPct val="0"/>
        </a:spcBef>
        <a:spcAft>
          <a:spcPct val="0"/>
        </a:spcAft>
        <a:defRPr sz="4400" b="1">
          <a:solidFill>
            <a:srgbClr val="FFFFFF"/>
          </a:solidFill>
          <a:latin typeface="Arial" pitchFamily="34" charset="0"/>
          <a:ea typeface="ＭＳ Ｐゴシック" pitchFamily="1" charset="-128"/>
          <a:cs typeface="Arial" pitchFamily="34" charset="0"/>
        </a:defRPr>
      </a:lvl3pPr>
      <a:lvl4pPr algn="ctr" rtl="0" eaLnBrk="0" fontAlgn="base" hangingPunct="0">
        <a:spcBef>
          <a:spcPct val="0"/>
        </a:spcBef>
        <a:spcAft>
          <a:spcPct val="0"/>
        </a:spcAft>
        <a:defRPr sz="4400" b="1">
          <a:solidFill>
            <a:srgbClr val="FFFFFF"/>
          </a:solidFill>
          <a:latin typeface="Arial" pitchFamily="34" charset="0"/>
          <a:ea typeface="ＭＳ Ｐゴシック" pitchFamily="1" charset="-128"/>
          <a:cs typeface="Arial" pitchFamily="34" charset="0"/>
        </a:defRPr>
      </a:lvl4pPr>
      <a:lvl5pPr algn="ctr" rtl="0" eaLnBrk="0" fontAlgn="base" hangingPunct="0">
        <a:spcBef>
          <a:spcPct val="0"/>
        </a:spcBef>
        <a:spcAft>
          <a:spcPct val="0"/>
        </a:spcAft>
        <a:defRPr sz="4400" b="1">
          <a:solidFill>
            <a:srgbClr val="FFFFFF"/>
          </a:solidFill>
          <a:latin typeface="Arial" pitchFamily="34" charset="0"/>
          <a:ea typeface="ＭＳ Ｐゴシック" pitchFamily="1" charset="-128"/>
          <a:cs typeface="Arial" pitchFamily="34" charset="0"/>
        </a:defRPr>
      </a:lvl5pPr>
      <a:lvl6pPr marL="457200" algn="ctr" rtl="0" eaLnBrk="1" fontAlgn="base" hangingPunct="1">
        <a:spcBef>
          <a:spcPct val="0"/>
        </a:spcBef>
        <a:spcAft>
          <a:spcPct val="0"/>
        </a:spcAft>
        <a:defRPr sz="3600">
          <a:solidFill>
            <a:schemeClr val="tx2"/>
          </a:solidFill>
          <a:latin typeface="Arial Black" pitchFamily="1" charset="0"/>
          <a:ea typeface="ＭＳ Ｐゴシック" pitchFamily="1" charset="-128"/>
        </a:defRPr>
      </a:lvl6pPr>
      <a:lvl7pPr marL="914400" algn="ctr" rtl="0" eaLnBrk="1" fontAlgn="base" hangingPunct="1">
        <a:spcBef>
          <a:spcPct val="0"/>
        </a:spcBef>
        <a:spcAft>
          <a:spcPct val="0"/>
        </a:spcAft>
        <a:defRPr sz="3600">
          <a:solidFill>
            <a:schemeClr val="tx2"/>
          </a:solidFill>
          <a:latin typeface="Arial Black" pitchFamily="1" charset="0"/>
          <a:ea typeface="ＭＳ Ｐゴシック" pitchFamily="1" charset="-128"/>
        </a:defRPr>
      </a:lvl7pPr>
      <a:lvl8pPr marL="1371600" algn="ctr" rtl="0" eaLnBrk="1" fontAlgn="base" hangingPunct="1">
        <a:spcBef>
          <a:spcPct val="0"/>
        </a:spcBef>
        <a:spcAft>
          <a:spcPct val="0"/>
        </a:spcAft>
        <a:defRPr sz="3600">
          <a:solidFill>
            <a:schemeClr val="tx2"/>
          </a:solidFill>
          <a:latin typeface="Arial Black" pitchFamily="1" charset="0"/>
          <a:ea typeface="ＭＳ Ｐゴシック" pitchFamily="1" charset="-128"/>
        </a:defRPr>
      </a:lvl8pPr>
      <a:lvl9pPr marL="1828800" algn="ctr" rtl="0" eaLnBrk="1" fontAlgn="base" hangingPunct="1">
        <a:spcBef>
          <a:spcPct val="0"/>
        </a:spcBef>
        <a:spcAft>
          <a:spcPct val="0"/>
        </a:spcAft>
        <a:defRPr sz="3600">
          <a:solidFill>
            <a:schemeClr val="tx2"/>
          </a:solidFill>
          <a:latin typeface="Arial Black" pitchFamily="1" charset="0"/>
          <a:ea typeface="ＭＳ Ｐゴシック" pitchFamily="1" charset="-128"/>
        </a:defRPr>
      </a:lvl9pPr>
    </p:titleStyle>
    <p:bodyStyle>
      <a:lvl1pPr marL="342900" indent="-342900" algn="l" rtl="0" eaLnBrk="0" fontAlgn="base" hangingPunct="0">
        <a:spcBef>
          <a:spcPct val="0"/>
        </a:spcBef>
        <a:spcAft>
          <a:spcPts val="1200"/>
        </a:spcAft>
        <a:buChar char="•"/>
        <a:defRPr sz="3200" b="1">
          <a:solidFill>
            <a:schemeClr val="bg1"/>
          </a:solidFill>
          <a:latin typeface="Arial" pitchFamily="34" charset="0"/>
          <a:ea typeface="+mn-ea"/>
          <a:cs typeface="Arial" pitchFamily="34" charset="0"/>
        </a:defRPr>
      </a:lvl1pPr>
      <a:lvl2pPr marL="742950" indent="-285750" algn="l" rtl="0" eaLnBrk="0" fontAlgn="base" hangingPunct="0">
        <a:spcBef>
          <a:spcPct val="0"/>
        </a:spcBef>
        <a:spcAft>
          <a:spcPts val="1200"/>
        </a:spcAft>
        <a:buChar char="–"/>
        <a:defRPr sz="2800" b="1">
          <a:solidFill>
            <a:schemeClr val="bg1"/>
          </a:solidFill>
          <a:latin typeface="Arial" pitchFamily="34" charset="0"/>
          <a:ea typeface="+mn-ea"/>
          <a:cs typeface="Arial" pitchFamily="34" charset="0"/>
        </a:defRPr>
      </a:lvl2pPr>
      <a:lvl3pPr marL="1143000" indent="-228600" algn="l" rtl="0" eaLnBrk="0" fontAlgn="base" hangingPunct="0">
        <a:spcBef>
          <a:spcPct val="0"/>
        </a:spcBef>
        <a:spcAft>
          <a:spcPts val="1200"/>
        </a:spcAft>
        <a:buChar char="•"/>
        <a:defRPr sz="2400" b="1">
          <a:solidFill>
            <a:schemeClr val="bg1"/>
          </a:solidFill>
          <a:latin typeface="Arial" pitchFamily="34" charset="0"/>
          <a:ea typeface="+mn-ea"/>
          <a:cs typeface="Arial" pitchFamily="34" charset="0"/>
        </a:defRPr>
      </a:lvl3pPr>
      <a:lvl4pPr marL="1600200" indent="-228600" algn="l" rtl="0" eaLnBrk="0" fontAlgn="base" hangingPunct="0">
        <a:spcBef>
          <a:spcPct val="0"/>
        </a:spcBef>
        <a:spcAft>
          <a:spcPts val="1200"/>
        </a:spcAft>
        <a:buChar char="–"/>
        <a:defRPr sz="2000" b="1">
          <a:solidFill>
            <a:schemeClr val="bg1"/>
          </a:solidFill>
          <a:latin typeface="Arial" pitchFamily="34" charset="0"/>
          <a:ea typeface="+mn-ea"/>
          <a:cs typeface="Arial" pitchFamily="34" charset="0"/>
        </a:defRPr>
      </a:lvl4pPr>
      <a:lvl5pPr marL="2057400" indent="-228600" algn="l" rtl="0" eaLnBrk="0" fontAlgn="base" hangingPunct="0">
        <a:spcBef>
          <a:spcPct val="0"/>
        </a:spcBef>
        <a:spcAft>
          <a:spcPts val="1200"/>
        </a:spcAft>
        <a:buChar char="»"/>
        <a:defRPr sz="2000" b="1">
          <a:solidFill>
            <a:schemeClr val="bg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halkboard-Box-Head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Chalkboard-Box-Foote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152400" y="12954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6" name="Slide Number Placeholder 5"/>
          <p:cNvSpPr>
            <a:spLocks noGrp="1"/>
          </p:cNvSpPr>
          <p:nvPr>
            <p:ph type="sldNum" sz="quarter" idx="4"/>
          </p:nvPr>
        </p:nvSpPr>
        <p:spPr>
          <a:xfrm>
            <a:off x="7010400" y="6553200"/>
            <a:ext cx="2133600" cy="342900"/>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Steinem" pitchFamily="2" charset="0"/>
                <a:ea typeface="+mn-ea"/>
                <a:cs typeface="+mn-cs"/>
              </a:defRPr>
            </a:lvl1pPr>
          </a:lstStyle>
          <a:p>
            <a:pPr>
              <a:defRPr/>
            </a:pPr>
            <a:r>
              <a:rPr lang="en-US"/>
              <a:t>#</a:t>
            </a:r>
          </a:p>
        </p:txBody>
      </p:sp>
      <p:sp>
        <p:nvSpPr>
          <p:cNvPr id="9" name="Footer Placeholder 4"/>
          <p:cNvSpPr>
            <a:spLocks noGrp="1"/>
          </p:cNvSpPr>
          <p:nvPr>
            <p:ph type="ftr" sz="quarter" idx="3"/>
          </p:nvPr>
        </p:nvSpPr>
        <p:spPr>
          <a:xfrm>
            <a:off x="152400" y="6553200"/>
            <a:ext cx="2895600" cy="342900"/>
          </a:xfrm>
          <a:prstGeom prst="rect">
            <a:avLst/>
          </a:prstGeom>
          <a:noFill/>
        </p:spPr>
        <p:txBody>
          <a:bodyPr/>
          <a:lstStyle>
            <a:lvl1pPr fontAlgn="auto">
              <a:spcBef>
                <a:spcPts val="0"/>
              </a:spcBef>
              <a:spcAft>
                <a:spcPts val="0"/>
              </a:spcAft>
              <a:defRPr sz="1800">
                <a:solidFill>
                  <a:srgbClr val="EEECE1">
                    <a:lumMod val="50000"/>
                  </a:srgbClr>
                </a:solidFill>
                <a:latin typeface="Chalkduster" pitchFamily="66" charset="0"/>
                <a:ea typeface="+mn-ea"/>
                <a:cs typeface="+mn-cs"/>
              </a:defRPr>
            </a:lvl1pPr>
          </a:lstStyle>
          <a:p>
            <a:pPr>
              <a:defRPr/>
            </a:pPr>
            <a:endParaRPr lang="en-US"/>
          </a:p>
        </p:txBody>
      </p:sp>
    </p:spTree>
    <p:extLst>
      <p:ext uri="{BB962C8B-B14F-4D97-AF65-F5344CB8AC3E}">
        <p14:creationId xmlns:p14="http://schemas.microsoft.com/office/powerpoint/2010/main" val="2000370973"/>
      </p:ext>
    </p:extLst>
  </p:cSld>
  <p:clrMap bg1="lt1" tx1="dk1" bg2="lt2" tx2="dk2" accent1="accent1" accent2="accent2" accent3="accent3" accent4="accent4" accent5="accent5" accent6="accent6" hlink="hlink" folHlink="folHlink"/>
  <p:sldLayoutIdLst>
    <p:sldLayoutId id="2147483744"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30188" indent="-230188" algn="l" rtl="0" eaLnBrk="0" fontAlgn="base" hangingPunct="0">
        <a:spcBef>
          <a:spcPct val="20000"/>
        </a:spcBef>
        <a:spcAft>
          <a:spcPct val="0"/>
        </a:spcAft>
        <a:buFont typeface="Arial" pitchFamily="34" charset="0"/>
        <a:buChar char="•"/>
        <a:defRPr sz="3200" kern="1200">
          <a:solidFill>
            <a:schemeClr val="tx1"/>
          </a:solidFill>
          <a:latin typeface="+mj-lt"/>
          <a:ea typeface="MS PGothic" pitchFamily="34" charset="-128"/>
          <a:cs typeface="ＭＳ Ｐゴシック" charset="0"/>
        </a:defRPr>
      </a:lvl1pPr>
      <a:lvl2pPr marL="461963" indent="-231775" algn="l" rtl="0" eaLnBrk="0" fontAlgn="base" hangingPunct="0">
        <a:spcBef>
          <a:spcPct val="20000"/>
        </a:spcBef>
        <a:spcAft>
          <a:spcPct val="0"/>
        </a:spcAft>
        <a:buFont typeface="Arial" pitchFamily="34" charset="0"/>
        <a:buChar char="•"/>
        <a:defRPr sz="2800" kern="1200">
          <a:solidFill>
            <a:schemeClr val="tx1"/>
          </a:solidFill>
          <a:latin typeface="+mj-lt"/>
          <a:ea typeface="MS PGothic" pitchFamily="34" charset="-128"/>
          <a:cs typeface="+mn-cs"/>
        </a:defRPr>
      </a:lvl2pPr>
      <a:lvl3pPr marL="684213" indent="-222250" algn="l" rtl="0" eaLnBrk="0" fontAlgn="base" hangingPunct="0">
        <a:spcBef>
          <a:spcPct val="20000"/>
        </a:spcBef>
        <a:spcAft>
          <a:spcPct val="0"/>
        </a:spcAft>
        <a:buFont typeface="Arial" pitchFamily="34" charset="0"/>
        <a:buChar char="•"/>
        <a:defRPr sz="2400" kern="1200">
          <a:solidFill>
            <a:schemeClr val="tx1"/>
          </a:solidFill>
          <a:latin typeface="+mj-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j-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j-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granier@stcharles.k12.la.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sneighbors@stcharles.k12.la.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imgres?q=fire&amp;num=10&amp;hl=en&amp;safe=active&amp;sa=X&amp;tbas=0&amp;biw=1280&amp;bih=753&amp;tbs=itp:clipart&amp;tbm=isch&amp;tbnid=lV-m97WiCciOwM:&amp;imgrefurl=http://primoclipart.com/view-clipart/fire-mascot-clip-art&amp;docid=Ns-p3eVJKmZRPM&amp;imgurl=http://primoclipart.com/files/preview/big/75/Fire%20Mascot%20Clip%20Art.jpg&amp;w=630&amp;h=800&amp;ei=6zIyUP3vPIKAqQGqq4CICQ&amp;zoom=1&amp;iact=hc&amp;vpx=892&amp;vpy=58&amp;dur=250&amp;hovh=253&amp;hovw=199&amp;tx=96&amp;ty=139&amp;sig=112986951367366176324&amp;page=1&amp;tbnh=171&amp;tbnw=115&amp;start=0&amp;ndsp=20&amp;ved=1t:429,r:5,s:0,i:9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ctrTitle"/>
          </p:nvPr>
        </p:nvSpPr>
        <p:spPr>
          <a:xfrm>
            <a:off x="609600" y="2514600"/>
            <a:ext cx="7772400" cy="1143000"/>
          </a:xfrm>
        </p:spPr>
        <p:txBody>
          <a:bodyPr/>
          <a:lstStyle/>
          <a:p>
            <a:pPr eaLnBrk="1" hangingPunct="1"/>
            <a:r>
              <a:rPr lang="en-US" sz="4800" dirty="0" smtClean="0">
                <a:latin typeface="Arial" charset="0"/>
                <a:cs typeface="Arial" charset="0"/>
              </a:rPr>
              <a:t/>
            </a:r>
            <a:br>
              <a:rPr lang="en-US" sz="4800" dirty="0" smtClean="0">
                <a:latin typeface="Arial" charset="0"/>
                <a:cs typeface="Arial" charset="0"/>
              </a:rPr>
            </a:br>
            <a:r>
              <a:rPr lang="en-US" sz="8500" dirty="0" smtClean="0">
                <a:latin typeface="Arial" charset="0"/>
                <a:cs typeface="Arial" charset="0"/>
              </a:rPr>
              <a:t>Data Teams</a:t>
            </a:r>
            <a:br>
              <a:rPr lang="en-US" sz="8500" dirty="0" smtClean="0">
                <a:latin typeface="Arial" charset="0"/>
                <a:cs typeface="Arial" charset="0"/>
              </a:rPr>
            </a:br>
            <a:r>
              <a:rPr lang="en-US" sz="4400" dirty="0" smtClean="0">
                <a:latin typeface="Arial" charset="0"/>
                <a:cs typeface="Arial" charset="0"/>
              </a:rPr>
              <a:t>June 3, 2014</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C:\Documents and Settings\apeery\My Documents\My Pictures\Microsoft Clip Organizer\j0423066.jpg"/>
          <p:cNvPicPr>
            <a:picLocks noChangeAspect="1" noChangeArrowheads="1"/>
          </p:cNvPicPr>
          <p:nvPr/>
        </p:nvPicPr>
        <p:blipFill>
          <a:blip r:embed="rId3" cstate="print"/>
          <a:srcRect b="37267"/>
          <a:stretch>
            <a:fillRect/>
          </a:stretch>
        </p:blipFill>
        <p:spPr bwMode="auto">
          <a:xfrm>
            <a:off x="0" y="0"/>
            <a:ext cx="10825163" cy="6858000"/>
          </a:xfrm>
          <a:prstGeom prst="rect">
            <a:avLst/>
          </a:prstGeom>
          <a:noFill/>
          <a:ln w="9525">
            <a:noFill/>
            <a:miter lim="800000"/>
            <a:headEnd/>
            <a:tailEnd/>
          </a:ln>
        </p:spPr>
      </p:pic>
      <p:sp>
        <p:nvSpPr>
          <p:cNvPr id="39938" name="Content Placeholder 2"/>
          <p:cNvSpPr>
            <a:spLocks noGrp="1"/>
          </p:cNvSpPr>
          <p:nvPr>
            <p:ph idx="1"/>
          </p:nvPr>
        </p:nvSpPr>
        <p:spPr>
          <a:xfrm>
            <a:off x="0" y="4419600"/>
            <a:ext cx="8915400" cy="4343400"/>
          </a:xfrm>
        </p:spPr>
        <p:txBody>
          <a:bodyPr/>
          <a:lstStyle/>
          <a:p>
            <a:pPr algn="ctr" eaLnBrk="1" hangingPunct="1">
              <a:buFontTx/>
              <a:buNone/>
            </a:pPr>
            <a:r>
              <a:rPr lang="en-US" smtClean="0">
                <a:latin typeface="Arial" charset="0"/>
                <a:cs typeface="Arial" charset="0"/>
              </a:rPr>
              <a:t>	</a:t>
            </a:r>
            <a:r>
              <a:rPr lang="en-US" smtClean="0">
                <a:solidFill>
                  <a:schemeClr val="tx1"/>
                </a:solidFill>
                <a:latin typeface="Arial" charset="0"/>
                <a:cs typeface="Arial" charset="0"/>
              </a:rPr>
              <a:t>Data Teams are small, grade-level, department, course-alike, or organizational teams that examine work generated from a common formative assessment.</a:t>
            </a:r>
          </a:p>
          <a:p>
            <a:pPr algn="ctr" eaLnBrk="1" hangingPunct="1">
              <a:buFontTx/>
              <a:buNone/>
            </a:pPr>
            <a:endParaRPr lang="en-US" sz="3600" smtClean="0">
              <a:solidFill>
                <a:schemeClr val="tx1"/>
              </a:solidFill>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8"/>
          <p:cNvSpPr txBox="1">
            <a:spLocks noChangeArrowheads="1"/>
          </p:cNvSpPr>
          <p:nvPr/>
        </p:nvSpPr>
        <p:spPr bwMode="auto">
          <a:xfrm>
            <a:off x="5105400" y="990600"/>
            <a:ext cx="3505200" cy="5016500"/>
          </a:xfrm>
          <a:prstGeom prst="rect">
            <a:avLst/>
          </a:prstGeom>
          <a:noFill/>
          <a:ln w="9525">
            <a:noFill/>
            <a:miter lim="800000"/>
            <a:headEnd/>
            <a:tailEnd/>
          </a:ln>
        </p:spPr>
        <p:txBody>
          <a:bodyPr>
            <a:spAutoFit/>
          </a:bodyPr>
          <a:lstStyle/>
          <a:p>
            <a:pPr algn="ctr"/>
            <a:r>
              <a:rPr lang="en-US" sz="3200" b="1">
                <a:solidFill>
                  <a:schemeClr val="bg1"/>
                </a:solidFill>
              </a:rPr>
              <a:t>Data Teams meetings are collaborative, structured, scheduled meetings that focus on the effectiveness of </a:t>
            </a:r>
            <a:r>
              <a:rPr lang="en-US" sz="3200" b="1">
                <a:solidFill>
                  <a:srgbClr val="FFFF00"/>
                </a:solidFill>
              </a:rPr>
              <a:t>teaching</a:t>
            </a:r>
            <a:r>
              <a:rPr lang="en-US" sz="3200" b="1">
                <a:solidFill>
                  <a:schemeClr val="bg1"/>
                </a:solidFill>
              </a:rPr>
              <a:t> and </a:t>
            </a:r>
            <a:r>
              <a:rPr lang="en-US" sz="3200" b="1">
                <a:solidFill>
                  <a:srgbClr val="FFFF00"/>
                </a:solidFill>
              </a:rPr>
              <a:t>learning.</a:t>
            </a:r>
          </a:p>
        </p:txBody>
      </p:sp>
      <p:pic>
        <p:nvPicPr>
          <p:cNvPr id="41986" name="Picture 5" descr="C:\Documents and Settings\apeery\My Documents\My Pictures\Microsoft Clip Organizer\j0439455.jpg"/>
          <p:cNvPicPr>
            <a:picLocks noChangeAspect="1" noChangeArrowheads="1"/>
          </p:cNvPicPr>
          <p:nvPr/>
        </p:nvPicPr>
        <p:blipFill>
          <a:blip r:embed="rId3" cstate="print"/>
          <a:srcRect/>
          <a:stretch>
            <a:fillRect/>
          </a:stretch>
        </p:blipFill>
        <p:spPr bwMode="auto">
          <a:xfrm>
            <a:off x="152400" y="152400"/>
            <a:ext cx="4724400" cy="6527800"/>
          </a:xfrm>
          <a:prstGeom prst="rect">
            <a:avLst/>
          </a:prstGeom>
          <a:noFill/>
          <a:ln w="50800">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5400" smtClean="0">
                <a:solidFill>
                  <a:srgbClr val="FFFF00"/>
                </a:solidFill>
                <a:latin typeface="Arial" charset="0"/>
                <a:cs typeface="Arial" charset="0"/>
              </a:rPr>
              <a:t>Data Team Actions</a:t>
            </a:r>
          </a:p>
        </p:txBody>
      </p:sp>
      <p:sp>
        <p:nvSpPr>
          <p:cNvPr id="44034" name="Rectangle 3"/>
          <p:cNvSpPr>
            <a:spLocks noGrp="1" noChangeArrowheads="1"/>
          </p:cNvSpPr>
          <p:nvPr>
            <p:ph idx="1"/>
          </p:nvPr>
        </p:nvSpPr>
        <p:spPr>
          <a:xfrm>
            <a:off x="685800" y="2209800"/>
            <a:ext cx="7772400" cy="2743200"/>
          </a:xfrm>
        </p:spPr>
        <p:txBody>
          <a:bodyPr/>
          <a:lstStyle/>
          <a:p>
            <a:pPr eaLnBrk="1" hangingPunct="1">
              <a:buFont typeface="Wingdings" pitchFamily="2" charset="2"/>
              <a:buNone/>
              <a:tabLst>
                <a:tab pos="290513" algn="l"/>
              </a:tabLst>
            </a:pPr>
            <a:r>
              <a:rPr lang="en-US" smtClean="0">
                <a:latin typeface="Arial" charset="0"/>
                <a:cs typeface="Arial" charset="0"/>
              </a:rPr>
              <a:t> 	“Data Teams adhere to continuous improvement cycles, examine patterns and trends, and establish specific timelines, roles, and responsibilities to facilitate analysis that results in action.”  </a:t>
            </a:r>
          </a:p>
          <a:p>
            <a:pPr eaLnBrk="1" hangingPunct="1">
              <a:buFont typeface="Wingdings" pitchFamily="2" charset="2"/>
              <a:buNone/>
              <a:tabLst>
                <a:tab pos="290513" algn="l"/>
              </a:tabLst>
            </a:pPr>
            <a:r>
              <a:rPr lang="en-US" sz="2400" smtClean="0">
                <a:latin typeface="Arial" charset="0"/>
                <a:cs typeface="Arial" charset="0"/>
              </a:rPr>
              <a:t>	</a:t>
            </a:r>
          </a:p>
          <a:p>
            <a:pPr eaLnBrk="1" hangingPunct="1">
              <a:buFont typeface="Wingdings" pitchFamily="2" charset="2"/>
              <a:buNone/>
              <a:tabLst>
                <a:tab pos="290513" algn="l"/>
              </a:tabLst>
            </a:pPr>
            <a:r>
              <a:rPr lang="en-US" sz="2400" smtClean="0">
                <a:latin typeface="Arial" charset="0"/>
                <a:cs typeface="Arial" charset="0"/>
              </a:rPr>
              <a:t>    </a:t>
            </a:r>
            <a:endParaRPr lang="en-US" smtClean="0">
              <a:latin typeface="Arial" charset="0"/>
              <a:cs typeface="Arial" charset="0"/>
            </a:endParaRPr>
          </a:p>
        </p:txBody>
      </p:sp>
      <p:sp>
        <p:nvSpPr>
          <p:cNvPr id="44035" name="TextBox 3"/>
          <p:cNvSpPr txBox="1">
            <a:spLocks noChangeArrowheads="1"/>
          </p:cNvSpPr>
          <p:nvPr/>
        </p:nvSpPr>
        <p:spPr bwMode="auto">
          <a:xfrm>
            <a:off x="5703888" y="5243513"/>
            <a:ext cx="2424112" cy="461962"/>
          </a:xfrm>
          <a:prstGeom prst="rect">
            <a:avLst/>
          </a:prstGeom>
          <a:noFill/>
          <a:ln w="9525">
            <a:noFill/>
            <a:miter lim="800000"/>
            <a:headEnd/>
            <a:tailEnd/>
          </a:ln>
        </p:spPr>
        <p:txBody>
          <a:bodyPr>
            <a:spAutoFit/>
          </a:bodyPr>
          <a:lstStyle/>
          <a:p>
            <a:r>
              <a:rPr lang="en-US" sz="2400" b="1">
                <a:solidFill>
                  <a:schemeClr val="bg1"/>
                </a:solidFill>
              </a:rPr>
              <a:t>S. White,  2005</a:t>
            </a:r>
            <a:endParaRPr lang="en-US" sz="2400"/>
          </a:p>
        </p:txBody>
      </p:sp>
    </p:spTree>
    <p:custDataLst>
      <p:tags r:id="rId1"/>
    </p:custData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9" descr="C:\Documents and Settings\apeery\My Documents\My Pictures\Microsoft Clip Organizer\j0442631.jpg"/>
          <p:cNvPicPr>
            <a:picLocks noChangeAspect="1" noChangeArrowheads="1"/>
          </p:cNvPicPr>
          <p:nvPr/>
        </p:nvPicPr>
        <p:blipFill>
          <a:blip r:embed="rId3" cstate="print"/>
          <a:srcRect/>
          <a:stretch>
            <a:fillRect/>
          </a:stretch>
        </p:blipFill>
        <p:spPr bwMode="auto">
          <a:xfrm>
            <a:off x="-581025" y="0"/>
            <a:ext cx="10306050" cy="6858000"/>
          </a:xfrm>
          <a:prstGeom prst="rect">
            <a:avLst/>
          </a:prstGeom>
          <a:noFill/>
          <a:ln w="9525">
            <a:noFill/>
            <a:miter lim="800000"/>
            <a:headEnd/>
            <a:tailEnd/>
          </a:ln>
        </p:spPr>
      </p:pic>
      <p:sp>
        <p:nvSpPr>
          <p:cNvPr id="46082" name="TextBox 12"/>
          <p:cNvSpPr txBox="1">
            <a:spLocks noChangeArrowheads="1"/>
          </p:cNvSpPr>
          <p:nvPr/>
        </p:nvSpPr>
        <p:spPr bwMode="auto">
          <a:xfrm>
            <a:off x="304800" y="228600"/>
            <a:ext cx="2590800" cy="2062163"/>
          </a:xfrm>
          <a:prstGeom prst="rect">
            <a:avLst/>
          </a:prstGeom>
          <a:noFill/>
          <a:ln w="9525">
            <a:noFill/>
            <a:miter lim="800000"/>
            <a:headEnd/>
            <a:tailEnd/>
          </a:ln>
        </p:spPr>
        <p:txBody>
          <a:bodyPr>
            <a:spAutoFit/>
          </a:bodyPr>
          <a:lstStyle/>
          <a:p>
            <a:r>
              <a:rPr lang="en-US" sz="3200" b="1"/>
              <a:t>Be here now. Be someplace else later.</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cstate="print"/>
          <a:srcRect/>
          <a:stretch>
            <a:fillRect/>
          </a:stretch>
        </p:blipFill>
        <p:spPr bwMode="auto">
          <a:xfrm>
            <a:off x="-1447800" y="0"/>
            <a:ext cx="10591800" cy="6858000"/>
          </a:xfrm>
          <a:prstGeom prst="rect">
            <a:avLst/>
          </a:prstGeom>
          <a:noFill/>
          <a:ln w="9525">
            <a:noFill/>
            <a:miter lim="800000"/>
            <a:headEnd/>
            <a:tailEnd/>
          </a:ln>
        </p:spPr>
      </p:pic>
      <p:sp>
        <p:nvSpPr>
          <p:cNvPr id="48130" name="Title 3"/>
          <p:cNvSpPr>
            <a:spLocks noGrp="1"/>
          </p:cNvSpPr>
          <p:nvPr>
            <p:ph type="title"/>
          </p:nvPr>
        </p:nvSpPr>
        <p:spPr/>
        <p:txBody>
          <a:bodyPr/>
          <a:lstStyle/>
          <a:p>
            <a:pPr eaLnBrk="1" hangingPunct="1"/>
            <a:r>
              <a:rPr lang="en-US" smtClean="0">
                <a:latin typeface="Arial" charset="0"/>
                <a:cs typeface="Arial" charset="0"/>
              </a:rPr>
              <a:t>`</a:t>
            </a:r>
          </a:p>
        </p:txBody>
      </p:sp>
      <p:sp>
        <p:nvSpPr>
          <p:cNvPr id="7" name="TextBox 6"/>
          <p:cNvSpPr txBox="1"/>
          <p:nvPr/>
        </p:nvSpPr>
        <p:spPr>
          <a:xfrm>
            <a:off x="0" y="5780088"/>
            <a:ext cx="9296400" cy="1077912"/>
          </a:xfrm>
          <a:prstGeom prst="rect">
            <a:avLst/>
          </a:prstGeom>
          <a:solidFill>
            <a:schemeClr val="bg1">
              <a:lumMod val="75000"/>
            </a:schemeClr>
          </a:solidFill>
        </p:spPr>
        <p:txBody>
          <a:bodyPr>
            <a:spAutoFit/>
          </a:bodyPr>
          <a:lstStyle/>
          <a:p>
            <a:pPr>
              <a:defRPr/>
            </a:pPr>
            <a:r>
              <a:rPr lang="en-US" sz="3200" b="1" dirty="0">
                <a:ea typeface="+mn-ea"/>
                <a:cs typeface="+mn-cs"/>
              </a:rPr>
              <a:t>  We are a Professional Learning Community.</a:t>
            </a:r>
          </a:p>
          <a:p>
            <a:pPr algn="ctr">
              <a:defRPr/>
            </a:pPr>
            <a:r>
              <a:rPr lang="en-US" sz="3200" b="1" i="1" dirty="0">
                <a:ea typeface="+mn-ea"/>
                <a:cs typeface="+mn-cs"/>
              </a:rPr>
              <a:t>We do Data Teams.</a:t>
            </a:r>
            <a:endParaRPr lang="en-US" sz="3200" b="1" dirty="0">
              <a:ea typeface="+mn-ea"/>
              <a:cs typeface="+mn-cs"/>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latin typeface="Arial" charset="0"/>
                <a:cs typeface="Arial" charset="0"/>
              </a:rPr>
              <a:t>Four Critical Questions that </a:t>
            </a:r>
            <a:br>
              <a:rPr lang="en-US" smtClean="0">
                <a:latin typeface="Arial" charset="0"/>
                <a:cs typeface="Arial" charset="0"/>
              </a:rPr>
            </a:br>
            <a:r>
              <a:rPr lang="en-US" smtClean="0">
                <a:latin typeface="Arial" charset="0"/>
                <a:cs typeface="Arial" charset="0"/>
              </a:rPr>
              <a:t>Guide Data Teams</a:t>
            </a:r>
          </a:p>
        </p:txBody>
      </p:sp>
      <p:sp>
        <p:nvSpPr>
          <p:cNvPr id="50178" name="Rectangle 3"/>
          <p:cNvSpPr>
            <a:spLocks noGrp="1" noChangeArrowheads="1"/>
          </p:cNvSpPr>
          <p:nvPr>
            <p:ph idx="1"/>
          </p:nvPr>
        </p:nvSpPr>
        <p:spPr>
          <a:xfrm>
            <a:off x="0" y="1390650"/>
            <a:ext cx="9144000" cy="4876800"/>
          </a:xfrm>
        </p:spPr>
        <p:txBody>
          <a:bodyPr/>
          <a:lstStyle/>
          <a:p>
            <a:pPr marL="609600" indent="-609600" eaLnBrk="1" hangingPunct="1">
              <a:buFont typeface="Wingdings" pitchFamily="2" charset="2"/>
              <a:buNone/>
            </a:pPr>
            <a:r>
              <a:rPr lang="en-US" sz="2800" smtClean="0">
                <a:latin typeface="Arial" charset="0"/>
                <a:cs typeface="Arial" charset="0"/>
              </a:rPr>
              <a:t/>
            </a:r>
            <a:br>
              <a:rPr lang="en-US" sz="2800" smtClean="0">
                <a:latin typeface="Arial" charset="0"/>
                <a:cs typeface="Arial" charset="0"/>
              </a:rPr>
            </a:br>
            <a:r>
              <a:rPr lang="en-US" sz="2800" smtClean="0">
                <a:latin typeface="Arial" charset="0"/>
                <a:cs typeface="Arial" charset="0"/>
              </a:rPr>
              <a:t>1.  What are students supposed to know 	  	  and be able to do?  </a:t>
            </a:r>
            <a:br>
              <a:rPr lang="en-US" sz="2800" smtClean="0">
                <a:latin typeface="Arial" charset="0"/>
                <a:cs typeface="Arial" charset="0"/>
              </a:rPr>
            </a:br>
            <a:r>
              <a:rPr lang="en-US" sz="2800" smtClean="0">
                <a:latin typeface="Arial" charset="0"/>
                <a:cs typeface="Arial" charset="0"/>
              </a:rPr>
              <a:t>2.  How do we know when our students 	  	  have learned?   </a:t>
            </a:r>
          </a:p>
          <a:p>
            <a:pPr marL="609600" indent="-609600" eaLnBrk="1" hangingPunct="1">
              <a:buFont typeface="Wingdings" pitchFamily="2" charset="2"/>
              <a:buNone/>
            </a:pPr>
            <a:r>
              <a:rPr lang="en-US" sz="2800" smtClean="0">
                <a:latin typeface="Arial" charset="0"/>
                <a:cs typeface="Arial" charset="0"/>
              </a:rPr>
              <a:t>                                                                                                                                                                                              </a:t>
            </a:r>
            <a:endParaRPr lang="en-US" sz="2800" smtClean="0">
              <a:solidFill>
                <a:schemeClr val="accent2"/>
              </a:solidFill>
              <a:latin typeface="Arial" charset="0"/>
              <a:cs typeface="Arial" charset="0"/>
            </a:endParaRPr>
          </a:p>
          <a:p>
            <a:pPr marL="609600" indent="-609600" eaLnBrk="1" hangingPunct="1">
              <a:buFont typeface="Wingdings" pitchFamily="2" charset="2"/>
              <a:buNone/>
            </a:pPr>
            <a:r>
              <a:rPr lang="en-US" sz="2800" smtClean="0">
                <a:latin typeface="Arial" charset="0"/>
                <a:cs typeface="Arial" charset="0"/>
              </a:rPr>
              <a:t>	3.  How do we respond when students haven't 	  learned?  </a:t>
            </a:r>
          </a:p>
          <a:p>
            <a:pPr marL="609600" indent="-609600" eaLnBrk="1" hangingPunct="1">
              <a:buFont typeface="Wingdings" pitchFamily="2" charset="2"/>
              <a:buNone/>
            </a:pPr>
            <a:r>
              <a:rPr lang="en-US" sz="2800" smtClean="0">
                <a:latin typeface="Arial" charset="0"/>
                <a:cs typeface="Arial" charset="0"/>
              </a:rPr>
              <a:t>	4.  How do we respond when students 	   	  	  already know the content? </a:t>
            </a:r>
            <a:endParaRPr lang="en-US" sz="2800" smtClean="0">
              <a:solidFill>
                <a:schemeClr val="accent2"/>
              </a:solidFill>
              <a:latin typeface="Arial" charset="0"/>
              <a:cs typeface="Arial" charset="0"/>
            </a:endParaRPr>
          </a:p>
        </p:txBody>
      </p:sp>
      <p:sp>
        <p:nvSpPr>
          <p:cNvPr id="7" name="TextBox 6"/>
          <p:cNvSpPr txBox="1">
            <a:spLocks noChangeArrowheads="1"/>
          </p:cNvSpPr>
          <p:nvPr/>
        </p:nvSpPr>
        <p:spPr bwMode="auto">
          <a:xfrm>
            <a:off x="4419600" y="2247900"/>
            <a:ext cx="5029200" cy="523875"/>
          </a:xfrm>
          <a:prstGeom prst="rect">
            <a:avLst/>
          </a:prstGeom>
          <a:noFill/>
          <a:ln w="9525">
            <a:noFill/>
            <a:miter lim="800000"/>
            <a:headEnd/>
            <a:tailEnd/>
          </a:ln>
        </p:spPr>
        <p:txBody>
          <a:bodyPr>
            <a:spAutoFit/>
          </a:bodyPr>
          <a:lstStyle/>
          <a:p>
            <a:r>
              <a:rPr lang="en-US" sz="2800" b="1">
                <a:solidFill>
                  <a:srgbClr val="FFFF00"/>
                </a:solidFill>
              </a:rPr>
              <a:t>POWER STANDARDS</a:t>
            </a:r>
            <a:endParaRPr lang="en-US" sz="2800">
              <a:solidFill>
                <a:srgbClr val="FFFF00"/>
              </a:solidFill>
            </a:endParaRPr>
          </a:p>
        </p:txBody>
      </p:sp>
      <p:sp>
        <p:nvSpPr>
          <p:cNvPr id="8" name="TextBox 7"/>
          <p:cNvSpPr txBox="1">
            <a:spLocks noChangeArrowheads="1"/>
          </p:cNvSpPr>
          <p:nvPr/>
        </p:nvSpPr>
        <p:spPr bwMode="auto">
          <a:xfrm>
            <a:off x="3657600" y="3236913"/>
            <a:ext cx="5181600" cy="954087"/>
          </a:xfrm>
          <a:prstGeom prst="rect">
            <a:avLst/>
          </a:prstGeom>
          <a:noFill/>
          <a:ln w="9525">
            <a:noFill/>
            <a:miter lim="800000"/>
            <a:headEnd/>
            <a:tailEnd/>
          </a:ln>
        </p:spPr>
        <p:txBody>
          <a:bodyPr>
            <a:spAutoFit/>
          </a:bodyPr>
          <a:lstStyle/>
          <a:p>
            <a:r>
              <a:rPr lang="en-US" sz="2800" b="1">
                <a:solidFill>
                  <a:srgbClr val="FFFF00"/>
                </a:solidFill>
              </a:rPr>
              <a:t>COMMON FORMATIVE 	  	  ASSESSMENTS</a:t>
            </a:r>
          </a:p>
        </p:txBody>
      </p:sp>
      <p:sp>
        <p:nvSpPr>
          <p:cNvPr id="9" name="TextBox 8"/>
          <p:cNvSpPr txBox="1">
            <a:spLocks noChangeArrowheads="1"/>
          </p:cNvSpPr>
          <p:nvPr/>
        </p:nvSpPr>
        <p:spPr bwMode="auto">
          <a:xfrm>
            <a:off x="2781300" y="4648200"/>
            <a:ext cx="5562600" cy="523875"/>
          </a:xfrm>
          <a:prstGeom prst="rect">
            <a:avLst/>
          </a:prstGeom>
          <a:noFill/>
          <a:ln w="9525">
            <a:noFill/>
            <a:miter lim="800000"/>
            <a:headEnd/>
            <a:tailEnd/>
          </a:ln>
        </p:spPr>
        <p:txBody>
          <a:bodyPr>
            <a:spAutoFit/>
          </a:bodyPr>
          <a:lstStyle/>
          <a:p>
            <a:r>
              <a:rPr lang="en-US" sz="2800" b="1">
                <a:solidFill>
                  <a:srgbClr val="FFFF00"/>
                </a:solidFill>
              </a:rPr>
              <a:t>INTERVENTION</a:t>
            </a:r>
          </a:p>
        </p:txBody>
      </p:sp>
      <p:sp>
        <p:nvSpPr>
          <p:cNvPr id="10" name="TextBox 9"/>
          <p:cNvSpPr txBox="1">
            <a:spLocks noChangeArrowheads="1"/>
          </p:cNvSpPr>
          <p:nvPr/>
        </p:nvSpPr>
        <p:spPr bwMode="auto">
          <a:xfrm>
            <a:off x="5676900" y="5675313"/>
            <a:ext cx="5867400" cy="954087"/>
          </a:xfrm>
          <a:prstGeom prst="rect">
            <a:avLst/>
          </a:prstGeom>
          <a:noFill/>
          <a:ln w="9525">
            <a:noFill/>
            <a:miter lim="800000"/>
            <a:headEnd/>
            <a:tailEnd/>
          </a:ln>
        </p:spPr>
        <p:txBody>
          <a:bodyPr>
            <a:spAutoFit/>
          </a:bodyPr>
          <a:lstStyle/>
          <a:p>
            <a:r>
              <a:rPr lang="en-US" sz="2800" b="1">
                <a:solidFill>
                  <a:srgbClr val="FFFF00"/>
                </a:solidFill>
              </a:rPr>
              <a:t>DIFFERENTIATION</a:t>
            </a:r>
          </a:p>
          <a:p>
            <a:endParaRPr lang="en-US" sz="2800" b="1">
              <a:solidFill>
                <a:srgbClr val="FFC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5400" smtClean="0">
                <a:latin typeface="Arial" charset="0"/>
                <a:cs typeface="Arial" charset="0"/>
              </a:rPr>
              <a:t>Seminar Goals</a:t>
            </a:r>
          </a:p>
        </p:txBody>
      </p:sp>
      <p:sp>
        <p:nvSpPr>
          <p:cNvPr id="52226" name="Content Placeholder 2"/>
          <p:cNvSpPr>
            <a:spLocks noGrp="1"/>
          </p:cNvSpPr>
          <p:nvPr>
            <p:ph idx="1"/>
          </p:nvPr>
        </p:nvSpPr>
        <p:spPr>
          <a:xfrm>
            <a:off x="457200" y="1371600"/>
            <a:ext cx="8382000" cy="4876800"/>
          </a:xfrm>
        </p:spPr>
        <p:txBody>
          <a:bodyPr/>
          <a:lstStyle/>
          <a:p>
            <a:pPr eaLnBrk="1" hangingPunct="1">
              <a:buFontTx/>
              <a:buChar char="•"/>
            </a:pPr>
            <a:r>
              <a:rPr lang="en-US" sz="3800" dirty="0" smtClean="0">
                <a:latin typeface="Arial" charset="0"/>
                <a:cs typeface="Arial" charset="0"/>
              </a:rPr>
              <a:t>Learn the foundational components of the Data Teams </a:t>
            </a:r>
            <a:r>
              <a:rPr lang="en-US" sz="3800" dirty="0" smtClean="0">
                <a:solidFill>
                  <a:srgbClr val="FFFF00"/>
                </a:solidFill>
                <a:latin typeface="Arial" charset="0"/>
                <a:cs typeface="Arial" charset="0"/>
              </a:rPr>
              <a:t>structure.</a:t>
            </a:r>
          </a:p>
          <a:p>
            <a:pPr eaLnBrk="1" hangingPunct="1">
              <a:buNone/>
            </a:pPr>
            <a:endParaRPr lang="en-US" sz="1000" dirty="0" smtClean="0">
              <a:solidFill>
                <a:srgbClr val="FFFF00"/>
              </a:solidFill>
              <a:latin typeface="Arial" charset="0"/>
              <a:cs typeface="Arial" charset="0"/>
            </a:endParaRPr>
          </a:p>
          <a:p>
            <a:pPr eaLnBrk="1" hangingPunct="1">
              <a:buFontTx/>
              <a:buChar char="•"/>
            </a:pPr>
            <a:r>
              <a:rPr lang="en-US" sz="3800" dirty="0" smtClean="0">
                <a:latin typeface="Arial" charset="0"/>
                <a:cs typeface="Arial" charset="0"/>
              </a:rPr>
              <a:t>Learn the Data Teams </a:t>
            </a:r>
            <a:r>
              <a:rPr lang="en-US" sz="3800" dirty="0" smtClean="0">
                <a:solidFill>
                  <a:srgbClr val="FFFF00"/>
                </a:solidFill>
                <a:latin typeface="Arial" charset="0"/>
                <a:cs typeface="Arial" charset="0"/>
              </a:rPr>
              <a:t>process.</a:t>
            </a:r>
          </a:p>
          <a:p>
            <a:pPr eaLnBrk="1" hangingPunct="1">
              <a:buNone/>
            </a:pPr>
            <a:endParaRPr lang="en-US" sz="1000" dirty="0" smtClean="0">
              <a:solidFill>
                <a:srgbClr val="FFFF00"/>
              </a:solidFill>
              <a:latin typeface="Arial" charset="0"/>
              <a:cs typeface="Arial" charset="0"/>
            </a:endParaRPr>
          </a:p>
          <a:p>
            <a:pPr eaLnBrk="1" hangingPunct="1">
              <a:buFontTx/>
              <a:buChar char="•"/>
            </a:pPr>
            <a:r>
              <a:rPr lang="en-US" sz="3800" dirty="0" smtClean="0">
                <a:latin typeface="Arial" charset="0"/>
                <a:cs typeface="Arial" charset="0"/>
              </a:rPr>
              <a:t>Plan for </a:t>
            </a:r>
            <a:r>
              <a:rPr lang="en-US" sz="3800" dirty="0" smtClean="0">
                <a:solidFill>
                  <a:srgbClr val="FFFF00"/>
                </a:solidFill>
                <a:latin typeface="Arial" charset="0"/>
                <a:cs typeface="Arial" charset="0"/>
              </a:rPr>
              <a:t>implementation</a:t>
            </a:r>
            <a:r>
              <a:rPr lang="en-US" sz="3800" dirty="0" smtClean="0">
                <a:latin typeface="Arial" charset="0"/>
                <a:cs typeface="Arial" charset="0"/>
              </a:rPr>
              <a:t> and </a:t>
            </a:r>
            <a:r>
              <a:rPr lang="en-US" sz="3800" dirty="0" smtClean="0">
                <a:solidFill>
                  <a:srgbClr val="FFFF00"/>
                </a:solidFill>
                <a:latin typeface="Arial" charset="0"/>
                <a:cs typeface="Arial" charset="0"/>
              </a:rPr>
              <a:t>sustainability.</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4"/>
          <p:cNvSpPr>
            <a:spLocks noGrp="1"/>
          </p:cNvSpPr>
          <p:nvPr>
            <p:ph idx="1"/>
          </p:nvPr>
        </p:nvSpPr>
        <p:spPr>
          <a:xfrm>
            <a:off x="457200" y="838200"/>
            <a:ext cx="8229600" cy="4343400"/>
          </a:xfrm>
        </p:spPr>
        <p:txBody>
          <a:bodyPr/>
          <a:lstStyle/>
          <a:p>
            <a:pPr eaLnBrk="1" hangingPunct="1">
              <a:buFontTx/>
              <a:buNone/>
            </a:pPr>
            <a:endParaRPr lang="en-US" dirty="0" smtClean="0">
              <a:latin typeface="Arial" charset="0"/>
              <a:cs typeface="Arial" charset="0"/>
            </a:endParaRPr>
          </a:p>
          <a:p>
            <a:pPr eaLnBrk="1" hangingPunct="1">
              <a:buFontTx/>
              <a:buNone/>
            </a:pPr>
            <a:endParaRPr lang="en-US" dirty="0" smtClean="0">
              <a:latin typeface="Arial" charset="0"/>
              <a:cs typeface="Arial" charset="0"/>
            </a:endParaRPr>
          </a:p>
          <a:p>
            <a:pPr algn="ctr" eaLnBrk="1" hangingPunct="1">
              <a:buFontTx/>
              <a:buNone/>
            </a:pPr>
            <a:r>
              <a:rPr lang="en-US" sz="6500" dirty="0" smtClean="0">
                <a:latin typeface="Arial" charset="0"/>
                <a:cs typeface="Arial" charset="0"/>
              </a:rPr>
              <a:t>Data Teams:</a:t>
            </a:r>
          </a:p>
          <a:p>
            <a:pPr algn="ctr" eaLnBrk="1" hangingPunct="1">
              <a:buFontTx/>
              <a:buNone/>
            </a:pPr>
            <a:r>
              <a:rPr lang="en-US" sz="6500" dirty="0" smtClean="0">
                <a:latin typeface="Arial" charset="0"/>
                <a:cs typeface="Arial" charset="0"/>
              </a:rPr>
              <a:t>The Structure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914400"/>
          </a:xfrm>
        </p:spPr>
        <p:txBody>
          <a:bodyPr>
            <a:normAutofit fontScale="90000"/>
          </a:bodyPr>
          <a:lstStyle/>
          <a:p>
            <a:pPr eaLnBrk="1" hangingPunct="1">
              <a:defRPr/>
            </a:pP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7200" dirty="0" smtClean="0">
                <a:solidFill>
                  <a:schemeClr val="bg1"/>
                </a:solidFill>
              </a:rPr>
              <a:t>Data Teams:</a:t>
            </a:r>
            <a:br>
              <a:rPr lang="en-US" sz="7200" dirty="0" smtClean="0">
                <a:solidFill>
                  <a:schemeClr val="bg1"/>
                </a:solidFill>
              </a:rPr>
            </a:br>
            <a:r>
              <a:rPr lang="en-US" sz="7200" dirty="0" smtClean="0">
                <a:solidFill>
                  <a:schemeClr val="bg1"/>
                </a:solidFill>
              </a:rPr>
              <a:t>The Structure</a:t>
            </a:r>
            <a:endParaRPr lang="en-US" sz="7200" dirty="0">
              <a:solidFill>
                <a:schemeClr val="bg1"/>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19200"/>
          </a:xfrm>
        </p:spPr>
        <p:txBody>
          <a:bodyPr/>
          <a:lstStyle/>
          <a:p>
            <a:r>
              <a:rPr lang="en-US" i="1" dirty="0" smtClean="0"/>
              <a:t>Got Data?</a:t>
            </a:r>
            <a:br>
              <a:rPr lang="en-US" i="1" dirty="0" smtClean="0"/>
            </a:br>
            <a:r>
              <a:rPr lang="en-US" dirty="0" smtClean="0"/>
              <a:t>Presented By:</a:t>
            </a:r>
            <a:endParaRPr lang="en-US" dirty="0"/>
          </a:p>
        </p:txBody>
      </p:sp>
      <p:sp>
        <p:nvSpPr>
          <p:cNvPr id="3" name="Content Placeholder 2"/>
          <p:cNvSpPr>
            <a:spLocks noGrp="1"/>
          </p:cNvSpPr>
          <p:nvPr>
            <p:ph idx="1"/>
          </p:nvPr>
        </p:nvSpPr>
        <p:spPr>
          <a:xfrm>
            <a:off x="533400" y="1524000"/>
            <a:ext cx="8077200" cy="4953000"/>
          </a:xfrm>
        </p:spPr>
        <p:txBody>
          <a:bodyPr/>
          <a:lstStyle/>
          <a:p>
            <a:pPr>
              <a:buNone/>
            </a:pPr>
            <a:endParaRPr lang="en-US" sz="800" dirty="0" smtClean="0"/>
          </a:p>
          <a:p>
            <a:pPr>
              <a:buNone/>
            </a:pPr>
            <a:r>
              <a:rPr lang="en-US" dirty="0" smtClean="0"/>
              <a:t>Erin </a:t>
            </a:r>
            <a:r>
              <a:rPr lang="en-US" dirty="0" err="1" smtClean="0"/>
              <a:t>Granier</a:t>
            </a:r>
            <a:r>
              <a:rPr lang="en-US" dirty="0" smtClean="0"/>
              <a:t>, Principal, JB Martin Middle School </a:t>
            </a:r>
          </a:p>
          <a:p>
            <a:pPr>
              <a:buNone/>
            </a:pPr>
            <a:r>
              <a:rPr lang="en-US" dirty="0" smtClean="0">
                <a:hlinkClick r:id="rId3"/>
              </a:rPr>
              <a:t>egranier@stcharles.k12.la.us</a:t>
            </a:r>
            <a:r>
              <a:rPr lang="en-US" dirty="0" smtClean="0"/>
              <a:t> </a:t>
            </a:r>
          </a:p>
          <a:p>
            <a:pPr>
              <a:buNone/>
            </a:pPr>
            <a:endParaRPr lang="en-US" dirty="0"/>
          </a:p>
          <a:p>
            <a:pPr>
              <a:buNone/>
            </a:pPr>
            <a:r>
              <a:rPr lang="en-US" dirty="0" smtClean="0"/>
              <a:t>Stacy Neighbors, Eighth Grade Reading and Writing Teacher and Support Leader, JB Martin Middle School </a:t>
            </a:r>
          </a:p>
          <a:p>
            <a:pPr>
              <a:buNone/>
            </a:pPr>
            <a:r>
              <a:rPr lang="en-US" dirty="0" smtClean="0">
                <a:hlinkClick r:id="rId4"/>
              </a:rPr>
              <a:t>sneighbors@stcharles.k12.la.us</a:t>
            </a:r>
            <a:r>
              <a:rPr lang="en-US" dirty="0" smtClean="0"/>
              <a:t>.</a:t>
            </a:r>
            <a:r>
              <a:rPr lang="en-US" sz="3600" dirty="0" smtClean="0"/>
              <a:t> </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C:\Documents and Settings\apeery\My Documents\My Pictures\Microsoft Clip Organizer\j0430516.jpg"/>
          <p:cNvPicPr>
            <a:picLocks noChangeAspect="1" noChangeArrowheads="1"/>
          </p:cNvPicPr>
          <p:nvPr/>
        </p:nvPicPr>
        <p:blipFill>
          <a:blip r:embed="rId3" cstate="print"/>
          <a:srcRect/>
          <a:stretch>
            <a:fillRect/>
          </a:stretch>
        </p:blipFill>
        <p:spPr bwMode="auto">
          <a:xfrm>
            <a:off x="0" y="0"/>
            <a:ext cx="9144000" cy="6086475"/>
          </a:xfrm>
          <a:prstGeom prst="rect">
            <a:avLst/>
          </a:prstGeom>
          <a:noFill/>
          <a:ln w="9525">
            <a:noFill/>
            <a:miter lim="800000"/>
            <a:headEnd/>
            <a:tailEnd/>
          </a:ln>
        </p:spPr>
      </p:pic>
      <p:sp>
        <p:nvSpPr>
          <p:cNvPr id="64514" name="TextBox 4"/>
          <p:cNvSpPr txBox="1">
            <a:spLocks noChangeArrowheads="1"/>
          </p:cNvSpPr>
          <p:nvPr/>
        </p:nvSpPr>
        <p:spPr bwMode="auto">
          <a:xfrm>
            <a:off x="0" y="6096000"/>
            <a:ext cx="9144000" cy="1108075"/>
          </a:xfrm>
          <a:prstGeom prst="rect">
            <a:avLst/>
          </a:prstGeom>
          <a:solidFill>
            <a:schemeClr val="bg1"/>
          </a:solidFill>
          <a:ln w="9525">
            <a:noFill/>
            <a:miter lim="800000"/>
            <a:headEnd/>
            <a:tailEnd/>
          </a:ln>
        </p:spPr>
        <p:txBody>
          <a:bodyPr>
            <a:spAutoFit/>
          </a:bodyPr>
          <a:lstStyle/>
          <a:p>
            <a:pPr algn="ctr"/>
            <a:r>
              <a:rPr lang="en-US" sz="3200" b="1">
                <a:cs typeface="Arial" charset="0"/>
              </a:rPr>
              <a:t>Data Teams focus </a:t>
            </a:r>
            <a:r>
              <a:rPr lang="en-US" sz="3200" b="1">
                <a:solidFill>
                  <a:srgbClr val="FF0000"/>
                </a:solidFill>
                <a:cs typeface="Arial" charset="0"/>
              </a:rPr>
              <a:t>only</a:t>
            </a:r>
            <a:r>
              <a:rPr lang="en-US" sz="3200" b="1">
                <a:cs typeface="Arial" charset="0"/>
              </a:rPr>
              <a:t> on Priority Standards.</a:t>
            </a:r>
          </a:p>
          <a:p>
            <a:pPr algn="ctr"/>
            <a:endParaRPr lang="en-US" sz="3400" b="1">
              <a:cs typeface="Arial"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_s1028"/>
          <p:cNvSpPr>
            <a:spLocks noChangeArrowheads="1" noTextEdit="1"/>
          </p:cNvSpPr>
          <p:nvPr/>
        </p:nvSpPr>
        <p:spPr bwMode="auto">
          <a:xfrm>
            <a:off x="3124200" y="2438400"/>
            <a:ext cx="2524125" cy="2371725"/>
          </a:xfrm>
          <a:prstGeom prst="ellipse">
            <a:avLst/>
          </a:prstGeom>
          <a:solidFill>
            <a:srgbClr val="9EA900">
              <a:alpha val="49803"/>
            </a:srgbClr>
          </a:solidFill>
          <a:ln w="4670">
            <a:solidFill>
              <a:srgbClr val="9EA900"/>
            </a:solidFill>
            <a:round/>
            <a:headEnd/>
            <a:tailEnd/>
          </a:ln>
        </p:spPr>
        <p:txBody>
          <a:bodyPr lIns="0" tIns="0" rIns="0" bIns="0" anchor="ctr"/>
          <a:lstStyle/>
          <a:p>
            <a:endParaRPr lang="en-US"/>
          </a:p>
        </p:txBody>
      </p:sp>
      <p:sp>
        <p:nvSpPr>
          <p:cNvPr id="66562" name="_s1030"/>
          <p:cNvSpPr>
            <a:spLocks noChangeArrowheads="1" noTextEdit="1"/>
          </p:cNvSpPr>
          <p:nvPr/>
        </p:nvSpPr>
        <p:spPr bwMode="auto">
          <a:xfrm>
            <a:off x="4038600" y="3581400"/>
            <a:ext cx="2600325" cy="2600325"/>
          </a:xfrm>
          <a:prstGeom prst="ellipse">
            <a:avLst/>
          </a:prstGeom>
          <a:solidFill>
            <a:srgbClr val="00B0F0">
              <a:alpha val="50195"/>
            </a:srgbClr>
          </a:solidFill>
          <a:ln w="4670">
            <a:solidFill>
              <a:srgbClr val="007FAC"/>
            </a:solidFill>
            <a:round/>
            <a:headEnd/>
            <a:tailEnd/>
          </a:ln>
        </p:spPr>
        <p:txBody>
          <a:bodyPr lIns="0" tIns="0" rIns="0" bIns="0" anchor="ctr"/>
          <a:lstStyle/>
          <a:p>
            <a:endParaRPr lang="en-US"/>
          </a:p>
        </p:txBody>
      </p:sp>
      <p:grpSp>
        <p:nvGrpSpPr>
          <p:cNvPr id="66563" name="Diagram 4"/>
          <p:cNvGrpSpPr>
            <a:grpSpLocks noChangeAspect="1"/>
          </p:cNvGrpSpPr>
          <p:nvPr/>
        </p:nvGrpSpPr>
        <p:grpSpPr bwMode="auto">
          <a:xfrm>
            <a:off x="-304800" y="1219200"/>
            <a:ext cx="9448800" cy="5178425"/>
            <a:chOff x="664" y="-1459"/>
            <a:chExt cx="11773" cy="6084"/>
          </a:xfrm>
        </p:grpSpPr>
        <p:sp>
          <p:nvSpPr>
            <p:cNvPr id="66565" name="_s1029"/>
            <p:cNvSpPr>
              <a:spLocks noChangeArrowheads="1"/>
            </p:cNvSpPr>
            <p:nvPr/>
          </p:nvSpPr>
          <p:spPr bwMode="auto">
            <a:xfrm>
              <a:off x="5385" y="-549"/>
              <a:ext cx="1478" cy="656"/>
            </a:xfrm>
            <a:prstGeom prst="rect">
              <a:avLst/>
            </a:prstGeom>
            <a:noFill/>
            <a:ln w="9525">
              <a:noFill/>
              <a:miter lim="800000"/>
              <a:headEnd/>
              <a:tailEnd/>
            </a:ln>
          </p:spPr>
          <p:txBody>
            <a:bodyPr lIns="0" tIns="0" rIns="0" bIns="0" anchor="ctr"/>
            <a:lstStyle/>
            <a:p>
              <a:pPr algn="ctr" eaLnBrk="0" hangingPunct="0"/>
              <a:endParaRPr lang="en-US"/>
            </a:p>
          </p:txBody>
        </p:sp>
        <p:sp>
          <p:nvSpPr>
            <p:cNvPr id="66566" name="_s1031"/>
            <p:cNvSpPr>
              <a:spLocks noChangeArrowheads="1"/>
            </p:cNvSpPr>
            <p:nvPr/>
          </p:nvSpPr>
          <p:spPr bwMode="auto">
            <a:xfrm>
              <a:off x="8354" y="3969"/>
              <a:ext cx="1478" cy="656"/>
            </a:xfrm>
            <a:prstGeom prst="rect">
              <a:avLst/>
            </a:prstGeom>
            <a:noFill/>
            <a:ln w="9525">
              <a:noFill/>
              <a:miter lim="800000"/>
              <a:headEnd/>
              <a:tailEnd/>
            </a:ln>
          </p:spPr>
          <p:txBody>
            <a:bodyPr lIns="0" tIns="0" rIns="0" bIns="0" anchor="ctr"/>
            <a:lstStyle/>
            <a:p>
              <a:pPr algn="ctr" eaLnBrk="0" hangingPunct="0"/>
              <a:endParaRPr lang="en-US"/>
            </a:p>
          </p:txBody>
        </p:sp>
        <p:sp>
          <p:nvSpPr>
            <p:cNvPr id="66567" name="_s1033"/>
            <p:cNvSpPr>
              <a:spLocks noChangeArrowheads="1"/>
            </p:cNvSpPr>
            <p:nvPr/>
          </p:nvSpPr>
          <p:spPr bwMode="auto">
            <a:xfrm>
              <a:off x="2416" y="3969"/>
              <a:ext cx="1478" cy="656"/>
            </a:xfrm>
            <a:prstGeom prst="rect">
              <a:avLst/>
            </a:prstGeom>
            <a:noFill/>
            <a:ln w="9525">
              <a:noFill/>
              <a:miter lim="800000"/>
              <a:headEnd/>
              <a:tailEnd/>
            </a:ln>
          </p:spPr>
          <p:txBody>
            <a:bodyPr lIns="0" tIns="0" rIns="0" bIns="0" anchor="ctr"/>
            <a:lstStyle/>
            <a:p>
              <a:pPr algn="ctr" eaLnBrk="0" hangingPunct="0"/>
              <a:endParaRPr lang="en-US"/>
            </a:p>
          </p:txBody>
        </p:sp>
        <p:sp>
          <p:nvSpPr>
            <p:cNvPr id="66568" name="Text Box 12"/>
            <p:cNvSpPr txBox="1">
              <a:spLocks noChangeArrowheads="1"/>
            </p:cNvSpPr>
            <p:nvPr/>
          </p:nvSpPr>
          <p:spPr bwMode="auto">
            <a:xfrm>
              <a:off x="4557" y="-832"/>
              <a:ext cx="3323" cy="1519"/>
            </a:xfrm>
            <a:prstGeom prst="rect">
              <a:avLst/>
            </a:prstGeom>
            <a:noFill/>
            <a:ln w="9525">
              <a:noFill/>
              <a:miter lim="800000"/>
              <a:headEnd/>
              <a:tailEnd/>
            </a:ln>
          </p:spPr>
          <p:txBody>
            <a:bodyPr/>
            <a:lstStyle/>
            <a:p>
              <a:pPr algn="ctr">
                <a:lnSpc>
                  <a:spcPct val="90000"/>
                </a:lnSpc>
              </a:pPr>
              <a:r>
                <a:rPr lang="en-US" sz="3200" b="1">
                  <a:solidFill>
                    <a:schemeClr val="bg1"/>
                  </a:solidFill>
                  <a:cs typeface="Arial" charset="0"/>
                </a:rPr>
                <a:t>School </a:t>
              </a:r>
            </a:p>
          </p:txBody>
        </p:sp>
        <p:sp>
          <p:nvSpPr>
            <p:cNvPr id="66569" name="Text Box 13"/>
            <p:cNvSpPr txBox="1">
              <a:spLocks noChangeArrowheads="1"/>
            </p:cNvSpPr>
            <p:nvPr/>
          </p:nvSpPr>
          <p:spPr bwMode="auto">
            <a:xfrm>
              <a:off x="664" y="2122"/>
              <a:ext cx="2469" cy="1994"/>
            </a:xfrm>
            <a:prstGeom prst="rect">
              <a:avLst/>
            </a:prstGeom>
            <a:noFill/>
            <a:ln w="9525">
              <a:noFill/>
              <a:miter lim="800000"/>
              <a:headEnd/>
              <a:tailEnd/>
            </a:ln>
          </p:spPr>
          <p:txBody>
            <a:bodyPr/>
            <a:lstStyle/>
            <a:p>
              <a:pPr algn="r"/>
              <a:r>
                <a:rPr lang="en-US" sz="3200" b="1">
                  <a:solidFill>
                    <a:schemeClr val="bg1"/>
                  </a:solidFill>
                  <a:cs typeface="Arial" charset="0"/>
                </a:rPr>
                <a:t>Life</a:t>
              </a:r>
            </a:p>
            <a:p>
              <a:endParaRPr lang="en-US" sz="3200">
                <a:solidFill>
                  <a:schemeClr val="bg1"/>
                </a:solidFill>
                <a:cs typeface="Arial" charset="0"/>
              </a:endParaRPr>
            </a:p>
          </p:txBody>
        </p:sp>
        <p:sp>
          <p:nvSpPr>
            <p:cNvPr id="66570" name="Text Box 14"/>
            <p:cNvSpPr txBox="1">
              <a:spLocks noChangeArrowheads="1"/>
            </p:cNvSpPr>
            <p:nvPr/>
          </p:nvSpPr>
          <p:spPr bwMode="auto">
            <a:xfrm>
              <a:off x="9304" y="2033"/>
              <a:ext cx="3133" cy="2231"/>
            </a:xfrm>
            <a:prstGeom prst="rect">
              <a:avLst/>
            </a:prstGeom>
            <a:noFill/>
            <a:ln w="9525">
              <a:noFill/>
              <a:miter lim="800000"/>
              <a:headEnd/>
              <a:tailEnd/>
            </a:ln>
          </p:spPr>
          <p:txBody>
            <a:bodyPr/>
            <a:lstStyle/>
            <a:p>
              <a:pPr algn="r"/>
              <a:r>
                <a:rPr lang="en-US" sz="2800" b="1">
                  <a:solidFill>
                    <a:schemeClr val="bg1"/>
                  </a:solidFill>
                  <a:cs typeface="Arial" charset="0"/>
                </a:rPr>
                <a:t>High-Stakes Assessments</a:t>
              </a:r>
            </a:p>
          </p:txBody>
        </p:sp>
        <p:sp>
          <p:nvSpPr>
            <p:cNvPr id="66571" name="Text Box 17"/>
            <p:cNvSpPr txBox="1">
              <a:spLocks noChangeArrowheads="1"/>
            </p:cNvSpPr>
            <p:nvPr/>
          </p:nvSpPr>
          <p:spPr bwMode="auto">
            <a:xfrm>
              <a:off x="8450" y="-1459"/>
              <a:ext cx="3417" cy="1611"/>
            </a:xfrm>
            <a:prstGeom prst="rect">
              <a:avLst/>
            </a:prstGeom>
            <a:solidFill>
              <a:schemeClr val="bg1"/>
            </a:solidFill>
            <a:ln w="50800">
              <a:solidFill>
                <a:schemeClr val="tx1"/>
              </a:solidFill>
              <a:miter lim="800000"/>
              <a:headEnd/>
              <a:tailEnd/>
            </a:ln>
          </p:spPr>
          <p:txBody>
            <a:bodyPr/>
            <a:lstStyle/>
            <a:p>
              <a:pPr algn="ctr"/>
              <a:r>
                <a:rPr lang="en-US" sz="3600" b="1" i="1">
                  <a:cs typeface="Arial" charset="0"/>
                </a:rPr>
                <a:t>Priority</a:t>
              </a:r>
            </a:p>
            <a:p>
              <a:pPr algn="ctr"/>
              <a:r>
                <a:rPr lang="en-US" sz="3600" b="1" i="1">
                  <a:cs typeface="Arial" charset="0"/>
                </a:rPr>
                <a:t>Standards</a:t>
              </a:r>
            </a:p>
          </p:txBody>
        </p:sp>
        <p:sp>
          <p:nvSpPr>
            <p:cNvPr id="66572" name="AutoShape 15"/>
            <p:cNvSpPr>
              <a:spLocks noChangeArrowheads="1"/>
            </p:cNvSpPr>
            <p:nvPr/>
          </p:nvSpPr>
          <p:spPr bwMode="auto">
            <a:xfrm rot="-2108169">
              <a:off x="5843" y="1359"/>
              <a:ext cx="4176" cy="171"/>
            </a:xfrm>
            <a:prstGeom prst="leftArrow">
              <a:avLst>
                <a:gd name="adj1" fmla="val 50000"/>
                <a:gd name="adj2" fmla="val 236862"/>
              </a:avLst>
            </a:prstGeom>
            <a:solidFill>
              <a:srgbClr val="FFFFFF"/>
            </a:solidFill>
            <a:ln w="9525">
              <a:solidFill>
                <a:schemeClr val="tx1"/>
              </a:solidFill>
              <a:miter lim="800000"/>
              <a:headEnd/>
              <a:tailEnd/>
            </a:ln>
          </p:spPr>
          <p:txBody>
            <a:bodyPr/>
            <a:lstStyle/>
            <a:p>
              <a:pPr algn="ctr" eaLnBrk="0" hangingPunct="0"/>
              <a:endParaRPr lang="en-US"/>
            </a:p>
          </p:txBody>
        </p:sp>
      </p:grpSp>
      <p:sp>
        <p:nvSpPr>
          <p:cNvPr id="66564" name="_s1032"/>
          <p:cNvSpPr>
            <a:spLocks noChangeArrowheads="1" noTextEdit="1"/>
          </p:cNvSpPr>
          <p:nvPr/>
        </p:nvSpPr>
        <p:spPr bwMode="auto">
          <a:xfrm>
            <a:off x="2133600" y="3657600"/>
            <a:ext cx="2438400" cy="2524125"/>
          </a:xfrm>
          <a:prstGeom prst="ellipse">
            <a:avLst/>
          </a:prstGeom>
          <a:solidFill>
            <a:srgbClr val="7030A0">
              <a:alpha val="49803"/>
            </a:srgbClr>
          </a:solidFill>
          <a:ln w="4670">
            <a:solidFill>
              <a:srgbClr val="002469"/>
            </a:solidFill>
            <a:round/>
            <a:headEnd/>
            <a:tailEnd/>
          </a:ln>
        </p:spPr>
        <p:txBody>
          <a:bodyPr lIns="0" tIns="0" rIns="0" bIns="0" anchor="ctr"/>
          <a:lstStyle/>
          <a:p>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Grp="1" noChangeAspect="1" noChangeArrowheads="1"/>
          </p:cNvPicPr>
          <p:nvPr>
            <p:ph idx="1"/>
          </p:nvPr>
        </p:nvPicPr>
        <p:blipFill>
          <a:blip r:embed="rId3" cstate="print"/>
          <a:srcRect/>
          <a:stretch>
            <a:fillRect/>
          </a:stretch>
        </p:blipFill>
        <p:spPr>
          <a:xfrm>
            <a:off x="3505200" y="152400"/>
            <a:ext cx="5486400" cy="6553200"/>
          </a:xfrm>
          <a:ln w="50800">
            <a:solidFill>
              <a:schemeClr val="tx1"/>
            </a:solidFill>
          </a:ln>
        </p:spPr>
      </p:pic>
      <p:sp>
        <p:nvSpPr>
          <p:cNvPr id="68610" name="TextBox 2"/>
          <p:cNvSpPr txBox="1">
            <a:spLocks noChangeArrowheads="1"/>
          </p:cNvSpPr>
          <p:nvPr/>
        </p:nvSpPr>
        <p:spPr bwMode="auto">
          <a:xfrm>
            <a:off x="381000" y="1828800"/>
            <a:ext cx="2971800" cy="2554288"/>
          </a:xfrm>
          <a:prstGeom prst="rect">
            <a:avLst/>
          </a:prstGeom>
          <a:noFill/>
          <a:ln w="9525">
            <a:noFill/>
            <a:miter lim="800000"/>
            <a:headEnd/>
            <a:tailEnd/>
          </a:ln>
        </p:spPr>
        <p:txBody>
          <a:bodyPr>
            <a:spAutoFit/>
          </a:bodyPr>
          <a:lstStyle/>
          <a:p>
            <a:r>
              <a:rPr lang="en-US" sz="3200" b="1">
                <a:solidFill>
                  <a:schemeClr val="bg1"/>
                </a:solidFill>
              </a:rPr>
              <a:t>“Unwrapping” allows you to get to what’s most important.</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C:\Documents and Settings\apeery\My Documents\My Pictures\Microsoft Clip Organizer\j0439543.jpg"/>
          <p:cNvPicPr>
            <a:picLocks noChangeAspect="1" noChangeArrowheads="1"/>
          </p:cNvPicPr>
          <p:nvPr/>
        </p:nvPicPr>
        <p:blipFill>
          <a:blip r:embed="rId3" cstate="print"/>
          <a:srcRect/>
          <a:stretch>
            <a:fillRect/>
          </a:stretch>
        </p:blipFill>
        <p:spPr bwMode="auto">
          <a:xfrm>
            <a:off x="0" y="-457200"/>
            <a:ext cx="9144000" cy="6442075"/>
          </a:xfrm>
          <a:prstGeom prst="rect">
            <a:avLst/>
          </a:prstGeom>
          <a:noFill/>
          <a:ln w="9525">
            <a:noFill/>
            <a:miter lim="800000"/>
            <a:headEnd/>
            <a:tailEnd/>
          </a:ln>
        </p:spPr>
      </p:pic>
      <p:sp>
        <p:nvSpPr>
          <p:cNvPr id="122883" name="TextBox 8"/>
          <p:cNvSpPr txBox="1">
            <a:spLocks noChangeArrowheads="1"/>
          </p:cNvSpPr>
          <p:nvPr/>
        </p:nvSpPr>
        <p:spPr bwMode="auto">
          <a:xfrm>
            <a:off x="0" y="5943600"/>
            <a:ext cx="9144000" cy="1108075"/>
          </a:xfrm>
          <a:prstGeom prst="rect">
            <a:avLst/>
          </a:prstGeom>
          <a:solidFill>
            <a:srgbClr val="FFFFFF"/>
          </a:solidFill>
          <a:ln w="9525">
            <a:noFill/>
            <a:miter lim="800000"/>
            <a:headEnd/>
            <a:tailEnd/>
          </a:ln>
        </p:spPr>
        <p:txBody>
          <a:bodyPr>
            <a:spAutoFit/>
          </a:bodyPr>
          <a:lstStyle/>
          <a:p>
            <a:pPr algn="ctr"/>
            <a:r>
              <a:rPr lang="en-US" sz="3400" b="1"/>
              <a:t>Assessments</a:t>
            </a:r>
          </a:p>
          <a:p>
            <a:pPr algn="ctr"/>
            <a:endParaRPr lang="en-US" sz="3200" b="1"/>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286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2" name="TextBox 4"/>
          <p:cNvSpPr txBox="1">
            <a:spLocks noChangeArrowheads="1"/>
          </p:cNvSpPr>
          <p:nvPr/>
        </p:nvSpPr>
        <p:spPr bwMode="auto">
          <a:xfrm>
            <a:off x="381000" y="6172200"/>
            <a:ext cx="8458200" cy="461963"/>
          </a:xfrm>
          <a:prstGeom prst="rect">
            <a:avLst/>
          </a:prstGeom>
          <a:solidFill>
            <a:srgbClr val="FFFFFF"/>
          </a:solidFill>
          <a:ln w="50800">
            <a:solidFill>
              <a:schemeClr val="tx1"/>
            </a:solidFill>
            <a:miter lim="800000"/>
            <a:headEnd/>
            <a:tailEnd/>
          </a:ln>
        </p:spPr>
        <p:txBody>
          <a:bodyPr>
            <a:spAutoFit/>
          </a:bodyPr>
          <a:lstStyle/>
          <a:p>
            <a:pPr algn="ctr"/>
            <a:r>
              <a:rPr lang="en-US" sz="2400" b="1"/>
              <a:t>Assessment FOR learning</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0" y="2286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850" name="TextBox 5"/>
          <p:cNvSpPr txBox="1">
            <a:spLocks noChangeArrowheads="1"/>
          </p:cNvSpPr>
          <p:nvPr/>
        </p:nvSpPr>
        <p:spPr bwMode="auto">
          <a:xfrm>
            <a:off x="381000" y="6172200"/>
            <a:ext cx="8458200" cy="461963"/>
          </a:xfrm>
          <a:prstGeom prst="rect">
            <a:avLst/>
          </a:prstGeom>
          <a:solidFill>
            <a:srgbClr val="FFFFFF"/>
          </a:solidFill>
          <a:ln w="50800">
            <a:solidFill>
              <a:schemeClr val="tx1"/>
            </a:solidFill>
            <a:miter lim="800000"/>
            <a:headEnd/>
            <a:tailEnd/>
          </a:ln>
        </p:spPr>
        <p:txBody>
          <a:bodyPr>
            <a:spAutoFit/>
          </a:bodyPr>
          <a:lstStyle/>
          <a:p>
            <a:pPr algn="ctr"/>
            <a:r>
              <a:rPr lang="en-US" sz="2400" b="1"/>
              <a:t>Assessment OF learning</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3"/>
          <p:cNvSpPr>
            <a:spLocks noGrp="1"/>
          </p:cNvSpPr>
          <p:nvPr>
            <p:ph type="title"/>
          </p:nvPr>
        </p:nvSpPr>
        <p:spPr/>
        <p:txBody>
          <a:bodyPr/>
          <a:lstStyle/>
          <a:p>
            <a:pPr eaLnBrk="1" hangingPunct="1"/>
            <a:r>
              <a:rPr lang="en-US" sz="5400" smtClean="0">
                <a:latin typeface="Arial" charset="0"/>
                <a:cs typeface="Arial" charset="0"/>
              </a:rPr>
              <a:t>Remember…</a:t>
            </a:r>
          </a:p>
        </p:txBody>
      </p:sp>
      <p:sp>
        <p:nvSpPr>
          <p:cNvPr id="80898" name="Rectangle 3"/>
          <p:cNvSpPr>
            <a:spLocks noGrp="1" noChangeArrowheads="1"/>
          </p:cNvSpPr>
          <p:nvPr>
            <p:ph idx="1"/>
          </p:nvPr>
        </p:nvSpPr>
        <p:spPr>
          <a:xfrm>
            <a:off x="457200" y="1371600"/>
            <a:ext cx="8229600" cy="3581400"/>
          </a:xfrm>
        </p:spPr>
        <p:txBody>
          <a:bodyPr/>
          <a:lstStyle/>
          <a:p>
            <a:pPr eaLnBrk="1" hangingPunct="1">
              <a:buFontTx/>
              <a:buNone/>
            </a:pPr>
            <a:endParaRPr lang="en-US" sz="2800" smtClean="0">
              <a:latin typeface="Arial" charset="0"/>
              <a:cs typeface="Arial" charset="0"/>
            </a:endParaRPr>
          </a:p>
          <a:p>
            <a:pPr algn="ctr" eaLnBrk="1" hangingPunct="1">
              <a:buFontTx/>
              <a:buNone/>
            </a:pPr>
            <a:r>
              <a:rPr lang="en-US" sz="3800" smtClean="0">
                <a:latin typeface="Arial" charset="0"/>
                <a:cs typeface="Arial" charset="0"/>
              </a:rPr>
              <a:t>It isn’t the method that determines whether the assessment is </a:t>
            </a:r>
            <a:r>
              <a:rPr lang="en-US" sz="3800" smtClean="0">
                <a:solidFill>
                  <a:srgbClr val="FFFF00"/>
                </a:solidFill>
                <a:latin typeface="Arial" charset="0"/>
                <a:cs typeface="Arial" charset="0"/>
              </a:rPr>
              <a:t>summative</a:t>
            </a:r>
            <a:r>
              <a:rPr lang="en-US" sz="3800" smtClean="0">
                <a:latin typeface="Arial" charset="0"/>
                <a:cs typeface="Arial" charset="0"/>
              </a:rPr>
              <a:t> or </a:t>
            </a:r>
            <a:r>
              <a:rPr lang="en-US" sz="3800" smtClean="0">
                <a:solidFill>
                  <a:srgbClr val="FFFF00"/>
                </a:solidFill>
                <a:latin typeface="Arial" charset="0"/>
                <a:cs typeface="Arial" charset="0"/>
              </a:rPr>
              <a:t>formative,</a:t>
            </a:r>
            <a:r>
              <a:rPr lang="en-US" sz="3800" smtClean="0">
                <a:latin typeface="Arial" charset="0"/>
                <a:cs typeface="Arial" charset="0"/>
              </a:rPr>
              <a:t> </a:t>
            </a:r>
          </a:p>
          <a:p>
            <a:pPr algn="ctr" eaLnBrk="1" hangingPunct="1">
              <a:buFontTx/>
              <a:buNone/>
            </a:pPr>
            <a:r>
              <a:rPr lang="en-US" sz="3800" i="1" smtClean="0">
                <a:latin typeface="Arial" charset="0"/>
                <a:cs typeface="Arial" charset="0"/>
              </a:rPr>
              <a:t>it is how the results are used.</a:t>
            </a:r>
          </a:p>
          <a:p>
            <a:pPr algn="ctr" eaLnBrk="1" hangingPunct="1">
              <a:buFontTx/>
              <a:buChar char="•"/>
            </a:pPr>
            <a:endParaRPr lang="en-US" sz="3600" smtClean="0">
              <a:latin typeface="Arial" charset="0"/>
              <a:cs typeface="Arial" charset="0"/>
            </a:endParaRPr>
          </a:p>
          <a:p>
            <a:pPr eaLnBrk="1" hangingPunct="1">
              <a:buFontTx/>
              <a:buChar char="•"/>
            </a:pPr>
            <a:endParaRPr lang="en-US" sz="360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685800"/>
          </a:xfrm>
        </p:spPr>
        <p:txBody>
          <a:bodyPr/>
          <a:lstStyle/>
          <a:p>
            <a:r>
              <a:rPr lang="en-US" dirty="0" smtClean="0"/>
              <a:t>Burning Questions</a:t>
            </a:r>
            <a:endParaRPr lang="en-US" dirty="0"/>
          </a:p>
        </p:txBody>
      </p:sp>
      <p:pic>
        <p:nvPicPr>
          <p:cNvPr id="4" name="rg_hi" descr="http://t2.gstatic.com/images?q=tbn:ANd9GcTvJ4NCL9akAC-ZMxYRZIMULBL1HQpwdlgiyBHL_fZ7KD7eCHOfzg:primoclipart.com/files/preview/big/75/Fire%2520Mascot%2520Clip%2520Art.jpg">
            <a:hlinkClick r:id="rId3"/>
          </p:cNvPr>
          <p:cNvPicPr>
            <a:picLocks noGrp="1"/>
          </p:cNvPicPr>
          <p:nvPr>
            <p:ph idx="1"/>
          </p:nvPr>
        </p:nvPicPr>
        <p:blipFill>
          <a:blip r:embed="rId4" cstate="print"/>
          <a:srcRect/>
          <a:stretch>
            <a:fillRect/>
          </a:stretch>
        </p:blipFill>
        <p:spPr bwMode="auto">
          <a:xfrm>
            <a:off x="1981200" y="1219201"/>
            <a:ext cx="4876800" cy="5181600"/>
          </a:xfrm>
          <a:prstGeom prst="rect">
            <a:avLst/>
          </a:prstGeom>
          <a:noFill/>
          <a:ln w="9525">
            <a:noFill/>
            <a:miter lim="8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3"/>
          <p:cNvSpPr>
            <a:spLocks noGrp="1" noChangeArrowheads="1"/>
          </p:cNvSpPr>
          <p:nvPr>
            <p:ph idx="1"/>
          </p:nvPr>
        </p:nvSpPr>
        <p:spPr>
          <a:xfrm>
            <a:off x="0" y="838200"/>
            <a:ext cx="4191000" cy="4267200"/>
          </a:xfrm>
        </p:spPr>
        <p:txBody>
          <a:bodyPr/>
          <a:lstStyle/>
          <a:p>
            <a:pPr algn="ctr" eaLnBrk="1" hangingPunct="1">
              <a:lnSpc>
                <a:spcPct val="80000"/>
              </a:lnSpc>
              <a:buFont typeface="Wingdings" pitchFamily="2" charset="2"/>
              <a:buNone/>
            </a:pPr>
            <a:r>
              <a:rPr lang="en-US" sz="3600" i="1" smtClean="0">
                <a:latin typeface="Arial" charset="0"/>
                <a:cs typeface="Arial" charset="0"/>
              </a:rPr>
              <a:t>  </a:t>
            </a:r>
            <a:r>
              <a:rPr lang="en-US" sz="3600" smtClean="0">
                <a:latin typeface="Arial" charset="0"/>
                <a:cs typeface="Arial" charset="0"/>
              </a:rPr>
              <a:t>“Schools with the greatest improvements in student achievement consistently used common assessments.” </a:t>
            </a:r>
          </a:p>
          <a:p>
            <a:pPr lvl="1" eaLnBrk="1" hangingPunct="1">
              <a:buFontTx/>
              <a:buNone/>
            </a:pPr>
            <a:endParaRPr lang="en-US" smtClean="0">
              <a:latin typeface="Arial" charset="0"/>
              <a:cs typeface="Arial" charset="0"/>
            </a:endParaRPr>
          </a:p>
          <a:p>
            <a:pPr lvl="1" eaLnBrk="1" hangingPunct="1">
              <a:buFontTx/>
              <a:buNone/>
            </a:pPr>
            <a:r>
              <a:rPr lang="en-US" sz="2400" smtClean="0">
                <a:latin typeface="Arial" charset="0"/>
                <a:cs typeface="Arial" charset="0"/>
              </a:rPr>
              <a:t>			D. Reeves, 			2004</a:t>
            </a:r>
          </a:p>
          <a:p>
            <a:pPr eaLnBrk="1" hangingPunct="1">
              <a:buFont typeface="Wingdings" pitchFamily="2" charset="2"/>
              <a:buNone/>
            </a:pPr>
            <a:endParaRPr lang="en-US" sz="2400" smtClean="0">
              <a:latin typeface="Arial" charset="0"/>
              <a:cs typeface="Arial" charset="0"/>
            </a:endParaRPr>
          </a:p>
        </p:txBody>
      </p:sp>
      <p:pic>
        <p:nvPicPr>
          <p:cNvPr id="82946" name="Picture 3" descr="C:\Documents and Settings\apeery\My Documents\My Pictures\Microsoft Clip Organizer\j0422298.jpg"/>
          <p:cNvPicPr>
            <a:picLocks noChangeAspect="1" noChangeArrowheads="1"/>
          </p:cNvPicPr>
          <p:nvPr/>
        </p:nvPicPr>
        <p:blipFill>
          <a:blip r:embed="rId4" cstate="print"/>
          <a:srcRect/>
          <a:stretch>
            <a:fillRect/>
          </a:stretch>
        </p:blipFill>
        <p:spPr bwMode="auto">
          <a:xfrm>
            <a:off x="4267200" y="152400"/>
            <a:ext cx="4724400" cy="6553200"/>
          </a:xfrm>
          <a:prstGeom prst="rect">
            <a:avLst/>
          </a:prstGeom>
          <a:noFill/>
          <a:ln w="50800">
            <a:solidFill>
              <a:srgbClr val="000000"/>
            </a:solidFill>
            <a:miter lim="800000"/>
            <a:headEnd/>
            <a:tailEnd/>
          </a:ln>
        </p:spPr>
      </p:pic>
    </p:spTree>
    <p:custDataLst>
      <p:tags r:id="rId1"/>
    </p:custData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152400"/>
            <a:ext cx="2514600" cy="1143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Examine the expectations.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Look at the state standards or frameworks, district power or priority standards, “unwrapped” standards”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791200" y="6096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curriculum map.</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Create a year-long pacing chart/calendar.</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1676400"/>
            <a:ext cx="35052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dirty="0" smtClean="0">
                <a:ln>
                  <a:noFill/>
                </a:ln>
                <a:solidFill>
                  <a:schemeClr val="tx1"/>
                </a:solidFill>
                <a:effectLst/>
                <a:latin typeface="Arial" charset="0"/>
                <a:ea typeface="ＭＳ Ｐゴシック" pitchFamily="1" charset="-128"/>
              </a:rPr>
              <a:t>Develop a common post-assessment.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What must students master as a result of your teaching?</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5181600" y="2590800"/>
            <a:ext cx="3429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4"/>
              <a:tabLst/>
            </a:pPr>
            <a:r>
              <a:rPr kumimoji="0" lang="en-US" sz="1200" b="1" i="0" u="none" strike="noStrike" cap="none" normalizeH="0" dirty="0" smtClean="0">
                <a:ln>
                  <a:noFill/>
                </a:ln>
                <a:solidFill>
                  <a:schemeClr val="tx1"/>
                </a:solidFill>
                <a:effectLst/>
                <a:latin typeface="Arial" charset="0"/>
                <a:ea typeface="ＭＳ Ｐゴシック" pitchFamily="1" charset="-128"/>
              </a:rPr>
              <a:t>Administer the short-cycle, common formative assessment (pre-instruction).  </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You need to know where the students are in their learning before instruction occurs.   What data tell you that the lessons you are preparing are the lessons students need?</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4876800" y="4267200"/>
            <a:ext cx="37338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5"/>
              <a:tabLst/>
            </a:pPr>
            <a:r>
              <a:rPr kumimoji="0" lang="en-US" sz="1200" b="1" i="0" u="none" strike="noStrike" cap="none" normalizeH="0" dirty="0" smtClean="0">
                <a:ln>
                  <a:noFill/>
                </a:ln>
                <a:solidFill>
                  <a:schemeClr val="tx1"/>
                </a:solidFill>
                <a:effectLst/>
                <a:latin typeface="Arial" charset="0"/>
                <a:ea typeface="ＭＳ Ｐゴシック" pitchFamily="1" charset="-128"/>
              </a:rPr>
              <a:t>Follow the Data Teams Process for Results.</a:t>
            </a:r>
          </a:p>
          <a:p>
            <a:pPr marL="685800" lvl="1" indent="-228600" eaLnBrk="0" hangingPunct="0"/>
            <a:r>
              <a:rPr lang="en-US" sz="1200" baseline="0" dirty="0" smtClean="0">
                <a:ea typeface="ＭＳ Ｐゴシック" pitchFamily="1" charset="-128"/>
              </a:rPr>
              <a:t>1- Collect</a:t>
            </a:r>
            <a:r>
              <a:rPr lang="en-US" sz="1200" dirty="0" smtClean="0">
                <a:ea typeface="ＭＳ Ｐゴシック" pitchFamily="1" charset="-128"/>
              </a:rPr>
              <a:t> and chart data</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2</a:t>
            </a:r>
            <a:r>
              <a:rPr kumimoji="0" lang="en-US" sz="1200" i="0" u="none" strike="noStrike" cap="none" normalizeH="0" dirty="0" smtClean="0">
                <a:ln>
                  <a:noFill/>
                </a:ln>
                <a:solidFill>
                  <a:schemeClr val="tx1"/>
                </a:solidFill>
                <a:effectLst/>
                <a:latin typeface="Arial" charset="0"/>
                <a:ea typeface="ＭＳ Ｐゴシック" pitchFamily="1" charset="-128"/>
              </a:rPr>
              <a:t> – Analyze data and prioritize needs</a:t>
            </a:r>
          </a:p>
          <a:p>
            <a:pPr marL="685800" lvl="1" indent="-228600" eaLnBrk="0" hangingPunct="0"/>
            <a:r>
              <a:rPr lang="en-US" sz="1200" baseline="0" dirty="0" smtClean="0">
                <a:ea typeface="ＭＳ Ｐゴシック" pitchFamily="1" charset="-128"/>
              </a:rPr>
              <a:t>3</a:t>
            </a:r>
            <a:r>
              <a:rPr lang="en-US" sz="1200" dirty="0" smtClean="0">
                <a:ea typeface="ＭＳ Ｐゴシック" pitchFamily="1" charset="-128"/>
              </a:rPr>
              <a:t> – Set, review, and revise incremental SMART goals</a:t>
            </a:r>
          </a:p>
          <a:p>
            <a:pPr marL="685800" lvl="1" indent="-228600" eaLnBrk="0" hangingPunct="0"/>
            <a:r>
              <a:rPr kumimoji="0" lang="en-US" sz="1200" i="0" u="none" strike="noStrike" cap="none" normalizeH="0" baseline="0" dirty="0" smtClean="0">
                <a:ln>
                  <a:noFill/>
                </a:ln>
                <a:solidFill>
                  <a:schemeClr val="tx1"/>
                </a:solidFill>
                <a:effectLst/>
                <a:latin typeface="Arial" charset="0"/>
                <a:ea typeface="ＭＳ Ｐゴシック" pitchFamily="1" charset="-128"/>
              </a:rPr>
              <a:t>4</a:t>
            </a:r>
            <a:r>
              <a:rPr kumimoji="0" lang="en-US" sz="1200" i="0" u="none" strike="noStrike" cap="none" normalizeH="0" dirty="0" smtClean="0">
                <a:ln>
                  <a:noFill/>
                </a:ln>
                <a:solidFill>
                  <a:schemeClr val="tx1"/>
                </a:solidFill>
                <a:effectLst/>
                <a:latin typeface="Arial" charset="0"/>
                <a:ea typeface="ＭＳ Ｐゴシック" pitchFamily="1" charset="-128"/>
              </a:rPr>
              <a:t> – Select common instructional strategies</a:t>
            </a:r>
          </a:p>
          <a:p>
            <a:pPr marL="685800" lvl="1" indent="-228600" eaLnBrk="0" hangingPunct="0"/>
            <a:r>
              <a:rPr lang="en-US" sz="1200" baseline="0" dirty="0" smtClean="0">
                <a:ea typeface="ＭＳ Ｐゴシック" pitchFamily="1" charset="-128"/>
              </a:rPr>
              <a:t>5 – Determine results indicators</a:t>
            </a:r>
          </a:p>
          <a:p>
            <a:pPr marL="685800" lvl="1" indent="-228600" eaLnBrk="0" hangingPunct="0"/>
            <a:r>
              <a:rPr kumimoji="0" lang="en-US" sz="1200" i="0" u="none" strike="noStrike" cap="none" normalizeH="0" dirty="0" smtClean="0">
                <a:ln>
                  <a:noFill/>
                </a:ln>
                <a:solidFill>
                  <a:schemeClr val="tx1"/>
                </a:solidFill>
                <a:effectLst/>
                <a:latin typeface="Arial" charset="0"/>
                <a:ea typeface="ＭＳ Ｐゴシック" pitchFamily="1" charset="-128"/>
              </a:rPr>
              <a:t>6 – Monitor and </a:t>
            </a:r>
            <a:r>
              <a:rPr lang="en-US" sz="1200" dirty="0" smtClean="0">
                <a:ea typeface="ＭＳ Ｐゴシック" pitchFamily="1" charset="-128"/>
              </a:rPr>
              <a:t>evaluate results</a:t>
            </a:r>
            <a:endParaRPr kumimoji="0" lang="en-US" sz="1200" i="0" u="none" strike="noStrike" cap="none" normalizeH="0" dirty="0" smtClean="0">
              <a:ln>
                <a:noFill/>
              </a:ln>
              <a:solidFill>
                <a:schemeClr val="tx1"/>
              </a:solidFill>
              <a:effectLst/>
              <a:latin typeface="Arial" charset="0"/>
              <a:ea typeface="ＭＳ Ｐゴシック" pitchFamily="1" charset="-128"/>
            </a:endParaRPr>
          </a:p>
        </p:txBody>
      </p:sp>
      <p:sp>
        <p:nvSpPr>
          <p:cNvPr id="9" name="Rounded Rectangle 8"/>
          <p:cNvSpPr/>
          <p:nvPr/>
        </p:nvSpPr>
        <p:spPr bwMode="auto">
          <a:xfrm>
            <a:off x="3505200" y="6172200"/>
            <a:ext cx="2743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6.</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Teach students using common instructional strategies.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685800" y="5410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7.</a:t>
            </a:r>
            <a:r>
              <a:rPr kumimoji="0" lang="en-US" sz="1200" i="0" u="none" strike="noStrike" cap="none" normalizeH="0" dirty="0" smtClean="0">
                <a:ln>
                  <a:noFill/>
                </a:ln>
                <a:solidFill>
                  <a:schemeClr val="tx1"/>
                </a:solidFill>
                <a:effectLst/>
                <a:latin typeface="Arial" charset="0"/>
                <a:ea typeface="ＭＳ Ｐゴシック" pitchFamily="1" charset="-128"/>
              </a:rPr>
              <a:t>  </a:t>
            </a:r>
            <a:r>
              <a:rPr kumimoji="0" lang="en-US" sz="1200" b="1" i="0" u="none" strike="noStrike" cap="none" normalizeH="0" dirty="0" smtClean="0">
                <a:ln>
                  <a:noFill/>
                </a:ln>
                <a:solidFill>
                  <a:schemeClr val="tx1"/>
                </a:solidFill>
                <a:effectLst/>
                <a:latin typeface="Arial" charset="0"/>
                <a:ea typeface="ＭＳ Ｐゴシック" pitchFamily="1" charset="-128"/>
              </a:rPr>
              <a:t>Administer the common formative assessment (post-instruction).</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381000" y="4267200"/>
            <a:ext cx="2514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8.</a:t>
            </a:r>
            <a:r>
              <a:rPr kumimoji="0" lang="en-US" sz="1200" b="1" i="0" u="none" strike="noStrike" cap="none" normalizeH="0" dirty="0" smtClean="0">
                <a:ln>
                  <a:noFill/>
                </a:ln>
                <a:solidFill>
                  <a:schemeClr val="tx1"/>
                </a:solidFill>
                <a:effectLst/>
                <a:latin typeface="Arial" charset="0"/>
                <a:ea typeface="ＭＳ Ｐゴシック" pitchFamily="1" charset="-128"/>
              </a:rPr>
              <a:t>  Score the assessment and submit the data to the Data Team leader.</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228600" y="2667000"/>
            <a:ext cx="2971800" cy="1295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9"/>
              <a:tabLst/>
            </a:pPr>
            <a:r>
              <a:rPr kumimoji="0" lang="en-US" sz="1200" b="1" i="0" u="none" strike="noStrike" cap="none" normalizeH="0" dirty="0" smtClean="0">
                <a:ln>
                  <a:noFill/>
                </a:ln>
                <a:solidFill>
                  <a:schemeClr val="tx1"/>
                </a:solidFill>
                <a:effectLst/>
                <a:latin typeface="Arial" charset="0"/>
                <a:ea typeface="ＭＳ Ｐゴシック" pitchFamily="1" charset="-128"/>
              </a:rPr>
              <a:t>Meet as a team to determine if the goal was met.</a:t>
            </a:r>
          </a:p>
          <a:p>
            <a:pPr marL="228600" marR="0" indent="-228600" algn="l" defTabSz="914400" rtl="0" eaLnBrk="0" fontAlgn="base" latinLnBrk="0" hangingPunct="0">
              <a:lnSpc>
                <a:spcPct val="100000"/>
              </a:lnSpc>
              <a:spcBef>
                <a:spcPct val="0"/>
              </a:spcBef>
              <a:spcAft>
                <a:spcPct val="0"/>
              </a:spcAft>
              <a:buClrTx/>
              <a:buSzTx/>
              <a:tabLst/>
            </a:pPr>
            <a:r>
              <a:rPr lang="en-US" sz="1200" baseline="0" dirty="0" smtClean="0">
                <a:ea typeface="ＭＳ Ｐゴシック" pitchFamily="1" charset="-128"/>
              </a:rPr>
              <a:t>	Determine next ste</a:t>
            </a:r>
            <a:r>
              <a:rPr lang="en-US" sz="1200" dirty="0" smtClean="0">
                <a:ea typeface="ＭＳ Ｐゴシック" pitchFamily="1" charset="-128"/>
              </a:rPr>
              <a:t>p for students who did not reach proficiency on the assessment.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Rounded Rectangle 12"/>
          <p:cNvSpPr/>
          <p:nvPr/>
        </p:nvSpPr>
        <p:spPr bwMode="auto">
          <a:xfrm>
            <a:off x="304800" y="1371600"/>
            <a:ext cx="2667000" cy="990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AutoNum type="arabicPeriod" startAt="10"/>
              <a:tabLst/>
            </a:pPr>
            <a:r>
              <a:rPr kumimoji="0" lang="en-US" sz="1200" b="1" i="0" u="none" strike="noStrike" cap="none" normalizeH="0" dirty="0" smtClean="0">
                <a:ln>
                  <a:noFill/>
                </a:ln>
                <a:solidFill>
                  <a:schemeClr val="tx1"/>
                </a:solidFill>
                <a:effectLst/>
                <a:latin typeface="Arial" charset="0"/>
                <a:ea typeface="ＭＳ Ｐゴシック" pitchFamily="1" charset="-128"/>
              </a:rPr>
              <a:t>Return to step 1.</a:t>
            </a:r>
          </a:p>
          <a:p>
            <a:pPr marL="228600" marR="0" indent="-228600" algn="l" defTabSz="914400" rtl="0" eaLnBrk="0" fontAlgn="base" latinLnBrk="0" hangingPunct="0">
              <a:lnSpc>
                <a:spcPct val="100000"/>
              </a:lnSpc>
              <a:spcBef>
                <a:spcPct val="0"/>
              </a:spcBef>
              <a:spcAft>
                <a:spcPct val="0"/>
              </a:spcAft>
              <a:buClrTx/>
              <a:buSzTx/>
              <a:tabLst/>
            </a:pPr>
            <a:r>
              <a:rPr kumimoji="0" lang="en-US" sz="1200" i="0" u="none" strike="noStrike" cap="none" normalizeH="0" dirty="0" smtClean="0">
                <a:ln>
                  <a:noFill/>
                </a:ln>
                <a:solidFill>
                  <a:schemeClr val="tx1"/>
                </a:solidFill>
                <a:effectLst/>
                <a:latin typeface="Arial" charset="0"/>
                <a:ea typeface="ＭＳ Ｐゴシック" pitchFamily="1" charset="-128"/>
              </a:rPr>
              <a:t>	Begin the process again with the next critical expectation based on the pacing guide.</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Curved Down Arrow 13"/>
          <p:cNvSpPr/>
          <p:nvPr/>
        </p:nvSpPr>
        <p:spPr bwMode="auto">
          <a:xfrm>
            <a:off x="5410200" y="152400"/>
            <a:ext cx="1371600"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6934200" y="1371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Curved Left Arrow 17"/>
          <p:cNvSpPr/>
          <p:nvPr/>
        </p:nvSpPr>
        <p:spPr bwMode="auto">
          <a:xfrm>
            <a:off x="8610600" y="38862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Curved Left Arrow 18"/>
          <p:cNvSpPr/>
          <p:nvPr/>
        </p:nvSpPr>
        <p:spPr bwMode="auto">
          <a:xfrm>
            <a:off x="8610600" y="2057400"/>
            <a:ext cx="381000" cy="9144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a:off x="5334000" y="5867400"/>
            <a:ext cx="3048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Bent Arrow 24"/>
          <p:cNvSpPr/>
          <p:nvPr/>
        </p:nvSpPr>
        <p:spPr bwMode="auto">
          <a:xfrm flipH="1">
            <a:off x="3200400" y="5715000"/>
            <a:ext cx="457200" cy="42671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Up Arrow 25"/>
          <p:cNvSpPr/>
          <p:nvPr/>
        </p:nvSpPr>
        <p:spPr bwMode="auto">
          <a:xfrm>
            <a:off x="1600200" y="5029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Up Arrow 26"/>
          <p:cNvSpPr/>
          <p:nvPr/>
        </p:nvSpPr>
        <p:spPr bwMode="auto">
          <a:xfrm>
            <a:off x="1447800" y="39624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Up Arrow 27"/>
          <p:cNvSpPr/>
          <p:nvPr/>
        </p:nvSpPr>
        <p:spPr bwMode="auto">
          <a:xfrm>
            <a:off x="1219200" y="2362200"/>
            <a:ext cx="304800"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Bent Arrow 28"/>
          <p:cNvSpPr/>
          <p:nvPr/>
        </p:nvSpPr>
        <p:spPr bwMode="auto">
          <a:xfrm>
            <a:off x="1371600" y="228600"/>
            <a:ext cx="1447800" cy="1066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p:cNvSpPr>
          <p:nvPr/>
        </p:nvSpPr>
        <p:spPr bwMode="auto">
          <a:xfrm>
            <a:off x="685800" y="1447800"/>
            <a:ext cx="7772400" cy="3046988"/>
          </a:xfrm>
          <a:prstGeom prst="rect">
            <a:avLst/>
          </a:prstGeom>
          <a:noFill/>
          <a:ln w="9525">
            <a:noFill/>
            <a:miter lim="800000"/>
            <a:headEnd/>
            <a:tailEnd/>
          </a:ln>
        </p:spPr>
        <p:txBody>
          <a:bodyPr wrap="square" lIns="0" tIns="0" rIns="0" bIns="0">
            <a:spAutoFit/>
          </a:bodyPr>
          <a:lstStyle/>
          <a:p>
            <a:pPr algn="ctr"/>
            <a:r>
              <a:rPr lang="en-US" sz="6600" dirty="0">
                <a:solidFill>
                  <a:srgbClr val="FFFFFF"/>
                </a:solidFill>
                <a:latin typeface="Arial Bold" charset="0"/>
                <a:cs typeface="Arial Bold" charset="0"/>
                <a:sym typeface="Arial Bold" charset="0"/>
              </a:rPr>
              <a:t>How Do All The Powerful Practices </a:t>
            </a:r>
          </a:p>
          <a:p>
            <a:pPr algn="ctr"/>
            <a:r>
              <a:rPr lang="en-US" sz="6600" dirty="0">
                <a:solidFill>
                  <a:srgbClr val="FFFFFF"/>
                </a:solidFill>
                <a:latin typeface="Arial Bold Italic" charset="0"/>
                <a:cs typeface="Arial Bold Italic" charset="0"/>
                <a:sym typeface="Arial Bold Italic" charset="0"/>
              </a:rPr>
              <a:t>Connect</a:t>
            </a:r>
            <a:r>
              <a:rPr lang="en-US" sz="6600" dirty="0">
                <a:solidFill>
                  <a:srgbClr val="FFFFFF"/>
                </a:solidFill>
                <a:latin typeface="Arial Bold" charset="0"/>
                <a:cs typeface="Arial Bold" charset="0"/>
                <a:sym typeface="Arial Bold" charset="0"/>
              </a:rPr>
              <a:t>?</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03911" y="6607969"/>
            <a:ext cx="120551" cy="160734"/>
          </a:xfrm>
          <a:prstGeom prst="rect">
            <a:avLst/>
          </a:prstGeom>
          <a:noFill/>
          <a:ln w="12700">
            <a:noFill/>
            <a:miter lim="800000"/>
            <a:headEnd/>
            <a:tailEnd/>
          </a:ln>
        </p:spPr>
        <p:txBody>
          <a:bodyPr wrap="none" lIns="64291" tIns="32146" rIns="64291" bIns="32146"/>
          <a:lstStyle/>
          <a:p>
            <a:fld id="{29FEDDB1-7252-4FD9-B1FC-A52E0B814E9F}" type="slidenum">
              <a:rPr lang="en-US" sz="600">
                <a:ea typeface="Gill Sans" charset="0"/>
                <a:cs typeface="Gill Sans" charset="0"/>
              </a:rPr>
              <a:pPr/>
              <a:t>39</a:t>
            </a:fld>
            <a:endParaRPr lang="en-US" sz="600" dirty="0">
              <a:ea typeface="Gill Sans" charset="0"/>
              <a:cs typeface="Gill Sans" charset="0"/>
            </a:endParaRPr>
          </a:p>
        </p:txBody>
      </p:sp>
      <p:sp>
        <p:nvSpPr>
          <p:cNvPr id="5123" name="Rectangle 2"/>
          <p:cNvSpPr>
            <a:spLocks noGrp="1" noChangeArrowheads="1"/>
          </p:cNvSpPr>
          <p:nvPr>
            <p:ph type="title"/>
          </p:nvPr>
        </p:nvSpPr>
        <p:spPr>
          <a:xfrm>
            <a:off x="446484" y="178594"/>
            <a:ext cx="8233172" cy="1375172"/>
          </a:xfrm>
          <a:solidFill>
            <a:schemeClr val="tx1"/>
          </a:solidFill>
          <a:ln w="12700">
            <a:solidFill>
              <a:srgbClr val="FFFFFF"/>
            </a:solidFill>
          </a:ln>
        </p:spPr>
        <p:txBody>
          <a:bodyPr/>
          <a:lstStyle/>
          <a:p>
            <a:pPr eaLnBrk="1" hangingPunct="1"/>
            <a:r>
              <a:rPr lang="en-US" smtClean="0">
                <a:latin typeface="Chalkduster" charset="0"/>
                <a:ea typeface="Chalkduster" charset="0"/>
                <a:cs typeface="Chalkduster" charset="0"/>
                <a:sym typeface="Chalkduster" charset="0"/>
              </a:rPr>
              <a:t>The BIG Picture</a:t>
            </a:r>
            <a:endParaRPr lang="en-US" smtClean="0">
              <a:latin typeface="Chalkduster" charset="0"/>
              <a:sym typeface="Chalkduster" charset="0"/>
            </a:endParaRPr>
          </a:p>
        </p:txBody>
      </p:sp>
      <p:sp>
        <p:nvSpPr>
          <p:cNvPr id="5124" name="Rectangle 3"/>
          <p:cNvSpPr>
            <a:spLocks/>
          </p:cNvSpPr>
          <p:nvPr/>
        </p:nvSpPr>
        <p:spPr bwMode="auto">
          <a:xfrm>
            <a:off x="304800" y="4648200"/>
            <a:ext cx="8458201" cy="1107996"/>
          </a:xfrm>
          <a:prstGeom prst="rect">
            <a:avLst/>
          </a:prstGeom>
          <a:noFill/>
          <a:ln w="9525">
            <a:noFill/>
            <a:miter lim="800000"/>
            <a:headEnd/>
            <a:tailEnd/>
          </a:ln>
        </p:spPr>
        <p:txBody>
          <a:bodyPr wrap="square" lIns="0" tIns="0" rIns="0" bIns="0">
            <a:spAutoFit/>
          </a:bodyPr>
          <a:lstStyle/>
          <a:p>
            <a:r>
              <a:rPr lang="en-US" sz="3600" dirty="0">
                <a:solidFill>
                  <a:srgbClr val="FFFFFF"/>
                </a:solidFill>
                <a:latin typeface="Arial Bold" charset="0"/>
                <a:cs typeface="Arial Bold" charset="0"/>
                <a:sym typeface="Arial Bold" charset="0"/>
              </a:rPr>
              <a:t>How </a:t>
            </a:r>
            <a:r>
              <a:rPr lang="en-US" sz="3600" dirty="0" smtClean="0">
                <a:solidFill>
                  <a:srgbClr val="FFFFFF"/>
                </a:solidFill>
                <a:latin typeface="Arial Bold" charset="0"/>
                <a:cs typeface="Arial Bold" charset="0"/>
                <a:sym typeface="Arial Bold" charset="0"/>
              </a:rPr>
              <a:t>would you arrange the </a:t>
            </a:r>
            <a:r>
              <a:rPr lang="en-US" sz="3600" dirty="0">
                <a:solidFill>
                  <a:srgbClr val="9EA900"/>
                </a:solidFill>
                <a:latin typeface="Arial Bold" charset="0"/>
                <a:cs typeface="Arial Bold" charset="0"/>
                <a:sym typeface="Arial Bold" charset="0"/>
              </a:rPr>
              <a:t>“Books”</a:t>
            </a:r>
          </a:p>
          <a:p>
            <a:r>
              <a:rPr lang="en-US" sz="3600" dirty="0" smtClean="0">
                <a:solidFill>
                  <a:srgbClr val="FFFFFF"/>
                </a:solidFill>
                <a:latin typeface="Arial Bold" charset="0"/>
                <a:cs typeface="Arial Bold" charset="0"/>
                <a:sym typeface="Arial Bold" charset="0"/>
              </a:rPr>
              <a:t>to show </a:t>
            </a:r>
            <a:r>
              <a:rPr lang="en-US" sz="3600" dirty="0">
                <a:solidFill>
                  <a:srgbClr val="FFFFFF"/>
                </a:solidFill>
                <a:latin typeface="Arial Bold" charset="0"/>
                <a:cs typeface="Arial Bold" charset="0"/>
                <a:sym typeface="Arial Bold" charset="0"/>
              </a:rPr>
              <a:t>the </a:t>
            </a:r>
            <a:r>
              <a:rPr lang="en-US" sz="3600" dirty="0" smtClean="0">
                <a:solidFill>
                  <a:srgbClr val="FFFFFF"/>
                </a:solidFill>
                <a:latin typeface="Arial Bold" charset="0"/>
                <a:cs typeface="Arial Bold" charset="0"/>
                <a:sym typeface="Arial Bold" charset="0"/>
              </a:rPr>
              <a:t>connections</a:t>
            </a:r>
            <a:r>
              <a:rPr lang="en-US" sz="3600" dirty="0">
                <a:solidFill>
                  <a:srgbClr val="FFFFFF"/>
                </a:solidFill>
                <a:latin typeface="Arial Bold" charset="0"/>
                <a:cs typeface="Arial Bold" charset="0"/>
                <a:sym typeface="Arial Bold" charset="0"/>
              </a:rPr>
              <a:t>?</a:t>
            </a:r>
          </a:p>
        </p:txBody>
      </p:sp>
      <p:sp>
        <p:nvSpPr>
          <p:cNvPr id="5125" name="Rectangle 4"/>
          <p:cNvSpPr>
            <a:spLocks/>
          </p:cNvSpPr>
          <p:nvPr/>
        </p:nvSpPr>
        <p:spPr bwMode="auto">
          <a:xfrm>
            <a:off x="598289" y="1905000"/>
            <a:ext cx="4634508" cy="2286000"/>
          </a:xfrm>
          <a:prstGeom prst="rect">
            <a:avLst/>
          </a:prstGeom>
          <a:noFill/>
          <a:ln w="9525">
            <a:noFill/>
            <a:miter lim="800000"/>
            <a:headEnd/>
            <a:tailEnd/>
          </a:ln>
        </p:spPr>
        <p:txBody>
          <a:bodyPr lIns="0" tIns="0" rIns="0" bIns="0"/>
          <a:lstStyle/>
          <a:p>
            <a:r>
              <a:rPr lang="en-US" sz="2800" dirty="0">
                <a:solidFill>
                  <a:srgbClr val="FFFFFF"/>
                </a:solidFill>
                <a:latin typeface="Arial Bold" charset="0"/>
                <a:cs typeface="Arial Bold" charset="0"/>
                <a:sym typeface="Arial Bold" charset="0"/>
              </a:rPr>
              <a:t>If the CC state standards </a:t>
            </a:r>
          </a:p>
          <a:p>
            <a:r>
              <a:rPr lang="en-US" sz="2800" dirty="0">
                <a:solidFill>
                  <a:srgbClr val="FFFFFF"/>
                </a:solidFill>
                <a:latin typeface="Arial Bold" charset="0"/>
                <a:cs typeface="Arial Bold" charset="0"/>
                <a:sym typeface="Arial Bold" charset="0"/>
              </a:rPr>
              <a:t>and the state tests </a:t>
            </a:r>
          </a:p>
          <a:p>
            <a:r>
              <a:rPr lang="en-US" sz="2800" dirty="0">
                <a:solidFill>
                  <a:srgbClr val="FFFFFF"/>
                </a:solidFill>
                <a:latin typeface="Arial Bold" charset="0"/>
                <a:cs typeface="Arial Bold" charset="0"/>
                <a:sym typeface="Arial Bold" charset="0"/>
              </a:rPr>
              <a:t>were </a:t>
            </a:r>
            <a:r>
              <a:rPr lang="en-US" sz="2800" dirty="0">
                <a:solidFill>
                  <a:srgbClr val="9EA900"/>
                </a:solidFill>
                <a:latin typeface="Arial Bold" charset="0"/>
                <a:cs typeface="Arial Bold" charset="0"/>
                <a:sym typeface="Arial Bold" charset="0"/>
              </a:rPr>
              <a:t>“bookends”</a:t>
            </a:r>
            <a:r>
              <a:rPr lang="en-US" sz="2800" dirty="0">
                <a:solidFill>
                  <a:srgbClr val="FFFFFF"/>
                </a:solidFill>
                <a:latin typeface="Arial Bold" charset="0"/>
                <a:cs typeface="Arial Bold" charset="0"/>
                <a:sym typeface="Arial Bold" charset="0"/>
              </a:rPr>
              <a:t> and these powerful practices were the </a:t>
            </a:r>
            <a:r>
              <a:rPr lang="en-US" sz="2800" dirty="0">
                <a:solidFill>
                  <a:srgbClr val="9EA900"/>
                </a:solidFill>
                <a:latin typeface="Arial Bold" charset="0"/>
                <a:cs typeface="Arial Bold" charset="0"/>
                <a:sym typeface="Arial Bold" charset="0"/>
              </a:rPr>
              <a:t>“books” </a:t>
            </a:r>
            <a:r>
              <a:rPr lang="en-US" sz="2800" dirty="0">
                <a:solidFill>
                  <a:srgbClr val="FFFFFF"/>
                </a:solidFill>
                <a:latin typeface="Arial Bold" charset="0"/>
                <a:cs typeface="Arial Bold" charset="0"/>
                <a:sym typeface="Arial Bold" charset="0"/>
              </a:rPr>
              <a:t>in between…</a:t>
            </a:r>
          </a:p>
        </p:txBody>
      </p:sp>
      <p:pic>
        <p:nvPicPr>
          <p:cNvPr id="5126" name="Picture 5"/>
          <p:cNvPicPr>
            <a:picLocks noChangeArrowheads="1"/>
          </p:cNvPicPr>
          <p:nvPr/>
        </p:nvPicPr>
        <p:blipFill>
          <a:blip r:embed="rId2" cstate="print"/>
          <a:srcRect/>
          <a:stretch>
            <a:fillRect/>
          </a:stretch>
        </p:blipFill>
        <p:spPr bwMode="auto">
          <a:xfrm>
            <a:off x="6250781" y="2134195"/>
            <a:ext cx="2893219" cy="2527102"/>
          </a:xfrm>
          <a:prstGeom prst="rect">
            <a:avLst/>
          </a:prstGeom>
          <a:noFill/>
          <a:ln w="9525">
            <a:noFill/>
            <a:round/>
            <a:headEnd/>
            <a:tailEnd/>
          </a:ln>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halkduster"/>
              </a:rPr>
              <a:t>Instructional Vision</a:t>
            </a:r>
            <a:endParaRPr lang="en-US" dirty="0"/>
          </a:p>
        </p:txBody>
      </p:sp>
      <p:sp>
        <p:nvSpPr>
          <p:cNvPr id="3" name="Content Placeholder 2"/>
          <p:cNvSpPr>
            <a:spLocks noGrp="1"/>
          </p:cNvSpPr>
          <p:nvPr>
            <p:ph idx="1"/>
          </p:nvPr>
        </p:nvSpPr>
        <p:spPr/>
        <p:txBody>
          <a:bodyPr/>
          <a:lstStyle/>
          <a:p>
            <a:pPr marL="0" indent="0">
              <a:buFont typeface="Arial" charset="0"/>
              <a:buNone/>
              <a:defRPr/>
            </a:pPr>
            <a:r>
              <a:rPr lang="en-US" sz="2000" dirty="0"/>
              <a:t>To meet these raised expectations, we must clarify our focus on what our students need. Specifically, we must ensure this year that our students…</a:t>
            </a:r>
          </a:p>
          <a:p>
            <a:pPr marL="0" indent="0">
              <a:buFont typeface="Arial" charset="0"/>
              <a:buNone/>
              <a:defRPr/>
            </a:pPr>
            <a:endParaRPr lang="en-US" sz="2000" dirty="0"/>
          </a:p>
          <a:p>
            <a:pPr marL="0" indent="0">
              <a:buFont typeface="Arial" charset="0"/>
              <a:buNone/>
              <a:defRPr/>
            </a:pPr>
            <a:r>
              <a:rPr lang="en-US" sz="2000" dirty="0"/>
              <a:t>English language arts</a:t>
            </a:r>
          </a:p>
          <a:p>
            <a:pPr>
              <a:buFont typeface="Arial" charset="0"/>
              <a:buChar char="•"/>
              <a:defRPr/>
            </a:pPr>
            <a:r>
              <a:rPr lang="en-US" sz="2000" dirty="0"/>
              <a:t>Comprehend (access) meaningful, on level texts </a:t>
            </a:r>
          </a:p>
          <a:p>
            <a:pPr>
              <a:buFont typeface="Arial" charset="0"/>
              <a:buChar char="•"/>
              <a:defRPr/>
            </a:pPr>
            <a:r>
              <a:rPr lang="en-US" sz="2000" dirty="0"/>
              <a:t>Speak and write in response to meaningful texts </a:t>
            </a:r>
          </a:p>
          <a:p>
            <a:pPr marL="0" indent="0">
              <a:buFont typeface="Arial" charset="0"/>
              <a:buNone/>
              <a:defRPr/>
            </a:pPr>
            <a:endParaRPr lang="en-US" sz="2000" dirty="0"/>
          </a:p>
          <a:p>
            <a:pPr marL="0" indent="0">
              <a:buFont typeface="Arial" charset="0"/>
              <a:buNone/>
              <a:defRPr/>
            </a:pPr>
            <a:r>
              <a:rPr lang="en-US" sz="2000" dirty="0"/>
              <a:t>Math students </a:t>
            </a:r>
          </a:p>
          <a:p>
            <a:pPr>
              <a:buFont typeface="Arial" charset="0"/>
              <a:buChar char="•"/>
              <a:defRPr/>
            </a:pPr>
            <a:r>
              <a:rPr lang="en-US" sz="2000" dirty="0"/>
              <a:t>Master math concepts of priority, on level content and practice standards (not just procedures) </a:t>
            </a:r>
          </a:p>
          <a:p>
            <a:pPr>
              <a:buFont typeface="Arial" charset="0"/>
              <a:buChar char="•"/>
              <a:defRPr/>
            </a:pPr>
            <a:r>
              <a:rPr lang="en-US" sz="2000" dirty="0"/>
              <a:t>Master  targeted remedial content that allows practice faster focus of on level content</a:t>
            </a:r>
            <a:endParaRPr lang="en-US" sz="2000" dirty="0"/>
          </a:p>
        </p:txBody>
      </p:sp>
    </p:spTree>
    <p:extLst>
      <p:ext uri="{BB962C8B-B14F-4D97-AF65-F5344CB8AC3E}">
        <p14:creationId xmlns:p14="http://schemas.microsoft.com/office/powerpoint/2010/main" val="372545409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4"/>
          <p:cNvSpPr>
            <a:spLocks noGrp="1"/>
          </p:cNvSpPr>
          <p:nvPr>
            <p:ph idx="4294967295"/>
          </p:nvPr>
        </p:nvSpPr>
        <p:spPr>
          <a:xfrm>
            <a:off x="228600" y="1828800"/>
            <a:ext cx="8610600" cy="3352800"/>
          </a:xfrm>
        </p:spPr>
        <p:txBody>
          <a:bodyPr/>
          <a:lstStyle/>
          <a:p>
            <a:pPr algn="ctr" eaLnBrk="1" hangingPunct="1">
              <a:buClr>
                <a:schemeClr val="bg1"/>
              </a:buClr>
              <a:buFontTx/>
              <a:buNone/>
            </a:pPr>
            <a:r>
              <a:rPr lang="en-US" sz="6000" dirty="0" smtClean="0">
                <a:latin typeface="Arial" charset="0"/>
                <a:cs typeface="Arial" charset="0"/>
              </a:rPr>
              <a:t>Data Team Meetings:</a:t>
            </a:r>
          </a:p>
          <a:p>
            <a:pPr algn="ctr" eaLnBrk="1" hangingPunct="1">
              <a:buClr>
                <a:schemeClr val="bg1"/>
              </a:buClr>
              <a:buFontTx/>
              <a:buNone/>
            </a:pPr>
            <a:r>
              <a:rPr lang="en-US" sz="6500" dirty="0" smtClean="0">
                <a:latin typeface="Arial" charset="0"/>
                <a:cs typeface="Arial" charset="0"/>
              </a:rPr>
              <a:t>The Process</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95600" y="457200"/>
            <a:ext cx="28956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Collect and chart data.</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Data Teams gather and display data from formative assessment results.  Through the disaggregation in this step, teams will be able to plan for the acceleration of learning for all students.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5486400" y="2133600"/>
            <a:ext cx="2514600" cy="1981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2.   Analyze data and prioritize</a:t>
            </a:r>
            <a:r>
              <a:rPr kumimoji="0" lang="en-US" sz="1200" b="1" i="0" u="none" strike="noStrike" cap="none" normalizeH="0" dirty="0" smtClean="0">
                <a:ln>
                  <a:noFill/>
                </a:ln>
                <a:solidFill>
                  <a:schemeClr val="tx1"/>
                </a:solidFill>
                <a:effectLst/>
                <a:latin typeface="Arial" charset="0"/>
                <a:ea typeface="ＭＳ Ｐゴシック" pitchFamily="1" charset="-128"/>
              </a:rPr>
              <a:t> needs.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Data Teams identify the strengths and needs of student performance and then form inferences based on the data.  Data Teams also prioritize by focusing on the most urgent needs of the learners.</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5105400" y="4419600"/>
            <a:ext cx="2667000" cy="16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3.  Set, review, and revise incremental SMART goals.  </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Teams collaboratively set incremental goals.  These short-term goals are reviewed and revised throughout the data cycle.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1828800" y="4495800"/>
            <a:ext cx="25908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4.  Select common instructional strategies.</a:t>
            </a:r>
            <a:r>
              <a:rPr kumimoji="0" lang="en-US" sz="1200" b="1" i="0" u="none" strike="noStrike" cap="none" normalizeH="0" dirty="0" smtClean="0">
                <a:ln>
                  <a:noFill/>
                </a:ln>
                <a:solidFill>
                  <a:schemeClr val="tx1"/>
                </a:solidFill>
                <a:effectLst/>
                <a:latin typeface="Arial" charset="0"/>
                <a:ea typeface="ＭＳ Ｐゴシック" pitchFamily="1" charset="-128"/>
              </a:rPr>
              <a:t>  </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Teams collaboratively identify research-based instructional strategies.  The determination is based on the analysis in step 2.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le 7"/>
          <p:cNvSpPr/>
          <p:nvPr/>
        </p:nvSpPr>
        <p:spPr bwMode="auto">
          <a:xfrm>
            <a:off x="990600" y="2133600"/>
            <a:ext cx="2590800" cy="1981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5.  Determine results indicators.</a:t>
            </a: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Data Teams create descriptors of successful strategy implementation as well as improvements to be seen in ongoing student work that would indicate the effectiveness of the selected strategies.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3810000" y="2667000"/>
            <a:ext cx="1295400" cy="1295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Data Teams Process</a:t>
            </a:r>
          </a:p>
        </p:txBody>
      </p:sp>
      <p:cxnSp>
        <p:nvCxnSpPr>
          <p:cNvPr id="13" name="Curved Connector 12"/>
          <p:cNvCxnSpPr/>
          <p:nvPr/>
        </p:nvCxnSpPr>
        <p:spPr bwMode="auto">
          <a:xfrm rot="16200000" flipH="1">
            <a:off x="5829300" y="1333500"/>
            <a:ext cx="762000" cy="685800"/>
          </a:xfrm>
          <a:prstGeom prst="curvedConnector3">
            <a:avLst>
              <a:gd name="adj1" fmla="val 50000"/>
            </a:avLst>
          </a:prstGeom>
          <a:solidFill>
            <a:schemeClr val="accent1"/>
          </a:solidFill>
          <a:ln w="38100" cap="flat" cmpd="sng" algn="ctr">
            <a:solidFill>
              <a:srgbClr val="FFFF00"/>
            </a:solidFill>
            <a:prstDash val="solid"/>
            <a:round/>
            <a:headEnd type="none" w="med" len="med"/>
            <a:tailEnd type="arrow"/>
          </a:ln>
          <a:effectLst/>
        </p:spPr>
      </p:cxnSp>
      <p:cxnSp>
        <p:nvCxnSpPr>
          <p:cNvPr id="15" name="Curved Connector 14"/>
          <p:cNvCxnSpPr/>
          <p:nvPr/>
        </p:nvCxnSpPr>
        <p:spPr bwMode="auto">
          <a:xfrm rot="5400000">
            <a:off x="7620000" y="4267200"/>
            <a:ext cx="533400" cy="76200"/>
          </a:xfrm>
          <a:prstGeom prst="curvedConnector3">
            <a:avLst>
              <a:gd name="adj1" fmla="val 50000"/>
            </a:avLst>
          </a:prstGeom>
          <a:solidFill>
            <a:schemeClr val="accent1"/>
          </a:solidFill>
          <a:ln w="38100" cap="flat" cmpd="sng" algn="ctr">
            <a:solidFill>
              <a:srgbClr val="FFFF00"/>
            </a:solidFill>
            <a:prstDash val="solid"/>
            <a:round/>
            <a:headEnd type="none" w="med" len="med"/>
            <a:tailEnd type="arrow"/>
          </a:ln>
          <a:effectLst/>
        </p:spPr>
      </p:cxnSp>
      <p:cxnSp>
        <p:nvCxnSpPr>
          <p:cNvPr id="17" name="Curved Connector 16"/>
          <p:cNvCxnSpPr/>
          <p:nvPr/>
        </p:nvCxnSpPr>
        <p:spPr bwMode="auto">
          <a:xfrm rot="10800000">
            <a:off x="4419600" y="5410200"/>
            <a:ext cx="685800" cy="1588"/>
          </a:xfrm>
          <a:prstGeom prst="curvedConnector3">
            <a:avLst>
              <a:gd name="adj1" fmla="val 50000"/>
            </a:avLst>
          </a:prstGeom>
          <a:solidFill>
            <a:schemeClr val="accent1"/>
          </a:solidFill>
          <a:ln w="38100" cap="flat" cmpd="sng" algn="ctr">
            <a:solidFill>
              <a:srgbClr val="FFFF00"/>
            </a:solidFill>
            <a:prstDash val="solid"/>
            <a:round/>
            <a:headEnd type="none" w="med" len="med"/>
            <a:tailEnd type="arrow"/>
          </a:ln>
          <a:effectLst/>
        </p:spPr>
      </p:cxnSp>
      <p:cxnSp>
        <p:nvCxnSpPr>
          <p:cNvPr id="19" name="Curved Connector 18"/>
          <p:cNvCxnSpPr/>
          <p:nvPr/>
        </p:nvCxnSpPr>
        <p:spPr bwMode="auto">
          <a:xfrm rot="16200000" flipV="1">
            <a:off x="1333500" y="4381500"/>
            <a:ext cx="609600" cy="228600"/>
          </a:xfrm>
          <a:prstGeom prst="curvedConnector3">
            <a:avLst>
              <a:gd name="adj1" fmla="val 50000"/>
            </a:avLst>
          </a:prstGeom>
          <a:solidFill>
            <a:schemeClr val="accent1"/>
          </a:solidFill>
          <a:ln w="38100" cap="flat" cmpd="sng" algn="ctr">
            <a:solidFill>
              <a:srgbClr val="FFFF00"/>
            </a:solidFill>
            <a:prstDash val="solid"/>
            <a:round/>
            <a:headEnd type="none" w="med" len="med"/>
            <a:tailEnd type="arrow"/>
          </a:ln>
          <a:effectLst/>
        </p:spPr>
      </p:cxnSp>
      <p:cxnSp>
        <p:nvCxnSpPr>
          <p:cNvPr id="21" name="Curved Connector 20"/>
          <p:cNvCxnSpPr/>
          <p:nvPr/>
        </p:nvCxnSpPr>
        <p:spPr bwMode="auto">
          <a:xfrm rot="5400000" flipH="1" flipV="1">
            <a:off x="2095500" y="1333500"/>
            <a:ext cx="762000" cy="685800"/>
          </a:xfrm>
          <a:prstGeom prst="curvedConnector3">
            <a:avLst>
              <a:gd name="adj1" fmla="val 50000"/>
            </a:avLst>
          </a:prstGeom>
          <a:solidFill>
            <a:schemeClr val="accent1"/>
          </a:solidFill>
          <a:ln w="38100" cap="flat" cmpd="sng" algn="ctr">
            <a:solidFill>
              <a:srgbClr val="FFFF00"/>
            </a:solidFill>
            <a:prstDash val="solid"/>
            <a:round/>
            <a:headEnd type="none" w="med" len="med"/>
            <a:tailEnd type="arrow"/>
          </a:ln>
          <a:effectLst/>
        </p:spPr>
      </p:cxnSp>
      <p:sp>
        <p:nvSpPr>
          <p:cNvPr id="23" name="Rounded Rectangle 22"/>
          <p:cNvSpPr/>
          <p:nvPr/>
        </p:nvSpPr>
        <p:spPr bwMode="auto">
          <a:xfrm>
            <a:off x="381000" y="609600"/>
            <a:ext cx="17526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0"/>
              </a:spcBef>
              <a:spcAft>
                <a:spcPct val="0"/>
              </a:spcAft>
              <a:buClrTx/>
              <a:buSzTx/>
              <a:tabLst/>
            </a:pPr>
            <a:r>
              <a:rPr lang="en-US" sz="1200" b="1" dirty="0" smtClean="0">
                <a:ea typeface="ＭＳ Ｐゴシック" pitchFamily="1" charset="-128"/>
              </a:rPr>
              <a:t>6</a:t>
            </a:r>
            <a:r>
              <a:rPr kumimoji="0" lang="en-US" sz="1200" b="1" i="0" u="none" strike="noStrike" cap="none" normalizeH="0" baseline="0" dirty="0" smtClean="0">
                <a:ln>
                  <a:noFill/>
                </a:ln>
                <a:solidFill>
                  <a:schemeClr val="tx1"/>
                </a:solidFill>
                <a:effectLst/>
                <a:latin typeface="Arial" charset="0"/>
                <a:ea typeface="ＭＳ Ｐゴシック" pitchFamily="1" charset="-128"/>
              </a:rPr>
              <a:t>.  </a:t>
            </a:r>
            <a:r>
              <a:rPr kumimoji="0" lang="en-US" sz="1400" b="1" i="0" u="none" strike="noStrike" cap="none" normalizeH="0" baseline="0" dirty="0" smtClean="0">
                <a:ln>
                  <a:noFill/>
                </a:ln>
                <a:solidFill>
                  <a:schemeClr val="tx1"/>
                </a:solidFill>
                <a:effectLst/>
                <a:latin typeface="Arial" charset="0"/>
                <a:ea typeface="ＭＳ Ｐゴシック" pitchFamily="1" charset="-128"/>
              </a:rPr>
              <a:t>MONITOR AND EVALUATE RESULTS.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a:p>
            <a:pPr marL="228600" marR="0" indent="-228600" algn="l" defTabSz="914400" rtl="0" eaLnBrk="0" fontAlgn="base" latinLnBrk="0" hangingPunct="0">
              <a:lnSpc>
                <a:spcPct val="100000"/>
              </a:lnSpc>
              <a:spcBef>
                <a:spcPct val="0"/>
              </a:spcBef>
              <a:spcAft>
                <a:spcPct val="0"/>
              </a:spcAft>
              <a:buClrTx/>
              <a:buSzTx/>
              <a:tabLst/>
            </a:pPr>
            <a:r>
              <a:rPr lang="en-US" sz="1200" dirty="0" smtClean="0">
                <a:ea typeface="ＭＳ Ｐゴシック" pitchFamily="1" charset="-128"/>
              </a:rPr>
              <a:t>      </a:t>
            </a:r>
            <a:endParaRPr kumimoji="0" lang="en-US" sz="120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5" name="Curved Connector 24"/>
          <p:cNvCxnSpPr/>
          <p:nvPr/>
        </p:nvCxnSpPr>
        <p:spPr bwMode="auto">
          <a:xfrm flipV="1">
            <a:off x="1447800" y="228600"/>
            <a:ext cx="1447800" cy="381000"/>
          </a:xfrm>
          <a:prstGeom prst="curvedConnector3">
            <a:avLst>
              <a:gd name="adj1" fmla="val 50000"/>
            </a:avLst>
          </a:prstGeom>
          <a:solidFill>
            <a:schemeClr val="accent1"/>
          </a:solidFill>
          <a:ln w="38100" cap="flat" cmpd="sng" algn="ctr">
            <a:solidFill>
              <a:srgbClr val="FFC000"/>
            </a:solidFill>
            <a:prstDash val="solid"/>
            <a:round/>
            <a:headEnd type="none" w="med" len="med"/>
            <a:tailEnd type="none" w="med" len="med"/>
          </a:ln>
          <a:effectLst/>
        </p:spPr>
      </p:cxnSp>
      <p:cxnSp>
        <p:nvCxnSpPr>
          <p:cNvPr id="28" name="Straight Connector 27"/>
          <p:cNvCxnSpPr/>
          <p:nvPr/>
        </p:nvCxnSpPr>
        <p:spPr bwMode="auto">
          <a:xfrm>
            <a:off x="2895600" y="228600"/>
            <a:ext cx="5486400" cy="1588"/>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29" name="Freeform 28"/>
          <p:cNvSpPr/>
          <p:nvPr/>
        </p:nvSpPr>
        <p:spPr bwMode="auto">
          <a:xfrm>
            <a:off x="-457200" y="228600"/>
            <a:ext cx="10134600" cy="6629400"/>
          </a:xfrm>
          <a:custGeom>
            <a:avLst/>
            <a:gdLst>
              <a:gd name="connsiteX0" fmla="*/ 8971129 w 10313159"/>
              <a:gd name="connsiteY0" fmla="*/ 0 h 6678305"/>
              <a:gd name="connsiteX1" fmla="*/ 9025720 w 10313159"/>
              <a:gd name="connsiteY1" fmla="*/ 5732060 h 6678305"/>
              <a:gd name="connsiteX2" fmla="*/ 1246496 w 10313159"/>
              <a:gd name="connsiteY2" fmla="*/ 5677469 h 6678305"/>
              <a:gd name="connsiteX3" fmla="*/ 1546747 w 10313159"/>
              <a:gd name="connsiteY3" fmla="*/ 1378424 h 6678305"/>
            </a:gdLst>
            <a:ahLst/>
            <a:cxnLst>
              <a:cxn ang="0">
                <a:pos x="connsiteX0" y="connsiteY0"/>
              </a:cxn>
              <a:cxn ang="0">
                <a:pos x="connsiteX1" y="connsiteY1"/>
              </a:cxn>
              <a:cxn ang="0">
                <a:pos x="connsiteX2" y="connsiteY2"/>
              </a:cxn>
              <a:cxn ang="0">
                <a:pos x="connsiteX3" y="connsiteY3"/>
              </a:cxn>
            </a:cxnLst>
            <a:rect l="l" t="t" r="r" b="b"/>
            <a:pathLst>
              <a:path w="10313159" h="6678305">
                <a:moveTo>
                  <a:pt x="8971129" y="0"/>
                </a:moveTo>
                <a:cubicBezTo>
                  <a:pt x="9642144" y="2392907"/>
                  <a:pt x="10313159" y="4785815"/>
                  <a:pt x="9025720" y="5732060"/>
                </a:cubicBezTo>
                <a:cubicBezTo>
                  <a:pt x="7738281" y="6678305"/>
                  <a:pt x="2492992" y="6403075"/>
                  <a:pt x="1246496" y="5677469"/>
                </a:cubicBezTo>
                <a:cubicBezTo>
                  <a:pt x="0" y="4951863"/>
                  <a:pt x="773373" y="3165143"/>
                  <a:pt x="1546747" y="1378424"/>
                </a:cubicBez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1" name="Straight Connector 30"/>
          <p:cNvCxnSpPr/>
          <p:nvPr/>
        </p:nvCxnSpPr>
        <p:spPr bwMode="auto">
          <a:xfrm rot="10800000" flipV="1">
            <a:off x="762000" y="1600200"/>
            <a:ext cx="304800" cy="1524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33" name="Straight Connector 32"/>
          <p:cNvCxnSpPr>
            <a:stCxn id="29" idx="3"/>
          </p:cNvCxnSpPr>
          <p:nvPr/>
        </p:nvCxnSpPr>
        <p:spPr bwMode="auto">
          <a:xfrm>
            <a:off x="1062768" y="1596930"/>
            <a:ext cx="80232" cy="23187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7" descr="C:\Documents and Settings\apeery\My Documents\My Pictures\Microsoft Clip Organizer\j0402568.jpg"/>
          <p:cNvPicPr>
            <a:picLocks noChangeAspect="1" noChangeArrowheads="1"/>
          </p:cNvPicPr>
          <p:nvPr/>
        </p:nvPicPr>
        <p:blipFill>
          <a:blip r:embed="rId3" cstate="print"/>
          <a:srcRect/>
          <a:stretch>
            <a:fillRect/>
          </a:stretch>
        </p:blipFill>
        <p:spPr bwMode="auto">
          <a:xfrm>
            <a:off x="228600" y="193675"/>
            <a:ext cx="4343400" cy="6511925"/>
          </a:xfrm>
          <a:prstGeom prst="rect">
            <a:avLst/>
          </a:prstGeom>
          <a:noFill/>
          <a:ln w="50800">
            <a:solidFill>
              <a:schemeClr val="tx1"/>
            </a:solidFill>
            <a:miter lim="800000"/>
            <a:headEnd/>
            <a:tailEnd/>
          </a:ln>
        </p:spPr>
      </p:pic>
      <p:sp>
        <p:nvSpPr>
          <p:cNvPr id="88066" name="TextBox 10"/>
          <p:cNvSpPr txBox="1">
            <a:spLocks noChangeArrowheads="1"/>
          </p:cNvSpPr>
          <p:nvPr/>
        </p:nvSpPr>
        <p:spPr bwMode="auto">
          <a:xfrm>
            <a:off x="5486400" y="1828800"/>
            <a:ext cx="3276600" cy="3324225"/>
          </a:xfrm>
          <a:prstGeom prst="rect">
            <a:avLst/>
          </a:prstGeom>
          <a:noFill/>
          <a:ln w="9525">
            <a:noFill/>
            <a:miter lim="800000"/>
            <a:headEnd/>
            <a:tailEnd/>
          </a:ln>
        </p:spPr>
        <p:txBody>
          <a:bodyPr>
            <a:spAutoFit/>
          </a:bodyPr>
          <a:lstStyle/>
          <a:p>
            <a:r>
              <a:rPr lang="en-US" sz="4200" b="1">
                <a:solidFill>
                  <a:schemeClr val="bg1"/>
                </a:solidFill>
              </a:rPr>
              <a:t>Now, experience the Data Team process…</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Teams</a:t>
            </a:r>
            <a:endParaRPr lang="en-US" dirty="0"/>
          </a:p>
        </p:txBody>
      </p:sp>
      <p:sp>
        <p:nvSpPr>
          <p:cNvPr id="3" name="Content Placeholder 2"/>
          <p:cNvSpPr>
            <a:spLocks noGrp="1"/>
          </p:cNvSpPr>
          <p:nvPr>
            <p:ph idx="1"/>
          </p:nvPr>
        </p:nvSpPr>
        <p:spPr/>
        <p:txBody>
          <a:bodyPr/>
          <a:lstStyle/>
          <a:p>
            <a:pPr algn="ctr">
              <a:buNone/>
            </a:pPr>
            <a:r>
              <a:rPr lang="en-US" sz="8000" dirty="0" smtClean="0"/>
              <a:t>Process </a:t>
            </a:r>
          </a:p>
          <a:p>
            <a:pPr algn="ctr">
              <a:buNone/>
            </a:pPr>
            <a:r>
              <a:rPr lang="en-US" sz="8000" dirty="0" smtClean="0"/>
              <a:t>for </a:t>
            </a:r>
          </a:p>
          <a:p>
            <a:pPr algn="ctr">
              <a:buNone/>
            </a:pPr>
            <a:r>
              <a:rPr lang="en-US" sz="8000" dirty="0" smtClean="0"/>
              <a:t>Results</a:t>
            </a:r>
            <a:endParaRPr lang="en-US" sz="8000"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sz="4000" smtClean="0">
                <a:latin typeface="Arial" charset="0"/>
                <a:cs typeface="Arial" charset="0"/>
              </a:rPr>
              <a:t>Step 1 – Collect and Chart Data</a:t>
            </a:r>
          </a:p>
        </p:txBody>
      </p:sp>
      <p:sp>
        <p:nvSpPr>
          <p:cNvPr id="90114" name="Content Placeholder 2"/>
          <p:cNvSpPr>
            <a:spLocks noGrp="1"/>
          </p:cNvSpPr>
          <p:nvPr>
            <p:ph idx="1"/>
          </p:nvPr>
        </p:nvSpPr>
        <p:spPr/>
        <p:txBody>
          <a:bodyPr/>
          <a:lstStyle/>
          <a:p>
            <a:pPr eaLnBrk="1" hangingPunct="1">
              <a:buFontTx/>
              <a:buChar char="•"/>
            </a:pPr>
            <a:r>
              <a:rPr lang="en-US" sz="2400" smtClean="0">
                <a:latin typeface="Arial" charset="0"/>
                <a:cs typeface="Arial" charset="0"/>
              </a:rPr>
              <a:t>Info comes from Common Formative Assessment (CFA’s)</a:t>
            </a:r>
          </a:p>
          <a:p>
            <a:pPr eaLnBrk="1" hangingPunct="1">
              <a:buFontTx/>
              <a:buChar char="•"/>
            </a:pPr>
            <a:r>
              <a:rPr lang="en-US" sz="2400" smtClean="0">
                <a:latin typeface="Arial" charset="0"/>
                <a:cs typeface="Arial" charset="0"/>
              </a:rPr>
              <a:t>Data should be sent to someone on team prior to meeting so it’s ready to view</a:t>
            </a:r>
          </a:p>
          <a:p>
            <a:pPr eaLnBrk="1" hangingPunct="1">
              <a:buFontTx/>
              <a:buChar char="•"/>
            </a:pPr>
            <a:r>
              <a:rPr lang="en-US" sz="2400" smtClean="0">
                <a:latin typeface="Arial" charset="0"/>
                <a:cs typeface="Arial" charset="0"/>
              </a:rPr>
              <a:t>Be Prepared, come with this done! Have an understanding of what your data means</a:t>
            </a:r>
          </a:p>
          <a:p>
            <a:pPr eaLnBrk="1" hangingPunct="1">
              <a:buFontTx/>
              <a:buChar char="•"/>
            </a:pPr>
            <a:r>
              <a:rPr lang="en-US" sz="2400" smtClean="0">
                <a:latin typeface="Arial" charset="0"/>
                <a:cs typeface="Arial" charset="0"/>
              </a:rPr>
              <a:t>Define ‘groups’ by using a scoring guide, should have been established when the CFA was created</a:t>
            </a:r>
          </a:p>
          <a:p>
            <a:pPr eaLnBrk="1" hangingPunct="1">
              <a:buFontTx/>
              <a:buChar char="•"/>
            </a:pPr>
            <a:endParaRPr lang="en-US" sz="280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sz="4000" smtClean="0">
                <a:latin typeface="Arial" charset="0"/>
                <a:cs typeface="Arial" charset="0"/>
              </a:rPr>
              <a:t>Step 2 – Analyze Data and Prioritize Needs</a:t>
            </a:r>
          </a:p>
        </p:txBody>
      </p:sp>
      <p:sp>
        <p:nvSpPr>
          <p:cNvPr id="91138" name="Content Placeholder 2"/>
          <p:cNvSpPr>
            <a:spLocks noGrp="1"/>
          </p:cNvSpPr>
          <p:nvPr>
            <p:ph idx="1"/>
          </p:nvPr>
        </p:nvSpPr>
        <p:spPr/>
        <p:txBody>
          <a:bodyPr/>
          <a:lstStyle/>
          <a:p>
            <a:pPr eaLnBrk="1" hangingPunct="1">
              <a:buFontTx/>
              <a:buChar char="•"/>
            </a:pPr>
            <a:r>
              <a:rPr lang="en-US" sz="2000" smtClean="0">
                <a:latin typeface="Arial" charset="0"/>
                <a:cs typeface="Arial" charset="0"/>
              </a:rPr>
              <a:t>Analysis of students work from CFA to identify the strengths students display in their learning in addition to their most urgent needs</a:t>
            </a:r>
          </a:p>
          <a:p>
            <a:pPr eaLnBrk="1" hangingPunct="1">
              <a:buFontTx/>
              <a:buChar char="•"/>
            </a:pPr>
            <a:r>
              <a:rPr lang="en-US" sz="2000" smtClean="0">
                <a:latin typeface="Arial" charset="0"/>
                <a:cs typeface="Arial" charset="0"/>
              </a:rPr>
              <a:t>Most urgent needs become the focus for future changes in instruction</a:t>
            </a:r>
          </a:p>
          <a:p>
            <a:pPr eaLnBrk="1" hangingPunct="1">
              <a:buFontTx/>
              <a:buChar char="•"/>
            </a:pPr>
            <a:r>
              <a:rPr lang="en-US" sz="2000" smtClean="0">
                <a:latin typeface="Arial" charset="0"/>
                <a:cs typeface="Arial" charset="0"/>
              </a:rPr>
              <a:t>Bring CFAs to meeting, organized by proficiency groups</a:t>
            </a:r>
          </a:p>
          <a:p>
            <a:pPr eaLnBrk="1" hangingPunct="1">
              <a:buFontTx/>
              <a:buChar char="•"/>
            </a:pPr>
            <a:r>
              <a:rPr lang="en-US" sz="2000" smtClean="0">
                <a:latin typeface="Arial" charset="0"/>
                <a:cs typeface="Arial" charset="0"/>
              </a:rPr>
              <a:t>Search for root causes of students’ incorrect responses</a:t>
            </a:r>
          </a:p>
          <a:p>
            <a:pPr eaLnBrk="1" hangingPunct="1">
              <a:buFontTx/>
              <a:buChar char="•"/>
            </a:pPr>
            <a:r>
              <a:rPr lang="en-US" sz="2000" smtClean="0">
                <a:latin typeface="Arial" charset="0"/>
                <a:cs typeface="Arial" charset="0"/>
              </a:rPr>
              <a:t>Prioritize in order to get the “biggest bang for the buck” in instruction</a:t>
            </a:r>
          </a:p>
          <a:p>
            <a:pPr eaLnBrk="1" hangingPunct="1">
              <a:buFontTx/>
              <a:buChar char="•"/>
            </a:pPr>
            <a:r>
              <a:rPr lang="en-US" sz="2000" smtClean="0">
                <a:latin typeface="Arial" charset="0"/>
                <a:cs typeface="Arial" charset="0"/>
              </a:rPr>
              <a:t>Linked very closely to Step 4, focus on student needs that are directly within teachers’ control, do not write things that are out of your control</a:t>
            </a:r>
          </a:p>
          <a:p>
            <a:pPr eaLnBrk="1" hangingPunct="1">
              <a:buFontTx/>
              <a:buChar char="•"/>
            </a:pPr>
            <a:r>
              <a:rPr lang="en-US" sz="2000" smtClean="0">
                <a:latin typeface="Arial" charset="0"/>
                <a:cs typeface="Arial" charset="0"/>
              </a:rPr>
              <a:t>Do every student group and be VERY specific about strengths and obstacles/errors  </a:t>
            </a:r>
          </a:p>
          <a:p>
            <a:pPr eaLnBrk="1" hangingPunct="1">
              <a:buFontTx/>
              <a:buChar char="•"/>
            </a:pPr>
            <a:endParaRPr lang="en-US" sz="240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z="4000" smtClean="0">
                <a:latin typeface="Arial" charset="0"/>
                <a:cs typeface="Arial" charset="0"/>
              </a:rPr>
              <a:t>Step 3 – Set, Review, and Revise Incremental SMART Goals</a:t>
            </a:r>
          </a:p>
        </p:txBody>
      </p:sp>
      <p:sp>
        <p:nvSpPr>
          <p:cNvPr id="92162" name="Content Placeholder 2"/>
          <p:cNvSpPr>
            <a:spLocks noGrp="1"/>
          </p:cNvSpPr>
          <p:nvPr>
            <p:ph idx="1"/>
          </p:nvPr>
        </p:nvSpPr>
        <p:spPr/>
        <p:txBody>
          <a:bodyPr/>
          <a:lstStyle/>
          <a:p>
            <a:pPr eaLnBrk="1" hangingPunct="1">
              <a:spcAft>
                <a:spcPts val="0"/>
              </a:spcAft>
              <a:buFontTx/>
              <a:buChar char="•"/>
            </a:pPr>
            <a:r>
              <a:rPr lang="en-US" sz="2400" dirty="0" smtClean="0">
                <a:latin typeface="Arial" charset="0"/>
                <a:cs typeface="Arial" charset="0"/>
              </a:rPr>
              <a:t>Having a goal gives us a purpose</a:t>
            </a:r>
          </a:p>
          <a:p>
            <a:pPr eaLnBrk="1" hangingPunct="1">
              <a:spcAft>
                <a:spcPts val="0"/>
              </a:spcAft>
              <a:buFontTx/>
              <a:buChar char="•"/>
            </a:pPr>
            <a:r>
              <a:rPr lang="en-US" sz="2400" dirty="0" smtClean="0">
                <a:latin typeface="Arial" charset="0"/>
                <a:cs typeface="Arial" charset="0"/>
              </a:rPr>
              <a:t>SMART has a meaning…Specific, Measurable, Achievable, Relevant, and Timely.  Let this guide your smart goal!</a:t>
            </a:r>
          </a:p>
          <a:p>
            <a:pPr eaLnBrk="1" hangingPunct="1">
              <a:buFontTx/>
              <a:buChar char="•"/>
            </a:pPr>
            <a:r>
              <a:rPr lang="en-US" sz="2400" dirty="0" smtClean="0">
                <a:latin typeface="Arial" charset="0"/>
                <a:cs typeface="Arial" charset="0"/>
              </a:rPr>
              <a:t>Use the Formula:       </a:t>
            </a:r>
            <a:r>
              <a:rPr lang="en-US" sz="4000" u="sng" dirty="0" smtClean="0">
                <a:latin typeface="Arial" charset="0"/>
                <a:cs typeface="Arial" charset="0"/>
              </a:rPr>
              <a:t>P + C + F</a:t>
            </a:r>
          </a:p>
          <a:p>
            <a:pPr eaLnBrk="1" hangingPunct="1">
              <a:spcAft>
                <a:spcPts val="600"/>
              </a:spcAft>
              <a:buNone/>
            </a:pPr>
            <a:r>
              <a:rPr lang="en-US" sz="4400" baseline="30000" dirty="0" smtClean="0">
                <a:latin typeface="Arial" charset="0"/>
                <a:cs typeface="Arial" charset="0"/>
              </a:rPr>
              <a:t>                                     </a:t>
            </a:r>
            <a:r>
              <a:rPr lang="en-US" sz="6600" baseline="30000" dirty="0" smtClean="0">
                <a:latin typeface="Arial" charset="0"/>
                <a:cs typeface="Arial" charset="0"/>
              </a:rPr>
              <a:t>Total</a:t>
            </a:r>
          </a:p>
          <a:p>
            <a:pPr eaLnBrk="1" hangingPunct="1">
              <a:spcAft>
                <a:spcPts val="0"/>
              </a:spcAft>
              <a:buFontTx/>
              <a:buChar char="•"/>
            </a:pPr>
            <a:r>
              <a:rPr lang="en-US" sz="2400" dirty="0" smtClean="0">
                <a:latin typeface="Arial" charset="0"/>
                <a:cs typeface="Arial" charset="0"/>
              </a:rPr>
              <a:t>Be careful setting goals too low – may want to set a minimum SMART goal of 80%</a:t>
            </a:r>
          </a:p>
          <a:p>
            <a:pPr eaLnBrk="1" hangingPunct="1">
              <a:spcAft>
                <a:spcPts val="0"/>
              </a:spcAft>
              <a:buFontTx/>
              <a:buChar char="•"/>
            </a:pPr>
            <a:r>
              <a:rPr lang="en-US" sz="2400" dirty="0" smtClean="0">
                <a:latin typeface="Arial" charset="0"/>
                <a:cs typeface="Arial" charset="0"/>
              </a:rPr>
              <a:t>Whether or not a goal is met in any given instructional cycle is less important than what the team does in response to the results</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sz="4000" smtClean="0">
                <a:latin typeface="Arial" charset="0"/>
                <a:cs typeface="Arial" charset="0"/>
              </a:rPr>
              <a:t>Step 4 – Select Common Instructional Strategies</a:t>
            </a:r>
          </a:p>
        </p:txBody>
      </p:sp>
      <p:sp>
        <p:nvSpPr>
          <p:cNvPr id="93186" name="Content Placeholder 2"/>
          <p:cNvSpPr>
            <a:spLocks noGrp="1"/>
          </p:cNvSpPr>
          <p:nvPr>
            <p:ph idx="1"/>
          </p:nvPr>
        </p:nvSpPr>
        <p:spPr/>
        <p:txBody>
          <a:bodyPr/>
          <a:lstStyle/>
          <a:p>
            <a:pPr eaLnBrk="1" hangingPunct="1">
              <a:buFontTx/>
              <a:buChar char="•"/>
            </a:pPr>
            <a:r>
              <a:rPr lang="en-US" sz="2000" smtClean="0">
                <a:latin typeface="Arial" charset="0"/>
                <a:cs typeface="Arial" charset="0"/>
              </a:rPr>
              <a:t>Instructional strategies are the actions of the teacher that increases cognition in relation to an identified learning goal - </a:t>
            </a:r>
          </a:p>
          <a:p>
            <a:pPr eaLnBrk="1" hangingPunct="1">
              <a:buFontTx/>
              <a:buChar char="•"/>
            </a:pPr>
            <a:r>
              <a:rPr lang="en-US" sz="2000" smtClean="0">
                <a:latin typeface="Arial" charset="0"/>
                <a:cs typeface="Arial" charset="0"/>
              </a:rPr>
              <a:t>Strategies=teacher, activity=students</a:t>
            </a:r>
          </a:p>
          <a:p>
            <a:pPr eaLnBrk="1" hangingPunct="1">
              <a:buFontTx/>
              <a:buChar char="•"/>
            </a:pPr>
            <a:r>
              <a:rPr lang="en-US" sz="2000" smtClean="0">
                <a:latin typeface="Arial" charset="0"/>
                <a:cs typeface="Arial" charset="0"/>
              </a:rPr>
              <a:t>Prioritize needs, link this to the inferences in step 2, this should meet the need decided in Step 2</a:t>
            </a:r>
          </a:p>
          <a:p>
            <a:pPr eaLnBrk="1" hangingPunct="1">
              <a:buFontTx/>
              <a:buChar char="•"/>
            </a:pPr>
            <a:r>
              <a:rPr lang="en-US" sz="2000" smtClean="0">
                <a:latin typeface="Arial" charset="0"/>
                <a:cs typeface="Arial" charset="0"/>
              </a:rPr>
              <a:t>For this step to be productive, team must discuss specific research based instructional strategies that will have an immediate impact on student learning</a:t>
            </a:r>
          </a:p>
          <a:p>
            <a:pPr eaLnBrk="1" hangingPunct="1">
              <a:buFontTx/>
              <a:buChar char="•"/>
            </a:pPr>
            <a:r>
              <a:rPr lang="en-US" sz="2000" smtClean="0">
                <a:latin typeface="Arial" charset="0"/>
                <a:cs typeface="Arial" charset="0"/>
              </a:rPr>
              <a:t>Team commits to implement agreed upon instructional strategy/strategies</a:t>
            </a:r>
          </a:p>
          <a:p>
            <a:pPr eaLnBrk="1" hangingPunct="1">
              <a:buFontTx/>
              <a:buChar char="•"/>
            </a:pPr>
            <a:r>
              <a:rPr lang="en-US" sz="2000" smtClean="0">
                <a:latin typeface="Arial" charset="0"/>
                <a:cs typeface="Arial" charset="0"/>
              </a:rPr>
              <a:t>Strategies should be researched based TEACHER actions, not activities</a:t>
            </a:r>
          </a:p>
          <a:p>
            <a:pPr eaLnBrk="1" hangingPunct="1">
              <a:buFontTx/>
              <a:buChar char="•"/>
            </a:pPr>
            <a:r>
              <a:rPr lang="en-US" sz="2000" smtClean="0">
                <a:latin typeface="Arial" charset="0"/>
                <a:cs typeface="Arial" charset="0"/>
              </a:rPr>
              <a:t>Marzano’s Essential 9 Strategies</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z="4000" smtClean="0">
                <a:latin typeface="Arial" charset="0"/>
                <a:cs typeface="Arial" charset="0"/>
              </a:rPr>
              <a:t>Step 5 – Determine Results Indicators</a:t>
            </a:r>
          </a:p>
        </p:txBody>
      </p:sp>
      <p:sp>
        <p:nvSpPr>
          <p:cNvPr id="94210" name="Content Placeholder 2"/>
          <p:cNvSpPr>
            <a:spLocks noGrp="1"/>
          </p:cNvSpPr>
          <p:nvPr>
            <p:ph idx="1"/>
          </p:nvPr>
        </p:nvSpPr>
        <p:spPr/>
        <p:txBody>
          <a:bodyPr/>
          <a:lstStyle/>
          <a:p>
            <a:pPr eaLnBrk="1" hangingPunct="1">
              <a:buFontTx/>
              <a:buChar char="•"/>
            </a:pPr>
            <a:r>
              <a:rPr lang="en-US" sz="1800" u="sng" smtClean="0">
                <a:latin typeface="Arial" charset="0"/>
                <a:cs typeface="Arial" charset="0"/>
              </a:rPr>
              <a:t>DO NOT SKIP THIS STEP!!!</a:t>
            </a:r>
            <a:endParaRPr lang="en-US" sz="1800" smtClean="0">
              <a:latin typeface="Arial" charset="0"/>
              <a:cs typeface="Arial" charset="0"/>
            </a:endParaRPr>
          </a:p>
          <a:p>
            <a:pPr eaLnBrk="1" hangingPunct="1">
              <a:buFontTx/>
              <a:buChar char="•"/>
            </a:pPr>
            <a:r>
              <a:rPr lang="en-US" sz="1800" smtClean="0">
                <a:latin typeface="Arial" charset="0"/>
                <a:cs typeface="Arial" charset="0"/>
              </a:rPr>
              <a:t>Helps teachers to monitor progress toward the SMART goal and gauge the success of the instructional strategies.</a:t>
            </a:r>
          </a:p>
          <a:p>
            <a:pPr eaLnBrk="1" hangingPunct="1">
              <a:buFontTx/>
              <a:buChar char="•"/>
            </a:pPr>
            <a:r>
              <a:rPr lang="en-US" sz="1800" smtClean="0">
                <a:latin typeface="Arial" charset="0"/>
                <a:cs typeface="Arial" charset="0"/>
              </a:rPr>
              <a:t>Ensures fidelity.  Everyone should complete the SAME agreed upon strategy/strategies the same way.</a:t>
            </a:r>
          </a:p>
          <a:p>
            <a:pPr eaLnBrk="1" hangingPunct="1">
              <a:buFontTx/>
              <a:buChar char="•"/>
            </a:pPr>
            <a:r>
              <a:rPr lang="en-US" sz="1800" smtClean="0">
                <a:latin typeface="Arial" charset="0"/>
                <a:cs typeface="Arial" charset="0"/>
              </a:rPr>
              <a:t>If______then_______ statements - (If the coach teaches fundamentals of dribbling, then the players will have less turnovers.) </a:t>
            </a:r>
          </a:p>
          <a:p>
            <a:pPr eaLnBrk="1" hangingPunct="1">
              <a:buFontTx/>
              <a:buChar char="•"/>
            </a:pPr>
            <a:r>
              <a:rPr lang="en-US" sz="1800" smtClean="0">
                <a:latin typeface="Arial" charset="0"/>
                <a:cs typeface="Arial" charset="0"/>
              </a:rPr>
              <a:t>Transform this into teacher behavior and student behavior.</a:t>
            </a:r>
          </a:p>
          <a:p>
            <a:pPr eaLnBrk="1" hangingPunct="1">
              <a:buFontTx/>
              <a:buChar char="•"/>
            </a:pPr>
            <a:r>
              <a:rPr lang="en-US" sz="1800" smtClean="0">
                <a:latin typeface="Arial" charset="0"/>
                <a:cs typeface="Arial" charset="0"/>
              </a:rPr>
              <a:t>Hypothesis - educated guess as to what teacher actions will do to increase student learning.</a:t>
            </a:r>
          </a:p>
          <a:p>
            <a:pPr eaLnBrk="1" hangingPunct="1">
              <a:buFontTx/>
              <a:buChar char="•"/>
            </a:pPr>
            <a:r>
              <a:rPr lang="en-US" sz="1800" smtClean="0">
                <a:latin typeface="Arial" charset="0"/>
                <a:cs typeface="Arial" charset="0"/>
              </a:rPr>
              <a:t>Mid-Course correction, stop and double check that your strategies are appropriate to reach your goal.</a:t>
            </a:r>
          </a:p>
          <a:p>
            <a:pPr eaLnBrk="1" hangingPunct="1">
              <a:buFontTx/>
              <a:buChar char="•"/>
            </a:pPr>
            <a:r>
              <a:rPr lang="en-US" sz="1800" smtClean="0">
                <a:latin typeface="Arial" charset="0"/>
                <a:cs typeface="Arial" charset="0"/>
              </a:rPr>
              <a:t>Plan the specific teacher AND student activities. Describe what you want to see from each.</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 Monitor and Evaluate Results </a:t>
            </a:r>
            <a:endParaRPr lang="en-US" dirty="0"/>
          </a:p>
        </p:txBody>
      </p:sp>
      <p:sp>
        <p:nvSpPr>
          <p:cNvPr id="3" name="Content Placeholder 2"/>
          <p:cNvSpPr>
            <a:spLocks noGrp="1"/>
          </p:cNvSpPr>
          <p:nvPr>
            <p:ph idx="1"/>
          </p:nvPr>
        </p:nvSpPr>
        <p:spPr>
          <a:xfrm>
            <a:off x="533400" y="1447800"/>
            <a:ext cx="8077200" cy="4876800"/>
          </a:xfrm>
        </p:spPr>
        <p:txBody>
          <a:bodyPr/>
          <a:lstStyle/>
          <a:p>
            <a:r>
              <a:rPr lang="en-US" dirty="0" smtClean="0"/>
              <a:t>Discuss effectiveness of strategies being used</a:t>
            </a:r>
          </a:p>
          <a:p>
            <a:r>
              <a:rPr lang="en-US" dirty="0" smtClean="0"/>
              <a:t>Ask, “Are the strategies we selected having the desired impact on student learning?”</a:t>
            </a:r>
          </a:p>
          <a:p>
            <a:r>
              <a:rPr lang="en-US" dirty="0" smtClean="0"/>
              <a:t>Use work samples to make midcourse corrections if strategies are not working</a:t>
            </a:r>
          </a:p>
        </p:txBody>
      </p:sp>
    </p:spTree>
    <p:extLst>
      <p:ext uri="{BB962C8B-B14F-4D97-AF65-F5344CB8AC3E}">
        <p14:creationId xmlns:p14="http://schemas.microsoft.com/office/powerpoint/2010/main" val="20772452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Chalkduster"/>
              </a:rPr>
              <a:t>Teacher Leader Summit: Day 1 Ready!</a:t>
            </a:r>
            <a:endParaRPr lang="en-US" sz="3600" dirty="0"/>
          </a:p>
        </p:txBody>
      </p:sp>
      <p:sp>
        <p:nvSpPr>
          <p:cNvPr id="3" name="Content Placeholder 2"/>
          <p:cNvSpPr>
            <a:spLocks noGrp="1"/>
          </p:cNvSpPr>
          <p:nvPr>
            <p:ph idx="1"/>
          </p:nvPr>
        </p:nvSpPr>
        <p:spPr/>
        <p:txBody>
          <a:bodyPr/>
          <a:lstStyle/>
          <a:p>
            <a:pPr marL="0" indent="0">
              <a:buNone/>
              <a:defRPr/>
            </a:pPr>
            <a:r>
              <a:rPr lang="en-US" dirty="0"/>
              <a:t>This Summit will prepare teachers to make these shifts beginning the first day of the 14-15 school year. This will include focused training on:  </a:t>
            </a:r>
          </a:p>
          <a:p>
            <a:pPr>
              <a:defRPr/>
            </a:pPr>
            <a:r>
              <a:rPr lang="en-US" dirty="0"/>
              <a:t>Student Learning Targets </a:t>
            </a:r>
          </a:p>
          <a:p>
            <a:pPr>
              <a:defRPr/>
            </a:pPr>
            <a:r>
              <a:rPr lang="en-US" dirty="0"/>
              <a:t>Assessment </a:t>
            </a:r>
          </a:p>
          <a:p>
            <a:pPr>
              <a:defRPr/>
            </a:pPr>
            <a:r>
              <a:rPr lang="en-US" dirty="0"/>
              <a:t>Standards, curricula, and instructional strategies </a:t>
            </a:r>
          </a:p>
        </p:txBody>
      </p:sp>
    </p:spTree>
    <p:extLst>
      <p:ext uri="{BB962C8B-B14F-4D97-AF65-F5344CB8AC3E}">
        <p14:creationId xmlns:p14="http://schemas.microsoft.com/office/powerpoint/2010/main" val="11537290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5400" smtClean="0">
                <a:latin typeface="Arial" charset="0"/>
                <a:cs typeface="Arial" charset="0"/>
              </a:rPr>
              <a:t>Seminar Goals</a:t>
            </a:r>
          </a:p>
        </p:txBody>
      </p:sp>
      <p:sp>
        <p:nvSpPr>
          <p:cNvPr id="52226" name="Content Placeholder 2"/>
          <p:cNvSpPr>
            <a:spLocks noGrp="1"/>
          </p:cNvSpPr>
          <p:nvPr>
            <p:ph idx="1"/>
          </p:nvPr>
        </p:nvSpPr>
        <p:spPr>
          <a:xfrm>
            <a:off x="457200" y="1524000"/>
            <a:ext cx="8382000" cy="4724400"/>
          </a:xfrm>
        </p:spPr>
        <p:txBody>
          <a:bodyPr/>
          <a:lstStyle/>
          <a:p>
            <a:pPr eaLnBrk="1" hangingPunct="1">
              <a:buFontTx/>
              <a:buChar char="•"/>
            </a:pPr>
            <a:r>
              <a:rPr lang="en-US" sz="3800" dirty="0" smtClean="0">
                <a:latin typeface="Arial" charset="0"/>
                <a:cs typeface="Arial" charset="0"/>
              </a:rPr>
              <a:t>Learn the foundational components of the Data Teams </a:t>
            </a:r>
            <a:r>
              <a:rPr lang="en-US" sz="3800" dirty="0" smtClean="0">
                <a:solidFill>
                  <a:srgbClr val="FFFF00"/>
                </a:solidFill>
                <a:latin typeface="Arial" charset="0"/>
                <a:cs typeface="Arial" charset="0"/>
              </a:rPr>
              <a:t>structure.</a:t>
            </a:r>
          </a:p>
          <a:p>
            <a:pPr eaLnBrk="1" hangingPunct="1">
              <a:buNone/>
            </a:pPr>
            <a:endParaRPr lang="en-US" sz="1000" dirty="0" smtClean="0">
              <a:solidFill>
                <a:srgbClr val="FFFF00"/>
              </a:solidFill>
              <a:latin typeface="Arial" charset="0"/>
              <a:cs typeface="Arial" charset="0"/>
            </a:endParaRPr>
          </a:p>
          <a:p>
            <a:pPr eaLnBrk="1" hangingPunct="1">
              <a:buFontTx/>
              <a:buChar char="•"/>
            </a:pPr>
            <a:r>
              <a:rPr lang="en-US" sz="3800" dirty="0" smtClean="0">
                <a:latin typeface="Arial" charset="0"/>
                <a:cs typeface="Arial" charset="0"/>
              </a:rPr>
              <a:t>Learn an overview of the Data Teams </a:t>
            </a:r>
            <a:r>
              <a:rPr lang="en-US" sz="3800" dirty="0" smtClean="0">
                <a:solidFill>
                  <a:srgbClr val="FFFF00"/>
                </a:solidFill>
                <a:latin typeface="Arial" charset="0"/>
                <a:cs typeface="Arial" charset="0"/>
              </a:rPr>
              <a:t>process as developed by The Leadership and Learning Center and adapted by J.B. Martin Middle School. </a:t>
            </a:r>
          </a:p>
          <a:p>
            <a:pPr eaLnBrk="1" hangingPunct="1">
              <a:buNone/>
            </a:pPr>
            <a:endParaRPr lang="en-US" sz="1000" dirty="0" smtClean="0">
              <a:solidFill>
                <a:srgbClr val="FFFF00"/>
              </a:solidFill>
              <a:latin typeface="Arial" charset="0"/>
              <a:cs typeface="Arial" charset="0"/>
            </a:endParaRPr>
          </a:p>
          <a:p>
            <a:pPr eaLnBrk="1" hangingPunct="1">
              <a:buFontTx/>
              <a:buChar char="•"/>
            </a:pPr>
            <a:r>
              <a:rPr lang="en-US" sz="3800" dirty="0" smtClean="0">
                <a:solidFill>
                  <a:srgbClr val="FFFF00"/>
                </a:solidFill>
                <a:latin typeface="Arial" charset="0"/>
                <a:cs typeface="Arial" charset="0"/>
              </a:rPr>
              <a:t>.</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4" name="TextBox 8"/>
          <p:cNvSpPr txBox="1">
            <a:spLocks noChangeArrowheads="1"/>
          </p:cNvSpPr>
          <p:nvPr/>
        </p:nvSpPr>
        <p:spPr bwMode="auto">
          <a:xfrm>
            <a:off x="457200" y="5562600"/>
            <a:ext cx="8305800" cy="554038"/>
          </a:xfrm>
          <a:prstGeom prst="rect">
            <a:avLst/>
          </a:prstGeom>
          <a:noFill/>
          <a:ln w="9525">
            <a:noFill/>
            <a:miter lim="800000"/>
            <a:headEnd/>
            <a:tailEnd/>
          </a:ln>
        </p:spPr>
        <p:txBody>
          <a:bodyPr>
            <a:spAutoFit/>
          </a:bodyPr>
          <a:lstStyle/>
          <a:p>
            <a:pPr algn="ctr"/>
            <a:r>
              <a:rPr lang="en-US" sz="3000" b="1"/>
              <a:t>Which comes first – the data or the team?</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Documents and Settings\apeery\My Documents\My Pictures\Microsoft Clip Organizer\j0438369.jpg"/>
          <p:cNvPicPr>
            <a:picLocks noChangeAspect="1" noChangeArrowheads="1"/>
          </p:cNvPicPr>
          <p:nvPr/>
        </p:nvPicPr>
        <p:blipFill>
          <a:blip r:embed="rId3" cstate="print"/>
          <a:srcRect/>
          <a:stretch>
            <a:fillRect/>
          </a:stretch>
        </p:blipFill>
        <p:spPr bwMode="auto">
          <a:xfrm>
            <a:off x="0" y="-228600"/>
            <a:ext cx="9296400" cy="6180138"/>
          </a:xfrm>
          <a:prstGeom prst="rect">
            <a:avLst/>
          </a:prstGeom>
          <a:noFill/>
          <a:ln w="9525">
            <a:noFill/>
            <a:miter lim="800000"/>
            <a:headEnd/>
            <a:tailEnd/>
          </a:ln>
        </p:spPr>
      </p:pic>
      <p:sp>
        <p:nvSpPr>
          <p:cNvPr id="35842" name="TextBox 4"/>
          <p:cNvSpPr txBox="1">
            <a:spLocks noChangeArrowheads="1"/>
          </p:cNvSpPr>
          <p:nvPr/>
        </p:nvSpPr>
        <p:spPr bwMode="auto">
          <a:xfrm>
            <a:off x="0" y="5562600"/>
            <a:ext cx="9144000" cy="1292225"/>
          </a:xfrm>
          <a:prstGeom prst="rect">
            <a:avLst/>
          </a:prstGeom>
          <a:solidFill>
            <a:srgbClr val="B4B696"/>
          </a:solidFill>
          <a:ln w="9525">
            <a:noFill/>
            <a:miter lim="800000"/>
            <a:headEnd/>
            <a:tailEnd/>
          </a:ln>
        </p:spPr>
        <p:txBody>
          <a:bodyPr>
            <a:spAutoFit/>
          </a:bodyPr>
          <a:lstStyle/>
          <a:p>
            <a:pPr algn="ctr"/>
            <a:r>
              <a:rPr lang="en-US" sz="2600" b="1"/>
              <a:t>Data Teams are a model for continuous, collaborative action that inspires and empowers professionals to improve teaching, learning, and leadership for all.</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724400" y="457200"/>
            <a:ext cx="3962400" cy="4343400"/>
          </a:xfrm>
        </p:spPr>
        <p:txBody>
          <a:bodyPr/>
          <a:lstStyle/>
          <a:p>
            <a:pPr algn="ctr" eaLnBrk="1" hangingPunct="1">
              <a:buFontTx/>
              <a:buNone/>
            </a:pPr>
            <a:r>
              <a:rPr lang="en-US" sz="3600" smtClean="0">
                <a:latin typeface="Arial" charset="0"/>
                <a:cs typeface="Arial" charset="0"/>
              </a:rPr>
              <a:t>	Data Teams have a common focus or common standard, a common formative assessment, and a common scoring guide.</a:t>
            </a:r>
          </a:p>
          <a:p>
            <a:pPr eaLnBrk="1" hangingPunct="1">
              <a:buFontTx/>
              <a:buNone/>
            </a:pPr>
            <a:endParaRPr lang="en-US" sz="3600" smtClean="0">
              <a:latin typeface="Arial" charset="0"/>
              <a:cs typeface="Arial" charset="0"/>
            </a:endParaRPr>
          </a:p>
        </p:txBody>
      </p:sp>
      <p:pic>
        <p:nvPicPr>
          <p:cNvPr id="37890" name="Picture 7" descr="C:\Documents and Settings\apeery\My Documents\My Pictures\Microsoft Clip Organizer\j0443244.jpg"/>
          <p:cNvPicPr>
            <a:picLocks noChangeAspect="1" noChangeArrowheads="1"/>
          </p:cNvPicPr>
          <p:nvPr/>
        </p:nvPicPr>
        <p:blipFill>
          <a:blip r:embed="rId3" cstate="print"/>
          <a:srcRect/>
          <a:stretch>
            <a:fillRect/>
          </a:stretch>
        </p:blipFill>
        <p:spPr bwMode="auto">
          <a:xfrm>
            <a:off x="152400" y="152400"/>
            <a:ext cx="4424363" cy="6553200"/>
          </a:xfrm>
          <a:prstGeom prst="rect">
            <a:avLst/>
          </a:prstGeom>
          <a:noFill/>
          <a:ln w="50800">
            <a:solidFill>
              <a:schemeClr val="tx1"/>
            </a:solidFill>
            <a:miter lim="800000"/>
            <a:headEnd/>
            <a:tailEnd/>
          </a:ln>
        </p:spPr>
      </p:pic>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he_Cen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lack"/>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The_Center.thmx</Template>
  <TotalTime>4512</TotalTime>
  <Words>3072</Words>
  <Application>Microsoft Office PowerPoint</Application>
  <PresentationFormat>On-screen Show (4:3)</PresentationFormat>
  <Paragraphs>442</Paragraphs>
  <Slides>49</Slides>
  <Notes>41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The_Center</vt:lpstr>
      <vt:lpstr>1_Louisiana Believes</vt:lpstr>
      <vt:lpstr> Data Teams June 3, 2014</vt:lpstr>
      <vt:lpstr>Got Data? Presented By:</vt:lpstr>
      <vt:lpstr>Burning Questions</vt:lpstr>
      <vt:lpstr>Instructional Vision</vt:lpstr>
      <vt:lpstr>Teacher Leader Summit: Day 1 Ready!</vt:lpstr>
      <vt:lpstr>Seminar Goals</vt:lpstr>
      <vt:lpstr>PowerPoint Presentation</vt:lpstr>
      <vt:lpstr>PowerPoint Presentation</vt:lpstr>
      <vt:lpstr>PowerPoint Presentation</vt:lpstr>
      <vt:lpstr>PowerPoint Presentation</vt:lpstr>
      <vt:lpstr>PowerPoint Presentation</vt:lpstr>
      <vt:lpstr>Data Team Actions</vt:lpstr>
      <vt:lpstr>PowerPoint Presentation</vt:lpstr>
      <vt:lpstr>`</vt:lpstr>
      <vt:lpstr>Four Critical Questions that  Guide Data Teams</vt:lpstr>
      <vt:lpstr>Seminar Goals</vt:lpstr>
      <vt:lpstr>PowerPoint Presentation</vt:lpstr>
      <vt:lpstr>PowerPoint Presentation</vt:lpstr>
      <vt:lpstr>       Data Teams: The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 Picture</vt:lpstr>
      <vt:lpstr>PowerPoint Presentation</vt:lpstr>
      <vt:lpstr>PowerPoint Presentation</vt:lpstr>
      <vt:lpstr>PowerPoint Presentation</vt:lpstr>
      <vt:lpstr>Data Teams</vt:lpstr>
      <vt:lpstr>Step 1 – Collect and Chart Data</vt:lpstr>
      <vt:lpstr>Step 2 – Analyze Data and Prioritize Needs</vt:lpstr>
      <vt:lpstr>Step 3 – Set, Review, and Revise Incremental SMART Goals</vt:lpstr>
      <vt:lpstr>Step 4 – Select Common Instructional Strategies</vt:lpstr>
      <vt:lpstr>Step 5 – Determine Results Indicators</vt:lpstr>
      <vt:lpstr>Step 6 – Monitor and Evaluate Results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Teams</dc:title>
  <dc:creator>Angela Peery</dc:creator>
  <cp:lastModifiedBy>Adam2</cp:lastModifiedBy>
  <cp:revision>230</cp:revision>
  <cp:lastPrinted>2009-02-13T20:43:27Z</cp:lastPrinted>
  <dcterms:created xsi:type="dcterms:W3CDTF">2010-06-21T20:45:32Z</dcterms:created>
  <dcterms:modified xsi:type="dcterms:W3CDTF">2014-05-24T13:05:48Z</dcterms:modified>
</cp:coreProperties>
</file>