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58" r:id="rId4"/>
    <p:sldId id="259" r:id="rId5"/>
    <p:sldId id="260" r:id="rId6"/>
    <p:sldId id="275" r:id="rId7"/>
    <p:sldId id="261" r:id="rId8"/>
    <p:sldId id="263" r:id="rId9"/>
    <p:sldId id="264" r:id="rId10"/>
    <p:sldId id="276" r:id="rId11"/>
    <p:sldId id="265" r:id="rId12"/>
    <p:sldId id="266" r:id="rId13"/>
    <p:sldId id="269" r:id="rId14"/>
    <p:sldId id="281" r:id="rId15"/>
    <p:sldId id="268" r:id="rId16"/>
    <p:sldId id="270" r:id="rId17"/>
    <p:sldId id="271" r:id="rId18"/>
    <p:sldId id="272" r:id="rId19"/>
    <p:sldId id="273" r:id="rId20"/>
    <p:sldId id="285" r:id="rId21"/>
    <p:sldId id="282" r:id="rId22"/>
    <p:sldId id="283" r:id="rId23"/>
    <p:sldId id="284" r:id="rId24"/>
    <p:sldId id="277" r:id="rId25"/>
    <p:sldId id="278" r:id="rId26"/>
    <p:sldId id="279" r:id="rId27"/>
    <p:sldId id="280"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912" autoAdjust="0"/>
  </p:normalViewPr>
  <p:slideViewPr>
    <p:cSldViewPr>
      <p:cViewPr varScale="1">
        <p:scale>
          <a:sx n="73" d="100"/>
          <a:sy n="73" d="100"/>
        </p:scale>
        <p:origin x="-1714"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443949-3B4A-49C0-B35D-3DF5E7574F07}" type="datetimeFigureOut">
              <a:rPr lang="en-US" smtClean="0"/>
              <a:t>5/27/2014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A20E5B-C400-4C15-9191-732174A666B0}" type="slidenum">
              <a:rPr lang="en-US" smtClean="0"/>
              <a:t>‹#›</a:t>
            </a:fld>
            <a:endParaRPr lang="en-US"/>
          </a:p>
        </p:txBody>
      </p:sp>
    </p:spTree>
    <p:extLst>
      <p:ext uri="{BB962C8B-B14F-4D97-AF65-F5344CB8AC3E}">
        <p14:creationId xmlns:p14="http://schemas.microsoft.com/office/powerpoint/2010/main" val="1887087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Introduction - Tracy</a:t>
            </a:r>
            <a:endParaRPr lang="en-US" dirty="0"/>
          </a:p>
        </p:txBody>
      </p:sp>
      <p:sp>
        <p:nvSpPr>
          <p:cNvPr id="4" name="Slide Number Placeholder 3"/>
          <p:cNvSpPr>
            <a:spLocks noGrp="1"/>
          </p:cNvSpPr>
          <p:nvPr>
            <p:ph type="sldNum" sz="quarter" idx="10"/>
          </p:nvPr>
        </p:nvSpPr>
        <p:spPr/>
        <p:txBody>
          <a:bodyPr/>
          <a:lstStyle/>
          <a:p>
            <a:fld id="{E6A20E5B-C400-4C15-9191-732174A666B0}" type="slidenum">
              <a:rPr lang="en-US" smtClean="0"/>
              <a:t>1</a:t>
            </a:fld>
            <a:endParaRPr lang="en-US"/>
          </a:p>
        </p:txBody>
      </p:sp>
    </p:spTree>
    <p:extLst>
      <p:ext uri="{BB962C8B-B14F-4D97-AF65-F5344CB8AC3E}">
        <p14:creationId xmlns:p14="http://schemas.microsoft.com/office/powerpoint/2010/main" val="39494326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Shelly:</a:t>
            </a:r>
          </a:p>
          <a:p>
            <a:r>
              <a:rPr lang="en-US" dirty="0" smtClean="0"/>
              <a:t>How to monitor PLC’s in order to give quality frequent feedback</a:t>
            </a:r>
            <a:endParaRPr lang="en-US" dirty="0"/>
          </a:p>
        </p:txBody>
      </p:sp>
      <p:sp>
        <p:nvSpPr>
          <p:cNvPr id="4" name="Slide Number Placeholder 3"/>
          <p:cNvSpPr>
            <a:spLocks noGrp="1"/>
          </p:cNvSpPr>
          <p:nvPr>
            <p:ph type="sldNum" sz="quarter" idx="10"/>
          </p:nvPr>
        </p:nvSpPr>
        <p:spPr/>
        <p:txBody>
          <a:bodyPr/>
          <a:lstStyle/>
          <a:p>
            <a:fld id="{E6A20E5B-C400-4C15-9191-732174A666B0}" type="slidenum">
              <a:rPr lang="en-US" smtClean="0"/>
              <a:t>10</a:t>
            </a:fld>
            <a:endParaRPr lang="en-US"/>
          </a:p>
        </p:txBody>
      </p:sp>
    </p:spTree>
    <p:extLst>
      <p:ext uri="{BB962C8B-B14F-4D97-AF65-F5344CB8AC3E}">
        <p14:creationId xmlns:p14="http://schemas.microsoft.com/office/powerpoint/2010/main" val="32330990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SHELLY:</a:t>
            </a:r>
            <a:endParaRPr lang="en-US" dirty="0"/>
          </a:p>
        </p:txBody>
      </p:sp>
      <p:sp>
        <p:nvSpPr>
          <p:cNvPr id="4" name="Slide Number Placeholder 3"/>
          <p:cNvSpPr>
            <a:spLocks noGrp="1"/>
          </p:cNvSpPr>
          <p:nvPr>
            <p:ph type="sldNum" sz="quarter" idx="10"/>
          </p:nvPr>
        </p:nvSpPr>
        <p:spPr/>
        <p:txBody>
          <a:bodyPr/>
          <a:lstStyle/>
          <a:p>
            <a:fld id="{E6A20E5B-C400-4C15-9191-732174A666B0}" type="slidenum">
              <a:rPr lang="en-US" smtClean="0"/>
              <a:t>11</a:t>
            </a:fld>
            <a:endParaRPr lang="en-US"/>
          </a:p>
        </p:txBody>
      </p:sp>
    </p:spTree>
    <p:extLst>
      <p:ext uri="{BB962C8B-B14F-4D97-AF65-F5344CB8AC3E}">
        <p14:creationId xmlns:p14="http://schemas.microsoft.com/office/powerpoint/2010/main" val="12349924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SHELLY:</a:t>
            </a:r>
          </a:p>
          <a:p>
            <a:r>
              <a:rPr lang="en-US" dirty="0" smtClean="0"/>
              <a:t>Read about Elliot</a:t>
            </a:r>
          </a:p>
          <a:p>
            <a:r>
              <a:rPr lang="en-US" dirty="0" smtClean="0"/>
              <a:t>Discuss</a:t>
            </a:r>
            <a:r>
              <a:rPr lang="en-US" baseline="0" dirty="0" smtClean="0"/>
              <a:t> effect size</a:t>
            </a:r>
            <a:endParaRPr lang="en-US" dirty="0"/>
          </a:p>
        </p:txBody>
      </p:sp>
      <p:sp>
        <p:nvSpPr>
          <p:cNvPr id="4" name="Slide Number Placeholder 3"/>
          <p:cNvSpPr>
            <a:spLocks noGrp="1"/>
          </p:cNvSpPr>
          <p:nvPr>
            <p:ph type="sldNum" sz="quarter" idx="10"/>
          </p:nvPr>
        </p:nvSpPr>
        <p:spPr/>
        <p:txBody>
          <a:bodyPr/>
          <a:lstStyle/>
          <a:p>
            <a:fld id="{E6A20E5B-C400-4C15-9191-732174A666B0}" type="slidenum">
              <a:rPr lang="en-US" smtClean="0"/>
              <a:t>12</a:t>
            </a:fld>
            <a:endParaRPr lang="en-US"/>
          </a:p>
        </p:txBody>
      </p:sp>
    </p:spTree>
    <p:extLst>
      <p:ext uri="{BB962C8B-B14F-4D97-AF65-F5344CB8AC3E}">
        <p14:creationId xmlns:p14="http://schemas.microsoft.com/office/powerpoint/2010/main" val="8278965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SHELLY:</a:t>
            </a:r>
          </a:p>
          <a:p>
            <a:r>
              <a:rPr lang="en-US" dirty="0" smtClean="0"/>
              <a:t>Explain model</a:t>
            </a:r>
          </a:p>
          <a:p>
            <a:r>
              <a:rPr lang="en-US" dirty="0" smtClean="0"/>
              <a:t>Possible handout?</a:t>
            </a:r>
            <a:endParaRPr lang="en-US" dirty="0"/>
          </a:p>
        </p:txBody>
      </p:sp>
      <p:sp>
        <p:nvSpPr>
          <p:cNvPr id="4" name="Slide Number Placeholder 3"/>
          <p:cNvSpPr>
            <a:spLocks noGrp="1"/>
          </p:cNvSpPr>
          <p:nvPr>
            <p:ph type="sldNum" sz="quarter" idx="10"/>
          </p:nvPr>
        </p:nvSpPr>
        <p:spPr/>
        <p:txBody>
          <a:bodyPr/>
          <a:lstStyle/>
          <a:p>
            <a:fld id="{E6A20E5B-C400-4C15-9191-732174A666B0}" type="slidenum">
              <a:rPr lang="en-US" smtClean="0"/>
              <a:t>13</a:t>
            </a:fld>
            <a:endParaRPr lang="en-US"/>
          </a:p>
        </p:txBody>
      </p:sp>
    </p:spTree>
    <p:extLst>
      <p:ext uri="{BB962C8B-B14F-4D97-AF65-F5344CB8AC3E}">
        <p14:creationId xmlns:p14="http://schemas.microsoft.com/office/powerpoint/2010/main" val="885204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Taken</a:t>
            </a:r>
            <a:r>
              <a:rPr lang="en-US" baseline="0" dirty="0" smtClean="0"/>
              <a:t> from Hattie Visible Learning for teachers page five figure 1.2  Shelly will go over the three questions: (Where am I going?; How am I going there?; Where to next?) and four feedback levels (  1. Task and product; 2. Process; 3. Self-regulation/conditional; 4. Self Level)</a:t>
            </a:r>
            <a:endParaRPr lang="en-US" dirty="0"/>
          </a:p>
        </p:txBody>
      </p:sp>
      <p:sp>
        <p:nvSpPr>
          <p:cNvPr id="4" name="Slide Number Placeholder 3"/>
          <p:cNvSpPr>
            <a:spLocks noGrp="1"/>
          </p:cNvSpPr>
          <p:nvPr>
            <p:ph type="sldNum" sz="quarter" idx="10"/>
          </p:nvPr>
        </p:nvSpPr>
        <p:spPr/>
        <p:txBody>
          <a:bodyPr/>
          <a:lstStyle/>
          <a:p>
            <a:fld id="{E6A20E5B-C400-4C15-9191-732174A666B0}" type="slidenum">
              <a:rPr lang="en-US" smtClean="0"/>
              <a:t>14</a:t>
            </a:fld>
            <a:endParaRPr lang="en-US"/>
          </a:p>
        </p:txBody>
      </p:sp>
    </p:spTree>
    <p:extLst>
      <p:ext uri="{BB962C8B-B14F-4D97-AF65-F5344CB8AC3E}">
        <p14:creationId xmlns:p14="http://schemas.microsoft.com/office/powerpoint/2010/main" val="11144770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SHELLY: Page 136 in Hattie</a:t>
            </a:r>
            <a:r>
              <a:rPr lang="en-US" baseline="0" dirty="0" smtClean="0"/>
              <a:t> book </a:t>
            </a:r>
            <a:r>
              <a:rPr lang="en-US" baseline="0" smtClean="0"/>
              <a:t>references </a:t>
            </a:r>
            <a:r>
              <a:rPr lang="en-US" baseline="0" dirty="0" err="1" smtClean="0"/>
              <a:t>S</a:t>
            </a:r>
            <a:r>
              <a:rPr lang="en-US" baseline="0" smtClean="0"/>
              <a:t>hute </a:t>
            </a:r>
            <a:r>
              <a:rPr lang="en-US" baseline="0" dirty="0" smtClean="0"/>
              <a:t>(2008) on this one nine guidelines for using feedback….</a:t>
            </a:r>
            <a:endParaRPr lang="en-US" dirty="0" smtClean="0"/>
          </a:p>
          <a:p>
            <a:endParaRPr lang="en-US" dirty="0"/>
          </a:p>
        </p:txBody>
      </p:sp>
      <p:sp>
        <p:nvSpPr>
          <p:cNvPr id="4" name="Slide Number Placeholder 3"/>
          <p:cNvSpPr>
            <a:spLocks noGrp="1"/>
          </p:cNvSpPr>
          <p:nvPr>
            <p:ph type="sldNum" sz="quarter" idx="10"/>
          </p:nvPr>
        </p:nvSpPr>
        <p:spPr/>
        <p:txBody>
          <a:bodyPr/>
          <a:lstStyle/>
          <a:p>
            <a:fld id="{0CC95A06-5395-4EE8-B5FB-ED0BF174FAC6}" type="slidenum">
              <a:rPr lang="en-US" smtClean="0"/>
              <a:t>15</a:t>
            </a:fld>
            <a:endParaRPr lang="en-US"/>
          </a:p>
        </p:txBody>
      </p:sp>
    </p:spTree>
    <p:extLst>
      <p:ext uri="{BB962C8B-B14F-4D97-AF65-F5344CB8AC3E}">
        <p14:creationId xmlns:p14="http://schemas.microsoft.com/office/powerpoint/2010/main" val="18819356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SHELLY:</a:t>
            </a:r>
          </a:p>
          <a:p>
            <a:endParaRPr lang="en-US" dirty="0"/>
          </a:p>
        </p:txBody>
      </p:sp>
      <p:sp>
        <p:nvSpPr>
          <p:cNvPr id="4" name="Slide Number Placeholder 3"/>
          <p:cNvSpPr>
            <a:spLocks noGrp="1"/>
          </p:cNvSpPr>
          <p:nvPr>
            <p:ph type="sldNum" sz="quarter" idx="10"/>
          </p:nvPr>
        </p:nvSpPr>
        <p:spPr/>
        <p:txBody>
          <a:bodyPr/>
          <a:lstStyle/>
          <a:p>
            <a:fld id="{E6A20E5B-C400-4C15-9191-732174A666B0}" type="slidenum">
              <a:rPr lang="en-US" smtClean="0"/>
              <a:t>16</a:t>
            </a:fld>
            <a:endParaRPr lang="en-US"/>
          </a:p>
        </p:txBody>
      </p:sp>
    </p:spTree>
    <p:extLst>
      <p:ext uri="{BB962C8B-B14F-4D97-AF65-F5344CB8AC3E}">
        <p14:creationId xmlns:p14="http://schemas.microsoft.com/office/powerpoint/2010/main" val="34680819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TRACY:</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According to Dr. Angela </a:t>
            </a:r>
            <a:r>
              <a:rPr lang="en-US" baseline="0" dirty="0" err="1" smtClean="0"/>
              <a:t>Peery</a:t>
            </a:r>
            <a:r>
              <a:rPr lang="en-US" baseline="0" dirty="0" smtClean="0"/>
              <a:t>, author of the Data Teams Experience, there are 4C’s that all administrators should reinforce … first is a clear course… the mission of the school must be clear… STUDENT SUCCESS! Second, constant feedback … According to Dr. </a:t>
            </a:r>
            <a:r>
              <a:rPr lang="en-US" baseline="0" dirty="0" err="1" smtClean="0"/>
              <a:t>Peery</a:t>
            </a:r>
            <a:r>
              <a:rPr lang="en-US" baseline="0" dirty="0" smtClean="0"/>
              <a:t>, “Just as with students, who are learning something new, teachers also need to receive feedback about what they are doing well…”.  Next, is course correction.  Education will not always be perfect.  According to Laura Besser, author and district consultant for Rapides Parish, “Data can be and quite often is a messy process” Finally, celebrate success.  Dr. </a:t>
            </a:r>
            <a:r>
              <a:rPr lang="en-US" baseline="0" dirty="0" err="1" smtClean="0"/>
              <a:t>Peery</a:t>
            </a:r>
            <a:r>
              <a:rPr lang="en-US" baseline="0" dirty="0" smtClean="0"/>
              <a:t> states, “Teachers are often fearful because they feel they will be treated punitively when students do not do well…”  Thusly celebrating the successes, even the small ones can increase and encourage all those involved.</a:t>
            </a:r>
            <a:endParaRPr lang="en-US" dirty="0" smtClean="0"/>
          </a:p>
          <a:p>
            <a:endParaRPr lang="en-US" dirty="0"/>
          </a:p>
        </p:txBody>
      </p:sp>
      <p:sp>
        <p:nvSpPr>
          <p:cNvPr id="4" name="Slide Number Placeholder 3"/>
          <p:cNvSpPr>
            <a:spLocks noGrp="1"/>
          </p:cNvSpPr>
          <p:nvPr>
            <p:ph type="sldNum" sz="quarter" idx="10"/>
          </p:nvPr>
        </p:nvSpPr>
        <p:spPr/>
        <p:txBody>
          <a:bodyPr/>
          <a:lstStyle/>
          <a:p>
            <a:fld id="{E6A20E5B-C400-4C15-9191-732174A666B0}" type="slidenum">
              <a:rPr lang="en-US" smtClean="0"/>
              <a:t>17</a:t>
            </a:fld>
            <a:endParaRPr lang="en-US"/>
          </a:p>
        </p:txBody>
      </p:sp>
    </p:spTree>
    <p:extLst>
      <p:ext uri="{BB962C8B-B14F-4D97-AF65-F5344CB8AC3E}">
        <p14:creationId xmlns:p14="http://schemas.microsoft.com/office/powerpoint/2010/main" val="3820467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TRACY:</a:t>
            </a:r>
          </a:p>
          <a:p>
            <a:endParaRPr lang="en-US" dirty="0"/>
          </a:p>
        </p:txBody>
      </p:sp>
      <p:sp>
        <p:nvSpPr>
          <p:cNvPr id="4" name="Slide Number Placeholder 3"/>
          <p:cNvSpPr>
            <a:spLocks noGrp="1"/>
          </p:cNvSpPr>
          <p:nvPr>
            <p:ph type="sldNum" sz="quarter" idx="10"/>
          </p:nvPr>
        </p:nvSpPr>
        <p:spPr/>
        <p:txBody>
          <a:bodyPr/>
          <a:lstStyle/>
          <a:p>
            <a:fld id="{E6A20E5B-C400-4C15-9191-732174A666B0}" type="slidenum">
              <a:rPr lang="en-US" smtClean="0"/>
              <a:t>18</a:t>
            </a:fld>
            <a:endParaRPr lang="en-US"/>
          </a:p>
        </p:txBody>
      </p:sp>
    </p:spTree>
    <p:extLst>
      <p:ext uri="{BB962C8B-B14F-4D97-AF65-F5344CB8AC3E}">
        <p14:creationId xmlns:p14="http://schemas.microsoft.com/office/powerpoint/2010/main" val="42385796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TRACY:</a:t>
            </a:r>
          </a:p>
          <a:p>
            <a:r>
              <a:rPr lang="en-US" dirty="0" smtClean="0"/>
              <a:t>You must monitor in order to get feedback… that which is not monitored, does not get done.</a:t>
            </a:r>
            <a:endParaRPr lang="en-US" dirty="0"/>
          </a:p>
        </p:txBody>
      </p:sp>
      <p:sp>
        <p:nvSpPr>
          <p:cNvPr id="4" name="Slide Number Placeholder 3"/>
          <p:cNvSpPr>
            <a:spLocks noGrp="1"/>
          </p:cNvSpPr>
          <p:nvPr>
            <p:ph type="sldNum" sz="quarter" idx="10"/>
          </p:nvPr>
        </p:nvSpPr>
        <p:spPr/>
        <p:txBody>
          <a:bodyPr/>
          <a:lstStyle/>
          <a:p>
            <a:fld id="{E6A20E5B-C400-4C15-9191-732174A666B0}" type="slidenum">
              <a:rPr lang="en-US" smtClean="0"/>
              <a:t>19</a:t>
            </a:fld>
            <a:endParaRPr lang="en-US"/>
          </a:p>
        </p:txBody>
      </p:sp>
    </p:spTree>
    <p:extLst>
      <p:ext uri="{BB962C8B-B14F-4D97-AF65-F5344CB8AC3E}">
        <p14:creationId xmlns:p14="http://schemas.microsoft.com/office/powerpoint/2010/main" val="1610144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Shelly- Review objectives for today… As the session progresses so does the DOK level… </a:t>
            </a:r>
            <a:endParaRPr lang="en-US" dirty="0"/>
          </a:p>
        </p:txBody>
      </p:sp>
      <p:sp>
        <p:nvSpPr>
          <p:cNvPr id="4" name="Slide Number Placeholder 3"/>
          <p:cNvSpPr>
            <a:spLocks noGrp="1"/>
          </p:cNvSpPr>
          <p:nvPr>
            <p:ph type="sldNum" sz="quarter" idx="10"/>
          </p:nvPr>
        </p:nvSpPr>
        <p:spPr/>
        <p:txBody>
          <a:bodyPr/>
          <a:lstStyle/>
          <a:p>
            <a:fld id="{E6A20E5B-C400-4C15-9191-732174A666B0}" type="slidenum">
              <a:rPr lang="en-US" smtClean="0"/>
              <a:t>2</a:t>
            </a:fld>
            <a:endParaRPr lang="en-US"/>
          </a:p>
        </p:txBody>
      </p:sp>
    </p:spTree>
    <p:extLst>
      <p:ext uri="{BB962C8B-B14F-4D97-AF65-F5344CB8AC3E}">
        <p14:creationId xmlns:p14="http://schemas.microsoft.com/office/powerpoint/2010/main" val="5369553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Pages 64-65 Hattie and Yates </a:t>
            </a:r>
            <a:r>
              <a:rPr lang="en-US" baseline="0" dirty="0" smtClean="0"/>
              <a:t> Visible Learning and the Science of How We Learn (2014)</a:t>
            </a:r>
          </a:p>
        </p:txBody>
      </p:sp>
      <p:sp>
        <p:nvSpPr>
          <p:cNvPr id="4" name="Slide Number Placeholder 3"/>
          <p:cNvSpPr>
            <a:spLocks noGrp="1"/>
          </p:cNvSpPr>
          <p:nvPr>
            <p:ph type="sldNum" sz="quarter" idx="10"/>
          </p:nvPr>
        </p:nvSpPr>
        <p:spPr/>
        <p:txBody>
          <a:bodyPr/>
          <a:lstStyle/>
          <a:p>
            <a:fld id="{60BD7DB8-347B-48E0-A573-ED8219A3FE37}" type="slidenum">
              <a:rPr lang="en-US" smtClean="0"/>
              <a:t>21</a:t>
            </a:fld>
            <a:endParaRPr lang="en-US"/>
          </a:p>
        </p:txBody>
      </p:sp>
    </p:spTree>
    <p:extLst>
      <p:ext uri="{BB962C8B-B14F-4D97-AF65-F5344CB8AC3E}">
        <p14:creationId xmlns:p14="http://schemas.microsoft.com/office/powerpoint/2010/main" val="2264449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Pages 68-69 Hattie &amp; Yates Visible Learning and the Science of How We Learn 2014</a:t>
            </a:r>
            <a:endParaRPr lang="en-US" dirty="0"/>
          </a:p>
        </p:txBody>
      </p:sp>
      <p:sp>
        <p:nvSpPr>
          <p:cNvPr id="4" name="Slide Number Placeholder 3"/>
          <p:cNvSpPr>
            <a:spLocks noGrp="1"/>
          </p:cNvSpPr>
          <p:nvPr>
            <p:ph type="sldNum" sz="quarter" idx="10"/>
          </p:nvPr>
        </p:nvSpPr>
        <p:spPr/>
        <p:txBody>
          <a:bodyPr/>
          <a:lstStyle/>
          <a:p>
            <a:fld id="{60BD7DB8-347B-48E0-A573-ED8219A3FE37}" type="slidenum">
              <a:rPr lang="en-US" smtClean="0"/>
              <a:t>22</a:t>
            </a:fld>
            <a:endParaRPr lang="en-US"/>
          </a:p>
        </p:txBody>
      </p:sp>
    </p:spTree>
    <p:extLst>
      <p:ext uri="{BB962C8B-B14F-4D97-AF65-F5344CB8AC3E}">
        <p14:creationId xmlns:p14="http://schemas.microsoft.com/office/powerpoint/2010/main" val="26328209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Page 70 of Hattie &amp;</a:t>
            </a:r>
            <a:r>
              <a:rPr lang="en-US" baseline="0" dirty="0" smtClean="0"/>
              <a:t> Yates Visible Learning and the Science of How We Learn </a:t>
            </a:r>
            <a:r>
              <a:rPr lang="en-US" baseline="0" dirty="0" smtClean="0"/>
              <a:t>2014</a:t>
            </a:r>
          </a:p>
          <a:p>
            <a:r>
              <a:rPr lang="en-US" dirty="0" smtClean="0"/>
              <a:t>Focus on how feed back is received rather than how it is given.</a:t>
            </a:r>
          </a:p>
          <a:p>
            <a:r>
              <a:rPr lang="en-US" dirty="0" smtClean="0"/>
              <a:t>Must render criteria for success in achieving learning goals transparent to learner.</a:t>
            </a:r>
          </a:p>
          <a:p>
            <a:r>
              <a:rPr lang="en-US" dirty="0" smtClean="0"/>
              <a:t>Learner’s attention must be on the task and not on themselves.</a:t>
            </a:r>
          </a:p>
          <a:p>
            <a:r>
              <a:rPr lang="en-US" dirty="0" smtClean="0"/>
              <a:t>Engages learners at or just above their current level of functioning.</a:t>
            </a:r>
          </a:p>
          <a:p>
            <a:r>
              <a:rPr lang="en-US" dirty="0" smtClean="0"/>
              <a:t>Challenge the learner to invest effort in setting challenging yet achievable goals.</a:t>
            </a:r>
          </a:p>
          <a:p>
            <a:r>
              <a:rPr lang="en-US" dirty="0" smtClean="0"/>
              <a:t>Safe learning environment must be established</a:t>
            </a:r>
          </a:p>
          <a:p>
            <a:r>
              <a:rPr lang="en-US" dirty="0" smtClean="0"/>
              <a:t>Give opportunities to give peer feedback</a:t>
            </a:r>
          </a:p>
          <a:p>
            <a:r>
              <a:rPr lang="en-US" dirty="0" smtClean="0"/>
              <a:t>Will provide teachers with feedback on their own teaching practices and reveal any deficiencies in their instructional management.</a:t>
            </a:r>
          </a:p>
          <a:p>
            <a:endParaRPr lang="en-US" dirty="0"/>
          </a:p>
        </p:txBody>
      </p:sp>
      <p:sp>
        <p:nvSpPr>
          <p:cNvPr id="4" name="Slide Number Placeholder 3"/>
          <p:cNvSpPr>
            <a:spLocks noGrp="1"/>
          </p:cNvSpPr>
          <p:nvPr>
            <p:ph type="sldNum" sz="quarter" idx="10"/>
          </p:nvPr>
        </p:nvSpPr>
        <p:spPr/>
        <p:txBody>
          <a:bodyPr/>
          <a:lstStyle/>
          <a:p>
            <a:fld id="{60BD7DB8-347B-48E0-A573-ED8219A3FE37}" type="slidenum">
              <a:rPr lang="en-US" smtClean="0"/>
              <a:t>23</a:t>
            </a:fld>
            <a:endParaRPr lang="en-US"/>
          </a:p>
        </p:txBody>
      </p:sp>
    </p:spTree>
    <p:extLst>
      <p:ext uri="{BB962C8B-B14F-4D97-AF65-F5344CB8AC3E}">
        <p14:creationId xmlns:p14="http://schemas.microsoft.com/office/powerpoint/2010/main" val="28564519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Shelly- Review objectives for today… As the session progresses so does the DOK level… </a:t>
            </a:r>
            <a:endParaRPr lang="en-US" dirty="0"/>
          </a:p>
        </p:txBody>
      </p:sp>
      <p:sp>
        <p:nvSpPr>
          <p:cNvPr id="4" name="Slide Number Placeholder 3"/>
          <p:cNvSpPr>
            <a:spLocks noGrp="1"/>
          </p:cNvSpPr>
          <p:nvPr>
            <p:ph type="sldNum" sz="quarter" idx="10"/>
          </p:nvPr>
        </p:nvSpPr>
        <p:spPr/>
        <p:txBody>
          <a:bodyPr/>
          <a:lstStyle/>
          <a:p>
            <a:fld id="{E6A20E5B-C400-4C15-9191-732174A666B0}" type="slidenum">
              <a:rPr lang="en-US" smtClean="0"/>
              <a:t>24</a:t>
            </a:fld>
            <a:endParaRPr lang="en-US"/>
          </a:p>
        </p:txBody>
      </p:sp>
    </p:spTree>
    <p:extLst>
      <p:ext uri="{BB962C8B-B14F-4D97-AF65-F5344CB8AC3E}">
        <p14:creationId xmlns:p14="http://schemas.microsoft.com/office/powerpoint/2010/main" val="536955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Shelly - Post bandages on posters around the room… this is a quick opening</a:t>
            </a:r>
            <a:r>
              <a:rPr lang="en-US" baseline="0" dirty="0" smtClean="0"/>
              <a:t> activity that can pre assess where the learner is before material is taught. </a:t>
            </a:r>
            <a:endParaRPr lang="en-US" dirty="0"/>
          </a:p>
        </p:txBody>
      </p:sp>
      <p:sp>
        <p:nvSpPr>
          <p:cNvPr id="4" name="Slide Number Placeholder 3"/>
          <p:cNvSpPr>
            <a:spLocks noGrp="1"/>
          </p:cNvSpPr>
          <p:nvPr>
            <p:ph type="sldNum" sz="quarter" idx="10"/>
          </p:nvPr>
        </p:nvSpPr>
        <p:spPr/>
        <p:txBody>
          <a:bodyPr/>
          <a:lstStyle/>
          <a:p>
            <a:fld id="{E6A20E5B-C400-4C15-9191-732174A666B0}" type="slidenum">
              <a:rPr lang="en-US" smtClean="0"/>
              <a:t>3</a:t>
            </a:fld>
            <a:endParaRPr lang="en-US"/>
          </a:p>
        </p:txBody>
      </p:sp>
    </p:spTree>
    <p:extLst>
      <p:ext uri="{BB962C8B-B14F-4D97-AF65-F5344CB8AC3E}">
        <p14:creationId xmlns:p14="http://schemas.microsoft.com/office/powerpoint/2010/main" val="22144420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Tracy:</a:t>
            </a:r>
          </a:p>
          <a:p>
            <a:r>
              <a:rPr lang="en-US" dirty="0" smtClean="0"/>
              <a:t>Feedback is the prescription for healthy advancement…</a:t>
            </a:r>
          </a:p>
          <a:p>
            <a:r>
              <a:rPr lang="en-US" dirty="0" smtClean="0"/>
              <a:t>Patients need to know their vitals: Lower cholesterol</a:t>
            </a:r>
            <a:r>
              <a:rPr lang="en-US" baseline="0" dirty="0" smtClean="0"/>
              <a:t>, get rid of stress, quit lifting, bed rest… etc. When we are given feedback from our doctors we know EXACTLY what we need to do to make changes for the better. If our doctor only saw us once every 10 years as compared to frequent feedback that was consistent and high quality what would be the difference… think of Lasik surgery today as compared to ten years ago… would you want your medical professional to use the same techniques or use practiced new research documented techniques?</a:t>
            </a:r>
          </a:p>
          <a:p>
            <a:endParaRPr lang="en-US" baseline="0" dirty="0" smtClean="0"/>
          </a:p>
          <a:p>
            <a:r>
              <a:rPr lang="en-US" baseline="0" dirty="0" smtClean="0"/>
              <a:t>Districts- look at schools</a:t>
            </a:r>
          </a:p>
          <a:p>
            <a:r>
              <a:rPr lang="en-US" baseline="0" dirty="0" smtClean="0"/>
              <a:t>Admins – look at classrooms</a:t>
            </a:r>
          </a:p>
          <a:p>
            <a:r>
              <a:rPr lang="en-US" baseline="0" dirty="0" smtClean="0"/>
              <a:t>Teachers – look at  students </a:t>
            </a:r>
          </a:p>
          <a:p>
            <a:r>
              <a:rPr lang="en-US" baseline="0" dirty="0" smtClean="0"/>
              <a:t>Students – look at standards</a:t>
            </a:r>
          </a:p>
        </p:txBody>
      </p:sp>
      <p:sp>
        <p:nvSpPr>
          <p:cNvPr id="4" name="Slide Number Placeholder 3"/>
          <p:cNvSpPr>
            <a:spLocks noGrp="1"/>
          </p:cNvSpPr>
          <p:nvPr>
            <p:ph type="sldNum" sz="quarter" idx="10"/>
          </p:nvPr>
        </p:nvSpPr>
        <p:spPr/>
        <p:txBody>
          <a:bodyPr/>
          <a:lstStyle/>
          <a:p>
            <a:fld id="{E6A20E5B-C400-4C15-9191-732174A666B0}" type="slidenum">
              <a:rPr lang="en-US" smtClean="0"/>
              <a:t>4</a:t>
            </a:fld>
            <a:endParaRPr lang="en-US"/>
          </a:p>
        </p:txBody>
      </p:sp>
    </p:spTree>
    <p:extLst>
      <p:ext uri="{BB962C8B-B14F-4D97-AF65-F5344CB8AC3E}">
        <p14:creationId xmlns:p14="http://schemas.microsoft.com/office/powerpoint/2010/main" val="2415724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Tracy:</a:t>
            </a:r>
          </a:p>
          <a:p>
            <a:r>
              <a:rPr lang="en-US" dirty="0" smtClean="0"/>
              <a:t>Go over definitions and elaborate as needed</a:t>
            </a:r>
            <a:endParaRPr lang="en-US" dirty="0"/>
          </a:p>
        </p:txBody>
      </p:sp>
      <p:sp>
        <p:nvSpPr>
          <p:cNvPr id="4" name="Slide Number Placeholder 3"/>
          <p:cNvSpPr>
            <a:spLocks noGrp="1"/>
          </p:cNvSpPr>
          <p:nvPr>
            <p:ph type="sldNum" sz="quarter" idx="10"/>
          </p:nvPr>
        </p:nvSpPr>
        <p:spPr/>
        <p:txBody>
          <a:bodyPr/>
          <a:lstStyle/>
          <a:p>
            <a:fld id="{E6A20E5B-C400-4C15-9191-732174A666B0}" type="slidenum">
              <a:rPr lang="en-US" smtClean="0"/>
              <a:t>5</a:t>
            </a:fld>
            <a:endParaRPr lang="en-US"/>
          </a:p>
        </p:txBody>
      </p:sp>
    </p:spTree>
    <p:extLst>
      <p:ext uri="{BB962C8B-B14F-4D97-AF65-F5344CB8AC3E}">
        <p14:creationId xmlns:p14="http://schemas.microsoft.com/office/powerpoint/2010/main" val="1860400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Tracy:</a:t>
            </a:r>
          </a:p>
          <a:p>
            <a:r>
              <a:rPr lang="en-US" dirty="0" smtClean="0"/>
              <a:t>Continue definitions and</a:t>
            </a:r>
            <a:r>
              <a:rPr lang="en-US" baseline="0" dirty="0" smtClean="0"/>
              <a:t> then pause for reflection on thought</a:t>
            </a:r>
            <a:endParaRPr lang="en-US" dirty="0"/>
          </a:p>
        </p:txBody>
      </p:sp>
      <p:sp>
        <p:nvSpPr>
          <p:cNvPr id="4" name="Slide Number Placeholder 3"/>
          <p:cNvSpPr>
            <a:spLocks noGrp="1"/>
          </p:cNvSpPr>
          <p:nvPr>
            <p:ph type="sldNum" sz="quarter" idx="10"/>
          </p:nvPr>
        </p:nvSpPr>
        <p:spPr/>
        <p:txBody>
          <a:bodyPr/>
          <a:lstStyle/>
          <a:p>
            <a:fld id="{E6A20E5B-C400-4C15-9191-732174A666B0}" type="slidenum">
              <a:rPr lang="en-US" smtClean="0"/>
              <a:t>6</a:t>
            </a:fld>
            <a:endParaRPr lang="en-US"/>
          </a:p>
        </p:txBody>
      </p:sp>
    </p:spTree>
    <p:extLst>
      <p:ext uri="{BB962C8B-B14F-4D97-AF65-F5344CB8AC3E}">
        <p14:creationId xmlns:p14="http://schemas.microsoft.com/office/powerpoint/2010/main" val="2830735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Tracy:</a:t>
            </a:r>
          </a:p>
          <a:p>
            <a:r>
              <a:rPr lang="en-US" dirty="0" smtClean="0"/>
              <a:t>So we are going to do just that… lets monitor where you are with feedback… this is not to judge,</a:t>
            </a:r>
            <a:r>
              <a:rPr lang="en-US" baseline="0" dirty="0" smtClean="0"/>
              <a:t> this is an honest assessment of where you feel you are with feedback whether it be to your students, teachers, principals at schools if you are district personnel… WHERE ARE YOU in the feedback process…</a:t>
            </a:r>
          </a:p>
          <a:p>
            <a:endParaRPr lang="en-US" baseline="0" dirty="0" smtClean="0"/>
          </a:p>
          <a:p>
            <a:r>
              <a:rPr lang="en-US" baseline="0" dirty="0" smtClean="0"/>
              <a:t>Look at results… most people are at a three… we monitor but do not feedback, or we think we are giving feedback based upon our expertise but not really upon observations (which sometimes can be dangerous)… or the quality and frequency is missing from our monitoring and feedback, hopefully this next part of our session will strengthen your feedback and monitoring techniques.</a:t>
            </a:r>
            <a:endParaRPr lang="en-US" dirty="0"/>
          </a:p>
        </p:txBody>
      </p:sp>
      <p:sp>
        <p:nvSpPr>
          <p:cNvPr id="4" name="Slide Number Placeholder 3"/>
          <p:cNvSpPr>
            <a:spLocks noGrp="1"/>
          </p:cNvSpPr>
          <p:nvPr>
            <p:ph type="sldNum" sz="quarter" idx="10"/>
          </p:nvPr>
        </p:nvSpPr>
        <p:spPr/>
        <p:txBody>
          <a:bodyPr/>
          <a:lstStyle/>
          <a:p>
            <a:fld id="{E6A20E5B-C400-4C15-9191-732174A666B0}" type="slidenum">
              <a:rPr lang="en-US" smtClean="0"/>
              <a:t>7</a:t>
            </a:fld>
            <a:endParaRPr lang="en-US"/>
          </a:p>
        </p:txBody>
      </p:sp>
    </p:spTree>
    <p:extLst>
      <p:ext uri="{BB962C8B-B14F-4D97-AF65-F5344CB8AC3E}">
        <p14:creationId xmlns:p14="http://schemas.microsoft.com/office/powerpoint/2010/main" val="7303541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Shelly:</a:t>
            </a:r>
          </a:p>
          <a:p>
            <a:r>
              <a:rPr lang="en-US" dirty="0" smtClean="0"/>
              <a:t>Read quote and discuss</a:t>
            </a:r>
            <a:r>
              <a:rPr lang="en-US" baseline="0" dirty="0" smtClean="0"/>
              <a:t> how this step is difficult for teachers, because they have to really take a look in the mirror and analyze their teaching practice.</a:t>
            </a:r>
          </a:p>
          <a:p>
            <a:r>
              <a:rPr lang="en-US" baseline="0" dirty="0" smtClean="0"/>
              <a:t>We must really embrace our errors and learn from them not let them to become a stumbling block.</a:t>
            </a:r>
          </a:p>
          <a:p>
            <a:endParaRPr lang="en-US" dirty="0"/>
          </a:p>
        </p:txBody>
      </p:sp>
      <p:sp>
        <p:nvSpPr>
          <p:cNvPr id="4" name="Slide Number Placeholder 3"/>
          <p:cNvSpPr>
            <a:spLocks noGrp="1"/>
          </p:cNvSpPr>
          <p:nvPr>
            <p:ph type="sldNum" sz="quarter" idx="10"/>
          </p:nvPr>
        </p:nvSpPr>
        <p:spPr/>
        <p:txBody>
          <a:bodyPr/>
          <a:lstStyle/>
          <a:p>
            <a:fld id="{0CC95A06-5395-4EE8-B5FB-ED0BF174FAC6}" type="slidenum">
              <a:rPr lang="en-US" smtClean="0"/>
              <a:t>8</a:t>
            </a:fld>
            <a:endParaRPr lang="en-US"/>
          </a:p>
        </p:txBody>
      </p:sp>
    </p:spTree>
    <p:extLst>
      <p:ext uri="{BB962C8B-B14F-4D97-AF65-F5344CB8AC3E}">
        <p14:creationId xmlns:p14="http://schemas.microsoft.com/office/powerpoint/2010/main" val="3622552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Shelly:</a:t>
            </a:r>
          </a:p>
          <a:p>
            <a:r>
              <a:rPr lang="en-US" dirty="0" smtClean="0"/>
              <a:t>How we do PLC’s in Rapides Parish… this systematic Data Teams approach allows us to have quality frequent feedback with fidelity… because or 6</a:t>
            </a:r>
            <a:r>
              <a:rPr lang="en-US" baseline="30000" dirty="0" smtClean="0"/>
              <a:t>th</a:t>
            </a:r>
            <a:r>
              <a:rPr lang="en-US" dirty="0" smtClean="0"/>
              <a:t> step is MONITORING</a:t>
            </a:r>
            <a:endParaRPr lang="en-US" dirty="0"/>
          </a:p>
        </p:txBody>
      </p:sp>
      <p:sp>
        <p:nvSpPr>
          <p:cNvPr id="4" name="Slide Number Placeholder 3"/>
          <p:cNvSpPr>
            <a:spLocks noGrp="1"/>
          </p:cNvSpPr>
          <p:nvPr>
            <p:ph type="sldNum" sz="quarter" idx="10"/>
          </p:nvPr>
        </p:nvSpPr>
        <p:spPr/>
        <p:txBody>
          <a:bodyPr/>
          <a:lstStyle/>
          <a:p>
            <a:fld id="{E6A20E5B-C400-4C15-9191-732174A666B0}" type="slidenum">
              <a:rPr lang="en-US" smtClean="0"/>
              <a:t>9</a:t>
            </a:fld>
            <a:endParaRPr lang="en-US"/>
          </a:p>
        </p:txBody>
      </p:sp>
    </p:spTree>
    <p:extLst>
      <p:ext uri="{BB962C8B-B14F-4D97-AF65-F5344CB8AC3E}">
        <p14:creationId xmlns:p14="http://schemas.microsoft.com/office/powerpoint/2010/main" val="1235578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4766A8B-FC04-451D-A37D-804B4276054A}" type="datetimeFigureOut">
              <a:rPr lang="en-US" smtClean="0"/>
              <a:t>5/27/2014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103731-F30C-4E66-9925-F91090C41D07}" type="slidenum">
              <a:rPr lang="en-US" smtClean="0"/>
              <a:t>‹#›</a:t>
            </a:fld>
            <a:endParaRPr lang="en-US"/>
          </a:p>
        </p:txBody>
      </p:sp>
    </p:spTree>
    <p:extLst>
      <p:ext uri="{BB962C8B-B14F-4D97-AF65-F5344CB8AC3E}">
        <p14:creationId xmlns:p14="http://schemas.microsoft.com/office/powerpoint/2010/main" val="1037554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766A8B-FC04-451D-A37D-804B4276054A}" type="datetimeFigureOut">
              <a:rPr lang="en-US" smtClean="0"/>
              <a:t>5/27/2014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103731-F30C-4E66-9925-F91090C41D07}" type="slidenum">
              <a:rPr lang="en-US" smtClean="0"/>
              <a:t>‹#›</a:t>
            </a:fld>
            <a:endParaRPr lang="en-US"/>
          </a:p>
        </p:txBody>
      </p:sp>
    </p:spTree>
    <p:extLst>
      <p:ext uri="{BB962C8B-B14F-4D97-AF65-F5344CB8AC3E}">
        <p14:creationId xmlns:p14="http://schemas.microsoft.com/office/powerpoint/2010/main" val="2124390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766A8B-FC04-451D-A37D-804B4276054A}" type="datetimeFigureOut">
              <a:rPr lang="en-US" smtClean="0"/>
              <a:t>5/27/2014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103731-F30C-4E66-9925-F91090C41D07}" type="slidenum">
              <a:rPr lang="en-US" smtClean="0"/>
              <a:t>‹#›</a:t>
            </a:fld>
            <a:endParaRPr lang="en-US"/>
          </a:p>
        </p:txBody>
      </p:sp>
    </p:spTree>
    <p:extLst>
      <p:ext uri="{BB962C8B-B14F-4D97-AF65-F5344CB8AC3E}">
        <p14:creationId xmlns:p14="http://schemas.microsoft.com/office/powerpoint/2010/main" val="41551224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99" y="685800"/>
            <a:ext cx="7143765" cy="2916704"/>
          </a:xfrm>
        </p:spPr>
        <p:txBody>
          <a:bodyPr anchor="ctr">
            <a:normAutofit/>
          </a:bodyPr>
          <a:lstStyle>
            <a:lvl1pPr algn="ctr">
              <a:defRPr sz="48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162698" y="3610032"/>
            <a:ext cx="6500967" cy="377768"/>
          </a:xfrm>
        </p:spPr>
        <p:txBody>
          <a:bodyPr anchor="t">
            <a:normAutofit/>
          </a:bodyPr>
          <a:lstStyle>
            <a:lvl1pPr marL="0" indent="0" algn="r">
              <a:buNone/>
              <a:defRPr sz="1400">
                <a:solidFill>
                  <a:schemeClr val="tx1">
                    <a:lumMod val="50000"/>
                    <a:lumOff val="5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514351" y="4106334"/>
            <a:ext cx="7797662" cy="1268252"/>
          </a:xfrm>
        </p:spPr>
        <p:txBody>
          <a:bodyPr anchor="ct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EF5746-5284-4951-9F37-7AE924EDBCB7}" type="datetimeFigureOut">
              <a:rPr lang="en-US" dirty="0"/>
              <a:t>5/27/2014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514351" y="892628"/>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4812" y="2922827"/>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278729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766A8B-FC04-451D-A37D-804B4276054A}" type="datetimeFigureOut">
              <a:rPr lang="en-US" smtClean="0"/>
              <a:t>5/27/2014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103731-F30C-4E66-9925-F91090C41D07}" type="slidenum">
              <a:rPr lang="en-US" smtClean="0"/>
              <a:t>‹#›</a:t>
            </a:fld>
            <a:endParaRPr lang="en-US"/>
          </a:p>
        </p:txBody>
      </p:sp>
    </p:spTree>
    <p:extLst>
      <p:ext uri="{BB962C8B-B14F-4D97-AF65-F5344CB8AC3E}">
        <p14:creationId xmlns:p14="http://schemas.microsoft.com/office/powerpoint/2010/main" val="768661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766A8B-FC04-451D-A37D-804B4276054A}" type="datetimeFigureOut">
              <a:rPr lang="en-US" smtClean="0"/>
              <a:t>5/27/2014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103731-F30C-4E66-9925-F91090C41D07}" type="slidenum">
              <a:rPr lang="en-US" smtClean="0"/>
              <a:t>‹#›</a:t>
            </a:fld>
            <a:endParaRPr lang="en-US"/>
          </a:p>
        </p:txBody>
      </p:sp>
    </p:spTree>
    <p:extLst>
      <p:ext uri="{BB962C8B-B14F-4D97-AF65-F5344CB8AC3E}">
        <p14:creationId xmlns:p14="http://schemas.microsoft.com/office/powerpoint/2010/main" val="336896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4766A8B-FC04-451D-A37D-804B4276054A}" type="datetimeFigureOut">
              <a:rPr lang="en-US" smtClean="0"/>
              <a:t>5/27/2014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103731-F30C-4E66-9925-F91090C41D07}" type="slidenum">
              <a:rPr lang="en-US" smtClean="0"/>
              <a:t>‹#›</a:t>
            </a:fld>
            <a:endParaRPr lang="en-US"/>
          </a:p>
        </p:txBody>
      </p:sp>
    </p:spTree>
    <p:extLst>
      <p:ext uri="{BB962C8B-B14F-4D97-AF65-F5344CB8AC3E}">
        <p14:creationId xmlns:p14="http://schemas.microsoft.com/office/powerpoint/2010/main" val="861847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4766A8B-FC04-451D-A37D-804B4276054A}" type="datetimeFigureOut">
              <a:rPr lang="en-US" smtClean="0"/>
              <a:t>5/27/2014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103731-F30C-4E66-9925-F91090C41D07}" type="slidenum">
              <a:rPr lang="en-US" smtClean="0"/>
              <a:t>‹#›</a:t>
            </a:fld>
            <a:endParaRPr lang="en-US"/>
          </a:p>
        </p:txBody>
      </p:sp>
    </p:spTree>
    <p:extLst>
      <p:ext uri="{BB962C8B-B14F-4D97-AF65-F5344CB8AC3E}">
        <p14:creationId xmlns:p14="http://schemas.microsoft.com/office/powerpoint/2010/main" val="3997167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766A8B-FC04-451D-A37D-804B4276054A}" type="datetimeFigureOut">
              <a:rPr lang="en-US" smtClean="0"/>
              <a:t>5/27/2014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103731-F30C-4E66-9925-F91090C41D07}" type="slidenum">
              <a:rPr lang="en-US" smtClean="0"/>
              <a:t>‹#›</a:t>
            </a:fld>
            <a:endParaRPr lang="en-US"/>
          </a:p>
        </p:txBody>
      </p:sp>
    </p:spTree>
    <p:extLst>
      <p:ext uri="{BB962C8B-B14F-4D97-AF65-F5344CB8AC3E}">
        <p14:creationId xmlns:p14="http://schemas.microsoft.com/office/powerpoint/2010/main" val="243238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766A8B-FC04-451D-A37D-804B4276054A}" type="datetimeFigureOut">
              <a:rPr lang="en-US" smtClean="0"/>
              <a:t>5/27/2014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103731-F30C-4E66-9925-F91090C41D07}" type="slidenum">
              <a:rPr lang="en-US" smtClean="0"/>
              <a:t>‹#›</a:t>
            </a:fld>
            <a:endParaRPr lang="en-US"/>
          </a:p>
        </p:txBody>
      </p:sp>
    </p:spTree>
    <p:extLst>
      <p:ext uri="{BB962C8B-B14F-4D97-AF65-F5344CB8AC3E}">
        <p14:creationId xmlns:p14="http://schemas.microsoft.com/office/powerpoint/2010/main" val="2971583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766A8B-FC04-451D-A37D-804B4276054A}" type="datetimeFigureOut">
              <a:rPr lang="en-US" smtClean="0"/>
              <a:t>5/27/2014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103731-F30C-4E66-9925-F91090C41D07}" type="slidenum">
              <a:rPr lang="en-US" smtClean="0"/>
              <a:t>‹#›</a:t>
            </a:fld>
            <a:endParaRPr lang="en-US"/>
          </a:p>
        </p:txBody>
      </p:sp>
    </p:spTree>
    <p:extLst>
      <p:ext uri="{BB962C8B-B14F-4D97-AF65-F5344CB8AC3E}">
        <p14:creationId xmlns:p14="http://schemas.microsoft.com/office/powerpoint/2010/main" val="682918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766A8B-FC04-451D-A37D-804B4276054A}" type="datetimeFigureOut">
              <a:rPr lang="en-US" smtClean="0"/>
              <a:t>5/27/2014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103731-F30C-4E66-9925-F91090C41D07}" type="slidenum">
              <a:rPr lang="en-US" smtClean="0"/>
              <a:t>‹#›</a:t>
            </a:fld>
            <a:endParaRPr lang="en-US"/>
          </a:p>
        </p:txBody>
      </p:sp>
    </p:spTree>
    <p:extLst>
      <p:ext uri="{BB962C8B-B14F-4D97-AF65-F5344CB8AC3E}">
        <p14:creationId xmlns:p14="http://schemas.microsoft.com/office/powerpoint/2010/main" val="2594562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766A8B-FC04-451D-A37D-804B4276054A}" type="datetimeFigureOut">
              <a:rPr lang="en-US" smtClean="0"/>
              <a:t>5/27/2014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103731-F30C-4E66-9925-F91090C41D07}" type="slidenum">
              <a:rPr lang="en-US" smtClean="0"/>
              <a:t>‹#›</a:t>
            </a:fld>
            <a:endParaRPr lang="en-US"/>
          </a:p>
        </p:txBody>
      </p:sp>
    </p:spTree>
    <p:extLst>
      <p:ext uri="{BB962C8B-B14F-4D97-AF65-F5344CB8AC3E}">
        <p14:creationId xmlns:p14="http://schemas.microsoft.com/office/powerpoint/2010/main" val="1408364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7.gi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8.gif"/></Relationships>
</file>

<file path=ppt/slides/_rels/slide17.xml.rels><?xml version="1.0" encoding="UTF-8" standalone="yes"?>
<Relationships xmlns="http://schemas.openxmlformats.org/package/2006/relationships"><Relationship Id="rId3" Type="http://schemas.openxmlformats.org/officeDocument/2006/relationships/image" Target="../media/image19.gi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21.xml"/><Relationship Id="rId1" Type="http://schemas.openxmlformats.org/officeDocument/2006/relationships/slideLayout" Target="../slideLayouts/slideLayout4.xml"/><Relationship Id="rId4" Type="http://schemas.openxmlformats.org/officeDocument/2006/relationships/image" Target="../media/image18.gif"/></Relationships>
</file>

<file path=ppt/slides/_rels/slide23.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notesSlide" Target="../notesSlides/notesSlide22.xml"/><Relationship Id="rId1" Type="http://schemas.openxmlformats.org/officeDocument/2006/relationships/slideLayout" Target="../slideLayouts/slideLayout4.xml"/><Relationship Id="rId4" Type="http://schemas.openxmlformats.org/officeDocument/2006/relationships/image" Target="../media/image22.gif"/></Relationships>
</file>

<file path=ppt/slides/_rels/slide2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3.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shelly.mcrae@rpsb.us" TargetMode="External"/><Relationship Id="rId2" Type="http://schemas.openxmlformats.org/officeDocument/2006/relationships/hyperlink" Target="mailto:tracy.bock@rpsb.us" TargetMode="External"/><Relationship Id="rId1" Type="http://schemas.openxmlformats.org/officeDocument/2006/relationships/slideLayout" Target="../slideLayouts/slideLayout2.xml"/><Relationship Id="rId5" Type="http://schemas.openxmlformats.org/officeDocument/2006/relationships/image" Target="../media/image25.gif"/><Relationship Id="rId4" Type="http://schemas.openxmlformats.org/officeDocument/2006/relationships/image" Target="../media/image24.gi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gif"/></Relationships>
</file>

<file path=ppt/slides/_rels/slide5.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9.gif"/></Relationships>
</file>

<file path=ppt/slides/_rels/slide7.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81200"/>
            <a:ext cx="7772400" cy="1470025"/>
          </a:xfrm>
          <a:noFill/>
        </p:spPr>
        <p:txBody>
          <a:bodyPr/>
          <a:lstStyle/>
          <a:p>
            <a:r>
              <a:rPr lang="en-US" dirty="0"/>
              <a:t>Know Thy Impact:  </a:t>
            </a:r>
            <a:r>
              <a:rPr lang="en-US" dirty="0" smtClean="0"/>
              <a:t/>
            </a:r>
            <a:br>
              <a:rPr lang="en-US" dirty="0" smtClean="0"/>
            </a:br>
            <a:r>
              <a:rPr lang="en-US" dirty="0" smtClean="0"/>
              <a:t>Frequent </a:t>
            </a:r>
            <a:r>
              <a:rPr lang="en-US" dirty="0"/>
              <a:t>Feedback with Fidelity</a:t>
            </a:r>
            <a:endParaRPr lang="en-US" dirty="0">
              <a:latin typeface="Comic Sans MS" panose="030F0702030302020204" pitchFamily="66" charset="0"/>
              <a:cs typeface="Consolas" panose="020B0609020204030204" pitchFamily="49" charset="0"/>
            </a:endParaRPr>
          </a:p>
        </p:txBody>
      </p:sp>
      <p:sp>
        <p:nvSpPr>
          <p:cNvPr id="3" name="Subtitle 2"/>
          <p:cNvSpPr>
            <a:spLocks noGrp="1"/>
          </p:cNvSpPr>
          <p:nvPr>
            <p:ph type="subTitle" idx="1"/>
          </p:nvPr>
        </p:nvSpPr>
        <p:spPr>
          <a:xfrm>
            <a:off x="1371600" y="3581400"/>
            <a:ext cx="6858000" cy="2819400"/>
          </a:xfrm>
        </p:spPr>
        <p:txBody>
          <a:bodyPr>
            <a:normAutofit/>
          </a:bodyPr>
          <a:lstStyle/>
          <a:p>
            <a:r>
              <a:rPr lang="en-US" sz="2800" dirty="0" smtClean="0">
                <a:solidFill>
                  <a:srgbClr val="0070C0"/>
                </a:solidFill>
              </a:rPr>
              <a:t>Prescribed by:</a:t>
            </a:r>
          </a:p>
          <a:p>
            <a:r>
              <a:rPr lang="en-US" sz="2800" dirty="0" smtClean="0">
                <a:solidFill>
                  <a:srgbClr val="0070C0"/>
                </a:solidFill>
              </a:rPr>
              <a:t>Tracy Bock </a:t>
            </a:r>
            <a:r>
              <a:rPr lang="en-US" sz="2800" dirty="0" err="1" smtClean="0">
                <a:solidFill>
                  <a:srgbClr val="0070C0"/>
                </a:solidFill>
              </a:rPr>
              <a:t>Ed.S</a:t>
            </a:r>
            <a:r>
              <a:rPr lang="en-US" sz="2800" dirty="0" smtClean="0">
                <a:solidFill>
                  <a:srgbClr val="0070C0"/>
                </a:solidFill>
              </a:rPr>
              <a:t>.</a:t>
            </a:r>
          </a:p>
          <a:p>
            <a:r>
              <a:rPr lang="en-US" sz="2800" dirty="0" smtClean="0">
                <a:solidFill>
                  <a:srgbClr val="0070C0"/>
                </a:solidFill>
              </a:rPr>
              <a:t>Shelly McRae M.Ed.</a:t>
            </a:r>
          </a:p>
          <a:p>
            <a:r>
              <a:rPr lang="en-US" sz="2800" dirty="0" smtClean="0"/>
              <a:t>In Consultation with:</a:t>
            </a:r>
          </a:p>
          <a:p>
            <a:r>
              <a:rPr lang="en-US" sz="2800" dirty="0" smtClean="0"/>
              <a:t>Christy Brouillette M.Ed. and Rick Miller M.Ed.</a:t>
            </a:r>
            <a:endParaRPr lang="en-US" sz="28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9400" y="0"/>
            <a:ext cx="3863038" cy="2058872"/>
          </a:xfrm>
          <a:prstGeom prst="rect">
            <a:avLst/>
          </a:prstGeom>
        </p:spPr>
      </p:pic>
    </p:spTree>
    <p:extLst>
      <p:ext uri="{BB962C8B-B14F-4D97-AF65-F5344CB8AC3E}">
        <p14:creationId xmlns:p14="http://schemas.microsoft.com/office/powerpoint/2010/main" val="26737270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MONITORING / FEEDBACK</a:t>
            </a:r>
            <a:endParaRPr lang="en-US" dirty="0"/>
          </a:p>
        </p:txBody>
      </p:sp>
      <p:sp>
        <p:nvSpPr>
          <p:cNvPr id="3" name="Content Placeholder 2"/>
          <p:cNvSpPr>
            <a:spLocks noGrp="1"/>
          </p:cNvSpPr>
          <p:nvPr>
            <p:ph idx="1"/>
          </p:nvPr>
        </p:nvSpPr>
        <p:spPr/>
        <p:txBody>
          <a:bodyPr/>
          <a:lstStyle/>
          <a:p>
            <a:pPr marL="0" indent="0">
              <a:buNone/>
            </a:pPr>
            <a:r>
              <a:rPr lang="en-US" dirty="0" smtClean="0"/>
              <a:t>6</a:t>
            </a:r>
            <a:r>
              <a:rPr lang="en-US" baseline="30000" dirty="0" smtClean="0"/>
              <a:t>TH</a:t>
            </a:r>
            <a:r>
              <a:rPr lang="en-US" dirty="0" smtClean="0"/>
              <a:t> STEP… MONITORING </a:t>
            </a:r>
          </a:p>
        </p:txBody>
      </p:sp>
      <p:graphicFrame>
        <p:nvGraphicFramePr>
          <p:cNvPr id="4" name="Table 3"/>
          <p:cNvGraphicFramePr>
            <a:graphicFrameLocks noGrp="1"/>
          </p:cNvGraphicFramePr>
          <p:nvPr>
            <p:extLst>
              <p:ext uri="{D42A27DB-BD31-4B8C-83A1-F6EECF244321}">
                <p14:modId xmlns:p14="http://schemas.microsoft.com/office/powerpoint/2010/main" val="2219576967"/>
              </p:ext>
            </p:extLst>
          </p:nvPr>
        </p:nvGraphicFramePr>
        <p:xfrm>
          <a:off x="533400" y="2286000"/>
          <a:ext cx="8305800" cy="4419599"/>
        </p:xfrm>
        <a:graphic>
          <a:graphicData uri="http://schemas.openxmlformats.org/drawingml/2006/table">
            <a:tbl>
              <a:tblPr firstRow="1" bandRow="1">
                <a:tableStyleId>{5C22544A-7EE6-4342-B048-85BDC9FD1C3A}</a:tableStyleId>
              </a:tblPr>
              <a:tblGrid>
                <a:gridCol w="4645147"/>
                <a:gridCol w="3660653"/>
              </a:tblGrid>
              <a:tr h="376990">
                <a:tc>
                  <a:txBody>
                    <a:bodyPr/>
                    <a:lstStyle/>
                    <a:p>
                      <a:pPr marL="0" marR="0" algn="ctr">
                        <a:lnSpc>
                          <a:spcPct val="115000"/>
                        </a:lnSpc>
                        <a:spcBef>
                          <a:spcPts val="0"/>
                        </a:spcBef>
                        <a:spcAft>
                          <a:spcPts val="1000"/>
                        </a:spcAft>
                      </a:pPr>
                      <a:r>
                        <a:rPr lang="en-US" sz="1600">
                          <a:effectLst/>
                        </a:rPr>
                        <a:t>Proficient</a:t>
                      </a:r>
                      <a:endParaRPr lang="en-US" sz="1000">
                        <a:effectLst/>
                        <a:latin typeface="Calibri"/>
                        <a:ea typeface="Calibri"/>
                        <a:cs typeface="Times New Roman"/>
                      </a:endParaRPr>
                    </a:p>
                  </a:txBody>
                  <a:tcPr marL="80115" marR="80115" marT="40058" marB="40058" anchor="ctr"/>
                </a:tc>
                <a:tc>
                  <a:txBody>
                    <a:bodyPr/>
                    <a:lstStyle/>
                    <a:p>
                      <a:pPr marL="0" marR="0" algn="ctr">
                        <a:lnSpc>
                          <a:spcPct val="115000"/>
                        </a:lnSpc>
                        <a:spcBef>
                          <a:spcPts val="0"/>
                        </a:spcBef>
                        <a:spcAft>
                          <a:spcPts val="1000"/>
                        </a:spcAft>
                      </a:pPr>
                      <a:r>
                        <a:rPr lang="en-US" sz="1600">
                          <a:effectLst/>
                        </a:rPr>
                        <a:t>Exemplary</a:t>
                      </a:r>
                      <a:endParaRPr lang="en-US" sz="1000">
                        <a:effectLst/>
                        <a:latin typeface="Calibri"/>
                        <a:ea typeface="Calibri"/>
                        <a:cs typeface="Times New Roman"/>
                      </a:endParaRPr>
                    </a:p>
                  </a:txBody>
                  <a:tcPr marL="80115" marR="80115" marT="40058" marB="40058" anchor="ctr"/>
                </a:tc>
              </a:tr>
              <a:tr h="689960">
                <a:tc>
                  <a:txBody>
                    <a:bodyPr/>
                    <a:lstStyle/>
                    <a:p>
                      <a:pPr marL="0" marR="0" algn="l">
                        <a:lnSpc>
                          <a:spcPct val="115000"/>
                        </a:lnSpc>
                        <a:spcBef>
                          <a:spcPts val="0"/>
                        </a:spcBef>
                        <a:spcAft>
                          <a:spcPts val="1000"/>
                        </a:spcAft>
                      </a:pPr>
                      <a:r>
                        <a:rPr lang="en-US" sz="1000">
                          <a:effectLst/>
                        </a:rPr>
                        <a:t>a)Teachers bring student work samples that provide evidence of strategy implementation</a:t>
                      </a:r>
                      <a:endParaRPr lang="en-US" sz="1000">
                        <a:effectLst/>
                        <a:latin typeface="Calibri"/>
                        <a:ea typeface="Calibri"/>
                        <a:cs typeface="Times New Roman"/>
                      </a:endParaRPr>
                    </a:p>
                  </a:txBody>
                  <a:tcPr marL="80115" marR="80115" marT="40058" marB="40058"/>
                </a:tc>
                <a:tc>
                  <a:txBody>
                    <a:bodyPr/>
                    <a:lstStyle/>
                    <a:p>
                      <a:pPr marL="0" marR="0" algn="l">
                        <a:lnSpc>
                          <a:spcPct val="115000"/>
                        </a:lnSpc>
                        <a:spcBef>
                          <a:spcPts val="0"/>
                        </a:spcBef>
                        <a:spcAft>
                          <a:spcPts val="1000"/>
                        </a:spcAft>
                      </a:pPr>
                      <a:r>
                        <a:rPr lang="en-US" sz="1000" dirty="0">
                          <a:effectLst/>
                        </a:rPr>
                        <a:t>a) Multiple work samples are included that show the progression of strategy implementation over time</a:t>
                      </a:r>
                      <a:endParaRPr lang="en-US" sz="1000" dirty="0">
                        <a:effectLst/>
                        <a:latin typeface="Calibri"/>
                        <a:ea typeface="Calibri"/>
                        <a:cs typeface="Times New Roman"/>
                      </a:endParaRPr>
                    </a:p>
                  </a:txBody>
                  <a:tcPr marL="80115" marR="80115" marT="40058" marB="40058"/>
                </a:tc>
              </a:tr>
              <a:tr h="849361">
                <a:tc>
                  <a:txBody>
                    <a:bodyPr/>
                    <a:lstStyle/>
                    <a:p>
                      <a:pPr marL="0" marR="0" algn="l">
                        <a:lnSpc>
                          <a:spcPct val="115000"/>
                        </a:lnSpc>
                        <a:spcBef>
                          <a:spcPts val="0"/>
                        </a:spcBef>
                        <a:spcAft>
                          <a:spcPts val="1000"/>
                        </a:spcAft>
                      </a:pPr>
                      <a:r>
                        <a:rPr lang="en-US" sz="1000">
                          <a:effectLst/>
                        </a:rPr>
                        <a:t>b) Teachers describe their implementation of the strategy including frequency, direct instruction/modeling, and feedback provided to students.</a:t>
                      </a:r>
                      <a:endParaRPr lang="en-US" sz="1000">
                        <a:effectLst/>
                        <a:latin typeface="Calibri"/>
                        <a:ea typeface="Calibri"/>
                        <a:cs typeface="Times New Roman"/>
                      </a:endParaRPr>
                    </a:p>
                  </a:txBody>
                  <a:tcPr marL="80115" marR="80115" marT="40058" marB="40058"/>
                </a:tc>
                <a:tc>
                  <a:txBody>
                    <a:bodyPr/>
                    <a:lstStyle/>
                    <a:p>
                      <a:pPr marL="0" marR="0" algn="l">
                        <a:lnSpc>
                          <a:spcPct val="115000"/>
                        </a:lnSpc>
                        <a:spcBef>
                          <a:spcPts val="0"/>
                        </a:spcBef>
                        <a:spcAft>
                          <a:spcPts val="1000"/>
                        </a:spcAft>
                      </a:pPr>
                      <a:r>
                        <a:rPr lang="en-US" sz="1000">
                          <a:effectLst/>
                        </a:rPr>
                        <a:t>b) Teachers observe colleagues in their use of the strategy and discuss observations during this meeting</a:t>
                      </a:r>
                      <a:endParaRPr lang="en-US" sz="1000">
                        <a:effectLst/>
                        <a:latin typeface="Calibri"/>
                        <a:ea typeface="Calibri"/>
                        <a:cs typeface="Times New Roman"/>
                      </a:endParaRPr>
                    </a:p>
                  </a:txBody>
                  <a:tcPr marL="80115" marR="80115" marT="40058" marB="40058"/>
                </a:tc>
              </a:tr>
              <a:tr h="670181">
                <a:tc>
                  <a:txBody>
                    <a:bodyPr/>
                    <a:lstStyle/>
                    <a:p>
                      <a:pPr marL="0" marR="0" algn="l">
                        <a:lnSpc>
                          <a:spcPct val="115000"/>
                        </a:lnSpc>
                        <a:spcBef>
                          <a:spcPts val="0"/>
                        </a:spcBef>
                        <a:spcAft>
                          <a:spcPts val="1000"/>
                        </a:spcAft>
                      </a:pPr>
                      <a:r>
                        <a:rPr lang="en-US" sz="1000">
                          <a:effectLst/>
                        </a:rPr>
                        <a:t>c)Teachers examine the student work samples to determine the quality of strategy work samples to determine the quality of strategy implementation</a:t>
                      </a:r>
                      <a:endParaRPr lang="en-US" sz="1000">
                        <a:effectLst/>
                        <a:latin typeface="Calibri"/>
                        <a:ea typeface="Calibri"/>
                        <a:cs typeface="Times New Roman"/>
                      </a:endParaRPr>
                    </a:p>
                  </a:txBody>
                  <a:tcPr marL="80115" marR="80115" marT="40058" marB="40058"/>
                </a:tc>
                <a:tc>
                  <a:txBody>
                    <a:bodyPr/>
                    <a:lstStyle/>
                    <a:p>
                      <a:pPr marL="0" marR="0" algn="l">
                        <a:lnSpc>
                          <a:spcPct val="115000"/>
                        </a:lnSpc>
                        <a:spcBef>
                          <a:spcPts val="0"/>
                        </a:spcBef>
                        <a:spcAft>
                          <a:spcPts val="1000"/>
                        </a:spcAft>
                      </a:pPr>
                      <a:r>
                        <a:rPr lang="en-US" sz="1000">
                          <a:effectLst/>
                        </a:rPr>
                        <a:t>c)Teachers discuss other situations where the strategy may be used</a:t>
                      </a:r>
                      <a:endParaRPr lang="en-US" sz="1000">
                        <a:effectLst/>
                        <a:latin typeface="Calibri"/>
                        <a:ea typeface="Calibri"/>
                        <a:cs typeface="Times New Roman"/>
                      </a:endParaRPr>
                    </a:p>
                  </a:txBody>
                  <a:tcPr marL="80115" marR="80115" marT="40058" marB="40058"/>
                </a:tc>
              </a:tr>
              <a:tr h="598625">
                <a:tc>
                  <a:txBody>
                    <a:bodyPr/>
                    <a:lstStyle/>
                    <a:p>
                      <a:pPr marL="0" marR="0" algn="l">
                        <a:lnSpc>
                          <a:spcPct val="115000"/>
                        </a:lnSpc>
                        <a:spcBef>
                          <a:spcPts val="0"/>
                        </a:spcBef>
                        <a:spcAft>
                          <a:spcPts val="1000"/>
                        </a:spcAft>
                      </a:pPr>
                      <a:r>
                        <a:rPr lang="en-US" sz="1000">
                          <a:effectLst/>
                        </a:rPr>
                        <a:t>d) Teachers examine the work samples to determine whether the strategy is having the desired impact</a:t>
                      </a:r>
                      <a:endParaRPr lang="en-US" sz="1000">
                        <a:effectLst/>
                        <a:latin typeface="Calibri"/>
                        <a:ea typeface="Calibri"/>
                        <a:cs typeface="Times New Roman"/>
                      </a:endParaRPr>
                    </a:p>
                  </a:txBody>
                  <a:tcPr marL="80115" marR="80115" marT="40058" marB="40058"/>
                </a:tc>
                <a:tc>
                  <a:txBody>
                    <a:bodyPr/>
                    <a:lstStyle/>
                    <a:p>
                      <a:pPr algn="l">
                        <a:lnSpc>
                          <a:spcPct val="115000"/>
                        </a:lnSpc>
                      </a:pPr>
                      <a:endParaRPr lang="en-US" sz="1000">
                        <a:effectLst/>
                        <a:latin typeface="Calibri"/>
                      </a:endParaRPr>
                    </a:p>
                  </a:txBody>
                  <a:tcPr marL="80115" marR="80115" marT="40058" marB="40058"/>
                </a:tc>
              </a:tr>
              <a:tr h="634112">
                <a:tc>
                  <a:txBody>
                    <a:bodyPr/>
                    <a:lstStyle/>
                    <a:p>
                      <a:pPr marL="0" marR="0" algn="l">
                        <a:lnSpc>
                          <a:spcPct val="115000"/>
                        </a:lnSpc>
                        <a:spcBef>
                          <a:spcPts val="0"/>
                        </a:spcBef>
                        <a:spcAft>
                          <a:spcPts val="1000"/>
                        </a:spcAft>
                      </a:pPr>
                      <a:r>
                        <a:rPr lang="en-US" sz="1000">
                          <a:effectLst/>
                        </a:rPr>
                        <a:t>e) Teachers support each other in the use of strategy through specific dialog, modeling, planning, etc.</a:t>
                      </a:r>
                      <a:endParaRPr lang="en-US" sz="1000">
                        <a:effectLst/>
                        <a:latin typeface="Calibri"/>
                        <a:ea typeface="Calibri"/>
                        <a:cs typeface="Times New Roman"/>
                      </a:endParaRPr>
                    </a:p>
                  </a:txBody>
                  <a:tcPr marL="80115" marR="80115" marT="40058" marB="40058"/>
                </a:tc>
                <a:tc>
                  <a:txBody>
                    <a:bodyPr/>
                    <a:lstStyle/>
                    <a:p>
                      <a:pPr algn="l">
                        <a:lnSpc>
                          <a:spcPct val="115000"/>
                        </a:lnSpc>
                      </a:pPr>
                      <a:endParaRPr lang="en-US" sz="1000">
                        <a:effectLst/>
                        <a:latin typeface="Calibri"/>
                      </a:endParaRPr>
                    </a:p>
                  </a:txBody>
                  <a:tcPr marL="80115" marR="80115" marT="40058" marB="40058"/>
                </a:tc>
              </a:tr>
              <a:tr h="600370">
                <a:tc>
                  <a:txBody>
                    <a:bodyPr/>
                    <a:lstStyle/>
                    <a:p>
                      <a:pPr marL="0" marR="0" algn="l">
                        <a:lnSpc>
                          <a:spcPct val="115000"/>
                        </a:lnSpc>
                        <a:spcBef>
                          <a:spcPts val="0"/>
                        </a:spcBef>
                        <a:spcAft>
                          <a:spcPts val="1000"/>
                        </a:spcAft>
                      </a:pPr>
                      <a:r>
                        <a:rPr lang="en-US" sz="1000">
                          <a:effectLst/>
                        </a:rPr>
                        <a:t>f)Teachers discuss the effectiveness of the strategy including whether to continue, modify, or stop the use of the selected strategies</a:t>
                      </a:r>
                      <a:endParaRPr lang="en-US" sz="1000">
                        <a:effectLst/>
                        <a:latin typeface="Calibri"/>
                        <a:ea typeface="Calibri"/>
                        <a:cs typeface="Times New Roman"/>
                      </a:endParaRPr>
                    </a:p>
                  </a:txBody>
                  <a:tcPr marL="80115" marR="80115" marT="40058" marB="40058"/>
                </a:tc>
                <a:tc>
                  <a:txBody>
                    <a:bodyPr/>
                    <a:lstStyle/>
                    <a:p>
                      <a:pPr algn="l">
                        <a:lnSpc>
                          <a:spcPct val="115000"/>
                        </a:lnSpc>
                      </a:pPr>
                      <a:endParaRPr lang="en-US" sz="1000" dirty="0">
                        <a:effectLst/>
                        <a:latin typeface="Calibri"/>
                      </a:endParaRPr>
                    </a:p>
                  </a:txBody>
                  <a:tcPr marL="80115" marR="80115" marT="40058" marB="40058"/>
                </a:tc>
              </a:tr>
            </a:tbl>
          </a:graphicData>
        </a:graphic>
      </p:graphicFrame>
      <p:sp>
        <p:nvSpPr>
          <p:cNvPr id="5" name="Rectangle 4"/>
          <p:cNvSpPr/>
          <p:nvPr/>
        </p:nvSpPr>
        <p:spPr>
          <a:xfrm rot="20545766">
            <a:off x="5659581" y="5473213"/>
            <a:ext cx="3199915" cy="923330"/>
          </a:xfrm>
          <a:prstGeom prst="rect">
            <a:avLst/>
          </a:prstGeom>
          <a:noFill/>
        </p:spPr>
        <p:txBody>
          <a:bodyPr wrap="none" lIns="91440" tIns="45720" rIns="91440" bIns="45720">
            <a:spAutoFit/>
          </a:bodyPr>
          <a:lstStyle/>
          <a:p>
            <a:pPr algn="ctr"/>
            <a:r>
              <a:rPr lang="en-US" sz="54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Handout 3</a:t>
            </a:r>
            <a:endParaRPr lang="en-US"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extLst>
      <p:ext uri="{BB962C8B-B14F-4D97-AF65-F5344CB8AC3E}">
        <p14:creationId xmlns:p14="http://schemas.microsoft.com/office/powerpoint/2010/main" val="27559537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Feedback</a:t>
            </a:r>
            <a:endParaRPr lang="en-US" dirty="0"/>
          </a:p>
        </p:txBody>
      </p:sp>
      <p:sp>
        <p:nvSpPr>
          <p:cNvPr id="3" name="Content Placeholder 2"/>
          <p:cNvSpPr>
            <a:spLocks noGrp="1"/>
          </p:cNvSpPr>
          <p:nvPr>
            <p:ph idx="1"/>
          </p:nvPr>
        </p:nvSpPr>
        <p:spPr>
          <a:xfrm>
            <a:off x="457200" y="1447800"/>
            <a:ext cx="8229600" cy="5105400"/>
          </a:xfrm>
        </p:spPr>
        <p:txBody>
          <a:bodyPr>
            <a:normAutofit/>
          </a:bodyPr>
          <a:lstStyle/>
          <a:p>
            <a:r>
              <a:rPr lang="en-US" i="1" dirty="0" smtClean="0"/>
              <a:t>To </a:t>
            </a:r>
            <a:r>
              <a:rPr lang="en-US" b="1" i="1" u="sng" dirty="0" smtClean="0"/>
              <a:t>reflect</a:t>
            </a:r>
            <a:r>
              <a:rPr lang="en-US" i="1" dirty="0" smtClean="0"/>
              <a:t> on the use of agreed upon instructional strategies (working or not)</a:t>
            </a:r>
          </a:p>
          <a:p>
            <a:r>
              <a:rPr lang="en-US" i="1" dirty="0" smtClean="0"/>
              <a:t>To </a:t>
            </a:r>
            <a:r>
              <a:rPr lang="en-US" b="1" i="1" u="sng" dirty="0" smtClean="0"/>
              <a:t>discuss</a:t>
            </a:r>
            <a:r>
              <a:rPr lang="en-US" i="1" dirty="0" smtClean="0"/>
              <a:t> in detail what a strategy looked like  (clear and concise)</a:t>
            </a:r>
          </a:p>
          <a:p>
            <a:r>
              <a:rPr lang="en-US" b="1" i="1" u="sng" dirty="0" smtClean="0"/>
              <a:t>Used</a:t>
            </a:r>
            <a:r>
              <a:rPr lang="en-US" i="1" dirty="0" smtClean="0"/>
              <a:t> for administration to teacher, teacher to teacher, teacher to student, and STUDENT TO STUDENT</a:t>
            </a:r>
          </a:p>
          <a:p>
            <a:r>
              <a:rPr lang="en-US" i="1" dirty="0" smtClean="0"/>
              <a:t>To </a:t>
            </a:r>
            <a:r>
              <a:rPr lang="en-US" i="1" dirty="0" smtClean="0">
                <a:solidFill>
                  <a:srgbClr val="FF0000"/>
                </a:solidFill>
              </a:rPr>
              <a:t>collaboratively</a:t>
            </a:r>
            <a:r>
              <a:rPr lang="en-US" i="1" dirty="0" smtClean="0"/>
              <a:t> </a:t>
            </a:r>
            <a:r>
              <a:rPr lang="en-US" b="1" i="1" u="sng" dirty="0" smtClean="0"/>
              <a:t>decide</a:t>
            </a:r>
            <a:r>
              <a:rPr lang="en-US" i="1" dirty="0" smtClean="0"/>
              <a:t> on needed modifications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48600" y="228600"/>
            <a:ext cx="1005840" cy="1866900"/>
          </a:xfrm>
          <a:prstGeom prst="rect">
            <a:avLst/>
          </a:prstGeom>
        </p:spPr>
      </p:pic>
    </p:spTree>
    <p:extLst>
      <p:ext uri="{BB962C8B-B14F-4D97-AF65-F5344CB8AC3E}">
        <p14:creationId xmlns:p14="http://schemas.microsoft.com/office/powerpoint/2010/main" val="29504552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SHOWS…</a:t>
            </a:r>
            <a:endParaRPr lang="en-US" dirty="0"/>
          </a:p>
        </p:txBody>
      </p:sp>
      <p:pic>
        <p:nvPicPr>
          <p:cNvPr id="2050" name="Picture 2" descr="http://visible-learning.org/wp-content/uploads/2012/02/visible-learning-for-teachers-by-john-hattie-book-cov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2886" y="1413751"/>
            <a:ext cx="3588114" cy="512587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visible-learning.org/wp-content/uploads/2012/02/visible-learning-meta-study-by-john-hattie-book-cover.jpe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6913" y="1520895"/>
            <a:ext cx="3546570" cy="50187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56659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Size</a:t>
            </a:r>
            <a:endParaRPr lang="en-US" dirty="0"/>
          </a:p>
        </p:txBody>
      </p:sp>
      <p:pic>
        <p:nvPicPr>
          <p:cNvPr id="4" name="Picture 6" descr="http://paddingtonteachingandlearning.files.wordpress.com/2013/02/effect-size-scale.pn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33854" y="1600200"/>
            <a:ext cx="8817136" cy="449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66079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Teacher as Receiver of Feedback</a:t>
            </a:r>
            <a:endParaRPr lang="en-US" dirty="0"/>
          </a:p>
        </p:txBody>
      </p:sp>
      <p:sp>
        <p:nvSpPr>
          <p:cNvPr id="3" name="Subtitle 2"/>
          <p:cNvSpPr>
            <a:spLocks noGrp="1"/>
          </p:cNvSpPr>
          <p:nvPr>
            <p:ph idx="1"/>
          </p:nvPr>
        </p:nvSpPr>
        <p:spPr/>
        <p:txBody>
          <a:bodyPr>
            <a:normAutofit/>
          </a:bodyPr>
          <a:lstStyle/>
          <a:p>
            <a:pPr algn="l"/>
            <a:r>
              <a:rPr lang="en-US" dirty="0" smtClean="0"/>
              <a:t>Know how to use three feedback questions</a:t>
            </a:r>
          </a:p>
          <a:p>
            <a:pPr algn="l"/>
            <a:r>
              <a:rPr lang="en-US" dirty="0" smtClean="0"/>
              <a:t>Know how to use the four feedback levels</a:t>
            </a:r>
          </a:p>
          <a:p>
            <a:pPr algn="l"/>
            <a:r>
              <a:rPr lang="en-US" dirty="0" smtClean="0"/>
              <a:t>Give and receive feedback</a:t>
            </a:r>
          </a:p>
          <a:p>
            <a:pPr algn="l"/>
            <a:r>
              <a:rPr lang="en-US" dirty="0" smtClean="0"/>
              <a:t>Monitor and interpret own learning/teaching</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81055" y="4114800"/>
            <a:ext cx="1295400" cy="2527610"/>
          </a:xfrm>
          <a:prstGeom prst="rect">
            <a:avLst/>
          </a:prstGeom>
        </p:spPr>
      </p:pic>
    </p:spTree>
    <p:extLst>
      <p:ext uri="{BB962C8B-B14F-4D97-AF65-F5344CB8AC3E}">
        <p14:creationId xmlns:p14="http://schemas.microsoft.com/office/powerpoint/2010/main" val="2774630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820" y="304800"/>
            <a:ext cx="7797662" cy="1151965"/>
          </a:xfrm>
        </p:spPr>
        <p:txBody>
          <a:bodyPr/>
          <a:lstStyle/>
          <a:p>
            <a:pPr algn="ctr"/>
            <a:r>
              <a:rPr lang="en-US" dirty="0" smtClean="0"/>
              <a:t>Feedback should…</a:t>
            </a:r>
            <a:endParaRPr lang="en-US" dirty="0"/>
          </a:p>
        </p:txBody>
      </p:sp>
      <p:sp>
        <p:nvSpPr>
          <p:cNvPr id="3" name="Content Placeholder 2"/>
          <p:cNvSpPr>
            <a:spLocks noGrp="1"/>
          </p:cNvSpPr>
          <p:nvPr>
            <p:ph sz="quarter" idx="4294967295"/>
          </p:nvPr>
        </p:nvSpPr>
        <p:spPr>
          <a:xfrm>
            <a:off x="273901" y="1253096"/>
            <a:ext cx="8005581" cy="4876800"/>
          </a:xfrm>
          <a:prstGeom prst="rect">
            <a:avLst/>
          </a:prstGeom>
        </p:spPr>
        <p:txBody>
          <a:bodyPr>
            <a:normAutofit lnSpcReduction="10000"/>
          </a:bodyPr>
          <a:lstStyle/>
          <a:p>
            <a:r>
              <a:rPr lang="en-US" dirty="0" smtClean="0"/>
              <a:t>Focus on the task </a:t>
            </a:r>
            <a:r>
              <a:rPr lang="en-US" i="1" u="sng" dirty="0" smtClean="0"/>
              <a:t>not</a:t>
            </a:r>
            <a:r>
              <a:rPr lang="en-US" dirty="0" smtClean="0"/>
              <a:t> the learner (teacher)</a:t>
            </a:r>
          </a:p>
          <a:p>
            <a:r>
              <a:rPr lang="en-US" dirty="0" smtClean="0"/>
              <a:t>Describe the what, how, and why</a:t>
            </a:r>
          </a:p>
          <a:p>
            <a:r>
              <a:rPr lang="en-US" dirty="0" smtClean="0"/>
              <a:t>Be manageable</a:t>
            </a:r>
          </a:p>
          <a:p>
            <a:r>
              <a:rPr lang="en-US" dirty="0" smtClean="0"/>
              <a:t>Be specific</a:t>
            </a:r>
          </a:p>
          <a:p>
            <a:r>
              <a:rPr lang="en-US" dirty="0" smtClean="0"/>
              <a:t>Be based on learners’ needs</a:t>
            </a:r>
          </a:p>
          <a:p>
            <a:r>
              <a:rPr lang="en-US" dirty="0" smtClean="0"/>
              <a:t>Reduce uncertainty</a:t>
            </a:r>
          </a:p>
          <a:p>
            <a:r>
              <a:rPr lang="en-US" dirty="0" smtClean="0"/>
              <a:t>Be unbiased</a:t>
            </a:r>
          </a:p>
          <a:p>
            <a:r>
              <a:rPr lang="en-US" dirty="0" smtClean="0"/>
              <a:t>Promote learning goals</a:t>
            </a:r>
          </a:p>
          <a:p>
            <a:r>
              <a:rPr lang="en-US" dirty="0" smtClean="0"/>
              <a:t>Lead to self-regulation</a:t>
            </a:r>
          </a:p>
        </p:txBody>
      </p:sp>
      <p:sp>
        <p:nvSpPr>
          <p:cNvPr id="6" name="TextBox 5"/>
          <p:cNvSpPr txBox="1"/>
          <p:nvPr/>
        </p:nvSpPr>
        <p:spPr>
          <a:xfrm>
            <a:off x="152401" y="6324600"/>
            <a:ext cx="8456500" cy="369332"/>
          </a:xfrm>
          <a:prstGeom prst="rect">
            <a:avLst/>
          </a:prstGeom>
          <a:noFill/>
        </p:spPr>
        <p:txBody>
          <a:bodyPr wrap="square" rtlCol="0">
            <a:spAutoFit/>
          </a:bodyPr>
          <a:lstStyle/>
          <a:p>
            <a:r>
              <a:rPr lang="en-US" dirty="0" smtClean="0"/>
              <a:t>Shute (2008) John Hattie Visible Learning For Teachers: Maximizing Impact on Learning</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185956">
            <a:off x="5666884" y="2333904"/>
            <a:ext cx="2956012" cy="3596825"/>
          </a:xfrm>
          <a:prstGeom prst="rect">
            <a:avLst/>
          </a:prstGeom>
        </p:spPr>
      </p:pic>
      <p:sp>
        <p:nvSpPr>
          <p:cNvPr id="7" name="TextBox 6"/>
          <p:cNvSpPr txBox="1"/>
          <p:nvPr/>
        </p:nvSpPr>
        <p:spPr>
          <a:xfrm rot="1167620">
            <a:off x="5849490" y="3261233"/>
            <a:ext cx="2590800" cy="2308324"/>
          </a:xfrm>
          <a:prstGeom prst="rect">
            <a:avLst/>
          </a:prstGeom>
          <a:noFill/>
        </p:spPr>
        <p:txBody>
          <a:bodyPr wrap="square" rtlCol="0">
            <a:spAutoFit/>
          </a:bodyPr>
          <a:lstStyle/>
          <a:p>
            <a:pPr algn="ctr"/>
            <a:r>
              <a:rPr lang="en-US" dirty="0">
                <a:latin typeface="Lucida Calligraphy" panose="03010101010101010101" pitchFamily="66" charset="0"/>
              </a:rPr>
              <a:t>Schooling alone has 0.40 effect size.</a:t>
            </a:r>
          </a:p>
          <a:p>
            <a:pPr algn="ctr"/>
            <a:endParaRPr lang="en-US" dirty="0">
              <a:latin typeface="Lucida Calligraphy" panose="03010101010101010101" pitchFamily="66" charset="0"/>
            </a:endParaRPr>
          </a:p>
          <a:p>
            <a:pPr algn="ctr"/>
            <a:r>
              <a:rPr lang="en-US" dirty="0">
                <a:latin typeface="Lucida Calligraphy" panose="03010101010101010101" pitchFamily="66" charset="0"/>
              </a:rPr>
              <a:t>The average of instruction along with feedback has effect size of 0.79!!!!!</a:t>
            </a:r>
          </a:p>
          <a:p>
            <a:endParaRPr lang="en-US" dirty="0"/>
          </a:p>
        </p:txBody>
      </p:sp>
    </p:spTree>
    <p:extLst>
      <p:ext uri="{BB962C8B-B14F-4D97-AF65-F5344CB8AC3E}">
        <p14:creationId xmlns:p14="http://schemas.microsoft.com/office/powerpoint/2010/main" val="25336840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SAY AHHH….TURN AND CHAT</a:t>
            </a:r>
            <a:endParaRPr lang="en-US" dirty="0"/>
          </a:p>
        </p:txBody>
      </p:sp>
      <p:sp>
        <p:nvSpPr>
          <p:cNvPr id="3" name="Content Placeholder 2"/>
          <p:cNvSpPr>
            <a:spLocks noGrp="1"/>
          </p:cNvSpPr>
          <p:nvPr>
            <p:ph idx="1"/>
          </p:nvPr>
        </p:nvSpPr>
        <p:spPr>
          <a:xfrm>
            <a:off x="304800" y="1447800"/>
            <a:ext cx="8610600" cy="5334000"/>
          </a:xfrm>
        </p:spPr>
        <p:txBody>
          <a:bodyPr>
            <a:normAutofit lnSpcReduction="10000"/>
          </a:bodyPr>
          <a:lstStyle/>
          <a:p>
            <a:r>
              <a:rPr lang="en-US" dirty="0" smtClean="0"/>
              <a:t>Has your understanding about feedback and monitoring changed? </a:t>
            </a:r>
          </a:p>
          <a:p>
            <a:pPr marL="0" indent="0">
              <a:buNone/>
            </a:pPr>
            <a:endParaRPr lang="en-US" dirty="0"/>
          </a:p>
          <a:p>
            <a:r>
              <a:rPr lang="en-US" dirty="0" smtClean="0"/>
              <a:t>Would you change your word on the bandage?</a:t>
            </a:r>
          </a:p>
          <a:p>
            <a:pPr marL="0" indent="0">
              <a:buNone/>
            </a:pPr>
            <a:endParaRPr lang="en-US" dirty="0"/>
          </a:p>
          <a:p>
            <a:r>
              <a:rPr lang="en-US" dirty="0" smtClean="0"/>
              <a:t>Do you think your line plot will change after today?</a:t>
            </a:r>
          </a:p>
          <a:p>
            <a:pPr marL="0" indent="0">
              <a:buNone/>
            </a:pPr>
            <a:endParaRPr lang="en-US" dirty="0"/>
          </a:p>
          <a:p>
            <a:pPr marL="0" indent="0">
              <a:buNone/>
            </a:pPr>
            <a:r>
              <a:rPr lang="en-US" dirty="0" smtClean="0"/>
              <a:t>DISCUSS and JUSTIFY your reasoning </a:t>
            </a:r>
            <a:r>
              <a:rPr lang="en-US" i="1" u="sng" dirty="0" smtClean="0"/>
              <a:t>with evidence</a:t>
            </a:r>
            <a:r>
              <a:rPr lang="en-US" dirty="0" smtClean="0"/>
              <a:t> you have heard so far..</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4876800"/>
            <a:ext cx="8153400" cy="59436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3824858">
            <a:off x="7416856" y="1517845"/>
            <a:ext cx="2149243" cy="472440"/>
          </a:xfrm>
          <a:prstGeom prst="rect">
            <a:avLst/>
          </a:prstGeom>
        </p:spPr>
      </p:pic>
    </p:spTree>
    <p:extLst>
      <p:ext uri="{BB962C8B-B14F-4D97-AF65-F5344CB8AC3E}">
        <p14:creationId xmlns:p14="http://schemas.microsoft.com/office/powerpoint/2010/main" val="33487935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C’S FOR ADMINISTRATORS</a:t>
            </a:r>
            <a:endParaRPr lang="en-US" dirty="0"/>
          </a:p>
        </p:txBody>
      </p:sp>
      <p:sp>
        <p:nvSpPr>
          <p:cNvPr id="3" name="Content Placeholder 2"/>
          <p:cNvSpPr>
            <a:spLocks noGrp="1"/>
          </p:cNvSpPr>
          <p:nvPr>
            <p:ph idx="1"/>
          </p:nvPr>
        </p:nvSpPr>
        <p:spPr/>
        <p:txBody>
          <a:bodyPr>
            <a:normAutofit/>
          </a:bodyPr>
          <a:lstStyle/>
          <a:p>
            <a:r>
              <a:rPr lang="en-US" b="1" u="sng" dirty="0" smtClean="0"/>
              <a:t>Clear</a:t>
            </a:r>
            <a:r>
              <a:rPr lang="en-US" dirty="0" smtClean="0"/>
              <a:t> course</a:t>
            </a:r>
          </a:p>
          <a:p>
            <a:r>
              <a:rPr lang="en-US" b="1" u="sng" dirty="0" smtClean="0"/>
              <a:t>Constant</a:t>
            </a:r>
            <a:r>
              <a:rPr lang="en-US" dirty="0" smtClean="0"/>
              <a:t> feedback </a:t>
            </a:r>
          </a:p>
          <a:p>
            <a:pPr lvl="1"/>
            <a:r>
              <a:rPr lang="en-US" dirty="0" smtClean="0"/>
              <a:t>Frequent feedback with fidelity</a:t>
            </a:r>
          </a:p>
          <a:p>
            <a:pPr lvl="1"/>
            <a:r>
              <a:rPr lang="en-US" dirty="0"/>
              <a:t>“Just as with students, who are learning something new, teachers also need to receive feedback about what they are doing well…” </a:t>
            </a:r>
            <a:endParaRPr lang="en-US" dirty="0" smtClean="0"/>
          </a:p>
          <a:p>
            <a:r>
              <a:rPr lang="en-US" dirty="0" smtClean="0"/>
              <a:t>Course </a:t>
            </a:r>
            <a:r>
              <a:rPr lang="en-US" b="1" u="sng" dirty="0" smtClean="0"/>
              <a:t>Correction </a:t>
            </a:r>
          </a:p>
          <a:p>
            <a:r>
              <a:rPr lang="en-US" b="1" u="sng" dirty="0" smtClean="0"/>
              <a:t>Celebrate </a:t>
            </a:r>
            <a:r>
              <a:rPr lang="en-US" dirty="0" smtClean="0"/>
              <a:t> success</a:t>
            </a:r>
            <a:endParaRPr lang="en-US" b="1" u="sng" dirty="0" smtClean="0"/>
          </a:p>
          <a:p>
            <a:pPr lvl="1"/>
            <a:endParaRPr lang="en-US" dirty="0" smtClean="0"/>
          </a:p>
          <a:p>
            <a:endParaRPr lang="en-US" dirty="0" smtClean="0"/>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81408" y="4038600"/>
            <a:ext cx="1411288" cy="2667000"/>
          </a:xfrm>
          <a:prstGeom prst="rect">
            <a:avLst/>
          </a:prstGeom>
        </p:spPr>
      </p:pic>
    </p:spTree>
    <p:extLst>
      <p:ext uri="{BB962C8B-B14F-4D97-AF65-F5344CB8AC3E}">
        <p14:creationId xmlns:p14="http://schemas.microsoft.com/office/powerpoint/2010/main" val="32747930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201491760"/>
              </p:ext>
            </p:extLst>
          </p:nvPr>
        </p:nvGraphicFramePr>
        <p:xfrm>
          <a:off x="228599" y="228600"/>
          <a:ext cx="8534400" cy="6324600"/>
        </p:xfrm>
        <a:graphic>
          <a:graphicData uri="http://schemas.openxmlformats.org/drawingml/2006/table">
            <a:tbl>
              <a:tblPr firstRow="1" firstCol="1" bandRow="1">
                <a:tableStyleId>{5C22544A-7EE6-4342-B048-85BDC9FD1C3A}</a:tableStyleId>
              </a:tblPr>
              <a:tblGrid>
                <a:gridCol w="2845369"/>
                <a:gridCol w="2845369"/>
                <a:gridCol w="2843662"/>
              </a:tblGrid>
              <a:tr h="396365">
                <a:tc>
                  <a:txBody>
                    <a:bodyPr/>
                    <a:lstStyle/>
                    <a:p>
                      <a:pPr marL="0" marR="0" algn="ctr">
                        <a:lnSpc>
                          <a:spcPct val="115000"/>
                        </a:lnSpc>
                        <a:spcBef>
                          <a:spcPts val="0"/>
                        </a:spcBef>
                        <a:spcAft>
                          <a:spcPts val="0"/>
                        </a:spcAft>
                      </a:pPr>
                      <a:r>
                        <a:rPr lang="en-US" sz="1600" dirty="0">
                          <a:effectLst/>
                        </a:rPr>
                        <a:t>If…</a:t>
                      </a:r>
                      <a:endParaRPr lang="en-US" sz="1000" dirty="0">
                        <a:effectLst/>
                        <a:latin typeface="Calibri"/>
                        <a:ea typeface="Calibri"/>
                        <a:cs typeface="Times New Roman"/>
                      </a:endParaRPr>
                    </a:p>
                  </a:txBody>
                  <a:tcPr marL="61662" marR="61662" marT="0" marB="0" anchor="ctr"/>
                </a:tc>
                <a:tc>
                  <a:txBody>
                    <a:bodyPr/>
                    <a:lstStyle/>
                    <a:p>
                      <a:pPr marL="0" marR="0" algn="ctr">
                        <a:lnSpc>
                          <a:spcPct val="115000"/>
                        </a:lnSpc>
                        <a:spcBef>
                          <a:spcPts val="0"/>
                        </a:spcBef>
                        <a:spcAft>
                          <a:spcPts val="0"/>
                        </a:spcAft>
                      </a:pPr>
                      <a:r>
                        <a:rPr lang="en-US" sz="1600">
                          <a:effectLst/>
                        </a:rPr>
                        <a:t>Then…</a:t>
                      </a:r>
                      <a:endParaRPr lang="en-US" sz="1000">
                        <a:effectLst/>
                        <a:latin typeface="Calibri"/>
                        <a:ea typeface="Calibri"/>
                        <a:cs typeface="Times New Roman"/>
                      </a:endParaRPr>
                    </a:p>
                  </a:txBody>
                  <a:tcPr marL="61662" marR="61662" marT="0" marB="0" anchor="ctr"/>
                </a:tc>
                <a:tc>
                  <a:txBody>
                    <a:bodyPr/>
                    <a:lstStyle/>
                    <a:p>
                      <a:pPr marL="0" marR="0" algn="ctr">
                        <a:lnSpc>
                          <a:spcPct val="115000"/>
                        </a:lnSpc>
                        <a:spcBef>
                          <a:spcPts val="0"/>
                        </a:spcBef>
                        <a:spcAft>
                          <a:spcPts val="0"/>
                        </a:spcAft>
                      </a:pPr>
                      <a:r>
                        <a:rPr lang="en-US" sz="1600">
                          <a:effectLst/>
                        </a:rPr>
                        <a:t>And…</a:t>
                      </a:r>
                      <a:endParaRPr lang="en-US" sz="1000">
                        <a:effectLst/>
                        <a:latin typeface="Calibri"/>
                        <a:ea typeface="Calibri"/>
                        <a:cs typeface="Times New Roman"/>
                      </a:endParaRPr>
                    </a:p>
                  </a:txBody>
                  <a:tcPr marL="61662" marR="61662" marT="0" marB="0" anchor="ctr"/>
                </a:tc>
              </a:tr>
              <a:tr h="919106">
                <a:tc>
                  <a:txBody>
                    <a:bodyPr/>
                    <a:lstStyle/>
                    <a:p>
                      <a:pPr marL="0" marR="0">
                        <a:lnSpc>
                          <a:spcPct val="115000"/>
                        </a:lnSpc>
                        <a:spcBef>
                          <a:spcPts val="0"/>
                        </a:spcBef>
                        <a:spcAft>
                          <a:spcPts val="0"/>
                        </a:spcAft>
                      </a:pPr>
                      <a:r>
                        <a:rPr lang="en-US" sz="1600">
                          <a:effectLst/>
                        </a:rPr>
                        <a:t>Yes…</a:t>
                      </a:r>
                      <a:endParaRPr lang="en-US" sz="1000">
                        <a:effectLst/>
                        <a:latin typeface="Calibri"/>
                        <a:ea typeface="Calibri"/>
                        <a:cs typeface="Times New Roman"/>
                      </a:endParaRPr>
                    </a:p>
                  </a:txBody>
                  <a:tcPr marL="61662" marR="61662" marT="0" marB="0" anchor="ctr"/>
                </a:tc>
                <a:tc>
                  <a:txBody>
                    <a:bodyPr/>
                    <a:lstStyle/>
                    <a:p>
                      <a:pPr marL="0" marR="0">
                        <a:lnSpc>
                          <a:spcPct val="115000"/>
                        </a:lnSpc>
                        <a:spcBef>
                          <a:spcPts val="0"/>
                        </a:spcBef>
                        <a:spcAft>
                          <a:spcPts val="0"/>
                        </a:spcAft>
                      </a:pPr>
                      <a:r>
                        <a:rPr lang="en-US" sz="1600">
                          <a:effectLst/>
                        </a:rPr>
                        <a:t>Celebrate</a:t>
                      </a:r>
                      <a:endParaRPr lang="en-US" sz="1000">
                        <a:effectLst/>
                        <a:latin typeface="Calibri"/>
                        <a:ea typeface="Calibri"/>
                        <a:cs typeface="Times New Roman"/>
                      </a:endParaRPr>
                    </a:p>
                  </a:txBody>
                  <a:tcPr marL="61662" marR="61662" marT="0" marB="0" anchor="ctr"/>
                </a:tc>
                <a:tc>
                  <a:txBody>
                    <a:bodyPr/>
                    <a:lstStyle/>
                    <a:p>
                      <a:pPr marL="0" marR="0">
                        <a:lnSpc>
                          <a:spcPct val="115000"/>
                        </a:lnSpc>
                        <a:spcBef>
                          <a:spcPts val="0"/>
                        </a:spcBef>
                        <a:spcAft>
                          <a:spcPts val="0"/>
                        </a:spcAft>
                      </a:pPr>
                      <a:r>
                        <a:rPr lang="en-US" sz="1600">
                          <a:effectLst/>
                        </a:rPr>
                        <a:t>Stay on course</a:t>
                      </a:r>
                      <a:endParaRPr lang="en-US" sz="1000">
                        <a:effectLst/>
                        <a:latin typeface="Calibri"/>
                        <a:ea typeface="Calibri"/>
                        <a:cs typeface="Times New Roman"/>
                      </a:endParaRPr>
                    </a:p>
                  </a:txBody>
                  <a:tcPr marL="61662" marR="61662" marT="0" marB="0" anchor="ctr"/>
                </a:tc>
              </a:tr>
              <a:tr h="1838212">
                <a:tc>
                  <a:txBody>
                    <a:bodyPr/>
                    <a:lstStyle/>
                    <a:p>
                      <a:pPr marL="0" marR="0">
                        <a:lnSpc>
                          <a:spcPct val="115000"/>
                        </a:lnSpc>
                        <a:spcBef>
                          <a:spcPts val="0"/>
                        </a:spcBef>
                        <a:spcAft>
                          <a:spcPts val="0"/>
                        </a:spcAft>
                      </a:pPr>
                      <a:r>
                        <a:rPr lang="en-US" sz="1600" dirty="0">
                          <a:effectLst/>
                        </a:rPr>
                        <a:t>Some…</a:t>
                      </a:r>
                      <a:endParaRPr lang="en-US" sz="1000" dirty="0">
                        <a:effectLst/>
                        <a:latin typeface="Calibri"/>
                        <a:ea typeface="Calibri"/>
                        <a:cs typeface="Times New Roman"/>
                      </a:endParaRPr>
                    </a:p>
                  </a:txBody>
                  <a:tcPr marL="61662" marR="61662" marT="0" marB="0" anchor="ctr"/>
                </a:tc>
                <a:tc>
                  <a:txBody>
                    <a:bodyPr/>
                    <a:lstStyle/>
                    <a:p>
                      <a:pPr marL="0" marR="0">
                        <a:lnSpc>
                          <a:spcPct val="115000"/>
                        </a:lnSpc>
                        <a:spcBef>
                          <a:spcPts val="0"/>
                        </a:spcBef>
                        <a:spcAft>
                          <a:spcPts val="0"/>
                        </a:spcAft>
                      </a:pPr>
                      <a:r>
                        <a:rPr lang="en-US" sz="1600">
                          <a:effectLst/>
                        </a:rPr>
                        <a:t>Review… Are we doing what we set out to do</a:t>
                      </a:r>
                      <a:endParaRPr lang="en-US" sz="1000">
                        <a:effectLst/>
                        <a:latin typeface="Calibri"/>
                        <a:ea typeface="Calibri"/>
                        <a:cs typeface="Times New Roman"/>
                      </a:endParaRPr>
                    </a:p>
                  </a:txBody>
                  <a:tcPr marL="61662" marR="61662" marT="0" marB="0" anchor="ctr"/>
                </a:tc>
                <a:tc>
                  <a:txBody>
                    <a:bodyPr/>
                    <a:lstStyle/>
                    <a:p>
                      <a:pPr marL="0" marR="0">
                        <a:lnSpc>
                          <a:spcPct val="115000"/>
                        </a:lnSpc>
                        <a:spcBef>
                          <a:spcPts val="0"/>
                        </a:spcBef>
                        <a:spcAft>
                          <a:spcPts val="0"/>
                        </a:spcAft>
                      </a:pPr>
                      <a:r>
                        <a:rPr lang="en-US" sz="1600">
                          <a:effectLst/>
                        </a:rPr>
                        <a:t>Revisit our plan for implementation changes</a:t>
                      </a:r>
                      <a:endParaRPr lang="en-US" sz="1000">
                        <a:effectLst/>
                        <a:latin typeface="Calibri"/>
                        <a:ea typeface="Calibri"/>
                        <a:cs typeface="Times New Roman"/>
                      </a:endParaRPr>
                    </a:p>
                  </a:txBody>
                  <a:tcPr marL="61662" marR="61662" marT="0" marB="0" anchor="ctr"/>
                </a:tc>
              </a:tr>
              <a:tr h="3170917">
                <a:tc>
                  <a:txBody>
                    <a:bodyPr/>
                    <a:lstStyle/>
                    <a:p>
                      <a:pPr marL="0" marR="0">
                        <a:lnSpc>
                          <a:spcPct val="115000"/>
                        </a:lnSpc>
                        <a:spcBef>
                          <a:spcPts val="0"/>
                        </a:spcBef>
                        <a:spcAft>
                          <a:spcPts val="0"/>
                        </a:spcAft>
                      </a:pPr>
                      <a:r>
                        <a:rPr lang="en-US" sz="1600">
                          <a:effectLst/>
                        </a:rPr>
                        <a:t>No…</a:t>
                      </a:r>
                      <a:endParaRPr lang="en-US" sz="1000">
                        <a:effectLst/>
                        <a:latin typeface="Calibri"/>
                        <a:ea typeface="Calibri"/>
                        <a:cs typeface="Times New Roman"/>
                      </a:endParaRPr>
                    </a:p>
                  </a:txBody>
                  <a:tcPr marL="61662" marR="61662" marT="0" marB="0" anchor="ctr"/>
                </a:tc>
                <a:tc>
                  <a:txBody>
                    <a:bodyPr/>
                    <a:lstStyle/>
                    <a:p>
                      <a:pPr marL="0" marR="0">
                        <a:lnSpc>
                          <a:spcPct val="115000"/>
                        </a:lnSpc>
                        <a:spcBef>
                          <a:spcPts val="0"/>
                        </a:spcBef>
                        <a:spcAft>
                          <a:spcPts val="0"/>
                        </a:spcAft>
                      </a:pPr>
                      <a:r>
                        <a:rPr lang="en-US" sz="1600">
                          <a:effectLst/>
                        </a:rPr>
                        <a:t>Is the analysis of the situation correct? </a:t>
                      </a:r>
                      <a:endParaRPr lang="en-US" sz="1000">
                        <a:effectLst/>
                      </a:endParaRPr>
                    </a:p>
                    <a:p>
                      <a:pPr marL="0" marR="0">
                        <a:lnSpc>
                          <a:spcPct val="115000"/>
                        </a:lnSpc>
                        <a:spcBef>
                          <a:spcPts val="0"/>
                        </a:spcBef>
                        <a:spcAft>
                          <a:spcPts val="0"/>
                        </a:spcAft>
                      </a:pPr>
                      <a:r>
                        <a:rPr lang="en-US" sz="1600">
                          <a:effectLst/>
                        </a:rPr>
                        <a:t>If yes, see the question below… If no, conduct a brief root cause analysis</a:t>
                      </a:r>
                      <a:endParaRPr lang="en-US" sz="1000">
                        <a:effectLst/>
                      </a:endParaRPr>
                    </a:p>
                    <a:p>
                      <a:pPr marL="0" marR="0">
                        <a:lnSpc>
                          <a:spcPct val="115000"/>
                        </a:lnSpc>
                        <a:spcBef>
                          <a:spcPts val="0"/>
                        </a:spcBef>
                        <a:spcAft>
                          <a:spcPts val="0"/>
                        </a:spcAft>
                      </a:pPr>
                      <a:r>
                        <a:rPr lang="en-US" sz="1600">
                          <a:effectLst/>
                        </a:rPr>
                        <a:t> </a:t>
                      </a:r>
                      <a:endParaRPr lang="en-US" sz="1000">
                        <a:effectLst/>
                      </a:endParaRPr>
                    </a:p>
                    <a:p>
                      <a:pPr marL="0" marR="0">
                        <a:lnSpc>
                          <a:spcPct val="115000"/>
                        </a:lnSpc>
                        <a:spcBef>
                          <a:spcPts val="0"/>
                        </a:spcBef>
                        <a:spcAft>
                          <a:spcPts val="0"/>
                        </a:spcAft>
                      </a:pPr>
                      <a:r>
                        <a:rPr lang="en-US" sz="1600">
                          <a:effectLst/>
                        </a:rPr>
                        <a:t>Is the strategy the best chosen for the situation?</a:t>
                      </a:r>
                      <a:endParaRPr lang="en-US" sz="1000">
                        <a:effectLst/>
                        <a:latin typeface="Calibri"/>
                        <a:ea typeface="Calibri"/>
                        <a:cs typeface="Times New Roman"/>
                      </a:endParaRPr>
                    </a:p>
                  </a:txBody>
                  <a:tcPr marL="61662" marR="61662" marT="0" marB="0" anchor="ctr"/>
                </a:tc>
                <a:tc>
                  <a:txBody>
                    <a:bodyPr/>
                    <a:lstStyle/>
                    <a:p>
                      <a:pPr marL="0" marR="0">
                        <a:lnSpc>
                          <a:spcPct val="115000"/>
                        </a:lnSpc>
                        <a:spcBef>
                          <a:spcPts val="0"/>
                        </a:spcBef>
                        <a:spcAft>
                          <a:spcPts val="0"/>
                        </a:spcAft>
                      </a:pPr>
                      <a:r>
                        <a:rPr lang="en-US" sz="1600" dirty="0">
                          <a:effectLst/>
                        </a:rPr>
                        <a:t>Revisit strategies for possible midcourse changes</a:t>
                      </a:r>
                      <a:endParaRPr lang="en-US" sz="1000" dirty="0">
                        <a:effectLst/>
                        <a:latin typeface="Calibri"/>
                        <a:ea typeface="Calibri"/>
                        <a:cs typeface="Times New Roman"/>
                      </a:endParaRPr>
                    </a:p>
                  </a:txBody>
                  <a:tcPr marL="61662" marR="61662" marT="0" marB="0" anchor="ctr"/>
                </a:tc>
              </a:tr>
            </a:tbl>
          </a:graphicData>
        </a:graphic>
      </p:graphicFrame>
      <p:sp>
        <p:nvSpPr>
          <p:cNvPr id="5" name="Rectangle 4"/>
          <p:cNvSpPr/>
          <p:nvPr/>
        </p:nvSpPr>
        <p:spPr>
          <a:xfrm rot="20545766">
            <a:off x="5659581" y="5473213"/>
            <a:ext cx="3199915" cy="923330"/>
          </a:xfrm>
          <a:prstGeom prst="rect">
            <a:avLst/>
          </a:prstGeom>
          <a:noFill/>
        </p:spPr>
        <p:txBody>
          <a:bodyPr wrap="none" lIns="91440" tIns="45720" rIns="91440" bIns="45720">
            <a:spAutoFit/>
          </a:bodyPr>
          <a:lstStyle/>
          <a:p>
            <a:pPr algn="ctr"/>
            <a:r>
              <a:rPr lang="en-US" sz="54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Handout 1</a:t>
            </a:r>
            <a:endParaRPr lang="en-US"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extLst>
      <p:ext uri="{BB962C8B-B14F-4D97-AF65-F5344CB8AC3E}">
        <p14:creationId xmlns:p14="http://schemas.microsoft.com/office/powerpoint/2010/main" val="23576597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95112429"/>
              </p:ext>
            </p:extLst>
          </p:nvPr>
        </p:nvGraphicFramePr>
        <p:xfrm>
          <a:off x="228601" y="304799"/>
          <a:ext cx="8762998" cy="6248400"/>
        </p:xfrm>
        <a:graphic>
          <a:graphicData uri="http://schemas.openxmlformats.org/drawingml/2006/table">
            <a:tbl>
              <a:tblPr firstRow="1" firstCol="1" bandRow="1">
                <a:tableStyleId>{5C22544A-7EE6-4342-B048-85BDC9FD1C3A}</a:tableStyleId>
              </a:tblPr>
              <a:tblGrid>
                <a:gridCol w="3323896"/>
                <a:gridCol w="3323896"/>
                <a:gridCol w="2115206"/>
              </a:tblGrid>
              <a:tr h="291001">
                <a:tc>
                  <a:txBody>
                    <a:bodyPr/>
                    <a:lstStyle/>
                    <a:p>
                      <a:pPr marL="0" marR="0" algn="ctr">
                        <a:lnSpc>
                          <a:spcPct val="115000"/>
                        </a:lnSpc>
                        <a:spcBef>
                          <a:spcPts val="0"/>
                        </a:spcBef>
                        <a:spcAft>
                          <a:spcPts val="0"/>
                        </a:spcAft>
                      </a:pPr>
                      <a:r>
                        <a:rPr lang="en-US" sz="900" dirty="0">
                          <a:effectLst/>
                        </a:rPr>
                        <a:t> </a:t>
                      </a:r>
                      <a:endParaRPr lang="en-US" sz="700" dirty="0">
                        <a:effectLst/>
                        <a:latin typeface="Calibri"/>
                        <a:ea typeface="Calibri"/>
                        <a:cs typeface="Times New Roman"/>
                      </a:endParaRPr>
                    </a:p>
                  </a:txBody>
                  <a:tcPr marL="44035" marR="44035" marT="0" marB="0" anchor="ctr"/>
                </a:tc>
                <a:tc>
                  <a:txBody>
                    <a:bodyPr/>
                    <a:lstStyle/>
                    <a:p>
                      <a:pPr marL="0" marR="0" algn="ctr">
                        <a:lnSpc>
                          <a:spcPct val="115000"/>
                        </a:lnSpc>
                        <a:spcBef>
                          <a:spcPts val="0"/>
                        </a:spcBef>
                        <a:spcAft>
                          <a:spcPts val="0"/>
                        </a:spcAft>
                      </a:pPr>
                      <a:r>
                        <a:rPr lang="en-US" sz="900">
                          <a:effectLst/>
                        </a:rPr>
                        <a:t>Suggested Actions</a:t>
                      </a:r>
                      <a:endParaRPr lang="en-US" sz="700">
                        <a:effectLst/>
                        <a:latin typeface="Calibri"/>
                        <a:ea typeface="Calibri"/>
                        <a:cs typeface="Times New Roman"/>
                      </a:endParaRPr>
                    </a:p>
                  </a:txBody>
                  <a:tcPr marL="44035" marR="44035" marT="0" marB="0" anchor="ctr"/>
                </a:tc>
                <a:tc>
                  <a:txBody>
                    <a:bodyPr/>
                    <a:lstStyle/>
                    <a:p>
                      <a:pPr marL="0" marR="0" algn="ctr">
                        <a:lnSpc>
                          <a:spcPct val="115000"/>
                        </a:lnSpc>
                        <a:spcBef>
                          <a:spcPts val="0"/>
                        </a:spcBef>
                        <a:spcAft>
                          <a:spcPts val="0"/>
                        </a:spcAft>
                      </a:pPr>
                      <a:r>
                        <a:rPr lang="en-US" sz="900">
                          <a:effectLst/>
                        </a:rPr>
                        <a:t>Notes</a:t>
                      </a:r>
                      <a:endParaRPr lang="en-US" sz="700">
                        <a:effectLst/>
                        <a:latin typeface="Calibri"/>
                        <a:ea typeface="Calibri"/>
                        <a:cs typeface="Times New Roman"/>
                      </a:endParaRPr>
                    </a:p>
                  </a:txBody>
                  <a:tcPr marL="44035" marR="44035" marT="0" marB="0" anchor="ctr"/>
                </a:tc>
              </a:tr>
              <a:tr h="650688">
                <a:tc rowSpan="3">
                  <a:txBody>
                    <a:bodyPr/>
                    <a:lstStyle/>
                    <a:p>
                      <a:pPr marL="0" marR="0" algn="ctr">
                        <a:lnSpc>
                          <a:spcPct val="115000"/>
                        </a:lnSpc>
                        <a:spcBef>
                          <a:spcPts val="0"/>
                        </a:spcBef>
                        <a:spcAft>
                          <a:spcPts val="0"/>
                        </a:spcAft>
                      </a:pPr>
                      <a:r>
                        <a:rPr lang="en-US" sz="900">
                          <a:effectLst/>
                        </a:rPr>
                        <a:t>SELF MONITORING</a:t>
                      </a:r>
                      <a:endParaRPr lang="en-US" sz="700">
                        <a:effectLst/>
                        <a:latin typeface="Calibri"/>
                        <a:ea typeface="Calibri"/>
                        <a:cs typeface="Times New Roman"/>
                      </a:endParaRPr>
                    </a:p>
                  </a:txBody>
                  <a:tcPr marL="44035" marR="44035" marT="0" marB="0" anchor="ctr"/>
                </a:tc>
                <a:tc>
                  <a:txBody>
                    <a:bodyPr/>
                    <a:lstStyle/>
                    <a:p>
                      <a:pPr marL="0" marR="0">
                        <a:lnSpc>
                          <a:spcPct val="115000"/>
                        </a:lnSpc>
                        <a:spcBef>
                          <a:spcPts val="0"/>
                        </a:spcBef>
                        <a:spcAft>
                          <a:spcPts val="0"/>
                        </a:spcAft>
                      </a:pPr>
                      <a:r>
                        <a:rPr lang="en-US" sz="900">
                          <a:effectLst/>
                          <a:sym typeface="Wingdings"/>
                        </a:rPr>
                        <a:t></a:t>
                      </a:r>
                      <a:r>
                        <a:rPr lang="en-US" sz="900">
                          <a:effectLst/>
                        </a:rPr>
                        <a:t> Collect and examine student work</a:t>
                      </a:r>
                      <a:endParaRPr lang="en-US" sz="700">
                        <a:effectLst/>
                        <a:latin typeface="Calibri"/>
                        <a:ea typeface="Calibri"/>
                        <a:cs typeface="Times New Roman"/>
                      </a:endParaRPr>
                    </a:p>
                  </a:txBody>
                  <a:tcPr marL="44035" marR="44035" marT="0" marB="0" anchor="ctr"/>
                </a:tc>
                <a:tc rowSpan="3">
                  <a:txBody>
                    <a:bodyPr/>
                    <a:lstStyle/>
                    <a:p>
                      <a:pPr marL="0" marR="0">
                        <a:lnSpc>
                          <a:spcPct val="115000"/>
                        </a:lnSpc>
                        <a:spcBef>
                          <a:spcPts val="0"/>
                        </a:spcBef>
                        <a:spcAft>
                          <a:spcPts val="0"/>
                        </a:spcAft>
                      </a:pPr>
                      <a:r>
                        <a:rPr lang="en-US" sz="900">
                          <a:effectLst/>
                        </a:rPr>
                        <a:t> </a:t>
                      </a:r>
                      <a:endParaRPr lang="en-US" sz="700">
                        <a:effectLst/>
                        <a:latin typeface="Calibri"/>
                        <a:ea typeface="Calibri"/>
                        <a:cs typeface="Times New Roman"/>
                      </a:endParaRPr>
                    </a:p>
                  </a:txBody>
                  <a:tcPr marL="44035" marR="44035" marT="0" marB="0"/>
                </a:tc>
              </a:tr>
              <a:tr h="1455010">
                <a:tc vMerge="1">
                  <a:txBody>
                    <a:bodyPr/>
                    <a:lstStyle/>
                    <a:p>
                      <a:endParaRPr lang="en-US"/>
                    </a:p>
                  </a:txBody>
                  <a:tcPr/>
                </a:tc>
                <a:tc>
                  <a:txBody>
                    <a:bodyPr/>
                    <a:lstStyle/>
                    <a:p>
                      <a:pPr marL="0" marR="0">
                        <a:lnSpc>
                          <a:spcPct val="115000"/>
                        </a:lnSpc>
                        <a:spcBef>
                          <a:spcPts val="0"/>
                        </a:spcBef>
                        <a:spcAft>
                          <a:spcPts val="0"/>
                        </a:spcAft>
                      </a:pPr>
                      <a:r>
                        <a:rPr lang="en-US" sz="900">
                          <a:effectLst/>
                          <a:sym typeface="Wingdings"/>
                        </a:rPr>
                        <a:t></a:t>
                      </a:r>
                      <a:r>
                        <a:rPr lang="en-US" sz="900">
                          <a:effectLst/>
                        </a:rPr>
                        <a:t> Know your strategies and what student work and behaviors should look like to accomplish your goal. Also, know what teacher/adult behavior should look like to accomplish your goal. Have this information as a visible reference.</a:t>
                      </a:r>
                      <a:endParaRPr lang="en-US" sz="700">
                        <a:effectLst/>
                        <a:latin typeface="Calibri"/>
                        <a:ea typeface="Calibri"/>
                        <a:cs typeface="Times New Roman"/>
                      </a:endParaRPr>
                    </a:p>
                  </a:txBody>
                  <a:tcPr marL="44035" marR="44035" marT="0" marB="0" anchor="ctr"/>
                </a:tc>
                <a:tc vMerge="1">
                  <a:txBody>
                    <a:bodyPr/>
                    <a:lstStyle/>
                    <a:p>
                      <a:endParaRPr lang="en-US"/>
                    </a:p>
                  </a:txBody>
                  <a:tcPr/>
                </a:tc>
              </a:tr>
              <a:tr h="650688">
                <a:tc vMerge="1">
                  <a:txBody>
                    <a:bodyPr/>
                    <a:lstStyle/>
                    <a:p>
                      <a:endParaRPr lang="en-US"/>
                    </a:p>
                  </a:txBody>
                  <a:tcPr/>
                </a:tc>
                <a:tc>
                  <a:txBody>
                    <a:bodyPr/>
                    <a:lstStyle/>
                    <a:p>
                      <a:pPr marL="0" marR="0">
                        <a:lnSpc>
                          <a:spcPct val="115000"/>
                        </a:lnSpc>
                        <a:spcBef>
                          <a:spcPts val="0"/>
                        </a:spcBef>
                        <a:spcAft>
                          <a:spcPts val="0"/>
                        </a:spcAft>
                      </a:pPr>
                      <a:r>
                        <a:rPr lang="en-US" sz="900">
                          <a:effectLst/>
                          <a:sym typeface="Wingdings"/>
                        </a:rPr>
                        <a:t></a:t>
                      </a:r>
                      <a:r>
                        <a:rPr lang="en-US" sz="900">
                          <a:effectLst/>
                        </a:rPr>
                        <a:t> Videotape for personal reflection </a:t>
                      </a:r>
                      <a:endParaRPr lang="en-US" sz="700">
                        <a:effectLst/>
                        <a:latin typeface="Calibri"/>
                        <a:ea typeface="Calibri"/>
                        <a:cs typeface="Times New Roman"/>
                      </a:endParaRPr>
                    </a:p>
                  </a:txBody>
                  <a:tcPr marL="44035" marR="44035" marT="0" marB="0" anchor="ctr"/>
                </a:tc>
                <a:tc vMerge="1">
                  <a:txBody>
                    <a:bodyPr/>
                    <a:lstStyle/>
                    <a:p>
                      <a:endParaRPr lang="en-US"/>
                    </a:p>
                  </a:txBody>
                  <a:tcPr/>
                </a:tc>
              </a:tr>
              <a:tr h="291001">
                <a:tc rowSpan="6">
                  <a:txBody>
                    <a:bodyPr/>
                    <a:lstStyle/>
                    <a:p>
                      <a:pPr marL="0" marR="0" algn="ctr">
                        <a:lnSpc>
                          <a:spcPct val="115000"/>
                        </a:lnSpc>
                        <a:spcBef>
                          <a:spcPts val="0"/>
                        </a:spcBef>
                        <a:spcAft>
                          <a:spcPts val="0"/>
                        </a:spcAft>
                      </a:pPr>
                      <a:r>
                        <a:rPr lang="en-US" sz="900">
                          <a:effectLst/>
                        </a:rPr>
                        <a:t>TEAM MONITORING</a:t>
                      </a:r>
                      <a:endParaRPr lang="en-US" sz="700">
                        <a:effectLst/>
                        <a:latin typeface="Calibri"/>
                        <a:ea typeface="Calibri"/>
                        <a:cs typeface="Times New Roman"/>
                      </a:endParaRPr>
                    </a:p>
                  </a:txBody>
                  <a:tcPr marL="44035" marR="44035" marT="0" marB="0" anchor="ctr"/>
                </a:tc>
                <a:tc>
                  <a:txBody>
                    <a:bodyPr/>
                    <a:lstStyle/>
                    <a:p>
                      <a:pPr marL="0" marR="0">
                        <a:lnSpc>
                          <a:spcPct val="115000"/>
                        </a:lnSpc>
                        <a:spcBef>
                          <a:spcPts val="0"/>
                        </a:spcBef>
                        <a:spcAft>
                          <a:spcPts val="0"/>
                        </a:spcAft>
                      </a:pPr>
                      <a:r>
                        <a:rPr lang="en-US" sz="900">
                          <a:effectLst/>
                          <a:sym typeface="Wingdings"/>
                        </a:rPr>
                        <a:t></a:t>
                      </a:r>
                      <a:r>
                        <a:rPr lang="en-US" sz="900">
                          <a:effectLst/>
                        </a:rPr>
                        <a:t> Examine and discuss work products</a:t>
                      </a:r>
                      <a:endParaRPr lang="en-US" sz="700">
                        <a:effectLst/>
                        <a:latin typeface="Calibri"/>
                        <a:ea typeface="Calibri"/>
                        <a:cs typeface="Times New Roman"/>
                      </a:endParaRPr>
                    </a:p>
                  </a:txBody>
                  <a:tcPr marL="44035" marR="44035" marT="0" marB="0"/>
                </a:tc>
                <a:tc rowSpan="6">
                  <a:txBody>
                    <a:bodyPr/>
                    <a:lstStyle/>
                    <a:p>
                      <a:pPr marL="0" marR="0">
                        <a:lnSpc>
                          <a:spcPct val="115000"/>
                        </a:lnSpc>
                        <a:spcBef>
                          <a:spcPts val="0"/>
                        </a:spcBef>
                        <a:spcAft>
                          <a:spcPts val="0"/>
                        </a:spcAft>
                      </a:pPr>
                      <a:r>
                        <a:rPr lang="en-US" sz="900">
                          <a:effectLst/>
                        </a:rPr>
                        <a:t> </a:t>
                      </a:r>
                      <a:endParaRPr lang="en-US" sz="700">
                        <a:effectLst/>
                        <a:latin typeface="Calibri"/>
                        <a:ea typeface="Calibri"/>
                        <a:cs typeface="Times New Roman"/>
                      </a:endParaRPr>
                    </a:p>
                  </a:txBody>
                  <a:tcPr marL="44035" marR="44035" marT="0" marB="0"/>
                </a:tc>
              </a:tr>
              <a:tr h="291001">
                <a:tc vMerge="1">
                  <a:txBody>
                    <a:bodyPr/>
                    <a:lstStyle/>
                    <a:p>
                      <a:endParaRPr lang="en-US"/>
                    </a:p>
                  </a:txBody>
                  <a:tcPr/>
                </a:tc>
                <a:tc>
                  <a:txBody>
                    <a:bodyPr/>
                    <a:lstStyle/>
                    <a:p>
                      <a:pPr marL="0" marR="0">
                        <a:lnSpc>
                          <a:spcPct val="115000"/>
                        </a:lnSpc>
                        <a:spcBef>
                          <a:spcPts val="0"/>
                        </a:spcBef>
                        <a:spcAft>
                          <a:spcPts val="0"/>
                        </a:spcAft>
                      </a:pPr>
                      <a:r>
                        <a:rPr lang="en-US" sz="900">
                          <a:effectLst/>
                          <a:sym typeface="Wingdings"/>
                        </a:rPr>
                        <a:t></a:t>
                      </a:r>
                      <a:r>
                        <a:rPr lang="en-US" sz="900">
                          <a:effectLst/>
                        </a:rPr>
                        <a:t> Observe and discuss strategies</a:t>
                      </a:r>
                      <a:endParaRPr lang="en-US" sz="700">
                        <a:effectLst/>
                        <a:latin typeface="Calibri"/>
                        <a:ea typeface="Calibri"/>
                        <a:cs typeface="Times New Roman"/>
                      </a:endParaRPr>
                    </a:p>
                  </a:txBody>
                  <a:tcPr marL="44035" marR="44035" marT="0" marB="0"/>
                </a:tc>
                <a:tc vMerge="1">
                  <a:txBody>
                    <a:bodyPr/>
                    <a:lstStyle/>
                    <a:p>
                      <a:endParaRPr lang="en-US"/>
                    </a:p>
                  </a:txBody>
                  <a:tcPr/>
                </a:tc>
              </a:tr>
              <a:tr h="291001">
                <a:tc vMerge="1">
                  <a:txBody>
                    <a:bodyPr/>
                    <a:lstStyle/>
                    <a:p>
                      <a:endParaRPr lang="en-US"/>
                    </a:p>
                  </a:txBody>
                  <a:tcPr/>
                </a:tc>
                <a:tc>
                  <a:txBody>
                    <a:bodyPr/>
                    <a:lstStyle/>
                    <a:p>
                      <a:pPr marL="0" marR="0">
                        <a:lnSpc>
                          <a:spcPct val="115000"/>
                        </a:lnSpc>
                        <a:spcBef>
                          <a:spcPts val="0"/>
                        </a:spcBef>
                        <a:spcAft>
                          <a:spcPts val="0"/>
                        </a:spcAft>
                      </a:pPr>
                      <a:r>
                        <a:rPr lang="en-US" sz="900">
                          <a:effectLst/>
                          <a:sym typeface="Wingdings"/>
                        </a:rPr>
                        <a:t></a:t>
                      </a:r>
                      <a:r>
                        <a:rPr lang="en-US" sz="900">
                          <a:effectLst/>
                        </a:rPr>
                        <a:t> Collect samples to show growth over time</a:t>
                      </a:r>
                      <a:endParaRPr lang="en-US" sz="700">
                        <a:effectLst/>
                        <a:latin typeface="Calibri"/>
                        <a:ea typeface="Calibri"/>
                        <a:cs typeface="Times New Roman"/>
                      </a:endParaRPr>
                    </a:p>
                  </a:txBody>
                  <a:tcPr marL="44035" marR="44035" marT="0" marB="0"/>
                </a:tc>
                <a:tc vMerge="1">
                  <a:txBody>
                    <a:bodyPr/>
                    <a:lstStyle/>
                    <a:p>
                      <a:endParaRPr lang="en-US"/>
                    </a:p>
                  </a:txBody>
                  <a:tcPr/>
                </a:tc>
              </a:tr>
              <a:tr h="291001">
                <a:tc vMerge="1">
                  <a:txBody>
                    <a:bodyPr/>
                    <a:lstStyle/>
                    <a:p>
                      <a:endParaRPr lang="en-US"/>
                    </a:p>
                  </a:txBody>
                  <a:tcPr/>
                </a:tc>
                <a:tc>
                  <a:txBody>
                    <a:bodyPr/>
                    <a:lstStyle/>
                    <a:p>
                      <a:pPr marL="0" marR="0">
                        <a:lnSpc>
                          <a:spcPct val="115000"/>
                        </a:lnSpc>
                        <a:spcBef>
                          <a:spcPts val="0"/>
                        </a:spcBef>
                        <a:spcAft>
                          <a:spcPts val="0"/>
                        </a:spcAft>
                      </a:pPr>
                      <a:r>
                        <a:rPr lang="en-US" sz="900">
                          <a:effectLst/>
                          <a:sym typeface="Wingdings"/>
                        </a:rPr>
                        <a:t></a:t>
                      </a:r>
                      <a:r>
                        <a:rPr lang="en-US" sz="900">
                          <a:effectLst/>
                        </a:rPr>
                        <a:t> Share successes and challenges</a:t>
                      </a:r>
                      <a:endParaRPr lang="en-US" sz="700">
                        <a:effectLst/>
                        <a:latin typeface="Calibri"/>
                        <a:ea typeface="Calibri"/>
                        <a:cs typeface="Times New Roman"/>
                      </a:endParaRPr>
                    </a:p>
                  </a:txBody>
                  <a:tcPr marL="44035" marR="44035" marT="0" marB="0"/>
                </a:tc>
                <a:tc vMerge="1">
                  <a:txBody>
                    <a:bodyPr/>
                    <a:lstStyle/>
                    <a:p>
                      <a:endParaRPr lang="en-US"/>
                    </a:p>
                  </a:txBody>
                  <a:tcPr/>
                </a:tc>
              </a:tr>
              <a:tr h="291001">
                <a:tc vMerge="1">
                  <a:txBody>
                    <a:bodyPr/>
                    <a:lstStyle/>
                    <a:p>
                      <a:endParaRPr lang="en-US"/>
                    </a:p>
                  </a:txBody>
                  <a:tcPr/>
                </a:tc>
                <a:tc>
                  <a:txBody>
                    <a:bodyPr/>
                    <a:lstStyle/>
                    <a:p>
                      <a:pPr marL="0" marR="0">
                        <a:lnSpc>
                          <a:spcPct val="115000"/>
                        </a:lnSpc>
                        <a:spcBef>
                          <a:spcPts val="0"/>
                        </a:spcBef>
                        <a:spcAft>
                          <a:spcPts val="0"/>
                        </a:spcAft>
                      </a:pPr>
                      <a:r>
                        <a:rPr lang="en-US" sz="900">
                          <a:effectLst/>
                          <a:sym typeface="Wingdings"/>
                        </a:rPr>
                        <a:t></a:t>
                      </a:r>
                      <a:r>
                        <a:rPr lang="en-US" sz="900">
                          <a:effectLst/>
                        </a:rPr>
                        <a:t> Consider corrections and changes (even mid-course)</a:t>
                      </a:r>
                      <a:endParaRPr lang="en-US" sz="700">
                        <a:effectLst/>
                        <a:latin typeface="Calibri"/>
                        <a:ea typeface="Calibri"/>
                        <a:cs typeface="Times New Roman"/>
                      </a:endParaRPr>
                    </a:p>
                  </a:txBody>
                  <a:tcPr marL="44035" marR="44035" marT="0" marB="0"/>
                </a:tc>
                <a:tc vMerge="1">
                  <a:txBody>
                    <a:bodyPr/>
                    <a:lstStyle/>
                    <a:p>
                      <a:endParaRPr lang="en-US"/>
                    </a:p>
                  </a:txBody>
                  <a:tcPr/>
                </a:tc>
              </a:tr>
              <a:tr h="291001">
                <a:tc vMerge="1">
                  <a:txBody>
                    <a:bodyPr/>
                    <a:lstStyle/>
                    <a:p>
                      <a:endParaRPr lang="en-US"/>
                    </a:p>
                  </a:txBody>
                  <a:tcPr/>
                </a:tc>
                <a:tc>
                  <a:txBody>
                    <a:bodyPr/>
                    <a:lstStyle/>
                    <a:p>
                      <a:pPr marL="0" marR="0">
                        <a:lnSpc>
                          <a:spcPct val="115000"/>
                        </a:lnSpc>
                        <a:spcBef>
                          <a:spcPts val="0"/>
                        </a:spcBef>
                        <a:spcAft>
                          <a:spcPts val="0"/>
                        </a:spcAft>
                      </a:pPr>
                      <a:r>
                        <a:rPr lang="en-US" sz="900">
                          <a:effectLst/>
                          <a:sym typeface="Wingdings"/>
                        </a:rPr>
                        <a:t></a:t>
                      </a:r>
                      <a:r>
                        <a:rPr lang="en-US" sz="900">
                          <a:effectLst/>
                        </a:rPr>
                        <a:t> Chart and post progress</a:t>
                      </a:r>
                      <a:endParaRPr lang="en-US" sz="700">
                        <a:effectLst/>
                        <a:latin typeface="Calibri"/>
                        <a:ea typeface="Calibri"/>
                        <a:cs typeface="Times New Roman"/>
                      </a:endParaRPr>
                    </a:p>
                  </a:txBody>
                  <a:tcPr marL="44035" marR="44035" marT="0" marB="0"/>
                </a:tc>
                <a:tc vMerge="1">
                  <a:txBody>
                    <a:bodyPr/>
                    <a:lstStyle/>
                    <a:p>
                      <a:endParaRPr lang="en-US"/>
                    </a:p>
                  </a:txBody>
                  <a:tcPr/>
                </a:tc>
              </a:tr>
              <a:tr h="291001">
                <a:tc rowSpan="4">
                  <a:txBody>
                    <a:bodyPr/>
                    <a:lstStyle/>
                    <a:p>
                      <a:pPr marL="0" marR="0" algn="ctr">
                        <a:lnSpc>
                          <a:spcPct val="115000"/>
                        </a:lnSpc>
                        <a:spcBef>
                          <a:spcPts val="0"/>
                        </a:spcBef>
                        <a:spcAft>
                          <a:spcPts val="0"/>
                        </a:spcAft>
                      </a:pPr>
                      <a:r>
                        <a:rPr lang="en-US" sz="900">
                          <a:effectLst/>
                        </a:rPr>
                        <a:t>ADMIN MONITORING</a:t>
                      </a:r>
                      <a:endParaRPr lang="en-US" sz="700">
                        <a:effectLst/>
                        <a:latin typeface="Calibri"/>
                        <a:ea typeface="Calibri"/>
                        <a:cs typeface="Times New Roman"/>
                      </a:endParaRPr>
                    </a:p>
                  </a:txBody>
                  <a:tcPr marL="44035" marR="44035" marT="0" marB="0" anchor="ctr"/>
                </a:tc>
                <a:tc>
                  <a:txBody>
                    <a:bodyPr/>
                    <a:lstStyle/>
                    <a:p>
                      <a:pPr marL="0" marR="0">
                        <a:lnSpc>
                          <a:spcPct val="115000"/>
                        </a:lnSpc>
                        <a:spcBef>
                          <a:spcPts val="0"/>
                        </a:spcBef>
                        <a:spcAft>
                          <a:spcPts val="0"/>
                        </a:spcAft>
                      </a:pPr>
                      <a:r>
                        <a:rPr lang="en-US" sz="900">
                          <a:effectLst/>
                          <a:sym typeface="Wingdings"/>
                        </a:rPr>
                        <a:t></a:t>
                      </a:r>
                      <a:r>
                        <a:rPr lang="en-US" sz="900">
                          <a:effectLst/>
                        </a:rPr>
                        <a:t> Access and utilize building and district content experts</a:t>
                      </a:r>
                      <a:endParaRPr lang="en-US" sz="700">
                        <a:effectLst/>
                        <a:latin typeface="Calibri"/>
                        <a:ea typeface="Calibri"/>
                        <a:cs typeface="Times New Roman"/>
                      </a:endParaRPr>
                    </a:p>
                  </a:txBody>
                  <a:tcPr marL="44035" marR="44035" marT="0" marB="0"/>
                </a:tc>
                <a:tc rowSpan="4">
                  <a:txBody>
                    <a:bodyPr/>
                    <a:lstStyle/>
                    <a:p>
                      <a:pPr marL="0" marR="0">
                        <a:lnSpc>
                          <a:spcPct val="115000"/>
                        </a:lnSpc>
                        <a:spcBef>
                          <a:spcPts val="0"/>
                        </a:spcBef>
                        <a:spcAft>
                          <a:spcPts val="0"/>
                        </a:spcAft>
                      </a:pPr>
                      <a:r>
                        <a:rPr lang="en-US" sz="900" dirty="0">
                          <a:effectLst/>
                        </a:rPr>
                        <a:t> </a:t>
                      </a:r>
                      <a:endParaRPr lang="en-US" sz="700" dirty="0">
                        <a:effectLst/>
                        <a:latin typeface="Calibri"/>
                        <a:ea typeface="Calibri"/>
                        <a:cs typeface="Times New Roman"/>
                      </a:endParaRPr>
                    </a:p>
                  </a:txBody>
                  <a:tcPr marL="44035" marR="44035" marT="0" marB="0"/>
                </a:tc>
              </a:tr>
              <a:tr h="291001">
                <a:tc vMerge="1">
                  <a:txBody>
                    <a:bodyPr/>
                    <a:lstStyle/>
                    <a:p>
                      <a:endParaRPr lang="en-US"/>
                    </a:p>
                  </a:txBody>
                  <a:tcPr/>
                </a:tc>
                <a:tc>
                  <a:txBody>
                    <a:bodyPr/>
                    <a:lstStyle/>
                    <a:p>
                      <a:pPr marL="0" marR="0">
                        <a:lnSpc>
                          <a:spcPct val="115000"/>
                        </a:lnSpc>
                        <a:spcBef>
                          <a:spcPts val="0"/>
                        </a:spcBef>
                        <a:spcAft>
                          <a:spcPts val="0"/>
                        </a:spcAft>
                      </a:pPr>
                      <a:r>
                        <a:rPr lang="en-US" sz="900">
                          <a:effectLst/>
                          <a:sym typeface="Wingdings"/>
                        </a:rPr>
                        <a:t></a:t>
                      </a:r>
                      <a:r>
                        <a:rPr lang="en-US" sz="900">
                          <a:effectLst/>
                        </a:rPr>
                        <a:t> Discuss strategies one on one and with teams</a:t>
                      </a:r>
                      <a:endParaRPr lang="en-US" sz="700">
                        <a:effectLst/>
                        <a:latin typeface="Calibri"/>
                        <a:ea typeface="Calibri"/>
                        <a:cs typeface="Times New Roman"/>
                      </a:endParaRPr>
                    </a:p>
                  </a:txBody>
                  <a:tcPr marL="44035" marR="44035" marT="0" marB="0"/>
                </a:tc>
                <a:tc vMerge="1">
                  <a:txBody>
                    <a:bodyPr/>
                    <a:lstStyle/>
                    <a:p>
                      <a:endParaRPr lang="en-US"/>
                    </a:p>
                  </a:txBody>
                  <a:tcPr/>
                </a:tc>
              </a:tr>
              <a:tr h="582004">
                <a:tc vMerge="1">
                  <a:txBody>
                    <a:bodyPr/>
                    <a:lstStyle/>
                    <a:p>
                      <a:endParaRPr lang="en-US"/>
                    </a:p>
                  </a:txBody>
                  <a:tcPr/>
                </a:tc>
                <a:tc>
                  <a:txBody>
                    <a:bodyPr/>
                    <a:lstStyle/>
                    <a:p>
                      <a:pPr marL="0" marR="0">
                        <a:lnSpc>
                          <a:spcPct val="115000"/>
                        </a:lnSpc>
                        <a:spcBef>
                          <a:spcPts val="0"/>
                        </a:spcBef>
                        <a:spcAft>
                          <a:spcPts val="0"/>
                        </a:spcAft>
                      </a:pPr>
                      <a:r>
                        <a:rPr lang="en-US" sz="900">
                          <a:effectLst/>
                          <a:sym typeface="Wingdings"/>
                        </a:rPr>
                        <a:t></a:t>
                      </a:r>
                      <a:r>
                        <a:rPr lang="en-US" sz="900">
                          <a:effectLst/>
                        </a:rPr>
                        <a:t> Conduct informal walk-through’s and give immediate feedback on implementation of discussed strategies</a:t>
                      </a:r>
                      <a:endParaRPr lang="en-US" sz="700">
                        <a:effectLst/>
                        <a:latin typeface="Calibri"/>
                        <a:ea typeface="Calibri"/>
                        <a:cs typeface="Times New Roman"/>
                      </a:endParaRPr>
                    </a:p>
                  </a:txBody>
                  <a:tcPr marL="44035" marR="44035" marT="0" marB="0"/>
                </a:tc>
                <a:tc vMerge="1">
                  <a:txBody>
                    <a:bodyPr/>
                    <a:lstStyle/>
                    <a:p>
                      <a:endParaRPr lang="en-US"/>
                    </a:p>
                  </a:txBody>
                  <a:tcPr/>
                </a:tc>
              </a:tr>
              <a:tr h="291001">
                <a:tc vMerge="1">
                  <a:txBody>
                    <a:bodyPr/>
                    <a:lstStyle/>
                    <a:p>
                      <a:endParaRPr lang="en-US"/>
                    </a:p>
                  </a:txBody>
                  <a:tcPr/>
                </a:tc>
                <a:tc>
                  <a:txBody>
                    <a:bodyPr/>
                    <a:lstStyle/>
                    <a:p>
                      <a:pPr marL="0" marR="0">
                        <a:lnSpc>
                          <a:spcPct val="115000"/>
                        </a:lnSpc>
                        <a:spcBef>
                          <a:spcPts val="0"/>
                        </a:spcBef>
                        <a:spcAft>
                          <a:spcPts val="0"/>
                        </a:spcAft>
                      </a:pPr>
                      <a:r>
                        <a:rPr lang="en-US" sz="900" dirty="0">
                          <a:effectLst/>
                          <a:sym typeface="Wingdings"/>
                        </a:rPr>
                        <a:t></a:t>
                      </a:r>
                      <a:r>
                        <a:rPr lang="en-US" sz="900" dirty="0">
                          <a:effectLst/>
                        </a:rPr>
                        <a:t> Recognize and celebrate team success often</a:t>
                      </a:r>
                      <a:endParaRPr lang="en-US" sz="700" dirty="0">
                        <a:effectLst/>
                        <a:latin typeface="Calibri"/>
                        <a:ea typeface="Calibri"/>
                        <a:cs typeface="Times New Roman"/>
                      </a:endParaRPr>
                    </a:p>
                  </a:txBody>
                  <a:tcPr marL="44035" marR="44035" marT="0" marB="0"/>
                </a:tc>
                <a:tc vMerge="1">
                  <a:txBody>
                    <a:bodyPr/>
                    <a:lstStyle/>
                    <a:p>
                      <a:endParaRPr lang="en-US"/>
                    </a:p>
                  </a:txBody>
                  <a:tcPr/>
                </a:tc>
              </a:tr>
            </a:tbl>
          </a:graphicData>
        </a:graphic>
      </p:graphicFrame>
      <p:sp>
        <p:nvSpPr>
          <p:cNvPr id="3" name="Rectangle 2"/>
          <p:cNvSpPr/>
          <p:nvPr/>
        </p:nvSpPr>
        <p:spPr>
          <a:xfrm rot="20545766">
            <a:off x="217123" y="613857"/>
            <a:ext cx="3199915" cy="923330"/>
          </a:xfrm>
          <a:prstGeom prst="rect">
            <a:avLst/>
          </a:prstGeom>
          <a:noFill/>
        </p:spPr>
        <p:txBody>
          <a:bodyPr wrap="none" lIns="91440" tIns="45720" rIns="91440" bIns="45720">
            <a:spAutoFit/>
          </a:bodyPr>
          <a:lstStyle/>
          <a:p>
            <a:pPr algn="ctr"/>
            <a:r>
              <a:rPr lang="en-US" sz="54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Handout 2</a:t>
            </a:r>
            <a:endParaRPr lang="en-US"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extLst>
      <p:ext uri="{BB962C8B-B14F-4D97-AF65-F5344CB8AC3E}">
        <p14:creationId xmlns:p14="http://schemas.microsoft.com/office/powerpoint/2010/main" val="10144103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lstStyle/>
          <a:p>
            <a:r>
              <a:rPr lang="en-US" dirty="0" smtClean="0"/>
              <a:t>Define feedback / monitoring</a:t>
            </a:r>
          </a:p>
          <a:p>
            <a:r>
              <a:rPr lang="en-US" dirty="0" smtClean="0"/>
              <a:t>Understand why feedback is important</a:t>
            </a:r>
          </a:p>
          <a:p>
            <a:r>
              <a:rPr lang="en-US" dirty="0" smtClean="0"/>
              <a:t>Summarize the purpose of feedback</a:t>
            </a:r>
          </a:p>
          <a:p>
            <a:r>
              <a:rPr lang="en-US" dirty="0" smtClean="0"/>
              <a:t>Compare current feedback/monitoring techniques to concepts learned today</a:t>
            </a:r>
          </a:p>
          <a:p>
            <a:r>
              <a:rPr lang="en-US" dirty="0" smtClean="0"/>
              <a:t>Apply concepts learned today to create a working definition of feedback</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72400" y="4953000"/>
            <a:ext cx="1371600" cy="1905000"/>
          </a:xfrm>
          <a:prstGeom prst="rect">
            <a:avLst/>
          </a:prstGeom>
        </p:spPr>
      </p:pic>
    </p:spTree>
    <p:extLst>
      <p:ext uri="{BB962C8B-B14F-4D97-AF65-F5344CB8AC3E}">
        <p14:creationId xmlns:p14="http://schemas.microsoft.com/office/powerpoint/2010/main" val="18747721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visible-learning.org/wp-content/uploads/2013/07/John-Hattie-Visible-Learning-and-the-Science-of-How-we-learn_Gregory-Yat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304800"/>
            <a:ext cx="4362450" cy="617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61595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idx="4294967295"/>
          </p:nvPr>
        </p:nvSpPr>
        <p:spPr>
          <a:xfrm>
            <a:off x="639631" y="4038600"/>
            <a:ext cx="2632262" cy="1309829"/>
          </a:xfrm>
        </p:spPr>
        <p:txBody>
          <a:bodyPr>
            <a:normAutofit/>
          </a:bodyPr>
          <a:lstStyle/>
          <a:p>
            <a:pPr marL="0" indent="0" algn="ctr">
              <a:buNone/>
            </a:pPr>
            <a:r>
              <a:rPr lang="en-US" sz="4400" dirty="0" smtClean="0"/>
              <a:t>Critique</a:t>
            </a:r>
            <a:endParaRPr lang="en-US" sz="4400" dirty="0"/>
          </a:p>
        </p:txBody>
      </p:sp>
      <p:sp>
        <p:nvSpPr>
          <p:cNvPr id="4" name="&quot;No&quot; Symbol 3"/>
          <p:cNvSpPr/>
          <p:nvPr/>
        </p:nvSpPr>
        <p:spPr>
          <a:xfrm>
            <a:off x="990600" y="3474741"/>
            <a:ext cx="1930325" cy="2000881"/>
          </a:xfrm>
          <a:prstGeom prst="noSmoking">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TextBox 4"/>
          <p:cNvSpPr txBox="1"/>
          <p:nvPr/>
        </p:nvSpPr>
        <p:spPr>
          <a:xfrm>
            <a:off x="4720775" y="990600"/>
            <a:ext cx="4202543" cy="4832092"/>
          </a:xfrm>
          <a:prstGeom prst="rect">
            <a:avLst/>
          </a:prstGeom>
          <a:noFill/>
        </p:spPr>
        <p:txBody>
          <a:bodyPr wrap="square" rtlCol="0">
            <a:spAutoFit/>
          </a:bodyPr>
          <a:lstStyle/>
          <a:p>
            <a:pPr marL="342900" indent="-342900">
              <a:buAutoNum type="arabicPeriod"/>
            </a:pPr>
            <a:r>
              <a:rPr lang="en-US" sz="2800" b="1" dirty="0" smtClean="0"/>
              <a:t> Comments</a:t>
            </a:r>
          </a:p>
          <a:p>
            <a:pPr marL="342900" indent="-342900">
              <a:buAutoNum type="arabicPeriod"/>
            </a:pPr>
            <a:r>
              <a:rPr lang="en-US" sz="2800" b="1" dirty="0" smtClean="0"/>
              <a:t> Clarification</a:t>
            </a:r>
          </a:p>
          <a:p>
            <a:pPr marL="342900" indent="-342900">
              <a:buAutoNum type="arabicPeriod"/>
            </a:pPr>
            <a:r>
              <a:rPr lang="en-US" sz="2800" b="1" dirty="0" smtClean="0"/>
              <a:t> Criticism</a:t>
            </a:r>
          </a:p>
          <a:p>
            <a:pPr marL="342900" indent="-342900">
              <a:buAutoNum type="arabicPeriod"/>
            </a:pPr>
            <a:r>
              <a:rPr lang="en-US" sz="2800" b="1" dirty="0" smtClean="0"/>
              <a:t> Confirmation</a:t>
            </a:r>
          </a:p>
          <a:p>
            <a:pPr marL="342900" indent="-342900">
              <a:buAutoNum type="arabicPeriod"/>
            </a:pPr>
            <a:r>
              <a:rPr lang="en-US" sz="2800" b="1" dirty="0" smtClean="0"/>
              <a:t> Content development</a:t>
            </a:r>
          </a:p>
          <a:p>
            <a:pPr marL="342900" indent="-342900">
              <a:buAutoNum type="arabicPeriod"/>
            </a:pPr>
            <a:r>
              <a:rPr lang="en-US" sz="2800" b="1" dirty="0" smtClean="0"/>
              <a:t> Constructive reflection</a:t>
            </a:r>
          </a:p>
          <a:p>
            <a:pPr marL="342900" indent="-342900">
              <a:buAutoNum type="arabicPeriod"/>
            </a:pPr>
            <a:r>
              <a:rPr lang="en-US" sz="2800" b="1" dirty="0" smtClean="0"/>
              <a:t> Correction</a:t>
            </a:r>
          </a:p>
          <a:p>
            <a:pPr marL="342900" indent="-342900">
              <a:buAutoNum type="arabicPeriod"/>
            </a:pPr>
            <a:r>
              <a:rPr lang="en-US" sz="2800" b="1" dirty="0" smtClean="0"/>
              <a:t> Cons and pros</a:t>
            </a:r>
          </a:p>
          <a:p>
            <a:pPr marL="342900" indent="-342900">
              <a:buAutoNum type="arabicPeriod"/>
            </a:pPr>
            <a:r>
              <a:rPr lang="en-US" sz="2800" b="1" dirty="0" smtClean="0"/>
              <a:t> Commentary</a:t>
            </a:r>
          </a:p>
          <a:p>
            <a:pPr marL="342900" indent="-342900">
              <a:buAutoNum type="arabicPeriod"/>
            </a:pPr>
            <a:r>
              <a:rPr lang="en-US" sz="2800" b="1" dirty="0" smtClean="0"/>
              <a:t>Criterion (relative to standard)</a:t>
            </a:r>
            <a:endParaRPr lang="en-US" sz="2800" b="1" dirty="0"/>
          </a:p>
        </p:txBody>
      </p:sp>
      <p:sp>
        <p:nvSpPr>
          <p:cNvPr id="6" name="TextBox 5"/>
          <p:cNvSpPr txBox="1"/>
          <p:nvPr/>
        </p:nvSpPr>
        <p:spPr>
          <a:xfrm>
            <a:off x="1282124" y="6096000"/>
            <a:ext cx="7651586" cy="584775"/>
          </a:xfrm>
          <a:prstGeom prst="rect">
            <a:avLst/>
          </a:prstGeom>
          <a:noFill/>
        </p:spPr>
        <p:txBody>
          <a:bodyPr wrap="square" rtlCol="0">
            <a:spAutoFit/>
          </a:bodyPr>
          <a:lstStyle/>
          <a:p>
            <a:r>
              <a:rPr lang="en-US" sz="1600" dirty="0" smtClean="0">
                <a:solidFill>
                  <a:srgbClr val="C00000"/>
                </a:solidFill>
              </a:rPr>
              <a:t>Visible Learning and the Science of How We Learn 2014 </a:t>
            </a:r>
            <a:r>
              <a:rPr lang="en-US" sz="1200" dirty="0" smtClean="0">
                <a:solidFill>
                  <a:srgbClr val="C00000"/>
                </a:solidFill>
              </a:rPr>
              <a:t>(page 64)</a:t>
            </a:r>
          </a:p>
          <a:p>
            <a:r>
              <a:rPr lang="en-US" sz="1600" dirty="0" smtClean="0">
                <a:solidFill>
                  <a:srgbClr val="C00000"/>
                </a:solidFill>
              </a:rPr>
              <a:t>John Hattie &amp; Gregory Yates</a:t>
            </a:r>
            <a:endParaRPr lang="en-US" sz="1600" dirty="0">
              <a:solidFill>
                <a:srgbClr val="C00000"/>
              </a:solidFill>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2400"/>
            <a:ext cx="4535581" cy="2461382"/>
          </a:xfrm>
          <a:prstGeom prst="rect">
            <a:avLst/>
          </a:prstGeom>
        </p:spPr>
      </p:pic>
      <p:sp>
        <p:nvSpPr>
          <p:cNvPr id="8" name="TextBox 7"/>
          <p:cNvSpPr txBox="1"/>
          <p:nvPr/>
        </p:nvSpPr>
        <p:spPr>
          <a:xfrm rot="20825753">
            <a:off x="1346751" y="570458"/>
            <a:ext cx="1842076" cy="1015663"/>
          </a:xfrm>
          <a:prstGeom prst="rect">
            <a:avLst/>
          </a:prstGeom>
          <a:noFill/>
        </p:spPr>
        <p:txBody>
          <a:bodyPr wrap="square" rtlCol="0">
            <a:spAutoFit/>
          </a:bodyPr>
          <a:lstStyle/>
          <a:p>
            <a:r>
              <a:rPr lang="en-US" sz="2000" dirty="0" smtClean="0">
                <a:latin typeface="Arial Black" panose="020B0A04020102020204" pitchFamily="34" charset="0"/>
              </a:rPr>
              <a:t>10 C’s of Feedback to Students</a:t>
            </a:r>
            <a:endParaRPr lang="en-US" sz="2000" dirty="0">
              <a:latin typeface="Arial Black" panose="020B0A04020102020204" pitchFamily="34" charset="0"/>
            </a:endParaRPr>
          </a:p>
        </p:txBody>
      </p:sp>
    </p:spTree>
    <p:extLst>
      <p:ext uri="{BB962C8B-B14F-4D97-AF65-F5344CB8AC3E}">
        <p14:creationId xmlns:p14="http://schemas.microsoft.com/office/powerpoint/2010/main" val="30871904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C00000"/>
                </a:solidFill>
              </a:rPr>
              <a:t>             </a:t>
            </a:r>
            <a:r>
              <a:rPr lang="en-US" b="1" dirty="0" smtClean="0">
                <a:solidFill>
                  <a:schemeClr val="accent5"/>
                </a:solidFill>
                <a:effectLst>
                  <a:outerShdw blurRad="38100" dist="38100" dir="2700000" algn="tl">
                    <a:srgbClr val="000000">
                      <a:alpha val="43137"/>
                    </a:srgbClr>
                  </a:outerShdw>
                </a:effectLst>
              </a:rPr>
              <a:t>Praise</a:t>
            </a:r>
            <a:r>
              <a:rPr lang="en-US" b="1" dirty="0" smtClean="0">
                <a:solidFill>
                  <a:srgbClr val="C00000"/>
                </a:solidFill>
                <a:effectLst>
                  <a:outerShdw blurRad="38100" dist="38100" dir="2700000" algn="tl">
                    <a:srgbClr val="000000">
                      <a:alpha val="43137"/>
                    </a:srgbClr>
                  </a:outerShdw>
                </a:effectLst>
              </a:rPr>
              <a:t> </a:t>
            </a:r>
            <a:r>
              <a:rPr lang="en-US" b="1" dirty="0" smtClean="0">
                <a:solidFill>
                  <a:srgbClr val="7030A0"/>
                </a:solidFill>
                <a:effectLst>
                  <a:outerShdw blurRad="38100" dist="38100" dir="2700000" algn="tl">
                    <a:srgbClr val="000000">
                      <a:alpha val="43137"/>
                    </a:srgbClr>
                  </a:outerShdw>
                </a:effectLst>
              </a:rPr>
              <a:t>-vs- </a:t>
            </a:r>
            <a:r>
              <a:rPr lang="en-US" b="1" dirty="0">
                <a:solidFill>
                  <a:schemeClr val="accent2"/>
                </a:solidFill>
                <a:effectLst>
                  <a:outerShdw blurRad="38100" dist="38100" dir="2700000" algn="tl">
                    <a:srgbClr val="000000">
                      <a:alpha val="43137"/>
                    </a:srgbClr>
                  </a:outerShdw>
                </a:effectLst>
              </a:rPr>
              <a:t>F</a:t>
            </a:r>
            <a:r>
              <a:rPr lang="en-US" b="1" dirty="0" smtClean="0">
                <a:solidFill>
                  <a:schemeClr val="accent2"/>
                </a:solidFill>
                <a:effectLst>
                  <a:outerShdw blurRad="38100" dist="38100" dir="2700000" algn="tl">
                    <a:srgbClr val="000000">
                      <a:alpha val="43137"/>
                    </a:srgbClr>
                  </a:outerShdw>
                </a:effectLst>
              </a:rPr>
              <a:t>eedback</a:t>
            </a:r>
            <a:r>
              <a:rPr lang="en-US" dirty="0" smtClean="0"/>
              <a:t>		</a:t>
            </a:r>
            <a:endParaRPr lang="en-US" dirty="0"/>
          </a:p>
        </p:txBody>
      </p:sp>
      <p:sp>
        <p:nvSpPr>
          <p:cNvPr id="3" name="Content Placeholder 2"/>
          <p:cNvSpPr>
            <a:spLocks noGrp="1"/>
          </p:cNvSpPr>
          <p:nvPr>
            <p:ph sz="half" idx="1"/>
          </p:nvPr>
        </p:nvSpPr>
        <p:spPr>
          <a:xfrm>
            <a:off x="457200" y="1600200"/>
            <a:ext cx="4038600" cy="4953000"/>
          </a:xfrm>
          <a:ln>
            <a:solidFill>
              <a:schemeClr val="accent5"/>
            </a:solidFill>
          </a:ln>
        </p:spPr>
        <p:txBody>
          <a:bodyPr>
            <a:normAutofit lnSpcReduction="10000"/>
          </a:bodyPr>
          <a:lstStyle/>
          <a:p>
            <a:pPr marL="0" indent="0" algn="ctr">
              <a:buNone/>
            </a:pPr>
            <a:r>
              <a:rPr lang="en-US" b="1" u="sng" dirty="0" smtClean="0">
                <a:solidFill>
                  <a:schemeClr val="accent5"/>
                </a:solidFill>
              </a:rPr>
              <a:t>Praise</a:t>
            </a:r>
          </a:p>
          <a:p>
            <a:r>
              <a:rPr lang="en-US" dirty="0" smtClean="0"/>
              <a:t>Sets </a:t>
            </a:r>
            <a:r>
              <a:rPr lang="en-US" dirty="0" smtClean="0"/>
              <a:t>classroom environment and norms</a:t>
            </a:r>
          </a:p>
          <a:p>
            <a:r>
              <a:rPr lang="en-US" dirty="0" smtClean="0"/>
              <a:t>Motivational </a:t>
            </a:r>
            <a:r>
              <a:rPr lang="en-US" dirty="0" smtClean="0"/>
              <a:t>: rewards/reinforcement</a:t>
            </a:r>
          </a:p>
          <a:p>
            <a:r>
              <a:rPr lang="en-US" dirty="0" smtClean="0"/>
              <a:t>Type </a:t>
            </a:r>
            <a:r>
              <a:rPr lang="en-US" dirty="0" smtClean="0"/>
              <a:t>of management strategy</a:t>
            </a:r>
          </a:p>
          <a:p>
            <a:r>
              <a:rPr lang="en-US" dirty="0" smtClean="0"/>
              <a:t>Shows </a:t>
            </a:r>
            <a:r>
              <a:rPr lang="en-US" dirty="0" smtClean="0"/>
              <a:t>approval from teacher</a:t>
            </a:r>
          </a:p>
          <a:p>
            <a:r>
              <a:rPr lang="en-US" dirty="0" smtClean="0"/>
              <a:t>Social </a:t>
            </a:r>
            <a:r>
              <a:rPr lang="en-US" dirty="0" smtClean="0"/>
              <a:t>learning about teacher’s </a:t>
            </a:r>
            <a:r>
              <a:rPr lang="en-US" dirty="0" smtClean="0"/>
              <a:t>goals</a:t>
            </a:r>
            <a:endParaRPr lang="en-US" dirty="0"/>
          </a:p>
        </p:txBody>
      </p:sp>
      <p:sp>
        <p:nvSpPr>
          <p:cNvPr id="4" name="Content Placeholder 3"/>
          <p:cNvSpPr>
            <a:spLocks noGrp="1"/>
          </p:cNvSpPr>
          <p:nvPr>
            <p:ph sz="half" idx="2"/>
          </p:nvPr>
        </p:nvSpPr>
        <p:spPr>
          <a:xfrm>
            <a:off x="4648200" y="1600200"/>
            <a:ext cx="4038600" cy="4953000"/>
          </a:xfrm>
          <a:ln>
            <a:solidFill>
              <a:schemeClr val="accent1"/>
            </a:solidFill>
          </a:ln>
        </p:spPr>
        <p:txBody>
          <a:bodyPr>
            <a:normAutofit lnSpcReduction="10000"/>
          </a:bodyPr>
          <a:lstStyle/>
          <a:p>
            <a:pPr marL="0" indent="0" algn="ctr">
              <a:buNone/>
            </a:pPr>
            <a:r>
              <a:rPr lang="en-US" b="1" u="sng" dirty="0" smtClean="0">
                <a:solidFill>
                  <a:schemeClr val="accent2"/>
                </a:solidFill>
              </a:rPr>
              <a:t>Feedback</a:t>
            </a:r>
          </a:p>
          <a:p>
            <a:r>
              <a:rPr lang="en-US" dirty="0" smtClean="0"/>
              <a:t>Closes </a:t>
            </a:r>
            <a:r>
              <a:rPr lang="en-US" dirty="0" smtClean="0"/>
              <a:t>critical learning gaps</a:t>
            </a:r>
          </a:p>
          <a:p>
            <a:r>
              <a:rPr lang="en-US" dirty="0" smtClean="0"/>
              <a:t>Scientifically </a:t>
            </a:r>
            <a:r>
              <a:rPr lang="en-US" dirty="0" smtClean="0"/>
              <a:t>based</a:t>
            </a:r>
          </a:p>
          <a:p>
            <a:r>
              <a:rPr lang="en-US" dirty="0" smtClean="0"/>
              <a:t>Based </a:t>
            </a:r>
            <a:r>
              <a:rPr lang="en-US" dirty="0" smtClean="0"/>
              <a:t>on information</a:t>
            </a:r>
          </a:p>
          <a:p>
            <a:r>
              <a:rPr lang="en-US" dirty="0" smtClean="0"/>
              <a:t>Task </a:t>
            </a:r>
            <a:r>
              <a:rPr lang="en-US" dirty="0" smtClean="0"/>
              <a:t>oriented</a:t>
            </a:r>
          </a:p>
          <a:p>
            <a:r>
              <a:rPr lang="en-US" dirty="0" smtClean="0"/>
              <a:t>Trusting </a:t>
            </a:r>
            <a:r>
              <a:rPr lang="en-US" dirty="0" smtClean="0"/>
              <a:t>environment</a:t>
            </a:r>
          </a:p>
          <a:p>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450067">
            <a:off x="7086600" y="5181600"/>
            <a:ext cx="1150620" cy="101346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9492453">
            <a:off x="20534" y="853666"/>
            <a:ext cx="2875863" cy="472440"/>
          </a:xfrm>
          <a:prstGeom prst="rect">
            <a:avLst/>
          </a:prstGeom>
        </p:spPr>
      </p:pic>
    </p:spTree>
    <p:extLst>
      <p:ext uri="{BB962C8B-B14F-4D97-AF65-F5344CB8AC3E}">
        <p14:creationId xmlns:p14="http://schemas.microsoft.com/office/powerpoint/2010/main" val="19367213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306465" y="1066800"/>
            <a:ext cx="1596574" cy="3068842"/>
          </a:xfrm>
          <a:prstGeom prst="rect">
            <a:avLst/>
          </a:prstGeom>
        </p:spPr>
      </p:pic>
      <p:sp>
        <p:nvSpPr>
          <p:cNvPr id="2" name="Title 1"/>
          <p:cNvSpPr>
            <a:spLocks noGrp="1"/>
          </p:cNvSpPr>
          <p:nvPr>
            <p:ph type="title"/>
          </p:nvPr>
        </p:nvSpPr>
        <p:spPr/>
        <p:txBody>
          <a:bodyPr/>
          <a:lstStyle/>
          <a:p>
            <a:pPr algn="ctr"/>
            <a:r>
              <a:rPr lang="en-US" dirty="0" smtClean="0"/>
              <a:t>Feedback + Instruction =</a:t>
            </a:r>
            <a:endParaRPr lang="en-US" dirty="0"/>
          </a:p>
        </p:txBody>
      </p:sp>
      <p:sp>
        <p:nvSpPr>
          <p:cNvPr id="3" name="Content Placeholder 2"/>
          <p:cNvSpPr>
            <a:spLocks noGrp="1"/>
          </p:cNvSpPr>
          <p:nvPr>
            <p:ph sz="half" idx="1"/>
          </p:nvPr>
        </p:nvSpPr>
        <p:spPr>
          <a:xfrm>
            <a:off x="76200" y="1295400"/>
            <a:ext cx="6858000" cy="5486400"/>
          </a:xfrm>
        </p:spPr>
        <p:txBody>
          <a:bodyPr>
            <a:normAutofit/>
          </a:bodyPr>
          <a:lstStyle/>
          <a:p>
            <a:r>
              <a:rPr lang="en-US" dirty="0" smtClean="0"/>
              <a:t>How feedback </a:t>
            </a:r>
            <a:r>
              <a:rPr lang="en-US" dirty="0" smtClean="0"/>
              <a:t>is </a:t>
            </a:r>
            <a:r>
              <a:rPr lang="en-US" b="1" i="1" u="sng" dirty="0" smtClean="0"/>
              <a:t>received</a:t>
            </a:r>
            <a:r>
              <a:rPr lang="en-US" dirty="0" smtClean="0"/>
              <a:t> rather than how it is given.</a:t>
            </a:r>
          </a:p>
          <a:p>
            <a:r>
              <a:rPr lang="en-US" dirty="0" smtClean="0"/>
              <a:t>Must explain how to succeed to the </a:t>
            </a:r>
            <a:r>
              <a:rPr lang="en-US" b="1" i="1" u="sng" dirty="0" smtClean="0"/>
              <a:t>learner</a:t>
            </a:r>
            <a:r>
              <a:rPr lang="en-US" dirty="0" smtClean="0"/>
              <a:t>.</a:t>
            </a:r>
            <a:endParaRPr lang="en-US" dirty="0" smtClean="0"/>
          </a:p>
          <a:p>
            <a:r>
              <a:rPr lang="en-US" dirty="0" smtClean="0"/>
              <a:t>Attention on </a:t>
            </a:r>
            <a:r>
              <a:rPr lang="en-US" b="1" i="1" u="sng" dirty="0" smtClean="0"/>
              <a:t>task</a:t>
            </a:r>
            <a:r>
              <a:rPr lang="en-US" dirty="0" smtClean="0"/>
              <a:t> </a:t>
            </a:r>
            <a:r>
              <a:rPr lang="en-US" dirty="0" smtClean="0"/>
              <a:t>and not </a:t>
            </a:r>
            <a:r>
              <a:rPr lang="en-US" dirty="0" smtClean="0"/>
              <a:t>themselves</a:t>
            </a:r>
            <a:r>
              <a:rPr lang="en-US" dirty="0" smtClean="0"/>
              <a:t>.</a:t>
            </a:r>
          </a:p>
          <a:p>
            <a:r>
              <a:rPr lang="en-US" b="1" i="1" u="sng" dirty="0" smtClean="0"/>
              <a:t>At </a:t>
            </a:r>
            <a:r>
              <a:rPr lang="en-US" b="1" i="1" u="sng" dirty="0" smtClean="0"/>
              <a:t>or just above</a:t>
            </a:r>
            <a:r>
              <a:rPr lang="en-US" b="1" i="1" dirty="0" smtClean="0"/>
              <a:t> </a:t>
            </a:r>
            <a:r>
              <a:rPr lang="en-US" dirty="0" smtClean="0"/>
              <a:t>current </a:t>
            </a:r>
            <a:r>
              <a:rPr lang="en-US" dirty="0" smtClean="0"/>
              <a:t>level of </a:t>
            </a:r>
            <a:r>
              <a:rPr lang="en-US" dirty="0" smtClean="0"/>
              <a:t>learning.</a:t>
            </a:r>
            <a:endParaRPr lang="en-US" dirty="0" smtClean="0"/>
          </a:p>
          <a:p>
            <a:r>
              <a:rPr lang="en-US" dirty="0" smtClean="0"/>
              <a:t>Challenge </a:t>
            </a:r>
            <a:r>
              <a:rPr lang="en-US" dirty="0" smtClean="0"/>
              <a:t>the learner to </a:t>
            </a:r>
            <a:r>
              <a:rPr lang="en-US" b="1" i="1" u="sng" dirty="0" smtClean="0"/>
              <a:t>achievable </a:t>
            </a:r>
            <a:r>
              <a:rPr lang="en-US" b="1" i="1" u="sng" dirty="0"/>
              <a:t>g</a:t>
            </a:r>
            <a:r>
              <a:rPr lang="en-US" b="1" i="1" u="sng" dirty="0" smtClean="0"/>
              <a:t>oals</a:t>
            </a:r>
            <a:r>
              <a:rPr lang="en-US" dirty="0" smtClean="0"/>
              <a:t>.</a:t>
            </a:r>
          </a:p>
          <a:p>
            <a:r>
              <a:rPr lang="en-US" b="1" i="1" u="sng" dirty="0" smtClean="0"/>
              <a:t>Safe</a:t>
            </a:r>
            <a:r>
              <a:rPr lang="en-US" dirty="0" smtClean="0"/>
              <a:t> </a:t>
            </a:r>
            <a:r>
              <a:rPr lang="en-US" dirty="0" smtClean="0"/>
              <a:t>learning </a:t>
            </a:r>
            <a:r>
              <a:rPr lang="en-US" dirty="0" smtClean="0"/>
              <a:t>environment.</a:t>
            </a:r>
            <a:endParaRPr lang="en-US" dirty="0" smtClean="0"/>
          </a:p>
          <a:p>
            <a:r>
              <a:rPr lang="en-US" dirty="0" smtClean="0"/>
              <a:t>Give </a:t>
            </a:r>
            <a:r>
              <a:rPr lang="en-US" b="1" i="1" u="sng" dirty="0" smtClean="0"/>
              <a:t>opportunities</a:t>
            </a:r>
            <a:r>
              <a:rPr lang="en-US" dirty="0" smtClean="0"/>
              <a:t> to give peer </a:t>
            </a:r>
            <a:r>
              <a:rPr lang="en-US" b="1" i="1" u="sng" dirty="0" smtClean="0"/>
              <a:t>feedback.</a:t>
            </a:r>
            <a:endParaRPr lang="en-US" b="1" i="1" u="sng" dirty="0" smtClean="0"/>
          </a:p>
          <a:p>
            <a:r>
              <a:rPr lang="en-US" dirty="0" smtClean="0"/>
              <a:t>Will </a:t>
            </a:r>
            <a:r>
              <a:rPr lang="en-US" dirty="0" smtClean="0"/>
              <a:t>provide teachers with feedback on their own </a:t>
            </a:r>
            <a:r>
              <a:rPr lang="en-US" b="1" i="1" u="sng" dirty="0" smtClean="0"/>
              <a:t>teaching </a:t>
            </a:r>
            <a:r>
              <a:rPr lang="en-US" b="1" i="1" u="sng" dirty="0" smtClean="0"/>
              <a:t>practices</a:t>
            </a:r>
            <a:r>
              <a:rPr lang="en-US" dirty="0" smtClean="0"/>
              <a:t>.</a:t>
            </a:r>
            <a:endParaRPr lang="en-US" dirty="0" smtClean="0"/>
          </a:p>
          <a:p>
            <a:endParaRPr lang="en-US" dirty="0" smtClean="0"/>
          </a:p>
          <a:p>
            <a:endParaRPr lang="en-US" dirty="0" smtClean="0"/>
          </a:p>
          <a:p>
            <a:endParaRPr lang="en-US" dirty="0" smtClean="0"/>
          </a:p>
          <a:p>
            <a:endParaRPr lang="en-US" dirty="0" smtClean="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43102" y="3221242"/>
            <a:ext cx="1359936" cy="2569958"/>
          </a:xfrm>
          <a:prstGeom prst="rect">
            <a:avLst/>
          </a:prstGeom>
        </p:spPr>
      </p:pic>
    </p:spTree>
    <p:extLst>
      <p:ext uri="{BB962C8B-B14F-4D97-AF65-F5344CB8AC3E}">
        <p14:creationId xmlns:p14="http://schemas.microsoft.com/office/powerpoint/2010/main" val="21969738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REVIEW OUR OBJECTIVES…</a:t>
            </a:r>
            <a:endParaRPr lang="en-US" dirty="0"/>
          </a:p>
        </p:txBody>
      </p:sp>
      <p:sp>
        <p:nvSpPr>
          <p:cNvPr id="3" name="Content Placeholder 2"/>
          <p:cNvSpPr>
            <a:spLocks noGrp="1"/>
          </p:cNvSpPr>
          <p:nvPr>
            <p:ph idx="1"/>
          </p:nvPr>
        </p:nvSpPr>
        <p:spPr>
          <a:xfrm>
            <a:off x="228600" y="1371600"/>
            <a:ext cx="8458200" cy="5257800"/>
          </a:xfrm>
        </p:spPr>
        <p:txBody>
          <a:bodyPr>
            <a:normAutofit lnSpcReduction="10000"/>
          </a:bodyPr>
          <a:lstStyle/>
          <a:p>
            <a:r>
              <a:rPr lang="en-US" dirty="0" smtClean="0"/>
              <a:t>Did we define feedback / monitoring</a:t>
            </a:r>
          </a:p>
          <a:p>
            <a:r>
              <a:rPr lang="en-US" dirty="0" smtClean="0"/>
              <a:t>Do you have a better understanding of why feedback is important</a:t>
            </a:r>
          </a:p>
          <a:p>
            <a:r>
              <a:rPr lang="en-US" dirty="0" smtClean="0"/>
              <a:t>Can you summarize the purpose of feedback</a:t>
            </a:r>
          </a:p>
          <a:p>
            <a:r>
              <a:rPr lang="en-US" dirty="0" smtClean="0"/>
              <a:t>Did you honestly compare your current feedback/monitoring techniques to the concepts presented today</a:t>
            </a:r>
          </a:p>
          <a:p>
            <a:pPr marL="0" indent="0">
              <a:buNone/>
            </a:pPr>
            <a:endParaRPr lang="en-US" dirty="0" smtClean="0"/>
          </a:p>
          <a:p>
            <a:pPr marL="0" indent="0">
              <a:buNone/>
            </a:pPr>
            <a:r>
              <a:rPr lang="en-US" dirty="0" smtClean="0"/>
              <a:t>IF YES…. THEN THERE IS ONE MORE THING TO DO…</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 y="4800600"/>
            <a:ext cx="6781800" cy="502920"/>
          </a:xfrm>
          <a:prstGeom prst="rect">
            <a:avLst/>
          </a:prstGeom>
        </p:spPr>
      </p:pic>
    </p:spTree>
    <p:extLst>
      <p:ext uri="{BB962C8B-B14F-4D97-AF65-F5344CB8AC3E}">
        <p14:creationId xmlns:p14="http://schemas.microsoft.com/office/powerpoint/2010/main" val="14130369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4525963"/>
          </a:xfrm>
        </p:spPr>
        <p:txBody>
          <a:bodyPr/>
          <a:lstStyle/>
          <a:p>
            <a:pPr marL="0" indent="0">
              <a:buNone/>
            </a:pPr>
            <a:r>
              <a:rPr lang="en-US" dirty="0" smtClean="0"/>
              <a:t>On the notecard provided please apply </a:t>
            </a:r>
            <a:r>
              <a:rPr lang="en-US" dirty="0"/>
              <a:t>concepts learned today to create a working definition of </a:t>
            </a:r>
            <a:r>
              <a:rPr lang="en-US" dirty="0" smtClean="0"/>
              <a:t>feedback/monitoring in your own words</a:t>
            </a:r>
            <a:endParaRPr lang="en-US" dirty="0"/>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2743200"/>
            <a:ext cx="7010400" cy="3535345"/>
          </a:xfrm>
          <a:prstGeom prst="rect">
            <a:avLst/>
          </a:prstGeom>
        </p:spPr>
      </p:pic>
      <p:sp>
        <p:nvSpPr>
          <p:cNvPr id="6" name="TextBox 5"/>
          <p:cNvSpPr txBox="1"/>
          <p:nvPr/>
        </p:nvSpPr>
        <p:spPr>
          <a:xfrm>
            <a:off x="2895600" y="4876800"/>
            <a:ext cx="3352800" cy="954107"/>
          </a:xfrm>
          <a:prstGeom prst="rect">
            <a:avLst/>
          </a:prstGeom>
          <a:noFill/>
        </p:spPr>
        <p:txBody>
          <a:bodyPr wrap="square" rtlCol="0">
            <a:spAutoFit/>
          </a:bodyPr>
          <a:lstStyle/>
          <a:p>
            <a:pPr algn="ctr"/>
            <a:r>
              <a:rPr lang="en-US" sz="2800" dirty="0" smtClean="0"/>
              <a:t>…EXIT TICKET… …EVALUATION…</a:t>
            </a:r>
            <a:endParaRPr lang="en-US" sz="2800" dirty="0"/>
          </a:p>
        </p:txBody>
      </p:sp>
    </p:spTree>
    <p:extLst>
      <p:ext uri="{BB962C8B-B14F-4D97-AF65-F5344CB8AC3E}">
        <p14:creationId xmlns:p14="http://schemas.microsoft.com/office/powerpoint/2010/main" val="880385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a:t>
            </a:r>
            <a:endParaRPr lang="en-US" dirty="0"/>
          </a:p>
        </p:txBody>
      </p:sp>
      <p:sp>
        <p:nvSpPr>
          <p:cNvPr id="3" name="Content Placeholder 2"/>
          <p:cNvSpPr>
            <a:spLocks noGrp="1"/>
          </p:cNvSpPr>
          <p:nvPr>
            <p:ph idx="1"/>
          </p:nvPr>
        </p:nvSpPr>
        <p:spPr>
          <a:xfrm>
            <a:off x="457200" y="1600200"/>
            <a:ext cx="8229600" cy="5029200"/>
          </a:xfrm>
        </p:spPr>
        <p:txBody>
          <a:bodyPr>
            <a:normAutofit/>
          </a:bodyPr>
          <a:lstStyle/>
          <a:p>
            <a:pPr marL="0" indent="0">
              <a:buNone/>
            </a:pPr>
            <a:r>
              <a:rPr lang="en-US" dirty="0" smtClean="0"/>
              <a:t>Tracy Bock</a:t>
            </a:r>
          </a:p>
          <a:p>
            <a:pPr marL="0" indent="0">
              <a:buNone/>
            </a:pPr>
            <a:r>
              <a:rPr lang="en-US" dirty="0" smtClean="0">
                <a:hlinkClick r:id="rId2"/>
              </a:rPr>
              <a:t>tracy.bock@rpsb.us</a:t>
            </a:r>
            <a:endParaRPr lang="en-US" dirty="0" smtClean="0"/>
          </a:p>
          <a:p>
            <a:pPr marL="0" indent="0">
              <a:buNone/>
            </a:pPr>
            <a:endParaRPr lang="en-US" dirty="0"/>
          </a:p>
          <a:p>
            <a:pPr marL="0" indent="0">
              <a:buNone/>
            </a:pPr>
            <a:r>
              <a:rPr lang="en-US" dirty="0" smtClean="0"/>
              <a:t>Shelly McRae</a:t>
            </a:r>
          </a:p>
          <a:p>
            <a:pPr marL="0" indent="0">
              <a:buNone/>
            </a:pPr>
            <a:r>
              <a:rPr lang="en-US" dirty="0" smtClean="0">
                <a:hlinkClick r:id="rId3"/>
              </a:rPr>
              <a:t>shelly.mcrae@rpsb.us</a:t>
            </a:r>
            <a:r>
              <a:rPr lang="en-US" dirty="0" smtClean="0"/>
              <a:t> </a:t>
            </a:r>
          </a:p>
          <a:p>
            <a:pPr marL="0" indent="0">
              <a:buNone/>
            </a:pPr>
            <a:endParaRPr lang="en-US" dirty="0"/>
          </a:p>
          <a:p>
            <a:pPr marL="0" indent="0">
              <a:buNone/>
            </a:pPr>
            <a:endParaRPr lang="en-US" dirty="0" smtClean="0"/>
          </a:p>
          <a:p>
            <a:pPr marL="0" indent="0">
              <a:buNone/>
            </a:pPr>
            <a:r>
              <a:rPr lang="en-US" dirty="0" smtClean="0"/>
              <a:t>Graphics by: </a:t>
            </a:r>
            <a:endParaRPr lang="en-US"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151118">
            <a:off x="5143556" y="2373033"/>
            <a:ext cx="3295309" cy="2644140"/>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67000" y="5334000"/>
            <a:ext cx="1219200" cy="1219200"/>
          </a:xfrm>
          <a:prstGeom prst="rect">
            <a:avLst/>
          </a:prstGeom>
        </p:spPr>
      </p:pic>
    </p:spTree>
    <p:extLst>
      <p:ext uri="{BB962C8B-B14F-4D97-AF65-F5344CB8AC3E}">
        <p14:creationId xmlns:p14="http://schemas.microsoft.com/office/powerpoint/2010/main" val="4163126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69233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Beginning Activity…</a:t>
            </a:r>
            <a:endParaRPr lang="en-US" dirty="0"/>
          </a:p>
        </p:txBody>
      </p:sp>
      <p:sp>
        <p:nvSpPr>
          <p:cNvPr id="3" name="Content Placeholder 2"/>
          <p:cNvSpPr>
            <a:spLocks noGrp="1"/>
          </p:cNvSpPr>
          <p:nvPr>
            <p:ph idx="1"/>
          </p:nvPr>
        </p:nvSpPr>
        <p:spPr>
          <a:xfrm>
            <a:off x="457200" y="1600200"/>
            <a:ext cx="8229600" cy="4800600"/>
          </a:xfrm>
        </p:spPr>
        <p:txBody>
          <a:bodyPr/>
          <a:lstStyle/>
          <a:p>
            <a:pPr marL="0" indent="0">
              <a:buNone/>
            </a:pPr>
            <a:r>
              <a:rPr lang="en-US" dirty="0" smtClean="0"/>
              <a:t>On a sticky note :</a:t>
            </a:r>
          </a:p>
          <a:p>
            <a:pPr marL="0" indent="0">
              <a:buNone/>
            </a:pPr>
            <a:r>
              <a:rPr lang="en-US" dirty="0"/>
              <a:t>D</a:t>
            </a:r>
            <a:r>
              <a:rPr lang="en-US" dirty="0" smtClean="0"/>
              <a:t>efine </a:t>
            </a:r>
            <a:r>
              <a:rPr lang="en-US" sz="4800" dirty="0" smtClean="0">
                <a:solidFill>
                  <a:srgbClr val="FF0000"/>
                </a:solidFill>
              </a:rPr>
              <a:t>FEEDBACK </a:t>
            </a:r>
            <a:r>
              <a:rPr lang="en-US" dirty="0"/>
              <a:t>i</a:t>
            </a:r>
            <a:r>
              <a:rPr lang="en-US" dirty="0" smtClean="0"/>
              <a:t>n </a:t>
            </a:r>
            <a:r>
              <a:rPr lang="en-US" sz="4000" dirty="0" smtClean="0"/>
              <a:t>ONE WORD </a:t>
            </a:r>
            <a:endParaRPr lang="en-US" dirty="0" smtClean="0">
              <a:solidFill>
                <a:srgbClr val="FF0000"/>
              </a:solidFill>
            </a:endParaRPr>
          </a:p>
          <a:p>
            <a:pPr marL="0" indent="0">
              <a:buNone/>
            </a:pPr>
            <a:endParaRPr lang="en-US" dirty="0" smtClean="0"/>
          </a:p>
          <a:p>
            <a:pPr marL="0" indent="0">
              <a:buNone/>
            </a:pPr>
            <a:endParaRPr lang="en-US" dirty="0" smtClean="0"/>
          </a:p>
          <a:p>
            <a:pPr marL="0" indent="0">
              <a:buNone/>
            </a:pPr>
            <a:r>
              <a:rPr lang="en-US" dirty="0" smtClean="0"/>
              <a:t>On a separate sticky note:</a:t>
            </a:r>
          </a:p>
          <a:p>
            <a:pPr marL="0" indent="0">
              <a:buNone/>
            </a:pPr>
            <a:r>
              <a:rPr lang="en-US" dirty="0" smtClean="0"/>
              <a:t>Define </a:t>
            </a:r>
            <a:r>
              <a:rPr lang="en-US" sz="4800" dirty="0" smtClean="0">
                <a:solidFill>
                  <a:srgbClr val="FF0000"/>
                </a:solidFill>
              </a:rPr>
              <a:t>MONITORING </a:t>
            </a:r>
            <a:r>
              <a:rPr lang="en-US" dirty="0" smtClean="0"/>
              <a:t>in </a:t>
            </a:r>
            <a:r>
              <a:rPr lang="en-US" sz="4000" dirty="0" smtClean="0"/>
              <a:t>ONE WORD </a:t>
            </a:r>
            <a:endParaRPr lang="en-US" dirty="0" smtClean="0">
              <a:solidFill>
                <a:srgbClr val="FF0000"/>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15923" y="3581400"/>
            <a:ext cx="3916680" cy="50292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9747830">
            <a:off x="7315200" y="838200"/>
            <a:ext cx="1249680" cy="678180"/>
          </a:xfrm>
          <a:prstGeom prst="rect">
            <a:avLst/>
          </a:prstGeom>
        </p:spPr>
      </p:pic>
    </p:spTree>
    <p:extLst>
      <p:ext uri="{BB962C8B-B14F-4D97-AF65-F5344CB8AC3E}">
        <p14:creationId xmlns:p14="http://schemas.microsoft.com/office/powerpoint/2010/main" val="24614726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we need feedback?</a:t>
            </a:r>
            <a:endParaRPr lang="en-US" dirty="0"/>
          </a:p>
        </p:txBody>
      </p:sp>
      <p:sp>
        <p:nvSpPr>
          <p:cNvPr id="3" name="Content Placeholder 2"/>
          <p:cNvSpPr>
            <a:spLocks noGrp="1"/>
          </p:cNvSpPr>
          <p:nvPr>
            <p:ph idx="1"/>
          </p:nvPr>
        </p:nvSpPr>
        <p:spPr>
          <a:xfrm>
            <a:off x="457200" y="1600201"/>
            <a:ext cx="8229600" cy="3276600"/>
          </a:xfrm>
        </p:spPr>
        <p:txBody>
          <a:bodyPr/>
          <a:lstStyle/>
          <a:p>
            <a:r>
              <a:rPr lang="en-US" dirty="0" smtClean="0"/>
              <a:t>Patients</a:t>
            </a:r>
          </a:p>
          <a:p>
            <a:r>
              <a:rPr lang="en-US" dirty="0" smtClean="0"/>
              <a:t>Districts</a:t>
            </a:r>
          </a:p>
          <a:p>
            <a:r>
              <a:rPr lang="en-US" dirty="0" smtClean="0"/>
              <a:t>Admins</a:t>
            </a:r>
          </a:p>
          <a:p>
            <a:r>
              <a:rPr lang="en-US" dirty="0" smtClean="0"/>
              <a:t>Teachers</a:t>
            </a:r>
          </a:p>
          <a:p>
            <a:r>
              <a:rPr lang="en-US" dirty="0" smtClean="0"/>
              <a:t>Students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9200" y="4876800"/>
            <a:ext cx="5861538" cy="76200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924155">
            <a:off x="5034026" y="1451463"/>
            <a:ext cx="2587412" cy="3148320"/>
          </a:xfrm>
          <a:prstGeom prst="rect">
            <a:avLst/>
          </a:prstGeom>
        </p:spPr>
      </p:pic>
    </p:spTree>
    <p:extLst>
      <p:ext uri="{BB962C8B-B14F-4D97-AF65-F5344CB8AC3E}">
        <p14:creationId xmlns:p14="http://schemas.microsoft.com/office/powerpoint/2010/main" val="20051155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a:xfrm>
            <a:off x="457200" y="1295400"/>
            <a:ext cx="8229600" cy="5257800"/>
          </a:xfrm>
        </p:spPr>
        <p:txBody>
          <a:bodyPr>
            <a:normAutofit/>
          </a:bodyPr>
          <a:lstStyle/>
          <a:p>
            <a:r>
              <a:rPr lang="en-US" dirty="0" smtClean="0"/>
              <a:t>QUALITY: </a:t>
            </a:r>
          </a:p>
          <a:p>
            <a:pPr lvl="1"/>
            <a:r>
              <a:rPr lang="en-US" dirty="0"/>
              <a:t>the degree of </a:t>
            </a:r>
            <a:r>
              <a:rPr lang="en-US" i="1" u="sng" dirty="0"/>
              <a:t>excellence</a:t>
            </a:r>
            <a:r>
              <a:rPr lang="en-US" dirty="0"/>
              <a:t> of something</a:t>
            </a:r>
            <a:r>
              <a:rPr lang="en-US" dirty="0" smtClean="0"/>
              <a:t>.</a:t>
            </a:r>
          </a:p>
          <a:p>
            <a:r>
              <a:rPr lang="en-US" dirty="0" smtClean="0"/>
              <a:t>FREQUENT:</a:t>
            </a:r>
          </a:p>
          <a:p>
            <a:pPr lvl="1"/>
            <a:r>
              <a:rPr lang="en-US" dirty="0"/>
              <a:t>doing something often; </a:t>
            </a:r>
            <a:r>
              <a:rPr lang="en-US" i="1" u="sng" dirty="0"/>
              <a:t>habitual</a:t>
            </a:r>
            <a:r>
              <a:rPr lang="en-US" dirty="0" smtClean="0"/>
              <a:t>.</a:t>
            </a:r>
          </a:p>
          <a:p>
            <a:r>
              <a:rPr lang="en-US" dirty="0" smtClean="0"/>
              <a:t>FEEDBACK:</a:t>
            </a:r>
          </a:p>
          <a:p>
            <a:pPr lvl="1"/>
            <a:r>
              <a:rPr lang="en-US" dirty="0"/>
              <a:t>information </a:t>
            </a:r>
            <a:r>
              <a:rPr lang="en-US" dirty="0" smtClean="0"/>
              <a:t>about </a:t>
            </a:r>
            <a:r>
              <a:rPr lang="en-US" dirty="0"/>
              <a:t>a person's performance of a </a:t>
            </a:r>
            <a:r>
              <a:rPr lang="en-US" dirty="0" smtClean="0"/>
              <a:t>task, used </a:t>
            </a:r>
            <a:r>
              <a:rPr lang="en-US" dirty="0"/>
              <a:t>as a basis for </a:t>
            </a:r>
            <a:r>
              <a:rPr lang="en-US" i="1" u="sng" dirty="0"/>
              <a:t>improvement</a:t>
            </a:r>
            <a:r>
              <a:rPr lang="en-US" dirty="0" smtClean="0"/>
              <a:t>.</a:t>
            </a:r>
          </a:p>
          <a:p>
            <a:r>
              <a:rPr lang="en-US" dirty="0" smtClean="0"/>
              <a:t>FIDELITY: </a:t>
            </a:r>
          </a:p>
          <a:p>
            <a:pPr lvl="1"/>
            <a:r>
              <a:rPr lang="en-US" dirty="0"/>
              <a:t>faithfulness to a </a:t>
            </a:r>
            <a:r>
              <a:rPr lang="en-US" dirty="0" smtClean="0"/>
              <a:t>cause </a:t>
            </a:r>
            <a:r>
              <a:rPr lang="en-US" dirty="0"/>
              <a:t>or belief, demonstrated by continuing </a:t>
            </a:r>
            <a:r>
              <a:rPr lang="en-US" i="1" u="sng" dirty="0" smtClean="0"/>
              <a:t>support</a:t>
            </a:r>
            <a:r>
              <a:rPr lang="en-US" dirty="0" smtClean="0"/>
              <a:t>.</a:t>
            </a:r>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144867">
            <a:off x="7056873" y="2138849"/>
            <a:ext cx="1679269" cy="1479091"/>
          </a:xfrm>
          <a:prstGeom prst="rect">
            <a:avLst/>
          </a:prstGeom>
        </p:spPr>
      </p:pic>
    </p:spTree>
    <p:extLst>
      <p:ext uri="{BB962C8B-B14F-4D97-AF65-F5344CB8AC3E}">
        <p14:creationId xmlns:p14="http://schemas.microsoft.com/office/powerpoint/2010/main" val="24932256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more definition…</a:t>
            </a:r>
            <a:endParaRPr lang="en-US" dirty="0"/>
          </a:p>
        </p:txBody>
      </p:sp>
      <p:sp>
        <p:nvSpPr>
          <p:cNvPr id="3" name="Content Placeholder 2"/>
          <p:cNvSpPr>
            <a:spLocks noGrp="1"/>
          </p:cNvSpPr>
          <p:nvPr>
            <p:ph idx="1"/>
          </p:nvPr>
        </p:nvSpPr>
        <p:spPr>
          <a:xfrm>
            <a:off x="457200" y="1371600"/>
            <a:ext cx="8229600" cy="5334000"/>
          </a:xfrm>
        </p:spPr>
        <p:txBody>
          <a:bodyPr>
            <a:normAutofit/>
          </a:bodyPr>
          <a:lstStyle/>
          <a:p>
            <a:r>
              <a:rPr lang="en-US" dirty="0" smtClean="0"/>
              <a:t>MONITORING:</a:t>
            </a:r>
          </a:p>
          <a:p>
            <a:pPr lvl="1"/>
            <a:r>
              <a:rPr lang="en-US" dirty="0"/>
              <a:t>observe and check the progress or quality of (something) over a period of time</a:t>
            </a:r>
            <a:r>
              <a:rPr lang="en-US" dirty="0" smtClean="0"/>
              <a:t>;</a:t>
            </a:r>
          </a:p>
          <a:p>
            <a:pPr marL="0" indent="0">
              <a:buNone/>
            </a:pPr>
            <a:endParaRPr lang="en-US" dirty="0" smtClean="0"/>
          </a:p>
          <a:p>
            <a:pPr marL="0" indent="0">
              <a:buNone/>
            </a:pPr>
            <a:r>
              <a:rPr lang="en-US" dirty="0" smtClean="0"/>
              <a:t>THOUGHT:</a:t>
            </a:r>
          </a:p>
          <a:p>
            <a:pPr marL="0" indent="0">
              <a:buNone/>
            </a:pPr>
            <a:r>
              <a:rPr lang="en-US" dirty="0" smtClean="0"/>
              <a:t>If you do not observe and check the progress of something (monitoring) how can you provide information about a person’s performance which is used on the basis of improvement (feedback)?</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6582" y="2971800"/>
            <a:ext cx="7772400" cy="59436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48600" y="152400"/>
            <a:ext cx="1273940" cy="2438400"/>
          </a:xfrm>
          <a:prstGeom prst="rect">
            <a:avLst/>
          </a:prstGeom>
        </p:spPr>
      </p:pic>
    </p:spTree>
    <p:extLst>
      <p:ext uri="{BB962C8B-B14F-4D97-AF65-F5344CB8AC3E}">
        <p14:creationId xmlns:p14="http://schemas.microsoft.com/office/powerpoint/2010/main" val="31800362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Monitoring  Activity …</a:t>
            </a:r>
            <a:endParaRPr lang="en-US" dirty="0"/>
          </a:p>
        </p:txBody>
      </p:sp>
      <p:sp>
        <p:nvSpPr>
          <p:cNvPr id="3" name="Content Placeholder 2"/>
          <p:cNvSpPr>
            <a:spLocks noGrp="1"/>
          </p:cNvSpPr>
          <p:nvPr>
            <p:ph idx="1"/>
          </p:nvPr>
        </p:nvSpPr>
        <p:spPr>
          <a:xfrm>
            <a:off x="457200" y="1600200"/>
            <a:ext cx="8382000" cy="4876800"/>
          </a:xfrm>
        </p:spPr>
        <p:txBody>
          <a:bodyPr/>
          <a:lstStyle/>
          <a:p>
            <a:pPr marL="0" indent="0">
              <a:buNone/>
            </a:pPr>
            <a:r>
              <a:rPr lang="en-US" dirty="0" smtClean="0"/>
              <a:t> Where are you with feedback… stick it to the line</a:t>
            </a:r>
          </a:p>
          <a:p>
            <a:pPr marL="0" indent="0">
              <a:buNone/>
            </a:pPr>
            <a:endParaRPr lang="en-US" dirty="0"/>
          </a:p>
        </p:txBody>
      </p:sp>
      <p:cxnSp>
        <p:nvCxnSpPr>
          <p:cNvPr id="5" name="Straight Arrow Connector 4"/>
          <p:cNvCxnSpPr/>
          <p:nvPr/>
        </p:nvCxnSpPr>
        <p:spPr>
          <a:xfrm>
            <a:off x="609600" y="2971800"/>
            <a:ext cx="7924800" cy="0"/>
          </a:xfrm>
          <a:prstGeom prst="straightConnector1">
            <a:avLst/>
          </a:prstGeom>
          <a:ln w="76200">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8229600" y="3200400"/>
            <a:ext cx="457200" cy="1200329"/>
          </a:xfrm>
          <a:prstGeom prst="rect">
            <a:avLst/>
          </a:prstGeom>
          <a:noFill/>
        </p:spPr>
        <p:txBody>
          <a:bodyPr wrap="square" rtlCol="0">
            <a:spAutoFit/>
          </a:bodyPr>
          <a:lstStyle/>
          <a:p>
            <a:r>
              <a:rPr lang="en-US" sz="5400" dirty="0" smtClean="0"/>
              <a:t>5</a:t>
            </a:r>
            <a:r>
              <a:rPr lang="en-US" dirty="0" smtClean="0"/>
              <a:t> </a:t>
            </a:r>
            <a:endParaRPr lang="en-US" dirty="0"/>
          </a:p>
        </p:txBody>
      </p:sp>
      <p:sp>
        <p:nvSpPr>
          <p:cNvPr id="7" name="TextBox 6"/>
          <p:cNvSpPr txBox="1"/>
          <p:nvPr/>
        </p:nvSpPr>
        <p:spPr>
          <a:xfrm>
            <a:off x="4343400" y="3200399"/>
            <a:ext cx="457200" cy="1200329"/>
          </a:xfrm>
          <a:prstGeom prst="rect">
            <a:avLst/>
          </a:prstGeom>
          <a:noFill/>
        </p:spPr>
        <p:txBody>
          <a:bodyPr wrap="square" rtlCol="0">
            <a:spAutoFit/>
          </a:bodyPr>
          <a:lstStyle/>
          <a:p>
            <a:r>
              <a:rPr lang="en-US" sz="5400" dirty="0"/>
              <a:t>3</a:t>
            </a:r>
            <a:r>
              <a:rPr lang="en-US" dirty="0" smtClean="0"/>
              <a:t> </a:t>
            </a:r>
            <a:endParaRPr lang="en-US" dirty="0"/>
          </a:p>
        </p:txBody>
      </p:sp>
      <p:sp>
        <p:nvSpPr>
          <p:cNvPr id="8" name="TextBox 7"/>
          <p:cNvSpPr txBox="1"/>
          <p:nvPr/>
        </p:nvSpPr>
        <p:spPr>
          <a:xfrm>
            <a:off x="609600" y="3200398"/>
            <a:ext cx="457200" cy="1200329"/>
          </a:xfrm>
          <a:prstGeom prst="rect">
            <a:avLst/>
          </a:prstGeom>
          <a:noFill/>
        </p:spPr>
        <p:txBody>
          <a:bodyPr wrap="square" rtlCol="0">
            <a:spAutoFit/>
          </a:bodyPr>
          <a:lstStyle/>
          <a:p>
            <a:r>
              <a:rPr lang="en-US" sz="5400" dirty="0"/>
              <a:t>1</a:t>
            </a:r>
            <a:r>
              <a:rPr lang="en-US" dirty="0" smtClean="0"/>
              <a:t> </a:t>
            </a:r>
            <a:endParaRPr lang="en-US" dirty="0"/>
          </a:p>
        </p:txBody>
      </p:sp>
      <p:sp>
        <p:nvSpPr>
          <p:cNvPr id="9" name="TextBox 8"/>
          <p:cNvSpPr txBox="1"/>
          <p:nvPr/>
        </p:nvSpPr>
        <p:spPr>
          <a:xfrm>
            <a:off x="381000" y="4343400"/>
            <a:ext cx="8382000" cy="2246769"/>
          </a:xfrm>
          <a:prstGeom prst="rect">
            <a:avLst/>
          </a:prstGeom>
          <a:noFill/>
        </p:spPr>
        <p:txBody>
          <a:bodyPr wrap="square" rtlCol="0">
            <a:spAutoFit/>
          </a:bodyPr>
          <a:lstStyle/>
          <a:p>
            <a:r>
              <a:rPr lang="en-US" sz="2000" dirty="0" smtClean="0">
                <a:latin typeface="Arial" panose="020B0604020202020204" pitchFamily="34" charset="0"/>
                <a:cs typeface="Arial" panose="020B0604020202020204" pitchFamily="34" charset="0"/>
              </a:rPr>
              <a:t>5 – I have quality frequent feedback with fidelity and then some!</a:t>
            </a:r>
          </a:p>
          <a:p>
            <a:endParaRPr lang="en-US"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3 – I have feedback OR I have monitoring, not sure about other definitions…</a:t>
            </a:r>
          </a:p>
          <a:p>
            <a:endParaRPr lang="en-US"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1 – I only give my opinion when someone needs it, not sure I have this feedback concept quite mastered…</a:t>
            </a:r>
            <a:endParaRPr lang="en-US" sz="2000" dirty="0">
              <a:latin typeface="Arial" panose="020B0604020202020204" pitchFamily="34" charset="0"/>
              <a:cs typeface="Arial" panose="020B0604020202020204" pitchFamily="34" charset="0"/>
            </a:endParaRPr>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55280" y="76200"/>
            <a:ext cx="862149" cy="1600200"/>
          </a:xfrm>
          <a:prstGeom prst="rect">
            <a:avLst/>
          </a:prstGeom>
        </p:spPr>
      </p:pic>
    </p:spTree>
    <p:extLst>
      <p:ext uri="{BB962C8B-B14F-4D97-AF65-F5344CB8AC3E}">
        <p14:creationId xmlns:p14="http://schemas.microsoft.com/office/powerpoint/2010/main" val="33036959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Aparajita" panose="020B0604020202020204" pitchFamily="34" charset="0"/>
                <a:cs typeface="Aparajita" panose="020B0604020202020204" pitchFamily="34" charset="0"/>
              </a:rPr>
              <a:t>Our errors are surely not such awfully solemn things. In a world where we are so certain to incur them in spite of all our caution, a certain lightness of heart seems </a:t>
            </a:r>
            <a:r>
              <a:rPr lang="en-US" sz="3600" b="1" i="1" dirty="0" smtClean="0">
                <a:latin typeface="Aparajita" panose="020B0604020202020204" pitchFamily="34" charset="0"/>
                <a:cs typeface="Aparajita" panose="020B0604020202020204" pitchFamily="34" charset="0"/>
              </a:rPr>
              <a:t>healthier</a:t>
            </a:r>
            <a:r>
              <a:rPr lang="en-US" sz="3600" b="1" dirty="0" smtClean="0">
                <a:latin typeface="Aparajita" panose="020B0604020202020204" pitchFamily="34" charset="0"/>
                <a:cs typeface="Aparajita" panose="020B0604020202020204" pitchFamily="34" charset="0"/>
              </a:rPr>
              <a:t> than this excessive nervousness on their behalf.</a:t>
            </a:r>
            <a:endParaRPr lang="en-US" sz="3600" b="1" dirty="0">
              <a:latin typeface="Aparajita" panose="020B0604020202020204" pitchFamily="34" charset="0"/>
              <a:cs typeface="Aparajita" panose="020B0604020202020204" pitchFamily="34" charset="0"/>
            </a:endParaRPr>
          </a:p>
        </p:txBody>
      </p:sp>
      <p:sp>
        <p:nvSpPr>
          <p:cNvPr id="3" name="Text Placeholder 2"/>
          <p:cNvSpPr>
            <a:spLocks noGrp="1"/>
          </p:cNvSpPr>
          <p:nvPr>
            <p:ph type="body" sz="half" idx="13"/>
          </p:nvPr>
        </p:nvSpPr>
        <p:spPr/>
        <p:txBody>
          <a:bodyPr/>
          <a:lstStyle/>
          <a:p>
            <a:r>
              <a:rPr lang="en-US" dirty="0" smtClean="0"/>
              <a:t>William James</a:t>
            </a:r>
            <a:endParaRPr lang="en-US" dirty="0"/>
          </a:p>
        </p:txBody>
      </p:sp>
      <p:sp>
        <p:nvSpPr>
          <p:cNvPr id="4" name="Text Placeholder 3"/>
          <p:cNvSpPr>
            <a:spLocks noGrp="1"/>
          </p:cNvSpPr>
          <p:nvPr>
            <p:ph type="body" sz="half" idx="2"/>
          </p:nvPr>
        </p:nvSpPr>
        <p:spPr>
          <a:xfrm>
            <a:off x="514350" y="4106334"/>
            <a:ext cx="8096249" cy="1989666"/>
          </a:xfrm>
        </p:spPr>
        <p:txBody>
          <a:bodyPr>
            <a:normAutofit/>
          </a:bodyPr>
          <a:lstStyle/>
          <a:p>
            <a:r>
              <a:rPr lang="en-US" dirty="0" smtClean="0">
                <a:latin typeface="Arial Rounded MT Bold" panose="020F0704030504030204" pitchFamily="34" charset="0"/>
              </a:rPr>
              <a:t>Monitoring and evaluating teaching strategies and their impact calls for self evaluation of our teaching practice. The errors will lead to midcourse correction and ultimately </a:t>
            </a:r>
          </a:p>
          <a:p>
            <a:r>
              <a:rPr lang="en-US" sz="4000" b="1" u="sng" dirty="0" smtClean="0">
                <a:latin typeface="Arial Rounded MT Bold" panose="020F0704030504030204" pitchFamily="34" charset="0"/>
              </a:rPr>
              <a:t>student learning.</a:t>
            </a:r>
            <a:endParaRPr lang="en-US" sz="4000" dirty="0">
              <a:latin typeface="Arial Rounded MT Bold" panose="020F0704030504030204" pitchFamily="34"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53400" y="4724400"/>
            <a:ext cx="807720" cy="1805940"/>
          </a:xfrm>
          <a:prstGeom prst="rect">
            <a:avLst/>
          </a:prstGeom>
        </p:spPr>
      </p:pic>
    </p:spTree>
    <p:extLst>
      <p:ext uri="{BB962C8B-B14F-4D97-AF65-F5344CB8AC3E}">
        <p14:creationId xmlns:p14="http://schemas.microsoft.com/office/powerpoint/2010/main" val="3375681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WHAT WE DO AND HOW WE DO IT</a:t>
            </a:r>
            <a:endParaRPr lang="en-US" dirty="0"/>
          </a:p>
        </p:txBody>
      </p:sp>
      <p:sp>
        <p:nvSpPr>
          <p:cNvPr id="6" name="Content Placeholder 5"/>
          <p:cNvSpPr>
            <a:spLocks noGrp="1"/>
          </p:cNvSpPr>
          <p:nvPr>
            <p:ph idx="1"/>
          </p:nvPr>
        </p:nvSpPr>
        <p:spPr/>
        <p:txBody>
          <a:bodyPr/>
          <a:lstStyle/>
          <a:p>
            <a:pPr marL="0" indent="0" algn="ctr">
              <a:buNone/>
            </a:pPr>
            <a:r>
              <a:rPr lang="en-US" dirty="0" smtClean="0">
                <a:latin typeface="Comic Sans MS" panose="030F0702030302020204" pitchFamily="66" charset="0"/>
              </a:rPr>
              <a:t>5 step process</a:t>
            </a:r>
          </a:p>
          <a:p>
            <a:pPr marL="0" indent="0" algn="ctr">
              <a:buNone/>
            </a:pPr>
            <a:endParaRPr lang="en-US" dirty="0">
              <a:latin typeface="Comic Sans MS" panose="030F0702030302020204" pitchFamily="66" charset="0"/>
            </a:endParaRPr>
          </a:p>
          <a:p>
            <a:pPr marL="514350" indent="-514350">
              <a:buFont typeface="+mj-lt"/>
              <a:buAutoNum type="arabicPeriod"/>
            </a:pPr>
            <a:r>
              <a:rPr lang="en-US" dirty="0" smtClean="0">
                <a:latin typeface="Comic Sans MS" panose="030F0702030302020204" pitchFamily="66" charset="0"/>
              </a:rPr>
              <a:t>Collect and analyze data</a:t>
            </a:r>
          </a:p>
          <a:p>
            <a:pPr marL="514350" indent="-514350">
              <a:buFont typeface="+mj-lt"/>
              <a:buAutoNum type="arabicPeriod"/>
            </a:pPr>
            <a:r>
              <a:rPr lang="en-US" dirty="0" smtClean="0">
                <a:latin typeface="Comic Sans MS" panose="030F0702030302020204" pitchFamily="66" charset="0"/>
              </a:rPr>
              <a:t>Root causes… WHY?</a:t>
            </a:r>
          </a:p>
          <a:p>
            <a:pPr marL="514350" indent="-514350">
              <a:buFont typeface="+mj-lt"/>
              <a:buAutoNum type="arabicPeriod"/>
            </a:pPr>
            <a:r>
              <a:rPr lang="en-US" dirty="0" smtClean="0">
                <a:latin typeface="Comic Sans MS" panose="030F0702030302020204" pitchFamily="66" charset="0"/>
              </a:rPr>
              <a:t>Set Goals</a:t>
            </a:r>
          </a:p>
          <a:p>
            <a:pPr marL="514350" indent="-514350">
              <a:buFont typeface="+mj-lt"/>
              <a:buAutoNum type="arabicPeriod"/>
            </a:pPr>
            <a:r>
              <a:rPr lang="en-US" dirty="0" smtClean="0">
                <a:latin typeface="Comic Sans MS" panose="030F0702030302020204" pitchFamily="66" charset="0"/>
              </a:rPr>
              <a:t>Choose strategies</a:t>
            </a:r>
          </a:p>
          <a:p>
            <a:pPr marL="514350" indent="-514350">
              <a:buFont typeface="+mj-lt"/>
              <a:buAutoNum type="arabicPeriod"/>
            </a:pPr>
            <a:r>
              <a:rPr lang="en-US" dirty="0" smtClean="0">
                <a:latin typeface="Comic Sans MS" panose="030F0702030302020204" pitchFamily="66" charset="0"/>
              </a:rPr>
              <a:t>Determine what success looks like</a:t>
            </a:r>
          </a:p>
          <a:p>
            <a:pPr marL="514350" indent="-514350">
              <a:buFont typeface="+mj-lt"/>
              <a:buAutoNum type="arabicPeriod"/>
            </a:pPr>
            <a:endParaRPr lang="en-US" dirty="0">
              <a:latin typeface="Comic Sans MS" panose="030F0702030302020204" pitchFamily="66" charset="0"/>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29400" y="2209800"/>
            <a:ext cx="2084832" cy="2895600"/>
          </a:xfrm>
          <a:prstGeom prst="rect">
            <a:avLst/>
          </a:prstGeom>
        </p:spPr>
      </p:pic>
    </p:spTree>
    <p:extLst>
      <p:ext uri="{BB962C8B-B14F-4D97-AF65-F5344CB8AC3E}">
        <p14:creationId xmlns:p14="http://schemas.microsoft.com/office/powerpoint/2010/main" val="41511552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322</TotalTime>
  <Words>2159</Words>
  <Application>Microsoft Office PowerPoint</Application>
  <PresentationFormat>On-screen Show (4:3)</PresentationFormat>
  <Paragraphs>289</Paragraphs>
  <Slides>27</Slides>
  <Notes>23</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Know Thy Impact:   Frequent Feedback with Fidelity</vt:lpstr>
      <vt:lpstr>OBJECTIVE</vt:lpstr>
      <vt:lpstr>Beginning Activity…</vt:lpstr>
      <vt:lpstr>Why do we need feedback?</vt:lpstr>
      <vt:lpstr>Definition…</vt:lpstr>
      <vt:lpstr>One more definition…</vt:lpstr>
      <vt:lpstr>Monitoring  Activity …</vt:lpstr>
      <vt:lpstr>Our errors are surely not such awfully solemn things. In a world where we are so certain to incur them in spite of all our caution, a certain lightness of heart seems healthier than this excessive nervousness on their behalf.</vt:lpstr>
      <vt:lpstr>WHAT WE DO AND HOW WE DO IT</vt:lpstr>
      <vt:lpstr>MONITORING / FEEDBACK</vt:lpstr>
      <vt:lpstr>Purpose of Feedback</vt:lpstr>
      <vt:lpstr>RESEARCH SHOWS…</vt:lpstr>
      <vt:lpstr>Effect Size</vt:lpstr>
      <vt:lpstr>Teacher as Receiver of Feedback</vt:lpstr>
      <vt:lpstr>Feedback should…</vt:lpstr>
      <vt:lpstr>SAY AHHH….TURN AND CHAT</vt:lpstr>
      <vt:lpstr>FOUR C’S FOR ADMINISTRATORS</vt:lpstr>
      <vt:lpstr>PowerPoint Presentation</vt:lpstr>
      <vt:lpstr>PowerPoint Presentation</vt:lpstr>
      <vt:lpstr>PowerPoint Presentation</vt:lpstr>
      <vt:lpstr>PowerPoint Presentation</vt:lpstr>
      <vt:lpstr>             Praise -vs- Feedback  </vt:lpstr>
      <vt:lpstr>Feedback + Instruction =</vt:lpstr>
      <vt:lpstr>LET’S REVIEW OUR OBJECTIVES…</vt:lpstr>
      <vt:lpstr>PowerPoint Presentation</vt:lpstr>
      <vt:lpstr>Thank you! </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Tracy R Bock</dc:creator>
  <cp:lastModifiedBy>Tracy R Bock</cp:lastModifiedBy>
  <cp:revision>32</cp:revision>
  <dcterms:created xsi:type="dcterms:W3CDTF">2014-05-05T19:56:18Z</dcterms:created>
  <dcterms:modified xsi:type="dcterms:W3CDTF">2014-05-27T12:58:44Z</dcterms:modified>
</cp:coreProperties>
</file>