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725" r:id="rId5"/>
  </p:sldMasterIdLst>
  <p:notesMasterIdLst>
    <p:notesMasterId r:id="rId114"/>
  </p:notesMasterIdLst>
  <p:handoutMasterIdLst>
    <p:handoutMasterId r:id="rId115"/>
  </p:handoutMasterIdLst>
  <p:sldIdLst>
    <p:sldId id="259" r:id="rId6"/>
    <p:sldId id="539" r:id="rId7"/>
    <p:sldId id="260" r:id="rId8"/>
    <p:sldId id="261" r:id="rId9"/>
    <p:sldId id="262" r:id="rId10"/>
    <p:sldId id="271" r:id="rId11"/>
    <p:sldId id="372" r:id="rId12"/>
    <p:sldId id="263" r:id="rId13"/>
    <p:sldId id="493" r:id="rId14"/>
    <p:sldId id="267" r:id="rId15"/>
    <p:sldId id="494" r:id="rId16"/>
    <p:sldId id="302" r:id="rId17"/>
    <p:sldId id="497" r:id="rId18"/>
    <p:sldId id="272" r:id="rId19"/>
    <p:sldId id="303" r:id="rId20"/>
    <p:sldId id="306" r:id="rId21"/>
    <p:sldId id="496" r:id="rId22"/>
    <p:sldId id="273" r:id="rId23"/>
    <p:sldId id="276" r:id="rId24"/>
    <p:sldId id="373" r:id="rId25"/>
    <p:sldId id="370" r:id="rId26"/>
    <p:sldId id="275" r:id="rId27"/>
    <p:sldId id="309" r:id="rId28"/>
    <p:sldId id="274" r:id="rId29"/>
    <p:sldId id="341" r:id="rId30"/>
    <p:sldId id="342" r:id="rId31"/>
    <p:sldId id="305" r:id="rId32"/>
    <p:sldId id="307" r:id="rId33"/>
    <p:sldId id="304" r:id="rId34"/>
    <p:sldId id="498" r:id="rId35"/>
    <p:sldId id="499" r:id="rId36"/>
    <p:sldId id="500" r:id="rId37"/>
    <p:sldId id="501" r:id="rId38"/>
    <p:sldId id="502" r:id="rId39"/>
    <p:sldId id="503" r:id="rId40"/>
    <p:sldId id="504" r:id="rId41"/>
    <p:sldId id="505" r:id="rId42"/>
    <p:sldId id="506" r:id="rId43"/>
    <p:sldId id="507" r:id="rId44"/>
    <p:sldId id="508" r:id="rId45"/>
    <p:sldId id="509" r:id="rId46"/>
    <p:sldId id="510" r:id="rId47"/>
    <p:sldId id="511" r:id="rId48"/>
    <p:sldId id="512" r:id="rId49"/>
    <p:sldId id="513" r:id="rId50"/>
    <p:sldId id="514" r:id="rId51"/>
    <p:sldId id="515" r:id="rId52"/>
    <p:sldId id="516" r:id="rId53"/>
    <p:sldId id="517" r:id="rId54"/>
    <p:sldId id="518" r:id="rId55"/>
    <p:sldId id="519" r:id="rId56"/>
    <p:sldId id="520" r:id="rId57"/>
    <p:sldId id="521" r:id="rId58"/>
    <p:sldId id="522" r:id="rId59"/>
    <p:sldId id="523" r:id="rId60"/>
    <p:sldId id="524" r:id="rId61"/>
    <p:sldId id="525" r:id="rId62"/>
    <p:sldId id="526" r:id="rId63"/>
    <p:sldId id="527" r:id="rId64"/>
    <p:sldId id="528" r:id="rId65"/>
    <p:sldId id="529" r:id="rId66"/>
    <p:sldId id="530" r:id="rId67"/>
    <p:sldId id="531" r:id="rId68"/>
    <p:sldId id="532" r:id="rId69"/>
    <p:sldId id="533" r:id="rId70"/>
    <p:sldId id="534" r:id="rId71"/>
    <p:sldId id="535" r:id="rId72"/>
    <p:sldId id="536" r:id="rId73"/>
    <p:sldId id="537" r:id="rId74"/>
    <p:sldId id="538" r:id="rId75"/>
    <p:sldId id="403" r:id="rId76"/>
    <p:sldId id="404" r:id="rId77"/>
    <p:sldId id="405" r:id="rId78"/>
    <p:sldId id="406" r:id="rId79"/>
    <p:sldId id="407" r:id="rId80"/>
    <p:sldId id="409" r:id="rId81"/>
    <p:sldId id="410" r:id="rId82"/>
    <p:sldId id="411" r:id="rId83"/>
    <p:sldId id="413" r:id="rId84"/>
    <p:sldId id="414" r:id="rId85"/>
    <p:sldId id="415" r:id="rId86"/>
    <p:sldId id="416" r:id="rId87"/>
    <p:sldId id="489" r:id="rId88"/>
    <p:sldId id="417" r:id="rId89"/>
    <p:sldId id="419" r:id="rId90"/>
    <p:sldId id="443" r:id="rId91"/>
    <p:sldId id="421" r:id="rId92"/>
    <p:sldId id="424" r:id="rId93"/>
    <p:sldId id="425" r:id="rId94"/>
    <p:sldId id="426" r:id="rId95"/>
    <p:sldId id="427" r:id="rId96"/>
    <p:sldId id="428" r:id="rId97"/>
    <p:sldId id="429" r:id="rId98"/>
    <p:sldId id="430" r:id="rId99"/>
    <p:sldId id="431" r:id="rId100"/>
    <p:sldId id="432" r:id="rId101"/>
    <p:sldId id="433" r:id="rId102"/>
    <p:sldId id="434" r:id="rId103"/>
    <p:sldId id="435" r:id="rId104"/>
    <p:sldId id="490" r:id="rId105"/>
    <p:sldId id="436" r:id="rId106"/>
    <p:sldId id="491" r:id="rId107"/>
    <p:sldId id="492" r:id="rId108"/>
    <p:sldId id="437" r:id="rId109"/>
    <p:sldId id="438" r:id="rId110"/>
    <p:sldId id="439" r:id="rId111"/>
    <p:sldId id="440" r:id="rId112"/>
    <p:sldId id="441" r:id="rId11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UySwXmTLcd7PYgbZnO8LQ==" hashData="GSwMtgik+IC8KPN8uswtHyKumAw/c48Xgon4YNaiaaqPDjnqsYLEV+Uht2AmpUreqMYPeXXKa6MvX0ZEdKeYX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467"/>
    <a:srgbClr val="DF6314"/>
    <a:srgbClr val="F09372"/>
    <a:srgbClr val="636466"/>
    <a:srgbClr val="E27548"/>
    <a:srgbClr val="DF6316"/>
    <a:srgbClr val="D4F9E2"/>
    <a:srgbClr val="D4F9F6"/>
    <a:srgbClr val="C8D9B5"/>
    <a:srgbClr val="00B6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8187" autoAdjust="0"/>
    <p:restoredTop sz="83555" autoAdjust="0"/>
  </p:normalViewPr>
  <p:slideViewPr>
    <p:cSldViewPr snapToObjects="1">
      <p:cViewPr varScale="1">
        <p:scale>
          <a:sx n="77" d="100"/>
          <a:sy n="77" d="100"/>
        </p:scale>
        <p:origin x="2148" y="78"/>
      </p:cViewPr>
      <p:guideLst>
        <p:guide orient="horz" pos="2160"/>
        <p:guide pos="2880"/>
      </p:guideLst>
    </p:cSldViewPr>
  </p:slideViewPr>
  <p:outlineViewPr>
    <p:cViewPr>
      <p:scale>
        <a:sx n="33" d="100"/>
        <a:sy n="33" d="100"/>
      </p:scale>
      <p:origin x="0" y="3342"/>
    </p:cViewPr>
  </p:outlineViewPr>
  <p:notesTextViewPr>
    <p:cViewPr>
      <p:scale>
        <a:sx n="100" d="100"/>
        <a:sy n="100" d="100"/>
      </p:scale>
      <p:origin x="0" y="0"/>
    </p:cViewPr>
  </p:notesTextViewPr>
  <p:sorterViewPr>
    <p:cViewPr>
      <p:scale>
        <a:sx n="75" d="100"/>
        <a:sy n="75" d="100"/>
      </p:scale>
      <p:origin x="0" y="0"/>
    </p:cViewPr>
  </p:sorterViewPr>
  <p:notesViewPr>
    <p:cSldViewPr snapToObjects="1">
      <p:cViewPr varScale="1">
        <p:scale>
          <a:sx n="67" d="100"/>
          <a:sy n="67" d="100"/>
        </p:scale>
        <p:origin x="3216" y="6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presProps" Target="pres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sz="1200" i="1" smtClean="0"/>
              <a:t>Eureka Math: A Story of Units  www.CommonCore.org </a:t>
            </a:r>
            <a:endParaRPr lang="en-US" sz="1200"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z="1200" dirty="0"/>
              <a:t>Major Work of the Grade Band</a:t>
            </a:r>
          </a:p>
          <a:p>
            <a:r>
              <a:rPr lang="en-US" sz="1200" dirty="0"/>
              <a:t>K-2:  Addition and Subtraction</a:t>
            </a: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D36FBE45-CF8A-445E-B02B-3C65F956A173}" type="slidenum">
              <a:rPr lang="en-US" smtClean="0"/>
              <a:pPr/>
              <a:t>‹#›</a:t>
            </a:fld>
            <a:endParaRPr lang="en-US"/>
          </a:p>
        </p:txBody>
      </p:sp>
      <p:sp>
        <p:nvSpPr>
          <p:cNvPr id="4" name="Footer Placeholder 3"/>
          <p:cNvSpPr>
            <a:spLocks noGrp="1"/>
          </p:cNvSpPr>
          <p:nvPr>
            <p:ph type="ftr" sz="quarter" idx="2"/>
          </p:nvPr>
        </p:nvSpPr>
        <p:spPr>
          <a:xfrm>
            <a:off x="0" y="9119474"/>
            <a:ext cx="3998976" cy="480060"/>
          </a:xfrm>
          <a:prstGeom prst="rect">
            <a:avLst/>
          </a:prstGeom>
        </p:spPr>
        <p:txBody>
          <a:bodyPr vert="horz" lIns="96661" tIns="48331" rIns="96661" bIns="48331" rtlCol="0" anchor="b"/>
          <a:lstStyle>
            <a:lvl1pPr algn="l">
              <a:defRPr sz="1300"/>
            </a:lvl1pPr>
          </a:lstStyle>
          <a:p>
            <a:r>
              <a:rPr lang="en-US" sz="1200" dirty="0"/>
              <a:t>©2014.  Duplication and/or distribution of this material is prohibited without written consent from Common Core, Inc.</a:t>
            </a:r>
          </a:p>
        </p:txBody>
      </p:sp>
    </p:spTree>
    <p:extLst>
      <p:ext uri="{BB962C8B-B14F-4D97-AF65-F5344CB8AC3E}">
        <p14:creationId xmlns:p14="http://schemas.microsoft.com/office/powerpoint/2010/main" val="275566888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19113" y="768350"/>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487680" y="3840480"/>
            <a:ext cx="6827520" cy="576072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EF9A488-CB88-4D38-94D1-E470376C4AFA}" type="slidenum">
              <a:rPr lang="en-US" smtClean="0"/>
              <a:pPr/>
              <a:t>‹#›</a:t>
            </a:fld>
            <a:endParaRPr lang="en-US" dirty="0"/>
          </a:p>
        </p:txBody>
      </p:sp>
      <p:sp>
        <p:nvSpPr>
          <p:cNvPr id="8" name="Header Placeholder 7"/>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200"/>
            </a:lvl1pPr>
          </a:lstStyle>
          <a:p>
            <a:r>
              <a:rPr lang="en-US" i="1" smtClean="0"/>
              <a:t>Eureka Math: A Story of Units  www.CommonCore.org </a:t>
            </a:r>
            <a:endParaRPr lang="en-US" dirty="0" smtClean="0"/>
          </a:p>
        </p:txBody>
      </p:sp>
      <p:sp>
        <p:nvSpPr>
          <p:cNvPr id="9" name="Date Placeholder 8"/>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200"/>
            </a:lvl1pPr>
          </a:lstStyle>
          <a:p>
            <a:r>
              <a:rPr lang="en-US" dirty="0" smtClean="0"/>
              <a:t>Major Work of the Grade Band</a:t>
            </a:r>
          </a:p>
          <a:p>
            <a:r>
              <a:rPr lang="en-US" dirty="0" smtClean="0"/>
              <a:t>K-2:  Addition and Subtraction</a:t>
            </a:r>
            <a:endParaRPr lang="en-US" dirty="0"/>
          </a:p>
        </p:txBody>
      </p:sp>
      <p:sp>
        <p:nvSpPr>
          <p:cNvPr id="2" name="Footer Placeholder 1"/>
          <p:cNvSpPr>
            <a:spLocks noGrp="1"/>
          </p:cNvSpPr>
          <p:nvPr>
            <p:ph type="ftr" sz="quarter" idx="4"/>
          </p:nvPr>
        </p:nvSpPr>
        <p:spPr>
          <a:xfrm>
            <a:off x="0" y="9120188"/>
            <a:ext cx="3962400" cy="481012"/>
          </a:xfrm>
          <a:prstGeom prst="rect">
            <a:avLst/>
          </a:prstGeom>
        </p:spPr>
        <p:txBody>
          <a:bodyPr vert="horz" lIns="91440" tIns="45720" rIns="91440" bIns="45720" rtlCol="0" anchor="b"/>
          <a:lstStyle>
            <a:lvl1pPr algn="l">
              <a:defRPr sz="1200"/>
            </a:lvl1pPr>
          </a:lstStyle>
          <a:p>
            <a:r>
              <a:rPr lang="en-US" sz="1200" dirty="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092519015"/>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9113" y="768350"/>
            <a:ext cx="3838575" cy="2879725"/>
          </a:xfrm>
        </p:spPr>
      </p:sp>
      <p:sp>
        <p:nvSpPr>
          <p:cNvPr id="3" name="Notes Placeholder 2"/>
          <p:cNvSpPr>
            <a:spLocks noGrp="1"/>
          </p:cNvSpPr>
          <p:nvPr>
            <p:ph type="body" idx="1"/>
          </p:nvPr>
        </p:nvSpPr>
        <p:spPr>
          <a:xfrm>
            <a:off x="482917" y="3836789"/>
            <a:ext cx="6661709" cy="5520690"/>
          </a:xfrm>
        </p:spPr>
        <p:txBody>
          <a:bodyPr/>
          <a:lstStyle/>
          <a:p>
            <a:pPr lvl="0"/>
            <a:r>
              <a:rPr lang="en-US" dirty="0">
                <a:latin typeface="Calibri" charset="0"/>
                <a:ea typeface="ＭＳ Ｐゴシック" charset="-128"/>
                <a:cs typeface="ＭＳ Ｐゴシック" charset="-128"/>
              </a:rPr>
              <a:t>This full-day session is intended to support a school-wide implementation of </a:t>
            </a:r>
            <a:r>
              <a:rPr lang="en-US" i="1" dirty="0">
                <a:latin typeface="Calibri" charset="0"/>
                <a:ea typeface="ＭＳ Ｐゴシック" charset="-128"/>
                <a:cs typeface="ＭＳ Ｐゴシック" charset="-128"/>
              </a:rPr>
              <a:t>A Story of Units</a:t>
            </a:r>
            <a:r>
              <a:rPr lang="en-US" dirty="0">
                <a:latin typeface="Calibri" charset="0"/>
                <a:ea typeface="ＭＳ Ｐゴシック" charset="-128"/>
                <a:cs typeface="ＭＳ Ｐゴシック" charset="-128"/>
              </a:rPr>
              <a:t>.   This session highlights the progression of  addition and subtraction from kindergarten through 2</a:t>
            </a:r>
            <a:r>
              <a:rPr lang="en-US" baseline="30000" dirty="0">
                <a:latin typeface="Calibri" charset="0"/>
                <a:ea typeface="ＭＳ Ｐゴシック" charset="-128"/>
                <a:cs typeface="ＭＳ Ｐゴシック" charset="-128"/>
              </a:rPr>
              <a:t>nd</a:t>
            </a:r>
            <a:r>
              <a:rPr lang="en-US" dirty="0">
                <a:latin typeface="Calibri" charset="0"/>
                <a:ea typeface="ＭＳ Ｐゴシック" charset="-128"/>
                <a:cs typeface="ＭＳ Ｐゴシック" charset="-128"/>
              </a:rPr>
              <a:t> grade. </a:t>
            </a:r>
            <a:r>
              <a:rPr lang="en-US" b="1" dirty="0">
                <a:latin typeface="Calibri" charset="0"/>
                <a:ea typeface="ＭＳ Ｐゴシック" charset="-128"/>
                <a:cs typeface="ＭＳ Ｐゴシック" charset="-128"/>
              </a:rPr>
              <a:t>Addition and Subtraction are ways we manipulate units by composing and decomposing number.  </a:t>
            </a:r>
            <a:r>
              <a:rPr lang="en-US" dirty="0">
                <a:latin typeface="Calibri" charset="0"/>
                <a:ea typeface="ＭＳ Ｐゴシック" charset="-128"/>
                <a:cs typeface="ＭＳ Ｐゴシック" charset="-128"/>
              </a:rPr>
              <a:t>Educators teaching and supporting these grade levels will understand how the concepts and skills taught at each grade K-2, fit together and ultimately play a key role in the profound understanding of addition and subtraction.  </a:t>
            </a:r>
          </a:p>
          <a:p>
            <a:pPr lvl="0"/>
            <a:endParaRPr lang="en-US" dirty="0">
              <a:latin typeface="Calibri" charset="0"/>
              <a:ea typeface="ＭＳ Ｐゴシック" charset="-128"/>
              <a:cs typeface="ＭＳ Ｐゴシック" charset="-128"/>
            </a:endParaRPr>
          </a:p>
          <a:p>
            <a:pPr lvl="0"/>
            <a:r>
              <a:rPr lang="en-US" i="1" dirty="0">
                <a:latin typeface="Calibri" charset="0"/>
                <a:ea typeface="ＭＳ Ｐゴシック" charset="-128"/>
                <a:cs typeface="ＭＳ Ｐゴシック" charset="-128"/>
              </a:rPr>
              <a:t>Welcome participants and introduce presentation team.</a:t>
            </a:r>
          </a:p>
          <a:p>
            <a:pPr lvl="0"/>
            <a:r>
              <a:rPr lang="en-US" i="1" dirty="0">
                <a:latin typeface="Calibri" charset="0"/>
                <a:ea typeface="ＭＳ Ｐゴシック" charset="-128"/>
                <a:cs typeface="ＭＳ Ｐゴシック" charset="-128"/>
              </a:rPr>
              <a:t>Fist to Five:</a:t>
            </a:r>
          </a:p>
          <a:p>
            <a:pPr marL="605811" lvl="1" indent="-122505"/>
            <a:r>
              <a:rPr lang="en-US" i="1" dirty="0">
                <a:latin typeface="Calibri" charset="0"/>
                <a:ea typeface="ＭＳ Ｐゴシック" charset="-128"/>
                <a:cs typeface="ＭＳ Ｐゴシック" charset="-128"/>
              </a:rPr>
              <a:t>-  How familiar are you with A Story of Units?</a:t>
            </a:r>
          </a:p>
          <a:p>
            <a:pPr lvl="0"/>
            <a:r>
              <a:rPr lang="en-US" i="1" dirty="0">
                <a:latin typeface="Calibri" charset="0"/>
                <a:ea typeface="ＭＳ Ｐゴシック" charset="-128"/>
                <a:cs typeface="ＭＳ Ｐゴシック" charset="-128"/>
              </a:rPr>
              <a:t>Poll the participants:</a:t>
            </a:r>
          </a:p>
          <a:p>
            <a:pPr marL="664546" lvl="1" indent="-181240">
              <a:buFontTx/>
              <a:buChar char="-"/>
            </a:pPr>
            <a:r>
              <a:rPr lang="en-US" i="1" dirty="0">
                <a:latin typeface="Calibri" charset="0"/>
                <a:ea typeface="ＭＳ Ｐゴシック" charset="-128"/>
                <a:cs typeface="ＭＳ Ｐゴシック" charset="-128"/>
              </a:rPr>
              <a:t>Are you using the lessons on a daily basis?  Or to supplement your instruction?</a:t>
            </a:r>
          </a:p>
          <a:p>
            <a:pPr marL="664546" lvl="1" indent="-181240">
              <a:buFontTx/>
              <a:buChar char="-"/>
            </a:pPr>
            <a:r>
              <a:rPr lang="en-US" i="1" dirty="0">
                <a:latin typeface="Calibri" charset="0"/>
                <a:ea typeface="ＭＳ Ｐゴシック" charset="-128"/>
                <a:cs typeface="ＭＳ Ｐゴシック" charset="-128"/>
              </a:rPr>
              <a:t>Are you a Kindergarten classroom teacher?  1</a:t>
            </a:r>
            <a:r>
              <a:rPr lang="en-US" i="1" baseline="30000" dirty="0">
                <a:latin typeface="Calibri" charset="0"/>
                <a:ea typeface="ＭＳ Ｐゴシック" charset="-128"/>
                <a:cs typeface="ＭＳ Ｐゴシック" charset="-128"/>
              </a:rPr>
              <a:t>st</a:t>
            </a:r>
            <a:r>
              <a:rPr lang="en-US" i="1" dirty="0">
                <a:latin typeface="Calibri" charset="0"/>
                <a:ea typeface="ＭＳ Ｐゴシック" charset="-128"/>
                <a:cs typeface="ＭＳ Ｐゴシック" charset="-128"/>
              </a:rPr>
              <a:t> grade?  2</a:t>
            </a:r>
            <a:r>
              <a:rPr lang="en-US" i="1" baseline="30000" dirty="0">
                <a:latin typeface="Calibri" charset="0"/>
                <a:ea typeface="ＭＳ Ｐゴシック" charset="-128"/>
                <a:cs typeface="ＭＳ Ｐゴシック" charset="-128"/>
              </a:rPr>
              <a:t>nd</a:t>
            </a:r>
            <a:r>
              <a:rPr lang="en-US" i="1" dirty="0">
                <a:latin typeface="Calibri" charset="0"/>
                <a:ea typeface="ＭＳ Ｐゴシック" charset="-128"/>
                <a:cs typeface="ＭＳ Ｐゴシック" charset="-128"/>
              </a:rPr>
              <a:t> grade? </a:t>
            </a:r>
          </a:p>
          <a:p>
            <a:pPr marL="664546" lvl="1" indent="-181240">
              <a:buFontTx/>
              <a:buChar char="-"/>
            </a:pPr>
            <a:r>
              <a:rPr lang="en-US" i="1" dirty="0">
                <a:latin typeface="Calibri" charset="0"/>
                <a:ea typeface="ＭＳ Ｐゴシック" charset="-128"/>
                <a:cs typeface="ＭＳ Ｐゴシック" charset="-128"/>
              </a:rPr>
              <a:t>Are you a math coach?  Coordinator?  Resource teacher?</a:t>
            </a:r>
          </a:p>
          <a:p>
            <a:pPr marL="664546" lvl="1" indent="-181240">
              <a:buFontTx/>
              <a:buChar char="-"/>
            </a:pPr>
            <a:r>
              <a:rPr lang="en-US" i="1" dirty="0">
                <a:latin typeface="Calibri" charset="0"/>
                <a:ea typeface="ＭＳ Ｐゴシック" charset="-128"/>
                <a:cs typeface="ＭＳ Ｐゴシック" charset="-128"/>
              </a:rPr>
              <a:t>Are you a school-level administrator?  District-level administrator?</a:t>
            </a:r>
          </a:p>
        </p:txBody>
      </p:sp>
      <p:graphicFrame>
        <p:nvGraphicFramePr>
          <p:cNvPr id="10" name="Table 9"/>
          <p:cNvGraphicFramePr>
            <a:graphicFrameLocks noGrp="1"/>
          </p:cNvGraphicFramePr>
          <p:nvPr>
            <p:extLst>
              <p:ext uri="{D42A27DB-BD31-4B8C-83A1-F6EECF244321}">
                <p14:modId xmlns:p14="http://schemas.microsoft.com/office/powerpoint/2010/main" val="449331492"/>
              </p:ext>
            </p:extLst>
          </p:nvPr>
        </p:nvGraphicFramePr>
        <p:xfrm>
          <a:off x="4551681" y="2240280"/>
          <a:ext cx="2485223" cy="1188720"/>
        </p:xfrm>
        <a:graphic>
          <a:graphicData uri="http://schemas.openxmlformats.org/drawingml/2006/table">
            <a:tbl>
              <a:tblPr firstRow="1" bandRow="1">
                <a:tableStyleId>{5C22544A-7EE6-4342-B048-85BDC9FD1C3A}</a:tableStyleId>
              </a:tblPr>
              <a:tblGrid>
                <a:gridCol w="731520"/>
                <a:gridCol w="1753703"/>
              </a:tblGrid>
              <a:tr h="192024">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1" i="0" dirty="0" smtClean="0">
                          <a:solidFill>
                            <a:schemeClr val="tx1"/>
                          </a:solidFill>
                        </a:rPr>
                        <a:t>THIS IS A</a:t>
                      </a:r>
                      <a:r>
                        <a:rPr lang="en-US" sz="1300" b="1" i="0" baseline="0" dirty="0" smtClean="0">
                          <a:solidFill>
                            <a:schemeClr val="tx1"/>
                          </a:solidFill>
                        </a:rPr>
                        <a:t> </a:t>
                      </a:r>
                      <a:r>
                        <a:rPr lang="en-US" sz="1300" b="1" i="0" dirty="0" smtClean="0">
                          <a:solidFill>
                            <a:schemeClr val="tx1"/>
                          </a:solidFill>
                        </a:rPr>
                        <a:t>6 HR</a:t>
                      </a:r>
                      <a:r>
                        <a:rPr lang="en-US" sz="1300" b="1" i="0" baseline="0" dirty="0" smtClean="0">
                          <a:solidFill>
                            <a:schemeClr val="tx1"/>
                          </a:solidFill>
                        </a:rPr>
                        <a:t> SESSION</a:t>
                      </a:r>
                      <a:endParaRPr lang="en-US" sz="1300" b="1" i="0" dirty="0" smtClean="0">
                        <a:solidFill>
                          <a:schemeClr val="tx1"/>
                        </a:solidFill>
                      </a:endParaRP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0" dirty="0"/>
                    </a:p>
                  </a:txBody>
                  <a:tcPr marL="45720"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202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latin typeface="Calibri" charset="0"/>
                          <a:ea typeface="ＭＳ Ｐゴシック" charset="-128"/>
                          <a:cs typeface="ＭＳ Ｐゴシック" charset="-128"/>
                        </a:rPr>
                        <a:t>Opening </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solidFill>
                            <a:schemeClr val="tx1"/>
                          </a:solidFill>
                          <a:latin typeface="Calibri" charset="0"/>
                          <a:ea typeface="ＭＳ Ｐゴシック" charset="-128"/>
                          <a:cs typeface="ＭＳ Ｐゴシック" charset="-128"/>
                        </a:rPr>
                        <a:t>15 min</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202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latin typeface="Calibri" charset="0"/>
                          <a:ea typeface="ＭＳ Ｐゴシック" charset="-128"/>
                          <a:cs typeface="ＭＳ Ｐゴシック" charset="-128"/>
                        </a:rPr>
                        <a:t>Grade K </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latin typeface="Calibri" charset="0"/>
                          <a:ea typeface="ＭＳ Ｐゴシック" charset="-128"/>
                          <a:cs typeface="ＭＳ Ｐゴシック" charset="-128"/>
                        </a:rPr>
                        <a:t>1 </a:t>
                      </a:r>
                      <a:r>
                        <a:rPr lang="en-US" sz="1300" i="0" dirty="0" err="1" smtClean="0">
                          <a:latin typeface="Calibri" charset="0"/>
                          <a:ea typeface="ＭＳ Ｐゴシック" charset="-128"/>
                          <a:cs typeface="ＭＳ Ｐゴシック" charset="-128"/>
                        </a:rPr>
                        <a:t>hr</a:t>
                      </a:r>
                      <a:r>
                        <a:rPr lang="en-US" sz="1300" i="0" dirty="0" smtClean="0">
                          <a:latin typeface="Calibri" charset="0"/>
                          <a:ea typeface="ＭＳ Ｐゴシック" charset="-128"/>
                          <a:cs typeface="ＭＳ Ｐゴシック" charset="-128"/>
                        </a:rPr>
                        <a:t> 45 min</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202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latin typeface="Calibri" charset="0"/>
                          <a:ea typeface="ＭＳ Ｐゴシック" charset="-128"/>
                          <a:cs typeface="ＭＳ Ｐゴシック" charset="-128"/>
                        </a:rPr>
                        <a:t>Grade 1 </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i="0" dirty="0" smtClean="0">
                          <a:solidFill>
                            <a:schemeClr val="tx1"/>
                          </a:solidFill>
                          <a:latin typeface="Calibri" charset="0"/>
                          <a:ea typeface="ＭＳ Ｐゴシック" charset="-128"/>
                          <a:cs typeface="ＭＳ Ｐゴシック" charset="-128"/>
                        </a:rPr>
                        <a:t>1 </a:t>
                      </a:r>
                      <a:r>
                        <a:rPr lang="en-US" sz="1300" i="0" dirty="0" err="1" smtClean="0">
                          <a:solidFill>
                            <a:schemeClr val="tx1"/>
                          </a:solidFill>
                          <a:latin typeface="Calibri" charset="0"/>
                          <a:ea typeface="ＭＳ Ｐゴシック" charset="-128"/>
                          <a:cs typeface="ＭＳ Ｐゴシック" charset="-128"/>
                        </a:rPr>
                        <a:t>hr</a:t>
                      </a:r>
                      <a:r>
                        <a:rPr lang="en-US" sz="1300" i="0" dirty="0" smtClean="0">
                          <a:solidFill>
                            <a:schemeClr val="tx1"/>
                          </a:solidFill>
                          <a:latin typeface="Calibri" charset="0"/>
                          <a:ea typeface="ＭＳ Ｐゴシック" charset="-128"/>
                          <a:cs typeface="ＭＳ Ｐゴシック" charset="-128"/>
                        </a:rPr>
                        <a:t> 45</a:t>
                      </a:r>
                      <a:r>
                        <a:rPr lang="en-US" sz="1300" i="0" baseline="0" dirty="0" smtClean="0">
                          <a:solidFill>
                            <a:schemeClr val="tx1"/>
                          </a:solidFill>
                          <a:latin typeface="Calibri" charset="0"/>
                          <a:ea typeface="ＭＳ Ｐゴシック" charset="-128"/>
                          <a:cs typeface="ＭＳ Ｐゴシック" charset="-128"/>
                        </a:rPr>
                        <a:t> </a:t>
                      </a:r>
                      <a:r>
                        <a:rPr lang="en-US" sz="1300" i="0" dirty="0" smtClean="0">
                          <a:solidFill>
                            <a:schemeClr val="tx1"/>
                          </a:solidFill>
                          <a:latin typeface="Calibri" charset="0"/>
                          <a:ea typeface="ＭＳ Ｐゴシック" charset="-128"/>
                          <a:cs typeface="ＭＳ Ｐゴシック" charset="-128"/>
                        </a:rPr>
                        <a:t>min</a:t>
                      </a:r>
                      <a:endParaRPr lang="en-US" sz="1300" i="0" dirty="0">
                        <a:solidFill>
                          <a:schemeClr val="tx1"/>
                        </a:solidFill>
                      </a:endParaRP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202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latin typeface="Calibri" charset="0"/>
                          <a:ea typeface="ＭＳ Ｐゴシック" charset="-128"/>
                          <a:cs typeface="ＭＳ Ｐゴシック" charset="-128"/>
                        </a:rPr>
                        <a:t>Grade 2</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latin typeface="Calibri" charset="0"/>
                          <a:ea typeface="ＭＳ Ｐゴシック" charset="-128"/>
                          <a:cs typeface="ＭＳ Ｐゴシック" charset="-128"/>
                        </a:rPr>
                        <a:t>2 </a:t>
                      </a:r>
                      <a:r>
                        <a:rPr lang="en-US" sz="1300" i="0" dirty="0" err="1" smtClean="0">
                          <a:latin typeface="Calibri" charset="0"/>
                          <a:ea typeface="ＭＳ Ｐゴシック" charset="-128"/>
                          <a:cs typeface="ＭＳ Ｐゴシック" charset="-128"/>
                        </a:rPr>
                        <a:t>hr</a:t>
                      </a:r>
                      <a:endParaRPr lang="en-US" sz="1300" i="0" dirty="0" smtClean="0">
                        <a:latin typeface="Calibri" charset="0"/>
                        <a:ea typeface="ＭＳ Ｐゴシック" charset="-128"/>
                        <a:cs typeface="ＭＳ Ｐゴシック" charset="-128"/>
                      </a:endParaRP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202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300" i="0" dirty="0" smtClean="0"/>
                        <a:t>Closing</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00" i="0" dirty="0" smtClean="0">
                          <a:solidFill>
                            <a:schemeClr val="tx1"/>
                          </a:solidFill>
                        </a:rPr>
                        <a:t>15 min</a:t>
                      </a:r>
                      <a:endParaRPr lang="en-US" sz="1300" i="0" dirty="0">
                        <a:solidFill>
                          <a:schemeClr val="tx1"/>
                        </a:solidFill>
                      </a:endParaRP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014901536"/>
              </p:ext>
            </p:extLst>
          </p:nvPr>
        </p:nvGraphicFramePr>
        <p:xfrm>
          <a:off x="487680" y="6400801"/>
          <a:ext cx="6661709" cy="2819399"/>
        </p:xfrm>
        <a:graphic>
          <a:graphicData uri="http://schemas.openxmlformats.org/drawingml/2006/table">
            <a:tbl>
              <a:tblPr firstRow="1" firstCol="1" bandRow="1">
                <a:tableStyleId>{5C22544A-7EE6-4342-B048-85BDC9FD1C3A}</a:tableStyleId>
              </a:tblPr>
              <a:tblGrid>
                <a:gridCol w="844647"/>
                <a:gridCol w="1268633"/>
                <a:gridCol w="2600960"/>
                <a:gridCol w="1947469"/>
              </a:tblGrid>
              <a:tr h="304410">
                <a:tc>
                  <a:txBody>
                    <a:bodyPr/>
                    <a:lstStyle/>
                    <a:p>
                      <a:pPr marL="0" marR="0" algn="l">
                        <a:lnSpc>
                          <a:spcPct val="115000"/>
                        </a:lnSpc>
                        <a:spcBef>
                          <a:spcPts val="0"/>
                        </a:spcBef>
                        <a:spcAft>
                          <a:spcPts val="0"/>
                        </a:spcAft>
                      </a:pPr>
                      <a:r>
                        <a:rPr lang="en-US" sz="800" dirty="0">
                          <a:solidFill>
                            <a:schemeClr val="tx1"/>
                          </a:solidFill>
                          <a:effectLst/>
                        </a:rPr>
                        <a:t>SESSION NEEDS</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800" dirty="0" smtClean="0">
                          <a:solidFill>
                            <a:schemeClr val="tx1"/>
                          </a:solidFill>
                          <a:effectLst/>
                        </a:rPr>
                        <a:t>PRINTED HANDOUTS PER</a:t>
                      </a:r>
                      <a:r>
                        <a:rPr lang="en-US" sz="800" baseline="0" dirty="0" smtClean="0">
                          <a:solidFill>
                            <a:schemeClr val="tx1"/>
                          </a:solidFill>
                          <a:effectLst/>
                        </a:rPr>
                        <a:t> PARTICIPANT</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800" dirty="0" smtClean="0">
                          <a:solidFill>
                            <a:schemeClr val="tx1"/>
                          </a:solidFill>
                          <a:effectLst/>
                          <a:latin typeface="+mn-lt"/>
                          <a:ea typeface="+mn-ea"/>
                          <a:cs typeface="+mn-cs"/>
                        </a:rPr>
                        <a:t>MATERIALS</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5000"/>
                        </a:lnSpc>
                        <a:spcBef>
                          <a:spcPts val="0"/>
                        </a:spcBef>
                        <a:spcAft>
                          <a:spcPts val="0"/>
                        </a:spcAft>
                      </a:pPr>
                      <a:r>
                        <a:rPr lang="en-US" sz="800" dirty="0">
                          <a:solidFill>
                            <a:schemeClr val="tx1"/>
                          </a:solidFill>
                          <a:effectLst/>
                        </a:rPr>
                        <a:t>AV / </a:t>
                      </a:r>
                      <a:r>
                        <a:rPr lang="en-US" sz="800" dirty="0" smtClean="0">
                          <a:solidFill>
                            <a:schemeClr val="tx1"/>
                          </a:solidFill>
                          <a:effectLst/>
                        </a:rPr>
                        <a:t>ROOM SETUP</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21839">
                <a:tc rowSpan="2">
                  <a:txBody>
                    <a:bodyPr/>
                    <a:lstStyle/>
                    <a:p>
                      <a:pPr marL="0" marR="0" algn="l">
                        <a:lnSpc>
                          <a:spcPct val="115000"/>
                        </a:lnSpc>
                        <a:spcBef>
                          <a:spcPts val="0"/>
                        </a:spcBef>
                        <a:spcAft>
                          <a:spcPts val="0"/>
                        </a:spcAft>
                      </a:pPr>
                      <a:r>
                        <a:rPr lang="en-US" sz="800" dirty="0">
                          <a:solidFill>
                            <a:schemeClr val="tx1"/>
                          </a:solidFill>
                          <a:effectLst/>
                        </a:rPr>
                        <a:t>UP TO 50 PARTCIIPANTS</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marL="117475" marR="0" lvl="0" indent="-117475" algn="l">
                        <a:lnSpc>
                          <a:spcPct val="115000"/>
                        </a:lnSpc>
                        <a:spcBef>
                          <a:spcPts val="0"/>
                        </a:spcBef>
                        <a:spcAft>
                          <a:spcPts val="0"/>
                        </a:spcAft>
                        <a:buFont typeface="Symbol"/>
                        <a:buChar char=""/>
                      </a:pPr>
                      <a:r>
                        <a:rPr lang="en-US" sz="800" dirty="0">
                          <a:solidFill>
                            <a:schemeClr val="tx1"/>
                          </a:solidFill>
                          <a:effectLst/>
                        </a:rPr>
                        <a:t>PPT </a:t>
                      </a:r>
                      <a:r>
                        <a:rPr lang="en-US" sz="800" dirty="0" smtClean="0">
                          <a:solidFill>
                            <a:schemeClr val="tx1"/>
                          </a:solidFill>
                          <a:effectLst/>
                        </a:rPr>
                        <a:t>Presentation PDF</a:t>
                      </a:r>
                      <a:br>
                        <a:rPr lang="en-US" sz="800" dirty="0" smtClean="0">
                          <a:solidFill>
                            <a:schemeClr val="tx1"/>
                          </a:solidFill>
                          <a:effectLst/>
                        </a:rPr>
                      </a:br>
                      <a:r>
                        <a:rPr lang="en-US" sz="800" dirty="0" smtClean="0">
                          <a:solidFill>
                            <a:schemeClr val="tx1"/>
                          </a:solidFill>
                          <a:effectLst/>
                        </a:rPr>
                        <a:t>(36 </a:t>
                      </a:r>
                      <a:r>
                        <a:rPr lang="en-US" sz="800" dirty="0" err="1" smtClean="0">
                          <a:solidFill>
                            <a:schemeClr val="tx1"/>
                          </a:solidFill>
                          <a:effectLst/>
                        </a:rPr>
                        <a:t>pgs</a:t>
                      </a:r>
                      <a:r>
                        <a:rPr lang="en-US" sz="800" dirty="0" smtClean="0">
                          <a:solidFill>
                            <a:schemeClr val="tx1"/>
                          </a:solidFill>
                          <a:effectLst/>
                        </a:rPr>
                        <a:t>)</a:t>
                      </a:r>
                    </a:p>
                    <a:p>
                      <a:pPr marL="117475" marR="0" lvl="0" indent="-117475" algn="l">
                        <a:lnSpc>
                          <a:spcPct val="115000"/>
                        </a:lnSpc>
                        <a:spcBef>
                          <a:spcPts val="0"/>
                        </a:spcBef>
                        <a:spcAft>
                          <a:spcPts val="0"/>
                        </a:spcAft>
                        <a:buFont typeface="Symbol"/>
                        <a:buChar char=""/>
                      </a:pPr>
                      <a:r>
                        <a:rPr lang="en-US" sz="800" dirty="0" smtClean="0">
                          <a:solidFill>
                            <a:schemeClr val="tx1"/>
                          </a:solidFill>
                          <a:effectLst/>
                        </a:rPr>
                        <a:t>Stapled </a:t>
                      </a:r>
                      <a:r>
                        <a:rPr lang="en-US" sz="800" baseline="0" dirty="0" smtClean="0">
                          <a:solidFill>
                            <a:schemeClr val="tx1"/>
                          </a:solidFill>
                          <a:effectLst/>
                        </a:rPr>
                        <a:t>PDF </a:t>
                      </a:r>
                      <a:r>
                        <a:rPr lang="en-US" sz="800" dirty="0" smtClean="0">
                          <a:solidFill>
                            <a:schemeClr val="tx1"/>
                          </a:solidFill>
                          <a:effectLst/>
                        </a:rPr>
                        <a:t>(5 </a:t>
                      </a:r>
                      <a:r>
                        <a:rPr lang="en-US" sz="800" dirty="0" err="1" smtClean="0">
                          <a:solidFill>
                            <a:schemeClr val="tx1"/>
                          </a:solidFill>
                          <a:effectLst/>
                        </a:rPr>
                        <a:t>pgs</a:t>
                      </a:r>
                      <a:r>
                        <a:rPr lang="en-US" sz="800" dirty="0" smtClean="0">
                          <a:solidFill>
                            <a:schemeClr val="tx1"/>
                          </a:solidFill>
                          <a:effectLst/>
                        </a:rPr>
                        <a:t>):</a:t>
                      </a:r>
                      <a:endParaRPr lang="en-US" sz="800" dirty="0">
                        <a:solidFill>
                          <a:schemeClr val="tx1"/>
                        </a:solidFill>
                        <a:effectLst/>
                      </a:endParaRPr>
                    </a:p>
                    <a:p>
                      <a:pPr marL="227013" marR="0" lvl="0" indent="-109538" algn="l">
                        <a:lnSpc>
                          <a:spcPct val="115000"/>
                        </a:lnSpc>
                        <a:spcBef>
                          <a:spcPts val="0"/>
                        </a:spcBef>
                        <a:spcAft>
                          <a:spcPts val="0"/>
                        </a:spcAft>
                        <a:buFontTx/>
                        <a:buChar char="‒"/>
                      </a:pPr>
                      <a:r>
                        <a:rPr lang="en-US" sz="800" dirty="0">
                          <a:solidFill>
                            <a:schemeClr val="tx1"/>
                          </a:solidFill>
                          <a:effectLst/>
                        </a:rPr>
                        <a:t>Problem </a:t>
                      </a:r>
                      <a:r>
                        <a:rPr lang="en-US" sz="800" dirty="0" smtClean="0">
                          <a:solidFill>
                            <a:schemeClr val="tx1"/>
                          </a:solidFill>
                          <a:effectLst/>
                        </a:rPr>
                        <a:t>Types </a:t>
                      </a:r>
                      <a:endParaRPr lang="en-US" sz="800" dirty="0">
                        <a:solidFill>
                          <a:schemeClr val="tx1"/>
                        </a:solidFill>
                        <a:effectLst/>
                      </a:endParaRPr>
                    </a:p>
                    <a:p>
                      <a:pPr marL="227013" marR="0" lvl="0" indent="-109538" algn="l" defTabSz="457200" rtl="0" eaLnBrk="1" fontAlgn="auto" latinLnBrk="0" hangingPunct="1">
                        <a:lnSpc>
                          <a:spcPct val="115000"/>
                        </a:lnSpc>
                        <a:spcBef>
                          <a:spcPts val="0"/>
                        </a:spcBef>
                        <a:spcAft>
                          <a:spcPts val="0"/>
                        </a:spcAft>
                        <a:buClrTx/>
                        <a:buSzTx/>
                        <a:buFontTx/>
                        <a:buChar char="‒"/>
                        <a:tabLst/>
                        <a:defRPr/>
                      </a:pPr>
                      <a:r>
                        <a:rPr lang="en-US" sz="800" dirty="0" smtClean="0">
                          <a:solidFill>
                            <a:schemeClr val="tx1"/>
                          </a:solidFill>
                          <a:effectLst/>
                        </a:rPr>
                        <a:t>Addition</a:t>
                      </a:r>
                      <a:r>
                        <a:rPr lang="en-US" sz="800" baseline="0" dirty="0" smtClean="0">
                          <a:solidFill>
                            <a:schemeClr val="tx1"/>
                          </a:solidFill>
                          <a:effectLst/>
                        </a:rPr>
                        <a:t> Chart </a:t>
                      </a:r>
                      <a:endParaRPr lang="en-US" sz="800" dirty="0" smtClean="0">
                        <a:solidFill>
                          <a:schemeClr val="tx1"/>
                        </a:solidFill>
                        <a:effectLst/>
                      </a:endParaRPr>
                    </a:p>
                    <a:p>
                      <a:pPr marL="227013" marR="0" lvl="0" indent="-109538" algn="l" defTabSz="457200" rtl="0" eaLnBrk="1" fontAlgn="auto" latinLnBrk="0" hangingPunct="1">
                        <a:lnSpc>
                          <a:spcPct val="115000"/>
                        </a:lnSpc>
                        <a:spcBef>
                          <a:spcPts val="0"/>
                        </a:spcBef>
                        <a:spcAft>
                          <a:spcPts val="0"/>
                        </a:spcAft>
                        <a:buClrTx/>
                        <a:buSzTx/>
                        <a:buFontTx/>
                        <a:buChar char="‒"/>
                        <a:tabLst/>
                        <a:defRPr/>
                      </a:pPr>
                      <a:r>
                        <a:rPr lang="en-US" sz="800" dirty="0" smtClean="0">
                          <a:solidFill>
                            <a:schemeClr val="tx1"/>
                          </a:solidFill>
                          <a:effectLst/>
                        </a:rPr>
                        <a:t>Sprints A and B </a:t>
                      </a:r>
                    </a:p>
                    <a:p>
                      <a:pPr marL="227013" marR="0" lvl="0" indent="-109538" algn="l" defTabSz="457200" rtl="0" eaLnBrk="1" fontAlgn="auto" latinLnBrk="0" hangingPunct="1">
                        <a:lnSpc>
                          <a:spcPct val="115000"/>
                        </a:lnSpc>
                        <a:spcBef>
                          <a:spcPts val="0"/>
                        </a:spcBef>
                        <a:spcAft>
                          <a:spcPts val="0"/>
                        </a:spcAft>
                        <a:buClrTx/>
                        <a:buSzTx/>
                        <a:buFontTx/>
                        <a:buChar char="‒"/>
                        <a:tabLst/>
                        <a:defRPr/>
                      </a:pPr>
                      <a:r>
                        <a:rPr lang="en-US" sz="800" dirty="0" smtClean="0">
                          <a:solidFill>
                            <a:schemeClr val="tx1"/>
                          </a:solidFill>
                          <a:effectLst/>
                          <a:latin typeface="Calibri"/>
                          <a:ea typeface="Calibri"/>
                          <a:cs typeface="Times New Roman"/>
                        </a:rPr>
                        <a:t>G2-M5 End-of-Module</a:t>
                      </a:r>
                      <a:r>
                        <a:rPr lang="en-US" sz="800" baseline="0" dirty="0" smtClean="0">
                          <a:solidFill>
                            <a:schemeClr val="tx1"/>
                          </a:solidFill>
                          <a:effectLst/>
                          <a:latin typeface="Calibri"/>
                          <a:ea typeface="Calibri"/>
                          <a:cs typeface="Times New Roman"/>
                        </a:rPr>
                        <a:t> Assessment (first page)</a:t>
                      </a:r>
                    </a:p>
                    <a:p>
                      <a:pPr marL="117475" marR="0" lvl="0" indent="-117475" algn="l">
                        <a:lnSpc>
                          <a:spcPct val="115000"/>
                        </a:lnSpc>
                        <a:spcBef>
                          <a:spcPts val="0"/>
                        </a:spcBef>
                        <a:spcAft>
                          <a:spcPts val="0"/>
                        </a:spcAft>
                        <a:buFont typeface="Symbol"/>
                        <a:buChar char=""/>
                      </a:pPr>
                      <a:r>
                        <a:rPr lang="en-US" sz="800" dirty="0" smtClean="0">
                          <a:solidFill>
                            <a:schemeClr val="tx1"/>
                          </a:solidFill>
                          <a:effectLst/>
                        </a:rPr>
                        <a:t>Unstapled PDF (5 </a:t>
                      </a:r>
                      <a:r>
                        <a:rPr lang="en-US" sz="800" dirty="0" err="1" smtClean="0">
                          <a:solidFill>
                            <a:schemeClr val="tx1"/>
                          </a:solidFill>
                          <a:effectLst/>
                        </a:rPr>
                        <a:t>pgs</a:t>
                      </a:r>
                      <a:r>
                        <a:rPr lang="en-US" sz="800" dirty="0" smtClean="0">
                          <a:solidFill>
                            <a:schemeClr val="tx1"/>
                          </a:solidFill>
                          <a:effectLst/>
                        </a:rPr>
                        <a:t>):</a:t>
                      </a:r>
                    </a:p>
                    <a:p>
                      <a:pPr marL="228600" marR="0" lvl="0" indent="-114300" algn="l">
                        <a:lnSpc>
                          <a:spcPct val="115000"/>
                        </a:lnSpc>
                        <a:spcBef>
                          <a:spcPts val="0"/>
                        </a:spcBef>
                        <a:spcAft>
                          <a:spcPts val="0"/>
                        </a:spcAft>
                        <a:buFont typeface="Calibri" panose="020F0502020204030204" pitchFamily="34" charset="0"/>
                        <a:buChar char="‒"/>
                      </a:pPr>
                      <a:r>
                        <a:rPr lang="en-US" sz="800" dirty="0" smtClean="0">
                          <a:solidFill>
                            <a:schemeClr val="tx1"/>
                          </a:solidFill>
                          <a:effectLst/>
                        </a:rPr>
                        <a:t>Left Hand Mat </a:t>
                      </a:r>
                    </a:p>
                    <a:p>
                      <a:pPr marL="228600" marR="0" lvl="0" indent="-114300" algn="l" defTabSz="457200" rtl="0" eaLnBrk="1" fontAlgn="auto" latinLnBrk="0" hangingPunct="1">
                        <a:lnSpc>
                          <a:spcPct val="115000"/>
                        </a:lnSpc>
                        <a:spcBef>
                          <a:spcPts val="0"/>
                        </a:spcBef>
                        <a:spcAft>
                          <a:spcPts val="0"/>
                        </a:spcAft>
                        <a:buClrTx/>
                        <a:buSzTx/>
                        <a:buFont typeface="Calibri" panose="020F0502020204030204" pitchFamily="34" charset="0"/>
                        <a:buChar char="‒"/>
                        <a:tabLst/>
                        <a:defRPr/>
                      </a:pPr>
                      <a:r>
                        <a:rPr lang="en-US" sz="800" dirty="0" smtClean="0">
                          <a:solidFill>
                            <a:schemeClr val="tx1"/>
                          </a:solidFill>
                          <a:effectLst/>
                        </a:rPr>
                        <a:t>Number Bond Dash</a:t>
                      </a:r>
                    </a:p>
                    <a:p>
                      <a:pPr marL="228600" marR="0" lvl="0" indent="-114300" algn="l" defTabSz="457200" rtl="0" eaLnBrk="1" fontAlgn="auto" latinLnBrk="0" hangingPunct="1">
                        <a:lnSpc>
                          <a:spcPct val="115000"/>
                        </a:lnSpc>
                        <a:spcBef>
                          <a:spcPts val="0"/>
                        </a:spcBef>
                        <a:spcAft>
                          <a:spcPts val="0"/>
                        </a:spcAft>
                        <a:buClrTx/>
                        <a:buSzTx/>
                        <a:buFont typeface="Calibri" panose="020F0502020204030204" pitchFamily="34" charset="0"/>
                        <a:buChar char="‒"/>
                        <a:tabLst/>
                        <a:defRPr/>
                      </a:pPr>
                      <a:r>
                        <a:rPr lang="en-US" sz="800" dirty="0" smtClean="0">
                          <a:solidFill>
                            <a:schemeClr val="tx1"/>
                          </a:solidFill>
                          <a:effectLst/>
                        </a:rPr>
                        <a:t>Number</a:t>
                      </a:r>
                      <a:r>
                        <a:rPr lang="en-US" sz="800" baseline="0" dirty="0" smtClean="0">
                          <a:solidFill>
                            <a:schemeClr val="tx1"/>
                          </a:solidFill>
                          <a:effectLst/>
                        </a:rPr>
                        <a:t> Path</a:t>
                      </a:r>
                      <a:endParaRPr lang="en-US" sz="800" dirty="0" smtClean="0">
                        <a:solidFill>
                          <a:schemeClr val="tx1"/>
                        </a:solidFill>
                        <a:effectLst/>
                      </a:endParaRPr>
                    </a:p>
                    <a:p>
                      <a:pPr marL="228600" marR="0" lvl="0" indent="-114300" algn="l" defTabSz="457200" rtl="0" eaLnBrk="1" fontAlgn="auto" latinLnBrk="0" hangingPunct="1">
                        <a:lnSpc>
                          <a:spcPct val="115000"/>
                        </a:lnSpc>
                        <a:spcBef>
                          <a:spcPts val="0"/>
                        </a:spcBef>
                        <a:spcAft>
                          <a:spcPts val="0"/>
                        </a:spcAft>
                        <a:buClrTx/>
                        <a:buSzTx/>
                        <a:buFont typeface="Calibri" panose="020F0502020204030204" pitchFamily="34" charset="0"/>
                        <a:buChar char="‒"/>
                        <a:tabLst/>
                        <a:defRPr/>
                      </a:pPr>
                      <a:r>
                        <a:rPr lang="en-US" sz="800" dirty="0" smtClean="0">
                          <a:solidFill>
                            <a:schemeClr val="tx1"/>
                          </a:solidFill>
                          <a:effectLst/>
                        </a:rPr>
                        <a:t>Target Practice</a:t>
                      </a:r>
                    </a:p>
                    <a:p>
                      <a:pPr marL="228600" marR="0" lvl="0" indent="-114300" algn="l" defTabSz="457200" rtl="0" eaLnBrk="1" fontAlgn="auto" latinLnBrk="0" hangingPunct="1">
                        <a:lnSpc>
                          <a:spcPct val="115000"/>
                        </a:lnSpc>
                        <a:spcBef>
                          <a:spcPts val="0"/>
                        </a:spcBef>
                        <a:spcAft>
                          <a:spcPts val="0"/>
                        </a:spcAft>
                        <a:buClrTx/>
                        <a:buSzTx/>
                        <a:buFont typeface="Calibri" panose="020F0502020204030204" pitchFamily="34" charset="0"/>
                        <a:buChar char="‒"/>
                        <a:tabLst/>
                        <a:defRPr/>
                      </a:pPr>
                      <a:r>
                        <a:rPr lang="en-US" sz="800" dirty="0" smtClean="0">
                          <a:solidFill>
                            <a:schemeClr val="tx1"/>
                          </a:solidFill>
                          <a:effectLst/>
                        </a:rPr>
                        <a:t>5-group</a:t>
                      </a:r>
                      <a:r>
                        <a:rPr lang="en-US" sz="800" baseline="0" dirty="0" smtClean="0">
                          <a:solidFill>
                            <a:schemeClr val="tx1"/>
                          </a:solidFill>
                          <a:effectLst/>
                        </a:rPr>
                        <a:t> Row Template </a:t>
                      </a:r>
                      <a:endParaRPr lang="en-US" sz="800" dirty="0" smtClean="0">
                        <a:solidFill>
                          <a:schemeClr val="tx1"/>
                        </a:solidFill>
                        <a:effectLst/>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marL="117475" marR="0" lvl="0" indent="-117475" algn="l">
                        <a:lnSpc>
                          <a:spcPct val="115000"/>
                        </a:lnSpc>
                        <a:spcBef>
                          <a:spcPts val="0"/>
                        </a:spcBef>
                        <a:spcAft>
                          <a:spcPts val="0"/>
                        </a:spcAft>
                        <a:buFont typeface="Symbol"/>
                        <a:buChar char=""/>
                      </a:pPr>
                      <a:r>
                        <a:rPr lang="en-US" sz="800" dirty="0">
                          <a:solidFill>
                            <a:schemeClr val="tx1"/>
                          </a:solidFill>
                          <a:effectLst/>
                        </a:rPr>
                        <a:t>Personal white boards, markers, and erasers </a:t>
                      </a:r>
                      <a:r>
                        <a:rPr lang="en-US" sz="800" dirty="0" smtClean="0">
                          <a:solidFill>
                            <a:schemeClr val="tx1"/>
                          </a:solidFill>
                          <a:effectLst/>
                        </a:rPr>
                        <a:t>(per </a:t>
                      </a:r>
                      <a:r>
                        <a:rPr lang="en-US" sz="800" dirty="0">
                          <a:solidFill>
                            <a:schemeClr val="tx1"/>
                          </a:solidFill>
                          <a:effectLst/>
                        </a:rPr>
                        <a:t>participant)</a:t>
                      </a:r>
                    </a:p>
                    <a:p>
                      <a:pPr marL="117475" marR="0" lvl="0" indent="-117475" algn="l" defTabSz="457200" rtl="0" eaLnBrk="1" fontAlgn="auto" latinLnBrk="0" hangingPunct="1">
                        <a:lnSpc>
                          <a:spcPct val="115000"/>
                        </a:lnSpc>
                        <a:spcBef>
                          <a:spcPts val="0"/>
                        </a:spcBef>
                        <a:spcAft>
                          <a:spcPts val="0"/>
                        </a:spcAft>
                        <a:buClrTx/>
                        <a:buSzTx/>
                        <a:buFont typeface="Symbol"/>
                        <a:buChar char=""/>
                        <a:tabLst/>
                        <a:defRPr/>
                      </a:pPr>
                      <a:r>
                        <a:rPr lang="en-US" sz="800" dirty="0" smtClean="0">
                          <a:solidFill>
                            <a:schemeClr val="tx1"/>
                          </a:solidFill>
                          <a:effectLst/>
                        </a:rPr>
                        <a:t>Blank paper </a:t>
                      </a:r>
                      <a:r>
                        <a:rPr lang="en-US" sz="800" dirty="0" smtClean="0">
                          <a:solidFill>
                            <a:srgbClr val="000000"/>
                          </a:solidFill>
                          <a:effectLst/>
                        </a:rPr>
                        <a:t>(5 sheets/participant)</a:t>
                      </a:r>
                    </a:p>
                    <a:p>
                      <a:pPr marL="117475" marR="0" lvl="0" indent="-117475" algn="l" defTabSz="457200" rtl="0" eaLnBrk="1" fontAlgn="auto" latinLnBrk="0" hangingPunct="1">
                        <a:lnSpc>
                          <a:spcPct val="115000"/>
                        </a:lnSpc>
                        <a:spcBef>
                          <a:spcPts val="0"/>
                        </a:spcBef>
                        <a:spcAft>
                          <a:spcPts val="0"/>
                        </a:spcAft>
                        <a:buClrTx/>
                        <a:buSzTx/>
                        <a:buFont typeface="Symbol"/>
                        <a:buChar char=""/>
                        <a:tabLst/>
                        <a:defRPr/>
                      </a:pPr>
                      <a:r>
                        <a:rPr lang="en-US" sz="800" baseline="0" dirty="0" smtClean="0">
                          <a:solidFill>
                            <a:schemeClr val="tx1"/>
                          </a:solidFill>
                          <a:effectLst/>
                        </a:rPr>
                        <a:t>Linking Cubes (20 of the same color per participant)</a:t>
                      </a:r>
                    </a:p>
                    <a:p>
                      <a:pPr marL="117475" marR="0" lvl="0" indent="-117475" algn="l">
                        <a:lnSpc>
                          <a:spcPct val="115000"/>
                        </a:lnSpc>
                        <a:spcBef>
                          <a:spcPts val="0"/>
                        </a:spcBef>
                        <a:spcAft>
                          <a:spcPts val="0"/>
                        </a:spcAft>
                        <a:buFont typeface="Symbol"/>
                        <a:buChar char=""/>
                      </a:pPr>
                      <a:r>
                        <a:rPr lang="en-US" sz="800" dirty="0" smtClean="0">
                          <a:solidFill>
                            <a:schemeClr val="tx1"/>
                          </a:solidFill>
                          <a:effectLst/>
                        </a:rPr>
                        <a:t>Place value disks (5 hundreds, 12  tens, 14 ones per pair or one set per group of 4) </a:t>
                      </a:r>
                    </a:p>
                    <a:p>
                      <a:pPr marL="117475" marR="0" lvl="0" indent="-117475" algn="l" defTabSz="457200" rtl="0" eaLnBrk="1" fontAlgn="auto" latinLnBrk="0" hangingPunct="1">
                        <a:lnSpc>
                          <a:spcPct val="115000"/>
                        </a:lnSpc>
                        <a:spcBef>
                          <a:spcPts val="0"/>
                        </a:spcBef>
                        <a:spcAft>
                          <a:spcPts val="0"/>
                        </a:spcAft>
                        <a:buClrTx/>
                        <a:buSzTx/>
                        <a:buFont typeface="Symbol"/>
                        <a:buChar char=""/>
                        <a:tabLst/>
                        <a:defRPr/>
                      </a:pPr>
                      <a:r>
                        <a:rPr lang="en-US" sz="800" dirty="0" smtClean="0">
                          <a:solidFill>
                            <a:schemeClr val="tx1"/>
                          </a:solidFill>
                          <a:effectLst/>
                        </a:rPr>
                        <a:t>Dixie cup with 5 beans (per pair) </a:t>
                      </a:r>
                    </a:p>
                    <a:p>
                      <a:pPr marL="117475" marR="0" lvl="0" indent="-117475" algn="l" defTabSz="457200" rtl="0" eaLnBrk="1" fontAlgn="auto" latinLnBrk="0" hangingPunct="1">
                        <a:lnSpc>
                          <a:spcPct val="115000"/>
                        </a:lnSpc>
                        <a:spcBef>
                          <a:spcPts val="0"/>
                        </a:spcBef>
                        <a:spcAft>
                          <a:spcPts val="0"/>
                        </a:spcAft>
                        <a:buClrTx/>
                        <a:buSzTx/>
                        <a:buFont typeface="Symbol"/>
                        <a:buChar char=""/>
                        <a:tabLst/>
                        <a:defRPr/>
                      </a:pPr>
                      <a:r>
                        <a:rPr lang="en-US" sz="800" dirty="0" smtClean="0">
                          <a:solidFill>
                            <a:schemeClr val="tx1"/>
                          </a:solidFill>
                          <a:effectLst/>
                        </a:rPr>
                        <a:t>Mini ten-frame cards (per pair)</a:t>
                      </a:r>
                    </a:p>
                    <a:p>
                      <a:pPr marL="117475" marR="0" lvl="0" indent="-117475" algn="l" defTabSz="457200" rtl="0" eaLnBrk="1" fontAlgn="auto" latinLnBrk="0" hangingPunct="1">
                        <a:lnSpc>
                          <a:spcPct val="115000"/>
                        </a:lnSpc>
                        <a:spcBef>
                          <a:spcPts val="0"/>
                        </a:spcBef>
                        <a:spcAft>
                          <a:spcPts val="0"/>
                        </a:spcAft>
                        <a:buClrTx/>
                        <a:buSzTx/>
                        <a:buFont typeface="Symbol"/>
                        <a:buChar char=""/>
                        <a:tabLst/>
                        <a:defRPr/>
                      </a:pPr>
                      <a:r>
                        <a:rPr lang="en-US" sz="800" dirty="0" smtClean="0">
                          <a:solidFill>
                            <a:schemeClr val="tx1"/>
                          </a:solidFill>
                          <a:effectLst/>
                        </a:rPr>
                        <a:t>5-group</a:t>
                      </a:r>
                      <a:r>
                        <a:rPr lang="en-US" sz="800" baseline="0" dirty="0" smtClean="0">
                          <a:solidFill>
                            <a:schemeClr val="tx1"/>
                          </a:solidFill>
                          <a:effectLst/>
                        </a:rPr>
                        <a:t> cards (per pair and presenter)</a:t>
                      </a:r>
                      <a:endParaRPr lang="en-US" sz="800" dirty="0" smtClean="0">
                        <a:solidFill>
                          <a:schemeClr val="tx1"/>
                        </a:solidFill>
                        <a:effectLst/>
                      </a:endParaRPr>
                    </a:p>
                    <a:p>
                      <a:pPr marL="117475" marR="0" lvl="0" indent="-117475" algn="l" defTabSz="457200" rtl="0" eaLnBrk="1" fontAlgn="auto" latinLnBrk="0" hangingPunct="1">
                        <a:lnSpc>
                          <a:spcPct val="115000"/>
                        </a:lnSpc>
                        <a:spcBef>
                          <a:spcPts val="0"/>
                        </a:spcBef>
                        <a:spcAft>
                          <a:spcPts val="0"/>
                        </a:spcAft>
                        <a:buClrTx/>
                        <a:buSzTx/>
                        <a:buFont typeface="Symbol"/>
                        <a:buChar char=""/>
                        <a:tabLst/>
                        <a:defRPr/>
                      </a:pPr>
                      <a:r>
                        <a:rPr lang="en-US" sz="800" dirty="0" smtClean="0">
                          <a:solidFill>
                            <a:schemeClr val="tx1"/>
                          </a:solidFill>
                          <a:effectLst/>
                        </a:rPr>
                        <a:t>Large ten-frame cards (presenter)</a:t>
                      </a:r>
                    </a:p>
                    <a:p>
                      <a:pPr marL="117475" marR="0" lvl="0" indent="-117475" algn="l">
                        <a:lnSpc>
                          <a:spcPct val="115000"/>
                        </a:lnSpc>
                        <a:spcBef>
                          <a:spcPts val="0"/>
                        </a:spcBef>
                        <a:spcAft>
                          <a:spcPts val="0"/>
                        </a:spcAft>
                        <a:buFont typeface="Symbol"/>
                        <a:buChar char=""/>
                      </a:pPr>
                      <a:r>
                        <a:rPr lang="en-US" sz="800" baseline="0" dirty="0" smtClean="0">
                          <a:solidFill>
                            <a:schemeClr val="tx1"/>
                          </a:solidFill>
                          <a:effectLst/>
                        </a:rPr>
                        <a:t>Hide Zero Cards (presenter)</a:t>
                      </a:r>
                    </a:p>
                    <a:p>
                      <a:pPr marL="117475" marR="0" lvl="0" indent="-117475" algn="l" defTabSz="457200" rtl="0" eaLnBrk="1" fontAlgn="auto" latinLnBrk="0" hangingPunct="1">
                        <a:lnSpc>
                          <a:spcPct val="115000"/>
                        </a:lnSpc>
                        <a:spcBef>
                          <a:spcPts val="0"/>
                        </a:spcBef>
                        <a:spcAft>
                          <a:spcPts val="0"/>
                        </a:spcAft>
                        <a:buClrTx/>
                        <a:buSzTx/>
                        <a:buFont typeface="Symbol"/>
                        <a:buChar char=""/>
                        <a:tabLst/>
                        <a:defRPr/>
                      </a:pPr>
                      <a:r>
                        <a:rPr lang="en-US" sz="800" baseline="0" dirty="0" smtClean="0">
                          <a:solidFill>
                            <a:schemeClr val="tx1"/>
                          </a:solidFill>
                          <a:effectLst/>
                        </a:rPr>
                        <a:t>100-bead Rekenrek (presenter)</a:t>
                      </a:r>
                    </a:p>
                    <a:p>
                      <a:pPr marL="117475" marR="0" lvl="0" indent="-117475" algn="l">
                        <a:lnSpc>
                          <a:spcPct val="115000"/>
                        </a:lnSpc>
                        <a:spcBef>
                          <a:spcPts val="0"/>
                        </a:spcBef>
                        <a:spcAft>
                          <a:spcPts val="0"/>
                        </a:spcAft>
                        <a:buFont typeface="Symbol"/>
                        <a:buChar char=""/>
                      </a:pPr>
                      <a:r>
                        <a:rPr lang="en-US" sz="800" dirty="0" smtClean="0">
                          <a:solidFill>
                            <a:schemeClr val="tx1"/>
                          </a:solidFill>
                          <a:effectLst/>
                        </a:rPr>
                        <a:t>Number gloves (optional, for presenter)</a:t>
                      </a:r>
                    </a:p>
                    <a:p>
                      <a:pPr marL="117475" marR="0" lvl="0" indent="-117475" algn="l">
                        <a:lnSpc>
                          <a:spcPct val="115000"/>
                        </a:lnSpc>
                        <a:spcBef>
                          <a:spcPts val="0"/>
                        </a:spcBef>
                        <a:spcAft>
                          <a:spcPts val="0"/>
                        </a:spcAft>
                        <a:buFont typeface="Symbol"/>
                        <a:buChar char=""/>
                      </a:pPr>
                      <a:r>
                        <a:rPr lang="en-US" sz="800" dirty="0" smtClean="0">
                          <a:solidFill>
                            <a:schemeClr val="tx1"/>
                          </a:solidFill>
                          <a:effectLst/>
                        </a:rPr>
                        <a:t>Linking cubes – 20 yellow, 20 red, 2 green (presenter) </a:t>
                      </a:r>
                    </a:p>
                    <a:p>
                      <a:pPr marL="117475" marR="0" lvl="0" indent="-117475" algn="l">
                        <a:lnSpc>
                          <a:spcPct val="115000"/>
                        </a:lnSpc>
                        <a:spcBef>
                          <a:spcPts val="0"/>
                        </a:spcBef>
                        <a:spcAft>
                          <a:spcPts val="0"/>
                        </a:spcAft>
                        <a:buFont typeface="Symbol"/>
                        <a:buChar char=""/>
                      </a:pPr>
                      <a:r>
                        <a:rPr lang="en-US" sz="800" baseline="0" dirty="0" smtClean="0">
                          <a:solidFill>
                            <a:schemeClr val="tx1"/>
                          </a:solidFill>
                          <a:effectLst/>
                        </a:rPr>
                        <a:t>Die (presenter)</a:t>
                      </a:r>
                    </a:p>
                    <a:p>
                      <a:pPr marL="117475" marR="0" lvl="0" indent="-117475" algn="l">
                        <a:lnSpc>
                          <a:spcPct val="115000"/>
                        </a:lnSpc>
                        <a:spcBef>
                          <a:spcPts val="0"/>
                        </a:spcBef>
                        <a:spcAft>
                          <a:spcPts val="0"/>
                        </a:spcAft>
                        <a:buFont typeface="Symbol"/>
                        <a:buChar char=""/>
                      </a:pPr>
                      <a:r>
                        <a:rPr lang="en-US" sz="800" baseline="0" dirty="0" smtClean="0">
                          <a:solidFill>
                            <a:schemeClr val="tx1"/>
                          </a:solidFill>
                          <a:effectLst/>
                        </a:rPr>
                        <a:t>Mystery box/cup with a question mark (presenter)</a:t>
                      </a:r>
                    </a:p>
                    <a:p>
                      <a:pPr marL="117475" marR="0" lvl="0" indent="-117475" algn="l" defTabSz="457200" rtl="0" eaLnBrk="1" fontAlgn="auto" latinLnBrk="0" hangingPunct="1">
                        <a:lnSpc>
                          <a:spcPct val="115000"/>
                        </a:lnSpc>
                        <a:spcBef>
                          <a:spcPts val="0"/>
                        </a:spcBef>
                        <a:spcAft>
                          <a:spcPts val="0"/>
                        </a:spcAft>
                        <a:buClrTx/>
                        <a:buSzTx/>
                        <a:buFont typeface="Symbol"/>
                        <a:buChar char=""/>
                        <a:tabLst/>
                        <a:defRPr/>
                      </a:pPr>
                      <a:r>
                        <a:rPr lang="en-US" sz="800" baseline="0" dirty="0" smtClean="0">
                          <a:solidFill>
                            <a:schemeClr val="tx1"/>
                          </a:solidFill>
                          <a:effectLst/>
                        </a:rPr>
                        <a:t>5 counting bears (presenter)</a:t>
                      </a: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7475" marR="0" lvl="0" indent="-117475" algn="l">
                        <a:lnSpc>
                          <a:spcPct val="115000"/>
                        </a:lnSpc>
                        <a:spcBef>
                          <a:spcPts val="0"/>
                        </a:spcBef>
                        <a:spcAft>
                          <a:spcPts val="0"/>
                        </a:spcAft>
                        <a:buFont typeface="Symbol"/>
                        <a:buChar char=""/>
                      </a:pPr>
                      <a:r>
                        <a:rPr lang="en-US" sz="800" dirty="0">
                          <a:solidFill>
                            <a:schemeClr val="tx1"/>
                          </a:solidFill>
                          <a:effectLst/>
                        </a:rPr>
                        <a:t>Seating such that participants have table space and can work </a:t>
                      </a:r>
                      <a:r>
                        <a:rPr lang="en-US" sz="800" dirty="0" smtClean="0">
                          <a:solidFill>
                            <a:schemeClr val="tx1"/>
                          </a:solidFill>
                          <a:effectLst/>
                        </a:rPr>
                        <a:t>cooperatively in pairs</a:t>
                      </a:r>
                    </a:p>
                    <a:p>
                      <a:pPr marL="117475" marR="0" lvl="0" indent="-117475" algn="l">
                        <a:lnSpc>
                          <a:spcPct val="115000"/>
                        </a:lnSpc>
                        <a:spcBef>
                          <a:spcPts val="0"/>
                        </a:spcBef>
                        <a:spcAft>
                          <a:spcPts val="0"/>
                        </a:spcAft>
                        <a:buFont typeface="Symbol"/>
                        <a:buChar char=""/>
                      </a:pPr>
                      <a:r>
                        <a:rPr lang="en-US" sz="800" dirty="0" smtClean="0">
                          <a:solidFill>
                            <a:schemeClr val="tx1"/>
                          </a:solidFill>
                          <a:effectLst/>
                        </a:rPr>
                        <a:t>Easel with chart</a:t>
                      </a:r>
                      <a:r>
                        <a:rPr lang="en-US" sz="800" baseline="0" dirty="0" smtClean="0">
                          <a:solidFill>
                            <a:schemeClr val="tx1"/>
                          </a:solidFill>
                          <a:effectLst/>
                        </a:rPr>
                        <a:t> paper and markers</a:t>
                      </a:r>
                      <a:endParaRPr lang="en-US" sz="800" dirty="0">
                        <a:solidFill>
                          <a:schemeClr val="tx1"/>
                        </a:solidFill>
                        <a:effectLst/>
                      </a:endParaRPr>
                    </a:p>
                    <a:p>
                      <a:pPr marL="117475" marR="0" lvl="0" indent="-117475" algn="l">
                        <a:lnSpc>
                          <a:spcPct val="115000"/>
                        </a:lnSpc>
                        <a:spcBef>
                          <a:spcPts val="0"/>
                        </a:spcBef>
                        <a:spcAft>
                          <a:spcPts val="0"/>
                        </a:spcAft>
                        <a:buFont typeface="Symbol"/>
                        <a:buChar char=""/>
                      </a:pPr>
                      <a:r>
                        <a:rPr lang="en-US" sz="800" dirty="0">
                          <a:solidFill>
                            <a:schemeClr val="tx1"/>
                          </a:solidFill>
                          <a:effectLst/>
                        </a:rPr>
                        <a:t>LCD projector with </a:t>
                      </a:r>
                      <a:r>
                        <a:rPr lang="en-US" sz="800" dirty="0" smtClean="0">
                          <a:solidFill>
                            <a:schemeClr val="tx1"/>
                          </a:solidFill>
                          <a:effectLst/>
                        </a:rPr>
                        <a:t>computer</a:t>
                      </a:r>
                      <a:r>
                        <a:rPr lang="en-US" sz="800" baseline="0" dirty="0" smtClean="0">
                          <a:solidFill>
                            <a:schemeClr val="tx1"/>
                          </a:solidFill>
                          <a:effectLst/>
                        </a:rPr>
                        <a:t> and internet access</a:t>
                      </a:r>
                    </a:p>
                    <a:p>
                      <a:pPr marL="117475" marR="0" lvl="0" indent="-117475" algn="l">
                        <a:lnSpc>
                          <a:spcPct val="115000"/>
                        </a:lnSpc>
                        <a:spcBef>
                          <a:spcPts val="0"/>
                        </a:spcBef>
                        <a:spcAft>
                          <a:spcPts val="0"/>
                        </a:spcAft>
                        <a:buFont typeface="Symbol"/>
                        <a:buChar char=""/>
                      </a:pPr>
                      <a:r>
                        <a:rPr lang="en-US" sz="800" dirty="0" smtClean="0">
                          <a:solidFill>
                            <a:schemeClr val="tx1"/>
                          </a:solidFill>
                          <a:effectLst/>
                        </a:rPr>
                        <a:t>Document </a:t>
                      </a:r>
                      <a:r>
                        <a:rPr lang="en-US" sz="800" dirty="0">
                          <a:solidFill>
                            <a:schemeClr val="tx1"/>
                          </a:solidFill>
                          <a:effectLst/>
                        </a:rPr>
                        <a:t>camera</a:t>
                      </a:r>
                    </a:p>
                    <a:p>
                      <a:pPr marL="117475" marR="0" lvl="0" indent="-117475" algn="l">
                        <a:lnSpc>
                          <a:spcPct val="115000"/>
                        </a:lnSpc>
                        <a:spcBef>
                          <a:spcPts val="0"/>
                        </a:spcBef>
                        <a:spcAft>
                          <a:spcPts val="0"/>
                        </a:spcAft>
                        <a:buFont typeface="Symbol"/>
                        <a:buChar char=""/>
                      </a:pPr>
                      <a:r>
                        <a:rPr lang="en-US" sz="800" dirty="0">
                          <a:solidFill>
                            <a:schemeClr val="tx1"/>
                          </a:solidFill>
                          <a:effectLst/>
                        </a:rPr>
                        <a:t>Clicker</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1561">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17475" marR="0" lvl="0" indent="-117475" algn="l">
                        <a:lnSpc>
                          <a:spcPct val="115000"/>
                        </a:lnSpc>
                        <a:spcBef>
                          <a:spcPts val="0"/>
                        </a:spcBef>
                        <a:spcAft>
                          <a:spcPts val="0"/>
                        </a:spcAft>
                        <a:buFont typeface="Symbol"/>
                        <a:buChar char=""/>
                      </a:pPr>
                      <a:r>
                        <a:rPr lang="en-US" sz="800" dirty="0">
                          <a:solidFill>
                            <a:schemeClr val="tx1"/>
                          </a:solidFill>
                          <a:effectLst/>
                        </a:rPr>
                        <a:t>Items listed above</a:t>
                      </a:r>
                    </a:p>
                    <a:p>
                      <a:pPr marL="117475" marR="0" lvl="0" indent="-117475" algn="l">
                        <a:lnSpc>
                          <a:spcPct val="115000"/>
                        </a:lnSpc>
                        <a:spcBef>
                          <a:spcPts val="0"/>
                        </a:spcBef>
                        <a:spcAft>
                          <a:spcPts val="0"/>
                        </a:spcAft>
                        <a:buFont typeface="Symbol"/>
                        <a:buChar char=""/>
                      </a:pPr>
                      <a:r>
                        <a:rPr lang="en-US" sz="800" dirty="0">
                          <a:solidFill>
                            <a:schemeClr val="tx1"/>
                          </a:solidFill>
                          <a:effectLst/>
                        </a:rPr>
                        <a:t>1 lapel </a:t>
                      </a:r>
                      <a:r>
                        <a:rPr lang="en-US" sz="800" dirty="0" err="1" smtClean="0">
                          <a:solidFill>
                            <a:schemeClr val="tx1"/>
                          </a:solidFill>
                          <a:effectLst/>
                        </a:rPr>
                        <a:t>mic</a:t>
                      </a:r>
                      <a:r>
                        <a:rPr lang="en-US" sz="800" dirty="0" smtClean="0">
                          <a:solidFill>
                            <a:schemeClr val="tx1"/>
                          </a:solidFill>
                          <a:effectLst/>
                        </a:rPr>
                        <a:t>,</a:t>
                      </a:r>
                      <a:r>
                        <a:rPr lang="en-US" sz="800" baseline="0" dirty="0" smtClean="0">
                          <a:solidFill>
                            <a:schemeClr val="tx1"/>
                          </a:solidFill>
                          <a:effectLst/>
                        </a:rPr>
                        <a:t> optional depending on location</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4410">
                <a:tc>
                  <a:txBody>
                    <a:bodyPr/>
                    <a:lstStyle/>
                    <a:p>
                      <a:pPr marL="0" marR="0" algn="l">
                        <a:lnSpc>
                          <a:spcPct val="115000"/>
                        </a:lnSpc>
                        <a:spcBef>
                          <a:spcPts val="0"/>
                        </a:spcBef>
                        <a:spcAft>
                          <a:spcPts val="0"/>
                        </a:spcAft>
                      </a:pPr>
                      <a:r>
                        <a:rPr lang="en-US" sz="800" dirty="0">
                          <a:solidFill>
                            <a:schemeClr val="tx1"/>
                          </a:solidFill>
                          <a:effectLst/>
                        </a:rPr>
                        <a:t>51 TO 100 PARTCIIPANTS</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pPr marL="117475" marR="0" lvl="0" indent="-117475" algn="l">
                        <a:lnSpc>
                          <a:spcPct val="115000"/>
                        </a:lnSpc>
                        <a:spcBef>
                          <a:spcPts val="0"/>
                        </a:spcBef>
                        <a:spcAft>
                          <a:spcPts val="0"/>
                        </a:spcAft>
                        <a:buFont typeface="Symbol"/>
                        <a:buChar char=""/>
                      </a:pPr>
                      <a:endParaRPr lang="en-US" sz="800" dirty="0">
                        <a:solidFill>
                          <a:schemeClr val="tx1"/>
                        </a:solidFill>
                        <a:effectLst/>
                        <a:latin typeface="Calibri"/>
                        <a:ea typeface="Calibri"/>
                        <a:cs typeface="Times New Roman"/>
                      </a:endParaRPr>
                    </a:p>
                  </a:txBody>
                  <a:tcPr marL="43646" marR="436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6617">
                <a:tc>
                  <a:txBody>
                    <a:bodyPr/>
                    <a:lstStyle/>
                    <a:p>
                      <a:pPr marL="0" marR="0" algn="l">
                        <a:lnSpc>
                          <a:spcPct val="115000"/>
                        </a:lnSpc>
                        <a:spcBef>
                          <a:spcPts val="0"/>
                        </a:spcBef>
                        <a:spcAft>
                          <a:spcPts val="0"/>
                        </a:spcAft>
                      </a:pPr>
                      <a:r>
                        <a:rPr lang="en-US" sz="800" dirty="0">
                          <a:solidFill>
                            <a:schemeClr val="tx1"/>
                          </a:solidFill>
                          <a:effectLst/>
                        </a:rPr>
                        <a:t>101 TO 200 PARTCIIPANTS</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marL="117475" marR="0" lvl="0" indent="-117475" algn="l">
                        <a:lnSpc>
                          <a:spcPct val="115000"/>
                        </a:lnSpc>
                        <a:spcBef>
                          <a:spcPts val="0"/>
                        </a:spcBef>
                        <a:spcAft>
                          <a:spcPts val="0"/>
                        </a:spcAft>
                        <a:buFont typeface="Symbol"/>
                        <a:buChar char=""/>
                      </a:pPr>
                      <a:r>
                        <a:rPr lang="en-US" sz="800" dirty="0">
                          <a:solidFill>
                            <a:schemeClr val="tx1"/>
                          </a:solidFill>
                          <a:effectLst/>
                        </a:rPr>
                        <a:t>Items listed above</a:t>
                      </a:r>
                    </a:p>
                    <a:p>
                      <a:pPr marL="117475" marR="0" lvl="0" indent="-117475" algn="l">
                        <a:lnSpc>
                          <a:spcPct val="115000"/>
                        </a:lnSpc>
                        <a:spcBef>
                          <a:spcPts val="0"/>
                        </a:spcBef>
                        <a:spcAft>
                          <a:spcPts val="0"/>
                        </a:spcAft>
                        <a:buFont typeface="Symbol"/>
                        <a:buChar char=""/>
                      </a:pPr>
                      <a:r>
                        <a:rPr lang="en-US" sz="800" dirty="0">
                          <a:solidFill>
                            <a:schemeClr val="tx1"/>
                          </a:solidFill>
                          <a:effectLst/>
                        </a:rPr>
                        <a:t>2 lapel </a:t>
                      </a:r>
                      <a:r>
                        <a:rPr lang="en-US" sz="800" dirty="0" err="1">
                          <a:solidFill>
                            <a:schemeClr val="tx1"/>
                          </a:solidFill>
                          <a:effectLst/>
                        </a:rPr>
                        <a:t>mics</a:t>
                      </a:r>
                      <a:r>
                        <a:rPr lang="en-US" sz="800" dirty="0">
                          <a:solidFill>
                            <a:schemeClr val="tx1"/>
                          </a:solidFill>
                          <a:effectLst/>
                        </a:rPr>
                        <a:t> (or 1 lapel and 1 hand-held)</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0562">
                <a:tc>
                  <a:txBody>
                    <a:bodyPr/>
                    <a:lstStyle/>
                    <a:p>
                      <a:pPr marL="0" marR="0" algn="l">
                        <a:lnSpc>
                          <a:spcPct val="115000"/>
                        </a:lnSpc>
                        <a:spcBef>
                          <a:spcPts val="0"/>
                        </a:spcBef>
                        <a:spcAft>
                          <a:spcPts val="0"/>
                        </a:spcAft>
                      </a:pPr>
                      <a:r>
                        <a:rPr lang="en-US" sz="800" dirty="0">
                          <a:solidFill>
                            <a:schemeClr val="tx1"/>
                          </a:solidFill>
                          <a:effectLst/>
                        </a:rPr>
                        <a:t>201 TO 300 PARTCIIPANTS</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marL="117475" marR="0" lvl="0" indent="-117475" algn="l">
                        <a:lnSpc>
                          <a:spcPct val="115000"/>
                        </a:lnSpc>
                        <a:spcBef>
                          <a:spcPts val="0"/>
                        </a:spcBef>
                        <a:spcAft>
                          <a:spcPts val="0"/>
                        </a:spcAft>
                        <a:buFont typeface="Symbol"/>
                        <a:buChar char=""/>
                      </a:pPr>
                      <a:r>
                        <a:rPr lang="en-US" sz="800" dirty="0">
                          <a:solidFill>
                            <a:schemeClr val="tx1"/>
                          </a:solidFill>
                          <a:effectLst/>
                        </a:rPr>
                        <a:t>Items listed above</a:t>
                      </a:r>
                    </a:p>
                    <a:p>
                      <a:pPr marL="117475" marR="0" lvl="0" indent="-117475" algn="l">
                        <a:lnSpc>
                          <a:spcPct val="115000"/>
                        </a:lnSpc>
                        <a:spcBef>
                          <a:spcPts val="0"/>
                        </a:spcBef>
                        <a:spcAft>
                          <a:spcPts val="0"/>
                        </a:spcAft>
                        <a:buFont typeface="Symbol"/>
                        <a:buChar char=""/>
                      </a:pPr>
                      <a:r>
                        <a:rPr lang="en-US" sz="800" dirty="0">
                          <a:solidFill>
                            <a:schemeClr val="tx1"/>
                          </a:solidFill>
                          <a:effectLst/>
                        </a:rPr>
                        <a:t>3 lapel </a:t>
                      </a:r>
                      <a:r>
                        <a:rPr lang="en-US" sz="800" dirty="0" err="1">
                          <a:solidFill>
                            <a:schemeClr val="tx1"/>
                          </a:solidFill>
                          <a:effectLst/>
                        </a:rPr>
                        <a:t>mics</a:t>
                      </a:r>
                      <a:r>
                        <a:rPr lang="en-US" sz="800" dirty="0">
                          <a:solidFill>
                            <a:schemeClr val="tx1"/>
                          </a:solidFill>
                          <a:effectLst/>
                        </a:rPr>
                        <a:t> (or 1 lapel and 2 hand-</a:t>
                      </a:r>
                      <a:r>
                        <a:rPr lang="en-US" sz="800" dirty="0" err="1">
                          <a:solidFill>
                            <a:schemeClr val="tx1"/>
                          </a:solidFill>
                          <a:effectLst/>
                        </a:rPr>
                        <a:t>helds</a:t>
                      </a:r>
                      <a:r>
                        <a:rPr lang="en-US" sz="800" dirty="0">
                          <a:solidFill>
                            <a:schemeClr val="tx1"/>
                          </a:solidFill>
                          <a:effectLst/>
                        </a:rPr>
                        <a:t>)</a:t>
                      </a:r>
                      <a:endParaRPr lang="en-US" sz="80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1"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a:t>Session </a:t>
            </a:r>
            <a:r>
              <a:rPr lang="en-US" dirty="0" smtClean="0"/>
              <a:t>PowerPoint</a:t>
            </a:r>
            <a:endParaRPr lang="en-US"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1</a:t>
            </a:fld>
            <a:endParaRPr lang="en-US" dirty="0"/>
          </a:p>
        </p:txBody>
      </p:sp>
      <p:sp>
        <p:nvSpPr>
          <p:cNvPr id="6" name="Header Placeholder 5"/>
          <p:cNvSpPr>
            <a:spLocks noGrp="1"/>
          </p:cNvSpPr>
          <p:nvPr>
            <p:ph type="hdr" sz="quarter" idx="12"/>
          </p:nvPr>
        </p:nvSpPr>
        <p:spPr/>
        <p:txBody>
          <a:bodyPr/>
          <a:lstStyle/>
          <a:p>
            <a:r>
              <a:rPr lang="en-US" i="1" dirty="0" smtClean="0"/>
              <a:t>Eureka Math: A Story of Units </a:t>
            </a:r>
          </a:p>
          <a:p>
            <a:r>
              <a:rPr lang="en-US" dirty="0" smtClean="0"/>
              <a:t>www.CommonCore.org </a:t>
            </a:r>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797056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foundation of c</a:t>
            </a:r>
            <a:r>
              <a:rPr lang="en-US" dirty="0" smtClean="0"/>
              <a:t>ounting on begins in Module 1</a:t>
            </a:r>
            <a:r>
              <a:rPr lang="en-US" baseline="0" dirty="0" smtClean="0"/>
              <a:t> with seeing embedded numbers within a larger group.  Students are guided to see embedded numbers as units to count on from.</a:t>
            </a:r>
          </a:p>
          <a:p>
            <a:endParaRPr lang="en-US" baseline="0" dirty="0" smtClean="0"/>
          </a:p>
          <a:p>
            <a:r>
              <a:rPr lang="en-US" baseline="0" dirty="0" smtClean="0"/>
              <a:t>The importance of moving to Level 2 counting strategies becomes apparent in Kindergarten Module 5 as numbers 10-20 are learned in depth.  With the added complexity of larger numbers students are guided to understand the need for efficient ways to accurately count.  </a:t>
            </a:r>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10</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587172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i="0" baseline="0" dirty="0" smtClean="0"/>
              <a:t>At the end of Module 4, students are exposed to an addition method that relates to their understanding of expanded notation and the concept of adding like units.  First, they write the addends in expanded form horizontally.  This then transitions to the vertical form, in which they record the totals below.  The </a:t>
            </a:r>
            <a:r>
              <a:rPr lang="en-US" i="1" baseline="0" dirty="0" smtClean="0"/>
              <a:t>totals below </a:t>
            </a:r>
            <a:r>
              <a:rPr lang="en-US" i="0" baseline="0" dirty="0" smtClean="0"/>
              <a:t>method gives students the option of adding from left to right or from right to left. </a:t>
            </a:r>
          </a:p>
          <a:p>
            <a:endParaRPr lang="en-US" i="0" baseline="0" dirty="0" smtClean="0"/>
          </a:p>
          <a:p>
            <a:r>
              <a:rPr lang="en-US" i="0" baseline="0" dirty="0" smtClean="0"/>
              <a:t>Students represent and solve problems using both the new groups below and the totals below methods, they relate both methods to their math drawings of chip models and number bonds, and they discuss the differences and similarities between the two.</a:t>
            </a:r>
          </a:p>
          <a:p>
            <a:endParaRPr lang="en-US" i="0" baseline="0" dirty="0" smtClean="0"/>
          </a:p>
          <a:p>
            <a:r>
              <a:rPr lang="en-US" i="1" baseline="0" dirty="0" smtClean="0"/>
              <a:t>***Model 23 + 48 both ways and show the number bond of 11, 60, 71, and 23, 48, and 71.***</a:t>
            </a:r>
          </a:p>
          <a:p>
            <a:endParaRPr lang="en-US" i="1" baseline="0" dirty="0" smtClean="0"/>
          </a:p>
          <a:p>
            <a:r>
              <a:rPr lang="en-US" i="0" baseline="0" dirty="0" smtClean="0"/>
              <a:t>Now you try!  125 + 75 and show a number bond for both.</a:t>
            </a:r>
          </a:p>
          <a:p>
            <a:endParaRPr lang="en-US" i="1" baseline="0" dirty="0" smtClean="0"/>
          </a:p>
          <a:p>
            <a:endParaRPr lang="en-US" i="1" baseline="0" dirty="0" smtClean="0"/>
          </a:p>
          <a:p>
            <a:endParaRPr lang="en-US" i="0"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a:t>Personal white </a:t>
            </a:r>
            <a:r>
              <a:rPr lang="en-US" dirty="0" smtClean="0"/>
              <a:t>boards</a:t>
            </a:r>
          </a:p>
          <a:p>
            <a:pPr marL="484985" lvl="1" indent="-302066">
              <a:buFont typeface="Arial" pitchFamily="34" charset="0"/>
              <a:buChar char="•"/>
            </a:pPr>
            <a:r>
              <a:rPr lang="en-US" dirty="0" smtClean="0"/>
              <a:t>document camera</a:t>
            </a:r>
            <a:endParaRPr lang="en-US"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100</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41680816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sz="1300" dirty="0"/>
              <a:t>Students use the same models and again work from concrete to pictorial as they explore the subtraction algorithm.  The magnifying glass presents a new element.  </a:t>
            </a:r>
            <a:r>
              <a:rPr lang="en-US" dirty="0" smtClean="0"/>
              <a:t>It is a</a:t>
            </a:r>
            <a:r>
              <a:rPr lang="en-US" baseline="0" dirty="0" smtClean="0"/>
              <a:t> visual cue serving several purposes:</a:t>
            </a:r>
          </a:p>
          <a:p>
            <a:endParaRPr lang="en-US" baseline="0" dirty="0" smtClean="0"/>
          </a:p>
          <a:p>
            <a:pPr marL="181240" indent="-181240">
              <a:buFont typeface="Arial"/>
              <a:buChar char="•"/>
            </a:pPr>
            <a:r>
              <a:rPr lang="en-US" baseline="0" dirty="0" smtClean="0"/>
              <a:t>It reminds students to set the problem up for subtraction.  </a:t>
            </a:r>
          </a:p>
          <a:p>
            <a:pPr marL="181240" indent="-181240">
              <a:buFont typeface="Arial"/>
              <a:buChar char="•"/>
            </a:pPr>
            <a:r>
              <a:rPr lang="en-US" baseline="0" dirty="0" smtClean="0"/>
              <a:t>It reminds them that the minuend is the whole from which they are taking a part.  </a:t>
            </a:r>
          </a:p>
          <a:p>
            <a:pPr marL="181240" indent="-181240">
              <a:buFont typeface="Arial"/>
              <a:buChar char="•"/>
            </a:pPr>
            <a:r>
              <a:rPr lang="en-US" baseline="0" dirty="0" smtClean="0"/>
              <a:t>It short-circuits the habit of seeing numbers as columns of isolated, unrelated digits.</a:t>
            </a:r>
          </a:p>
          <a:p>
            <a:pPr marL="181240" indent="-181240">
              <a:buFont typeface="Arial"/>
              <a:buChar char="•"/>
            </a:pPr>
            <a:r>
              <a:rPr lang="en-US" baseline="0" dirty="0" smtClean="0"/>
              <a:t>It prevents the common error of switching the top and bottom digits when the digit on top is too small.</a:t>
            </a:r>
          </a:p>
          <a:p>
            <a:pPr marL="181240" indent="-181240">
              <a:buFont typeface="Arial"/>
              <a:buChar char="•"/>
            </a:pPr>
            <a:r>
              <a:rPr lang="en-US" baseline="0" dirty="0" smtClean="0"/>
              <a:t>It prevents the other common error of forgetting to show a change to the digits when regrouping has occurred.</a:t>
            </a:r>
          </a:p>
          <a:p>
            <a:endParaRPr lang="en-US" baseline="0" dirty="0" smtClean="0"/>
          </a:p>
          <a:p>
            <a:r>
              <a:rPr lang="en-US" i="1" baseline="0" dirty="0" smtClean="0"/>
              <a:t>Guide participants through 364 – 58 with disks.</a:t>
            </a:r>
            <a:r>
              <a:rPr lang="en-US" i="1" dirty="0"/>
              <a:t> </a:t>
            </a:r>
            <a:r>
              <a:rPr lang="en-US" i="1" dirty="0" smtClean="0"/>
              <a:t>      </a:t>
            </a:r>
            <a:r>
              <a:rPr lang="en-US" i="1" baseline="0" dirty="0" smtClean="0"/>
              <a:t>&gt; </a:t>
            </a:r>
            <a:r>
              <a:rPr lang="en-US" b="1" i="1" baseline="0" dirty="0" smtClean="0"/>
              <a:t>Magnifying glass. </a:t>
            </a:r>
            <a:r>
              <a:rPr lang="en-US" i="1" baseline="0" dirty="0" smtClean="0"/>
              <a:t>Point out the connection to students understanding unit form, e.g., 364 can be seen as 3 H, 5 tens, 14 ones.</a:t>
            </a:r>
            <a:endParaRPr lang="en-US" b="1" i="1" baseline="0" dirty="0" smtClean="0"/>
          </a:p>
          <a:p>
            <a:endParaRPr lang="en-US" i="1" baseline="0" dirty="0" smtClean="0"/>
          </a:p>
          <a:p>
            <a:r>
              <a:rPr lang="en-US" i="1" baseline="0" dirty="0" smtClean="0"/>
              <a:t>Guide participants through 316 – 127 with labeled disks.	&gt; </a:t>
            </a:r>
            <a:r>
              <a:rPr lang="en-US" b="1" i="1" baseline="0" dirty="0" smtClean="0"/>
              <a:t>Do we have enough </a:t>
            </a:r>
            <a:r>
              <a:rPr lang="en-US" i="1" baseline="0" dirty="0" smtClean="0"/>
              <a:t>ones, tens, hundreds?  </a:t>
            </a:r>
            <a:r>
              <a:rPr lang="en-US" b="1" i="1" baseline="0" dirty="0" smtClean="0"/>
              <a:t>Relate</a:t>
            </a:r>
            <a:r>
              <a:rPr lang="en-US" i="1" baseline="0" dirty="0" smtClean="0"/>
              <a:t> each step.</a:t>
            </a:r>
          </a:p>
          <a:p>
            <a:endParaRPr lang="en-US" i="1" baseline="0" dirty="0" smtClean="0"/>
          </a:p>
          <a:p>
            <a:r>
              <a:rPr lang="en-US" i="0" baseline="0" dirty="0" smtClean="0"/>
              <a:t>Now you try!  </a:t>
            </a:r>
            <a:r>
              <a:rPr lang="en-US" i="1" baseline="0" dirty="0" smtClean="0"/>
              <a:t>584 – 147 with the chip model.</a:t>
            </a:r>
            <a:r>
              <a:rPr lang="en-US" i="1" dirty="0"/>
              <a:t> </a:t>
            </a:r>
            <a:r>
              <a:rPr lang="en-US" i="1" dirty="0" smtClean="0"/>
              <a:t>     </a:t>
            </a:r>
            <a:r>
              <a:rPr lang="en-US" i="1" baseline="0" dirty="0" smtClean="0"/>
              <a:t>&gt; Write a </a:t>
            </a:r>
            <a:r>
              <a:rPr lang="en-US" b="1" i="1" baseline="0" dirty="0" smtClean="0"/>
              <a:t>number bond</a:t>
            </a:r>
            <a:r>
              <a:rPr lang="en-US" i="1" baseline="0" dirty="0" smtClean="0"/>
              <a:t>.  </a:t>
            </a:r>
            <a:r>
              <a:rPr lang="en-US" b="1" i="1" baseline="0" dirty="0" smtClean="0"/>
              <a:t>Explain</a:t>
            </a:r>
            <a:r>
              <a:rPr lang="en-US" i="1" baseline="0" dirty="0" smtClean="0"/>
              <a:t> why the addition and subtraction methods work.</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15 minutes</a:t>
            </a:r>
          </a:p>
          <a:p>
            <a:endParaRPr lang="en-US" dirty="0" smtClean="0"/>
          </a:p>
          <a:p>
            <a:r>
              <a:rPr lang="en-US" dirty="0" smtClean="0"/>
              <a:t>MATERIALS NEEDED:</a:t>
            </a:r>
          </a:p>
          <a:p>
            <a:pPr marL="484985" lvl="1" indent="-302066">
              <a:buFont typeface="Arial" pitchFamily="34" charset="0"/>
              <a:buChar char="•"/>
            </a:pPr>
            <a:r>
              <a:rPr lang="en-US" dirty="0" smtClean="0"/>
              <a:t>Participants: Personal </a:t>
            </a:r>
            <a:r>
              <a:rPr lang="en-US" dirty="0"/>
              <a:t>white </a:t>
            </a:r>
            <a:r>
              <a:rPr lang="en-US" dirty="0" smtClean="0"/>
              <a:t>boards, blank paper, place value disks (3 hundreds, 6 tens, 14 ones)</a:t>
            </a:r>
          </a:p>
          <a:p>
            <a:pPr marL="484985" lvl="1" indent="-302066">
              <a:buFont typeface="Arial" pitchFamily="34" charset="0"/>
              <a:buChar char="•"/>
            </a:pPr>
            <a:r>
              <a:rPr lang="en-US" dirty="0" smtClean="0"/>
              <a:t>Presenter: place value disks, document camera, paper and sharpie</a:t>
            </a:r>
            <a:endParaRPr lang="en-US"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101</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0795522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i="0" baseline="0" dirty="0" smtClean="0"/>
              <a:t>Coming out of Modules 4 and 5, students have at their disposal a range of strategies based on place value, properties of operations, and the relationship between addition and subtraction.  It’s important to note that there is no right answer to which strategy is the best or most efficient for a given problem type.  Different students may find certain strategies easier than others.  This is the reason we encourage sharing, reasoning, and critiquing solution strategies – to provide as many points of entry to the content as possible so that all students have access.</a:t>
            </a:r>
          </a:p>
          <a:p>
            <a:endParaRPr lang="en-US" i="0" baseline="0" dirty="0" smtClean="0"/>
          </a:p>
          <a:p>
            <a:r>
              <a:rPr lang="en-US" i="0" baseline="0" dirty="0" smtClean="0"/>
              <a:t>Here are two strategies students might use to subtract from a multiple of 100.</a:t>
            </a:r>
          </a:p>
          <a:p>
            <a:endParaRPr lang="en-US" i="0" baseline="0" dirty="0" smtClean="0"/>
          </a:p>
          <a:p>
            <a:r>
              <a:rPr lang="en-US" dirty="0"/>
              <a:t>(</a:t>
            </a:r>
            <a:r>
              <a:rPr lang="en-US" dirty="0" smtClean="0"/>
              <a:t>CLICK </a:t>
            </a:r>
            <a:r>
              <a:rPr lang="en-US" i="1" baseline="0" dirty="0" smtClean="0"/>
              <a:t>to advance Compensation.</a:t>
            </a:r>
            <a:r>
              <a:rPr lang="en-US" baseline="0" dirty="0" smtClean="0"/>
              <a:t>)</a:t>
            </a:r>
            <a:endParaRPr lang="en-US" i="1" baseline="0" dirty="0" smtClean="0"/>
          </a:p>
          <a:p>
            <a:endParaRPr lang="en-US" i="1" baseline="0" dirty="0" smtClean="0"/>
          </a:p>
          <a:p>
            <a:r>
              <a:rPr lang="en-US" dirty="0"/>
              <a:t>(</a:t>
            </a:r>
            <a:r>
              <a:rPr lang="en-US" dirty="0" smtClean="0"/>
              <a:t>CLICK </a:t>
            </a:r>
            <a:r>
              <a:rPr lang="en-US" i="1" baseline="0" dirty="0" smtClean="0"/>
              <a:t>to advance Add to solve.</a:t>
            </a:r>
            <a:r>
              <a:rPr lang="en-US" baseline="0" dirty="0" smtClean="0"/>
              <a:t>)</a:t>
            </a:r>
            <a:endParaRPr lang="en-US" i="0" baseline="0" dirty="0" smtClean="0"/>
          </a:p>
          <a:p>
            <a:endParaRPr lang="en-US" i="0" baseline="0" dirty="0" smtClean="0"/>
          </a:p>
          <a:p>
            <a:r>
              <a:rPr lang="en-US" i="0" baseline="0" dirty="0" smtClean="0"/>
              <a:t>Look at how these strategies build upon previous learning:  compensation (what you do to one number you do to the other), benchmark numbers (friendly numbers that allow you to skip count), expanded notation and mixed order (1 + 40 + 100), partners to 10 ( 6 + 4, 60 + 40, 160 + 40).</a:t>
            </a:r>
          </a:p>
          <a:p>
            <a:endParaRPr lang="en-US" i="0" baseline="0" dirty="0" smtClean="0"/>
          </a:p>
          <a:p>
            <a:r>
              <a:rPr lang="en-US" i="0" baseline="0" dirty="0" smtClean="0"/>
              <a:t>Now you try!  Use compensation to solve 800 – 543 </a:t>
            </a:r>
            <a:r>
              <a:rPr lang="en-US" i="1" baseline="0" dirty="0" smtClean="0"/>
              <a:t>(Subtract 1 to get 799 – 542)</a:t>
            </a:r>
            <a:r>
              <a:rPr lang="en-US" i="0" baseline="0" dirty="0" smtClean="0"/>
              <a:t>.  Use arrow notation and add to solve 400 – 278 (278 + </a:t>
            </a:r>
            <a:r>
              <a:rPr lang="en-US" i="0" u="sng" baseline="0" dirty="0" smtClean="0"/>
              <a:t>2</a:t>
            </a:r>
            <a:r>
              <a:rPr lang="en-US" i="0" baseline="0" dirty="0" smtClean="0"/>
              <a:t> </a:t>
            </a:r>
            <a:r>
              <a:rPr lang="en-US" i="0" baseline="0" dirty="0" smtClean="0">
                <a:sym typeface="Wingdings"/>
              </a:rPr>
              <a:t> 280 + </a:t>
            </a:r>
            <a:r>
              <a:rPr lang="en-US" i="0" u="sng" baseline="0" dirty="0" smtClean="0">
                <a:sym typeface="Wingdings"/>
              </a:rPr>
              <a:t>20</a:t>
            </a:r>
            <a:r>
              <a:rPr lang="en-US" i="0" baseline="0" dirty="0" smtClean="0">
                <a:sym typeface="Wingdings"/>
              </a:rPr>
              <a:t>  300 + </a:t>
            </a:r>
            <a:r>
              <a:rPr lang="en-US" i="0" u="sng" baseline="0" dirty="0" smtClean="0">
                <a:sym typeface="Wingdings"/>
              </a:rPr>
              <a:t>100 </a:t>
            </a:r>
            <a:r>
              <a:rPr lang="en-US" i="0" baseline="0" dirty="0" smtClean="0">
                <a:sym typeface="Wingdings"/>
              </a:rPr>
              <a:t> 400)</a:t>
            </a:r>
            <a:r>
              <a:rPr lang="en-US" i="0" baseline="0" dirty="0" smtClean="0"/>
              <a:t>.</a:t>
            </a:r>
          </a:p>
          <a:p>
            <a:endParaRPr lang="en-US" i="0" baseline="0" dirty="0" smtClean="0"/>
          </a:p>
          <a:p>
            <a:endParaRPr lang="en-US" i="0"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a:t>Personal white boards</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102</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0795522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502400" cy="5760720"/>
          </a:xfrm>
        </p:spPr>
        <p:txBody>
          <a:bodyPr/>
          <a:lstStyle/>
          <a:p>
            <a:r>
              <a:rPr lang="en-US" i="0" baseline="0" dirty="0" smtClean="0"/>
              <a:t>That said, we are also leading students towards conceptual understanding of the standard algorithms for addition and subtraction.  So let’s look at how students learn to subtract from multiples of 100.</a:t>
            </a:r>
          </a:p>
          <a:p>
            <a:endParaRPr lang="en-US" i="0" baseline="0" dirty="0" smtClean="0"/>
          </a:p>
          <a:p>
            <a:r>
              <a:rPr lang="en-US" dirty="0"/>
              <a:t>(</a:t>
            </a:r>
            <a:r>
              <a:rPr lang="en-US" dirty="0" smtClean="0"/>
              <a:t>CLICK </a:t>
            </a:r>
            <a:r>
              <a:rPr lang="en-US" i="1" baseline="0" dirty="0" smtClean="0"/>
              <a:t>to advance the 2-step method</a:t>
            </a:r>
            <a:r>
              <a:rPr lang="en-US" baseline="0" dirty="0" smtClean="0"/>
              <a:t>)</a:t>
            </a:r>
            <a:r>
              <a:rPr lang="en-US" i="1" baseline="0" dirty="0" smtClean="0"/>
              <a:t>  </a:t>
            </a:r>
            <a:r>
              <a:rPr lang="en-US" sz="1300" dirty="0"/>
              <a:t>Rename 1 hundred as 10 tens then rename 1 ten as 10 ones.</a:t>
            </a:r>
            <a:endParaRPr lang="en-US" i="1" baseline="0" dirty="0" smtClean="0"/>
          </a:p>
          <a:p>
            <a:endParaRPr lang="en-US" i="1" baseline="0" dirty="0" smtClean="0"/>
          </a:p>
          <a:p>
            <a:r>
              <a:rPr lang="en-US" dirty="0"/>
              <a:t>(</a:t>
            </a:r>
            <a:r>
              <a:rPr lang="en-US" dirty="0" smtClean="0"/>
              <a:t>CLICK </a:t>
            </a:r>
            <a:r>
              <a:rPr lang="en-US" i="1" baseline="0" dirty="0" smtClean="0"/>
              <a:t>to advance the 1-step method</a:t>
            </a:r>
            <a:r>
              <a:rPr lang="en-US" baseline="0" dirty="0" smtClean="0"/>
              <a:t>)</a:t>
            </a:r>
            <a:r>
              <a:rPr lang="en-US" i="1" baseline="0" dirty="0" smtClean="0"/>
              <a:t>  </a:t>
            </a:r>
            <a:r>
              <a:rPr lang="en-US" sz="1300" dirty="0"/>
              <a:t>Rename 1 hundred as 9 tens and 10 ones</a:t>
            </a:r>
            <a:endParaRPr lang="en-US" i="1" baseline="0" dirty="0" smtClean="0"/>
          </a:p>
          <a:p>
            <a:endParaRPr lang="en-US" i="0" baseline="0" dirty="0" smtClean="0"/>
          </a:p>
          <a:p>
            <a:r>
              <a:rPr lang="en-US" i="0" baseline="0" dirty="0" smtClean="0"/>
              <a:t>These methods are also used when subtracting from numbers with zero in the tens place.</a:t>
            </a:r>
          </a:p>
          <a:p>
            <a:endParaRPr lang="en-US" i="1" baseline="0" dirty="0" smtClean="0"/>
          </a:p>
          <a:p>
            <a:r>
              <a:rPr lang="en-US" i="1" baseline="0" dirty="0" smtClean="0"/>
              <a:t>***Model  both 1- and 2-step methods for 700 – 463.***</a:t>
            </a:r>
          </a:p>
          <a:p>
            <a:endParaRPr lang="en-US" i="1" baseline="0" dirty="0" smtClean="0"/>
          </a:p>
          <a:p>
            <a:r>
              <a:rPr lang="en-US" i="0" baseline="0" dirty="0" smtClean="0"/>
              <a:t>Note that we return to that all-important understanding and manipulation of units – 100 can be grouped as 10 tens or as 9 tens 10 ones. </a:t>
            </a:r>
          </a:p>
          <a:p>
            <a:endParaRPr lang="en-US" i="0" baseline="0" dirty="0" smtClean="0"/>
          </a:p>
          <a:p>
            <a:r>
              <a:rPr lang="en-US" i="0" baseline="0" dirty="0" smtClean="0"/>
              <a:t>Now you try!  Use the chip model to show both methods of solving 600 – 347.</a:t>
            </a:r>
          </a:p>
          <a:p>
            <a:endParaRPr lang="en-US" i="0" baseline="0" dirty="0" smtClean="0"/>
          </a:p>
          <a:p>
            <a:endParaRPr lang="en-US" i="0"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a:t>Personal white </a:t>
            </a:r>
            <a:r>
              <a:rPr lang="en-US" dirty="0" smtClean="0"/>
              <a:t>boards</a:t>
            </a:r>
          </a:p>
          <a:p>
            <a:pPr marL="484985" lvl="1" indent="-302066">
              <a:buFont typeface="Arial" pitchFamily="34" charset="0"/>
              <a:buChar char="•"/>
            </a:pPr>
            <a:r>
              <a:rPr lang="en-US" dirty="0" smtClean="0"/>
              <a:t>document camera</a:t>
            </a:r>
            <a:endParaRPr lang="en-US"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103</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0795522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baseline="0" dirty="0" smtClean="0"/>
              <a:t>These are the standards on which students are assessed at the end of Module 5. </a:t>
            </a:r>
          </a:p>
          <a:p>
            <a:endParaRPr lang="en-US" baseline="0" dirty="0" smtClean="0"/>
          </a:p>
          <a:p>
            <a:r>
              <a:rPr lang="en-US" baseline="0" dirty="0" smtClean="0"/>
              <a:t>As you can see, the conceptual understanding necessary for students to meet these standards has been developing in a coherent and sequential manner from the very beginning of Kindergarten, layer upon layer, right up to this point.  Each step of the way, concept development has been supported by models and fluency practice, as well as daily opportunities to apply learning to real world problem solving. </a:t>
            </a:r>
          </a:p>
          <a:p>
            <a:endParaRPr lang="en-US" baseline="0" dirty="0" smtClean="0"/>
          </a:p>
          <a:p>
            <a:r>
              <a:rPr lang="en-US" b="1" baseline="0" dirty="0" smtClean="0"/>
              <a:t>Talk with a neighbor:</a:t>
            </a:r>
            <a:r>
              <a:rPr lang="en-US" baseline="0" dirty="0" smtClean="0"/>
              <a:t>  What are some of the ways in which the sequence of lessons, including all lesson components and supporting models, prepare students to be successful at meeting these standards? </a:t>
            </a:r>
            <a:r>
              <a:rPr lang="en-US" i="1" baseline="0" dirty="0" smtClean="0"/>
              <a:t>(Concrete-pictorial-abstract, simple to complex, emphasis on the 5- and 10-structure, etc.)</a:t>
            </a:r>
            <a:endParaRPr lang="en-US" baseline="0" dirty="0" smtClean="0"/>
          </a:p>
          <a:p>
            <a:endParaRPr lang="en-US" baseline="0"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104</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6964787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end of Module 5, students are brimming with place value strategies.  The assessment purposefully allows students to make choices in order to show their thinking</a:t>
            </a:r>
            <a:r>
              <a:rPr lang="en-US" baseline="0" dirty="0" smtClean="0"/>
              <a:t>.</a:t>
            </a:r>
            <a:r>
              <a:rPr lang="en-US" dirty="0" smtClean="0"/>
              <a:t> </a:t>
            </a:r>
          </a:p>
          <a:p>
            <a:endParaRPr lang="en-US" dirty="0" smtClean="0"/>
          </a:p>
          <a:p>
            <a:r>
              <a:rPr lang="en-US" dirty="0" smtClean="0"/>
              <a:t>Take</a:t>
            </a:r>
            <a:r>
              <a:rPr lang="en-US" baseline="0" dirty="0" smtClean="0"/>
              <a:t> a moment to try out some of the strategies you learned today to solve Problem 1 a-f.</a:t>
            </a:r>
            <a:endParaRPr lang="en-US" dirty="0" smtClean="0"/>
          </a:p>
          <a:p>
            <a:endParaRPr lang="en-US" dirty="0" smtClean="0"/>
          </a:p>
          <a:p>
            <a:endParaRPr lang="en-US"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End of Module Assessment, page 1</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105</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6964787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583680" cy="5760720"/>
          </a:xfrm>
        </p:spPr>
        <p:txBody>
          <a:bodyPr/>
          <a:lstStyle/>
          <a:p>
            <a:r>
              <a:rPr lang="en-US" dirty="0" smtClean="0"/>
              <a:t>And so ends the first part of addition and subtraction in of A</a:t>
            </a:r>
            <a:r>
              <a:rPr lang="en-US" baseline="0" dirty="0" smtClean="0"/>
              <a:t> Story of Units.  The story continues with the work of Grades 3-5.</a:t>
            </a:r>
          </a:p>
          <a:p>
            <a:endParaRPr lang="en-US" baseline="0" dirty="0" smtClean="0"/>
          </a:p>
          <a:p>
            <a:r>
              <a:rPr lang="en-US" baseline="0" dirty="0" smtClean="0"/>
              <a:t>In 3</a:t>
            </a:r>
            <a:r>
              <a:rPr lang="en-US" baseline="30000" dirty="0" smtClean="0"/>
              <a:t>rd</a:t>
            </a:r>
            <a:r>
              <a:rPr lang="en-US" baseline="0" dirty="0" smtClean="0"/>
              <a:t> grade</a:t>
            </a:r>
            <a:r>
              <a:rPr lang="en-US" dirty="0"/>
              <a:t> </a:t>
            </a:r>
            <a:r>
              <a:rPr lang="en-US" dirty="0" smtClean="0"/>
              <a:t>(CLICK), </a:t>
            </a:r>
            <a:r>
              <a:rPr lang="en-US" b="0" i="0" baseline="0" dirty="0" smtClean="0"/>
              <a:t>students apply their Grade 2 understanding of regrouping or bundling to adding 3-digit numbers, which sometimes requires students to regroup or bundle more than once.</a:t>
            </a:r>
          </a:p>
          <a:p>
            <a:endParaRPr lang="en-US" b="1" i="1" baseline="0" dirty="0" smtClean="0"/>
          </a:p>
          <a:p>
            <a:r>
              <a:rPr lang="en-US" dirty="0"/>
              <a:t>(CLICK) </a:t>
            </a:r>
            <a:r>
              <a:rPr lang="en-US" dirty="0" smtClean="0"/>
              <a:t> </a:t>
            </a:r>
            <a:r>
              <a:rPr lang="en-US" b="0" i="0" baseline="0" dirty="0" smtClean="0"/>
              <a:t>Students also solve 3-digit subtraction problems where they need to decompose twice in order to subtract.</a:t>
            </a:r>
          </a:p>
          <a:p>
            <a:endParaRPr lang="en-US" dirty="0"/>
          </a:p>
          <a:p>
            <a:r>
              <a:rPr lang="en-US" dirty="0"/>
              <a:t>(CLICK) </a:t>
            </a:r>
            <a:r>
              <a:rPr lang="en-US" dirty="0" smtClean="0"/>
              <a:t> Fluency with the algorithm for addition and subtraction is a Grade 4 standard (4.NBT.4). Students also use other solution strategies, such as the arrow method, to add mixed measurement units, extending the models used in the lower grades.</a:t>
            </a:r>
          </a:p>
          <a:p>
            <a:endParaRPr lang="en-US" dirty="0"/>
          </a:p>
          <a:p>
            <a:r>
              <a:rPr lang="en-US" dirty="0"/>
              <a:t>(CLICK) </a:t>
            </a:r>
            <a:r>
              <a:rPr lang="en-US" dirty="0" smtClean="0"/>
              <a:t> Students solve using the standard algorithm for subtraction from numbers up to 1 million, regrouping the entire minuend before solving. For the addition algorithm, students can add up to 1 million, regrouping on the line as taught in Grade 2.</a:t>
            </a:r>
          </a:p>
          <a:p>
            <a:endParaRPr lang="en-US" dirty="0" smtClean="0"/>
          </a:p>
          <a:p>
            <a:pPr>
              <a:defRPr/>
            </a:pPr>
            <a:r>
              <a:rPr lang="en-US" dirty="0"/>
              <a:t>(CLICK) </a:t>
            </a:r>
            <a:r>
              <a:rPr lang="en-US" dirty="0" smtClean="0"/>
              <a:t> </a:t>
            </a:r>
            <a:r>
              <a:rPr lang="en-US" i="0" dirty="0" smtClean="0"/>
              <a:t>In</a:t>
            </a:r>
            <a:r>
              <a:rPr lang="en-US" i="0" baseline="0" dirty="0" smtClean="0"/>
              <a:t> Grade 5 students continue their practice with fraction addition and subtraction, introduced in Grade 4. Students make like units numerically by finding equivalent fractions (5.NF.1).</a:t>
            </a:r>
          </a:p>
          <a:p>
            <a:pPr defTabSz="966612">
              <a:defRPr/>
            </a:pPr>
            <a:endParaRPr lang="en-US" i="0" baseline="0" dirty="0" smtClean="0"/>
          </a:p>
          <a:p>
            <a:pPr>
              <a:defRPr/>
            </a:pPr>
            <a:r>
              <a:rPr lang="en-US" dirty="0"/>
              <a:t>(CLICK</a:t>
            </a:r>
            <a:r>
              <a:rPr lang="en-US" dirty="0" smtClean="0"/>
              <a:t>) </a:t>
            </a:r>
            <a:r>
              <a:rPr lang="en-US" i="1" dirty="0" smtClean="0"/>
              <a:t> </a:t>
            </a:r>
            <a:r>
              <a:rPr lang="en-US" dirty="0" smtClean="0"/>
              <a:t>Students apply fraction addition and subtraction to solve</a:t>
            </a:r>
            <a:r>
              <a:rPr lang="en-US" baseline="0" dirty="0" smtClean="0"/>
              <a:t> word problems (5.NF.2).</a:t>
            </a:r>
            <a:endParaRPr lang="en-US" dirty="0" smtClean="0"/>
          </a:p>
          <a:p>
            <a:pPr defTabSz="966612">
              <a:defRPr/>
            </a:pPr>
            <a:endParaRPr lang="en-US"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8" name="Date Placeholder 7"/>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9" name="Slide Number Placeholder 8"/>
          <p:cNvSpPr>
            <a:spLocks noGrp="1"/>
          </p:cNvSpPr>
          <p:nvPr>
            <p:ph type="sldNum" sz="quarter" idx="11"/>
          </p:nvPr>
        </p:nvSpPr>
        <p:spPr/>
        <p:txBody>
          <a:bodyPr/>
          <a:lstStyle/>
          <a:p>
            <a:fld id="{3EF9A488-CB88-4D38-94D1-E470376C4AFA}" type="slidenum">
              <a:rPr lang="en-US" smtClean="0"/>
              <a:pPr/>
              <a:t>106</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63715465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few moments to reflect</a:t>
            </a:r>
            <a:r>
              <a:rPr lang="en-US" baseline="0" dirty="0" smtClean="0"/>
              <a:t> on these questions.  Share your thoughts with a partner.</a:t>
            </a:r>
          </a:p>
          <a:p>
            <a:endParaRPr lang="en-US" dirty="0"/>
          </a:p>
          <a:p>
            <a:r>
              <a:rPr lang="en-US" i="1" dirty="0" smtClean="0"/>
              <a:t>Allow 2 minutes to discuss and 1 minute to share out.</a:t>
            </a:r>
            <a:endParaRPr lang="en-US" i="1" dirty="0"/>
          </a:p>
        </p:txBody>
      </p:sp>
      <p:sp>
        <p:nvSpPr>
          <p:cNvPr id="7"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6" name="Date Placeholder 5"/>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107</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6070097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final moment to review the key points from today’s</a:t>
            </a:r>
            <a:r>
              <a:rPr lang="en-US" baseline="0" dirty="0" smtClean="0"/>
              <a:t> presentation.</a:t>
            </a:r>
            <a:endParaRPr lang="en-US" dirty="0"/>
          </a:p>
        </p:txBody>
      </p:sp>
      <p:sp>
        <p:nvSpPr>
          <p:cNvPr id="6" name="Notes Placeholder 1"/>
          <p:cNvSpPr txBox="1">
            <a:spLocks/>
          </p:cNvSpPr>
          <p:nvPr/>
        </p:nvSpPr>
        <p:spPr>
          <a:xfrm>
            <a:off x="4572792" y="720090"/>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108</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8269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VIDEO</a:t>
            </a:r>
            <a:r>
              <a:rPr lang="en-US" baseline="0" dirty="0" smtClean="0"/>
              <a:t> – watch a demonstration on of counting on from 10 the math way and the regular way (about 3 minutes).  </a:t>
            </a:r>
          </a:p>
          <a:p>
            <a:pPr marL="181240" indent="-181240" defTabSz="966612">
              <a:buFont typeface="Arial"/>
              <a:buChar char="•"/>
              <a:defRPr/>
            </a:pPr>
            <a:r>
              <a:rPr lang="en-US" baseline="0" dirty="0" smtClean="0"/>
              <a:t>Teen numbers are learned as “10 ones and some ones” (10 is the unit used to count on from)</a:t>
            </a:r>
          </a:p>
          <a:p>
            <a:pPr marL="181240" indent="-181240" defTabSz="966612">
              <a:buFont typeface="Arial"/>
              <a:buChar char="•"/>
              <a:defRPr/>
            </a:pPr>
            <a:r>
              <a:rPr lang="en-US" baseline="0" dirty="0" smtClean="0"/>
              <a:t>Students practice saying teen numbers in English and the “Say 10 way”</a:t>
            </a:r>
          </a:p>
          <a:p>
            <a:pPr defTabSz="966612">
              <a:defRPr/>
            </a:pPr>
            <a:endParaRPr lang="en-US" baseline="0" dirty="0" smtClean="0"/>
          </a:p>
          <a:p>
            <a:pPr defTabSz="966612">
              <a:defRPr/>
            </a:pPr>
            <a:r>
              <a:rPr lang="en-US" i="0" u="none" baseline="0" dirty="0" smtClean="0"/>
              <a:t>Lead participants through this </a:t>
            </a:r>
            <a:r>
              <a:rPr lang="en-US" i="1" u="none" baseline="0" dirty="0" smtClean="0"/>
              <a:t>counting on </a:t>
            </a:r>
            <a:r>
              <a:rPr lang="en-US" i="0" u="none" baseline="0" dirty="0" smtClean="0"/>
              <a:t>fluency after the video:</a:t>
            </a:r>
          </a:p>
          <a:p>
            <a:pPr defTabSz="966612">
              <a:defRPr/>
            </a:pPr>
            <a:r>
              <a:rPr lang="en-US" i="0" u="none" baseline="0" dirty="0" smtClean="0"/>
              <a:t>Counting around the circle to 5 “Sparkle” – M1 L6 </a:t>
            </a:r>
            <a:r>
              <a:rPr lang="en-US" i="1" u="sng" baseline="0" dirty="0" smtClean="0"/>
              <a:t>(</a:t>
            </a:r>
            <a:r>
              <a:rPr lang="en-US" b="1" i="1" u="sng" baseline="0" dirty="0" smtClean="0"/>
              <a:t>counting on</a:t>
            </a:r>
            <a:r>
              <a:rPr lang="en-US" i="1" u="sng" baseline="0" dirty="0" smtClean="0"/>
              <a:t>; counting not starting at 1)</a:t>
            </a:r>
          </a:p>
          <a:p>
            <a:pPr defTabSz="966612">
              <a:defRPr/>
            </a:pPr>
            <a:endParaRPr lang="en-US" dirty="0" smtClean="0"/>
          </a:p>
          <a:p>
            <a:pPr defTabSz="966612">
              <a:defRPr/>
            </a:pPr>
            <a:r>
              <a:rPr lang="en-US" i="1" dirty="0" smtClean="0"/>
              <a:t>Ask for about 12 volunteers to stand in a circle:</a:t>
            </a:r>
          </a:p>
          <a:p>
            <a:pPr marL="664546" lvl="1" indent="-181240">
              <a:defRPr/>
            </a:pPr>
            <a:r>
              <a:rPr lang="en-US" dirty="0" smtClean="0"/>
              <a:t>T:  Come stand on the edges of the rug.  We’re going to play a fast counting game.  We’ll count around the circle.  Each person says the next 2 numbers.  So if I say 1, 2, what would you say?</a:t>
            </a:r>
          </a:p>
          <a:p>
            <a:pPr marL="664546" lvl="1" indent="-181240">
              <a:defRPr/>
            </a:pPr>
            <a:r>
              <a:rPr lang="en-US" dirty="0" smtClean="0"/>
              <a:t>S:  3, 4</a:t>
            </a:r>
          </a:p>
          <a:p>
            <a:pPr marL="664546" lvl="1" indent="-181240">
              <a:defRPr/>
            </a:pPr>
            <a:r>
              <a:rPr lang="en-US" dirty="0" smtClean="0"/>
              <a:t>T:  Right.  The next person only says 5, and since we’re only counting to 5, they will also, sit down.  Should you be sad if you have to sit?</a:t>
            </a:r>
          </a:p>
          <a:p>
            <a:pPr marL="664546" lvl="1" indent="-181240">
              <a:defRPr/>
            </a:pPr>
            <a:r>
              <a:rPr lang="en-US" dirty="0" smtClean="0"/>
              <a:t>S:  No.</a:t>
            </a:r>
          </a:p>
          <a:p>
            <a:pPr marL="664546" lvl="1" indent="-181240">
              <a:defRPr/>
            </a:pPr>
            <a:r>
              <a:rPr lang="en-US" dirty="0" smtClean="0"/>
              <a:t>T:  By the end of the game, everyone will be sitting down anyway, it’s part of the fun!  So let’s get started.</a:t>
            </a:r>
          </a:p>
          <a:p>
            <a:pPr defTabSz="966612">
              <a:defRPr/>
            </a:pPr>
            <a:endParaRPr lang="en-US" baseline="0" dirty="0" smtClean="0"/>
          </a:p>
          <a:p>
            <a:pPr defTabSz="966612">
              <a:defRPr/>
            </a:pPr>
            <a:endParaRPr lang="en-US" baseline="0" dirty="0" smtClean="0"/>
          </a:p>
          <a:p>
            <a:pPr defTabSz="966612">
              <a:defRPr/>
            </a:pPr>
            <a:endParaRPr lang="en-US" baseline="0" dirty="0" smtClean="0"/>
          </a:p>
          <a:p>
            <a:endParaRPr lang="en-US" dirty="0"/>
          </a:p>
        </p:txBody>
      </p:sp>
      <p:sp>
        <p:nvSpPr>
          <p:cNvPr id="6" name="Notes Placeholder 1"/>
          <p:cNvSpPr txBox="1">
            <a:spLocks/>
          </p:cNvSpPr>
          <p:nvPr/>
        </p:nvSpPr>
        <p:spPr>
          <a:xfrm>
            <a:off x="4491511"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pPr marL="490019" indent="-490019"/>
            <a:r>
              <a:rPr lang="en-US" dirty="0" smtClean="0"/>
              <a:t>TIME ALLOTTED FOR THIS SLIDE:  10 minutes (video 3 min./fluency 7min.)</a:t>
            </a:r>
          </a:p>
          <a:p>
            <a:endParaRPr lang="en-US" dirty="0" smtClean="0"/>
          </a:p>
          <a:p>
            <a:r>
              <a:rPr lang="en-US" dirty="0" smtClean="0"/>
              <a:t>MATERIALS NEEDED:</a:t>
            </a:r>
          </a:p>
          <a:p>
            <a:pPr marL="484985" lvl="1" indent="-302066">
              <a:buFont typeface="Arial" pitchFamily="34" charset="0"/>
              <a:buChar char="•"/>
            </a:pPr>
            <a:r>
              <a:rPr lang="en-US" dirty="0" smtClean="0"/>
              <a:t>Counting On Video</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11</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741957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Three key “make ten” ideas in Kindergarten: </a:t>
            </a:r>
          </a:p>
          <a:p>
            <a:pPr lvl="1"/>
            <a:r>
              <a:rPr lang="en-US" kern="1200" dirty="0" smtClean="0">
                <a:solidFill>
                  <a:schemeClr val="tx1"/>
                </a:solidFill>
                <a:latin typeface="+mn-lt"/>
                <a:ea typeface="+mn-ea"/>
                <a:cs typeface="+mn-cs"/>
              </a:rPr>
              <a:t>1.  The decompositions of the numbers to 10.</a:t>
            </a:r>
          </a:p>
          <a:p>
            <a:pPr lvl="1"/>
            <a:r>
              <a:rPr lang="en-US" kern="1200" dirty="0" smtClean="0">
                <a:solidFill>
                  <a:schemeClr val="tx1"/>
                </a:solidFill>
                <a:latin typeface="+mn-lt"/>
                <a:ea typeface="+mn-ea"/>
                <a:cs typeface="+mn-cs"/>
              </a:rPr>
              <a:t>2.  How much more a number needs to make ten.</a:t>
            </a:r>
          </a:p>
          <a:p>
            <a:pPr lvl="1"/>
            <a:r>
              <a:rPr lang="en-US" kern="1200" dirty="0" smtClean="0">
                <a:solidFill>
                  <a:schemeClr val="tx1"/>
                </a:solidFill>
                <a:latin typeface="+mn-lt"/>
                <a:ea typeface="+mn-ea"/>
                <a:cs typeface="+mn-cs"/>
              </a:rPr>
              <a:t>3.  The ten plus facts.</a:t>
            </a:r>
          </a:p>
          <a:p>
            <a:endParaRPr lang="en-US" baseline="0" dirty="0" smtClean="0"/>
          </a:p>
          <a:p>
            <a:r>
              <a:rPr lang="en-US" baseline="0" dirty="0" smtClean="0"/>
              <a:t>This is the foundation for the make 10 and the take from 10 strategies that will be learned in grade 1 and 2.</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12</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812100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baseline="0" dirty="0" smtClean="0"/>
              <a:t>Make Ten </a:t>
            </a:r>
            <a:r>
              <a:rPr lang="en-US" u="sng" baseline="0" dirty="0" smtClean="0"/>
              <a:t>fluency activities:</a:t>
            </a:r>
          </a:p>
          <a:p>
            <a:pPr marL="241653" indent="-241653">
              <a:buFont typeface="+mj-lt"/>
              <a:buAutoNum type="arabicPeriod"/>
            </a:pPr>
            <a:r>
              <a:rPr lang="en-US" b="1" i="0" u="none" baseline="0" dirty="0" smtClean="0"/>
              <a:t>F</a:t>
            </a:r>
            <a:r>
              <a:rPr lang="en-US" b="1" baseline="0" dirty="0" smtClean="0"/>
              <a:t>inger number pairs– </a:t>
            </a:r>
            <a:r>
              <a:rPr lang="en-US" b="1" i="1" u="sng" baseline="0" dirty="0" smtClean="0"/>
              <a:t>M4 L11 (easier problem; Decompose number: helps to later make a 10 )</a:t>
            </a:r>
          </a:p>
          <a:p>
            <a:pPr marL="664546" lvl="1" indent="-181240"/>
            <a:r>
              <a:rPr lang="en-US" dirty="0"/>
              <a:t>T: </a:t>
            </a:r>
            <a:r>
              <a:rPr lang="en-US" dirty="0" smtClean="0"/>
              <a:t> You’ve </a:t>
            </a:r>
            <a:r>
              <a:rPr lang="en-US" dirty="0"/>
              <a:t>gotten very good at showing fingers the Math way. I want to challenge you to think of other ways to show numbers on your fingers. Hint... you can use two hands! First I’ll ask you to show me fingers the Math way. Then, I’ll ask you to show me the number another way. Ready? Show me 5!</a:t>
            </a:r>
          </a:p>
          <a:p>
            <a:pPr marL="664546" lvl="1" indent="-181240"/>
            <a:r>
              <a:rPr lang="en-US" dirty="0"/>
              <a:t>S:  (Hold up all the fingers of the left hand.) </a:t>
            </a:r>
          </a:p>
          <a:p>
            <a:pPr marL="664546" lvl="1" indent="-181240"/>
            <a:r>
              <a:rPr lang="en-US" dirty="0"/>
              <a:t>T:  Now show me another way to make 5, using two hands. </a:t>
            </a:r>
          </a:p>
          <a:p>
            <a:pPr marL="664546" lvl="1" indent="-181240"/>
            <a:r>
              <a:rPr lang="en-US" dirty="0"/>
              <a:t>S:  (Show 3 fingers on one hand and 2 on the </a:t>
            </a:r>
            <a:r>
              <a:rPr lang="en-US" dirty="0" smtClean="0"/>
              <a:t>other </a:t>
            </a:r>
            <a:r>
              <a:rPr lang="en-US" dirty="0" err="1" smtClean="0">
                <a:latin typeface="Wingdings"/>
              </a:rPr>
              <a:t>à</a:t>
            </a:r>
            <a:r>
              <a:rPr lang="en-US" dirty="0" smtClean="0">
                <a:latin typeface="Wingdings"/>
              </a:rPr>
              <a:t> </a:t>
            </a:r>
            <a:r>
              <a:rPr lang="en-US" dirty="0" smtClean="0"/>
              <a:t>Show </a:t>
            </a:r>
            <a:r>
              <a:rPr lang="en-US" dirty="0"/>
              <a:t>1 finger on one hand and 4 on the other.) </a:t>
            </a:r>
          </a:p>
          <a:p>
            <a:pPr marL="664546" lvl="1" indent="-181240"/>
            <a:r>
              <a:rPr lang="en-US" dirty="0"/>
              <a:t>T:  How we can be sure that we’re still showing 5? </a:t>
            </a:r>
          </a:p>
          <a:p>
            <a:pPr marL="664546" lvl="1" indent="-181240"/>
            <a:r>
              <a:rPr lang="en-US" dirty="0"/>
              <a:t>S: Count the fingers on both hands.</a:t>
            </a:r>
          </a:p>
          <a:p>
            <a:r>
              <a:rPr lang="en-US" dirty="0"/>
              <a:t>Continue the process with 6–8. For numbers where more than one combination is possible, have students try each other’s combinations.</a:t>
            </a:r>
          </a:p>
          <a:p>
            <a:endParaRPr lang="en-US" i="1" u="none" baseline="0" dirty="0" smtClean="0"/>
          </a:p>
          <a:p>
            <a:r>
              <a:rPr lang="en-US" i="1" u="sng" baseline="0" dirty="0" smtClean="0"/>
              <a:t>Note: Click to advance slides for the fluency below</a:t>
            </a:r>
          </a:p>
          <a:p>
            <a:r>
              <a:rPr lang="en-US" b="1" i="1" u="none" baseline="0" dirty="0" smtClean="0"/>
              <a:t>2.  </a:t>
            </a:r>
            <a:r>
              <a:rPr lang="en-US" b="1" baseline="0" dirty="0" smtClean="0"/>
              <a:t>How many to make 10 with 10 frames </a:t>
            </a:r>
            <a:r>
              <a:rPr lang="en-US" b="1" i="1" u="sng" baseline="0" dirty="0" smtClean="0"/>
              <a:t>(easier problem; Make a 10)</a:t>
            </a:r>
          </a:p>
          <a:p>
            <a:pPr marL="483306" lvl="1"/>
            <a:r>
              <a:rPr lang="en-US" baseline="0" dirty="0" smtClean="0"/>
              <a:t>T:    How many</a:t>
            </a:r>
            <a:r>
              <a:rPr lang="en-US" dirty="0" smtClean="0"/>
              <a:t> dots?</a:t>
            </a:r>
          </a:p>
          <a:p>
            <a:pPr marL="483306" lvl="1"/>
            <a:r>
              <a:rPr lang="en-US" baseline="0" dirty="0" smtClean="0"/>
              <a:t>S:</a:t>
            </a:r>
            <a:r>
              <a:rPr lang="en-US" dirty="0" smtClean="0"/>
              <a:t>    7.</a:t>
            </a:r>
          </a:p>
          <a:p>
            <a:pPr marL="483306" lvl="1"/>
            <a:r>
              <a:rPr lang="en-US" baseline="0" dirty="0" smtClean="0"/>
              <a:t>T:</a:t>
            </a:r>
            <a:r>
              <a:rPr lang="en-US" dirty="0" smtClean="0"/>
              <a:t>    How many spaces?</a:t>
            </a:r>
          </a:p>
          <a:p>
            <a:pPr marL="483306" lvl="1"/>
            <a:r>
              <a:rPr lang="en-US" baseline="0" dirty="0" smtClean="0"/>
              <a:t>S:</a:t>
            </a:r>
            <a:r>
              <a:rPr lang="en-US" dirty="0" smtClean="0"/>
              <a:t>    3.</a:t>
            </a:r>
          </a:p>
          <a:p>
            <a:pPr marL="483306" lvl="1"/>
            <a:r>
              <a:rPr lang="en-US" dirty="0" smtClean="0"/>
              <a:t>T:    Say the number sentence.</a:t>
            </a:r>
          </a:p>
          <a:p>
            <a:pPr marL="483306" lvl="1"/>
            <a:r>
              <a:rPr lang="en-US" baseline="0" dirty="0" smtClean="0"/>
              <a:t>S:</a:t>
            </a:r>
            <a:r>
              <a:rPr lang="en-US" dirty="0" smtClean="0"/>
              <a:t>    7 + 3 = 10</a:t>
            </a:r>
          </a:p>
          <a:p>
            <a:pPr marL="0" lvl="1"/>
            <a:endParaRPr lang="en-US" i="1" dirty="0"/>
          </a:p>
          <a:p>
            <a:pPr marL="0" lvl="1"/>
            <a:r>
              <a:rPr lang="en-US" i="1" dirty="0" smtClean="0"/>
              <a:t>Click to advance to next 10 frame, repeat script.</a:t>
            </a:r>
            <a:endParaRPr lang="en-US" i="1" baseline="0" dirty="0" smtClean="0"/>
          </a:p>
          <a:p>
            <a:pPr defTabSz="966612">
              <a:defRPr/>
            </a:pPr>
            <a:endParaRPr lang="en-US" i="0" u="none" baseline="0" dirty="0" smtClean="0"/>
          </a:p>
          <a:p>
            <a:endParaRPr lang="en-US" dirty="0" smtClean="0"/>
          </a:p>
          <a:p>
            <a:pPr marL="181240" indent="-181240" defTabSz="966612">
              <a:buFont typeface="Arial"/>
              <a:buChar char="•"/>
              <a:defRPr/>
            </a:pPr>
            <a:endParaRPr lang="en-US" baseline="0" dirty="0" smtClean="0"/>
          </a:p>
          <a:p>
            <a:pPr marL="181240" indent="-181240">
              <a:buFont typeface="Arial"/>
              <a:buChar char="•"/>
            </a:pPr>
            <a:endParaRPr lang="en-US" b="1" baseline="0"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13</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153300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models allow students to manipulate the units, i.e. to add and subtract them. </a:t>
            </a:r>
          </a:p>
          <a:p>
            <a:endParaRPr lang="en-US" sz="1300" dirty="0"/>
          </a:p>
          <a:p>
            <a:r>
              <a:rPr lang="en-US" sz="1300" dirty="0"/>
              <a:t>Addition and subtraction are ways to manipulate units. They are beginning to be able to see five as a unit as the year progresses. They find embedded numbers in M1 and "see 2" without counting! That supports them to see 2 as a unit, which eventually leads to being able to understand a unit of ten!! That in turn leads to an understanding of multiplication, or copying a unit, repeating it. </a:t>
            </a:r>
          </a:p>
          <a:p>
            <a:endParaRPr lang="en-US" sz="1300" dirty="0"/>
          </a:p>
          <a:p>
            <a:endParaRPr lang="en-US" sz="1300"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14</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908571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Number stairs show a color change at 5 (benchmark fluency).  </a:t>
            </a:r>
          </a:p>
          <a:p>
            <a:pPr defTabSz="966612">
              <a:defRPr/>
            </a:pPr>
            <a:r>
              <a:rPr lang="en-US" sz="1300" dirty="0"/>
              <a:t>This representation helps in understanding numbers 6-10 in relation to 5.  </a:t>
            </a:r>
          </a:p>
          <a:p>
            <a:pPr marL="664546" lvl="1" indent="-181240">
              <a:buFont typeface="Arial"/>
              <a:buChar char="•"/>
            </a:pPr>
            <a:r>
              <a:rPr lang="en-US" kern="1200" baseline="0" dirty="0" smtClean="0">
                <a:solidFill>
                  <a:schemeClr val="tx1"/>
                </a:solidFill>
                <a:effectLst/>
                <a:latin typeface="+mn-lt"/>
                <a:ea typeface="+mn-ea"/>
                <a:cs typeface="+mn-cs"/>
              </a:rPr>
              <a:t>Six is 5 + 1</a:t>
            </a:r>
          </a:p>
          <a:p>
            <a:pPr marL="664546" lvl="1" indent="-181240">
              <a:buFont typeface="Arial"/>
              <a:buChar char="•"/>
            </a:pPr>
            <a:r>
              <a:rPr lang="en-US" kern="1200" baseline="0" dirty="0" smtClean="0">
                <a:solidFill>
                  <a:schemeClr val="tx1"/>
                </a:solidFill>
                <a:effectLst/>
                <a:latin typeface="+mn-lt"/>
                <a:ea typeface="+mn-ea"/>
                <a:cs typeface="+mn-cs"/>
              </a:rPr>
              <a:t>Seven is 5 + 2</a:t>
            </a:r>
          </a:p>
          <a:p>
            <a:pPr marL="664546" lvl="1" indent="-181240">
              <a:buFont typeface="Arial"/>
              <a:buChar char="•"/>
            </a:pPr>
            <a:r>
              <a:rPr lang="en-US" kern="1200" baseline="0" dirty="0" smtClean="0">
                <a:solidFill>
                  <a:schemeClr val="tx1"/>
                </a:solidFill>
                <a:effectLst/>
                <a:latin typeface="+mn-lt"/>
                <a:ea typeface="+mn-ea"/>
                <a:cs typeface="+mn-cs"/>
              </a:rPr>
              <a:t>Eight is 5 + 3</a:t>
            </a:r>
          </a:p>
          <a:p>
            <a:pPr marL="664546" lvl="1" indent="-181240">
              <a:buFont typeface="Arial"/>
              <a:buChar char="•"/>
            </a:pPr>
            <a:r>
              <a:rPr lang="en-US" kern="1200" baseline="0" dirty="0" smtClean="0">
                <a:solidFill>
                  <a:schemeClr val="tx1"/>
                </a:solidFill>
                <a:effectLst/>
                <a:latin typeface="+mn-lt"/>
                <a:ea typeface="+mn-ea"/>
                <a:cs typeface="+mn-cs"/>
              </a:rPr>
              <a:t>Nine is 5 + 4</a:t>
            </a:r>
          </a:p>
          <a:p>
            <a:pPr marL="664546" lvl="1" indent="-181240">
              <a:buFont typeface="Arial"/>
              <a:buChar char="•"/>
            </a:pPr>
            <a:r>
              <a:rPr lang="en-US" kern="1200" baseline="0" dirty="0" smtClean="0">
                <a:solidFill>
                  <a:schemeClr val="tx1"/>
                </a:solidFill>
                <a:effectLst/>
                <a:latin typeface="+mn-lt"/>
                <a:ea typeface="+mn-ea"/>
                <a:cs typeface="+mn-cs"/>
              </a:rPr>
              <a:t>Ten is 5 + 5			</a:t>
            </a:r>
            <a:endParaRPr lang="en-US" sz="1000" dirty="0"/>
          </a:p>
          <a:p>
            <a:pPr lvl="0"/>
            <a:r>
              <a:rPr lang="en-US" kern="1200" dirty="0" smtClean="0">
                <a:solidFill>
                  <a:schemeClr val="tx1"/>
                </a:solidFill>
                <a:effectLst/>
              </a:rPr>
              <a:t>We</a:t>
            </a:r>
            <a:r>
              <a:rPr lang="en-US" kern="1200" baseline="0" dirty="0" smtClean="0">
                <a:solidFill>
                  <a:schemeClr val="tx1"/>
                </a:solidFill>
                <a:effectLst/>
              </a:rPr>
              <a:t> refer to this progression as the 5 + n pattern.</a:t>
            </a:r>
            <a:endParaRPr lang="en-US"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15</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471679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a:t>
            </a:r>
            <a:r>
              <a:rPr lang="en-US" baseline="0" dirty="0" smtClean="0"/>
              <a:t> towers also help to concretely </a:t>
            </a:r>
            <a:r>
              <a:rPr lang="en-US" dirty="0" smtClean="0"/>
              <a:t>decompose</a:t>
            </a:r>
            <a:r>
              <a:rPr lang="en-US" baseline="0" dirty="0" smtClean="0"/>
              <a:t> numbers by breaking the towers into two units, or number pairs. This concrete activity helps students understand the more abstract equation. When decomposing we are starting with the whole and breaking it into two smaller units which is why the total is written first in the equation.</a:t>
            </a:r>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16</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729008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VIDEO</a:t>
            </a:r>
            <a:r>
              <a:rPr lang="en-US" baseline="0" dirty="0" smtClean="0"/>
              <a:t> – watch a demonstration on the multiple uses of number towers from 0:00–4:55.  </a:t>
            </a:r>
          </a:p>
          <a:p>
            <a:endParaRPr lang="en-US" baseline="0" dirty="0" smtClean="0"/>
          </a:p>
          <a:p>
            <a:r>
              <a:rPr lang="en-US" baseline="0" dirty="0" smtClean="0"/>
              <a:t>Tell participants that they can find this video on EngagyNY.org if they are interested in watching the rest of the video (on the number path and the number bond).</a:t>
            </a:r>
            <a:endParaRPr lang="en-US" dirty="0" smtClean="0"/>
          </a:p>
          <a:p>
            <a:endParaRPr lang="en-US" dirty="0" smtClean="0"/>
          </a:p>
          <a:p>
            <a:pPr defTabSz="966612">
              <a:defRPr/>
            </a:pPr>
            <a:endParaRPr lang="en-US" baseline="0"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Number Towers Video</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17</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741957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aseline="0" dirty="0" smtClean="0"/>
              <a:t>The 5-group model plays an important role throughout the grade span and beyond. It is a particularly useful model with numbers 6-10 solidifying the 5 as a unit in each of these numbers and reinforcing the 5 + n.  Organizing a unit of ten in this way will be used as students add, subtract, multiply and divide in a place value chart with large numbers in later grades.  In order to meet this goal students must be completely comfortable with this model.  </a:t>
            </a:r>
          </a:p>
          <a:p>
            <a:pPr defTabSz="966612">
              <a:defRPr/>
            </a:pPr>
            <a:endParaRPr lang="en-US" baseline="0" dirty="0" smtClean="0"/>
          </a:p>
          <a:p>
            <a:r>
              <a:rPr lang="en-US" i="0" u="none" baseline="0" dirty="0" smtClean="0"/>
              <a:t>In Kindergarten we use both the 10-frame (seen earlier in the presentation, slide 12) and 5-groups.  </a:t>
            </a:r>
          </a:p>
          <a:p>
            <a:r>
              <a:rPr lang="en-US" i="0" u="none" baseline="0" dirty="0" smtClean="0"/>
              <a:t>The 10-frame is used when </a:t>
            </a:r>
            <a:r>
              <a:rPr lang="en-US" dirty="0" smtClean="0"/>
              <a:t>scaffolding</a:t>
            </a:r>
            <a:r>
              <a:rPr lang="en-US" i="0" u="none" baseline="0" dirty="0" smtClean="0"/>
              <a:t> decompositions and compositions of ten. 3 dots and 7 empty boxes help students see 3 needs 7 to be 10, 3 + 7 = 10.  The empty boxes helps students to see the “missing dots”.</a:t>
            </a:r>
          </a:p>
          <a:p>
            <a:endParaRPr lang="en-US" i="0" u="none" baseline="0" dirty="0" smtClean="0"/>
          </a:p>
          <a:p>
            <a:r>
              <a:rPr lang="en-US" i="0" u="none" baseline="0" dirty="0" smtClean="0"/>
              <a:t>The 5-group draws the focus to 5 as a unit supporting the 5 + n pattern and</a:t>
            </a:r>
            <a:r>
              <a:rPr lang="en-US" i="0" u="none" dirty="0" smtClean="0"/>
              <a:t> also moves students to “see” ten without the boxes</a:t>
            </a:r>
            <a:r>
              <a:rPr lang="en-US" i="0" u="none" baseline="0" dirty="0" smtClean="0"/>
              <a:t>.  This is an important model as students begin to use the chip method when adding and subtracting large numbers in a place value chart.  When using the chip method students will quickly need to be able to represent a unit of 10 using 5-groups in order to change units from one place value to the next.</a:t>
            </a:r>
          </a:p>
          <a:p>
            <a:pPr defTabSz="966612">
              <a:defRPr/>
            </a:pPr>
            <a:endParaRPr lang="en-US" baseline="0"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18</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98205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i="0" u="none" baseline="0" dirty="0" smtClean="0"/>
              <a:t>Lead participants through this fluency:</a:t>
            </a:r>
          </a:p>
          <a:p>
            <a:pPr defTabSz="966612">
              <a:defRPr/>
            </a:pPr>
            <a:r>
              <a:rPr lang="en-US" b="1" i="0" u="none" baseline="0" dirty="0" smtClean="0"/>
              <a:t>5-group count on from 5 -  </a:t>
            </a:r>
            <a:r>
              <a:rPr lang="en-US" b="1" i="1" u="sng" baseline="0" dirty="0" smtClean="0"/>
              <a:t>M1 L19 (counting on; 5 + n pattern)</a:t>
            </a:r>
          </a:p>
          <a:p>
            <a:r>
              <a:rPr lang="en-US" i="1" baseline="0" dirty="0" smtClean="0"/>
              <a:t>Click to advance</a:t>
            </a:r>
            <a:r>
              <a:rPr lang="en-US" i="1" dirty="0" smtClean="0"/>
              <a:t> to the next set of 5-groups.  (Horizontal and vertical representations are shown to remind participants to vary the orientation)</a:t>
            </a:r>
          </a:p>
          <a:p>
            <a:pPr marL="664546" lvl="1" indent="-181240"/>
            <a:r>
              <a:rPr lang="en-US" dirty="0"/>
              <a:t>T: </a:t>
            </a:r>
            <a:r>
              <a:rPr lang="en-US" dirty="0" smtClean="0"/>
              <a:t> (</a:t>
            </a:r>
            <a:r>
              <a:rPr lang="en-US" dirty="0"/>
              <a:t>Showing </a:t>
            </a:r>
            <a:r>
              <a:rPr lang="en-US" dirty="0" smtClean="0"/>
              <a:t>dot </a:t>
            </a:r>
            <a:r>
              <a:rPr lang="en-US" dirty="0"/>
              <a:t>card.) Raise your hand when you know how many dots? (Wait for all hands to be raised, then signal). Ready?</a:t>
            </a:r>
          </a:p>
          <a:p>
            <a:pPr marL="664546" lvl="1" indent="-181240"/>
            <a:r>
              <a:rPr lang="en-US" dirty="0"/>
              <a:t>S:  </a:t>
            </a:r>
            <a:r>
              <a:rPr lang="en-US" dirty="0" smtClean="0"/>
              <a:t>8! </a:t>
            </a:r>
            <a:endParaRPr lang="en-US" dirty="0"/>
          </a:p>
          <a:p>
            <a:pPr marL="664546" lvl="1" indent="-181240"/>
            <a:r>
              <a:rPr lang="en-US" dirty="0"/>
              <a:t>T:  This time, just count the dots on the top row. Raise your hand when you know how many dots on top. (Wait for all hands to be raised, then signal). Ready? </a:t>
            </a:r>
          </a:p>
          <a:p>
            <a:pPr marL="664546" lvl="1" indent="-181240"/>
            <a:r>
              <a:rPr lang="en-US" dirty="0"/>
              <a:t>S:  5. </a:t>
            </a:r>
          </a:p>
          <a:p>
            <a:pPr marL="664546" lvl="1" indent="-181240"/>
            <a:r>
              <a:rPr lang="en-US" dirty="0"/>
              <a:t>T:  This time, just count the dots on the bottom row. Raise your hand when you know how many dots on the bottom. (Wait for all hands to be raised, then signal). Ready? </a:t>
            </a:r>
          </a:p>
          <a:p>
            <a:pPr marL="664546" lvl="1" indent="-181240"/>
            <a:r>
              <a:rPr lang="en-US" dirty="0"/>
              <a:t>S:  </a:t>
            </a:r>
            <a:r>
              <a:rPr lang="en-US" dirty="0" smtClean="0"/>
              <a:t>3. </a:t>
            </a:r>
            <a:endParaRPr lang="en-US" dirty="0"/>
          </a:p>
          <a:p>
            <a:pPr marL="664546" lvl="1" indent="-181240"/>
            <a:r>
              <a:rPr lang="en-US" dirty="0"/>
              <a:t>T:  We can count it like this. 5 (slide finger across the row of 5), </a:t>
            </a:r>
            <a:r>
              <a:rPr lang="en-US" dirty="0" smtClean="0"/>
              <a:t>6, 7, 8 </a:t>
            </a:r>
            <a:r>
              <a:rPr lang="en-US" dirty="0"/>
              <a:t>(crisply </a:t>
            </a:r>
            <a:r>
              <a:rPr lang="en-US" dirty="0" smtClean="0"/>
              <a:t>pointing to each dot </a:t>
            </a:r>
            <a:r>
              <a:rPr lang="en-US" dirty="0"/>
              <a:t>on the bottom row</a:t>
            </a:r>
            <a:r>
              <a:rPr lang="en-US" dirty="0" smtClean="0"/>
              <a:t>). </a:t>
            </a:r>
            <a:r>
              <a:rPr lang="en-US" dirty="0"/>
              <a:t>Try it with me. Ready? </a:t>
            </a:r>
          </a:p>
          <a:p>
            <a:pPr marL="664546" lvl="1" indent="-181240"/>
            <a:r>
              <a:rPr lang="en-US" dirty="0"/>
              <a:t>S:  5, </a:t>
            </a:r>
            <a:r>
              <a:rPr lang="en-US" dirty="0" smtClean="0"/>
              <a:t>6, 7, 8 </a:t>
            </a:r>
            <a:r>
              <a:rPr lang="en-US" dirty="0"/>
              <a:t>(can mimic the sliding and pointing motions if desired). </a:t>
            </a:r>
          </a:p>
          <a:p>
            <a:pPr marL="664546" lvl="1" indent="-181240"/>
            <a:r>
              <a:rPr lang="en-US" dirty="0"/>
              <a:t>T:  (Showing the 7 dot card.) Raise your hand when you know how many dots? (Wait for all hands to be raised, then signal). Ready? </a:t>
            </a:r>
          </a:p>
          <a:p>
            <a:pPr marL="664546" lvl="1" indent="-181240"/>
            <a:r>
              <a:rPr lang="en-US" dirty="0"/>
              <a:t>S: </a:t>
            </a:r>
            <a:r>
              <a:rPr lang="en-US" dirty="0" smtClean="0"/>
              <a:t> 7!</a:t>
            </a:r>
            <a:r>
              <a:rPr lang="en-US" dirty="0"/>
              <a:t> </a:t>
            </a:r>
          </a:p>
          <a:p>
            <a:pPr marL="664546" lvl="1" indent="-181240"/>
            <a:r>
              <a:rPr lang="en-US" dirty="0"/>
              <a:t>T: </a:t>
            </a:r>
            <a:r>
              <a:rPr lang="en-US" dirty="0" smtClean="0"/>
              <a:t> Top</a:t>
            </a:r>
            <a:r>
              <a:rPr lang="en-US" dirty="0"/>
              <a:t>? (Wait for all hands to be raised, then signal). Ready?</a:t>
            </a:r>
          </a:p>
          <a:p>
            <a:pPr marL="664546" lvl="1" indent="-181240"/>
            <a:r>
              <a:rPr lang="en-US" dirty="0"/>
              <a:t>S:  5. </a:t>
            </a:r>
          </a:p>
          <a:p>
            <a:pPr marL="664546" lvl="1" indent="-181240"/>
            <a:r>
              <a:rPr lang="en-US" dirty="0"/>
              <a:t>T:  Bottom? (Wait for all hands to be raised, then signal). Ready? </a:t>
            </a:r>
          </a:p>
          <a:p>
            <a:pPr marL="664546" lvl="1" indent="-181240"/>
            <a:r>
              <a:rPr lang="en-US" dirty="0"/>
              <a:t>S:  2. </a:t>
            </a:r>
          </a:p>
          <a:p>
            <a:pPr marL="664546" lvl="1" indent="-181240"/>
            <a:r>
              <a:rPr lang="en-US" dirty="0"/>
              <a:t>T:  Count from 5. Ready? </a:t>
            </a:r>
          </a:p>
          <a:p>
            <a:pPr marL="664546" lvl="1" indent="-181240"/>
            <a:r>
              <a:rPr lang="en-US" dirty="0"/>
              <a:t>S: </a:t>
            </a:r>
            <a:r>
              <a:rPr lang="en-US" dirty="0" smtClean="0"/>
              <a:t> 5</a:t>
            </a:r>
            <a:r>
              <a:rPr lang="en-US" dirty="0"/>
              <a:t>, 6, 7.</a:t>
            </a:r>
          </a:p>
          <a:p>
            <a:r>
              <a:rPr lang="en-US" dirty="0"/>
              <a:t>Reducing the questions to as few words as possible (top, bottom) once students understand the essential task, will allow students to complete a greater volume of problems in a short time, and maintain an energetic pace.</a:t>
            </a:r>
          </a:p>
          <a:p>
            <a:endParaRPr lang="en-US" i="1" baseline="0" dirty="0" smtClean="0"/>
          </a:p>
          <a:p>
            <a:endParaRPr lang="en-US" i="0" u="none"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19</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98205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F9A488-CB88-4D38-94D1-E470376C4AFA}" type="slidenum">
              <a:rPr lang="en-US" smtClean="0"/>
              <a:pPr/>
              <a:t>2</a:t>
            </a:fld>
            <a:endParaRPr lang="en-US" dirty="0"/>
          </a:p>
        </p:txBody>
      </p:sp>
      <p:sp>
        <p:nvSpPr>
          <p:cNvPr id="5" name="Header Placeholder 4"/>
          <p:cNvSpPr>
            <a:spLocks noGrp="1"/>
          </p:cNvSpPr>
          <p:nvPr>
            <p:ph type="hdr" sz="quarter" idx="11"/>
          </p:nvPr>
        </p:nvSpPr>
        <p:spPr/>
        <p:txBody>
          <a:bodyPr/>
          <a:lstStyle/>
          <a:p>
            <a:r>
              <a:rPr lang="en-US" i="1" smtClean="0"/>
              <a:t>Eureka Math: A Story of Units  www.CommonCore.org </a:t>
            </a:r>
            <a:endParaRPr lang="en-US" dirty="0" smtClean="0"/>
          </a:p>
        </p:txBody>
      </p:sp>
      <p:sp>
        <p:nvSpPr>
          <p:cNvPr id="6" name="Date Placeholder 5"/>
          <p:cNvSpPr>
            <a:spLocks noGrp="1"/>
          </p:cNvSpPr>
          <p:nvPr>
            <p:ph type="dt" idx="12"/>
          </p:nvPr>
        </p:nvSpPr>
        <p:spPr/>
        <p:txBody>
          <a:bodyPr/>
          <a:lstStyle/>
          <a:p>
            <a:r>
              <a:rPr lang="en-US" smtClean="0"/>
              <a:t>Major Work of the Grade Band</a:t>
            </a:r>
          </a:p>
          <a:p>
            <a:r>
              <a:rPr lang="en-US" smtClean="0"/>
              <a:t>K-2:  Addition and Subtraction</a:t>
            </a:r>
            <a:endParaRPr lang="en-US" dirty="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282300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Sprints</a:t>
            </a:r>
            <a:r>
              <a:rPr lang="en-US" baseline="0" dirty="0" smtClean="0"/>
              <a:t> are timed, skill based exercises that are a set of intentionally laid out problems intended to improve students abilities to carry out procedures such as addition and subtraction.</a:t>
            </a:r>
          </a:p>
          <a:p>
            <a:endParaRPr lang="en-US" baseline="0" dirty="0" smtClean="0"/>
          </a:p>
          <a:p>
            <a:r>
              <a:rPr lang="en-US" baseline="0" dirty="0" smtClean="0"/>
              <a:t>Sprints are used throughout </a:t>
            </a:r>
            <a:r>
              <a:rPr lang="en-US" i="1" baseline="0" dirty="0" smtClean="0"/>
              <a:t>A Story of Units </a:t>
            </a:r>
            <a:r>
              <a:rPr lang="en-US" baseline="0" dirty="0" smtClean="0"/>
              <a:t>K-5 and beyond.  They are first introduced in Kindergarten Module 3 Lesson 16.</a:t>
            </a:r>
          </a:p>
          <a:p>
            <a:endParaRPr lang="en-US" baseline="0" dirty="0" smtClean="0"/>
          </a:p>
          <a:p>
            <a:pPr marL="241653" indent="-241653">
              <a:buAutoNum type="arabicPeriod"/>
            </a:pPr>
            <a:r>
              <a:rPr lang="en-US" baseline="0" dirty="0" smtClean="0"/>
              <a:t>Starting and stopping at the signal. </a:t>
            </a:r>
          </a:p>
          <a:p>
            <a:pPr marL="483306" lvl="1"/>
            <a:r>
              <a:rPr lang="en-US" baseline="0" dirty="0" smtClean="0"/>
              <a:t>Practice writing the numbers to 10 and stopping when the bell rings before students are finished.</a:t>
            </a:r>
          </a:p>
          <a:p>
            <a:pPr marL="241653" indent="-241653">
              <a:buAutoNum type="arabicPeriod" startAt="2"/>
            </a:pPr>
            <a:r>
              <a:rPr lang="en-US" baseline="0" dirty="0" smtClean="0"/>
              <a:t>Teacher role plays</a:t>
            </a:r>
          </a:p>
          <a:p>
            <a:pPr marL="483306" lvl="1"/>
            <a:r>
              <a:rPr lang="en-US" baseline="0" dirty="0" smtClean="0"/>
              <a:t>Display baby picture.  Role play grading, circling right answers with a crayon and saying “yes!”</a:t>
            </a:r>
          </a:p>
          <a:p>
            <a:pPr marL="241653" indent="-241653">
              <a:buAutoNum type="arabicPeriod" startAt="2"/>
            </a:pPr>
            <a:r>
              <a:rPr lang="en-US" baseline="0" dirty="0" smtClean="0"/>
              <a:t>First sprint – Only one is given</a:t>
            </a:r>
          </a:p>
          <a:p>
            <a:pPr marL="241653" indent="-241653">
              <a:buAutoNum type="arabicPeriod" startAt="2"/>
            </a:pPr>
            <a:r>
              <a:rPr lang="en-US" baseline="0" dirty="0" smtClean="0"/>
              <a:t>Two-part sprint – The same sprint is given twice with an exercise in the middle and emphasis is based on the improvement from sprint A to sprint B (same sprint)</a:t>
            </a:r>
          </a:p>
          <a:p>
            <a:pPr marL="241653" indent="-241653">
              <a:buAutoNum type="arabicPeriod" startAt="2"/>
            </a:pPr>
            <a:r>
              <a:rPr lang="en-US" baseline="0" dirty="0" smtClean="0"/>
              <a:t>Two-part sprint – Same as above except that the second sprint (sprint B) is slightly different than sprint A.</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20</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035528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In a Story of Units Application Problems are a part of each lesson.  </a:t>
            </a:r>
            <a:r>
              <a:rPr lang="en-US" baseline="0" dirty="0" smtClean="0"/>
              <a:t>In Kindergarten, module 3, students solve problems involving measurement.  Measurement in Kindergarten </a:t>
            </a:r>
            <a:r>
              <a:rPr lang="en-US" sz="1300" dirty="0"/>
              <a:t>supports students’ understanding of amounts and their developing number sense. For example, comparing pencils to students and stating if there is enough, how many more are needed, and which has more or less, “There are more pencils than people because 6 is more than 4”.  </a:t>
            </a:r>
            <a:endParaRPr lang="en-US" dirty="0" smtClean="0"/>
          </a:p>
          <a:p>
            <a:endParaRPr lang="en-US" baseline="0" dirty="0" smtClean="0"/>
          </a:p>
          <a:p>
            <a:r>
              <a:rPr lang="en-US" i="0" baseline="0" dirty="0" smtClean="0"/>
              <a:t>LDS – Listen, Draw, Say is a pre-cursor to RDW in Grade 1 and 2.  </a:t>
            </a:r>
          </a:p>
          <a:p>
            <a:r>
              <a:rPr lang="en-US" i="0" baseline="0" dirty="0" smtClean="0"/>
              <a:t>RDW stands for read, draw, write (both a number sentence and a statement to answer the question).</a:t>
            </a:r>
          </a:p>
          <a:p>
            <a:endParaRPr lang="en-US" i="0" baseline="0" dirty="0" smtClean="0"/>
          </a:p>
          <a:p>
            <a:r>
              <a:rPr lang="en-US" i="0" baseline="0" dirty="0" smtClean="0"/>
              <a:t>The comparison work of Kindergarten and Grade 1 will apply to numbers in Grade 2. </a:t>
            </a:r>
            <a:endParaRPr lang="en-US" i="1" baseline="0"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21</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64742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t>
            </a:r>
            <a:r>
              <a:rPr lang="en-US" baseline="0" dirty="0" smtClean="0"/>
              <a:t> and Subtraction problem types are listed in the table above.  This table is found in the Operations and Algebraic Thinking portion of the progressions.  </a:t>
            </a:r>
          </a:p>
          <a:p>
            <a:endParaRPr lang="en-US" baseline="0" dirty="0" smtClean="0"/>
          </a:p>
          <a:p>
            <a:pPr defTabSz="966612">
              <a:defRPr/>
            </a:pPr>
            <a:r>
              <a:rPr lang="en-US" sz="1300" dirty="0"/>
              <a:t>Darker shading indicates the four Kindergarten problem subtypes. Grade 1 and 2 students work with all subtypes and variants. Un-shaded (white) problems are the four difficult subtypes or variants that students should work with in Grade 1 but need not master until Grade 2. </a:t>
            </a:r>
          </a:p>
          <a:p>
            <a:pPr defTabSz="966612">
              <a:defRPr/>
            </a:pPr>
            <a:r>
              <a:rPr lang="en-US" baseline="0" dirty="0" smtClean="0"/>
              <a:t>When teaching addition and subtraction at any grade level it is important to refer to this table to ensure equity among all of the problem types.</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Problem types handout (page 9 from the OA progressions)</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22</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62893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i="1" baseline="0" dirty="0" smtClean="0"/>
              <a:t>Tell a story to your partner that matches one of these bonds/equations and see if they can guess which number bond model you are using.  </a:t>
            </a:r>
            <a:r>
              <a:rPr lang="en-US" b="0" i="1" baseline="0" dirty="0" smtClean="0"/>
              <a:t>(Refer to problem type chart if needed)</a:t>
            </a:r>
          </a:p>
          <a:p>
            <a:endParaRPr lang="en-US" dirty="0" smtClean="0"/>
          </a:p>
          <a:p>
            <a:r>
              <a:rPr lang="en-US" dirty="0" smtClean="0"/>
              <a:t>(Be</a:t>
            </a:r>
            <a:r>
              <a:rPr lang="en-US" baseline="0" dirty="0" smtClean="0"/>
              <a:t> sure to de-emphasize the orientation of the number bond but the relationship between the parts and wholes and what the unknowns refer to from the story problem.)</a:t>
            </a:r>
          </a:p>
          <a:p>
            <a:endParaRPr lang="en-US" baseline="0" dirty="0" smtClean="0"/>
          </a:p>
          <a:p>
            <a:r>
              <a:rPr lang="en-US" baseline="0" dirty="0" smtClean="0"/>
              <a:t>The image here is taken from the topic openers written for teacher content knowledge.  In Kindergarten the number bonds begin with a proportionate model and emphasis is placed on the relationship between the parts and the whole, not the orientation of the bond.  Throughout the module the bond is presented to the students in all the above orientations to promote understanding of the relationship of the parts to the whole and to reinforce the thinking that orientation doesn’t affect the relationship of the parts to the whole.</a:t>
            </a:r>
            <a:endParaRPr lang="en-US"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7 minutes</a:t>
            </a:r>
          </a:p>
          <a:p>
            <a:endParaRPr lang="en-US" dirty="0" smtClean="0"/>
          </a:p>
          <a:p>
            <a:r>
              <a:rPr lang="en-US" dirty="0" smtClean="0"/>
              <a:t>MATERIALS NEEDED:</a:t>
            </a:r>
          </a:p>
          <a:p>
            <a:pPr marL="484985" lvl="1" indent="-302066">
              <a:buFont typeface="Arial" pitchFamily="34" charset="0"/>
              <a:buChar char="•"/>
            </a:pPr>
            <a:r>
              <a:rPr lang="en-US" dirty="0"/>
              <a:t>Problem types handout (page 9 from the OA progressions)</a:t>
            </a:r>
            <a:endParaRPr lang="en-US" i="1" dirty="0"/>
          </a:p>
          <a:p>
            <a:pPr marL="182918" lvl="1"/>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23</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906316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Kindergarten almost everything we do is embedded in a story.  </a:t>
            </a:r>
            <a:r>
              <a:rPr lang="en-US" dirty="0" smtClean="0"/>
              <a:t>Kindergarten</a:t>
            </a:r>
            <a:r>
              <a:rPr lang="en-US" baseline="0" dirty="0" smtClean="0"/>
              <a:t> students use their innate story telling skills to “mathematize” real-world situations.  After extensive counting activities and finding embedded numbers within 10 students begin to see two units making up a third unit “4 and 3 make 7”.</a:t>
            </a:r>
          </a:p>
          <a:p>
            <a:endParaRPr lang="en-US" sz="1300" dirty="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24</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98205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Learning to use and understand the number bond model is powerful in that it represents both addition and subtraction concepts.  Students should understanding the parts and whole regardless of the orientation or the information given.  This is crucial as students are posed with increasingly sophisticated problem types to be able to make a decision about which operations to use based on the information given in the problem.   </a:t>
            </a:r>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25</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98205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this stage the students should be able to:</a:t>
            </a:r>
          </a:p>
          <a:p>
            <a:pPr marL="724959" lvl="1" indent="-241653">
              <a:buAutoNum type="arabicPeriod"/>
            </a:pPr>
            <a:r>
              <a:rPr lang="en-US" baseline="0" dirty="0" smtClean="0"/>
              <a:t>Identify what the questions is asking and which number refers to the “answer”.</a:t>
            </a:r>
          </a:p>
          <a:p>
            <a:pPr marL="724959" lvl="1" indent="-241653">
              <a:buAutoNum type="arabicPeriod"/>
            </a:pPr>
            <a:r>
              <a:rPr lang="en-US" baseline="0" dirty="0" smtClean="0"/>
              <a:t>Articulate what each number in the problem is referring to.</a:t>
            </a:r>
          </a:p>
          <a:p>
            <a:pPr marL="724959" lvl="1" indent="-241653">
              <a:buAutoNum type="arabicPeriod"/>
            </a:pPr>
            <a:r>
              <a:rPr lang="en-US" baseline="0" dirty="0" smtClean="0"/>
              <a:t>Draw a picture (concrete or pictorial) and tell a story to a given equation.</a:t>
            </a:r>
          </a:p>
          <a:p>
            <a:pPr marL="724959" lvl="1" indent="-241653">
              <a:buAutoNum type="arabicPeriod"/>
            </a:pPr>
            <a:r>
              <a:rPr lang="en-US" dirty="0" smtClean="0"/>
              <a:t>Represent a story problem</a:t>
            </a:r>
            <a:r>
              <a:rPr lang="en-US" baseline="0" dirty="0" smtClean="0"/>
              <a:t> using models, drawings, words or an equation.</a:t>
            </a:r>
          </a:p>
          <a:p>
            <a:pPr marL="241653" indent="-241653">
              <a:buAutoNum type="arabicPeriod"/>
            </a:pPr>
            <a:endParaRPr lang="en-US" baseline="0" dirty="0" smtClean="0"/>
          </a:p>
          <a:p>
            <a:r>
              <a:rPr lang="en-US" sz="1300" dirty="0"/>
              <a:t>There were 6 bears. One ran away. Now there are 5 bears. There is no unknown, no question. This is an exciting part of the curriculum wherein the students are able to identify the referents and match the action of the story to the number sentence. The subtraction symbol shows that one bear went away.</a:t>
            </a:r>
          </a:p>
          <a:p>
            <a:endParaRPr lang="en-US" sz="1300" dirty="0"/>
          </a:p>
          <a:p>
            <a:r>
              <a:rPr lang="en-US" sz="1300" dirty="0"/>
              <a:t>When they cross out the bears we want to guide and encourage students to cross out the bottom bear to help us evaluate their understanding of the 5 + n pattern or the unit of 5.  Ultimately we want the students to realize the efficiency of this way of subtracting which will come into play with larger numbers in later grades.  </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26</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98205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Addition is putting together, combining, composing, finding a total.  Counting on and counting all are ways to find the total. </a:t>
            </a:r>
            <a:r>
              <a:rPr lang="en-US" baseline="0" dirty="0" smtClean="0"/>
              <a:t>At this stage students will use both counting all and counting on strategies. Students explore addition and subtraction of numbers 1-10 using:</a:t>
            </a:r>
          </a:p>
          <a:p>
            <a:pPr marL="724959" lvl="1" indent="-241653">
              <a:buAutoNum type="arabicPeriod"/>
            </a:pPr>
            <a:r>
              <a:rPr lang="en-US" baseline="0" dirty="0" smtClean="0"/>
              <a:t>Number pairs – Students have explored number pairs with models and objects and use these skills to transition to representing them in a number bond. </a:t>
            </a:r>
          </a:p>
          <a:p>
            <a:pPr marL="724959" lvl="1" indent="-241653">
              <a:buAutoNum type="arabicPeriod"/>
            </a:pPr>
            <a:r>
              <a:rPr lang="en-US" baseline="0" dirty="0" smtClean="0"/>
              <a:t>Number bonds – Decomposing and composing numbers using number bonds help students understand the part-part-whole relationship and how addition and subtraction are related. </a:t>
            </a:r>
          </a:p>
          <a:p>
            <a:pPr marL="724959" lvl="1" indent="-241653">
              <a:buAutoNum type="arabicPeriod"/>
            </a:pPr>
            <a:r>
              <a:rPr lang="en-US" baseline="0" dirty="0" smtClean="0"/>
              <a:t>Expressions and Equations – Abstract representations of number pairs and bonds.</a:t>
            </a:r>
          </a:p>
          <a:p>
            <a:endParaRPr lang="en-US" b="0" i="1" baseline="0" dirty="0" smtClean="0"/>
          </a:p>
          <a:p>
            <a:r>
              <a:rPr lang="en-US" b="0" baseline="0" dirty="0" smtClean="0"/>
              <a:t>(CLICK to fade in the next three pictures)</a:t>
            </a:r>
          </a:p>
          <a:p>
            <a:endParaRPr lang="en-US" baseline="0" dirty="0" smtClean="0"/>
          </a:p>
          <a:p>
            <a:r>
              <a:rPr lang="en-US" baseline="0" dirty="0" smtClean="0"/>
              <a:t>Adding progression is as follows:</a:t>
            </a:r>
          </a:p>
          <a:p>
            <a:pPr marL="724959" lvl="1" indent="-241653">
              <a:buAutoNum type="arabicPeriod"/>
            </a:pPr>
            <a:r>
              <a:rPr lang="en-US" baseline="0" dirty="0" smtClean="0"/>
              <a:t>Decompose numbers to 10 using stories, objects, and number bonds (no equation) </a:t>
            </a:r>
          </a:p>
          <a:p>
            <a:pPr marL="724959" lvl="1" indent="-241653">
              <a:buAutoNum type="arabicPeriod"/>
            </a:pPr>
            <a:r>
              <a:rPr lang="en-US" baseline="0" dirty="0" smtClean="0"/>
              <a:t>Look at a picture, represent the picture in a 5-group, write the numbers in an equation with no unknown</a:t>
            </a:r>
          </a:p>
          <a:p>
            <a:pPr marL="724959" lvl="1" indent="-241653">
              <a:buAutoNum type="arabicPeriod"/>
            </a:pPr>
            <a:r>
              <a:rPr lang="en-US" dirty="0" smtClean="0"/>
              <a:t>Draw a picture</a:t>
            </a:r>
            <a:r>
              <a:rPr lang="en-US" baseline="0" dirty="0" smtClean="0"/>
              <a:t> and fill in the numbers for the equation</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27</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58717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Subtraction progression is as follows:</a:t>
            </a:r>
          </a:p>
          <a:p>
            <a:endParaRPr lang="en-US" baseline="0" dirty="0" smtClean="0"/>
          </a:p>
          <a:p>
            <a:r>
              <a:rPr lang="en-US" baseline="0" dirty="0" smtClean="0"/>
              <a:t>(CLICK</a:t>
            </a:r>
            <a:r>
              <a:rPr lang="en-US" dirty="0" smtClean="0"/>
              <a:t> for each example</a:t>
            </a:r>
            <a:r>
              <a:rPr lang="en-US" baseline="0" dirty="0" smtClean="0"/>
              <a:t>)</a:t>
            </a:r>
          </a:p>
          <a:p>
            <a:pPr marL="241653" indent="-241653">
              <a:buAutoNum type="arabicPeriod"/>
            </a:pPr>
            <a:r>
              <a:rPr lang="en-US" sz="1300" dirty="0"/>
              <a:t>Solve </a:t>
            </a:r>
            <a:r>
              <a:rPr lang="en-US" sz="1300" i="1" dirty="0"/>
              <a:t>take from </a:t>
            </a:r>
            <a:r>
              <a:rPr lang="en-US" sz="1300" dirty="0"/>
              <a:t>equations with no unknown using numbers to 10.</a:t>
            </a:r>
          </a:p>
          <a:p>
            <a:pPr marL="241653" indent="-241653">
              <a:buAutoNum type="arabicPeriod"/>
            </a:pPr>
            <a:r>
              <a:rPr lang="en-US" sz="1300" dirty="0"/>
              <a:t>Represent subtraction story problems by breaking off, crossing out, and hiding a part.</a:t>
            </a:r>
          </a:p>
          <a:p>
            <a:pPr marL="241653" indent="-241653">
              <a:buAutoNum type="arabicPeriod"/>
            </a:pPr>
            <a:r>
              <a:rPr lang="en-US" sz="1300" dirty="0"/>
              <a:t>Decompose the number 10 using 5-group drawings, and record each decomposition with a subtraction equation.</a:t>
            </a:r>
            <a:br>
              <a:rPr lang="en-US" sz="1300" dirty="0"/>
            </a:br>
            <a:endParaRPr lang="en-US" sz="1300" dirty="0"/>
          </a:p>
          <a:p>
            <a:r>
              <a:rPr lang="en-US" sz="1300" b="1" dirty="0"/>
              <a:t>Note to presenter</a:t>
            </a:r>
            <a:r>
              <a:rPr lang="en-US" sz="1300" dirty="0"/>
              <a:t>:  The bear image is a section of a problem set therefore only 2 of the pictures match a correct equation.  </a:t>
            </a:r>
          </a:p>
          <a:p>
            <a:endParaRPr lang="en-US" sz="1300"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28</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448087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Kindergarten</a:t>
            </a:r>
            <a:r>
              <a:rPr lang="en-US" baseline="0" dirty="0" smtClean="0"/>
              <a:t> assessments are one-on-one given interview style.  The goal of the assessment is </a:t>
            </a:r>
            <a:r>
              <a:rPr lang="en-US" sz="1300" dirty="0"/>
              <a:t>to establish a positive and collaborative attitude when analyzing progress. Each topic in a module is assessed with 3-5 questions based on the standards and what was learned over a 3-5 day period.  In large modules there is typically a mid-module and an end-of-module assessment. The student's results are recorded in two ways: </a:t>
            </a:r>
          </a:p>
          <a:p>
            <a:pPr marL="724959" lvl="1" indent="-241653">
              <a:buFont typeface="+mj-lt"/>
              <a:buAutoNum type="arabicPeriod"/>
              <a:defRPr/>
            </a:pPr>
            <a:r>
              <a:rPr lang="en-US" kern="1200" dirty="0" smtClean="0">
                <a:solidFill>
                  <a:schemeClr val="tx1"/>
                </a:solidFill>
                <a:effectLst/>
                <a:latin typeface="+mn-lt"/>
                <a:ea typeface="+mn-ea"/>
                <a:cs typeface="+mn-cs"/>
              </a:rPr>
              <a:t>The narrative documentation after each topic set</a:t>
            </a:r>
          </a:p>
          <a:p>
            <a:pPr marL="724959" lvl="1" indent="-241653">
              <a:buFont typeface="+mj-lt"/>
              <a:buAutoNum type="arabicPeriod"/>
              <a:defRPr/>
            </a:pPr>
            <a:r>
              <a:rPr lang="en-US" kern="1200" dirty="0" smtClean="0">
                <a:solidFill>
                  <a:schemeClr val="tx1"/>
                </a:solidFill>
                <a:effectLst/>
                <a:latin typeface="+mn-lt"/>
                <a:ea typeface="+mn-ea"/>
                <a:cs typeface="+mn-cs"/>
              </a:rPr>
              <a:t>The overall score per topic using a</a:t>
            </a:r>
            <a:r>
              <a:rPr lang="en-US" kern="1200" baseline="0" dirty="0" smtClean="0">
                <a:solidFill>
                  <a:schemeClr val="tx1"/>
                </a:solidFill>
                <a:effectLst/>
                <a:latin typeface="+mn-lt"/>
                <a:ea typeface="+mn-ea"/>
                <a:cs typeface="+mn-cs"/>
              </a:rPr>
              <a:t> 4-point rubric</a:t>
            </a:r>
            <a:r>
              <a:rPr lang="en-US" kern="1200" dirty="0" smtClean="0">
                <a:solidFill>
                  <a:schemeClr val="tx1"/>
                </a:solidFill>
                <a:effectLst/>
                <a:latin typeface="+mn-lt"/>
                <a:ea typeface="+mn-ea"/>
                <a:cs typeface="+mn-cs"/>
              </a:rPr>
              <a:t>. </a:t>
            </a:r>
          </a:p>
          <a:p>
            <a:pPr defTabSz="966612">
              <a:defRPr/>
            </a:pPr>
            <a:endParaRPr lang="en-US" sz="1300" dirty="0"/>
          </a:p>
          <a:p>
            <a:pPr defTabSz="966612">
              <a:defRPr/>
            </a:pPr>
            <a:r>
              <a:rPr lang="en-US" sz="1300" dirty="0"/>
              <a:t>A stopwatch is used to document the elapsed time for each response, as response time in the primary years is an important indicator of  learned skill or concept.  </a:t>
            </a:r>
            <a:endParaRPr lang="en-US"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29</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69647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objectives for this session are to</a:t>
            </a:r>
            <a:r>
              <a:rPr lang="en-US" i="0" dirty="0" smtClean="0"/>
              <a:t>:</a:t>
            </a:r>
          </a:p>
          <a:p>
            <a:pPr marL="238297" indent="-112436">
              <a:buFont typeface="Arial"/>
              <a:buChar char="•"/>
            </a:pPr>
            <a:r>
              <a:rPr lang="en-US" dirty="0" smtClean="0"/>
              <a:t>Examine how addition and subtraction are introduced and developed in </a:t>
            </a:r>
            <a:r>
              <a:rPr lang="en-US" i="1" dirty="0" smtClean="0"/>
              <a:t>A Story of Units</a:t>
            </a:r>
            <a:r>
              <a:rPr lang="en-US" dirty="0" smtClean="0"/>
              <a:t>.</a:t>
            </a:r>
          </a:p>
          <a:p>
            <a:pPr marL="238297" indent="-112436">
              <a:buFont typeface="Arial"/>
              <a:buChar char="•"/>
            </a:pPr>
            <a:r>
              <a:rPr lang="en-US" dirty="0" smtClean="0"/>
              <a:t>Study the computation methods used in the primary years to solve addition and subtraction problems.</a:t>
            </a:r>
            <a:endParaRPr lang="en-US" dirty="0"/>
          </a:p>
        </p:txBody>
      </p:sp>
      <p:sp>
        <p:nvSpPr>
          <p:cNvPr id="6" name="Notes Placeholder 1"/>
          <p:cNvSpPr txBox="1">
            <a:spLocks/>
          </p:cNvSpPr>
          <p:nvPr/>
        </p:nvSpPr>
        <p:spPr>
          <a:xfrm>
            <a:off x="4572792" y="768096"/>
            <a:ext cx="2837411"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a:t>
            </a:r>
          </a:p>
          <a:p>
            <a:r>
              <a:rPr lang="en-US" dirty="0" smtClean="0"/>
              <a:t>	</a:t>
            </a:r>
            <a:r>
              <a:rPr lang="en-US" baseline="0" dirty="0" smtClean="0"/>
              <a:t>2 minutes </a:t>
            </a:r>
          </a:p>
          <a:p>
            <a:endParaRPr lang="en-US" dirty="0" smtClean="0"/>
          </a:p>
          <a:p>
            <a:r>
              <a:rPr lang="en-US" dirty="0" smtClean="0"/>
              <a:t>MATERIALS NEEDED:</a:t>
            </a:r>
          </a:p>
          <a:p>
            <a:pPr marL="484985" lvl="1" indent="-302066">
              <a:buFont typeface="Arial" pitchFamily="34" charset="0"/>
              <a:buChar char="•"/>
            </a:pPr>
            <a:r>
              <a:rPr lang="en-US" dirty="0" smtClean="0"/>
              <a:t>Session PowerPoint</a:t>
            </a:r>
            <a:endParaRPr lang="en-US"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3</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611661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pPr defTabSz="966612">
              <a:defRPr/>
            </a:pPr>
            <a:r>
              <a:rPr lang="en-US" b="1" i="1" baseline="0" dirty="0" smtClean="0"/>
              <a:t>Note to the presenter:  </a:t>
            </a:r>
            <a:r>
              <a:rPr lang="en-US" i="1" baseline="0" dirty="0" smtClean="0"/>
              <a:t>During break, ask participants to prepare their personal boards by inserting the Number Bond Dash template,  the Number Path template and the 5-group row template from the handouts.  Also, ask them to cut out  their 5-group cards</a:t>
            </a:r>
            <a:r>
              <a:rPr lang="en-US" baseline="0" dirty="0" smtClean="0"/>
              <a:t>.  </a:t>
            </a:r>
          </a:p>
          <a:p>
            <a:pPr defTabSz="966612">
              <a:defRPr/>
            </a:pPr>
            <a:r>
              <a:rPr lang="en-US" baseline="0" dirty="0" smtClean="0"/>
              <a:t> </a:t>
            </a:r>
          </a:p>
          <a:p>
            <a:pPr defTabSz="966612">
              <a:defRPr/>
            </a:pPr>
            <a:r>
              <a:rPr lang="en-US" baseline="0" dirty="0" smtClean="0"/>
              <a:t>For the next part of our presentation, we will be exploring how A Story of Units for Grade 1 unfolds in order to support our students into meeting their grade level standards in addition and subtraction and build a strong foundation towards their math understanding and work in the later grades.</a:t>
            </a:r>
            <a:endParaRPr lang="en-US" dirty="0" smtClean="0"/>
          </a:p>
          <a:p>
            <a:r>
              <a:rPr lang="en-US" dirty="0" smtClean="0"/>
              <a:t>By the end of Grade 1, students will:</a:t>
            </a:r>
          </a:p>
          <a:p>
            <a:pPr marL="246688" indent="-127539">
              <a:buFont typeface="Arial"/>
              <a:buChar char="•"/>
            </a:pPr>
            <a:r>
              <a:rPr lang="en-US" dirty="0" smtClean="0"/>
              <a:t>Fluently add and subtract within 10, which is the only</a:t>
            </a:r>
            <a:r>
              <a:rPr lang="en-US" baseline="0" dirty="0" smtClean="0"/>
              <a:t> grade level fluency standard</a:t>
            </a:r>
            <a:endParaRPr lang="en-US" dirty="0" smtClean="0"/>
          </a:p>
          <a:p>
            <a:pPr marL="246688" indent="-127539" defTabSz="966612">
              <a:buFont typeface="Arial"/>
              <a:buChar char="•"/>
              <a:defRPr/>
            </a:pPr>
            <a:r>
              <a:rPr lang="en-US" dirty="0" smtClean="0"/>
              <a:t>Add and subtract within 20 </a:t>
            </a:r>
            <a:r>
              <a:rPr lang="en-US" baseline="0" dirty="0" smtClean="0"/>
              <a:t>using strategies such as counting on, making ten, taking from ten, using relationship between addition and subtraction (knowing that 8 + 4 = 12, one knows 12 – 8 = 4)</a:t>
            </a:r>
            <a:endParaRPr lang="en-US" dirty="0" smtClean="0"/>
          </a:p>
          <a:p>
            <a:pPr marL="246688" indent="-127539">
              <a:buFont typeface="Arial"/>
              <a:buChar char="•"/>
            </a:pPr>
            <a:r>
              <a:rPr lang="en-US" dirty="0" smtClean="0"/>
              <a:t>Use addition and subtraction within 20 to solve word problems </a:t>
            </a:r>
          </a:p>
          <a:p>
            <a:pPr marL="246688" indent="-127539">
              <a:buFont typeface="Arial"/>
              <a:buChar char="•"/>
            </a:pPr>
            <a:r>
              <a:rPr lang="en-US" dirty="0" smtClean="0"/>
              <a:t>Add within 100</a:t>
            </a:r>
          </a:p>
          <a:p>
            <a:pPr marL="246688" indent="-127539" defTabSz="966612">
              <a:buFont typeface="Arial"/>
              <a:buChar char="•"/>
              <a:defRPr/>
            </a:pPr>
            <a:r>
              <a:rPr lang="en-US" dirty="0" smtClean="0"/>
              <a:t>Subtract multiples of 10 from multiples of 10 in the range of 10 through</a:t>
            </a:r>
            <a:r>
              <a:rPr lang="en-US" baseline="0" dirty="0" smtClean="0"/>
              <a:t> </a:t>
            </a:r>
            <a:r>
              <a:rPr lang="en-US" dirty="0" smtClean="0"/>
              <a:t>90  such</a:t>
            </a:r>
            <a:r>
              <a:rPr lang="en-US" baseline="0" dirty="0" smtClean="0"/>
              <a:t> as 90 – 20 = 70.</a:t>
            </a:r>
          </a:p>
          <a:p>
            <a:pPr marL="119149" defTabSz="966612">
              <a:defRPr/>
            </a:pPr>
            <a:endParaRPr lang="en-US" dirty="0" smtClean="0"/>
          </a:p>
          <a:p>
            <a:pPr lvl="0"/>
            <a:r>
              <a:rPr lang="en-US" b="1" i="1" dirty="0"/>
              <a:t>Materials Needed for G1 Portion of Presentation:</a:t>
            </a:r>
            <a:r>
              <a:rPr lang="en-US" i="1" dirty="0"/>
              <a:t>  </a:t>
            </a:r>
          </a:p>
          <a:p>
            <a:pPr marL="181240" indent="-181240">
              <a:buFont typeface="Arial" panose="020B0604020202020204" pitchFamily="34" charset="0"/>
              <a:buChar char="•"/>
            </a:pPr>
            <a:r>
              <a:rPr lang="en-US" i="1" dirty="0"/>
              <a:t>Presenter:  </a:t>
            </a:r>
          </a:p>
          <a:p>
            <a:pPr marL="664546" lvl="1" indent="-181240">
              <a:buFont typeface="Arial" panose="020B0604020202020204" pitchFamily="34" charset="0"/>
              <a:buChar char="•"/>
            </a:pPr>
            <a:r>
              <a:rPr lang="en-US" i="1" dirty="0"/>
              <a:t>timer, die, 5 counting bears, mystery box (or </a:t>
            </a:r>
            <a:r>
              <a:rPr lang="en-US" i="1" dirty="0" err="1"/>
              <a:t>dixie</a:t>
            </a:r>
            <a:r>
              <a:rPr lang="en-US" i="1" dirty="0"/>
              <a:t> cup with ‘?’ on bottom), hide zero cards, linking cubes (9 red, 5 yellow, 5 blue, 2 orange), </a:t>
            </a:r>
            <a:r>
              <a:rPr lang="en-US" i="1" dirty="0" err="1"/>
              <a:t>rekenrek</a:t>
            </a:r>
            <a:r>
              <a:rPr lang="en-US" i="1" dirty="0"/>
              <a:t>, 5-group cards (and an extra “4”), templates (same as participants), paper and sharpies</a:t>
            </a:r>
          </a:p>
          <a:p>
            <a:pPr marL="181240" indent="-181240">
              <a:buFont typeface="Arial" panose="020B0604020202020204" pitchFamily="34" charset="0"/>
              <a:buChar char="•"/>
            </a:pPr>
            <a:r>
              <a:rPr lang="en-US" i="1" dirty="0"/>
              <a:t>Per pair of participants</a:t>
            </a:r>
          </a:p>
          <a:p>
            <a:pPr marL="664546" lvl="1" indent="-181240">
              <a:buFont typeface="Arial" panose="020B0604020202020204" pitchFamily="34" charset="0"/>
              <a:buChar char="•"/>
            </a:pPr>
            <a:r>
              <a:rPr lang="en-US" i="1" dirty="0"/>
              <a:t>scissors, linking cubes (2 sets of 20 cubes, different colors)</a:t>
            </a:r>
          </a:p>
          <a:p>
            <a:pPr marL="181240" indent="-181240">
              <a:buFont typeface="Arial" panose="020B0604020202020204" pitchFamily="34" charset="0"/>
              <a:buChar char="•"/>
            </a:pPr>
            <a:r>
              <a:rPr lang="en-US" i="1" dirty="0"/>
              <a:t>Handouts: </a:t>
            </a:r>
          </a:p>
          <a:p>
            <a:pPr marL="664546" lvl="1" indent="-181240">
              <a:buFont typeface="Arial" panose="020B0604020202020204" pitchFamily="34" charset="0"/>
              <a:buChar char="•"/>
            </a:pPr>
            <a:r>
              <a:rPr lang="en-US" i="1" dirty="0"/>
              <a:t>Target practice, Number bond dash, Number path, 5 groups row, Addition chart, Sprints, 5 group cards</a:t>
            </a:r>
          </a:p>
          <a:p>
            <a:pPr marL="181240" indent="-181240">
              <a:buFont typeface="Arial" panose="020B0604020202020204" pitchFamily="34" charset="0"/>
              <a:buChar char="•"/>
            </a:pPr>
            <a:r>
              <a:rPr lang="en-US" i="1" dirty="0"/>
              <a:t>Videos:</a:t>
            </a:r>
          </a:p>
          <a:p>
            <a:pPr marL="664546" lvl="1" indent="-181240">
              <a:buFont typeface="Arial" panose="020B0604020202020204" pitchFamily="34" charset="0"/>
              <a:buChar char="•"/>
            </a:pPr>
            <a:r>
              <a:rPr lang="en-US" i="1" dirty="0"/>
              <a:t>Happy Counting Say 10 Way, Tens and Ones</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Number bond dash template</a:t>
            </a:r>
          </a:p>
          <a:p>
            <a:pPr marL="484985" lvl="1" indent="-302066">
              <a:buFont typeface="Arial" pitchFamily="34" charset="0"/>
              <a:buChar char="•"/>
            </a:pPr>
            <a:r>
              <a:rPr lang="en-US" dirty="0" smtClean="0"/>
              <a:t>Number path template</a:t>
            </a:r>
          </a:p>
          <a:p>
            <a:pPr marL="484985" lvl="1" indent="-302066">
              <a:buFont typeface="Arial" pitchFamily="34" charset="0"/>
              <a:buChar char="•"/>
            </a:pPr>
            <a:r>
              <a:rPr lang="en-US" dirty="0" smtClean="0"/>
              <a:t>5-group row template</a:t>
            </a:r>
          </a:p>
          <a:p>
            <a:pPr marL="484985" lvl="1" indent="-302066">
              <a:buFont typeface="Arial" pitchFamily="34" charset="0"/>
              <a:buChar char="•"/>
            </a:pPr>
            <a:r>
              <a:rPr lang="en-US" dirty="0" smtClean="0"/>
              <a:t>5-group cards</a:t>
            </a:r>
          </a:p>
          <a:p>
            <a:pPr marL="484985" lvl="1" indent="-302066">
              <a:buFont typeface="Arial" pitchFamily="34" charset="0"/>
              <a:buChar char="•"/>
            </a:pPr>
            <a:r>
              <a:rPr lang="en-US" dirty="0" smtClean="0"/>
              <a:t>scissors</a:t>
            </a:r>
          </a:p>
          <a:p>
            <a:pPr marL="484985" lvl="1" indent="-302066">
              <a:buFont typeface="Arial" pitchFamily="34" charset="0"/>
              <a:buChar char="•"/>
            </a:pPr>
            <a:r>
              <a:rPr lang="en-US" i="1" dirty="0" smtClean="0"/>
              <a:t>Personal White Boards</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30</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64487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pPr marL="0" lvl="2" defTabSz="966612">
              <a:defRPr/>
            </a:pPr>
            <a:r>
              <a:rPr lang="en-US" b="0" i="0" dirty="0" smtClean="0"/>
              <a:t>As presented</a:t>
            </a:r>
            <a:r>
              <a:rPr lang="en-US" b="0" i="0" baseline="0" dirty="0" smtClean="0"/>
              <a:t> in the </a:t>
            </a:r>
            <a:r>
              <a:rPr lang="en-US" b="0" i="0" dirty="0" smtClean="0"/>
              <a:t>Kindergarten</a:t>
            </a:r>
            <a:r>
              <a:rPr lang="en-US" b="0" i="0" baseline="0" dirty="0" smtClean="0"/>
              <a:t> modules, the following are essential Kindergarten standards that are foundational to the work in first grade and beyond.  </a:t>
            </a:r>
            <a:endParaRPr lang="en-US" b="0" i="0" dirty="0" smtClean="0"/>
          </a:p>
          <a:p>
            <a:pPr marL="0" lvl="2" defTabSz="966612">
              <a:defRPr/>
            </a:pPr>
            <a:endParaRPr lang="en-US" b="0" i="0" dirty="0" smtClean="0"/>
          </a:p>
          <a:p>
            <a:pPr marL="0" lvl="2" defTabSz="966612">
              <a:defRPr/>
            </a:pPr>
            <a:r>
              <a:rPr lang="en-US" b="0" i="0" dirty="0" smtClean="0"/>
              <a:t>How much more a number needs to make ten (Partners to ten)</a:t>
            </a:r>
          </a:p>
          <a:p>
            <a:pPr marL="0" lvl="2" defTabSz="966612">
              <a:defRPr/>
            </a:pPr>
            <a:r>
              <a:rPr lang="en-US" b="0" i="0" dirty="0" smtClean="0"/>
              <a:t>Decompositions of all numbers within 10 </a:t>
            </a:r>
          </a:p>
          <a:p>
            <a:pPr marL="0" lvl="2" defTabSz="966612">
              <a:defRPr/>
            </a:pPr>
            <a:r>
              <a:rPr lang="en-US" b="0" i="0" dirty="0" smtClean="0"/>
              <a:t>The ten plus facts (10+n)</a:t>
            </a:r>
          </a:p>
          <a:p>
            <a:pPr marL="0" lvl="2" defTabSz="966612">
              <a:defRPr/>
            </a:pPr>
            <a:endParaRPr lang="en-US" b="0" i="0" dirty="0" smtClean="0"/>
          </a:p>
          <a:p>
            <a:pPr marL="0" lvl="2" defTabSz="966612">
              <a:defRPr/>
            </a:pPr>
            <a:r>
              <a:rPr lang="en-US" b="0" i="0" dirty="0" smtClean="0"/>
              <a:t>In first grade, we are working hard to get students fluent with the</a:t>
            </a:r>
            <a:r>
              <a:rPr lang="en-US" b="0" i="0" baseline="0" dirty="0" smtClean="0"/>
              <a:t>se skills</a:t>
            </a:r>
            <a:r>
              <a:rPr lang="en-US" b="0" i="0" dirty="0" smtClean="0"/>
              <a:t> in preparation for forming a unit of ten in M2, the foundation of place value strategies which</a:t>
            </a:r>
            <a:r>
              <a:rPr lang="en-US" b="0" i="0" baseline="0" dirty="0" smtClean="0"/>
              <a:t> are the basis of Level 3 strategies</a:t>
            </a:r>
            <a:r>
              <a:rPr lang="en-US" b="0" i="0" dirty="0" smtClean="0"/>
              <a:t>. </a:t>
            </a:r>
          </a:p>
          <a:p>
            <a:pPr marL="0" lvl="2" defTabSz="966612">
              <a:defRPr/>
            </a:pPr>
            <a:endParaRPr lang="en-US" b="0" i="0" dirty="0" smtClean="0"/>
          </a:p>
          <a:p>
            <a:pPr marL="0" lvl="2" defTabSz="966612">
              <a:defRPr/>
            </a:pPr>
            <a:r>
              <a:rPr lang="en-US" b="0" i="0" baseline="0" dirty="0" smtClean="0"/>
              <a:t>Let me show you how each of these K standards become integrated in Grade 1 as students to use the Make Ten strategy, a Level 3 strategy of converting a problem int</a:t>
            </a:r>
            <a:r>
              <a:rPr lang="en-US" dirty="0" smtClean="0"/>
              <a:t>o an easier problem</a:t>
            </a:r>
            <a:r>
              <a:rPr lang="en-US" b="0" i="0" baseline="0" dirty="0" smtClean="0"/>
              <a:t>, by composing a unit of 10 first.  </a:t>
            </a:r>
          </a:p>
          <a:p>
            <a:pPr marL="0" lvl="2" defTabSz="966612">
              <a:defRPr/>
            </a:pPr>
            <a:endParaRPr lang="en-US" b="0" i="0" baseline="0" dirty="0" smtClean="0"/>
          </a:p>
          <a:p>
            <a:pPr marL="0" lvl="2" defTabSz="966612">
              <a:defRPr/>
            </a:pPr>
            <a:r>
              <a:rPr lang="en-US" b="0" i="0" baseline="0" dirty="0" smtClean="0"/>
              <a:t>To solve 9 + 5, first, students must know 9 needs 1 more to make 10.  </a:t>
            </a:r>
            <a:r>
              <a:rPr lang="en-US" dirty="0" smtClean="0"/>
              <a:t> (Partners to ten.)  </a:t>
            </a:r>
            <a:r>
              <a:rPr lang="en-US" b="0" i="0" baseline="0" dirty="0" smtClean="0"/>
              <a:t> </a:t>
            </a:r>
          </a:p>
          <a:p>
            <a:pPr marL="0" lvl="2" defTabSz="966612">
              <a:defRPr/>
            </a:pPr>
            <a:endParaRPr lang="en-US" b="0" i="0" baseline="0" dirty="0" smtClean="0"/>
          </a:p>
          <a:p>
            <a:pPr marL="0" lvl="2" defTabSz="966612">
              <a:defRPr/>
            </a:pPr>
            <a:r>
              <a:rPr lang="en-US" b="0" i="0" baseline="0" dirty="0" smtClean="0"/>
              <a:t>We take 1 from 5 (CLICK</a:t>
            </a:r>
            <a:r>
              <a:rPr lang="en-US" b="0" i="0" dirty="0" smtClean="0"/>
              <a:t>)  </a:t>
            </a:r>
            <a:r>
              <a:rPr lang="en-US" dirty="0" smtClean="0"/>
              <a:t> So 5 is now </a:t>
            </a:r>
            <a:r>
              <a:rPr lang="en-US" b="0" i="0" baseline="0" dirty="0" smtClean="0"/>
              <a:t>decompose into 1 and 4 (CLICK</a:t>
            </a:r>
            <a:r>
              <a:rPr lang="en-US" b="0" i="0" dirty="0" smtClean="0"/>
              <a:t>)</a:t>
            </a:r>
            <a:r>
              <a:rPr lang="en-US" b="0" i="0" baseline="0" dirty="0" smtClean="0"/>
              <a:t>.  (</a:t>
            </a:r>
            <a:r>
              <a:rPr lang="en-US" dirty="0" smtClean="0"/>
              <a:t>D</a:t>
            </a:r>
            <a:r>
              <a:rPr lang="en-US" b="0" i="0" baseline="0" dirty="0" smtClean="0"/>
              <a:t>ecompositions</a:t>
            </a:r>
            <a:r>
              <a:rPr lang="en-US" b="0" i="0" dirty="0" smtClean="0"/>
              <a:t> to 5.)  </a:t>
            </a:r>
            <a:r>
              <a:rPr lang="en-US" b="0" i="0" baseline="0" dirty="0" smtClean="0"/>
              <a:t> </a:t>
            </a:r>
          </a:p>
          <a:p>
            <a:pPr marL="0" lvl="2" defTabSz="966612">
              <a:defRPr/>
            </a:pPr>
            <a:endParaRPr lang="en-US" b="0" i="0" baseline="0" dirty="0" smtClean="0"/>
          </a:p>
          <a:p>
            <a:pPr marL="0" lvl="2">
              <a:defRPr/>
            </a:pPr>
            <a:r>
              <a:rPr lang="en-US" b="0" i="0" baseline="0" dirty="0" smtClean="0"/>
              <a:t>Now, </a:t>
            </a:r>
            <a:r>
              <a:rPr lang="en-US" dirty="0" smtClean="0"/>
              <a:t>we</a:t>
            </a:r>
            <a:r>
              <a:rPr lang="en-US" b="0" i="0" baseline="0" dirty="0" smtClean="0"/>
              <a:t> have composed a new unit of ten by adding 9 and 1  (CLICK</a:t>
            </a:r>
            <a:r>
              <a:rPr lang="en-US" b="0" i="0" dirty="0" smtClean="0"/>
              <a:t>) </a:t>
            </a:r>
            <a:r>
              <a:rPr lang="en-US" b="0" i="0" baseline="0" dirty="0" smtClean="0"/>
              <a:t>and now</a:t>
            </a:r>
            <a:r>
              <a:rPr lang="en-US" b="0" i="0" dirty="0" smtClean="0"/>
              <a:t> can add the</a:t>
            </a:r>
            <a:r>
              <a:rPr lang="en-US" b="0" i="0" baseline="0" dirty="0" smtClean="0"/>
              <a:t> 4 extra ones to the ten.  (</a:t>
            </a:r>
            <a:r>
              <a:rPr lang="en-US" b="0" i="0" dirty="0" smtClean="0"/>
              <a:t>10 + fact.)  (</a:t>
            </a:r>
            <a:r>
              <a:rPr lang="en-US" dirty="0"/>
              <a:t>CLICK</a:t>
            </a:r>
            <a:r>
              <a:rPr lang="en-US" b="0" i="0" dirty="0" smtClean="0"/>
              <a:t>)  10 + 4 = 14.  </a:t>
            </a:r>
          </a:p>
          <a:p>
            <a:pPr marL="0" lvl="2" defTabSz="966612">
              <a:defRPr/>
            </a:pPr>
            <a:endParaRPr lang="en-US" b="0" i="0" dirty="0" smtClean="0"/>
          </a:p>
          <a:p>
            <a:pPr marL="0" lvl="2">
              <a:defRPr/>
            </a:pPr>
            <a:r>
              <a:rPr lang="en-US" b="0" i="0" dirty="0" smtClean="0"/>
              <a:t>So 9 + 5 = (</a:t>
            </a:r>
            <a:r>
              <a:rPr lang="en-US" dirty="0"/>
              <a:t>CLICK</a:t>
            </a:r>
            <a:r>
              <a:rPr lang="en-US" b="0" i="0" dirty="0" smtClean="0"/>
              <a:t>) 14.</a:t>
            </a:r>
            <a:r>
              <a:rPr lang="en-US" b="0" i="0" baseline="0" dirty="0" smtClean="0"/>
              <a:t>  </a:t>
            </a:r>
            <a:endParaRPr lang="en-US" b="0" i="0" dirty="0" smtClean="0"/>
          </a:p>
          <a:p>
            <a:pPr marL="0" lvl="2" defTabSz="966612">
              <a:defRPr/>
            </a:pPr>
            <a:endParaRPr lang="en-US" b="0" i="0" dirty="0" smtClean="0"/>
          </a:p>
          <a:p>
            <a:r>
              <a:rPr lang="en-US" baseline="0" dirty="0" smtClean="0"/>
              <a:t>We will explore the ways in which students continue to practice and strengthen these skills towards mastery in Module 1 and apply them in the later modules and grades as they work on Level 3 decomposition and composition methods and place value strategies.</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31</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normAutofit/>
          </a:bodyPr>
          <a:lstStyle/>
          <a:p>
            <a:pPr marL="0" lvl="2" defTabSz="966612">
              <a:defRPr/>
            </a:pPr>
            <a:r>
              <a:rPr lang="en-US" b="0" i="0" dirty="0" smtClean="0"/>
              <a:t>The</a:t>
            </a:r>
            <a:r>
              <a:rPr lang="en-US" b="0" i="0" baseline="0" dirty="0" smtClean="0"/>
              <a:t> big idea of Grade 1 Module 1 is around bringing students from counting all to counting on in order to add and subtract numbers within 10.   As you’ll recall from the Progressions Document,  there are 3 Levels to the addition and subtraction strategies that the students employ.  In GK, students practiced  Level 1 counting strategies where each object was counted as 1 unit. They also worked on Level 2 counting strategies by seeing embedded numbers within a larger group.  </a:t>
            </a:r>
          </a:p>
          <a:p>
            <a:pPr marL="0" lvl="2" defTabSz="966612">
              <a:defRPr/>
            </a:pPr>
            <a:endParaRPr lang="en-US" dirty="0" smtClean="0"/>
          </a:p>
          <a:p>
            <a:pPr marL="0" lvl="2" defTabSz="966612">
              <a:defRPr/>
            </a:pPr>
            <a:r>
              <a:rPr lang="en-US" b="0" i="0" baseline="0" dirty="0" smtClean="0"/>
              <a:t>For example,  (hold up </a:t>
            </a:r>
            <a:r>
              <a:rPr lang="en-US" dirty="0" smtClean="0"/>
              <a:t>or show under doc cam) </a:t>
            </a:r>
            <a:r>
              <a:rPr lang="en-US" b="0" i="0" baseline="0" dirty="0" smtClean="0"/>
              <a:t>in a tower of 7, 5 are </a:t>
            </a:r>
            <a:r>
              <a:rPr lang="en-US" dirty="0" smtClean="0"/>
              <a:t>blue</a:t>
            </a:r>
            <a:r>
              <a:rPr lang="en-US" b="0" i="0" baseline="0" dirty="0" smtClean="0"/>
              <a:t> and 2 are </a:t>
            </a:r>
            <a:r>
              <a:rPr lang="en-US" dirty="0" smtClean="0"/>
              <a:t>orange.</a:t>
            </a:r>
            <a:r>
              <a:rPr lang="en-US" b="0" i="0" baseline="0" dirty="0" smtClean="0"/>
              <a:t>  They see 5 as a unit and count on 2 more to get to 7.</a:t>
            </a:r>
          </a:p>
          <a:p>
            <a:pPr marL="0" lvl="2" defTabSz="966612">
              <a:defRPr/>
            </a:pPr>
            <a:endParaRPr lang="en-US" b="0" i="0" baseline="0" dirty="0" smtClean="0"/>
          </a:p>
          <a:p>
            <a:pPr marL="0" lvl="2" defTabSz="966612">
              <a:defRPr/>
            </a:pPr>
            <a:r>
              <a:rPr lang="en-US" b="0" i="0" baseline="0" dirty="0" smtClean="0"/>
              <a:t>Now, in G1, we work with students to independently use the Level 2 strategy of counting on as they continue to  see 1 addend as a unit to which they add on or count on from.   Students will develop this strategy by:</a:t>
            </a:r>
          </a:p>
          <a:p>
            <a:pPr marL="119149" lvl="2" indent="-119149" defTabSz="966612">
              <a:buFont typeface="Arial" pitchFamily="34" charset="0"/>
              <a:buChar char="•"/>
              <a:defRPr/>
            </a:pPr>
            <a:r>
              <a:rPr lang="en-US" b="0" i="0" baseline="0" dirty="0" smtClean="0"/>
              <a:t>using embedded numbers in 5-group</a:t>
            </a:r>
            <a:r>
              <a:rPr lang="en-US" b="0" i="0" dirty="0" smtClean="0"/>
              <a:t> formations</a:t>
            </a:r>
            <a:r>
              <a:rPr lang="en-US" b="0" i="0" baseline="0" dirty="0" smtClean="0"/>
              <a:t> as well in varied configurations of dots</a:t>
            </a:r>
          </a:p>
          <a:p>
            <a:pPr marL="0" lvl="2" defTabSz="966612">
              <a:defRPr/>
            </a:pPr>
            <a:endParaRPr lang="en-US" b="0" i="0" baseline="0" dirty="0" smtClean="0"/>
          </a:p>
          <a:p>
            <a:pPr marL="0" lvl="2" defTabSz="966612">
              <a:defRPr/>
            </a:pPr>
            <a:r>
              <a:rPr lang="en-US" b="0" i="0" baseline="0" dirty="0" smtClean="0"/>
              <a:t>and use this strategy as the basis to:</a:t>
            </a:r>
          </a:p>
          <a:p>
            <a:pPr marL="119149" lvl="2" indent="-119149" defTabSz="966612">
              <a:buFont typeface="Arial" pitchFamily="34" charset="0"/>
              <a:buChar char="•"/>
              <a:defRPr/>
            </a:pPr>
            <a:r>
              <a:rPr lang="en-US" b="0" i="0" baseline="0" dirty="0" smtClean="0"/>
              <a:t>find decompositions of numbers 6 through 10 in various combinations</a:t>
            </a:r>
          </a:p>
          <a:p>
            <a:pPr marL="119149" lvl="2" indent="-119149" defTabSz="966612">
              <a:buFont typeface="Arial" pitchFamily="34" charset="0"/>
              <a:buChar char="•"/>
              <a:defRPr/>
            </a:pPr>
            <a:r>
              <a:rPr lang="en-US" b="0" i="0" baseline="0" dirty="0" smtClean="0"/>
              <a:t>solve addend unknown/change unknown problems and</a:t>
            </a:r>
          </a:p>
          <a:p>
            <a:pPr marL="119149" lvl="2" indent="-119149" defTabSz="966612">
              <a:buFont typeface="Arial" pitchFamily="34" charset="0"/>
              <a:buChar char="•"/>
              <a:defRPr/>
            </a:pPr>
            <a:r>
              <a:rPr lang="en-US" b="0" i="0" baseline="0" dirty="0" smtClean="0"/>
              <a:t>understand the meaning of subtraction as it relates to addition.</a:t>
            </a:r>
          </a:p>
          <a:p>
            <a:pPr marL="0" lvl="2" defTabSz="966612">
              <a:defRPr/>
            </a:pPr>
            <a:endParaRPr lang="en-US" b="0" i="0" baseline="0" dirty="0" smtClean="0"/>
          </a:p>
          <a:p>
            <a:pPr marL="0" lvl="2" defTabSz="966612">
              <a:defRPr/>
            </a:pPr>
            <a:r>
              <a:rPr lang="en-US" b="0" i="0" baseline="0" dirty="0" smtClean="0"/>
              <a:t>Let’s look at each of these experiences to see how they support student understanding and use of counting on.</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Presenter:  Tower of 7:  5 blue, 2 orange</a:t>
            </a:r>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32</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855638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normAutofit/>
          </a:bodyPr>
          <a:lstStyle/>
          <a:p>
            <a:pPr marL="0" lvl="2" defTabSz="483306" eaLnBrk="0" fontAlgn="base" hangingPunct="0">
              <a:spcBef>
                <a:spcPct val="30000"/>
              </a:spcBef>
              <a:spcAft>
                <a:spcPct val="0"/>
              </a:spcAft>
              <a:defRPr/>
            </a:pPr>
            <a:r>
              <a:rPr lang="en-US" sz="1300" dirty="0">
                <a:latin typeface="Calibri" charset="0"/>
                <a:ea typeface="ＭＳ Ｐゴシック" charset="-128"/>
                <a:cs typeface="ＭＳ Ｐゴシック" charset="-128"/>
              </a:rPr>
              <a:t>In Topic A, students count on from one embedded number to determine the total.  Each time a student sees an embedded number, they are seeing a unit made of more than 1 object.  </a:t>
            </a:r>
          </a:p>
          <a:p>
            <a:pPr marL="0" lvl="2" defTabSz="483306" eaLnBrk="0" fontAlgn="base" hangingPunct="0">
              <a:spcBef>
                <a:spcPct val="30000"/>
              </a:spcBef>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Bef>
                <a:spcPct val="30000"/>
              </a:spcBef>
              <a:spcAft>
                <a:spcPct val="0"/>
              </a:spcAft>
              <a:defRPr/>
            </a:pPr>
            <a:r>
              <a:rPr lang="en-US" sz="1300" dirty="0">
                <a:latin typeface="Calibri" charset="0"/>
                <a:ea typeface="ＭＳ Ｐゴシック" charset="-128"/>
                <a:cs typeface="ＭＳ Ｐゴシック" charset="-128"/>
              </a:rPr>
              <a:t>Their extensive work of 5 + n with the use of fingers, number towers and the </a:t>
            </a:r>
            <a:r>
              <a:rPr lang="en-US" sz="1300" dirty="0" err="1">
                <a:latin typeface="Calibri" charset="0"/>
                <a:ea typeface="ＭＳ Ｐゴシック" charset="-128"/>
                <a:cs typeface="ＭＳ Ｐゴシック" charset="-128"/>
              </a:rPr>
              <a:t>Rekenrek</a:t>
            </a:r>
            <a:r>
              <a:rPr lang="en-US" sz="1300" dirty="0">
                <a:latin typeface="Calibri" charset="0"/>
                <a:ea typeface="ＭＳ Ｐゴシック" charset="-128"/>
                <a:cs typeface="ＭＳ Ｐゴシック" charset="-128"/>
              </a:rPr>
              <a:t> with a color change at 5, and the 5-group formation allows students to easily identify 5 as a unit.   </a:t>
            </a:r>
          </a:p>
          <a:p>
            <a:pPr marL="0" lvl="2" defTabSz="483306" eaLnBrk="0" fontAlgn="base" hangingPunct="0">
              <a:spcBef>
                <a:spcPct val="30000"/>
              </a:spcBef>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Bef>
                <a:spcPct val="30000"/>
              </a:spcBef>
              <a:spcAft>
                <a:spcPct val="0"/>
              </a:spcAft>
              <a:defRPr/>
            </a:pPr>
            <a:r>
              <a:rPr lang="en-US" sz="1300" dirty="0">
                <a:latin typeface="Calibri" charset="0"/>
                <a:ea typeface="ＭＳ Ｐゴシック" charset="-128"/>
                <a:cs typeface="ＭＳ Ｐゴシック" charset="-128"/>
              </a:rPr>
              <a:t>(</a:t>
            </a:r>
            <a:r>
              <a:rPr lang="en-US" dirty="0" smtClean="0">
                <a:latin typeface="Calibri" charset="0"/>
                <a:ea typeface="ＭＳ Ｐゴシック" charset="-128"/>
                <a:cs typeface="ＭＳ Ｐゴシック" charset="-128"/>
              </a:rPr>
              <a:t>CLICK</a:t>
            </a:r>
            <a:r>
              <a:rPr lang="en-US" sz="1300" dirty="0">
                <a:latin typeface="Calibri" charset="0"/>
                <a:ea typeface="ＭＳ Ｐゴシック" charset="-128"/>
                <a:cs typeface="ＭＳ Ｐゴシック" charset="-128"/>
              </a:rPr>
              <a:t>)  For example, in determining the number of nails painted, if students can see five as a unit and see 1 more, they know the total is 6.  Five and 1 is 6.</a:t>
            </a:r>
          </a:p>
          <a:p>
            <a:pPr marL="0" lvl="2" defTabSz="483306" eaLnBrk="0" fontAlgn="base" hangingPunct="0">
              <a:spcBef>
                <a:spcPct val="30000"/>
              </a:spcBef>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Bef>
                <a:spcPct val="30000"/>
              </a:spcBef>
              <a:spcAft>
                <a:spcPct val="0"/>
              </a:spcAft>
              <a:defRPr/>
            </a:pPr>
            <a:r>
              <a:rPr lang="en-US" sz="1300" dirty="0">
                <a:latin typeface="Calibri" charset="0"/>
                <a:ea typeface="ＭＳ Ｐゴシック" charset="-128"/>
                <a:cs typeface="ＭＳ Ｐゴシック" charset="-128"/>
              </a:rPr>
              <a:t>(</a:t>
            </a:r>
            <a:r>
              <a:rPr lang="en-US" dirty="0" smtClean="0">
                <a:latin typeface="Calibri" charset="0"/>
                <a:ea typeface="ＭＳ Ｐゴシック" charset="-128"/>
                <a:cs typeface="ＭＳ Ｐゴシック" charset="-128"/>
              </a:rPr>
              <a:t>CLICK</a:t>
            </a:r>
            <a:r>
              <a:rPr lang="en-US" sz="1300" dirty="0">
                <a:latin typeface="Calibri" charset="0"/>
                <a:ea typeface="ＭＳ Ｐゴシック" charset="-128"/>
                <a:cs typeface="ＭＳ Ｐゴシック" charset="-128"/>
              </a:rPr>
              <a:t>)  Here, students can look at the set of dots and see 5 in the top row as a unit within the total number of dots.   Once they have identified the 5, they can see the other part, 3.  Now, we are able to guide students to count on from the 5 to determine the total.  Students can count </a:t>
            </a:r>
            <a:r>
              <a:rPr lang="en-US" sz="1300" dirty="0" err="1">
                <a:latin typeface="Calibri" charset="0"/>
                <a:ea typeface="ＭＳ Ｐゴシック" charset="-128"/>
                <a:cs typeface="ＭＳ Ｐゴシック" charset="-128"/>
              </a:rPr>
              <a:t>fiiiive</a:t>
            </a:r>
            <a:r>
              <a:rPr lang="en-US" sz="1300" dirty="0">
                <a:latin typeface="Calibri" charset="0"/>
                <a:ea typeface="ＭＳ Ｐゴシック" charset="-128"/>
                <a:cs typeface="ＭＳ Ｐゴシック" charset="-128"/>
              </a:rPr>
              <a:t>, 6, 7, 8 and see that there are 8 dots. Number bonds are used here to show the two different parts composing the whole, building students’ understanding of addition.</a:t>
            </a:r>
          </a:p>
          <a:p>
            <a:pPr marL="0" lvl="2" defTabSz="483306" eaLnBrk="0" fontAlgn="base" hangingPunct="0">
              <a:spcBef>
                <a:spcPct val="30000"/>
              </a:spcBef>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Bef>
                <a:spcPct val="30000"/>
              </a:spcBef>
              <a:spcAft>
                <a:spcPct val="0"/>
              </a:spcAft>
              <a:defRPr/>
            </a:pPr>
            <a:r>
              <a:rPr lang="en-US" sz="1300" b="1" dirty="0">
                <a:latin typeface="Calibri" charset="0"/>
                <a:ea typeface="ＭＳ Ｐゴシック" charset="-128"/>
                <a:cs typeface="ＭＳ Ｐゴシック" charset="-128"/>
              </a:rPr>
              <a:t>If students can see five as a unit, they are going to be in a much better position to see ten as a unit in their later work.</a:t>
            </a:r>
          </a:p>
          <a:p>
            <a:pPr marL="0" lvl="2" defTabSz="483306" eaLnBrk="0" fontAlgn="base" hangingPunct="0">
              <a:spcBef>
                <a:spcPct val="30000"/>
              </a:spcBef>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Bef>
                <a:spcPct val="30000"/>
              </a:spcBef>
              <a:spcAft>
                <a:spcPct val="0"/>
              </a:spcAft>
              <a:defRPr/>
            </a:pPr>
            <a:r>
              <a:rPr lang="en-US" sz="1300" dirty="0">
                <a:latin typeface="Calibri" charset="0"/>
                <a:ea typeface="ＭＳ Ｐゴシック" charset="-128"/>
                <a:cs typeface="ＭＳ Ｐゴシック" charset="-128"/>
              </a:rPr>
              <a:t>Continue with 9.</a:t>
            </a:r>
          </a:p>
          <a:p>
            <a:pPr marL="426249" lvl="2" indent="-187952" defTabSz="483306" eaLnBrk="0" fontAlgn="base" hangingPunct="0">
              <a:spcBef>
                <a:spcPct val="30000"/>
              </a:spcBef>
              <a:spcAft>
                <a:spcPct val="0"/>
              </a:spcAft>
              <a:defRPr/>
            </a:pPr>
            <a:endParaRPr lang="en-US" sz="1300" dirty="0">
              <a:latin typeface="Calibri" charset="0"/>
              <a:ea typeface="ＭＳ Ｐゴシック" charset="-128"/>
              <a:cs typeface="ＭＳ Ｐゴシック" charset="-128"/>
            </a:endParaRPr>
          </a:p>
          <a:p>
            <a:pPr marL="426249" lvl="2" indent="-187952" defTabSz="483306" eaLnBrk="0" fontAlgn="base" hangingPunct="0">
              <a:spcBef>
                <a:spcPct val="30000"/>
              </a:spcBef>
              <a:spcAft>
                <a:spcPct val="0"/>
              </a:spcAft>
              <a:defRPr/>
            </a:pPr>
            <a:endParaRPr lang="en-US" sz="1300" dirty="0">
              <a:latin typeface="Calibri" charset="0"/>
              <a:ea typeface="ＭＳ Ｐゴシック" charset="-128"/>
              <a:cs typeface="ＭＳ Ｐゴシック" charset="-128"/>
            </a:endParaRPr>
          </a:p>
          <a:p>
            <a:pPr marL="426249" lvl="2" indent="-187952" defTabSz="483306" eaLnBrk="0" fontAlgn="base" hangingPunct="0">
              <a:spcBef>
                <a:spcPct val="30000"/>
              </a:spcBef>
              <a:spcAft>
                <a:spcPct val="0"/>
              </a:spcAft>
              <a:defRPr/>
            </a:pPr>
            <a:endParaRPr lang="en-US" sz="1300" dirty="0">
              <a:latin typeface="Calibri" charset="0"/>
              <a:ea typeface="ＭＳ Ｐゴシック" charset="-128"/>
              <a:cs typeface="ＭＳ Ｐゴシック" charset="-128"/>
            </a:endParaRPr>
          </a:p>
          <a:p>
            <a:pPr marL="426249" lvl="2" indent="-187952" defTabSz="483306" eaLnBrk="0" fontAlgn="base" hangingPunct="0">
              <a:spcBef>
                <a:spcPct val="30000"/>
              </a:spcBef>
              <a:spcAft>
                <a:spcPct val="0"/>
              </a:spcAft>
              <a:defRPr/>
            </a:pPr>
            <a:endParaRPr lang="en-US" sz="1300" dirty="0">
              <a:latin typeface="Calibri" charset="0"/>
              <a:ea typeface="ＭＳ Ｐゴシック" charset="-128"/>
              <a:cs typeface="ＭＳ Ｐゴシック" charset="-128"/>
            </a:endParaRPr>
          </a:p>
          <a:p>
            <a:pPr marL="426249" lvl="2" indent="-187952" defTabSz="483306" eaLnBrk="0" fontAlgn="base" hangingPunct="0">
              <a:spcBef>
                <a:spcPct val="30000"/>
              </a:spcBef>
              <a:spcAft>
                <a:spcPct val="0"/>
              </a:spcAft>
              <a:defRPr/>
            </a:pPr>
            <a:endParaRPr lang="en-US" sz="1300" dirty="0">
              <a:latin typeface="Calibri" charset="0"/>
              <a:ea typeface="ＭＳ Ｐゴシック" charset="-128"/>
              <a:cs typeface="ＭＳ Ｐゴシック" charset="-128"/>
            </a:endParaRPr>
          </a:p>
          <a:p>
            <a:endParaRPr lang="en-US" dirty="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33</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605482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normAutofit/>
          </a:bodyPr>
          <a:lstStyle/>
          <a:p>
            <a:pPr marL="0" lvl="2" defTabSz="483306" eaLnBrk="0" fontAlgn="base" hangingPunct="0">
              <a:spcAft>
                <a:spcPct val="0"/>
              </a:spcAft>
              <a:defRPr/>
            </a:pPr>
            <a:r>
              <a:rPr lang="en-US" sz="1300" dirty="0">
                <a:latin typeface="Calibri" charset="0"/>
                <a:ea typeface="ＭＳ Ｐゴシック" charset="-128"/>
                <a:cs typeface="ＭＳ Ｐゴシック" charset="-128"/>
              </a:rPr>
              <a:t>Let’s try a few problems.  How many dots are here?  (7 dots.)</a:t>
            </a:r>
          </a:p>
          <a:p>
            <a:pPr marL="0" lvl="2" defTabSz="483306" eaLnBrk="0" fontAlgn="base" hangingPunct="0">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Aft>
                <a:spcPct val="0"/>
              </a:spcAft>
              <a:defRPr/>
            </a:pPr>
            <a:r>
              <a:rPr lang="en-US" sz="1300" dirty="0">
                <a:latin typeface="Calibri" charset="0"/>
                <a:ea typeface="ＭＳ Ｐゴシック" charset="-128"/>
                <a:cs typeface="ＭＳ Ｐゴシック" charset="-128"/>
              </a:rPr>
              <a:t>What numbers do you see inside 7?</a:t>
            </a:r>
          </a:p>
          <a:p>
            <a:pPr marL="0" lvl="2" defTabSz="483306" eaLnBrk="0" fontAlgn="base" hangingPunct="0">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Aft>
                <a:spcPct val="0"/>
              </a:spcAft>
              <a:defRPr/>
            </a:pPr>
            <a:r>
              <a:rPr lang="en-US" sz="1300" dirty="0">
                <a:latin typeface="Calibri" charset="0"/>
                <a:ea typeface="ＭＳ Ｐゴシック" charset="-128"/>
                <a:cs typeface="ＭＳ Ｐゴシック" charset="-128"/>
              </a:rPr>
              <a:t>I heard some people say they see 5.  Are there 5 dots? (Yes.)</a:t>
            </a:r>
          </a:p>
          <a:p>
            <a:pPr marL="0" lvl="2" defTabSz="483306" eaLnBrk="0" fontAlgn="base" hangingPunct="0">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Aft>
                <a:spcPct val="0"/>
              </a:spcAft>
              <a:defRPr/>
            </a:pPr>
            <a:r>
              <a:rPr lang="en-US" sz="1300" dirty="0">
                <a:latin typeface="Calibri" charset="0"/>
                <a:ea typeface="ＭＳ Ｐゴシック" charset="-128"/>
                <a:cs typeface="ＭＳ Ｐゴシック" charset="-128"/>
              </a:rPr>
              <a:t>Where do you see the 5?  (The top row.)</a:t>
            </a:r>
          </a:p>
          <a:p>
            <a:pPr marL="0" lvl="2" defTabSz="483306" eaLnBrk="0" fontAlgn="base" hangingPunct="0">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Aft>
                <a:spcPct val="0"/>
              </a:spcAft>
              <a:defRPr/>
            </a:pPr>
            <a:r>
              <a:rPr lang="en-US" sz="1300" dirty="0">
                <a:latin typeface="Calibri" charset="0"/>
                <a:ea typeface="ＭＳ Ｐゴシック" charset="-128"/>
                <a:cs typeface="ＭＳ Ｐゴシック" charset="-128"/>
              </a:rPr>
              <a:t>Let’s cover the 5. (</a:t>
            </a:r>
            <a:r>
              <a:rPr lang="en-US" dirty="0" smtClean="0">
                <a:latin typeface="Calibri" charset="0"/>
                <a:ea typeface="ＭＳ Ｐゴシック" charset="-128"/>
                <a:cs typeface="ＭＳ Ｐゴシック" charset="-128"/>
              </a:rPr>
              <a:t>CLICK</a:t>
            </a:r>
            <a:r>
              <a:rPr lang="en-US" sz="1300" dirty="0">
                <a:latin typeface="Calibri" charset="0"/>
                <a:ea typeface="ＭＳ Ｐゴシック" charset="-128"/>
                <a:cs typeface="ＭＳ Ｐゴシック" charset="-128"/>
              </a:rPr>
              <a:t>) What is the other part to make 7? (2.)</a:t>
            </a:r>
          </a:p>
          <a:p>
            <a:pPr marL="0" lvl="2" defTabSz="483306" eaLnBrk="0" fontAlgn="base" hangingPunct="0">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Aft>
                <a:spcPct val="0"/>
              </a:spcAft>
              <a:defRPr/>
            </a:pPr>
            <a:r>
              <a:rPr lang="en-US" sz="1300" dirty="0">
                <a:latin typeface="Calibri" charset="0"/>
                <a:ea typeface="ＭＳ Ｐゴシック" charset="-128"/>
                <a:cs typeface="ＭＳ Ｐゴシック" charset="-128"/>
              </a:rPr>
              <a:t>(</a:t>
            </a:r>
            <a:r>
              <a:rPr lang="en-US" dirty="0" smtClean="0">
                <a:latin typeface="Calibri" charset="0"/>
                <a:ea typeface="ＭＳ Ｐゴシック" charset="-128"/>
                <a:cs typeface="ＭＳ Ｐゴシック" charset="-128"/>
              </a:rPr>
              <a:t>CLICK</a:t>
            </a:r>
            <a:r>
              <a:rPr lang="en-US" sz="1300" dirty="0">
                <a:latin typeface="Calibri" charset="0"/>
                <a:ea typeface="ＭＳ Ｐゴシック" charset="-128"/>
                <a:cs typeface="ＭＳ Ｐゴシック" charset="-128"/>
              </a:rPr>
              <a:t>)  So we saw two parts, 5 and 2 (point to the 2 parts).  We can show that in the number bond. </a:t>
            </a:r>
          </a:p>
          <a:p>
            <a:pPr marL="0" lvl="2" defTabSz="483306" eaLnBrk="0" fontAlgn="base" hangingPunct="0">
              <a:spcAft>
                <a:spcPct val="0"/>
              </a:spcAft>
              <a:defRPr/>
            </a:pPr>
            <a:endParaRPr lang="en-US" dirty="0">
              <a:latin typeface="Calibri" charset="0"/>
              <a:ea typeface="ＭＳ Ｐゴシック" charset="-128"/>
              <a:cs typeface="ＭＳ Ｐゴシック" charset="-128"/>
            </a:endParaRPr>
          </a:p>
          <a:p>
            <a:pPr marL="0" lvl="2" defTabSz="483306" eaLnBrk="0" fontAlgn="base" hangingPunct="0">
              <a:spcAft>
                <a:spcPct val="0"/>
              </a:spcAft>
              <a:defRPr/>
            </a:pPr>
            <a:r>
              <a:rPr lang="en-US" sz="1300" dirty="0">
                <a:latin typeface="Calibri" charset="0"/>
                <a:ea typeface="ＭＳ Ｐゴシック" charset="-128"/>
                <a:cs typeface="ＭＳ Ｐゴシック" charset="-128"/>
              </a:rPr>
              <a:t>(</a:t>
            </a:r>
            <a:r>
              <a:rPr lang="en-US" dirty="0" smtClean="0">
                <a:latin typeface="Calibri" charset="0"/>
                <a:ea typeface="ＭＳ Ｐゴシック" charset="-128"/>
                <a:cs typeface="ＭＳ Ｐゴシック" charset="-128"/>
              </a:rPr>
              <a:t>CLICK</a:t>
            </a:r>
            <a:r>
              <a:rPr lang="en-US" sz="1300" dirty="0">
                <a:latin typeface="Calibri" charset="0"/>
                <a:ea typeface="ＭＳ Ｐゴシック" charset="-128"/>
                <a:cs typeface="ＭＳ Ｐゴシック" charset="-128"/>
              </a:rPr>
              <a:t>)  Let’s count on from 5 to see how many dots are there in all.  (With a pointer, gesture to the top row as you stretch out and say </a:t>
            </a:r>
            <a:r>
              <a:rPr lang="en-US" sz="1300" dirty="0" err="1">
                <a:latin typeface="Calibri" charset="0"/>
                <a:ea typeface="ＭＳ Ｐゴシック" charset="-128"/>
                <a:cs typeface="ＭＳ Ｐゴシック" charset="-128"/>
              </a:rPr>
              <a:t>Fiiiiiive</a:t>
            </a:r>
            <a:r>
              <a:rPr lang="en-US" sz="1300" dirty="0">
                <a:latin typeface="Calibri" charset="0"/>
                <a:ea typeface="ＭＳ Ｐゴシック" charset="-128"/>
                <a:cs typeface="ＭＳ Ｐゴシック" charset="-128"/>
              </a:rPr>
              <a:t>, then point to each individual dot as you model counting on 6, 7.)</a:t>
            </a:r>
          </a:p>
          <a:p>
            <a:pPr marL="0" lvl="2" defTabSz="483306" eaLnBrk="0" fontAlgn="base" hangingPunct="0">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Aft>
                <a:spcPct val="0"/>
              </a:spcAft>
              <a:defRPr/>
            </a:pPr>
            <a:r>
              <a:rPr lang="en-US" sz="1300" dirty="0">
                <a:latin typeface="Calibri" charset="0"/>
                <a:ea typeface="ＭＳ Ｐゴシック" charset="-128"/>
                <a:cs typeface="ＭＳ Ｐゴシック" charset="-128"/>
              </a:rPr>
              <a:t>5 and 2 make?  (7.)</a:t>
            </a:r>
            <a:r>
              <a:rPr lang="en-US" dirty="0" smtClean="0">
                <a:latin typeface="Calibri" charset="0"/>
                <a:ea typeface="ＭＳ Ｐゴシック" charset="-128"/>
                <a:cs typeface="ＭＳ Ｐゴシック" charset="-128"/>
              </a:rPr>
              <a:t> </a:t>
            </a:r>
            <a:r>
              <a:rPr lang="en-US" dirty="0">
                <a:latin typeface="Calibri" charset="0"/>
                <a:ea typeface="ＭＳ Ｐゴシック" charset="-128"/>
                <a:cs typeface="ＭＳ Ｐゴシック" charset="-128"/>
              </a:rPr>
              <a:t>(</a:t>
            </a:r>
            <a:r>
              <a:rPr lang="en-US" dirty="0" smtClean="0">
                <a:latin typeface="Calibri" charset="0"/>
                <a:ea typeface="ＭＳ Ｐゴシック" charset="-128"/>
                <a:cs typeface="ＭＳ Ｐゴシック" charset="-128"/>
              </a:rPr>
              <a:t>CLICK) </a:t>
            </a:r>
            <a:endParaRPr lang="en-US" sz="1300" dirty="0">
              <a:latin typeface="Calibri" charset="0"/>
              <a:ea typeface="ＭＳ Ｐゴシック" charset="-128"/>
              <a:cs typeface="ＭＳ Ｐゴシック" charset="-128"/>
            </a:endParaRP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34</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605482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normAutofit/>
          </a:bodyPr>
          <a:lstStyle/>
          <a:p>
            <a:pPr marL="0" lvl="2" defTabSz="483306" eaLnBrk="0" fontAlgn="base" hangingPunct="0">
              <a:spcAft>
                <a:spcPct val="0"/>
              </a:spcAft>
              <a:defRPr/>
            </a:pPr>
            <a:r>
              <a:rPr lang="en-US" sz="1300" dirty="0">
                <a:latin typeface="Calibri" charset="0"/>
                <a:ea typeface="ＭＳ Ｐゴシック" charset="-128"/>
                <a:cs typeface="ＭＳ Ｐゴシック" charset="-128"/>
              </a:rPr>
              <a:t>How many dots are here?  (9 dots.)</a:t>
            </a:r>
          </a:p>
          <a:p>
            <a:pPr marL="0" lvl="2" defTabSz="483306" eaLnBrk="0" fontAlgn="base" hangingPunct="0">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Aft>
                <a:spcPct val="0"/>
              </a:spcAft>
              <a:defRPr/>
            </a:pPr>
            <a:r>
              <a:rPr lang="en-US" sz="1300" dirty="0">
                <a:latin typeface="Calibri" charset="0"/>
                <a:ea typeface="ＭＳ Ｐゴシック" charset="-128"/>
                <a:cs typeface="ＭＳ Ｐゴシック" charset="-128"/>
              </a:rPr>
              <a:t>What numbers do you see inside 9?</a:t>
            </a:r>
          </a:p>
          <a:p>
            <a:pPr marL="0" lvl="2" defTabSz="483306" eaLnBrk="0" fontAlgn="base" hangingPunct="0">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Aft>
                <a:spcPct val="0"/>
              </a:spcAft>
              <a:defRPr/>
            </a:pPr>
            <a:r>
              <a:rPr lang="en-US" sz="1300" dirty="0">
                <a:latin typeface="Calibri" charset="0"/>
                <a:ea typeface="ＭＳ Ｐゴシック" charset="-128"/>
                <a:cs typeface="ＭＳ Ｐゴシック" charset="-128"/>
              </a:rPr>
              <a:t>I heard some people say they see 5.  Are there 5 dots? (Yes.)</a:t>
            </a:r>
          </a:p>
          <a:p>
            <a:pPr marL="0" lvl="2" defTabSz="483306" eaLnBrk="0" fontAlgn="base" hangingPunct="0">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Aft>
                <a:spcPct val="0"/>
              </a:spcAft>
              <a:defRPr/>
            </a:pPr>
            <a:r>
              <a:rPr lang="en-US" sz="1300" dirty="0">
                <a:latin typeface="Calibri" charset="0"/>
                <a:ea typeface="ＭＳ Ｐゴシック" charset="-128"/>
                <a:cs typeface="ＭＳ Ｐゴシック" charset="-128"/>
              </a:rPr>
              <a:t>Let’s cover the 5. (</a:t>
            </a:r>
            <a:r>
              <a:rPr lang="en-US" dirty="0">
                <a:latin typeface="Calibri" charset="0"/>
                <a:ea typeface="ＭＳ Ｐゴシック" charset="-128"/>
                <a:cs typeface="ＭＳ Ｐゴシック" charset="-128"/>
              </a:rPr>
              <a:t>CLICK</a:t>
            </a:r>
            <a:r>
              <a:rPr lang="en-US" sz="1300" dirty="0">
                <a:latin typeface="Calibri" charset="0"/>
                <a:ea typeface="ＭＳ Ｐゴシック" charset="-128"/>
                <a:cs typeface="ＭＳ Ｐゴシック" charset="-128"/>
              </a:rPr>
              <a:t>) What is the other part to make 9? (4.)</a:t>
            </a:r>
          </a:p>
          <a:p>
            <a:pPr marL="0" lvl="2" defTabSz="483306" eaLnBrk="0" fontAlgn="base" hangingPunct="0">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Aft>
                <a:spcPct val="0"/>
              </a:spcAft>
              <a:defRPr/>
            </a:pPr>
            <a:r>
              <a:rPr lang="en-US" sz="1300" dirty="0">
                <a:latin typeface="Calibri" charset="0"/>
                <a:ea typeface="ＭＳ Ｐゴシック" charset="-128"/>
                <a:cs typeface="ＭＳ Ｐゴシック" charset="-128"/>
              </a:rPr>
              <a:t>(</a:t>
            </a:r>
            <a:r>
              <a:rPr lang="en-US" dirty="0">
                <a:latin typeface="Calibri" charset="0"/>
                <a:ea typeface="ＭＳ Ｐゴシック" charset="-128"/>
                <a:cs typeface="ＭＳ Ｐゴシック" charset="-128"/>
              </a:rPr>
              <a:t>CLICK</a:t>
            </a:r>
            <a:r>
              <a:rPr lang="en-US" sz="1300" dirty="0">
                <a:latin typeface="Calibri" charset="0"/>
                <a:ea typeface="ＭＳ Ｐゴシック" charset="-128"/>
                <a:cs typeface="ＭＳ Ｐゴシック" charset="-128"/>
              </a:rPr>
              <a:t>)  So we saw two parts, 5 and 4 (point to the parts).   We can show that</a:t>
            </a:r>
            <a:r>
              <a:rPr lang="en-US" dirty="0" smtClean="0">
                <a:latin typeface="Calibri" charset="0"/>
                <a:ea typeface="ＭＳ Ｐゴシック" charset="-128"/>
                <a:cs typeface="ＭＳ Ｐゴシック" charset="-128"/>
              </a:rPr>
              <a:t> in the number bond.</a:t>
            </a:r>
            <a:r>
              <a:rPr lang="en-US" sz="1300" dirty="0">
                <a:latin typeface="Calibri" charset="0"/>
                <a:ea typeface="ＭＳ Ｐゴシック" charset="-128"/>
                <a:cs typeface="ＭＳ Ｐゴシック" charset="-128"/>
              </a:rPr>
              <a:t> </a:t>
            </a:r>
          </a:p>
          <a:p>
            <a:pPr marL="0" lvl="2" defTabSz="483306" eaLnBrk="0" fontAlgn="base" hangingPunct="0">
              <a:spcAft>
                <a:spcPct val="0"/>
              </a:spcAft>
              <a:defRPr/>
            </a:pPr>
            <a:endParaRPr lang="en-US" dirty="0">
              <a:latin typeface="Calibri" charset="0"/>
              <a:ea typeface="ＭＳ Ｐゴシック" charset="-128"/>
              <a:cs typeface="ＭＳ Ｐゴシック" charset="-128"/>
            </a:endParaRPr>
          </a:p>
          <a:p>
            <a:pPr marL="0" lvl="2" defTabSz="483306" eaLnBrk="0" fontAlgn="base" hangingPunct="0">
              <a:spcAft>
                <a:spcPct val="0"/>
              </a:spcAft>
              <a:defRPr/>
            </a:pPr>
            <a:r>
              <a:rPr lang="en-US" sz="1300" dirty="0">
                <a:latin typeface="Calibri" charset="0"/>
                <a:ea typeface="ＭＳ Ｐゴシック" charset="-128"/>
                <a:cs typeface="ＭＳ Ｐゴシック" charset="-128"/>
              </a:rPr>
              <a:t>(</a:t>
            </a:r>
            <a:r>
              <a:rPr lang="en-US" dirty="0">
                <a:latin typeface="Calibri" charset="0"/>
                <a:ea typeface="ＭＳ Ｐゴシック" charset="-128"/>
                <a:cs typeface="ＭＳ Ｐゴシック" charset="-128"/>
              </a:rPr>
              <a:t>CLICK</a:t>
            </a:r>
            <a:r>
              <a:rPr lang="en-US" sz="1300" dirty="0">
                <a:latin typeface="Calibri" charset="0"/>
                <a:ea typeface="ＭＳ Ｐゴシック" charset="-128"/>
                <a:cs typeface="ＭＳ Ｐゴシック" charset="-128"/>
              </a:rPr>
              <a:t>)  Let’s count on from 5 to see how many dots are there in all.  (With a pointer, gesture to the top row as you stretch out and say </a:t>
            </a:r>
            <a:r>
              <a:rPr lang="en-US" sz="1300" dirty="0" err="1">
                <a:latin typeface="Calibri" charset="0"/>
                <a:ea typeface="ＭＳ Ｐゴシック" charset="-128"/>
                <a:cs typeface="ＭＳ Ｐゴシック" charset="-128"/>
              </a:rPr>
              <a:t>Fiiiiiive</a:t>
            </a:r>
            <a:r>
              <a:rPr lang="en-US" sz="1300" dirty="0">
                <a:latin typeface="Calibri" charset="0"/>
                <a:ea typeface="ＭＳ Ｐゴシック" charset="-128"/>
                <a:cs typeface="ＭＳ Ｐゴシック" charset="-128"/>
              </a:rPr>
              <a:t>, then point to each individual dot as you model counting 6, 7, 8, 9.)</a:t>
            </a:r>
          </a:p>
          <a:p>
            <a:pPr marL="0" lvl="2" defTabSz="483306" eaLnBrk="0" fontAlgn="base" hangingPunct="0">
              <a:spcAft>
                <a:spcPct val="0"/>
              </a:spcAft>
              <a:defRPr/>
            </a:pPr>
            <a:endParaRPr lang="en-US" sz="1300" dirty="0">
              <a:latin typeface="Calibri" charset="0"/>
              <a:ea typeface="ＭＳ Ｐゴシック" charset="-128"/>
              <a:cs typeface="ＭＳ Ｐゴシック" charset="-128"/>
            </a:endParaRPr>
          </a:p>
          <a:p>
            <a:pPr marL="0" lvl="2" defTabSz="483306" eaLnBrk="0" fontAlgn="base" hangingPunct="0">
              <a:spcAft>
                <a:spcPct val="0"/>
              </a:spcAft>
              <a:defRPr/>
            </a:pPr>
            <a:r>
              <a:rPr lang="en-US" dirty="0" smtClean="0">
                <a:latin typeface="Calibri" charset="0"/>
                <a:ea typeface="ＭＳ Ｐゴシック" charset="-128"/>
                <a:cs typeface="ＭＳ Ｐゴシック" charset="-128"/>
              </a:rPr>
              <a:t>5 and 4 make?  (9.) </a:t>
            </a:r>
            <a:r>
              <a:rPr lang="en-US" dirty="0">
                <a:latin typeface="Calibri" charset="0"/>
                <a:ea typeface="ＭＳ Ｐゴシック" charset="-128"/>
                <a:cs typeface="ＭＳ Ｐゴシック" charset="-128"/>
              </a:rPr>
              <a:t>(</a:t>
            </a:r>
            <a:r>
              <a:rPr lang="en-US" dirty="0" smtClean="0">
                <a:latin typeface="Calibri" charset="0"/>
                <a:ea typeface="ＭＳ Ｐゴシック" charset="-128"/>
                <a:cs typeface="ＭＳ Ｐゴシック" charset="-128"/>
              </a:rPr>
              <a:t>CLICK) </a:t>
            </a:r>
            <a:endParaRPr lang="en-US" sz="1300" dirty="0">
              <a:latin typeface="Calibri" charset="0"/>
              <a:ea typeface="ＭＳ Ｐゴシック" charset="-128"/>
              <a:cs typeface="ＭＳ Ｐゴシック" charset="-128"/>
            </a:endParaRP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35</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605482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583680" cy="5760720"/>
          </a:xfrm>
        </p:spPr>
        <p:txBody>
          <a:bodyPr>
            <a:normAutofit/>
          </a:bodyPr>
          <a:lstStyle/>
          <a:p>
            <a:pPr marL="0" lvl="2" defTabSz="966612">
              <a:defRPr/>
            </a:pPr>
            <a:r>
              <a:rPr lang="en-US" sz="1300" dirty="0">
                <a:latin typeface="Calibri" charset="0"/>
                <a:ea typeface="ＭＳ Ｐゴシック" charset="-128"/>
                <a:cs typeface="ＭＳ Ｐゴシック" charset="-128"/>
              </a:rPr>
              <a:t>In the following lesson, students are presented with objects or dots in varied configurations.  </a:t>
            </a:r>
          </a:p>
          <a:p>
            <a:pPr marL="0" lvl="2" defTabSz="966612">
              <a:defRPr/>
            </a:pPr>
            <a:endParaRPr lang="en-US" dirty="0" smtClean="0">
              <a:latin typeface="Calibri" charset="0"/>
              <a:ea typeface="ＭＳ Ｐゴシック" charset="-128"/>
              <a:cs typeface="ＭＳ Ｐゴシック" charset="-128"/>
            </a:endParaRPr>
          </a:p>
          <a:p>
            <a:pPr marL="0" lvl="2">
              <a:defRPr/>
            </a:pPr>
            <a:r>
              <a:rPr lang="en-US" sz="1300" dirty="0">
                <a:latin typeface="Calibri" charset="0"/>
                <a:ea typeface="ＭＳ Ｐゴシック" charset="-128"/>
                <a:cs typeface="ＭＳ Ｐゴシック" charset="-128"/>
              </a:rPr>
              <a:t>(</a:t>
            </a:r>
            <a:r>
              <a:rPr lang="en-US" dirty="0">
                <a:latin typeface="Calibri" charset="0"/>
                <a:ea typeface="ＭＳ Ｐゴシック" charset="-128"/>
                <a:cs typeface="ＭＳ Ｐゴシック" charset="-128"/>
              </a:rPr>
              <a:t>CLICK</a:t>
            </a:r>
            <a:r>
              <a:rPr lang="en-US" sz="1300" dirty="0">
                <a:latin typeface="Calibri" charset="0"/>
                <a:ea typeface="ＭＳ Ｐゴシック" charset="-128"/>
                <a:cs typeface="ＭＳ Ｐゴシック" charset="-128"/>
              </a:rPr>
              <a:t>)  What 2 parts do you see here? </a:t>
            </a:r>
            <a:endParaRPr lang="en-US" sz="1300" b="1" i="1" u="sng" dirty="0">
              <a:latin typeface="Calibri" charset="0"/>
              <a:ea typeface="ＭＳ Ｐゴシック" charset="-128"/>
              <a:cs typeface="ＭＳ Ｐゴシック" charset="-128"/>
            </a:endParaRPr>
          </a:p>
          <a:p>
            <a:pPr marL="0" lvl="2" defTabSz="966612">
              <a:defRPr/>
            </a:pPr>
            <a:endParaRPr lang="en-US" sz="1300" dirty="0">
              <a:latin typeface="Calibri" charset="0"/>
              <a:ea typeface="ＭＳ Ｐゴシック" charset="-128"/>
              <a:cs typeface="ＭＳ Ｐゴシック" charset="-128"/>
            </a:endParaRPr>
          </a:p>
          <a:p>
            <a:pPr marL="0" lvl="2" defTabSz="966612">
              <a:defRPr/>
            </a:pPr>
            <a:r>
              <a:rPr lang="en-US" sz="1300" dirty="0">
                <a:latin typeface="Calibri" charset="0"/>
                <a:ea typeface="ＭＳ Ｐゴシック" charset="-128"/>
                <a:cs typeface="ＭＳ Ｐゴシック" charset="-128"/>
              </a:rPr>
              <a:t>As students discuss the different parts they see within the total and the different ways they’re able to break the total apart, they begin to understand that a given quantity can be decomposed in a variety of ways.  Again, the first number is a unit to which we can add on or count on by without counting all the apples.  Starting with the first part they see, they continue to practice counting on to determine the total.  Here, a student may see 4 and 3.  They start with </a:t>
            </a:r>
            <a:r>
              <a:rPr lang="en-US" sz="1300" dirty="0" err="1">
                <a:latin typeface="Calibri" charset="0"/>
                <a:ea typeface="ＭＳ Ｐゴシック" charset="-128"/>
                <a:cs typeface="ＭＳ Ｐゴシック" charset="-128"/>
              </a:rPr>
              <a:t>foouuuur</a:t>
            </a:r>
            <a:r>
              <a:rPr lang="en-US" sz="1300" dirty="0">
                <a:latin typeface="Calibri" charset="0"/>
                <a:ea typeface="ＭＳ Ｐゴシック" charset="-128"/>
                <a:cs typeface="ＭＳ Ｐゴシック" charset="-128"/>
              </a:rPr>
              <a:t>, and count on, 5, 6, 7 to say that there are 7 apples in all.  </a:t>
            </a:r>
          </a:p>
          <a:p>
            <a:pPr marL="0" lvl="2" defTabSz="966612">
              <a:defRPr/>
            </a:pPr>
            <a:endParaRPr lang="en-US" sz="1300" dirty="0">
              <a:latin typeface="Calibri" charset="0"/>
              <a:ea typeface="ＭＳ Ｐゴシック" charset="-128"/>
              <a:cs typeface="ＭＳ Ｐゴシック" charset="-128"/>
            </a:endParaRPr>
          </a:p>
          <a:p>
            <a:pPr marL="0" lvl="2" defTabSz="966612">
              <a:defRPr/>
            </a:pPr>
            <a:r>
              <a:rPr lang="en-US" sz="1300" dirty="0">
                <a:latin typeface="Calibri" charset="0"/>
                <a:ea typeface="ＭＳ Ｐゴシック" charset="-128"/>
                <a:cs typeface="ＭＳ Ｐゴシック" charset="-128"/>
              </a:rPr>
              <a:t>Let’s practice counting on from an embedded number to find the total.</a:t>
            </a:r>
          </a:p>
          <a:p>
            <a:pPr marL="0" lvl="2">
              <a:defRPr/>
            </a:pPr>
            <a:r>
              <a:rPr lang="en-US" sz="1300" dirty="0">
                <a:latin typeface="Calibri" charset="0"/>
                <a:ea typeface="ＭＳ Ｐゴシック" charset="-128"/>
                <a:cs typeface="ＭＳ Ｐゴシック" charset="-128"/>
              </a:rPr>
              <a:t>(</a:t>
            </a:r>
            <a:r>
              <a:rPr lang="en-US" dirty="0">
                <a:latin typeface="Calibri" charset="0"/>
                <a:ea typeface="ＭＳ Ｐゴシック" charset="-128"/>
                <a:cs typeface="ＭＳ Ｐゴシック" charset="-128"/>
              </a:rPr>
              <a:t>CLICK </a:t>
            </a:r>
            <a:r>
              <a:rPr lang="en-US" sz="1300" dirty="0">
                <a:latin typeface="Calibri" charset="0"/>
                <a:ea typeface="ＭＳ Ｐゴシック" charset="-128"/>
                <a:cs typeface="ＭＳ Ｐゴシック" charset="-128"/>
              </a:rPr>
              <a:t>to animate each dot cards.  Have participants identify 2 sets in each configuration, practice counting on from an embedded number, and write out a number bond to match.)</a:t>
            </a:r>
          </a:p>
          <a:p>
            <a:pPr marL="0" lvl="2" defTabSz="966612">
              <a:defRPr/>
            </a:pPr>
            <a:endParaRPr lang="en-US" sz="1300" dirty="0">
              <a:latin typeface="Calibri" charset="0"/>
              <a:ea typeface="ＭＳ Ｐゴシック" charset="-128"/>
              <a:cs typeface="ＭＳ Ｐゴシック" charset="-128"/>
            </a:endParaRPr>
          </a:p>
          <a:p>
            <a:pPr marL="0" lvl="2" defTabSz="966612">
              <a:defRPr/>
            </a:pPr>
            <a:r>
              <a:rPr lang="en-US" sz="1300" dirty="0">
                <a:latin typeface="Calibri" charset="0"/>
                <a:ea typeface="ＭＳ Ｐゴシック" charset="-128"/>
                <a:cs typeface="ＭＳ Ｐゴシック" charset="-128"/>
              </a:rPr>
              <a:t>As you can see, these lessons prepare the students to solve addition problems by counting on rather than counting all.  </a:t>
            </a:r>
          </a:p>
          <a:p>
            <a:pPr marL="0" lvl="2" defTabSz="966612">
              <a:defRPr/>
            </a:pPr>
            <a:endParaRPr lang="en-US" sz="1300" dirty="0">
              <a:latin typeface="Calibri" charset="0"/>
              <a:ea typeface="ＭＳ Ｐゴシック" charset="-128"/>
              <a:cs typeface="ＭＳ Ｐゴシック" charset="-128"/>
            </a:endParaRPr>
          </a:p>
          <a:p>
            <a:pPr marL="0" lvl="2" defTabSz="966612">
              <a:defRPr/>
            </a:pPr>
            <a:endParaRPr lang="en-US" sz="1300" dirty="0">
              <a:latin typeface="Calibri" charset="0"/>
              <a:ea typeface="ＭＳ Ｐゴシック" charset="-128"/>
              <a:cs typeface="ＭＳ Ｐゴシック" charset="-128"/>
            </a:endParaRPr>
          </a:p>
          <a:p>
            <a:endParaRPr lang="en-US" dirty="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36</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737027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normAutofit lnSpcReduction="10000"/>
          </a:bodyPr>
          <a:lstStyle/>
          <a:p>
            <a:r>
              <a:rPr lang="en-US" dirty="0" smtClean="0"/>
              <a:t>In Topic B, students</a:t>
            </a:r>
            <a:r>
              <a:rPr lang="en-US" baseline="0" dirty="0" smtClean="0"/>
              <a:t> use concrete and pictorial situations to describe all of the decompositions of 6, 7, 8, 9 and 10, as larger numbers can be decomposed into 2 smaller units.  Students continue to see an embedded number which becomes an addend from which they count on to find the total. In the following lesson, students use 5-group cards to help count on from different embedded numbers to compose 8 and find all decompositions of 8. They then record their decompositions in number bonds and as expressions to total 8. </a:t>
            </a:r>
          </a:p>
          <a:p>
            <a:endParaRPr lang="en-US" baseline="0" dirty="0" smtClean="0"/>
          </a:p>
          <a:p>
            <a:r>
              <a:rPr lang="en-US" baseline="0" dirty="0" smtClean="0"/>
              <a:t>Demonstrate Lesson 6 Concept Development.</a:t>
            </a:r>
            <a:endParaRPr lang="en-US" dirty="0" smtClean="0"/>
          </a:p>
          <a:p>
            <a:r>
              <a:rPr lang="en-US" i="1" dirty="0" smtClean="0"/>
              <a:t>T:	What 2 different animals do you see? </a:t>
            </a:r>
          </a:p>
          <a:p>
            <a:r>
              <a:rPr lang="en-US" i="1" dirty="0" smtClean="0"/>
              <a:t>S:	Frogs and ducks!</a:t>
            </a:r>
          </a:p>
          <a:p>
            <a:r>
              <a:rPr lang="en-US" i="1" dirty="0" smtClean="0"/>
              <a:t>T:	Partner A, show how many frogs there are with your  5-group cards, using the number side.</a:t>
            </a:r>
          </a:p>
          <a:p>
            <a:r>
              <a:rPr lang="en-US" i="1" dirty="0" smtClean="0"/>
              <a:t>S:	(Show the numeral 4.)</a:t>
            </a:r>
          </a:p>
          <a:p>
            <a:r>
              <a:rPr lang="en-US" i="1" dirty="0" smtClean="0"/>
              <a:t>T:	Partner B, show how many ducks there are with your 5-group cards, using the dot side. </a:t>
            </a:r>
          </a:p>
          <a:p>
            <a:r>
              <a:rPr lang="en-US" i="1" dirty="0" smtClean="0"/>
              <a:t>S:	(Show 4 dots.)</a:t>
            </a:r>
          </a:p>
          <a:p>
            <a:r>
              <a:rPr lang="en-US" b="1" i="1" dirty="0" smtClean="0"/>
              <a:t>Note to the PRESENTER</a:t>
            </a:r>
            <a:r>
              <a:rPr lang="en-US" i="1" dirty="0" smtClean="0"/>
              <a:t>:  SHOW THE CARDS UNDER THE DOCUMENT CAMERA.</a:t>
            </a:r>
          </a:p>
          <a:p>
            <a:r>
              <a:rPr lang="en-US" i="1" dirty="0" smtClean="0"/>
              <a:t>T:	Let’s count on to see how many animals there are altogether, starting with…</a:t>
            </a:r>
          </a:p>
          <a:p>
            <a:r>
              <a:rPr lang="en-US" i="1" dirty="0" smtClean="0"/>
              <a:t> S:	4! </a:t>
            </a:r>
          </a:p>
          <a:p>
            <a:r>
              <a:rPr lang="en-US" i="1" dirty="0" smtClean="0"/>
              <a:t>T/S: 	 </a:t>
            </a:r>
            <a:r>
              <a:rPr lang="en-US" i="1" dirty="0" err="1" smtClean="0"/>
              <a:t>Foouuur</a:t>
            </a:r>
            <a:r>
              <a:rPr lang="en-US" i="1" dirty="0" smtClean="0"/>
              <a:t>, 5, 6, 7, 8. (Count, while pointing to the dots.)                                   </a:t>
            </a:r>
          </a:p>
          <a:p>
            <a:r>
              <a:rPr lang="en-US" i="1" dirty="0" smtClean="0"/>
              <a:t>T:	Work with your partner to write a number sentence that matches our frogs and ducks on your personal white board.</a:t>
            </a:r>
          </a:p>
          <a:p>
            <a:r>
              <a:rPr lang="en-US" i="1" dirty="0" smtClean="0"/>
              <a:t>S:	(Write 4 + 4 = 8 or 8 = 4 + 4.)</a:t>
            </a:r>
          </a:p>
          <a:p>
            <a:r>
              <a:rPr lang="en-US" i="1" dirty="0" smtClean="0"/>
              <a:t>T: 	How else are these animals different from one another?</a:t>
            </a:r>
          </a:p>
          <a:p>
            <a:endParaRPr lang="en-US" i="1" dirty="0" smtClean="0"/>
          </a:p>
          <a:p>
            <a:r>
              <a:rPr lang="en-US" b="1" i="1" dirty="0" smtClean="0"/>
              <a:t>Note to the PRESENTER</a:t>
            </a:r>
            <a:r>
              <a:rPr lang="en-US" i="1" dirty="0" smtClean="0"/>
              <a:t>:  SWITCH BACK TO THE POWERPOINT AND SHOW PICTURE.  </a:t>
            </a:r>
          </a:p>
          <a:p>
            <a:r>
              <a:rPr lang="en-US" i="1" dirty="0" smtClean="0"/>
              <a:t>Have participants use the picture and come up with other ways to decompose 8.  (Animals in the water, animals on land; adult animals, baby animals, etc.)</a:t>
            </a:r>
          </a:p>
          <a:p>
            <a:endParaRPr lang="en-US" baseline="0" dirty="0" smtClean="0"/>
          </a:p>
          <a:p>
            <a:r>
              <a:rPr lang="en-US" baseline="0" dirty="0" smtClean="0"/>
              <a:t>Some students may not need the dots to help use the counting on strategy.  They may be able to look at, say  5 and 3, choose the greater number and count on from that larger unit in their head or by tracking with their fingers.</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Presenter:  5-group cards plus an extra “4” card </a:t>
            </a:r>
          </a:p>
          <a:p>
            <a:pPr marL="484985" lvl="1" indent="-302066">
              <a:buFont typeface="Arial" pitchFamily="34" charset="0"/>
              <a:buChar char="•"/>
            </a:pPr>
            <a:r>
              <a:rPr lang="en-US" dirty="0" smtClean="0"/>
              <a:t>Document camera</a:t>
            </a:r>
          </a:p>
          <a:p>
            <a:pPr marL="484985" lvl="1" indent="-302066">
              <a:buFont typeface="Arial" pitchFamily="34" charset="0"/>
              <a:buChar char="•"/>
            </a:pPr>
            <a:r>
              <a:rPr lang="en-US" dirty="0" smtClean="0"/>
              <a:t>Participants: 5-group cards</a:t>
            </a:r>
            <a:endParaRPr lang="en-US" dirty="0"/>
          </a:p>
        </p:txBody>
      </p:sp>
      <p:pic>
        <p:nvPicPr>
          <p:cNvPr id="8194" name="Picture 2"/>
          <p:cNvPicPr>
            <a:picLocks noChangeAspect="1" noChangeArrowheads="1"/>
          </p:cNvPicPr>
          <p:nvPr/>
        </p:nvPicPr>
        <p:blipFill>
          <a:blip r:embed="rId3"/>
          <a:srcRect/>
          <a:stretch>
            <a:fillRect/>
          </a:stretch>
        </p:blipFill>
        <p:spPr bwMode="auto">
          <a:xfrm>
            <a:off x="5418669" y="6320975"/>
            <a:ext cx="1280160" cy="510064"/>
          </a:xfrm>
          <a:prstGeom prst="rect">
            <a:avLst/>
          </a:prstGeom>
          <a:noFill/>
          <a:ln w="9525">
            <a:noFill/>
            <a:miter lim="800000"/>
            <a:headEnd/>
            <a:tailEnd/>
          </a:ln>
        </p:spPr>
      </p:pic>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37</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600753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583680" cy="5760720"/>
          </a:xfrm>
        </p:spPr>
        <p:txBody>
          <a:bodyPr>
            <a:normAutofit/>
          </a:bodyPr>
          <a:lstStyle/>
          <a:p>
            <a:r>
              <a:rPr lang="en-US" baseline="0" dirty="0" smtClean="0"/>
              <a:t>After using 5-group cards to count on, the goal is for students move on to using the abstract number rather than relying on pictorial representation.  Number Bond Dash and Target Practice are 2 fluency activities that  provide continued practice for students to become fluent in decomposing numbers on an abstract level.</a:t>
            </a:r>
          </a:p>
          <a:p>
            <a:endParaRPr lang="en-US" baseline="0" dirty="0" smtClean="0"/>
          </a:p>
          <a:p>
            <a:r>
              <a:rPr lang="en-US" baseline="0" dirty="0" smtClean="0"/>
              <a:t>Please find an example of </a:t>
            </a:r>
            <a:r>
              <a:rPr lang="en-US" b="1" baseline="0" dirty="0" smtClean="0"/>
              <a:t>Number Bond Dash</a:t>
            </a:r>
            <a:r>
              <a:rPr lang="en-US" baseline="0" dirty="0" smtClean="0"/>
              <a:t> in your handout and insert it into your personal white boards, if you haven’t done so already.  </a:t>
            </a:r>
          </a:p>
          <a:p>
            <a:endParaRPr lang="en-US" dirty="0" smtClean="0"/>
          </a:p>
          <a:p>
            <a:r>
              <a:rPr lang="en-US" baseline="0" dirty="0" smtClean="0"/>
              <a:t>In this particular Number Bond Dash, students are to complete as many number bonds for 8 as they can in 90 seconds.</a:t>
            </a:r>
            <a:r>
              <a:rPr lang="en-US" dirty="0" smtClean="0"/>
              <a:t>  Students get many opportunities to work on decomposing numbers 5  through 10 using different versions of Number Bond Dashes and see themselves making improvements as they move on through the module.</a:t>
            </a:r>
          </a:p>
          <a:p>
            <a:endParaRPr lang="en-US" dirty="0" smtClean="0"/>
          </a:p>
          <a:p>
            <a:r>
              <a:rPr lang="en-US" dirty="0" smtClean="0"/>
              <a:t>Let’s have everyone do the Number Bond Dash.  You’ll get 10 seconds, although the students will be getting 90.   (</a:t>
            </a:r>
            <a:r>
              <a:rPr lang="en-US" baseline="0" dirty="0" smtClean="0"/>
              <a:t>Give 10 seconds for workshop participants.</a:t>
            </a:r>
            <a:r>
              <a:rPr lang="en-US" dirty="0" smtClean="0"/>
              <a:t> </a:t>
            </a:r>
            <a:r>
              <a:rPr lang="en-US" baseline="0" dirty="0" smtClean="0"/>
              <a:t> </a:t>
            </a:r>
            <a:r>
              <a:rPr lang="en-US" dirty="0" smtClean="0"/>
              <a:t>During this time, </a:t>
            </a:r>
            <a:r>
              <a:rPr lang="en-US" baseline="0" dirty="0" smtClean="0"/>
              <a:t>set up the document camera for “Target </a:t>
            </a:r>
            <a:r>
              <a:rPr lang="en-US" dirty="0" smtClean="0"/>
              <a:t>P</a:t>
            </a:r>
            <a:r>
              <a:rPr lang="en-US" baseline="0" dirty="0" smtClean="0"/>
              <a:t>ractice”.)</a:t>
            </a:r>
          </a:p>
          <a:p>
            <a:endParaRPr lang="en-US" baseline="0" dirty="0" smtClean="0"/>
          </a:p>
          <a:p>
            <a:r>
              <a:rPr lang="en-US" baseline="0" dirty="0" smtClean="0"/>
              <a:t>You will also find a template for Target Practice in your handout.  The teacher determines the target number, for instance, 7, which students write on top of their paper.  The student rolls a die and writes the number as one of the parts in the number bond and determines and fills in the other part.  For instance, if the target number is 7 and the student rolls 2, she writes 2 as one part and figures out and writes 5 to complete 7.  (Demonstrate on the document camer</a:t>
            </a:r>
            <a:r>
              <a:rPr lang="en-US" dirty="0" smtClean="0"/>
              <a:t>a and have the participants say what numbers to fill in for the number bond parts as the participant rolls the die.)</a:t>
            </a:r>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Presenter:  timer, die, Target Practice template</a:t>
            </a:r>
          </a:p>
          <a:p>
            <a:pPr marL="484985" lvl="1" indent="-302066">
              <a:buFont typeface="Arial" pitchFamily="34" charset="0"/>
              <a:buChar char="•"/>
            </a:pPr>
            <a:r>
              <a:rPr lang="en-US" dirty="0" smtClean="0"/>
              <a:t>Participants: Personal boards with Number Bond Template, Target Practice Template</a:t>
            </a:r>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38</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042897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normAutofit/>
          </a:bodyPr>
          <a:lstStyle/>
          <a:p>
            <a:r>
              <a:rPr lang="en-US" dirty="0" smtClean="0"/>
              <a:t>In Topic</a:t>
            </a:r>
            <a:r>
              <a:rPr lang="en-US" baseline="0" dirty="0" smtClean="0"/>
              <a:t> C, students are introduced to solving a new problem type:  The add</a:t>
            </a:r>
            <a:r>
              <a:rPr lang="en-US" dirty="0" smtClean="0"/>
              <a:t> to </a:t>
            </a:r>
            <a:r>
              <a:rPr lang="en-US" baseline="0" dirty="0" smtClean="0"/>
              <a:t>change unknown problem type is used to encourage students to count on.  </a:t>
            </a:r>
            <a:r>
              <a:rPr lang="en-US" dirty="0" smtClean="0"/>
              <a:t>Students physically</a:t>
            </a:r>
            <a:r>
              <a:rPr lang="en-US" baseline="0" dirty="0" smtClean="0"/>
              <a:t> add more to the first unit, the starting quantity, as they count on to determine the unknown part until they reach the total.  </a:t>
            </a:r>
          </a:p>
          <a:p>
            <a:endParaRPr lang="en-US" baseline="0" dirty="0" smtClean="0"/>
          </a:p>
          <a:p>
            <a:r>
              <a:rPr lang="en-US" baseline="0" dirty="0" smtClean="0"/>
              <a:t>Let’s take a look at how the </a:t>
            </a:r>
            <a:r>
              <a:rPr lang="en-US" dirty="0" smtClean="0"/>
              <a:t>this</a:t>
            </a:r>
            <a:r>
              <a:rPr lang="en-US" baseline="0" dirty="0" smtClean="0"/>
              <a:t> problem type is introduced and encourages students to count on.</a:t>
            </a:r>
          </a:p>
          <a:p>
            <a:endParaRPr lang="en-US" baseline="0" dirty="0" smtClean="0"/>
          </a:p>
          <a:p>
            <a:r>
              <a:rPr lang="en-US" i="1" baseline="0" dirty="0" smtClean="0"/>
              <a:t>Demonstrate Lesson 11 Concept Development</a:t>
            </a:r>
            <a:r>
              <a:rPr lang="en-US" baseline="0" dirty="0" smtClean="0"/>
              <a:t>.</a:t>
            </a:r>
          </a:p>
          <a:p>
            <a:pPr marL="179562" indent="-179562"/>
            <a:r>
              <a:rPr lang="en-US" dirty="0" smtClean="0"/>
              <a:t>T:  Once upon a time, 3 little bears went to play tag in the forest.  (Place 3 bear counters under the document camera.)Then, some more bears came over.  (Place the box with the question mark next to the bears.)  In the end, there were 5 little bears playing tag in the woods altogether. </a:t>
            </a:r>
          </a:p>
          <a:p>
            <a:pPr marL="179562" indent="-179562"/>
            <a:r>
              <a:rPr lang="en-US" dirty="0" smtClean="0"/>
              <a:t>T:  How many bears do you think came to play (point to the box)?  Turn and talk to a partner. </a:t>
            </a:r>
          </a:p>
          <a:p>
            <a:pPr marL="179562" indent="-179562"/>
            <a:r>
              <a:rPr lang="en-US" dirty="0" smtClean="0"/>
              <a:t>S:  (As students discuss, circulate and listen.)</a:t>
            </a:r>
          </a:p>
          <a:p>
            <a:pPr marL="179562" indent="-179562"/>
            <a:r>
              <a:rPr lang="en-US" dirty="0" smtClean="0"/>
              <a:t>T:  How many bears joined the group to play tag?  (Have students share ideas.)  What strategy did you use to decide?  (Ask a few students to share varying ideas.)  Let’s use counting on to test our ideas. </a:t>
            </a:r>
          </a:p>
          <a:p>
            <a:pPr marL="179562" indent="-179562"/>
            <a:r>
              <a:rPr lang="en-US" dirty="0" smtClean="0"/>
              <a:t>S/T:  (Gesture over the 3.)  </a:t>
            </a:r>
            <a:r>
              <a:rPr lang="en-US" dirty="0" err="1" smtClean="0"/>
              <a:t>Threeeee</a:t>
            </a:r>
            <a:r>
              <a:rPr lang="en-US" dirty="0" smtClean="0"/>
              <a:t>, (Tap the box while drawing dots below the box for each count) 4, 5!  </a:t>
            </a:r>
          </a:p>
          <a:p>
            <a:pPr marL="179562" indent="-179562"/>
            <a:r>
              <a:rPr lang="en-US" dirty="0" smtClean="0"/>
              <a:t>T:  How many more bears came to play? </a:t>
            </a:r>
          </a:p>
          <a:p>
            <a:pPr marL="179562" indent="-179562"/>
            <a:r>
              <a:rPr lang="en-US" dirty="0" smtClean="0"/>
              <a:t>S:  2 bears!</a:t>
            </a:r>
          </a:p>
          <a:p>
            <a:pPr marL="179562" indent="-179562"/>
            <a:r>
              <a:rPr lang="en-US" dirty="0" smtClean="0"/>
              <a:t>T:  Let’s find out if we were right.  (Opens up the box and reveals 2 bears.)  You were right!  There were 2 more bears that came to play tag.  (Closes the box and places the 2 bears on top of the box.)</a:t>
            </a:r>
          </a:p>
          <a:p>
            <a:pPr marL="179562" indent="-179562"/>
            <a:r>
              <a:rPr lang="en-US" dirty="0" smtClean="0"/>
              <a:t>T:  Write the number sentence and number bond for the story. </a:t>
            </a:r>
          </a:p>
          <a:p>
            <a:endParaRPr lang="en-US" i="1" dirty="0" smtClean="0"/>
          </a:p>
          <a:p>
            <a:r>
              <a:rPr lang="en-US" i="1" dirty="0" smtClean="0"/>
              <a:t>Analyze the referents for each number ensuring that students understand what each number represents in the story. Emphasize the unknown in the number sentence and number bond as being the change. </a:t>
            </a:r>
          </a:p>
        </p:txBody>
      </p:sp>
      <p:sp>
        <p:nvSpPr>
          <p:cNvPr id="6" name="Notes Placeholder 1"/>
          <p:cNvSpPr txBox="1">
            <a:spLocks/>
          </p:cNvSpPr>
          <p:nvPr/>
        </p:nvSpPr>
        <p:spPr>
          <a:xfrm>
            <a:off x="4572793" y="768096"/>
            <a:ext cx="2579849" cy="3072384"/>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Presenter:  5 Counting Bears, 2 of which are placed inside the mystery box or under the cup, Mystery Box (or paper cup from GK beans activity.  Write a “?” on the bottom of  the cup and place the cup upside down hiding the 2 bears), document camera</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39</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418372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curriculum map for </a:t>
            </a:r>
            <a:r>
              <a:rPr lang="en-US" i="1" dirty="0" smtClean="0"/>
              <a:t>A Story of Units</a:t>
            </a:r>
            <a:r>
              <a:rPr lang="en-US" dirty="0" smtClean="0"/>
              <a:t>.  It shows the sequence of five to eight modules for each grade, PK through Grade 5.  </a:t>
            </a:r>
          </a:p>
          <a:p>
            <a:endParaRPr lang="en-US" dirty="0" smtClean="0"/>
          </a:p>
          <a:p>
            <a:r>
              <a:rPr lang="en-US" dirty="0"/>
              <a:t>(CLICK) </a:t>
            </a:r>
            <a:r>
              <a:rPr lang="en-US" dirty="0" smtClean="0"/>
              <a:t> Today we are focusing on the</a:t>
            </a:r>
            <a:r>
              <a:rPr lang="en-US" baseline="0" dirty="0" smtClean="0"/>
              <a:t> skills and concepts of addition and subtraction in </a:t>
            </a:r>
            <a:r>
              <a:rPr lang="en-US" dirty="0" smtClean="0"/>
              <a:t>Kindergarten, 1</a:t>
            </a:r>
            <a:r>
              <a:rPr lang="en-US" baseline="30000" dirty="0" smtClean="0"/>
              <a:t>st</a:t>
            </a:r>
            <a:r>
              <a:rPr lang="en-US" dirty="0" smtClean="0"/>
              <a:t>, and 2</a:t>
            </a:r>
            <a:r>
              <a:rPr lang="en-US" baseline="30000" dirty="0" smtClean="0"/>
              <a:t>nd</a:t>
            </a:r>
            <a:r>
              <a:rPr lang="en-US" dirty="0" smtClean="0"/>
              <a:t> grades. The</a:t>
            </a:r>
            <a:r>
              <a:rPr lang="en-US" baseline="0" dirty="0" smtClean="0"/>
              <a:t> sections (modules) in yellow for all three grades deal with counting, number, place value, word problems, addition, and subtraction.  </a:t>
            </a:r>
            <a:r>
              <a:rPr lang="en-US" dirty="0" smtClean="0"/>
              <a:t>Coherence means that learning is connected within and across the grades so that students can build new understanding upon the foundational learning from previous years. </a:t>
            </a:r>
          </a:p>
          <a:p>
            <a:endParaRPr lang="en-US" dirty="0"/>
          </a:p>
          <a:p>
            <a:r>
              <a:rPr lang="en-US" dirty="0" smtClean="0"/>
              <a:t>As we explore these</a:t>
            </a:r>
            <a:r>
              <a:rPr lang="en-US" baseline="0" dirty="0" smtClean="0"/>
              <a:t> modules</a:t>
            </a:r>
            <a:r>
              <a:rPr lang="en-US" dirty="0" smtClean="0"/>
              <a:t>, you will understand the important</a:t>
            </a:r>
            <a:r>
              <a:rPr lang="en-US" baseline="0" dirty="0" smtClean="0"/>
              <a:t> role of the lessons and topics within your grade level and how they connect with the entire grade band.  Knowing the work across the grade band will give you insight into the specific lesson you are teaching</a:t>
            </a:r>
            <a:r>
              <a:rPr lang="en-US" dirty="0" smtClean="0"/>
              <a:t>.</a:t>
            </a:r>
          </a:p>
          <a:p>
            <a:endParaRPr lang="en-US" dirty="0" smtClean="0"/>
          </a:p>
          <a:p>
            <a:endParaRPr lang="en-US"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4</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66476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normAutofit fontScale="77500" lnSpcReduction="20000"/>
          </a:bodyPr>
          <a:lstStyle/>
          <a:p>
            <a:pPr>
              <a:lnSpc>
                <a:spcPct val="120000"/>
              </a:lnSpc>
            </a:pPr>
            <a:r>
              <a:rPr lang="en-US" dirty="0" smtClean="0"/>
              <a:t>Later in the module,</a:t>
            </a:r>
            <a:r>
              <a:rPr lang="en-US" baseline="0" dirty="0" smtClean="0"/>
              <a:t> students learn the meaning of subtraction as it relates to addition.  Using the same lesson with the bears playing in the wood, students can see that subtraction can also be used to solve the problem.  In the previous demonstration, we solved the mystery number by setting up an equation with a missing addend:  3 + ___ = 5.  Let’s see how this problem can be solved using subtraction.  </a:t>
            </a:r>
          </a:p>
          <a:p>
            <a:pPr>
              <a:lnSpc>
                <a:spcPct val="120000"/>
              </a:lnSpc>
            </a:pPr>
            <a:endParaRPr lang="en-US" baseline="0" dirty="0" smtClean="0"/>
          </a:p>
          <a:p>
            <a:pPr defTabSz="966612">
              <a:lnSpc>
                <a:spcPct val="120000"/>
              </a:lnSpc>
              <a:defRPr/>
            </a:pPr>
            <a:r>
              <a:rPr lang="en-US" baseline="0" dirty="0" smtClean="0"/>
              <a:t>Demonstrate Lesson 25.</a:t>
            </a:r>
          </a:p>
          <a:p>
            <a:pPr>
              <a:lnSpc>
                <a:spcPct val="120000"/>
              </a:lnSpc>
            </a:pPr>
            <a:r>
              <a:rPr lang="en-US" dirty="0" smtClean="0"/>
              <a:t> </a:t>
            </a:r>
          </a:p>
          <a:p>
            <a:pPr marL="176206" indent="-176206">
              <a:lnSpc>
                <a:spcPct val="120000"/>
              </a:lnSpc>
            </a:pPr>
            <a:r>
              <a:rPr lang="en-US" dirty="0" smtClean="0"/>
              <a:t>T:  Once upon a time, 3 little bears went to play tag in the forest.  Some more bears came over.  In the end, there were 5 little bears playing tag in the woods.  (Place 5 bear counters under the document camera.)</a:t>
            </a:r>
          </a:p>
          <a:p>
            <a:pPr marL="176206" indent="-176206">
              <a:lnSpc>
                <a:spcPct val="120000"/>
              </a:lnSpc>
            </a:pPr>
            <a:r>
              <a:rPr lang="en-US" dirty="0" smtClean="0"/>
              <a:t>T:  What does 5 stand for? </a:t>
            </a:r>
          </a:p>
          <a:p>
            <a:pPr marL="176206" indent="-176206">
              <a:lnSpc>
                <a:spcPct val="120000"/>
              </a:lnSpc>
            </a:pPr>
            <a:r>
              <a:rPr lang="en-US" dirty="0" smtClean="0"/>
              <a:t>S:  The number of bears playing at the end.</a:t>
            </a:r>
          </a:p>
          <a:p>
            <a:pPr marL="176206" indent="-176206">
              <a:lnSpc>
                <a:spcPct val="120000"/>
              </a:lnSpc>
            </a:pPr>
            <a:r>
              <a:rPr lang="en-US" dirty="0" smtClean="0"/>
              <a:t>T:  What does 3 stand for?</a:t>
            </a:r>
          </a:p>
          <a:p>
            <a:pPr marL="176206" indent="-176206">
              <a:lnSpc>
                <a:spcPct val="120000"/>
              </a:lnSpc>
            </a:pPr>
            <a:r>
              <a:rPr lang="en-US" dirty="0" smtClean="0"/>
              <a:t>S:  The number of bears playing in the beginning.</a:t>
            </a:r>
          </a:p>
          <a:p>
            <a:pPr marL="176206" indent="-176206">
              <a:lnSpc>
                <a:spcPct val="120000"/>
              </a:lnSpc>
            </a:pPr>
            <a:r>
              <a:rPr lang="en-US" dirty="0" smtClean="0"/>
              <a:t>T:  (Separate 3 bears slightly from the group.)</a:t>
            </a:r>
          </a:p>
          <a:p>
            <a:pPr marL="176206" indent="-176206">
              <a:lnSpc>
                <a:spcPct val="120000"/>
              </a:lnSpc>
            </a:pPr>
            <a:r>
              <a:rPr lang="en-US" dirty="0" smtClean="0"/>
              <a:t>T:  How many bears came over to play?  Point to where you see them.</a:t>
            </a:r>
          </a:p>
          <a:p>
            <a:pPr marL="176206" indent="-176206">
              <a:lnSpc>
                <a:spcPct val="120000"/>
              </a:lnSpc>
            </a:pPr>
            <a:r>
              <a:rPr lang="en-US" dirty="0" smtClean="0"/>
              <a:t>S:  (Point to 2 bears.)  2 bears.</a:t>
            </a:r>
          </a:p>
          <a:p>
            <a:pPr marL="176206" indent="-176206">
              <a:lnSpc>
                <a:spcPct val="120000"/>
              </a:lnSpc>
            </a:pPr>
            <a:r>
              <a:rPr lang="en-US" dirty="0" smtClean="0"/>
              <a:t>T:  We can make an imaginary line with our finger to show the 2 parts.  (Draw an imaginary line between 2 groups.)  3 bears were there first and then 2 more bears came.  (Point to each part accordingly.)</a:t>
            </a:r>
          </a:p>
          <a:p>
            <a:pPr marL="176206" indent="-176206">
              <a:lnSpc>
                <a:spcPct val="120000"/>
              </a:lnSpc>
            </a:pPr>
            <a:r>
              <a:rPr lang="en-US" dirty="0" smtClean="0"/>
              <a:t>T:  Many of you used addition to figure out how many bears came over to play.  When we checked our work just now, we separated the 3 bears from the total group of 5 bears.  (Write 4 + __ = 6 on the board.)  Since we know the whole and one part, we can use subtraction to find the other part.  Turn and talk to your partner about how we could write this as a subtraction sentence.  </a:t>
            </a:r>
          </a:p>
          <a:p>
            <a:pPr marL="176206" indent="-176206">
              <a:lnSpc>
                <a:spcPct val="120000"/>
              </a:lnSpc>
            </a:pPr>
            <a:r>
              <a:rPr lang="en-US" dirty="0" smtClean="0"/>
              <a:t>T:  (Choose a student to demonstrate her subtraction sentence using the bears.)</a:t>
            </a:r>
          </a:p>
          <a:p>
            <a:pPr marL="176206" indent="-176206">
              <a:lnSpc>
                <a:spcPct val="120000"/>
              </a:lnSpc>
            </a:pPr>
            <a:r>
              <a:rPr lang="en-US" dirty="0" smtClean="0"/>
              <a:t>T:  We can write 6 – 4 = 2 to show that we had 6 bears and separated 4 of them from the group, leaving us with 2 bears for the unknown part.  </a:t>
            </a:r>
          </a:p>
          <a:p>
            <a:pPr marL="176206" indent="-176206">
              <a:lnSpc>
                <a:spcPct val="120000"/>
              </a:lnSpc>
            </a:pPr>
            <a:r>
              <a:rPr lang="en-US" dirty="0" smtClean="0"/>
              <a:t>S/T:  (Write 6 – 4 = 2 on the board.)</a:t>
            </a:r>
          </a:p>
          <a:p>
            <a:pPr marL="176206" indent="-176206">
              <a:lnSpc>
                <a:spcPct val="120000"/>
              </a:lnSpc>
            </a:pPr>
            <a:r>
              <a:rPr lang="en-US" dirty="0" smtClean="0"/>
              <a:t>T:  Circle the answer to our question in the number sentence.</a:t>
            </a:r>
          </a:p>
          <a:p>
            <a:pPr marL="176206" indent="-176206">
              <a:lnSpc>
                <a:spcPct val="120000"/>
              </a:lnSpc>
            </a:pPr>
            <a:r>
              <a:rPr lang="en-US" dirty="0" smtClean="0"/>
              <a:t>T:  What number bond matches the parts and the total for this story?  Add that to your board.</a:t>
            </a:r>
          </a:p>
          <a:p>
            <a:pPr marL="176206" indent="-176206">
              <a:lnSpc>
                <a:spcPct val="120000"/>
              </a:lnSpc>
            </a:pPr>
            <a:r>
              <a:rPr lang="en-US" dirty="0" smtClean="0"/>
              <a:t>S/T:  (Draw number bond of 3 and 2 with the total of 5.)  </a:t>
            </a:r>
          </a:p>
          <a:p>
            <a:pPr marL="176206" indent="-176206">
              <a:lnSpc>
                <a:spcPct val="120000"/>
              </a:lnSpc>
            </a:pPr>
            <a:r>
              <a:rPr lang="en-US" dirty="0" smtClean="0"/>
              <a:t>T:  Do both of your number sentences match the number bond? </a:t>
            </a:r>
          </a:p>
          <a:p>
            <a:pPr marL="176206" indent="-176206">
              <a:lnSpc>
                <a:spcPct val="120000"/>
              </a:lnSpc>
            </a:pPr>
            <a:r>
              <a:rPr lang="en-US" dirty="0" smtClean="0"/>
              <a:t>S:  Yes!</a:t>
            </a:r>
          </a:p>
          <a:p>
            <a:pPr marL="176206" indent="-176206">
              <a:lnSpc>
                <a:spcPct val="120000"/>
              </a:lnSpc>
            </a:pPr>
            <a:r>
              <a:rPr lang="en-US" dirty="0" smtClean="0"/>
              <a:t>T:  How are these number sentences the same?  How are they different?  Turn and talk to your partner.</a:t>
            </a:r>
          </a:p>
          <a:p>
            <a:pPr marL="176206" indent="-176206">
              <a:lnSpc>
                <a:spcPct val="120000"/>
              </a:lnSpc>
            </a:pPr>
            <a:r>
              <a:rPr lang="en-US" dirty="0" smtClean="0"/>
              <a:t>S:  Both number sentences gave us the answer.  2 more bears came to play.  The first time, we used counting on and an addition sentence to solve.  The second time, we used subtraction.</a:t>
            </a:r>
          </a:p>
          <a:p>
            <a:pPr>
              <a:lnSpc>
                <a:spcPct val="120000"/>
              </a:lnSpc>
            </a:pPr>
            <a:endParaRPr lang="en-US" dirty="0" smtClean="0"/>
          </a:p>
          <a:p>
            <a:pPr>
              <a:lnSpc>
                <a:spcPct val="120000"/>
              </a:lnSpc>
            </a:pPr>
            <a:r>
              <a:rPr lang="en-US" baseline="0" dirty="0" smtClean="0"/>
              <a:t>As students practice solving these add to with change unknown story problems, they write the number bond to match the parts and the total from the story and write both addition and subtraction number sentences. Representing the story as a number bond is a powerful method as students see the relationship between the parts and whole within the story and can relate it to both addition and subtraction sentences.</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Presenter: 5 counting bears, Document camera</a:t>
            </a:r>
          </a:p>
          <a:p>
            <a:pPr marL="484985" lvl="1" indent="-302066">
              <a:buFont typeface="Arial" pitchFamily="34" charset="0"/>
              <a:buChar char="•"/>
            </a:pP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40</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62876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r>
              <a:rPr lang="en-US" baseline="0" dirty="0" smtClean="0"/>
              <a:t>In M1, the number path is used for counting on to find the unknown part in an addition problem as well as its related subtraction problem.  </a:t>
            </a:r>
            <a:r>
              <a:rPr lang="en-US" dirty="0" smtClean="0"/>
              <a:t>This model is reminiscent of the </a:t>
            </a:r>
            <a:r>
              <a:rPr lang="en-US" dirty="0" err="1" smtClean="0"/>
              <a:t>Rekenrek</a:t>
            </a:r>
            <a:r>
              <a:rPr lang="en-US" dirty="0" smtClean="0"/>
              <a:t> beads and the use of 5 groups.  </a:t>
            </a:r>
            <a:r>
              <a:rPr lang="en-US" baseline="0" dirty="0" smtClean="0"/>
              <a:t>When counting on, students can start by circling the addend and hop forward one number at a time as they count on until they reach the total.  </a:t>
            </a:r>
          </a:p>
          <a:p>
            <a:endParaRPr lang="en-US" baseline="0" dirty="0" smtClean="0"/>
          </a:p>
          <a:p>
            <a:r>
              <a:rPr lang="en-US" baseline="0" dirty="0" smtClean="0"/>
              <a:t>(</a:t>
            </a:r>
            <a:r>
              <a:rPr lang="en-US" i="1" baseline="0" dirty="0" smtClean="0"/>
              <a:t>Demonstrate on document camera</a:t>
            </a:r>
            <a:r>
              <a:rPr lang="en-US" baseline="0" dirty="0" smtClean="0"/>
              <a:t>.)  First, when adding 2 numbers, 4 and 2 to find the total,  we would circle the 4, and hop two places to add 2 and land on 6.  </a:t>
            </a:r>
          </a:p>
          <a:p>
            <a:endParaRPr lang="en-US" b="0" baseline="0" dirty="0" smtClean="0"/>
          </a:p>
          <a:p>
            <a:r>
              <a:rPr lang="en-US" b="0" baseline="0" dirty="0" smtClean="0"/>
              <a:t>To solve the problem, (</a:t>
            </a:r>
            <a:r>
              <a:rPr lang="en-US" b="0" i="1" baseline="0" dirty="0" smtClean="0"/>
              <a:t>write</a:t>
            </a:r>
            <a:r>
              <a:rPr lang="en-US" b="0" baseline="0" dirty="0" smtClean="0"/>
              <a:t>) 4 + ___ = 6, students  first ask themselves, “4 plus what number is the same as 6?”  since the equal sign means “the same as.” </a:t>
            </a:r>
          </a:p>
          <a:p>
            <a:r>
              <a:rPr lang="en-US" baseline="0" dirty="0" smtClean="0"/>
              <a:t>(</a:t>
            </a:r>
            <a:r>
              <a:rPr lang="en-US" i="1" baseline="0" dirty="0" smtClean="0"/>
              <a:t>Demonstrate</a:t>
            </a:r>
            <a:r>
              <a:rPr lang="en-US" baseline="0" dirty="0" smtClean="0"/>
              <a:t>.)</a:t>
            </a:r>
            <a:r>
              <a:rPr lang="en-US" dirty="0" smtClean="0"/>
              <a:t>  </a:t>
            </a:r>
            <a:r>
              <a:rPr lang="en-US" baseline="0" dirty="0" smtClean="0"/>
              <a:t>They circle the 4  and hop as they count on until they reach the total of 6.  They see that the unknown part, the missing addend, is 2. </a:t>
            </a:r>
          </a:p>
          <a:p>
            <a:endParaRPr lang="en-US" baseline="0" dirty="0" smtClean="0"/>
          </a:p>
          <a:p>
            <a:r>
              <a:rPr lang="en-US" baseline="0" dirty="0" smtClean="0"/>
              <a:t>(</a:t>
            </a:r>
            <a:r>
              <a:rPr lang="en-US" i="1" baseline="0" dirty="0" smtClean="0"/>
              <a:t>Continue demonstration </a:t>
            </a:r>
            <a:r>
              <a:rPr lang="en-US" i="1" dirty="0" smtClean="0"/>
              <a:t>under the</a:t>
            </a:r>
            <a:r>
              <a:rPr lang="en-US" i="1" baseline="0" dirty="0" smtClean="0"/>
              <a:t> document camera</a:t>
            </a:r>
            <a:r>
              <a:rPr lang="en-US" baseline="0" dirty="0" smtClean="0"/>
              <a:t>.)  When </a:t>
            </a:r>
            <a:r>
              <a:rPr lang="en-US" dirty="0" smtClean="0"/>
              <a:t>solving a subtraction problem such as (</a:t>
            </a:r>
            <a:r>
              <a:rPr lang="en-US" i="1" dirty="0" smtClean="0"/>
              <a:t>write</a:t>
            </a:r>
            <a:r>
              <a:rPr lang="en-US" dirty="0" smtClean="0"/>
              <a:t>) 6 – 4, </a:t>
            </a:r>
            <a:r>
              <a:rPr lang="en-US" baseline="0" dirty="0" smtClean="0"/>
              <a:t>students can either use related addition method by starting with one part and hopping forward to the total as we just did.  Or students may start at the total, circling 6 and hop backwards to take away the given part.  To solve 6 – 4, students have the option of starting at 4 and counting their hops to get to 6, or staring at 6 and counting backwards 4 hops to get to 2.</a:t>
            </a:r>
          </a:p>
          <a:p>
            <a:endParaRPr lang="en-US" baseline="0" dirty="0" smtClean="0"/>
          </a:p>
          <a:p>
            <a:r>
              <a:rPr lang="en-US" baseline="0" dirty="0" smtClean="0"/>
              <a:t>(</a:t>
            </a:r>
            <a:r>
              <a:rPr lang="en-US" i="1" dirty="0" smtClean="0"/>
              <a:t>Switch back to the power point</a:t>
            </a:r>
            <a:r>
              <a:rPr lang="en-US" dirty="0" smtClean="0"/>
              <a:t>.)  </a:t>
            </a:r>
            <a:r>
              <a:rPr lang="en-US" baseline="0" dirty="0" smtClean="0"/>
              <a:t>Use the number path and work with your partner to solve the problems on the slide.  (</a:t>
            </a:r>
            <a:r>
              <a:rPr lang="en-US" i="1" baseline="0" dirty="0" smtClean="0"/>
              <a:t>Give 60</a:t>
            </a:r>
            <a:r>
              <a:rPr lang="en-US" i="1" dirty="0" smtClean="0"/>
              <a:t> – 90 seconds</a:t>
            </a:r>
            <a:r>
              <a:rPr lang="en-US" dirty="0" smtClean="0"/>
              <a:t>.)</a:t>
            </a:r>
            <a:endParaRPr lang="en-US" baseline="0" dirty="0" smtClean="0"/>
          </a:p>
          <a:p>
            <a:endParaRPr lang="en-US" baseline="0" dirty="0" smtClean="0"/>
          </a:p>
          <a:p>
            <a:r>
              <a:rPr lang="en-US" baseline="0" dirty="0" smtClean="0"/>
              <a:t>7 + ___ = 8, 8 – 7 = ___</a:t>
            </a:r>
          </a:p>
          <a:p>
            <a:r>
              <a:rPr lang="en-US" baseline="0" dirty="0" smtClean="0"/>
              <a:t>2 + ___ = 9, 9 – 2 = ___</a:t>
            </a:r>
          </a:p>
          <a:p>
            <a:r>
              <a:rPr lang="en-US" dirty="0" smtClean="0"/>
              <a:t>8</a:t>
            </a:r>
            <a:r>
              <a:rPr lang="en-US" baseline="0" dirty="0" smtClean="0"/>
              <a:t> + ___ = </a:t>
            </a:r>
            <a:r>
              <a:rPr lang="en-US" dirty="0" smtClean="0"/>
              <a:t>9</a:t>
            </a:r>
            <a:r>
              <a:rPr lang="en-US" baseline="0" dirty="0" smtClean="0"/>
              <a:t>, 9 – 8 = ___</a:t>
            </a:r>
          </a:p>
          <a:p>
            <a:endParaRPr lang="en-US" baseline="0" dirty="0" smtClean="0"/>
          </a:p>
          <a:p>
            <a:r>
              <a:rPr lang="en-US" baseline="0" dirty="0" smtClean="0"/>
              <a:t>As you use</a:t>
            </a:r>
            <a:r>
              <a:rPr lang="en-US" dirty="0" smtClean="0"/>
              <a:t> the number path to solve , think about the following question:</a:t>
            </a:r>
            <a:endParaRPr lang="en-US" baseline="0" dirty="0" smtClean="0"/>
          </a:p>
          <a:p>
            <a:r>
              <a:rPr lang="en-US" baseline="0" dirty="0" smtClean="0"/>
              <a:t>When is counting on more efficient and when is counting back more efficient?  This is a discussion students have after having lots of experience solving related addition and subtraction problems.  </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Presenter:  Number path on the white board, document camera</a:t>
            </a:r>
          </a:p>
          <a:p>
            <a:pPr marL="484985" lvl="1" indent="-302066">
              <a:buFont typeface="Arial" pitchFamily="34" charset="0"/>
              <a:buChar char="•"/>
            </a:pPr>
            <a:r>
              <a:rPr lang="en-US" i="1" dirty="0" smtClean="0"/>
              <a:t>Participants:  Number Path template inserted in the personal white board</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41</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5755425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we just discussed, sometimes, it’s more efficient to count on when the total and the part are close to each other.  As the total gets larger and the part gets smaller, it can be more efficient to count back, as in 2 + ___</a:t>
            </a:r>
            <a:r>
              <a:rPr lang="en-US" dirty="0" smtClean="0"/>
              <a:t> = 9</a:t>
            </a:r>
            <a:r>
              <a:rPr lang="en-US" baseline="0" dirty="0" smtClean="0"/>
              <a:t>.  You would want to start from 9 and</a:t>
            </a:r>
            <a:r>
              <a:rPr lang="en-US" dirty="0" smtClean="0"/>
              <a:t> just count back 2 times.  </a:t>
            </a:r>
          </a:p>
          <a:p>
            <a:r>
              <a:rPr lang="en-US" baseline="0" dirty="0" smtClean="0"/>
              <a:t>  </a:t>
            </a:r>
          </a:p>
          <a:p>
            <a:endParaRPr lang="en-US" dirty="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42</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575542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r>
              <a:rPr lang="en-US" baseline="0" dirty="0" smtClean="0"/>
              <a:t>At the end of Module 1, first graders use the addition chart  (</a:t>
            </a:r>
            <a:r>
              <a:rPr lang="en-US" i="1" baseline="0" dirty="0" smtClean="0"/>
              <a:t>found in your handouts</a:t>
            </a:r>
            <a:r>
              <a:rPr lang="en-US" baseline="0" dirty="0" smtClean="0"/>
              <a:t>) and </a:t>
            </a:r>
            <a:r>
              <a:rPr lang="en-US" dirty="0" smtClean="0"/>
              <a:t>analyze their ones, twos, threes, and see patterns in the numbers.</a:t>
            </a:r>
          </a:p>
          <a:p>
            <a:endParaRPr lang="en-US" dirty="0" smtClean="0"/>
          </a:p>
          <a:p>
            <a:pPr>
              <a:defRPr/>
            </a:pPr>
            <a:r>
              <a:rPr lang="en-US" dirty="0" smtClean="0"/>
              <a:t>Here are all the addition</a:t>
            </a:r>
            <a:r>
              <a:rPr lang="en-US" baseline="0" dirty="0" smtClean="0"/>
              <a:t> facts first graders are expected to be fluent with by the end of the year.  At first glance, this seems like a lot of facts.  As students analyze the chart, they realize that they know the first column.  (</a:t>
            </a:r>
            <a:r>
              <a:rPr lang="en-US" dirty="0"/>
              <a:t>CLICK</a:t>
            </a:r>
            <a:r>
              <a:rPr lang="en-US" baseline="0" dirty="0" smtClean="0"/>
              <a:t>)  </a:t>
            </a:r>
          </a:p>
          <a:p>
            <a:pPr>
              <a:defRPr/>
            </a:pPr>
            <a:r>
              <a:rPr lang="en-US" baseline="0" dirty="0" smtClean="0"/>
              <a:t>They also realize that they know the second column. (</a:t>
            </a:r>
            <a:r>
              <a:rPr lang="en-US" dirty="0"/>
              <a:t>CLICK</a:t>
            </a:r>
            <a:r>
              <a:rPr lang="en-US" baseline="0" dirty="0" smtClean="0"/>
              <a:t>)  Students see the </a:t>
            </a:r>
            <a:r>
              <a:rPr lang="en-US" dirty="0" smtClean="0"/>
              <a:t> "Plus ones" are the same as the next number.</a:t>
            </a:r>
            <a:r>
              <a:rPr lang="en-US" baseline="0" dirty="0" smtClean="0"/>
              <a:t>  “The answer is the next number.</a:t>
            </a:r>
            <a:r>
              <a:rPr lang="en-US" dirty="0" smtClean="0"/>
              <a:t> It’s like the number</a:t>
            </a:r>
            <a:r>
              <a:rPr lang="en-US" baseline="0" dirty="0" smtClean="0"/>
              <a:t> stairs we built in Kindergarten!”</a:t>
            </a:r>
            <a:endParaRPr lang="en-US" dirty="0" smtClean="0"/>
          </a:p>
          <a:p>
            <a:r>
              <a:rPr lang="en-US" dirty="0"/>
              <a:t>(</a:t>
            </a:r>
            <a:r>
              <a:rPr lang="en-US" dirty="0" smtClean="0"/>
              <a:t>CLICK) They </a:t>
            </a:r>
            <a:r>
              <a:rPr lang="en-US" baseline="0" dirty="0" smtClean="0"/>
              <a:t>then see that 3+1, a fact from the 2</a:t>
            </a:r>
            <a:r>
              <a:rPr lang="en-US" baseline="30000" dirty="0" smtClean="0"/>
              <a:t>nd</a:t>
            </a:r>
            <a:r>
              <a:rPr lang="en-US" baseline="0" dirty="0" smtClean="0"/>
              <a:t> column can be found in the first row, as 1 + 3. In fact, students can recognize the power of commutative property throughout the chart.  </a:t>
            </a:r>
          </a:p>
          <a:p>
            <a:endParaRPr lang="en-US" dirty="0" smtClean="0"/>
          </a:p>
          <a:p>
            <a:r>
              <a:rPr lang="en-US" dirty="0" smtClean="0"/>
              <a:t>Students also notice</a:t>
            </a:r>
            <a:r>
              <a:rPr lang="en-US" baseline="0" dirty="0" smtClean="0"/>
              <a:t> that they know all the combinations to make 10 as seen in the staircase at the bottom of the chart. </a:t>
            </a:r>
            <a:r>
              <a:rPr lang="en-US" dirty="0"/>
              <a:t>(CLICK) </a:t>
            </a:r>
            <a:endParaRPr lang="en-US" baseline="0" dirty="0" smtClean="0"/>
          </a:p>
          <a:p>
            <a:endParaRPr lang="en-US" dirty="0" smtClean="0"/>
          </a:p>
          <a:p>
            <a:pPr defTabSz="966612">
              <a:defRPr/>
            </a:pPr>
            <a:r>
              <a:rPr lang="en-US" baseline="0" dirty="0" smtClean="0"/>
              <a:t>Previous to looking at the addition chart, students also learn to use doubles to add near doubles, also known as doubles + 1.  For instance, if the students know 4 + 4 = 8, they can add 4 + 5 by recognizing that the answer will be just 1 more than 4 + 4. </a:t>
            </a:r>
          </a:p>
          <a:p>
            <a:pPr defTabSz="966612">
              <a:defRPr/>
            </a:pPr>
            <a:endParaRPr lang="en-US" baseline="0" dirty="0" smtClean="0"/>
          </a:p>
          <a:p>
            <a:r>
              <a:rPr lang="en-US" dirty="0" smtClean="0"/>
              <a:t>Looking</a:t>
            </a:r>
            <a:r>
              <a:rPr lang="en-US" baseline="0" dirty="0" smtClean="0"/>
              <a:t> at this chart, that means students who already know their doubles fact </a:t>
            </a:r>
            <a:r>
              <a:rPr lang="en-US" dirty="0"/>
              <a:t>(CLICK) </a:t>
            </a:r>
            <a:r>
              <a:rPr lang="en-US" dirty="0" smtClean="0"/>
              <a:t>can </a:t>
            </a:r>
            <a:r>
              <a:rPr lang="en-US" baseline="0" dirty="0" smtClean="0"/>
              <a:t>also know to other diagonal stairs on this chart – the doubles + 1 facts. </a:t>
            </a:r>
            <a:r>
              <a:rPr lang="en-US" dirty="0"/>
              <a:t>(CLICK) </a:t>
            </a:r>
            <a:endParaRPr lang="en-US" dirty="0" smtClean="0"/>
          </a:p>
          <a:p>
            <a:endParaRPr lang="en-US" dirty="0" smtClean="0"/>
          </a:p>
          <a:p>
            <a:r>
              <a:rPr lang="en-US" dirty="0" smtClean="0"/>
              <a:t>What</a:t>
            </a:r>
            <a:r>
              <a:rPr lang="en-US" baseline="0" dirty="0" smtClean="0"/>
              <a:t> other patterns will students notice?  Turn and talk to the person next to you.</a:t>
            </a:r>
          </a:p>
          <a:p>
            <a:pPr>
              <a:buFont typeface="Arial" pitchFamily="34" charset="0"/>
              <a:buChar char="•"/>
            </a:pPr>
            <a:r>
              <a:rPr lang="en-US" baseline="0" dirty="0" smtClean="0"/>
              <a:t>As you move cross the row or down a column, the total increases by 1.  One added remains the same but the other addend increases by 1.</a:t>
            </a:r>
          </a:p>
          <a:p>
            <a:pPr>
              <a:buFont typeface="Arial" pitchFamily="34" charset="0"/>
              <a:buChar char="•"/>
            </a:pPr>
            <a:r>
              <a:rPr lang="en-US" baseline="0" dirty="0" smtClean="0"/>
              <a:t>As you move up diagonally, the totals remain the same (See the gray “stairs” on the bottom of the addition chart on the ppt.  These are all decompositions of 10.)  They make up the different decompositions of the same number.</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Participants: Addition Chart from the handout </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43</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13077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normAutofit/>
          </a:bodyPr>
          <a:lstStyle/>
          <a:p>
            <a:r>
              <a:rPr lang="en-US" dirty="0" smtClean="0"/>
              <a:t>By the end of Module</a:t>
            </a:r>
            <a:r>
              <a:rPr lang="en-US" baseline="0" dirty="0" smtClean="0"/>
              <a:t> 1, students add and subtract within 10 at the abstract level.  As you can see from this sprint, which </a:t>
            </a:r>
            <a:r>
              <a:rPr lang="en-US" dirty="0" smtClean="0"/>
              <a:t>you’ll find in your handouts</a:t>
            </a:r>
            <a:r>
              <a:rPr lang="en-US" baseline="0" dirty="0" smtClean="0"/>
              <a:t>, students are able to look at a number sentence, whether it be addition or subtraction and put their knowledge to work in finding the unknown number.  </a:t>
            </a:r>
          </a:p>
          <a:p>
            <a:endParaRPr lang="en-US" baseline="0" dirty="0" smtClean="0"/>
          </a:p>
          <a:p>
            <a:r>
              <a:rPr lang="en-US" baseline="0" dirty="0" smtClean="0"/>
              <a:t>What skills or strategies have we shared until this point that you can imagine students employing to solve abstractly?</a:t>
            </a:r>
          </a:p>
          <a:p>
            <a:endParaRPr lang="en-US" baseline="0" dirty="0" smtClean="0"/>
          </a:p>
          <a:p>
            <a:r>
              <a:rPr lang="en-US" baseline="0" dirty="0" smtClean="0"/>
              <a:t>*Partners to 10</a:t>
            </a:r>
          </a:p>
          <a:p>
            <a:r>
              <a:rPr lang="en-US" baseline="0" dirty="0" smtClean="0"/>
              <a:t>*Relationship between addition and subtraction</a:t>
            </a:r>
          </a:p>
          <a:p>
            <a:r>
              <a:rPr lang="en-US" baseline="0" dirty="0" smtClean="0"/>
              <a:t>*Counting on to find the missing addend</a:t>
            </a:r>
          </a:p>
          <a:p>
            <a:r>
              <a:rPr lang="en-US" baseline="0" dirty="0" smtClean="0"/>
              <a:t>*Understanding number sentences written in different order</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Participants:  Sprints from Handout</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44</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77726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pPr defTabSz="966612">
              <a:defRPr/>
            </a:pPr>
            <a:r>
              <a:rPr lang="en-US" baseline="0" dirty="0" smtClean="0"/>
              <a:t>Module 2 is a crucial time period in Grade 1 as student develop their use of Level 3 strategies where they</a:t>
            </a:r>
            <a:r>
              <a:rPr lang="en-US" dirty="0" smtClean="0"/>
              <a:t> convert a problem into an easier problem</a:t>
            </a:r>
            <a:r>
              <a:rPr lang="en-US" baseline="0" dirty="0" smtClean="0"/>
              <a:t>. Students are introduced to and are practicing the Make 10 strategy and Take from 10 strategy in order to add and subtract numbers within 20.  </a:t>
            </a:r>
          </a:p>
          <a:p>
            <a:endParaRPr lang="en-US" baseline="0" dirty="0" smtClean="0"/>
          </a:p>
          <a:p>
            <a:r>
              <a:rPr lang="en-US" baseline="0" dirty="0" smtClean="0"/>
              <a:t>Let’s take a look at how students progress through Level 1, Level 2 and Level 3 strategies as they try to solve 9 + 6.  </a:t>
            </a:r>
          </a:p>
          <a:p>
            <a:endParaRPr lang="en-US" baseline="0" dirty="0" smtClean="0"/>
          </a:p>
          <a:p>
            <a:r>
              <a:rPr lang="en-US" baseline="0" dirty="0" smtClean="0"/>
              <a:t>(</a:t>
            </a:r>
            <a:r>
              <a:rPr lang="en-US" dirty="0"/>
              <a:t>CLICK</a:t>
            </a:r>
            <a:r>
              <a:rPr lang="en-US" baseline="0" dirty="0" smtClean="0"/>
              <a:t>)  Students at Level 1 count all, starting with the first dot all the way to 15 dots.  </a:t>
            </a:r>
            <a:r>
              <a:rPr lang="en-US" b="0" baseline="0" dirty="0" smtClean="0"/>
              <a:t>Here, each object is 1 unit.</a:t>
            </a:r>
            <a:endParaRPr lang="en-US" dirty="0" smtClean="0"/>
          </a:p>
          <a:p>
            <a:r>
              <a:rPr lang="en-US" dirty="0"/>
              <a:t>(</a:t>
            </a:r>
            <a:r>
              <a:rPr lang="en-US" dirty="0" smtClean="0"/>
              <a:t>CLICK) Students </a:t>
            </a:r>
            <a:r>
              <a:rPr lang="en-US" baseline="0" dirty="0" smtClean="0"/>
              <a:t>at Level 2 understand that the first addend is </a:t>
            </a:r>
            <a:r>
              <a:rPr lang="en-US" b="0" baseline="0" dirty="0" smtClean="0"/>
              <a:t>a unit of 9 </a:t>
            </a:r>
            <a:r>
              <a:rPr lang="en-US" baseline="0" dirty="0" smtClean="0"/>
              <a:t>and therefore, count on from 9 to get to 15.  </a:t>
            </a:r>
          </a:p>
          <a:p>
            <a:pPr>
              <a:defRPr/>
            </a:pPr>
            <a:endParaRPr lang="en-US" dirty="0" smtClean="0"/>
          </a:p>
          <a:p>
            <a:pPr>
              <a:defRPr/>
            </a:pPr>
            <a:r>
              <a:rPr lang="en-US" dirty="0"/>
              <a:t>(CLICK) </a:t>
            </a:r>
            <a:r>
              <a:rPr lang="en-US" dirty="0" smtClean="0"/>
              <a:t>Finally</a:t>
            </a:r>
            <a:r>
              <a:rPr lang="en-US" baseline="0" dirty="0" smtClean="0"/>
              <a:t>, students at Level 3 see each addend as a unit, one of which can be manipulated to compose a new unit, a ten. At this point, students are reminded how easy it is for them to add when one of the units is 10.  9 needs 1 more to complete a new unit of 10.  1 is taken from 6 and 5 are now remaining. We now have 2 new units, 10 and 5, which equal 15.  This strategy is called Making a Ten. </a:t>
            </a:r>
          </a:p>
          <a:p>
            <a:endParaRPr lang="en-US" baseline="0" dirty="0" smtClean="0"/>
          </a:p>
          <a:p>
            <a:r>
              <a:rPr lang="en-US" baseline="0" dirty="0" smtClean="0"/>
              <a:t>In M2, students will explore </a:t>
            </a:r>
            <a:r>
              <a:rPr lang="en-US" dirty="0" smtClean="0"/>
              <a:t>Level 3 strategies, </a:t>
            </a:r>
            <a:r>
              <a:rPr lang="en-US" baseline="0" dirty="0" smtClean="0"/>
              <a:t>the make 10 strategy to add (and take from 10 strategy to subtract) within 20, starting on</a:t>
            </a:r>
            <a:r>
              <a:rPr lang="en-US" dirty="0" smtClean="0"/>
              <a:t> </a:t>
            </a:r>
            <a:r>
              <a:rPr lang="en-US" baseline="0" dirty="0" smtClean="0"/>
              <a:t>concrete and pictorial levels</a:t>
            </a:r>
            <a:r>
              <a:rPr lang="en-US" dirty="0" smtClean="0"/>
              <a:t> and move towards </a:t>
            </a:r>
            <a:r>
              <a:rPr lang="en-US" baseline="0" dirty="0" smtClean="0"/>
              <a:t>working to solve</a:t>
            </a:r>
            <a:r>
              <a:rPr lang="en-US" dirty="0" smtClean="0"/>
              <a:t> abstractly using the notation you see on the last picture</a:t>
            </a:r>
            <a:r>
              <a:rPr lang="en-US" baseline="0" dirty="0" smtClean="0"/>
              <a:t>.</a:t>
            </a:r>
          </a:p>
          <a:p>
            <a:endParaRPr lang="en-US" baseline="0" dirty="0" smtClean="0"/>
          </a:p>
          <a:p>
            <a:pPr marL="0" lvl="2">
              <a:defRPr/>
            </a:pPr>
            <a:r>
              <a:rPr lang="en-US" dirty="0" smtClean="0"/>
              <a:t>Up to the this point, students have been strengthening the 3 prerequisite</a:t>
            </a:r>
            <a:r>
              <a:rPr lang="en-US" baseline="0" dirty="0" smtClean="0"/>
              <a:t> skills </a:t>
            </a:r>
            <a:r>
              <a:rPr lang="en-US" dirty="0" smtClean="0"/>
              <a:t>necessary for</a:t>
            </a:r>
            <a:r>
              <a:rPr lang="en-US" baseline="0" dirty="0" smtClean="0"/>
              <a:t> solving problems such as 9 + 6 using this Level 3 strategy.  </a:t>
            </a:r>
            <a:r>
              <a:rPr lang="en-US" dirty="0" smtClean="0"/>
              <a:t>Earlier in our presentation, we’ve looked at a number of K and G1 fluency activities and lessons to support making Partners to Ten and Decompositions of Numbers within 10 . Let’s looks at some fluency activities that will help students master their 10 plus facts.</a:t>
            </a:r>
            <a:endParaRPr lang="en-US" baseline="0" dirty="0" smtClean="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45</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pPr defTabSz="966612">
              <a:defRPr/>
            </a:pPr>
            <a:r>
              <a:rPr lang="en-US" dirty="0"/>
              <a:t>VIDEO – watch a demonstration of number glove counting (except that a glove isn’t being used) from 0:00–2:20.  Tell participants that they can find this video on EngagyNY.org if they are interested in watching the rest of the video with additional counting exercises.</a:t>
            </a:r>
          </a:p>
          <a:p>
            <a:pPr>
              <a:defRPr/>
            </a:pPr>
            <a:endParaRPr lang="en-US" dirty="0"/>
          </a:p>
          <a:p>
            <a:pPr>
              <a:defRPr/>
            </a:pPr>
            <a:r>
              <a:rPr lang="en-US" dirty="0"/>
              <a:t>Here are some fluencies which will support students in decomposing numbers into tens and ones.</a:t>
            </a:r>
          </a:p>
          <a:p>
            <a:pPr>
              <a:defRPr/>
            </a:pPr>
            <a:endParaRPr lang="en-US" b="1" dirty="0"/>
          </a:p>
          <a:p>
            <a:pPr>
              <a:defRPr/>
            </a:pPr>
            <a:r>
              <a:rPr lang="en-US" b="1" dirty="0"/>
              <a:t>Happy Counting:  the Say Ten Way  </a:t>
            </a:r>
            <a:r>
              <a:rPr lang="en-US" dirty="0">
                <a:solidFill>
                  <a:srgbClr val="FF0000"/>
                </a:solidFill>
              </a:rPr>
              <a:t>SHOULD HAVE THE VIDEO SOON!! </a:t>
            </a:r>
            <a:r>
              <a:rPr lang="en-US" dirty="0"/>
              <a:t>If not here’s the script:</a:t>
            </a:r>
          </a:p>
          <a:p>
            <a:pPr>
              <a:defRPr/>
            </a:pPr>
            <a:r>
              <a:rPr lang="en-US" dirty="0"/>
              <a:t>(You may use the </a:t>
            </a:r>
            <a:r>
              <a:rPr lang="en-US" dirty="0" err="1"/>
              <a:t>Rekenrek</a:t>
            </a:r>
            <a:r>
              <a:rPr lang="en-US" dirty="0"/>
              <a:t> first.  Then use your thumb to signal counting up and down.)</a:t>
            </a:r>
          </a:p>
          <a:p>
            <a:pPr>
              <a:defRPr/>
            </a:pPr>
            <a:r>
              <a:rPr lang="en-US" dirty="0"/>
              <a:t>Let’s count up and down by 1s using the Say Ten Way.  (i.e.  9, 10, ten 1, ten 2, ten 3, pause, ten 2, ten 1, pause, ten 2, ten 3, ten 4, etc.)</a:t>
            </a:r>
          </a:p>
          <a:p>
            <a:pPr>
              <a:defRPr/>
            </a:pPr>
            <a:r>
              <a:rPr lang="en-US" dirty="0"/>
              <a:t>Now, let’s count up and down by 1’s alternating the Say Ten Way with the Regular Way.  (i.e.,, ten 1, 12, ten 3, 14, pause, ten 3, 12, ten 1, pause, etc.)</a:t>
            </a:r>
          </a:p>
          <a:p>
            <a:pPr>
              <a:defRPr/>
            </a:pPr>
            <a:endParaRPr lang="en-US" dirty="0"/>
          </a:p>
          <a:p>
            <a:pPr>
              <a:defRPr/>
            </a:pPr>
            <a:r>
              <a:rPr lang="en-US" b="1" dirty="0"/>
              <a:t>Tens and Ones</a:t>
            </a:r>
            <a:r>
              <a:rPr lang="en-US" dirty="0"/>
              <a:t>: </a:t>
            </a:r>
            <a:r>
              <a:rPr lang="en-US" dirty="0">
                <a:solidFill>
                  <a:srgbClr val="FF0000"/>
                </a:solidFill>
              </a:rPr>
              <a:t>SHOULD HAVE THE VIDEO SOON!! </a:t>
            </a:r>
            <a:r>
              <a:rPr lang="en-US" dirty="0"/>
              <a:t>If not here’s the script:   (Need </a:t>
            </a:r>
            <a:r>
              <a:rPr lang="en-US" dirty="0" err="1"/>
              <a:t>Rekenrek</a:t>
            </a:r>
            <a:r>
              <a:rPr lang="en-US" dirty="0"/>
              <a:t>.)</a:t>
            </a:r>
          </a:p>
          <a:p>
            <a:pPr marL="490019" indent="-251722"/>
            <a:r>
              <a:rPr lang="en-US" dirty="0"/>
              <a:t>T:  	(Show 16, 6 on top, 10 in the second row, on the Rekenrek).  How many tens do you see?</a:t>
            </a:r>
          </a:p>
          <a:p>
            <a:pPr marL="490019" indent="-251722"/>
            <a:r>
              <a:rPr lang="en-US" dirty="0"/>
              <a:t>S:  	1.</a:t>
            </a:r>
          </a:p>
          <a:p>
            <a:pPr marL="490019" indent="-251722"/>
            <a:r>
              <a:rPr lang="en-US" dirty="0"/>
              <a:t>T:  	How many extra ones?</a:t>
            </a:r>
          </a:p>
          <a:p>
            <a:pPr marL="490019" indent="-251722"/>
            <a:r>
              <a:rPr lang="en-US" dirty="0"/>
              <a:t>S:  	6.</a:t>
            </a:r>
          </a:p>
          <a:p>
            <a:pPr marL="490019" indent="-251722"/>
            <a:r>
              <a:rPr lang="en-US" dirty="0"/>
              <a:t>T:  	Say the number the Say Ten way.</a:t>
            </a:r>
          </a:p>
          <a:p>
            <a:pPr marL="490019" indent="-251722"/>
            <a:r>
              <a:rPr lang="en-US" dirty="0"/>
              <a:t>S:  	Ten 6.</a:t>
            </a:r>
          </a:p>
          <a:p>
            <a:pPr marL="490019" indent="-251722"/>
            <a:r>
              <a:rPr lang="en-US" dirty="0"/>
              <a:t>T:  	Good.  1 ten plus 6 ones is?</a:t>
            </a:r>
          </a:p>
          <a:p>
            <a:pPr marL="490019" indent="-251722"/>
            <a:r>
              <a:rPr lang="en-US" dirty="0"/>
              <a:t>S:  	16.</a:t>
            </a:r>
          </a:p>
          <a:p>
            <a:endParaRPr lang="en-US" dirty="0"/>
          </a:p>
          <a:p>
            <a:r>
              <a:rPr lang="en-US" dirty="0"/>
              <a:t>This time, we will be practicing the same concept but with Hide Zero Cards which will help student move on to the abstract or the pictorial level, depending on which side you use.</a:t>
            </a:r>
          </a:p>
          <a:p>
            <a:r>
              <a:rPr lang="en-US" b="1" dirty="0"/>
              <a:t>Hide Zero Number Sentences: </a:t>
            </a:r>
            <a:r>
              <a:rPr lang="en-US" dirty="0"/>
              <a:t>(Use document camera.)</a:t>
            </a:r>
          </a:p>
          <a:p>
            <a:r>
              <a:rPr lang="en-US" dirty="0"/>
              <a:t>When I show you a number using my Hide Zero Cards, I want you to say the addition sentence starting with the tens as your first addend.  For example, if I show you 14.  You would say, 10 + 4 = 14.  (Continue with other teen numbers.)</a:t>
            </a:r>
          </a:p>
          <a:p>
            <a:endParaRPr lang="en-US" dirty="0"/>
          </a:p>
          <a:p>
            <a:pPr marL="0" lvl="2" defTabSz="966612">
              <a:defRPr/>
            </a:pPr>
            <a:r>
              <a:rPr lang="en-US" dirty="0"/>
              <a:t>All of the hard work in achieving fluency in these skills will prepare students for their Level 3 strategy work of Making Ten to add.</a:t>
            </a:r>
            <a:endParaRPr lang="en-US" b="1" i="1" dirty="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Presenter:  </a:t>
            </a:r>
            <a:r>
              <a:rPr lang="en-US" dirty="0" err="1" smtClean="0"/>
              <a:t>Rekenrek</a:t>
            </a:r>
            <a:r>
              <a:rPr lang="en-US" dirty="0" smtClean="0"/>
              <a:t> (or Video Clip),  Hide Zero Cards, document camera</a:t>
            </a:r>
            <a:endParaRPr lang="en-US"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46</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130778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pPr defTabSz="483306" eaLnBrk="0" fontAlgn="base" hangingPunct="0">
              <a:spcBef>
                <a:spcPct val="30000"/>
              </a:spcBef>
              <a:spcAft>
                <a:spcPct val="0"/>
              </a:spcAft>
              <a:defRPr/>
            </a:pPr>
            <a:r>
              <a:rPr lang="en-US" dirty="0" smtClean="0">
                <a:solidFill>
                  <a:srgbClr val="000000"/>
                </a:solidFill>
              </a:rPr>
              <a:t>Module 2 begins with </a:t>
            </a:r>
            <a:r>
              <a:rPr lang="en-US" b="0" i="0" baseline="0" dirty="0" smtClean="0">
                <a:solidFill>
                  <a:srgbClr val="000000"/>
                </a:solidFill>
              </a:rPr>
              <a:t>2 lessons that set students up for the Make Ten strategy .  Students solve problems with 3 addends where each problem encourages students to use the associative and commutative properties to first compose a unit of 10 with 2 of the addends, then adding the 3</a:t>
            </a:r>
            <a:r>
              <a:rPr lang="en-US" b="0" i="0" baseline="30000" dirty="0" smtClean="0">
                <a:solidFill>
                  <a:srgbClr val="000000"/>
                </a:solidFill>
              </a:rPr>
              <a:t>rd</a:t>
            </a:r>
            <a:r>
              <a:rPr lang="en-US" b="0" i="0" baseline="0" dirty="0" smtClean="0">
                <a:solidFill>
                  <a:srgbClr val="000000"/>
                </a:solidFill>
              </a:rPr>
              <a:t> addend using 10 </a:t>
            </a:r>
            <a:r>
              <a:rPr lang="en-US" dirty="0" smtClean="0">
                <a:solidFill>
                  <a:srgbClr val="000000"/>
                </a:solidFill>
              </a:rPr>
              <a:t>plus facts</a:t>
            </a:r>
            <a:r>
              <a:rPr lang="en-US" b="0" i="0" baseline="0" dirty="0" smtClean="0">
                <a:solidFill>
                  <a:srgbClr val="000000"/>
                </a:solidFill>
              </a:rPr>
              <a:t>.  As students first compose a unit </a:t>
            </a:r>
            <a:r>
              <a:rPr lang="en-US" dirty="0" smtClean="0">
                <a:solidFill>
                  <a:srgbClr val="000000"/>
                </a:solidFill>
              </a:rPr>
              <a:t>of 10, they</a:t>
            </a:r>
            <a:r>
              <a:rPr lang="en-US" b="0" i="0" baseline="0" dirty="0" smtClean="0">
                <a:solidFill>
                  <a:srgbClr val="000000"/>
                </a:solidFill>
              </a:rPr>
              <a:t> begin to realize that 10 is a friendly number.</a:t>
            </a:r>
          </a:p>
          <a:p>
            <a:pPr defTabSz="483306" eaLnBrk="0" fontAlgn="base" hangingPunct="0">
              <a:spcBef>
                <a:spcPct val="30000"/>
              </a:spcBef>
              <a:spcAft>
                <a:spcPct val="0"/>
              </a:spcAft>
              <a:defRPr/>
            </a:pPr>
            <a:endParaRPr lang="en-US" b="0" i="0" baseline="0" dirty="0" smtClean="0">
              <a:solidFill>
                <a:srgbClr val="000000"/>
              </a:solidFill>
            </a:endParaRPr>
          </a:p>
          <a:p>
            <a:pPr defTabSz="483306" eaLnBrk="0" fontAlgn="base" hangingPunct="0">
              <a:spcBef>
                <a:spcPct val="30000"/>
              </a:spcBef>
              <a:spcAft>
                <a:spcPct val="0"/>
              </a:spcAft>
              <a:defRPr/>
            </a:pPr>
            <a:r>
              <a:rPr lang="en-US" b="0" i="0" baseline="0" dirty="0" smtClean="0">
                <a:solidFill>
                  <a:srgbClr val="000000"/>
                </a:solidFill>
              </a:rPr>
              <a:t>For example, in Lesson 1, students figure out how many pattern blocks there are when they are presented with 9 triangle </a:t>
            </a:r>
            <a:r>
              <a:rPr lang="en-US" dirty="0" smtClean="0">
                <a:solidFill>
                  <a:srgbClr val="000000"/>
                </a:solidFill>
              </a:rPr>
              <a:t>blocks</a:t>
            </a:r>
            <a:r>
              <a:rPr lang="en-US" b="0" i="0" baseline="0" dirty="0" smtClean="0">
                <a:solidFill>
                  <a:srgbClr val="000000"/>
                </a:solidFill>
              </a:rPr>
              <a:t>, 1 square </a:t>
            </a:r>
            <a:r>
              <a:rPr lang="en-US" dirty="0" smtClean="0">
                <a:solidFill>
                  <a:srgbClr val="000000"/>
                </a:solidFill>
              </a:rPr>
              <a:t>blocks</a:t>
            </a:r>
            <a:r>
              <a:rPr lang="en-US" b="0" i="0" baseline="0" dirty="0" smtClean="0">
                <a:solidFill>
                  <a:srgbClr val="000000"/>
                </a:solidFill>
              </a:rPr>
              <a:t> and 4 trapezoid </a:t>
            </a:r>
            <a:r>
              <a:rPr lang="en-US" dirty="0" smtClean="0">
                <a:solidFill>
                  <a:srgbClr val="000000"/>
                </a:solidFill>
              </a:rPr>
              <a:t>blocks</a:t>
            </a:r>
            <a:r>
              <a:rPr lang="en-US" b="0" i="0" baseline="0" dirty="0" smtClean="0">
                <a:solidFill>
                  <a:srgbClr val="000000"/>
                </a:solidFill>
              </a:rPr>
              <a:t>.  This leads to a discussion that when you add 9 and 1, you make 10.  Then you can add 10 and 4 to get 14.   </a:t>
            </a:r>
          </a:p>
          <a:p>
            <a:pPr defTabSz="483306" eaLnBrk="0" fontAlgn="base" hangingPunct="0">
              <a:spcBef>
                <a:spcPct val="30000"/>
              </a:spcBef>
              <a:spcAft>
                <a:spcPct val="0"/>
              </a:spcAft>
              <a:defRPr/>
            </a:pPr>
            <a:r>
              <a:rPr lang="en-US" b="0" i="0" baseline="0" dirty="0" smtClean="0">
                <a:solidFill>
                  <a:srgbClr val="000000"/>
                </a:solidFill>
              </a:rPr>
              <a:t>(</a:t>
            </a:r>
            <a:r>
              <a:rPr lang="en-US" dirty="0"/>
              <a:t>CLICK</a:t>
            </a:r>
            <a:r>
              <a:rPr lang="en-US" b="0" i="0" dirty="0" smtClean="0">
                <a:solidFill>
                  <a:srgbClr val="000000"/>
                </a:solidFill>
              </a:rPr>
              <a:t>)</a:t>
            </a:r>
            <a:r>
              <a:rPr lang="en-US" b="0" i="0" baseline="0" dirty="0" smtClean="0">
                <a:solidFill>
                  <a:srgbClr val="000000"/>
                </a:solidFill>
              </a:rPr>
              <a:t> If the problem</a:t>
            </a:r>
            <a:r>
              <a:rPr lang="en-US" b="0" i="0" dirty="0" smtClean="0">
                <a:solidFill>
                  <a:srgbClr val="000000"/>
                </a:solidFill>
              </a:rPr>
              <a:t> was 1 + 4 + 9, students can still make 10 with 1 and 9, using the associative property (</a:t>
            </a:r>
            <a:r>
              <a:rPr lang="en-US" dirty="0"/>
              <a:t>CLICK</a:t>
            </a:r>
            <a:r>
              <a:rPr lang="en-US" b="0" i="0" dirty="0" smtClean="0">
                <a:solidFill>
                  <a:srgbClr val="000000"/>
                </a:solidFill>
              </a:rPr>
              <a:t>) and add on the 4 to get 14.</a:t>
            </a:r>
            <a:endParaRPr lang="en-US" b="0" i="0" baseline="0" dirty="0" smtClean="0">
              <a:solidFill>
                <a:srgbClr val="000000"/>
              </a:solidFill>
            </a:endParaRPr>
          </a:p>
          <a:p>
            <a:pPr defTabSz="483306" eaLnBrk="0" fontAlgn="base" hangingPunct="0">
              <a:spcBef>
                <a:spcPct val="30000"/>
              </a:spcBef>
              <a:spcAft>
                <a:spcPct val="0"/>
              </a:spcAft>
              <a:defRPr/>
            </a:pPr>
            <a:endParaRPr lang="en-US" b="0" i="0" baseline="0" dirty="0" smtClean="0">
              <a:solidFill>
                <a:srgbClr val="000000"/>
              </a:solidFill>
            </a:endParaRPr>
          </a:p>
          <a:p>
            <a:pPr defTabSz="483306" eaLnBrk="0" fontAlgn="base" hangingPunct="0">
              <a:spcBef>
                <a:spcPct val="30000"/>
              </a:spcBef>
              <a:spcAft>
                <a:spcPct val="0"/>
              </a:spcAft>
              <a:defRPr/>
            </a:pPr>
            <a:r>
              <a:rPr lang="en-US" b="0" i="0" baseline="0" dirty="0" smtClean="0">
                <a:solidFill>
                  <a:srgbClr val="000000"/>
                </a:solidFill>
              </a:rPr>
              <a:t>As you can see, knowing partners to 10, in this case, knowing that 9 needs 1 more to get to 10, and the ten plus fact, as in 10 + 4, helps students easily solve this problem.</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47</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pPr defTabSz="483306" eaLnBrk="0" fontAlgn="base" hangingPunct="0">
              <a:spcAft>
                <a:spcPct val="0"/>
              </a:spcAft>
              <a:defRPr/>
            </a:pPr>
            <a:r>
              <a:rPr lang="en-US" i="0" baseline="0" dirty="0" smtClean="0">
                <a:solidFill>
                  <a:srgbClr val="000000"/>
                </a:solidFill>
              </a:rPr>
              <a:t>How will knowing 9 + 1 + 4 help students prepare for the make 10 strategy?  Let’s take a look at its</a:t>
            </a:r>
            <a:r>
              <a:rPr lang="en-US" i="0" dirty="0" smtClean="0">
                <a:solidFill>
                  <a:srgbClr val="000000"/>
                </a:solidFill>
              </a:rPr>
              <a:t> related problem, </a:t>
            </a:r>
            <a:r>
              <a:rPr lang="en-US" i="0" baseline="0" dirty="0" smtClean="0">
                <a:solidFill>
                  <a:srgbClr val="000000"/>
                </a:solidFill>
              </a:rPr>
              <a:t> 9 + 5.</a:t>
            </a:r>
          </a:p>
          <a:p>
            <a:pPr defTabSz="483306" eaLnBrk="0" fontAlgn="base" hangingPunct="0">
              <a:spcAft>
                <a:spcPct val="0"/>
              </a:spcAft>
              <a:defRPr/>
            </a:pPr>
            <a:r>
              <a:rPr lang="en-US" i="0" baseline="0" dirty="0" smtClean="0">
                <a:solidFill>
                  <a:srgbClr val="000000"/>
                </a:solidFill>
              </a:rPr>
              <a:t>(Demonstrate under document camera.)</a:t>
            </a:r>
          </a:p>
          <a:p>
            <a:pPr defTabSz="483306" eaLnBrk="0" fontAlgn="base" hangingPunct="0">
              <a:spcAft>
                <a:spcPct val="0"/>
              </a:spcAft>
              <a:defRPr/>
            </a:pPr>
            <a:r>
              <a:rPr lang="en-US" i="0" baseline="0" dirty="0" smtClean="0">
                <a:solidFill>
                  <a:srgbClr val="000000"/>
                </a:solidFill>
              </a:rPr>
              <a:t>(Lay out 9 red cubes and 5 yellow cubes in 5-group.)</a:t>
            </a:r>
          </a:p>
          <a:p>
            <a:pPr defTabSz="483306" eaLnBrk="0" fontAlgn="base" hangingPunct="0">
              <a:spcAft>
                <a:spcPct val="0"/>
              </a:spcAft>
              <a:defRPr/>
            </a:pPr>
            <a:r>
              <a:rPr lang="en-US" i="0" baseline="0" dirty="0" smtClean="0">
                <a:solidFill>
                  <a:srgbClr val="000000"/>
                </a:solidFill>
              </a:rPr>
              <a:t>How many does 9 need to get to 10? (1)</a:t>
            </a:r>
          </a:p>
          <a:p>
            <a:pPr defTabSz="483306" eaLnBrk="0" fontAlgn="base" hangingPunct="0">
              <a:spcAft>
                <a:spcPct val="0"/>
              </a:spcAft>
              <a:defRPr/>
            </a:pPr>
            <a:r>
              <a:rPr lang="en-US" i="0" baseline="0" dirty="0" smtClean="0">
                <a:solidFill>
                  <a:srgbClr val="000000"/>
                </a:solidFill>
              </a:rPr>
              <a:t>Let’s take 1 from 5.  (Take 1 yellow cube and add to the 9 to make 10.)  </a:t>
            </a:r>
          </a:p>
          <a:p>
            <a:pPr defTabSz="483306" eaLnBrk="0" fontAlgn="base" hangingPunct="0">
              <a:spcAft>
                <a:spcPct val="0"/>
              </a:spcAft>
              <a:defRPr/>
            </a:pPr>
            <a:r>
              <a:rPr lang="en-US" i="0" baseline="0" dirty="0" smtClean="0">
                <a:solidFill>
                  <a:srgbClr val="000000"/>
                </a:solidFill>
              </a:rPr>
              <a:t>We just made 10.  To show we made 10, which is a friendly number, let’s put a frame around it.</a:t>
            </a:r>
          </a:p>
          <a:p>
            <a:pPr defTabSz="483306" eaLnBrk="0" fontAlgn="base" hangingPunct="0">
              <a:spcAft>
                <a:spcPct val="0"/>
              </a:spcAft>
              <a:defRPr/>
            </a:pPr>
            <a:r>
              <a:rPr lang="en-US" i="0" baseline="0" dirty="0" smtClean="0">
                <a:solidFill>
                  <a:srgbClr val="000000"/>
                </a:solidFill>
              </a:rPr>
              <a:t>Let’s look at our new piles.  What new piles do you see?  (10 and 4)</a:t>
            </a:r>
          </a:p>
          <a:p>
            <a:pPr defTabSz="483306" eaLnBrk="0" fontAlgn="base" hangingPunct="0">
              <a:spcAft>
                <a:spcPct val="0"/>
              </a:spcAft>
              <a:defRPr/>
            </a:pPr>
            <a:r>
              <a:rPr lang="en-US" i="0" baseline="0" dirty="0" smtClean="0">
                <a:solidFill>
                  <a:srgbClr val="000000"/>
                </a:solidFill>
              </a:rPr>
              <a:t>So, 9 + 5 is the same as? (10 and 4).</a:t>
            </a:r>
          </a:p>
          <a:p>
            <a:pPr defTabSz="483306" eaLnBrk="0" fontAlgn="base" hangingPunct="0">
              <a:spcAft>
                <a:spcPct val="0"/>
              </a:spcAft>
              <a:defRPr/>
            </a:pPr>
            <a:r>
              <a:rPr lang="en-US" i="0" baseline="0" dirty="0" smtClean="0">
                <a:solidFill>
                  <a:srgbClr val="000000"/>
                </a:solidFill>
              </a:rPr>
              <a:t>What is 10 + 4?  (14)</a:t>
            </a:r>
          </a:p>
          <a:p>
            <a:pPr defTabSz="483306" eaLnBrk="0" fontAlgn="base" hangingPunct="0">
              <a:spcAft>
                <a:spcPct val="0"/>
              </a:spcAft>
              <a:defRPr/>
            </a:pPr>
            <a:r>
              <a:rPr lang="en-US" i="0" baseline="0" dirty="0" smtClean="0">
                <a:solidFill>
                  <a:srgbClr val="000000"/>
                </a:solidFill>
              </a:rPr>
              <a:t>What is 9 + 5?   (14) </a:t>
            </a:r>
          </a:p>
          <a:p>
            <a:pPr defTabSz="483306" eaLnBrk="0" fontAlgn="base" hangingPunct="0">
              <a:spcAft>
                <a:spcPct val="0"/>
              </a:spcAft>
              <a:defRPr/>
            </a:pPr>
            <a:endParaRPr lang="en-US" i="0" baseline="0" dirty="0" smtClean="0">
              <a:solidFill>
                <a:srgbClr val="000000"/>
              </a:solidFill>
            </a:endParaRPr>
          </a:p>
          <a:p>
            <a:pPr defTabSz="483306" eaLnBrk="0" fontAlgn="base" hangingPunct="0">
              <a:spcAft>
                <a:spcPct val="0"/>
              </a:spcAft>
              <a:defRPr/>
            </a:pPr>
            <a:r>
              <a:rPr lang="en-US" i="0" baseline="0" dirty="0" smtClean="0">
                <a:solidFill>
                  <a:srgbClr val="000000"/>
                </a:solidFill>
              </a:rPr>
              <a:t>(Demonstrate.)  Here is a pictorial representation of the Make 10 Strategy using </a:t>
            </a:r>
            <a:r>
              <a:rPr lang="en-US" i="0" baseline="0" dirty="0" err="1" smtClean="0">
                <a:solidFill>
                  <a:srgbClr val="000000"/>
                </a:solidFill>
              </a:rPr>
              <a:t>o’s</a:t>
            </a:r>
            <a:r>
              <a:rPr lang="en-US" i="0" baseline="0" dirty="0" smtClean="0">
                <a:solidFill>
                  <a:srgbClr val="000000"/>
                </a:solidFill>
              </a:rPr>
              <a:t> and </a:t>
            </a:r>
            <a:r>
              <a:rPr lang="en-US" i="0" baseline="0" dirty="0" err="1" smtClean="0">
                <a:solidFill>
                  <a:srgbClr val="000000"/>
                </a:solidFill>
              </a:rPr>
              <a:t>x’s</a:t>
            </a:r>
            <a:r>
              <a:rPr lang="en-US" i="0" baseline="0" dirty="0" smtClean="0">
                <a:solidFill>
                  <a:srgbClr val="000000"/>
                </a:solidFill>
              </a:rPr>
              <a:t>.  </a:t>
            </a:r>
          </a:p>
          <a:p>
            <a:pPr defTabSz="483306" eaLnBrk="0" fontAlgn="base" hangingPunct="0">
              <a:spcAft>
                <a:spcPct val="0"/>
              </a:spcAft>
              <a:defRPr/>
            </a:pPr>
            <a:r>
              <a:rPr lang="en-US" i="0" baseline="0" dirty="0" smtClean="0">
                <a:solidFill>
                  <a:srgbClr val="000000"/>
                </a:solidFill>
              </a:rPr>
              <a:t>(Demonstrate.)  Here is the abstract representation of solving 9 + 5. (Use</a:t>
            </a:r>
            <a:r>
              <a:rPr lang="en-US" i="0" dirty="0" smtClean="0">
                <a:solidFill>
                  <a:srgbClr val="000000"/>
                </a:solidFill>
              </a:rPr>
              <a:t> the number bond to decompose 5 into 1 and 4 and emphasize the connection to the cubes and the math drawing.  You can see that the 5 yellow cubes and the 5 </a:t>
            </a:r>
            <a:r>
              <a:rPr lang="en-US" i="0" dirty="0" err="1" smtClean="0">
                <a:solidFill>
                  <a:srgbClr val="000000"/>
                </a:solidFill>
              </a:rPr>
              <a:t>x’s</a:t>
            </a:r>
            <a:r>
              <a:rPr lang="en-US" i="0" dirty="0" smtClean="0">
                <a:solidFill>
                  <a:srgbClr val="000000"/>
                </a:solidFill>
              </a:rPr>
              <a:t> were broken apart into 1 and 4.)</a:t>
            </a:r>
            <a:endParaRPr lang="en-US" i="0" baseline="0" dirty="0" smtClean="0">
              <a:solidFill>
                <a:srgbClr val="000000"/>
              </a:solidFill>
            </a:endParaRPr>
          </a:p>
          <a:p>
            <a:pPr defTabSz="483306" eaLnBrk="0" fontAlgn="base" hangingPunct="0">
              <a:spcAft>
                <a:spcPct val="0"/>
              </a:spcAft>
              <a:defRPr/>
            </a:pPr>
            <a:endParaRPr lang="en-US" b="1" i="0" u="sng" baseline="0" dirty="0" smtClean="0">
              <a:solidFill>
                <a:srgbClr val="000000"/>
              </a:solidFill>
            </a:endParaRPr>
          </a:p>
          <a:p>
            <a:pPr defTabSz="483306" eaLnBrk="0" fontAlgn="base" hangingPunct="0">
              <a:spcAft>
                <a:spcPct val="0"/>
              </a:spcAft>
              <a:defRPr/>
            </a:pPr>
            <a:r>
              <a:rPr lang="en-US" i="0" baseline="0" dirty="0" smtClean="0">
                <a:solidFill>
                  <a:srgbClr val="000000"/>
                </a:solidFill>
              </a:rPr>
              <a:t>As you can see, students compose a unit ten from the larger addend, the 9, by decomposing the second addend, the 5, into two smaller units,  1 and 4.   9 + 5 is composed to new units, 10 and 4.   10 + 4 = 14, so 9 + 5 = 14.</a:t>
            </a:r>
          </a:p>
          <a:p>
            <a:pPr defTabSz="483306" eaLnBrk="0" fontAlgn="base" hangingPunct="0">
              <a:spcBef>
                <a:spcPct val="30000"/>
              </a:spcBef>
              <a:spcAft>
                <a:spcPct val="0"/>
              </a:spcAft>
              <a:defRPr/>
            </a:pPr>
            <a:endParaRPr lang="en-US" i="1" baseline="0" dirty="0" smtClean="0">
              <a:solidFill>
                <a:srgbClr val="000000"/>
              </a:solidFill>
            </a:endParaRPr>
          </a:p>
          <a:p>
            <a:pPr defTabSz="483306" eaLnBrk="0" fontAlgn="base" hangingPunct="0">
              <a:spcBef>
                <a:spcPct val="30000"/>
              </a:spcBef>
              <a:spcAft>
                <a:spcPct val="0"/>
              </a:spcAft>
              <a:defRPr/>
            </a:pPr>
            <a:endParaRPr lang="en-US" i="1" baseline="0" dirty="0" smtClean="0">
              <a:solidFill>
                <a:srgbClr val="000000"/>
              </a:solidFill>
            </a:endParaRPr>
          </a:p>
          <a:p>
            <a:pPr defTabSz="483306" eaLnBrk="0" fontAlgn="base" hangingPunct="0">
              <a:spcBef>
                <a:spcPct val="30000"/>
              </a:spcBef>
              <a:spcAft>
                <a:spcPct val="0"/>
              </a:spcAft>
              <a:defRPr/>
            </a:pPr>
            <a:endParaRPr lang="en-US" i="1" baseline="0" dirty="0" smtClean="0">
              <a:solidFill>
                <a:srgbClr val="000000"/>
              </a:solidFill>
            </a:endParaRP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Presenter:  9 red and 5 yellow linking cubes, piece of paper, document camera</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48</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normAutofit/>
          </a:bodyPr>
          <a:lstStyle/>
          <a:p>
            <a:r>
              <a:rPr lang="en-US" dirty="0" smtClean="0"/>
              <a:t>Now it’s your</a:t>
            </a:r>
            <a:r>
              <a:rPr lang="en-US" baseline="0" dirty="0" smtClean="0"/>
              <a:t> turn to solve these problems using the make 10 strategy.  As you solve, we would like for you to represent your process using the concrete-pictorial-abstract progression for the first 2 problems.  First, use the linking cubes and the ten frame to solve, then try making a math drawing using Os and Xs, and end with using a number bond to solve each problem.  For the last 2 problems, solve using just the number bond. Ultimately, our goal is to have students move away from using concrete and pictorial representations and use just numbers to solve.  (Give 2 minutes.)</a:t>
            </a:r>
          </a:p>
          <a:p>
            <a:endParaRPr lang="en-US" baseline="0" dirty="0" smtClean="0"/>
          </a:p>
          <a:p>
            <a:r>
              <a:rPr lang="en-US" baseline="0" dirty="0" smtClean="0"/>
              <a:t>Topic A progresses in a way that allows students to focus adding with 9 as an addend first, then 8 as an addend, and generalize this new making ten strategy to a new number, 7 and move on to solving a variety of problems involving a mixture of 7, 8, 9 as addends.   </a:t>
            </a:r>
          </a:p>
          <a:p>
            <a:endParaRPr lang="en-US" dirty="0" smtClean="0"/>
          </a:p>
          <a:p>
            <a:r>
              <a:rPr lang="en-US" baseline="0" dirty="0" smtClean="0"/>
              <a:t>What patterns will students notice</a:t>
            </a:r>
            <a:r>
              <a:rPr lang="en-US" dirty="0" smtClean="0"/>
              <a:t> when  1 addend is a 9? 8?  (In a Make Ten strategy, when an addend is 9, you take out 1 from the other addend.  When an addend is 8, take out 2 from the other addend.)   </a:t>
            </a:r>
            <a:endParaRPr lang="en-US" baseline="0" dirty="0" smtClean="0"/>
          </a:p>
          <a:p>
            <a:endParaRPr lang="en-US" baseline="0" dirty="0" smtClean="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linking cubes</a:t>
            </a:r>
          </a:p>
          <a:p>
            <a:pPr marL="484985" lvl="1" indent="-302066">
              <a:buFont typeface="Arial" pitchFamily="34" charset="0"/>
              <a:buChar char="•"/>
            </a:pPr>
            <a:r>
              <a:rPr lang="en-US" dirty="0" smtClean="0"/>
              <a:t>personal white boards</a:t>
            </a:r>
            <a:endParaRPr lang="en-US"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49</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650626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a:t>
            </a:r>
            <a:r>
              <a:rPr lang="en-US" baseline="0" dirty="0" smtClean="0"/>
              <a:t> understand a</a:t>
            </a:r>
            <a:r>
              <a:rPr lang="en-US" dirty="0" smtClean="0"/>
              <a:t>ddition</a:t>
            </a:r>
            <a:r>
              <a:rPr lang="en-US" baseline="0" dirty="0" smtClean="0"/>
              <a:t> and subtraction as they encounter problem situations.  They learn to compute these problem situations in three levels (found on p. 36 of the OA progression document):</a:t>
            </a:r>
          </a:p>
          <a:p>
            <a:endParaRPr lang="en-US" baseline="0" dirty="0" smtClean="0"/>
          </a:p>
          <a:p>
            <a:r>
              <a:rPr lang="en-US" sz="1300" dirty="0"/>
              <a:t>Level 1: Counting all – </a:t>
            </a:r>
            <a:r>
              <a:rPr lang="en-US" sz="1300" b="1" dirty="0"/>
              <a:t>When students are counting all they recognize 1 object as 1 unit. </a:t>
            </a:r>
          </a:p>
          <a:p>
            <a:endParaRPr lang="en-US" sz="1300" dirty="0"/>
          </a:p>
          <a:p>
            <a:r>
              <a:rPr lang="en-US" sz="1300" dirty="0"/>
              <a:t>Level 2 : Counting on - </a:t>
            </a:r>
            <a:r>
              <a:rPr lang="en-US" sz="1300" b="1" dirty="0"/>
              <a:t>When counting one, students are able to see one number as a unit to count on from.  </a:t>
            </a:r>
            <a:r>
              <a:rPr lang="en-US" sz="1300" dirty="0"/>
              <a:t>For example, when the see 4 + 2 they have progressed to see the group of four as one unit and then they can “count on” by adding more units.  </a:t>
            </a:r>
          </a:p>
          <a:p>
            <a:endParaRPr lang="en-US" sz="1300" dirty="0"/>
          </a:p>
          <a:p>
            <a:r>
              <a:rPr lang="en-US" sz="1300" dirty="0"/>
              <a:t>Level 3: Making an easier problem – </a:t>
            </a:r>
            <a:r>
              <a:rPr lang="en-US" sz="1300" b="1" dirty="0"/>
              <a:t>Students are able to see both addends as units and manipulate them to use short cuts.</a:t>
            </a:r>
          </a:p>
          <a:p>
            <a:endParaRPr lang="en-US" sz="1300" b="1" dirty="0"/>
          </a:p>
          <a:p>
            <a:r>
              <a:rPr lang="en-US" sz="1300" dirty="0"/>
              <a:t>Make participants aware of the variety of units they use in their everyday life.  This will help them to empathize with students just beginning to learn one type of unit system, </a:t>
            </a:r>
            <a:r>
              <a:rPr lang="en-US" sz="1300" i="1" dirty="0"/>
              <a:t>Base-ten</a:t>
            </a:r>
            <a:r>
              <a:rPr lang="en-US" sz="1300" dirty="0"/>
              <a:t>.  Our entire number system, addition and subtraction included, relies on our understanding that 10 one units make 1 ten unit, and 10 ten units make 1 hundred unit, and so on .  </a:t>
            </a:r>
          </a:p>
          <a:p>
            <a:endParaRPr lang="en-US" sz="1300" dirty="0"/>
          </a:p>
          <a:p>
            <a:r>
              <a:rPr lang="en-US" sz="1300" dirty="0"/>
              <a:t>Use the following examples to demonstrate all the different types of units we have learned to use as adults.</a:t>
            </a:r>
          </a:p>
          <a:p>
            <a:pPr marL="125861"/>
            <a:r>
              <a:rPr lang="en-US" sz="1300" dirty="0"/>
              <a:t>1 unit of playing cards = 52 cards</a:t>
            </a:r>
          </a:p>
          <a:p>
            <a:pPr marL="125861"/>
            <a:r>
              <a:rPr lang="en-US" sz="1300" dirty="0"/>
              <a:t>1 unit of donuts (a dozen) = 12 donuts</a:t>
            </a:r>
          </a:p>
          <a:p>
            <a:pPr marL="125861"/>
            <a:r>
              <a:rPr lang="en-US" sz="1300" dirty="0"/>
              <a:t>1 unit of a week = 7 days</a:t>
            </a:r>
          </a:p>
          <a:p>
            <a:pPr marL="125861"/>
            <a:r>
              <a:rPr lang="en-US" sz="1300" dirty="0"/>
              <a:t>1 unit of a foot = 12 inches</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5</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2630393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r>
              <a:rPr lang="en-US" dirty="0" smtClean="0"/>
              <a:t>Module 2 Topic</a:t>
            </a:r>
            <a:r>
              <a:rPr lang="en-US" baseline="0" dirty="0" smtClean="0"/>
              <a:t> B is devoted to introducing the Take from Ten strategy and provides opportunities for students to explore and practice this Level 3 strategy.  </a:t>
            </a:r>
          </a:p>
          <a:p>
            <a:endParaRPr lang="en-US" dirty="0" smtClean="0"/>
          </a:p>
          <a:p>
            <a:endParaRPr lang="en-US" baseline="0" dirty="0" smtClean="0"/>
          </a:p>
          <a:p>
            <a:endParaRPr lang="en-US" baseline="0" dirty="0" smtClean="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50</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r>
              <a:rPr lang="en-US" dirty="0" smtClean="0"/>
              <a:t>Le</a:t>
            </a:r>
            <a:r>
              <a:rPr lang="en-US" baseline="0" dirty="0" smtClean="0"/>
              <a:t>t’s take a look at how this strategy is introduced to the students.  Similar to introducing the </a:t>
            </a:r>
            <a:r>
              <a:rPr lang="en-US" b="0" baseline="0" dirty="0" smtClean="0"/>
              <a:t>Making Ten strategy in Topic A, the first 2 lessons in Topic B serve as preparatory lessons for the Take from Ten strategy.</a:t>
            </a:r>
          </a:p>
          <a:p>
            <a:endParaRPr lang="en-US" b="0" baseline="0" dirty="0" smtClean="0"/>
          </a:p>
          <a:p>
            <a:r>
              <a:rPr lang="en-US" dirty="0" smtClean="0"/>
              <a:t>Here is a word problem.</a:t>
            </a:r>
            <a:endParaRPr lang="en-US" b="0" baseline="0" dirty="0" smtClean="0"/>
          </a:p>
          <a:p>
            <a:r>
              <a:rPr lang="en-US" b="0" dirty="0" smtClean="0"/>
              <a:t>Bailey Bunny has15 carrots. 10 </a:t>
            </a:r>
            <a:r>
              <a:rPr lang="en-US" dirty="0" smtClean="0"/>
              <a:t>are </a:t>
            </a:r>
            <a:r>
              <a:rPr lang="en-US" b="0" dirty="0" smtClean="0"/>
              <a:t>in a basket and 5 on a plate.  She ate 9 carrots from the basket.  How many carrots were left?</a:t>
            </a:r>
          </a:p>
          <a:p>
            <a:endParaRPr lang="en-US" b="0" dirty="0" smtClean="0"/>
          </a:p>
          <a:p>
            <a:r>
              <a:rPr lang="en-US" b="0" dirty="0" smtClean="0"/>
              <a:t>Here, the story problem explicitly asks the students to take away 9 from 10.  (</a:t>
            </a:r>
            <a:r>
              <a:rPr lang="en-US" dirty="0"/>
              <a:t>CLICK</a:t>
            </a:r>
            <a:r>
              <a:rPr lang="en-US" b="0" dirty="0" smtClean="0"/>
              <a:t>)  When solving 15 – 9, students can see that 10 – 9 =</a:t>
            </a:r>
            <a:r>
              <a:rPr lang="en-US" b="0" baseline="0" dirty="0" smtClean="0"/>
              <a:t> 1 and 1 + 5 = 6.  This allow students to</a:t>
            </a:r>
            <a:r>
              <a:rPr lang="en-US" b="0" dirty="0" smtClean="0"/>
              <a:t> begin using the </a:t>
            </a:r>
            <a:r>
              <a:rPr lang="en-US" b="0" baseline="0" dirty="0" smtClean="0"/>
              <a:t> take from ten strategy because the teen number is already separated into 2 smaller units for them, a unit of 10</a:t>
            </a:r>
            <a:r>
              <a:rPr lang="en-US" b="0" dirty="0" smtClean="0"/>
              <a:t> and some ones</a:t>
            </a:r>
            <a:r>
              <a:rPr lang="en-US" b="0" baseline="0" dirty="0" smtClean="0"/>
              <a:t> and</a:t>
            </a:r>
            <a:r>
              <a:rPr lang="en-US" b="0" dirty="0" smtClean="0"/>
              <a:t> asks them to take 9 from 10 </a:t>
            </a:r>
            <a:r>
              <a:rPr lang="en-US" b="0" baseline="0" dirty="0" smtClean="0"/>
              <a:t>.</a:t>
            </a:r>
          </a:p>
          <a:p>
            <a:endParaRPr lang="en-US" b="0" baseline="0" dirty="0" smtClean="0"/>
          </a:p>
          <a:p>
            <a:endParaRPr lang="en-US" b="0" dirty="0" smtClean="0"/>
          </a:p>
          <a:p>
            <a:endParaRPr lang="en-US" b="0" dirty="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51</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583680" cy="5760720"/>
          </a:xfrm>
        </p:spPr>
        <p:txBody>
          <a:bodyPr>
            <a:normAutofit/>
          </a:bodyPr>
          <a:lstStyle/>
          <a:p>
            <a:r>
              <a:rPr lang="en-US" b="0" baseline="0" dirty="0" smtClean="0"/>
              <a:t>Now, we are ready to subtract 9 from a teen number.  When solving 12 – 9 without the context of a story where students are explicitly asked to take 9 from 10, they should begin to decompose the teen number into 2 smaller units, a unit of 10 and some ones on their own and take 9</a:t>
            </a:r>
            <a:r>
              <a:rPr lang="en-US" b="0" dirty="0" smtClean="0"/>
              <a:t> from Ten since we can’t take away 9 from 2</a:t>
            </a:r>
            <a:r>
              <a:rPr lang="en-US" b="0" baseline="0" dirty="0" smtClean="0"/>
              <a:t>.  The next few lessons that follow focus on students modeling subtraction from teen numbers moving from concrete</a:t>
            </a:r>
            <a:r>
              <a:rPr lang="en-US" b="0" dirty="0" smtClean="0"/>
              <a:t> and</a:t>
            </a:r>
            <a:r>
              <a:rPr lang="en-US" b="0" baseline="0" dirty="0" smtClean="0"/>
              <a:t> pictoria</a:t>
            </a:r>
            <a:r>
              <a:rPr lang="en-US" dirty="0" smtClean="0"/>
              <a:t>l representations to the abstract.</a:t>
            </a:r>
          </a:p>
          <a:p>
            <a:endParaRPr lang="en-US" b="0" baseline="0" dirty="0" smtClean="0"/>
          </a:p>
          <a:p>
            <a:r>
              <a:rPr lang="en-US" b="0" baseline="0" dirty="0" smtClean="0"/>
              <a:t>Here, we show 12 – 9 at the pictorial level.</a:t>
            </a:r>
          </a:p>
          <a:p>
            <a:endParaRPr lang="en-US" dirty="0" smtClean="0"/>
          </a:p>
          <a:p>
            <a:r>
              <a:rPr lang="en-US" dirty="0" smtClean="0"/>
              <a:t>(CLICK) This template, included in your handout, is provided for students in their personal white boards where</a:t>
            </a:r>
            <a:r>
              <a:rPr lang="en-US" baseline="0" dirty="0" smtClean="0"/>
              <a:t> 10 from a teen number is already drawn </a:t>
            </a:r>
            <a:r>
              <a:rPr lang="en-US" dirty="0" smtClean="0"/>
              <a:t>to help them </a:t>
            </a:r>
            <a:r>
              <a:rPr lang="en-US" baseline="0" dirty="0" smtClean="0"/>
              <a:t>make their pictorial representation more efficient.  To solve 12 –</a:t>
            </a:r>
            <a:r>
              <a:rPr lang="en-US" dirty="0" smtClean="0"/>
              <a:t> 9, one must decompose 12 </a:t>
            </a:r>
            <a:r>
              <a:rPr lang="en-US" dirty="0"/>
              <a:t>(CLICK) </a:t>
            </a:r>
            <a:r>
              <a:rPr lang="en-US" baseline="0" dirty="0" smtClean="0"/>
              <a:t>into 10 and…?</a:t>
            </a:r>
          </a:p>
          <a:p>
            <a:r>
              <a:rPr lang="en-US" baseline="0" dirty="0" smtClean="0"/>
              <a:t>2 (</a:t>
            </a:r>
            <a:r>
              <a:rPr lang="en-US" dirty="0"/>
              <a:t>CLICK</a:t>
            </a:r>
            <a:r>
              <a:rPr lang="en-US" baseline="0" dirty="0" smtClean="0"/>
              <a:t>) as a math drawing.  </a:t>
            </a:r>
          </a:p>
          <a:p>
            <a:r>
              <a:rPr lang="en-US" baseline="0" dirty="0" smtClean="0"/>
              <a:t>To subtract 9, students can simply cross off 9 from 10 (</a:t>
            </a:r>
            <a:r>
              <a:rPr lang="en-US" dirty="0"/>
              <a:t>CLICK</a:t>
            </a:r>
            <a:r>
              <a:rPr lang="en-US" baseline="0" dirty="0" smtClean="0"/>
              <a:t>), leaving them to add 1 and 2 to get 3 as the answer.</a:t>
            </a:r>
          </a:p>
          <a:p>
            <a:endParaRPr lang="en-US" baseline="0" dirty="0" smtClean="0"/>
          </a:p>
          <a:p>
            <a:r>
              <a:rPr lang="en-US" baseline="0" dirty="0" smtClean="0"/>
              <a:t>(Use the document camera to demonstrate written notation.)  It is crucial to always relate the pictorial representation to the abstract.  Students show that 12 was decomposed as 10 and 2.  We subtracted 9 from 10 and were left with 1 and 2 which equals 3.  12 – 9 = 3.</a:t>
            </a:r>
          </a:p>
          <a:p>
            <a:endParaRPr lang="en-US" baseline="0" dirty="0" smtClean="0"/>
          </a:p>
          <a:p>
            <a:r>
              <a:rPr lang="en-US" baseline="0" dirty="0" smtClean="0"/>
              <a:t>Let’s try one more.  (Guide participants to solving 11 – 9 using the 5-group row template.)</a:t>
            </a:r>
            <a:endParaRPr lang="en-US" dirty="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Presenter:  5-group row template, document camera</a:t>
            </a:r>
          </a:p>
          <a:p>
            <a:pPr marL="484985" lvl="1" indent="-302066">
              <a:buFont typeface="Arial" pitchFamily="34" charset="0"/>
              <a:buChar char="•"/>
            </a:pPr>
            <a:r>
              <a:rPr lang="en-US" dirty="0" smtClean="0"/>
              <a:t>Participants: 5-group row template inserted in personal white boards.</a:t>
            </a:r>
            <a:endParaRPr lang="en-US"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52</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8470800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can also use real and imaginary fingers as a tool to subtract using Level 3.</a:t>
            </a:r>
          </a:p>
          <a:p>
            <a:endParaRPr lang="en-US" baseline="0" dirty="0" smtClean="0"/>
          </a:p>
          <a:p>
            <a:pPr marL="359123" indent="-112436"/>
            <a:r>
              <a:rPr lang="en-US" baseline="0" dirty="0" smtClean="0"/>
              <a:t>T:  Using your own fingers, show me 11 fingers.  </a:t>
            </a:r>
          </a:p>
          <a:p>
            <a:pPr marL="427928" indent="-181240"/>
            <a:r>
              <a:rPr lang="en-US" dirty="0" smtClean="0"/>
              <a:t>	(And students will say something like: </a:t>
            </a:r>
            <a:r>
              <a:rPr lang="en-US" baseline="0" dirty="0" smtClean="0"/>
              <a:t>We can’t!  We only have 10 fingers!</a:t>
            </a:r>
          </a:p>
          <a:p>
            <a:pPr marL="427928" indent="-181240"/>
            <a:r>
              <a:rPr lang="en-US" baseline="0" dirty="0" smtClean="0"/>
              <a:t>T:  You’re right.  We’ll just have to use our imagination.  First, put up your 10 fingers.  (Show 10</a:t>
            </a:r>
            <a:r>
              <a:rPr lang="en-US" dirty="0" smtClean="0"/>
              <a:t> </a:t>
            </a:r>
            <a:r>
              <a:rPr lang="en-US" baseline="0" dirty="0" smtClean="0"/>
              <a:t>fingers.)</a:t>
            </a:r>
          </a:p>
          <a:p>
            <a:pPr marL="359123" indent="-112436"/>
            <a:r>
              <a:rPr lang="en-US" baseline="0" dirty="0" smtClean="0"/>
              <a:t>S:  (Show 10 fingers.)</a:t>
            </a:r>
          </a:p>
          <a:p>
            <a:pPr marL="359123" indent="-112436"/>
            <a:r>
              <a:rPr lang="en-US" baseline="0" dirty="0" smtClean="0"/>
              <a:t>T:  How may more fingers do we need to imagine to have 11 fingers?  </a:t>
            </a:r>
          </a:p>
          <a:p>
            <a:pPr marL="359123" indent="-112436"/>
            <a:r>
              <a:rPr lang="en-US" baseline="0" dirty="0" smtClean="0"/>
              <a:t>S:  1 finger.</a:t>
            </a:r>
          </a:p>
          <a:p>
            <a:pPr marL="359123" indent="-112436"/>
            <a:r>
              <a:rPr lang="en-US" baseline="0" dirty="0" smtClean="0"/>
              <a:t>T:  Visualize or picture 1 more finger next to your 10 fingers.  </a:t>
            </a:r>
          </a:p>
          <a:p>
            <a:pPr marL="359123" indent="-112436"/>
            <a:r>
              <a:rPr lang="en-US" baseline="0" dirty="0" smtClean="0"/>
              <a:t>T:  We need to take away 9.  Can we take away 9 from 1 imaginary finger? </a:t>
            </a:r>
          </a:p>
          <a:p>
            <a:pPr marL="359123" indent="-112436"/>
            <a:r>
              <a:rPr lang="en-US" baseline="0" dirty="0" smtClean="0"/>
              <a:t>S:  No.</a:t>
            </a:r>
          </a:p>
          <a:p>
            <a:pPr marL="359123" indent="-112436"/>
            <a:r>
              <a:rPr lang="en-US" baseline="0" dirty="0" smtClean="0"/>
              <a:t>T:  Can we subtract 9 from our 10 real fingers?  </a:t>
            </a:r>
          </a:p>
          <a:p>
            <a:pPr marL="359123" indent="-112436"/>
            <a:r>
              <a:rPr lang="en-US" baseline="0" dirty="0" smtClean="0"/>
              <a:t>S:  Yes.</a:t>
            </a:r>
          </a:p>
          <a:p>
            <a:pPr marL="359123" indent="-112436"/>
            <a:r>
              <a:rPr lang="en-US" baseline="0" dirty="0" smtClean="0"/>
              <a:t>T:  Take away 9 all at once from the real fingers.  (Take away 9, leaving 1.)</a:t>
            </a:r>
          </a:p>
          <a:p>
            <a:pPr marL="359123" indent="-112436"/>
            <a:r>
              <a:rPr lang="en-US" baseline="0" dirty="0" smtClean="0"/>
              <a:t>S:  (Take away 9, leaving 1 finger.)</a:t>
            </a:r>
          </a:p>
          <a:p>
            <a:pPr marL="359123" indent="-112436"/>
            <a:r>
              <a:rPr lang="en-US" baseline="0" dirty="0" smtClean="0"/>
              <a:t>T:  How many real fingers do you have up?  </a:t>
            </a:r>
          </a:p>
          <a:p>
            <a:pPr marL="359123" indent="-112436"/>
            <a:r>
              <a:rPr lang="en-US" baseline="0" dirty="0" smtClean="0"/>
              <a:t>S:  1 finger.</a:t>
            </a:r>
          </a:p>
          <a:p>
            <a:pPr marL="359123" indent="-112436"/>
            <a:r>
              <a:rPr lang="en-US" baseline="0" dirty="0" smtClean="0"/>
              <a:t>T:  How many imaginary fingers do you still have up?  </a:t>
            </a:r>
          </a:p>
          <a:p>
            <a:pPr marL="359123" indent="-112436"/>
            <a:r>
              <a:rPr lang="en-US" baseline="0" dirty="0" smtClean="0"/>
              <a:t>S:  1 finger.</a:t>
            </a:r>
          </a:p>
          <a:p>
            <a:pPr marL="359123" indent="-112436"/>
            <a:r>
              <a:rPr lang="en-US" baseline="0" dirty="0" smtClean="0"/>
              <a:t>T:  What is 1 and 1? </a:t>
            </a:r>
          </a:p>
          <a:p>
            <a:pPr marL="359123" indent="-112436"/>
            <a:r>
              <a:rPr lang="en-US" baseline="0" dirty="0" smtClean="0"/>
              <a:t>S:  2.</a:t>
            </a:r>
          </a:p>
          <a:p>
            <a:pPr marL="359123" indent="-112436"/>
            <a:r>
              <a:rPr lang="en-US" baseline="0" dirty="0" smtClean="0"/>
              <a:t>T:  So what is 11- 9?  </a:t>
            </a:r>
          </a:p>
          <a:p>
            <a:pPr marL="359123" indent="-112436"/>
            <a:r>
              <a:rPr lang="en-US" baseline="0" dirty="0" smtClean="0"/>
              <a:t>S:  2.</a:t>
            </a:r>
          </a:p>
          <a:p>
            <a:r>
              <a:rPr lang="en-US" baseline="0" dirty="0" smtClean="0"/>
              <a:t>(Record written notation using the document camera.)</a:t>
            </a:r>
          </a:p>
          <a:p>
            <a:r>
              <a:rPr lang="en-US" baseline="0" dirty="0" smtClean="0"/>
              <a:t>Let’s try one more.  (Repeat the process for 13 – 8.)</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53</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583680" cy="5760720"/>
          </a:xfrm>
        </p:spPr>
        <p:txBody>
          <a:bodyPr/>
          <a:lstStyle/>
          <a:p>
            <a:r>
              <a:rPr lang="en-US" baseline="0" dirty="0" smtClean="0"/>
              <a:t>Earlier in the year,</a:t>
            </a:r>
            <a:r>
              <a:rPr lang="en-US" dirty="0" smtClean="0"/>
              <a:t> students used the number path to 10 to use related addition sentence to subtract.  </a:t>
            </a:r>
            <a:r>
              <a:rPr lang="en-US" baseline="0" dirty="0" smtClean="0"/>
              <a:t>In Lesson 19, students</a:t>
            </a:r>
            <a:r>
              <a:rPr lang="en-US" dirty="0" smtClean="0"/>
              <a:t> apply the same idea as they use related addition sentence to subtract within 20 by using the number path that’s extended to 20.  </a:t>
            </a:r>
            <a:r>
              <a:rPr lang="en-US" baseline="0" dirty="0" smtClean="0"/>
              <a:t>  The</a:t>
            </a:r>
            <a:r>
              <a:rPr lang="en-US" dirty="0" smtClean="0"/>
              <a:t> number path </a:t>
            </a:r>
            <a:r>
              <a:rPr lang="en-US" baseline="0" dirty="0" smtClean="0"/>
              <a:t>invites students to count on.  However, students are counting on with efficiency.  This is a BIG step forward and a bridge to making ten to subtract.</a:t>
            </a:r>
          </a:p>
          <a:p>
            <a:endParaRPr lang="en-US" baseline="0" dirty="0" smtClean="0"/>
          </a:p>
          <a:p>
            <a:r>
              <a:rPr lang="en-US" baseline="0" dirty="0" smtClean="0"/>
              <a:t>For example, if students were to count on to solve 13 – 8 using the number path, they might do the following.</a:t>
            </a:r>
          </a:p>
          <a:p>
            <a:r>
              <a:rPr lang="en-US" baseline="0" dirty="0" smtClean="0"/>
              <a:t>Starting from 8, they may count </a:t>
            </a:r>
            <a:r>
              <a:rPr lang="en-US" baseline="0" dirty="0" err="1" smtClean="0"/>
              <a:t>eiiight</a:t>
            </a:r>
            <a:r>
              <a:rPr lang="en-US" baseline="0" dirty="0" smtClean="0"/>
              <a:t>, 9, 10, 11, 12, 13 (use pointer </a:t>
            </a:r>
            <a:r>
              <a:rPr lang="en-US" dirty="0" smtClean="0"/>
              <a:t>and </a:t>
            </a:r>
            <a:r>
              <a:rPr lang="en-US" baseline="0" dirty="0" smtClean="0"/>
              <a:t>gesture</a:t>
            </a:r>
            <a:r>
              <a:rPr lang="en-US" dirty="0" smtClean="0"/>
              <a:t> hopping one number at a time) </a:t>
            </a:r>
            <a:r>
              <a:rPr lang="en-US" baseline="0" dirty="0" smtClean="0"/>
              <a:t>and count the number of arrows made.  </a:t>
            </a:r>
          </a:p>
          <a:p>
            <a:r>
              <a:rPr lang="en-US" baseline="0" dirty="0" smtClean="0"/>
              <a:t>But a more efficient way to count on is to make 10 first.</a:t>
            </a:r>
          </a:p>
          <a:p>
            <a:endParaRPr lang="en-US" baseline="0" dirty="0" smtClean="0"/>
          </a:p>
          <a:p>
            <a:r>
              <a:rPr lang="en-US" baseline="0" dirty="0" smtClean="0"/>
              <a:t>Start from 8</a:t>
            </a:r>
          </a:p>
          <a:p>
            <a:r>
              <a:rPr lang="en-US" baseline="0" dirty="0" smtClean="0"/>
              <a:t>Get to 10  (Click to animate.) by adding</a:t>
            </a:r>
            <a:r>
              <a:rPr lang="en-US" dirty="0" smtClean="0"/>
              <a:t> 2.  </a:t>
            </a:r>
            <a:endParaRPr lang="en-US" baseline="0" dirty="0" smtClean="0"/>
          </a:p>
          <a:p>
            <a:r>
              <a:rPr lang="en-US" baseline="0" dirty="0" smtClean="0"/>
              <a:t>Then get to 13  (Click to animate.) by adding 3 more.  </a:t>
            </a:r>
          </a:p>
          <a:p>
            <a:endParaRPr lang="en-US" baseline="0" dirty="0" smtClean="0"/>
          </a:p>
          <a:p>
            <a:r>
              <a:rPr lang="en-US" baseline="0" dirty="0" smtClean="0"/>
              <a:t>Here, students must know their partners to 10 as well as knowing that a teen number is of the form10 + n.  Eventually, students move away from having the actual number path and work on a problem such as this by using  just the arrows:  </a:t>
            </a:r>
          </a:p>
          <a:p>
            <a:endParaRPr lang="en-US" baseline="0" dirty="0" smtClean="0"/>
          </a:p>
          <a:p>
            <a:r>
              <a:rPr lang="en-US" baseline="0" dirty="0" smtClean="0"/>
              <a:t>(Click to animate.)</a:t>
            </a:r>
          </a:p>
          <a:p>
            <a:r>
              <a:rPr lang="en-US" baseline="0" dirty="0" smtClean="0"/>
              <a:t>  </a:t>
            </a:r>
            <a:r>
              <a:rPr lang="en-US" sz="800" dirty="0"/>
              <a:t>+2    +3</a:t>
            </a:r>
          </a:p>
          <a:p>
            <a:r>
              <a:rPr lang="en-US" baseline="0" dirty="0" smtClean="0"/>
              <a:t>8 </a:t>
            </a:r>
            <a:r>
              <a:rPr lang="en-US" baseline="0" dirty="0" smtClean="0">
                <a:sym typeface="Wingdings" pitchFamily="2" charset="2"/>
              </a:rPr>
              <a:t> 10  13  </a:t>
            </a:r>
          </a:p>
          <a:p>
            <a:endParaRPr lang="en-US" baseline="0" dirty="0" smtClean="0">
              <a:sym typeface="Wingdings" pitchFamily="2" charset="2"/>
            </a:endParaRPr>
          </a:p>
          <a:p>
            <a:endParaRPr lang="en-US" baseline="0" dirty="0" smtClean="0">
              <a:sym typeface="Wingdings" pitchFamily="2" charset="2"/>
            </a:endParaRPr>
          </a:p>
          <a:p>
            <a:endParaRPr lang="en-US" baseline="0" dirty="0" smtClean="0"/>
          </a:p>
          <a:p>
            <a:endParaRPr lang="en-US" baseline="0" dirty="0" smtClean="0"/>
          </a:p>
          <a:p>
            <a:endParaRPr lang="en-US" dirty="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54</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r>
              <a:rPr lang="en-US" baseline="0" dirty="0" smtClean="0">
                <a:sym typeface="Wingdings" pitchFamily="2" charset="2"/>
              </a:rPr>
              <a:t>With the person sitting next to you, solve 14 – 8 using:</a:t>
            </a:r>
          </a:p>
          <a:p>
            <a:pPr>
              <a:buFont typeface="Arial" pitchFamily="34" charset="0"/>
              <a:buChar char="•"/>
            </a:pPr>
            <a:r>
              <a:rPr lang="en-US" baseline="0" dirty="0" smtClean="0">
                <a:sym typeface="Wingdings" pitchFamily="2" charset="2"/>
              </a:rPr>
              <a:t>the number path</a:t>
            </a:r>
          </a:p>
          <a:p>
            <a:pPr>
              <a:buFont typeface="Arial" pitchFamily="34" charset="0"/>
              <a:buChar char="•"/>
            </a:pPr>
            <a:r>
              <a:rPr lang="en-US" baseline="0" dirty="0" smtClean="0">
                <a:sym typeface="Wingdings" pitchFamily="2" charset="2"/>
              </a:rPr>
              <a:t>5-group row drawing</a:t>
            </a:r>
          </a:p>
          <a:p>
            <a:pPr>
              <a:buFont typeface="Arial" pitchFamily="34" charset="0"/>
              <a:buChar char="•"/>
            </a:pPr>
            <a:r>
              <a:rPr lang="en-US" baseline="0" dirty="0" smtClean="0">
                <a:sym typeface="Wingdings" pitchFamily="2" charset="2"/>
              </a:rPr>
              <a:t>real and imaginary fingers and</a:t>
            </a:r>
          </a:p>
          <a:p>
            <a:pPr>
              <a:buFont typeface="Arial" pitchFamily="34" charset="0"/>
              <a:buChar char="•"/>
            </a:pPr>
            <a:r>
              <a:rPr lang="en-US" baseline="0" dirty="0" smtClean="0">
                <a:sym typeface="Wingdings" pitchFamily="2" charset="2"/>
              </a:rPr>
              <a:t>number bond</a:t>
            </a:r>
          </a:p>
          <a:p>
            <a:pPr>
              <a:buFont typeface="Arial" pitchFamily="34" charset="0"/>
              <a:buNone/>
            </a:pPr>
            <a:r>
              <a:rPr lang="en-US" baseline="0" dirty="0" smtClean="0">
                <a:sym typeface="Wingdings" pitchFamily="2" charset="2"/>
              </a:rPr>
              <a:t> </a:t>
            </a:r>
          </a:p>
          <a:p>
            <a:r>
              <a:rPr lang="en-US" baseline="0" dirty="0" smtClean="0">
                <a:sym typeface="Wingdings" pitchFamily="2" charset="2"/>
              </a:rPr>
              <a:t>Talk to your neighbor and compare how using the number path to 14 – 8 is related to using the 5-group row drawing, the real and imaginary fingers and number bond.  How are these representations similar?</a:t>
            </a:r>
          </a:p>
          <a:p>
            <a:endParaRPr lang="en-US" baseline="0" dirty="0" smtClean="0">
              <a:sym typeface="Wingdings" pitchFamily="2" charset="2"/>
            </a:endParaRPr>
          </a:p>
          <a:p>
            <a:r>
              <a:rPr lang="en-US" baseline="0" dirty="0" smtClean="0"/>
              <a:t>As you can see, each model we choose emphasizes the same concept, the completion of</a:t>
            </a:r>
            <a:r>
              <a:rPr lang="en-US" dirty="0" smtClean="0"/>
              <a:t>, </a:t>
            </a:r>
            <a:r>
              <a:rPr lang="en-US" baseline="0" dirty="0" smtClean="0"/>
              <a:t>or</a:t>
            </a:r>
            <a:r>
              <a:rPr lang="en-US" dirty="0" smtClean="0"/>
              <a:t> working with, </a:t>
            </a:r>
            <a:r>
              <a:rPr lang="en-US" baseline="0" dirty="0" smtClean="0"/>
              <a:t>the unit of (5 or )10, the relationship of one unit to another.  All models are about making a story of units more simple.  </a:t>
            </a:r>
          </a:p>
          <a:p>
            <a:endParaRPr lang="en-US" baseline="0" dirty="0" smtClean="0"/>
          </a:p>
          <a:p>
            <a:endParaRPr lang="en-US" baseline="0" dirty="0" smtClean="0"/>
          </a:p>
          <a:p>
            <a:endParaRPr lang="en-US" baseline="0" dirty="0" smtClean="0"/>
          </a:p>
          <a:p>
            <a:endParaRPr lang="en-US" dirty="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Participants:  Number Path and  5-group row template (from handout) in personal board</a:t>
            </a:r>
          </a:p>
          <a:p>
            <a:pPr marL="484985" lvl="1" indent="-302066">
              <a:buFont typeface="Arial" pitchFamily="34" charset="0"/>
              <a:buChar char="•"/>
            </a:pP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55</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normAutofit/>
          </a:bodyPr>
          <a:lstStyle/>
          <a:p>
            <a:pPr defTabSz="966612">
              <a:defRPr/>
            </a:pPr>
            <a:r>
              <a:rPr lang="en-US" baseline="0" dirty="0" smtClean="0"/>
              <a:t>With your partner, now try these!  You may use different models to practice, but always end with using the number bond to solve</a:t>
            </a:r>
            <a:r>
              <a:rPr lang="en-US" dirty="0" smtClean="0"/>
              <a:t>.  This is because, ultimately, working at this abstract level will make the students’ work with double digit numbers in the future much easier.</a:t>
            </a:r>
            <a:endParaRPr lang="en-US" baseline="0" dirty="0" smtClean="0"/>
          </a:p>
          <a:p>
            <a:pPr defTabSz="966612">
              <a:defRPr/>
            </a:pPr>
            <a:endParaRPr lang="en-US" baseline="0" dirty="0" smtClean="0"/>
          </a:p>
          <a:p>
            <a:pPr defTabSz="966612">
              <a:defRPr/>
            </a:pPr>
            <a:r>
              <a:rPr lang="en-US" baseline="0" dirty="0" smtClean="0"/>
              <a:t>13 – 9 = </a:t>
            </a:r>
          </a:p>
          <a:p>
            <a:pPr defTabSz="966612">
              <a:defRPr/>
            </a:pPr>
            <a:r>
              <a:rPr lang="en-US" baseline="0" dirty="0" smtClean="0"/>
              <a:t>15 – 9 = </a:t>
            </a:r>
          </a:p>
          <a:p>
            <a:pPr defTabSz="966612">
              <a:defRPr/>
            </a:pPr>
            <a:r>
              <a:rPr lang="en-US" baseline="0" dirty="0" smtClean="0"/>
              <a:t>15 – 8 = </a:t>
            </a:r>
          </a:p>
          <a:p>
            <a:pPr defTabSz="966612">
              <a:defRPr/>
            </a:pPr>
            <a:r>
              <a:rPr lang="en-US" baseline="0" dirty="0" smtClean="0"/>
              <a:t>13 – </a:t>
            </a:r>
            <a:r>
              <a:rPr lang="en-US" dirty="0" smtClean="0"/>
              <a:t>7</a:t>
            </a:r>
            <a:r>
              <a:rPr lang="en-US" baseline="0" dirty="0" smtClean="0"/>
              <a:t> =</a:t>
            </a:r>
          </a:p>
          <a:p>
            <a:endParaRPr lang="en-US" dirty="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Participants:  Number Path and/or  5-group row template in personal board</a:t>
            </a:r>
          </a:p>
          <a:p>
            <a:pPr marL="484985" lvl="1" indent="-302066">
              <a:buFont typeface="Arial" pitchFamily="34" charset="0"/>
              <a:buChar char="•"/>
            </a:pP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56</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163527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000" dirty="0"/>
              <a:t>Module 2 culminates with naming 10 as a unit of 1 ten. This is the very first time students are introduced to this language of ten as a unit.  Up until now, they have used 10 as a friendly number but see it as 10 individual ones.  Now they are introduced to ten as a unit so that these 10 linking cubes become 1 ten (show a ten stick) and this </a:t>
            </a:r>
            <a:r>
              <a:rPr lang="en-US" sz="1000" dirty="0" err="1"/>
              <a:t>Rekenrek</a:t>
            </a:r>
            <a:r>
              <a:rPr lang="en-US" sz="1000" dirty="0"/>
              <a:t> row becomes not only 10 individual beads but 1 ten (push 10 across all at once.)</a:t>
            </a:r>
          </a:p>
          <a:p>
            <a:pPr defTabSz="966612">
              <a:defRPr/>
            </a:pPr>
            <a:r>
              <a:rPr lang="en-US" sz="1000" dirty="0"/>
              <a:t>Students go back to their work with their Hide Zero Cards and their Magic Counting Sticks, now rethinking their teen number as 1 ten and some more ones, as in 17 is the same as 1 ten and 7 ones.</a:t>
            </a:r>
          </a:p>
          <a:p>
            <a:pPr defTabSz="966612">
              <a:defRPr/>
            </a:pPr>
            <a:endParaRPr lang="en-US" sz="1000" dirty="0"/>
          </a:p>
          <a:p>
            <a:pPr defTabSz="966612">
              <a:defRPr/>
            </a:pPr>
            <a:r>
              <a:rPr lang="en-US" sz="1000" dirty="0"/>
              <a:t>Let’s see how this understanding will help students solve addition and subtraction problems within 20.</a:t>
            </a:r>
          </a:p>
          <a:p>
            <a:pPr defTabSz="966612">
              <a:defRPr/>
            </a:pPr>
            <a:r>
              <a:rPr lang="en-US" sz="1000" b="1" dirty="0"/>
              <a:t>NOTE to presenter</a:t>
            </a:r>
            <a:r>
              <a:rPr lang="en-US" sz="1000" dirty="0"/>
              <a:t>:  Will need 2 volunteers to be Partner A and Partner B as the presenter projects the hide zero cards as scripted.</a:t>
            </a:r>
            <a:br>
              <a:rPr lang="en-US" sz="1000" dirty="0"/>
            </a:br>
            <a:r>
              <a:rPr lang="en-US" sz="1000" dirty="0"/>
              <a:t>T:  Using your magic counting sticks, show me 10 ones.</a:t>
            </a:r>
          </a:p>
          <a:p>
            <a:pPr marL="176206" indent="-176206" defTabSz="966612">
              <a:defRPr/>
            </a:pPr>
            <a:r>
              <a:rPr lang="en-US" sz="1000" dirty="0"/>
              <a:t>S:  (Wiggle all 10 fingers.)</a:t>
            </a:r>
          </a:p>
          <a:p>
            <a:pPr marL="176206" indent="-176206" defTabSz="966612">
              <a:defRPr/>
            </a:pPr>
            <a:r>
              <a:rPr lang="en-US" sz="1000" dirty="0"/>
              <a:t>T:  Show me 1 ten.  (Clasp 1 both hands.)</a:t>
            </a:r>
          </a:p>
          <a:p>
            <a:pPr marL="176206" indent="-176206" defTabSz="966612">
              <a:defRPr/>
            </a:pPr>
            <a:r>
              <a:rPr lang="en-US" sz="1000" dirty="0"/>
              <a:t>S:  (Clasp both hands.)</a:t>
            </a:r>
          </a:p>
          <a:p>
            <a:pPr marL="176206" indent="-176206" defTabSz="966612">
              <a:defRPr/>
            </a:pPr>
            <a:r>
              <a:rPr lang="en-US" sz="1000" dirty="0"/>
              <a:t>T:  (Project 14 with Hide Zero Cards.)  With your partner show me 14 as a ten and some ones.  </a:t>
            </a:r>
          </a:p>
          <a:p>
            <a:pPr marL="176206" indent="-176206" defTabSz="966612">
              <a:defRPr/>
            </a:pPr>
            <a:r>
              <a:rPr lang="en-US" sz="1000" dirty="0"/>
              <a:t>S:  (Partner A clasps hands, Partner B shows 4 fingers.)</a:t>
            </a:r>
          </a:p>
          <a:p>
            <a:pPr marL="176206" indent="-176206" defTabSz="966612">
              <a:defRPr/>
            </a:pPr>
            <a:r>
              <a:rPr lang="en-US" sz="1000" dirty="0"/>
              <a:t>T:  How many tens are in 14?  </a:t>
            </a:r>
          </a:p>
          <a:p>
            <a:pPr marL="176206" indent="-176206" defTabSz="966612">
              <a:defRPr/>
            </a:pPr>
            <a:r>
              <a:rPr lang="en-US" sz="1000" dirty="0"/>
              <a:t>S:  1 ten.</a:t>
            </a:r>
          </a:p>
          <a:p>
            <a:pPr marL="176206" indent="-176206" defTabSz="966612">
              <a:defRPr/>
            </a:pPr>
            <a:r>
              <a:rPr lang="en-US" sz="1000" dirty="0"/>
              <a:t>T:  14 is 1 ten and how many ones?  </a:t>
            </a:r>
          </a:p>
          <a:p>
            <a:pPr marL="176206" indent="-176206" defTabSz="966612">
              <a:defRPr/>
            </a:pPr>
            <a:r>
              <a:rPr lang="en-US" sz="1000" dirty="0"/>
              <a:t>S:  4 ones.</a:t>
            </a:r>
          </a:p>
          <a:p>
            <a:pPr marL="176206" indent="-176206" defTabSz="966612">
              <a:defRPr/>
            </a:pPr>
            <a:r>
              <a:rPr lang="en-US" sz="1000" dirty="0"/>
              <a:t>T:  Let’s add 2. (Project 2 with the Hide Zero Card and write 14 + 2.)   How will you do this?  Will you add 2 to the ten or to the ones? (Split the Hide Zero Cards into 10 and 4)</a:t>
            </a:r>
          </a:p>
          <a:p>
            <a:pPr marL="176206" indent="-176206" defTabSz="966612">
              <a:defRPr/>
            </a:pPr>
            <a:r>
              <a:rPr lang="en-US" sz="1000" dirty="0"/>
              <a:t>S:  To the ones.</a:t>
            </a:r>
          </a:p>
          <a:p>
            <a:pPr marL="176206" indent="-176206" defTabSz="966612">
              <a:defRPr/>
            </a:pPr>
            <a:r>
              <a:rPr lang="en-US" sz="1000" dirty="0"/>
              <a:t>T:  Add 2 more fingers.</a:t>
            </a:r>
          </a:p>
          <a:p>
            <a:pPr marL="176206" indent="-176206" defTabSz="966612">
              <a:defRPr/>
            </a:pPr>
            <a:r>
              <a:rPr lang="en-US" sz="1000" dirty="0"/>
              <a:t>S:  (Partner B adds 2 more fingers.)</a:t>
            </a:r>
          </a:p>
          <a:p>
            <a:pPr marL="176206" indent="-176206" defTabSz="966612">
              <a:defRPr/>
            </a:pPr>
            <a:r>
              <a:rPr lang="en-US" sz="1000" dirty="0"/>
              <a:t>T:  4 and 2 is?  </a:t>
            </a:r>
          </a:p>
          <a:p>
            <a:pPr marL="176206" indent="-176206" defTabSz="966612">
              <a:defRPr/>
            </a:pPr>
            <a:r>
              <a:rPr lang="en-US" sz="1000" dirty="0"/>
              <a:t>S:  6.</a:t>
            </a:r>
          </a:p>
          <a:p>
            <a:pPr marL="176206" indent="-176206" defTabSz="966612">
              <a:defRPr/>
            </a:pPr>
            <a:r>
              <a:rPr lang="en-US" sz="1000" dirty="0"/>
              <a:t>T:  10 and 6 is?  </a:t>
            </a:r>
          </a:p>
          <a:p>
            <a:pPr marL="176206" indent="-176206" defTabSz="966612">
              <a:defRPr/>
            </a:pPr>
            <a:r>
              <a:rPr lang="en-US" sz="1000" dirty="0"/>
              <a:t>S:  16.</a:t>
            </a:r>
          </a:p>
          <a:p>
            <a:pPr marL="176206" indent="-176206" defTabSz="966612">
              <a:defRPr/>
            </a:pPr>
            <a:r>
              <a:rPr lang="en-US" sz="1000" dirty="0"/>
              <a:t>T:   How many tens and ones make up 16? </a:t>
            </a:r>
          </a:p>
          <a:p>
            <a:pPr marL="176206" indent="-176206" defTabSz="966612">
              <a:defRPr/>
            </a:pPr>
            <a:r>
              <a:rPr lang="en-US" sz="1000" dirty="0"/>
              <a:t>S:  1 ten 6 ones.</a:t>
            </a:r>
          </a:p>
          <a:p>
            <a:pPr defTabSz="966612">
              <a:defRPr/>
            </a:pPr>
            <a:r>
              <a:rPr lang="en-US" sz="1000" dirty="0"/>
              <a:t>Repeat with 15 + 3.</a:t>
            </a:r>
          </a:p>
          <a:p>
            <a:pPr defTabSz="966612">
              <a:defRPr/>
            </a:pPr>
            <a:endParaRPr lang="en-US" sz="1000" dirty="0"/>
          </a:p>
          <a:p>
            <a:pPr defTabSz="966612">
              <a:defRPr/>
            </a:pPr>
            <a:r>
              <a:rPr lang="en-US" sz="1000" dirty="0"/>
              <a:t>Let’s subtract.  With your partner, show me 13 as a ten and some ones.   (Write 13 – 2.)  Let’s take away 2.  Can I take from the ones?  (Yes.)  Partner B, take 2 from 3.  What do you have?  (1.)  Partner A and B, put your fingers together.  What is 13 – 2?  (11.)</a:t>
            </a:r>
          </a:p>
          <a:p>
            <a:pPr defTabSz="966612">
              <a:defRPr/>
            </a:pPr>
            <a:r>
              <a:rPr lang="en-US" sz="1000" dirty="0"/>
              <a:t>With your partner show me 12 as a ten and some ones.  Let’s take away 9.  Can I take from the ones?  (No.)  Can I take from the ten?  (Yes.)  Partner A, unbundle your ten.  (Show all fingers.)</a:t>
            </a:r>
          </a:p>
          <a:p>
            <a:pPr defTabSz="966612">
              <a:defRPr/>
            </a:pPr>
            <a:r>
              <a:rPr lang="en-US" sz="1000" dirty="0"/>
              <a:t>Take away 9 all at once.  (Show 1 finger.)  What is 1 and 2?  (3)  So what is 12-9? (3)</a:t>
            </a:r>
          </a:p>
          <a:p>
            <a:pPr defTabSz="966612">
              <a:defRPr/>
            </a:pPr>
            <a:r>
              <a:rPr lang="en-US" sz="1000" dirty="0"/>
              <a:t>Say the number sentence.  (12 – 9 = 3.)  Let’s try some more:  13 – 9, 15 – 8.</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Presenter:  Hide Zero Cards, 2 volunteers</a:t>
            </a:r>
          </a:p>
          <a:p>
            <a:pPr marL="484985" lvl="1" indent="-302066"/>
            <a:endParaRPr lang="en-US" dirty="0" smtClean="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57</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pPr defTabSz="966612">
              <a:defRPr/>
            </a:pPr>
            <a:r>
              <a:rPr lang="en-US" dirty="0" smtClean="0"/>
              <a:t>In the next module,</a:t>
            </a:r>
            <a:r>
              <a:rPr lang="en-US" baseline="0" dirty="0" smtClean="0"/>
              <a:t> as students add and subtract numbers within 40, quick ten drawings are used to efficiently represent their numbers.  </a:t>
            </a:r>
            <a:r>
              <a:rPr lang="en-US" dirty="0" smtClean="0"/>
              <a:t>The quick ten developed out of the five groups as they are first in two rows, either </a:t>
            </a:r>
            <a:r>
              <a:rPr lang="en-US" baseline="0" dirty="0" smtClean="0"/>
              <a:t>horizontally or vertically.</a:t>
            </a:r>
          </a:p>
          <a:p>
            <a:endParaRPr lang="en-US" dirty="0" smtClean="0"/>
          </a:p>
          <a:p>
            <a:r>
              <a:rPr lang="en-US" dirty="0" smtClean="0"/>
              <a:t>(CLICK</a:t>
            </a:r>
            <a:r>
              <a:rPr lang="en-US" baseline="0" dirty="0" smtClean="0"/>
              <a:t>)  </a:t>
            </a:r>
            <a:r>
              <a:rPr lang="en-US" dirty="0" smtClean="0"/>
              <a:t>The formation transforms so the two rows are end to end, and then again with a line drawn through the dots. The way you saw the 5-group row or the way students build a stick of ten </a:t>
            </a:r>
            <a:r>
              <a:rPr lang="en-US" baseline="0" dirty="0" smtClean="0"/>
              <a:t>to show 10 ones can now be thought of and represented as 1 unit of ten.</a:t>
            </a:r>
            <a:r>
              <a:rPr lang="en-US" dirty="0" smtClean="0"/>
              <a:t> </a:t>
            </a:r>
            <a:endParaRPr lang="en-US" baseline="0" dirty="0" smtClean="0"/>
          </a:p>
          <a:p>
            <a:endParaRPr lang="en-US" baseline="0" dirty="0" smtClean="0"/>
          </a:p>
          <a:p>
            <a:pPr defTabSz="966612">
              <a:defRPr/>
            </a:pPr>
            <a:r>
              <a:rPr lang="en-US" baseline="0" dirty="0" smtClean="0"/>
              <a:t>(CLICK)  Finally, the dots</a:t>
            </a:r>
            <a:r>
              <a:rPr lang="en-US" dirty="0" smtClean="0"/>
              <a:t> are taken away, leaving only a quick ten.  Once the quick ten is in place, the idea of a unit of ten is firmly established. This one mark, a simple vertical line,  proportionally represents 10 ones. 1 ten = 10 ones.</a:t>
            </a:r>
          </a:p>
          <a:p>
            <a:endParaRPr lang="en-US" dirty="0" smtClean="0"/>
          </a:p>
          <a:p>
            <a:r>
              <a:rPr lang="en-US" dirty="0"/>
              <a:t>Again, point out how the quick ten develops out of the five groups as they are first side by side, then end to end and then drawn with a line through the five group dots and then the dots are taken away. </a:t>
            </a:r>
            <a:endParaRPr lang="en-US" baseline="0" dirty="0" smtClean="0"/>
          </a:p>
          <a:p>
            <a:endParaRPr lang="en-US" baseline="0" dirty="0" smtClean="0"/>
          </a:p>
          <a:p>
            <a:endParaRPr lang="en-US" baseline="0" dirty="0" smtClean="0"/>
          </a:p>
          <a:p>
            <a:endParaRPr lang="en-US" baseline="0" dirty="0" smtClean="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58</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982054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aseline="0" dirty="0" smtClean="0">
                <a:solidFill>
                  <a:srgbClr val="000000"/>
                </a:solidFill>
              </a:rPr>
              <a:t>Quick ten drawings </a:t>
            </a:r>
            <a:r>
              <a:rPr lang="en-US" baseline="0" dirty="0" smtClean="0"/>
              <a:t>helps students mentally add not only 1 more and 1 less, but also 10 more and 10 less.</a:t>
            </a:r>
          </a:p>
          <a:p>
            <a:pPr defTabSz="966612">
              <a:defRPr/>
            </a:pPr>
            <a:endParaRPr lang="en-US" baseline="0" dirty="0" smtClean="0"/>
          </a:p>
          <a:p>
            <a:pPr defTabSz="966612">
              <a:defRPr/>
            </a:pPr>
            <a:r>
              <a:rPr lang="en-US" baseline="0" dirty="0" smtClean="0"/>
              <a:t>(Using the document camera, demonstrate drawing 15 in quick tens and ones.  Then show 1 more than 15 in a quick ten drawing and how it looks different when showing 10 more than 15.)</a:t>
            </a:r>
            <a:endParaRPr lang="en-US" dirty="0" smtClean="0"/>
          </a:p>
          <a:p>
            <a:endParaRPr lang="en-US" baseline="0" dirty="0" smtClean="0"/>
          </a:p>
          <a:p>
            <a:r>
              <a:rPr lang="en-US" baseline="0" dirty="0" smtClean="0"/>
              <a:t>As students explore tens and ones through concrete objects (mainly through the use of ten sticks, 10 linking cubes put together like towers representing tens, as well as the individual cubes to represent ones) and make quick ten drawings to represent 2 digit numbers and reinforce the concept that 2 digit numbers are made of tens and ones, they are introduced to the place value chart.  As you can see on the slide, using quick ten drawings and the place value chart side by side, students are able to solve +1, +10, -1 and -10 problems with efficiency.  </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Document camera</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59</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each grade level we will examine the three levels of computation methods in terms of:</a:t>
            </a:r>
          </a:p>
          <a:p>
            <a:pPr marL="241653" indent="-241653" defTabSz="966612">
              <a:buFontTx/>
              <a:buAutoNum type="arabicPeriod"/>
              <a:defRPr/>
            </a:pPr>
            <a:r>
              <a:rPr lang="en-US" b="1" baseline="0" dirty="0" smtClean="0"/>
              <a:t>Models</a:t>
            </a:r>
            <a:r>
              <a:rPr lang="en-US" baseline="0" dirty="0" smtClean="0"/>
              <a:t> - </a:t>
            </a:r>
            <a:r>
              <a:rPr lang="en-US" sz="1300" dirty="0"/>
              <a:t>Materials can be used to model the counting methods and help students to understand the thinking behind them. </a:t>
            </a:r>
            <a:endParaRPr lang="en-US" baseline="0" dirty="0" smtClean="0"/>
          </a:p>
          <a:p>
            <a:pPr marL="241653" indent="-241653" defTabSz="966612">
              <a:buFontTx/>
              <a:buAutoNum type="arabicPeriod"/>
              <a:defRPr/>
            </a:pPr>
            <a:r>
              <a:rPr lang="en-US" b="1" baseline="0" dirty="0" smtClean="0"/>
              <a:t>Fluency</a:t>
            </a:r>
            <a:r>
              <a:rPr lang="en-US" baseline="0" dirty="0" smtClean="0"/>
              <a:t> – Skills needed to carry out procedures flexibility, accuracy, and efficiency.</a:t>
            </a:r>
          </a:p>
          <a:p>
            <a:pPr marL="241653" indent="-241653" defTabSz="966612">
              <a:buFontTx/>
              <a:buAutoNum type="arabicPeriod"/>
              <a:defRPr/>
            </a:pPr>
            <a:r>
              <a:rPr lang="en-US" b="1" baseline="0" dirty="0" smtClean="0"/>
              <a:t>Story Problems </a:t>
            </a:r>
            <a:r>
              <a:rPr lang="en-US" baseline="0" dirty="0" smtClean="0"/>
              <a:t>– Increasingly sophisticated story situations and problem types.</a:t>
            </a:r>
          </a:p>
          <a:p>
            <a:pPr marL="241653" indent="-241653" defTabSz="966612">
              <a:buFontTx/>
              <a:buAutoNum type="arabicPeriod"/>
              <a:defRPr/>
            </a:pPr>
            <a:r>
              <a:rPr lang="en-US" b="1" baseline="0" dirty="0" smtClean="0"/>
              <a:t>Assessment</a:t>
            </a:r>
            <a:r>
              <a:rPr lang="en-US" baseline="0" dirty="0" smtClean="0"/>
              <a:t> – How students are asked to demonstrate their understanding of addition and subtraction. </a:t>
            </a:r>
          </a:p>
          <a:p>
            <a:pPr defTabSz="966612">
              <a:defRPr/>
            </a:pPr>
            <a:r>
              <a:rPr lang="en-US" sz="1300" dirty="0"/>
              <a:t> </a:t>
            </a:r>
            <a:endParaRPr lang="en-US" baseline="0"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6</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2630393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pPr defTabSz="483306" eaLnBrk="0" fontAlgn="base" hangingPunct="0">
              <a:spcBef>
                <a:spcPct val="30000"/>
              </a:spcBef>
              <a:spcAft>
                <a:spcPct val="0"/>
              </a:spcAft>
              <a:defRPr/>
            </a:pPr>
            <a:r>
              <a:rPr lang="en-US" dirty="0" smtClean="0"/>
              <a:t>Here,</a:t>
            </a:r>
            <a:r>
              <a:rPr lang="en-US" baseline="0" dirty="0" smtClean="0"/>
              <a:t> dimes and pennies are used  to represent and reinforce the concept </a:t>
            </a:r>
            <a:r>
              <a:rPr lang="en-US" b="0" baseline="0" dirty="0" smtClean="0"/>
              <a:t>of tens and ones.  The dime is another representation of the unit of 10 and serves the same purpose as the quick ten.  However,  the proportionality is gone.  When you draw a quick ten, it is proportional to drawing 10 ones , whereas the dime isn’t.   But the idea is the same:  one larger unit represents 10 smaller units.  </a:t>
            </a:r>
          </a:p>
          <a:p>
            <a:pPr defTabSz="483306" eaLnBrk="0" fontAlgn="base" hangingPunct="0">
              <a:spcBef>
                <a:spcPct val="30000"/>
              </a:spcBef>
              <a:spcAft>
                <a:spcPct val="0"/>
              </a:spcAft>
              <a:defRPr/>
            </a:pPr>
            <a:endParaRPr lang="en-US" b="1" baseline="0" dirty="0" smtClean="0"/>
          </a:p>
          <a:p>
            <a:pPr defTabSz="483306" eaLnBrk="0" fontAlgn="base" hangingPunct="0">
              <a:spcBef>
                <a:spcPct val="30000"/>
              </a:spcBef>
              <a:spcAft>
                <a:spcPct val="0"/>
              </a:spcAft>
              <a:defRPr/>
            </a:pPr>
            <a:r>
              <a:rPr lang="en-US" baseline="0" dirty="0" smtClean="0"/>
              <a:t>As you can see in the first image, the places on the place value chart has been renamed from tens and ones to dimes and pennies.  In the image below, students are asked to cross out the appropriate coin to show 1 less and 10 less, just like how they would cross out 1 one or 1 ten in a quick ten drawing.  </a:t>
            </a:r>
          </a:p>
          <a:p>
            <a:pPr defTabSz="483306" eaLnBrk="0" fontAlgn="base" hangingPunct="0">
              <a:spcBef>
                <a:spcPct val="30000"/>
              </a:spcBef>
              <a:spcAft>
                <a:spcPct val="0"/>
              </a:spcAft>
              <a:defRPr/>
            </a:pPr>
            <a:endParaRPr lang="en-US" baseline="0" dirty="0" smtClean="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60</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Early</a:t>
            </a:r>
            <a:r>
              <a:rPr lang="en-US" baseline="0" dirty="0" smtClean="0"/>
              <a:t> on in Module 4, </a:t>
            </a:r>
            <a:r>
              <a:rPr lang="en-US" dirty="0" smtClean="0"/>
              <a:t>students see that they can apply their knowledge</a:t>
            </a:r>
            <a:r>
              <a:rPr lang="en-US" baseline="0" dirty="0" smtClean="0"/>
              <a:t> of 2 + 1 to adding units of ten.  Just as 2 + 1 = 3, 2 tens + 1 ten = 3 tens and 20 + 10 = 30, students use this understanding to add and subtract tens.</a:t>
            </a:r>
          </a:p>
          <a:p>
            <a:pPr defTabSz="966612">
              <a:defRPr/>
            </a:pPr>
            <a:endParaRPr lang="en-US" baseline="0" dirty="0" smtClean="0"/>
          </a:p>
          <a:p>
            <a:pPr>
              <a:buFont typeface="Arial"/>
              <a:buNone/>
            </a:pPr>
            <a:r>
              <a:rPr lang="en-US" dirty="0" smtClean="0"/>
              <a:t>Students realize</a:t>
            </a:r>
            <a:r>
              <a:rPr lang="en-US" baseline="0" dirty="0" smtClean="0"/>
              <a:t> that w</a:t>
            </a:r>
            <a:r>
              <a:rPr lang="en-US" dirty="0" smtClean="0"/>
              <a:t>hen adding or subtracting tens only the unit changes (e.g., 2 bananas + 1 banana = 3 bananas, just as 2 tens + 1 ten = 3 tens) </a:t>
            </a:r>
            <a:r>
              <a:rPr lang="en-US" baseline="0" dirty="0" smtClean="0"/>
              <a:t>  They also notice that w</a:t>
            </a:r>
            <a:r>
              <a:rPr lang="en-US" dirty="0" smtClean="0"/>
              <a:t>hen adding and subtracting ten</a:t>
            </a:r>
            <a:r>
              <a:rPr lang="en-US" baseline="0" dirty="0" smtClean="0"/>
              <a:t> </a:t>
            </a:r>
            <a:r>
              <a:rPr lang="en-US" dirty="0" smtClean="0"/>
              <a:t>the ones digit stays the same.</a:t>
            </a:r>
          </a:p>
          <a:p>
            <a:pPr marL="483306" indent="-483306"/>
            <a:endParaRPr lang="en-US" dirty="0" smtClean="0"/>
          </a:p>
          <a:p>
            <a:pPr defTabSz="483306" eaLnBrk="0" fontAlgn="base" hangingPunct="0">
              <a:spcBef>
                <a:spcPct val="30000"/>
              </a:spcBef>
              <a:spcAft>
                <a:spcPct val="0"/>
              </a:spcAft>
              <a:defRPr/>
            </a:pPr>
            <a:r>
              <a:rPr lang="en-US" baseline="0" dirty="0" smtClean="0"/>
              <a:t>Later on, students move on to adding multiples of tens to any given number, such as 12 + 30 = 32 and subtract multiples of tens from tens, such as </a:t>
            </a:r>
            <a:r>
              <a:rPr lang="en-US" dirty="0" smtClean="0"/>
              <a:t>30</a:t>
            </a:r>
            <a:r>
              <a:rPr lang="en-US" baseline="0" dirty="0" smtClean="0"/>
              <a:t> – 10 = 20.</a:t>
            </a:r>
            <a:endParaRPr lang="en-US" dirty="0" smtClean="0">
              <a:solidFill>
                <a:srgbClr val="000000"/>
              </a:solidFill>
            </a:endParaRP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61</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pPr defTabSz="966612">
              <a:defRPr/>
            </a:pPr>
            <a:r>
              <a:rPr lang="en-US" baseline="0" dirty="0" smtClean="0"/>
              <a:t>The importance of adding like units is one of the key understandings in Module 4.  Student pairs are asked to solve these two problems and discuss the difference in solving them.  Students learn that it is important to ask, “Do I add ones to ones? Or, do I add tens to tens”:</a:t>
            </a:r>
          </a:p>
          <a:p>
            <a:pPr defTabSz="966612">
              <a:defRPr/>
            </a:pPr>
            <a:endParaRPr lang="en-US" baseline="0" dirty="0" smtClean="0"/>
          </a:p>
          <a:p>
            <a:pPr defTabSz="966612">
              <a:defRPr/>
            </a:pPr>
            <a:r>
              <a:rPr lang="en-US" dirty="0" smtClean="0"/>
              <a:t>(Demonstrate on document camera.)</a:t>
            </a:r>
            <a:endParaRPr lang="en-US" baseline="0" dirty="0" smtClean="0"/>
          </a:p>
          <a:p>
            <a:pPr marL="125861" indent="-125861" defTabSz="966612">
              <a:buFont typeface="Arial" pitchFamily="34" charset="0"/>
              <a:buChar char="•"/>
              <a:defRPr/>
            </a:pPr>
            <a:r>
              <a:rPr lang="en-US" baseline="0" dirty="0" smtClean="0"/>
              <a:t>When solving 16 + 2,  students ask, “Do I add 2 to the ones or to the tens?” </a:t>
            </a:r>
          </a:p>
          <a:p>
            <a:pPr marL="125861" indent="-125861" defTabSz="966612">
              <a:buFont typeface="Arial" pitchFamily="34" charset="0"/>
              <a:buChar char="•"/>
              <a:defRPr/>
            </a:pPr>
            <a:r>
              <a:rPr lang="en-US" baseline="0" dirty="0" smtClean="0"/>
              <a:t>When solving 16 + 20, students ask, “Do I add ones to the ones or tens to the tens?”  </a:t>
            </a:r>
          </a:p>
          <a:p>
            <a:pPr defTabSz="966612">
              <a:buFont typeface="Arial" pitchFamily="34" charset="0"/>
              <a:buChar char="•"/>
              <a:defRPr/>
            </a:pPr>
            <a:endParaRPr lang="en-US" baseline="0" dirty="0" smtClean="0"/>
          </a:p>
          <a:p>
            <a:pPr defTabSz="966612">
              <a:defRPr/>
            </a:pPr>
            <a:r>
              <a:rPr lang="en-US" baseline="0" dirty="0" smtClean="0"/>
              <a:t>Using the quick ten drawings reinforces the concept of tens and ones and allows students to easily recognize that like units should be added together.</a:t>
            </a:r>
          </a:p>
          <a:p>
            <a:pPr defTabSz="966612">
              <a:defRPr/>
            </a:pPr>
            <a:r>
              <a:rPr lang="en-US" baseline="0" dirty="0" smtClean="0"/>
              <a:t> </a:t>
            </a:r>
          </a:p>
          <a:p>
            <a:pPr defTabSz="966612">
              <a:defRPr/>
            </a:pPr>
            <a:endParaRPr lang="en-US" baseline="0" dirty="0" smtClean="0"/>
          </a:p>
          <a:p>
            <a:pPr defTabSz="966612">
              <a:defRPr/>
            </a:pPr>
            <a:endParaRPr lang="en-US" dirty="0" smtClean="0"/>
          </a:p>
          <a:p>
            <a:endParaRPr lang="en-US" dirty="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Document camera</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62</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pPr defTabSz="966612">
              <a:defRPr/>
            </a:pPr>
            <a:r>
              <a:rPr lang="en-US" dirty="0" smtClean="0"/>
              <a:t>Later</a:t>
            </a:r>
            <a:r>
              <a:rPr lang="en-US" baseline="0" dirty="0" smtClean="0"/>
              <a:t> in Module 4, </a:t>
            </a:r>
            <a:r>
              <a:rPr lang="en-US" dirty="0" smtClean="0"/>
              <a:t>students apply their work with</a:t>
            </a:r>
            <a:r>
              <a:rPr lang="en-US" baseline="0" dirty="0" smtClean="0"/>
              <a:t> </a:t>
            </a:r>
            <a:r>
              <a:rPr lang="en-US" dirty="0" smtClean="0"/>
              <a:t>the</a:t>
            </a:r>
            <a:r>
              <a:rPr lang="en-US" baseline="0" dirty="0" smtClean="0"/>
              <a:t> make ten strategy when adding to a two-digit number.  Let’s look at 28 + 6.  </a:t>
            </a:r>
            <a:endParaRPr lang="en-US" dirty="0" smtClean="0"/>
          </a:p>
          <a:p>
            <a:pPr defTabSz="966612">
              <a:defRPr/>
            </a:pPr>
            <a:endParaRPr lang="en-US" baseline="0" dirty="0" smtClean="0"/>
          </a:p>
          <a:p>
            <a:pPr defTabSz="966612">
              <a:defRPr/>
            </a:pPr>
            <a:r>
              <a:rPr lang="en-US" baseline="0" dirty="0" smtClean="0"/>
              <a:t>(Point</a:t>
            </a:r>
            <a:r>
              <a:rPr lang="en-US" dirty="0" smtClean="0"/>
              <a:t> to the image with linking cubes.)  </a:t>
            </a:r>
            <a:r>
              <a:rPr lang="en-US" baseline="0" dirty="0" smtClean="0"/>
              <a:t>Students may make a ten first.  28 needs 2 more to get to 30.  Take 2 from 6</a:t>
            </a:r>
            <a:r>
              <a:rPr lang="en-US" dirty="0" smtClean="0"/>
              <a:t> and we have 4 more yellow cubes.  </a:t>
            </a:r>
            <a:r>
              <a:rPr lang="en-US" baseline="0" dirty="0" smtClean="0"/>
              <a:t>28 and 2 make 30; 30 and 4 make 34.  </a:t>
            </a:r>
          </a:p>
          <a:p>
            <a:pPr defTabSz="966612">
              <a:defRPr/>
            </a:pPr>
            <a:endParaRPr lang="en-US" dirty="0" smtClean="0"/>
          </a:p>
          <a:p>
            <a:pPr defTabSz="966612">
              <a:defRPr/>
            </a:pPr>
            <a:r>
              <a:rPr lang="en-US" dirty="0" smtClean="0"/>
              <a:t>(Talk through the quick ten and number bond/number sentences images.)</a:t>
            </a:r>
            <a:endParaRPr lang="en-US" baseline="0" dirty="0" smtClean="0"/>
          </a:p>
          <a:p>
            <a:pPr defTabSz="966612">
              <a:defRPr/>
            </a:pPr>
            <a:endParaRPr lang="en-US" baseline="0" dirty="0" smtClean="0"/>
          </a:p>
          <a:p>
            <a:pPr defTabSz="966612">
              <a:defRPr/>
            </a:pPr>
            <a:r>
              <a:rPr lang="en-US" baseline="0" dirty="0" smtClean="0"/>
              <a:t>Again, using concrete, pictorial and abstract representations, students use their knowledge of the make ten strategy as they think about making the </a:t>
            </a:r>
            <a:r>
              <a:rPr lang="en-US" i="1" baseline="0" dirty="0" smtClean="0"/>
              <a:t>next</a:t>
            </a:r>
            <a:r>
              <a:rPr lang="en-US" baseline="0" dirty="0" smtClean="0"/>
              <a:t> ten by decomposing the addend with 1 digit, using the arrow way or the number bond as shown on this slide.   Students also represent their thinking by writing 2 addition sentences to show how they made the next ten first.</a:t>
            </a:r>
            <a:endParaRPr lang="en-US" dirty="0" smtClean="0"/>
          </a:p>
          <a:p>
            <a:endParaRPr lang="en-US" baseline="0" dirty="0" smtClean="0"/>
          </a:p>
          <a:p>
            <a:r>
              <a:rPr lang="en-US" baseline="0" dirty="0" smtClean="0"/>
              <a:t>Students must be able to use written notation to show how they solved 28 + 6.  With every concrete and pictorial representation, the teacher must model the written notation and give students opportunities to do the same.  </a:t>
            </a:r>
          </a:p>
          <a:p>
            <a:endParaRPr lang="en-US" baseline="0" dirty="0" smtClean="0"/>
          </a:p>
          <a:p>
            <a:pPr defTabSz="966612">
              <a:defRPr/>
            </a:pPr>
            <a:r>
              <a:rPr lang="en-US" baseline="0" dirty="0" smtClean="0"/>
              <a:t>For students who know 8 + 6 mentally, they may choose to add the ones first and then add the 20 to find the total.</a:t>
            </a:r>
          </a:p>
          <a:p>
            <a:pPr defTabSz="966612">
              <a:defRPr/>
            </a:pPr>
            <a:endParaRPr lang="en-US" dirty="0" smtClean="0"/>
          </a:p>
          <a:p>
            <a:pPr defTabSz="966612">
              <a:defRPr/>
            </a:pPr>
            <a:r>
              <a:rPr lang="en-US" baseline="0" dirty="0" smtClean="0"/>
              <a:t>IF</a:t>
            </a:r>
            <a:r>
              <a:rPr lang="en-US" dirty="0" smtClean="0"/>
              <a:t> TIME ALLOWS:  </a:t>
            </a:r>
          </a:p>
          <a:p>
            <a:pPr defTabSz="966612">
              <a:defRPr/>
            </a:pPr>
            <a:r>
              <a:rPr lang="en-US" baseline="0" dirty="0" smtClean="0"/>
              <a:t>Now You Try!</a:t>
            </a:r>
            <a:r>
              <a:rPr lang="en-US" dirty="0" smtClean="0"/>
              <a:t>  28 + 7; 27 + 5</a:t>
            </a:r>
            <a:endParaRPr lang="en-US" baseline="0" dirty="0" smtClean="0"/>
          </a:p>
          <a:p>
            <a:pPr defTabSz="966612">
              <a:defRPr/>
            </a:pPr>
            <a:endParaRPr lang="en-US" baseline="0" dirty="0" smtClean="0"/>
          </a:p>
          <a:p>
            <a:pPr defTabSz="966612">
              <a:defRPr/>
            </a:pPr>
            <a:endParaRPr lang="en-US" dirty="0" smtClean="0"/>
          </a:p>
          <a:p>
            <a:pPr defTabSz="966612">
              <a:defRPr/>
            </a:pPr>
            <a:endParaRPr lang="en-US" dirty="0" smtClean="0"/>
          </a:p>
          <a:p>
            <a:endParaRPr lang="en-US" dirty="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63</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Module</a:t>
            </a:r>
            <a:r>
              <a:rPr lang="en-US" baseline="0" dirty="0" smtClean="0"/>
              <a:t> 4 culminates with </a:t>
            </a:r>
            <a:r>
              <a:rPr lang="en-US" dirty="0" smtClean="0"/>
              <a:t>students</a:t>
            </a:r>
            <a:r>
              <a:rPr lang="en-US" baseline="0" dirty="0" smtClean="0"/>
              <a:t> adding two of pairs of two-digit numbers in two distinct ways using ten.  </a:t>
            </a:r>
          </a:p>
          <a:p>
            <a:r>
              <a:rPr lang="en-US" baseline="0" dirty="0" smtClean="0"/>
              <a:t>To explore both of these methods, students will begin their work with their partner and use their ten sticks (linking cubes).  Let’s take a closer look at “</a:t>
            </a:r>
            <a:r>
              <a:rPr lang="en-US" b="1" baseline="0" dirty="0" smtClean="0"/>
              <a:t>adding on the ten first”</a:t>
            </a:r>
            <a:r>
              <a:rPr lang="en-US" baseline="0" dirty="0" smtClean="0"/>
              <a:t> method.</a:t>
            </a:r>
          </a:p>
          <a:p>
            <a:endParaRPr lang="en-US" baseline="0" dirty="0" smtClean="0"/>
          </a:p>
          <a:p>
            <a:r>
              <a:rPr lang="en-US" baseline="0" dirty="0" smtClean="0"/>
              <a:t>(Demonstrate with linking cubes.)  Partner A makes 19 with her ten sticks and Partner shows 15 with his ten sticks.  </a:t>
            </a:r>
          </a:p>
          <a:p>
            <a:r>
              <a:rPr lang="en-US" baseline="0" dirty="0" smtClean="0"/>
              <a:t>One way to add is to add on the ten first.  (Add a ten stick from 15 to 19.)  </a:t>
            </a:r>
          </a:p>
          <a:p>
            <a:r>
              <a:rPr lang="en-US" baseline="0" dirty="0" smtClean="0"/>
              <a:t>We’ve added 10 to 19 which equals 29.</a:t>
            </a:r>
          </a:p>
          <a:p>
            <a:r>
              <a:rPr lang="en-US" baseline="0" dirty="0" smtClean="0"/>
              <a:t>We now add the remaining ones, the 5, to 29 and get 34.  </a:t>
            </a:r>
          </a:p>
          <a:p>
            <a:endParaRPr lang="en-US" baseline="0" dirty="0" smtClean="0"/>
          </a:p>
          <a:p>
            <a:r>
              <a:rPr lang="en-US" baseline="0" dirty="0" smtClean="0"/>
              <a:t>Let’s record how we added on the ten first. (Demonstrate.)</a:t>
            </a:r>
          </a:p>
          <a:p>
            <a:endParaRPr lang="en-US" baseline="0" dirty="0" smtClean="0"/>
          </a:p>
          <a:p>
            <a:r>
              <a:rPr lang="en-US" baseline="0" dirty="0" smtClean="0"/>
              <a:t>Another method is to </a:t>
            </a:r>
            <a:r>
              <a:rPr lang="en-US" b="1" baseline="0" dirty="0" smtClean="0"/>
              <a:t>make the next ten first</a:t>
            </a:r>
            <a:r>
              <a:rPr lang="en-US" baseline="0" dirty="0" smtClean="0"/>
              <a:t>. (Start with ten sticks representing 19 and 15.)</a:t>
            </a:r>
          </a:p>
          <a:p>
            <a:r>
              <a:rPr lang="en-US" baseline="0" dirty="0" smtClean="0"/>
              <a:t>T:  How many does 19 need to get to the next ten?  </a:t>
            </a:r>
          </a:p>
          <a:p>
            <a:r>
              <a:rPr lang="en-US" baseline="0" dirty="0" smtClean="0"/>
              <a:t>S:  1</a:t>
            </a:r>
          </a:p>
          <a:p>
            <a:r>
              <a:rPr lang="en-US" baseline="0" dirty="0" smtClean="0"/>
              <a:t>T:  Where should we take 1 from ?</a:t>
            </a:r>
          </a:p>
          <a:p>
            <a:r>
              <a:rPr lang="en-US" baseline="0" dirty="0" smtClean="0"/>
              <a:t>S:  15.</a:t>
            </a:r>
          </a:p>
          <a:p>
            <a:r>
              <a:rPr lang="en-US" baseline="0" dirty="0" smtClean="0"/>
              <a:t>T:  (Take 1 from 15 and complete the ten stick with 9.)</a:t>
            </a:r>
          </a:p>
          <a:p>
            <a:r>
              <a:rPr lang="en-US" baseline="0" dirty="0" smtClean="0"/>
              <a:t>T:  19 and 1 is? </a:t>
            </a:r>
          </a:p>
          <a:p>
            <a:r>
              <a:rPr lang="en-US" baseline="0" dirty="0" smtClean="0"/>
              <a:t>S:  20.</a:t>
            </a:r>
          </a:p>
          <a:p>
            <a:r>
              <a:rPr lang="en-US" baseline="0" dirty="0" smtClean="0"/>
              <a:t>T:  What do we still have remaining from 15?</a:t>
            </a:r>
          </a:p>
          <a:p>
            <a:r>
              <a:rPr lang="en-US" baseline="0" dirty="0" smtClean="0"/>
              <a:t>S:  14.</a:t>
            </a:r>
          </a:p>
          <a:p>
            <a:r>
              <a:rPr lang="en-US" baseline="0" dirty="0" smtClean="0"/>
              <a:t>T:  What is 20 and 14?</a:t>
            </a:r>
          </a:p>
          <a:p>
            <a:r>
              <a:rPr lang="en-US" baseline="0" dirty="0" smtClean="0"/>
              <a:t>S:  34.</a:t>
            </a:r>
          </a:p>
          <a:p>
            <a:endParaRPr lang="en-US" baseline="0" dirty="0" smtClean="0"/>
          </a:p>
          <a:p>
            <a:r>
              <a:rPr lang="en-US" baseline="0" dirty="0" smtClean="0"/>
              <a:t>Let’s see how we can record how we used the making the next ten strategy.  </a:t>
            </a:r>
            <a:r>
              <a:rPr lang="en-US" dirty="0" smtClean="0"/>
              <a:t>(Demonstrate.)</a:t>
            </a:r>
            <a:endParaRPr lang="en-US" baseline="0" dirty="0" smtClean="0"/>
          </a:p>
          <a:p>
            <a:r>
              <a:rPr lang="en-US" b="1" dirty="0"/>
              <a:t>(Go right to the next slide.  There are 2 animated images, but you’re already demonstrated under the doc cam.)</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Presenter: Document camera, 19 red linking cubes, 15 yellow linking cubes</a:t>
            </a:r>
          </a:p>
          <a:p>
            <a:pPr marL="484985" lvl="1" indent="-302066">
              <a:buFont typeface="Arial" pitchFamily="34" charset="0"/>
              <a:buChar char="•"/>
            </a:pPr>
            <a:r>
              <a:rPr lang="en-US" dirty="0" smtClean="0"/>
              <a:t>Participants: 20 linking cubes of the same color, partner with 20 cubes of different color</a:t>
            </a:r>
            <a:endParaRPr lang="en-US"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64</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r>
              <a:rPr lang="en-US" baseline="0" dirty="0" smtClean="0"/>
              <a:t>Now you try!  Solve these addition problems using both strategies.  You may want to work with a partner and try using your ten sticks at first.  However, using the written notation to connect what you did with concrete materials is crucial, and the goal for students is to move onto using abstract representation.  (Give 2 minutes.)</a:t>
            </a:r>
          </a:p>
          <a:p>
            <a:r>
              <a:rPr lang="en-US" baseline="0" dirty="0" smtClean="0"/>
              <a:t>19 + 17</a:t>
            </a:r>
          </a:p>
          <a:p>
            <a:r>
              <a:rPr lang="en-US" baseline="0" dirty="0" smtClean="0"/>
              <a:t>18 + 22 (Note how compensation to make 20 + 20.)</a:t>
            </a:r>
          </a:p>
          <a:p>
            <a:r>
              <a:rPr lang="en-US" baseline="0" dirty="0" smtClean="0"/>
              <a:t>49 + 25 (Module 6)</a:t>
            </a:r>
          </a:p>
          <a:p>
            <a:endParaRPr lang="en-US" baseline="0" dirty="0" smtClean="0"/>
          </a:p>
          <a:p>
            <a:pPr defTabSz="966612">
              <a:defRPr/>
            </a:pPr>
            <a:r>
              <a:rPr lang="en-US" baseline="0" dirty="0" smtClean="0"/>
              <a:t>In the final module, Module 6, of Grade 1, students extend their learning from Module 4 and add and subtract within 100!   As you can see, even though we are using bigger numbers to add, the strategies used are exactly the same as those from Module 4 and are deeply rooted in all the work of the Make Ten Strategy from Module 2.</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linking cubes</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65</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664962" cy="5760720"/>
          </a:xfrm>
        </p:spPr>
        <p:txBody>
          <a:bodyPr/>
          <a:lstStyle/>
          <a:p>
            <a:r>
              <a:rPr lang="en-US" baseline="0" dirty="0" smtClean="0"/>
              <a:t>Throughout the year, students encounter all story problem types which you may recall from page 9 of the OA Progressions Document.  When solving word problems, whether it may be from the concept development or working on their daily application problem, students use the RDW process.  This process invites the students to Read the problem, Draw something, and Write a number sentence and a statement.   In Modules 1, 2 and 3, students solve story problems using simple math drawings that represent each part of the story.  In Module 4, students are formally introduced to representing the problem as a tape diagram.</a:t>
            </a:r>
          </a:p>
          <a:p>
            <a:endParaRPr lang="en-US" baseline="0" dirty="0" smtClean="0"/>
          </a:p>
          <a:p>
            <a:r>
              <a:rPr lang="en-US" baseline="0" dirty="0" smtClean="0"/>
              <a:t>Students continue to use their simple math drawings as they use circles or </a:t>
            </a:r>
            <a:r>
              <a:rPr lang="en-US" baseline="0" dirty="0" err="1" smtClean="0"/>
              <a:t>x’s</a:t>
            </a:r>
            <a:r>
              <a:rPr lang="en-US" baseline="0" dirty="0" smtClean="0"/>
              <a:t> to represent the parts or the total of the story, but now, they draw a rectangle around each part with a label and apply their part-whole thinking </a:t>
            </a:r>
            <a:r>
              <a:rPr lang="en-US" dirty="0" smtClean="0"/>
              <a:t>as they try to solve the </a:t>
            </a:r>
            <a:r>
              <a:rPr lang="en-US" baseline="0" dirty="0" smtClean="0"/>
              <a:t>story problems.</a:t>
            </a:r>
          </a:p>
          <a:p>
            <a:endParaRPr lang="en-US" baseline="0" dirty="0" smtClean="0"/>
          </a:p>
          <a:p>
            <a:r>
              <a:rPr lang="en-US" baseline="0" dirty="0" smtClean="0"/>
              <a:t>Let’s read the story problem.  (</a:t>
            </a:r>
            <a:r>
              <a:rPr lang="en-US" i="1" baseline="0" dirty="0" smtClean="0"/>
              <a:t>Then use the document camera to demonstrate</a:t>
            </a:r>
            <a:r>
              <a:rPr lang="en-US" baseline="0" dirty="0" smtClean="0"/>
              <a:t>.)  To solve this problem, students start by drawing 13 circles to represent the number of flowers already in the vase and draw a rectangle</a:t>
            </a:r>
            <a:r>
              <a:rPr lang="en-US" dirty="0" smtClean="0"/>
              <a:t> around it</a:t>
            </a:r>
            <a:r>
              <a:rPr lang="en-US" baseline="0" dirty="0" smtClean="0"/>
              <a:t>.  Students then draw the other part, the number of flowers that were added, and put a rectangle around </a:t>
            </a:r>
            <a:r>
              <a:rPr lang="en-US" dirty="0" smtClean="0"/>
              <a:t>this second part</a:t>
            </a:r>
            <a:r>
              <a:rPr lang="en-US" baseline="0" dirty="0" smtClean="0"/>
              <a:t>.  Inside each tape or part, the number is written so one can easily identify the amount for each.  A label is also used represent the different parts of the story.  The unknown of this problem, represented by the question mark, is the total, so students draw the arms, the lines which must hug or include all of the parts.  To find the total, students add 7 </a:t>
            </a:r>
            <a:r>
              <a:rPr lang="en-US" dirty="0" smtClean="0"/>
              <a:t>and</a:t>
            </a:r>
            <a:r>
              <a:rPr lang="en-US" baseline="0" dirty="0" smtClean="0"/>
              <a:t> 13.</a:t>
            </a:r>
          </a:p>
          <a:p>
            <a:endParaRPr lang="en-US" dirty="0" smtClean="0"/>
          </a:p>
          <a:p>
            <a:r>
              <a:rPr lang="en-US" dirty="0" smtClean="0"/>
              <a:t>After completing the tape diagram with the labels, students read aloud each sentence and point to the part of their tape diagram that represent each sentence.  For example, I would have students read this problem, stop them after every sentence and ask, “Point to the part of your tape diagram that represents:  Rose has a vase with 13 flowers.”</a:t>
            </a:r>
          </a:p>
          <a:p>
            <a:endParaRPr lang="en-US" dirty="0" smtClean="0"/>
          </a:p>
          <a:p>
            <a:r>
              <a:rPr lang="en-US" baseline="0" dirty="0" smtClean="0"/>
              <a:t>(</a:t>
            </a:r>
            <a:r>
              <a:rPr lang="en-US" i="1" baseline="0" dirty="0" smtClean="0"/>
              <a:t>Go</a:t>
            </a:r>
            <a:r>
              <a:rPr lang="en-US" i="1" dirty="0" smtClean="0"/>
              <a:t> directly to the next slide.  You can click to animate the image of the tape diagram, but you’ve just demonstrated the process under the doc cam.  If it makes sense to, you can delete the image…. I thought it’d be nice to have it on the slide just in case.</a:t>
            </a:r>
            <a:r>
              <a:rPr lang="en-US" dirty="0" smtClean="0"/>
              <a:t>)</a:t>
            </a:r>
            <a:endParaRPr lang="en-US" baseline="0" dirty="0" smtClean="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Document camera</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66</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78" y="3840480"/>
            <a:ext cx="6664962" cy="5760720"/>
          </a:xfrm>
        </p:spPr>
        <p:txBody>
          <a:bodyPr/>
          <a:lstStyle/>
          <a:p>
            <a:r>
              <a:rPr lang="en-US" baseline="0" dirty="0" smtClean="0"/>
              <a:t>Take about 2 minutes to read and solve the problem using the RDW process.  (Give 2</a:t>
            </a:r>
            <a:r>
              <a:rPr lang="en-US" dirty="0" smtClean="0"/>
              <a:t> minutes.)</a:t>
            </a:r>
            <a:endParaRPr lang="en-US" baseline="0" dirty="0" smtClean="0"/>
          </a:p>
          <a:p>
            <a:endParaRPr lang="en-US" baseline="0" dirty="0" smtClean="0"/>
          </a:p>
          <a:p>
            <a:r>
              <a:rPr lang="en-US" baseline="0" dirty="0" smtClean="0"/>
              <a:t>Here, we have</a:t>
            </a:r>
            <a:r>
              <a:rPr lang="en-US" dirty="0" smtClean="0"/>
              <a:t> an add to change unknown problem.  </a:t>
            </a:r>
          </a:p>
          <a:p>
            <a:endParaRPr lang="en-US" dirty="0" smtClean="0"/>
          </a:p>
          <a:p>
            <a:r>
              <a:rPr lang="en-US" dirty="0" smtClean="0"/>
              <a:t>(Demonstrate.) W</a:t>
            </a:r>
            <a:r>
              <a:rPr lang="en-US" baseline="0" dirty="0" smtClean="0"/>
              <a:t>e draw 9 circles to represent the dogs that were playing at the park and put a rectangle around them.  Some more dogs came but we don’t know how many.  But we know that this part and the part with 9 dogs already in the park make up the total of 11 dogs.   So we draw a rectangle representing the unknown part with a question mark.  We know that there were 11 dogs by the end.  (Draw arms and write 11 on top.)  Students can solve this problem as an addition problem and look for the missing addend or they can solve as a subtraction problem.  Students often make the connection that the tape diagram and its representation of the part-whole relationship is the same as that of the number bond.</a:t>
            </a:r>
          </a:p>
          <a:p>
            <a:endParaRPr lang="en-US" baseline="0" dirty="0" smtClean="0"/>
          </a:p>
          <a:p>
            <a:endParaRPr lang="en-US" baseline="0" dirty="0" smtClean="0"/>
          </a:p>
          <a:p>
            <a:endParaRPr lang="en-US" baseline="0" dirty="0" smtClean="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Document camera</a:t>
            </a:r>
          </a:p>
          <a:p>
            <a:pPr marL="484985" lvl="1" indent="-302066">
              <a:buFont typeface="Arial" pitchFamily="34" charset="0"/>
              <a:buChar char="•"/>
            </a:pPr>
            <a:r>
              <a:rPr lang="en-US" dirty="0" smtClean="0"/>
              <a:t>personal white boards</a:t>
            </a:r>
            <a:endParaRPr lang="en-US"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67</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Module 6, students solve comparison word problems, the most challenging problem type.  Students were informally introduced to comparison word problems in Module 3, the measurement module,  where they used concrete objects such as centimeter cubes and paper clips to measure and compare the lengths of various classroom objects and determine their difference.  Students also analyzed data and compared which category received more or fewer votes and by how many.  In Module 6, students extend their previous learning and use the double tape diagram to solve various comparison story problems.</a:t>
            </a:r>
          </a:p>
          <a:p>
            <a:endParaRPr lang="en-US" sz="1000" dirty="0"/>
          </a:p>
          <a:p>
            <a:r>
              <a:rPr lang="en-US" sz="1000" dirty="0"/>
              <a:t>Let’s take a close look at how the </a:t>
            </a:r>
            <a:r>
              <a:rPr lang="en-US" sz="1000" i="1" dirty="0"/>
              <a:t>compare with bigger unknown </a:t>
            </a:r>
            <a:r>
              <a:rPr lang="en-US" sz="1000" dirty="0"/>
              <a:t>problem type is introduced.  Students begin by using linking cubes and move onto representing their work using the double tape diagram.</a:t>
            </a:r>
          </a:p>
          <a:p>
            <a:r>
              <a:rPr lang="en-US" sz="1000" dirty="0"/>
              <a:t>Demonstrate M6 L2 Concept Development (Problem 2)</a:t>
            </a:r>
          </a:p>
          <a:p>
            <a:pPr marL="426249" indent="-187952"/>
            <a:r>
              <a:rPr lang="en-US" sz="1000" dirty="0"/>
              <a:t>T:	Who is this story about?</a:t>
            </a:r>
          </a:p>
          <a:p>
            <a:pPr marL="426249" indent="-187952"/>
            <a:r>
              <a:rPr lang="en-US" sz="1000" dirty="0"/>
              <a:t>S:	Ben and Robin.</a:t>
            </a:r>
          </a:p>
          <a:p>
            <a:pPr marL="426249" indent="-187952"/>
            <a:r>
              <a:rPr lang="en-US" sz="1000" dirty="0"/>
              <a:t>T:	(Write </a:t>
            </a:r>
            <a:r>
              <a:rPr lang="en-US" sz="1000" i="1" dirty="0"/>
              <a:t>B</a:t>
            </a:r>
            <a:r>
              <a:rPr lang="en-US" sz="1000" dirty="0"/>
              <a:t> and </a:t>
            </a:r>
            <a:r>
              <a:rPr lang="en-US" sz="1000" i="1" dirty="0"/>
              <a:t>R</a:t>
            </a:r>
            <a:r>
              <a:rPr lang="en-US" sz="1000" dirty="0"/>
              <a:t> to start a double tape diagram.)</a:t>
            </a:r>
          </a:p>
          <a:p>
            <a:pPr marL="426249" indent="-187952"/>
            <a:r>
              <a:rPr lang="en-US" sz="1000" dirty="0"/>
              <a:t>T:	They each solved math problems.  </a:t>
            </a:r>
          </a:p>
          <a:p>
            <a:pPr marL="426249" indent="-187952"/>
            <a:r>
              <a:rPr lang="en-US" sz="1000" dirty="0"/>
              <a:t>T:	What do you notice about these two tapes?</a:t>
            </a:r>
          </a:p>
          <a:p>
            <a:pPr marL="426249" indent="-187952"/>
            <a:r>
              <a:rPr lang="en-US" sz="1000" dirty="0"/>
              <a:t>S:	They are the same size!</a:t>
            </a:r>
          </a:p>
          <a:p>
            <a:pPr marL="426249" indent="-187952"/>
            <a:r>
              <a:rPr lang="en-US" sz="1000" dirty="0"/>
              <a:t>T:	The same size tape means they solved the same amount of problems.  Is this true?</a:t>
            </a:r>
          </a:p>
          <a:p>
            <a:pPr marL="426249" indent="-187952"/>
            <a:r>
              <a:rPr lang="en-US" sz="1000" dirty="0"/>
              <a:t>S:	No!</a:t>
            </a:r>
          </a:p>
          <a:p>
            <a:pPr marL="426249" indent="-187952"/>
            <a:r>
              <a:rPr lang="en-US" sz="1000" dirty="0"/>
              <a:t>T:	Who solved more problems?</a:t>
            </a:r>
          </a:p>
          <a:p>
            <a:pPr marL="426249" indent="-187952"/>
            <a:r>
              <a:rPr lang="en-US" sz="1000" dirty="0"/>
              <a:t>S:	Robin!</a:t>
            </a:r>
          </a:p>
          <a:p>
            <a:pPr marL="426249" indent="-187952"/>
            <a:r>
              <a:rPr lang="en-US" sz="1000" dirty="0"/>
              <a:t>T:	You are right!  I’m going to add an extra part of tape next to Robin’s to show that she solved more problems than Ben.  (Draw.)  How many more problems did Robin solve?</a:t>
            </a:r>
          </a:p>
          <a:p>
            <a:pPr marL="426249" indent="-187952"/>
            <a:r>
              <a:rPr lang="en-US" sz="1000" dirty="0"/>
              <a:t>S:	Four more problems.</a:t>
            </a:r>
          </a:p>
          <a:p>
            <a:pPr marL="426249" indent="-187952"/>
            <a:r>
              <a:rPr lang="en-US" sz="1000" dirty="0"/>
              <a:t>T:	Let’s go back to our story.  Read the first sentence.</a:t>
            </a:r>
          </a:p>
          <a:p>
            <a:pPr marL="426249" indent="-187952"/>
            <a:r>
              <a:rPr lang="en-US" sz="1000" dirty="0"/>
              <a:t>S:	Ben solved 6 math problems.</a:t>
            </a:r>
          </a:p>
          <a:p>
            <a:pPr marL="426249" indent="-187952"/>
            <a:r>
              <a:rPr lang="en-US" sz="1000" dirty="0"/>
              <a:t>T:	What information can I add to my double tape diagram?</a:t>
            </a:r>
          </a:p>
          <a:p>
            <a:pPr marL="426249" indent="-187952"/>
            <a:r>
              <a:rPr lang="en-US" sz="1000" dirty="0"/>
              <a:t>S:	Write 6 in Ben’s tape!</a:t>
            </a:r>
          </a:p>
          <a:p>
            <a:pPr marL="426249" indent="-187952"/>
            <a:r>
              <a:rPr lang="en-US" sz="1000" dirty="0"/>
              <a:t>T:	Where else can I write in the 6?  Turn and talk to your partner and explain why.</a:t>
            </a:r>
          </a:p>
          <a:p>
            <a:pPr marL="426249" indent="-187952"/>
            <a:r>
              <a:rPr lang="en-US" sz="1000" dirty="0"/>
              <a:t>S:	Write 6 in the first part of Robin’s tape.  </a:t>
            </a:r>
            <a:r>
              <a:rPr lang="en-US" sz="1000" dirty="0">
                <a:sym typeface="Wingdings"/>
              </a:rPr>
              <a:t></a:t>
            </a:r>
            <a:r>
              <a:rPr lang="en-US" sz="1000" dirty="0"/>
              <a:t> It’s the same size as Ben’s tape, so it makes sense to put 6 there, too.  </a:t>
            </a:r>
            <a:r>
              <a:rPr lang="en-US" sz="1000" dirty="0">
                <a:sym typeface="Wingdings"/>
              </a:rPr>
              <a:t></a:t>
            </a:r>
            <a:r>
              <a:rPr lang="en-US" sz="1000" dirty="0"/>
              <a:t> It makes sense to put 6 in Robin’s first rectangle because the story says she solved 4 more than Ben.  It has to show 4 more than 6 since 6 stands for how many problems Ben solved.</a:t>
            </a:r>
          </a:p>
          <a:p>
            <a:pPr marL="426249" indent="-187952"/>
            <a:r>
              <a:rPr lang="en-US" sz="1000" dirty="0"/>
              <a:t>T:	Great.  (Write 6 in the first part of Robin’s tape.) </a:t>
            </a:r>
          </a:p>
          <a:p>
            <a:pPr marL="426249" indent="-187952"/>
            <a:r>
              <a:rPr lang="en-US" sz="1000" dirty="0"/>
              <a:t>T:	As I read each part of the story problem again, touch the part of the double tape model on your board that corresponds to what I’m saying.</a:t>
            </a:r>
          </a:p>
          <a:p>
            <a:pPr marL="426249" indent="-187952"/>
            <a:r>
              <a:rPr lang="en-US" sz="1000" dirty="0"/>
              <a:t>T/S:  (Read each sentence and have students point to the parts of their tape model.)</a:t>
            </a:r>
          </a:p>
          <a:p>
            <a:pPr marL="426249" indent="-187952"/>
            <a:r>
              <a:rPr lang="en-US" sz="1000" dirty="0"/>
              <a:t>T:	Write a number sentence that helped you find how many problems Robin solved.</a:t>
            </a:r>
          </a:p>
          <a:p>
            <a:pPr marL="426249" indent="-187952"/>
            <a:r>
              <a:rPr lang="en-US" sz="1000" dirty="0"/>
              <a:t>S:	6 + 4 = 10.</a:t>
            </a:r>
          </a:p>
          <a:p>
            <a:pPr marL="426249" indent="-187952"/>
            <a:r>
              <a:rPr lang="en-US" sz="1000" dirty="0"/>
              <a:t>T:	How many problems did Robin solve?</a:t>
            </a:r>
          </a:p>
          <a:p>
            <a:pPr marL="426249" indent="-187952"/>
            <a:r>
              <a:rPr lang="en-US" sz="1000" dirty="0"/>
              <a:t>S:	Ten problems!  (As students write 10 on the personal board next to their model, add 10 to the double tape diagram as shown.)</a:t>
            </a:r>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Document camera</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68</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are the standards on which students are assessed at the end of Module 6, the end of the year. </a:t>
            </a:r>
          </a:p>
          <a:p>
            <a:endParaRPr lang="en-US" baseline="0" dirty="0" smtClean="0"/>
          </a:p>
          <a:p>
            <a:r>
              <a:rPr lang="en-US" baseline="0" dirty="0" smtClean="0"/>
              <a:t>Through 3 components of rigor, the concept development, fluency and application problems, provided by each lesson, students build their understanding and skills towards meeting these standards.  Each concept is first introduced and practiced through concrete and pictorial representations and moves towards using abstract representations.  </a:t>
            </a:r>
          </a:p>
          <a:p>
            <a:endParaRPr lang="en-US" baseline="0" dirty="0" smtClean="0"/>
          </a:p>
          <a:p>
            <a:endParaRPr lang="en-US" baseline="0" dirty="0" smtClean="0"/>
          </a:p>
          <a:p>
            <a:endParaRPr lang="en-US" dirty="0" smtClean="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69</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600700"/>
          </a:xfrm>
        </p:spPr>
        <p:txBody>
          <a:bodyPr/>
          <a:lstStyle/>
          <a:p>
            <a:r>
              <a:rPr lang="en-US" dirty="0" smtClean="0"/>
              <a:t>When you read the NBT Progression, you read a beautiful narrative description of how conceptual</a:t>
            </a:r>
            <a:r>
              <a:rPr lang="en-US" baseline="0" dirty="0" smtClean="0"/>
              <a:t> understanding develops.  </a:t>
            </a:r>
            <a:r>
              <a:rPr lang="en-US" i="1" baseline="0" dirty="0" smtClean="0"/>
              <a:t>A Story of Units</a:t>
            </a:r>
            <a:r>
              <a:rPr lang="en-US" baseline="0" dirty="0" smtClean="0"/>
              <a:t> brings that story to life.</a:t>
            </a:r>
          </a:p>
          <a:p>
            <a:endParaRPr lang="en-US" baseline="0" dirty="0" smtClean="0"/>
          </a:p>
          <a:p>
            <a:r>
              <a:rPr lang="en-US" baseline="0" dirty="0" smtClean="0"/>
              <a:t>Reaching these standards begins with counting and connecting counting to cardinality.</a:t>
            </a:r>
          </a:p>
          <a:p>
            <a:endParaRPr lang="en-US" dirty="0"/>
          </a:p>
          <a:p>
            <a:pPr lvl="0"/>
            <a:r>
              <a:rPr lang="en-US" b="1" i="1" dirty="0"/>
              <a:t>Materials Needed for </a:t>
            </a:r>
            <a:r>
              <a:rPr lang="en-US" b="1" i="1" dirty="0" smtClean="0"/>
              <a:t>GK </a:t>
            </a:r>
            <a:r>
              <a:rPr lang="en-US" b="1" i="1" dirty="0"/>
              <a:t>Portion of Presentation:</a:t>
            </a:r>
            <a:r>
              <a:rPr lang="en-US" i="1" dirty="0"/>
              <a:t>  </a:t>
            </a:r>
          </a:p>
          <a:p>
            <a:pPr marL="181240" indent="-181240">
              <a:buFont typeface="Arial" panose="020B0604020202020204" pitchFamily="34" charset="0"/>
              <a:buChar char="•"/>
            </a:pPr>
            <a:r>
              <a:rPr lang="en-US" i="1" dirty="0"/>
              <a:t>Presenter:  </a:t>
            </a:r>
            <a:endParaRPr lang="en-US" i="1" dirty="0" smtClean="0"/>
          </a:p>
          <a:p>
            <a:pPr marL="664546" lvl="1" indent="-181240">
              <a:buFont typeface="Arial" panose="020B0604020202020204" pitchFamily="34" charset="0"/>
              <a:buChar char="•"/>
            </a:pPr>
            <a:r>
              <a:rPr lang="en-US" i="1" dirty="0" smtClean="0"/>
              <a:t>Number gloves optional (rubber </a:t>
            </a:r>
            <a:r>
              <a:rPr lang="en-US" i="1" dirty="0"/>
              <a:t>gloves with numbers written on the </a:t>
            </a:r>
            <a:r>
              <a:rPr lang="en-US" i="1" dirty="0" smtClean="0"/>
              <a:t>fingertips), otherwise, </a:t>
            </a:r>
            <a:r>
              <a:rPr lang="en-US" i="1" dirty="0"/>
              <a:t>plain hands are fine</a:t>
            </a:r>
          </a:p>
          <a:p>
            <a:pPr marL="181240" indent="-181240">
              <a:buFont typeface="Arial" panose="020B0604020202020204" pitchFamily="34" charset="0"/>
              <a:buChar char="•"/>
            </a:pPr>
            <a:r>
              <a:rPr lang="en-US" i="1" dirty="0" smtClean="0"/>
              <a:t>Per </a:t>
            </a:r>
            <a:r>
              <a:rPr lang="en-US" i="1" dirty="0"/>
              <a:t>pair of </a:t>
            </a:r>
            <a:r>
              <a:rPr lang="en-US" i="1" dirty="0" smtClean="0"/>
              <a:t>participants</a:t>
            </a:r>
          </a:p>
          <a:p>
            <a:pPr marL="664546" lvl="1" indent="-181240">
              <a:buFont typeface="Arial" panose="020B0604020202020204" pitchFamily="34" charset="0"/>
              <a:buChar char="•"/>
            </a:pPr>
            <a:r>
              <a:rPr lang="en-US" i="1" dirty="0" smtClean="0"/>
              <a:t>Dixie </a:t>
            </a:r>
            <a:r>
              <a:rPr lang="en-US" i="1" dirty="0"/>
              <a:t>cup with 5 beans</a:t>
            </a:r>
          </a:p>
          <a:p>
            <a:pPr marL="181240" indent="-181240">
              <a:buFont typeface="Arial" panose="020B0604020202020204" pitchFamily="34" charset="0"/>
              <a:buChar char="•"/>
            </a:pPr>
            <a:r>
              <a:rPr lang="en-US" i="1" dirty="0"/>
              <a:t>Handouts: </a:t>
            </a:r>
          </a:p>
          <a:p>
            <a:pPr marL="664546" lvl="1" indent="-181240">
              <a:buFont typeface="Arial" panose="020B0604020202020204" pitchFamily="34" charset="0"/>
              <a:buChar char="•"/>
            </a:pPr>
            <a:r>
              <a:rPr lang="en-US" i="1" dirty="0" smtClean="0"/>
              <a:t>Problem types handout </a:t>
            </a:r>
            <a:r>
              <a:rPr lang="en-US" i="1" dirty="0"/>
              <a:t>(Page 9 from the OA progressions</a:t>
            </a:r>
            <a:r>
              <a:rPr lang="en-US" i="1" dirty="0" smtClean="0"/>
              <a:t>)</a:t>
            </a:r>
            <a:endParaRPr lang="en-US" i="1" dirty="0"/>
          </a:p>
          <a:p>
            <a:pPr marL="664546" lvl="1" indent="-181240">
              <a:buFont typeface="Arial" panose="020B0604020202020204" pitchFamily="34" charset="0"/>
              <a:buChar char="•"/>
            </a:pPr>
            <a:r>
              <a:rPr lang="en-US" i="1" dirty="0" smtClean="0"/>
              <a:t>Left </a:t>
            </a:r>
            <a:r>
              <a:rPr lang="en-US" i="1" dirty="0"/>
              <a:t>Hand Mat (</a:t>
            </a:r>
            <a:r>
              <a:rPr lang="en-US" i="1" dirty="0" smtClean="0"/>
              <a:t>GK-M1-L1)</a:t>
            </a:r>
            <a:endParaRPr lang="en-US" i="1" dirty="0"/>
          </a:p>
          <a:p>
            <a:pPr marL="181240" indent="-181240">
              <a:buFont typeface="Arial" panose="020B0604020202020204" pitchFamily="34" charset="0"/>
              <a:buChar char="•"/>
            </a:pPr>
            <a:r>
              <a:rPr lang="en-US" i="1" dirty="0" smtClean="0"/>
              <a:t>Videos:</a:t>
            </a:r>
          </a:p>
          <a:p>
            <a:pPr marL="664546" lvl="1" indent="-181240">
              <a:buFont typeface="Arial" panose="020B0604020202020204" pitchFamily="34" charset="0"/>
              <a:buChar char="•"/>
            </a:pPr>
            <a:r>
              <a:rPr lang="en-US" i="1" dirty="0" smtClean="0"/>
              <a:t>Counting On</a:t>
            </a:r>
          </a:p>
          <a:p>
            <a:pPr marL="664546" lvl="1" indent="-181240">
              <a:buFont typeface="Arial" panose="020B0604020202020204" pitchFamily="34" charset="0"/>
              <a:buChar char="•"/>
            </a:pPr>
            <a:r>
              <a:rPr lang="en-US" i="1" dirty="0" smtClean="0"/>
              <a:t>Number Towers</a:t>
            </a:r>
          </a:p>
          <a:p>
            <a:pPr lvl="1"/>
            <a:endParaRPr lang="en-US" i="1" dirty="0">
              <a:solidFill>
                <a:srgbClr val="FF0000"/>
              </a:solidFill>
            </a:endParaRPr>
          </a:p>
          <a:p>
            <a:endParaRPr lang="en-US" i="1" dirty="0">
              <a:solidFill>
                <a:srgbClr val="FF0000"/>
              </a:solidFill>
            </a:endParaRPr>
          </a:p>
          <a:p>
            <a:pPr lvl="1"/>
            <a:endParaRPr lang="en-US" i="1" dirty="0" smtClean="0">
              <a:solidFill>
                <a:srgbClr val="FF0000"/>
              </a:solidFill>
            </a:endParaRP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7</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644876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583680" cy="5760720"/>
          </a:xfrm>
        </p:spPr>
        <p:txBody>
          <a:bodyPr/>
          <a:lstStyle/>
          <a:p>
            <a:r>
              <a:rPr lang="en-US" dirty="0" smtClean="0"/>
              <a:t>Here is</a:t>
            </a:r>
            <a:r>
              <a:rPr lang="en-US" baseline="0" dirty="0" smtClean="0"/>
              <a:t> a portion of the End-of-the-Module Assessment for Module 6 that addresses the first grade standards for addition and subtraction. For each problem, students are asked to choose any strategy they prefer to solve.  They must use quick ten drawings, the arrow way, or number bonds to show their thinking.  Students may also use their ten sticks (linking cubes) and then use some written notation to represent their thinking.</a:t>
            </a:r>
          </a:p>
          <a:p>
            <a:endParaRPr lang="en-US" baseline="0" dirty="0" smtClean="0"/>
          </a:p>
          <a:p>
            <a:r>
              <a:rPr lang="en-US" baseline="0" dirty="0" smtClean="0"/>
              <a:t>Take about 2 minutes to answer some of these questions using the strategies from our presentation. </a:t>
            </a:r>
          </a:p>
          <a:p>
            <a:endParaRPr lang="en-US" baseline="0" dirty="0" smtClean="0"/>
          </a:p>
          <a:p>
            <a:pPr>
              <a:defRPr/>
            </a:pPr>
            <a:r>
              <a:rPr lang="en-US" baseline="0" dirty="0" smtClean="0"/>
              <a:t>Our goal is to always move the students toward the most abstract level that stems from a strong conceptual understanding</a:t>
            </a:r>
            <a:r>
              <a:rPr lang="en-US" dirty="0" smtClean="0"/>
              <a:t>. And as you can see, each previous module and its lessons are foundational to the next module and its lessons.   And</a:t>
            </a:r>
            <a:r>
              <a:rPr lang="en-US" baseline="0" dirty="0" smtClean="0"/>
              <a:t> al</a:t>
            </a:r>
            <a:r>
              <a:rPr lang="en-US" dirty="0" smtClean="0"/>
              <a:t>l the learning that took place in Modules 1 through 6 prepares and enables students to solve complex problems such as the ones you see here in the End-of-the-Module assessment.  Just like</a:t>
            </a:r>
            <a:r>
              <a:rPr lang="en-US" baseline="0" dirty="0" smtClean="0"/>
              <a:t> all the learning that occurred in Kindergarten was foundational to G1, you’ll see in our next part of the presentation how the learning in G1 prepares students for G2 and beyond.</a:t>
            </a:r>
          </a:p>
          <a:p>
            <a:endParaRPr lang="en-US" baseline="0" dirty="0" smtClean="0"/>
          </a:p>
        </p:txBody>
      </p:sp>
      <p:sp>
        <p:nvSpPr>
          <p:cNvPr id="6" name="Notes Placeholder 1"/>
          <p:cNvSpPr txBox="1">
            <a:spLocks/>
          </p:cNvSpPr>
          <p:nvPr/>
        </p:nvSpPr>
        <p:spPr>
          <a:xfrm>
            <a:off x="4572793"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Personal white boards</a:t>
            </a:r>
            <a:endParaRPr lang="en-US" i="1" dirty="0"/>
          </a:p>
        </p:txBody>
      </p:sp>
      <p:sp>
        <p:nvSpPr>
          <p:cNvPr id="4" name="Date Placeholder 3"/>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5" name="Slide Number Placeholder 4"/>
          <p:cNvSpPr>
            <a:spLocks noGrp="1"/>
          </p:cNvSpPr>
          <p:nvPr>
            <p:ph type="sldNum" sz="quarter" idx="11"/>
          </p:nvPr>
        </p:nvSpPr>
        <p:spPr/>
        <p:txBody>
          <a:bodyPr/>
          <a:lstStyle/>
          <a:p>
            <a:fld id="{3EF9A488-CB88-4D38-94D1-E470376C4AFA}" type="slidenum">
              <a:rPr lang="en-US" smtClean="0"/>
              <a:pPr/>
              <a:t>70</a:t>
            </a:fld>
            <a:endParaRPr lang="en-US" dirty="0"/>
          </a:p>
        </p:txBody>
      </p:sp>
      <p:sp>
        <p:nvSpPr>
          <p:cNvPr id="10" name="Header Placeholder 9"/>
          <p:cNvSpPr>
            <a:spLocks noGrp="1"/>
          </p:cNvSpPr>
          <p:nvPr>
            <p:ph type="hdr" sz="quarter" idx="12"/>
          </p:nvPr>
        </p:nvSpPr>
        <p:spPr/>
        <p:txBody>
          <a:bodyPr/>
          <a:lstStyle/>
          <a:p>
            <a:r>
              <a:rPr lang="en-US" i="1" smtClean="0"/>
              <a:t>Eureka Math: A Story of Units  www.CommonCore.org </a:t>
            </a:r>
            <a:endParaRPr lang="en-US" dirty="0" smtClean="0"/>
          </a:p>
        </p:txBody>
      </p:sp>
      <p:sp>
        <p:nvSpPr>
          <p:cNvPr id="7" name="Footer Placeholder 6"/>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1321303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baseline="0" dirty="0" smtClean="0"/>
              <a:t>You’ve seen the unfolding of the first part of the story, starting in Kindergarten and moving into First Grade. </a:t>
            </a:r>
          </a:p>
          <a:p>
            <a:endParaRPr lang="en-US" baseline="0" dirty="0" smtClean="0"/>
          </a:p>
          <a:p>
            <a:r>
              <a:rPr lang="en-US" baseline="0" dirty="0" smtClean="0"/>
              <a:t>Let’s explore how the story continues in G2, at the end of which students will: </a:t>
            </a:r>
          </a:p>
          <a:p>
            <a:endParaRPr lang="en-US" baseline="0" dirty="0" smtClean="0"/>
          </a:p>
          <a:p>
            <a:pPr marL="181240" indent="-181240">
              <a:buFont typeface="Arial"/>
              <a:buChar char="•"/>
            </a:pPr>
            <a:r>
              <a:rPr lang="en-US" baseline="0" dirty="0" smtClean="0"/>
              <a:t>Fluently add and subtract within 20, and know from memory all sums of two one-digit numbers (2.OA.2)</a:t>
            </a:r>
          </a:p>
          <a:p>
            <a:pPr marL="181240" indent="-181240">
              <a:buFont typeface="Arial"/>
              <a:buChar char="•"/>
            </a:pPr>
            <a:r>
              <a:rPr lang="en-US" baseline="0" dirty="0" smtClean="0"/>
              <a:t>Fluently add and subtract within 100 (2.NBT.5)</a:t>
            </a:r>
          </a:p>
          <a:p>
            <a:pPr marL="181240" indent="-181240">
              <a:buFont typeface="Arial"/>
              <a:buChar char="•"/>
            </a:pPr>
            <a:r>
              <a:rPr lang="en-US" baseline="0" dirty="0" smtClean="0"/>
              <a:t>Add and subtract within 1,000</a:t>
            </a:r>
          </a:p>
          <a:p>
            <a:pPr marL="181240" indent="-181240">
              <a:buFont typeface="Arial"/>
              <a:buChar char="•"/>
            </a:pPr>
            <a:endParaRPr lang="en-US" baseline="0" dirty="0" smtClean="0"/>
          </a:p>
          <a:p>
            <a:r>
              <a:rPr lang="en-US" baseline="0" dirty="0" smtClean="0"/>
              <a:t>That means taking into consideration the varying levels of readiness our students come to us with.</a:t>
            </a:r>
          </a:p>
          <a:p>
            <a:endParaRPr lang="en-US" dirty="0"/>
          </a:p>
          <a:p>
            <a:pPr lvl="0"/>
            <a:r>
              <a:rPr lang="en-US" b="1" i="1" dirty="0" smtClean="0">
                <a:solidFill>
                  <a:srgbClr val="000000"/>
                </a:solidFill>
              </a:rPr>
              <a:t>Materials Needed for G2 Portion of Presentation:</a:t>
            </a:r>
            <a:r>
              <a:rPr lang="en-US" i="1" dirty="0" smtClean="0">
                <a:solidFill>
                  <a:srgbClr val="000000"/>
                </a:solidFill>
              </a:rPr>
              <a:t>  </a:t>
            </a:r>
          </a:p>
          <a:p>
            <a:pPr marL="181240" indent="-181240">
              <a:buFont typeface="Arial" panose="020B0604020202020204" pitchFamily="34" charset="0"/>
              <a:buChar char="•"/>
            </a:pPr>
            <a:r>
              <a:rPr lang="en-US" i="1" dirty="0" smtClean="0">
                <a:solidFill>
                  <a:srgbClr val="000000"/>
                </a:solidFill>
              </a:rPr>
              <a:t>Presenter</a:t>
            </a:r>
            <a:r>
              <a:rPr lang="en-US" i="1" dirty="0">
                <a:solidFill>
                  <a:srgbClr val="000000"/>
                </a:solidFill>
              </a:rPr>
              <a:t>: </a:t>
            </a:r>
            <a:endParaRPr lang="en-US" i="1" dirty="0" smtClean="0">
              <a:solidFill>
                <a:srgbClr val="000000"/>
              </a:solidFill>
            </a:endParaRPr>
          </a:p>
          <a:p>
            <a:pPr marL="664546" lvl="1" indent="-181240">
              <a:buFont typeface="Arial" panose="020B0604020202020204" pitchFamily="34" charset="0"/>
              <a:buChar char="•"/>
            </a:pPr>
            <a:r>
              <a:rPr lang="en-US" i="1" dirty="0" smtClean="0">
                <a:solidFill>
                  <a:srgbClr val="000000"/>
                </a:solidFill>
              </a:rPr>
              <a:t> </a:t>
            </a:r>
            <a:r>
              <a:rPr lang="en-US" i="1" dirty="0">
                <a:solidFill>
                  <a:srgbClr val="000000"/>
                </a:solidFill>
              </a:rPr>
              <a:t>Large ten-frame </a:t>
            </a:r>
            <a:r>
              <a:rPr lang="en-US" i="1" dirty="0" smtClean="0">
                <a:solidFill>
                  <a:srgbClr val="000000"/>
                </a:solidFill>
              </a:rPr>
              <a:t>cards</a:t>
            </a:r>
          </a:p>
          <a:p>
            <a:pPr marL="664546" lvl="1" indent="-181240">
              <a:buFont typeface="Arial" panose="020B0604020202020204" pitchFamily="34" charset="0"/>
              <a:buChar char="•"/>
            </a:pPr>
            <a:r>
              <a:rPr lang="en-US" i="1" dirty="0" smtClean="0">
                <a:solidFill>
                  <a:srgbClr val="000000"/>
                </a:solidFill>
              </a:rPr>
              <a:t>Linking </a:t>
            </a:r>
            <a:r>
              <a:rPr lang="en-US" i="1" dirty="0">
                <a:solidFill>
                  <a:srgbClr val="000000"/>
                </a:solidFill>
              </a:rPr>
              <a:t>cubes (10 yellow, 3 red, 2 </a:t>
            </a:r>
            <a:r>
              <a:rPr lang="en-US" i="1" dirty="0" smtClean="0">
                <a:solidFill>
                  <a:srgbClr val="000000"/>
                </a:solidFill>
              </a:rPr>
              <a:t>green) </a:t>
            </a:r>
          </a:p>
          <a:p>
            <a:pPr marL="664546" lvl="1" indent="-181240">
              <a:buFont typeface="Arial" panose="020B0604020202020204" pitchFamily="34" charset="0"/>
              <a:buChar char="•"/>
            </a:pPr>
            <a:r>
              <a:rPr lang="en-US" i="1" dirty="0" smtClean="0">
                <a:solidFill>
                  <a:srgbClr val="000000"/>
                </a:solidFill>
              </a:rPr>
              <a:t>Place value disks</a:t>
            </a:r>
            <a:endParaRPr lang="en-US" i="1" dirty="0">
              <a:solidFill>
                <a:srgbClr val="000000"/>
              </a:solidFill>
            </a:endParaRPr>
          </a:p>
          <a:p>
            <a:pPr marL="181240" indent="-181240">
              <a:buFont typeface="Arial" panose="020B0604020202020204" pitchFamily="34" charset="0"/>
              <a:buChar char="•"/>
            </a:pPr>
            <a:r>
              <a:rPr lang="en-US" i="1" dirty="0">
                <a:solidFill>
                  <a:srgbClr val="000000"/>
                </a:solidFill>
              </a:rPr>
              <a:t>Per pair of participants:  </a:t>
            </a:r>
            <a:endParaRPr lang="en-US" i="1" dirty="0" smtClean="0">
              <a:solidFill>
                <a:srgbClr val="000000"/>
              </a:solidFill>
            </a:endParaRPr>
          </a:p>
          <a:p>
            <a:pPr marL="664546" lvl="1" indent="-181240">
              <a:buFont typeface="Arial" panose="020B0604020202020204" pitchFamily="34" charset="0"/>
              <a:buChar char="•"/>
            </a:pPr>
            <a:r>
              <a:rPr lang="en-US" i="1" dirty="0" smtClean="0">
                <a:solidFill>
                  <a:srgbClr val="000000"/>
                </a:solidFill>
              </a:rPr>
              <a:t>Mini </a:t>
            </a:r>
            <a:r>
              <a:rPr lang="en-US" i="1" dirty="0">
                <a:solidFill>
                  <a:srgbClr val="000000"/>
                </a:solidFill>
              </a:rPr>
              <a:t>ten-frame </a:t>
            </a:r>
            <a:r>
              <a:rPr lang="en-US" i="1" dirty="0" smtClean="0">
                <a:solidFill>
                  <a:srgbClr val="000000"/>
                </a:solidFill>
              </a:rPr>
              <a:t>cards</a:t>
            </a:r>
          </a:p>
          <a:p>
            <a:pPr marL="664546" lvl="1" indent="-181240">
              <a:buFont typeface="Arial" panose="020B0604020202020204" pitchFamily="34" charset="0"/>
              <a:buChar char="•"/>
            </a:pPr>
            <a:r>
              <a:rPr lang="en-US" i="1" dirty="0" smtClean="0">
                <a:solidFill>
                  <a:srgbClr val="000000"/>
                </a:solidFill>
              </a:rPr>
              <a:t>place </a:t>
            </a:r>
            <a:r>
              <a:rPr lang="en-US" i="1" dirty="0">
                <a:solidFill>
                  <a:srgbClr val="000000"/>
                </a:solidFill>
              </a:rPr>
              <a:t>value disks (5 hundreds, 12  tens, 14 ones) </a:t>
            </a:r>
          </a:p>
          <a:p>
            <a:pPr marL="181240" indent="-181240">
              <a:buFont typeface="Arial" panose="020B0604020202020204" pitchFamily="34" charset="0"/>
              <a:buChar char="•"/>
            </a:pPr>
            <a:r>
              <a:rPr lang="en-US" i="1" dirty="0">
                <a:solidFill>
                  <a:srgbClr val="000000"/>
                </a:solidFill>
              </a:rPr>
              <a:t>Handouts:  </a:t>
            </a:r>
            <a:endParaRPr lang="en-US" i="1" dirty="0" smtClean="0">
              <a:solidFill>
                <a:srgbClr val="000000"/>
              </a:solidFill>
            </a:endParaRPr>
          </a:p>
          <a:p>
            <a:pPr marL="664546" lvl="1" indent="-181240">
              <a:buFont typeface="Arial" panose="020B0604020202020204" pitchFamily="34" charset="0"/>
              <a:buChar char="•"/>
            </a:pPr>
            <a:r>
              <a:rPr lang="en-US" i="1" dirty="0" smtClean="0">
                <a:solidFill>
                  <a:srgbClr val="000000"/>
                </a:solidFill>
              </a:rPr>
              <a:t>Page </a:t>
            </a:r>
            <a:r>
              <a:rPr lang="en-US" i="1" dirty="0">
                <a:solidFill>
                  <a:srgbClr val="000000"/>
                </a:solidFill>
              </a:rPr>
              <a:t>1 of G2-M5 End-of-Module </a:t>
            </a:r>
            <a:r>
              <a:rPr lang="en-US" i="1" dirty="0" smtClean="0">
                <a:solidFill>
                  <a:srgbClr val="000000"/>
                </a:solidFill>
              </a:rPr>
              <a:t>Assessment</a:t>
            </a:r>
            <a:endParaRPr lang="en-US" i="1" dirty="0">
              <a:solidFill>
                <a:srgbClr val="000000"/>
              </a:solidFill>
            </a:endParaRP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71</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644876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It’s important to note that some students</a:t>
            </a:r>
            <a:r>
              <a:rPr lang="en-US" baseline="0" dirty="0" smtClean="0"/>
              <a:t> entering Grade 2 may still be at the Counting All stage.  Understanding how addition and subtraction are introduced and developed across the primary grade span enables us to trace back through this developmental progression to support students and help them move forward.  You know they need to know all decompositions of numbers within 10, so perhaps that’s where you need to begin.  You may need to go back farther.  What if a student isn’t able to count the numbers through 5?  Begin with 1-3. Build to 1-5.  Introduce the concept of 0.  Move on to the numbers 6, 7, 8, 9, and 10 as 5 + n. Use multiple representations (fingers, counters, number towers, </a:t>
            </a:r>
            <a:r>
              <a:rPr lang="en-US" baseline="0" dirty="0" err="1" smtClean="0"/>
              <a:t>Rekenrek</a:t>
            </a:r>
            <a:r>
              <a:rPr lang="en-US" baseline="0" dirty="0" smtClean="0"/>
              <a:t>).</a:t>
            </a:r>
          </a:p>
          <a:p>
            <a:endParaRPr lang="en-US" baseline="0" dirty="0" smtClean="0"/>
          </a:p>
          <a:p>
            <a:r>
              <a:rPr lang="en-US" baseline="0" dirty="0" smtClean="0"/>
              <a:t>Are there gaps in knowledge:</a:t>
            </a:r>
          </a:p>
          <a:p>
            <a:endParaRPr lang="en-US" baseline="0" dirty="0" smtClean="0"/>
          </a:p>
          <a:p>
            <a:r>
              <a:rPr lang="en-US" baseline="0" dirty="0" smtClean="0"/>
              <a:t>1-3</a:t>
            </a:r>
          </a:p>
          <a:p>
            <a:r>
              <a:rPr lang="en-US" baseline="0" dirty="0" smtClean="0"/>
              <a:t>1-5</a:t>
            </a:r>
          </a:p>
          <a:p>
            <a:r>
              <a:rPr lang="en-US" baseline="0" dirty="0" smtClean="0"/>
              <a:t>0</a:t>
            </a:r>
          </a:p>
          <a:p>
            <a:r>
              <a:rPr lang="en-US" baseline="0" dirty="0" smtClean="0"/>
              <a:t>5 + n</a:t>
            </a:r>
          </a:p>
          <a:p>
            <a:r>
              <a:rPr lang="en-US" baseline="0" dirty="0" smtClean="0"/>
              <a:t>*Decompositions of numbers within 10</a:t>
            </a:r>
          </a:p>
          <a:p>
            <a:r>
              <a:rPr lang="en-US" baseline="0" dirty="0" smtClean="0"/>
              <a:t>*Partners to 10</a:t>
            </a:r>
          </a:p>
          <a:p>
            <a:r>
              <a:rPr lang="en-US" baseline="0" dirty="0" smtClean="0"/>
              <a:t>*Teen numbers as 10 and some ones</a:t>
            </a:r>
          </a:p>
          <a:p>
            <a:endParaRPr lang="en-US" baseline="0" dirty="0" smtClean="0"/>
          </a:p>
          <a:p>
            <a:r>
              <a:rPr lang="en-US" baseline="0" dirty="0" smtClean="0"/>
              <a:t>Once students have a solid understanding of these last three concepts, they are able to use the make a ten strategy and to extend it (e.g., 9 + 4 = 9 + 1 + 3, becomes 29 + 4 = 29 + 1 + 3, becomes 290 + 40 = 290 + 10 + 30.)</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72</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3014889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baseline="0" dirty="0" smtClean="0"/>
              <a:t>The use of coherent models and strategies across grade levels enables teachers to support students at their current level of understanding and help them advance to Level 3 strategies, where they make an equivalent but easier problem.  Remember in GK students worked to see the 5 group as a unit.  This work makes seeing 10 as a unit a natural transition.  </a:t>
            </a:r>
          </a:p>
          <a:p>
            <a:endParaRPr lang="en-US" baseline="0" dirty="0" smtClean="0"/>
          </a:p>
          <a:p>
            <a:r>
              <a:rPr lang="en-US" baseline="0" dirty="0" smtClean="0"/>
              <a:t>Because of the consistent reliance on the ten-structure and the continuous practice with identifying a unit of ten, making a unit of ten, and taking from a unit of 10, students’ conceptual understanding will rapidly and solidly develop.  This will be even more true as students enter Grade 2 having used </a:t>
            </a:r>
            <a:r>
              <a:rPr lang="en-US" i="1" baseline="0" dirty="0" smtClean="0"/>
              <a:t>A Story of Units</a:t>
            </a:r>
            <a:r>
              <a:rPr lang="en-US" baseline="0" dirty="0" smtClean="0"/>
              <a:t> in Kindergarten and Grade 1.</a:t>
            </a:r>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73</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3014889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baseline="0" dirty="0" smtClean="0"/>
              <a:t>There are multiple means of filling gaps in student understanding.  For example, return to the concrete level; have students represent their thinking on multiple models, such as on their fingers, on the </a:t>
            </a:r>
            <a:r>
              <a:rPr lang="en-US" baseline="0" dirty="0" err="1" smtClean="0"/>
              <a:t>Rekenrek</a:t>
            </a:r>
            <a:r>
              <a:rPr lang="en-US" baseline="0" dirty="0" smtClean="0"/>
              <a:t>, and with ten-frame cards and counters; move from simple to complex so that students discover patterns, e.g., to solve 85 + 6, start at 5 + 6, then 15 + 6, and so on.</a:t>
            </a:r>
          </a:p>
          <a:p>
            <a:endParaRPr lang="en-US" baseline="0" dirty="0" smtClean="0"/>
          </a:p>
          <a:p>
            <a:r>
              <a:rPr lang="en-US" baseline="0" dirty="0" smtClean="0"/>
              <a:t>A word about working at the concrete level.  We don’t want students lingering there very long.  It’s important to move them along the concrete-pictorial-abstract path quickly in order to close gaps.</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74</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3014889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Now that we’ve considered where our students might be when they enter Grade 2 and ways to support them, let’s examine the major work of the grade.</a:t>
            </a:r>
            <a:endParaRPr lang="en-US" baseline="0" dirty="0" smtClean="0"/>
          </a:p>
          <a:p>
            <a:endParaRPr lang="en-US" baseline="0" dirty="0" smtClean="0"/>
          </a:p>
          <a:p>
            <a:r>
              <a:rPr lang="en-US" dirty="0" smtClean="0"/>
              <a:t>Underlying this work is part-whole thinking.  The ability to compose and decompose numbers (Level 3) depends upon the understanding</a:t>
            </a:r>
            <a:r>
              <a:rPr lang="en-US" baseline="0" dirty="0" smtClean="0"/>
              <a:t> </a:t>
            </a:r>
            <a:r>
              <a:rPr lang="en-US" dirty="0" smtClean="0"/>
              <a:t>that smaller numbers are inside of larger numbers</a:t>
            </a:r>
            <a:r>
              <a:rPr lang="en-US" baseline="0" dirty="0" smtClean="0"/>
              <a:t> – that smaller parts make up the larger whole.</a:t>
            </a:r>
          </a:p>
          <a:p>
            <a:endParaRPr lang="en-US" baseline="0" dirty="0" smtClean="0"/>
          </a:p>
          <a:p>
            <a:r>
              <a:rPr lang="en-US" baseline="0" dirty="0" smtClean="0"/>
              <a:t>It also requires an understanding of the properties of operations.</a:t>
            </a:r>
          </a:p>
          <a:p>
            <a:endParaRPr lang="en-US" baseline="0" dirty="0" smtClean="0"/>
          </a:p>
          <a:p>
            <a:r>
              <a:rPr lang="en-US" baseline="0" dirty="0" smtClean="0"/>
              <a:t>Let’s see what this looks like.</a:t>
            </a:r>
            <a:endParaRPr lang="en-US" dirty="0" smtClean="0"/>
          </a:p>
          <a:p>
            <a:endParaRPr lang="en-US" baseline="0" dirty="0" smtClean="0"/>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75</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7599898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defTabSz="966612">
              <a:defRPr/>
            </a:pPr>
            <a:r>
              <a:rPr lang="en-US" baseline="0" dirty="0" smtClean="0"/>
              <a:t>Module 1 develops and strengthens this critical understanding of </a:t>
            </a:r>
            <a:r>
              <a:rPr lang="en-US" sz="1300" dirty="0"/>
              <a:t>part-whole thinking to ensure that students advance from the counting all and counting on strategies of Kindergarten and Grade 1 to the Level 3 strategy of making a ten.  Confidence with Level 3 strategies will enable students to work fluently with larger numbers within all four operations as they progress through later grades.</a:t>
            </a:r>
          </a:p>
          <a:p>
            <a:pPr defTabSz="966612">
              <a:defRPr/>
            </a:pPr>
            <a:endParaRPr lang="en-US" sz="1300" dirty="0"/>
          </a:p>
          <a:p>
            <a:pPr defTabSz="966612">
              <a:defRPr/>
            </a:pPr>
            <a:r>
              <a:rPr lang="en-US" baseline="0" dirty="0" smtClean="0"/>
              <a:t>Success with addition and subtraction requires a deep understanding of the base ten place value system, the understanding of which, in turn, rests upon the knowledge of the bonds that make 10, the bonds within 10, and the understanding that teen numbers are composed of a ten and some ones. </a:t>
            </a:r>
          </a:p>
          <a:p>
            <a:pPr defTabSz="966612">
              <a:defRPr/>
            </a:pPr>
            <a:endParaRPr lang="en-US" sz="1300" dirty="0"/>
          </a:p>
          <a:p>
            <a:pPr defTabSz="966612">
              <a:defRPr/>
            </a:pPr>
            <a:r>
              <a:rPr lang="en-US" sz="1300" dirty="0"/>
              <a:t>For this reason, Module 1 is squarely focused on </a:t>
            </a:r>
            <a:r>
              <a:rPr lang="en-US" baseline="0" dirty="0" smtClean="0"/>
              <a:t>a review of sums and differences to 20 </a:t>
            </a:r>
            <a:r>
              <a:rPr lang="en-US" sz="1300" dirty="0"/>
              <a:t>to ensure mastery of the grade level required fluency that supports the major work of the grade.</a:t>
            </a:r>
            <a:endParaRPr lang="en-US" baseline="0" dirty="0" smtClean="0"/>
          </a:p>
          <a:p>
            <a:pPr defTabSz="966612">
              <a:defRPr/>
            </a:pPr>
            <a:endParaRPr lang="en-US" sz="1300" dirty="0"/>
          </a:p>
          <a:p>
            <a:endParaRPr lang="en-US" baseline="0" dirty="0" smtClean="0"/>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76</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6560778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2560" y="3822700"/>
            <a:ext cx="6990081" cy="5760720"/>
          </a:xfrm>
        </p:spPr>
        <p:txBody>
          <a:bodyPr/>
          <a:lstStyle/>
          <a:p>
            <a:pPr defTabSz="966612">
              <a:defRPr/>
            </a:pPr>
            <a:r>
              <a:rPr lang="en-US" dirty="0" smtClean="0"/>
              <a:t>Grade 2 begins with a review of partners to 10 and the decomposition of all numbers within 10.  We are reactivating</a:t>
            </a:r>
            <a:r>
              <a:rPr lang="en-US" baseline="0" dirty="0" smtClean="0"/>
              <a:t> student learning from Kindergarten and Grade 1, as fluency in these areas forms the foundation upon which all subsequent work with addition and subtraction will rest.</a:t>
            </a:r>
          </a:p>
          <a:p>
            <a:endParaRPr lang="en-US" baseline="0" dirty="0" smtClean="0"/>
          </a:p>
          <a:p>
            <a:r>
              <a:rPr lang="en-US" baseline="0" dirty="0" smtClean="0"/>
              <a:t>Students work with ten-frame cards and number bonds to represent bonds within and of 10, as well as the part-whole relationship. </a:t>
            </a:r>
            <a:r>
              <a:rPr lang="en-US" i="1" baseline="0" dirty="0" smtClean="0"/>
              <a:t>(Discuss differences between the 5 group and ten-frame cards: spacing for </a:t>
            </a:r>
            <a:r>
              <a:rPr lang="en-US" i="1" baseline="0" dirty="0" err="1" smtClean="0"/>
              <a:t>subitizing</a:t>
            </a:r>
            <a:r>
              <a:rPr lang="en-US" i="1" baseline="0" dirty="0" smtClean="0"/>
              <a:t> on 5 group, 5 is the unit or embedded number that we count on from, whereas the ten-frame card focuses students on ten as the unit that they are building towards.)</a:t>
            </a:r>
            <a:endParaRPr lang="en-US" baseline="0" dirty="0" smtClean="0"/>
          </a:p>
          <a:p>
            <a:endParaRPr lang="en-US" baseline="0" dirty="0" smtClean="0"/>
          </a:p>
          <a:p>
            <a:r>
              <a:rPr lang="en-US" baseline="0" dirty="0" smtClean="0"/>
              <a:t>Part 1</a:t>
            </a:r>
          </a:p>
          <a:p>
            <a:pPr marL="307101" indent="-181240">
              <a:buFont typeface="Arial"/>
              <a:buChar char="•"/>
            </a:pPr>
            <a:r>
              <a:rPr lang="en-US" baseline="0" dirty="0" smtClean="0"/>
              <a:t>Arrange cards in descending order.</a:t>
            </a:r>
          </a:p>
          <a:p>
            <a:pPr marL="307101" indent="-181240">
              <a:buFont typeface="Arial"/>
              <a:buChar char="•"/>
            </a:pPr>
            <a:r>
              <a:rPr lang="en-US" baseline="0" dirty="0" smtClean="0"/>
              <a:t>Move cards with 5 or fewer dots to make a ten.</a:t>
            </a:r>
          </a:p>
          <a:p>
            <a:pPr marL="307101" indent="-181240">
              <a:buFont typeface="Arial"/>
              <a:buChar char="•"/>
            </a:pPr>
            <a:r>
              <a:rPr lang="en-US" baseline="0" dirty="0" smtClean="0"/>
              <a:t>Go through the bonds of 10 out loud.</a:t>
            </a:r>
          </a:p>
          <a:p>
            <a:pPr marL="307101" indent="-181240">
              <a:buFont typeface="Arial"/>
              <a:buChar char="•"/>
            </a:pPr>
            <a:r>
              <a:rPr lang="en-US" baseline="0" dirty="0" smtClean="0"/>
              <a:t>Close your eyes and see if you can remember them without looking.  Open your eyes and do it again.  Who got better at their number bonds of 10?</a:t>
            </a:r>
          </a:p>
          <a:p>
            <a:r>
              <a:rPr lang="en-US" baseline="0" dirty="0" smtClean="0"/>
              <a:t>Part 2</a:t>
            </a:r>
          </a:p>
          <a:p>
            <a:pPr marL="307101" indent="-181240">
              <a:buFont typeface="Arial"/>
              <a:buChar char="•"/>
            </a:pPr>
            <a:r>
              <a:rPr lang="en-US" baseline="0" dirty="0" smtClean="0"/>
              <a:t>(Flash a ten-frame card.)  Tell me the addition sentence to make 10.</a:t>
            </a:r>
          </a:p>
          <a:p>
            <a:pPr marL="307101" indent="-181240">
              <a:buFont typeface="Arial"/>
              <a:buChar char="•"/>
            </a:pPr>
            <a:r>
              <a:rPr lang="en-US" baseline="0" dirty="0" smtClean="0"/>
              <a:t>(Flash a ten-frame card.)  This time, tell me the subtraction sentence to get the number of dots shown.</a:t>
            </a:r>
          </a:p>
          <a:p>
            <a:r>
              <a:rPr lang="en-US" baseline="0" dirty="0" smtClean="0"/>
              <a:t>Part 3</a:t>
            </a:r>
          </a:p>
          <a:p>
            <a:pPr marL="307101" indent="-181240">
              <a:buFont typeface="Arial"/>
              <a:buChar char="•"/>
            </a:pPr>
            <a:r>
              <a:rPr lang="en-US" baseline="0" dirty="0" smtClean="0"/>
              <a:t>Turn your cards over and play with a partner.  Partner A turns over the top card for two seconds.  Partner B tells the addition and subtraction sentences.</a:t>
            </a:r>
          </a:p>
          <a:p>
            <a:pPr marL="307101" indent="-181240">
              <a:buFont typeface="Arial"/>
              <a:buChar char="•"/>
            </a:pPr>
            <a:r>
              <a:rPr lang="en-US" baseline="0" dirty="0" smtClean="0"/>
              <a:t>Repeat the class ten-frame flash.</a:t>
            </a:r>
          </a:p>
          <a:p>
            <a:r>
              <a:rPr lang="en-US" baseline="0" dirty="0" smtClean="0"/>
              <a:t>Part 4</a:t>
            </a:r>
          </a:p>
          <a:p>
            <a:pPr marL="307101" indent="-181240">
              <a:buFont typeface="Arial"/>
              <a:buChar char="•"/>
            </a:pPr>
            <a:r>
              <a:rPr lang="en-US" baseline="0" dirty="0" smtClean="0"/>
              <a:t>Call out a number for students to show on their fingers.  They show the missing part and say the number sentence.</a:t>
            </a:r>
          </a:p>
          <a:p>
            <a:r>
              <a:rPr lang="en-US" baseline="0" dirty="0" smtClean="0"/>
              <a:t>Part 5</a:t>
            </a:r>
          </a:p>
          <a:p>
            <a:pPr marL="307101" indent="-181240">
              <a:buFont typeface="Arial"/>
              <a:buChar char="•"/>
            </a:pPr>
            <a:r>
              <a:rPr lang="en-US" baseline="0" dirty="0" smtClean="0"/>
              <a:t>Record the bonds of 10.</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6 minutes</a:t>
            </a:r>
          </a:p>
          <a:p>
            <a:endParaRPr lang="en-US" dirty="0" smtClean="0"/>
          </a:p>
          <a:p>
            <a:r>
              <a:rPr lang="en-US" dirty="0" smtClean="0"/>
              <a:t>MATERIALS NEEDED:</a:t>
            </a:r>
          </a:p>
          <a:p>
            <a:pPr marL="484985" lvl="1" indent="-302066">
              <a:buFont typeface="Arial" pitchFamily="34" charset="0"/>
              <a:buChar char="•"/>
            </a:pPr>
            <a:r>
              <a:rPr lang="en-US" dirty="0" smtClean="0"/>
              <a:t>Presenter: large ten-frame cards</a:t>
            </a:r>
          </a:p>
          <a:p>
            <a:pPr marL="484985" lvl="1" indent="-302066">
              <a:buFont typeface="Arial" pitchFamily="34" charset="0"/>
              <a:buChar char="•"/>
            </a:pPr>
            <a:r>
              <a:rPr lang="en-US" dirty="0" smtClean="0"/>
              <a:t>Per pair of participants: mini ten-frame cards</a:t>
            </a:r>
            <a:endParaRPr lang="en-US"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77</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7309765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Let’s try some fluency</a:t>
            </a:r>
            <a:r>
              <a:rPr lang="en-US" baseline="0" dirty="0" smtClean="0"/>
              <a:t> activities that support fluency with bonds within 10.</a:t>
            </a:r>
          </a:p>
          <a:p>
            <a:endParaRPr lang="en-US" baseline="0" dirty="0" smtClean="0"/>
          </a:p>
          <a:p>
            <a:r>
              <a:rPr lang="en-US" dirty="0" smtClean="0"/>
              <a:t>I say, “6.”  You say, “1 + 5.”</a:t>
            </a:r>
            <a:r>
              <a:rPr lang="en-US" baseline="0" dirty="0" smtClean="0"/>
              <a:t>  Ready? (Run through 6, 4, 8, 5, 3, 9, 7, 2, 10.)</a:t>
            </a:r>
          </a:p>
          <a:p>
            <a:endParaRPr lang="en-US" baseline="0" dirty="0" smtClean="0"/>
          </a:p>
          <a:p>
            <a:r>
              <a:rPr lang="en-US" baseline="0" dirty="0" smtClean="0"/>
              <a:t>I say, “8.”  You say “2 + 6.”  Ready?  (Run through 8, 5, 6, 4, 7, 3, 9, 10.)</a:t>
            </a:r>
          </a:p>
          <a:p>
            <a:endParaRPr lang="en-US" baseline="0" dirty="0" smtClean="0"/>
          </a:p>
          <a:p>
            <a:r>
              <a:rPr lang="en-US" baseline="0" dirty="0" smtClean="0"/>
              <a:t>Partners to 10 is a fluency that students will continue to revisit throughout the year.</a:t>
            </a:r>
          </a:p>
          <a:p>
            <a:endParaRPr lang="en-US" baseline="0" dirty="0" smtClean="0"/>
          </a:p>
          <a:p>
            <a:r>
              <a:rPr lang="en-US" b="1" baseline="0" dirty="0" smtClean="0"/>
              <a:t>Talk with a neighbor:  </a:t>
            </a:r>
            <a:r>
              <a:rPr lang="en-US" baseline="0" dirty="0" smtClean="0"/>
              <a:t>How do these fluency activities and the models (ten-frame cards and number bonds) support students as they move towards mastery of the required grade level fluencies?  </a:t>
            </a:r>
            <a:r>
              <a:rPr lang="en-US" i="1" baseline="0" dirty="0" smtClean="0"/>
              <a:t>(They build automaticity with prerequisite knowledge for using the make a ten strategy:  partners to 10 and bonds within 10.  These, when added to knowledge of teen numbers as 10 and some ones, enable students to simplify problems involving larger numbers.)</a:t>
            </a:r>
          </a:p>
          <a:p>
            <a:endParaRPr lang="en-US" i="1" baseline="0" dirty="0" smtClean="0"/>
          </a:p>
          <a:p>
            <a:r>
              <a:rPr lang="en-US" i="0" baseline="0" dirty="0" smtClean="0"/>
              <a:t>As we look at the progression of learning, note how these fluency activities support concept development.</a:t>
            </a:r>
            <a:endParaRPr lang="en-US" i="0"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78</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42388465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Students revisit their addition and subtraction skills, practicing strategies with larger numbers up to 100.  They </a:t>
            </a:r>
            <a:r>
              <a:rPr lang="en-US" baseline="0" dirty="0" smtClean="0"/>
              <a:t>use ten-frames and number bonds to add and subtract using the structure of ten (Mathematical Practice 7).</a:t>
            </a:r>
          </a:p>
          <a:p>
            <a:endParaRPr lang="en-US" baseline="0" dirty="0" smtClean="0"/>
          </a:p>
          <a:p>
            <a:r>
              <a:rPr lang="en-US" baseline="0" dirty="0" smtClean="0"/>
              <a:t>Look how the work of Grade 1 with take from ten supports students as they advance to larger numbers and extend the strategy.</a:t>
            </a:r>
          </a:p>
          <a:p>
            <a:endParaRPr lang="en-US" baseline="0" dirty="0" smtClean="0"/>
          </a:p>
          <a:p>
            <a:r>
              <a:rPr lang="en-US" baseline="0" dirty="0" smtClean="0"/>
              <a:t>Students subtract single-digit numbers from multiples of 10, (e.g., 10 – 3 can be used to solve 90 – 3).  Since students know partners of ten with automaticity, adding some ones after taking from the ten should not be too challenging (e.g., 21 – 7 can be thought of as 11 + (10 – 7).  Students learn to “get the ten out” when subtracting.  </a:t>
            </a:r>
            <a:r>
              <a:rPr lang="en-US" b="1" baseline="0" dirty="0" smtClean="0"/>
              <a:t>Talk with a neighbor </a:t>
            </a:r>
            <a:r>
              <a:rPr lang="en-US" baseline="0" dirty="0" smtClean="0"/>
              <a:t>about what you understand from this picture.</a:t>
            </a:r>
          </a:p>
          <a:p>
            <a:endParaRPr lang="en-US" baseline="0" dirty="0" smtClean="0"/>
          </a:p>
          <a:p>
            <a:r>
              <a:rPr lang="en-US" b="1" i="1" baseline="0" dirty="0" smtClean="0"/>
              <a:t>***Model 35 – 8***</a:t>
            </a:r>
          </a:p>
          <a:p>
            <a:endParaRPr lang="en-US" b="1" i="1" baseline="0" dirty="0" smtClean="0"/>
          </a:p>
          <a:p>
            <a:r>
              <a:rPr lang="en-US" b="1" i="1" baseline="0" dirty="0" smtClean="0"/>
              <a:t>***You Try!*** 87 – 8</a:t>
            </a:r>
          </a:p>
          <a:p>
            <a:endParaRPr lang="en-US" i="1" baseline="0" dirty="0" smtClean="0"/>
          </a:p>
          <a:p>
            <a:endParaRPr lang="en-US" baseline="0"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Personal white boards</a:t>
            </a:r>
          </a:p>
          <a:p>
            <a:pPr marL="484985" lvl="1" indent="-302066">
              <a:buFont typeface="Arial" pitchFamily="34" charset="0"/>
              <a:buChar char="•"/>
            </a:pPr>
            <a:r>
              <a:rPr lang="en-US" dirty="0" smtClean="0"/>
              <a:t>document camera</a:t>
            </a:r>
            <a:endParaRPr lang="en-US"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79</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7193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Counting All in Kindergarten:  </a:t>
            </a:r>
          </a:p>
          <a:p>
            <a:pPr marL="241653" indent="-241653">
              <a:buFont typeface="Arial"/>
              <a:buAutoNum type="arabicPeriod"/>
            </a:pPr>
            <a:r>
              <a:rPr lang="en-US" sz="1100" dirty="0"/>
              <a:t>Learning that groups of objects have a numerical value.   </a:t>
            </a:r>
          </a:p>
          <a:p>
            <a:pPr marL="241653" indent="-241653">
              <a:buFont typeface="Arial"/>
              <a:buAutoNum type="arabicPeriod"/>
            </a:pPr>
            <a:r>
              <a:rPr lang="en-US" sz="1100" dirty="0"/>
              <a:t>Learning how to represent that value with an abstract numeral. </a:t>
            </a:r>
          </a:p>
          <a:p>
            <a:r>
              <a:rPr lang="en-US" sz="1100" b="1" dirty="0"/>
              <a:t>Students learn that 1 object is 1 unit, 2 objects is 2 units. 1 frog, 2 frogs, 3 frogs. And here comes 1 more frog (another unit) Now there are 4 frogs! 1 unit, 1 count.</a:t>
            </a:r>
          </a:p>
          <a:p>
            <a:endParaRPr lang="en-US" sz="1100" i="1" dirty="0"/>
          </a:p>
          <a:p>
            <a:r>
              <a:rPr lang="en-US" sz="1100" dirty="0"/>
              <a:t>Accurate, efficient counting of numbers 1-10 is the focus of the first 43 days of Kindergarten.  </a:t>
            </a:r>
          </a:p>
          <a:p>
            <a:pPr marL="181240" indent="-181240">
              <a:buFont typeface="Arial"/>
              <a:buChar char="•"/>
            </a:pPr>
            <a:r>
              <a:rPr lang="en-US" sz="1100" dirty="0"/>
              <a:t>Matching numerals to quantities of grouped objects </a:t>
            </a:r>
          </a:p>
          <a:p>
            <a:pPr marL="181240" indent="-181240">
              <a:buFont typeface="Arial"/>
              <a:buChar char="•"/>
            </a:pPr>
            <a:r>
              <a:rPr lang="en-US" sz="1100" dirty="0"/>
              <a:t>Transitioning from counting concrete objects to pictorial drawings to abstract numerals (Duck=concrete; dot=pictorial; 1=abstract) </a:t>
            </a:r>
          </a:p>
          <a:p>
            <a:pPr marL="181240" indent="-181240">
              <a:buFont typeface="Arial"/>
              <a:buChar char="•"/>
            </a:pPr>
            <a:r>
              <a:rPr lang="en-US" sz="1100" dirty="0"/>
              <a:t>Understand the last number named determines the total </a:t>
            </a:r>
            <a:r>
              <a:rPr lang="en-US" sz="1100" b="1" dirty="0"/>
              <a:t>(The total can compose a new unit, for example, ten 1’s can make a new unit of one 10)</a:t>
            </a:r>
          </a:p>
          <a:p>
            <a:pPr lvl="1">
              <a:buFont typeface="Arial"/>
              <a:buNone/>
            </a:pPr>
            <a:r>
              <a:rPr lang="en-US" sz="1100" dirty="0"/>
              <a:t>Demonstration vignette of </a:t>
            </a:r>
            <a:r>
              <a:rPr lang="en-US" sz="1100" i="1" dirty="0"/>
              <a:t>the last number named determines the total</a:t>
            </a:r>
            <a:r>
              <a:rPr lang="en-US" sz="1100" dirty="0"/>
              <a:t>:</a:t>
            </a:r>
          </a:p>
          <a:p>
            <a:pPr lvl="1">
              <a:buFont typeface="Arial"/>
              <a:buNone/>
            </a:pPr>
            <a:r>
              <a:rPr lang="en-US" sz="1100" dirty="0"/>
              <a:t>T:  Ask a participant, “How many people are at your table?”</a:t>
            </a:r>
          </a:p>
          <a:p>
            <a:pPr lvl="1">
              <a:buFont typeface="Arial"/>
              <a:buNone/>
            </a:pPr>
            <a:r>
              <a:rPr lang="en-US" sz="1100" dirty="0"/>
              <a:t>S:  Four.</a:t>
            </a:r>
          </a:p>
          <a:p>
            <a:pPr marL="664546" lvl="1" indent="-181240"/>
            <a:r>
              <a:rPr lang="en-US" sz="1100" dirty="0"/>
              <a:t>T:  Sit down at the table and ask the participant to act as the teacher and ask you how  many people are at the table.</a:t>
            </a:r>
          </a:p>
          <a:p>
            <a:pPr lvl="1">
              <a:buFont typeface="Arial"/>
              <a:buNone/>
            </a:pPr>
            <a:r>
              <a:rPr lang="en-US" sz="1100" dirty="0"/>
              <a:t>T:  “One, two, three, four.” Ask the participant to ask you again, “How many people are at the table?”</a:t>
            </a:r>
          </a:p>
          <a:p>
            <a:pPr lvl="1">
              <a:buFont typeface="Arial"/>
              <a:buNone/>
            </a:pPr>
            <a:r>
              <a:rPr lang="en-US" sz="1100" dirty="0"/>
              <a:t>T:  Repeat, “One, two, three, four”.</a:t>
            </a:r>
          </a:p>
          <a:p>
            <a:r>
              <a:rPr lang="en-US" sz="1100" dirty="0"/>
              <a:t>	</a:t>
            </a:r>
          </a:p>
          <a:p>
            <a:r>
              <a:rPr lang="en-US" sz="1100" dirty="0"/>
              <a:t>This is an important concept for students to grasp because it’s the beginning of understanding that the last number named can make a new unit as opposed to each individual unit getting 1 count.  This thinking transfers to each table being a unit composed of 4 smaller units.</a:t>
            </a:r>
          </a:p>
          <a:p>
            <a:pPr marL="181240" indent="-181240">
              <a:buFont typeface="Arial"/>
              <a:buChar char="•"/>
            </a:pPr>
            <a:endParaRPr lang="en-US" sz="1100" dirty="0"/>
          </a:p>
          <a:p>
            <a:pPr marL="181240" indent="-181240">
              <a:buFont typeface="Arial"/>
              <a:buChar char="•"/>
            </a:pPr>
            <a:r>
              <a:rPr lang="en-US" sz="1100" dirty="0"/>
              <a:t>Composition and Decomposition of numbers 1-10 </a:t>
            </a:r>
            <a:r>
              <a:rPr lang="en-US" sz="1100" b="1" dirty="0"/>
              <a:t>(Manipulation of units demonstrates the power of the unit; A unit of 5 can be thought about as 1 and 4 or 2 and 3) </a:t>
            </a:r>
          </a:p>
          <a:p>
            <a:pPr marL="181240" indent="-181240">
              <a:buFont typeface="Arial"/>
              <a:buChar char="•"/>
            </a:pPr>
            <a:r>
              <a:rPr lang="en-US" sz="1100" dirty="0"/>
              <a:t>Composition and Decomposition of numbers 11-20 “ten ones and some ones” (Module 5) </a:t>
            </a:r>
          </a:p>
          <a:p>
            <a:r>
              <a:rPr lang="en-US" sz="1100" i="1" dirty="0"/>
              <a:t>Composing and decomposing number is foundational to understanding addition and subtraction.</a:t>
            </a:r>
          </a:p>
          <a:p>
            <a:r>
              <a:rPr lang="en-US" sz="1100" i="1" dirty="0"/>
              <a:t>Kindergartners have an innate understanding of putting together and taking apart.  We tap into this knowledge by decomposing groups of objects and drawings within 10 into 2 groups and putting them back together again to make the whole (composing).  In this way we Kindergartners strengthen their understanding of putting 2 parts together to make a whole and taking a part from the whole leaving the other part.  Once this thinking is solidified they are ready to express adding and subtracting with the traditional algorithm. </a:t>
            </a:r>
          </a:p>
        </p:txBody>
      </p:sp>
      <p:sp>
        <p:nvSpPr>
          <p:cNvPr id="6" name="Notes Placeholder 1"/>
          <p:cNvSpPr txBox="1">
            <a:spLocks/>
          </p:cNvSpPr>
          <p:nvPr/>
        </p:nvSpPr>
        <p:spPr>
          <a:xfrm>
            <a:off x="4572791"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8</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3144031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The fluency activities of</a:t>
            </a:r>
            <a:r>
              <a:rPr lang="en-US" baseline="0" dirty="0" smtClean="0"/>
              <a:t> Grade 2 are designed to </a:t>
            </a:r>
            <a:r>
              <a:rPr lang="en-US" dirty="0" smtClean="0"/>
              <a:t>provide each student with enough practice to achieve mastery of the required fluencies (i.e., adding and subtracting within 20 and within 100) by the end of the year. </a:t>
            </a:r>
          </a:p>
          <a:p>
            <a:pPr defTabSz="966612">
              <a:defRPr/>
            </a:pPr>
            <a:endParaRPr lang="en-US" dirty="0" smtClean="0"/>
          </a:p>
          <a:p>
            <a:pPr defTabSz="966612">
              <a:defRPr/>
            </a:pPr>
            <a:r>
              <a:rPr lang="en-US" dirty="0" smtClean="0"/>
              <a:t>This fluency is essential to the work of later modules and future grade levels, where students</a:t>
            </a:r>
            <a:r>
              <a:rPr lang="en-US" baseline="0" dirty="0" smtClean="0"/>
              <a:t> must fluently recompose place value units to work adeptly with the four operations.</a:t>
            </a:r>
          </a:p>
          <a:p>
            <a:endParaRPr lang="en-US" baseline="0" dirty="0" smtClean="0"/>
          </a:p>
          <a:p>
            <a:r>
              <a:rPr lang="en-US" baseline="0" dirty="0" smtClean="0"/>
              <a:t>Let’s try a few fluency activities!  </a:t>
            </a:r>
          </a:p>
          <a:p>
            <a:endParaRPr lang="en-US" i="0" baseline="0" dirty="0" smtClean="0"/>
          </a:p>
          <a:p>
            <a:r>
              <a:rPr lang="en-US" b="1" i="1" u="sng" baseline="0" dirty="0" smtClean="0"/>
              <a:t>Think 10 to Add 9</a:t>
            </a:r>
            <a:r>
              <a:rPr lang="en-US" i="1" baseline="0" dirty="0" smtClean="0"/>
              <a:t>  </a:t>
            </a:r>
          </a:p>
          <a:p>
            <a:r>
              <a:rPr lang="en-US" i="0" baseline="0" dirty="0" smtClean="0"/>
              <a:t>I say, “9 + 5.”  You say, “10 + 4.” (Continue with all the 9 + facts.)  </a:t>
            </a:r>
          </a:p>
          <a:p>
            <a:endParaRPr lang="en-US" i="0" baseline="0" dirty="0" smtClean="0"/>
          </a:p>
          <a:p>
            <a:r>
              <a:rPr lang="en-US" b="1" i="1" u="sng" baseline="0" dirty="0" smtClean="0"/>
              <a:t>Related Facts Within 20</a:t>
            </a:r>
            <a:r>
              <a:rPr lang="en-US" b="0" i="0" u="none" baseline="0" dirty="0" smtClean="0"/>
              <a:t> </a:t>
            </a:r>
            <a:r>
              <a:rPr lang="en-US" b="0" i="1" u="none" baseline="0" dirty="0" smtClean="0"/>
              <a:t> </a:t>
            </a:r>
          </a:p>
          <a:p>
            <a:r>
              <a:rPr lang="en-US" b="0" u="none" baseline="0" dirty="0" smtClean="0"/>
              <a:t>I say, “15 - 8.”  You write, “8+ 7 = 15.”  (Continue with various facts within 20.)</a:t>
            </a:r>
          </a:p>
          <a:p>
            <a:endParaRPr lang="en-US" b="0" u="none" baseline="0" dirty="0" smtClean="0"/>
          </a:p>
          <a:p>
            <a:endParaRPr lang="en-US" b="1" u="sng"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80</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2130778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sz="1300" dirty="0"/>
              <a:t>Module 2 focuses on metric measurement. Its placement here in the instructional sequence serves several purposes:</a:t>
            </a:r>
          </a:p>
          <a:p>
            <a:endParaRPr lang="en-US" sz="1300" dirty="0"/>
          </a:p>
          <a:p>
            <a:pPr marL="181240" indent="-181240">
              <a:buFont typeface="Arial"/>
              <a:buChar char="•"/>
            </a:pPr>
            <a:r>
              <a:rPr lang="en-US" sz="1300" dirty="0"/>
              <a:t>The importance of the unit is emphasized as students learn to use measurement tools with the understanding that linear measure involves an iteration of units and that the smaller a unit, the more iterations are necessary to cover a given length. This reinforces the significance of the unit.</a:t>
            </a:r>
            <a:r>
              <a:rPr lang="en-US" dirty="0" smtClean="0">
                <a:effectLst/>
              </a:rPr>
              <a:t> </a:t>
            </a:r>
            <a:endParaRPr lang="en-US" sz="1300" dirty="0"/>
          </a:p>
          <a:p>
            <a:endParaRPr lang="en-US" sz="1300" dirty="0"/>
          </a:p>
          <a:p>
            <a:pPr marL="181240" indent="-181240">
              <a:buFont typeface="Arial"/>
              <a:buChar char="•"/>
            </a:pPr>
            <a:r>
              <a:rPr lang="en-US" sz="1300" dirty="0"/>
              <a:t>Work with metric units supports upcoming work in Module 3 with place value units of 1, 10, and 100,  as students discover the relationship between 10s and 100s.  Work on the centimeter ruler and meter stick gives students a concrete basis for seeing units within units.  Students also construct a paper meter strip that emphasizes the units of 10 to add and subtract multiples of 10 to numbers within 100.  Students are introduced to two fluency activities called Meter Strip Addition:  Adding Multiples of 10 to a Number, and Meter Strip Subtraction:  Subtracting Multiples of 10 from a Number.  </a:t>
            </a:r>
          </a:p>
          <a:p>
            <a:pPr marL="181240" indent="-181240">
              <a:buFont typeface="Arial"/>
              <a:buChar char="•"/>
            </a:pPr>
            <a:endParaRPr lang="en-US" sz="1300" dirty="0"/>
          </a:p>
          <a:p>
            <a:pPr marL="181240" indent="-181240">
              <a:buFont typeface="Arial"/>
              <a:buChar char="•"/>
            </a:pPr>
            <a:r>
              <a:rPr lang="en-US" sz="1300" dirty="0"/>
              <a:t>Units play a central role in the addition and subtraction algorithms of Modules 4 and 5; the algorithms are manipulations of a different kind of unit, place value units</a:t>
            </a:r>
          </a:p>
          <a:p>
            <a:endParaRPr lang="en-US" sz="1300" dirty="0"/>
          </a:p>
          <a:p>
            <a:pPr marL="181240" indent="-181240">
              <a:buFont typeface="Arial"/>
              <a:buChar char="•"/>
            </a:pPr>
            <a:r>
              <a:rPr lang="en-US" sz="1300" dirty="0"/>
              <a:t>It provides a rich context for word problems that students can use throughout the year (the Application piece of rigor) and it provides the context for the introduction to the tape diagram in G2.</a:t>
            </a:r>
          </a:p>
          <a:p>
            <a:endParaRPr lang="en-US" sz="1300"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81</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6560778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Module 2 ends with </a:t>
            </a:r>
            <a:r>
              <a:rPr lang="en-US" baseline="0" dirty="0" smtClean="0"/>
              <a:t>students relating addition and subtraction to length.  They use measurement tools to find lengths, and then create tape diagrams to represent and compare lengths, and solve two-step word problems.  </a:t>
            </a:r>
          </a:p>
          <a:p>
            <a:endParaRPr lang="en-US" baseline="0" dirty="0" smtClean="0"/>
          </a:p>
          <a:p>
            <a:r>
              <a:rPr lang="en-US" baseline="0" dirty="0" smtClean="0"/>
              <a:t>Notice the progression from G1, where students represented the amounts with dots.  Now, they work with the more abstract representation of tapes and numbers.</a:t>
            </a:r>
          </a:p>
          <a:p>
            <a:endParaRPr lang="en-US" baseline="0" dirty="0" smtClean="0">
              <a:effectLst/>
            </a:endParaRPr>
          </a:p>
          <a:p>
            <a:endParaRPr lang="en-US" baseline="0" dirty="0" smtClean="0">
              <a:effectLst/>
            </a:endParaRP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82</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7231427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Throughout</a:t>
            </a:r>
            <a:r>
              <a:rPr lang="en-US" baseline="0" dirty="0" smtClean="0"/>
              <a:t> Module 2, students solve problems involving a measurement context.  </a:t>
            </a:r>
          </a:p>
          <a:p>
            <a:endParaRPr lang="en-US" i="1" baseline="0" dirty="0" smtClean="0"/>
          </a:p>
          <a:p>
            <a:r>
              <a:rPr lang="en-US" i="0" baseline="0" dirty="0" smtClean="0"/>
              <a:t>RDW stands for read, draw, write (both a number sentence and a statement to answer the question).</a:t>
            </a:r>
          </a:p>
          <a:p>
            <a:endParaRPr lang="en-US" i="0" baseline="0" dirty="0" smtClean="0"/>
          </a:p>
          <a:p>
            <a:r>
              <a:rPr lang="en-US" i="0" baseline="0" dirty="0" smtClean="0"/>
              <a:t>The comparison work of Kindergarten and Grade 1 now applies to numbers. </a:t>
            </a:r>
          </a:p>
          <a:p>
            <a:endParaRPr lang="en-US" i="0" baseline="0" dirty="0" smtClean="0"/>
          </a:p>
          <a:p>
            <a:r>
              <a:rPr lang="en-US" i="1" baseline="0" dirty="0" smtClean="0"/>
              <a:t>***Model the RDW process.***  </a:t>
            </a:r>
            <a:r>
              <a:rPr lang="en-US" i="0" baseline="0" dirty="0" smtClean="0"/>
              <a:t>We would begin by reading this problem and then asking, “Which ribbon is longer?” </a:t>
            </a:r>
            <a:r>
              <a:rPr lang="en-US" i="1" baseline="0" dirty="0" smtClean="0"/>
              <a:t>(Maura’s ribbon.) </a:t>
            </a:r>
          </a:p>
          <a:p>
            <a:endParaRPr lang="en-US" i="1" baseline="0" dirty="0" smtClean="0"/>
          </a:p>
          <a:p>
            <a:r>
              <a:rPr lang="en-US" dirty="0"/>
              <a:t>(</a:t>
            </a:r>
            <a:r>
              <a:rPr lang="en-US" dirty="0" smtClean="0"/>
              <a:t>CLICK </a:t>
            </a:r>
            <a:r>
              <a:rPr lang="en-US" i="1" baseline="0" dirty="0" smtClean="0"/>
              <a:t>to advance for each step.</a:t>
            </a:r>
            <a:r>
              <a:rPr lang="en-US" baseline="0" dirty="0" smtClean="0"/>
              <a:t>)</a:t>
            </a:r>
            <a:endParaRPr lang="en-US" i="1"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83</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235083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you try!  Use the RDW</a:t>
            </a:r>
            <a:r>
              <a:rPr lang="en-US" baseline="0" dirty="0" smtClean="0"/>
              <a:t> process to solve this two-step word problem.</a:t>
            </a:r>
            <a:endParaRPr lang="en-US" i="1" baseline="0" dirty="0" smtClean="0"/>
          </a:p>
          <a:p>
            <a:endParaRPr lang="en-US" i="1" baseline="0" dirty="0" smtClean="0"/>
          </a:p>
          <a:p>
            <a:pPr>
              <a:defRPr/>
            </a:pPr>
            <a:r>
              <a:rPr lang="en-US" dirty="0"/>
              <a:t>(</a:t>
            </a:r>
            <a:r>
              <a:rPr lang="en-US" dirty="0" smtClean="0"/>
              <a:t>CLICK </a:t>
            </a:r>
            <a:r>
              <a:rPr lang="en-US" i="1" baseline="0" dirty="0" smtClean="0"/>
              <a:t>twice to advance for student work.</a:t>
            </a:r>
            <a:r>
              <a:rPr lang="en-US" baseline="0" dirty="0" smtClean="0"/>
              <a:t>)</a:t>
            </a:r>
            <a:endParaRPr lang="en-US" i="1" baseline="0" dirty="0" smtClean="0"/>
          </a:p>
          <a:p>
            <a:endParaRPr lang="en-US" i="1"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a:t>Personal </a:t>
            </a:r>
            <a:r>
              <a:rPr lang="en-US" dirty="0" smtClean="0"/>
              <a:t>white boards</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84</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235083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baseline="0" dirty="0" smtClean="0"/>
              <a:t>Place value understanding is the underpinning of the four operations.  Success with the addition and subtraction algorithms in Modules 4 and 5 depends on it.  Note that fluency with the algorithms is a Grade 4 standard.  </a:t>
            </a:r>
          </a:p>
          <a:p>
            <a:endParaRPr lang="en-US" baseline="0" dirty="0" smtClean="0"/>
          </a:p>
          <a:p>
            <a:r>
              <a:rPr lang="en-US" baseline="0" dirty="0" smtClean="0"/>
              <a:t>In Grade 1, students worked with units of tens and ones.  Now, they extend this work to include hundreds.</a:t>
            </a:r>
          </a:p>
          <a:p>
            <a:endParaRPr lang="en-US" baseline="0" dirty="0" smtClean="0"/>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85</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6560778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defTabSz="966612">
              <a:defRPr/>
            </a:pPr>
            <a:r>
              <a:rPr lang="en-US" baseline="0" dirty="0" smtClean="0"/>
              <a:t>In Module 3, students gain extensive experience physically bundling units.  We use the term “bundling” because it so perfectly describes the action being taken.  The repeated bundling establishes the pattern that 10 of a smaller unit equals 1 of the next largest unit, here, 10 ones make 1 ten and 10 tens make 1 hundred.</a:t>
            </a:r>
          </a:p>
          <a:p>
            <a:endParaRPr lang="en-US" dirty="0" smtClean="0"/>
          </a:p>
          <a:p>
            <a:r>
              <a:rPr lang="en-US" dirty="0" smtClean="0"/>
              <a:t>Students bundle</a:t>
            </a:r>
            <a:r>
              <a:rPr lang="en-US" baseline="0" dirty="0" smtClean="0"/>
              <a:t> popsicle sticks in units of tens and hundreds to create a unit of 1000. Students will use these bundles for skip-counting throughout this module and in later topics, as needed, to support counting up and down by ones, tens, and hundreds.</a:t>
            </a:r>
          </a:p>
          <a:p>
            <a:endParaRPr lang="en-US" baseline="0" dirty="0" smtClean="0"/>
          </a:p>
          <a:p>
            <a:r>
              <a:rPr lang="en-US" baseline="0" dirty="0" smtClean="0"/>
              <a:t>Bundling can be called renaming, regrouping, changing, or exchanging.  The terms are related to the action being taken.  So when working with money or place value disks later on, students “change” or “exchange” 10 smaller units for 1 larger unit, or 1 larger unit for 10 smaller units.  When relating place value disks to math drawings when working with the addition and subtraction algorithm, students “rename” or “regroup.”  For example, 4 tens 3 ones can be renamed or regrouped as 3 tens 13 ones.</a:t>
            </a:r>
          </a:p>
          <a:p>
            <a:endParaRPr lang="en-US" baseline="0" dirty="0" smtClean="0"/>
          </a:p>
          <a:p>
            <a:pPr defTabSz="966612">
              <a:defRPr/>
            </a:pPr>
            <a:r>
              <a:rPr lang="en-US" baseline="0" dirty="0" smtClean="0"/>
              <a:t>Models move from proportional, where size indicates value, to non-proportional, where value depends on placement, either on a place value chart or in a number.</a:t>
            </a:r>
          </a:p>
          <a:p>
            <a:endParaRPr lang="en-US" baseline="0" dirty="0" smtClean="0"/>
          </a:p>
          <a:p>
            <a:pPr defTabSz="966612">
              <a:defRPr/>
            </a:pPr>
            <a:r>
              <a:rPr lang="en-US" baseline="0" dirty="0" smtClean="0"/>
              <a:t>Bundles are proportional models because their value can be determined by their size, i.e., a bundle of 100 is visibly larger than a bundle of 10.  Ample practice with bundling provides the conceptual foundation students need to advance in later lessons to non-proportional models such as place value disks. </a:t>
            </a:r>
          </a:p>
          <a:p>
            <a:pPr defTabSz="966612">
              <a:defRPr/>
            </a:pPr>
            <a:endParaRPr lang="en-US" baseline="0" dirty="0" smtClean="0"/>
          </a:p>
          <a:p>
            <a:pPr defTabSz="966612">
              <a:defRPr/>
            </a:pPr>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86</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5201237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S</a:t>
            </a:r>
            <a:r>
              <a:rPr lang="en-US" baseline="0" dirty="0" smtClean="0"/>
              <a:t>tudents use the bundles to practice counting by ones and skip-counting by tens and hundreds.  They learn about benchmark numbers, also called friendly numbers, and decide which unit helps them to count efficiently by thinking in terms of getting to a ten or a hundred.</a:t>
            </a:r>
          </a:p>
          <a:p>
            <a:endParaRPr lang="en-US" baseline="0" dirty="0" smtClean="0"/>
          </a:p>
          <a:p>
            <a:r>
              <a:rPr lang="en-US" b="1" baseline="0" dirty="0" smtClean="0"/>
              <a:t>Talk with a neighbor:  </a:t>
            </a:r>
            <a:r>
              <a:rPr lang="en-US" baseline="0" dirty="0" smtClean="0"/>
              <a:t>Which units would help you count efficiently from 64 to 100?</a:t>
            </a:r>
          </a:p>
          <a:p>
            <a:endParaRPr lang="en-US" baseline="0" dirty="0" smtClean="0"/>
          </a:p>
          <a:p>
            <a:r>
              <a:rPr lang="en-US" dirty="0"/>
              <a:t>(CLICK</a:t>
            </a:r>
            <a:r>
              <a:rPr lang="en-US" dirty="0" smtClean="0"/>
              <a:t>)</a:t>
            </a:r>
          </a:p>
          <a:p>
            <a:endParaRPr lang="en-US" i="1" baseline="0" dirty="0" smtClean="0"/>
          </a:p>
          <a:p>
            <a:r>
              <a:rPr lang="en-US" i="0" baseline="0" dirty="0" smtClean="0"/>
              <a:t>This is an example of how students apply their new counting strategies to word problems.</a:t>
            </a:r>
          </a:p>
          <a:p>
            <a:endParaRPr lang="en-US" i="0" baseline="0" dirty="0" smtClean="0"/>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87</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8810725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defTabSz="966612">
              <a:defRPr/>
            </a:pPr>
            <a:r>
              <a:rPr lang="en-US" baseline="0" dirty="0" smtClean="0"/>
              <a:t>The place value chart is a graphic organizer that enables students to show the value of each digit within a number. This model was introduced in G1 to show tens and ones.  </a:t>
            </a:r>
          </a:p>
          <a:p>
            <a:pPr defTabSz="966612">
              <a:defRPr/>
            </a:pPr>
            <a:endParaRPr lang="en-US" baseline="0" dirty="0" smtClean="0"/>
          </a:p>
          <a:p>
            <a:pPr defTabSz="966612">
              <a:defRPr/>
            </a:pPr>
            <a:r>
              <a:rPr lang="en-US" baseline="0" dirty="0" smtClean="0"/>
              <a:t>S</a:t>
            </a:r>
            <a:r>
              <a:rPr lang="en-US" dirty="0" smtClean="0"/>
              <a:t>tudents practice counting</a:t>
            </a:r>
            <a:r>
              <a:rPr lang="en-US" baseline="0" dirty="0" smtClean="0"/>
              <a:t> on a place value chart.  They begin by building numbers with bundles, the proportional models.  </a:t>
            </a:r>
          </a:p>
          <a:p>
            <a:pPr defTabSz="966612">
              <a:defRPr/>
            </a:pPr>
            <a:endParaRPr lang="en-US" baseline="0" dirty="0" smtClean="0"/>
          </a:p>
          <a:p>
            <a:r>
              <a:rPr lang="en-US" baseline="0" dirty="0" smtClean="0"/>
              <a:t>Then they work with place value charts and Hide Zero cards simultaneously, relating the value of the digits in abstract form to the concrete form on their charts.  </a:t>
            </a:r>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88</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8564049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pPr defTabSz="966612">
              <a:defRPr/>
            </a:pPr>
            <a:r>
              <a:rPr lang="en-US" baseline="0" dirty="0" smtClean="0"/>
              <a:t>This work on the place value chart enables students to read, write, and say numbers in all forms.  It strengthens student understanding of place value, as students relate the value of each digit to its place on the chart.  </a:t>
            </a:r>
          </a:p>
          <a:p>
            <a:endParaRPr lang="en-US" baseline="0" dirty="0" smtClean="0"/>
          </a:p>
          <a:p>
            <a:r>
              <a:rPr lang="en-US" baseline="0" dirty="0" smtClean="0"/>
              <a:t>Note that unit form counting differs from Say Ten counting.  In unit form, all units are stated, e.g., 5 hundreds 7 tens 6 ones.  Say Ten counting is used for counting two-digit numbers, and the ones unit is not named, e.g., 27 would be 2 tens 7, not 2 tens 7 ones.</a:t>
            </a:r>
          </a:p>
          <a:p>
            <a:endParaRPr lang="en-US" baseline="0" dirty="0" smtClean="0"/>
          </a:p>
          <a:p>
            <a:r>
              <a:rPr lang="en-US" baseline="0" dirty="0" smtClean="0"/>
              <a:t>Look at the example for unit form, and the various ways the units can be expressed.  This shows once again how powerful the unit is because it can be manipulated in many ways, which translates into helping students solve problems.</a:t>
            </a:r>
          </a:p>
          <a:p>
            <a:endParaRPr lang="en-US" baseline="0" dirty="0" smtClean="0"/>
          </a:p>
          <a:p>
            <a:r>
              <a:rPr lang="en-US" b="1" i="1" u="sng" baseline="0" dirty="0" smtClean="0"/>
              <a:t>Write Numbers in Expanded Form </a:t>
            </a:r>
          </a:p>
          <a:p>
            <a:r>
              <a:rPr lang="en-US" b="0" u="none" baseline="0" dirty="0" smtClean="0"/>
              <a:t>I say, “135.”  You write, “100 + 30 + 5.”  (</a:t>
            </a:r>
            <a:r>
              <a:rPr lang="en-US" b="1" u="sng" baseline="0" dirty="0" smtClean="0"/>
              <a:t>Continue with mixed order and form</a:t>
            </a:r>
            <a:r>
              <a:rPr lang="en-US" b="0" u="none" baseline="0" dirty="0" smtClean="0"/>
              <a:t>: 465, 300 + 20 + 6, 40 + 100 + 2, 10 + 7 + 100, etc.)</a:t>
            </a:r>
          </a:p>
          <a:p>
            <a:endParaRPr lang="en-US" b="1" u="sng" dirty="0" smtClean="0"/>
          </a:p>
          <a:p>
            <a:endParaRPr lang="en-US" b="1" u="sng"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Personal white boards</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89</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145550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Counting All fluency activities:</a:t>
            </a:r>
          </a:p>
          <a:p>
            <a:pPr marL="241653" indent="-241653" defTabSz="966612">
              <a:buFont typeface="+mj-lt"/>
              <a:buAutoNum type="arabicPeriod"/>
              <a:defRPr/>
            </a:pPr>
            <a:r>
              <a:rPr lang="en-US" sz="900" b="1" dirty="0"/>
              <a:t>Counting beans and fingers – </a:t>
            </a:r>
            <a:r>
              <a:rPr lang="en-US" sz="900" b="1" i="1" u="sng" dirty="0"/>
              <a:t>M1 L1 (counting all; knowing all the fingers on one hand is 5)</a:t>
            </a:r>
          </a:p>
          <a:p>
            <a:pPr marL="364158" lvl="1"/>
            <a:r>
              <a:rPr lang="en-US" sz="900" dirty="0"/>
              <a:t>T: Take 1 bean out of your cup and put it on your mat. Count how many beans are on your mat.</a:t>
            </a:r>
          </a:p>
          <a:p>
            <a:pPr marL="364158" lvl="1"/>
            <a:r>
              <a:rPr lang="en-US" sz="900" dirty="0"/>
              <a:t>S:  1. </a:t>
            </a:r>
          </a:p>
          <a:p>
            <a:pPr marL="364158" lvl="1"/>
            <a:r>
              <a:rPr lang="en-US" sz="900" dirty="0"/>
              <a:t>T:  Take another bean out of your cup and put it on your mat. Count how many beans are on your mat now? </a:t>
            </a:r>
          </a:p>
          <a:p>
            <a:pPr marL="364158" lvl="1"/>
            <a:r>
              <a:rPr lang="en-US" sz="900" dirty="0"/>
              <a:t>S:  1,2. </a:t>
            </a:r>
          </a:p>
          <a:p>
            <a:pPr marL="364158" lvl="1"/>
            <a:r>
              <a:rPr lang="en-US" sz="900" dirty="0"/>
              <a:t>T:  Yes. Take another bean out of your cup and put it on your mat. Count how many beans are on your mat now?</a:t>
            </a:r>
          </a:p>
          <a:p>
            <a:pPr marL="364158" lvl="1"/>
            <a:r>
              <a:rPr lang="en-US" sz="900" dirty="0"/>
              <a:t>S:  1, 2, 3. </a:t>
            </a:r>
          </a:p>
          <a:p>
            <a:pPr marL="364158" lvl="1"/>
            <a:r>
              <a:rPr lang="en-US" sz="900" dirty="0"/>
              <a:t>T:  Yes. Let’s touch and count them one at a time like this, 1, 2, 3.</a:t>
            </a:r>
          </a:p>
          <a:p>
            <a:pPr marL="364158" lvl="1"/>
            <a:r>
              <a:rPr lang="en-US" sz="900" dirty="0"/>
              <a:t>S:  1, 2, 3 (as they touch each bean). </a:t>
            </a:r>
          </a:p>
          <a:p>
            <a:pPr marL="364158" lvl="1"/>
            <a:r>
              <a:rPr lang="en-US" sz="900" dirty="0"/>
              <a:t>T:  Move 1 bean to the pinky fingernail. How many fingers have a bean? </a:t>
            </a:r>
          </a:p>
          <a:p>
            <a:pPr marL="364158" lvl="1"/>
            <a:r>
              <a:rPr lang="en-US" sz="900" dirty="0"/>
              <a:t>S:  1. </a:t>
            </a:r>
          </a:p>
          <a:p>
            <a:pPr marL="364158" lvl="1"/>
            <a:r>
              <a:rPr lang="en-US" sz="900" dirty="0"/>
              <a:t>Continue to 3 in this manner. Give time for students to touch and count, but take notice of which students must recount each time.</a:t>
            </a:r>
            <a:endParaRPr lang="en-US" sz="900" i="1" u="sng" dirty="0"/>
          </a:p>
          <a:p>
            <a:pPr marL="241653" indent="-241653" defTabSz="966612">
              <a:buAutoNum type="arabicPeriod" startAt="2"/>
              <a:defRPr/>
            </a:pPr>
            <a:r>
              <a:rPr lang="en-US" sz="900" b="1" dirty="0"/>
              <a:t>Number glove – </a:t>
            </a:r>
            <a:r>
              <a:rPr lang="en-US" sz="900" b="1" i="1" u="sng" dirty="0"/>
              <a:t>M1 L1 (counting all; counting left to right intentionally)</a:t>
            </a:r>
          </a:p>
          <a:p>
            <a:pPr marL="545398" lvl="1" indent="-181240"/>
            <a:r>
              <a:rPr lang="en-US" sz="900" dirty="0"/>
              <a:t>T:  Watch my number glove and count with me. Ready? (Begin with closed fist, then show the pinky finger, followed by ring finger, and then middle finger.)</a:t>
            </a:r>
          </a:p>
          <a:p>
            <a:pPr marL="545398" lvl="1" indent="-181240"/>
            <a:r>
              <a:rPr lang="en-US" sz="900" dirty="0"/>
              <a:t>S:  1, 2, 3. </a:t>
            </a:r>
          </a:p>
          <a:p>
            <a:pPr marL="545398" lvl="1" indent="-181240"/>
            <a:r>
              <a:rPr lang="en-US" sz="900" dirty="0"/>
              <a:t>T:  Stay here at 3. Let’s count back down to 1. Ready? (Put down the middle finger, then ring finger.)</a:t>
            </a:r>
          </a:p>
          <a:p>
            <a:pPr marL="545398" lvl="1" indent="-181240"/>
            <a:r>
              <a:rPr lang="en-US" sz="900" dirty="0"/>
              <a:t>S:  3, 2, 1. Continue counting up and down a few more times.</a:t>
            </a:r>
          </a:p>
          <a:p>
            <a:pPr marL="545398" lvl="1" indent="-181240"/>
            <a:r>
              <a:rPr lang="en-US" sz="900" dirty="0"/>
              <a:t>T:  You’re ready for something harder! This time we’ll count up and down, like a wave. Watch my glove and you’ll know just what to do.</a:t>
            </a:r>
          </a:p>
          <a:p>
            <a:pPr marL="545398" lvl="1" indent="-181240"/>
            <a:r>
              <a:rPr lang="en-US" sz="900" dirty="0"/>
              <a:t>S:  1, 2, 3, 2, 1, 2, 1, 2, 1, 2, 3, 2, 3, 2, 3..... Listen for hesitation as students count, rather than count along with them.</a:t>
            </a:r>
            <a:endParaRPr lang="en-US" sz="900" b="1" dirty="0"/>
          </a:p>
          <a:p>
            <a:r>
              <a:rPr lang="en-US" sz="900" b="1" dirty="0"/>
              <a:t>3.  Line up, Sprinkle, Circle – </a:t>
            </a:r>
            <a:r>
              <a:rPr lang="en-US" sz="900" b="1" i="1" u="sng" dirty="0"/>
              <a:t>M1 L10 (counting all; in more difficult configurations)</a:t>
            </a:r>
          </a:p>
          <a:p>
            <a:pPr marL="182918" lvl="1" defTabSz="966612">
              <a:defRPr/>
            </a:pPr>
            <a:r>
              <a:rPr lang="en-US" sz="900" dirty="0"/>
              <a:t>Accurate counting of objects in different configurations (linear, array, circular and scattered); One-to one correspondence  </a:t>
            </a:r>
            <a:r>
              <a:rPr lang="en-US" sz="900" b="1" dirty="0"/>
              <a:t>(Each unit gets one count</a:t>
            </a:r>
            <a:r>
              <a:rPr lang="en-US" sz="900" dirty="0"/>
              <a:t>)</a:t>
            </a:r>
          </a:p>
          <a:p>
            <a:pPr lvl="1" indent="-119149"/>
            <a:r>
              <a:rPr lang="en-US" sz="900" dirty="0"/>
              <a:t>T:  Put 5 beans in your cup. (Wait for students to do this.) Spill them onto your mat and put them in a straight line. Touch and count.</a:t>
            </a:r>
          </a:p>
          <a:p>
            <a:pPr lvl="1" indent="-119149"/>
            <a:r>
              <a:rPr lang="en-US" sz="900" dirty="0"/>
              <a:t>S:  1, 2, 3, 4, 5. </a:t>
            </a:r>
          </a:p>
          <a:p>
            <a:pPr lvl="1" indent="-119149"/>
            <a:r>
              <a:rPr lang="en-US" sz="900" dirty="0"/>
              <a:t>T:  How many beans? </a:t>
            </a:r>
          </a:p>
          <a:p>
            <a:pPr lvl="1" indent="-119149"/>
            <a:r>
              <a:rPr lang="en-US" sz="900" dirty="0"/>
              <a:t>S:  5! </a:t>
            </a:r>
          </a:p>
          <a:p>
            <a:pPr lvl="1" indent="-119149"/>
            <a:r>
              <a:rPr lang="en-US" sz="900" dirty="0"/>
              <a:t>T:  Put them back in your cup. Spill them onto your mat and sprinkle them around. Touch and count. </a:t>
            </a:r>
          </a:p>
          <a:p>
            <a:pPr lvl="1" indent="-119149"/>
            <a:r>
              <a:rPr lang="en-US" sz="900" dirty="0"/>
              <a:t>S:  1, 2, 3, 4, 5. </a:t>
            </a:r>
          </a:p>
          <a:p>
            <a:pPr lvl="1" indent="-119149"/>
            <a:r>
              <a:rPr lang="en-US" sz="900" dirty="0"/>
              <a:t>T:  Are there still 5? </a:t>
            </a:r>
          </a:p>
          <a:p>
            <a:pPr lvl="1" indent="-119149"/>
            <a:r>
              <a:rPr lang="en-US" sz="900" dirty="0"/>
              <a:t>S:  Yes!</a:t>
            </a:r>
          </a:p>
          <a:p>
            <a:pPr lvl="1" indent="-119149"/>
            <a:r>
              <a:rPr lang="en-US" sz="900" dirty="0"/>
              <a:t>T:  Put them back in your cup.  Spill them onto your mat and put them in a circle.  Touch and count.</a:t>
            </a:r>
          </a:p>
          <a:p>
            <a:pPr lvl="1" indent="-119149"/>
            <a:r>
              <a:rPr lang="en-US" sz="900" dirty="0"/>
              <a:t>T:  Are there still 5?</a:t>
            </a:r>
          </a:p>
          <a:p>
            <a:pPr lvl="1" indent="-119149"/>
            <a:r>
              <a:rPr lang="en-US" sz="900" dirty="0"/>
              <a:t>S:  Yes!</a:t>
            </a:r>
          </a:p>
        </p:txBody>
      </p:sp>
      <p:sp>
        <p:nvSpPr>
          <p:cNvPr id="6" name="Notes Placeholder 1"/>
          <p:cNvSpPr txBox="1">
            <a:spLocks/>
          </p:cNvSpPr>
          <p:nvPr/>
        </p:nvSpPr>
        <p:spPr>
          <a:xfrm>
            <a:off x="4551680"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10 minutes</a:t>
            </a:r>
          </a:p>
          <a:p>
            <a:endParaRPr lang="en-US" dirty="0" smtClean="0"/>
          </a:p>
          <a:p>
            <a:r>
              <a:rPr lang="en-US" dirty="0" smtClean="0"/>
              <a:t>MATERIALS NEEDED:</a:t>
            </a:r>
          </a:p>
          <a:p>
            <a:pPr marL="484985" lvl="1" indent="-302066">
              <a:buFont typeface="Arial" pitchFamily="34" charset="0"/>
              <a:buChar char="•"/>
            </a:pPr>
            <a:r>
              <a:rPr lang="en-US" dirty="0" smtClean="0"/>
              <a:t>Dixie cup with 5 beans</a:t>
            </a:r>
          </a:p>
          <a:p>
            <a:pPr marL="484985" lvl="1" indent="-302066">
              <a:buFont typeface="Arial" pitchFamily="34" charset="0"/>
              <a:buChar char="•"/>
            </a:pPr>
            <a:r>
              <a:rPr lang="en-US" dirty="0" smtClean="0"/>
              <a:t>Left hand mat</a:t>
            </a:r>
          </a:p>
          <a:p>
            <a:pPr marL="484985" lvl="1" indent="-302066">
              <a:buFont typeface="Arial" pitchFamily="34" charset="0"/>
              <a:buChar char="•"/>
            </a:pPr>
            <a:r>
              <a:rPr lang="en-US" dirty="0" smtClean="0"/>
              <a:t>Number glove (optional; rubber gloves with numbers written on the fingertips) Regular, plain hands are fine</a:t>
            </a:r>
            <a:endParaRPr lang="en-US"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9</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1533001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Just as in G1 students worked</a:t>
            </a:r>
            <a:r>
              <a:rPr lang="en-US" baseline="0" dirty="0" smtClean="0"/>
              <a:t> with pennies and dimes to represent tens and ones, now s</a:t>
            </a:r>
            <a:r>
              <a:rPr lang="en-US" dirty="0" smtClean="0"/>
              <a:t>tudents progress to the non-proportional</a:t>
            </a:r>
            <a:r>
              <a:rPr lang="en-US" baseline="0" dirty="0" smtClean="0"/>
              <a:t> model of dollar bills to represent ones, tens, and hundreds when modeling numbers.  Dollar bills are a non-proportional model because the value is not proportionate to the size of the bill. </a:t>
            </a:r>
            <a:endParaRPr lang="en-US" dirty="0" smtClean="0"/>
          </a:p>
          <a:p>
            <a:endParaRPr lang="en-US" dirty="0" smtClean="0"/>
          </a:p>
          <a:p>
            <a:r>
              <a:rPr lang="en-US" baseline="0" dirty="0" smtClean="0"/>
              <a:t>Students skip-count bills by ones, tens, and hundreds, and learn the equivalence of 10 ten dollar bills to a hundred dollar bill.</a:t>
            </a:r>
          </a:p>
          <a:p>
            <a:endParaRPr lang="en-US" baseline="0" dirty="0" smtClean="0"/>
          </a:p>
          <a:p>
            <a:r>
              <a:rPr lang="en-US" baseline="0" dirty="0" smtClean="0"/>
              <a:t>Note that money in Module 3 is used only as it relates to units of 1, 10, and 100.</a:t>
            </a:r>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90</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0457980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S</a:t>
            </a:r>
            <a:r>
              <a:rPr lang="en-US" baseline="0" dirty="0" smtClean="0"/>
              <a:t>tudents transition to another abstract, non-proportional model, place value disks, also known as number disks.  This is a big advance, as this model will be used through Grade 5 for modeling very large and very small numbers.</a:t>
            </a:r>
          </a:p>
          <a:p>
            <a:endParaRPr lang="en-US" baseline="0" dirty="0" smtClean="0"/>
          </a:p>
          <a:p>
            <a:r>
              <a:rPr lang="en-US" baseline="0" dirty="0" smtClean="0"/>
              <a:t>This advance represents the culmination of all the foundational work that preceded this topic, and in turn, it lays the foundation for composition and decomposition in the standard addition and subtraction algorithm in Modules 4 and 5.  Students are now ready to manipulate place value units:  10 ones for 1 ten, 10 tens for 1 hundred, and 10 hundreds for 1 thousand.  </a:t>
            </a:r>
          </a:p>
          <a:p>
            <a:endParaRPr lang="en-US"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91</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30721124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3840480"/>
            <a:ext cx="6583680" cy="5760720"/>
          </a:xfrm>
        </p:spPr>
        <p:txBody>
          <a:bodyPr/>
          <a:lstStyle/>
          <a:p>
            <a:pPr defTabSz="966612">
              <a:defRPr/>
            </a:pPr>
            <a:r>
              <a:rPr lang="en-US" dirty="0" smtClean="0"/>
              <a:t>Student work leading up to this point is rooted in experiential learning to develop an understanding of base-ten structure and the meaning of place value.</a:t>
            </a:r>
          </a:p>
          <a:p>
            <a:pPr defTabSz="966612">
              <a:defRPr/>
            </a:pPr>
            <a:endParaRPr lang="en-US" baseline="0" dirty="0" smtClean="0"/>
          </a:p>
          <a:p>
            <a:r>
              <a:rPr lang="en-US" baseline="0" dirty="0" smtClean="0"/>
              <a:t>Let’s look at how this work supports students as they compose and decompose tens and hundreds and relate it to the addition and subtraction algorithm. </a:t>
            </a:r>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 minute</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92</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982054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In Module</a:t>
            </a:r>
            <a:r>
              <a:rPr lang="en-US" baseline="0" dirty="0" smtClean="0"/>
              <a:t> 4</a:t>
            </a:r>
            <a:r>
              <a:rPr lang="en-US" dirty="0" smtClean="0"/>
              <a:t>, students</a:t>
            </a:r>
            <a:r>
              <a:rPr lang="en-US" baseline="0" dirty="0" smtClean="0"/>
              <a:t> extend and learn new place value strategies.  They work within 200, building confidence with smaller numbers before their work within 1,000 begins.  The standard addition and subtraction algorithms are introduced here.</a:t>
            </a:r>
          </a:p>
          <a:p>
            <a:endParaRPr lang="en-US" baseline="0" dirty="0" smtClean="0"/>
          </a:p>
          <a:p>
            <a:r>
              <a:rPr lang="en-US" baseline="0" dirty="0" smtClean="0"/>
              <a:t>Module 5 extends this work to numbers within 1,000.  For this reason, we will examine the work of these two modules side by side.  Both Modules 4 and 5 open with a topic on place value strategies.</a:t>
            </a:r>
          </a:p>
          <a:p>
            <a:endParaRPr lang="en-US" dirty="0" smtClean="0"/>
          </a:p>
          <a:p>
            <a:r>
              <a:rPr lang="en-US" b="0" dirty="0" smtClean="0"/>
              <a:t>Look at the images and </a:t>
            </a:r>
            <a:r>
              <a:rPr lang="en-US" b="1" dirty="0" smtClean="0"/>
              <a:t>talk</a:t>
            </a:r>
            <a:r>
              <a:rPr lang="en-US" b="1" baseline="0" dirty="0" smtClean="0"/>
              <a:t> with a neighbor:</a:t>
            </a:r>
            <a:r>
              <a:rPr lang="en-US" baseline="0" dirty="0" smtClean="0"/>
              <a:t>  </a:t>
            </a:r>
          </a:p>
          <a:p>
            <a:endParaRPr lang="en-US" baseline="0" dirty="0" smtClean="0"/>
          </a:p>
          <a:p>
            <a:pPr marL="181240" indent="-181240">
              <a:buFont typeface="Arial"/>
              <a:buChar char="•"/>
            </a:pPr>
            <a:r>
              <a:rPr lang="en-US" baseline="0" dirty="0" smtClean="0"/>
              <a:t>What connections can you see reaching back to GK and G1?  How does the work shown on this slide relate to the work of GK, G1, and the beginning of G2?  </a:t>
            </a:r>
            <a:r>
              <a:rPr lang="en-US" i="1" baseline="0" dirty="0" smtClean="0"/>
              <a:t>(e.g., decomposition of numbers within 10, bonds of 10, the structure of 10)</a:t>
            </a:r>
          </a:p>
          <a:p>
            <a:r>
              <a:rPr lang="en-US" baseline="0" dirty="0" smtClean="0"/>
              <a:t>		</a:t>
            </a:r>
          </a:p>
          <a:p>
            <a:pPr marL="181240" indent="-181240">
              <a:buFont typeface="Arial"/>
              <a:buChar char="•"/>
            </a:pPr>
            <a:r>
              <a:rPr lang="en-US" baseline="0" dirty="0" smtClean="0"/>
              <a:t>What strategies are being used? (</a:t>
            </a:r>
            <a:r>
              <a:rPr lang="en-US" i="1" baseline="0" dirty="0" smtClean="0"/>
              <a:t>make a ten, make a hundred</a:t>
            </a:r>
            <a:r>
              <a:rPr lang="en-US" baseline="0" dirty="0" smtClean="0"/>
              <a:t>)  </a:t>
            </a:r>
          </a:p>
          <a:p>
            <a:r>
              <a:rPr lang="en-US" baseline="0" dirty="0" smtClean="0"/>
              <a:t>			</a:t>
            </a:r>
          </a:p>
          <a:p>
            <a:pPr marL="181240" indent="-181240">
              <a:buFont typeface="Arial"/>
              <a:buChar char="•"/>
            </a:pPr>
            <a:r>
              <a:rPr lang="en-US" baseline="0" dirty="0" smtClean="0"/>
              <a:t>What understandings are necessary for students to be able to use number bonds to solve these two problems? </a:t>
            </a:r>
            <a:r>
              <a:rPr lang="en-US" i="1" baseline="0" dirty="0" smtClean="0"/>
              <a:t>(the decomposition of numbers into smaller units, and place value units of 1, 10, and 100.)</a:t>
            </a:r>
            <a:endParaRPr lang="en-US" i="1"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93</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42656200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baseline="0" dirty="0" smtClean="0"/>
              <a:t>In Topic A of Module 4, </a:t>
            </a:r>
            <a:r>
              <a:rPr lang="en-US" i="1" baseline="0" dirty="0" smtClean="0"/>
              <a:t>Sums and Differences to 100</a:t>
            </a:r>
            <a:r>
              <a:rPr lang="en-US" baseline="0" dirty="0" smtClean="0"/>
              <a:t>, students continue to use and learn simplifying strategies.  </a:t>
            </a:r>
          </a:p>
          <a:p>
            <a:endParaRPr lang="en-US" baseline="0" dirty="0" smtClean="0"/>
          </a:p>
          <a:p>
            <a:r>
              <a:rPr lang="en-US" baseline="0" dirty="0" smtClean="0"/>
              <a:t>They add and subtract multiples of 10, using number bonds to decompose and create equivalent but easier problems.  </a:t>
            </a:r>
          </a:p>
          <a:p>
            <a:endParaRPr lang="en-US" baseline="0" dirty="0" smtClean="0"/>
          </a:p>
          <a:p>
            <a:r>
              <a:rPr lang="en-US" baseline="0" dirty="0" smtClean="0"/>
              <a:t>They learn arrow notation, which we call the arrow way.  This strategy highlights place value, as students record the addition and subtraction of multiples of 10 and 100.  It encourages students to use units the way they see best.  Maybe they want to add tens first and then hundreds, or perhaps they prefer to start with hundreds.</a:t>
            </a:r>
          </a:p>
          <a:p>
            <a:endParaRPr lang="en-US" baseline="0" dirty="0" smtClean="0"/>
          </a:p>
          <a:p>
            <a:pPr defTabSz="966612">
              <a:defRPr/>
            </a:pPr>
            <a:r>
              <a:rPr lang="en-US" baseline="0" dirty="0" smtClean="0"/>
              <a:t>Look at the various strategies a student might use to solve 26 + 30. </a:t>
            </a:r>
            <a:endParaRPr lang="en-US" i="1" baseline="0" dirty="0" smtClean="0"/>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2 minutes</a:t>
            </a:r>
          </a:p>
          <a:p>
            <a:endParaRPr lang="en-US" dirty="0" smtClean="0"/>
          </a:p>
          <a:p>
            <a:r>
              <a:rPr lang="en-US" dirty="0" smtClean="0"/>
              <a:t>MATERIALS NEEDED:</a:t>
            </a:r>
          </a:p>
          <a:p>
            <a:pPr marL="484985" lvl="1" indent="-302066">
              <a:buFont typeface="Arial" pitchFamily="34" charset="0"/>
              <a:buChar char="•"/>
            </a:pPr>
            <a:r>
              <a:rPr lang="en-US" dirty="0" smtClean="0"/>
              <a:t>X</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94</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202894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Like making</a:t>
            </a:r>
            <a:r>
              <a:rPr lang="en-US" baseline="0" dirty="0" smtClean="0"/>
              <a:t> a ten, taking from ten relies on the the knowledge of the bonds of 10, and it extends to multiples of ten.</a:t>
            </a:r>
          </a:p>
          <a:p>
            <a:endParaRPr lang="en-US" baseline="0" dirty="0" smtClean="0"/>
          </a:p>
          <a:p>
            <a:r>
              <a:rPr lang="en-US" baseline="0" dirty="0" smtClean="0"/>
              <a:t>A powerful means of guiding students towards understanding is to silently record a progression of problems like these, and allow students to detect the pattern on their own.  Then challenge them to solve a problem that extends the pattern a little bit more. </a:t>
            </a:r>
            <a:r>
              <a:rPr lang="en-US" dirty="0"/>
              <a:t>(</a:t>
            </a:r>
            <a:r>
              <a:rPr lang="en-US" dirty="0" smtClean="0"/>
              <a:t>CLICK </a:t>
            </a:r>
            <a:r>
              <a:rPr lang="en-US" i="1" baseline="0" dirty="0" smtClean="0"/>
              <a:t>to advance problems on the left side.</a:t>
            </a:r>
            <a:r>
              <a:rPr lang="en-US" baseline="0" dirty="0" smtClean="0"/>
              <a:t>)</a:t>
            </a:r>
          </a:p>
          <a:p>
            <a:endParaRPr lang="en-US" baseline="0" dirty="0" smtClean="0"/>
          </a:p>
          <a:p>
            <a:r>
              <a:rPr lang="en-US" b="1" baseline="0" dirty="0" smtClean="0"/>
              <a:t>Talk with a neighbor:</a:t>
            </a:r>
            <a:r>
              <a:rPr lang="en-US" baseline="0" dirty="0" smtClean="0"/>
              <a:t>  What pattern can you see?  </a:t>
            </a:r>
          </a:p>
          <a:p>
            <a:endParaRPr lang="en-US" i="1" baseline="0" dirty="0" smtClean="0"/>
          </a:p>
          <a:p>
            <a:r>
              <a:rPr lang="en-US" dirty="0"/>
              <a:t>(</a:t>
            </a:r>
            <a:r>
              <a:rPr lang="en-US" dirty="0" smtClean="0"/>
              <a:t>CLICK </a:t>
            </a:r>
            <a:r>
              <a:rPr lang="en-US" i="1" baseline="0" dirty="0" smtClean="0"/>
              <a:t>to advance 37 – 19.</a:t>
            </a:r>
            <a:r>
              <a:rPr lang="en-US" baseline="0" dirty="0" smtClean="0"/>
              <a:t>)  How does that help you solve 37 – 19? </a:t>
            </a:r>
          </a:p>
          <a:p>
            <a:endParaRPr lang="en-US" baseline="0" dirty="0" smtClean="0"/>
          </a:p>
          <a:p>
            <a:r>
              <a:rPr lang="en-US" dirty="0"/>
              <a:t>(</a:t>
            </a:r>
            <a:r>
              <a:rPr lang="en-US" dirty="0" smtClean="0"/>
              <a:t>CLICK </a:t>
            </a:r>
            <a:r>
              <a:rPr lang="en-US" i="1" baseline="0" dirty="0" smtClean="0"/>
              <a:t>to advance solution.</a:t>
            </a:r>
            <a:r>
              <a:rPr lang="en-US" baseline="0" dirty="0" smtClean="0"/>
              <a:t>)</a:t>
            </a:r>
            <a:endParaRPr lang="en-US" i="1" baseline="0" dirty="0" smtClean="0"/>
          </a:p>
          <a:p>
            <a:endParaRPr lang="en-US" i="1" baseline="0" dirty="0" smtClean="0"/>
          </a:p>
          <a:p>
            <a:r>
              <a:rPr lang="en-US" baseline="0" dirty="0" smtClean="0"/>
              <a:t>Now you try! </a:t>
            </a:r>
            <a:r>
              <a:rPr lang="en-US" dirty="0"/>
              <a:t>(</a:t>
            </a:r>
            <a:r>
              <a:rPr lang="en-US" dirty="0" smtClean="0"/>
              <a:t>CLICK </a:t>
            </a:r>
            <a:r>
              <a:rPr lang="en-US" i="1" baseline="0" dirty="0" smtClean="0"/>
              <a:t>to advance 48 – 29.</a:t>
            </a:r>
            <a:r>
              <a:rPr lang="en-US" baseline="0" dirty="0" smtClean="0"/>
              <a:t>)</a:t>
            </a:r>
            <a:r>
              <a:rPr lang="en-US" i="1" baseline="0" dirty="0" smtClean="0"/>
              <a:t>  </a:t>
            </a:r>
            <a:r>
              <a:rPr lang="en-US" baseline="0" dirty="0" smtClean="0"/>
              <a:t>Solve 48 – 29 using the take from ten strategy.</a:t>
            </a:r>
          </a:p>
          <a:p>
            <a:endParaRPr lang="en-US" baseline="0" dirty="0" smtClean="0"/>
          </a:p>
          <a:p>
            <a:endParaRPr lang="en-US"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3 minutes</a:t>
            </a:r>
          </a:p>
          <a:p>
            <a:endParaRPr lang="en-US" dirty="0" smtClean="0"/>
          </a:p>
          <a:p>
            <a:r>
              <a:rPr lang="en-US" dirty="0" smtClean="0"/>
              <a:t>MATERIALS NEEDED:</a:t>
            </a:r>
          </a:p>
          <a:p>
            <a:pPr marL="484985" lvl="1" indent="-302066">
              <a:buFont typeface="Arial" pitchFamily="34" charset="0"/>
              <a:buChar char="•"/>
            </a:pPr>
            <a:r>
              <a:rPr lang="en-US" dirty="0" smtClean="0"/>
              <a:t>Personal white boards</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95</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0933983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baseline="0" dirty="0" smtClean="0"/>
              <a:t>In Module 5 Topic A, </a:t>
            </a:r>
            <a:r>
              <a:rPr lang="en-US" i="1" baseline="0" dirty="0" smtClean="0"/>
              <a:t>Strategies for Adding and Subtracting Within 1,000</a:t>
            </a:r>
            <a:r>
              <a:rPr lang="en-US" baseline="0" dirty="0" smtClean="0"/>
              <a:t>, knowledge of place value and the make a ten strategy helps students solve problems such as 590 + 240.</a:t>
            </a:r>
          </a:p>
          <a:p>
            <a:endParaRPr lang="en-US" baseline="0" dirty="0" smtClean="0"/>
          </a:p>
          <a:p>
            <a:r>
              <a:rPr lang="en-US" b="1" baseline="0" dirty="0" smtClean="0"/>
              <a:t>Talk with a neighbor:</a:t>
            </a:r>
            <a:r>
              <a:rPr lang="en-US" baseline="0" dirty="0" smtClean="0"/>
              <a:t>  What is it about 590 + 240 that poses a challenge for some students?  </a:t>
            </a:r>
            <a:r>
              <a:rPr lang="en-US" i="1" baseline="0" dirty="0" smtClean="0"/>
              <a:t>(90 + 40) </a:t>
            </a:r>
            <a:r>
              <a:rPr lang="en-US" dirty="0"/>
              <a:t>(</a:t>
            </a:r>
            <a:r>
              <a:rPr lang="en-US" dirty="0" smtClean="0"/>
              <a:t>CLICK </a:t>
            </a:r>
            <a:r>
              <a:rPr lang="en-US" i="1" baseline="0" dirty="0" smtClean="0"/>
              <a:t>twice to advance the number bond and arrow notation.</a:t>
            </a:r>
            <a:r>
              <a:rPr lang="en-US" baseline="0" dirty="0" smtClean="0"/>
              <a:t>)</a:t>
            </a:r>
            <a:endParaRPr lang="en-US" i="1" baseline="0" dirty="0" smtClean="0"/>
          </a:p>
          <a:p>
            <a:endParaRPr lang="en-US" baseline="0" dirty="0" smtClean="0"/>
          </a:p>
          <a:p>
            <a:pPr defTabSz="966612">
              <a:defRPr/>
            </a:pPr>
            <a:r>
              <a:rPr lang="en-US" i="0" baseline="0" dirty="0" smtClean="0"/>
              <a:t>In all of this work, notice how students continue to look for and make use of structure, building on their knowledge of partners to ten and applying it to make a hundred.  This work relies on an understanding of the associative property. </a:t>
            </a:r>
            <a:r>
              <a:rPr lang="en-US" baseline="0" dirty="0" smtClean="0"/>
              <a:t>Arrow notation allows them to record the change in the numbers as they work with them.</a:t>
            </a:r>
            <a:endParaRPr lang="en-US" i="0" dirty="0" smtClean="0"/>
          </a:p>
          <a:p>
            <a:endParaRPr lang="en-US" baseline="0" dirty="0" smtClean="0"/>
          </a:p>
          <a:p>
            <a:r>
              <a:rPr lang="en-US" dirty="0"/>
              <a:t>(CLICK) </a:t>
            </a:r>
            <a:r>
              <a:rPr lang="en-US" dirty="0" smtClean="0"/>
              <a:t> </a:t>
            </a:r>
            <a:r>
              <a:rPr lang="en-US" baseline="0" dirty="0" smtClean="0"/>
              <a:t>Now you try!  280 + 640.</a:t>
            </a:r>
          </a:p>
          <a:p>
            <a:endParaRPr lang="en-US" baseline="0" dirty="0" smtClean="0"/>
          </a:p>
          <a:p>
            <a:endParaRPr lang="en-US" dirty="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smtClean="0"/>
              <a:t>Personal white boards</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96</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9175309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baseline="0" dirty="0" smtClean="0"/>
              <a:t>Students learn to use this strategy for subtraction as well.</a:t>
            </a:r>
          </a:p>
          <a:p>
            <a:endParaRPr lang="en-US" baseline="0" dirty="0" smtClean="0"/>
          </a:p>
          <a:p>
            <a:r>
              <a:rPr lang="en-US" dirty="0"/>
              <a:t>(</a:t>
            </a:r>
            <a:r>
              <a:rPr lang="en-US" dirty="0" smtClean="0"/>
              <a:t>CLICK </a:t>
            </a:r>
            <a:r>
              <a:rPr lang="en-US" i="1" baseline="0" dirty="0" smtClean="0"/>
              <a:t>twice to show number bond and arrow notation.</a:t>
            </a:r>
            <a:r>
              <a:rPr lang="en-US" baseline="0" dirty="0" smtClean="0"/>
              <a:t>)</a:t>
            </a:r>
            <a:endParaRPr lang="en-US" i="1" baseline="0" dirty="0" smtClean="0"/>
          </a:p>
          <a:p>
            <a:endParaRPr lang="en-US" baseline="0" dirty="0" smtClean="0"/>
          </a:p>
          <a:p>
            <a:r>
              <a:rPr lang="en-US" dirty="0"/>
              <a:t>(CLICK) </a:t>
            </a:r>
            <a:r>
              <a:rPr lang="en-US" dirty="0" smtClean="0"/>
              <a:t> </a:t>
            </a:r>
            <a:r>
              <a:rPr lang="en-US" baseline="0" dirty="0" smtClean="0"/>
              <a:t>You try!  740 – 690.  </a:t>
            </a:r>
          </a:p>
          <a:p>
            <a:endParaRPr lang="en-US" dirty="0"/>
          </a:p>
          <a:p>
            <a:r>
              <a:rPr lang="en-US" dirty="0"/>
              <a:t>(</a:t>
            </a:r>
            <a:r>
              <a:rPr lang="en-US" dirty="0" smtClean="0"/>
              <a:t>CLICK </a:t>
            </a:r>
            <a:r>
              <a:rPr lang="en-US" i="1" baseline="0" dirty="0" smtClean="0"/>
              <a:t>twice to show number bond and arrow notation for the solution.</a:t>
            </a:r>
            <a:r>
              <a:rPr lang="en-US" baseline="0" dirty="0" smtClean="0"/>
              <a:t>)</a:t>
            </a:r>
          </a:p>
          <a:p>
            <a:endParaRPr lang="en-US" baseline="0" dirty="0" smtClean="0"/>
          </a:p>
          <a:p>
            <a:r>
              <a:rPr lang="en-US" baseline="0" dirty="0" smtClean="0"/>
              <a:t>Arrow notation avoids misconceptions which arise from using the equal sign to record such computation.  </a:t>
            </a:r>
            <a:endParaRPr lang="en-US" i="0" baseline="0" dirty="0" smtClean="0"/>
          </a:p>
          <a:p>
            <a:endParaRPr lang="en-US" i="0" baseline="0" dirty="0" smtClean="0"/>
          </a:p>
          <a:p>
            <a:r>
              <a:rPr lang="en-US" b="1" i="0" baseline="0" dirty="0" smtClean="0"/>
              <a:t>Talk with a partner:</a:t>
            </a:r>
            <a:r>
              <a:rPr lang="en-US" i="0" baseline="0" dirty="0" smtClean="0"/>
              <a:t>  What is wrong with this statement? (Write 740 – 600 = 140 – 40 = 100 – 50 = 50.  140 ≠ 100 ≠ 50.)</a:t>
            </a:r>
          </a:p>
          <a:p>
            <a:pPr marL="664546" lvl="1" indent="-181240">
              <a:buFont typeface="Arial"/>
              <a:buChar char="•"/>
            </a:pPr>
            <a:endParaRPr lang="en-US" i="0" baseline="0" dirty="0" smtClean="0"/>
          </a:p>
          <a:p>
            <a:pPr marL="664546" lvl="1" indent="-181240">
              <a:buFont typeface="Arial"/>
              <a:buChar char="•"/>
            </a:pPr>
            <a:endParaRPr lang="en-US" i="0" baseline="0" dirty="0" smtClean="0"/>
          </a:p>
          <a:p>
            <a:pPr marL="483306" lvl="1"/>
            <a:endParaRPr lang="en-US" i="0"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4 minutes</a:t>
            </a:r>
          </a:p>
          <a:p>
            <a:endParaRPr lang="en-US" dirty="0" smtClean="0"/>
          </a:p>
          <a:p>
            <a:r>
              <a:rPr lang="en-US" dirty="0" smtClean="0"/>
              <a:t>MATERIALS NEEDED:</a:t>
            </a:r>
          </a:p>
          <a:p>
            <a:pPr marL="484985" lvl="1" indent="-302066">
              <a:buFont typeface="Arial" pitchFamily="34" charset="0"/>
              <a:buChar char="•"/>
            </a:pPr>
            <a:r>
              <a:rPr lang="en-US" dirty="0"/>
              <a:t>Personal white boards</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97</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9175309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baseline="0" dirty="0" smtClean="0"/>
              <a:t>Students work with another strategy that highlights place value and the ten structure, compensation.  Progressing from a concrete model to work with small numbers and then larger numbers, students learn that they can add or subtract the same amount to or from both numbers to create an equivalent problem that involves no renaming.</a:t>
            </a:r>
          </a:p>
          <a:p>
            <a:endParaRPr lang="en-US" i="1" baseline="0" dirty="0" smtClean="0"/>
          </a:p>
          <a:p>
            <a:r>
              <a:rPr lang="en-US" i="1" baseline="0" dirty="0" smtClean="0"/>
              <a:t>***Model with linker cubes, then with the tape diagram.***</a:t>
            </a:r>
          </a:p>
          <a:p>
            <a:endParaRPr lang="en-US" i="1" baseline="0" dirty="0" smtClean="0"/>
          </a:p>
          <a:p>
            <a:r>
              <a:rPr lang="en-US" dirty="0"/>
              <a:t>(CLICK) </a:t>
            </a:r>
            <a:r>
              <a:rPr lang="en-US" dirty="0" smtClean="0"/>
              <a:t> </a:t>
            </a:r>
            <a:r>
              <a:rPr lang="en-US" i="0" baseline="0" dirty="0" smtClean="0"/>
              <a:t>You try! 440 – 280.  Then model using the tape diagram.</a:t>
            </a:r>
          </a:p>
          <a:p>
            <a:endParaRPr lang="en-US" i="0" baseline="0" dirty="0" smtClean="0"/>
          </a:p>
          <a:p>
            <a:pPr defTabSz="966612">
              <a:defRPr/>
            </a:pPr>
            <a:r>
              <a:rPr lang="en-US" b="1" i="0" baseline="0" dirty="0" smtClean="0"/>
              <a:t>(On the document camera show 699 – 210.)  What about 699 – 210?  Why wouldn’t you add 1 to 699?  </a:t>
            </a:r>
            <a:r>
              <a:rPr lang="en-US" b="0" i="1" baseline="0" dirty="0" smtClean="0"/>
              <a:t>(You can solve it mentally because no renaming is necessary.)  </a:t>
            </a:r>
            <a:r>
              <a:rPr lang="en-US" b="0" i="0" baseline="0" dirty="0" smtClean="0"/>
              <a:t>This points out the importance of thinking about the relationship of the numbers before using strategies. Also, it’s subtracting a multiple of 100 </a:t>
            </a:r>
            <a:r>
              <a:rPr lang="en-US" b="1" i="0" baseline="0" dirty="0" smtClean="0"/>
              <a:t>from</a:t>
            </a:r>
            <a:r>
              <a:rPr lang="en-US" b="0" i="0" baseline="0" dirty="0" smtClean="0"/>
              <a:t> a number that’s easier, not subtracting from the multiple of 100.</a:t>
            </a:r>
            <a:endParaRPr lang="en-US" b="1" i="0" baseline="0" dirty="0" smtClean="0"/>
          </a:p>
          <a:p>
            <a:endParaRPr lang="en-US" i="1" baseline="0" dirty="0" smtClean="0"/>
          </a:p>
          <a:p>
            <a:r>
              <a:rPr lang="en-US" i="0" baseline="0" dirty="0" smtClean="0"/>
              <a:t>Topic A of both Module 4 and Module 5 culminates with students sharing and critiquing strategies.  Giving them ample time to share their work and explain their thinking using properties of operations and place value reasoning deepens their conceptual understanding of addition and subtraction.</a:t>
            </a:r>
          </a:p>
          <a:p>
            <a:endParaRPr lang="en-US" i="0" baseline="0" dirty="0" smtClean="0"/>
          </a:p>
          <a:p>
            <a:r>
              <a:rPr lang="en-US" i="0" baseline="0" dirty="0" smtClean="0"/>
              <a:t>The remainder of both modules shifts to conceptual understanding of the addition and subtraction algorithms, as students use </a:t>
            </a:r>
            <a:r>
              <a:rPr lang="en-US" i="0" baseline="0" dirty="0" err="1" smtClean="0"/>
              <a:t>manipulatives</a:t>
            </a:r>
            <a:r>
              <a:rPr lang="en-US" i="0" baseline="0" dirty="0" smtClean="0"/>
              <a:t> and math drawings to represent the composition and decomposition of tens and hundreds and relate them step by step to a written method.</a:t>
            </a:r>
          </a:p>
          <a:p>
            <a:endParaRPr lang="en-US" i="0" baseline="0" dirty="0" smtClean="0"/>
          </a:p>
          <a:p>
            <a:endParaRPr lang="en-US" i="0" baseline="0" dirty="0" smtClean="0"/>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5 minutes</a:t>
            </a:r>
          </a:p>
          <a:p>
            <a:endParaRPr lang="en-US" dirty="0" smtClean="0"/>
          </a:p>
          <a:p>
            <a:r>
              <a:rPr lang="en-US" dirty="0" smtClean="0"/>
              <a:t>MATERIALS NEEDED:</a:t>
            </a:r>
          </a:p>
          <a:p>
            <a:pPr marL="484985" lvl="1" indent="-302066">
              <a:buFont typeface="Arial" pitchFamily="34" charset="0"/>
              <a:buChar char="•"/>
            </a:pPr>
            <a:r>
              <a:rPr lang="en-US" dirty="0" smtClean="0"/>
              <a:t>Presenter: linking cubes in 3 different colors (10 yellow, 3 red, 2 green), document camera, paper and sharpie</a:t>
            </a:r>
          </a:p>
          <a:p>
            <a:pPr marL="484985" lvl="1" indent="-302066">
              <a:buFont typeface="Arial" pitchFamily="34" charset="0"/>
              <a:buChar char="•"/>
            </a:pPr>
            <a:r>
              <a:rPr lang="en-US" dirty="0" smtClean="0"/>
              <a:t>Participants: Personal </a:t>
            </a:r>
            <a:r>
              <a:rPr lang="en-US" dirty="0"/>
              <a:t>white boards</a:t>
            </a:r>
            <a:endParaRPr lang="en-US" i="1"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98</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91753095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1" y="3840480"/>
            <a:ext cx="6664961" cy="5760720"/>
          </a:xfrm>
        </p:spPr>
        <p:txBody>
          <a:bodyPr/>
          <a:lstStyle/>
          <a:p>
            <a:r>
              <a:rPr lang="en-US" dirty="0" smtClean="0"/>
              <a:t>Beginning at the concrete level, s</a:t>
            </a:r>
            <a:r>
              <a:rPr lang="en-US" baseline="0" dirty="0" smtClean="0"/>
              <a:t>tudents start with their hands (Magic Counting Sticks) and then use place value disks to represent the composition of 10 ones as 1 ten and 10 tens as 1 hundred. Then they relate their models to a written vertical method.  </a:t>
            </a:r>
          </a:p>
          <a:p>
            <a:endParaRPr lang="en-US" baseline="0" dirty="0" smtClean="0"/>
          </a:p>
          <a:p>
            <a:r>
              <a:rPr lang="en-US" baseline="0" dirty="0" smtClean="0"/>
              <a:t>Next they use math drawings, first of number disks and then chip models, to represent the composition of tens and hundreds. Again, relating the drawings to the algorithm.</a:t>
            </a:r>
          </a:p>
          <a:p>
            <a:endParaRPr lang="en-US" baseline="0" dirty="0" smtClean="0"/>
          </a:p>
          <a:p>
            <a:r>
              <a:rPr lang="en-US" baseline="0" dirty="0" smtClean="0"/>
              <a:t>Let’s walk through that progression.  </a:t>
            </a:r>
            <a:r>
              <a:rPr lang="en-US" i="1" baseline="0" dirty="0" smtClean="0"/>
              <a:t>Have participants draw a place value chart on their whiteboards with no headings. Have them model on the personal board but write the algorithm on paper.</a:t>
            </a:r>
            <a:endParaRPr lang="en-US" baseline="0" dirty="0" smtClean="0"/>
          </a:p>
          <a:p>
            <a:endParaRPr lang="en-US" baseline="0" dirty="0" smtClean="0"/>
          </a:p>
          <a:p>
            <a:r>
              <a:rPr lang="en-US" i="1" baseline="0" dirty="0" smtClean="0"/>
              <a:t>Guide participants through 183 + 319 with disks.</a:t>
            </a:r>
            <a:r>
              <a:rPr lang="en-US" i="1" dirty="0"/>
              <a:t> </a:t>
            </a:r>
            <a:r>
              <a:rPr lang="en-US" i="1" dirty="0" smtClean="0"/>
              <a:t>     &gt; </a:t>
            </a:r>
            <a:r>
              <a:rPr lang="en-US" i="1" dirty="0"/>
              <a:t>Discuss </a:t>
            </a:r>
            <a:r>
              <a:rPr lang="en-US" i="1" baseline="0" dirty="0" smtClean="0"/>
              <a:t>why we write </a:t>
            </a:r>
            <a:r>
              <a:rPr lang="en-US" b="1" i="1" baseline="0" dirty="0" smtClean="0"/>
              <a:t>horizontally</a:t>
            </a:r>
            <a:r>
              <a:rPr lang="en-US" i="1" baseline="0" dirty="0" smtClean="0"/>
              <a:t>, then vertically.  Count as you model each addend. </a:t>
            </a:r>
          </a:p>
          <a:p>
            <a:endParaRPr lang="en-US" i="1" baseline="0" dirty="0" smtClean="0"/>
          </a:p>
          <a:p>
            <a:r>
              <a:rPr lang="en-US" i="1" baseline="0" dirty="0" smtClean="0"/>
              <a:t>For each place ask, </a:t>
            </a:r>
            <a:r>
              <a:rPr lang="en-US" b="1" i="1" baseline="0" dirty="0" smtClean="0"/>
              <a:t>“Did we make a new ___?”</a:t>
            </a:r>
            <a:r>
              <a:rPr lang="en-US" b="1" i="1" dirty="0" smtClean="0"/>
              <a:t> </a:t>
            </a:r>
            <a:r>
              <a:rPr lang="en-US" i="1" dirty="0" smtClean="0"/>
              <a:t>      </a:t>
            </a:r>
            <a:r>
              <a:rPr lang="en-US" i="1" dirty="0"/>
              <a:t>&gt; </a:t>
            </a:r>
            <a:r>
              <a:rPr lang="en-US" b="1" i="1" baseline="0" dirty="0" smtClean="0"/>
              <a:t>Relate</a:t>
            </a:r>
            <a:r>
              <a:rPr lang="en-US" i="1" baseline="0" dirty="0" smtClean="0"/>
              <a:t> each step to the algorithm.</a:t>
            </a:r>
          </a:p>
          <a:p>
            <a:r>
              <a:rPr lang="en-US" i="0" baseline="0" dirty="0" smtClean="0"/>
              <a:t>Now you try!  167 + 256 with disks</a:t>
            </a:r>
            <a:endParaRPr lang="en-US" i="1" baseline="0" dirty="0" smtClean="0"/>
          </a:p>
          <a:p>
            <a:endParaRPr lang="en-US" i="1" baseline="0" dirty="0" smtClean="0"/>
          </a:p>
          <a:p>
            <a:r>
              <a:rPr lang="en-US" i="1" baseline="0" dirty="0" smtClean="0"/>
              <a:t>Guide participants through 304 + 298 with a labeled </a:t>
            </a:r>
            <a:r>
              <a:rPr lang="en-US" i="1" dirty="0"/>
              <a:t>drawing .      &gt; </a:t>
            </a:r>
            <a:r>
              <a:rPr lang="en-US" i="1" dirty="0" smtClean="0"/>
              <a:t>Discuss </a:t>
            </a:r>
            <a:r>
              <a:rPr lang="en-US" b="1" i="1" baseline="0" dirty="0" smtClean="0"/>
              <a:t>vertical (ten-frame structure) vs. horizontal arrays (5 group structure).  </a:t>
            </a:r>
            <a:r>
              <a:rPr lang="en-US" b="0" i="1" baseline="0" dirty="0" smtClean="0"/>
              <a:t>(Flexible thinking, space constraints.)</a:t>
            </a:r>
          </a:p>
          <a:p>
            <a:endParaRPr lang="en-US" i="1" dirty="0"/>
          </a:p>
          <a:p>
            <a:r>
              <a:rPr lang="en-US" b="0" i="1" baseline="0" dirty="0" smtClean="0"/>
              <a:t>Labeled vs. unlabeled place value chart (Depends on whether the model shows the value.)</a:t>
            </a:r>
          </a:p>
          <a:p>
            <a:r>
              <a:rPr lang="en-US" b="0" i="0" baseline="0" dirty="0" smtClean="0"/>
              <a:t>Now you try!  238 + 277 with a labeled drawing</a:t>
            </a:r>
            <a:endParaRPr lang="en-US" i="0" baseline="0" dirty="0" smtClean="0"/>
          </a:p>
          <a:p>
            <a:endParaRPr lang="en-US" i="1" baseline="0" dirty="0" smtClean="0"/>
          </a:p>
          <a:p>
            <a:r>
              <a:rPr lang="en-US" b="0" i="0" baseline="0" dirty="0" smtClean="0"/>
              <a:t>Now you try!  </a:t>
            </a:r>
            <a:r>
              <a:rPr lang="en-US" i="1" baseline="0" dirty="0" smtClean="0"/>
              <a:t>387 + 534 </a:t>
            </a:r>
            <a:r>
              <a:rPr lang="en-US" i="0" baseline="0" dirty="0" smtClean="0"/>
              <a:t>with the chip model</a:t>
            </a:r>
            <a:r>
              <a:rPr lang="en-US" i="1" dirty="0"/>
              <a:t> .      &gt; </a:t>
            </a:r>
            <a:r>
              <a:rPr lang="en-US" i="1" dirty="0" smtClean="0"/>
              <a:t>Discuss </a:t>
            </a:r>
            <a:r>
              <a:rPr lang="en-US" b="1" i="1" baseline="0" dirty="0" smtClean="0"/>
              <a:t>new groups below </a:t>
            </a:r>
            <a:r>
              <a:rPr lang="en-US" b="0" i="1" baseline="0" dirty="0" smtClean="0"/>
              <a:t>(write in usual order, proximity of digits suggests their origin, adding from the top down +1). </a:t>
            </a:r>
            <a:endParaRPr lang="en-US" i="1" dirty="0"/>
          </a:p>
          <a:p>
            <a:endParaRPr lang="en-US" b="0" i="1" baseline="0" dirty="0" smtClean="0"/>
          </a:p>
          <a:p>
            <a:r>
              <a:rPr lang="en-US" b="0" i="1" baseline="0" dirty="0" smtClean="0"/>
              <a:t>Relate to number bonds.</a:t>
            </a:r>
          </a:p>
        </p:txBody>
      </p:sp>
      <p:sp>
        <p:nvSpPr>
          <p:cNvPr id="6" name="Notes Placeholder 1"/>
          <p:cNvSpPr txBox="1">
            <a:spLocks/>
          </p:cNvSpPr>
          <p:nvPr/>
        </p:nvSpPr>
        <p:spPr>
          <a:xfrm>
            <a:off x="4572792" y="768096"/>
            <a:ext cx="2579849" cy="2880360"/>
          </a:xfrm>
          <a:prstGeom prst="rect">
            <a:avLst/>
          </a:prstGeom>
        </p:spPr>
        <p:txBody>
          <a:bodyPr vert="horz" lIns="96661" tIns="48331" rIns="96661" bIns="48331"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smtClean="0"/>
              <a:t>TIME ALLOTTED FOR THIS SLIDE:  	15 minutes</a:t>
            </a:r>
          </a:p>
          <a:p>
            <a:endParaRPr lang="en-US" dirty="0" smtClean="0"/>
          </a:p>
          <a:p>
            <a:r>
              <a:rPr lang="en-US" dirty="0" smtClean="0"/>
              <a:t>MATERIALS NEEDED:</a:t>
            </a:r>
          </a:p>
          <a:p>
            <a:pPr marL="484985" lvl="1" indent="-302066">
              <a:buFont typeface="Arial" pitchFamily="34" charset="0"/>
              <a:buChar char="•"/>
            </a:pPr>
            <a:r>
              <a:rPr lang="en-US" dirty="0" smtClean="0"/>
              <a:t>Participants: Personal </a:t>
            </a:r>
            <a:r>
              <a:rPr lang="en-US" dirty="0"/>
              <a:t>white </a:t>
            </a:r>
            <a:r>
              <a:rPr lang="en-US" dirty="0" smtClean="0"/>
              <a:t>boards, blank paper, place value disks (5 hundreds, 12 tens, 13 ones)</a:t>
            </a:r>
          </a:p>
          <a:p>
            <a:pPr marL="484985" lvl="1" indent="-302066">
              <a:buFont typeface="Arial" pitchFamily="34" charset="0"/>
              <a:buChar char="•"/>
            </a:pPr>
            <a:r>
              <a:rPr lang="en-US" dirty="0" smtClean="0"/>
              <a:t>Presenter: document camera, paper and sharpie, number disks</a:t>
            </a:r>
            <a:endParaRPr lang="en-US" dirty="0"/>
          </a:p>
        </p:txBody>
      </p:sp>
      <p:sp>
        <p:nvSpPr>
          <p:cNvPr id="7" name="Date Placeholder 6"/>
          <p:cNvSpPr>
            <a:spLocks noGrp="1"/>
          </p:cNvSpPr>
          <p:nvPr>
            <p:ph type="dt" idx="10"/>
          </p:nvPr>
        </p:nvSpPr>
        <p:spPr/>
        <p:txBody>
          <a:bodyPr/>
          <a:lstStyle/>
          <a:p>
            <a:r>
              <a:rPr lang="en-US" smtClean="0"/>
              <a:t>Major Work of the Grade Band</a:t>
            </a:r>
          </a:p>
          <a:p>
            <a:r>
              <a:rPr lang="en-US" smtClean="0"/>
              <a:t>K-2:  Addition and Subtraction</a:t>
            </a:r>
            <a:endParaRPr lang="en-US" dirty="0"/>
          </a:p>
        </p:txBody>
      </p:sp>
      <p:sp>
        <p:nvSpPr>
          <p:cNvPr id="8" name="Slide Number Placeholder 7"/>
          <p:cNvSpPr>
            <a:spLocks noGrp="1"/>
          </p:cNvSpPr>
          <p:nvPr>
            <p:ph type="sldNum" sz="quarter" idx="11"/>
          </p:nvPr>
        </p:nvSpPr>
        <p:spPr/>
        <p:txBody>
          <a:bodyPr/>
          <a:lstStyle/>
          <a:p>
            <a:fld id="{3EF9A488-CB88-4D38-94D1-E470376C4AFA}" type="slidenum">
              <a:rPr lang="en-US" smtClean="0"/>
              <a:pPr/>
              <a:t>99</a:t>
            </a:fld>
            <a:endParaRPr lang="en-US" dirty="0"/>
          </a:p>
        </p:txBody>
      </p:sp>
      <p:sp>
        <p:nvSpPr>
          <p:cNvPr id="9" name="Header Placeholder 8"/>
          <p:cNvSpPr>
            <a:spLocks noGrp="1"/>
          </p:cNvSpPr>
          <p:nvPr>
            <p:ph type="hdr" sz="quarter" idx="12"/>
          </p:nvPr>
        </p:nvSpPr>
        <p:spPr/>
        <p:txBody>
          <a:bodyPr/>
          <a:lstStyle/>
          <a:p>
            <a:r>
              <a:rPr lang="en-US" i="1" smtClean="0"/>
              <a:t>Eureka Math: A Story of Units  www.CommonCore.org </a:t>
            </a:r>
            <a:endParaRPr lang="en-US" dirty="0" smtClean="0"/>
          </a:p>
        </p:txBody>
      </p:sp>
      <p:sp>
        <p:nvSpPr>
          <p:cNvPr id="4" name="Footer Placeholder 3"/>
          <p:cNvSpPr>
            <a:spLocks noGrp="1"/>
          </p:cNvSpPr>
          <p:nvPr>
            <p:ph type="ftr" sz="quarter" idx="13"/>
          </p:nvPr>
        </p:nvSpPr>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4168081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Picture 13" descr="cc-math-logo-large.png"/>
          <p:cNvPicPr>
            <a:picLocks noChangeAspect="1"/>
          </p:cNvPicPr>
          <p:nvPr userDrawn="1"/>
        </p:nvPicPr>
        <p:blipFill>
          <a:blip r:embed="rId2"/>
          <a:stretch>
            <a:fillRect/>
          </a:stretch>
        </p:blipFill>
        <p:spPr>
          <a:xfrm>
            <a:off x="1371600" y="1676400"/>
            <a:ext cx="6218903" cy="2286000"/>
          </a:xfrm>
          <a:prstGeom prst="rect">
            <a:avLst/>
          </a:prstGeom>
        </p:spPr>
      </p:pic>
      <p:sp>
        <p:nvSpPr>
          <p:cNvPr id="16" name="Text Placeholder 15"/>
          <p:cNvSpPr>
            <a:spLocks noGrp="1"/>
          </p:cNvSpPr>
          <p:nvPr>
            <p:ph type="body" sz="quarter" idx="10"/>
          </p:nvPr>
        </p:nvSpPr>
        <p:spPr>
          <a:xfrm>
            <a:off x="457200" y="4187952"/>
            <a:ext cx="8229600" cy="758952"/>
          </a:xfrm>
        </p:spPr>
        <p:txBody>
          <a:bodyPr anchor="ctr" anchorCtr="0">
            <a:noAutofit/>
          </a:bodyPr>
          <a:lstStyle>
            <a:lvl1pPr algn="ctr">
              <a:defRPr sz="4400">
                <a:solidFill>
                  <a:srgbClr val="DF6314"/>
                </a:solidFill>
              </a:defRPr>
            </a:lvl1pPr>
          </a:lstStyle>
          <a:p>
            <a:pPr lvl="0"/>
            <a:r>
              <a:rPr lang="en-US" dirty="0" smtClean="0"/>
              <a:t>Click to edit Master text styles</a:t>
            </a:r>
          </a:p>
        </p:txBody>
      </p:sp>
      <p:sp>
        <p:nvSpPr>
          <p:cNvPr id="18" name="Text Placeholder 17"/>
          <p:cNvSpPr>
            <a:spLocks noGrp="1"/>
          </p:cNvSpPr>
          <p:nvPr>
            <p:ph type="body" sz="quarter" idx="11"/>
          </p:nvPr>
        </p:nvSpPr>
        <p:spPr>
          <a:xfrm>
            <a:off x="457200" y="4992624"/>
            <a:ext cx="8229600" cy="493776"/>
          </a:xfrm>
        </p:spPr>
        <p:txBody>
          <a:bodyPr>
            <a:noAutofit/>
          </a:bodyPr>
          <a:lstStyle>
            <a:lvl1pPr algn="ctr">
              <a:defRPr sz="2400">
                <a:solidFill>
                  <a:srgbClr val="636466"/>
                </a:solidFill>
                <a:latin typeface="Agenda-Bold"/>
              </a:defRPr>
            </a:lvl1pPr>
          </a:lstStyle>
          <a:p>
            <a:pPr lvl="0"/>
            <a:r>
              <a:rPr lang="en-US" dirty="0" smtClean="0"/>
              <a:t>Click to edit Master text styles</a:t>
            </a:r>
          </a:p>
        </p:txBody>
      </p:sp>
    </p:spTree>
    <p:extLst>
      <p:ext uri="{BB962C8B-B14F-4D97-AF65-F5344CB8AC3E}">
        <p14:creationId xmlns:p14="http://schemas.microsoft.com/office/powerpoint/2010/main" val="1054335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Tree>
    <p:extLst>
      <p:ext uri="{BB962C8B-B14F-4D97-AF65-F5344CB8AC3E}">
        <p14:creationId xmlns:p14="http://schemas.microsoft.com/office/powerpoint/2010/main" val="19247459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Tree>
    <p:extLst>
      <p:ext uri="{BB962C8B-B14F-4D97-AF65-F5344CB8AC3E}">
        <p14:creationId xmlns:p14="http://schemas.microsoft.com/office/powerpoint/2010/main" val="42778350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Tree>
    <p:extLst>
      <p:ext uri="{BB962C8B-B14F-4D97-AF65-F5344CB8AC3E}">
        <p14:creationId xmlns:p14="http://schemas.microsoft.com/office/powerpoint/2010/main" val="359357597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10"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322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10"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322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10"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322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2" descr="C:\Documents and Settings\jdiniz\Local Settings\Temporary Internet Files\Content.IE5\3CKUH0AK\MC900239461[1].wm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553201" y="4419600"/>
            <a:ext cx="1883007" cy="219456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1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922025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10"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322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Picture 13" descr="cc-math-logo-large.png"/>
          <p:cNvPicPr>
            <a:picLocks noChangeAspect="1"/>
          </p:cNvPicPr>
          <p:nvPr userDrawn="1"/>
        </p:nvPicPr>
        <p:blipFill>
          <a:blip r:embed="rId2"/>
          <a:stretch>
            <a:fillRect/>
          </a:stretch>
        </p:blipFill>
        <p:spPr>
          <a:xfrm>
            <a:off x="1371600" y="1676400"/>
            <a:ext cx="6218903" cy="2286000"/>
          </a:xfrm>
          <a:prstGeom prst="rect">
            <a:avLst/>
          </a:prstGeom>
        </p:spPr>
      </p:pic>
      <p:sp>
        <p:nvSpPr>
          <p:cNvPr id="16" name="Text Placeholder 15"/>
          <p:cNvSpPr>
            <a:spLocks noGrp="1"/>
          </p:cNvSpPr>
          <p:nvPr>
            <p:ph type="body" sz="quarter" idx="10"/>
          </p:nvPr>
        </p:nvSpPr>
        <p:spPr>
          <a:xfrm>
            <a:off x="457200" y="4187952"/>
            <a:ext cx="8229600" cy="758952"/>
          </a:xfrm>
        </p:spPr>
        <p:txBody>
          <a:bodyPr anchor="ctr" anchorCtr="0">
            <a:noAutofit/>
          </a:bodyPr>
          <a:lstStyle>
            <a:lvl1pPr algn="ctr">
              <a:defRPr sz="4400">
                <a:solidFill>
                  <a:srgbClr val="DF6314"/>
                </a:solidFill>
              </a:defRPr>
            </a:lvl1pPr>
          </a:lstStyle>
          <a:p>
            <a:pPr lvl="0"/>
            <a:r>
              <a:rPr lang="en-US" dirty="0" smtClean="0"/>
              <a:t>Click to edit Master text styles</a:t>
            </a:r>
          </a:p>
        </p:txBody>
      </p:sp>
      <p:sp>
        <p:nvSpPr>
          <p:cNvPr id="18" name="Text Placeholder 17"/>
          <p:cNvSpPr>
            <a:spLocks noGrp="1"/>
          </p:cNvSpPr>
          <p:nvPr>
            <p:ph type="body" sz="quarter" idx="11"/>
          </p:nvPr>
        </p:nvSpPr>
        <p:spPr>
          <a:xfrm>
            <a:off x="457200" y="4992624"/>
            <a:ext cx="8229600" cy="493776"/>
          </a:xfrm>
        </p:spPr>
        <p:txBody>
          <a:bodyPr>
            <a:noAutofit/>
          </a:bodyPr>
          <a:lstStyle>
            <a:lvl1pPr algn="ctr">
              <a:defRPr sz="2400">
                <a:solidFill>
                  <a:srgbClr val="636466"/>
                </a:solidFill>
                <a:latin typeface="Agenda-Bold"/>
              </a:defRPr>
            </a:lvl1pPr>
          </a:lstStyle>
          <a:p>
            <a:pPr lvl="0"/>
            <a:r>
              <a:rPr lang="en-US" dirty="0" smtClean="0"/>
              <a:t>Click to edit Master text styles</a:t>
            </a:r>
          </a:p>
        </p:txBody>
      </p:sp>
    </p:spTree>
    <p:extLst>
      <p:ext uri="{BB962C8B-B14F-4D97-AF65-F5344CB8AC3E}">
        <p14:creationId xmlns:p14="http://schemas.microsoft.com/office/powerpoint/2010/main" val="3131375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07278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548839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solidFill>
                  <a:prstClr val="black"/>
                </a:solidFill>
              </a:rPr>
              <a:pPr/>
              <a:t>‹#›</a:t>
            </a:fld>
            <a:endParaRPr lang="en-US">
              <a:solidFill>
                <a:prstClr val="black"/>
              </a:solidFill>
            </a:endParaRPr>
          </a:p>
        </p:txBody>
      </p:sp>
      <p:sp>
        <p:nvSpPr>
          <p:cNvPr id="10"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339944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solidFill>
                  <a:prstClr val="black"/>
                </a:solidFill>
              </a:rPr>
              <a:pPr/>
              <a:t>‹#›</a:t>
            </a:fld>
            <a:endParaRPr lang="en-US">
              <a:solidFill>
                <a:prstClr val="black"/>
              </a:solidFill>
            </a:endParaRPr>
          </a:p>
        </p:txBody>
      </p:sp>
      <p:pic>
        <p:nvPicPr>
          <p:cNvPr id="10" name="Picture 9"/>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100000">
                        <a14:foregroundMark x1="40948" y1="16364" x2="58621" y2="25455"/>
                        <a14:foregroundMark x1="80603" y1="3896" x2="88793" y2="6753"/>
                        <a14:foregroundMark x1="8190" y1="2857" x2="18103" y2="5195"/>
                        <a14:foregroundMark x1="31034" y1="47792" x2="63793" y2="51169"/>
                      </a14:backgroundRemoval>
                    </a14:imgEffect>
                  </a14:imgLayer>
                </a14:imgProps>
              </a:ext>
              <a:ext uri="{28A0092B-C50C-407E-A947-70E740481C1C}">
                <a14:useLocalDpi xmlns:a14="http://schemas.microsoft.com/office/drawing/2010/main" val="0"/>
              </a:ext>
            </a:extLst>
          </a:blip>
          <a:stretch>
            <a:fillRect/>
          </a:stretch>
        </p:blipFill>
        <p:spPr>
          <a:xfrm>
            <a:off x="6629400" y="3793503"/>
            <a:ext cx="1856728" cy="2835897"/>
          </a:xfrm>
          <a:prstGeom prst="rect">
            <a:avLst/>
          </a:prstGeom>
        </p:spPr>
      </p:pic>
      <p:sp>
        <p:nvSpPr>
          <p:cNvPr id="11"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3"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819158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sp>
        <p:nvSpPr>
          <p:cNvPr id="6"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solidFill>
                  <a:prstClr val="black"/>
                </a:solidFill>
              </a:rPr>
              <a:pPr/>
              <a:t>‹#›</a:t>
            </a:fld>
            <a:endParaRPr lang="en-US">
              <a:solidFill>
                <a:prstClr val="black"/>
              </a:solidFill>
            </a:endParaRPr>
          </a:p>
        </p:txBody>
      </p:sp>
      <p:grpSp>
        <p:nvGrpSpPr>
          <p:cNvPr id="7" name="Group 6"/>
          <p:cNvGrpSpPr/>
          <p:nvPr userDrawn="1"/>
        </p:nvGrpSpPr>
        <p:grpSpPr>
          <a:xfrm>
            <a:off x="6248400" y="4503763"/>
            <a:ext cx="2326943" cy="2125637"/>
            <a:chOff x="6112674" y="4503763"/>
            <a:chExt cx="2326943" cy="2125637"/>
          </a:xfrm>
        </p:grpSpPr>
        <p:pic>
          <p:nvPicPr>
            <p:cNvPr id="10" name="Picture 9"/>
            <p:cNvPicPr/>
            <p:nvPr userDrawn="1"/>
          </p:nvPicPr>
          <p:blipFill>
            <a:blip r:embed="rId2">
              <a:extLst>
                <a:ext uri="{BEBA8EAE-BF5A-486C-A8C5-ECC9F3942E4B}">
                  <a14:imgProps xmlns:a14="http://schemas.microsoft.com/office/drawing/2010/main">
                    <a14:imgLayer r:embed="rId3">
                      <a14:imgEffect>
                        <a14:backgroundRemoval t="0" b="100000" l="0" r="100000">
                          <a14:foregroundMark x1="24415" y1="52893" x2="46488" y2="67769"/>
                          <a14:foregroundMark x1="56187" y1="50826" x2="77258" y2="67355"/>
                          <a14:foregroundMark x1="56187" y1="73140" x2="75585" y2="50826"/>
                          <a14:foregroundMark x1="23077" y1="67769" x2="23411" y2="67769"/>
                          <a14:foregroundMark x1="23411" y1="67769" x2="44147" y2="50000"/>
                        </a14:backgroundRemoval>
                      </a14:imgEffect>
                    </a14:imgLayer>
                  </a14:imgProps>
                </a:ext>
                <a:ext uri="{28A0092B-C50C-407E-A947-70E740481C1C}">
                  <a14:useLocalDpi xmlns:a14="http://schemas.microsoft.com/office/drawing/2010/main" val="0"/>
                </a:ext>
              </a:extLst>
            </a:blip>
            <a:stretch>
              <a:fillRect/>
            </a:stretch>
          </p:blipFill>
          <p:spPr>
            <a:xfrm>
              <a:off x="6112674" y="4503763"/>
              <a:ext cx="2326943" cy="2125637"/>
            </a:xfrm>
            <a:prstGeom prst="rect">
              <a:avLst/>
            </a:prstGeom>
          </p:spPr>
        </p:pic>
        <p:sp>
          <p:nvSpPr>
            <p:cNvPr id="11" name="Oval Callout 10"/>
            <p:cNvSpPr/>
            <p:nvPr userDrawn="1"/>
          </p:nvSpPr>
          <p:spPr>
            <a:xfrm>
              <a:off x="6136021" y="4530628"/>
              <a:ext cx="914400" cy="754037"/>
            </a:xfrm>
            <a:prstGeom prst="wedgeEllipseCallout">
              <a:avLst>
                <a:gd name="adj1" fmla="val 33124"/>
                <a:gd name="adj2" fmla="val 67442"/>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Callout 11"/>
            <p:cNvSpPr/>
            <p:nvPr userDrawn="1"/>
          </p:nvSpPr>
          <p:spPr>
            <a:xfrm flipH="1">
              <a:off x="7520549" y="4528980"/>
              <a:ext cx="914400" cy="754037"/>
            </a:xfrm>
            <a:prstGeom prst="wedgeEllipseCallout">
              <a:avLst>
                <a:gd name="adj1" fmla="val 33124"/>
                <a:gd name="adj2" fmla="val 67442"/>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3"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14"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1921831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pic>
        <p:nvPicPr>
          <p:cNvPr id="10" name="Picture 2" descr="C:\Documents and Settings\jdiniz\Local Settings\Temporary Internet Files\Content.IE5\3CKUH0AK\MC900239461[1].wm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1" y="4419600"/>
            <a:ext cx="1883007" cy="219456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solidFill>
                  <a:prstClr val="black"/>
                </a:solidFill>
              </a:rPr>
              <a:pPr/>
              <a:t>‹#›</a:t>
            </a:fld>
            <a:endParaRPr lang="en-US">
              <a:solidFill>
                <a:prstClr val="black"/>
              </a:solidFill>
            </a:endParaRPr>
          </a:p>
        </p:txBody>
      </p:sp>
      <p:sp>
        <p:nvSpPr>
          <p:cNvPr id="1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13"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119762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778125"/>
            <a:ext cx="41148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0" y="1778125"/>
            <a:ext cx="41148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solidFill>
                  <a:prstClr val="black"/>
                </a:solidFill>
              </a:rPr>
              <a:pPr/>
              <a:t>‹#›</a:t>
            </a:fld>
            <a:endParaRPr lang="en-US">
              <a:solidFill>
                <a:prstClr val="black"/>
              </a:solidFill>
            </a:endParaRPr>
          </a:p>
        </p:txBody>
      </p:sp>
      <p:sp>
        <p:nvSpPr>
          <p:cNvPr id="9"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190795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spcBef>
                <a:spcPts val="0"/>
              </a:spcBef>
              <a:spcAft>
                <a:spcPts val="1200"/>
              </a:spcAft>
              <a:defRPr sz="2600"/>
            </a:lvl1pPr>
            <a:lvl2pPr>
              <a:spcBef>
                <a:spcPts val="0"/>
              </a:spcBef>
              <a:spcAft>
                <a:spcPts val="1200"/>
              </a:spcAft>
              <a:defRPr sz="2400"/>
            </a:lvl2pPr>
            <a:lvl3pPr>
              <a:spcBef>
                <a:spcPts val="0"/>
              </a:spcBef>
              <a:spcAft>
                <a:spcPts val="1200"/>
              </a:spcAft>
              <a:defRPr sz="2200"/>
            </a:lvl3pPr>
            <a:lvl4pPr>
              <a:spcBef>
                <a:spcPts val="0"/>
              </a:spcBef>
              <a:spcAft>
                <a:spcPts val="1200"/>
              </a:spcAft>
              <a:defRPr sz="1800"/>
            </a:lvl4pPr>
            <a:lvl5pPr>
              <a:spcBef>
                <a:spcPts val="0"/>
              </a:spcBef>
              <a:spcAft>
                <a:spcPts val="1200"/>
              </a:spcAft>
              <a:defRPr sz="18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8"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39343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265448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408542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235820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Tree>
    <p:extLst>
      <p:ext uri="{BB962C8B-B14F-4D97-AF65-F5344CB8AC3E}">
        <p14:creationId xmlns:p14="http://schemas.microsoft.com/office/powerpoint/2010/main" val="317362959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869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10"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97322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pic>
        <p:nvPicPr>
          <p:cNvPr id="10" name="Picture 9"/>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100000">
                        <a14:foregroundMark x1="40948" y1="16364" x2="58621" y2="25455"/>
                        <a14:foregroundMark x1="80603" y1="3896" x2="88793" y2="6753"/>
                        <a14:foregroundMark x1="8190" y1="2857" x2="18103" y2="5195"/>
                        <a14:foregroundMark x1="31034" y1="47792" x2="63793" y2="51169"/>
                      </a14:backgroundRemoval>
                    </a14:imgEffect>
                  </a14:imgLayer>
                </a14:imgProps>
              </a:ext>
              <a:ext uri="{28A0092B-C50C-407E-A947-70E740481C1C}">
                <a14:useLocalDpi xmlns:a14="http://schemas.microsoft.com/office/drawing/2010/main"/>
              </a:ext>
            </a:extLst>
          </a:blip>
          <a:stretch>
            <a:fillRect/>
          </a:stretch>
        </p:blipFill>
        <p:spPr>
          <a:xfrm>
            <a:off x="6629400" y="3793503"/>
            <a:ext cx="1856728" cy="2835897"/>
          </a:xfrm>
          <a:prstGeom prst="rect">
            <a:avLst/>
          </a:prstGeom>
        </p:spPr>
      </p:pic>
      <p:sp>
        <p:nvSpPr>
          <p:cNvPr id="11"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3"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97322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grpSp>
        <p:nvGrpSpPr>
          <p:cNvPr id="7" name="Group 6"/>
          <p:cNvGrpSpPr/>
          <p:nvPr userDrawn="1"/>
        </p:nvGrpSpPr>
        <p:grpSpPr>
          <a:xfrm>
            <a:off x="6248400" y="4503763"/>
            <a:ext cx="2326943" cy="2125637"/>
            <a:chOff x="6112674" y="4503763"/>
            <a:chExt cx="2326943" cy="2125637"/>
          </a:xfrm>
        </p:grpSpPr>
        <p:pic>
          <p:nvPicPr>
            <p:cNvPr id="10" name="Picture 9"/>
            <p:cNvPicPr/>
            <p:nvPr userDrawn="1"/>
          </p:nvPicPr>
          <p:blipFill>
            <a:blip r:embed="rId2">
              <a:extLst>
                <a:ext uri="{BEBA8EAE-BF5A-486C-A8C5-ECC9F3942E4B}">
                  <a14:imgProps xmlns:a14="http://schemas.microsoft.com/office/drawing/2010/main">
                    <a14:imgLayer r:embed="rId3">
                      <a14:imgEffect>
                        <a14:backgroundRemoval t="0" b="100000" l="0" r="100000">
                          <a14:foregroundMark x1="24415" y1="52893" x2="46488" y2="67769"/>
                          <a14:foregroundMark x1="56187" y1="50826" x2="77258" y2="67355"/>
                          <a14:foregroundMark x1="56187" y1="73140" x2="75585" y2="50826"/>
                          <a14:foregroundMark x1="23077" y1="67769" x2="23411" y2="67769"/>
                          <a14:foregroundMark x1="23411" y1="67769" x2="44147" y2="50000"/>
                        </a14:backgroundRemoval>
                      </a14:imgEffect>
                    </a14:imgLayer>
                  </a14:imgProps>
                </a:ext>
                <a:ext uri="{28A0092B-C50C-407E-A947-70E740481C1C}">
                  <a14:useLocalDpi xmlns:a14="http://schemas.microsoft.com/office/drawing/2010/main"/>
                </a:ext>
              </a:extLst>
            </a:blip>
            <a:stretch>
              <a:fillRect/>
            </a:stretch>
          </p:blipFill>
          <p:spPr>
            <a:xfrm>
              <a:off x="6112674" y="4503763"/>
              <a:ext cx="2326943" cy="2125637"/>
            </a:xfrm>
            <a:prstGeom prst="rect">
              <a:avLst/>
            </a:prstGeom>
          </p:spPr>
        </p:pic>
        <p:sp>
          <p:nvSpPr>
            <p:cNvPr id="11" name="Oval Callout 10"/>
            <p:cNvSpPr/>
            <p:nvPr userDrawn="1"/>
          </p:nvSpPr>
          <p:spPr>
            <a:xfrm>
              <a:off x="6136021" y="4530628"/>
              <a:ext cx="914400" cy="754037"/>
            </a:xfrm>
            <a:prstGeom prst="wedgeEllipseCallout">
              <a:avLst>
                <a:gd name="adj1" fmla="val 33124"/>
                <a:gd name="adj2" fmla="val 67442"/>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Callout 11"/>
            <p:cNvSpPr/>
            <p:nvPr userDrawn="1"/>
          </p:nvSpPr>
          <p:spPr>
            <a:xfrm flipH="1">
              <a:off x="7520549" y="4528980"/>
              <a:ext cx="914400" cy="754037"/>
            </a:xfrm>
            <a:prstGeom prst="wedgeEllipseCallout">
              <a:avLst>
                <a:gd name="adj1" fmla="val 33124"/>
                <a:gd name="adj2" fmla="val 67442"/>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14"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9732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2" descr="C:\Documents and Settings\jdiniz\Local Settings\Temporary Internet Files\Content.IE5\3CKUH0AK\MC900239461[1].wm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553201" y="4419600"/>
            <a:ext cx="1883007" cy="219456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12"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
        <p:nvSpPr>
          <p:cNvPr id="13"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922025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778125"/>
            <a:ext cx="41148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0" y="1778125"/>
            <a:ext cx="41148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9" name="Title 1"/>
          <p:cNvSpPr>
            <a:spLocks noGrp="1"/>
          </p:cNvSpPr>
          <p:nvPr>
            <p:ph type="title"/>
          </p:nvPr>
        </p:nvSpPr>
        <p:spPr>
          <a:xfrm>
            <a:off x="286606" y="304800"/>
            <a:ext cx="8229600" cy="1366595"/>
          </a:xfrm>
        </p:spPr>
        <p:txBody>
          <a:bodyPr anchor="b" anchorCtr="0">
            <a:norm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196482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spcBef>
                <a:spcPts val="0"/>
              </a:spcBef>
              <a:spcAft>
                <a:spcPts val="1200"/>
              </a:spcAft>
              <a:defRPr sz="2600"/>
            </a:lvl1pPr>
            <a:lvl2pPr>
              <a:spcBef>
                <a:spcPts val="0"/>
              </a:spcBef>
              <a:spcAft>
                <a:spcPts val="1200"/>
              </a:spcAft>
              <a:defRPr sz="2400"/>
            </a:lvl2pPr>
            <a:lvl3pPr>
              <a:spcBef>
                <a:spcPts val="0"/>
              </a:spcBef>
              <a:spcAft>
                <a:spcPts val="1200"/>
              </a:spcAft>
              <a:defRPr sz="2200"/>
            </a:lvl3pPr>
            <a:lvl4pPr>
              <a:spcBef>
                <a:spcPts val="0"/>
              </a:spcBef>
              <a:spcAft>
                <a:spcPts val="1200"/>
              </a:spcAft>
              <a:defRPr sz="1800"/>
            </a:lvl4pPr>
            <a:lvl5pPr>
              <a:spcBef>
                <a:spcPts val="0"/>
              </a:spcBef>
              <a:spcAft>
                <a:spcPts val="1200"/>
              </a:spcAft>
              <a:defRPr sz="18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8"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Tree>
    <p:extLst>
      <p:ext uri="{BB962C8B-B14F-4D97-AF65-F5344CB8AC3E}">
        <p14:creationId xmlns:p14="http://schemas.microsoft.com/office/powerpoint/2010/main" val="868686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background.png"/>
          <p:cNvPicPr>
            <a:picLocks/>
          </p:cNvPicPr>
          <p:nvPr userDrawn="1"/>
        </p:nvPicPr>
        <p:blipFill>
          <a:blip r:embed="rId19"/>
          <a:stretch>
            <a:fillRect/>
          </a:stretch>
        </p:blipFill>
        <p:spPr>
          <a:xfrm>
            <a:off x="0" y="152400"/>
            <a:ext cx="9144000" cy="6705600"/>
          </a:xfrm>
          <a:prstGeom prst="rect">
            <a:avLst/>
          </a:prstGeom>
        </p:spPr>
      </p:pic>
      <p:sp>
        <p:nvSpPr>
          <p:cNvPr id="2" name="Title Placeholder 1"/>
          <p:cNvSpPr>
            <a:spLocks noGrp="1"/>
          </p:cNvSpPr>
          <p:nvPr>
            <p:ph type="title"/>
          </p:nvPr>
        </p:nvSpPr>
        <p:spPr>
          <a:xfrm>
            <a:off x="381000" y="1341437"/>
            <a:ext cx="8229600" cy="762000"/>
          </a:xfrm>
          <a:prstGeom prst="rect">
            <a:avLst/>
          </a:prstGeom>
        </p:spPr>
        <p:txBody>
          <a:bodyPr vert="horz" lIns="91440" tIns="45720" rIns="91440" bIns="45720" rtlCol="0" anchor="ctr">
            <a:normAutofit/>
          </a:bodyPr>
          <a:lstStyle/>
          <a:p>
            <a:r>
              <a:rPr lang="en-US" dirty="0" smtClean="0"/>
              <a:t>H1 Headline Style</a:t>
            </a:r>
            <a:endParaRPr lang="en-US" dirty="0"/>
          </a:p>
        </p:txBody>
      </p:sp>
      <p:sp>
        <p:nvSpPr>
          <p:cNvPr id="3" name="Text Placeholder 2"/>
          <p:cNvSpPr>
            <a:spLocks noGrp="1"/>
          </p:cNvSpPr>
          <p:nvPr>
            <p:ph type="body" idx="1"/>
          </p:nvPr>
        </p:nvSpPr>
        <p:spPr>
          <a:xfrm>
            <a:off x="381000" y="2408237"/>
            <a:ext cx="8229600" cy="1706563"/>
          </a:xfrm>
          <a:prstGeom prst="rect">
            <a:avLst/>
          </a:prstGeom>
        </p:spPr>
        <p:txBody>
          <a:bodyPr vert="horz" lIns="91440" tIns="45720" rIns="91440" bIns="45720" rtlCol="0" anchor="t">
            <a:normAutofit/>
          </a:bodyPr>
          <a:lstStyle/>
          <a:p>
            <a:pPr lvl="0"/>
            <a:r>
              <a:rPr lang="en-US" dirty="0" smtClean="0"/>
              <a:t>H2 Headline Style</a:t>
            </a:r>
          </a:p>
          <a:p>
            <a:pPr lvl="1"/>
            <a:r>
              <a:rPr lang="en-US" dirty="0" smtClean="0"/>
              <a:t>Second level</a:t>
            </a:r>
          </a:p>
          <a:p>
            <a:pPr lvl="2"/>
            <a:r>
              <a:rPr lang="en-US" dirty="0" smtClean="0"/>
              <a:t>Third level</a:t>
            </a:r>
          </a:p>
          <a:p>
            <a:pPr lvl="3"/>
            <a:r>
              <a:rPr lang="en-US" dirty="0" smtClean="0"/>
              <a:t>Fourth level</a:t>
            </a:r>
          </a:p>
        </p:txBody>
      </p:sp>
      <p:sp>
        <p:nvSpPr>
          <p:cNvPr id="8" name="Rectangle 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718" r:id="rId1"/>
    <p:sldLayoutId id="2147483649" r:id="rId2"/>
    <p:sldLayoutId id="2147483716" r:id="rId3"/>
    <p:sldLayoutId id="2147483695" r:id="rId4"/>
    <p:sldLayoutId id="2147483696" r:id="rId5"/>
    <p:sldLayoutId id="2147483697" r:id="rId6"/>
    <p:sldLayoutId id="2147483654" r:id="rId7"/>
    <p:sldLayoutId id="2147483653" r:id="rId8"/>
    <p:sldLayoutId id="2147483655" r:id="rId9"/>
    <p:sldLayoutId id="2147483713" r:id="rId10"/>
    <p:sldLayoutId id="2147483714" r:id="rId11"/>
    <p:sldLayoutId id="2147483715" r:id="rId12"/>
    <p:sldLayoutId id="2147483719" r:id="rId13"/>
    <p:sldLayoutId id="2147483720" r:id="rId14"/>
    <p:sldLayoutId id="2147483721" r:id="rId15"/>
    <p:sldLayoutId id="2147483723" r:id="rId16"/>
    <p:sldLayoutId id="2147483724" r:id="rId17"/>
  </p:sldLayoutIdLst>
  <p:txStyles>
    <p:titleStyle>
      <a:lvl1pPr algn="l" defTabSz="457200" rtl="0" eaLnBrk="1" latinLnBrk="0" hangingPunct="1">
        <a:spcBef>
          <a:spcPct val="0"/>
        </a:spcBef>
        <a:buNone/>
        <a:defRPr sz="4400" b="0" i="0" kern="1200">
          <a:solidFill>
            <a:srgbClr val="DF6314"/>
          </a:solidFill>
          <a:latin typeface="Agenda-Light"/>
          <a:ea typeface="+mj-ea"/>
          <a:cs typeface="Agenda-Light"/>
        </a:defRPr>
      </a:lvl1pPr>
    </p:titleStyle>
    <p:bodyStyle>
      <a:lvl1pPr marL="342900" indent="-342900" algn="l" defTabSz="457200" rtl="0" eaLnBrk="1" latinLnBrk="0" hangingPunct="1">
        <a:spcBef>
          <a:spcPct val="20000"/>
        </a:spcBef>
        <a:buFont typeface="Arial"/>
        <a:buNone/>
        <a:defRPr sz="3200" b="0" i="0" kern="1200" cap="none" baseline="0">
          <a:solidFill>
            <a:srgbClr val="194467"/>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background.png"/>
          <p:cNvPicPr>
            <a:picLocks/>
          </p:cNvPicPr>
          <p:nvPr/>
        </p:nvPicPr>
        <p:blipFill>
          <a:blip r:embed="rId15"/>
          <a:stretch>
            <a:fillRect/>
          </a:stretch>
        </p:blipFill>
        <p:spPr>
          <a:xfrm>
            <a:off x="0" y="152400"/>
            <a:ext cx="9144000" cy="6705600"/>
          </a:xfrm>
          <a:prstGeom prst="rect">
            <a:avLst/>
          </a:prstGeom>
        </p:spPr>
      </p:pic>
      <p:sp>
        <p:nvSpPr>
          <p:cNvPr id="2" name="Title Placeholder 1"/>
          <p:cNvSpPr>
            <a:spLocks noGrp="1"/>
          </p:cNvSpPr>
          <p:nvPr>
            <p:ph type="title"/>
          </p:nvPr>
        </p:nvSpPr>
        <p:spPr>
          <a:xfrm>
            <a:off x="381000" y="1341437"/>
            <a:ext cx="8229600" cy="762000"/>
          </a:xfrm>
          <a:prstGeom prst="rect">
            <a:avLst/>
          </a:prstGeom>
        </p:spPr>
        <p:txBody>
          <a:bodyPr vert="horz" lIns="91440" tIns="45720" rIns="91440" bIns="45720" rtlCol="0" anchor="ctr">
            <a:normAutofit/>
          </a:bodyPr>
          <a:lstStyle/>
          <a:p>
            <a:r>
              <a:rPr lang="en-US" dirty="0" smtClean="0"/>
              <a:t>H1 Headline Style</a:t>
            </a:r>
            <a:endParaRPr lang="en-US" dirty="0"/>
          </a:p>
        </p:txBody>
      </p:sp>
      <p:sp>
        <p:nvSpPr>
          <p:cNvPr id="3" name="Text Placeholder 2"/>
          <p:cNvSpPr>
            <a:spLocks noGrp="1"/>
          </p:cNvSpPr>
          <p:nvPr>
            <p:ph type="body" idx="1"/>
          </p:nvPr>
        </p:nvSpPr>
        <p:spPr>
          <a:xfrm>
            <a:off x="381000" y="2408237"/>
            <a:ext cx="8229600" cy="1706563"/>
          </a:xfrm>
          <a:prstGeom prst="rect">
            <a:avLst/>
          </a:prstGeom>
        </p:spPr>
        <p:txBody>
          <a:bodyPr vert="horz" lIns="91440" tIns="45720" rIns="91440" bIns="45720" rtlCol="0" anchor="t">
            <a:normAutofit/>
          </a:bodyPr>
          <a:lstStyle/>
          <a:p>
            <a:pPr lvl="0"/>
            <a:r>
              <a:rPr lang="en-US" dirty="0" smtClean="0"/>
              <a:t>H2 Headline Style</a:t>
            </a:r>
          </a:p>
          <a:p>
            <a:pPr lvl="1"/>
            <a:r>
              <a:rPr lang="en-US" dirty="0" smtClean="0"/>
              <a:t>Second level</a:t>
            </a:r>
          </a:p>
          <a:p>
            <a:pPr lvl="2"/>
            <a:r>
              <a:rPr lang="en-US" dirty="0" smtClean="0"/>
              <a:t>Third level</a:t>
            </a:r>
          </a:p>
          <a:p>
            <a:pPr lvl="3"/>
            <a:r>
              <a:rPr lang="en-US" dirty="0" smtClean="0"/>
              <a:t>Fourth level</a:t>
            </a:r>
          </a:p>
        </p:txBody>
      </p:sp>
      <p:sp>
        <p:nvSpPr>
          <p:cNvPr id="8" name="Rectangle 7"/>
          <p:cNvSpPr/>
          <p:nvPr/>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1254796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l" defTabSz="457200" rtl="0" eaLnBrk="1" latinLnBrk="0" hangingPunct="1">
        <a:spcBef>
          <a:spcPct val="0"/>
        </a:spcBef>
        <a:buNone/>
        <a:defRPr sz="4400" b="0" i="0" kern="1200">
          <a:solidFill>
            <a:srgbClr val="DF6314"/>
          </a:solidFill>
          <a:latin typeface="Agenda-Light"/>
          <a:ea typeface="+mj-ea"/>
          <a:cs typeface="Agenda-Light"/>
        </a:defRPr>
      </a:lvl1pPr>
    </p:titleStyle>
    <p:bodyStyle>
      <a:lvl1pPr marL="342900" indent="-342900" algn="l" defTabSz="457200" rtl="0" eaLnBrk="1" latinLnBrk="0" hangingPunct="1">
        <a:spcBef>
          <a:spcPct val="20000"/>
        </a:spcBef>
        <a:buFont typeface="Arial"/>
        <a:buNone/>
        <a:defRPr sz="3200" b="0" i="0" kern="1200" cap="none" baseline="0">
          <a:solidFill>
            <a:srgbClr val="194467"/>
          </a:solidFill>
          <a:latin typeface="Agenda-Light"/>
          <a:ea typeface="+mn-ea"/>
          <a:cs typeface="Agenda-Light"/>
        </a:defRPr>
      </a:lvl1pPr>
      <a:lvl2pPr marL="742950" indent="-285750" algn="l" defTabSz="457200" rtl="0" eaLnBrk="1" latinLnBrk="0" hangingPunct="1">
        <a:spcBef>
          <a:spcPct val="20000"/>
        </a:spcBef>
        <a:buFont typeface="Arial"/>
        <a:buNone/>
        <a:defRPr sz="2600" b="0" i="0" kern="1200">
          <a:solidFill>
            <a:srgbClr val="636466"/>
          </a:solidFill>
          <a:latin typeface="Agenda-Bold"/>
          <a:ea typeface="+mn-ea"/>
          <a:cs typeface="Agenda-Bold"/>
        </a:defRPr>
      </a:lvl2pPr>
      <a:lvl3pPr marL="1143000" indent="-228600" algn="l" defTabSz="457200" rtl="0" eaLnBrk="1" latinLnBrk="0" hangingPunct="1">
        <a:spcBef>
          <a:spcPct val="20000"/>
        </a:spcBef>
        <a:buFont typeface="Arial"/>
        <a:buNone/>
        <a:defRPr sz="1700" b="0" i="0" kern="1200">
          <a:solidFill>
            <a:srgbClr val="636466"/>
          </a:solidFill>
          <a:latin typeface="Agenda-Light"/>
          <a:ea typeface="+mn-ea"/>
          <a:cs typeface="Agenda-Light"/>
        </a:defRPr>
      </a:lvl3pPr>
      <a:lvl4pPr marL="1600200" indent="-228600" algn="l" defTabSz="457200" rtl="0" eaLnBrk="1" latinLnBrk="0" hangingPunct="1">
        <a:spcBef>
          <a:spcPct val="20000"/>
        </a:spcBef>
        <a:spcAft>
          <a:spcPts val="0"/>
        </a:spcAft>
        <a:buFont typeface="Arial"/>
        <a:buNone/>
        <a:defRPr sz="1000" b="0" i="0" kern="1200">
          <a:solidFill>
            <a:srgbClr val="636466"/>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microsoft.com/office/2007/relationships/hdphoto" Target="../media/hdphoto5.wdp"/></Relationships>
</file>

<file path=ppt/slides/_rels/slide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101.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6.jpeg"/><Relationship Id="rId7" Type="http://schemas.openxmlformats.org/officeDocument/2006/relationships/image" Target="../media/image169.jpeg"/><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168.jpeg"/><Relationship Id="rId5" Type="http://schemas.openxmlformats.org/officeDocument/2006/relationships/image" Target="../media/image30.png"/><Relationship Id="rId4" Type="http://schemas.openxmlformats.org/officeDocument/2006/relationships/image" Target="../media/image167.jpeg"/><Relationship Id="rId9" Type="http://schemas.openxmlformats.org/officeDocument/2006/relationships/image" Target="../media/image171.jpeg"/></Relationships>
</file>

<file path=ppt/slides/_rels/slide102.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30.png"/><Relationship Id="rId7" Type="http://schemas.openxmlformats.org/officeDocument/2006/relationships/image" Target="../media/image175.jpeg"/><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10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80.jpeg"/><Relationship Id="rId2" Type="http://schemas.openxmlformats.org/officeDocument/2006/relationships/notesSlide" Target="../notesSlides/notesSlide103.xml"/><Relationship Id="rId1" Type="http://schemas.openxmlformats.org/officeDocument/2006/relationships/slideLayout" Target="../slideLayouts/slideLayout4.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104.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105.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06.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3.png"/><Relationship Id="rId7" Type="http://schemas.microsoft.com/office/2007/relationships/hdphoto" Target="../media/hdphoto13.wdp"/><Relationship Id="rId2" Type="http://schemas.openxmlformats.org/officeDocument/2006/relationships/notesSlide" Target="../notesSlides/notesSlide106.xml"/><Relationship Id="rId1" Type="http://schemas.openxmlformats.org/officeDocument/2006/relationships/slideLayout" Target="../slideLayouts/slideLayout4.xml"/><Relationship Id="rId6" Type="http://schemas.openxmlformats.org/officeDocument/2006/relationships/image" Target="../media/image186.jpeg"/><Relationship Id="rId5" Type="http://schemas.openxmlformats.org/officeDocument/2006/relationships/image" Target="../media/image185.png"/><Relationship Id="rId4" Type="http://schemas.openxmlformats.org/officeDocument/2006/relationships/image" Target="../media/image184.png"/><Relationship Id="rId9" Type="http://schemas.openxmlformats.org/officeDocument/2006/relationships/image" Target="../media/image188.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engageny.org/resource/common-core-video-series-kindergarten-mathematics-double-10-frames"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1.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hyperlink" Target="http://www.engageny.org/resource/numbers-through-10-number-towers-number-path-number-bond"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oleObject" Target="../embeddings/oleObject1.bin"/><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hyperlink" Target="http://www.engageny.org/resource/nti-november-2012-rigor-breakdown-counting-exercises-for-k-1"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66.png"/><Relationship Id="rId4" Type="http://schemas.openxmlformats.org/officeDocument/2006/relationships/image" Target="../media/image65.emf"/></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79.jpe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15.xml"/><Relationship Id="rId4" Type="http://schemas.openxmlformats.org/officeDocument/2006/relationships/image" Target="../media/image10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105.e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79.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microsoft.com/office/2007/relationships/hdphoto" Target="../media/hdphoto3.wdp"/></Relationships>
</file>

<file path=ppt/slides/_rels/slide8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108.jpeg"/></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 Id="rId9" Type="http://schemas.openxmlformats.org/officeDocument/2006/relationships/image" Target="../media/image117.jpeg"/></Relationships>
</file>

<file path=ppt/slides/_rels/slide84.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20.jpeg"/><Relationship Id="rId4" Type="http://schemas.openxmlformats.org/officeDocument/2006/relationships/image" Target="../media/image119.jpeg"/></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126.emf"/></Relationships>
</file>

<file path=ppt/slides/_rels/slide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0.emf"/><Relationship Id="rId5" Type="http://schemas.openxmlformats.org/officeDocument/2006/relationships/image" Target="../media/image9.png"/><Relationship Id="rId4" Type="http://schemas.microsoft.com/office/2007/relationships/hdphoto" Target="../media/hdphoto4.wdp"/></Relationships>
</file>

<file path=ppt/slides/_rels/slide9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0.xml"/><Relationship Id="rId1" Type="http://schemas.openxmlformats.org/officeDocument/2006/relationships/slideLayout" Target="../slideLayouts/slideLayout4.xml"/><Relationship Id="rId5" Type="http://schemas.openxmlformats.org/officeDocument/2006/relationships/image" Target="../media/image129.png"/><Relationship Id="rId4" Type="http://schemas.openxmlformats.org/officeDocument/2006/relationships/image" Target="../media/image128.png"/></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131.png"/><Relationship Id="rId4" Type="http://schemas.microsoft.com/office/2007/relationships/hdphoto" Target="../media/hdphoto10.wdp"/></Relationships>
</file>

<file path=ppt/slides/_rels/slide9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3.xml"/><Relationship Id="rId1" Type="http://schemas.openxmlformats.org/officeDocument/2006/relationships/slideLayout" Target="../slideLayouts/slideLayout4.xml"/><Relationship Id="rId5" Type="http://schemas.openxmlformats.org/officeDocument/2006/relationships/image" Target="../media/image124.png"/><Relationship Id="rId4" Type="http://schemas.openxmlformats.org/officeDocument/2006/relationships/image" Target="../media/image134.jpeg"/></Relationships>
</file>

<file path=ppt/slides/_rels/slide9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microsoft.com/office/2007/relationships/hdphoto" Target="../media/hdphoto12.wdp"/></Relationships>
</file>

<file path=ppt/slides/_rels/slide95.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46.jpeg"/><Relationship Id="rId3" Type="http://schemas.openxmlformats.org/officeDocument/2006/relationships/image" Target="../media/image136.jpeg"/><Relationship Id="rId7" Type="http://schemas.openxmlformats.org/officeDocument/2006/relationships/image" Target="../media/image140.jpeg"/><Relationship Id="rId12" Type="http://schemas.openxmlformats.org/officeDocument/2006/relationships/image" Target="../media/image145.jpeg"/><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image" Target="../media/image139.jpeg"/><Relationship Id="rId11" Type="http://schemas.openxmlformats.org/officeDocument/2006/relationships/image" Target="../media/image144.jpeg"/><Relationship Id="rId5" Type="http://schemas.openxmlformats.org/officeDocument/2006/relationships/image" Target="../media/image138.jpeg"/><Relationship Id="rId15" Type="http://schemas.openxmlformats.org/officeDocument/2006/relationships/image" Target="../media/image30.png"/><Relationship Id="rId10" Type="http://schemas.openxmlformats.org/officeDocument/2006/relationships/image" Target="../media/image143.jpeg"/><Relationship Id="rId4" Type="http://schemas.openxmlformats.org/officeDocument/2006/relationships/image" Target="../media/image137.jpeg"/><Relationship Id="rId9" Type="http://schemas.openxmlformats.org/officeDocument/2006/relationships/image" Target="../media/image142.jpeg"/><Relationship Id="rId14" Type="http://schemas.openxmlformats.org/officeDocument/2006/relationships/image" Target="../media/image147.jpeg"/></Relationships>
</file>

<file path=ppt/slides/_rels/slide9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image" Target="../media/image149.jpeg"/></Relationships>
</file>

<file path=ppt/slides/_rels/slide97.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30.png"/><Relationship Id="rId2" Type="http://schemas.openxmlformats.org/officeDocument/2006/relationships/notesSlide" Target="../notesSlides/notesSlide97.xml"/><Relationship Id="rId1" Type="http://schemas.openxmlformats.org/officeDocument/2006/relationships/slideLayout" Target="../slideLayouts/slideLayout4.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98.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56.emf"/><Relationship Id="rId4" Type="http://schemas.openxmlformats.org/officeDocument/2006/relationships/image" Target="../media/image155.emf"/></Relationships>
</file>

<file path=ppt/slides/_rels/slide99.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7.jpeg"/><Relationship Id="rId7" Type="http://schemas.openxmlformats.org/officeDocument/2006/relationships/image" Target="../media/image30.png"/><Relationship Id="rId2" Type="http://schemas.openxmlformats.org/officeDocument/2006/relationships/notesSlide" Target="../notesSlides/notesSlide99.xml"/><Relationship Id="rId1" Type="http://schemas.openxmlformats.org/officeDocument/2006/relationships/slideLayout" Target="../slideLayouts/slideLayout4.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 Id="rId9" Type="http://schemas.openxmlformats.org/officeDocument/2006/relationships/image" Target="../media/image1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math-logo-large.png"/>
          <p:cNvPicPr>
            <a:picLocks noChangeAspect="1"/>
          </p:cNvPicPr>
          <p:nvPr/>
        </p:nvPicPr>
        <p:blipFill>
          <a:blip r:embed="rId3"/>
          <a:stretch>
            <a:fillRect/>
          </a:stretch>
        </p:blipFill>
        <p:spPr>
          <a:xfrm>
            <a:off x="1371600" y="1676400"/>
            <a:ext cx="6218903" cy="2286000"/>
          </a:xfrm>
          <a:prstGeom prst="rect">
            <a:avLst/>
          </a:prstGeom>
        </p:spPr>
      </p:pic>
      <p:sp>
        <p:nvSpPr>
          <p:cNvPr id="9" name="Title Placeholder 1"/>
          <p:cNvSpPr txBox="1">
            <a:spLocks/>
          </p:cNvSpPr>
          <p:nvPr/>
        </p:nvSpPr>
        <p:spPr>
          <a:xfrm>
            <a:off x="457200" y="4191000"/>
            <a:ext cx="8229600" cy="762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DF6314"/>
                </a:solidFill>
                <a:effectLst/>
                <a:uLnTx/>
                <a:uFillTx/>
                <a:latin typeface="Agenda-Light"/>
                <a:ea typeface="+mj-ea"/>
                <a:cs typeface="Agenda-Light"/>
              </a:rPr>
              <a:t>Eureka Math: </a:t>
            </a:r>
            <a:r>
              <a:rPr kumimoji="0" lang="en-US" sz="4400" b="0" i="1" u="none" strike="noStrike" kern="1200" cap="none" spc="0" normalizeH="0" baseline="0" noProof="0" dirty="0" smtClean="0">
                <a:ln>
                  <a:noFill/>
                </a:ln>
                <a:solidFill>
                  <a:srgbClr val="DF6314"/>
                </a:solidFill>
                <a:effectLst/>
                <a:uLnTx/>
                <a:uFillTx/>
                <a:latin typeface="Agenda-Light"/>
                <a:ea typeface="+mj-ea"/>
                <a:cs typeface="Agenda-Light"/>
              </a:rPr>
              <a:t>A Story of Units</a:t>
            </a:r>
            <a:endParaRPr kumimoji="0" lang="en-US" sz="4400" b="0" i="1" u="none" strike="noStrike" kern="1200" cap="none" spc="0" normalizeH="0" baseline="0" noProof="0" dirty="0">
              <a:ln>
                <a:noFill/>
              </a:ln>
              <a:solidFill>
                <a:srgbClr val="DF6314"/>
              </a:solidFill>
              <a:effectLst/>
              <a:uLnTx/>
              <a:uFillTx/>
              <a:latin typeface="Agenda-Light"/>
              <a:ea typeface="+mj-ea"/>
              <a:cs typeface="Agenda-Light"/>
            </a:endParaRPr>
          </a:p>
        </p:txBody>
      </p:sp>
      <p:sp>
        <p:nvSpPr>
          <p:cNvPr id="10" name="TextBox 9"/>
          <p:cNvSpPr txBox="1"/>
          <p:nvPr/>
        </p:nvSpPr>
        <p:spPr>
          <a:xfrm>
            <a:off x="1371600" y="4993957"/>
            <a:ext cx="6477000" cy="923330"/>
          </a:xfrm>
          <a:prstGeom prst="rect">
            <a:avLst/>
          </a:prstGeom>
          <a:noFill/>
        </p:spPr>
        <p:txBody>
          <a:bodyPr wrap="square" rtlCol="0">
            <a:spAutoFit/>
          </a:bodyPr>
          <a:lstStyle/>
          <a:p>
            <a:pPr marL="0" lvl="1" algn="ctr"/>
            <a:r>
              <a:rPr lang="en-US" sz="2600" b="1" dirty="0" smtClean="0">
                <a:solidFill>
                  <a:srgbClr val="194467"/>
                </a:solidFill>
                <a:latin typeface="Agenda-Bold"/>
                <a:cs typeface="Agenda-Bold"/>
              </a:rPr>
              <a:t>Major Work of the Grade Band</a:t>
            </a:r>
          </a:p>
          <a:p>
            <a:pPr marL="0" lvl="1" algn="ctr"/>
            <a:r>
              <a:rPr lang="en-US" sz="2800" dirty="0">
                <a:solidFill>
                  <a:srgbClr val="194467"/>
                </a:solidFill>
              </a:rPr>
              <a:t>K-2: </a:t>
            </a:r>
            <a:r>
              <a:rPr lang="en-US" sz="2800" dirty="0" smtClean="0">
                <a:solidFill>
                  <a:srgbClr val="194467"/>
                </a:solidFill>
              </a:rPr>
              <a:t> Addition </a:t>
            </a:r>
            <a:r>
              <a:rPr lang="en-US" sz="2800" dirty="0">
                <a:solidFill>
                  <a:srgbClr val="194467"/>
                </a:solidFill>
              </a:rPr>
              <a:t>and S</a:t>
            </a:r>
            <a:r>
              <a:rPr lang="en-US" sz="2800" dirty="0" smtClean="0">
                <a:solidFill>
                  <a:srgbClr val="194467"/>
                </a:solidFill>
              </a:rPr>
              <a:t>ubtraction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6" y="533400"/>
            <a:ext cx="8229600" cy="1219200"/>
          </a:xfrm>
        </p:spPr>
        <p:txBody>
          <a:bodyPr>
            <a:normAutofit/>
          </a:bodyPr>
          <a:lstStyle/>
          <a:p>
            <a:r>
              <a:rPr lang="en-US" dirty="0" smtClean="0"/>
              <a:t>Kindergarten – Foundations for Counting On</a:t>
            </a:r>
            <a:endParaRPr lang="en-US" dirty="0"/>
          </a:p>
        </p:txBody>
      </p:sp>
      <p:pic>
        <p:nvPicPr>
          <p:cNvPr id="16" name="Picture 15" descr="Screen Shot 2014-02-02 at 8.27.56 AM.png"/>
          <p:cNvPicPr>
            <a:picLocks noChangeAspect="1"/>
          </p:cNvPicPr>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tretch>
            <a:fillRect/>
          </a:stretch>
        </p:blipFill>
        <p:spPr>
          <a:xfrm>
            <a:off x="287338" y="1996020"/>
            <a:ext cx="8551861" cy="3463926"/>
          </a:xfrm>
          <a:prstGeom prst="rect">
            <a:avLst/>
          </a:prstGeom>
        </p:spPr>
      </p:pic>
      <p:sp>
        <p:nvSpPr>
          <p:cNvPr id="27" name="Text Placeholder 3"/>
          <p:cNvSpPr txBox="1">
            <a:spLocks/>
          </p:cNvSpPr>
          <p:nvPr/>
        </p:nvSpPr>
        <p:spPr>
          <a:xfrm>
            <a:off x="287338" y="5791200"/>
            <a:ext cx="8247062" cy="557213"/>
          </a:xfrm>
          <a:prstGeom prst="rect">
            <a:avLst/>
          </a:prstGeom>
        </p:spPr>
        <p:txBody>
          <a:bodyPr/>
          <a:lstStyle/>
          <a:p>
            <a:pPr marL="342900" lvl="0" indent="-342900">
              <a:spcBef>
                <a:spcPct val="20000"/>
              </a:spcBef>
              <a:defRPr/>
            </a:pP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Kindergarten</a:t>
            </a:r>
            <a:r>
              <a:rPr kumimoji="0" lang="en-US" sz="2400" b="0" i="0" u="none" strike="noStrike" kern="1200" cap="none" spc="0" normalizeH="0" noProof="0" dirty="0" smtClean="0">
                <a:ln>
                  <a:noFill/>
                </a:ln>
                <a:solidFill>
                  <a:srgbClr val="DF6314"/>
                </a:solidFill>
                <a:effectLst/>
                <a:uLnTx/>
                <a:uFillTx/>
                <a:latin typeface="Agenda-Light"/>
                <a:ea typeface="+mn-ea"/>
                <a:cs typeface="Agenda-Light"/>
              </a:rPr>
              <a:t> – </a:t>
            </a: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Module 1 Lesson 19</a:t>
            </a:r>
            <a:r>
              <a:rPr kumimoji="0" lang="en-US" sz="2400" b="0" i="0" u="none" strike="noStrike" kern="1200" cap="none" spc="0" normalizeH="0" noProof="0" dirty="0" smtClean="0">
                <a:ln>
                  <a:noFill/>
                </a:ln>
                <a:solidFill>
                  <a:srgbClr val="DF6314"/>
                </a:solidFill>
                <a:effectLst/>
                <a:uLnTx/>
                <a:uFillTx/>
                <a:latin typeface="Agenda-Light"/>
                <a:ea typeface="+mn-ea"/>
                <a:cs typeface="Agenda-Light"/>
              </a:rPr>
              <a:t> </a:t>
            </a:r>
            <a:endParaRPr kumimoji="0" lang="en-US" sz="2400" b="0" i="0" u="none" strike="noStrike" kern="1200" cap="none" spc="0" normalizeH="0" baseline="0" noProof="0" dirty="0">
              <a:ln>
                <a:noFill/>
              </a:ln>
              <a:solidFill>
                <a:srgbClr val="DF6314"/>
              </a:solidFill>
              <a:effectLst/>
              <a:uLnTx/>
              <a:uFillTx/>
              <a:latin typeface="Agenda-Light"/>
              <a:ea typeface="+mn-ea"/>
              <a:cs typeface="Agenda-Light"/>
            </a:endParaRPr>
          </a:p>
        </p:txBody>
      </p:sp>
    </p:spTree>
    <p:extLst>
      <p:ext uri="{BB962C8B-B14F-4D97-AF65-F5344CB8AC3E}">
        <p14:creationId xmlns:p14="http://schemas.microsoft.com/office/powerpoint/2010/main" val="426823606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 Addition Strategies</a:t>
            </a:r>
            <a:endParaRPr lang="en-US" dirty="0"/>
          </a:p>
        </p:txBody>
      </p:sp>
      <p:sp>
        <p:nvSpPr>
          <p:cNvPr id="3" name="Content Placeholder 2"/>
          <p:cNvSpPr>
            <a:spLocks noGrp="1"/>
          </p:cNvSpPr>
          <p:nvPr>
            <p:ph idx="1"/>
          </p:nvPr>
        </p:nvSpPr>
        <p:spPr/>
        <p:txBody>
          <a:bodyPr/>
          <a:lstStyle/>
          <a:p>
            <a:r>
              <a:rPr lang="en-US" dirty="0" smtClean="0"/>
              <a:t>Totals Below </a:t>
            </a:r>
          </a:p>
          <a:p>
            <a:r>
              <a:rPr lang="en-US" dirty="0" smtClean="0"/>
              <a:t> </a:t>
            </a:r>
          </a:p>
          <a:p>
            <a:r>
              <a:rPr lang="en-US" dirty="0" smtClean="0"/>
              <a:t> </a:t>
            </a:r>
          </a:p>
          <a:p>
            <a:endParaRPr lang="en-US" dirty="0" smtClean="0"/>
          </a:p>
          <a:p>
            <a:endParaRPr lang="en-US" dirty="0" smtClean="0"/>
          </a:p>
          <a:p>
            <a:r>
              <a:rPr lang="en-US" dirty="0" smtClean="0"/>
              <a:t>         </a:t>
            </a:r>
            <a:r>
              <a:rPr lang="en-US" sz="1800" dirty="0" smtClean="0"/>
              <a:t>Horizontal Notation</a:t>
            </a:r>
          </a:p>
          <a:p>
            <a:r>
              <a:rPr lang="en-US" sz="1800" dirty="0" smtClean="0"/>
              <a:t>										    Left to Right                Right to Left</a:t>
            </a:r>
            <a:endParaRPr lang="en-US" sz="1800" dirty="0"/>
          </a:p>
        </p:txBody>
      </p:sp>
      <p:sp>
        <p:nvSpPr>
          <p:cNvPr id="4" name="Text Placeholder 3"/>
          <p:cNvSpPr>
            <a:spLocks noGrp="1"/>
          </p:cNvSpPr>
          <p:nvPr>
            <p:ph type="body" sz="quarter" idx="13"/>
          </p:nvPr>
        </p:nvSpPr>
        <p:spPr/>
        <p:txBody>
          <a:bodyPr/>
          <a:lstStyle/>
          <a:p>
            <a:r>
              <a:rPr lang="en-US" smtClean="0"/>
              <a:t>You try!  125 + 75</a:t>
            </a:r>
            <a:endParaRPr lang="en-US" dirty="0"/>
          </a:p>
        </p:txBody>
      </p:sp>
      <p:pic>
        <p:nvPicPr>
          <p:cNvPr id="5" name="Picture 4" descr="Screen Shot 2014-02-15 at 8.09.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654" y="5638800"/>
            <a:ext cx="749047" cy="1128564"/>
          </a:xfrm>
          <a:prstGeom prst="rect">
            <a:avLst/>
          </a:prstGeom>
        </p:spPr>
      </p:pic>
      <p:pic>
        <p:nvPicPr>
          <p:cNvPr id="16" name="Picture 15"/>
          <p:cNvPicPr>
            <a:picLocks noChangeAspect="1"/>
          </p:cNvPicPr>
          <p:nvPr/>
        </p:nvPicPr>
        <p:blipFill>
          <a:blip r:embed="rId4"/>
          <a:stretch>
            <a:fillRect/>
          </a:stretch>
        </p:blipFill>
        <p:spPr>
          <a:xfrm>
            <a:off x="322682" y="3047999"/>
            <a:ext cx="3563518" cy="1177899"/>
          </a:xfrm>
          <a:prstGeom prst="rect">
            <a:avLst/>
          </a:prstGeom>
          <a:ln>
            <a:solidFill>
              <a:srgbClr val="000000"/>
            </a:solidFill>
          </a:ln>
        </p:spPr>
      </p:pic>
      <p:pic>
        <p:nvPicPr>
          <p:cNvPr id="17" name="Picture 16"/>
          <p:cNvPicPr>
            <a:picLocks noChangeAspect="1"/>
          </p:cNvPicPr>
          <p:nvPr/>
        </p:nvPicPr>
        <p:blipFill>
          <a:blip r:embed="rId5"/>
          <a:stretch>
            <a:fillRect/>
          </a:stretch>
        </p:blipFill>
        <p:spPr>
          <a:xfrm>
            <a:off x="4705260" y="2590800"/>
            <a:ext cx="1378039" cy="2201501"/>
          </a:xfrm>
          <a:prstGeom prst="rect">
            <a:avLst/>
          </a:prstGeom>
          <a:ln>
            <a:solidFill>
              <a:srgbClr val="000000"/>
            </a:solidFill>
          </a:ln>
        </p:spPr>
      </p:pic>
      <p:pic>
        <p:nvPicPr>
          <p:cNvPr id="22" name="Picture 21"/>
          <p:cNvPicPr>
            <a:picLocks noChangeAspect="1"/>
          </p:cNvPicPr>
          <p:nvPr/>
        </p:nvPicPr>
        <p:blipFill>
          <a:blip r:embed="rId6"/>
          <a:stretch>
            <a:fillRect/>
          </a:stretch>
        </p:blipFill>
        <p:spPr>
          <a:xfrm>
            <a:off x="6993865" y="2590800"/>
            <a:ext cx="1405597" cy="2201501"/>
          </a:xfrm>
          <a:prstGeom prst="rect">
            <a:avLst/>
          </a:prstGeom>
          <a:ln>
            <a:solidFill>
              <a:srgbClr val="000000"/>
            </a:solidFill>
          </a:ln>
        </p:spPr>
      </p:pic>
    </p:spTree>
    <p:extLst>
      <p:ext uri="{BB962C8B-B14F-4D97-AF65-F5344CB8AC3E}">
        <p14:creationId xmlns:p14="http://schemas.microsoft.com/office/powerpoint/2010/main" val="242923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dissolve">
                                      <p:cBhvr>
                                        <p:cTn id="4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 Models</a:t>
            </a:r>
            <a:br>
              <a:rPr lang="en-US" smtClean="0"/>
            </a:br>
            <a:r>
              <a:rPr lang="en-US" smtClean="0"/>
              <a:t>Place Value Disks and Drawings</a:t>
            </a:r>
            <a:endParaRPr lang="en-US" dirty="0"/>
          </a:p>
        </p:txBody>
      </p:sp>
      <p:sp>
        <p:nvSpPr>
          <p:cNvPr id="3" name="Content Placeholder 2"/>
          <p:cNvSpPr>
            <a:spLocks noGrp="1"/>
          </p:cNvSpPr>
          <p:nvPr>
            <p:ph idx="1"/>
          </p:nvPr>
        </p:nvSpPr>
        <p:spPr>
          <a:xfrm>
            <a:off x="304800" y="1776350"/>
            <a:ext cx="8534400" cy="4572000"/>
          </a:xfrm>
        </p:spPr>
        <p:txBody>
          <a:bodyPr/>
          <a:lstStyle/>
          <a:p>
            <a:r>
              <a:rPr lang="en-US" sz="2400" dirty="0" smtClean="0"/>
              <a:t>Subtraction:  Strategies for Decomposing Tens and Hundreds</a:t>
            </a:r>
          </a:p>
          <a:p>
            <a:pPr lvl="3"/>
            <a:endParaRPr lang="en-US" dirty="0" smtClean="0"/>
          </a:p>
          <a:p>
            <a:r>
              <a:rPr lang="en-US" dirty="0" smtClean="0"/>
              <a:t>        46 – 18</a:t>
            </a:r>
          </a:p>
          <a:p>
            <a:endParaRPr lang="en-US" dirty="0"/>
          </a:p>
        </p:txBody>
      </p:sp>
      <p:sp>
        <p:nvSpPr>
          <p:cNvPr id="4" name="Text Placeholder 3"/>
          <p:cNvSpPr>
            <a:spLocks noGrp="1"/>
          </p:cNvSpPr>
          <p:nvPr>
            <p:ph type="body" sz="quarter" idx="13"/>
          </p:nvPr>
        </p:nvSpPr>
        <p:spPr/>
        <p:txBody>
          <a:bodyPr>
            <a:normAutofit fontScale="92500"/>
          </a:bodyPr>
          <a:lstStyle/>
          <a:p>
            <a:r>
              <a:rPr lang="en-US" smtClean="0"/>
              <a:t>Progression of understanding towards the subtraction algorithm</a:t>
            </a:r>
            <a:endParaRPr lang="en-US" dirty="0"/>
          </a:p>
        </p:txBody>
      </p:sp>
      <p:grpSp>
        <p:nvGrpSpPr>
          <p:cNvPr id="26" name="Group 25"/>
          <p:cNvGrpSpPr/>
          <p:nvPr/>
        </p:nvGrpSpPr>
        <p:grpSpPr>
          <a:xfrm>
            <a:off x="280550" y="2783832"/>
            <a:ext cx="5739250" cy="3007367"/>
            <a:chOff x="344947" y="2378712"/>
            <a:chExt cx="3873150" cy="3031488"/>
          </a:xfrm>
        </p:grpSpPr>
        <p:grpSp>
          <p:nvGrpSpPr>
            <p:cNvPr id="5" name="Group 4"/>
            <p:cNvGrpSpPr>
              <a:grpSpLocks/>
            </p:cNvGrpSpPr>
            <p:nvPr/>
          </p:nvGrpSpPr>
          <p:grpSpPr>
            <a:xfrm>
              <a:off x="344947" y="2798621"/>
              <a:ext cx="1831794" cy="2381147"/>
              <a:chOff x="-7786" y="-169052"/>
              <a:chExt cx="1830073" cy="2381147"/>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527088" y="-696140"/>
                <a:ext cx="768111" cy="1822287"/>
              </a:xfrm>
              <a:prstGeom prst="rect">
                <a:avLst/>
              </a:prstGeom>
              <a:noFill/>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247024" y="651494"/>
                <a:ext cx="1305791" cy="1815411"/>
              </a:xfrm>
              <a:prstGeom prst="rect">
                <a:avLst/>
              </a:prstGeom>
              <a:noFill/>
              <a:ln>
                <a:solidFill>
                  <a:schemeClr val="tx1"/>
                </a:solidFill>
              </a:ln>
            </p:spPr>
          </p:pic>
        </p:grpSp>
        <p:cxnSp>
          <p:nvCxnSpPr>
            <p:cNvPr id="15" name="Straight Connector 14"/>
            <p:cNvCxnSpPr/>
            <p:nvPr/>
          </p:nvCxnSpPr>
          <p:spPr>
            <a:xfrm>
              <a:off x="2315416" y="2378712"/>
              <a:ext cx="0" cy="3031488"/>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7" name="Straight Connector 16"/>
            <p:cNvCxnSpPr/>
            <p:nvPr/>
          </p:nvCxnSpPr>
          <p:spPr>
            <a:xfrm>
              <a:off x="4218097" y="2378712"/>
              <a:ext cx="0" cy="3031488"/>
            </a:xfrm>
            <a:prstGeom prst="line">
              <a:avLst/>
            </a:prstGeom>
            <a:ln w="12700"/>
          </p:spPr>
          <p:style>
            <a:lnRef idx="1">
              <a:schemeClr val="accent6"/>
            </a:lnRef>
            <a:fillRef idx="0">
              <a:schemeClr val="accent6"/>
            </a:fillRef>
            <a:effectRef idx="0">
              <a:schemeClr val="accent6"/>
            </a:effectRef>
            <a:fontRef idx="minor">
              <a:schemeClr val="tx1"/>
            </a:fontRef>
          </p:style>
        </p:cxnSp>
      </p:grpSp>
      <p:pic>
        <p:nvPicPr>
          <p:cNvPr id="18" name="Picture 17" descr="Screen Shot 2014-02-15 at 8.09.3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5856" y="5803900"/>
            <a:ext cx="628144" cy="946404"/>
          </a:xfrm>
          <a:prstGeom prst="rect">
            <a:avLst/>
          </a:prstGeom>
        </p:spPr>
      </p:pic>
      <p:pic>
        <p:nvPicPr>
          <p:cNvPr id="19" name="Picture 18"/>
          <p:cNvPicPr>
            <a:picLocks noChangeAspect="1"/>
          </p:cNvPicPr>
          <p:nvPr/>
        </p:nvPicPr>
        <p:blipFill>
          <a:blip r:embed="rId6"/>
          <a:stretch>
            <a:fillRect/>
          </a:stretch>
        </p:blipFill>
        <p:spPr>
          <a:xfrm>
            <a:off x="4114800" y="2654300"/>
            <a:ext cx="1066800" cy="1308100"/>
          </a:xfrm>
          <a:prstGeom prst="rect">
            <a:avLst/>
          </a:prstGeom>
          <a:ln>
            <a:solidFill>
              <a:srgbClr val="000000"/>
            </a:solidFill>
          </a:ln>
        </p:spPr>
      </p:pic>
      <p:pic>
        <p:nvPicPr>
          <p:cNvPr id="20" name="Picture 19"/>
          <p:cNvPicPr>
            <a:picLocks noChangeAspect="1"/>
          </p:cNvPicPr>
          <p:nvPr/>
        </p:nvPicPr>
        <p:blipFill>
          <a:blip r:embed="rId7"/>
          <a:stretch>
            <a:fillRect/>
          </a:stretch>
        </p:blipFill>
        <p:spPr>
          <a:xfrm>
            <a:off x="3352800" y="4204569"/>
            <a:ext cx="2514600" cy="1284339"/>
          </a:xfrm>
          <a:prstGeom prst="rect">
            <a:avLst/>
          </a:prstGeom>
          <a:ln>
            <a:solidFill>
              <a:srgbClr val="000000"/>
            </a:solidFill>
          </a:ln>
        </p:spPr>
      </p:pic>
      <p:pic>
        <p:nvPicPr>
          <p:cNvPr id="21" name="Picture 20"/>
          <p:cNvPicPr>
            <a:picLocks noChangeAspect="1"/>
          </p:cNvPicPr>
          <p:nvPr/>
        </p:nvPicPr>
        <p:blipFill>
          <a:blip r:embed="rId8"/>
          <a:stretch>
            <a:fillRect/>
          </a:stretch>
        </p:blipFill>
        <p:spPr>
          <a:xfrm>
            <a:off x="6934200" y="2717800"/>
            <a:ext cx="1066800" cy="1244600"/>
          </a:xfrm>
          <a:prstGeom prst="rect">
            <a:avLst/>
          </a:prstGeom>
          <a:ln>
            <a:solidFill>
              <a:srgbClr val="000000"/>
            </a:solidFill>
          </a:ln>
        </p:spPr>
      </p:pic>
      <p:pic>
        <p:nvPicPr>
          <p:cNvPr id="22" name="Picture 21"/>
          <p:cNvPicPr>
            <a:picLocks noChangeAspect="1"/>
          </p:cNvPicPr>
          <p:nvPr/>
        </p:nvPicPr>
        <p:blipFill>
          <a:blip r:embed="rId9"/>
          <a:stretch>
            <a:fillRect/>
          </a:stretch>
        </p:blipFill>
        <p:spPr>
          <a:xfrm>
            <a:off x="6173124" y="4204569"/>
            <a:ext cx="2815666" cy="1284339"/>
          </a:xfrm>
          <a:prstGeom prst="rect">
            <a:avLst/>
          </a:prstGeom>
          <a:ln>
            <a:solidFill>
              <a:srgbClr val="000000"/>
            </a:solidFill>
          </a:ln>
        </p:spPr>
      </p:pic>
    </p:spTree>
    <p:extLst>
      <p:ext uri="{BB962C8B-B14F-4D97-AF65-F5344CB8AC3E}">
        <p14:creationId xmlns:p14="http://schemas.microsoft.com/office/powerpoint/2010/main" val="320138311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 Simplifying Strategies</a:t>
            </a:r>
            <a:endParaRPr lang="en-US" dirty="0"/>
          </a:p>
        </p:txBody>
      </p:sp>
      <p:sp>
        <p:nvSpPr>
          <p:cNvPr id="3" name="Content Placeholder 2"/>
          <p:cNvSpPr>
            <a:spLocks noGrp="1"/>
          </p:cNvSpPr>
          <p:nvPr>
            <p:ph idx="1"/>
          </p:nvPr>
        </p:nvSpPr>
        <p:spPr/>
        <p:txBody>
          <a:bodyPr>
            <a:normAutofit/>
          </a:bodyPr>
          <a:lstStyle/>
          <a:p>
            <a:r>
              <a:rPr lang="en-US" sz="3200" dirty="0" smtClean="0"/>
              <a:t>Subtraction:  Subtract from Multiples of 100</a:t>
            </a:r>
          </a:p>
          <a:p>
            <a:pPr algn="ctr"/>
            <a:r>
              <a:rPr lang="en-US" b="1" dirty="0" smtClean="0"/>
              <a:t>300 – 159</a:t>
            </a:r>
          </a:p>
          <a:p>
            <a:r>
              <a:rPr lang="en-US" sz="1800" dirty="0" smtClean="0"/>
              <a:t>Compensation</a:t>
            </a:r>
          </a:p>
          <a:p>
            <a:endParaRPr lang="en-US" dirty="0" smtClean="0"/>
          </a:p>
          <a:p>
            <a:endParaRPr lang="en-US" dirty="0"/>
          </a:p>
          <a:p>
            <a:r>
              <a:rPr lang="en-US" dirty="0" smtClean="0"/>
              <a:t> </a:t>
            </a:r>
          </a:p>
          <a:p>
            <a:r>
              <a:rPr lang="en-US" sz="1800" dirty="0" smtClean="0"/>
              <a:t>Arrow Notation    </a:t>
            </a:r>
            <a:endParaRPr lang="en-US" sz="1800" dirty="0"/>
          </a:p>
        </p:txBody>
      </p:sp>
      <p:pic>
        <p:nvPicPr>
          <p:cNvPr id="18" name="Picture 17" descr="Screen Shot 2014-02-15 at 8.09.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856" y="5803900"/>
            <a:ext cx="628144" cy="946404"/>
          </a:xfrm>
          <a:prstGeom prst="rect">
            <a:avLst/>
          </a:prstGeom>
        </p:spPr>
      </p:pic>
      <p:pic>
        <p:nvPicPr>
          <p:cNvPr id="8" name="Picture 7"/>
          <p:cNvPicPr>
            <a:picLocks noChangeAspect="1"/>
          </p:cNvPicPr>
          <p:nvPr/>
        </p:nvPicPr>
        <p:blipFill>
          <a:blip r:embed="rId4"/>
          <a:stretch>
            <a:fillRect/>
          </a:stretch>
        </p:blipFill>
        <p:spPr>
          <a:xfrm>
            <a:off x="373900" y="3346153"/>
            <a:ext cx="1862939" cy="1581150"/>
          </a:xfrm>
          <a:prstGeom prst="rect">
            <a:avLst/>
          </a:prstGeom>
          <a:ln>
            <a:solidFill>
              <a:srgbClr val="000000"/>
            </a:solidFill>
          </a:ln>
        </p:spPr>
      </p:pic>
      <p:pic>
        <p:nvPicPr>
          <p:cNvPr id="9" name="Picture 8"/>
          <p:cNvPicPr>
            <a:picLocks noChangeAspect="1"/>
          </p:cNvPicPr>
          <p:nvPr/>
        </p:nvPicPr>
        <p:blipFill>
          <a:blip r:embed="rId5"/>
          <a:stretch>
            <a:fillRect/>
          </a:stretch>
        </p:blipFill>
        <p:spPr>
          <a:xfrm>
            <a:off x="2975076" y="3905165"/>
            <a:ext cx="2590803" cy="431800"/>
          </a:xfrm>
          <a:prstGeom prst="rect">
            <a:avLst/>
          </a:prstGeom>
          <a:ln>
            <a:solidFill>
              <a:srgbClr val="000000"/>
            </a:solidFill>
          </a:ln>
        </p:spPr>
      </p:pic>
      <p:pic>
        <p:nvPicPr>
          <p:cNvPr id="10" name="Picture 9"/>
          <p:cNvPicPr>
            <a:picLocks noChangeAspect="1"/>
          </p:cNvPicPr>
          <p:nvPr/>
        </p:nvPicPr>
        <p:blipFill>
          <a:blip r:embed="rId6"/>
          <a:stretch>
            <a:fillRect/>
          </a:stretch>
        </p:blipFill>
        <p:spPr>
          <a:xfrm>
            <a:off x="6290240" y="3905165"/>
            <a:ext cx="2722217" cy="431800"/>
          </a:xfrm>
          <a:prstGeom prst="rect">
            <a:avLst/>
          </a:prstGeom>
          <a:ln>
            <a:solidFill>
              <a:srgbClr val="000000"/>
            </a:solidFill>
          </a:ln>
        </p:spPr>
      </p:pic>
      <p:pic>
        <p:nvPicPr>
          <p:cNvPr id="11" name="Picture 10"/>
          <p:cNvPicPr>
            <a:picLocks noChangeAspect="1"/>
          </p:cNvPicPr>
          <p:nvPr/>
        </p:nvPicPr>
        <p:blipFill>
          <a:blip r:embed="rId7"/>
          <a:stretch>
            <a:fillRect/>
          </a:stretch>
        </p:blipFill>
        <p:spPr>
          <a:xfrm>
            <a:off x="647699" y="5428384"/>
            <a:ext cx="4648201" cy="628135"/>
          </a:xfrm>
          <a:prstGeom prst="rect">
            <a:avLst/>
          </a:prstGeom>
          <a:ln>
            <a:solidFill>
              <a:srgbClr val="000000"/>
            </a:solidFill>
          </a:ln>
        </p:spPr>
      </p:pic>
      <p:pic>
        <p:nvPicPr>
          <p:cNvPr id="12" name="Picture 11"/>
          <p:cNvPicPr>
            <a:picLocks noChangeAspect="1"/>
          </p:cNvPicPr>
          <p:nvPr/>
        </p:nvPicPr>
        <p:blipFill>
          <a:blip r:embed="rId8"/>
          <a:stretch>
            <a:fillRect/>
          </a:stretch>
        </p:blipFill>
        <p:spPr>
          <a:xfrm>
            <a:off x="6629400" y="5436381"/>
            <a:ext cx="1021949" cy="546624"/>
          </a:xfrm>
          <a:prstGeom prst="rect">
            <a:avLst/>
          </a:prstGeom>
          <a:ln>
            <a:solidFill>
              <a:srgbClr val="000000"/>
            </a:solidFill>
          </a:ln>
        </p:spPr>
      </p:pic>
      <p:sp>
        <p:nvSpPr>
          <p:cNvPr id="13" name="Right Arrow 12"/>
          <p:cNvSpPr/>
          <p:nvPr/>
        </p:nvSpPr>
        <p:spPr>
          <a:xfrm>
            <a:off x="2487626" y="4026006"/>
            <a:ext cx="310896" cy="1506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a:off x="5821523" y="4026006"/>
            <a:ext cx="310896" cy="1506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a:off x="5791200" y="5683416"/>
            <a:ext cx="499040" cy="1506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962400" y="5346700"/>
            <a:ext cx="499040" cy="457200"/>
          </a:xfrm>
          <a:prstGeom prst="ellipse">
            <a:avLst/>
          </a:prstGeom>
          <a:no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flipH="1">
            <a:off x="2612173" y="5341646"/>
            <a:ext cx="451104" cy="457200"/>
          </a:xfrm>
          <a:prstGeom prst="ellipse">
            <a:avLst/>
          </a:prstGeom>
          <a:no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371600" y="5341646"/>
            <a:ext cx="499040" cy="457200"/>
          </a:xfrm>
          <a:prstGeom prst="ellipse">
            <a:avLst/>
          </a:prstGeom>
          <a:noFill/>
          <a:ln w="127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80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dissolv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dissolv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24" grpId="0" animBg="1"/>
      <p:bldP spid="14" grpId="0" animBg="1"/>
      <p:bldP spid="27" grpId="0" animBg="1"/>
      <p:bldP spid="2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 Models</a:t>
            </a:r>
            <a:br>
              <a:rPr lang="en-US" smtClean="0"/>
            </a:br>
            <a:r>
              <a:rPr lang="en-US" smtClean="0"/>
              <a:t>Place Value Disks and Drawings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Subtraction:  Subtract from Multiples of 100</a:t>
            </a:r>
          </a:p>
          <a:p>
            <a:pPr algn="ctr"/>
            <a:r>
              <a:rPr lang="en-US" b="1" dirty="0" smtClean="0"/>
              <a:t>300 – 159</a:t>
            </a:r>
          </a:p>
          <a:p>
            <a:endParaRPr lang="en-US" dirty="0" smtClean="0"/>
          </a:p>
          <a:p>
            <a:endParaRPr lang="en-US" dirty="0" smtClean="0"/>
          </a:p>
          <a:p>
            <a:r>
              <a:rPr lang="en-US" sz="2100" dirty="0" smtClean="0"/>
              <a:t>2 Step</a:t>
            </a:r>
          </a:p>
          <a:p>
            <a:endParaRPr lang="en-US" dirty="0" smtClean="0"/>
          </a:p>
          <a:p>
            <a:r>
              <a:rPr lang="en-US" dirty="0" smtClean="0"/>
              <a:t> </a:t>
            </a:r>
          </a:p>
          <a:p>
            <a:endParaRPr lang="en-US" dirty="0" smtClean="0"/>
          </a:p>
          <a:p>
            <a:endParaRPr lang="en-US" dirty="0" smtClean="0"/>
          </a:p>
          <a:p>
            <a:endParaRPr lang="en-US" dirty="0" smtClean="0"/>
          </a:p>
          <a:p>
            <a:r>
              <a:rPr lang="en-US" sz="2100" dirty="0" smtClean="0"/>
              <a:t>1 Step </a:t>
            </a:r>
            <a:endParaRPr lang="en-US" sz="2100" dirty="0"/>
          </a:p>
        </p:txBody>
      </p:sp>
      <p:pic>
        <p:nvPicPr>
          <p:cNvPr id="18" name="Picture 17" descr="Screen Shot 2014-02-15 at 8.09.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856" y="5803900"/>
            <a:ext cx="628144" cy="946404"/>
          </a:xfrm>
          <a:prstGeom prst="rect">
            <a:avLst/>
          </a:prstGeom>
        </p:spPr>
      </p:pic>
      <p:pic>
        <p:nvPicPr>
          <p:cNvPr id="5" name="Picture 4"/>
          <p:cNvPicPr>
            <a:picLocks noChangeAspect="1"/>
          </p:cNvPicPr>
          <p:nvPr/>
        </p:nvPicPr>
        <p:blipFill>
          <a:blip r:embed="rId4"/>
          <a:stretch>
            <a:fillRect/>
          </a:stretch>
        </p:blipFill>
        <p:spPr>
          <a:xfrm>
            <a:off x="1676400" y="2743200"/>
            <a:ext cx="1981200" cy="1846881"/>
          </a:xfrm>
          <a:prstGeom prst="rect">
            <a:avLst/>
          </a:prstGeom>
          <a:ln>
            <a:solidFill>
              <a:srgbClr val="000000"/>
            </a:solidFill>
          </a:ln>
        </p:spPr>
      </p:pic>
      <p:pic>
        <p:nvPicPr>
          <p:cNvPr id="6" name="Picture 5"/>
          <p:cNvPicPr>
            <a:picLocks noChangeAspect="1"/>
          </p:cNvPicPr>
          <p:nvPr/>
        </p:nvPicPr>
        <p:blipFill>
          <a:blip r:embed="rId5"/>
          <a:stretch>
            <a:fillRect/>
          </a:stretch>
        </p:blipFill>
        <p:spPr>
          <a:xfrm>
            <a:off x="4608068" y="2743200"/>
            <a:ext cx="3429000" cy="1825625"/>
          </a:xfrm>
          <a:prstGeom prst="rect">
            <a:avLst/>
          </a:prstGeom>
          <a:ln>
            <a:solidFill>
              <a:srgbClr val="000000"/>
            </a:solidFill>
          </a:ln>
        </p:spPr>
      </p:pic>
      <p:pic>
        <p:nvPicPr>
          <p:cNvPr id="7" name="Picture 6"/>
          <p:cNvPicPr>
            <a:picLocks noChangeAspect="1"/>
          </p:cNvPicPr>
          <p:nvPr/>
        </p:nvPicPr>
        <p:blipFill rotWithShape="1">
          <a:blip r:embed="rId6"/>
          <a:srcRect l="9183"/>
          <a:stretch/>
        </p:blipFill>
        <p:spPr>
          <a:xfrm>
            <a:off x="1708635" y="4951745"/>
            <a:ext cx="1925050" cy="1816885"/>
          </a:xfrm>
          <a:prstGeom prst="rect">
            <a:avLst/>
          </a:prstGeom>
          <a:ln>
            <a:solidFill>
              <a:srgbClr val="000000"/>
            </a:solidFill>
          </a:ln>
        </p:spPr>
      </p:pic>
      <p:pic>
        <p:nvPicPr>
          <p:cNvPr id="9" name="Picture 8"/>
          <p:cNvPicPr>
            <a:picLocks noChangeAspect="1"/>
          </p:cNvPicPr>
          <p:nvPr/>
        </p:nvPicPr>
        <p:blipFill>
          <a:blip r:embed="rId7"/>
          <a:stretch>
            <a:fillRect/>
          </a:stretch>
        </p:blipFill>
        <p:spPr>
          <a:xfrm>
            <a:off x="4608068" y="4832101"/>
            <a:ext cx="3429000" cy="1918203"/>
          </a:xfrm>
          <a:prstGeom prst="rect">
            <a:avLst/>
          </a:prstGeom>
          <a:ln>
            <a:solidFill>
              <a:srgbClr val="000000"/>
            </a:solidFill>
          </a:ln>
        </p:spPr>
      </p:pic>
    </p:spTree>
    <p:extLst>
      <p:ext uri="{BB962C8B-B14F-4D97-AF65-F5344CB8AC3E}">
        <p14:creationId xmlns:p14="http://schemas.microsoft.com/office/powerpoint/2010/main" val="70817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Grade 2 – Assessment</a:t>
            </a:r>
            <a:endParaRPr lang="en-US" dirty="0"/>
          </a:p>
        </p:txBody>
      </p:sp>
      <p:sp>
        <p:nvSpPr>
          <p:cNvPr id="8" name="Content Placeholder 7"/>
          <p:cNvSpPr>
            <a:spLocks noGrp="1"/>
          </p:cNvSpPr>
          <p:nvPr>
            <p:ph idx="1"/>
          </p:nvPr>
        </p:nvSpPr>
        <p:spPr/>
        <p:txBody>
          <a:bodyPr/>
          <a:lstStyle/>
          <a:p>
            <a:r>
              <a:rPr lang="en-US" smtClean="0"/>
              <a:t>  </a:t>
            </a:r>
            <a:endParaRPr lang="en-US" dirty="0"/>
          </a:p>
        </p:txBody>
      </p:sp>
      <p:sp>
        <p:nvSpPr>
          <p:cNvPr id="5" name="Text Placeholder 4"/>
          <p:cNvSpPr>
            <a:spLocks noGrp="1"/>
          </p:cNvSpPr>
          <p:nvPr>
            <p:ph type="body" sz="quarter" idx="13"/>
          </p:nvPr>
        </p:nvSpPr>
        <p:spPr/>
        <p:txBody>
          <a:bodyPr/>
          <a:lstStyle/>
          <a:p>
            <a:r>
              <a:rPr lang="en-US" dirty="0"/>
              <a:t>Grade 2 – Module 5 </a:t>
            </a:r>
            <a:r>
              <a:rPr lang="en-US" dirty="0" smtClean="0"/>
              <a:t>– End</a:t>
            </a:r>
            <a:r>
              <a:rPr lang="en-US" dirty="0"/>
              <a:t>-of-Module Assessment</a:t>
            </a:r>
          </a:p>
        </p:txBody>
      </p:sp>
      <p:pic>
        <p:nvPicPr>
          <p:cNvPr id="7" name="Picture 6"/>
          <p:cNvPicPr>
            <a:picLocks noChangeAspect="1"/>
          </p:cNvPicPr>
          <p:nvPr/>
        </p:nvPicPr>
        <p:blipFill>
          <a:blip r:embed="rId3"/>
          <a:stretch>
            <a:fillRect/>
          </a:stretch>
        </p:blipFill>
        <p:spPr>
          <a:xfrm>
            <a:off x="286606" y="1661623"/>
            <a:ext cx="8333969" cy="3581400"/>
          </a:xfrm>
          <a:prstGeom prst="rect">
            <a:avLst/>
          </a:prstGeom>
        </p:spPr>
      </p:pic>
      <p:pic>
        <p:nvPicPr>
          <p:cNvPr id="11" name="Picture 10" descr="Screen Shot 2014-03-03 at 11.15.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289" y="5334000"/>
            <a:ext cx="1420567" cy="1221688"/>
          </a:xfrm>
          <a:prstGeom prst="rect">
            <a:avLst/>
          </a:prstGeom>
        </p:spPr>
      </p:pic>
    </p:spTree>
    <p:extLst>
      <p:ext uri="{BB962C8B-B14F-4D97-AF65-F5344CB8AC3E}">
        <p14:creationId xmlns:p14="http://schemas.microsoft.com/office/powerpoint/2010/main" val="28661439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Grade 2 – Assessment</a:t>
            </a:r>
            <a:endParaRPr lang="en-US" dirty="0"/>
          </a:p>
        </p:txBody>
      </p:sp>
      <p:sp>
        <p:nvSpPr>
          <p:cNvPr id="5" name="Text Placeholder 4"/>
          <p:cNvSpPr>
            <a:spLocks noGrp="1"/>
          </p:cNvSpPr>
          <p:nvPr>
            <p:ph type="body" sz="quarter" idx="13"/>
          </p:nvPr>
        </p:nvSpPr>
        <p:spPr/>
        <p:txBody>
          <a:bodyPr/>
          <a:lstStyle/>
          <a:p>
            <a:r>
              <a:rPr lang="en-US" dirty="0"/>
              <a:t>Grade 2 – Module </a:t>
            </a:r>
            <a:r>
              <a:rPr lang="en-US" dirty="0" smtClean="0"/>
              <a:t>5 –</a:t>
            </a:r>
            <a:r>
              <a:rPr lang="en-US" dirty="0"/>
              <a:t> </a:t>
            </a:r>
            <a:r>
              <a:rPr lang="en-US" dirty="0" smtClean="0"/>
              <a:t>End</a:t>
            </a:r>
            <a:r>
              <a:rPr lang="en-US" dirty="0"/>
              <a:t>-of-Module Assessment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1302"/>
          <a:stretch/>
        </p:blipFill>
        <p:spPr>
          <a:xfrm>
            <a:off x="1286358" y="1671395"/>
            <a:ext cx="6333641" cy="4272205"/>
          </a:xfrm>
          <a:prstGeom prst="rect">
            <a:avLst/>
          </a:prstGeom>
          <a:ln>
            <a:solidFill>
              <a:srgbClr val="000000"/>
            </a:solidFill>
          </a:ln>
        </p:spPr>
      </p:pic>
      <p:pic>
        <p:nvPicPr>
          <p:cNvPr id="3" name="Picture 2" descr="Screen Shot 2014-02-15 at 8.09.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200" y="5380958"/>
            <a:ext cx="914400" cy="1377696"/>
          </a:xfrm>
          <a:prstGeom prst="rect">
            <a:avLst/>
          </a:prstGeom>
        </p:spPr>
      </p:pic>
    </p:spTree>
    <p:extLst>
      <p:ext uri="{BB962C8B-B14F-4D97-AF65-F5344CB8AC3E}">
        <p14:creationId xmlns:p14="http://schemas.microsoft.com/office/powerpoint/2010/main" val="340372715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Story Continues</a:t>
            </a:r>
            <a:endParaRPr lang="en-US" dirty="0"/>
          </a:p>
        </p:txBody>
      </p:sp>
      <p:sp>
        <p:nvSpPr>
          <p:cNvPr id="15" name="Content Placeholder 14"/>
          <p:cNvSpPr>
            <a:spLocks noGrp="1"/>
          </p:cNvSpPr>
          <p:nvPr>
            <p:ph idx="1"/>
          </p:nvPr>
        </p:nvSpPr>
        <p:spPr/>
        <p:txBody>
          <a:bodyPr/>
          <a:lstStyle/>
          <a:p>
            <a:r>
              <a:rPr lang="en-US" dirty="0" smtClean="0"/>
              <a:t>Grade 3</a:t>
            </a:r>
          </a:p>
          <a:p>
            <a:endParaRPr lang="en-US" dirty="0"/>
          </a:p>
          <a:p>
            <a:endParaRPr lang="en-US" dirty="0" smtClean="0"/>
          </a:p>
          <a:p>
            <a:r>
              <a:rPr lang="en-US" dirty="0" smtClean="0"/>
              <a:t>Grade 4</a:t>
            </a:r>
          </a:p>
          <a:p>
            <a:endParaRPr lang="en-US" dirty="0"/>
          </a:p>
          <a:p>
            <a:endParaRPr lang="en-US" dirty="0" smtClean="0"/>
          </a:p>
          <a:p>
            <a:r>
              <a:rPr lang="en-US" dirty="0" smtClean="0"/>
              <a:t>Grade 5</a:t>
            </a:r>
            <a:endParaRPr lang="en-US" dirty="0"/>
          </a:p>
        </p:txBody>
      </p:sp>
      <p:pic>
        <p:nvPicPr>
          <p:cNvPr id="7" name="Picture 6"/>
          <p:cNvPicPr>
            <a:picLocks noChangeAspect="1"/>
          </p:cNvPicPr>
          <p:nvPr/>
        </p:nvPicPr>
        <p:blipFill>
          <a:blip r:embed="rId3"/>
          <a:stretch>
            <a:fillRect/>
          </a:stretch>
        </p:blipFill>
        <p:spPr>
          <a:xfrm>
            <a:off x="2273300" y="1680734"/>
            <a:ext cx="1183271" cy="1339307"/>
          </a:xfrm>
          <a:prstGeom prst="rect">
            <a:avLst/>
          </a:prstGeom>
        </p:spPr>
      </p:pic>
      <p:pic>
        <p:nvPicPr>
          <p:cNvPr id="14" name="Picture 13"/>
          <p:cNvPicPr>
            <a:picLocks noChangeAspect="1"/>
          </p:cNvPicPr>
          <p:nvPr/>
        </p:nvPicPr>
        <p:blipFill>
          <a:blip r:embed="rId4"/>
          <a:stretch>
            <a:fillRect/>
          </a:stretch>
        </p:blipFill>
        <p:spPr>
          <a:xfrm>
            <a:off x="4113364" y="1598988"/>
            <a:ext cx="970872" cy="1612900"/>
          </a:xfrm>
          <a:prstGeom prst="rect">
            <a:avLst/>
          </a:prstGeom>
        </p:spPr>
      </p:pic>
      <p:grpSp>
        <p:nvGrpSpPr>
          <p:cNvPr id="8" name="Group 7"/>
          <p:cNvGrpSpPr/>
          <p:nvPr/>
        </p:nvGrpSpPr>
        <p:grpSpPr>
          <a:xfrm>
            <a:off x="1752600" y="3433795"/>
            <a:ext cx="4211275" cy="1046195"/>
            <a:chOff x="2133600" y="3227288"/>
            <a:chExt cx="4211275" cy="1046195"/>
          </a:xfrm>
        </p:grpSpPr>
        <p:pic>
          <p:nvPicPr>
            <p:cNvPr id="4" name="Picture 3"/>
            <p:cNvPicPr>
              <a:picLocks noChangeAspect="1"/>
            </p:cNvPicPr>
            <p:nvPr/>
          </p:nvPicPr>
          <p:blipFill>
            <a:blip r:embed="rId5"/>
            <a:stretch>
              <a:fillRect/>
            </a:stretch>
          </p:blipFill>
          <p:spPr>
            <a:xfrm>
              <a:off x="2133600" y="3232083"/>
              <a:ext cx="4211275" cy="1041400"/>
            </a:xfrm>
            <a:prstGeom prst="rect">
              <a:avLst/>
            </a:prstGeom>
          </p:spPr>
        </p:pic>
        <p:sp>
          <p:nvSpPr>
            <p:cNvPr id="6" name="Rectangle 5"/>
            <p:cNvSpPr/>
            <p:nvPr/>
          </p:nvSpPr>
          <p:spPr>
            <a:xfrm>
              <a:off x="2514600" y="3227288"/>
              <a:ext cx="457200" cy="2017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6322446" y="2699648"/>
            <a:ext cx="1968988" cy="1780342"/>
          </a:xfrm>
          <a:prstGeom prst="rect">
            <a:avLst/>
          </a:prstGeom>
        </p:spPr>
      </p:pic>
      <p:pic>
        <p:nvPicPr>
          <p:cNvPr id="3" name="Picture 2"/>
          <p:cNvPicPr>
            <a:picLocks noChangeAspect="1"/>
          </p:cNvPicPr>
          <p:nvPr/>
        </p:nvPicPr>
        <p:blipFill>
          <a:blip r:embed="rId8"/>
          <a:stretch>
            <a:fillRect/>
          </a:stretch>
        </p:blipFill>
        <p:spPr>
          <a:xfrm>
            <a:off x="1752600" y="4967900"/>
            <a:ext cx="3828372" cy="1719461"/>
          </a:xfrm>
          <a:prstGeom prst="rect">
            <a:avLst/>
          </a:prstGeom>
        </p:spPr>
      </p:pic>
      <p:pic>
        <p:nvPicPr>
          <p:cNvPr id="5" name="Picture 4"/>
          <p:cNvPicPr>
            <a:picLocks noChangeAspect="1"/>
          </p:cNvPicPr>
          <p:nvPr/>
        </p:nvPicPr>
        <p:blipFill>
          <a:blip r:embed="rId9"/>
          <a:stretch>
            <a:fillRect/>
          </a:stretch>
        </p:blipFill>
        <p:spPr>
          <a:xfrm>
            <a:off x="5934749" y="4774725"/>
            <a:ext cx="2113325" cy="1939216"/>
          </a:xfrm>
          <a:prstGeom prst="rect">
            <a:avLst/>
          </a:prstGeom>
        </p:spPr>
      </p:pic>
    </p:spTree>
    <p:extLst>
      <p:ext uri="{BB962C8B-B14F-4D97-AF65-F5344CB8AC3E}">
        <p14:creationId xmlns:p14="http://schemas.microsoft.com/office/powerpoint/2010/main" val="225731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Arial"/>
              <a:buChar char="•"/>
            </a:pPr>
            <a:r>
              <a:rPr lang="en-US" sz="2400" dirty="0" smtClean="0"/>
              <a:t>What simple ideas have you learned about addition and subtraction?</a:t>
            </a:r>
          </a:p>
          <a:p>
            <a:pPr marL="457200" indent="-457200">
              <a:buFont typeface="Arial"/>
              <a:buChar char="•"/>
            </a:pPr>
            <a:r>
              <a:rPr lang="en-US" sz="2400" dirty="0" smtClean="0"/>
              <a:t>Can you now manipulate units better than before?</a:t>
            </a:r>
          </a:p>
          <a:p>
            <a:pPr marL="457200" indent="-457200">
              <a:buFont typeface="Arial"/>
              <a:buChar char="•"/>
            </a:pPr>
            <a:r>
              <a:rPr lang="en-US" sz="2400" dirty="0" smtClean="0"/>
              <a:t>What new strategies did you learn that use the structure of 10 to add and subtract?</a:t>
            </a:r>
          </a:p>
          <a:p>
            <a:pPr marL="457200" indent="-457200">
              <a:buFont typeface="Arial"/>
              <a:buChar char="•"/>
            </a:pPr>
            <a:r>
              <a:rPr lang="en-US" sz="2400" dirty="0" smtClean="0"/>
              <a:t>Can you now help students see embedded numbers?</a:t>
            </a:r>
          </a:p>
          <a:p>
            <a:pPr marL="0" indent="0"/>
            <a:endParaRPr lang="en-US" dirty="0"/>
          </a:p>
        </p:txBody>
      </p:sp>
      <p:sp>
        <p:nvSpPr>
          <p:cNvPr id="3" name="Title 2"/>
          <p:cNvSpPr>
            <a:spLocks noGrp="1"/>
          </p:cNvSpPr>
          <p:nvPr>
            <p:ph type="title"/>
          </p:nvPr>
        </p:nvSpPr>
        <p:spPr/>
        <p:txBody>
          <a:bodyPr/>
          <a:lstStyle/>
          <a:p>
            <a:r>
              <a:rPr lang="en-US" smtClean="0"/>
              <a:t>Reflection</a:t>
            </a:r>
            <a:endParaRPr lang="en-US" dirty="0"/>
          </a:p>
        </p:txBody>
      </p:sp>
    </p:spTree>
    <p:extLst>
      <p:ext uri="{BB962C8B-B14F-4D97-AF65-F5344CB8AC3E}">
        <p14:creationId xmlns:p14="http://schemas.microsoft.com/office/powerpoint/2010/main" val="17269541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Key Points for Addition and Subtraction</a:t>
            </a:r>
            <a:endParaRPr lang="en-US" dirty="0"/>
          </a:p>
        </p:txBody>
      </p:sp>
      <p:sp>
        <p:nvSpPr>
          <p:cNvPr id="4" name="Content Placeholder 3"/>
          <p:cNvSpPr>
            <a:spLocks noGrp="1"/>
          </p:cNvSpPr>
          <p:nvPr>
            <p:ph idx="1"/>
          </p:nvPr>
        </p:nvSpPr>
        <p:spPr/>
        <p:txBody>
          <a:bodyPr>
            <a:normAutofit fontScale="70000" lnSpcReduction="20000"/>
          </a:bodyPr>
          <a:lstStyle/>
          <a:p>
            <a:pPr marL="457200" indent="-457200">
              <a:buFont typeface="Arial"/>
              <a:buChar char="•"/>
            </a:pPr>
            <a:r>
              <a:rPr lang="en-US" dirty="0" smtClean="0"/>
              <a:t>Addition and subtraction are about the manipulation of units.</a:t>
            </a:r>
          </a:p>
          <a:p>
            <a:pPr marL="457200" indent="-457200">
              <a:buFont typeface="Arial"/>
              <a:buChar char="•"/>
            </a:pPr>
            <a:r>
              <a:rPr lang="en-US" dirty="0" smtClean="0"/>
              <a:t>Addition and subtraction are about seeing part/whole relationships.</a:t>
            </a:r>
          </a:p>
          <a:p>
            <a:pPr marL="457200" indent="-457200">
              <a:buFont typeface="Arial"/>
              <a:buChar char="•"/>
            </a:pPr>
            <a:r>
              <a:rPr lang="en-US" dirty="0" smtClean="0"/>
              <a:t>Addition is putting together -- the composing of units to make a larger unit.</a:t>
            </a:r>
          </a:p>
          <a:p>
            <a:pPr marL="457200" indent="-457200">
              <a:buFont typeface="Arial"/>
              <a:buChar char="•"/>
            </a:pPr>
            <a:r>
              <a:rPr lang="en-US" dirty="0" smtClean="0"/>
              <a:t>Subtraction is taking apart -- the decomposing of larger units into smaller units.</a:t>
            </a:r>
          </a:p>
          <a:p>
            <a:pPr marL="457200" indent="-457200">
              <a:buFont typeface="Arial"/>
              <a:buChar char="•"/>
            </a:pPr>
            <a:r>
              <a:rPr lang="en-US" dirty="0" smtClean="0"/>
              <a:t>Subtraction is also the comparison of units.</a:t>
            </a:r>
          </a:p>
          <a:p>
            <a:pPr marL="457200" indent="-457200">
              <a:buFont typeface="Arial"/>
              <a:buChar char="•"/>
            </a:pPr>
            <a:r>
              <a:rPr lang="en-US" dirty="0" smtClean="0"/>
              <a:t>Knowledge of bonds within 10, bonds that make 10, and teen numbers as 10 and some ones are key understandings necessary for the manipulation of units.</a:t>
            </a:r>
          </a:p>
          <a:p>
            <a:pPr marL="457200" indent="-457200">
              <a:buFont typeface="Arial"/>
              <a:buChar char="•"/>
            </a:pPr>
            <a:r>
              <a:rPr lang="en-US" dirty="0" smtClean="0"/>
              <a:t>Conceptual understanding is developed and supported by learning, sharing, and reasoning about strategies based on place value, properties of operations, and the relationship between addition and subtraction.</a:t>
            </a:r>
          </a:p>
          <a:p>
            <a:pPr marL="457200" indent="-457200">
              <a:buFont typeface="Arial"/>
              <a:buChar char="•"/>
            </a:pPr>
            <a:r>
              <a:rPr lang="en-US" dirty="0" smtClean="0"/>
              <a:t>Specifically chosen models and fluency activities support learning.</a:t>
            </a:r>
          </a:p>
        </p:txBody>
      </p:sp>
    </p:spTree>
    <p:extLst>
      <p:ext uri="{BB962C8B-B14F-4D97-AF65-F5344CB8AC3E}">
        <p14:creationId xmlns:p14="http://schemas.microsoft.com/office/powerpoint/2010/main" val="3673190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Kindergarten – Foundations for  </a:t>
            </a:r>
            <a:br>
              <a:rPr lang="en-US" dirty="0" smtClean="0"/>
            </a:br>
            <a:r>
              <a:rPr lang="en-US" dirty="0" smtClean="0"/>
              <a:t>Counting On</a:t>
            </a:r>
            <a:endParaRPr lang="en-US" dirty="0"/>
          </a:p>
        </p:txBody>
      </p:sp>
      <p:sp>
        <p:nvSpPr>
          <p:cNvPr id="4" name="Content Placeholder 3"/>
          <p:cNvSpPr>
            <a:spLocks noGrp="1"/>
          </p:cNvSpPr>
          <p:nvPr>
            <p:ph idx="1"/>
          </p:nvPr>
        </p:nvSpPr>
        <p:spPr>
          <a:xfrm>
            <a:off x="304800" y="1776350"/>
            <a:ext cx="6477000" cy="4572000"/>
          </a:xfrm>
        </p:spPr>
        <p:txBody>
          <a:bodyPr/>
          <a:lstStyle/>
          <a:p>
            <a:pPr marL="514350" indent="-514350">
              <a:buAutoNum type="arabicPeriod"/>
            </a:pPr>
            <a:r>
              <a:rPr lang="en-US" dirty="0" smtClean="0"/>
              <a:t>Counting </a:t>
            </a:r>
            <a:r>
              <a:rPr lang="en-US" dirty="0"/>
              <a:t>on the </a:t>
            </a:r>
            <a:r>
              <a:rPr lang="en-US" dirty="0" smtClean="0"/>
              <a:t>Say Ten Way</a:t>
            </a:r>
          </a:p>
          <a:p>
            <a:pPr marL="514350" indent="-514350">
              <a:buAutoNum type="arabicPeriod"/>
            </a:pPr>
            <a:r>
              <a:rPr lang="en-US" dirty="0" smtClean="0"/>
              <a:t>Counting </a:t>
            </a:r>
            <a:r>
              <a:rPr lang="en-US" dirty="0"/>
              <a:t>on the Regular </a:t>
            </a:r>
            <a:r>
              <a:rPr lang="en-US" dirty="0" smtClean="0"/>
              <a:t>Way</a:t>
            </a:r>
          </a:p>
          <a:p>
            <a:pPr marL="0" indent="0"/>
            <a:endParaRPr lang="en-US" sz="2400" dirty="0" smtClean="0">
              <a:hlinkClick r:id="rId3"/>
            </a:endParaRPr>
          </a:p>
          <a:p>
            <a:pPr marL="0" indent="0"/>
            <a:r>
              <a:rPr lang="en-US" sz="2400" dirty="0" smtClean="0">
                <a:hlinkClick r:id="rId3"/>
              </a:rPr>
              <a:t>http</a:t>
            </a:r>
            <a:r>
              <a:rPr lang="en-US" sz="2400" dirty="0">
                <a:hlinkClick r:id="rId3"/>
              </a:rPr>
              <a:t>://</a:t>
            </a:r>
            <a:r>
              <a:rPr lang="en-US" sz="2400" dirty="0" smtClean="0">
                <a:hlinkClick r:id="rId3"/>
              </a:rPr>
              <a:t>www.engageny.org/resource/common-core-video-series-kindergarten-mathematics-double-10-frames</a:t>
            </a:r>
            <a:r>
              <a:rPr lang="en-US" sz="2400" dirty="0" smtClean="0"/>
              <a:t> </a:t>
            </a:r>
            <a:endParaRPr lang="en-US" sz="2400" dirty="0"/>
          </a:p>
        </p:txBody>
      </p: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81800" y="3352800"/>
            <a:ext cx="2009775" cy="332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8840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Kindergarten – Make Ten</a:t>
            </a:r>
            <a:endParaRPr lang="en-US" dirty="0"/>
          </a:p>
        </p:txBody>
      </p:sp>
      <p:pic>
        <p:nvPicPr>
          <p:cNvPr id="5" name="Picture 4" descr="Screen Shot 2014-02-01 at 6.34.15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985" y="1776350"/>
            <a:ext cx="5555288" cy="2209800"/>
          </a:xfrm>
          <a:prstGeom prst="rect">
            <a:avLst/>
          </a:prstGeom>
        </p:spPr>
      </p:pic>
      <p:pic>
        <p:nvPicPr>
          <p:cNvPr id="8" name="Picture 7" descr="Screen Shot 2014-02-01 at 6.42.49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69503" y="4121564"/>
            <a:ext cx="5369697" cy="2226786"/>
          </a:xfrm>
          <a:prstGeom prst="rect">
            <a:avLst/>
          </a:prstGeom>
        </p:spPr>
      </p:pic>
    </p:spTree>
    <p:extLst>
      <p:ext uri="{BB962C8B-B14F-4D97-AF65-F5344CB8AC3E}">
        <p14:creationId xmlns:p14="http://schemas.microsoft.com/office/powerpoint/2010/main" val="1820861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Kindergarten – Fluency</a:t>
            </a:r>
            <a:br>
              <a:rPr lang="en-US" smtClean="0"/>
            </a:br>
            <a:r>
              <a:rPr lang="en-US" smtClean="0"/>
              <a:t>Make Ten</a:t>
            </a:r>
            <a:endParaRPr lang="en-US" dirty="0"/>
          </a:p>
        </p:txBody>
      </p:sp>
      <p:pic>
        <p:nvPicPr>
          <p:cNvPr id="4" name="Picture 3" descr="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399" y="5350596"/>
            <a:ext cx="787652" cy="1050203"/>
          </a:xfrm>
          <a:prstGeom prst="rect">
            <a:avLst/>
          </a:prstGeom>
        </p:spPr>
      </p:pic>
      <p:pic>
        <p:nvPicPr>
          <p:cNvPr id="5" name="Picture 4" descr="Screen Shot 2014-03-06 at 10.50.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2261476"/>
            <a:ext cx="6553199" cy="2786993"/>
          </a:xfrm>
          <a:prstGeom prst="rect">
            <a:avLst/>
          </a:prstGeom>
        </p:spPr>
      </p:pic>
      <p:pic>
        <p:nvPicPr>
          <p:cNvPr id="8" name="Picture 7" descr="Screen Shot 2014-03-06 at 10.50.5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224" y="2242745"/>
            <a:ext cx="6641946" cy="2940709"/>
          </a:xfrm>
          <a:prstGeom prst="rect">
            <a:avLst/>
          </a:prstGeom>
        </p:spPr>
      </p:pic>
      <p:pic>
        <p:nvPicPr>
          <p:cNvPr id="9" name="Picture 8" descr="Screen Shot 2014-03-06 at 10.49.5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5223" y="2221460"/>
            <a:ext cx="6620575" cy="2844582"/>
          </a:xfrm>
          <a:prstGeom prst="rect">
            <a:avLst/>
          </a:prstGeom>
        </p:spPr>
      </p:pic>
      <p:pic>
        <p:nvPicPr>
          <p:cNvPr id="10" name="Picture 9" descr="Screen Shot 2014-03-06 at 10.50.0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261" y="2216041"/>
            <a:ext cx="6741203" cy="2967170"/>
          </a:xfrm>
          <a:prstGeom prst="rect">
            <a:avLst/>
          </a:prstGeom>
        </p:spPr>
      </p:pic>
      <p:pic>
        <p:nvPicPr>
          <p:cNvPr id="11" name="Picture 10" descr="Screen Shot 2014-03-06 at 10.50.18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441" y="2322751"/>
            <a:ext cx="6849358" cy="2860460"/>
          </a:xfrm>
          <a:prstGeom prst="rect">
            <a:avLst/>
          </a:prstGeom>
        </p:spPr>
      </p:pic>
    </p:spTree>
    <p:extLst>
      <p:ext uri="{BB962C8B-B14F-4D97-AF65-F5344CB8AC3E}">
        <p14:creationId xmlns:p14="http://schemas.microsoft.com/office/powerpoint/2010/main" val="436797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457200" indent="-457200">
              <a:buFont typeface="Arial"/>
              <a:buChar char="•"/>
            </a:pPr>
            <a:endParaRPr lang="en-US" dirty="0" smtClean="0"/>
          </a:p>
          <a:p>
            <a:pPr marL="457200" indent="-457200">
              <a:buFont typeface="Arial"/>
              <a:buChar char="•"/>
            </a:pPr>
            <a:r>
              <a:rPr lang="en-US" dirty="0" smtClean="0"/>
              <a:t>Concrete representation</a:t>
            </a:r>
          </a:p>
          <a:p>
            <a:pPr marL="0" indent="0"/>
            <a:endParaRPr lang="en-US" dirty="0" smtClean="0"/>
          </a:p>
          <a:p>
            <a:pPr marL="457200" indent="-457200">
              <a:buFont typeface="Arial"/>
              <a:buChar char="•"/>
            </a:pPr>
            <a:r>
              <a:rPr lang="en-US" dirty="0" smtClean="0"/>
              <a:t>Often called sticks (e.g., 5-stick) or trains (horizontal)</a:t>
            </a:r>
            <a:endParaRPr lang="en-US" dirty="0"/>
          </a:p>
        </p:txBody>
      </p:sp>
      <p:pic>
        <p:nvPicPr>
          <p:cNvPr id="11" name="Content Placeholder 7" descr="photo.JPG"/>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backgroundRemoval t="10042" b="89749" l="10000" r="92656">
                        <a14:foregroundMark x1="49531" y1="52929" x2="49531" y2="52929"/>
                        <a14:foregroundMark x1="79844" y1="68828" x2="79844" y2="68828"/>
                        <a14:backgroundMark x1="22188" y1="46025" x2="22188" y2="46025"/>
                        <a14:backgroundMark x1="28438" y1="59833" x2="28438" y2="59833"/>
                        <a14:backgroundMark x1="88594" y1="41213" x2="88594" y2="41213"/>
                        <a14:backgroundMark x1="88594" y1="61088" x2="88594" y2="61088"/>
                        <a14:backgroundMark x1="88594" y1="69456" x2="88594" y2="69456"/>
                        <a14:backgroundMark x1="48438" y1="60460" x2="48438" y2="60460"/>
                        <a14:backgroundMark x1="66406" y1="52929" x2="66406" y2="52929"/>
                        <a14:backgroundMark x1="25000" y1="57113" x2="25000" y2="57113"/>
                      </a14:backgroundRemoval>
                    </a14:imgEffect>
                  </a14:imgLayer>
                </a14:imgProps>
              </a:ext>
              <a:ext uri="{28A0092B-C50C-407E-A947-70E740481C1C}">
                <a14:useLocalDpi xmlns:a14="http://schemas.microsoft.com/office/drawing/2010/main" val="0"/>
              </a:ext>
            </a:extLst>
          </a:blip>
          <a:srcRect l="16391" t="44649" r="31841" b="41053"/>
          <a:stretch/>
        </p:blipFill>
        <p:spPr>
          <a:xfrm rot="5400000">
            <a:off x="6057549" y="3619851"/>
            <a:ext cx="3169002" cy="653700"/>
          </a:xfrm>
        </p:spPr>
      </p:pic>
      <p:sp>
        <p:nvSpPr>
          <p:cNvPr id="2" name="Title 1"/>
          <p:cNvSpPr>
            <a:spLocks noGrp="1"/>
          </p:cNvSpPr>
          <p:nvPr>
            <p:ph type="title"/>
          </p:nvPr>
        </p:nvSpPr>
        <p:spPr/>
        <p:txBody>
          <a:bodyPr/>
          <a:lstStyle/>
          <a:p>
            <a:r>
              <a:rPr lang="en-US" dirty="0" smtClean="0"/>
              <a:t>Kindergarten – Models</a:t>
            </a:r>
            <a:br>
              <a:rPr lang="en-US" dirty="0" smtClean="0"/>
            </a:br>
            <a:r>
              <a:rPr lang="en-US" dirty="0" smtClean="0"/>
              <a:t>Number Towers</a:t>
            </a:r>
            <a:endParaRPr lang="en-US" dirty="0"/>
          </a:p>
        </p:txBody>
      </p:sp>
      <p:sp>
        <p:nvSpPr>
          <p:cNvPr id="5" name="TextBox 4"/>
          <p:cNvSpPr txBox="1"/>
          <p:nvPr/>
        </p:nvSpPr>
        <p:spPr>
          <a:xfrm>
            <a:off x="6130602" y="2662589"/>
            <a:ext cx="184666" cy="369332"/>
          </a:xfrm>
          <a:prstGeom prst="rect">
            <a:avLst/>
          </a:prstGeom>
          <a:noFill/>
        </p:spPr>
        <p:txBody>
          <a:bodyPr wrap="none" rtlCol="0">
            <a:spAutoFit/>
          </a:bodyPr>
          <a:lstStyle/>
          <a:p>
            <a:endParaRPr lang="en-US" dirty="0"/>
          </a:p>
        </p:txBody>
      </p:sp>
      <p:pic>
        <p:nvPicPr>
          <p:cNvPr id="12" name="Picture 11" descr="photo[1].JPG"/>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5625" y1="65063" x2="25625" y2="65063"/>
                        <a14:foregroundMark x1="21406" y1="34100" x2="21406" y2="34100"/>
                        <a14:foregroundMark x1="45625" y1="58159" x2="45625" y2="58159"/>
                        <a14:foregroundMark x1="59375" y1="42887" x2="59375" y2="42887"/>
                        <a14:foregroundMark x1="51406" y1="23640" x2="51406" y2="23640"/>
                        <a14:foregroundMark x1="55000" y1="79707" x2="55000" y2="79707"/>
                        <a14:backgroundMark x1="46406" y1="74895" x2="46406" y2="74895"/>
                        <a14:backgroundMark x1="59219" y1="60879" x2="59219" y2="60879"/>
                        <a14:backgroundMark x1="69844" y1="74059" x2="69844" y2="74059"/>
                        <a14:backgroundMark x1="62031" y1="84100" x2="62031" y2="84100"/>
                        <a14:backgroundMark x1="64375" y1="57741" x2="64375" y2="57741"/>
                        <a14:backgroundMark x1="70781" y1="39121" x2="70781" y2="39121"/>
                        <a14:backgroundMark x1="70469" y1="44142" x2="70469" y2="44142"/>
                        <a14:backgroundMark x1="46406" y1="43305" x2="46406" y2="43305"/>
                        <a14:backgroundMark x1="33594" y1="27197" x2="33594" y2="27197"/>
                        <a14:backgroundMark x1="28750" y1="26360" x2="28750" y2="26360"/>
                        <a14:backgroundMark x1="24063" y1="50000" x2="24063" y2="50000"/>
                        <a14:backgroundMark x1="35000" y1="47699" x2="35000" y2="47699"/>
                        <a14:backgroundMark x1="36875" y1="62134" x2="36875" y2="62134"/>
                        <a14:backgroundMark x1="32188" y1="35983" x2="32188" y2="35983"/>
                        <a14:backgroundMark x1="49688" y1="37448" x2="49688" y2="37448"/>
                        <a14:backgroundMark x1="56094" y1="34728" x2="56094" y2="34728"/>
                        <a14:backgroundMark x1="56563" y1="28243" x2="56563" y2="28243"/>
                        <a14:backgroundMark x1="52812" y1="37448" x2="52812" y2="37448"/>
                        <a14:backgroundMark x1="52812" y1="59205" x2="52812" y2="59205"/>
                      </a14:backgroundRemoval>
                    </a14:imgEffect>
                  </a14:imgLayer>
                </a14:imgProps>
              </a:ext>
              <a:ext uri="{28A0092B-C50C-407E-A947-70E740481C1C}">
                <a14:useLocalDpi xmlns:a14="http://schemas.microsoft.com/office/drawing/2010/main" val="0"/>
              </a:ext>
            </a:extLst>
          </a:blip>
          <a:stretch>
            <a:fillRect/>
          </a:stretch>
        </p:blipFill>
        <p:spPr>
          <a:xfrm rot="5400000">
            <a:off x="4314622" y="2364691"/>
            <a:ext cx="3030057" cy="2263075"/>
          </a:xfrm>
          <a:prstGeom prst="rect">
            <a:avLst/>
          </a:prstGeom>
        </p:spPr>
      </p:pic>
    </p:spTree>
    <p:extLst>
      <p:ext uri="{BB962C8B-B14F-4D97-AF65-F5344CB8AC3E}">
        <p14:creationId xmlns:p14="http://schemas.microsoft.com/office/powerpoint/2010/main" val="1848283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457200" indent="-457200">
              <a:buFont typeface="Arial"/>
              <a:buChar char="•"/>
            </a:pPr>
            <a:r>
              <a:rPr lang="en-US" dirty="0" smtClean="0"/>
              <a:t>Number stairs show pattern of 1 more and 1 less (K.CC.4)</a:t>
            </a:r>
          </a:p>
          <a:p>
            <a:pPr marL="457200" indent="-457200">
              <a:buFont typeface="Arial"/>
              <a:buChar char="•"/>
            </a:pPr>
            <a:r>
              <a:rPr lang="en-US" dirty="0" smtClean="0"/>
              <a:t>Color change at 5 (K.OA.5)</a:t>
            </a:r>
            <a:endParaRPr lang="en-US" dirty="0"/>
          </a:p>
        </p:txBody>
      </p:sp>
      <p:sp>
        <p:nvSpPr>
          <p:cNvPr id="4" name="Title 3"/>
          <p:cNvSpPr>
            <a:spLocks noGrp="1"/>
          </p:cNvSpPr>
          <p:nvPr>
            <p:ph type="title"/>
          </p:nvPr>
        </p:nvSpPr>
        <p:spPr/>
        <p:txBody>
          <a:bodyPr/>
          <a:lstStyle/>
          <a:p>
            <a:r>
              <a:rPr lang="en-US" smtClean="0"/>
              <a:t>Kindergarten – Models</a:t>
            </a:r>
            <a:br>
              <a:rPr lang="en-US" smtClean="0"/>
            </a:br>
            <a:r>
              <a:rPr lang="en-US" smtClean="0"/>
              <a:t>Number Towers</a:t>
            </a:r>
            <a:endParaRPr lang="en-US" dirty="0"/>
          </a:p>
        </p:txBody>
      </p:sp>
      <p:pic>
        <p:nvPicPr>
          <p:cNvPr id="6" name="Content Placeholder 4" descr="IMG_0180.JPG"/>
          <p:cNvPicPr>
            <a:picLocks noChangeAspect="1"/>
          </p:cNvPicPr>
          <p:nvPr/>
        </p:nvPicPr>
        <p:blipFill rotWithShape="1">
          <a:blip r:embed="rId3">
            <a:extLst>
              <a:ext uri="{BEBA8EAE-BF5A-486C-A8C5-ECC9F3942E4B}">
                <a14:imgProps xmlns:a14="http://schemas.microsoft.com/office/drawing/2010/main">
                  <a14:imgLayer r:embed="rId4">
                    <a14:imgEffect>
                      <a14:backgroundRemoval t="13333" b="82778" l="10625" r="79688">
                        <a14:foregroundMark x1="15729" y1="74861" x2="15729" y2="74861"/>
                        <a14:foregroundMark x1="22083" y1="75556" x2="22083" y2="75556"/>
                        <a14:foregroundMark x1="28958" y1="72083" x2="28958" y2="72083"/>
                        <a14:foregroundMark x1="36250" y1="62917" x2="36250" y2="62917"/>
                        <a14:foregroundMark x1="43646" y1="66528" x2="43646" y2="66528"/>
                        <a14:foregroundMark x1="48854" y1="43472" x2="48854" y2="43472"/>
                        <a14:foregroundMark x1="55313" y1="71944" x2="55313" y2="71944"/>
                        <a14:foregroundMark x1="75000" y1="65556" x2="75000" y2="65556"/>
                        <a14:foregroundMark x1="68854" y1="30000" x2="68854" y2="30000"/>
                        <a14:foregroundMark x1="47917" y1="58194" x2="47917" y2="58194"/>
                        <a14:foregroundMark x1="62813" y1="77361" x2="62813" y2="77361"/>
                        <a14:foregroundMark x1="59271" y1="70278" x2="59271" y2="70278"/>
                        <a14:backgroundMark x1="18542" y1="75417" x2="18542" y2="75417"/>
                        <a14:backgroundMark x1="18438" y1="73056" x2="18438" y2="73056"/>
                        <a14:backgroundMark x1="25104" y1="76944" x2="25104" y2="76944"/>
                        <a14:backgroundMark x1="25313" y1="71806" x2="25313" y2="71806"/>
                        <a14:backgroundMark x1="25208" y1="67639" x2="25208" y2="67639"/>
                        <a14:backgroundMark x1="25313" y1="65972" x2="25313" y2="65972"/>
                        <a14:backgroundMark x1="31875" y1="78194" x2="31875" y2="78194"/>
                        <a14:backgroundMark x1="31771" y1="72361" x2="31771" y2="72361"/>
                        <a14:backgroundMark x1="31563" y1="67361" x2="31563" y2="67361"/>
                        <a14:backgroundMark x1="31771" y1="63194" x2="31771" y2="63194"/>
                        <a14:backgroundMark x1="38125" y1="68472" x2="38125" y2="68472"/>
                        <a14:backgroundMark x1="38542" y1="74722" x2="38542" y2="74722"/>
                        <a14:backgroundMark x1="38854" y1="56667" x2="38854" y2="56667"/>
                        <a14:backgroundMark x1="45313" y1="45972" x2="45313" y2="45972"/>
                        <a14:backgroundMark x1="51979" y1="53472" x2="51979" y2="53472"/>
                        <a14:backgroundMark x1="51979" y1="63611" x2="51979" y2="63611"/>
                        <a14:backgroundMark x1="52292" y1="46389" x2="52292" y2="46389"/>
                        <a14:backgroundMark x1="51250" y1="36250" x2="51250" y2="36250"/>
                        <a14:backgroundMark x1="58438" y1="56944" x2="58438" y2="56944"/>
                        <a14:backgroundMark x1="32083" y1="60417" x2="32083" y2="60417"/>
                        <a14:backgroundMark x1="32188" y1="70000" x2="32188" y2="70000"/>
                        <a14:backgroundMark x1="57708" y1="28194" x2="57708" y2="28194"/>
                        <a14:backgroundMark x1="38750" y1="63611" x2="38750" y2="63611"/>
                        <a14:backgroundMark x1="45521" y1="64861" x2="45521" y2="64861"/>
                        <a14:backgroundMark x1="52292" y1="67917" x2="52292" y2="67917"/>
                        <a14:backgroundMark x1="58854" y1="71806" x2="58854" y2="71806"/>
                        <a14:backgroundMark x1="58646" y1="77083" x2="58646" y2="77083"/>
                        <a14:backgroundMark x1="58646" y1="66389" x2="58646" y2="66389"/>
                        <a14:backgroundMark x1="58438" y1="50278" x2="58438" y2="50278"/>
                        <a14:backgroundMark x1="57813" y1="34028" x2="57813" y2="34028"/>
                        <a14:backgroundMark x1="58438" y1="40556" x2="58438" y2="40556"/>
                        <a14:backgroundMark x1="52292" y1="43611" x2="52292" y2="43611"/>
                        <a14:backgroundMark x1="58542" y1="43472" x2="58542" y2="43472"/>
                        <a14:backgroundMark x1="58229" y1="37500" x2="58229" y2="37500"/>
                        <a14:backgroundMark x1="65208" y1="38333" x2="65208" y2="38333"/>
                        <a14:backgroundMark x1="64792" y1="33194" x2="64792" y2="33194"/>
                        <a14:backgroundMark x1="64792" y1="30417" x2="64792" y2="30417"/>
                        <a14:backgroundMark x1="64896" y1="51667" x2="64896" y2="51667"/>
                        <a14:backgroundMark x1="58542" y1="61806" x2="58542" y2="61806"/>
                        <a14:backgroundMark x1="52292" y1="59583" x2="52292" y2="59583"/>
                        <a14:backgroundMark x1="52188" y1="71250" x2="52188" y2="71250"/>
                        <a14:backgroundMark x1="45313" y1="70833" x2="45313" y2="70833"/>
                        <a14:backgroundMark x1="71771" y1="64306" x2="71771" y2="64306"/>
                        <a14:backgroundMark x1="71563" y1="37778" x2="71563" y2="37778"/>
                        <a14:backgroundMark x1="71771" y1="68056" x2="71771" y2="68056"/>
                        <a14:backgroundMark x1="65000" y1="67778" x2="65000" y2="67778"/>
                        <a14:backgroundMark x1="78021" y1="19306" x2="78021" y2="19306"/>
                        <a14:backgroundMark x1="58958" y1="35556" x2="58958" y2="35556"/>
                        <a14:backgroundMark x1="64896" y1="62917" x2="64896" y2="62917"/>
                        <a14:backgroundMark x1="65000" y1="58750" x2="65000" y2="58750"/>
                        <a14:backgroundMark x1="65208" y1="70694" x2="65208" y2="70694"/>
                        <a14:backgroundMark x1="58646" y1="69444" x2="58646" y2="69444"/>
                        <a14:backgroundMark x1="45521" y1="75278" x2="45521" y2="75278"/>
                        <a14:backgroundMark x1="45000" y1="54583" x2="45000" y2="54583"/>
                        <a14:backgroundMark x1="38646" y1="70972" x2="38646" y2="70972"/>
                        <a14:backgroundMark x1="38854" y1="59583" x2="38854" y2="59583"/>
                        <a14:backgroundMark x1="32188" y1="65278" x2="32188" y2="65278"/>
                        <a14:backgroundMark x1="64688" y1="42917" x2="64688" y2="42917"/>
                        <a14:backgroundMark x1="65000" y1="74444" x2="65000" y2="74444"/>
                        <a14:backgroundMark x1="25208" y1="74167" x2="25208" y2="74167"/>
                        <a14:backgroundMark x1="25104" y1="69722" x2="25104" y2="69722"/>
                        <a14:backgroundMark x1="65000" y1="66528" x2="65000" y2="66528"/>
                        <a14:backgroundMark x1="65000" y1="64861" x2="65000" y2="64861"/>
                        <a14:backgroundMark x1="31875" y1="75972" x2="31875" y2="75972"/>
                        <a14:backgroundMark x1="45625" y1="60278" x2="45625" y2="60278"/>
                        <a14:backgroundMark x1="55104" y1="30278" x2="55104" y2="30278"/>
                        <a14:backgroundMark x1="38958" y1="66250" x2="38958" y2="66250"/>
                      </a14:backgroundRemoval>
                    </a14:imgEffect>
                  </a14:imgLayer>
                </a14:imgProps>
              </a:ext>
              <a:ext uri="{28A0092B-C50C-407E-A947-70E740481C1C}">
                <a14:useLocalDpi xmlns:a14="http://schemas.microsoft.com/office/drawing/2010/main" val="0"/>
              </a:ext>
            </a:extLst>
          </a:blip>
          <a:srcRect l="7228" t="1" r="18001" b="-10773"/>
          <a:stretch/>
        </p:blipFill>
        <p:spPr>
          <a:xfrm>
            <a:off x="4851833" y="1799417"/>
            <a:ext cx="3634740" cy="4038600"/>
          </a:xfrm>
          <a:prstGeom prst="rect">
            <a:avLst/>
          </a:prstGeom>
        </p:spPr>
      </p:pic>
    </p:spTree>
    <p:extLst>
      <p:ext uri="{BB962C8B-B14F-4D97-AF65-F5344CB8AC3E}">
        <p14:creationId xmlns:p14="http://schemas.microsoft.com/office/powerpoint/2010/main" val="2830734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778124"/>
            <a:ext cx="8211406" cy="4698875"/>
          </a:xfrm>
        </p:spPr>
        <p:txBody>
          <a:bodyPr/>
          <a:lstStyle/>
          <a:p>
            <a:pPr marL="457200" indent="-457200">
              <a:buFont typeface="Arial"/>
              <a:buChar char="•"/>
            </a:pPr>
            <a:r>
              <a:rPr lang="en-US" dirty="0" smtClean="0"/>
              <a:t>Decompositions of numbers within 10 (K.OA.3)</a:t>
            </a:r>
            <a:endParaRPr lang="en-US" dirty="0"/>
          </a:p>
        </p:txBody>
      </p:sp>
      <p:pic>
        <p:nvPicPr>
          <p:cNvPr id="5" name="Content Placeholder 4" descr="IMG_5287.jpg"/>
          <p:cNvPicPr>
            <a:picLocks noGrp="1" noChangeAspect="1"/>
          </p:cNvPicPr>
          <p:nvPr>
            <p:ph sz="half" idx="2"/>
          </p:nvPr>
        </p:nvPicPr>
        <p:blipFill rotWithShape="1">
          <a:blip r:embed="rId3" cstate="print">
            <a:extLst>
              <a:ext uri="{BEBA8EAE-BF5A-486C-A8C5-ECC9F3942E4B}">
                <a14:imgProps xmlns:a14="http://schemas.microsoft.com/office/drawing/2010/main">
                  <a14:imgLayer r:embed="rId4">
                    <a14:imgEffect>
                      <a14:backgroundRemoval t="7946" b="89916" l="9917" r="89928">
                        <a14:foregroundMark x1="40599" y1="15892" x2="40599" y2="15892"/>
                        <a14:foregroundMark x1="56095" y1="30530" x2="56095" y2="30530"/>
                        <a14:foregroundMark x1="37397" y1="47119" x2="37397" y2="47119"/>
                        <a14:foregroundMark x1="60382" y1="64173" x2="60382" y2="64173"/>
                        <a14:foregroundMark x1="61983" y1="78578" x2="61983" y2="78578"/>
                        <a14:foregroundMark x1="27273" y1="58597" x2="27273" y2="58597"/>
                        <a14:foregroundMark x1="36880" y1="58271" x2="36880" y2="58271"/>
                        <a14:foregroundMark x1="57696" y1="58086" x2="57696" y2="58086"/>
                        <a14:foregroundMark x1="41374" y1="58457" x2="41374" y2="58457"/>
                        <a14:backgroundMark x1="79081" y1="56506" x2="79081" y2="56506"/>
                        <a14:backgroundMark x1="49690" y1="55762" x2="49690" y2="55762"/>
                        <a14:backgroundMark x1="52893" y1="38476" x2="52893" y2="38476"/>
                        <a14:backgroundMark x1="63017" y1="38708" x2="63017" y2="38708"/>
                        <a14:backgroundMark x1="75310" y1="38941" x2="75310" y2="38941"/>
                        <a14:backgroundMark x1="69990" y1="38708" x2="69990" y2="38708"/>
                        <a14:backgroundMark x1="45661" y1="23095" x2="45661" y2="23095"/>
                        <a14:backgroundMark x1="32851" y1="23327" x2="32851" y2="23327"/>
                        <a14:backgroundMark x1="24845" y1="24071" x2="24845" y2="24071"/>
                        <a14:backgroundMark x1="37913" y1="39405" x2="37913" y2="39405"/>
                        <a14:backgroundMark x1="30733" y1="39405" x2="30733" y2="39405"/>
                        <a14:backgroundMark x1="45403" y1="39173" x2="45403" y2="39173"/>
                        <a14:backgroundMark x1="49432" y1="39173" x2="49432" y2="39173"/>
                        <a14:backgroundMark x1="56353" y1="39684" x2="56353" y2="39684"/>
                        <a14:backgroundMark x1="61157" y1="54786" x2="61157" y2="54786"/>
                        <a14:backgroundMark x1="70506" y1="54786" x2="70506" y2="54786"/>
                        <a14:backgroundMark x1="63843" y1="54089" x2="63843" y2="54089"/>
                        <a14:backgroundMark x1="52634" y1="71143" x2="52634" y2="71143"/>
                        <a14:backgroundMark x1="63326" y1="70911" x2="63326" y2="70911"/>
                        <a14:backgroundMark x1="31973" y1="54229" x2="31973" y2="54229"/>
                        <a14:backgroundMark x1="41012" y1="40381" x2="41012" y2="40381"/>
                        <a14:backgroundMark x1="48709" y1="37175" x2="48709" y2="37175"/>
                      </a14:backgroundRemoval>
                    </a14:imgEffect>
                  </a14:imgLayer>
                </a14:imgProps>
              </a:ext>
              <a:ext uri="{28A0092B-C50C-407E-A947-70E740481C1C}">
                <a14:useLocalDpi xmlns:a14="http://schemas.microsoft.com/office/drawing/2010/main"/>
              </a:ext>
            </a:extLst>
          </a:blip>
          <a:srcRect l="15747" t="5228" r="17315" b="10619"/>
          <a:stretch/>
        </p:blipFill>
        <p:spPr>
          <a:xfrm>
            <a:off x="2219305" y="2895600"/>
            <a:ext cx="2618690" cy="3657600"/>
          </a:xfrm>
        </p:spPr>
      </p:pic>
      <p:sp>
        <p:nvSpPr>
          <p:cNvPr id="4" name="Title 3"/>
          <p:cNvSpPr>
            <a:spLocks noGrp="1"/>
          </p:cNvSpPr>
          <p:nvPr>
            <p:ph type="title"/>
          </p:nvPr>
        </p:nvSpPr>
        <p:spPr/>
        <p:txBody>
          <a:bodyPr/>
          <a:lstStyle/>
          <a:p>
            <a:r>
              <a:rPr lang="en-US" smtClean="0"/>
              <a:t>Kindergarten – Models</a:t>
            </a:r>
            <a:br>
              <a:rPr lang="en-US" smtClean="0"/>
            </a:br>
            <a:r>
              <a:rPr lang="en-US" smtClean="0"/>
              <a:t>Number Towers</a:t>
            </a:r>
            <a:endParaRPr lang="en-US" dirty="0"/>
          </a:p>
        </p:txBody>
      </p:sp>
      <p:sp>
        <p:nvSpPr>
          <p:cNvPr id="6" name="TextBox 5"/>
          <p:cNvSpPr txBox="1"/>
          <p:nvPr/>
        </p:nvSpPr>
        <p:spPr>
          <a:xfrm>
            <a:off x="4922521" y="3031068"/>
            <a:ext cx="2209800" cy="3631764"/>
          </a:xfrm>
          <a:prstGeom prst="rect">
            <a:avLst/>
          </a:prstGeom>
          <a:noFill/>
        </p:spPr>
        <p:txBody>
          <a:bodyPr wrap="square" rtlCol="0">
            <a:spAutoFit/>
          </a:bodyPr>
          <a:lstStyle/>
          <a:p>
            <a:r>
              <a:rPr lang="en-US" sz="2800" dirty="0" smtClean="0">
                <a:solidFill>
                  <a:srgbClr val="194467"/>
                </a:solidFill>
                <a:latin typeface="Marker Felt"/>
                <a:cs typeface="Marker Felt"/>
              </a:rPr>
              <a:t>5 = 5 + 0</a:t>
            </a:r>
          </a:p>
          <a:p>
            <a:endParaRPr lang="en-US" dirty="0">
              <a:solidFill>
                <a:srgbClr val="194467"/>
              </a:solidFill>
              <a:latin typeface="Marker Felt"/>
              <a:cs typeface="Marker Felt"/>
            </a:endParaRPr>
          </a:p>
          <a:p>
            <a:r>
              <a:rPr lang="en-US" sz="2800" dirty="0" smtClean="0">
                <a:solidFill>
                  <a:srgbClr val="194467"/>
                </a:solidFill>
                <a:latin typeface="Marker Felt"/>
                <a:cs typeface="Marker Felt"/>
              </a:rPr>
              <a:t>5 = 4 + 1</a:t>
            </a:r>
            <a:endParaRPr lang="en-US" sz="2800" dirty="0">
              <a:solidFill>
                <a:srgbClr val="194467"/>
              </a:solidFill>
              <a:latin typeface="Marker Felt"/>
              <a:cs typeface="Marker Felt"/>
            </a:endParaRPr>
          </a:p>
          <a:p>
            <a:endParaRPr lang="en-US" dirty="0">
              <a:solidFill>
                <a:srgbClr val="194467"/>
              </a:solidFill>
              <a:latin typeface="Marker Felt"/>
              <a:cs typeface="Marker Felt"/>
            </a:endParaRPr>
          </a:p>
          <a:p>
            <a:r>
              <a:rPr lang="en-US" sz="2800" dirty="0" smtClean="0">
                <a:solidFill>
                  <a:srgbClr val="194467"/>
                </a:solidFill>
                <a:latin typeface="Marker Felt"/>
                <a:cs typeface="Marker Felt"/>
              </a:rPr>
              <a:t>5 = 3 + 2</a:t>
            </a:r>
            <a:endParaRPr lang="en-US" sz="2800" dirty="0">
              <a:solidFill>
                <a:srgbClr val="194467"/>
              </a:solidFill>
              <a:latin typeface="Marker Felt"/>
              <a:cs typeface="Marker Felt"/>
            </a:endParaRPr>
          </a:p>
          <a:p>
            <a:endParaRPr lang="en-US" dirty="0">
              <a:solidFill>
                <a:srgbClr val="194467"/>
              </a:solidFill>
              <a:latin typeface="Marker Felt"/>
              <a:cs typeface="Marker Felt"/>
            </a:endParaRPr>
          </a:p>
          <a:p>
            <a:r>
              <a:rPr lang="en-US" sz="2800" dirty="0" smtClean="0">
                <a:solidFill>
                  <a:srgbClr val="194467"/>
                </a:solidFill>
                <a:latin typeface="Marker Felt"/>
                <a:cs typeface="Marker Felt"/>
              </a:rPr>
              <a:t>5 = 2 + 3</a:t>
            </a:r>
            <a:endParaRPr lang="en-US" sz="2800" dirty="0">
              <a:solidFill>
                <a:srgbClr val="194467"/>
              </a:solidFill>
              <a:latin typeface="Marker Felt"/>
              <a:cs typeface="Marker Felt"/>
            </a:endParaRPr>
          </a:p>
          <a:p>
            <a:endParaRPr lang="en-US" dirty="0">
              <a:solidFill>
                <a:srgbClr val="194467"/>
              </a:solidFill>
              <a:latin typeface="Marker Felt"/>
              <a:cs typeface="Marker Felt"/>
            </a:endParaRPr>
          </a:p>
          <a:p>
            <a:r>
              <a:rPr lang="en-US" sz="2800" dirty="0" smtClean="0">
                <a:solidFill>
                  <a:srgbClr val="194467"/>
                </a:solidFill>
                <a:latin typeface="Marker Felt"/>
                <a:cs typeface="Marker Felt"/>
              </a:rPr>
              <a:t>5 = 1 + 4</a:t>
            </a:r>
            <a:endParaRPr lang="en-US" sz="2800" dirty="0">
              <a:solidFill>
                <a:srgbClr val="194467"/>
              </a:solidFill>
              <a:latin typeface="Marker Felt"/>
              <a:cs typeface="Marker Felt"/>
            </a:endParaRPr>
          </a:p>
          <a:p>
            <a:endParaRPr lang="en-US" dirty="0">
              <a:latin typeface="Marker Felt"/>
              <a:cs typeface="Marker Felt"/>
            </a:endParaRPr>
          </a:p>
        </p:txBody>
      </p:sp>
    </p:spTree>
    <p:extLst>
      <p:ext uri="{BB962C8B-B14F-4D97-AF65-F5344CB8AC3E}">
        <p14:creationId xmlns:p14="http://schemas.microsoft.com/office/powerpoint/2010/main" val="2636770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Kindergarten – Video</a:t>
            </a:r>
            <a:br>
              <a:rPr lang="en-US" dirty="0" smtClean="0"/>
            </a:br>
            <a:r>
              <a:rPr lang="en-US" dirty="0" smtClean="0"/>
              <a:t>Number Towers</a:t>
            </a:r>
            <a:endParaRPr lang="en-US" dirty="0"/>
          </a:p>
        </p:txBody>
      </p:sp>
      <p:sp>
        <p:nvSpPr>
          <p:cNvPr id="3" name="Content Placeholder 2"/>
          <p:cNvSpPr>
            <a:spLocks noGrp="1"/>
          </p:cNvSpPr>
          <p:nvPr>
            <p:ph idx="1"/>
          </p:nvPr>
        </p:nvSpPr>
        <p:spPr/>
        <p:txBody>
          <a:bodyPr/>
          <a:lstStyle/>
          <a:p>
            <a:pPr marL="0" indent="0"/>
            <a:r>
              <a:rPr lang="en-US" dirty="0">
                <a:hlinkClick r:id="rId3"/>
              </a:rPr>
              <a:t>http://</a:t>
            </a:r>
            <a:r>
              <a:rPr lang="en-US" dirty="0" smtClean="0">
                <a:hlinkClick r:id="rId3"/>
              </a:rPr>
              <a:t>www.engageny.org/resource/numbers-through-10-number-towers-number-path-number-bond</a:t>
            </a:r>
            <a:r>
              <a:rPr lang="en-US" dirty="0" smtClean="0"/>
              <a:t> </a:t>
            </a:r>
            <a:endParaRPr lang="en-US" dirty="0"/>
          </a:p>
        </p:txBody>
      </p:sp>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81800" y="3352800"/>
            <a:ext cx="2009775" cy="332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224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457200" indent="-457200">
              <a:buFont typeface="Arial"/>
              <a:buChar char="•"/>
            </a:pPr>
            <a:r>
              <a:rPr lang="en-US" dirty="0" smtClean="0"/>
              <a:t>Represent quantities in relation to 5 and 10.</a:t>
            </a:r>
          </a:p>
          <a:p>
            <a:pPr marL="857250" lvl="1" indent="-457200">
              <a:buFont typeface="Arial"/>
              <a:buChar char="•"/>
            </a:pPr>
            <a:r>
              <a:rPr lang="en-US" dirty="0" smtClean="0"/>
              <a:t>Quickly recognize quantities 6-10 based on 5-patterns (5 + n)</a:t>
            </a:r>
          </a:p>
          <a:p>
            <a:pPr marL="457200" indent="-457200">
              <a:buFont typeface="Arial"/>
              <a:buChar char="•"/>
            </a:pPr>
            <a:r>
              <a:rPr lang="en-US" dirty="0" smtClean="0"/>
              <a:t>Support addition and subtraction operations.</a:t>
            </a:r>
            <a:endParaRPr lang="en-US" dirty="0"/>
          </a:p>
        </p:txBody>
      </p:sp>
      <p:sp>
        <p:nvSpPr>
          <p:cNvPr id="2" name="Title 1"/>
          <p:cNvSpPr>
            <a:spLocks noGrp="1"/>
          </p:cNvSpPr>
          <p:nvPr>
            <p:ph type="title"/>
          </p:nvPr>
        </p:nvSpPr>
        <p:spPr>
          <a:xfrm>
            <a:off x="228600" y="304800"/>
            <a:ext cx="8229600" cy="1366595"/>
          </a:xfrm>
        </p:spPr>
        <p:txBody>
          <a:bodyPr/>
          <a:lstStyle/>
          <a:p>
            <a:r>
              <a:rPr lang="en-US" dirty="0" smtClean="0"/>
              <a:t>Kindergarten – Models</a:t>
            </a:r>
            <a:br>
              <a:rPr lang="en-US" dirty="0" smtClean="0"/>
            </a:br>
            <a:r>
              <a:rPr lang="en-US" dirty="0" smtClean="0"/>
              <a:t>5-Groups</a:t>
            </a:r>
            <a:endParaRPr lang="en-US" dirty="0"/>
          </a:p>
        </p:txBody>
      </p:sp>
      <p:grpSp>
        <p:nvGrpSpPr>
          <p:cNvPr id="21" name="Group 20"/>
          <p:cNvGrpSpPr/>
          <p:nvPr/>
        </p:nvGrpSpPr>
        <p:grpSpPr>
          <a:xfrm>
            <a:off x="5765130" y="1978223"/>
            <a:ext cx="2159670" cy="1066800"/>
            <a:chOff x="5536530" y="1524000"/>
            <a:chExt cx="2159670" cy="1066800"/>
          </a:xfrm>
        </p:grpSpPr>
        <p:grpSp>
          <p:nvGrpSpPr>
            <p:cNvPr id="14" name="Group 13"/>
            <p:cNvGrpSpPr/>
            <p:nvPr/>
          </p:nvGrpSpPr>
          <p:grpSpPr>
            <a:xfrm>
              <a:off x="5536530" y="1524000"/>
              <a:ext cx="2159670" cy="320040"/>
              <a:chOff x="5536530" y="1524000"/>
              <a:chExt cx="2159670" cy="320040"/>
            </a:xfrm>
          </p:grpSpPr>
          <p:sp>
            <p:nvSpPr>
              <p:cNvPr id="9" name="Oval 8"/>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536530" y="2270760"/>
              <a:ext cx="2159670" cy="320040"/>
              <a:chOff x="5536530" y="1524000"/>
              <a:chExt cx="2159670" cy="320040"/>
            </a:xfrm>
          </p:grpSpPr>
          <p:sp>
            <p:nvSpPr>
              <p:cNvPr id="16" name="Oval 15"/>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rot="5400000">
            <a:off x="5778164" y="4482765"/>
            <a:ext cx="2159670" cy="1066800"/>
            <a:chOff x="5536530" y="1524000"/>
            <a:chExt cx="2159670" cy="1066800"/>
          </a:xfrm>
        </p:grpSpPr>
        <p:grpSp>
          <p:nvGrpSpPr>
            <p:cNvPr id="23" name="Group 22"/>
            <p:cNvGrpSpPr/>
            <p:nvPr/>
          </p:nvGrpSpPr>
          <p:grpSpPr>
            <a:xfrm>
              <a:off x="5536530" y="1524000"/>
              <a:ext cx="2159670" cy="320040"/>
              <a:chOff x="5536530" y="1524000"/>
              <a:chExt cx="2159670" cy="320040"/>
            </a:xfrm>
          </p:grpSpPr>
          <p:sp>
            <p:nvSpPr>
              <p:cNvPr id="30" name="Oval 29"/>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5536530" y="2270760"/>
              <a:ext cx="2159670" cy="320040"/>
              <a:chOff x="5536530" y="1524000"/>
              <a:chExt cx="2159670" cy="320040"/>
            </a:xfrm>
          </p:grpSpPr>
          <p:sp>
            <p:nvSpPr>
              <p:cNvPr id="25" name="Oval 24"/>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5" name="TextBox 34"/>
          <p:cNvSpPr txBox="1"/>
          <p:nvPr/>
        </p:nvSpPr>
        <p:spPr>
          <a:xfrm>
            <a:off x="5943600" y="3273623"/>
            <a:ext cx="1828800" cy="307777"/>
          </a:xfrm>
          <a:prstGeom prst="rect">
            <a:avLst/>
          </a:prstGeom>
          <a:noFill/>
        </p:spPr>
        <p:txBody>
          <a:bodyPr wrap="square" rtlCol="0">
            <a:spAutoFit/>
          </a:bodyPr>
          <a:lstStyle/>
          <a:p>
            <a:r>
              <a:rPr lang="en-US" sz="1400" dirty="0" smtClean="0">
                <a:solidFill>
                  <a:srgbClr val="DF6314"/>
                </a:solidFill>
                <a:latin typeface="Marker Felt"/>
                <a:cs typeface="Marker Felt"/>
              </a:rPr>
              <a:t>Horizontal 5-groups</a:t>
            </a:r>
            <a:endParaRPr lang="en-US" sz="1400" dirty="0">
              <a:solidFill>
                <a:srgbClr val="DF6314"/>
              </a:solidFill>
              <a:latin typeface="Marker Felt"/>
              <a:cs typeface="Marker Felt"/>
            </a:endParaRPr>
          </a:p>
        </p:txBody>
      </p:sp>
      <p:sp>
        <p:nvSpPr>
          <p:cNvPr id="36" name="TextBox 35"/>
          <p:cNvSpPr txBox="1"/>
          <p:nvPr/>
        </p:nvSpPr>
        <p:spPr>
          <a:xfrm>
            <a:off x="6096000" y="6245423"/>
            <a:ext cx="1687230" cy="307777"/>
          </a:xfrm>
          <a:prstGeom prst="rect">
            <a:avLst/>
          </a:prstGeom>
          <a:noFill/>
        </p:spPr>
        <p:txBody>
          <a:bodyPr wrap="square" rtlCol="0">
            <a:spAutoFit/>
          </a:bodyPr>
          <a:lstStyle/>
          <a:p>
            <a:r>
              <a:rPr lang="en-US" sz="1400" dirty="0" smtClean="0">
                <a:solidFill>
                  <a:srgbClr val="DF6314"/>
                </a:solidFill>
                <a:latin typeface="Marker Felt"/>
                <a:cs typeface="Marker Felt"/>
              </a:rPr>
              <a:t>Vertical 5-groups</a:t>
            </a:r>
            <a:endParaRPr lang="en-US" sz="1400" dirty="0">
              <a:solidFill>
                <a:srgbClr val="DF6314"/>
              </a:solidFill>
              <a:latin typeface="Marker Felt"/>
              <a:cs typeface="Marker Felt"/>
            </a:endParaRPr>
          </a:p>
        </p:txBody>
      </p:sp>
      <p:pic>
        <p:nvPicPr>
          <p:cNvPr id="5" name="Picture 4" descr="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513564"/>
            <a:ext cx="779727" cy="1039636"/>
          </a:xfrm>
          <a:prstGeom prst="rect">
            <a:avLst/>
          </a:prstGeom>
        </p:spPr>
      </p:pic>
    </p:spTree>
    <p:extLst>
      <p:ext uri="{BB962C8B-B14F-4D97-AF65-F5344CB8AC3E}">
        <p14:creationId xmlns:p14="http://schemas.microsoft.com/office/powerpoint/2010/main" val="4447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Kindergarten – Fluency</a:t>
            </a:r>
            <a:br>
              <a:rPr lang="en-US" dirty="0" smtClean="0"/>
            </a:br>
            <a:r>
              <a:rPr lang="en-US" dirty="0" smtClean="0"/>
              <a:t>5 + n pattern</a:t>
            </a:r>
            <a:endParaRPr lang="en-US" dirty="0"/>
          </a:p>
        </p:txBody>
      </p:sp>
      <p:sp>
        <p:nvSpPr>
          <p:cNvPr id="4" name="TextBox 3"/>
          <p:cNvSpPr txBox="1"/>
          <p:nvPr/>
        </p:nvSpPr>
        <p:spPr>
          <a:xfrm>
            <a:off x="1379400" y="2736632"/>
            <a:ext cx="184666" cy="369332"/>
          </a:xfrm>
          <a:prstGeom prst="rect">
            <a:avLst/>
          </a:prstGeom>
          <a:noFill/>
        </p:spPr>
        <p:txBody>
          <a:bodyPr wrap="none" rtlCol="0">
            <a:spAutoFit/>
          </a:bodyPr>
          <a:lstStyle/>
          <a:p>
            <a:endParaRPr lang="en-US" dirty="0"/>
          </a:p>
        </p:txBody>
      </p:sp>
      <p:sp>
        <p:nvSpPr>
          <p:cNvPr id="7" name="TextBox 6"/>
          <p:cNvSpPr txBox="1"/>
          <p:nvPr/>
        </p:nvSpPr>
        <p:spPr>
          <a:xfrm>
            <a:off x="5911715" y="2802311"/>
            <a:ext cx="184666" cy="369332"/>
          </a:xfrm>
          <a:prstGeom prst="rect">
            <a:avLst/>
          </a:prstGeom>
          <a:noFill/>
        </p:spPr>
        <p:txBody>
          <a:bodyPr wrap="none" rtlCol="0">
            <a:spAutoFit/>
          </a:bodyPr>
          <a:lstStyle/>
          <a:p>
            <a:endParaRPr lang="en-US" dirty="0"/>
          </a:p>
        </p:txBody>
      </p:sp>
      <p:grpSp>
        <p:nvGrpSpPr>
          <p:cNvPr id="14" name="Group 13"/>
          <p:cNvGrpSpPr/>
          <p:nvPr/>
        </p:nvGrpSpPr>
        <p:grpSpPr>
          <a:xfrm>
            <a:off x="1379400" y="2087311"/>
            <a:ext cx="5760991" cy="2387600"/>
            <a:chOff x="1379400" y="2087311"/>
            <a:chExt cx="5760991" cy="2387600"/>
          </a:xfrm>
        </p:grpSpPr>
        <p:pic>
          <p:nvPicPr>
            <p:cNvPr id="12" name="Picture 11" descr="Screen Shot 2014-03-06 at 11.00.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400" y="2240856"/>
              <a:ext cx="2387600" cy="1473200"/>
            </a:xfrm>
            <a:prstGeom prst="rect">
              <a:avLst/>
            </a:prstGeom>
          </p:spPr>
        </p:pic>
        <p:pic>
          <p:nvPicPr>
            <p:cNvPr id="13" name="Picture 12" descr="Screen Shot 2014-03-06 at 11.00.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5195796" y="2530315"/>
              <a:ext cx="2387600" cy="1501591"/>
            </a:xfrm>
            <a:prstGeom prst="rect">
              <a:avLst/>
            </a:prstGeom>
          </p:spPr>
        </p:pic>
      </p:grpSp>
      <p:grpSp>
        <p:nvGrpSpPr>
          <p:cNvPr id="17" name="Group 16"/>
          <p:cNvGrpSpPr/>
          <p:nvPr/>
        </p:nvGrpSpPr>
        <p:grpSpPr>
          <a:xfrm>
            <a:off x="1366700" y="2115548"/>
            <a:ext cx="5748839" cy="2400300"/>
            <a:chOff x="1366700" y="2115548"/>
            <a:chExt cx="5748839" cy="2400300"/>
          </a:xfrm>
        </p:grpSpPr>
        <p:pic>
          <p:nvPicPr>
            <p:cNvPr id="15" name="Picture 14" descr="Screen Shot 2014-03-06 at 11.01.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700" y="2215456"/>
              <a:ext cx="2400300" cy="1498600"/>
            </a:xfrm>
            <a:prstGeom prst="rect">
              <a:avLst/>
            </a:prstGeom>
          </p:spPr>
        </p:pic>
        <p:pic>
          <p:nvPicPr>
            <p:cNvPr id="16" name="Picture 15" descr="Screen Shot 2014-03-06 at 11.01.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5177020" y="2577328"/>
              <a:ext cx="2400300" cy="1476739"/>
            </a:xfrm>
            <a:prstGeom prst="rect">
              <a:avLst/>
            </a:prstGeom>
          </p:spPr>
        </p:pic>
      </p:grpSp>
      <p:grpSp>
        <p:nvGrpSpPr>
          <p:cNvPr id="20" name="Group 19"/>
          <p:cNvGrpSpPr/>
          <p:nvPr/>
        </p:nvGrpSpPr>
        <p:grpSpPr>
          <a:xfrm>
            <a:off x="1366700" y="2115547"/>
            <a:ext cx="5748840" cy="2374900"/>
            <a:chOff x="1366700" y="2115547"/>
            <a:chExt cx="5748840" cy="2374900"/>
          </a:xfrm>
        </p:grpSpPr>
        <p:pic>
          <p:nvPicPr>
            <p:cNvPr id="18" name="Picture 17" descr="Screen Shot 2014-03-06 at 11.00.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700" y="2171670"/>
              <a:ext cx="2374900" cy="1562100"/>
            </a:xfrm>
            <a:prstGeom prst="rect">
              <a:avLst/>
            </a:prstGeom>
          </p:spPr>
        </p:pic>
        <p:pic>
          <p:nvPicPr>
            <p:cNvPr id="19" name="Picture 18" descr="Screen Shot 2014-03-06 at 11.00.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V="1">
              <a:off x="5169624" y="2544531"/>
              <a:ext cx="2374900" cy="1516932"/>
            </a:xfrm>
            <a:prstGeom prst="rect">
              <a:avLst/>
            </a:prstGeom>
          </p:spPr>
        </p:pic>
      </p:grpSp>
      <p:pic>
        <p:nvPicPr>
          <p:cNvPr id="5" name="Picture 4" descr="ma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5638" y="4898894"/>
            <a:ext cx="924162" cy="1232216"/>
          </a:xfrm>
          <a:prstGeom prst="rect">
            <a:avLst/>
          </a:prstGeom>
        </p:spPr>
      </p:pic>
    </p:spTree>
    <p:extLst>
      <p:ext uri="{BB962C8B-B14F-4D97-AF65-F5344CB8AC3E}">
        <p14:creationId xmlns:p14="http://schemas.microsoft.com/office/powerpoint/2010/main" val="179088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304800"/>
            <a:ext cx="8229600" cy="6043550"/>
          </a:xfrm>
        </p:spPr>
        <p:txBody>
          <a:bodyPr anchor="ctr"/>
          <a:lstStyle/>
          <a:p>
            <a:pPr>
              <a:spcAft>
                <a:spcPts val="0"/>
              </a:spcAft>
            </a:pPr>
            <a:r>
              <a:rPr lang="en-US" dirty="0" smtClean="0"/>
              <a:t>	</a:t>
            </a:r>
            <a:r>
              <a:rPr lang="en-US" sz="2000" dirty="0" smtClean="0"/>
              <a:t>This PowerPoint </a:t>
            </a:r>
            <a:r>
              <a:rPr lang="en-US" sz="2000" dirty="0"/>
              <a:t>presentation is provided to individuals </a:t>
            </a:r>
            <a:r>
              <a:rPr lang="en-US" sz="2000" dirty="0" smtClean="0"/>
              <a:t>who participated </a:t>
            </a:r>
            <a:r>
              <a:rPr lang="en-US" sz="2000" dirty="0"/>
              <a:t>in a live training by professional developers certified by, or affiliated with, the copyright holder, Common Core, Inc. </a:t>
            </a:r>
            <a:r>
              <a:rPr lang="en-US" sz="2000" dirty="0" smtClean="0"/>
              <a:t>It </a:t>
            </a:r>
            <a:r>
              <a:rPr lang="en-US" sz="2000" dirty="0"/>
              <a:t>may be not be altered in any way. </a:t>
            </a:r>
            <a:r>
              <a:rPr lang="en-US" sz="2000" dirty="0" smtClean="0"/>
              <a:t>The </a:t>
            </a:r>
            <a:r>
              <a:rPr lang="en-US" sz="2000" dirty="0"/>
              <a:t>presentation may be shared for non-commercial </a:t>
            </a:r>
            <a:r>
              <a:rPr lang="en-US" sz="2000" dirty="0" smtClean="0"/>
              <a:t>purposes only. However, Common </a:t>
            </a:r>
            <a:r>
              <a:rPr lang="en-US" sz="2000" dirty="0"/>
              <a:t>Core makes no representations or warranties about the effectiveness of training provided by non-certified/non-affiliated presenters of the material</a:t>
            </a:r>
            <a:r>
              <a:rPr lang="en-US" sz="2000" dirty="0" smtClean="0"/>
              <a:t>. Any commercial use of this presentation is illegal and violates the copyrights of Common Core, Inc.</a:t>
            </a:r>
            <a:endParaRPr lang="en-US" sz="2000" dirty="0"/>
          </a:p>
          <a:p>
            <a:endParaRPr lang="en-US" dirty="0"/>
          </a:p>
        </p:txBody>
      </p:sp>
      <p:sp>
        <p:nvSpPr>
          <p:cNvPr id="4" name="Text Placeholder 3"/>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2243173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Kindergarten – Fluency</a:t>
            </a:r>
            <a:br>
              <a:rPr lang="en-US" smtClean="0"/>
            </a:br>
            <a:r>
              <a:rPr lang="en-US" smtClean="0"/>
              <a:t>Sprint</a:t>
            </a:r>
            <a:endParaRPr lang="en-US" dirty="0"/>
          </a:p>
        </p:txBody>
      </p:sp>
      <p:sp>
        <p:nvSpPr>
          <p:cNvPr id="2" name="Content Placeholder 1"/>
          <p:cNvSpPr>
            <a:spLocks noGrp="1"/>
          </p:cNvSpPr>
          <p:nvPr>
            <p:ph idx="4294967295"/>
          </p:nvPr>
        </p:nvSpPr>
        <p:spPr>
          <a:xfrm>
            <a:off x="286606" y="1776413"/>
            <a:ext cx="5181600" cy="2109787"/>
          </a:xfrm>
        </p:spPr>
        <p:txBody>
          <a:bodyPr>
            <a:normAutofit/>
          </a:bodyPr>
          <a:lstStyle/>
          <a:p>
            <a:r>
              <a:rPr lang="en-US" dirty="0" smtClean="0"/>
              <a:t>Sprint steps:</a:t>
            </a:r>
          </a:p>
          <a:p>
            <a:pPr marL="514350" indent="-514350">
              <a:buAutoNum type="arabicPeriod"/>
            </a:pPr>
            <a:r>
              <a:rPr lang="en-US" sz="2200" dirty="0" smtClean="0"/>
              <a:t>Starting and stopping at the signal</a:t>
            </a:r>
          </a:p>
          <a:p>
            <a:pPr marL="514350" indent="-514350">
              <a:buAutoNum type="arabicPeriod"/>
            </a:pPr>
            <a:r>
              <a:rPr lang="en-US" sz="2200" dirty="0" smtClean="0"/>
              <a:t>Teacher role plays taking a sprint</a:t>
            </a:r>
          </a:p>
          <a:p>
            <a:pPr marL="514350" indent="-514350">
              <a:buAutoNum type="arabicPeriod"/>
            </a:pPr>
            <a:r>
              <a:rPr lang="en-US" sz="2200" dirty="0" smtClean="0"/>
              <a:t>First sprint Module 3 Lesson 21</a:t>
            </a:r>
          </a:p>
          <a:p>
            <a:pPr marL="0" indent="0"/>
            <a:endParaRPr lang="en-US" dirty="0"/>
          </a:p>
        </p:txBody>
      </p:sp>
      <p:pic>
        <p:nvPicPr>
          <p:cNvPr id="6" name="Picture 5" descr="Screen Shot 2014-02-03 at 1.28.58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59151" y="1776413"/>
            <a:ext cx="3422103" cy="3835400"/>
          </a:xfrm>
          <a:prstGeom prst="rect">
            <a:avLst/>
          </a:prstGeom>
        </p:spPr>
      </p:pic>
    </p:spTree>
    <p:extLst>
      <p:ext uri="{BB962C8B-B14F-4D97-AF65-F5344CB8AC3E}">
        <p14:creationId xmlns:p14="http://schemas.microsoft.com/office/powerpoint/2010/main" val="2495541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Kindergarten – Story Problems</a:t>
            </a:r>
            <a:br>
              <a:rPr lang="en-US" dirty="0" smtClean="0"/>
            </a:br>
            <a:r>
              <a:rPr lang="en-US" dirty="0" smtClean="0"/>
              <a:t>Application Problems</a:t>
            </a:r>
            <a:endParaRPr lang="en-US" dirty="0"/>
          </a:p>
        </p:txBody>
      </p:sp>
      <p:pic>
        <p:nvPicPr>
          <p:cNvPr id="7" name="Picture 6" descr="Screen Shot 2014-02-03 at 11.37.23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1981200"/>
            <a:ext cx="2311400" cy="3327400"/>
          </a:xfrm>
          <a:prstGeom prst="rect">
            <a:avLst/>
          </a:prstGeom>
        </p:spPr>
      </p:pic>
      <p:sp>
        <p:nvSpPr>
          <p:cNvPr id="6" name="TextBox 5"/>
          <p:cNvSpPr txBox="1"/>
          <p:nvPr/>
        </p:nvSpPr>
        <p:spPr>
          <a:xfrm>
            <a:off x="457200" y="1981200"/>
            <a:ext cx="4419600" cy="3693319"/>
          </a:xfrm>
          <a:prstGeom prst="rect">
            <a:avLst/>
          </a:prstGeom>
          <a:noFill/>
        </p:spPr>
        <p:txBody>
          <a:bodyPr wrap="square" rtlCol="0">
            <a:spAutoFit/>
          </a:bodyPr>
          <a:lstStyle/>
          <a:p>
            <a:r>
              <a:rPr lang="en-US" dirty="0" smtClean="0"/>
              <a:t>T:  	In one straight  line, draw </a:t>
            </a:r>
            <a:r>
              <a:rPr lang="en-US" dirty="0"/>
              <a:t>to show how </a:t>
            </a:r>
            <a:r>
              <a:rPr lang="en-US" dirty="0" smtClean="0"/>
              <a:t>	many </a:t>
            </a:r>
            <a:r>
              <a:rPr lang="en-US" dirty="0"/>
              <a:t>people are sitting at your </a:t>
            </a:r>
            <a:r>
              <a:rPr lang="en-US" dirty="0" smtClean="0"/>
              <a:t>table. </a:t>
            </a:r>
          </a:p>
          <a:p>
            <a:endParaRPr lang="en-US" dirty="0"/>
          </a:p>
          <a:p>
            <a:r>
              <a:rPr lang="en-US" dirty="0" smtClean="0"/>
              <a:t>T: 	Right next to that line, </a:t>
            </a:r>
            <a:r>
              <a:rPr lang="en-US" dirty="0"/>
              <a:t>draw to show </a:t>
            </a:r>
            <a:r>
              <a:rPr lang="en-US" dirty="0" smtClean="0"/>
              <a:t>	how </a:t>
            </a:r>
            <a:r>
              <a:rPr lang="en-US" dirty="0"/>
              <a:t>many pencils are at your </a:t>
            </a:r>
            <a:r>
              <a:rPr lang="en-US" dirty="0" smtClean="0"/>
              <a:t>table. </a:t>
            </a:r>
          </a:p>
          <a:p>
            <a:endParaRPr lang="en-US" dirty="0"/>
          </a:p>
          <a:p>
            <a:r>
              <a:rPr lang="en-US" dirty="0" smtClean="0"/>
              <a:t>T:	Draw </a:t>
            </a:r>
            <a:r>
              <a:rPr lang="en-US" dirty="0"/>
              <a:t>lines to match each person to one </a:t>
            </a:r>
            <a:r>
              <a:rPr lang="en-US" dirty="0" smtClean="0"/>
              <a:t>	pencil</a:t>
            </a:r>
            <a:r>
              <a:rPr lang="en-US" dirty="0"/>
              <a:t>. </a:t>
            </a:r>
            <a:r>
              <a:rPr lang="en-US" dirty="0" smtClean="0"/>
              <a:t>Are </a:t>
            </a:r>
            <a:r>
              <a:rPr lang="en-US" dirty="0"/>
              <a:t>there more pencils or </a:t>
            </a:r>
            <a:r>
              <a:rPr lang="en-US" dirty="0" smtClean="0"/>
              <a:t>	people</a:t>
            </a:r>
            <a:r>
              <a:rPr lang="en-US" dirty="0"/>
              <a:t>? </a:t>
            </a:r>
            <a:endParaRPr lang="en-US" dirty="0" smtClean="0"/>
          </a:p>
          <a:p>
            <a:endParaRPr lang="en-US" dirty="0"/>
          </a:p>
          <a:p>
            <a:r>
              <a:rPr lang="en-US" dirty="0" smtClean="0"/>
              <a:t>T: 	Show your </a:t>
            </a:r>
            <a:r>
              <a:rPr lang="en-US" dirty="0"/>
              <a:t>work to your </a:t>
            </a:r>
            <a:r>
              <a:rPr lang="en-US" dirty="0" smtClean="0"/>
              <a:t>partner and  tell 	what you . </a:t>
            </a:r>
            <a:endParaRPr lang="en-US" dirty="0"/>
          </a:p>
          <a:p>
            <a:endParaRPr lang="en-US" dirty="0"/>
          </a:p>
        </p:txBody>
      </p:sp>
    </p:spTree>
    <p:extLst>
      <p:ext uri="{BB962C8B-B14F-4D97-AF65-F5344CB8AC3E}">
        <p14:creationId xmlns:p14="http://schemas.microsoft.com/office/powerpoint/2010/main" val="3454698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Story Problem Types</a:t>
            </a:r>
            <a:endParaRPr lang="en-US" dirty="0"/>
          </a:p>
        </p:txBody>
      </p:sp>
      <p:pic>
        <p:nvPicPr>
          <p:cNvPr id="4" name="Picture 3" descr="Screen Shot 2014-01-22 at 7.01.5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8800" y="1671395"/>
            <a:ext cx="4980384" cy="4998967"/>
          </a:xfrm>
          <a:prstGeom prst="rect">
            <a:avLst/>
          </a:prstGeom>
        </p:spPr>
      </p:pic>
    </p:spTree>
    <p:extLst>
      <p:ext uri="{BB962C8B-B14F-4D97-AF65-F5344CB8AC3E}">
        <p14:creationId xmlns:p14="http://schemas.microsoft.com/office/powerpoint/2010/main" val="3335690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Kindergarten</a:t>
            </a:r>
            <a:br>
              <a:rPr lang="en-US" dirty="0" smtClean="0"/>
            </a:br>
            <a:r>
              <a:rPr lang="en-US" dirty="0" smtClean="0"/>
              <a:t>Problem Type </a:t>
            </a:r>
            <a:r>
              <a:rPr lang="en-US" dirty="0"/>
              <a:t>N</a:t>
            </a:r>
            <a:r>
              <a:rPr lang="en-US" dirty="0" smtClean="0"/>
              <a:t>umber </a:t>
            </a:r>
            <a:r>
              <a:rPr lang="en-US" dirty="0"/>
              <a:t>B</a:t>
            </a:r>
            <a:r>
              <a:rPr lang="en-US" dirty="0" smtClean="0"/>
              <a:t>onds</a:t>
            </a:r>
            <a:endParaRPr lang="en-US" dirty="0"/>
          </a:p>
        </p:txBody>
      </p:sp>
      <p:sp>
        <p:nvSpPr>
          <p:cNvPr id="2" name="Content Placeholder 1"/>
          <p:cNvSpPr>
            <a:spLocks noGrp="1"/>
          </p:cNvSpPr>
          <p:nvPr>
            <p:ph idx="1"/>
          </p:nvPr>
        </p:nvSpPr>
        <p:spPr/>
        <p:txBody>
          <a:bodyPr/>
          <a:lstStyle/>
          <a:p>
            <a:r>
              <a:rPr lang="en-US" smtClean="0"/>
              <a:t>  </a:t>
            </a:r>
            <a:endParaRPr lang="en-US" dirty="0"/>
          </a:p>
        </p:txBody>
      </p:sp>
      <p:pic>
        <p:nvPicPr>
          <p:cNvPr id="6" name="Picture 5" descr="Screen Shot 2014-02-15 at 8.09.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4950069"/>
            <a:ext cx="1191144" cy="1794657"/>
          </a:xfrm>
          <a:prstGeom prst="rect">
            <a:avLst/>
          </a:prstGeom>
        </p:spPr>
      </p:pic>
      <p:grpSp>
        <p:nvGrpSpPr>
          <p:cNvPr id="12" name="Group 11"/>
          <p:cNvGrpSpPr/>
          <p:nvPr/>
        </p:nvGrpSpPr>
        <p:grpSpPr>
          <a:xfrm>
            <a:off x="286606" y="1776350"/>
            <a:ext cx="8476394" cy="3173719"/>
            <a:chOff x="725612" y="1925819"/>
            <a:chExt cx="8037388" cy="3024250"/>
          </a:xfrm>
        </p:grpSpPr>
        <p:grpSp>
          <p:nvGrpSpPr>
            <p:cNvPr id="4" name="Group 3"/>
            <p:cNvGrpSpPr/>
            <p:nvPr/>
          </p:nvGrpSpPr>
          <p:grpSpPr>
            <a:xfrm>
              <a:off x="725612" y="1925819"/>
              <a:ext cx="8037388" cy="3024250"/>
              <a:chOff x="725612" y="2093130"/>
              <a:chExt cx="5743324" cy="2282899"/>
            </a:xfrm>
          </p:grpSpPr>
          <p:pic>
            <p:nvPicPr>
              <p:cNvPr id="7" name="Picture 6" descr="Screen Shot 2014-01-29 at 5.35.14 PM.png"/>
              <p:cNvPicPr>
                <a:picLocks noChangeAspect="1"/>
              </p:cNvPicPr>
              <p:nvPr/>
            </p:nvPicPr>
            <p:blipFill rotWithShape="1">
              <a:blip r:embed="rId4">
                <a:extLst>
                  <a:ext uri="{28A0092B-C50C-407E-A947-70E740481C1C}">
                    <a14:useLocalDpi xmlns:a14="http://schemas.microsoft.com/office/drawing/2010/main"/>
                  </a:ext>
                </a:extLst>
              </a:blip>
              <a:srcRect l="75835"/>
              <a:stretch/>
            </p:blipFill>
            <p:spPr>
              <a:xfrm>
                <a:off x="4549490" y="2093130"/>
                <a:ext cx="1919446" cy="2211973"/>
              </a:xfrm>
              <a:prstGeom prst="rect">
                <a:avLst/>
              </a:prstGeom>
            </p:spPr>
          </p:pic>
          <p:pic>
            <p:nvPicPr>
              <p:cNvPr id="8" name="Picture 7" descr="Screen Shot 2014-01-29 at 5.35.14 PM.png"/>
              <p:cNvPicPr>
                <a:picLocks noChangeAspect="1"/>
              </p:cNvPicPr>
              <p:nvPr/>
            </p:nvPicPr>
            <p:blipFill rotWithShape="1">
              <a:blip r:embed="rId4">
                <a:extLst>
                  <a:ext uri="{28A0092B-C50C-407E-A947-70E740481C1C}">
                    <a14:useLocalDpi xmlns:a14="http://schemas.microsoft.com/office/drawing/2010/main"/>
                  </a:ext>
                </a:extLst>
              </a:blip>
              <a:srcRect r="51858" b="-3099"/>
              <a:stretch/>
            </p:blipFill>
            <p:spPr>
              <a:xfrm>
                <a:off x="725612" y="2095500"/>
                <a:ext cx="3823878" cy="2280529"/>
              </a:xfrm>
              <a:prstGeom prst="rect">
                <a:avLst/>
              </a:prstGeom>
            </p:spPr>
          </p:pic>
        </p:grpSp>
        <p:cxnSp>
          <p:nvCxnSpPr>
            <p:cNvPr id="9" name="Straight Connector 8"/>
            <p:cNvCxnSpPr/>
            <p:nvPr/>
          </p:nvCxnSpPr>
          <p:spPr>
            <a:xfrm>
              <a:off x="6076867" y="1928959"/>
              <a:ext cx="0" cy="292715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39682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Kindergarten – Story Problems</a:t>
            </a:r>
            <a:br>
              <a:rPr lang="en-US" smtClean="0"/>
            </a:br>
            <a:r>
              <a:rPr lang="en-US" smtClean="0"/>
              <a:t>Decomposition</a:t>
            </a:r>
            <a:endParaRPr lang="en-US" dirty="0"/>
          </a:p>
        </p:txBody>
      </p:sp>
      <p:sp>
        <p:nvSpPr>
          <p:cNvPr id="10" name="Content Placeholder 9"/>
          <p:cNvSpPr>
            <a:spLocks noGrp="1"/>
          </p:cNvSpPr>
          <p:nvPr>
            <p:ph idx="1"/>
          </p:nvPr>
        </p:nvSpPr>
        <p:spPr/>
        <p:txBody>
          <a:bodyPr/>
          <a:lstStyle/>
          <a:p>
            <a:pPr marL="0" indent="0"/>
            <a:r>
              <a:rPr lang="en-US" dirty="0" smtClean="0">
                <a:solidFill>
                  <a:schemeClr val="tx2"/>
                </a:solidFill>
              </a:rPr>
              <a:t>Seven children </a:t>
            </a:r>
            <a:r>
              <a:rPr lang="en-US" dirty="0">
                <a:solidFill>
                  <a:schemeClr val="tx2"/>
                </a:solidFill>
              </a:rPr>
              <a:t>were sitting in a circle. 4 of them </a:t>
            </a:r>
            <a:r>
              <a:rPr lang="en-US" dirty="0" smtClean="0">
                <a:solidFill>
                  <a:schemeClr val="tx2"/>
                </a:solidFill>
              </a:rPr>
              <a:t>were wearing </a:t>
            </a:r>
            <a:r>
              <a:rPr lang="en-US" dirty="0">
                <a:solidFill>
                  <a:schemeClr val="tx2"/>
                </a:solidFill>
              </a:rPr>
              <a:t>green shirts.  The rest were wearing yellow shirts. How many children were in the circle?</a:t>
            </a:r>
          </a:p>
          <a:p>
            <a:endParaRPr lang="en-US" dirty="0"/>
          </a:p>
        </p:txBody>
      </p:sp>
      <p:sp>
        <p:nvSpPr>
          <p:cNvPr id="11" name="Text Placeholder 10"/>
          <p:cNvSpPr>
            <a:spLocks noGrp="1"/>
          </p:cNvSpPr>
          <p:nvPr>
            <p:ph type="body" sz="quarter" idx="13"/>
          </p:nvPr>
        </p:nvSpPr>
        <p:spPr/>
        <p:txBody>
          <a:bodyPr/>
          <a:lstStyle/>
          <a:p>
            <a:r>
              <a:rPr lang="en-US" dirty="0" smtClean="0"/>
              <a:t>Kindergarten </a:t>
            </a:r>
            <a:r>
              <a:rPr lang="en-US" dirty="0"/>
              <a:t>– </a:t>
            </a:r>
            <a:r>
              <a:rPr lang="en-US" dirty="0" smtClean="0"/>
              <a:t>Module 1 – Lesson 28</a:t>
            </a:r>
            <a:endParaRPr lang="en-US" dirty="0"/>
          </a:p>
        </p:txBody>
      </p:sp>
      <p:pic>
        <p:nvPicPr>
          <p:cNvPr id="6" name="Picture 5" descr="Picture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1800" y="3232442"/>
            <a:ext cx="3288889" cy="2628571"/>
          </a:xfrm>
          <a:prstGeom prst="rect">
            <a:avLst/>
          </a:prstGeom>
        </p:spPr>
      </p:pic>
      <p:sp>
        <p:nvSpPr>
          <p:cNvPr id="4" name="Rectangle 3"/>
          <p:cNvSpPr/>
          <p:nvPr/>
        </p:nvSpPr>
        <p:spPr>
          <a:xfrm>
            <a:off x="5410200" y="4953000"/>
            <a:ext cx="850489" cy="908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774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Kindergarten – Story Problems</a:t>
            </a:r>
            <a:br>
              <a:rPr lang="en-US" smtClean="0"/>
            </a:br>
            <a:endParaRPr lang="en-US" dirty="0"/>
          </a:p>
        </p:txBody>
      </p:sp>
      <p:sp>
        <p:nvSpPr>
          <p:cNvPr id="9" name="Text Placeholder 8"/>
          <p:cNvSpPr>
            <a:spLocks noGrp="1"/>
          </p:cNvSpPr>
          <p:nvPr>
            <p:ph type="body" sz="quarter" idx="13"/>
          </p:nvPr>
        </p:nvSpPr>
        <p:spPr/>
        <p:txBody>
          <a:bodyPr/>
          <a:lstStyle/>
          <a:p>
            <a:r>
              <a:rPr lang="en-US" dirty="0" smtClean="0"/>
              <a:t>Kindergarten </a:t>
            </a:r>
            <a:r>
              <a:rPr lang="en-US" dirty="0"/>
              <a:t>– </a:t>
            </a:r>
            <a:r>
              <a:rPr lang="en-US" dirty="0" smtClean="0"/>
              <a:t>Module 4 – Lesson 1</a:t>
            </a:r>
            <a:endParaRPr lang="en-US" dirty="0"/>
          </a:p>
        </p:txBody>
      </p:sp>
      <p:pic>
        <p:nvPicPr>
          <p:cNvPr id="4" name="Picture 3" descr="Screen Shot 2014-02-02 at 10.40.47 AM.png"/>
          <p:cNvPicPr>
            <a:picLocks noChangeAspect="1"/>
          </p:cNvPicPr>
          <p:nvPr/>
        </p:nvPicPr>
        <p:blipFill rotWithShape="1">
          <a:blip r:embed="rId3" cstate="print">
            <a:extLst>
              <a:ext uri="{28A0092B-C50C-407E-A947-70E740481C1C}">
                <a14:useLocalDpi xmlns:a14="http://schemas.microsoft.com/office/drawing/2010/main"/>
              </a:ext>
            </a:extLst>
          </a:blip>
          <a:srcRect t="15479"/>
          <a:stretch/>
        </p:blipFill>
        <p:spPr>
          <a:xfrm>
            <a:off x="287338" y="1268477"/>
            <a:ext cx="8475662" cy="4689143"/>
          </a:xfrm>
          <a:prstGeom prst="rect">
            <a:avLst/>
          </a:prstGeom>
        </p:spPr>
      </p:pic>
    </p:spTree>
    <p:extLst>
      <p:ext uri="{BB962C8B-B14F-4D97-AF65-F5344CB8AC3E}">
        <p14:creationId xmlns:p14="http://schemas.microsoft.com/office/powerpoint/2010/main" val="8695964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Kindergarten – Story Problems</a:t>
            </a:r>
            <a:br>
              <a:rPr lang="en-US" dirty="0" smtClean="0"/>
            </a:br>
            <a:endParaRPr lang="en-US" dirty="0"/>
          </a:p>
        </p:txBody>
      </p:sp>
      <p:sp>
        <p:nvSpPr>
          <p:cNvPr id="10" name="Content Placeholder 9"/>
          <p:cNvSpPr>
            <a:spLocks noGrp="1"/>
          </p:cNvSpPr>
          <p:nvPr>
            <p:ph idx="1"/>
          </p:nvPr>
        </p:nvSpPr>
        <p:spPr>
          <a:xfrm>
            <a:off x="304800" y="1219200"/>
            <a:ext cx="8229600" cy="5129150"/>
          </a:xfrm>
        </p:spPr>
        <p:txBody>
          <a:bodyPr/>
          <a:lstStyle/>
          <a:p>
            <a:endParaRPr lang="en-US" sz="1600" dirty="0" smtClean="0"/>
          </a:p>
          <a:p>
            <a:endParaRPr lang="en-US" sz="1600" dirty="0"/>
          </a:p>
          <a:p>
            <a:endParaRPr lang="en-US" sz="1600" dirty="0" smtClean="0"/>
          </a:p>
          <a:p>
            <a:r>
              <a:rPr lang="en-US" sz="1600" dirty="0" smtClean="0"/>
              <a:t>Cross </a:t>
            </a:r>
            <a:r>
              <a:rPr lang="en-US" sz="1600" dirty="0"/>
              <a:t>out the bears to </a:t>
            </a:r>
          </a:p>
          <a:p>
            <a:r>
              <a:rPr lang="en-US" sz="1600" dirty="0"/>
              <a:t>match the number </a:t>
            </a:r>
            <a:endParaRPr lang="en-US" sz="1600" dirty="0" smtClean="0"/>
          </a:p>
          <a:p>
            <a:r>
              <a:rPr lang="en-US" sz="1600" dirty="0" smtClean="0"/>
              <a:t>sentence</a:t>
            </a:r>
            <a:r>
              <a:rPr lang="en-US" sz="1600" dirty="0"/>
              <a:t>.</a:t>
            </a:r>
          </a:p>
          <a:p>
            <a:endParaRPr lang="en-US" dirty="0"/>
          </a:p>
        </p:txBody>
      </p:sp>
      <p:sp>
        <p:nvSpPr>
          <p:cNvPr id="11" name="Text Placeholder 10"/>
          <p:cNvSpPr>
            <a:spLocks noGrp="1"/>
          </p:cNvSpPr>
          <p:nvPr>
            <p:ph type="body" sz="quarter" idx="13"/>
          </p:nvPr>
        </p:nvSpPr>
        <p:spPr/>
        <p:txBody>
          <a:bodyPr/>
          <a:lstStyle/>
          <a:p>
            <a:r>
              <a:rPr lang="en-US" dirty="0" smtClean="0"/>
              <a:t>Kindergarten – Module 4 – Lesson 20</a:t>
            </a:r>
            <a:endParaRPr lang="en-US" dirty="0"/>
          </a:p>
        </p:txBody>
      </p:sp>
      <p:pic>
        <p:nvPicPr>
          <p:cNvPr id="5" name="Picture 4" descr="Screen Shot 2014-02-02 at 11.00.23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7000" y="1219200"/>
            <a:ext cx="6176106" cy="4419600"/>
          </a:xfrm>
          <a:prstGeom prst="rect">
            <a:avLst/>
          </a:prstGeom>
        </p:spPr>
      </p:pic>
    </p:spTree>
    <p:extLst>
      <p:ext uri="{BB962C8B-B14F-4D97-AF65-F5344CB8AC3E}">
        <p14:creationId xmlns:p14="http://schemas.microsoft.com/office/powerpoint/2010/main" val="26859241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Kindergarten – Addition</a:t>
            </a:r>
            <a:endParaRPr lang="en-US" dirty="0"/>
          </a:p>
        </p:txBody>
      </p:sp>
      <p:grpSp>
        <p:nvGrpSpPr>
          <p:cNvPr id="20" name="Group 19"/>
          <p:cNvGrpSpPr/>
          <p:nvPr/>
        </p:nvGrpSpPr>
        <p:grpSpPr>
          <a:xfrm>
            <a:off x="462918" y="1540230"/>
            <a:ext cx="3194682" cy="2164239"/>
            <a:chOff x="136279" y="3821668"/>
            <a:chExt cx="2661282" cy="1783239"/>
          </a:xfrm>
        </p:grpSpPr>
        <p:pic>
          <p:nvPicPr>
            <p:cNvPr id="5" name="Picture 4" descr="Screen Shot 2014-02-01 at 5.24.12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6279" y="4230132"/>
              <a:ext cx="2661282" cy="1374775"/>
            </a:xfrm>
            <a:prstGeom prst="rect">
              <a:avLst/>
            </a:prstGeom>
          </p:spPr>
        </p:pic>
        <p:sp>
          <p:nvSpPr>
            <p:cNvPr id="14" name="TextBox 13"/>
            <p:cNvSpPr txBox="1"/>
            <p:nvPr/>
          </p:nvSpPr>
          <p:spPr>
            <a:xfrm>
              <a:off x="1165260" y="3821668"/>
              <a:ext cx="153833" cy="304314"/>
            </a:xfrm>
            <a:prstGeom prst="rect">
              <a:avLst/>
            </a:prstGeom>
            <a:noFill/>
          </p:spPr>
          <p:txBody>
            <a:bodyPr wrap="none" rtlCol="0">
              <a:spAutoFit/>
            </a:bodyPr>
            <a:lstStyle/>
            <a:p>
              <a:endParaRPr lang="en-US" b="1" u="sng" dirty="0"/>
            </a:p>
          </p:txBody>
        </p:sp>
      </p:grpSp>
      <p:grpSp>
        <p:nvGrpSpPr>
          <p:cNvPr id="21" name="Group 20"/>
          <p:cNvGrpSpPr/>
          <p:nvPr/>
        </p:nvGrpSpPr>
        <p:grpSpPr>
          <a:xfrm>
            <a:off x="2286000" y="3704469"/>
            <a:ext cx="3733800" cy="2827222"/>
            <a:chOff x="3124200" y="3810000"/>
            <a:chExt cx="3451790" cy="2519450"/>
          </a:xfrm>
        </p:grpSpPr>
        <p:pic>
          <p:nvPicPr>
            <p:cNvPr id="13" name="Picture 12" descr="Screen Shot 2014-02-01 at 4.42.5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24200" y="4191000"/>
              <a:ext cx="3451790" cy="2138450"/>
            </a:xfrm>
            <a:prstGeom prst="rect">
              <a:avLst/>
            </a:prstGeom>
          </p:spPr>
        </p:pic>
        <p:sp>
          <p:nvSpPr>
            <p:cNvPr id="15" name="TextBox 14"/>
            <p:cNvSpPr txBox="1"/>
            <p:nvPr/>
          </p:nvSpPr>
          <p:spPr>
            <a:xfrm>
              <a:off x="4635500" y="3810000"/>
              <a:ext cx="170718" cy="329126"/>
            </a:xfrm>
            <a:prstGeom prst="rect">
              <a:avLst/>
            </a:prstGeom>
            <a:noFill/>
          </p:spPr>
          <p:txBody>
            <a:bodyPr wrap="none" rtlCol="0">
              <a:spAutoFit/>
            </a:bodyPr>
            <a:lstStyle/>
            <a:p>
              <a:endParaRPr lang="en-US" b="1" u="sng" dirty="0"/>
            </a:p>
          </p:txBody>
        </p:sp>
      </p:grpSp>
      <p:grpSp>
        <p:nvGrpSpPr>
          <p:cNvPr id="22" name="Group 21"/>
          <p:cNvGrpSpPr/>
          <p:nvPr/>
        </p:nvGrpSpPr>
        <p:grpSpPr>
          <a:xfrm>
            <a:off x="6316226" y="2519839"/>
            <a:ext cx="2236510" cy="2313464"/>
            <a:chOff x="6781800" y="3860800"/>
            <a:chExt cx="2236510" cy="2313464"/>
          </a:xfrm>
        </p:grpSpPr>
        <p:sp>
          <p:nvSpPr>
            <p:cNvPr id="16" name="TextBox 15"/>
            <p:cNvSpPr txBox="1"/>
            <p:nvPr/>
          </p:nvSpPr>
          <p:spPr>
            <a:xfrm>
              <a:off x="7735870" y="3860800"/>
              <a:ext cx="184666" cy="369332"/>
            </a:xfrm>
            <a:prstGeom prst="rect">
              <a:avLst/>
            </a:prstGeom>
            <a:noFill/>
          </p:spPr>
          <p:txBody>
            <a:bodyPr wrap="none" rtlCol="0">
              <a:spAutoFit/>
            </a:bodyPr>
            <a:lstStyle/>
            <a:p>
              <a:endParaRPr lang="en-US" b="1" u="sng" dirty="0"/>
            </a:p>
          </p:txBody>
        </p:sp>
        <p:sp>
          <p:nvSpPr>
            <p:cNvPr id="19" name="TextBox 18"/>
            <p:cNvSpPr txBox="1"/>
            <p:nvPr/>
          </p:nvSpPr>
          <p:spPr>
            <a:xfrm>
              <a:off x="6781800" y="4266049"/>
              <a:ext cx="2236510" cy="1908215"/>
            </a:xfrm>
            <a:prstGeom prst="rect">
              <a:avLst/>
            </a:prstGeom>
            <a:noFill/>
          </p:spPr>
          <p:txBody>
            <a:bodyPr wrap="none" rtlCol="0">
              <a:spAutoFit/>
            </a:bodyPr>
            <a:lstStyle/>
            <a:p>
              <a:r>
                <a:rPr lang="en-US" sz="1600" dirty="0" smtClean="0"/>
                <a:t>Bill had 6 round crackers</a:t>
              </a:r>
            </a:p>
            <a:p>
              <a:r>
                <a:rPr lang="en-US" sz="1600" dirty="0" smtClean="0"/>
                <a:t>and 3 square crackers.  </a:t>
              </a:r>
            </a:p>
            <a:p>
              <a:r>
                <a:rPr lang="en-US" sz="1600" dirty="0" smtClean="0"/>
                <a:t>How many crackers did </a:t>
              </a:r>
            </a:p>
            <a:p>
              <a:r>
                <a:rPr lang="en-US" sz="1600" dirty="0" smtClean="0"/>
                <a:t>Bill have in all?</a:t>
              </a:r>
            </a:p>
            <a:p>
              <a:endParaRPr lang="en-US" dirty="0"/>
            </a:p>
            <a:p>
              <a:r>
                <a:rPr lang="en-US" dirty="0" smtClean="0"/>
                <a:t>____ + ____ = ____</a:t>
              </a:r>
            </a:p>
            <a:p>
              <a:endParaRPr lang="en-US" dirty="0"/>
            </a:p>
          </p:txBody>
        </p:sp>
      </p:grpSp>
      <p:sp>
        <p:nvSpPr>
          <p:cNvPr id="3" name="TextBox 2"/>
          <p:cNvSpPr txBox="1"/>
          <p:nvPr/>
        </p:nvSpPr>
        <p:spPr>
          <a:xfrm>
            <a:off x="959688" y="1666633"/>
            <a:ext cx="2057136" cy="369332"/>
          </a:xfrm>
          <a:prstGeom prst="rect">
            <a:avLst/>
          </a:prstGeom>
          <a:noFill/>
        </p:spPr>
        <p:txBody>
          <a:bodyPr wrap="none" rtlCol="0">
            <a:spAutoFit/>
          </a:bodyPr>
          <a:lstStyle/>
          <a:p>
            <a:r>
              <a:rPr lang="en-US" dirty="0">
                <a:solidFill>
                  <a:srgbClr val="FF6600"/>
                </a:solidFill>
              </a:rPr>
              <a:t>Module 4 Lesson 27</a:t>
            </a:r>
          </a:p>
        </p:txBody>
      </p:sp>
      <p:sp>
        <p:nvSpPr>
          <p:cNvPr id="17" name="TextBox 16"/>
          <p:cNvSpPr txBox="1"/>
          <p:nvPr/>
        </p:nvSpPr>
        <p:spPr>
          <a:xfrm>
            <a:off x="3200136" y="3758244"/>
            <a:ext cx="2057136" cy="369332"/>
          </a:xfrm>
          <a:prstGeom prst="rect">
            <a:avLst/>
          </a:prstGeom>
          <a:noFill/>
        </p:spPr>
        <p:txBody>
          <a:bodyPr wrap="none" rtlCol="0">
            <a:spAutoFit/>
          </a:bodyPr>
          <a:lstStyle/>
          <a:p>
            <a:r>
              <a:rPr lang="en-US" dirty="0">
                <a:solidFill>
                  <a:srgbClr val="FF6600"/>
                </a:solidFill>
              </a:rPr>
              <a:t>Module 4 Lesson </a:t>
            </a:r>
            <a:r>
              <a:rPr lang="en-US" dirty="0" smtClean="0">
                <a:solidFill>
                  <a:srgbClr val="FF6600"/>
                </a:solidFill>
              </a:rPr>
              <a:t>29</a:t>
            </a:r>
            <a:endParaRPr lang="en-US" dirty="0">
              <a:solidFill>
                <a:srgbClr val="FF6600"/>
              </a:solidFill>
            </a:endParaRPr>
          </a:p>
        </p:txBody>
      </p:sp>
      <p:sp>
        <p:nvSpPr>
          <p:cNvPr id="18" name="TextBox 17"/>
          <p:cNvSpPr txBox="1"/>
          <p:nvPr/>
        </p:nvSpPr>
        <p:spPr>
          <a:xfrm>
            <a:off x="6341626" y="2506542"/>
            <a:ext cx="2057136" cy="369332"/>
          </a:xfrm>
          <a:prstGeom prst="rect">
            <a:avLst/>
          </a:prstGeom>
          <a:noFill/>
        </p:spPr>
        <p:txBody>
          <a:bodyPr wrap="none" rtlCol="0">
            <a:spAutoFit/>
          </a:bodyPr>
          <a:lstStyle/>
          <a:p>
            <a:r>
              <a:rPr lang="en-US" dirty="0">
                <a:solidFill>
                  <a:srgbClr val="FF6600"/>
                </a:solidFill>
              </a:rPr>
              <a:t>Module 4 Lesson </a:t>
            </a:r>
            <a:r>
              <a:rPr lang="en-US" dirty="0" smtClean="0">
                <a:solidFill>
                  <a:srgbClr val="FF6600"/>
                </a:solidFill>
              </a:rPr>
              <a:t>31</a:t>
            </a:r>
            <a:endParaRPr lang="en-US" dirty="0">
              <a:solidFill>
                <a:srgbClr val="FF6600"/>
              </a:solidFill>
            </a:endParaRPr>
          </a:p>
        </p:txBody>
      </p:sp>
    </p:spTree>
    <p:extLst>
      <p:ext uri="{BB962C8B-B14F-4D97-AF65-F5344CB8AC3E}">
        <p14:creationId xmlns:p14="http://schemas.microsoft.com/office/powerpoint/2010/main" val="4004793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1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4-02-01 at 4.57.47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1205" y="1981200"/>
            <a:ext cx="4071257" cy="1515894"/>
          </a:xfrm>
          <a:prstGeom prst="rect">
            <a:avLst/>
          </a:prstGeom>
        </p:spPr>
      </p:pic>
      <p:pic>
        <p:nvPicPr>
          <p:cNvPr id="6" name="Picture 5" descr="Screen Shot 2014-02-01 at 5.57.40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00600" y="2392685"/>
            <a:ext cx="4213028" cy="3344694"/>
          </a:xfrm>
          <a:prstGeom prst="rect">
            <a:avLst/>
          </a:prstGeom>
        </p:spPr>
      </p:pic>
      <p:pic>
        <p:nvPicPr>
          <p:cNvPr id="8" name="Picture 7" descr="Screen Shot 2014-02-01 at 5.59.13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6606" y="4191000"/>
            <a:ext cx="4374783" cy="2399759"/>
          </a:xfrm>
          <a:prstGeom prst="rect">
            <a:avLst/>
          </a:prstGeom>
        </p:spPr>
      </p:pic>
      <p:sp>
        <p:nvSpPr>
          <p:cNvPr id="9" name="Title 8"/>
          <p:cNvSpPr>
            <a:spLocks noGrp="1"/>
          </p:cNvSpPr>
          <p:nvPr>
            <p:ph type="title"/>
          </p:nvPr>
        </p:nvSpPr>
        <p:spPr/>
        <p:txBody>
          <a:bodyPr/>
          <a:lstStyle/>
          <a:p>
            <a:r>
              <a:rPr lang="en-US" dirty="0" smtClean="0"/>
              <a:t>Kindergarten – Subtraction</a:t>
            </a:r>
            <a:endParaRPr lang="en-US" dirty="0"/>
          </a:p>
        </p:txBody>
      </p:sp>
      <p:sp>
        <p:nvSpPr>
          <p:cNvPr id="10" name="TextBox 9"/>
          <p:cNvSpPr txBox="1"/>
          <p:nvPr/>
        </p:nvSpPr>
        <p:spPr>
          <a:xfrm>
            <a:off x="1023237" y="1635487"/>
            <a:ext cx="2057136" cy="369332"/>
          </a:xfrm>
          <a:prstGeom prst="rect">
            <a:avLst/>
          </a:prstGeom>
          <a:noFill/>
        </p:spPr>
        <p:txBody>
          <a:bodyPr wrap="none" rtlCol="0">
            <a:spAutoFit/>
          </a:bodyPr>
          <a:lstStyle/>
          <a:p>
            <a:r>
              <a:rPr lang="en-US" dirty="0">
                <a:solidFill>
                  <a:srgbClr val="FF6600"/>
                </a:solidFill>
              </a:rPr>
              <a:t>Module 4 Lesson </a:t>
            </a:r>
            <a:r>
              <a:rPr lang="en-US" dirty="0" smtClean="0">
                <a:solidFill>
                  <a:srgbClr val="FF6600"/>
                </a:solidFill>
              </a:rPr>
              <a:t>33</a:t>
            </a:r>
            <a:endParaRPr lang="en-US" dirty="0">
              <a:solidFill>
                <a:srgbClr val="FF6600"/>
              </a:solidFill>
            </a:endParaRPr>
          </a:p>
        </p:txBody>
      </p:sp>
      <p:sp>
        <p:nvSpPr>
          <p:cNvPr id="11" name="TextBox 10"/>
          <p:cNvSpPr txBox="1"/>
          <p:nvPr/>
        </p:nvSpPr>
        <p:spPr>
          <a:xfrm>
            <a:off x="1168532" y="3821668"/>
            <a:ext cx="2057136" cy="369332"/>
          </a:xfrm>
          <a:prstGeom prst="rect">
            <a:avLst/>
          </a:prstGeom>
          <a:noFill/>
        </p:spPr>
        <p:txBody>
          <a:bodyPr wrap="none" rtlCol="0">
            <a:spAutoFit/>
          </a:bodyPr>
          <a:lstStyle/>
          <a:p>
            <a:r>
              <a:rPr lang="en-US" dirty="0">
                <a:solidFill>
                  <a:srgbClr val="FF6600"/>
                </a:solidFill>
              </a:rPr>
              <a:t>Module 4 Lesson </a:t>
            </a:r>
            <a:r>
              <a:rPr lang="en-US" dirty="0" smtClean="0">
                <a:solidFill>
                  <a:srgbClr val="FF6600"/>
                </a:solidFill>
              </a:rPr>
              <a:t>36</a:t>
            </a:r>
            <a:endParaRPr lang="en-US" dirty="0">
              <a:solidFill>
                <a:srgbClr val="FF6600"/>
              </a:solidFill>
            </a:endParaRPr>
          </a:p>
        </p:txBody>
      </p:sp>
      <p:sp>
        <p:nvSpPr>
          <p:cNvPr id="12" name="TextBox 11"/>
          <p:cNvSpPr txBox="1"/>
          <p:nvPr/>
        </p:nvSpPr>
        <p:spPr>
          <a:xfrm>
            <a:off x="6096000" y="2004819"/>
            <a:ext cx="2057136" cy="369332"/>
          </a:xfrm>
          <a:prstGeom prst="rect">
            <a:avLst/>
          </a:prstGeom>
          <a:noFill/>
        </p:spPr>
        <p:txBody>
          <a:bodyPr wrap="none" rtlCol="0">
            <a:spAutoFit/>
          </a:bodyPr>
          <a:lstStyle/>
          <a:p>
            <a:r>
              <a:rPr lang="en-US" dirty="0">
                <a:solidFill>
                  <a:srgbClr val="FF6600"/>
                </a:solidFill>
              </a:rPr>
              <a:t>Module 4 Lesson </a:t>
            </a:r>
            <a:r>
              <a:rPr lang="en-US" dirty="0" smtClean="0">
                <a:solidFill>
                  <a:srgbClr val="FF6600"/>
                </a:solidFill>
              </a:rPr>
              <a:t>33</a:t>
            </a:r>
            <a:endParaRPr lang="en-US" dirty="0">
              <a:solidFill>
                <a:srgbClr val="FF6600"/>
              </a:solidFill>
            </a:endParaRPr>
          </a:p>
        </p:txBody>
      </p:sp>
    </p:spTree>
    <p:extLst>
      <p:ext uri="{BB962C8B-B14F-4D97-AF65-F5344CB8AC3E}">
        <p14:creationId xmlns:p14="http://schemas.microsoft.com/office/powerpoint/2010/main" val="1346354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Kindergarten – Assessment</a:t>
            </a:r>
            <a:endParaRPr lang="en-US" dirty="0"/>
          </a:p>
        </p:txBody>
      </p:sp>
      <p:sp>
        <p:nvSpPr>
          <p:cNvPr id="9" name="Text Placeholder 8"/>
          <p:cNvSpPr>
            <a:spLocks noGrp="1"/>
          </p:cNvSpPr>
          <p:nvPr>
            <p:ph type="body" sz="quarter" idx="13"/>
          </p:nvPr>
        </p:nvSpPr>
        <p:spPr/>
        <p:txBody>
          <a:bodyPr/>
          <a:lstStyle/>
          <a:p>
            <a:r>
              <a:rPr lang="en-US" dirty="0" smtClean="0"/>
              <a:t>Kindergarten – Module 1 – Topic E</a:t>
            </a:r>
            <a:endParaRPr lang="en-US" dirty="0"/>
          </a:p>
        </p:txBody>
      </p:sp>
      <p:pic>
        <p:nvPicPr>
          <p:cNvPr id="6" name="Picture 5" descr="Screen Shot 2014-02-02 at 9.56.04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600" y="1673784"/>
            <a:ext cx="6019800" cy="4270339"/>
          </a:xfrm>
          <a:prstGeom prst="rect">
            <a:avLst/>
          </a:prstGeom>
        </p:spPr>
      </p:pic>
    </p:spTree>
    <p:extLst>
      <p:ext uri="{BB962C8B-B14F-4D97-AF65-F5344CB8AC3E}">
        <p14:creationId xmlns:p14="http://schemas.microsoft.com/office/powerpoint/2010/main" val="471426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dirty="0"/>
          </a:p>
        </p:txBody>
      </p:sp>
      <p:sp>
        <p:nvSpPr>
          <p:cNvPr id="4" name="Content Placeholder 3"/>
          <p:cNvSpPr>
            <a:spLocks noGrp="1"/>
          </p:cNvSpPr>
          <p:nvPr>
            <p:ph idx="1"/>
          </p:nvPr>
        </p:nvSpPr>
        <p:spPr/>
        <p:txBody>
          <a:bodyPr/>
          <a:lstStyle/>
          <a:p>
            <a:r>
              <a:rPr lang="en-US" dirty="0" smtClean="0"/>
              <a:t>Examine how addition and subtraction are introduced and developed in A Story of Units.</a:t>
            </a:r>
          </a:p>
          <a:p>
            <a:r>
              <a:rPr lang="en-US" dirty="0" smtClean="0"/>
              <a:t>Study the computation methods used in the primary years to solve addition and subtraction problems.</a:t>
            </a:r>
          </a:p>
          <a:p>
            <a:pPr marL="457200" indent="-457200">
              <a:buFont typeface="Arial"/>
              <a:buChar char="•"/>
            </a:pPr>
            <a:r>
              <a:rPr lang="en-US" dirty="0" smtClean="0"/>
              <a:t>Level 1:  Counting All</a:t>
            </a:r>
          </a:p>
          <a:p>
            <a:pPr marL="457200" indent="-457200">
              <a:buFont typeface="Arial"/>
              <a:buChar char="•"/>
            </a:pPr>
            <a:r>
              <a:rPr lang="en-US" dirty="0" smtClean="0"/>
              <a:t>Level 2:  Counting On</a:t>
            </a:r>
          </a:p>
          <a:p>
            <a:pPr marL="457200" indent="-457200">
              <a:buFont typeface="Arial"/>
              <a:buChar char="•"/>
            </a:pPr>
            <a:r>
              <a:rPr lang="en-US" dirty="0" smtClean="0"/>
              <a:t>Level 3:  Convert to an Easier Problem</a:t>
            </a:r>
            <a:endParaRPr lang="en-US" dirty="0"/>
          </a:p>
        </p:txBody>
      </p:sp>
    </p:spTree>
    <p:extLst>
      <p:ext uri="{BB962C8B-B14F-4D97-AF65-F5344CB8AC3E}">
        <p14:creationId xmlns:p14="http://schemas.microsoft.com/office/powerpoint/2010/main" val="29758614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Continuation of A Story of Units</a:t>
            </a:r>
            <a:br>
              <a:rPr lang="en-US" dirty="0" smtClean="0"/>
            </a:br>
            <a:r>
              <a:rPr lang="en-US" dirty="0" smtClean="0"/>
              <a:t>in Grade 1</a:t>
            </a:r>
            <a:endParaRPr lang="en-US" dirty="0"/>
          </a:p>
        </p:txBody>
      </p:sp>
      <p:sp>
        <p:nvSpPr>
          <p:cNvPr id="3" name="Content Placeholder 2"/>
          <p:cNvSpPr>
            <a:spLocks noGrp="1"/>
          </p:cNvSpPr>
          <p:nvPr>
            <p:ph idx="1"/>
          </p:nvPr>
        </p:nvSpPr>
        <p:spPr/>
        <p:txBody>
          <a:bodyPr>
            <a:normAutofit lnSpcReduction="10000"/>
          </a:bodyPr>
          <a:lstStyle/>
          <a:p>
            <a:r>
              <a:rPr lang="en-US" dirty="0" smtClean="0"/>
              <a:t>By the end of Grade 1, students will:</a:t>
            </a:r>
          </a:p>
          <a:p>
            <a:endParaRPr lang="en-US" dirty="0" smtClean="0"/>
          </a:p>
          <a:p>
            <a:pPr marL="457200" indent="-457200">
              <a:buFont typeface="Arial"/>
              <a:buChar char="•"/>
            </a:pPr>
            <a:r>
              <a:rPr lang="en-US" dirty="0" smtClean="0"/>
              <a:t>Fluently add and subtract within 10 (1.OA.6)</a:t>
            </a:r>
          </a:p>
          <a:p>
            <a:pPr marL="457200" indent="-457200">
              <a:buFont typeface="Arial"/>
              <a:buChar char="•"/>
            </a:pPr>
            <a:r>
              <a:rPr lang="en-US" dirty="0" smtClean="0"/>
              <a:t>Add and subtract within 20 (1.OA.6)</a:t>
            </a:r>
          </a:p>
          <a:p>
            <a:pPr marL="457200" indent="-457200">
              <a:buFont typeface="Arial"/>
              <a:buChar char="•"/>
            </a:pPr>
            <a:r>
              <a:rPr lang="en-US" dirty="0" smtClean="0"/>
              <a:t>Use addition and subtraction within 20 to solve word problems (1.OA.1)</a:t>
            </a:r>
          </a:p>
          <a:p>
            <a:pPr marL="457200" indent="-457200">
              <a:buFont typeface="Arial"/>
              <a:buChar char="•"/>
            </a:pPr>
            <a:r>
              <a:rPr lang="en-US" dirty="0" smtClean="0"/>
              <a:t>Add within 100 (1.NBT.4)</a:t>
            </a:r>
          </a:p>
          <a:p>
            <a:pPr marL="457200" indent="-457200">
              <a:buFont typeface="Arial"/>
              <a:buChar char="•"/>
            </a:pPr>
            <a:r>
              <a:rPr lang="en-US" dirty="0" smtClean="0"/>
              <a:t>Subtract multiples of 10 in the range of 10 through 90 (1.NBT.6)</a:t>
            </a:r>
          </a:p>
          <a:p>
            <a:endParaRPr lang="en-US" dirty="0" smtClean="0"/>
          </a:p>
          <a:p>
            <a:endParaRPr lang="en-US" dirty="0"/>
          </a:p>
        </p:txBody>
      </p:sp>
    </p:spTree>
    <p:extLst>
      <p:ext uri="{BB962C8B-B14F-4D97-AF65-F5344CB8AC3E}">
        <p14:creationId xmlns:p14="http://schemas.microsoft.com/office/powerpoint/2010/main" val="2867654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Foundational Skills for Grade 1</a:t>
            </a:r>
            <a:endParaRPr lang="en-US" dirty="0"/>
          </a:p>
        </p:txBody>
      </p:sp>
      <p:sp>
        <p:nvSpPr>
          <p:cNvPr id="3" name="Content Placeholder 2"/>
          <p:cNvSpPr>
            <a:spLocks noGrp="1"/>
          </p:cNvSpPr>
          <p:nvPr>
            <p:ph idx="1"/>
          </p:nvPr>
        </p:nvSpPr>
        <p:spPr>
          <a:xfrm>
            <a:off x="304800" y="1776350"/>
            <a:ext cx="5281108" cy="4572000"/>
          </a:xfrm>
        </p:spPr>
        <p:txBody>
          <a:bodyPr/>
          <a:lstStyle/>
          <a:p>
            <a:pPr marL="514350" indent="-514350">
              <a:buFont typeface="+mj-lt"/>
              <a:buAutoNum type="arabicPeriod"/>
            </a:pPr>
            <a:r>
              <a:rPr lang="en-US" dirty="0" smtClean="0"/>
              <a:t>Partners to ten (K.OA.4)</a:t>
            </a:r>
          </a:p>
          <a:p>
            <a:endParaRPr lang="en-US" dirty="0" smtClean="0"/>
          </a:p>
          <a:p>
            <a:pPr marL="514350" indent="-514350">
              <a:buFont typeface="+mj-lt"/>
              <a:buAutoNum type="arabicPeriod"/>
            </a:pPr>
            <a:r>
              <a:rPr lang="en-US" dirty="0" smtClean="0"/>
              <a:t>Decompositions for all numbers within 10 (K.OA.3)</a:t>
            </a:r>
          </a:p>
          <a:p>
            <a:endParaRPr lang="en-US" dirty="0" smtClean="0"/>
          </a:p>
          <a:p>
            <a:pPr marL="514350" indent="-514350">
              <a:buFont typeface="+mj-lt"/>
              <a:buAutoNum type="arabicPeriod"/>
            </a:pPr>
            <a:r>
              <a:rPr lang="en-US" dirty="0" smtClean="0"/>
              <a:t>Representations of teen numbers as 10 + n (K.NBT.1 and 1.NBT.2b)</a:t>
            </a:r>
            <a:endParaRPr lang="en-US" dirty="0"/>
          </a:p>
        </p:txBody>
      </p:sp>
      <p:pic>
        <p:nvPicPr>
          <p:cNvPr id="21507" name="Picture 3"/>
          <p:cNvPicPr>
            <a:picLocks noChangeAspect="1" noChangeArrowheads="1"/>
          </p:cNvPicPr>
          <p:nvPr/>
        </p:nvPicPr>
        <p:blipFill>
          <a:blip r:embed="rId3"/>
          <a:srcRect t="58757" b="18644"/>
          <a:stretch>
            <a:fillRect/>
          </a:stretch>
        </p:blipFill>
        <p:spPr bwMode="auto">
          <a:xfrm>
            <a:off x="5585908" y="4576762"/>
            <a:ext cx="2930298" cy="762000"/>
          </a:xfrm>
          <a:prstGeom prst="rect">
            <a:avLst/>
          </a:prstGeom>
          <a:noFill/>
          <a:ln w="9525">
            <a:noFill/>
            <a:miter lim="800000"/>
            <a:headEnd/>
            <a:tailEnd/>
          </a:ln>
        </p:spPr>
      </p:pic>
      <p:pic>
        <p:nvPicPr>
          <p:cNvPr id="7" name="Picture 3"/>
          <p:cNvPicPr>
            <a:picLocks noChangeAspect="1" noChangeArrowheads="1"/>
          </p:cNvPicPr>
          <p:nvPr/>
        </p:nvPicPr>
        <p:blipFill>
          <a:blip r:embed="rId3"/>
          <a:srcRect r="20182" b="72882"/>
          <a:stretch>
            <a:fillRect/>
          </a:stretch>
        </p:blipFill>
        <p:spPr bwMode="auto">
          <a:xfrm>
            <a:off x="5585908" y="2286000"/>
            <a:ext cx="2338892" cy="914400"/>
          </a:xfrm>
          <a:prstGeom prst="rect">
            <a:avLst/>
          </a:prstGeom>
          <a:noFill/>
          <a:ln w="9525">
            <a:noFill/>
            <a:miter lim="800000"/>
            <a:headEnd/>
            <a:tailEnd/>
          </a:ln>
        </p:spPr>
      </p:pic>
      <p:pic>
        <p:nvPicPr>
          <p:cNvPr id="8" name="Picture 3"/>
          <p:cNvPicPr>
            <a:picLocks noChangeAspect="1" noChangeArrowheads="1"/>
          </p:cNvPicPr>
          <p:nvPr/>
        </p:nvPicPr>
        <p:blipFill>
          <a:blip r:embed="rId3"/>
          <a:srcRect t="27267" r="45391" b="41094"/>
          <a:stretch>
            <a:fillRect/>
          </a:stretch>
        </p:blipFill>
        <p:spPr bwMode="auto">
          <a:xfrm>
            <a:off x="5585908" y="3200400"/>
            <a:ext cx="1600200" cy="1066800"/>
          </a:xfrm>
          <a:prstGeom prst="rect">
            <a:avLst/>
          </a:prstGeom>
          <a:noFill/>
          <a:ln w="9525">
            <a:noFill/>
            <a:miter lim="800000"/>
            <a:headEnd/>
            <a:tailEnd/>
          </a:ln>
        </p:spPr>
      </p:pic>
      <p:pic>
        <p:nvPicPr>
          <p:cNvPr id="9" name="Picture 3"/>
          <p:cNvPicPr>
            <a:picLocks noChangeAspect="1" noChangeArrowheads="1"/>
          </p:cNvPicPr>
          <p:nvPr/>
        </p:nvPicPr>
        <p:blipFill>
          <a:blip r:embed="rId3"/>
          <a:srcRect l="75412" b="77119"/>
          <a:stretch>
            <a:fillRect/>
          </a:stretch>
        </p:blipFill>
        <p:spPr bwMode="auto">
          <a:xfrm>
            <a:off x="7795708" y="2286001"/>
            <a:ext cx="720498" cy="914400"/>
          </a:xfrm>
          <a:prstGeom prst="rect">
            <a:avLst/>
          </a:prstGeom>
          <a:noFill/>
          <a:ln w="9525">
            <a:noFill/>
            <a:miter lim="800000"/>
            <a:headEnd/>
            <a:tailEnd/>
          </a:ln>
        </p:spPr>
      </p:pic>
      <p:pic>
        <p:nvPicPr>
          <p:cNvPr id="10" name="Picture 3"/>
          <p:cNvPicPr>
            <a:picLocks noChangeAspect="1" noChangeArrowheads="1"/>
          </p:cNvPicPr>
          <p:nvPr/>
        </p:nvPicPr>
        <p:blipFill>
          <a:blip r:embed="rId3"/>
          <a:srcRect l="53813" t="24859" b="41243"/>
          <a:stretch>
            <a:fillRect/>
          </a:stretch>
        </p:blipFill>
        <p:spPr bwMode="auto">
          <a:xfrm>
            <a:off x="7162800" y="3124200"/>
            <a:ext cx="1353406" cy="1143000"/>
          </a:xfrm>
          <a:prstGeom prst="rect">
            <a:avLst/>
          </a:prstGeom>
          <a:noFill/>
          <a:ln w="9525">
            <a:noFill/>
            <a:miter lim="800000"/>
            <a:headEnd/>
            <a:tailEnd/>
          </a:ln>
        </p:spPr>
      </p:pic>
      <p:pic>
        <p:nvPicPr>
          <p:cNvPr id="11" name="Picture 3"/>
          <p:cNvPicPr>
            <a:picLocks noChangeAspect="1" noChangeArrowheads="1"/>
          </p:cNvPicPr>
          <p:nvPr/>
        </p:nvPicPr>
        <p:blipFill>
          <a:blip r:embed="rId3"/>
          <a:srcRect t="81356"/>
          <a:stretch>
            <a:fillRect/>
          </a:stretch>
        </p:blipFill>
        <p:spPr bwMode="auto">
          <a:xfrm>
            <a:off x="5585908" y="5248275"/>
            <a:ext cx="2930298" cy="628650"/>
          </a:xfrm>
          <a:prstGeom prst="rect">
            <a:avLst/>
          </a:prstGeom>
          <a:noFill/>
          <a:ln w="9525">
            <a:noFill/>
            <a:miter lim="800000"/>
            <a:headEnd/>
            <a:tailEnd/>
          </a:ln>
        </p:spPr>
      </p:pic>
    </p:spTree>
    <p:extLst>
      <p:ext uri="{BB962C8B-B14F-4D97-AF65-F5344CB8AC3E}">
        <p14:creationId xmlns:p14="http://schemas.microsoft.com/office/powerpoint/2010/main" val="44264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7"/>
                                        </p:tgtEl>
                                        <p:attrNameLst>
                                          <p:attrName>style.visibility</p:attrName>
                                        </p:attrNameLst>
                                      </p:cBhvr>
                                      <p:to>
                                        <p:strVal val="visible"/>
                                      </p:to>
                                    </p:set>
                                    <p:animEffect transition="in" filter="fade">
                                      <p:cBhvr>
                                        <p:cTn id="22" dur="500"/>
                                        <p:tgtEl>
                                          <p:spTgt spid="215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1 – Level 2:  Counting On</a:t>
            </a:r>
            <a:endParaRPr lang="en-US" dirty="0"/>
          </a:p>
        </p:txBody>
      </p:sp>
      <p:sp>
        <p:nvSpPr>
          <p:cNvPr id="6" name="Content Placeholder 5"/>
          <p:cNvSpPr>
            <a:spLocks noGrp="1"/>
          </p:cNvSpPr>
          <p:nvPr>
            <p:ph idx="1"/>
          </p:nvPr>
        </p:nvSpPr>
        <p:spPr/>
        <p:txBody>
          <a:bodyPr/>
          <a:lstStyle/>
          <a:p>
            <a:pPr marL="457200" indent="-457200">
              <a:buFont typeface="Arial"/>
              <a:buChar char="•"/>
            </a:pPr>
            <a:r>
              <a:rPr lang="en-US" dirty="0" smtClean="0"/>
              <a:t>Use embedded numbers.</a:t>
            </a:r>
          </a:p>
          <a:p>
            <a:pPr marL="457200" indent="-457200">
              <a:buFont typeface="Arial"/>
              <a:buChar char="•"/>
            </a:pPr>
            <a:r>
              <a:rPr lang="en-US" dirty="0" smtClean="0"/>
              <a:t>Find decompositions of  6, 7, 8, 9, and 10.</a:t>
            </a:r>
          </a:p>
          <a:p>
            <a:pPr marL="457200" indent="-457200">
              <a:buFont typeface="Arial"/>
              <a:buChar char="•"/>
            </a:pPr>
            <a:r>
              <a:rPr lang="en-US" dirty="0" smtClean="0"/>
              <a:t>Solve addend unknown/change unknown problems.</a:t>
            </a:r>
          </a:p>
          <a:p>
            <a:pPr marL="457200" indent="-457200">
              <a:buFont typeface="Arial"/>
              <a:buChar char="•"/>
            </a:pPr>
            <a:r>
              <a:rPr lang="en-US" dirty="0" smtClean="0"/>
              <a:t>Understand the meaning of subtraction as it relates to addition.</a:t>
            </a:r>
          </a:p>
          <a:p>
            <a:endParaRPr lang="en-US" dirty="0" smtClean="0"/>
          </a:p>
          <a:p>
            <a:endParaRPr lang="en-US" dirty="0"/>
          </a:p>
        </p:txBody>
      </p:sp>
      <p:grpSp>
        <p:nvGrpSpPr>
          <p:cNvPr id="3" name="Group 9"/>
          <p:cNvGrpSpPr/>
          <p:nvPr/>
        </p:nvGrpSpPr>
        <p:grpSpPr>
          <a:xfrm>
            <a:off x="4800600" y="4191000"/>
            <a:ext cx="2819400" cy="2157350"/>
            <a:chOff x="4800600" y="4191000"/>
            <a:chExt cx="2819400" cy="2157350"/>
          </a:xfrm>
        </p:grpSpPr>
        <p:pic>
          <p:nvPicPr>
            <p:cNvPr id="7" name="Picture 6"/>
            <p:cNvPicPr/>
            <p:nvPr/>
          </p:nvPicPr>
          <p:blipFill>
            <a:blip r:embed="rId3">
              <a:lum bright="-23000" contrast="40000"/>
            </a:blip>
            <a:srcRect l="7500"/>
            <a:stretch>
              <a:fillRect/>
            </a:stretch>
          </p:blipFill>
          <p:spPr bwMode="auto">
            <a:xfrm>
              <a:off x="4800600" y="4191000"/>
              <a:ext cx="2819400" cy="2157350"/>
            </a:xfrm>
            <a:prstGeom prst="rect">
              <a:avLst/>
            </a:prstGeom>
            <a:noFill/>
            <a:ln w="9525">
              <a:noFill/>
              <a:miter lim="800000"/>
              <a:headEnd/>
              <a:tailEnd/>
            </a:ln>
          </p:spPr>
        </p:pic>
        <p:sp>
          <p:nvSpPr>
            <p:cNvPr id="8" name="TextBox 7"/>
            <p:cNvSpPr txBox="1"/>
            <p:nvPr/>
          </p:nvSpPr>
          <p:spPr>
            <a:xfrm>
              <a:off x="5423336" y="4385438"/>
              <a:ext cx="228600" cy="369332"/>
            </a:xfrm>
            <a:prstGeom prst="rect">
              <a:avLst/>
            </a:prstGeom>
            <a:solidFill>
              <a:schemeClr val="bg1"/>
            </a:solidFill>
            <a:ln>
              <a:noFill/>
            </a:ln>
          </p:spPr>
          <p:txBody>
            <a:bodyPr wrap="square" rtlCol="0">
              <a:spAutoFit/>
            </a:bodyPr>
            <a:lstStyle/>
            <a:p>
              <a:endParaRPr lang="en-US" dirty="0"/>
            </a:p>
          </p:txBody>
        </p:sp>
        <p:sp>
          <p:nvSpPr>
            <p:cNvPr id="9" name="TextBox 8"/>
            <p:cNvSpPr txBox="1"/>
            <p:nvPr/>
          </p:nvSpPr>
          <p:spPr>
            <a:xfrm>
              <a:off x="6474370" y="4353906"/>
              <a:ext cx="1066800" cy="369332"/>
            </a:xfrm>
            <a:prstGeom prst="rect">
              <a:avLst/>
            </a:prstGeom>
            <a:solidFill>
              <a:schemeClr val="bg1"/>
            </a:solidFill>
            <a:ln>
              <a:noFill/>
            </a:ln>
          </p:spPr>
          <p:txBody>
            <a:bodyPr wrap="square" rtlCol="0">
              <a:spAutoFit/>
            </a:bodyPr>
            <a:lstStyle/>
            <a:p>
              <a:endParaRPr lang="en-US" dirty="0"/>
            </a:p>
          </p:txBody>
        </p:sp>
      </p:grpSp>
    </p:spTree>
    <p:extLst>
      <p:ext uri="{BB962C8B-B14F-4D97-AF65-F5344CB8AC3E}">
        <p14:creationId xmlns:p14="http://schemas.microsoft.com/office/powerpoint/2010/main" val="5510993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1 – Counting On:  </a:t>
            </a:r>
            <a:br>
              <a:rPr lang="en-US" dirty="0" smtClean="0"/>
            </a:br>
            <a:r>
              <a:rPr lang="en-US" dirty="0" smtClean="0"/>
              <a:t>Embedded Numbers</a:t>
            </a:r>
            <a:endParaRPr lang="en-US" dirty="0"/>
          </a:p>
        </p:txBody>
      </p:sp>
      <p:sp>
        <p:nvSpPr>
          <p:cNvPr id="6" name="Content Placeholder 5"/>
          <p:cNvSpPr>
            <a:spLocks noGrp="1"/>
          </p:cNvSpPr>
          <p:nvPr>
            <p:ph idx="1"/>
          </p:nvPr>
        </p:nvSpPr>
        <p:spPr/>
        <p:txBody>
          <a:bodyPr/>
          <a:lstStyle/>
          <a:p>
            <a:pPr algn="ctr"/>
            <a:r>
              <a:rPr lang="en-US" dirty="0" smtClean="0"/>
              <a:t>  Seeing 5 as a Unit</a:t>
            </a:r>
          </a:p>
          <a:p>
            <a:endParaRPr lang="en-US" dirty="0"/>
          </a:p>
        </p:txBody>
      </p:sp>
      <p:pic>
        <p:nvPicPr>
          <p:cNvPr id="7" name="Content Placeholder 3" descr="https://lh3.googleusercontent.com/-GHIZDNode3M2--SnmLxYMQV0aWkgxxbZ0MbKb2_sburJa7rwe-_hS2A3sivAcRNI9oaC7OopSlx4aG8UfmE3qjawTdI3mHTnrP21glJYjPBvLVTLtJCuQU8AA"/>
          <p:cNvPicPr>
            <a:picLocks/>
          </p:cNvPicPr>
          <p:nvPr/>
        </p:nvPicPr>
        <p:blipFill>
          <a:blip r:embed="rId3"/>
          <a:srcRect/>
          <a:stretch>
            <a:fillRect/>
          </a:stretch>
        </p:blipFill>
        <p:spPr bwMode="auto">
          <a:xfrm>
            <a:off x="762000" y="2438400"/>
            <a:ext cx="2819400" cy="2752725"/>
          </a:xfrm>
          <a:prstGeom prst="rect">
            <a:avLst/>
          </a:prstGeom>
          <a:noFill/>
          <a:ln w="9525">
            <a:solidFill>
              <a:schemeClr val="tx1"/>
            </a:solidFill>
            <a:miter lim="800000"/>
            <a:headEnd/>
            <a:tailEnd/>
          </a:ln>
        </p:spPr>
      </p:pic>
      <p:pic>
        <p:nvPicPr>
          <p:cNvPr id="8" name="Picture 2" descr="https://lh5.googleusercontent.com/ZGnpzIwVxWhpfNTYCKiD0MN4_Rz6oj1ckyHW3fewVqu67SVYPqV5RVJkWFuvN7Z7TL09D3jjPJiMumcK7WAMkbKjPHqpjYxIcL00r3PoksO1sykruSSzTjdP9g"/>
          <p:cNvPicPr>
            <a:picLocks noChangeAspect="1" noChangeArrowheads="1"/>
          </p:cNvPicPr>
          <p:nvPr/>
        </p:nvPicPr>
        <p:blipFill>
          <a:blip r:embed="rId4"/>
          <a:srcRect/>
          <a:stretch>
            <a:fillRect/>
          </a:stretch>
        </p:blipFill>
        <p:spPr bwMode="auto">
          <a:xfrm>
            <a:off x="4087088" y="3429000"/>
            <a:ext cx="4429118" cy="1762125"/>
          </a:xfrm>
          <a:prstGeom prst="rect">
            <a:avLst/>
          </a:prstGeom>
          <a:noFill/>
          <a:ln w="9525">
            <a:solidFill>
              <a:schemeClr val="tx1"/>
            </a:solidFill>
          </a:ln>
        </p:spPr>
      </p:pic>
      <p:sp>
        <p:nvSpPr>
          <p:cNvPr id="10" name="Text Placeholder 3"/>
          <p:cNvSpPr txBox="1">
            <a:spLocks/>
          </p:cNvSpPr>
          <p:nvPr/>
        </p:nvSpPr>
        <p:spPr>
          <a:xfrm>
            <a:off x="287338" y="5791200"/>
            <a:ext cx="8247062" cy="557213"/>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Grade 1 – Module</a:t>
            </a:r>
            <a:r>
              <a:rPr lang="en-US" sz="2400" dirty="0" smtClean="0">
                <a:solidFill>
                  <a:srgbClr val="DF6314"/>
                </a:solidFill>
                <a:latin typeface="Agenda-Light"/>
                <a:cs typeface="Agenda-Light"/>
              </a:rPr>
              <a:t> </a:t>
            </a: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1</a:t>
            </a:r>
            <a:r>
              <a:rPr kumimoji="0" lang="en-US" sz="2400" b="0" i="0" u="none" strike="noStrike" kern="1200" cap="none" spc="0" normalizeH="0" noProof="0" dirty="0" smtClean="0">
                <a:ln>
                  <a:noFill/>
                </a:ln>
                <a:solidFill>
                  <a:srgbClr val="DF6314"/>
                </a:solidFill>
                <a:effectLst/>
                <a:uLnTx/>
                <a:uFillTx/>
                <a:latin typeface="Agenda-Light"/>
                <a:ea typeface="+mn-ea"/>
                <a:cs typeface="Agenda-Light"/>
              </a:rPr>
              <a:t> – </a:t>
            </a: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Lesson</a:t>
            </a:r>
            <a:r>
              <a:rPr kumimoji="0" lang="en-US" sz="2400" b="0" i="0" u="none" strike="noStrike" kern="1200" cap="none" spc="0" normalizeH="0" noProof="0" dirty="0" smtClean="0">
                <a:ln>
                  <a:noFill/>
                </a:ln>
                <a:solidFill>
                  <a:srgbClr val="DF6314"/>
                </a:solidFill>
                <a:effectLst/>
                <a:uLnTx/>
                <a:uFillTx/>
                <a:latin typeface="Agenda-Light"/>
                <a:ea typeface="+mn-ea"/>
                <a:cs typeface="Agenda-Light"/>
              </a:rPr>
              <a:t> 1</a:t>
            </a:r>
            <a:endParaRPr kumimoji="0" lang="en-US" sz="2400" b="0" i="0" u="none" strike="noStrike" kern="1200" cap="none" spc="0" normalizeH="0" baseline="0" noProof="0" dirty="0">
              <a:ln>
                <a:noFill/>
              </a:ln>
              <a:solidFill>
                <a:srgbClr val="DF6314"/>
              </a:solidFill>
              <a:effectLst/>
              <a:uLnTx/>
              <a:uFillTx/>
              <a:latin typeface="Agenda-Light"/>
              <a:ea typeface="+mn-ea"/>
              <a:cs typeface="Agenda-Light"/>
            </a:endParaRPr>
          </a:p>
        </p:txBody>
      </p:sp>
      <p:pic>
        <p:nvPicPr>
          <p:cNvPr id="4" name="Picture 3" descr="ma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5325382"/>
            <a:ext cx="914400" cy="1219200"/>
          </a:xfrm>
          <a:prstGeom prst="rect">
            <a:avLst/>
          </a:prstGeom>
        </p:spPr>
      </p:pic>
    </p:spTree>
    <p:extLst>
      <p:ext uri="{BB962C8B-B14F-4D97-AF65-F5344CB8AC3E}">
        <p14:creationId xmlns:p14="http://schemas.microsoft.com/office/powerpoint/2010/main" val="551099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Grade 1 – Foundations to Counting On:  </a:t>
            </a:r>
            <a:br>
              <a:rPr lang="en-US" dirty="0" smtClean="0"/>
            </a:br>
            <a:r>
              <a:rPr lang="en-US" dirty="0" smtClean="0"/>
              <a:t>Embedded Numbers and Decomposition</a:t>
            </a:r>
            <a:endParaRPr lang="en-US" dirty="0"/>
          </a:p>
        </p:txBody>
      </p:sp>
      <p:sp>
        <p:nvSpPr>
          <p:cNvPr id="6" name="Content Placeholder 5"/>
          <p:cNvSpPr>
            <a:spLocks noGrp="1"/>
          </p:cNvSpPr>
          <p:nvPr>
            <p:ph idx="1"/>
          </p:nvPr>
        </p:nvSpPr>
        <p:spPr/>
        <p:txBody>
          <a:bodyPr/>
          <a:lstStyle/>
          <a:p>
            <a:pPr algn="ctr"/>
            <a:r>
              <a:rPr lang="en-US" dirty="0" smtClean="0"/>
              <a:t>Seeing 5 as a Unit</a:t>
            </a:r>
          </a:p>
          <a:p>
            <a:pPr algn="ctr"/>
            <a:r>
              <a:rPr lang="en-US" dirty="0" smtClean="0"/>
              <a:t>5 + n </a:t>
            </a:r>
          </a:p>
          <a:p>
            <a:endParaRPr lang="en-US" dirty="0"/>
          </a:p>
        </p:txBody>
      </p:sp>
      <p:sp>
        <p:nvSpPr>
          <p:cNvPr id="10" name="Text Placeholder 3"/>
          <p:cNvSpPr txBox="1">
            <a:spLocks/>
          </p:cNvSpPr>
          <p:nvPr/>
        </p:nvSpPr>
        <p:spPr>
          <a:xfrm>
            <a:off x="287338" y="5791200"/>
            <a:ext cx="8247062" cy="557213"/>
          </a:xfrm>
          <a:prstGeom prst="rect">
            <a:avLst/>
          </a:prstGeom>
        </p:spPr>
        <p:txBody>
          <a:bodyPr/>
          <a:lstStyle/>
          <a:p>
            <a:pPr marL="342900" lvl="0" indent="-342900">
              <a:spcBef>
                <a:spcPct val="20000"/>
              </a:spcBef>
              <a:defRPr/>
            </a:pPr>
            <a:r>
              <a:rPr lang="en-US" sz="2400" dirty="0">
                <a:solidFill>
                  <a:srgbClr val="DF6314"/>
                </a:solidFill>
                <a:latin typeface="Agenda-Light"/>
                <a:cs typeface="Agenda-Light"/>
              </a:rPr>
              <a:t>Grade 1 – Module</a:t>
            </a:r>
            <a:r>
              <a:rPr lang="en-US" sz="2400" dirty="0" smtClean="0">
                <a:solidFill>
                  <a:srgbClr val="DF6314"/>
                </a:solidFill>
                <a:latin typeface="Agenda-Light"/>
                <a:cs typeface="Agenda-Light"/>
              </a:rPr>
              <a:t> </a:t>
            </a: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1</a:t>
            </a:r>
            <a:r>
              <a:rPr kumimoji="0" lang="en-US" sz="2400" b="0" i="0" u="none" strike="noStrike" kern="1200" cap="none" spc="0" normalizeH="0" noProof="0" dirty="0" smtClean="0">
                <a:ln>
                  <a:noFill/>
                </a:ln>
                <a:solidFill>
                  <a:srgbClr val="DF6314"/>
                </a:solidFill>
                <a:effectLst/>
                <a:uLnTx/>
                <a:uFillTx/>
                <a:latin typeface="Agenda-Light"/>
                <a:ea typeface="+mn-ea"/>
                <a:cs typeface="Agenda-Light"/>
              </a:rPr>
              <a:t> – </a:t>
            </a: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Lesson</a:t>
            </a:r>
            <a:r>
              <a:rPr kumimoji="0" lang="en-US" sz="2400" b="0" i="0" u="none" strike="noStrike" kern="1200" cap="none" spc="0" normalizeH="0" noProof="0" dirty="0" smtClean="0">
                <a:ln>
                  <a:noFill/>
                </a:ln>
                <a:solidFill>
                  <a:srgbClr val="DF6314"/>
                </a:solidFill>
                <a:effectLst/>
                <a:uLnTx/>
                <a:uFillTx/>
                <a:latin typeface="Agenda-Light"/>
                <a:ea typeface="+mn-ea"/>
                <a:cs typeface="Agenda-Light"/>
              </a:rPr>
              <a:t> 1</a:t>
            </a:r>
            <a:endParaRPr kumimoji="0" lang="en-US" sz="2400" b="0" i="0" u="none" strike="noStrike" kern="1200" cap="none" spc="0" normalizeH="0" baseline="0" noProof="0" dirty="0">
              <a:ln>
                <a:noFill/>
              </a:ln>
              <a:solidFill>
                <a:srgbClr val="DF6314"/>
              </a:solidFill>
              <a:effectLst/>
              <a:uLnTx/>
              <a:uFillTx/>
              <a:latin typeface="Agenda-Light"/>
              <a:ea typeface="+mn-ea"/>
              <a:cs typeface="Agenda-Light"/>
            </a:endParaRPr>
          </a:p>
        </p:txBody>
      </p:sp>
      <p:pic>
        <p:nvPicPr>
          <p:cNvPr id="4" name="Picture 3" descr="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5325382"/>
            <a:ext cx="914400" cy="1219200"/>
          </a:xfrm>
          <a:prstGeom prst="rect">
            <a:avLst/>
          </a:prstGeom>
        </p:spPr>
      </p:pic>
      <p:pic>
        <p:nvPicPr>
          <p:cNvPr id="95234" name="Picture 2"/>
          <p:cNvPicPr>
            <a:picLocks noChangeAspect="1" noChangeArrowheads="1"/>
          </p:cNvPicPr>
          <p:nvPr/>
        </p:nvPicPr>
        <p:blipFill>
          <a:blip r:embed="rId4"/>
          <a:srcRect/>
          <a:stretch>
            <a:fillRect/>
          </a:stretch>
        </p:blipFill>
        <p:spPr bwMode="auto">
          <a:xfrm>
            <a:off x="609599" y="2958258"/>
            <a:ext cx="3755136" cy="2414016"/>
          </a:xfrm>
          <a:prstGeom prst="rect">
            <a:avLst/>
          </a:prstGeom>
          <a:noFill/>
          <a:ln w="9525">
            <a:noFill/>
            <a:miter lim="800000"/>
            <a:headEnd/>
            <a:tailEnd/>
          </a:ln>
        </p:spPr>
      </p:pic>
      <p:sp>
        <p:nvSpPr>
          <p:cNvPr id="16" name="TextBox 15"/>
          <p:cNvSpPr txBox="1"/>
          <p:nvPr/>
        </p:nvSpPr>
        <p:spPr>
          <a:xfrm>
            <a:off x="609599" y="2949328"/>
            <a:ext cx="3755136" cy="923330"/>
          </a:xfrm>
          <a:prstGeom prst="rect">
            <a:avLst/>
          </a:prstGeom>
          <a:solidFill>
            <a:schemeClr val="bg1"/>
          </a:solidFill>
        </p:spPr>
        <p:txBody>
          <a:bodyPr wrap="square" rtlCol="0">
            <a:spAutoFit/>
          </a:bodyPr>
          <a:lstStyle/>
          <a:p>
            <a:endParaRPr lang="en-US" sz="5400" dirty="0"/>
          </a:p>
        </p:txBody>
      </p:sp>
      <p:pic>
        <p:nvPicPr>
          <p:cNvPr id="18" name="Picture 2"/>
          <p:cNvPicPr>
            <a:picLocks noChangeAspect="1" noChangeArrowheads="1"/>
          </p:cNvPicPr>
          <p:nvPr/>
        </p:nvPicPr>
        <p:blipFill>
          <a:blip r:embed="rId4"/>
          <a:srcRect/>
          <a:stretch>
            <a:fillRect/>
          </a:stretch>
        </p:blipFill>
        <p:spPr bwMode="auto">
          <a:xfrm>
            <a:off x="609599" y="2949328"/>
            <a:ext cx="3755136" cy="2414016"/>
          </a:xfrm>
          <a:prstGeom prst="rect">
            <a:avLst/>
          </a:prstGeom>
          <a:noFill/>
          <a:ln w="9525">
            <a:noFill/>
            <a:miter lim="800000"/>
            <a:headEnd/>
            <a:tailEnd/>
          </a:ln>
        </p:spPr>
      </p:pic>
      <p:grpSp>
        <p:nvGrpSpPr>
          <p:cNvPr id="3" name="Group 46"/>
          <p:cNvGrpSpPr/>
          <p:nvPr/>
        </p:nvGrpSpPr>
        <p:grpSpPr>
          <a:xfrm>
            <a:off x="5791200" y="2963335"/>
            <a:ext cx="2286000" cy="2209335"/>
            <a:chOff x="5791200" y="2963335"/>
            <a:chExt cx="2286000" cy="2209335"/>
          </a:xfrm>
        </p:grpSpPr>
        <p:sp>
          <p:nvSpPr>
            <p:cNvPr id="19" name="Oval 18"/>
            <p:cNvSpPr/>
            <p:nvPr/>
          </p:nvSpPr>
          <p:spPr>
            <a:xfrm>
              <a:off x="6479630" y="2963335"/>
              <a:ext cx="914400" cy="90932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791200" y="4263347"/>
              <a:ext cx="914400" cy="90932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162800" y="4263347"/>
              <a:ext cx="914400" cy="90932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H="1">
              <a:off x="6366647" y="3872658"/>
              <a:ext cx="338955" cy="3945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162800" y="3872658"/>
              <a:ext cx="307633" cy="39068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6017170" y="4403229"/>
            <a:ext cx="2060030" cy="769441"/>
            <a:chOff x="6017170" y="4403229"/>
            <a:chExt cx="2060030" cy="769441"/>
          </a:xfrm>
        </p:grpSpPr>
        <p:sp>
          <p:nvSpPr>
            <p:cNvPr id="48" name="TextBox 47"/>
            <p:cNvSpPr txBox="1"/>
            <p:nvPr/>
          </p:nvSpPr>
          <p:spPr>
            <a:xfrm>
              <a:off x="6017170" y="4403229"/>
              <a:ext cx="688430" cy="769441"/>
            </a:xfrm>
            <a:prstGeom prst="rect">
              <a:avLst/>
            </a:prstGeom>
            <a:noFill/>
          </p:spPr>
          <p:txBody>
            <a:bodyPr wrap="square" rtlCol="0">
              <a:spAutoFit/>
            </a:bodyPr>
            <a:lstStyle/>
            <a:p>
              <a:r>
                <a:rPr lang="en-US" sz="4400" dirty="0" smtClean="0"/>
                <a:t>5</a:t>
              </a:r>
              <a:endParaRPr lang="en-US" sz="4400" dirty="0"/>
            </a:p>
          </p:txBody>
        </p:sp>
        <p:sp>
          <p:nvSpPr>
            <p:cNvPr id="49" name="TextBox 48"/>
            <p:cNvSpPr txBox="1"/>
            <p:nvPr/>
          </p:nvSpPr>
          <p:spPr>
            <a:xfrm>
              <a:off x="7388770" y="4403229"/>
              <a:ext cx="688430" cy="769441"/>
            </a:xfrm>
            <a:prstGeom prst="rect">
              <a:avLst/>
            </a:prstGeom>
            <a:noFill/>
          </p:spPr>
          <p:txBody>
            <a:bodyPr wrap="square" rtlCol="0">
              <a:spAutoFit/>
            </a:bodyPr>
            <a:lstStyle/>
            <a:p>
              <a:r>
                <a:rPr lang="en-US" sz="4400" dirty="0" smtClean="0"/>
                <a:t>2</a:t>
              </a:r>
              <a:endParaRPr lang="en-US" sz="4400" dirty="0"/>
            </a:p>
          </p:txBody>
        </p:sp>
      </p:grpSp>
      <p:sp>
        <p:nvSpPr>
          <p:cNvPr id="50" name="TextBox 49"/>
          <p:cNvSpPr txBox="1"/>
          <p:nvPr/>
        </p:nvSpPr>
        <p:spPr>
          <a:xfrm>
            <a:off x="6666185" y="3116759"/>
            <a:ext cx="688430" cy="769441"/>
          </a:xfrm>
          <a:prstGeom prst="rect">
            <a:avLst/>
          </a:prstGeom>
          <a:noFill/>
        </p:spPr>
        <p:txBody>
          <a:bodyPr wrap="square" rtlCol="0">
            <a:spAutoFit/>
          </a:bodyPr>
          <a:lstStyle/>
          <a:p>
            <a:r>
              <a:rPr lang="en-US" sz="4400" dirty="0" smtClean="0"/>
              <a:t>7</a:t>
            </a:r>
            <a:endParaRPr lang="en-US" sz="4400" dirty="0"/>
          </a:p>
        </p:txBody>
      </p:sp>
    </p:spTree>
    <p:extLst>
      <p:ext uri="{BB962C8B-B14F-4D97-AF65-F5344CB8AC3E}">
        <p14:creationId xmlns:p14="http://schemas.microsoft.com/office/powerpoint/2010/main" val="55109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xEl>
                                              <p:pRg st="0" end="0"/>
                                            </p:txEl>
                                          </p:spTgt>
                                        </p:tgtEl>
                                        <p:attrNameLst>
                                          <p:attrName>style.visibility</p:attrName>
                                        </p:attrNameLst>
                                      </p:cBhvr>
                                      <p:to>
                                        <p:strVal val="visible"/>
                                      </p:to>
                                    </p:set>
                                    <p:animEffect transition="in" filter="fade">
                                      <p:cBhvr>
                                        <p:cTn id="22"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0"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Grade 1 – Foundations to Counting On:  </a:t>
            </a:r>
            <a:br>
              <a:rPr lang="en-US" dirty="0" smtClean="0"/>
            </a:br>
            <a:r>
              <a:rPr lang="en-US" dirty="0" smtClean="0"/>
              <a:t>Embedded Numbers and Decomposition</a:t>
            </a:r>
            <a:endParaRPr lang="en-US" dirty="0"/>
          </a:p>
        </p:txBody>
      </p:sp>
      <p:sp>
        <p:nvSpPr>
          <p:cNvPr id="6" name="Content Placeholder 5"/>
          <p:cNvSpPr>
            <a:spLocks noGrp="1"/>
          </p:cNvSpPr>
          <p:nvPr>
            <p:ph idx="1"/>
          </p:nvPr>
        </p:nvSpPr>
        <p:spPr/>
        <p:txBody>
          <a:bodyPr/>
          <a:lstStyle/>
          <a:p>
            <a:pPr algn="ctr"/>
            <a:r>
              <a:rPr lang="en-US" dirty="0" smtClean="0"/>
              <a:t>Seeing 5 as a Unit</a:t>
            </a:r>
          </a:p>
          <a:p>
            <a:pPr algn="ctr"/>
            <a:r>
              <a:rPr lang="en-US" dirty="0" smtClean="0"/>
              <a:t>5 + n </a:t>
            </a:r>
          </a:p>
          <a:p>
            <a:pPr algn="ctr"/>
            <a:endParaRPr lang="en-US" dirty="0"/>
          </a:p>
        </p:txBody>
      </p:sp>
      <p:sp>
        <p:nvSpPr>
          <p:cNvPr id="10" name="Text Placeholder 3"/>
          <p:cNvSpPr txBox="1">
            <a:spLocks/>
          </p:cNvSpPr>
          <p:nvPr/>
        </p:nvSpPr>
        <p:spPr>
          <a:xfrm>
            <a:off x="287338" y="5791200"/>
            <a:ext cx="8247062" cy="557213"/>
          </a:xfrm>
          <a:prstGeom prst="rect">
            <a:avLst/>
          </a:prstGeom>
        </p:spPr>
        <p:txBody>
          <a:bodyPr/>
          <a:lstStyle/>
          <a:p>
            <a:pPr marL="342900" lvl="0" indent="-342900">
              <a:spcBef>
                <a:spcPct val="20000"/>
              </a:spcBef>
              <a:defRPr/>
            </a:pPr>
            <a:r>
              <a:rPr lang="en-US" sz="2400" dirty="0">
                <a:solidFill>
                  <a:srgbClr val="DF6314"/>
                </a:solidFill>
                <a:latin typeface="Agenda-Light"/>
                <a:cs typeface="Agenda-Light"/>
              </a:rPr>
              <a:t>Grade 1 – Module</a:t>
            </a:r>
            <a:r>
              <a:rPr lang="en-US" sz="2400" dirty="0" smtClean="0">
                <a:solidFill>
                  <a:srgbClr val="DF6314"/>
                </a:solidFill>
                <a:latin typeface="Agenda-Light"/>
                <a:cs typeface="Agenda-Light"/>
              </a:rPr>
              <a:t> </a:t>
            </a: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1 –</a:t>
            </a:r>
            <a:r>
              <a:rPr kumimoji="0" lang="en-US" sz="2400" b="0" i="0" u="none" strike="noStrike" kern="1200" cap="none" spc="0" normalizeH="0" noProof="0" dirty="0" smtClean="0">
                <a:ln>
                  <a:noFill/>
                </a:ln>
                <a:solidFill>
                  <a:srgbClr val="DF6314"/>
                </a:solidFill>
                <a:effectLst/>
                <a:uLnTx/>
                <a:uFillTx/>
                <a:latin typeface="Agenda-Light"/>
                <a:ea typeface="+mn-ea"/>
                <a:cs typeface="Agenda-Light"/>
              </a:rPr>
              <a:t> </a:t>
            </a: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Lesson</a:t>
            </a:r>
            <a:r>
              <a:rPr kumimoji="0" lang="en-US" sz="2400" b="0" i="0" u="none" strike="noStrike" kern="1200" cap="none" spc="0" normalizeH="0" noProof="0" dirty="0" smtClean="0">
                <a:ln>
                  <a:noFill/>
                </a:ln>
                <a:solidFill>
                  <a:srgbClr val="DF6314"/>
                </a:solidFill>
                <a:effectLst/>
                <a:uLnTx/>
                <a:uFillTx/>
                <a:latin typeface="Agenda-Light"/>
                <a:ea typeface="+mn-ea"/>
                <a:cs typeface="Agenda-Light"/>
              </a:rPr>
              <a:t> 1</a:t>
            </a:r>
            <a:endParaRPr kumimoji="0" lang="en-US" sz="2400" b="0" i="0" u="none" strike="noStrike" kern="1200" cap="none" spc="0" normalizeH="0" baseline="0" noProof="0" dirty="0">
              <a:ln>
                <a:noFill/>
              </a:ln>
              <a:solidFill>
                <a:srgbClr val="DF6314"/>
              </a:solidFill>
              <a:effectLst/>
              <a:uLnTx/>
              <a:uFillTx/>
              <a:latin typeface="Agenda-Light"/>
              <a:ea typeface="+mn-ea"/>
              <a:cs typeface="Agenda-Light"/>
            </a:endParaRPr>
          </a:p>
        </p:txBody>
      </p:sp>
      <p:pic>
        <p:nvPicPr>
          <p:cNvPr id="4" name="Picture 3" descr="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5325382"/>
            <a:ext cx="914400" cy="1219200"/>
          </a:xfrm>
          <a:prstGeom prst="rect">
            <a:avLst/>
          </a:prstGeom>
        </p:spPr>
      </p:pic>
      <p:pic>
        <p:nvPicPr>
          <p:cNvPr id="17" name="Picture 3"/>
          <p:cNvPicPr>
            <a:picLocks noChangeAspect="1" noChangeArrowheads="1"/>
          </p:cNvPicPr>
          <p:nvPr/>
        </p:nvPicPr>
        <p:blipFill>
          <a:blip r:embed="rId4"/>
          <a:srcRect/>
          <a:stretch>
            <a:fillRect/>
          </a:stretch>
        </p:blipFill>
        <p:spPr bwMode="auto">
          <a:xfrm>
            <a:off x="659511" y="2908931"/>
            <a:ext cx="3705225" cy="2416451"/>
          </a:xfrm>
          <a:prstGeom prst="rect">
            <a:avLst/>
          </a:prstGeom>
          <a:noFill/>
          <a:ln w="9525">
            <a:noFill/>
            <a:miter lim="800000"/>
            <a:headEnd/>
            <a:tailEnd/>
          </a:ln>
        </p:spPr>
      </p:pic>
      <p:sp>
        <p:nvSpPr>
          <p:cNvPr id="14" name="TextBox 13"/>
          <p:cNvSpPr txBox="1"/>
          <p:nvPr/>
        </p:nvSpPr>
        <p:spPr>
          <a:xfrm>
            <a:off x="659511" y="2908931"/>
            <a:ext cx="3755136" cy="923330"/>
          </a:xfrm>
          <a:prstGeom prst="rect">
            <a:avLst/>
          </a:prstGeom>
          <a:solidFill>
            <a:schemeClr val="bg1"/>
          </a:solidFill>
        </p:spPr>
        <p:txBody>
          <a:bodyPr wrap="square" rtlCol="0">
            <a:spAutoFit/>
          </a:bodyPr>
          <a:lstStyle/>
          <a:p>
            <a:endParaRPr lang="en-US" sz="5400" dirty="0"/>
          </a:p>
        </p:txBody>
      </p:sp>
      <p:pic>
        <p:nvPicPr>
          <p:cNvPr id="95235" name="Picture 3"/>
          <p:cNvPicPr>
            <a:picLocks noChangeAspect="1" noChangeArrowheads="1"/>
          </p:cNvPicPr>
          <p:nvPr/>
        </p:nvPicPr>
        <p:blipFill>
          <a:blip r:embed="rId4"/>
          <a:srcRect/>
          <a:stretch>
            <a:fillRect/>
          </a:stretch>
        </p:blipFill>
        <p:spPr bwMode="auto">
          <a:xfrm>
            <a:off x="709422" y="2908931"/>
            <a:ext cx="3705225" cy="2416451"/>
          </a:xfrm>
          <a:prstGeom prst="rect">
            <a:avLst/>
          </a:prstGeom>
          <a:noFill/>
          <a:ln w="9525">
            <a:noFill/>
            <a:miter lim="800000"/>
            <a:headEnd/>
            <a:tailEnd/>
          </a:ln>
        </p:spPr>
      </p:pic>
      <p:grpSp>
        <p:nvGrpSpPr>
          <p:cNvPr id="3" name="Group 11"/>
          <p:cNvGrpSpPr/>
          <p:nvPr/>
        </p:nvGrpSpPr>
        <p:grpSpPr>
          <a:xfrm>
            <a:off x="5791200" y="2963335"/>
            <a:ext cx="2286000" cy="2209335"/>
            <a:chOff x="5791200" y="2963335"/>
            <a:chExt cx="2286000" cy="2209335"/>
          </a:xfrm>
        </p:grpSpPr>
        <p:sp>
          <p:nvSpPr>
            <p:cNvPr id="13" name="Oval 12"/>
            <p:cNvSpPr/>
            <p:nvPr/>
          </p:nvSpPr>
          <p:spPr>
            <a:xfrm>
              <a:off x="6479630" y="2963335"/>
              <a:ext cx="914400" cy="90932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791200" y="4263347"/>
              <a:ext cx="914400" cy="90932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7162800" y="4263347"/>
              <a:ext cx="914400" cy="90932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H="1">
              <a:off x="6366647" y="3872658"/>
              <a:ext cx="338955" cy="3945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162800" y="3872658"/>
              <a:ext cx="307633" cy="39068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6017170" y="4403229"/>
            <a:ext cx="2060030" cy="769441"/>
            <a:chOff x="6017170" y="4403229"/>
            <a:chExt cx="2060030" cy="769441"/>
          </a:xfrm>
        </p:grpSpPr>
        <p:sp>
          <p:nvSpPr>
            <p:cNvPr id="22" name="TextBox 21"/>
            <p:cNvSpPr txBox="1"/>
            <p:nvPr/>
          </p:nvSpPr>
          <p:spPr>
            <a:xfrm>
              <a:off x="6017170" y="4403229"/>
              <a:ext cx="688430" cy="769441"/>
            </a:xfrm>
            <a:prstGeom prst="rect">
              <a:avLst/>
            </a:prstGeom>
            <a:noFill/>
          </p:spPr>
          <p:txBody>
            <a:bodyPr wrap="square" rtlCol="0">
              <a:spAutoFit/>
            </a:bodyPr>
            <a:lstStyle/>
            <a:p>
              <a:r>
                <a:rPr lang="en-US" sz="4400" dirty="0" smtClean="0"/>
                <a:t>5</a:t>
              </a:r>
              <a:endParaRPr lang="en-US" sz="4400" dirty="0"/>
            </a:p>
          </p:txBody>
        </p:sp>
        <p:sp>
          <p:nvSpPr>
            <p:cNvPr id="23" name="TextBox 22"/>
            <p:cNvSpPr txBox="1"/>
            <p:nvPr/>
          </p:nvSpPr>
          <p:spPr>
            <a:xfrm>
              <a:off x="7388770" y="4403229"/>
              <a:ext cx="688430" cy="769441"/>
            </a:xfrm>
            <a:prstGeom prst="rect">
              <a:avLst/>
            </a:prstGeom>
            <a:noFill/>
          </p:spPr>
          <p:txBody>
            <a:bodyPr wrap="square" rtlCol="0">
              <a:spAutoFit/>
            </a:bodyPr>
            <a:lstStyle/>
            <a:p>
              <a:r>
                <a:rPr lang="en-US" sz="4400" dirty="0" smtClean="0"/>
                <a:t>4</a:t>
              </a:r>
              <a:endParaRPr lang="en-US" sz="4400" dirty="0"/>
            </a:p>
          </p:txBody>
        </p:sp>
      </p:grpSp>
      <p:sp>
        <p:nvSpPr>
          <p:cNvPr id="24" name="TextBox 23"/>
          <p:cNvSpPr txBox="1"/>
          <p:nvPr/>
        </p:nvSpPr>
        <p:spPr>
          <a:xfrm>
            <a:off x="6666185" y="3116759"/>
            <a:ext cx="688430" cy="769441"/>
          </a:xfrm>
          <a:prstGeom prst="rect">
            <a:avLst/>
          </a:prstGeom>
          <a:noFill/>
        </p:spPr>
        <p:txBody>
          <a:bodyPr wrap="square" rtlCol="0">
            <a:spAutoFit/>
          </a:bodyPr>
          <a:lstStyle/>
          <a:p>
            <a:r>
              <a:rPr lang="en-US" sz="4400" dirty="0" smtClean="0"/>
              <a:t>9</a:t>
            </a:r>
            <a:endParaRPr lang="en-US" sz="4400" dirty="0"/>
          </a:p>
        </p:txBody>
      </p:sp>
    </p:spTree>
    <p:extLst>
      <p:ext uri="{BB962C8B-B14F-4D97-AF65-F5344CB8AC3E}">
        <p14:creationId xmlns:p14="http://schemas.microsoft.com/office/powerpoint/2010/main" val="55109932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235"/>
                                        </p:tgtEl>
                                        <p:attrNameLst>
                                          <p:attrName>style.visibility</p:attrName>
                                        </p:attrNameLst>
                                      </p:cBhvr>
                                      <p:to>
                                        <p:strVal val="visible"/>
                                      </p:to>
                                    </p:set>
                                    <p:animEffect transition="in" filter="fade">
                                      <p:cBhvr>
                                        <p:cTn id="12" dur="500"/>
                                        <p:tgtEl>
                                          <p:spTgt spid="952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a:blip r:embed="rId3" cstate="print">
            <a:extLst>
              <a:ext uri="{28A0092B-C50C-407E-A947-70E740481C1C}">
                <a14:useLocalDpi xmlns:a14="http://schemas.microsoft.com/office/drawing/2010/main"/>
              </a:ext>
            </a:extLst>
          </a:blip>
          <a:srcRect l="5000" r="5000"/>
          <a:stretch>
            <a:fillRect/>
          </a:stretch>
        </p:blipFill>
        <p:spPr>
          <a:xfrm>
            <a:off x="1398928" y="1740725"/>
            <a:ext cx="4468472" cy="3134840"/>
          </a:xfrm>
        </p:spPr>
      </p:pic>
      <p:sp>
        <p:nvSpPr>
          <p:cNvPr id="3" name="Title 2"/>
          <p:cNvSpPr>
            <a:spLocks noGrp="1"/>
          </p:cNvSpPr>
          <p:nvPr>
            <p:ph type="title"/>
          </p:nvPr>
        </p:nvSpPr>
        <p:spPr/>
        <p:txBody>
          <a:bodyPr/>
          <a:lstStyle/>
          <a:p>
            <a:r>
              <a:rPr lang="en-US" dirty="0" smtClean="0"/>
              <a:t>Grade 1 – Counting On:  </a:t>
            </a:r>
            <a:br>
              <a:rPr lang="en-US" dirty="0" smtClean="0"/>
            </a:br>
            <a:r>
              <a:rPr lang="en-US" dirty="0" smtClean="0"/>
              <a:t>Embedded Numbers</a:t>
            </a:r>
            <a:endParaRPr lang="en-US" dirty="0"/>
          </a:p>
        </p:txBody>
      </p:sp>
      <p:sp>
        <p:nvSpPr>
          <p:cNvPr id="4" name="Text Placeholder 3"/>
          <p:cNvSpPr>
            <a:spLocks noGrp="1"/>
          </p:cNvSpPr>
          <p:nvPr>
            <p:ph type="body" sz="quarter" idx="13"/>
          </p:nvPr>
        </p:nvSpPr>
        <p:spPr/>
        <p:txBody>
          <a:bodyPr/>
          <a:lstStyle/>
          <a:p>
            <a:r>
              <a:rPr lang="en-US" dirty="0"/>
              <a:t>Grade 1 – </a:t>
            </a:r>
            <a:r>
              <a:rPr lang="en-US" dirty="0" smtClean="0"/>
              <a:t>Module 1 – Lesson 2</a:t>
            </a:r>
            <a:endParaRPr lang="en-US" dirty="0"/>
          </a:p>
        </p:txBody>
      </p:sp>
      <p:pic>
        <p:nvPicPr>
          <p:cNvPr id="11266" name="Picture 2"/>
          <p:cNvPicPr>
            <a:picLocks noChangeAspect="1" noChangeArrowheads="1"/>
          </p:cNvPicPr>
          <p:nvPr/>
        </p:nvPicPr>
        <p:blipFill>
          <a:blip r:embed="rId4"/>
          <a:srcRect/>
          <a:stretch>
            <a:fillRect/>
          </a:stretch>
        </p:blipFill>
        <p:spPr bwMode="auto">
          <a:xfrm>
            <a:off x="1371600" y="1910544"/>
            <a:ext cx="4495800" cy="2965021"/>
          </a:xfrm>
          <a:prstGeom prst="rect">
            <a:avLst/>
          </a:prstGeom>
          <a:noFill/>
          <a:ln w="12700">
            <a:noFill/>
            <a:miter lim="800000"/>
            <a:headEnd/>
            <a:tailEnd/>
          </a:ln>
        </p:spPr>
      </p:pic>
      <p:pic>
        <p:nvPicPr>
          <p:cNvPr id="11267" name="Picture 3"/>
          <p:cNvPicPr>
            <a:picLocks noChangeAspect="1" noChangeArrowheads="1"/>
          </p:cNvPicPr>
          <p:nvPr/>
        </p:nvPicPr>
        <p:blipFill>
          <a:blip r:embed="rId5"/>
          <a:srcRect/>
          <a:stretch>
            <a:fillRect/>
          </a:stretch>
        </p:blipFill>
        <p:spPr bwMode="auto">
          <a:xfrm>
            <a:off x="1430563" y="1910544"/>
            <a:ext cx="4495800" cy="2965021"/>
          </a:xfrm>
          <a:prstGeom prst="rect">
            <a:avLst/>
          </a:prstGeom>
          <a:noFill/>
          <a:ln w="12700">
            <a:noFill/>
            <a:miter lim="800000"/>
            <a:headEnd/>
            <a:tailEnd/>
          </a:ln>
        </p:spPr>
      </p:pic>
      <p:pic>
        <p:nvPicPr>
          <p:cNvPr id="11268" name="Picture 4"/>
          <p:cNvPicPr>
            <a:picLocks noChangeAspect="1" noChangeArrowheads="1"/>
          </p:cNvPicPr>
          <p:nvPr/>
        </p:nvPicPr>
        <p:blipFill>
          <a:blip r:embed="rId6"/>
          <a:srcRect/>
          <a:stretch>
            <a:fillRect/>
          </a:stretch>
        </p:blipFill>
        <p:spPr bwMode="auto">
          <a:xfrm>
            <a:off x="1371600" y="1910544"/>
            <a:ext cx="4554763" cy="2965020"/>
          </a:xfrm>
          <a:prstGeom prst="rect">
            <a:avLst/>
          </a:prstGeom>
          <a:noFill/>
          <a:ln w="12700">
            <a:noFill/>
            <a:miter lim="800000"/>
            <a:headEnd/>
            <a:tailEnd/>
          </a:ln>
        </p:spPr>
      </p:pic>
      <p:pic>
        <p:nvPicPr>
          <p:cNvPr id="11269" name="Picture 5"/>
          <p:cNvPicPr>
            <a:picLocks noChangeAspect="1" noChangeArrowheads="1"/>
          </p:cNvPicPr>
          <p:nvPr/>
        </p:nvPicPr>
        <p:blipFill>
          <a:blip r:embed="rId7"/>
          <a:srcRect/>
          <a:stretch>
            <a:fillRect/>
          </a:stretch>
        </p:blipFill>
        <p:spPr bwMode="auto">
          <a:xfrm>
            <a:off x="1430563" y="1981200"/>
            <a:ext cx="4554764" cy="2967489"/>
          </a:xfrm>
          <a:prstGeom prst="rect">
            <a:avLst/>
          </a:prstGeom>
          <a:noFill/>
          <a:ln w="12700">
            <a:noFill/>
            <a:miter lim="800000"/>
            <a:headEnd/>
            <a:tailEnd/>
          </a:ln>
        </p:spPr>
      </p:pic>
      <p:grpSp>
        <p:nvGrpSpPr>
          <p:cNvPr id="2" name="Group 19"/>
          <p:cNvGrpSpPr/>
          <p:nvPr/>
        </p:nvGrpSpPr>
        <p:grpSpPr>
          <a:xfrm>
            <a:off x="1166656" y="1671395"/>
            <a:ext cx="5070927" cy="3920316"/>
            <a:chOff x="1103592" y="1671395"/>
            <a:chExt cx="5070927" cy="3920316"/>
          </a:xfrm>
        </p:grpSpPr>
        <p:pic>
          <p:nvPicPr>
            <p:cNvPr id="16" name="Picture 6"/>
            <p:cNvPicPr>
              <a:picLocks noChangeAspect="1" noChangeArrowheads="1"/>
            </p:cNvPicPr>
            <p:nvPr/>
          </p:nvPicPr>
          <p:blipFill>
            <a:blip r:embed="rId8"/>
            <a:srcRect/>
            <a:stretch>
              <a:fillRect/>
            </a:stretch>
          </p:blipFill>
          <p:spPr bwMode="auto">
            <a:xfrm>
              <a:off x="1103592" y="4591586"/>
              <a:ext cx="5070927" cy="1000125"/>
            </a:xfrm>
            <a:prstGeom prst="rect">
              <a:avLst/>
            </a:prstGeom>
            <a:noFill/>
            <a:ln w="9525">
              <a:noFill/>
              <a:miter lim="800000"/>
              <a:headEnd/>
              <a:tailEnd/>
            </a:ln>
          </p:spPr>
        </p:pic>
        <p:pic>
          <p:nvPicPr>
            <p:cNvPr id="18" name="Picture 5"/>
            <p:cNvPicPr>
              <a:picLocks noChangeAspect="1" noChangeArrowheads="1"/>
            </p:cNvPicPr>
            <p:nvPr/>
          </p:nvPicPr>
          <p:blipFill>
            <a:blip r:embed="rId7"/>
            <a:srcRect/>
            <a:stretch>
              <a:fillRect/>
            </a:stretch>
          </p:blipFill>
          <p:spPr bwMode="auto">
            <a:xfrm>
              <a:off x="1354363" y="1671395"/>
              <a:ext cx="4554764" cy="2967489"/>
            </a:xfrm>
            <a:prstGeom prst="rect">
              <a:avLst/>
            </a:prstGeom>
            <a:noFill/>
            <a:ln w="12700">
              <a:noFill/>
              <a:miter lim="800000"/>
              <a:headEnd/>
              <a:tailEnd/>
            </a:ln>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 calcmode="lin" valueType="num">
                                      <p:cBhvr additive="base">
                                        <p:cTn id="13" dur="500" fill="hold"/>
                                        <p:tgtEl>
                                          <p:spTgt spid="11266"/>
                                        </p:tgtEl>
                                        <p:attrNameLst>
                                          <p:attrName>ppt_x</p:attrName>
                                        </p:attrNameLst>
                                      </p:cBhvr>
                                      <p:tavLst>
                                        <p:tav tm="0">
                                          <p:val>
                                            <p:strVal val="#ppt_x"/>
                                          </p:val>
                                        </p:tav>
                                        <p:tav tm="100000">
                                          <p:val>
                                            <p:strVal val="#ppt_x"/>
                                          </p:val>
                                        </p:tav>
                                      </p:tavLst>
                                    </p:anim>
                                    <p:anim calcmode="lin" valueType="num">
                                      <p:cBhvr additive="base">
                                        <p:cTn id="14"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 calcmode="lin" valueType="num">
                                      <p:cBhvr additive="base">
                                        <p:cTn id="19" dur="500" fill="hold"/>
                                        <p:tgtEl>
                                          <p:spTgt spid="11267"/>
                                        </p:tgtEl>
                                        <p:attrNameLst>
                                          <p:attrName>ppt_x</p:attrName>
                                        </p:attrNameLst>
                                      </p:cBhvr>
                                      <p:tavLst>
                                        <p:tav tm="0">
                                          <p:val>
                                            <p:strVal val="#ppt_x"/>
                                          </p:val>
                                        </p:tav>
                                        <p:tav tm="100000">
                                          <p:val>
                                            <p:strVal val="#ppt_x"/>
                                          </p:val>
                                        </p:tav>
                                      </p:tavLst>
                                    </p:anim>
                                    <p:anim calcmode="lin" valueType="num">
                                      <p:cBhvr additive="base">
                                        <p:cTn id="20"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8"/>
                                        </p:tgtEl>
                                        <p:attrNameLst>
                                          <p:attrName>style.visibility</p:attrName>
                                        </p:attrNameLst>
                                      </p:cBhvr>
                                      <p:to>
                                        <p:strVal val="visible"/>
                                      </p:to>
                                    </p:set>
                                    <p:anim calcmode="lin" valueType="num">
                                      <p:cBhvr additive="base">
                                        <p:cTn id="25" dur="500" fill="hold"/>
                                        <p:tgtEl>
                                          <p:spTgt spid="11268"/>
                                        </p:tgtEl>
                                        <p:attrNameLst>
                                          <p:attrName>ppt_x</p:attrName>
                                        </p:attrNameLst>
                                      </p:cBhvr>
                                      <p:tavLst>
                                        <p:tav tm="0">
                                          <p:val>
                                            <p:strVal val="#ppt_x"/>
                                          </p:val>
                                        </p:tav>
                                        <p:tav tm="100000">
                                          <p:val>
                                            <p:strVal val="#ppt_x"/>
                                          </p:val>
                                        </p:tav>
                                      </p:tavLst>
                                    </p:anim>
                                    <p:anim calcmode="lin" valueType="num">
                                      <p:cBhvr additive="base">
                                        <p:cTn id="26"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269"/>
                                        </p:tgtEl>
                                        <p:attrNameLst>
                                          <p:attrName>style.visibility</p:attrName>
                                        </p:attrNameLst>
                                      </p:cBhvr>
                                      <p:to>
                                        <p:strVal val="visible"/>
                                      </p:to>
                                    </p:set>
                                    <p:anim calcmode="lin" valueType="num">
                                      <p:cBhvr additive="base">
                                        <p:cTn id="31" dur="500" fill="hold"/>
                                        <p:tgtEl>
                                          <p:spTgt spid="11269"/>
                                        </p:tgtEl>
                                        <p:attrNameLst>
                                          <p:attrName>ppt_x</p:attrName>
                                        </p:attrNameLst>
                                      </p:cBhvr>
                                      <p:tavLst>
                                        <p:tav tm="0">
                                          <p:val>
                                            <p:strVal val="#ppt_x"/>
                                          </p:val>
                                        </p:tav>
                                        <p:tav tm="100000">
                                          <p:val>
                                            <p:strVal val="#ppt_x"/>
                                          </p:val>
                                        </p:tav>
                                      </p:tavLst>
                                    </p:anim>
                                    <p:anim calcmode="lin" valueType="num">
                                      <p:cBhvr additive="base">
                                        <p:cTn id="32"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a:srcRect l="-204" r="-204"/>
          <a:stretch/>
        </p:blipFill>
        <p:spPr>
          <a:xfrm>
            <a:off x="381000" y="1776413"/>
            <a:ext cx="5354525" cy="4014787"/>
          </a:xfrm>
        </p:spPr>
      </p:pic>
      <p:sp>
        <p:nvSpPr>
          <p:cNvPr id="3" name="Title 2"/>
          <p:cNvSpPr>
            <a:spLocks noGrp="1"/>
          </p:cNvSpPr>
          <p:nvPr>
            <p:ph type="title"/>
          </p:nvPr>
        </p:nvSpPr>
        <p:spPr/>
        <p:txBody>
          <a:bodyPr>
            <a:normAutofit/>
          </a:bodyPr>
          <a:lstStyle/>
          <a:p>
            <a:r>
              <a:rPr lang="en-US" dirty="0" smtClean="0"/>
              <a:t>Grade 1 – Embedded Numbers and Decomposition Bridge to Counting On</a:t>
            </a:r>
            <a:endParaRPr lang="en-US" dirty="0"/>
          </a:p>
        </p:txBody>
      </p:sp>
      <p:sp>
        <p:nvSpPr>
          <p:cNvPr id="4" name="Text Placeholder 3"/>
          <p:cNvSpPr>
            <a:spLocks noGrp="1"/>
          </p:cNvSpPr>
          <p:nvPr>
            <p:ph type="body" sz="quarter" idx="13"/>
          </p:nvPr>
        </p:nvSpPr>
        <p:spPr/>
        <p:txBody>
          <a:bodyPr/>
          <a:lstStyle/>
          <a:p>
            <a:r>
              <a:rPr lang="en-US" dirty="0"/>
              <a:t>Grade 1 – </a:t>
            </a:r>
            <a:r>
              <a:rPr lang="en-US" dirty="0" smtClean="0"/>
              <a:t>Module 1 – Lesson 6</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1 – Fluency: Decompositions</a:t>
            </a:r>
            <a:endParaRPr lang="en-US" dirty="0"/>
          </a:p>
        </p:txBody>
      </p:sp>
      <p:sp>
        <p:nvSpPr>
          <p:cNvPr id="6" name="Content Placeholder 5"/>
          <p:cNvSpPr>
            <a:spLocks noGrp="1"/>
          </p:cNvSpPr>
          <p:nvPr>
            <p:ph idx="1"/>
          </p:nvPr>
        </p:nvSpPr>
        <p:spPr/>
        <p:txBody>
          <a:bodyPr/>
          <a:lstStyle/>
          <a:p>
            <a:endParaRPr lang="en-US" smtClean="0"/>
          </a:p>
          <a:p>
            <a:endParaRPr lang="en-US" smtClean="0"/>
          </a:p>
          <a:p>
            <a:endParaRPr lang="en-US" dirty="0"/>
          </a:p>
        </p:txBody>
      </p:sp>
      <p:sp>
        <p:nvSpPr>
          <p:cNvPr id="5" name="Text Placeholder 3"/>
          <p:cNvSpPr txBox="1">
            <a:spLocks/>
          </p:cNvSpPr>
          <p:nvPr/>
        </p:nvSpPr>
        <p:spPr>
          <a:xfrm>
            <a:off x="287338" y="5791200"/>
            <a:ext cx="8247062" cy="557213"/>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DF6314"/>
              </a:solidFill>
              <a:effectLst/>
              <a:uLnTx/>
              <a:uFillTx/>
              <a:latin typeface="Agenda-Light"/>
              <a:ea typeface="+mn-ea"/>
              <a:cs typeface="Agenda-Light"/>
            </a:endParaRPr>
          </a:p>
        </p:txBody>
      </p:sp>
      <p:pic>
        <p:nvPicPr>
          <p:cNvPr id="5122" name="Picture 2"/>
          <p:cNvPicPr>
            <a:picLocks noChangeAspect="1" noChangeArrowheads="1"/>
          </p:cNvPicPr>
          <p:nvPr/>
        </p:nvPicPr>
        <p:blipFill>
          <a:blip r:embed="rId3"/>
          <a:srcRect/>
          <a:stretch>
            <a:fillRect/>
          </a:stretch>
        </p:blipFill>
        <p:spPr bwMode="auto">
          <a:xfrm>
            <a:off x="1752600" y="1671395"/>
            <a:ext cx="5410200" cy="4657724"/>
          </a:xfrm>
          <a:prstGeom prst="rect">
            <a:avLst/>
          </a:prstGeom>
          <a:noFill/>
          <a:ln w="9525">
            <a:noFill/>
            <a:miter lim="800000"/>
            <a:headEnd/>
            <a:tailEnd/>
          </a:ln>
        </p:spPr>
      </p:pic>
      <p:pic>
        <p:nvPicPr>
          <p:cNvPr id="7170" name="Picture 2"/>
          <p:cNvPicPr>
            <a:picLocks noChangeAspect="1" noChangeArrowheads="1"/>
          </p:cNvPicPr>
          <p:nvPr/>
        </p:nvPicPr>
        <p:blipFill>
          <a:blip r:embed="rId4"/>
          <a:srcRect/>
          <a:stretch>
            <a:fillRect/>
          </a:stretch>
        </p:blipFill>
        <p:spPr bwMode="auto">
          <a:xfrm>
            <a:off x="1752600" y="1671395"/>
            <a:ext cx="5410200" cy="4852850"/>
          </a:xfrm>
          <a:prstGeom prst="rect">
            <a:avLst/>
          </a:prstGeom>
          <a:noFill/>
          <a:ln w="9525">
            <a:noFill/>
            <a:miter lim="800000"/>
            <a:headEnd/>
            <a:tailEnd/>
          </a:ln>
        </p:spPr>
      </p:pic>
    </p:spTree>
    <p:extLst>
      <p:ext uri="{BB962C8B-B14F-4D97-AF65-F5344CB8AC3E}">
        <p14:creationId xmlns:p14="http://schemas.microsoft.com/office/powerpoint/2010/main" val="55109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533400" y="2667000"/>
            <a:ext cx="8001000" cy="2135593"/>
          </a:xfrm>
          <a:prstGeom prst="wedgeRoundRectCallout">
            <a:avLst>
              <a:gd name="adj1" fmla="val -46653"/>
              <a:gd name="adj2" fmla="val 103436"/>
              <a:gd name="adj3" fmla="val 16667"/>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Grade 1 – Counting On:  Add to with Change Unknown</a:t>
            </a:r>
            <a:endParaRPr lang="en-US" dirty="0"/>
          </a:p>
        </p:txBody>
      </p:sp>
      <p:sp>
        <p:nvSpPr>
          <p:cNvPr id="6" name="Content Placeholder 5"/>
          <p:cNvSpPr>
            <a:spLocks noGrp="1"/>
          </p:cNvSpPr>
          <p:nvPr>
            <p:ph idx="1"/>
          </p:nvPr>
        </p:nvSpPr>
        <p:spPr/>
        <p:txBody>
          <a:bodyPr/>
          <a:lstStyle/>
          <a:p>
            <a:pPr marL="457200" indent="-457200">
              <a:buFont typeface="Arial"/>
              <a:buChar char="•"/>
            </a:pPr>
            <a:r>
              <a:rPr lang="en-US" dirty="0" smtClean="0"/>
              <a:t>Counting on to solve add to with change unknown math stories.</a:t>
            </a:r>
          </a:p>
          <a:p>
            <a:r>
              <a:rPr lang="en-US" dirty="0" smtClean="0"/>
              <a:t>  Once upon a time, 3 little bears went to play tag in the forest.  Then some more bears came over.  In the end, there were 5 little bears playing tag in the woods altogether.  How many bears came to play?</a:t>
            </a:r>
          </a:p>
          <a:p>
            <a:endParaRPr lang="en-US" dirty="0"/>
          </a:p>
        </p:txBody>
      </p:sp>
      <p:pic>
        <p:nvPicPr>
          <p:cNvPr id="97282" name="Picture 2" descr="https://lh3.googleusercontent.com/pWU9i2r_hv-jrWDpchrhFL3vcmWT9Qo48dD_-uZS9LTpllJ7sXANgqVNvY9cVYQ7NeuXxmpF-wAy1tAPCiu5a6PLS-Mzu5FKJ1zyeMevqFod5ZNdC2td8zTnYg"/>
          <p:cNvPicPr>
            <a:picLocks noChangeAspect="1" noChangeArrowheads="1"/>
          </p:cNvPicPr>
          <p:nvPr/>
        </p:nvPicPr>
        <p:blipFill>
          <a:blip r:embed="rId3"/>
          <a:srcRect/>
          <a:stretch>
            <a:fillRect/>
          </a:stretch>
        </p:blipFill>
        <p:spPr bwMode="auto">
          <a:xfrm>
            <a:off x="6324600" y="4887258"/>
            <a:ext cx="2667000" cy="1807883"/>
          </a:xfrm>
          <a:prstGeom prst="rect">
            <a:avLst/>
          </a:prstGeom>
          <a:noFill/>
        </p:spPr>
      </p:pic>
      <p:sp>
        <p:nvSpPr>
          <p:cNvPr id="5" name="Text Placeholder 3"/>
          <p:cNvSpPr txBox="1">
            <a:spLocks/>
          </p:cNvSpPr>
          <p:nvPr/>
        </p:nvSpPr>
        <p:spPr>
          <a:xfrm>
            <a:off x="287338" y="5791200"/>
            <a:ext cx="8247062" cy="557213"/>
          </a:xfrm>
          <a:prstGeom prst="rect">
            <a:avLst/>
          </a:prstGeom>
        </p:spPr>
        <p:txBody>
          <a:bodyPr>
            <a:noAutofit/>
          </a:bodyPr>
          <a:lstStyle/>
          <a:p>
            <a:pPr marL="342900" lvl="0" indent="-342900">
              <a:spcBef>
                <a:spcPct val="20000"/>
              </a:spcBef>
              <a:defRPr/>
            </a:pPr>
            <a:r>
              <a:rPr lang="en-US" sz="2400" dirty="0">
                <a:solidFill>
                  <a:srgbClr val="DF6314"/>
                </a:solidFill>
                <a:latin typeface="Agenda-Light"/>
                <a:cs typeface="Agenda-Light"/>
              </a:rPr>
              <a:t>Grade 1 – Module </a:t>
            </a: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1</a:t>
            </a:r>
            <a:r>
              <a:rPr lang="en-US" sz="2400" dirty="0" smtClean="0">
                <a:solidFill>
                  <a:srgbClr val="DF6314"/>
                </a:solidFill>
                <a:latin typeface="Agenda-Light"/>
                <a:cs typeface="Agenda-Light"/>
              </a:rPr>
              <a:t> – </a:t>
            </a: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Lesson 11</a:t>
            </a:r>
            <a:endParaRPr kumimoji="0" lang="en-US" sz="2400" b="0" i="0" u="none" strike="noStrike" kern="1200" cap="none" spc="0" normalizeH="0" baseline="0" noProof="0" dirty="0">
              <a:ln>
                <a:noFill/>
              </a:ln>
              <a:solidFill>
                <a:srgbClr val="DF6314"/>
              </a:solidFill>
              <a:effectLst/>
              <a:uLnTx/>
              <a:uFillTx/>
              <a:latin typeface="Agenda-Light"/>
              <a:ea typeface="+mn-ea"/>
              <a:cs typeface="Agenda-Light"/>
            </a:endParaRPr>
          </a:p>
        </p:txBody>
      </p:sp>
    </p:spTree>
    <p:extLst>
      <p:ext uri="{BB962C8B-B14F-4D97-AF65-F5344CB8AC3E}">
        <p14:creationId xmlns:p14="http://schemas.microsoft.com/office/powerpoint/2010/main" val="551099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Map for </a:t>
            </a:r>
            <a:r>
              <a:rPr lang="en-US" i="1" dirty="0" smtClean="0"/>
              <a:t>A Story of Units</a:t>
            </a:r>
            <a:endParaRPr lang="en-US" i="1" dirty="0"/>
          </a:p>
        </p:txBody>
      </p:sp>
      <p:pic>
        <p:nvPicPr>
          <p:cNvPr id="4" name="Picture 2" descr="C:\Users\Ian\AppData\Local\Microsoft\Windows\Temporary Internet Files\Content.IE5\QINN6D2Y\A Story of Units Curriculum Map - FINAL.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796" t="8108" r="12474" b="19476"/>
          <a:stretch/>
        </p:blipFill>
        <p:spPr bwMode="auto">
          <a:xfrm>
            <a:off x="1371600" y="1994830"/>
            <a:ext cx="6400800" cy="417737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770359" y="1981200"/>
            <a:ext cx="2378953" cy="4227906"/>
          </a:xfrm>
          <a:prstGeom prst="rect">
            <a:avLst/>
          </a:prstGeom>
          <a:noFill/>
          <a:ln w="41275">
            <a:solidFill>
              <a:srgbClr val="7B08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82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a:t>
            </a:r>
            <a:r>
              <a:rPr lang="en-US" dirty="0"/>
              <a:t>1 – Counting </a:t>
            </a:r>
            <a:r>
              <a:rPr lang="en-US" dirty="0" smtClean="0"/>
              <a:t>On:  Relate Subtraction to Addition </a:t>
            </a:r>
            <a:endParaRPr lang="en-US" dirty="0"/>
          </a:p>
        </p:txBody>
      </p:sp>
      <p:sp>
        <p:nvSpPr>
          <p:cNvPr id="6" name="Content Placeholder 5"/>
          <p:cNvSpPr>
            <a:spLocks noGrp="1"/>
          </p:cNvSpPr>
          <p:nvPr>
            <p:ph idx="4294967295"/>
          </p:nvPr>
        </p:nvSpPr>
        <p:spPr>
          <a:xfrm>
            <a:off x="287338" y="1795718"/>
            <a:ext cx="8229600" cy="4572000"/>
          </a:xfrm>
        </p:spPr>
        <p:txBody>
          <a:bodyPr/>
          <a:lstStyle/>
          <a:p>
            <a:pPr marL="457200" indent="-457200">
              <a:buFont typeface="Arial"/>
              <a:buChar char="•"/>
            </a:pPr>
            <a:r>
              <a:rPr lang="en-US" dirty="0" smtClean="0"/>
              <a:t>Understanding the meaning of subtraction as it relates to addition</a:t>
            </a:r>
          </a:p>
          <a:p>
            <a:pPr>
              <a:buFont typeface="Arial" pitchFamily="34" charset="0"/>
              <a:buChar char="•"/>
            </a:pPr>
            <a:endParaRPr lang="en-US" dirty="0"/>
          </a:p>
        </p:txBody>
      </p:sp>
      <p:grpSp>
        <p:nvGrpSpPr>
          <p:cNvPr id="3" name="Group 25"/>
          <p:cNvGrpSpPr/>
          <p:nvPr/>
        </p:nvGrpSpPr>
        <p:grpSpPr>
          <a:xfrm>
            <a:off x="914400" y="3048000"/>
            <a:ext cx="2067437" cy="1860693"/>
            <a:chOff x="3657600" y="4439083"/>
            <a:chExt cx="2286000" cy="2057400"/>
          </a:xfrm>
        </p:grpSpPr>
        <p:grpSp>
          <p:nvGrpSpPr>
            <p:cNvPr id="4" name="Group 10"/>
            <p:cNvGrpSpPr/>
            <p:nvPr/>
          </p:nvGrpSpPr>
          <p:grpSpPr>
            <a:xfrm>
              <a:off x="3657600" y="4439083"/>
              <a:ext cx="2286000" cy="2057400"/>
              <a:chOff x="0" y="0"/>
              <a:chExt cx="2286000" cy="2057400"/>
            </a:xfrm>
          </p:grpSpPr>
          <p:sp>
            <p:nvSpPr>
              <p:cNvPr id="10" name="Oval 9"/>
              <p:cNvSpPr/>
              <p:nvPr/>
            </p:nvSpPr>
            <p:spPr>
              <a:xfrm>
                <a:off x="685800" y="0"/>
                <a:ext cx="914400" cy="914400"/>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Oval 10"/>
              <p:cNvSpPr/>
              <p:nvPr/>
            </p:nvSpPr>
            <p:spPr>
              <a:xfrm>
                <a:off x="1371600" y="1143000"/>
                <a:ext cx="914400" cy="914400"/>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p:cNvSpPr/>
              <p:nvPr/>
            </p:nvSpPr>
            <p:spPr>
              <a:xfrm>
                <a:off x="0" y="1143000"/>
                <a:ext cx="914400" cy="914400"/>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3" name="Straight Connector 12"/>
              <p:cNvCxnSpPr/>
              <p:nvPr/>
            </p:nvCxnSpPr>
            <p:spPr>
              <a:xfrm>
                <a:off x="1371600" y="914400"/>
                <a:ext cx="228600" cy="2286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685800" y="914400"/>
                <a:ext cx="228600" cy="2286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4572000" y="4572000"/>
              <a:ext cx="457200" cy="646597"/>
            </a:xfrm>
            <a:prstGeom prst="rect">
              <a:avLst/>
            </a:prstGeom>
            <a:noFill/>
          </p:spPr>
          <p:txBody>
            <a:bodyPr wrap="square" rtlCol="0">
              <a:spAutoFit/>
            </a:bodyPr>
            <a:lstStyle/>
            <a:p>
              <a:r>
                <a:rPr lang="en-US" sz="3200" b="1" dirty="0" smtClean="0">
                  <a:solidFill>
                    <a:schemeClr val="accent6"/>
                  </a:solidFill>
                  <a:latin typeface="Marker Felt"/>
                  <a:cs typeface="Marker Felt"/>
                </a:rPr>
                <a:t>5</a:t>
              </a:r>
              <a:endParaRPr lang="en-US" sz="3200" b="1" dirty="0">
                <a:solidFill>
                  <a:schemeClr val="accent6"/>
                </a:solidFill>
                <a:latin typeface="Marker Felt"/>
                <a:cs typeface="Marker Felt"/>
              </a:endParaRPr>
            </a:p>
          </p:txBody>
        </p:sp>
        <p:sp>
          <p:nvSpPr>
            <p:cNvPr id="8" name="TextBox 7"/>
            <p:cNvSpPr txBox="1"/>
            <p:nvPr/>
          </p:nvSpPr>
          <p:spPr>
            <a:xfrm>
              <a:off x="5333999" y="5715000"/>
              <a:ext cx="457200" cy="646597"/>
            </a:xfrm>
            <a:prstGeom prst="rect">
              <a:avLst/>
            </a:prstGeom>
            <a:noFill/>
          </p:spPr>
          <p:txBody>
            <a:bodyPr wrap="square" rtlCol="0">
              <a:spAutoFit/>
            </a:bodyPr>
            <a:lstStyle/>
            <a:p>
              <a:r>
                <a:rPr lang="en-US" sz="3200" b="1" dirty="0">
                  <a:solidFill>
                    <a:schemeClr val="accent6"/>
                  </a:solidFill>
                  <a:latin typeface="Marker Felt"/>
                  <a:cs typeface="Marker Felt"/>
                </a:rPr>
                <a:t>2</a:t>
              </a:r>
            </a:p>
          </p:txBody>
        </p:sp>
        <p:sp>
          <p:nvSpPr>
            <p:cNvPr id="9" name="TextBox 8"/>
            <p:cNvSpPr txBox="1"/>
            <p:nvPr/>
          </p:nvSpPr>
          <p:spPr>
            <a:xfrm>
              <a:off x="3962400" y="5715000"/>
              <a:ext cx="457200" cy="646597"/>
            </a:xfrm>
            <a:prstGeom prst="rect">
              <a:avLst/>
            </a:prstGeom>
            <a:noFill/>
          </p:spPr>
          <p:txBody>
            <a:bodyPr wrap="square" rtlCol="0">
              <a:spAutoFit/>
            </a:bodyPr>
            <a:lstStyle/>
            <a:p>
              <a:r>
                <a:rPr lang="en-US" sz="3200" b="1" dirty="0">
                  <a:solidFill>
                    <a:schemeClr val="accent6"/>
                  </a:solidFill>
                  <a:latin typeface="Marker Felt"/>
                  <a:cs typeface="Marker Felt"/>
                </a:rPr>
                <a:t>3</a:t>
              </a:r>
            </a:p>
          </p:txBody>
        </p:sp>
      </p:grpSp>
      <p:sp>
        <p:nvSpPr>
          <p:cNvPr id="17" name="TextBox 16"/>
          <p:cNvSpPr txBox="1"/>
          <p:nvPr/>
        </p:nvSpPr>
        <p:spPr>
          <a:xfrm>
            <a:off x="4560775" y="3320609"/>
            <a:ext cx="3135425" cy="1569660"/>
          </a:xfrm>
          <a:prstGeom prst="rect">
            <a:avLst/>
          </a:prstGeom>
          <a:noFill/>
        </p:spPr>
        <p:txBody>
          <a:bodyPr wrap="square" rtlCol="0">
            <a:spAutoFit/>
          </a:bodyPr>
          <a:lstStyle/>
          <a:p>
            <a:r>
              <a:rPr lang="en-US" sz="3200" b="1" dirty="0" smtClean="0">
                <a:solidFill>
                  <a:schemeClr val="accent6"/>
                </a:solidFill>
                <a:latin typeface="Marker Felt"/>
                <a:cs typeface="Marker Felt"/>
              </a:rPr>
              <a:t>3 + ___ = 5</a:t>
            </a:r>
          </a:p>
          <a:p>
            <a:endParaRPr lang="en-US" sz="3200" b="1" dirty="0" smtClean="0">
              <a:solidFill>
                <a:schemeClr val="accent6"/>
              </a:solidFill>
              <a:latin typeface="Marker Felt"/>
              <a:cs typeface="Marker Felt"/>
            </a:endParaRPr>
          </a:p>
          <a:p>
            <a:r>
              <a:rPr lang="en-US" sz="3200" b="1" dirty="0" smtClean="0">
                <a:solidFill>
                  <a:schemeClr val="accent6"/>
                </a:solidFill>
                <a:latin typeface="Marker Felt"/>
                <a:cs typeface="Marker Felt"/>
              </a:rPr>
              <a:t>5 – 3 = ___</a:t>
            </a:r>
            <a:endParaRPr lang="en-US" sz="3200" b="1" dirty="0">
              <a:solidFill>
                <a:schemeClr val="accent6"/>
              </a:solidFill>
              <a:latin typeface="Marker Felt"/>
              <a:cs typeface="Marker Felt"/>
            </a:endParaRPr>
          </a:p>
        </p:txBody>
      </p:sp>
      <p:sp>
        <p:nvSpPr>
          <p:cNvPr id="15" name="Text Placeholder 3"/>
          <p:cNvSpPr txBox="1">
            <a:spLocks/>
          </p:cNvSpPr>
          <p:nvPr/>
        </p:nvSpPr>
        <p:spPr>
          <a:xfrm>
            <a:off x="287338" y="5791200"/>
            <a:ext cx="8247062" cy="557213"/>
          </a:xfrm>
          <a:prstGeom prst="rect">
            <a:avLst/>
          </a:prstGeom>
        </p:spPr>
        <p:txBody>
          <a:bodyPr>
            <a:noAutofit/>
          </a:bodyPr>
          <a:lstStyle/>
          <a:p>
            <a:pPr marL="342900" lvl="0" indent="-342900">
              <a:spcBef>
                <a:spcPct val="20000"/>
              </a:spcBef>
              <a:defRPr/>
            </a:pPr>
            <a:r>
              <a:rPr lang="en-US" sz="2400" dirty="0">
                <a:solidFill>
                  <a:srgbClr val="DF6314"/>
                </a:solidFill>
                <a:latin typeface="Agenda-Light"/>
                <a:cs typeface="Agenda-Light"/>
              </a:rPr>
              <a:t>Grade 1 – Module </a:t>
            </a: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1</a:t>
            </a:r>
            <a:r>
              <a:rPr lang="en-US" sz="2400" dirty="0" smtClean="0">
                <a:solidFill>
                  <a:srgbClr val="DF6314"/>
                </a:solidFill>
                <a:latin typeface="Agenda-Light"/>
                <a:cs typeface="Agenda-Light"/>
              </a:rPr>
              <a:t> – </a:t>
            </a: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Lesson 25</a:t>
            </a:r>
            <a:endParaRPr kumimoji="0" lang="en-US" sz="2400" b="0" i="0" u="none" strike="noStrike" kern="1200" cap="none" spc="0" normalizeH="0" baseline="0" noProof="0" dirty="0">
              <a:ln>
                <a:noFill/>
              </a:ln>
              <a:solidFill>
                <a:srgbClr val="DF6314"/>
              </a:solidFill>
              <a:effectLst/>
              <a:uLnTx/>
              <a:uFillTx/>
              <a:latin typeface="Agenda-Light"/>
              <a:ea typeface="+mn-ea"/>
              <a:cs typeface="Agenda-Light"/>
            </a:endParaRPr>
          </a:p>
        </p:txBody>
      </p:sp>
      <p:pic>
        <p:nvPicPr>
          <p:cNvPr id="16" name="Picture 15" descr="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127" y="5176466"/>
            <a:ext cx="922101" cy="1229468"/>
          </a:xfrm>
          <a:prstGeom prst="rect">
            <a:avLst/>
          </a:prstGeom>
        </p:spPr>
      </p:pic>
    </p:spTree>
    <p:extLst>
      <p:ext uri="{BB962C8B-B14F-4D97-AF65-F5344CB8AC3E}">
        <p14:creationId xmlns:p14="http://schemas.microsoft.com/office/powerpoint/2010/main" val="5510993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p>
          <a:p>
            <a:r>
              <a:rPr lang="en-US" dirty="0" smtClean="0"/>
              <a:t>	</a:t>
            </a:r>
          </a:p>
          <a:p>
            <a:pPr marL="457200" indent="-457200">
              <a:buFont typeface="Arial"/>
              <a:buChar char="•"/>
            </a:pPr>
            <a:r>
              <a:rPr lang="en-US" dirty="0" smtClean="0"/>
              <a:t>7 + _____ = 8		8 – 7 = _____ </a:t>
            </a:r>
          </a:p>
          <a:p>
            <a:endParaRPr lang="en-US" dirty="0" smtClean="0"/>
          </a:p>
          <a:p>
            <a:pPr marL="457200" indent="-457200">
              <a:buFont typeface="Arial"/>
              <a:buChar char="•"/>
            </a:pPr>
            <a:r>
              <a:rPr lang="en-US" dirty="0" smtClean="0"/>
              <a:t>2 + _____ = 9  	     9 – 2 = _____ </a:t>
            </a:r>
          </a:p>
          <a:p>
            <a:r>
              <a:rPr lang="en-US" dirty="0" smtClean="0"/>
              <a:t>	</a:t>
            </a:r>
          </a:p>
          <a:p>
            <a:pPr marL="457200" indent="-457200">
              <a:buFont typeface="Arial"/>
              <a:buChar char="•"/>
            </a:pPr>
            <a:r>
              <a:rPr lang="en-US" dirty="0" smtClean="0"/>
              <a:t>8 + _____ = 9	     9 – 8 = _____ 	</a:t>
            </a:r>
          </a:p>
          <a:p>
            <a:endParaRPr lang="en-US" dirty="0" smtClean="0"/>
          </a:p>
        </p:txBody>
      </p:sp>
      <p:sp>
        <p:nvSpPr>
          <p:cNvPr id="4" name="Title 3"/>
          <p:cNvSpPr>
            <a:spLocks noGrp="1"/>
          </p:cNvSpPr>
          <p:nvPr>
            <p:ph type="title"/>
          </p:nvPr>
        </p:nvSpPr>
        <p:spPr/>
        <p:txBody>
          <a:bodyPr/>
          <a:lstStyle/>
          <a:p>
            <a:r>
              <a:rPr lang="en-US" dirty="0"/>
              <a:t>Grade 1 – Models</a:t>
            </a:r>
            <a:r>
              <a:rPr lang="en-US" dirty="0" smtClean="0"/>
              <a:t/>
            </a:r>
            <a:br>
              <a:rPr lang="en-US" dirty="0" smtClean="0"/>
            </a:br>
            <a:r>
              <a:rPr lang="en-US" dirty="0" smtClean="0"/>
              <a:t>Number Path</a:t>
            </a:r>
            <a:endParaRPr lang="en-US" dirty="0"/>
          </a:p>
        </p:txBody>
      </p:sp>
      <p:sp>
        <p:nvSpPr>
          <p:cNvPr id="6" name="Text Placeholder 5"/>
          <p:cNvSpPr>
            <a:spLocks noGrp="1"/>
          </p:cNvSpPr>
          <p:nvPr>
            <p:ph type="body" sz="quarter" idx="13"/>
          </p:nvPr>
        </p:nvSpPr>
        <p:spPr/>
        <p:txBody>
          <a:bodyPr/>
          <a:lstStyle/>
          <a:p>
            <a:pPr lvl="0"/>
            <a:r>
              <a:rPr lang="en-US" dirty="0" smtClean="0"/>
              <a:t>Grade 1 – Module </a:t>
            </a:r>
            <a:r>
              <a:rPr lang="en-US" dirty="0"/>
              <a:t>1 </a:t>
            </a:r>
            <a:r>
              <a:rPr lang="en-US" dirty="0" smtClean="0"/>
              <a:t>– </a:t>
            </a:r>
            <a:r>
              <a:rPr lang="en-US" dirty="0"/>
              <a:t>Lessons 26 and </a:t>
            </a:r>
            <a:r>
              <a:rPr lang="en-US" dirty="0" smtClean="0"/>
              <a:t>27</a:t>
            </a:r>
            <a:endParaRPr lang="en-US" dirty="0"/>
          </a:p>
        </p:txBody>
      </p:sp>
      <p:pic>
        <p:nvPicPr>
          <p:cNvPr id="7" name="Picture 6"/>
          <p:cNvPicPr/>
          <p:nvPr/>
        </p:nvPicPr>
        <p:blipFill>
          <a:blip r:embed="rId4" cstate="print">
            <a:extLst>
              <a:ext uri="{28A0092B-C50C-407E-A947-70E740481C1C}">
                <a14:useLocalDpi xmlns:a14="http://schemas.microsoft.com/office/drawing/2010/main"/>
              </a:ext>
            </a:extLst>
          </a:blip>
          <a:srcRect/>
          <a:stretch>
            <a:fillRect/>
          </a:stretch>
        </p:blipFill>
        <p:spPr>
          <a:xfrm>
            <a:off x="1371600" y="1909570"/>
            <a:ext cx="6701568" cy="833630"/>
          </a:xfrm>
          <a:prstGeom prst="rect">
            <a:avLst/>
          </a:prstGeom>
        </p:spPr>
      </p:pic>
      <p:graphicFrame>
        <p:nvGraphicFramePr>
          <p:cNvPr id="2050" name="Object 2"/>
          <p:cNvGraphicFramePr>
            <a:graphicFrameLocks noGrp="1" noChangeAspect="1"/>
          </p:cNvGraphicFramePr>
          <p:nvPr/>
        </p:nvGraphicFramePr>
        <p:xfrm>
          <a:off x="1066800" y="1866900"/>
          <a:ext cx="7035800" cy="939800"/>
        </p:xfrm>
        <a:graphic>
          <a:graphicData uri="http://schemas.openxmlformats.org/presentationml/2006/ole">
            <mc:AlternateContent xmlns:mc="http://schemas.openxmlformats.org/markup-compatibility/2006">
              <mc:Choice xmlns:v="urn:schemas-microsoft-com:vml" Requires="v">
                <p:oleObj spid="_x0000_s98363" name="Document" r:id="rId6" imgW="7035541" imgH="939765" progId="Word.Document.12">
                  <p:embed/>
                </p:oleObj>
              </mc:Choice>
              <mc:Fallback>
                <p:oleObj name="Document" r:id="rId6" imgW="7035541" imgH="939765" progId="Word.Document.12">
                  <p:embed/>
                  <p:pic>
                    <p:nvPicPr>
                      <p:cNvPr id="0" name="Picture 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866900"/>
                        <a:ext cx="7035800" cy="939800"/>
                      </a:xfrm>
                      <a:prstGeom prst="rect">
                        <a:avLst/>
                      </a:prstGeom>
                      <a:solidFill>
                        <a:srgbClr val="DDD9C3"/>
                      </a:solidFill>
                    </p:spPr>
                  </p:pic>
                </p:oleObj>
              </mc:Fallback>
            </mc:AlternateContent>
          </a:graphicData>
        </a:graphic>
      </p:graphicFrame>
    </p:spTree>
    <p:extLst>
      <p:ext uri="{BB962C8B-B14F-4D97-AF65-F5344CB8AC3E}">
        <p14:creationId xmlns:p14="http://schemas.microsoft.com/office/powerpoint/2010/main" val="28941256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Grade 1 – Models</a:t>
            </a:r>
            <a:r>
              <a:rPr lang="en-US" dirty="0" smtClean="0"/>
              <a:t/>
            </a:r>
            <a:br>
              <a:rPr lang="en-US" dirty="0" smtClean="0"/>
            </a:br>
            <a:r>
              <a:rPr lang="en-US" dirty="0" smtClean="0"/>
              <a:t>Number Path</a:t>
            </a:r>
            <a:endParaRPr lang="en-US" dirty="0"/>
          </a:p>
        </p:txBody>
      </p:sp>
      <p:sp>
        <p:nvSpPr>
          <p:cNvPr id="2" name="Content Placeholder 1"/>
          <p:cNvSpPr>
            <a:spLocks noGrp="1"/>
          </p:cNvSpPr>
          <p:nvPr>
            <p:ph idx="1"/>
          </p:nvPr>
        </p:nvSpPr>
        <p:spPr/>
        <p:txBody>
          <a:bodyPr>
            <a:normAutofit/>
          </a:bodyPr>
          <a:lstStyle/>
          <a:p>
            <a:r>
              <a:rPr lang="en-US" dirty="0" smtClean="0"/>
              <a:t>	When solving 9 – 8 = ___ on the number path, which strategy is more efficient?  Counting on or counting back?</a:t>
            </a:r>
          </a:p>
          <a:p>
            <a:endParaRPr lang="en-US" dirty="0" smtClean="0"/>
          </a:p>
          <a:p>
            <a:r>
              <a:rPr lang="en-US" dirty="0" smtClean="0"/>
              <a:t>8 + ___ = 9</a:t>
            </a:r>
          </a:p>
          <a:p>
            <a:endParaRPr lang="en-US" dirty="0" smtClean="0"/>
          </a:p>
          <a:p>
            <a:r>
              <a:rPr lang="en-US" dirty="0" smtClean="0"/>
              <a:t>9 – 8 =   ___</a:t>
            </a:r>
          </a:p>
        </p:txBody>
      </p:sp>
      <p:sp>
        <p:nvSpPr>
          <p:cNvPr id="7" name="Text Placeholder 6"/>
          <p:cNvSpPr>
            <a:spLocks noGrp="1"/>
          </p:cNvSpPr>
          <p:nvPr>
            <p:ph type="body" sz="quarter" idx="13"/>
          </p:nvPr>
        </p:nvSpPr>
        <p:spPr/>
        <p:txBody>
          <a:bodyPr/>
          <a:lstStyle/>
          <a:p>
            <a:r>
              <a:rPr lang="en-US" dirty="0" smtClean="0"/>
              <a:t>Grade 1 – Module 1 – Lessons 26 and 27</a:t>
            </a:r>
            <a:endParaRPr lang="en-US" dirty="0"/>
          </a:p>
        </p:txBody>
      </p:sp>
      <p:pic>
        <p:nvPicPr>
          <p:cNvPr id="30722" name="Picture 2" descr="https://lh4.googleusercontent.com/IsoaS4bou1P-59yyNulUsAJooKZHlxZzSWSz3ZG7-c9vRwJoMWaO46zlUt1jt5p8lPZwNDeQ7HI97QtFHtV249U3JuxkxGN3LEeEMbQLWLQ5bxh1g1HnuAqRpQ"/>
          <p:cNvPicPr>
            <a:picLocks noChangeAspect="1" noChangeArrowheads="1"/>
          </p:cNvPicPr>
          <p:nvPr/>
        </p:nvPicPr>
        <p:blipFill>
          <a:blip r:embed="rId3"/>
          <a:srcRect/>
          <a:stretch>
            <a:fillRect/>
          </a:stretch>
        </p:blipFill>
        <p:spPr bwMode="auto">
          <a:xfrm>
            <a:off x="2971800" y="4440120"/>
            <a:ext cx="5544406" cy="1524000"/>
          </a:xfrm>
          <a:prstGeom prst="rect">
            <a:avLst/>
          </a:prstGeom>
          <a:noFill/>
        </p:spPr>
      </p:pic>
      <p:pic>
        <p:nvPicPr>
          <p:cNvPr id="30726" name="Picture 6" descr="https://lh5.googleusercontent.com/aOkBnmjlp73Rmkn9qjU-_AKQ5pyWmyOF7LdW6U6z5Ghl5ySSwzJ7odwn1R6s_q-088fUqwS1QhBkNCcbWog2WARyye3n75CZqQTRXeMb8mo0TK9fAc_ph2yTpw"/>
          <p:cNvPicPr>
            <a:picLocks noChangeAspect="1" noChangeArrowheads="1"/>
          </p:cNvPicPr>
          <p:nvPr/>
        </p:nvPicPr>
        <p:blipFill>
          <a:blip r:embed="rId4"/>
          <a:srcRect/>
          <a:stretch>
            <a:fillRect/>
          </a:stretch>
        </p:blipFill>
        <p:spPr bwMode="auto">
          <a:xfrm>
            <a:off x="2971800" y="3124200"/>
            <a:ext cx="5544406" cy="1143000"/>
          </a:xfrm>
          <a:prstGeom prst="rect">
            <a:avLst/>
          </a:prstGeom>
          <a:noFill/>
        </p:spPr>
      </p:pic>
    </p:spTree>
    <p:extLst>
      <p:ext uri="{BB962C8B-B14F-4D97-AF65-F5344CB8AC3E}">
        <p14:creationId xmlns:p14="http://schemas.microsoft.com/office/powerpoint/2010/main" val="28941256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1 – Addition Chart</a:t>
            </a:r>
            <a:endParaRPr lang="en-US" dirty="0"/>
          </a:p>
        </p:txBody>
      </p:sp>
      <p:pic>
        <p:nvPicPr>
          <p:cNvPr id="1026" name="Picture 2"/>
          <p:cNvPicPr>
            <a:picLocks noChangeAspect="1" noChangeArrowheads="1"/>
          </p:cNvPicPr>
          <p:nvPr/>
        </p:nvPicPr>
        <p:blipFill>
          <a:blip r:embed="rId3"/>
          <a:srcRect/>
          <a:stretch>
            <a:fillRect/>
          </a:stretch>
        </p:blipFill>
        <p:spPr bwMode="auto">
          <a:xfrm>
            <a:off x="439006" y="1776350"/>
            <a:ext cx="8095394" cy="4087251"/>
          </a:xfrm>
          <a:prstGeom prst="rect">
            <a:avLst/>
          </a:prstGeom>
          <a:noFill/>
          <a:ln w="9525">
            <a:noFill/>
            <a:miter lim="800000"/>
            <a:headEnd/>
            <a:tailEnd/>
          </a:ln>
        </p:spPr>
      </p:pic>
      <p:sp>
        <p:nvSpPr>
          <p:cNvPr id="14" name="Rectangle 13"/>
          <p:cNvSpPr/>
          <p:nvPr/>
        </p:nvSpPr>
        <p:spPr>
          <a:xfrm>
            <a:off x="685800" y="2286000"/>
            <a:ext cx="685800" cy="3352800"/>
          </a:xfrm>
          <a:prstGeom prst="rect">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447800" y="2286000"/>
            <a:ext cx="685800" cy="3048000"/>
          </a:xfrm>
          <a:prstGeom prst="rect">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16200000">
            <a:off x="4286250" y="-1314451"/>
            <a:ext cx="342900" cy="7543800"/>
          </a:xfrm>
          <a:prstGeom prst="rect">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14720993">
            <a:off x="4260142" y="-235307"/>
            <a:ext cx="380213" cy="8238344"/>
          </a:xfrm>
          <a:prstGeom prst="rect">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rot="17591620">
            <a:off x="3057170" y="948690"/>
            <a:ext cx="380213" cy="4198211"/>
          </a:xfrm>
          <a:prstGeom prst="rect">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rot="17591620">
            <a:off x="3525909" y="1190960"/>
            <a:ext cx="380213" cy="3376183"/>
          </a:xfrm>
          <a:prstGeom prst="rect">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6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3"/>
          <a:srcRect l="338" r="710"/>
          <a:stretch/>
        </p:blipFill>
        <p:spPr>
          <a:xfrm>
            <a:off x="431499" y="1760488"/>
            <a:ext cx="5392163" cy="4572000"/>
          </a:xfrm>
        </p:spPr>
      </p:pic>
      <p:sp>
        <p:nvSpPr>
          <p:cNvPr id="3" name="Title 2"/>
          <p:cNvSpPr>
            <a:spLocks noGrp="1"/>
          </p:cNvSpPr>
          <p:nvPr>
            <p:ph type="title"/>
          </p:nvPr>
        </p:nvSpPr>
        <p:spPr/>
        <p:txBody>
          <a:bodyPr/>
          <a:lstStyle/>
          <a:p>
            <a:r>
              <a:rPr lang="en-US" smtClean="0"/>
              <a:t>Grade 1 – Addition and Subtract within 10</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1 – Level 3:  Convert to an Easier Problem</a:t>
            </a:r>
            <a:endParaRPr lang="en-US" dirty="0"/>
          </a:p>
        </p:txBody>
      </p:sp>
      <p:pic>
        <p:nvPicPr>
          <p:cNvPr id="5" name="Picture 2" descr="https://lh6.googleusercontent.com/lsuY_XJwscDIJRyj8qwl56E5vhDZ27FR1Cgn6GX8_IzJR5aix9PmgCROTY71D3mRb4qjDGSQkKlnn8TnN5S2YfONQ9RM6uCY17OgxcAz9DAaPMEpFgwaHdGTRA"/>
          <p:cNvPicPr>
            <a:picLocks noChangeAspect="1" noChangeArrowheads="1"/>
          </p:cNvPicPr>
          <p:nvPr/>
        </p:nvPicPr>
        <p:blipFill>
          <a:blip r:embed="rId3"/>
          <a:srcRect l="57045" r="2107"/>
          <a:stretch>
            <a:fillRect/>
          </a:stretch>
        </p:blipFill>
        <p:spPr bwMode="auto">
          <a:xfrm>
            <a:off x="5473998" y="2286000"/>
            <a:ext cx="3516417" cy="3822192"/>
          </a:xfrm>
          <a:prstGeom prst="rect">
            <a:avLst/>
          </a:prstGeom>
          <a:noFill/>
        </p:spPr>
      </p:pic>
      <p:grpSp>
        <p:nvGrpSpPr>
          <p:cNvPr id="3" name="Group 7"/>
          <p:cNvGrpSpPr/>
          <p:nvPr/>
        </p:nvGrpSpPr>
        <p:grpSpPr>
          <a:xfrm>
            <a:off x="212175" y="2286000"/>
            <a:ext cx="2619627" cy="3822192"/>
            <a:chOff x="286606" y="2286000"/>
            <a:chExt cx="2619627" cy="3810000"/>
          </a:xfrm>
        </p:grpSpPr>
        <p:pic>
          <p:nvPicPr>
            <p:cNvPr id="6146" name="Picture 2" descr="https://lh6.googleusercontent.com/lsuY_XJwscDIJRyj8qwl56E5vhDZ27FR1Cgn6GX8_IzJR5aix9PmgCROTY71D3mRb4qjDGSQkKlnn8TnN5S2YfONQ9RM6uCY17OgxcAz9DAaPMEpFgwaHdGTRA"/>
            <p:cNvPicPr>
              <a:picLocks noChangeAspect="1" noChangeArrowheads="1"/>
            </p:cNvPicPr>
            <p:nvPr/>
          </p:nvPicPr>
          <p:blipFill>
            <a:blip r:embed="rId3"/>
            <a:srcRect r="69596"/>
            <a:stretch>
              <a:fillRect/>
            </a:stretch>
          </p:blipFill>
          <p:spPr bwMode="auto">
            <a:xfrm>
              <a:off x="286606" y="2286000"/>
              <a:ext cx="2608994" cy="3810000"/>
            </a:xfrm>
            <a:prstGeom prst="rect">
              <a:avLst/>
            </a:prstGeom>
            <a:noFill/>
          </p:spPr>
        </p:pic>
        <p:sp>
          <p:nvSpPr>
            <p:cNvPr id="6" name="TextBox 5"/>
            <p:cNvSpPr txBox="1"/>
            <p:nvPr/>
          </p:nvSpPr>
          <p:spPr>
            <a:xfrm>
              <a:off x="2601433" y="2895600"/>
              <a:ext cx="304800" cy="369332"/>
            </a:xfrm>
            <a:prstGeom prst="rect">
              <a:avLst/>
            </a:prstGeom>
            <a:solidFill>
              <a:schemeClr val="bg1"/>
            </a:solidFill>
            <a:ln>
              <a:noFill/>
            </a:ln>
          </p:spPr>
          <p:txBody>
            <a:bodyPr wrap="square" rtlCol="0">
              <a:spAutoFit/>
            </a:bodyPr>
            <a:lstStyle/>
            <a:p>
              <a:endParaRPr lang="en-US" dirty="0"/>
            </a:p>
          </p:txBody>
        </p:sp>
      </p:grpSp>
      <p:grpSp>
        <p:nvGrpSpPr>
          <p:cNvPr id="8" name="Group 8"/>
          <p:cNvGrpSpPr/>
          <p:nvPr/>
        </p:nvGrpSpPr>
        <p:grpSpPr>
          <a:xfrm>
            <a:off x="2984202" y="2286000"/>
            <a:ext cx="2362200" cy="3822192"/>
            <a:chOff x="3048000" y="2286000"/>
            <a:chExt cx="2362200" cy="3810000"/>
          </a:xfrm>
        </p:grpSpPr>
        <p:pic>
          <p:nvPicPr>
            <p:cNvPr id="4" name="Picture 2" descr="https://lh6.googleusercontent.com/lsuY_XJwscDIJRyj8qwl56E5vhDZ27FR1Cgn6GX8_IzJR5aix9PmgCROTY71D3mRb4qjDGSQkKlnn8TnN5S2YfONQ9RM6uCY17OgxcAz9DAaPMEpFgwaHdGTRA"/>
            <p:cNvPicPr>
              <a:picLocks noChangeAspect="1" noChangeArrowheads="1"/>
            </p:cNvPicPr>
            <p:nvPr/>
          </p:nvPicPr>
          <p:blipFill>
            <a:blip r:embed="rId3"/>
            <a:srcRect l="29516" r="42956"/>
            <a:stretch>
              <a:fillRect/>
            </a:stretch>
          </p:blipFill>
          <p:spPr bwMode="auto">
            <a:xfrm>
              <a:off x="3048000" y="2286000"/>
              <a:ext cx="2362200" cy="3810000"/>
            </a:xfrm>
            <a:prstGeom prst="rect">
              <a:avLst/>
            </a:prstGeom>
            <a:noFill/>
          </p:spPr>
        </p:pic>
        <p:sp>
          <p:nvSpPr>
            <p:cNvPr id="7" name="TextBox 6"/>
            <p:cNvSpPr txBox="1"/>
            <p:nvPr/>
          </p:nvSpPr>
          <p:spPr>
            <a:xfrm>
              <a:off x="3048000" y="5105400"/>
              <a:ext cx="304800" cy="369332"/>
            </a:xfrm>
            <a:prstGeom prst="rect">
              <a:avLst/>
            </a:prstGeom>
            <a:solidFill>
              <a:schemeClr val="bg1"/>
            </a:solidFill>
            <a:ln>
              <a:noFill/>
            </a:ln>
          </p:spPr>
          <p:txBody>
            <a:bodyPr wrap="square" rtlCol="0">
              <a:spAutoFit/>
            </a:bodyPr>
            <a:lstStyle/>
            <a:p>
              <a:endParaRPr lang="en-US" dirty="0"/>
            </a:p>
          </p:txBody>
        </p:sp>
      </p:grpSp>
    </p:spTree>
    <p:extLst>
      <p:ext uri="{BB962C8B-B14F-4D97-AF65-F5344CB8AC3E}">
        <p14:creationId xmlns:p14="http://schemas.microsoft.com/office/powerpoint/2010/main" val="44264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1 – Fluency </a:t>
            </a:r>
            <a:br>
              <a:rPr lang="en-US" dirty="0" smtClean="0"/>
            </a:br>
            <a:r>
              <a:rPr lang="en-US" dirty="0"/>
              <a:t>F</a:t>
            </a:r>
            <a:r>
              <a:rPr lang="en-US" dirty="0" smtClean="0"/>
              <a:t>ocus on 10 + n</a:t>
            </a:r>
            <a:endParaRPr lang="en-US" dirty="0"/>
          </a:p>
        </p:txBody>
      </p:sp>
      <p:sp>
        <p:nvSpPr>
          <p:cNvPr id="3" name="Content Placeholder 2"/>
          <p:cNvSpPr>
            <a:spLocks noGrp="1"/>
          </p:cNvSpPr>
          <p:nvPr>
            <p:ph idx="1"/>
          </p:nvPr>
        </p:nvSpPr>
        <p:spPr/>
        <p:txBody>
          <a:bodyPr/>
          <a:lstStyle/>
          <a:p>
            <a:pPr marL="0" indent="0"/>
            <a:r>
              <a:rPr lang="en-US" dirty="0">
                <a:hlinkClick r:id="rId3"/>
              </a:rPr>
              <a:t>http://</a:t>
            </a:r>
            <a:r>
              <a:rPr lang="en-US" dirty="0" smtClean="0">
                <a:hlinkClick r:id="rId3"/>
              </a:rPr>
              <a:t>www.engageny.org/resource/nti-november-2012-rigor-breakdown-counting-exercises-for-k-1</a:t>
            </a:r>
            <a:r>
              <a:rPr lang="en-US" dirty="0" smtClean="0"/>
              <a:t> </a:t>
            </a:r>
            <a:endParaRPr lang="en-US" dirty="0"/>
          </a:p>
          <a:p>
            <a:pPr marL="457200" indent="-457200">
              <a:spcAft>
                <a:spcPts val="600"/>
              </a:spcAft>
              <a:buFont typeface="Arial"/>
              <a:buChar char="•"/>
            </a:pPr>
            <a:r>
              <a:rPr lang="en-US" dirty="0" smtClean="0"/>
              <a:t>Happy Counting: the Say Ten Way </a:t>
            </a:r>
          </a:p>
          <a:p>
            <a:pPr marL="457200" indent="-457200">
              <a:spcAft>
                <a:spcPts val="600"/>
              </a:spcAft>
              <a:buFont typeface="Arial"/>
              <a:buChar char="•"/>
            </a:pPr>
            <a:r>
              <a:rPr lang="en-US" dirty="0" smtClean="0"/>
              <a:t>Tens and Ones </a:t>
            </a:r>
          </a:p>
          <a:p>
            <a:pPr marL="457200" indent="-457200">
              <a:spcAft>
                <a:spcPts val="600"/>
              </a:spcAft>
              <a:buFont typeface="Arial"/>
              <a:buChar char="•"/>
            </a:pPr>
            <a:r>
              <a:rPr lang="en-US" dirty="0" smtClean="0"/>
              <a:t>Hide Zero Number Sentences</a:t>
            </a:r>
            <a:endParaRPr lang="en-US" dirty="0"/>
          </a:p>
        </p:txBody>
      </p:sp>
      <p:grpSp>
        <p:nvGrpSpPr>
          <p:cNvPr id="4" name="Group 3"/>
          <p:cNvGrpSpPr/>
          <p:nvPr/>
        </p:nvGrpSpPr>
        <p:grpSpPr>
          <a:xfrm>
            <a:off x="1265348" y="4244924"/>
            <a:ext cx="2697052" cy="2524113"/>
            <a:chOff x="990600" y="3581399"/>
            <a:chExt cx="2697052" cy="2524113"/>
          </a:xfrm>
        </p:grpSpPr>
        <p:pic>
          <p:nvPicPr>
            <p:cNvPr id="7" name="Picture 6"/>
            <p:cNvPicPr>
              <a:picLocks noChangeAspect="1"/>
            </p:cNvPicPr>
            <p:nvPr/>
          </p:nvPicPr>
          <p:blipFill>
            <a:blip r:embed="rId4"/>
            <a:stretch>
              <a:fillRect/>
            </a:stretch>
          </p:blipFill>
          <p:spPr>
            <a:xfrm>
              <a:off x="990600" y="3581399"/>
              <a:ext cx="2697052" cy="2112977"/>
            </a:xfrm>
            <a:prstGeom prst="rect">
              <a:avLst/>
            </a:prstGeom>
            <a:ln>
              <a:solidFill>
                <a:srgbClr val="000000"/>
              </a:solidFill>
            </a:ln>
          </p:spPr>
        </p:pic>
        <p:sp>
          <p:nvSpPr>
            <p:cNvPr id="10" name="TextBox 9"/>
            <p:cNvSpPr txBox="1"/>
            <p:nvPr/>
          </p:nvSpPr>
          <p:spPr>
            <a:xfrm>
              <a:off x="1676400" y="5736180"/>
              <a:ext cx="1181100" cy="369332"/>
            </a:xfrm>
            <a:prstGeom prst="rect">
              <a:avLst/>
            </a:prstGeom>
            <a:noFill/>
          </p:spPr>
          <p:txBody>
            <a:bodyPr wrap="square" rtlCol="0">
              <a:spAutoFit/>
            </a:bodyPr>
            <a:lstStyle/>
            <a:p>
              <a:pPr algn="ctr"/>
              <a:r>
                <a:rPr lang="en-US" dirty="0" smtClean="0"/>
                <a:t>Rekenrek</a:t>
              </a:r>
              <a:endParaRPr lang="en-US" dirty="0"/>
            </a:p>
          </p:txBody>
        </p:sp>
      </p:grpSp>
      <p:grpSp>
        <p:nvGrpSpPr>
          <p:cNvPr id="5" name="Group 4"/>
          <p:cNvGrpSpPr/>
          <p:nvPr/>
        </p:nvGrpSpPr>
        <p:grpSpPr>
          <a:xfrm>
            <a:off x="4343400" y="4223291"/>
            <a:ext cx="2057400" cy="2558509"/>
            <a:chOff x="4591050" y="3559766"/>
            <a:chExt cx="2057400" cy="2558509"/>
          </a:xfrm>
        </p:grpSpPr>
        <p:pic>
          <p:nvPicPr>
            <p:cNvPr id="9" name="Picture 8"/>
            <p:cNvPicPr>
              <a:picLocks noChangeAspect="1"/>
            </p:cNvPicPr>
            <p:nvPr/>
          </p:nvPicPr>
          <p:blipFill>
            <a:blip r:embed="rId5"/>
            <a:stretch>
              <a:fillRect/>
            </a:stretch>
          </p:blipFill>
          <p:spPr>
            <a:xfrm>
              <a:off x="4724400" y="3559766"/>
              <a:ext cx="1828800" cy="2112977"/>
            </a:xfrm>
            <a:prstGeom prst="rect">
              <a:avLst/>
            </a:prstGeom>
            <a:ln w="9525">
              <a:solidFill>
                <a:schemeClr val="tx1"/>
              </a:solidFill>
            </a:ln>
          </p:spPr>
        </p:pic>
        <p:sp>
          <p:nvSpPr>
            <p:cNvPr id="12" name="TextBox 11"/>
            <p:cNvSpPr txBox="1"/>
            <p:nvPr/>
          </p:nvSpPr>
          <p:spPr>
            <a:xfrm>
              <a:off x="4591050" y="5748943"/>
              <a:ext cx="2057400" cy="369332"/>
            </a:xfrm>
            <a:prstGeom prst="rect">
              <a:avLst/>
            </a:prstGeom>
            <a:noFill/>
          </p:spPr>
          <p:txBody>
            <a:bodyPr wrap="square" rtlCol="0">
              <a:spAutoFit/>
            </a:bodyPr>
            <a:lstStyle/>
            <a:p>
              <a:pPr algn="ctr"/>
              <a:r>
                <a:rPr lang="en-US" dirty="0" smtClean="0"/>
                <a:t>Hide Zero Cards</a:t>
              </a:r>
              <a:endParaRPr lang="en-US" dirty="0"/>
            </a:p>
          </p:txBody>
        </p:sp>
      </p:grpSp>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781800" y="3352800"/>
            <a:ext cx="2009775" cy="332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06829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6" y="304800"/>
            <a:ext cx="8476394" cy="1366595"/>
          </a:xfrm>
        </p:spPr>
        <p:txBody>
          <a:bodyPr/>
          <a:lstStyle/>
          <a:p>
            <a:r>
              <a:rPr lang="en-US" dirty="0" smtClean="0"/>
              <a:t>Grade 1 – Convert to an Easier Problem  Make Ten</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r>
              <a:rPr lang="en-US" dirty="0" smtClean="0"/>
              <a:t>                 </a:t>
            </a:r>
          </a:p>
          <a:p>
            <a:r>
              <a:rPr lang="en-US" dirty="0" smtClean="0"/>
              <a:t>														</a:t>
            </a:r>
          </a:p>
          <a:p>
            <a:r>
              <a:rPr lang="en-US" dirty="0" smtClean="0"/>
              <a:t>	</a:t>
            </a:r>
            <a:r>
              <a:rPr lang="en-US" b="1" dirty="0" smtClean="0"/>
              <a:t>9  +  1  + 4 = 14</a:t>
            </a:r>
          </a:p>
        </p:txBody>
      </p:sp>
      <p:pic>
        <p:nvPicPr>
          <p:cNvPr id="26627" name="Picture 3"/>
          <p:cNvPicPr>
            <a:picLocks noChangeAspect="1" noChangeArrowheads="1"/>
          </p:cNvPicPr>
          <p:nvPr/>
        </p:nvPicPr>
        <p:blipFill>
          <a:blip r:embed="rId3"/>
          <a:srcRect/>
          <a:stretch>
            <a:fillRect/>
          </a:stretch>
        </p:blipFill>
        <p:spPr bwMode="auto">
          <a:xfrm>
            <a:off x="150295" y="2438400"/>
            <a:ext cx="5750224" cy="1447800"/>
          </a:xfrm>
          <a:prstGeom prst="rect">
            <a:avLst/>
          </a:prstGeom>
          <a:noFill/>
          <a:ln w="9525">
            <a:noFill/>
            <a:miter lim="800000"/>
            <a:headEnd/>
            <a:tailEnd/>
          </a:ln>
        </p:spPr>
      </p:pic>
      <p:grpSp>
        <p:nvGrpSpPr>
          <p:cNvPr id="4" name="Group 14"/>
          <p:cNvGrpSpPr/>
          <p:nvPr/>
        </p:nvGrpSpPr>
        <p:grpSpPr>
          <a:xfrm>
            <a:off x="602675" y="4252799"/>
            <a:ext cx="1263548" cy="1424101"/>
            <a:chOff x="2943225" y="4233749"/>
            <a:chExt cx="1263548" cy="1424101"/>
          </a:xfrm>
        </p:grpSpPr>
        <p:sp>
          <p:nvSpPr>
            <p:cNvPr id="9" name="TextBox 8"/>
            <p:cNvSpPr txBox="1"/>
            <p:nvPr/>
          </p:nvSpPr>
          <p:spPr>
            <a:xfrm>
              <a:off x="3345189" y="4267200"/>
              <a:ext cx="590550" cy="492443"/>
            </a:xfrm>
            <a:prstGeom prst="rect">
              <a:avLst/>
            </a:prstGeom>
            <a:noFill/>
          </p:spPr>
          <p:txBody>
            <a:bodyPr wrap="square" rtlCol="0">
              <a:spAutoFit/>
            </a:bodyPr>
            <a:lstStyle/>
            <a:p>
              <a:r>
                <a:rPr lang="en-US" sz="2600" b="1" dirty="0" smtClean="0">
                  <a:solidFill>
                    <a:srgbClr val="194467"/>
                  </a:solidFill>
                  <a:latin typeface="Agenda-Light"/>
                </a:rPr>
                <a:t>10</a:t>
              </a:r>
              <a:endParaRPr lang="en-US" sz="2600" dirty="0">
                <a:solidFill>
                  <a:srgbClr val="194467"/>
                </a:solidFill>
                <a:latin typeface="Agenda-Light"/>
              </a:endParaRPr>
            </a:p>
          </p:txBody>
        </p:sp>
        <p:grpSp>
          <p:nvGrpSpPr>
            <p:cNvPr id="5" name="Group 13"/>
            <p:cNvGrpSpPr/>
            <p:nvPr/>
          </p:nvGrpSpPr>
          <p:grpSpPr>
            <a:xfrm>
              <a:off x="2943225" y="4233749"/>
              <a:ext cx="1263548" cy="1424101"/>
              <a:chOff x="2943225" y="4233749"/>
              <a:chExt cx="1263548" cy="1424101"/>
            </a:xfrm>
          </p:grpSpPr>
          <p:sp>
            <p:nvSpPr>
              <p:cNvPr id="6" name="Oval 5"/>
              <p:cNvSpPr/>
              <p:nvPr/>
            </p:nvSpPr>
            <p:spPr>
              <a:xfrm>
                <a:off x="2943225" y="5048250"/>
                <a:ext cx="533400" cy="6096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635274" y="5021951"/>
                <a:ext cx="571499" cy="6096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334399" y="4233749"/>
                <a:ext cx="533400" cy="6096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8" idx="3"/>
                <a:endCxn id="6" idx="0"/>
              </p:cNvCxnSpPr>
              <p:nvPr/>
            </p:nvCxnSpPr>
            <p:spPr>
              <a:xfrm flipH="1">
                <a:off x="3209925" y="4754075"/>
                <a:ext cx="202589" cy="294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7" idx="0"/>
                <a:endCxn id="8" idx="5"/>
              </p:cNvCxnSpPr>
              <p:nvPr/>
            </p:nvCxnSpPr>
            <p:spPr>
              <a:xfrm flipH="1" flipV="1">
                <a:off x="3789684" y="4754075"/>
                <a:ext cx="131340" cy="267876"/>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13" name="Text Placeholder 3"/>
          <p:cNvSpPr txBox="1">
            <a:spLocks/>
          </p:cNvSpPr>
          <p:nvPr/>
        </p:nvSpPr>
        <p:spPr>
          <a:xfrm>
            <a:off x="287338" y="5791200"/>
            <a:ext cx="8247062" cy="557213"/>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Grade 1 – Module </a:t>
            </a:r>
            <a:r>
              <a:rPr lang="en-US" sz="2400" noProof="0" dirty="0" smtClean="0">
                <a:solidFill>
                  <a:srgbClr val="DF6314"/>
                </a:solidFill>
                <a:latin typeface="Agenda-Light"/>
                <a:cs typeface="Agenda-Light"/>
              </a:rPr>
              <a:t>2</a:t>
            </a:r>
            <a:r>
              <a:rPr lang="en-US" sz="2400" dirty="0" smtClean="0">
                <a:solidFill>
                  <a:srgbClr val="DF6314"/>
                </a:solidFill>
                <a:latin typeface="Agenda-Light"/>
                <a:cs typeface="Agenda-Light"/>
              </a:rPr>
              <a:t> – </a:t>
            </a: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Lessons</a:t>
            </a:r>
            <a:r>
              <a:rPr kumimoji="0" lang="en-US" sz="2400" b="0" i="0" u="none" strike="noStrike" kern="1200" cap="none" spc="0" normalizeH="0" noProof="0" dirty="0" smtClean="0">
                <a:ln>
                  <a:noFill/>
                </a:ln>
                <a:solidFill>
                  <a:srgbClr val="DF6314"/>
                </a:solidFill>
                <a:effectLst/>
                <a:uLnTx/>
                <a:uFillTx/>
                <a:latin typeface="Agenda-Light"/>
                <a:ea typeface="+mn-ea"/>
                <a:cs typeface="Agenda-Light"/>
              </a:rPr>
              <a:t> 1 and 2</a:t>
            </a: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 </a:t>
            </a:r>
            <a:endParaRPr kumimoji="0" lang="en-US" sz="2400" b="0" i="0" u="none" strike="noStrike" kern="1200" cap="none" spc="0" normalizeH="0" baseline="0" noProof="0" dirty="0">
              <a:ln>
                <a:noFill/>
              </a:ln>
              <a:solidFill>
                <a:srgbClr val="DF6314"/>
              </a:solidFill>
              <a:effectLst/>
              <a:uLnTx/>
              <a:uFillTx/>
              <a:latin typeface="Agenda-Light"/>
              <a:ea typeface="+mn-ea"/>
              <a:cs typeface="Agenda-Light"/>
            </a:endParaRPr>
          </a:p>
        </p:txBody>
      </p:sp>
      <p:sp>
        <p:nvSpPr>
          <p:cNvPr id="14" name="TextBox 13"/>
          <p:cNvSpPr txBox="1"/>
          <p:nvPr/>
        </p:nvSpPr>
        <p:spPr>
          <a:xfrm>
            <a:off x="4599984" y="5025227"/>
            <a:ext cx="4391616" cy="707886"/>
          </a:xfrm>
          <a:prstGeom prst="rect">
            <a:avLst/>
          </a:prstGeom>
          <a:solidFill>
            <a:schemeClr val="bg1"/>
          </a:solidFill>
        </p:spPr>
        <p:txBody>
          <a:bodyPr wrap="square" rtlCol="0">
            <a:spAutoFit/>
          </a:bodyPr>
          <a:lstStyle/>
          <a:p>
            <a:r>
              <a:rPr lang="en-US" sz="4000" dirty="0" smtClean="0">
                <a:solidFill>
                  <a:srgbClr val="194467"/>
                </a:solidFill>
              </a:rPr>
              <a:t>1 + 4 + 9  = ____</a:t>
            </a:r>
            <a:endParaRPr lang="en-US" sz="4000" dirty="0">
              <a:solidFill>
                <a:srgbClr val="194467"/>
              </a:solidFill>
            </a:endParaRPr>
          </a:p>
        </p:txBody>
      </p:sp>
      <p:grpSp>
        <p:nvGrpSpPr>
          <p:cNvPr id="31" name="Group 30"/>
          <p:cNvGrpSpPr/>
          <p:nvPr/>
        </p:nvGrpSpPr>
        <p:grpSpPr>
          <a:xfrm>
            <a:off x="4436186" y="4074299"/>
            <a:ext cx="2180431" cy="1582614"/>
            <a:chOff x="4436186" y="4074299"/>
            <a:chExt cx="2180431" cy="1582614"/>
          </a:xfrm>
        </p:grpSpPr>
        <p:grpSp>
          <p:nvGrpSpPr>
            <p:cNvPr id="26" name="Group 25"/>
            <p:cNvGrpSpPr/>
            <p:nvPr/>
          </p:nvGrpSpPr>
          <p:grpSpPr>
            <a:xfrm>
              <a:off x="4688043" y="4074299"/>
              <a:ext cx="1695375" cy="1015663"/>
              <a:chOff x="1545568" y="1651337"/>
              <a:chExt cx="2591106" cy="1015663"/>
            </a:xfrm>
          </p:grpSpPr>
          <p:grpSp>
            <p:nvGrpSpPr>
              <p:cNvPr id="24" name="Group 23"/>
              <p:cNvGrpSpPr/>
              <p:nvPr/>
            </p:nvGrpSpPr>
            <p:grpSpPr>
              <a:xfrm>
                <a:off x="1545568" y="1651337"/>
                <a:ext cx="2591106" cy="1015663"/>
                <a:chOff x="1545568" y="1651337"/>
                <a:chExt cx="2591106" cy="1015663"/>
              </a:xfrm>
            </p:grpSpPr>
            <p:cxnSp>
              <p:nvCxnSpPr>
                <p:cNvPr id="19" name="Straight Connector 18"/>
                <p:cNvCxnSpPr/>
                <p:nvPr/>
              </p:nvCxnSpPr>
              <p:spPr>
                <a:xfrm flipV="1">
                  <a:off x="1545568" y="2286000"/>
                  <a:ext cx="969032"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320142" y="2286000"/>
                  <a:ext cx="816532" cy="381000"/>
                </a:xfrm>
                <a:prstGeom prst="line">
                  <a:avLst/>
                </a:prstGeom>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396159" y="1651337"/>
                  <a:ext cx="1040555" cy="76632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p:cNvSpPr txBox="1"/>
              <p:nvPr/>
            </p:nvSpPr>
            <p:spPr>
              <a:xfrm>
                <a:off x="2514600" y="1776350"/>
                <a:ext cx="1040553" cy="553998"/>
              </a:xfrm>
              <a:prstGeom prst="rect">
                <a:avLst/>
              </a:prstGeom>
              <a:noFill/>
            </p:spPr>
            <p:txBody>
              <a:bodyPr wrap="square" rtlCol="0">
                <a:spAutoFit/>
              </a:bodyPr>
              <a:lstStyle/>
              <a:p>
                <a:r>
                  <a:rPr lang="en-US" sz="3000" dirty="0" smtClean="0">
                    <a:solidFill>
                      <a:srgbClr val="194467"/>
                    </a:solidFill>
                  </a:rPr>
                  <a:t>10</a:t>
                </a:r>
                <a:endParaRPr lang="en-US" sz="3000" dirty="0">
                  <a:solidFill>
                    <a:srgbClr val="194467"/>
                  </a:solidFill>
                </a:endParaRPr>
              </a:p>
            </p:txBody>
          </p:sp>
        </p:grpSp>
        <p:sp>
          <p:nvSpPr>
            <p:cNvPr id="16" name="Oval 15"/>
            <p:cNvSpPr/>
            <p:nvPr/>
          </p:nvSpPr>
          <p:spPr>
            <a:xfrm>
              <a:off x="6002927" y="5089962"/>
              <a:ext cx="613690" cy="56695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36186" y="5089962"/>
              <a:ext cx="613690" cy="56695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264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fade">
                                      <p:cBhvr>
                                        <p:cTn id="7" dur="2000"/>
                                        <p:tgtEl>
                                          <p:spTgt spid="1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20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6" y="304800"/>
            <a:ext cx="8400194" cy="1366595"/>
          </a:xfrm>
        </p:spPr>
        <p:txBody>
          <a:bodyPr/>
          <a:lstStyle/>
          <a:p>
            <a:r>
              <a:rPr lang="en-US" dirty="0" smtClean="0"/>
              <a:t>Grade 1 – Convert to an Easier Problem  Make Ten</a:t>
            </a:r>
            <a:endParaRPr lang="en-US" dirty="0"/>
          </a:p>
        </p:txBody>
      </p:sp>
      <p:sp>
        <p:nvSpPr>
          <p:cNvPr id="3" name="Content Placeholder 2"/>
          <p:cNvSpPr>
            <a:spLocks noGrp="1"/>
          </p:cNvSpPr>
          <p:nvPr>
            <p:ph idx="1"/>
          </p:nvPr>
        </p:nvSpPr>
        <p:spPr/>
        <p:txBody>
          <a:bodyPr/>
          <a:lstStyle/>
          <a:p>
            <a:endParaRPr lang="en-US" smtClean="0"/>
          </a:p>
          <a:p>
            <a:r>
              <a:rPr lang="en-US" smtClean="0"/>
              <a:t>                             </a:t>
            </a:r>
          </a:p>
          <a:p>
            <a:r>
              <a:rPr lang="en-US" smtClean="0"/>
              <a:t>                                                          </a:t>
            </a:r>
          </a:p>
          <a:p>
            <a:endParaRPr lang="en-US" smtClean="0"/>
          </a:p>
          <a:p>
            <a:endParaRPr lang="en-US" smtClean="0"/>
          </a:p>
          <a:p>
            <a:r>
              <a:rPr lang="en-US" smtClean="0"/>
              <a:t>                      </a:t>
            </a:r>
          </a:p>
          <a:p>
            <a:r>
              <a:rPr lang="en-US" smtClean="0"/>
              <a:t>                                9 + 5 = ____ </a:t>
            </a:r>
            <a:endParaRPr lang="en-US" dirty="0" smtClean="0"/>
          </a:p>
        </p:txBody>
      </p:sp>
      <p:sp>
        <p:nvSpPr>
          <p:cNvPr id="7" name="Text Placeholder 6"/>
          <p:cNvSpPr>
            <a:spLocks noGrp="1"/>
          </p:cNvSpPr>
          <p:nvPr>
            <p:ph type="body" sz="quarter" idx="13"/>
          </p:nvPr>
        </p:nvSpPr>
        <p:spPr/>
        <p:txBody>
          <a:bodyPr/>
          <a:lstStyle/>
          <a:p>
            <a:r>
              <a:rPr lang="en-US" dirty="0" smtClean="0"/>
              <a:t>Grade 1 – Module 2 – Lessons 3-10</a:t>
            </a:r>
            <a:endParaRPr lang="en-US" dirty="0"/>
          </a:p>
        </p:txBody>
      </p:sp>
      <p:pic>
        <p:nvPicPr>
          <p:cNvPr id="5" name="Picture 3"/>
          <p:cNvPicPr>
            <a:picLocks noChangeAspect="1" noChangeArrowheads="1"/>
          </p:cNvPicPr>
          <p:nvPr/>
        </p:nvPicPr>
        <p:blipFill>
          <a:blip r:embed="rId3"/>
          <a:srcRect/>
          <a:stretch>
            <a:fillRect/>
          </a:stretch>
        </p:blipFill>
        <p:spPr bwMode="auto">
          <a:xfrm>
            <a:off x="609601" y="2667000"/>
            <a:ext cx="3733800" cy="1295400"/>
          </a:xfrm>
          <a:prstGeom prst="rect">
            <a:avLst/>
          </a:prstGeom>
          <a:noFill/>
          <a:ln w="9525">
            <a:noFill/>
            <a:miter lim="800000"/>
            <a:headEnd/>
            <a:tailEnd/>
          </a:ln>
        </p:spPr>
      </p:pic>
      <p:pic>
        <p:nvPicPr>
          <p:cNvPr id="1026" name="Picture 2"/>
          <p:cNvPicPr>
            <a:picLocks noChangeAspect="1" noChangeArrowheads="1"/>
          </p:cNvPicPr>
          <p:nvPr/>
        </p:nvPicPr>
        <p:blipFill>
          <a:blip r:embed="rId4"/>
          <a:srcRect/>
          <a:stretch>
            <a:fillRect/>
          </a:stretch>
        </p:blipFill>
        <p:spPr bwMode="auto">
          <a:xfrm>
            <a:off x="609601" y="4205288"/>
            <a:ext cx="3629025" cy="1552575"/>
          </a:xfrm>
          <a:prstGeom prst="rect">
            <a:avLst/>
          </a:prstGeom>
          <a:noFill/>
          <a:ln w="9525">
            <a:noFill/>
            <a:miter lim="800000"/>
            <a:headEnd/>
            <a:tailEnd/>
          </a:ln>
        </p:spPr>
      </p:pic>
      <p:pic>
        <p:nvPicPr>
          <p:cNvPr id="8" name="Picture 7" descr="20140213_234434.jpg"/>
          <p:cNvPicPr>
            <a:picLocks noChangeAspect="1"/>
          </p:cNvPicPr>
          <p:nvPr/>
        </p:nvPicPr>
        <p:blipFill>
          <a:blip r:embed="rId5"/>
          <a:srcRect l="12500" t="33333" r="16667" b="16667"/>
          <a:stretch>
            <a:fillRect/>
          </a:stretch>
        </p:blipFill>
        <p:spPr>
          <a:xfrm>
            <a:off x="5257800" y="2452688"/>
            <a:ext cx="3598335" cy="1752600"/>
          </a:xfrm>
          <a:prstGeom prst="rect">
            <a:avLst/>
          </a:prstGeom>
        </p:spPr>
      </p:pic>
    </p:spTree>
    <p:extLst>
      <p:ext uri="{BB962C8B-B14F-4D97-AF65-F5344CB8AC3E}">
        <p14:creationId xmlns:p14="http://schemas.microsoft.com/office/powerpoint/2010/main" val="4426404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Now You Try!</a:t>
            </a:r>
            <a:endParaRPr lang="en-US" dirty="0"/>
          </a:p>
        </p:txBody>
      </p:sp>
      <p:sp>
        <p:nvSpPr>
          <p:cNvPr id="3" name="Title 2"/>
          <p:cNvSpPr>
            <a:spLocks noGrp="1"/>
          </p:cNvSpPr>
          <p:nvPr>
            <p:ph type="title"/>
          </p:nvPr>
        </p:nvSpPr>
        <p:spPr>
          <a:xfrm>
            <a:off x="286606" y="304800"/>
            <a:ext cx="8476394" cy="1366595"/>
          </a:xfrm>
        </p:spPr>
        <p:txBody>
          <a:bodyPr/>
          <a:lstStyle/>
          <a:p>
            <a:r>
              <a:rPr lang="en-US" dirty="0" smtClean="0"/>
              <a:t>Grade </a:t>
            </a:r>
            <a:r>
              <a:rPr lang="en-US" dirty="0"/>
              <a:t>1 – Convert </a:t>
            </a:r>
            <a:r>
              <a:rPr lang="en-US" dirty="0" smtClean="0"/>
              <a:t>to an Easier Problem  Make Ten</a:t>
            </a:r>
            <a:endParaRPr lang="en-US" dirty="0"/>
          </a:p>
        </p:txBody>
      </p:sp>
      <p:sp>
        <p:nvSpPr>
          <p:cNvPr id="8" name="Text Placeholder 7"/>
          <p:cNvSpPr>
            <a:spLocks noGrp="1"/>
          </p:cNvSpPr>
          <p:nvPr>
            <p:ph type="body" sz="quarter" idx="13"/>
          </p:nvPr>
        </p:nvSpPr>
        <p:spPr/>
        <p:txBody>
          <a:bodyPr/>
          <a:lstStyle/>
          <a:p>
            <a:r>
              <a:rPr lang="en-US" dirty="0" smtClean="0"/>
              <a:t>Grade 1 – Module 2 – Lessons 3-10</a:t>
            </a:r>
            <a:endParaRPr lang="en-US" dirty="0"/>
          </a:p>
        </p:txBody>
      </p:sp>
      <p:sp>
        <p:nvSpPr>
          <p:cNvPr id="5" name="Content Placeholder 1"/>
          <p:cNvSpPr txBox="1">
            <a:spLocks/>
          </p:cNvSpPr>
          <p:nvPr/>
        </p:nvSpPr>
        <p:spPr>
          <a:xfrm>
            <a:off x="304800" y="1776350"/>
            <a:ext cx="8229600" cy="4572000"/>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ct val="100000"/>
              </a:lnSpc>
              <a:spcBef>
                <a:spcPts val="0"/>
              </a:spcBef>
              <a:spcAft>
                <a:spcPts val="1200"/>
              </a:spcAft>
              <a:buClrTx/>
              <a:buSzTx/>
              <a:buFont typeface="Arial"/>
              <a:buNone/>
              <a:tabLst/>
              <a:defRPr/>
            </a:pPr>
            <a:endParaRPr kumimoji="0" lang="en-US" sz="2600" b="0" i="0" u="none" strike="noStrike" kern="1200" cap="none" spc="0" normalizeH="0" baseline="0" noProof="0" dirty="0" smtClean="0">
              <a:ln>
                <a:noFill/>
              </a:ln>
              <a:solidFill>
                <a:srgbClr val="194467"/>
              </a:solidFill>
              <a:effectLst/>
              <a:uLnTx/>
              <a:uFillTx/>
              <a:latin typeface="Agenda-Light"/>
              <a:ea typeface="+mn-ea"/>
              <a:cs typeface="Agenda-Light"/>
            </a:endParaRPr>
          </a:p>
          <a:p>
            <a:pPr marL="342900" marR="0" lvl="0" indent="-342900" algn="l" defTabSz="457200" rtl="0" eaLnBrk="1" fontAlgn="auto" latinLnBrk="0" hangingPunct="1">
              <a:lnSpc>
                <a:spcPct val="100000"/>
              </a:lnSpc>
              <a:spcBef>
                <a:spcPts val="0"/>
              </a:spcBef>
              <a:spcAft>
                <a:spcPts val="1200"/>
              </a:spcAft>
              <a:buClrTx/>
              <a:buSzTx/>
              <a:buFont typeface="Arial"/>
              <a:buNone/>
              <a:tabLst/>
              <a:defRPr/>
            </a:pPr>
            <a:endParaRPr kumimoji="0" lang="en-US" sz="2600" b="0" i="0" u="none" strike="noStrike" kern="1200" cap="none" spc="0" normalizeH="0" baseline="0" noProof="0" dirty="0" smtClean="0">
              <a:ln>
                <a:noFill/>
              </a:ln>
              <a:solidFill>
                <a:srgbClr val="194467"/>
              </a:solidFill>
              <a:effectLst/>
              <a:uLnTx/>
              <a:uFillTx/>
              <a:latin typeface="Agenda-Light"/>
              <a:ea typeface="+mn-ea"/>
              <a:cs typeface="Agenda-Light"/>
            </a:endParaRPr>
          </a:p>
          <a:p>
            <a:pPr marL="342900" marR="0" lvl="0" indent="-342900" algn="l" defTabSz="457200" rtl="0" eaLnBrk="1" fontAlgn="auto" latinLnBrk="0" hangingPunct="1">
              <a:lnSpc>
                <a:spcPct val="100000"/>
              </a:lnSpc>
              <a:spcBef>
                <a:spcPts val="0"/>
              </a:spcBef>
              <a:spcAft>
                <a:spcPts val="1200"/>
              </a:spcAft>
              <a:buClrTx/>
              <a:buSzTx/>
              <a:buFont typeface="Arial"/>
              <a:buNone/>
              <a:tabLst/>
              <a:defRPr/>
            </a:pPr>
            <a:r>
              <a:rPr lang="en-US" sz="2600" noProof="0" dirty="0" smtClean="0">
                <a:solidFill>
                  <a:srgbClr val="194467"/>
                </a:solidFill>
                <a:latin typeface="Agenda-Light"/>
                <a:cs typeface="Agenda-Light"/>
              </a:rPr>
              <a:t>9</a:t>
            </a:r>
            <a:r>
              <a:rPr kumimoji="0" lang="en-US" sz="2600" b="0" i="0" u="none" strike="noStrike" kern="1200" cap="none" spc="0" normalizeH="0" baseline="0" noProof="0" dirty="0" smtClean="0">
                <a:ln>
                  <a:noFill/>
                </a:ln>
                <a:solidFill>
                  <a:srgbClr val="194467"/>
                </a:solidFill>
                <a:effectLst/>
                <a:uLnTx/>
                <a:uFillTx/>
                <a:latin typeface="Agenda-Light"/>
                <a:ea typeface="+mn-ea"/>
                <a:cs typeface="Agenda-Light"/>
              </a:rPr>
              <a:t> + 3 = ____				 5 + 9 = ____</a:t>
            </a:r>
          </a:p>
          <a:p>
            <a:pPr marL="342900" marR="0" lvl="0" indent="-342900" algn="l" defTabSz="457200" rtl="0" eaLnBrk="1" fontAlgn="auto" latinLnBrk="0" hangingPunct="1">
              <a:lnSpc>
                <a:spcPct val="100000"/>
              </a:lnSpc>
              <a:spcBef>
                <a:spcPts val="0"/>
              </a:spcBef>
              <a:spcAft>
                <a:spcPts val="1200"/>
              </a:spcAft>
              <a:buClrTx/>
              <a:buSzTx/>
              <a:buFont typeface="Arial"/>
              <a:buNone/>
              <a:tabLst/>
              <a:defRPr/>
            </a:pPr>
            <a:endParaRPr lang="en-US" sz="2600" dirty="0" smtClean="0">
              <a:solidFill>
                <a:srgbClr val="194467"/>
              </a:solidFill>
              <a:latin typeface="Agenda-Light"/>
              <a:cs typeface="Agenda-Light"/>
            </a:endParaRPr>
          </a:p>
          <a:p>
            <a:pPr marL="342900" marR="0" lvl="0" indent="-342900" algn="l" defTabSz="457200" rtl="0" eaLnBrk="1" fontAlgn="auto" latinLnBrk="0" hangingPunct="1">
              <a:lnSpc>
                <a:spcPct val="100000"/>
              </a:lnSpc>
              <a:spcBef>
                <a:spcPts val="0"/>
              </a:spcBef>
              <a:spcAft>
                <a:spcPts val="1200"/>
              </a:spcAft>
              <a:buClrTx/>
              <a:buSzTx/>
              <a:buFont typeface="Arial"/>
              <a:buNone/>
              <a:tabLst/>
              <a:defRPr/>
            </a:pPr>
            <a:r>
              <a:rPr kumimoji="0" lang="en-US" sz="2600" b="0" i="0" u="none" strike="noStrike" kern="1200" cap="none" spc="0" normalizeH="0" baseline="0" noProof="0" dirty="0" smtClean="0">
                <a:ln>
                  <a:noFill/>
                </a:ln>
                <a:solidFill>
                  <a:srgbClr val="194467"/>
                </a:solidFill>
                <a:effectLst/>
                <a:uLnTx/>
                <a:uFillTx/>
                <a:latin typeface="Agenda-Light"/>
                <a:ea typeface="+mn-ea"/>
                <a:cs typeface="Agenda-Light"/>
              </a:rPr>
              <a:t>8 + 3</a:t>
            </a:r>
            <a:r>
              <a:rPr kumimoji="0" lang="en-US" sz="2600" b="0" i="0" u="none" strike="noStrike" kern="1200" cap="none" spc="0" normalizeH="0" noProof="0" dirty="0" smtClean="0">
                <a:ln>
                  <a:noFill/>
                </a:ln>
                <a:solidFill>
                  <a:srgbClr val="194467"/>
                </a:solidFill>
                <a:effectLst/>
                <a:uLnTx/>
                <a:uFillTx/>
                <a:latin typeface="Agenda-Light"/>
                <a:ea typeface="+mn-ea"/>
                <a:cs typeface="Agenda-Light"/>
              </a:rPr>
              <a:t> = ____				 7 + 8 = ____</a:t>
            </a:r>
            <a:endParaRPr kumimoji="0" lang="en-US" sz="2600" b="0" i="0" u="none" strike="noStrike" kern="1200" cap="none" spc="0" normalizeH="0" baseline="0" noProof="0" dirty="0" smtClean="0">
              <a:ln>
                <a:noFill/>
              </a:ln>
              <a:solidFill>
                <a:srgbClr val="194467"/>
              </a:solidFill>
              <a:effectLst/>
              <a:uLnTx/>
              <a:uFillTx/>
              <a:latin typeface="Agenda-Light"/>
              <a:ea typeface="+mn-ea"/>
              <a:cs typeface="Agenda-Light"/>
            </a:endParaRPr>
          </a:p>
          <a:p>
            <a:pPr marL="342900" marR="0" lvl="0" indent="-342900" algn="l" defTabSz="457200" rtl="0" eaLnBrk="1" fontAlgn="auto" latinLnBrk="0" hangingPunct="1">
              <a:lnSpc>
                <a:spcPct val="100000"/>
              </a:lnSpc>
              <a:spcBef>
                <a:spcPts val="0"/>
              </a:spcBef>
              <a:spcAft>
                <a:spcPts val="1200"/>
              </a:spcAft>
              <a:buClrTx/>
              <a:buSzTx/>
              <a:buFont typeface="Arial"/>
              <a:buNone/>
              <a:tabLst/>
              <a:defRPr/>
            </a:pPr>
            <a:endParaRPr kumimoji="0" lang="en-US" sz="2600" b="0" i="0" u="none" strike="noStrike" kern="1200" cap="none" spc="0" normalizeH="0" baseline="0" noProof="0" dirty="0" smtClean="0">
              <a:ln>
                <a:noFill/>
              </a:ln>
              <a:solidFill>
                <a:srgbClr val="194467"/>
              </a:solidFill>
              <a:effectLst/>
              <a:uLnTx/>
              <a:uFillTx/>
              <a:latin typeface="Agenda-Light"/>
              <a:ea typeface="+mn-ea"/>
              <a:cs typeface="Agenda-Light"/>
            </a:endParaRPr>
          </a:p>
          <a:p>
            <a:pPr marL="342900" marR="0" lvl="0" indent="-342900" algn="l" defTabSz="457200" rtl="0" eaLnBrk="1" fontAlgn="auto" latinLnBrk="0" hangingPunct="1">
              <a:lnSpc>
                <a:spcPct val="100000"/>
              </a:lnSpc>
              <a:spcBef>
                <a:spcPts val="0"/>
              </a:spcBef>
              <a:spcAft>
                <a:spcPts val="1200"/>
              </a:spcAft>
              <a:buClrTx/>
              <a:buSzTx/>
              <a:buFont typeface="Arial"/>
              <a:buNone/>
              <a:tabLst/>
              <a:defRPr/>
            </a:pPr>
            <a:endParaRPr kumimoji="0" lang="en-US" sz="2600" b="0" i="0" u="none" strike="noStrike" kern="1200" cap="none" spc="0" normalizeH="0" baseline="0" noProof="0" dirty="0" smtClean="0">
              <a:ln>
                <a:noFill/>
              </a:ln>
              <a:solidFill>
                <a:srgbClr val="194467"/>
              </a:solidFill>
              <a:effectLst/>
              <a:uLnTx/>
              <a:uFillTx/>
              <a:latin typeface="Agenda-Light"/>
              <a:ea typeface="+mn-ea"/>
              <a:cs typeface="Agenda-Light"/>
            </a:endParaRPr>
          </a:p>
          <a:p>
            <a:pPr marL="342900" marR="0" lvl="0" indent="-342900" algn="l" defTabSz="457200" rtl="0" eaLnBrk="1" fontAlgn="auto" latinLnBrk="0" hangingPunct="1">
              <a:lnSpc>
                <a:spcPct val="100000"/>
              </a:lnSpc>
              <a:spcBef>
                <a:spcPts val="0"/>
              </a:spcBef>
              <a:spcAft>
                <a:spcPts val="1200"/>
              </a:spcAft>
              <a:buClrTx/>
              <a:buSzTx/>
              <a:buFont typeface="Arial"/>
              <a:buNone/>
              <a:tabLst/>
              <a:defRPr/>
            </a:pPr>
            <a:endParaRPr kumimoji="0" lang="en-US" sz="2600" b="0" i="0" u="none" strike="noStrike" kern="1200" cap="none" spc="0" normalizeH="0" baseline="0" noProof="0" dirty="0" smtClean="0">
              <a:ln>
                <a:noFill/>
              </a:ln>
              <a:solidFill>
                <a:srgbClr val="194467"/>
              </a:solidFill>
              <a:effectLst/>
              <a:uLnTx/>
              <a:uFillTx/>
              <a:latin typeface="Agenda-Light"/>
              <a:ea typeface="+mn-ea"/>
              <a:cs typeface="Agenda-Ligh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Kindergarten: Addition and Subtraction, Counting All</a:t>
            </a:r>
          </a:p>
          <a:p>
            <a:endParaRPr lang="en-US" dirty="0"/>
          </a:p>
          <a:p>
            <a:r>
              <a:rPr lang="en-US" dirty="0" smtClean="0"/>
              <a:t>Grade 1:  Addition and Subtraction, Counting On and Converting to an Easier Problem</a:t>
            </a:r>
          </a:p>
          <a:p>
            <a:endParaRPr lang="en-US" dirty="0"/>
          </a:p>
          <a:p>
            <a:r>
              <a:rPr lang="en-US" dirty="0" smtClean="0"/>
              <a:t>Grade 2:  Addition and Subtraction, Converting to an Easier Problem</a:t>
            </a:r>
          </a:p>
          <a:p>
            <a:endParaRPr lang="en-US" dirty="0"/>
          </a:p>
        </p:txBody>
      </p:sp>
    </p:spTree>
    <p:extLst>
      <p:ext uri="{BB962C8B-B14F-4D97-AF65-F5344CB8AC3E}">
        <p14:creationId xmlns:p14="http://schemas.microsoft.com/office/powerpoint/2010/main" val="18279907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6" y="304800"/>
            <a:ext cx="8476394" cy="1366595"/>
          </a:xfrm>
        </p:spPr>
        <p:txBody>
          <a:bodyPr/>
          <a:lstStyle/>
          <a:p>
            <a:r>
              <a:rPr lang="en-US" dirty="0" smtClean="0"/>
              <a:t>Grade </a:t>
            </a:r>
            <a:r>
              <a:rPr lang="en-US" dirty="0"/>
              <a:t>1 – Convert </a:t>
            </a:r>
            <a:r>
              <a:rPr lang="en-US" dirty="0" smtClean="0"/>
              <a:t>to an Easier Problem  Take from Ten</a:t>
            </a:r>
            <a:endParaRPr lang="en-US" dirty="0"/>
          </a:p>
        </p:txBody>
      </p:sp>
      <p:sp>
        <p:nvSpPr>
          <p:cNvPr id="3" name="Content Placeholder 2"/>
          <p:cNvSpPr>
            <a:spLocks noGrp="1"/>
          </p:cNvSpPr>
          <p:nvPr>
            <p:ph idx="1"/>
          </p:nvPr>
        </p:nvSpPr>
        <p:spPr/>
        <p:txBody>
          <a:bodyPr/>
          <a:lstStyle/>
          <a:p>
            <a:r>
              <a:rPr lang="en-US" smtClean="0"/>
              <a:t>  </a:t>
            </a:r>
          </a:p>
          <a:p>
            <a:endParaRPr lang="en-US" smtClean="0"/>
          </a:p>
          <a:p>
            <a:endParaRPr lang="en-US" smtClean="0"/>
          </a:p>
          <a:p>
            <a:endParaRPr lang="en-US" smtClean="0"/>
          </a:p>
          <a:p>
            <a:endParaRPr lang="en-US" smtClean="0"/>
          </a:p>
          <a:p>
            <a:endParaRPr lang="en-US" dirty="0" smtClean="0"/>
          </a:p>
        </p:txBody>
      </p:sp>
      <p:pic>
        <p:nvPicPr>
          <p:cNvPr id="3074" name="Picture 2"/>
          <p:cNvPicPr>
            <a:picLocks noChangeAspect="1" noChangeArrowheads="1"/>
          </p:cNvPicPr>
          <p:nvPr/>
        </p:nvPicPr>
        <p:blipFill>
          <a:blip r:embed="rId3"/>
          <a:srcRect l="47648"/>
          <a:stretch>
            <a:fillRect/>
          </a:stretch>
        </p:blipFill>
        <p:spPr bwMode="auto">
          <a:xfrm>
            <a:off x="2286000" y="2362199"/>
            <a:ext cx="4419600" cy="3835337"/>
          </a:xfrm>
          <a:prstGeom prst="rect">
            <a:avLst/>
          </a:prstGeom>
          <a:noFill/>
          <a:ln w="9525">
            <a:noFill/>
            <a:miter lim="800000"/>
            <a:headEnd/>
            <a:tailEnd/>
          </a:ln>
        </p:spPr>
      </p:pic>
      <p:sp>
        <p:nvSpPr>
          <p:cNvPr id="4" name="Rectangle 3"/>
          <p:cNvSpPr/>
          <p:nvPr/>
        </p:nvSpPr>
        <p:spPr>
          <a:xfrm>
            <a:off x="2286000" y="3200400"/>
            <a:ext cx="27432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6404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6" y="304800"/>
            <a:ext cx="8476394" cy="1366595"/>
          </a:xfrm>
        </p:spPr>
        <p:txBody>
          <a:bodyPr/>
          <a:lstStyle/>
          <a:p>
            <a:r>
              <a:rPr lang="en-US" dirty="0" smtClean="0"/>
              <a:t>Grade </a:t>
            </a:r>
            <a:r>
              <a:rPr lang="en-US" dirty="0"/>
              <a:t>1 – Convert </a:t>
            </a:r>
            <a:r>
              <a:rPr lang="en-US" dirty="0" smtClean="0"/>
              <a:t>to an Easier Problem  Take from Ten</a:t>
            </a:r>
            <a:endParaRPr lang="en-US" dirty="0"/>
          </a:p>
        </p:txBody>
      </p:sp>
      <p:sp>
        <p:nvSpPr>
          <p:cNvPr id="3" name="Content Placeholder 2"/>
          <p:cNvSpPr>
            <a:spLocks noGrp="1"/>
          </p:cNvSpPr>
          <p:nvPr>
            <p:ph idx="1"/>
          </p:nvPr>
        </p:nvSpPr>
        <p:spPr/>
        <p:txBody>
          <a:bodyPr/>
          <a:lstStyle/>
          <a:p>
            <a:pPr marL="0" indent="0"/>
            <a:r>
              <a:rPr lang="en-US" dirty="0" smtClean="0"/>
              <a:t>Bailey Bunny has 15 carrots.  10 are in the basket and 5 are on the plate.  She ate 9 carrots from the basket.  How many carrots were left?</a:t>
            </a:r>
          </a:p>
          <a:p>
            <a:endParaRPr lang="en-US" dirty="0" smtClean="0"/>
          </a:p>
        </p:txBody>
      </p:sp>
      <p:sp>
        <p:nvSpPr>
          <p:cNvPr id="6" name="Text Placeholder 5"/>
          <p:cNvSpPr>
            <a:spLocks noGrp="1"/>
          </p:cNvSpPr>
          <p:nvPr>
            <p:ph type="body" sz="quarter" idx="13"/>
          </p:nvPr>
        </p:nvSpPr>
        <p:spPr/>
        <p:txBody>
          <a:bodyPr/>
          <a:lstStyle/>
          <a:p>
            <a:r>
              <a:rPr lang="en-US" dirty="0" smtClean="0"/>
              <a:t>Grade 1 – Module 2 – Lesson 12</a:t>
            </a:r>
            <a:endParaRPr lang="en-US" dirty="0"/>
          </a:p>
        </p:txBody>
      </p:sp>
      <p:pic>
        <p:nvPicPr>
          <p:cNvPr id="8194" name="Picture 2"/>
          <p:cNvPicPr>
            <a:picLocks noChangeAspect="1" noChangeArrowheads="1"/>
          </p:cNvPicPr>
          <p:nvPr/>
        </p:nvPicPr>
        <p:blipFill>
          <a:blip r:embed="rId3"/>
          <a:srcRect/>
          <a:stretch>
            <a:fillRect/>
          </a:stretch>
        </p:blipFill>
        <p:spPr bwMode="auto">
          <a:xfrm rot="16200000">
            <a:off x="3277174" y="1675828"/>
            <a:ext cx="2361056" cy="5105400"/>
          </a:xfrm>
          <a:prstGeom prst="rect">
            <a:avLst/>
          </a:prstGeom>
          <a:noFill/>
          <a:ln w="9525">
            <a:noFill/>
            <a:miter lim="800000"/>
            <a:headEnd/>
            <a:tailEnd/>
          </a:ln>
        </p:spPr>
      </p:pic>
      <p:cxnSp>
        <p:nvCxnSpPr>
          <p:cNvPr id="15" name="Straight Connector 14"/>
          <p:cNvCxnSpPr/>
          <p:nvPr/>
        </p:nvCxnSpPr>
        <p:spPr>
          <a:xfrm flipV="1">
            <a:off x="4495800" y="3543300"/>
            <a:ext cx="2133600" cy="76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02402" name="Picture 2"/>
          <p:cNvPicPr>
            <a:picLocks noChangeAspect="1" noChangeArrowheads="1"/>
          </p:cNvPicPr>
          <p:nvPr/>
        </p:nvPicPr>
        <p:blipFill>
          <a:blip r:embed="rId4"/>
          <a:srcRect/>
          <a:stretch>
            <a:fillRect/>
          </a:stretch>
        </p:blipFill>
        <p:spPr bwMode="auto">
          <a:xfrm>
            <a:off x="2400300" y="5334000"/>
            <a:ext cx="4191000" cy="539513"/>
          </a:xfrm>
          <a:prstGeom prst="rect">
            <a:avLst/>
          </a:prstGeom>
          <a:noFill/>
          <a:ln w="9525">
            <a:noFill/>
            <a:miter lim="800000"/>
            <a:headEnd/>
            <a:tailEnd/>
          </a:ln>
        </p:spPr>
      </p:pic>
    </p:spTree>
    <p:extLst>
      <p:ext uri="{BB962C8B-B14F-4D97-AF65-F5344CB8AC3E}">
        <p14:creationId xmlns:p14="http://schemas.microsoft.com/office/powerpoint/2010/main" val="44264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b="1" dirty="0" smtClean="0"/>
              <a:t>12 – 9 = _____ </a:t>
            </a:r>
          </a:p>
          <a:p>
            <a:pPr algn="ctr"/>
            <a:endParaRPr lang="en-US" b="1" dirty="0" smtClean="0"/>
          </a:p>
          <a:p>
            <a:pPr algn="ctr"/>
            <a:endParaRPr lang="en-US" b="1" dirty="0"/>
          </a:p>
        </p:txBody>
      </p:sp>
      <p:sp>
        <p:nvSpPr>
          <p:cNvPr id="3" name="Title 2"/>
          <p:cNvSpPr>
            <a:spLocks noGrp="1"/>
          </p:cNvSpPr>
          <p:nvPr>
            <p:ph type="title"/>
          </p:nvPr>
        </p:nvSpPr>
        <p:spPr>
          <a:xfrm>
            <a:off x="286606" y="304800"/>
            <a:ext cx="8476394" cy="1366595"/>
          </a:xfrm>
        </p:spPr>
        <p:txBody>
          <a:bodyPr/>
          <a:lstStyle/>
          <a:p>
            <a:r>
              <a:rPr lang="en-US" dirty="0" smtClean="0"/>
              <a:t>Grade </a:t>
            </a:r>
            <a:r>
              <a:rPr lang="en-US" dirty="0"/>
              <a:t>1 – Convert </a:t>
            </a:r>
            <a:r>
              <a:rPr lang="en-US" dirty="0" smtClean="0"/>
              <a:t>to an Easier Problem  Take from Ten</a:t>
            </a:r>
            <a:endParaRPr lang="en-US" dirty="0"/>
          </a:p>
        </p:txBody>
      </p:sp>
      <p:sp>
        <p:nvSpPr>
          <p:cNvPr id="9" name="Text Placeholder 8"/>
          <p:cNvSpPr>
            <a:spLocks noGrp="1"/>
          </p:cNvSpPr>
          <p:nvPr>
            <p:ph type="body" sz="quarter" idx="13"/>
          </p:nvPr>
        </p:nvSpPr>
        <p:spPr/>
        <p:txBody>
          <a:bodyPr/>
          <a:lstStyle/>
          <a:p>
            <a:r>
              <a:rPr lang="en-US" dirty="0" smtClean="0"/>
              <a:t>Grade 1 – Module 2 – Lesson 13</a:t>
            </a:r>
            <a:endParaRPr lang="en-US"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l="7626" t="72211" r="28788"/>
          <a:stretch>
            <a:fillRect/>
          </a:stretch>
        </p:blipFill>
        <p:spPr bwMode="auto">
          <a:xfrm>
            <a:off x="925094" y="4525328"/>
            <a:ext cx="2884906" cy="597841"/>
          </a:xfrm>
          <a:prstGeom prst="rect">
            <a:avLst/>
          </a:prstGeom>
          <a:noFill/>
          <a:ln w="9525">
            <a:noFill/>
            <a:miter lim="800000"/>
            <a:headEnd/>
            <a:tailEnd/>
          </a:ln>
        </p:spPr>
      </p:pic>
      <p:cxnSp>
        <p:nvCxnSpPr>
          <p:cNvPr id="8" name="Straight Connector 7"/>
          <p:cNvCxnSpPr/>
          <p:nvPr/>
        </p:nvCxnSpPr>
        <p:spPr>
          <a:xfrm flipH="1">
            <a:off x="1072145" y="4800600"/>
            <a:ext cx="2352843" cy="0"/>
          </a:xfrm>
          <a:prstGeom prst="line">
            <a:avLst/>
          </a:prstGeom>
          <a:ln w="28575"/>
        </p:spPr>
        <p:style>
          <a:lnRef idx="2">
            <a:schemeClr val="accent2"/>
          </a:lnRef>
          <a:fillRef idx="0">
            <a:schemeClr val="accent2"/>
          </a:fillRef>
          <a:effectRef idx="1">
            <a:schemeClr val="accent2"/>
          </a:effectRef>
          <a:fontRef idx="minor">
            <a:schemeClr val="tx1"/>
          </a:fontRef>
        </p:style>
      </p:cxn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l="51058" r="3359" b="29161"/>
          <a:stretch>
            <a:fillRect/>
          </a:stretch>
        </p:blipFill>
        <p:spPr bwMode="auto">
          <a:xfrm>
            <a:off x="2775952" y="3029151"/>
            <a:ext cx="2068096" cy="1524000"/>
          </a:xfrm>
          <a:prstGeom prst="rect">
            <a:avLst/>
          </a:prstGeom>
          <a:noFill/>
          <a:ln w="9525">
            <a:noFill/>
            <a:miter lim="800000"/>
            <a:headEnd/>
            <a:tailEnd/>
          </a:ln>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l="71212" t="74380"/>
          <a:stretch>
            <a:fillRect/>
          </a:stretch>
        </p:blipFill>
        <p:spPr bwMode="auto">
          <a:xfrm>
            <a:off x="3962400" y="4553151"/>
            <a:ext cx="1306096" cy="55116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6606" y="304800"/>
            <a:ext cx="8476394" cy="1366595"/>
          </a:xfrm>
        </p:spPr>
        <p:txBody>
          <a:bodyPr/>
          <a:lstStyle/>
          <a:p>
            <a:r>
              <a:rPr lang="en-US" dirty="0" smtClean="0"/>
              <a:t>Grade </a:t>
            </a:r>
            <a:r>
              <a:rPr lang="en-US" dirty="0"/>
              <a:t>1 – Convert </a:t>
            </a:r>
            <a:r>
              <a:rPr lang="en-US" dirty="0" smtClean="0"/>
              <a:t>to an Easier Problem  Take from Ten</a:t>
            </a:r>
            <a:endParaRPr lang="en-US" dirty="0"/>
          </a:p>
        </p:txBody>
      </p:sp>
      <p:sp>
        <p:nvSpPr>
          <p:cNvPr id="3" name="Content Placeholder 2"/>
          <p:cNvSpPr>
            <a:spLocks noGrp="1"/>
          </p:cNvSpPr>
          <p:nvPr>
            <p:ph idx="1"/>
          </p:nvPr>
        </p:nvSpPr>
        <p:spPr/>
        <p:txBody>
          <a:bodyPr/>
          <a:lstStyle/>
          <a:p>
            <a:pPr algn="ctr"/>
            <a:r>
              <a:rPr lang="en-US" b="1" dirty="0" smtClean="0"/>
              <a:t>11 – 9 = ____</a:t>
            </a:r>
          </a:p>
          <a:p>
            <a:pPr algn="ctr"/>
            <a:endParaRPr lang="en-US" b="1" dirty="0" smtClean="0"/>
          </a:p>
        </p:txBody>
      </p:sp>
      <p:sp>
        <p:nvSpPr>
          <p:cNvPr id="7" name="Text Placeholder 6"/>
          <p:cNvSpPr>
            <a:spLocks noGrp="1"/>
          </p:cNvSpPr>
          <p:nvPr>
            <p:ph type="body" sz="quarter" idx="13"/>
          </p:nvPr>
        </p:nvSpPr>
        <p:spPr/>
        <p:txBody>
          <a:bodyPr/>
          <a:lstStyle/>
          <a:p>
            <a:r>
              <a:rPr lang="en-US" dirty="0" smtClean="0"/>
              <a:t>Grade 1 – Module 2 – Lesson 16</a:t>
            </a:r>
            <a:endParaRPr lang="en-US" dirty="0"/>
          </a:p>
        </p:txBody>
      </p:sp>
      <p:pic>
        <p:nvPicPr>
          <p:cNvPr id="118786" name="Picture 2" descr="https://lh5.googleusercontent.com/WhlIcFtkTh0K0Glf81BbIQD44EjJn8X6no_iTplLz7Zwut8neuAX426yQurYMtlAWfBEFtOQY-4vT4V3jk9cxZUEN9V-TY9fJfBHlejI5M2JbatXx-zjFtAg1Q"/>
          <p:cNvPicPr>
            <a:picLocks noChangeAspect="1" noChangeArrowheads="1"/>
          </p:cNvPicPr>
          <p:nvPr/>
        </p:nvPicPr>
        <p:blipFill>
          <a:blip r:embed="rId3"/>
          <a:srcRect/>
          <a:stretch>
            <a:fillRect/>
          </a:stretch>
        </p:blipFill>
        <p:spPr bwMode="auto">
          <a:xfrm>
            <a:off x="2222500" y="3124200"/>
            <a:ext cx="4267200" cy="2280356"/>
          </a:xfrm>
          <a:prstGeom prst="rect">
            <a:avLst/>
          </a:prstGeom>
          <a:noFill/>
        </p:spPr>
      </p:pic>
    </p:spTree>
    <p:extLst>
      <p:ext uri="{BB962C8B-B14F-4D97-AF65-F5344CB8AC3E}">
        <p14:creationId xmlns:p14="http://schemas.microsoft.com/office/powerpoint/2010/main" val="442640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6" y="304800"/>
            <a:ext cx="8400194" cy="1366595"/>
          </a:xfrm>
        </p:spPr>
        <p:txBody>
          <a:bodyPr/>
          <a:lstStyle/>
          <a:p>
            <a:r>
              <a:rPr lang="en-US" dirty="0" smtClean="0"/>
              <a:t>Grade </a:t>
            </a:r>
            <a:r>
              <a:rPr lang="en-US" dirty="0"/>
              <a:t>1 – Convert </a:t>
            </a:r>
            <a:r>
              <a:rPr lang="en-US" dirty="0" smtClean="0"/>
              <a:t>to an Easier Problem: Make Ten to Subtract</a:t>
            </a:r>
            <a:endParaRPr lang="en-US" dirty="0"/>
          </a:p>
        </p:txBody>
      </p:sp>
      <p:sp>
        <p:nvSpPr>
          <p:cNvPr id="3" name="Content Placeholder 2"/>
          <p:cNvSpPr>
            <a:spLocks noGrp="1"/>
          </p:cNvSpPr>
          <p:nvPr>
            <p:ph idx="1"/>
          </p:nvPr>
        </p:nvSpPr>
        <p:spPr/>
        <p:txBody>
          <a:bodyPr/>
          <a:lstStyle/>
          <a:p>
            <a:pPr algn="ctr"/>
            <a:endParaRPr lang="en-US" b="1" dirty="0" smtClean="0"/>
          </a:p>
          <a:p>
            <a:pPr algn="ctr"/>
            <a:r>
              <a:rPr lang="en-US" b="1" dirty="0" smtClean="0"/>
              <a:t>13 – 8 = _____</a:t>
            </a:r>
          </a:p>
          <a:p>
            <a:pPr algn="ctr"/>
            <a:r>
              <a:rPr lang="en-US" b="1" dirty="0" smtClean="0"/>
              <a:t>8 + _____ = 13</a:t>
            </a:r>
          </a:p>
          <a:p>
            <a:pPr algn="ctr"/>
            <a:endParaRPr lang="en-US" b="1" dirty="0" smtClean="0"/>
          </a:p>
          <a:p>
            <a:pPr algn="ctr"/>
            <a:endParaRPr lang="en-US" b="1" dirty="0" smtClean="0"/>
          </a:p>
        </p:txBody>
      </p:sp>
      <p:sp>
        <p:nvSpPr>
          <p:cNvPr id="9" name="Text Placeholder 8"/>
          <p:cNvSpPr>
            <a:spLocks noGrp="1"/>
          </p:cNvSpPr>
          <p:nvPr>
            <p:ph type="body" sz="quarter" idx="13"/>
          </p:nvPr>
        </p:nvSpPr>
        <p:spPr/>
        <p:txBody>
          <a:bodyPr/>
          <a:lstStyle/>
          <a:p>
            <a:r>
              <a:rPr lang="en-US" dirty="0" smtClean="0"/>
              <a:t>Grade 1 – Module 2 – Lesson 19</a:t>
            </a:r>
            <a:endParaRPr lang="en-US" dirty="0"/>
          </a:p>
        </p:txBody>
      </p:sp>
      <p:pic>
        <p:nvPicPr>
          <p:cNvPr id="22530" name="Picture 2"/>
          <p:cNvPicPr>
            <a:picLocks noChangeAspect="1" noChangeArrowheads="1"/>
          </p:cNvPicPr>
          <p:nvPr/>
        </p:nvPicPr>
        <p:blipFill>
          <a:blip r:embed="rId3"/>
          <a:srcRect t="57895"/>
          <a:stretch>
            <a:fillRect/>
          </a:stretch>
        </p:blipFill>
        <p:spPr bwMode="auto">
          <a:xfrm>
            <a:off x="990600" y="4375081"/>
            <a:ext cx="6988493" cy="609600"/>
          </a:xfrm>
          <a:prstGeom prst="rect">
            <a:avLst/>
          </a:prstGeom>
          <a:noFill/>
          <a:ln w="9525">
            <a:noFill/>
            <a:miter lim="800000"/>
            <a:headEnd/>
            <a:tailEnd/>
          </a:ln>
        </p:spPr>
      </p:pic>
      <p:pic>
        <p:nvPicPr>
          <p:cNvPr id="6" name="Picture 2"/>
          <p:cNvPicPr>
            <a:picLocks noChangeAspect="1" noChangeArrowheads="1"/>
          </p:cNvPicPr>
          <p:nvPr/>
        </p:nvPicPr>
        <p:blipFill>
          <a:blip r:embed="rId3"/>
          <a:srcRect l="47976" r="31307" b="42105"/>
          <a:stretch>
            <a:fillRect/>
          </a:stretch>
        </p:blipFill>
        <p:spPr bwMode="auto">
          <a:xfrm>
            <a:off x="4271761" y="3581400"/>
            <a:ext cx="1447800" cy="838200"/>
          </a:xfrm>
          <a:prstGeom prst="rect">
            <a:avLst/>
          </a:prstGeom>
          <a:noFill/>
          <a:ln w="9525">
            <a:noFill/>
            <a:miter lim="800000"/>
            <a:headEnd/>
            <a:tailEnd/>
          </a:ln>
        </p:spPr>
      </p:pic>
      <p:pic>
        <p:nvPicPr>
          <p:cNvPr id="7" name="Picture 2"/>
          <p:cNvPicPr>
            <a:picLocks noChangeAspect="1" noChangeArrowheads="1"/>
          </p:cNvPicPr>
          <p:nvPr/>
        </p:nvPicPr>
        <p:blipFill>
          <a:blip r:embed="rId3"/>
          <a:srcRect l="37072" r="52024" b="42105"/>
          <a:stretch>
            <a:fillRect/>
          </a:stretch>
        </p:blipFill>
        <p:spPr bwMode="auto">
          <a:xfrm>
            <a:off x="3532564" y="3536881"/>
            <a:ext cx="762000" cy="838200"/>
          </a:xfrm>
          <a:prstGeom prst="rect">
            <a:avLst/>
          </a:prstGeom>
          <a:noFill/>
          <a:ln w="9525">
            <a:noFill/>
            <a:miter lim="800000"/>
            <a:headEnd/>
            <a:tailEnd/>
          </a:ln>
        </p:spPr>
      </p:pic>
      <p:pic>
        <p:nvPicPr>
          <p:cNvPr id="103426" name="Picture 2"/>
          <p:cNvPicPr>
            <a:picLocks noChangeAspect="1" noChangeArrowheads="1"/>
          </p:cNvPicPr>
          <p:nvPr/>
        </p:nvPicPr>
        <p:blipFill>
          <a:blip r:embed="rId4"/>
          <a:srcRect/>
          <a:stretch>
            <a:fillRect/>
          </a:stretch>
        </p:blipFill>
        <p:spPr bwMode="auto">
          <a:xfrm>
            <a:off x="4570656" y="5105400"/>
            <a:ext cx="3248025" cy="838200"/>
          </a:xfrm>
          <a:prstGeom prst="rect">
            <a:avLst/>
          </a:prstGeom>
          <a:noFill/>
          <a:ln w="9525">
            <a:noFill/>
            <a:miter lim="800000"/>
            <a:headEnd/>
            <a:tailEnd/>
          </a:ln>
        </p:spPr>
      </p:pic>
    </p:spTree>
    <p:extLst>
      <p:ext uri="{BB962C8B-B14F-4D97-AF65-F5344CB8AC3E}">
        <p14:creationId xmlns:p14="http://schemas.microsoft.com/office/powerpoint/2010/main" val="44264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3426"/>
                                        </p:tgtEl>
                                        <p:attrNameLst>
                                          <p:attrName>style.visibility</p:attrName>
                                        </p:attrNameLst>
                                      </p:cBhvr>
                                      <p:to>
                                        <p:strVal val="visible"/>
                                      </p:to>
                                    </p:set>
                                    <p:anim calcmode="lin" valueType="num">
                                      <p:cBhvr additive="base">
                                        <p:cTn id="17" dur="500" fill="hold"/>
                                        <p:tgtEl>
                                          <p:spTgt spid="103426"/>
                                        </p:tgtEl>
                                        <p:attrNameLst>
                                          <p:attrName>ppt_x</p:attrName>
                                        </p:attrNameLst>
                                      </p:cBhvr>
                                      <p:tavLst>
                                        <p:tav tm="0">
                                          <p:val>
                                            <p:strVal val="#ppt_x"/>
                                          </p:val>
                                        </p:tav>
                                        <p:tav tm="100000">
                                          <p:val>
                                            <p:strVal val="#ppt_x"/>
                                          </p:val>
                                        </p:tav>
                                      </p:tavLst>
                                    </p:anim>
                                    <p:anim calcmode="lin" valueType="num">
                                      <p:cBhvr additive="base">
                                        <p:cTn id="18" dur="500" fill="hold"/>
                                        <p:tgtEl>
                                          <p:spTgt spid="1034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r>
              <a:rPr lang="en-US" b="1" dirty="0" smtClean="0">
                <a:sym typeface="Wingdings" pitchFamily="2" charset="2"/>
              </a:rPr>
              <a:t>14 – 8 = _____ </a:t>
            </a:r>
          </a:p>
          <a:p>
            <a:pPr marL="457200" indent="-457200">
              <a:buFont typeface="Arial"/>
              <a:buChar char="•"/>
            </a:pPr>
            <a:r>
              <a:rPr lang="en-US" dirty="0" smtClean="0">
                <a:sym typeface="Wingdings" pitchFamily="2" charset="2"/>
              </a:rPr>
              <a:t>Number path </a:t>
            </a:r>
          </a:p>
          <a:p>
            <a:pPr marL="457200" indent="-457200">
              <a:buFont typeface="Arial"/>
              <a:buChar char="•"/>
            </a:pPr>
            <a:r>
              <a:rPr lang="en-US" dirty="0" smtClean="0">
                <a:sym typeface="Wingdings" pitchFamily="2" charset="2"/>
              </a:rPr>
              <a:t>5-group row drawing</a:t>
            </a:r>
          </a:p>
          <a:p>
            <a:pPr marL="457200" indent="-457200">
              <a:buFont typeface="Arial"/>
              <a:buChar char="•"/>
            </a:pPr>
            <a:r>
              <a:rPr lang="en-US" dirty="0" smtClean="0">
                <a:sym typeface="Wingdings" pitchFamily="2" charset="2"/>
              </a:rPr>
              <a:t>Number bond</a:t>
            </a:r>
          </a:p>
          <a:p>
            <a:endParaRPr lang="en-US" dirty="0">
              <a:sym typeface="Wingdings" pitchFamily="2" charset="2"/>
            </a:endParaRPr>
          </a:p>
          <a:p>
            <a:pPr marL="0" indent="0"/>
            <a:r>
              <a:rPr lang="en-US" dirty="0" smtClean="0">
                <a:sym typeface="Wingdings" pitchFamily="2" charset="2"/>
              </a:rPr>
              <a:t>How do these models relate to one                  another?</a:t>
            </a:r>
          </a:p>
          <a:p>
            <a:endParaRPr lang="en-US" dirty="0" smtClean="0"/>
          </a:p>
        </p:txBody>
      </p:sp>
      <p:sp>
        <p:nvSpPr>
          <p:cNvPr id="2" name="Title 1"/>
          <p:cNvSpPr>
            <a:spLocks noGrp="1"/>
          </p:cNvSpPr>
          <p:nvPr>
            <p:ph type="title"/>
          </p:nvPr>
        </p:nvSpPr>
        <p:spPr>
          <a:xfrm>
            <a:off x="286606" y="304800"/>
            <a:ext cx="8400194" cy="1366595"/>
          </a:xfrm>
        </p:spPr>
        <p:txBody>
          <a:bodyPr/>
          <a:lstStyle/>
          <a:p>
            <a:r>
              <a:rPr lang="en-US" dirty="0" smtClean="0"/>
              <a:t>Grade </a:t>
            </a:r>
            <a:r>
              <a:rPr lang="en-US" dirty="0"/>
              <a:t>1 – Convert </a:t>
            </a:r>
            <a:r>
              <a:rPr lang="en-US" dirty="0" smtClean="0"/>
              <a:t>to an Easier Problem  Take from Ten</a:t>
            </a:r>
            <a:endParaRPr lang="en-US" dirty="0"/>
          </a:p>
        </p:txBody>
      </p:sp>
    </p:spTree>
    <p:extLst>
      <p:ext uri="{BB962C8B-B14F-4D97-AF65-F5344CB8AC3E}">
        <p14:creationId xmlns:p14="http://schemas.microsoft.com/office/powerpoint/2010/main" val="4426404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Now you try!</a:t>
            </a:r>
          </a:p>
          <a:p>
            <a:endParaRPr lang="en-US" dirty="0" smtClean="0"/>
          </a:p>
          <a:p>
            <a:r>
              <a:rPr lang="en-US" dirty="0" smtClean="0"/>
              <a:t>13 – 9 = _____		15 – 9 = _____</a:t>
            </a:r>
          </a:p>
          <a:p>
            <a:endParaRPr lang="en-US" dirty="0" smtClean="0"/>
          </a:p>
          <a:p>
            <a:endParaRPr lang="en-US" dirty="0" smtClean="0"/>
          </a:p>
          <a:p>
            <a:r>
              <a:rPr lang="en-US" dirty="0" smtClean="0"/>
              <a:t>15 – 8 = _____		13 – 7 = _____</a:t>
            </a:r>
          </a:p>
          <a:p>
            <a:endParaRPr lang="en-US" dirty="0"/>
          </a:p>
        </p:txBody>
      </p:sp>
      <p:sp>
        <p:nvSpPr>
          <p:cNvPr id="3" name="Title 2"/>
          <p:cNvSpPr>
            <a:spLocks noGrp="1"/>
          </p:cNvSpPr>
          <p:nvPr>
            <p:ph type="title"/>
          </p:nvPr>
        </p:nvSpPr>
        <p:spPr>
          <a:xfrm>
            <a:off x="286606" y="304800"/>
            <a:ext cx="8400194" cy="1366595"/>
          </a:xfrm>
        </p:spPr>
        <p:txBody>
          <a:bodyPr/>
          <a:lstStyle/>
          <a:p>
            <a:r>
              <a:rPr lang="en-US" dirty="0" smtClean="0"/>
              <a:t>Grade 1 – Convert to an Easier Problem  Take from Ten</a:t>
            </a:r>
            <a:endParaRPr lang="en-US" dirty="0"/>
          </a:p>
        </p:txBody>
      </p:sp>
      <p:sp>
        <p:nvSpPr>
          <p:cNvPr id="6" name="Text Placeholder 3"/>
          <p:cNvSpPr txBox="1">
            <a:spLocks/>
          </p:cNvSpPr>
          <p:nvPr/>
        </p:nvSpPr>
        <p:spPr>
          <a:xfrm>
            <a:off x="287338" y="5791200"/>
            <a:ext cx="8247062" cy="557213"/>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srgbClr val="DF6314"/>
                </a:solidFill>
                <a:effectLst/>
                <a:uLnTx/>
                <a:uFillTx/>
                <a:latin typeface="Agenda-Light"/>
                <a:ea typeface="+mn-ea"/>
                <a:cs typeface="Agenda-Light"/>
              </a:rPr>
              <a:t> </a:t>
            </a:r>
            <a:endParaRPr kumimoji="0" lang="en-US" sz="2400" b="0" i="0" u="none" strike="noStrike" kern="1200" cap="none" spc="0" normalizeH="0" baseline="0" noProof="0" dirty="0">
              <a:ln>
                <a:noFill/>
              </a:ln>
              <a:solidFill>
                <a:srgbClr val="DF6314"/>
              </a:solidFill>
              <a:effectLst/>
              <a:uLnTx/>
              <a:uFillTx/>
              <a:latin typeface="Agenda-Light"/>
              <a:ea typeface="+mn-ea"/>
              <a:cs typeface="Agenda-Ligh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Grade 1 – Models</a:t>
            </a:r>
            <a:br>
              <a:rPr lang="en-US" smtClean="0"/>
            </a:br>
            <a:r>
              <a:rPr lang="en-US" smtClean="0"/>
              <a:t>Hide Zero Cards and Magic Counting Sticks</a:t>
            </a:r>
            <a:endParaRPr lang="en-US" dirty="0"/>
          </a:p>
        </p:txBody>
      </p:sp>
      <p:pic>
        <p:nvPicPr>
          <p:cNvPr id="1026" name="Picture 2"/>
          <p:cNvPicPr>
            <a:picLocks noGrp="1" noChangeAspect="1" noChangeArrowheads="1"/>
          </p:cNvPicPr>
          <p:nvPr>
            <p:ph idx="1"/>
          </p:nvPr>
        </p:nvPicPr>
        <p:blipFill rotWithShape="1">
          <a:blip r:embed="rId3"/>
          <a:srcRect l="11" r="11"/>
          <a:stretch/>
        </p:blipFill>
        <p:spPr>
          <a:xfrm>
            <a:off x="990600" y="2003305"/>
            <a:ext cx="2755392" cy="2743200"/>
          </a:xfrm>
        </p:spPr>
      </p:pic>
      <p:sp>
        <p:nvSpPr>
          <p:cNvPr id="10" name="Text Placeholder 9"/>
          <p:cNvSpPr>
            <a:spLocks noGrp="1"/>
          </p:cNvSpPr>
          <p:nvPr>
            <p:ph type="body" sz="quarter" idx="13"/>
          </p:nvPr>
        </p:nvSpPr>
        <p:spPr/>
        <p:txBody>
          <a:bodyPr/>
          <a:lstStyle/>
          <a:p>
            <a:r>
              <a:rPr lang="en-US" dirty="0" smtClean="0"/>
              <a:t>Grade 1 – Module 2 – Lesson 27</a:t>
            </a:r>
            <a:endParaRPr lang="en-US" dirty="0"/>
          </a:p>
        </p:txBody>
      </p:sp>
      <p:grpSp>
        <p:nvGrpSpPr>
          <p:cNvPr id="3" name="Group 6"/>
          <p:cNvGrpSpPr/>
          <p:nvPr/>
        </p:nvGrpSpPr>
        <p:grpSpPr>
          <a:xfrm>
            <a:off x="4637532" y="2362200"/>
            <a:ext cx="3069336" cy="1828800"/>
            <a:chOff x="4419600" y="2209800"/>
            <a:chExt cx="3069336" cy="1828800"/>
          </a:xfrm>
        </p:grpSpPr>
        <p:pic>
          <p:nvPicPr>
            <p:cNvPr id="1028" name="Picture 4"/>
            <p:cNvPicPr>
              <a:picLocks noChangeAspect="1" noChangeArrowheads="1"/>
            </p:cNvPicPr>
            <p:nvPr/>
          </p:nvPicPr>
          <p:blipFill>
            <a:blip r:embed="rId4"/>
            <a:srcRect l="5877" t="3125" r="49067" b="21875"/>
            <a:stretch>
              <a:fillRect/>
            </a:stretch>
          </p:blipFill>
          <p:spPr bwMode="auto">
            <a:xfrm>
              <a:off x="4419600" y="2209800"/>
              <a:ext cx="1752600" cy="1828800"/>
            </a:xfrm>
            <a:prstGeom prst="rect">
              <a:avLst/>
            </a:prstGeom>
            <a:noFill/>
            <a:ln w="9525">
              <a:noFill/>
              <a:miter lim="800000"/>
              <a:headEnd/>
              <a:tailEnd/>
            </a:ln>
          </p:spPr>
        </p:pic>
        <p:pic>
          <p:nvPicPr>
            <p:cNvPr id="6" name="Picture 5" descr="20140214_001718.jpg"/>
            <p:cNvPicPr>
              <a:picLocks noChangeAspect="1"/>
            </p:cNvPicPr>
            <p:nvPr/>
          </p:nvPicPr>
          <p:blipFill>
            <a:blip r:embed="rId5">
              <a:grayscl/>
            </a:blip>
            <a:srcRect l="20455" r="18182"/>
            <a:stretch>
              <a:fillRect/>
            </a:stretch>
          </p:blipFill>
          <p:spPr>
            <a:xfrm>
              <a:off x="6172201" y="2209800"/>
              <a:ext cx="1316735" cy="1828800"/>
            </a:xfrm>
            <a:prstGeom prst="rect">
              <a:avLst/>
            </a:prstGeom>
          </p:spPr>
        </p:pic>
      </p:grpSp>
      <p:sp>
        <p:nvSpPr>
          <p:cNvPr id="8" name="TextBox 7"/>
          <p:cNvSpPr txBox="1"/>
          <p:nvPr/>
        </p:nvSpPr>
        <p:spPr>
          <a:xfrm>
            <a:off x="1134175" y="4756665"/>
            <a:ext cx="2209800" cy="369332"/>
          </a:xfrm>
          <a:prstGeom prst="rect">
            <a:avLst/>
          </a:prstGeom>
          <a:noFill/>
        </p:spPr>
        <p:txBody>
          <a:bodyPr wrap="square" rtlCol="0">
            <a:spAutoFit/>
          </a:bodyPr>
          <a:lstStyle/>
          <a:p>
            <a:pPr algn="ctr"/>
            <a:r>
              <a:rPr lang="en-US" dirty="0" smtClean="0"/>
              <a:t>Hide Zero Cards</a:t>
            </a:r>
            <a:endParaRPr lang="en-US" dirty="0"/>
          </a:p>
        </p:txBody>
      </p:sp>
      <p:sp>
        <p:nvSpPr>
          <p:cNvPr id="9" name="TextBox 8"/>
          <p:cNvSpPr txBox="1"/>
          <p:nvPr/>
        </p:nvSpPr>
        <p:spPr>
          <a:xfrm>
            <a:off x="4495800" y="4387333"/>
            <a:ext cx="3352800" cy="369332"/>
          </a:xfrm>
          <a:prstGeom prst="rect">
            <a:avLst/>
          </a:prstGeom>
          <a:noFill/>
        </p:spPr>
        <p:txBody>
          <a:bodyPr wrap="square" rtlCol="0">
            <a:spAutoFit/>
          </a:bodyPr>
          <a:lstStyle/>
          <a:p>
            <a:pPr algn="ctr"/>
            <a:r>
              <a:rPr lang="en-US" dirty="0" smtClean="0"/>
              <a:t>Magic Counting Sticks</a:t>
            </a:r>
            <a:endParaRPr lang="en-US" dirty="0"/>
          </a:p>
        </p:txBody>
      </p:sp>
    </p:spTree>
    <p:extLst>
      <p:ext uri="{BB962C8B-B14F-4D97-AF65-F5344CB8AC3E}">
        <p14:creationId xmlns:p14="http://schemas.microsoft.com/office/powerpoint/2010/main" val="4426404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1 – Models</a:t>
            </a:r>
            <a:br>
              <a:rPr lang="en-US" dirty="0" smtClean="0"/>
            </a:br>
            <a:r>
              <a:rPr lang="en-US" dirty="0" smtClean="0"/>
              <a:t>5-Groups</a:t>
            </a:r>
            <a:endParaRPr lang="en-US" dirty="0"/>
          </a:p>
        </p:txBody>
      </p:sp>
      <p:sp>
        <p:nvSpPr>
          <p:cNvPr id="3" name="Content Placeholder 2"/>
          <p:cNvSpPr>
            <a:spLocks noGrp="1"/>
          </p:cNvSpPr>
          <p:nvPr>
            <p:ph idx="1"/>
          </p:nvPr>
        </p:nvSpPr>
        <p:spPr/>
        <p:txBody>
          <a:bodyPr/>
          <a:lstStyle/>
          <a:p>
            <a:r>
              <a:rPr lang="en-US" dirty="0" smtClean="0"/>
              <a:t>Evolution of 5-group formations: </a:t>
            </a:r>
            <a:endParaRPr lang="en-US" dirty="0"/>
          </a:p>
        </p:txBody>
      </p:sp>
      <p:grpSp>
        <p:nvGrpSpPr>
          <p:cNvPr id="4" name="Group 59"/>
          <p:cNvGrpSpPr/>
          <p:nvPr/>
        </p:nvGrpSpPr>
        <p:grpSpPr>
          <a:xfrm>
            <a:off x="676650" y="3511477"/>
            <a:ext cx="3299729" cy="2956831"/>
            <a:chOff x="676650" y="3511477"/>
            <a:chExt cx="3299729" cy="2956831"/>
          </a:xfrm>
        </p:grpSpPr>
        <p:sp>
          <p:nvSpPr>
            <p:cNvPr id="78" name="Rectangle 77"/>
            <p:cNvSpPr/>
            <p:nvPr/>
          </p:nvSpPr>
          <p:spPr>
            <a:xfrm>
              <a:off x="1748265" y="5883532"/>
              <a:ext cx="1172202" cy="584776"/>
            </a:xfrm>
            <a:prstGeom prst="rect">
              <a:avLst/>
            </a:prstGeom>
          </p:spPr>
          <p:txBody>
            <a:bodyPr wrap="none">
              <a:spAutoFit/>
            </a:bodyPr>
            <a:lstStyle/>
            <a:p>
              <a:pPr algn="ctr"/>
              <a:r>
                <a:rPr lang="en-US" sz="1600" dirty="0" smtClean="0">
                  <a:solidFill>
                    <a:srgbClr val="194467"/>
                  </a:solidFill>
                  <a:latin typeface="Marker Felt"/>
                  <a:cs typeface="Marker Felt"/>
                </a:rPr>
                <a:t>K</a:t>
              </a:r>
            </a:p>
            <a:p>
              <a:pPr algn="ctr"/>
              <a:r>
                <a:rPr lang="en-US" sz="1600" dirty="0" smtClean="0">
                  <a:solidFill>
                    <a:srgbClr val="194467"/>
                  </a:solidFill>
                  <a:latin typeface="Marker Felt"/>
                  <a:cs typeface="Marker Felt"/>
                </a:rPr>
                <a:t>G1-M1, M2</a:t>
              </a:r>
              <a:endParaRPr lang="en-US" sz="1050" dirty="0">
                <a:solidFill>
                  <a:srgbClr val="194467"/>
                </a:solidFill>
                <a:latin typeface="Marker Felt"/>
                <a:cs typeface="Marker Felt"/>
              </a:endParaRPr>
            </a:p>
          </p:txBody>
        </p:sp>
        <p:grpSp>
          <p:nvGrpSpPr>
            <p:cNvPr id="5" name="Group 71"/>
            <p:cNvGrpSpPr/>
            <p:nvPr/>
          </p:nvGrpSpPr>
          <p:grpSpPr>
            <a:xfrm>
              <a:off x="676650" y="3810415"/>
              <a:ext cx="1715860" cy="812086"/>
              <a:chOff x="533400" y="3429000"/>
              <a:chExt cx="990600" cy="621007"/>
            </a:xfrm>
          </p:grpSpPr>
          <p:grpSp>
            <p:nvGrpSpPr>
              <p:cNvPr id="6" name="Group 5"/>
              <p:cNvGrpSpPr/>
              <p:nvPr/>
            </p:nvGrpSpPr>
            <p:grpSpPr>
              <a:xfrm>
                <a:off x="533400" y="3429000"/>
                <a:ext cx="990600" cy="163807"/>
                <a:chOff x="5536530" y="1524000"/>
                <a:chExt cx="2159670" cy="320040"/>
              </a:xfrm>
            </p:grpSpPr>
            <p:sp>
              <p:nvSpPr>
                <p:cNvPr id="7" name="Oval 6"/>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33400" y="3886200"/>
                <a:ext cx="990600" cy="163807"/>
                <a:chOff x="5536530" y="1524000"/>
                <a:chExt cx="2159670" cy="320040"/>
              </a:xfrm>
            </p:grpSpPr>
            <p:sp>
              <p:nvSpPr>
                <p:cNvPr id="13" name="Oval 12"/>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8" name="Group 72"/>
            <p:cNvGrpSpPr/>
            <p:nvPr/>
          </p:nvGrpSpPr>
          <p:grpSpPr>
            <a:xfrm>
              <a:off x="2920467" y="3511477"/>
              <a:ext cx="1055912" cy="1295400"/>
              <a:chOff x="1828800" y="3200400"/>
              <a:chExt cx="609599" cy="990600"/>
            </a:xfrm>
          </p:grpSpPr>
          <p:grpSp>
            <p:nvGrpSpPr>
              <p:cNvPr id="24" name="Group 17"/>
              <p:cNvGrpSpPr/>
              <p:nvPr/>
            </p:nvGrpSpPr>
            <p:grpSpPr>
              <a:xfrm rot="5400000">
                <a:off x="1415404" y="3613796"/>
                <a:ext cx="990600" cy="163807"/>
                <a:chOff x="5536530" y="1524000"/>
                <a:chExt cx="2159670" cy="320040"/>
              </a:xfrm>
            </p:grpSpPr>
            <p:sp>
              <p:nvSpPr>
                <p:cNvPr id="19" name="Oval 18"/>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3"/>
              <p:cNvGrpSpPr/>
              <p:nvPr/>
            </p:nvGrpSpPr>
            <p:grpSpPr>
              <a:xfrm rot="5400000">
                <a:off x="1861196" y="3613796"/>
                <a:ext cx="990600" cy="163807"/>
                <a:chOff x="5536530" y="1524000"/>
                <a:chExt cx="2159670" cy="320040"/>
              </a:xfrm>
            </p:grpSpPr>
            <p:sp>
              <p:nvSpPr>
                <p:cNvPr id="25" name="Oval 24"/>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36" name="Group 65"/>
          <p:cNvGrpSpPr/>
          <p:nvPr/>
        </p:nvGrpSpPr>
        <p:grpSpPr>
          <a:xfrm>
            <a:off x="4372349" y="2315723"/>
            <a:ext cx="2243819" cy="4152585"/>
            <a:chOff x="4372349" y="2315723"/>
            <a:chExt cx="2243819" cy="4152585"/>
          </a:xfrm>
        </p:grpSpPr>
        <p:grpSp>
          <p:nvGrpSpPr>
            <p:cNvPr id="42" name="Group 60"/>
            <p:cNvGrpSpPr/>
            <p:nvPr/>
          </p:nvGrpSpPr>
          <p:grpSpPr>
            <a:xfrm>
              <a:off x="5296274" y="2315723"/>
              <a:ext cx="1319894" cy="4152585"/>
              <a:chOff x="5296274" y="2315723"/>
              <a:chExt cx="1319894" cy="4152585"/>
            </a:xfrm>
          </p:grpSpPr>
          <p:sp>
            <p:nvSpPr>
              <p:cNvPr id="79" name="Rectangle 78"/>
              <p:cNvSpPr/>
              <p:nvPr/>
            </p:nvSpPr>
            <p:spPr>
              <a:xfrm>
                <a:off x="5296274" y="6129754"/>
                <a:ext cx="792002" cy="338554"/>
              </a:xfrm>
              <a:prstGeom prst="rect">
                <a:avLst/>
              </a:prstGeom>
            </p:spPr>
            <p:txBody>
              <a:bodyPr wrap="none">
                <a:spAutoFit/>
              </a:bodyPr>
              <a:lstStyle/>
              <a:p>
                <a:pPr algn="ctr"/>
                <a:r>
                  <a:rPr lang="en-US" sz="1600" dirty="0" smtClean="0">
                    <a:solidFill>
                      <a:srgbClr val="194467"/>
                    </a:solidFill>
                    <a:latin typeface="Marker Felt"/>
                    <a:cs typeface="Marker Felt"/>
                  </a:rPr>
                  <a:t>G1-M2</a:t>
                </a:r>
                <a:endParaRPr lang="en-US" sz="1050" dirty="0">
                  <a:solidFill>
                    <a:srgbClr val="194467"/>
                  </a:solidFill>
                  <a:latin typeface="Marker Felt"/>
                  <a:cs typeface="Marker Felt"/>
                </a:endParaRPr>
              </a:p>
            </p:txBody>
          </p:sp>
          <p:grpSp>
            <p:nvGrpSpPr>
              <p:cNvPr id="48" name="Group 73"/>
              <p:cNvGrpSpPr/>
              <p:nvPr/>
            </p:nvGrpSpPr>
            <p:grpSpPr>
              <a:xfrm>
                <a:off x="5296274" y="2701235"/>
                <a:ext cx="283739" cy="3102104"/>
                <a:chOff x="3276598" y="2580803"/>
                <a:chExt cx="163808" cy="2372197"/>
              </a:xfrm>
            </p:grpSpPr>
            <p:grpSp>
              <p:nvGrpSpPr>
                <p:cNvPr id="55" name="Group 29"/>
                <p:cNvGrpSpPr/>
                <p:nvPr/>
              </p:nvGrpSpPr>
              <p:grpSpPr>
                <a:xfrm rot="5400000">
                  <a:off x="2863203" y="2994199"/>
                  <a:ext cx="990600" cy="163807"/>
                  <a:chOff x="5536530" y="1524000"/>
                  <a:chExt cx="2159670" cy="320040"/>
                </a:xfrm>
              </p:grpSpPr>
              <p:sp>
                <p:nvSpPr>
                  <p:cNvPr id="31" name="Oval 30"/>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35"/>
                <p:cNvGrpSpPr/>
                <p:nvPr/>
              </p:nvGrpSpPr>
              <p:grpSpPr>
                <a:xfrm rot="5400000">
                  <a:off x="2863202" y="4375796"/>
                  <a:ext cx="990600" cy="163807"/>
                  <a:chOff x="5536530" y="1524000"/>
                  <a:chExt cx="2159670" cy="320040"/>
                </a:xfrm>
              </p:grpSpPr>
              <p:sp>
                <p:nvSpPr>
                  <p:cNvPr id="37" name="Oval 36"/>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9" name="Group 74"/>
              <p:cNvGrpSpPr/>
              <p:nvPr/>
            </p:nvGrpSpPr>
            <p:grpSpPr>
              <a:xfrm>
                <a:off x="6332429" y="2315723"/>
                <a:ext cx="283739" cy="3886200"/>
                <a:chOff x="3874791" y="2286000"/>
                <a:chExt cx="163808" cy="2971800"/>
              </a:xfrm>
            </p:grpSpPr>
            <p:cxnSp>
              <p:nvCxnSpPr>
                <p:cNvPr id="56" name="Straight Connector 55"/>
                <p:cNvCxnSpPr/>
                <p:nvPr/>
              </p:nvCxnSpPr>
              <p:spPr>
                <a:xfrm flipH="1">
                  <a:off x="3962399" y="2286000"/>
                  <a:ext cx="1" cy="2971800"/>
                </a:xfrm>
                <a:prstGeom prst="line">
                  <a:avLst/>
                </a:prstGeom>
              </p:spPr>
              <p:style>
                <a:lnRef idx="2">
                  <a:schemeClr val="accent1"/>
                </a:lnRef>
                <a:fillRef idx="0">
                  <a:schemeClr val="accent1"/>
                </a:fillRef>
                <a:effectRef idx="1">
                  <a:schemeClr val="accent1"/>
                </a:effectRef>
                <a:fontRef idx="minor">
                  <a:schemeClr val="tx1"/>
                </a:fontRef>
              </p:style>
            </p:cxnSp>
            <p:grpSp>
              <p:nvGrpSpPr>
                <p:cNvPr id="60" name="Group 41"/>
                <p:cNvGrpSpPr/>
                <p:nvPr/>
              </p:nvGrpSpPr>
              <p:grpSpPr>
                <a:xfrm rot="5400000">
                  <a:off x="3461396" y="2994199"/>
                  <a:ext cx="990600" cy="163807"/>
                  <a:chOff x="5536530" y="1524000"/>
                  <a:chExt cx="2159670" cy="320040"/>
                </a:xfrm>
              </p:grpSpPr>
              <p:sp>
                <p:nvSpPr>
                  <p:cNvPr id="43" name="Oval 42"/>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47"/>
                <p:cNvGrpSpPr/>
                <p:nvPr/>
              </p:nvGrpSpPr>
              <p:grpSpPr>
                <a:xfrm rot="5400000">
                  <a:off x="3461395" y="4375796"/>
                  <a:ext cx="990600" cy="163807"/>
                  <a:chOff x="5536530" y="1524000"/>
                  <a:chExt cx="2159670" cy="320040"/>
                </a:xfrm>
              </p:grpSpPr>
              <p:sp>
                <p:nvSpPr>
                  <p:cNvPr id="49" name="Oval 48"/>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54" name="Right Arrow 53"/>
            <p:cNvSpPr/>
            <p:nvPr/>
          </p:nvSpPr>
          <p:spPr>
            <a:xfrm>
              <a:off x="4372349" y="3984172"/>
              <a:ext cx="659946" cy="424120"/>
            </a:xfrm>
            <a:prstGeom prst="rightArrow">
              <a:avLst/>
            </a:prstGeom>
            <a:solidFill>
              <a:srgbClr val="DF63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6"/>
          <p:cNvGrpSpPr/>
          <p:nvPr/>
        </p:nvGrpSpPr>
        <p:grpSpPr>
          <a:xfrm>
            <a:off x="6880145" y="2315723"/>
            <a:ext cx="1588012" cy="4152585"/>
            <a:chOff x="6880145" y="2315723"/>
            <a:chExt cx="1588012" cy="4152585"/>
          </a:xfrm>
        </p:grpSpPr>
        <p:sp>
          <p:nvSpPr>
            <p:cNvPr id="80" name="Right Arrow 79"/>
            <p:cNvSpPr/>
            <p:nvPr/>
          </p:nvSpPr>
          <p:spPr>
            <a:xfrm>
              <a:off x="6880145" y="4009708"/>
              <a:ext cx="659946" cy="424120"/>
            </a:xfrm>
            <a:prstGeom prst="rightArrow">
              <a:avLst/>
            </a:prstGeom>
            <a:solidFill>
              <a:srgbClr val="DF63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3" name="Group 61"/>
            <p:cNvGrpSpPr/>
            <p:nvPr/>
          </p:nvGrpSpPr>
          <p:grpSpPr>
            <a:xfrm>
              <a:off x="7667938" y="2315723"/>
              <a:ext cx="800219" cy="4152585"/>
              <a:chOff x="7667938" y="2315723"/>
              <a:chExt cx="800219" cy="4152585"/>
            </a:xfrm>
          </p:grpSpPr>
          <p:cxnSp>
            <p:nvCxnSpPr>
              <p:cNvPr id="57" name="Straight Connector 56"/>
              <p:cNvCxnSpPr/>
              <p:nvPr/>
            </p:nvCxnSpPr>
            <p:spPr>
              <a:xfrm flipH="1">
                <a:off x="8068048" y="2315723"/>
                <a:ext cx="2" cy="3886200"/>
              </a:xfrm>
              <a:prstGeom prst="line">
                <a:avLst/>
              </a:prstGeom>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7667938" y="6129754"/>
                <a:ext cx="800219" cy="338554"/>
              </a:xfrm>
              <a:prstGeom prst="rect">
                <a:avLst/>
              </a:prstGeom>
            </p:spPr>
            <p:txBody>
              <a:bodyPr wrap="none">
                <a:spAutoFit/>
              </a:bodyPr>
              <a:lstStyle/>
              <a:p>
                <a:pPr algn="ctr"/>
                <a:r>
                  <a:rPr lang="en-US" sz="1600" dirty="0" smtClean="0">
                    <a:solidFill>
                      <a:srgbClr val="194467"/>
                    </a:solidFill>
                    <a:latin typeface="Marker Felt"/>
                    <a:cs typeface="Marker Felt"/>
                  </a:rPr>
                  <a:t>G1-M4</a:t>
                </a:r>
                <a:endParaRPr lang="en-US" sz="1050" dirty="0">
                  <a:solidFill>
                    <a:srgbClr val="194467"/>
                  </a:solidFill>
                  <a:latin typeface="Marker Felt"/>
                  <a:cs typeface="Marker Felt"/>
                </a:endParaRPr>
              </a:p>
            </p:txBody>
          </p:sp>
        </p:grpSp>
      </p:grpSp>
    </p:spTree>
    <p:extLst>
      <p:ext uri="{BB962C8B-B14F-4D97-AF65-F5344CB8AC3E}">
        <p14:creationId xmlns:p14="http://schemas.microsoft.com/office/powerpoint/2010/main" val="99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Grade 1 – Models</a:t>
            </a:r>
            <a:br>
              <a:rPr lang="en-US" smtClean="0"/>
            </a:br>
            <a:r>
              <a:rPr lang="en-US" smtClean="0"/>
              <a:t>Quick Ten Drawing and Place Value Chart</a:t>
            </a:r>
            <a:endParaRPr lang="en-US" dirty="0"/>
          </a:p>
        </p:txBody>
      </p:sp>
      <p:sp>
        <p:nvSpPr>
          <p:cNvPr id="11" name="Content Placeholder 10"/>
          <p:cNvSpPr>
            <a:spLocks noGrp="1"/>
          </p:cNvSpPr>
          <p:nvPr>
            <p:ph idx="1"/>
          </p:nvPr>
        </p:nvSpPr>
        <p:spPr/>
        <p:txBody>
          <a:bodyPr/>
          <a:lstStyle/>
          <a:p>
            <a:r>
              <a:rPr lang="en-US" smtClean="0"/>
              <a:t>Adding ones to ones, tens to tens</a:t>
            </a:r>
            <a:endParaRPr lang="en-US" dirty="0"/>
          </a:p>
        </p:txBody>
      </p:sp>
      <p:sp>
        <p:nvSpPr>
          <p:cNvPr id="12" name="Text Placeholder 11"/>
          <p:cNvSpPr>
            <a:spLocks noGrp="1"/>
          </p:cNvSpPr>
          <p:nvPr>
            <p:ph type="body" sz="quarter" idx="13"/>
          </p:nvPr>
        </p:nvSpPr>
        <p:spPr/>
        <p:txBody>
          <a:bodyPr/>
          <a:lstStyle/>
          <a:p>
            <a:r>
              <a:rPr lang="en-US" dirty="0" smtClean="0"/>
              <a:t>Grade 1 – Module 4 – Lesson 5</a:t>
            </a:r>
            <a:endParaRPr lang="en-US" dirty="0"/>
          </a:p>
        </p:txBody>
      </p:sp>
      <p:pic>
        <p:nvPicPr>
          <p:cNvPr id="2051" name="Picture 3"/>
          <p:cNvPicPr>
            <a:picLocks noChangeAspect="1" noChangeArrowheads="1"/>
          </p:cNvPicPr>
          <p:nvPr/>
        </p:nvPicPr>
        <p:blipFill>
          <a:blip r:embed="rId3"/>
          <a:srcRect/>
          <a:stretch>
            <a:fillRect/>
          </a:stretch>
        </p:blipFill>
        <p:spPr bwMode="auto">
          <a:xfrm>
            <a:off x="0" y="2901043"/>
            <a:ext cx="4419600" cy="2438400"/>
          </a:xfrm>
          <a:prstGeom prst="rect">
            <a:avLst/>
          </a:prstGeom>
          <a:noFill/>
          <a:ln w="9525">
            <a:noFill/>
            <a:miter lim="800000"/>
            <a:headEnd/>
            <a:tailEnd/>
          </a:ln>
        </p:spPr>
      </p:pic>
      <p:grpSp>
        <p:nvGrpSpPr>
          <p:cNvPr id="3" name="Group 7"/>
          <p:cNvGrpSpPr/>
          <p:nvPr/>
        </p:nvGrpSpPr>
        <p:grpSpPr>
          <a:xfrm>
            <a:off x="4572000" y="2819400"/>
            <a:ext cx="4572000" cy="2514600"/>
            <a:chOff x="4932934" y="3076575"/>
            <a:chExt cx="3670238" cy="146685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71204" y="3124200"/>
              <a:ext cx="2131968" cy="141732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t="-2971"/>
            <a:stretch>
              <a:fillRect/>
            </a:stretch>
          </p:blipFill>
          <p:spPr bwMode="auto">
            <a:xfrm>
              <a:off x="4932934" y="3076575"/>
              <a:ext cx="1865445" cy="1466850"/>
            </a:xfrm>
            <a:prstGeom prst="rect">
              <a:avLst/>
            </a:prstGeom>
            <a:noFill/>
            <a:ln w="9525">
              <a:noFill/>
              <a:miter lim="800000"/>
              <a:headEnd/>
              <a:tailEnd/>
            </a:ln>
          </p:spPr>
        </p:pic>
      </p:grpSp>
    </p:spTree>
    <p:extLst>
      <p:ext uri="{BB962C8B-B14F-4D97-AF65-F5344CB8AC3E}">
        <p14:creationId xmlns:p14="http://schemas.microsoft.com/office/powerpoint/2010/main" val="4426404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algn="ctr"/>
            <a:r>
              <a:rPr lang="en-US" b="1" dirty="0" smtClean="0"/>
              <a:t>Addition and Subtraction </a:t>
            </a:r>
          </a:p>
          <a:p>
            <a:pPr algn="ctr"/>
            <a:r>
              <a:rPr lang="en-US" sz="1800" b="1" dirty="0" smtClean="0"/>
              <a:t>1. Counting all	2. Counting on	3. Convert to an easier problem</a:t>
            </a:r>
            <a:endParaRPr lang="en-US" sz="1800" b="1" dirty="0"/>
          </a:p>
        </p:txBody>
      </p:sp>
      <p:grpSp>
        <p:nvGrpSpPr>
          <p:cNvPr id="6" name="Group 5"/>
          <p:cNvGrpSpPr/>
          <p:nvPr/>
        </p:nvGrpSpPr>
        <p:grpSpPr>
          <a:xfrm>
            <a:off x="312006" y="3130550"/>
            <a:ext cx="8679594" cy="2184167"/>
            <a:chOff x="312006" y="2540000"/>
            <a:chExt cx="8204200" cy="1981320"/>
          </a:xfrm>
        </p:grpSpPr>
        <p:sp>
          <p:nvSpPr>
            <p:cNvPr id="9" name="Content Placeholder 2"/>
            <p:cNvSpPr txBox="1">
              <a:spLocks/>
            </p:cNvSpPr>
            <p:nvPr/>
          </p:nvSpPr>
          <p:spPr>
            <a:xfrm>
              <a:off x="1981200" y="4114800"/>
              <a:ext cx="2133600" cy="400110"/>
            </a:xfrm>
            <a:prstGeom prst="rect">
              <a:avLst/>
            </a:prstGeom>
            <a:ln w="25400">
              <a:solidFill>
                <a:schemeClr val="tx1"/>
              </a:solidFill>
            </a:ln>
            <a:effectLst>
              <a:glow rad="101600">
                <a:schemeClr val="accent6">
                  <a:alpha val="75000"/>
                </a:schemeClr>
              </a:glow>
            </a:effectLst>
          </p:spPr>
          <p:txBody>
            <a:bodyPr vert="horz" lIns="91440" tIns="45720" rIns="91440" bIns="45720" rtlCol="0" anchor="t">
              <a:sp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b="1" dirty="0" smtClean="0">
                  <a:effectLst/>
                </a:rPr>
                <a:t> Fluency</a:t>
              </a:r>
              <a:endParaRPr lang="en-US" b="1" dirty="0"/>
            </a:p>
          </p:txBody>
        </p:sp>
        <p:sp>
          <p:nvSpPr>
            <p:cNvPr id="10" name="Content Placeholder 2"/>
            <p:cNvSpPr txBox="1">
              <a:spLocks/>
            </p:cNvSpPr>
            <p:nvPr/>
          </p:nvSpPr>
          <p:spPr>
            <a:xfrm>
              <a:off x="4800600" y="4121210"/>
              <a:ext cx="2133600" cy="400110"/>
            </a:xfrm>
            <a:prstGeom prst="rect">
              <a:avLst/>
            </a:prstGeom>
            <a:ln w="25400">
              <a:solidFill>
                <a:schemeClr val="tx1"/>
              </a:solidFill>
            </a:ln>
            <a:effectLst>
              <a:glow rad="101600">
                <a:schemeClr val="accent6">
                  <a:alpha val="75000"/>
                </a:schemeClr>
              </a:glow>
            </a:effectLst>
          </p:spPr>
          <p:txBody>
            <a:bodyPr vert="horz" lIns="91440" tIns="45720" rIns="91440" bIns="45720" rtlCol="0" anchor="t">
              <a:sp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b="1" dirty="0" smtClean="0">
                  <a:effectLst/>
                </a:rPr>
                <a:t> Story Problems</a:t>
              </a:r>
              <a:endParaRPr lang="en-US" b="1" dirty="0"/>
            </a:p>
          </p:txBody>
        </p:sp>
        <p:sp>
          <p:nvSpPr>
            <p:cNvPr id="11" name="Content Placeholder 2"/>
            <p:cNvSpPr txBox="1">
              <a:spLocks/>
            </p:cNvSpPr>
            <p:nvPr/>
          </p:nvSpPr>
          <p:spPr>
            <a:xfrm>
              <a:off x="6382606" y="3451375"/>
              <a:ext cx="2133600" cy="400110"/>
            </a:xfrm>
            <a:prstGeom prst="rect">
              <a:avLst/>
            </a:prstGeom>
            <a:ln w="25400">
              <a:solidFill>
                <a:schemeClr val="tx1"/>
              </a:solidFill>
            </a:ln>
            <a:effectLst>
              <a:glow rad="101600">
                <a:schemeClr val="accent6">
                  <a:alpha val="75000"/>
                </a:schemeClr>
              </a:glow>
            </a:effectLst>
          </p:spPr>
          <p:txBody>
            <a:bodyPr vert="horz" lIns="91440" tIns="45720" rIns="91440" bIns="45720" rtlCol="0" anchor="t">
              <a:sp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b="1" dirty="0" smtClean="0">
                  <a:effectLst/>
                </a:rPr>
                <a:t> Assessment</a:t>
              </a:r>
              <a:endParaRPr lang="en-US" b="1" dirty="0"/>
            </a:p>
          </p:txBody>
        </p:sp>
        <p:sp>
          <p:nvSpPr>
            <p:cNvPr id="12" name="Content Placeholder 2"/>
            <p:cNvSpPr txBox="1">
              <a:spLocks/>
            </p:cNvSpPr>
            <p:nvPr/>
          </p:nvSpPr>
          <p:spPr>
            <a:xfrm>
              <a:off x="312006" y="3451375"/>
              <a:ext cx="2133600" cy="400110"/>
            </a:xfrm>
            <a:prstGeom prst="rect">
              <a:avLst/>
            </a:prstGeom>
            <a:ln w="25400">
              <a:solidFill>
                <a:schemeClr val="tx1"/>
              </a:solidFill>
            </a:ln>
            <a:effectLst>
              <a:glow rad="101600">
                <a:schemeClr val="accent6">
                  <a:alpha val="75000"/>
                </a:schemeClr>
              </a:glow>
            </a:effectLst>
          </p:spPr>
          <p:txBody>
            <a:bodyPr vert="horz" lIns="91440" tIns="45720" rIns="91440" bIns="45720" rtlCol="0" anchor="t">
              <a:sp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b="1" dirty="0" smtClean="0">
                  <a:effectLst/>
                </a:rPr>
                <a:t> Models</a:t>
              </a:r>
              <a:endParaRPr lang="en-US" b="1" dirty="0"/>
            </a:p>
          </p:txBody>
        </p:sp>
        <p:cxnSp>
          <p:nvCxnSpPr>
            <p:cNvPr id="14" name="Straight Connector 13"/>
            <p:cNvCxnSpPr/>
            <p:nvPr/>
          </p:nvCxnSpPr>
          <p:spPr>
            <a:xfrm flipH="1">
              <a:off x="2286000" y="2540000"/>
              <a:ext cx="2039206" cy="762000"/>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3" idx="2"/>
            </p:cNvCxnSpPr>
            <p:nvPr/>
          </p:nvCxnSpPr>
          <p:spPr>
            <a:xfrm flipH="1">
              <a:off x="3733800" y="2895600"/>
              <a:ext cx="667606" cy="1066800"/>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3" idx="2"/>
            </p:cNvCxnSpPr>
            <p:nvPr/>
          </p:nvCxnSpPr>
          <p:spPr>
            <a:xfrm>
              <a:off x="4401406" y="2895600"/>
              <a:ext cx="703994" cy="1066800"/>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572000" y="2540000"/>
              <a:ext cx="1772506" cy="749300"/>
            </a:xfrm>
            <a:prstGeom prst="line">
              <a:avLst/>
            </a:prstGeom>
            <a:ln w="34925"/>
          </p:spPr>
          <p:style>
            <a:lnRef idx="2">
              <a:schemeClr val="accent1"/>
            </a:lnRef>
            <a:fillRef idx="0">
              <a:schemeClr val="accent1"/>
            </a:fillRef>
            <a:effectRef idx="1">
              <a:schemeClr val="accent1"/>
            </a:effectRef>
            <a:fontRef idx="minor">
              <a:schemeClr val="tx1"/>
            </a:fontRef>
          </p:style>
        </p:cxnSp>
      </p:grpSp>
      <p:sp>
        <p:nvSpPr>
          <p:cNvPr id="15" name="Content Placeholder 2"/>
          <p:cNvSpPr txBox="1">
            <a:spLocks/>
          </p:cNvSpPr>
          <p:nvPr/>
        </p:nvSpPr>
        <p:spPr>
          <a:xfrm>
            <a:off x="762000" y="1776350"/>
            <a:ext cx="7391400" cy="954107"/>
          </a:xfrm>
          <a:prstGeom prst="rect">
            <a:avLst/>
          </a:prstGeom>
          <a:ln w="25400">
            <a:solidFill>
              <a:schemeClr val="tx1"/>
            </a:solidFill>
          </a:ln>
          <a:effectLst>
            <a:glow rad="101600">
              <a:schemeClr val="accent6">
                <a:alpha val="75000"/>
              </a:schemeClr>
            </a:glow>
          </a:effectLst>
        </p:spPr>
        <p:txBody>
          <a:bodyPr vert="horz" wrap="square" lIns="91440" tIns="45720" rIns="91440" bIns="45720" rtlCol="0" anchor="t">
            <a:spAutoFit/>
          </a:bodyPr>
          <a:lstStyle>
            <a:lvl1pPr marL="342900" indent="-342900" algn="l" defTabSz="457200" rtl="0" eaLnBrk="1" latinLnBrk="0" hangingPunct="1">
              <a:spcBef>
                <a:spcPts val="0"/>
              </a:spcBef>
              <a:spcAft>
                <a:spcPts val="1200"/>
              </a:spcAft>
              <a:buFont typeface="Arial"/>
              <a:buNone/>
              <a:defRPr sz="2600" b="0" i="0" kern="1200" cap="none" baseline="0">
                <a:solidFill>
                  <a:srgbClr val="194467"/>
                </a:solidFill>
                <a:latin typeface="Agenda-Light"/>
                <a:ea typeface="+mn-ea"/>
                <a:cs typeface="Agenda-Light"/>
              </a:defRPr>
            </a:lvl1pPr>
            <a:lvl2pPr marL="742950" indent="-285750" algn="l" defTabSz="457200" rtl="0" eaLnBrk="1" latinLnBrk="0" hangingPunct="1">
              <a:spcBef>
                <a:spcPts val="0"/>
              </a:spcBef>
              <a:spcAft>
                <a:spcPts val="1200"/>
              </a:spcAft>
              <a:buFont typeface="Arial"/>
              <a:buNone/>
              <a:defRPr sz="2400" b="0" i="0" kern="1200">
                <a:solidFill>
                  <a:srgbClr val="636466"/>
                </a:solidFill>
                <a:latin typeface="Agenda-Light"/>
                <a:ea typeface="+mn-ea"/>
                <a:cs typeface="Agenda-Bold"/>
              </a:defRPr>
            </a:lvl2pPr>
            <a:lvl3pPr marL="1143000" indent="-228600" algn="l" defTabSz="457200" rtl="0" eaLnBrk="1" latinLnBrk="0" hangingPunct="1">
              <a:spcBef>
                <a:spcPts val="0"/>
              </a:spcBef>
              <a:spcAft>
                <a:spcPts val="1200"/>
              </a:spcAft>
              <a:buFont typeface="Arial"/>
              <a:buNone/>
              <a:defRPr sz="2200" b="0" i="0" kern="1200">
                <a:solidFill>
                  <a:srgbClr val="636466"/>
                </a:solidFill>
                <a:latin typeface="Agenda-Light"/>
                <a:ea typeface="+mn-ea"/>
                <a:cs typeface="Agenda-Light"/>
              </a:defRPr>
            </a:lvl3pPr>
            <a:lvl4pPr marL="1600200" indent="-228600" algn="l" defTabSz="457200" rtl="0" eaLnBrk="1" latinLnBrk="0" hangingPunct="1">
              <a:spcBef>
                <a:spcPts val="0"/>
              </a:spcBef>
              <a:spcAft>
                <a:spcPts val="1200"/>
              </a:spcAft>
              <a:buFont typeface="Arial"/>
              <a:buNone/>
              <a:defRPr sz="1800" b="0" i="0" kern="1200">
                <a:solidFill>
                  <a:srgbClr val="636466"/>
                </a:solidFill>
                <a:latin typeface="Agenda-Light"/>
                <a:ea typeface="+mn-ea"/>
                <a:cs typeface="Verdana"/>
              </a:defRPr>
            </a:lvl4pPr>
            <a:lvl5pPr marL="2057400" indent="-228600" algn="l" defTabSz="457200" rtl="0" eaLnBrk="1" latinLnBrk="0" hangingPunct="1">
              <a:spcBef>
                <a:spcPts val="0"/>
              </a:spcBef>
              <a:spcAft>
                <a:spcPts val="1200"/>
              </a:spcAft>
              <a:buFont typeface="Arial"/>
              <a:buNone/>
              <a:defRPr sz="18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b="1" dirty="0" smtClean="0">
                <a:effectLst/>
              </a:rPr>
              <a:t> </a:t>
            </a:r>
          </a:p>
          <a:p>
            <a:pPr algn="ctr"/>
            <a:endParaRPr lang="en-US" b="1" dirty="0"/>
          </a:p>
        </p:txBody>
      </p:sp>
    </p:spTree>
    <p:extLst>
      <p:ext uri="{BB962C8B-B14F-4D97-AF65-F5344CB8AC3E}">
        <p14:creationId xmlns:p14="http://schemas.microsoft.com/office/powerpoint/2010/main" val="353350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1 – Models</a:t>
            </a:r>
            <a:br>
              <a:rPr lang="en-US" smtClean="0"/>
            </a:br>
            <a:r>
              <a:rPr lang="en-US" smtClean="0"/>
              <a:t>Dimes and Pennies</a:t>
            </a:r>
            <a:endParaRPr lang="en-US" dirty="0"/>
          </a:p>
        </p:txBody>
      </p:sp>
      <p:sp>
        <p:nvSpPr>
          <p:cNvPr id="11" name="Content Placeholder 10"/>
          <p:cNvSpPr>
            <a:spLocks noGrp="1"/>
          </p:cNvSpPr>
          <p:nvPr>
            <p:ph idx="1"/>
          </p:nvPr>
        </p:nvSpPr>
        <p:spPr/>
        <p:txBody>
          <a:bodyPr/>
          <a:lstStyle/>
          <a:p>
            <a:r>
              <a:rPr lang="en-US" smtClean="0"/>
              <a:t>Adding ones to ones, tens to tens</a:t>
            </a:r>
            <a:endParaRPr lang="en-US" dirty="0"/>
          </a:p>
        </p:txBody>
      </p:sp>
      <p:sp>
        <p:nvSpPr>
          <p:cNvPr id="12" name="Text Placeholder 11"/>
          <p:cNvSpPr>
            <a:spLocks noGrp="1"/>
          </p:cNvSpPr>
          <p:nvPr>
            <p:ph type="body" sz="quarter" idx="13"/>
          </p:nvPr>
        </p:nvSpPr>
        <p:spPr/>
        <p:txBody>
          <a:bodyPr/>
          <a:lstStyle/>
          <a:p>
            <a:r>
              <a:rPr lang="en-US" dirty="0"/>
              <a:t>Grade 1 – Module </a:t>
            </a:r>
            <a:r>
              <a:rPr lang="en-US" dirty="0" smtClean="0"/>
              <a:t>4 – Lesson 6</a:t>
            </a:r>
            <a:endParaRPr lang="en-US" dirty="0"/>
          </a:p>
        </p:txBody>
      </p:sp>
      <p:pic>
        <p:nvPicPr>
          <p:cNvPr id="3075" name="Picture 3"/>
          <p:cNvPicPr>
            <a:picLocks noChangeAspect="1" noChangeArrowheads="1"/>
          </p:cNvPicPr>
          <p:nvPr/>
        </p:nvPicPr>
        <p:blipFill>
          <a:blip r:embed="rId3"/>
          <a:srcRect/>
          <a:stretch>
            <a:fillRect/>
          </a:stretch>
        </p:blipFill>
        <p:spPr bwMode="auto">
          <a:xfrm>
            <a:off x="2819400" y="2286000"/>
            <a:ext cx="3276600" cy="1884307"/>
          </a:xfrm>
          <a:prstGeom prst="rect">
            <a:avLst/>
          </a:prstGeom>
          <a:noFill/>
          <a:ln w="9525">
            <a:noFill/>
            <a:miter lim="800000"/>
            <a:headEnd/>
            <a:tailEnd/>
          </a:ln>
        </p:spPr>
      </p:pic>
      <p:pic>
        <p:nvPicPr>
          <p:cNvPr id="4098" name="Picture 2"/>
          <p:cNvPicPr>
            <a:picLocks noChangeAspect="1" noChangeArrowheads="1"/>
          </p:cNvPicPr>
          <p:nvPr/>
        </p:nvPicPr>
        <p:blipFill>
          <a:blip r:embed="rId4"/>
          <a:srcRect/>
          <a:stretch>
            <a:fillRect/>
          </a:stretch>
        </p:blipFill>
        <p:spPr bwMode="auto">
          <a:xfrm>
            <a:off x="1219200" y="4314825"/>
            <a:ext cx="6296025" cy="1476375"/>
          </a:xfrm>
          <a:prstGeom prst="rect">
            <a:avLst/>
          </a:prstGeom>
          <a:noFill/>
          <a:ln w="9525">
            <a:noFill/>
            <a:miter lim="800000"/>
            <a:headEnd/>
            <a:tailEnd/>
          </a:ln>
        </p:spPr>
      </p:pic>
    </p:spTree>
    <p:extLst>
      <p:ext uri="{BB962C8B-B14F-4D97-AF65-F5344CB8AC3E}">
        <p14:creationId xmlns:p14="http://schemas.microsoft.com/office/powerpoint/2010/main" val="4426404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1 – Addition and Subtraction of Tens</a:t>
            </a:r>
            <a:endParaRPr lang="en-US" dirty="0"/>
          </a:p>
        </p:txBody>
      </p:sp>
      <p:sp>
        <p:nvSpPr>
          <p:cNvPr id="3" name="Content Placeholder 2"/>
          <p:cNvSpPr>
            <a:spLocks noGrp="1"/>
          </p:cNvSpPr>
          <p:nvPr>
            <p:ph idx="1"/>
          </p:nvPr>
        </p:nvSpPr>
        <p:spPr/>
        <p:txBody>
          <a:bodyPr/>
          <a:lstStyle/>
          <a:p>
            <a:r>
              <a:rPr lang="en-US" smtClean="0"/>
              <a:t/>
            </a:r>
            <a:br>
              <a:rPr lang="en-US" smtClean="0"/>
            </a:br>
            <a:endParaRPr lang="en-US" dirty="0" smtClean="0"/>
          </a:p>
        </p:txBody>
      </p:sp>
      <p:sp>
        <p:nvSpPr>
          <p:cNvPr id="6" name="Text Placeholder 5"/>
          <p:cNvSpPr>
            <a:spLocks noGrp="1"/>
          </p:cNvSpPr>
          <p:nvPr>
            <p:ph type="body" sz="quarter" idx="13"/>
          </p:nvPr>
        </p:nvSpPr>
        <p:spPr/>
        <p:txBody>
          <a:bodyPr/>
          <a:lstStyle/>
          <a:p>
            <a:r>
              <a:rPr lang="en-US" dirty="0" smtClean="0"/>
              <a:t>Grade 1 – Module 4 – Lesson 11</a:t>
            </a:r>
            <a:endParaRPr lang="en-US" dirty="0"/>
          </a:p>
        </p:txBody>
      </p:sp>
      <p:pic>
        <p:nvPicPr>
          <p:cNvPr id="2055" name="Picture 7"/>
          <p:cNvPicPr>
            <a:picLocks noChangeAspect="1" noChangeArrowheads="1"/>
          </p:cNvPicPr>
          <p:nvPr/>
        </p:nvPicPr>
        <p:blipFill>
          <a:blip r:embed="rId3"/>
          <a:srcRect/>
          <a:stretch>
            <a:fillRect/>
          </a:stretch>
        </p:blipFill>
        <p:spPr bwMode="auto">
          <a:xfrm>
            <a:off x="280864" y="1761679"/>
            <a:ext cx="4063100" cy="4029521"/>
          </a:xfrm>
          <a:prstGeom prst="rect">
            <a:avLst/>
          </a:prstGeom>
          <a:noFill/>
          <a:ln w="9525">
            <a:noFill/>
            <a:miter lim="800000"/>
            <a:headEnd/>
            <a:tailEnd/>
          </a:ln>
        </p:spPr>
      </p:pic>
      <p:pic>
        <p:nvPicPr>
          <p:cNvPr id="2056" name="Picture 8"/>
          <p:cNvPicPr>
            <a:picLocks noChangeAspect="1" noChangeArrowheads="1"/>
          </p:cNvPicPr>
          <p:nvPr/>
        </p:nvPicPr>
        <p:blipFill>
          <a:blip r:embed="rId4"/>
          <a:srcRect/>
          <a:stretch>
            <a:fillRect/>
          </a:stretch>
        </p:blipFill>
        <p:spPr bwMode="auto">
          <a:xfrm>
            <a:off x="4724400" y="1776350"/>
            <a:ext cx="4168263" cy="4060807"/>
          </a:xfrm>
          <a:prstGeom prst="rect">
            <a:avLst/>
          </a:prstGeom>
          <a:noFill/>
          <a:ln w="9525">
            <a:noFill/>
            <a:miter lim="800000"/>
            <a:headEnd/>
            <a:tailEnd/>
          </a:ln>
        </p:spPr>
      </p:pic>
    </p:spTree>
    <p:extLst>
      <p:ext uri="{BB962C8B-B14F-4D97-AF65-F5344CB8AC3E}">
        <p14:creationId xmlns:p14="http://schemas.microsoft.com/office/powerpoint/2010/main" val="4426404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1 – Adding Ones to Ones, Tens to Tens</a:t>
            </a:r>
            <a:endParaRPr lang="en-US" dirty="0"/>
          </a:p>
        </p:txBody>
      </p:sp>
      <p:sp>
        <p:nvSpPr>
          <p:cNvPr id="3" name="Content Placeholder 2"/>
          <p:cNvSpPr>
            <a:spLocks noGrp="1"/>
          </p:cNvSpPr>
          <p:nvPr>
            <p:ph idx="1"/>
          </p:nvPr>
        </p:nvSpPr>
        <p:spPr/>
        <p:txBody>
          <a:bodyPr/>
          <a:lstStyle/>
          <a:p>
            <a:r>
              <a:rPr lang="en-US" smtClean="0"/>
              <a:t>Do we add to the ones or to the tens? </a:t>
            </a:r>
          </a:p>
          <a:p>
            <a:r>
              <a:rPr lang="en-US" smtClean="0"/>
              <a:t>16 + 2 = _____	 	16 + 20 = _____</a:t>
            </a:r>
          </a:p>
          <a:p>
            <a:endParaRPr lang="en-US" smtClean="0"/>
          </a:p>
          <a:p>
            <a:endParaRPr lang="en-US" smtClean="0"/>
          </a:p>
          <a:p>
            <a:endParaRPr lang="en-US" smtClean="0"/>
          </a:p>
          <a:p>
            <a:r>
              <a:rPr lang="en-US" smtClean="0"/>
              <a:t/>
            </a:r>
            <a:br>
              <a:rPr lang="en-US" smtClean="0"/>
            </a:br>
            <a:endParaRPr lang="en-US" dirty="0" smtClean="0"/>
          </a:p>
        </p:txBody>
      </p:sp>
      <p:sp>
        <p:nvSpPr>
          <p:cNvPr id="8" name="Text Placeholder 7"/>
          <p:cNvSpPr>
            <a:spLocks noGrp="1"/>
          </p:cNvSpPr>
          <p:nvPr>
            <p:ph type="body" sz="quarter" idx="13"/>
          </p:nvPr>
        </p:nvSpPr>
        <p:spPr/>
        <p:txBody>
          <a:bodyPr/>
          <a:lstStyle/>
          <a:p>
            <a:r>
              <a:rPr lang="en-US" dirty="0"/>
              <a:t>Grade 1 – Module </a:t>
            </a:r>
            <a:r>
              <a:rPr lang="en-US" dirty="0" smtClean="0"/>
              <a:t>4 – </a:t>
            </a:r>
            <a:r>
              <a:rPr lang="en-US" dirty="0"/>
              <a:t>Lesson 16</a:t>
            </a:r>
          </a:p>
        </p:txBody>
      </p:sp>
      <p:pic>
        <p:nvPicPr>
          <p:cNvPr id="6" name="Picture 2" descr="https://lh3.googleusercontent.com/Bq6Eplshenou1Ra-wcuthXHWosUsSvH608Vjvf3xEKn3dvbk2QwGFJpHd8VRhKNKs56rjuHussw4tEpraMvBxZSd7_xN8qMUneS-oBKJaeeQbbYetwlnEl60RQ"/>
          <p:cNvPicPr>
            <a:picLocks noChangeAspect="1" noChangeArrowheads="1"/>
          </p:cNvPicPr>
          <p:nvPr/>
        </p:nvPicPr>
        <p:blipFill>
          <a:blip r:embed="rId3"/>
          <a:srcRect/>
          <a:stretch>
            <a:fillRect/>
          </a:stretch>
        </p:blipFill>
        <p:spPr bwMode="auto">
          <a:xfrm>
            <a:off x="990600" y="3453228"/>
            <a:ext cx="1590675" cy="2337972"/>
          </a:xfrm>
          <a:prstGeom prst="rect">
            <a:avLst/>
          </a:prstGeom>
          <a:noFill/>
        </p:spPr>
      </p:pic>
      <p:pic>
        <p:nvPicPr>
          <p:cNvPr id="7" name="Picture 4" descr="https://lh5.googleusercontent.com/nCHgT1K-eEORLOixLnNsIh8UxrVJiniijxR0O7bZmQCqp2Pk_im1u1no_C49kY0z12ZjDfZ4JOOcB2GJbJgFqhVa9AhKqw3Pm_kw5GGqscHvcviiErwlsHci8w"/>
          <p:cNvPicPr>
            <a:picLocks noChangeAspect="1" noChangeArrowheads="1"/>
          </p:cNvPicPr>
          <p:nvPr/>
        </p:nvPicPr>
        <p:blipFill>
          <a:blip r:embed="rId4"/>
          <a:srcRect/>
          <a:stretch>
            <a:fillRect/>
          </a:stretch>
        </p:blipFill>
        <p:spPr bwMode="auto">
          <a:xfrm>
            <a:off x="5910262" y="3453228"/>
            <a:ext cx="1793231" cy="2340864"/>
          </a:xfrm>
          <a:prstGeom prst="rect">
            <a:avLst/>
          </a:prstGeom>
          <a:noFill/>
        </p:spPr>
      </p:pic>
    </p:spTree>
    <p:extLst>
      <p:ext uri="{BB962C8B-B14F-4D97-AF65-F5344CB8AC3E}">
        <p14:creationId xmlns:p14="http://schemas.microsoft.com/office/powerpoint/2010/main" val="44264046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6" y="304800"/>
            <a:ext cx="8476394" cy="1366595"/>
          </a:xfrm>
        </p:spPr>
        <p:txBody>
          <a:bodyPr/>
          <a:lstStyle/>
          <a:p>
            <a:r>
              <a:rPr lang="en-US" dirty="0" smtClean="0"/>
              <a:t>Grade 1 – Convert to an Easier Problem  Making the Next Ten</a:t>
            </a:r>
            <a:endParaRPr lang="en-US" dirty="0"/>
          </a:p>
        </p:txBody>
      </p:sp>
      <p:sp>
        <p:nvSpPr>
          <p:cNvPr id="3" name="Content Placeholder 2"/>
          <p:cNvSpPr>
            <a:spLocks noGrp="1"/>
          </p:cNvSpPr>
          <p:nvPr>
            <p:ph idx="1"/>
          </p:nvPr>
        </p:nvSpPr>
        <p:spPr/>
        <p:txBody>
          <a:bodyPr/>
          <a:lstStyle/>
          <a:p>
            <a:pPr algn="ctr"/>
            <a:endParaRPr lang="en-US" b="1" dirty="0" smtClean="0"/>
          </a:p>
          <a:p>
            <a:pPr algn="ctr"/>
            <a:r>
              <a:rPr lang="en-US" b="1" dirty="0" smtClean="0"/>
              <a:t>28 + 6 = _____</a:t>
            </a:r>
          </a:p>
          <a:p>
            <a:pPr algn="ctr"/>
            <a:endParaRPr lang="en-US" b="1" dirty="0" smtClean="0"/>
          </a:p>
        </p:txBody>
      </p:sp>
      <p:sp>
        <p:nvSpPr>
          <p:cNvPr id="7" name="Text Placeholder 6"/>
          <p:cNvSpPr>
            <a:spLocks noGrp="1"/>
          </p:cNvSpPr>
          <p:nvPr>
            <p:ph type="body" sz="quarter" idx="13"/>
          </p:nvPr>
        </p:nvSpPr>
        <p:spPr/>
        <p:txBody>
          <a:bodyPr/>
          <a:lstStyle/>
          <a:p>
            <a:r>
              <a:rPr lang="en-US" dirty="0" smtClean="0"/>
              <a:t>Grade 1 – Module 4 – Lesson 14</a:t>
            </a:r>
            <a:endParaRPr lang="en-US" dirty="0"/>
          </a:p>
        </p:txBody>
      </p:sp>
      <p:pic>
        <p:nvPicPr>
          <p:cNvPr id="130050" name="Picture 2" descr="https://lh6.googleusercontent.com/_LdcDhB4wPe9Bkj1Hn1aXUXR4xXAsZaEm_fGiTcdmNOibMTMwMb4KfvPkO0psU1XztfpG8d-i4K5xJlve8jeHvYeoiwWes2rUy7LIGd8x4tAByHftHvyu7Eiew"/>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91200" y="3144163"/>
            <a:ext cx="2133600" cy="2647037"/>
          </a:xfrm>
          <a:prstGeom prst="rect">
            <a:avLst/>
          </a:prstGeom>
          <a:noFill/>
        </p:spPr>
      </p:pic>
      <p:pic>
        <p:nvPicPr>
          <p:cNvPr id="6" name="Picture 2" descr="https://lh6.googleusercontent.com/_LdcDhB4wPe9Bkj1Hn1aXUXR4xXAsZaEm_fGiTcdmNOibMTMwMb4KfvPkO0psU1XztfpG8d-i4K5xJlve8jeHvYeoiwWes2rUy7LIGd8x4tAByHftHvyu7Eiew"/>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90600" y="3144163"/>
            <a:ext cx="1797924" cy="2647037"/>
          </a:xfrm>
          <a:prstGeom prst="rect">
            <a:avLst/>
          </a:prstGeom>
          <a:noFill/>
        </p:spPr>
      </p:pic>
      <p:pic>
        <p:nvPicPr>
          <p:cNvPr id="7170" name="Picture 2"/>
          <p:cNvPicPr>
            <a:picLocks noChangeAspect="1" noChangeArrowheads="1"/>
          </p:cNvPicPr>
          <p:nvPr/>
        </p:nvPicPr>
        <p:blipFill>
          <a:blip r:embed="rId5"/>
          <a:srcRect/>
          <a:stretch>
            <a:fillRect/>
          </a:stretch>
        </p:blipFill>
        <p:spPr bwMode="auto">
          <a:xfrm rot="16200000">
            <a:off x="2909822" y="3595623"/>
            <a:ext cx="2719525" cy="1671630"/>
          </a:xfrm>
          <a:prstGeom prst="rect">
            <a:avLst/>
          </a:prstGeom>
          <a:noFill/>
          <a:ln w="9525">
            <a:noFill/>
            <a:miter lim="800000"/>
            <a:headEnd/>
            <a:tailEnd/>
          </a:ln>
        </p:spPr>
      </p:pic>
    </p:spTree>
    <p:extLst>
      <p:ext uri="{BB962C8B-B14F-4D97-AF65-F5344CB8AC3E}">
        <p14:creationId xmlns:p14="http://schemas.microsoft.com/office/powerpoint/2010/main" val="4426404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1 – Working with “Ten”</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Students use TEN in 2 different ways as they</a:t>
            </a:r>
          </a:p>
          <a:p>
            <a:r>
              <a:rPr lang="en-US" dirty="0" smtClean="0"/>
              <a:t>decompose the second addend:</a:t>
            </a:r>
          </a:p>
          <a:p>
            <a:pPr marL="457200" indent="-457200">
              <a:buFont typeface="Arial"/>
              <a:buChar char="•"/>
            </a:pPr>
            <a:r>
              <a:rPr lang="en-US" dirty="0" smtClean="0"/>
              <a:t>adding on the ten first</a:t>
            </a:r>
          </a:p>
          <a:p>
            <a:pPr marL="457200" indent="-457200">
              <a:buFont typeface="Arial"/>
              <a:buChar char="•"/>
            </a:pPr>
            <a:r>
              <a:rPr lang="en-US" dirty="0" smtClean="0"/>
              <a:t>making the next ten first</a:t>
            </a:r>
          </a:p>
          <a:p>
            <a:endParaRPr lang="en-US" dirty="0" smtClean="0"/>
          </a:p>
          <a:p>
            <a:r>
              <a:rPr lang="en-US" dirty="0" smtClean="0"/>
              <a:t> 			</a:t>
            </a:r>
            <a:r>
              <a:rPr lang="en-US" b="1" dirty="0" smtClean="0"/>
              <a:t>19 + 15 = _____</a:t>
            </a:r>
            <a:r>
              <a:rPr lang="en-US" dirty="0" smtClean="0"/>
              <a:t/>
            </a:r>
            <a:br>
              <a:rPr lang="en-US" dirty="0" smtClean="0"/>
            </a:br>
            <a:r>
              <a:rPr lang="en-US" dirty="0" smtClean="0"/>
              <a:t> </a:t>
            </a:r>
            <a:br>
              <a:rPr lang="en-US" dirty="0" smtClean="0"/>
            </a:br>
            <a:endParaRPr lang="en-US" dirty="0" smtClean="0"/>
          </a:p>
        </p:txBody>
      </p:sp>
      <p:sp>
        <p:nvSpPr>
          <p:cNvPr id="5" name="Text Placeholder 4"/>
          <p:cNvSpPr>
            <a:spLocks noGrp="1"/>
          </p:cNvSpPr>
          <p:nvPr>
            <p:ph type="body" sz="quarter" idx="13"/>
          </p:nvPr>
        </p:nvSpPr>
        <p:spPr/>
        <p:txBody>
          <a:bodyPr/>
          <a:lstStyle/>
          <a:p>
            <a:r>
              <a:rPr lang="en-US" dirty="0" smtClean="0"/>
              <a:t>Grade 1 – Module 4 – Lesson 26</a:t>
            </a:r>
            <a:endParaRPr lang="en-US" dirty="0"/>
          </a:p>
        </p:txBody>
      </p:sp>
      <p:pic>
        <p:nvPicPr>
          <p:cNvPr id="139266" name="Picture 2" descr="https://lh4.googleusercontent.com/006ho14fxPq4Ls3rnT9KzpTwHCnIJIDsKaBusU0G--HiCCvGUmeeDLTBunWpVdSfp4s3zFhcc5U9260-yhMgXBKeJo5huI571tWGGOmqh03QZAFYQsFANXrXDA"/>
          <p:cNvPicPr>
            <a:picLocks noChangeAspect="1" noChangeArrowheads="1"/>
          </p:cNvPicPr>
          <p:nvPr/>
        </p:nvPicPr>
        <p:blipFill>
          <a:blip r:embed="rId3"/>
          <a:srcRect l="54723"/>
          <a:stretch>
            <a:fillRect/>
          </a:stretch>
        </p:blipFill>
        <p:spPr bwMode="auto">
          <a:xfrm>
            <a:off x="7112668" y="3769894"/>
            <a:ext cx="1602707" cy="2421356"/>
          </a:xfrm>
          <a:prstGeom prst="rect">
            <a:avLst/>
          </a:prstGeom>
          <a:noFill/>
        </p:spPr>
      </p:pic>
      <p:pic>
        <p:nvPicPr>
          <p:cNvPr id="6" name="Picture 2" descr="https://lh4.googleusercontent.com/006ho14fxPq4Ls3rnT9KzpTwHCnIJIDsKaBusU0G--HiCCvGUmeeDLTBunWpVdSfp4s3zFhcc5U9260-yhMgXBKeJo5huI571tWGGOmqh03QZAFYQsFANXrXDA"/>
          <p:cNvPicPr>
            <a:picLocks noChangeAspect="1" noChangeArrowheads="1"/>
          </p:cNvPicPr>
          <p:nvPr/>
        </p:nvPicPr>
        <p:blipFill>
          <a:blip r:embed="rId3"/>
          <a:srcRect r="50489"/>
          <a:stretch>
            <a:fillRect/>
          </a:stretch>
        </p:blipFill>
        <p:spPr bwMode="auto">
          <a:xfrm>
            <a:off x="5181600" y="3769895"/>
            <a:ext cx="1752600" cy="2421355"/>
          </a:xfrm>
          <a:prstGeom prst="rect">
            <a:avLst/>
          </a:prstGeom>
          <a:noFill/>
        </p:spPr>
      </p:pic>
    </p:spTree>
    <p:extLst>
      <p:ext uri="{BB962C8B-B14F-4D97-AF65-F5344CB8AC3E}">
        <p14:creationId xmlns:p14="http://schemas.microsoft.com/office/powerpoint/2010/main" val="442640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9266"/>
                                        </p:tgtEl>
                                        <p:attrNameLst>
                                          <p:attrName>style.visibility</p:attrName>
                                        </p:attrNameLst>
                                      </p:cBhvr>
                                      <p:to>
                                        <p:strVal val="visible"/>
                                      </p:to>
                                    </p:set>
                                    <p:anim calcmode="lin" valueType="num">
                                      <p:cBhvr additive="base">
                                        <p:cTn id="13" dur="500" fill="hold"/>
                                        <p:tgtEl>
                                          <p:spTgt spid="139266"/>
                                        </p:tgtEl>
                                        <p:attrNameLst>
                                          <p:attrName>ppt_x</p:attrName>
                                        </p:attrNameLst>
                                      </p:cBhvr>
                                      <p:tavLst>
                                        <p:tav tm="0">
                                          <p:val>
                                            <p:strVal val="#ppt_x"/>
                                          </p:val>
                                        </p:tav>
                                        <p:tav tm="100000">
                                          <p:val>
                                            <p:strVal val="#ppt_x"/>
                                          </p:val>
                                        </p:tav>
                                      </p:tavLst>
                                    </p:anim>
                                    <p:anim calcmode="lin" valueType="num">
                                      <p:cBhvr additive="base">
                                        <p:cTn id="14" dur="500" fill="hold"/>
                                        <p:tgtEl>
                                          <p:spTgt spid="139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1 – Working with “Ten”</a:t>
            </a:r>
            <a:endParaRPr lang="en-US" dirty="0"/>
          </a:p>
        </p:txBody>
      </p:sp>
      <p:sp>
        <p:nvSpPr>
          <p:cNvPr id="3" name="Content Placeholder 2"/>
          <p:cNvSpPr>
            <a:spLocks noGrp="1"/>
          </p:cNvSpPr>
          <p:nvPr>
            <p:ph idx="1"/>
          </p:nvPr>
        </p:nvSpPr>
        <p:spPr/>
        <p:txBody>
          <a:bodyPr>
            <a:normAutofit/>
          </a:bodyPr>
          <a:lstStyle/>
          <a:p>
            <a:r>
              <a:rPr lang="en-US" dirty="0" smtClean="0"/>
              <a:t>Now You Try!</a:t>
            </a:r>
          </a:p>
          <a:p>
            <a:pPr marL="457200" indent="-457200">
              <a:buFont typeface="Arial"/>
              <a:buChar char="•"/>
            </a:pPr>
            <a:r>
              <a:rPr lang="en-US" dirty="0" smtClean="0"/>
              <a:t>adding on the ten first</a:t>
            </a:r>
          </a:p>
          <a:p>
            <a:pPr marL="457200" indent="-457200">
              <a:buFont typeface="Arial"/>
              <a:buChar char="•"/>
            </a:pPr>
            <a:r>
              <a:rPr lang="en-US" dirty="0" smtClean="0"/>
              <a:t>making the next ten first</a:t>
            </a:r>
          </a:p>
          <a:p>
            <a:endParaRPr lang="en-US" dirty="0" smtClean="0"/>
          </a:p>
          <a:p>
            <a:r>
              <a:rPr lang="en-US" dirty="0" smtClean="0"/>
              <a:t>19 + 17 = _____</a:t>
            </a:r>
          </a:p>
          <a:p>
            <a:r>
              <a:rPr lang="en-US" dirty="0" smtClean="0"/>
              <a:t>18 + 22 = _____</a:t>
            </a:r>
          </a:p>
          <a:p>
            <a:r>
              <a:rPr lang="en-US" dirty="0" smtClean="0"/>
              <a:t>49 + 25 = _____</a:t>
            </a:r>
            <a:br>
              <a:rPr lang="en-US" dirty="0" smtClean="0"/>
            </a:br>
            <a:r>
              <a:rPr lang="en-US" dirty="0" smtClean="0"/>
              <a:t> </a:t>
            </a:r>
            <a:br>
              <a:rPr lang="en-US" dirty="0" smtClean="0"/>
            </a:br>
            <a:endParaRPr lang="en-US" dirty="0" smtClean="0"/>
          </a:p>
        </p:txBody>
      </p:sp>
      <p:pic>
        <p:nvPicPr>
          <p:cNvPr id="5" name="Picture 4" descr="Screen Shot 2014-02-19 at 1.42.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1" y="5180817"/>
            <a:ext cx="990600" cy="1320800"/>
          </a:xfrm>
          <a:prstGeom prst="rect">
            <a:avLst/>
          </a:prstGeom>
        </p:spPr>
      </p:pic>
      <p:pic>
        <p:nvPicPr>
          <p:cNvPr id="8" name="Picture 2"/>
          <p:cNvPicPr>
            <a:picLocks noChangeAspect="1" noChangeArrowheads="1"/>
          </p:cNvPicPr>
          <p:nvPr/>
        </p:nvPicPr>
        <p:blipFill rotWithShape="1">
          <a:blip r:embed="rId4"/>
          <a:srcRect r="50000"/>
          <a:stretch/>
        </p:blipFill>
        <p:spPr bwMode="auto">
          <a:xfrm>
            <a:off x="5723822" y="1645310"/>
            <a:ext cx="2581978" cy="2164689"/>
          </a:xfrm>
          <a:prstGeom prst="rect">
            <a:avLst/>
          </a:prstGeom>
          <a:noFill/>
          <a:ln w="9525">
            <a:noFill/>
            <a:miter lim="800000"/>
            <a:headEnd/>
            <a:tailEnd/>
          </a:ln>
        </p:spPr>
      </p:pic>
      <p:pic>
        <p:nvPicPr>
          <p:cNvPr id="10" name="Picture 2"/>
          <p:cNvPicPr>
            <a:picLocks noChangeAspect="1" noChangeArrowheads="1"/>
          </p:cNvPicPr>
          <p:nvPr/>
        </p:nvPicPr>
        <p:blipFill rotWithShape="1">
          <a:blip r:embed="rId4"/>
          <a:srcRect l="57884"/>
          <a:stretch/>
        </p:blipFill>
        <p:spPr bwMode="auto">
          <a:xfrm>
            <a:off x="5852772" y="4139417"/>
            <a:ext cx="2373313" cy="2362200"/>
          </a:xfrm>
          <a:prstGeom prst="rect">
            <a:avLst/>
          </a:prstGeom>
          <a:noFill/>
          <a:ln w="9525">
            <a:noFill/>
            <a:miter lim="800000"/>
            <a:headEnd/>
            <a:tailEnd/>
          </a:ln>
        </p:spPr>
      </p:pic>
    </p:spTree>
    <p:extLst>
      <p:ext uri="{BB962C8B-B14F-4D97-AF65-F5344CB8AC3E}">
        <p14:creationId xmlns:p14="http://schemas.microsoft.com/office/powerpoint/2010/main" val="442640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1 – Tape Diagrams</a:t>
            </a:r>
            <a:endParaRPr lang="en-US" dirty="0"/>
          </a:p>
        </p:txBody>
      </p:sp>
      <p:sp>
        <p:nvSpPr>
          <p:cNvPr id="3" name="Content Placeholder 2"/>
          <p:cNvSpPr>
            <a:spLocks noGrp="1"/>
          </p:cNvSpPr>
          <p:nvPr>
            <p:ph idx="1"/>
          </p:nvPr>
        </p:nvSpPr>
        <p:spPr/>
        <p:txBody>
          <a:bodyPr/>
          <a:lstStyle/>
          <a:p>
            <a:pPr marL="0" indent="0"/>
            <a:r>
              <a:rPr lang="en-US" dirty="0" smtClean="0"/>
              <a:t>Rose has a vase with 13 flowers.  She puts 7 more flowers in the vase.  How many flowers are in the vase?</a:t>
            </a:r>
            <a:br>
              <a:rPr lang="en-US" dirty="0" smtClean="0"/>
            </a:br>
            <a:r>
              <a:rPr lang="en-US" dirty="0" smtClean="0"/>
              <a:t/>
            </a:r>
            <a:br>
              <a:rPr lang="en-US" dirty="0" smtClean="0"/>
            </a:br>
            <a:r>
              <a:rPr lang="en-US" dirty="0" smtClean="0"/>
              <a:t/>
            </a:r>
            <a:br>
              <a:rPr lang="en-US" dirty="0" smtClean="0"/>
            </a:br>
            <a:endParaRPr lang="en-US" dirty="0" smtClean="0"/>
          </a:p>
        </p:txBody>
      </p:sp>
      <p:sp>
        <p:nvSpPr>
          <p:cNvPr id="8" name="Text Placeholder 7"/>
          <p:cNvSpPr>
            <a:spLocks noGrp="1"/>
          </p:cNvSpPr>
          <p:nvPr>
            <p:ph type="body" sz="quarter" idx="13"/>
          </p:nvPr>
        </p:nvSpPr>
        <p:spPr/>
        <p:txBody>
          <a:bodyPr/>
          <a:lstStyle/>
          <a:p>
            <a:r>
              <a:rPr lang="en-US" dirty="0" smtClean="0"/>
              <a:t>Grade 1 – Module 4 – Lessons 19-22</a:t>
            </a:r>
            <a:endParaRPr lang="en-US" dirty="0"/>
          </a:p>
        </p:txBody>
      </p:sp>
      <p:grpSp>
        <p:nvGrpSpPr>
          <p:cNvPr id="7" name="Group 6"/>
          <p:cNvGrpSpPr/>
          <p:nvPr/>
        </p:nvGrpSpPr>
        <p:grpSpPr>
          <a:xfrm>
            <a:off x="1585913" y="3048000"/>
            <a:ext cx="5972175" cy="2895600"/>
            <a:chOff x="1585913" y="3048000"/>
            <a:chExt cx="5972175" cy="2895600"/>
          </a:xfrm>
        </p:grpSpPr>
        <p:pic>
          <p:nvPicPr>
            <p:cNvPr id="5125" name="Picture 5"/>
            <p:cNvPicPr>
              <a:picLocks noChangeAspect="1" noChangeArrowheads="1"/>
            </p:cNvPicPr>
            <p:nvPr/>
          </p:nvPicPr>
          <p:blipFill>
            <a:blip r:embed="rId3"/>
            <a:srcRect b="31518"/>
            <a:stretch>
              <a:fillRect/>
            </a:stretch>
          </p:blipFill>
          <p:spPr bwMode="auto">
            <a:xfrm>
              <a:off x="1905000" y="3048000"/>
              <a:ext cx="5153892" cy="2380800"/>
            </a:xfrm>
            <a:prstGeom prst="rect">
              <a:avLst/>
            </a:prstGeom>
            <a:noFill/>
            <a:ln w="9525">
              <a:noFill/>
              <a:miter lim="800000"/>
              <a:headEnd/>
              <a:tailEnd/>
            </a:ln>
          </p:spPr>
        </p:pic>
        <p:pic>
          <p:nvPicPr>
            <p:cNvPr id="100354" name="Picture 2"/>
            <p:cNvPicPr>
              <a:picLocks noChangeAspect="1" noChangeArrowheads="1"/>
            </p:cNvPicPr>
            <p:nvPr/>
          </p:nvPicPr>
          <p:blipFill>
            <a:blip r:embed="rId4"/>
            <a:srcRect/>
            <a:stretch>
              <a:fillRect/>
            </a:stretch>
          </p:blipFill>
          <p:spPr bwMode="auto">
            <a:xfrm>
              <a:off x="1585913" y="5562600"/>
              <a:ext cx="5972175" cy="381000"/>
            </a:xfrm>
            <a:prstGeom prst="rect">
              <a:avLst/>
            </a:prstGeom>
            <a:noFill/>
            <a:ln w="9525">
              <a:noFill/>
              <a:miter lim="800000"/>
              <a:headEnd/>
              <a:tailEnd/>
            </a:ln>
          </p:spPr>
        </p:pic>
      </p:grpSp>
    </p:spTree>
    <p:extLst>
      <p:ext uri="{BB962C8B-B14F-4D97-AF65-F5344CB8AC3E}">
        <p14:creationId xmlns:p14="http://schemas.microsoft.com/office/powerpoint/2010/main" val="44264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1 – Tape Diagrams</a:t>
            </a:r>
            <a:endParaRPr lang="en-US" dirty="0"/>
          </a:p>
        </p:txBody>
      </p:sp>
      <p:sp>
        <p:nvSpPr>
          <p:cNvPr id="3" name="Content Placeholder 2"/>
          <p:cNvSpPr>
            <a:spLocks noGrp="1"/>
          </p:cNvSpPr>
          <p:nvPr>
            <p:ph idx="1"/>
          </p:nvPr>
        </p:nvSpPr>
        <p:spPr/>
        <p:txBody>
          <a:bodyPr/>
          <a:lstStyle/>
          <a:p>
            <a:pPr marL="0" indent="0"/>
            <a:r>
              <a:rPr lang="en-US" dirty="0" smtClean="0"/>
              <a:t>Nine dogs were playing at the park.  Some more dogs came to the park.  Then there were 11 dogs.  How many more dogs came to the park?</a:t>
            </a:r>
            <a:br>
              <a:rPr lang="en-US" dirty="0" smtClean="0"/>
            </a:br>
            <a:r>
              <a:rPr lang="en-US" dirty="0" smtClean="0"/>
              <a:t/>
            </a:r>
            <a:br>
              <a:rPr lang="en-US" dirty="0" smtClean="0"/>
            </a:br>
            <a:endParaRPr lang="en-US" dirty="0" smtClean="0"/>
          </a:p>
        </p:txBody>
      </p:sp>
      <p:sp>
        <p:nvSpPr>
          <p:cNvPr id="8" name="Text Placeholder 7"/>
          <p:cNvSpPr>
            <a:spLocks noGrp="1"/>
          </p:cNvSpPr>
          <p:nvPr>
            <p:ph type="body" sz="quarter" idx="13"/>
          </p:nvPr>
        </p:nvSpPr>
        <p:spPr/>
        <p:txBody>
          <a:bodyPr/>
          <a:lstStyle/>
          <a:p>
            <a:r>
              <a:rPr lang="en-US" dirty="0" smtClean="0"/>
              <a:t>Grade 1 – Module 4 – Lessons 19-22</a:t>
            </a:r>
            <a:endParaRPr lang="en-US" dirty="0"/>
          </a:p>
        </p:txBody>
      </p:sp>
      <p:pic>
        <p:nvPicPr>
          <p:cNvPr id="5" name="Picture 4" descr="Screen Shot 2014-02-19 at 1.42.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687" y="5080000"/>
            <a:ext cx="778916" cy="1230086"/>
          </a:xfrm>
          <a:prstGeom prst="rect">
            <a:avLst/>
          </a:prstGeom>
        </p:spPr>
      </p:pic>
      <p:grpSp>
        <p:nvGrpSpPr>
          <p:cNvPr id="9" name="Group 8"/>
          <p:cNvGrpSpPr/>
          <p:nvPr/>
        </p:nvGrpSpPr>
        <p:grpSpPr>
          <a:xfrm>
            <a:off x="1828800" y="3124200"/>
            <a:ext cx="5710238" cy="2819400"/>
            <a:chOff x="1604963" y="2921406"/>
            <a:chExt cx="5934075" cy="3022194"/>
          </a:xfrm>
        </p:grpSpPr>
        <p:pic>
          <p:nvPicPr>
            <p:cNvPr id="6146" name="Picture 2"/>
            <p:cNvPicPr>
              <a:picLocks noChangeAspect="1" noChangeArrowheads="1"/>
            </p:cNvPicPr>
            <p:nvPr/>
          </p:nvPicPr>
          <p:blipFill>
            <a:blip r:embed="rId4"/>
            <a:srcRect b="38519"/>
            <a:stretch>
              <a:fillRect/>
            </a:stretch>
          </p:blipFill>
          <p:spPr bwMode="auto">
            <a:xfrm>
              <a:off x="2590800" y="2921406"/>
              <a:ext cx="4038600" cy="2158594"/>
            </a:xfrm>
            <a:prstGeom prst="rect">
              <a:avLst/>
            </a:prstGeom>
            <a:noFill/>
            <a:ln w="9525">
              <a:noFill/>
              <a:miter lim="800000"/>
              <a:headEnd/>
              <a:tailEnd/>
            </a:ln>
          </p:spPr>
        </p:pic>
        <p:pic>
          <p:nvPicPr>
            <p:cNvPr id="99330" name="Picture 2"/>
            <p:cNvPicPr>
              <a:picLocks noChangeAspect="1" noChangeArrowheads="1"/>
            </p:cNvPicPr>
            <p:nvPr/>
          </p:nvPicPr>
          <p:blipFill>
            <a:blip r:embed="rId5"/>
            <a:srcRect/>
            <a:stretch>
              <a:fillRect/>
            </a:stretch>
          </p:blipFill>
          <p:spPr bwMode="auto">
            <a:xfrm>
              <a:off x="1604963" y="5248275"/>
              <a:ext cx="5934075" cy="695325"/>
            </a:xfrm>
            <a:prstGeom prst="rect">
              <a:avLst/>
            </a:prstGeom>
            <a:noFill/>
            <a:ln w="9525">
              <a:noFill/>
              <a:miter lim="800000"/>
              <a:headEnd/>
              <a:tailEnd/>
            </a:ln>
          </p:spPr>
        </p:pic>
      </p:grpSp>
    </p:spTree>
    <p:extLst>
      <p:ext uri="{BB962C8B-B14F-4D97-AF65-F5344CB8AC3E}">
        <p14:creationId xmlns:p14="http://schemas.microsoft.com/office/powerpoint/2010/main" val="44264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1 – Tape Diagrams</a:t>
            </a:r>
            <a:endParaRPr lang="en-US" dirty="0"/>
          </a:p>
        </p:txBody>
      </p:sp>
      <p:sp>
        <p:nvSpPr>
          <p:cNvPr id="3" name="Content Placeholder 2"/>
          <p:cNvSpPr>
            <a:spLocks noGrp="1"/>
          </p:cNvSpPr>
          <p:nvPr>
            <p:ph idx="1"/>
          </p:nvPr>
        </p:nvSpPr>
        <p:spPr/>
        <p:txBody>
          <a:bodyPr/>
          <a:lstStyle/>
          <a:p>
            <a:pPr marL="0" indent="0"/>
            <a:r>
              <a:rPr lang="en-US" dirty="0" smtClean="0"/>
              <a:t>Ben solved 6 math problems. Robin solved 4 more problems than Ben. How many problems did Robin solve? </a:t>
            </a:r>
            <a:br>
              <a:rPr lang="en-US" dirty="0" smtClean="0"/>
            </a:br>
            <a:r>
              <a:rPr lang="en-US" dirty="0" smtClean="0"/>
              <a:t/>
            </a:r>
            <a:br>
              <a:rPr lang="en-US" dirty="0" smtClean="0"/>
            </a:br>
            <a:endParaRPr lang="en-US" dirty="0" smtClean="0"/>
          </a:p>
        </p:txBody>
      </p:sp>
      <p:sp>
        <p:nvSpPr>
          <p:cNvPr id="8" name="Text Placeholder 7"/>
          <p:cNvSpPr>
            <a:spLocks noGrp="1"/>
          </p:cNvSpPr>
          <p:nvPr>
            <p:ph type="body" sz="quarter" idx="13"/>
          </p:nvPr>
        </p:nvSpPr>
        <p:spPr/>
        <p:txBody>
          <a:bodyPr/>
          <a:lstStyle/>
          <a:p>
            <a:r>
              <a:rPr lang="en-US" dirty="0" smtClean="0"/>
              <a:t>Grade 1 – Module 6 – Lesson 2</a:t>
            </a:r>
            <a:endParaRPr lang="en-US" dirty="0"/>
          </a:p>
        </p:txBody>
      </p:sp>
      <p:grpSp>
        <p:nvGrpSpPr>
          <p:cNvPr id="9" name="Group 8"/>
          <p:cNvGrpSpPr/>
          <p:nvPr/>
        </p:nvGrpSpPr>
        <p:grpSpPr>
          <a:xfrm>
            <a:off x="1905000" y="2803301"/>
            <a:ext cx="4724400" cy="3142647"/>
            <a:chOff x="1905000" y="2803301"/>
            <a:chExt cx="4724400" cy="3142647"/>
          </a:xfrm>
        </p:grpSpPr>
        <p:pic>
          <p:nvPicPr>
            <p:cNvPr id="7170" name="Picture 2"/>
            <p:cNvPicPr>
              <a:picLocks noChangeAspect="1" noChangeArrowheads="1"/>
            </p:cNvPicPr>
            <p:nvPr/>
          </p:nvPicPr>
          <p:blipFill>
            <a:blip r:embed="rId3"/>
            <a:srcRect/>
            <a:stretch>
              <a:fillRect/>
            </a:stretch>
          </p:blipFill>
          <p:spPr bwMode="auto">
            <a:xfrm>
              <a:off x="1905000" y="2803301"/>
              <a:ext cx="4724400" cy="2683099"/>
            </a:xfrm>
            <a:prstGeom prst="rect">
              <a:avLst/>
            </a:prstGeom>
            <a:noFill/>
            <a:ln w="9525">
              <a:noFill/>
              <a:miter lim="800000"/>
              <a:headEnd/>
              <a:tailEnd/>
            </a:ln>
          </p:spPr>
        </p:pic>
        <p:sp>
          <p:nvSpPr>
            <p:cNvPr id="6" name="TextBox 5"/>
            <p:cNvSpPr txBox="1"/>
            <p:nvPr/>
          </p:nvSpPr>
          <p:spPr>
            <a:xfrm>
              <a:off x="2133600" y="3028891"/>
              <a:ext cx="685800" cy="707886"/>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dirty="0" smtClean="0">
                  <a:solidFill>
                    <a:schemeClr val="bg1">
                      <a:lumMod val="65000"/>
                    </a:schemeClr>
                  </a:solidFill>
                  <a:latin typeface="Comic Sans MS"/>
                  <a:cs typeface="Comic Sans MS"/>
                </a:rPr>
                <a:t>B</a:t>
              </a:r>
              <a:endParaRPr lang="en-US" sz="4000" dirty="0">
                <a:solidFill>
                  <a:schemeClr val="bg1">
                    <a:lumMod val="65000"/>
                  </a:schemeClr>
                </a:solidFill>
                <a:latin typeface="Comic Sans MS"/>
                <a:cs typeface="Comic Sans MS"/>
              </a:endParaRPr>
            </a:p>
          </p:txBody>
        </p:sp>
        <p:pic>
          <p:nvPicPr>
            <p:cNvPr id="101378" name="Picture 2"/>
            <p:cNvPicPr>
              <a:picLocks noChangeAspect="1" noChangeArrowheads="1"/>
            </p:cNvPicPr>
            <p:nvPr/>
          </p:nvPicPr>
          <p:blipFill>
            <a:blip r:embed="rId4"/>
            <a:srcRect/>
            <a:stretch>
              <a:fillRect/>
            </a:stretch>
          </p:blipFill>
          <p:spPr bwMode="auto">
            <a:xfrm>
              <a:off x="1905000" y="5422073"/>
              <a:ext cx="4724400" cy="523875"/>
            </a:xfrm>
            <a:prstGeom prst="rect">
              <a:avLst/>
            </a:prstGeom>
            <a:noFill/>
            <a:ln w="9525">
              <a:noFill/>
              <a:miter lim="800000"/>
              <a:headEnd/>
              <a:tailEnd/>
            </a:ln>
          </p:spPr>
        </p:pic>
      </p:grpSp>
    </p:spTree>
    <p:extLst>
      <p:ext uri="{BB962C8B-B14F-4D97-AF65-F5344CB8AC3E}">
        <p14:creationId xmlns:p14="http://schemas.microsoft.com/office/powerpoint/2010/main" val="44264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1 – End-of-Module Assessment</a:t>
            </a:r>
            <a:endParaRPr lang="en-US" dirty="0"/>
          </a:p>
        </p:txBody>
      </p:sp>
      <p:sp>
        <p:nvSpPr>
          <p:cNvPr id="3" name="Content Placeholder 2"/>
          <p:cNvSpPr>
            <a:spLocks noGrp="1"/>
          </p:cNvSpPr>
          <p:nvPr>
            <p:ph idx="1"/>
          </p:nvPr>
        </p:nvSpPr>
        <p:spPr/>
        <p:txBody>
          <a:bodyPr/>
          <a:lstStyle/>
          <a:p>
            <a:r>
              <a:rPr lang="en-US" smtClean="0"/>
              <a:t>MODULE 6 TOPIC </a:t>
            </a:r>
          </a:p>
          <a:p>
            <a:r>
              <a:rPr lang="en-US" smtClean="0"/>
              <a:t/>
            </a:r>
            <a:br>
              <a:rPr lang="en-US" smtClean="0"/>
            </a:br>
            <a:r>
              <a:rPr lang="en-US" smtClean="0"/>
              <a:t/>
            </a:r>
            <a:br>
              <a:rPr lang="en-US" smtClean="0"/>
            </a:br>
            <a:r>
              <a:rPr lang="en-US" smtClean="0"/>
              <a:t/>
            </a:r>
            <a:br>
              <a:rPr lang="en-US" smtClean="0"/>
            </a:br>
            <a:endParaRPr lang="en-US" dirty="0" smtClean="0"/>
          </a:p>
        </p:txBody>
      </p:sp>
      <p:pic>
        <p:nvPicPr>
          <p:cNvPr id="2050" name="Picture 2"/>
          <p:cNvPicPr>
            <a:picLocks noChangeAspect="1" noChangeArrowheads="1"/>
          </p:cNvPicPr>
          <p:nvPr/>
        </p:nvPicPr>
        <p:blipFill>
          <a:blip r:embed="rId3"/>
          <a:srcRect/>
          <a:stretch>
            <a:fillRect/>
          </a:stretch>
        </p:blipFill>
        <p:spPr bwMode="auto">
          <a:xfrm>
            <a:off x="323850" y="1743075"/>
            <a:ext cx="8496300" cy="3371850"/>
          </a:xfrm>
          <a:prstGeom prst="rect">
            <a:avLst/>
          </a:prstGeom>
          <a:noFill/>
          <a:ln w="9525">
            <a:noFill/>
            <a:miter lim="800000"/>
            <a:headEnd/>
            <a:tailEnd/>
          </a:ln>
        </p:spPr>
      </p:pic>
    </p:spTree>
    <p:extLst>
      <p:ext uri="{BB962C8B-B14F-4D97-AF65-F5344CB8AC3E}">
        <p14:creationId xmlns:p14="http://schemas.microsoft.com/office/powerpoint/2010/main" val="442640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Beginning of </a:t>
            </a:r>
            <a:r>
              <a:rPr lang="en-US" i="1" dirty="0" smtClean="0"/>
              <a:t>A Story of Units </a:t>
            </a:r>
            <a:r>
              <a:rPr lang="en-US" dirty="0" smtClean="0"/>
              <a:t>in Kindergarten</a:t>
            </a:r>
            <a:endParaRPr lang="en-US" dirty="0"/>
          </a:p>
        </p:txBody>
      </p:sp>
      <p:sp>
        <p:nvSpPr>
          <p:cNvPr id="3" name="Content Placeholder 2"/>
          <p:cNvSpPr>
            <a:spLocks noGrp="1"/>
          </p:cNvSpPr>
          <p:nvPr>
            <p:ph idx="1"/>
          </p:nvPr>
        </p:nvSpPr>
        <p:spPr>
          <a:xfrm>
            <a:off x="286606" y="1295400"/>
            <a:ext cx="8229600" cy="5181600"/>
          </a:xfrm>
        </p:spPr>
        <p:txBody>
          <a:bodyPr>
            <a:normAutofit lnSpcReduction="10000"/>
          </a:bodyPr>
          <a:lstStyle/>
          <a:p>
            <a:endParaRPr lang="en-US" dirty="0" smtClean="0"/>
          </a:p>
          <a:p>
            <a:r>
              <a:rPr lang="en-US" dirty="0" smtClean="0"/>
              <a:t>By the end of Kindergarten, students will:</a:t>
            </a:r>
          </a:p>
          <a:p>
            <a:pPr marL="457200" indent="-457200">
              <a:buFont typeface="Arial"/>
              <a:buChar char="•"/>
            </a:pPr>
            <a:r>
              <a:rPr lang="en-US" dirty="0" smtClean="0"/>
              <a:t>Fluently add and subtract within 5 (K.OA.5)</a:t>
            </a:r>
          </a:p>
          <a:p>
            <a:pPr marL="457200" indent="-457200">
              <a:buFont typeface="Arial"/>
              <a:buChar char="•"/>
            </a:pPr>
            <a:r>
              <a:rPr lang="en-US" dirty="0" smtClean="0"/>
              <a:t>Represent and Solve Addition and Subtraction Word Problems with Totals to 10 (K.OA.1 and 2)</a:t>
            </a:r>
          </a:p>
          <a:p>
            <a:pPr marL="457200" indent="-457200">
              <a:buFont typeface="Arial"/>
              <a:buChar char="•"/>
            </a:pPr>
            <a:r>
              <a:rPr lang="en-US" dirty="0" smtClean="0"/>
              <a:t>Decompose numbers less than or equal to 10 (K.OA.3)</a:t>
            </a:r>
          </a:p>
          <a:p>
            <a:pPr marL="457200" indent="-457200">
              <a:buFont typeface="Arial"/>
              <a:buChar char="•"/>
            </a:pPr>
            <a:r>
              <a:rPr lang="en-US" dirty="0" smtClean="0"/>
              <a:t>For any number 1-9 find the number that makes 10 (K.OA.4)</a:t>
            </a:r>
          </a:p>
          <a:p>
            <a:pPr marL="457200" indent="-457200">
              <a:buFont typeface="Arial"/>
              <a:buChar char="•"/>
            </a:pPr>
            <a:r>
              <a:rPr lang="en-US" dirty="0" smtClean="0"/>
              <a:t>Compose and decompose numbers from 11-19 as 10 ones and some ones (K.NBT.1)</a:t>
            </a:r>
          </a:p>
          <a:p>
            <a:endParaRPr lang="en-US" dirty="0"/>
          </a:p>
        </p:txBody>
      </p:sp>
    </p:spTree>
    <p:extLst>
      <p:ext uri="{BB962C8B-B14F-4D97-AF65-F5344CB8AC3E}">
        <p14:creationId xmlns:p14="http://schemas.microsoft.com/office/powerpoint/2010/main" val="21602317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1 – End-of-Module Assessment</a:t>
            </a:r>
            <a:endParaRPr lang="en-US" dirty="0"/>
          </a:p>
        </p:txBody>
      </p:sp>
      <p:sp>
        <p:nvSpPr>
          <p:cNvPr id="3" name="Content Placeholder 2"/>
          <p:cNvSpPr>
            <a:spLocks noGrp="1"/>
          </p:cNvSpPr>
          <p:nvPr>
            <p:ph idx="1"/>
          </p:nvPr>
        </p:nvSpPr>
        <p:spPr/>
        <p:txBody>
          <a:bodyPr/>
          <a:lstStyle/>
          <a:p>
            <a:r>
              <a:rPr lang="en-US" smtClean="0"/>
              <a:t/>
            </a:r>
            <a:br>
              <a:rPr lang="en-US" smtClean="0"/>
            </a:br>
            <a:r>
              <a:rPr lang="en-US" smtClean="0"/>
              <a:t/>
            </a:r>
            <a:br>
              <a:rPr lang="en-US" smtClean="0"/>
            </a:br>
            <a:r>
              <a:rPr lang="en-US" smtClean="0"/>
              <a:t/>
            </a:r>
            <a:br>
              <a:rPr lang="en-US" smtClean="0"/>
            </a:br>
            <a:endParaRPr lang="en-US" dirty="0" smtClean="0"/>
          </a:p>
        </p:txBody>
      </p:sp>
      <p:pic>
        <p:nvPicPr>
          <p:cNvPr id="3074" name="Picture 2"/>
          <p:cNvPicPr>
            <a:picLocks noChangeAspect="1" noChangeArrowheads="1"/>
          </p:cNvPicPr>
          <p:nvPr/>
        </p:nvPicPr>
        <p:blipFill>
          <a:blip r:embed="rId3"/>
          <a:srcRect b="21842"/>
          <a:stretch>
            <a:fillRect/>
          </a:stretch>
        </p:blipFill>
        <p:spPr bwMode="auto">
          <a:xfrm>
            <a:off x="544357" y="2819400"/>
            <a:ext cx="8067675" cy="3886379"/>
          </a:xfrm>
          <a:prstGeom prst="rect">
            <a:avLst/>
          </a:prstGeom>
          <a:noFill/>
          <a:ln w="9525">
            <a:noFill/>
            <a:miter lim="800000"/>
            <a:headEnd/>
            <a:tailEnd/>
          </a:ln>
        </p:spPr>
      </p:pic>
      <p:pic>
        <p:nvPicPr>
          <p:cNvPr id="4098" name="Picture 2"/>
          <p:cNvPicPr>
            <a:picLocks noChangeAspect="1" noChangeArrowheads="1"/>
          </p:cNvPicPr>
          <p:nvPr/>
        </p:nvPicPr>
        <p:blipFill>
          <a:blip r:embed="rId4"/>
          <a:srcRect/>
          <a:stretch>
            <a:fillRect/>
          </a:stretch>
        </p:blipFill>
        <p:spPr bwMode="auto">
          <a:xfrm>
            <a:off x="519769" y="1776350"/>
            <a:ext cx="8067675" cy="1095375"/>
          </a:xfrm>
          <a:prstGeom prst="rect">
            <a:avLst/>
          </a:prstGeom>
          <a:noFill/>
          <a:ln w="9525">
            <a:noFill/>
            <a:miter lim="800000"/>
            <a:headEnd/>
            <a:tailEnd/>
          </a:ln>
        </p:spPr>
      </p:pic>
    </p:spTree>
    <p:extLst>
      <p:ext uri="{BB962C8B-B14F-4D97-AF65-F5344CB8AC3E}">
        <p14:creationId xmlns:p14="http://schemas.microsoft.com/office/powerpoint/2010/main" val="4426404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 Continuation of A Story of Units in Grade 2</a:t>
            </a:r>
            <a:endParaRPr lang="en-US" dirty="0"/>
          </a:p>
        </p:txBody>
      </p:sp>
      <p:sp>
        <p:nvSpPr>
          <p:cNvPr id="3" name="Content Placeholder 2"/>
          <p:cNvSpPr>
            <a:spLocks noGrp="1"/>
          </p:cNvSpPr>
          <p:nvPr>
            <p:ph idx="1"/>
          </p:nvPr>
        </p:nvSpPr>
        <p:spPr/>
        <p:txBody>
          <a:bodyPr/>
          <a:lstStyle/>
          <a:p>
            <a:endParaRPr lang="en-US" dirty="0" smtClean="0"/>
          </a:p>
          <a:p>
            <a:r>
              <a:rPr lang="en-US" dirty="0" smtClean="0"/>
              <a:t>By the end of Grade 2, students will:</a:t>
            </a:r>
          </a:p>
          <a:p>
            <a:pPr marL="457200" indent="-457200">
              <a:lnSpc>
                <a:spcPct val="150000"/>
              </a:lnSpc>
              <a:buFont typeface="Arial"/>
              <a:buChar char="•"/>
            </a:pPr>
            <a:r>
              <a:rPr lang="en-US" dirty="0" smtClean="0"/>
              <a:t>Fluently add and subtract within 20 (2.OA.2)</a:t>
            </a:r>
          </a:p>
          <a:p>
            <a:pPr marL="457200" indent="-457200">
              <a:lnSpc>
                <a:spcPct val="150000"/>
              </a:lnSpc>
              <a:buFont typeface="Arial"/>
              <a:buChar char="•"/>
            </a:pPr>
            <a:r>
              <a:rPr lang="en-US" dirty="0" smtClean="0"/>
              <a:t>Fluently add and subtract within 100 (2.NBT.5)</a:t>
            </a:r>
          </a:p>
          <a:p>
            <a:pPr marL="457200" indent="-457200">
              <a:lnSpc>
                <a:spcPct val="150000"/>
              </a:lnSpc>
              <a:buFont typeface="Arial"/>
              <a:buChar char="•"/>
            </a:pPr>
            <a:r>
              <a:rPr lang="en-US" dirty="0" smtClean="0"/>
              <a:t>Add and subtract within 1,000</a:t>
            </a:r>
          </a:p>
          <a:p>
            <a:endParaRPr lang="en-US" dirty="0"/>
          </a:p>
        </p:txBody>
      </p:sp>
    </p:spTree>
    <p:extLst>
      <p:ext uri="{BB962C8B-B14F-4D97-AF65-F5344CB8AC3E}">
        <p14:creationId xmlns:p14="http://schemas.microsoft.com/office/powerpoint/2010/main" val="28676548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2 – Considerations</a:t>
            </a:r>
            <a:endParaRPr lang="en-US" dirty="0"/>
          </a:p>
        </p:txBody>
      </p:sp>
      <p:sp>
        <p:nvSpPr>
          <p:cNvPr id="3" name="Content Placeholder 2"/>
          <p:cNvSpPr>
            <a:spLocks noGrp="1"/>
          </p:cNvSpPr>
          <p:nvPr>
            <p:ph idx="1"/>
          </p:nvPr>
        </p:nvSpPr>
        <p:spPr/>
        <p:txBody>
          <a:bodyPr/>
          <a:lstStyle/>
          <a:p>
            <a:r>
              <a:rPr lang="en-US" dirty="0" smtClean="0"/>
              <a:t>Meeting students where they are:</a:t>
            </a:r>
          </a:p>
          <a:p>
            <a:pPr marL="800100" lvl="1" indent="-342900">
              <a:buFont typeface="Arial"/>
              <a:buChar char="•"/>
            </a:pPr>
            <a:r>
              <a:rPr lang="en-US" dirty="0" smtClean="0"/>
              <a:t>Counting All</a:t>
            </a:r>
          </a:p>
          <a:p>
            <a:pPr marL="800100" lvl="1" indent="-342900">
              <a:buFont typeface="Arial"/>
              <a:buChar char="•"/>
            </a:pPr>
            <a:r>
              <a:rPr lang="en-US" dirty="0" smtClean="0"/>
              <a:t>Counting On</a:t>
            </a:r>
          </a:p>
          <a:p>
            <a:pPr marL="800100" lvl="1" indent="-342900">
              <a:buFont typeface="Arial"/>
              <a:buChar char="•"/>
            </a:pPr>
            <a:r>
              <a:rPr lang="en-US" dirty="0" smtClean="0"/>
              <a:t>Convert to an Easier Problem</a:t>
            </a:r>
          </a:p>
          <a:p>
            <a:pPr lvl="1"/>
            <a:endParaRPr lang="en-US" dirty="0" smtClean="0"/>
          </a:p>
          <a:p>
            <a:pPr marL="457200" lvl="1" indent="0"/>
            <a:r>
              <a:rPr lang="en-US" dirty="0" smtClean="0"/>
              <a:t>The significance of understanding how addition and subtraction are introduced and developed across the primary grade span.</a:t>
            </a:r>
            <a:endParaRPr lang="en-US" dirty="0"/>
          </a:p>
        </p:txBody>
      </p:sp>
    </p:spTree>
    <p:extLst>
      <p:ext uri="{BB962C8B-B14F-4D97-AF65-F5344CB8AC3E}">
        <p14:creationId xmlns:p14="http://schemas.microsoft.com/office/powerpoint/2010/main" val="40182753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a:t>
            </a:r>
            <a:r>
              <a:rPr lang="en-US" dirty="0"/>
              <a:t>2 – Considerations</a:t>
            </a:r>
          </a:p>
        </p:txBody>
      </p:sp>
      <p:sp>
        <p:nvSpPr>
          <p:cNvPr id="3" name="Content Placeholder 2"/>
          <p:cNvSpPr>
            <a:spLocks noGrp="1"/>
          </p:cNvSpPr>
          <p:nvPr>
            <p:ph idx="1"/>
          </p:nvPr>
        </p:nvSpPr>
        <p:spPr/>
        <p:txBody>
          <a:bodyPr/>
          <a:lstStyle/>
          <a:p>
            <a:r>
              <a:rPr lang="en-US" dirty="0" smtClean="0"/>
              <a:t>Meeting students where they are:</a:t>
            </a:r>
          </a:p>
          <a:p>
            <a:pPr marL="1257300" lvl="2" indent="-342900">
              <a:buFont typeface="Arial"/>
              <a:buChar char="•"/>
            </a:pPr>
            <a:r>
              <a:rPr lang="en-US" dirty="0" smtClean="0"/>
              <a:t>Use of coherent models and strategies across grade levels</a:t>
            </a:r>
          </a:p>
          <a:p>
            <a:pPr marL="1257300" lvl="2" indent="-342900">
              <a:buFont typeface="Arial"/>
              <a:buChar char="•"/>
            </a:pPr>
            <a:r>
              <a:rPr lang="en-US" dirty="0" smtClean="0"/>
              <a:t>Emphasis on the ten-structure</a:t>
            </a:r>
          </a:p>
          <a:p>
            <a:pPr marL="1657350" lvl="3" indent="-285750">
              <a:buFont typeface="Arial"/>
              <a:buChar char="•"/>
            </a:pPr>
            <a:r>
              <a:rPr lang="en-US" dirty="0" smtClean="0"/>
              <a:t>Identify a unit of ten</a:t>
            </a:r>
          </a:p>
          <a:p>
            <a:pPr marL="1657350" lvl="3" indent="-285750">
              <a:buFont typeface="Arial"/>
              <a:buChar char="•"/>
            </a:pPr>
            <a:r>
              <a:rPr lang="en-US" dirty="0" smtClean="0"/>
              <a:t>Make a unit of ten</a:t>
            </a:r>
          </a:p>
          <a:p>
            <a:pPr marL="1657350" lvl="3" indent="-285750">
              <a:buFont typeface="Arial"/>
              <a:buChar char="•"/>
            </a:pPr>
            <a:r>
              <a:rPr lang="en-US" dirty="0" smtClean="0"/>
              <a:t>Take from a unit of ten</a:t>
            </a:r>
          </a:p>
          <a:p>
            <a:endParaRPr lang="en-US" dirty="0"/>
          </a:p>
        </p:txBody>
      </p:sp>
    </p:spTree>
    <p:extLst>
      <p:ext uri="{BB962C8B-B14F-4D97-AF65-F5344CB8AC3E}">
        <p14:creationId xmlns:p14="http://schemas.microsoft.com/office/powerpoint/2010/main" val="41555760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a:t>
            </a:r>
            <a:r>
              <a:rPr lang="en-US" dirty="0"/>
              <a:t>2 – Considerations</a:t>
            </a:r>
          </a:p>
        </p:txBody>
      </p:sp>
      <p:sp>
        <p:nvSpPr>
          <p:cNvPr id="3" name="Content Placeholder 2"/>
          <p:cNvSpPr>
            <a:spLocks noGrp="1"/>
          </p:cNvSpPr>
          <p:nvPr>
            <p:ph idx="1"/>
          </p:nvPr>
        </p:nvSpPr>
        <p:spPr/>
        <p:txBody>
          <a:bodyPr/>
          <a:lstStyle/>
          <a:p>
            <a:r>
              <a:rPr lang="en-US" dirty="0" smtClean="0"/>
              <a:t>Meeting students where they are:</a:t>
            </a:r>
          </a:p>
          <a:p>
            <a:pPr marL="1257300" lvl="2" indent="-342900">
              <a:buFont typeface="Arial"/>
              <a:buChar char="•"/>
            </a:pPr>
            <a:r>
              <a:rPr lang="en-US" dirty="0" smtClean="0"/>
              <a:t>Filling gaps</a:t>
            </a:r>
          </a:p>
          <a:p>
            <a:pPr marL="1657350" lvl="3" indent="-285750">
              <a:buFont typeface="Arial"/>
              <a:buChar char="•"/>
            </a:pPr>
            <a:r>
              <a:rPr lang="en-US" dirty="0" smtClean="0"/>
              <a:t>Concrete representations</a:t>
            </a:r>
          </a:p>
          <a:p>
            <a:pPr marL="1657350" lvl="3" indent="-285750">
              <a:buFont typeface="Arial"/>
              <a:buChar char="•"/>
            </a:pPr>
            <a:r>
              <a:rPr lang="en-US" dirty="0" smtClean="0"/>
              <a:t>Multiple representations</a:t>
            </a:r>
          </a:p>
          <a:p>
            <a:pPr marL="1657350" lvl="3" indent="-285750">
              <a:buFont typeface="Arial"/>
              <a:buChar char="•"/>
            </a:pPr>
            <a:r>
              <a:rPr lang="en-US" dirty="0" smtClean="0"/>
              <a:t>Simple to complex</a:t>
            </a:r>
          </a:p>
          <a:p>
            <a:pPr lvl="2"/>
            <a:r>
              <a:rPr lang="en-US" dirty="0" smtClean="0"/>
              <a:t>				</a:t>
            </a:r>
          </a:p>
          <a:p>
            <a:endParaRPr lang="en-US" dirty="0"/>
          </a:p>
        </p:txBody>
      </p:sp>
      <p:pic>
        <p:nvPicPr>
          <p:cNvPr id="5" name="Picture 4" descr="85 + 6.pd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19800" y="2438400"/>
            <a:ext cx="2286000" cy="3284417"/>
          </a:xfrm>
          <a:prstGeom prst="rect">
            <a:avLst/>
          </a:prstGeom>
          <a:ln>
            <a:solidFill>
              <a:srgbClr val="4F81BD"/>
            </a:solidFill>
          </a:ln>
        </p:spPr>
      </p:pic>
    </p:spTree>
    <p:extLst>
      <p:ext uri="{BB962C8B-B14F-4D97-AF65-F5344CB8AC3E}">
        <p14:creationId xmlns:p14="http://schemas.microsoft.com/office/powerpoint/2010/main" val="283660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6" y="304800"/>
            <a:ext cx="8400194" cy="1366595"/>
          </a:xfrm>
        </p:spPr>
        <p:txBody>
          <a:bodyPr/>
          <a:lstStyle/>
          <a:p>
            <a:r>
              <a:rPr lang="en-US" dirty="0" smtClean="0"/>
              <a:t>The Importance </a:t>
            </a:r>
            <a:r>
              <a:rPr lang="en-US" dirty="0"/>
              <a:t>of Part</a:t>
            </a:r>
            <a:r>
              <a:rPr lang="en-US" dirty="0" smtClean="0"/>
              <a:t>–Whole Thinking</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pPr marL="457200" indent="-457200">
              <a:buFont typeface="Arial"/>
              <a:buChar char="•"/>
            </a:pPr>
            <a:r>
              <a:rPr lang="en-US" dirty="0" smtClean="0"/>
              <a:t>Building number sense/seeing relationships</a:t>
            </a:r>
          </a:p>
          <a:p>
            <a:pPr marL="457200" indent="-457200">
              <a:buFont typeface="Arial"/>
              <a:buChar char="•"/>
            </a:pPr>
            <a:r>
              <a:rPr lang="en-US" dirty="0" smtClean="0"/>
              <a:t>Composition and decomposition require 2 key understandings</a:t>
            </a:r>
          </a:p>
          <a:p>
            <a:pPr marL="800100" lvl="1" indent="-342900">
              <a:buFont typeface="Arial"/>
              <a:buChar char="•"/>
            </a:pPr>
            <a:r>
              <a:rPr lang="en-US" dirty="0" smtClean="0"/>
              <a:t>Seeing embedded numbers </a:t>
            </a:r>
          </a:p>
          <a:p>
            <a:pPr marL="1257300" lvl="2" indent="-342900">
              <a:buFont typeface="Arial"/>
              <a:buChar char="•"/>
            </a:pPr>
            <a:r>
              <a:rPr lang="en-US" dirty="0" smtClean="0"/>
              <a:t>A unit can always be decomposed into smaller units</a:t>
            </a:r>
          </a:p>
          <a:p>
            <a:pPr marL="800100" lvl="1" indent="-342900">
              <a:buFont typeface="Arial"/>
              <a:buChar char="•"/>
            </a:pPr>
            <a:r>
              <a:rPr lang="en-US" dirty="0" smtClean="0"/>
              <a:t>Properties of operations</a:t>
            </a:r>
          </a:p>
          <a:p>
            <a:pPr marL="1257300" lvl="2" indent="-342900">
              <a:buFont typeface="Arial"/>
              <a:buChar char="•"/>
            </a:pPr>
            <a:r>
              <a:rPr lang="en-US" dirty="0" smtClean="0"/>
              <a:t>Commutative property (3 + 9 is the same as 9 + 3)</a:t>
            </a:r>
          </a:p>
          <a:p>
            <a:pPr marL="1257300" lvl="2" indent="-342900">
              <a:buFont typeface="Arial"/>
              <a:buChar char="•"/>
            </a:pPr>
            <a:r>
              <a:rPr lang="en-US" dirty="0" smtClean="0"/>
              <a:t>Associative property (85 + 6 = 85 + 5 + 1)</a:t>
            </a:r>
          </a:p>
          <a:p>
            <a:pPr lvl="2"/>
            <a:endParaRPr lang="en-US" dirty="0" smtClean="0"/>
          </a:p>
          <a:p>
            <a:pPr lvl="2"/>
            <a:endParaRPr lang="en-US" dirty="0" smtClean="0"/>
          </a:p>
          <a:p>
            <a:pPr lvl="2"/>
            <a:endParaRPr lang="en-US" dirty="0" smtClean="0"/>
          </a:p>
        </p:txBody>
      </p:sp>
    </p:spTree>
    <p:extLst>
      <p:ext uri="{BB962C8B-B14F-4D97-AF65-F5344CB8AC3E}">
        <p14:creationId xmlns:p14="http://schemas.microsoft.com/office/powerpoint/2010/main" val="41617020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a:t>
            </a:r>
            <a:r>
              <a:rPr lang="en-US" dirty="0"/>
              <a:t>2 </a:t>
            </a:r>
            <a:r>
              <a:rPr lang="en-US" dirty="0" smtClean="0"/>
              <a:t>– Foundations</a:t>
            </a:r>
            <a:endParaRPr lang="en-US" dirty="0"/>
          </a:p>
        </p:txBody>
      </p:sp>
      <p:sp>
        <p:nvSpPr>
          <p:cNvPr id="3" name="Content Placeholder 2"/>
          <p:cNvSpPr>
            <a:spLocks noGrp="1"/>
          </p:cNvSpPr>
          <p:nvPr>
            <p:ph idx="1"/>
          </p:nvPr>
        </p:nvSpPr>
        <p:spPr/>
        <p:txBody>
          <a:bodyPr/>
          <a:lstStyle/>
          <a:p>
            <a:r>
              <a:rPr lang="en-US" dirty="0" smtClean="0"/>
              <a:t>Sums and Differences to 20</a:t>
            </a:r>
          </a:p>
          <a:p>
            <a:endParaRPr lang="en-US" dirty="0" smtClean="0"/>
          </a:p>
          <a:p>
            <a:pPr marL="0" indent="0"/>
            <a:r>
              <a:rPr lang="en-US" b="1" dirty="0" smtClean="0"/>
              <a:t>2.OA.2</a:t>
            </a:r>
            <a:r>
              <a:rPr lang="en-US" dirty="0" smtClean="0"/>
              <a:t>  Fluently add and subtract within 20 using mental strategies.  By the end of Grade 2, know from memory all sums of two one-digit numbers.  </a:t>
            </a:r>
          </a:p>
          <a:p>
            <a:endParaRPr lang="en-US" dirty="0"/>
          </a:p>
        </p:txBody>
      </p:sp>
    </p:spTree>
    <p:extLst>
      <p:ext uri="{BB962C8B-B14F-4D97-AF65-F5344CB8AC3E}">
        <p14:creationId xmlns:p14="http://schemas.microsoft.com/office/powerpoint/2010/main" val="31913848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  </a:t>
            </a:r>
          </a:p>
          <a:p>
            <a:endParaRPr lang="en-US" smtClean="0"/>
          </a:p>
          <a:p>
            <a:endParaRPr lang="en-US" dirty="0"/>
          </a:p>
        </p:txBody>
      </p:sp>
      <p:sp>
        <p:nvSpPr>
          <p:cNvPr id="3" name="Title 2"/>
          <p:cNvSpPr>
            <a:spLocks noGrp="1"/>
          </p:cNvSpPr>
          <p:nvPr>
            <p:ph type="title"/>
          </p:nvPr>
        </p:nvSpPr>
        <p:spPr>
          <a:xfrm>
            <a:off x="286606" y="304800"/>
            <a:ext cx="8400194" cy="1366595"/>
          </a:xfrm>
        </p:spPr>
        <p:txBody>
          <a:bodyPr/>
          <a:lstStyle/>
          <a:p>
            <a:r>
              <a:rPr lang="en-US" dirty="0" smtClean="0"/>
              <a:t>Grade 2 – Convert to an Easier Problem  Make a Ten</a:t>
            </a:r>
            <a:endParaRPr lang="en-US" dirty="0"/>
          </a:p>
        </p:txBody>
      </p:sp>
      <p:sp>
        <p:nvSpPr>
          <p:cNvPr id="4" name="Text Placeholder 3"/>
          <p:cNvSpPr>
            <a:spLocks noGrp="1"/>
          </p:cNvSpPr>
          <p:nvPr>
            <p:ph type="body" sz="quarter" idx="13"/>
          </p:nvPr>
        </p:nvSpPr>
        <p:spPr/>
        <p:txBody>
          <a:bodyPr/>
          <a:lstStyle/>
          <a:p>
            <a:r>
              <a:rPr lang="en-US" dirty="0" smtClean="0"/>
              <a:t>Grade 2 – Module 1 – Lesson 1</a:t>
            </a:r>
            <a:endParaRPr lang="en-US" dirty="0"/>
          </a:p>
        </p:txBody>
      </p:sp>
      <p:grpSp>
        <p:nvGrpSpPr>
          <p:cNvPr id="5" name="Group 4"/>
          <p:cNvGrpSpPr/>
          <p:nvPr/>
        </p:nvGrpSpPr>
        <p:grpSpPr>
          <a:xfrm>
            <a:off x="762000" y="2273300"/>
            <a:ext cx="5791200" cy="3205234"/>
            <a:chOff x="914400" y="2734128"/>
            <a:chExt cx="6400800" cy="2784538"/>
          </a:xfrm>
        </p:grpSpPr>
        <p:pic>
          <p:nvPicPr>
            <p:cNvPr id="6" name="Picture 5"/>
            <p:cNvPicPr>
              <a:picLocks noChangeAspect="1"/>
            </p:cNvPicPr>
            <p:nvPr/>
          </p:nvPicPr>
          <p:blipFill>
            <a:blip r:embed="rId3"/>
            <a:stretch>
              <a:fillRect/>
            </a:stretch>
          </p:blipFill>
          <p:spPr>
            <a:xfrm>
              <a:off x="914400" y="2734128"/>
              <a:ext cx="3886200" cy="2188028"/>
            </a:xfrm>
            <a:prstGeom prst="rect">
              <a:avLst/>
            </a:prstGeom>
            <a:ln>
              <a:solidFill>
                <a:srgbClr val="000000"/>
              </a:solidFill>
            </a:ln>
          </p:spPr>
        </p:pic>
        <p:pic>
          <p:nvPicPr>
            <p:cNvPr id="7" name="Picture 6"/>
            <p:cNvPicPr>
              <a:picLocks noChangeAspect="1"/>
            </p:cNvPicPr>
            <p:nvPr/>
          </p:nvPicPr>
          <p:blipFill>
            <a:blip r:embed="rId4"/>
            <a:stretch>
              <a:fillRect/>
            </a:stretch>
          </p:blipFill>
          <p:spPr>
            <a:xfrm>
              <a:off x="5486400" y="2746828"/>
              <a:ext cx="1828800" cy="2019300"/>
            </a:xfrm>
            <a:prstGeom prst="rect">
              <a:avLst/>
            </a:prstGeom>
            <a:ln>
              <a:solidFill>
                <a:srgbClr val="000000"/>
              </a:solidFill>
            </a:ln>
          </p:spPr>
        </p:pic>
        <p:sp>
          <p:nvSpPr>
            <p:cNvPr id="8" name="TextBox 7"/>
            <p:cNvSpPr txBox="1"/>
            <p:nvPr/>
          </p:nvSpPr>
          <p:spPr>
            <a:xfrm>
              <a:off x="1447800" y="5149334"/>
              <a:ext cx="2590800" cy="369332"/>
            </a:xfrm>
            <a:prstGeom prst="rect">
              <a:avLst/>
            </a:prstGeom>
            <a:noFill/>
          </p:spPr>
          <p:txBody>
            <a:bodyPr wrap="square" rtlCol="0">
              <a:spAutoFit/>
            </a:bodyPr>
            <a:lstStyle/>
            <a:p>
              <a:pPr algn="ctr"/>
              <a:r>
                <a:rPr lang="en-US" dirty="0" smtClean="0"/>
                <a:t>Ten-frame cards</a:t>
              </a:r>
              <a:endParaRPr lang="en-US" dirty="0"/>
            </a:p>
          </p:txBody>
        </p:sp>
        <p:sp>
          <p:nvSpPr>
            <p:cNvPr id="9" name="TextBox 8"/>
            <p:cNvSpPr txBox="1"/>
            <p:nvPr/>
          </p:nvSpPr>
          <p:spPr>
            <a:xfrm>
              <a:off x="5638800" y="5149334"/>
              <a:ext cx="1600200" cy="369332"/>
            </a:xfrm>
            <a:prstGeom prst="rect">
              <a:avLst/>
            </a:prstGeom>
            <a:noFill/>
          </p:spPr>
          <p:txBody>
            <a:bodyPr wrap="square" rtlCol="0">
              <a:spAutoFit/>
            </a:bodyPr>
            <a:lstStyle/>
            <a:p>
              <a:pPr algn="ctr"/>
              <a:r>
                <a:rPr lang="en-US" dirty="0" smtClean="0"/>
                <a:t>Number bond</a:t>
              </a:r>
              <a:endParaRPr lang="en-US" dirty="0"/>
            </a:p>
          </p:txBody>
        </p:sp>
      </p:grpSp>
    </p:spTree>
    <p:extLst>
      <p:ext uri="{BB962C8B-B14F-4D97-AF65-F5344CB8AC3E}">
        <p14:creationId xmlns:p14="http://schemas.microsoft.com/office/powerpoint/2010/main" val="21118672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Arial"/>
              <a:buChar char="•"/>
            </a:pPr>
            <a:endParaRPr lang="en-US" dirty="0" smtClean="0"/>
          </a:p>
          <a:p>
            <a:pPr marL="457200" indent="-457200">
              <a:buFont typeface="Arial"/>
              <a:buChar char="•"/>
            </a:pPr>
            <a:r>
              <a:rPr lang="en-US" dirty="0" smtClean="0"/>
              <a:t>Get the One Out</a:t>
            </a:r>
          </a:p>
          <a:p>
            <a:endParaRPr lang="en-US" dirty="0" smtClean="0"/>
          </a:p>
          <a:p>
            <a:pPr marL="457200" indent="-457200">
              <a:buFont typeface="Arial"/>
              <a:buChar char="•"/>
            </a:pPr>
            <a:r>
              <a:rPr lang="en-US" dirty="0" smtClean="0"/>
              <a:t>Get the Two Out</a:t>
            </a:r>
          </a:p>
          <a:p>
            <a:endParaRPr lang="en-US" dirty="0" smtClean="0"/>
          </a:p>
          <a:p>
            <a:pPr marL="457200" indent="-457200">
              <a:buFont typeface="Arial"/>
              <a:buChar char="•"/>
            </a:pPr>
            <a:r>
              <a:rPr lang="en-US" dirty="0" smtClean="0"/>
              <a:t>Partners to 10</a:t>
            </a:r>
          </a:p>
        </p:txBody>
      </p:sp>
      <p:sp>
        <p:nvSpPr>
          <p:cNvPr id="3" name="Title 2"/>
          <p:cNvSpPr>
            <a:spLocks noGrp="1"/>
          </p:cNvSpPr>
          <p:nvPr>
            <p:ph type="title"/>
          </p:nvPr>
        </p:nvSpPr>
        <p:spPr/>
        <p:txBody>
          <a:bodyPr/>
          <a:lstStyle/>
          <a:p>
            <a:r>
              <a:rPr lang="en-US" dirty="0" smtClean="0"/>
              <a:t>Grade </a:t>
            </a:r>
            <a:r>
              <a:rPr lang="en-US" dirty="0"/>
              <a:t>2 – Fluency</a:t>
            </a:r>
          </a:p>
        </p:txBody>
      </p:sp>
    </p:spTree>
    <p:extLst>
      <p:ext uri="{BB962C8B-B14F-4D97-AF65-F5344CB8AC3E}">
        <p14:creationId xmlns:p14="http://schemas.microsoft.com/office/powerpoint/2010/main" val="20931095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6" y="304800"/>
            <a:ext cx="8476394" cy="1366595"/>
          </a:xfrm>
        </p:spPr>
        <p:txBody>
          <a:bodyPr/>
          <a:lstStyle/>
          <a:p>
            <a:r>
              <a:rPr lang="en-US" dirty="0" smtClean="0"/>
              <a:t>Grade 2 – Convert to an Easier Problem  Take from Ten</a:t>
            </a:r>
            <a:endParaRPr lang="en-US" dirty="0"/>
          </a:p>
        </p:txBody>
      </p:sp>
      <p:sp>
        <p:nvSpPr>
          <p:cNvPr id="3" name="Content Placeholder 2"/>
          <p:cNvSpPr>
            <a:spLocks noGrp="1"/>
          </p:cNvSpPr>
          <p:nvPr>
            <p:ph idx="1"/>
          </p:nvPr>
        </p:nvSpPr>
        <p:spPr/>
        <p:txBody>
          <a:bodyPr>
            <a:normAutofit/>
          </a:bodyPr>
          <a:lstStyle/>
          <a:p>
            <a:r>
              <a:rPr lang="en-US" sz="2200" dirty="0" smtClean="0"/>
              <a:t>Decompose to subtract from a ten when subtracting within 100.</a:t>
            </a:r>
          </a:p>
        </p:txBody>
      </p:sp>
      <p:sp>
        <p:nvSpPr>
          <p:cNvPr id="4" name="Text Placeholder 3"/>
          <p:cNvSpPr>
            <a:spLocks noGrp="1"/>
          </p:cNvSpPr>
          <p:nvPr>
            <p:ph type="body" sz="quarter" idx="13"/>
          </p:nvPr>
        </p:nvSpPr>
        <p:spPr/>
        <p:txBody>
          <a:bodyPr/>
          <a:lstStyle/>
          <a:p>
            <a:r>
              <a:rPr lang="en-US" dirty="0"/>
              <a:t>Grade 2 – </a:t>
            </a:r>
            <a:r>
              <a:rPr lang="en-US" dirty="0" smtClean="0"/>
              <a:t>Module 1 – </a:t>
            </a:r>
            <a:r>
              <a:rPr lang="en-US" dirty="0"/>
              <a:t>Lesson 8</a:t>
            </a:r>
          </a:p>
        </p:txBody>
      </p:sp>
      <p:pic>
        <p:nvPicPr>
          <p:cNvPr id="8" name="Picture 7"/>
          <p:cNvPicPr>
            <a:picLocks noChangeAspect="1"/>
          </p:cNvPicPr>
          <p:nvPr/>
        </p:nvPicPr>
        <p:blipFill>
          <a:blip r:embed="rId3"/>
          <a:stretch>
            <a:fillRect/>
          </a:stretch>
        </p:blipFill>
        <p:spPr>
          <a:xfrm>
            <a:off x="5359400" y="2837169"/>
            <a:ext cx="3321600" cy="2438400"/>
          </a:xfrm>
          <a:prstGeom prst="rect">
            <a:avLst/>
          </a:prstGeom>
          <a:ln>
            <a:solidFill>
              <a:srgbClr val="000000"/>
            </a:solidFill>
          </a:ln>
        </p:spPr>
      </p:pic>
      <p:pic>
        <p:nvPicPr>
          <p:cNvPr id="5" name="Picture 4" descr="Screen Shot 2014-02-15 at 8.09.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3506" y="5967413"/>
            <a:ext cx="505752" cy="762000"/>
          </a:xfrm>
          <a:prstGeom prst="rect">
            <a:avLst/>
          </a:prstGeom>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l="7626"/>
          <a:stretch>
            <a:fillRect/>
          </a:stretch>
        </p:blipFill>
        <p:spPr bwMode="auto">
          <a:xfrm>
            <a:off x="838200" y="3124200"/>
            <a:ext cx="4191002" cy="2151369"/>
          </a:xfrm>
          <a:prstGeom prst="rect">
            <a:avLst/>
          </a:prstGeom>
          <a:noFill/>
          <a:ln w="9525">
            <a:solidFill>
              <a:schemeClr val="tx1"/>
            </a:solidFill>
            <a:miter lim="800000"/>
            <a:headEnd/>
            <a:tailEnd/>
          </a:ln>
        </p:spPr>
      </p:pic>
      <p:sp>
        <p:nvSpPr>
          <p:cNvPr id="11" name="TextBox 10"/>
          <p:cNvSpPr txBox="1"/>
          <p:nvPr/>
        </p:nvSpPr>
        <p:spPr>
          <a:xfrm>
            <a:off x="1905000" y="2743200"/>
            <a:ext cx="1524000" cy="381000"/>
          </a:xfrm>
          <a:prstGeom prst="rect">
            <a:avLst/>
          </a:prstGeom>
          <a:noFill/>
        </p:spPr>
        <p:txBody>
          <a:bodyPr wrap="square" rtlCol="0">
            <a:spAutoFit/>
          </a:bodyPr>
          <a:lstStyle/>
          <a:p>
            <a:r>
              <a:rPr lang="en-US" dirty="0" smtClean="0">
                <a:solidFill>
                  <a:schemeClr val="tx2"/>
                </a:solidFill>
              </a:rPr>
              <a:t>12 – 9 = ____</a:t>
            </a:r>
            <a:endParaRPr lang="en-US" dirty="0">
              <a:solidFill>
                <a:schemeClr val="tx2"/>
              </a:solidFill>
            </a:endParaRPr>
          </a:p>
        </p:txBody>
      </p:sp>
      <p:sp>
        <p:nvSpPr>
          <p:cNvPr id="12" name="TextBox 11"/>
          <p:cNvSpPr txBox="1"/>
          <p:nvPr/>
        </p:nvSpPr>
        <p:spPr>
          <a:xfrm>
            <a:off x="2057400" y="5320964"/>
            <a:ext cx="1524000" cy="381000"/>
          </a:xfrm>
          <a:prstGeom prst="rect">
            <a:avLst/>
          </a:prstGeom>
          <a:noFill/>
        </p:spPr>
        <p:txBody>
          <a:bodyPr wrap="square" rtlCol="0">
            <a:spAutoFit/>
          </a:bodyPr>
          <a:lstStyle/>
          <a:p>
            <a:pPr algn="ctr"/>
            <a:r>
              <a:rPr lang="en-US" dirty="0" smtClean="0">
                <a:solidFill>
                  <a:schemeClr val="tx2"/>
                </a:solidFill>
              </a:rPr>
              <a:t>G1</a:t>
            </a:r>
            <a:endParaRPr lang="en-US" dirty="0">
              <a:solidFill>
                <a:schemeClr val="tx2"/>
              </a:solidFill>
            </a:endParaRPr>
          </a:p>
        </p:txBody>
      </p:sp>
      <p:sp>
        <p:nvSpPr>
          <p:cNvPr id="13" name="TextBox 12"/>
          <p:cNvSpPr txBox="1"/>
          <p:nvPr/>
        </p:nvSpPr>
        <p:spPr>
          <a:xfrm>
            <a:off x="6172200" y="5320964"/>
            <a:ext cx="1524000" cy="381000"/>
          </a:xfrm>
          <a:prstGeom prst="rect">
            <a:avLst/>
          </a:prstGeom>
          <a:noFill/>
        </p:spPr>
        <p:txBody>
          <a:bodyPr wrap="square" rtlCol="0">
            <a:spAutoFit/>
          </a:bodyPr>
          <a:lstStyle/>
          <a:p>
            <a:pPr algn="ctr"/>
            <a:r>
              <a:rPr lang="en-US" dirty="0" smtClean="0">
                <a:solidFill>
                  <a:schemeClr val="tx2"/>
                </a:solidFill>
              </a:rPr>
              <a:t>G2</a:t>
            </a:r>
            <a:endParaRPr lang="en-US" dirty="0">
              <a:solidFill>
                <a:schemeClr val="tx2"/>
              </a:solidFill>
            </a:endParaRPr>
          </a:p>
        </p:txBody>
      </p:sp>
    </p:spTree>
    <p:extLst>
      <p:ext uri="{BB962C8B-B14F-4D97-AF65-F5344CB8AC3E}">
        <p14:creationId xmlns:p14="http://schemas.microsoft.com/office/powerpoint/2010/main" val="1778092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6" y="455351"/>
            <a:ext cx="8229600" cy="1602049"/>
          </a:xfrm>
        </p:spPr>
        <p:txBody>
          <a:bodyPr>
            <a:normAutofit fontScale="90000"/>
          </a:bodyPr>
          <a:lstStyle/>
          <a:p>
            <a:r>
              <a:rPr lang="en-US" dirty="0" smtClean="0"/>
              <a:t>Kindergarten – Foundations to Addition and Subtraction </a:t>
            </a:r>
            <a:br>
              <a:rPr lang="en-US" dirty="0" smtClean="0"/>
            </a:br>
            <a:r>
              <a:rPr lang="en-US" dirty="0" smtClean="0"/>
              <a:t>Level One - Counting All </a:t>
            </a:r>
            <a:endParaRPr lang="en-US" dirty="0"/>
          </a:p>
        </p:txBody>
      </p:sp>
      <p:pic>
        <p:nvPicPr>
          <p:cNvPr id="7" name="Content Placeholder 6" descr="Macintosh HD:Users:debbie:Desktop:P1000553.JPG"/>
          <p:cNvPicPr>
            <a:picLocks noGrp="1"/>
          </p:cNvPicPr>
          <p:nvPr>
            <p:ph idx="1"/>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brightnessContrast bright="40000" contrast="-40000"/>
                    </a14:imgEffect>
                  </a14:imgLayer>
                </a14:imgProps>
              </a:ext>
              <a:ext uri="{28A0092B-C50C-407E-A947-70E740481C1C}">
                <a14:useLocalDpi xmlns:a14="http://schemas.microsoft.com/office/drawing/2010/main"/>
              </a:ext>
            </a:extLst>
          </a:blip>
          <a:srcRect t="3965" b="3965"/>
          <a:stretch/>
        </p:blipFill>
        <p:spPr>
          <a:xfrm>
            <a:off x="5410200" y="2285999"/>
            <a:ext cx="3352800" cy="2503633"/>
          </a:xfrm>
          <a:ln>
            <a:solidFill>
              <a:schemeClr val="tx1"/>
            </a:solidFill>
          </a:ln>
        </p:spPr>
      </p:pic>
      <p:sp>
        <p:nvSpPr>
          <p:cNvPr id="8" name="TextBox 7"/>
          <p:cNvSpPr txBox="1"/>
          <p:nvPr/>
        </p:nvSpPr>
        <p:spPr>
          <a:xfrm>
            <a:off x="533400" y="2285999"/>
            <a:ext cx="4648200" cy="4063726"/>
          </a:xfrm>
          <a:prstGeom prst="rect">
            <a:avLst/>
          </a:prstGeom>
          <a:noFill/>
        </p:spPr>
        <p:txBody>
          <a:bodyPr wrap="square" rtlCol="0">
            <a:spAutoFit/>
          </a:bodyPr>
          <a:lstStyle/>
          <a:p>
            <a:r>
              <a:rPr lang="en-US" sz="2600" dirty="0" smtClean="0">
                <a:solidFill>
                  <a:schemeClr val="accent1"/>
                </a:solidFill>
                <a:latin typeface="Arial"/>
                <a:cs typeface="Arial"/>
              </a:rPr>
              <a:t>Students need to know:</a:t>
            </a:r>
          </a:p>
          <a:p>
            <a:endParaRPr lang="en-US" sz="2600" dirty="0">
              <a:solidFill>
                <a:schemeClr val="accent1"/>
              </a:solidFill>
              <a:latin typeface="Arial"/>
              <a:cs typeface="Arial"/>
            </a:endParaRPr>
          </a:p>
          <a:p>
            <a:pPr marL="457200" indent="-457200">
              <a:buFont typeface="Arial"/>
              <a:buChar char="•"/>
            </a:pPr>
            <a:r>
              <a:rPr lang="en-US" sz="2600" dirty="0" smtClean="0">
                <a:solidFill>
                  <a:schemeClr val="accent1"/>
                </a:solidFill>
                <a:latin typeface="Arial"/>
                <a:cs typeface="Arial"/>
              </a:rPr>
              <a:t>Number words in sequence</a:t>
            </a:r>
          </a:p>
          <a:p>
            <a:pPr marL="457200" indent="-457200">
              <a:buFont typeface="Arial"/>
              <a:buChar char="•"/>
            </a:pPr>
            <a:endParaRPr lang="en-US" sz="2600" dirty="0">
              <a:solidFill>
                <a:schemeClr val="accent1"/>
              </a:solidFill>
              <a:latin typeface="Arial"/>
              <a:cs typeface="Arial"/>
            </a:endParaRPr>
          </a:p>
          <a:p>
            <a:pPr marL="457200" indent="-457200">
              <a:buFont typeface="Arial"/>
              <a:buChar char="•"/>
            </a:pPr>
            <a:r>
              <a:rPr lang="en-US" sz="2600" dirty="0" smtClean="0">
                <a:solidFill>
                  <a:schemeClr val="accent1"/>
                </a:solidFill>
                <a:latin typeface="Arial"/>
                <a:cs typeface="Arial"/>
              </a:rPr>
              <a:t>Number recognition</a:t>
            </a:r>
          </a:p>
          <a:p>
            <a:pPr marL="457200" indent="-457200">
              <a:buFont typeface="Arial"/>
              <a:buChar char="•"/>
            </a:pPr>
            <a:endParaRPr lang="en-US" sz="2600" dirty="0">
              <a:solidFill>
                <a:schemeClr val="accent1"/>
              </a:solidFill>
              <a:latin typeface="Arial"/>
              <a:cs typeface="Arial"/>
            </a:endParaRPr>
          </a:p>
          <a:p>
            <a:pPr marL="457200" indent="-457200">
              <a:buFont typeface="Arial"/>
              <a:buChar char="•"/>
            </a:pPr>
            <a:r>
              <a:rPr lang="en-US" sz="2600" dirty="0" smtClean="0">
                <a:solidFill>
                  <a:schemeClr val="accent1"/>
                </a:solidFill>
                <a:latin typeface="Arial"/>
                <a:cs typeface="Arial"/>
              </a:rPr>
              <a:t>1:1 correspondence</a:t>
            </a:r>
          </a:p>
          <a:p>
            <a:pPr marL="457200" indent="-457200">
              <a:buFont typeface="Arial"/>
              <a:buChar char="•"/>
            </a:pPr>
            <a:endParaRPr lang="en-US" sz="2600" dirty="0">
              <a:solidFill>
                <a:schemeClr val="accent1"/>
              </a:solidFill>
              <a:latin typeface="Arial"/>
              <a:cs typeface="Arial"/>
            </a:endParaRPr>
          </a:p>
          <a:p>
            <a:pPr marL="457200" indent="-457200">
              <a:buFont typeface="Arial"/>
              <a:buChar char="•"/>
            </a:pPr>
            <a:r>
              <a:rPr lang="en-US" sz="2600" dirty="0" smtClean="0">
                <a:solidFill>
                  <a:schemeClr val="accent1"/>
                </a:solidFill>
                <a:latin typeface="Arial"/>
                <a:cs typeface="Arial"/>
              </a:rPr>
              <a:t>Cardinality</a:t>
            </a:r>
          </a:p>
        </p:txBody>
      </p:sp>
      <p:sp>
        <p:nvSpPr>
          <p:cNvPr id="3" name="TextBox 2"/>
          <p:cNvSpPr txBox="1"/>
          <p:nvPr/>
        </p:nvSpPr>
        <p:spPr>
          <a:xfrm>
            <a:off x="5428781" y="5105400"/>
            <a:ext cx="3726277" cy="461665"/>
          </a:xfrm>
          <a:prstGeom prst="rect">
            <a:avLst/>
          </a:prstGeom>
          <a:noFill/>
        </p:spPr>
        <p:txBody>
          <a:bodyPr wrap="square" rtlCol="0">
            <a:spAutoFit/>
          </a:bodyPr>
          <a:lstStyle/>
          <a:p>
            <a:r>
              <a:rPr lang="en-US" sz="2400" dirty="0" smtClean="0">
                <a:solidFill>
                  <a:schemeClr val="accent1"/>
                </a:solidFill>
              </a:rPr>
              <a:t>Concrete-pictorial-abstract</a:t>
            </a:r>
            <a:endParaRPr lang="en-US" sz="2400" dirty="0">
              <a:solidFill>
                <a:schemeClr val="accent1"/>
              </a:solidFill>
            </a:endParaRPr>
          </a:p>
        </p:txBody>
      </p:sp>
    </p:spTree>
    <p:extLst>
      <p:ext uri="{BB962C8B-B14F-4D97-AF65-F5344CB8AC3E}">
        <p14:creationId xmlns:p14="http://schemas.microsoft.com/office/powerpoint/2010/main" val="41557983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buFont typeface="Arial"/>
              <a:buChar char="•"/>
            </a:pPr>
            <a:r>
              <a:rPr lang="en-US" dirty="0" smtClean="0"/>
              <a:t>Think 10 to Add 9</a:t>
            </a:r>
          </a:p>
          <a:p>
            <a:r>
              <a:rPr lang="en-US" dirty="0" smtClean="0"/>
              <a:t> </a:t>
            </a:r>
          </a:p>
          <a:p>
            <a:endParaRPr lang="en-US" dirty="0" smtClean="0"/>
          </a:p>
          <a:p>
            <a:pPr marL="457200" indent="-457200">
              <a:buFont typeface="Arial"/>
              <a:buChar char="•"/>
            </a:pPr>
            <a:r>
              <a:rPr lang="en-US" dirty="0" smtClean="0"/>
              <a:t>Related Facts Within 20</a:t>
            </a:r>
          </a:p>
        </p:txBody>
      </p:sp>
      <p:sp>
        <p:nvSpPr>
          <p:cNvPr id="2" name="Title 1"/>
          <p:cNvSpPr>
            <a:spLocks noGrp="1"/>
          </p:cNvSpPr>
          <p:nvPr>
            <p:ph type="title"/>
          </p:nvPr>
        </p:nvSpPr>
        <p:spPr/>
        <p:txBody>
          <a:bodyPr/>
          <a:lstStyle/>
          <a:p>
            <a:r>
              <a:rPr lang="en-US" dirty="0" smtClean="0"/>
              <a:t>Grade 2 – Fluency</a:t>
            </a:r>
            <a:endParaRPr lang="en-US" dirty="0"/>
          </a:p>
        </p:txBody>
      </p:sp>
      <p:pic>
        <p:nvPicPr>
          <p:cNvPr id="4" name="Picture 3"/>
          <p:cNvPicPr>
            <a:picLocks noChangeAspect="1"/>
          </p:cNvPicPr>
          <p:nvPr/>
        </p:nvPicPr>
        <p:blipFill>
          <a:blip r:embed="rId3"/>
          <a:stretch>
            <a:fillRect/>
          </a:stretch>
        </p:blipFill>
        <p:spPr>
          <a:xfrm>
            <a:off x="4227008" y="1524000"/>
            <a:ext cx="3505200" cy="1854835"/>
          </a:xfrm>
          <a:prstGeom prst="rect">
            <a:avLst/>
          </a:prstGeom>
          <a:ln>
            <a:solidFill>
              <a:srgbClr val="000000"/>
            </a:solidFill>
          </a:ln>
        </p:spPr>
      </p:pic>
      <p:pic>
        <p:nvPicPr>
          <p:cNvPr id="6" name="Picture 5"/>
          <p:cNvPicPr>
            <a:picLocks noChangeAspect="1"/>
          </p:cNvPicPr>
          <p:nvPr/>
        </p:nvPicPr>
        <p:blipFill>
          <a:blip r:embed="rId4"/>
          <a:stretch>
            <a:fillRect/>
          </a:stretch>
        </p:blipFill>
        <p:spPr>
          <a:xfrm>
            <a:off x="1828800" y="4038600"/>
            <a:ext cx="3479800" cy="1859435"/>
          </a:xfrm>
          <a:prstGeom prst="rect">
            <a:avLst/>
          </a:prstGeom>
          <a:ln>
            <a:solidFill>
              <a:srgbClr val="000000"/>
            </a:solidFill>
          </a:ln>
        </p:spPr>
      </p:pic>
    </p:spTree>
    <p:extLst>
      <p:ext uri="{BB962C8B-B14F-4D97-AF65-F5344CB8AC3E}">
        <p14:creationId xmlns:p14="http://schemas.microsoft.com/office/powerpoint/2010/main" val="4932823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a:t>
            </a:r>
            <a:r>
              <a:rPr lang="en-US" dirty="0"/>
              <a:t>2 – Measurement</a:t>
            </a:r>
          </a:p>
        </p:txBody>
      </p:sp>
      <p:sp>
        <p:nvSpPr>
          <p:cNvPr id="3" name="Content Placeholder 2"/>
          <p:cNvSpPr>
            <a:spLocks noGrp="1"/>
          </p:cNvSpPr>
          <p:nvPr>
            <p:ph idx="1"/>
          </p:nvPr>
        </p:nvSpPr>
        <p:spPr>
          <a:xfrm>
            <a:off x="304800" y="1776350"/>
            <a:ext cx="6324600" cy="4572000"/>
          </a:xfrm>
        </p:spPr>
        <p:txBody>
          <a:bodyPr/>
          <a:lstStyle/>
          <a:p>
            <a:r>
              <a:rPr lang="en-US" dirty="0" smtClean="0"/>
              <a:t>Addition and Subtraction of Length Units</a:t>
            </a:r>
          </a:p>
          <a:p>
            <a:endParaRPr lang="en-US" dirty="0" smtClean="0"/>
          </a:p>
          <a:p>
            <a:pPr marL="457200" indent="-457200">
              <a:buFont typeface="Arial"/>
              <a:buChar char="•"/>
            </a:pPr>
            <a:r>
              <a:rPr lang="en-US" sz="2000" dirty="0" smtClean="0"/>
              <a:t>Metric units lead into place value units in Module 3 (10 tens inside 100 cm, 10 tens inside 1 hundred).</a:t>
            </a:r>
          </a:p>
          <a:p>
            <a:pPr marL="457200" indent="-457200">
              <a:buFont typeface="Arial"/>
              <a:buChar char="•"/>
            </a:pPr>
            <a:r>
              <a:rPr lang="en-US" sz="2000" dirty="0" smtClean="0"/>
              <a:t>The unit is central to the addition and subtraction algorithms of Modules 4 and 5.</a:t>
            </a:r>
          </a:p>
          <a:p>
            <a:pPr marL="457200" indent="-457200">
              <a:buFont typeface="Arial"/>
              <a:buChar char="•"/>
            </a:pPr>
            <a:r>
              <a:rPr lang="en-US" sz="2000" dirty="0" smtClean="0"/>
              <a:t>Rich context for word problems.</a:t>
            </a:r>
          </a:p>
          <a:p>
            <a:endParaRPr lang="en-US" dirty="0"/>
          </a:p>
        </p:txBody>
      </p:sp>
      <p:pic>
        <p:nvPicPr>
          <p:cNvPr id="6" name="Picture 5" descr="Screen Shot 2014-03-03 at 7.28.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2819400"/>
            <a:ext cx="2108200" cy="1651000"/>
          </a:xfrm>
          <a:prstGeom prst="rect">
            <a:avLst/>
          </a:prstGeom>
          <a:ln>
            <a:solidFill>
              <a:srgbClr val="000000"/>
            </a:solidFill>
          </a:ln>
        </p:spPr>
      </p:pic>
    </p:spTree>
    <p:extLst>
      <p:ext uri="{BB962C8B-B14F-4D97-AF65-F5344CB8AC3E}">
        <p14:creationId xmlns:p14="http://schemas.microsoft.com/office/powerpoint/2010/main" val="424261226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 Models</a:t>
            </a:r>
            <a:br>
              <a:rPr lang="en-US" smtClean="0"/>
            </a:br>
            <a:r>
              <a:rPr lang="en-US" smtClean="0"/>
              <a:t>Tape Diagram</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smtClean="0"/>
          </a:p>
          <a:p>
            <a:r>
              <a:rPr lang="en-US" dirty="0" smtClean="0"/>
              <a:t>Relate Addition and Subtraction to Length.</a:t>
            </a:r>
          </a:p>
          <a:p>
            <a:pPr marL="457200" indent="-457200">
              <a:buFont typeface="Arial"/>
              <a:buChar char="•"/>
            </a:pPr>
            <a:r>
              <a:rPr lang="en-US" dirty="0" smtClean="0"/>
              <a:t>Create tape diagrams to represent and compare lengths.</a:t>
            </a:r>
          </a:p>
          <a:p>
            <a:pPr marL="457200" indent="-457200">
              <a:buFont typeface="Arial"/>
              <a:buChar char="•"/>
            </a:pPr>
            <a:r>
              <a:rPr lang="en-US" dirty="0" smtClean="0"/>
              <a:t>Apply conceptual understanding of measurement by solving two-step word problems.</a:t>
            </a:r>
          </a:p>
          <a:p>
            <a:endParaRPr lang="en-US" dirty="0" smtClean="0"/>
          </a:p>
          <a:p>
            <a:endParaRPr lang="en-US" dirty="0" smtClean="0"/>
          </a:p>
          <a:p>
            <a:endParaRPr lang="en-US" dirty="0" smtClean="0"/>
          </a:p>
          <a:p>
            <a:endParaRPr lang="en-US" dirty="0" smtClean="0"/>
          </a:p>
          <a:p>
            <a:r>
              <a:rPr lang="en-US" dirty="0" smtClean="0"/>
              <a:t>                    </a:t>
            </a:r>
          </a:p>
          <a:p>
            <a:r>
              <a:rPr lang="en-US" dirty="0" smtClean="0"/>
              <a:t>                     G1										   G2</a:t>
            </a:r>
            <a:endParaRPr lang="en-US" dirty="0"/>
          </a:p>
        </p:txBody>
      </p:sp>
      <p:pic>
        <p:nvPicPr>
          <p:cNvPr id="5" name="Picture 4"/>
          <p:cNvPicPr>
            <a:picLocks noChangeAspect="1"/>
          </p:cNvPicPr>
          <p:nvPr/>
        </p:nvPicPr>
        <p:blipFill>
          <a:blip r:embed="rId3"/>
          <a:stretch>
            <a:fillRect/>
          </a:stretch>
        </p:blipFill>
        <p:spPr>
          <a:xfrm>
            <a:off x="5334000" y="3811590"/>
            <a:ext cx="3505200" cy="2028009"/>
          </a:xfrm>
          <a:prstGeom prst="rect">
            <a:avLst/>
          </a:prstGeom>
          <a:ln>
            <a:solidFill>
              <a:schemeClr val="tx1"/>
            </a:solidFill>
          </a:ln>
        </p:spPr>
      </p:pic>
      <p:pic>
        <p:nvPicPr>
          <p:cNvPr id="7" name="Picture 5"/>
          <p:cNvPicPr>
            <a:picLocks noChangeAspect="1" noChangeArrowheads="1"/>
          </p:cNvPicPr>
          <p:nvPr/>
        </p:nvPicPr>
        <p:blipFill>
          <a:blip r:embed="rId4"/>
          <a:srcRect b="31518"/>
          <a:stretch>
            <a:fillRect/>
          </a:stretch>
        </p:blipFill>
        <p:spPr bwMode="auto">
          <a:xfrm>
            <a:off x="609600" y="4114800"/>
            <a:ext cx="3733800" cy="1724799"/>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28776517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 Models</a:t>
            </a:r>
            <a:br>
              <a:rPr lang="en-US" smtClean="0"/>
            </a:br>
            <a:r>
              <a:rPr lang="en-US" smtClean="0"/>
              <a:t>Tape Diagram</a:t>
            </a:r>
            <a:endParaRPr lang="en-US" dirty="0"/>
          </a:p>
        </p:txBody>
      </p:sp>
      <p:sp>
        <p:nvSpPr>
          <p:cNvPr id="3" name="Content Placeholder 2"/>
          <p:cNvSpPr>
            <a:spLocks noGrp="1"/>
          </p:cNvSpPr>
          <p:nvPr>
            <p:ph idx="1"/>
          </p:nvPr>
        </p:nvSpPr>
        <p:spPr/>
        <p:txBody>
          <a:bodyPr>
            <a:normAutofit/>
          </a:bodyPr>
          <a:lstStyle/>
          <a:p>
            <a:pPr marL="0" indent="0"/>
            <a:r>
              <a:rPr lang="en-US" sz="2000" dirty="0" smtClean="0"/>
              <a:t>Maura’s ribbon is 26 cm long.  Colleen’s ribbon is 14 cm shorter than Maura’s ribbon.  What is the total length of both ribbons?</a:t>
            </a:r>
            <a:endParaRPr lang="en-US" sz="2000" dirty="0"/>
          </a:p>
        </p:txBody>
      </p:sp>
      <p:sp>
        <p:nvSpPr>
          <p:cNvPr id="4" name="Text Placeholder 3"/>
          <p:cNvSpPr>
            <a:spLocks noGrp="1"/>
          </p:cNvSpPr>
          <p:nvPr>
            <p:ph type="body" sz="quarter" idx="13"/>
          </p:nvPr>
        </p:nvSpPr>
        <p:spPr/>
        <p:txBody>
          <a:bodyPr/>
          <a:lstStyle/>
          <a:p>
            <a:r>
              <a:rPr lang="en-US" dirty="0"/>
              <a:t>Grade 2 – Module 2 </a:t>
            </a:r>
            <a:r>
              <a:rPr lang="en-US" dirty="0" smtClean="0"/>
              <a:t>–</a:t>
            </a:r>
            <a:r>
              <a:rPr lang="en-US" dirty="0"/>
              <a:t> </a:t>
            </a:r>
            <a:r>
              <a:rPr lang="en-US" dirty="0" smtClean="0"/>
              <a:t>Lesson </a:t>
            </a:r>
            <a:r>
              <a:rPr lang="en-US" dirty="0"/>
              <a:t>10 Homework</a:t>
            </a:r>
          </a:p>
        </p:txBody>
      </p:sp>
      <p:pic>
        <p:nvPicPr>
          <p:cNvPr id="6" name="Picture 5"/>
          <p:cNvPicPr>
            <a:picLocks noChangeAspect="1"/>
          </p:cNvPicPr>
          <p:nvPr/>
        </p:nvPicPr>
        <p:blipFill>
          <a:blip r:embed="rId3"/>
          <a:stretch>
            <a:fillRect/>
          </a:stretch>
        </p:blipFill>
        <p:spPr>
          <a:xfrm>
            <a:off x="609600" y="2743200"/>
            <a:ext cx="3384274" cy="685800"/>
          </a:xfrm>
          <a:prstGeom prst="rect">
            <a:avLst/>
          </a:prstGeom>
          <a:ln>
            <a:noFill/>
          </a:ln>
        </p:spPr>
      </p:pic>
      <p:pic>
        <p:nvPicPr>
          <p:cNvPr id="9" name="Picture 8"/>
          <p:cNvPicPr>
            <a:picLocks noChangeAspect="1"/>
          </p:cNvPicPr>
          <p:nvPr/>
        </p:nvPicPr>
        <p:blipFill>
          <a:blip r:embed="rId4"/>
          <a:stretch>
            <a:fillRect/>
          </a:stretch>
        </p:blipFill>
        <p:spPr>
          <a:xfrm>
            <a:off x="609600" y="3429000"/>
            <a:ext cx="3384274" cy="450327"/>
          </a:xfrm>
          <a:prstGeom prst="rect">
            <a:avLst/>
          </a:prstGeom>
        </p:spPr>
      </p:pic>
      <p:pic>
        <p:nvPicPr>
          <p:cNvPr id="10" name="Picture 9"/>
          <p:cNvPicPr>
            <a:picLocks noChangeAspect="1"/>
          </p:cNvPicPr>
          <p:nvPr/>
        </p:nvPicPr>
        <p:blipFill>
          <a:blip r:embed="rId5"/>
          <a:stretch>
            <a:fillRect/>
          </a:stretch>
        </p:blipFill>
        <p:spPr>
          <a:xfrm>
            <a:off x="533400" y="3857810"/>
            <a:ext cx="3384274" cy="916574"/>
          </a:xfrm>
          <a:prstGeom prst="rect">
            <a:avLst/>
          </a:prstGeom>
        </p:spPr>
      </p:pic>
      <p:pic>
        <p:nvPicPr>
          <p:cNvPr id="11" name="Picture 10"/>
          <p:cNvPicPr>
            <a:picLocks noChangeAspect="1"/>
          </p:cNvPicPr>
          <p:nvPr/>
        </p:nvPicPr>
        <p:blipFill>
          <a:blip r:embed="rId6"/>
          <a:stretch>
            <a:fillRect/>
          </a:stretch>
        </p:blipFill>
        <p:spPr>
          <a:xfrm>
            <a:off x="566116" y="4762762"/>
            <a:ext cx="3384274" cy="1196049"/>
          </a:xfrm>
          <a:prstGeom prst="rect">
            <a:avLst/>
          </a:prstGeom>
        </p:spPr>
      </p:pic>
      <p:pic>
        <p:nvPicPr>
          <p:cNvPr id="12" name="Picture 11"/>
          <p:cNvPicPr>
            <a:picLocks noChangeAspect="1"/>
          </p:cNvPicPr>
          <p:nvPr/>
        </p:nvPicPr>
        <p:blipFill>
          <a:blip r:embed="rId7"/>
          <a:stretch>
            <a:fillRect/>
          </a:stretch>
        </p:blipFill>
        <p:spPr>
          <a:xfrm>
            <a:off x="4876800" y="2806812"/>
            <a:ext cx="3464460" cy="622188"/>
          </a:xfrm>
          <a:prstGeom prst="rect">
            <a:avLst/>
          </a:prstGeom>
          <a:ln>
            <a:noFill/>
          </a:ln>
        </p:spPr>
      </p:pic>
      <p:pic>
        <p:nvPicPr>
          <p:cNvPr id="13" name="Picture 12"/>
          <p:cNvPicPr>
            <a:picLocks noChangeAspect="1"/>
          </p:cNvPicPr>
          <p:nvPr/>
        </p:nvPicPr>
        <p:blipFill>
          <a:blip r:embed="rId8"/>
          <a:stretch>
            <a:fillRect/>
          </a:stretch>
        </p:blipFill>
        <p:spPr>
          <a:xfrm>
            <a:off x="4868592" y="3438216"/>
            <a:ext cx="3472668" cy="1408993"/>
          </a:xfrm>
          <a:prstGeom prst="rect">
            <a:avLst/>
          </a:prstGeom>
        </p:spPr>
      </p:pic>
      <p:pic>
        <p:nvPicPr>
          <p:cNvPr id="14" name="Picture 13"/>
          <p:cNvPicPr>
            <a:picLocks noChangeAspect="1"/>
          </p:cNvPicPr>
          <p:nvPr/>
        </p:nvPicPr>
        <p:blipFill>
          <a:blip r:embed="rId9"/>
          <a:stretch>
            <a:fillRect/>
          </a:stretch>
        </p:blipFill>
        <p:spPr>
          <a:xfrm>
            <a:off x="4885010" y="4847209"/>
            <a:ext cx="3464459" cy="1136118"/>
          </a:xfrm>
          <a:prstGeom prst="rect">
            <a:avLst/>
          </a:prstGeom>
        </p:spPr>
      </p:pic>
    </p:spTree>
    <p:extLst>
      <p:ext uri="{BB962C8B-B14F-4D97-AF65-F5344CB8AC3E}">
        <p14:creationId xmlns:p14="http://schemas.microsoft.com/office/powerpoint/2010/main" val="284495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 Models</a:t>
            </a:r>
            <a:br>
              <a:rPr lang="en-US" smtClean="0"/>
            </a:br>
            <a:r>
              <a:rPr lang="en-US" smtClean="0"/>
              <a:t>Tape Diagram</a:t>
            </a:r>
            <a:endParaRPr lang="en-US" dirty="0"/>
          </a:p>
        </p:txBody>
      </p:sp>
      <p:sp>
        <p:nvSpPr>
          <p:cNvPr id="4" name="Text Placeholder 3"/>
          <p:cNvSpPr>
            <a:spLocks noGrp="1"/>
          </p:cNvSpPr>
          <p:nvPr>
            <p:ph type="body" sz="quarter" idx="13"/>
          </p:nvPr>
        </p:nvSpPr>
        <p:spPr/>
        <p:txBody>
          <a:bodyPr/>
          <a:lstStyle/>
          <a:p>
            <a:r>
              <a:rPr lang="en-US" dirty="0"/>
              <a:t>Grade 2 – Module 2 – </a:t>
            </a:r>
            <a:r>
              <a:rPr lang="en-US" dirty="0" smtClean="0"/>
              <a:t>Lesson 10</a:t>
            </a:r>
            <a:endParaRPr lang="en-US" dirty="0"/>
          </a:p>
        </p:txBody>
      </p:sp>
      <p:pic>
        <p:nvPicPr>
          <p:cNvPr id="5" name="Picture 4"/>
          <p:cNvPicPr>
            <a:picLocks noChangeAspect="1"/>
          </p:cNvPicPr>
          <p:nvPr/>
        </p:nvPicPr>
        <p:blipFill>
          <a:blip r:embed="rId3"/>
          <a:stretch>
            <a:fillRect/>
          </a:stretch>
        </p:blipFill>
        <p:spPr>
          <a:xfrm>
            <a:off x="1009633" y="1671395"/>
            <a:ext cx="7565390" cy="939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6800" y="2611195"/>
            <a:ext cx="2527300" cy="3233620"/>
          </a:xfrm>
          <a:prstGeom prst="rect">
            <a:avLst/>
          </a:prstGeom>
          <a:ln>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65650" y="2895600"/>
            <a:ext cx="3515156" cy="2743200"/>
          </a:xfrm>
          <a:prstGeom prst="rect">
            <a:avLst/>
          </a:prstGeom>
          <a:ln>
            <a:solidFill>
              <a:schemeClr val="tx1"/>
            </a:solidFill>
          </a:ln>
        </p:spPr>
      </p:pic>
      <p:pic>
        <p:nvPicPr>
          <p:cNvPr id="6" name="Picture 5" descr="Screen Shot 2014-02-15 at 8.09.32 PM cop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4375" y="5486400"/>
            <a:ext cx="809204" cy="1219200"/>
          </a:xfrm>
          <a:prstGeom prst="rect">
            <a:avLst/>
          </a:prstGeom>
        </p:spPr>
      </p:pic>
    </p:spTree>
    <p:extLst>
      <p:ext uri="{BB962C8B-B14F-4D97-AF65-F5344CB8AC3E}">
        <p14:creationId xmlns:p14="http://schemas.microsoft.com/office/powerpoint/2010/main" val="369660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 Place Value Understanding</a:t>
            </a:r>
            <a:endParaRPr lang="en-US" dirty="0"/>
          </a:p>
        </p:txBody>
      </p:sp>
      <p:sp>
        <p:nvSpPr>
          <p:cNvPr id="3" name="Content Placeholder 2"/>
          <p:cNvSpPr>
            <a:spLocks noGrp="1"/>
          </p:cNvSpPr>
          <p:nvPr>
            <p:ph idx="1"/>
          </p:nvPr>
        </p:nvSpPr>
        <p:spPr/>
        <p:txBody>
          <a:bodyPr/>
          <a:lstStyle/>
          <a:p>
            <a:endParaRPr lang="en-US" smtClean="0"/>
          </a:p>
          <a:p>
            <a:endParaRPr lang="en-US" smtClean="0"/>
          </a:p>
          <a:p>
            <a:endParaRPr lang="en-US" dirty="0"/>
          </a:p>
        </p:txBody>
      </p:sp>
      <p:pic>
        <p:nvPicPr>
          <p:cNvPr id="6" name="Picture 5" descr="Screen Shot 2014-02-15 at 9.17.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872745"/>
            <a:ext cx="3962400" cy="4154750"/>
          </a:xfrm>
          <a:prstGeom prst="rect">
            <a:avLst/>
          </a:prstGeom>
          <a:ln>
            <a:solidFill>
              <a:srgbClr val="000000"/>
            </a:solidFill>
          </a:ln>
        </p:spPr>
      </p:pic>
    </p:spTree>
    <p:extLst>
      <p:ext uri="{BB962C8B-B14F-4D97-AF65-F5344CB8AC3E}">
        <p14:creationId xmlns:p14="http://schemas.microsoft.com/office/powerpoint/2010/main" val="29549532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 Models</a:t>
            </a:r>
            <a:br>
              <a:rPr lang="en-US" smtClean="0"/>
            </a:br>
            <a:r>
              <a:rPr lang="en-US" smtClean="0"/>
              <a:t>Place Value Manipulatives</a:t>
            </a:r>
            <a:endParaRPr lang="en-US" dirty="0"/>
          </a:p>
        </p:txBody>
      </p:sp>
      <p:sp>
        <p:nvSpPr>
          <p:cNvPr id="3" name="Content Placeholder 2"/>
          <p:cNvSpPr>
            <a:spLocks noGrp="1"/>
          </p:cNvSpPr>
          <p:nvPr>
            <p:ph idx="1"/>
          </p:nvPr>
        </p:nvSpPr>
        <p:spPr/>
        <p:txBody>
          <a:bodyPr/>
          <a:lstStyle/>
          <a:p>
            <a:endParaRPr lang="en-US" smtClean="0"/>
          </a:p>
          <a:p>
            <a:r>
              <a:rPr lang="en-US" smtClean="0"/>
              <a:t>                                     Bundles</a:t>
            </a:r>
          </a:p>
          <a:p>
            <a:endParaRPr lang="en-US" smtClean="0"/>
          </a:p>
          <a:p>
            <a:endParaRPr lang="en-US" smtClean="0"/>
          </a:p>
          <a:p>
            <a:r>
              <a:rPr lang="en-US" smtClean="0"/>
              <a:t>				</a:t>
            </a:r>
          </a:p>
          <a:p>
            <a:r>
              <a:rPr lang="en-US" smtClean="0"/>
              <a:t>				</a:t>
            </a:r>
            <a:endParaRPr lang="en-US" dirty="0"/>
          </a:p>
        </p:txBody>
      </p:sp>
      <p:pic>
        <p:nvPicPr>
          <p:cNvPr id="6" name="Picture 5"/>
          <p:cNvPicPr/>
          <p:nvPr/>
        </p:nvPicPr>
        <p:blipFill rotWithShape="1">
          <a:blip r:embed="rId3" cstate="print">
            <a:extLst>
              <a:ext uri="{28A0092B-C50C-407E-A947-70E740481C1C}">
                <a14:useLocalDpi xmlns:a14="http://schemas.microsoft.com/office/drawing/2010/main"/>
              </a:ext>
            </a:extLst>
          </a:blip>
          <a:srcRect/>
          <a:stretch/>
        </p:blipFill>
        <p:spPr>
          <a:xfrm>
            <a:off x="2286000" y="3048000"/>
            <a:ext cx="4470400" cy="2362200"/>
          </a:xfrm>
          <a:prstGeom prst="rect">
            <a:avLst/>
          </a:prstGeom>
          <a:ln>
            <a:solidFill>
              <a:schemeClr val="tx1"/>
            </a:solidFill>
          </a:ln>
        </p:spPr>
      </p:pic>
    </p:spTree>
    <p:extLst>
      <p:ext uri="{BB962C8B-B14F-4D97-AF65-F5344CB8AC3E}">
        <p14:creationId xmlns:p14="http://schemas.microsoft.com/office/powerpoint/2010/main" val="26794220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2 – Level 2:  Counting On  Benchmark Numbers</a:t>
            </a:r>
            <a:endParaRPr lang="en-US" dirty="0"/>
          </a:p>
        </p:txBody>
      </p:sp>
      <p:sp>
        <p:nvSpPr>
          <p:cNvPr id="3" name="Content Placeholder 2"/>
          <p:cNvSpPr>
            <a:spLocks noGrp="1"/>
          </p:cNvSpPr>
          <p:nvPr>
            <p:ph idx="1"/>
          </p:nvPr>
        </p:nvSpPr>
        <p:spPr/>
        <p:txBody>
          <a:bodyPr/>
          <a:lstStyle/>
          <a:p>
            <a:endParaRPr lang="en-US" smtClean="0"/>
          </a:p>
          <a:p>
            <a:r>
              <a:rPr lang="en-US" smtClean="0"/>
              <a:t>Kinnear decided that he would bike 100 miles this year.  If he has biked 64 miles so far, how much farther does he have to bike?</a:t>
            </a:r>
          </a:p>
          <a:p>
            <a:endParaRPr lang="en-US" dirty="0" smtClean="0"/>
          </a:p>
        </p:txBody>
      </p:sp>
      <p:sp>
        <p:nvSpPr>
          <p:cNvPr id="4" name="Text Placeholder 3"/>
          <p:cNvSpPr>
            <a:spLocks noGrp="1"/>
          </p:cNvSpPr>
          <p:nvPr>
            <p:ph type="body" sz="quarter" idx="13"/>
          </p:nvPr>
        </p:nvSpPr>
        <p:spPr/>
        <p:txBody>
          <a:bodyPr/>
          <a:lstStyle/>
          <a:p>
            <a:r>
              <a:rPr lang="en-US" dirty="0"/>
              <a:t>Grade 2 – Module </a:t>
            </a:r>
            <a:r>
              <a:rPr lang="en-US" dirty="0" smtClean="0"/>
              <a:t>3 – </a:t>
            </a:r>
            <a:r>
              <a:rPr lang="en-US" dirty="0"/>
              <a:t>Lesson 3</a:t>
            </a:r>
          </a:p>
        </p:txBody>
      </p:sp>
      <p:pic>
        <p:nvPicPr>
          <p:cNvPr id="5" name="Picture 4"/>
          <p:cNvPicPr>
            <a:picLocks noChangeAspect="1"/>
          </p:cNvPicPr>
          <p:nvPr/>
        </p:nvPicPr>
        <p:blipFill>
          <a:blip r:embed="rId3"/>
          <a:stretch>
            <a:fillRect/>
          </a:stretch>
        </p:blipFill>
        <p:spPr>
          <a:xfrm>
            <a:off x="1524000" y="3733800"/>
            <a:ext cx="6158441" cy="1752600"/>
          </a:xfrm>
          <a:prstGeom prst="rect">
            <a:avLst/>
          </a:prstGeom>
          <a:ln>
            <a:solidFill>
              <a:srgbClr val="000000"/>
            </a:solidFill>
          </a:ln>
        </p:spPr>
      </p:pic>
      <p:pic>
        <p:nvPicPr>
          <p:cNvPr id="6" name="Picture 5" descr="Screen Shot 2014-03-03 at 11.15.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7221" y="5638800"/>
            <a:ext cx="1330882" cy="1144559"/>
          </a:xfrm>
          <a:prstGeom prst="rect">
            <a:avLst/>
          </a:prstGeom>
        </p:spPr>
      </p:pic>
    </p:spTree>
    <p:extLst>
      <p:ext uri="{BB962C8B-B14F-4D97-AF65-F5344CB8AC3E}">
        <p14:creationId xmlns:p14="http://schemas.microsoft.com/office/powerpoint/2010/main" val="41564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 Models</a:t>
            </a:r>
            <a:br>
              <a:rPr lang="en-US" smtClean="0"/>
            </a:br>
            <a:r>
              <a:rPr lang="en-US" smtClean="0"/>
              <a:t>Place Value Chart</a:t>
            </a:r>
            <a:endParaRPr lang="en-US" dirty="0"/>
          </a:p>
        </p:txBody>
      </p:sp>
      <p:sp>
        <p:nvSpPr>
          <p:cNvPr id="3" name="Content Placeholder 2"/>
          <p:cNvSpPr>
            <a:spLocks noGrp="1"/>
          </p:cNvSpPr>
          <p:nvPr>
            <p:ph idx="1"/>
          </p:nvPr>
        </p:nvSpPr>
        <p:spPr/>
        <p:txBody>
          <a:bodyPr/>
          <a:lstStyle/>
          <a:p>
            <a:endParaRPr lang="en-US" dirty="0" smtClean="0"/>
          </a:p>
          <a:p>
            <a:pPr marL="457200" indent="-457200">
              <a:buFont typeface="Arial"/>
              <a:buChar char="•"/>
            </a:pPr>
            <a:r>
              <a:rPr lang="en-US" dirty="0" smtClean="0"/>
              <a:t>The Place Value Chart  </a:t>
            </a:r>
          </a:p>
          <a:p>
            <a:endParaRPr lang="en-US" dirty="0" smtClean="0"/>
          </a:p>
          <a:p>
            <a:endParaRPr lang="en-US" dirty="0" smtClean="0"/>
          </a:p>
          <a:p>
            <a:endParaRPr lang="en-US" dirty="0" smtClean="0"/>
          </a:p>
          <a:p>
            <a:pPr marL="457200" indent="-457200">
              <a:buFont typeface="Arial"/>
              <a:buChar char="•"/>
            </a:pPr>
            <a:r>
              <a:rPr lang="en-US" dirty="0" smtClean="0"/>
              <a:t>Hide Zero Cards </a:t>
            </a:r>
            <a:endParaRPr lang="en-US" dirty="0"/>
          </a:p>
        </p:txBody>
      </p:sp>
      <p:pic>
        <p:nvPicPr>
          <p:cNvPr id="6" name="Picture 5"/>
          <p:cNvPicPr>
            <a:picLocks noChangeAspect="1"/>
          </p:cNvPicPr>
          <p:nvPr/>
        </p:nvPicPr>
        <p:blipFill>
          <a:blip r:embed="rId3"/>
          <a:stretch>
            <a:fillRect/>
          </a:stretch>
        </p:blipFill>
        <p:spPr>
          <a:xfrm>
            <a:off x="4326467" y="4191000"/>
            <a:ext cx="3409950" cy="1239982"/>
          </a:xfrm>
          <a:prstGeom prst="rect">
            <a:avLst/>
          </a:prstGeom>
          <a:ln>
            <a:solidFill>
              <a:srgbClr val="000000"/>
            </a:solidFill>
          </a:ln>
        </p:spPr>
      </p:pic>
      <p:grpSp>
        <p:nvGrpSpPr>
          <p:cNvPr id="23" name="Group 22"/>
          <p:cNvGrpSpPr/>
          <p:nvPr/>
        </p:nvGrpSpPr>
        <p:grpSpPr>
          <a:xfrm>
            <a:off x="4326467" y="2222500"/>
            <a:ext cx="4216400" cy="1244600"/>
            <a:chOff x="4558632" y="2819400"/>
            <a:chExt cx="4216400" cy="1244600"/>
          </a:xfrm>
        </p:grpSpPr>
        <p:pic>
          <p:nvPicPr>
            <p:cNvPr id="5" name="Picture 4"/>
            <p:cNvPicPr>
              <a:picLocks noChangeAspect="1"/>
            </p:cNvPicPr>
            <p:nvPr/>
          </p:nvPicPr>
          <p:blipFill>
            <a:blip r:embed="rId4"/>
            <a:stretch>
              <a:fillRect/>
            </a:stretch>
          </p:blipFill>
          <p:spPr>
            <a:xfrm>
              <a:off x="4572000" y="2832100"/>
              <a:ext cx="4203032" cy="1219200"/>
            </a:xfrm>
            <a:prstGeom prst="rect">
              <a:avLst/>
            </a:prstGeom>
            <a:ln w="28575" cmpd="sng">
              <a:solidFill>
                <a:srgbClr val="000000"/>
              </a:solidFill>
            </a:ln>
          </p:spPr>
        </p:pic>
        <p:cxnSp>
          <p:nvCxnSpPr>
            <p:cNvPr id="8" name="Straight Connector 7"/>
            <p:cNvCxnSpPr/>
            <p:nvPr/>
          </p:nvCxnSpPr>
          <p:spPr>
            <a:xfrm flipV="1">
              <a:off x="7391400" y="2819400"/>
              <a:ext cx="0" cy="12319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880100" y="2832100"/>
              <a:ext cx="0" cy="12192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8775032" y="2832100"/>
              <a:ext cx="0" cy="12319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558632" y="2832100"/>
              <a:ext cx="0" cy="12319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7862130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Terminology</a:t>
            </a:r>
            <a:endParaRPr lang="en-US" dirty="0"/>
          </a:p>
        </p:txBody>
      </p:sp>
      <p:sp>
        <p:nvSpPr>
          <p:cNvPr id="3" name="Content Placeholder 2"/>
          <p:cNvSpPr>
            <a:spLocks noGrp="1"/>
          </p:cNvSpPr>
          <p:nvPr>
            <p:ph idx="1"/>
          </p:nvPr>
        </p:nvSpPr>
        <p:spPr/>
        <p:txBody>
          <a:bodyPr>
            <a:normAutofit fontScale="92500" lnSpcReduction="20000"/>
          </a:bodyPr>
          <a:lstStyle/>
          <a:p>
            <a:pPr marL="457200" indent="-457200">
              <a:buFont typeface="Arial"/>
              <a:buChar char="•"/>
            </a:pPr>
            <a:r>
              <a:rPr lang="en-US" dirty="0" smtClean="0"/>
              <a:t>Standard Form …      576</a:t>
            </a:r>
          </a:p>
          <a:p>
            <a:endParaRPr lang="en-US" dirty="0" smtClean="0"/>
          </a:p>
          <a:p>
            <a:pPr marL="457200" indent="-457200">
              <a:buFont typeface="Arial"/>
              <a:buChar char="•"/>
            </a:pPr>
            <a:r>
              <a:rPr lang="en-US" dirty="0" smtClean="0"/>
              <a:t>Expanded Form …    500 + 70 + 6</a:t>
            </a:r>
          </a:p>
          <a:p>
            <a:r>
              <a:rPr lang="en-US" dirty="0" smtClean="0"/>
              <a:t> </a:t>
            </a:r>
          </a:p>
          <a:p>
            <a:pPr marL="457200" indent="-457200">
              <a:buFont typeface="Arial"/>
              <a:buChar char="•"/>
            </a:pPr>
            <a:r>
              <a:rPr lang="en-US" dirty="0" smtClean="0"/>
              <a:t>Unit Form …              5 hundreds 7 tens 6 ones</a:t>
            </a:r>
          </a:p>
          <a:p>
            <a:r>
              <a:rPr lang="en-US" dirty="0" smtClean="0"/>
              <a:t>								  57 tens 6 ones</a:t>
            </a:r>
          </a:p>
          <a:p>
            <a:r>
              <a:rPr lang="en-US" dirty="0" smtClean="0"/>
              <a:t>								  5 hundreds 76 ones</a:t>
            </a:r>
          </a:p>
          <a:p>
            <a:r>
              <a:rPr lang="en-US" dirty="0" smtClean="0"/>
              <a:t>								  576 ones</a:t>
            </a:r>
          </a:p>
          <a:p>
            <a:endParaRPr lang="en-US" dirty="0" smtClean="0"/>
          </a:p>
          <a:p>
            <a:pPr marL="457200" indent="-457200">
              <a:buFont typeface="Arial"/>
              <a:buChar char="•"/>
            </a:pPr>
            <a:r>
              <a:rPr lang="en-US" dirty="0" smtClean="0"/>
              <a:t>Word Form …           five hundred seventy-six</a:t>
            </a:r>
            <a:endParaRPr lang="en-US" dirty="0"/>
          </a:p>
        </p:txBody>
      </p:sp>
      <p:pic>
        <p:nvPicPr>
          <p:cNvPr id="5" name="Picture 4" descr="Screen Shot 2014-02-15 at 8.09.32 PM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5394569"/>
            <a:ext cx="838200" cy="1262889"/>
          </a:xfrm>
          <a:prstGeom prst="rect">
            <a:avLst/>
          </a:prstGeom>
        </p:spPr>
      </p:pic>
    </p:spTree>
    <p:extLst>
      <p:ext uri="{BB962C8B-B14F-4D97-AF65-F5344CB8AC3E}">
        <p14:creationId xmlns:p14="http://schemas.microsoft.com/office/powerpoint/2010/main" val="3829556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Kindergarten – Fluency</a:t>
            </a:r>
            <a:br>
              <a:rPr lang="en-US" smtClean="0"/>
            </a:br>
            <a:r>
              <a:rPr lang="en-US" smtClean="0"/>
              <a:t>Counting All</a:t>
            </a:r>
            <a:endParaRPr lang="en-US" dirty="0"/>
          </a:p>
        </p:txBody>
      </p:sp>
      <p:pic>
        <p:nvPicPr>
          <p:cNvPr id="6" name="Picture 5"/>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524000" y="2209800"/>
            <a:ext cx="5638800" cy="1454468"/>
          </a:xfrm>
          <a:prstGeom prst="rect">
            <a:avLst/>
          </a:prstGeom>
          <a:noFill/>
          <a:ln>
            <a:noFill/>
          </a:ln>
        </p:spPr>
      </p:pic>
      <p:pic>
        <p:nvPicPr>
          <p:cNvPr id="4" name="Picture 3" descr="ma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4027268"/>
            <a:ext cx="1676400" cy="2235200"/>
          </a:xfrm>
          <a:prstGeom prst="rect">
            <a:avLst/>
          </a:prstGeom>
        </p:spPr>
      </p:pic>
      <p:pic>
        <p:nvPicPr>
          <p:cNvPr id="7" name="Picture 6"/>
          <p:cNvPicPr/>
          <p:nvPr/>
        </p:nvPicPr>
        <p:blipFill>
          <a:blip r:embed="rId6">
            <a:extLst>
              <a:ext uri="{28A0092B-C50C-407E-A947-70E740481C1C}">
                <a14:useLocalDpi xmlns:a14="http://schemas.microsoft.com/office/drawing/2010/main"/>
              </a:ext>
            </a:extLst>
          </a:blip>
          <a:srcRect/>
          <a:stretch>
            <a:fillRect/>
          </a:stretch>
        </p:blipFill>
        <p:spPr bwMode="auto">
          <a:xfrm>
            <a:off x="1981200" y="4518038"/>
            <a:ext cx="1443037" cy="1686878"/>
          </a:xfrm>
          <a:prstGeom prst="rect">
            <a:avLst/>
          </a:prstGeom>
          <a:noFill/>
          <a:ln>
            <a:noFill/>
          </a:ln>
        </p:spPr>
      </p:pic>
    </p:spTree>
    <p:extLst>
      <p:ext uri="{BB962C8B-B14F-4D97-AF65-F5344CB8AC3E}">
        <p14:creationId xmlns:p14="http://schemas.microsoft.com/office/powerpoint/2010/main" val="27530162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 Models </a:t>
            </a:r>
            <a:br>
              <a:rPr lang="en-US" smtClean="0"/>
            </a:br>
            <a:r>
              <a:rPr lang="en-US" smtClean="0"/>
              <a:t>Money</a:t>
            </a:r>
            <a:endParaRPr lang="en-US" dirty="0"/>
          </a:p>
        </p:txBody>
      </p:sp>
      <p:sp>
        <p:nvSpPr>
          <p:cNvPr id="3" name="Content Placeholder 2"/>
          <p:cNvSpPr>
            <a:spLocks noGrp="1"/>
          </p:cNvSpPr>
          <p:nvPr>
            <p:ph idx="1"/>
          </p:nvPr>
        </p:nvSpPr>
        <p:spPr/>
        <p:txBody>
          <a:bodyPr/>
          <a:lstStyle/>
          <a:p>
            <a:r>
              <a:rPr lang="en-US" smtClean="0"/>
              <a:t> </a:t>
            </a:r>
            <a:endParaRPr lang="en-US" dirty="0"/>
          </a:p>
        </p:txBody>
      </p:sp>
      <p:pic>
        <p:nvPicPr>
          <p:cNvPr id="7" name="Picture 6" descr="Screen Shot 2014-02-15 at 9.50.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70" y="2904773"/>
            <a:ext cx="2572430" cy="1039511"/>
          </a:xfrm>
          <a:prstGeom prst="rect">
            <a:avLst/>
          </a:prstGeom>
        </p:spPr>
      </p:pic>
      <p:pic>
        <p:nvPicPr>
          <p:cNvPr id="8" name="Picture 7" descr="Screen Shot 2014-02-15 at 9.50.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400" y="2894785"/>
            <a:ext cx="2565400" cy="1039511"/>
          </a:xfrm>
          <a:prstGeom prst="rect">
            <a:avLst/>
          </a:prstGeom>
        </p:spPr>
      </p:pic>
      <p:pic>
        <p:nvPicPr>
          <p:cNvPr id="9" name="Picture 8" descr="Screen Shot 2014-02-15 at 9.49.2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0385" y="2894785"/>
            <a:ext cx="2537906" cy="1039511"/>
          </a:xfrm>
          <a:prstGeom prst="rect">
            <a:avLst/>
          </a:prstGeom>
        </p:spPr>
      </p:pic>
    </p:spTree>
    <p:extLst>
      <p:ext uri="{BB962C8B-B14F-4D97-AF65-F5344CB8AC3E}">
        <p14:creationId xmlns:p14="http://schemas.microsoft.com/office/powerpoint/2010/main" val="24553606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 Models</a:t>
            </a:r>
            <a:br>
              <a:rPr lang="en-US" smtClean="0"/>
            </a:br>
            <a:r>
              <a:rPr lang="en-US" smtClean="0"/>
              <a:t>Place Value Disks</a:t>
            </a:r>
            <a:endParaRPr lang="en-US" dirty="0"/>
          </a:p>
        </p:txBody>
      </p:sp>
      <p:sp>
        <p:nvSpPr>
          <p:cNvPr id="3" name="Content Placeholder 2"/>
          <p:cNvSpPr>
            <a:spLocks noGrp="1"/>
          </p:cNvSpPr>
          <p:nvPr>
            <p:ph idx="1"/>
          </p:nvPr>
        </p:nvSpPr>
        <p:spPr/>
        <p:txBody>
          <a:bodyPr/>
          <a:lstStyle/>
          <a:p>
            <a:endParaRPr lang="en-US" smtClean="0"/>
          </a:p>
          <a:p>
            <a:endParaRPr lang="en-US" smtClean="0"/>
          </a:p>
          <a:p>
            <a:r>
              <a:rPr lang="en-US" smtClean="0"/>
              <a:t>  </a:t>
            </a:r>
            <a:endParaRPr lang="en-US" dirty="0"/>
          </a:p>
        </p:txBody>
      </p:sp>
      <p:grpSp>
        <p:nvGrpSpPr>
          <p:cNvPr id="6" name="Group 5"/>
          <p:cNvGrpSpPr/>
          <p:nvPr/>
        </p:nvGrpSpPr>
        <p:grpSpPr>
          <a:xfrm>
            <a:off x="1737277" y="2286000"/>
            <a:ext cx="5715000" cy="3276600"/>
            <a:chOff x="4399867" y="3314819"/>
            <a:chExt cx="4439333" cy="2514362"/>
          </a:xfrm>
        </p:grpSpPr>
        <p:sp>
          <p:nvSpPr>
            <p:cNvPr id="7" name="Rectangle 6"/>
            <p:cNvSpPr/>
            <p:nvPr/>
          </p:nvSpPr>
          <p:spPr>
            <a:xfrm>
              <a:off x="4399867" y="3314819"/>
              <a:ext cx="4363133" cy="2514362"/>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hoto[2].JPG"/>
            <p:cNvPicPr>
              <a:picLocks noChangeAspect="1"/>
            </p:cNvPicPr>
            <p:nvPr/>
          </p:nvPicPr>
          <p:blipFill rotWithShape="1">
            <a:blip r:embed="rId3">
              <a:extLst>
                <a:ext uri="{BEBA8EAE-BF5A-486C-A8C5-ECC9F3942E4B}">
                  <a14:imgProps xmlns:a14="http://schemas.microsoft.com/office/drawing/2010/main">
                    <a14:imgLayer r:embed="rId4">
                      <a14:imgEffect>
                        <a14:backgroundRemoval t="19239" b="86801" l="6582" r="99365">
                          <a14:foregroundMark x1="16455" y1="37584" x2="16455" y2="37584"/>
                          <a14:foregroundMark x1="30947" y1="37360" x2="30947" y2="37360"/>
                          <a14:foregroundMark x1="30600" y1="68456" x2="30600" y2="68456"/>
                          <a14:foregroundMark x1="35393" y1="68009" x2="35393" y2="68009"/>
                          <a14:foregroundMark x1="36663" y1="33781" x2="36663" y2="33781"/>
                          <a14:foregroundMark x1="44053" y1="36465" x2="44053" y2="36465"/>
                          <a14:foregroundMark x1="49423" y1="34676" x2="49423" y2="34676"/>
                          <a14:foregroundMark x1="57159" y1="34676" x2="57159" y2="34676"/>
                          <a14:foregroundMark x1="69284" y1="38031" x2="69284" y2="38031"/>
                          <a14:foregroundMark x1="70670" y1="42506" x2="70670" y2="42506"/>
                          <a14:foregroundMark x1="69746" y1="44295" x2="69746" y2="44295"/>
                          <a14:foregroundMark x1="68533" y1="43848" x2="68533" y2="43848"/>
                          <a14:foregroundMark x1="74885" y1="39821" x2="74885" y2="39821"/>
                          <a14:foregroundMark x1="77945" y1="40268" x2="77945" y2="40268"/>
                          <a14:foregroundMark x1="77252" y1="48546" x2="77252" y2="48546"/>
                          <a14:foregroundMark x1="81755" y1="42506" x2="81755" y2="42506"/>
                          <a14:foregroundMark x1="83661" y1="38479" x2="83661" y2="38479"/>
                          <a14:foregroundMark x1="84007" y1="45861" x2="84007" y2="45861"/>
                          <a14:foregroundMark x1="83545" y1="50336" x2="83545" y2="50336"/>
                          <a14:foregroundMark x1="81524" y1="48993" x2="81524" y2="48993"/>
                          <a14:foregroundMark x1="80831" y1="44295" x2="80831" y2="44295"/>
                          <a14:foregroundMark x1="82217" y1="36465" x2="82217" y2="36465"/>
                          <a14:foregroundMark x1="84122" y1="40268" x2="84122" y2="40268"/>
                          <a14:foregroundMark x1="84873" y1="45861" x2="84873" y2="45861"/>
                          <a14:foregroundMark x1="84700" y1="50336" x2="84700" y2="50336"/>
                          <a14:foregroundMark x1="85219" y1="41611" x2="85219" y2="41611"/>
                          <a14:foregroundMark x1="81178" y1="53244" x2="81178" y2="53244"/>
                          <a14:foregroundMark x1="82737" y1="54139" x2="82737" y2="54139"/>
                          <a14:foregroundMark x1="83891" y1="53244" x2="83891" y2="53244"/>
                          <a14:foregroundMark x1="76155" y1="47651" x2="76155" y2="47651"/>
                          <a14:foregroundMark x1="75924" y1="50783" x2="75924" y2="50783"/>
                          <a14:foregroundMark x1="76617" y1="52573" x2="76617" y2="52573"/>
                          <a14:foregroundMark x1="74596" y1="48546" x2="74596" y2="48546"/>
                          <a14:foregroundMark x1="28580" y1="39821" x2="28580" y2="39821"/>
                          <a14:backgroundMark x1="79388" y1="44743" x2="79388" y2="44743"/>
                        </a14:backgroundRemoval>
                      </a14:imgEffect>
                    </a14:imgLayer>
                  </a14:imgProps>
                </a:ext>
                <a:ext uri="{28A0092B-C50C-407E-A947-70E740481C1C}">
                  <a14:useLocalDpi xmlns:a14="http://schemas.microsoft.com/office/drawing/2010/main" val="0"/>
                </a:ext>
              </a:extLst>
            </a:blip>
            <a:srcRect l="4038" r="77591"/>
            <a:stretch/>
          </p:blipFill>
          <p:spPr>
            <a:xfrm>
              <a:off x="4399867" y="3885660"/>
              <a:ext cx="705533" cy="991140"/>
            </a:xfrm>
            <a:prstGeom prst="rect">
              <a:avLst/>
            </a:prstGeom>
          </p:spPr>
        </p:pic>
        <p:sp>
          <p:nvSpPr>
            <p:cNvPr id="9" name="TextBox 8"/>
            <p:cNvSpPr txBox="1"/>
            <p:nvPr/>
          </p:nvSpPr>
          <p:spPr>
            <a:xfrm>
              <a:off x="4572000" y="3429000"/>
              <a:ext cx="1143000" cy="646331"/>
            </a:xfrm>
            <a:prstGeom prst="rect">
              <a:avLst/>
            </a:prstGeom>
            <a:noFill/>
          </p:spPr>
          <p:txBody>
            <a:bodyPr wrap="square" rtlCol="0">
              <a:spAutoFit/>
            </a:bodyPr>
            <a:lstStyle/>
            <a:p>
              <a:r>
                <a:rPr lang="en-US" dirty="0" smtClean="0">
                  <a:solidFill>
                    <a:srgbClr val="194467"/>
                  </a:solidFill>
                  <a:latin typeface="Marker Felt"/>
                  <a:cs typeface="Marker Felt"/>
                </a:rPr>
                <a:t>hundreds</a:t>
              </a:r>
              <a:endParaRPr lang="en-US" sz="1200" dirty="0">
                <a:solidFill>
                  <a:srgbClr val="194467"/>
                </a:solidFill>
                <a:latin typeface="Marker Felt"/>
                <a:cs typeface="Marker Felt"/>
              </a:endParaRPr>
            </a:p>
            <a:p>
              <a:endParaRPr lang="en-US" dirty="0">
                <a:latin typeface="Marker Felt"/>
                <a:cs typeface="Marker Felt"/>
              </a:endParaRPr>
            </a:p>
          </p:txBody>
        </p:sp>
        <p:pic>
          <p:nvPicPr>
            <p:cNvPr id="10" name="Picture 9" descr="photo[2].JPG"/>
            <p:cNvPicPr>
              <a:picLocks noChangeAspect="1"/>
            </p:cNvPicPr>
            <p:nvPr/>
          </p:nvPicPr>
          <p:blipFill rotWithShape="1">
            <a:blip r:embed="rId3">
              <a:extLst>
                <a:ext uri="{BEBA8EAE-BF5A-486C-A8C5-ECC9F3942E4B}">
                  <a14:imgProps xmlns:a14="http://schemas.microsoft.com/office/drawing/2010/main">
                    <a14:imgLayer r:embed="rId4">
                      <a14:imgEffect>
                        <a14:backgroundRemoval t="19239" b="86801" l="6582" r="99365">
                          <a14:foregroundMark x1="16455" y1="37584" x2="16455" y2="37584"/>
                          <a14:foregroundMark x1="30947" y1="37360" x2="30947" y2="37360"/>
                          <a14:foregroundMark x1="30600" y1="68456" x2="30600" y2="68456"/>
                          <a14:foregroundMark x1="35393" y1="68009" x2="35393" y2="68009"/>
                          <a14:foregroundMark x1="36663" y1="33781" x2="36663" y2="33781"/>
                          <a14:foregroundMark x1="44053" y1="36465" x2="44053" y2="36465"/>
                          <a14:foregroundMark x1="49423" y1="34676" x2="49423" y2="34676"/>
                          <a14:foregroundMark x1="57159" y1="34676" x2="57159" y2="34676"/>
                          <a14:foregroundMark x1="69284" y1="38031" x2="69284" y2="38031"/>
                          <a14:foregroundMark x1="70670" y1="42506" x2="70670" y2="42506"/>
                          <a14:foregroundMark x1="69746" y1="44295" x2="69746" y2="44295"/>
                          <a14:foregroundMark x1="68533" y1="43848" x2="68533" y2="43848"/>
                          <a14:foregroundMark x1="74885" y1="39821" x2="74885" y2="39821"/>
                          <a14:foregroundMark x1="77945" y1="40268" x2="77945" y2="40268"/>
                          <a14:foregroundMark x1="77252" y1="48546" x2="77252" y2="48546"/>
                          <a14:foregroundMark x1="81755" y1="42506" x2="81755" y2="42506"/>
                          <a14:foregroundMark x1="83661" y1="38479" x2="83661" y2="38479"/>
                          <a14:foregroundMark x1="84007" y1="45861" x2="84007" y2="45861"/>
                          <a14:foregroundMark x1="83545" y1="50336" x2="83545" y2="50336"/>
                          <a14:foregroundMark x1="81524" y1="48993" x2="81524" y2="48993"/>
                          <a14:foregroundMark x1="80831" y1="44295" x2="80831" y2="44295"/>
                          <a14:foregroundMark x1="82217" y1="36465" x2="82217" y2="36465"/>
                          <a14:foregroundMark x1="84122" y1="40268" x2="84122" y2="40268"/>
                          <a14:foregroundMark x1="84873" y1="45861" x2="84873" y2="45861"/>
                          <a14:foregroundMark x1="84700" y1="50336" x2="84700" y2="50336"/>
                          <a14:foregroundMark x1="85219" y1="41611" x2="85219" y2="41611"/>
                          <a14:foregroundMark x1="81178" y1="53244" x2="81178" y2="53244"/>
                          <a14:foregroundMark x1="82737" y1="54139" x2="82737" y2="54139"/>
                          <a14:foregroundMark x1="83891" y1="53244" x2="83891" y2="53244"/>
                          <a14:foregroundMark x1="76155" y1="47651" x2="76155" y2="47651"/>
                          <a14:foregroundMark x1="75924" y1="50783" x2="75924" y2="50783"/>
                          <a14:foregroundMark x1="76617" y1="52573" x2="76617" y2="52573"/>
                          <a14:foregroundMark x1="74596" y1="48546" x2="74596" y2="48546"/>
                          <a14:foregroundMark x1="28580" y1="39821" x2="28580" y2="39821"/>
                          <a14:backgroundMark x1="79388" y1="44743" x2="79388" y2="44743"/>
                        </a14:backgroundRemoval>
                      </a14:imgEffect>
                    </a14:imgLayer>
                  </a14:imgProps>
                </a:ext>
                <a:ext uri="{28A0092B-C50C-407E-A947-70E740481C1C}">
                  <a14:useLocalDpi xmlns:a14="http://schemas.microsoft.com/office/drawing/2010/main" val="0"/>
                </a:ext>
              </a:extLst>
            </a:blip>
            <a:srcRect l="23646" r="37991"/>
            <a:stretch/>
          </p:blipFill>
          <p:spPr>
            <a:xfrm>
              <a:off x="5841903" y="3885660"/>
              <a:ext cx="1473297" cy="991140"/>
            </a:xfrm>
            <a:prstGeom prst="rect">
              <a:avLst/>
            </a:prstGeom>
          </p:spPr>
        </p:pic>
        <p:sp>
          <p:nvSpPr>
            <p:cNvPr id="11" name="TextBox 10"/>
            <p:cNvSpPr txBox="1"/>
            <p:nvPr/>
          </p:nvSpPr>
          <p:spPr>
            <a:xfrm>
              <a:off x="6248400" y="3429000"/>
              <a:ext cx="1143000" cy="646331"/>
            </a:xfrm>
            <a:prstGeom prst="rect">
              <a:avLst/>
            </a:prstGeom>
            <a:noFill/>
          </p:spPr>
          <p:txBody>
            <a:bodyPr wrap="square" rtlCol="0">
              <a:spAutoFit/>
            </a:bodyPr>
            <a:lstStyle/>
            <a:p>
              <a:r>
                <a:rPr lang="en-US" dirty="0" smtClean="0">
                  <a:solidFill>
                    <a:srgbClr val="194467"/>
                  </a:solidFill>
                  <a:latin typeface="Marker Felt"/>
                  <a:cs typeface="Marker Felt"/>
                </a:rPr>
                <a:t>tens</a:t>
              </a:r>
              <a:endParaRPr lang="en-US" sz="1200" dirty="0">
                <a:solidFill>
                  <a:srgbClr val="194467"/>
                </a:solidFill>
                <a:latin typeface="Marker Felt"/>
                <a:cs typeface="Marker Felt"/>
              </a:endParaRPr>
            </a:p>
            <a:p>
              <a:endParaRPr lang="en-US" dirty="0">
                <a:latin typeface="Marker Felt"/>
                <a:cs typeface="Marker Felt"/>
              </a:endParaRPr>
            </a:p>
          </p:txBody>
        </p:sp>
        <p:sp>
          <p:nvSpPr>
            <p:cNvPr id="12" name="TextBox 11"/>
            <p:cNvSpPr txBox="1"/>
            <p:nvPr/>
          </p:nvSpPr>
          <p:spPr>
            <a:xfrm>
              <a:off x="7696200" y="3429000"/>
              <a:ext cx="1143000" cy="646331"/>
            </a:xfrm>
            <a:prstGeom prst="rect">
              <a:avLst/>
            </a:prstGeom>
            <a:noFill/>
          </p:spPr>
          <p:txBody>
            <a:bodyPr wrap="square" rtlCol="0">
              <a:spAutoFit/>
            </a:bodyPr>
            <a:lstStyle/>
            <a:p>
              <a:r>
                <a:rPr lang="en-US" dirty="0" smtClean="0">
                  <a:solidFill>
                    <a:srgbClr val="194467"/>
                  </a:solidFill>
                  <a:latin typeface="Marker Felt"/>
                  <a:cs typeface="Marker Felt"/>
                </a:rPr>
                <a:t>ones</a:t>
              </a:r>
              <a:endParaRPr lang="en-US" sz="1200" dirty="0">
                <a:solidFill>
                  <a:srgbClr val="194467"/>
                </a:solidFill>
                <a:latin typeface="Marker Felt"/>
                <a:cs typeface="Marker Felt"/>
              </a:endParaRPr>
            </a:p>
            <a:p>
              <a:endParaRPr lang="en-US" dirty="0">
                <a:latin typeface="Marker Felt"/>
                <a:cs typeface="Marker Felt"/>
              </a:endParaRPr>
            </a:p>
          </p:txBody>
        </p:sp>
        <p:cxnSp>
          <p:nvCxnSpPr>
            <p:cNvPr id="13" name="Straight Connector 12"/>
            <p:cNvCxnSpPr/>
            <p:nvPr/>
          </p:nvCxnSpPr>
          <p:spPr>
            <a:xfrm>
              <a:off x="5867400" y="3314819"/>
              <a:ext cx="0" cy="2514362"/>
            </a:xfrm>
            <a:prstGeom prst="line">
              <a:avLst/>
            </a:prstGeom>
            <a:ln>
              <a:solidFill>
                <a:srgbClr val="194467"/>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315200" y="3314819"/>
              <a:ext cx="0" cy="2514362"/>
            </a:xfrm>
            <a:prstGeom prst="line">
              <a:avLst/>
            </a:prstGeom>
            <a:ln>
              <a:solidFill>
                <a:srgbClr val="194467"/>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419600" y="3885660"/>
              <a:ext cx="4343400" cy="540"/>
            </a:xfrm>
            <a:prstGeom prst="line">
              <a:avLst/>
            </a:prstGeom>
            <a:ln>
              <a:solidFill>
                <a:srgbClr val="194467"/>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photo[3].JPG"/>
            <p:cNvPicPr>
              <a:picLocks noChangeAspect="1"/>
            </p:cNvPicPr>
            <p:nvPr/>
          </p:nvPicPr>
          <p:blipFill rotWithShape="1">
            <a:blip r:embed="rId5">
              <a:extLst>
                <a:ext uri="{BEBA8EAE-BF5A-486C-A8C5-ECC9F3942E4B}">
                  <a14:imgProps xmlns:a14="http://schemas.microsoft.com/office/drawing/2010/main">
                    <a14:imgLayer r:embed="rId6">
                      <a14:imgEffect>
                        <a14:backgroundRemoval t="40586" b="70921" l="10000" r="90000">
                          <a14:foregroundMark x1="65313" y1="55858" x2="65313" y2="55858"/>
                          <a14:foregroundMark x1="43906" y1="55439" x2="43906" y2="55439"/>
                          <a14:foregroundMark x1="30625" y1="54812" x2="30625" y2="54812"/>
                          <a14:foregroundMark x1="16563" y1="54603" x2="16563" y2="54603"/>
                        </a14:backgroundRemoval>
                      </a14:imgEffect>
                    </a14:imgLayer>
                  </a14:imgProps>
                </a:ext>
                <a:ext uri="{28A0092B-C50C-407E-A947-70E740481C1C}">
                  <a14:useLocalDpi xmlns:a14="http://schemas.microsoft.com/office/drawing/2010/main" val="0"/>
                </a:ext>
              </a:extLst>
            </a:blip>
            <a:srcRect t="38358" b="30651"/>
            <a:stretch/>
          </p:blipFill>
          <p:spPr>
            <a:xfrm>
              <a:off x="7239000" y="4051815"/>
              <a:ext cx="1600200" cy="423297"/>
            </a:xfrm>
            <a:prstGeom prst="rect">
              <a:avLst/>
            </a:prstGeom>
          </p:spPr>
        </p:pic>
      </p:grpSp>
    </p:spTree>
    <p:extLst>
      <p:ext uri="{BB962C8B-B14F-4D97-AF65-F5344CB8AC3E}">
        <p14:creationId xmlns:p14="http://schemas.microsoft.com/office/powerpoint/2010/main" val="40457115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Towards the Algorithm: </a:t>
            </a:r>
            <a:br>
              <a:rPr lang="en-US" dirty="0" smtClean="0"/>
            </a:br>
            <a:r>
              <a:rPr lang="en-US" dirty="0" smtClean="0"/>
              <a:t>Base-Ten Structure</a:t>
            </a:r>
            <a:endParaRPr lang="en-US" dirty="0"/>
          </a:p>
        </p:txBody>
      </p:sp>
      <p:sp>
        <p:nvSpPr>
          <p:cNvPr id="3" name="Content Placeholder 2"/>
          <p:cNvSpPr>
            <a:spLocks noGrp="1"/>
          </p:cNvSpPr>
          <p:nvPr>
            <p:ph idx="1"/>
          </p:nvPr>
        </p:nvSpPr>
        <p:spPr/>
        <p:txBody>
          <a:bodyPr>
            <a:normAutofit/>
          </a:bodyPr>
          <a:lstStyle/>
          <a:p>
            <a:r>
              <a:rPr lang="en-US" sz="2500" dirty="0" smtClean="0"/>
              <a:t>Conceptual understanding leading up to Modules 4 and 5</a:t>
            </a:r>
            <a:endParaRPr lang="en-US" sz="2500" dirty="0"/>
          </a:p>
        </p:txBody>
      </p:sp>
      <p:grpSp>
        <p:nvGrpSpPr>
          <p:cNvPr id="72" name="Group 71"/>
          <p:cNvGrpSpPr/>
          <p:nvPr/>
        </p:nvGrpSpPr>
        <p:grpSpPr>
          <a:xfrm>
            <a:off x="342494" y="3342702"/>
            <a:ext cx="990600" cy="621007"/>
            <a:chOff x="533400" y="3429000"/>
            <a:chExt cx="990600" cy="621007"/>
          </a:xfrm>
        </p:grpSpPr>
        <p:grpSp>
          <p:nvGrpSpPr>
            <p:cNvPr id="6" name="Group 5"/>
            <p:cNvGrpSpPr/>
            <p:nvPr/>
          </p:nvGrpSpPr>
          <p:grpSpPr>
            <a:xfrm>
              <a:off x="533400" y="3429000"/>
              <a:ext cx="990600" cy="163807"/>
              <a:chOff x="5536530" y="1524000"/>
              <a:chExt cx="2159670" cy="320040"/>
            </a:xfrm>
          </p:grpSpPr>
          <p:sp>
            <p:nvSpPr>
              <p:cNvPr id="7" name="Oval 6"/>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33400" y="3886200"/>
              <a:ext cx="990600" cy="163807"/>
              <a:chOff x="5536530" y="1524000"/>
              <a:chExt cx="2159670" cy="320040"/>
            </a:xfrm>
          </p:grpSpPr>
          <p:sp>
            <p:nvSpPr>
              <p:cNvPr id="13" name="Oval 12"/>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3" name="Group 72"/>
          <p:cNvGrpSpPr/>
          <p:nvPr/>
        </p:nvGrpSpPr>
        <p:grpSpPr>
          <a:xfrm>
            <a:off x="513786" y="4419917"/>
            <a:ext cx="609599" cy="990600"/>
            <a:chOff x="1828800" y="3200400"/>
            <a:chExt cx="609599" cy="990600"/>
          </a:xfrm>
        </p:grpSpPr>
        <p:grpSp>
          <p:nvGrpSpPr>
            <p:cNvPr id="18" name="Group 17"/>
            <p:cNvGrpSpPr/>
            <p:nvPr/>
          </p:nvGrpSpPr>
          <p:grpSpPr>
            <a:xfrm rot="5400000">
              <a:off x="1415404" y="3613796"/>
              <a:ext cx="990600" cy="163807"/>
              <a:chOff x="5536530" y="1524000"/>
              <a:chExt cx="2159670" cy="320040"/>
            </a:xfrm>
          </p:grpSpPr>
          <p:sp>
            <p:nvSpPr>
              <p:cNvPr id="19" name="Oval 18"/>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rot="5400000">
              <a:off x="1861196" y="3613796"/>
              <a:ext cx="990600" cy="163807"/>
              <a:chOff x="5536530" y="1524000"/>
              <a:chExt cx="2159670" cy="320040"/>
            </a:xfrm>
          </p:grpSpPr>
          <p:sp>
            <p:nvSpPr>
              <p:cNvPr id="25" name="Oval 24"/>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4" name="Group 73"/>
          <p:cNvGrpSpPr/>
          <p:nvPr/>
        </p:nvGrpSpPr>
        <p:grpSpPr>
          <a:xfrm>
            <a:off x="2286000" y="2809403"/>
            <a:ext cx="163808" cy="2372197"/>
            <a:chOff x="3276598" y="2580803"/>
            <a:chExt cx="163808" cy="2372197"/>
          </a:xfrm>
        </p:grpSpPr>
        <p:grpSp>
          <p:nvGrpSpPr>
            <p:cNvPr id="30" name="Group 29"/>
            <p:cNvGrpSpPr/>
            <p:nvPr/>
          </p:nvGrpSpPr>
          <p:grpSpPr>
            <a:xfrm rot="5400000">
              <a:off x="2863203" y="2994199"/>
              <a:ext cx="990600" cy="163807"/>
              <a:chOff x="5536530" y="1524000"/>
              <a:chExt cx="2159670" cy="320040"/>
            </a:xfrm>
          </p:grpSpPr>
          <p:sp>
            <p:nvSpPr>
              <p:cNvPr id="31" name="Oval 30"/>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 name="Group 35"/>
            <p:cNvGrpSpPr/>
            <p:nvPr/>
          </p:nvGrpSpPr>
          <p:grpSpPr>
            <a:xfrm rot="5400000">
              <a:off x="2863202" y="4375796"/>
              <a:ext cx="990600" cy="163807"/>
              <a:chOff x="5536530" y="1524000"/>
              <a:chExt cx="2159670" cy="320040"/>
            </a:xfrm>
          </p:grpSpPr>
          <p:sp>
            <p:nvSpPr>
              <p:cNvPr id="37" name="Oval 36"/>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5" name="Group 74"/>
          <p:cNvGrpSpPr/>
          <p:nvPr/>
        </p:nvGrpSpPr>
        <p:grpSpPr>
          <a:xfrm>
            <a:off x="2667000" y="2514600"/>
            <a:ext cx="163808" cy="2971800"/>
            <a:chOff x="3874791" y="2286000"/>
            <a:chExt cx="163808" cy="2971800"/>
          </a:xfrm>
        </p:grpSpPr>
        <p:cxnSp>
          <p:nvCxnSpPr>
            <p:cNvPr id="56" name="Straight Connector 55"/>
            <p:cNvCxnSpPr/>
            <p:nvPr/>
          </p:nvCxnSpPr>
          <p:spPr>
            <a:xfrm flipH="1">
              <a:off x="3962399" y="2286000"/>
              <a:ext cx="1" cy="2971800"/>
            </a:xfrm>
            <a:prstGeom prst="line">
              <a:avLst/>
            </a:prstGeom>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rot="5400000">
              <a:off x="3461396" y="2994199"/>
              <a:ext cx="990600" cy="163807"/>
              <a:chOff x="5536530" y="1524000"/>
              <a:chExt cx="2159670" cy="320040"/>
            </a:xfrm>
          </p:grpSpPr>
          <p:sp>
            <p:nvSpPr>
              <p:cNvPr id="43" name="Oval 42"/>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p:cNvGrpSpPr/>
            <p:nvPr/>
          </p:nvGrpSpPr>
          <p:grpSpPr>
            <a:xfrm rot="5400000">
              <a:off x="3461395" y="4375796"/>
              <a:ext cx="990600" cy="163807"/>
              <a:chOff x="5536530" y="1524000"/>
              <a:chExt cx="2159670" cy="320040"/>
            </a:xfrm>
          </p:grpSpPr>
          <p:sp>
            <p:nvSpPr>
              <p:cNvPr id="49" name="Oval 48"/>
              <p:cNvSpPr/>
              <p:nvPr/>
            </p:nvSpPr>
            <p:spPr>
              <a:xfrm>
                <a:off x="55365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60045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645093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9189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376160" y="1524000"/>
                <a:ext cx="320040" cy="320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54" name="Right Arrow 53"/>
          <p:cNvSpPr/>
          <p:nvPr/>
        </p:nvSpPr>
        <p:spPr>
          <a:xfrm>
            <a:off x="1676400" y="3822869"/>
            <a:ext cx="381000" cy="324327"/>
          </a:xfrm>
          <a:prstGeom prst="rightArrow">
            <a:avLst/>
          </a:prstGeom>
          <a:solidFill>
            <a:srgbClr val="DF63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ight Arrow 57"/>
          <p:cNvSpPr/>
          <p:nvPr/>
        </p:nvSpPr>
        <p:spPr>
          <a:xfrm>
            <a:off x="4229219" y="3797469"/>
            <a:ext cx="381000" cy="324327"/>
          </a:xfrm>
          <a:prstGeom prst="rightArrow">
            <a:avLst/>
          </a:prstGeom>
          <a:solidFill>
            <a:srgbClr val="DF63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5" name="Group 64"/>
          <p:cNvGrpSpPr/>
          <p:nvPr/>
        </p:nvGrpSpPr>
        <p:grpSpPr>
          <a:xfrm>
            <a:off x="4876800" y="3024079"/>
            <a:ext cx="609600" cy="1981200"/>
            <a:chOff x="5715000" y="2819400"/>
            <a:chExt cx="609600" cy="1981200"/>
          </a:xfrm>
        </p:grpSpPr>
        <p:cxnSp>
          <p:nvCxnSpPr>
            <p:cNvPr id="59" name="Straight Connector 58"/>
            <p:cNvCxnSpPr/>
            <p:nvPr/>
          </p:nvCxnSpPr>
          <p:spPr>
            <a:xfrm>
              <a:off x="5715000" y="2819400"/>
              <a:ext cx="1" cy="1981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867400" y="2819400"/>
              <a:ext cx="1" cy="1981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6019799" y="2819400"/>
              <a:ext cx="1" cy="1981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172199" y="2819400"/>
              <a:ext cx="1" cy="1981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324599" y="2819400"/>
              <a:ext cx="1" cy="19812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5905380" y="3024079"/>
            <a:ext cx="609600" cy="1981200"/>
            <a:chOff x="5715000" y="2819400"/>
            <a:chExt cx="609600" cy="1981200"/>
          </a:xfrm>
        </p:grpSpPr>
        <p:cxnSp>
          <p:nvCxnSpPr>
            <p:cNvPr id="67" name="Straight Connector 66"/>
            <p:cNvCxnSpPr/>
            <p:nvPr/>
          </p:nvCxnSpPr>
          <p:spPr>
            <a:xfrm>
              <a:off x="5715000" y="2819400"/>
              <a:ext cx="1" cy="1981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867400" y="2819400"/>
              <a:ext cx="1" cy="1981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019799" y="2819400"/>
              <a:ext cx="1" cy="1981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6172199" y="2819400"/>
              <a:ext cx="1" cy="1981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324599" y="2819400"/>
              <a:ext cx="1" cy="19812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76" name="Right Arrow 75"/>
          <p:cNvSpPr/>
          <p:nvPr/>
        </p:nvSpPr>
        <p:spPr>
          <a:xfrm>
            <a:off x="6781800" y="3810000"/>
            <a:ext cx="381000" cy="324327"/>
          </a:xfrm>
          <a:prstGeom prst="rightArrow">
            <a:avLst/>
          </a:prstGeom>
          <a:solidFill>
            <a:srgbClr val="DF63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271492" y="5750298"/>
            <a:ext cx="1172202" cy="584776"/>
          </a:xfrm>
          <a:prstGeom prst="rect">
            <a:avLst/>
          </a:prstGeom>
        </p:spPr>
        <p:txBody>
          <a:bodyPr wrap="none">
            <a:spAutoFit/>
          </a:bodyPr>
          <a:lstStyle/>
          <a:p>
            <a:pPr algn="ctr"/>
            <a:r>
              <a:rPr lang="en-US" sz="1600" dirty="0" smtClean="0">
                <a:solidFill>
                  <a:srgbClr val="194467"/>
                </a:solidFill>
                <a:latin typeface="Marker Felt"/>
                <a:cs typeface="Marker Felt"/>
              </a:rPr>
              <a:t>K</a:t>
            </a:r>
          </a:p>
          <a:p>
            <a:pPr algn="ctr"/>
            <a:r>
              <a:rPr lang="en-US" sz="1600" dirty="0" smtClean="0">
                <a:solidFill>
                  <a:srgbClr val="194467"/>
                </a:solidFill>
                <a:latin typeface="Marker Felt"/>
                <a:cs typeface="Marker Felt"/>
              </a:rPr>
              <a:t>G1-M1, M2</a:t>
            </a:r>
            <a:endParaRPr lang="en-US" sz="1050" dirty="0">
              <a:solidFill>
                <a:srgbClr val="194467"/>
              </a:solidFill>
              <a:latin typeface="Marker Felt"/>
              <a:cs typeface="Marker Felt"/>
            </a:endParaRPr>
          </a:p>
        </p:txBody>
      </p:sp>
      <p:sp>
        <p:nvSpPr>
          <p:cNvPr id="79" name="Rectangle 78"/>
          <p:cNvSpPr/>
          <p:nvPr/>
        </p:nvSpPr>
        <p:spPr>
          <a:xfrm>
            <a:off x="2270999" y="5791200"/>
            <a:ext cx="792002" cy="338554"/>
          </a:xfrm>
          <a:prstGeom prst="rect">
            <a:avLst/>
          </a:prstGeom>
        </p:spPr>
        <p:txBody>
          <a:bodyPr wrap="none">
            <a:spAutoFit/>
          </a:bodyPr>
          <a:lstStyle/>
          <a:p>
            <a:pPr algn="ctr"/>
            <a:r>
              <a:rPr lang="en-US" sz="1600" dirty="0" smtClean="0">
                <a:solidFill>
                  <a:srgbClr val="194467"/>
                </a:solidFill>
                <a:latin typeface="Marker Felt"/>
                <a:cs typeface="Marker Felt"/>
              </a:rPr>
              <a:t>G1-M2</a:t>
            </a:r>
            <a:endParaRPr lang="en-US" sz="1050" dirty="0">
              <a:solidFill>
                <a:srgbClr val="194467"/>
              </a:solidFill>
              <a:latin typeface="Marker Felt"/>
              <a:cs typeface="Marker Felt"/>
            </a:endParaRPr>
          </a:p>
        </p:txBody>
      </p:sp>
      <p:sp>
        <p:nvSpPr>
          <p:cNvPr id="80" name="Right Arrow 79"/>
          <p:cNvSpPr/>
          <p:nvPr/>
        </p:nvSpPr>
        <p:spPr>
          <a:xfrm>
            <a:off x="3162300" y="3810000"/>
            <a:ext cx="381000" cy="324327"/>
          </a:xfrm>
          <a:prstGeom prst="rightArrow">
            <a:avLst/>
          </a:prstGeom>
          <a:solidFill>
            <a:srgbClr val="DF63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3429000" y="2530219"/>
            <a:ext cx="800219" cy="3615154"/>
            <a:chOff x="4186891" y="2514600"/>
            <a:chExt cx="800219" cy="3615154"/>
          </a:xfrm>
        </p:grpSpPr>
        <p:cxnSp>
          <p:nvCxnSpPr>
            <p:cNvPr id="57" name="Straight Connector 56"/>
            <p:cNvCxnSpPr/>
            <p:nvPr/>
          </p:nvCxnSpPr>
          <p:spPr>
            <a:xfrm flipH="1">
              <a:off x="4572000" y="2514600"/>
              <a:ext cx="1" cy="2971800"/>
            </a:xfrm>
            <a:prstGeom prst="line">
              <a:avLst/>
            </a:prstGeom>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4186891" y="5791200"/>
              <a:ext cx="800219" cy="338554"/>
            </a:xfrm>
            <a:prstGeom prst="rect">
              <a:avLst/>
            </a:prstGeom>
          </p:spPr>
          <p:txBody>
            <a:bodyPr wrap="none">
              <a:spAutoFit/>
            </a:bodyPr>
            <a:lstStyle/>
            <a:p>
              <a:pPr algn="ctr"/>
              <a:r>
                <a:rPr lang="en-US" sz="1600" dirty="0" smtClean="0">
                  <a:solidFill>
                    <a:srgbClr val="194467"/>
                  </a:solidFill>
                  <a:latin typeface="Marker Felt"/>
                  <a:cs typeface="Marker Felt"/>
                </a:rPr>
                <a:t>G1-M4</a:t>
              </a:r>
              <a:endParaRPr lang="en-US" sz="1050" dirty="0">
                <a:solidFill>
                  <a:srgbClr val="194467"/>
                </a:solidFill>
                <a:latin typeface="Marker Felt"/>
                <a:cs typeface="Marker Felt"/>
              </a:endParaRPr>
            </a:p>
          </p:txBody>
        </p:sp>
      </p:grpSp>
      <p:sp>
        <p:nvSpPr>
          <p:cNvPr id="82" name="Rectangle 81"/>
          <p:cNvSpPr/>
          <p:nvPr/>
        </p:nvSpPr>
        <p:spPr>
          <a:xfrm>
            <a:off x="5270380" y="5753217"/>
            <a:ext cx="800219" cy="338554"/>
          </a:xfrm>
          <a:prstGeom prst="rect">
            <a:avLst/>
          </a:prstGeom>
        </p:spPr>
        <p:txBody>
          <a:bodyPr wrap="none">
            <a:spAutoFit/>
          </a:bodyPr>
          <a:lstStyle/>
          <a:p>
            <a:pPr algn="ctr"/>
            <a:r>
              <a:rPr lang="en-US" sz="1600" dirty="0" smtClean="0">
                <a:solidFill>
                  <a:srgbClr val="194467"/>
                </a:solidFill>
                <a:latin typeface="Marker Felt"/>
                <a:cs typeface="Marker Felt"/>
              </a:rPr>
              <a:t>G1-M4</a:t>
            </a:r>
            <a:endParaRPr lang="en-US" sz="1050" dirty="0">
              <a:solidFill>
                <a:srgbClr val="194467"/>
              </a:solidFill>
              <a:latin typeface="Marker Felt"/>
              <a:cs typeface="Marker Felt"/>
            </a:endParaRPr>
          </a:p>
        </p:txBody>
      </p:sp>
      <p:sp>
        <p:nvSpPr>
          <p:cNvPr id="83" name="Rectangle 82"/>
          <p:cNvSpPr/>
          <p:nvPr/>
        </p:nvSpPr>
        <p:spPr>
          <a:xfrm>
            <a:off x="7719007" y="5753217"/>
            <a:ext cx="815393" cy="338554"/>
          </a:xfrm>
          <a:prstGeom prst="rect">
            <a:avLst/>
          </a:prstGeom>
        </p:spPr>
        <p:txBody>
          <a:bodyPr wrap="none">
            <a:spAutoFit/>
          </a:bodyPr>
          <a:lstStyle/>
          <a:p>
            <a:pPr algn="ctr"/>
            <a:r>
              <a:rPr lang="en-US" sz="1600" dirty="0" smtClean="0">
                <a:solidFill>
                  <a:srgbClr val="194467"/>
                </a:solidFill>
                <a:latin typeface="Marker Felt"/>
                <a:cs typeface="Marker Felt"/>
              </a:rPr>
              <a:t>G2-M3</a:t>
            </a:r>
            <a:endParaRPr lang="en-US" sz="1050" dirty="0">
              <a:solidFill>
                <a:srgbClr val="194467"/>
              </a:solidFill>
              <a:latin typeface="Marker Felt"/>
              <a:cs typeface="Marker Felt"/>
            </a:endParaRPr>
          </a:p>
        </p:txBody>
      </p:sp>
      <p:pic>
        <p:nvPicPr>
          <p:cNvPr id="5" name="Picture 4" descr="Screen Shot 2014-02-16 at 2.37.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400" y="3716353"/>
            <a:ext cx="1752600" cy="702656"/>
          </a:xfrm>
          <a:prstGeom prst="rect">
            <a:avLst/>
          </a:prstGeom>
        </p:spPr>
      </p:pic>
    </p:spTree>
    <p:extLst>
      <p:ext uri="{BB962C8B-B14F-4D97-AF65-F5344CB8AC3E}">
        <p14:creationId xmlns:p14="http://schemas.microsoft.com/office/powerpoint/2010/main" val="99596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Towards the Algorithm: </a:t>
            </a:r>
            <a:br>
              <a:rPr lang="en-US" dirty="0" smtClean="0"/>
            </a:br>
            <a:r>
              <a:rPr lang="en-US" dirty="0" smtClean="0"/>
              <a:t>Base-Ten Structure</a:t>
            </a:r>
            <a:endParaRPr lang="en-US" dirty="0"/>
          </a:p>
        </p:txBody>
      </p:sp>
      <p:sp>
        <p:nvSpPr>
          <p:cNvPr id="3" name="Content Placeholder 2"/>
          <p:cNvSpPr>
            <a:spLocks noGrp="1"/>
          </p:cNvSpPr>
          <p:nvPr>
            <p:ph idx="1"/>
          </p:nvPr>
        </p:nvSpPr>
        <p:spPr>
          <a:xfrm>
            <a:off x="304800" y="1776350"/>
            <a:ext cx="8382000" cy="4572000"/>
          </a:xfrm>
        </p:spPr>
        <p:txBody>
          <a:bodyPr/>
          <a:lstStyle/>
          <a:p>
            <a:r>
              <a:rPr lang="en-US" dirty="0" smtClean="0"/>
              <a:t> </a:t>
            </a:r>
            <a:r>
              <a:rPr lang="en-US" sz="2500" dirty="0" smtClean="0"/>
              <a:t>Conceptual understanding leading up to Modules 4 and 5</a:t>
            </a:r>
          </a:p>
          <a:p>
            <a:endParaRPr lang="en-US" dirty="0" smtClean="0"/>
          </a:p>
          <a:p>
            <a:r>
              <a:rPr lang="en-US" dirty="0" smtClean="0"/>
              <a:t>  </a:t>
            </a:r>
          </a:p>
          <a:p>
            <a:endParaRPr lang="en-US" dirty="0" smtClean="0"/>
          </a:p>
          <a:p>
            <a:r>
              <a:rPr lang="en-US" dirty="0" smtClean="0"/>
              <a:t>                                </a:t>
            </a:r>
          </a:p>
          <a:p>
            <a:r>
              <a:rPr lang="en-US" dirty="0" smtClean="0"/>
              <a:t>                  </a:t>
            </a:r>
            <a:endParaRPr lang="en-US" dirty="0"/>
          </a:p>
        </p:txBody>
      </p:sp>
      <p:sp>
        <p:nvSpPr>
          <p:cNvPr id="6" name="Right Arrow 5"/>
          <p:cNvSpPr/>
          <p:nvPr/>
        </p:nvSpPr>
        <p:spPr>
          <a:xfrm>
            <a:off x="3886200" y="3581400"/>
            <a:ext cx="978408" cy="48463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11300" y="5232399"/>
            <a:ext cx="1219200" cy="400110"/>
          </a:xfrm>
          <a:prstGeom prst="rect">
            <a:avLst/>
          </a:prstGeom>
        </p:spPr>
        <p:txBody>
          <a:bodyPr wrap="square">
            <a:spAutoFit/>
          </a:bodyPr>
          <a:lstStyle/>
          <a:p>
            <a:pPr algn="ctr"/>
            <a:r>
              <a:rPr lang="en-US" sz="2000" dirty="0" smtClean="0">
                <a:solidFill>
                  <a:srgbClr val="194467"/>
                </a:solidFill>
                <a:latin typeface="Marker Felt"/>
                <a:cs typeface="Marker Felt"/>
              </a:rPr>
              <a:t>G2-M4</a:t>
            </a:r>
            <a:endParaRPr lang="en-US" sz="2000" dirty="0">
              <a:solidFill>
                <a:srgbClr val="194467"/>
              </a:solidFill>
              <a:latin typeface="Marker Felt"/>
              <a:cs typeface="Marker Felt"/>
            </a:endParaRPr>
          </a:p>
        </p:txBody>
      </p:sp>
      <p:sp>
        <p:nvSpPr>
          <p:cNvPr id="8" name="Rectangle 7"/>
          <p:cNvSpPr/>
          <p:nvPr/>
        </p:nvSpPr>
        <p:spPr>
          <a:xfrm>
            <a:off x="6172200" y="5232399"/>
            <a:ext cx="1219200" cy="400110"/>
          </a:xfrm>
          <a:prstGeom prst="rect">
            <a:avLst/>
          </a:prstGeom>
        </p:spPr>
        <p:txBody>
          <a:bodyPr wrap="square">
            <a:spAutoFit/>
          </a:bodyPr>
          <a:lstStyle/>
          <a:p>
            <a:pPr algn="ctr"/>
            <a:r>
              <a:rPr lang="en-US" sz="2000" dirty="0" smtClean="0">
                <a:solidFill>
                  <a:srgbClr val="194467"/>
                </a:solidFill>
                <a:latin typeface="Marker Felt"/>
                <a:cs typeface="Marker Felt"/>
              </a:rPr>
              <a:t>G2-M5</a:t>
            </a:r>
            <a:endParaRPr lang="en-US" sz="2000" dirty="0">
              <a:solidFill>
                <a:srgbClr val="194467"/>
              </a:solidFill>
              <a:latin typeface="Marker Felt"/>
              <a:cs typeface="Marker Felt"/>
            </a:endParaRPr>
          </a:p>
        </p:txBody>
      </p:sp>
      <p:pic>
        <p:nvPicPr>
          <p:cNvPr id="9" name="Picture 8"/>
          <p:cNvPicPr>
            <a:picLocks noChangeAspect="1"/>
          </p:cNvPicPr>
          <p:nvPr/>
        </p:nvPicPr>
        <p:blipFill>
          <a:blip r:embed="rId3"/>
          <a:stretch>
            <a:fillRect/>
          </a:stretch>
        </p:blipFill>
        <p:spPr>
          <a:xfrm>
            <a:off x="1219200" y="3084739"/>
            <a:ext cx="1905000" cy="1657786"/>
          </a:xfrm>
          <a:prstGeom prst="rect">
            <a:avLst/>
          </a:prstGeom>
          <a:ln>
            <a:solidFill>
              <a:srgbClr val="000000"/>
            </a:solidFill>
          </a:ln>
        </p:spPr>
      </p:pic>
      <p:pic>
        <p:nvPicPr>
          <p:cNvPr id="10" name="Picture 9"/>
          <p:cNvPicPr>
            <a:picLocks noChangeAspect="1"/>
          </p:cNvPicPr>
          <p:nvPr/>
        </p:nvPicPr>
        <p:blipFill>
          <a:blip r:embed="rId4"/>
          <a:stretch>
            <a:fillRect/>
          </a:stretch>
        </p:blipFill>
        <p:spPr>
          <a:xfrm>
            <a:off x="5562600" y="3084739"/>
            <a:ext cx="2286000" cy="1628946"/>
          </a:xfrm>
          <a:prstGeom prst="rect">
            <a:avLst/>
          </a:prstGeom>
          <a:ln>
            <a:solidFill>
              <a:srgbClr val="000000"/>
            </a:solidFill>
          </a:ln>
        </p:spPr>
      </p:pic>
      <p:pic>
        <p:nvPicPr>
          <p:cNvPr id="5" name="Picture 4" descr="Screen Shot 2014-03-03 at 11.15.0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293" y="5398375"/>
            <a:ext cx="1524000" cy="1310640"/>
          </a:xfrm>
          <a:prstGeom prst="rect">
            <a:avLst/>
          </a:prstGeom>
        </p:spPr>
      </p:pic>
    </p:spTree>
    <p:extLst>
      <p:ext uri="{BB962C8B-B14F-4D97-AF65-F5344CB8AC3E}">
        <p14:creationId xmlns:p14="http://schemas.microsoft.com/office/powerpoint/2010/main" val="363743665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a:t>
            </a:r>
            <a:r>
              <a:rPr lang="en-US" dirty="0"/>
              <a:t>2 – Simplifying </a:t>
            </a:r>
            <a:r>
              <a:rPr lang="en-US" dirty="0" smtClean="0"/>
              <a:t>Strategies:  Number Bonds and Arrow Notation</a:t>
            </a:r>
            <a:endParaRPr lang="en-US" dirty="0"/>
          </a:p>
        </p:txBody>
      </p:sp>
      <p:sp>
        <p:nvSpPr>
          <p:cNvPr id="12" name="Content Placeholder 11"/>
          <p:cNvSpPr>
            <a:spLocks noGrp="1"/>
          </p:cNvSpPr>
          <p:nvPr>
            <p:ph idx="1"/>
          </p:nvPr>
        </p:nvSpPr>
        <p:spPr/>
        <p:txBody>
          <a:bodyPr/>
          <a:lstStyle/>
          <a:p>
            <a:r>
              <a:rPr lang="en-US" smtClean="0"/>
              <a:t>  </a:t>
            </a:r>
            <a:endParaRPr lang="en-US" dirty="0"/>
          </a:p>
        </p:txBody>
      </p:sp>
      <p:pic>
        <p:nvPicPr>
          <p:cNvPr id="10" name="Picture 9"/>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3894" b="7936"/>
          <a:stretch/>
        </p:blipFill>
        <p:spPr bwMode="auto">
          <a:xfrm>
            <a:off x="1939756" y="2209800"/>
            <a:ext cx="5410200" cy="3735450"/>
          </a:xfrm>
          <a:prstGeom prst="rect">
            <a:avLst/>
          </a:prstGeom>
          <a:noFill/>
          <a:ln>
            <a:solidFill>
              <a:srgbClr val="00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7447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2 – Simplifying Strategies: </a:t>
            </a:r>
            <a:br>
              <a:rPr lang="en-US" dirty="0" smtClean="0"/>
            </a:br>
            <a:r>
              <a:rPr lang="en-US" dirty="0" smtClean="0"/>
              <a:t>Take from Ten</a:t>
            </a:r>
            <a:endParaRPr lang="en-US" dirty="0"/>
          </a:p>
        </p:txBody>
      </p:sp>
      <p:sp>
        <p:nvSpPr>
          <p:cNvPr id="3" name="Content Placeholder 2"/>
          <p:cNvSpPr>
            <a:spLocks noGrp="1"/>
          </p:cNvSpPr>
          <p:nvPr>
            <p:ph idx="1"/>
          </p:nvPr>
        </p:nvSpPr>
        <p:spPr/>
        <p:txBody>
          <a:bodyPr/>
          <a:lstStyle/>
          <a:p>
            <a:r>
              <a:rPr lang="en-US" smtClean="0"/>
              <a:t> </a:t>
            </a:r>
            <a:endParaRPr lang="en-US" dirty="0"/>
          </a:p>
        </p:txBody>
      </p:sp>
      <p:pic>
        <p:nvPicPr>
          <p:cNvPr id="5" name="Picture 4"/>
          <p:cNvPicPr>
            <a:picLocks noChangeAspect="1"/>
          </p:cNvPicPr>
          <p:nvPr/>
        </p:nvPicPr>
        <p:blipFill>
          <a:blip r:embed="rId3"/>
          <a:stretch>
            <a:fillRect/>
          </a:stretch>
        </p:blipFill>
        <p:spPr>
          <a:xfrm>
            <a:off x="533400" y="1658695"/>
            <a:ext cx="1308100" cy="1028700"/>
          </a:xfrm>
          <a:prstGeom prst="rect">
            <a:avLst/>
          </a:prstGeom>
        </p:spPr>
      </p:pic>
      <p:pic>
        <p:nvPicPr>
          <p:cNvPr id="6" name="Picture 5"/>
          <p:cNvPicPr>
            <a:picLocks noChangeAspect="1"/>
          </p:cNvPicPr>
          <p:nvPr/>
        </p:nvPicPr>
        <p:blipFill>
          <a:blip r:embed="rId4"/>
          <a:stretch>
            <a:fillRect/>
          </a:stretch>
        </p:blipFill>
        <p:spPr>
          <a:xfrm>
            <a:off x="1841500" y="1814450"/>
            <a:ext cx="990600" cy="787400"/>
          </a:xfrm>
          <a:prstGeom prst="rect">
            <a:avLst/>
          </a:prstGeom>
        </p:spPr>
      </p:pic>
      <p:pic>
        <p:nvPicPr>
          <p:cNvPr id="7" name="Picture 6"/>
          <p:cNvPicPr>
            <a:picLocks noChangeAspect="1"/>
          </p:cNvPicPr>
          <p:nvPr/>
        </p:nvPicPr>
        <p:blipFill>
          <a:blip r:embed="rId5"/>
          <a:stretch>
            <a:fillRect/>
          </a:stretch>
        </p:blipFill>
        <p:spPr>
          <a:xfrm>
            <a:off x="546100" y="3022600"/>
            <a:ext cx="1155700" cy="812800"/>
          </a:xfrm>
          <a:prstGeom prst="rect">
            <a:avLst/>
          </a:prstGeom>
        </p:spPr>
      </p:pic>
      <p:pic>
        <p:nvPicPr>
          <p:cNvPr id="8" name="Picture 7"/>
          <p:cNvPicPr>
            <a:picLocks noChangeAspect="1"/>
          </p:cNvPicPr>
          <p:nvPr/>
        </p:nvPicPr>
        <p:blipFill>
          <a:blip r:embed="rId6"/>
          <a:stretch>
            <a:fillRect/>
          </a:stretch>
        </p:blipFill>
        <p:spPr>
          <a:xfrm>
            <a:off x="1689100" y="3086100"/>
            <a:ext cx="1117600" cy="685800"/>
          </a:xfrm>
          <a:prstGeom prst="rect">
            <a:avLst/>
          </a:prstGeom>
        </p:spPr>
      </p:pic>
      <p:pic>
        <p:nvPicPr>
          <p:cNvPr id="9" name="Picture 8"/>
          <p:cNvPicPr>
            <a:picLocks noChangeAspect="1"/>
          </p:cNvPicPr>
          <p:nvPr/>
        </p:nvPicPr>
        <p:blipFill>
          <a:blip r:embed="rId7"/>
          <a:stretch>
            <a:fillRect/>
          </a:stretch>
        </p:blipFill>
        <p:spPr>
          <a:xfrm>
            <a:off x="584200" y="4191000"/>
            <a:ext cx="1117600" cy="863600"/>
          </a:xfrm>
          <a:prstGeom prst="rect">
            <a:avLst/>
          </a:prstGeom>
        </p:spPr>
      </p:pic>
      <p:pic>
        <p:nvPicPr>
          <p:cNvPr id="10" name="Picture 9"/>
          <p:cNvPicPr>
            <a:picLocks noChangeAspect="1"/>
          </p:cNvPicPr>
          <p:nvPr/>
        </p:nvPicPr>
        <p:blipFill>
          <a:blip r:embed="rId8"/>
          <a:stretch>
            <a:fillRect/>
          </a:stretch>
        </p:blipFill>
        <p:spPr>
          <a:xfrm>
            <a:off x="1638300" y="4305300"/>
            <a:ext cx="1193800" cy="723900"/>
          </a:xfrm>
          <a:prstGeom prst="rect">
            <a:avLst/>
          </a:prstGeom>
        </p:spPr>
      </p:pic>
      <p:pic>
        <p:nvPicPr>
          <p:cNvPr id="11" name="Picture 10"/>
          <p:cNvPicPr>
            <a:picLocks noChangeAspect="1"/>
          </p:cNvPicPr>
          <p:nvPr/>
        </p:nvPicPr>
        <p:blipFill>
          <a:blip r:embed="rId9"/>
          <a:stretch>
            <a:fillRect/>
          </a:stretch>
        </p:blipFill>
        <p:spPr>
          <a:xfrm>
            <a:off x="596900" y="5486400"/>
            <a:ext cx="1181100" cy="939800"/>
          </a:xfrm>
          <a:prstGeom prst="rect">
            <a:avLst/>
          </a:prstGeom>
        </p:spPr>
      </p:pic>
      <p:pic>
        <p:nvPicPr>
          <p:cNvPr id="12" name="Picture 11"/>
          <p:cNvPicPr>
            <a:picLocks noChangeAspect="1"/>
          </p:cNvPicPr>
          <p:nvPr/>
        </p:nvPicPr>
        <p:blipFill>
          <a:blip r:embed="rId10"/>
          <a:stretch>
            <a:fillRect/>
          </a:stretch>
        </p:blipFill>
        <p:spPr>
          <a:xfrm>
            <a:off x="1778000" y="5549900"/>
            <a:ext cx="1333500" cy="876300"/>
          </a:xfrm>
          <a:prstGeom prst="rect">
            <a:avLst/>
          </a:prstGeom>
        </p:spPr>
      </p:pic>
      <p:pic>
        <p:nvPicPr>
          <p:cNvPr id="13" name="Picture 12"/>
          <p:cNvPicPr>
            <a:picLocks noChangeAspect="1"/>
          </p:cNvPicPr>
          <p:nvPr/>
        </p:nvPicPr>
        <p:blipFill>
          <a:blip r:embed="rId11"/>
          <a:stretch>
            <a:fillRect/>
          </a:stretch>
        </p:blipFill>
        <p:spPr>
          <a:xfrm>
            <a:off x="5549900" y="1736600"/>
            <a:ext cx="1346200" cy="387032"/>
          </a:xfrm>
          <a:prstGeom prst="rect">
            <a:avLst/>
          </a:prstGeom>
        </p:spPr>
      </p:pic>
      <p:pic>
        <p:nvPicPr>
          <p:cNvPr id="14" name="Picture 13"/>
          <p:cNvPicPr>
            <a:picLocks noChangeAspect="1"/>
          </p:cNvPicPr>
          <p:nvPr/>
        </p:nvPicPr>
        <p:blipFill>
          <a:blip r:embed="rId12"/>
          <a:stretch>
            <a:fillRect/>
          </a:stretch>
        </p:blipFill>
        <p:spPr>
          <a:xfrm>
            <a:off x="5549900" y="4119033"/>
            <a:ext cx="1257300" cy="372533"/>
          </a:xfrm>
          <a:prstGeom prst="rect">
            <a:avLst/>
          </a:prstGeom>
        </p:spPr>
      </p:pic>
      <p:pic>
        <p:nvPicPr>
          <p:cNvPr id="15" name="Picture 14"/>
          <p:cNvPicPr>
            <a:picLocks noChangeAspect="1"/>
          </p:cNvPicPr>
          <p:nvPr/>
        </p:nvPicPr>
        <p:blipFill>
          <a:blip r:embed="rId13"/>
          <a:stretch>
            <a:fillRect/>
          </a:stretch>
        </p:blipFill>
        <p:spPr>
          <a:xfrm>
            <a:off x="5238750" y="2311400"/>
            <a:ext cx="2324100" cy="1117600"/>
          </a:xfrm>
          <a:prstGeom prst="rect">
            <a:avLst/>
          </a:prstGeom>
        </p:spPr>
      </p:pic>
      <p:pic>
        <p:nvPicPr>
          <p:cNvPr id="17" name="Picture 16"/>
          <p:cNvPicPr>
            <a:picLocks noChangeAspect="1"/>
          </p:cNvPicPr>
          <p:nvPr/>
        </p:nvPicPr>
        <p:blipFill>
          <a:blip r:embed="rId14"/>
          <a:stretch>
            <a:fillRect/>
          </a:stretch>
        </p:blipFill>
        <p:spPr>
          <a:xfrm>
            <a:off x="5054599" y="4800600"/>
            <a:ext cx="2054431" cy="1235869"/>
          </a:xfrm>
          <a:prstGeom prst="rect">
            <a:avLst/>
          </a:prstGeom>
        </p:spPr>
      </p:pic>
      <p:pic>
        <p:nvPicPr>
          <p:cNvPr id="18" name="Picture 17" descr="Screen Shot 2014-02-15 at 8.09.32 P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48600" y="4815332"/>
            <a:ext cx="1295400" cy="1951736"/>
          </a:xfrm>
          <a:prstGeom prst="rect">
            <a:avLst/>
          </a:prstGeom>
        </p:spPr>
      </p:pic>
    </p:spTree>
    <p:extLst>
      <p:ext uri="{BB962C8B-B14F-4D97-AF65-F5344CB8AC3E}">
        <p14:creationId xmlns:p14="http://schemas.microsoft.com/office/powerpoint/2010/main" val="220731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linds(horizont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r>
              <a:rPr lang="en-US" b="1" dirty="0" smtClean="0"/>
              <a:t>590 + 240 = </a:t>
            </a:r>
          </a:p>
          <a:p>
            <a:endParaRPr lang="en-US" dirty="0" smtClean="0"/>
          </a:p>
          <a:p>
            <a:r>
              <a:rPr lang="en-US" dirty="0" smtClean="0"/>
              <a:t> </a:t>
            </a:r>
          </a:p>
          <a:p>
            <a:endParaRPr lang="en-US" dirty="0" smtClean="0"/>
          </a:p>
        </p:txBody>
      </p:sp>
      <p:sp>
        <p:nvSpPr>
          <p:cNvPr id="2" name="Title 1"/>
          <p:cNvSpPr>
            <a:spLocks noGrp="1"/>
          </p:cNvSpPr>
          <p:nvPr>
            <p:ph type="title"/>
          </p:nvPr>
        </p:nvSpPr>
        <p:spPr/>
        <p:txBody>
          <a:bodyPr/>
          <a:lstStyle/>
          <a:p>
            <a:r>
              <a:rPr lang="en-US" dirty="0" smtClean="0"/>
              <a:t>Grade </a:t>
            </a:r>
            <a:r>
              <a:rPr lang="en-US" dirty="0"/>
              <a:t>2 – Simplifying </a:t>
            </a:r>
            <a:r>
              <a:rPr lang="en-US" dirty="0" smtClean="0"/>
              <a:t>Strategies:  Extend Make a Ten to Make a Hundred</a:t>
            </a:r>
            <a:endParaRPr lang="en-US" dirty="0"/>
          </a:p>
        </p:txBody>
      </p:sp>
      <p:sp>
        <p:nvSpPr>
          <p:cNvPr id="15" name="Text Placeholder 3"/>
          <p:cNvSpPr>
            <a:spLocks noGrp="1"/>
          </p:cNvSpPr>
          <p:nvPr>
            <p:ph type="body" sz="quarter" idx="13"/>
          </p:nvPr>
        </p:nvSpPr>
        <p:spPr/>
        <p:txBody>
          <a:bodyPr/>
          <a:lstStyle/>
          <a:p>
            <a:r>
              <a:rPr lang="en-US" smtClean="0"/>
              <a:t>You try!  280 + 640</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95600" y="3124200"/>
            <a:ext cx="2800272" cy="1193800"/>
          </a:xfrm>
          <a:prstGeom prst="rect">
            <a:avLst/>
          </a:prstGeom>
          <a:ln>
            <a:solidFill>
              <a:srgbClr val="000000"/>
            </a:solidFill>
          </a:ln>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19200" y="4851400"/>
            <a:ext cx="5716778" cy="901700"/>
          </a:xfrm>
          <a:prstGeom prst="rect">
            <a:avLst/>
          </a:prstGeom>
          <a:ln>
            <a:solidFill>
              <a:srgbClr val="000000"/>
            </a:solidFill>
          </a:ln>
        </p:spPr>
      </p:pic>
    </p:spTree>
    <p:extLst>
      <p:ext uri="{BB962C8B-B14F-4D97-AF65-F5344CB8AC3E}">
        <p14:creationId xmlns:p14="http://schemas.microsoft.com/office/powerpoint/2010/main" val="242262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366595"/>
          </a:xfrm>
        </p:spPr>
        <p:txBody>
          <a:bodyPr>
            <a:normAutofit/>
          </a:bodyPr>
          <a:lstStyle/>
          <a:p>
            <a:r>
              <a:rPr lang="en-US" sz="3100" dirty="0" smtClean="0"/>
              <a:t>Grade </a:t>
            </a:r>
            <a:r>
              <a:rPr lang="en-US" sz="3100" dirty="0"/>
              <a:t>2 – Simplifying </a:t>
            </a:r>
            <a:r>
              <a:rPr lang="en-US" sz="3100" dirty="0" smtClean="0"/>
              <a:t>Strategies: Decompose Numbers to Make Subtraction Easier</a:t>
            </a:r>
            <a:endParaRPr lang="en-US" sz="3100" dirty="0"/>
          </a:p>
        </p:txBody>
      </p:sp>
      <p:sp>
        <p:nvSpPr>
          <p:cNvPr id="3" name="Content Placeholder 2"/>
          <p:cNvSpPr>
            <a:spLocks noGrp="1"/>
          </p:cNvSpPr>
          <p:nvPr>
            <p:ph idx="1"/>
          </p:nvPr>
        </p:nvSpPr>
        <p:spPr/>
        <p:txBody>
          <a:bodyPr/>
          <a:lstStyle/>
          <a:p>
            <a:pPr algn="ctr"/>
            <a:r>
              <a:rPr lang="en-US" b="1" dirty="0" smtClean="0"/>
              <a:t>780 – 390 = </a:t>
            </a:r>
          </a:p>
          <a:p>
            <a:endParaRPr lang="en-US" dirty="0" smtClean="0"/>
          </a:p>
          <a:p>
            <a:r>
              <a:rPr lang="en-US" dirty="0" smtClean="0"/>
              <a:t> </a:t>
            </a:r>
          </a:p>
          <a:p>
            <a:endParaRPr lang="en-US" dirty="0" smtClean="0"/>
          </a:p>
        </p:txBody>
      </p:sp>
      <p:sp>
        <p:nvSpPr>
          <p:cNvPr id="6" name="Text Placeholder 3"/>
          <p:cNvSpPr>
            <a:spLocks noGrp="1"/>
          </p:cNvSpPr>
          <p:nvPr>
            <p:ph type="body" sz="quarter" idx="13"/>
          </p:nvPr>
        </p:nvSpPr>
        <p:spPr/>
        <p:txBody>
          <a:bodyPr/>
          <a:lstStyle/>
          <a:p>
            <a:r>
              <a:rPr lang="en-US" smtClean="0"/>
              <a:t>You try!  740 - 690</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0750" y="2971799"/>
            <a:ext cx="2019300" cy="965200"/>
          </a:xfrm>
          <a:prstGeom prst="rect">
            <a:avLst/>
          </a:prstGeom>
          <a:ln>
            <a:solidFill>
              <a:srgbClr val="000000"/>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0750" y="4508500"/>
            <a:ext cx="2193378" cy="865414"/>
          </a:xfrm>
          <a:prstGeom prst="rect">
            <a:avLst/>
          </a:prstGeom>
          <a:ln>
            <a:solidFill>
              <a:srgbClr val="000000"/>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86200" y="4648200"/>
            <a:ext cx="3810000" cy="557194"/>
          </a:xfrm>
          <a:prstGeom prst="rect">
            <a:avLst/>
          </a:prstGeom>
          <a:ln>
            <a:solidFill>
              <a:srgbClr val="000000"/>
            </a:solidFill>
          </a:ln>
        </p:spPr>
      </p:pic>
      <p:pic>
        <p:nvPicPr>
          <p:cNvPr id="12" name="Picture 11"/>
          <p:cNvPicPr>
            <a:picLocks noChangeAspect="1"/>
          </p:cNvPicPr>
          <p:nvPr/>
        </p:nvPicPr>
        <p:blipFill>
          <a:blip r:embed="rId6"/>
          <a:stretch>
            <a:fillRect/>
          </a:stretch>
        </p:blipFill>
        <p:spPr>
          <a:xfrm>
            <a:off x="3898900" y="3089190"/>
            <a:ext cx="3740150" cy="606510"/>
          </a:xfrm>
          <a:prstGeom prst="rect">
            <a:avLst/>
          </a:prstGeom>
          <a:ln>
            <a:solidFill>
              <a:srgbClr val="000000"/>
            </a:solidFill>
          </a:ln>
        </p:spPr>
      </p:pic>
      <p:pic>
        <p:nvPicPr>
          <p:cNvPr id="13" name="Picture 12" descr="Screen Shot 2014-02-15 at 8.09.3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2116" y="4953000"/>
            <a:ext cx="1200433" cy="1808652"/>
          </a:xfrm>
          <a:prstGeom prst="rect">
            <a:avLst/>
          </a:prstGeom>
        </p:spPr>
      </p:pic>
    </p:spTree>
    <p:extLst>
      <p:ext uri="{BB962C8B-B14F-4D97-AF65-F5344CB8AC3E}">
        <p14:creationId xmlns:p14="http://schemas.microsoft.com/office/powerpoint/2010/main" val="3562105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a:t>
            </a:r>
            <a:r>
              <a:rPr lang="en-US" dirty="0"/>
              <a:t>2 – Simplifying </a:t>
            </a:r>
            <a:r>
              <a:rPr lang="en-US" dirty="0" smtClean="0"/>
              <a:t>Strategies:  Compensation</a:t>
            </a:r>
            <a:endParaRPr lang="en-US" dirty="0"/>
          </a:p>
        </p:txBody>
      </p:sp>
      <p:sp>
        <p:nvSpPr>
          <p:cNvPr id="3" name="Content Placeholder 2"/>
          <p:cNvSpPr>
            <a:spLocks noGrp="1"/>
          </p:cNvSpPr>
          <p:nvPr>
            <p:ph idx="1"/>
          </p:nvPr>
        </p:nvSpPr>
        <p:spPr/>
        <p:txBody>
          <a:bodyPr/>
          <a:lstStyle/>
          <a:p>
            <a:endParaRPr lang="en-US" smtClean="0"/>
          </a:p>
          <a:p>
            <a:endParaRPr lang="en-US" dirty="0"/>
          </a:p>
        </p:txBody>
      </p:sp>
      <p:sp>
        <p:nvSpPr>
          <p:cNvPr id="6" name="Text Placeholder 3"/>
          <p:cNvSpPr>
            <a:spLocks noGrp="1"/>
          </p:cNvSpPr>
          <p:nvPr>
            <p:ph type="body" sz="quarter" idx="13"/>
          </p:nvPr>
        </p:nvSpPr>
        <p:spPr/>
        <p:txBody>
          <a:bodyPr/>
          <a:lstStyle/>
          <a:p>
            <a:r>
              <a:rPr lang="en-US" smtClean="0"/>
              <a:t>You try!  440 – 280</a:t>
            </a:r>
            <a:endParaRPr lang="en-US" dirty="0"/>
          </a:p>
        </p:txBody>
      </p:sp>
      <p:pic>
        <p:nvPicPr>
          <p:cNvPr id="12" name="Picture 11"/>
          <p:cNvPicPr/>
          <p:nvPr/>
        </p:nvPicPr>
        <p:blipFill>
          <a:blip r:embed="rId3">
            <a:extLst>
              <a:ext uri="{28A0092B-C50C-407E-A947-70E740481C1C}">
                <a14:useLocalDpi xmlns:a14="http://schemas.microsoft.com/office/drawing/2010/main"/>
              </a:ext>
            </a:extLst>
          </a:blip>
          <a:srcRect/>
          <a:stretch>
            <a:fillRect/>
          </a:stretch>
        </p:blipFill>
        <p:spPr bwMode="auto">
          <a:xfrm>
            <a:off x="533400" y="2397548"/>
            <a:ext cx="1600200" cy="2570903"/>
          </a:xfrm>
          <a:prstGeom prst="rect">
            <a:avLst/>
          </a:prstGeom>
          <a:noFill/>
          <a:ln>
            <a:noFill/>
          </a:ln>
        </p:spPr>
      </p:pic>
      <p:pic>
        <p:nvPicPr>
          <p:cNvPr id="14" name="Picture 13"/>
          <p:cNvPicPr/>
          <p:nvPr/>
        </p:nvPicPr>
        <p:blipFill>
          <a:blip r:embed="rId4">
            <a:extLst>
              <a:ext uri="{28A0092B-C50C-407E-A947-70E740481C1C}">
                <a14:useLocalDpi xmlns:a14="http://schemas.microsoft.com/office/drawing/2010/main"/>
              </a:ext>
            </a:extLst>
          </a:blip>
          <a:srcRect/>
          <a:stretch>
            <a:fillRect/>
          </a:stretch>
        </p:blipFill>
        <p:spPr bwMode="auto">
          <a:xfrm>
            <a:off x="3073400" y="3189605"/>
            <a:ext cx="2565400" cy="861695"/>
          </a:xfrm>
          <a:prstGeom prst="rect">
            <a:avLst/>
          </a:prstGeom>
          <a:noFill/>
          <a:ln>
            <a:noFill/>
          </a:ln>
        </p:spPr>
      </p:pic>
      <p:sp>
        <p:nvSpPr>
          <p:cNvPr id="5" name="TextBox 4"/>
          <p:cNvSpPr txBox="1"/>
          <p:nvPr/>
        </p:nvSpPr>
        <p:spPr>
          <a:xfrm>
            <a:off x="3810000" y="4343400"/>
            <a:ext cx="1371600" cy="276999"/>
          </a:xfrm>
          <a:prstGeom prst="rect">
            <a:avLst/>
          </a:prstGeom>
          <a:noFill/>
        </p:spPr>
        <p:txBody>
          <a:bodyPr wrap="square" rtlCol="0">
            <a:spAutoFit/>
          </a:bodyPr>
          <a:lstStyle/>
          <a:p>
            <a:r>
              <a:rPr lang="en-US" sz="1200" dirty="0" smtClean="0">
                <a:latin typeface="Arial"/>
                <a:cs typeface="Arial"/>
              </a:rPr>
              <a:t>34 – 19 = 35 - 20</a:t>
            </a:r>
            <a:endParaRPr lang="en-US" sz="1200" dirty="0">
              <a:latin typeface="Arial"/>
              <a:cs typeface="Arial"/>
            </a:endParaRPr>
          </a:p>
        </p:txBody>
      </p:sp>
      <p:pic>
        <p:nvPicPr>
          <p:cNvPr id="15" name="Picture 14"/>
          <p:cNvPicPr>
            <a:picLocks noChangeAspect="1"/>
          </p:cNvPicPr>
          <p:nvPr/>
        </p:nvPicPr>
        <p:blipFill>
          <a:blip r:embed="rId5"/>
          <a:stretch>
            <a:fillRect/>
          </a:stretch>
        </p:blipFill>
        <p:spPr>
          <a:xfrm>
            <a:off x="6590004" y="3134499"/>
            <a:ext cx="2414296" cy="1460500"/>
          </a:xfrm>
          <a:prstGeom prst="rect">
            <a:avLst/>
          </a:prstGeom>
          <a:ln>
            <a:solidFill>
              <a:srgbClr val="000000"/>
            </a:solidFill>
          </a:ln>
        </p:spPr>
      </p:pic>
      <p:sp>
        <p:nvSpPr>
          <p:cNvPr id="16" name="Right Arrow 15"/>
          <p:cNvSpPr/>
          <p:nvPr/>
        </p:nvSpPr>
        <p:spPr>
          <a:xfrm>
            <a:off x="2438400" y="3454400"/>
            <a:ext cx="457200" cy="228600"/>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5829300" y="3467100"/>
            <a:ext cx="457200" cy="228600"/>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4-02-15 at 8.09.3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9755" y="4955751"/>
            <a:ext cx="1144545" cy="1724448"/>
          </a:xfrm>
          <a:prstGeom prst="rect">
            <a:avLst/>
          </a:prstGeom>
        </p:spPr>
      </p:pic>
    </p:spTree>
    <p:extLst>
      <p:ext uri="{BB962C8B-B14F-4D97-AF65-F5344CB8AC3E}">
        <p14:creationId xmlns:p14="http://schemas.microsoft.com/office/powerpoint/2010/main" val="428879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Grade 2 – Models</a:t>
            </a:r>
            <a:br>
              <a:rPr lang="en-US" smtClean="0"/>
            </a:br>
            <a:r>
              <a:rPr lang="en-US" smtClean="0"/>
              <a:t>Place Value Disks and Drawings</a:t>
            </a:r>
            <a:endParaRPr lang="en-US" dirty="0"/>
          </a:p>
        </p:txBody>
      </p:sp>
      <p:sp>
        <p:nvSpPr>
          <p:cNvPr id="3" name="Content Placeholder 2"/>
          <p:cNvSpPr>
            <a:spLocks noGrp="1"/>
          </p:cNvSpPr>
          <p:nvPr>
            <p:ph idx="1"/>
          </p:nvPr>
        </p:nvSpPr>
        <p:spPr/>
        <p:txBody>
          <a:bodyPr/>
          <a:lstStyle/>
          <a:p>
            <a:r>
              <a:rPr lang="en-US" sz="2200" dirty="0" smtClean="0"/>
              <a:t>Addition:  Strategies for Composing Tens and Hundreds</a:t>
            </a:r>
          </a:p>
          <a:p>
            <a:pPr marL="3200400" lvl="7" indent="0">
              <a:buNone/>
            </a:pPr>
            <a:r>
              <a:rPr lang="en-US" dirty="0" smtClean="0"/>
              <a:t> </a:t>
            </a:r>
          </a:p>
          <a:p>
            <a:r>
              <a:rPr lang="en-US" dirty="0" smtClean="0"/>
              <a:t>     26 + 35</a:t>
            </a:r>
          </a:p>
          <a:p>
            <a:endParaRPr lang="en-US" dirty="0"/>
          </a:p>
        </p:txBody>
      </p:sp>
      <p:sp>
        <p:nvSpPr>
          <p:cNvPr id="4" name="Text Placeholder 3"/>
          <p:cNvSpPr>
            <a:spLocks noGrp="1"/>
          </p:cNvSpPr>
          <p:nvPr>
            <p:ph type="body" sz="quarter" idx="13"/>
          </p:nvPr>
        </p:nvSpPr>
        <p:spPr/>
        <p:txBody>
          <a:bodyPr>
            <a:normAutofit fontScale="92500"/>
          </a:bodyPr>
          <a:lstStyle/>
          <a:p>
            <a:r>
              <a:rPr lang="en-US" smtClean="0"/>
              <a:t>Progression of understanding towards the addition algorithm</a:t>
            </a:r>
            <a:endParaRPr lang="en-US" dirty="0"/>
          </a:p>
        </p:txBody>
      </p:sp>
      <p:grpSp>
        <p:nvGrpSpPr>
          <p:cNvPr id="26" name="Group 25"/>
          <p:cNvGrpSpPr/>
          <p:nvPr/>
        </p:nvGrpSpPr>
        <p:grpSpPr>
          <a:xfrm>
            <a:off x="257639" y="2428012"/>
            <a:ext cx="5609761" cy="3363188"/>
            <a:chOff x="940474" y="2395913"/>
            <a:chExt cx="4944986" cy="3363188"/>
          </a:xfrm>
        </p:grpSpPr>
        <p:cxnSp>
          <p:nvCxnSpPr>
            <p:cNvPr id="6" name="Straight Connector 5"/>
            <p:cNvCxnSpPr/>
            <p:nvPr/>
          </p:nvCxnSpPr>
          <p:spPr>
            <a:xfrm>
              <a:off x="3198658" y="2395913"/>
              <a:ext cx="0" cy="3237191"/>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7" name="Straight Connector 6"/>
            <p:cNvCxnSpPr/>
            <p:nvPr/>
          </p:nvCxnSpPr>
          <p:spPr>
            <a:xfrm>
              <a:off x="5885460" y="2412336"/>
              <a:ext cx="0" cy="3226464"/>
            </a:xfrm>
            <a:prstGeom prst="line">
              <a:avLst/>
            </a:prstGeom>
            <a:ln w="12700"/>
          </p:spPr>
          <p:style>
            <a:lnRef idx="1">
              <a:schemeClr val="accent6"/>
            </a:lnRef>
            <a:fillRef idx="0">
              <a:schemeClr val="accent6"/>
            </a:fillRef>
            <a:effectRef idx="0">
              <a:schemeClr val="accent6"/>
            </a:effectRef>
            <a:fontRef idx="minor">
              <a:schemeClr val="tx1"/>
            </a:fontRef>
          </p:style>
        </p:cxnSp>
        <p:grpSp>
          <p:nvGrpSpPr>
            <p:cNvPr id="8" name="Group 7"/>
            <p:cNvGrpSpPr/>
            <p:nvPr/>
          </p:nvGrpSpPr>
          <p:grpSpPr>
            <a:xfrm>
              <a:off x="1040451" y="3056626"/>
              <a:ext cx="1755187" cy="1165291"/>
              <a:chOff x="-18649" y="211254"/>
              <a:chExt cx="1516287" cy="727265"/>
            </a:xfrm>
          </p:grpSpPr>
          <p:pic>
            <p:nvPicPr>
              <p:cNvPr id="9" name="Picture 8" descr="Macintosh HD:Users:lisawattslawton:Desktop:IMG_058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49" y="211254"/>
                <a:ext cx="1516287" cy="727265"/>
              </a:xfrm>
              <a:prstGeom prst="rect">
                <a:avLst/>
              </a:prstGeom>
              <a:noFill/>
              <a:ln>
                <a:solidFill>
                  <a:schemeClr val="tx1"/>
                </a:solidFill>
              </a:ln>
            </p:spPr>
          </p:pic>
          <p:cxnSp>
            <p:nvCxnSpPr>
              <p:cNvPr id="10" name="Straight Connector 9"/>
              <p:cNvCxnSpPr/>
              <p:nvPr/>
            </p:nvCxnSpPr>
            <p:spPr>
              <a:xfrm>
                <a:off x="576947" y="211254"/>
                <a:ext cx="0" cy="71835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940474" y="4523631"/>
              <a:ext cx="2044100" cy="1235470"/>
              <a:chOff x="-6517" y="426656"/>
              <a:chExt cx="1834012" cy="691912"/>
            </a:xfrm>
          </p:grpSpPr>
          <p:pic>
            <p:nvPicPr>
              <p:cNvPr id="12" name="Picture 11" descr="Macintosh HD:Users:lisawattslawton:Desktop:IMG_0592.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17" y="426656"/>
                <a:ext cx="1834012" cy="691912"/>
              </a:xfrm>
              <a:prstGeom prst="rect">
                <a:avLst/>
              </a:prstGeom>
              <a:noFill/>
              <a:ln>
                <a:solidFill>
                  <a:schemeClr val="tx1"/>
                </a:solidFill>
              </a:ln>
            </p:spPr>
          </p:pic>
          <p:cxnSp>
            <p:nvCxnSpPr>
              <p:cNvPr id="13" name="Straight Connector 12"/>
              <p:cNvCxnSpPr/>
              <p:nvPr/>
            </p:nvCxnSpPr>
            <p:spPr>
              <a:xfrm>
                <a:off x="874513" y="426656"/>
                <a:ext cx="0" cy="691912"/>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9" name="Picture 18" descr="Macintosh HD:Users:lisawattslawton:Desktop:G2-M4 TB Opener sketch labeled disks.pdf"/>
            <p:cNvPicPr>
              <a:picLocks noChangeAspect="1"/>
            </p:cNvPicPr>
            <p:nvPr/>
          </p:nvPicPr>
          <p:blipFill rotWithShape="1">
            <a:blip r:embed="rId5" cstate="print">
              <a:biLevel thresh="75000"/>
              <a:extLst>
                <a:ext uri="{28A0092B-C50C-407E-A947-70E740481C1C}">
                  <a14:useLocalDpi xmlns:a14="http://schemas.microsoft.com/office/drawing/2010/main"/>
                </a:ext>
              </a:extLst>
            </a:blip>
            <a:srcRect/>
            <a:stretch/>
          </p:blipFill>
          <p:spPr bwMode="auto">
            <a:xfrm>
              <a:off x="4071869" y="2870210"/>
              <a:ext cx="856344" cy="958225"/>
            </a:xfrm>
            <a:prstGeom prst="rect">
              <a:avLst/>
            </a:prstGeom>
            <a:noFill/>
            <a:ln>
              <a:solidFill>
                <a:schemeClr val="tx1"/>
              </a:solidFill>
            </a:ln>
            <a:extLst>
              <a:ext uri="{53640926-AAD7-44D8-BBD7-CCE9431645EC}">
                <a14:shadowObscured xmlns:a14="http://schemas.microsoft.com/office/drawing/2010/main"/>
              </a:ext>
            </a:extLst>
          </p:spPr>
        </p:pic>
        <p:pic>
          <p:nvPicPr>
            <p:cNvPr id="20" name="Picture 19" descr="Macintosh HD:Users:lisawattslawton:Desktop:G2-M4 TB Opener sketch labeled disks.pdf"/>
            <p:cNvPicPr>
              <a:picLocks noChangeAspect="1"/>
            </p:cNvPicPr>
            <p:nvPr/>
          </p:nvPicPr>
          <p:blipFill rotWithShape="1">
            <a:blip r:embed="rId6" cstate="print">
              <a:biLevel thresh="75000"/>
              <a:extLst>
                <a:ext uri="{28A0092B-C50C-407E-A947-70E740481C1C}">
                  <a14:useLocalDpi xmlns:a14="http://schemas.microsoft.com/office/drawing/2010/main"/>
                </a:ext>
              </a:extLst>
            </a:blip>
            <a:srcRect/>
            <a:stretch/>
          </p:blipFill>
          <p:spPr bwMode="auto">
            <a:xfrm>
              <a:off x="3332998" y="4112122"/>
              <a:ext cx="2350952" cy="1642942"/>
            </a:xfrm>
            <a:prstGeom prst="rect">
              <a:avLst/>
            </a:prstGeom>
            <a:noFill/>
            <a:ln>
              <a:solidFill>
                <a:schemeClr val="tx1"/>
              </a:solidFill>
            </a:ln>
            <a:extLst>
              <a:ext uri="{53640926-AAD7-44D8-BBD7-CCE9431645EC}">
                <a14:shadowObscured xmlns:a14="http://schemas.microsoft.com/office/drawing/2010/main"/>
              </a:ext>
            </a:extLst>
          </p:spPr>
        </p:pic>
      </p:grpSp>
      <p:pic>
        <p:nvPicPr>
          <p:cNvPr id="5" name="Picture 4" descr="Screen Shot 2014-02-15 at 8.09.3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9462" y="5743976"/>
            <a:ext cx="679239" cy="1023387"/>
          </a:xfrm>
          <a:prstGeom prst="rect">
            <a:avLst/>
          </a:prstGeom>
        </p:spPr>
      </p:pic>
      <p:pic>
        <p:nvPicPr>
          <p:cNvPr id="15" name="Picture 14"/>
          <p:cNvPicPr>
            <a:picLocks noChangeAspect="1"/>
          </p:cNvPicPr>
          <p:nvPr/>
        </p:nvPicPr>
        <p:blipFill>
          <a:blip r:embed="rId8"/>
          <a:stretch>
            <a:fillRect/>
          </a:stretch>
        </p:blipFill>
        <p:spPr>
          <a:xfrm>
            <a:off x="6920253" y="2902309"/>
            <a:ext cx="991847" cy="958225"/>
          </a:xfrm>
          <a:prstGeom prst="rect">
            <a:avLst/>
          </a:prstGeom>
          <a:ln>
            <a:solidFill>
              <a:schemeClr val="tx1"/>
            </a:solidFill>
          </a:ln>
        </p:spPr>
      </p:pic>
      <p:pic>
        <p:nvPicPr>
          <p:cNvPr id="17" name="Picture 16"/>
          <p:cNvPicPr>
            <a:picLocks noChangeAspect="1"/>
          </p:cNvPicPr>
          <p:nvPr/>
        </p:nvPicPr>
        <p:blipFill>
          <a:blip r:embed="rId9"/>
          <a:stretch>
            <a:fillRect/>
          </a:stretch>
        </p:blipFill>
        <p:spPr>
          <a:xfrm>
            <a:off x="6061478" y="4280508"/>
            <a:ext cx="2974381" cy="1390391"/>
          </a:xfrm>
          <a:prstGeom prst="rect">
            <a:avLst/>
          </a:prstGeom>
          <a:ln>
            <a:solidFill>
              <a:srgbClr val="000000"/>
            </a:solidFill>
          </a:ln>
        </p:spPr>
      </p:pic>
    </p:spTree>
    <p:extLst>
      <p:ext uri="{BB962C8B-B14F-4D97-AF65-F5344CB8AC3E}">
        <p14:creationId xmlns:p14="http://schemas.microsoft.com/office/powerpoint/2010/main" val="3332903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69C1512569944CAB3863D2CD4D2F2A" ma:contentTypeVersion="0" ma:contentTypeDescription="Create a new document." ma:contentTypeScope="" ma:versionID="2a6a98efa53101dac8a5f6737ee2f6b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884482-6099-4EB4-B155-4BB23F28E3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A03A940-0AFE-4ED1-800D-33DF955D3CA9}">
  <ds:schemaRef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2FA96512-6B00-4567-8135-45B16F1429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25112</Words>
  <Application>Microsoft Office PowerPoint</Application>
  <PresentationFormat>On-screen Show (4:3)</PresentationFormat>
  <Paragraphs>2715</Paragraphs>
  <Slides>108</Slides>
  <Notes>108</Notes>
  <HiddenSlides>16</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108</vt:i4>
      </vt:variant>
    </vt:vector>
  </HeadingPairs>
  <TitlesOfParts>
    <vt:vector size="122" baseType="lpstr">
      <vt:lpstr>ＭＳ Ｐゴシック</vt:lpstr>
      <vt:lpstr>Agenda-Bold</vt:lpstr>
      <vt:lpstr>Agenda-Light</vt:lpstr>
      <vt:lpstr>Arial</vt:lpstr>
      <vt:lpstr>Calibri</vt:lpstr>
      <vt:lpstr>Comic Sans MS</vt:lpstr>
      <vt:lpstr>Marker Felt</vt:lpstr>
      <vt:lpstr>Symbol</vt:lpstr>
      <vt:lpstr>Times New Roman</vt:lpstr>
      <vt:lpstr>Verdana</vt:lpstr>
      <vt:lpstr>Wingdings</vt:lpstr>
      <vt:lpstr>Office Theme</vt:lpstr>
      <vt:lpstr>1_Office Theme</vt:lpstr>
      <vt:lpstr>Document</vt:lpstr>
      <vt:lpstr>PowerPoint Presentation</vt:lpstr>
      <vt:lpstr>PowerPoint Presentation</vt:lpstr>
      <vt:lpstr>Session Objectives</vt:lpstr>
      <vt:lpstr>Curriculum Map for A Story of Units</vt:lpstr>
      <vt:lpstr>AGENDA</vt:lpstr>
      <vt:lpstr>AGENDA</vt:lpstr>
      <vt:lpstr>The Beginning of A Story of Units in Kindergarten</vt:lpstr>
      <vt:lpstr>Kindergarten – Foundations to Addition and Subtraction  Level One - Counting All </vt:lpstr>
      <vt:lpstr>Kindergarten – Fluency Counting All</vt:lpstr>
      <vt:lpstr>Kindergarten – Foundations for Counting On</vt:lpstr>
      <vt:lpstr>Kindergarten – Foundations for   Counting On</vt:lpstr>
      <vt:lpstr>Kindergarten – Make Ten</vt:lpstr>
      <vt:lpstr>Kindergarten – Fluency Make Ten</vt:lpstr>
      <vt:lpstr>Kindergarten – Models Number Towers</vt:lpstr>
      <vt:lpstr>Kindergarten – Models Number Towers</vt:lpstr>
      <vt:lpstr>Kindergarten – Models Number Towers</vt:lpstr>
      <vt:lpstr>Kindergarten – Video Number Towers</vt:lpstr>
      <vt:lpstr>Kindergarten – Models 5-Groups</vt:lpstr>
      <vt:lpstr>Kindergarten – Fluency 5 + n pattern</vt:lpstr>
      <vt:lpstr>Kindergarten – Fluency Sprint</vt:lpstr>
      <vt:lpstr>Kindergarten – Story Problems Application Problems</vt:lpstr>
      <vt:lpstr>Story Problem Types</vt:lpstr>
      <vt:lpstr>Kindergarten Problem Type Number Bonds</vt:lpstr>
      <vt:lpstr>Kindergarten – Story Problems Decomposition</vt:lpstr>
      <vt:lpstr>Kindergarten – Story Problems </vt:lpstr>
      <vt:lpstr>Kindergarten – Story Problems </vt:lpstr>
      <vt:lpstr>Kindergarten – Addition</vt:lpstr>
      <vt:lpstr>Kindergarten – Subtraction</vt:lpstr>
      <vt:lpstr>Kindergarten – Assessment</vt:lpstr>
      <vt:lpstr>A Continuation of A Story of Units in Grade 1</vt:lpstr>
      <vt:lpstr>Foundational Skills for Grade 1</vt:lpstr>
      <vt:lpstr>Grade 1 – Level 2:  Counting On</vt:lpstr>
      <vt:lpstr>Grade 1 – Counting On:   Embedded Numbers</vt:lpstr>
      <vt:lpstr>Grade 1 – Foundations to Counting On:   Embedded Numbers and Decomposition</vt:lpstr>
      <vt:lpstr>Grade 1 – Foundations to Counting On:   Embedded Numbers and Decomposition</vt:lpstr>
      <vt:lpstr>Grade 1 – Counting On:   Embedded Numbers</vt:lpstr>
      <vt:lpstr>Grade 1 – Embedded Numbers and Decomposition Bridge to Counting On</vt:lpstr>
      <vt:lpstr>Grade 1 – Fluency: Decompositions</vt:lpstr>
      <vt:lpstr>Grade 1 – Counting On:  Add to with Change Unknown</vt:lpstr>
      <vt:lpstr>Grade 1 – Counting On:  Relate Subtraction to Addition </vt:lpstr>
      <vt:lpstr>Grade 1 – Models Number Path</vt:lpstr>
      <vt:lpstr>Grade 1 – Models Number Path</vt:lpstr>
      <vt:lpstr>Grade 1 – Addition Chart</vt:lpstr>
      <vt:lpstr>Grade 1 – Addition and Subtract within 10</vt:lpstr>
      <vt:lpstr>Grade 1 – Level 3:  Convert to an Easier Problem</vt:lpstr>
      <vt:lpstr>Grade 1 – Fluency  Focus on 10 + n</vt:lpstr>
      <vt:lpstr>Grade 1 – Convert to an Easier Problem  Make Ten</vt:lpstr>
      <vt:lpstr>Grade 1 – Convert to an Easier Problem  Make Ten</vt:lpstr>
      <vt:lpstr>Grade 1 – Convert to an Easier Problem  Make Ten</vt:lpstr>
      <vt:lpstr>Grade 1 – Convert to an Easier Problem  Take from Ten</vt:lpstr>
      <vt:lpstr>Grade 1 – Convert to an Easier Problem  Take from Ten</vt:lpstr>
      <vt:lpstr>Grade 1 – Convert to an Easier Problem  Take from Ten</vt:lpstr>
      <vt:lpstr>Grade 1 – Convert to an Easier Problem  Take from Ten</vt:lpstr>
      <vt:lpstr>Grade 1 – Convert to an Easier Problem: Make Ten to Subtract</vt:lpstr>
      <vt:lpstr>Grade 1 – Convert to an Easier Problem  Take from Ten</vt:lpstr>
      <vt:lpstr>Grade 1 – Convert to an Easier Problem  Take from Ten</vt:lpstr>
      <vt:lpstr>Grade 1 – Models Hide Zero Cards and Magic Counting Sticks</vt:lpstr>
      <vt:lpstr>Grade 1 – Models 5-Groups</vt:lpstr>
      <vt:lpstr>Grade 1 – Models Quick Ten Drawing and Place Value Chart</vt:lpstr>
      <vt:lpstr>Grade 1 – Models Dimes and Pennies</vt:lpstr>
      <vt:lpstr>Grade 1 – Addition and Subtraction of Tens</vt:lpstr>
      <vt:lpstr>Grade 1 – Adding Ones to Ones, Tens to Tens</vt:lpstr>
      <vt:lpstr>Grade 1 – Convert to an Easier Problem  Making the Next Ten</vt:lpstr>
      <vt:lpstr>Grade 1 – Working with “Ten”</vt:lpstr>
      <vt:lpstr>Grade 1 – Working with “Ten”</vt:lpstr>
      <vt:lpstr>Grade 1 – Tape Diagrams</vt:lpstr>
      <vt:lpstr>Grade 1 – Tape Diagrams</vt:lpstr>
      <vt:lpstr>Grade 1 – Tape Diagrams</vt:lpstr>
      <vt:lpstr>Grade 1 – End-of-Module Assessment</vt:lpstr>
      <vt:lpstr>Grade 1 – End-of-Module Assessment</vt:lpstr>
      <vt:lpstr>A Continuation of A Story of Units in Grade 2</vt:lpstr>
      <vt:lpstr>Grade 2 – Considerations</vt:lpstr>
      <vt:lpstr>Grade 2 – Considerations</vt:lpstr>
      <vt:lpstr>Grade 2 – Considerations</vt:lpstr>
      <vt:lpstr>The Importance of Part–Whole Thinking</vt:lpstr>
      <vt:lpstr>Grade 2 – Foundations</vt:lpstr>
      <vt:lpstr>Grade 2 – Convert to an Easier Problem  Make a Ten</vt:lpstr>
      <vt:lpstr>Grade 2 – Fluency</vt:lpstr>
      <vt:lpstr>Grade 2 – Convert to an Easier Problem  Take from Ten</vt:lpstr>
      <vt:lpstr>Grade 2 – Fluency</vt:lpstr>
      <vt:lpstr>Grade 2 – Measurement</vt:lpstr>
      <vt:lpstr>Grade 2 – Models Tape Diagram</vt:lpstr>
      <vt:lpstr>Grade 2 – Models Tape Diagram</vt:lpstr>
      <vt:lpstr>Grade 2 – Models Tape Diagram</vt:lpstr>
      <vt:lpstr>Grade 2 – Place Value Understanding</vt:lpstr>
      <vt:lpstr>Grade 2 – Models Place Value Manipulatives</vt:lpstr>
      <vt:lpstr>Grade 2 – Level 2:  Counting On  Benchmark Numbers</vt:lpstr>
      <vt:lpstr>Grade 2 – Models Place Value Chart</vt:lpstr>
      <vt:lpstr>Terminology</vt:lpstr>
      <vt:lpstr>Grade 2 – Models  Money</vt:lpstr>
      <vt:lpstr>Grade 2 – Models Place Value Disks</vt:lpstr>
      <vt:lpstr>Building Towards the Algorithm:  Base-Ten Structure</vt:lpstr>
      <vt:lpstr>Building Towards the Algorithm:  Base-Ten Structure</vt:lpstr>
      <vt:lpstr>Grade 2 – Simplifying Strategies:  Number Bonds and Arrow Notation</vt:lpstr>
      <vt:lpstr>Grade 2 – Simplifying Strategies:  Take from Ten</vt:lpstr>
      <vt:lpstr>Grade 2 – Simplifying Strategies:  Extend Make a Ten to Make a Hundred</vt:lpstr>
      <vt:lpstr>Grade 2 – Simplifying Strategies: Decompose Numbers to Make Subtraction Easier</vt:lpstr>
      <vt:lpstr>Grade 2 – Simplifying Strategies:  Compensation</vt:lpstr>
      <vt:lpstr>Grade 2 – Models Place Value Disks and Drawings</vt:lpstr>
      <vt:lpstr>Grade 2 – Addition Strategies</vt:lpstr>
      <vt:lpstr>Grade 2 – Models Place Value Disks and Drawings</vt:lpstr>
      <vt:lpstr>Grade 2 – Simplifying Strategies</vt:lpstr>
      <vt:lpstr>Grade 2 – Models Place Value Disks and Drawings</vt:lpstr>
      <vt:lpstr>Grade 2 – Assessment</vt:lpstr>
      <vt:lpstr>Grade 2 – Assessment</vt:lpstr>
      <vt:lpstr>The Story Continues</vt:lpstr>
      <vt:lpstr>Reflection</vt:lpstr>
      <vt:lpstr>Key Points for Addition and Subtraction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Focus</dc:title>
  <dc:creator/>
  <cp:lastModifiedBy/>
  <cp:revision>728</cp:revision>
  <cp:lastPrinted>2013-06-22T23:28:53Z</cp:lastPrinted>
  <dcterms:created xsi:type="dcterms:W3CDTF">2013-06-20T21:44:33Z</dcterms:created>
  <dcterms:modified xsi:type="dcterms:W3CDTF">2014-06-10T15:56:22Z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0x0101007069C1512569944CAB3863D2CD4D2F2A</vt:lpwstr>
  </property>
</Properties>
</file>