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27"/>
  </p:notesMasterIdLst>
  <p:handoutMasterIdLst>
    <p:handoutMasterId r:id="rId128"/>
  </p:handoutMasterIdLst>
  <p:sldIdLst>
    <p:sldId id="259" r:id="rId5"/>
    <p:sldId id="495" r:id="rId6"/>
    <p:sldId id="427" r:id="rId7"/>
    <p:sldId id="470" r:id="rId8"/>
    <p:sldId id="263" r:id="rId9"/>
    <p:sldId id="428" r:id="rId10"/>
    <p:sldId id="429" r:id="rId11"/>
    <p:sldId id="430" r:id="rId12"/>
    <p:sldId id="431" r:id="rId13"/>
    <p:sldId id="432" r:id="rId14"/>
    <p:sldId id="476" r:id="rId15"/>
    <p:sldId id="433" r:id="rId16"/>
    <p:sldId id="434" r:id="rId17"/>
    <p:sldId id="435" r:id="rId18"/>
    <p:sldId id="436" r:id="rId19"/>
    <p:sldId id="437" r:id="rId20"/>
    <p:sldId id="473" r:id="rId21"/>
    <p:sldId id="474" r:id="rId22"/>
    <p:sldId id="438" r:id="rId23"/>
    <p:sldId id="439" r:id="rId24"/>
    <p:sldId id="440" r:id="rId25"/>
    <p:sldId id="441" r:id="rId26"/>
    <p:sldId id="442" r:id="rId27"/>
    <p:sldId id="443" r:id="rId28"/>
    <p:sldId id="444" r:id="rId29"/>
    <p:sldId id="445" r:id="rId30"/>
    <p:sldId id="446" r:id="rId31"/>
    <p:sldId id="447" r:id="rId32"/>
    <p:sldId id="448" r:id="rId33"/>
    <p:sldId id="449" r:id="rId34"/>
    <p:sldId id="450" r:id="rId35"/>
    <p:sldId id="451" r:id="rId36"/>
    <p:sldId id="452" r:id="rId37"/>
    <p:sldId id="453" r:id="rId38"/>
    <p:sldId id="454" r:id="rId39"/>
    <p:sldId id="455" r:id="rId40"/>
    <p:sldId id="456" r:id="rId41"/>
    <p:sldId id="457" r:id="rId42"/>
    <p:sldId id="458" r:id="rId43"/>
    <p:sldId id="459" r:id="rId44"/>
    <p:sldId id="460" r:id="rId45"/>
    <p:sldId id="461" r:id="rId46"/>
    <p:sldId id="462" r:id="rId47"/>
    <p:sldId id="463" r:id="rId48"/>
    <p:sldId id="464" r:id="rId49"/>
    <p:sldId id="465" r:id="rId50"/>
    <p:sldId id="466" r:id="rId51"/>
    <p:sldId id="477" r:id="rId52"/>
    <p:sldId id="394" r:id="rId53"/>
    <p:sldId id="395" r:id="rId54"/>
    <p:sldId id="396" r:id="rId55"/>
    <p:sldId id="397" r:id="rId56"/>
    <p:sldId id="398" r:id="rId57"/>
    <p:sldId id="399" r:id="rId58"/>
    <p:sldId id="400" r:id="rId59"/>
    <p:sldId id="401" r:id="rId60"/>
    <p:sldId id="471" r:id="rId61"/>
    <p:sldId id="402" r:id="rId62"/>
    <p:sldId id="403" r:id="rId63"/>
    <p:sldId id="404" r:id="rId64"/>
    <p:sldId id="405" r:id="rId65"/>
    <p:sldId id="406" r:id="rId66"/>
    <p:sldId id="407" r:id="rId67"/>
    <p:sldId id="408" r:id="rId68"/>
    <p:sldId id="409" r:id="rId69"/>
    <p:sldId id="410" r:id="rId70"/>
    <p:sldId id="411" r:id="rId71"/>
    <p:sldId id="412" r:id="rId72"/>
    <p:sldId id="413" r:id="rId73"/>
    <p:sldId id="414" r:id="rId74"/>
    <p:sldId id="415" r:id="rId75"/>
    <p:sldId id="416" r:id="rId76"/>
    <p:sldId id="417" r:id="rId77"/>
    <p:sldId id="419" r:id="rId78"/>
    <p:sldId id="420" r:id="rId79"/>
    <p:sldId id="421" r:id="rId80"/>
    <p:sldId id="422" r:id="rId81"/>
    <p:sldId id="423" r:id="rId82"/>
    <p:sldId id="475" r:id="rId83"/>
    <p:sldId id="424" r:id="rId84"/>
    <p:sldId id="425" r:id="rId85"/>
    <p:sldId id="426" r:id="rId86"/>
    <p:sldId id="478" r:id="rId87"/>
    <p:sldId id="480" r:id="rId88"/>
    <p:sldId id="481" r:id="rId89"/>
    <p:sldId id="482" r:id="rId90"/>
    <p:sldId id="483" r:id="rId91"/>
    <p:sldId id="484" r:id="rId92"/>
    <p:sldId id="354" r:id="rId93"/>
    <p:sldId id="355" r:id="rId94"/>
    <p:sldId id="357" r:id="rId95"/>
    <p:sldId id="358" r:id="rId96"/>
    <p:sldId id="359" r:id="rId97"/>
    <p:sldId id="360" r:id="rId98"/>
    <p:sldId id="361" r:id="rId99"/>
    <p:sldId id="363" r:id="rId100"/>
    <p:sldId id="485" r:id="rId101"/>
    <p:sldId id="364" r:id="rId102"/>
    <p:sldId id="365" r:id="rId103"/>
    <p:sldId id="366" r:id="rId104"/>
    <p:sldId id="486" r:id="rId105"/>
    <p:sldId id="367" r:id="rId106"/>
    <p:sldId id="472" r:id="rId107"/>
    <p:sldId id="368" r:id="rId108"/>
    <p:sldId id="487" r:id="rId109"/>
    <p:sldId id="369" r:id="rId110"/>
    <p:sldId id="370" r:id="rId111"/>
    <p:sldId id="371" r:id="rId112"/>
    <p:sldId id="392" r:id="rId113"/>
    <p:sldId id="393" r:id="rId114"/>
    <p:sldId id="488" r:id="rId115"/>
    <p:sldId id="493" r:id="rId116"/>
    <p:sldId id="490" r:id="rId117"/>
    <p:sldId id="492" r:id="rId118"/>
    <p:sldId id="373" r:id="rId119"/>
    <p:sldId id="391" r:id="rId120"/>
    <p:sldId id="494" r:id="rId121"/>
    <p:sldId id="374" r:id="rId122"/>
    <p:sldId id="479" r:id="rId123"/>
    <p:sldId id="468" r:id="rId124"/>
    <p:sldId id="467" r:id="rId125"/>
    <p:sldId id="384" r:id="rId126"/>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Neg5OKuibT+FNGK2267Rw==" hashData="otbkC7OImXUv4+AkR+/iAX/OpTkG3OfoZUQCTWBsAElnTVMJl+AIgHqGdtQEAwo7W0nKLcyH4KlEI90pavdLv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6314"/>
    <a:srgbClr val="636466"/>
    <a:srgbClr val="F09372"/>
    <a:srgbClr val="E27548"/>
    <a:srgbClr val="DF6316"/>
    <a:srgbClr val="D4F9E2"/>
    <a:srgbClr val="D4F9F6"/>
    <a:srgbClr val="C8D9B5"/>
    <a:srgbClr val="00B6A1"/>
    <a:srgbClr val="1944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000" autoAdjust="0"/>
    <p:restoredTop sz="78533" autoAdjust="0"/>
  </p:normalViewPr>
  <p:slideViewPr>
    <p:cSldViewPr snapToObjects="1">
      <p:cViewPr varScale="1">
        <p:scale>
          <a:sx n="72" d="100"/>
          <a:sy n="72" d="100"/>
        </p:scale>
        <p:origin x="1944" y="54"/>
      </p:cViewPr>
      <p:guideLst>
        <p:guide orient="horz" pos="2160"/>
        <p:guide pos="2880"/>
      </p:guideLst>
    </p:cSldViewPr>
  </p:slideViewPr>
  <p:outlineViewPr>
    <p:cViewPr>
      <p:scale>
        <a:sx n="33" d="100"/>
        <a:sy n="33" d="100"/>
      </p:scale>
      <p:origin x="0" y="3342"/>
    </p:cViewPr>
  </p:outlineViewPr>
  <p:notesTextViewPr>
    <p:cViewPr>
      <p:scale>
        <a:sx n="150" d="100"/>
        <a:sy n="150" d="100"/>
      </p:scale>
      <p:origin x="0" y="0"/>
    </p:cViewPr>
  </p:notesTextViewPr>
  <p:sorterViewPr>
    <p:cViewPr>
      <p:scale>
        <a:sx n="42" d="100"/>
        <a:sy n="42" d="100"/>
      </p:scale>
      <p:origin x="0" y="0"/>
    </p:cViewPr>
  </p:sorterViewPr>
  <p:notesViewPr>
    <p:cSldViewPr snapToObjects="1">
      <p:cViewPr varScale="1">
        <p:scale>
          <a:sx n="67" d="100"/>
          <a:sy n="67" d="100"/>
        </p:scale>
        <p:origin x="3216"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sz="1200" i="1"/>
              <a:t>Eureka Math: A Story of Units  www.CommonCore.org  </a:t>
            </a:r>
            <a:endParaRPr lang="en-US" sz="1200"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z="1200" dirty="0"/>
              <a:t>Major Work of the Grade Band</a:t>
            </a:r>
          </a:p>
          <a:p>
            <a:r>
              <a:rPr lang="en-US" sz="1200" dirty="0"/>
              <a:t>3-5:  Multiplication and Division</a:t>
            </a:r>
            <a:endParaRPr lang="en-US" sz="1200"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D36FBE45-CF8A-445E-B02B-3C65F956A173}" type="slidenum">
              <a:rPr lang="en-US" smtClean="0"/>
              <a:t>‹#›</a:t>
            </a:fld>
            <a:endParaRPr lang="en-US"/>
          </a:p>
        </p:txBody>
      </p:sp>
      <p:sp>
        <p:nvSpPr>
          <p:cNvPr id="4" name="Footer Placeholder 3"/>
          <p:cNvSpPr>
            <a:spLocks noGrp="1"/>
          </p:cNvSpPr>
          <p:nvPr>
            <p:ph type="ftr" sz="quarter" idx="2"/>
          </p:nvPr>
        </p:nvSpPr>
        <p:spPr>
          <a:xfrm>
            <a:off x="0" y="9119474"/>
            <a:ext cx="4572000" cy="480060"/>
          </a:xfrm>
          <a:prstGeom prst="rect">
            <a:avLst/>
          </a:prstGeom>
        </p:spPr>
        <p:txBody>
          <a:bodyPr vert="horz" lIns="96661" tIns="48331" rIns="96661" bIns="48331" rtlCol="0" anchor="b"/>
          <a:lstStyle>
            <a:lvl1pPr algn="l">
              <a:defRPr sz="1300"/>
            </a:lvl1pPr>
          </a:lstStyle>
          <a:p>
            <a:r>
              <a:rPr lang="en-US" sz="1200" dirty="0"/>
              <a:t>©2014</a:t>
            </a:r>
            <a:r>
              <a:rPr lang="en-US" sz="1200" dirty="0"/>
              <a:t>.  Duplication </a:t>
            </a:r>
            <a:r>
              <a:rPr lang="en-US" sz="1200" dirty="0"/>
              <a:t>and/or distribution of this material is prohibited without written consent from Common Core, Inc.</a:t>
            </a:r>
          </a:p>
        </p:txBody>
      </p:sp>
    </p:spTree>
    <p:extLst>
      <p:ext uri="{BB962C8B-B14F-4D97-AF65-F5344CB8AC3E}">
        <p14:creationId xmlns:p14="http://schemas.microsoft.com/office/powerpoint/2010/main" val="275566888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19113" y="768350"/>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487680" y="3840480"/>
            <a:ext cx="6827520" cy="576072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EF9A488-CB88-4D38-94D1-E470376C4AFA}" type="slidenum">
              <a:rPr lang="en-US" smtClean="0"/>
              <a:t>‹#›</a:t>
            </a:fld>
            <a:endParaRPr lang="en-US"/>
          </a:p>
        </p:txBody>
      </p:sp>
      <p:sp>
        <p:nvSpPr>
          <p:cNvPr id="8" name="Header Placeholder 7"/>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200"/>
            </a:lvl1pPr>
          </a:lstStyle>
          <a:p>
            <a:r>
              <a:rPr lang="en-US" i="1" smtClean="0"/>
              <a:t>Eureka Math: A Story of Units  www.CommonCore.org  </a:t>
            </a:r>
            <a:endParaRPr lang="en-US" dirty="0" smtClean="0"/>
          </a:p>
        </p:txBody>
      </p:sp>
      <p:sp>
        <p:nvSpPr>
          <p:cNvPr id="9" name="Date Placeholder 8"/>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200"/>
            </a:lvl1pPr>
          </a:lstStyle>
          <a:p>
            <a:r>
              <a:rPr lang="en-US" dirty="0" smtClean="0"/>
              <a:t>Major Work of the Grade Band</a:t>
            </a:r>
          </a:p>
          <a:p>
            <a:r>
              <a:rPr lang="en-US" dirty="0" smtClean="0"/>
              <a:t>3-5:  Multiplication and Division</a:t>
            </a:r>
            <a:endParaRPr lang="en-US" dirty="0"/>
          </a:p>
        </p:txBody>
      </p:sp>
      <p:sp>
        <p:nvSpPr>
          <p:cNvPr id="2" name="Footer Placeholder 1"/>
          <p:cNvSpPr>
            <a:spLocks noGrp="1"/>
          </p:cNvSpPr>
          <p:nvPr>
            <p:ph type="ftr" sz="quarter" idx="4"/>
          </p:nvPr>
        </p:nvSpPr>
        <p:spPr>
          <a:xfrm>
            <a:off x="0" y="9119474"/>
            <a:ext cx="5486400" cy="481726"/>
          </a:xfrm>
          <a:prstGeom prst="rect">
            <a:avLst/>
          </a:prstGeom>
        </p:spPr>
        <p:txBody>
          <a:bodyPr vert="horz" lIns="96661" tIns="48331" rIns="96661" bIns="48331" rtlCol="0" anchor="b"/>
          <a:lstStyle>
            <a:lvl1pPr algn="l">
              <a:defRPr sz="1300"/>
            </a:lvl1pPr>
          </a:lstStyle>
          <a:p>
            <a:r>
              <a:rPr lang="en-US" sz="1100" dirty="0" smtClean="0"/>
              <a:t>© 2014.  All rights reserved. Duplication and/or distribution of this material is </a:t>
            </a:r>
          </a:p>
          <a:p>
            <a:r>
              <a:rPr lang="en-US" sz="1100" dirty="0" smtClean="0"/>
              <a:t>prohibited without written consent from Common Core, Inc</a:t>
            </a:r>
            <a:r>
              <a:rPr lang="en-US" dirty="0" smtClean="0"/>
              <a:t>.</a:t>
            </a:r>
            <a:endParaRPr lang="en-US" dirty="0" smtClean="0"/>
          </a:p>
        </p:txBody>
      </p:sp>
    </p:spTree>
    <p:extLst>
      <p:ext uri="{BB962C8B-B14F-4D97-AF65-F5344CB8AC3E}">
        <p14:creationId xmlns:p14="http://schemas.microsoft.com/office/powerpoint/2010/main" val="3092519015"/>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9113" y="768350"/>
            <a:ext cx="3838575" cy="2879725"/>
          </a:xfrm>
        </p:spPr>
      </p:sp>
      <p:sp>
        <p:nvSpPr>
          <p:cNvPr id="3" name="Notes Placeholder 2"/>
          <p:cNvSpPr>
            <a:spLocks noGrp="1"/>
          </p:cNvSpPr>
          <p:nvPr>
            <p:ph type="body" idx="1"/>
          </p:nvPr>
        </p:nvSpPr>
        <p:spPr>
          <a:xfrm>
            <a:off x="487681" y="3840480"/>
            <a:ext cx="6664961" cy="5520690"/>
          </a:xfrm>
        </p:spPr>
        <p:txBody>
          <a:bodyPr/>
          <a:lstStyle/>
          <a:p>
            <a:pPr lvl="0"/>
            <a:r>
              <a:rPr lang="en-US" dirty="0" smtClean="0">
                <a:latin typeface="Calibri" charset="0"/>
                <a:ea typeface="ＭＳ Ｐゴシック" charset="-128"/>
                <a:cs typeface="ＭＳ Ｐゴシック" charset="-128"/>
              </a:rPr>
              <a:t>This</a:t>
            </a:r>
            <a:r>
              <a:rPr lang="en-US" baseline="0" dirty="0" smtClean="0">
                <a:latin typeface="Calibri" charset="0"/>
                <a:ea typeface="ＭＳ Ｐゴシック" charset="-128"/>
                <a:cs typeface="ＭＳ Ｐゴシック" charset="-128"/>
              </a:rPr>
              <a:t> full-day session is intended to support a school-wide implementation of </a:t>
            </a:r>
            <a:r>
              <a:rPr lang="en-US" i="1" baseline="0" dirty="0" smtClean="0">
                <a:latin typeface="Calibri" charset="0"/>
                <a:ea typeface="ＭＳ Ｐゴシック" charset="-128"/>
                <a:cs typeface="ＭＳ Ｐゴシック" charset="-128"/>
              </a:rPr>
              <a:t>A Story of Units</a:t>
            </a:r>
            <a:r>
              <a:rPr lang="en-US" baseline="0" dirty="0" smtClean="0">
                <a:latin typeface="Calibri" charset="0"/>
                <a:ea typeface="ＭＳ Ｐゴシック" charset="-128"/>
                <a:cs typeface="ＭＳ Ｐゴシック" charset="-128"/>
              </a:rPr>
              <a:t>.   This session highlights the progression of multiplication and division from 3</a:t>
            </a:r>
            <a:r>
              <a:rPr lang="en-US" baseline="30000" dirty="0" smtClean="0">
                <a:latin typeface="Calibri" charset="0"/>
                <a:ea typeface="ＭＳ Ｐゴシック" charset="-128"/>
                <a:cs typeface="ＭＳ Ｐゴシック" charset="-128"/>
              </a:rPr>
              <a:t>rd</a:t>
            </a:r>
            <a:r>
              <a:rPr lang="en-US" dirty="0" smtClean="0">
                <a:latin typeface="Calibri" charset="0"/>
                <a:ea typeface="ＭＳ Ｐゴシック" charset="-128"/>
                <a:cs typeface="ＭＳ Ｐゴシック" charset="-128"/>
              </a:rPr>
              <a:t> </a:t>
            </a:r>
            <a:r>
              <a:rPr lang="en-US" baseline="0" dirty="0" smtClean="0">
                <a:latin typeface="Calibri" charset="0"/>
                <a:ea typeface="ＭＳ Ｐゴシック" charset="-128"/>
                <a:cs typeface="ＭＳ Ｐゴシック" charset="-128"/>
              </a:rPr>
              <a:t>grade through 5</a:t>
            </a:r>
            <a:r>
              <a:rPr lang="en-US" baseline="30000" dirty="0" smtClean="0">
                <a:latin typeface="Calibri" charset="0"/>
                <a:ea typeface="ＭＳ Ｐゴシック" charset="-128"/>
                <a:cs typeface="ＭＳ Ｐゴシック" charset="-128"/>
              </a:rPr>
              <a:t>th</a:t>
            </a:r>
            <a:r>
              <a:rPr lang="en-US" baseline="0" dirty="0" smtClean="0">
                <a:latin typeface="Calibri" charset="0"/>
                <a:ea typeface="ＭＳ Ｐゴシック" charset="-128"/>
                <a:cs typeface="ＭＳ Ｐゴシック" charset="-128"/>
              </a:rPr>
              <a:t> grade.  Educators teaching and supporting these grade levels will understand how the concepts and skills taught at each grade</a:t>
            </a:r>
            <a:r>
              <a:rPr lang="en-US" dirty="0" smtClean="0">
                <a:latin typeface="Calibri" charset="0"/>
                <a:ea typeface="ＭＳ Ｐゴシック" charset="-128"/>
                <a:cs typeface="ＭＳ Ｐゴシック" charset="-128"/>
              </a:rPr>
              <a:t> </a:t>
            </a:r>
            <a:r>
              <a:rPr lang="en-US" baseline="0" dirty="0" smtClean="0">
                <a:latin typeface="Calibri" charset="0"/>
                <a:ea typeface="ＭＳ Ｐゴシック" charset="-128"/>
                <a:cs typeface="ＭＳ Ｐゴシック" charset="-128"/>
              </a:rPr>
              <a:t>3-5, fit together and ultimately play a key role in the profound understanding of multiplication and division.  </a:t>
            </a:r>
          </a:p>
          <a:p>
            <a:pPr lvl="0"/>
            <a:endParaRPr lang="en-US" dirty="0" smtClean="0">
              <a:latin typeface="Calibri" charset="0"/>
              <a:ea typeface="ＭＳ Ｐゴシック" charset="-128"/>
              <a:cs typeface="ＭＳ Ｐゴシック" charset="-128"/>
            </a:endParaRPr>
          </a:p>
          <a:p>
            <a:pPr lvl="0"/>
            <a:r>
              <a:rPr lang="en-US" i="1" dirty="0" smtClean="0">
                <a:latin typeface="Calibri" charset="0"/>
                <a:ea typeface="ＭＳ Ｐゴシック" charset="-128"/>
                <a:cs typeface="ＭＳ Ｐゴシック" charset="-128"/>
              </a:rPr>
              <a:t>Welcome participants and introduce presentation team.</a:t>
            </a:r>
          </a:p>
          <a:p>
            <a:pPr lvl="0"/>
            <a:r>
              <a:rPr lang="en-US" i="1" dirty="0">
                <a:latin typeface="Calibri" charset="0"/>
                <a:ea typeface="ＭＳ Ｐゴシック" charset="-128"/>
                <a:cs typeface="ＭＳ Ｐゴシック" charset="-128"/>
              </a:rPr>
              <a:t>Fist to Five:</a:t>
            </a:r>
          </a:p>
          <a:p>
            <a:pPr marL="605811" lvl="1" indent="-122505"/>
            <a:r>
              <a:rPr lang="en-US" i="1" dirty="0">
                <a:latin typeface="Calibri" charset="0"/>
                <a:ea typeface="ＭＳ Ｐゴシック" charset="-128"/>
                <a:cs typeface="ＭＳ Ｐゴシック" charset="-128"/>
              </a:rPr>
              <a:t>-  How familiar are you with A Story of Units?</a:t>
            </a:r>
          </a:p>
          <a:p>
            <a:pPr lvl="0"/>
            <a:r>
              <a:rPr lang="en-US" i="1" dirty="0" smtClean="0">
                <a:latin typeface="Calibri" charset="0"/>
                <a:ea typeface="ＭＳ Ｐゴシック" charset="-128"/>
                <a:cs typeface="ＭＳ Ｐゴシック" charset="-128"/>
              </a:rPr>
              <a:t>Poll the participants:</a:t>
            </a:r>
          </a:p>
          <a:p>
            <a:pPr marL="664546" lvl="1" indent="-181240">
              <a:buFontTx/>
              <a:buChar char="-"/>
            </a:pPr>
            <a:r>
              <a:rPr lang="en-US" i="1" dirty="0" smtClean="0">
                <a:latin typeface="Calibri" charset="0"/>
                <a:ea typeface="ＭＳ Ｐゴシック" charset="-128"/>
                <a:cs typeface="ＭＳ Ｐゴシック" charset="-128"/>
              </a:rPr>
              <a:t>Are you using the lessons on a daily basis?  Or to supplement your instruction?</a:t>
            </a:r>
          </a:p>
          <a:p>
            <a:pPr marL="664546" lvl="1" indent="-181240">
              <a:buFontTx/>
              <a:buChar char="-"/>
            </a:pPr>
            <a:r>
              <a:rPr lang="en-US" i="1" dirty="0" smtClean="0">
                <a:latin typeface="Calibri" charset="0"/>
                <a:ea typeface="ＭＳ Ｐゴシック" charset="-128"/>
                <a:cs typeface="ＭＳ Ｐゴシック" charset="-128"/>
              </a:rPr>
              <a:t>Are you a 3</a:t>
            </a:r>
            <a:r>
              <a:rPr lang="en-US" i="1" baseline="30000" dirty="0" smtClean="0">
                <a:latin typeface="Calibri" charset="0"/>
                <a:ea typeface="ＭＳ Ｐゴシック" charset="-128"/>
                <a:cs typeface="ＭＳ Ｐゴシック" charset="-128"/>
              </a:rPr>
              <a:t>rd</a:t>
            </a:r>
            <a:r>
              <a:rPr lang="en-US" i="1" dirty="0" smtClean="0">
                <a:latin typeface="Calibri" charset="0"/>
                <a:ea typeface="ＭＳ Ｐゴシック" charset="-128"/>
                <a:cs typeface="ＭＳ Ｐゴシック" charset="-128"/>
              </a:rPr>
              <a:t> grade classroom teacher?  4</a:t>
            </a:r>
            <a:r>
              <a:rPr lang="en-US" i="1" baseline="30000" dirty="0" smtClean="0">
                <a:latin typeface="Calibri" charset="0"/>
                <a:ea typeface="ＭＳ Ｐゴシック" charset="-128"/>
                <a:cs typeface="ＭＳ Ｐゴシック" charset="-128"/>
              </a:rPr>
              <a:t>th</a:t>
            </a:r>
            <a:r>
              <a:rPr lang="en-US" i="1" dirty="0" smtClean="0">
                <a:latin typeface="Calibri" charset="0"/>
                <a:ea typeface="ＭＳ Ｐゴシック" charset="-128"/>
                <a:cs typeface="ＭＳ Ｐゴシック" charset="-128"/>
              </a:rPr>
              <a:t> grade?  5</a:t>
            </a:r>
            <a:r>
              <a:rPr lang="en-US" i="1" baseline="30000" dirty="0" smtClean="0">
                <a:latin typeface="Calibri" charset="0"/>
                <a:ea typeface="ＭＳ Ｐゴシック" charset="-128"/>
                <a:cs typeface="ＭＳ Ｐゴシック" charset="-128"/>
              </a:rPr>
              <a:t>th</a:t>
            </a:r>
            <a:r>
              <a:rPr lang="en-US" i="1" dirty="0" smtClean="0">
                <a:latin typeface="Calibri" charset="0"/>
                <a:ea typeface="ＭＳ Ｐゴシック" charset="-128"/>
                <a:cs typeface="ＭＳ Ｐゴシック" charset="-128"/>
              </a:rPr>
              <a:t> grade? </a:t>
            </a:r>
          </a:p>
          <a:p>
            <a:pPr marL="664546" lvl="1" indent="-181240">
              <a:buFontTx/>
              <a:buChar char="-"/>
            </a:pPr>
            <a:r>
              <a:rPr lang="en-US" i="1" dirty="0" smtClean="0">
                <a:latin typeface="Calibri" charset="0"/>
                <a:ea typeface="ＭＳ Ｐゴシック" charset="-128"/>
                <a:cs typeface="ＭＳ Ｐゴシック" charset="-128"/>
              </a:rPr>
              <a:t>Are you a math coach?  Coordinator?  Resource teacher?</a:t>
            </a:r>
          </a:p>
          <a:p>
            <a:pPr marL="664546" lvl="1" indent="-181240">
              <a:buFontTx/>
              <a:buChar char="-"/>
            </a:pPr>
            <a:r>
              <a:rPr lang="en-US" i="1" dirty="0" smtClean="0">
                <a:latin typeface="Calibri" charset="0"/>
                <a:ea typeface="ＭＳ Ｐゴシック" charset="-128"/>
                <a:cs typeface="ＭＳ Ｐゴシック" charset="-128"/>
              </a:rPr>
              <a:t>Are you a school-level administrator?  District-level</a:t>
            </a:r>
            <a:r>
              <a:rPr lang="en-US" i="1" dirty="0">
                <a:latin typeface="Calibri" charset="0"/>
                <a:ea typeface="ＭＳ Ｐゴシック" charset="-128"/>
                <a:cs typeface="ＭＳ Ｐゴシック" charset="-128"/>
              </a:rPr>
              <a:t> </a:t>
            </a:r>
            <a:r>
              <a:rPr lang="en-US" i="1" dirty="0" smtClean="0">
                <a:latin typeface="Calibri" charset="0"/>
                <a:ea typeface="ＭＳ Ｐゴシック" charset="-128"/>
                <a:cs typeface="ＭＳ Ｐゴシック" charset="-128"/>
              </a:rPr>
              <a:t>administrator?</a:t>
            </a:r>
            <a:endParaRPr lang="en-US" i="1" baseline="0" dirty="0" smtClean="0">
              <a:latin typeface="Calibri" charset="0"/>
              <a:ea typeface="ＭＳ Ｐゴシック" charset="-128"/>
              <a:cs typeface="ＭＳ Ｐゴシック" charset="-128"/>
            </a:endParaRPr>
          </a:p>
          <a:p>
            <a:pPr lvl="0"/>
            <a:endParaRPr lang="en-US" dirty="0" smtClean="0">
              <a:solidFill>
                <a:srgbClr val="FF0000"/>
              </a:solidFill>
              <a:latin typeface="Calibri" charset="0"/>
              <a:ea typeface="ＭＳ Ｐゴシック" charset="-128"/>
              <a:cs typeface="ＭＳ Ｐゴシック" charset="-128"/>
            </a:endParaRPr>
          </a:p>
        </p:txBody>
      </p:sp>
      <p:sp>
        <p:nvSpPr>
          <p:cNvPr id="9"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a:t>Session </a:t>
            </a:r>
            <a:r>
              <a:rPr lang="en-US" dirty="0" smtClean="0"/>
              <a:t>PowerPoint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46257182"/>
              </p:ext>
            </p:extLst>
          </p:nvPr>
        </p:nvGraphicFramePr>
        <p:xfrm>
          <a:off x="487680" y="7239760"/>
          <a:ext cx="6661709" cy="2130011"/>
        </p:xfrm>
        <a:graphic>
          <a:graphicData uri="http://schemas.openxmlformats.org/drawingml/2006/table">
            <a:tbl>
              <a:tblPr firstRow="1" firstCol="1" bandRow="1">
                <a:tableStyleId>{5C22544A-7EE6-4342-B048-85BDC9FD1C3A}</a:tableStyleId>
              </a:tblPr>
              <a:tblGrid>
                <a:gridCol w="844647"/>
                <a:gridCol w="1675033"/>
                <a:gridCol w="1869440"/>
                <a:gridCol w="2272589"/>
              </a:tblGrid>
              <a:tr h="285836">
                <a:tc>
                  <a:txBody>
                    <a:bodyPr/>
                    <a:lstStyle/>
                    <a:p>
                      <a:pPr marL="0" marR="0" algn="l">
                        <a:lnSpc>
                          <a:spcPct val="115000"/>
                        </a:lnSpc>
                        <a:spcBef>
                          <a:spcPts val="0"/>
                        </a:spcBef>
                        <a:spcAft>
                          <a:spcPts val="0"/>
                        </a:spcAft>
                      </a:pPr>
                      <a:r>
                        <a:rPr lang="en-US" sz="800" dirty="0">
                          <a:solidFill>
                            <a:schemeClr val="tx1"/>
                          </a:solidFill>
                          <a:effectLst/>
                        </a:rPr>
                        <a:t>SESSION NEEDS</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800" dirty="0" smtClean="0">
                          <a:solidFill>
                            <a:schemeClr val="tx1"/>
                          </a:solidFill>
                          <a:effectLst/>
                        </a:rPr>
                        <a:t>PRINTED HANDOUTS PER PARTICIPANT</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800" dirty="0" smtClean="0">
                          <a:solidFill>
                            <a:srgbClr val="000000"/>
                          </a:solidFill>
                          <a:effectLst/>
                          <a:latin typeface="+mn-lt"/>
                          <a:ea typeface="+mn-ea"/>
                          <a:cs typeface="+mn-cs"/>
                        </a:rPr>
                        <a:t>MATERIALS</a:t>
                      </a:r>
                      <a:endParaRPr lang="en-US" sz="800" dirty="0">
                        <a:solidFill>
                          <a:srgbClr val="000000"/>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800" dirty="0">
                          <a:solidFill>
                            <a:schemeClr val="tx1"/>
                          </a:solidFill>
                          <a:effectLst/>
                        </a:rPr>
                        <a:t>AV / </a:t>
                      </a:r>
                      <a:r>
                        <a:rPr lang="en-US" sz="800" dirty="0" smtClean="0">
                          <a:solidFill>
                            <a:schemeClr val="tx1"/>
                          </a:solidFill>
                          <a:effectLst/>
                        </a:rPr>
                        <a:t>ROOM SETUP</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74710">
                <a:tc>
                  <a:txBody>
                    <a:bodyPr/>
                    <a:lstStyle/>
                    <a:p>
                      <a:pPr marL="0" marR="0" algn="l">
                        <a:lnSpc>
                          <a:spcPct val="115000"/>
                        </a:lnSpc>
                        <a:spcBef>
                          <a:spcPts val="0"/>
                        </a:spcBef>
                        <a:spcAft>
                          <a:spcPts val="0"/>
                        </a:spcAft>
                      </a:pPr>
                      <a:r>
                        <a:rPr lang="en-US" sz="800" dirty="0">
                          <a:solidFill>
                            <a:schemeClr val="tx1"/>
                          </a:solidFill>
                          <a:effectLst/>
                        </a:rPr>
                        <a:t>UP TO 50 PARTCIIPANTS</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117475" marR="0" lvl="0" indent="-117475" algn="l">
                        <a:lnSpc>
                          <a:spcPct val="115000"/>
                        </a:lnSpc>
                        <a:spcBef>
                          <a:spcPts val="0"/>
                        </a:spcBef>
                        <a:spcAft>
                          <a:spcPts val="0"/>
                        </a:spcAft>
                        <a:buFont typeface="Symbol"/>
                        <a:buChar char=""/>
                      </a:pPr>
                      <a:r>
                        <a:rPr lang="en-US" sz="800" dirty="0">
                          <a:solidFill>
                            <a:schemeClr val="tx1"/>
                          </a:solidFill>
                          <a:effectLst/>
                        </a:rPr>
                        <a:t>PPT </a:t>
                      </a:r>
                      <a:r>
                        <a:rPr lang="en-US" sz="800" dirty="0" smtClean="0">
                          <a:solidFill>
                            <a:schemeClr val="tx1"/>
                          </a:solidFill>
                          <a:effectLst/>
                        </a:rPr>
                        <a:t>Presentation PDF (41 </a:t>
                      </a:r>
                      <a:r>
                        <a:rPr lang="en-US" sz="800" dirty="0" err="1" smtClean="0">
                          <a:solidFill>
                            <a:schemeClr val="tx1"/>
                          </a:solidFill>
                          <a:effectLst/>
                        </a:rPr>
                        <a:t>pgs</a:t>
                      </a:r>
                      <a:r>
                        <a:rPr lang="en-US" sz="800" dirty="0" smtClean="0">
                          <a:solidFill>
                            <a:schemeClr val="tx1"/>
                          </a:solidFill>
                          <a:effectLst/>
                        </a:rPr>
                        <a:t>)</a:t>
                      </a:r>
                    </a:p>
                    <a:p>
                      <a:pPr marL="117475" marR="0" lvl="0" indent="-117475" algn="l">
                        <a:lnSpc>
                          <a:spcPct val="115000"/>
                        </a:lnSpc>
                        <a:spcBef>
                          <a:spcPts val="0"/>
                        </a:spcBef>
                        <a:spcAft>
                          <a:spcPts val="0"/>
                        </a:spcAft>
                        <a:buFont typeface="Symbol"/>
                        <a:buChar char=""/>
                      </a:pPr>
                      <a:r>
                        <a:rPr lang="en-US" sz="800" dirty="0" smtClean="0">
                          <a:solidFill>
                            <a:schemeClr val="tx1"/>
                          </a:solidFill>
                          <a:effectLst/>
                        </a:rPr>
                        <a:t>Stapled PDF (8 </a:t>
                      </a:r>
                      <a:r>
                        <a:rPr lang="en-US" sz="800" dirty="0" err="1" smtClean="0">
                          <a:solidFill>
                            <a:schemeClr val="tx1"/>
                          </a:solidFill>
                          <a:effectLst/>
                        </a:rPr>
                        <a:t>pgs</a:t>
                      </a:r>
                      <a:r>
                        <a:rPr lang="en-US" sz="800" dirty="0" smtClean="0">
                          <a:solidFill>
                            <a:schemeClr val="tx1"/>
                          </a:solidFill>
                          <a:effectLst/>
                        </a:rPr>
                        <a:t>):</a:t>
                      </a:r>
                    </a:p>
                    <a:p>
                      <a:pPr marL="233363" marR="0" lvl="1" indent="-122238" algn="l" defTabSz="457200" rtl="0" eaLnBrk="1" fontAlgn="auto" latinLnBrk="0" hangingPunct="1">
                        <a:lnSpc>
                          <a:spcPct val="115000"/>
                        </a:lnSpc>
                        <a:spcBef>
                          <a:spcPts val="0"/>
                        </a:spcBef>
                        <a:spcAft>
                          <a:spcPts val="0"/>
                        </a:spcAft>
                        <a:buClrTx/>
                        <a:buSzTx/>
                        <a:buFont typeface="Calibri" panose="020F0502020204030204" pitchFamily="34" charset="0"/>
                        <a:buChar char="‒"/>
                        <a:tabLst/>
                        <a:defRPr/>
                      </a:pPr>
                      <a:r>
                        <a:rPr lang="en-US" sz="800" dirty="0" smtClean="0">
                          <a:solidFill>
                            <a:schemeClr val="tx1"/>
                          </a:solidFill>
                          <a:effectLst/>
                        </a:rPr>
                        <a:t>Problem Set (8)</a:t>
                      </a:r>
                    </a:p>
                    <a:p>
                      <a:pPr marL="117475" marR="0" lvl="0" indent="-117475" algn="l">
                        <a:lnSpc>
                          <a:spcPct val="115000"/>
                        </a:lnSpc>
                        <a:spcBef>
                          <a:spcPts val="0"/>
                        </a:spcBef>
                        <a:spcAft>
                          <a:spcPts val="0"/>
                        </a:spcAft>
                        <a:buFont typeface="Symbol"/>
                        <a:buChar char=""/>
                      </a:pPr>
                      <a:r>
                        <a:rPr lang="en-US" sz="800" dirty="0" smtClean="0">
                          <a:solidFill>
                            <a:schemeClr val="tx1"/>
                          </a:solidFill>
                          <a:effectLst/>
                        </a:rPr>
                        <a:t>Unstapled</a:t>
                      </a:r>
                      <a:r>
                        <a:rPr lang="en-US" sz="800" baseline="0" dirty="0" smtClean="0">
                          <a:solidFill>
                            <a:schemeClr val="tx1"/>
                          </a:solidFill>
                          <a:effectLst/>
                        </a:rPr>
                        <a:t> PDF (2 </a:t>
                      </a:r>
                      <a:r>
                        <a:rPr lang="en-US" sz="800" baseline="0" dirty="0" err="1" smtClean="0">
                          <a:solidFill>
                            <a:schemeClr val="tx1"/>
                          </a:solidFill>
                          <a:effectLst/>
                        </a:rPr>
                        <a:t>pgs</a:t>
                      </a:r>
                      <a:r>
                        <a:rPr lang="en-US" sz="800" baseline="0" dirty="0" smtClean="0">
                          <a:solidFill>
                            <a:schemeClr val="tx1"/>
                          </a:solidFill>
                          <a:effectLst/>
                        </a:rPr>
                        <a:t>):</a:t>
                      </a:r>
                      <a:endParaRPr lang="en-US" sz="800" dirty="0">
                        <a:solidFill>
                          <a:schemeClr val="tx1"/>
                        </a:solidFill>
                        <a:effectLst/>
                      </a:endParaRPr>
                    </a:p>
                    <a:p>
                      <a:pPr marL="233363" marR="0" lvl="1" indent="-122238" algn="l" defTabSz="457200" rtl="0" eaLnBrk="1" fontAlgn="auto" latinLnBrk="0" hangingPunct="1">
                        <a:lnSpc>
                          <a:spcPct val="115000"/>
                        </a:lnSpc>
                        <a:spcBef>
                          <a:spcPts val="0"/>
                        </a:spcBef>
                        <a:spcAft>
                          <a:spcPts val="0"/>
                        </a:spcAft>
                        <a:buClrTx/>
                        <a:buSzTx/>
                        <a:buFontTx/>
                        <a:buChar char="‒"/>
                        <a:tabLst/>
                        <a:defRPr/>
                      </a:pPr>
                      <a:r>
                        <a:rPr lang="en-US" sz="800" dirty="0" smtClean="0">
                          <a:solidFill>
                            <a:schemeClr val="tx1"/>
                          </a:solidFill>
                          <a:effectLst/>
                          <a:latin typeface="+mn-lt"/>
                          <a:ea typeface="Calibri"/>
                          <a:cs typeface="Times New Roman"/>
                        </a:rPr>
                        <a:t>Ones to Thousandths</a:t>
                      </a:r>
                      <a:r>
                        <a:rPr lang="en-US" sz="800" baseline="0" dirty="0" smtClean="0">
                          <a:solidFill>
                            <a:schemeClr val="tx1"/>
                          </a:solidFill>
                          <a:effectLst/>
                          <a:latin typeface="+mn-lt"/>
                          <a:ea typeface="Calibri"/>
                          <a:cs typeface="Times New Roman"/>
                        </a:rPr>
                        <a:t> Place Value Chart (1)</a:t>
                      </a:r>
                      <a:endParaRPr lang="en-US" sz="800" dirty="0" smtClean="0">
                        <a:solidFill>
                          <a:schemeClr val="tx1"/>
                        </a:solidFill>
                        <a:effectLst/>
                        <a:latin typeface="+mn-lt"/>
                        <a:ea typeface="Calibri"/>
                        <a:cs typeface="Times New Roman"/>
                      </a:endParaRPr>
                    </a:p>
                    <a:p>
                      <a:pPr marL="233363" marR="0" lvl="1" indent="-122238" algn="l">
                        <a:lnSpc>
                          <a:spcPct val="115000"/>
                        </a:lnSpc>
                        <a:spcBef>
                          <a:spcPts val="0"/>
                        </a:spcBef>
                        <a:spcAft>
                          <a:spcPts val="0"/>
                        </a:spcAft>
                        <a:buFontTx/>
                        <a:buChar char="‒"/>
                      </a:pPr>
                      <a:r>
                        <a:rPr lang="en-US" sz="800" smtClean="0">
                          <a:solidFill>
                            <a:schemeClr val="tx1"/>
                          </a:solidFill>
                          <a:effectLst/>
                        </a:rPr>
                        <a:t>Ones </a:t>
                      </a:r>
                      <a:r>
                        <a:rPr lang="en-US" sz="800" dirty="0" smtClean="0">
                          <a:solidFill>
                            <a:schemeClr val="tx1"/>
                          </a:solidFill>
                          <a:effectLst/>
                        </a:rPr>
                        <a:t>to Ten </a:t>
                      </a:r>
                      <a:r>
                        <a:rPr lang="en-US" sz="800" dirty="0">
                          <a:solidFill>
                            <a:schemeClr val="tx1"/>
                          </a:solidFill>
                          <a:effectLst/>
                        </a:rPr>
                        <a:t>Thousands Place Value </a:t>
                      </a:r>
                      <a:r>
                        <a:rPr lang="en-US" sz="800" dirty="0" smtClean="0">
                          <a:solidFill>
                            <a:schemeClr val="tx1"/>
                          </a:solidFill>
                          <a:effectLst/>
                        </a:rPr>
                        <a:t>Chart (</a:t>
                      </a:r>
                      <a:r>
                        <a:rPr lang="en-US" sz="800" smtClean="0">
                          <a:solidFill>
                            <a:schemeClr val="tx1"/>
                          </a:solidFill>
                          <a:effectLst/>
                        </a:rPr>
                        <a:t>1)</a:t>
                      </a:r>
                      <a:endParaRPr lang="en-US" sz="800" dirty="0" smtClean="0">
                        <a:solidFill>
                          <a:schemeClr val="tx1"/>
                        </a:solidFill>
                        <a:effectLst/>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117475" marR="0" lvl="0" indent="-117475" algn="l">
                        <a:lnSpc>
                          <a:spcPct val="115000"/>
                        </a:lnSpc>
                        <a:spcBef>
                          <a:spcPts val="0"/>
                        </a:spcBef>
                        <a:spcAft>
                          <a:spcPts val="0"/>
                        </a:spcAft>
                        <a:buFont typeface="Symbol"/>
                        <a:buChar char=""/>
                      </a:pPr>
                      <a:r>
                        <a:rPr lang="en-US" sz="800" dirty="0">
                          <a:solidFill>
                            <a:schemeClr val="tx1"/>
                          </a:solidFill>
                          <a:effectLst/>
                        </a:rPr>
                        <a:t>Personal white boards, markers, and erasers </a:t>
                      </a:r>
                      <a:r>
                        <a:rPr lang="en-US" sz="800" dirty="0" smtClean="0">
                          <a:solidFill>
                            <a:schemeClr val="tx1"/>
                          </a:solidFill>
                          <a:effectLst/>
                        </a:rPr>
                        <a:t>(1 per </a:t>
                      </a:r>
                      <a:r>
                        <a:rPr lang="en-US" sz="800" dirty="0">
                          <a:solidFill>
                            <a:schemeClr val="tx1"/>
                          </a:solidFill>
                          <a:effectLst/>
                        </a:rPr>
                        <a:t>participant)</a:t>
                      </a:r>
                    </a:p>
                    <a:p>
                      <a:pPr marL="117475" marR="0" lvl="0" indent="-117475" algn="l">
                        <a:lnSpc>
                          <a:spcPct val="115000"/>
                        </a:lnSpc>
                        <a:spcBef>
                          <a:spcPts val="0"/>
                        </a:spcBef>
                        <a:spcAft>
                          <a:spcPts val="0"/>
                        </a:spcAft>
                        <a:buFont typeface="Symbol"/>
                        <a:buChar char=""/>
                      </a:pPr>
                      <a:r>
                        <a:rPr lang="en-US" sz="800" dirty="0">
                          <a:solidFill>
                            <a:schemeClr val="tx1"/>
                          </a:solidFill>
                          <a:effectLst/>
                        </a:rPr>
                        <a:t>Number disks – thousands to thousandths (1 set per table of </a:t>
                      </a:r>
                      <a:r>
                        <a:rPr lang="en-US" sz="800" dirty="0" smtClean="0">
                          <a:solidFill>
                            <a:schemeClr val="tx1"/>
                          </a:solidFill>
                          <a:effectLst/>
                        </a:rPr>
                        <a:t>4 participants</a:t>
                      </a:r>
                      <a:r>
                        <a:rPr lang="en-US" sz="800" dirty="0">
                          <a:solidFill>
                            <a:schemeClr val="tx1"/>
                          </a:solidFill>
                          <a:effectLst/>
                        </a:rPr>
                        <a:t>)</a:t>
                      </a:r>
                    </a:p>
                    <a:p>
                      <a:pPr marL="117475" marR="0" lvl="0" indent="-117475" algn="l">
                        <a:lnSpc>
                          <a:spcPct val="115000"/>
                        </a:lnSpc>
                        <a:spcBef>
                          <a:spcPts val="0"/>
                        </a:spcBef>
                        <a:spcAft>
                          <a:spcPts val="0"/>
                        </a:spcAft>
                        <a:buFont typeface="Symbol"/>
                        <a:buChar char=""/>
                      </a:pPr>
                      <a:r>
                        <a:rPr lang="en-US" sz="800" dirty="0">
                          <a:solidFill>
                            <a:schemeClr val="tx1"/>
                          </a:solidFill>
                          <a:effectLst/>
                        </a:rPr>
                        <a:t>Graph paper </a:t>
                      </a:r>
                      <a:r>
                        <a:rPr lang="en-US" sz="800" dirty="0" smtClean="0">
                          <a:solidFill>
                            <a:schemeClr val="tx1"/>
                          </a:solidFill>
                          <a:effectLst/>
                        </a:rPr>
                        <a:t>(</a:t>
                      </a:r>
                      <a:r>
                        <a:rPr lang="en-US" sz="800" dirty="0">
                          <a:solidFill>
                            <a:schemeClr val="tx1"/>
                          </a:solidFill>
                          <a:effectLst/>
                        </a:rPr>
                        <a:t>1 </a:t>
                      </a:r>
                      <a:r>
                        <a:rPr lang="en-US" sz="800" dirty="0" smtClean="0">
                          <a:solidFill>
                            <a:schemeClr val="tx1"/>
                          </a:solidFill>
                          <a:effectLst/>
                        </a:rPr>
                        <a:t>sheet per participant)</a:t>
                      </a:r>
                    </a:p>
                    <a:p>
                      <a:pPr marL="117475" marR="0" lvl="0" indent="-117475" algn="l">
                        <a:lnSpc>
                          <a:spcPct val="115000"/>
                        </a:lnSpc>
                        <a:spcBef>
                          <a:spcPts val="0"/>
                        </a:spcBef>
                        <a:spcAft>
                          <a:spcPts val="0"/>
                        </a:spcAft>
                        <a:buFont typeface="Symbol"/>
                        <a:buChar char=""/>
                      </a:pPr>
                      <a:r>
                        <a:rPr lang="en-US" sz="800" dirty="0" smtClean="0">
                          <a:solidFill>
                            <a:schemeClr val="tx1"/>
                          </a:solidFill>
                          <a:effectLst/>
                        </a:rPr>
                        <a:t>Blank paper (5 sheets per participant)</a:t>
                      </a:r>
                    </a:p>
                    <a:p>
                      <a:pPr marL="117475" marR="0" lvl="0" indent="-117475" algn="l">
                        <a:lnSpc>
                          <a:spcPct val="115000"/>
                        </a:lnSpc>
                        <a:spcBef>
                          <a:spcPts val="0"/>
                        </a:spcBef>
                        <a:spcAft>
                          <a:spcPts val="0"/>
                        </a:spcAft>
                        <a:buFont typeface="Symbol"/>
                        <a:buChar char=""/>
                      </a:pPr>
                      <a:r>
                        <a:rPr lang="en-US" sz="800" dirty="0" smtClean="0">
                          <a:solidFill>
                            <a:srgbClr val="000000"/>
                          </a:solidFill>
                          <a:effectLst/>
                        </a:rPr>
                        <a:t>3 straws</a:t>
                      </a:r>
                      <a:r>
                        <a:rPr lang="en-US" sz="800" dirty="0" smtClean="0">
                          <a:solidFill>
                            <a:schemeClr val="tx1"/>
                          </a:solidFill>
                          <a:effectLst/>
                        </a:rPr>
                        <a:t>/pencils (presenter)</a:t>
                      </a:r>
                      <a:endParaRPr lang="en-US" sz="800" dirty="0">
                        <a:solidFill>
                          <a:schemeClr val="tx1"/>
                        </a:solidFill>
                        <a:effectLst/>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7475" marR="0" lvl="0" indent="-117475" algn="l">
                        <a:lnSpc>
                          <a:spcPct val="115000"/>
                        </a:lnSpc>
                        <a:spcBef>
                          <a:spcPts val="0"/>
                        </a:spcBef>
                        <a:spcAft>
                          <a:spcPts val="0"/>
                        </a:spcAft>
                        <a:buFont typeface="Symbol"/>
                        <a:buChar char=""/>
                      </a:pPr>
                      <a:r>
                        <a:rPr lang="en-US" sz="800" dirty="0">
                          <a:solidFill>
                            <a:schemeClr val="tx1"/>
                          </a:solidFill>
                          <a:effectLst/>
                        </a:rPr>
                        <a:t>Seating such that participants have table space and can work </a:t>
                      </a:r>
                      <a:r>
                        <a:rPr lang="en-US" sz="800" dirty="0" smtClean="0">
                          <a:solidFill>
                            <a:schemeClr val="tx1"/>
                          </a:solidFill>
                          <a:effectLst/>
                        </a:rPr>
                        <a:t>cooperatively in pairs</a:t>
                      </a:r>
                      <a:endParaRPr lang="en-US" sz="800" dirty="0">
                        <a:solidFill>
                          <a:schemeClr val="tx1"/>
                        </a:solidFill>
                        <a:effectLst/>
                      </a:endParaRPr>
                    </a:p>
                    <a:p>
                      <a:pPr marL="117475" marR="0" lvl="0" indent="-117475" algn="l">
                        <a:lnSpc>
                          <a:spcPct val="115000"/>
                        </a:lnSpc>
                        <a:spcBef>
                          <a:spcPts val="0"/>
                        </a:spcBef>
                        <a:spcAft>
                          <a:spcPts val="0"/>
                        </a:spcAft>
                        <a:buFont typeface="Symbol"/>
                        <a:buChar char=""/>
                      </a:pPr>
                      <a:r>
                        <a:rPr lang="en-US" sz="800" dirty="0" smtClean="0">
                          <a:solidFill>
                            <a:schemeClr val="tx1"/>
                          </a:solidFill>
                          <a:effectLst/>
                        </a:rPr>
                        <a:t>Easel</a:t>
                      </a:r>
                      <a:r>
                        <a:rPr lang="en-US" sz="800" baseline="0" dirty="0" smtClean="0">
                          <a:solidFill>
                            <a:schemeClr val="tx1"/>
                          </a:solidFill>
                          <a:effectLst/>
                        </a:rPr>
                        <a:t> with c</a:t>
                      </a:r>
                      <a:r>
                        <a:rPr lang="en-US" sz="800" dirty="0" smtClean="0">
                          <a:solidFill>
                            <a:schemeClr val="tx1"/>
                          </a:solidFill>
                          <a:effectLst/>
                        </a:rPr>
                        <a:t>hart paper</a:t>
                      </a:r>
                    </a:p>
                    <a:p>
                      <a:pPr marL="117475" marR="0" lvl="0" indent="-117475" algn="l">
                        <a:lnSpc>
                          <a:spcPct val="115000"/>
                        </a:lnSpc>
                        <a:spcBef>
                          <a:spcPts val="0"/>
                        </a:spcBef>
                        <a:spcAft>
                          <a:spcPts val="0"/>
                        </a:spcAft>
                        <a:buFont typeface="Symbol"/>
                        <a:buChar char=""/>
                      </a:pPr>
                      <a:r>
                        <a:rPr lang="en-US" sz="800" dirty="0" smtClean="0">
                          <a:solidFill>
                            <a:schemeClr val="tx1"/>
                          </a:solidFill>
                          <a:effectLst/>
                        </a:rPr>
                        <a:t>LCD </a:t>
                      </a:r>
                      <a:r>
                        <a:rPr lang="en-US" sz="800" dirty="0">
                          <a:solidFill>
                            <a:schemeClr val="tx1"/>
                          </a:solidFill>
                          <a:effectLst/>
                        </a:rPr>
                        <a:t>projector with </a:t>
                      </a:r>
                      <a:r>
                        <a:rPr lang="en-US" sz="800" dirty="0" smtClean="0">
                          <a:solidFill>
                            <a:schemeClr val="tx1"/>
                          </a:solidFill>
                          <a:effectLst/>
                        </a:rPr>
                        <a:t>computer</a:t>
                      </a:r>
                      <a:r>
                        <a:rPr lang="en-US" sz="800" baseline="0" dirty="0" smtClean="0">
                          <a:solidFill>
                            <a:schemeClr val="tx1"/>
                          </a:solidFill>
                          <a:effectLst/>
                        </a:rPr>
                        <a:t> </a:t>
                      </a:r>
                    </a:p>
                    <a:p>
                      <a:pPr marL="117475" marR="0" lvl="0" indent="-117475" algn="l">
                        <a:lnSpc>
                          <a:spcPct val="115000"/>
                        </a:lnSpc>
                        <a:spcBef>
                          <a:spcPts val="0"/>
                        </a:spcBef>
                        <a:spcAft>
                          <a:spcPts val="0"/>
                        </a:spcAft>
                        <a:buFont typeface="Symbol"/>
                        <a:buChar char=""/>
                      </a:pPr>
                      <a:r>
                        <a:rPr lang="en-US" sz="800" dirty="0" smtClean="0">
                          <a:solidFill>
                            <a:schemeClr val="tx1"/>
                          </a:solidFill>
                          <a:effectLst/>
                        </a:rPr>
                        <a:t>Document </a:t>
                      </a:r>
                      <a:r>
                        <a:rPr lang="en-US" sz="800" dirty="0">
                          <a:solidFill>
                            <a:schemeClr val="tx1"/>
                          </a:solidFill>
                          <a:effectLst/>
                        </a:rPr>
                        <a:t>camera</a:t>
                      </a:r>
                    </a:p>
                    <a:p>
                      <a:pPr marL="117475" marR="0" lvl="0" indent="-117475" algn="l">
                        <a:lnSpc>
                          <a:spcPct val="115000"/>
                        </a:lnSpc>
                        <a:spcBef>
                          <a:spcPts val="0"/>
                        </a:spcBef>
                        <a:spcAft>
                          <a:spcPts val="0"/>
                        </a:spcAft>
                        <a:buFont typeface="Symbol"/>
                        <a:buChar char=""/>
                      </a:pPr>
                      <a:r>
                        <a:rPr lang="en-US" sz="800" dirty="0">
                          <a:solidFill>
                            <a:schemeClr val="tx1"/>
                          </a:solidFill>
                          <a:effectLst/>
                        </a:rPr>
                        <a:t>Clicker</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5836">
                <a:tc>
                  <a:txBody>
                    <a:bodyPr/>
                    <a:lstStyle/>
                    <a:p>
                      <a:pPr marL="0" marR="0" algn="l">
                        <a:lnSpc>
                          <a:spcPct val="115000"/>
                        </a:lnSpc>
                        <a:spcBef>
                          <a:spcPts val="0"/>
                        </a:spcBef>
                        <a:spcAft>
                          <a:spcPts val="0"/>
                        </a:spcAft>
                      </a:pPr>
                      <a:r>
                        <a:rPr lang="en-US" sz="800" dirty="0">
                          <a:solidFill>
                            <a:schemeClr val="tx1"/>
                          </a:solidFill>
                          <a:effectLst/>
                        </a:rPr>
                        <a:t>51 TO 100 PARTCIIPANTS</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marL="117475" marR="0" lvl="0" indent="-117475" algn="l">
                        <a:lnSpc>
                          <a:spcPct val="115000"/>
                        </a:lnSpc>
                        <a:spcBef>
                          <a:spcPts val="0"/>
                        </a:spcBef>
                        <a:spcAft>
                          <a:spcPts val="0"/>
                        </a:spcAft>
                        <a:buFont typeface="Symbol"/>
                        <a:buChar char=""/>
                      </a:pPr>
                      <a:r>
                        <a:rPr lang="en-US" sz="800" dirty="0">
                          <a:solidFill>
                            <a:schemeClr val="tx1"/>
                          </a:solidFill>
                          <a:effectLst/>
                        </a:rPr>
                        <a:t>Items listed above</a:t>
                      </a:r>
                    </a:p>
                    <a:p>
                      <a:pPr marL="117475" marR="0" lvl="0" indent="-117475" algn="l">
                        <a:lnSpc>
                          <a:spcPct val="115000"/>
                        </a:lnSpc>
                        <a:spcBef>
                          <a:spcPts val="0"/>
                        </a:spcBef>
                        <a:spcAft>
                          <a:spcPts val="0"/>
                        </a:spcAft>
                        <a:buFont typeface="Symbol"/>
                        <a:buChar char=""/>
                      </a:pPr>
                      <a:r>
                        <a:rPr lang="en-US" sz="800" dirty="0">
                          <a:solidFill>
                            <a:schemeClr val="tx1"/>
                          </a:solidFill>
                          <a:effectLst/>
                        </a:rPr>
                        <a:t>1 lapel </a:t>
                      </a:r>
                      <a:r>
                        <a:rPr lang="en-US" sz="800" dirty="0" err="1">
                          <a:solidFill>
                            <a:schemeClr val="tx1"/>
                          </a:solidFill>
                          <a:effectLst/>
                        </a:rPr>
                        <a:t>mic</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6216">
                <a:tc>
                  <a:txBody>
                    <a:bodyPr/>
                    <a:lstStyle/>
                    <a:p>
                      <a:pPr marL="0" marR="0" algn="l">
                        <a:lnSpc>
                          <a:spcPct val="115000"/>
                        </a:lnSpc>
                        <a:spcBef>
                          <a:spcPts val="0"/>
                        </a:spcBef>
                        <a:spcAft>
                          <a:spcPts val="0"/>
                        </a:spcAft>
                      </a:pPr>
                      <a:r>
                        <a:rPr lang="en-US" sz="800" dirty="0">
                          <a:solidFill>
                            <a:schemeClr val="tx1"/>
                          </a:solidFill>
                          <a:effectLst/>
                        </a:rPr>
                        <a:t>101 TO 200 PARTCIIPANTS</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marL="117475" marR="0" lvl="0" indent="-117475" algn="l">
                        <a:lnSpc>
                          <a:spcPct val="115000"/>
                        </a:lnSpc>
                        <a:spcBef>
                          <a:spcPts val="0"/>
                        </a:spcBef>
                        <a:spcAft>
                          <a:spcPts val="0"/>
                        </a:spcAft>
                        <a:buFont typeface="Symbol"/>
                        <a:buChar char=""/>
                      </a:pPr>
                      <a:r>
                        <a:rPr lang="en-US" sz="800" dirty="0">
                          <a:solidFill>
                            <a:schemeClr val="tx1"/>
                          </a:solidFill>
                          <a:effectLst/>
                        </a:rPr>
                        <a:t>Items listed above</a:t>
                      </a:r>
                    </a:p>
                    <a:p>
                      <a:pPr marL="117475" marR="0" lvl="0" indent="-117475" algn="l">
                        <a:lnSpc>
                          <a:spcPct val="115000"/>
                        </a:lnSpc>
                        <a:spcBef>
                          <a:spcPts val="0"/>
                        </a:spcBef>
                        <a:spcAft>
                          <a:spcPts val="0"/>
                        </a:spcAft>
                        <a:buFont typeface="Symbol"/>
                        <a:buChar char=""/>
                      </a:pPr>
                      <a:r>
                        <a:rPr lang="en-US" sz="800" dirty="0">
                          <a:solidFill>
                            <a:schemeClr val="tx1"/>
                          </a:solidFill>
                          <a:effectLst/>
                        </a:rPr>
                        <a:t>2 lapel </a:t>
                      </a:r>
                      <a:r>
                        <a:rPr lang="en-US" sz="800" dirty="0" err="1">
                          <a:solidFill>
                            <a:schemeClr val="tx1"/>
                          </a:solidFill>
                          <a:effectLst/>
                        </a:rPr>
                        <a:t>mics</a:t>
                      </a:r>
                      <a:r>
                        <a:rPr lang="en-US" sz="800" dirty="0">
                          <a:solidFill>
                            <a:schemeClr val="tx1"/>
                          </a:solidFill>
                          <a:effectLst/>
                        </a:rPr>
                        <a:t> (or 1 lapel and 1 hand-held)</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1611">
                <a:tc>
                  <a:txBody>
                    <a:bodyPr/>
                    <a:lstStyle/>
                    <a:p>
                      <a:pPr marL="0" marR="0" algn="l">
                        <a:lnSpc>
                          <a:spcPct val="115000"/>
                        </a:lnSpc>
                        <a:spcBef>
                          <a:spcPts val="0"/>
                        </a:spcBef>
                        <a:spcAft>
                          <a:spcPts val="0"/>
                        </a:spcAft>
                      </a:pPr>
                      <a:r>
                        <a:rPr lang="en-US" sz="800" dirty="0">
                          <a:solidFill>
                            <a:schemeClr val="tx1"/>
                          </a:solidFill>
                          <a:effectLst/>
                        </a:rPr>
                        <a:t>201 TO 300 PARTCIIPANTS</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marL="117475" marR="0" lvl="0" indent="-117475" algn="l">
                        <a:lnSpc>
                          <a:spcPct val="115000"/>
                        </a:lnSpc>
                        <a:spcBef>
                          <a:spcPts val="0"/>
                        </a:spcBef>
                        <a:spcAft>
                          <a:spcPts val="0"/>
                        </a:spcAft>
                        <a:buFont typeface="Symbol"/>
                        <a:buChar char=""/>
                      </a:pPr>
                      <a:r>
                        <a:rPr lang="en-US" sz="800" dirty="0">
                          <a:solidFill>
                            <a:schemeClr val="tx1"/>
                          </a:solidFill>
                          <a:effectLst/>
                        </a:rPr>
                        <a:t>Items listed above</a:t>
                      </a:r>
                    </a:p>
                    <a:p>
                      <a:pPr marL="117475" marR="0" lvl="0" indent="-117475" algn="l">
                        <a:lnSpc>
                          <a:spcPct val="115000"/>
                        </a:lnSpc>
                        <a:spcBef>
                          <a:spcPts val="0"/>
                        </a:spcBef>
                        <a:spcAft>
                          <a:spcPts val="0"/>
                        </a:spcAft>
                        <a:buFont typeface="Symbol"/>
                        <a:buChar char=""/>
                      </a:pPr>
                      <a:r>
                        <a:rPr lang="en-US" sz="800" dirty="0">
                          <a:solidFill>
                            <a:schemeClr val="tx1"/>
                          </a:solidFill>
                          <a:effectLst/>
                        </a:rPr>
                        <a:t>3 lapel </a:t>
                      </a:r>
                      <a:r>
                        <a:rPr lang="en-US" sz="800" dirty="0" err="1">
                          <a:solidFill>
                            <a:schemeClr val="tx1"/>
                          </a:solidFill>
                          <a:effectLst/>
                        </a:rPr>
                        <a:t>mics</a:t>
                      </a:r>
                      <a:r>
                        <a:rPr lang="en-US" sz="800" dirty="0">
                          <a:solidFill>
                            <a:schemeClr val="tx1"/>
                          </a:solidFill>
                          <a:effectLst/>
                        </a:rPr>
                        <a:t> (or 1 lapel and 2 hand-</a:t>
                      </a:r>
                      <a:r>
                        <a:rPr lang="en-US" sz="800" dirty="0" err="1">
                          <a:solidFill>
                            <a:schemeClr val="tx1"/>
                          </a:solidFill>
                          <a:effectLst/>
                        </a:rPr>
                        <a:t>helds</a:t>
                      </a:r>
                      <a:r>
                        <a:rPr lang="en-US" sz="800" dirty="0">
                          <a:solidFill>
                            <a:schemeClr val="tx1"/>
                          </a:solidFill>
                          <a:effectLst/>
                        </a:rPr>
                        <a:t>)</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592033547"/>
              </p:ext>
            </p:extLst>
          </p:nvPr>
        </p:nvGraphicFramePr>
        <p:xfrm>
          <a:off x="4551681" y="2240280"/>
          <a:ext cx="2485223" cy="1152144"/>
        </p:xfrm>
        <a:graphic>
          <a:graphicData uri="http://schemas.openxmlformats.org/drawingml/2006/table">
            <a:tbl>
              <a:tblPr firstRow="1" bandRow="1">
                <a:tableStyleId>{5C22544A-7EE6-4342-B048-85BDC9FD1C3A}</a:tableStyleId>
              </a:tblPr>
              <a:tblGrid>
                <a:gridCol w="731520"/>
                <a:gridCol w="1753703"/>
              </a:tblGrid>
              <a:tr h="192024">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1" i="0" dirty="0" smtClean="0">
                          <a:solidFill>
                            <a:schemeClr val="tx1"/>
                          </a:solidFill>
                        </a:rPr>
                        <a:t>THIS IS A</a:t>
                      </a:r>
                      <a:r>
                        <a:rPr lang="en-US" sz="1300" b="1" i="0" baseline="0" dirty="0" smtClean="0">
                          <a:solidFill>
                            <a:schemeClr val="tx1"/>
                          </a:solidFill>
                        </a:rPr>
                        <a:t> </a:t>
                      </a:r>
                      <a:r>
                        <a:rPr lang="en-US" sz="1300" b="1" i="0" dirty="0" smtClean="0">
                          <a:solidFill>
                            <a:schemeClr val="tx1"/>
                          </a:solidFill>
                        </a:rPr>
                        <a:t>6 HR</a:t>
                      </a:r>
                      <a:r>
                        <a:rPr lang="en-US" sz="1300" b="1" i="0" baseline="0" dirty="0" smtClean="0">
                          <a:solidFill>
                            <a:schemeClr val="tx1"/>
                          </a:solidFill>
                        </a:rPr>
                        <a:t> SESSION</a:t>
                      </a:r>
                      <a:endParaRPr lang="en-US" sz="1300" b="1" i="0" dirty="0" smtClean="0">
                        <a:solidFill>
                          <a:schemeClr val="tx1"/>
                        </a:solidFill>
                      </a:endParaRP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0" dirty="0"/>
                    </a:p>
                  </a:txBody>
                  <a:tcPr marL="45720"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202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latin typeface="Calibri" charset="0"/>
                          <a:ea typeface="ＭＳ Ｐゴシック" charset="-128"/>
                          <a:cs typeface="ＭＳ Ｐゴシック" charset="-128"/>
                        </a:rPr>
                        <a:t>Opening </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solidFill>
                            <a:schemeClr val="tx1"/>
                          </a:solidFill>
                          <a:latin typeface="Calibri" charset="0"/>
                          <a:ea typeface="ＭＳ Ｐゴシック" charset="-128"/>
                          <a:cs typeface="ＭＳ Ｐゴシック" charset="-128"/>
                        </a:rPr>
                        <a:t>20 min</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202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latin typeface="Calibri" charset="0"/>
                          <a:ea typeface="ＭＳ Ｐゴシック" charset="-128"/>
                          <a:cs typeface="ＭＳ Ｐゴシック" charset="-128"/>
                        </a:rPr>
                        <a:t>Grade 3 </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solidFill>
                            <a:schemeClr val="tx1"/>
                          </a:solidFill>
                          <a:latin typeface="Calibri" charset="0"/>
                          <a:ea typeface="ＭＳ Ｐゴシック" charset="-128"/>
                          <a:cs typeface="ＭＳ Ｐゴシック" charset="-128"/>
                        </a:rPr>
                        <a:t>1 </a:t>
                      </a:r>
                      <a:r>
                        <a:rPr lang="en-US" sz="1300" i="0" dirty="0" err="1" smtClean="0">
                          <a:solidFill>
                            <a:schemeClr val="tx1"/>
                          </a:solidFill>
                          <a:latin typeface="Calibri" charset="0"/>
                          <a:ea typeface="ＭＳ Ｐゴシック" charset="-128"/>
                          <a:cs typeface="ＭＳ Ｐゴシック" charset="-128"/>
                        </a:rPr>
                        <a:t>hr</a:t>
                      </a:r>
                      <a:r>
                        <a:rPr lang="en-US" sz="1300" i="0" dirty="0" smtClean="0">
                          <a:solidFill>
                            <a:schemeClr val="tx1"/>
                          </a:solidFill>
                          <a:latin typeface="Calibri" charset="0"/>
                          <a:ea typeface="ＭＳ Ｐゴシック" charset="-128"/>
                          <a:cs typeface="ＭＳ Ｐゴシック" charset="-128"/>
                        </a:rPr>
                        <a:t> 50 min</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202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latin typeface="Calibri" charset="0"/>
                          <a:ea typeface="ＭＳ Ｐゴシック" charset="-128"/>
                          <a:cs typeface="ＭＳ Ｐゴシック" charset="-128"/>
                        </a:rPr>
                        <a:t>Grade 4 </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i="0" dirty="0" smtClean="0">
                          <a:solidFill>
                            <a:schemeClr val="tx1"/>
                          </a:solidFill>
                          <a:latin typeface="Calibri" charset="0"/>
                          <a:ea typeface="ＭＳ Ｐゴシック" charset="-128"/>
                          <a:cs typeface="ＭＳ Ｐゴシック" charset="-128"/>
                        </a:rPr>
                        <a:t>2 </a:t>
                      </a:r>
                      <a:r>
                        <a:rPr lang="en-US" sz="1300" i="0" dirty="0" err="1" smtClean="0">
                          <a:solidFill>
                            <a:schemeClr val="tx1"/>
                          </a:solidFill>
                          <a:latin typeface="Calibri" charset="0"/>
                          <a:ea typeface="ＭＳ Ｐゴシック" charset="-128"/>
                          <a:cs typeface="ＭＳ Ｐゴシック" charset="-128"/>
                        </a:rPr>
                        <a:t>hr</a:t>
                      </a:r>
                      <a:r>
                        <a:rPr lang="en-US" sz="1300" i="0" dirty="0" smtClean="0">
                          <a:solidFill>
                            <a:schemeClr val="tx1"/>
                          </a:solidFill>
                          <a:latin typeface="Calibri" charset="0"/>
                          <a:ea typeface="ＭＳ Ｐゴシック" charset="-128"/>
                          <a:cs typeface="ＭＳ Ｐゴシック" charset="-128"/>
                        </a:rPr>
                        <a:t> </a:t>
                      </a:r>
                      <a:endParaRPr lang="en-US" sz="1300" i="0" dirty="0">
                        <a:solidFill>
                          <a:schemeClr val="tx1"/>
                        </a:solidFill>
                      </a:endParaRP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202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latin typeface="Calibri" charset="0"/>
                          <a:ea typeface="ＭＳ Ｐゴシック" charset="-128"/>
                          <a:cs typeface="ＭＳ Ｐゴシック" charset="-128"/>
                        </a:rPr>
                        <a:t>Grade 5 </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solidFill>
                            <a:schemeClr val="tx1"/>
                          </a:solidFill>
                          <a:latin typeface="Calibri" charset="0"/>
                          <a:ea typeface="ＭＳ Ｐゴシック" charset="-128"/>
                          <a:cs typeface="ＭＳ Ｐゴシック" charset="-128"/>
                        </a:rPr>
                        <a:t>1 </a:t>
                      </a:r>
                      <a:r>
                        <a:rPr lang="en-US" sz="1300" i="0" dirty="0" err="1" smtClean="0">
                          <a:solidFill>
                            <a:schemeClr val="tx1"/>
                          </a:solidFill>
                          <a:latin typeface="Calibri" charset="0"/>
                          <a:ea typeface="ＭＳ Ｐゴシック" charset="-128"/>
                          <a:cs typeface="ＭＳ Ｐゴシック" charset="-128"/>
                        </a:rPr>
                        <a:t>hr</a:t>
                      </a:r>
                      <a:r>
                        <a:rPr lang="en-US" sz="1300" i="0" dirty="0" smtClean="0">
                          <a:solidFill>
                            <a:schemeClr val="tx1"/>
                          </a:solidFill>
                          <a:latin typeface="Calibri" charset="0"/>
                          <a:ea typeface="ＭＳ Ｐゴシック" charset="-128"/>
                          <a:cs typeface="ＭＳ Ｐゴシック" charset="-128"/>
                        </a:rPr>
                        <a:t> 45 min</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202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t>Closing</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i="0" dirty="0" smtClean="0">
                          <a:solidFill>
                            <a:schemeClr val="tx1"/>
                          </a:solidFill>
                        </a:rPr>
                        <a:t>5 min</a:t>
                      </a:r>
                      <a:endParaRPr lang="en-US" sz="1300" i="0" dirty="0">
                        <a:solidFill>
                          <a:schemeClr val="tx1"/>
                        </a:solidFill>
                      </a:endParaRP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3" name="Date Placeholder 12"/>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4" name="Slide Number Placeholder 13"/>
          <p:cNvSpPr>
            <a:spLocks noGrp="1"/>
          </p:cNvSpPr>
          <p:nvPr>
            <p:ph type="sldNum" sz="quarter" idx="11"/>
          </p:nvPr>
        </p:nvSpPr>
        <p:spPr/>
        <p:txBody>
          <a:bodyPr/>
          <a:lstStyle/>
          <a:p>
            <a:fld id="{3EF9A488-CB88-4D38-94D1-E470376C4AFA}" type="slidenum">
              <a:rPr lang="en-US" smtClean="0"/>
              <a:t>1</a:t>
            </a:fld>
            <a:endParaRPr lang="en-US"/>
          </a:p>
        </p:txBody>
      </p:sp>
      <p:sp>
        <p:nvSpPr>
          <p:cNvPr id="15" name="Header Placeholder 14"/>
          <p:cNvSpPr>
            <a:spLocks noGrp="1"/>
          </p:cNvSpPr>
          <p:nvPr>
            <p:ph type="hdr" sz="quarter" idx="12"/>
          </p:nvPr>
        </p:nvSpPr>
        <p:spPr/>
        <p:txBody>
          <a:bodyPr/>
          <a:lstStyle/>
          <a:p>
            <a:r>
              <a:rPr lang="en-US" i="1" smtClean="0"/>
              <a:t>Eureka Math: A Story of Units  www.CommonCore.org  </a:t>
            </a:r>
            <a:endParaRPr lang="en-US" dirty="0" smtClean="0"/>
          </a:p>
        </p:txBody>
      </p:sp>
      <p:sp>
        <p:nvSpPr>
          <p:cNvPr id="5" name="Footer Placeholder 4"/>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7056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sz="1300" dirty="0"/>
              <a:t>The progressions documents, which give a narrative description of what the instruction at each level should look like, break strategies for multiplication and division down into 3 levels.</a:t>
            </a:r>
          </a:p>
          <a:p>
            <a:endParaRPr lang="en-US" i="1" baseline="0" dirty="0" smtClean="0"/>
          </a:p>
          <a:p>
            <a:r>
              <a:rPr lang="en-US" dirty="0"/>
              <a:t>(CLICK) </a:t>
            </a:r>
            <a:r>
              <a:rPr lang="en-US" dirty="0" smtClean="0"/>
              <a:t> </a:t>
            </a:r>
            <a:r>
              <a:rPr lang="en-US" i="0" baseline="0" dirty="0" smtClean="0"/>
              <a:t>These 3 levels move from simple to complex.</a:t>
            </a:r>
            <a:endParaRPr lang="en-US" sz="1300" dirty="0"/>
          </a:p>
          <a:p>
            <a:pPr>
              <a:defRPr/>
            </a:pPr>
            <a:r>
              <a:rPr lang="en-US" dirty="0"/>
              <a:t>(CLICK) </a:t>
            </a:r>
            <a:r>
              <a:rPr lang="en-US" dirty="0" smtClean="0"/>
              <a:t> </a:t>
            </a:r>
            <a:r>
              <a:rPr lang="en-US" sz="1300" dirty="0"/>
              <a:t>Level 1 is of course the most basic; that’s where we’re hoping our students come in from Grade 2.  As a result, we don’t spend too much time in that land, although it is a path for remediation in the event that its necessary for some of your students. </a:t>
            </a:r>
            <a:r>
              <a:rPr lang="en-US" dirty="0"/>
              <a:t>(CLICK) </a:t>
            </a:r>
            <a:r>
              <a:rPr lang="en-US" i="1" baseline="0" dirty="0" smtClean="0"/>
              <a:t> </a:t>
            </a:r>
            <a:r>
              <a:rPr lang="en-US" sz="1300" dirty="0"/>
              <a:t>In this example, a Level 1 strategy would be to count all the objects in the array to find the total.</a:t>
            </a:r>
          </a:p>
          <a:p>
            <a:endParaRPr lang="en-US" i="1" baseline="0" dirty="0" smtClean="0"/>
          </a:p>
          <a:p>
            <a:r>
              <a:rPr lang="en-US" dirty="0"/>
              <a:t>(CLICK) </a:t>
            </a:r>
            <a:r>
              <a:rPr lang="en-US" dirty="0" smtClean="0"/>
              <a:t> </a:t>
            </a:r>
            <a:r>
              <a:rPr lang="en-US" sz="1300" dirty="0"/>
              <a:t>Module 1 starts at Level 2, with the Group Counting fluency and these Level 2 strategies make their appearance in many lessons throughout the module. </a:t>
            </a:r>
            <a:r>
              <a:rPr lang="en-US" dirty="0"/>
              <a:t>(CLICK) </a:t>
            </a:r>
            <a:r>
              <a:rPr lang="en-US" i="1" baseline="0" dirty="0" smtClean="0"/>
              <a:t> </a:t>
            </a:r>
            <a:r>
              <a:rPr lang="en-US" sz="1300" dirty="0"/>
              <a:t>In our example, a Level 2 strategy would be to count the rows as groups of units: 1 three, 2 threes, 3 threes, 4 threes, 5 threes, 6 threes, 7 threes, which gives the total, 7 x 3 = 21.  Or, students could use skip-counting to find the total, 3, 6, 9, 12, 15, 18, 21.</a:t>
            </a:r>
          </a:p>
          <a:p>
            <a:r>
              <a:rPr lang="en-US" sz="1300" dirty="0"/>
              <a:t> </a:t>
            </a:r>
          </a:p>
          <a:p>
            <a:r>
              <a:rPr lang="en-US" dirty="0"/>
              <a:t>(CLICK) </a:t>
            </a:r>
            <a:r>
              <a:rPr lang="en-US" dirty="0" smtClean="0"/>
              <a:t> </a:t>
            </a:r>
            <a:r>
              <a:rPr lang="en-US" sz="1300" dirty="0"/>
              <a:t>The first Level 3 strategy isn’t introduced until Lesson 7.  At that point, the students:</a:t>
            </a:r>
          </a:p>
          <a:p>
            <a:pPr marL="181240" indent="-181240">
              <a:buFont typeface="Arial" panose="020B0604020202020204" pitchFamily="34" charset="0"/>
              <a:buChar char="•"/>
            </a:pPr>
            <a:r>
              <a:rPr lang="en-US" sz="1300" dirty="0"/>
              <a:t>Have been introduced to multiplication and division</a:t>
            </a:r>
          </a:p>
          <a:p>
            <a:pPr marL="181240" indent="-181240">
              <a:buFont typeface="Arial" panose="020B0604020202020204" pitchFamily="34" charset="0"/>
              <a:buChar char="•"/>
            </a:pPr>
            <a:r>
              <a:rPr lang="en-US" sz="1300" dirty="0"/>
              <a:t>Are starting to get comfortable with the vocabulary associated with those new concepts</a:t>
            </a:r>
          </a:p>
          <a:p>
            <a:pPr marL="181240" indent="-181240">
              <a:buFont typeface="Arial" panose="020B0604020202020204" pitchFamily="34" charset="0"/>
              <a:buChar char="•"/>
            </a:pPr>
            <a:r>
              <a:rPr lang="en-US" sz="1300" dirty="0"/>
              <a:t>And are becoming more proficient in their understanding of the meaning of factors</a:t>
            </a:r>
          </a:p>
          <a:p>
            <a:pPr defTabSz="966612">
              <a:defRPr/>
            </a:pPr>
            <a:endParaRPr lang="en-US" i="1" baseline="0" dirty="0" smtClean="0"/>
          </a:p>
          <a:p>
            <a:pPr>
              <a:defRPr/>
            </a:pPr>
            <a:r>
              <a:rPr lang="en-US" dirty="0"/>
              <a:t>(CLICK) </a:t>
            </a:r>
            <a:r>
              <a:rPr lang="en-US" dirty="0" smtClean="0"/>
              <a:t> </a:t>
            </a:r>
            <a:r>
              <a:rPr lang="en-US" sz="1300" dirty="0"/>
              <a:t>A Level 3 strategy in our example, would be looking at groups as units, so here we have 5 threes and 2 threes, which is 7 threes, or 21.  This Level 3 strategy demonstrates the distributive property.</a:t>
            </a:r>
          </a:p>
          <a:p>
            <a:pPr defTabSz="966612">
              <a:defRPr/>
            </a:pPr>
            <a:r>
              <a:rPr lang="en-US" sz="1300" dirty="0"/>
              <a:t>   </a:t>
            </a:r>
          </a:p>
          <a:p>
            <a:pPr defTabSz="966612">
              <a:defRPr/>
            </a:pPr>
            <a:r>
              <a:rPr lang="en-US" sz="1300" dirty="0"/>
              <a:t>Level 3 strategies grow slowly over the course of the modules because students need a very strong foundation in the models in order to access the properties.  Models themselves are entry points and then they’re tools for teaching the properties, or Level 3 strategies, pictorially.  As you can see, the Level 2 and 3 strategies require an understanding of the unit and how to manipulate the unit.</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10</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7599898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583680" cy="5760720"/>
          </a:xfrm>
        </p:spPr>
        <p:txBody>
          <a:bodyPr/>
          <a:lstStyle/>
          <a:p>
            <a:r>
              <a:rPr lang="en-US" dirty="0" smtClean="0"/>
              <a:t>From there students</a:t>
            </a:r>
            <a:r>
              <a:rPr lang="en-US" baseline="0" dirty="0" smtClean="0"/>
              <a:t> begin to multiply fractions by whole numbers, but we begin with the context of “fraction of a set”. So ¼ x 12 is interpreted as ¼ of 12.</a:t>
            </a:r>
          </a:p>
          <a:p>
            <a:endParaRPr lang="en-US" baseline="0" dirty="0" smtClean="0"/>
          </a:p>
          <a:p>
            <a:r>
              <a:rPr lang="en-US" b="1" baseline="0" dirty="0" smtClean="0"/>
              <a:t>Model</a:t>
            </a:r>
            <a:r>
              <a:rPr lang="en-US" baseline="0" dirty="0" smtClean="0"/>
              <a:t>:</a:t>
            </a:r>
          </a:p>
          <a:p>
            <a:pPr marL="181240" indent="-181240">
              <a:buFont typeface="Arial"/>
              <a:buChar char="•"/>
            </a:pPr>
            <a:r>
              <a:rPr lang="en-US" baseline="0" dirty="0" smtClean="0"/>
              <a:t>(Use counters and straws to model the array.)</a:t>
            </a:r>
          </a:p>
          <a:p>
            <a:pPr marL="181240" indent="-181240">
              <a:buFont typeface="Arial"/>
              <a:buChar char="•"/>
            </a:pPr>
            <a:r>
              <a:rPr lang="en-US" baseline="0" dirty="0" smtClean="0"/>
              <a:t>Since we are finding a fraction of 12, we’ll use 12 counters and arrange them in an array.</a:t>
            </a:r>
          </a:p>
          <a:p>
            <a:pPr marL="181240" indent="-181240">
              <a:buFont typeface="Arial"/>
              <a:buChar char="•"/>
            </a:pPr>
            <a:r>
              <a:rPr lang="en-US" baseline="0" dirty="0" smtClean="0"/>
              <a:t>And since we’re finding ¼ of 12, we’ll use 4 counters as our length.</a:t>
            </a:r>
          </a:p>
          <a:p>
            <a:pPr algn="ctr"/>
            <a:endParaRPr lang="en-US" dirty="0"/>
          </a:p>
          <a:p>
            <a:r>
              <a:rPr lang="en-US" b="1" i="1" dirty="0" smtClean="0"/>
              <a:t>Note to Presenter</a:t>
            </a:r>
            <a:r>
              <a:rPr lang="en-US" i="1" dirty="0" smtClean="0"/>
              <a:t>: If counters are available, this exercise can be done with participants. If not, modeling is okay.</a:t>
            </a:r>
            <a:r>
              <a:rPr lang="en-US" i="1" dirty="0"/>
              <a:t> </a:t>
            </a:r>
            <a:r>
              <a:rPr lang="en-US" i="1" dirty="0" smtClean="0"/>
              <a:t>If straws unavailable, use pencils or colored strips of paper. Participants can model drawing lines. </a:t>
            </a:r>
            <a:endParaRPr lang="en-US" i="1"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Counters (upside-down number disks)</a:t>
            </a:r>
          </a:p>
          <a:p>
            <a:pPr marL="484985" lvl="1" indent="-302066">
              <a:buFont typeface="Arial" pitchFamily="34" charset="0"/>
              <a:buChar char="•"/>
            </a:pPr>
            <a:r>
              <a:rPr lang="en-US" i="1" dirty="0" smtClean="0">
                <a:solidFill>
                  <a:srgbClr val="000000"/>
                </a:solidFill>
              </a:rPr>
              <a:t>Straws</a:t>
            </a:r>
            <a:r>
              <a:rPr lang="en-US" i="1" dirty="0">
                <a:solidFill>
                  <a:srgbClr val="000000"/>
                </a:solidFill>
              </a:rPr>
              <a:t> </a:t>
            </a:r>
            <a:r>
              <a:rPr lang="en-US" i="1" dirty="0" smtClean="0">
                <a:solidFill>
                  <a:srgbClr val="000000"/>
                </a:solidFill>
              </a:rPr>
              <a:t>(presenter</a:t>
            </a:r>
            <a:r>
              <a:rPr lang="en-US" i="1" dirty="0" smtClean="0"/>
              <a:t>)</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100</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40363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we begin to multiply a fraction by a whole number.</a:t>
            </a:r>
          </a:p>
          <a:p>
            <a:endParaRPr lang="en-US" baseline="0" dirty="0" smtClean="0"/>
          </a:p>
          <a:p>
            <a:r>
              <a:rPr lang="en-US" baseline="0" dirty="0" smtClean="0"/>
              <a:t>But before doing so, we have students think back on how they’ve learned to interpret multiplication of whole numbers.</a:t>
            </a:r>
          </a:p>
          <a:p>
            <a:endParaRPr lang="en-US" baseline="0" dirty="0" smtClean="0"/>
          </a:p>
          <a:p>
            <a:r>
              <a:rPr lang="en-US" baseline="0" dirty="0" smtClean="0"/>
              <a:t>Using the familiar expression, 2 times 6, students recall the different ways they’ve learned what this expression means.</a:t>
            </a:r>
          </a:p>
          <a:p>
            <a:endParaRPr lang="en-US" baseline="0" dirty="0" smtClean="0"/>
          </a:p>
          <a:p>
            <a:r>
              <a:rPr lang="en-US" baseline="0" dirty="0" smtClean="0"/>
              <a:t>(CLICK)  Students began interpreting 2 times 6 as a repeated addition statement. As in 6 + 6, or 2 + 2 + 2 + 2 + 2 + 2</a:t>
            </a:r>
          </a:p>
          <a:p>
            <a:endParaRPr lang="en-US" baseline="0" dirty="0" smtClean="0"/>
          </a:p>
          <a:p>
            <a:r>
              <a:rPr lang="en-US" baseline="0" dirty="0" smtClean="0"/>
              <a:t>(CLICK)  Or as 6 copies of 2.</a:t>
            </a:r>
          </a:p>
          <a:p>
            <a:endParaRPr lang="en-US" baseline="0" dirty="0" smtClean="0"/>
          </a:p>
          <a:p>
            <a:r>
              <a:rPr lang="en-US" baseline="0" dirty="0" smtClean="0"/>
              <a:t>(CLICK)  Or as in G4, as 6 times as much as 2.</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101</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40363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same interpretations can be used to conceptualize 2/3 times 6.</a:t>
            </a:r>
          </a:p>
          <a:p>
            <a:endParaRPr lang="en-US" baseline="0" dirty="0" smtClean="0"/>
          </a:p>
          <a:p>
            <a:r>
              <a:rPr lang="en-US" baseline="0" dirty="0" smtClean="0"/>
              <a:t>(CLICK)  Students can use a tape diagram to model this multiplication as fraction of a set and find 2/3 of 6.</a:t>
            </a:r>
          </a:p>
          <a:p>
            <a:endParaRPr lang="en-US" baseline="0" dirty="0" smtClean="0"/>
          </a:p>
          <a:p>
            <a:r>
              <a:rPr lang="en-US" baseline="0" dirty="0" smtClean="0"/>
              <a:t>(CLICK)  Or they can think of this expression as a repeated addition sentence, or as 6 copies of 2/3.</a:t>
            </a:r>
          </a:p>
          <a:p>
            <a:pPr marL="181240" indent="-181240">
              <a:buFont typeface="Arial"/>
              <a:buChar char="•"/>
            </a:pPr>
            <a:r>
              <a:rPr lang="en-US" baseline="0" dirty="0" smtClean="0"/>
              <a:t>In this case, the addition sentence that matches the multiplication expression is 2 thirds plus 2 thirds etc.</a:t>
            </a:r>
          </a:p>
          <a:p>
            <a:pPr marL="181240" indent="-181240">
              <a:buFont typeface="Arial"/>
              <a:buChar char="•"/>
            </a:pPr>
            <a:r>
              <a:rPr lang="en-US" baseline="0" dirty="0" smtClean="0"/>
              <a:t>Adding 2 thirds, 6 times is of course, equivalent to multiplying 6 times 2, and since we’re counting thirds this becomes (6 x 2) thirds.</a:t>
            </a:r>
          </a:p>
          <a:p>
            <a:pPr marL="181240" indent="-181240">
              <a:buFont typeface="Arial"/>
              <a:buChar char="•"/>
            </a:pPr>
            <a:r>
              <a:rPr lang="en-US" baseline="0" dirty="0" smtClean="0"/>
              <a:t>6 times 2 is 12 and so 6 times 2 thirds is 12 thirds, which is equal to 4.</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102</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4784073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also learn to multiply a fraction by a whole number algorithmically.</a:t>
            </a:r>
          </a:p>
          <a:p>
            <a:endParaRPr lang="en-US" baseline="0" dirty="0" smtClean="0"/>
          </a:p>
          <a:p>
            <a:r>
              <a:rPr lang="en-US" baseline="0" dirty="0" smtClean="0"/>
              <a:t>And also, as seen in the 2</a:t>
            </a:r>
            <a:r>
              <a:rPr lang="en-US" baseline="30000" dirty="0" smtClean="0"/>
              <a:t>nd</a:t>
            </a:r>
            <a:r>
              <a:rPr lang="en-US" baseline="0" dirty="0" smtClean="0"/>
              <a:t> thought bubble, students learn to rename the fraction using the largest units possible by finding common factors in the numerators and denominators. Here they’ve found a common factor of 3.</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103</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42208242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then move to multiplying</a:t>
            </a:r>
            <a:r>
              <a:rPr lang="en-US" baseline="0" dirty="0" smtClean="0"/>
              <a:t> fractions by fractions.</a:t>
            </a:r>
          </a:p>
          <a:p>
            <a:endParaRPr lang="en-US" baseline="0" dirty="0" smtClean="0"/>
          </a:p>
          <a:p>
            <a:r>
              <a:rPr lang="en-US" baseline="0" dirty="0" smtClean="0"/>
              <a:t>We begin by multiplying unit fractions by unit fractions (as you see in the first model). Remember that a unit fraction is any fraction with a denominator of 1, like 1 half, or 1 eighth or 1 twentieth.</a:t>
            </a:r>
          </a:p>
          <a:p>
            <a:endParaRPr lang="en-US" baseline="0" dirty="0" smtClean="0"/>
          </a:p>
          <a:p>
            <a:r>
              <a:rPr lang="en-US" baseline="0" dirty="0" smtClean="0"/>
              <a:t>Then we move to multiplying a unit fraction by a non-unit fraction and finish in the 3</a:t>
            </a:r>
            <a:r>
              <a:rPr lang="en-US" baseline="30000" dirty="0" smtClean="0"/>
              <a:t>rd</a:t>
            </a:r>
            <a:r>
              <a:rPr lang="en-US" baseline="0" dirty="0" smtClean="0"/>
              <a:t> lesson by multiplying non-unit fractions by non-unit fractions (as you see in the 2</a:t>
            </a:r>
            <a:r>
              <a:rPr lang="en-US" baseline="30000" dirty="0" smtClean="0"/>
              <a:t>nd</a:t>
            </a:r>
            <a:r>
              <a:rPr lang="en-US" baseline="0" dirty="0" smtClean="0"/>
              <a:t> image).</a:t>
            </a:r>
          </a:p>
          <a:p>
            <a:endParaRPr lang="en-US" baseline="0" dirty="0" smtClean="0"/>
          </a:p>
          <a:p>
            <a:r>
              <a:rPr lang="en-US" baseline="0" dirty="0" smtClean="0"/>
              <a:t>This work can be, if you choose, supported by concrete models using paper to show the folds represented in the area model drawings.  </a:t>
            </a:r>
          </a:p>
          <a:p>
            <a:endParaRPr lang="en-US" baseline="0" dirty="0" smtClean="0"/>
          </a:p>
          <a:p>
            <a:r>
              <a:rPr lang="en-US" baseline="0" dirty="0" smtClean="0"/>
              <a:t>Let’s take a look at how this can be represented with area models.</a:t>
            </a:r>
          </a:p>
          <a:p>
            <a:endParaRPr lang="en-US" baseline="0" dirty="0" smtClean="0"/>
          </a:p>
          <a:p>
            <a:r>
              <a:rPr lang="en-US" b="1" baseline="0" dirty="0" smtClean="0"/>
              <a:t>Model:</a:t>
            </a:r>
          </a:p>
          <a:p>
            <a:pPr marL="181240" indent="-181240">
              <a:buFont typeface="Arial"/>
              <a:buChar char="•"/>
            </a:pPr>
            <a:r>
              <a:rPr lang="en-US" b="0" baseline="0" dirty="0" smtClean="0"/>
              <a:t>½ of ¼</a:t>
            </a:r>
          </a:p>
          <a:p>
            <a:pPr marL="181240" indent="-181240">
              <a:buFont typeface="Arial"/>
              <a:buChar char="•"/>
            </a:pPr>
            <a:r>
              <a:rPr lang="en-US" b="0" baseline="0" dirty="0" smtClean="0"/>
              <a:t>½ of 3 /4</a:t>
            </a:r>
            <a:endParaRPr lang="en-US" b="0"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a:t>personal white boards</a:t>
            </a:r>
          </a:p>
          <a:p>
            <a:pPr marL="484985" lvl="1" indent="-302066">
              <a:buFont typeface="Arial" pitchFamily="34" charset="0"/>
              <a:buChar char="•"/>
            </a:pPr>
            <a:r>
              <a:rPr lang="en-US" dirty="0"/>
              <a:t>document camera</a:t>
            </a:r>
          </a:p>
          <a:p>
            <a:pPr marL="182918" lvl="1"/>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104</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8782626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participants to solve these problems in a way that was similar to the previous slide.  </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Problem Set</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105</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5314393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Ultimately</a:t>
            </a:r>
            <a:r>
              <a:rPr lang="en-US" baseline="0" dirty="0" smtClean="0"/>
              <a:t> though, our goal is to move to the abstract as soon as possible. That is, as soon as students can understand and articulate why a third times a fourth will result in a twelfth, they are ready to move away from the pictorial model.</a:t>
            </a:r>
          </a:p>
          <a:p>
            <a:endParaRPr lang="en-US" baseline="0" dirty="0" smtClean="0"/>
          </a:p>
          <a:p>
            <a:r>
              <a:rPr lang="en-US" baseline="0" dirty="0" smtClean="0"/>
              <a:t>So visualize for a moment how we could show 7/9 times 3/7 using the area model. We’d first have to partition a whole into ninths vertically and then partition each 7</a:t>
            </a:r>
            <a:r>
              <a:rPr lang="en-US" baseline="30000" dirty="0" smtClean="0"/>
              <a:t>th</a:t>
            </a:r>
            <a:r>
              <a:rPr lang="en-US" baseline="0" dirty="0" smtClean="0"/>
              <a:t> into nine equal units horizontally, to make 63rds. Most students will be frustrated by this exercise and will therefore appreciate the opportunity to just show abstractly the pattern they’ve been noticing. That is, that when multiplying fractions, they can simply multiply the numerators and multiply the denominators to find the product. So at this point, that is what we encourage the students to do.</a:t>
            </a:r>
          </a:p>
          <a:p>
            <a:endParaRPr lang="en-US" baseline="0" dirty="0" smtClean="0"/>
          </a:p>
          <a:p>
            <a:r>
              <a:rPr lang="en-US" baseline="0" dirty="0" smtClean="0"/>
              <a:t>(CLICK)  Some students may multiply first and then choose to simplify at the end.</a:t>
            </a:r>
          </a:p>
          <a:p>
            <a:endParaRPr lang="en-US" baseline="0" dirty="0" smtClean="0"/>
          </a:p>
          <a:p>
            <a:r>
              <a:rPr lang="en-US" baseline="0" dirty="0" smtClean="0"/>
              <a:t>(CLICK)  While others may choose to find common factors before multiplying. Either way, we find that 7/9 x 3/7 = 1/3.</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a:t>
            </a:r>
            <a:r>
              <a:rPr lang="en-US" dirty="0"/>
              <a:t>2</a:t>
            </a:r>
            <a:r>
              <a:rPr lang="en-US" dirty="0" smtClean="0"/>
              <a:t>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106</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6414116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Students also solve multi-step</a:t>
            </a:r>
            <a:r>
              <a:rPr lang="en-US" baseline="0" dirty="0" smtClean="0"/>
              <a:t> word problems like this involving fraction multiplication.</a:t>
            </a:r>
          </a:p>
          <a:p>
            <a:pPr defTabSz="966612">
              <a:defRPr/>
            </a:pPr>
            <a:endParaRPr lang="en-US" baseline="0" dirty="0" smtClean="0"/>
          </a:p>
          <a:p>
            <a:pPr defTabSz="966612">
              <a:defRPr/>
            </a:pPr>
            <a:r>
              <a:rPr lang="en-US" b="1" baseline="0" dirty="0" smtClean="0"/>
              <a:t>Model:</a:t>
            </a:r>
          </a:p>
          <a:p>
            <a:pPr marL="181240" indent="-181240" defTabSz="966612">
              <a:buFont typeface="Arial"/>
              <a:buChar char="•"/>
              <a:defRPr/>
            </a:pPr>
            <a:r>
              <a:rPr lang="en-US" baseline="0" dirty="0" smtClean="0"/>
              <a:t>Show tape diagram.</a:t>
            </a:r>
          </a:p>
          <a:p>
            <a:pPr marL="181240" indent="-181240" defTabSz="966612">
              <a:buFont typeface="Arial"/>
              <a:buChar char="•"/>
              <a:defRPr/>
            </a:pPr>
            <a:r>
              <a:rPr lang="en-US" baseline="0" dirty="0" smtClean="0"/>
              <a:t>Then (CLICK) explain how the abstract can be used to solve as well.</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a:t>personal white boards</a:t>
            </a:r>
          </a:p>
          <a:p>
            <a:pPr marL="484985" lvl="1" indent="-302066">
              <a:buFont typeface="Arial" pitchFamily="34" charset="0"/>
              <a:buChar char="•"/>
            </a:pPr>
            <a:r>
              <a:rPr lang="en-US" dirty="0"/>
              <a:t>document camera</a:t>
            </a:r>
          </a:p>
          <a:p>
            <a:pPr marL="484985" lvl="1" indent="-302066">
              <a:buFont typeface="Arial" pitchFamily="34" charset="0"/>
              <a:buChar char="•"/>
            </a:pP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107</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985918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concepts and models can be used to show unit fractions by unit</a:t>
            </a:r>
            <a:r>
              <a:rPr lang="en-US" baseline="0" dirty="0" smtClean="0"/>
              <a:t> fractions using decimal notation and a hundreds chart.</a:t>
            </a:r>
          </a:p>
          <a:p>
            <a:endParaRPr lang="en-US" baseline="0" dirty="0" smtClean="0"/>
          </a:p>
          <a:p>
            <a:r>
              <a:rPr lang="en-US" baseline="0" dirty="0" smtClean="0"/>
              <a:t>Here we see that a tenth of a tenth is in fact a hundredth, which can be represented as a fraction or a decimal.</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108</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1186636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work can be done</a:t>
            </a:r>
            <a:r>
              <a:rPr lang="en-US" baseline="0" dirty="0" smtClean="0"/>
              <a:t> to represent a</a:t>
            </a:r>
            <a:r>
              <a:rPr lang="en-US" dirty="0" smtClean="0"/>
              <a:t> non-unit fraction by non-unit fractions using decimal notation.</a:t>
            </a:r>
          </a:p>
          <a:p>
            <a:endParaRPr lang="en-US" dirty="0" smtClean="0"/>
          </a:p>
          <a:p>
            <a:r>
              <a:rPr lang="en-US" dirty="0" smtClean="0"/>
              <a:t>So,</a:t>
            </a:r>
            <a:r>
              <a:rPr lang="en-US" baseline="0" dirty="0" smtClean="0"/>
              <a:t> 7 tenths times 2 tenths is 14 hundredths.</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109</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118663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dirty="0" smtClean="0"/>
              <a:t>So let’s begin A Story of Units for multiplication and division in Grade 3.</a:t>
            </a:r>
          </a:p>
          <a:p>
            <a:endParaRPr lang="en-US" dirty="0"/>
          </a:p>
          <a:p>
            <a:endParaRPr lang="en-US" dirty="0" smtClean="0"/>
          </a:p>
          <a:p>
            <a:r>
              <a:rPr lang="en-US" i="1" dirty="0">
                <a:solidFill>
                  <a:srgbClr val="000000"/>
                </a:solidFill>
              </a:rPr>
              <a:t>Materials needed for the </a:t>
            </a:r>
            <a:r>
              <a:rPr lang="en-US" i="1" dirty="0" smtClean="0">
                <a:solidFill>
                  <a:srgbClr val="000000"/>
                </a:solidFill>
              </a:rPr>
              <a:t>G3 </a:t>
            </a:r>
            <a:r>
              <a:rPr lang="en-US" i="1" dirty="0">
                <a:solidFill>
                  <a:srgbClr val="000000"/>
                </a:solidFill>
              </a:rPr>
              <a:t>portion of the presentation:</a:t>
            </a:r>
          </a:p>
          <a:p>
            <a:pPr marL="181240" indent="-181240">
              <a:buFont typeface="Arial"/>
              <a:buChar char="•"/>
            </a:pPr>
            <a:r>
              <a:rPr lang="en-US" i="1" dirty="0">
                <a:solidFill>
                  <a:srgbClr val="000000"/>
                </a:solidFill>
              </a:rPr>
              <a:t>problem set</a:t>
            </a:r>
          </a:p>
          <a:p>
            <a:pPr marL="181240" indent="-181240">
              <a:buFont typeface="Arial"/>
              <a:buChar char="•"/>
            </a:pPr>
            <a:r>
              <a:rPr lang="en-US" i="1" dirty="0">
                <a:solidFill>
                  <a:srgbClr val="000000"/>
                </a:solidFill>
              </a:rPr>
              <a:t>personal white boards</a:t>
            </a:r>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11</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8222739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Furthermore,</a:t>
            </a:r>
            <a:r>
              <a:rPr lang="en-US" baseline="0" dirty="0" smtClean="0"/>
              <a:t> students can multiply fractions greater than 1 by fractions greater than 1 using decimal notation.</a:t>
            </a:r>
          </a:p>
          <a:p>
            <a:endParaRPr lang="en-US" baseline="0" dirty="0" smtClean="0"/>
          </a:p>
          <a:p>
            <a:r>
              <a:rPr lang="en-US" baseline="0" dirty="0" smtClean="0"/>
              <a:t>The 2</a:t>
            </a:r>
            <a:r>
              <a:rPr lang="en-US" baseline="30000" dirty="0" smtClean="0"/>
              <a:t>nd</a:t>
            </a:r>
            <a:r>
              <a:rPr lang="en-US" baseline="0" dirty="0" smtClean="0"/>
              <a:t> image shows unit language or the compensation strategy we saw earlier to multiply 2 decimal values.</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110</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9872507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students are comfortable multiplying fractions, they are then ready to find the area of rectangles with fractional side lengths. But i</a:t>
            </a:r>
            <a:r>
              <a:rPr lang="en-US" dirty="0" smtClean="0"/>
              <a:t>n order</a:t>
            </a:r>
            <a:r>
              <a:rPr lang="en-US" baseline="0" dirty="0" smtClean="0"/>
              <a:t> to progress to a mixed number times a mixed number, we can start with a simpler problem.  </a:t>
            </a:r>
          </a:p>
          <a:p>
            <a:endParaRPr lang="en-US" baseline="0" dirty="0" smtClean="0"/>
          </a:p>
          <a:p>
            <a:r>
              <a:rPr lang="en-US" baseline="0" dirty="0" smtClean="0"/>
              <a:t>For this exercise, students will be using what we call “mystery rectangles” and patty paper (or something like it). (Patty paper is translucent paper used to separate hamburger patties.  They’re sold in boxes of 1000, very cheaply, and they are typically 5.5 inches by 5.5 inches.)  Patty paper does not have to be used but since we are finding area, it is important to use units that are square in shape, since area is measured in square units. Post-it notes would also work but they are far more expensive. The translucent nature of patty paper is also nice, so that students can still see the shape that they are covering.</a:t>
            </a:r>
          </a:p>
          <a:p>
            <a:endParaRPr lang="en-US" baseline="0" dirty="0" smtClean="0"/>
          </a:p>
          <a:p>
            <a:r>
              <a:rPr lang="en-US" baseline="0" dirty="0" smtClean="0"/>
              <a:t>Students begin by finding the area of their mystery rectangle by seeing how many whole units (or whole pieces of patty paper) it takes to completely cover the rectangle without any spaces between square units and without any overlap.</a:t>
            </a:r>
          </a:p>
          <a:p>
            <a:endParaRPr lang="en-US" baseline="0" dirty="0" smtClean="0"/>
          </a:p>
          <a:p>
            <a:r>
              <a:rPr lang="en-US" baseline="0" dirty="0" smtClean="0"/>
              <a:t>(CLICK)  In this case it takes 6 square units to cover this rectangle so we say it has an area of 6 square units.</a:t>
            </a:r>
          </a:p>
          <a:p>
            <a:endParaRPr lang="en-US" baseline="0" dirty="0" smtClean="0"/>
          </a:p>
          <a:p>
            <a:r>
              <a:rPr lang="en-US" baseline="0" dirty="0" smtClean="0"/>
              <a:t>(CLICK)  From this concrete experience students can draw an area model to represent what they just did, to find that  a rectangle with a length of 3 units and width of 2 units has an area of 6 square units. This can be done by showing each of the six units.</a:t>
            </a:r>
          </a:p>
          <a:p>
            <a:endParaRPr lang="en-US" baseline="0" dirty="0" smtClean="0"/>
          </a:p>
          <a:p>
            <a:r>
              <a:rPr lang="en-US" baseline="0" dirty="0" smtClean="0"/>
              <a:t>(CLICK)  Or more abstractly, just using a multiplication expression to find the area of 6 square units.</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111</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1465232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students practice with several other “mystery rectangles”, like the one we see here.</a:t>
            </a:r>
          </a:p>
          <a:p>
            <a:endParaRPr lang="en-US" baseline="0" dirty="0" smtClean="0"/>
          </a:p>
          <a:p>
            <a:r>
              <a:rPr lang="en-US" baseline="0" dirty="0" smtClean="0"/>
              <a:t>In this case, only 4 whole units can be used, but there is still part of the rectangle that is not yet covered.</a:t>
            </a:r>
          </a:p>
          <a:p>
            <a:endParaRPr lang="en-US" baseline="0" dirty="0" smtClean="0"/>
          </a:p>
          <a:p>
            <a:r>
              <a:rPr lang="en-US" baseline="0" dirty="0" smtClean="0"/>
              <a:t>Of course, students will realize that they must cut or fold pieces of patty paper to cover the remaining area of the rectangle.  (CLICK)</a:t>
            </a:r>
          </a:p>
          <a:p>
            <a:endParaRPr lang="en-US" baseline="0" dirty="0" smtClean="0"/>
          </a:p>
          <a:p>
            <a:r>
              <a:rPr lang="en-US" baseline="0" dirty="0" smtClean="0"/>
              <a:t>This mystery rectangle, therefore, has a length of 2 ½ units and width of 2 units.</a:t>
            </a:r>
          </a:p>
          <a:p>
            <a:endParaRPr lang="en-US" baseline="0" dirty="0" smtClean="0"/>
          </a:p>
          <a:p>
            <a:r>
              <a:rPr lang="en-US" baseline="0" dirty="0" smtClean="0"/>
              <a:t>Again, students are asked to draw an area model to represent the concrete experience they’ve just had and calculate the area.</a:t>
            </a:r>
          </a:p>
          <a:p>
            <a:r>
              <a:rPr lang="en-US" baseline="0" dirty="0" smtClean="0"/>
              <a:t>(CLICK)  This can be done by drawing each individual piece of patty paper. </a:t>
            </a:r>
          </a:p>
          <a:p>
            <a:r>
              <a:rPr lang="en-US" baseline="0" dirty="0" smtClean="0"/>
              <a:t>(CLICK)  Or ultimately using the area model with multiplication to find the area.</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112</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1465232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also, in the next lesson, use a ruler to find the side lengths of a rectangle. Here, we have a rectangle measuring 2 ½ in x 1 ¼ in.</a:t>
            </a:r>
          </a:p>
          <a:p>
            <a:endParaRPr lang="en-US" baseline="0" dirty="0" smtClean="0"/>
          </a:p>
          <a:p>
            <a:r>
              <a:rPr lang="en-US" baseline="0" dirty="0" smtClean="0"/>
              <a:t>(CLICK)  Then students decompose those side lengths into whole number and fractional parts and use the distributive property to multiply and find the area.</a:t>
            </a:r>
          </a:p>
          <a:p>
            <a:endParaRPr lang="en-US" baseline="0" dirty="0" smtClean="0"/>
          </a:p>
          <a:p>
            <a:r>
              <a:rPr lang="en-US" baseline="0" dirty="0" smtClean="0"/>
              <a:t>Explain multiplication of partial products.</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113</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932962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also spend time solving using multiple solution strategies. </a:t>
            </a:r>
          </a:p>
          <a:p>
            <a:endParaRPr lang="en-US" baseline="0" dirty="0" smtClean="0"/>
          </a:p>
          <a:p>
            <a:r>
              <a:rPr lang="en-US" baseline="0" dirty="0" smtClean="0"/>
              <a:t>As we see here on the left, they may either rename each side length as fraction greater than 1, and then multiply.</a:t>
            </a:r>
          </a:p>
          <a:p>
            <a:endParaRPr lang="en-US" baseline="0" dirty="0" smtClean="0"/>
          </a:p>
          <a:p>
            <a:r>
              <a:rPr lang="en-US" baseline="0" dirty="0" smtClean="0"/>
              <a:t>Or, on the right, students may continue to decompose the dimensions into whole number and fractional lengths, and use the Distributive Property when finding the area.</a:t>
            </a:r>
          </a:p>
          <a:p>
            <a:endParaRPr lang="en-US" baseline="0" dirty="0" smtClean="0"/>
          </a:p>
          <a:p>
            <a:r>
              <a:rPr lang="en-US" baseline="0" dirty="0" smtClean="0"/>
              <a:t>Ultimately students should reason about which method is most efficient depending on the side lengths given.</a:t>
            </a:r>
          </a:p>
          <a:p>
            <a:endParaRPr lang="en-US" baseline="0" dirty="0" smtClean="0"/>
          </a:p>
          <a:p>
            <a:r>
              <a:rPr lang="en-US" baseline="0" dirty="0" smtClean="0"/>
              <a:t>In this example, either method could be considered a viable option and perhaps the method on the left might be more straightforward. However, when considering a rectangle with side lengths of 4 1/3 </a:t>
            </a:r>
            <a:r>
              <a:rPr lang="en-US" baseline="0" dirty="0" err="1" smtClean="0"/>
              <a:t>yd</a:t>
            </a:r>
            <a:r>
              <a:rPr lang="en-US" baseline="0" dirty="0" smtClean="0"/>
              <a:t> by 3 ¾ </a:t>
            </a:r>
            <a:r>
              <a:rPr lang="en-US" baseline="0" dirty="0" err="1" smtClean="0"/>
              <a:t>yds</a:t>
            </a:r>
            <a:r>
              <a:rPr lang="en-US" baseline="0" dirty="0" smtClean="0"/>
              <a:t>, the distributive property might be a better method considering the size of the improper fractions that would be necessary with these side lengths.</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114</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5038360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few lessons of</a:t>
            </a:r>
            <a:r>
              <a:rPr lang="en-US" baseline="0" dirty="0" smtClean="0"/>
              <a:t> Module 4 are dedicated to division with unit fractions. The G5 standard limits fractional division to the use of just unit fractions, so again we’ll be looking at fractions with 1 as the denominator.</a:t>
            </a:r>
          </a:p>
          <a:p>
            <a:endParaRPr lang="en-US" baseline="0" dirty="0" smtClean="0"/>
          </a:p>
          <a:p>
            <a:r>
              <a:rPr lang="en-US" baseline="0" dirty="0" smtClean="0"/>
              <a:t>As is usually the case, when discovering a new concept we want to provide students with a context for them to solve through. So here, we have a word problem that states that Jenny has 2 pounds of pecans. If she puts ½ pound in each bag, how many bags can she make?</a:t>
            </a:r>
            <a:endParaRPr lang="en-US" dirty="0" smtClean="0"/>
          </a:p>
          <a:p>
            <a:endParaRPr lang="en-US" dirty="0" smtClean="0"/>
          </a:p>
          <a:p>
            <a:r>
              <a:rPr lang="en-US" dirty="0" smtClean="0"/>
              <a:t>Just</a:t>
            </a:r>
            <a:r>
              <a:rPr lang="en-US" baseline="0" dirty="0" smtClean="0"/>
              <a:t> as with whole numbers t</a:t>
            </a:r>
            <a:r>
              <a:rPr lang="en-US" dirty="0" smtClean="0"/>
              <a:t>here are two ways to interpret any division problem. As</a:t>
            </a:r>
            <a:r>
              <a:rPr lang="en-US" baseline="0" dirty="0" smtClean="0"/>
              <a:t> we learned earlier, there is measurement division and </a:t>
            </a:r>
            <a:r>
              <a:rPr lang="en-US" baseline="0" dirty="0" err="1" smtClean="0"/>
              <a:t>partitive</a:t>
            </a:r>
            <a:r>
              <a:rPr lang="en-US" baseline="0" dirty="0" smtClean="0"/>
              <a:t> division or more simply, number of groups unknown or group size unknown.</a:t>
            </a:r>
            <a:r>
              <a:rPr lang="en-US" dirty="0" smtClean="0"/>
              <a:t> In</a:t>
            </a:r>
            <a:r>
              <a:rPr lang="en-US" baseline="0" dirty="0" smtClean="0"/>
              <a:t> this case, the context tells us size of the groups (they’re ½ pound groups) and we are trying to find the number of groups (or how many halves are in 2). Since it’s a number of groups unknown problem this is the measurement division interpretation.</a:t>
            </a:r>
            <a:endParaRPr lang="en-US" dirty="0" smtClean="0"/>
          </a:p>
          <a:p>
            <a:endParaRPr lang="en-US" dirty="0" smtClean="0"/>
          </a:p>
          <a:p>
            <a:r>
              <a:rPr lang="en-US" b="1" dirty="0" smtClean="0"/>
              <a:t>Model:</a:t>
            </a:r>
          </a:p>
          <a:p>
            <a:r>
              <a:rPr lang="en-US" b="0" dirty="0" smtClean="0"/>
              <a:t>We</a:t>
            </a:r>
            <a:r>
              <a:rPr lang="en-US" b="0" baseline="0" dirty="0" smtClean="0"/>
              <a:t> can use a tape diagram and a number line to help support our solution. And since we’re being asked to find the number of halves in 2, it might be helpful for us to first think of how many halves are in 1. So let’s take a look at how we might model this division sentence.</a:t>
            </a:r>
            <a:endParaRPr lang="en-US" b="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a:t>personal white boards</a:t>
            </a:r>
          </a:p>
          <a:p>
            <a:pPr marL="484985" lvl="1" indent="-302066">
              <a:buFont typeface="Arial" pitchFamily="34" charset="0"/>
              <a:buChar char="•"/>
            </a:pPr>
            <a:r>
              <a:rPr lang="en-US" dirty="0"/>
              <a:t>document camera</a:t>
            </a:r>
          </a:p>
          <a:p>
            <a:pPr marL="484985" lvl="1" indent="-302066">
              <a:buFont typeface="Arial" pitchFamily="34" charset="0"/>
              <a:buChar char="•"/>
            </a:pP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115</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2750347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this context, and</a:t>
            </a:r>
            <a:r>
              <a:rPr lang="en-US" baseline="0" dirty="0" smtClean="0"/>
              <a:t> see how it’s related to the previous problem. It says, Jenny has 2 pounds of pecans. If this is ½ the number she needs to make pecan pies, how many pounds will she need?</a:t>
            </a:r>
          </a:p>
          <a:p>
            <a:endParaRPr lang="en-US" dirty="0" smtClean="0"/>
          </a:p>
          <a:p>
            <a:r>
              <a:rPr lang="en-US" dirty="0" smtClean="0"/>
              <a:t>In</a:t>
            </a:r>
            <a:r>
              <a:rPr lang="en-US" baseline="0" dirty="0" smtClean="0"/>
              <a:t> this case, the context tells us the number of groups (the pecans that Jenny has is ½ of a group) and we are trying to find the size of the group (or we’re trying to answer, 2 is half of what?). Since it’s a size of groups unknown problem, this is the </a:t>
            </a:r>
            <a:r>
              <a:rPr lang="en-US" baseline="0" dirty="0" err="1" smtClean="0"/>
              <a:t>partitive</a:t>
            </a:r>
            <a:r>
              <a:rPr lang="en-US" baseline="0" dirty="0" smtClean="0"/>
              <a:t> division interpretation.</a:t>
            </a:r>
            <a:endParaRPr lang="en-US" dirty="0" smtClean="0"/>
          </a:p>
          <a:p>
            <a:endParaRPr lang="en-US" b="0" dirty="0" smtClean="0"/>
          </a:p>
          <a:p>
            <a:r>
              <a:rPr lang="en-US" b="0" dirty="0" smtClean="0"/>
              <a:t>(CLICK)</a:t>
            </a:r>
            <a:endParaRPr lang="en-US" b="1" dirty="0" smtClean="0"/>
          </a:p>
          <a:p>
            <a:r>
              <a:rPr lang="en-US" b="0" dirty="0" smtClean="0"/>
              <a:t>Again,</a:t>
            </a:r>
            <a:r>
              <a:rPr lang="en-US" b="0" baseline="0" dirty="0" smtClean="0"/>
              <a:t> w</a:t>
            </a:r>
            <a:r>
              <a:rPr lang="en-US" b="0" dirty="0" smtClean="0"/>
              <a:t>e</a:t>
            </a:r>
            <a:r>
              <a:rPr lang="en-US" b="0" baseline="0" dirty="0" smtClean="0"/>
              <a:t> can use a tape diagram and a number line to help support our solution. In this model, we show the 2 pounds of pecans being equal to half the amount needed. Therefore, if each of 2 units is equal to 2 </a:t>
            </a:r>
            <a:r>
              <a:rPr lang="en-US" b="0" baseline="0" dirty="0" err="1" smtClean="0"/>
              <a:t>lbs</a:t>
            </a:r>
            <a:r>
              <a:rPr lang="en-US" b="0" baseline="0" dirty="0" smtClean="0"/>
              <a:t>, then the whole must be 4 lbs. So, Jenny will need 4 pounds of pecans to make her pies.</a:t>
            </a:r>
            <a:endParaRPr lang="en-US" b="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116</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27503474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participants to solve these problems in a way that was similar to the previous slides.</a:t>
            </a:r>
          </a:p>
          <a:p>
            <a:endParaRPr lang="en-US" baseline="0" dirty="0" smtClean="0"/>
          </a:p>
          <a:p>
            <a:r>
              <a:rPr lang="en-US" baseline="0" dirty="0" smtClean="0"/>
              <a:t>(CLICK for answers).  Explain them if necessary.</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Problem Set</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117</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53143935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prior lessons, students divided a whole number by a unit fraction. Now students move into dividing a unit fraction by a whole number.</a:t>
            </a:r>
          </a:p>
          <a:p>
            <a:endParaRPr lang="en-US" baseline="0" dirty="0" smtClean="0"/>
          </a:p>
          <a:p>
            <a:r>
              <a:rPr lang="en-US" baseline="0" dirty="0" smtClean="0"/>
              <a:t>And again, in the lesson we provide students with a context to solve through. Here, Nolan gives some pans of brownies to his 3 friends to share equally. If he has ½ a pan of brownies, how much of a pan will each friend get?</a:t>
            </a:r>
          </a:p>
          <a:p>
            <a:endParaRPr lang="en-US" baseline="0" dirty="0" smtClean="0"/>
          </a:p>
          <a:p>
            <a:r>
              <a:rPr lang="en-US" b="1" baseline="0" dirty="0" smtClean="0"/>
              <a:t>Model:</a:t>
            </a:r>
          </a:p>
          <a:p>
            <a:pPr marL="181240" indent="-181240">
              <a:buFont typeface="Arial"/>
              <a:buChar char="•"/>
            </a:pPr>
            <a:r>
              <a:rPr lang="en-US" b="0" baseline="0" dirty="0" smtClean="0"/>
              <a:t>Let’s take a look at how me might represent this problem pictorially.</a:t>
            </a:r>
          </a:p>
          <a:p>
            <a:pPr marL="181240" indent="-181240">
              <a:buFont typeface="Arial"/>
              <a:buChar char="•"/>
            </a:pPr>
            <a:endParaRPr lang="en-US" b="0" baseline="0"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a:t>
            </a:r>
            <a:r>
              <a:rPr lang="en-US" dirty="0"/>
              <a:t>4</a:t>
            </a:r>
            <a:r>
              <a:rPr lang="en-US" dirty="0" smtClean="0"/>
              <a:t> minutes</a:t>
            </a:r>
          </a:p>
          <a:p>
            <a:endParaRPr lang="en-US" dirty="0" smtClean="0"/>
          </a:p>
          <a:p>
            <a:r>
              <a:rPr lang="en-US" dirty="0" smtClean="0"/>
              <a:t>MATERIALS NEEDED:</a:t>
            </a:r>
          </a:p>
          <a:p>
            <a:pPr marL="484985" lvl="1" indent="-302066">
              <a:buFont typeface="Arial" pitchFamily="34" charset="0"/>
              <a:buChar char="•"/>
            </a:pPr>
            <a:r>
              <a:rPr lang="en-US" dirty="0"/>
              <a:t>personal white boards</a:t>
            </a:r>
          </a:p>
          <a:p>
            <a:pPr marL="484985" lvl="1" indent="-302066">
              <a:buFont typeface="Arial" pitchFamily="34" charset="0"/>
              <a:buChar char="•"/>
            </a:pPr>
            <a:r>
              <a:rPr lang="en-US" dirty="0"/>
              <a:t>document camera</a:t>
            </a:r>
          </a:p>
          <a:p>
            <a:pPr marL="484985" lvl="1" indent="-302066">
              <a:buFont typeface="Arial" pitchFamily="34" charset="0"/>
              <a:buChar char="•"/>
            </a:pP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118</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2189548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dirty="0" smtClean="0"/>
              <a:t>That concludes the presentation for</a:t>
            </a:r>
            <a:r>
              <a:rPr lang="en-US" baseline="0" dirty="0" smtClean="0"/>
              <a:t> </a:t>
            </a:r>
            <a:r>
              <a:rPr lang="en-US" dirty="0" smtClean="0"/>
              <a:t>multiplication and division of whole numbers and fractions in Grades 3-5</a:t>
            </a:r>
            <a:r>
              <a:rPr lang="en-US" baseline="0" dirty="0" smtClean="0"/>
              <a:t> for A Story of Units. But let’s take a brief look at how this story continues in the middle grades in A Story of Ratios. </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119</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822273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The major work of Grade 3 </a:t>
            </a:r>
            <a:r>
              <a:rPr lang="en-US" baseline="0" dirty="0" smtClean="0"/>
              <a:t>with multiplication and division occurs in Modules 1, 3, and 4.</a:t>
            </a:r>
          </a:p>
          <a:p>
            <a:r>
              <a:rPr lang="en-US" baseline="0" dirty="0" smtClean="0"/>
              <a:t> </a:t>
            </a:r>
            <a:endParaRPr lang="en-US" dirty="0" smtClean="0"/>
          </a:p>
          <a:p>
            <a:r>
              <a:rPr lang="en-US" dirty="0" smtClean="0"/>
              <a:t>Third grade begins the year with multiplication and division with units of 2-5 and 10.  The reasoning behind starting</a:t>
            </a:r>
            <a:r>
              <a:rPr lang="en-US" baseline="0" dirty="0" smtClean="0"/>
              <a:t> the year with multiplication and division lies in the fluency standard for 3</a:t>
            </a:r>
            <a:r>
              <a:rPr lang="en-US" baseline="30000" dirty="0" smtClean="0"/>
              <a:t>rd</a:t>
            </a:r>
            <a:r>
              <a:rPr lang="en-US" baseline="0" dirty="0" smtClean="0"/>
              <a:t> grade.  </a:t>
            </a:r>
          </a:p>
          <a:p>
            <a:endParaRPr lang="en-US" i="1" baseline="0" dirty="0" smtClean="0"/>
          </a:p>
          <a:p>
            <a:r>
              <a:rPr lang="en-US" dirty="0"/>
              <a:t>(CLICK) </a:t>
            </a:r>
            <a:r>
              <a:rPr lang="en-US" i="0" baseline="0" dirty="0" smtClean="0"/>
              <a:t>Since multiplying and dividing within 100 is an expected fluency for 3</a:t>
            </a:r>
            <a:r>
              <a:rPr lang="en-US" i="0" baseline="30000" dirty="0" smtClean="0"/>
              <a:t>rd</a:t>
            </a:r>
            <a:r>
              <a:rPr lang="en-US" i="0" baseline="0" dirty="0" smtClean="0"/>
              <a:t> grade, starting the year working on these skills provides ample time for the students to build fluency with these facts.  Module 1 also provides a coherence link to the work the students did in 2</a:t>
            </a:r>
            <a:r>
              <a:rPr lang="en-US" i="0" baseline="30000" dirty="0" smtClean="0"/>
              <a:t>nd</a:t>
            </a:r>
            <a:r>
              <a:rPr lang="en-US" i="0" baseline="0" dirty="0" smtClean="0"/>
              <a:t> grade by building upon their work with equal groups, repeated addition, and arrays.</a:t>
            </a:r>
          </a:p>
          <a:p>
            <a:endParaRPr lang="en-US" i="0" baseline="0" dirty="0" smtClean="0"/>
          </a:p>
          <a:p>
            <a:r>
              <a:rPr lang="en-US" i="0" baseline="0" dirty="0" smtClean="0"/>
              <a:t>Furthermore, multiplication in particular gives an important perspective on the place value chart.  It is easier for students to comprehend 5 twos and 3 twos than 5 tens and 3 tens.  We work in Module 2 with place value and now students will have a new way of seeing place value units from Module 1 as repetitions of units, as multiplicative.  It really strengthens their understanding of both place value and multiplication.</a:t>
            </a:r>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12</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3090304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In</a:t>
            </a:r>
            <a:r>
              <a:rPr lang="en-US" baseline="0" dirty="0" smtClean="0"/>
              <a:t> Grade 6 Module 2, </a:t>
            </a:r>
            <a:r>
              <a:rPr lang="en-US" sz="1300" dirty="0"/>
              <a:t>students divide fractions by fractions through visual models, such as, tape diagrams, area models, and number line diagrams. </a:t>
            </a:r>
          </a:p>
          <a:p>
            <a:pPr defTabSz="966612">
              <a:defRPr/>
            </a:pPr>
            <a:endParaRPr lang="en-US" sz="1300" dirty="0"/>
          </a:p>
          <a:p>
            <a:pPr>
              <a:defRPr/>
            </a:pPr>
            <a:r>
              <a:rPr lang="en-US" dirty="0"/>
              <a:t>(CLICK) </a:t>
            </a:r>
            <a:r>
              <a:rPr lang="en-US" dirty="0" smtClean="0"/>
              <a:t> </a:t>
            </a:r>
            <a:r>
              <a:rPr lang="en-US" i="0" baseline="0" dirty="0" smtClean="0"/>
              <a:t>This example shows how a tape diagram, which is used in grades 3 – 5 to divide, is used to divide 8 ninths by 2 ninths.  </a:t>
            </a:r>
            <a:endParaRPr lang="en-US" i="1"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120</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1861603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shows</a:t>
            </a:r>
            <a:r>
              <a:rPr lang="en-US" baseline="0" dirty="0" smtClean="0"/>
              <a:t> how another familiar model, the number line, is used to divide 3 fourths by 1 fourth.</a:t>
            </a:r>
          </a:p>
          <a:p>
            <a:endParaRPr lang="en-US" baseline="0" dirty="0" smtClean="0"/>
          </a:p>
          <a:p>
            <a:pPr defTabSz="966612">
              <a:defRPr/>
            </a:pPr>
            <a:r>
              <a:rPr lang="en-US" sz="1300" dirty="0"/>
              <a:t>This understanding of dividing fractions by fractions serves to complete the students’ study of the four operations with positive rational numbers.</a:t>
            </a:r>
          </a:p>
          <a:p>
            <a:pPr defTabSz="966612">
              <a:defRPr/>
            </a:pPr>
            <a:endParaRPr lang="en-US" sz="1300" dirty="0"/>
          </a:p>
          <a:p>
            <a:pPr defTabSz="966612">
              <a:defRPr/>
            </a:pPr>
            <a:r>
              <a:rPr lang="en-US" dirty="0" smtClean="0"/>
              <a:t>Students will continue to multiply and divide in all grades in increasingly more difficult scenarios. </a:t>
            </a:r>
          </a:p>
          <a:p>
            <a:pPr defTabSz="966612">
              <a:defRPr/>
            </a:pPr>
            <a:r>
              <a:rPr lang="en-US" sz="1300" dirty="0"/>
              <a:t> </a:t>
            </a:r>
            <a:endParaRPr lang="en-US"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121</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1861603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Some key points to remember today, as we wrap up are…</a:t>
            </a:r>
          </a:p>
          <a:p>
            <a:pPr marL="483306" indent="-483306" defTabSz="966612">
              <a:buFont typeface="Arial"/>
              <a:buChar char="•"/>
              <a:defRPr/>
            </a:pPr>
            <a:r>
              <a:rPr lang="en-US" sz="1300" dirty="0"/>
              <a:t>All of the work involving multiplication and division, is built upon and stems from the important work with addition and subtraction that occurs in Kindergarten through 2</a:t>
            </a:r>
            <a:r>
              <a:rPr lang="en-US" sz="1300" baseline="30000" dirty="0"/>
              <a:t>nd</a:t>
            </a:r>
            <a:r>
              <a:rPr lang="en-US" sz="1300" dirty="0"/>
              <a:t> grade. As you recall, multiplication begins as repeated addition and equal groups. </a:t>
            </a:r>
          </a:p>
          <a:p>
            <a:pPr marL="483306" indent="-483306">
              <a:buFont typeface="Arial"/>
              <a:buChar char="•"/>
            </a:pPr>
            <a:r>
              <a:rPr lang="en-US" sz="1300" dirty="0"/>
              <a:t>Secondly, unit language drives the experience for understanding multiplication and division. The use of unit language is prevalent throughout a SOU and it makes so much of this content accessible and simple for students. USE IT OFTEN AND CONSISTENTLY!</a:t>
            </a:r>
          </a:p>
          <a:p>
            <a:pPr marL="483306" indent="-483306">
              <a:buFont typeface="Arial"/>
              <a:buChar char="•"/>
            </a:pPr>
            <a:r>
              <a:rPr lang="en-US" sz="1300" dirty="0"/>
              <a:t>Similarly, the use of only a few, familiar models throughout this curriculum allows students to conceptualize new content with the help of some recognizable friends. Place value charts, the area model, and tape diagrams serve as support for understanding whole number multiplication and division algorithmic work.</a:t>
            </a:r>
          </a:p>
          <a:p>
            <a:pPr marL="483306" indent="-483306">
              <a:buFont typeface="Arial"/>
              <a:buChar char="•"/>
            </a:pPr>
            <a:r>
              <a:rPr lang="en-US" sz="1300" dirty="0"/>
              <a:t>Also, and very importantly, we must, in order to remove much of the anxiety surrounding fraction work, help students realize that fractions operate in exactly the same way as whole numbers do. Multiplication and division of fractions is really just an extension of whole number multiplication and division.</a:t>
            </a:r>
          </a:p>
          <a:p>
            <a:pPr marL="483306" indent="-483306">
              <a:buFont typeface="Arial"/>
              <a:buChar char="•"/>
            </a:pPr>
            <a:r>
              <a:rPr lang="en-US" sz="1300" dirty="0"/>
              <a:t>And lastly, remember that the work you are doing now is preparing students for success in the future, namely the 6-8 curriculum, A Story of Ratios.</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122</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182694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defTabSz="966612">
              <a:defRPr/>
            </a:pPr>
            <a:r>
              <a:rPr lang="en-US" dirty="0" smtClean="0"/>
              <a:t>The fluency activities of</a:t>
            </a:r>
            <a:r>
              <a:rPr lang="en-US" baseline="0" dirty="0" smtClean="0"/>
              <a:t> Grade 3 are designed to </a:t>
            </a:r>
            <a:r>
              <a:rPr lang="en-US" dirty="0" smtClean="0"/>
              <a:t>provide each student with enough practice to achieve mastery of the required fluency by the end of the year.  </a:t>
            </a:r>
          </a:p>
          <a:p>
            <a:pPr defTabSz="966612">
              <a:defRPr/>
            </a:pPr>
            <a:endParaRPr lang="en-US" dirty="0" smtClean="0"/>
          </a:p>
          <a:p>
            <a:pPr>
              <a:defRPr/>
            </a:pPr>
            <a:r>
              <a:rPr lang="en-US" dirty="0"/>
              <a:t>(CLICK) </a:t>
            </a:r>
            <a:r>
              <a:rPr lang="en-US" dirty="0" smtClean="0"/>
              <a:t> This is just a small </a:t>
            </a:r>
            <a:r>
              <a:rPr lang="en-US" baseline="0" dirty="0" smtClean="0"/>
              <a:t>list of fluency activities that students engage in to build their multiplication and division skills</a:t>
            </a:r>
            <a:r>
              <a:rPr lang="en-US" dirty="0" smtClean="0"/>
              <a:t>.</a:t>
            </a:r>
            <a:r>
              <a:rPr lang="en-US" baseline="0" dirty="0" smtClean="0"/>
              <a:t>  </a:t>
            </a:r>
          </a:p>
          <a:p>
            <a:pPr defTabSz="966612">
              <a:defRPr/>
            </a:pPr>
            <a:endParaRPr lang="en-US" baseline="0" dirty="0" smtClean="0"/>
          </a:p>
          <a:p>
            <a:pPr>
              <a:defRPr/>
            </a:pPr>
            <a:r>
              <a:rPr lang="en-US" dirty="0"/>
              <a:t>(CLICK</a:t>
            </a:r>
            <a:r>
              <a:rPr lang="en-US" dirty="0" smtClean="0"/>
              <a:t>)  Activities such as Group Counting,</a:t>
            </a:r>
            <a:r>
              <a:rPr lang="en-US" baseline="0" dirty="0" smtClean="0"/>
              <a:t> </a:t>
            </a:r>
            <a:r>
              <a:rPr lang="en-US" dirty="0" smtClean="0"/>
              <a:t>Multiply By Pattern Sheets</a:t>
            </a:r>
            <a:r>
              <a:rPr lang="en-US" baseline="0" dirty="0" smtClean="0"/>
              <a:t>, and Sprints help students gain automaticity with their facts in a fast-paced and engaging way. </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13</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305042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b="0" baseline="0" dirty="0" smtClean="0"/>
              <a:t>In the first topic of Module 1, students are introduced to the concept of multiplication and they gain an understanding of what each factor means (number of groups vs. group size).</a:t>
            </a:r>
          </a:p>
          <a:p>
            <a:endParaRPr lang="en-US" b="0" baseline="0" dirty="0" smtClean="0"/>
          </a:p>
          <a:p>
            <a:r>
              <a:rPr lang="en-US" dirty="0"/>
              <a:t>(CLICK) </a:t>
            </a:r>
            <a:r>
              <a:rPr lang="en-US" dirty="0" smtClean="0"/>
              <a:t> </a:t>
            </a:r>
            <a:r>
              <a:rPr lang="en-US" i="0" baseline="0" dirty="0" smtClean="0"/>
              <a:t>The topic begins with repeated addition and unit form as tools to introduce the multiplication number sentence.  </a:t>
            </a:r>
          </a:p>
          <a:p>
            <a:endParaRPr lang="en-US" i="0" baseline="0" dirty="0" smtClean="0"/>
          </a:p>
          <a:p>
            <a:r>
              <a:rPr lang="en-US" dirty="0"/>
              <a:t>(CLICK) </a:t>
            </a:r>
            <a:r>
              <a:rPr lang="en-US" dirty="0" smtClean="0"/>
              <a:t> </a:t>
            </a:r>
            <a:r>
              <a:rPr lang="en-US" i="0" baseline="0" dirty="0" smtClean="0"/>
              <a:t>This example from Lesson 1 shows 2 being added 6 times, which can be written in unit form as 6 twos.  As mentioned earlier, this unit form is the bridge between grades 2 and 3.  Grade 2 focuses on the manipulation of place value units, but here you can see that Grade 3 focuses on the manipulation of numbers 1 through 10 as units.  The unit form is then represented as a multiplication number sentence.</a:t>
            </a:r>
          </a:p>
          <a:p>
            <a:endParaRPr lang="en-US" b="0" baseline="0" dirty="0" smtClean="0"/>
          </a:p>
          <a:p>
            <a:r>
              <a:rPr lang="en-US" dirty="0"/>
              <a:t>(CLICK) </a:t>
            </a:r>
            <a:r>
              <a:rPr lang="en-US" dirty="0" smtClean="0"/>
              <a:t> </a:t>
            </a:r>
            <a:r>
              <a:rPr lang="en-US" i="0" baseline="0" dirty="0" smtClean="0"/>
              <a:t>Lesson 1 also utilizes the equal groups pictures that students are familiar with from second grade.  The added complexity for third graders is that they learn how to represent these pictures as multiplication number sentences.</a:t>
            </a:r>
          </a:p>
          <a:p>
            <a:endParaRPr lang="en-US" i="1" baseline="0" dirty="0" smtClean="0"/>
          </a:p>
          <a:p>
            <a:r>
              <a:rPr lang="en-US" dirty="0"/>
              <a:t>(CLICK) </a:t>
            </a:r>
            <a:r>
              <a:rPr lang="en-US" dirty="0" smtClean="0"/>
              <a:t> </a:t>
            </a:r>
            <a:r>
              <a:rPr lang="en-US" i="0" baseline="0" dirty="0" smtClean="0"/>
              <a:t>In this example, we have 2 equal groups of 4, which can be written as a repeated addition number sentence. </a:t>
            </a:r>
            <a:r>
              <a:rPr lang="en-US" dirty="0"/>
              <a:t>(</a:t>
            </a:r>
            <a:r>
              <a:rPr lang="en-US" dirty="0" smtClean="0"/>
              <a:t>CLICK </a:t>
            </a:r>
            <a:r>
              <a:rPr lang="en-US" i="1" baseline="0" dirty="0" smtClean="0"/>
              <a:t>to show addition number sentence.</a:t>
            </a:r>
            <a:r>
              <a:rPr lang="en-US" baseline="0" dirty="0" smtClean="0"/>
              <a:t>)</a:t>
            </a:r>
            <a:endParaRPr lang="en-US" i="0" baseline="0" dirty="0" smtClean="0"/>
          </a:p>
          <a:p>
            <a:endParaRPr lang="en-US" i="0" baseline="0" dirty="0" smtClean="0"/>
          </a:p>
          <a:p>
            <a:pPr>
              <a:defRPr/>
            </a:pPr>
            <a:r>
              <a:rPr lang="en-US" dirty="0"/>
              <a:t>(CLICK) </a:t>
            </a:r>
            <a:r>
              <a:rPr lang="en-US" dirty="0" smtClean="0"/>
              <a:t> </a:t>
            </a:r>
            <a:r>
              <a:rPr lang="en-US" i="0" baseline="0" dirty="0" smtClean="0"/>
              <a:t>This picture can also be represented in unit form as 2 fours equals 8. </a:t>
            </a:r>
          </a:p>
          <a:p>
            <a:pPr>
              <a:defRPr/>
            </a:pPr>
            <a:endParaRPr lang="en-US" dirty="0" smtClean="0"/>
          </a:p>
          <a:p>
            <a:pPr>
              <a:defRPr/>
            </a:pPr>
            <a:r>
              <a:rPr lang="en-US" dirty="0" smtClean="0"/>
              <a:t>(</a:t>
            </a:r>
            <a:r>
              <a:rPr lang="en-US" dirty="0"/>
              <a:t>CLICK) </a:t>
            </a:r>
            <a:r>
              <a:rPr lang="en-US" dirty="0" smtClean="0"/>
              <a:t> </a:t>
            </a:r>
            <a:r>
              <a:rPr lang="en-US" i="0" baseline="0" dirty="0" smtClean="0"/>
              <a:t>And finally, the students can represent this picture as a multiplication number sentence. </a:t>
            </a:r>
            <a:endParaRPr lang="en-US" b="0"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14</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254205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a:t>In Lesson 2, students discover that an array is a more efficient organization of an equal groups picture.  Students are familiar with arrays, as they have been working with them since Kindergarten.  </a:t>
            </a:r>
          </a:p>
          <a:p>
            <a:endParaRPr lang="en-US" dirty="0"/>
          </a:p>
          <a:p>
            <a:r>
              <a:rPr lang="en-US" dirty="0"/>
              <a:t>(CLICK) </a:t>
            </a:r>
            <a:r>
              <a:rPr lang="en-US" dirty="0" smtClean="0"/>
              <a:t> Students </a:t>
            </a:r>
            <a:r>
              <a:rPr lang="en-US" dirty="0"/>
              <a:t>are already comfortable with equal groups pictures, having been reintroduced to them as a way to represent a multiplication number sentence.</a:t>
            </a:r>
          </a:p>
          <a:p>
            <a:endParaRPr lang="en-US" dirty="0"/>
          </a:p>
          <a:p>
            <a:r>
              <a:rPr lang="en-US" dirty="0"/>
              <a:t>(CLICK) </a:t>
            </a:r>
            <a:r>
              <a:rPr lang="en-US" dirty="0" smtClean="0"/>
              <a:t> Students </a:t>
            </a:r>
            <a:r>
              <a:rPr lang="en-US" dirty="0"/>
              <a:t>relate the equal groups pictures to the array model, seeing the array as a more organized and efficient way to group objects.  They also explore the correspondence between 1 equal group and 1 row.  They begin to distinguish between the number of groups and the size of groups as they count rows and how many in 1 row to write multiplication facts. </a:t>
            </a:r>
          </a:p>
          <a:p>
            <a:endParaRPr lang="en-US" dirty="0"/>
          </a:p>
          <a:p>
            <a:r>
              <a:rPr lang="en-US" dirty="0"/>
              <a:t>(CLICK) </a:t>
            </a:r>
            <a:r>
              <a:rPr lang="en-US" dirty="0" smtClean="0"/>
              <a:t> Students </a:t>
            </a:r>
            <a:r>
              <a:rPr lang="en-US" dirty="0"/>
              <a:t>are able to identify the corresponding number sentences (both unit form and standard form) for their array.</a:t>
            </a:r>
          </a:p>
          <a:p>
            <a:endParaRPr lang="en-US" dirty="0"/>
          </a:p>
          <a:p>
            <a:r>
              <a:rPr lang="en-US" dirty="0"/>
              <a:t>By the end of Lesson 2 students use the following vocabulary: row, array, number of groups, and size of groups. </a:t>
            </a:r>
          </a:p>
          <a:p>
            <a:endParaRPr lang="en-US" dirty="0"/>
          </a:p>
          <a:p>
            <a:r>
              <a:rPr lang="en-US" dirty="0"/>
              <a:t>The array is one of the most important models that students will use for exploring multiplication, division, and the arithmetic properties, which is why there’s so much emphasis placed on getting students comfortable manipulating the array.  Arrays keep appearing for students as an old friend that helps them access new material and make content connections.</a:t>
            </a:r>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15</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254205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a:t>Lesson 3 provides students with an opportunity to use another familiar model, the number bond, and apply it to multiplication. The number bond is more abstract than the equal groups pictures and arrays because the representations in number bonds are primarily numerical.  Thinking about multiplication as a part-whole relationship requires the students to make a slight step in their thinking.  </a:t>
            </a:r>
          </a:p>
          <a:p>
            <a:endParaRPr lang="en-US" dirty="0"/>
          </a:p>
          <a:p>
            <a:r>
              <a:rPr lang="en-US" dirty="0"/>
              <a:t>(CLICK) </a:t>
            </a:r>
            <a:r>
              <a:rPr lang="en-US" dirty="0" smtClean="0"/>
              <a:t> In </a:t>
            </a:r>
            <a:r>
              <a:rPr lang="en-US" dirty="0"/>
              <a:t>this example, the number bond is showing 4 threes being combined to make a total of 12.  </a:t>
            </a:r>
          </a:p>
          <a:p>
            <a:endParaRPr lang="en-US" dirty="0"/>
          </a:p>
          <a:p>
            <a:r>
              <a:rPr lang="en-US" dirty="0"/>
              <a:t>(CLICK) </a:t>
            </a:r>
            <a:r>
              <a:rPr lang="en-US" dirty="0" smtClean="0"/>
              <a:t> Students </a:t>
            </a:r>
            <a:r>
              <a:rPr lang="en-US" dirty="0"/>
              <a:t>can then use the number bond to write the multiplication number sentence, 4 x 3 = 12.</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16</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254205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moving forward, let’s review the RDW process, which is a series of steps the students are asked to follow when solving problems.</a:t>
            </a:r>
          </a:p>
          <a:p>
            <a:endParaRPr lang="en-US" dirty="0"/>
          </a:p>
          <a:p>
            <a:r>
              <a:rPr lang="en-US" dirty="0"/>
              <a:t>(CLICK</a:t>
            </a:r>
            <a:r>
              <a:rPr lang="en-US" dirty="0" smtClean="0"/>
              <a:t>)</a:t>
            </a:r>
          </a:p>
          <a:p>
            <a:endParaRPr lang="en-US" dirty="0"/>
          </a:p>
          <a:p>
            <a:r>
              <a:rPr lang="en-US" dirty="0"/>
              <a:t>Explain all 3 steps for participants.</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17</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254205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a:t>Let’s take a look at how a student might apply the RDW process to a word problem.  </a:t>
            </a:r>
          </a:p>
          <a:p>
            <a:endParaRPr lang="en-US" dirty="0"/>
          </a:p>
          <a:p>
            <a:r>
              <a:rPr lang="en-US" dirty="0"/>
              <a:t>First, the students read the problem.</a:t>
            </a:r>
          </a:p>
          <a:p>
            <a:endParaRPr lang="en-US" dirty="0"/>
          </a:p>
          <a:p>
            <a:r>
              <a:rPr lang="en-US" dirty="0"/>
              <a:t>(CLICK) </a:t>
            </a:r>
            <a:r>
              <a:rPr lang="en-US" dirty="0" smtClean="0"/>
              <a:t> Next</a:t>
            </a:r>
            <a:r>
              <a:rPr lang="en-US" dirty="0"/>
              <a:t>, they draw a picture to represent the problem.</a:t>
            </a:r>
          </a:p>
          <a:p>
            <a:endParaRPr lang="en-US" dirty="0"/>
          </a:p>
          <a:p>
            <a:r>
              <a:rPr lang="en-US" dirty="0"/>
              <a:t>(CLICK) </a:t>
            </a:r>
            <a:r>
              <a:rPr lang="en-US" dirty="0" smtClean="0"/>
              <a:t> Last</a:t>
            </a:r>
            <a:r>
              <a:rPr lang="en-US" dirty="0"/>
              <a:t>, they write a number sentence and a statement to answer the question.</a:t>
            </a:r>
          </a:p>
          <a:p>
            <a:endParaRPr lang="en-US" dirty="0"/>
          </a:p>
          <a:p>
            <a:r>
              <a:rPr lang="en-US" dirty="0"/>
              <a:t>(CLICK) </a:t>
            </a:r>
            <a:r>
              <a:rPr lang="en-US" dirty="0" smtClean="0"/>
              <a:t> This </a:t>
            </a:r>
            <a:r>
              <a:rPr lang="en-US" dirty="0"/>
              <a:t>last sentence reminding students to use the RDW process appears frequently throughout the first half of Module 1, but is left out thereafter (although students are still expected to use the process anytime they are solving word problems).</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personal white boards</a:t>
            </a:r>
            <a:endParaRPr lang="en-US"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18</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254205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a:t>Try problem 1 on your Problem Set to practice using the models introduced to the students in the first three lessons of Module 1.  Encourage participants to use the RDW process to solve, review the steps in RDW if necessary.</a:t>
            </a:r>
          </a:p>
          <a:p>
            <a:endParaRPr lang="en-US" dirty="0"/>
          </a:p>
          <a:p>
            <a:r>
              <a:rPr lang="en-US" dirty="0"/>
              <a:t>After allowing participants time to work, click to advance animation to show possible solutions for this problem.  Clarify that students will choose the model they wish to use, and then share their strategy with another student.  As they share, students can make connections between the strategies that they used.  It is not necessary for one student to solve with multiple strategies.</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Problem Set</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19</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37375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F9A488-CB88-4D38-94D1-E470376C4AFA}" type="slidenum">
              <a:rPr lang="en-US" smtClean="0"/>
              <a:t>2</a:t>
            </a:fld>
            <a:endParaRPr lang="en-US"/>
          </a:p>
        </p:txBody>
      </p:sp>
      <p:sp>
        <p:nvSpPr>
          <p:cNvPr id="5" name="Header Placeholder 4"/>
          <p:cNvSpPr>
            <a:spLocks noGrp="1"/>
          </p:cNvSpPr>
          <p:nvPr>
            <p:ph type="hdr" sz="quarter" idx="11"/>
          </p:nvPr>
        </p:nvSpPr>
        <p:spPr/>
        <p:txBody>
          <a:bodyPr/>
          <a:lstStyle/>
          <a:p>
            <a:r>
              <a:rPr lang="en-US" i="1" smtClean="0"/>
              <a:t>Eureka Math: A Story of Units  www.CommonCore.org  </a:t>
            </a:r>
            <a:endParaRPr lang="en-US" dirty="0" smtClean="0"/>
          </a:p>
        </p:txBody>
      </p:sp>
      <p:sp>
        <p:nvSpPr>
          <p:cNvPr id="6" name="Date Placeholder 5"/>
          <p:cNvSpPr>
            <a:spLocks noGrp="1"/>
          </p:cNvSpPr>
          <p:nvPr>
            <p:ph type="dt" idx="12"/>
          </p:nvPr>
        </p:nvSpPr>
        <p:spPr/>
        <p:txBody>
          <a:bodyPr/>
          <a:lstStyle/>
          <a:p>
            <a:r>
              <a:rPr lang="en-US" smtClean="0"/>
              <a:t>Major Work of the Grade Band</a:t>
            </a:r>
          </a:p>
          <a:p>
            <a:r>
              <a:rPr lang="en-US" smtClean="0"/>
              <a:t>3-5:  Multiplication and Division</a:t>
            </a:r>
            <a:endParaRPr lang="en-US" dirty="0"/>
          </a:p>
        </p:txBody>
      </p:sp>
      <p:sp>
        <p:nvSpPr>
          <p:cNvPr id="7" name="Footer Placeholder 6"/>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472503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a:defRPr/>
            </a:pPr>
            <a:r>
              <a:rPr lang="en-US" dirty="0"/>
              <a:t>The next few lessons use the models that students learned for multiplication and extend them to division.  The emphasis in these lessons rests on conceptually understanding division and learning to interpret problems by writing division expressions.  Students use equal groups pictures, number bonds, and count-</a:t>
            </a:r>
            <a:r>
              <a:rPr lang="en-US" dirty="0" err="1"/>
              <a:t>bys</a:t>
            </a:r>
            <a:r>
              <a:rPr lang="en-US" dirty="0"/>
              <a:t> to understand the meaning of the unknown in division as the size of groups or the number of groups.</a:t>
            </a:r>
          </a:p>
          <a:p>
            <a:pPr>
              <a:defRPr/>
            </a:pPr>
            <a:endParaRPr lang="en-US" dirty="0"/>
          </a:p>
          <a:p>
            <a:pPr>
              <a:defRPr/>
            </a:pPr>
            <a:r>
              <a:rPr lang="en-US" dirty="0"/>
              <a:t>(CLICK) </a:t>
            </a:r>
            <a:r>
              <a:rPr lang="en-US" dirty="0" smtClean="0"/>
              <a:t> This </a:t>
            </a:r>
            <a:r>
              <a:rPr lang="en-US" dirty="0"/>
              <a:t>equal groups picture shows 14 flowers divided into 2 equal groups of 7.</a:t>
            </a:r>
          </a:p>
          <a:p>
            <a:pPr>
              <a:defRPr/>
            </a:pPr>
            <a:endParaRPr lang="en-US" dirty="0"/>
          </a:p>
          <a:p>
            <a:pPr>
              <a:defRPr/>
            </a:pPr>
            <a:r>
              <a:rPr lang="en-US" dirty="0"/>
              <a:t>(CLICK) </a:t>
            </a:r>
            <a:r>
              <a:rPr lang="en-US" dirty="0" smtClean="0"/>
              <a:t> The </a:t>
            </a:r>
            <a:r>
              <a:rPr lang="en-US" dirty="0"/>
              <a:t>number bond represents 9 decomposed into 3 equal groups of 3.  Students draw parts of 3 until they reach the whole, 9.  The number of parts shows that 9 is equal to 3 threes.</a:t>
            </a:r>
          </a:p>
          <a:p>
            <a:pPr>
              <a:defRPr/>
            </a:pPr>
            <a:endParaRPr lang="en-US" dirty="0"/>
          </a:p>
          <a:p>
            <a:pPr>
              <a:defRPr/>
            </a:pPr>
            <a:r>
              <a:rPr lang="en-US" dirty="0"/>
              <a:t>(CLICK) </a:t>
            </a:r>
            <a:r>
              <a:rPr lang="en-US" dirty="0" smtClean="0"/>
              <a:t> The </a:t>
            </a:r>
            <a:r>
              <a:rPr lang="en-US" dirty="0"/>
              <a:t>count-by shows 20 wheels divided into groups of 4.  Students track the number of fours they count to determine that 20 divided by 4 equals 5.</a:t>
            </a:r>
          </a:p>
          <a:p>
            <a:pPr>
              <a:defRPr/>
            </a:pPr>
            <a:endParaRPr lang="en-US" dirty="0"/>
          </a:p>
          <a:p>
            <a:pPr>
              <a:defRPr/>
            </a:pPr>
            <a:r>
              <a:rPr lang="en-US" dirty="0"/>
              <a:t>In each of these examples, the groups can also be referred to as units.  So, in the equal groups pictures, there are 2 groups of 7, or 2 units of 7, which is the same as 2 sevens.  In the number bond, there are 3 groups of 3, or 3 units of 3, which is the same as 3 threes.  And finally, in the skip-counting example, there are 5 groups of 4, or 5 units of 4, which is the same as 5 fours.</a:t>
            </a:r>
          </a:p>
          <a:p>
            <a:pPr>
              <a:defRPr/>
            </a:pPr>
            <a:endParaRPr lang="en-US" dirty="0"/>
          </a:p>
          <a:p>
            <a:pPr>
              <a:defRPr/>
            </a:pPr>
            <a:r>
              <a:rPr lang="en-US" b="1" dirty="0"/>
              <a:t>Note to presenter:  </a:t>
            </a:r>
            <a:r>
              <a:rPr lang="en-US" dirty="0"/>
              <a:t>Invite participants to solve 15 divided by 3 using all 3 methods on their whiteboards. </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personal white board</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20</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254205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a:defRPr/>
            </a:pPr>
            <a:r>
              <a:rPr lang="en-US" dirty="0"/>
              <a:t>In Lesson 6, students explore division in the context of the array model, interpreting arrays by writing division sentences.  </a:t>
            </a:r>
          </a:p>
          <a:p>
            <a:pPr>
              <a:defRPr/>
            </a:pPr>
            <a:endParaRPr lang="en-US" dirty="0"/>
          </a:p>
          <a:p>
            <a:pPr>
              <a:defRPr/>
            </a:pPr>
            <a:r>
              <a:rPr lang="en-US" dirty="0"/>
              <a:t>(CLICK) </a:t>
            </a:r>
            <a:r>
              <a:rPr lang="en-US" dirty="0" smtClean="0"/>
              <a:t> In </a:t>
            </a:r>
            <a:r>
              <a:rPr lang="en-US" dirty="0"/>
              <a:t>this example, students start by drawing an array and writing a multiplication number sentence with an unknown factor.</a:t>
            </a:r>
          </a:p>
          <a:p>
            <a:pPr>
              <a:defRPr/>
            </a:pPr>
            <a:endParaRPr lang="en-US" dirty="0"/>
          </a:p>
          <a:p>
            <a:pPr>
              <a:defRPr/>
            </a:pPr>
            <a:r>
              <a:rPr lang="en-US" dirty="0"/>
              <a:t>(CLICK) </a:t>
            </a:r>
            <a:r>
              <a:rPr lang="en-US" dirty="0" smtClean="0"/>
              <a:t> This </a:t>
            </a:r>
            <a:r>
              <a:rPr lang="en-US" dirty="0"/>
              <a:t>multiplication number sentence can then be rewritten as a division number sentence, where the quotient is the same as the unknown factor.</a:t>
            </a:r>
          </a:p>
          <a:p>
            <a:pPr>
              <a:defRPr/>
            </a:pPr>
            <a:endParaRPr lang="en-US" dirty="0"/>
          </a:p>
          <a:p>
            <a:pPr>
              <a:defRPr/>
            </a:pPr>
            <a:r>
              <a:rPr lang="en-US" dirty="0"/>
              <a:t>(CLICK) </a:t>
            </a:r>
            <a:r>
              <a:rPr lang="en-US" dirty="0" smtClean="0"/>
              <a:t> Students </a:t>
            </a:r>
            <a:r>
              <a:rPr lang="en-US" dirty="0"/>
              <a:t>can use the array to solve each equation.</a:t>
            </a:r>
          </a:p>
          <a:p>
            <a:pPr>
              <a:defRPr/>
            </a:pPr>
            <a:endParaRPr lang="en-US" dirty="0"/>
          </a:p>
          <a:p>
            <a:pPr>
              <a:defRPr/>
            </a:pPr>
            <a:r>
              <a:rPr lang="en-US" dirty="0"/>
              <a:t>(CLICK) </a:t>
            </a:r>
            <a:r>
              <a:rPr lang="en-US" dirty="0" smtClean="0"/>
              <a:t> Students </a:t>
            </a:r>
            <a:r>
              <a:rPr lang="en-US" dirty="0"/>
              <a:t>also interpret the unknown and see that, in this case, the unknown represents the number of groups.</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21</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550243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a:defRPr/>
            </a:pPr>
            <a:r>
              <a:rPr lang="en-US" dirty="0"/>
              <a:t>As students become more familiar modeling with arrays, they are introduced to the new complexity of manipulating arrays to apply Level 3 strategies when solving multiplication and division problems.  </a:t>
            </a:r>
          </a:p>
          <a:p>
            <a:pPr>
              <a:defRPr/>
            </a:pPr>
            <a:endParaRPr lang="en-US" dirty="0"/>
          </a:p>
          <a:p>
            <a:pPr>
              <a:defRPr/>
            </a:pPr>
            <a:r>
              <a:rPr lang="en-US" dirty="0"/>
              <a:t>Let’s look at some sample work from Lesson 8’s Problem Set.</a:t>
            </a:r>
          </a:p>
          <a:p>
            <a:pPr>
              <a:defRPr/>
            </a:pPr>
            <a:endParaRPr lang="en-US" dirty="0"/>
          </a:p>
          <a:p>
            <a:pPr>
              <a:defRPr/>
            </a:pPr>
            <a:r>
              <a:rPr lang="en-US" dirty="0"/>
              <a:t>(CLICK) </a:t>
            </a:r>
            <a:r>
              <a:rPr lang="en-US" dirty="0" smtClean="0"/>
              <a:t> First</a:t>
            </a:r>
            <a:r>
              <a:rPr lang="en-US" dirty="0"/>
              <a:t>, students skip-count 5 threes and draw the matching array.</a:t>
            </a:r>
          </a:p>
          <a:p>
            <a:pPr>
              <a:defRPr/>
            </a:pPr>
            <a:endParaRPr lang="en-US" dirty="0"/>
          </a:p>
          <a:p>
            <a:pPr>
              <a:defRPr/>
            </a:pPr>
            <a:r>
              <a:rPr lang="en-US" dirty="0"/>
              <a:t>(CLICK) </a:t>
            </a:r>
            <a:r>
              <a:rPr lang="en-US" dirty="0" smtClean="0"/>
              <a:t> Next</a:t>
            </a:r>
            <a:r>
              <a:rPr lang="en-US" dirty="0"/>
              <a:t>, they do the same for 3 fives.  They notice that the second array is identical to the first, but it is rotated 90 degrees.</a:t>
            </a:r>
          </a:p>
          <a:p>
            <a:pPr>
              <a:defRPr/>
            </a:pPr>
            <a:endParaRPr lang="en-US" dirty="0"/>
          </a:p>
          <a:p>
            <a:pPr>
              <a:defRPr/>
            </a:pPr>
            <a:r>
              <a:rPr lang="en-US" dirty="0"/>
              <a:t>(CLICK) </a:t>
            </a:r>
            <a:r>
              <a:rPr lang="en-US" dirty="0" smtClean="0"/>
              <a:t> Last</a:t>
            </a:r>
            <a:r>
              <a:rPr lang="en-US" dirty="0"/>
              <a:t>, they realize that, because the 2 arrays are showing the same amount, the multiplication sentences are equal</a:t>
            </a:r>
          </a:p>
          <a:p>
            <a:pPr>
              <a:defRPr/>
            </a:pPr>
            <a:endParaRPr lang="en-US" dirty="0"/>
          </a:p>
          <a:p>
            <a:pPr>
              <a:defRPr/>
            </a:pPr>
            <a:r>
              <a:rPr lang="en-US" dirty="0"/>
              <a:t>This sample work from Lesson 8’s Problem Set shows how students use arrays to demonstrate the </a:t>
            </a:r>
            <a:r>
              <a:rPr lang="en-US" dirty="0" err="1"/>
              <a:t>commutativity</a:t>
            </a:r>
            <a:r>
              <a:rPr lang="en-US" dirty="0"/>
              <a:t> of multiplication.  Students learn to distinguish rows from columns as they rotate arrays 90 degrees, noticing that the meaning of the factors changes depending on the orientation of the array. </a:t>
            </a:r>
          </a:p>
          <a:p>
            <a:pPr>
              <a:defRPr/>
            </a:pPr>
            <a:endParaRPr lang="en-US" dirty="0"/>
          </a:p>
          <a:p>
            <a:pPr>
              <a:defRPr/>
            </a:pPr>
            <a:r>
              <a:rPr lang="en-US" b="1" dirty="0"/>
              <a:t>Note to presenter:  </a:t>
            </a:r>
            <a:r>
              <a:rPr lang="en-US" dirty="0"/>
              <a:t>Invite participants to solve 4 times 6 by drawing an array on their whiteboards.  Then have participants rotate their boards and say the new multiplication number sentence. </a:t>
            </a:r>
          </a:p>
          <a:p>
            <a:pPr>
              <a:defRPr/>
            </a:pP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personal </a:t>
            </a:r>
            <a:r>
              <a:rPr lang="en-US" dirty="0"/>
              <a:t>white board</a:t>
            </a:r>
            <a:endParaRPr lang="en-US" i="1" dirty="0"/>
          </a:p>
          <a:p>
            <a:pPr marL="484985" lvl="1" indent="-302066">
              <a:buFont typeface="Arial" pitchFamily="34" charset="0"/>
              <a:buChar char="•"/>
            </a:pP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22</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204736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a:t>Students also manipulate arrays to model the distributive property as they decompose units to multiply.</a:t>
            </a:r>
          </a:p>
          <a:p>
            <a:endParaRPr lang="en-US" dirty="0"/>
          </a:p>
          <a:p>
            <a:r>
              <a:rPr lang="en-US" dirty="0"/>
              <a:t>(CLICK) </a:t>
            </a:r>
            <a:r>
              <a:rPr lang="en-US" dirty="0" smtClean="0"/>
              <a:t> In </a:t>
            </a:r>
            <a:r>
              <a:rPr lang="en-US" dirty="0"/>
              <a:t>this example, students decompose a 3 by 6 array into a 1 by 6 array and a 2 by 6 array.  </a:t>
            </a:r>
          </a:p>
          <a:p>
            <a:endParaRPr lang="en-US" dirty="0"/>
          </a:p>
          <a:p>
            <a:r>
              <a:rPr lang="en-US" dirty="0"/>
              <a:t>(CLICK) </a:t>
            </a:r>
            <a:r>
              <a:rPr lang="en-US" dirty="0" smtClean="0"/>
              <a:t> The </a:t>
            </a:r>
            <a:r>
              <a:rPr lang="en-US" dirty="0"/>
              <a:t>decomposition of the array can be represented in unit form as 1 six plus 2 sixes.</a:t>
            </a:r>
          </a:p>
          <a:p>
            <a:endParaRPr lang="en-US" dirty="0"/>
          </a:p>
          <a:p>
            <a:r>
              <a:rPr lang="en-US" dirty="0"/>
              <a:t>(CLICK) </a:t>
            </a:r>
            <a:r>
              <a:rPr lang="en-US" dirty="0" smtClean="0"/>
              <a:t> Students </a:t>
            </a:r>
            <a:r>
              <a:rPr lang="en-US" dirty="0"/>
              <a:t>can rewrite the unit form as multiplication facts, using parentheses to show how the array is decomposed.  </a:t>
            </a:r>
          </a:p>
          <a:p>
            <a:endParaRPr lang="en-US" dirty="0"/>
          </a:p>
          <a:p>
            <a:r>
              <a:rPr lang="en-US" dirty="0"/>
              <a:t>(CLICK) </a:t>
            </a:r>
            <a:r>
              <a:rPr lang="en-US" dirty="0" smtClean="0"/>
              <a:t> Then </a:t>
            </a:r>
            <a:r>
              <a:rPr lang="en-US" dirty="0"/>
              <a:t>students solve the multiplication facts and add to find that 3 sixes is equal to 18. </a:t>
            </a:r>
            <a:endParaRPr lang="en-US" dirty="0" smtClean="0"/>
          </a:p>
          <a:p>
            <a:endParaRPr lang="en-US" dirty="0"/>
          </a:p>
          <a:p>
            <a:r>
              <a:rPr lang="en-US" dirty="0" smtClean="0"/>
              <a:t>(</a:t>
            </a:r>
            <a:r>
              <a:rPr lang="en-US" dirty="0"/>
              <a:t>CLICK) </a:t>
            </a:r>
          </a:p>
          <a:p>
            <a:endParaRPr lang="en-US" dirty="0"/>
          </a:p>
          <a:p>
            <a:r>
              <a:rPr lang="en-US" dirty="0"/>
              <a:t>Turn and Talk: Why is the distributive property be a valuable strategy for the students to learn?</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23</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973596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problems 2 and 3 on your Problem Set to practice using arrays with the commutative and distributive properties.  </a:t>
            </a:r>
            <a:endParaRPr lang="en-US" dirty="0" smtClean="0"/>
          </a:p>
          <a:p>
            <a:endParaRPr lang="en-US" dirty="0"/>
          </a:p>
          <a:p>
            <a:r>
              <a:rPr lang="en-US" dirty="0" smtClean="0"/>
              <a:t>(CLICK to </a:t>
            </a:r>
            <a:r>
              <a:rPr lang="en-US" dirty="0"/>
              <a:t>show possible solutions for these problems</a:t>
            </a:r>
            <a:r>
              <a:rPr lang="en-US" dirty="0" smtClean="0"/>
              <a:t>.)</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Problem Set</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24</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866504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a:t>As students continue to explore division, they start to understand that there are 2 different types of division situations: one in which the size of each group is known and the other in which the number of groups is known.</a:t>
            </a:r>
          </a:p>
          <a:p>
            <a:endParaRPr lang="en-US" dirty="0"/>
          </a:p>
          <a:p>
            <a:r>
              <a:rPr lang="en-US" dirty="0"/>
              <a:t>In </a:t>
            </a:r>
            <a:r>
              <a:rPr lang="en-US" u="sng" dirty="0"/>
              <a:t>measurement division</a:t>
            </a:r>
            <a:r>
              <a:rPr lang="en-US" dirty="0"/>
              <a:t>, we know the measure, or size of each group.  Let’s look at 12 divided by 4 as measurement division.</a:t>
            </a:r>
          </a:p>
          <a:p>
            <a:endParaRPr lang="en-US" dirty="0"/>
          </a:p>
          <a:p>
            <a:r>
              <a:rPr lang="en-US" dirty="0"/>
              <a:t>(CLICK) </a:t>
            </a:r>
            <a:r>
              <a:rPr lang="en-US" dirty="0" smtClean="0"/>
              <a:t> Here </a:t>
            </a:r>
            <a:r>
              <a:rPr lang="en-US" dirty="0"/>
              <a:t>we have 12 pencils and the 4 is telling us that there are 4 pencils in each group.</a:t>
            </a:r>
          </a:p>
          <a:p>
            <a:endParaRPr lang="en-US" dirty="0"/>
          </a:p>
          <a:p>
            <a:r>
              <a:rPr lang="en-US" dirty="0"/>
              <a:t>(</a:t>
            </a:r>
            <a:r>
              <a:rPr lang="en-US" dirty="0" smtClean="0"/>
              <a:t>CLICK, CLICK, CLICK)  </a:t>
            </a:r>
            <a:r>
              <a:rPr lang="en-US" dirty="0"/>
              <a:t>Now we have divided our 12 pencils into equal groups of 4.</a:t>
            </a:r>
          </a:p>
          <a:p>
            <a:endParaRPr lang="en-US" dirty="0"/>
          </a:p>
          <a:p>
            <a:r>
              <a:rPr lang="en-US" dirty="0" smtClean="0"/>
              <a:t>(</a:t>
            </a:r>
            <a:r>
              <a:rPr lang="en-US" dirty="0"/>
              <a:t>CLICK, CLICK, CLICK</a:t>
            </a:r>
            <a:r>
              <a:rPr lang="en-US" dirty="0" smtClean="0"/>
              <a:t>)  </a:t>
            </a:r>
            <a:r>
              <a:rPr lang="en-US" dirty="0"/>
              <a:t>The number of equal groups we have gives us the quotient.  So, 12 divided by 4 equals 3.</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25</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624975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a:t>Let’s use 12 divided by 4 again, but this time let’s show how this problem can model </a:t>
            </a:r>
            <a:r>
              <a:rPr lang="en-US" u="sng" dirty="0" err="1"/>
              <a:t>partitive</a:t>
            </a:r>
            <a:r>
              <a:rPr lang="en-US" u="sng" dirty="0"/>
              <a:t> division</a:t>
            </a:r>
            <a:r>
              <a:rPr lang="en-US" dirty="0"/>
              <a:t>, which is when we know the number of parts, or the number of groups.</a:t>
            </a:r>
          </a:p>
          <a:p>
            <a:endParaRPr lang="en-US" dirty="0"/>
          </a:p>
          <a:p>
            <a:r>
              <a:rPr lang="en-US" dirty="0"/>
              <a:t>(CLICK) </a:t>
            </a:r>
            <a:r>
              <a:rPr lang="en-US" dirty="0" smtClean="0"/>
              <a:t> We’ll </a:t>
            </a:r>
            <a:r>
              <a:rPr lang="en-US" dirty="0"/>
              <a:t>start with our 12 pencils again.</a:t>
            </a:r>
          </a:p>
          <a:p>
            <a:endParaRPr lang="en-US" dirty="0"/>
          </a:p>
          <a:p>
            <a:r>
              <a:rPr lang="en-US" dirty="0"/>
              <a:t>(CLICK, CLICK, </a:t>
            </a:r>
            <a:r>
              <a:rPr lang="en-US" dirty="0" smtClean="0"/>
              <a:t>CLICK, </a:t>
            </a:r>
            <a:r>
              <a:rPr lang="en-US" dirty="0"/>
              <a:t>CLICK</a:t>
            </a:r>
            <a:r>
              <a:rPr lang="en-US" dirty="0" smtClean="0"/>
              <a:t>)  But </a:t>
            </a:r>
            <a:r>
              <a:rPr lang="en-US" dirty="0"/>
              <a:t>this time, we know that the 4 represents the number of groups, so here we have 4 groups.</a:t>
            </a:r>
          </a:p>
          <a:p>
            <a:endParaRPr lang="en-US" dirty="0"/>
          </a:p>
          <a:p>
            <a:r>
              <a:rPr lang="en-US" dirty="0"/>
              <a:t>(CLICK, CLICK, </a:t>
            </a:r>
            <a:r>
              <a:rPr lang="en-US" dirty="0" smtClean="0"/>
              <a:t>CLICK, </a:t>
            </a:r>
            <a:r>
              <a:rPr lang="en-US" dirty="0"/>
              <a:t>CLICK) </a:t>
            </a:r>
            <a:r>
              <a:rPr lang="en-US" dirty="0" smtClean="0"/>
              <a:t>After </a:t>
            </a:r>
            <a:r>
              <a:rPr lang="en-US" dirty="0"/>
              <a:t>sharing the pencils equally among the 4 groups, we find that there are 3 pencils in each group, which is the quotient for 12 divided by 4.</a:t>
            </a:r>
          </a:p>
          <a:p>
            <a:endParaRPr lang="en-US" dirty="0"/>
          </a:p>
          <a:p>
            <a:r>
              <a:rPr lang="en-US" b="1" dirty="0"/>
              <a:t>Note to presenter:  </a:t>
            </a:r>
          </a:p>
          <a:p>
            <a:pPr marL="181240" indent="-181240">
              <a:buFont typeface="Arial" panose="020B0604020202020204" pitchFamily="34" charset="0"/>
              <a:buChar char="•"/>
            </a:pPr>
            <a:r>
              <a:rPr lang="en-US" dirty="0"/>
              <a:t>Clarify for participants: the terms “measurement” and “</a:t>
            </a:r>
            <a:r>
              <a:rPr lang="en-US" dirty="0" err="1"/>
              <a:t>partitive</a:t>
            </a:r>
            <a:r>
              <a:rPr lang="en-US" dirty="0"/>
              <a:t>” are not vocabulary words used with students.  They’re used with teachers to distinguish between the 2 types of division situations.</a:t>
            </a:r>
          </a:p>
          <a:p>
            <a:pPr marL="181240" indent="-181240">
              <a:buFont typeface="Arial" panose="020B0604020202020204" pitchFamily="34" charset="0"/>
              <a:buChar char="•"/>
            </a:pPr>
            <a:r>
              <a:rPr lang="en-US" dirty="0"/>
              <a:t> Invite participants to discuss the fact that each division situation gave us the same quotient, 3, but that 3 means something different in each case</a:t>
            </a:r>
            <a:r>
              <a:rPr lang="en-US" dirty="0" smtClean="0"/>
              <a:t>.</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26</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024793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a:defRPr/>
            </a:pPr>
            <a:r>
              <a:rPr lang="en-US" dirty="0"/>
              <a:t>Tape diagrams are used to help students model the 2 types of division. </a:t>
            </a:r>
          </a:p>
          <a:p>
            <a:pPr>
              <a:defRPr/>
            </a:pPr>
            <a:endParaRPr lang="en-US" dirty="0"/>
          </a:p>
          <a:p>
            <a:pPr>
              <a:defRPr/>
            </a:pPr>
            <a:r>
              <a:rPr lang="en-US" dirty="0"/>
              <a:t>(CLICK) </a:t>
            </a:r>
            <a:r>
              <a:rPr lang="en-US" dirty="0" smtClean="0"/>
              <a:t> In </a:t>
            </a:r>
            <a:r>
              <a:rPr lang="en-US" dirty="0"/>
              <a:t>this problem, the number of groups is known (</a:t>
            </a:r>
            <a:r>
              <a:rPr lang="en-US" dirty="0" err="1"/>
              <a:t>partitive</a:t>
            </a:r>
            <a:r>
              <a:rPr lang="en-US" dirty="0"/>
              <a:t>) and the size of the groups is unknown, so students start by drawing a tape diagram and labeling the whole.</a:t>
            </a:r>
          </a:p>
          <a:p>
            <a:pPr>
              <a:defRPr/>
            </a:pPr>
            <a:endParaRPr lang="en-US" dirty="0"/>
          </a:p>
          <a:p>
            <a:pPr>
              <a:defRPr/>
            </a:pPr>
            <a:r>
              <a:rPr lang="en-US" dirty="0"/>
              <a:t>(CLICK) </a:t>
            </a:r>
            <a:r>
              <a:rPr lang="en-US" dirty="0" smtClean="0"/>
              <a:t> Then </a:t>
            </a:r>
            <a:r>
              <a:rPr lang="en-US" dirty="0"/>
              <a:t>the tape diagram is partitioned into 2 equal groups, or 2 units, to represent the 2 students in the problem.</a:t>
            </a:r>
          </a:p>
          <a:p>
            <a:pPr>
              <a:defRPr/>
            </a:pPr>
            <a:endParaRPr lang="en-US" dirty="0"/>
          </a:p>
          <a:p>
            <a:pPr>
              <a:defRPr/>
            </a:pPr>
            <a:r>
              <a:rPr lang="en-US" dirty="0"/>
              <a:t>(CLICK) </a:t>
            </a:r>
            <a:r>
              <a:rPr lang="en-US" dirty="0" smtClean="0"/>
              <a:t> Finally</a:t>
            </a:r>
            <a:r>
              <a:rPr lang="en-US" dirty="0"/>
              <a:t>, the unknown is labeled with a question mark and students write a division number sentence to solve the problem.  Tape diagrams are used as tools to help students solve problems and we’ll see some examples in a few minutes that show the flexibility of labeling tape diagrams.  Not all students will label the tape diagram as indicated in this picture.</a:t>
            </a:r>
          </a:p>
          <a:p>
            <a:pPr>
              <a:defRPr/>
            </a:pPr>
            <a:endParaRPr lang="en-US" dirty="0"/>
          </a:p>
          <a:p>
            <a:pPr>
              <a:defRPr/>
            </a:pPr>
            <a:r>
              <a:rPr lang="en-US" dirty="0"/>
              <a:t>(CLICK) </a:t>
            </a:r>
            <a:r>
              <a:rPr lang="en-US" dirty="0" smtClean="0"/>
              <a:t> This </a:t>
            </a:r>
            <a:r>
              <a:rPr lang="en-US" dirty="0"/>
              <a:t>is an example of </a:t>
            </a:r>
            <a:r>
              <a:rPr lang="en-US" dirty="0" err="1"/>
              <a:t>partitive</a:t>
            </a:r>
            <a:r>
              <a:rPr lang="en-US" dirty="0"/>
              <a:t> division, where the number of groups is known, but the size of each group is unknown.</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27</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240894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a:t>In this problem, the students know the size of each group (measurement) and are trying to find how many groups there are.</a:t>
            </a:r>
          </a:p>
          <a:p>
            <a:endParaRPr lang="en-US" dirty="0"/>
          </a:p>
          <a:p>
            <a:r>
              <a:rPr lang="en-US" dirty="0"/>
              <a:t>(CLICK) </a:t>
            </a:r>
            <a:r>
              <a:rPr lang="en-US" dirty="0" smtClean="0"/>
              <a:t> When </a:t>
            </a:r>
            <a:r>
              <a:rPr lang="en-US" dirty="0"/>
              <a:t>the number of groups is unknown, students start by drawing and labeling 1 unit, according to the information in the problem.  </a:t>
            </a:r>
          </a:p>
          <a:p>
            <a:endParaRPr lang="en-US" dirty="0"/>
          </a:p>
          <a:p>
            <a:r>
              <a:rPr lang="en-US" dirty="0"/>
              <a:t>(CLICK) </a:t>
            </a:r>
            <a:r>
              <a:rPr lang="en-US" dirty="0" smtClean="0"/>
              <a:t> The </a:t>
            </a:r>
            <a:r>
              <a:rPr lang="en-US" dirty="0"/>
              <a:t>total of the tape diagram is also labeled and the unknown is indicated with a question mark.</a:t>
            </a:r>
          </a:p>
          <a:p>
            <a:endParaRPr lang="en-US" dirty="0"/>
          </a:p>
          <a:p>
            <a:r>
              <a:rPr lang="en-US" dirty="0"/>
              <a:t>(CLICK) </a:t>
            </a:r>
            <a:r>
              <a:rPr lang="en-US" dirty="0" smtClean="0"/>
              <a:t> Students </a:t>
            </a:r>
            <a:r>
              <a:rPr lang="en-US" dirty="0"/>
              <a:t>continue to draw units of 2 until they have a total of 8 crackers.  Then they write a division number sentence to match the tape diagram.</a:t>
            </a:r>
          </a:p>
          <a:p>
            <a:endParaRPr lang="en-US" dirty="0"/>
          </a:p>
          <a:p>
            <a:r>
              <a:rPr lang="en-US" dirty="0"/>
              <a:t>(CLICK) </a:t>
            </a:r>
            <a:r>
              <a:rPr lang="en-US" dirty="0" smtClean="0"/>
              <a:t> This </a:t>
            </a:r>
            <a:r>
              <a:rPr lang="en-US" dirty="0"/>
              <a:t>is an example of measurement division, where the size of each group is known, but the number of groups is unknown.</a:t>
            </a:r>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28</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184194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1" cy="5760720"/>
          </a:xfrm>
        </p:spPr>
        <p:txBody>
          <a:bodyPr/>
          <a:lstStyle/>
          <a:p>
            <a:r>
              <a:rPr lang="en-US" dirty="0"/>
              <a:t>Students also use tape diagrams to model multiplication.  They draw and partition a tape into equal groups, or units.  Each unit in a multiplication tape diagram has the same value.  </a:t>
            </a:r>
          </a:p>
          <a:p>
            <a:endParaRPr lang="en-US" dirty="0"/>
          </a:p>
          <a:p>
            <a:r>
              <a:rPr lang="en-US" dirty="0"/>
              <a:t>(CLICK) </a:t>
            </a:r>
            <a:r>
              <a:rPr lang="en-US" dirty="0" smtClean="0"/>
              <a:t> Here </a:t>
            </a:r>
            <a:r>
              <a:rPr lang="en-US" dirty="0"/>
              <a:t>are 3 different tape diagrams that all model the same multiplication fact, 4 x 6. </a:t>
            </a:r>
          </a:p>
          <a:p>
            <a:endParaRPr lang="en-US" dirty="0"/>
          </a:p>
          <a:p>
            <a:r>
              <a:rPr lang="en-US" b="1" dirty="0"/>
              <a:t>Invite participants to discuss the differences and similarities in the tape diagrams.  </a:t>
            </a:r>
          </a:p>
          <a:p>
            <a:endParaRPr lang="en-US" dirty="0"/>
          </a:p>
          <a:p>
            <a:r>
              <a:rPr lang="en-US" dirty="0"/>
              <a:t>These different representations of tape diagrams used to solve 4 x 6 demonstrate the flexibility of the tape diagram.  As mentioned earlier, you can see that not all students will label their tape diagrams the same way.  However, in each example, students recognize that 1 unit equals 6, so 4 units equals 24.  </a:t>
            </a:r>
          </a:p>
          <a:p>
            <a:endParaRPr lang="en-US" dirty="0"/>
          </a:p>
          <a:p>
            <a:r>
              <a:rPr lang="en-US" dirty="0"/>
              <a:t>It’s also important to note that students use tape diagrams with division before they are used with multiplication.  The idea of sharing equally, or dividing, is intuitive for students, as it is something that they have a lot of experience doing.  Dealing cards in equal groups, sharing candy, making equal groups of students for games, etc. are familiar to students, which is why the tape diagram is modeled with division first.</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29</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7680" y="3840480"/>
            <a:ext cx="6583680" cy="5520690"/>
          </a:xfrm>
        </p:spPr>
        <p:txBody>
          <a:bodyPr/>
          <a:lstStyle/>
          <a:p>
            <a:r>
              <a:rPr lang="en-US" dirty="0" smtClean="0"/>
              <a:t>Our objectives for this session are to:</a:t>
            </a:r>
          </a:p>
          <a:p>
            <a:pPr marL="483306" indent="-483306">
              <a:buFont typeface="Arial"/>
              <a:buChar char="•"/>
            </a:pPr>
            <a:r>
              <a:rPr lang="en-US" dirty="0" smtClean="0"/>
              <a:t>Just like addition and subtraction, multiplication and division are, respectively, composing and decomposing units;</a:t>
            </a:r>
            <a:r>
              <a:rPr lang="en-US" baseline="0" dirty="0" smtClean="0"/>
              <a:t> however, unlike addition and subtraction, multiplication and division are all about </a:t>
            </a:r>
            <a:r>
              <a:rPr lang="en-US" baseline="0" smtClean="0"/>
              <a:t>EQUAL units!</a:t>
            </a:r>
            <a:r>
              <a:rPr lang="en-US" smtClean="0"/>
              <a:t> </a:t>
            </a:r>
            <a:endParaRPr lang="en-US" dirty="0" smtClean="0"/>
          </a:p>
          <a:p>
            <a:pPr marL="483306" indent="-483306">
              <a:buFont typeface="Arial"/>
              <a:buChar char="•"/>
            </a:pPr>
            <a:r>
              <a:rPr lang="en-US" dirty="0" smtClean="0"/>
              <a:t>Understand how the part to whole and whole to part relationships apply to multiplication and division.</a:t>
            </a:r>
          </a:p>
          <a:p>
            <a:endParaRPr lang="en-US" dirty="0"/>
          </a:p>
        </p:txBody>
      </p:sp>
      <p:sp>
        <p:nvSpPr>
          <p:cNvPr id="6" name="Notes Placeholder 1"/>
          <p:cNvSpPr txBox="1">
            <a:spLocks/>
          </p:cNvSpPr>
          <p:nvPr/>
        </p:nvSpPr>
        <p:spPr>
          <a:xfrm>
            <a:off x="4572792" y="768096"/>
            <a:ext cx="2837411"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a:t>
            </a:r>
          </a:p>
          <a:p>
            <a:r>
              <a:rPr lang="en-US" dirty="0" smtClean="0"/>
              <a:t>	</a:t>
            </a:r>
            <a:r>
              <a:rPr lang="en-US" baseline="0" dirty="0" smtClean="0"/>
              <a:t>2 minutes </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dirty="0"/>
          </a:p>
        </p:txBody>
      </p:sp>
      <p:sp>
        <p:nvSpPr>
          <p:cNvPr id="10" name="Slide Image Placeholder 9"/>
          <p:cNvSpPr>
            <a:spLocks noGrp="1" noRot="1" noChangeAspect="1"/>
          </p:cNvSpPr>
          <p:nvPr>
            <p:ph type="sldImg"/>
          </p:nvPr>
        </p:nvSpPr>
        <p:spPr/>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3</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2" name="Footer Placeholder 1"/>
          <p:cNvSpPr>
            <a:spLocks noGrp="1"/>
          </p:cNvSpPr>
          <p:nvPr>
            <p:ph type="ftr" sz="quarter" idx="13"/>
          </p:nvPr>
        </p:nvSpPr>
        <p:spPr>
          <a:xfrm>
            <a:off x="0" y="9119474"/>
            <a:ext cx="5029200" cy="481726"/>
          </a:xfrm>
        </p:spPr>
        <p:txBody>
          <a:bodyPr/>
          <a:lstStyle/>
          <a:p>
            <a:r>
              <a:rPr lang="en-US" sz="1100" dirty="0"/>
              <a:t>© 2014.  All rights reserved. Duplication and/or distribution of this material is </a:t>
            </a:r>
          </a:p>
          <a:p>
            <a:r>
              <a:rPr lang="en-US" sz="1100" dirty="0"/>
              <a:t>prohibited without written consent from Common Core, Inc</a:t>
            </a:r>
            <a:r>
              <a:rPr lang="en-US" dirty="0" smtClean="0"/>
              <a:t>.</a:t>
            </a:r>
            <a:endParaRPr lang="en-US" dirty="0" smtClean="0"/>
          </a:p>
        </p:txBody>
      </p:sp>
    </p:spTree>
    <p:extLst>
      <p:ext uri="{BB962C8B-B14F-4D97-AF65-F5344CB8AC3E}">
        <p14:creationId xmlns:p14="http://schemas.microsoft.com/office/powerpoint/2010/main" val="2611661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a:defRPr/>
            </a:pPr>
            <a:r>
              <a:rPr lang="en-US" dirty="0"/>
              <a:t>Try problems 4 and 5 on your Problem Set to practice using tape diagrams to solve multiplication and division problems.  </a:t>
            </a:r>
            <a:endParaRPr lang="en-US" dirty="0" smtClean="0"/>
          </a:p>
          <a:p>
            <a:pPr>
              <a:defRPr/>
            </a:pPr>
            <a:endParaRPr lang="en-US" dirty="0"/>
          </a:p>
          <a:p>
            <a:pPr>
              <a:defRPr/>
            </a:pPr>
            <a:r>
              <a:rPr lang="en-US" dirty="0"/>
              <a:t>(</a:t>
            </a:r>
            <a:r>
              <a:rPr lang="en-US" dirty="0" smtClean="0"/>
              <a:t>CLICK to </a:t>
            </a:r>
            <a:r>
              <a:rPr lang="en-US" dirty="0"/>
              <a:t>show possible solutions for these problems</a:t>
            </a:r>
            <a:r>
              <a:rPr lang="en-US" dirty="0" smtClean="0"/>
              <a:t>.)</a:t>
            </a:r>
            <a:endParaRPr lang="en-US" dirty="0"/>
          </a:p>
          <a:p>
            <a:pPr>
              <a:defRPr/>
            </a:pPr>
            <a:endParaRPr lang="en-US" dirty="0"/>
          </a:p>
          <a:p>
            <a:pPr>
              <a:defRPr/>
            </a:pPr>
            <a:r>
              <a:rPr lang="en-US" dirty="0"/>
              <a:t>Invite participants to answer the question in the box.  </a:t>
            </a:r>
          </a:p>
          <a:p>
            <a:pPr>
              <a:defRPr/>
            </a:pPr>
            <a:r>
              <a:rPr lang="en-US" dirty="0"/>
              <a:t>Possible answers:  </a:t>
            </a:r>
          </a:p>
          <a:p>
            <a:pPr marL="181240" indent="-181240">
              <a:buFont typeface="Arial" panose="020B0604020202020204" pitchFamily="34" charset="0"/>
              <a:buChar char="•"/>
              <a:defRPr/>
            </a:pPr>
            <a:r>
              <a:rPr lang="en-US" dirty="0"/>
              <a:t>The tape diagram for #4 shows the total and the number of units, but not the size of each unit.</a:t>
            </a:r>
          </a:p>
          <a:p>
            <a:pPr marL="181240" indent="-181240">
              <a:buFont typeface="Arial" panose="020B0604020202020204" pitchFamily="34" charset="0"/>
              <a:buChar char="•"/>
              <a:defRPr/>
            </a:pPr>
            <a:r>
              <a:rPr lang="en-US" dirty="0"/>
              <a:t>The tape diagram for #5 shows the number of units and the size of each unit, but not the total.</a:t>
            </a:r>
          </a:p>
          <a:p>
            <a:pPr marL="181240" indent="-181240">
              <a:buFont typeface="Arial" panose="020B0604020202020204" pitchFamily="34" charset="0"/>
              <a:buChar char="•"/>
              <a:defRPr/>
            </a:pPr>
            <a:r>
              <a:rPr lang="en-US" dirty="0"/>
              <a:t>Both tape diagrams show the number of units.</a:t>
            </a:r>
          </a:p>
          <a:p>
            <a:pPr marL="181240" indent="-181240">
              <a:buFont typeface="Arial" panose="020B0604020202020204" pitchFamily="34" charset="0"/>
              <a:buChar char="•"/>
              <a:defRPr/>
            </a:pP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Problem Set</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30</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941703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583680" cy="5760720"/>
          </a:xfrm>
        </p:spPr>
        <p:txBody>
          <a:bodyPr/>
          <a:lstStyle/>
          <a:p>
            <a:pPr>
              <a:defRPr/>
            </a:pPr>
            <a:r>
              <a:rPr lang="en-US" dirty="0"/>
              <a:t>Students return to arrays to model the 5 + n pattern as a strategy for multiplying.</a:t>
            </a:r>
          </a:p>
          <a:p>
            <a:pPr>
              <a:defRPr/>
            </a:pPr>
            <a:endParaRPr lang="en-US" dirty="0"/>
          </a:p>
          <a:p>
            <a:pPr>
              <a:defRPr/>
            </a:pPr>
            <a:r>
              <a:rPr lang="en-US" dirty="0"/>
              <a:t>(CLICK) </a:t>
            </a:r>
            <a:r>
              <a:rPr lang="en-US" dirty="0" smtClean="0"/>
              <a:t> To </a:t>
            </a:r>
            <a:r>
              <a:rPr lang="en-US" dirty="0"/>
              <a:t>solve 8 x 4, students start by drawing an 8 by 4 array.  </a:t>
            </a:r>
            <a:r>
              <a:rPr lang="en-US" b="1" dirty="0"/>
              <a:t>Encourage participants to do the problem with you on their whiteboards.</a:t>
            </a:r>
          </a:p>
          <a:p>
            <a:pPr>
              <a:defRPr/>
            </a:pPr>
            <a:endParaRPr lang="en-US" dirty="0"/>
          </a:p>
          <a:p>
            <a:pPr>
              <a:defRPr/>
            </a:pPr>
            <a:r>
              <a:rPr lang="en-US" dirty="0"/>
              <a:t>(CLICK) </a:t>
            </a:r>
            <a:r>
              <a:rPr lang="en-US" dirty="0" smtClean="0"/>
              <a:t> Then </a:t>
            </a:r>
            <a:r>
              <a:rPr lang="en-US" dirty="0"/>
              <a:t>they decompose the array by shading in part of the array to show 5 times 4, which is a fact that they know or can figure out quickly by counting by fives. </a:t>
            </a:r>
            <a:r>
              <a:rPr lang="en-US" dirty="0" smtClean="0"/>
              <a:t> (CLICK to </a:t>
            </a:r>
            <a:r>
              <a:rPr lang="en-US" dirty="0"/>
              <a:t>show 5 x 4 = 20</a:t>
            </a:r>
            <a:r>
              <a:rPr lang="en-US" dirty="0" smtClean="0"/>
              <a:t>.)</a:t>
            </a:r>
            <a:endParaRPr lang="en-US" dirty="0"/>
          </a:p>
          <a:p>
            <a:pPr>
              <a:defRPr/>
            </a:pPr>
            <a:endParaRPr lang="en-US" dirty="0"/>
          </a:p>
          <a:p>
            <a:pPr>
              <a:defRPr/>
            </a:pPr>
            <a:r>
              <a:rPr lang="en-US" dirty="0"/>
              <a:t>(CLICK) </a:t>
            </a:r>
            <a:r>
              <a:rPr lang="en-US" dirty="0" smtClean="0"/>
              <a:t> The </a:t>
            </a:r>
            <a:r>
              <a:rPr lang="en-US" dirty="0"/>
              <a:t>unshaded part of the array is solved by multiplying 3 times 4.</a:t>
            </a:r>
          </a:p>
          <a:p>
            <a:pPr>
              <a:defRPr/>
            </a:pPr>
            <a:endParaRPr lang="en-US" dirty="0"/>
          </a:p>
          <a:p>
            <a:pPr>
              <a:defRPr/>
            </a:pPr>
            <a:r>
              <a:rPr lang="en-US" dirty="0"/>
              <a:t>(CLICK) </a:t>
            </a:r>
            <a:r>
              <a:rPr lang="en-US" dirty="0" smtClean="0"/>
              <a:t> Number </a:t>
            </a:r>
            <a:r>
              <a:rPr lang="en-US" dirty="0"/>
              <a:t>bonds are used to show the decomposition of 8 fours into 5 fours and 3 fours.  The equations show how the groups of 4 are distributed.  Students begin to use the word “distribute” to describe what is happening to the equal groups.</a:t>
            </a:r>
          </a:p>
          <a:p>
            <a:pPr>
              <a:defRPr/>
            </a:pPr>
            <a:endParaRPr lang="en-US" dirty="0"/>
          </a:p>
          <a:p>
            <a:pPr>
              <a:defRPr/>
            </a:pPr>
            <a:r>
              <a:rPr lang="en-US" b="1" dirty="0"/>
              <a:t>Note to presenter:  </a:t>
            </a:r>
            <a:r>
              <a:rPr lang="en-US" dirty="0"/>
              <a:t>Invite participants to solve 9 x 4 on their whiteboards using the 5 + n strategy. Model the solutions on the document camera.</a:t>
            </a:r>
          </a:p>
          <a:p>
            <a:pPr>
              <a:defRPr/>
            </a:pPr>
            <a:r>
              <a:rPr lang="en-US" dirty="0"/>
              <a:t> </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personal </a:t>
            </a:r>
            <a:r>
              <a:rPr lang="en-US" dirty="0"/>
              <a:t>white </a:t>
            </a:r>
            <a:r>
              <a:rPr lang="en-US" dirty="0" smtClean="0"/>
              <a:t>board</a:t>
            </a:r>
          </a:p>
          <a:p>
            <a:pPr marL="484985" lvl="1" indent="-302066">
              <a:buFont typeface="Arial" pitchFamily="34" charset="0"/>
              <a:buChar char="•"/>
            </a:pPr>
            <a:r>
              <a:rPr lang="en-US" i="1" dirty="0" smtClean="0"/>
              <a:t>document camera</a:t>
            </a:r>
            <a:endParaRPr lang="en-US" i="1" dirty="0"/>
          </a:p>
          <a:p>
            <a:pPr marL="484985" lvl="1" indent="-302066">
              <a:buFont typeface="Arial" pitchFamily="34" charset="0"/>
              <a:buChar char="•"/>
            </a:pP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31</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a:defRPr/>
            </a:pPr>
            <a:r>
              <a:rPr lang="en-US" dirty="0"/>
              <a:t>Module 1 wraps up with using arrays to model the distributive property with division.  Students break apart an array, solve 2 smaller division problems, and add the quotients of these problems together to solve the original division problem.  </a:t>
            </a:r>
          </a:p>
          <a:p>
            <a:pPr>
              <a:defRPr/>
            </a:pPr>
            <a:endParaRPr lang="en-US" dirty="0"/>
          </a:p>
          <a:p>
            <a:pPr>
              <a:defRPr/>
            </a:pPr>
            <a:r>
              <a:rPr lang="en-US" dirty="0"/>
              <a:t>(CLICK) </a:t>
            </a:r>
            <a:r>
              <a:rPr lang="en-US" dirty="0" smtClean="0"/>
              <a:t> To </a:t>
            </a:r>
            <a:r>
              <a:rPr lang="en-US" dirty="0"/>
              <a:t>solve 28 divided by 4, the 7 by 4 array is broken apart into a 5 by 4 array and a 2 by 4 array.  So, how many fours is 28?  It’s 5 fours plus 2 fours, which is 7 fours. </a:t>
            </a:r>
          </a:p>
          <a:p>
            <a:pPr>
              <a:defRPr/>
            </a:pPr>
            <a:endParaRPr lang="en-US" dirty="0"/>
          </a:p>
          <a:p>
            <a:pPr>
              <a:defRPr/>
            </a:pPr>
            <a:r>
              <a:rPr lang="en-US" dirty="0"/>
              <a:t>(CLICK) </a:t>
            </a:r>
            <a:r>
              <a:rPr lang="en-US" dirty="0" smtClean="0"/>
              <a:t> Then </a:t>
            </a:r>
            <a:r>
              <a:rPr lang="en-US" dirty="0"/>
              <a:t>a division number sentence is completed for each smaller array.  </a:t>
            </a:r>
          </a:p>
          <a:p>
            <a:pPr>
              <a:defRPr/>
            </a:pPr>
            <a:r>
              <a:rPr lang="en-US" dirty="0"/>
              <a:t>The quotients of these 2 smaller arrays are added together to </a:t>
            </a:r>
            <a:r>
              <a:rPr lang="en-US" dirty="0" err="1"/>
              <a:t>to</a:t>
            </a:r>
            <a:r>
              <a:rPr lang="en-US" dirty="0"/>
              <a:t> get 7, which is the solution of the original problem, 28 divided by 4.</a:t>
            </a:r>
          </a:p>
          <a:p>
            <a:pPr>
              <a:defRPr/>
            </a:pPr>
            <a:endParaRPr lang="en-US" dirty="0"/>
          </a:p>
          <a:p>
            <a:pPr>
              <a:defRPr/>
            </a:pPr>
            <a:r>
              <a:rPr lang="en-US" dirty="0" smtClean="0"/>
              <a:t>(</a:t>
            </a:r>
            <a:r>
              <a:rPr lang="en-US" dirty="0"/>
              <a:t>CLICK) </a:t>
            </a:r>
            <a:r>
              <a:rPr lang="en-US" dirty="0" smtClean="0"/>
              <a:t> This </a:t>
            </a:r>
            <a:r>
              <a:rPr lang="en-US" dirty="0"/>
              <a:t>problem can also be modeled with a number bond.  The whole, 28 divided by 4 is decomposed into the parts 20 divided by 4 and 8 divided by 4.</a:t>
            </a:r>
          </a:p>
          <a:p>
            <a:pPr>
              <a:defRPr/>
            </a:pPr>
            <a:endParaRPr lang="en-US" dirty="0"/>
          </a:p>
          <a:p>
            <a:pPr>
              <a:defRPr/>
            </a:pPr>
            <a:r>
              <a:rPr lang="en-US" dirty="0"/>
              <a:t>(CLICK) </a:t>
            </a:r>
            <a:r>
              <a:rPr lang="en-US" dirty="0" smtClean="0"/>
              <a:t> This </a:t>
            </a:r>
            <a:r>
              <a:rPr lang="en-US" dirty="0"/>
              <a:t>work shows how both the array and number bond are decomposed and the distributive property is applied.  </a:t>
            </a:r>
          </a:p>
          <a:p>
            <a:pPr>
              <a:defRPr/>
            </a:pPr>
            <a:endParaRPr lang="en-US" dirty="0"/>
          </a:p>
          <a:p>
            <a:pPr>
              <a:defRPr/>
            </a:pPr>
            <a:r>
              <a:rPr lang="en-US" b="1" dirty="0"/>
              <a:t>Note to presenter</a:t>
            </a:r>
            <a:r>
              <a:rPr lang="en-US" dirty="0"/>
              <a:t>:  Clarify the following for participants:</a:t>
            </a:r>
          </a:p>
          <a:p>
            <a:pPr marL="241653" indent="-241653">
              <a:buFont typeface="+mj-lt"/>
              <a:buAutoNum type="arabicPeriod"/>
              <a:defRPr/>
            </a:pPr>
            <a:r>
              <a:rPr lang="en-US" dirty="0"/>
              <a:t>The 5 + n strategy is used to break apart the dividend in the number bond (28 is broken apart into 20 and 8 because 5 x 4 = 20)</a:t>
            </a:r>
          </a:p>
          <a:p>
            <a:pPr marL="241653" indent="-241653">
              <a:buFont typeface="+mj-lt"/>
              <a:buAutoNum type="arabicPeriod"/>
              <a:defRPr/>
            </a:pPr>
            <a:r>
              <a:rPr lang="en-US" dirty="0"/>
              <a:t>While this might be a fact that students know, we are using it here to get at the properties of arithmetic, while also tying together various basic facts.</a:t>
            </a:r>
          </a:p>
          <a:p>
            <a:pPr marL="241653" indent="-241653">
              <a:buFont typeface="+mj-lt"/>
              <a:buAutoNum type="arabicPeriod"/>
              <a:defRPr/>
            </a:pP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32</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a:defRPr/>
            </a:pPr>
            <a:r>
              <a:rPr lang="en-US" dirty="0"/>
              <a:t>Try problem 6 on your Problem Set to practice using an array to model the distributive property with division.  </a:t>
            </a:r>
            <a:endParaRPr lang="en-US" dirty="0" smtClean="0"/>
          </a:p>
          <a:p>
            <a:pPr>
              <a:defRPr/>
            </a:pPr>
            <a:endParaRPr lang="en-US" dirty="0"/>
          </a:p>
          <a:p>
            <a:pPr>
              <a:defRPr/>
            </a:pPr>
            <a:r>
              <a:rPr lang="en-US" dirty="0"/>
              <a:t>(</a:t>
            </a:r>
            <a:r>
              <a:rPr lang="en-US" dirty="0" smtClean="0"/>
              <a:t>CLICK to </a:t>
            </a:r>
            <a:r>
              <a:rPr lang="en-US" dirty="0"/>
              <a:t>show possible solutions for these problems</a:t>
            </a:r>
            <a:r>
              <a:rPr lang="en-US" dirty="0" smtClean="0"/>
              <a:t>.)</a:t>
            </a:r>
            <a:endParaRPr lang="en-US" dirty="0"/>
          </a:p>
          <a:p>
            <a:pPr>
              <a:defRPr/>
            </a:pPr>
            <a:endParaRPr lang="en-US" dirty="0"/>
          </a:p>
          <a:p>
            <a:pPr>
              <a:defRPr/>
            </a:pPr>
            <a:r>
              <a:rPr lang="en-US" dirty="0"/>
              <a:t>Invite participants to answer the question in the box.  </a:t>
            </a:r>
          </a:p>
          <a:p>
            <a:pPr>
              <a:defRPr/>
            </a:pPr>
            <a:r>
              <a:rPr lang="en-US" dirty="0"/>
              <a:t>Possible answers:  </a:t>
            </a:r>
          </a:p>
          <a:p>
            <a:pPr marL="181240" indent="-181240">
              <a:buFont typeface="Arial" panose="020B0604020202020204" pitchFamily="34" charset="0"/>
              <a:buChar char="•"/>
              <a:defRPr/>
            </a:pPr>
            <a:r>
              <a:rPr lang="en-US" dirty="0"/>
              <a:t>It allows students to use smaller facts to solve a larger fact.</a:t>
            </a:r>
          </a:p>
          <a:p>
            <a:pPr marL="181240" indent="-181240">
              <a:buFont typeface="Arial" panose="020B0604020202020204" pitchFamily="34" charset="0"/>
              <a:buChar char="•"/>
              <a:defRPr/>
            </a:pPr>
            <a:r>
              <a:rPr lang="en-US" dirty="0"/>
              <a:t>It uses an easy fact, 5, to help solve a harder fact.</a:t>
            </a:r>
          </a:p>
          <a:p>
            <a:pPr>
              <a:defRPr/>
            </a:pPr>
            <a:endParaRPr lang="en-US" dirty="0"/>
          </a:p>
          <a:p>
            <a:pPr>
              <a:defRPr/>
            </a:pPr>
            <a:r>
              <a:rPr lang="en-US" dirty="0"/>
              <a:t>Note how this solution is related to the 5 + n strategy.</a:t>
            </a:r>
          </a:p>
          <a:p>
            <a:pPr>
              <a:defRPr/>
            </a:pP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Problem Set</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33</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9827733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a:defRPr/>
            </a:pPr>
            <a:r>
              <a:rPr lang="en-US" dirty="0"/>
              <a:t>Lesson 3 in Module 3 introduces using a letter to represent the unknown in various positions within multiplication and division problems.  In Module 1 students represented the unknown on tape diagrams, and occasionally in equations, using a question mark.  This lesson uses familiar facts to introduce the new abstraction of a letter as a placeholder. </a:t>
            </a:r>
          </a:p>
          <a:p>
            <a:pPr>
              <a:defRPr/>
            </a:pPr>
            <a:endParaRPr lang="en-US" dirty="0"/>
          </a:p>
          <a:p>
            <a:pPr>
              <a:defRPr/>
            </a:pPr>
            <a:r>
              <a:rPr lang="en-US" b="1" dirty="0"/>
              <a:t>Note to presenter:  </a:t>
            </a:r>
            <a:r>
              <a:rPr lang="en-US" dirty="0"/>
              <a:t>Encourage participants to solve the problem with a tape diagram on their whiteboards.  Then show how the letter is introduced to represent the unknown.</a:t>
            </a:r>
          </a:p>
          <a:p>
            <a:pPr>
              <a:defRPr/>
            </a:pPr>
            <a:endParaRPr lang="en-US" dirty="0"/>
          </a:p>
          <a:p>
            <a:pPr>
              <a:defRPr/>
            </a:pPr>
            <a:r>
              <a:rPr lang="en-US" dirty="0"/>
              <a:t>(CLICK) </a:t>
            </a:r>
            <a:r>
              <a:rPr lang="en-US" dirty="0" smtClean="0"/>
              <a:t> Here </a:t>
            </a:r>
            <a:r>
              <a:rPr lang="en-US" dirty="0"/>
              <a:t>is an example solution.  So far, students have been using a question mark to represent the unknown.  </a:t>
            </a:r>
          </a:p>
          <a:p>
            <a:pPr>
              <a:defRPr/>
            </a:pPr>
            <a:endParaRPr lang="en-US" dirty="0"/>
          </a:p>
          <a:p>
            <a:pPr>
              <a:defRPr/>
            </a:pPr>
            <a:r>
              <a:rPr lang="en-US" dirty="0"/>
              <a:t>(CLICK) </a:t>
            </a:r>
            <a:r>
              <a:rPr lang="en-US" dirty="0" smtClean="0"/>
              <a:t> Here</a:t>
            </a:r>
            <a:r>
              <a:rPr lang="en-US" dirty="0"/>
              <a:t>, students learn to instead use a letter to represent the unknown.  The question marks have been replaced with the letter “c”.</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personal </a:t>
            </a:r>
            <a:r>
              <a:rPr lang="en-US" dirty="0"/>
              <a:t>white board</a:t>
            </a:r>
            <a:endParaRPr lang="en-US" i="1" dirty="0"/>
          </a:p>
          <a:p>
            <a:pPr marL="484985" lvl="1" indent="-302066">
              <a:buFont typeface="Arial" pitchFamily="34" charset="0"/>
              <a:buChar char="•"/>
            </a:pP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34</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a:t>Level 2 skip-counting strategies are used with units of 6 and 7 to solve both multiplication and division problems.  When counting by sixes and sevens, students compose up to and then over the next decade.</a:t>
            </a:r>
          </a:p>
          <a:p>
            <a:endParaRPr lang="en-US" dirty="0"/>
          </a:p>
          <a:p>
            <a:r>
              <a:rPr lang="en-US" dirty="0"/>
              <a:t>(CLICK) </a:t>
            </a:r>
            <a:r>
              <a:rPr lang="en-US" dirty="0" smtClean="0"/>
              <a:t> For </a:t>
            </a:r>
            <a:r>
              <a:rPr lang="en-US" dirty="0"/>
              <a:t>example, students might count, 6, 12, 18, and then mentally add 18 + 2 + 4 to make 24.  This skip-counting method utilizes make ten strategies from Grades 1 and 2. Initially, students use number bonds to decompose and identify appropriate number pairs.  Eventually students are able to use mental math as they manipulate numbers and skip-count to multiply. </a:t>
            </a:r>
          </a:p>
          <a:p>
            <a:endParaRPr lang="en-US" dirty="0"/>
          </a:p>
          <a:p>
            <a:r>
              <a:rPr lang="en-US" dirty="0"/>
              <a:t>(CLICK) </a:t>
            </a:r>
            <a:r>
              <a:rPr lang="en-US" dirty="0" smtClean="0"/>
              <a:t> This </a:t>
            </a:r>
            <a:r>
              <a:rPr lang="en-US" dirty="0"/>
              <a:t>count by can be used to solve 7 times 6 because it represents 7 sixes.</a:t>
            </a:r>
          </a:p>
          <a:p>
            <a:endParaRPr lang="en-US" dirty="0"/>
          </a:p>
          <a:p>
            <a:r>
              <a:rPr lang="en-US" dirty="0"/>
              <a:t>(CLICK) </a:t>
            </a:r>
            <a:r>
              <a:rPr lang="en-US" dirty="0" smtClean="0"/>
              <a:t> Or</a:t>
            </a:r>
            <a:r>
              <a:rPr lang="en-US" dirty="0"/>
              <a:t>, it can be used to solve 42 divided by 6 because it shows that you have to count by six 7 times to reach 42.</a:t>
            </a:r>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35</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a:defRPr/>
            </a:pPr>
            <a:r>
              <a:rPr lang="en-US" dirty="0"/>
              <a:t>Lesson 6 is a formal re-introduction of the distributive property using the 5 + n pattern to multiply and divide, with the added complexity of using tape diagrams and number bonds, rather than arrays, to model this Level 3 strategy.</a:t>
            </a:r>
          </a:p>
          <a:p>
            <a:pPr>
              <a:defRPr/>
            </a:pPr>
            <a:endParaRPr lang="en-US" dirty="0"/>
          </a:p>
          <a:p>
            <a:pPr>
              <a:defRPr/>
            </a:pPr>
            <a:r>
              <a:rPr lang="en-US" dirty="0"/>
              <a:t>(CLICK) </a:t>
            </a:r>
            <a:r>
              <a:rPr lang="en-US" dirty="0" smtClean="0"/>
              <a:t> This </a:t>
            </a:r>
            <a:r>
              <a:rPr lang="en-US" dirty="0"/>
              <a:t>tape diagram represents 9 times 7 and can be decomposed into 5 sevens and 4 sevens.  The products of these smaller multiplication facts, 35 and 28, are added to solve 9 times 7, which is 63.</a:t>
            </a:r>
          </a:p>
          <a:p>
            <a:pPr>
              <a:defRPr/>
            </a:pPr>
            <a:endParaRPr lang="en-US" dirty="0"/>
          </a:p>
          <a:p>
            <a:pPr>
              <a:defRPr/>
            </a:pPr>
            <a:r>
              <a:rPr lang="en-US" dirty="0"/>
              <a:t>(CLICK) </a:t>
            </a:r>
            <a:r>
              <a:rPr lang="en-US" dirty="0" smtClean="0"/>
              <a:t> In </a:t>
            </a:r>
            <a:r>
              <a:rPr lang="en-US" dirty="0"/>
              <a:t>division, students decompose the dividend using a multiple of 5, and then add the quotients of the smaller division facts to find the quotient of the larger unknown division fact.  In this example, 48 divided by 6 is decomposed using a number bond into 30 divided by 6 and 18 divided by 6.  The quotients of these smaller division facts, 5 and 3, are added to get 8, which is the quotient of 48 divided by 6.</a:t>
            </a:r>
          </a:p>
          <a:p>
            <a:pPr>
              <a:defRPr/>
            </a:pP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36</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a:t>The associative property is another Level 3 strategy that students use to multiply.  The array is used as a familiar model to introduce this new property of multiplication.</a:t>
            </a:r>
          </a:p>
          <a:p>
            <a:endParaRPr lang="en-US" dirty="0"/>
          </a:p>
          <a:p>
            <a:r>
              <a:rPr lang="en-US" dirty="0"/>
              <a:t>(CLICK) </a:t>
            </a:r>
            <a:r>
              <a:rPr lang="en-US" dirty="0" smtClean="0"/>
              <a:t> A </a:t>
            </a:r>
            <a:r>
              <a:rPr lang="en-US" dirty="0"/>
              <a:t>student is presented with a difficult multiplication problem, 16 x 2.  An array can be used to represent this large multiplication fact.</a:t>
            </a:r>
          </a:p>
          <a:p>
            <a:endParaRPr lang="en-US" dirty="0"/>
          </a:p>
          <a:p>
            <a:r>
              <a:rPr lang="en-US" dirty="0"/>
              <a:t>(CLICK) </a:t>
            </a:r>
            <a:r>
              <a:rPr lang="en-US" dirty="0" smtClean="0"/>
              <a:t> To </a:t>
            </a:r>
            <a:r>
              <a:rPr lang="en-US" dirty="0"/>
              <a:t>solve 16 times 2, 16 is rewritten as a multiplication problem with two easier factors, 8 x 2.  The array is now broken apart into 2 separate 8 x 2 arrays.</a:t>
            </a:r>
          </a:p>
          <a:p>
            <a:endParaRPr lang="en-US" dirty="0"/>
          </a:p>
          <a:p>
            <a:r>
              <a:rPr lang="en-US" dirty="0"/>
              <a:t>(CLICK) </a:t>
            </a:r>
            <a:r>
              <a:rPr lang="en-US" dirty="0" smtClean="0"/>
              <a:t> Next</a:t>
            </a:r>
            <a:r>
              <a:rPr lang="en-US" dirty="0"/>
              <a:t>, the parentheses shift so that the 2 x 2 is the first multiplication fact to be solved.  The array now shows 8 separate arrays.</a:t>
            </a:r>
          </a:p>
          <a:p>
            <a:endParaRPr lang="en-US" dirty="0"/>
          </a:p>
          <a:p>
            <a:r>
              <a:rPr lang="en-US" dirty="0"/>
              <a:t>(CLICK) </a:t>
            </a:r>
            <a:r>
              <a:rPr lang="en-US" dirty="0" smtClean="0"/>
              <a:t> By </a:t>
            </a:r>
            <a:r>
              <a:rPr lang="en-US" dirty="0"/>
              <a:t>moving the parentheses and regrouping the factors, students change a difficult problem like 16 times 2 into 8 times 4, which is an easier problem to solve.  They see that the array, which is the same as the original 16 x 2 array, is broken apart into 8 units of 4, or 8 fours. </a:t>
            </a:r>
          </a:p>
          <a:p>
            <a:endParaRPr lang="en-US" dirty="0"/>
          </a:p>
          <a:p>
            <a:r>
              <a:rPr lang="en-US" dirty="0"/>
              <a:t>(CLICK) </a:t>
            </a:r>
            <a:r>
              <a:rPr lang="en-US" dirty="0" smtClean="0"/>
              <a:t> Students </a:t>
            </a:r>
            <a:r>
              <a:rPr lang="en-US" dirty="0"/>
              <a:t>see that 32, the solution to 8 times 4, is also the solution to 16 times 2.</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37</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defTabSz="966612">
              <a:defRPr/>
            </a:pPr>
            <a:r>
              <a:rPr lang="en-US" dirty="0" smtClean="0"/>
              <a:t>Try</a:t>
            </a:r>
            <a:r>
              <a:rPr lang="en-US" baseline="0" dirty="0" smtClean="0"/>
              <a:t> problem 7 on your Problem Set to practice using an array to model the associative property.  </a:t>
            </a:r>
          </a:p>
          <a:p>
            <a:pPr defTabSz="966612">
              <a:defRPr/>
            </a:pPr>
            <a:endParaRPr lang="en-US" i="1" dirty="0"/>
          </a:p>
          <a:p>
            <a:pPr>
              <a:defRPr/>
            </a:pPr>
            <a:r>
              <a:rPr lang="en-US" dirty="0"/>
              <a:t>(</a:t>
            </a:r>
            <a:r>
              <a:rPr lang="en-US" dirty="0" smtClean="0"/>
              <a:t>CLICK </a:t>
            </a:r>
            <a:r>
              <a:rPr lang="en-US" baseline="0" dirty="0" smtClean="0"/>
              <a:t>to show possible solutions for these problems.)</a:t>
            </a:r>
          </a:p>
          <a:p>
            <a:pPr defTabSz="966612">
              <a:defRPr/>
            </a:pPr>
            <a:endParaRPr lang="en-US" i="0" baseline="0" dirty="0" smtClean="0"/>
          </a:p>
          <a:p>
            <a:pPr defTabSz="966612">
              <a:defRPr/>
            </a:pPr>
            <a:r>
              <a:rPr lang="en-US" i="0" baseline="0" dirty="0" smtClean="0"/>
              <a:t>Invite participants to answer the question in the box.  </a:t>
            </a:r>
          </a:p>
          <a:p>
            <a:pPr defTabSz="966612">
              <a:defRPr/>
            </a:pPr>
            <a:r>
              <a:rPr lang="en-US" i="0" baseline="0" dirty="0" smtClean="0"/>
              <a:t>Possible answer:  </a:t>
            </a:r>
          </a:p>
          <a:p>
            <a:pPr marL="181240" indent="-181240">
              <a:buFont typeface="Arial"/>
              <a:buChar char="•"/>
              <a:defRPr/>
            </a:pPr>
            <a:r>
              <a:rPr lang="en-US" i="0" baseline="0" dirty="0" smtClean="0"/>
              <a:t>12 can be rewritten as 2 x 6, and then when the parentheses are moved, the problem becomes 6 x 6</a:t>
            </a:r>
            <a:r>
              <a:rPr lang="en-US" dirty="0"/>
              <a:t>. </a:t>
            </a:r>
            <a:r>
              <a:rPr lang="en-US" dirty="0" smtClean="0"/>
              <a:t> (</a:t>
            </a:r>
            <a:r>
              <a:rPr lang="en-US" dirty="0"/>
              <a:t>Model on document camera</a:t>
            </a:r>
            <a:r>
              <a:rPr lang="en-US" dirty="0" smtClean="0"/>
              <a:t>)</a:t>
            </a:r>
            <a:endParaRPr lang="en-US" i="0" baseline="0" dirty="0" smtClean="0"/>
          </a:p>
          <a:p>
            <a:pPr marL="181240" indent="-181240" defTabSz="966612">
              <a:buFont typeface="Arial"/>
              <a:buChar char="•"/>
              <a:defRPr/>
            </a:pPr>
            <a:endParaRPr lang="en-US" i="0" baseline="0" dirty="0" smtClean="0"/>
          </a:p>
          <a:p>
            <a:pPr defTabSz="966612">
              <a:defRPr/>
            </a:pPr>
            <a:r>
              <a:rPr lang="en-US" b="1" i="0" baseline="0" dirty="0" smtClean="0"/>
              <a:t>Note to presenter:  </a:t>
            </a:r>
            <a:r>
              <a:rPr lang="en-US" b="0" i="0" baseline="0" dirty="0" smtClean="0"/>
              <a:t>Participants might want/need additional practice with the associative property.  They can solve the following problems on their whiteboards, as you model with the document camera: 3 x 14, 3 x 15, and 3 x 16.</a:t>
            </a:r>
            <a:endParaRPr lang="en-US" b="1" dirty="0" smtClean="0"/>
          </a:p>
          <a:p>
            <a:pPr defTabSz="966612">
              <a:defRPr/>
            </a:pPr>
            <a:endParaRPr lang="en-US"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Problem Set</a:t>
            </a:r>
          </a:p>
          <a:p>
            <a:pPr marL="484985" lvl="1" indent="-302066">
              <a:buFont typeface="Arial" pitchFamily="34" charset="0"/>
              <a:buChar char="•"/>
            </a:pPr>
            <a:r>
              <a:rPr lang="en-US" i="1" dirty="0" smtClean="0"/>
              <a:t>Optional: </a:t>
            </a:r>
            <a:r>
              <a:rPr lang="en-US" dirty="0"/>
              <a:t>personal white </a:t>
            </a:r>
            <a:r>
              <a:rPr lang="en-US" dirty="0" smtClean="0"/>
              <a:t>boards and document camera for extra practice</a:t>
            </a:r>
            <a:endParaRPr lang="en-US"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38</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9827733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Students explore a variety of arithmetic patterns that become engaging strategies for quickly learning nines facts with automaticity.  Nines are placed late in the module so that students have enough experience with multiplication and division to recognize, analyze, and apply the rich patterns found in the manipulation of these facts.  In Lesson 12, students use the distributive property to establish the 9 = 10 – 1 pattern for multiplication. </a:t>
            </a:r>
          </a:p>
          <a:p>
            <a:pPr defTabSz="966612">
              <a:defRPr/>
            </a:pPr>
            <a:endParaRPr lang="en-US" sz="1300" dirty="0"/>
          </a:p>
          <a:p>
            <a:pPr>
              <a:defRPr/>
            </a:pPr>
            <a:r>
              <a:rPr lang="en-US" dirty="0"/>
              <a:t>(CLICK) </a:t>
            </a:r>
            <a:r>
              <a:rPr lang="en-US" dirty="0" smtClean="0"/>
              <a:t> </a:t>
            </a:r>
            <a:r>
              <a:rPr lang="en-US" i="0" baseline="0" dirty="0" smtClean="0"/>
              <a:t>To solve 9 times four, students draw a tape diagram with 10 units of four.  They shade in 9 fours and realize that 9 fours is equal to 10 fours minus 1 four.</a:t>
            </a:r>
            <a:endParaRPr lang="en-US" sz="1300" dirty="0"/>
          </a:p>
          <a:p>
            <a:pPr defTabSz="966612">
              <a:defRPr/>
            </a:pPr>
            <a:endParaRPr lang="en-US" sz="1300" dirty="0"/>
          </a:p>
          <a:p>
            <a:pPr defTabSz="966612">
              <a:defRPr/>
            </a:pPr>
            <a:r>
              <a:rPr lang="en-US" sz="1300" b="1" dirty="0"/>
              <a:t>Note to presenter:  </a:t>
            </a:r>
            <a:r>
              <a:rPr lang="en-US" sz="1300" dirty="0"/>
              <a:t>If available</a:t>
            </a:r>
            <a:r>
              <a:rPr lang="en-US" sz="1300" b="1" dirty="0"/>
              <a:t>, </a:t>
            </a:r>
            <a:r>
              <a:rPr lang="en-US" sz="1300" dirty="0"/>
              <a:t>use a </a:t>
            </a:r>
            <a:r>
              <a:rPr lang="en-US" sz="1300" dirty="0" err="1"/>
              <a:t>Rekenrek</a:t>
            </a:r>
            <a:r>
              <a:rPr lang="en-US" sz="1300" dirty="0"/>
              <a:t> to model this problem.</a:t>
            </a:r>
          </a:p>
          <a:p>
            <a:pPr defTabSz="966612">
              <a:defRPr/>
            </a:pPr>
            <a:endParaRPr lang="en-US" sz="1300" dirty="0"/>
          </a:p>
          <a:p>
            <a:pPr defTabSz="966612">
              <a:defRPr/>
            </a:pPr>
            <a:r>
              <a:rPr lang="en-US" sz="1300" dirty="0"/>
              <a:t>Conceptual understanding of this pattern enables students to see this method of multiplication as a tool rather than a trick.  This lesson lays the foundation for exploring other patterns that emerge with multiplication using units of 9 in the subsequent lessons. </a:t>
            </a:r>
          </a:p>
          <a:p>
            <a:pPr defTabSz="966612">
              <a:defRPr/>
            </a:pPr>
            <a:endParaRPr lang="en-US" dirty="0"/>
          </a:p>
          <a:p>
            <a:pPr defTabSz="966612">
              <a:defRPr/>
            </a:pPr>
            <a:r>
              <a:rPr lang="en-US" sz="1300" b="1" dirty="0"/>
              <a:t>Note to presenter:  </a:t>
            </a:r>
            <a:r>
              <a:rPr lang="en-US" sz="1300" dirty="0"/>
              <a:t>Encourage participants to solve 9 x 6 on their whiteboards using this strategy.  Model the solution with the document camera.  </a:t>
            </a:r>
            <a:endParaRPr lang="en-US" sz="1300" b="1" dirty="0"/>
          </a:p>
          <a:p>
            <a:pPr defTabSz="966612">
              <a:defRPr/>
            </a:pPr>
            <a:endParaRPr lang="en-US"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personal </a:t>
            </a:r>
            <a:r>
              <a:rPr lang="en-US" dirty="0"/>
              <a:t>white </a:t>
            </a:r>
            <a:r>
              <a:rPr lang="en-US" dirty="0" smtClean="0"/>
              <a:t>board</a:t>
            </a:r>
          </a:p>
          <a:p>
            <a:pPr marL="484985" lvl="1" indent="-302066">
              <a:buFont typeface="Arial" pitchFamily="34" charset="0"/>
              <a:buChar char="•"/>
            </a:pPr>
            <a:r>
              <a:rPr lang="en-US" dirty="0" smtClean="0"/>
              <a:t>document camera</a:t>
            </a:r>
          </a:p>
          <a:p>
            <a:pPr marL="484985" lvl="1" indent="-302066">
              <a:buFont typeface="Arial" pitchFamily="34" charset="0"/>
              <a:buChar char="•"/>
            </a:pPr>
            <a:r>
              <a:rPr lang="en-US" i="1" dirty="0" smtClean="0"/>
              <a:t>Optional: </a:t>
            </a:r>
            <a:r>
              <a:rPr lang="en-US" i="1" dirty="0" err="1" smtClean="0"/>
              <a:t>rekenrek</a:t>
            </a:r>
            <a:endParaRPr lang="en-US" i="1" dirty="0"/>
          </a:p>
          <a:p>
            <a:pPr marL="182918" lvl="1"/>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39</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curriculum map for </a:t>
            </a:r>
            <a:r>
              <a:rPr lang="en-US" i="1" dirty="0" smtClean="0"/>
              <a:t>A Story of Units</a:t>
            </a:r>
            <a:r>
              <a:rPr lang="en-US" dirty="0" smtClean="0"/>
              <a:t>.  It shows the sequence of five to eight modules for each grade, PK through Grade 5.  </a:t>
            </a:r>
          </a:p>
          <a:p>
            <a:endParaRPr lang="en-US" dirty="0" smtClean="0"/>
          </a:p>
          <a:p>
            <a:r>
              <a:rPr lang="en-US" dirty="0"/>
              <a:t>(CLICK) </a:t>
            </a:r>
            <a:r>
              <a:rPr lang="en-US" dirty="0" smtClean="0"/>
              <a:t> Today we are focusing on the</a:t>
            </a:r>
            <a:r>
              <a:rPr lang="en-US" baseline="0" dirty="0" smtClean="0"/>
              <a:t> skills and concepts of multiplication and division in </a:t>
            </a:r>
            <a:r>
              <a:rPr lang="en-US" dirty="0" smtClean="0"/>
              <a:t>3rd, 4</a:t>
            </a:r>
            <a:r>
              <a:rPr lang="en-US" baseline="30000" dirty="0" smtClean="0"/>
              <a:t>th</a:t>
            </a:r>
            <a:r>
              <a:rPr lang="en-US" dirty="0" smtClean="0"/>
              <a:t>, and 5</a:t>
            </a:r>
            <a:r>
              <a:rPr lang="en-US" baseline="30000" dirty="0" smtClean="0"/>
              <a:t>th</a:t>
            </a:r>
            <a:r>
              <a:rPr lang="en-US" dirty="0" smtClean="0"/>
              <a:t> grades. </a:t>
            </a:r>
            <a:endParaRPr lang="en-US" i="1" dirty="0" smtClean="0"/>
          </a:p>
          <a:p>
            <a:endParaRPr lang="en-US" i="1" dirty="0" smtClean="0"/>
          </a:p>
          <a:p>
            <a:r>
              <a:rPr lang="en-US" dirty="0"/>
              <a:t>(CLICK) </a:t>
            </a:r>
            <a:r>
              <a:rPr lang="en-US" dirty="0" smtClean="0"/>
              <a:t> The</a:t>
            </a:r>
            <a:r>
              <a:rPr lang="en-US" baseline="0" dirty="0" smtClean="0"/>
              <a:t> sections (modules) highlighted in blue are the modules where our work today will focus.   </a:t>
            </a:r>
            <a:r>
              <a:rPr lang="en-US" dirty="0" smtClean="0"/>
              <a:t>As we explore these</a:t>
            </a:r>
            <a:r>
              <a:rPr lang="en-US" baseline="0" dirty="0" smtClean="0"/>
              <a:t> modules</a:t>
            </a:r>
            <a:r>
              <a:rPr lang="en-US" dirty="0" smtClean="0"/>
              <a:t>, you will understand the important</a:t>
            </a:r>
            <a:r>
              <a:rPr lang="en-US" baseline="0" dirty="0" smtClean="0"/>
              <a:t> role of the lessons and topics within your grade level and how they connect with the entire grade band.  Knowing the work across the grade band will give you insight into the specific lesson you are teaching</a:t>
            </a:r>
            <a:r>
              <a:rPr lang="en-US" dirty="0" smtClean="0"/>
              <a:t>.</a:t>
            </a:r>
          </a:p>
          <a:p>
            <a:endParaRPr lang="en-US" dirty="0" smtClean="0"/>
          </a:p>
          <a:p>
            <a:endParaRPr lang="en-US" dirty="0" smtClean="0"/>
          </a:p>
        </p:txBody>
      </p:sp>
      <p:sp>
        <p:nvSpPr>
          <p:cNvPr id="6" name="Notes Placeholder 1"/>
          <p:cNvSpPr txBox="1">
            <a:spLocks/>
          </p:cNvSpPr>
          <p:nvPr/>
        </p:nvSpPr>
        <p:spPr>
          <a:xfrm>
            <a:off x="4632960"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4</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166476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The 9 equals 10 minus 1 pattern is extended to demonstrate the nines finger strategy.  Before they are introduced to the finger strategy, students</a:t>
            </a:r>
            <a:r>
              <a:rPr lang="en-US" baseline="0" dirty="0" smtClean="0"/>
              <a:t> model how this strategy works with arrays.</a:t>
            </a:r>
            <a:endParaRPr lang="en-US" dirty="0" smtClean="0"/>
          </a:p>
          <a:p>
            <a:endParaRPr lang="en-US" i="1" baseline="0" dirty="0" smtClean="0"/>
          </a:p>
          <a:p>
            <a:r>
              <a:rPr lang="en-US" baseline="0" dirty="0" smtClean="0"/>
              <a:t>(CLICK)  </a:t>
            </a:r>
            <a:r>
              <a:rPr lang="en-US" i="0" baseline="0" dirty="0" smtClean="0"/>
              <a:t>To solve 3 times 9, students draw a 3 by 10 array.</a:t>
            </a:r>
          </a:p>
          <a:p>
            <a:endParaRPr lang="en-US" i="1" baseline="0" dirty="0" smtClean="0"/>
          </a:p>
          <a:p>
            <a:r>
              <a:rPr lang="en-US" dirty="0"/>
              <a:t>(CLICK) </a:t>
            </a:r>
            <a:r>
              <a:rPr lang="en-US" dirty="0" smtClean="0"/>
              <a:t> </a:t>
            </a:r>
            <a:r>
              <a:rPr lang="en-US" i="0" baseline="0" dirty="0" smtClean="0"/>
              <a:t>Then using the 9 equals 10 minus 1 pattern, students realize that 3 nines is equal to 3 tens minus 3 ones.</a:t>
            </a:r>
          </a:p>
          <a:p>
            <a:endParaRPr lang="en-US" i="0" baseline="0" dirty="0" smtClean="0"/>
          </a:p>
          <a:p>
            <a:r>
              <a:rPr lang="en-US" dirty="0"/>
              <a:t>(CLICK) </a:t>
            </a:r>
            <a:r>
              <a:rPr lang="en-US" dirty="0" smtClean="0"/>
              <a:t> </a:t>
            </a:r>
            <a:r>
              <a:rPr lang="en-US" i="0" baseline="0" dirty="0" smtClean="0"/>
              <a:t>Relating this to the array, students cross off 3 ones from the 3 tens, which leaves 2 tens 7 ones.  </a:t>
            </a:r>
          </a:p>
          <a:p>
            <a:endParaRPr lang="en-US" i="0" baseline="0" dirty="0" smtClean="0"/>
          </a:p>
          <a:p>
            <a:r>
              <a:rPr lang="en-US" dirty="0"/>
              <a:t>(CLICK) </a:t>
            </a:r>
            <a:r>
              <a:rPr lang="en-US" dirty="0" smtClean="0"/>
              <a:t> </a:t>
            </a:r>
            <a:r>
              <a:rPr lang="en-US" i="0" baseline="0" dirty="0" smtClean="0"/>
              <a:t>This can be written in a number sentence as 3 times 9 equals 30 minus 3.  </a:t>
            </a:r>
          </a:p>
          <a:p>
            <a:r>
              <a:rPr lang="en-US" i="0" baseline="0" dirty="0" smtClean="0"/>
              <a:t>This gives the answer to 3 times 9, 27.</a:t>
            </a:r>
          </a:p>
          <a:p>
            <a:endParaRPr lang="en-US" i="0" baseline="0" dirty="0" smtClean="0"/>
          </a:p>
          <a:p>
            <a:pPr>
              <a:defRPr/>
            </a:pPr>
            <a:r>
              <a:rPr lang="en-US" dirty="0"/>
              <a:t>(CLICK) </a:t>
            </a:r>
            <a:r>
              <a:rPr lang="en-US" dirty="0" smtClean="0"/>
              <a:t> </a:t>
            </a:r>
            <a:r>
              <a:rPr lang="en-US" i="0" baseline="0" dirty="0" smtClean="0"/>
              <a:t>Students are then introduced to the nines finger strategy, which utilizes the 9 equals 10 minus 1 pattern.  </a:t>
            </a:r>
          </a:p>
          <a:p>
            <a:pPr>
              <a:defRPr/>
            </a:pPr>
            <a:endParaRPr lang="en-US" b="1" dirty="0"/>
          </a:p>
          <a:p>
            <a:pPr>
              <a:defRPr/>
            </a:pPr>
            <a:r>
              <a:rPr lang="en-US" dirty="0"/>
              <a:t>Turn and Talk: How does the </a:t>
            </a:r>
            <a:r>
              <a:rPr lang="en-US" i="1" dirty="0"/>
              <a:t>9 = 10 – 1</a:t>
            </a:r>
            <a:r>
              <a:rPr lang="en-US" dirty="0"/>
              <a:t> strategy relate to the nines “finger” strategy?</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40</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defTabSz="966612">
              <a:defRPr/>
            </a:pPr>
            <a:r>
              <a:rPr lang="en-US" sz="1300" dirty="0"/>
              <a:t>Working with facts using units of 0 and 1 wraps up the sequence of factors in Module 3.  From a procedural standpoint, these are simple facts that require little time for students to master; however, understanding the concept of nothing (zero) is among the more complex, particularly as it relates to division. This unique combination of simple and complex explains the late introduction of 0 and 1 in the sequence of factors. </a:t>
            </a:r>
          </a:p>
          <a:p>
            <a:pPr defTabSz="966612">
              <a:defRPr/>
            </a:pPr>
            <a:endParaRPr lang="en-US" sz="1300" dirty="0"/>
          </a:p>
          <a:p>
            <a:pPr>
              <a:defRPr/>
            </a:pPr>
            <a:r>
              <a:rPr lang="en-US" dirty="0"/>
              <a:t>(CLICK) </a:t>
            </a:r>
            <a:r>
              <a:rPr lang="en-US" dirty="0" smtClean="0"/>
              <a:t> </a:t>
            </a:r>
            <a:r>
              <a:rPr lang="en-US" i="0" baseline="0" dirty="0" smtClean="0"/>
              <a:t>Students draw equal groups pictures to understand that 1 times any number equals that number.</a:t>
            </a:r>
          </a:p>
          <a:p>
            <a:pPr>
              <a:defRPr/>
            </a:pPr>
            <a:r>
              <a:rPr lang="en-US" dirty="0"/>
              <a:t>(CLICK) </a:t>
            </a:r>
            <a:r>
              <a:rPr lang="en-US" dirty="0" smtClean="0"/>
              <a:t> </a:t>
            </a:r>
            <a:r>
              <a:rPr lang="en-US" i="0" baseline="0" dirty="0" smtClean="0"/>
              <a:t>Then they write the related division number sentence, n divided by 1 equals n, to discover that any number divided by 1 equals that number.</a:t>
            </a:r>
          </a:p>
          <a:p>
            <a:pPr>
              <a:defRPr/>
            </a:pPr>
            <a:r>
              <a:rPr lang="en-US" dirty="0"/>
              <a:t>(CLICK) </a:t>
            </a:r>
            <a:r>
              <a:rPr lang="en-US" dirty="0" smtClean="0"/>
              <a:t> </a:t>
            </a:r>
            <a:r>
              <a:rPr lang="en-US" i="0" baseline="0" dirty="0" smtClean="0"/>
              <a:t>Students also use equal groups pictures to learn that any number multiplied by 0 equals 0.</a:t>
            </a:r>
          </a:p>
          <a:p>
            <a:pPr>
              <a:defRPr/>
            </a:pPr>
            <a:r>
              <a:rPr lang="en-US" dirty="0"/>
              <a:t>(CLICK) </a:t>
            </a:r>
            <a:r>
              <a:rPr lang="en-US" dirty="0" smtClean="0"/>
              <a:t> </a:t>
            </a:r>
            <a:r>
              <a:rPr lang="en-US" i="0" baseline="0" dirty="0" smtClean="0"/>
              <a:t>Once it’s established that any number times 0 equals 0, students can write the related division fact to see that 0 divided by any number equals 0.  Students draw an equal groups picture to verify this concept.</a:t>
            </a:r>
          </a:p>
          <a:p>
            <a:pPr defTabSz="966612">
              <a:defRPr/>
            </a:pPr>
            <a:endParaRPr lang="en-US" i="0" baseline="0" dirty="0" smtClean="0"/>
          </a:p>
          <a:p>
            <a:pPr>
              <a:defRPr/>
            </a:pPr>
            <a:r>
              <a:rPr lang="en-US" dirty="0"/>
              <a:t>(CLICK) </a:t>
            </a:r>
            <a:r>
              <a:rPr lang="en-US" dirty="0" smtClean="0"/>
              <a:t> </a:t>
            </a:r>
            <a:r>
              <a:rPr lang="en-US" i="0" baseline="0" dirty="0" smtClean="0"/>
              <a:t>To explore dividing by 0</a:t>
            </a:r>
            <a:r>
              <a:rPr lang="en-US" i="1" baseline="0" dirty="0" smtClean="0"/>
              <a:t>, </a:t>
            </a:r>
            <a:r>
              <a:rPr lang="en-US" i="0" baseline="0" dirty="0" smtClean="0"/>
              <a:t>students write a new division equation to show 7 items divided into 0 groups equals n.  If 7 divided by 0 made sense, then it would be equivalent to the multiplication number sentence, 0 times n equals 7.  But, there is no value for n that makes this multiplication number sentence true.  Students know that any number times 0 equals 0, so it’s not possible to multiply a number by 0 and get 7.  This also means that there isn’t a value for n that makes the division equation true.</a:t>
            </a:r>
          </a:p>
          <a:p>
            <a:pPr defTabSz="966612">
              <a:defRPr/>
            </a:pPr>
            <a:endParaRPr lang="en-US" i="0" baseline="0" dirty="0" smtClean="0"/>
          </a:p>
          <a:p>
            <a:pPr>
              <a:defRPr/>
            </a:pPr>
            <a:r>
              <a:rPr lang="en-US" dirty="0"/>
              <a:t>(CLICK) </a:t>
            </a:r>
            <a:r>
              <a:rPr lang="en-US" dirty="0" smtClean="0"/>
              <a:t> </a:t>
            </a:r>
            <a:r>
              <a:rPr lang="en-US" i="0" baseline="0" dirty="0" smtClean="0"/>
              <a:t>Finally, students see a special case of dividing by zero.  They write the equation, 0 divided by 0 equals a number, n.  If 0 divided by 0 equals n, then it would be equivalent to the multiplication number sentence, 0 times a number, n, equals 0 .  Students realize that this multiplication equation is true for many different values of n.  Which means that 0 divided by 0 doesn’t specify a number.</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41</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defTabSz="966612">
              <a:defRPr/>
            </a:pPr>
            <a:r>
              <a:rPr lang="en-US" sz="1300" dirty="0"/>
              <a:t>Module 3 ends with students multiplying by multiples of 10. </a:t>
            </a:r>
          </a:p>
          <a:p>
            <a:pPr defTabSz="966612">
              <a:defRPr/>
            </a:pPr>
            <a:endParaRPr lang="en-US" sz="1300" dirty="0"/>
          </a:p>
          <a:p>
            <a:pPr>
              <a:defRPr/>
            </a:pPr>
            <a:r>
              <a:rPr lang="en-US" dirty="0"/>
              <a:t>(CLICK) </a:t>
            </a:r>
            <a:r>
              <a:rPr lang="en-US" dirty="0" smtClean="0"/>
              <a:t> </a:t>
            </a:r>
            <a:r>
              <a:rPr lang="en-US" sz="1300" dirty="0"/>
              <a:t>To solve a fact like 2 × 30, they first model the basic fact 2 × 3 with place value disks.  Notice the use of unit language, 2 times 3 ones equals 6 ones.</a:t>
            </a:r>
          </a:p>
          <a:p>
            <a:pPr defTabSz="966612">
              <a:defRPr/>
            </a:pPr>
            <a:endParaRPr lang="en-US" i="1" baseline="0" dirty="0" smtClean="0"/>
          </a:p>
          <a:p>
            <a:pPr>
              <a:defRPr/>
            </a:pPr>
            <a:r>
              <a:rPr lang="en-US" dirty="0"/>
              <a:t>(CLICK) </a:t>
            </a:r>
            <a:r>
              <a:rPr lang="en-US" dirty="0" smtClean="0"/>
              <a:t> </a:t>
            </a:r>
            <a:r>
              <a:rPr lang="en-US" sz="1300" dirty="0"/>
              <a:t>Then they transfer this knowledge to multiply 2 x 30 with place value disks, again using unit language.  2 times 3 tens equals 6 tens, which is 60.</a:t>
            </a:r>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42</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defTabSz="966612">
              <a:defRPr/>
            </a:pPr>
            <a:r>
              <a:rPr lang="en-US" sz="1300" dirty="0"/>
              <a:t>This work of multiplying by multiples of 10 is then transferred to the place value chart.</a:t>
            </a:r>
          </a:p>
          <a:p>
            <a:pPr defTabSz="966612">
              <a:defRPr/>
            </a:pPr>
            <a:endParaRPr lang="en-US" sz="1300" dirty="0"/>
          </a:p>
          <a:p>
            <a:pPr>
              <a:defRPr/>
            </a:pPr>
            <a:r>
              <a:rPr lang="en-US" dirty="0"/>
              <a:t>(CLICK) </a:t>
            </a:r>
            <a:r>
              <a:rPr lang="en-US" dirty="0" smtClean="0"/>
              <a:t> </a:t>
            </a:r>
            <a:r>
              <a:rPr lang="en-US" i="0" baseline="0" dirty="0" smtClean="0"/>
              <a:t>Once again, students </a:t>
            </a:r>
            <a:r>
              <a:rPr lang="en-US" sz="1300" dirty="0"/>
              <a:t>begin by modeling 2 × 3 in the ones place. </a:t>
            </a:r>
          </a:p>
          <a:p>
            <a:pPr defTabSz="966612">
              <a:defRPr/>
            </a:pPr>
            <a:endParaRPr lang="en-US" sz="1300" dirty="0"/>
          </a:p>
          <a:p>
            <a:pPr>
              <a:defRPr/>
            </a:pPr>
            <a:r>
              <a:rPr lang="en-US" dirty="0"/>
              <a:t>(CLICK) </a:t>
            </a:r>
            <a:r>
              <a:rPr lang="en-US" dirty="0" smtClean="0"/>
              <a:t> </a:t>
            </a:r>
            <a:r>
              <a:rPr lang="en-US" sz="1300" dirty="0"/>
              <a:t>Students relate this to multiplying 2 × 3 tens, locating the same basic fact in the tens column.  They see that when multiplied by 10, the product shifts one place value to the left.</a:t>
            </a:r>
          </a:p>
          <a:p>
            <a:pPr defTabSz="966612">
              <a:defRPr/>
            </a:pPr>
            <a:endParaRPr lang="en-US" dirty="0"/>
          </a:p>
          <a:p>
            <a:pPr defTabSz="966612">
              <a:defRPr/>
            </a:pPr>
            <a:r>
              <a:rPr lang="en-US" b="1" dirty="0" smtClean="0"/>
              <a:t>Note to presenter:  </a:t>
            </a:r>
            <a:r>
              <a:rPr lang="en-US" dirty="0" smtClean="0"/>
              <a:t>Invite participants to solve 2 x 4 and 2 x 40 on a place value chart </a:t>
            </a:r>
            <a:r>
              <a:rPr lang="en-US" dirty="0"/>
              <a:t>(</a:t>
            </a:r>
            <a:r>
              <a:rPr lang="en-US" dirty="0" smtClean="0"/>
              <a:t>have them draw the place value chart on their whiteboards).  Demonstrate the solution with the document camera.</a:t>
            </a:r>
            <a:endParaRPr lang="en-US" b="1" dirty="0" smtClean="0"/>
          </a:p>
          <a:p>
            <a:pPr defTabSz="966612">
              <a:defRPr/>
            </a:pPr>
            <a:endParaRPr lang="en-US" dirty="0" smtClean="0"/>
          </a:p>
          <a:p>
            <a:pPr defTabSz="966612">
              <a:defRPr/>
            </a:pPr>
            <a:endParaRPr lang="en-US" sz="1300" dirty="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personal white boards</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43</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defTabSz="966612">
              <a:defRPr/>
            </a:pPr>
            <a:r>
              <a:rPr lang="en-US" sz="1300" dirty="0"/>
              <a:t>Place value understanding becomes more abstract as students model place value strategies using the associative property.</a:t>
            </a:r>
          </a:p>
          <a:p>
            <a:pPr defTabSz="966612">
              <a:defRPr/>
            </a:pPr>
            <a:endParaRPr lang="en-US" sz="1300" dirty="0"/>
          </a:p>
          <a:p>
            <a:pPr>
              <a:defRPr/>
            </a:pPr>
            <a:r>
              <a:rPr lang="en-US" dirty="0"/>
              <a:t>(CLICK) </a:t>
            </a:r>
            <a:r>
              <a:rPr lang="en-US" dirty="0" smtClean="0"/>
              <a:t> </a:t>
            </a:r>
            <a:r>
              <a:rPr lang="en-US" i="0" baseline="0" dirty="0" smtClean="0"/>
              <a:t>In this example, students solve 3 times 5 first, then multiply by 10 to get 150.</a:t>
            </a:r>
          </a:p>
          <a:p>
            <a:pPr defTabSz="966612">
              <a:defRPr/>
            </a:pPr>
            <a:endParaRPr lang="en-US" sz="1300" dirty="0"/>
          </a:p>
          <a:p>
            <a:pPr>
              <a:defRPr/>
            </a:pPr>
            <a:r>
              <a:rPr lang="en-US" dirty="0"/>
              <a:t>(CLICK) </a:t>
            </a:r>
            <a:r>
              <a:rPr lang="en-US" dirty="0" smtClean="0"/>
              <a:t> </a:t>
            </a:r>
            <a:r>
              <a:rPr lang="en-US" i="0" baseline="0" dirty="0" smtClean="0"/>
              <a:t>This problem can also be solved using the associative property, which results in multiplying 5 times 10 first, then multiplying by 3.  Both strategies result in the same solution.  </a:t>
            </a:r>
            <a:r>
              <a:rPr lang="en-US" sz="1300" dirty="0"/>
              <a:t> </a:t>
            </a:r>
          </a:p>
          <a:p>
            <a:pPr defTabSz="966612">
              <a:defRPr/>
            </a:pPr>
            <a:endParaRPr lang="en-US" dirty="0"/>
          </a:p>
          <a:p>
            <a:pPr defTabSz="966612">
              <a:defRPr/>
            </a:pPr>
            <a:r>
              <a:rPr lang="en-US" sz="1300" b="1" dirty="0"/>
              <a:t>Note to presenter:  I</a:t>
            </a:r>
            <a:r>
              <a:rPr lang="en-US" sz="1300" dirty="0"/>
              <a:t>nvite participants to solve 2 x 90 on a place value chart </a:t>
            </a:r>
            <a:r>
              <a:rPr lang="en-US" dirty="0" smtClean="0"/>
              <a:t>(have them draw the place value chart on their whiteboards)</a:t>
            </a:r>
            <a:r>
              <a:rPr lang="en-US" sz="1300" dirty="0"/>
              <a:t>, using the associative property.  Demonstrate the solution with the document camera.</a:t>
            </a:r>
            <a:endParaRPr lang="en-US" sz="1300" b="1"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personal </a:t>
            </a:r>
            <a:r>
              <a:rPr lang="en-US" dirty="0"/>
              <a:t>white boards</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44</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defTabSz="966612">
              <a:defRPr/>
            </a:pPr>
            <a:r>
              <a:rPr lang="en-US" sz="1300" dirty="0"/>
              <a:t>In Module 4, students explore area as an attribute of two-dimensional figures and relate it to their prior understandings of multiplication. </a:t>
            </a:r>
          </a:p>
          <a:p>
            <a:pPr defTabSz="966612">
              <a:defRPr/>
            </a:pPr>
            <a:endParaRPr lang="en-US" sz="1300" dirty="0"/>
          </a:p>
          <a:p>
            <a:r>
              <a:rPr lang="en-US" dirty="0"/>
              <a:t>(CLICK) </a:t>
            </a:r>
            <a:r>
              <a:rPr lang="en-US" dirty="0" smtClean="0"/>
              <a:t> </a:t>
            </a:r>
            <a:r>
              <a:rPr lang="en-US" i="0" baseline="0" dirty="0" smtClean="0"/>
              <a:t>This image shows the progression from arrays to rectangular tiling to the area model.  </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45</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940765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i="0" baseline="0" dirty="0" smtClean="0"/>
              <a:t>Students use the area model for both multiplication and division.</a:t>
            </a:r>
          </a:p>
          <a:p>
            <a:endParaRPr lang="en-US" i="0" baseline="0" dirty="0" smtClean="0"/>
          </a:p>
          <a:p>
            <a:r>
              <a:rPr lang="en-US" dirty="0"/>
              <a:t>(CLICK) </a:t>
            </a:r>
            <a:r>
              <a:rPr lang="en-US" dirty="0" smtClean="0"/>
              <a:t> </a:t>
            </a:r>
            <a:r>
              <a:rPr lang="en-US" i="0" baseline="0" dirty="0" smtClean="0"/>
              <a:t>Given the side lengths of a rectangle, students multiply to find the area.</a:t>
            </a:r>
          </a:p>
          <a:p>
            <a:endParaRPr lang="en-US" i="0" baseline="0" dirty="0" smtClean="0"/>
          </a:p>
          <a:p>
            <a:r>
              <a:rPr lang="en-US" dirty="0"/>
              <a:t>(CLICK) </a:t>
            </a:r>
            <a:r>
              <a:rPr lang="en-US" dirty="0" smtClean="0"/>
              <a:t> </a:t>
            </a:r>
            <a:r>
              <a:rPr lang="en-US" i="0" baseline="0" dirty="0" smtClean="0"/>
              <a:t>Given the area and one side length of a rectangle, students can find the other side length by solving either a missing factor multiplication number sentence or a division number sentence.</a:t>
            </a:r>
          </a:p>
          <a:p>
            <a:endParaRPr lang="en-US" dirty="0"/>
          </a:p>
          <a:p>
            <a:r>
              <a:rPr lang="en-US" b="1" dirty="0" smtClean="0"/>
              <a:t>Note to presenter:  </a:t>
            </a:r>
            <a:r>
              <a:rPr lang="en-US" dirty="0" smtClean="0"/>
              <a:t>Invite participants to find the area of a rectangle with side lengths of 6 inches and 7 inches.  Demonstrate the solution with the document camera.</a:t>
            </a:r>
            <a:endParaRPr lang="en-US" b="1"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Personal white boards</a:t>
            </a:r>
          </a:p>
          <a:p>
            <a:pPr marL="484985" lvl="1" indent="-302066">
              <a:buFont typeface="Arial" pitchFamily="34" charset="0"/>
              <a:buChar char="•"/>
            </a:pPr>
            <a:r>
              <a:rPr lang="en-US" dirty="0" smtClean="0"/>
              <a:t>document camera</a:t>
            </a:r>
            <a:endParaRPr lang="en-US"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46</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999285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defTabSz="966612">
              <a:defRPr/>
            </a:pPr>
            <a:r>
              <a:rPr lang="en-US" sz="1300" dirty="0"/>
              <a:t>Students apply knowledge of the distributive property and the associative property from Modules 1 and 3 to find area. </a:t>
            </a:r>
          </a:p>
          <a:p>
            <a:pPr defTabSz="966612">
              <a:defRPr/>
            </a:pPr>
            <a:endParaRPr lang="en-US" sz="1300" dirty="0"/>
          </a:p>
          <a:p>
            <a:pPr>
              <a:defRPr/>
            </a:pPr>
            <a:r>
              <a:rPr lang="en-US" dirty="0"/>
              <a:t>(CLICK) </a:t>
            </a:r>
            <a:r>
              <a:rPr lang="en-US" dirty="0" smtClean="0"/>
              <a:t> </a:t>
            </a:r>
            <a:r>
              <a:rPr lang="en-US" sz="1300" dirty="0"/>
              <a:t>Students connect their experience of decomposing arrays to using the distributive property to find the area of a rectangle. In this example, the side length 8 is decomposed into 5 and 3.  Then students use the other side length, 3 to find the areas of the smaller rectangles.  These areas are added to find the total area of the large rectangle.</a:t>
            </a:r>
          </a:p>
          <a:p>
            <a:pPr defTabSz="966612">
              <a:defRPr/>
            </a:pPr>
            <a:endParaRPr lang="en-US" sz="1300" dirty="0"/>
          </a:p>
          <a:p>
            <a:pPr defTabSz="966612">
              <a:defRPr/>
            </a:pPr>
            <a:r>
              <a:rPr lang="en-US" b="1" i="0" baseline="0" dirty="0" smtClean="0"/>
              <a:t>Note to presenter:  </a:t>
            </a:r>
            <a:r>
              <a:rPr lang="en-US" b="0" i="0" baseline="0" dirty="0" smtClean="0"/>
              <a:t>Have participants try this strategy with a rectangle that has side lengths of 9 and 6.  Model a possible solution with the document camera.</a:t>
            </a:r>
            <a:endParaRPr lang="en-US" b="1" dirty="0" smtClean="0"/>
          </a:p>
          <a:p>
            <a:pPr defTabSz="966612">
              <a:defRPr/>
            </a:pPr>
            <a:endParaRPr lang="en-US" i="0" baseline="0" dirty="0" smtClean="0"/>
          </a:p>
          <a:p>
            <a:pPr defTabSz="966612">
              <a:defRPr/>
            </a:pPr>
            <a:r>
              <a:rPr lang="en-US" i="0" baseline="0" dirty="0" smtClean="0"/>
              <a:t>This Level 3 strategy prepares students for the work they will do in 4</a:t>
            </a:r>
            <a:r>
              <a:rPr lang="en-US" i="0" baseline="30000" dirty="0" smtClean="0"/>
              <a:t>th</a:t>
            </a:r>
            <a:r>
              <a:rPr lang="en-US" i="0" baseline="0" dirty="0" smtClean="0"/>
              <a:t> grade with multiplication and the area model.</a:t>
            </a:r>
          </a:p>
          <a:p>
            <a:pPr defTabSz="966612">
              <a:defRPr/>
            </a:pPr>
            <a:endParaRPr lang="en-US" i="0"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a:t>personal white boards</a:t>
            </a:r>
          </a:p>
          <a:p>
            <a:pPr marL="484985" lvl="1" indent="-302066">
              <a:buFont typeface="Arial" pitchFamily="34" charset="0"/>
              <a:buChar char="•"/>
            </a:pPr>
            <a:r>
              <a:rPr lang="en-US" dirty="0" smtClean="0"/>
              <a:t>document camera</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47</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9091999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dirty="0" smtClean="0"/>
              <a:t>Now let’s see where Grade 4 picks up in the Story of Units for multiplication and division.</a:t>
            </a:r>
          </a:p>
          <a:p>
            <a:endParaRPr lang="en-US" dirty="0"/>
          </a:p>
          <a:p>
            <a:endParaRPr lang="en-US" dirty="0" smtClean="0"/>
          </a:p>
          <a:p>
            <a:r>
              <a:rPr lang="en-US" b="1" i="1" dirty="0"/>
              <a:t>Note to presenter</a:t>
            </a:r>
            <a:r>
              <a:rPr lang="en-US" i="1" dirty="0"/>
              <a:t>: During the transition, have participants place their “Ones to Ten Thousands Place Value Chart” into the back side of their personal white boards. It is untraditional to place templates into the back side, but this will allow participants to flip between their work on the chart and on the white side of the board as needed.</a:t>
            </a:r>
          </a:p>
          <a:p>
            <a:endParaRPr lang="en-US" dirty="0" smtClean="0"/>
          </a:p>
          <a:p>
            <a:endParaRPr lang="en-US" dirty="0"/>
          </a:p>
          <a:p>
            <a:endParaRPr lang="en-US" dirty="0"/>
          </a:p>
          <a:p>
            <a:r>
              <a:rPr lang="en-US" i="1" dirty="0">
                <a:solidFill>
                  <a:srgbClr val="000000"/>
                </a:solidFill>
              </a:rPr>
              <a:t>Materials needed for the </a:t>
            </a:r>
            <a:r>
              <a:rPr lang="en-US" i="1" dirty="0" smtClean="0">
                <a:solidFill>
                  <a:srgbClr val="000000"/>
                </a:solidFill>
              </a:rPr>
              <a:t>G4 </a:t>
            </a:r>
            <a:r>
              <a:rPr lang="en-US" i="1" dirty="0">
                <a:solidFill>
                  <a:srgbClr val="000000"/>
                </a:solidFill>
              </a:rPr>
              <a:t>portion of the presentation:</a:t>
            </a:r>
          </a:p>
          <a:p>
            <a:pPr marL="181240" indent="-181240">
              <a:buFont typeface="Arial"/>
              <a:buChar char="•"/>
            </a:pPr>
            <a:r>
              <a:rPr lang="en-US" i="1" dirty="0" smtClean="0">
                <a:solidFill>
                  <a:srgbClr val="000000"/>
                </a:solidFill>
              </a:rPr>
              <a:t>Participants:</a:t>
            </a:r>
          </a:p>
          <a:p>
            <a:pPr marL="664546" lvl="1" indent="-181240">
              <a:buFont typeface="Arial"/>
              <a:buChar char="•"/>
            </a:pPr>
            <a:r>
              <a:rPr lang="en-US" i="1" dirty="0" smtClean="0">
                <a:solidFill>
                  <a:srgbClr val="000000"/>
                </a:solidFill>
              </a:rPr>
              <a:t>problem set</a:t>
            </a:r>
          </a:p>
          <a:p>
            <a:pPr marL="664546" lvl="1" indent="-181240">
              <a:buFont typeface="Arial"/>
              <a:buChar char="•"/>
            </a:pPr>
            <a:r>
              <a:rPr lang="en-US" i="1" dirty="0" smtClean="0">
                <a:solidFill>
                  <a:srgbClr val="000000"/>
                </a:solidFill>
              </a:rPr>
              <a:t>personal </a:t>
            </a:r>
            <a:r>
              <a:rPr lang="en-US" i="1" dirty="0">
                <a:solidFill>
                  <a:srgbClr val="000000"/>
                </a:solidFill>
              </a:rPr>
              <a:t>white boards</a:t>
            </a:r>
          </a:p>
          <a:p>
            <a:pPr marL="664546" lvl="1" indent="-181240">
              <a:buFont typeface="Arial"/>
              <a:buChar char="•"/>
            </a:pPr>
            <a:r>
              <a:rPr lang="en-US" i="1" dirty="0" smtClean="0">
                <a:solidFill>
                  <a:srgbClr val="000000"/>
                </a:solidFill>
              </a:rPr>
              <a:t>Ones to Ten Thousands place </a:t>
            </a:r>
            <a:r>
              <a:rPr lang="en-US" i="1" dirty="0">
                <a:solidFill>
                  <a:srgbClr val="000000"/>
                </a:solidFill>
              </a:rPr>
              <a:t>value chart </a:t>
            </a:r>
            <a:endParaRPr lang="en-US" i="1" dirty="0" smtClean="0">
              <a:solidFill>
                <a:srgbClr val="000000"/>
              </a:solidFill>
            </a:endParaRPr>
          </a:p>
          <a:p>
            <a:pPr marL="664546" lvl="1" indent="-181240">
              <a:buFont typeface="Arial"/>
              <a:buChar char="•"/>
            </a:pPr>
            <a:r>
              <a:rPr lang="en-US" i="1" dirty="0" smtClean="0">
                <a:solidFill>
                  <a:srgbClr val="000000"/>
                </a:solidFill>
              </a:rPr>
              <a:t>place value disks (1 set per pair)</a:t>
            </a:r>
          </a:p>
          <a:p>
            <a:pPr marL="664546" lvl="1" indent="-181240">
              <a:buFont typeface="Arial"/>
              <a:buChar char="•"/>
            </a:pPr>
            <a:r>
              <a:rPr lang="en-US" i="1" dirty="0" smtClean="0">
                <a:solidFill>
                  <a:srgbClr val="000000"/>
                </a:solidFill>
              </a:rPr>
              <a:t>graph paper</a:t>
            </a:r>
          </a:p>
          <a:p>
            <a:pPr marL="181240" indent="-181240">
              <a:buFont typeface="Arial"/>
              <a:buChar char="•"/>
            </a:pPr>
            <a:r>
              <a:rPr lang="en-US" i="1" dirty="0" smtClean="0">
                <a:solidFill>
                  <a:srgbClr val="000000"/>
                </a:solidFill>
              </a:rPr>
              <a:t>Presenter:</a:t>
            </a:r>
          </a:p>
          <a:p>
            <a:pPr marL="664546" lvl="1" indent="-181240">
              <a:buFont typeface="Arial"/>
              <a:buChar char="•"/>
            </a:pPr>
            <a:r>
              <a:rPr lang="en-US" i="1" dirty="0">
                <a:solidFill>
                  <a:srgbClr val="000000"/>
                </a:solidFill>
              </a:rPr>
              <a:t>place value chart (ones to ten thousands)</a:t>
            </a:r>
          </a:p>
          <a:p>
            <a:pPr marL="664546" lvl="1" indent="-181240">
              <a:buFont typeface="Arial"/>
              <a:buChar char="•"/>
            </a:pPr>
            <a:r>
              <a:rPr lang="en-US" i="1" dirty="0">
                <a:solidFill>
                  <a:srgbClr val="000000"/>
                </a:solidFill>
              </a:rPr>
              <a:t>place value disks (1 set per pair)</a:t>
            </a:r>
          </a:p>
          <a:p>
            <a:pPr marL="664546" lvl="1" indent="-181240">
              <a:buFont typeface="Arial"/>
              <a:buChar char="•"/>
            </a:pPr>
            <a:r>
              <a:rPr lang="en-US" i="1" dirty="0">
                <a:solidFill>
                  <a:srgbClr val="000000"/>
                </a:solidFill>
              </a:rPr>
              <a:t>graph paper</a:t>
            </a:r>
          </a:p>
          <a:p>
            <a:pPr marL="664546" lvl="1" indent="-181240">
              <a:buFont typeface="Arial"/>
              <a:buChar char="•"/>
            </a:pPr>
            <a:r>
              <a:rPr lang="en-US" i="1" dirty="0" smtClean="0">
                <a:solidFill>
                  <a:srgbClr val="000000"/>
                </a:solidFill>
              </a:rPr>
              <a:t>paper and sharpies</a:t>
            </a:r>
          </a:p>
          <a:p>
            <a:pPr lvl="1"/>
            <a:endParaRPr lang="en-US" i="1" dirty="0">
              <a:solidFill>
                <a:srgbClr val="000000"/>
              </a:solidFill>
            </a:endParaRPr>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a:t>Personal white boards</a:t>
            </a:r>
          </a:p>
          <a:p>
            <a:pPr marL="484985" lvl="1" indent="-302066">
              <a:buFont typeface="Arial" pitchFamily="34" charset="0"/>
              <a:buChar char="•"/>
            </a:pPr>
            <a:r>
              <a:rPr lang="en-US" dirty="0"/>
              <a:t>Ones to Ten Thousands Place Value Chart template</a:t>
            </a:r>
          </a:p>
          <a:p>
            <a:pPr marL="182918" lvl="1"/>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48</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8222739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endParaRPr lang="en-US" i="1" dirty="0"/>
          </a:p>
          <a:p>
            <a:endParaRPr lang="en-US" i="1" dirty="0"/>
          </a:p>
          <a:p>
            <a:r>
              <a:rPr lang="en-US" dirty="0" smtClean="0"/>
              <a:t>Grade 4’s work</a:t>
            </a:r>
            <a:r>
              <a:rPr lang="en-US" baseline="0" dirty="0" smtClean="0"/>
              <a:t> with</a:t>
            </a:r>
            <a:r>
              <a:rPr lang="en-US" dirty="0" smtClean="0"/>
              <a:t> multiplication and division continues with whole numbers and introduces fraction multiplication.</a:t>
            </a:r>
            <a:r>
              <a:rPr lang="en-US" baseline="0" dirty="0" smtClean="0"/>
              <a:t> An important step in whole number multiplication and division in Grade 4 is seeing multiplication as comparison, relating how each unit on the place value chart is 10 times the value as the unit to the right, so can we say 6 is 3 times as much as 2.</a:t>
            </a:r>
            <a:endParaRPr lang="en-US" dirty="0" smtClean="0"/>
          </a:p>
          <a:p>
            <a:endParaRPr lang="en-US" dirty="0" smtClean="0"/>
          </a:p>
          <a:p>
            <a:r>
              <a:rPr lang="en-US" dirty="0" smtClean="0"/>
              <a:t>Several standards support this learning in</a:t>
            </a:r>
            <a:r>
              <a:rPr lang="en-US" baseline="0" dirty="0" smtClean="0"/>
              <a:t> Grade 4, as seen here.  As we progress through Grade 4, take note of the familiar models that were used in Grade 3 multiplication and division and see how they are connected to the work done in this grade, as well as the next.</a:t>
            </a:r>
          </a:p>
          <a:p>
            <a:endParaRPr lang="en-US" baseline="0" dirty="0" smtClean="0"/>
          </a:p>
          <a:p>
            <a:r>
              <a:rPr lang="en-US" baseline="0" dirty="0" smtClean="0"/>
              <a:t>We begin with whole number work in Module 3 and connect whole number understanding to fraction operations in Module 5 of Grade 4.</a:t>
            </a:r>
          </a:p>
          <a:p>
            <a:endParaRPr lang="en-US" dirty="0"/>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49</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299060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dirty="0" smtClean="0"/>
              <a:t>Today we will see where the foundations for multiplication and division are laid in the lower elementary grades. Then we will progress grade by grade to show the development of whole number and fraction multiplication and division in Grades 3-5. We will conclude with an insight into how these concepts will continue in the middle grades.</a:t>
            </a:r>
          </a:p>
          <a:p>
            <a:endParaRPr lang="en-US" dirty="0" smtClean="0"/>
          </a:p>
          <a:p>
            <a:r>
              <a:rPr lang="en-US" dirty="0"/>
              <a:t>(CLICK) </a:t>
            </a:r>
            <a:r>
              <a:rPr lang="en-US" dirty="0" smtClean="0"/>
              <a:t> Let’s </a:t>
            </a:r>
            <a:r>
              <a:rPr lang="en-US" baseline="0" dirty="0" smtClean="0"/>
              <a:t>get started by taking a look at how Grades K-2 prepare students for multiplication and division.</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5</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822273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Students begin their</a:t>
            </a:r>
            <a:r>
              <a:rPr lang="en-US" baseline="0" dirty="0" smtClean="0"/>
              <a:t> practice with multiplication and division in Grade 4 using the area formula. Formally defined and used in Lesson 1, students now see that 1 square unit is composed of a length of 1 unit and a width of 1 unit. From here students can use their Grade 3 multiplication skills to solve a variety of area problems, those including missing side lengths, in order to use division to solve.</a:t>
            </a:r>
          </a:p>
          <a:p>
            <a:endParaRPr lang="en-US" dirty="0"/>
          </a:p>
          <a:p>
            <a:r>
              <a:rPr lang="en-US" baseline="0" dirty="0" smtClean="0"/>
              <a:t>Students are introduced to area in Grade 3 after work with arrays, seen here, then to connected rectangular areas to open areas. We continue that bridge of connecting those models with the use of graph paper. </a:t>
            </a:r>
          </a:p>
          <a:p>
            <a:endParaRPr lang="en-US" i="1" baseline="0" dirty="0" smtClean="0"/>
          </a:p>
          <a:p>
            <a:r>
              <a:rPr lang="en-US" i="1" baseline="0" dirty="0" smtClean="0"/>
              <a:t>(Use graph</a:t>
            </a:r>
            <a:r>
              <a:rPr lang="en-US" i="1" dirty="0" smtClean="0"/>
              <a:t> paper with participants. Draw an area model with a width of 5 units and a length of 4 units. Solve for area. Now draw to find the length when the area is 20 sq. units and the width is 2 units.)</a:t>
            </a:r>
            <a:endParaRPr lang="en-US" i="1" baseline="0" dirty="0" smtClean="0"/>
          </a:p>
          <a:p>
            <a:endParaRPr lang="en-US" baseline="0" dirty="0" smtClean="0"/>
          </a:p>
          <a:p>
            <a:r>
              <a:rPr lang="en-US" dirty="0"/>
              <a:t>(CLICK) </a:t>
            </a:r>
            <a:r>
              <a:rPr lang="en-US" dirty="0" smtClean="0"/>
              <a:t> </a:t>
            </a:r>
            <a:r>
              <a:rPr lang="en-US" baseline="0" dirty="0" smtClean="0"/>
              <a:t>Quickly use of graph paper ends so that students can practice drawing areas to scale, for example, the width of 7 units is longer than the length of 4 units. Later in the module, students will draw area models to solve multiplication and division problems with multi-digit numbers. The area models will consist of composite areas for each unit in the numbers.</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6 minutes</a:t>
            </a:r>
          </a:p>
          <a:p>
            <a:endParaRPr lang="en-US" dirty="0" smtClean="0"/>
          </a:p>
          <a:p>
            <a:r>
              <a:rPr lang="en-US" dirty="0" smtClean="0"/>
              <a:t>MATERIALS NEEDED:</a:t>
            </a:r>
          </a:p>
          <a:p>
            <a:pPr marL="484985" lvl="1" indent="-302066">
              <a:buFont typeface="Arial" pitchFamily="34" charset="0"/>
              <a:buChar char="•"/>
            </a:pPr>
            <a:r>
              <a:rPr lang="en-US" dirty="0" smtClean="0"/>
              <a:t>Graph paper</a:t>
            </a:r>
          </a:p>
          <a:p>
            <a:pPr marL="484985" lvl="1" indent="-302066">
              <a:buFont typeface="Arial" pitchFamily="34" charset="0"/>
              <a:buChar char="•"/>
            </a:pPr>
            <a:r>
              <a:rPr lang="en-US" dirty="0" smtClean="0"/>
              <a:t>document camera</a:t>
            </a:r>
            <a:endParaRPr lang="en-US"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50</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049805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dirty="0" smtClean="0"/>
              <a:t>In Grade 3, as was</a:t>
            </a:r>
            <a:r>
              <a:rPr lang="en-US" baseline="0" dirty="0" smtClean="0"/>
              <a:t> just explained, the emphasis for multiplication and division is put into a context, always asking how many in each group or how many groups there are.</a:t>
            </a:r>
          </a:p>
          <a:p>
            <a:r>
              <a:rPr lang="en-US" baseline="0" dirty="0" smtClean="0"/>
              <a:t> </a:t>
            </a:r>
          </a:p>
          <a:p>
            <a:r>
              <a:rPr lang="en-US" baseline="0" dirty="0" smtClean="0"/>
              <a:t>Here we see 1 group of 2. </a:t>
            </a:r>
          </a:p>
          <a:p>
            <a:endParaRPr lang="en-US" baseline="0" dirty="0" smtClean="0"/>
          </a:p>
          <a:p>
            <a:r>
              <a:rPr lang="en-US" dirty="0"/>
              <a:t>(CLICK) </a:t>
            </a:r>
            <a:r>
              <a:rPr lang="en-US" dirty="0" smtClean="0"/>
              <a:t> W</a:t>
            </a:r>
            <a:r>
              <a:rPr lang="en-US" baseline="0" dirty="0" smtClean="0"/>
              <a:t>e have 3 groups of 2.</a:t>
            </a:r>
          </a:p>
          <a:p>
            <a:endParaRPr lang="en-US" i="1" baseline="0" dirty="0" smtClean="0"/>
          </a:p>
          <a:p>
            <a:r>
              <a:rPr lang="en-US" dirty="0"/>
              <a:t>(CLICK) </a:t>
            </a:r>
            <a:r>
              <a:rPr lang="en-US" dirty="0" smtClean="0"/>
              <a:t> </a:t>
            </a:r>
            <a:r>
              <a:rPr lang="en-US" i="0" baseline="0" dirty="0" smtClean="0"/>
              <a:t>Now</a:t>
            </a:r>
            <a:r>
              <a:rPr lang="en-US" i="1" baseline="0" dirty="0" smtClean="0"/>
              <a:t> </a:t>
            </a:r>
            <a:r>
              <a:rPr lang="en-US" baseline="0" dirty="0" smtClean="0"/>
              <a:t>Grade 4 extends that notion to interpret multiplication equations as comparison. 3 times as many as 2 is 6. </a:t>
            </a:r>
          </a:p>
          <a:p>
            <a:endParaRPr lang="en-US" baseline="0" dirty="0" smtClean="0"/>
          </a:p>
          <a:p>
            <a:r>
              <a:rPr lang="en-US" dirty="0"/>
              <a:t>(CLICK) </a:t>
            </a:r>
            <a:r>
              <a:rPr lang="en-US" dirty="0" smtClean="0"/>
              <a:t> </a:t>
            </a:r>
            <a:r>
              <a:rPr lang="en-US" i="0" baseline="0" dirty="0" smtClean="0"/>
              <a:t>We can now apply the phrase “times as many as” in word problems, and again use the area model as a model for visualizing and solving multiplication problems.</a:t>
            </a:r>
          </a:p>
          <a:p>
            <a:endParaRPr lang="en-US" i="1" baseline="0" dirty="0" smtClean="0"/>
          </a:p>
          <a:p>
            <a:r>
              <a:rPr lang="en-US" i="1" baseline="0" dirty="0" smtClean="0"/>
              <a:t>What is the area of a rectangle if it has a width of 2 meters and the length is 3 times as long as the width?</a:t>
            </a:r>
          </a:p>
          <a:p>
            <a:r>
              <a:rPr lang="en-US" i="0" baseline="0" dirty="0" smtClean="0"/>
              <a:t>The width is 2 meters, so each part of the width is 2 meters, and there are 3 parts, equaling a length of 6 meters. Multiply the length and width to find the area of 12 square meters.</a:t>
            </a:r>
          </a:p>
          <a:p>
            <a:endParaRPr lang="en-US" i="0" baseline="0" dirty="0" smtClean="0"/>
          </a:p>
          <a:p>
            <a:r>
              <a:rPr lang="en-US" i="0" baseline="0" dirty="0" smtClean="0"/>
              <a:t>Practicing this in context of smaller numbers makes these problems visual and appealing for students. Use of square tiles in your classroom would take this pictorial model 1 step back to a concrete model. Eventually this type of context will be applied to solve problems with much larger numbers.</a:t>
            </a:r>
          </a:p>
          <a:p>
            <a:endParaRPr lang="en-US" i="0" baseline="0" dirty="0" smtClean="0"/>
          </a:p>
          <a:p>
            <a:r>
              <a:rPr lang="en-US" i="0" baseline="0" dirty="0" smtClean="0"/>
              <a:t>“Times as many as” and multiplicative comparison set the stage for Grade 5 scaling and Grade 6 proportional reasoning.</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51</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5674026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dirty="0" smtClean="0"/>
              <a:t>Grade 3 students practiced multiplying by</a:t>
            </a:r>
            <a:r>
              <a:rPr lang="en-US" baseline="0" dirty="0" smtClean="0"/>
              <a:t> 10. 2 times 10, 3 times 10, </a:t>
            </a:r>
            <a:r>
              <a:rPr lang="en-US" baseline="0" dirty="0" err="1" smtClean="0"/>
              <a:t>etc</a:t>
            </a:r>
            <a:r>
              <a:rPr lang="en-US" baseline="0" dirty="0" smtClean="0"/>
              <a:t>, doing so using unit language and on the place value chart. Now students extend this by multiplying by 10, 100 and 1000, again using pictorial models of number disks to model how, for example 3 ones times 10 is 3 tens, and 3 times 100 is really 3 times 10 times 10. We also think of 3 hundreds as 100 times as many as 3 ones, relating back to multiplicative comparison.</a:t>
            </a:r>
          </a:p>
          <a:p>
            <a:endParaRPr lang="en-US" dirty="0"/>
          </a:p>
          <a:p>
            <a:r>
              <a:rPr lang="en-US" b="1" dirty="0" smtClean="0"/>
              <a:t>Model</a:t>
            </a:r>
            <a:r>
              <a:rPr lang="en-US" dirty="0" smtClean="0"/>
              <a:t>: </a:t>
            </a:r>
            <a:r>
              <a:rPr lang="en-US" dirty="0"/>
              <a:t>S</a:t>
            </a:r>
            <a:r>
              <a:rPr lang="en-US" baseline="0" dirty="0" smtClean="0"/>
              <a:t>how using</a:t>
            </a:r>
            <a:r>
              <a:rPr lang="en-US" dirty="0" smtClean="0"/>
              <a:t> number disks how to introduce this concept concretely. Following the top left image, place 30 ones to show ten times, regrouping to 3 tens.</a:t>
            </a:r>
            <a:endParaRPr lang="en-US" baseline="0" dirty="0" smtClean="0"/>
          </a:p>
          <a:p>
            <a:endParaRPr lang="en-US" baseline="0" dirty="0" smtClean="0"/>
          </a:p>
          <a:p>
            <a:r>
              <a:rPr lang="en-US" dirty="0"/>
              <a:t>(CLICK) </a:t>
            </a:r>
            <a:r>
              <a:rPr lang="en-US" dirty="0" smtClean="0"/>
              <a:t> </a:t>
            </a:r>
            <a:r>
              <a:rPr lang="en-US" baseline="0" dirty="0" smtClean="0"/>
              <a:t>Then students practice multiplying by multiples of 10, 100 and 1000. Seen here students reinforce their understanding by using pictorial models and unit language to make sense of the written numerical work.</a:t>
            </a:r>
            <a:endParaRPr lang="en-US" dirty="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Presenter: place value disks, place value chart, document camera</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52</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803878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Think</a:t>
            </a:r>
            <a:r>
              <a:rPr lang="en-US" baseline="0" dirty="0" smtClean="0"/>
              <a:t> back to Grade 3’s learning of the associative property for multiplication. </a:t>
            </a:r>
            <a:r>
              <a:rPr lang="en-US" dirty="0" smtClean="0"/>
              <a:t>Students can use what they know about</a:t>
            </a:r>
            <a:r>
              <a:rPr lang="en-US" baseline="0" dirty="0" smtClean="0"/>
              <a:t> multiples of 10, 100, and 1000 to make a problem more accessible to them. For example, 4 times 20. A students knows 20 is composed of 2 tens, or 2 times 10. This model now shows 2 rows of 4 ones multiplied by 10. As students use this reasoning, they become more comfortable by thinking of 4 times 20 as 4 times 2 tens. If I know 4 times 2 is 8, 4 times 2 tens is 8 tens. </a:t>
            </a:r>
          </a:p>
          <a:p>
            <a:endParaRPr lang="en-US" baseline="0" dirty="0" smtClean="0"/>
          </a:p>
          <a:p>
            <a:pPr>
              <a:defRPr/>
            </a:pPr>
            <a:r>
              <a:rPr lang="en-US" dirty="0"/>
              <a:t>(CLICK) </a:t>
            </a:r>
            <a:r>
              <a:rPr lang="en-US" dirty="0" smtClean="0"/>
              <a:t> </a:t>
            </a:r>
            <a:r>
              <a:rPr lang="en-US" baseline="0" dirty="0" smtClean="0"/>
              <a:t>Practicing this unit language here while there is support with the number disks will prepare students for using unit language when multiplying using the algorithm.</a:t>
            </a:r>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53</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803878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Using their reasoning for</a:t>
            </a:r>
            <a:r>
              <a:rPr lang="en-US" baseline="0" dirty="0" smtClean="0"/>
              <a:t> how to solve 4 times 20, students are now able to reason about multiplying a multiple of 10 times a multiple of 10. This prepares students for multiplication of a 2 digit number times a 2 digit number, which has far more complexities than multiplying by a 1 digit number. We introduce this concept now, so that students have ample time to practice this unit language of 1 ten times 1 ten equals 1 hundred during fluency activities.</a:t>
            </a:r>
          </a:p>
          <a:p>
            <a:endParaRPr lang="en-US" baseline="0" dirty="0" smtClean="0"/>
          </a:p>
          <a:p>
            <a:r>
              <a:rPr lang="en-US" dirty="0"/>
              <a:t>(CLICK) </a:t>
            </a:r>
            <a:r>
              <a:rPr lang="en-US" dirty="0" smtClean="0"/>
              <a:t> </a:t>
            </a:r>
            <a:r>
              <a:rPr lang="en-US" baseline="0" dirty="0" smtClean="0"/>
              <a:t>Using number disks, students know how to represent 40 times 2 or 20 times 4. Then they can multiply times 10. They can practice the “break apart and distribute” strategy and the associative property they learned in Grade 3. Using what we know about the composition of numbers, we reorganize the way in which we solve a multiplication problem.</a:t>
            </a:r>
          </a:p>
          <a:p>
            <a:endParaRPr lang="en-US" baseline="0" dirty="0" smtClean="0"/>
          </a:p>
          <a:p>
            <a:pPr>
              <a:defRPr/>
            </a:pPr>
            <a:r>
              <a:rPr lang="en-US" dirty="0"/>
              <a:t>(CLICK) </a:t>
            </a:r>
            <a:r>
              <a:rPr lang="en-US" dirty="0" smtClean="0"/>
              <a:t> </a:t>
            </a:r>
            <a:r>
              <a:rPr lang="en-US" i="0" baseline="0" dirty="0" smtClean="0"/>
              <a:t>Visually through the area model students see 1 ten times 1 ten is 1 hundred. Therefore 4 tens times 2 tens is 8 hundreds. Just as with the area model, soon students remove the inner grid and reason numerically that 40 times 20 is 800.</a:t>
            </a:r>
            <a:endParaRPr lang="en-US" i="0"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54</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803878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31838"/>
            <a:ext cx="3659187" cy="2743200"/>
          </a:xfrm>
        </p:spPr>
      </p:sp>
      <p:sp>
        <p:nvSpPr>
          <p:cNvPr id="3" name="Notes Placeholder 2"/>
          <p:cNvSpPr>
            <a:spLocks noGrp="1"/>
          </p:cNvSpPr>
          <p:nvPr>
            <p:ph type="body" idx="1"/>
          </p:nvPr>
        </p:nvSpPr>
        <p:spPr>
          <a:xfrm>
            <a:off x="487681" y="3840480"/>
            <a:ext cx="6664961" cy="5440680"/>
          </a:xfrm>
        </p:spPr>
        <p:txBody>
          <a:bodyPr/>
          <a:lstStyle/>
          <a:p>
            <a:pPr>
              <a:buFont typeface="Arial" pitchFamily="34" charset="0"/>
              <a:buNone/>
            </a:pPr>
            <a:r>
              <a:rPr lang="en-US" dirty="0" smtClean="0">
                <a:solidFill>
                  <a:srgbClr val="000000"/>
                </a:solidFill>
              </a:rPr>
              <a:t>Students</a:t>
            </a:r>
            <a:r>
              <a:rPr lang="en-US" baseline="0" dirty="0" smtClean="0">
                <a:solidFill>
                  <a:srgbClr val="000000"/>
                </a:solidFill>
              </a:rPr>
              <a:t> use d</a:t>
            </a:r>
            <a:r>
              <a:rPr lang="en-US" dirty="0" smtClean="0">
                <a:solidFill>
                  <a:srgbClr val="000000"/>
                </a:solidFill>
              </a:rPr>
              <a:t>istributive property, number disks, partial products, standard algorithm, and area model </a:t>
            </a:r>
            <a:r>
              <a:rPr lang="en-US" baseline="0" dirty="0" smtClean="0">
                <a:solidFill>
                  <a:srgbClr val="000000"/>
                </a:solidFill>
              </a:rPr>
              <a:t>to multiple 2, 3, and 4 digit numbers times a single digit</a:t>
            </a:r>
            <a:r>
              <a:rPr lang="en-US" dirty="0" smtClean="0">
                <a:solidFill>
                  <a:srgbClr val="000000"/>
                </a:solidFill>
              </a:rPr>
              <a:t>.</a:t>
            </a:r>
          </a:p>
          <a:p>
            <a:endParaRPr lang="en-US" dirty="0" smtClean="0">
              <a:solidFill>
                <a:srgbClr val="000000"/>
              </a:solidFill>
            </a:endParaRPr>
          </a:p>
          <a:p>
            <a:pPr>
              <a:buFont typeface="Arial" pitchFamily="34" charset="0"/>
              <a:buNone/>
            </a:pPr>
            <a:r>
              <a:rPr lang="en-US" dirty="0" smtClean="0">
                <a:solidFill>
                  <a:srgbClr val="000000"/>
                </a:solidFill>
              </a:rPr>
              <a:t>Fluency with the standard algorithm for multiplication is not expected until Grade 5 – 5.NBT.5. Students are introduced to the algorithm, being supported by place value strategies as stated</a:t>
            </a:r>
            <a:r>
              <a:rPr lang="en-US" baseline="0" dirty="0" smtClean="0">
                <a:solidFill>
                  <a:srgbClr val="000000"/>
                </a:solidFill>
              </a:rPr>
              <a:t> in 4.NBT.4</a:t>
            </a:r>
            <a:r>
              <a:rPr lang="en-US" dirty="0" smtClean="0">
                <a:solidFill>
                  <a:srgbClr val="000000"/>
                </a:solidFill>
              </a:rPr>
              <a:t>, to prepare them for Grade 5 multiplication. Therefore students</a:t>
            </a:r>
            <a:r>
              <a:rPr lang="en-US" baseline="0" dirty="0" smtClean="0">
                <a:solidFill>
                  <a:srgbClr val="000000"/>
                </a:solidFill>
              </a:rPr>
              <a:t> are not assessed in Grade 4 on using simply the algorithm.</a:t>
            </a:r>
            <a:endParaRPr lang="en-US" baseline="0" dirty="0" smtClean="0"/>
          </a:p>
          <a:p>
            <a:endParaRPr lang="en-US" dirty="0"/>
          </a:p>
          <a:p>
            <a:r>
              <a:rPr lang="en-US" baseline="0" dirty="0" smtClean="0"/>
              <a:t>Number</a:t>
            </a:r>
            <a:r>
              <a:rPr lang="en-US" dirty="0" smtClean="0"/>
              <a:t> disks model the multiplication and</a:t>
            </a:r>
            <a:r>
              <a:rPr lang="en-US" baseline="0" dirty="0" smtClean="0"/>
              <a:t> are used to support the algorithmic work</a:t>
            </a:r>
            <a:r>
              <a:rPr lang="en-US" dirty="0" smtClean="0"/>
              <a:t>.  The algorithm shows the recording. Grade</a:t>
            </a:r>
            <a:r>
              <a:rPr lang="en-US" baseline="0" dirty="0" smtClean="0"/>
              <a:t> 4 students are allowed and encouraged to explain their calculations using equations, array and area models</a:t>
            </a:r>
            <a:r>
              <a:rPr lang="en-US" dirty="0" smtClean="0"/>
              <a:t>. </a:t>
            </a:r>
            <a:r>
              <a:rPr lang="en-US" baseline="0" dirty="0" smtClean="0"/>
              <a:t>We use place value charts slid into personal</a:t>
            </a:r>
            <a:r>
              <a:rPr lang="en-US" dirty="0" smtClean="0"/>
              <a:t> white boards. This activity can be shown concretely initially, but advance students to the pictorial stage as soon as possible. We want to focus not on manipulating objects, but rather seeing the actions of the numbers with focus on the algorithm.</a:t>
            </a:r>
            <a:endParaRPr lang="en-US" baseline="0" dirty="0" smtClean="0"/>
          </a:p>
          <a:p>
            <a:endParaRPr lang="en-US" baseline="0" dirty="0" smtClean="0"/>
          </a:p>
          <a:p>
            <a:r>
              <a:rPr lang="en-US" baseline="0" dirty="0" smtClean="0"/>
              <a:t>Let’s start with a form of the array, number disks.</a:t>
            </a:r>
            <a:endParaRPr lang="en-US" dirty="0"/>
          </a:p>
          <a:p>
            <a:r>
              <a:rPr lang="en-US" baseline="0" dirty="0" smtClean="0"/>
              <a:t>Here</a:t>
            </a:r>
            <a:r>
              <a:rPr lang="en-US" dirty="0" smtClean="0"/>
              <a:t> we see 1 group of 23.</a:t>
            </a:r>
          </a:p>
          <a:p>
            <a:endParaRPr lang="en-US" baseline="0" dirty="0"/>
          </a:p>
          <a:p>
            <a:r>
              <a:rPr lang="en-US" dirty="0"/>
              <a:t>(CLICK) </a:t>
            </a:r>
            <a:r>
              <a:rPr lang="en-US" dirty="0" smtClean="0"/>
              <a:t> </a:t>
            </a:r>
            <a:r>
              <a:rPr lang="en-US" baseline="0" dirty="0" smtClean="0"/>
              <a:t>Now</a:t>
            </a:r>
            <a:r>
              <a:rPr lang="en-US" dirty="0" smtClean="0"/>
              <a:t> 4 groups of 23. This makes 8 tens and 12 ones.</a:t>
            </a:r>
          </a:p>
          <a:p>
            <a:endParaRPr lang="en-US" baseline="0" dirty="0" smtClean="0"/>
          </a:p>
          <a:p>
            <a:r>
              <a:rPr lang="en-US" dirty="0"/>
              <a:t>(CLICK) </a:t>
            </a:r>
            <a:r>
              <a:rPr lang="en-US" dirty="0" smtClean="0"/>
              <a:t> We record the partial products under the algorithm. 4 times 3 ones is 12 ones. Working right to left, just as with addition. 4 times 2 tens is 8 tens.</a:t>
            </a:r>
          </a:p>
          <a:p>
            <a:endParaRPr lang="en-US" dirty="0"/>
          </a:p>
          <a:p>
            <a:r>
              <a:rPr lang="en-US" dirty="0"/>
              <a:t>(CLICK) </a:t>
            </a:r>
            <a:r>
              <a:rPr lang="en-US" dirty="0" smtClean="0"/>
              <a:t> 12 ones can be renamed as 1 ten 2 ones. And the answer is 92.</a:t>
            </a:r>
          </a:p>
          <a:p>
            <a:endParaRPr lang="en-US" i="1" dirty="0"/>
          </a:p>
          <a:p>
            <a:r>
              <a:rPr lang="en-US" i="1" dirty="0" smtClean="0"/>
              <a:t>(Give participants the chance to solve 34 x 4 using disks and white boards with you.)</a:t>
            </a:r>
          </a:p>
          <a:p>
            <a:endParaRPr lang="en-US" dirty="0"/>
          </a:p>
        </p:txBody>
      </p:sp>
      <p:sp>
        <p:nvSpPr>
          <p:cNvPr id="10"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solidFill>
                  <a:prstClr val="black"/>
                </a:solidFill>
              </a:rPr>
              <a:t>TIME ALLOTTED FOR THIS SLIDE:  	5 minutes</a:t>
            </a:r>
          </a:p>
          <a:p>
            <a:endParaRPr lang="en-US" dirty="0" smtClean="0">
              <a:solidFill>
                <a:prstClr val="black"/>
              </a:solidFill>
            </a:endParaRPr>
          </a:p>
          <a:p>
            <a:r>
              <a:rPr lang="en-US" dirty="0" smtClean="0">
                <a:solidFill>
                  <a:prstClr val="black"/>
                </a:solidFill>
              </a:rPr>
              <a:t>MATERIALS NEEDED:</a:t>
            </a:r>
          </a:p>
          <a:p>
            <a:pPr marL="484985" lvl="1" indent="-302066">
              <a:buFont typeface="Arial" pitchFamily="34" charset="0"/>
              <a:buChar char="•"/>
            </a:pPr>
            <a:r>
              <a:rPr lang="en-US" dirty="0" smtClean="0">
                <a:solidFill>
                  <a:prstClr val="black"/>
                </a:solidFill>
              </a:rPr>
              <a:t>Personal white boards</a:t>
            </a:r>
          </a:p>
          <a:p>
            <a:pPr marL="484985" lvl="1" indent="-302066">
              <a:buFont typeface="Arial" pitchFamily="34" charset="0"/>
              <a:buChar char="•"/>
            </a:pPr>
            <a:r>
              <a:rPr lang="en-US" dirty="0" smtClean="0">
                <a:solidFill>
                  <a:prstClr val="black"/>
                </a:solidFill>
              </a:rPr>
              <a:t>Place value disks</a:t>
            </a:r>
          </a:p>
          <a:p>
            <a:pPr marL="484985" lvl="1" indent="-302066">
              <a:buFont typeface="Arial" pitchFamily="34" charset="0"/>
              <a:buChar char="•"/>
            </a:pPr>
            <a:r>
              <a:rPr lang="en-US" dirty="0" smtClean="0">
                <a:solidFill>
                  <a:prstClr val="black"/>
                </a:solidFill>
              </a:rPr>
              <a:t>document camera</a:t>
            </a:r>
            <a:endParaRPr lang="en-US" dirty="0">
              <a:solidFill>
                <a:prstClr val="black"/>
              </a:solidFill>
            </a:endParaRPr>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55</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256960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600700"/>
          </a:xfrm>
        </p:spPr>
        <p:txBody>
          <a:bodyPr/>
          <a:lstStyle/>
          <a:p>
            <a:r>
              <a:rPr lang="en-US" dirty="0" smtClean="0"/>
              <a:t>Using number disks as concrete tools or drawing disks</a:t>
            </a:r>
            <a:r>
              <a:rPr lang="en-US" baseline="0" dirty="0" smtClean="0"/>
              <a:t> as a pictorial model, students multiply 3 and 4-digit numbers with regrouping. As seen in the hundreds column, students grouped 10 hundreds and renamed it for 1 thousand. In the algorithm, shown to the right, regrouping in multiplication happens on the line.</a:t>
            </a:r>
          </a:p>
          <a:p>
            <a:endParaRPr lang="en-US" baseline="0" dirty="0" smtClean="0"/>
          </a:p>
          <a:p>
            <a:r>
              <a:rPr lang="en-US" b="0" i="0" baseline="0" dirty="0" smtClean="0"/>
              <a:t>As their comfort with the algorithm grows, students rely on unit language to multiply abstractly. </a:t>
            </a:r>
          </a:p>
          <a:p>
            <a:endParaRPr lang="en-US" baseline="0" dirty="0" smtClean="0"/>
          </a:p>
          <a:p>
            <a:endParaRPr lang="en-US" i="1"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solidFill>
                  <a:prstClr val="black"/>
                </a:solidFill>
              </a:rPr>
              <a:t>X</a:t>
            </a:r>
            <a:endParaRPr lang="en-US" dirty="0">
              <a:solidFill>
                <a:prstClr val="black"/>
              </a:solidFill>
            </a:endParaRPr>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56</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7735005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600700"/>
          </a:xfrm>
        </p:spPr>
        <p:txBody>
          <a:bodyPr/>
          <a:lstStyle/>
          <a:p>
            <a:r>
              <a:rPr lang="en-US" b="0" i="0" baseline="0" dirty="0" smtClean="0"/>
              <a:t>Let’s see how the algorithm works using unit language and regrouping on the line with a 4-digit number times a 1 digit number.</a:t>
            </a:r>
          </a:p>
          <a:p>
            <a:endParaRPr lang="en-US" b="0" i="1" baseline="0" dirty="0" smtClean="0"/>
          </a:p>
          <a:p>
            <a:r>
              <a:rPr lang="en-US" baseline="0" dirty="0" smtClean="0"/>
              <a:t>5 times 4 ones is 20 ones. 20 ones is the same as 2 tens 0 ones. So we record 2 tens “on the line” and a 0 in the ones column below the line. The 2 is recorded before the 0 because this is the number twenty, not the number “zero-two”. The proximity of the 2 and 0 remind us of the number 20. </a:t>
            </a:r>
          </a:p>
          <a:p>
            <a:endParaRPr lang="en-US" baseline="0" dirty="0" smtClean="0"/>
          </a:p>
          <a:p>
            <a:r>
              <a:rPr lang="en-US" dirty="0"/>
              <a:t>(CLICK) </a:t>
            </a:r>
            <a:r>
              <a:rPr lang="en-US" dirty="0" smtClean="0"/>
              <a:t> </a:t>
            </a:r>
            <a:r>
              <a:rPr lang="en-US" baseline="0" dirty="0" smtClean="0"/>
              <a:t>Next, 5 times 7 tens is 35 tens, plus 2 tens is 37 tens. 37 tens is the same as 3 hundreds 7 tens. Record the 3 “on the line” in the hundreds column and then record the 7 in the tens column. </a:t>
            </a:r>
          </a:p>
          <a:p>
            <a:endParaRPr lang="en-US" baseline="0" dirty="0" smtClean="0"/>
          </a:p>
          <a:p>
            <a:r>
              <a:rPr lang="en-US" dirty="0"/>
              <a:t>(</a:t>
            </a:r>
            <a:r>
              <a:rPr lang="en-US" dirty="0" smtClean="0"/>
              <a:t>CLICK </a:t>
            </a:r>
            <a:r>
              <a:rPr lang="en-US" b="0" i="1" baseline="0" dirty="0" smtClean="0"/>
              <a:t>twice to advance the </a:t>
            </a:r>
            <a:r>
              <a:rPr lang="en-US" b="0" baseline="0" dirty="0" smtClean="0"/>
              <a:t>remaining slides</a:t>
            </a:r>
            <a:r>
              <a:rPr lang="en-US" dirty="0"/>
              <a:t>)</a:t>
            </a:r>
            <a:r>
              <a:rPr lang="en-US" b="0" baseline="0" dirty="0" smtClean="0"/>
              <a:t>  </a:t>
            </a:r>
            <a:r>
              <a:rPr lang="en-US" baseline="0" dirty="0" smtClean="0"/>
              <a:t>Continue on until the problem is solved.  This is the standard algorithm used in a Story of Units.</a:t>
            </a:r>
          </a:p>
          <a:p>
            <a:endParaRPr lang="en-US" dirty="0"/>
          </a:p>
          <a:p>
            <a:r>
              <a:rPr lang="en-US" i="1" dirty="0" smtClean="0"/>
              <a:t>(Have participants solve along with you 3,186 x 4.)</a:t>
            </a:r>
            <a:endParaRPr lang="en-US" i="1"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a:solidFill>
                  <a:prstClr val="black"/>
                </a:solidFill>
              </a:rPr>
              <a:t>Personal white boards</a:t>
            </a:r>
          </a:p>
          <a:p>
            <a:pPr marL="484985" lvl="1" indent="-302066">
              <a:buFont typeface="Arial" pitchFamily="34" charset="0"/>
              <a:buChar char="•"/>
            </a:pPr>
            <a:r>
              <a:rPr lang="en-US" dirty="0">
                <a:solidFill>
                  <a:prstClr val="black"/>
                </a:solidFill>
              </a:rPr>
              <a:t>Place value </a:t>
            </a:r>
            <a:r>
              <a:rPr lang="en-US" dirty="0" smtClean="0">
                <a:solidFill>
                  <a:prstClr val="black"/>
                </a:solidFill>
              </a:rPr>
              <a:t>chart</a:t>
            </a:r>
          </a:p>
          <a:p>
            <a:pPr marL="484985" lvl="1" indent="-302066">
              <a:buFont typeface="Arial" pitchFamily="34" charset="0"/>
              <a:buChar char="•"/>
            </a:pPr>
            <a:r>
              <a:rPr lang="en-US" dirty="0" smtClean="0">
                <a:solidFill>
                  <a:prstClr val="black"/>
                </a:solidFill>
              </a:rPr>
              <a:t>document camera</a:t>
            </a:r>
            <a:endParaRPr lang="en-US" dirty="0">
              <a:solidFill>
                <a:prstClr val="black"/>
              </a:solidFill>
            </a:endParaRPr>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57</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7735005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583680" cy="5600700"/>
          </a:xfrm>
        </p:spPr>
        <p:txBody>
          <a:bodyPr/>
          <a:lstStyle/>
          <a:p>
            <a:pPr defTabSz="966612">
              <a:defRPr/>
            </a:pPr>
            <a:r>
              <a:rPr lang="en-US" i="0" baseline="0" dirty="0" smtClean="0"/>
              <a:t>Just as multiplication was introduced in Grade 4 with the area model, we close it out with the area model, going full cycle connecting pictorial to abstract and then explaining the abstract pictorially. However, the area model can be used pictorially first, to support the algorithm.</a:t>
            </a:r>
          </a:p>
          <a:p>
            <a:endParaRPr lang="en-US" i="1" dirty="0" smtClean="0"/>
          </a:p>
          <a:p>
            <a:r>
              <a:rPr lang="en-US" i="1" dirty="0" smtClean="0"/>
              <a:t>(Guide participants</a:t>
            </a:r>
            <a:r>
              <a:rPr lang="en-US" i="1" baseline="0" dirty="0" smtClean="0"/>
              <a:t> in drawing an area model, clicking to advance the slide.)</a:t>
            </a:r>
          </a:p>
          <a:p>
            <a:endParaRPr lang="en-US" i="1" baseline="0" dirty="0" smtClean="0"/>
          </a:p>
          <a:p>
            <a:r>
              <a:rPr lang="en-US" i="0" baseline="0" dirty="0" smtClean="0"/>
              <a:t>To multiply 234 by 8, we think of 234 as 200 + 30 + 8, because 238 is composed of 2 hundreds, 3 tens, and 8 ones.</a:t>
            </a:r>
          </a:p>
          <a:p>
            <a:endParaRPr lang="en-US" baseline="0" dirty="0" smtClean="0"/>
          </a:p>
          <a:p>
            <a:r>
              <a:rPr lang="en-US" baseline="0" dirty="0" smtClean="0"/>
              <a:t>Draw a rectangle with a width of 8 and a length of 200. </a:t>
            </a:r>
            <a:r>
              <a:rPr lang="en-US" dirty="0"/>
              <a:t>(CLICK) </a:t>
            </a:r>
            <a:endParaRPr lang="en-US" i="1" baseline="0" dirty="0" smtClean="0"/>
          </a:p>
          <a:p>
            <a:endParaRPr lang="en-US" baseline="0" dirty="0" smtClean="0"/>
          </a:p>
          <a:p>
            <a:pPr>
              <a:defRPr/>
            </a:pPr>
            <a:r>
              <a:rPr lang="en-US" baseline="0" dirty="0" smtClean="0"/>
              <a:t>Imagine a rectangle with a width of 8 and a length of 30. Imagine connecting this area to the rectangle you just drew.  Go.  </a:t>
            </a:r>
            <a:r>
              <a:rPr lang="en-US" dirty="0"/>
              <a:t>(CLICK) </a:t>
            </a:r>
            <a:endParaRPr lang="en-US" i="1" baseline="0" dirty="0" smtClean="0"/>
          </a:p>
          <a:p>
            <a:endParaRPr lang="en-US" baseline="0" dirty="0" smtClean="0"/>
          </a:p>
          <a:p>
            <a:r>
              <a:rPr lang="en-US" baseline="0" dirty="0" smtClean="0"/>
              <a:t>Finally, imagine a rectangle with a width of 8 and a length of 4. Imagine connecting this area to the rectangles you just drew. Go.  </a:t>
            </a:r>
            <a:r>
              <a:rPr lang="en-US" dirty="0" smtClean="0"/>
              <a:t>(</a:t>
            </a:r>
            <a:r>
              <a:rPr lang="en-US" dirty="0"/>
              <a:t>CLICK) </a:t>
            </a:r>
            <a:endParaRPr lang="en-US" i="1" baseline="0" dirty="0" smtClean="0"/>
          </a:p>
          <a:p>
            <a:endParaRPr lang="en-US" i="1" baseline="0" dirty="0" smtClean="0"/>
          </a:p>
          <a:p>
            <a:pPr defTabSz="966612">
              <a:defRPr/>
            </a:pPr>
            <a:r>
              <a:rPr lang="en-US" i="0" baseline="0" dirty="0" smtClean="0"/>
              <a:t>This area model represents what students would draw when faced with the problem 234 times 8, as it decomposed 234 into 2 hundreds, 3 tens and 4 ones. 3 individual rectangles representing the multiplication of 8 times each unit, now connected together as composite rectangles, representing a large rectangular area model of 234 times 8.</a:t>
            </a:r>
          </a:p>
          <a:p>
            <a:pPr defTabSz="966612">
              <a:defRPr/>
            </a:pPr>
            <a:endParaRPr lang="en-US" dirty="0"/>
          </a:p>
          <a:p>
            <a:pPr defTabSz="966612">
              <a:defRPr/>
            </a:pPr>
            <a:r>
              <a:rPr lang="en-US" i="0" baseline="0" dirty="0" smtClean="0"/>
              <a:t>We support this model</a:t>
            </a:r>
            <a:r>
              <a:rPr lang="en-US" i="0" dirty="0" smtClean="0"/>
              <a:t> using unit language. 8 times 2 hundreds is 16 hundreds. 8 times 3 tens is 24 tens. 8 times 4 ones is 32 ones. </a:t>
            </a:r>
            <a:r>
              <a:rPr lang="en-US" dirty="0" smtClean="0"/>
              <a:t>This unit language connects the model to the algorithm.</a:t>
            </a:r>
            <a:endParaRPr lang="en-US" i="0" baseline="0" dirty="0" smtClean="0"/>
          </a:p>
          <a:p>
            <a:pPr defTabSz="966612">
              <a:defRPr/>
            </a:pPr>
            <a:endParaRPr lang="en-US" dirty="0"/>
          </a:p>
          <a:p>
            <a:pPr defTabSz="966612">
              <a:defRPr/>
            </a:pPr>
            <a:r>
              <a:rPr lang="en-US" i="1" baseline="0" dirty="0" smtClean="0"/>
              <a:t>(Have participants</a:t>
            </a:r>
            <a:r>
              <a:rPr lang="en-US" i="1" dirty="0" smtClean="0"/>
              <a:t> try solving 486 x 4 using the area model with you, record with unit language.)</a:t>
            </a:r>
            <a:endParaRPr lang="en-US" i="1" baseline="0" dirty="0" smtClean="0"/>
          </a:p>
          <a:p>
            <a:endParaRPr lang="en-US" baseline="0" dirty="0" smtClean="0"/>
          </a:p>
          <a:p>
            <a:r>
              <a:rPr lang="en-US" baseline="0" dirty="0" smtClean="0"/>
              <a:t> </a:t>
            </a:r>
            <a:endParaRPr lang="en-US" dirty="0"/>
          </a:p>
        </p:txBody>
      </p:sp>
      <p:sp>
        <p:nvSpPr>
          <p:cNvPr id="6" name="Notes Placeholder 1"/>
          <p:cNvSpPr txBox="1">
            <a:spLocks/>
          </p:cNvSpPr>
          <p:nvPr/>
        </p:nvSpPr>
        <p:spPr>
          <a:xfrm>
            <a:off x="4632960"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6 minutes</a:t>
            </a:r>
          </a:p>
          <a:p>
            <a:endParaRPr lang="en-US" dirty="0" smtClean="0"/>
          </a:p>
          <a:p>
            <a:r>
              <a:rPr lang="en-US" dirty="0" smtClean="0"/>
              <a:t>MATERIALS NEEDED:</a:t>
            </a:r>
          </a:p>
          <a:p>
            <a:pPr marL="484985" lvl="1" indent="-302066">
              <a:buFont typeface="Arial" pitchFamily="34" charset="0"/>
              <a:buChar char="•"/>
            </a:pPr>
            <a:r>
              <a:rPr lang="en-US" dirty="0">
                <a:solidFill>
                  <a:prstClr val="black"/>
                </a:solidFill>
              </a:rPr>
              <a:t>Personal white </a:t>
            </a:r>
            <a:r>
              <a:rPr lang="en-US" dirty="0" smtClean="0">
                <a:solidFill>
                  <a:prstClr val="black"/>
                </a:solidFill>
              </a:rPr>
              <a:t>boards</a:t>
            </a:r>
          </a:p>
          <a:p>
            <a:pPr marL="484985" lvl="1" indent="-302066">
              <a:buFont typeface="Arial" pitchFamily="34" charset="0"/>
              <a:buChar char="•"/>
            </a:pPr>
            <a:r>
              <a:rPr lang="en-US" dirty="0" smtClean="0">
                <a:solidFill>
                  <a:prstClr val="black"/>
                </a:solidFill>
              </a:rPr>
              <a:t>document camera</a:t>
            </a:r>
            <a:endParaRPr lang="en-US" dirty="0">
              <a:solidFill>
                <a:prstClr val="black"/>
              </a:solidFill>
            </a:endParaRPr>
          </a:p>
          <a:p>
            <a:pPr marL="182918" lvl="1"/>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58</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8341645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the RDW process with participants.)</a:t>
            </a:r>
          </a:p>
          <a:p>
            <a:endParaRPr lang="en-US" dirty="0" smtClean="0"/>
          </a:p>
          <a:p>
            <a:r>
              <a:rPr lang="en-US" dirty="0" smtClean="0"/>
              <a:t>CLICK </a:t>
            </a:r>
            <a:r>
              <a:rPr lang="en-US" baseline="0" dirty="0" smtClean="0"/>
              <a:t>to advance the:</a:t>
            </a:r>
          </a:p>
          <a:p>
            <a:pPr marL="724959" lvl="1" indent="-241653">
              <a:buAutoNum type="arabicParenR"/>
            </a:pPr>
            <a:r>
              <a:rPr lang="en-US" baseline="0" dirty="0" smtClean="0"/>
              <a:t>tape diagram </a:t>
            </a:r>
          </a:p>
          <a:p>
            <a:pPr marL="724959" lvl="1" indent="-241653">
              <a:buAutoNum type="arabicParenR"/>
            </a:pPr>
            <a:r>
              <a:rPr lang="en-US" baseline="0" dirty="0" smtClean="0"/>
              <a:t>algorithms to solve </a:t>
            </a:r>
          </a:p>
          <a:p>
            <a:pPr marL="724959" lvl="1" indent="-241653">
              <a:buAutoNum type="arabicParenR"/>
            </a:pPr>
            <a:r>
              <a:rPr lang="en-US" baseline="0" dirty="0" smtClean="0"/>
              <a:t>written answer</a:t>
            </a:r>
          </a:p>
          <a:p>
            <a:endParaRPr lang="en-US" dirty="0"/>
          </a:p>
        </p:txBody>
      </p:sp>
      <p:sp>
        <p:nvSpPr>
          <p:cNvPr id="6" name="Notes Placeholder 1"/>
          <p:cNvSpPr txBox="1">
            <a:spLocks/>
          </p:cNvSpPr>
          <p:nvPr/>
        </p:nvSpPr>
        <p:spPr>
          <a:xfrm>
            <a:off x="4632960"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Problem Set</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59</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318115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defTabSz="966612">
              <a:defRPr/>
            </a:pPr>
            <a:r>
              <a:rPr lang="en-US" sz="1300" dirty="0"/>
              <a:t>Grade 2 Module 6 lays the conceptual foundation for multiplication and division in Grade 3 and for the idea that numbers other than 1, 10, and 100 can serve as units. </a:t>
            </a:r>
          </a:p>
          <a:p>
            <a:pPr defTabSz="966612">
              <a:defRPr/>
            </a:pPr>
            <a:endParaRPr lang="en-US" sz="1300" dirty="0"/>
          </a:p>
          <a:p>
            <a:pPr>
              <a:defRPr/>
            </a:pPr>
            <a:r>
              <a:rPr lang="en-US" dirty="0"/>
              <a:t>(CLICK) </a:t>
            </a:r>
            <a:r>
              <a:rPr lang="en-US" dirty="0" smtClean="0"/>
              <a:t> </a:t>
            </a:r>
            <a:r>
              <a:rPr lang="en-US" sz="1300" dirty="0"/>
              <a:t>Students make equal groups using concrete materials, learning to manipulate a given number of objects to create equal groups, and progress to pictorial representations. </a:t>
            </a:r>
          </a:p>
          <a:p>
            <a:pPr defTabSz="966612">
              <a:defRPr/>
            </a:pPr>
            <a:endParaRPr lang="en-US" sz="1300" dirty="0"/>
          </a:p>
          <a:p>
            <a:pPr>
              <a:defRPr/>
            </a:pPr>
            <a:r>
              <a:rPr lang="en-US" dirty="0"/>
              <a:t>(CLICK) </a:t>
            </a:r>
            <a:r>
              <a:rPr lang="en-US" dirty="0" smtClean="0"/>
              <a:t> </a:t>
            </a:r>
            <a:r>
              <a:rPr lang="en-US" sz="1300" dirty="0"/>
              <a:t>They determine the total and relate their drawings to the corresponding repeated addition number sentence. </a:t>
            </a:r>
          </a:p>
          <a:p>
            <a:pPr defTabSz="966612">
              <a:defRPr/>
            </a:pPr>
            <a:endParaRPr lang="en-US" sz="1300" dirty="0"/>
          </a:p>
          <a:p>
            <a:pPr>
              <a:defRPr/>
            </a:pPr>
            <a:r>
              <a:rPr lang="en-US" dirty="0"/>
              <a:t>(CLICK) </a:t>
            </a:r>
            <a:r>
              <a:rPr lang="en-US" dirty="0" smtClean="0"/>
              <a:t> </a:t>
            </a:r>
            <a:r>
              <a:rPr lang="en-US" sz="1300" dirty="0"/>
              <a:t>Students progress to drawing abstract tape diagrams to represent the total and to show the number in each group as a new unit.  Hence, they begin their experience towards understanding that any unit may be counted, e.g., 3 dogs, 3 tens, or even 3 fives.  This is the bridge between Grades 2 and 3: Grade 2 focuses on the manipulation of place value units, whereas Grade 3 focuses on the manipulation of numbers 1 through 10 as units. </a:t>
            </a:r>
            <a:endParaRPr lang="en-US" dirty="0" smtClean="0"/>
          </a:p>
          <a:p>
            <a:pPr defTabSz="966612">
              <a:defRPr/>
            </a:pPr>
            <a:endParaRPr lang="en-US" dirty="0" smtClean="0"/>
          </a:p>
          <a:p>
            <a:pPr defTabSz="966612">
              <a:defRPr/>
            </a:pPr>
            <a:endParaRPr lang="en-US" dirty="0" smtClean="0"/>
          </a:p>
          <a:p>
            <a:endParaRPr lang="en-US"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6</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725521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600700"/>
          </a:xfrm>
        </p:spPr>
        <p:txBody>
          <a:bodyPr/>
          <a:lstStyle/>
          <a:p>
            <a:r>
              <a:rPr lang="en-US" dirty="0" smtClean="0"/>
              <a:t>Division is introduced</a:t>
            </a:r>
            <a:r>
              <a:rPr lang="en-US" baseline="0" dirty="0" smtClean="0"/>
              <a:t> and sequenced nearly identically as multiplication was. We start with the area model using smaller numbers and the factors students learned in Grade 3. From there, you will see a pictorial model, number disks, to support the algorithm, then abstractly to the algorithm, and finally returning pictorially to the area model for larger dividends.</a:t>
            </a:r>
          </a:p>
          <a:p>
            <a:endParaRPr lang="en-US" baseline="0" dirty="0" smtClean="0"/>
          </a:p>
          <a:p>
            <a:r>
              <a:rPr lang="en-US" dirty="0" smtClean="0"/>
              <a:t>For now, let’s ground ourselves</a:t>
            </a:r>
            <a:r>
              <a:rPr lang="en-US" baseline="0" dirty="0" smtClean="0"/>
              <a:t> with our Grade 3 facts and the study of measurement and </a:t>
            </a:r>
            <a:r>
              <a:rPr lang="en-US" baseline="0" dirty="0" err="1" smtClean="0"/>
              <a:t>partitive</a:t>
            </a:r>
            <a:r>
              <a:rPr lang="en-US" baseline="0" dirty="0" smtClean="0"/>
              <a:t> division.</a:t>
            </a:r>
          </a:p>
          <a:p>
            <a:endParaRPr lang="en-US" baseline="0" dirty="0" smtClean="0"/>
          </a:p>
          <a:p>
            <a:r>
              <a:rPr lang="en-US" dirty="0"/>
              <a:t>(CLICK) </a:t>
            </a:r>
            <a:r>
              <a:rPr lang="en-US" dirty="0" smtClean="0"/>
              <a:t> </a:t>
            </a:r>
            <a:r>
              <a:rPr lang="en-US" baseline="0" dirty="0" smtClean="0"/>
              <a:t>Read this problem, draw an array, and write an equation to solve. Is this measurement or </a:t>
            </a:r>
            <a:r>
              <a:rPr lang="en-US" baseline="0" dirty="0" err="1" smtClean="0"/>
              <a:t>partitive</a:t>
            </a:r>
            <a:r>
              <a:rPr lang="en-US" baseline="0" dirty="0" smtClean="0"/>
              <a:t>? (</a:t>
            </a:r>
            <a:r>
              <a:rPr lang="en-US" baseline="0" dirty="0" err="1" smtClean="0"/>
              <a:t>Partitive</a:t>
            </a:r>
            <a:r>
              <a:rPr lang="en-US" baseline="0" dirty="0" smtClean="0"/>
              <a:t>.) </a:t>
            </a:r>
            <a:r>
              <a:rPr lang="en-US" dirty="0"/>
              <a:t>(</a:t>
            </a:r>
            <a:r>
              <a:rPr lang="en-US" dirty="0" smtClean="0"/>
              <a:t>CLICK </a:t>
            </a:r>
            <a:r>
              <a:rPr lang="en-US" i="1" baseline="0" dirty="0" smtClean="0"/>
              <a:t>to advance the slide, showing the answer.)  </a:t>
            </a:r>
            <a:r>
              <a:rPr lang="en-US" baseline="0" dirty="0" smtClean="0"/>
              <a:t>Yes, we know the number of groups.</a:t>
            </a:r>
          </a:p>
          <a:p>
            <a:endParaRPr lang="en-US" baseline="0" dirty="0" smtClean="0"/>
          </a:p>
          <a:p>
            <a:pPr>
              <a:defRPr/>
            </a:pPr>
            <a:r>
              <a:rPr lang="en-US" dirty="0"/>
              <a:t>(CLICK) </a:t>
            </a:r>
            <a:r>
              <a:rPr lang="en-US" dirty="0" smtClean="0"/>
              <a:t> </a:t>
            </a:r>
            <a:r>
              <a:rPr lang="en-US" i="0" baseline="0" dirty="0" smtClean="0"/>
              <a:t>Try this one now. </a:t>
            </a:r>
            <a:r>
              <a:rPr lang="en-US" baseline="0" dirty="0" smtClean="0"/>
              <a:t>Read this problem, draw an array, and write an equation to solve. Is this measurement or </a:t>
            </a:r>
            <a:r>
              <a:rPr lang="en-US" baseline="0" dirty="0" err="1" smtClean="0"/>
              <a:t>partitive</a:t>
            </a:r>
            <a:r>
              <a:rPr lang="en-US" baseline="0" dirty="0" smtClean="0"/>
              <a:t>? (Measurement.)  </a:t>
            </a:r>
            <a:r>
              <a:rPr lang="en-US" dirty="0" smtClean="0"/>
              <a:t>(CLICK </a:t>
            </a:r>
            <a:r>
              <a:rPr lang="en-US" i="1" baseline="0" dirty="0" smtClean="0"/>
              <a:t>to advance the slide, showing the answer.)  </a:t>
            </a:r>
            <a:r>
              <a:rPr lang="en-US" baseline="0" dirty="0" smtClean="0"/>
              <a:t>Yes, we know the number in each group. </a:t>
            </a:r>
          </a:p>
          <a:p>
            <a:pPr defTabSz="966612">
              <a:defRPr/>
            </a:pPr>
            <a:endParaRPr lang="en-US" baseline="0" dirty="0" smtClean="0"/>
          </a:p>
          <a:p>
            <a:pPr defTabSz="966612">
              <a:defRPr/>
            </a:pPr>
            <a:r>
              <a:rPr lang="en-US" baseline="0" dirty="0" smtClean="0"/>
              <a:t>Did the arrays change? (No, not in my examples, and maybe not in yours. Turn your array on its side. Does it now look like mine?) So an array can represent both types of division, and an area model can also do the same. The divisor can be represented as the length or the width in an area model for division.</a:t>
            </a:r>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60</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5484688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600700"/>
          </a:xfrm>
        </p:spPr>
        <p:txBody>
          <a:bodyPr/>
          <a:lstStyle/>
          <a:p>
            <a:r>
              <a:rPr lang="en-US" dirty="0" smtClean="0"/>
              <a:t>Let’s consider</a:t>
            </a:r>
            <a:r>
              <a:rPr lang="en-US" baseline="0" dirty="0" smtClean="0"/>
              <a:t> remainders.</a:t>
            </a:r>
          </a:p>
          <a:p>
            <a:endParaRPr lang="en-US" baseline="0" dirty="0" smtClean="0"/>
          </a:p>
          <a:p>
            <a:r>
              <a:rPr lang="en-US" baseline="0" dirty="0" smtClean="0"/>
              <a:t>Read this problem, draw an array, and write an equation to solve. </a:t>
            </a:r>
          </a:p>
          <a:p>
            <a:endParaRPr lang="en-US" baseline="0" dirty="0" smtClean="0"/>
          </a:p>
          <a:p>
            <a:r>
              <a:rPr lang="en-US" dirty="0"/>
              <a:t>(CLICK) </a:t>
            </a:r>
            <a:r>
              <a:rPr lang="en-US" dirty="0" smtClean="0"/>
              <a:t> </a:t>
            </a:r>
            <a:r>
              <a:rPr lang="en-US" baseline="0" dirty="0" smtClean="0"/>
              <a:t>Now we have an extra student. Can we divide up that student among equal groups? (No.) Here, the concept of a remainder is introduced, and done so within a context, as we cannot further subdivide the remaining student.</a:t>
            </a:r>
          </a:p>
          <a:p>
            <a:endParaRPr lang="en-US" baseline="0" dirty="0" smtClean="0"/>
          </a:p>
          <a:p>
            <a:r>
              <a:rPr lang="en-US" dirty="0"/>
              <a:t>(CLICK) </a:t>
            </a:r>
            <a:r>
              <a:rPr lang="en-US" dirty="0" smtClean="0"/>
              <a:t> </a:t>
            </a:r>
            <a:r>
              <a:rPr lang="en-US" baseline="0" dirty="0" smtClean="0"/>
              <a:t>Let us look at a mathematical error commonly made with division equations with remainders. As shown, we write out “The quotient is 3. The remainder is 1.” as it helps to interpret the remainder. We also do that because the answer “3R1” can be a quotient and remainder for other division problems as well. </a:t>
            </a:r>
          </a:p>
          <a:p>
            <a:pPr>
              <a:defRPr/>
            </a:pPr>
            <a:endParaRPr lang="en-US" dirty="0" smtClean="0"/>
          </a:p>
          <a:p>
            <a:pPr>
              <a:defRPr/>
            </a:pPr>
            <a:r>
              <a:rPr lang="en-US" dirty="0" smtClean="0"/>
              <a:t>(</a:t>
            </a:r>
            <a:r>
              <a:rPr lang="en-US" dirty="0"/>
              <a:t>CLICK) </a:t>
            </a:r>
            <a:r>
              <a:rPr lang="en-US" dirty="0" smtClean="0"/>
              <a:t> </a:t>
            </a:r>
            <a:r>
              <a:rPr lang="en-US" baseline="0" dirty="0" smtClean="0"/>
              <a:t>7 divided by 2 equals 3 remainder 1. Therefore we cannot write “3-R-1” after the equal sign because we would be equating that 13÷4 is equivalent to 7÷2, which we know it is not. 13 fourths is not the same as 7 halves. Also writing “13÷4=3R1” is invalid. The R is invalid in an equation. Therefore we write them as statements as shown. We can write “3-R-1” in the algorithm because there is no equal sign.</a:t>
            </a:r>
          </a:p>
          <a:p>
            <a:endParaRPr lang="en-US" baseline="0" dirty="0" smtClean="0"/>
          </a:p>
          <a:p>
            <a:r>
              <a:rPr lang="en-US" dirty="0"/>
              <a:t>(CLICK</a:t>
            </a:r>
            <a:r>
              <a:rPr lang="en-US" dirty="0" smtClean="0"/>
              <a:t>) </a:t>
            </a:r>
            <a:r>
              <a:rPr lang="en-US" i="1" baseline="0" dirty="0" smtClean="0"/>
              <a:t> </a:t>
            </a:r>
            <a:r>
              <a:rPr lang="en-US" i="0" baseline="0" dirty="0" smtClean="0"/>
              <a:t>On the right, we can see how the array can advance students into seeing the area model, shown with and without the grid, including the 1 square unit remainder. Remember this work’s foundation, of moving from the array to the area model, was laid at the end of Grade 3. We are reviewing it and taking it one step further with the remainder.</a:t>
            </a:r>
          </a:p>
          <a:p>
            <a:endParaRPr lang="en-US" i="0" baseline="0" dirty="0" smtClean="0"/>
          </a:p>
          <a:p>
            <a:r>
              <a:rPr lang="en-US" dirty="0"/>
              <a:t>(CLICK) </a:t>
            </a:r>
            <a:r>
              <a:rPr lang="en-US" dirty="0" smtClean="0"/>
              <a:t> </a:t>
            </a:r>
            <a:r>
              <a:rPr lang="en-US" i="0" baseline="0" dirty="0" smtClean="0"/>
              <a:t>A tape diagram model, representing the 4 equal groups including the remainder, is introduced here so students may model word problems. Students will not know there is a remainder when drawing tape diagrams with larger dividends, so encourage them to erase and redraw their model as more information presents itself as they solve.</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61</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5484688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440680"/>
          </a:xfrm>
        </p:spPr>
        <p:txBody>
          <a:bodyPr/>
          <a:lstStyle/>
          <a:p>
            <a:r>
              <a:rPr lang="en-US" dirty="0" smtClean="0"/>
              <a:t>The</a:t>
            </a:r>
            <a:r>
              <a:rPr lang="en-US" baseline="0" dirty="0" smtClean="0"/>
              <a:t> algorithm for division is introduced here alongside place value disks. The use of unit language is heard throughout every step, supporting the place value chart model and the algorithm. We discuss how the each disk is divided up into the groups below as distributing cards when playing a card game.</a:t>
            </a:r>
          </a:p>
          <a:p>
            <a:endParaRPr lang="en-US" baseline="0" dirty="0" smtClean="0"/>
          </a:p>
          <a:p>
            <a:r>
              <a:rPr lang="en-US" baseline="0" dirty="0" smtClean="0"/>
              <a:t>The division algorithm is introduced in the following sequence for the first time in the curriculum. Although students are not expected to show fluency with the division algorithm until Grade 6 (6.NS.2), we introduce it now so students have ample time to practice it. Therefore students are never assessed by solely showing the division algorithm.</a:t>
            </a:r>
          </a:p>
          <a:p>
            <a:endParaRPr lang="en-US" baseline="0" dirty="0" smtClean="0"/>
          </a:p>
          <a:p>
            <a:r>
              <a:rPr lang="en-US" baseline="0" dirty="0" smtClean="0"/>
              <a:t>We see on the left that 6 ones divided by 3 is 2 ones. </a:t>
            </a:r>
          </a:p>
          <a:p>
            <a:endParaRPr lang="en-US" baseline="0" dirty="0" smtClean="0"/>
          </a:p>
          <a:p>
            <a:r>
              <a:rPr lang="en-US" baseline="0" dirty="0" smtClean="0"/>
              <a:t>On the right, 3 tens is divided by 3 is 1 ten. 6 ones divided by 3 is 2 ones. 1 ten 2 ones equals 12. We have divided all tens and ones evenly for both problems.</a:t>
            </a:r>
          </a:p>
          <a:p>
            <a:endParaRPr lang="en-US" baseline="0" dirty="0" smtClean="0"/>
          </a:p>
          <a:p>
            <a:r>
              <a:rPr lang="en-US" baseline="0" dirty="0" smtClean="0"/>
              <a:t>The number disks show exactly what is happening in the algorithm, and gives meaning to each step, instead of memorizing the 4-step process with an acronym like DMSB – “Does McDonalds Sell Burger?” or “Dad Mom Sister Brother”.</a:t>
            </a:r>
          </a:p>
          <a:p>
            <a:endParaRPr lang="en-US" i="1" dirty="0"/>
          </a:p>
          <a:p>
            <a:endParaRPr lang="en-US" i="1"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62</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5484688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440680"/>
          </a:xfrm>
        </p:spPr>
        <p:txBody>
          <a:bodyPr/>
          <a:lstStyle/>
          <a:p>
            <a:r>
              <a:rPr lang="en-US" dirty="0" smtClean="0"/>
              <a:t>Allowing</a:t>
            </a:r>
            <a:r>
              <a:rPr lang="en-US" baseline="0" dirty="0" smtClean="0"/>
              <a:t> students to practice a few sample problems, we increase the difficulty by introducing successive remainders. First remainders are only seen in the ones.</a:t>
            </a:r>
          </a:p>
          <a:p>
            <a:endParaRPr lang="en-US" baseline="0" dirty="0" smtClean="0"/>
          </a:p>
          <a:p>
            <a:r>
              <a:rPr lang="en-US" baseline="0" dirty="0" smtClean="0"/>
              <a:t>5 ones divided by 4 is 1 one. There is 1 one remaining. 1 remainder 1.</a:t>
            </a:r>
          </a:p>
          <a:p>
            <a:endParaRPr lang="en-US" baseline="0" dirty="0" smtClean="0"/>
          </a:p>
          <a:p>
            <a:r>
              <a:rPr lang="en-US" baseline="0" dirty="0" smtClean="0"/>
              <a:t>4 tens divided by 4 is 1 ten. 5 ones by 4 is 1 one. There is 1 one remaining. 11 remainder 1.</a:t>
            </a:r>
          </a:p>
          <a:p>
            <a:endParaRPr lang="en-US" dirty="0" smtClean="0"/>
          </a:p>
          <a:p>
            <a:endParaRPr lang="en-US" dirty="0"/>
          </a:p>
          <a:p>
            <a:endParaRPr lang="en-US" baseline="0"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63</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5484688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dirty="0" smtClean="0"/>
              <a:t>Next</a:t>
            </a:r>
            <a:r>
              <a:rPr lang="en-US" baseline="0" dirty="0" smtClean="0"/>
              <a:t> students find remainders in the tens, and finally the tens and ones combined.</a:t>
            </a:r>
          </a:p>
          <a:p>
            <a:endParaRPr lang="en-US" baseline="0" dirty="0" smtClean="0"/>
          </a:p>
          <a:p>
            <a:r>
              <a:rPr lang="en-US" baseline="0" dirty="0" smtClean="0"/>
              <a:t>4 ones divided by 3 is 1 one. I one remains. 1 remainder 1.</a:t>
            </a:r>
          </a:p>
          <a:p>
            <a:endParaRPr lang="en-US" baseline="0" dirty="0" smtClean="0"/>
          </a:p>
          <a:p>
            <a:r>
              <a:rPr lang="en-US" baseline="0" dirty="0" smtClean="0"/>
              <a:t>4 tens divided by 3 is 1 ten. 1 ten remains. Rename 1 ten as 10 ones. 10 ones and 2 ones is 12 ones. 12 ones divided by 3 is 4 ones. 1 ten 4 ones is 14. Unlike the student context from earlier, we can subdivide a ten.</a:t>
            </a:r>
          </a:p>
          <a:p>
            <a:endParaRPr lang="en-US" baseline="0" dirty="0" smtClean="0"/>
          </a:p>
          <a:p>
            <a:r>
              <a:rPr lang="en-US" baseline="0" dirty="0" smtClean="0"/>
              <a:t>4 tens divided by 3 is 1 ten. 1 ten remains. Rename 1 ten as 10 ones. 10 ones and 4 ones is 14 ones. 14 ones divided by 3 is 4 ones. 2 ones remain. 1 ten 4 ones is 14. 14 remainder 2.</a:t>
            </a:r>
          </a:p>
          <a:p>
            <a:endParaRPr lang="en-US" dirty="0"/>
          </a:p>
          <a:p>
            <a:r>
              <a:rPr lang="en-US" baseline="0" dirty="0" smtClean="0"/>
              <a:t>Additionally, students discuss the relationship of multiplication and division. They come to realize that the quotient times the divisor, and a remainder added, equals the dividend. Therefore students are asked to check their work using</a:t>
            </a:r>
            <a:r>
              <a:rPr lang="en-US" dirty="0" smtClean="0"/>
              <a:t> multiplication and division.</a:t>
            </a:r>
          </a:p>
          <a:p>
            <a:endParaRPr lang="en-US" baseline="0" dirty="0"/>
          </a:p>
          <a:p>
            <a:r>
              <a:rPr lang="en-US" dirty="0" smtClean="0"/>
              <a:t>Another way students bring meaning to the quotient and its relationship to the whole, or dividend, is to draw number bonds. The top number bond shows how much of the whole is divided equally and any remaining parts. The bottom number bond shows the 3 equal groups and the remainder make up the whole.</a:t>
            </a:r>
            <a:endParaRPr lang="en-US" baseline="0" dirty="0" smtClean="0"/>
          </a:p>
          <a:p>
            <a:endParaRPr lang="en-US" dirty="0" smtClean="0"/>
          </a:p>
          <a:p>
            <a:pPr defTabSz="966612">
              <a:defRPr/>
            </a:pPr>
            <a:r>
              <a:rPr lang="en-US" i="1" dirty="0" smtClean="0"/>
              <a:t>(Model using the place value chart how students can draw the “groups below”.)</a:t>
            </a:r>
            <a:endParaRPr lang="en-US" dirty="0" smtClean="0"/>
          </a:p>
          <a:p>
            <a:endParaRPr lang="en-US" dirty="0"/>
          </a:p>
          <a:p>
            <a:r>
              <a:rPr lang="en-US" i="1" baseline="0" dirty="0" smtClean="0"/>
              <a:t>(Allow participants to try 58 ÷</a:t>
            </a:r>
            <a:r>
              <a:rPr lang="en-US" i="1" dirty="0" smtClean="0"/>
              <a:t> 3.)</a:t>
            </a:r>
            <a:endParaRPr lang="en-US" i="1" baseline="0" dirty="0" smtClean="0"/>
          </a:p>
          <a:p>
            <a:endParaRPr lang="en-US" baseline="0"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a:solidFill>
                  <a:prstClr val="black"/>
                </a:solidFill>
              </a:rPr>
              <a:t>Personal white boards</a:t>
            </a:r>
          </a:p>
          <a:p>
            <a:pPr marL="484985" lvl="1" indent="-302066">
              <a:buFont typeface="Arial" pitchFamily="34" charset="0"/>
              <a:buChar char="•"/>
            </a:pPr>
            <a:r>
              <a:rPr lang="en-US" dirty="0">
                <a:solidFill>
                  <a:prstClr val="black"/>
                </a:solidFill>
              </a:rPr>
              <a:t>Place value </a:t>
            </a:r>
            <a:r>
              <a:rPr lang="en-US" dirty="0" smtClean="0">
                <a:solidFill>
                  <a:prstClr val="black"/>
                </a:solidFill>
              </a:rPr>
              <a:t>chart</a:t>
            </a:r>
          </a:p>
          <a:p>
            <a:pPr marL="484985" lvl="1" indent="-302066">
              <a:buFont typeface="Arial" pitchFamily="34" charset="0"/>
              <a:buChar char="•"/>
            </a:pPr>
            <a:r>
              <a:rPr lang="en-US" dirty="0" smtClean="0">
                <a:solidFill>
                  <a:prstClr val="black"/>
                </a:solidFill>
              </a:rPr>
              <a:t>document camera</a:t>
            </a:r>
            <a:endParaRPr lang="en-US" dirty="0">
              <a:solidFill>
                <a:prstClr val="black"/>
              </a:solidFill>
            </a:endParaRPr>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64</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5484688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the RDW process with participants.)</a:t>
            </a:r>
          </a:p>
          <a:p>
            <a:endParaRPr lang="en-US" dirty="0" smtClean="0"/>
          </a:p>
          <a:p>
            <a:r>
              <a:rPr lang="en-US" dirty="0" smtClean="0"/>
              <a:t>CLICK </a:t>
            </a:r>
            <a:r>
              <a:rPr lang="en-US" baseline="0" dirty="0" smtClean="0"/>
              <a:t>to advance the:</a:t>
            </a:r>
          </a:p>
          <a:p>
            <a:pPr marL="724959" lvl="1" indent="-241653">
              <a:buAutoNum type="arabicParenR"/>
            </a:pPr>
            <a:r>
              <a:rPr lang="en-US" baseline="0" dirty="0" smtClean="0"/>
              <a:t>tape diagram </a:t>
            </a:r>
          </a:p>
          <a:p>
            <a:pPr marL="724959" lvl="1" indent="-241653">
              <a:buAutoNum type="arabicParenR"/>
            </a:pPr>
            <a:r>
              <a:rPr lang="en-US" baseline="0" dirty="0" smtClean="0"/>
              <a:t>algorithms to solve</a:t>
            </a:r>
          </a:p>
          <a:p>
            <a:pPr marL="724959" lvl="1" indent="-241653">
              <a:buAutoNum type="arabicParenR"/>
            </a:pPr>
            <a:r>
              <a:rPr lang="en-US" baseline="0" dirty="0" smtClean="0"/>
              <a:t>written answer.</a:t>
            </a:r>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Problem Set</a:t>
            </a:r>
          </a:p>
          <a:p>
            <a:pPr marL="484985" lvl="1" indent="-302066">
              <a:buFont typeface="Arial" pitchFamily="34" charset="0"/>
              <a:buChar char="•"/>
            </a:pPr>
            <a:r>
              <a:rPr lang="en-US" dirty="0" smtClean="0"/>
              <a:t>place value disks </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65</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8922687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600700"/>
          </a:xfrm>
        </p:spPr>
        <p:txBody>
          <a:bodyPr/>
          <a:lstStyle/>
          <a:p>
            <a:r>
              <a:rPr lang="en-US" dirty="0" smtClean="0"/>
              <a:t>Student apply their understanding of 2-digit</a:t>
            </a:r>
            <a:r>
              <a:rPr lang="en-US" baseline="0" dirty="0" smtClean="0"/>
              <a:t> dividend division to 3- and 4-digit dividends, again modeling with disks and recording in the algorithm. Students are encouraged to check their work as well.</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66</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443294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Try solving Problem #10 using RDW to apply</a:t>
            </a:r>
            <a:r>
              <a:rPr lang="en-US" baseline="0" dirty="0" smtClean="0"/>
              <a:t> the division algorithm. Feel free to practice again drawing number disks to support your algorithmic work.</a:t>
            </a:r>
          </a:p>
          <a:p>
            <a:endParaRPr lang="en-US" baseline="0" dirty="0" smtClean="0"/>
          </a:p>
          <a:p>
            <a:r>
              <a:rPr lang="en-US" dirty="0"/>
              <a:t>(CLICK) </a:t>
            </a:r>
            <a:endParaRPr lang="en-US" dirty="0" smtClean="0"/>
          </a:p>
          <a:p>
            <a:r>
              <a:rPr lang="en-US" baseline="0" dirty="0" smtClean="0"/>
              <a:t>Solution A solves first for the number of animals in each unit.</a:t>
            </a:r>
          </a:p>
          <a:p>
            <a:r>
              <a:rPr lang="en-US" baseline="0" dirty="0" smtClean="0"/>
              <a:t>Solution B solves first for the number of total legs on the farm.</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Problem Set </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67</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5013921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advance the:</a:t>
            </a:r>
          </a:p>
          <a:p>
            <a:pPr marL="724959" lvl="1" indent="-241653">
              <a:buAutoNum type="arabicParenR"/>
            </a:pPr>
            <a:r>
              <a:rPr lang="en-US" baseline="0" dirty="0" smtClean="0"/>
              <a:t>number disks</a:t>
            </a:r>
          </a:p>
          <a:p>
            <a:pPr marL="724959" lvl="1" indent="-241653">
              <a:buAutoNum type="arabicParenR"/>
            </a:pPr>
            <a:r>
              <a:rPr lang="en-US" baseline="0" dirty="0" smtClean="0"/>
              <a:t>algorithm</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Problem Set </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68</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794873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dirty="0" smtClean="0"/>
              <a:t>Division has come full circle back to the area model. </a:t>
            </a:r>
          </a:p>
          <a:p>
            <a:endParaRPr lang="en-US" baseline="0" dirty="0" smtClean="0"/>
          </a:p>
          <a:p>
            <a:r>
              <a:rPr lang="en-US" baseline="0" dirty="0" smtClean="0"/>
              <a:t>1,344 is the area and 6 is the width. Students solve for the length by thinking 6 times how many thousands is about 1 thousand? Zero thousands. So 6 times how many hundreds is about 13 hundreds? 6 times 2 hundreds is 12 hundreds, which is almost 13 hundreds.</a:t>
            </a:r>
          </a:p>
          <a:p>
            <a:endParaRPr lang="en-US" baseline="0" dirty="0" smtClean="0"/>
          </a:p>
          <a:p>
            <a:r>
              <a:rPr lang="en-US" dirty="0"/>
              <a:t>(CLICK) </a:t>
            </a:r>
          </a:p>
          <a:p>
            <a:r>
              <a:rPr lang="en-US" baseline="0" dirty="0" smtClean="0"/>
              <a:t>A new area model drawn below shows how one might decompose the area, showing the 12 hundreds and a remaining 144. Then we can ask 6 times how many tens is about 14 tens? 2 tens. That leaves a remaining 24 ones. 6 times 4 ones is 24 ones.</a:t>
            </a:r>
          </a:p>
          <a:p>
            <a:endParaRPr lang="en-US" baseline="0" dirty="0" smtClean="0"/>
          </a:p>
          <a:p>
            <a:r>
              <a:rPr lang="en-US" baseline="0" dirty="0" smtClean="0"/>
              <a:t>A number bond represents the 3 parts to the area model, and the number sentence below shows the distributive property as we divided up the total area into smaller parts.</a:t>
            </a:r>
          </a:p>
          <a:p>
            <a:endParaRPr lang="en-US" baseline="0" dirty="0" smtClean="0"/>
          </a:p>
          <a:p>
            <a:r>
              <a:rPr lang="en-US" baseline="0" dirty="0" smtClean="0"/>
              <a:t>Remember how this is similar to how we decomposed 1 division problem into 2 division problems in Grade 3 using the distributive property, such as 48 ÷ 3 as 30÷3 and 18÷3. </a:t>
            </a:r>
          </a:p>
          <a:p>
            <a:endParaRPr lang="en-US" baseline="0" dirty="0" smtClean="0"/>
          </a:p>
          <a:p>
            <a:r>
              <a:rPr lang="en-US" baseline="0" dirty="0" smtClean="0"/>
              <a:t>Remember the area model breaks down for remainders, so the remaining part of an area would get tacked on as 1 square unit to the end of the model, as we showed a few slides back. </a:t>
            </a:r>
          </a:p>
          <a:p>
            <a:endParaRPr lang="en-US" baseline="0" dirty="0" smtClean="0"/>
          </a:p>
          <a:p>
            <a:r>
              <a:rPr lang="en-US" baseline="0" dirty="0" smtClean="0"/>
              <a:t>(Solve 1,214 ÷ 4 with participants.)</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personal white boards</a:t>
            </a:r>
          </a:p>
          <a:p>
            <a:pPr marL="484985" lvl="1" indent="-302066">
              <a:buFont typeface="Arial" pitchFamily="34" charset="0"/>
              <a:buChar char="•"/>
            </a:pPr>
            <a:r>
              <a:rPr lang="en-US" dirty="0" smtClean="0"/>
              <a:t>document camera</a:t>
            </a:r>
            <a:endParaRPr lang="en-US"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69</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589592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a:defRPr/>
            </a:pPr>
            <a:r>
              <a:rPr lang="en-US" dirty="0"/>
              <a:t>(CLICK) </a:t>
            </a:r>
            <a:r>
              <a:rPr lang="en-US" dirty="0" smtClean="0"/>
              <a:t> </a:t>
            </a:r>
            <a:r>
              <a:rPr lang="en-US" sz="1300" dirty="0"/>
              <a:t>Students organize the equal groups into arrays. They use </a:t>
            </a:r>
            <a:r>
              <a:rPr lang="en-US" sz="1300" dirty="0" err="1"/>
              <a:t>manipulatives</a:t>
            </a:r>
            <a:r>
              <a:rPr lang="en-US" sz="1300" dirty="0"/>
              <a:t> to compose up to 5 by 5 arrays, and express the total via repeated addition number sentences.</a:t>
            </a:r>
          </a:p>
          <a:p>
            <a:pPr defTabSz="966612">
              <a:defRPr/>
            </a:pPr>
            <a:endParaRPr lang="en-US" sz="1300" dirty="0"/>
          </a:p>
          <a:p>
            <a:pPr>
              <a:defRPr/>
            </a:pPr>
            <a:r>
              <a:rPr lang="en-US" dirty="0"/>
              <a:t>(CLICK) </a:t>
            </a:r>
            <a:r>
              <a:rPr lang="en-US" dirty="0" smtClean="0"/>
              <a:t> </a:t>
            </a:r>
            <a:r>
              <a:rPr lang="en-US" sz="1300" dirty="0"/>
              <a:t>Students build upon their work with arrays to develop the spatial reasoning skills they will need in preparation for Grade 3’s area content.  They use same-size squares to tile a rectangle with no gaps or overlaps and then count to find the total number of squares.  Students relate repeated addition to the rectangular array model. </a:t>
            </a:r>
            <a:endParaRPr lang="en-US" dirty="0" smtClean="0"/>
          </a:p>
          <a:p>
            <a:pPr defTabSz="966612">
              <a:defRPr/>
            </a:pPr>
            <a:endParaRPr lang="en-US" dirty="0" smtClean="0"/>
          </a:p>
          <a:p>
            <a:pPr defTabSz="966612">
              <a:defRPr/>
            </a:pPr>
            <a:endParaRPr lang="en-US" dirty="0" smtClean="0"/>
          </a:p>
          <a:p>
            <a:pPr defTabSz="966612">
              <a:defRPr/>
            </a:pPr>
            <a:endParaRPr lang="en-US"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7</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7255210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dirty="0" smtClean="0"/>
              <a:t>Let’s switch gears back to multiplication.</a:t>
            </a:r>
            <a:r>
              <a:rPr lang="en-US" baseline="0" dirty="0" smtClean="0"/>
              <a:t> </a:t>
            </a:r>
            <a:r>
              <a:rPr lang="en-US" dirty="0" smtClean="0"/>
              <a:t>Why would we separate this type</a:t>
            </a:r>
            <a:r>
              <a:rPr lang="en-US" baseline="0" dirty="0" smtClean="0"/>
              <a:t> of multiplication and teach it after division? (Let participants think and possibly respond.) We multiplied by 1-digit numbers first, and just completed dividing by 1-digit divisors. We want to show that linkage and now break up that flow with 2 digit multiplication, which adds several new complexities.</a:t>
            </a:r>
          </a:p>
          <a:p>
            <a:endParaRPr lang="en-US" baseline="0" dirty="0" smtClean="0"/>
          </a:p>
          <a:p>
            <a:r>
              <a:rPr lang="en-US" baseline="0" dirty="0" smtClean="0"/>
              <a:t>We used number disks on the place value chart at the onset of this module to allow students time to practice during fluency multiplying multiples of 10 times 2 digit numbers. Now we will use the area model to support the conceptual understanding of multiplying 2-digit numbers by 2-digit numbers.</a:t>
            </a:r>
          </a:p>
          <a:p>
            <a:endParaRPr lang="en-US" baseline="0" dirty="0" smtClean="0"/>
          </a:p>
          <a:p>
            <a:r>
              <a:rPr lang="en-US" baseline="0" dirty="0" smtClean="0"/>
              <a:t>Imagine an area model for 3 times 25.  </a:t>
            </a:r>
            <a:r>
              <a:rPr lang="en-US" dirty="0" smtClean="0"/>
              <a:t>(</a:t>
            </a:r>
            <a:r>
              <a:rPr lang="en-US" dirty="0"/>
              <a:t>CLICK) </a:t>
            </a:r>
          </a:p>
          <a:p>
            <a:endParaRPr lang="en-US" baseline="0" dirty="0" smtClean="0"/>
          </a:p>
          <a:p>
            <a:r>
              <a:rPr lang="en-US" baseline="0" dirty="0" smtClean="0"/>
              <a:t>Now imagine solving an area model for 30 times 25. </a:t>
            </a:r>
            <a:r>
              <a:rPr lang="en-US" dirty="0"/>
              <a:t>(CLICK) </a:t>
            </a:r>
            <a:r>
              <a:rPr lang="en-US" dirty="0" smtClean="0"/>
              <a:t> </a:t>
            </a:r>
            <a:r>
              <a:rPr lang="en-US" baseline="0" dirty="0" smtClean="0"/>
              <a:t>Notice the solution is 10 times as much because we multiplied by 10.</a:t>
            </a:r>
          </a:p>
          <a:p>
            <a:endParaRPr lang="en-US" baseline="0" dirty="0" smtClean="0"/>
          </a:p>
          <a:p>
            <a:r>
              <a:rPr lang="en-US" baseline="0" dirty="0" smtClean="0"/>
              <a:t>Note the unit language that drives the understanding of the multiplication.</a:t>
            </a:r>
          </a:p>
          <a:p>
            <a:endParaRPr lang="en-US" baseline="0" dirty="0" smtClean="0"/>
          </a:p>
          <a:p>
            <a:r>
              <a:rPr lang="en-US" baseline="0" dirty="0" smtClean="0"/>
              <a:t>Then let’s connect that to what we already know about partial products using the algorithm.</a:t>
            </a:r>
          </a:p>
          <a:p>
            <a:endParaRPr lang="en-US" baseline="0"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70</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4254714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dirty="0" smtClean="0"/>
              <a:t>Students record the 2 partial products</a:t>
            </a:r>
            <a:r>
              <a:rPr lang="en-US" baseline="0" dirty="0" smtClean="0"/>
              <a:t> under the algorithm, paying close attention to what was being multiplied and again, focusing on the units multiplied.</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71</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3661400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dirty="0"/>
              <a:t>B</a:t>
            </a:r>
            <a:r>
              <a:rPr lang="en-US" dirty="0" smtClean="0"/>
              <a:t>uild on complexity of multiplying</a:t>
            </a:r>
            <a:r>
              <a:rPr lang="en-US" baseline="0" dirty="0" smtClean="0"/>
              <a:t> a 2 digit number times a multiple of 10, now students multiply 2 two-digit numbers. </a:t>
            </a:r>
            <a:r>
              <a:rPr lang="en-US" dirty="0" smtClean="0"/>
              <a:t> </a:t>
            </a:r>
          </a:p>
          <a:p>
            <a:endParaRPr lang="en-US" baseline="0" dirty="0" smtClean="0"/>
          </a:p>
          <a:p>
            <a:r>
              <a:rPr lang="en-US" baseline="0" dirty="0" smtClean="0"/>
              <a:t>Students complete each individual smaller rectangle of the whole area, solving for 4 partial products, thus using the distributive property to simplify this problem into more manageable parts.</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72</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3661400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baseline="0" dirty="0" smtClean="0"/>
              <a:t>As students solve for each individual smaller rectangle of the whole area, solving for 4 partial products, they record them under the algorithm.</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73</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3661400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baseline="0" dirty="0" smtClean="0"/>
              <a:t>Soon we start to see the multiplication of 43 and 67 as 3 times 67, and 40 times 67, moving us to the recording of 2 partial products, more formally as the algorithm.</a:t>
            </a:r>
          </a:p>
          <a:p>
            <a:endParaRPr lang="en-US" baseline="0" dirty="0" smtClean="0"/>
          </a:p>
          <a:p>
            <a:r>
              <a:rPr lang="en-US" baseline="0" dirty="0" smtClean="0"/>
              <a:t>Hide zero cards can be helpful for introducing this next step towards the algorithm.</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74</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3661400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a:t>
            </a:r>
            <a:r>
              <a:rPr lang="en-US" baseline="0" dirty="0" smtClean="0"/>
              <a:t>d to show each step in 2 digit multiplication. Click through each step, use unit language, pointing out regrouping on the line and between the lines.)</a:t>
            </a:r>
          </a:p>
          <a:p>
            <a:endParaRPr lang="en-US" dirty="0" smtClean="0"/>
          </a:p>
          <a:p>
            <a:r>
              <a:rPr lang="en-US" dirty="0" smtClean="0"/>
              <a:t>(Solve 48 x</a:t>
            </a:r>
            <a:r>
              <a:rPr lang="en-US" baseline="0" dirty="0" smtClean="0"/>
              <a:t> 74 with participants if needed.)</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75</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3257749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to animate the solution</a:t>
            </a:r>
            <a:r>
              <a:rPr lang="en-US" baseline="0" dirty="0" smtClean="0"/>
              <a:t>.)</a:t>
            </a:r>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6 minutes</a:t>
            </a:r>
          </a:p>
          <a:p>
            <a:endParaRPr lang="en-US" dirty="0" smtClean="0"/>
          </a:p>
          <a:p>
            <a:r>
              <a:rPr lang="en-US" dirty="0" smtClean="0"/>
              <a:t>MATERIALS NEEDED:</a:t>
            </a:r>
          </a:p>
          <a:p>
            <a:pPr marL="484985" lvl="1" indent="-302066">
              <a:buFont typeface="Arial" pitchFamily="34" charset="0"/>
              <a:buChar char="•"/>
            </a:pPr>
            <a:r>
              <a:rPr lang="en-US" dirty="0" smtClean="0"/>
              <a:t>Problem Set</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76</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124736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dirty="0" smtClean="0"/>
              <a:t>Let’s think about how we can apply what we know about multiplication of whole numbers for multiplication</a:t>
            </a:r>
            <a:r>
              <a:rPr lang="en-US" baseline="0" dirty="0" smtClean="0"/>
              <a:t> of fractions.</a:t>
            </a:r>
          </a:p>
          <a:p>
            <a:endParaRPr lang="en-US" baseline="0" dirty="0" smtClean="0"/>
          </a:p>
          <a:p>
            <a:r>
              <a:rPr lang="en-US" baseline="0" dirty="0" smtClean="0"/>
              <a:t>I know that 1 apple + 1 apple + 1 apple = 3 apples. </a:t>
            </a:r>
          </a:p>
          <a:p>
            <a:r>
              <a:rPr lang="en-US" baseline="0" dirty="0" smtClean="0"/>
              <a:t>So, 1 one + 1 one + 1 one = 3 ones.</a:t>
            </a:r>
          </a:p>
          <a:p>
            <a:r>
              <a:rPr lang="en-US" baseline="0" dirty="0" smtClean="0"/>
              <a:t>Therefore, 1 fourth + 1 fourth + 1 fourth = 3 fourths.</a:t>
            </a:r>
          </a:p>
          <a:p>
            <a:endParaRPr lang="en-US" baseline="0" dirty="0" smtClean="0"/>
          </a:p>
          <a:p>
            <a:r>
              <a:rPr lang="en-US" baseline="0" dirty="0" smtClean="0"/>
              <a:t>We can say there are 3 copies of 1 fourth. And just as we learned repeated addition for whole numbers is multiplication, the same is found true for fractions.</a:t>
            </a:r>
          </a:p>
          <a:p>
            <a:endParaRPr lang="en-US" baseline="0" dirty="0" smtClean="0"/>
          </a:p>
          <a:p>
            <a:r>
              <a:rPr lang="en-US" baseline="0" dirty="0" smtClean="0"/>
              <a:t>The associative property allows the components of this number sentence to associate with different parts, shown on the bottom left in unit form, and on the bottom right, with the numerical form.</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77</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3235282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dirty="0" smtClean="0"/>
              <a:t>Students practice with decomposing</a:t>
            </a:r>
            <a:r>
              <a:rPr lang="en-US" baseline="0" dirty="0" smtClean="0"/>
              <a:t> fractions and strengthening their number sense with fractions by first practicing with fractions with sums</a:t>
            </a:r>
            <a:r>
              <a:rPr lang="en-US" dirty="0" smtClean="0"/>
              <a:t> and products less than 2</a:t>
            </a:r>
            <a:r>
              <a:rPr lang="en-US" baseline="0" dirty="0" smtClean="0"/>
              <a:t>. Think about how that connects to students first</a:t>
            </a:r>
            <a:r>
              <a:rPr lang="en-US" dirty="0" smtClean="0"/>
              <a:t> learning to add whole numbers. Students in</a:t>
            </a:r>
            <a:r>
              <a:rPr lang="en-US" baseline="0" dirty="0" smtClean="0"/>
              <a:t> Grades K-2</a:t>
            </a:r>
            <a:r>
              <a:rPr lang="en-US" dirty="0" smtClean="0"/>
              <a:t> start with numbers within 5, then numbers within 10, 20 and then 100. Think</a:t>
            </a:r>
            <a:r>
              <a:rPr lang="en-US" baseline="0" dirty="0" smtClean="0"/>
              <a:t> about how that connects to students learning to multiply whole numbers in Grade 3. They start with smaller, easier factors. </a:t>
            </a:r>
            <a:r>
              <a:rPr lang="en-US" dirty="0" smtClean="0"/>
              <a:t>We want</a:t>
            </a:r>
            <a:r>
              <a:rPr lang="en-US" baseline="0" dirty="0" smtClean="0"/>
              <a:t> to follow that same model as students become comfortable multiplying fractions by whole numbers in Grade 4.</a:t>
            </a:r>
          </a:p>
          <a:p>
            <a:endParaRPr lang="en-US" baseline="0" dirty="0" smtClean="0"/>
          </a:p>
          <a:p>
            <a:r>
              <a:rPr lang="en-US" baseline="0" dirty="0" smtClean="0"/>
              <a:t>Here we see a student decomposing 5 thirds using multiplication. They multiply by the unit fraction, 1 third, 2 different ways.</a:t>
            </a:r>
          </a:p>
          <a:p>
            <a:endParaRPr lang="en-US" baseline="0" dirty="0" smtClean="0"/>
          </a:p>
          <a:p>
            <a:r>
              <a:rPr lang="en-US" dirty="0"/>
              <a:t>(CLICK) </a:t>
            </a:r>
            <a:r>
              <a:rPr lang="en-US" dirty="0" smtClean="0"/>
              <a:t> </a:t>
            </a:r>
            <a:r>
              <a:rPr lang="en-US" baseline="0" dirty="0" smtClean="0"/>
              <a:t>Next, using the associative property, as it works well with fractions less than one or improper fractions, students compose 4 groups of 3 fifths. This can easily be applied to a word problem context, right? Sally’s ribbon is 3 fifths meters long. Marcus’s ribbon is 4 times as long as Sally’s ribbon. How long is Marcus’s ribbon?</a:t>
            </a:r>
            <a:endParaRPr lang="en-US" dirty="0" smtClean="0"/>
          </a:p>
          <a:p>
            <a:endParaRPr lang="en-US" baseline="0"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78</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3235282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520690"/>
          </a:xfrm>
        </p:spPr>
        <p:txBody>
          <a:bodyPr/>
          <a:lstStyle/>
          <a:p>
            <a:r>
              <a:rPr lang="en-US" baseline="0" dirty="0" smtClean="0"/>
              <a:t>In the 2</a:t>
            </a:r>
            <a:r>
              <a:rPr lang="en-US" baseline="30000" dirty="0" smtClean="0"/>
              <a:t>nd</a:t>
            </a:r>
            <a:r>
              <a:rPr lang="en-US" baseline="0" dirty="0" smtClean="0"/>
              <a:t> half of the module, the value of the fraction increases working with larger numbers. We again work with the tape diagram, but also use the number line, shown here how we can quickly slide along the number line which may more efficient than drawing tape diagrams. </a:t>
            </a:r>
          </a:p>
          <a:p>
            <a:endParaRPr lang="en-US" baseline="0" dirty="0" smtClean="0"/>
          </a:p>
          <a:p>
            <a:r>
              <a:rPr lang="en-US" baseline="0" dirty="0" smtClean="0"/>
              <a:t>Just as we can slide along the number line when multiplying 6 times 2, we can also do the same for fractions, making 6 1-half slides.</a:t>
            </a:r>
          </a:p>
          <a:p>
            <a:endParaRPr lang="en-US" baseline="0" dirty="0" smtClean="0"/>
          </a:p>
          <a:p>
            <a:r>
              <a:rPr lang="en-US" dirty="0"/>
              <a:t>(CLICK) </a:t>
            </a:r>
            <a:r>
              <a:rPr lang="en-US" i="1" baseline="0" dirty="0" smtClean="0"/>
              <a:t> O</a:t>
            </a:r>
            <a:r>
              <a:rPr lang="en-US" baseline="0" dirty="0" smtClean="0"/>
              <a:t>r we can make 3 1-whole slides, since we now have the fraction number sense that tells me 2 halves make a whole.</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79</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323528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a:defRPr/>
            </a:pPr>
            <a:r>
              <a:rPr lang="en-US" dirty="0"/>
              <a:t>(CLICK) </a:t>
            </a:r>
            <a:r>
              <a:rPr lang="en-US" dirty="0" smtClean="0"/>
              <a:t> </a:t>
            </a:r>
            <a:r>
              <a:rPr lang="en-US" i="0" baseline="0" dirty="0" smtClean="0"/>
              <a:t>The final topic in Grade 2, Module 6 </a:t>
            </a:r>
            <a:r>
              <a:rPr lang="en-US" sz="1300" dirty="0"/>
              <a:t>focuses on doubles and even numbers, thus setting the stage for the multiplication table of two in Grade 3.  In their exploration of odd and even numbers, students pair objects to make groups of two with none left over.  This particular example lays the foundation for students to think about how many units of 2 are in 6, which sets the stage for dividing in 3</a:t>
            </a:r>
            <a:r>
              <a:rPr lang="en-US" sz="1300" baseline="30000" dirty="0"/>
              <a:t>rd</a:t>
            </a:r>
            <a:r>
              <a:rPr lang="en-US" sz="1300" dirty="0"/>
              <a:t> grade.</a:t>
            </a:r>
            <a:endParaRPr lang="en-US" dirty="0" smtClean="0"/>
          </a:p>
          <a:p>
            <a:pPr defTabSz="966612">
              <a:defRPr/>
            </a:pPr>
            <a:endParaRPr lang="en-US" dirty="0" smtClean="0"/>
          </a:p>
          <a:p>
            <a:r>
              <a:rPr lang="en-US" dirty="0" smtClean="0"/>
              <a:t>As we examine the progression of multiplication</a:t>
            </a:r>
            <a:r>
              <a:rPr lang="en-US" baseline="0" dirty="0" smtClean="0"/>
              <a:t> and division in 3</a:t>
            </a:r>
            <a:r>
              <a:rPr lang="en-US" baseline="30000" dirty="0" smtClean="0"/>
              <a:t>rd</a:t>
            </a:r>
            <a:r>
              <a:rPr lang="en-US" baseline="0" dirty="0" smtClean="0"/>
              <a:t> grade, you will see how these models and topics that the students explore in 2</a:t>
            </a:r>
            <a:r>
              <a:rPr lang="en-US" baseline="30000" dirty="0" smtClean="0"/>
              <a:t>nd</a:t>
            </a:r>
            <a:r>
              <a:rPr lang="en-US" baseline="0" dirty="0" smtClean="0"/>
              <a:t> grade set the foundation for student understanding.</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8</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7255210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Alternatively, students can use the distributive</a:t>
            </a:r>
            <a:r>
              <a:rPr lang="en-US" baseline="0" dirty="0" smtClean="0"/>
              <a:t> property to multiply a whole number times a fraction. This tape diagram shows this pictorially, and works really great with mixed number multiplication. I start with 3 and 1 fifth.</a:t>
            </a:r>
          </a:p>
          <a:p>
            <a:endParaRPr lang="en-US" baseline="0" dirty="0" smtClean="0"/>
          </a:p>
          <a:p>
            <a:r>
              <a:rPr lang="en-US" dirty="0"/>
              <a:t>(CLICK) </a:t>
            </a:r>
            <a:r>
              <a:rPr lang="en-US" dirty="0" smtClean="0"/>
              <a:t> </a:t>
            </a:r>
            <a:r>
              <a:rPr lang="en-US" baseline="0" dirty="0" smtClean="0"/>
              <a:t>I represent 2 copies because I am multiplying times 2. I can see how I have 2 copies of 3 and 2 copies of 1 fifth.</a:t>
            </a:r>
          </a:p>
          <a:p>
            <a:endParaRPr lang="en-US" baseline="0" dirty="0" smtClean="0"/>
          </a:p>
          <a:p>
            <a:r>
              <a:rPr lang="en-US" dirty="0"/>
              <a:t>(CLICK) </a:t>
            </a:r>
            <a:r>
              <a:rPr lang="en-US" dirty="0" smtClean="0"/>
              <a:t> </a:t>
            </a:r>
            <a:r>
              <a:rPr lang="en-US" baseline="0" dirty="0" smtClean="0"/>
              <a:t>I can multiply those separately, multiplying the whole number 3, and then multiplying the fraction 1 fifth, and then add them back together. This last image shows how I distributed the parts of my tape diagram to more clearly shows this.</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80</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672058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the RDW process with participants.)</a:t>
            </a:r>
          </a:p>
          <a:p>
            <a:endParaRPr lang="en-US" dirty="0" smtClean="0"/>
          </a:p>
          <a:p>
            <a:r>
              <a:rPr lang="en-US" dirty="0" smtClean="0"/>
              <a:t>CLICK </a:t>
            </a:r>
            <a:r>
              <a:rPr lang="en-US" baseline="0" dirty="0" smtClean="0"/>
              <a:t>to advance the:</a:t>
            </a:r>
          </a:p>
          <a:p>
            <a:pPr marL="724959" lvl="1" indent="-241653">
              <a:buAutoNum type="arabicParenR"/>
            </a:pPr>
            <a:r>
              <a:rPr lang="en-US" baseline="0" dirty="0" smtClean="0"/>
              <a:t>tape diagram </a:t>
            </a:r>
          </a:p>
          <a:p>
            <a:pPr marL="724959" lvl="1" indent="-241653">
              <a:buAutoNum type="arabicParenR"/>
            </a:pPr>
            <a:r>
              <a:rPr lang="en-US" baseline="0" dirty="0" smtClean="0"/>
              <a:t>algorithms to solve </a:t>
            </a:r>
          </a:p>
          <a:p>
            <a:pPr marL="724959" lvl="1" indent="-241653">
              <a:buAutoNum type="arabicParenR"/>
            </a:pPr>
            <a:r>
              <a:rPr lang="en-US" baseline="0" dirty="0" smtClean="0"/>
              <a:t>written answer</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Problem Set</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81</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5111520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the RDW process with participants.)</a:t>
            </a:r>
          </a:p>
          <a:p>
            <a:endParaRPr lang="en-US" dirty="0" smtClean="0"/>
          </a:p>
          <a:p>
            <a:r>
              <a:rPr lang="en-US" dirty="0"/>
              <a:t>CLICK to advance the:</a:t>
            </a:r>
          </a:p>
          <a:p>
            <a:pPr marL="724959" lvl="1" indent="-241653">
              <a:buAutoNum type="arabicParenR"/>
            </a:pPr>
            <a:r>
              <a:rPr lang="en-US" dirty="0"/>
              <a:t>tape diagram </a:t>
            </a:r>
          </a:p>
          <a:p>
            <a:pPr marL="724959" lvl="1" indent="-241653">
              <a:buAutoNum type="arabicParenR"/>
            </a:pPr>
            <a:r>
              <a:rPr lang="en-US" dirty="0"/>
              <a:t>algorithms to solve </a:t>
            </a:r>
          </a:p>
          <a:p>
            <a:pPr marL="724959" lvl="1" indent="-241653">
              <a:buAutoNum type="arabicParenR"/>
            </a:pPr>
            <a:r>
              <a:rPr lang="en-US" dirty="0"/>
              <a:t>written </a:t>
            </a:r>
            <a:r>
              <a:rPr lang="en-US" dirty="0" smtClean="0"/>
              <a:t>answer</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problem set</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82</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9613293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1" cy="5520690"/>
          </a:xfrm>
        </p:spPr>
        <p:txBody>
          <a:bodyPr/>
          <a:lstStyle/>
          <a:p>
            <a:r>
              <a:rPr lang="en-US" dirty="0" smtClean="0"/>
              <a:t>Now let’s take a look at how we continue</a:t>
            </a:r>
            <a:r>
              <a:rPr lang="en-US" baseline="0" dirty="0" smtClean="0"/>
              <a:t> developing the Story of Units in Grade 5.</a:t>
            </a:r>
          </a:p>
          <a:p>
            <a:endParaRPr lang="en-US" dirty="0"/>
          </a:p>
          <a:p>
            <a:endParaRPr lang="en-US" dirty="0" smtClean="0"/>
          </a:p>
          <a:p>
            <a:r>
              <a:rPr lang="en-US" i="1" dirty="0" smtClean="0">
                <a:solidFill>
                  <a:srgbClr val="000000"/>
                </a:solidFill>
              </a:rPr>
              <a:t>Materials needed for the G5 portion of the presentation:</a:t>
            </a:r>
          </a:p>
          <a:p>
            <a:pPr marL="181240" indent="-181240">
              <a:buFont typeface="Arial"/>
              <a:buChar char="•"/>
            </a:pPr>
            <a:r>
              <a:rPr lang="en-US" i="1" dirty="0" smtClean="0">
                <a:solidFill>
                  <a:srgbClr val="000000"/>
                </a:solidFill>
              </a:rPr>
              <a:t>problem set</a:t>
            </a:r>
          </a:p>
          <a:p>
            <a:pPr marL="181240" indent="-181240">
              <a:buFont typeface="Arial"/>
              <a:buChar char="•"/>
            </a:pPr>
            <a:r>
              <a:rPr lang="en-US" i="1" dirty="0" smtClean="0">
                <a:solidFill>
                  <a:srgbClr val="000000"/>
                </a:solidFill>
              </a:rPr>
              <a:t>personal white boards</a:t>
            </a:r>
          </a:p>
          <a:p>
            <a:pPr marL="181240" indent="-181240">
              <a:buFont typeface="Arial"/>
              <a:buChar char="•"/>
            </a:pPr>
            <a:r>
              <a:rPr lang="en-US" i="1" dirty="0" smtClean="0">
                <a:solidFill>
                  <a:srgbClr val="000000"/>
                </a:solidFill>
              </a:rPr>
              <a:t>Ones to Thousandths Place </a:t>
            </a:r>
            <a:r>
              <a:rPr lang="en-US" i="1" dirty="0">
                <a:solidFill>
                  <a:srgbClr val="000000"/>
                </a:solidFill>
              </a:rPr>
              <a:t>V</a:t>
            </a:r>
            <a:r>
              <a:rPr lang="en-US" i="1" dirty="0" smtClean="0">
                <a:solidFill>
                  <a:srgbClr val="000000"/>
                </a:solidFill>
              </a:rPr>
              <a:t>alue chart </a:t>
            </a:r>
          </a:p>
          <a:p>
            <a:pPr marL="181240" indent="-181240">
              <a:buFont typeface="Arial"/>
              <a:buChar char="•"/>
            </a:pPr>
            <a:r>
              <a:rPr lang="en-US" i="1" dirty="0" smtClean="0">
                <a:solidFill>
                  <a:srgbClr val="000000"/>
                </a:solidFill>
              </a:rPr>
              <a:t>counters (use number disks turned face down)</a:t>
            </a:r>
          </a:p>
          <a:p>
            <a:pPr marL="181240" indent="-181240">
              <a:buFont typeface="Arial"/>
              <a:buChar char="•"/>
            </a:pPr>
            <a:r>
              <a:rPr lang="en-US" i="1" dirty="0" smtClean="0">
                <a:solidFill>
                  <a:srgbClr val="000000"/>
                </a:solidFill>
              </a:rPr>
              <a:t>3 straws/pencils  (presenter only)</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83</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8222739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baseline="0" dirty="0" smtClean="0"/>
              <a:t>The work of multiplying and dividing whole numbers continues in grade 5, with of course some increased complexity. Therefore students will multiply up to 4-digit by 3-digit numbers and divide with 2-digit divisors.</a:t>
            </a:r>
          </a:p>
          <a:p>
            <a:endParaRPr lang="en-US" baseline="0" dirty="0" smtClean="0"/>
          </a:p>
          <a:p>
            <a:r>
              <a:rPr lang="en-US" baseline="0" dirty="0" smtClean="0"/>
              <a:t>What really sets G5 apart though are the standards found in the final 5 bullets of this slide. Students will spend a great deal of time learning to multiply and divide decimals, fractions, and mixed numbers in fifth grade.</a:t>
            </a:r>
          </a:p>
          <a:p>
            <a:endParaRPr lang="en-US" baseline="0" dirty="0" smtClean="0"/>
          </a:p>
          <a:p>
            <a:pPr defTabSz="966612">
              <a:defRPr/>
            </a:pPr>
            <a:r>
              <a:rPr lang="en-US" baseline="0" dirty="0" smtClean="0"/>
              <a:t>The big idea that we need to reiterate often for students is that fractions can be manipulated and operated on in the same fashion as whole numbers. There are NOT different rules for the multiplication and division of fractions. They act just like whole numbers do!</a:t>
            </a:r>
            <a:endParaRPr lang="en-US" dirty="0" smtClean="0"/>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84</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2990607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In</a:t>
            </a:r>
            <a:r>
              <a:rPr lang="en-US" b="0" baseline="0" dirty="0" smtClean="0"/>
              <a:t> the first Module of G5, students continue to work on the place value mat (using discs, the chip model, and ultimately digits, as we see here) to show how adjacent place value units are related.</a:t>
            </a:r>
          </a:p>
          <a:p>
            <a:endParaRPr lang="en-US" b="0" baseline="0" dirty="0" smtClean="0"/>
          </a:p>
          <a:p>
            <a:r>
              <a:rPr lang="en-US" b="0" baseline="0" dirty="0" smtClean="0"/>
              <a:t>In G5, the only added complexity is the addition of a new place value, called the “thousandths” place and this new more efficient recording method we use when multiplying by 10 multiple times. </a:t>
            </a:r>
          </a:p>
          <a:p>
            <a:endParaRPr lang="en-US" b="0" baseline="0" dirty="0" smtClean="0"/>
          </a:p>
          <a:p>
            <a:r>
              <a:rPr lang="en-US" b="0" baseline="0" dirty="0" smtClean="0"/>
              <a:t>Here students are introduced to exponential notation where they learn to recognize that multiplying by 10 to the 3</a:t>
            </a:r>
            <a:r>
              <a:rPr lang="en-US" b="0" baseline="30000" dirty="0" smtClean="0"/>
              <a:t>rd</a:t>
            </a:r>
            <a:r>
              <a:rPr lang="en-US" b="0" baseline="0" dirty="0" smtClean="0"/>
              <a:t> power is equivalent to multiplying 10 x 10 x 10. Of course, each multiplication by 10 results in the movement of the DIGIT, one place to the left. </a:t>
            </a:r>
          </a:p>
          <a:p>
            <a:endParaRPr lang="en-US" b="0" baseline="0" dirty="0" smtClean="0"/>
          </a:p>
          <a:p>
            <a:r>
              <a:rPr lang="en-US" b="0" baseline="0" dirty="0" smtClean="0"/>
              <a:t>This work mirrors very closely the math you’ve seen previously in grades 3 and 4.</a:t>
            </a:r>
            <a:endParaRPr lang="en-US" b="0"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a:t>
            </a:r>
            <a:r>
              <a:rPr lang="en-US" dirty="0"/>
              <a:t>2</a:t>
            </a:r>
            <a:r>
              <a:rPr lang="en-US" dirty="0" smtClean="0"/>
              <a:t>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85</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3138230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Furthermore, students also use</a:t>
            </a:r>
            <a:r>
              <a:rPr lang="en-US" baseline="0" dirty="0" smtClean="0"/>
              <a:t> exponential notation when showing division by a power of ten.</a:t>
            </a:r>
          </a:p>
          <a:p>
            <a:endParaRPr lang="en-US" baseline="0" dirty="0" smtClean="0"/>
          </a:p>
          <a:p>
            <a:r>
              <a:rPr lang="en-US" baseline="0" dirty="0" smtClean="0"/>
              <a:t>Previously, students learned that when moving to the left on the place value chart, the units become 10 times greater than those to the right. Here, students recognize that places to the right on the place value chart are 1/10 the size of the place to the immediate left. </a:t>
            </a:r>
          </a:p>
          <a:p>
            <a:endParaRPr lang="en-US" baseline="0" dirty="0" smtClean="0"/>
          </a:p>
          <a:p>
            <a:r>
              <a:rPr lang="en-US" baseline="0" dirty="0" smtClean="0"/>
              <a:t>It is very important for students to realize, and for teachers to reiterate, that the digits are doing the shifting… (As you can see, the digit 7, in the hundreds place, shifts 3 places to the right, when being divided by 10 to the 3</a:t>
            </a:r>
            <a:r>
              <a:rPr lang="en-US" baseline="30000" dirty="0" smtClean="0"/>
              <a:t>rd</a:t>
            </a:r>
            <a:r>
              <a:rPr lang="en-US" baseline="0" dirty="0" smtClean="0"/>
              <a:t> power)… the DECIMAL POINT DOES NOT SHIFT! The decimal is ALWAYS between the ones place and the tenths place… it does not move.</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86</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0391313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students multiply decimals by powers </a:t>
            </a:r>
            <a:r>
              <a:rPr lang="en-US" baseline="0" dirty="0" smtClean="0"/>
              <a:t>of 10, we move to the multiplication of multi-digit decimal numbers by one-digit whole numbers. As always, though the complexity of content may be changing, the models remain the same. </a:t>
            </a:r>
          </a:p>
          <a:p>
            <a:endParaRPr lang="en-US" b="0" baseline="0" dirty="0" smtClean="0"/>
          </a:p>
          <a:p>
            <a:r>
              <a:rPr lang="en-US" b="0" baseline="0" dirty="0" smtClean="0"/>
              <a:t>In this example, we’re using the chip model and a place value chart to show the multiplication and connecting it to the standard algorithm.</a:t>
            </a:r>
          </a:p>
          <a:p>
            <a:pPr marL="181240" indent="-181240">
              <a:buFont typeface="Arial"/>
              <a:buChar char="•"/>
            </a:pPr>
            <a:r>
              <a:rPr lang="en-US" baseline="0" dirty="0" smtClean="0"/>
              <a:t>This student has shown 4 copies of 0.423.</a:t>
            </a:r>
          </a:p>
          <a:p>
            <a:pPr marL="181240" indent="-181240">
              <a:buFont typeface="Arial"/>
              <a:buChar char="•"/>
            </a:pPr>
            <a:r>
              <a:rPr lang="en-US" baseline="0" dirty="0" smtClean="0"/>
              <a:t>Of course, 4 copies of 3 thousandths, results in 12 thousandths, which is then grouped to show 10 thousandths and 2 remaining thousandths. Those 10 thousandths are renamed as 1 hundredth and a chip is added to the hundredths column in the place value chart. </a:t>
            </a:r>
          </a:p>
          <a:p>
            <a:pPr marL="181240" indent="-181240">
              <a:buFont typeface="Arial"/>
              <a:buChar char="•"/>
            </a:pPr>
            <a:r>
              <a:rPr lang="en-US" baseline="0" dirty="0" smtClean="0"/>
              <a:t>The 1 hundredth is also recorded in the algorithm (point), so we show both the 1 hundredth and the 2 thousandths.</a:t>
            </a:r>
          </a:p>
          <a:p>
            <a:pPr marL="181240" indent="-181240">
              <a:buFont typeface="Arial"/>
              <a:buChar char="•"/>
            </a:pPr>
            <a:r>
              <a:rPr lang="en-US" baseline="0" dirty="0" smtClean="0"/>
              <a:t>The process continues with the rest of the computation, so that the work on the place value mat matches the recording in the algorithm.</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87</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9818666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The Area Model, another old friend from previous</a:t>
            </a:r>
            <a:r>
              <a:rPr lang="en-US" baseline="0" dirty="0" smtClean="0"/>
              <a:t> grades can be used to support learning with decimal multiplication.</a:t>
            </a:r>
            <a:r>
              <a:rPr lang="en-US" b="1" dirty="0" smtClean="0"/>
              <a:t> </a:t>
            </a:r>
          </a:p>
          <a:p>
            <a:pPr defTabSz="966612">
              <a:defRPr/>
            </a:pPr>
            <a:endParaRPr lang="en-US" b="1" dirty="0" smtClean="0"/>
          </a:p>
          <a:p>
            <a:pPr defTabSz="966612">
              <a:defRPr/>
            </a:pPr>
            <a:r>
              <a:rPr lang="en-US" b="1" dirty="0" smtClean="0"/>
              <a:t>Model </a:t>
            </a:r>
            <a:r>
              <a:rPr lang="en-US" b="0" dirty="0" smtClean="0"/>
              <a:t>this</a:t>
            </a:r>
            <a:r>
              <a:rPr lang="en-US" b="0" baseline="0" dirty="0" smtClean="0"/>
              <a:t> problem and highlight the use of unit language when solving.</a:t>
            </a:r>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personal white boards</a:t>
            </a:r>
          </a:p>
          <a:p>
            <a:pPr marL="484985" lvl="1" indent="-302066">
              <a:buFont typeface="Arial" pitchFamily="34" charset="0"/>
              <a:buChar char="•"/>
            </a:pPr>
            <a:r>
              <a:rPr lang="en-US" dirty="0" smtClean="0"/>
              <a:t>document camera</a:t>
            </a:r>
            <a:endParaRPr lang="en-US"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88</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2195585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also divide a decimal dividend using a place value chart and the standard algorithm.</a:t>
            </a:r>
          </a:p>
          <a:p>
            <a:endParaRPr lang="en-US" baseline="0" dirty="0" smtClean="0"/>
          </a:p>
          <a:p>
            <a:r>
              <a:rPr lang="en-US" baseline="0" dirty="0" smtClean="0"/>
              <a:t>You’ve already seen how the place value chart and algorithm connect in 4</a:t>
            </a:r>
            <a:r>
              <a:rPr lang="en-US" baseline="30000" dirty="0" smtClean="0"/>
              <a:t>th</a:t>
            </a:r>
            <a:r>
              <a:rPr lang="en-US" baseline="0" dirty="0" smtClean="0"/>
              <a:t> grade, but let’s take a look at how we can use the same models when dividing with decimals.</a:t>
            </a:r>
          </a:p>
          <a:p>
            <a:endParaRPr lang="en-US" baseline="0" dirty="0" smtClean="0"/>
          </a:p>
          <a:p>
            <a:pPr defTabSz="966612">
              <a:defRPr/>
            </a:pPr>
            <a:r>
              <a:rPr lang="en-US" b="1" baseline="0" dirty="0" smtClean="0"/>
              <a:t>Model: </a:t>
            </a:r>
            <a:r>
              <a:rPr lang="en-US" b="0" baseline="0" dirty="0" smtClean="0"/>
              <a:t>if necessary, check vignette of L14 CD to model appropriate language. It might begin like this…</a:t>
            </a:r>
          </a:p>
          <a:p>
            <a:pPr marL="181240" indent="-181240" defTabSz="966612">
              <a:buFont typeface="Arial"/>
              <a:buChar char="•"/>
              <a:defRPr/>
            </a:pPr>
            <a:r>
              <a:rPr lang="en-US" b="0" baseline="0" dirty="0" smtClean="0"/>
              <a:t>“Let’s begin by dividing or sharing our largest units.”</a:t>
            </a:r>
          </a:p>
          <a:p>
            <a:pPr marL="181240" indent="-181240" defTabSz="966612">
              <a:buFont typeface="Arial"/>
              <a:buChar char="•"/>
              <a:defRPr/>
            </a:pPr>
            <a:r>
              <a:rPr lang="en-US" b="0" baseline="0" dirty="0" smtClean="0"/>
              <a:t>Can we share 1 one with 2 groups?” </a:t>
            </a:r>
            <a:r>
              <a:rPr lang="en-US" b="0" baseline="0" dirty="0" smtClean="0">
                <a:sym typeface="Wingdings"/>
              </a:rPr>
              <a:t> “No, we must change 1 one for 10 tenths.”</a:t>
            </a:r>
          </a:p>
          <a:p>
            <a:pPr marL="181240" indent="-181240" defTabSz="966612">
              <a:buFont typeface="Arial"/>
              <a:buChar char="•"/>
              <a:defRPr/>
            </a:pPr>
            <a:r>
              <a:rPr lang="en-US" b="0" baseline="0" dirty="0" smtClean="0">
                <a:sym typeface="Wingdings"/>
              </a:rPr>
              <a:t>(Draw change using chip model)</a:t>
            </a:r>
          </a:p>
          <a:p>
            <a:pPr marL="181240" indent="-181240" defTabSz="966612">
              <a:buFont typeface="Arial"/>
              <a:buChar char="•"/>
              <a:defRPr/>
            </a:pPr>
            <a:r>
              <a:rPr lang="en-US" b="0" baseline="0" dirty="0" smtClean="0">
                <a:sym typeface="Wingdings"/>
              </a:rPr>
              <a:t>“10 tenths plus the original 3 tenths in our whole makes… 13 tenths.”</a:t>
            </a:r>
          </a:p>
          <a:p>
            <a:pPr marL="181240" indent="-181240" defTabSz="966612">
              <a:buFont typeface="Arial"/>
              <a:buChar char="•"/>
              <a:defRPr/>
            </a:pPr>
            <a:r>
              <a:rPr lang="en-US" b="0" baseline="0" dirty="0" smtClean="0">
                <a:sym typeface="Wingdings"/>
              </a:rPr>
              <a:t>“Can we share 13 tenths with 2 groups?”</a:t>
            </a:r>
          </a:p>
          <a:p>
            <a:pPr marL="181240" indent="-181240" defTabSz="966612">
              <a:buFont typeface="Arial"/>
              <a:buChar char="•"/>
              <a:defRPr/>
            </a:pPr>
            <a:r>
              <a:rPr lang="en-US" b="0" baseline="0" dirty="0" smtClean="0">
                <a:sym typeface="Wingdings"/>
              </a:rPr>
              <a:t>“How many tenths in each group?”  “6 tenths” (Record 6 tenths in both groups using chip model and record 6 tenths in algorithm)</a:t>
            </a:r>
          </a:p>
          <a:p>
            <a:pPr marL="181240" indent="-181240" defTabSz="966612">
              <a:buFont typeface="Arial"/>
              <a:buChar char="•"/>
              <a:defRPr/>
            </a:pPr>
            <a:r>
              <a:rPr lang="en-US" b="0" baseline="0" dirty="0" smtClean="0">
                <a:sym typeface="Wingdings"/>
              </a:rPr>
              <a:t>“When we shared 6 tenths with 2 groups, how many tenths were shared?”  “12 tenths” (Record in algorithm.)</a:t>
            </a:r>
          </a:p>
          <a:p>
            <a:pPr marL="181240" indent="-181240" defTabSz="966612">
              <a:buFont typeface="Arial"/>
              <a:buChar char="•"/>
              <a:defRPr/>
            </a:pPr>
            <a:r>
              <a:rPr lang="en-US" b="0" baseline="0" dirty="0" smtClean="0">
                <a:sym typeface="Wingdings"/>
              </a:rPr>
              <a:t>“How many tenths remain?”  “1 tenth”  “Can we share 1 tenth with 2 groups?”  “No, we must change 1 tenth for 10 hundredths” etc.</a:t>
            </a:r>
            <a:endParaRPr lang="en-US" b="0" baseline="0" dirty="0" smtClean="0"/>
          </a:p>
          <a:p>
            <a:pPr marL="181240" indent="-181240" defTabSz="966612">
              <a:buFont typeface="Arial"/>
              <a:buChar char="•"/>
              <a:defRPr/>
            </a:pP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Ones to Thousandths Place Value Chart</a:t>
            </a:r>
          </a:p>
          <a:p>
            <a:pPr marL="484985" lvl="1" indent="-302066">
              <a:buFont typeface="Arial" pitchFamily="34" charset="0"/>
              <a:buChar char="•"/>
            </a:pPr>
            <a:r>
              <a:rPr lang="en-US" dirty="0" smtClean="0"/>
              <a:t>document camera</a:t>
            </a:r>
            <a:endParaRPr lang="en-US"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89</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136484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we begin our in-depth look at the progression of multiplication and division in 3</a:t>
            </a:r>
            <a:r>
              <a:rPr lang="en-US" baseline="30000" dirty="0" smtClean="0"/>
              <a:t>rd</a:t>
            </a:r>
            <a:r>
              <a:rPr lang="en-US" baseline="0" dirty="0" smtClean="0"/>
              <a:t> grade, I would like to take a few minutes to differentiate between the models and the strategies we’ll be exploring.</a:t>
            </a:r>
          </a:p>
          <a:p>
            <a:endParaRPr lang="en-US" baseline="0" dirty="0" smtClean="0"/>
          </a:p>
          <a:p>
            <a:r>
              <a:rPr lang="en-US" dirty="0"/>
              <a:t>(CLICK) </a:t>
            </a:r>
            <a:r>
              <a:rPr lang="en-US" dirty="0" smtClean="0"/>
              <a:t> </a:t>
            </a:r>
            <a:r>
              <a:rPr lang="en-US" i="0" baseline="0" dirty="0" smtClean="0"/>
              <a:t>The models that support multiplication and division in 3</a:t>
            </a:r>
            <a:r>
              <a:rPr lang="en-US" i="0" baseline="30000" dirty="0" smtClean="0"/>
              <a:t>rd</a:t>
            </a:r>
            <a:r>
              <a:rPr lang="en-US" i="0" baseline="0" dirty="0" smtClean="0"/>
              <a:t> grade move from concrete to pictorial to abstract.  </a:t>
            </a:r>
            <a:r>
              <a:rPr lang="en-US" b="0" baseline="0" dirty="0" smtClean="0"/>
              <a:t>We tend to emphasize pictorial and abstract models because concrete models can be time consuming to use and they often distract from the math.  </a:t>
            </a:r>
          </a:p>
          <a:p>
            <a:endParaRPr lang="en-US" b="0" baseline="0" dirty="0" smtClean="0"/>
          </a:p>
          <a:p>
            <a:r>
              <a:rPr lang="en-US" dirty="0"/>
              <a:t>(CLICK) </a:t>
            </a:r>
            <a:r>
              <a:rPr lang="en-US" dirty="0" smtClean="0"/>
              <a:t> </a:t>
            </a:r>
            <a:r>
              <a:rPr lang="en-US" i="0" baseline="0" dirty="0" smtClean="0"/>
              <a:t>The concrete and pictorial models that the students use are equal groups pictures and arrays.  In the equal groups picture, we see 3 fives.  In the array, we see 3 fours.</a:t>
            </a:r>
          </a:p>
          <a:p>
            <a:endParaRPr lang="en-US" i="0" baseline="0" dirty="0" smtClean="0"/>
          </a:p>
          <a:p>
            <a:r>
              <a:rPr lang="en-US" dirty="0"/>
              <a:t>(CLICK) </a:t>
            </a:r>
            <a:r>
              <a:rPr lang="en-US" dirty="0" smtClean="0"/>
              <a:t> </a:t>
            </a:r>
            <a:r>
              <a:rPr lang="en-US" i="0" baseline="0" dirty="0" smtClean="0"/>
              <a:t>From there, students progress to number bonds and tape diagrams, which are more abstract models.  The number bond shows 4 sixes and the tape diagram shows 7 units of 3, or 7 threes.</a:t>
            </a:r>
          </a:p>
          <a:p>
            <a:endParaRPr lang="en-US" i="0" baseline="0" dirty="0" smtClean="0"/>
          </a:p>
          <a:p>
            <a:r>
              <a:rPr lang="en-US" i="0" baseline="0" dirty="0" smtClean="0"/>
              <a:t>With each model that we use, the ultimate goal is to use the model to move the students to the abstract number sentence that represents the model.</a:t>
            </a:r>
          </a:p>
          <a:p>
            <a:endParaRPr lang="en-US" i="0" baseline="0" dirty="0" smtClean="0"/>
          </a:p>
          <a:p>
            <a:r>
              <a:rPr lang="en-US" i="0" baseline="0" dirty="0" smtClean="0"/>
              <a:t>We will see more about these models and their progression in a few minutes.</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9</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7074252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participants</a:t>
            </a:r>
            <a:r>
              <a:rPr lang="en-US" baseline="0" dirty="0" smtClean="0"/>
              <a:t> an opportunity to complete problem 15. Go over correct answer if necessary.</a:t>
            </a:r>
          </a:p>
          <a:p>
            <a:endParaRPr lang="en-US" baseline="0" dirty="0" smtClean="0"/>
          </a:p>
          <a:p>
            <a:r>
              <a:rPr lang="en-US" baseline="0" dirty="0" smtClean="0"/>
              <a:t>Answer: 0.689</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Problem Set</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90</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4723722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In the second module</a:t>
            </a:r>
            <a:r>
              <a:rPr lang="en-US" b="0" baseline="0" dirty="0" smtClean="0"/>
              <a:t> of G5, students begin multiplying with larger numbers, initially using the area model as they’ve done in previous grades. Let’s take a look at how we can use the area model to show 4509 x 326. Listen for the use of unit language as we solve.</a:t>
            </a:r>
            <a:endParaRPr lang="en-US" b="0" dirty="0" smtClean="0"/>
          </a:p>
          <a:p>
            <a:endParaRPr lang="en-US" b="1" dirty="0" smtClean="0"/>
          </a:p>
          <a:p>
            <a:r>
              <a:rPr lang="en-US" b="1" dirty="0" smtClean="0"/>
              <a:t>Model: </a:t>
            </a:r>
            <a:r>
              <a:rPr lang="en-US" b="0" dirty="0" smtClean="0"/>
              <a:t>use unit language when completing</a:t>
            </a:r>
            <a:r>
              <a:rPr lang="en-US" b="0" baseline="0" dirty="0" smtClean="0"/>
              <a:t> area model. </a:t>
            </a:r>
          </a:p>
          <a:p>
            <a:endParaRPr lang="en-US" b="0" baseline="0" dirty="0" smtClean="0"/>
          </a:p>
          <a:p>
            <a:r>
              <a:rPr lang="en-US" b="0" i="1" baseline="0" dirty="0" smtClean="0"/>
              <a:t>Note: Though this is a 4-digit by 3-digit problem, the area model is a 3-by-3 model due to the zero in the tens place of the first factor.</a:t>
            </a:r>
            <a:endParaRPr lang="en-US" b="1" i="1"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personal white boards</a:t>
            </a:r>
          </a:p>
          <a:p>
            <a:pPr marL="484985" lvl="1" indent="-302066">
              <a:buFont typeface="Arial" pitchFamily="34" charset="0"/>
              <a:buChar char="•"/>
            </a:pPr>
            <a:r>
              <a:rPr lang="en-US" dirty="0" smtClean="0"/>
              <a:t>document camera</a:t>
            </a:r>
            <a:endParaRPr lang="en-US"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91</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8185215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models and</a:t>
            </a:r>
            <a:r>
              <a:rPr lang="en-US" baseline="0" dirty="0" smtClean="0"/>
              <a:t> strategies are used to show decimal multiplication as well. However, in order to make this problem much more friendly to students, we rename 7.38 using only the units hundredths. So this problem becomes 41 times 738 hundredths. In doing so, the work resembles that of whole number multiplication much more closely.</a:t>
            </a:r>
          </a:p>
          <a:p>
            <a:endParaRPr lang="en-US" baseline="0" dirty="0" smtClean="0"/>
          </a:p>
          <a:p>
            <a:r>
              <a:rPr lang="en-US" baseline="0" dirty="0" smtClean="0"/>
              <a:t>Also, students can demonstrate an understanding of “compensation” here.  In essence, students use the standard algorithm as they always have, but mentally they know they are multiplying 7.38 by 100 before multiplying.  So in order to find the actual product, they must divide by 100. </a:t>
            </a:r>
          </a:p>
          <a:p>
            <a:pPr marL="241653" indent="-241653">
              <a:buAutoNum type="arabicPeriod"/>
            </a:pP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92</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3620027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Dividing by 2-digit divisors</a:t>
            </a:r>
            <a:r>
              <a:rPr lang="en-US" baseline="0" dirty="0" smtClean="0"/>
              <a:t> is new to Grade 5 students. So we’re going to round the divisor in order to know where to put the first digit in the quotient of the standard algorithm.  Notice how unit language helps students estimate.  </a:t>
            </a:r>
          </a:p>
          <a:p>
            <a:endParaRPr lang="en-US" baseline="0" dirty="0" smtClean="0"/>
          </a:p>
          <a:p>
            <a:r>
              <a:rPr lang="en-US" b="1" baseline="0" dirty="0" smtClean="0"/>
              <a:t>Model:</a:t>
            </a:r>
          </a:p>
          <a:p>
            <a:r>
              <a:rPr lang="en-US" baseline="0" dirty="0" smtClean="0"/>
              <a:t>This problem should be modeled step-by-step so that participants can see how we estimate first using unit language.  It is probably easier to calculate how many groups of 20 are in 60 tens, compared with deciding how many groups of 20 are in 600.  Once we decide to start with 3 tens, the digit “3” is place in the algorithm in the tens place</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a:t>
            </a:r>
            <a:r>
              <a:rPr lang="en-US" dirty="0"/>
              <a:t>4</a:t>
            </a:r>
            <a:r>
              <a:rPr lang="en-US" dirty="0" smtClean="0"/>
              <a:t> minutes</a:t>
            </a:r>
          </a:p>
          <a:p>
            <a:endParaRPr lang="en-US" dirty="0" smtClean="0"/>
          </a:p>
          <a:p>
            <a:r>
              <a:rPr lang="en-US" dirty="0" smtClean="0"/>
              <a:t>MATERIALS NEEDED:</a:t>
            </a:r>
          </a:p>
          <a:p>
            <a:pPr marL="484985" lvl="1" indent="-302066">
              <a:buFont typeface="Arial" pitchFamily="34" charset="0"/>
              <a:buChar char="•"/>
            </a:pPr>
            <a:r>
              <a:rPr lang="en-US" dirty="0"/>
              <a:t>personal white boards</a:t>
            </a:r>
          </a:p>
          <a:p>
            <a:pPr marL="484985" lvl="1" indent="-302066">
              <a:buFont typeface="Arial" pitchFamily="34" charset="0"/>
              <a:buChar char="•"/>
            </a:pPr>
            <a:r>
              <a:rPr lang="en-US" dirty="0"/>
              <a:t>document camera</a:t>
            </a:r>
          </a:p>
          <a:p>
            <a:pPr marL="182918" lvl="1"/>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93</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1209412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in G5, students solve</a:t>
            </a:r>
            <a:r>
              <a:rPr lang="en-US" baseline="0" dirty="0" smtClean="0"/>
              <a:t> multi-digit decimal division, by focusing on basic facts and multiples of 10. </a:t>
            </a:r>
            <a:r>
              <a:rPr lang="en-US" dirty="0" smtClean="0"/>
              <a:t>In these three examples, students are decomposing the divisors so that the problems all</a:t>
            </a:r>
            <a:r>
              <a:rPr lang="en-US" baseline="0" dirty="0" smtClean="0"/>
              <a:t> become mental math.</a:t>
            </a:r>
          </a:p>
          <a:p>
            <a:endParaRPr lang="en-US" baseline="0" dirty="0" smtClean="0"/>
          </a:p>
          <a:p>
            <a:r>
              <a:rPr lang="en-US" baseline="0" dirty="0" smtClean="0"/>
              <a:t>For example, 54 divided by 90 can be expressed as 54 divided by 10, divided by 9, because the dividend 90 is being decomposed.</a:t>
            </a:r>
          </a:p>
          <a:p>
            <a:endParaRPr lang="en-US" baseline="0" dirty="0" smtClean="0"/>
          </a:p>
          <a:p>
            <a:r>
              <a:rPr lang="en-US" baseline="0" dirty="0" smtClean="0"/>
              <a:t>From there, our friendly stick figure shows 54 divided by 10, which results in 5.4 or 54 tenths. And of course 54 tenths divided by 9 is 6 tenths.</a:t>
            </a:r>
          </a:p>
          <a:p>
            <a:endParaRPr lang="en-US" baseline="0" dirty="0" smtClean="0"/>
          </a:p>
          <a:p>
            <a:r>
              <a:rPr lang="en-US" baseline="0" dirty="0" smtClean="0"/>
              <a:t>Have participants examine the remaining 2 examples.</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94</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37024791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participants to solve these problems in a way that was similar to the previous slide.  After giving them time to work, advance the answers.  </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a:t>
            </a:r>
            <a:r>
              <a:rPr lang="en-US" dirty="0"/>
              <a:t>5</a:t>
            </a:r>
            <a:r>
              <a:rPr lang="en-US" dirty="0" smtClean="0"/>
              <a:t> minutes</a:t>
            </a:r>
          </a:p>
          <a:p>
            <a:endParaRPr lang="en-US" dirty="0" smtClean="0"/>
          </a:p>
          <a:p>
            <a:r>
              <a:rPr lang="en-US" dirty="0" smtClean="0"/>
              <a:t>MATERIALS NEEDED:</a:t>
            </a:r>
          </a:p>
          <a:p>
            <a:pPr marL="484985" lvl="1" indent="-302066">
              <a:buFont typeface="Arial" pitchFamily="34" charset="0"/>
              <a:buChar char="•"/>
            </a:pPr>
            <a:r>
              <a:rPr lang="en-US" dirty="0" smtClean="0"/>
              <a:t>Problem Set</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95</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15314393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we</a:t>
            </a:r>
            <a:r>
              <a:rPr lang="en-US" baseline="0" dirty="0" smtClean="0"/>
              <a:t> begin to move towards a focus on fractions and decimals. </a:t>
            </a:r>
            <a:r>
              <a:rPr lang="en-US" dirty="0" smtClean="0"/>
              <a:t>The</a:t>
            </a:r>
            <a:r>
              <a:rPr lang="en-US" baseline="0" dirty="0" smtClean="0"/>
              <a:t> second lesson of Module 4, gets really interesting for 5</a:t>
            </a:r>
            <a:r>
              <a:rPr lang="en-US" baseline="30000" dirty="0" smtClean="0"/>
              <a:t>th</a:t>
            </a:r>
            <a:r>
              <a:rPr lang="en-US" baseline="0" dirty="0" smtClean="0"/>
              <a:t> graders as they begin to realize that fractions are really just another way to write a division expression. In fact, they realize that every fraction they’ve ever seen can be interpreted as a division problem and every division problem they’ve ever solved could be expressed as a fraction.</a:t>
            </a:r>
          </a:p>
          <a:p>
            <a:endParaRPr lang="en-US" baseline="0" dirty="0" smtClean="0"/>
          </a:p>
          <a:p>
            <a:r>
              <a:rPr lang="en-US" baseline="0" dirty="0" smtClean="0"/>
              <a:t>In other words, the fraction ½ can be interpreted as the result of taking 1 thing (for example, 1 cracker) and sharing it equally with 2 people. When 1 cracker is shared equally by 2 people, each person gets ½ cracker. This same scenario can be used to explain any fraction. This is really an interesting turning point for many 5</a:t>
            </a:r>
            <a:r>
              <a:rPr lang="en-US" baseline="30000" dirty="0" smtClean="0"/>
              <a:t>th</a:t>
            </a:r>
            <a:r>
              <a:rPr lang="en-US" baseline="0" dirty="0" smtClean="0"/>
              <a:t> graders.</a:t>
            </a:r>
            <a:endParaRPr lang="en-US" dirty="0" smtClean="0"/>
          </a:p>
          <a:p>
            <a:endParaRPr lang="en-US" dirty="0" smtClean="0"/>
          </a:p>
          <a:p>
            <a:r>
              <a:rPr lang="en-US" dirty="0" smtClean="0"/>
              <a:t>So</a:t>
            </a:r>
            <a:r>
              <a:rPr lang="en-US" baseline="0" dirty="0" smtClean="0"/>
              <a:t> in this lesson, students are given a number of square pieces of paper. And similar to the lesson you saw in G3, students are using the paper to represent crackers. Teachers ask students to show what happens when you take 2 crackers and share them equally with 2 people, and then the teacher draws what the students show… this is the picture on the left. Of course 2 divided by 2 is 1, so each person gets one cracker. Students are then asked to represent how 1 cracker can be shared with 2 people, as in the middle graphic. Of course this is an exercise that students have most likely done many times in their life, at lunch or snack time, but may not have recognized its correlation to math and/or fractions. The 3</a:t>
            </a:r>
            <a:r>
              <a:rPr lang="en-US" baseline="30000" dirty="0" smtClean="0"/>
              <a:t>rd</a:t>
            </a:r>
            <a:r>
              <a:rPr lang="en-US" baseline="0" dirty="0" smtClean="0"/>
              <a:t> graphic shows how the students might represent the sharing of 1 cracker with 3 students.</a:t>
            </a:r>
          </a:p>
          <a:p>
            <a:endParaRPr lang="en-US" baseline="0" dirty="0" smtClean="0"/>
          </a:p>
          <a:p>
            <a:r>
              <a:rPr lang="en-US" baseline="0" dirty="0" smtClean="0"/>
              <a:t>Notice the use of unit language in the 2</a:t>
            </a:r>
            <a:r>
              <a:rPr lang="en-US" baseline="30000" dirty="0" smtClean="0"/>
              <a:t>nd</a:t>
            </a:r>
            <a:r>
              <a:rPr lang="en-US" baseline="0" dirty="0" smtClean="0"/>
              <a:t> and 3</a:t>
            </a:r>
            <a:r>
              <a:rPr lang="en-US" baseline="30000" dirty="0" smtClean="0"/>
              <a:t>rd</a:t>
            </a:r>
            <a:r>
              <a:rPr lang="en-US" baseline="0" dirty="0" smtClean="0"/>
              <a:t> illustrations. You will see it’s importance in one moment.</a:t>
            </a:r>
            <a:endParaRPr lang="en-US"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96</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4612354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 get</a:t>
            </a:r>
            <a:r>
              <a:rPr lang="en-US" baseline="0" dirty="0" smtClean="0"/>
              <a:t> more interesting when students are asked to share 3 crackers equally with 2 people. Most students will easily recognize that there are enough crackers for each person to get 1 whole and then the 3</a:t>
            </a:r>
            <a:r>
              <a:rPr lang="en-US" baseline="30000" dirty="0" smtClean="0"/>
              <a:t>rd</a:t>
            </a:r>
            <a:r>
              <a:rPr lang="en-US" baseline="0" dirty="0" smtClean="0"/>
              <a:t> cracker must be split in half to share equally. Therefore, each person gets 1 and 1 half crackers and 3 divided by 2 equals 1 and 1 half.</a:t>
            </a:r>
            <a:endParaRPr lang="en-US" dirty="0" smtClean="0"/>
          </a:p>
          <a:p>
            <a:endParaRPr lang="en-US" dirty="0" smtClean="0"/>
          </a:p>
          <a:p>
            <a:r>
              <a:rPr lang="en-US" dirty="0" smtClean="0"/>
              <a:t>Students</a:t>
            </a:r>
            <a:r>
              <a:rPr lang="en-US" baseline="0" dirty="0" smtClean="0"/>
              <a:t> are then asked to consider this problem in a different way, and consider how the sharing would work if each cracker was a unique flavor and both people wanted to taste each flavor equally. In this context, we could not give a whole cracker to each person, but instead (CLICK) we must split each cracker in half before sharing. When doing so, 3 crackers becomes 6 half crackers, and when written in unit language, students are able to see the imbedded basic fact 6 divided by 2. Of course, 6 divided by 2 is 3 and since we are counting halves, 6 halves divided by 2 is 3 halves. Both the unit language and the illustration support this understanding.</a:t>
            </a:r>
            <a:endParaRPr lang="en-US"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97</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24612354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spend 2 lessons</a:t>
            </a:r>
            <a:r>
              <a:rPr lang="en-US" baseline="0" dirty="0" smtClean="0"/>
              <a:t> interpreting fractions as division within the context of sharing crackers equally and on the second day we begin to make the connection to the standard algorithm and expressing the remainder as a fraction, which is new territory for 5</a:t>
            </a:r>
            <a:r>
              <a:rPr lang="en-US" baseline="30000" dirty="0" smtClean="0"/>
              <a:t>th</a:t>
            </a:r>
            <a:r>
              <a:rPr lang="en-US" baseline="0" dirty="0" smtClean="0"/>
              <a:t> graders. However the pictorial model is going to support this complexity perfectly.</a:t>
            </a:r>
          </a:p>
          <a:p>
            <a:endParaRPr lang="en-US" baseline="0" dirty="0" smtClean="0"/>
          </a:p>
          <a:p>
            <a:r>
              <a:rPr lang="en-US" baseline="0" dirty="0" smtClean="0"/>
              <a:t>Let’s see how the standard algorithm can be recorded to match the work we’ve done concretely and pictorially.</a:t>
            </a:r>
          </a:p>
          <a:p>
            <a:endParaRPr lang="en-US" baseline="0" dirty="0" smtClean="0"/>
          </a:p>
          <a:p>
            <a:r>
              <a:rPr lang="en-US" b="1" baseline="0" dirty="0" smtClean="0"/>
              <a:t>Model:</a:t>
            </a:r>
          </a:p>
          <a:p>
            <a:pPr marL="181240" indent="-181240">
              <a:buFont typeface="Arial"/>
              <a:buChar char="•"/>
            </a:pPr>
            <a:r>
              <a:rPr lang="en-US" b="0" baseline="0" dirty="0" smtClean="0"/>
              <a:t>How many crackers do we have? </a:t>
            </a:r>
            <a:r>
              <a:rPr lang="en-US" b="0" baseline="0" dirty="0" smtClean="0">
                <a:sym typeface="Wingdings"/>
              </a:rPr>
              <a:t> 8 crackers (show 8 as the whole in the algorithm)</a:t>
            </a:r>
          </a:p>
          <a:p>
            <a:pPr marL="181240" indent="-181240">
              <a:buFont typeface="Arial"/>
              <a:buChar char="•"/>
            </a:pPr>
            <a:r>
              <a:rPr lang="en-US" b="0" baseline="0" dirty="0" smtClean="0">
                <a:sym typeface="Wingdings"/>
              </a:rPr>
              <a:t>How many people are equally sharing the 8 crackers?  3 people (show 3 as the divisor in the algorithm)</a:t>
            </a:r>
          </a:p>
          <a:p>
            <a:pPr marL="181240" indent="-181240">
              <a:buFont typeface="Arial"/>
              <a:buChar char="•"/>
            </a:pPr>
            <a:r>
              <a:rPr lang="en-US" b="0" baseline="0" dirty="0" smtClean="0">
                <a:sym typeface="Wingdings"/>
              </a:rPr>
              <a:t>How many whole crackers can each person get?  2 whole crackers (show 2 in the quotient)</a:t>
            </a:r>
          </a:p>
          <a:p>
            <a:pPr marL="181240" indent="-181240">
              <a:buFont typeface="Arial"/>
              <a:buChar char="•"/>
            </a:pPr>
            <a:r>
              <a:rPr lang="en-US" b="0" baseline="0" dirty="0" smtClean="0">
                <a:sym typeface="Wingdings"/>
              </a:rPr>
              <a:t>When each person gets 2 whole crackers, how many crackers were shared?  6 crackers (record in algorithm)</a:t>
            </a:r>
          </a:p>
          <a:p>
            <a:pPr marL="181240" indent="-181240">
              <a:buFont typeface="Arial"/>
              <a:buChar char="•"/>
            </a:pPr>
            <a:r>
              <a:rPr lang="en-US" b="0" baseline="0" dirty="0" smtClean="0">
                <a:sym typeface="Wingdings"/>
              </a:rPr>
              <a:t>How many crackers remain?  2 crackers (record)</a:t>
            </a:r>
          </a:p>
          <a:p>
            <a:pPr marL="181240" indent="-181240">
              <a:buFont typeface="Arial"/>
              <a:buChar char="•"/>
            </a:pPr>
            <a:r>
              <a:rPr lang="en-US" b="0" baseline="0" dirty="0" smtClean="0">
                <a:sym typeface="Wingdings"/>
              </a:rPr>
              <a:t>Can we share 2 crackers with 3 people?  Not without partitioning them into thirds.</a:t>
            </a:r>
          </a:p>
          <a:p>
            <a:pPr marL="181240" indent="-181240">
              <a:buFont typeface="Arial"/>
              <a:buChar char="•"/>
            </a:pPr>
            <a:r>
              <a:rPr lang="en-US" b="0" baseline="0" dirty="0" smtClean="0">
                <a:sym typeface="Wingdings"/>
              </a:rPr>
              <a:t>And when we partitioned the 2 remaining crackers in thirds, how many thirds did each person get?  2 thirds (record)</a:t>
            </a:r>
          </a:p>
          <a:p>
            <a:pPr marL="181240" indent="-181240">
              <a:buFont typeface="Arial"/>
              <a:buChar char="•"/>
            </a:pPr>
            <a:r>
              <a:rPr lang="en-US" b="0" baseline="0" dirty="0" smtClean="0">
                <a:sym typeface="Wingdings"/>
              </a:rPr>
              <a:t>Check using repeated addition.</a:t>
            </a:r>
            <a:endParaRPr lang="en-US" b="0"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a:t>
            </a:r>
            <a:r>
              <a:rPr lang="en-US" dirty="0"/>
              <a:t>5</a:t>
            </a:r>
            <a:r>
              <a:rPr lang="en-US" dirty="0" smtClean="0"/>
              <a:t> minutes</a:t>
            </a:r>
          </a:p>
          <a:p>
            <a:endParaRPr lang="en-US" dirty="0" smtClean="0"/>
          </a:p>
          <a:p>
            <a:r>
              <a:rPr lang="en-US" dirty="0" smtClean="0"/>
              <a:t>MATERIALS NEEDED:</a:t>
            </a:r>
          </a:p>
          <a:p>
            <a:pPr marL="484985" lvl="1" indent="-302066">
              <a:buFont typeface="Arial" pitchFamily="34" charset="0"/>
              <a:buChar char="•"/>
            </a:pPr>
            <a:r>
              <a:rPr lang="en-US" dirty="0"/>
              <a:t>personal white boards</a:t>
            </a:r>
          </a:p>
          <a:p>
            <a:pPr marL="484985" lvl="1" indent="-302066">
              <a:buFont typeface="Arial" pitchFamily="34" charset="0"/>
              <a:buChar char="•"/>
            </a:pPr>
            <a:r>
              <a:rPr lang="en-US" dirty="0"/>
              <a:t>document camera</a:t>
            </a:r>
          </a:p>
          <a:p>
            <a:pPr marL="182918" lvl="1"/>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98</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6156311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4</a:t>
            </a:r>
            <a:r>
              <a:rPr lang="en-US" baseline="30000" dirty="0" smtClean="0"/>
              <a:t>th</a:t>
            </a:r>
            <a:r>
              <a:rPr lang="en-US" baseline="0" dirty="0" smtClean="0"/>
              <a:t> lesson of M4, students continue to interpret fractions as division but now we move to a more abstract pictorial model, the tape diagram.</a:t>
            </a:r>
          </a:p>
          <a:p>
            <a:endParaRPr lang="en-US" baseline="0" dirty="0" smtClean="0"/>
          </a:p>
          <a:p>
            <a:r>
              <a:rPr lang="en-US" baseline="0" dirty="0" smtClean="0"/>
              <a:t>The tape diagram is slightly more abstract because students must represent the 3 crackers using one contiguous unit, and no longer show each individual cracker. This is appropriate however because at this point students have recognized that the number of whole crackers can be expressed as the numerator, and the number of equal shares or the number of people sharing can be expressed in the denominator.</a:t>
            </a:r>
          </a:p>
          <a:p>
            <a:endParaRPr lang="en-US" baseline="0" dirty="0" smtClean="0"/>
          </a:p>
          <a:p>
            <a:r>
              <a:rPr lang="en-US" b="1" baseline="0" dirty="0" smtClean="0"/>
              <a:t>Model:</a:t>
            </a:r>
          </a:p>
          <a:p>
            <a:pPr marL="181240" indent="-181240">
              <a:buFont typeface="Arial"/>
              <a:buChar char="•"/>
            </a:pPr>
            <a:r>
              <a:rPr lang="en-US" baseline="0" dirty="0" smtClean="0"/>
              <a:t>Show tape diagram and connection to standard algorithm and check.</a:t>
            </a:r>
          </a:p>
          <a:p>
            <a:endParaRPr lang="en-US" baseline="0" dirty="0" smtClean="0"/>
          </a:p>
          <a:p>
            <a:r>
              <a:rPr lang="en-US" baseline="0" dirty="0" smtClean="0"/>
              <a:t>Here we see 3 crackers being shared by 4 people, or 3 divided by 4. Since the model shows 4 units being equal to 3, we can find the value of 1 unit by dividing 3 by 4. Therefore, 3 divided by 4 equals ¾.</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a:t>personal white boards</a:t>
            </a:r>
          </a:p>
          <a:p>
            <a:pPr marL="484985" lvl="1" indent="-302066">
              <a:buFont typeface="Arial" pitchFamily="34" charset="0"/>
              <a:buChar char="•"/>
            </a:pPr>
            <a:r>
              <a:rPr lang="en-US" dirty="0"/>
              <a:t>document camera</a:t>
            </a:r>
          </a:p>
          <a:p>
            <a:pPr marL="182918" lvl="1"/>
            <a:endParaRPr lang="en-US" i="1" dirty="0"/>
          </a:p>
        </p:txBody>
      </p:sp>
      <p:sp>
        <p:nvSpPr>
          <p:cNvPr id="11" name="Date Placeholder 10"/>
          <p:cNvSpPr>
            <a:spLocks noGrp="1"/>
          </p:cNvSpPr>
          <p:nvPr>
            <p:ph type="dt" idx="10"/>
          </p:nvPr>
        </p:nvSpPr>
        <p:spPr/>
        <p:txBody>
          <a:bodyPr/>
          <a:lstStyle/>
          <a:p>
            <a:r>
              <a:rPr lang="en-US" smtClean="0"/>
              <a:t>Major Work of the Grade Band</a:t>
            </a:r>
          </a:p>
          <a:p>
            <a:r>
              <a:rPr lang="en-US" smtClean="0"/>
              <a:t>3-5:  Multiplication and Division</a:t>
            </a:r>
            <a:endParaRPr lang="en-US" dirty="0"/>
          </a:p>
        </p:txBody>
      </p:sp>
      <p:sp>
        <p:nvSpPr>
          <p:cNvPr id="12" name="Slide Number Placeholder 11"/>
          <p:cNvSpPr>
            <a:spLocks noGrp="1"/>
          </p:cNvSpPr>
          <p:nvPr>
            <p:ph type="sldNum" sz="quarter" idx="11"/>
          </p:nvPr>
        </p:nvSpPr>
        <p:spPr/>
        <p:txBody>
          <a:bodyPr/>
          <a:lstStyle/>
          <a:p>
            <a:fld id="{3EF9A488-CB88-4D38-94D1-E470376C4AFA}" type="slidenum">
              <a:rPr lang="en-US" smtClean="0"/>
              <a:t>99</a:t>
            </a:fld>
            <a:endParaRPr lang="en-US"/>
          </a:p>
        </p:txBody>
      </p:sp>
      <p:sp>
        <p:nvSpPr>
          <p:cNvPr id="13" name="Header Placeholder 12"/>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100"/>
              <a:t>© 2014.  All rights reserved. Duplication and/or distribution of this material is </a:t>
            </a:r>
          </a:p>
          <a:p>
            <a:r>
              <a:rPr lang="en-US" sz="1100"/>
              <a:t>prohibited without written consent from Common Core, Inc</a:t>
            </a:r>
            <a:r>
              <a:rPr lang="en-US" smtClean="0"/>
              <a:t>.</a:t>
            </a:r>
            <a:endParaRPr lang="en-US" dirty="0" smtClean="0"/>
          </a:p>
        </p:txBody>
      </p:sp>
    </p:spTree>
    <p:extLst>
      <p:ext uri="{BB962C8B-B14F-4D97-AF65-F5344CB8AC3E}">
        <p14:creationId xmlns:p14="http://schemas.microsoft.com/office/powerpoint/2010/main" val="4095730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Picture 13" descr="cc-math-logo-large.png"/>
          <p:cNvPicPr>
            <a:picLocks noChangeAspect="1"/>
          </p:cNvPicPr>
          <p:nvPr userDrawn="1"/>
        </p:nvPicPr>
        <p:blipFill>
          <a:blip r:embed="rId2"/>
          <a:stretch>
            <a:fillRect/>
          </a:stretch>
        </p:blipFill>
        <p:spPr>
          <a:xfrm>
            <a:off x="1371600" y="1676400"/>
            <a:ext cx="6218903" cy="2286000"/>
          </a:xfrm>
          <a:prstGeom prst="rect">
            <a:avLst/>
          </a:prstGeom>
        </p:spPr>
      </p:pic>
      <p:sp>
        <p:nvSpPr>
          <p:cNvPr id="16" name="Text Placeholder 15"/>
          <p:cNvSpPr>
            <a:spLocks noGrp="1"/>
          </p:cNvSpPr>
          <p:nvPr>
            <p:ph type="body" sz="quarter" idx="10"/>
          </p:nvPr>
        </p:nvSpPr>
        <p:spPr>
          <a:xfrm>
            <a:off x="457200" y="4187952"/>
            <a:ext cx="8229600" cy="758952"/>
          </a:xfrm>
        </p:spPr>
        <p:txBody>
          <a:bodyPr anchor="ctr" anchorCtr="0">
            <a:noAutofit/>
          </a:bodyPr>
          <a:lstStyle>
            <a:lvl1pPr algn="ctr">
              <a:defRPr sz="4400">
                <a:solidFill>
                  <a:srgbClr val="DF6314"/>
                </a:solidFill>
              </a:defRPr>
            </a:lvl1pPr>
          </a:lstStyle>
          <a:p>
            <a:pPr lvl="0"/>
            <a:r>
              <a:rPr lang="en-US" dirty="0" smtClean="0"/>
              <a:t>Click to edit Master text styles</a:t>
            </a:r>
          </a:p>
        </p:txBody>
      </p:sp>
      <p:sp>
        <p:nvSpPr>
          <p:cNvPr id="18" name="Text Placeholder 17"/>
          <p:cNvSpPr>
            <a:spLocks noGrp="1"/>
          </p:cNvSpPr>
          <p:nvPr>
            <p:ph type="body" sz="quarter" idx="11"/>
          </p:nvPr>
        </p:nvSpPr>
        <p:spPr>
          <a:xfrm>
            <a:off x="457200" y="4992624"/>
            <a:ext cx="8229600" cy="493776"/>
          </a:xfrm>
        </p:spPr>
        <p:txBody>
          <a:bodyPr>
            <a:noAutofit/>
          </a:bodyPr>
          <a:lstStyle>
            <a:lvl1pPr algn="ctr">
              <a:defRPr sz="2400">
                <a:solidFill>
                  <a:srgbClr val="636466"/>
                </a:solidFill>
                <a:latin typeface="Agenda-Bold"/>
              </a:defRPr>
            </a:lvl1pPr>
          </a:lstStyle>
          <a:p>
            <a:pPr lvl="0"/>
            <a:r>
              <a:rPr lang="en-US" dirty="0" smtClean="0"/>
              <a:t>Click to edit Master text styles</a:t>
            </a:r>
          </a:p>
        </p:txBody>
      </p:sp>
    </p:spTree>
    <p:extLst>
      <p:ext uri="{BB962C8B-B14F-4D97-AF65-F5344CB8AC3E}">
        <p14:creationId xmlns:p14="http://schemas.microsoft.com/office/powerpoint/2010/main" val="1054335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Tree>
    <p:extLst>
      <p:ext uri="{BB962C8B-B14F-4D97-AF65-F5344CB8AC3E}">
        <p14:creationId xmlns:p14="http://schemas.microsoft.com/office/powerpoint/2010/main" val="19247459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Tree>
    <p:extLst>
      <p:ext uri="{BB962C8B-B14F-4D97-AF65-F5344CB8AC3E}">
        <p14:creationId xmlns:p14="http://schemas.microsoft.com/office/powerpoint/2010/main" val="42778350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Tree>
    <p:extLst>
      <p:ext uri="{BB962C8B-B14F-4D97-AF65-F5344CB8AC3E}">
        <p14:creationId xmlns:p14="http://schemas.microsoft.com/office/powerpoint/2010/main" val="359357597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10"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9982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10"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801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Tree>
    <p:extLst>
      <p:ext uri="{BB962C8B-B14F-4D97-AF65-F5344CB8AC3E}">
        <p14:creationId xmlns:p14="http://schemas.microsoft.com/office/powerpoint/2010/main" val="31736295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10"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97322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pic>
        <p:nvPicPr>
          <p:cNvPr id="10" name="Picture 9"/>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100000">
                        <a14:foregroundMark x1="40948" y1="16364" x2="58621" y2="25455"/>
                        <a14:foregroundMark x1="80603" y1="3896" x2="88793" y2="6753"/>
                        <a14:foregroundMark x1="8190" y1="2857" x2="18103" y2="5195"/>
                        <a14:foregroundMark x1="31034" y1="47792" x2="63793" y2="51169"/>
                      </a14:backgroundRemoval>
                    </a14:imgEffect>
                  </a14:imgLayer>
                </a14:imgProps>
              </a:ext>
              <a:ext uri="{28A0092B-C50C-407E-A947-70E740481C1C}">
                <a14:useLocalDpi xmlns:a14="http://schemas.microsoft.com/office/drawing/2010/main"/>
              </a:ext>
            </a:extLst>
          </a:blip>
          <a:stretch>
            <a:fillRect/>
          </a:stretch>
        </p:blipFill>
        <p:spPr>
          <a:xfrm>
            <a:off x="6629400" y="3793503"/>
            <a:ext cx="1856728" cy="2835897"/>
          </a:xfrm>
          <a:prstGeom prst="rect">
            <a:avLst/>
          </a:prstGeom>
        </p:spPr>
      </p:pic>
      <p:sp>
        <p:nvSpPr>
          <p:cNvPr id="11"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3"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97322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grpSp>
        <p:nvGrpSpPr>
          <p:cNvPr id="7" name="Group 6"/>
          <p:cNvGrpSpPr/>
          <p:nvPr userDrawn="1"/>
        </p:nvGrpSpPr>
        <p:grpSpPr>
          <a:xfrm>
            <a:off x="6248400" y="4503763"/>
            <a:ext cx="2326943" cy="2125637"/>
            <a:chOff x="6112674" y="4503763"/>
            <a:chExt cx="2326943" cy="2125637"/>
          </a:xfrm>
        </p:grpSpPr>
        <p:pic>
          <p:nvPicPr>
            <p:cNvPr id="10" name="Picture 9"/>
            <p:cNvPicPr/>
            <p:nvPr userDrawn="1"/>
          </p:nvPicPr>
          <p:blipFill>
            <a:blip r:embed="rId2">
              <a:extLst>
                <a:ext uri="{BEBA8EAE-BF5A-486C-A8C5-ECC9F3942E4B}">
                  <a14:imgProps xmlns:a14="http://schemas.microsoft.com/office/drawing/2010/main">
                    <a14:imgLayer r:embed="rId3">
                      <a14:imgEffect>
                        <a14:backgroundRemoval t="0" b="100000" l="0" r="100000">
                          <a14:foregroundMark x1="24415" y1="52893" x2="46488" y2="67769"/>
                          <a14:foregroundMark x1="56187" y1="50826" x2="77258" y2="67355"/>
                          <a14:foregroundMark x1="56187" y1="73140" x2="75585" y2="50826"/>
                          <a14:foregroundMark x1="23077" y1="67769" x2="23411" y2="67769"/>
                          <a14:foregroundMark x1="23411" y1="67769" x2="44147" y2="50000"/>
                        </a14:backgroundRemoval>
                      </a14:imgEffect>
                    </a14:imgLayer>
                  </a14:imgProps>
                </a:ext>
                <a:ext uri="{28A0092B-C50C-407E-A947-70E740481C1C}">
                  <a14:useLocalDpi xmlns:a14="http://schemas.microsoft.com/office/drawing/2010/main"/>
                </a:ext>
              </a:extLst>
            </a:blip>
            <a:stretch>
              <a:fillRect/>
            </a:stretch>
          </p:blipFill>
          <p:spPr>
            <a:xfrm>
              <a:off x="6112674" y="4503763"/>
              <a:ext cx="2326943" cy="2125637"/>
            </a:xfrm>
            <a:prstGeom prst="rect">
              <a:avLst/>
            </a:prstGeom>
          </p:spPr>
        </p:pic>
        <p:sp>
          <p:nvSpPr>
            <p:cNvPr id="11" name="Oval Callout 10"/>
            <p:cNvSpPr/>
            <p:nvPr userDrawn="1"/>
          </p:nvSpPr>
          <p:spPr>
            <a:xfrm>
              <a:off x="6136021" y="4530628"/>
              <a:ext cx="914400" cy="754037"/>
            </a:xfrm>
            <a:prstGeom prst="wedgeEllipseCallout">
              <a:avLst>
                <a:gd name="adj1" fmla="val 33124"/>
                <a:gd name="adj2" fmla="val 67442"/>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Callout 11"/>
            <p:cNvSpPr/>
            <p:nvPr userDrawn="1"/>
          </p:nvSpPr>
          <p:spPr>
            <a:xfrm flipH="1">
              <a:off x="7520549" y="4528980"/>
              <a:ext cx="914400" cy="754037"/>
            </a:xfrm>
            <a:prstGeom prst="wedgeEllipseCallout">
              <a:avLst>
                <a:gd name="adj1" fmla="val 33124"/>
                <a:gd name="adj2" fmla="val 67442"/>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14"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9732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2" descr="C:\Documents and Settings\jdiniz\Local Settings\Temporary Internet Files\Content.IE5\3CKUH0AK\MC900239461[1].wmf"/>
          <p:cNvPicPr>
            <a:picLocks noChangeAspect="1" noChangeArrowheads="1"/>
          </p:cNvPicPr>
          <p:nvPr userDrawn="1"/>
        </p:nvPicPr>
        <p:blipFill>
          <a:blip>
            <a:extLst>
              <a:ext uri="{28A0092B-C50C-407E-A947-70E740481C1C}">
                <a14:useLocalDpi xmlns:a14="http://schemas.microsoft.com/office/drawing/2010/main"/>
              </a:ext>
            </a:extLst>
          </a:blip>
          <a:srcRect/>
          <a:stretch>
            <a:fillRect/>
          </a:stretch>
        </p:blipFill>
        <p:spPr bwMode="auto">
          <a:xfrm>
            <a:off x="6553201" y="4419600"/>
            <a:ext cx="1883007" cy="219456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1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13"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922025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778125"/>
            <a:ext cx="41148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0" y="1778125"/>
            <a:ext cx="41148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9"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196482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spcBef>
                <a:spcPts val="0"/>
              </a:spcBef>
              <a:spcAft>
                <a:spcPts val="1200"/>
              </a:spcAft>
              <a:defRPr sz="2600"/>
            </a:lvl1pPr>
            <a:lvl2pPr>
              <a:spcBef>
                <a:spcPts val="0"/>
              </a:spcBef>
              <a:spcAft>
                <a:spcPts val="1200"/>
              </a:spcAft>
              <a:defRPr sz="2400"/>
            </a:lvl2pPr>
            <a:lvl3pPr>
              <a:spcBef>
                <a:spcPts val="0"/>
              </a:spcBef>
              <a:spcAft>
                <a:spcPts val="1200"/>
              </a:spcAft>
              <a:defRPr sz="2200"/>
            </a:lvl3pPr>
            <a:lvl4pPr>
              <a:spcBef>
                <a:spcPts val="0"/>
              </a:spcBef>
              <a:spcAft>
                <a:spcPts val="1200"/>
              </a:spcAft>
              <a:defRPr sz="1800"/>
            </a:lvl4pPr>
            <a:lvl5pPr>
              <a:spcBef>
                <a:spcPts val="0"/>
              </a:spcBef>
              <a:spcAft>
                <a:spcPts val="1200"/>
              </a:spcAft>
              <a:defRPr sz="18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8"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Tree>
    <p:extLst>
      <p:ext uri="{BB962C8B-B14F-4D97-AF65-F5344CB8AC3E}">
        <p14:creationId xmlns:p14="http://schemas.microsoft.com/office/powerpoint/2010/main" val="868686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background.png"/>
          <p:cNvPicPr>
            <a:picLocks/>
          </p:cNvPicPr>
          <p:nvPr userDrawn="1"/>
        </p:nvPicPr>
        <p:blipFill>
          <a:blip r:embed="rId16"/>
          <a:stretch>
            <a:fillRect/>
          </a:stretch>
        </p:blipFill>
        <p:spPr>
          <a:xfrm>
            <a:off x="0" y="152400"/>
            <a:ext cx="9144000" cy="6705600"/>
          </a:xfrm>
          <a:prstGeom prst="rect">
            <a:avLst/>
          </a:prstGeom>
        </p:spPr>
      </p:pic>
      <p:sp>
        <p:nvSpPr>
          <p:cNvPr id="2" name="Title Placeholder 1"/>
          <p:cNvSpPr>
            <a:spLocks noGrp="1"/>
          </p:cNvSpPr>
          <p:nvPr>
            <p:ph type="title"/>
          </p:nvPr>
        </p:nvSpPr>
        <p:spPr>
          <a:xfrm>
            <a:off x="381000" y="1341437"/>
            <a:ext cx="8229600" cy="762000"/>
          </a:xfrm>
          <a:prstGeom prst="rect">
            <a:avLst/>
          </a:prstGeom>
        </p:spPr>
        <p:txBody>
          <a:bodyPr vert="horz" lIns="91440" tIns="45720" rIns="91440" bIns="45720" rtlCol="0" anchor="ctr">
            <a:normAutofit/>
          </a:bodyPr>
          <a:lstStyle/>
          <a:p>
            <a:r>
              <a:rPr lang="en-US" dirty="0" smtClean="0"/>
              <a:t>H1 Headline Style</a:t>
            </a:r>
            <a:endParaRPr lang="en-US" dirty="0"/>
          </a:p>
        </p:txBody>
      </p:sp>
      <p:sp>
        <p:nvSpPr>
          <p:cNvPr id="3" name="Text Placeholder 2"/>
          <p:cNvSpPr>
            <a:spLocks noGrp="1"/>
          </p:cNvSpPr>
          <p:nvPr>
            <p:ph type="body" idx="1"/>
          </p:nvPr>
        </p:nvSpPr>
        <p:spPr>
          <a:xfrm>
            <a:off x="381000" y="2408237"/>
            <a:ext cx="8229600" cy="1706563"/>
          </a:xfrm>
          <a:prstGeom prst="rect">
            <a:avLst/>
          </a:prstGeom>
        </p:spPr>
        <p:txBody>
          <a:bodyPr vert="horz" lIns="91440" tIns="45720" rIns="91440" bIns="45720" rtlCol="0" anchor="t">
            <a:normAutofit/>
          </a:bodyPr>
          <a:lstStyle/>
          <a:p>
            <a:pPr lvl="0"/>
            <a:r>
              <a:rPr lang="en-US" dirty="0" smtClean="0"/>
              <a:t>H2 Headline Style</a:t>
            </a:r>
          </a:p>
          <a:p>
            <a:pPr lvl="1"/>
            <a:r>
              <a:rPr lang="en-US" dirty="0" smtClean="0"/>
              <a:t>Second level</a:t>
            </a:r>
          </a:p>
          <a:p>
            <a:pPr lvl="2"/>
            <a:r>
              <a:rPr lang="en-US" dirty="0" smtClean="0"/>
              <a:t>Third level</a:t>
            </a:r>
          </a:p>
          <a:p>
            <a:pPr lvl="3"/>
            <a:r>
              <a:rPr lang="en-US" dirty="0" smtClean="0"/>
              <a:t>Fourth level</a:t>
            </a:r>
          </a:p>
        </p:txBody>
      </p:sp>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718" r:id="rId1"/>
    <p:sldLayoutId id="2147483649" r:id="rId2"/>
    <p:sldLayoutId id="2147483716" r:id="rId3"/>
    <p:sldLayoutId id="2147483695" r:id="rId4"/>
    <p:sldLayoutId id="2147483696" r:id="rId5"/>
    <p:sldLayoutId id="2147483697" r:id="rId6"/>
    <p:sldLayoutId id="2147483654" r:id="rId7"/>
    <p:sldLayoutId id="2147483653" r:id="rId8"/>
    <p:sldLayoutId id="2147483655" r:id="rId9"/>
    <p:sldLayoutId id="2147483713" r:id="rId10"/>
    <p:sldLayoutId id="2147483714" r:id="rId11"/>
    <p:sldLayoutId id="2147483715" r:id="rId12"/>
    <p:sldLayoutId id="2147483719" r:id="rId13"/>
    <p:sldLayoutId id="2147483720" r:id="rId14"/>
  </p:sldLayoutIdLst>
  <p:hf sldNum="0" hdr="0" ftr="0" dt="0"/>
  <p:txStyles>
    <p:titleStyle>
      <a:lvl1pPr algn="l" defTabSz="457200" rtl="0" eaLnBrk="1" latinLnBrk="0" hangingPunct="1">
        <a:spcBef>
          <a:spcPct val="0"/>
        </a:spcBef>
        <a:buNone/>
        <a:defRPr sz="4400" b="0" i="0" kern="1200">
          <a:solidFill>
            <a:srgbClr val="DF6314"/>
          </a:solidFill>
          <a:latin typeface="Agenda-Light"/>
          <a:ea typeface="+mj-ea"/>
          <a:cs typeface="Agenda-Light"/>
        </a:defRPr>
      </a:lvl1pPr>
    </p:titleStyle>
    <p:bodyStyle>
      <a:lvl1pPr marL="342900" indent="-342900" algn="l" defTabSz="457200" rtl="0" eaLnBrk="1" latinLnBrk="0" hangingPunct="1">
        <a:spcBef>
          <a:spcPct val="20000"/>
        </a:spcBef>
        <a:buFont typeface="Arial"/>
        <a:buNone/>
        <a:defRPr sz="3200" b="0" i="0" kern="1200" cap="none" baseline="0">
          <a:solidFill>
            <a:srgbClr val="194467"/>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00.xml"/><Relationship Id="rId1" Type="http://schemas.openxmlformats.org/officeDocument/2006/relationships/slideLayout" Target="../slideLayouts/slideLayout4.xml"/><Relationship Id="rId5" Type="http://schemas.openxmlformats.org/officeDocument/2006/relationships/image" Target="../media/image250.png"/><Relationship Id="rId4" Type="http://schemas.openxmlformats.org/officeDocument/2006/relationships/image" Target="../media/image249.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02.xml"/><Relationship Id="rId1" Type="http://schemas.openxmlformats.org/officeDocument/2006/relationships/slideLayout" Target="../slideLayouts/slideLayout4.xml"/><Relationship Id="rId5" Type="http://schemas.openxmlformats.org/officeDocument/2006/relationships/image" Target="../media/image253.png"/><Relationship Id="rId4" Type="http://schemas.openxmlformats.org/officeDocument/2006/relationships/image" Target="../media/image252.png"/></Relationships>
</file>

<file path=ppt/slides/_rels/slide103.x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image" Target="../media/image256.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258.png"/></Relationships>
</file>

<file path=ppt/slides/_rels/slide10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image" Target="../media/image260.png"/></Relationships>
</file>

<file path=ppt/slides/_rels/slide10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image" Target="../media/image262.png"/></Relationships>
</file>

<file path=ppt/slides/_rels/slide10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09.xml"/><Relationship Id="rId1" Type="http://schemas.openxmlformats.org/officeDocument/2006/relationships/slideLayout" Target="../slideLayouts/slideLayout4.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10.xml"/><Relationship Id="rId1" Type="http://schemas.openxmlformats.org/officeDocument/2006/relationships/slideLayout" Target="../slideLayouts/slideLayout4.xml"/><Relationship Id="rId5" Type="http://schemas.openxmlformats.org/officeDocument/2006/relationships/image" Target="../media/image269.png"/><Relationship Id="rId4" Type="http://schemas.openxmlformats.org/officeDocument/2006/relationships/image" Target="../media/image268.png"/></Relationships>
</file>

<file path=ppt/slides/_rels/slide11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11.xml"/><Relationship Id="rId1" Type="http://schemas.openxmlformats.org/officeDocument/2006/relationships/slideLayout" Target="../slideLayouts/slideLayout4.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12.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12.xml"/><Relationship Id="rId1" Type="http://schemas.openxmlformats.org/officeDocument/2006/relationships/slideLayout" Target="../slideLayouts/slideLayout4.xml"/><Relationship Id="rId6" Type="http://schemas.openxmlformats.org/officeDocument/2006/relationships/image" Target="../media/image277.png"/><Relationship Id="rId5" Type="http://schemas.openxmlformats.org/officeDocument/2006/relationships/image" Target="../media/image276.png"/><Relationship Id="rId4" Type="http://schemas.openxmlformats.org/officeDocument/2006/relationships/image" Target="../media/image275.png"/></Relationships>
</file>

<file path=ppt/slides/_rels/slide11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image" Target="../media/image279.png"/></Relationships>
</file>

<file path=ppt/slides/_rels/slide11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14.xml"/><Relationship Id="rId1" Type="http://schemas.openxmlformats.org/officeDocument/2006/relationships/slideLayout" Target="../slideLayouts/slideLayout4.xml"/><Relationship Id="rId5" Type="http://schemas.openxmlformats.org/officeDocument/2006/relationships/image" Target="../media/image282.png"/><Relationship Id="rId4" Type="http://schemas.openxmlformats.org/officeDocument/2006/relationships/image" Target="../media/image281.png"/></Relationships>
</file>

<file path=ppt/slides/_rels/slide115.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284.png"/></Relationships>
</file>

<file path=ppt/slides/_rels/slide116.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17.xml"/><Relationship Id="rId1" Type="http://schemas.openxmlformats.org/officeDocument/2006/relationships/slideLayout" Target="../slideLayouts/slideLayout4.xml"/><Relationship Id="rId4" Type="http://schemas.openxmlformats.org/officeDocument/2006/relationships/image" Target="../media/image287.png"/></Relationships>
</file>

<file path=ppt/slides/_rels/slide118.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18.xml"/><Relationship Id="rId1" Type="http://schemas.openxmlformats.org/officeDocument/2006/relationships/slideLayout" Target="../slideLayouts/slideLayout4.xml"/><Relationship Id="rId4" Type="http://schemas.microsoft.com/office/2007/relationships/hdphoto" Target="../media/hdphoto11.wdp"/></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20.xml"/><Relationship Id="rId1" Type="http://schemas.openxmlformats.org/officeDocument/2006/relationships/slideLayout" Target="../slideLayouts/slideLayout4.xml"/><Relationship Id="rId4" Type="http://schemas.openxmlformats.org/officeDocument/2006/relationships/image" Target="../media/image290.png"/></Relationships>
</file>

<file path=ppt/slides/_rels/slide121.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6.jpe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image" Target="../media/image100.png"/><Relationship Id="rId7" Type="http://schemas.openxmlformats.org/officeDocument/2006/relationships/image" Target="../media/image104.jp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18.jpeg"/><Relationship Id="rId4" Type="http://schemas.openxmlformats.org/officeDocument/2006/relationships/image" Target="../media/image117.jpeg"/></Relationships>
</file>

<file path=ppt/slides/_rels/slide5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20.jpg"/></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34.jpeg"/><Relationship Id="rId4" Type="http://schemas.openxmlformats.org/officeDocument/2006/relationships/image" Target="../media/image133.jpeg"/></Relationships>
</file>

<file path=ppt/slides/_rels/slide55.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56.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42.emf"/></Relationships>
</file>

<file path=ppt/slides/_rels/slide57.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5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154.jpeg"/><Relationship Id="rId4" Type="http://schemas.openxmlformats.org/officeDocument/2006/relationships/image" Target="../media/image153.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157.png"/><Relationship Id="rId4" Type="http://schemas.openxmlformats.org/officeDocument/2006/relationships/image" Target="../media/image156.png"/></Relationships>
</file>

<file path=ppt/slides/_rels/slide61.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jp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61.jpg"/><Relationship Id="rId5" Type="http://schemas.openxmlformats.org/officeDocument/2006/relationships/image" Target="../media/image160.jpg"/><Relationship Id="rId4" Type="http://schemas.openxmlformats.org/officeDocument/2006/relationships/image" Target="../media/image159.jpg"/></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165.png"/><Relationship Id="rId4" Type="http://schemas.openxmlformats.org/officeDocument/2006/relationships/image" Target="../media/image164.png"/></Relationships>
</file>

<file path=ppt/slides/_rels/slide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67.png"/></Relationships>
</file>

<file path=ppt/slides/_rels/slide64.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jp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71.jpg"/><Relationship Id="rId5" Type="http://schemas.openxmlformats.org/officeDocument/2006/relationships/image" Target="../media/image170.jpg"/><Relationship Id="rId4" Type="http://schemas.openxmlformats.org/officeDocument/2006/relationships/image" Target="../media/image169.png"/></Relationships>
</file>

<file path=ppt/slides/_rels/slide65.xml.rels><?xml version="1.0" encoding="UTF-8" standalone="yes"?>
<Relationships xmlns="http://schemas.openxmlformats.org/package/2006/relationships"><Relationship Id="rId3" Type="http://schemas.openxmlformats.org/officeDocument/2006/relationships/image" Target="../media/image173.jpg"/><Relationship Id="rId7" Type="http://schemas.openxmlformats.org/officeDocument/2006/relationships/image" Target="../media/image177.jpe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g"/></Relationships>
</file>

<file path=ppt/slides/_rels/slide6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180.png"/><Relationship Id="rId4" Type="http://schemas.openxmlformats.org/officeDocument/2006/relationships/image" Target="../media/image179.png"/></Relationships>
</file>

<file path=ppt/slides/_rels/slide67.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182.jpg"/></Relationships>
</file>

<file path=ppt/slides/_rels/slide68.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84.jpg"/></Relationships>
</file>

<file path=ppt/slides/_rels/slide6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18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png"/><Relationship Id="rId4" Type="http://schemas.microsoft.com/office/2007/relationships/hdphoto" Target="../media/hdphoto3.wdp"/></Relationships>
</file>

<file path=ppt/slides/_rels/slide7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188.png"/></Relationships>
</file>

<file path=ppt/slides/_rels/slide7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75.xml.rels><?xml version="1.0" encoding="UTF-8" standalone="yes"?>
<Relationships xmlns="http://schemas.openxmlformats.org/package/2006/relationships"><Relationship Id="rId8" Type="http://schemas.openxmlformats.org/officeDocument/2006/relationships/image" Target="../media/image201.jpg"/><Relationship Id="rId3" Type="http://schemas.openxmlformats.org/officeDocument/2006/relationships/image" Target="../media/image196.jpg"/><Relationship Id="rId7" Type="http://schemas.openxmlformats.org/officeDocument/2006/relationships/image" Target="../media/image200.jpg"/><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199.jpg"/><Relationship Id="rId5" Type="http://schemas.openxmlformats.org/officeDocument/2006/relationships/image" Target="../media/image198.jpg"/><Relationship Id="rId4" Type="http://schemas.openxmlformats.org/officeDocument/2006/relationships/image" Target="../media/image197.jpg"/></Relationships>
</file>

<file path=ppt/slides/_rels/slide76.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3.png"/><Relationship Id="rId7" Type="http://schemas.microsoft.com/office/2007/relationships/hdphoto" Target="../media/hdphoto7.wdp"/><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204.png"/><Relationship Id="rId11" Type="http://schemas.openxmlformats.org/officeDocument/2006/relationships/image" Target="../media/image206.png"/><Relationship Id="rId5" Type="http://schemas.microsoft.com/office/2007/relationships/hdphoto" Target="../media/hdphoto6.wdp"/><Relationship Id="rId10" Type="http://schemas.openxmlformats.org/officeDocument/2006/relationships/image" Target="../media/image205.png"/><Relationship Id="rId4" Type="http://schemas.microsoft.com/office/2007/relationships/hdphoto" Target="../media/hdphoto5.wdp"/><Relationship Id="rId9" Type="http://schemas.microsoft.com/office/2007/relationships/hdphoto" Target="../media/hdphoto9.wdp"/></Relationships>
</file>

<file path=ppt/slides/_rels/slide7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208.png"/></Relationships>
</file>

<file path=ppt/slides/_rels/slide7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9.xml"/><Relationship Id="rId1" Type="http://schemas.openxmlformats.org/officeDocument/2006/relationships/slideLayout" Target="../slideLayouts/slideLayout4.xml"/><Relationship Id="rId5" Type="http://schemas.openxmlformats.org/officeDocument/2006/relationships/image" Target="../media/image211.png"/><Relationship Id="rId4" Type="http://schemas.openxmlformats.org/officeDocument/2006/relationships/image" Target="../media/image2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png"/><Relationship Id="rId7" Type="http://schemas.openxmlformats.org/officeDocument/2006/relationships/image" Target="../media/image216.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 Id="rId9" Type="http://schemas.openxmlformats.org/officeDocument/2006/relationships/image" Target="../media/image218.png"/></Relationships>
</file>

<file path=ppt/slides/_rels/slide8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8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225.jpeg"/><Relationship Id="rId4" Type="http://schemas.openxmlformats.org/officeDocument/2006/relationships/image" Target="../media/image224.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229.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231.png"/></Relationships>
</file>

<file path=ppt/slides/_rels/slide9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233.png"/></Relationships>
</file>

<file path=ppt/slides/_rels/slide9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237.png"/><Relationship Id="rId4" Type="http://schemas.openxmlformats.org/officeDocument/2006/relationships/image" Target="../media/image236.png"/></Relationships>
</file>

<file path=ppt/slides/_rels/slide9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239.png"/></Relationships>
</file>

<file path=ppt/slides/_rels/slide9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image" Target="../media/image241.png"/><Relationship Id="rId4" Type="http://schemas.microsoft.com/office/2007/relationships/hdphoto" Target="../media/hdphoto10.wdp"/></Relationships>
</file>

<file path=ppt/slides/_rels/slide9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243.png"/></Relationships>
</file>

<file path=ppt/slides/_rels/slide9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image" Target="../media/image245.png"/></Relationships>
</file>

<file path=ppt/slides/_rels/slide9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2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math-logo-large.png"/>
          <p:cNvPicPr>
            <a:picLocks noChangeAspect="1"/>
          </p:cNvPicPr>
          <p:nvPr/>
        </p:nvPicPr>
        <p:blipFill>
          <a:blip r:embed="rId3"/>
          <a:stretch>
            <a:fillRect/>
          </a:stretch>
        </p:blipFill>
        <p:spPr>
          <a:xfrm>
            <a:off x="1371600" y="1676400"/>
            <a:ext cx="6218903" cy="2286000"/>
          </a:xfrm>
          <a:prstGeom prst="rect">
            <a:avLst/>
          </a:prstGeom>
        </p:spPr>
      </p:pic>
      <p:sp>
        <p:nvSpPr>
          <p:cNvPr id="9" name="Title Placeholder 1"/>
          <p:cNvSpPr txBox="1">
            <a:spLocks/>
          </p:cNvSpPr>
          <p:nvPr/>
        </p:nvSpPr>
        <p:spPr>
          <a:xfrm>
            <a:off x="457200" y="4191000"/>
            <a:ext cx="8229600" cy="762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DF6314"/>
                </a:solidFill>
                <a:effectLst/>
                <a:uLnTx/>
                <a:uFillTx/>
                <a:latin typeface="Agenda-Light"/>
                <a:ea typeface="+mj-ea"/>
                <a:cs typeface="Agenda-Light"/>
              </a:rPr>
              <a:t>Eureka Math: </a:t>
            </a:r>
            <a:r>
              <a:rPr kumimoji="0" lang="en-US" sz="4400" b="0" i="1" u="none" strike="noStrike" kern="1200" cap="none" spc="0" normalizeH="0" baseline="0" noProof="0" dirty="0" smtClean="0">
                <a:ln>
                  <a:noFill/>
                </a:ln>
                <a:solidFill>
                  <a:srgbClr val="DF6314"/>
                </a:solidFill>
                <a:effectLst/>
                <a:uLnTx/>
                <a:uFillTx/>
                <a:latin typeface="Agenda-Light"/>
                <a:ea typeface="+mj-ea"/>
                <a:cs typeface="Agenda-Light"/>
              </a:rPr>
              <a:t>A Story of Units</a:t>
            </a:r>
            <a:endParaRPr kumimoji="0" lang="en-US" sz="4400" b="0" i="1" u="none" strike="noStrike" kern="1200" cap="none" spc="0" normalizeH="0" baseline="0" noProof="0" dirty="0">
              <a:ln>
                <a:noFill/>
              </a:ln>
              <a:solidFill>
                <a:srgbClr val="DF6314"/>
              </a:solidFill>
              <a:effectLst/>
              <a:uLnTx/>
              <a:uFillTx/>
              <a:latin typeface="Agenda-Light"/>
              <a:ea typeface="+mj-ea"/>
              <a:cs typeface="Agenda-Light"/>
            </a:endParaRPr>
          </a:p>
        </p:txBody>
      </p:sp>
      <p:sp>
        <p:nvSpPr>
          <p:cNvPr id="10" name="TextBox 9"/>
          <p:cNvSpPr txBox="1"/>
          <p:nvPr/>
        </p:nvSpPr>
        <p:spPr>
          <a:xfrm>
            <a:off x="1676400" y="4953000"/>
            <a:ext cx="5714999" cy="1569660"/>
          </a:xfrm>
          <a:prstGeom prst="rect">
            <a:avLst/>
          </a:prstGeom>
          <a:noFill/>
        </p:spPr>
        <p:txBody>
          <a:bodyPr wrap="square" rtlCol="0">
            <a:spAutoFit/>
          </a:bodyPr>
          <a:lstStyle/>
          <a:p>
            <a:pPr marL="0" lvl="1" algn="ctr"/>
            <a:r>
              <a:rPr lang="en-US" sz="2600" b="1" dirty="0" smtClean="0">
                <a:solidFill>
                  <a:srgbClr val="636466"/>
                </a:solidFill>
                <a:latin typeface="Agenda-Bold"/>
                <a:cs typeface="Agenda-Bold"/>
              </a:rPr>
              <a:t>Major Work of the Grade Band</a:t>
            </a:r>
          </a:p>
          <a:p>
            <a:pPr marL="0" lvl="1" algn="ctr"/>
            <a:r>
              <a:rPr lang="en-US" sz="2600" dirty="0" smtClean="0">
                <a:solidFill>
                  <a:srgbClr val="636466"/>
                </a:solidFill>
                <a:latin typeface="Agenda-Bold"/>
                <a:cs typeface="Agenda-Bold"/>
              </a:rPr>
              <a:t>3-5:  Multiplication and Division with </a:t>
            </a:r>
          </a:p>
          <a:p>
            <a:pPr marL="0" lvl="1" algn="ctr"/>
            <a:r>
              <a:rPr lang="en-US" sz="2600" dirty="0" smtClean="0">
                <a:solidFill>
                  <a:srgbClr val="636466"/>
                </a:solidFill>
                <a:latin typeface="Agenda-Bold"/>
                <a:cs typeface="Agenda-Bold"/>
              </a:rPr>
              <a:t>Whole Numbers and Fractions</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Strategies</a:t>
            </a:r>
            <a:endParaRPr lang="en-US" dirty="0"/>
          </a:p>
        </p:txBody>
      </p:sp>
      <p:sp>
        <p:nvSpPr>
          <p:cNvPr id="3" name="Content Placeholder 2"/>
          <p:cNvSpPr>
            <a:spLocks noGrp="1"/>
          </p:cNvSpPr>
          <p:nvPr>
            <p:ph idx="1"/>
          </p:nvPr>
        </p:nvSpPr>
        <p:spPr>
          <a:xfrm>
            <a:off x="304800" y="2590800"/>
            <a:ext cx="8229600" cy="3757550"/>
          </a:xfrm>
        </p:spPr>
        <p:txBody>
          <a:bodyPr/>
          <a:lstStyle/>
          <a:p>
            <a:r>
              <a:rPr lang="en-US" dirty="0" smtClean="0"/>
              <a:t>Level 1:  One object is one unit. </a:t>
            </a:r>
          </a:p>
          <a:p>
            <a:r>
              <a:rPr lang="en-US" dirty="0" smtClean="0"/>
              <a:t>Level 2:  A group is a unit.</a:t>
            </a:r>
          </a:p>
          <a:p>
            <a:r>
              <a:rPr lang="en-US" dirty="0" smtClean="0"/>
              <a:t>Level 3:  Multiple groups are units.          			</a:t>
            </a:r>
          </a:p>
          <a:p>
            <a:pPr lvl="2"/>
            <a:endParaRPr lang="en-US" dirty="0" smtClean="0"/>
          </a:p>
          <a:p>
            <a:pPr lvl="2"/>
            <a:endParaRPr lang="en-US" dirty="0" smtClean="0"/>
          </a:p>
        </p:txBody>
      </p:sp>
      <p:sp>
        <p:nvSpPr>
          <p:cNvPr id="5" name="Content Placeholder 2"/>
          <p:cNvSpPr txBox="1">
            <a:spLocks/>
          </p:cNvSpPr>
          <p:nvPr/>
        </p:nvSpPr>
        <p:spPr>
          <a:xfrm>
            <a:off x="315181" y="1865277"/>
            <a:ext cx="4091305" cy="533400"/>
          </a:xfrm>
          <a:prstGeom prst="rect">
            <a:avLst/>
          </a:prstGeom>
        </p:spPr>
        <p:txBody>
          <a:bodyPr vert="horz" lIns="91440" tIns="45720" rIns="91440" bIns="45720" rtlCol="0" anchor="t">
            <a:no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indent="-914400"/>
            <a:r>
              <a:rPr lang="en-US" sz="2800" b="1" dirty="0" smtClean="0">
                <a:solidFill>
                  <a:schemeClr val="accent3">
                    <a:lumMod val="50000"/>
                  </a:schemeClr>
                </a:solidFill>
                <a:latin typeface="Arial" panose="020B0604020202020204" pitchFamily="34" charset="0"/>
                <a:cs typeface="Arial" panose="020B0604020202020204" pitchFamily="34" charset="0"/>
              </a:rPr>
              <a:t>Simple  </a:t>
            </a:r>
            <a:r>
              <a:rPr lang="en-US" sz="2800" b="1" dirty="0" smtClean="0">
                <a:solidFill>
                  <a:schemeClr val="accent3">
                    <a:lumMod val="50000"/>
                  </a:schemeClr>
                </a:solidFill>
                <a:latin typeface="Arial" panose="020B0604020202020204" pitchFamily="34" charset="0"/>
                <a:cs typeface="Arial" panose="020B0604020202020204" pitchFamily="34" charset="0"/>
                <a:sym typeface="Wingdings" panose="05000000000000000000" pitchFamily="2" charset="2"/>
              </a:rPr>
              <a:t>  Complex</a:t>
            </a:r>
            <a:endParaRPr lang="en-US" sz="2800" b="1" dirty="0">
              <a:solidFill>
                <a:schemeClr val="accent3">
                  <a:lumMod val="50000"/>
                </a:schemeClr>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315181" y="1537185"/>
            <a:ext cx="3276600" cy="882379"/>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100" lvl="2" indent="0"/>
            <a:endParaRPr lang="en-US" sz="2000" dirty="0" smtClean="0"/>
          </a:p>
          <a:p>
            <a:pPr marL="800100" lvl="2" indent="0"/>
            <a:endParaRPr lang="en-US" dirty="0" smtClean="0"/>
          </a:p>
          <a:p>
            <a:pPr marL="800100" lvl="2" indent="0"/>
            <a:endParaRPr lang="en-US" dirty="0" smtClean="0"/>
          </a:p>
        </p:txBody>
      </p:sp>
      <p:pic>
        <p:nvPicPr>
          <p:cNvPr id="4" name="Picture 3"/>
          <p:cNvPicPr>
            <a:picLocks noChangeAspect="1"/>
          </p:cNvPicPr>
          <p:nvPr/>
        </p:nvPicPr>
        <p:blipFill>
          <a:blip r:embed="rId3"/>
          <a:stretch>
            <a:fillRect/>
          </a:stretch>
        </p:blipFill>
        <p:spPr>
          <a:xfrm>
            <a:off x="6411181" y="850900"/>
            <a:ext cx="2133600" cy="5156200"/>
          </a:xfrm>
          <a:prstGeom prst="rect">
            <a:avLst/>
          </a:prstGeom>
        </p:spPr>
      </p:pic>
      <p:grpSp>
        <p:nvGrpSpPr>
          <p:cNvPr id="16" name="Group 15"/>
          <p:cNvGrpSpPr/>
          <p:nvPr/>
        </p:nvGrpSpPr>
        <p:grpSpPr>
          <a:xfrm>
            <a:off x="6244091" y="742970"/>
            <a:ext cx="2480165" cy="5067122"/>
            <a:chOff x="6206635" y="800763"/>
            <a:chExt cx="2480165" cy="5067122"/>
          </a:xfrm>
        </p:grpSpPr>
        <p:sp>
          <p:nvSpPr>
            <p:cNvPr id="7" name="Donut 6"/>
            <p:cNvSpPr/>
            <p:nvPr/>
          </p:nvSpPr>
          <p:spPr>
            <a:xfrm>
              <a:off x="6248400" y="800763"/>
              <a:ext cx="2438400" cy="686285"/>
            </a:xfrm>
            <a:prstGeom prst="donut">
              <a:avLst>
                <a:gd name="adj" fmla="val 9137"/>
              </a:avLst>
            </a:prstGeom>
            <a:solidFill>
              <a:srgbClr val="DF6314">
                <a:alpha val="58000"/>
              </a:srgbClr>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6228314" y="2189770"/>
              <a:ext cx="2438400" cy="686285"/>
            </a:xfrm>
            <a:prstGeom prst="donut">
              <a:avLst>
                <a:gd name="adj" fmla="val 9137"/>
              </a:avLst>
            </a:prstGeom>
            <a:solidFill>
              <a:srgbClr val="DF6314">
                <a:alpha val="58000"/>
              </a:srgbClr>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6213117" y="1503485"/>
              <a:ext cx="2438400" cy="686285"/>
            </a:xfrm>
            <a:prstGeom prst="donut">
              <a:avLst>
                <a:gd name="adj" fmla="val 9137"/>
              </a:avLst>
            </a:prstGeom>
            <a:solidFill>
              <a:srgbClr val="DF6314">
                <a:alpha val="58000"/>
              </a:srgbClr>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6237713" y="5181600"/>
              <a:ext cx="2438400" cy="686285"/>
            </a:xfrm>
            <a:prstGeom prst="donut">
              <a:avLst>
                <a:gd name="adj" fmla="val 9137"/>
              </a:avLst>
            </a:prstGeom>
            <a:solidFill>
              <a:srgbClr val="DF6314">
                <a:alpha val="58000"/>
              </a:srgbClr>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6248400" y="4445179"/>
              <a:ext cx="2438400" cy="686285"/>
            </a:xfrm>
            <a:prstGeom prst="donut">
              <a:avLst>
                <a:gd name="adj" fmla="val 9137"/>
              </a:avLst>
            </a:prstGeom>
            <a:solidFill>
              <a:srgbClr val="DF6314">
                <a:alpha val="58000"/>
              </a:srgbClr>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6228314" y="3724448"/>
              <a:ext cx="2438400" cy="686285"/>
            </a:xfrm>
            <a:prstGeom prst="donut">
              <a:avLst>
                <a:gd name="adj" fmla="val 9137"/>
              </a:avLst>
            </a:prstGeom>
            <a:solidFill>
              <a:srgbClr val="DF6314">
                <a:alpha val="58000"/>
              </a:srgbClr>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6206635" y="2946614"/>
              <a:ext cx="2438400" cy="686285"/>
            </a:xfrm>
            <a:prstGeom prst="donut">
              <a:avLst>
                <a:gd name="adj" fmla="val 9137"/>
              </a:avLst>
            </a:prstGeom>
            <a:solidFill>
              <a:srgbClr val="DF6314">
                <a:alpha val="58000"/>
              </a:srgbClr>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8"/>
          <p:cNvGrpSpPr/>
          <p:nvPr/>
        </p:nvGrpSpPr>
        <p:grpSpPr>
          <a:xfrm>
            <a:off x="5781836" y="549749"/>
            <a:ext cx="3133564" cy="5265523"/>
            <a:chOff x="5781836" y="549749"/>
            <a:chExt cx="3133564" cy="5265523"/>
          </a:xfrm>
        </p:grpSpPr>
        <p:sp>
          <p:nvSpPr>
            <p:cNvPr id="17" name="Donut 16"/>
            <p:cNvSpPr/>
            <p:nvPr/>
          </p:nvSpPr>
          <p:spPr>
            <a:xfrm>
              <a:off x="5781836" y="549749"/>
              <a:ext cx="3133564" cy="3884571"/>
            </a:xfrm>
            <a:prstGeom prst="donut">
              <a:avLst>
                <a:gd name="adj" fmla="val 1503"/>
              </a:avLst>
            </a:prstGeom>
            <a:solidFill>
              <a:srgbClr val="DF6314">
                <a:alpha val="58000"/>
              </a:srgbClr>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a:off x="6244091" y="4466417"/>
              <a:ext cx="2420674" cy="1348855"/>
            </a:xfrm>
            <a:prstGeom prst="donut">
              <a:avLst>
                <a:gd name="adj" fmla="val 3783"/>
              </a:avLst>
            </a:prstGeom>
            <a:solidFill>
              <a:srgbClr val="DF6314">
                <a:alpha val="58000"/>
              </a:srgbClr>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98486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Fraction of a Set</a:t>
            </a:r>
            <a:endParaRPr lang="en-US" dirty="0"/>
          </a:p>
        </p:txBody>
      </p:sp>
      <p:sp>
        <p:nvSpPr>
          <p:cNvPr id="4" name="Text Placeholder 3"/>
          <p:cNvSpPr>
            <a:spLocks noGrp="1"/>
          </p:cNvSpPr>
          <p:nvPr>
            <p:ph type="body" sz="quarter" idx="13"/>
          </p:nvPr>
        </p:nvSpPr>
        <p:spPr/>
        <p:txBody>
          <a:bodyPr/>
          <a:lstStyle/>
          <a:p>
            <a:r>
              <a:rPr lang="en-US" smtClean="0"/>
              <a:t>Grade 5 – Module 4 – Lessons 6 &amp; 7</a:t>
            </a:r>
            <a:endParaRPr lang="en-US" dirty="0"/>
          </a:p>
        </p:txBody>
      </p:sp>
      <p:pic>
        <p:nvPicPr>
          <p:cNvPr id="6" name="Picture 5" descr="Screen Shot 2014-01-20 at 12.04.2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7700" y="1692506"/>
            <a:ext cx="1003300" cy="482600"/>
          </a:xfrm>
          <a:prstGeom prst="rect">
            <a:avLst/>
          </a:prstGeom>
        </p:spPr>
      </p:pic>
      <p:pic>
        <p:nvPicPr>
          <p:cNvPr id="7" name="Picture 6" descr="Screen Shot 2014-01-20 at 12.04.5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147" y="2362200"/>
            <a:ext cx="2832100" cy="2032000"/>
          </a:xfrm>
          <a:prstGeom prst="rect">
            <a:avLst/>
          </a:prstGeom>
        </p:spPr>
      </p:pic>
      <p:sp>
        <p:nvSpPr>
          <p:cNvPr id="8" name="Content Placeholder 2"/>
          <p:cNvSpPr txBox="1">
            <a:spLocks/>
          </p:cNvSpPr>
          <p:nvPr/>
        </p:nvSpPr>
        <p:spPr>
          <a:xfrm>
            <a:off x="4648200" y="4802743"/>
            <a:ext cx="3718853" cy="531257"/>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b="1" dirty="0" smtClean="0">
                <a:solidFill>
                  <a:srgbClr val="1F497D"/>
                </a:solidFill>
              </a:rPr>
              <a:t>Tape Diagram</a:t>
            </a:r>
          </a:p>
        </p:txBody>
      </p:sp>
      <p:pic>
        <p:nvPicPr>
          <p:cNvPr id="5" name="Picture 4"/>
          <p:cNvPicPr>
            <a:picLocks noChangeAspect="1"/>
          </p:cNvPicPr>
          <p:nvPr/>
        </p:nvPicPr>
        <p:blipFill>
          <a:blip r:embed="rId5"/>
          <a:stretch>
            <a:fillRect/>
          </a:stretch>
        </p:blipFill>
        <p:spPr>
          <a:xfrm>
            <a:off x="5029200" y="1554480"/>
            <a:ext cx="2852107" cy="3108960"/>
          </a:xfrm>
          <a:prstGeom prst="rect">
            <a:avLst/>
          </a:prstGeom>
        </p:spPr>
      </p:pic>
      <p:sp>
        <p:nvSpPr>
          <p:cNvPr id="18" name="Content Placeholder 2"/>
          <p:cNvSpPr txBox="1">
            <a:spLocks/>
          </p:cNvSpPr>
          <p:nvPr/>
        </p:nvSpPr>
        <p:spPr>
          <a:xfrm>
            <a:off x="554219" y="4915971"/>
            <a:ext cx="3718853" cy="836057"/>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b="1" dirty="0" smtClean="0">
                <a:solidFill>
                  <a:srgbClr val="1F497D"/>
                </a:solidFill>
              </a:rPr>
              <a:t>Array</a:t>
            </a:r>
          </a:p>
          <a:p>
            <a:pPr algn="ctr"/>
            <a:r>
              <a:rPr lang="en-US" sz="1800" b="1" dirty="0" smtClean="0">
                <a:solidFill>
                  <a:srgbClr val="1F497D"/>
                </a:solidFill>
              </a:rPr>
              <a:t>(Similar to Area Model)</a:t>
            </a:r>
          </a:p>
        </p:txBody>
      </p:sp>
    </p:spTree>
    <p:extLst>
      <p:ext uri="{BB962C8B-B14F-4D97-AF65-F5344CB8AC3E}">
        <p14:creationId xmlns:p14="http://schemas.microsoft.com/office/powerpoint/2010/main" val="145015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Fraction x Whole Number</a:t>
            </a:r>
            <a:endParaRPr lang="en-US" dirty="0"/>
          </a:p>
        </p:txBody>
      </p:sp>
      <p:sp>
        <p:nvSpPr>
          <p:cNvPr id="4" name="Text Placeholder 3"/>
          <p:cNvSpPr>
            <a:spLocks noGrp="1"/>
          </p:cNvSpPr>
          <p:nvPr>
            <p:ph type="body" sz="quarter" idx="13"/>
          </p:nvPr>
        </p:nvSpPr>
        <p:spPr/>
        <p:txBody>
          <a:bodyPr/>
          <a:lstStyle/>
          <a:p>
            <a:r>
              <a:rPr lang="en-US" smtClean="0"/>
              <a:t>Grade 5 – Module 4 – Lessons 6 &amp; 7</a:t>
            </a:r>
            <a:endParaRPr lang="en-US" dirty="0"/>
          </a:p>
        </p:txBody>
      </p:sp>
      <p:sp>
        <p:nvSpPr>
          <p:cNvPr id="10" name="TextBox 9"/>
          <p:cNvSpPr txBox="1"/>
          <p:nvPr/>
        </p:nvSpPr>
        <p:spPr>
          <a:xfrm>
            <a:off x="287338" y="1505634"/>
            <a:ext cx="1905000" cy="646331"/>
          </a:xfrm>
          <a:prstGeom prst="rect">
            <a:avLst/>
          </a:prstGeom>
          <a:noFill/>
        </p:spPr>
        <p:txBody>
          <a:bodyPr wrap="square" rtlCol="0">
            <a:spAutoFit/>
          </a:bodyPr>
          <a:lstStyle/>
          <a:p>
            <a:pPr algn="ctr"/>
            <a:r>
              <a:rPr lang="en-US" sz="3600" b="1" dirty="0" smtClean="0">
                <a:solidFill>
                  <a:schemeClr val="tx2"/>
                </a:solidFill>
              </a:rPr>
              <a:t>2 x 6</a:t>
            </a:r>
            <a:endParaRPr lang="en-US" sz="3600" b="1" dirty="0">
              <a:solidFill>
                <a:schemeClr val="tx2"/>
              </a:solidFill>
            </a:endParaRPr>
          </a:p>
        </p:txBody>
      </p:sp>
      <p:sp>
        <p:nvSpPr>
          <p:cNvPr id="11" name="TextBox 10"/>
          <p:cNvSpPr txBox="1"/>
          <p:nvPr/>
        </p:nvSpPr>
        <p:spPr>
          <a:xfrm>
            <a:off x="1676400" y="2286000"/>
            <a:ext cx="6438900" cy="3323987"/>
          </a:xfrm>
          <a:prstGeom prst="rect">
            <a:avLst/>
          </a:prstGeom>
          <a:noFill/>
        </p:spPr>
        <p:txBody>
          <a:bodyPr wrap="square" rtlCol="0">
            <a:spAutoFit/>
          </a:bodyPr>
          <a:lstStyle/>
          <a:p>
            <a:pPr marL="285750" indent="-285750">
              <a:lnSpc>
                <a:spcPct val="200000"/>
              </a:lnSpc>
              <a:buFont typeface="Arial"/>
              <a:buChar char="•"/>
            </a:pPr>
            <a:r>
              <a:rPr lang="en-US" sz="3600" b="1" dirty="0" smtClean="0">
                <a:solidFill>
                  <a:schemeClr val="tx2"/>
                </a:solidFill>
              </a:rPr>
              <a:t>6 + 6 </a:t>
            </a:r>
            <a:r>
              <a:rPr lang="en-US" sz="3600" b="1" dirty="0" smtClean="0">
                <a:solidFill>
                  <a:schemeClr val="tx2"/>
                </a:solidFill>
                <a:sym typeface="Wingdings"/>
              </a:rPr>
              <a:t> 2 + 2 + 2 + 2 + 2 + 2</a:t>
            </a:r>
          </a:p>
          <a:p>
            <a:pPr marL="285750" indent="-285750">
              <a:lnSpc>
                <a:spcPct val="200000"/>
              </a:lnSpc>
              <a:buFont typeface="Arial"/>
              <a:buChar char="•"/>
            </a:pPr>
            <a:r>
              <a:rPr lang="en-US" sz="3600" b="1" dirty="0" smtClean="0">
                <a:solidFill>
                  <a:schemeClr val="tx2"/>
                </a:solidFill>
                <a:sym typeface="Wingdings"/>
              </a:rPr>
              <a:t>6 copies of 2</a:t>
            </a:r>
          </a:p>
          <a:p>
            <a:pPr marL="285750" indent="-285750">
              <a:lnSpc>
                <a:spcPct val="200000"/>
              </a:lnSpc>
              <a:buFont typeface="Arial"/>
              <a:buChar char="•"/>
            </a:pPr>
            <a:r>
              <a:rPr lang="en-US" sz="3600" b="1" dirty="0" smtClean="0">
                <a:solidFill>
                  <a:schemeClr val="tx2"/>
                </a:solidFill>
                <a:sym typeface="Wingdings"/>
              </a:rPr>
              <a:t>6 times as much as 2</a:t>
            </a:r>
            <a:endParaRPr lang="en-US" sz="3600" b="1" dirty="0">
              <a:solidFill>
                <a:schemeClr val="tx2"/>
              </a:solidFill>
            </a:endParaRPr>
          </a:p>
        </p:txBody>
      </p:sp>
    </p:spTree>
    <p:extLst>
      <p:ext uri="{BB962C8B-B14F-4D97-AF65-F5344CB8AC3E}">
        <p14:creationId xmlns:p14="http://schemas.microsoft.com/office/powerpoint/2010/main" val="274481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Fraction x Whole Number</a:t>
            </a:r>
            <a:endParaRPr lang="en-US" dirty="0"/>
          </a:p>
        </p:txBody>
      </p:sp>
      <p:sp>
        <p:nvSpPr>
          <p:cNvPr id="4" name="Text Placeholder 3"/>
          <p:cNvSpPr>
            <a:spLocks noGrp="1"/>
          </p:cNvSpPr>
          <p:nvPr>
            <p:ph type="body" sz="quarter" idx="13"/>
          </p:nvPr>
        </p:nvSpPr>
        <p:spPr/>
        <p:txBody>
          <a:bodyPr/>
          <a:lstStyle/>
          <a:p>
            <a:r>
              <a:rPr lang="en-US" smtClean="0"/>
              <a:t>Grade 5 – Module 4 – Lesson 8</a:t>
            </a:r>
            <a:endParaRPr lang="en-US" dirty="0"/>
          </a:p>
        </p:txBody>
      </p:sp>
      <p:sp>
        <p:nvSpPr>
          <p:cNvPr id="8" name="Content Placeholder 2"/>
          <p:cNvSpPr txBox="1">
            <a:spLocks/>
          </p:cNvSpPr>
          <p:nvPr/>
        </p:nvSpPr>
        <p:spPr>
          <a:xfrm>
            <a:off x="297279" y="5028350"/>
            <a:ext cx="3200400" cy="877509"/>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b="1" dirty="0" smtClean="0">
                <a:solidFill>
                  <a:srgbClr val="1F497D"/>
                </a:solidFill>
              </a:rPr>
              <a:t> </a:t>
            </a:r>
            <a:r>
              <a:rPr lang="en-US" sz="1800" b="1" dirty="0" smtClean="0">
                <a:solidFill>
                  <a:srgbClr val="1F497D"/>
                </a:solidFill>
              </a:rPr>
              <a:t>Fraction of a Set:</a:t>
            </a:r>
          </a:p>
          <a:p>
            <a:pPr algn="ctr"/>
            <a:r>
              <a:rPr lang="en-US" sz="1800" b="1" dirty="0" smtClean="0">
                <a:solidFill>
                  <a:srgbClr val="1F497D"/>
                </a:solidFill>
              </a:rPr>
              <a:t>2-thirds of 6</a:t>
            </a:r>
            <a:endParaRPr lang="en-US" sz="1800" b="1" dirty="0">
              <a:solidFill>
                <a:srgbClr val="1F497D"/>
              </a:solidFill>
            </a:endParaRPr>
          </a:p>
        </p:txBody>
      </p:sp>
      <p:pic>
        <p:nvPicPr>
          <p:cNvPr id="9" name="Picture 8" descr="Screen Shot 2014-02-17 at 6.10.1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3800" y="1671395"/>
            <a:ext cx="1270000" cy="850900"/>
          </a:xfrm>
          <a:prstGeom prst="rect">
            <a:avLst/>
          </a:prstGeom>
          <a:ln w="38100">
            <a:noFill/>
          </a:ln>
        </p:spPr>
      </p:pic>
      <p:pic>
        <p:nvPicPr>
          <p:cNvPr id="5" name="Picture 4"/>
          <p:cNvPicPr>
            <a:picLocks noChangeAspect="1"/>
          </p:cNvPicPr>
          <p:nvPr/>
        </p:nvPicPr>
        <p:blipFill>
          <a:blip r:embed="rId4"/>
          <a:stretch>
            <a:fillRect/>
          </a:stretch>
        </p:blipFill>
        <p:spPr>
          <a:xfrm>
            <a:off x="915569" y="1654698"/>
            <a:ext cx="2272821" cy="3465891"/>
          </a:xfrm>
          <a:prstGeom prst="rect">
            <a:avLst/>
          </a:prstGeom>
          <a:ln w="38100">
            <a:noFill/>
          </a:ln>
        </p:spPr>
      </p:pic>
      <p:sp>
        <p:nvSpPr>
          <p:cNvPr id="12" name="Content Placeholder 2"/>
          <p:cNvSpPr txBox="1">
            <a:spLocks/>
          </p:cNvSpPr>
          <p:nvPr/>
        </p:nvSpPr>
        <p:spPr>
          <a:xfrm>
            <a:off x="4842339" y="5467105"/>
            <a:ext cx="3902619" cy="562472"/>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b="1" dirty="0" smtClean="0">
                <a:solidFill>
                  <a:srgbClr val="1F497D"/>
                </a:solidFill>
              </a:rPr>
              <a:t> Repeated Addition 6 copies of 2/3</a:t>
            </a:r>
            <a:endParaRPr lang="en-US" sz="1800" b="1" dirty="0">
              <a:solidFill>
                <a:srgbClr val="1F497D"/>
              </a:solidFill>
            </a:endParaRPr>
          </a:p>
        </p:txBody>
      </p:sp>
      <p:pic>
        <p:nvPicPr>
          <p:cNvPr id="3" name="Picture 2"/>
          <p:cNvPicPr>
            <a:picLocks noChangeAspect="1"/>
          </p:cNvPicPr>
          <p:nvPr/>
        </p:nvPicPr>
        <p:blipFill>
          <a:blip r:embed="rId5"/>
          <a:stretch>
            <a:fillRect/>
          </a:stretch>
        </p:blipFill>
        <p:spPr>
          <a:xfrm>
            <a:off x="5486400" y="1564023"/>
            <a:ext cx="2667000" cy="3903082"/>
          </a:xfrm>
          <a:prstGeom prst="rect">
            <a:avLst/>
          </a:prstGeom>
          <a:ln w="38100">
            <a:noFill/>
          </a:ln>
        </p:spPr>
      </p:pic>
    </p:spTree>
    <p:extLst>
      <p:ext uri="{BB962C8B-B14F-4D97-AF65-F5344CB8AC3E}">
        <p14:creationId xmlns:p14="http://schemas.microsoft.com/office/powerpoint/2010/main" val="3495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Fraction x Whole Number</a:t>
            </a:r>
            <a:endParaRPr lang="en-US" dirty="0"/>
          </a:p>
        </p:txBody>
      </p:sp>
      <p:sp>
        <p:nvSpPr>
          <p:cNvPr id="4" name="Text Placeholder 3"/>
          <p:cNvSpPr>
            <a:spLocks noGrp="1"/>
          </p:cNvSpPr>
          <p:nvPr>
            <p:ph type="body" sz="quarter" idx="13"/>
          </p:nvPr>
        </p:nvSpPr>
        <p:spPr/>
        <p:txBody>
          <a:bodyPr/>
          <a:lstStyle/>
          <a:p>
            <a:r>
              <a:rPr lang="en-US" smtClean="0"/>
              <a:t>Grade 5 – Module 4 – Lesson 8 – Concept Development</a:t>
            </a:r>
            <a:endParaRPr lang="en-US" dirty="0"/>
          </a:p>
        </p:txBody>
      </p:sp>
      <p:pic>
        <p:nvPicPr>
          <p:cNvPr id="6" name="Picture 5"/>
          <p:cNvPicPr>
            <a:picLocks noChangeAspect="1"/>
          </p:cNvPicPr>
          <p:nvPr/>
        </p:nvPicPr>
        <p:blipFill>
          <a:blip r:embed="rId3"/>
          <a:stretch>
            <a:fillRect/>
          </a:stretch>
        </p:blipFill>
        <p:spPr>
          <a:xfrm>
            <a:off x="1524000" y="1500127"/>
            <a:ext cx="6400800" cy="4285515"/>
          </a:xfrm>
          <a:prstGeom prst="rect">
            <a:avLst/>
          </a:prstGeom>
        </p:spPr>
      </p:pic>
      <p:sp>
        <p:nvSpPr>
          <p:cNvPr id="16" name="TextBox 15"/>
          <p:cNvSpPr txBox="1"/>
          <p:nvPr/>
        </p:nvSpPr>
        <p:spPr>
          <a:xfrm>
            <a:off x="4953000" y="5438179"/>
            <a:ext cx="2590800" cy="369332"/>
          </a:xfrm>
          <a:prstGeom prst="rect">
            <a:avLst/>
          </a:prstGeom>
          <a:noFill/>
        </p:spPr>
        <p:txBody>
          <a:bodyPr wrap="square" rtlCol="0">
            <a:spAutoFit/>
          </a:bodyPr>
          <a:lstStyle/>
          <a:p>
            <a:r>
              <a:rPr lang="en-US" b="1" dirty="0" smtClean="0">
                <a:solidFill>
                  <a:srgbClr val="1F497D"/>
                </a:solidFill>
              </a:rPr>
              <a:t>Simplification Strategy</a:t>
            </a:r>
            <a:endParaRPr lang="en-US" b="1" dirty="0">
              <a:solidFill>
                <a:srgbClr val="1F497D"/>
              </a:solidFill>
            </a:endParaRPr>
          </a:p>
        </p:txBody>
      </p:sp>
    </p:spTree>
    <p:extLst>
      <p:ext uri="{BB962C8B-B14F-4D97-AF65-F5344CB8AC3E}">
        <p14:creationId xmlns:p14="http://schemas.microsoft.com/office/powerpoint/2010/main" val="41378816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Fraction x Fraction: Pictorial</a:t>
            </a:r>
            <a:endParaRPr lang="en-US" dirty="0"/>
          </a:p>
        </p:txBody>
      </p:sp>
      <p:sp>
        <p:nvSpPr>
          <p:cNvPr id="3" name="Content Placeholder 2"/>
          <p:cNvSpPr>
            <a:spLocks noGrp="1"/>
          </p:cNvSpPr>
          <p:nvPr>
            <p:ph idx="1"/>
          </p:nvPr>
        </p:nvSpPr>
        <p:spPr/>
        <p:txBody>
          <a:bodyPr/>
          <a:lstStyle/>
          <a:p>
            <a:r>
              <a:rPr lang="en-US" smtClean="0"/>
              <a:t>Area Models</a:t>
            </a:r>
            <a:endParaRPr lang="en-US" dirty="0"/>
          </a:p>
        </p:txBody>
      </p:sp>
      <p:sp>
        <p:nvSpPr>
          <p:cNvPr id="4" name="Text Placeholder 3"/>
          <p:cNvSpPr>
            <a:spLocks noGrp="1"/>
          </p:cNvSpPr>
          <p:nvPr>
            <p:ph type="body" sz="quarter" idx="13"/>
          </p:nvPr>
        </p:nvSpPr>
        <p:spPr/>
        <p:txBody>
          <a:bodyPr/>
          <a:lstStyle/>
          <a:p>
            <a:r>
              <a:rPr lang="en-US" smtClean="0"/>
              <a:t>Grade 5 – Module 4 – Lessons 13 &amp; 15</a:t>
            </a:r>
            <a:endParaRPr lang="en-US" dirty="0"/>
          </a:p>
        </p:txBody>
      </p:sp>
      <p:pic>
        <p:nvPicPr>
          <p:cNvPr id="5" name="Picture 4" descr="Screen Shot 2014-01-20 at 12.19.1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7338" y="1905000"/>
            <a:ext cx="3035300" cy="1854200"/>
          </a:xfrm>
          <a:prstGeom prst="rect">
            <a:avLst/>
          </a:prstGeom>
        </p:spPr>
      </p:pic>
      <p:sp>
        <p:nvSpPr>
          <p:cNvPr id="7" name="Content Placeholder 2"/>
          <p:cNvSpPr txBox="1">
            <a:spLocks/>
          </p:cNvSpPr>
          <p:nvPr/>
        </p:nvSpPr>
        <p:spPr>
          <a:xfrm>
            <a:off x="286606" y="4038600"/>
            <a:ext cx="3218594" cy="793568"/>
          </a:xfrm>
          <a:prstGeom prst="rect">
            <a:avLst/>
          </a:prstGeom>
        </p:spPr>
        <p:txBody>
          <a:bodyPr vert="horz" lIns="91440" tIns="45720" rIns="91440" bIns="45720" rtlCol="0" anchor="t">
            <a:no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solidFill>
                  <a:srgbClr val="E46C0A"/>
                </a:solidFill>
              </a:rPr>
              <a:t>Unit Fraction x Unit Fraction</a:t>
            </a:r>
            <a:endParaRPr lang="en-US" sz="1800" dirty="0">
              <a:solidFill>
                <a:srgbClr val="E46C0A"/>
              </a:solidFill>
            </a:endParaRPr>
          </a:p>
        </p:txBody>
      </p:sp>
      <p:sp>
        <p:nvSpPr>
          <p:cNvPr id="8" name="Content Placeholder 2"/>
          <p:cNvSpPr txBox="1">
            <a:spLocks/>
          </p:cNvSpPr>
          <p:nvPr/>
        </p:nvSpPr>
        <p:spPr>
          <a:xfrm>
            <a:off x="3962400" y="4997632"/>
            <a:ext cx="4038600" cy="793568"/>
          </a:xfrm>
          <a:prstGeom prst="rect">
            <a:avLst/>
          </a:prstGeom>
        </p:spPr>
        <p:txBody>
          <a:bodyPr vert="horz" lIns="91440" tIns="45720" rIns="91440" bIns="45720" rtlCol="0" anchor="t">
            <a:no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solidFill>
                  <a:srgbClr val="E46C0A"/>
                </a:solidFill>
              </a:rPr>
              <a:t>Non-unit Fraction x Non-unit Fraction</a:t>
            </a:r>
            <a:endParaRPr lang="en-US" sz="1800" dirty="0">
              <a:solidFill>
                <a:srgbClr val="E46C0A"/>
              </a:solidFill>
            </a:endParaRPr>
          </a:p>
        </p:txBody>
      </p:sp>
      <p:pic>
        <p:nvPicPr>
          <p:cNvPr id="9" name="Picture 8"/>
          <p:cNvPicPr>
            <a:picLocks noChangeAspect="1"/>
          </p:cNvPicPr>
          <p:nvPr/>
        </p:nvPicPr>
        <p:blipFill>
          <a:blip r:embed="rId4"/>
          <a:stretch>
            <a:fillRect/>
          </a:stretch>
        </p:blipFill>
        <p:spPr>
          <a:xfrm>
            <a:off x="4191000" y="1997528"/>
            <a:ext cx="2834640" cy="2834640"/>
          </a:xfrm>
          <a:prstGeom prst="rect">
            <a:avLst/>
          </a:prstGeom>
        </p:spPr>
      </p:pic>
      <p:sp>
        <p:nvSpPr>
          <p:cNvPr id="18" name="TextBox 17"/>
          <p:cNvSpPr txBox="1"/>
          <p:nvPr/>
        </p:nvSpPr>
        <p:spPr>
          <a:xfrm>
            <a:off x="7086600" y="1905000"/>
            <a:ext cx="1752600" cy="369332"/>
          </a:xfrm>
          <a:prstGeom prst="rect">
            <a:avLst/>
          </a:prstGeom>
          <a:noFill/>
        </p:spPr>
        <p:txBody>
          <a:bodyPr wrap="square" rtlCol="0">
            <a:spAutoFit/>
          </a:bodyPr>
          <a:lstStyle/>
          <a:p>
            <a:pPr algn="ctr"/>
            <a:r>
              <a:rPr lang="en-US" b="1" dirty="0" smtClean="0">
                <a:solidFill>
                  <a:srgbClr val="1F497D"/>
                </a:solidFill>
              </a:rPr>
              <a:t>Area Models</a:t>
            </a:r>
            <a:endParaRPr lang="en-US" b="1" dirty="0">
              <a:solidFill>
                <a:srgbClr val="1F497D"/>
              </a:solidFill>
            </a:endParaRPr>
          </a:p>
        </p:txBody>
      </p:sp>
    </p:spTree>
    <p:extLst>
      <p:ext uri="{BB962C8B-B14F-4D97-AF65-F5344CB8AC3E}">
        <p14:creationId xmlns:p14="http://schemas.microsoft.com/office/powerpoint/2010/main" val="213181683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Try Problem # 17.</a:t>
            </a:r>
            <a:endParaRPr lang="en-US" dirty="0"/>
          </a:p>
        </p:txBody>
      </p:sp>
      <p:sp>
        <p:nvSpPr>
          <p:cNvPr id="3" name="Content Placeholder 2"/>
          <p:cNvSpPr>
            <a:spLocks noGrp="1"/>
          </p:cNvSpPr>
          <p:nvPr>
            <p:ph idx="1"/>
          </p:nvPr>
        </p:nvSpPr>
        <p:spPr/>
        <p:txBody>
          <a:bodyPr/>
          <a:lstStyle/>
          <a:p>
            <a:endParaRPr lang="en-US" dirty="0" smtClean="0">
              <a:solidFill>
                <a:srgbClr val="1F497D"/>
              </a:solidFill>
            </a:endParaRPr>
          </a:p>
          <a:p>
            <a:pPr lvl="2"/>
            <a:r>
              <a:rPr lang="en-US" sz="3200" dirty="0" smtClean="0">
                <a:solidFill>
                  <a:srgbClr val="1F497D"/>
                </a:solidFill>
              </a:rPr>
              <a:t>1/2 of 1/3 </a:t>
            </a:r>
          </a:p>
          <a:p>
            <a:pPr lvl="2"/>
            <a:endParaRPr lang="en-US" sz="3200" dirty="0">
              <a:solidFill>
                <a:srgbClr val="1F497D"/>
              </a:solidFill>
            </a:endParaRPr>
          </a:p>
          <a:p>
            <a:pPr lvl="2"/>
            <a:r>
              <a:rPr lang="en-US" sz="3200" dirty="0" smtClean="0">
                <a:solidFill>
                  <a:srgbClr val="1F497D"/>
                </a:solidFill>
              </a:rPr>
              <a:t>2/3 x 3/4</a:t>
            </a:r>
            <a:endParaRPr lang="en-US" sz="3200" dirty="0">
              <a:solidFill>
                <a:srgbClr val="1F497D"/>
              </a:solidFill>
            </a:endParaRPr>
          </a:p>
        </p:txBody>
      </p:sp>
      <p:sp>
        <p:nvSpPr>
          <p:cNvPr id="4" name="Text Placeholder 3"/>
          <p:cNvSpPr>
            <a:spLocks noGrp="1"/>
          </p:cNvSpPr>
          <p:nvPr>
            <p:ph type="body" sz="quarter" idx="13"/>
          </p:nvPr>
        </p:nvSpPr>
        <p:spPr/>
        <p:txBody>
          <a:bodyPr/>
          <a:lstStyle/>
          <a:p>
            <a:r>
              <a:rPr lang="en-US" smtClean="0"/>
              <a:t>Grade 5 – Module 2 – Lesson 24</a:t>
            </a:r>
          </a:p>
          <a:p>
            <a:endParaRPr lang="en-US" dirty="0"/>
          </a:p>
        </p:txBody>
      </p:sp>
      <p:sp>
        <p:nvSpPr>
          <p:cNvPr id="7" name="TextBox 6"/>
          <p:cNvSpPr txBox="1"/>
          <p:nvPr/>
        </p:nvSpPr>
        <p:spPr>
          <a:xfrm rot="672036">
            <a:off x="5523862" y="553695"/>
            <a:ext cx="3484439" cy="1323439"/>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dirty="0" smtClean="0">
                <a:solidFill>
                  <a:prstClr val="white"/>
                </a:solidFill>
                <a:latin typeface="Calibri"/>
              </a:rPr>
              <a:t>Hint:  Draw an area model to solve. As you solve, use the language you’d use in your classroom while modeling.</a:t>
            </a:r>
            <a:endParaRPr lang="en-US" sz="2000" dirty="0">
              <a:solidFill>
                <a:prstClr val="white"/>
              </a:solidFill>
              <a:latin typeface="Calibri"/>
            </a:endParaRPr>
          </a:p>
        </p:txBody>
      </p:sp>
    </p:spTree>
    <p:extLst>
      <p:ext uri="{BB962C8B-B14F-4D97-AF65-F5344CB8AC3E}">
        <p14:creationId xmlns:p14="http://schemas.microsoft.com/office/powerpoint/2010/main" val="175845095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Fraction x Fraction</a:t>
            </a:r>
            <a:endParaRPr lang="en-US" dirty="0"/>
          </a:p>
        </p:txBody>
      </p:sp>
      <p:sp>
        <p:nvSpPr>
          <p:cNvPr id="4" name="Text Placeholder 3"/>
          <p:cNvSpPr>
            <a:spLocks noGrp="1"/>
          </p:cNvSpPr>
          <p:nvPr>
            <p:ph type="body" sz="quarter" idx="13"/>
          </p:nvPr>
        </p:nvSpPr>
        <p:spPr/>
        <p:txBody>
          <a:bodyPr/>
          <a:lstStyle/>
          <a:p>
            <a:r>
              <a:rPr lang="en-US" smtClean="0"/>
              <a:t>Grade 5 – Module 4 – Lesson 15 – Concept Development</a:t>
            </a:r>
            <a:endParaRPr lang="en-US" dirty="0"/>
          </a:p>
        </p:txBody>
      </p:sp>
      <p:pic>
        <p:nvPicPr>
          <p:cNvPr id="5" name="Picture 4" descr="Part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3520" y="2362200"/>
            <a:ext cx="1859280" cy="3148584"/>
          </a:xfrm>
          <a:prstGeom prst="rect">
            <a:avLst/>
          </a:prstGeom>
        </p:spPr>
      </p:pic>
      <p:pic>
        <p:nvPicPr>
          <p:cNvPr id="6" name="Picture 5" descr="Part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40400" y="2102104"/>
            <a:ext cx="1969008" cy="3663696"/>
          </a:xfrm>
          <a:prstGeom prst="rect">
            <a:avLst/>
          </a:prstGeom>
        </p:spPr>
      </p:pic>
      <p:sp>
        <p:nvSpPr>
          <p:cNvPr id="7" name="TextBox 6"/>
          <p:cNvSpPr txBox="1"/>
          <p:nvPr/>
        </p:nvSpPr>
        <p:spPr>
          <a:xfrm>
            <a:off x="533400" y="1671395"/>
            <a:ext cx="2468880" cy="646331"/>
          </a:xfrm>
          <a:prstGeom prst="rect">
            <a:avLst/>
          </a:prstGeom>
          <a:noFill/>
        </p:spPr>
        <p:txBody>
          <a:bodyPr wrap="square" rtlCol="0">
            <a:spAutoFit/>
          </a:bodyPr>
          <a:lstStyle/>
          <a:p>
            <a:pPr algn="ctr"/>
            <a:r>
              <a:rPr lang="en-US" sz="3600" b="1" dirty="0" smtClean="0">
                <a:solidFill>
                  <a:schemeClr val="tx2"/>
                </a:solidFill>
              </a:rPr>
              <a:t>7/9 x 3/7</a:t>
            </a:r>
            <a:endParaRPr lang="en-US" sz="3600" b="1" dirty="0">
              <a:solidFill>
                <a:schemeClr val="tx2"/>
              </a:solidFill>
            </a:endParaRPr>
          </a:p>
        </p:txBody>
      </p:sp>
      <p:sp>
        <p:nvSpPr>
          <p:cNvPr id="18" name="TextBox 17"/>
          <p:cNvSpPr txBox="1"/>
          <p:nvPr/>
        </p:nvSpPr>
        <p:spPr>
          <a:xfrm>
            <a:off x="3325977" y="3276600"/>
            <a:ext cx="2468880" cy="369332"/>
          </a:xfrm>
          <a:prstGeom prst="rect">
            <a:avLst/>
          </a:prstGeom>
          <a:noFill/>
        </p:spPr>
        <p:txBody>
          <a:bodyPr wrap="square" rtlCol="0">
            <a:spAutoFit/>
          </a:bodyPr>
          <a:lstStyle/>
          <a:p>
            <a:pPr algn="ctr"/>
            <a:r>
              <a:rPr lang="en-US" b="1" dirty="0" smtClean="0">
                <a:solidFill>
                  <a:schemeClr val="tx2"/>
                </a:solidFill>
              </a:rPr>
              <a:t>Standard Algorithms</a:t>
            </a:r>
            <a:endParaRPr lang="en-US" b="1" dirty="0">
              <a:solidFill>
                <a:schemeClr val="tx2"/>
              </a:solidFill>
            </a:endParaRPr>
          </a:p>
        </p:txBody>
      </p:sp>
    </p:spTree>
    <p:extLst>
      <p:ext uri="{BB962C8B-B14F-4D97-AF65-F5344CB8AC3E}">
        <p14:creationId xmlns:p14="http://schemas.microsoft.com/office/powerpoint/2010/main" val="247358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Fraction Multiplication</a:t>
            </a:r>
            <a:endParaRPr lang="en-US" dirty="0"/>
          </a:p>
        </p:txBody>
      </p:sp>
      <p:sp>
        <p:nvSpPr>
          <p:cNvPr id="3" name="Content Placeholder 2"/>
          <p:cNvSpPr>
            <a:spLocks noGrp="1"/>
          </p:cNvSpPr>
          <p:nvPr>
            <p:ph idx="1"/>
          </p:nvPr>
        </p:nvSpPr>
        <p:spPr/>
        <p:txBody>
          <a:bodyPr/>
          <a:lstStyle/>
          <a:p>
            <a:pPr marL="0" indent="0"/>
            <a:r>
              <a:rPr lang="en-US" dirty="0" smtClean="0"/>
              <a:t>Mrs. </a:t>
            </a:r>
            <a:r>
              <a:rPr lang="en-US" dirty="0" err="1" smtClean="0"/>
              <a:t>Onusko</a:t>
            </a:r>
            <a:r>
              <a:rPr lang="en-US" dirty="0" smtClean="0"/>
              <a:t> made 60 cookies for a bake sale. She sold 2/3 of them and gave ¾ of the remaining cookies to the students working at the table. How many cookies did she have left?</a:t>
            </a:r>
            <a:endParaRPr lang="en-US" dirty="0"/>
          </a:p>
        </p:txBody>
      </p:sp>
      <p:sp>
        <p:nvSpPr>
          <p:cNvPr id="4" name="Text Placeholder 3"/>
          <p:cNvSpPr>
            <a:spLocks noGrp="1"/>
          </p:cNvSpPr>
          <p:nvPr>
            <p:ph type="body" sz="quarter" idx="13"/>
          </p:nvPr>
        </p:nvSpPr>
        <p:spPr/>
        <p:txBody>
          <a:bodyPr/>
          <a:lstStyle/>
          <a:p>
            <a:r>
              <a:rPr lang="en-US" smtClean="0"/>
              <a:t>Grade 5 – Module 4 – Lesson 16 – Concept Development </a:t>
            </a:r>
            <a:endParaRPr lang="en-US" dirty="0"/>
          </a:p>
        </p:txBody>
      </p:sp>
      <p:pic>
        <p:nvPicPr>
          <p:cNvPr id="5" name="Picture 4"/>
          <p:cNvPicPr>
            <a:picLocks noChangeAspect="1"/>
          </p:cNvPicPr>
          <p:nvPr/>
        </p:nvPicPr>
        <p:blipFill>
          <a:blip r:embed="rId3"/>
          <a:stretch>
            <a:fillRect/>
          </a:stretch>
        </p:blipFill>
        <p:spPr>
          <a:xfrm>
            <a:off x="286606" y="3504114"/>
            <a:ext cx="5659570" cy="2287086"/>
          </a:xfrm>
          <a:prstGeom prst="rect">
            <a:avLst/>
          </a:prstGeom>
          <a:ln w="38100">
            <a:noFill/>
          </a:ln>
        </p:spPr>
      </p:pic>
      <p:pic>
        <p:nvPicPr>
          <p:cNvPr id="6" name="Picture 5"/>
          <p:cNvPicPr>
            <a:picLocks noChangeAspect="1"/>
          </p:cNvPicPr>
          <p:nvPr/>
        </p:nvPicPr>
        <p:blipFill>
          <a:blip r:embed="rId4"/>
          <a:stretch>
            <a:fillRect/>
          </a:stretch>
        </p:blipFill>
        <p:spPr>
          <a:xfrm>
            <a:off x="5105400" y="3200400"/>
            <a:ext cx="3916617" cy="2066808"/>
          </a:xfrm>
          <a:prstGeom prst="rect">
            <a:avLst/>
          </a:prstGeom>
          <a:ln w="38100">
            <a:noFill/>
          </a:ln>
        </p:spPr>
      </p:pic>
    </p:spTree>
    <p:extLst>
      <p:ext uri="{BB962C8B-B14F-4D97-AF65-F5344CB8AC3E}">
        <p14:creationId xmlns:p14="http://schemas.microsoft.com/office/powerpoint/2010/main" val="167915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Fraction x Fraction </a:t>
            </a:r>
            <a:br>
              <a:rPr lang="en-US" dirty="0" smtClean="0"/>
            </a:br>
            <a:r>
              <a:rPr lang="en-US" dirty="0" smtClean="0"/>
              <a:t>with Decimal Notation </a:t>
            </a:r>
            <a:endParaRPr lang="en-US" dirty="0"/>
          </a:p>
        </p:txBody>
      </p:sp>
      <p:sp>
        <p:nvSpPr>
          <p:cNvPr id="3" name="Content Placeholder 2"/>
          <p:cNvSpPr>
            <a:spLocks noGrp="1"/>
          </p:cNvSpPr>
          <p:nvPr>
            <p:ph idx="1"/>
          </p:nvPr>
        </p:nvSpPr>
        <p:spPr/>
        <p:txBody>
          <a:bodyPr/>
          <a:lstStyle/>
          <a:p>
            <a:r>
              <a:rPr lang="en-US" dirty="0" smtClean="0"/>
              <a:t>Fraction Notation        </a:t>
            </a:r>
            <a:r>
              <a:rPr lang="en-US" dirty="0" smtClean="0">
                <a:sym typeface="Wingdings"/>
              </a:rPr>
              <a:t>           </a:t>
            </a:r>
            <a:r>
              <a:rPr lang="en-US" dirty="0" smtClean="0"/>
              <a:t>Decimal Notation </a:t>
            </a:r>
            <a:endParaRPr lang="en-US" dirty="0"/>
          </a:p>
        </p:txBody>
      </p:sp>
      <p:sp>
        <p:nvSpPr>
          <p:cNvPr id="4" name="Text Placeholder 3"/>
          <p:cNvSpPr>
            <a:spLocks noGrp="1"/>
          </p:cNvSpPr>
          <p:nvPr>
            <p:ph type="body" sz="quarter" idx="13"/>
          </p:nvPr>
        </p:nvSpPr>
        <p:spPr/>
        <p:txBody>
          <a:bodyPr/>
          <a:lstStyle/>
          <a:p>
            <a:r>
              <a:rPr lang="en-US" smtClean="0"/>
              <a:t>Grade 5 – Module 4 – Lesson 17</a:t>
            </a:r>
            <a:endParaRPr lang="en-US" dirty="0"/>
          </a:p>
        </p:txBody>
      </p:sp>
      <p:pic>
        <p:nvPicPr>
          <p:cNvPr id="6" name="Picture 5" descr="Screen Shot 2014-01-22 at 11.55.12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19" y="2559724"/>
            <a:ext cx="3366460" cy="2469476"/>
          </a:xfrm>
          <a:prstGeom prst="rect">
            <a:avLst/>
          </a:prstGeom>
        </p:spPr>
      </p:pic>
      <p:grpSp>
        <p:nvGrpSpPr>
          <p:cNvPr id="10" name="Group 9"/>
          <p:cNvGrpSpPr/>
          <p:nvPr/>
        </p:nvGrpSpPr>
        <p:grpSpPr>
          <a:xfrm>
            <a:off x="4988201" y="2286000"/>
            <a:ext cx="3093001" cy="3336692"/>
            <a:chOff x="4988201" y="2286000"/>
            <a:chExt cx="3093001" cy="3336692"/>
          </a:xfrm>
        </p:grpSpPr>
        <p:pic>
          <p:nvPicPr>
            <p:cNvPr id="7" name="Picture 6" descr="Screen Shot 2014-02-17 at 10.40.5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88201" y="2286000"/>
              <a:ext cx="3093001" cy="3336692"/>
            </a:xfrm>
            <a:prstGeom prst="rect">
              <a:avLst/>
            </a:prstGeom>
          </p:spPr>
        </p:pic>
        <p:cxnSp>
          <p:nvCxnSpPr>
            <p:cNvPr id="9" name="Straight Connector 8"/>
            <p:cNvCxnSpPr/>
            <p:nvPr/>
          </p:nvCxnSpPr>
          <p:spPr>
            <a:xfrm>
              <a:off x="5486400" y="4876800"/>
              <a:ext cx="22098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968286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Fraction x Fraction </a:t>
            </a:r>
            <a:br>
              <a:rPr lang="en-US" smtClean="0"/>
            </a:br>
            <a:r>
              <a:rPr lang="en-US" smtClean="0"/>
              <a:t>with Decimal Notation </a:t>
            </a:r>
            <a:endParaRPr lang="en-US" dirty="0"/>
          </a:p>
        </p:txBody>
      </p:sp>
      <p:sp>
        <p:nvSpPr>
          <p:cNvPr id="3" name="Content Placeholder 2"/>
          <p:cNvSpPr>
            <a:spLocks noGrp="1"/>
          </p:cNvSpPr>
          <p:nvPr>
            <p:ph idx="1"/>
          </p:nvPr>
        </p:nvSpPr>
        <p:spPr/>
        <p:txBody>
          <a:bodyPr/>
          <a:lstStyle/>
          <a:p>
            <a:r>
              <a:rPr lang="en-US" smtClean="0"/>
              <a:t>Fraction Notation        </a:t>
            </a:r>
            <a:r>
              <a:rPr lang="en-US" smtClean="0">
                <a:sym typeface="Wingdings"/>
              </a:rPr>
              <a:t>           </a:t>
            </a:r>
            <a:r>
              <a:rPr lang="en-US" smtClean="0"/>
              <a:t>Decimal Notation </a:t>
            </a:r>
            <a:endParaRPr lang="en-US" dirty="0"/>
          </a:p>
        </p:txBody>
      </p:sp>
      <p:sp>
        <p:nvSpPr>
          <p:cNvPr id="4" name="Text Placeholder 3"/>
          <p:cNvSpPr>
            <a:spLocks noGrp="1"/>
          </p:cNvSpPr>
          <p:nvPr>
            <p:ph type="body" sz="quarter" idx="13"/>
          </p:nvPr>
        </p:nvSpPr>
        <p:spPr/>
        <p:txBody>
          <a:bodyPr/>
          <a:lstStyle/>
          <a:p>
            <a:r>
              <a:rPr lang="en-US" smtClean="0"/>
              <a:t>Grade 5 – Module 4 – Lesson 17</a:t>
            </a:r>
            <a:endParaRPr lang="en-US" dirty="0"/>
          </a:p>
        </p:txBody>
      </p:sp>
      <p:grpSp>
        <p:nvGrpSpPr>
          <p:cNvPr id="18" name="Group 17"/>
          <p:cNvGrpSpPr/>
          <p:nvPr/>
        </p:nvGrpSpPr>
        <p:grpSpPr>
          <a:xfrm>
            <a:off x="5600699" y="2668409"/>
            <a:ext cx="3390901" cy="3475973"/>
            <a:chOff x="5600699" y="2668409"/>
            <a:chExt cx="3390901" cy="3475973"/>
          </a:xfrm>
        </p:grpSpPr>
        <p:grpSp>
          <p:nvGrpSpPr>
            <p:cNvPr id="14" name="Group 13"/>
            <p:cNvGrpSpPr/>
            <p:nvPr/>
          </p:nvGrpSpPr>
          <p:grpSpPr>
            <a:xfrm>
              <a:off x="5600699" y="2668409"/>
              <a:ext cx="3390901" cy="3065698"/>
              <a:chOff x="5600699" y="2668409"/>
              <a:chExt cx="3390901" cy="3065698"/>
            </a:xfrm>
          </p:grpSpPr>
          <p:pic>
            <p:nvPicPr>
              <p:cNvPr id="8" name="Picture 7" descr="Screen Shot 2014-02-17 at 10.44.1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0" y="2668409"/>
                <a:ext cx="3276600" cy="2976630"/>
              </a:xfrm>
              <a:prstGeom prst="rect">
                <a:avLst/>
              </a:prstGeom>
            </p:spPr>
          </p:pic>
          <p:grpSp>
            <p:nvGrpSpPr>
              <p:cNvPr id="13" name="Group 12"/>
              <p:cNvGrpSpPr/>
              <p:nvPr/>
            </p:nvGrpSpPr>
            <p:grpSpPr>
              <a:xfrm>
                <a:off x="5600699" y="2924522"/>
                <a:ext cx="945155" cy="2809585"/>
                <a:chOff x="4876799" y="3247839"/>
                <a:chExt cx="945155" cy="2809585"/>
              </a:xfrm>
            </p:grpSpPr>
            <p:sp>
              <p:nvSpPr>
                <p:cNvPr id="9" name="Rectangle 8"/>
                <p:cNvSpPr/>
                <p:nvPr/>
              </p:nvSpPr>
              <p:spPr>
                <a:xfrm>
                  <a:off x="5257800" y="3980917"/>
                  <a:ext cx="564154" cy="1678790"/>
                </a:xfrm>
                <a:prstGeom prst="rect">
                  <a:avLst/>
                </a:prstGeom>
                <a:solidFill>
                  <a:srgbClr val="B7DEE8">
                    <a:alpha val="6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5400000">
                  <a:off x="4299495" y="4224363"/>
                  <a:ext cx="2452929" cy="499881"/>
                </a:xfrm>
                <a:prstGeom prst="rect">
                  <a:avLst/>
                </a:prstGeom>
                <a:solidFill>
                  <a:schemeClr val="accent2">
                    <a:alpha val="28000"/>
                  </a:schemeClr>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Brace 10"/>
                <p:cNvSpPr/>
                <p:nvPr/>
              </p:nvSpPr>
              <p:spPr>
                <a:xfrm rot="5400000" flipV="1">
                  <a:off x="5314951" y="5619272"/>
                  <a:ext cx="381004" cy="49530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flipH="1">
                  <a:off x="4876799" y="3980917"/>
                  <a:ext cx="381001" cy="169652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pic>
          <p:nvPicPr>
            <p:cNvPr id="17" name="Picture 16" descr="Screen Shot 2014-02-17 at 10.53.45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60079" y="5776181"/>
              <a:ext cx="585775" cy="368201"/>
            </a:xfrm>
            <a:prstGeom prst="rect">
              <a:avLst/>
            </a:prstGeom>
          </p:spPr>
        </p:pic>
      </p:grpSp>
      <p:pic>
        <p:nvPicPr>
          <p:cNvPr id="19" name="Picture 18" descr="Screen Shot 2014-02-17 at 10.55.33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1000" y="2669798"/>
            <a:ext cx="3962400" cy="3318510"/>
          </a:xfrm>
          <a:prstGeom prst="rect">
            <a:avLst/>
          </a:prstGeom>
        </p:spPr>
      </p:pic>
      <p:pic>
        <p:nvPicPr>
          <p:cNvPr id="5" name="Picture 4"/>
          <p:cNvPicPr>
            <a:picLocks noChangeAspect="1"/>
          </p:cNvPicPr>
          <p:nvPr/>
        </p:nvPicPr>
        <p:blipFill rotWithShape="1">
          <a:blip r:embed="rId6"/>
          <a:srcRect l="-50" t="13890" r="23217" b="13888"/>
          <a:stretch/>
        </p:blipFill>
        <p:spPr>
          <a:xfrm>
            <a:off x="4991651" y="4240476"/>
            <a:ext cx="594360" cy="475488"/>
          </a:xfrm>
          <a:prstGeom prst="rect">
            <a:avLst/>
          </a:prstGeom>
        </p:spPr>
      </p:pic>
    </p:spTree>
    <p:extLst>
      <p:ext uri="{BB962C8B-B14F-4D97-AF65-F5344CB8AC3E}">
        <p14:creationId xmlns:p14="http://schemas.microsoft.com/office/powerpoint/2010/main" val="6005157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Content Placeholder 2"/>
          <p:cNvSpPr>
            <a:spLocks noGrp="1"/>
          </p:cNvSpPr>
          <p:nvPr>
            <p:ph idx="1"/>
          </p:nvPr>
        </p:nvSpPr>
        <p:spPr>
          <a:xfrm>
            <a:off x="304800" y="1776350"/>
            <a:ext cx="8610600" cy="4572000"/>
          </a:xfrm>
        </p:spPr>
        <p:txBody>
          <a:bodyPr/>
          <a:lstStyle/>
          <a:p>
            <a:pPr marL="457200" indent="-457200">
              <a:buFont typeface="Arial"/>
              <a:buChar char="•"/>
            </a:pPr>
            <a:r>
              <a:rPr lang="en-US" dirty="0" smtClean="0"/>
              <a:t>Foundations of Multiplication and Division</a:t>
            </a:r>
          </a:p>
          <a:p>
            <a:pPr marL="457200" indent="-457200">
              <a:buFont typeface="Arial"/>
              <a:buChar char="•"/>
            </a:pPr>
            <a:r>
              <a:rPr lang="en-US" b="1" dirty="0" smtClean="0"/>
              <a:t>Grade 3 Progression of Multiplication and Division </a:t>
            </a:r>
          </a:p>
          <a:p>
            <a:pPr marL="457200" indent="-457200">
              <a:buFont typeface="Arial"/>
              <a:buChar char="•"/>
            </a:pPr>
            <a:r>
              <a:rPr lang="en-US" dirty="0" smtClean="0"/>
              <a:t>Grade 4 Progression of Multiplication and Division</a:t>
            </a:r>
          </a:p>
          <a:p>
            <a:pPr marL="457200" indent="-457200">
              <a:buFont typeface="Arial"/>
              <a:buChar char="•"/>
            </a:pPr>
            <a:r>
              <a:rPr lang="en-US" dirty="0" smtClean="0"/>
              <a:t>Grade 5 Progression of Multiplication and Division</a:t>
            </a:r>
          </a:p>
          <a:p>
            <a:pPr marL="457200" indent="-457200">
              <a:buFont typeface="Arial"/>
              <a:buChar char="•"/>
            </a:pPr>
            <a:r>
              <a:rPr lang="en-US" dirty="0" smtClean="0"/>
              <a:t>Continuation of Multiplication and Division in the Middle Grades</a:t>
            </a:r>
            <a:endParaRPr lang="en-US" dirty="0"/>
          </a:p>
        </p:txBody>
      </p:sp>
    </p:spTree>
    <p:extLst>
      <p:ext uri="{BB962C8B-B14F-4D97-AF65-F5344CB8AC3E}">
        <p14:creationId xmlns:p14="http://schemas.microsoft.com/office/powerpoint/2010/main" val="15784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500" fill="hold"/>
                                        <p:tgtEl>
                                          <p:spTgt spid="3">
                                            <p:txEl>
                                              <p:pRg st="1" end="1"/>
                                            </p:txEl>
                                          </p:spTgt>
                                        </p:tgtEl>
                                        <p:attrNameLst>
                                          <p:attrName>style.color</p:attrName>
                                        </p:attrNameLst>
                                      </p:cBhvr>
                                      <p:to>
                                        <p:clrVal>
                                          <a:schemeClr val="accent2"/>
                                        </p:clrVal>
                                      </p:to>
                                    </p:set>
                                    <p:set>
                                      <p:cBhvr>
                                        <p:cTn id="7" dur="500" fill="hold"/>
                                        <p:tgtEl>
                                          <p:spTgt spid="3">
                                            <p:txEl>
                                              <p:pRg st="1" end="1"/>
                                            </p:txEl>
                                          </p:spTgt>
                                        </p:tgtEl>
                                        <p:attrNameLst>
                                          <p:attrName>fillcolor</p:attrName>
                                        </p:attrNameLst>
                                      </p:cBhvr>
                                      <p:to>
                                        <p:clrVal>
                                          <a:schemeClr val="accent2"/>
                                        </p:clrVal>
                                      </p:to>
                                    </p:set>
                                    <p:set>
                                      <p:cBhvr>
                                        <p:cTn id="8"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Fraction x Fraction </a:t>
            </a:r>
            <a:br>
              <a:rPr lang="en-US" smtClean="0"/>
            </a:br>
            <a:r>
              <a:rPr lang="en-US" smtClean="0"/>
              <a:t>with Decimal Notation </a:t>
            </a:r>
            <a:endParaRPr lang="en-US" dirty="0"/>
          </a:p>
        </p:txBody>
      </p:sp>
      <p:sp>
        <p:nvSpPr>
          <p:cNvPr id="4" name="Text Placeholder 3"/>
          <p:cNvSpPr>
            <a:spLocks noGrp="1"/>
          </p:cNvSpPr>
          <p:nvPr>
            <p:ph type="body" sz="quarter" idx="13"/>
          </p:nvPr>
        </p:nvSpPr>
        <p:spPr/>
        <p:txBody>
          <a:bodyPr/>
          <a:lstStyle/>
          <a:p>
            <a:r>
              <a:rPr lang="en-US" smtClean="0"/>
              <a:t>Grade 5 – Module 4 – Lesson 18</a:t>
            </a:r>
            <a:endParaRPr lang="en-US" dirty="0"/>
          </a:p>
        </p:txBody>
      </p:sp>
      <p:sp>
        <p:nvSpPr>
          <p:cNvPr id="12" name="TextBox 11"/>
          <p:cNvSpPr txBox="1"/>
          <p:nvPr/>
        </p:nvSpPr>
        <p:spPr>
          <a:xfrm>
            <a:off x="287338" y="1810340"/>
            <a:ext cx="2285385" cy="646331"/>
          </a:xfrm>
          <a:prstGeom prst="rect">
            <a:avLst/>
          </a:prstGeom>
          <a:noFill/>
        </p:spPr>
        <p:txBody>
          <a:bodyPr wrap="square" rtlCol="0">
            <a:spAutoFit/>
          </a:bodyPr>
          <a:lstStyle/>
          <a:p>
            <a:pPr algn="ctr"/>
            <a:r>
              <a:rPr lang="en-US" sz="3600" b="1" dirty="0" smtClean="0">
                <a:solidFill>
                  <a:schemeClr val="tx2"/>
                </a:solidFill>
              </a:rPr>
              <a:t>2.3 x 1.8</a:t>
            </a:r>
            <a:endParaRPr lang="en-US" sz="3600" b="1" dirty="0">
              <a:solidFill>
                <a:schemeClr val="tx2"/>
              </a:solidFill>
            </a:endParaRPr>
          </a:p>
        </p:txBody>
      </p:sp>
      <p:pic>
        <p:nvPicPr>
          <p:cNvPr id="13" name="Picture 12" descr="Screen Shot 2014-02-17 at 11.12.5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6011" y="2532457"/>
            <a:ext cx="2752781" cy="3039529"/>
          </a:xfrm>
          <a:prstGeom prst="rect">
            <a:avLst/>
          </a:prstGeom>
        </p:spPr>
      </p:pic>
      <p:pic>
        <p:nvPicPr>
          <p:cNvPr id="14" name="Picture 13" descr="Screen Shot 2014-02-17 at 11.13.37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98253" y="5247443"/>
            <a:ext cx="1371442" cy="699715"/>
          </a:xfrm>
          <a:prstGeom prst="rect">
            <a:avLst/>
          </a:prstGeom>
        </p:spPr>
      </p:pic>
      <p:pic>
        <p:nvPicPr>
          <p:cNvPr id="15" name="Picture 14" descr="Screen Shot 2014-02-17 at 11.13.27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98253" y="2362200"/>
            <a:ext cx="3158862" cy="3043994"/>
          </a:xfrm>
          <a:prstGeom prst="rect">
            <a:avLst/>
          </a:prstGeom>
        </p:spPr>
      </p:pic>
      <p:sp>
        <p:nvSpPr>
          <p:cNvPr id="16" name="TextBox 15"/>
          <p:cNvSpPr txBox="1"/>
          <p:nvPr/>
        </p:nvSpPr>
        <p:spPr>
          <a:xfrm>
            <a:off x="5966353" y="5406194"/>
            <a:ext cx="2110847" cy="646331"/>
          </a:xfrm>
          <a:prstGeom prst="rect">
            <a:avLst/>
          </a:prstGeom>
          <a:noFill/>
        </p:spPr>
        <p:txBody>
          <a:bodyPr wrap="square" rtlCol="0">
            <a:spAutoFit/>
          </a:bodyPr>
          <a:lstStyle/>
          <a:p>
            <a:pPr algn="ctr"/>
            <a:r>
              <a:rPr lang="en-US" b="1" dirty="0" smtClean="0">
                <a:solidFill>
                  <a:srgbClr val="1F497D"/>
                </a:solidFill>
              </a:rPr>
              <a:t>Decimal Notation with Unit Language</a:t>
            </a:r>
            <a:endParaRPr lang="en-US" b="1" dirty="0">
              <a:solidFill>
                <a:srgbClr val="1F497D"/>
              </a:solidFill>
            </a:endParaRPr>
          </a:p>
        </p:txBody>
      </p:sp>
      <p:sp>
        <p:nvSpPr>
          <p:cNvPr id="17" name="TextBox 16"/>
          <p:cNvSpPr txBox="1"/>
          <p:nvPr/>
        </p:nvSpPr>
        <p:spPr>
          <a:xfrm>
            <a:off x="896011" y="5535346"/>
            <a:ext cx="2971800" cy="369332"/>
          </a:xfrm>
          <a:prstGeom prst="rect">
            <a:avLst/>
          </a:prstGeom>
          <a:noFill/>
        </p:spPr>
        <p:txBody>
          <a:bodyPr wrap="square" rtlCol="0">
            <a:spAutoFit/>
          </a:bodyPr>
          <a:lstStyle/>
          <a:p>
            <a:pPr algn="ctr"/>
            <a:r>
              <a:rPr lang="en-US" b="1" dirty="0" smtClean="0">
                <a:solidFill>
                  <a:srgbClr val="1F497D"/>
                </a:solidFill>
              </a:rPr>
              <a:t>Fraction Notation</a:t>
            </a:r>
            <a:endParaRPr lang="en-US" b="1" dirty="0">
              <a:solidFill>
                <a:srgbClr val="1F497D"/>
              </a:solidFill>
            </a:endParaRPr>
          </a:p>
        </p:txBody>
      </p:sp>
    </p:spTree>
    <p:extLst>
      <p:ext uri="{BB962C8B-B14F-4D97-AF65-F5344CB8AC3E}">
        <p14:creationId xmlns:p14="http://schemas.microsoft.com/office/powerpoint/2010/main" val="251112065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Area with Fractional Side Lengths</a:t>
            </a:r>
            <a:endParaRPr lang="en-US" dirty="0"/>
          </a:p>
        </p:txBody>
      </p:sp>
      <p:sp>
        <p:nvSpPr>
          <p:cNvPr id="4" name="Text Placeholder 3"/>
          <p:cNvSpPr>
            <a:spLocks noGrp="1"/>
          </p:cNvSpPr>
          <p:nvPr>
            <p:ph type="body" sz="quarter" idx="13"/>
          </p:nvPr>
        </p:nvSpPr>
        <p:spPr/>
        <p:txBody>
          <a:bodyPr/>
          <a:lstStyle/>
          <a:p>
            <a:r>
              <a:rPr lang="en-US" smtClean="0"/>
              <a:t>Grade 5 – Module 5 – Lesson 12 </a:t>
            </a:r>
            <a:endParaRPr lang="en-US" dirty="0"/>
          </a:p>
        </p:txBody>
      </p:sp>
      <p:pic>
        <p:nvPicPr>
          <p:cNvPr id="6" name="Picture 5"/>
          <p:cNvPicPr>
            <a:picLocks noChangeAspect="1"/>
          </p:cNvPicPr>
          <p:nvPr/>
        </p:nvPicPr>
        <p:blipFill>
          <a:blip r:embed="rId3"/>
          <a:stretch>
            <a:fillRect/>
          </a:stretch>
        </p:blipFill>
        <p:spPr>
          <a:xfrm>
            <a:off x="1717333" y="1828800"/>
            <a:ext cx="5357342" cy="3657600"/>
          </a:xfrm>
          <a:prstGeom prst="rect">
            <a:avLst/>
          </a:prstGeom>
        </p:spPr>
      </p:pic>
      <p:pic>
        <p:nvPicPr>
          <p:cNvPr id="7" name="Picture 6"/>
          <p:cNvPicPr>
            <a:picLocks noChangeAspect="1"/>
          </p:cNvPicPr>
          <p:nvPr/>
        </p:nvPicPr>
        <p:blipFill>
          <a:blip r:embed="rId4"/>
          <a:stretch>
            <a:fillRect/>
          </a:stretch>
        </p:blipFill>
        <p:spPr>
          <a:xfrm>
            <a:off x="1717333" y="1828800"/>
            <a:ext cx="5552501" cy="3657600"/>
          </a:xfrm>
          <a:prstGeom prst="rect">
            <a:avLst/>
          </a:prstGeom>
        </p:spPr>
      </p:pic>
      <p:pic>
        <p:nvPicPr>
          <p:cNvPr id="10" name="Picture 9"/>
          <p:cNvPicPr>
            <a:picLocks noChangeAspect="1"/>
          </p:cNvPicPr>
          <p:nvPr/>
        </p:nvPicPr>
        <p:blipFill>
          <a:blip r:embed="rId5"/>
          <a:stretch>
            <a:fillRect/>
          </a:stretch>
        </p:blipFill>
        <p:spPr>
          <a:xfrm>
            <a:off x="287338" y="1838755"/>
            <a:ext cx="8592947" cy="2898648"/>
          </a:xfrm>
          <a:prstGeom prst="rect">
            <a:avLst/>
          </a:prstGeom>
          <a:ln w="38100">
            <a:noFill/>
          </a:ln>
        </p:spPr>
      </p:pic>
      <p:pic>
        <p:nvPicPr>
          <p:cNvPr id="11" name="Picture 10"/>
          <p:cNvPicPr>
            <a:picLocks noChangeAspect="1"/>
          </p:cNvPicPr>
          <p:nvPr/>
        </p:nvPicPr>
        <p:blipFill>
          <a:blip r:embed="rId6"/>
          <a:stretch>
            <a:fillRect/>
          </a:stretch>
        </p:blipFill>
        <p:spPr>
          <a:xfrm>
            <a:off x="1219200" y="1838755"/>
            <a:ext cx="6502628" cy="3611880"/>
          </a:xfrm>
          <a:prstGeom prst="rect">
            <a:avLst/>
          </a:prstGeom>
          <a:ln w="38100">
            <a:noFill/>
          </a:ln>
        </p:spPr>
      </p:pic>
      <p:sp>
        <p:nvSpPr>
          <p:cNvPr id="19" name="TextBox 18"/>
          <p:cNvSpPr txBox="1"/>
          <p:nvPr/>
        </p:nvSpPr>
        <p:spPr>
          <a:xfrm>
            <a:off x="2743200" y="5606534"/>
            <a:ext cx="3657600" cy="369332"/>
          </a:xfrm>
          <a:prstGeom prst="rect">
            <a:avLst/>
          </a:prstGeom>
          <a:noFill/>
        </p:spPr>
        <p:txBody>
          <a:bodyPr wrap="square" rtlCol="0">
            <a:spAutoFit/>
          </a:bodyPr>
          <a:lstStyle/>
          <a:p>
            <a:pPr algn="ctr"/>
            <a:r>
              <a:rPr lang="en-US" b="1" dirty="0" smtClean="0">
                <a:solidFill>
                  <a:srgbClr val="1F497D"/>
                </a:solidFill>
              </a:rPr>
              <a:t>Tiling with Patty Paper</a:t>
            </a:r>
            <a:endParaRPr lang="en-US" b="1" dirty="0">
              <a:solidFill>
                <a:srgbClr val="1F497D"/>
              </a:solidFill>
            </a:endParaRPr>
          </a:p>
        </p:txBody>
      </p:sp>
    </p:spTree>
    <p:extLst>
      <p:ext uri="{BB962C8B-B14F-4D97-AF65-F5344CB8AC3E}">
        <p14:creationId xmlns:p14="http://schemas.microsoft.com/office/powerpoint/2010/main" val="90263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Area with Fractional Side Lengths</a:t>
            </a:r>
            <a:endParaRPr lang="en-US" dirty="0"/>
          </a:p>
        </p:txBody>
      </p:sp>
      <p:sp>
        <p:nvSpPr>
          <p:cNvPr id="3" name="Content Placeholder 2"/>
          <p:cNvSpPr>
            <a:spLocks noGrp="1"/>
          </p:cNvSpPr>
          <p:nvPr>
            <p:ph idx="1"/>
          </p:nvPr>
        </p:nvSpPr>
        <p:spPr/>
        <p:txBody>
          <a:bodyPr/>
          <a:lstStyle/>
          <a:p>
            <a:r>
              <a:rPr lang="en-US" smtClean="0"/>
              <a:t>Tiling with Patty Paper</a:t>
            </a:r>
            <a:endParaRPr lang="en-US" dirty="0"/>
          </a:p>
        </p:txBody>
      </p:sp>
      <p:sp>
        <p:nvSpPr>
          <p:cNvPr id="4" name="Text Placeholder 3"/>
          <p:cNvSpPr>
            <a:spLocks noGrp="1"/>
          </p:cNvSpPr>
          <p:nvPr>
            <p:ph type="body" sz="quarter" idx="13"/>
          </p:nvPr>
        </p:nvSpPr>
        <p:spPr/>
        <p:txBody>
          <a:bodyPr/>
          <a:lstStyle/>
          <a:p>
            <a:r>
              <a:rPr lang="en-US" smtClean="0"/>
              <a:t>Grade 5 – Module 5 – Lesson 12 </a:t>
            </a:r>
            <a:endParaRPr lang="en-US" dirty="0"/>
          </a:p>
        </p:txBody>
      </p:sp>
      <p:pic>
        <p:nvPicPr>
          <p:cNvPr id="5" name="Picture 4"/>
          <p:cNvPicPr>
            <a:picLocks noChangeAspect="1"/>
          </p:cNvPicPr>
          <p:nvPr/>
        </p:nvPicPr>
        <p:blipFill>
          <a:blip r:embed="rId3"/>
          <a:stretch>
            <a:fillRect/>
          </a:stretch>
        </p:blipFill>
        <p:spPr>
          <a:xfrm>
            <a:off x="2025992" y="1651929"/>
            <a:ext cx="4413042" cy="3657600"/>
          </a:xfrm>
          <a:prstGeom prst="rect">
            <a:avLst/>
          </a:prstGeom>
        </p:spPr>
      </p:pic>
      <p:pic>
        <p:nvPicPr>
          <p:cNvPr id="8" name="Picture 7"/>
          <p:cNvPicPr>
            <a:picLocks noChangeAspect="1"/>
          </p:cNvPicPr>
          <p:nvPr/>
        </p:nvPicPr>
        <p:blipFill>
          <a:blip r:embed="rId4"/>
          <a:stretch>
            <a:fillRect/>
          </a:stretch>
        </p:blipFill>
        <p:spPr>
          <a:xfrm>
            <a:off x="2025992" y="1671395"/>
            <a:ext cx="4583019" cy="3657600"/>
          </a:xfrm>
          <a:prstGeom prst="rect">
            <a:avLst/>
          </a:prstGeom>
        </p:spPr>
      </p:pic>
      <p:pic>
        <p:nvPicPr>
          <p:cNvPr id="9" name="Picture 8"/>
          <p:cNvPicPr>
            <a:picLocks noChangeAspect="1"/>
          </p:cNvPicPr>
          <p:nvPr/>
        </p:nvPicPr>
        <p:blipFill>
          <a:blip r:embed="rId5"/>
          <a:stretch>
            <a:fillRect/>
          </a:stretch>
        </p:blipFill>
        <p:spPr>
          <a:xfrm>
            <a:off x="271335" y="1738259"/>
            <a:ext cx="8514719" cy="3703320"/>
          </a:xfrm>
          <a:prstGeom prst="rect">
            <a:avLst/>
          </a:prstGeom>
          <a:ln w="38100">
            <a:noFill/>
          </a:ln>
        </p:spPr>
      </p:pic>
      <p:pic>
        <p:nvPicPr>
          <p:cNvPr id="12" name="Picture 11"/>
          <p:cNvPicPr>
            <a:picLocks noChangeAspect="1"/>
          </p:cNvPicPr>
          <p:nvPr/>
        </p:nvPicPr>
        <p:blipFill>
          <a:blip r:embed="rId6"/>
          <a:stretch>
            <a:fillRect/>
          </a:stretch>
        </p:blipFill>
        <p:spPr>
          <a:xfrm>
            <a:off x="2014423" y="1751969"/>
            <a:ext cx="5564738" cy="3657600"/>
          </a:xfrm>
          <a:prstGeom prst="rect">
            <a:avLst/>
          </a:prstGeom>
          <a:ln w="38100">
            <a:noFill/>
          </a:ln>
        </p:spPr>
      </p:pic>
      <p:sp>
        <p:nvSpPr>
          <p:cNvPr id="18" name="TextBox 17"/>
          <p:cNvSpPr txBox="1"/>
          <p:nvPr/>
        </p:nvSpPr>
        <p:spPr>
          <a:xfrm>
            <a:off x="2743200" y="5606534"/>
            <a:ext cx="3657600" cy="369332"/>
          </a:xfrm>
          <a:prstGeom prst="rect">
            <a:avLst/>
          </a:prstGeom>
          <a:noFill/>
        </p:spPr>
        <p:txBody>
          <a:bodyPr wrap="square" rtlCol="0">
            <a:spAutoFit/>
          </a:bodyPr>
          <a:lstStyle/>
          <a:p>
            <a:pPr algn="ctr"/>
            <a:r>
              <a:rPr lang="en-US" b="1" dirty="0" smtClean="0">
                <a:solidFill>
                  <a:srgbClr val="1F497D"/>
                </a:solidFill>
              </a:rPr>
              <a:t>Tiling with Patty Paper</a:t>
            </a:r>
            <a:endParaRPr lang="en-US" b="1" dirty="0">
              <a:solidFill>
                <a:srgbClr val="1F497D"/>
              </a:solidFill>
            </a:endParaRPr>
          </a:p>
        </p:txBody>
      </p:sp>
    </p:spTree>
    <p:extLst>
      <p:ext uri="{BB962C8B-B14F-4D97-AF65-F5344CB8AC3E}">
        <p14:creationId xmlns:p14="http://schemas.microsoft.com/office/powerpoint/2010/main" val="354619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366595"/>
          </a:xfrm>
        </p:spPr>
        <p:txBody>
          <a:bodyPr/>
          <a:lstStyle/>
          <a:p>
            <a:r>
              <a:rPr lang="en-US" smtClean="0"/>
              <a:t>Area with Fractional Side Lengths</a:t>
            </a:r>
            <a:endParaRPr lang="en-US" dirty="0"/>
          </a:p>
        </p:txBody>
      </p:sp>
      <p:sp>
        <p:nvSpPr>
          <p:cNvPr id="4" name="Text Placeholder 3"/>
          <p:cNvSpPr>
            <a:spLocks noGrp="1"/>
          </p:cNvSpPr>
          <p:nvPr>
            <p:ph type="body" sz="quarter" idx="13"/>
          </p:nvPr>
        </p:nvSpPr>
        <p:spPr/>
        <p:txBody>
          <a:bodyPr/>
          <a:lstStyle/>
          <a:p>
            <a:r>
              <a:rPr lang="en-US" smtClean="0"/>
              <a:t>Grade 5 – Module 5 – Lesson 13 </a:t>
            </a:r>
            <a:endParaRPr lang="en-US" dirty="0"/>
          </a:p>
        </p:txBody>
      </p:sp>
      <p:pic>
        <p:nvPicPr>
          <p:cNvPr id="9" name="Picture 8"/>
          <p:cNvPicPr>
            <a:picLocks noChangeAspect="1"/>
          </p:cNvPicPr>
          <p:nvPr/>
        </p:nvPicPr>
        <p:blipFill>
          <a:blip r:embed="rId3"/>
          <a:stretch>
            <a:fillRect/>
          </a:stretch>
        </p:blipFill>
        <p:spPr>
          <a:xfrm>
            <a:off x="1600200" y="1752600"/>
            <a:ext cx="5691138" cy="3621024"/>
          </a:xfrm>
          <a:prstGeom prst="rect">
            <a:avLst/>
          </a:prstGeom>
          <a:ln w="38100">
            <a:noFill/>
          </a:ln>
        </p:spPr>
      </p:pic>
      <p:pic>
        <p:nvPicPr>
          <p:cNvPr id="10" name="Picture 9"/>
          <p:cNvPicPr>
            <a:picLocks noChangeAspect="1"/>
          </p:cNvPicPr>
          <p:nvPr/>
        </p:nvPicPr>
        <p:blipFill>
          <a:blip r:embed="rId4"/>
          <a:stretch>
            <a:fillRect/>
          </a:stretch>
        </p:blipFill>
        <p:spPr>
          <a:xfrm>
            <a:off x="287338" y="2090928"/>
            <a:ext cx="8655053" cy="3282696"/>
          </a:xfrm>
          <a:prstGeom prst="rect">
            <a:avLst/>
          </a:prstGeom>
          <a:ln w="38100">
            <a:noFill/>
          </a:ln>
        </p:spPr>
      </p:pic>
      <p:sp>
        <p:nvSpPr>
          <p:cNvPr id="16" name="TextBox 15"/>
          <p:cNvSpPr txBox="1"/>
          <p:nvPr/>
        </p:nvSpPr>
        <p:spPr>
          <a:xfrm>
            <a:off x="2743200" y="5606534"/>
            <a:ext cx="3657600" cy="369332"/>
          </a:xfrm>
          <a:prstGeom prst="rect">
            <a:avLst/>
          </a:prstGeom>
          <a:noFill/>
        </p:spPr>
        <p:txBody>
          <a:bodyPr wrap="square" rtlCol="0">
            <a:spAutoFit/>
          </a:bodyPr>
          <a:lstStyle/>
          <a:p>
            <a:pPr algn="ctr"/>
            <a:r>
              <a:rPr lang="en-US" b="1" dirty="0" smtClean="0">
                <a:solidFill>
                  <a:srgbClr val="1F497D"/>
                </a:solidFill>
              </a:rPr>
              <a:t>Tiling with Patty Paper</a:t>
            </a:r>
            <a:endParaRPr lang="en-US" b="1" dirty="0">
              <a:solidFill>
                <a:srgbClr val="1F497D"/>
              </a:solidFill>
            </a:endParaRPr>
          </a:p>
        </p:txBody>
      </p:sp>
    </p:spTree>
    <p:extLst>
      <p:ext uri="{BB962C8B-B14F-4D97-AF65-F5344CB8AC3E}">
        <p14:creationId xmlns:p14="http://schemas.microsoft.com/office/powerpoint/2010/main" val="427907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a:p>
        </p:txBody>
      </p:sp>
      <p:pic>
        <p:nvPicPr>
          <p:cNvPr id="16" name="Content Placeholder 15" descr="Screen Shot 2014-01-29 at 5.02.36 PM.png"/>
          <p:cNvPicPr>
            <a:picLocks noGrp="1" noChangeAspect="1"/>
          </p:cNvPicPr>
          <p:nvPr>
            <p:ph idx="1"/>
          </p:nvPr>
        </p:nvPicPr>
        <p:blipFill>
          <a:blip r:embed="rId3" cstate="print">
            <a:extLst>
              <a:ext uri="{28A0092B-C50C-407E-A947-70E740481C1C}">
                <a14:useLocalDpi xmlns:a14="http://schemas.microsoft.com/office/drawing/2010/main"/>
              </a:ext>
            </a:extLst>
          </a:blip>
          <a:srcRect t="224" b="224"/>
          <a:stretch>
            <a:fillRect/>
          </a:stretch>
        </p:blipFill>
        <p:spPr>
          <a:xfrm>
            <a:off x="3962400" y="2446214"/>
            <a:ext cx="4343400" cy="2413000"/>
          </a:xfrm>
        </p:spPr>
      </p:pic>
      <p:sp>
        <p:nvSpPr>
          <p:cNvPr id="4" name="Text Placeholder 3"/>
          <p:cNvSpPr>
            <a:spLocks noGrp="1"/>
          </p:cNvSpPr>
          <p:nvPr>
            <p:ph type="body" sz="quarter" idx="13"/>
          </p:nvPr>
        </p:nvSpPr>
        <p:spPr/>
        <p:txBody>
          <a:bodyPr/>
          <a:lstStyle/>
          <a:p>
            <a:r>
              <a:rPr lang="en-US" smtClean="0"/>
              <a:t>Grade 5 – Module 5 – Lesson 13 </a:t>
            </a:r>
            <a:endParaRPr lang="en-US" dirty="0"/>
          </a:p>
        </p:txBody>
      </p:sp>
      <p:pic>
        <p:nvPicPr>
          <p:cNvPr id="6" name="Picture 5" descr="Screen Shot 2014-01-29 at 4.57.55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97724" y="4884420"/>
            <a:ext cx="2263140" cy="754380"/>
          </a:xfrm>
          <a:prstGeom prst="rect">
            <a:avLst/>
          </a:prstGeom>
        </p:spPr>
      </p:pic>
      <p:pic>
        <p:nvPicPr>
          <p:cNvPr id="7" name="Picture 6" descr="Screen Shot 2014-01-29 at 4.57.18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 y="2124695"/>
            <a:ext cx="2957932" cy="2876221"/>
          </a:xfrm>
          <a:prstGeom prst="rect">
            <a:avLst/>
          </a:prstGeom>
        </p:spPr>
      </p:pic>
      <p:sp>
        <p:nvSpPr>
          <p:cNvPr id="9" name="Title 1"/>
          <p:cNvSpPr txBox="1">
            <a:spLocks/>
          </p:cNvSpPr>
          <p:nvPr/>
        </p:nvSpPr>
        <p:spPr>
          <a:xfrm>
            <a:off x="252300" y="448296"/>
            <a:ext cx="8229600" cy="838200"/>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3600" b="0" i="0" kern="1200">
                <a:solidFill>
                  <a:srgbClr val="DF6314"/>
                </a:solidFill>
                <a:latin typeface="Agenda-Light"/>
                <a:ea typeface="+mj-ea"/>
                <a:cs typeface="Agenda-Light"/>
              </a:defRPr>
            </a:lvl1pPr>
          </a:lstStyle>
          <a:p>
            <a:r>
              <a:rPr lang="en-US" dirty="0" smtClean="0"/>
              <a:t>Area with Fractional Side Lengths</a:t>
            </a:r>
            <a:endParaRPr lang="en-US" dirty="0"/>
          </a:p>
        </p:txBody>
      </p:sp>
    </p:spTree>
    <p:extLst>
      <p:ext uri="{BB962C8B-B14F-4D97-AF65-F5344CB8AC3E}">
        <p14:creationId xmlns:p14="http://schemas.microsoft.com/office/powerpoint/2010/main" val="120385704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Whole Number ÷ Unit Fraction</a:t>
            </a:r>
            <a:endParaRPr lang="en-US" dirty="0"/>
          </a:p>
        </p:txBody>
      </p:sp>
      <p:sp>
        <p:nvSpPr>
          <p:cNvPr id="4" name="Text Placeholder 3"/>
          <p:cNvSpPr>
            <a:spLocks noGrp="1"/>
          </p:cNvSpPr>
          <p:nvPr>
            <p:ph type="body" sz="quarter" idx="13"/>
          </p:nvPr>
        </p:nvSpPr>
        <p:spPr/>
        <p:txBody>
          <a:bodyPr/>
          <a:lstStyle/>
          <a:p>
            <a:r>
              <a:rPr lang="en-US" smtClean="0"/>
              <a:t>Grade 5 – Module 4 – Lesson 25</a:t>
            </a:r>
            <a:endParaRPr lang="en-US" dirty="0"/>
          </a:p>
        </p:txBody>
      </p:sp>
      <p:grpSp>
        <p:nvGrpSpPr>
          <p:cNvPr id="6" name="Group 5"/>
          <p:cNvGrpSpPr/>
          <p:nvPr/>
        </p:nvGrpSpPr>
        <p:grpSpPr>
          <a:xfrm>
            <a:off x="1066800" y="2514600"/>
            <a:ext cx="4114800" cy="3429000"/>
            <a:chOff x="0" y="0"/>
            <a:chExt cx="2289658" cy="2106777"/>
          </a:xfrm>
        </p:grpSpPr>
        <p:pic>
          <p:nvPicPr>
            <p:cNvPr id="7" name="Picture 6" descr="C:\Users\Janice\Documents\My Scans\L25a.png"/>
            <p:cNvPicPr>
              <a:picLocks noChangeAspect="1"/>
            </p:cNvPicPr>
            <p:nvPr/>
          </p:nvPicPr>
          <p:blipFill rotWithShape="1">
            <a:blip r:embed="rId3" cstate="print">
              <a:extLst>
                <a:ext uri="{28A0092B-C50C-407E-A947-70E740481C1C}">
                  <a14:useLocalDpi xmlns:a14="http://schemas.microsoft.com/office/drawing/2010/main" val="0"/>
                </a:ext>
              </a:extLst>
            </a:blip>
            <a:srcRect l="2390" t="1663" r="50188" b="72889"/>
            <a:stretch/>
          </p:blipFill>
          <p:spPr bwMode="auto">
            <a:xfrm>
              <a:off x="0" y="0"/>
              <a:ext cx="2289658" cy="1689811"/>
            </a:xfrm>
            <a:prstGeom prst="rect">
              <a:avLst/>
            </a:prstGeom>
            <a:noFill/>
            <a:ln>
              <a:noFill/>
            </a:ln>
            <a:extLst>
              <a:ext uri="{53640926-AAD7-44D8-BBD7-CCE9431645EC}">
                <a14:shadowObscured xmlns:a14="http://schemas.microsoft.com/office/drawing/2010/main"/>
              </a:ext>
            </a:extLst>
          </p:spPr>
        </p:pic>
        <p:pic>
          <p:nvPicPr>
            <p:cNvPr id="8" name="Picture 7" descr="C:\Users\Janice\Documents\My Scans\L25d.png"/>
            <p:cNvPicPr>
              <a:picLocks noChangeAspect="1"/>
            </p:cNvPicPr>
            <p:nvPr/>
          </p:nvPicPr>
          <p:blipFill rotWithShape="1">
            <a:blip r:embed="rId4" cstate="print">
              <a:extLst>
                <a:ext uri="{28A0092B-C50C-407E-A947-70E740481C1C}">
                  <a14:useLocalDpi xmlns:a14="http://schemas.microsoft.com/office/drawing/2010/main" val="0"/>
                </a:ext>
              </a:extLst>
            </a:blip>
            <a:srcRect l="11945" t="4572" r="51847" b="89149"/>
            <a:stretch/>
          </p:blipFill>
          <p:spPr bwMode="auto">
            <a:xfrm>
              <a:off x="153619" y="1733702"/>
              <a:ext cx="1565453" cy="373075"/>
            </a:xfrm>
            <a:prstGeom prst="rect">
              <a:avLst/>
            </a:prstGeom>
            <a:noFill/>
            <a:ln>
              <a:noFill/>
            </a:ln>
            <a:extLst>
              <a:ext uri="{53640926-AAD7-44D8-BBD7-CCE9431645EC}">
                <a14:shadowObscured xmlns:a14="http://schemas.microsoft.com/office/drawing/2010/main"/>
              </a:ext>
            </a:extLst>
          </p:spPr>
        </p:pic>
      </p:grpSp>
      <p:sp>
        <p:nvSpPr>
          <p:cNvPr id="9" name="Content Placeholder 2"/>
          <p:cNvSpPr txBox="1">
            <a:spLocks/>
          </p:cNvSpPr>
          <p:nvPr/>
        </p:nvSpPr>
        <p:spPr>
          <a:xfrm>
            <a:off x="499940" y="1671395"/>
            <a:ext cx="8199714" cy="999728"/>
          </a:xfrm>
          <a:prstGeom prst="rect">
            <a:avLst/>
          </a:prstGeom>
        </p:spPr>
        <p:txBody>
          <a:bodyPr vert="horz" lIns="91440" tIns="45720" rIns="91440" bIns="45720" rtlCol="0" anchor="t">
            <a:normAutofit fontScale="92500"/>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solidFill>
                  <a:srgbClr val="1F497D"/>
                </a:solidFill>
              </a:rPr>
              <a:t>Jenny has 2 pounds of pecans. If she puts ½  pound in each bag, how many bags can she make?</a:t>
            </a:r>
            <a:endParaRPr lang="en-US" b="1" dirty="0">
              <a:solidFill>
                <a:srgbClr val="1F497D"/>
              </a:solidFill>
            </a:endParaRPr>
          </a:p>
        </p:txBody>
      </p:sp>
      <p:sp>
        <p:nvSpPr>
          <p:cNvPr id="20" name="TextBox 19"/>
          <p:cNvSpPr txBox="1"/>
          <p:nvPr/>
        </p:nvSpPr>
        <p:spPr>
          <a:xfrm>
            <a:off x="5638800" y="3505200"/>
            <a:ext cx="2895600" cy="923330"/>
          </a:xfrm>
          <a:prstGeom prst="rect">
            <a:avLst/>
          </a:prstGeom>
          <a:noFill/>
        </p:spPr>
        <p:txBody>
          <a:bodyPr wrap="square" rtlCol="0">
            <a:spAutoFit/>
          </a:bodyPr>
          <a:lstStyle/>
          <a:p>
            <a:pPr algn="ctr"/>
            <a:r>
              <a:rPr lang="en-US" b="1" dirty="0" smtClean="0">
                <a:solidFill>
                  <a:srgbClr val="1F497D"/>
                </a:solidFill>
              </a:rPr>
              <a:t>Measurement Division</a:t>
            </a:r>
          </a:p>
          <a:p>
            <a:pPr algn="ctr"/>
            <a:r>
              <a:rPr lang="en-US" b="1" dirty="0" smtClean="0">
                <a:solidFill>
                  <a:srgbClr val="1F497D"/>
                </a:solidFill>
              </a:rPr>
              <a:t>&amp;</a:t>
            </a:r>
          </a:p>
          <a:p>
            <a:pPr algn="ctr"/>
            <a:r>
              <a:rPr lang="en-US" b="1" dirty="0" smtClean="0">
                <a:solidFill>
                  <a:srgbClr val="1F497D"/>
                </a:solidFill>
              </a:rPr>
              <a:t>Tape Diagrams</a:t>
            </a:r>
            <a:endParaRPr lang="en-US" b="1" dirty="0">
              <a:solidFill>
                <a:srgbClr val="1F497D"/>
              </a:solidFill>
            </a:endParaRPr>
          </a:p>
        </p:txBody>
      </p:sp>
    </p:spTree>
    <p:extLst>
      <p:ext uri="{BB962C8B-B14F-4D97-AF65-F5344CB8AC3E}">
        <p14:creationId xmlns:p14="http://schemas.microsoft.com/office/powerpoint/2010/main" val="256440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Whole Number ÷ Unit Fraction</a:t>
            </a:r>
            <a:endParaRPr lang="en-US" dirty="0"/>
          </a:p>
        </p:txBody>
      </p:sp>
      <p:sp>
        <p:nvSpPr>
          <p:cNvPr id="4" name="Text Placeholder 3"/>
          <p:cNvSpPr>
            <a:spLocks noGrp="1"/>
          </p:cNvSpPr>
          <p:nvPr>
            <p:ph type="body" sz="quarter" idx="13"/>
          </p:nvPr>
        </p:nvSpPr>
        <p:spPr/>
        <p:txBody>
          <a:bodyPr/>
          <a:lstStyle/>
          <a:p>
            <a:r>
              <a:rPr lang="en-US" smtClean="0"/>
              <a:t>Grade 5 – Module 4 – Lesson 25</a:t>
            </a:r>
            <a:endParaRPr lang="en-US" dirty="0"/>
          </a:p>
        </p:txBody>
      </p:sp>
      <p:sp>
        <p:nvSpPr>
          <p:cNvPr id="5" name="Rectangle 4"/>
          <p:cNvSpPr/>
          <p:nvPr/>
        </p:nvSpPr>
        <p:spPr>
          <a:xfrm>
            <a:off x="457200" y="1621742"/>
            <a:ext cx="8287606" cy="830997"/>
          </a:xfrm>
          <a:prstGeom prst="rect">
            <a:avLst/>
          </a:prstGeom>
        </p:spPr>
        <p:txBody>
          <a:bodyPr wrap="square">
            <a:spAutoFit/>
          </a:bodyPr>
          <a:lstStyle/>
          <a:p>
            <a:r>
              <a:rPr lang="en-US" sz="2400" b="1" dirty="0">
                <a:solidFill>
                  <a:srgbClr val="1F497D"/>
                </a:solidFill>
              </a:rPr>
              <a:t>Jenny has 2 pounds of pecans. If </a:t>
            </a:r>
            <a:r>
              <a:rPr lang="en-US" sz="2400" b="1" dirty="0" smtClean="0">
                <a:solidFill>
                  <a:srgbClr val="1F497D"/>
                </a:solidFill>
              </a:rPr>
              <a:t>this is ½ the number she needs to make pecan pies, how many pounds will she need?</a:t>
            </a:r>
            <a:endParaRPr lang="en-US" sz="2400" b="1" dirty="0">
              <a:solidFill>
                <a:srgbClr val="1F497D"/>
              </a:solidFill>
            </a:endParaRPr>
          </a:p>
        </p:txBody>
      </p:sp>
      <p:pic>
        <p:nvPicPr>
          <p:cNvPr id="8" name="Picture 7"/>
          <p:cNvPicPr>
            <a:picLocks noChangeAspect="1"/>
          </p:cNvPicPr>
          <p:nvPr/>
        </p:nvPicPr>
        <p:blipFill>
          <a:blip r:embed="rId3"/>
          <a:stretch>
            <a:fillRect/>
          </a:stretch>
        </p:blipFill>
        <p:spPr>
          <a:xfrm>
            <a:off x="1524000" y="2456688"/>
            <a:ext cx="6139051" cy="3182112"/>
          </a:xfrm>
          <a:prstGeom prst="rect">
            <a:avLst/>
          </a:prstGeom>
          <a:ln w="38100">
            <a:noFill/>
          </a:ln>
        </p:spPr>
      </p:pic>
      <p:sp>
        <p:nvSpPr>
          <p:cNvPr id="17" name="TextBox 16"/>
          <p:cNvSpPr txBox="1"/>
          <p:nvPr/>
        </p:nvSpPr>
        <p:spPr>
          <a:xfrm>
            <a:off x="2895600" y="5638800"/>
            <a:ext cx="3581400" cy="369332"/>
          </a:xfrm>
          <a:prstGeom prst="rect">
            <a:avLst/>
          </a:prstGeom>
          <a:noFill/>
        </p:spPr>
        <p:txBody>
          <a:bodyPr wrap="square" rtlCol="0">
            <a:spAutoFit/>
          </a:bodyPr>
          <a:lstStyle/>
          <a:p>
            <a:r>
              <a:rPr lang="en-US" b="1" dirty="0" err="1" smtClean="0">
                <a:solidFill>
                  <a:srgbClr val="1F497D"/>
                </a:solidFill>
              </a:rPr>
              <a:t>Partitive</a:t>
            </a:r>
            <a:r>
              <a:rPr lang="en-US" b="1" dirty="0" smtClean="0">
                <a:solidFill>
                  <a:srgbClr val="1F497D"/>
                </a:solidFill>
              </a:rPr>
              <a:t> Division &amp; Number Line</a:t>
            </a:r>
            <a:endParaRPr lang="en-US" b="1" dirty="0">
              <a:solidFill>
                <a:srgbClr val="1F497D"/>
              </a:solidFill>
            </a:endParaRPr>
          </a:p>
        </p:txBody>
      </p:sp>
    </p:spTree>
    <p:extLst>
      <p:ext uri="{BB962C8B-B14F-4D97-AF65-F5344CB8AC3E}">
        <p14:creationId xmlns:p14="http://schemas.microsoft.com/office/powerpoint/2010/main" val="252135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Try Problem # 18.</a:t>
            </a:r>
            <a:endParaRPr lang="en-US" dirty="0"/>
          </a:p>
        </p:txBody>
      </p:sp>
      <p:sp>
        <p:nvSpPr>
          <p:cNvPr id="3" name="Content Placeholder 2"/>
          <p:cNvSpPr>
            <a:spLocks noGrp="1"/>
          </p:cNvSpPr>
          <p:nvPr>
            <p:ph idx="1"/>
          </p:nvPr>
        </p:nvSpPr>
        <p:spPr/>
        <p:txBody>
          <a:bodyPr/>
          <a:lstStyle/>
          <a:p>
            <a:r>
              <a:rPr lang="en-US" dirty="0" smtClean="0"/>
              <a:t>a) 2 ÷ ¼ = __ 	There are __ fourths in 1 whole.</a:t>
            </a:r>
          </a:p>
          <a:p>
            <a:r>
              <a:rPr lang="en-US" dirty="0" smtClean="0"/>
              <a:t>							There are __ fourths in 2 wholes.</a:t>
            </a:r>
          </a:p>
          <a:p>
            <a:endParaRPr lang="en-US" dirty="0" smtClean="0"/>
          </a:p>
          <a:p>
            <a:r>
              <a:rPr lang="en-US" dirty="0" smtClean="0"/>
              <a:t>b)  If 2 is ¼, what is the whole? </a:t>
            </a:r>
            <a:endParaRPr lang="en-US" dirty="0"/>
          </a:p>
        </p:txBody>
      </p:sp>
      <p:sp>
        <p:nvSpPr>
          <p:cNvPr id="4" name="Text Placeholder 3"/>
          <p:cNvSpPr>
            <a:spLocks noGrp="1"/>
          </p:cNvSpPr>
          <p:nvPr>
            <p:ph type="body" sz="quarter" idx="13"/>
          </p:nvPr>
        </p:nvSpPr>
        <p:spPr/>
        <p:txBody>
          <a:bodyPr/>
          <a:lstStyle/>
          <a:p>
            <a:r>
              <a:rPr lang="en-US" smtClean="0"/>
              <a:t>Grade 5 – Module 4 – Lesson 25</a:t>
            </a:r>
          </a:p>
          <a:p>
            <a:endParaRPr lang="en-US" dirty="0"/>
          </a:p>
        </p:txBody>
      </p:sp>
      <p:sp>
        <p:nvSpPr>
          <p:cNvPr id="7" name="TextBox 6"/>
          <p:cNvSpPr txBox="1"/>
          <p:nvPr/>
        </p:nvSpPr>
        <p:spPr>
          <a:xfrm rot="672036">
            <a:off x="5523862" y="707583"/>
            <a:ext cx="3484439" cy="1015663"/>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dirty="0" smtClean="0">
                <a:solidFill>
                  <a:prstClr val="white"/>
                </a:solidFill>
                <a:latin typeface="Calibri"/>
              </a:rPr>
              <a:t>Hint:  Use both a tape diagram and a number line to support your answer to each question.</a:t>
            </a:r>
            <a:endParaRPr lang="en-US" sz="2000" dirty="0">
              <a:solidFill>
                <a:prstClr val="white"/>
              </a:solidFill>
              <a:latin typeface="Calibri"/>
            </a:endParaRPr>
          </a:p>
        </p:txBody>
      </p:sp>
      <p:pic>
        <p:nvPicPr>
          <p:cNvPr id="9" name="Picture 8"/>
          <p:cNvPicPr>
            <a:picLocks noChangeAspect="1"/>
          </p:cNvPicPr>
          <p:nvPr/>
        </p:nvPicPr>
        <p:blipFill>
          <a:blip r:embed="rId3"/>
          <a:stretch>
            <a:fillRect/>
          </a:stretch>
        </p:blipFill>
        <p:spPr>
          <a:xfrm>
            <a:off x="286606" y="1882972"/>
            <a:ext cx="7218819" cy="4123944"/>
          </a:xfrm>
          <a:prstGeom prst="rect">
            <a:avLst/>
          </a:prstGeom>
          <a:ln w="38100">
            <a:noFill/>
          </a:ln>
        </p:spPr>
      </p:pic>
      <p:pic>
        <p:nvPicPr>
          <p:cNvPr id="10" name="Picture 9"/>
          <p:cNvPicPr>
            <a:picLocks noChangeAspect="1"/>
          </p:cNvPicPr>
          <p:nvPr/>
        </p:nvPicPr>
        <p:blipFill>
          <a:blip r:embed="rId4"/>
          <a:stretch>
            <a:fillRect/>
          </a:stretch>
        </p:blipFill>
        <p:spPr>
          <a:xfrm>
            <a:off x="286606" y="1721549"/>
            <a:ext cx="5807281" cy="4626864"/>
          </a:xfrm>
          <a:prstGeom prst="rect">
            <a:avLst/>
          </a:prstGeom>
          <a:ln w="38100">
            <a:noFill/>
          </a:ln>
        </p:spPr>
      </p:pic>
    </p:spTree>
    <p:extLst>
      <p:ext uri="{BB962C8B-B14F-4D97-AF65-F5344CB8AC3E}">
        <p14:creationId xmlns:p14="http://schemas.microsoft.com/office/powerpoint/2010/main" val="203166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Unit Fraction ÷ Whole Number</a:t>
            </a:r>
            <a:endParaRPr lang="en-US" dirty="0"/>
          </a:p>
        </p:txBody>
      </p:sp>
      <p:sp>
        <p:nvSpPr>
          <p:cNvPr id="4" name="Text Placeholder 3"/>
          <p:cNvSpPr>
            <a:spLocks noGrp="1"/>
          </p:cNvSpPr>
          <p:nvPr>
            <p:ph type="body" sz="quarter" idx="13"/>
          </p:nvPr>
        </p:nvSpPr>
        <p:spPr/>
        <p:txBody>
          <a:bodyPr/>
          <a:lstStyle/>
          <a:p>
            <a:r>
              <a:rPr lang="en-US" smtClean="0"/>
              <a:t>Grade 5 – Module 4 – Lesson 26</a:t>
            </a:r>
            <a:endParaRPr lang="en-US" dirty="0"/>
          </a:p>
        </p:txBody>
      </p:sp>
      <p:sp>
        <p:nvSpPr>
          <p:cNvPr id="7" name="Rectangle 6"/>
          <p:cNvSpPr/>
          <p:nvPr/>
        </p:nvSpPr>
        <p:spPr>
          <a:xfrm>
            <a:off x="287338" y="1665805"/>
            <a:ext cx="8552594" cy="1200328"/>
          </a:xfrm>
          <a:prstGeom prst="rect">
            <a:avLst/>
          </a:prstGeom>
        </p:spPr>
        <p:txBody>
          <a:bodyPr wrap="square">
            <a:spAutoFit/>
          </a:bodyPr>
          <a:lstStyle/>
          <a:p>
            <a:r>
              <a:rPr lang="en-US" sz="2400" b="1" dirty="0" smtClean="0">
                <a:solidFill>
                  <a:srgbClr val="1F497D"/>
                </a:solidFill>
              </a:rPr>
              <a:t>Nolan gives some pans of brownies to his 3 friends to share equally. If he has ½ a pan of brownies, how much of a pan will each friend get? </a:t>
            </a:r>
            <a:endParaRPr lang="en-US" sz="2400" b="1" dirty="0">
              <a:solidFill>
                <a:srgbClr val="1F497D"/>
              </a:solidFill>
            </a:endParaRPr>
          </a:p>
        </p:txBody>
      </p:sp>
      <p:pic>
        <p:nvPicPr>
          <p:cNvPr id="9" name="Picture 8" descr="C:\Users\Janice\Documents\My Scans\L26a.png"/>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055" t="29569" r="11941" b="42364"/>
          <a:stretch/>
        </p:blipFill>
        <p:spPr bwMode="auto">
          <a:xfrm>
            <a:off x="2133600" y="2862954"/>
            <a:ext cx="4572000" cy="30581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953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dirty="0" smtClean="0"/>
              <a:t>Foundations of Multiplication and Division</a:t>
            </a:r>
          </a:p>
          <a:p>
            <a:pPr marL="457200" indent="-457200">
              <a:buFont typeface="Arial"/>
              <a:buChar char="•"/>
            </a:pPr>
            <a:r>
              <a:rPr lang="en-US" dirty="0" smtClean="0"/>
              <a:t>Grade 3 Progression of Multiplication and Division </a:t>
            </a:r>
          </a:p>
          <a:p>
            <a:pPr marL="457200" indent="-457200">
              <a:buFont typeface="Arial"/>
              <a:buChar char="•"/>
            </a:pPr>
            <a:r>
              <a:rPr lang="en-US" dirty="0" smtClean="0"/>
              <a:t>Grade 4 Progression of Multiplication and Division</a:t>
            </a:r>
          </a:p>
          <a:p>
            <a:pPr marL="457200" indent="-457200">
              <a:buFont typeface="Arial"/>
              <a:buChar char="•"/>
            </a:pPr>
            <a:r>
              <a:rPr lang="en-US" dirty="0" smtClean="0"/>
              <a:t>Grade 5 Progression of Multiplication and Division</a:t>
            </a:r>
          </a:p>
          <a:p>
            <a:pPr marL="457200" indent="-457200">
              <a:buFont typeface="Arial"/>
              <a:buChar char="•"/>
            </a:pPr>
            <a:r>
              <a:rPr lang="en-US" b="1" dirty="0" smtClean="0"/>
              <a:t>Continuation of Multiplication and Division in the Middle Grades</a:t>
            </a:r>
            <a:endParaRPr lang="en-US" b="1" dirty="0"/>
          </a:p>
        </p:txBody>
      </p:sp>
      <p:sp>
        <p:nvSpPr>
          <p:cNvPr id="13" name="Text Placeholder 12"/>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8500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500" fill="hold"/>
                                        <p:tgtEl>
                                          <p:spTgt spid="3">
                                            <p:txEl>
                                              <p:pRg st="4" end="4"/>
                                            </p:txEl>
                                          </p:spTgt>
                                        </p:tgtEl>
                                        <p:attrNameLst>
                                          <p:attrName>style.color</p:attrName>
                                        </p:attrNameLst>
                                      </p:cBhvr>
                                      <p:to>
                                        <p:clrVal>
                                          <a:schemeClr val="accent2"/>
                                        </p:clrVal>
                                      </p:to>
                                    </p:set>
                                    <p:set>
                                      <p:cBhvr>
                                        <p:cTn id="7" dur="500" fill="hold"/>
                                        <p:tgtEl>
                                          <p:spTgt spid="3">
                                            <p:txEl>
                                              <p:pRg st="4" end="4"/>
                                            </p:txEl>
                                          </p:spTgt>
                                        </p:tgtEl>
                                        <p:attrNameLst>
                                          <p:attrName>fillcolor</p:attrName>
                                        </p:attrNameLst>
                                      </p:cBhvr>
                                      <p:to>
                                        <p:clrVal>
                                          <a:schemeClr val="accent2"/>
                                        </p:clrVal>
                                      </p:to>
                                    </p:set>
                                    <p:set>
                                      <p:cBhvr>
                                        <p:cTn id="8"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3: Multiplication and Division in A Story of Units</a:t>
            </a:r>
            <a:endParaRPr lang="en-US" dirty="0"/>
          </a:p>
        </p:txBody>
      </p:sp>
      <p:sp>
        <p:nvSpPr>
          <p:cNvPr id="3" name="Content Placeholder 2"/>
          <p:cNvSpPr>
            <a:spLocks noGrp="1"/>
          </p:cNvSpPr>
          <p:nvPr>
            <p:ph idx="1"/>
          </p:nvPr>
        </p:nvSpPr>
        <p:spPr/>
        <p:txBody>
          <a:bodyPr>
            <a:normAutofit fontScale="85000" lnSpcReduction="20000"/>
          </a:bodyPr>
          <a:lstStyle/>
          <a:p>
            <a:r>
              <a:rPr lang="en-US" smtClean="0"/>
              <a:t>By the end of Grade 3, students will:</a:t>
            </a:r>
          </a:p>
          <a:p>
            <a:r>
              <a:rPr lang="en-US" smtClean="0"/>
              <a:t>Use multiplication and division within 100 to solve word problems.  (3.OA.3)</a:t>
            </a:r>
          </a:p>
          <a:p>
            <a:r>
              <a:rPr lang="en-US" smtClean="0"/>
              <a:t>Find the unknown number in a multiplication or division equation.  (3.OA.4)</a:t>
            </a:r>
          </a:p>
          <a:p>
            <a:r>
              <a:rPr lang="en-US" smtClean="0"/>
              <a:t>Apply properties of operations as strategies to multiply and divide.  (3.OA.5)</a:t>
            </a:r>
          </a:p>
          <a:p>
            <a:r>
              <a:rPr lang="en-US" smtClean="0"/>
              <a:t>Fluently multiply within 100.  (3.OA.7)</a:t>
            </a:r>
          </a:p>
          <a:p>
            <a:r>
              <a:rPr lang="en-US" smtClean="0"/>
              <a:t>Identify and explain patterns in the multiplication table.  (3.OA.9)</a:t>
            </a:r>
          </a:p>
          <a:p>
            <a:r>
              <a:rPr lang="en-US" smtClean="0"/>
              <a:t>Multiply one-digit whole numbers by multiples of 10.  (3.NBT.3)</a:t>
            </a:r>
          </a:p>
          <a:p>
            <a:r>
              <a:rPr lang="en-US" smtClean="0"/>
              <a:t>Relate area to multiplication.  (3.MD.7)</a:t>
            </a:r>
          </a:p>
          <a:p>
            <a:endParaRPr lang="en-US" dirty="0"/>
          </a:p>
        </p:txBody>
      </p:sp>
      <p:sp>
        <p:nvSpPr>
          <p:cNvPr id="5" name="Rectangle 4"/>
          <p:cNvSpPr/>
          <p:nvPr/>
        </p:nvSpPr>
        <p:spPr>
          <a:xfrm>
            <a:off x="304800" y="4264516"/>
            <a:ext cx="5105400" cy="381000"/>
          </a:xfrm>
          <a:prstGeom prst="rect">
            <a:avLst/>
          </a:prstGeom>
          <a:solidFill>
            <a:srgbClr val="FFFF00">
              <a:alpha val="42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70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Continuation of Multiplication and Division in the Middle Grades</a:t>
            </a:r>
            <a:endParaRPr lang="en-US" dirty="0"/>
          </a:p>
        </p:txBody>
      </p:sp>
      <p:sp>
        <p:nvSpPr>
          <p:cNvPr id="3" name="Content Placeholder 2"/>
          <p:cNvSpPr>
            <a:spLocks noGrp="1"/>
          </p:cNvSpPr>
          <p:nvPr>
            <p:ph idx="1"/>
          </p:nvPr>
        </p:nvSpPr>
        <p:spPr/>
        <p:txBody>
          <a:bodyPr/>
          <a:lstStyle/>
          <a:p>
            <a:r>
              <a:rPr lang="en-US" dirty="0" smtClean="0"/>
              <a:t>The students will complete their work with fraction operations in Grade 6 by dividing fractions by fractions.  (6.NS.1)</a:t>
            </a:r>
          </a:p>
        </p:txBody>
      </p:sp>
      <p:sp>
        <p:nvSpPr>
          <p:cNvPr id="8" name="Text Placeholder 3"/>
          <p:cNvSpPr>
            <a:spLocks noGrp="1"/>
          </p:cNvSpPr>
          <p:nvPr>
            <p:ph type="body" sz="quarter" idx="13"/>
          </p:nvPr>
        </p:nvSpPr>
        <p:spPr/>
        <p:txBody>
          <a:bodyPr>
            <a:normAutofit/>
          </a:bodyPr>
          <a:lstStyle/>
          <a:p>
            <a:r>
              <a:rPr lang="en-US" dirty="0" smtClean="0"/>
              <a:t>Grade 6 – Module 2 – Lesson 4 </a:t>
            </a:r>
          </a:p>
        </p:txBody>
      </p:sp>
      <p:grpSp>
        <p:nvGrpSpPr>
          <p:cNvPr id="9" name="Group 8"/>
          <p:cNvGrpSpPr/>
          <p:nvPr/>
        </p:nvGrpSpPr>
        <p:grpSpPr>
          <a:xfrm>
            <a:off x="1190536" y="2897592"/>
            <a:ext cx="6429463" cy="3046008"/>
            <a:chOff x="990600" y="2897592"/>
            <a:chExt cx="6714354" cy="3083094"/>
          </a:xfrm>
        </p:grpSpPr>
        <p:pic>
          <p:nvPicPr>
            <p:cNvPr id="6" name="Picture 5"/>
            <p:cNvPicPr>
              <a:picLocks noChangeAspect="1"/>
            </p:cNvPicPr>
            <p:nvPr/>
          </p:nvPicPr>
          <p:blipFill>
            <a:blip r:embed="rId3"/>
            <a:stretch>
              <a:fillRect/>
            </a:stretch>
          </p:blipFill>
          <p:spPr>
            <a:xfrm>
              <a:off x="990600" y="3580386"/>
              <a:ext cx="6714354" cy="2400300"/>
            </a:xfrm>
            <a:prstGeom prst="rect">
              <a:avLst/>
            </a:prstGeom>
          </p:spPr>
        </p:pic>
        <p:pic>
          <p:nvPicPr>
            <p:cNvPr id="7" name="Picture 6"/>
            <p:cNvPicPr>
              <a:picLocks noChangeAspect="1"/>
            </p:cNvPicPr>
            <p:nvPr/>
          </p:nvPicPr>
          <p:blipFill>
            <a:blip r:embed="rId4"/>
            <a:stretch>
              <a:fillRect/>
            </a:stretch>
          </p:blipFill>
          <p:spPr>
            <a:xfrm>
              <a:off x="3733800" y="2897592"/>
              <a:ext cx="831476" cy="673100"/>
            </a:xfrm>
            <a:prstGeom prst="rect">
              <a:avLst/>
            </a:prstGeom>
          </p:spPr>
        </p:pic>
      </p:grpSp>
    </p:spTree>
    <p:extLst>
      <p:ext uri="{BB962C8B-B14F-4D97-AF65-F5344CB8AC3E}">
        <p14:creationId xmlns:p14="http://schemas.microsoft.com/office/powerpoint/2010/main" val="35807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Continuation of Multiplication and Division in the Middle Grades</a:t>
            </a:r>
            <a:endParaRPr lang="en-US" dirty="0"/>
          </a:p>
        </p:txBody>
      </p:sp>
      <p:sp>
        <p:nvSpPr>
          <p:cNvPr id="9" name="Text Placeholder 3"/>
          <p:cNvSpPr>
            <a:spLocks noGrp="1"/>
          </p:cNvSpPr>
          <p:nvPr>
            <p:ph type="body" sz="quarter" idx="13"/>
          </p:nvPr>
        </p:nvSpPr>
        <p:spPr/>
        <p:txBody>
          <a:bodyPr/>
          <a:lstStyle/>
          <a:p>
            <a:r>
              <a:rPr lang="en-US" dirty="0" smtClean="0"/>
              <a:t>Grade 6 – Module 2 – Lesson 5 </a:t>
            </a:r>
          </a:p>
        </p:txBody>
      </p:sp>
      <p:pic>
        <p:nvPicPr>
          <p:cNvPr id="5" name="Picture 4" descr="Screen Shot 2014-02-17 at 2.4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784582"/>
            <a:ext cx="7852486" cy="4059186"/>
          </a:xfrm>
          <a:prstGeom prst="rect">
            <a:avLst/>
          </a:prstGeom>
        </p:spPr>
      </p:pic>
    </p:spTree>
    <p:extLst>
      <p:ext uri="{BB962C8B-B14F-4D97-AF65-F5344CB8AC3E}">
        <p14:creationId xmlns:p14="http://schemas.microsoft.com/office/powerpoint/2010/main" val="209280423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Key Points</a:t>
            </a:r>
            <a:endParaRPr lang="en-US" dirty="0"/>
          </a:p>
        </p:txBody>
      </p:sp>
      <p:sp>
        <p:nvSpPr>
          <p:cNvPr id="15" name="Text Placeholder 14"/>
          <p:cNvSpPr>
            <a:spLocks noGrp="1"/>
          </p:cNvSpPr>
          <p:nvPr>
            <p:ph type="body" sz="quarter" idx="13"/>
          </p:nvPr>
        </p:nvSpPr>
        <p:spPr/>
        <p:txBody>
          <a:bodyPr/>
          <a:lstStyle/>
          <a:p>
            <a:endParaRPr lang="en-US"/>
          </a:p>
        </p:txBody>
      </p:sp>
      <p:sp>
        <p:nvSpPr>
          <p:cNvPr id="5" name="Content Placeholder 2"/>
          <p:cNvSpPr txBox="1">
            <a:spLocks/>
          </p:cNvSpPr>
          <p:nvPr/>
        </p:nvSpPr>
        <p:spPr>
          <a:xfrm>
            <a:off x="762000" y="1744382"/>
            <a:ext cx="4114800" cy="4572000"/>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smtClean="0"/>
          </a:p>
        </p:txBody>
      </p:sp>
      <p:sp>
        <p:nvSpPr>
          <p:cNvPr id="6" name="TextBox 5"/>
          <p:cNvSpPr txBox="1"/>
          <p:nvPr/>
        </p:nvSpPr>
        <p:spPr>
          <a:xfrm>
            <a:off x="301577" y="1671395"/>
            <a:ext cx="8205581" cy="3970318"/>
          </a:xfrm>
          <a:prstGeom prst="rect">
            <a:avLst/>
          </a:prstGeom>
          <a:noFill/>
        </p:spPr>
        <p:txBody>
          <a:bodyPr wrap="square" rtlCol="0">
            <a:spAutoFit/>
          </a:bodyPr>
          <a:lstStyle/>
          <a:p>
            <a:pPr marL="457200" indent="-457200">
              <a:buFont typeface="Arial"/>
              <a:buChar char="•"/>
            </a:pPr>
            <a:r>
              <a:rPr lang="en-US" sz="2800" dirty="0" smtClean="0">
                <a:solidFill>
                  <a:srgbClr val="1F497D"/>
                </a:solidFill>
              </a:rPr>
              <a:t>Extends the work of K-2.</a:t>
            </a:r>
          </a:p>
          <a:p>
            <a:pPr marL="457200" indent="-457200">
              <a:buFont typeface="Arial"/>
              <a:buChar char="•"/>
            </a:pPr>
            <a:endParaRPr lang="en-US" sz="2800" dirty="0" smtClean="0">
              <a:solidFill>
                <a:srgbClr val="1F497D"/>
              </a:solidFill>
            </a:endParaRPr>
          </a:p>
          <a:p>
            <a:pPr marL="457200" indent="-457200">
              <a:buFont typeface="Arial"/>
              <a:buChar char="•"/>
            </a:pPr>
            <a:r>
              <a:rPr lang="en-US" sz="2800" dirty="0" smtClean="0">
                <a:solidFill>
                  <a:srgbClr val="1F497D"/>
                </a:solidFill>
              </a:rPr>
              <a:t>Use of unit language.</a:t>
            </a:r>
          </a:p>
          <a:p>
            <a:endParaRPr lang="en-US" sz="2800" dirty="0" smtClean="0">
              <a:solidFill>
                <a:schemeClr val="tx2"/>
              </a:solidFill>
            </a:endParaRPr>
          </a:p>
          <a:p>
            <a:pPr marL="457200" indent="-457200">
              <a:buFont typeface="Arial"/>
              <a:buChar char="•"/>
            </a:pPr>
            <a:r>
              <a:rPr lang="en-US" sz="2800" dirty="0" smtClean="0">
                <a:solidFill>
                  <a:srgbClr val="1F497D"/>
                </a:solidFill>
              </a:rPr>
              <a:t>Familiar models support understanding.</a:t>
            </a:r>
          </a:p>
          <a:p>
            <a:endParaRPr lang="en-US" sz="2800" dirty="0" smtClean="0">
              <a:solidFill>
                <a:srgbClr val="1F497D"/>
              </a:solidFill>
            </a:endParaRPr>
          </a:p>
          <a:p>
            <a:pPr marL="457200" indent="-457200">
              <a:buFont typeface="Arial"/>
              <a:buChar char="•"/>
            </a:pPr>
            <a:r>
              <a:rPr lang="en-US" sz="2800" dirty="0" smtClean="0">
                <a:solidFill>
                  <a:srgbClr val="1F497D"/>
                </a:solidFill>
              </a:rPr>
              <a:t>Fractions operate as whole numbers.</a:t>
            </a:r>
          </a:p>
          <a:p>
            <a:pPr marL="457200" indent="-457200">
              <a:buFont typeface="Arial"/>
              <a:buChar char="•"/>
            </a:pPr>
            <a:endParaRPr lang="en-US" sz="2800" dirty="0">
              <a:solidFill>
                <a:srgbClr val="1F497D"/>
              </a:solidFill>
            </a:endParaRPr>
          </a:p>
          <a:p>
            <a:pPr marL="457200" indent="-457200">
              <a:buFont typeface="Arial"/>
              <a:buChar char="•"/>
            </a:pPr>
            <a:r>
              <a:rPr lang="en-US" sz="2800" dirty="0" smtClean="0">
                <a:solidFill>
                  <a:srgbClr val="1F497D"/>
                </a:solidFill>
              </a:rPr>
              <a:t>Supports “Story of Ratios”.</a:t>
            </a:r>
            <a:endParaRPr lang="en-US" sz="2800" dirty="0">
              <a:solidFill>
                <a:srgbClr val="1F497D"/>
              </a:solidFill>
            </a:endParaRPr>
          </a:p>
        </p:txBody>
      </p:sp>
    </p:spTree>
    <p:extLst>
      <p:ext uri="{BB962C8B-B14F-4D97-AF65-F5344CB8AC3E}">
        <p14:creationId xmlns:p14="http://schemas.microsoft.com/office/powerpoint/2010/main" val="384928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3 Fluency</a:t>
            </a:r>
            <a:endParaRPr lang="en-US" dirty="0"/>
          </a:p>
        </p:txBody>
      </p:sp>
      <p:grpSp>
        <p:nvGrpSpPr>
          <p:cNvPr id="7" name="Group 6"/>
          <p:cNvGrpSpPr/>
          <p:nvPr/>
        </p:nvGrpSpPr>
        <p:grpSpPr>
          <a:xfrm>
            <a:off x="152400" y="1396643"/>
            <a:ext cx="8718247" cy="4985914"/>
            <a:chOff x="286606" y="1367328"/>
            <a:chExt cx="8718247" cy="4985914"/>
          </a:xfrm>
        </p:grpSpPr>
        <p:pic>
          <p:nvPicPr>
            <p:cNvPr id="5" name="Picture 4"/>
            <p:cNvPicPr>
              <a:picLocks noChangeAspect="1"/>
            </p:cNvPicPr>
            <p:nvPr/>
          </p:nvPicPr>
          <p:blipFill>
            <a:blip r:embed="rId3"/>
            <a:stretch>
              <a:fillRect/>
            </a:stretch>
          </p:blipFill>
          <p:spPr>
            <a:xfrm>
              <a:off x="5257800" y="1367328"/>
              <a:ext cx="3747053" cy="4800600"/>
            </a:xfrm>
            <a:prstGeom prst="rect">
              <a:avLst/>
            </a:prstGeom>
          </p:spPr>
        </p:pic>
        <p:sp>
          <p:nvSpPr>
            <p:cNvPr id="6" name="TextBox 5"/>
            <p:cNvSpPr txBox="1"/>
            <p:nvPr/>
          </p:nvSpPr>
          <p:spPr>
            <a:xfrm>
              <a:off x="286606" y="1413428"/>
              <a:ext cx="5410200" cy="4939814"/>
            </a:xfrm>
            <a:prstGeom prst="rect">
              <a:avLst/>
            </a:prstGeom>
            <a:noFill/>
          </p:spPr>
          <p:txBody>
            <a:bodyPr wrap="square" rtlCol="0">
              <a:spAutoFit/>
            </a:bodyPr>
            <a:lstStyle/>
            <a:p>
              <a:pPr marL="457200" indent="-457200">
                <a:lnSpc>
                  <a:spcPct val="150000"/>
                </a:lnSpc>
                <a:buFont typeface="Arial"/>
                <a:buChar char="•"/>
              </a:pPr>
              <a:r>
                <a:rPr lang="en-US" sz="3000" dirty="0">
                  <a:solidFill>
                    <a:srgbClr val="1F497D"/>
                  </a:solidFill>
                </a:rPr>
                <a:t>Group Counting</a:t>
              </a:r>
            </a:p>
            <a:p>
              <a:pPr marL="457200" indent="-457200">
                <a:lnSpc>
                  <a:spcPct val="120000"/>
                </a:lnSpc>
                <a:buFont typeface="Arial"/>
                <a:buChar char="•"/>
              </a:pPr>
              <a:r>
                <a:rPr lang="en-US" sz="3000" dirty="0" smtClean="0">
                  <a:solidFill>
                    <a:srgbClr val="1F497D"/>
                  </a:solidFill>
                </a:rPr>
                <a:t>Use the Commutative Property</a:t>
              </a:r>
              <a:endParaRPr lang="en-US" sz="3000" dirty="0">
                <a:solidFill>
                  <a:srgbClr val="1F497D"/>
                </a:solidFill>
              </a:endParaRPr>
            </a:p>
            <a:p>
              <a:pPr marL="457200" indent="-457200">
                <a:lnSpc>
                  <a:spcPct val="150000"/>
                </a:lnSpc>
                <a:buFont typeface="Arial"/>
                <a:buChar char="•"/>
              </a:pPr>
              <a:r>
                <a:rPr lang="en-US" sz="3000" dirty="0">
                  <a:solidFill>
                    <a:srgbClr val="1F497D"/>
                  </a:solidFill>
                </a:rPr>
                <a:t>Find the Common Products</a:t>
              </a:r>
            </a:p>
            <a:p>
              <a:pPr marL="457200" indent="-457200">
                <a:lnSpc>
                  <a:spcPct val="150000"/>
                </a:lnSpc>
                <a:buFont typeface="Arial"/>
                <a:buChar char="•"/>
              </a:pPr>
              <a:r>
                <a:rPr lang="en-US" sz="3000" dirty="0" smtClean="0">
                  <a:solidFill>
                    <a:srgbClr val="1F497D"/>
                  </a:solidFill>
                </a:rPr>
                <a:t>“Multiply By” </a:t>
              </a:r>
              <a:r>
                <a:rPr lang="en-US" sz="3000" dirty="0">
                  <a:solidFill>
                    <a:srgbClr val="1F497D"/>
                  </a:solidFill>
                </a:rPr>
                <a:t>Pattern </a:t>
              </a:r>
              <a:r>
                <a:rPr lang="en-US" sz="3000" dirty="0" smtClean="0">
                  <a:solidFill>
                    <a:srgbClr val="1F497D"/>
                  </a:solidFill>
                </a:rPr>
                <a:t>Sheets</a:t>
              </a:r>
            </a:p>
            <a:p>
              <a:pPr marL="457200" indent="-457200">
                <a:lnSpc>
                  <a:spcPct val="150000"/>
                </a:lnSpc>
                <a:buFont typeface="Arial"/>
                <a:buChar char="•"/>
              </a:pPr>
              <a:r>
                <a:rPr lang="en-US" sz="3000" dirty="0" smtClean="0">
                  <a:solidFill>
                    <a:srgbClr val="1F497D"/>
                  </a:solidFill>
                </a:rPr>
                <a:t>Multiply by Different Units</a:t>
              </a:r>
              <a:endParaRPr lang="en-US" sz="3000" dirty="0">
                <a:solidFill>
                  <a:srgbClr val="1F497D"/>
                </a:solidFill>
              </a:endParaRPr>
            </a:p>
            <a:p>
              <a:pPr marL="457200" indent="-457200">
                <a:lnSpc>
                  <a:spcPct val="150000"/>
                </a:lnSpc>
                <a:buFont typeface="Arial"/>
                <a:buChar char="•"/>
              </a:pPr>
              <a:r>
                <a:rPr lang="en-US" sz="3000" dirty="0">
                  <a:solidFill>
                    <a:srgbClr val="1F497D"/>
                  </a:solidFill>
                </a:rPr>
                <a:t>Sprints</a:t>
              </a:r>
            </a:p>
            <a:p>
              <a:endParaRPr lang="en-US" dirty="0"/>
            </a:p>
          </p:txBody>
        </p:sp>
      </p:grpSp>
      <p:sp>
        <p:nvSpPr>
          <p:cNvPr id="8" name="Rectangle 7"/>
          <p:cNvSpPr/>
          <p:nvPr/>
        </p:nvSpPr>
        <p:spPr>
          <a:xfrm>
            <a:off x="152400" y="1752600"/>
            <a:ext cx="3124200" cy="381000"/>
          </a:xfrm>
          <a:prstGeom prst="rect">
            <a:avLst/>
          </a:prstGeom>
          <a:solidFill>
            <a:srgbClr val="FFFF00">
              <a:alpha val="42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52400" y="4267200"/>
            <a:ext cx="5105400" cy="381000"/>
          </a:xfrm>
          <a:prstGeom prst="rect">
            <a:avLst/>
          </a:prstGeom>
          <a:solidFill>
            <a:srgbClr val="FFFF00">
              <a:alpha val="42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52400" y="5638800"/>
            <a:ext cx="5105400" cy="381000"/>
          </a:xfrm>
          <a:prstGeom prst="rect">
            <a:avLst/>
          </a:prstGeom>
          <a:solidFill>
            <a:srgbClr val="FFFF00">
              <a:alpha val="42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1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Multiplication</a:t>
            </a:r>
            <a:endParaRPr lang="en-US" dirty="0"/>
          </a:p>
        </p:txBody>
      </p:sp>
      <p:sp>
        <p:nvSpPr>
          <p:cNvPr id="3" name="Content Placeholder 2"/>
          <p:cNvSpPr>
            <a:spLocks noGrp="1"/>
          </p:cNvSpPr>
          <p:nvPr>
            <p:ph idx="1"/>
          </p:nvPr>
        </p:nvSpPr>
        <p:spPr>
          <a:xfrm>
            <a:off x="304800" y="3915830"/>
            <a:ext cx="8229600" cy="2432520"/>
          </a:xfrm>
        </p:spPr>
        <p:txBody>
          <a:bodyPr/>
          <a:lstStyle/>
          <a:p>
            <a:r>
              <a:rPr lang="en-US" dirty="0" smtClean="0">
                <a:latin typeface="Arial"/>
                <a:cs typeface="Arial"/>
              </a:rPr>
              <a:t>Equal groups pictures</a:t>
            </a:r>
          </a:p>
          <a:p>
            <a:endParaRPr lang="en-US" dirty="0" smtClean="0">
              <a:latin typeface="Arial"/>
              <a:cs typeface="Arial"/>
            </a:endParaRPr>
          </a:p>
          <a:p>
            <a:endParaRPr lang="en-US" dirty="0" smtClean="0">
              <a:latin typeface="Arial"/>
              <a:cs typeface="Arial"/>
            </a:endParaRPr>
          </a:p>
          <a:p>
            <a:endParaRPr lang="en-US" dirty="0" smtClean="0">
              <a:latin typeface="Arial"/>
              <a:cs typeface="Arial"/>
            </a:endParaRPr>
          </a:p>
        </p:txBody>
      </p:sp>
      <p:sp>
        <p:nvSpPr>
          <p:cNvPr id="25" name="Text Placeholder 3"/>
          <p:cNvSpPr>
            <a:spLocks noGrp="1"/>
          </p:cNvSpPr>
          <p:nvPr>
            <p:ph type="body" sz="quarter" idx="13"/>
          </p:nvPr>
        </p:nvSpPr>
        <p:spPr/>
        <p:txBody>
          <a:bodyPr/>
          <a:lstStyle/>
          <a:p>
            <a:r>
              <a:rPr lang="en-US" smtClean="0"/>
              <a:t>Grade 3 – Module 1 – Lesson 1</a:t>
            </a:r>
            <a:endParaRPr lang="en-US" dirty="0"/>
          </a:p>
        </p:txBody>
      </p:sp>
      <p:grpSp>
        <p:nvGrpSpPr>
          <p:cNvPr id="39" name="Group 65"/>
          <p:cNvGrpSpPr>
            <a:grpSpLocks/>
          </p:cNvGrpSpPr>
          <p:nvPr/>
        </p:nvGrpSpPr>
        <p:grpSpPr bwMode="auto">
          <a:xfrm>
            <a:off x="719164" y="4468455"/>
            <a:ext cx="2717402" cy="1455674"/>
            <a:chOff x="1791" y="12540"/>
            <a:chExt cx="3031" cy="1475"/>
          </a:xfrm>
        </p:grpSpPr>
        <p:grpSp>
          <p:nvGrpSpPr>
            <p:cNvPr id="41" name="Group 30"/>
            <p:cNvGrpSpPr>
              <a:grpSpLocks/>
            </p:cNvGrpSpPr>
            <p:nvPr/>
          </p:nvGrpSpPr>
          <p:grpSpPr bwMode="auto">
            <a:xfrm>
              <a:off x="1791" y="12540"/>
              <a:ext cx="1364" cy="1440"/>
              <a:chOff x="1791" y="12371"/>
              <a:chExt cx="1364" cy="1440"/>
            </a:xfrm>
          </p:grpSpPr>
          <p:grpSp>
            <p:nvGrpSpPr>
              <p:cNvPr id="50" name="Group 22"/>
              <p:cNvGrpSpPr>
                <a:grpSpLocks/>
              </p:cNvGrpSpPr>
              <p:nvPr/>
            </p:nvGrpSpPr>
            <p:grpSpPr bwMode="auto">
              <a:xfrm rot="1887729">
                <a:off x="1967" y="12572"/>
                <a:ext cx="1041" cy="1018"/>
                <a:chOff x="1967" y="12572"/>
                <a:chExt cx="1041" cy="1018"/>
              </a:xfrm>
            </p:grpSpPr>
            <p:sp>
              <p:nvSpPr>
                <p:cNvPr id="52" name="Oval 18"/>
                <p:cNvSpPr>
                  <a:spLocks noChangeArrowheads="1"/>
                </p:cNvSpPr>
                <p:nvPr/>
              </p:nvSpPr>
              <p:spPr bwMode="auto">
                <a:xfrm>
                  <a:off x="2105" y="12572"/>
                  <a:ext cx="401" cy="401"/>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Oval 19"/>
                <p:cNvSpPr>
                  <a:spLocks noChangeArrowheads="1"/>
                </p:cNvSpPr>
                <p:nvPr/>
              </p:nvSpPr>
              <p:spPr bwMode="auto">
                <a:xfrm>
                  <a:off x="2480" y="13189"/>
                  <a:ext cx="401" cy="401"/>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Oval 20"/>
                <p:cNvSpPr>
                  <a:spLocks noChangeArrowheads="1"/>
                </p:cNvSpPr>
                <p:nvPr/>
              </p:nvSpPr>
              <p:spPr bwMode="auto">
                <a:xfrm>
                  <a:off x="2607" y="12699"/>
                  <a:ext cx="401" cy="401"/>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Oval 21"/>
                <p:cNvSpPr>
                  <a:spLocks noChangeArrowheads="1"/>
                </p:cNvSpPr>
                <p:nvPr/>
              </p:nvSpPr>
              <p:spPr bwMode="auto">
                <a:xfrm>
                  <a:off x="1967" y="13100"/>
                  <a:ext cx="401" cy="401"/>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1" name="Oval 29"/>
              <p:cNvSpPr>
                <a:spLocks noChangeArrowheads="1"/>
              </p:cNvSpPr>
              <p:nvPr/>
            </p:nvSpPr>
            <p:spPr bwMode="auto">
              <a:xfrm>
                <a:off x="1791" y="12371"/>
                <a:ext cx="1364" cy="1440"/>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9"/>
            <p:cNvGrpSpPr>
              <a:grpSpLocks/>
            </p:cNvGrpSpPr>
            <p:nvPr/>
          </p:nvGrpSpPr>
          <p:grpSpPr bwMode="auto">
            <a:xfrm>
              <a:off x="3458" y="12575"/>
              <a:ext cx="1364" cy="1440"/>
              <a:chOff x="1791" y="12371"/>
              <a:chExt cx="1364" cy="1440"/>
            </a:xfrm>
          </p:grpSpPr>
          <p:grpSp>
            <p:nvGrpSpPr>
              <p:cNvPr id="44" name="Group 10"/>
              <p:cNvGrpSpPr>
                <a:grpSpLocks/>
              </p:cNvGrpSpPr>
              <p:nvPr/>
            </p:nvGrpSpPr>
            <p:grpSpPr bwMode="auto">
              <a:xfrm rot="1887729">
                <a:off x="1967" y="12572"/>
                <a:ext cx="1041" cy="1018"/>
                <a:chOff x="1967" y="12572"/>
                <a:chExt cx="1041" cy="1018"/>
              </a:xfrm>
            </p:grpSpPr>
            <p:sp>
              <p:nvSpPr>
                <p:cNvPr id="46" name="Oval 60"/>
                <p:cNvSpPr>
                  <a:spLocks noChangeArrowheads="1"/>
                </p:cNvSpPr>
                <p:nvPr/>
              </p:nvSpPr>
              <p:spPr bwMode="auto">
                <a:xfrm>
                  <a:off x="2105" y="12572"/>
                  <a:ext cx="401" cy="401"/>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Oval 61"/>
                <p:cNvSpPr>
                  <a:spLocks noChangeArrowheads="1"/>
                </p:cNvSpPr>
                <p:nvPr/>
              </p:nvSpPr>
              <p:spPr bwMode="auto">
                <a:xfrm>
                  <a:off x="2480" y="13189"/>
                  <a:ext cx="401" cy="401"/>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Oval 62"/>
                <p:cNvSpPr>
                  <a:spLocks noChangeArrowheads="1"/>
                </p:cNvSpPr>
                <p:nvPr/>
              </p:nvSpPr>
              <p:spPr bwMode="auto">
                <a:xfrm>
                  <a:off x="2607" y="12699"/>
                  <a:ext cx="401" cy="401"/>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Oval 63"/>
                <p:cNvSpPr>
                  <a:spLocks noChangeArrowheads="1"/>
                </p:cNvSpPr>
                <p:nvPr/>
              </p:nvSpPr>
              <p:spPr bwMode="auto">
                <a:xfrm>
                  <a:off x="1967" y="13100"/>
                  <a:ext cx="401" cy="401"/>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5" name="Oval 64"/>
              <p:cNvSpPr>
                <a:spLocks noChangeArrowheads="1"/>
              </p:cNvSpPr>
              <p:nvPr/>
            </p:nvSpPr>
            <p:spPr bwMode="auto">
              <a:xfrm>
                <a:off x="1791" y="12371"/>
                <a:ext cx="1364" cy="1440"/>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56" name="Rectangle 55"/>
          <p:cNvSpPr/>
          <p:nvPr/>
        </p:nvSpPr>
        <p:spPr>
          <a:xfrm>
            <a:off x="4771027" y="4943574"/>
            <a:ext cx="1724225" cy="523220"/>
          </a:xfrm>
          <a:prstGeom prst="rect">
            <a:avLst/>
          </a:prstGeom>
        </p:spPr>
        <p:txBody>
          <a:bodyPr wrap="none">
            <a:spAutoFit/>
          </a:bodyPr>
          <a:lstStyle/>
          <a:p>
            <a:r>
              <a:rPr lang="en-US" sz="2800" dirty="0" smtClean="0"/>
              <a:t>2 fours </a:t>
            </a:r>
            <a:r>
              <a:rPr lang="en-US" sz="2800" dirty="0"/>
              <a:t>= </a:t>
            </a:r>
            <a:r>
              <a:rPr lang="en-US" sz="2800" dirty="0" smtClean="0"/>
              <a:t>8</a:t>
            </a:r>
            <a:endParaRPr lang="en-US" sz="2800" dirty="0"/>
          </a:p>
        </p:txBody>
      </p:sp>
      <p:sp>
        <p:nvSpPr>
          <p:cNvPr id="57" name="Rectangle 56"/>
          <p:cNvSpPr/>
          <p:nvPr/>
        </p:nvSpPr>
        <p:spPr>
          <a:xfrm>
            <a:off x="4759183" y="5501335"/>
            <a:ext cx="1413017" cy="523220"/>
          </a:xfrm>
          <a:prstGeom prst="rect">
            <a:avLst/>
          </a:prstGeom>
        </p:spPr>
        <p:txBody>
          <a:bodyPr wrap="none">
            <a:spAutoFit/>
          </a:bodyPr>
          <a:lstStyle/>
          <a:p>
            <a:r>
              <a:rPr lang="en-US" sz="2800" dirty="0" smtClean="0"/>
              <a:t>2 </a:t>
            </a:r>
            <a:r>
              <a:rPr lang="en-US" sz="2800" dirty="0"/>
              <a:t>× 4 = </a:t>
            </a:r>
            <a:r>
              <a:rPr lang="en-US" sz="2800" dirty="0" smtClean="0"/>
              <a:t>8</a:t>
            </a:r>
            <a:endParaRPr lang="en-US" sz="2800" dirty="0"/>
          </a:p>
        </p:txBody>
      </p:sp>
      <p:sp>
        <p:nvSpPr>
          <p:cNvPr id="24" name="Content Placeholder 2"/>
          <p:cNvSpPr txBox="1">
            <a:spLocks/>
          </p:cNvSpPr>
          <p:nvPr/>
        </p:nvSpPr>
        <p:spPr>
          <a:xfrm>
            <a:off x="286606" y="1671394"/>
            <a:ext cx="4132262" cy="748335"/>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dirty="0" smtClean="0">
                <a:latin typeface="Arial" panose="020B0604020202020204" pitchFamily="34" charset="0"/>
                <a:cs typeface="Arial" panose="020B0604020202020204" pitchFamily="34" charset="0"/>
              </a:rPr>
              <a:t>Repeated addition</a:t>
            </a:r>
          </a:p>
          <a:p>
            <a:endParaRPr lang="en-US" dirty="0" smtClean="0"/>
          </a:p>
          <a:p>
            <a:endParaRPr lang="en-US" dirty="0" smtClean="0"/>
          </a:p>
          <a:p>
            <a:endParaRPr lang="en-US" dirty="0" smtClean="0"/>
          </a:p>
        </p:txBody>
      </p:sp>
      <p:pic>
        <p:nvPicPr>
          <p:cNvPr id="5" name="Picture 4"/>
          <p:cNvPicPr>
            <a:picLocks noChangeAspect="1"/>
          </p:cNvPicPr>
          <p:nvPr/>
        </p:nvPicPr>
        <p:blipFill>
          <a:blip r:embed="rId3"/>
          <a:stretch>
            <a:fillRect/>
          </a:stretch>
        </p:blipFill>
        <p:spPr>
          <a:xfrm>
            <a:off x="1119308" y="2144108"/>
            <a:ext cx="5404712" cy="1771722"/>
          </a:xfrm>
          <a:prstGeom prst="rect">
            <a:avLst/>
          </a:prstGeom>
        </p:spPr>
      </p:pic>
      <p:sp>
        <p:nvSpPr>
          <p:cNvPr id="26" name="Rectangle 25"/>
          <p:cNvSpPr/>
          <p:nvPr/>
        </p:nvSpPr>
        <p:spPr>
          <a:xfrm>
            <a:off x="4800600" y="4380279"/>
            <a:ext cx="1413017" cy="523220"/>
          </a:xfrm>
          <a:prstGeom prst="rect">
            <a:avLst/>
          </a:prstGeom>
        </p:spPr>
        <p:txBody>
          <a:bodyPr wrap="none">
            <a:spAutoFit/>
          </a:bodyPr>
          <a:lstStyle/>
          <a:p>
            <a:r>
              <a:rPr lang="en-US" sz="2800" dirty="0" smtClean="0"/>
              <a:t>4 </a:t>
            </a:r>
            <a:r>
              <a:rPr lang="en-US" sz="2800" dirty="0"/>
              <a:t>+ 4 = </a:t>
            </a:r>
            <a:r>
              <a:rPr lang="en-US" sz="2800" dirty="0" smtClean="0"/>
              <a:t>8</a:t>
            </a:r>
            <a:endParaRPr lang="en-US" sz="2800" dirty="0"/>
          </a:p>
        </p:txBody>
      </p:sp>
    </p:spTree>
    <p:extLst>
      <p:ext uri="{BB962C8B-B14F-4D97-AF65-F5344CB8AC3E}">
        <p14:creationId xmlns:p14="http://schemas.microsoft.com/office/powerpoint/2010/main" val="55335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6" grpId="0"/>
      <p:bldP spid="57" grpId="0"/>
      <p:bldP spid="2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Relate Multiplication to the Array Model.</a:t>
            </a:r>
            <a:endParaRPr lang="en-US" dirty="0"/>
          </a:p>
        </p:txBody>
      </p:sp>
      <p:sp>
        <p:nvSpPr>
          <p:cNvPr id="39" name="Text Placeholder 3"/>
          <p:cNvSpPr>
            <a:spLocks noGrp="1"/>
          </p:cNvSpPr>
          <p:nvPr>
            <p:ph type="body" sz="quarter" idx="13"/>
          </p:nvPr>
        </p:nvSpPr>
        <p:spPr/>
        <p:txBody>
          <a:bodyPr/>
          <a:lstStyle/>
          <a:p>
            <a:r>
              <a:rPr lang="en-US" smtClean="0"/>
              <a:t>Grade 3 – Module 1 – Lesson 2</a:t>
            </a:r>
            <a:endParaRPr lang="en-US" dirty="0"/>
          </a:p>
        </p:txBody>
      </p:sp>
      <p:grpSp>
        <p:nvGrpSpPr>
          <p:cNvPr id="5" name="Group 4"/>
          <p:cNvGrpSpPr/>
          <p:nvPr/>
        </p:nvGrpSpPr>
        <p:grpSpPr>
          <a:xfrm>
            <a:off x="255999" y="1653692"/>
            <a:ext cx="2686423" cy="4302931"/>
            <a:chOff x="255999" y="1653692"/>
            <a:chExt cx="2686423" cy="4302931"/>
          </a:xfrm>
        </p:grpSpPr>
        <p:grpSp>
          <p:nvGrpSpPr>
            <p:cNvPr id="11" name="Group 10"/>
            <p:cNvGrpSpPr/>
            <p:nvPr/>
          </p:nvGrpSpPr>
          <p:grpSpPr>
            <a:xfrm>
              <a:off x="255999" y="1653692"/>
              <a:ext cx="2686423" cy="2962091"/>
              <a:chOff x="282125" y="2163883"/>
              <a:chExt cx="2686423" cy="2962091"/>
            </a:xfrm>
          </p:grpSpPr>
          <p:grpSp>
            <p:nvGrpSpPr>
              <p:cNvPr id="7" name="Group 6"/>
              <p:cNvGrpSpPr/>
              <p:nvPr/>
            </p:nvGrpSpPr>
            <p:grpSpPr>
              <a:xfrm>
                <a:off x="286606" y="2163883"/>
                <a:ext cx="1269602" cy="1379474"/>
                <a:chOff x="286606" y="2163883"/>
                <a:chExt cx="1269602" cy="1379474"/>
              </a:xfrm>
            </p:grpSpPr>
            <p:sp>
              <p:nvSpPr>
                <p:cNvPr id="24" name="Oval 29"/>
                <p:cNvSpPr>
                  <a:spLocks noChangeArrowheads="1"/>
                </p:cNvSpPr>
                <p:nvPr/>
              </p:nvSpPr>
              <p:spPr bwMode="auto">
                <a:xfrm>
                  <a:off x="286606" y="2163883"/>
                  <a:ext cx="1269602" cy="137947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Oval 18"/>
                <p:cNvSpPr>
                  <a:spLocks noChangeArrowheads="1"/>
                </p:cNvSpPr>
                <p:nvPr/>
              </p:nvSpPr>
              <p:spPr bwMode="auto">
                <a:xfrm rot="1887729">
                  <a:off x="468083" y="2373221"/>
                  <a:ext cx="465114" cy="464703"/>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18"/>
                <p:cNvSpPr>
                  <a:spLocks noChangeArrowheads="1"/>
                </p:cNvSpPr>
                <p:nvPr/>
              </p:nvSpPr>
              <p:spPr bwMode="auto">
                <a:xfrm rot="1887729">
                  <a:off x="1004010" y="2588800"/>
                  <a:ext cx="465114" cy="464703"/>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18"/>
                <p:cNvSpPr>
                  <a:spLocks noChangeArrowheads="1"/>
                </p:cNvSpPr>
                <p:nvPr/>
              </p:nvSpPr>
              <p:spPr bwMode="auto">
                <a:xfrm rot="1887729">
                  <a:off x="571164" y="2947053"/>
                  <a:ext cx="465114" cy="464703"/>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29"/>
              <p:cNvGrpSpPr/>
              <p:nvPr/>
            </p:nvGrpSpPr>
            <p:grpSpPr>
              <a:xfrm>
                <a:off x="1698946" y="2163883"/>
                <a:ext cx="1269602" cy="1379474"/>
                <a:chOff x="286606" y="2163883"/>
                <a:chExt cx="1269602" cy="1379474"/>
              </a:xfrm>
            </p:grpSpPr>
            <p:sp>
              <p:nvSpPr>
                <p:cNvPr id="31" name="Oval 29"/>
                <p:cNvSpPr>
                  <a:spLocks noChangeArrowheads="1"/>
                </p:cNvSpPr>
                <p:nvPr/>
              </p:nvSpPr>
              <p:spPr bwMode="auto">
                <a:xfrm>
                  <a:off x="286606" y="2163883"/>
                  <a:ext cx="1269602" cy="137947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Oval 18"/>
                <p:cNvSpPr>
                  <a:spLocks noChangeArrowheads="1"/>
                </p:cNvSpPr>
                <p:nvPr/>
              </p:nvSpPr>
              <p:spPr bwMode="auto">
                <a:xfrm rot="1887729">
                  <a:off x="468083" y="2373221"/>
                  <a:ext cx="465114" cy="464703"/>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Oval 18"/>
                <p:cNvSpPr>
                  <a:spLocks noChangeArrowheads="1"/>
                </p:cNvSpPr>
                <p:nvPr/>
              </p:nvSpPr>
              <p:spPr bwMode="auto">
                <a:xfrm rot="1887729">
                  <a:off x="1004010" y="2588800"/>
                  <a:ext cx="465114" cy="464703"/>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18"/>
                <p:cNvSpPr>
                  <a:spLocks noChangeArrowheads="1"/>
                </p:cNvSpPr>
                <p:nvPr/>
              </p:nvSpPr>
              <p:spPr bwMode="auto">
                <a:xfrm rot="1887729">
                  <a:off x="571164" y="2947053"/>
                  <a:ext cx="465114" cy="464703"/>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 name="Group 34"/>
              <p:cNvGrpSpPr/>
              <p:nvPr/>
            </p:nvGrpSpPr>
            <p:grpSpPr>
              <a:xfrm>
                <a:off x="282125" y="3746500"/>
                <a:ext cx="1269602" cy="1379474"/>
                <a:chOff x="286606" y="2163883"/>
                <a:chExt cx="1269602" cy="1379474"/>
              </a:xfrm>
            </p:grpSpPr>
            <p:sp>
              <p:nvSpPr>
                <p:cNvPr id="36" name="Oval 29"/>
                <p:cNvSpPr>
                  <a:spLocks noChangeArrowheads="1"/>
                </p:cNvSpPr>
                <p:nvPr/>
              </p:nvSpPr>
              <p:spPr bwMode="auto">
                <a:xfrm>
                  <a:off x="286606" y="2163883"/>
                  <a:ext cx="1269602" cy="137947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Oval 18"/>
                <p:cNvSpPr>
                  <a:spLocks noChangeArrowheads="1"/>
                </p:cNvSpPr>
                <p:nvPr/>
              </p:nvSpPr>
              <p:spPr bwMode="auto">
                <a:xfrm rot="1887729">
                  <a:off x="468083" y="2373221"/>
                  <a:ext cx="465114" cy="464703"/>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Oval 18"/>
                <p:cNvSpPr>
                  <a:spLocks noChangeArrowheads="1"/>
                </p:cNvSpPr>
                <p:nvPr/>
              </p:nvSpPr>
              <p:spPr bwMode="auto">
                <a:xfrm rot="1887729">
                  <a:off x="1004010" y="2588800"/>
                  <a:ext cx="465114" cy="464703"/>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18"/>
                <p:cNvSpPr>
                  <a:spLocks noChangeArrowheads="1"/>
                </p:cNvSpPr>
                <p:nvPr/>
              </p:nvSpPr>
              <p:spPr bwMode="auto">
                <a:xfrm rot="1887729">
                  <a:off x="571164" y="2947053"/>
                  <a:ext cx="465114" cy="464703"/>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3" name="Group 42"/>
              <p:cNvGrpSpPr/>
              <p:nvPr/>
            </p:nvGrpSpPr>
            <p:grpSpPr>
              <a:xfrm>
                <a:off x="1676955" y="3725351"/>
                <a:ext cx="1269602" cy="1379474"/>
                <a:chOff x="286606" y="2163883"/>
                <a:chExt cx="1269602" cy="1379474"/>
              </a:xfrm>
            </p:grpSpPr>
            <p:sp>
              <p:nvSpPr>
                <p:cNvPr id="58" name="Oval 29"/>
                <p:cNvSpPr>
                  <a:spLocks noChangeArrowheads="1"/>
                </p:cNvSpPr>
                <p:nvPr/>
              </p:nvSpPr>
              <p:spPr bwMode="auto">
                <a:xfrm>
                  <a:off x="286606" y="2163883"/>
                  <a:ext cx="1269602" cy="137947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Oval 18"/>
                <p:cNvSpPr>
                  <a:spLocks noChangeArrowheads="1"/>
                </p:cNvSpPr>
                <p:nvPr/>
              </p:nvSpPr>
              <p:spPr bwMode="auto">
                <a:xfrm rot="1887729">
                  <a:off x="468083" y="2373221"/>
                  <a:ext cx="465114" cy="464703"/>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Oval 18"/>
                <p:cNvSpPr>
                  <a:spLocks noChangeArrowheads="1"/>
                </p:cNvSpPr>
                <p:nvPr/>
              </p:nvSpPr>
              <p:spPr bwMode="auto">
                <a:xfrm rot="1887729">
                  <a:off x="1004010" y="2588800"/>
                  <a:ext cx="465114" cy="464703"/>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Oval 18"/>
                <p:cNvSpPr>
                  <a:spLocks noChangeArrowheads="1"/>
                </p:cNvSpPr>
                <p:nvPr/>
              </p:nvSpPr>
              <p:spPr bwMode="auto">
                <a:xfrm rot="1887729">
                  <a:off x="571164" y="2947053"/>
                  <a:ext cx="465114" cy="464703"/>
                </a:xfrm>
                <a:prstGeom prst="ellipse">
                  <a:avLst/>
                </a:prstGeom>
                <a:solidFill>
                  <a:srgbClr val="A5A5A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5" name="TextBox 44"/>
            <p:cNvSpPr txBox="1"/>
            <p:nvPr/>
          </p:nvSpPr>
          <p:spPr>
            <a:xfrm>
              <a:off x="823262" y="4571628"/>
              <a:ext cx="1529599" cy="1384995"/>
            </a:xfrm>
            <a:prstGeom prst="rect">
              <a:avLst/>
            </a:prstGeom>
            <a:noFill/>
          </p:spPr>
          <p:txBody>
            <a:bodyPr wrap="square" rtlCol="0">
              <a:spAutoFit/>
            </a:bodyPr>
            <a:lstStyle/>
            <a:p>
              <a:r>
                <a:rPr lang="en-US" sz="2800" dirty="0" smtClean="0">
                  <a:solidFill>
                    <a:srgbClr val="1F497D"/>
                  </a:solidFill>
                  <a:latin typeface="Agenda-Light"/>
                  <a:cs typeface="Agenda-Light"/>
                </a:rPr>
                <a:t>Equal Groups Pictures</a:t>
              </a:r>
              <a:endParaRPr lang="en-US" sz="2800" dirty="0">
                <a:solidFill>
                  <a:srgbClr val="1F497D"/>
                </a:solidFill>
                <a:latin typeface="Agenda-Light"/>
                <a:cs typeface="Agenda-Light"/>
              </a:endParaRPr>
            </a:p>
          </p:txBody>
        </p:sp>
      </p:grpSp>
      <p:grpSp>
        <p:nvGrpSpPr>
          <p:cNvPr id="6" name="Group 5"/>
          <p:cNvGrpSpPr/>
          <p:nvPr/>
        </p:nvGrpSpPr>
        <p:grpSpPr>
          <a:xfrm>
            <a:off x="3012424" y="2113380"/>
            <a:ext cx="2587014" cy="3521814"/>
            <a:chOff x="3012424" y="2113380"/>
            <a:chExt cx="2587014" cy="3521814"/>
          </a:xfrm>
        </p:grpSpPr>
        <p:sp>
          <p:nvSpPr>
            <p:cNvPr id="41" name="TextBox 40"/>
            <p:cNvSpPr txBox="1"/>
            <p:nvPr/>
          </p:nvSpPr>
          <p:spPr>
            <a:xfrm>
              <a:off x="4077905" y="5111974"/>
              <a:ext cx="1371600" cy="523220"/>
            </a:xfrm>
            <a:prstGeom prst="rect">
              <a:avLst/>
            </a:prstGeom>
            <a:noFill/>
          </p:spPr>
          <p:txBody>
            <a:bodyPr wrap="square" rtlCol="0">
              <a:spAutoFit/>
            </a:bodyPr>
            <a:lstStyle/>
            <a:p>
              <a:r>
                <a:rPr lang="en-US" sz="2800" dirty="0">
                  <a:solidFill>
                    <a:srgbClr val="1F497D"/>
                  </a:solidFill>
                  <a:latin typeface="Agenda-Light"/>
                  <a:cs typeface="Agenda-Light"/>
                </a:rPr>
                <a:t>Array</a:t>
              </a:r>
            </a:p>
          </p:txBody>
        </p:sp>
        <p:sp>
          <p:nvSpPr>
            <p:cNvPr id="16" name="Right Arrow 15"/>
            <p:cNvSpPr/>
            <p:nvPr/>
          </p:nvSpPr>
          <p:spPr>
            <a:xfrm>
              <a:off x="3012424" y="2902483"/>
              <a:ext cx="633412" cy="369640"/>
            </a:xfrm>
            <a:prstGeom prst="rightArrow">
              <a:avLst/>
            </a:prstGeom>
            <a:solidFill>
              <a:srgbClr val="DF6314"/>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a:off x="3020679" y="5155875"/>
              <a:ext cx="633412" cy="369640"/>
            </a:xfrm>
            <a:prstGeom prst="rightArrow">
              <a:avLst/>
            </a:prstGeom>
            <a:solidFill>
              <a:srgbClr val="DF6314"/>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3682005" y="2113380"/>
              <a:ext cx="1917433" cy="2585963"/>
            </a:xfrm>
            <a:prstGeom prst="rect">
              <a:avLst/>
            </a:prstGeom>
          </p:spPr>
        </p:pic>
      </p:grpSp>
      <p:grpSp>
        <p:nvGrpSpPr>
          <p:cNvPr id="47" name="Group 46"/>
          <p:cNvGrpSpPr/>
          <p:nvPr/>
        </p:nvGrpSpPr>
        <p:grpSpPr>
          <a:xfrm>
            <a:off x="5678420" y="2438400"/>
            <a:ext cx="3412660" cy="3581400"/>
            <a:chOff x="5678420" y="2438400"/>
            <a:chExt cx="3412660" cy="3581400"/>
          </a:xfrm>
        </p:grpSpPr>
        <p:grpSp>
          <p:nvGrpSpPr>
            <p:cNvPr id="48" name="Group 47"/>
            <p:cNvGrpSpPr/>
            <p:nvPr/>
          </p:nvGrpSpPr>
          <p:grpSpPr>
            <a:xfrm>
              <a:off x="5678420" y="2864448"/>
              <a:ext cx="3412660" cy="3155352"/>
              <a:chOff x="5678420" y="2876937"/>
              <a:chExt cx="3412660" cy="3155352"/>
            </a:xfrm>
          </p:grpSpPr>
          <p:sp>
            <p:nvSpPr>
              <p:cNvPr id="50" name="Right Arrow 49"/>
              <p:cNvSpPr/>
              <p:nvPr/>
            </p:nvSpPr>
            <p:spPr>
              <a:xfrm>
                <a:off x="5678420" y="2876937"/>
                <a:ext cx="633412" cy="369640"/>
              </a:xfrm>
              <a:prstGeom prst="rightArrow">
                <a:avLst/>
              </a:prstGeom>
              <a:solidFill>
                <a:srgbClr val="DF6314"/>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ight Arrow 50"/>
              <p:cNvSpPr/>
              <p:nvPr/>
            </p:nvSpPr>
            <p:spPr>
              <a:xfrm>
                <a:off x="5678420" y="5196057"/>
                <a:ext cx="633412" cy="369640"/>
              </a:xfrm>
              <a:prstGeom prst="rightArrow">
                <a:avLst/>
              </a:prstGeom>
              <a:solidFill>
                <a:srgbClr val="DF6314"/>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6652680" y="4647294"/>
                <a:ext cx="2438400" cy="1384995"/>
              </a:xfrm>
              <a:prstGeom prst="rect">
                <a:avLst/>
              </a:prstGeom>
              <a:noFill/>
            </p:spPr>
            <p:txBody>
              <a:bodyPr wrap="square" rtlCol="0">
                <a:spAutoFit/>
              </a:bodyPr>
              <a:lstStyle/>
              <a:p>
                <a:r>
                  <a:rPr lang="en-US" sz="2800" dirty="0" smtClean="0">
                    <a:solidFill>
                      <a:srgbClr val="1F497D"/>
                    </a:solidFill>
                    <a:latin typeface="Agenda-Light"/>
                    <a:cs typeface="Agenda-Light"/>
                  </a:rPr>
                  <a:t>Multiplication Number Sentence</a:t>
                </a:r>
                <a:endParaRPr lang="en-US" sz="2800" dirty="0">
                  <a:solidFill>
                    <a:srgbClr val="1F497D"/>
                  </a:solidFill>
                  <a:latin typeface="Agenda-Light"/>
                  <a:cs typeface="Agenda-Light"/>
                </a:endParaRPr>
              </a:p>
            </p:txBody>
          </p:sp>
        </p:grpSp>
        <p:pic>
          <p:nvPicPr>
            <p:cNvPr id="49" name="Picture 48" descr="new doc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109" y="2438400"/>
              <a:ext cx="2648691" cy="1374796"/>
            </a:xfrm>
            <a:prstGeom prst="rect">
              <a:avLst/>
            </a:prstGeom>
          </p:spPr>
        </p:pic>
      </p:grpSp>
    </p:spTree>
    <p:extLst>
      <p:ext uri="{BB962C8B-B14F-4D97-AF65-F5344CB8AC3E}">
        <p14:creationId xmlns:p14="http://schemas.microsoft.com/office/powerpoint/2010/main" val="39945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Relate Multiplication to Number Bonds. </a:t>
            </a:r>
            <a:endParaRPr lang="en-US" dirty="0"/>
          </a:p>
        </p:txBody>
      </p:sp>
      <p:sp>
        <p:nvSpPr>
          <p:cNvPr id="7" name="Text Placeholder 3"/>
          <p:cNvSpPr>
            <a:spLocks noGrp="1"/>
          </p:cNvSpPr>
          <p:nvPr>
            <p:ph type="body" sz="quarter" idx="13"/>
          </p:nvPr>
        </p:nvSpPr>
        <p:spPr/>
        <p:txBody>
          <a:bodyPr/>
          <a:lstStyle/>
          <a:p>
            <a:r>
              <a:rPr lang="en-US" smtClean="0"/>
              <a:t>Grade 3 – Module 1 – Lesson 3</a:t>
            </a:r>
            <a:endParaRPr lang="en-US" dirty="0"/>
          </a:p>
        </p:txBody>
      </p:sp>
      <p:grpSp>
        <p:nvGrpSpPr>
          <p:cNvPr id="3" name="Group 2"/>
          <p:cNvGrpSpPr/>
          <p:nvPr/>
        </p:nvGrpSpPr>
        <p:grpSpPr>
          <a:xfrm>
            <a:off x="609600" y="1787392"/>
            <a:ext cx="3552122" cy="4081302"/>
            <a:chOff x="609600" y="1787392"/>
            <a:chExt cx="3552122" cy="4081302"/>
          </a:xfrm>
        </p:grpSpPr>
        <p:pic>
          <p:nvPicPr>
            <p:cNvPr id="9" name="Picture 8"/>
            <p:cNvPicPr>
              <a:picLocks noChangeAspect="1"/>
            </p:cNvPicPr>
            <p:nvPr/>
          </p:nvPicPr>
          <p:blipFill>
            <a:blip r:embed="rId3"/>
            <a:stretch>
              <a:fillRect/>
            </a:stretch>
          </p:blipFill>
          <p:spPr>
            <a:xfrm>
              <a:off x="609600" y="1787392"/>
              <a:ext cx="3552122" cy="3562044"/>
            </a:xfrm>
            <a:prstGeom prst="rect">
              <a:avLst/>
            </a:prstGeom>
          </p:spPr>
        </p:pic>
        <p:sp>
          <p:nvSpPr>
            <p:cNvPr id="6" name="TextBox 5"/>
            <p:cNvSpPr txBox="1"/>
            <p:nvPr/>
          </p:nvSpPr>
          <p:spPr>
            <a:xfrm>
              <a:off x="838200" y="5345474"/>
              <a:ext cx="3084896" cy="523220"/>
            </a:xfrm>
            <a:prstGeom prst="rect">
              <a:avLst/>
            </a:prstGeom>
            <a:noFill/>
          </p:spPr>
          <p:txBody>
            <a:bodyPr wrap="square" rtlCol="0">
              <a:spAutoFit/>
            </a:bodyPr>
            <a:lstStyle/>
            <a:p>
              <a:pPr algn="ctr"/>
              <a:r>
                <a:rPr lang="en-US" sz="2800" dirty="0" smtClean="0">
                  <a:solidFill>
                    <a:srgbClr val="1F497D"/>
                  </a:solidFill>
                  <a:latin typeface="Agenda-Light"/>
                  <a:cs typeface="Agenda-Light"/>
                </a:rPr>
                <a:t>Number Bond</a:t>
              </a:r>
              <a:endParaRPr lang="en-US" sz="2800" dirty="0">
                <a:solidFill>
                  <a:srgbClr val="1F497D"/>
                </a:solidFill>
                <a:latin typeface="Agenda-Light"/>
                <a:cs typeface="Agenda-Light"/>
              </a:endParaRPr>
            </a:p>
          </p:txBody>
        </p:sp>
      </p:grpSp>
      <p:pic>
        <p:nvPicPr>
          <p:cNvPr id="11" name="Picture 10" descr="new doc_1.jp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713162" y="2629299"/>
            <a:ext cx="3204916" cy="1663504"/>
          </a:xfrm>
          <a:prstGeom prst="rect">
            <a:avLst/>
          </a:prstGeom>
        </p:spPr>
      </p:pic>
    </p:spTree>
    <p:extLst>
      <p:ext uri="{BB962C8B-B14F-4D97-AF65-F5344CB8AC3E}">
        <p14:creationId xmlns:p14="http://schemas.microsoft.com/office/powerpoint/2010/main" val="387495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RDW Process</a:t>
            </a:r>
            <a:endParaRPr lang="en-US" dirty="0"/>
          </a:p>
        </p:txBody>
      </p:sp>
      <p:sp>
        <p:nvSpPr>
          <p:cNvPr id="11" name="Content Placeholder 2"/>
          <p:cNvSpPr txBox="1">
            <a:spLocks/>
          </p:cNvSpPr>
          <p:nvPr/>
        </p:nvSpPr>
        <p:spPr>
          <a:xfrm>
            <a:off x="315181" y="1658996"/>
            <a:ext cx="4091305" cy="533400"/>
          </a:xfrm>
          <a:prstGeom prst="rect">
            <a:avLst/>
          </a:prstGeom>
        </p:spPr>
        <p:txBody>
          <a:bodyPr vert="horz" lIns="91440" tIns="45720" rIns="91440" bIns="45720" rtlCol="0" anchor="t">
            <a:no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indent="-914400"/>
            <a:r>
              <a:rPr lang="en-US" sz="2800" b="1" dirty="0" smtClean="0">
                <a:solidFill>
                  <a:schemeClr val="accent3">
                    <a:lumMod val="50000"/>
                  </a:schemeClr>
                </a:solidFill>
                <a:latin typeface="Arial" panose="020B0604020202020204" pitchFamily="34" charset="0"/>
                <a:cs typeface="Arial" panose="020B0604020202020204" pitchFamily="34" charset="0"/>
              </a:rPr>
              <a:t>Read, Draw, Write</a:t>
            </a:r>
            <a:endParaRPr lang="en-US" sz="2800" b="1" dirty="0">
              <a:solidFill>
                <a:schemeClr val="accent3">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341505" y="2192396"/>
            <a:ext cx="8497695" cy="2677656"/>
          </a:xfrm>
          <a:prstGeom prst="rect">
            <a:avLst/>
          </a:prstGeom>
          <a:noFill/>
        </p:spPr>
        <p:txBody>
          <a:bodyPr wrap="square" rtlCol="0">
            <a:spAutoFit/>
          </a:bodyPr>
          <a:lstStyle/>
          <a:p>
            <a:pPr marL="514350" indent="-514350">
              <a:buFont typeface="+mj-lt"/>
              <a:buAutoNum type="arabicPeriod"/>
            </a:pPr>
            <a:r>
              <a:rPr lang="en-US" sz="2800" b="1" dirty="0" smtClean="0">
                <a:solidFill>
                  <a:srgbClr val="1F497D"/>
                </a:solidFill>
              </a:rPr>
              <a:t>Read</a:t>
            </a:r>
            <a:r>
              <a:rPr lang="en-US" sz="2800" dirty="0" smtClean="0">
                <a:solidFill>
                  <a:srgbClr val="1F497D"/>
                </a:solidFill>
              </a:rPr>
              <a:t> the problem.</a:t>
            </a:r>
          </a:p>
          <a:p>
            <a:pPr marL="514350" indent="-514350">
              <a:buFont typeface="+mj-lt"/>
              <a:buAutoNum type="arabicPeriod"/>
            </a:pPr>
            <a:endParaRPr lang="en-US" sz="2800" dirty="0">
              <a:solidFill>
                <a:srgbClr val="1F497D"/>
              </a:solidFill>
              <a:cs typeface="Agenda-Light"/>
            </a:endParaRPr>
          </a:p>
          <a:p>
            <a:pPr marL="514350" indent="-514350">
              <a:buFont typeface="+mj-lt"/>
              <a:buAutoNum type="arabicPeriod"/>
            </a:pPr>
            <a:r>
              <a:rPr lang="en-US" sz="2800" b="1" dirty="0" smtClean="0">
                <a:solidFill>
                  <a:srgbClr val="1F497D"/>
                </a:solidFill>
                <a:cs typeface="Agenda-Light"/>
              </a:rPr>
              <a:t>Draw </a:t>
            </a:r>
            <a:r>
              <a:rPr lang="en-US" sz="2800" dirty="0" smtClean="0">
                <a:solidFill>
                  <a:srgbClr val="1F497D"/>
                </a:solidFill>
                <a:cs typeface="Agenda-Light"/>
              </a:rPr>
              <a:t>a </a:t>
            </a:r>
            <a:r>
              <a:rPr lang="en-US" sz="2800" u="sng" dirty="0" smtClean="0">
                <a:solidFill>
                  <a:srgbClr val="1F497D"/>
                </a:solidFill>
                <a:cs typeface="Agenda-Light"/>
              </a:rPr>
              <a:t>picture</a:t>
            </a:r>
            <a:r>
              <a:rPr lang="en-US" sz="2800" dirty="0" smtClean="0">
                <a:solidFill>
                  <a:srgbClr val="1F497D"/>
                </a:solidFill>
                <a:cs typeface="Agenda-Light"/>
              </a:rPr>
              <a:t> representing the problem.</a:t>
            </a:r>
          </a:p>
          <a:p>
            <a:pPr marL="514350" indent="-514350">
              <a:buFont typeface="+mj-lt"/>
              <a:buAutoNum type="arabicPeriod"/>
            </a:pPr>
            <a:endParaRPr lang="en-US" sz="2800" b="1" dirty="0">
              <a:solidFill>
                <a:srgbClr val="1F497D"/>
              </a:solidFill>
              <a:cs typeface="Agenda-Light"/>
            </a:endParaRPr>
          </a:p>
          <a:p>
            <a:pPr marL="514350" indent="-514350">
              <a:buFont typeface="+mj-lt"/>
              <a:buAutoNum type="arabicPeriod"/>
            </a:pPr>
            <a:r>
              <a:rPr lang="en-US" sz="2800" b="1" dirty="0" smtClean="0">
                <a:solidFill>
                  <a:srgbClr val="1F497D"/>
                </a:solidFill>
                <a:cs typeface="Agenda-Light"/>
              </a:rPr>
              <a:t>Write </a:t>
            </a:r>
            <a:r>
              <a:rPr lang="en-US" sz="2800" dirty="0" smtClean="0">
                <a:solidFill>
                  <a:srgbClr val="1F497D"/>
                </a:solidFill>
                <a:cs typeface="Agenda-Light"/>
              </a:rPr>
              <a:t>a </a:t>
            </a:r>
            <a:r>
              <a:rPr lang="en-US" sz="2800" u="sng" dirty="0" smtClean="0">
                <a:solidFill>
                  <a:srgbClr val="1F497D"/>
                </a:solidFill>
                <a:cs typeface="Agenda-Light"/>
              </a:rPr>
              <a:t>number sentence </a:t>
            </a:r>
            <a:r>
              <a:rPr lang="en-US" sz="2800" dirty="0" smtClean="0">
                <a:solidFill>
                  <a:srgbClr val="1F497D"/>
                </a:solidFill>
                <a:cs typeface="Agenda-Light"/>
              </a:rPr>
              <a:t>to solve a problem and a </a:t>
            </a:r>
            <a:r>
              <a:rPr lang="en-US" sz="2800" u="sng" dirty="0" smtClean="0">
                <a:solidFill>
                  <a:srgbClr val="1F497D"/>
                </a:solidFill>
                <a:cs typeface="Agenda-Light"/>
              </a:rPr>
              <a:t>statement</a:t>
            </a:r>
            <a:r>
              <a:rPr lang="en-US" sz="2800" dirty="0" smtClean="0">
                <a:solidFill>
                  <a:srgbClr val="1F497D"/>
                </a:solidFill>
                <a:cs typeface="Agenda-Light"/>
              </a:rPr>
              <a:t> answering the problem.</a:t>
            </a:r>
            <a:endParaRPr lang="en-US" sz="2800" dirty="0">
              <a:solidFill>
                <a:srgbClr val="1F497D"/>
              </a:solidFill>
              <a:cs typeface="Agenda-Light"/>
            </a:endParaRPr>
          </a:p>
        </p:txBody>
      </p:sp>
    </p:spTree>
    <p:extLst>
      <p:ext uri="{BB962C8B-B14F-4D97-AF65-F5344CB8AC3E}">
        <p14:creationId xmlns:p14="http://schemas.microsoft.com/office/powerpoint/2010/main" val="308274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RDW Process</a:t>
            </a:r>
            <a:endParaRPr lang="en-US" dirty="0"/>
          </a:p>
        </p:txBody>
      </p:sp>
      <p:sp>
        <p:nvSpPr>
          <p:cNvPr id="13" name="TextBox 12"/>
          <p:cNvSpPr txBox="1"/>
          <p:nvPr/>
        </p:nvSpPr>
        <p:spPr>
          <a:xfrm>
            <a:off x="318763" y="1671395"/>
            <a:ext cx="8497695" cy="1384995"/>
          </a:xfrm>
          <a:prstGeom prst="rect">
            <a:avLst/>
          </a:prstGeom>
          <a:noFill/>
        </p:spPr>
        <p:txBody>
          <a:bodyPr wrap="square" rtlCol="0">
            <a:spAutoFit/>
          </a:bodyPr>
          <a:lstStyle/>
          <a:p>
            <a:r>
              <a:rPr lang="en-US" sz="2800" dirty="0" smtClean="0">
                <a:solidFill>
                  <a:srgbClr val="1F497D"/>
                </a:solidFill>
                <a:cs typeface="Agenda-Light"/>
              </a:rPr>
              <a:t>Jordan uses 3 lemons to make 1 pitcher of lemonade.  He makes 4 pitchers.  How many lemons does he use altogether?  Use the RDW process to show your solution.</a:t>
            </a:r>
            <a:endParaRPr lang="en-US" sz="2800" dirty="0">
              <a:solidFill>
                <a:srgbClr val="1F497D"/>
              </a:solidFill>
              <a:cs typeface="Agenda-Light"/>
            </a:endParaRPr>
          </a:p>
        </p:txBody>
      </p:sp>
      <p:pic>
        <p:nvPicPr>
          <p:cNvPr id="7" name="Picture 6" descr="slide 16p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709889"/>
            <a:ext cx="3204916" cy="2118507"/>
          </a:xfrm>
          <a:prstGeom prst="rect">
            <a:avLst/>
          </a:prstGeom>
        </p:spPr>
      </p:pic>
      <p:pic>
        <p:nvPicPr>
          <p:cNvPr id="8" name="Picture 7" descr="slide 16p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757" y="3505200"/>
            <a:ext cx="2648691" cy="777335"/>
          </a:xfrm>
          <a:prstGeom prst="rect">
            <a:avLst/>
          </a:prstGeom>
        </p:spPr>
      </p:pic>
      <p:pic>
        <p:nvPicPr>
          <p:cNvPr id="9" name="Picture 8" descr="slide 16p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684" y="4800600"/>
            <a:ext cx="4037144" cy="1027796"/>
          </a:xfrm>
          <a:prstGeom prst="rect">
            <a:avLst/>
          </a:prstGeom>
        </p:spPr>
      </p:pic>
      <p:sp>
        <p:nvSpPr>
          <p:cNvPr id="10" name="Rectangle 9"/>
          <p:cNvSpPr/>
          <p:nvPr/>
        </p:nvSpPr>
        <p:spPr>
          <a:xfrm>
            <a:off x="2209800" y="2571673"/>
            <a:ext cx="6477000" cy="461010"/>
          </a:xfrm>
          <a:prstGeom prst="rect">
            <a:avLst/>
          </a:prstGeom>
          <a:solidFill>
            <a:srgbClr val="FFFF00">
              <a:alpha val="42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31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Try Problem # 1.</a:t>
            </a:r>
            <a:endParaRPr lang="en-US" dirty="0"/>
          </a:p>
        </p:txBody>
      </p:sp>
      <p:sp>
        <p:nvSpPr>
          <p:cNvPr id="10" name="TextBox 9"/>
          <p:cNvSpPr txBox="1"/>
          <p:nvPr/>
        </p:nvSpPr>
        <p:spPr>
          <a:xfrm>
            <a:off x="286606" y="1573824"/>
            <a:ext cx="8497695" cy="1384995"/>
          </a:xfrm>
          <a:prstGeom prst="rect">
            <a:avLst/>
          </a:prstGeom>
          <a:noFill/>
        </p:spPr>
        <p:txBody>
          <a:bodyPr wrap="square" rtlCol="0">
            <a:spAutoFit/>
          </a:bodyPr>
          <a:lstStyle/>
          <a:p>
            <a:r>
              <a:rPr lang="en-US" sz="2800" dirty="0">
                <a:solidFill>
                  <a:srgbClr val="1F497D"/>
                </a:solidFill>
              </a:rPr>
              <a:t>Arthur has 4 boxes of chocolates. Each box has 6 chocolates inside. How many chocolates does Arthur have altogether? </a:t>
            </a:r>
            <a:endParaRPr lang="en-US" sz="2800" dirty="0">
              <a:solidFill>
                <a:srgbClr val="1F497D"/>
              </a:solidFill>
              <a:latin typeface="Agenda-Light"/>
              <a:cs typeface="Agenda-Light"/>
            </a:endParaRPr>
          </a:p>
        </p:txBody>
      </p:sp>
      <p:sp>
        <p:nvSpPr>
          <p:cNvPr id="11" name="TextBox 10"/>
          <p:cNvSpPr txBox="1"/>
          <p:nvPr/>
        </p:nvSpPr>
        <p:spPr>
          <a:xfrm rot="1071983">
            <a:off x="6352661" y="603175"/>
            <a:ext cx="2743062" cy="707886"/>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dirty="0" smtClean="0">
                <a:solidFill>
                  <a:prstClr val="white"/>
                </a:solidFill>
                <a:latin typeface="Calibri"/>
              </a:rPr>
              <a:t>Use the RDW process to solve this problem.</a:t>
            </a:r>
            <a:endParaRPr lang="en-US" sz="2000" dirty="0">
              <a:solidFill>
                <a:prstClr val="white"/>
              </a:solidFill>
              <a:latin typeface="Calibri"/>
            </a:endParaRPr>
          </a:p>
        </p:txBody>
      </p:sp>
      <p:grpSp>
        <p:nvGrpSpPr>
          <p:cNvPr id="39" name="Group 38"/>
          <p:cNvGrpSpPr>
            <a:grpSpLocks noChangeAspect="1"/>
          </p:cNvGrpSpPr>
          <p:nvPr/>
        </p:nvGrpSpPr>
        <p:grpSpPr>
          <a:xfrm>
            <a:off x="286606" y="2982922"/>
            <a:ext cx="8440814" cy="3683542"/>
            <a:chOff x="-58814" y="2646912"/>
            <a:chExt cx="9210778" cy="4019552"/>
          </a:xfrm>
        </p:grpSpPr>
        <p:grpSp>
          <p:nvGrpSpPr>
            <p:cNvPr id="9" name="Group 8"/>
            <p:cNvGrpSpPr/>
            <p:nvPr/>
          </p:nvGrpSpPr>
          <p:grpSpPr>
            <a:xfrm>
              <a:off x="-58814" y="2646912"/>
              <a:ext cx="9210778" cy="4019552"/>
              <a:chOff x="-29882" y="2590800"/>
              <a:chExt cx="9210778" cy="4019552"/>
            </a:xfrm>
          </p:grpSpPr>
          <p:pic>
            <p:nvPicPr>
              <p:cNvPr id="3" name="Picture 2"/>
              <p:cNvPicPr>
                <a:picLocks noChangeAspect="1"/>
              </p:cNvPicPr>
              <p:nvPr/>
            </p:nvPicPr>
            <p:blipFill>
              <a:blip r:embed="rId3"/>
              <a:stretch>
                <a:fillRect/>
              </a:stretch>
            </p:blipFill>
            <p:spPr>
              <a:xfrm>
                <a:off x="3372311" y="2590800"/>
                <a:ext cx="2356630" cy="2287822"/>
              </a:xfrm>
              <a:prstGeom prst="rect">
                <a:avLst/>
              </a:prstGeom>
            </p:spPr>
          </p:pic>
          <p:pic>
            <p:nvPicPr>
              <p:cNvPr id="4" name="Picture 3"/>
              <p:cNvPicPr>
                <a:picLocks noChangeAspect="1"/>
              </p:cNvPicPr>
              <p:nvPr/>
            </p:nvPicPr>
            <p:blipFill>
              <a:blip r:embed="rId4"/>
              <a:stretch>
                <a:fillRect/>
              </a:stretch>
            </p:blipFill>
            <p:spPr>
              <a:xfrm>
                <a:off x="351360" y="2590800"/>
                <a:ext cx="2590800" cy="2336800"/>
              </a:xfrm>
              <a:prstGeom prst="rect">
                <a:avLst/>
              </a:prstGeom>
            </p:spPr>
          </p:pic>
          <p:pic>
            <p:nvPicPr>
              <p:cNvPr id="5" name="Picture 4"/>
              <p:cNvPicPr>
                <a:picLocks noChangeAspect="1"/>
              </p:cNvPicPr>
              <p:nvPr/>
            </p:nvPicPr>
            <p:blipFill>
              <a:blip r:embed="rId5"/>
              <a:stretch>
                <a:fillRect/>
              </a:stretch>
            </p:blipFill>
            <p:spPr>
              <a:xfrm>
                <a:off x="6096000" y="2590800"/>
                <a:ext cx="2843944" cy="2370839"/>
              </a:xfrm>
              <a:prstGeom prst="rect">
                <a:avLst/>
              </a:prstGeom>
            </p:spPr>
          </p:pic>
          <p:sp>
            <p:nvSpPr>
              <p:cNvPr id="6" name="TextBox 5"/>
              <p:cNvSpPr txBox="1"/>
              <p:nvPr/>
            </p:nvSpPr>
            <p:spPr>
              <a:xfrm>
                <a:off x="6096000" y="5656245"/>
                <a:ext cx="3084896" cy="523220"/>
              </a:xfrm>
              <a:prstGeom prst="rect">
                <a:avLst/>
              </a:prstGeom>
              <a:noFill/>
            </p:spPr>
            <p:txBody>
              <a:bodyPr wrap="square" rtlCol="0">
                <a:spAutoFit/>
              </a:bodyPr>
              <a:lstStyle/>
              <a:p>
                <a:pPr algn="ctr"/>
                <a:r>
                  <a:rPr lang="en-US" sz="2800" dirty="0" smtClean="0">
                    <a:solidFill>
                      <a:srgbClr val="1F497D"/>
                    </a:solidFill>
                    <a:latin typeface="Agenda-Light"/>
                    <a:cs typeface="Agenda-Light"/>
                  </a:rPr>
                  <a:t>Number Bond</a:t>
                </a:r>
                <a:endParaRPr lang="en-US" sz="2800" dirty="0">
                  <a:solidFill>
                    <a:srgbClr val="1F497D"/>
                  </a:solidFill>
                  <a:latin typeface="Agenda-Light"/>
                  <a:cs typeface="Agenda-Light"/>
                </a:endParaRPr>
              </a:p>
            </p:txBody>
          </p:sp>
          <p:sp>
            <p:nvSpPr>
              <p:cNvPr id="7" name="TextBox 6"/>
              <p:cNvSpPr txBox="1"/>
              <p:nvPr/>
            </p:nvSpPr>
            <p:spPr>
              <a:xfrm>
                <a:off x="3651960" y="5656245"/>
                <a:ext cx="1676400" cy="523220"/>
              </a:xfrm>
              <a:prstGeom prst="rect">
                <a:avLst/>
              </a:prstGeom>
              <a:noFill/>
            </p:spPr>
            <p:txBody>
              <a:bodyPr wrap="square" rtlCol="0">
                <a:spAutoFit/>
              </a:bodyPr>
              <a:lstStyle/>
              <a:p>
                <a:pPr algn="ctr"/>
                <a:r>
                  <a:rPr lang="en-US" sz="2800" dirty="0" smtClean="0">
                    <a:solidFill>
                      <a:srgbClr val="1F497D"/>
                    </a:solidFill>
                    <a:latin typeface="Agenda-Light"/>
                    <a:cs typeface="Agenda-Light"/>
                  </a:rPr>
                  <a:t>Array</a:t>
                </a:r>
                <a:endParaRPr lang="en-US" sz="2800" dirty="0">
                  <a:solidFill>
                    <a:srgbClr val="1F497D"/>
                  </a:solidFill>
                  <a:latin typeface="Agenda-Light"/>
                  <a:cs typeface="Agenda-Light"/>
                </a:endParaRPr>
              </a:p>
            </p:txBody>
          </p:sp>
          <p:sp>
            <p:nvSpPr>
              <p:cNvPr id="8" name="TextBox 7"/>
              <p:cNvSpPr txBox="1"/>
              <p:nvPr/>
            </p:nvSpPr>
            <p:spPr>
              <a:xfrm>
                <a:off x="-29882" y="5656245"/>
                <a:ext cx="3084896" cy="954107"/>
              </a:xfrm>
              <a:prstGeom prst="rect">
                <a:avLst/>
              </a:prstGeom>
              <a:noFill/>
            </p:spPr>
            <p:txBody>
              <a:bodyPr wrap="square" rtlCol="0">
                <a:spAutoFit/>
              </a:bodyPr>
              <a:lstStyle/>
              <a:p>
                <a:pPr algn="ctr"/>
                <a:r>
                  <a:rPr lang="en-US" sz="2800" dirty="0" smtClean="0">
                    <a:solidFill>
                      <a:schemeClr val="tx2"/>
                    </a:solidFill>
                    <a:latin typeface="Agenda-Light"/>
                    <a:cs typeface="Agenda-Light"/>
                  </a:rPr>
                  <a:t>Equal Groups Pictures</a:t>
                </a:r>
                <a:endParaRPr lang="en-US" sz="2800" dirty="0">
                  <a:solidFill>
                    <a:schemeClr val="tx2"/>
                  </a:solidFill>
                  <a:latin typeface="Agenda-Light"/>
                  <a:cs typeface="Agenda-Light"/>
                </a:endParaRPr>
              </a:p>
            </p:txBody>
          </p:sp>
        </p:grpSp>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202" y="4876801"/>
              <a:ext cx="2628444" cy="762882"/>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59579" y="4876800"/>
              <a:ext cx="2915616" cy="846231"/>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6717" y="4934735"/>
              <a:ext cx="2440001" cy="708188"/>
            </a:xfrm>
            <a:prstGeom prst="rect">
              <a:avLst/>
            </a:prstGeom>
          </p:spPr>
        </p:pic>
      </p:grpSp>
    </p:spTree>
    <p:extLst>
      <p:ext uri="{BB962C8B-B14F-4D97-AF65-F5344CB8AC3E}">
        <p14:creationId xmlns:p14="http://schemas.microsoft.com/office/powerpoint/2010/main" val="301760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304800"/>
            <a:ext cx="8229600" cy="6043550"/>
          </a:xfrm>
        </p:spPr>
        <p:txBody>
          <a:bodyPr anchor="ctr"/>
          <a:lstStyle/>
          <a:p>
            <a:pPr>
              <a:spcAft>
                <a:spcPts val="0"/>
              </a:spcAft>
            </a:pPr>
            <a:r>
              <a:rPr lang="en-US" dirty="0" smtClean="0"/>
              <a:t>	</a:t>
            </a:r>
            <a:r>
              <a:rPr lang="en-US" sz="2000" dirty="0" smtClean="0"/>
              <a:t>This PowerPoint </a:t>
            </a:r>
            <a:r>
              <a:rPr lang="en-US" sz="2000" dirty="0"/>
              <a:t>presentation is provided to individuals </a:t>
            </a:r>
            <a:r>
              <a:rPr lang="en-US" sz="2000" dirty="0" smtClean="0"/>
              <a:t>who participated </a:t>
            </a:r>
            <a:r>
              <a:rPr lang="en-US" sz="2000" dirty="0"/>
              <a:t>in a live training by professional developers certified by, or affiliated with, the copyright holder, Common Core, Inc. </a:t>
            </a:r>
            <a:r>
              <a:rPr lang="en-US" sz="2000" dirty="0" smtClean="0"/>
              <a:t>It </a:t>
            </a:r>
            <a:r>
              <a:rPr lang="en-US" sz="2000" dirty="0"/>
              <a:t>may be not be altered in any way. </a:t>
            </a:r>
            <a:r>
              <a:rPr lang="en-US" sz="2000" dirty="0" smtClean="0"/>
              <a:t>The </a:t>
            </a:r>
            <a:r>
              <a:rPr lang="en-US" sz="2000" dirty="0"/>
              <a:t>presentation may be shared for non-commercial </a:t>
            </a:r>
            <a:r>
              <a:rPr lang="en-US" sz="2000" dirty="0" smtClean="0"/>
              <a:t>purposes only. However, Common </a:t>
            </a:r>
            <a:r>
              <a:rPr lang="en-US" sz="2000" dirty="0"/>
              <a:t>Core makes no representations or warranties about the effectiveness of training provided by non-certified/non-affiliated presenters of the material</a:t>
            </a:r>
            <a:r>
              <a:rPr lang="en-US" sz="2000" dirty="0" smtClean="0"/>
              <a:t>. Any commercial use of this presentation is illegal and violates the copyrights of Common Core, Inc.</a:t>
            </a:r>
            <a:endParaRPr lang="en-US" sz="2000" dirty="0"/>
          </a:p>
          <a:p>
            <a:endParaRPr lang="en-US" dirty="0"/>
          </a:p>
        </p:txBody>
      </p:sp>
      <p:sp>
        <p:nvSpPr>
          <p:cNvPr id="4" name="Text Placeholder 3"/>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1691883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Division</a:t>
            </a:r>
            <a:endParaRPr lang="en-US" dirty="0"/>
          </a:p>
        </p:txBody>
      </p:sp>
      <p:sp>
        <p:nvSpPr>
          <p:cNvPr id="8" name="Text Placeholder 3"/>
          <p:cNvSpPr>
            <a:spLocks noGrp="1"/>
          </p:cNvSpPr>
          <p:nvPr>
            <p:ph type="body" sz="quarter" idx="13"/>
          </p:nvPr>
        </p:nvSpPr>
        <p:spPr/>
        <p:txBody>
          <a:bodyPr/>
          <a:lstStyle/>
          <a:p>
            <a:r>
              <a:rPr lang="en-US" smtClean="0"/>
              <a:t>Grade 3 – Module 1 – Lessons 4 and 5</a:t>
            </a:r>
            <a:endParaRPr lang="en-US" dirty="0"/>
          </a:p>
        </p:txBody>
      </p:sp>
      <p:grpSp>
        <p:nvGrpSpPr>
          <p:cNvPr id="16" name="Group 15"/>
          <p:cNvGrpSpPr/>
          <p:nvPr/>
        </p:nvGrpSpPr>
        <p:grpSpPr>
          <a:xfrm>
            <a:off x="457200" y="1749254"/>
            <a:ext cx="3886200" cy="3082929"/>
            <a:chOff x="457200" y="1295400"/>
            <a:chExt cx="3886200" cy="3082929"/>
          </a:xfrm>
        </p:grpSpPr>
        <p:grpSp>
          <p:nvGrpSpPr>
            <p:cNvPr id="3" name="Group 2"/>
            <p:cNvGrpSpPr/>
            <p:nvPr/>
          </p:nvGrpSpPr>
          <p:grpSpPr>
            <a:xfrm>
              <a:off x="457200" y="1295400"/>
              <a:ext cx="3886200" cy="3082929"/>
              <a:chOff x="457200" y="1705313"/>
              <a:chExt cx="3886200" cy="3082929"/>
            </a:xfrm>
          </p:grpSpPr>
          <p:pic>
            <p:nvPicPr>
              <p:cNvPr id="5" name="Picture 4"/>
              <p:cNvPicPr>
                <a:picLocks noChangeAspect="1"/>
              </p:cNvPicPr>
              <p:nvPr/>
            </p:nvPicPr>
            <p:blipFill>
              <a:blip r:embed="rId3"/>
              <a:stretch>
                <a:fillRect/>
              </a:stretch>
            </p:blipFill>
            <p:spPr>
              <a:xfrm>
                <a:off x="457200" y="1705313"/>
                <a:ext cx="3225800" cy="2133600"/>
              </a:xfrm>
              <a:prstGeom prst="rect">
                <a:avLst/>
              </a:prstGeom>
            </p:spPr>
          </p:pic>
          <p:sp>
            <p:nvSpPr>
              <p:cNvPr id="7" name="TextBox 6"/>
              <p:cNvSpPr txBox="1"/>
              <p:nvPr/>
            </p:nvSpPr>
            <p:spPr>
              <a:xfrm>
                <a:off x="460124" y="4326577"/>
                <a:ext cx="3883276" cy="461665"/>
              </a:xfrm>
              <a:prstGeom prst="rect">
                <a:avLst/>
              </a:prstGeom>
              <a:noFill/>
            </p:spPr>
            <p:txBody>
              <a:bodyPr wrap="square" rtlCol="0">
                <a:spAutoFit/>
              </a:bodyPr>
              <a:lstStyle/>
              <a:p>
                <a:pPr algn="ctr"/>
                <a:r>
                  <a:rPr lang="en-US" sz="2400" dirty="0" smtClean="0">
                    <a:solidFill>
                      <a:srgbClr val="1F497D"/>
                    </a:solidFill>
                    <a:latin typeface="Agenda-Light"/>
                    <a:cs typeface="Agenda-Light"/>
                  </a:rPr>
                  <a:t>Equal Groups Pictures</a:t>
                </a:r>
                <a:endParaRPr lang="en-US" sz="2400" dirty="0">
                  <a:solidFill>
                    <a:srgbClr val="1F497D"/>
                  </a:solidFill>
                  <a:latin typeface="Agenda-Light"/>
                  <a:cs typeface="Agenda-Light"/>
                </a:endParaRPr>
              </a:p>
            </p:txBody>
          </p:sp>
        </p:grpSp>
        <p:pic>
          <p:nvPicPr>
            <p:cNvPr id="15" name="Picture 14"/>
            <p:cNvPicPr>
              <a:picLocks noChangeAspect="1"/>
            </p:cNvPicPr>
            <p:nvPr/>
          </p:nvPicPr>
          <p:blipFill>
            <a:blip r:embed="rId4"/>
            <a:stretch>
              <a:fillRect/>
            </a:stretch>
          </p:blipFill>
          <p:spPr>
            <a:xfrm>
              <a:off x="1092200" y="3378864"/>
              <a:ext cx="1651000" cy="628027"/>
            </a:xfrm>
            <a:prstGeom prst="rect">
              <a:avLst/>
            </a:prstGeom>
          </p:spPr>
        </p:pic>
      </p:grpSp>
      <p:grpSp>
        <p:nvGrpSpPr>
          <p:cNvPr id="18" name="Group 17"/>
          <p:cNvGrpSpPr/>
          <p:nvPr/>
        </p:nvGrpSpPr>
        <p:grpSpPr>
          <a:xfrm>
            <a:off x="4063037" y="867210"/>
            <a:ext cx="4498484" cy="3139681"/>
            <a:chOff x="4063037" y="1486749"/>
            <a:chExt cx="4498484" cy="3139681"/>
          </a:xfrm>
        </p:grpSpPr>
        <p:grpSp>
          <p:nvGrpSpPr>
            <p:cNvPr id="4" name="Group 3"/>
            <p:cNvGrpSpPr/>
            <p:nvPr/>
          </p:nvGrpSpPr>
          <p:grpSpPr>
            <a:xfrm>
              <a:off x="4063037" y="1486749"/>
              <a:ext cx="4498484" cy="2390381"/>
              <a:chOff x="4063037" y="1486749"/>
              <a:chExt cx="4498484" cy="2390381"/>
            </a:xfrm>
          </p:grpSpPr>
          <p:pic>
            <p:nvPicPr>
              <p:cNvPr id="6" name="Picture 5"/>
              <p:cNvPicPr>
                <a:picLocks noChangeAspect="1"/>
              </p:cNvPicPr>
              <p:nvPr/>
            </p:nvPicPr>
            <p:blipFill>
              <a:blip r:embed="rId5"/>
              <a:stretch>
                <a:fillRect/>
              </a:stretch>
            </p:blipFill>
            <p:spPr>
              <a:xfrm>
                <a:off x="5600885" y="1486749"/>
                <a:ext cx="2960636" cy="2390381"/>
              </a:xfrm>
              <a:prstGeom prst="rect">
                <a:avLst/>
              </a:prstGeom>
            </p:spPr>
          </p:pic>
          <p:sp>
            <p:nvSpPr>
              <p:cNvPr id="10" name="TextBox 9"/>
              <p:cNvSpPr txBox="1"/>
              <p:nvPr/>
            </p:nvSpPr>
            <p:spPr>
              <a:xfrm>
                <a:off x="4063037" y="2114978"/>
                <a:ext cx="1854532" cy="830997"/>
              </a:xfrm>
              <a:prstGeom prst="rect">
                <a:avLst/>
              </a:prstGeom>
              <a:noFill/>
            </p:spPr>
            <p:txBody>
              <a:bodyPr wrap="square" rtlCol="0">
                <a:spAutoFit/>
              </a:bodyPr>
              <a:lstStyle/>
              <a:p>
                <a:pPr algn="ctr"/>
                <a:r>
                  <a:rPr lang="en-US" sz="2400" dirty="0" smtClean="0">
                    <a:solidFill>
                      <a:srgbClr val="1F497D"/>
                    </a:solidFill>
                    <a:latin typeface="Agenda-Light"/>
                    <a:cs typeface="Agenda-Light"/>
                  </a:rPr>
                  <a:t>Number </a:t>
                </a:r>
              </a:p>
              <a:p>
                <a:pPr algn="ctr"/>
                <a:r>
                  <a:rPr lang="en-US" sz="2400" dirty="0" smtClean="0">
                    <a:solidFill>
                      <a:srgbClr val="1F497D"/>
                    </a:solidFill>
                    <a:latin typeface="Agenda-Light"/>
                    <a:cs typeface="Agenda-Light"/>
                  </a:rPr>
                  <a:t>Bond</a:t>
                </a:r>
                <a:endParaRPr lang="en-US" sz="2400" dirty="0">
                  <a:solidFill>
                    <a:srgbClr val="1F497D"/>
                  </a:solidFill>
                  <a:latin typeface="Agenda-Light"/>
                  <a:cs typeface="Agenda-Light"/>
                </a:endParaRPr>
              </a:p>
            </p:txBody>
          </p:sp>
        </p:grpSp>
        <p:pic>
          <p:nvPicPr>
            <p:cNvPr id="17" name="Picture 16"/>
            <p:cNvPicPr>
              <a:picLocks noChangeAspect="1"/>
            </p:cNvPicPr>
            <p:nvPr/>
          </p:nvPicPr>
          <p:blipFill>
            <a:blip r:embed="rId6"/>
            <a:stretch>
              <a:fillRect/>
            </a:stretch>
          </p:blipFill>
          <p:spPr>
            <a:xfrm>
              <a:off x="6034532" y="3877130"/>
              <a:ext cx="2032676" cy="749300"/>
            </a:xfrm>
            <a:prstGeom prst="rect">
              <a:avLst/>
            </a:prstGeom>
          </p:spPr>
        </p:pic>
      </p:grpSp>
      <p:grpSp>
        <p:nvGrpSpPr>
          <p:cNvPr id="19" name="Group 18"/>
          <p:cNvGrpSpPr/>
          <p:nvPr/>
        </p:nvGrpSpPr>
        <p:grpSpPr>
          <a:xfrm>
            <a:off x="597535" y="5029200"/>
            <a:ext cx="8276851" cy="971186"/>
            <a:chOff x="597535" y="5029200"/>
            <a:chExt cx="8276851" cy="971186"/>
          </a:xfrm>
        </p:grpSpPr>
        <p:grpSp>
          <p:nvGrpSpPr>
            <p:cNvPr id="22" name="Group 21"/>
            <p:cNvGrpSpPr/>
            <p:nvPr/>
          </p:nvGrpSpPr>
          <p:grpSpPr>
            <a:xfrm>
              <a:off x="597535" y="5106917"/>
              <a:ext cx="8276851" cy="800100"/>
              <a:chOff x="597535" y="5106917"/>
              <a:chExt cx="8276851" cy="800100"/>
            </a:xfrm>
          </p:grpSpPr>
          <p:sp>
            <p:nvSpPr>
              <p:cNvPr id="24" name="TextBox 23"/>
              <p:cNvSpPr txBox="1"/>
              <p:nvPr/>
            </p:nvSpPr>
            <p:spPr>
              <a:xfrm>
                <a:off x="597535" y="5152964"/>
                <a:ext cx="3084896" cy="461665"/>
              </a:xfrm>
              <a:prstGeom prst="rect">
                <a:avLst/>
              </a:prstGeom>
              <a:noFill/>
            </p:spPr>
            <p:txBody>
              <a:bodyPr wrap="square" rtlCol="0">
                <a:spAutoFit/>
              </a:bodyPr>
              <a:lstStyle/>
              <a:p>
                <a:pPr algn="ctr"/>
                <a:r>
                  <a:rPr lang="en-US" sz="2400" dirty="0" smtClean="0">
                    <a:solidFill>
                      <a:srgbClr val="1F497D"/>
                    </a:solidFill>
                    <a:latin typeface="Agenda-Light"/>
                    <a:cs typeface="Agenda-Light"/>
                  </a:rPr>
                  <a:t>Skip-counting</a:t>
                </a:r>
                <a:endParaRPr lang="en-US" sz="2400" dirty="0">
                  <a:solidFill>
                    <a:srgbClr val="1F497D"/>
                  </a:solidFill>
                  <a:latin typeface="Agenda-Light"/>
                  <a:cs typeface="Agenda-Light"/>
                </a:endParaRPr>
              </a:p>
            </p:txBody>
          </p:sp>
          <p:pic>
            <p:nvPicPr>
              <p:cNvPr id="25" name="Picture 24"/>
              <p:cNvPicPr>
                <a:picLocks noChangeAspect="1"/>
              </p:cNvPicPr>
              <p:nvPr/>
            </p:nvPicPr>
            <p:blipFill>
              <a:blip r:embed="rId7"/>
              <a:stretch>
                <a:fillRect/>
              </a:stretch>
            </p:blipFill>
            <p:spPr>
              <a:xfrm>
                <a:off x="6803539" y="5106917"/>
                <a:ext cx="2070847" cy="800100"/>
              </a:xfrm>
              <a:prstGeom prst="rect">
                <a:avLst/>
              </a:prstGeom>
            </p:spPr>
          </p:pic>
        </p:grpSp>
        <p:pic>
          <p:nvPicPr>
            <p:cNvPr id="23" name="Picture 22" descr="new doc_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0400" y="5029200"/>
              <a:ext cx="3204916" cy="971186"/>
            </a:xfrm>
            <a:prstGeom prst="rect">
              <a:avLst/>
            </a:prstGeom>
          </p:spPr>
        </p:pic>
      </p:grpSp>
    </p:spTree>
    <p:extLst>
      <p:ext uri="{BB962C8B-B14F-4D97-AF65-F5344CB8AC3E}">
        <p14:creationId xmlns:p14="http://schemas.microsoft.com/office/powerpoint/2010/main" val="368746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Arrays Used to Relate Multiplication and Division</a:t>
            </a:r>
            <a:endParaRPr lang="en-US" dirty="0"/>
          </a:p>
        </p:txBody>
      </p:sp>
      <p:sp>
        <p:nvSpPr>
          <p:cNvPr id="18" name="Text Placeholder 17"/>
          <p:cNvSpPr>
            <a:spLocks noGrp="1"/>
          </p:cNvSpPr>
          <p:nvPr>
            <p:ph type="body" sz="quarter" idx="13"/>
          </p:nvPr>
        </p:nvSpPr>
        <p:spPr/>
        <p:txBody>
          <a:bodyPr/>
          <a:lstStyle/>
          <a:p>
            <a:endParaRPr lang="en-US"/>
          </a:p>
        </p:txBody>
      </p:sp>
      <p:sp>
        <p:nvSpPr>
          <p:cNvPr id="8" name="Text Placeholder 3"/>
          <p:cNvSpPr txBox="1">
            <a:spLocks/>
          </p:cNvSpPr>
          <p:nvPr/>
        </p:nvSpPr>
        <p:spPr>
          <a:xfrm>
            <a:off x="287338" y="5807211"/>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1 – Lesson 6</a:t>
            </a:r>
            <a:endParaRPr lang="en-US" dirty="0"/>
          </a:p>
        </p:txBody>
      </p:sp>
      <p:sp>
        <p:nvSpPr>
          <p:cNvPr id="11" name="Rectangle 10"/>
          <p:cNvSpPr/>
          <p:nvPr/>
        </p:nvSpPr>
        <p:spPr>
          <a:xfrm>
            <a:off x="457199" y="1632803"/>
            <a:ext cx="8039651" cy="830997"/>
          </a:xfrm>
          <a:prstGeom prst="rect">
            <a:avLst/>
          </a:prstGeom>
        </p:spPr>
        <p:txBody>
          <a:bodyPr wrap="square">
            <a:spAutoFit/>
          </a:bodyPr>
          <a:lstStyle/>
          <a:p>
            <a:r>
              <a:rPr lang="en-US" sz="2400" dirty="0">
                <a:solidFill>
                  <a:srgbClr val="194467"/>
                </a:solidFill>
                <a:latin typeface="Agenda-Light"/>
                <a:cs typeface="Agenda-Light"/>
              </a:rPr>
              <a:t>Rick puts 15 tennis balls into cans.  Each can </a:t>
            </a:r>
            <a:r>
              <a:rPr lang="en-US" sz="2400" dirty="0" smtClean="0">
                <a:solidFill>
                  <a:srgbClr val="194467"/>
                </a:solidFill>
                <a:latin typeface="Agenda-Light"/>
                <a:cs typeface="Agenda-Light"/>
              </a:rPr>
              <a:t>has </a:t>
            </a:r>
            <a:r>
              <a:rPr lang="en-US" sz="2400" dirty="0">
                <a:solidFill>
                  <a:srgbClr val="194467"/>
                </a:solidFill>
                <a:latin typeface="Agenda-Light"/>
                <a:cs typeface="Agenda-Light"/>
              </a:rPr>
              <a:t>3 </a:t>
            </a:r>
            <a:r>
              <a:rPr lang="en-US" sz="2400" dirty="0" smtClean="0">
                <a:solidFill>
                  <a:srgbClr val="194467"/>
                </a:solidFill>
                <a:latin typeface="Agenda-Light"/>
                <a:cs typeface="Agenda-Light"/>
              </a:rPr>
              <a:t>tennis balls</a:t>
            </a:r>
            <a:r>
              <a:rPr lang="en-US" sz="2400" dirty="0">
                <a:solidFill>
                  <a:srgbClr val="194467"/>
                </a:solidFill>
                <a:latin typeface="Agenda-Light"/>
                <a:cs typeface="Agenda-Light"/>
              </a:rPr>
              <a:t>.  </a:t>
            </a:r>
            <a:r>
              <a:rPr lang="en-US" sz="2400" dirty="0" smtClean="0">
                <a:solidFill>
                  <a:srgbClr val="194467"/>
                </a:solidFill>
                <a:latin typeface="Agenda-Light"/>
                <a:cs typeface="Agenda-Light"/>
              </a:rPr>
              <a:t>How many cans does Rick use?</a:t>
            </a:r>
            <a:endParaRPr lang="en-US" sz="2400" dirty="0">
              <a:solidFill>
                <a:srgbClr val="194467"/>
              </a:solidFill>
              <a:latin typeface="Agenda-Light"/>
              <a:cs typeface="Agenda-Light"/>
            </a:endParaRPr>
          </a:p>
        </p:txBody>
      </p:sp>
      <p:pic>
        <p:nvPicPr>
          <p:cNvPr id="12" name="Picture 11"/>
          <p:cNvPicPr>
            <a:picLocks noChangeAspect="1"/>
          </p:cNvPicPr>
          <p:nvPr/>
        </p:nvPicPr>
        <p:blipFill>
          <a:blip r:embed="rId3"/>
          <a:stretch>
            <a:fillRect/>
          </a:stretch>
        </p:blipFill>
        <p:spPr>
          <a:xfrm>
            <a:off x="466864" y="2463800"/>
            <a:ext cx="1454897" cy="2413000"/>
          </a:xfrm>
          <a:prstGeom prst="rect">
            <a:avLst/>
          </a:prstGeom>
        </p:spPr>
      </p:pic>
      <p:pic>
        <p:nvPicPr>
          <p:cNvPr id="13" name="Picture 12"/>
          <p:cNvPicPr>
            <a:picLocks noChangeAspect="1"/>
          </p:cNvPicPr>
          <p:nvPr/>
        </p:nvPicPr>
        <p:blipFill>
          <a:blip r:embed="rId4"/>
          <a:stretch>
            <a:fillRect/>
          </a:stretch>
        </p:blipFill>
        <p:spPr>
          <a:xfrm>
            <a:off x="2895600" y="3996373"/>
            <a:ext cx="4292600" cy="1637061"/>
          </a:xfrm>
          <a:prstGeom prst="rect">
            <a:avLst/>
          </a:prstGeom>
        </p:spPr>
      </p:pic>
      <p:pic>
        <p:nvPicPr>
          <p:cNvPr id="17" name="Picture 16" descr="slide 19p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2667000"/>
            <a:ext cx="2648691" cy="859884"/>
          </a:xfrm>
          <a:prstGeom prst="rect">
            <a:avLst/>
          </a:prstGeom>
        </p:spPr>
      </p:pic>
      <p:pic>
        <p:nvPicPr>
          <p:cNvPr id="21" name="Picture 20" descr="slide 19p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2667000"/>
            <a:ext cx="2913560" cy="811976"/>
          </a:xfrm>
          <a:prstGeom prst="rect">
            <a:avLst/>
          </a:prstGeom>
        </p:spPr>
      </p:pic>
      <p:pic>
        <p:nvPicPr>
          <p:cNvPr id="22" name="Picture 21" descr="slide 19p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2108" y="2718446"/>
            <a:ext cx="361025" cy="489963"/>
          </a:xfrm>
          <a:prstGeom prst="rect">
            <a:avLst/>
          </a:prstGeom>
        </p:spPr>
      </p:pic>
      <p:pic>
        <p:nvPicPr>
          <p:cNvPr id="23" name="Picture 22" descr="slide 19p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5108" y="2710437"/>
            <a:ext cx="361025" cy="489963"/>
          </a:xfrm>
          <a:prstGeom prst="rect">
            <a:avLst/>
          </a:prstGeom>
        </p:spPr>
      </p:pic>
    </p:spTree>
    <p:extLst>
      <p:ext uri="{BB962C8B-B14F-4D97-AF65-F5344CB8AC3E}">
        <p14:creationId xmlns:p14="http://schemas.microsoft.com/office/powerpoint/2010/main" val="163093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Arrays and the Commutative Property</a:t>
            </a:r>
            <a:endParaRPr lang="en-US" dirty="0"/>
          </a:p>
        </p:txBody>
      </p:sp>
      <p:sp>
        <p:nvSpPr>
          <p:cNvPr id="21" name="Text Placeholder 20"/>
          <p:cNvSpPr>
            <a:spLocks noGrp="1"/>
          </p:cNvSpPr>
          <p:nvPr>
            <p:ph type="body" sz="quarter" idx="13"/>
          </p:nvPr>
        </p:nvSpPr>
        <p:spPr/>
        <p:txBody>
          <a:bodyPr/>
          <a:lstStyle/>
          <a:p>
            <a:endParaRPr lang="en-US"/>
          </a:p>
        </p:txBody>
      </p:sp>
      <p:sp>
        <p:nvSpPr>
          <p:cNvPr id="10" name="Text Placeholder 3"/>
          <p:cNvSpPr txBox="1">
            <a:spLocks/>
          </p:cNvSpPr>
          <p:nvPr/>
        </p:nvSpPr>
        <p:spPr>
          <a:xfrm>
            <a:off x="269144" y="5794655"/>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1 – Lesson 8</a:t>
            </a:r>
            <a:endParaRPr lang="en-US" dirty="0"/>
          </a:p>
        </p:txBody>
      </p:sp>
      <p:grpSp>
        <p:nvGrpSpPr>
          <p:cNvPr id="3" name="Group 2"/>
          <p:cNvGrpSpPr/>
          <p:nvPr/>
        </p:nvGrpSpPr>
        <p:grpSpPr>
          <a:xfrm>
            <a:off x="533400" y="1800624"/>
            <a:ext cx="3619500" cy="3039049"/>
            <a:chOff x="533400" y="1800624"/>
            <a:chExt cx="3619500" cy="3039049"/>
          </a:xfrm>
        </p:grpSpPr>
        <p:pic>
          <p:nvPicPr>
            <p:cNvPr id="12" name="Picture 11"/>
            <p:cNvPicPr>
              <a:picLocks noChangeAspect="1"/>
            </p:cNvPicPr>
            <p:nvPr/>
          </p:nvPicPr>
          <p:blipFill>
            <a:blip r:embed="rId3"/>
            <a:stretch>
              <a:fillRect/>
            </a:stretch>
          </p:blipFill>
          <p:spPr>
            <a:xfrm>
              <a:off x="533400" y="1800624"/>
              <a:ext cx="3619500" cy="722705"/>
            </a:xfrm>
            <a:prstGeom prst="rect">
              <a:avLst/>
            </a:prstGeom>
          </p:spPr>
        </p:pic>
        <p:pic>
          <p:nvPicPr>
            <p:cNvPr id="14" name="Picture 13"/>
            <p:cNvPicPr>
              <a:picLocks noChangeAspect="1"/>
            </p:cNvPicPr>
            <p:nvPr/>
          </p:nvPicPr>
          <p:blipFill>
            <a:blip r:embed="rId4"/>
            <a:stretch>
              <a:fillRect/>
            </a:stretch>
          </p:blipFill>
          <p:spPr>
            <a:xfrm>
              <a:off x="1219200" y="2604473"/>
              <a:ext cx="1743046" cy="2235200"/>
            </a:xfrm>
            <a:prstGeom prst="rect">
              <a:avLst/>
            </a:prstGeom>
          </p:spPr>
        </p:pic>
      </p:grpSp>
      <p:grpSp>
        <p:nvGrpSpPr>
          <p:cNvPr id="4" name="Group 3"/>
          <p:cNvGrpSpPr/>
          <p:nvPr/>
        </p:nvGrpSpPr>
        <p:grpSpPr>
          <a:xfrm>
            <a:off x="5410200" y="1800624"/>
            <a:ext cx="2832100" cy="2695176"/>
            <a:chOff x="5410200" y="1800624"/>
            <a:chExt cx="2832100" cy="2695176"/>
          </a:xfrm>
        </p:grpSpPr>
        <p:pic>
          <p:nvPicPr>
            <p:cNvPr id="13" name="Picture 12"/>
            <p:cNvPicPr>
              <a:picLocks noChangeAspect="1"/>
            </p:cNvPicPr>
            <p:nvPr/>
          </p:nvPicPr>
          <p:blipFill>
            <a:blip r:embed="rId5"/>
            <a:stretch>
              <a:fillRect/>
            </a:stretch>
          </p:blipFill>
          <p:spPr>
            <a:xfrm>
              <a:off x="5410200" y="1800624"/>
              <a:ext cx="2832100" cy="1025023"/>
            </a:xfrm>
            <a:prstGeom prst="rect">
              <a:avLst/>
            </a:prstGeom>
          </p:spPr>
        </p:pic>
        <p:pic>
          <p:nvPicPr>
            <p:cNvPr id="15" name="Picture 14"/>
            <p:cNvPicPr>
              <a:picLocks noChangeAspect="1"/>
            </p:cNvPicPr>
            <p:nvPr/>
          </p:nvPicPr>
          <p:blipFill>
            <a:blip r:embed="rId6"/>
            <a:stretch>
              <a:fillRect/>
            </a:stretch>
          </p:blipFill>
          <p:spPr>
            <a:xfrm>
              <a:off x="5426756" y="3048000"/>
              <a:ext cx="2385158" cy="1447800"/>
            </a:xfrm>
            <a:prstGeom prst="rect">
              <a:avLst/>
            </a:prstGeom>
          </p:spPr>
        </p:pic>
      </p:grpSp>
      <p:pic>
        <p:nvPicPr>
          <p:cNvPr id="16" name="Picture 15"/>
          <p:cNvPicPr>
            <a:picLocks noChangeAspect="1"/>
          </p:cNvPicPr>
          <p:nvPr/>
        </p:nvPicPr>
        <p:blipFill>
          <a:blip r:embed="rId7"/>
          <a:stretch>
            <a:fillRect/>
          </a:stretch>
        </p:blipFill>
        <p:spPr>
          <a:xfrm>
            <a:off x="2461700" y="4839673"/>
            <a:ext cx="4108450" cy="1106121"/>
          </a:xfrm>
          <a:prstGeom prst="rect">
            <a:avLst/>
          </a:prstGeom>
        </p:spPr>
      </p:pic>
    </p:spTree>
    <p:extLst>
      <p:ext uri="{BB962C8B-B14F-4D97-AF65-F5344CB8AC3E}">
        <p14:creationId xmlns:p14="http://schemas.microsoft.com/office/powerpoint/2010/main" val="340554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Arrays and the Distributive Property</a:t>
            </a:r>
            <a:endParaRPr lang="en-US" dirty="0"/>
          </a:p>
        </p:txBody>
      </p:sp>
      <p:sp>
        <p:nvSpPr>
          <p:cNvPr id="7" name="Text Placeholder 3"/>
          <p:cNvSpPr txBox="1">
            <a:spLocks/>
          </p:cNvSpPr>
          <p:nvPr/>
        </p:nvSpPr>
        <p:spPr>
          <a:xfrm>
            <a:off x="287338" y="5794655"/>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1 – Lesson 10</a:t>
            </a:r>
            <a:endParaRPr lang="en-US" dirty="0"/>
          </a:p>
        </p:txBody>
      </p:sp>
      <p:pic>
        <p:nvPicPr>
          <p:cNvPr id="5" name="Picture 4"/>
          <p:cNvPicPr>
            <a:picLocks noChangeAspect="1"/>
          </p:cNvPicPr>
          <p:nvPr/>
        </p:nvPicPr>
        <p:blipFill>
          <a:blip r:embed="rId3"/>
          <a:stretch>
            <a:fillRect/>
          </a:stretch>
        </p:blipFill>
        <p:spPr>
          <a:xfrm>
            <a:off x="713892" y="1689765"/>
            <a:ext cx="2943708" cy="3988249"/>
          </a:xfrm>
          <a:prstGeom prst="rect">
            <a:avLst/>
          </a:prstGeom>
        </p:spPr>
      </p:pic>
      <p:pic>
        <p:nvPicPr>
          <p:cNvPr id="4" name="Picture 3"/>
          <p:cNvPicPr>
            <a:picLocks noChangeAspect="1"/>
          </p:cNvPicPr>
          <p:nvPr/>
        </p:nvPicPr>
        <p:blipFill>
          <a:blip r:embed="rId4"/>
          <a:stretch>
            <a:fillRect/>
          </a:stretch>
        </p:blipFill>
        <p:spPr>
          <a:xfrm>
            <a:off x="4075116" y="1828800"/>
            <a:ext cx="4711700" cy="611818"/>
          </a:xfrm>
          <a:prstGeom prst="rect">
            <a:avLst/>
          </a:prstGeom>
        </p:spPr>
      </p:pic>
      <p:pic>
        <p:nvPicPr>
          <p:cNvPr id="8" name="Picture 7"/>
          <p:cNvPicPr>
            <a:picLocks noChangeAspect="1"/>
          </p:cNvPicPr>
          <p:nvPr/>
        </p:nvPicPr>
        <p:blipFill>
          <a:blip r:embed="rId5"/>
          <a:stretch>
            <a:fillRect/>
          </a:stretch>
        </p:blipFill>
        <p:spPr>
          <a:xfrm>
            <a:off x="4658504" y="2674063"/>
            <a:ext cx="3860800" cy="642290"/>
          </a:xfrm>
          <a:prstGeom prst="rect">
            <a:avLst/>
          </a:prstGeom>
        </p:spPr>
      </p:pic>
      <p:pic>
        <p:nvPicPr>
          <p:cNvPr id="9" name="Picture 8"/>
          <p:cNvPicPr>
            <a:picLocks noChangeAspect="1"/>
          </p:cNvPicPr>
          <p:nvPr/>
        </p:nvPicPr>
        <p:blipFill>
          <a:blip r:embed="rId6"/>
          <a:stretch>
            <a:fillRect/>
          </a:stretch>
        </p:blipFill>
        <p:spPr>
          <a:xfrm>
            <a:off x="5436273" y="3630815"/>
            <a:ext cx="2044700" cy="437638"/>
          </a:xfrm>
          <a:prstGeom prst="rect">
            <a:avLst/>
          </a:prstGeom>
        </p:spPr>
      </p:pic>
      <p:pic>
        <p:nvPicPr>
          <p:cNvPr id="10" name="Picture 9"/>
          <p:cNvPicPr>
            <a:picLocks noChangeAspect="1"/>
          </p:cNvPicPr>
          <p:nvPr/>
        </p:nvPicPr>
        <p:blipFill>
          <a:blip r:embed="rId7"/>
          <a:stretch>
            <a:fillRect/>
          </a:stretch>
        </p:blipFill>
        <p:spPr>
          <a:xfrm>
            <a:off x="5470770" y="4356423"/>
            <a:ext cx="1085795" cy="468249"/>
          </a:xfrm>
          <a:prstGeom prst="rect">
            <a:avLst/>
          </a:prstGeom>
        </p:spPr>
      </p:pic>
    </p:spTree>
    <p:extLst>
      <p:ext uri="{BB962C8B-B14F-4D97-AF65-F5344CB8AC3E}">
        <p14:creationId xmlns:p14="http://schemas.microsoft.com/office/powerpoint/2010/main" val="387519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865872" y="1676400"/>
            <a:ext cx="3090570" cy="4191000"/>
          </a:xfrm>
          <a:prstGeom prst="rect">
            <a:avLst/>
          </a:prstGeom>
        </p:spPr>
      </p:pic>
      <p:sp>
        <p:nvSpPr>
          <p:cNvPr id="2" name="Title 1"/>
          <p:cNvSpPr>
            <a:spLocks noGrp="1"/>
          </p:cNvSpPr>
          <p:nvPr>
            <p:ph type="title"/>
          </p:nvPr>
        </p:nvSpPr>
        <p:spPr/>
        <p:txBody>
          <a:bodyPr/>
          <a:lstStyle/>
          <a:p>
            <a:r>
              <a:rPr lang="en-US" smtClean="0"/>
              <a:t>Try Problems # 2 and # 3. </a:t>
            </a:r>
            <a:endParaRPr lang="en-US" dirty="0"/>
          </a:p>
        </p:txBody>
      </p:sp>
      <p:sp>
        <p:nvSpPr>
          <p:cNvPr id="5" name="Text Placeholder 3"/>
          <p:cNvSpPr txBox="1">
            <a:spLocks/>
          </p:cNvSpPr>
          <p:nvPr/>
        </p:nvSpPr>
        <p:spPr>
          <a:xfrm>
            <a:off x="289564" y="5791200"/>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1 – Lessons 8 and 10</a:t>
            </a:r>
            <a:endParaRPr lang="en-US" dirty="0"/>
          </a:p>
        </p:txBody>
      </p:sp>
      <p:sp>
        <p:nvSpPr>
          <p:cNvPr id="3" name="TextBox 2"/>
          <p:cNvSpPr txBox="1"/>
          <p:nvPr/>
        </p:nvSpPr>
        <p:spPr>
          <a:xfrm>
            <a:off x="685800" y="1905000"/>
            <a:ext cx="3581400" cy="3416320"/>
          </a:xfrm>
          <a:prstGeom prst="rect">
            <a:avLst/>
          </a:prstGeom>
          <a:noFill/>
        </p:spPr>
        <p:txBody>
          <a:bodyPr wrap="square" rtlCol="0">
            <a:spAutoFit/>
          </a:bodyPr>
          <a:lstStyle/>
          <a:p>
            <a:r>
              <a:rPr lang="en-US" sz="2400" dirty="0">
                <a:solidFill>
                  <a:srgbClr val="1F497D"/>
                </a:solidFill>
              </a:rPr>
              <a:t>Children sit in 2 rows of 9 on the carpet for math time.  Erin says, “We make 2 equal groups.”  </a:t>
            </a:r>
            <a:r>
              <a:rPr lang="en-US" sz="2400" dirty="0" err="1">
                <a:solidFill>
                  <a:srgbClr val="1F497D"/>
                </a:solidFill>
              </a:rPr>
              <a:t>Vittesh</a:t>
            </a:r>
            <a:r>
              <a:rPr lang="en-US" sz="2400" dirty="0">
                <a:solidFill>
                  <a:srgbClr val="1F497D"/>
                </a:solidFill>
              </a:rPr>
              <a:t> says, “We make 9 equal groups.”  Who is correct?  Explain how you know using models, numbers, and words. </a:t>
            </a:r>
          </a:p>
        </p:txBody>
      </p:sp>
      <p:grpSp>
        <p:nvGrpSpPr>
          <p:cNvPr id="4" name="Group 3"/>
          <p:cNvGrpSpPr>
            <a:grpSpLocks noChangeAspect="1"/>
          </p:cNvGrpSpPr>
          <p:nvPr/>
        </p:nvGrpSpPr>
        <p:grpSpPr>
          <a:xfrm>
            <a:off x="685800" y="1671395"/>
            <a:ext cx="7270642" cy="4202204"/>
            <a:chOff x="294255" y="1404355"/>
            <a:chExt cx="7888499" cy="4559306"/>
          </a:xfrm>
        </p:grpSpPr>
        <p:pic>
          <p:nvPicPr>
            <p:cNvPr id="7" name="Picture 6"/>
            <p:cNvPicPr/>
            <p:nvPr/>
          </p:nvPicPr>
          <p:blipFill>
            <a:blip r:embed="rId4" cstate="print"/>
            <a:srcRect/>
            <a:stretch>
              <a:fillRect/>
            </a:stretch>
          </p:blipFill>
          <p:spPr bwMode="auto">
            <a:xfrm>
              <a:off x="294255" y="1568445"/>
              <a:ext cx="3720395" cy="4305814"/>
            </a:xfrm>
            <a:prstGeom prst="rect">
              <a:avLst/>
            </a:prstGeom>
            <a:noFill/>
          </p:spPr>
        </p:pic>
        <p:pic>
          <p:nvPicPr>
            <p:cNvPr id="8" name="Picture 7"/>
            <p:cNvPicPr>
              <a:picLocks noChangeAspect="1"/>
            </p:cNvPicPr>
            <p:nvPr/>
          </p:nvPicPr>
          <p:blipFill>
            <a:blip r:embed="rId5"/>
            <a:stretch>
              <a:fillRect/>
            </a:stretch>
          </p:blipFill>
          <p:spPr>
            <a:xfrm>
              <a:off x="4806286" y="1404355"/>
              <a:ext cx="3376468" cy="4559306"/>
            </a:xfrm>
            <a:prstGeom prst="rect">
              <a:avLst/>
            </a:prstGeom>
          </p:spPr>
        </p:pic>
      </p:grpSp>
      <p:sp>
        <p:nvSpPr>
          <p:cNvPr id="9" name="TextBox 8"/>
          <p:cNvSpPr txBox="1"/>
          <p:nvPr/>
        </p:nvSpPr>
        <p:spPr>
          <a:xfrm rot="1071983">
            <a:off x="6319243" y="699967"/>
            <a:ext cx="2743062" cy="1015663"/>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dirty="0" smtClean="0">
                <a:solidFill>
                  <a:prstClr val="white"/>
                </a:solidFill>
                <a:latin typeface="Calibri"/>
              </a:rPr>
              <a:t>Hint:  Draw 2 arrays to model Erin’s and </a:t>
            </a:r>
            <a:r>
              <a:rPr lang="en-US" sz="2000" dirty="0" err="1" smtClean="0">
                <a:solidFill>
                  <a:prstClr val="white"/>
                </a:solidFill>
                <a:latin typeface="Calibri"/>
              </a:rPr>
              <a:t>Vittesh’s</a:t>
            </a:r>
            <a:r>
              <a:rPr lang="en-US" sz="2000" dirty="0" smtClean="0">
                <a:solidFill>
                  <a:prstClr val="white"/>
                </a:solidFill>
                <a:latin typeface="Calibri"/>
              </a:rPr>
              <a:t> thinking.</a:t>
            </a:r>
            <a:endParaRPr lang="en-US" sz="2000" dirty="0">
              <a:solidFill>
                <a:prstClr val="white"/>
              </a:solidFill>
              <a:latin typeface="Calibri"/>
            </a:endParaRPr>
          </a:p>
        </p:txBody>
      </p:sp>
    </p:spTree>
    <p:extLst>
      <p:ext uri="{BB962C8B-B14F-4D97-AF65-F5344CB8AC3E}">
        <p14:creationId xmlns:p14="http://schemas.microsoft.com/office/powerpoint/2010/main" val="77015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Types of Division: Measurement</a:t>
            </a:r>
            <a:endParaRPr lang="en-US" dirty="0"/>
          </a:p>
        </p:txBody>
      </p:sp>
      <p:grpSp>
        <p:nvGrpSpPr>
          <p:cNvPr id="39" name="Group 38"/>
          <p:cNvGrpSpPr/>
          <p:nvPr/>
        </p:nvGrpSpPr>
        <p:grpSpPr>
          <a:xfrm>
            <a:off x="1168564" y="2547059"/>
            <a:ext cx="6761044" cy="1091152"/>
            <a:chOff x="507095" y="2743197"/>
            <a:chExt cx="6761044" cy="1091152"/>
          </a:xfrm>
        </p:grpSpPr>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1592088" y="2743200"/>
              <a:ext cx="1066800" cy="10668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1058690" y="2743200"/>
              <a:ext cx="1066800" cy="10668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507095" y="2743199"/>
              <a:ext cx="1066800" cy="10668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2125490" y="2751695"/>
              <a:ext cx="1066800" cy="106680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2675110" y="2751696"/>
              <a:ext cx="1066800" cy="1066800"/>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3185779" y="2767549"/>
              <a:ext cx="1066800" cy="10668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3683397" y="2759910"/>
              <a:ext cx="1066800" cy="10668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4185257" y="2751696"/>
              <a:ext cx="1066800" cy="106680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4693559" y="2743198"/>
              <a:ext cx="1066800" cy="10668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5141050" y="2751697"/>
              <a:ext cx="1066800" cy="106680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5630935" y="2743199"/>
              <a:ext cx="1066800" cy="10668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6201339" y="2743197"/>
              <a:ext cx="1066800" cy="1066800"/>
            </a:xfrm>
            <a:prstGeom prst="rect">
              <a:avLst/>
            </a:prstGeom>
          </p:spPr>
        </p:pic>
      </p:grpSp>
      <p:sp>
        <p:nvSpPr>
          <p:cNvPr id="26" name="TextBox 25"/>
          <p:cNvSpPr txBox="1"/>
          <p:nvPr/>
        </p:nvSpPr>
        <p:spPr>
          <a:xfrm>
            <a:off x="286606" y="1793653"/>
            <a:ext cx="4724400" cy="646331"/>
          </a:xfrm>
          <a:prstGeom prst="rect">
            <a:avLst/>
          </a:prstGeom>
          <a:noFill/>
        </p:spPr>
        <p:txBody>
          <a:bodyPr wrap="square" rtlCol="0">
            <a:spAutoFit/>
          </a:bodyPr>
          <a:lstStyle/>
          <a:p>
            <a:r>
              <a:rPr lang="en-US" sz="3600" dirty="0" smtClean="0">
                <a:solidFill>
                  <a:srgbClr val="1F497D"/>
                </a:solidFill>
              </a:rPr>
              <a:t>12 ÷ 4 = ?</a:t>
            </a:r>
            <a:endParaRPr lang="en-US" sz="3600" dirty="0">
              <a:solidFill>
                <a:srgbClr val="1F497D"/>
              </a:solidFill>
            </a:endParaRPr>
          </a:p>
        </p:txBody>
      </p:sp>
      <p:grpSp>
        <p:nvGrpSpPr>
          <p:cNvPr id="43" name="Group 42"/>
          <p:cNvGrpSpPr/>
          <p:nvPr/>
        </p:nvGrpSpPr>
        <p:grpSpPr>
          <a:xfrm>
            <a:off x="194185" y="4783993"/>
            <a:ext cx="2685195" cy="1075296"/>
            <a:chOff x="194185" y="4783993"/>
            <a:chExt cx="2685195" cy="1075296"/>
          </a:xfrm>
        </p:grpSpPr>
        <p:pic>
          <p:nvPicPr>
            <p:cNvPr id="27" name="Pictur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1279178" y="4783994"/>
              <a:ext cx="1066800" cy="1066800"/>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745780" y="4783994"/>
              <a:ext cx="1066800" cy="1066800"/>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194185" y="4783993"/>
              <a:ext cx="1066800" cy="1066800"/>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1812580" y="4792489"/>
              <a:ext cx="1066800" cy="1066800"/>
            </a:xfrm>
            <a:prstGeom prst="rect">
              <a:avLst/>
            </a:prstGeom>
          </p:spPr>
        </p:pic>
      </p:grpSp>
      <p:grpSp>
        <p:nvGrpSpPr>
          <p:cNvPr id="44" name="Group 43"/>
          <p:cNvGrpSpPr/>
          <p:nvPr/>
        </p:nvGrpSpPr>
        <p:grpSpPr>
          <a:xfrm>
            <a:off x="3075163" y="4775496"/>
            <a:ext cx="2685195" cy="1075296"/>
            <a:chOff x="3075163" y="4775496"/>
            <a:chExt cx="2685195" cy="1075296"/>
          </a:xfrm>
        </p:grpSpPr>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4160156" y="4775497"/>
              <a:ext cx="1066800" cy="1066800"/>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3626758" y="4775497"/>
              <a:ext cx="1066800" cy="1066800"/>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3075163" y="4775496"/>
              <a:ext cx="1066800" cy="1066800"/>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4693558" y="4783992"/>
              <a:ext cx="1066800" cy="1066800"/>
            </a:xfrm>
            <a:prstGeom prst="rect">
              <a:avLst/>
            </a:prstGeom>
          </p:spPr>
        </p:pic>
      </p:grpSp>
      <p:grpSp>
        <p:nvGrpSpPr>
          <p:cNvPr id="45" name="Group 44"/>
          <p:cNvGrpSpPr/>
          <p:nvPr/>
        </p:nvGrpSpPr>
        <p:grpSpPr>
          <a:xfrm>
            <a:off x="6090723" y="4742700"/>
            <a:ext cx="2685195" cy="1075296"/>
            <a:chOff x="6090723" y="4742700"/>
            <a:chExt cx="2685195" cy="1075296"/>
          </a:xfrm>
        </p:grpSpPr>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7175716" y="4742701"/>
              <a:ext cx="1066800" cy="1066800"/>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6642318" y="4742701"/>
              <a:ext cx="1066800" cy="1066800"/>
            </a:xfrm>
            <a:prstGeom prst="rect">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6090723" y="4742700"/>
              <a:ext cx="1066800" cy="1066800"/>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7709118" y="4751196"/>
              <a:ext cx="1066800" cy="1066800"/>
            </a:xfrm>
            <a:prstGeom prst="rect">
              <a:avLst/>
            </a:prstGeom>
          </p:spPr>
        </p:pic>
      </p:grpSp>
      <p:sp>
        <p:nvSpPr>
          <p:cNvPr id="40" name="Donut 39"/>
          <p:cNvSpPr/>
          <p:nvPr/>
        </p:nvSpPr>
        <p:spPr>
          <a:xfrm>
            <a:off x="123515" y="4215072"/>
            <a:ext cx="2817098" cy="2314107"/>
          </a:xfrm>
          <a:prstGeom prst="donut">
            <a:avLst>
              <a:gd name="adj" fmla="val 4851"/>
            </a:avLst>
          </a:prstGeom>
          <a:solidFill>
            <a:srgbClr val="FF0000">
              <a:alpha val="58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Donut 40"/>
          <p:cNvSpPr/>
          <p:nvPr/>
        </p:nvSpPr>
        <p:spPr>
          <a:xfrm>
            <a:off x="3053135" y="4215072"/>
            <a:ext cx="2817098" cy="2314107"/>
          </a:xfrm>
          <a:prstGeom prst="donut">
            <a:avLst>
              <a:gd name="adj" fmla="val 4851"/>
            </a:avLst>
          </a:prstGeom>
          <a:solidFill>
            <a:srgbClr val="FF0000">
              <a:alpha val="58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 name="Donut 41"/>
          <p:cNvSpPr/>
          <p:nvPr/>
        </p:nvSpPr>
        <p:spPr>
          <a:xfrm>
            <a:off x="5980848" y="4215072"/>
            <a:ext cx="2817098" cy="2314107"/>
          </a:xfrm>
          <a:prstGeom prst="donut">
            <a:avLst>
              <a:gd name="adj" fmla="val 4851"/>
            </a:avLst>
          </a:prstGeom>
          <a:solidFill>
            <a:srgbClr val="FF0000">
              <a:alpha val="58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0819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Types of Division: Partitive</a:t>
            </a:r>
            <a:endParaRPr lang="en-US" dirty="0"/>
          </a:p>
        </p:txBody>
      </p:sp>
      <p:grpSp>
        <p:nvGrpSpPr>
          <p:cNvPr id="6" name="Group 5"/>
          <p:cNvGrpSpPr/>
          <p:nvPr/>
        </p:nvGrpSpPr>
        <p:grpSpPr>
          <a:xfrm>
            <a:off x="1018622" y="2485469"/>
            <a:ext cx="6761044" cy="1091152"/>
            <a:chOff x="1003574" y="2721126"/>
            <a:chExt cx="6761044" cy="1091152"/>
          </a:xfrm>
        </p:grpSpPr>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2088567" y="2721129"/>
              <a:ext cx="1066800" cy="10668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1555169" y="2721129"/>
              <a:ext cx="1066800" cy="10668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1003574" y="2721128"/>
              <a:ext cx="1066800" cy="10668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2621969" y="2729624"/>
              <a:ext cx="1066800" cy="106680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3171589" y="2729625"/>
              <a:ext cx="1066800" cy="1066800"/>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3682258" y="2745478"/>
              <a:ext cx="1066800" cy="10668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4196585" y="2737839"/>
              <a:ext cx="1066800" cy="10668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4715154" y="2729625"/>
              <a:ext cx="1066800" cy="106680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5190038" y="2721127"/>
              <a:ext cx="1066800" cy="10668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5637529" y="2729626"/>
              <a:ext cx="1066800" cy="106680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6127414" y="2721128"/>
              <a:ext cx="1066800" cy="10668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6697818" y="2721126"/>
              <a:ext cx="1066800" cy="1066800"/>
            </a:xfrm>
            <a:prstGeom prst="rect">
              <a:avLst/>
            </a:prstGeom>
          </p:spPr>
        </p:pic>
      </p:grpSp>
      <p:sp>
        <p:nvSpPr>
          <p:cNvPr id="26" name="TextBox 25"/>
          <p:cNvSpPr txBox="1"/>
          <p:nvPr/>
        </p:nvSpPr>
        <p:spPr>
          <a:xfrm>
            <a:off x="396338" y="1760229"/>
            <a:ext cx="4724400" cy="646331"/>
          </a:xfrm>
          <a:prstGeom prst="rect">
            <a:avLst/>
          </a:prstGeom>
          <a:noFill/>
        </p:spPr>
        <p:txBody>
          <a:bodyPr wrap="square" rtlCol="0">
            <a:spAutoFit/>
          </a:bodyPr>
          <a:lstStyle/>
          <a:p>
            <a:r>
              <a:rPr lang="en-US" sz="3600" dirty="0" smtClean="0">
                <a:solidFill>
                  <a:srgbClr val="1F497D"/>
                </a:solidFill>
              </a:rPr>
              <a:t>12 ÷ 4 = ?</a:t>
            </a:r>
            <a:endParaRPr lang="en-US" sz="3600" dirty="0">
              <a:solidFill>
                <a:srgbClr val="1F497D"/>
              </a:solidFill>
            </a:endParaRPr>
          </a:p>
        </p:txBody>
      </p:sp>
      <p:grpSp>
        <p:nvGrpSpPr>
          <p:cNvPr id="3" name="Group 2"/>
          <p:cNvGrpSpPr/>
          <p:nvPr/>
        </p:nvGrpSpPr>
        <p:grpSpPr>
          <a:xfrm>
            <a:off x="65233" y="4800600"/>
            <a:ext cx="2151793" cy="1066801"/>
            <a:chOff x="194185" y="4783993"/>
            <a:chExt cx="2151793" cy="1066801"/>
          </a:xfrm>
        </p:grpSpPr>
        <p:pic>
          <p:nvPicPr>
            <p:cNvPr id="27" name="Pictur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1279178" y="4783994"/>
              <a:ext cx="1066800" cy="1066800"/>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745780" y="4783994"/>
              <a:ext cx="1066800" cy="1066800"/>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194185" y="4783993"/>
              <a:ext cx="1066800" cy="1066800"/>
            </a:xfrm>
            <a:prstGeom prst="rect">
              <a:avLst/>
            </a:prstGeom>
          </p:spPr>
        </p:pic>
      </p:grpSp>
      <p:grpSp>
        <p:nvGrpSpPr>
          <p:cNvPr id="4" name="Group 3"/>
          <p:cNvGrpSpPr/>
          <p:nvPr/>
        </p:nvGrpSpPr>
        <p:grpSpPr>
          <a:xfrm>
            <a:off x="2354366" y="4800600"/>
            <a:ext cx="2151793" cy="1066801"/>
            <a:chOff x="3075163" y="4775496"/>
            <a:chExt cx="2151793" cy="1066801"/>
          </a:xfrm>
        </p:grpSpPr>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4160156" y="4775497"/>
              <a:ext cx="1066800" cy="1066800"/>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3626758" y="4775497"/>
              <a:ext cx="1066800" cy="1066800"/>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3075163" y="4775496"/>
              <a:ext cx="1066800" cy="1066800"/>
            </a:xfrm>
            <a:prstGeom prst="rect">
              <a:avLst/>
            </a:prstGeom>
          </p:spPr>
        </p:pic>
      </p:grpSp>
      <p:grpSp>
        <p:nvGrpSpPr>
          <p:cNvPr id="5" name="Group 4"/>
          <p:cNvGrpSpPr/>
          <p:nvPr/>
        </p:nvGrpSpPr>
        <p:grpSpPr>
          <a:xfrm>
            <a:off x="4619634" y="4800600"/>
            <a:ext cx="2151793" cy="1066801"/>
            <a:chOff x="6090723" y="4742700"/>
            <a:chExt cx="2151793" cy="1066801"/>
          </a:xfrm>
        </p:grpSpPr>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7175716" y="4742701"/>
              <a:ext cx="1066800" cy="1066800"/>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6642318" y="4742701"/>
              <a:ext cx="1066800" cy="1066800"/>
            </a:xfrm>
            <a:prstGeom prst="rect">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6090723" y="4742700"/>
              <a:ext cx="1066800" cy="1066800"/>
            </a:xfrm>
            <a:prstGeom prst="rect">
              <a:avLst/>
            </a:prstGeom>
          </p:spPr>
        </p:pic>
      </p:grpSp>
      <p:grpSp>
        <p:nvGrpSpPr>
          <p:cNvPr id="39" name="Group 38"/>
          <p:cNvGrpSpPr/>
          <p:nvPr/>
        </p:nvGrpSpPr>
        <p:grpSpPr>
          <a:xfrm>
            <a:off x="6858535" y="4782647"/>
            <a:ext cx="2151793" cy="1066801"/>
            <a:chOff x="6090723" y="4742700"/>
            <a:chExt cx="2151793" cy="1066801"/>
          </a:xfrm>
        </p:grpSpPr>
        <p:pic>
          <p:nvPicPr>
            <p:cNvPr id="40" name="Picture 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7175716" y="4742701"/>
              <a:ext cx="1066800" cy="1066800"/>
            </a:xfrm>
            <a:prstGeom prst="rect">
              <a:avLst/>
            </a:prstGeom>
          </p:spPr>
        </p:pic>
        <p:pic>
          <p:nvPicPr>
            <p:cNvPr id="41" name="Picture 4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6642318" y="4742701"/>
              <a:ext cx="1066800" cy="1066800"/>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18987">
              <a:off x="6090723" y="4742700"/>
              <a:ext cx="1066800" cy="1066800"/>
            </a:xfrm>
            <a:prstGeom prst="rect">
              <a:avLst/>
            </a:prstGeom>
          </p:spPr>
        </p:pic>
      </p:grpSp>
      <p:sp>
        <p:nvSpPr>
          <p:cNvPr id="43" name="Donut 42"/>
          <p:cNvSpPr/>
          <p:nvPr/>
        </p:nvSpPr>
        <p:spPr>
          <a:xfrm>
            <a:off x="23261" y="4265209"/>
            <a:ext cx="2263874" cy="2185728"/>
          </a:xfrm>
          <a:prstGeom prst="donut">
            <a:avLst>
              <a:gd name="adj" fmla="val 4851"/>
            </a:avLst>
          </a:prstGeom>
          <a:solidFill>
            <a:srgbClr val="FF0000">
              <a:alpha val="58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Donut 43"/>
          <p:cNvSpPr/>
          <p:nvPr/>
        </p:nvSpPr>
        <p:spPr>
          <a:xfrm>
            <a:off x="2309095" y="4270970"/>
            <a:ext cx="2263874" cy="2185728"/>
          </a:xfrm>
          <a:prstGeom prst="donut">
            <a:avLst>
              <a:gd name="adj" fmla="val 4851"/>
            </a:avLst>
          </a:prstGeom>
          <a:solidFill>
            <a:srgbClr val="FF0000">
              <a:alpha val="58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 name="Donut 44"/>
          <p:cNvSpPr/>
          <p:nvPr/>
        </p:nvSpPr>
        <p:spPr>
          <a:xfrm>
            <a:off x="4584802" y="4265209"/>
            <a:ext cx="2263874" cy="2185728"/>
          </a:xfrm>
          <a:prstGeom prst="donut">
            <a:avLst>
              <a:gd name="adj" fmla="val 4851"/>
            </a:avLst>
          </a:prstGeom>
          <a:solidFill>
            <a:srgbClr val="FF0000">
              <a:alpha val="58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 name="Donut 45"/>
          <p:cNvSpPr/>
          <p:nvPr/>
        </p:nvSpPr>
        <p:spPr>
          <a:xfrm>
            <a:off x="6868219" y="4265209"/>
            <a:ext cx="2263874" cy="2185728"/>
          </a:xfrm>
          <a:prstGeom prst="donut">
            <a:avLst>
              <a:gd name="adj" fmla="val 4851"/>
            </a:avLst>
          </a:prstGeom>
          <a:solidFill>
            <a:srgbClr val="FF0000">
              <a:alpha val="58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1436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smtClean="0"/>
              <a:t>Tape Diagrams and Types of Division</a:t>
            </a:r>
            <a:endParaRPr lang="en-US" dirty="0"/>
          </a:p>
        </p:txBody>
      </p:sp>
      <p:sp>
        <p:nvSpPr>
          <p:cNvPr id="4" name="Rectangle 3"/>
          <p:cNvSpPr/>
          <p:nvPr/>
        </p:nvSpPr>
        <p:spPr>
          <a:xfrm>
            <a:off x="457200" y="1676400"/>
            <a:ext cx="8059006" cy="954107"/>
          </a:xfrm>
          <a:prstGeom prst="rect">
            <a:avLst/>
          </a:prstGeom>
        </p:spPr>
        <p:txBody>
          <a:bodyPr wrap="square">
            <a:spAutoFit/>
          </a:bodyPr>
          <a:lstStyle/>
          <a:p>
            <a:r>
              <a:rPr lang="en-US" sz="2800" dirty="0">
                <a:solidFill>
                  <a:srgbClr val="194467"/>
                </a:solidFill>
                <a:latin typeface="Agenda-Light"/>
                <a:cs typeface="Agenda-Light"/>
              </a:rPr>
              <a:t>2 students equally share 8 crackers.  How many crackers does each student get? </a:t>
            </a:r>
          </a:p>
        </p:txBody>
      </p:sp>
      <p:sp>
        <p:nvSpPr>
          <p:cNvPr id="8" name="Text Placeholder 3"/>
          <p:cNvSpPr txBox="1">
            <a:spLocks/>
          </p:cNvSpPr>
          <p:nvPr/>
        </p:nvSpPr>
        <p:spPr>
          <a:xfrm>
            <a:off x="287338" y="6069806"/>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1 – Lesson 12</a:t>
            </a:r>
            <a:endParaRPr lang="en-US" dirty="0"/>
          </a:p>
        </p:txBody>
      </p:sp>
      <p:pic>
        <p:nvPicPr>
          <p:cNvPr id="2" name="Picture 1"/>
          <p:cNvPicPr>
            <a:picLocks noChangeAspect="1"/>
          </p:cNvPicPr>
          <p:nvPr/>
        </p:nvPicPr>
        <p:blipFill>
          <a:blip r:embed="rId3"/>
          <a:stretch>
            <a:fillRect/>
          </a:stretch>
        </p:blipFill>
        <p:spPr>
          <a:xfrm>
            <a:off x="249240" y="3227093"/>
            <a:ext cx="2537630" cy="1600200"/>
          </a:xfrm>
          <a:prstGeom prst="rect">
            <a:avLst/>
          </a:prstGeom>
        </p:spPr>
      </p:pic>
      <p:pic>
        <p:nvPicPr>
          <p:cNvPr id="5" name="Picture 4"/>
          <p:cNvPicPr>
            <a:picLocks noChangeAspect="1"/>
          </p:cNvPicPr>
          <p:nvPr/>
        </p:nvPicPr>
        <p:blipFill>
          <a:blip r:embed="rId4"/>
          <a:stretch>
            <a:fillRect/>
          </a:stretch>
        </p:blipFill>
        <p:spPr>
          <a:xfrm>
            <a:off x="3133564" y="3227093"/>
            <a:ext cx="2311400" cy="1858313"/>
          </a:xfrm>
          <a:prstGeom prst="rect">
            <a:avLst/>
          </a:prstGeom>
        </p:spPr>
      </p:pic>
      <p:grpSp>
        <p:nvGrpSpPr>
          <p:cNvPr id="11" name="Group 10"/>
          <p:cNvGrpSpPr/>
          <p:nvPr/>
        </p:nvGrpSpPr>
        <p:grpSpPr>
          <a:xfrm>
            <a:off x="5993685" y="2765504"/>
            <a:ext cx="2501900" cy="3324147"/>
            <a:chOff x="5993685" y="2765504"/>
            <a:chExt cx="2501900" cy="3324147"/>
          </a:xfrm>
        </p:grpSpPr>
        <p:pic>
          <p:nvPicPr>
            <p:cNvPr id="6" name="Picture 5"/>
            <p:cNvPicPr>
              <a:picLocks noChangeAspect="1"/>
            </p:cNvPicPr>
            <p:nvPr/>
          </p:nvPicPr>
          <p:blipFill>
            <a:blip r:embed="rId5"/>
            <a:stretch>
              <a:fillRect/>
            </a:stretch>
          </p:blipFill>
          <p:spPr>
            <a:xfrm>
              <a:off x="5993685" y="2765504"/>
              <a:ext cx="2501900" cy="2357812"/>
            </a:xfrm>
            <a:prstGeom prst="rect">
              <a:avLst/>
            </a:prstGeom>
          </p:spPr>
        </p:pic>
        <p:pic>
          <p:nvPicPr>
            <p:cNvPr id="10" name="Picture 9"/>
            <p:cNvPicPr>
              <a:picLocks noChangeAspect="1"/>
            </p:cNvPicPr>
            <p:nvPr/>
          </p:nvPicPr>
          <p:blipFill>
            <a:blip r:embed="rId6"/>
            <a:stretch>
              <a:fillRect/>
            </a:stretch>
          </p:blipFill>
          <p:spPr>
            <a:xfrm>
              <a:off x="6095285" y="5308158"/>
              <a:ext cx="2400300" cy="781493"/>
            </a:xfrm>
            <a:prstGeom prst="rect">
              <a:avLst/>
            </a:prstGeom>
          </p:spPr>
        </p:pic>
      </p:grpSp>
      <p:sp>
        <p:nvSpPr>
          <p:cNvPr id="12" name="Rectangle 11"/>
          <p:cNvSpPr/>
          <p:nvPr/>
        </p:nvSpPr>
        <p:spPr>
          <a:xfrm>
            <a:off x="457200" y="5203448"/>
            <a:ext cx="4267200" cy="830997"/>
          </a:xfrm>
          <a:prstGeom prst="rect">
            <a:avLst/>
          </a:prstGeom>
        </p:spPr>
        <p:txBody>
          <a:bodyPr wrap="square">
            <a:spAutoFit/>
          </a:bodyPr>
          <a:lstStyle/>
          <a:p>
            <a:r>
              <a:rPr lang="en-US" sz="2400" u="sng" dirty="0" err="1" smtClean="0">
                <a:solidFill>
                  <a:srgbClr val="194467"/>
                </a:solidFill>
                <a:latin typeface="Agenda-Light"/>
                <a:cs typeface="Agenda-Light"/>
              </a:rPr>
              <a:t>Partitive</a:t>
            </a:r>
            <a:r>
              <a:rPr lang="en-US" sz="2400" u="sng" dirty="0" smtClean="0">
                <a:solidFill>
                  <a:srgbClr val="194467"/>
                </a:solidFill>
                <a:latin typeface="Agenda-Light"/>
                <a:cs typeface="Agenda-Light"/>
              </a:rPr>
              <a:t> Division</a:t>
            </a:r>
            <a:r>
              <a:rPr lang="en-US" sz="2400" dirty="0" smtClean="0">
                <a:solidFill>
                  <a:srgbClr val="194467"/>
                </a:solidFill>
                <a:latin typeface="Agenda-Light"/>
                <a:cs typeface="Agenda-Light"/>
              </a:rPr>
              <a:t>: number of groups is known</a:t>
            </a:r>
            <a:endParaRPr lang="en-US" sz="2800" dirty="0">
              <a:solidFill>
                <a:srgbClr val="194467"/>
              </a:solidFill>
              <a:latin typeface="Agenda-Light"/>
              <a:cs typeface="Agenda-Light"/>
            </a:endParaRPr>
          </a:p>
        </p:txBody>
      </p:sp>
    </p:spTree>
    <p:extLst>
      <p:ext uri="{BB962C8B-B14F-4D97-AF65-F5344CB8AC3E}">
        <p14:creationId xmlns:p14="http://schemas.microsoft.com/office/powerpoint/2010/main" val="67439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smtClean="0"/>
              <a:t>Tape Diagrams and Types of Division</a:t>
            </a:r>
            <a:endParaRPr lang="en-US" dirty="0"/>
          </a:p>
        </p:txBody>
      </p:sp>
      <p:sp>
        <p:nvSpPr>
          <p:cNvPr id="2" name="Rectangle 1"/>
          <p:cNvSpPr/>
          <p:nvPr/>
        </p:nvSpPr>
        <p:spPr>
          <a:xfrm>
            <a:off x="400438" y="1890519"/>
            <a:ext cx="8362561" cy="954107"/>
          </a:xfrm>
          <a:prstGeom prst="rect">
            <a:avLst/>
          </a:prstGeom>
        </p:spPr>
        <p:txBody>
          <a:bodyPr wrap="square">
            <a:spAutoFit/>
          </a:bodyPr>
          <a:lstStyle/>
          <a:p>
            <a:r>
              <a:rPr lang="en-US" sz="2800" dirty="0">
                <a:solidFill>
                  <a:srgbClr val="194467"/>
                </a:solidFill>
                <a:latin typeface="Agenda-Light"/>
                <a:cs typeface="Agenda-Light"/>
              </a:rPr>
              <a:t>There are 8 crackers, but this time each student gets 2.  How many students get crackers? </a:t>
            </a:r>
          </a:p>
        </p:txBody>
      </p:sp>
      <p:pic>
        <p:nvPicPr>
          <p:cNvPr id="7" name="Picture 6" descr="C:\Users\Cristina\Pictures\ControlCenter4\Scan\CCI04012013_000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4806" y="3408909"/>
            <a:ext cx="1301594" cy="1469314"/>
          </a:xfrm>
          <a:prstGeom prst="rect">
            <a:avLst/>
          </a:prstGeom>
          <a:noFill/>
          <a:ln>
            <a:noFill/>
          </a:ln>
        </p:spPr>
      </p:pic>
      <p:sp>
        <p:nvSpPr>
          <p:cNvPr id="10" name="Text Placeholder 3"/>
          <p:cNvSpPr txBox="1">
            <a:spLocks/>
          </p:cNvSpPr>
          <p:nvPr/>
        </p:nvSpPr>
        <p:spPr>
          <a:xfrm>
            <a:off x="287338" y="6069806"/>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1 – Lesson 12</a:t>
            </a:r>
            <a:endParaRPr lang="en-US" dirty="0"/>
          </a:p>
        </p:txBody>
      </p:sp>
      <p:pic>
        <p:nvPicPr>
          <p:cNvPr id="5" name="Picture 4"/>
          <p:cNvPicPr>
            <a:picLocks noChangeAspect="1"/>
          </p:cNvPicPr>
          <p:nvPr/>
        </p:nvPicPr>
        <p:blipFill>
          <a:blip r:embed="rId4"/>
          <a:stretch>
            <a:fillRect/>
          </a:stretch>
        </p:blipFill>
        <p:spPr>
          <a:xfrm>
            <a:off x="2039040" y="3198497"/>
            <a:ext cx="2895600" cy="1873378"/>
          </a:xfrm>
          <a:prstGeom prst="rect">
            <a:avLst/>
          </a:prstGeom>
        </p:spPr>
      </p:pic>
      <p:grpSp>
        <p:nvGrpSpPr>
          <p:cNvPr id="6" name="Group 5"/>
          <p:cNvGrpSpPr/>
          <p:nvPr/>
        </p:nvGrpSpPr>
        <p:grpSpPr>
          <a:xfrm>
            <a:off x="5649965" y="3142880"/>
            <a:ext cx="3405852" cy="2714381"/>
            <a:chOff x="5649965" y="3142880"/>
            <a:chExt cx="3405852" cy="2714381"/>
          </a:xfrm>
        </p:grpSpPr>
        <p:pic>
          <p:nvPicPr>
            <p:cNvPr id="9" name="Picture 8" descr="C:\Users\Cristina\Pictures\ControlCenter4\Scan\CCI04012013_000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49965" y="3142880"/>
              <a:ext cx="3405852" cy="2013238"/>
            </a:xfrm>
            <a:prstGeom prst="rect">
              <a:avLst/>
            </a:prstGeom>
            <a:noFill/>
            <a:ln>
              <a:noFill/>
            </a:ln>
          </p:spPr>
        </p:pic>
        <p:pic>
          <p:nvPicPr>
            <p:cNvPr id="4" name="Picture 3"/>
            <p:cNvPicPr>
              <a:picLocks noChangeAspect="1"/>
            </p:cNvPicPr>
            <p:nvPr/>
          </p:nvPicPr>
          <p:blipFill>
            <a:blip r:embed="rId6"/>
            <a:stretch>
              <a:fillRect/>
            </a:stretch>
          </p:blipFill>
          <p:spPr>
            <a:xfrm>
              <a:off x="6362699" y="5156119"/>
              <a:ext cx="2153507" cy="701142"/>
            </a:xfrm>
            <a:prstGeom prst="rect">
              <a:avLst/>
            </a:prstGeom>
          </p:spPr>
        </p:pic>
      </p:grpSp>
      <p:sp>
        <p:nvSpPr>
          <p:cNvPr id="11" name="Rectangle 10"/>
          <p:cNvSpPr/>
          <p:nvPr/>
        </p:nvSpPr>
        <p:spPr>
          <a:xfrm>
            <a:off x="457200" y="5203448"/>
            <a:ext cx="4800600" cy="830997"/>
          </a:xfrm>
          <a:prstGeom prst="rect">
            <a:avLst/>
          </a:prstGeom>
        </p:spPr>
        <p:txBody>
          <a:bodyPr wrap="square">
            <a:spAutoFit/>
          </a:bodyPr>
          <a:lstStyle/>
          <a:p>
            <a:r>
              <a:rPr lang="en-US" sz="2400" u="sng" dirty="0" smtClean="0">
                <a:solidFill>
                  <a:srgbClr val="194467"/>
                </a:solidFill>
                <a:latin typeface="Agenda-Light"/>
                <a:cs typeface="Agenda-Light"/>
              </a:rPr>
              <a:t>Measurement Division</a:t>
            </a:r>
            <a:r>
              <a:rPr lang="en-US" sz="2400" dirty="0" smtClean="0">
                <a:solidFill>
                  <a:srgbClr val="194467"/>
                </a:solidFill>
                <a:latin typeface="Agenda-Light"/>
                <a:cs typeface="Agenda-Light"/>
              </a:rPr>
              <a:t>: size of each group is known</a:t>
            </a:r>
            <a:endParaRPr lang="en-US" sz="2800" dirty="0">
              <a:solidFill>
                <a:srgbClr val="194467"/>
              </a:solidFill>
              <a:latin typeface="Agenda-Light"/>
              <a:cs typeface="Agenda-Light"/>
            </a:endParaRPr>
          </a:p>
        </p:txBody>
      </p:sp>
    </p:spTree>
    <p:extLst>
      <p:ext uri="{BB962C8B-B14F-4D97-AF65-F5344CB8AC3E}">
        <p14:creationId xmlns:p14="http://schemas.microsoft.com/office/powerpoint/2010/main" val="94489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Use a Tape Diagram to Model and Solve Multiplication.</a:t>
            </a:r>
            <a:endParaRPr lang="en-US" dirty="0"/>
          </a:p>
        </p:txBody>
      </p:sp>
      <p:sp>
        <p:nvSpPr>
          <p:cNvPr id="7" name="Text Placeholder 3"/>
          <p:cNvSpPr txBox="1">
            <a:spLocks/>
          </p:cNvSpPr>
          <p:nvPr/>
        </p:nvSpPr>
        <p:spPr>
          <a:xfrm>
            <a:off x="316153" y="5816368"/>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1 – Lessons 14 and 15</a:t>
            </a:r>
            <a:endParaRPr lang="en-US" dirty="0"/>
          </a:p>
        </p:txBody>
      </p:sp>
      <p:grpSp>
        <p:nvGrpSpPr>
          <p:cNvPr id="9" name="Group 8"/>
          <p:cNvGrpSpPr/>
          <p:nvPr/>
        </p:nvGrpSpPr>
        <p:grpSpPr>
          <a:xfrm>
            <a:off x="4724400" y="2165085"/>
            <a:ext cx="3639406" cy="3163952"/>
            <a:chOff x="457200" y="1939097"/>
            <a:chExt cx="3639406" cy="3163952"/>
          </a:xfrm>
        </p:grpSpPr>
        <p:pic>
          <p:nvPicPr>
            <p:cNvPr id="5" name="Picture 4"/>
            <p:cNvPicPr>
              <a:picLocks noChangeAspect="1"/>
            </p:cNvPicPr>
            <p:nvPr/>
          </p:nvPicPr>
          <p:blipFill>
            <a:blip r:embed="rId3"/>
            <a:stretch>
              <a:fillRect/>
            </a:stretch>
          </p:blipFill>
          <p:spPr>
            <a:xfrm>
              <a:off x="457200" y="1939097"/>
              <a:ext cx="3639406" cy="2318735"/>
            </a:xfrm>
            <a:prstGeom prst="rect">
              <a:avLst/>
            </a:prstGeom>
          </p:spPr>
        </p:pic>
        <p:pic>
          <p:nvPicPr>
            <p:cNvPr id="8" name="Picture 7"/>
            <p:cNvPicPr>
              <a:picLocks noChangeAspect="1"/>
            </p:cNvPicPr>
            <p:nvPr/>
          </p:nvPicPr>
          <p:blipFill>
            <a:blip r:embed="rId4"/>
            <a:stretch>
              <a:fillRect/>
            </a:stretch>
          </p:blipFill>
          <p:spPr>
            <a:xfrm>
              <a:off x="1371600" y="4304043"/>
              <a:ext cx="1982266" cy="799006"/>
            </a:xfrm>
            <a:prstGeom prst="rect">
              <a:avLst/>
            </a:prstGeom>
          </p:spPr>
        </p:pic>
      </p:grpSp>
      <p:pic>
        <p:nvPicPr>
          <p:cNvPr id="4" name="Picture 3"/>
          <p:cNvPicPr>
            <a:picLocks noChangeAspect="1"/>
          </p:cNvPicPr>
          <p:nvPr/>
        </p:nvPicPr>
        <p:blipFill>
          <a:blip r:embed="rId5"/>
          <a:stretch>
            <a:fillRect/>
          </a:stretch>
        </p:blipFill>
        <p:spPr>
          <a:xfrm>
            <a:off x="286606" y="1676400"/>
            <a:ext cx="3327400" cy="2034416"/>
          </a:xfrm>
          <a:prstGeom prst="rect">
            <a:avLst/>
          </a:prstGeom>
        </p:spPr>
      </p:pic>
      <p:pic>
        <p:nvPicPr>
          <p:cNvPr id="6" name="Picture 5"/>
          <p:cNvPicPr>
            <a:picLocks noChangeAspect="1"/>
          </p:cNvPicPr>
          <p:nvPr/>
        </p:nvPicPr>
        <p:blipFill>
          <a:blip r:embed="rId6"/>
          <a:stretch>
            <a:fillRect/>
          </a:stretch>
        </p:blipFill>
        <p:spPr>
          <a:xfrm>
            <a:off x="413606" y="4114800"/>
            <a:ext cx="3200400" cy="1794294"/>
          </a:xfrm>
          <a:prstGeom prst="rect">
            <a:avLst/>
          </a:prstGeom>
        </p:spPr>
      </p:pic>
    </p:spTree>
    <p:extLst>
      <p:ext uri="{BB962C8B-B14F-4D97-AF65-F5344CB8AC3E}">
        <p14:creationId xmlns:p14="http://schemas.microsoft.com/office/powerpoint/2010/main" val="137014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dirty="0"/>
          </a:p>
        </p:txBody>
      </p:sp>
      <p:sp>
        <p:nvSpPr>
          <p:cNvPr id="4" name="Content Placeholder 3"/>
          <p:cNvSpPr>
            <a:spLocks noGrp="1"/>
          </p:cNvSpPr>
          <p:nvPr>
            <p:ph idx="1"/>
          </p:nvPr>
        </p:nvSpPr>
        <p:spPr/>
        <p:txBody>
          <a:bodyPr/>
          <a:lstStyle/>
          <a:p>
            <a:r>
              <a:rPr lang="en-US" smtClean="0"/>
              <a:t>Discover that multiplication and division are, respectively, composing and decomposing equal units.</a:t>
            </a:r>
          </a:p>
          <a:p>
            <a:r>
              <a:rPr lang="en-US" smtClean="0"/>
              <a:t>Understand how the part to whole and whole to part relationships apply to multiplication and division.</a:t>
            </a:r>
          </a:p>
          <a:p>
            <a:endParaRPr lang="en-US" smtClean="0"/>
          </a:p>
          <a:p>
            <a:endParaRPr lang="en-US" smtClean="0"/>
          </a:p>
          <a:p>
            <a:endParaRPr lang="en-US" dirty="0"/>
          </a:p>
        </p:txBody>
      </p:sp>
    </p:spTree>
    <p:extLst>
      <p:ext uri="{BB962C8B-B14F-4D97-AF65-F5344CB8AC3E}">
        <p14:creationId xmlns:p14="http://schemas.microsoft.com/office/powerpoint/2010/main" val="889871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Try Problems # 4 and # 5.</a:t>
            </a:r>
            <a:endParaRPr lang="en-US" dirty="0"/>
          </a:p>
        </p:txBody>
      </p:sp>
      <p:sp>
        <p:nvSpPr>
          <p:cNvPr id="5" name="Text Placeholder 3"/>
          <p:cNvSpPr txBox="1">
            <a:spLocks/>
          </p:cNvSpPr>
          <p:nvPr/>
        </p:nvSpPr>
        <p:spPr>
          <a:xfrm>
            <a:off x="287338" y="6069806"/>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1 – Lessons 12 and 15</a:t>
            </a:r>
            <a:endParaRPr lang="en-US" dirty="0"/>
          </a:p>
        </p:txBody>
      </p:sp>
      <p:sp>
        <p:nvSpPr>
          <p:cNvPr id="3" name="TextBox 2"/>
          <p:cNvSpPr txBox="1"/>
          <p:nvPr/>
        </p:nvSpPr>
        <p:spPr>
          <a:xfrm>
            <a:off x="457200" y="1786967"/>
            <a:ext cx="7315200" cy="1384995"/>
          </a:xfrm>
          <a:prstGeom prst="rect">
            <a:avLst/>
          </a:prstGeom>
          <a:noFill/>
        </p:spPr>
        <p:txBody>
          <a:bodyPr wrap="square" rtlCol="0">
            <a:spAutoFit/>
          </a:bodyPr>
          <a:lstStyle/>
          <a:p>
            <a:r>
              <a:rPr lang="en-US" sz="2800" dirty="0">
                <a:solidFill>
                  <a:srgbClr val="1F497D"/>
                </a:solidFill>
              </a:rPr>
              <a:t>Sarah and Esther equally share the cost of a present.  The present costs $18.  How much does Sarah pay? </a:t>
            </a:r>
          </a:p>
        </p:txBody>
      </p:sp>
      <p:sp>
        <p:nvSpPr>
          <p:cNvPr id="6" name="TextBox 5"/>
          <p:cNvSpPr txBox="1"/>
          <p:nvPr/>
        </p:nvSpPr>
        <p:spPr>
          <a:xfrm>
            <a:off x="457200" y="3733800"/>
            <a:ext cx="7086600" cy="1815882"/>
          </a:xfrm>
          <a:prstGeom prst="rect">
            <a:avLst/>
          </a:prstGeom>
          <a:noFill/>
        </p:spPr>
        <p:txBody>
          <a:bodyPr wrap="square" rtlCol="0">
            <a:spAutoFit/>
          </a:bodyPr>
          <a:lstStyle/>
          <a:p>
            <a:r>
              <a:rPr lang="en-US" sz="2800" dirty="0">
                <a:solidFill>
                  <a:srgbClr val="1F497D"/>
                </a:solidFill>
              </a:rPr>
              <a:t>Grace picks 4 flowers from her garden.  Each flower has 8 petals.  Draw and label a tape diagram to show how many petals there are in total. </a:t>
            </a:r>
          </a:p>
        </p:txBody>
      </p:sp>
      <p:grpSp>
        <p:nvGrpSpPr>
          <p:cNvPr id="8" name="Group 7"/>
          <p:cNvGrpSpPr/>
          <p:nvPr/>
        </p:nvGrpSpPr>
        <p:grpSpPr>
          <a:xfrm>
            <a:off x="397436" y="1674513"/>
            <a:ext cx="7620000" cy="4413222"/>
            <a:chOff x="1219200" y="1720878"/>
            <a:chExt cx="6692900" cy="4413222"/>
          </a:xfrm>
        </p:grpSpPr>
        <p:pic>
          <p:nvPicPr>
            <p:cNvPr id="4" name="Picture 3"/>
            <p:cNvPicPr>
              <a:picLocks noChangeAspect="1"/>
            </p:cNvPicPr>
            <p:nvPr/>
          </p:nvPicPr>
          <p:blipFill>
            <a:blip r:embed="rId3"/>
            <a:stretch>
              <a:fillRect/>
            </a:stretch>
          </p:blipFill>
          <p:spPr>
            <a:xfrm>
              <a:off x="1219200" y="3810000"/>
              <a:ext cx="6692900" cy="2324100"/>
            </a:xfrm>
            <a:prstGeom prst="rect">
              <a:avLst/>
            </a:prstGeom>
          </p:spPr>
        </p:pic>
        <p:pic>
          <p:nvPicPr>
            <p:cNvPr id="7" name="Picture 6"/>
            <p:cNvPicPr>
              <a:picLocks noChangeAspect="1"/>
            </p:cNvPicPr>
            <p:nvPr/>
          </p:nvPicPr>
          <p:blipFill>
            <a:blip r:embed="rId4"/>
            <a:stretch>
              <a:fillRect/>
            </a:stretch>
          </p:blipFill>
          <p:spPr>
            <a:xfrm>
              <a:off x="1342680" y="1720878"/>
              <a:ext cx="6324600" cy="2089122"/>
            </a:xfrm>
            <a:prstGeom prst="rect">
              <a:avLst/>
            </a:prstGeom>
          </p:spPr>
        </p:pic>
      </p:grpSp>
      <p:sp>
        <p:nvSpPr>
          <p:cNvPr id="9" name="TextBox 8"/>
          <p:cNvSpPr txBox="1"/>
          <p:nvPr/>
        </p:nvSpPr>
        <p:spPr>
          <a:xfrm rot="1071983">
            <a:off x="6319243" y="685027"/>
            <a:ext cx="2743062" cy="1015663"/>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dirty="0" smtClean="0">
                <a:solidFill>
                  <a:prstClr val="white"/>
                </a:solidFill>
                <a:latin typeface="Calibri"/>
              </a:rPr>
              <a:t>How are the tape diagrams similar?  Different?</a:t>
            </a:r>
            <a:endParaRPr lang="en-US" sz="2000" dirty="0">
              <a:solidFill>
                <a:prstClr val="white"/>
              </a:solidFill>
              <a:latin typeface="Calibri"/>
            </a:endParaRPr>
          </a:p>
        </p:txBody>
      </p:sp>
    </p:spTree>
    <p:extLst>
      <p:ext uri="{BB962C8B-B14F-4D97-AF65-F5344CB8AC3E}">
        <p14:creationId xmlns:p14="http://schemas.microsoft.com/office/powerpoint/2010/main" val="157389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Model the 5 + n Pattern as a Strategy for Multiplying.</a:t>
            </a:r>
            <a:endParaRPr lang="en-US" dirty="0"/>
          </a:p>
        </p:txBody>
      </p:sp>
      <p:grpSp>
        <p:nvGrpSpPr>
          <p:cNvPr id="87" name="Group 86"/>
          <p:cNvGrpSpPr/>
          <p:nvPr/>
        </p:nvGrpSpPr>
        <p:grpSpPr>
          <a:xfrm>
            <a:off x="264066" y="1999656"/>
            <a:ext cx="1923306" cy="2354651"/>
            <a:chOff x="264066" y="1999656"/>
            <a:chExt cx="1923306" cy="2354651"/>
          </a:xfrm>
        </p:grpSpPr>
        <p:grpSp>
          <p:nvGrpSpPr>
            <p:cNvPr id="42" name="Group 41"/>
            <p:cNvGrpSpPr/>
            <p:nvPr/>
          </p:nvGrpSpPr>
          <p:grpSpPr>
            <a:xfrm>
              <a:off x="403047" y="1999656"/>
              <a:ext cx="1594130" cy="2302203"/>
              <a:chOff x="2022120" y="1891279"/>
              <a:chExt cx="2070337" cy="2989929"/>
            </a:xfrm>
            <a:solidFill>
              <a:schemeClr val="tx2">
                <a:lumMod val="40000"/>
                <a:lumOff val="60000"/>
              </a:schemeClr>
            </a:solidFill>
          </p:grpSpPr>
          <p:grpSp>
            <p:nvGrpSpPr>
              <p:cNvPr id="43" name="Group 42"/>
              <p:cNvGrpSpPr/>
              <p:nvPr/>
            </p:nvGrpSpPr>
            <p:grpSpPr>
              <a:xfrm>
                <a:off x="2022120" y="1891279"/>
                <a:ext cx="2045400" cy="547121"/>
                <a:chOff x="2022120" y="1891279"/>
                <a:chExt cx="2045400" cy="547121"/>
              </a:xfrm>
              <a:grpFill/>
            </p:grpSpPr>
            <p:sp>
              <p:nvSpPr>
                <p:cNvPr id="64" name="Oval 63"/>
                <p:cNvSpPr/>
                <p:nvPr/>
              </p:nvSpPr>
              <p:spPr>
                <a:xfrm>
                  <a:off x="3087397" y="1891279"/>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2549880" y="1891279"/>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3610320" y="1905000"/>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2022120" y="1905000"/>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2022120" y="2491323"/>
                <a:ext cx="2045400" cy="547121"/>
                <a:chOff x="2022120" y="1891279"/>
                <a:chExt cx="2045400" cy="547121"/>
              </a:xfrm>
              <a:grpFill/>
            </p:grpSpPr>
            <p:sp>
              <p:nvSpPr>
                <p:cNvPr id="60" name="Oval 59"/>
                <p:cNvSpPr/>
                <p:nvPr/>
              </p:nvSpPr>
              <p:spPr>
                <a:xfrm>
                  <a:off x="3087397" y="1891279"/>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2549880" y="1891279"/>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610320" y="1905000"/>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2022120" y="1905000"/>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2022120" y="3095042"/>
                <a:ext cx="2045400" cy="547121"/>
                <a:chOff x="2022120" y="1891279"/>
                <a:chExt cx="2045400" cy="547121"/>
              </a:xfrm>
              <a:grpFill/>
            </p:grpSpPr>
            <p:sp>
              <p:nvSpPr>
                <p:cNvPr id="56" name="Oval 55"/>
                <p:cNvSpPr/>
                <p:nvPr/>
              </p:nvSpPr>
              <p:spPr>
                <a:xfrm>
                  <a:off x="3087397" y="1891279"/>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2549880" y="1891279"/>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610320" y="1905000"/>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2022120" y="1905000"/>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2022120" y="3712727"/>
                <a:ext cx="2045400" cy="547121"/>
                <a:chOff x="2022120" y="1891279"/>
                <a:chExt cx="2045400" cy="547121"/>
              </a:xfrm>
              <a:grpFill/>
            </p:grpSpPr>
            <p:sp>
              <p:nvSpPr>
                <p:cNvPr id="52" name="Oval 51"/>
                <p:cNvSpPr/>
                <p:nvPr/>
              </p:nvSpPr>
              <p:spPr>
                <a:xfrm>
                  <a:off x="3087397" y="1891279"/>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2549880" y="1891279"/>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610320" y="1905000"/>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2022120" y="1905000"/>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2047057" y="4334087"/>
                <a:ext cx="2045400" cy="547121"/>
                <a:chOff x="2022120" y="1891279"/>
                <a:chExt cx="2045400" cy="547121"/>
              </a:xfrm>
              <a:grpFill/>
            </p:grpSpPr>
            <p:sp>
              <p:nvSpPr>
                <p:cNvPr id="48" name="Oval 47"/>
                <p:cNvSpPr/>
                <p:nvPr/>
              </p:nvSpPr>
              <p:spPr>
                <a:xfrm>
                  <a:off x="3087397" y="1891279"/>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2549880" y="1891279"/>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610320" y="1905000"/>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2022120" y="1905000"/>
                  <a:ext cx="457200" cy="533400"/>
                </a:xfrm>
                <a:prstGeom prst="ellipse">
                  <a:avLst/>
                </a:pr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70" name="Straight Connector 69"/>
            <p:cNvCxnSpPr/>
            <p:nvPr/>
          </p:nvCxnSpPr>
          <p:spPr>
            <a:xfrm flipV="1">
              <a:off x="264066" y="4326437"/>
              <a:ext cx="1923306" cy="2787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13764" y="2015751"/>
            <a:ext cx="1592172" cy="3699249"/>
            <a:chOff x="1971911" y="1728849"/>
            <a:chExt cx="2088915" cy="4853381"/>
          </a:xfrm>
        </p:grpSpPr>
        <p:grpSp>
          <p:nvGrpSpPr>
            <p:cNvPr id="71" name="Group 70"/>
            <p:cNvGrpSpPr/>
            <p:nvPr/>
          </p:nvGrpSpPr>
          <p:grpSpPr>
            <a:xfrm>
              <a:off x="1971911" y="1728849"/>
              <a:ext cx="2070337" cy="4232649"/>
              <a:chOff x="2022120" y="1891279"/>
              <a:chExt cx="2070337" cy="4232649"/>
            </a:xfrm>
          </p:grpSpPr>
          <p:grpSp>
            <p:nvGrpSpPr>
              <p:cNvPr id="6" name="Group 5"/>
              <p:cNvGrpSpPr/>
              <p:nvPr/>
            </p:nvGrpSpPr>
            <p:grpSpPr>
              <a:xfrm>
                <a:off x="2022120" y="1891279"/>
                <a:ext cx="2070337" cy="2989929"/>
                <a:chOff x="2022120" y="1891279"/>
                <a:chExt cx="2070337" cy="2989929"/>
              </a:xfrm>
            </p:grpSpPr>
            <p:grpSp>
              <p:nvGrpSpPr>
                <p:cNvPr id="5" name="Group 4"/>
                <p:cNvGrpSpPr/>
                <p:nvPr/>
              </p:nvGrpSpPr>
              <p:grpSpPr>
                <a:xfrm>
                  <a:off x="2022120" y="1891279"/>
                  <a:ext cx="2045400" cy="547121"/>
                  <a:chOff x="2022120" y="1891279"/>
                  <a:chExt cx="2045400" cy="547121"/>
                </a:xfrm>
              </p:grpSpPr>
              <p:sp>
                <p:nvSpPr>
                  <p:cNvPr id="3" name="Oval 2"/>
                  <p:cNvSpPr/>
                  <p:nvPr/>
                </p:nvSpPr>
                <p:spPr>
                  <a:xfrm>
                    <a:off x="3087397"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549880"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6103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0221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2022120" y="2491323"/>
                  <a:ext cx="2045400" cy="547121"/>
                  <a:chOff x="2022120" y="1891279"/>
                  <a:chExt cx="2045400" cy="547121"/>
                </a:xfrm>
              </p:grpSpPr>
              <p:sp>
                <p:nvSpPr>
                  <p:cNvPr id="12" name="Oval 11"/>
                  <p:cNvSpPr/>
                  <p:nvPr/>
                </p:nvSpPr>
                <p:spPr>
                  <a:xfrm>
                    <a:off x="3087397"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549880"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6103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0221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022120" y="3095042"/>
                  <a:ext cx="2045400" cy="547121"/>
                  <a:chOff x="2022120" y="1891279"/>
                  <a:chExt cx="2045400" cy="547121"/>
                </a:xfrm>
              </p:grpSpPr>
              <p:sp>
                <p:nvSpPr>
                  <p:cNvPr id="18" name="Oval 17"/>
                  <p:cNvSpPr/>
                  <p:nvPr/>
                </p:nvSpPr>
                <p:spPr>
                  <a:xfrm>
                    <a:off x="3087397"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549880"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103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0221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2022120" y="3712727"/>
                  <a:ext cx="2045400" cy="547121"/>
                  <a:chOff x="2022120" y="1891279"/>
                  <a:chExt cx="2045400" cy="547121"/>
                </a:xfrm>
              </p:grpSpPr>
              <p:sp>
                <p:nvSpPr>
                  <p:cNvPr id="23" name="Oval 22"/>
                  <p:cNvSpPr/>
                  <p:nvPr/>
                </p:nvSpPr>
                <p:spPr>
                  <a:xfrm>
                    <a:off x="3087397"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549880"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6103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0221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2047057" y="4334087"/>
                  <a:ext cx="2045400" cy="547121"/>
                  <a:chOff x="2022120" y="1891279"/>
                  <a:chExt cx="2045400" cy="547121"/>
                </a:xfrm>
              </p:grpSpPr>
              <p:sp>
                <p:nvSpPr>
                  <p:cNvPr id="28" name="Oval 27"/>
                  <p:cNvSpPr/>
                  <p:nvPr/>
                </p:nvSpPr>
                <p:spPr>
                  <a:xfrm>
                    <a:off x="3087397"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549880"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6103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0221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2" name="Group 31"/>
              <p:cNvGrpSpPr/>
              <p:nvPr/>
            </p:nvGrpSpPr>
            <p:grpSpPr>
              <a:xfrm>
                <a:off x="2047057" y="4955447"/>
                <a:ext cx="2045400" cy="547121"/>
                <a:chOff x="2022120" y="1891279"/>
                <a:chExt cx="2045400" cy="547121"/>
              </a:xfrm>
            </p:grpSpPr>
            <p:sp>
              <p:nvSpPr>
                <p:cNvPr id="33" name="Oval 32"/>
                <p:cNvSpPr/>
                <p:nvPr/>
              </p:nvSpPr>
              <p:spPr>
                <a:xfrm>
                  <a:off x="3087397"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2549880"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6103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0221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2044597" y="5576807"/>
                <a:ext cx="2045400" cy="547121"/>
                <a:chOff x="2022120" y="1891279"/>
                <a:chExt cx="2045400" cy="547121"/>
              </a:xfrm>
            </p:grpSpPr>
            <p:sp>
              <p:nvSpPr>
                <p:cNvPr id="38" name="Oval 37"/>
                <p:cNvSpPr/>
                <p:nvPr/>
              </p:nvSpPr>
              <p:spPr>
                <a:xfrm>
                  <a:off x="3087397"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549880" y="189127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36103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2022120" y="190500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8" name="Oval 67"/>
            <p:cNvSpPr/>
            <p:nvPr/>
          </p:nvSpPr>
          <p:spPr>
            <a:xfrm>
              <a:off x="3080703" y="603510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2543186" y="6035109"/>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3603626" y="604883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015426" y="6048830"/>
              <a:ext cx="457200" cy="5334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8" name="Text Placeholder 3"/>
          <p:cNvSpPr txBox="1">
            <a:spLocks/>
          </p:cNvSpPr>
          <p:nvPr/>
        </p:nvSpPr>
        <p:spPr>
          <a:xfrm>
            <a:off x="287338" y="5791200"/>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1 – Lesson 16</a:t>
            </a:r>
            <a:endParaRPr lang="en-US" dirty="0"/>
          </a:p>
        </p:txBody>
      </p:sp>
      <p:grpSp>
        <p:nvGrpSpPr>
          <p:cNvPr id="79" name="Group 767"/>
          <p:cNvGrpSpPr>
            <a:grpSpLocks/>
          </p:cNvGrpSpPr>
          <p:nvPr/>
        </p:nvGrpSpPr>
        <p:grpSpPr bwMode="auto">
          <a:xfrm>
            <a:off x="4972906" y="1641941"/>
            <a:ext cx="3561430" cy="4498416"/>
            <a:chOff x="0" y="0"/>
            <a:chExt cx="16894" cy="19747"/>
          </a:xfrm>
        </p:grpSpPr>
        <p:pic>
          <p:nvPicPr>
            <p:cNvPr id="8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82" y="0"/>
              <a:ext cx="13460" cy="12289"/>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733"/>
            <p:cNvGrpSpPr>
              <a:grpSpLocks/>
            </p:cNvGrpSpPr>
            <p:nvPr/>
          </p:nvGrpSpPr>
          <p:grpSpPr bwMode="auto">
            <a:xfrm>
              <a:off x="0" y="12508"/>
              <a:ext cx="16894" cy="7239"/>
              <a:chOff x="0" y="0"/>
              <a:chExt cx="16894" cy="7239"/>
            </a:xfrm>
          </p:grpSpPr>
          <p:grpSp>
            <p:nvGrpSpPr>
              <p:cNvPr id="82" name="Group 726"/>
              <p:cNvGrpSpPr>
                <a:grpSpLocks/>
              </p:cNvGrpSpPr>
              <p:nvPr/>
            </p:nvGrpSpPr>
            <p:grpSpPr bwMode="auto">
              <a:xfrm>
                <a:off x="0" y="0"/>
                <a:ext cx="16894" cy="7239"/>
                <a:chOff x="0" y="0"/>
                <a:chExt cx="16895" cy="7242"/>
              </a:xfrm>
            </p:grpSpPr>
            <p:sp>
              <p:nvSpPr>
                <p:cNvPr id="84" name="Text Box 5"/>
                <p:cNvSpPr txBox="1">
                  <a:spLocks noChangeArrowheads="1"/>
                </p:cNvSpPr>
                <p:nvPr/>
              </p:nvSpPr>
              <p:spPr bwMode="auto">
                <a:xfrm>
                  <a:off x="1388" y="2121"/>
                  <a:ext cx="15507" cy="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Cambria" charset="0"/>
                      <a:ea typeface="ÇlÇr ñæí©" charset="0"/>
                    </a:rPr>
                    <a:t>8 x 4 = (5 x 4) + (3 x </a:t>
                  </a:r>
                  <a:r>
                    <a:rPr lang="en-US" dirty="0" smtClean="0">
                      <a:latin typeface="Cambria" charset="0"/>
                      <a:ea typeface="ÇlÇr ñæí©" charset="0"/>
                    </a:rPr>
                    <a:t>4)</a:t>
                  </a:r>
                  <a:r>
                    <a:rPr kumimoji="0" lang="en-US" b="0" i="0" u="none" strike="noStrike" cap="none" normalizeH="0" baseline="0" dirty="0" smtClean="0">
                      <a:ln>
                        <a:noFill/>
                      </a:ln>
                      <a:solidFill>
                        <a:schemeClr val="tx1"/>
                      </a:solidFill>
                      <a:effectLst/>
                      <a:latin typeface="Cambria" charset="0"/>
                      <a:ea typeface="ÇlÇr ñæí©" charset="0"/>
                    </a:rPr>
                    <a:t>                                </a:t>
                  </a:r>
                  <a:endParaRPr kumimoji="0" lang="en-US" b="0" i="0" u="none" strike="noStrike" cap="none" normalizeH="0" baseline="0" dirty="0">
                    <a:ln>
                      <a:noFill/>
                    </a:ln>
                    <a:solidFill>
                      <a:schemeClr val="tx1"/>
                    </a:solidFill>
                    <a:effectLst/>
                  </a:endParaRPr>
                </a:p>
              </p:txBody>
            </p:sp>
            <p:sp>
              <p:nvSpPr>
                <p:cNvPr id="85" name="Text Box 6"/>
                <p:cNvSpPr txBox="1">
                  <a:spLocks noChangeArrowheads="1"/>
                </p:cNvSpPr>
                <p:nvPr/>
              </p:nvSpPr>
              <p:spPr bwMode="auto">
                <a:xfrm>
                  <a:off x="3950" y="4169"/>
                  <a:ext cx="9656" cy="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mbria" charset="0"/>
                      <a:ea typeface="ÇlÇr ñæí©" charset="0"/>
                    </a:rPr>
                    <a:t>  = </a:t>
                  </a:r>
                  <a:r>
                    <a:rPr kumimoji="0" lang="en-US" b="0" i="0" u="none" strike="noStrike" cap="none" normalizeH="0" baseline="0" dirty="0">
                      <a:ln>
                        <a:noFill/>
                      </a:ln>
                      <a:solidFill>
                        <a:schemeClr val="tx1"/>
                      </a:solidFill>
                      <a:effectLst/>
                      <a:latin typeface="Cambria" charset="0"/>
                      <a:ea typeface="ÇlÇr ñæí©" charset="0"/>
                    </a:rPr>
                    <a:t>(5 + 3) x 4</a:t>
                  </a:r>
                  <a:endParaRPr kumimoji="0" lang="en-US" b="0" i="0" u="none" strike="noStrike" cap="none" normalizeH="0" baseline="0" dirty="0">
                    <a:ln>
                      <a:noFill/>
                    </a:ln>
                    <a:solidFill>
                      <a:schemeClr val="tx1"/>
                    </a:solidFill>
                    <a:effectLst/>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86" name="Text Box 7"/>
                <p:cNvSpPr txBox="1">
                  <a:spLocks noChangeArrowheads="1"/>
                </p:cNvSpPr>
                <p:nvPr/>
              </p:nvSpPr>
              <p:spPr bwMode="auto">
                <a:xfrm>
                  <a:off x="0" y="0"/>
                  <a:ext cx="16809"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Cambria" charset="0"/>
                      <a:ea typeface="ÇlÇr ñæí©" charset="0"/>
                    </a:rPr>
                    <a:t>8 fours = 5 fours + 3 fours</a:t>
                  </a:r>
                  <a:endParaRPr kumimoji="0" lang="en-US" b="0" i="0" u="none" strike="noStrike" cap="none" normalizeH="0" baseline="0" dirty="0">
                    <a:ln>
                      <a:noFill/>
                    </a:ln>
                    <a:solidFill>
                      <a:schemeClr val="tx1"/>
                    </a:solidFill>
                    <a:effectLst/>
                  </a:endParaRPr>
                </a:p>
              </p:txBody>
            </p:sp>
          </p:grpSp>
          <p:sp>
            <p:nvSpPr>
              <p:cNvPr id="83" name="Rectangle 732"/>
              <p:cNvSpPr>
                <a:spLocks noChangeArrowheads="1"/>
              </p:cNvSpPr>
              <p:nvPr/>
            </p:nvSpPr>
            <p:spPr bwMode="auto">
              <a:xfrm>
                <a:off x="0" y="0"/>
                <a:ext cx="16457" cy="723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grpSp>
      </p:grpSp>
      <p:pic>
        <p:nvPicPr>
          <p:cNvPr id="88" name="Picture 87"/>
          <p:cNvPicPr>
            <a:picLocks noChangeAspect="1"/>
          </p:cNvPicPr>
          <p:nvPr/>
        </p:nvPicPr>
        <p:blipFill>
          <a:blip r:embed="rId4"/>
          <a:stretch>
            <a:fillRect/>
          </a:stretch>
        </p:blipFill>
        <p:spPr>
          <a:xfrm>
            <a:off x="2187188" y="2799471"/>
            <a:ext cx="2089190" cy="835676"/>
          </a:xfrm>
          <a:prstGeom prst="rect">
            <a:avLst/>
          </a:prstGeom>
        </p:spPr>
      </p:pic>
      <p:pic>
        <p:nvPicPr>
          <p:cNvPr id="89" name="Picture 88"/>
          <p:cNvPicPr>
            <a:picLocks noChangeAspect="1"/>
          </p:cNvPicPr>
          <p:nvPr/>
        </p:nvPicPr>
        <p:blipFill>
          <a:blip r:embed="rId5"/>
          <a:stretch>
            <a:fillRect/>
          </a:stretch>
        </p:blipFill>
        <p:spPr>
          <a:xfrm>
            <a:off x="2187188" y="4700431"/>
            <a:ext cx="2084265" cy="771296"/>
          </a:xfrm>
          <a:prstGeom prst="rect">
            <a:avLst/>
          </a:prstGeom>
        </p:spPr>
      </p:pic>
    </p:spTree>
    <p:extLst>
      <p:ext uri="{BB962C8B-B14F-4D97-AF65-F5344CB8AC3E}">
        <p14:creationId xmlns:p14="http://schemas.microsoft.com/office/powerpoint/2010/main" val="35125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Apply the Distributive Property to Decompose Units to Divide. </a:t>
            </a:r>
            <a:endParaRPr lang="en-US" dirty="0"/>
          </a:p>
        </p:txBody>
      </p:sp>
      <p:grpSp>
        <p:nvGrpSpPr>
          <p:cNvPr id="47" name="Group 46"/>
          <p:cNvGrpSpPr/>
          <p:nvPr/>
        </p:nvGrpSpPr>
        <p:grpSpPr>
          <a:xfrm>
            <a:off x="351586" y="1986169"/>
            <a:ext cx="2590574" cy="3957430"/>
            <a:chOff x="351586" y="1986169"/>
            <a:chExt cx="2590574" cy="3957430"/>
          </a:xfrm>
        </p:grpSpPr>
        <p:grpSp>
          <p:nvGrpSpPr>
            <p:cNvPr id="45" name="Group 44"/>
            <p:cNvGrpSpPr/>
            <p:nvPr/>
          </p:nvGrpSpPr>
          <p:grpSpPr>
            <a:xfrm>
              <a:off x="351586" y="2562354"/>
              <a:ext cx="2216835" cy="3381245"/>
              <a:chOff x="510346" y="2562354"/>
              <a:chExt cx="2216835" cy="3381245"/>
            </a:xfrm>
          </p:grpSpPr>
          <p:grpSp>
            <p:nvGrpSpPr>
              <p:cNvPr id="3" name="Group 1022"/>
              <p:cNvGrpSpPr>
                <a:grpSpLocks/>
              </p:cNvGrpSpPr>
              <p:nvPr/>
            </p:nvGrpSpPr>
            <p:grpSpPr bwMode="auto">
              <a:xfrm>
                <a:off x="699788" y="2562354"/>
                <a:ext cx="1662411" cy="3381245"/>
                <a:chOff x="0" y="0"/>
                <a:chExt cx="6390" cy="11730"/>
              </a:xfrm>
            </p:grpSpPr>
            <p:grpSp>
              <p:nvGrpSpPr>
                <p:cNvPr id="5" name="Group 454"/>
                <p:cNvGrpSpPr>
                  <a:grpSpLocks/>
                </p:cNvGrpSpPr>
                <p:nvPr/>
              </p:nvGrpSpPr>
              <p:grpSpPr bwMode="auto">
                <a:xfrm rot="5400000">
                  <a:off x="-74" y="5266"/>
                  <a:ext cx="6736" cy="6192"/>
                  <a:chOff x="0" y="5333"/>
                  <a:chExt cx="10318" cy="9715"/>
                </a:xfrm>
              </p:grpSpPr>
              <p:sp>
                <p:nvSpPr>
                  <p:cNvPr id="22" name="Oval 456"/>
                  <p:cNvSpPr>
                    <a:spLocks noChangeArrowheads="1"/>
                  </p:cNvSpPr>
                  <p:nvPr/>
                </p:nvSpPr>
                <p:spPr bwMode="auto">
                  <a:xfrm rot="5400000">
                    <a:off x="8395" y="5321"/>
                    <a:ext cx="1816" cy="1841"/>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3" name="Oval 457"/>
                  <p:cNvSpPr>
                    <a:spLocks noChangeArrowheads="1"/>
                  </p:cNvSpPr>
                  <p:nvPr/>
                </p:nvSpPr>
                <p:spPr bwMode="auto">
                  <a:xfrm rot="5400000">
                    <a:off x="8395" y="7988"/>
                    <a:ext cx="1816" cy="1841"/>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4" name="Oval 458"/>
                  <p:cNvSpPr>
                    <a:spLocks noChangeArrowheads="1"/>
                  </p:cNvSpPr>
                  <p:nvPr/>
                </p:nvSpPr>
                <p:spPr bwMode="auto">
                  <a:xfrm rot="5400000">
                    <a:off x="8490" y="10655"/>
                    <a:ext cx="1816" cy="1841"/>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5" name="Oval 460"/>
                  <p:cNvSpPr>
                    <a:spLocks noChangeArrowheads="1"/>
                  </p:cNvSpPr>
                  <p:nvPr/>
                </p:nvSpPr>
                <p:spPr bwMode="auto">
                  <a:xfrm rot="5400000">
                    <a:off x="8490" y="13131"/>
                    <a:ext cx="1810" cy="1835"/>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6" name="Oval 462"/>
                  <p:cNvSpPr>
                    <a:spLocks noChangeArrowheads="1"/>
                  </p:cNvSpPr>
                  <p:nvPr/>
                </p:nvSpPr>
                <p:spPr bwMode="auto">
                  <a:xfrm rot="5400000">
                    <a:off x="5822" y="5321"/>
                    <a:ext cx="1817" cy="1841"/>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7" name="Oval 463"/>
                  <p:cNvSpPr>
                    <a:spLocks noChangeArrowheads="1"/>
                  </p:cNvSpPr>
                  <p:nvPr/>
                </p:nvSpPr>
                <p:spPr bwMode="auto">
                  <a:xfrm rot="5400000">
                    <a:off x="5822" y="7988"/>
                    <a:ext cx="1817" cy="1841"/>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8" name="Oval 464"/>
                  <p:cNvSpPr>
                    <a:spLocks noChangeArrowheads="1"/>
                  </p:cNvSpPr>
                  <p:nvPr/>
                </p:nvSpPr>
                <p:spPr bwMode="auto">
                  <a:xfrm rot="5400000">
                    <a:off x="5917" y="10655"/>
                    <a:ext cx="1817" cy="1842"/>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9" name="Oval 466"/>
                  <p:cNvSpPr>
                    <a:spLocks noChangeArrowheads="1"/>
                  </p:cNvSpPr>
                  <p:nvPr/>
                </p:nvSpPr>
                <p:spPr bwMode="auto">
                  <a:xfrm rot="5400000">
                    <a:off x="5918" y="13131"/>
                    <a:ext cx="1810" cy="1835"/>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30" name="Oval 468"/>
                  <p:cNvSpPr>
                    <a:spLocks noChangeArrowheads="1"/>
                  </p:cNvSpPr>
                  <p:nvPr/>
                </p:nvSpPr>
                <p:spPr bwMode="auto">
                  <a:xfrm rot="5400000">
                    <a:off x="2584" y="5321"/>
                    <a:ext cx="1816" cy="1842"/>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31" name="Oval 469"/>
                  <p:cNvSpPr>
                    <a:spLocks noChangeArrowheads="1"/>
                  </p:cNvSpPr>
                  <p:nvPr/>
                </p:nvSpPr>
                <p:spPr bwMode="auto">
                  <a:xfrm rot="5400000">
                    <a:off x="2583" y="7988"/>
                    <a:ext cx="1817" cy="1842"/>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32" name="Oval 470"/>
                  <p:cNvSpPr>
                    <a:spLocks noChangeArrowheads="1"/>
                  </p:cNvSpPr>
                  <p:nvPr/>
                </p:nvSpPr>
                <p:spPr bwMode="auto">
                  <a:xfrm rot="5400000">
                    <a:off x="2679" y="10655"/>
                    <a:ext cx="1817" cy="1841"/>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33" name="Oval 472"/>
                  <p:cNvSpPr>
                    <a:spLocks noChangeArrowheads="1"/>
                  </p:cNvSpPr>
                  <p:nvPr/>
                </p:nvSpPr>
                <p:spPr bwMode="auto">
                  <a:xfrm rot="5400000">
                    <a:off x="2680" y="13131"/>
                    <a:ext cx="1810" cy="1835"/>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34" name="Oval 474"/>
                  <p:cNvSpPr>
                    <a:spLocks noChangeArrowheads="1"/>
                  </p:cNvSpPr>
                  <p:nvPr/>
                </p:nvSpPr>
                <p:spPr bwMode="auto">
                  <a:xfrm rot="5400000">
                    <a:off x="13" y="5321"/>
                    <a:ext cx="1816" cy="1841"/>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35" name="Oval 475"/>
                  <p:cNvSpPr>
                    <a:spLocks noChangeArrowheads="1"/>
                  </p:cNvSpPr>
                  <p:nvPr/>
                </p:nvSpPr>
                <p:spPr bwMode="auto">
                  <a:xfrm rot="5400000">
                    <a:off x="13" y="8083"/>
                    <a:ext cx="1816" cy="1841"/>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36" name="Oval 477"/>
                  <p:cNvSpPr>
                    <a:spLocks noChangeArrowheads="1"/>
                  </p:cNvSpPr>
                  <p:nvPr/>
                </p:nvSpPr>
                <p:spPr bwMode="auto">
                  <a:xfrm rot="5400000">
                    <a:off x="108" y="10655"/>
                    <a:ext cx="1816" cy="1841"/>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37" name="Oval 479"/>
                  <p:cNvSpPr>
                    <a:spLocks noChangeArrowheads="1"/>
                  </p:cNvSpPr>
                  <p:nvPr/>
                </p:nvSpPr>
                <p:spPr bwMode="auto">
                  <a:xfrm rot="5400000">
                    <a:off x="13" y="13226"/>
                    <a:ext cx="1810" cy="1835"/>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grpSp>
            <p:grpSp>
              <p:nvGrpSpPr>
                <p:cNvPr id="6" name="Group 1021"/>
                <p:cNvGrpSpPr>
                  <a:grpSpLocks/>
                </p:cNvGrpSpPr>
                <p:nvPr/>
              </p:nvGrpSpPr>
              <p:grpSpPr bwMode="auto">
                <a:xfrm>
                  <a:off x="0" y="0"/>
                  <a:ext cx="6286" cy="4483"/>
                  <a:chOff x="0" y="0"/>
                  <a:chExt cx="9855" cy="7051"/>
                </a:xfrm>
              </p:grpSpPr>
              <p:sp>
                <p:nvSpPr>
                  <p:cNvPr id="7" name="Oval 490"/>
                  <p:cNvSpPr>
                    <a:spLocks noChangeArrowheads="1"/>
                  </p:cNvSpPr>
                  <p:nvPr/>
                </p:nvSpPr>
                <p:spPr bwMode="auto">
                  <a:xfrm rot="10800000">
                    <a:off x="8046" y="5047"/>
                    <a:ext cx="1809" cy="1934"/>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8" name="Oval 491"/>
                  <p:cNvSpPr>
                    <a:spLocks noChangeArrowheads="1"/>
                  </p:cNvSpPr>
                  <p:nvPr/>
                </p:nvSpPr>
                <p:spPr bwMode="auto">
                  <a:xfrm rot="10800000">
                    <a:off x="5340" y="5047"/>
                    <a:ext cx="1803" cy="1930"/>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0" name="Oval 492"/>
                  <p:cNvSpPr>
                    <a:spLocks noChangeArrowheads="1"/>
                  </p:cNvSpPr>
                  <p:nvPr/>
                </p:nvSpPr>
                <p:spPr bwMode="auto">
                  <a:xfrm rot="10800000">
                    <a:off x="2706" y="5120"/>
                    <a:ext cx="1804" cy="1931"/>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1" name="Oval 493"/>
                  <p:cNvSpPr>
                    <a:spLocks noChangeArrowheads="1"/>
                  </p:cNvSpPr>
                  <p:nvPr/>
                </p:nvSpPr>
                <p:spPr bwMode="auto">
                  <a:xfrm rot="10800000">
                    <a:off x="219" y="5120"/>
                    <a:ext cx="1797" cy="1924"/>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2" name="Oval 500"/>
                  <p:cNvSpPr>
                    <a:spLocks noChangeArrowheads="1"/>
                  </p:cNvSpPr>
                  <p:nvPr/>
                </p:nvSpPr>
                <p:spPr bwMode="auto">
                  <a:xfrm rot="10800000">
                    <a:off x="8046" y="2487"/>
                    <a:ext cx="1809" cy="1934"/>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3" name="Oval 501"/>
                  <p:cNvSpPr>
                    <a:spLocks noChangeArrowheads="1"/>
                  </p:cNvSpPr>
                  <p:nvPr/>
                </p:nvSpPr>
                <p:spPr bwMode="auto">
                  <a:xfrm rot="10800000">
                    <a:off x="5266" y="2487"/>
                    <a:ext cx="1804" cy="1930"/>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6" name="Oval 502"/>
                  <p:cNvSpPr>
                    <a:spLocks noChangeArrowheads="1"/>
                  </p:cNvSpPr>
                  <p:nvPr/>
                </p:nvSpPr>
                <p:spPr bwMode="auto">
                  <a:xfrm rot="10800000">
                    <a:off x="2706" y="2560"/>
                    <a:ext cx="1804" cy="1930"/>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7" name="Oval 503"/>
                  <p:cNvSpPr>
                    <a:spLocks noChangeArrowheads="1"/>
                  </p:cNvSpPr>
                  <p:nvPr/>
                </p:nvSpPr>
                <p:spPr bwMode="auto">
                  <a:xfrm rot="10800000">
                    <a:off x="146" y="2487"/>
                    <a:ext cx="1797" cy="1924"/>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8" name="Oval 288"/>
                  <p:cNvSpPr>
                    <a:spLocks noChangeArrowheads="1"/>
                  </p:cNvSpPr>
                  <p:nvPr/>
                </p:nvSpPr>
                <p:spPr bwMode="auto">
                  <a:xfrm rot="10800000">
                    <a:off x="7900" y="0"/>
                    <a:ext cx="1797" cy="1924"/>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9" name="Oval 289"/>
                  <p:cNvSpPr>
                    <a:spLocks noChangeArrowheads="1"/>
                  </p:cNvSpPr>
                  <p:nvPr/>
                </p:nvSpPr>
                <p:spPr bwMode="auto">
                  <a:xfrm rot="10800000">
                    <a:off x="5120" y="0"/>
                    <a:ext cx="1797" cy="1924"/>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0" name="Oval 290"/>
                  <p:cNvSpPr>
                    <a:spLocks noChangeArrowheads="1"/>
                  </p:cNvSpPr>
                  <p:nvPr/>
                </p:nvSpPr>
                <p:spPr bwMode="auto">
                  <a:xfrm rot="10800000">
                    <a:off x="2560" y="73"/>
                    <a:ext cx="1797" cy="1924"/>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1" name="Oval 291"/>
                  <p:cNvSpPr>
                    <a:spLocks noChangeArrowheads="1"/>
                  </p:cNvSpPr>
                  <p:nvPr/>
                </p:nvSpPr>
                <p:spPr bwMode="auto">
                  <a:xfrm rot="10800000">
                    <a:off x="0" y="0"/>
                    <a:ext cx="1790" cy="1917"/>
                  </a:xfrm>
                  <a:prstGeom prst="ellipse">
                    <a:avLst/>
                  </a:prstGeom>
                  <a:solidFill>
                    <a:srgbClr val="A6A6A6"/>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grpSp>
          </p:grpSp>
          <p:cxnSp>
            <p:nvCxnSpPr>
              <p:cNvPr id="41" name="Straight Connector 40"/>
              <p:cNvCxnSpPr/>
              <p:nvPr/>
            </p:nvCxnSpPr>
            <p:spPr>
              <a:xfrm flipV="1">
                <a:off x="510346" y="4948662"/>
                <a:ext cx="2216835" cy="31333"/>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46" name="Text Box 34"/>
            <p:cNvSpPr txBox="1">
              <a:spLocks noChangeArrowheads="1"/>
            </p:cNvSpPr>
            <p:nvPr/>
          </p:nvSpPr>
          <p:spPr bwMode="auto">
            <a:xfrm>
              <a:off x="413454" y="1986169"/>
              <a:ext cx="25287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mbria" charset="0"/>
                  <a:ea typeface="ÇlÇr ñæí©" charset="0"/>
                </a:rPr>
                <a:t>28 ÷ 4 = _____</a:t>
              </a:r>
              <a:endParaRPr kumimoji="0" lang="en-US" sz="2800" b="0" i="0" u="none" strike="noStrike" cap="none" normalizeH="0" baseline="0" dirty="0">
                <a:ln>
                  <a:noFill/>
                </a:ln>
                <a:solidFill>
                  <a:schemeClr val="tx1"/>
                </a:solidFill>
                <a:effectLst/>
              </a:endParaRPr>
            </a:p>
          </p:txBody>
        </p:sp>
      </p:grpSp>
      <p:sp>
        <p:nvSpPr>
          <p:cNvPr id="48" name="Text Placeholder 3"/>
          <p:cNvSpPr txBox="1">
            <a:spLocks/>
          </p:cNvSpPr>
          <p:nvPr/>
        </p:nvSpPr>
        <p:spPr>
          <a:xfrm>
            <a:off x="287338" y="5816431"/>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1 – Lesson 19</a:t>
            </a:r>
            <a:endParaRPr lang="en-US" dirty="0"/>
          </a:p>
        </p:txBody>
      </p:sp>
      <p:grpSp>
        <p:nvGrpSpPr>
          <p:cNvPr id="51" name="Group 50"/>
          <p:cNvGrpSpPr/>
          <p:nvPr/>
        </p:nvGrpSpPr>
        <p:grpSpPr>
          <a:xfrm>
            <a:off x="2518626" y="3118368"/>
            <a:ext cx="2122471" cy="2597780"/>
            <a:chOff x="2518626" y="3118368"/>
            <a:chExt cx="2122471" cy="2597780"/>
          </a:xfrm>
        </p:grpSpPr>
        <p:pic>
          <p:nvPicPr>
            <p:cNvPr id="49" name="Picture 48"/>
            <p:cNvPicPr>
              <a:picLocks noChangeAspect="1"/>
            </p:cNvPicPr>
            <p:nvPr/>
          </p:nvPicPr>
          <p:blipFill>
            <a:blip r:embed="rId3"/>
            <a:stretch>
              <a:fillRect/>
            </a:stretch>
          </p:blipFill>
          <p:spPr>
            <a:xfrm>
              <a:off x="2531525" y="3118368"/>
              <a:ext cx="2109572" cy="722675"/>
            </a:xfrm>
            <a:prstGeom prst="rect">
              <a:avLst/>
            </a:prstGeom>
          </p:spPr>
        </p:pic>
        <p:pic>
          <p:nvPicPr>
            <p:cNvPr id="50" name="Picture 49"/>
            <p:cNvPicPr>
              <a:picLocks noChangeAspect="1"/>
            </p:cNvPicPr>
            <p:nvPr/>
          </p:nvPicPr>
          <p:blipFill>
            <a:blip r:embed="rId4"/>
            <a:stretch>
              <a:fillRect/>
            </a:stretch>
          </p:blipFill>
          <p:spPr>
            <a:xfrm>
              <a:off x="2518626" y="5155609"/>
              <a:ext cx="1977174" cy="560539"/>
            </a:xfrm>
            <a:prstGeom prst="rect">
              <a:avLst/>
            </a:prstGeom>
          </p:spPr>
        </p:pic>
      </p:grpSp>
      <p:pic>
        <p:nvPicPr>
          <p:cNvPr id="52" name="Picture 51"/>
          <p:cNvPicPr>
            <a:picLocks noChangeAspect="1"/>
          </p:cNvPicPr>
          <p:nvPr/>
        </p:nvPicPr>
        <p:blipFill>
          <a:blip r:embed="rId5"/>
          <a:stretch>
            <a:fillRect/>
          </a:stretch>
        </p:blipFill>
        <p:spPr>
          <a:xfrm>
            <a:off x="4782730" y="3808607"/>
            <a:ext cx="4241369" cy="1982593"/>
          </a:xfrm>
          <a:prstGeom prst="rect">
            <a:avLst/>
          </a:prstGeom>
        </p:spPr>
      </p:pic>
      <p:pic>
        <p:nvPicPr>
          <p:cNvPr id="4" name="Picture 3"/>
          <p:cNvPicPr>
            <a:picLocks noChangeAspect="1"/>
          </p:cNvPicPr>
          <p:nvPr/>
        </p:nvPicPr>
        <p:blipFill>
          <a:blip r:embed="rId6"/>
          <a:stretch>
            <a:fillRect/>
          </a:stretch>
        </p:blipFill>
        <p:spPr>
          <a:xfrm>
            <a:off x="5410200" y="1559989"/>
            <a:ext cx="2735604" cy="1961187"/>
          </a:xfrm>
          <a:prstGeom prst="rect">
            <a:avLst/>
          </a:prstGeom>
        </p:spPr>
      </p:pic>
    </p:spTree>
    <p:extLst>
      <p:ext uri="{BB962C8B-B14F-4D97-AF65-F5344CB8AC3E}">
        <p14:creationId xmlns:p14="http://schemas.microsoft.com/office/powerpoint/2010/main" val="101586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Try Problem # 6.</a:t>
            </a:r>
            <a:endParaRPr lang="en-US" dirty="0"/>
          </a:p>
        </p:txBody>
      </p:sp>
      <p:sp>
        <p:nvSpPr>
          <p:cNvPr id="4" name="Text Placeholder 3"/>
          <p:cNvSpPr txBox="1">
            <a:spLocks/>
          </p:cNvSpPr>
          <p:nvPr/>
        </p:nvSpPr>
        <p:spPr>
          <a:xfrm>
            <a:off x="287338" y="6069806"/>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1 – Lesson 19</a:t>
            </a:r>
            <a:endParaRPr lang="en-US" dirty="0"/>
          </a:p>
        </p:txBody>
      </p:sp>
      <p:sp>
        <p:nvSpPr>
          <p:cNvPr id="6" name="TextBox 5"/>
          <p:cNvSpPr txBox="1"/>
          <p:nvPr/>
        </p:nvSpPr>
        <p:spPr>
          <a:xfrm rot="1071983">
            <a:off x="5981902" y="867304"/>
            <a:ext cx="2743062" cy="707886"/>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dirty="0" smtClean="0">
                <a:solidFill>
                  <a:prstClr val="white"/>
                </a:solidFill>
                <a:latin typeface="Calibri"/>
              </a:rPr>
              <a:t>Why is the array decomposed this way?  </a:t>
            </a:r>
            <a:endParaRPr lang="en-US" sz="2000" dirty="0">
              <a:solidFill>
                <a:prstClr val="white"/>
              </a:solidFill>
              <a:latin typeface="Calibri"/>
            </a:endParaRPr>
          </a:p>
        </p:txBody>
      </p:sp>
      <p:pic>
        <p:nvPicPr>
          <p:cNvPr id="7" name="Picture 6"/>
          <p:cNvPicPr>
            <a:picLocks noChangeAspect="1"/>
          </p:cNvPicPr>
          <p:nvPr/>
        </p:nvPicPr>
        <p:blipFill>
          <a:blip r:embed="rId3"/>
          <a:stretch>
            <a:fillRect/>
          </a:stretch>
        </p:blipFill>
        <p:spPr>
          <a:xfrm>
            <a:off x="1066800" y="2208306"/>
            <a:ext cx="6845300" cy="2825764"/>
          </a:xfrm>
          <a:prstGeom prst="rect">
            <a:avLst/>
          </a:prstGeom>
        </p:spPr>
      </p:pic>
      <p:grpSp>
        <p:nvGrpSpPr>
          <p:cNvPr id="12" name="Group 11"/>
          <p:cNvGrpSpPr/>
          <p:nvPr/>
        </p:nvGrpSpPr>
        <p:grpSpPr>
          <a:xfrm>
            <a:off x="321977" y="1752600"/>
            <a:ext cx="8469338" cy="3985192"/>
            <a:chOff x="691492" y="1784226"/>
            <a:chExt cx="8014252" cy="3297257"/>
          </a:xfrm>
        </p:grpSpPr>
        <p:pic>
          <p:nvPicPr>
            <p:cNvPr id="8" name="Picture 7"/>
            <p:cNvPicPr>
              <a:picLocks noChangeAspect="1"/>
            </p:cNvPicPr>
            <p:nvPr/>
          </p:nvPicPr>
          <p:blipFill>
            <a:blip r:embed="rId4"/>
            <a:stretch>
              <a:fillRect/>
            </a:stretch>
          </p:blipFill>
          <p:spPr>
            <a:xfrm>
              <a:off x="691492" y="1784226"/>
              <a:ext cx="3956708" cy="3297257"/>
            </a:xfrm>
            <a:prstGeom prst="rect">
              <a:avLst/>
            </a:prstGeom>
          </p:spPr>
        </p:pic>
        <p:pic>
          <p:nvPicPr>
            <p:cNvPr id="11" name="Picture 10"/>
            <p:cNvPicPr>
              <a:picLocks noChangeAspect="1"/>
            </p:cNvPicPr>
            <p:nvPr/>
          </p:nvPicPr>
          <p:blipFill>
            <a:blip r:embed="rId5"/>
            <a:stretch>
              <a:fillRect/>
            </a:stretch>
          </p:blipFill>
          <p:spPr>
            <a:xfrm>
              <a:off x="4533046" y="2180418"/>
              <a:ext cx="4172698" cy="2370851"/>
            </a:xfrm>
            <a:prstGeom prst="rect">
              <a:avLst/>
            </a:prstGeom>
          </p:spPr>
        </p:pic>
      </p:grpSp>
    </p:spTree>
    <p:extLst>
      <p:ext uri="{BB962C8B-B14F-4D97-AF65-F5344CB8AC3E}">
        <p14:creationId xmlns:p14="http://schemas.microsoft.com/office/powerpoint/2010/main" val="3284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Multiply and Divide with Familiar Facts Using a Letter to Represent the Unknown. </a:t>
            </a:r>
            <a:endParaRPr lang="en-US" dirty="0"/>
          </a:p>
        </p:txBody>
      </p:sp>
      <p:sp>
        <p:nvSpPr>
          <p:cNvPr id="5" name="Content Placeholder 19"/>
          <p:cNvSpPr>
            <a:spLocks noGrp="1"/>
          </p:cNvSpPr>
          <p:nvPr>
            <p:ph idx="1"/>
          </p:nvPr>
        </p:nvSpPr>
        <p:spPr/>
        <p:txBody>
          <a:bodyPr/>
          <a:lstStyle/>
          <a:p>
            <a:r>
              <a:rPr lang="en-US" smtClean="0"/>
              <a:t>	Twenty-four people line up to use the canoes at the park.  Three people are assigned to each canoe.  </a:t>
            </a:r>
            <a:br>
              <a:rPr lang="en-US" smtClean="0"/>
            </a:br>
            <a:r>
              <a:rPr lang="en-US" smtClean="0"/>
              <a:t>How many canoes are used for all 24 people?   </a:t>
            </a:r>
          </a:p>
          <a:p>
            <a:r>
              <a:rPr lang="en-US" smtClean="0"/>
              <a:t> </a:t>
            </a:r>
          </a:p>
          <a:p>
            <a:r>
              <a:rPr lang="en-US" smtClean="0"/>
              <a:t> </a:t>
            </a:r>
          </a:p>
          <a:p>
            <a:endParaRPr lang="en-US" dirty="0"/>
          </a:p>
        </p:txBody>
      </p:sp>
      <p:sp>
        <p:nvSpPr>
          <p:cNvPr id="11" name="Text Placeholder 3"/>
          <p:cNvSpPr txBox="1">
            <a:spLocks/>
          </p:cNvSpPr>
          <p:nvPr/>
        </p:nvSpPr>
        <p:spPr>
          <a:xfrm>
            <a:off x="273545" y="5828943"/>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3 – Lesson 3</a:t>
            </a:r>
            <a:endParaRPr lang="en-US" dirty="0"/>
          </a:p>
        </p:txBody>
      </p:sp>
      <p:pic>
        <p:nvPicPr>
          <p:cNvPr id="4" name="Picture 3"/>
          <p:cNvPicPr>
            <a:picLocks noChangeAspect="1"/>
          </p:cNvPicPr>
          <p:nvPr/>
        </p:nvPicPr>
        <p:blipFill>
          <a:blip r:embed="rId3"/>
          <a:stretch>
            <a:fillRect/>
          </a:stretch>
        </p:blipFill>
        <p:spPr>
          <a:xfrm>
            <a:off x="2438400" y="3035728"/>
            <a:ext cx="4047964" cy="1478846"/>
          </a:xfrm>
          <a:prstGeom prst="rect">
            <a:avLst/>
          </a:prstGeom>
        </p:spPr>
      </p:pic>
      <p:pic>
        <p:nvPicPr>
          <p:cNvPr id="12" name="Picture 11"/>
          <p:cNvPicPr>
            <a:picLocks noChangeAspect="1"/>
          </p:cNvPicPr>
          <p:nvPr/>
        </p:nvPicPr>
        <p:blipFill>
          <a:blip r:embed="rId4"/>
          <a:stretch>
            <a:fillRect/>
          </a:stretch>
        </p:blipFill>
        <p:spPr>
          <a:xfrm>
            <a:off x="2590800" y="4514574"/>
            <a:ext cx="3733800" cy="1451407"/>
          </a:xfrm>
          <a:prstGeom prst="rect">
            <a:avLst/>
          </a:prstGeom>
        </p:spPr>
      </p:pic>
    </p:spTree>
    <p:extLst>
      <p:ext uri="{BB962C8B-B14F-4D97-AF65-F5344CB8AC3E}">
        <p14:creationId xmlns:p14="http://schemas.microsoft.com/office/powerpoint/2010/main" val="186509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Count by Units of 6 and 7 to Multiply and Divide.</a:t>
            </a:r>
            <a:endParaRPr lang="en-US" dirty="0"/>
          </a:p>
        </p:txBody>
      </p:sp>
      <p:pic>
        <p:nvPicPr>
          <p:cNvPr id="31" name="Picture 30"/>
          <p:cNvPicPr>
            <a:picLocks noChangeAspect="1"/>
          </p:cNvPicPr>
          <p:nvPr/>
        </p:nvPicPr>
        <p:blipFill>
          <a:blip r:embed="rId3"/>
          <a:stretch>
            <a:fillRect/>
          </a:stretch>
        </p:blipFill>
        <p:spPr>
          <a:xfrm>
            <a:off x="1576200" y="1991491"/>
            <a:ext cx="5181600" cy="686898"/>
          </a:xfrm>
          <a:prstGeom prst="rect">
            <a:avLst/>
          </a:prstGeom>
        </p:spPr>
      </p:pic>
      <p:pic>
        <p:nvPicPr>
          <p:cNvPr id="33" name="Picture 32"/>
          <p:cNvPicPr>
            <a:picLocks noChangeAspect="1"/>
          </p:cNvPicPr>
          <p:nvPr/>
        </p:nvPicPr>
        <p:blipFill>
          <a:blip r:embed="rId4"/>
          <a:stretch>
            <a:fillRect/>
          </a:stretch>
        </p:blipFill>
        <p:spPr>
          <a:xfrm>
            <a:off x="2922206" y="4648199"/>
            <a:ext cx="2438400" cy="747539"/>
          </a:xfrm>
          <a:prstGeom prst="rect">
            <a:avLst/>
          </a:prstGeom>
        </p:spPr>
      </p:pic>
      <p:sp>
        <p:nvSpPr>
          <p:cNvPr id="34" name="Text Placeholder 3"/>
          <p:cNvSpPr txBox="1">
            <a:spLocks/>
          </p:cNvSpPr>
          <p:nvPr/>
        </p:nvSpPr>
        <p:spPr>
          <a:xfrm>
            <a:off x="318054" y="5800455"/>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3 – Lesson 4</a:t>
            </a:r>
            <a:endParaRPr lang="en-US" dirty="0"/>
          </a:p>
        </p:txBody>
      </p:sp>
      <p:pic>
        <p:nvPicPr>
          <p:cNvPr id="3" name="Picture 2"/>
          <p:cNvPicPr>
            <a:picLocks noChangeAspect="1"/>
          </p:cNvPicPr>
          <p:nvPr/>
        </p:nvPicPr>
        <p:blipFill>
          <a:blip r:embed="rId5"/>
          <a:stretch>
            <a:fillRect/>
          </a:stretch>
        </p:blipFill>
        <p:spPr>
          <a:xfrm>
            <a:off x="2922206" y="3219104"/>
            <a:ext cx="2247900" cy="798782"/>
          </a:xfrm>
          <a:prstGeom prst="rect">
            <a:avLst/>
          </a:prstGeom>
        </p:spPr>
      </p:pic>
    </p:spTree>
    <p:extLst>
      <p:ext uri="{BB962C8B-B14F-4D97-AF65-F5344CB8AC3E}">
        <p14:creationId xmlns:p14="http://schemas.microsoft.com/office/powerpoint/2010/main" val="338101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Model the Distributive Property with Tape Diagrams and Number Bonds.</a:t>
            </a:r>
            <a:endParaRPr lang="en-US" dirty="0"/>
          </a:p>
        </p:txBody>
      </p:sp>
      <p:sp>
        <p:nvSpPr>
          <p:cNvPr id="18" name="Text Placeholder 3"/>
          <p:cNvSpPr txBox="1">
            <a:spLocks/>
          </p:cNvSpPr>
          <p:nvPr/>
        </p:nvSpPr>
        <p:spPr>
          <a:xfrm>
            <a:off x="304473" y="5791199"/>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3 – Lesson 6</a:t>
            </a:r>
            <a:endParaRPr lang="en-US" dirty="0"/>
          </a:p>
        </p:txBody>
      </p:sp>
      <p:grpSp>
        <p:nvGrpSpPr>
          <p:cNvPr id="4" name="Group 3"/>
          <p:cNvGrpSpPr/>
          <p:nvPr/>
        </p:nvGrpSpPr>
        <p:grpSpPr>
          <a:xfrm>
            <a:off x="5181600" y="1634399"/>
            <a:ext cx="3312478" cy="4466918"/>
            <a:chOff x="5181600" y="1510912"/>
            <a:chExt cx="3312478" cy="4466918"/>
          </a:xfrm>
        </p:grpSpPr>
        <p:pic>
          <p:nvPicPr>
            <p:cNvPr id="13" name="Picture 12"/>
            <p:cNvPicPr>
              <a:picLocks noChangeAspect="1"/>
            </p:cNvPicPr>
            <p:nvPr/>
          </p:nvPicPr>
          <p:blipFill>
            <a:blip r:embed="rId3" cstate="print">
              <a:biLevel thresh="75000"/>
              <a:extLst>
                <a:ext uri="{28A0092B-C50C-407E-A947-70E740481C1C}">
                  <a14:useLocalDpi xmlns:a14="http://schemas.microsoft.com/office/drawing/2010/main"/>
                </a:ext>
              </a:extLst>
            </a:blip>
            <a:srcRect/>
            <a:stretch>
              <a:fillRect/>
            </a:stretch>
          </p:blipFill>
          <p:spPr bwMode="auto">
            <a:xfrm>
              <a:off x="5181600" y="1960417"/>
              <a:ext cx="3312478" cy="4017413"/>
            </a:xfrm>
            <a:prstGeom prst="rect">
              <a:avLst/>
            </a:prstGeom>
            <a:noFill/>
            <a:ln>
              <a:noFill/>
            </a:ln>
            <a:extLst>
              <a:ext uri="{FAA26D3D-D897-4be2-8F04-BA451C77F1D7}">
                <ma14:placeholderFlag xmlns="" xmlns:ma14="http://schemas.microsoft.com/office/mac/drawingml/2011/main"/>
              </a:ext>
            </a:extLst>
          </p:spPr>
        </p:pic>
        <p:sp>
          <p:nvSpPr>
            <p:cNvPr id="7" name="TextBox 6"/>
            <p:cNvSpPr txBox="1"/>
            <p:nvPr/>
          </p:nvSpPr>
          <p:spPr>
            <a:xfrm>
              <a:off x="5197806" y="1510912"/>
              <a:ext cx="3084896" cy="523220"/>
            </a:xfrm>
            <a:prstGeom prst="rect">
              <a:avLst/>
            </a:prstGeom>
            <a:noFill/>
          </p:spPr>
          <p:txBody>
            <a:bodyPr wrap="square" rtlCol="0">
              <a:spAutoFit/>
            </a:bodyPr>
            <a:lstStyle/>
            <a:p>
              <a:pPr algn="ctr"/>
              <a:r>
                <a:rPr lang="en-US" sz="2800" dirty="0" smtClean="0">
                  <a:solidFill>
                    <a:schemeClr val="tx2"/>
                  </a:solidFill>
                  <a:latin typeface="Agenda-Light"/>
                  <a:cs typeface="Agenda-Light"/>
                </a:rPr>
                <a:t>Number Bond  </a:t>
              </a:r>
              <a:endParaRPr lang="en-US" sz="2800" dirty="0">
                <a:solidFill>
                  <a:schemeClr val="tx2"/>
                </a:solidFill>
                <a:latin typeface="Agenda-Light"/>
                <a:cs typeface="Agenda-Light"/>
              </a:endParaRPr>
            </a:p>
          </p:txBody>
        </p:sp>
      </p:grpSp>
      <p:grpSp>
        <p:nvGrpSpPr>
          <p:cNvPr id="5" name="Group 4"/>
          <p:cNvGrpSpPr/>
          <p:nvPr/>
        </p:nvGrpSpPr>
        <p:grpSpPr>
          <a:xfrm>
            <a:off x="818028" y="1642132"/>
            <a:ext cx="3322955" cy="4280541"/>
            <a:chOff x="818028" y="1642132"/>
            <a:chExt cx="3322955" cy="4280541"/>
          </a:xfrm>
        </p:grpSpPr>
        <p:sp>
          <p:nvSpPr>
            <p:cNvPr id="6" name="TextBox 5"/>
            <p:cNvSpPr txBox="1"/>
            <p:nvPr/>
          </p:nvSpPr>
          <p:spPr>
            <a:xfrm>
              <a:off x="834133" y="1642132"/>
              <a:ext cx="3084896" cy="523220"/>
            </a:xfrm>
            <a:prstGeom prst="rect">
              <a:avLst/>
            </a:prstGeom>
            <a:noFill/>
          </p:spPr>
          <p:txBody>
            <a:bodyPr wrap="square" rtlCol="0">
              <a:spAutoFit/>
            </a:bodyPr>
            <a:lstStyle/>
            <a:p>
              <a:pPr algn="ctr"/>
              <a:r>
                <a:rPr lang="en-US" sz="2800" dirty="0" smtClean="0">
                  <a:solidFill>
                    <a:schemeClr val="tx2"/>
                  </a:solidFill>
                  <a:latin typeface="Agenda-Light"/>
                  <a:cs typeface="Agenda-Light"/>
                </a:rPr>
                <a:t>Tape Diagram</a:t>
              </a:r>
              <a:endParaRPr lang="en-US" sz="2800" dirty="0">
                <a:solidFill>
                  <a:schemeClr val="tx2"/>
                </a:solidFill>
                <a:latin typeface="Agenda-Light"/>
                <a:cs typeface="Agenda-Light"/>
              </a:endParaRPr>
            </a:p>
          </p:txBody>
        </p:sp>
        <p:pic>
          <p:nvPicPr>
            <p:cNvPr id="10" name="Picture 9"/>
            <p:cNvPicPr/>
            <p:nvPr/>
          </p:nvPicPr>
          <p:blipFill rotWithShape="1">
            <a:blip r:embed="rId4">
              <a:extLst>
                <a:ext uri="{28A0092B-C50C-407E-A947-70E740481C1C}">
                  <a14:useLocalDpi xmlns:a14="http://schemas.microsoft.com/office/drawing/2010/main" val="0"/>
                </a:ext>
              </a:extLst>
            </a:blip>
            <a:srcRect l="5719"/>
            <a:stretch/>
          </p:blipFill>
          <p:spPr bwMode="auto">
            <a:xfrm>
              <a:off x="818028" y="2102453"/>
              <a:ext cx="3322955" cy="382022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56091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p:cNvPicPr>
            <a:picLocks noChangeAspect="1"/>
          </p:cNvPicPr>
          <p:nvPr/>
        </p:nvPicPr>
        <p:blipFill>
          <a:blip r:embed="rId3"/>
          <a:stretch>
            <a:fillRect/>
          </a:stretch>
        </p:blipFill>
        <p:spPr>
          <a:xfrm>
            <a:off x="1447800" y="3169073"/>
            <a:ext cx="2870200" cy="533400"/>
          </a:xfrm>
          <a:prstGeom prst="rect">
            <a:avLst/>
          </a:prstGeom>
        </p:spPr>
      </p:pic>
      <p:pic>
        <p:nvPicPr>
          <p:cNvPr id="97" name="Picture 96"/>
          <p:cNvPicPr>
            <a:picLocks noChangeAspect="1"/>
          </p:cNvPicPr>
          <p:nvPr/>
        </p:nvPicPr>
        <p:blipFill>
          <a:blip r:embed="rId4"/>
          <a:stretch>
            <a:fillRect/>
          </a:stretch>
        </p:blipFill>
        <p:spPr>
          <a:xfrm>
            <a:off x="1447800" y="4062720"/>
            <a:ext cx="1917700" cy="508000"/>
          </a:xfrm>
          <a:prstGeom prst="rect">
            <a:avLst/>
          </a:prstGeom>
        </p:spPr>
      </p:pic>
      <p:pic>
        <p:nvPicPr>
          <p:cNvPr id="98" name="Picture 97"/>
          <p:cNvPicPr>
            <a:picLocks noChangeAspect="1"/>
          </p:cNvPicPr>
          <p:nvPr/>
        </p:nvPicPr>
        <p:blipFill>
          <a:blip r:embed="rId5"/>
          <a:stretch>
            <a:fillRect/>
          </a:stretch>
        </p:blipFill>
        <p:spPr>
          <a:xfrm>
            <a:off x="1447800" y="4914017"/>
            <a:ext cx="1397000" cy="482600"/>
          </a:xfrm>
          <a:prstGeom prst="rect">
            <a:avLst/>
          </a:prstGeom>
        </p:spPr>
      </p:pic>
      <p:cxnSp>
        <p:nvCxnSpPr>
          <p:cNvPr id="99" name="Straight Connector 98"/>
          <p:cNvCxnSpPr/>
          <p:nvPr/>
        </p:nvCxnSpPr>
        <p:spPr>
          <a:xfrm>
            <a:off x="6073865" y="2086447"/>
            <a:ext cx="129540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6078396" y="2723030"/>
            <a:ext cx="129540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6053286" y="3377230"/>
            <a:ext cx="129540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6078396" y="4006427"/>
            <a:ext cx="129540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6096000" y="4666868"/>
            <a:ext cx="129540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6053286" y="5289799"/>
            <a:ext cx="129540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6053286" y="5891894"/>
            <a:ext cx="129540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06" name="Group 105"/>
          <p:cNvGrpSpPr/>
          <p:nvPr/>
        </p:nvGrpSpPr>
        <p:grpSpPr>
          <a:xfrm>
            <a:off x="6400800" y="1445659"/>
            <a:ext cx="594379" cy="5016926"/>
            <a:chOff x="6419485" y="1710274"/>
            <a:chExt cx="594379" cy="5016926"/>
          </a:xfrm>
        </p:grpSpPr>
        <p:grpSp>
          <p:nvGrpSpPr>
            <p:cNvPr id="107" name="Group 106"/>
            <p:cNvGrpSpPr/>
            <p:nvPr/>
          </p:nvGrpSpPr>
          <p:grpSpPr>
            <a:xfrm rot="5400000">
              <a:off x="4363796" y="3765963"/>
              <a:ext cx="4705757" cy="594379"/>
              <a:chOff x="-852360" y="0"/>
              <a:chExt cx="3118258" cy="368601"/>
            </a:xfrm>
          </p:grpSpPr>
          <p:grpSp>
            <p:nvGrpSpPr>
              <p:cNvPr id="110" name="Group 109"/>
              <p:cNvGrpSpPr/>
              <p:nvPr/>
            </p:nvGrpSpPr>
            <p:grpSpPr>
              <a:xfrm>
                <a:off x="23380" y="0"/>
                <a:ext cx="1641590" cy="142875"/>
                <a:chOff x="23380" y="0"/>
                <a:chExt cx="1641590" cy="142875"/>
              </a:xfrm>
            </p:grpSpPr>
            <p:grpSp>
              <p:nvGrpSpPr>
                <p:cNvPr id="141" name="Group 140"/>
                <p:cNvGrpSpPr/>
                <p:nvPr/>
              </p:nvGrpSpPr>
              <p:grpSpPr>
                <a:xfrm>
                  <a:off x="23380" y="0"/>
                  <a:ext cx="774815" cy="142875"/>
                  <a:chOff x="23380" y="0"/>
                  <a:chExt cx="774815" cy="142875"/>
                </a:xfrm>
              </p:grpSpPr>
              <p:sp>
                <p:nvSpPr>
                  <p:cNvPr id="147" name="Oval 146"/>
                  <p:cNvSpPr/>
                  <p:nvPr/>
                </p:nvSpPr>
                <p:spPr>
                  <a:xfrm>
                    <a:off x="23380" y="0"/>
                    <a:ext cx="150987" cy="14287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 name="Oval 147"/>
                  <p:cNvSpPr/>
                  <p:nvPr/>
                </p:nvSpPr>
                <p:spPr>
                  <a:xfrm>
                    <a:off x="230765" y="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 name="Oval 148"/>
                  <p:cNvSpPr/>
                  <p:nvPr/>
                </p:nvSpPr>
                <p:spPr>
                  <a:xfrm>
                    <a:off x="438150" y="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 name="Oval 149"/>
                  <p:cNvSpPr/>
                  <p:nvPr/>
                </p:nvSpPr>
                <p:spPr>
                  <a:xfrm>
                    <a:off x="647700" y="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42" name="Group 141"/>
                <p:cNvGrpSpPr/>
                <p:nvPr/>
              </p:nvGrpSpPr>
              <p:grpSpPr>
                <a:xfrm>
                  <a:off x="866775" y="0"/>
                  <a:ext cx="798195" cy="142875"/>
                  <a:chOff x="0" y="0"/>
                  <a:chExt cx="798195" cy="142875"/>
                </a:xfrm>
              </p:grpSpPr>
              <p:sp>
                <p:nvSpPr>
                  <p:cNvPr id="143" name="Oval 142"/>
                  <p:cNvSpPr/>
                  <p:nvPr/>
                </p:nvSpPr>
                <p:spPr>
                  <a:xfrm>
                    <a:off x="0" y="0"/>
                    <a:ext cx="150987"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 name="Oval 143"/>
                  <p:cNvSpPr/>
                  <p:nvPr/>
                </p:nvSpPr>
                <p:spPr>
                  <a:xfrm>
                    <a:off x="219075" y="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 name="Oval 144"/>
                  <p:cNvSpPr/>
                  <p:nvPr/>
                </p:nvSpPr>
                <p:spPr>
                  <a:xfrm>
                    <a:off x="438150" y="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 name="Oval 145"/>
                  <p:cNvSpPr/>
                  <p:nvPr/>
                </p:nvSpPr>
                <p:spPr>
                  <a:xfrm>
                    <a:off x="647700" y="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11" name="Group 110"/>
              <p:cNvGrpSpPr/>
              <p:nvPr/>
            </p:nvGrpSpPr>
            <p:grpSpPr>
              <a:xfrm>
                <a:off x="23380" y="219075"/>
                <a:ext cx="1641590" cy="142875"/>
                <a:chOff x="23380" y="0"/>
                <a:chExt cx="1641590" cy="142875"/>
              </a:xfrm>
            </p:grpSpPr>
            <p:grpSp>
              <p:nvGrpSpPr>
                <p:cNvPr id="131" name="Group 130"/>
                <p:cNvGrpSpPr/>
                <p:nvPr/>
              </p:nvGrpSpPr>
              <p:grpSpPr>
                <a:xfrm>
                  <a:off x="23380" y="0"/>
                  <a:ext cx="774815" cy="142875"/>
                  <a:chOff x="23380" y="0"/>
                  <a:chExt cx="774815" cy="142875"/>
                </a:xfrm>
              </p:grpSpPr>
              <p:sp>
                <p:nvSpPr>
                  <p:cNvPr id="137" name="Oval 136"/>
                  <p:cNvSpPr/>
                  <p:nvPr/>
                </p:nvSpPr>
                <p:spPr>
                  <a:xfrm>
                    <a:off x="23380" y="0"/>
                    <a:ext cx="150987"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 name="Oval 137"/>
                  <p:cNvSpPr/>
                  <p:nvPr/>
                </p:nvSpPr>
                <p:spPr>
                  <a:xfrm>
                    <a:off x="242455" y="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 name="Oval 138"/>
                  <p:cNvSpPr/>
                  <p:nvPr/>
                </p:nvSpPr>
                <p:spPr>
                  <a:xfrm>
                    <a:off x="438150" y="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 name="Oval 139"/>
                  <p:cNvSpPr/>
                  <p:nvPr/>
                </p:nvSpPr>
                <p:spPr>
                  <a:xfrm>
                    <a:off x="647700" y="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32" name="Group 131"/>
                <p:cNvGrpSpPr/>
                <p:nvPr/>
              </p:nvGrpSpPr>
              <p:grpSpPr>
                <a:xfrm>
                  <a:off x="866775" y="0"/>
                  <a:ext cx="798195" cy="142875"/>
                  <a:chOff x="0" y="0"/>
                  <a:chExt cx="798195" cy="142875"/>
                </a:xfrm>
              </p:grpSpPr>
              <p:sp>
                <p:nvSpPr>
                  <p:cNvPr id="133" name="Oval 132"/>
                  <p:cNvSpPr/>
                  <p:nvPr/>
                </p:nvSpPr>
                <p:spPr>
                  <a:xfrm>
                    <a:off x="0" y="0"/>
                    <a:ext cx="150987"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 name="Oval 133"/>
                  <p:cNvSpPr/>
                  <p:nvPr/>
                </p:nvSpPr>
                <p:spPr>
                  <a:xfrm>
                    <a:off x="219075" y="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 name="Oval 134"/>
                  <p:cNvSpPr/>
                  <p:nvPr/>
                </p:nvSpPr>
                <p:spPr>
                  <a:xfrm>
                    <a:off x="438150" y="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 name="Oval 135"/>
                  <p:cNvSpPr/>
                  <p:nvPr/>
                </p:nvSpPr>
                <p:spPr>
                  <a:xfrm>
                    <a:off x="647700" y="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12" name="Group 111"/>
              <p:cNvGrpSpPr/>
              <p:nvPr/>
            </p:nvGrpSpPr>
            <p:grpSpPr>
              <a:xfrm>
                <a:off x="-847048" y="219075"/>
                <a:ext cx="2913113" cy="143637"/>
                <a:chOff x="-847048" y="-209550"/>
                <a:chExt cx="2913113" cy="143637"/>
              </a:xfrm>
            </p:grpSpPr>
            <p:sp>
              <p:nvSpPr>
                <p:cNvPr id="127" name="Oval 126"/>
                <p:cNvSpPr/>
                <p:nvPr/>
              </p:nvSpPr>
              <p:spPr>
                <a:xfrm>
                  <a:off x="-847048" y="-209550"/>
                  <a:ext cx="150987"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Oval 127"/>
                <p:cNvSpPr/>
                <p:nvPr/>
              </p:nvSpPr>
              <p:spPr>
                <a:xfrm>
                  <a:off x="-620657" y="-20955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 name="Oval 128"/>
                <p:cNvSpPr/>
                <p:nvPr/>
              </p:nvSpPr>
              <p:spPr>
                <a:xfrm>
                  <a:off x="1706019" y="-208788"/>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 name="Oval 129"/>
                <p:cNvSpPr/>
                <p:nvPr/>
              </p:nvSpPr>
              <p:spPr>
                <a:xfrm>
                  <a:off x="1915570" y="-208788"/>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3" name="Group 112"/>
              <p:cNvGrpSpPr/>
              <p:nvPr/>
            </p:nvGrpSpPr>
            <p:grpSpPr>
              <a:xfrm>
                <a:off x="2107977" y="4632"/>
                <a:ext cx="157921" cy="363969"/>
                <a:chOff x="1231677" y="-624018"/>
                <a:chExt cx="157921" cy="363969"/>
              </a:xfrm>
            </p:grpSpPr>
            <p:sp>
              <p:nvSpPr>
                <p:cNvPr id="125" name="Oval 124"/>
                <p:cNvSpPr/>
                <p:nvPr/>
              </p:nvSpPr>
              <p:spPr>
                <a:xfrm>
                  <a:off x="1238611" y="-402924"/>
                  <a:ext cx="150987"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Oval 125"/>
                <p:cNvSpPr/>
                <p:nvPr/>
              </p:nvSpPr>
              <p:spPr>
                <a:xfrm>
                  <a:off x="1231677" y="-624018"/>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4" name="Group 113"/>
              <p:cNvGrpSpPr/>
              <p:nvPr/>
            </p:nvGrpSpPr>
            <p:grpSpPr>
              <a:xfrm>
                <a:off x="-852360" y="0"/>
                <a:ext cx="2911217" cy="361950"/>
                <a:chOff x="-861885" y="-847725"/>
                <a:chExt cx="2911217" cy="361950"/>
              </a:xfrm>
            </p:grpSpPr>
            <p:grpSp>
              <p:nvGrpSpPr>
                <p:cNvPr id="115" name="Group 114"/>
                <p:cNvGrpSpPr/>
                <p:nvPr/>
              </p:nvGrpSpPr>
              <p:grpSpPr>
                <a:xfrm>
                  <a:off x="-426199" y="-847725"/>
                  <a:ext cx="375071" cy="361950"/>
                  <a:chOff x="-426199" y="-847725"/>
                  <a:chExt cx="375071" cy="361950"/>
                </a:xfrm>
              </p:grpSpPr>
              <p:sp>
                <p:nvSpPr>
                  <p:cNvPr id="121" name="Oval 120"/>
                  <p:cNvSpPr/>
                  <p:nvPr/>
                </p:nvSpPr>
                <p:spPr>
                  <a:xfrm>
                    <a:off x="-426199" y="-847725"/>
                    <a:ext cx="150987"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 name="Oval 121"/>
                  <p:cNvSpPr/>
                  <p:nvPr/>
                </p:nvSpPr>
                <p:spPr>
                  <a:xfrm>
                    <a:off x="-207124" y="-847725"/>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 name="Oval 122"/>
                  <p:cNvSpPr/>
                  <p:nvPr/>
                </p:nvSpPr>
                <p:spPr>
                  <a:xfrm>
                    <a:off x="-411174" y="-62865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 name="Oval 123"/>
                  <p:cNvSpPr/>
                  <p:nvPr/>
                </p:nvSpPr>
                <p:spPr>
                  <a:xfrm>
                    <a:off x="-201623" y="-628650"/>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6" name="Group 115"/>
                <p:cNvGrpSpPr/>
                <p:nvPr/>
              </p:nvGrpSpPr>
              <p:grpSpPr>
                <a:xfrm>
                  <a:off x="-861885" y="-847725"/>
                  <a:ext cx="2911217" cy="145771"/>
                  <a:chOff x="-1728660" y="-847725"/>
                  <a:chExt cx="2911217" cy="145771"/>
                </a:xfrm>
              </p:grpSpPr>
              <p:sp>
                <p:nvSpPr>
                  <p:cNvPr id="117" name="Oval 116"/>
                  <p:cNvSpPr/>
                  <p:nvPr/>
                </p:nvSpPr>
                <p:spPr>
                  <a:xfrm>
                    <a:off x="-1728660" y="-847725"/>
                    <a:ext cx="150987"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 name="Oval 117"/>
                  <p:cNvSpPr/>
                  <p:nvPr/>
                </p:nvSpPr>
                <p:spPr>
                  <a:xfrm>
                    <a:off x="-1512249" y="-847725"/>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 name="Oval 118"/>
                  <p:cNvSpPr/>
                  <p:nvPr/>
                </p:nvSpPr>
                <p:spPr>
                  <a:xfrm>
                    <a:off x="822512" y="-844829"/>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 name="Oval 119"/>
                  <p:cNvSpPr/>
                  <p:nvPr/>
                </p:nvSpPr>
                <p:spPr>
                  <a:xfrm>
                    <a:off x="1032062" y="-844829"/>
                    <a:ext cx="150495" cy="142875"/>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sp>
          <p:nvSpPr>
            <p:cNvPr id="108" name="Oval 107"/>
            <p:cNvSpPr/>
            <p:nvPr/>
          </p:nvSpPr>
          <p:spPr>
            <a:xfrm rot="5400000">
              <a:off x="6432033" y="6498078"/>
              <a:ext cx="227854" cy="230390"/>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 name="Oval 108"/>
            <p:cNvSpPr/>
            <p:nvPr/>
          </p:nvSpPr>
          <p:spPr>
            <a:xfrm rot="5400000">
              <a:off x="6767193" y="6498078"/>
              <a:ext cx="227854" cy="230390"/>
            </a:xfrm>
            <a:prstGeom prst="ellips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51" name="Picture 150"/>
          <p:cNvPicPr>
            <a:picLocks noChangeAspect="1"/>
          </p:cNvPicPr>
          <p:nvPr/>
        </p:nvPicPr>
        <p:blipFill>
          <a:blip r:embed="rId6"/>
          <a:stretch>
            <a:fillRect/>
          </a:stretch>
        </p:blipFill>
        <p:spPr>
          <a:xfrm>
            <a:off x="207192" y="2295280"/>
            <a:ext cx="1600200" cy="584200"/>
          </a:xfrm>
          <a:prstGeom prst="rect">
            <a:avLst/>
          </a:prstGeom>
        </p:spPr>
      </p:pic>
      <p:pic>
        <p:nvPicPr>
          <p:cNvPr id="152" name="Picture 151"/>
          <p:cNvPicPr>
            <a:picLocks noChangeAspect="1"/>
          </p:cNvPicPr>
          <p:nvPr/>
        </p:nvPicPr>
        <p:blipFill>
          <a:blip r:embed="rId7"/>
          <a:stretch>
            <a:fillRect/>
          </a:stretch>
        </p:blipFill>
        <p:spPr>
          <a:xfrm>
            <a:off x="1828800" y="2286000"/>
            <a:ext cx="2231207" cy="627527"/>
          </a:xfrm>
          <a:prstGeom prst="rect">
            <a:avLst/>
          </a:prstGeom>
        </p:spPr>
      </p:pic>
      <p:sp>
        <p:nvSpPr>
          <p:cNvPr id="153" name="Text Placeholder 3"/>
          <p:cNvSpPr txBox="1">
            <a:spLocks/>
          </p:cNvSpPr>
          <p:nvPr/>
        </p:nvSpPr>
        <p:spPr>
          <a:xfrm>
            <a:off x="287338" y="5791199"/>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3 – Lesson 9</a:t>
            </a:r>
            <a:endParaRPr lang="en-US" dirty="0"/>
          </a:p>
        </p:txBody>
      </p:sp>
      <p:sp>
        <p:nvSpPr>
          <p:cNvPr id="154" name="Title 2"/>
          <p:cNvSpPr>
            <a:spLocks noGrp="1"/>
          </p:cNvSpPr>
          <p:nvPr>
            <p:ph type="title"/>
          </p:nvPr>
        </p:nvSpPr>
        <p:spPr/>
        <p:txBody>
          <a:bodyPr/>
          <a:lstStyle/>
          <a:p>
            <a:r>
              <a:rPr lang="en-US" smtClean="0"/>
              <a:t>Model the Associative Property as a Strategy to Multiply.</a:t>
            </a:r>
            <a:endParaRPr lang="en-US" dirty="0"/>
          </a:p>
        </p:txBody>
      </p:sp>
    </p:spTree>
    <p:extLst>
      <p:ext uri="{BB962C8B-B14F-4D97-AF65-F5344CB8AC3E}">
        <p14:creationId xmlns:p14="http://schemas.microsoft.com/office/powerpoint/2010/main" val="15980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Try Problem # 7.</a:t>
            </a:r>
            <a:endParaRPr lang="en-US" dirty="0"/>
          </a:p>
        </p:txBody>
      </p:sp>
      <p:sp>
        <p:nvSpPr>
          <p:cNvPr id="4" name="Text Placeholder 3"/>
          <p:cNvSpPr txBox="1">
            <a:spLocks/>
          </p:cNvSpPr>
          <p:nvPr/>
        </p:nvSpPr>
        <p:spPr>
          <a:xfrm>
            <a:off x="295216" y="5791200"/>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3 – Lesson 9</a:t>
            </a:r>
            <a:endParaRPr lang="en-US" dirty="0"/>
          </a:p>
        </p:txBody>
      </p:sp>
      <p:grpSp>
        <p:nvGrpSpPr>
          <p:cNvPr id="7" name="Group 6"/>
          <p:cNvGrpSpPr/>
          <p:nvPr/>
        </p:nvGrpSpPr>
        <p:grpSpPr>
          <a:xfrm>
            <a:off x="875170" y="2158364"/>
            <a:ext cx="7049630" cy="3328035"/>
            <a:chOff x="0" y="0"/>
            <a:chExt cx="5925184" cy="2541904"/>
          </a:xfrm>
        </p:grpSpPr>
        <p:sp>
          <p:nvSpPr>
            <p:cNvPr id="8" name="Text Box 2"/>
            <p:cNvSpPr txBox="1">
              <a:spLocks noChangeArrowheads="1"/>
            </p:cNvSpPr>
            <p:nvPr/>
          </p:nvSpPr>
          <p:spPr bwMode="auto">
            <a:xfrm>
              <a:off x="3886200" y="180975"/>
              <a:ext cx="1828995" cy="416663"/>
            </a:xfrm>
            <a:prstGeom prst="rect">
              <a:avLst/>
            </a:prstGeom>
            <a:noFill/>
            <a:ln w="9525">
              <a:noFill/>
              <a:miter lim="800000"/>
              <a:headEnd/>
              <a:tailEnd/>
            </a:ln>
          </p:spPr>
          <p:txBody>
            <a:bodyPr rot="0" vert="horz" wrap="square" lIns="91440" tIns="45720" rIns="91440" bIns="45720" anchor="t" anchorCtr="0">
              <a:spAutoFit/>
            </a:bodyPr>
            <a:lstStyle/>
            <a:p>
              <a:pPr marL="342900" marR="0" lvl="0" indent="-342900">
                <a:lnSpc>
                  <a:spcPct val="115000"/>
                </a:lnSpc>
                <a:spcBef>
                  <a:spcPts val="0"/>
                </a:spcBef>
                <a:spcAft>
                  <a:spcPts val="1000"/>
                </a:spcAft>
                <a:buFont typeface="+mj-lt"/>
                <a:buAutoNum type="alphaLcParenR"/>
              </a:pPr>
              <a:r>
                <a:rPr lang="en-US" sz="1100">
                  <a:effectLst/>
                  <a:latin typeface="Cambria"/>
                  <a:ea typeface="Cambria"/>
                  <a:cs typeface="Times New Roman"/>
                </a:rPr>
                <a:t>3 × 12 = _____</a:t>
              </a:r>
            </a:p>
          </p:txBody>
        </p:sp>
        <p:sp>
          <p:nvSpPr>
            <p:cNvPr id="9" name="Text Box 2"/>
            <p:cNvSpPr txBox="1">
              <a:spLocks noChangeArrowheads="1"/>
            </p:cNvSpPr>
            <p:nvPr/>
          </p:nvSpPr>
          <p:spPr bwMode="auto">
            <a:xfrm>
              <a:off x="4095750" y="1676400"/>
              <a:ext cx="1829434" cy="865504"/>
            </a:xfrm>
            <a:prstGeom prst="rect">
              <a:avLst/>
            </a:prstGeom>
            <a:noFill/>
            <a:ln w="9525">
              <a:noFill/>
              <a:miter lim="800000"/>
              <a:headEnd/>
              <a:tailEnd/>
            </a:ln>
          </p:spPr>
          <p:txBody>
            <a:bodyPr rot="0" vert="horz" wrap="square" lIns="91440" tIns="45720" rIns="91440" bIns="45720" anchor="t" anchorCtr="0">
              <a:spAutoFit/>
            </a:bodyPr>
            <a:lstStyle/>
            <a:p>
              <a:pPr marL="0" marR="0">
                <a:spcBef>
                  <a:spcPts val="0"/>
                </a:spcBef>
                <a:spcAft>
                  <a:spcPts val="600"/>
                </a:spcAft>
              </a:pPr>
              <a:r>
                <a:rPr lang="en-US" sz="1200">
                  <a:effectLst/>
                  <a:latin typeface="Cambria"/>
                  <a:ea typeface="ＭＳ 明朝"/>
                  <a:cs typeface="Times New Roman"/>
                </a:rPr>
                <a:t>b)   (3 × 3) × 4</a:t>
              </a:r>
            </a:p>
            <a:p>
              <a:pPr marL="0" marR="0">
                <a:spcBef>
                  <a:spcPts val="0"/>
                </a:spcBef>
                <a:spcAft>
                  <a:spcPts val="600"/>
                </a:spcAft>
              </a:pPr>
              <a:r>
                <a:rPr lang="en-US" sz="1200">
                  <a:effectLst/>
                  <a:latin typeface="Cambria"/>
                  <a:ea typeface="ＭＳ 明朝"/>
                  <a:cs typeface="Times New Roman"/>
                </a:rPr>
                <a:t>      =  _____ × 4</a:t>
              </a:r>
            </a:p>
            <a:p>
              <a:pPr marL="0" marR="0">
                <a:spcBef>
                  <a:spcPts val="0"/>
                </a:spcBef>
                <a:spcAft>
                  <a:spcPts val="600"/>
                </a:spcAft>
              </a:pPr>
              <a:r>
                <a:rPr lang="en-US" sz="1200">
                  <a:effectLst/>
                  <a:latin typeface="Cambria"/>
                  <a:ea typeface="ＭＳ 明朝"/>
                  <a:cs typeface="Times New Roman"/>
                </a:rPr>
                <a:t>      = _____</a:t>
              </a:r>
            </a:p>
          </p:txBody>
        </p:sp>
        <p:grpSp>
          <p:nvGrpSpPr>
            <p:cNvPr id="10" name="Group 9"/>
            <p:cNvGrpSpPr/>
            <p:nvPr/>
          </p:nvGrpSpPr>
          <p:grpSpPr>
            <a:xfrm>
              <a:off x="180974" y="0"/>
              <a:ext cx="3279776" cy="809628"/>
              <a:chOff x="0" y="0"/>
              <a:chExt cx="2694923" cy="581025"/>
            </a:xfrm>
          </p:grpSpPr>
          <p:grpSp>
            <p:nvGrpSpPr>
              <p:cNvPr id="60" name="Group 59"/>
              <p:cNvGrpSpPr/>
              <p:nvPr/>
            </p:nvGrpSpPr>
            <p:grpSpPr>
              <a:xfrm>
                <a:off x="1362075" y="9525"/>
                <a:ext cx="856525" cy="143509"/>
                <a:chOff x="0" y="0"/>
                <a:chExt cx="856615" cy="143510"/>
              </a:xfrm>
            </p:grpSpPr>
            <p:sp>
              <p:nvSpPr>
                <p:cNvPr id="98" name="Isosceles Triangle 97"/>
                <p:cNvSpPr/>
                <p:nvPr/>
              </p:nvSpPr>
              <p:spPr>
                <a:xfrm>
                  <a:off x="0" y="0"/>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 name="Isosceles Triangle 98"/>
                <p:cNvSpPr/>
                <p:nvPr/>
              </p:nvSpPr>
              <p:spPr>
                <a:xfrm>
                  <a:off x="228600" y="0"/>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 name="Isosceles Triangle 99"/>
                <p:cNvSpPr/>
                <p:nvPr/>
              </p:nvSpPr>
              <p:spPr>
                <a:xfrm>
                  <a:off x="466725" y="0"/>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 name="Isosceles Triangle 100"/>
                <p:cNvSpPr/>
                <p:nvPr/>
              </p:nvSpPr>
              <p:spPr>
                <a:xfrm>
                  <a:off x="695325" y="0"/>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1" name="Group 60"/>
              <p:cNvGrpSpPr/>
              <p:nvPr/>
            </p:nvGrpSpPr>
            <p:grpSpPr>
              <a:xfrm>
                <a:off x="1362075" y="219075"/>
                <a:ext cx="856525" cy="143509"/>
                <a:chOff x="0" y="0"/>
                <a:chExt cx="856615" cy="143510"/>
              </a:xfrm>
            </p:grpSpPr>
            <p:sp>
              <p:nvSpPr>
                <p:cNvPr id="94" name="Isosceles Triangle 93"/>
                <p:cNvSpPr/>
                <p:nvPr/>
              </p:nvSpPr>
              <p:spPr>
                <a:xfrm>
                  <a:off x="0" y="0"/>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Isosceles Triangle 94"/>
                <p:cNvSpPr/>
                <p:nvPr/>
              </p:nvSpPr>
              <p:spPr>
                <a:xfrm>
                  <a:off x="228600" y="0"/>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 name="Isosceles Triangle 95"/>
                <p:cNvSpPr/>
                <p:nvPr/>
              </p:nvSpPr>
              <p:spPr>
                <a:xfrm>
                  <a:off x="466725" y="0"/>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 name="Isosceles Triangle 96"/>
                <p:cNvSpPr/>
                <p:nvPr/>
              </p:nvSpPr>
              <p:spPr>
                <a:xfrm>
                  <a:off x="695325" y="0"/>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2" name="Group 61"/>
              <p:cNvGrpSpPr/>
              <p:nvPr/>
            </p:nvGrpSpPr>
            <p:grpSpPr>
              <a:xfrm>
                <a:off x="466725" y="0"/>
                <a:ext cx="856525" cy="143509"/>
                <a:chOff x="-909319" y="-447675"/>
                <a:chExt cx="856615" cy="143510"/>
              </a:xfrm>
            </p:grpSpPr>
            <p:sp>
              <p:nvSpPr>
                <p:cNvPr id="90" name="Isosceles Triangle 89"/>
                <p:cNvSpPr/>
                <p:nvPr/>
              </p:nvSpPr>
              <p:spPr>
                <a:xfrm>
                  <a:off x="-909319" y="-447675"/>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 name="Isosceles Triangle 90"/>
                <p:cNvSpPr/>
                <p:nvPr/>
              </p:nvSpPr>
              <p:spPr>
                <a:xfrm>
                  <a:off x="-680719" y="-447675"/>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 name="Isosceles Triangle 91"/>
                <p:cNvSpPr/>
                <p:nvPr/>
              </p:nvSpPr>
              <p:spPr>
                <a:xfrm>
                  <a:off x="-442594" y="-447675"/>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 name="Isosceles Triangle 92"/>
                <p:cNvSpPr/>
                <p:nvPr/>
              </p:nvSpPr>
              <p:spPr>
                <a:xfrm>
                  <a:off x="-213994" y="-447675"/>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3" name="Group 62"/>
              <p:cNvGrpSpPr/>
              <p:nvPr/>
            </p:nvGrpSpPr>
            <p:grpSpPr>
              <a:xfrm>
                <a:off x="466725" y="219075"/>
                <a:ext cx="856525" cy="143509"/>
                <a:chOff x="-909220" y="-466725"/>
                <a:chExt cx="856615" cy="143510"/>
              </a:xfrm>
            </p:grpSpPr>
            <p:sp>
              <p:nvSpPr>
                <p:cNvPr id="86" name="Isosceles Triangle 85"/>
                <p:cNvSpPr/>
                <p:nvPr/>
              </p:nvSpPr>
              <p:spPr>
                <a:xfrm>
                  <a:off x="-909220" y="-466725"/>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 name="Isosceles Triangle 86"/>
                <p:cNvSpPr/>
                <p:nvPr/>
              </p:nvSpPr>
              <p:spPr>
                <a:xfrm>
                  <a:off x="-680620" y="-466725"/>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 name="Isosceles Triangle 87"/>
                <p:cNvSpPr/>
                <p:nvPr/>
              </p:nvSpPr>
              <p:spPr>
                <a:xfrm>
                  <a:off x="-442495" y="-466725"/>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Isosceles Triangle 88"/>
                <p:cNvSpPr/>
                <p:nvPr/>
              </p:nvSpPr>
              <p:spPr>
                <a:xfrm>
                  <a:off x="-213895" y="-466725"/>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64" name="Isosceles Triangle 63"/>
              <p:cNvSpPr/>
              <p:nvPr/>
            </p:nvSpPr>
            <p:spPr>
              <a:xfrm>
                <a:off x="2295525" y="9525"/>
                <a:ext cx="161273" cy="143509"/>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 name="Isosceles Triangle 64"/>
              <p:cNvSpPr/>
              <p:nvPr/>
            </p:nvSpPr>
            <p:spPr>
              <a:xfrm>
                <a:off x="2524125" y="9525"/>
                <a:ext cx="161273" cy="143509"/>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 name="Isosceles Triangle 65"/>
              <p:cNvSpPr/>
              <p:nvPr/>
            </p:nvSpPr>
            <p:spPr>
              <a:xfrm>
                <a:off x="2305050" y="219075"/>
                <a:ext cx="161273" cy="143509"/>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 name="Isosceles Triangle 66"/>
              <p:cNvSpPr/>
              <p:nvPr/>
            </p:nvSpPr>
            <p:spPr>
              <a:xfrm>
                <a:off x="2533650" y="219075"/>
                <a:ext cx="161273" cy="143509"/>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 name="Isosceles Triangle 67"/>
              <p:cNvSpPr/>
              <p:nvPr/>
            </p:nvSpPr>
            <p:spPr>
              <a:xfrm>
                <a:off x="19050" y="9525"/>
                <a:ext cx="161170"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 name="Isosceles Triangle 68"/>
              <p:cNvSpPr/>
              <p:nvPr/>
            </p:nvSpPr>
            <p:spPr>
              <a:xfrm>
                <a:off x="247650" y="952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 name="Isosceles Triangle 69"/>
              <p:cNvSpPr/>
              <p:nvPr/>
            </p:nvSpPr>
            <p:spPr>
              <a:xfrm>
                <a:off x="9525" y="219075"/>
                <a:ext cx="161170"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 name="Isosceles Triangle 70"/>
              <p:cNvSpPr/>
              <p:nvPr/>
            </p:nvSpPr>
            <p:spPr>
              <a:xfrm>
                <a:off x="247650" y="21907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2" name="Group 71"/>
              <p:cNvGrpSpPr/>
              <p:nvPr/>
            </p:nvGrpSpPr>
            <p:grpSpPr>
              <a:xfrm>
                <a:off x="1352550" y="438150"/>
                <a:ext cx="855978" cy="142875"/>
                <a:chOff x="0" y="0"/>
                <a:chExt cx="856615" cy="143510"/>
              </a:xfrm>
            </p:grpSpPr>
            <p:sp>
              <p:nvSpPr>
                <p:cNvPr id="82" name="Isosceles Triangle 81"/>
                <p:cNvSpPr/>
                <p:nvPr/>
              </p:nvSpPr>
              <p:spPr>
                <a:xfrm>
                  <a:off x="0" y="0"/>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 name="Isosceles Triangle 82"/>
                <p:cNvSpPr/>
                <p:nvPr/>
              </p:nvSpPr>
              <p:spPr>
                <a:xfrm>
                  <a:off x="228600" y="0"/>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 name="Isosceles Triangle 83"/>
                <p:cNvSpPr/>
                <p:nvPr/>
              </p:nvSpPr>
              <p:spPr>
                <a:xfrm>
                  <a:off x="466725" y="0"/>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 name="Isosceles Triangle 84"/>
                <p:cNvSpPr/>
                <p:nvPr/>
              </p:nvSpPr>
              <p:spPr>
                <a:xfrm>
                  <a:off x="695325" y="0"/>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3" name="Group 72"/>
              <p:cNvGrpSpPr/>
              <p:nvPr/>
            </p:nvGrpSpPr>
            <p:grpSpPr>
              <a:xfrm>
                <a:off x="457202" y="438150"/>
                <a:ext cx="855978" cy="142875"/>
                <a:chOff x="-909220" y="-466725"/>
                <a:chExt cx="856615" cy="143510"/>
              </a:xfrm>
            </p:grpSpPr>
            <p:sp>
              <p:nvSpPr>
                <p:cNvPr id="78" name="Isosceles Triangle 77"/>
                <p:cNvSpPr/>
                <p:nvPr/>
              </p:nvSpPr>
              <p:spPr>
                <a:xfrm>
                  <a:off x="-909220" y="-466725"/>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 name="Isosceles Triangle 78"/>
                <p:cNvSpPr/>
                <p:nvPr/>
              </p:nvSpPr>
              <p:spPr>
                <a:xfrm>
                  <a:off x="-680620" y="-466725"/>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 name="Isosceles Triangle 79"/>
                <p:cNvSpPr/>
                <p:nvPr/>
              </p:nvSpPr>
              <p:spPr>
                <a:xfrm>
                  <a:off x="-442495" y="-466725"/>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 name="Isosceles Triangle 80"/>
                <p:cNvSpPr/>
                <p:nvPr/>
              </p:nvSpPr>
              <p:spPr>
                <a:xfrm>
                  <a:off x="-213895" y="-466725"/>
                  <a:ext cx="161290" cy="143510"/>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74" name="Isosceles Triangle 73"/>
              <p:cNvSpPr/>
              <p:nvPr/>
            </p:nvSpPr>
            <p:spPr>
              <a:xfrm>
                <a:off x="2295525" y="438150"/>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 name="Isosceles Triangle 74"/>
              <p:cNvSpPr/>
              <p:nvPr/>
            </p:nvSpPr>
            <p:spPr>
              <a:xfrm>
                <a:off x="2524125" y="438150"/>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 name="Isosceles Triangle 75"/>
              <p:cNvSpPr/>
              <p:nvPr/>
            </p:nvSpPr>
            <p:spPr>
              <a:xfrm>
                <a:off x="0" y="438150"/>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 name="Isosceles Triangle 76"/>
              <p:cNvSpPr/>
              <p:nvPr/>
            </p:nvSpPr>
            <p:spPr>
              <a:xfrm>
                <a:off x="238125" y="438150"/>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 name="Group 10"/>
            <p:cNvGrpSpPr/>
            <p:nvPr/>
          </p:nvGrpSpPr>
          <p:grpSpPr>
            <a:xfrm>
              <a:off x="0" y="1533525"/>
              <a:ext cx="3676648" cy="860425"/>
              <a:chOff x="0" y="0"/>
              <a:chExt cx="3304540" cy="746760"/>
            </a:xfrm>
          </p:grpSpPr>
          <p:grpSp>
            <p:nvGrpSpPr>
              <p:cNvPr id="12" name="Group 11"/>
              <p:cNvGrpSpPr/>
              <p:nvPr/>
            </p:nvGrpSpPr>
            <p:grpSpPr>
              <a:xfrm rot="5400000">
                <a:off x="2555240" y="-2540"/>
                <a:ext cx="746760" cy="751840"/>
                <a:chOff x="2540" y="-2540"/>
                <a:chExt cx="746760" cy="751840"/>
              </a:xfrm>
            </p:grpSpPr>
            <p:sp>
              <p:nvSpPr>
                <p:cNvPr id="49" name="Double Bracket 48"/>
                <p:cNvSpPr/>
                <p:nvPr/>
              </p:nvSpPr>
              <p:spPr>
                <a:xfrm rot="16200000">
                  <a:off x="0" y="0"/>
                  <a:ext cx="751840" cy="746760"/>
                </a:xfrm>
                <a:prstGeom prst="bracketPair">
                  <a:avLst/>
                </a:prstGeom>
                <a:noFill/>
                <a:ln w="158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50" name="Group 49"/>
                <p:cNvGrpSpPr/>
                <p:nvPr/>
              </p:nvGrpSpPr>
              <p:grpSpPr>
                <a:xfrm rot="16200000">
                  <a:off x="28576" y="76202"/>
                  <a:ext cx="636905" cy="590550"/>
                  <a:chOff x="0" y="0"/>
                  <a:chExt cx="636905" cy="590550"/>
                </a:xfrm>
              </p:grpSpPr>
              <p:sp>
                <p:nvSpPr>
                  <p:cNvPr id="51" name="Isosceles Triangle 50"/>
                  <p:cNvSpPr/>
                  <p:nvPr/>
                </p:nvSpPr>
                <p:spPr>
                  <a:xfrm>
                    <a:off x="0" y="952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 name="Isosceles Triangle 51"/>
                  <p:cNvSpPr/>
                  <p:nvPr/>
                </p:nvSpPr>
                <p:spPr>
                  <a:xfrm>
                    <a:off x="228600" y="952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Isosceles Triangle 52"/>
                  <p:cNvSpPr/>
                  <p:nvPr/>
                </p:nvSpPr>
                <p:spPr>
                  <a:xfrm>
                    <a:off x="447675" y="0"/>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 name="Isosceles Triangle 53"/>
                  <p:cNvSpPr/>
                  <p:nvPr/>
                </p:nvSpPr>
                <p:spPr>
                  <a:xfrm>
                    <a:off x="0" y="228600"/>
                    <a:ext cx="161273" cy="143509"/>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Isosceles Triangle 54"/>
                  <p:cNvSpPr/>
                  <p:nvPr/>
                </p:nvSpPr>
                <p:spPr>
                  <a:xfrm>
                    <a:off x="228600" y="228600"/>
                    <a:ext cx="161273" cy="143509"/>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 name="Isosceles Triangle 55"/>
                  <p:cNvSpPr/>
                  <p:nvPr/>
                </p:nvSpPr>
                <p:spPr>
                  <a:xfrm>
                    <a:off x="466725" y="228600"/>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 name="Isosceles Triangle 56"/>
                  <p:cNvSpPr/>
                  <p:nvPr/>
                </p:nvSpPr>
                <p:spPr>
                  <a:xfrm>
                    <a:off x="9525" y="44767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 name="Isosceles Triangle 57"/>
                  <p:cNvSpPr/>
                  <p:nvPr/>
                </p:nvSpPr>
                <p:spPr>
                  <a:xfrm>
                    <a:off x="238125" y="44767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 name="Isosceles Triangle 58"/>
                  <p:cNvSpPr/>
                  <p:nvPr/>
                </p:nvSpPr>
                <p:spPr>
                  <a:xfrm>
                    <a:off x="476250" y="44767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3" name="Group 12"/>
              <p:cNvGrpSpPr/>
              <p:nvPr/>
            </p:nvGrpSpPr>
            <p:grpSpPr>
              <a:xfrm rot="5400000">
                <a:off x="878840" y="-2540"/>
                <a:ext cx="746760" cy="751840"/>
                <a:chOff x="2540" y="-2540"/>
                <a:chExt cx="746760" cy="751840"/>
              </a:xfrm>
            </p:grpSpPr>
            <p:sp>
              <p:nvSpPr>
                <p:cNvPr id="38" name="Double Bracket 37"/>
                <p:cNvSpPr/>
                <p:nvPr/>
              </p:nvSpPr>
              <p:spPr>
                <a:xfrm rot="16200000">
                  <a:off x="0" y="0"/>
                  <a:ext cx="751840" cy="746760"/>
                </a:xfrm>
                <a:prstGeom prst="bracketPair">
                  <a:avLst/>
                </a:prstGeom>
                <a:noFill/>
                <a:ln w="158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9" name="Group 38"/>
                <p:cNvGrpSpPr/>
                <p:nvPr/>
              </p:nvGrpSpPr>
              <p:grpSpPr>
                <a:xfrm rot="16200000">
                  <a:off x="28576" y="76202"/>
                  <a:ext cx="636905" cy="590550"/>
                  <a:chOff x="0" y="0"/>
                  <a:chExt cx="636905" cy="590550"/>
                </a:xfrm>
              </p:grpSpPr>
              <p:sp>
                <p:nvSpPr>
                  <p:cNvPr id="40" name="Isosceles Triangle 39"/>
                  <p:cNvSpPr/>
                  <p:nvPr/>
                </p:nvSpPr>
                <p:spPr>
                  <a:xfrm>
                    <a:off x="0" y="952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Isosceles Triangle 40"/>
                  <p:cNvSpPr/>
                  <p:nvPr/>
                </p:nvSpPr>
                <p:spPr>
                  <a:xfrm>
                    <a:off x="228600" y="952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Isosceles Triangle 41"/>
                  <p:cNvSpPr/>
                  <p:nvPr/>
                </p:nvSpPr>
                <p:spPr>
                  <a:xfrm>
                    <a:off x="447675" y="0"/>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Isosceles Triangle 42"/>
                  <p:cNvSpPr/>
                  <p:nvPr/>
                </p:nvSpPr>
                <p:spPr>
                  <a:xfrm>
                    <a:off x="0" y="228600"/>
                    <a:ext cx="161273" cy="143509"/>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Isosceles Triangle 43"/>
                  <p:cNvSpPr/>
                  <p:nvPr/>
                </p:nvSpPr>
                <p:spPr>
                  <a:xfrm>
                    <a:off x="228600" y="228600"/>
                    <a:ext cx="161273" cy="143509"/>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Isosceles Triangle 44"/>
                  <p:cNvSpPr/>
                  <p:nvPr/>
                </p:nvSpPr>
                <p:spPr>
                  <a:xfrm>
                    <a:off x="466725" y="228600"/>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 name="Isosceles Triangle 45"/>
                  <p:cNvSpPr/>
                  <p:nvPr/>
                </p:nvSpPr>
                <p:spPr>
                  <a:xfrm>
                    <a:off x="9525" y="44767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Isosceles Triangle 46"/>
                  <p:cNvSpPr/>
                  <p:nvPr/>
                </p:nvSpPr>
                <p:spPr>
                  <a:xfrm>
                    <a:off x="238125" y="44767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Isosceles Triangle 47"/>
                  <p:cNvSpPr/>
                  <p:nvPr/>
                </p:nvSpPr>
                <p:spPr>
                  <a:xfrm>
                    <a:off x="476250" y="44767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4" name="Group 13"/>
              <p:cNvGrpSpPr/>
              <p:nvPr/>
            </p:nvGrpSpPr>
            <p:grpSpPr>
              <a:xfrm rot="5400000">
                <a:off x="1707515" y="-2540"/>
                <a:ext cx="746760" cy="751840"/>
                <a:chOff x="2540" y="-2540"/>
                <a:chExt cx="746760" cy="751840"/>
              </a:xfrm>
            </p:grpSpPr>
            <p:sp>
              <p:nvSpPr>
                <p:cNvPr id="27" name="Double Bracket 26"/>
                <p:cNvSpPr/>
                <p:nvPr/>
              </p:nvSpPr>
              <p:spPr>
                <a:xfrm rot="16200000">
                  <a:off x="0" y="0"/>
                  <a:ext cx="751840" cy="746760"/>
                </a:xfrm>
                <a:prstGeom prst="bracketPair">
                  <a:avLst/>
                </a:prstGeom>
                <a:noFill/>
                <a:ln w="158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28" name="Group 27"/>
                <p:cNvGrpSpPr/>
                <p:nvPr/>
              </p:nvGrpSpPr>
              <p:grpSpPr>
                <a:xfrm rot="16200000">
                  <a:off x="28576" y="76202"/>
                  <a:ext cx="636905" cy="590550"/>
                  <a:chOff x="0" y="0"/>
                  <a:chExt cx="636905" cy="590550"/>
                </a:xfrm>
              </p:grpSpPr>
              <p:sp>
                <p:nvSpPr>
                  <p:cNvPr id="29" name="Isosceles Triangle 28"/>
                  <p:cNvSpPr/>
                  <p:nvPr/>
                </p:nvSpPr>
                <p:spPr>
                  <a:xfrm>
                    <a:off x="0" y="952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Isosceles Triangle 29"/>
                  <p:cNvSpPr/>
                  <p:nvPr/>
                </p:nvSpPr>
                <p:spPr>
                  <a:xfrm>
                    <a:off x="228600" y="952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Isosceles Triangle 30"/>
                  <p:cNvSpPr/>
                  <p:nvPr/>
                </p:nvSpPr>
                <p:spPr>
                  <a:xfrm>
                    <a:off x="447675" y="0"/>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Isosceles Triangle 31"/>
                  <p:cNvSpPr/>
                  <p:nvPr/>
                </p:nvSpPr>
                <p:spPr>
                  <a:xfrm>
                    <a:off x="0" y="228600"/>
                    <a:ext cx="161273" cy="143509"/>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Isosceles Triangle 32"/>
                  <p:cNvSpPr/>
                  <p:nvPr/>
                </p:nvSpPr>
                <p:spPr>
                  <a:xfrm>
                    <a:off x="228600" y="228600"/>
                    <a:ext cx="161273" cy="143509"/>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Isosceles Triangle 33"/>
                  <p:cNvSpPr/>
                  <p:nvPr/>
                </p:nvSpPr>
                <p:spPr>
                  <a:xfrm>
                    <a:off x="466725" y="228600"/>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Isosceles Triangle 34"/>
                  <p:cNvSpPr/>
                  <p:nvPr/>
                </p:nvSpPr>
                <p:spPr>
                  <a:xfrm>
                    <a:off x="9525" y="44767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Isosceles Triangle 35"/>
                  <p:cNvSpPr/>
                  <p:nvPr/>
                </p:nvSpPr>
                <p:spPr>
                  <a:xfrm>
                    <a:off x="238125" y="44767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Isosceles Triangle 36"/>
                  <p:cNvSpPr/>
                  <p:nvPr/>
                </p:nvSpPr>
                <p:spPr>
                  <a:xfrm>
                    <a:off x="476250" y="44767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5" name="Group 14"/>
              <p:cNvGrpSpPr/>
              <p:nvPr/>
            </p:nvGrpSpPr>
            <p:grpSpPr>
              <a:xfrm rot="5400000">
                <a:off x="2540" y="-2540"/>
                <a:ext cx="746760" cy="751840"/>
                <a:chOff x="2540" y="-2540"/>
                <a:chExt cx="746760" cy="751840"/>
              </a:xfrm>
            </p:grpSpPr>
            <p:sp>
              <p:nvSpPr>
                <p:cNvPr id="16" name="Double Bracket 15"/>
                <p:cNvSpPr/>
                <p:nvPr/>
              </p:nvSpPr>
              <p:spPr>
                <a:xfrm rot="16200000">
                  <a:off x="0" y="0"/>
                  <a:ext cx="751840" cy="746760"/>
                </a:xfrm>
                <a:prstGeom prst="bracketPair">
                  <a:avLst/>
                </a:prstGeom>
                <a:noFill/>
                <a:ln w="158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7" name="Group 16"/>
                <p:cNvGrpSpPr/>
                <p:nvPr/>
              </p:nvGrpSpPr>
              <p:grpSpPr>
                <a:xfrm rot="16200000">
                  <a:off x="28576" y="76202"/>
                  <a:ext cx="636905" cy="590550"/>
                  <a:chOff x="0" y="0"/>
                  <a:chExt cx="636905" cy="590550"/>
                </a:xfrm>
              </p:grpSpPr>
              <p:sp>
                <p:nvSpPr>
                  <p:cNvPr id="18" name="Isosceles Triangle 17"/>
                  <p:cNvSpPr/>
                  <p:nvPr/>
                </p:nvSpPr>
                <p:spPr>
                  <a:xfrm>
                    <a:off x="0" y="952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Isosceles Triangle 18"/>
                  <p:cNvSpPr/>
                  <p:nvPr/>
                </p:nvSpPr>
                <p:spPr>
                  <a:xfrm>
                    <a:off x="228600" y="952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Isosceles Triangle 19"/>
                  <p:cNvSpPr/>
                  <p:nvPr/>
                </p:nvSpPr>
                <p:spPr>
                  <a:xfrm>
                    <a:off x="447675" y="0"/>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Isosceles Triangle 20"/>
                  <p:cNvSpPr/>
                  <p:nvPr/>
                </p:nvSpPr>
                <p:spPr>
                  <a:xfrm>
                    <a:off x="0" y="228600"/>
                    <a:ext cx="161273" cy="143509"/>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Isosceles Triangle 21"/>
                  <p:cNvSpPr/>
                  <p:nvPr/>
                </p:nvSpPr>
                <p:spPr>
                  <a:xfrm>
                    <a:off x="228600" y="228600"/>
                    <a:ext cx="161273" cy="143509"/>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Isosceles Triangle 22"/>
                  <p:cNvSpPr/>
                  <p:nvPr/>
                </p:nvSpPr>
                <p:spPr>
                  <a:xfrm>
                    <a:off x="466725" y="228600"/>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Isosceles Triangle 23"/>
                  <p:cNvSpPr/>
                  <p:nvPr/>
                </p:nvSpPr>
                <p:spPr>
                  <a:xfrm>
                    <a:off x="9525" y="44767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Isosceles Triangle 24"/>
                  <p:cNvSpPr/>
                  <p:nvPr/>
                </p:nvSpPr>
                <p:spPr>
                  <a:xfrm>
                    <a:off x="238125" y="44767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Isosceles Triangle 25"/>
                  <p:cNvSpPr/>
                  <p:nvPr/>
                </p:nvSpPr>
                <p:spPr>
                  <a:xfrm>
                    <a:off x="476250" y="447675"/>
                    <a:ext cx="160655" cy="142875"/>
                  </a:xfrm>
                  <a:prstGeom prst="triangle">
                    <a:avLst/>
                  </a:prstGeom>
                  <a:solidFill>
                    <a:sysClr val="window" lastClr="FFFFFF">
                      <a:lumMod val="65000"/>
                    </a:sys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grpSp>
      <p:pic>
        <p:nvPicPr>
          <p:cNvPr id="5" name="Picture 4"/>
          <p:cNvPicPr>
            <a:picLocks noChangeAspect="1"/>
          </p:cNvPicPr>
          <p:nvPr/>
        </p:nvPicPr>
        <p:blipFill>
          <a:blip r:embed="rId3"/>
          <a:stretch>
            <a:fillRect/>
          </a:stretch>
        </p:blipFill>
        <p:spPr>
          <a:xfrm>
            <a:off x="533887" y="1978905"/>
            <a:ext cx="7014652" cy="3390900"/>
          </a:xfrm>
          <a:prstGeom prst="rect">
            <a:avLst/>
          </a:prstGeom>
        </p:spPr>
      </p:pic>
      <p:sp>
        <p:nvSpPr>
          <p:cNvPr id="6" name="TextBox 5"/>
          <p:cNvSpPr txBox="1"/>
          <p:nvPr/>
        </p:nvSpPr>
        <p:spPr>
          <a:xfrm rot="1071983">
            <a:off x="5976988" y="770078"/>
            <a:ext cx="2946831" cy="1323439"/>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dirty="0" smtClean="0">
                <a:solidFill>
                  <a:prstClr val="white"/>
                </a:solidFill>
                <a:latin typeface="Calibri"/>
              </a:rPr>
              <a:t>Is there a different way to use the associative property to solve this problem?</a:t>
            </a:r>
            <a:endParaRPr lang="en-US" sz="2000" dirty="0">
              <a:solidFill>
                <a:prstClr val="white"/>
              </a:solidFill>
              <a:latin typeface="Calibri"/>
            </a:endParaRPr>
          </a:p>
        </p:txBody>
      </p:sp>
    </p:spTree>
    <p:extLst>
      <p:ext uri="{BB962C8B-B14F-4D97-AF65-F5344CB8AC3E}">
        <p14:creationId xmlns:p14="http://schemas.microsoft.com/office/powerpoint/2010/main" val="22904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Apply 9 = 10 – 1 as a Strategy to Multiply by 9.</a:t>
            </a:r>
            <a:endParaRPr lang="en-US" dirty="0"/>
          </a:p>
        </p:txBody>
      </p:sp>
      <p:sp>
        <p:nvSpPr>
          <p:cNvPr id="12" name="TextBox 11"/>
          <p:cNvSpPr txBox="1"/>
          <p:nvPr/>
        </p:nvSpPr>
        <p:spPr>
          <a:xfrm>
            <a:off x="3124200" y="1353857"/>
            <a:ext cx="1717738" cy="584776"/>
          </a:xfrm>
          <a:prstGeom prst="rect">
            <a:avLst/>
          </a:prstGeom>
          <a:noFill/>
        </p:spPr>
        <p:txBody>
          <a:bodyPr wrap="none" rtlCol="0">
            <a:spAutoFit/>
          </a:bodyPr>
          <a:lstStyle/>
          <a:p>
            <a:r>
              <a:rPr lang="en-US" sz="3200" dirty="0" smtClean="0"/>
              <a:t>9 = 10 - 1</a:t>
            </a:r>
            <a:endParaRPr lang="en-US" sz="3200" dirty="0"/>
          </a:p>
        </p:txBody>
      </p:sp>
      <p:sp>
        <p:nvSpPr>
          <p:cNvPr id="80" name="Text Placeholder 3"/>
          <p:cNvSpPr txBox="1">
            <a:spLocks/>
          </p:cNvSpPr>
          <p:nvPr/>
        </p:nvSpPr>
        <p:spPr>
          <a:xfrm>
            <a:off x="296393" y="5791200"/>
            <a:ext cx="7933207"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3 – Lesson 12</a:t>
            </a:r>
            <a:endParaRPr lang="en-US" dirty="0"/>
          </a:p>
        </p:txBody>
      </p:sp>
      <p:pic>
        <p:nvPicPr>
          <p:cNvPr id="14" name="Picture 13"/>
          <p:cNvPicPr>
            <a:picLocks noChangeAspect="1"/>
          </p:cNvPicPr>
          <p:nvPr/>
        </p:nvPicPr>
        <p:blipFill>
          <a:blip r:embed="rId3"/>
          <a:stretch>
            <a:fillRect/>
          </a:stretch>
        </p:blipFill>
        <p:spPr>
          <a:xfrm>
            <a:off x="3194760" y="2062303"/>
            <a:ext cx="1493952" cy="763724"/>
          </a:xfrm>
          <a:prstGeom prst="rect">
            <a:avLst/>
          </a:prstGeom>
        </p:spPr>
      </p:pic>
      <p:pic>
        <p:nvPicPr>
          <p:cNvPr id="15" name="Picture 14"/>
          <p:cNvPicPr>
            <a:picLocks noChangeAspect="1"/>
          </p:cNvPicPr>
          <p:nvPr/>
        </p:nvPicPr>
        <p:blipFill>
          <a:blip r:embed="rId4"/>
          <a:stretch>
            <a:fillRect/>
          </a:stretch>
        </p:blipFill>
        <p:spPr>
          <a:xfrm>
            <a:off x="1274724" y="3125924"/>
            <a:ext cx="5774452" cy="2741476"/>
          </a:xfrm>
          <a:prstGeom prst="rect">
            <a:avLst/>
          </a:prstGeom>
        </p:spPr>
      </p:pic>
    </p:spTree>
    <p:extLst>
      <p:ext uri="{BB962C8B-B14F-4D97-AF65-F5344CB8AC3E}">
        <p14:creationId xmlns:p14="http://schemas.microsoft.com/office/powerpoint/2010/main" val="24315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Curriculum Map for A Story of Units</a:t>
            </a:r>
            <a:endParaRPr lang="en-US" dirty="0"/>
          </a:p>
        </p:txBody>
      </p:sp>
      <p:pic>
        <p:nvPicPr>
          <p:cNvPr id="4" name="Picture 2" descr="C:\Users\Ian\AppData\Local\Microsoft\Windows\Temporary Internet Files\Content.IE5\QINN6D2Y\A Story of Units Curriculum Map - FINAL.png"/>
          <p:cNvPicPr>
            <a:picLocks noChangeAspect="1" noChangeArrowheads="1"/>
          </p:cNvPicPr>
          <p:nvPr/>
        </p:nvPicPr>
        <p:blipFill rotWithShape="1">
          <a:blip r:embed="rId3">
            <a:extLst>
              <a:ext uri="{28A0092B-C50C-407E-A947-70E740481C1C}">
                <a14:useLocalDpi xmlns:a14="http://schemas.microsoft.com/office/drawing/2010/main" val="0"/>
              </a:ext>
            </a:extLst>
          </a:blip>
          <a:srcRect l="1796" t="8108" r="12474" b="19476"/>
          <a:stretch/>
        </p:blipFill>
        <p:spPr bwMode="auto">
          <a:xfrm>
            <a:off x="1371600" y="1994830"/>
            <a:ext cx="6400800" cy="417737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112163" y="1961769"/>
            <a:ext cx="2378953" cy="4227906"/>
          </a:xfrm>
          <a:prstGeom prst="rect">
            <a:avLst/>
          </a:prstGeom>
          <a:noFill/>
          <a:ln w="41275">
            <a:solidFill>
              <a:srgbClr val="7B08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5106435" y="2014924"/>
            <a:ext cx="2401685" cy="4183369"/>
            <a:chOff x="5106435" y="2014924"/>
            <a:chExt cx="2401685" cy="4183369"/>
          </a:xfrm>
        </p:grpSpPr>
        <p:grpSp>
          <p:nvGrpSpPr>
            <p:cNvPr id="11" name="Group 10"/>
            <p:cNvGrpSpPr/>
            <p:nvPr/>
          </p:nvGrpSpPr>
          <p:grpSpPr>
            <a:xfrm>
              <a:off x="5106435" y="2014924"/>
              <a:ext cx="2401685" cy="4183369"/>
              <a:chOff x="5106435" y="2014924"/>
              <a:chExt cx="2401685" cy="4183369"/>
            </a:xfrm>
          </p:grpSpPr>
          <p:grpSp>
            <p:nvGrpSpPr>
              <p:cNvPr id="8" name="Group 7"/>
              <p:cNvGrpSpPr/>
              <p:nvPr/>
            </p:nvGrpSpPr>
            <p:grpSpPr>
              <a:xfrm>
                <a:off x="5106435" y="2014924"/>
                <a:ext cx="2401685" cy="3052376"/>
                <a:chOff x="5106435" y="2014924"/>
                <a:chExt cx="2401685" cy="3052376"/>
              </a:xfrm>
            </p:grpSpPr>
            <p:sp>
              <p:nvSpPr>
                <p:cNvPr id="6" name="Donut 5"/>
                <p:cNvSpPr/>
                <p:nvPr/>
              </p:nvSpPr>
              <p:spPr>
                <a:xfrm>
                  <a:off x="5112163" y="2014924"/>
                  <a:ext cx="830944" cy="685800"/>
                </a:xfrm>
                <a:prstGeom prst="donut">
                  <a:avLst>
                    <a:gd name="adj" fmla="val 1836"/>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5106435" y="3187392"/>
                  <a:ext cx="830944" cy="636803"/>
                </a:xfrm>
                <a:prstGeom prst="donut">
                  <a:avLst>
                    <a:gd name="adj" fmla="val 1836"/>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5144727" y="3798928"/>
                  <a:ext cx="778416" cy="474962"/>
                </a:xfrm>
                <a:prstGeom prst="donut">
                  <a:avLst>
                    <a:gd name="adj" fmla="val 1836"/>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5911739" y="3009899"/>
                  <a:ext cx="830944" cy="685800"/>
                </a:xfrm>
                <a:prstGeom prst="donut">
                  <a:avLst>
                    <a:gd name="adj" fmla="val 1836"/>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a:off x="5923142" y="4381500"/>
                  <a:ext cx="780073" cy="685800"/>
                </a:xfrm>
                <a:prstGeom prst="donut">
                  <a:avLst>
                    <a:gd name="adj" fmla="val 1836"/>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a:off x="6758557" y="2037500"/>
                  <a:ext cx="678544" cy="533400"/>
                </a:xfrm>
                <a:prstGeom prst="donut">
                  <a:avLst>
                    <a:gd name="adj" fmla="val 1836"/>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a:off x="6677176" y="2579041"/>
                  <a:ext cx="830944" cy="685800"/>
                </a:xfrm>
                <a:prstGeom prst="donut">
                  <a:avLst>
                    <a:gd name="adj" fmla="val 1836"/>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a:off x="6672586" y="3838105"/>
                  <a:ext cx="830944" cy="778685"/>
                </a:xfrm>
                <a:prstGeom prst="donut">
                  <a:avLst>
                    <a:gd name="adj" fmla="val 1836"/>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0" name="Donut 29"/>
              <p:cNvSpPr/>
              <p:nvPr/>
            </p:nvSpPr>
            <p:spPr>
              <a:xfrm>
                <a:off x="5926825" y="5674295"/>
                <a:ext cx="771804" cy="523998"/>
              </a:xfrm>
              <a:prstGeom prst="donut">
                <a:avLst>
                  <a:gd name="adj" fmla="val 1836"/>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7" name="Donut 16"/>
            <p:cNvSpPr/>
            <p:nvPr/>
          </p:nvSpPr>
          <p:spPr>
            <a:xfrm>
              <a:off x="6672586" y="4724399"/>
              <a:ext cx="830944" cy="533401"/>
            </a:xfrm>
            <a:prstGeom prst="donut">
              <a:avLst>
                <a:gd name="adj" fmla="val 1836"/>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98518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Identify and Use Arithmetic Patterns to Multiply.</a:t>
            </a:r>
            <a:endParaRPr lang="en-US" dirty="0"/>
          </a:p>
        </p:txBody>
      </p:sp>
      <p:grpSp>
        <p:nvGrpSpPr>
          <p:cNvPr id="18" name="Group 17"/>
          <p:cNvGrpSpPr/>
          <p:nvPr/>
        </p:nvGrpSpPr>
        <p:grpSpPr>
          <a:xfrm>
            <a:off x="533400" y="2133600"/>
            <a:ext cx="4333398" cy="1325292"/>
            <a:chOff x="533400" y="2133600"/>
            <a:chExt cx="4333398" cy="1325292"/>
          </a:xfrm>
        </p:grpSpPr>
        <p:pic>
          <p:nvPicPr>
            <p:cNvPr id="19" name="Picture 18"/>
            <p:cNvPicPr>
              <a:picLocks noChangeAspect="1"/>
            </p:cNvPicPr>
            <p:nvPr/>
          </p:nvPicPr>
          <p:blipFill>
            <a:blip r:embed="rId3"/>
            <a:stretch>
              <a:fillRect/>
            </a:stretch>
          </p:blipFill>
          <p:spPr>
            <a:xfrm>
              <a:off x="533400" y="2595292"/>
              <a:ext cx="4318000" cy="431800"/>
            </a:xfrm>
            <a:prstGeom prst="rect">
              <a:avLst/>
            </a:prstGeom>
          </p:spPr>
        </p:pic>
        <p:pic>
          <p:nvPicPr>
            <p:cNvPr id="20" name="Picture 19"/>
            <p:cNvPicPr>
              <a:picLocks noChangeAspect="1"/>
            </p:cNvPicPr>
            <p:nvPr/>
          </p:nvPicPr>
          <p:blipFill>
            <a:blip r:embed="rId3"/>
            <a:stretch>
              <a:fillRect/>
            </a:stretch>
          </p:blipFill>
          <p:spPr>
            <a:xfrm>
              <a:off x="533400" y="2133600"/>
              <a:ext cx="4318000" cy="431800"/>
            </a:xfrm>
            <a:prstGeom prst="rect">
              <a:avLst/>
            </a:prstGeom>
          </p:spPr>
        </p:pic>
        <p:pic>
          <p:nvPicPr>
            <p:cNvPr id="21" name="Picture 20"/>
            <p:cNvPicPr>
              <a:picLocks noChangeAspect="1"/>
            </p:cNvPicPr>
            <p:nvPr/>
          </p:nvPicPr>
          <p:blipFill>
            <a:blip r:embed="rId3"/>
            <a:stretch>
              <a:fillRect/>
            </a:stretch>
          </p:blipFill>
          <p:spPr>
            <a:xfrm>
              <a:off x="548798" y="3027092"/>
              <a:ext cx="4318000" cy="431800"/>
            </a:xfrm>
            <a:prstGeom prst="rect">
              <a:avLst/>
            </a:prstGeom>
          </p:spPr>
        </p:pic>
      </p:grpSp>
      <p:sp>
        <p:nvSpPr>
          <p:cNvPr id="22" name="TextBox 21"/>
          <p:cNvSpPr txBox="1"/>
          <p:nvPr/>
        </p:nvSpPr>
        <p:spPr>
          <a:xfrm>
            <a:off x="552197" y="1506849"/>
            <a:ext cx="2362200" cy="523220"/>
          </a:xfrm>
          <a:prstGeom prst="rect">
            <a:avLst/>
          </a:prstGeom>
          <a:noFill/>
        </p:spPr>
        <p:txBody>
          <a:bodyPr wrap="square" rtlCol="0">
            <a:spAutoFit/>
          </a:bodyPr>
          <a:lstStyle/>
          <a:p>
            <a:r>
              <a:rPr lang="en-US" sz="2800" dirty="0" smtClean="0"/>
              <a:t>3 x 9 = ____</a:t>
            </a:r>
            <a:endParaRPr lang="en-US" sz="2800" dirty="0"/>
          </a:p>
        </p:txBody>
      </p:sp>
      <p:grpSp>
        <p:nvGrpSpPr>
          <p:cNvPr id="23" name="Group 22"/>
          <p:cNvGrpSpPr/>
          <p:nvPr/>
        </p:nvGrpSpPr>
        <p:grpSpPr>
          <a:xfrm>
            <a:off x="3405720" y="2912670"/>
            <a:ext cx="1412520" cy="626016"/>
            <a:chOff x="3405720" y="2912670"/>
            <a:chExt cx="1412520" cy="626016"/>
          </a:xfrm>
        </p:grpSpPr>
        <p:sp>
          <p:nvSpPr>
            <p:cNvPr id="24" name="Multiply 23"/>
            <p:cNvSpPr/>
            <p:nvPr/>
          </p:nvSpPr>
          <p:spPr>
            <a:xfrm>
              <a:off x="3903840" y="2929086"/>
              <a:ext cx="381000" cy="609600"/>
            </a:xfrm>
            <a:prstGeom prst="mathMultiply">
              <a:avLst>
                <a:gd name="adj1" fmla="val 25449"/>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Multiply 24"/>
            <p:cNvSpPr/>
            <p:nvPr/>
          </p:nvSpPr>
          <p:spPr>
            <a:xfrm>
              <a:off x="4437240" y="2929086"/>
              <a:ext cx="381000" cy="609600"/>
            </a:xfrm>
            <a:prstGeom prst="mathMultiply">
              <a:avLst>
                <a:gd name="adj1" fmla="val 25449"/>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Multiply 25"/>
            <p:cNvSpPr/>
            <p:nvPr/>
          </p:nvSpPr>
          <p:spPr>
            <a:xfrm>
              <a:off x="3405720" y="2912670"/>
              <a:ext cx="381000" cy="609600"/>
            </a:xfrm>
            <a:prstGeom prst="mathMultiply">
              <a:avLst>
                <a:gd name="adj1" fmla="val 25449"/>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extBox 26"/>
          <p:cNvSpPr txBox="1"/>
          <p:nvPr/>
        </p:nvSpPr>
        <p:spPr>
          <a:xfrm>
            <a:off x="664485" y="4684693"/>
            <a:ext cx="4132440" cy="954107"/>
          </a:xfrm>
          <a:prstGeom prst="rect">
            <a:avLst/>
          </a:prstGeom>
          <a:noFill/>
        </p:spPr>
        <p:txBody>
          <a:bodyPr wrap="square" rtlCol="0">
            <a:spAutoFit/>
          </a:bodyPr>
          <a:lstStyle/>
          <a:p>
            <a:r>
              <a:rPr lang="en-US" sz="2800" dirty="0" smtClean="0"/>
              <a:t>3 x 9 = 30 – 3</a:t>
            </a:r>
          </a:p>
          <a:p>
            <a:r>
              <a:rPr lang="en-US" sz="2800" dirty="0" smtClean="0"/>
              <a:t>3 x 9 = 27</a:t>
            </a:r>
            <a:endParaRPr lang="en-US" sz="2800" dirty="0"/>
          </a:p>
        </p:txBody>
      </p:sp>
      <p:pic>
        <p:nvPicPr>
          <p:cNvPr id="28" name="Picture 27"/>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6200000">
            <a:off x="5552146" y="2732746"/>
            <a:ext cx="2992708" cy="3581400"/>
          </a:xfrm>
          <a:prstGeom prst="rect">
            <a:avLst/>
          </a:prstGeom>
          <a:noFill/>
          <a:ln>
            <a:noFill/>
          </a:ln>
        </p:spPr>
      </p:pic>
      <p:sp>
        <p:nvSpPr>
          <p:cNvPr id="29" name="Text Placeholder 3"/>
          <p:cNvSpPr txBox="1">
            <a:spLocks/>
          </p:cNvSpPr>
          <p:nvPr/>
        </p:nvSpPr>
        <p:spPr>
          <a:xfrm>
            <a:off x="313709" y="5800455"/>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3 – Lesson 14</a:t>
            </a:r>
            <a:endParaRPr lang="en-US" dirty="0"/>
          </a:p>
        </p:txBody>
      </p:sp>
      <p:sp>
        <p:nvSpPr>
          <p:cNvPr id="30" name="TextBox 29"/>
          <p:cNvSpPr txBox="1"/>
          <p:nvPr/>
        </p:nvSpPr>
        <p:spPr>
          <a:xfrm>
            <a:off x="656880" y="3541693"/>
            <a:ext cx="4132440" cy="954107"/>
          </a:xfrm>
          <a:prstGeom prst="rect">
            <a:avLst/>
          </a:prstGeom>
          <a:noFill/>
        </p:spPr>
        <p:txBody>
          <a:bodyPr wrap="square" rtlCol="0">
            <a:spAutoFit/>
          </a:bodyPr>
          <a:lstStyle/>
          <a:p>
            <a:r>
              <a:rPr lang="en-US" sz="2800" dirty="0"/>
              <a:t>9 = 10 – 1</a:t>
            </a:r>
          </a:p>
          <a:p>
            <a:r>
              <a:rPr lang="en-US" sz="2800" dirty="0"/>
              <a:t>3 nines = 3 tens – 3 </a:t>
            </a:r>
            <a:r>
              <a:rPr lang="en-US" sz="2800" dirty="0" smtClean="0"/>
              <a:t>ones</a:t>
            </a:r>
            <a:endParaRPr lang="en-US" sz="2800" dirty="0"/>
          </a:p>
        </p:txBody>
      </p:sp>
    </p:spTree>
    <p:extLst>
      <p:ext uri="{BB962C8B-B14F-4D97-AF65-F5344CB8AC3E}">
        <p14:creationId xmlns:p14="http://schemas.microsoft.com/office/powerpoint/2010/main" val="240237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Multiply and Divide Using Units of 1 and 0.</a:t>
            </a:r>
            <a:endParaRPr lang="en-US" dirty="0"/>
          </a:p>
        </p:txBody>
      </p:sp>
      <p:pic>
        <p:nvPicPr>
          <p:cNvPr id="10" name="Picture 9"/>
          <p:cNvPicPr/>
          <p:nvPr/>
        </p:nvPicPr>
        <p:blipFill>
          <a:blip r:embed="rId3" cstate="print">
            <a:biLevel thresh="75000"/>
            <a:extLst>
              <a:ext uri="{28A0092B-C50C-407E-A947-70E740481C1C}">
                <a14:useLocalDpi xmlns:a14="http://schemas.microsoft.com/office/drawing/2010/main"/>
              </a:ext>
            </a:extLst>
          </a:blip>
          <a:srcRect/>
          <a:stretch>
            <a:fillRect/>
          </a:stretch>
        </p:blipFill>
        <p:spPr bwMode="auto">
          <a:xfrm>
            <a:off x="2857802" y="4010668"/>
            <a:ext cx="2399813" cy="1871663"/>
          </a:xfrm>
          <a:prstGeom prst="rect">
            <a:avLst/>
          </a:prstGeom>
          <a:noFill/>
          <a:ln>
            <a:noFill/>
          </a:ln>
          <a:extLst>
            <a:ext uri="{FAA26D3D-D897-4be2-8F04-BA451C77F1D7}">
              <ma14:placeholderFlag xmlns="" xmlns:ma14="http://schemas.microsoft.com/office/mac/drawingml/2011/main"/>
            </a:ext>
          </a:extLst>
        </p:spPr>
      </p:pic>
      <p:sp>
        <p:nvSpPr>
          <p:cNvPr id="11" name="Text Placeholder 3"/>
          <p:cNvSpPr txBox="1">
            <a:spLocks/>
          </p:cNvSpPr>
          <p:nvPr/>
        </p:nvSpPr>
        <p:spPr>
          <a:xfrm>
            <a:off x="304800" y="5791199"/>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3 – Lesson 16</a:t>
            </a:r>
            <a:endParaRPr lang="en-US" dirty="0"/>
          </a:p>
        </p:txBody>
      </p:sp>
      <p:pic>
        <p:nvPicPr>
          <p:cNvPr id="12" name="Picture 11"/>
          <p:cNvPicPr>
            <a:picLocks noChangeAspect="1"/>
          </p:cNvPicPr>
          <p:nvPr/>
        </p:nvPicPr>
        <p:blipFill>
          <a:blip r:embed="rId4"/>
          <a:stretch>
            <a:fillRect/>
          </a:stretch>
        </p:blipFill>
        <p:spPr>
          <a:xfrm>
            <a:off x="457200" y="1851668"/>
            <a:ext cx="1783789" cy="2159000"/>
          </a:xfrm>
          <a:prstGeom prst="rect">
            <a:avLst/>
          </a:prstGeom>
        </p:spPr>
      </p:pic>
      <p:pic>
        <p:nvPicPr>
          <p:cNvPr id="15" name="Picture 14"/>
          <p:cNvPicPr>
            <a:picLocks noChangeAspect="1"/>
          </p:cNvPicPr>
          <p:nvPr/>
        </p:nvPicPr>
        <p:blipFill>
          <a:blip r:embed="rId5"/>
          <a:stretch>
            <a:fillRect/>
          </a:stretch>
        </p:blipFill>
        <p:spPr>
          <a:xfrm>
            <a:off x="457200" y="4724401"/>
            <a:ext cx="2021848" cy="694622"/>
          </a:xfrm>
          <a:prstGeom prst="rect">
            <a:avLst/>
          </a:prstGeom>
        </p:spPr>
      </p:pic>
      <p:pic>
        <p:nvPicPr>
          <p:cNvPr id="19" name="Picture 18"/>
          <p:cNvPicPr>
            <a:picLocks noChangeAspect="1"/>
          </p:cNvPicPr>
          <p:nvPr/>
        </p:nvPicPr>
        <p:blipFill>
          <a:blip r:embed="rId6"/>
          <a:stretch>
            <a:fillRect/>
          </a:stretch>
        </p:blipFill>
        <p:spPr>
          <a:xfrm>
            <a:off x="6039706" y="3954042"/>
            <a:ext cx="1992449" cy="2374900"/>
          </a:xfrm>
          <a:prstGeom prst="rect">
            <a:avLst/>
          </a:prstGeom>
        </p:spPr>
      </p:pic>
      <p:pic>
        <p:nvPicPr>
          <p:cNvPr id="20" name="Picture 19" descr="slide 39p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4550" y="1972035"/>
            <a:ext cx="1990001" cy="1456965"/>
          </a:xfrm>
          <a:prstGeom prst="rect">
            <a:avLst/>
          </a:prstGeom>
        </p:spPr>
      </p:pic>
      <p:pic>
        <p:nvPicPr>
          <p:cNvPr id="21" name="Picture 20" descr="slide 39p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7446" y="1828800"/>
            <a:ext cx="2023554" cy="1641750"/>
          </a:xfrm>
          <a:prstGeom prst="rect">
            <a:avLst/>
          </a:prstGeom>
        </p:spPr>
      </p:pic>
    </p:spTree>
    <p:extLst>
      <p:ext uri="{BB962C8B-B14F-4D97-AF65-F5344CB8AC3E}">
        <p14:creationId xmlns:p14="http://schemas.microsoft.com/office/powerpoint/2010/main" val="208857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Multiply by Multiples of 10 Using Place Value Disks. </a:t>
            </a:r>
            <a:endParaRPr lang="en-US" dirty="0"/>
          </a:p>
        </p:txBody>
      </p:sp>
      <p:sp>
        <p:nvSpPr>
          <p:cNvPr id="12" name="Text Placeholder 3"/>
          <p:cNvSpPr txBox="1">
            <a:spLocks/>
          </p:cNvSpPr>
          <p:nvPr/>
        </p:nvSpPr>
        <p:spPr>
          <a:xfrm>
            <a:off x="303105" y="5791137"/>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3 – Lesson 19</a:t>
            </a:r>
            <a:endParaRPr lang="en-US" dirty="0"/>
          </a:p>
        </p:txBody>
      </p:sp>
      <p:pic>
        <p:nvPicPr>
          <p:cNvPr id="3" name="Picture 2"/>
          <p:cNvPicPr>
            <a:picLocks noChangeAspect="1"/>
          </p:cNvPicPr>
          <p:nvPr/>
        </p:nvPicPr>
        <p:blipFill>
          <a:blip r:embed="rId3"/>
          <a:stretch>
            <a:fillRect/>
          </a:stretch>
        </p:blipFill>
        <p:spPr>
          <a:xfrm>
            <a:off x="914400" y="1864327"/>
            <a:ext cx="2794000" cy="3517900"/>
          </a:xfrm>
          <a:prstGeom prst="rect">
            <a:avLst/>
          </a:prstGeom>
        </p:spPr>
      </p:pic>
      <p:pic>
        <p:nvPicPr>
          <p:cNvPr id="5" name="Picture 4"/>
          <p:cNvPicPr>
            <a:picLocks noChangeAspect="1"/>
          </p:cNvPicPr>
          <p:nvPr/>
        </p:nvPicPr>
        <p:blipFill>
          <a:blip r:embed="rId4"/>
          <a:stretch>
            <a:fillRect/>
          </a:stretch>
        </p:blipFill>
        <p:spPr>
          <a:xfrm>
            <a:off x="5369885" y="1864327"/>
            <a:ext cx="3047165" cy="3213100"/>
          </a:xfrm>
          <a:prstGeom prst="rect">
            <a:avLst/>
          </a:prstGeom>
        </p:spPr>
      </p:pic>
    </p:spTree>
    <p:extLst>
      <p:ext uri="{BB962C8B-B14F-4D97-AF65-F5344CB8AC3E}">
        <p14:creationId xmlns:p14="http://schemas.microsoft.com/office/powerpoint/2010/main" val="27999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Multiply by Multiples of 10 Using a Place Value Chart.</a:t>
            </a:r>
            <a:endParaRPr lang="en-US" dirty="0"/>
          </a:p>
        </p:txBody>
      </p:sp>
      <p:sp>
        <p:nvSpPr>
          <p:cNvPr id="8" name="Text Placeholder 3"/>
          <p:cNvSpPr txBox="1">
            <a:spLocks/>
          </p:cNvSpPr>
          <p:nvPr/>
        </p:nvSpPr>
        <p:spPr>
          <a:xfrm>
            <a:off x="269144" y="5791137"/>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3 – Lesson 19</a:t>
            </a:r>
            <a:endParaRPr lang="en-US" dirty="0"/>
          </a:p>
        </p:txBody>
      </p:sp>
      <p:pic>
        <p:nvPicPr>
          <p:cNvPr id="3" name="Picture 2"/>
          <p:cNvPicPr>
            <a:picLocks noChangeAspect="1"/>
          </p:cNvPicPr>
          <p:nvPr/>
        </p:nvPicPr>
        <p:blipFill>
          <a:blip r:embed="rId3"/>
          <a:stretch>
            <a:fillRect/>
          </a:stretch>
        </p:blipFill>
        <p:spPr>
          <a:xfrm>
            <a:off x="4665120" y="1828799"/>
            <a:ext cx="4114800" cy="3533887"/>
          </a:xfrm>
          <a:prstGeom prst="rect">
            <a:avLst/>
          </a:prstGeom>
        </p:spPr>
      </p:pic>
      <p:pic>
        <p:nvPicPr>
          <p:cNvPr id="5" name="Picture 4"/>
          <p:cNvPicPr>
            <a:picLocks noChangeAspect="1"/>
          </p:cNvPicPr>
          <p:nvPr/>
        </p:nvPicPr>
        <p:blipFill>
          <a:blip r:embed="rId4"/>
          <a:stretch>
            <a:fillRect/>
          </a:stretch>
        </p:blipFill>
        <p:spPr>
          <a:xfrm>
            <a:off x="299870" y="1836884"/>
            <a:ext cx="4173194" cy="3525801"/>
          </a:xfrm>
          <a:prstGeom prst="rect">
            <a:avLst/>
          </a:prstGeom>
        </p:spPr>
      </p:pic>
    </p:spTree>
    <p:extLst>
      <p:ext uri="{BB962C8B-B14F-4D97-AF65-F5344CB8AC3E}">
        <p14:creationId xmlns:p14="http://schemas.microsoft.com/office/powerpoint/2010/main" val="256793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6" y="304800"/>
            <a:ext cx="8476394" cy="1366595"/>
          </a:xfrm>
        </p:spPr>
        <p:txBody>
          <a:bodyPr>
            <a:normAutofit fontScale="90000"/>
          </a:bodyPr>
          <a:lstStyle/>
          <a:p>
            <a:r>
              <a:rPr lang="en-US" dirty="0" smtClean="0"/>
              <a:t>Use Place Value Strategies &amp; the Associative Property to Multiply Multiples of 10. </a:t>
            </a:r>
            <a:endParaRPr lang="en-US" dirty="0"/>
          </a:p>
        </p:txBody>
      </p:sp>
      <p:pic>
        <p:nvPicPr>
          <p:cNvPr id="3" name="Picture 2"/>
          <p:cNvPicPr>
            <a:picLocks noChangeAspect="1"/>
          </p:cNvPicPr>
          <p:nvPr/>
        </p:nvPicPr>
        <p:blipFill>
          <a:blip r:embed="rId3"/>
          <a:stretch>
            <a:fillRect/>
          </a:stretch>
        </p:blipFill>
        <p:spPr>
          <a:xfrm>
            <a:off x="457200" y="1752600"/>
            <a:ext cx="3771900" cy="4038600"/>
          </a:xfrm>
          <a:prstGeom prst="rect">
            <a:avLst/>
          </a:prstGeom>
        </p:spPr>
      </p:pic>
      <p:pic>
        <p:nvPicPr>
          <p:cNvPr id="4" name="Picture 3"/>
          <p:cNvPicPr>
            <a:picLocks noChangeAspect="1"/>
          </p:cNvPicPr>
          <p:nvPr/>
        </p:nvPicPr>
        <p:blipFill>
          <a:blip r:embed="rId4"/>
          <a:stretch>
            <a:fillRect/>
          </a:stretch>
        </p:blipFill>
        <p:spPr>
          <a:xfrm>
            <a:off x="5029200" y="1643241"/>
            <a:ext cx="3619500" cy="4165600"/>
          </a:xfrm>
          <a:prstGeom prst="rect">
            <a:avLst/>
          </a:prstGeom>
        </p:spPr>
      </p:pic>
      <p:sp>
        <p:nvSpPr>
          <p:cNvPr id="19" name="Text Placeholder 3"/>
          <p:cNvSpPr txBox="1">
            <a:spLocks/>
          </p:cNvSpPr>
          <p:nvPr/>
        </p:nvSpPr>
        <p:spPr>
          <a:xfrm>
            <a:off x="304800" y="5808841"/>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3 – Lesson 20</a:t>
            </a:r>
            <a:endParaRPr lang="en-US" dirty="0"/>
          </a:p>
        </p:txBody>
      </p:sp>
    </p:spTree>
    <p:extLst>
      <p:ext uri="{BB962C8B-B14F-4D97-AF65-F5344CB8AC3E}">
        <p14:creationId xmlns:p14="http://schemas.microsoft.com/office/powerpoint/2010/main" val="123029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Grade 3 Module 4:  Multiplication and Area </a:t>
            </a:r>
            <a:br>
              <a:rPr lang="en-US" smtClean="0"/>
            </a:br>
            <a:endParaRPr lang="en-US" dirty="0"/>
          </a:p>
        </p:txBody>
      </p:sp>
      <p:sp>
        <p:nvSpPr>
          <p:cNvPr id="7" name="Text Placeholder 3"/>
          <p:cNvSpPr txBox="1">
            <a:spLocks/>
          </p:cNvSpPr>
          <p:nvPr/>
        </p:nvSpPr>
        <p:spPr>
          <a:xfrm>
            <a:off x="287338" y="5791199"/>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4 – Overview</a:t>
            </a:r>
            <a:endParaRPr lang="en-US" dirty="0"/>
          </a:p>
        </p:txBody>
      </p:sp>
      <p:grpSp>
        <p:nvGrpSpPr>
          <p:cNvPr id="4" name="Group 3"/>
          <p:cNvGrpSpPr/>
          <p:nvPr/>
        </p:nvGrpSpPr>
        <p:grpSpPr>
          <a:xfrm>
            <a:off x="746626" y="1645423"/>
            <a:ext cx="7734300" cy="3923874"/>
            <a:chOff x="746626" y="1645423"/>
            <a:chExt cx="7734300" cy="3923874"/>
          </a:xfrm>
        </p:grpSpPr>
        <p:pic>
          <p:nvPicPr>
            <p:cNvPr id="6" name="Picture 5"/>
            <p:cNvPicPr>
              <a:picLocks noChangeAspect="1"/>
            </p:cNvPicPr>
            <p:nvPr/>
          </p:nvPicPr>
          <p:blipFill>
            <a:blip r:embed="rId3"/>
            <a:stretch>
              <a:fillRect/>
            </a:stretch>
          </p:blipFill>
          <p:spPr>
            <a:xfrm>
              <a:off x="746626" y="1645423"/>
              <a:ext cx="7734300" cy="2590800"/>
            </a:xfrm>
            <a:prstGeom prst="rect">
              <a:avLst/>
            </a:prstGeom>
          </p:spPr>
        </p:pic>
        <p:sp>
          <p:nvSpPr>
            <p:cNvPr id="3" name="TextBox 2"/>
            <p:cNvSpPr txBox="1"/>
            <p:nvPr/>
          </p:nvSpPr>
          <p:spPr>
            <a:xfrm>
              <a:off x="1447800" y="4724400"/>
              <a:ext cx="1371600" cy="523220"/>
            </a:xfrm>
            <a:prstGeom prst="rect">
              <a:avLst/>
            </a:prstGeom>
            <a:noFill/>
          </p:spPr>
          <p:txBody>
            <a:bodyPr wrap="square" rtlCol="0">
              <a:spAutoFit/>
            </a:bodyPr>
            <a:lstStyle/>
            <a:p>
              <a:r>
                <a:rPr lang="en-US" sz="2800" dirty="0">
                  <a:solidFill>
                    <a:srgbClr val="1F497D"/>
                  </a:solidFill>
                  <a:latin typeface="Agenda-Light"/>
                  <a:cs typeface="Agenda-Light"/>
                </a:rPr>
                <a:t>Array</a:t>
              </a:r>
            </a:p>
          </p:txBody>
        </p:sp>
        <p:sp>
          <p:nvSpPr>
            <p:cNvPr id="8" name="TextBox 7"/>
            <p:cNvSpPr txBox="1"/>
            <p:nvPr/>
          </p:nvSpPr>
          <p:spPr>
            <a:xfrm>
              <a:off x="3671962" y="4184302"/>
              <a:ext cx="2286000" cy="1384995"/>
            </a:xfrm>
            <a:prstGeom prst="rect">
              <a:avLst/>
            </a:prstGeom>
            <a:noFill/>
          </p:spPr>
          <p:txBody>
            <a:bodyPr wrap="square" rtlCol="0">
              <a:spAutoFit/>
            </a:bodyPr>
            <a:lstStyle/>
            <a:p>
              <a:pPr algn="ctr"/>
              <a:r>
                <a:rPr lang="en-US" sz="2800" dirty="0">
                  <a:solidFill>
                    <a:srgbClr val="1F497D"/>
                  </a:solidFill>
                  <a:latin typeface="Agenda-Light"/>
                  <a:cs typeface="Agenda-Light"/>
                </a:rPr>
                <a:t>Tiled Rectangular Array</a:t>
              </a:r>
            </a:p>
          </p:txBody>
        </p:sp>
        <p:sp>
          <p:nvSpPr>
            <p:cNvPr id="9" name="TextBox 8"/>
            <p:cNvSpPr txBox="1"/>
            <p:nvPr/>
          </p:nvSpPr>
          <p:spPr>
            <a:xfrm>
              <a:off x="6823070" y="4495800"/>
              <a:ext cx="1330330" cy="954107"/>
            </a:xfrm>
            <a:prstGeom prst="rect">
              <a:avLst/>
            </a:prstGeom>
            <a:noFill/>
          </p:spPr>
          <p:txBody>
            <a:bodyPr wrap="square" rtlCol="0">
              <a:spAutoFit/>
            </a:bodyPr>
            <a:lstStyle/>
            <a:p>
              <a:pPr algn="ctr"/>
              <a:r>
                <a:rPr lang="en-US" sz="2800" dirty="0">
                  <a:solidFill>
                    <a:srgbClr val="1F497D"/>
                  </a:solidFill>
                  <a:latin typeface="Agenda-Light"/>
                  <a:cs typeface="Agenda-Light"/>
                </a:rPr>
                <a:t>Area Model</a:t>
              </a:r>
            </a:p>
          </p:txBody>
        </p:sp>
        <p:sp>
          <p:nvSpPr>
            <p:cNvPr id="10" name="Right Arrow 9"/>
            <p:cNvSpPr/>
            <p:nvPr/>
          </p:nvSpPr>
          <p:spPr>
            <a:xfrm>
              <a:off x="6028522" y="4877980"/>
              <a:ext cx="633412" cy="369640"/>
            </a:xfrm>
            <a:prstGeom prst="rightArrow">
              <a:avLst/>
            </a:prstGeom>
            <a:solidFill>
              <a:srgbClr val="DF6314"/>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2874244" y="4877980"/>
              <a:ext cx="633412" cy="369640"/>
            </a:xfrm>
            <a:prstGeom prst="rightArrow">
              <a:avLst/>
            </a:prstGeom>
            <a:solidFill>
              <a:srgbClr val="DF6314"/>
            </a:solidFill>
            <a:ln>
              <a:solidFill>
                <a:srgbClr val="DF63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914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Multiplying and Dividing With the Area Model</a:t>
            </a:r>
            <a:endParaRPr lang="en-US" dirty="0"/>
          </a:p>
        </p:txBody>
      </p:sp>
      <p:sp>
        <p:nvSpPr>
          <p:cNvPr id="7" name="Text Placeholder 3"/>
          <p:cNvSpPr txBox="1">
            <a:spLocks/>
          </p:cNvSpPr>
          <p:nvPr/>
        </p:nvSpPr>
        <p:spPr>
          <a:xfrm>
            <a:off x="287338" y="5872364"/>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4 – Lesson 8 </a:t>
            </a:r>
            <a:endParaRPr lang="en-US" dirty="0"/>
          </a:p>
        </p:txBody>
      </p:sp>
      <p:pic>
        <p:nvPicPr>
          <p:cNvPr id="9" name="Picture 8"/>
          <p:cNvPicPr>
            <a:picLocks noChangeAspect="1"/>
          </p:cNvPicPr>
          <p:nvPr/>
        </p:nvPicPr>
        <p:blipFill>
          <a:blip r:embed="rId3"/>
          <a:stretch>
            <a:fillRect/>
          </a:stretch>
        </p:blipFill>
        <p:spPr>
          <a:xfrm>
            <a:off x="5562600" y="1637093"/>
            <a:ext cx="2815373" cy="4191000"/>
          </a:xfrm>
          <a:prstGeom prst="rect">
            <a:avLst/>
          </a:prstGeom>
        </p:spPr>
      </p:pic>
      <p:pic>
        <p:nvPicPr>
          <p:cNvPr id="10" name="Picture 9"/>
          <p:cNvPicPr>
            <a:picLocks noChangeAspect="1"/>
          </p:cNvPicPr>
          <p:nvPr/>
        </p:nvPicPr>
        <p:blipFill>
          <a:blip r:embed="rId4"/>
          <a:stretch>
            <a:fillRect/>
          </a:stretch>
        </p:blipFill>
        <p:spPr>
          <a:xfrm>
            <a:off x="838200" y="2133600"/>
            <a:ext cx="3782929" cy="2933700"/>
          </a:xfrm>
          <a:prstGeom prst="rect">
            <a:avLst/>
          </a:prstGeom>
        </p:spPr>
      </p:pic>
    </p:spTree>
    <p:extLst>
      <p:ext uri="{BB962C8B-B14F-4D97-AF65-F5344CB8AC3E}">
        <p14:creationId xmlns:p14="http://schemas.microsoft.com/office/powerpoint/2010/main" val="189919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Apply the Distributive Property as a Strategy to Find Area. </a:t>
            </a:r>
            <a:endParaRPr lang="en-US" dirty="0"/>
          </a:p>
        </p:txBody>
      </p:sp>
      <p:sp>
        <p:nvSpPr>
          <p:cNvPr id="3" name="Text Placeholder 3"/>
          <p:cNvSpPr txBox="1">
            <a:spLocks/>
          </p:cNvSpPr>
          <p:nvPr/>
        </p:nvSpPr>
        <p:spPr>
          <a:xfrm>
            <a:off x="299075" y="5791199"/>
            <a:ext cx="8247062" cy="557213"/>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None/>
              <a:defRPr sz="2400" b="0" i="0" kern="1200" cap="none" baseline="0">
                <a:solidFill>
                  <a:srgbClr val="DF6314"/>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Grade 3 – Module 4 – Lessons 10 and 11</a:t>
            </a:r>
            <a:endParaRPr lang="en-US" dirty="0"/>
          </a:p>
        </p:txBody>
      </p:sp>
      <p:grpSp>
        <p:nvGrpSpPr>
          <p:cNvPr id="4" name="Group 3"/>
          <p:cNvGrpSpPr/>
          <p:nvPr/>
        </p:nvGrpSpPr>
        <p:grpSpPr>
          <a:xfrm>
            <a:off x="2209800" y="1691558"/>
            <a:ext cx="4114799" cy="4099641"/>
            <a:chOff x="-202555" y="1843958"/>
            <a:chExt cx="4114799" cy="4099641"/>
          </a:xfrm>
        </p:grpSpPr>
        <p:pic>
          <p:nvPicPr>
            <p:cNvPr id="14" name="Picture 13"/>
            <p:cNvPicPr>
              <a:picLocks noChangeAspect="1"/>
            </p:cNvPicPr>
            <p:nvPr/>
          </p:nvPicPr>
          <p:blipFill>
            <a:blip r:embed="rId3"/>
            <a:stretch>
              <a:fillRect/>
            </a:stretch>
          </p:blipFill>
          <p:spPr>
            <a:xfrm>
              <a:off x="457200" y="1843958"/>
              <a:ext cx="2851251" cy="3454400"/>
            </a:xfrm>
            <a:prstGeom prst="rect">
              <a:avLst/>
            </a:prstGeom>
          </p:spPr>
        </p:pic>
        <p:sp>
          <p:nvSpPr>
            <p:cNvPr id="6" name="TextBox 5"/>
            <p:cNvSpPr txBox="1"/>
            <p:nvPr/>
          </p:nvSpPr>
          <p:spPr>
            <a:xfrm>
              <a:off x="-202555" y="5420379"/>
              <a:ext cx="4114799" cy="523220"/>
            </a:xfrm>
            <a:prstGeom prst="rect">
              <a:avLst/>
            </a:prstGeom>
            <a:noFill/>
          </p:spPr>
          <p:txBody>
            <a:bodyPr wrap="square" rtlCol="0">
              <a:spAutoFit/>
            </a:bodyPr>
            <a:lstStyle/>
            <a:p>
              <a:pPr algn="ctr"/>
              <a:r>
                <a:rPr lang="en-US" sz="2800" dirty="0" smtClean="0">
                  <a:solidFill>
                    <a:srgbClr val="1F497D"/>
                  </a:solidFill>
                  <a:latin typeface="Agenda-Light"/>
                  <a:cs typeface="Agenda-Light"/>
                </a:rPr>
                <a:t>Distributive Property</a:t>
              </a:r>
              <a:endParaRPr lang="en-US" sz="2800" dirty="0">
                <a:solidFill>
                  <a:srgbClr val="1F497D"/>
                </a:solidFill>
                <a:latin typeface="Agenda-Light"/>
                <a:cs typeface="Agenda-Light"/>
              </a:endParaRPr>
            </a:p>
          </p:txBody>
        </p:sp>
      </p:grpSp>
    </p:spTree>
    <p:extLst>
      <p:ext uri="{BB962C8B-B14F-4D97-AF65-F5344CB8AC3E}">
        <p14:creationId xmlns:p14="http://schemas.microsoft.com/office/powerpoint/2010/main" val="196057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Content Placeholder 2"/>
          <p:cNvSpPr>
            <a:spLocks noGrp="1"/>
          </p:cNvSpPr>
          <p:nvPr>
            <p:ph idx="1"/>
          </p:nvPr>
        </p:nvSpPr>
        <p:spPr>
          <a:xfrm>
            <a:off x="304800" y="1776350"/>
            <a:ext cx="8610600" cy="4572000"/>
          </a:xfrm>
        </p:spPr>
        <p:txBody>
          <a:bodyPr/>
          <a:lstStyle/>
          <a:p>
            <a:pPr marL="457200" indent="-457200">
              <a:buFont typeface="Arial"/>
              <a:buChar char="•"/>
            </a:pPr>
            <a:r>
              <a:rPr lang="en-US" dirty="0" smtClean="0"/>
              <a:t>Foundations of Multiplication and Division</a:t>
            </a:r>
          </a:p>
          <a:p>
            <a:pPr marL="457200" indent="-457200">
              <a:buFont typeface="Arial"/>
              <a:buChar char="•"/>
            </a:pPr>
            <a:r>
              <a:rPr lang="en-US" dirty="0" smtClean="0"/>
              <a:t>Grade 3 Progression of Multiplication and Division </a:t>
            </a:r>
          </a:p>
          <a:p>
            <a:pPr marL="457200" indent="-457200">
              <a:buFont typeface="Arial"/>
              <a:buChar char="•"/>
            </a:pPr>
            <a:r>
              <a:rPr lang="en-US" b="1" dirty="0" smtClean="0"/>
              <a:t>Grade 4 Progression of Multiplication and Division</a:t>
            </a:r>
          </a:p>
          <a:p>
            <a:pPr marL="457200" indent="-457200">
              <a:buFont typeface="Arial"/>
              <a:buChar char="•"/>
            </a:pPr>
            <a:r>
              <a:rPr lang="en-US" dirty="0" smtClean="0"/>
              <a:t>Grade 5 Progression of Multiplication and Division</a:t>
            </a:r>
          </a:p>
          <a:p>
            <a:pPr marL="457200" indent="-457200">
              <a:buFont typeface="Arial"/>
              <a:buChar char="•"/>
            </a:pPr>
            <a:r>
              <a:rPr lang="en-US" dirty="0" smtClean="0"/>
              <a:t>Continuation of Multiplication and Division in the Middle Grades</a:t>
            </a:r>
            <a:endParaRPr lang="en-US" dirty="0"/>
          </a:p>
        </p:txBody>
      </p:sp>
    </p:spTree>
    <p:extLst>
      <p:ext uri="{BB962C8B-B14F-4D97-AF65-F5344CB8AC3E}">
        <p14:creationId xmlns:p14="http://schemas.microsoft.com/office/powerpoint/2010/main" val="27112958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A Continuation of a Story of Units in Grade 4</a:t>
            </a:r>
            <a:endParaRPr lang="en-US" dirty="0"/>
          </a:p>
        </p:txBody>
      </p:sp>
      <p:sp>
        <p:nvSpPr>
          <p:cNvPr id="8" name="TextBox 7"/>
          <p:cNvSpPr txBox="1"/>
          <p:nvPr/>
        </p:nvSpPr>
        <p:spPr>
          <a:xfrm>
            <a:off x="286606" y="1656595"/>
            <a:ext cx="8619256" cy="4801314"/>
          </a:xfrm>
          <a:prstGeom prst="rect">
            <a:avLst/>
          </a:prstGeom>
          <a:noFill/>
        </p:spPr>
        <p:txBody>
          <a:bodyPr wrap="square" rtlCol="0">
            <a:spAutoFit/>
          </a:bodyPr>
          <a:lstStyle/>
          <a:p>
            <a:r>
              <a:rPr lang="en-US" sz="2400" dirty="0" smtClean="0">
                <a:solidFill>
                  <a:srgbClr val="1F497D"/>
                </a:solidFill>
                <a:latin typeface="Arial"/>
                <a:cs typeface="Arial"/>
              </a:rPr>
              <a:t>By the end of Grade 4 students will:</a:t>
            </a:r>
          </a:p>
          <a:p>
            <a:endParaRPr lang="en-US" sz="2400" dirty="0" smtClean="0">
              <a:solidFill>
                <a:srgbClr val="1F497D"/>
              </a:solidFill>
              <a:latin typeface="Arial"/>
              <a:cs typeface="Arial"/>
            </a:endParaRPr>
          </a:p>
          <a:p>
            <a:pPr marL="742950" lvl="1" indent="-285750">
              <a:buFont typeface="Arial"/>
              <a:buChar char="•"/>
            </a:pPr>
            <a:r>
              <a:rPr lang="en-US" sz="2400" dirty="0" smtClean="0">
                <a:solidFill>
                  <a:srgbClr val="1F497D"/>
                </a:solidFill>
                <a:latin typeface="Arial"/>
                <a:cs typeface="Arial"/>
              </a:rPr>
              <a:t>Multiply up to a four-digit number by a one-digit number. </a:t>
            </a:r>
            <a:r>
              <a:rPr lang="en-US" sz="2400" dirty="0">
                <a:solidFill>
                  <a:srgbClr val="1F497D"/>
                </a:solidFill>
                <a:latin typeface="Arial"/>
                <a:cs typeface="Arial"/>
              </a:rPr>
              <a:t>(4.NBT.5</a:t>
            </a:r>
            <a:r>
              <a:rPr lang="en-US" sz="2400" dirty="0" smtClean="0">
                <a:solidFill>
                  <a:srgbClr val="1F497D"/>
                </a:solidFill>
                <a:latin typeface="Arial"/>
                <a:cs typeface="Arial"/>
              </a:rPr>
              <a:t>)</a:t>
            </a:r>
          </a:p>
          <a:p>
            <a:pPr marL="742950" lvl="1" indent="-285750">
              <a:buFont typeface="Arial"/>
              <a:buChar char="•"/>
            </a:pPr>
            <a:r>
              <a:rPr lang="en-US" sz="2400" dirty="0" smtClean="0">
                <a:solidFill>
                  <a:srgbClr val="1F497D"/>
                </a:solidFill>
                <a:latin typeface="Arial"/>
                <a:cs typeface="Arial"/>
              </a:rPr>
              <a:t>Multiply two two-digit numbers. (4.NBT.5)</a:t>
            </a:r>
          </a:p>
          <a:p>
            <a:pPr marL="742950" lvl="1" indent="-285750">
              <a:buFont typeface="Arial"/>
              <a:buChar char="•"/>
            </a:pPr>
            <a:r>
              <a:rPr lang="en-US" sz="2400" dirty="0" smtClean="0">
                <a:solidFill>
                  <a:srgbClr val="1F497D"/>
                </a:solidFill>
                <a:latin typeface="Arial"/>
                <a:cs typeface="Arial"/>
              </a:rPr>
              <a:t>Multiply a fraction by a whole number (4.NF.4)</a:t>
            </a:r>
          </a:p>
          <a:p>
            <a:pPr marL="742950" lvl="1" indent="-285750">
              <a:buFont typeface="Arial"/>
              <a:buChar char="•"/>
            </a:pPr>
            <a:r>
              <a:rPr lang="en-US" sz="2400" dirty="0" smtClean="0">
                <a:solidFill>
                  <a:srgbClr val="1F497D"/>
                </a:solidFill>
                <a:latin typeface="Arial"/>
                <a:cs typeface="Arial"/>
              </a:rPr>
              <a:t>Divide up to four-digit numbers by one digit divisors finding whole number quotients with remainders.    (</a:t>
            </a:r>
            <a:r>
              <a:rPr lang="en-US" sz="2400" dirty="0">
                <a:solidFill>
                  <a:srgbClr val="1F497D"/>
                </a:solidFill>
                <a:latin typeface="Arial"/>
                <a:cs typeface="Arial"/>
              </a:rPr>
              <a:t>4.NBT</a:t>
            </a:r>
            <a:r>
              <a:rPr lang="en-US" sz="2400" dirty="0" smtClean="0">
                <a:solidFill>
                  <a:srgbClr val="1F497D"/>
                </a:solidFill>
                <a:latin typeface="Arial"/>
                <a:cs typeface="Arial"/>
              </a:rPr>
              <a:t>.6)</a:t>
            </a:r>
          </a:p>
          <a:p>
            <a:pPr marL="742950" lvl="1" indent="-285750">
              <a:buFont typeface="Arial"/>
              <a:buChar char="•"/>
            </a:pPr>
            <a:r>
              <a:rPr lang="en-US" sz="2400" dirty="0" smtClean="0">
                <a:solidFill>
                  <a:srgbClr val="1F497D"/>
                </a:solidFill>
                <a:latin typeface="Arial"/>
                <a:cs typeface="Arial"/>
              </a:rPr>
              <a:t>Interpret multiplication as comparison. (4.OA.1)</a:t>
            </a:r>
          </a:p>
          <a:p>
            <a:pPr marL="742950" lvl="1" indent="-285750">
              <a:buFont typeface="Arial"/>
              <a:buChar char="•"/>
            </a:pPr>
            <a:r>
              <a:rPr lang="en-US" sz="2400" dirty="0" smtClean="0">
                <a:solidFill>
                  <a:srgbClr val="1F497D"/>
                </a:solidFill>
                <a:latin typeface="Arial"/>
                <a:cs typeface="Arial"/>
              </a:rPr>
              <a:t>Solve word problems using multiplication and division. (4.OA.2,3)</a:t>
            </a:r>
            <a:endParaRPr lang="en-US" b="1" dirty="0">
              <a:solidFill>
                <a:srgbClr val="1F497D"/>
              </a:solidFill>
              <a:latin typeface="Arial"/>
              <a:cs typeface="Arial"/>
            </a:endParaRPr>
          </a:p>
          <a:p>
            <a:endParaRPr lang="en-US" dirty="0">
              <a:solidFill>
                <a:prstClr val="black"/>
              </a:solidFill>
              <a:latin typeface="Calibri"/>
            </a:endParaRPr>
          </a:p>
        </p:txBody>
      </p:sp>
    </p:spTree>
    <p:extLst>
      <p:ext uri="{BB962C8B-B14F-4D97-AF65-F5344CB8AC3E}">
        <p14:creationId xmlns:p14="http://schemas.microsoft.com/office/powerpoint/2010/main" val="3444242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b="1" dirty="0" smtClean="0"/>
              <a:t>Foundations of Multiplication and Division</a:t>
            </a:r>
          </a:p>
          <a:p>
            <a:pPr marL="457200" indent="-457200">
              <a:buFont typeface="Arial"/>
              <a:buChar char="•"/>
            </a:pPr>
            <a:r>
              <a:rPr lang="en-US" dirty="0" smtClean="0"/>
              <a:t>Grade 3 Progression of Multiplication and Division </a:t>
            </a:r>
          </a:p>
          <a:p>
            <a:pPr marL="457200" indent="-457200">
              <a:buFont typeface="Arial"/>
              <a:buChar char="•"/>
            </a:pPr>
            <a:r>
              <a:rPr lang="en-US" dirty="0" smtClean="0"/>
              <a:t>Grade 4 Progression of Multiplication and Division</a:t>
            </a:r>
          </a:p>
          <a:p>
            <a:pPr marL="457200" indent="-457200">
              <a:buFont typeface="Arial"/>
              <a:buChar char="•"/>
            </a:pPr>
            <a:r>
              <a:rPr lang="en-US" dirty="0" smtClean="0"/>
              <a:t>Grade 5 Progression of Multiplication and Division</a:t>
            </a:r>
          </a:p>
          <a:p>
            <a:pPr marL="457200" indent="-457200">
              <a:buFont typeface="Arial"/>
              <a:buChar char="•"/>
            </a:pPr>
            <a:r>
              <a:rPr lang="en-US" dirty="0" smtClean="0"/>
              <a:t>Continuation of Multiplication and Division in the Middle Grades</a:t>
            </a:r>
            <a:endParaRPr lang="en-US" dirty="0"/>
          </a:p>
        </p:txBody>
      </p:sp>
      <p:sp>
        <p:nvSpPr>
          <p:cNvPr id="13" name="Text Placeholder 12"/>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94163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Multiplication Models</a:t>
            </a:r>
            <a:endParaRPr lang="en-US" dirty="0"/>
          </a:p>
        </p:txBody>
      </p:sp>
      <p:pic>
        <p:nvPicPr>
          <p:cNvPr id="12" name="Content Placeholder 11" descr="img189.pdf"/>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425" b="190"/>
          <a:stretch/>
        </p:blipFill>
        <p:spPr>
          <a:xfrm>
            <a:off x="4952999" y="1784786"/>
            <a:ext cx="3739325" cy="1490923"/>
          </a:xfrm>
        </p:spPr>
      </p:pic>
      <p:sp>
        <p:nvSpPr>
          <p:cNvPr id="11" name="Text Placeholder 10"/>
          <p:cNvSpPr>
            <a:spLocks noGrp="1"/>
          </p:cNvSpPr>
          <p:nvPr>
            <p:ph type="body" sz="quarter" idx="13"/>
          </p:nvPr>
        </p:nvSpPr>
        <p:spPr/>
        <p:txBody>
          <a:bodyPr/>
          <a:lstStyle/>
          <a:p>
            <a:r>
              <a:rPr lang="en-US" dirty="0" smtClean="0"/>
              <a:t>Grade 4 – Module 3 – Lesson 1</a:t>
            </a:r>
            <a:endParaRPr lang="en-US" dirty="0"/>
          </a:p>
        </p:txBody>
      </p:sp>
      <p:pic>
        <p:nvPicPr>
          <p:cNvPr id="13" name="Content Placeholder 11" descr="img189.pdf"/>
          <p:cNvPicPr>
            <a:picLocks noChangeAspect="1"/>
          </p:cNvPicPr>
          <p:nvPr/>
        </p:nvPicPr>
        <p:blipFill rotWithShape="1">
          <a:blip r:embed="rId4" cstate="print">
            <a:extLst>
              <a:ext uri="{28A0092B-C50C-407E-A947-70E740481C1C}">
                <a14:useLocalDpi xmlns:a14="http://schemas.microsoft.com/office/drawing/2010/main"/>
              </a:ext>
            </a:extLst>
          </a:blip>
          <a:srcRect l="-83"/>
          <a:stretch/>
        </p:blipFill>
        <p:spPr>
          <a:xfrm>
            <a:off x="4953000" y="3275710"/>
            <a:ext cx="3739325" cy="3098103"/>
          </a:xfrm>
          <a:prstGeom prst="rect">
            <a:avLst/>
          </a:prstGeom>
        </p:spPr>
      </p:pic>
      <p:pic>
        <p:nvPicPr>
          <p:cNvPr id="14" name="Picture 13" descr="img192.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53000" y="3275710"/>
            <a:ext cx="3739325" cy="3086802"/>
          </a:xfrm>
          <a:prstGeom prst="rect">
            <a:avLst/>
          </a:prstGeom>
        </p:spPr>
      </p:pic>
      <p:sp>
        <p:nvSpPr>
          <p:cNvPr id="16" name="TextBox 15"/>
          <p:cNvSpPr txBox="1"/>
          <p:nvPr/>
        </p:nvSpPr>
        <p:spPr>
          <a:xfrm>
            <a:off x="1882664" y="5169771"/>
            <a:ext cx="1631968" cy="523220"/>
          </a:xfrm>
          <a:prstGeom prst="rect">
            <a:avLst/>
          </a:prstGeom>
          <a:noFill/>
        </p:spPr>
        <p:txBody>
          <a:bodyPr wrap="square" rtlCol="0">
            <a:spAutoFit/>
          </a:bodyPr>
          <a:lstStyle/>
          <a:p>
            <a:r>
              <a:rPr lang="en-US" sz="2800" i="1" dirty="0" smtClean="0">
                <a:solidFill>
                  <a:srgbClr val="1F497D"/>
                </a:solidFill>
                <a:latin typeface="Calibri"/>
              </a:rPr>
              <a:t>A = l </a:t>
            </a:r>
            <a:r>
              <a:rPr lang="en-US" sz="2800" i="1" dirty="0">
                <a:solidFill>
                  <a:srgbClr val="1F497D"/>
                </a:solidFill>
                <a:latin typeface="ＭＳ ゴシック"/>
                <a:ea typeface="ＭＳ ゴシック"/>
                <a:cs typeface="ＭＳ ゴシック"/>
              </a:rPr>
              <a:t>×</a:t>
            </a:r>
            <a:r>
              <a:rPr lang="en-US" sz="2800" i="1" dirty="0" smtClean="0">
                <a:solidFill>
                  <a:srgbClr val="1F497D"/>
                </a:solidFill>
                <a:latin typeface="Calibri"/>
              </a:rPr>
              <a:t> w     </a:t>
            </a:r>
            <a:endParaRPr lang="en-US" sz="2800" b="1" dirty="0" smtClean="0">
              <a:solidFill>
                <a:srgbClr val="1F497D"/>
              </a:solidFill>
              <a:latin typeface="Calibri"/>
            </a:endParaRPr>
          </a:p>
        </p:txBody>
      </p:sp>
      <p:grpSp>
        <p:nvGrpSpPr>
          <p:cNvPr id="3" name="Group 2"/>
          <p:cNvGrpSpPr/>
          <p:nvPr/>
        </p:nvGrpSpPr>
        <p:grpSpPr>
          <a:xfrm>
            <a:off x="1760538" y="2233251"/>
            <a:ext cx="1778000" cy="2590800"/>
            <a:chOff x="812800" y="2286000"/>
            <a:chExt cx="1778000" cy="2590800"/>
          </a:xfrm>
        </p:grpSpPr>
        <p:sp>
          <p:nvSpPr>
            <p:cNvPr id="2" name="Rectangle 1"/>
            <p:cNvSpPr/>
            <p:nvPr/>
          </p:nvSpPr>
          <p:spPr>
            <a:xfrm>
              <a:off x="812800" y="27432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1295400" y="27432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p:cNvSpPr/>
            <p:nvPr/>
          </p:nvSpPr>
          <p:spPr>
            <a:xfrm>
              <a:off x="1800578" y="27432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p:cNvSpPr/>
            <p:nvPr/>
          </p:nvSpPr>
          <p:spPr>
            <a:xfrm>
              <a:off x="2286000" y="27432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812800" y="32004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p:cNvSpPr/>
            <p:nvPr/>
          </p:nvSpPr>
          <p:spPr>
            <a:xfrm>
              <a:off x="1295400" y="32004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p:cNvSpPr/>
            <p:nvPr/>
          </p:nvSpPr>
          <p:spPr>
            <a:xfrm>
              <a:off x="1800578" y="32004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p:cNvSpPr/>
            <p:nvPr/>
          </p:nvSpPr>
          <p:spPr>
            <a:xfrm>
              <a:off x="2286000" y="32004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p:cNvSpPr/>
            <p:nvPr/>
          </p:nvSpPr>
          <p:spPr>
            <a:xfrm>
              <a:off x="812800" y="36576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p:cNvSpPr/>
            <p:nvPr/>
          </p:nvSpPr>
          <p:spPr>
            <a:xfrm>
              <a:off x="1295400" y="36576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1800578" y="36576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2286000" y="36576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812800" y="41148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1295400" y="41148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1800578" y="41148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2286000" y="41148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812800" y="45720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1295400" y="45720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p:cNvSpPr/>
            <p:nvPr/>
          </p:nvSpPr>
          <p:spPr>
            <a:xfrm>
              <a:off x="1800578" y="45720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p:cNvSpPr/>
            <p:nvPr/>
          </p:nvSpPr>
          <p:spPr>
            <a:xfrm>
              <a:off x="2286000" y="45720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812800" y="22860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ectangle 33"/>
            <p:cNvSpPr/>
            <p:nvPr/>
          </p:nvSpPr>
          <p:spPr>
            <a:xfrm>
              <a:off x="1295400" y="22860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1800578" y="22860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Rectangle 35"/>
            <p:cNvSpPr/>
            <p:nvPr/>
          </p:nvSpPr>
          <p:spPr>
            <a:xfrm>
              <a:off x="2286000" y="2286000"/>
              <a:ext cx="304800" cy="304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4" name="TextBox 3"/>
          <p:cNvSpPr txBox="1"/>
          <p:nvPr/>
        </p:nvSpPr>
        <p:spPr>
          <a:xfrm>
            <a:off x="395649" y="1658500"/>
            <a:ext cx="4705333" cy="584776"/>
          </a:xfrm>
          <a:prstGeom prst="rect">
            <a:avLst/>
          </a:prstGeom>
          <a:noFill/>
        </p:spPr>
        <p:txBody>
          <a:bodyPr wrap="square" rtlCol="0">
            <a:spAutoFit/>
          </a:bodyPr>
          <a:lstStyle/>
          <a:p>
            <a:r>
              <a:rPr lang="en-US" sz="3200" b="1" dirty="0" smtClean="0">
                <a:solidFill>
                  <a:srgbClr val="1F497D"/>
                </a:solidFill>
                <a:latin typeface="Calibri"/>
              </a:rPr>
              <a:t>Array     </a:t>
            </a:r>
            <a:r>
              <a:rPr lang="en-US" sz="3200" b="1" dirty="0" smtClean="0">
                <a:solidFill>
                  <a:srgbClr val="1F497D"/>
                </a:solidFill>
                <a:latin typeface="Calibri"/>
                <a:sym typeface="Wingdings"/>
              </a:rPr>
              <a:t>     Area Model</a:t>
            </a:r>
            <a:endParaRPr lang="en-US" sz="3200" b="1" dirty="0">
              <a:solidFill>
                <a:srgbClr val="1F497D"/>
              </a:solidFill>
              <a:latin typeface="Calibri"/>
            </a:endParaRPr>
          </a:p>
        </p:txBody>
      </p:sp>
    </p:spTree>
    <p:extLst>
      <p:ext uri="{BB962C8B-B14F-4D97-AF65-F5344CB8AC3E}">
        <p14:creationId xmlns:p14="http://schemas.microsoft.com/office/powerpoint/2010/main" val="33935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8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Multiplicative Comparison Word Problems</a:t>
            </a:r>
            <a:br>
              <a:rPr lang="en-US" smtClean="0"/>
            </a:br>
            <a:endParaRPr lang="en-US" dirty="0"/>
          </a:p>
        </p:txBody>
      </p:sp>
      <p:sp>
        <p:nvSpPr>
          <p:cNvPr id="4" name="Text Placeholder 3"/>
          <p:cNvSpPr>
            <a:spLocks noGrp="1"/>
          </p:cNvSpPr>
          <p:nvPr>
            <p:ph type="body" sz="quarter" idx="13"/>
          </p:nvPr>
        </p:nvSpPr>
        <p:spPr/>
        <p:txBody>
          <a:bodyPr/>
          <a:lstStyle/>
          <a:p>
            <a:r>
              <a:rPr lang="en-US" smtClean="0"/>
              <a:t>Grade 4 – Module 3 – Lesson 2</a:t>
            </a:r>
            <a:endParaRPr lang="en-US" dirty="0"/>
          </a:p>
        </p:txBody>
      </p:sp>
      <p:grpSp>
        <p:nvGrpSpPr>
          <p:cNvPr id="7" name="Group 6"/>
          <p:cNvGrpSpPr/>
          <p:nvPr/>
        </p:nvGrpSpPr>
        <p:grpSpPr>
          <a:xfrm>
            <a:off x="1447800" y="1447799"/>
            <a:ext cx="835491" cy="379214"/>
            <a:chOff x="5791200" y="1981200"/>
            <a:chExt cx="671541" cy="304800"/>
          </a:xfrm>
        </p:grpSpPr>
        <p:sp>
          <p:nvSpPr>
            <p:cNvPr id="5" name="Oval 4"/>
            <p:cNvSpPr/>
            <p:nvPr/>
          </p:nvSpPr>
          <p:spPr>
            <a:xfrm>
              <a:off x="5791200" y="1981200"/>
              <a:ext cx="304800" cy="304800"/>
            </a:xfrm>
            <a:prstGeom prst="ellipse">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 name="Oval 5"/>
            <p:cNvSpPr/>
            <p:nvPr/>
          </p:nvSpPr>
          <p:spPr>
            <a:xfrm>
              <a:off x="6157941" y="1981200"/>
              <a:ext cx="304800" cy="304800"/>
            </a:xfrm>
            <a:prstGeom prst="ellipse">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sp>
        <p:nvSpPr>
          <p:cNvPr id="8" name="Right Arrow 7"/>
          <p:cNvSpPr/>
          <p:nvPr/>
        </p:nvSpPr>
        <p:spPr>
          <a:xfrm>
            <a:off x="2895600" y="1447799"/>
            <a:ext cx="663625" cy="379214"/>
          </a:xfrm>
          <a:prstGeom prst="rightArrow">
            <a:avLst/>
          </a:prstGeom>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latin typeface="Calibri"/>
            </a:endParaRPr>
          </a:p>
        </p:txBody>
      </p:sp>
      <p:grpSp>
        <p:nvGrpSpPr>
          <p:cNvPr id="18" name="Group 17"/>
          <p:cNvGrpSpPr/>
          <p:nvPr/>
        </p:nvGrpSpPr>
        <p:grpSpPr>
          <a:xfrm>
            <a:off x="4343400" y="1456265"/>
            <a:ext cx="2708301" cy="389150"/>
            <a:chOff x="7388577" y="2506614"/>
            <a:chExt cx="2176844" cy="312786"/>
          </a:xfrm>
        </p:grpSpPr>
        <p:grpSp>
          <p:nvGrpSpPr>
            <p:cNvPr id="9" name="Group 8"/>
            <p:cNvGrpSpPr/>
            <p:nvPr/>
          </p:nvGrpSpPr>
          <p:grpSpPr>
            <a:xfrm>
              <a:off x="7772400" y="2506615"/>
              <a:ext cx="1425538" cy="305979"/>
              <a:chOff x="5638800" y="2430415"/>
              <a:chExt cx="1425538" cy="305979"/>
            </a:xfrm>
          </p:grpSpPr>
          <p:sp>
            <p:nvSpPr>
              <p:cNvPr id="10" name="Oval 9"/>
              <p:cNvSpPr/>
              <p:nvPr/>
            </p:nvSpPr>
            <p:spPr>
              <a:xfrm>
                <a:off x="6759538" y="2430415"/>
                <a:ext cx="304800" cy="304800"/>
              </a:xfrm>
              <a:prstGeom prst="ellipse">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11" name="Oval 10"/>
              <p:cNvSpPr/>
              <p:nvPr/>
            </p:nvSpPr>
            <p:spPr>
              <a:xfrm>
                <a:off x="5638800" y="2431594"/>
                <a:ext cx="304800" cy="304800"/>
              </a:xfrm>
              <a:prstGeom prst="ellipse">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12" name="Group 11"/>
            <p:cNvGrpSpPr/>
            <p:nvPr/>
          </p:nvGrpSpPr>
          <p:grpSpPr>
            <a:xfrm>
              <a:off x="7388577" y="2507791"/>
              <a:ext cx="1443314" cy="311609"/>
              <a:chOff x="5712177" y="2431591"/>
              <a:chExt cx="1443314" cy="311609"/>
            </a:xfrm>
          </p:grpSpPr>
          <p:sp>
            <p:nvSpPr>
              <p:cNvPr id="13" name="Oval 12"/>
              <p:cNvSpPr/>
              <p:nvPr/>
            </p:nvSpPr>
            <p:spPr>
              <a:xfrm>
                <a:off x="6850691" y="2431591"/>
                <a:ext cx="304800" cy="304800"/>
              </a:xfrm>
              <a:prstGeom prst="ellipse">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14" name="Oval 13"/>
              <p:cNvSpPr/>
              <p:nvPr/>
            </p:nvSpPr>
            <p:spPr>
              <a:xfrm>
                <a:off x="5712177" y="2438400"/>
                <a:ext cx="304800" cy="304800"/>
              </a:xfrm>
              <a:prstGeom prst="ellipse">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15" name="Group 14"/>
            <p:cNvGrpSpPr/>
            <p:nvPr/>
          </p:nvGrpSpPr>
          <p:grpSpPr>
            <a:xfrm>
              <a:off x="8158173" y="2506614"/>
              <a:ext cx="1407248" cy="312786"/>
              <a:chOff x="6938973" y="2430414"/>
              <a:chExt cx="1407248" cy="312786"/>
            </a:xfrm>
          </p:grpSpPr>
          <p:sp>
            <p:nvSpPr>
              <p:cNvPr id="16" name="Oval 15"/>
              <p:cNvSpPr/>
              <p:nvPr/>
            </p:nvSpPr>
            <p:spPr>
              <a:xfrm>
                <a:off x="6938973" y="2438400"/>
                <a:ext cx="304800" cy="304800"/>
              </a:xfrm>
              <a:prstGeom prst="ellipse">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17" name="Oval 16"/>
              <p:cNvSpPr/>
              <p:nvPr/>
            </p:nvSpPr>
            <p:spPr>
              <a:xfrm>
                <a:off x="8041421" y="2430414"/>
                <a:ext cx="304800" cy="304800"/>
              </a:xfrm>
              <a:prstGeom prst="ellipse">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grpSp>
      <p:pic>
        <p:nvPicPr>
          <p:cNvPr id="21" name="Picture 20" descr="img19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9000" y="2046535"/>
            <a:ext cx="4360333" cy="2730045"/>
          </a:xfrm>
          <a:prstGeom prst="rect">
            <a:avLst/>
          </a:prstGeom>
        </p:spPr>
      </p:pic>
      <p:sp>
        <p:nvSpPr>
          <p:cNvPr id="23" name="TextBox 22"/>
          <p:cNvSpPr txBox="1"/>
          <p:nvPr/>
        </p:nvSpPr>
        <p:spPr>
          <a:xfrm>
            <a:off x="5478141" y="5190627"/>
            <a:ext cx="2388692" cy="584776"/>
          </a:xfrm>
          <a:prstGeom prst="rect">
            <a:avLst/>
          </a:prstGeom>
          <a:noFill/>
        </p:spPr>
        <p:txBody>
          <a:bodyPr wrap="square" rtlCol="0">
            <a:spAutoFit/>
          </a:bodyPr>
          <a:lstStyle/>
          <a:p>
            <a:r>
              <a:rPr lang="en-US" sz="3200" b="1" dirty="0" smtClean="0">
                <a:solidFill>
                  <a:srgbClr val="1F497D"/>
                </a:solidFill>
                <a:latin typeface="Calibri"/>
                <a:sym typeface="Wingdings"/>
              </a:rPr>
              <a:t>Area Model</a:t>
            </a:r>
            <a:endParaRPr lang="en-US" sz="3200" b="1" dirty="0">
              <a:solidFill>
                <a:srgbClr val="1F497D"/>
              </a:solidFill>
              <a:latin typeface="Calibri"/>
            </a:endParaRPr>
          </a:p>
        </p:txBody>
      </p:sp>
      <p:sp>
        <p:nvSpPr>
          <p:cNvPr id="3" name="Rounded Rectangle 2"/>
          <p:cNvSpPr/>
          <p:nvPr/>
        </p:nvSpPr>
        <p:spPr>
          <a:xfrm>
            <a:off x="1447800" y="1371600"/>
            <a:ext cx="835491" cy="5334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4364653" y="1371600"/>
            <a:ext cx="835491" cy="5334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5300886" y="1381907"/>
            <a:ext cx="835491" cy="5334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6217612" y="1358321"/>
            <a:ext cx="835491" cy="5334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img193.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450" y="3782101"/>
            <a:ext cx="4054866" cy="2180727"/>
          </a:xfrm>
          <a:prstGeom prst="rect">
            <a:avLst/>
          </a:prstGeom>
        </p:spPr>
      </p:pic>
    </p:spTree>
    <p:extLst>
      <p:ext uri="{BB962C8B-B14F-4D97-AF65-F5344CB8AC3E}">
        <p14:creationId xmlns:p14="http://schemas.microsoft.com/office/powerpoint/2010/main" val="308420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linds(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p:tgtEl>
                                          <p:spTgt spid="21"/>
                                        </p:tgtEl>
                                        <p:attrNameLst>
                                          <p:attrName>ppt_y</p:attrName>
                                        </p:attrNameLst>
                                      </p:cBhvr>
                                      <p:tavLst>
                                        <p:tav tm="0">
                                          <p:val>
                                            <p:strVal val="#ppt_y+#ppt_h*1.125000"/>
                                          </p:val>
                                        </p:tav>
                                        <p:tav tm="100000">
                                          <p:val>
                                            <p:strVal val="#ppt_y"/>
                                          </p:val>
                                        </p:tav>
                                      </p:tavLst>
                                    </p:anim>
                                    <p:animEffect transition="in" filter="wipe(up)">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Multiplication by 10, 100, and 1000</a:t>
            </a:r>
            <a:endParaRPr lang="en-US" dirty="0"/>
          </a:p>
        </p:txBody>
      </p:sp>
      <p:sp>
        <p:nvSpPr>
          <p:cNvPr id="8" name="Text Placeholder 7"/>
          <p:cNvSpPr>
            <a:spLocks noGrp="1"/>
          </p:cNvSpPr>
          <p:nvPr>
            <p:ph type="body" sz="quarter" idx="13"/>
          </p:nvPr>
        </p:nvSpPr>
        <p:spPr/>
        <p:txBody>
          <a:bodyPr/>
          <a:lstStyle/>
          <a:p>
            <a:r>
              <a:rPr lang="en-US" smtClean="0"/>
              <a:t>Grade 4 – Module 3 – Topic B</a:t>
            </a:r>
            <a:endParaRPr lang="en-US" dirty="0"/>
          </a:p>
        </p:txBody>
      </p:sp>
      <p:pic>
        <p:nvPicPr>
          <p:cNvPr id="10" name="Picture 9"/>
          <p:cNvPicPr>
            <a:picLocks noChangeAspect="1"/>
          </p:cNvPicPr>
          <p:nvPr/>
        </p:nvPicPr>
        <p:blipFill>
          <a:blip r:embed="rId3"/>
          <a:stretch>
            <a:fillRect/>
          </a:stretch>
        </p:blipFill>
        <p:spPr>
          <a:xfrm>
            <a:off x="381000" y="1671395"/>
            <a:ext cx="3313206" cy="4219876"/>
          </a:xfrm>
          <a:prstGeom prst="rect">
            <a:avLst/>
          </a:prstGeom>
        </p:spPr>
      </p:pic>
      <p:grpSp>
        <p:nvGrpSpPr>
          <p:cNvPr id="3" name="Group 2"/>
          <p:cNvGrpSpPr/>
          <p:nvPr/>
        </p:nvGrpSpPr>
        <p:grpSpPr>
          <a:xfrm>
            <a:off x="6555836" y="1654938"/>
            <a:ext cx="2213912" cy="4964456"/>
            <a:chOff x="4944859" y="1162642"/>
            <a:chExt cx="2382973" cy="5132742"/>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92785" y="1162642"/>
              <a:ext cx="1677382" cy="1318892"/>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82788" y="2444616"/>
              <a:ext cx="1833055" cy="1318892"/>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44859" y="3657600"/>
              <a:ext cx="2382973" cy="1318892"/>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44859" y="4976492"/>
              <a:ext cx="2166211" cy="1318892"/>
            </a:xfrm>
            <a:prstGeom prst="rect">
              <a:avLst/>
            </a:prstGeom>
          </p:spPr>
        </p:pic>
      </p:grpSp>
      <p:sp>
        <p:nvSpPr>
          <p:cNvPr id="14" name="TextBox 13"/>
          <p:cNvSpPr txBox="1"/>
          <p:nvPr/>
        </p:nvSpPr>
        <p:spPr>
          <a:xfrm>
            <a:off x="3429000" y="2537430"/>
            <a:ext cx="3213352" cy="2092881"/>
          </a:xfrm>
          <a:prstGeom prst="rect">
            <a:avLst/>
          </a:prstGeom>
          <a:noFill/>
        </p:spPr>
        <p:txBody>
          <a:bodyPr wrap="square" rtlCol="0">
            <a:spAutoFit/>
          </a:bodyPr>
          <a:lstStyle/>
          <a:p>
            <a:pPr algn="ctr"/>
            <a:r>
              <a:rPr lang="en-US" sz="2600" b="1" dirty="0" smtClean="0">
                <a:solidFill>
                  <a:srgbClr val="1F497D"/>
                </a:solidFill>
                <a:latin typeface="Calibri"/>
                <a:sym typeface="Wingdings"/>
              </a:rPr>
              <a:t>Place Value Chart</a:t>
            </a:r>
          </a:p>
          <a:p>
            <a:pPr algn="ctr"/>
            <a:endParaRPr lang="en-US" sz="2600" b="1" dirty="0" smtClean="0">
              <a:solidFill>
                <a:srgbClr val="DF6316"/>
              </a:solidFill>
              <a:latin typeface="Calibri"/>
              <a:sym typeface="Wingdings"/>
            </a:endParaRPr>
          </a:p>
          <a:p>
            <a:pPr algn="ctr"/>
            <a:r>
              <a:rPr lang="en-US" sz="2600" b="1" dirty="0" smtClean="0">
                <a:solidFill>
                  <a:srgbClr val="1F497D"/>
                </a:solidFill>
                <a:latin typeface="Calibri"/>
                <a:sym typeface="Wingdings"/>
              </a:rPr>
              <a:t>Number Disks</a:t>
            </a:r>
          </a:p>
          <a:p>
            <a:pPr algn="ctr"/>
            <a:endParaRPr lang="en-US" sz="2600" b="1" dirty="0">
              <a:solidFill>
                <a:srgbClr val="DF6316"/>
              </a:solidFill>
              <a:latin typeface="Calibri"/>
              <a:sym typeface="Wingdings"/>
            </a:endParaRPr>
          </a:p>
          <a:p>
            <a:pPr algn="ctr"/>
            <a:r>
              <a:rPr lang="en-US" sz="2600" b="1" dirty="0" smtClean="0">
                <a:solidFill>
                  <a:srgbClr val="1F497D"/>
                </a:solidFill>
                <a:latin typeface="Calibri"/>
                <a:sym typeface="Wingdings"/>
              </a:rPr>
              <a:t>Unit Language</a:t>
            </a:r>
            <a:endParaRPr lang="en-US" sz="2600" b="1" dirty="0">
              <a:solidFill>
                <a:srgbClr val="1F497D"/>
              </a:solidFill>
              <a:latin typeface="Calibri"/>
            </a:endParaRPr>
          </a:p>
        </p:txBody>
      </p:sp>
    </p:spTree>
    <p:extLst>
      <p:ext uri="{BB962C8B-B14F-4D97-AF65-F5344CB8AC3E}">
        <p14:creationId xmlns:p14="http://schemas.microsoft.com/office/powerpoint/2010/main" val="180667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Multiplication by 10, 100, and 1000</a:t>
            </a:r>
            <a:endParaRPr lang="en-US" dirty="0"/>
          </a:p>
        </p:txBody>
      </p:sp>
      <p:sp>
        <p:nvSpPr>
          <p:cNvPr id="8" name="Text Placeholder 7"/>
          <p:cNvSpPr>
            <a:spLocks noGrp="1"/>
          </p:cNvSpPr>
          <p:nvPr>
            <p:ph type="body" sz="quarter" idx="13"/>
          </p:nvPr>
        </p:nvSpPr>
        <p:spPr/>
        <p:txBody>
          <a:bodyPr/>
          <a:lstStyle/>
          <a:p>
            <a:r>
              <a:rPr lang="en-US" smtClean="0"/>
              <a:t>Grade 4 – Module 3 – Topic B</a:t>
            </a:r>
            <a:endParaRPr lang="en-US" dirty="0"/>
          </a:p>
        </p:txBody>
      </p:sp>
      <p:pic>
        <p:nvPicPr>
          <p:cNvPr id="11" name="Picture 10"/>
          <p:cNvPicPr>
            <a:picLocks noChangeAspect="1"/>
          </p:cNvPicPr>
          <p:nvPr/>
        </p:nvPicPr>
        <p:blipFill>
          <a:blip r:embed="rId3"/>
          <a:stretch>
            <a:fillRect/>
          </a:stretch>
        </p:blipFill>
        <p:spPr>
          <a:xfrm>
            <a:off x="1562100" y="2590800"/>
            <a:ext cx="5715000" cy="2462561"/>
          </a:xfrm>
          <a:prstGeom prst="rect">
            <a:avLst/>
          </a:prstGeom>
        </p:spPr>
      </p:pic>
      <p:pic>
        <p:nvPicPr>
          <p:cNvPr id="4" name="Picture 3"/>
          <p:cNvPicPr>
            <a:picLocks noChangeAspect="1"/>
          </p:cNvPicPr>
          <p:nvPr/>
        </p:nvPicPr>
        <p:blipFill>
          <a:blip r:embed="rId4"/>
          <a:stretch>
            <a:fillRect/>
          </a:stretch>
        </p:blipFill>
        <p:spPr>
          <a:xfrm>
            <a:off x="4953000" y="2021730"/>
            <a:ext cx="1905000" cy="421531"/>
          </a:xfrm>
          <a:prstGeom prst="rect">
            <a:avLst/>
          </a:prstGeom>
        </p:spPr>
      </p:pic>
      <p:pic>
        <p:nvPicPr>
          <p:cNvPr id="5" name="Picture 4"/>
          <p:cNvPicPr>
            <a:picLocks noChangeAspect="1"/>
          </p:cNvPicPr>
          <p:nvPr/>
        </p:nvPicPr>
        <p:blipFill>
          <a:blip r:embed="rId5"/>
          <a:stretch>
            <a:fillRect/>
          </a:stretch>
        </p:blipFill>
        <p:spPr>
          <a:xfrm>
            <a:off x="7543800" y="2021730"/>
            <a:ext cx="1143000" cy="372140"/>
          </a:xfrm>
          <a:prstGeom prst="rect">
            <a:avLst/>
          </a:prstGeom>
        </p:spPr>
      </p:pic>
      <p:pic>
        <p:nvPicPr>
          <p:cNvPr id="12" name="Picture 11"/>
          <p:cNvPicPr>
            <a:picLocks noChangeAspect="1"/>
          </p:cNvPicPr>
          <p:nvPr/>
        </p:nvPicPr>
        <p:blipFill>
          <a:blip r:embed="rId6"/>
          <a:stretch>
            <a:fillRect/>
          </a:stretch>
        </p:blipFill>
        <p:spPr>
          <a:xfrm>
            <a:off x="2362200" y="2040725"/>
            <a:ext cx="1828800" cy="415236"/>
          </a:xfrm>
          <a:prstGeom prst="rect">
            <a:avLst/>
          </a:prstGeom>
        </p:spPr>
      </p:pic>
      <p:pic>
        <p:nvPicPr>
          <p:cNvPr id="16" name="Picture 15"/>
          <p:cNvPicPr>
            <a:picLocks noChangeAspect="1"/>
          </p:cNvPicPr>
          <p:nvPr/>
        </p:nvPicPr>
        <p:blipFill>
          <a:blip r:embed="rId7"/>
          <a:stretch>
            <a:fillRect/>
          </a:stretch>
        </p:blipFill>
        <p:spPr>
          <a:xfrm>
            <a:off x="325438" y="2028024"/>
            <a:ext cx="1219200" cy="372275"/>
          </a:xfrm>
          <a:prstGeom prst="rect">
            <a:avLst/>
          </a:prstGeom>
        </p:spPr>
      </p:pic>
      <p:sp>
        <p:nvSpPr>
          <p:cNvPr id="17" name="Right Arrow 16"/>
          <p:cNvSpPr/>
          <p:nvPr/>
        </p:nvSpPr>
        <p:spPr>
          <a:xfrm>
            <a:off x="1828800" y="2095499"/>
            <a:ext cx="381000" cy="304800"/>
          </a:xfrm>
          <a:prstGeom prst="rightArrow">
            <a:avLst/>
          </a:prstGeom>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latin typeface="Calibri"/>
            </a:endParaRPr>
          </a:p>
        </p:txBody>
      </p:sp>
      <p:sp>
        <p:nvSpPr>
          <p:cNvPr id="18" name="Right Arrow 17"/>
          <p:cNvSpPr/>
          <p:nvPr/>
        </p:nvSpPr>
        <p:spPr>
          <a:xfrm>
            <a:off x="4419600" y="2089070"/>
            <a:ext cx="381000" cy="304800"/>
          </a:xfrm>
          <a:prstGeom prst="rightArrow">
            <a:avLst/>
          </a:prstGeom>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latin typeface="Calibri"/>
            </a:endParaRPr>
          </a:p>
        </p:txBody>
      </p:sp>
      <p:sp>
        <p:nvSpPr>
          <p:cNvPr id="19" name="Right Arrow 18"/>
          <p:cNvSpPr/>
          <p:nvPr/>
        </p:nvSpPr>
        <p:spPr>
          <a:xfrm>
            <a:off x="7010400" y="2095499"/>
            <a:ext cx="381000" cy="304800"/>
          </a:xfrm>
          <a:prstGeom prst="rightArrow">
            <a:avLst/>
          </a:prstGeom>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latin typeface="Calibri"/>
            </a:endParaRPr>
          </a:p>
        </p:txBody>
      </p:sp>
      <p:pic>
        <p:nvPicPr>
          <p:cNvPr id="20" name="Picture 19"/>
          <p:cNvPicPr>
            <a:picLocks noChangeAspect="1"/>
          </p:cNvPicPr>
          <p:nvPr/>
        </p:nvPicPr>
        <p:blipFill>
          <a:blip r:embed="rId8"/>
          <a:stretch>
            <a:fillRect/>
          </a:stretch>
        </p:blipFill>
        <p:spPr>
          <a:xfrm>
            <a:off x="5715000" y="5320061"/>
            <a:ext cx="3035300" cy="1288475"/>
          </a:xfrm>
          <a:prstGeom prst="rect">
            <a:avLst/>
          </a:prstGeom>
        </p:spPr>
      </p:pic>
    </p:spTree>
    <p:extLst>
      <p:ext uri="{BB962C8B-B14F-4D97-AF65-F5344CB8AC3E}">
        <p14:creationId xmlns:p14="http://schemas.microsoft.com/office/powerpoint/2010/main" val="355934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360"/>
                                          </p:val>
                                        </p:tav>
                                        <p:tav tm="100000">
                                          <p:val>
                                            <p:fltVal val="0"/>
                                          </p:val>
                                        </p:tav>
                                      </p:tavLst>
                                    </p:anim>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Multiplication by 10, 100, and 1000</a:t>
            </a:r>
            <a:endParaRPr lang="en-US" dirty="0"/>
          </a:p>
        </p:txBody>
      </p:sp>
      <p:sp>
        <p:nvSpPr>
          <p:cNvPr id="8" name="Text Placeholder 7"/>
          <p:cNvSpPr>
            <a:spLocks noGrp="1"/>
          </p:cNvSpPr>
          <p:nvPr>
            <p:ph type="body" sz="quarter" idx="13"/>
          </p:nvPr>
        </p:nvSpPr>
        <p:spPr/>
        <p:txBody>
          <a:bodyPr/>
          <a:lstStyle/>
          <a:p>
            <a:r>
              <a:rPr lang="en-US" smtClean="0"/>
              <a:t>Grade 4 – Module 3 – Topic B</a:t>
            </a:r>
            <a:endParaRPr lang="en-US" dirty="0"/>
          </a:p>
        </p:txBody>
      </p:sp>
      <p:pic>
        <p:nvPicPr>
          <p:cNvPr id="2" name="Picture 1"/>
          <p:cNvPicPr>
            <a:picLocks noChangeAspect="1"/>
          </p:cNvPicPr>
          <p:nvPr/>
        </p:nvPicPr>
        <p:blipFill>
          <a:blip r:embed="rId3"/>
          <a:stretch>
            <a:fillRect/>
          </a:stretch>
        </p:blipFill>
        <p:spPr>
          <a:xfrm>
            <a:off x="5486400" y="2250427"/>
            <a:ext cx="3048000" cy="3687704"/>
          </a:xfrm>
          <a:prstGeom prst="rect">
            <a:avLst/>
          </a:prstGeom>
        </p:spPr>
      </p:pic>
      <p:pic>
        <p:nvPicPr>
          <p:cNvPr id="3" name="Picture 2" descr="img19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0587" y="2268426"/>
            <a:ext cx="4328930" cy="1837689"/>
          </a:xfrm>
          <a:prstGeom prst="rect">
            <a:avLst/>
          </a:prstGeom>
        </p:spPr>
      </p:pic>
      <p:pic>
        <p:nvPicPr>
          <p:cNvPr id="7" name="Picture 6" descr="img19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0570" y="4106115"/>
            <a:ext cx="4316230" cy="1824785"/>
          </a:xfrm>
          <a:prstGeom prst="rect">
            <a:avLst/>
          </a:prstGeom>
        </p:spPr>
      </p:pic>
      <p:sp>
        <p:nvSpPr>
          <p:cNvPr id="9" name="TextBox 8"/>
          <p:cNvSpPr txBox="1"/>
          <p:nvPr/>
        </p:nvSpPr>
        <p:spPr>
          <a:xfrm>
            <a:off x="3429000" y="1671395"/>
            <a:ext cx="1905000" cy="553998"/>
          </a:xfrm>
          <a:prstGeom prst="rect">
            <a:avLst/>
          </a:prstGeom>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000" dirty="0" smtClean="0">
                <a:solidFill>
                  <a:srgbClr val="1F497D"/>
                </a:solidFill>
                <a:latin typeface="Arial"/>
                <a:cs typeface="Arial"/>
              </a:rPr>
              <a:t> 40 </a:t>
            </a:r>
            <a:r>
              <a:rPr lang="en-US" sz="3000" dirty="0" smtClean="0">
                <a:solidFill>
                  <a:srgbClr val="1F497D"/>
                </a:solidFill>
                <a:latin typeface="Arial"/>
                <a:ea typeface="ＭＳ ゴシック"/>
                <a:cs typeface="Arial"/>
              </a:rPr>
              <a:t>×</a:t>
            </a:r>
            <a:r>
              <a:rPr lang="en-US" sz="3000" dirty="0" smtClean="0">
                <a:solidFill>
                  <a:srgbClr val="1F497D"/>
                </a:solidFill>
                <a:latin typeface="Arial"/>
                <a:cs typeface="Arial"/>
              </a:rPr>
              <a:t> 20</a:t>
            </a:r>
            <a:endParaRPr lang="en-US" sz="3000" dirty="0">
              <a:solidFill>
                <a:srgbClr val="1F497D"/>
              </a:solidFill>
              <a:latin typeface="Arial"/>
              <a:cs typeface="Arial"/>
            </a:endParaRPr>
          </a:p>
        </p:txBody>
      </p:sp>
    </p:spTree>
    <p:extLst>
      <p:ext uri="{BB962C8B-B14F-4D97-AF65-F5344CB8AC3E}">
        <p14:creationId xmlns:p14="http://schemas.microsoft.com/office/powerpoint/2010/main" val="113257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4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Multiplication of Up to 4 Digits by Single-Digit Whole Numbers</a:t>
            </a:r>
            <a:endParaRPr lang="en-US" dirty="0"/>
          </a:p>
        </p:txBody>
      </p:sp>
      <p:sp>
        <p:nvSpPr>
          <p:cNvPr id="5" name="Text Placeholder 4"/>
          <p:cNvSpPr>
            <a:spLocks noGrp="1"/>
          </p:cNvSpPr>
          <p:nvPr>
            <p:ph type="body" sz="quarter" idx="13"/>
          </p:nvPr>
        </p:nvSpPr>
        <p:spPr/>
        <p:txBody>
          <a:bodyPr/>
          <a:lstStyle/>
          <a:p>
            <a:r>
              <a:rPr lang="en-US" smtClean="0"/>
              <a:t>Grade 4 – Module 3 – Lesson 7</a:t>
            </a:r>
            <a:endParaRPr lang="en-US" dirty="0"/>
          </a:p>
        </p:txBody>
      </p:sp>
      <p:grpSp>
        <p:nvGrpSpPr>
          <p:cNvPr id="17" name="Group 16"/>
          <p:cNvGrpSpPr/>
          <p:nvPr/>
        </p:nvGrpSpPr>
        <p:grpSpPr>
          <a:xfrm>
            <a:off x="1233733" y="1932606"/>
            <a:ext cx="6643629" cy="2940588"/>
            <a:chOff x="1409151" y="1856159"/>
            <a:chExt cx="6643629" cy="2940588"/>
          </a:xfrm>
        </p:grpSpPr>
        <p:pic>
          <p:nvPicPr>
            <p:cNvPr id="12" name="Picture 11" descr="img77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29200" y="2438400"/>
              <a:ext cx="3023580" cy="1129145"/>
            </a:xfrm>
            <a:prstGeom prst="rect">
              <a:avLst/>
            </a:prstGeom>
          </p:spPr>
        </p:pic>
        <p:pic>
          <p:nvPicPr>
            <p:cNvPr id="13" name="Picture 12" descr="img774.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09151" y="1856159"/>
              <a:ext cx="2913381" cy="2940588"/>
            </a:xfrm>
            <a:prstGeom prst="rect">
              <a:avLst/>
            </a:prstGeom>
          </p:spPr>
        </p:pic>
      </p:grpSp>
      <p:pic>
        <p:nvPicPr>
          <p:cNvPr id="14" name="Content Placeholder 4" descr="img775.jpg"/>
          <p:cNvPicPr>
            <a:picLocks noGrp="1" noChangeAspect="1"/>
          </p:cNvPicPr>
          <p:nvPr/>
        </p:nvPicPr>
        <p:blipFill rotWithShape="1">
          <a:blip r:embed="rId5" cstate="print">
            <a:extLst>
              <a:ext uri="{28A0092B-C50C-407E-A947-70E740481C1C}">
                <a14:useLocalDpi xmlns:a14="http://schemas.microsoft.com/office/drawing/2010/main"/>
              </a:ext>
            </a:extLst>
          </a:blip>
          <a:srcRect/>
          <a:stretch/>
        </p:blipFill>
        <p:spPr>
          <a:xfrm>
            <a:off x="1197106" y="1932606"/>
            <a:ext cx="2913063" cy="3279775"/>
          </a:xfrm>
          <a:prstGeom prst="rect">
            <a:avLst/>
          </a:prstGeom>
        </p:spPr>
      </p:pic>
      <p:grpSp>
        <p:nvGrpSpPr>
          <p:cNvPr id="19" name="Group 18"/>
          <p:cNvGrpSpPr/>
          <p:nvPr/>
        </p:nvGrpSpPr>
        <p:grpSpPr>
          <a:xfrm>
            <a:off x="1233734" y="1932606"/>
            <a:ext cx="6611301" cy="3517554"/>
            <a:chOff x="1233734" y="1932606"/>
            <a:chExt cx="6611301" cy="3517554"/>
          </a:xfrm>
        </p:grpSpPr>
        <p:pic>
          <p:nvPicPr>
            <p:cNvPr id="15" name="Picture 14" descr="img777.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33734" y="1932606"/>
              <a:ext cx="2913380" cy="3517554"/>
            </a:xfrm>
            <a:prstGeom prst="rect">
              <a:avLst/>
            </a:prstGeom>
          </p:spPr>
        </p:pic>
        <p:pic>
          <p:nvPicPr>
            <p:cNvPr id="16" name="Picture 15" descr="img778.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821455" y="2535032"/>
              <a:ext cx="3023580" cy="2745859"/>
            </a:xfrm>
            <a:prstGeom prst="rect">
              <a:avLst/>
            </a:prstGeom>
          </p:spPr>
        </p:pic>
      </p:grpSp>
      <p:pic>
        <p:nvPicPr>
          <p:cNvPr id="18" name="Picture 17" descr="img778.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853782" y="2550462"/>
            <a:ext cx="3023580" cy="2187059"/>
          </a:xfrm>
          <a:prstGeom prst="rect">
            <a:avLst/>
          </a:prstGeom>
        </p:spPr>
      </p:pic>
      <p:sp>
        <p:nvSpPr>
          <p:cNvPr id="20" name="TextBox 19"/>
          <p:cNvSpPr txBox="1"/>
          <p:nvPr/>
        </p:nvSpPr>
        <p:spPr>
          <a:xfrm>
            <a:off x="316042" y="5450160"/>
            <a:ext cx="7662144" cy="461665"/>
          </a:xfrm>
          <a:prstGeom prst="rect">
            <a:avLst/>
          </a:prstGeom>
          <a:noFill/>
        </p:spPr>
        <p:txBody>
          <a:bodyPr wrap="square" rtlCol="0">
            <a:spAutoFit/>
          </a:bodyPr>
          <a:lstStyle/>
          <a:p>
            <a:pPr algn="ctr"/>
            <a:r>
              <a:rPr lang="en-US" sz="2400" b="1" dirty="0" smtClean="0">
                <a:solidFill>
                  <a:srgbClr val="1F497D"/>
                </a:solidFill>
                <a:latin typeface="Calibri"/>
                <a:sym typeface="Wingdings"/>
              </a:rPr>
              <a:t>Place Value Chart &amp; Number Disks       Partial Products</a:t>
            </a:r>
            <a:endParaRPr lang="en-US" sz="2400" b="1" dirty="0">
              <a:solidFill>
                <a:srgbClr val="1F497D"/>
              </a:solidFill>
              <a:latin typeface="Calibri"/>
            </a:endParaRPr>
          </a:p>
        </p:txBody>
      </p:sp>
    </p:spTree>
    <p:extLst>
      <p:ext uri="{BB962C8B-B14F-4D97-AF65-F5344CB8AC3E}">
        <p14:creationId xmlns:p14="http://schemas.microsoft.com/office/powerpoint/2010/main" val="115140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smtClean="0"/>
              <a:t>Grade 4 – Module 3 – Lessons 8-10</a:t>
            </a:r>
            <a:endParaRPr lang="en-US" dirty="0"/>
          </a:p>
        </p:txBody>
      </p:sp>
      <p:sp>
        <p:nvSpPr>
          <p:cNvPr id="15" name="Title 1"/>
          <p:cNvSpPr txBox="1">
            <a:spLocks/>
          </p:cNvSpPr>
          <p:nvPr/>
        </p:nvSpPr>
        <p:spPr>
          <a:xfrm>
            <a:off x="304800" y="304800"/>
            <a:ext cx="8229600" cy="136659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3600" b="0" i="0" kern="1200">
                <a:solidFill>
                  <a:srgbClr val="DF6314"/>
                </a:solidFill>
                <a:latin typeface="Agenda-Light"/>
                <a:ea typeface="+mj-ea"/>
                <a:cs typeface="Agenda-Light"/>
              </a:defRPr>
            </a:lvl1pPr>
          </a:lstStyle>
          <a:p>
            <a:r>
              <a:rPr lang="en-US" dirty="0" smtClean="0"/>
              <a:t>Multiplication of Up to 4 Digits by Single-Digit Whole Numbers</a:t>
            </a:r>
            <a:endParaRPr lang="en-US" dirty="0"/>
          </a:p>
        </p:txBody>
      </p:sp>
      <p:sp>
        <p:nvSpPr>
          <p:cNvPr id="17" name="TextBox 16"/>
          <p:cNvSpPr txBox="1"/>
          <p:nvPr/>
        </p:nvSpPr>
        <p:spPr>
          <a:xfrm>
            <a:off x="7576868" y="2133600"/>
            <a:ext cx="1547975" cy="3170099"/>
          </a:xfrm>
          <a:prstGeom prst="rect">
            <a:avLst/>
          </a:prstGeom>
          <a:noFill/>
        </p:spPr>
        <p:txBody>
          <a:bodyPr wrap="square" rtlCol="0">
            <a:spAutoFit/>
          </a:bodyPr>
          <a:lstStyle/>
          <a:p>
            <a:pPr algn="ctr"/>
            <a:r>
              <a:rPr lang="en-US" sz="2000" b="1" dirty="0" smtClean="0">
                <a:solidFill>
                  <a:schemeClr val="tx2"/>
                </a:solidFill>
                <a:latin typeface="Calibri"/>
                <a:sym typeface="Wingdings"/>
              </a:rPr>
              <a:t>Place Value Chart </a:t>
            </a:r>
          </a:p>
          <a:p>
            <a:pPr algn="ctr"/>
            <a:endParaRPr lang="en-US" sz="2000" b="1" dirty="0" smtClean="0">
              <a:solidFill>
                <a:schemeClr val="tx2"/>
              </a:solidFill>
              <a:latin typeface="Calibri"/>
              <a:sym typeface="Wingdings"/>
            </a:endParaRPr>
          </a:p>
          <a:p>
            <a:pPr algn="ctr"/>
            <a:endParaRPr lang="en-US" sz="2000" b="1" dirty="0">
              <a:solidFill>
                <a:schemeClr val="tx2"/>
              </a:solidFill>
              <a:latin typeface="Calibri"/>
              <a:sym typeface="Wingdings"/>
            </a:endParaRPr>
          </a:p>
          <a:p>
            <a:pPr algn="ctr"/>
            <a:r>
              <a:rPr lang="en-US" sz="2000" b="1" dirty="0" smtClean="0">
                <a:solidFill>
                  <a:schemeClr val="tx2"/>
                </a:solidFill>
                <a:latin typeface="Calibri"/>
                <a:sym typeface="Wingdings"/>
              </a:rPr>
              <a:t>Number Disks  </a:t>
            </a:r>
          </a:p>
          <a:p>
            <a:pPr algn="ctr"/>
            <a:endParaRPr lang="en-US" sz="2000" b="1" dirty="0">
              <a:solidFill>
                <a:schemeClr val="tx2"/>
              </a:solidFill>
              <a:latin typeface="Calibri"/>
              <a:sym typeface="Wingdings"/>
            </a:endParaRPr>
          </a:p>
          <a:p>
            <a:pPr algn="ctr"/>
            <a:endParaRPr lang="en-US" sz="2000" b="1" dirty="0" smtClean="0">
              <a:solidFill>
                <a:schemeClr val="tx2"/>
              </a:solidFill>
              <a:latin typeface="Calibri"/>
              <a:sym typeface="Wingdings"/>
            </a:endParaRPr>
          </a:p>
          <a:p>
            <a:pPr algn="ctr"/>
            <a:r>
              <a:rPr lang="en-US" sz="2000" b="1" dirty="0" smtClean="0">
                <a:solidFill>
                  <a:schemeClr val="tx2"/>
                </a:solidFill>
                <a:latin typeface="Calibri"/>
                <a:sym typeface="Wingdings"/>
              </a:rPr>
              <a:t>  </a:t>
            </a:r>
          </a:p>
          <a:p>
            <a:pPr algn="ctr"/>
            <a:r>
              <a:rPr lang="en-US" sz="2000" b="1" dirty="0" smtClean="0">
                <a:solidFill>
                  <a:schemeClr val="tx2"/>
                </a:solidFill>
                <a:latin typeface="Calibri"/>
                <a:sym typeface="Wingdings"/>
              </a:rPr>
              <a:t>   Algorithm</a:t>
            </a:r>
            <a:endParaRPr lang="en-US" sz="2000" b="1" dirty="0">
              <a:solidFill>
                <a:schemeClr val="tx2"/>
              </a:solidFill>
              <a:latin typeface="Calibri"/>
            </a:endParaRPr>
          </a:p>
        </p:txBody>
      </p:sp>
      <p:grpSp>
        <p:nvGrpSpPr>
          <p:cNvPr id="18" name="Group 17"/>
          <p:cNvGrpSpPr/>
          <p:nvPr/>
        </p:nvGrpSpPr>
        <p:grpSpPr>
          <a:xfrm>
            <a:off x="914400" y="685800"/>
            <a:ext cx="7010400" cy="5288226"/>
            <a:chOff x="809508" y="3239190"/>
            <a:chExt cx="5437357" cy="3559301"/>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l="83003" b="42187"/>
            <a:stretch/>
          </p:blipFill>
          <p:spPr>
            <a:xfrm>
              <a:off x="4427885" y="3239190"/>
              <a:ext cx="1818980" cy="2740034"/>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r="48596"/>
            <a:stretch/>
          </p:blipFill>
          <p:spPr>
            <a:xfrm>
              <a:off x="809508" y="3681179"/>
              <a:ext cx="3618378" cy="3117312"/>
            </a:xfrm>
            <a:prstGeom prst="rect">
              <a:avLst/>
            </a:prstGeom>
          </p:spPr>
        </p:pic>
      </p:grpSp>
    </p:spTree>
    <p:extLst>
      <p:ext uri="{BB962C8B-B14F-4D97-AF65-F5344CB8AC3E}">
        <p14:creationId xmlns:p14="http://schemas.microsoft.com/office/powerpoint/2010/main" val="42473792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smtClean="0"/>
              <a:t>Grade 4 – Module 3 – Lessons 9-10</a:t>
            </a:r>
            <a:endParaRPr lang="en-US" dirty="0"/>
          </a:p>
        </p:txBody>
      </p:sp>
      <p:pic>
        <p:nvPicPr>
          <p:cNvPr id="11" name="Picture 10" descr="img19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62200" y="1799397"/>
            <a:ext cx="4066921" cy="3605676"/>
          </a:xfrm>
          <a:prstGeom prst="rect">
            <a:avLst/>
          </a:prstGeom>
        </p:spPr>
      </p:pic>
      <p:pic>
        <p:nvPicPr>
          <p:cNvPr id="12" name="Picture 11" descr="img197.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62200" y="1799397"/>
            <a:ext cx="4141566" cy="3605676"/>
          </a:xfrm>
          <a:prstGeom prst="rect">
            <a:avLst/>
          </a:prstGeom>
        </p:spPr>
      </p:pic>
      <p:pic>
        <p:nvPicPr>
          <p:cNvPr id="13" name="Picture 12" descr="img198.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62200" y="1799397"/>
            <a:ext cx="4092279" cy="3605676"/>
          </a:xfrm>
          <a:prstGeom prst="rect">
            <a:avLst/>
          </a:prstGeom>
        </p:spPr>
      </p:pic>
      <p:pic>
        <p:nvPicPr>
          <p:cNvPr id="14" name="Picture 13" descr="img199.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07892" y="1799397"/>
            <a:ext cx="4215639" cy="3605678"/>
          </a:xfrm>
          <a:prstGeom prst="rect">
            <a:avLst/>
          </a:prstGeom>
        </p:spPr>
      </p:pic>
      <p:pic>
        <p:nvPicPr>
          <p:cNvPr id="16" name="Picture 15" descr="img200.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50746" y="1799397"/>
            <a:ext cx="4256794" cy="3842312"/>
          </a:xfrm>
          <a:prstGeom prst="rect">
            <a:avLst/>
          </a:prstGeom>
        </p:spPr>
      </p:pic>
      <p:sp>
        <p:nvSpPr>
          <p:cNvPr id="15" name="Title 1"/>
          <p:cNvSpPr txBox="1">
            <a:spLocks/>
          </p:cNvSpPr>
          <p:nvPr/>
        </p:nvSpPr>
        <p:spPr>
          <a:xfrm>
            <a:off x="304800" y="304800"/>
            <a:ext cx="8229600" cy="1366595"/>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3600" b="0" i="0" kern="1200">
                <a:solidFill>
                  <a:srgbClr val="DF6314"/>
                </a:solidFill>
                <a:latin typeface="Agenda-Light"/>
                <a:ea typeface="+mj-ea"/>
                <a:cs typeface="Agenda-Light"/>
              </a:defRPr>
            </a:lvl1pPr>
          </a:lstStyle>
          <a:p>
            <a:r>
              <a:rPr lang="en-US" dirty="0" smtClean="0"/>
              <a:t>Multiplication of Up to 4 Digits by Single-Digit Whole Numbers</a:t>
            </a:r>
            <a:endParaRPr lang="en-US" dirty="0"/>
          </a:p>
        </p:txBody>
      </p:sp>
      <p:sp>
        <p:nvSpPr>
          <p:cNvPr id="17" name="TextBox 16"/>
          <p:cNvSpPr txBox="1"/>
          <p:nvPr/>
        </p:nvSpPr>
        <p:spPr>
          <a:xfrm>
            <a:off x="7015975" y="4626046"/>
            <a:ext cx="1547975" cy="1015663"/>
          </a:xfrm>
          <a:prstGeom prst="rect">
            <a:avLst/>
          </a:prstGeom>
          <a:noFill/>
        </p:spPr>
        <p:txBody>
          <a:bodyPr wrap="square" rtlCol="0">
            <a:spAutoFit/>
          </a:bodyPr>
          <a:lstStyle/>
          <a:p>
            <a:pPr algn="ctr"/>
            <a:endParaRPr lang="en-US" sz="2000" b="1" dirty="0" smtClean="0">
              <a:solidFill>
                <a:schemeClr val="tx2"/>
              </a:solidFill>
              <a:latin typeface="Calibri"/>
              <a:sym typeface="Wingdings"/>
            </a:endParaRPr>
          </a:p>
          <a:p>
            <a:pPr algn="ctr"/>
            <a:r>
              <a:rPr lang="en-US" sz="2000" b="1" dirty="0" smtClean="0">
                <a:solidFill>
                  <a:schemeClr val="tx2"/>
                </a:solidFill>
                <a:latin typeface="Calibri"/>
                <a:sym typeface="Wingdings"/>
              </a:rPr>
              <a:t>  </a:t>
            </a:r>
          </a:p>
          <a:p>
            <a:pPr algn="ctr"/>
            <a:r>
              <a:rPr lang="en-US" sz="2000" b="1" dirty="0" smtClean="0">
                <a:solidFill>
                  <a:schemeClr val="tx2"/>
                </a:solidFill>
                <a:latin typeface="Calibri"/>
                <a:sym typeface="Wingdings"/>
              </a:rPr>
              <a:t>   Algorithm</a:t>
            </a:r>
            <a:endParaRPr lang="en-US" sz="2000" b="1" dirty="0">
              <a:solidFill>
                <a:schemeClr val="tx2"/>
              </a:solidFill>
              <a:latin typeface="Calibri"/>
            </a:endParaRPr>
          </a:p>
        </p:txBody>
      </p:sp>
    </p:spTree>
    <p:extLst>
      <p:ext uri="{BB962C8B-B14F-4D97-AF65-F5344CB8AC3E}">
        <p14:creationId xmlns:p14="http://schemas.microsoft.com/office/powerpoint/2010/main" val="5803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7505700" y="1597846"/>
            <a:ext cx="1409700" cy="4572000"/>
          </a:xfrm>
        </p:spPr>
        <p:txBody>
          <a:bodyPr>
            <a:normAutofit/>
          </a:bodyPr>
          <a:lstStyle/>
          <a:p>
            <a:pPr marL="0" indent="0" algn="ctr"/>
            <a:endParaRPr lang="en-US" sz="1600" b="1" dirty="0" smtClean="0"/>
          </a:p>
          <a:p>
            <a:pPr marL="0" indent="0" algn="ctr"/>
            <a:endParaRPr lang="en-US" sz="1600" b="1" dirty="0"/>
          </a:p>
          <a:p>
            <a:pPr marL="0" indent="0" algn="ctr"/>
            <a:r>
              <a:rPr lang="en-US" sz="1600" b="1" dirty="0" smtClean="0"/>
              <a:t>Area Model</a:t>
            </a:r>
          </a:p>
          <a:p>
            <a:pPr marL="0" indent="0" algn="ctr"/>
            <a:endParaRPr lang="en-US" sz="1600" b="1" dirty="0" smtClean="0"/>
          </a:p>
          <a:p>
            <a:pPr marL="0" indent="0" algn="ctr"/>
            <a:endParaRPr lang="en-US" sz="1600" b="1" dirty="0"/>
          </a:p>
          <a:p>
            <a:pPr marL="0" indent="0" algn="ctr"/>
            <a:r>
              <a:rPr lang="en-US" sz="1600" b="1" dirty="0" smtClean="0"/>
              <a:t>Distributive Property</a:t>
            </a:r>
          </a:p>
          <a:p>
            <a:pPr marL="0" indent="0" algn="ctr"/>
            <a:endParaRPr lang="en-US" sz="1600" b="1" dirty="0" smtClean="0"/>
          </a:p>
          <a:p>
            <a:pPr marL="0" indent="0" algn="ctr"/>
            <a:endParaRPr lang="en-US" sz="1600" b="1" dirty="0"/>
          </a:p>
          <a:p>
            <a:pPr marL="0" indent="0" algn="ctr"/>
            <a:r>
              <a:rPr lang="en-US" sz="1600" b="1" dirty="0" smtClean="0"/>
              <a:t>Partial Products</a:t>
            </a:r>
            <a:endParaRPr lang="en-US" sz="1600" b="1" dirty="0"/>
          </a:p>
        </p:txBody>
      </p:sp>
      <p:sp>
        <p:nvSpPr>
          <p:cNvPr id="4" name="Text Placeholder 3"/>
          <p:cNvSpPr>
            <a:spLocks noGrp="1"/>
          </p:cNvSpPr>
          <p:nvPr>
            <p:ph type="body" sz="quarter" idx="13"/>
          </p:nvPr>
        </p:nvSpPr>
        <p:spPr/>
        <p:txBody>
          <a:bodyPr/>
          <a:lstStyle/>
          <a:p>
            <a:r>
              <a:rPr lang="en-US" smtClean="0"/>
              <a:t>Grade 4 – Module 3 – Lesson 11</a:t>
            </a:r>
            <a:endParaRPr lang="en-US" dirty="0"/>
          </a:p>
        </p:txBody>
      </p:sp>
      <p:pic>
        <p:nvPicPr>
          <p:cNvPr id="5" name="Picture 4"/>
          <p:cNvPicPr>
            <a:picLocks noChangeAspect="1"/>
          </p:cNvPicPr>
          <p:nvPr/>
        </p:nvPicPr>
        <p:blipFill>
          <a:blip r:embed="rId3"/>
          <a:stretch>
            <a:fillRect/>
          </a:stretch>
        </p:blipFill>
        <p:spPr>
          <a:xfrm>
            <a:off x="1752600" y="1752601"/>
            <a:ext cx="5499508" cy="4224574"/>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33800" y="1853866"/>
            <a:ext cx="2079759" cy="1375217"/>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57600" y="1745254"/>
            <a:ext cx="2936644" cy="1464507"/>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69544" y="3124200"/>
            <a:ext cx="1649601" cy="1078261"/>
          </a:xfrm>
          <a:prstGeom prst="rect">
            <a:avLst/>
          </a:prstGeom>
        </p:spPr>
      </p:pic>
      <p:sp>
        <p:nvSpPr>
          <p:cNvPr id="3" name="Rectangle 2"/>
          <p:cNvSpPr/>
          <p:nvPr/>
        </p:nvSpPr>
        <p:spPr>
          <a:xfrm>
            <a:off x="4191000" y="3111232"/>
            <a:ext cx="2757163" cy="60933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5"/>
          <p:cNvSpPr>
            <a:spLocks noGrp="1"/>
          </p:cNvSpPr>
          <p:nvPr>
            <p:ph type="title"/>
          </p:nvPr>
        </p:nvSpPr>
        <p:spPr>
          <a:xfrm>
            <a:off x="286606" y="381000"/>
            <a:ext cx="8229600" cy="1290395"/>
          </a:xfrm>
        </p:spPr>
        <p:txBody>
          <a:bodyPr/>
          <a:lstStyle/>
          <a:p>
            <a:r>
              <a:rPr lang="en-US" dirty="0" smtClean="0"/>
              <a:t>Multiplication of Up to 4 Digits by Single-Digit Whole Numbers</a:t>
            </a:r>
            <a:endParaRPr lang="en-US" dirty="0"/>
          </a:p>
        </p:txBody>
      </p:sp>
    </p:spTree>
    <p:extLst>
      <p:ext uri="{BB962C8B-B14F-4D97-AF65-F5344CB8AC3E}">
        <p14:creationId xmlns:p14="http://schemas.microsoft.com/office/powerpoint/2010/main" val="31062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Try Problem # 8.</a:t>
            </a:r>
            <a:endParaRPr lang="en-US" dirty="0"/>
          </a:p>
        </p:txBody>
      </p:sp>
      <p:sp>
        <p:nvSpPr>
          <p:cNvPr id="3" name="Content Placeholder 2"/>
          <p:cNvSpPr>
            <a:spLocks noGrp="1"/>
          </p:cNvSpPr>
          <p:nvPr>
            <p:ph idx="1"/>
          </p:nvPr>
        </p:nvSpPr>
        <p:spPr/>
        <p:txBody>
          <a:bodyPr/>
          <a:lstStyle/>
          <a:p>
            <a:r>
              <a:rPr lang="en-US" smtClean="0"/>
              <a:t>Use RDW to solve.</a:t>
            </a:r>
          </a:p>
          <a:p>
            <a:r>
              <a:rPr lang="en-US" smtClean="0"/>
              <a:t>	The Turner family uses 548 liters of water each day. The Hill family uses 3 times as much water as the Turner family per day. How much water does the Hill family use each week?</a:t>
            </a:r>
            <a:endParaRPr lang="en-US" dirty="0"/>
          </a:p>
        </p:txBody>
      </p:sp>
      <p:sp>
        <p:nvSpPr>
          <p:cNvPr id="4" name="Text Placeholder 3"/>
          <p:cNvSpPr>
            <a:spLocks noGrp="1"/>
          </p:cNvSpPr>
          <p:nvPr>
            <p:ph type="body" sz="quarter" idx="13"/>
          </p:nvPr>
        </p:nvSpPr>
        <p:spPr/>
        <p:txBody>
          <a:bodyPr/>
          <a:lstStyle/>
          <a:p>
            <a:r>
              <a:rPr lang="en-US" smtClean="0"/>
              <a:t>Grade 4 – Module 3 – Lesson 12</a:t>
            </a:r>
            <a:endParaRPr lang="en-US" dirty="0"/>
          </a:p>
        </p:txBody>
      </p:sp>
      <p:sp>
        <p:nvSpPr>
          <p:cNvPr id="5" name="TextBox 4"/>
          <p:cNvSpPr txBox="1"/>
          <p:nvPr/>
        </p:nvSpPr>
        <p:spPr>
          <a:xfrm rot="672036">
            <a:off x="5523862" y="476748"/>
            <a:ext cx="3484439" cy="1477328"/>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dirty="0">
                <a:solidFill>
                  <a:prstClr val="white"/>
                </a:solidFill>
                <a:latin typeface="Calibri"/>
              </a:rPr>
              <a:t>H</a:t>
            </a:r>
            <a:r>
              <a:rPr lang="en-US" dirty="0" smtClean="0">
                <a:solidFill>
                  <a:prstClr val="white"/>
                </a:solidFill>
                <a:latin typeface="Calibri"/>
              </a:rPr>
              <a:t>int: This is a 2-step problem.      Try solving using a variety of methods: algorithm, area model, distributive property, partial products, or number disks.</a:t>
            </a:r>
            <a:endParaRPr lang="en-US" dirty="0">
              <a:solidFill>
                <a:prstClr val="white"/>
              </a:solidFill>
              <a:latin typeface="Calibri"/>
            </a:endParaRPr>
          </a:p>
        </p:txBody>
      </p:sp>
      <p:pic>
        <p:nvPicPr>
          <p:cNvPr id="6" name="Picture 5" descr="img26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43238" y="3962400"/>
            <a:ext cx="2809724" cy="1752600"/>
          </a:xfrm>
          <a:prstGeom prst="rect">
            <a:avLst/>
          </a:prstGeom>
        </p:spPr>
      </p:pic>
      <p:pic>
        <p:nvPicPr>
          <p:cNvPr id="7" name="Picture 6" descr="img269.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400" y="3962400"/>
            <a:ext cx="3946318" cy="1752600"/>
          </a:xfrm>
          <a:prstGeom prst="rect">
            <a:avLst/>
          </a:prstGeom>
        </p:spPr>
      </p:pic>
      <p:pic>
        <p:nvPicPr>
          <p:cNvPr id="8" name="Picture 7" descr="img269.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617268" y="3962400"/>
            <a:ext cx="2501331" cy="1752582"/>
          </a:xfrm>
          <a:prstGeom prst="rect">
            <a:avLst/>
          </a:prstGeom>
        </p:spPr>
      </p:pic>
    </p:spTree>
    <p:extLst>
      <p:ext uri="{BB962C8B-B14F-4D97-AF65-F5344CB8AC3E}">
        <p14:creationId xmlns:p14="http://schemas.microsoft.com/office/powerpoint/2010/main" val="24697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Module 6:  Foundations of Multiplication and Division</a:t>
            </a:r>
            <a:endParaRPr lang="en-US" dirty="0"/>
          </a:p>
        </p:txBody>
      </p:sp>
      <p:sp>
        <p:nvSpPr>
          <p:cNvPr id="3" name="Content Placeholder 2"/>
          <p:cNvSpPr>
            <a:spLocks noGrp="1"/>
          </p:cNvSpPr>
          <p:nvPr>
            <p:ph idx="1"/>
          </p:nvPr>
        </p:nvSpPr>
        <p:spPr/>
        <p:txBody>
          <a:bodyPr/>
          <a:lstStyle/>
          <a:p>
            <a:r>
              <a:rPr lang="en-US" smtClean="0"/>
              <a:t>Equal groups and repeated addition</a:t>
            </a:r>
          </a:p>
          <a:p>
            <a:endParaRPr lang="en-US" dirty="0"/>
          </a:p>
        </p:txBody>
      </p:sp>
      <p:sp>
        <p:nvSpPr>
          <p:cNvPr id="11" name="Text Placeholder 3"/>
          <p:cNvSpPr>
            <a:spLocks noGrp="1"/>
          </p:cNvSpPr>
          <p:nvPr>
            <p:ph type="body" sz="quarter" idx="13"/>
          </p:nvPr>
        </p:nvSpPr>
        <p:spPr/>
        <p:txBody>
          <a:bodyPr/>
          <a:lstStyle/>
          <a:p>
            <a:r>
              <a:rPr lang="en-US" smtClean="0"/>
              <a:t>Grade 2 – Module 6 – Overview</a:t>
            </a:r>
            <a:endParaRPr lang="en-US" dirty="0"/>
          </a:p>
        </p:txBody>
      </p:sp>
      <p:pic>
        <p:nvPicPr>
          <p:cNvPr id="7" name="Picture 6"/>
          <p:cNvPicPr/>
          <p:nvPr/>
        </p:nvPicPr>
        <p:blipFill rotWithShape="1">
          <a:blip r:embed="rId3" cstate="print">
            <a:extLst>
              <a:ext uri="{28A0092B-C50C-407E-A947-70E740481C1C}">
                <a14:useLocalDpi xmlns:a14="http://schemas.microsoft.com/office/drawing/2010/main"/>
              </a:ext>
            </a:extLst>
          </a:blip>
          <a:srcRect/>
          <a:stretch/>
        </p:blipFill>
        <p:spPr bwMode="auto">
          <a:xfrm>
            <a:off x="2177563" y="2460362"/>
            <a:ext cx="3004037" cy="1352462"/>
          </a:xfrm>
          <a:prstGeom prst="rect">
            <a:avLst/>
          </a:prstGeom>
          <a:ln>
            <a:noFill/>
          </a:ln>
          <a:extLst>
            <a:ext uri="{53640926-AAD7-44D8-BBD7-CCE9431645EC}">
              <a14:shadowObscured xmlns:a14="http://schemas.microsoft.com/office/drawing/2010/main"/>
            </a:ext>
          </a:extLst>
        </p:spPr>
      </p:pic>
      <p:grpSp>
        <p:nvGrpSpPr>
          <p:cNvPr id="5" name="Group 4"/>
          <p:cNvGrpSpPr/>
          <p:nvPr/>
        </p:nvGrpSpPr>
        <p:grpSpPr>
          <a:xfrm>
            <a:off x="304800" y="4038600"/>
            <a:ext cx="7391400" cy="2069100"/>
            <a:chOff x="304800" y="4038600"/>
            <a:chExt cx="7391400" cy="2069100"/>
          </a:xfrm>
        </p:grpSpPr>
        <p:pic>
          <p:nvPicPr>
            <p:cNvPr id="10" name="Picture 9"/>
            <p:cNvPicPr/>
            <p:nvPr/>
          </p:nvPicPr>
          <p:blipFill rotWithShape="1">
            <a:blip r:embed="rId4" cstate="print">
              <a:extLst>
                <a:ext uri="{28A0092B-C50C-407E-A947-70E740481C1C}">
                  <a14:useLocalDpi xmlns:a14="http://schemas.microsoft.com/office/drawing/2010/main"/>
                </a:ext>
              </a:extLst>
            </a:blip>
            <a:srcRect/>
            <a:stretch/>
          </p:blipFill>
          <p:spPr bwMode="auto">
            <a:xfrm rot="187524">
              <a:off x="2362505" y="4619980"/>
              <a:ext cx="2797176" cy="148772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304800" y="4038600"/>
              <a:ext cx="7391400" cy="769441"/>
            </a:xfrm>
            <a:prstGeom prst="rect">
              <a:avLst/>
            </a:prstGeom>
            <a:noFill/>
          </p:spPr>
          <p:txBody>
            <a:bodyPr wrap="square" rtlCol="0">
              <a:spAutoFit/>
            </a:bodyPr>
            <a:lstStyle/>
            <a:p>
              <a:pPr marL="457200" indent="-457200">
                <a:buFont typeface="Arial"/>
                <a:buChar char="•"/>
              </a:pPr>
              <a:r>
                <a:rPr lang="en-US" sz="2600" dirty="0">
                  <a:solidFill>
                    <a:srgbClr val="194467"/>
                  </a:solidFill>
                  <a:latin typeface="Agenda-Light"/>
                  <a:cs typeface="Agenda-Light"/>
                </a:rPr>
                <a:t>Tape diagrams and repeated addition</a:t>
              </a:r>
            </a:p>
            <a:p>
              <a:endParaRPr lang="en-US" dirty="0"/>
            </a:p>
          </p:txBody>
        </p:sp>
      </p:grpSp>
    </p:spTree>
    <p:extLst>
      <p:ext uri="{BB962C8B-B14F-4D97-AF65-F5344CB8AC3E}">
        <p14:creationId xmlns:p14="http://schemas.microsoft.com/office/powerpoint/2010/main" val="63264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Division of Tens and Ones with Successive Remainders</a:t>
            </a:r>
            <a:endParaRPr lang="en-US" dirty="0"/>
          </a:p>
        </p:txBody>
      </p:sp>
      <p:sp>
        <p:nvSpPr>
          <p:cNvPr id="3" name="Content Placeholder 2"/>
          <p:cNvSpPr>
            <a:spLocks noGrp="1"/>
          </p:cNvSpPr>
          <p:nvPr>
            <p:ph idx="1"/>
          </p:nvPr>
        </p:nvSpPr>
        <p:spPr>
          <a:xfrm>
            <a:off x="304800" y="1776350"/>
            <a:ext cx="5826837" cy="4572000"/>
          </a:xfrm>
        </p:spPr>
        <p:txBody>
          <a:bodyPr/>
          <a:lstStyle/>
          <a:p>
            <a:r>
              <a:rPr lang="en-US" dirty="0" smtClean="0"/>
              <a:t>There are 12 students in PE class separated into 4 teams. How many students are on each team?</a:t>
            </a:r>
            <a:endParaRPr lang="en-US" dirty="0"/>
          </a:p>
        </p:txBody>
      </p:sp>
      <p:sp>
        <p:nvSpPr>
          <p:cNvPr id="4" name="Text Placeholder 3"/>
          <p:cNvSpPr>
            <a:spLocks noGrp="1"/>
          </p:cNvSpPr>
          <p:nvPr>
            <p:ph type="body" sz="quarter" idx="13"/>
          </p:nvPr>
        </p:nvSpPr>
        <p:spPr/>
        <p:txBody>
          <a:bodyPr/>
          <a:lstStyle/>
          <a:p>
            <a:r>
              <a:rPr lang="en-US" smtClean="0"/>
              <a:t>Grade 4 – Module 3 – Lesson 14</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53213" y="1447800"/>
            <a:ext cx="2679076" cy="2078303"/>
          </a:xfrm>
          <a:prstGeom prst="rect">
            <a:avLst/>
          </a:prstGeom>
        </p:spPr>
      </p:pic>
      <p:sp>
        <p:nvSpPr>
          <p:cNvPr id="15" name="Content Placeholder 2"/>
          <p:cNvSpPr txBox="1">
            <a:spLocks/>
          </p:cNvSpPr>
          <p:nvPr/>
        </p:nvSpPr>
        <p:spPr>
          <a:xfrm>
            <a:off x="323379" y="4022328"/>
            <a:ext cx="5867400" cy="1652650"/>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dirty="0" smtClean="0"/>
              <a:t>There are 12 students in PE class. The teacher makes teams of 3 students each. How many teams are there?</a:t>
            </a:r>
            <a:endParaRPr lang="en-US" dirty="0"/>
          </a:p>
        </p:txBody>
      </p:sp>
      <p:grpSp>
        <p:nvGrpSpPr>
          <p:cNvPr id="16" name="Group 15"/>
          <p:cNvGrpSpPr/>
          <p:nvPr/>
        </p:nvGrpSpPr>
        <p:grpSpPr>
          <a:xfrm>
            <a:off x="6131636" y="3886200"/>
            <a:ext cx="2159001" cy="2004148"/>
            <a:chOff x="6202911" y="4038030"/>
            <a:chExt cx="2159001" cy="2004148"/>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02911" y="5166429"/>
              <a:ext cx="2159000" cy="875749"/>
            </a:xfrm>
            <a:prstGeom prst="rect">
              <a:avLst/>
            </a:prstGeom>
          </p:spPr>
        </p:pic>
        <p:pic>
          <p:nvPicPr>
            <p:cNvPr id="9" name="Picture 8"/>
            <p:cNvPicPr>
              <a:picLocks noChangeAspect="1"/>
            </p:cNvPicPr>
            <p:nvPr/>
          </p:nvPicPr>
          <p:blipFill>
            <a:blip r:embed="rId5"/>
            <a:stretch>
              <a:fillRect/>
            </a:stretch>
          </p:blipFill>
          <p:spPr>
            <a:xfrm>
              <a:off x="6202912" y="4038030"/>
              <a:ext cx="2159000" cy="1137424"/>
            </a:xfrm>
            <a:prstGeom prst="rect">
              <a:avLst/>
            </a:prstGeom>
          </p:spPr>
        </p:pic>
      </p:grpSp>
      <p:sp>
        <p:nvSpPr>
          <p:cNvPr id="10" name="TextBox 9"/>
          <p:cNvSpPr txBox="1"/>
          <p:nvPr/>
        </p:nvSpPr>
        <p:spPr>
          <a:xfrm>
            <a:off x="6858000" y="6056025"/>
            <a:ext cx="1219200" cy="461665"/>
          </a:xfrm>
          <a:prstGeom prst="rect">
            <a:avLst/>
          </a:prstGeom>
          <a:noFill/>
        </p:spPr>
        <p:txBody>
          <a:bodyPr wrap="square" rtlCol="0">
            <a:spAutoFit/>
          </a:bodyPr>
          <a:lstStyle/>
          <a:p>
            <a:r>
              <a:rPr lang="en-US" sz="2400" b="1" dirty="0" smtClean="0">
                <a:solidFill>
                  <a:srgbClr val="1F497D"/>
                </a:solidFill>
                <a:latin typeface="Calibri"/>
              </a:rPr>
              <a:t>Array</a:t>
            </a:r>
            <a:endParaRPr lang="en-US" sz="2400" b="1" dirty="0">
              <a:solidFill>
                <a:srgbClr val="1F497D"/>
              </a:solidFill>
              <a:latin typeface="Calibri"/>
            </a:endParaRPr>
          </a:p>
        </p:txBody>
      </p:sp>
    </p:spTree>
    <p:extLst>
      <p:ext uri="{BB962C8B-B14F-4D97-AF65-F5344CB8AC3E}">
        <p14:creationId xmlns:p14="http://schemas.microsoft.com/office/powerpoint/2010/main" val="235388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Division of Tens and Ones with Successive Remainders</a:t>
            </a:r>
            <a:endParaRPr lang="en-US" dirty="0"/>
          </a:p>
        </p:txBody>
      </p:sp>
      <p:sp>
        <p:nvSpPr>
          <p:cNvPr id="3" name="Content Placeholder 2"/>
          <p:cNvSpPr>
            <a:spLocks noGrp="1"/>
          </p:cNvSpPr>
          <p:nvPr>
            <p:ph idx="1"/>
          </p:nvPr>
        </p:nvSpPr>
        <p:spPr>
          <a:xfrm>
            <a:off x="304800" y="1776350"/>
            <a:ext cx="6651526" cy="4572000"/>
          </a:xfrm>
        </p:spPr>
        <p:txBody>
          <a:bodyPr/>
          <a:lstStyle/>
          <a:p>
            <a:r>
              <a:rPr lang="en-US" dirty="0" smtClean="0"/>
              <a:t>There are 13 students in PE class separated into 4 teams. How many students are on each team?</a:t>
            </a:r>
            <a:endParaRPr lang="en-US" dirty="0"/>
          </a:p>
        </p:txBody>
      </p:sp>
      <p:sp>
        <p:nvSpPr>
          <p:cNvPr id="4" name="Text Placeholder 3"/>
          <p:cNvSpPr>
            <a:spLocks noGrp="1"/>
          </p:cNvSpPr>
          <p:nvPr>
            <p:ph type="body" sz="quarter" idx="13"/>
          </p:nvPr>
        </p:nvSpPr>
        <p:spPr/>
        <p:txBody>
          <a:bodyPr/>
          <a:lstStyle/>
          <a:p>
            <a:r>
              <a:rPr lang="en-US" dirty="0" smtClean="0"/>
              <a:t>Grade 4 – Module 3 – Lesson 14</a:t>
            </a:r>
            <a:endParaRPr lang="en-US" dirty="0"/>
          </a:p>
        </p:txBody>
      </p:sp>
      <p:pic>
        <p:nvPicPr>
          <p:cNvPr id="5" name="Picture 4"/>
          <p:cNvPicPr>
            <a:picLocks noChangeAspect="1"/>
          </p:cNvPicPr>
          <p:nvPr/>
        </p:nvPicPr>
        <p:blipFill>
          <a:blip r:embed="rId3"/>
          <a:stretch>
            <a:fillRect/>
          </a:stretch>
        </p:blipFill>
        <p:spPr>
          <a:xfrm>
            <a:off x="914401" y="3048000"/>
            <a:ext cx="2895600" cy="2504527"/>
          </a:xfrm>
          <a:prstGeom prst="rect">
            <a:avLst/>
          </a:prstGeom>
        </p:spPr>
      </p:pic>
      <p:pic>
        <p:nvPicPr>
          <p:cNvPr id="8" name="Picture 7" descr="img20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82814" y="1913256"/>
            <a:ext cx="1734312" cy="1234440"/>
          </a:xfrm>
          <a:prstGeom prst="rect">
            <a:avLst/>
          </a:prstGeom>
        </p:spPr>
      </p:pic>
      <p:pic>
        <p:nvPicPr>
          <p:cNvPr id="10" name="Picture 9" descr="img203.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56326" y="5046917"/>
            <a:ext cx="1600200" cy="1301496"/>
          </a:xfrm>
          <a:prstGeom prst="rect">
            <a:avLst/>
          </a:prstGeom>
        </p:spPr>
      </p:pic>
      <p:pic>
        <p:nvPicPr>
          <p:cNvPr id="11" name="Picture 10" descr="img202.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82814" y="873985"/>
            <a:ext cx="1383792" cy="832104"/>
          </a:xfrm>
          <a:prstGeom prst="rect">
            <a:avLst/>
          </a:prstGeom>
        </p:spPr>
      </p:pic>
      <p:pic>
        <p:nvPicPr>
          <p:cNvPr id="12" name="Picture 11" descr="img201.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82814" y="3405958"/>
            <a:ext cx="1463040" cy="1383792"/>
          </a:xfrm>
          <a:prstGeom prst="rect">
            <a:avLst/>
          </a:prstGeom>
        </p:spPr>
      </p:pic>
      <p:sp>
        <p:nvSpPr>
          <p:cNvPr id="13" name="TextBox 12"/>
          <p:cNvSpPr txBox="1"/>
          <p:nvPr/>
        </p:nvSpPr>
        <p:spPr>
          <a:xfrm>
            <a:off x="3810001" y="3702283"/>
            <a:ext cx="3172814" cy="830997"/>
          </a:xfrm>
          <a:prstGeom prst="rect">
            <a:avLst/>
          </a:prstGeom>
          <a:noFill/>
        </p:spPr>
        <p:txBody>
          <a:bodyPr wrap="square" rtlCol="0">
            <a:spAutoFit/>
          </a:bodyPr>
          <a:lstStyle/>
          <a:p>
            <a:r>
              <a:rPr lang="en-US" sz="2400" b="1" dirty="0" smtClean="0">
                <a:solidFill>
                  <a:srgbClr val="1F497D"/>
                </a:solidFill>
                <a:latin typeface="Calibri"/>
              </a:rPr>
              <a:t>Array   </a:t>
            </a:r>
            <a:r>
              <a:rPr lang="en-US" sz="2400" b="1" dirty="0" smtClean="0">
                <a:solidFill>
                  <a:srgbClr val="1F497D"/>
                </a:solidFill>
                <a:latin typeface="Calibri"/>
                <a:sym typeface="Wingdings"/>
              </a:rPr>
              <a:t>   Area Model</a:t>
            </a:r>
          </a:p>
          <a:p>
            <a:endParaRPr lang="en-US" sz="2400" b="1" dirty="0">
              <a:solidFill>
                <a:srgbClr val="DF6316"/>
              </a:solidFill>
              <a:latin typeface="Calibri"/>
              <a:sym typeface="Wingdings"/>
            </a:endParaRPr>
          </a:p>
        </p:txBody>
      </p:sp>
      <p:sp>
        <p:nvSpPr>
          <p:cNvPr id="14" name="TextBox 13"/>
          <p:cNvSpPr txBox="1"/>
          <p:nvPr/>
        </p:nvSpPr>
        <p:spPr>
          <a:xfrm>
            <a:off x="3783512" y="5448820"/>
            <a:ext cx="3172814" cy="461665"/>
          </a:xfrm>
          <a:prstGeom prst="rect">
            <a:avLst/>
          </a:prstGeom>
          <a:noFill/>
        </p:spPr>
        <p:txBody>
          <a:bodyPr wrap="square" rtlCol="0">
            <a:spAutoFit/>
          </a:bodyPr>
          <a:lstStyle/>
          <a:p>
            <a:pPr algn="r"/>
            <a:r>
              <a:rPr lang="en-US" sz="2400" b="1" dirty="0" smtClean="0">
                <a:solidFill>
                  <a:srgbClr val="1F497D"/>
                </a:solidFill>
                <a:latin typeface="Calibri"/>
                <a:sym typeface="Wingdings"/>
              </a:rPr>
              <a:t>Tape Diagram</a:t>
            </a:r>
            <a:endParaRPr lang="en-US" sz="2400" b="1" dirty="0">
              <a:solidFill>
                <a:srgbClr val="1F497D"/>
              </a:solidFill>
              <a:latin typeface="Calibri"/>
            </a:endParaRPr>
          </a:p>
        </p:txBody>
      </p:sp>
      <p:sp>
        <p:nvSpPr>
          <p:cNvPr id="15" name="TextBox 14"/>
          <p:cNvSpPr txBox="1"/>
          <p:nvPr/>
        </p:nvSpPr>
        <p:spPr>
          <a:xfrm>
            <a:off x="3810001" y="4963452"/>
            <a:ext cx="2170545" cy="461665"/>
          </a:xfrm>
          <a:prstGeom prst="rect">
            <a:avLst/>
          </a:prstGeom>
          <a:noFill/>
        </p:spPr>
        <p:txBody>
          <a:bodyPr wrap="square" rtlCol="0">
            <a:spAutoFit/>
          </a:bodyPr>
          <a:lstStyle/>
          <a:p>
            <a:pPr algn="ctr"/>
            <a:r>
              <a:rPr lang="en-US" sz="2400" dirty="0" smtClean="0">
                <a:solidFill>
                  <a:schemeClr val="tx2"/>
                </a:solidFill>
              </a:rPr>
              <a:t>13 ÷ 4 ≠ 7 ÷ 2</a:t>
            </a:r>
            <a:endParaRPr lang="en-US" sz="2400" dirty="0">
              <a:solidFill>
                <a:schemeClr val="tx2"/>
              </a:solidFill>
            </a:endParaRPr>
          </a:p>
        </p:txBody>
      </p:sp>
      <p:grpSp>
        <p:nvGrpSpPr>
          <p:cNvPr id="9" name="Group 8"/>
          <p:cNvGrpSpPr/>
          <p:nvPr/>
        </p:nvGrpSpPr>
        <p:grpSpPr>
          <a:xfrm>
            <a:off x="3657600" y="4558091"/>
            <a:ext cx="2716712" cy="461665"/>
            <a:chOff x="3657600" y="4558091"/>
            <a:chExt cx="2716712" cy="461665"/>
          </a:xfrm>
        </p:grpSpPr>
        <p:sp>
          <p:nvSpPr>
            <p:cNvPr id="6" name="TextBox 5"/>
            <p:cNvSpPr txBox="1"/>
            <p:nvPr/>
          </p:nvSpPr>
          <p:spPr>
            <a:xfrm>
              <a:off x="3923146" y="4558091"/>
              <a:ext cx="2057400" cy="461665"/>
            </a:xfrm>
            <a:prstGeom prst="rect">
              <a:avLst/>
            </a:prstGeom>
            <a:noFill/>
          </p:spPr>
          <p:txBody>
            <a:bodyPr wrap="square" rtlCol="0">
              <a:spAutoFit/>
            </a:bodyPr>
            <a:lstStyle/>
            <a:p>
              <a:pPr algn="ctr"/>
              <a:r>
                <a:rPr lang="en-US" sz="2400" dirty="0" smtClean="0">
                  <a:solidFill>
                    <a:schemeClr val="tx2"/>
                  </a:solidFill>
                </a:rPr>
                <a:t>13 ÷ 4 = 3R1</a:t>
              </a:r>
              <a:endParaRPr lang="en-US" sz="2400" dirty="0">
                <a:solidFill>
                  <a:schemeClr val="tx2"/>
                </a:solidFill>
              </a:endParaRPr>
            </a:p>
          </p:txBody>
        </p:sp>
        <p:sp>
          <p:nvSpPr>
            <p:cNvPr id="7" name="Multiply 6"/>
            <p:cNvSpPr/>
            <p:nvPr/>
          </p:nvSpPr>
          <p:spPr>
            <a:xfrm>
              <a:off x="3657600" y="4638756"/>
              <a:ext cx="2716712" cy="381000"/>
            </a:xfrm>
            <a:prstGeom prst="mathMultiply">
              <a:avLst>
                <a:gd name="adj1" fmla="val 0"/>
              </a:avLst>
            </a:prstGeom>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387219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par>
                                <p:cTn id="20" presetID="3"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heckerboard(across)">
                                      <p:cBhvr>
                                        <p:cTn id="33" dur="500"/>
                                        <p:tgtEl>
                                          <p:spTgt spid="14"/>
                                        </p:tgtEl>
                                      </p:cBhvr>
                                    </p:animEffect>
                                  </p:childTnLst>
                                </p:cTn>
                              </p:par>
                              <p:par>
                                <p:cTn id="34" presetID="5" presetClass="entr" presetSubtype="1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heckerboard(across)">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Division of Tens and Ones with Successive Remainders</a:t>
            </a:r>
            <a:endParaRPr lang="en-US" dirty="0"/>
          </a:p>
        </p:txBody>
      </p:sp>
      <p:sp>
        <p:nvSpPr>
          <p:cNvPr id="3" name="Content Placeholder 2"/>
          <p:cNvSpPr>
            <a:spLocks noGrp="1"/>
          </p:cNvSpPr>
          <p:nvPr>
            <p:ph idx="1"/>
          </p:nvPr>
        </p:nvSpPr>
        <p:spPr/>
        <p:txBody>
          <a:bodyPr/>
          <a:lstStyle/>
          <a:p>
            <a:r>
              <a:rPr lang="en-US" smtClean="0"/>
              <a:t>6 ÷ 3</a:t>
            </a:r>
            <a:endParaRPr lang="en-US" dirty="0"/>
          </a:p>
        </p:txBody>
      </p:sp>
      <p:sp>
        <p:nvSpPr>
          <p:cNvPr id="4" name="Text Placeholder 3"/>
          <p:cNvSpPr>
            <a:spLocks noGrp="1"/>
          </p:cNvSpPr>
          <p:nvPr>
            <p:ph type="body" sz="quarter" idx="13"/>
          </p:nvPr>
        </p:nvSpPr>
        <p:spPr/>
        <p:txBody>
          <a:bodyPr/>
          <a:lstStyle/>
          <a:p>
            <a:r>
              <a:rPr lang="en-US" smtClean="0"/>
              <a:t>Grade 4 – Module 3 – Lesson 16</a:t>
            </a:r>
            <a:endParaRPr lang="en-US" dirty="0"/>
          </a:p>
        </p:txBody>
      </p:sp>
      <p:pic>
        <p:nvPicPr>
          <p:cNvPr id="13" name="Picture 12"/>
          <p:cNvPicPr>
            <a:picLocks noChangeAspect="1"/>
          </p:cNvPicPr>
          <p:nvPr/>
        </p:nvPicPr>
        <p:blipFill>
          <a:blip r:embed="rId3"/>
          <a:stretch>
            <a:fillRect/>
          </a:stretch>
        </p:blipFill>
        <p:spPr>
          <a:xfrm>
            <a:off x="800100" y="2514600"/>
            <a:ext cx="2362200" cy="2796073"/>
          </a:xfrm>
          <a:prstGeom prst="rect">
            <a:avLst/>
          </a:prstGeom>
        </p:spPr>
      </p:pic>
      <p:pic>
        <p:nvPicPr>
          <p:cNvPr id="14" name="Picture 13"/>
          <p:cNvPicPr>
            <a:picLocks noChangeAspect="1"/>
          </p:cNvPicPr>
          <p:nvPr/>
        </p:nvPicPr>
        <p:blipFill>
          <a:blip r:embed="rId4"/>
          <a:stretch>
            <a:fillRect/>
          </a:stretch>
        </p:blipFill>
        <p:spPr>
          <a:xfrm>
            <a:off x="4648200" y="2525483"/>
            <a:ext cx="2837226" cy="1570607"/>
          </a:xfrm>
          <a:prstGeom prst="rect">
            <a:avLst/>
          </a:prstGeom>
        </p:spPr>
      </p:pic>
      <p:sp>
        <p:nvSpPr>
          <p:cNvPr id="15" name="Content Placeholder 2"/>
          <p:cNvSpPr txBox="1">
            <a:spLocks/>
          </p:cNvSpPr>
          <p:nvPr/>
        </p:nvSpPr>
        <p:spPr>
          <a:xfrm>
            <a:off x="5410200" y="1768563"/>
            <a:ext cx="1143000" cy="608892"/>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dirty="0" smtClean="0"/>
              <a:t>36 ÷ 3</a:t>
            </a:r>
            <a:endParaRPr lang="en-US" dirty="0"/>
          </a:p>
        </p:txBody>
      </p:sp>
      <p:pic>
        <p:nvPicPr>
          <p:cNvPr id="7" name="Picture 6"/>
          <p:cNvPicPr>
            <a:picLocks noChangeAspect="1"/>
          </p:cNvPicPr>
          <p:nvPr/>
        </p:nvPicPr>
        <p:blipFill>
          <a:blip r:embed="rId5"/>
          <a:stretch>
            <a:fillRect/>
          </a:stretch>
        </p:blipFill>
        <p:spPr>
          <a:xfrm>
            <a:off x="4648200" y="4072560"/>
            <a:ext cx="2799054" cy="1718640"/>
          </a:xfrm>
          <a:prstGeom prst="rect">
            <a:avLst/>
          </a:prstGeom>
        </p:spPr>
      </p:pic>
      <p:sp>
        <p:nvSpPr>
          <p:cNvPr id="9" name="TextBox 8"/>
          <p:cNvSpPr txBox="1"/>
          <p:nvPr/>
        </p:nvSpPr>
        <p:spPr>
          <a:xfrm>
            <a:off x="7576868" y="2664929"/>
            <a:ext cx="1547975" cy="2862322"/>
          </a:xfrm>
          <a:prstGeom prst="rect">
            <a:avLst/>
          </a:prstGeom>
          <a:noFill/>
        </p:spPr>
        <p:txBody>
          <a:bodyPr wrap="square" rtlCol="0">
            <a:spAutoFit/>
          </a:bodyPr>
          <a:lstStyle/>
          <a:p>
            <a:pPr algn="ctr"/>
            <a:r>
              <a:rPr lang="en-US" sz="2000" b="1" dirty="0" smtClean="0">
                <a:solidFill>
                  <a:srgbClr val="1F497D"/>
                </a:solidFill>
                <a:latin typeface="Calibri"/>
                <a:sym typeface="Wingdings"/>
              </a:rPr>
              <a:t>Place Value Chart </a:t>
            </a:r>
          </a:p>
          <a:p>
            <a:pPr algn="ctr"/>
            <a:endParaRPr lang="en-US" sz="2000" b="1" dirty="0" smtClean="0">
              <a:solidFill>
                <a:srgbClr val="1F497D"/>
              </a:solidFill>
              <a:latin typeface="Calibri"/>
              <a:sym typeface="Wingdings"/>
            </a:endParaRPr>
          </a:p>
          <a:p>
            <a:pPr algn="ctr"/>
            <a:endParaRPr lang="en-US" sz="2000" b="1" dirty="0">
              <a:solidFill>
                <a:srgbClr val="1F497D"/>
              </a:solidFill>
              <a:latin typeface="Calibri"/>
              <a:sym typeface="Wingdings"/>
            </a:endParaRPr>
          </a:p>
          <a:p>
            <a:pPr algn="ctr"/>
            <a:r>
              <a:rPr lang="en-US" sz="2000" b="1" dirty="0" smtClean="0">
                <a:solidFill>
                  <a:srgbClr val="1F497D"/>
                </a:solidFill>
                <a:latin typeface="Calibri"/>
                <a:sym typeface="Wingdings"/>
              </a:rPr>
              <a:t>Number Disks  </a:t>
            </a:r>
          </a:p>
          <a:p>
            <a:pPr algn="ctr"/>
            <a:endParaRPr lang="en-US" sz="2000" b="1" dirty="0" smtClean="0">
              <a:solidFill>
                <a:srgbClr val="1F497D"/>
              </a:solidFill>
              <a:latin typeface="Calibri"/>
              <a:sym typeface="Wingdings"/>
            </a:endParaRPr>
          </a:p>
          <a:p>
            <a:pPr algn="ctr"/>
            <a:r>
              <a:rPr lang="en-US" sz="2000" b="1" dirty="0" smtClean="0">
                <a:solidFill>
                  <a:srgbClr val="1F497D"/>
                </a:solidFill>
                <a:latin typeface="Calibri"/>
                <a:sym typeface="Wingdings"/>
              </a:rPr>
              <a:t>  </a:t>
            </a:r>
          </a:p>
          <a:p>
            <a:pPr algn="ctr"/>
            <a:r>
              <a:rPr lang="en-US" sz="2000" b="1" dirty="0" smtClean="0">
                <a:solidFill>
                  <a:srgbClr val="1F497D"/>
                </a:solidFill>
                <a:latin typeface="Calibri"/>
                <a:sym typeface="Wingdings"/>
              </a:rPr>
              <a:t>Algorithm</a:t>
            </a:r>
            <a:endParaRPr lang="en-US" sz="2000" b="1" dirty="0">
              <a:solidFill>
                <a:srgbClr val="1F497D"/>
              </a:solidFill>
              <a:latin typeface="Calibri"/>
            </a:endParaRPr>
          </a:p>
        </p:txBody>
      </p:sp>
    </p:spTree>
    <p:extLst>
      <p:ext uri="{BB962C8B-B14F-4D97-AF65-F5344CB8AC3E}">
        <p14:creationId xmlns:p14="http://schemas.microsoft.com/office/powerpoint/2010/main" val="29489397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Division of Tens and Ones with Successive Remainders</a:t>
            </a:r>
            <a:endParaRPr lang="en-US" dirty="0"/>
          </a:p>
        </p:txBody>
      </p:sp>
      <p:sp>
        <p:nvSpPr>
          <p:cNvPr id="3" name="Content Placeholder 2"/>
          <p:cNvSpPr>
            <a:spLocks noGrp="1"/>
          </p:cNvSpPr>
          <p:nvPr>
            <p:ph idx="1"/>
          </p:nvPr>
        </p:nvSpPr>
        <p:spPr/>
        <p:txBody>
          <a:bodyPr/>
          <a:lstStyle/>
          <a:p>
            <a:r>
              <a:rPr lang="en-US" smtClean="0"/>
              <a:t>5 ÷ 4</a:t>
            </a:r>
            <a:endParaRPr lang="en-US" dirty="0"/>
          </a:p>
        </p:txBody>
      </p:sp>
      <p:sp>
        <p:nvSpPr>
          <p:cNvPr id="4" name="Text Placeholder 3"/>
          <p:cNvSpPr>
            <a:spLocks noGrp="1"/>
          </p:cNvSpPr>
          <p:nvPr>
            <p:ph type="body" sz="quarter" idx="13"/>
          </p:nvPr>
        </p:nvSpPr>
        <p:spPr/>
        <p:txBody>
          <a:bodyPr/>
          <a:lstStyle/>
          <a:p>
            <a:r>
              <a:rPr lang="en-US" smtClean="0"/>
              <a:t>Grade 4 – Module 3 – Lesson 16</a:t>
            </a:r>
            <a:endParaRPr lang="en-US" dirty="0"/>
          </a:p>
        </p:txBody>
      </p:sp>
      <p:sp>
        <p:nvSpPr>
          <p:cNvPr id="15" name="Content Placeholder 2"/>
          <p:cNvSpPr txBox="1">
            <a:spLocks/>
          </p:cNvSpPr>
          <p:nvPr/>
        </p:nvSpPr>
        <p:spPr>
          <a:xfrm>
            <a:off x="5715000" y="1768563"/>
            <a:ext cx="1143000" cy="608892"/>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dirty="0" smtClean="0"/>
              <a:t>45 ÷ 4</a:t>
            </a:r>
            <a:endParaRPr lang="en-US" dirty="0"/>
          </a:p>
        </p:txBody>
      </p:sp>
      <p:pic>
        <p:nvPicPr>
          <p:cNvPr id="5" name="Picture 4"/>
          <p:cNvPicPr>
            <a:picLocks noChangeAspect="1"/>
          </p:cNvPicPr>
          <p:nvPr/>
        </p:nvPicPr>
        <p:blipFill>
          <a:blip r:embed="rId3"/>
          <a:stretch>
            <a:fillRect/>
          </a:stretch>
        </p:blipFill>
        <p:spPr>
          <a:xfrm>
            <a:off x="990600" y="2515951"/>
            <a:ext cx="2408328" cy="3187700"/>
          </a:xfrm>
          <a:prstGeom prst="rect">
            <a:avLst/>
          </a:prstGeom>
        </p:spPr>
      </p:pic>
      <p:sp>
        <p:nvSpPr>
          <p:cNvPr id="8" name="TextBox 7"/>
          <p:cNvSpPr txBox="1"/>
          <p:nvPr/>
        </p:nvSpPr>
        <p:spPr>
          <a:xfrm>
            <a:off x="7576868" y="2664929"/>
            <a:ext cx="1547975" cy="2862322"/>
          </a:xfrm>
          <a:prstGeom prst="rect">
            <a:avLst/>
          </a:prstGeom>
          <a:noFill/>
        </p:spPr>
        <p:txBody>
          <a:bodyPr wrap="square" rtlCol="0">
            <a:spAutoFit/>
          </a:bodyPr>
          <a:lstStyle/>
          <a:p>
            <a:pPr algn="ctr"/>
            <a:r>
              <a:rPr lang="en-US" sz="2000" b="1" dirty="0" smtClean="0">
                <a:solidFill>
                  <a:srgbClr val="1F497D"/>
                </a:solidFill>
                <a:latin typeface="Calibri"/>
                <a:sym typeface="Wingdings"/>
              </a:rPr>
              <a:t>Place Value Chart </a:t>
            </a:r>
          </a:p>
          <a:p>
            <a:pPr algn="ctr"/>
            <a:endParaRPr lang="en-US" sz="2000" b="1" dirty="0" smtClean="0">
              <a:solidFill>
                <a:srgbClr val="1F497D"/>
              </a:solidFill>
              <a:latin typeface="Calibri"/>
              <a:sym typeface="Wingdings"/>
            </a:endParaRPr>
          </a:p>
          <a:p>
            <a:pPr algn="ctr"/>
            <a:endParaRPr lang="en-US" sz="2000" b="1" dirty="0">
              <a:solidFill>
                <a:srgbClr val="1F497D"/>
              </a:solidFill>
              <a:latin typeface="Calibri"/>
              <a:sym typeface="Wingdings"/>
            </a:endParaRPr>
          </a:p>
          <a:p>
            <a:pPr algn="ctr"/>
            <a:r>
              <a:rPr lang="en-US" sz="2000" b="1" dirty="0" smtClean="0">
                <a:solidFill>
                  <a:srgbClr val="1F497D"/>
                </a:solidFill>
                <a:latin typeface="Calibri"/>
                <a:sym typeface="Wingdings"/>
              </a:rPr>
              <a:t>Number Disks  </a:t>
            </a:r>
          </a:p>
          <a:p>
            <a:pPr algn="ctr"/>
            <a:endParaRPr lang="en-US" sz="2000" b="1" dirty="0" smtClean="0">
              <a:solidFill>
                <a:srgbClr val="1F497D"/>
              </a:solidFill>
              <a:latin typeface="Calibri"/>
              <a:sym typeface="Wingdings"/>
            </a:endParaRPr>
          </a:p>
          <a:p>
            <a:pPr algn="ctr"/>
            <a:r>
              <a:rPr lang="en-US" sz="2000" b="1" dirty="0" smtClean="0">
                <a:solidFill>
                  <a:srgbClr val="1F497D"/>
                </a:solidFill>
                <a:latin typeface="Calibri"/>
                <a:sym typeface="Wingdings"/>
              </a:rPr>
              <a:t>  </a:t>
            </a:r>
          </a:p>
          <a:p>
            <a:pPr algn="ctr"/>
            <a:r>
              <a:rPr lang="en-US" sz="2000" b="1" dirty="0" smtClean="0">
                <a:solidFill>
                  <a:srgbClr val="1F497D"/>
                </a:solidFill>
                <a:latin typeface="Calibri"/>
                <a:sym typeface="Wingdings"/>
              </a:rPr>
              <a:t>Algorithm</a:t>
            </a:r>
            <a:endParaRPr lang="en-US" sz="2000" b="1" dirty="0">
              <a:solidFill>
                <a:srgbClr val="1F497D"/>
              </a:solidFill>
              <a:latin typeface="Calibri"/>
            </a:endParaRPr>
          </a:p>
        </p:txBody>
      </p:sp>
      <p:pic>
        <p:nvPicPr>
          <p:cNvPr id="9" name="Picture 8"/>
          <p:cNvPicPr>
            <a:picLocks noChangeAspect="1"/>
          </p:cNvPicPr>
          <p:nvPr/>
        </p:nvPicPr>
        <p:blipFill rotWithShape="1">
          <a:blip r:embed="rId4"/>
          <a:srcRect l="7746" b="2684"/>
          <a:stretch/>
        </p:blipFill>
        <p:spPr>
          <a:xfrm>
            <a:off x="5105400" y="2377455"/>
            <a:ext cx="2607328" cy="3956283"/>
          </a:xfrm>
          <a:prstGeom prst="rect">
            <a:avLst/>
          </a:prstGeom>
        </p:spPr>
      </p:pic>
    </p:spTree>
    <p:extLst>
      <p:ext uri="{BB962C8B-B14F-4D97-AF65-F5344CB8AC3E}">
        <p14:creationId xmlns:p14="http://schemas.microsoft.com/office/powerpoint/2010/main" val="5034668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Division of Tens and Ones with Successive Remainders</a:t>
            </a:r>
            <a:endParaRPr lang="en-US" dirty="0"/>
          </a:p>
        </p:txBody>
      </p:sp>
      <p:sp>
        <p:nvSpPr>
          <p:cNvPr id="3" name="Content Placeholder 2"/>
          <p:cNvSpPr>
            <a:spLocks noGrp="1"/>
          </p:cNvSpPr>
          <p:nvPr>
            <p:ph idx="1"/>
          </p:nvPr>
        </p:nvSpPr>
        <p:spPr/>
        <p:txBody>
          <a:bodyPr/>
          <a:lstStyle/>
          <a:p>
            <a:r>
              <a:rPr lang="en-US" smtClean="0"/>
              <a:t>4 ÷ 3</a:t>
            </a:r>
            <a:endParaRPr lang="en-US" dirty="0"/>
          </a:p>
        </p:txBody>
      </p:sp>
      <p:sp>
        <p:nvSpPr>
          <p:cNvPr id="4" name="Text Placeholder 3"/>
          <p:cNvSpPr>
            <a:spLocks noGrp="1"/>
          </p:cNvSpPr>
          <p:nvPr>
            <p:ph type="body" sz="quarter" idx="13"/>
          </p:nvPr>
        </p:nvSpPr>
        <p:spPr/>
        <p:txBody>
          <a:bodyPr/>
          <a:lstStyle/>
          <a:p>
            <a:r>
              <a:rPr lang="en-US" smtClean="0"/>
              <a:t>Grade 4 – Module 3 – Lesson 17</a:t>
            </a:r>
            <a:endParaRPr lang="en-US" dirty="0"/>
          </a:p>
        </p:txBody>
      </p:sp>
      <p:sp>
        <p:nvSpPr>
          <p:cNvPr id="15" name="Content Placeholder 2"/>
          <p:cNvSpPr txBox="1">
            <a:spLocks/>
          </p:cNvSpPr>
          <p:nvPr/>
        </p:nvSpPr>
        <p:spPr>
          <a:xfrm>
            <a:off x="3505200" y="1808424"/>
            <a:ext cx="1143000" cy="608892"/>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dirty="0" smtClean="0"/>
              <a:t>42 ÷ 3</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2377455"/>
            <a:ext cx="1923325" cy="319121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58908" y="2381252"/>
            <a:ext cx="2079309" cy="3373884"/>
          </a:xfrm>
          <a:prstGeom prst="rect">
            <a:avLst/>
          </a:prstGeom>
        </p:spPr>
      </p:pic>
      <p:sp>
        <p:nvSpPr>
          <p:cNvPr id="11" name="Content Placeholder 2"/>
          <p:cNvSpPr txBox="1">
            <a:spLocks/>
          </p:cNvSpPr>
          <p:nvPr/>
        </p:nvSpPr>
        <p:spPr>
          <a:xfrm>
            <a:off x="6134100" y="1808424"/>
            <a:ext cx="1143000" cy="608892"/>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dirty="0" smtClean="0"/>
              <a:t>44 ÷ 3</a:t>
            </a:r>
            <a:endParaRPr lang="en-US" dirty="0"/>
          </a:p>
        </p:txBody>
      </p:sp>
      <p:pic>
        <p:nvPicPr>
          <p:cNvPr id="6" name="Picture 5" descr="img20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17464" y="2381252"/>
            <a:ext cx="2231136" cy="3224784"/>
          </a:xfrm>
          <a:prstGeom prst="rect">
            <a:avLst/>
          </a:prstGeom>
        </p:spPr>
      </p:pic>
      <p:pic>
        <p:nvPicPr>
          <p:cNvPr id="7" name="Picture 6" descr="img280.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68076" y="5568674"/>
            <a:ext cx="1618840" cy="1174769"/>
          </a:xfrm>
          <a:prstGeom prst="rect">
            <a:avLst/>
          </a:prstGeom>
        </p:spPr>
      </p:pic>
      <p:pic>
        <p:nvPicPr>
          <p:cNvPr id="8" name="Picture 7" descr="img279.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82621" y="4114799"/>
            <a:ext cx="1433149" cy="2233614"/>
          </a:xfrm>
          <a:prstGeom prst="rect">
            <a:avLst/>
          </a:prstGeom>
        </p:spPr>
      </p:pic>
    </p:spTree>
    <p:extLst>
      <p:ext uri="{BB962C8B-B14F-4D97-AF65-F5344CB8AC3E}">
        <p14:creationId xmlns:p14="http://schemas.microsoft.com/office/powerpoint/2010/main" val="40435332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Try Problem # 9.</a:t>
            </a:r>
            <a:endParaRPr lang="en-US" dirty="0"/>
          </a:p>
        </p:txBody>
      </p:sp>
      <p:sp>
        <p:nvSpPr>
          <p:cNvPr id="3" name="Content Placeholder 2"/>
          <p:cNvSpPr>
            <a:spLocks noGrp="1"/>
          </p:cNvSpPr>
          <p:nvPr>
            <p:ph idx="1"/>
          </p:nvPr>
        </p:nvSpPr>
        <p:spPr/>
        <p:txBody>
          <a:bodyPr/>
          <a:lstStyle/>
          <a:p>
            <a:r>
              <a:rPr lang="en-US" smtClean="0"/>
              <a:t>Use RDW to solve:	</a:t>
            </a:r>
          </a:p>
          <a:p>
            <a:r>
              <a:rPr lang="en-US" smtClean="0"/>
              <a:t>	The Grand Market sells 3 pounds of oranges for 87 cents. How much does 1 pound of oranges cost at Grand Market?</a:t>
            </a:r>
            <a:endParaRPr lang="en-US" dirty="0"/>
          </a:p>
        </p:txBody>
      </p:sp>
      <p:sp>
        <p:nvSpPr>
          <p:cNvPr id="4" name="Text Placeholder 3"/>
          <p:cNvSpPr>
            <a:spLocks noGrp="1"/>
          </p:cNvSpPr>
          <p:nvPr>
            <p:ph type="body" sz="quarter" idx="13"/>
          </p:nvPr>
        </p:nvSpPr>
        <p:spPr/>
        <p:txBody>
          <a:bodyPr/>
          <a:lstStyle/>
          <a:p>
            <a:r>
              <a:rPr lang="en-US" smtClean="0"/>
              <a:t>Grade 4 – Module 3 – Lesson 18</a:t>
            </a:r>
            <a:endParaRPr lang="en-US" dirty="0"/>
          </a:p>
        </p:txBody>
      </p:sp>
      <p:sp>
        <p:nvSpPr>
          <p:cNvPr id="5" name="TextBox 4"/>
          <p:cNvSpPr txBox="1"/>
          <p:nvPr/>
        </p:nvSpPr>
        <p:spPr>
          <a:xfrm rot="1071983">
            <a:off x="6306396" y="853494"/>
            <a:ext cx="2743062" cy="1015663"/>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dirty="0" smtClean="0">
                <a:solidFill>
                  <a:prstClr val="white"/>
                </a:solidFill>
                <a:latin typeface="Calibri"/>
              </a:rPr>
              <a:t>Try modeling with number disks to support the algorithm.</a:t>
            </a:r>
            <a:endParaRPr lang="en-US" sz="2000" dirty="0">
              <a:solidFill>
                <a:prstClr val="white"/>
              </a:solidFill>
              <a:latin typeface="Calibri"/>
            </a:endParaRPr>
          </a:p>
        </p:txBody>
      </p:sp>
      <p:pic>
        <p:nvPicPr>
          <p:cNvPr id="6" name="Picture 5" descr="img27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 y="3581400"/>
            <a:ext cx="1676400" cy="1888359"/>
          </a:xfrm>
          <a:prstGeom prst="rect">
            <a:avLst/>
          </a:prstGeom>
        </p:spPr>
      </p:pic>
      <p:pic>
        <p:nvPicPr>
          <p:cNvPr id="7" name="Picture 6" descr="img27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17259" y="3229102"/>
            <a:ext cx="3522597" cy="2714498"/>
          </a:xfrm>
          <a:prstGeom prst="rect">
            <a:avLst/>
          </a:prstGeom>
        </p:spPr>
      </p:pic>
      <p:pic>
        <p:nvPicPr>
          <p:cNvPr id="9" name="Picture 8" descr="img272.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91400" y="3870853"/>
            <a:ext cx="739165" cy="584747"/>
          </a:xfrm>
          <a:prstGeom prst="rect">
            <a:avLst/>
          </a:prstGeom>
        </p:spPr>
      </p:pic>
      <p:grpSp>
        <p:nvGrpSpPr>
          <p:cNvPr id="11" name="Group 10"/>
          <p:cNvGrpSpPr/>
          <p:nvPr/>
        </p:nvGrpSpPr>
        <p:grpSpPr>
          <a:xfrm>
            <a:off x="6786935" y="4455600"/>
            <a:ext cx="1924626" cy="1100508"/>
            <a:chOff x="6591580" y="4724400"/>
            <a:chExt cx="1450195" cy="795708"/>
          </a:xfrm>
        </p:grpSpPr>
        <p:pic>
          <p:nvPicPr>
            <p:cNvPr id="8" name="Picture 7" descr="img27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38779" y="5148283"/>
              <a:ext cx="1302996" cy="371825"/>
            </a:xfrm>
            <a:prstGeom prst="rect">
              <a:avLst/>
            </a:prstGeom>
          </p:spPr>
        </p:pic>
        <p:pic>
          <p:nvPicPr>
            <p:cNvPr id="10" name="Picture 9" descr="img272.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591580" y="4724400"/>
              <a:ext cx="1436869" cy="457200"/>
            </a:xfrm>
            <a:prstGeom prst="rect">
              <a:avLst/>
            </a:prstGeom>
          </p:spPr>
        </p:pic>
      </p:grpSp>
    </p:spTree>
    <p:extLst>
      <p:ext uri="{BB962C8B-B14F-4D97-AF65-F5344CB8AC3E}">
        <p14:creationId xmlns:p14="http://schemas.microsoft.com/office/powerpoint/2010/main" val="61938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par>
                                <p:cTn id="18" presetID="3"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Division of Thousands, Hundreds, Tens, and Ones</a:t>
            </a:r>
            <a:endParaRPr lang="en-US" dirty="0"/>
          </a:p>
        </p:txBody>
      </p:sp>
      <p:sp>
        <p:nvSpPr>
          <p:cNvPr id="4" name="Text Placeholder 3"/>
          <p:cNvSpPr>
            <a:spLocks noGrp="1"/>
          </p:cNvSpPr>
          <p:nvPr>
            <p:ph type="body" sz="quarter" idx="13"/>
          </p:nvPr>
        </p:nvSpPr>
        <p:spPr/>
        <p:txBody>
          <a:bodyPr/>
          <a:lstStyle/>
          <a:p>
            <a:r>
              <a:rPr lang="en-US" smtClean="0"/>
              <a:t>Grade 4- Module 3 – Lesson 29</a:t>
            </a:r>
            <a:endParaRPr lang="en-US" dirty="0"/>
          </a:p>
        </p:txBody>
      </p:sp>
      <p:pic>
        <p:nvPicPr>
          <p:cNvPr id="5" name="Picture 4"/>
          <p:cNvPicPr>
            <a:picLocks noChangeAspect="1"/>
          </p:cNvPicPr>
          <p:nvPr/>
        </p:nvPicPr>
        <p:blipFill>
          <a:blip r:embed="rId3"/>
          <a:stretch>
            <a:fillRect/>
          </a:stretch>
        </p:blipFill>
        <p:spPr>
          <a:xfrm>
            <a:off x="457200" y="1828800"/>
            <a:ext cx="4127500" cy="3055857"/>
          </a:xfrm>
          <a:prstGeom prst="rect">
            <a:avLst/>
          </a:prstGeom>
        </p:spPr>
      </p:pic>
      <p:pic>
        <p:nvPicPr>
          <p:cNvPr id="6" name="Picture 5"/>
          <p:cNvPicPr>
            <a:picLocks noChangeAspect="1"/>
          </p:cNvPicPr>
          <p:nvPr/>
        </p:nvPicPr>
        <p:blipFill>
          <a:blip r:embed="rId4"/>
          <a:stretch>
            <a:fillRect/>
          </a:stretch>
        </p:blipFill>
        <p:spPr>
          <a:xfrm>
            <a:off x="4801946" y="1648299"/>
            <a:ext cx="1827454" cy="3897414"/>
          </a:xfrm>
          <a:prstGeom prst="rect">
            <a:avLst/>
          </a:prstGeom>
        </p:spPr>
      </p:pic>
      <p:pic>
        <p:nvPicPr>
          <p:cNvPr id="7" name="Picture 6"/>
          <p:cNvPicPr>
            <a:picLocks noChangeAspect="1"/>
          </p:cNvPicPr>
          <p:nvPr/>
        </p:nvPicPr>
        <p:blipFill>
          <a:blip r:embed="rId5"/>
          <a:stretch>
            <a:fillRect/>
          </a:stretch>
        </p:blipFill>
        <p:spPr>
          <a:xfrm>
            <a:off x="6858000" y="1981200"/>
            <a:ext cx="1819919" cy="1295400"/>
          </a:xfrm>
          <a:prstGeom prst="rect">
            <a:avLst/>
          </a:prstGeom>
        </p:spPr>
      </p:pic>
      <p:sp>
        <p:nvSpPr>
          <p:cNvPr id="8" name="TextBox 7"/>
          <p:cNvSpPr txBox="1"/>
          <p:nvPr/>
        </p:nvSpPr>
        <p:spPr>
          <a:xfrm>
            <a:off x="1591320" y="5437257"/>
            <a:ext cx="7324080" cy="707886"/>
          </a:xfrm>
          <a:prstGeom prst="rect">
            <a:avLst/>
          </a:prstGeom>
          <a:noFill/>
        </p:spPr>
        <p:txBody>
          <a:bodyPr wrap="square" rtlCol="0">
            <a:spAutoFit/>
          </a:bodyPr>
          <a:lstStyle/>
          <a:p>
            <a:r>
              <a:rPr lang="en-US" sz="2000" b="1" dirty="0" smtClean="0">
                <a:solidFill>
                  <a:srgbClr val="1F497D"/>
                </a:solidFill>
                <a:latin typeface="Calibri"/>
                <a:sym typeface="Wingdings"/>
              </a:rPr>
              <a:t>	Number Disks</a:t>
            </a:r>
            <a:r>
              <a:rPr lang="en-US" sz="2000" b="1" dirty="0">
                <a:solidFill>
                  <a:srgbClr val="1F497D"/>
                </a:solidFill>
                <a:latin typeface="Calibri"/>
                <a:sym typeface="Wingdings"/>
              </a:rPr>
              <a:t> </a:t>
            </a:r>
            <a:r>
              <a:rPr lang="en-US" sz="2000" b="1" dirty="0" smtClean="0">
                <a:solidFill>
                  <a:srgbClr val="1F497D"/>
                </a:solidFill>
                <a:latin typeface="Calibri"/>
                <a:sym typeface="Wingdings"/>
              </a:rPr>
              <a:t>  				Algorithm   	     Checking Work                              </a:t>
            </a:r>
          </a:p>
          <a:p>
            <a:r>
              <a:rPr lang="en-US" sz="2000" b="1" dirty="0">
                <a:solidFill>
                  <a:srgbClr val="1F497D"/>
                </a:solidFill>
                <a:latin typeface="Calibri"/>
                <a:sym typeface="Wingdings"/>
              </a:rPr>
              <a:t> </a:t>
            </a:r>
            <a:r>
              <a:rPr lang="en-US" sz="2000" b="1" dirty="0" smtClean="0">
                <a:solidFill>
                  <a:srgbClr val="1F497D"/>
                </a:solidFill>
                <a:latin typeface="Calibri"/>
                <a:sym typeface="Wingdings"/>
              </a:rPr>
              <a:t>                      									with Multiplication</a:t>
            </a:r>
            <a:endParaRPr lang="en-US" sz="2000" b="1" dirty="0">
              <a:solidFill>
                <a:srgbClr val="1F497D"/>
              </a:solidFill>
              <a:latin typeface="Calibri"/>
            </a:endParaRPr>
          </a:p>
        </p:txBody>
      </p:sp>
    </p:spTree>
    <p:extLst>
      <p:ext uri="{BB962C8B-B14F-4D97-AF65-F5344CB8AC3E}">
        <p14:creationId xmlns:p14="http://schemas.microsoft.com/office/powerpoint/2010/main" val="22915685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Try Problem #10.</a:t>
            </a:r>
            <a:endParaRPr lang="en-US" dirty="0"/>
          </a:p>
        </p:txBody>
      </p:sp>
      <p:sp>
        <p:nvSpPr>
          <p:cNvPr id="3" name="Content Placeholder 2"/>
          <p:cNvSpPr>
            <a:spLocks noGrp="1"/>
          </p:cNvSpPr>
          <p:nvPr>
            <p:ph idx="1"/>
          </p:nvPr>
        </p:nvSpPr>
        <p:spPr/>
        <p:txBody>
          <a:bodyPr/>
          <a:lstStyle/>
          <a:p>
            <a:r>
              <a:rPr lang="en-US" dirty="0" smtClean="0"/>
              <a:t>There are twice as many cows as goats on a farm.  All the cows and goats have a total of 1,116 legs. How many goats are there?</a:t>
            </a:r>
            <a:endParaRPr lang="en-US" dirty="0"/>
          </a:p>
        </p:txBody>
      </p:sp>
      <p:sp>
        <p:nvSpPr>
          <p:cNvPr id="4" name="Text Placeholder 3"/>
          <p:cNvSpPr>
            <a:spLocks noGrp="1"/>
          </p:cNvSpPr>
          <p:nvPr>
            <p:ph type="body" sz="quarter" idx="13"/>
          </p:nvPr>
        </p:nvSpPr>
        <p:spPr/>
        <p:txBody>
          <a:bodyPr/>
          <a:lstStyle/>
          <a:p>
            <a:r>
              <a:rPr lang="en-US" smtClean="0"/>
              <a:t>Grade 4 – Module 3 – Lesson 29</a:t>
            </a:r>
            <a:endParaRPr lang="en-US" dirty="0"/>
          </a:p>
        </p:txBody>
      </p:sp>
      <p:pic>
        <p:nvPicPr>
          <p:cNvPr id="6" name="Picture 5" descr="img26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 y="3200400"/>
            <a:ext cx="6748590" cy="2653292"/>
          </a:xfrm>
          <a:prstGeom prst="rect">
            <a:avLst/>
          </a:prstGeom>
        </p:spPr>
      </p:pic>
      <p:pic>
        <p:nvPicPr>
          <p:cNvPr id="5" name="Picture 4" descr="img26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90031" y="2667000"/>
            <a:ext cx="1770256" cy="1143000"/>
          </a:xfrm>
          <a:prstGeom prst="rect">
            <a:avLst/>
          </a:prstGeom>
        </p:spPr>
      </p:pic>
      <p:sp>
        <p:nvSpPr>
          <p:cNvPr id="7" name="TextBox 6"/>
          <p:cNvSpPr txBox="1"/>
          <p:nvPr/>
        </p:nvSpPr>
        <p:spPr>
          <a:xfrm>
            <a:off x="7336606" y="4838029"/>
            <a:ext cx="1733443" cy="1015663"/>
          </a:xfrm>
          <a:prstGeom prst="rect">
            <a:avLst/>
          </a:prstGeom>
          <a:noFill/>
        </p:spPr>
        <p:txBody>
          <a:bodyPr wrap="square" rtlCol="0">
            <a:spAutoFit/>
          </a:bodyPr>
          <a:lstStyle/>
          <a:p>
            <a:pPr algn="ctr"/>
            <a:r>
              <a:rPr lang="en-US" sz="2000" b="1" dirty="0" smtClean="0">
                <a:solidFill>
                  <a:srgbClr val="1F497D"/>
                </a:solidFill>
                <a:latin typeface="Calibri"/>
                <a:sym typeface="Wingdings"/>
              </a:rPr>
              <a:t>Tape Diagram</a:t>
            </a:r>
          </a:p>
          <a:p>
            <a:pPr algn="ctr"/>
            <a:endParaRPr lang="en-US" sz="2000" b="1" dirty="0" smtClean="0">
              <a:solidFill>
                <a:srgbClr val="1F497D"/>
              </a:solidFill>
              <a:latin typeface="Calibri"/>
              <a:sym typeface="Wingdings"/>
            </a:endParaRPr>
          </a:p>
          <a:p>
            <a:pPr algn="ctr"/>
            <a:r>
              <a:rPr lang="en-US" sz="2000" b="1" dirty="0" smtClean="0">
                <a:solidFill>
                  <a:srgbClr val="1F497D"/>
                </a:solidFill>
                <a:latin typeface="Calibri"/>
                <a:sym typeface="Wingdings"/>
              </a:rPr>
              <a:t>Algorithm</a:t>
            </a:r>
            <a:endParaRPr lang="en-US" sz="2000" b="1" dirty="0">
              <a:solidFill>
                <a:srgbClr val="1F497D"/>
              </a:solidFill>
              <a:latin typeface="Calibri"/>
            </a:endParaRPr>
          </a:p>
        </p:txBody>
      </p:sp>
      <p:sp>
        <p:nvSpPr>
          <p:cNvPr id="8" name="TextBox 7"/>
          <p:cNvSpPr txBox="1"/>
          <p:nvPr/>
        </p:nvSpPr>
        <p:spPr>
          <a:xfrm rot="1071983">
            <a:off x="6483502" y="425983"/>
            <a:ext cx="2541873" cy="1015663"/>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dirty="0" smtClean="0">
                <a:solidFill>
                  <a:prstClr val="white"/>
                </a:solidFill>
                <a:latin typeface="Calibri"/>
              </a:rPr>
              <a:t>Try modeling with number disks to support the algorithm.</a:t>
            </a:r>
            <a:endParaRPr lang="en-US" sz="2000" dirty="0">
              <a:solidFill>
                <a:prstClr val="white"/>
              </a:solidFill>
              <a:latin typeface="Calibri"/>
            </a:endParaRPr>
          </a:p>
        </p:txBody>
      </p:sp>
    </p:spTree>
    <p:extLst>
      <p:ext uri="{BB962C8B-B14F-4D97-AF65-F5344CB8AC3E}">
        <p14:creationId xmlns:p14="http://schemas.microsoft.com/office/powerpoint/2010/main" val="8124760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Try Problem # 11.</a:t>
            </a:r>
            <a:endParaRPr lang="en-US" dirty="0"/>
          </a:p>
        </p:txBody>
      </p:sp>
      <p:sp>
        <p:nvSpPr>
          <p:cNvPr id="3" name="Content Placeholder 2"/>
          <p:cNvSpPr>
            <a:spLocks noGrp="1"/>
          </p:cNvSpPr>
          <p:nvPr>
            <p:ph idx="1"/>
          </p:nvPr>
        </p:nvSpPr>
        <p:spPr/>
        <p:txBody>
          <a:bodyPr/>
          <a:lstStyle/>
          <a:p>
            <a:r>
              <a:rPr lang="en-US" smtClean="0"/>
              <a:t>Solve 1,584 ÷ 2: </a:t>
            </a:r>
          </a:p>
          <a:p>
            <a:r>
              <a:rPr lang="en-US" smtClean="0"/>
              <a:t>a) Using number disks.		         b) Use the algorithm.</a:t>
            </a:r>
            <a:endParaRPr lang="en-US" dirty="0"/>
          </a:p>
        </p:txBody>
      </p:sp>
      <p:sp>
        <p:nvSpPr>
          <p:cNvPr id="4" name="Text Placeholder 3"/>
          <p:cNvSpPr>
            <a:spLocks noGrp="1"/>
          </p:cNvSpPr>
          <p:nvPr>
            <p:ph type="body" sz="quarter" idx="13"/>
          </p:nvPr>
        </p:nvSpPr>
        <p:spPr/>
        <p:txBody>
          <a:bodyPr/>
          <a:lstStyle/>
          <a:p>
            <a:r>
              <a:rPr lang="en-US" smtClean="0"/>
              <a:t>Grade 4 – Module 3 – Lesson 33</a:t>
            </a:r>
            <a:endParaRPr lang="en-US" dirty="0"/>
          </a:p>
        </p:txBody>
      </p:sp>
      <p:sp>
        <p:nvSpPr>
          <p:cNvPr id="5" name="TextBox 4"/>
          <p:cNvSpPr txBox="1"/>
          <p:nvPr/>
        </p:nvSpPr>
        <p:spPr>
          <a:xfrm rot="1031592">
            <a:off x="6419600" y="612228"/>
            <a:ext cx="2466649" cy="1323439"/>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dirty="0" smtClean="0">
                <a:solidFill>
                  <a:prstClr val="white"/>
                </a:solidFill>
                <a:latin typeface="Calibri"/>
              </a:rPr>
              <a:t>Try solving using number disks and the standard algorithm at the same time.</a:t>
            </a:r>
            <a:endParaRPr lang="en-US" sz="2000" dirty="0">
              <a:solidFill>
                <a:prstClr val="white"/>
              </a:solidFill>
              <a:latin typeface="Calibri"/>
            </a:endParaRPr>
          </a:p>
        </p:txBody>
      </p:sp>
      <p:pic>
        <p:nvPicPr>
          <p:cNvPr id="6" name="Picture 5" descr="img27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7337" y="2845234"/>
            <a:ext cx="5384007" cy="2945966"/>
          </a:xfrm>
          <a:prstGeom prst="rect">
            <a:avLst/>
          </a:prstGeom>
        </p:spPr>
      </p:pic>
      <p:pic>
        <p:nvPicPr>
          <p:cNvPr id="8" name="Picture 7" descr="img27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83564" y="2770794"/>
            <a:ext cx="1828800" cy="3299012"/>
          </a:xfrm>
          <a:prstGeom prst="rect">
            <a:avLst/>
          </a:prstGeom>
        </p:spPr>
      </p:pic>
    </p:spTree>
    <p:extLst>
      <p:ext uri="{BB962C8B-B14F-4D97-AF65-F5344CB8AC3E}">
        <p14:creationId xmlns:p14="http://schemas.microsoft.com/office/powerpoint/2010/main" val="137356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Area Model for Division</a:t>
            </a:r>
            <a:endParaRPr lang="en-US" dirty="0"/>
          </a:p>
        </p:txBody>
      </p:sp>
      <p:sp>
        <p:nvSpPr>
          <p:cNvPr id="4" name="Text Placeholder 3"/>
          <p:cNvSpPr>
            <a:spLocks noGrp="1"/>
          </p:cNvSpPr>
          <p:nvPr>
            <p:ph type="body" sz="quarter" idx="13"/>
          </p:nvPr>
        </p:nvSpPr>
        <p:spPr/>
        <p:txBody>
          <a:bodyPr/>
          <a:lstStyle/>
          <a:p>
            <a:r>
              <a:rPr lang="en-US" smtClean="0"/>
              <a:t>Grade 4 – Module 3 – Lesson 33</a:t>
            </a:r>
            <a:endParaRPr lang="en-US" dirty="0"/>
          </a:p>
        </p:txBody>
      </p:sp>
      <p:sp>
        <p:nvSpPr>
          <p:cNvPr id="37" name="TextBox 36"/>
          <p:cNvSpPr txBox="1"/>
          <p:nvPr/>
        </p:nvSpPr>
        <p:spPr>
          <a:xfrm rot="1003728">
            <a:off x="7033991" y="730716"/>
            <a:ext cx="1773334" cy="954107"/>
          </a:xfrm>
          <a:prstGeom prst="rect">
            <a:avLst/>
          </a:prstGeom>
          <a:noFill/>
        </p:spPr>
        <p:txBody>
          <a:bodyPr wrap="square" rtlCol="0">
            <a:spAutoFit/>
          </a:bodyPr>
          <a:lstStyle/>
          <a:p>
            <a:r>
              <a:rPr lang="en-US" sz="2800" i="1" dirty="0" smtClean="0">
                <a:solidFill>
                  <a:srgbClr val="8064A2">
                    <a:lumMod val="75000"/>
                  </a:srgbClr>
                </a:solidFill>
                <a:latin typeface="Comic Sans MS"/>
                <a:cs typeface="Comic Sans MS"/>
              </a:rPr>
              <a:t>A = l </a:t>
            </a:r>
            <a:r>
              <a:rPr lang="en-US" sz="2800" i="1" dirty="0" smtClean="0">
                <a:solidFill>
                  <a:srgbClr val="8064A2">
                    <a:lumMod val="75000"/>
                  </a:srgbClr>
                </a:solidFill>
                <a:latin typeface="Comic Sans MS"/>
                <a:ea typeface="ＭＳ ゴシック"/>
                <a:cs typeface="Comic Sans MS"/>
              </a:rPr>
              <a:t>× </a:t>
            </a:r>
            <a:r>
              <a:rPr lang="en-US" sz="2800" i="1" dirty="0" smtClean="0">
                <a:solidFill>
                  <a:srgbClr val="8064A2">
                    <a:lumMod val="75000"/>
                  </a:srgbClr>
                </a:solidFill>
                <a:latin typeface="Comic Sans MS"/>
                <a:cs typeface="Comic Sans MS"/>
              </a:rPr>
              <a:t>w</a:t>
            </a:r>
          </a:p>
          <a:p>
            <a:r>
              <a:rPr lang="en-US" sz="2800" i="1" dirty="0" smtClean="0">
                <a:solidFill>
                  <a:srgbClr val="8064A2">
                    <a:lumMod val="75000"/>
                  </a:srgbClr>
                </a:solidFill>
                <a:latin typeface="Comic Sans MS"/>
                <a:cs typeface="Comic Sans MS"/>
              </a:rPr>
              <a:t>A ÷ w = l</a:t>
            </a:r>
            <a:endParaRPr lang="en-US" sz="2800" i="1" dirty="0">
              <a:solidFill>
                <a:srgbClr val="8064A2">
                  <a:lumMod val="75000"/>
                </a:srgbClr>
              </a:solidFill>
              <a:latin typeface="Comic Sans MS"/>
              <a:cs typeface="Comic Sans MS"/>
            </a:endParaRPr>
          </a:p>
        </p:txBody>
      </p:sp>
      <p:grpSp>
        <p:nvGrpSpPr>
          <p:cNvPr id="13" name="Group 12"/>
          <p:cNvGrpSpPr/>
          <p:nvPr/>
        </p:nvGrpSpPr>
        <p:grpSpPr>
          <a:xfrm>
            <a:off x="568101" y="1919854"/>
            <a:ext cx="8305800" cy="3835223"/>
            <a:chOff x="568101" y="1919854"/>
            <a:chExt cx="8305800" cy="3835223"/>
          </a:xfrm>
        </p:grpSpPr>
        <p:pic>
          <p:nvPicPr>
            <p:cNvPr id="5" name="Picture 4"/>
            <p:cNvPicPr>
              <a:picLocks noChangeAspect="1"/>
            </p:cNvPicPr>
            <p:nvPr/>
          </p:nvPicPr>
          <p:blipFill>
            <a:blip r:embed="rId3"/>
            <a:stretch>
              <a:fillRect/>
            </a:stretch>
          </p:blipFill>
          <p:spPr>
            <a:xfrm>
              <a:off x="568101" y="1919854"/>
              <a:ext cx="8305800" cy="3835223"/>
            </a:xfrm>
            <a:prstGeom prst="rect">
              <a:avLst/>
            </a:prstGeom>
          </p:spPr>
        </p:pic>
        <p:cxnSp>
          <p:nvCxnSpPr>
            <p:cNvPr id="10" name="Straight Connector 9"/>
            <p:cNvCxnSpPr/>
            <p:nvPr/>
          </p:nvCxnSpPr>
          <p:spPr>
            <a:xfrm flipV="1">
              <a:off x="990600" y="2362200"/>
              <a:ext cx="3657600" cy="762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606201" y="1982277"/>
            <a:ext cx="4232499" cy="1217046"/>
            <a:chOff x="568101" y="1919855"/>
            <a:chExt cx="4232499" cy="1217046"/>
          </a:xfrm>
        </p:grpSpPr>
        <p:pic>
          <p:nvPicPr>
            <p:cNvPr id="39" name="Picture 3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8101" y="1919855"/>
              <a:ext cx="4232499" cy="1217046"/>
            </a:xfrm>
            <a:prstGeom prst="rect">
              <a:avLst/>
            </a:prstGeom>
          </p:spPr>
        </p:pic>
        <p:cxnSp>
          <p:nvCxnSpPr>
            <p:cNvPr id="40" name="Straight Connector 39"/>
            <p:cNvCxnSpPr/>
            <p:nvPr/>
          </p:nvCxnSpPr>
          <p:spPr>
            <a:xfrm flipV="1">
              <a:off x="990600" y="2362200"/>
              <a:ext cx="3657600" cy="762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3581400" y="1565911"/>
            <a:ext cx="2209800" cy="707886"/>
          </a:xfrm>
          <a:prstGeom prst="rect">
            <a:avLst/>
          </a:prstGeom>
          <a:noFill/>
        </p:spPr>
        <p:txBody>
          <a:bodyPr wrap="square" rtlCol="0">
            <a:spAutoFit/>
          </a:bodyPr>
          <a:lstStyle/>
          <a:p>
            <a:pPr algn="ctr"/>
            <a:r>
              <a:rPr lang="en-US" sz="4000" dirty="0" smtClean="0">
                <a:ln w="1905"/>
                <a:solidFill>
                  <a:srgbClr val="1F497D"/>
                </a:solidFill>
                <a:effectLst>
                  <a:innerShdw blurRad="69850" dist="43180" dir="5400000">
                    <a:srgbClr val="000000">
                      <a:alpha val="65000"/>
                    </a:srgbClr>
                  </a:innerShdw>
                </a:effectLst>
                <a:latin typeface="Calibri"/>
              </a:rPr>
              <a:t>1,344 ÷ 6</a:t>
            </a:r>
            <a:endParaRPr lang="en-US" sz="4000" dirty="0">
              <a:ln w="1905"/>
              <a:solidFill>
                <a:srgbClr val="1F497D"/>
              </a:solidFill>
              <a:effectLst>
                <a:innerShdw blurRad="69850" dist="43180" dir="5400000">
                  <a:srgbClr val="000000">
                    <a:alpha val="65000"/>
                  </a:srgbClr>
                </a:innerShdw>
              </a:effectLst>
              <a:latin typeface="Calibri"/>
            </a:endParaRPr>
          </a:p>
        </p:txBody>
      </p:sp>
    </p:spTree>
    <p:extLst>
      <p:ext uri="{BB962C8B-B14F-4D97-AF65-F5344CB8AC3E}">
        <p14:creationId xmlns:p14="http://schemas.microsoft.com/office/powerpoint/2010/main" val="139870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Module 6:  Foundations of Multiplication and Division</a:t>
            </a:r>
            <a:endParaRPr lang="en-US" dirty="0"/>
          </a:p>
        </p:txBody>
      </p:sp>
      <p:sp>
        <p:nvSpPr>
          <p:cNvPr id="15" name="Text Placeholder 3"/>
          <p:cNvSpPr>
            <a:spLocks noGrp="1"/>
          </p:cNvSpPr>
          <p:nvPr>
            <p:ph type="body" sz="quarter" idx="13"/>
          </p:nvPr>
        </p:nvSpPr>
        <p:spPr/>
        <p:txBody>
          <a:bodyPr/>
          <a:lstStyle/>
          <a:p>
            <a:r>
              <a:rPr lang="en-US" smtClean="0"/>
              <a:t>Grade 2 – Module 6 – Lessons 7 and 11</a:t>
            </a:r>
            <a:endParaRPr lang="en-US" dirty="0"/>
          </a:p>
        </p:txBody>
      </p:sp>
      <p:grpSp>
        <p:nvGrpSpPr>
          <p:cNvPr id="14" name="Group 13"/>
          <p:cNvGrpSpPr/>
          <p:nvPr/>
        </p:nvGrpSpPr>
        <p:grpSpPr>
          <a:xfrm>
            <a:off x="275232" y="4073539"/>
            <a:ext cx="8259168" cy="2184667"/>
            <a:chOff x="275232" y="4346307"/>
            <a:chExt cx="8259168" cy="2184667"/>
          </a:xfrm>
        </p:grpSpPr>
        <p:pic>
          <p:nvPicPr>
            <p:cNvPr id="13" name="Picture 12"/>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26000"/>
                      </a14:imgEffect>
                    </a14:imgLayer>
                  </a14:imgProps>
                </a:ext>
                <a:ext uri="{28A0092B-C50C-407E-A947-70E740481C1C}">
                  <a14:useLocalDpi xmlns:a14="http://schemas.microsoft.com/office/drawing/2010/main"/>
                </a:ext>
              </a:extLst>
            </a:blip>
            <a:srcRect/>
            <a:stretch>
              <a:fillRect/>
            </a:stretch>
          </p:blipFill>
          <p:spPr bwMode="auto">
            <a:xfrm rot="5400000">
              <a:off x="6438900" y="4435474"/>
              <a:ext cx="1806575" cy="2384425"/>
            </a:xfrm>
            <a:prstGeom prst="rect">
              <a:avLst/>
            </a:prstGeom>
            <a:noFill/>
            <a:ln>
              <a:noFill/>
            </a:ln>
          </p:spPr>
        </p:pic>
        <p:sp>
          <p:nvSpPr>
            <p:cNvPr id="12" name="TextBox 11"/>
            <p:cNvSpPr txBox="1"/>
            <p:nvPr/>
          </p:nvSpPr>
          <p:spPr>
            <a:xfrm>
              <a:off x="275232" y="4346307"/>
              <a:ext cx="6934200" cy="923330"/>
            </a:xfrm>
            <a:prstGeom prst="rect">
              <a:avLst/>
            </a:prstGeom>
            <a:noFill/>
          </p:spPr>
          <p:txBody>
            <a:bodyPr wrap="square" rtlCol="0">
              <a:spAutoFit/>
            </a:bodyPr>
            <a:lstStyle/>
            <a:p>
              <a:pPr marL="457200" indent="-457200">
                <a:spcAft>
                  <a:spcPts val="1200"/>
                </a:spcAft>
                <a:buFont typeface="Arial"/>
                <a:buChar char="•"/>
              </a:pPr>
              <a:r>
                <a:rPr lang="en-US" sz="2600" dirty="0" smtClean="0">
                  <a:solidFill>
                    <a:srgbClr val="194467"/>
                  </a:solidFill>
                  <a:latin typeface="Agenda-Light"/>
                  <a:cs typeface="Agenda-Light"/>
                </a:rPr>
                <a:t>Tiled rectangular </a:t>
              </a:r>
              <a:r>
                <a:rPr lang="en-US" sz="2600" dirty="0">
                  <a:solidFill>
                    <a:srgbClr val="194467"/>
                  </a:solidFill>
                  <a:latin typeface="Agenda-Light"/>
                  <a:cs typeface="Agenda-Light"/>
                </a:rPr>
                <a:t>arrays</a:t>
              </a:r>
            </a:p>
            <a:p>
              <a:endParaRPr lang="en-US" dirty="0"/>
            </a:p>
          </p:txBody>
        </p:sp>
      </p:grpSp>
      <p:grpSp>
        <p:nvGrpSpPr>
          <p:cNvPr id="20" name="Group 19"/>
          <p:cNvGrpSpPr/>
          <p:nvPr/>
        </p:nvGrpSpPr>
        <p:grpSpPr>
          <a:xfrm>
            <a:off x="152400" y="1671395"/>
            <a:ext cx="8329693" cy="2568868"/>
            <a:chOff x="287338" y="1684521"/>
            <a:chExt cx="8329693" cy="2568868"/>
          </a:xfrm>
        </p:grpSpPr>
        <p:pic>
          <p:nvPicPr>
            <p:cNvPr id="18" name="Picture 17"/>
            <p:cNvPicPr>
              <a:picLocks noChangeAspect="1"/>
            </p:cNvPicPr>
            <p:nvPr/>
          </p:nvPicPr>
          <p:blipFill>
            <a:blip r:embed="rId5"/>
            <a:stretch>
              <a:fillRect/>
            </a:stretch>
          </p:blipFill>
          <p:spPr>
            <a:xfrm>
              <a:off x="5771553" y="2036465"/>
              <a:ext cx="2845478" cy="2216924"/>
            </a:xfrm>
            <a:prstGeom prst="rect">
              <a:avLst/>
            </a:prstGeom>
          </p:spPr>
        </p:pic>
        <p:sp>
          <p:nvSpPr>
            <p:cNvPr id="19" name="TextBox 18"/>
            <p:cNvSpPr txBox="1"/>
            <p:nvPr/>
          </p:nvSpPr>
          <p:spPr>
            <a:xfrm>
              <a:off x="287338" y="1684521"/>
              <a:ext cx="7162800" cy="923330"/>
            </a:xfrm>
            <a:prstGeom prst="rect">
              <a:avLst/>
            </a:prstGeom>
            <a:noFill/>
          </p:spPr>
          <p:txBody>
            <a:bodyPr wrap="square" rtlCol="0">
              <a:spAutoFit/>
            </a:bodyPr>
            <a:lstStyle/>
            <a:p>
              <a:pPr marL="457200" indent="-457200">
                <a:buFont typeface="Arial"/>
                <a:buChar char="•"/>
              </a:pPr>
              <a:r>
                <a:rPr lang="en-US" sz="2600" dirty="0">
                  <a:solidFill>
                    <a:srgbClr val="194467"/>
                  </a:solidFill>
                  <a:latin typeface="Agenda-Light"/>
                  <a:cs typeface="Agenda-Light"/>
                </a:rPr>
                <a:t>Arrays and repeated addition</a:t>
              </a:r>
            </a:p>
            <a:p>
              <a:endParaRPr lang="en-US" sz="2600" dirty="0">
                <a:solidFill>
                  <a:srgbClr val="194467"/>
                </a:solidFill>
                <a:latin typeface="Agenda-Light"/>
                <a:cs typeface="Agenda-Light"/>
              </a:endParaRPr>
            </a:p>
          </p:txBody>
        </p:sp>
      </p:grpSp>
    </p:spTree>
    <p:extLst>
      <p:ext uri="{BB962C8B-B14F-4D97-AF65-F5344CB8AC3E}">
        <p14:creationId xmlns:p14="http://schemas.microsoft.com/office/powerpoint/2010/main" val="356678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Multiplication of 2-Digit by 2-Digit Numbers</a:t>
            </a:r>
            <a:endParaRPr lang="en-US" dirty="0"/>
          </a:p>
        </p:txBody>
      </p:sp>
      <p:sp>
        <p:nvSpPr>
          <p:cNvPr id="4" name="Text Placeholder 3"/>
          <p:cNvSpPr>
            <a:spLocks noGrp="1"/>
          </p:cNvSpPr>
          <p:nvPr>
            <p:ph type="body" sz="quarter" idx="13"/>
          </p:nvPr>
        </p:nvSpPr>
        <p:spPr/>
        <p:txBody>
          <a:bodyPr/>
          <a:lstStyle/>
          <a:p>
            <a:r>
              <a:rPr lang="en-US" smtClean="0"/>
              <a:t>Grade 4 – Module 3 – Lesson 35</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67001" y="1313449"/>
            <a:ext cx="3505200" cy="610928"/>
          </a:xfrm>
          <a:prstGeom prst="rect">
            <a:avLst/>
          </a:prstGeom>
        </p:spPr>
      </p:pic>
      <p:sp>
        <p:nvSpPr>
          <p:cNvPr id="34" name="Down Arrow 33"/>
          <p:cNvSpPr/>
          <p:nvPr/>
        </p:nvSpPr>
        <p:spPr>
          <a:xfrm>
            <a:off x="4572000" y="1924377"/>
            <a:ext cx="381000" cy="407326"/>
          </a:xfrm>
          <a:prstGeom prst="downArrow">
            <a:avLst/>
          </a:prstGeom>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5" name="TextBox 34"/>
          <p:cNvSpPr txBox="1"/>
          <p:nvPr/>
        </p:nvSpPr>
        <p:spPr>
          <a:xfrm>
            <a:off x="7358190" y="2412321"/>
            <a:ext cx="1733443" cy="400110"/>
          </a:xfrm>
          <a:prstGeom prst="rect">
            <a:avLst/>
          </a:prstGeom>
          <a:noFill/>
        </p:spPr>
        <p:txBody>
          <a:bodyPr wrap="square" rtlCol="0">
            <a:spAutoFit/>
          </a:bodyPr>
          <a:lstStyle/>
          <a:p>
            <a:pPr algn="ctr"/>
            <a:r>
              <a:rPr lang="en-US" sz="2000" b="1" dirty="0" smtClean="0">
                <a:solidFill>
                  <a:srgbClr val="1F497D"/>
                </a:solidFill>
                <a:latin typeface="Calibri"/>
                <a:sym typeface="Wingdings"/>
              </a:rPr>
              <a:t>Area Model</a:t>
            </a:r>
            <a:endParaRPr lang="en-US" sz="2000" b="1" dirty="0">
              <a:solidFill>
                <a:srgbClr val="1F497D"/>
              </a:solidFill>
              <a:latin typeface="Calibri"/>
            </a:endParaRPr>
          </a:p>
        </p:txBody>
      </p:sp>
      <p:grpSp>
        <p:nvGrpSpPr>
          <p:cNvPr id="8" name="Group 7"/>
          <p:cNvGrpSpPr/>
          <p:nvPr/>
        </p:nvGrpSpPr>
        <p:grpSpPr>
          <a:xfrm>
            <a:off x="2362200" y="2331703"/>
            <a:ext cx="4343400" cy="3459497"/>
            <a:chOff x="2362200" y="2331703"/>
            <a:chExt cx="4775200" cy="3878597"/>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62200" y="2331703"/>
              <a:ext cx="4775200" cy="3878597"/>
            </a:xfrm>
            <a:prstGeom prst="rect">
              <a:avLst/>
            </a:prstGeom>
          </p:spPr>
        </p:pic>
        <p:cxnSp>
          <p:nvCxnSpPr>
            <p:cNvPr id="6" name="Straight Connector 5"/>
            <p:cNvCxnSpPr/>
            <p:nvPr/>
          </p:nvCxnSpPr>
          <p:spPr>
            <a:xfrm>
              <a:off x="3124200" y="6210300"/>
              <a:ext cx="1143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186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linds(horizontal)">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Multiplication of 2-Digit by 2-Digit Numbers</a:t>
            </a:r>
            <a:endParaRPr lang="en-US" dirty="0"/>
          </a:p>
        </p:txBody>
      </p:sp>
      <p:sp>
        <p:nvSpPr>
          <p:cNvPr id="4" name="Text Placeholder 3"/>
          <p:cNvSpPr>
            <a:spLocks noGrp="1"/>
          </p:cNvSpPr>
          <p:nvPr>
            <p:ph type="body" sz="quarter" idx="13"/>
          </p:nvPr>
        </p:nvSpPr>
        <p:spPr/>
        <p:txBody>
          <a:bodyPr/>
          <a:lstStyle/>
          <a:p>
            <a:r>
              <a:rPr lang="en-US" smtClean="0"/>
              <a:t>Grade 4 – Module 3 – Lesson 35</a:t>
            </a:r>
            <a:endParaRPr lang="en-US" dirty="0"/>
          </a:p>
        </p:txBody>
      </p:sp>
      <p:pic>
        <p:nvPicPr>
          <p:cNvPr id="3" name="Picture 2"/>
          <p:cNvPicPr>
            <a:picLocks noChangeAspect="1"/>
          </p:cNvPicPr>
          <p:nvPr/>
        </p:nvPicPr>
        <p:blipFill>
          <a:blip r:embed="rId3"/>
          <a:stretch>
            <a:fillRect/>
          </a:stretch>
        </p:blipFill>
        <p:spPr>
          <a:xfrm>
            <a:off x="1828800" y="1822285"/>
            <a:ext cx="5556744" cy="4057815"/>
          </a:xfrm>
          <a:prstGeom prst="rect">
            <a:avLst/>
          </a:prstGeom>
        </p:spPr>
      </p:pic>
      <p:sp>
        <p:nvSpPr>
          <p:cNvPr id="39" name="TextBox 38"/>
          <p:cNvSpPr txBox="1"/>
          <p:nvPr/>
        </p:nvSpPr>
        <p:spPr>
          <a:xfrm>
            <a:off x="7358190" y="2412321"/>
            <a:ext cx="1733443" cy="400110"/>
          </a:xfrm>
          <a:prstGeom prst="rect">
            <a:avLst/>
          </a:prstGeom>
          <a:noFill/>
        </p:spPr>
        <p:txBody>
          <a:bodyPr wrap="square" rtlCol="0">
            <a:spAutoFit/>
          </a:bodyPr>
          <a:lstStyle/>
          <a:p>
            <a:pPr algn="ctr"/>
            <a:r>
              <a:rPr lang="en-US" sz="2000" b="1" dirty="0" smtClean="0">
                <a:solidFill>
                  <a:srgbClr val="1F497D"/>
                </a:solidFill>
                <a:latin typeface="Calibri"/>
                <a:sym typeface="Wingdings"/>
              </a:rPr>
              <a:t>Area Model</a:t>
            </a:r>
          </a:p>
        </p:txBody>
      </p:sp>
    </p:spTree>
    <p:extLst>
      <p:ext uri="{BB962C8B-B14F-4D97-AF65-F5344CB8AC3E}">
        <p14:creationId xmlns:p14="http://schemas.microsoft.com/office/powerpoint/2010/main" val="40027881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Multiplication of 2-Digit by 2-Digit Numbers</a:t>
            </a:r>
            <a:endParaRPr lang="en-US" dirty="0"/>
          </a:p>
        </p:txBody>
      </p:sp>
      <p:sp>
        <p:nvSpPr>
          <p:cNvPr id="4" name="Text Placeholder 3"/>
          <p:cNvSpPr>
            <a:spLocks noGrp="1"/>
          </p:cNvSpPr>
          <p:nvPr>
            <p:ph type="body" sz="quarter" idx="13"/>
          </p:nvPr>
        </p:nvSpPr>
        <p:spPr/>
        <p:txBody>
          <a:bodyPr/>
          <a:lstStyle/>
          <a:p>
            <a:r>
              <a:rPr lang="en-US" smtClean="0"/>
              <a:t>Grade 4 – Module 3 – Lesson 36</a:t>
            </a:r>
            <a:endParaRPr lang="en-US" dirty="0"/>
          </a:p>
        </p:txBody>
      </p:sp>
      <p:pic>
        <p:nvPicPr>
          <p:cNvPr id="5" name="Picture 4"/>
          <p:cNvPicPr>
            <a:picLocks noChangeAspect="1"/>
          </p:cNvPicPr>
          <p:nvPr/>
        </p:nvPicPr>
        <p:blipFill>
          <a:blip r:embed="rId3"/>
          <a:stretch>
            <a:fillRect/>
          </a:stretch>
        </p:blipFill>
        <p:spPr>
          <a:xfrm>
            <a:off x="1911758" y="1671395"/>
            <a:ext cx="5300790" cy="4310428"/>
          </a:xfrm>
          <a:prstGeom prst="rect">
            <a:avLst/>
          </a:prstGeom>
        </p:spPr>
      </p:pic>
      <p:sp>
        <p:nvSpPr>
          <p:cNvPr id="6" name="TextBox 5"/>
          <p:cNvSpPr txBox="1"/>
          <p:nvPr/>
        </p:nvSpPr>
        <p:spPr>
          <a:xfrm>
            <a:off x="7358190" y="2412321"/>
            <a:ext cx="1733443" cy="2246769"/>
          </a:xfrm>
          <a:prstGeom prst="rect">
            <a:avLst/>
          </a:prstGeom>
          <a:noFill/>
        </p:spPr>
        <p:txBody>
          <a:bodyPr wrap="square" rtlCol="0">
            <a:spAutoFit/>
          </a:bodyPr>
          <a:lstStyle/>
          <a:p>
            <a:pPr algn="ctr"/>
            <a:r>
              <a:rPr lang="en-US" sz="2000" b="1" dirty="0" smtClean="0">
                <a:solidFill>
                  <a:srgbClr val="1F497D"/>
                </a:solidFill>
                <a:latin typeface="Calibri"/>
                <a:sym typeface="Wingdings"/>
              </a:rPr>
              <a:t>Area Model</a:t>
            </a:r>
          </a:p>
          <a:p>
            <a:pPr algn="ctr"/>
            <a:endParaRPr lang="en-US" sz="2000" b="1" dirty="0" smtClean="0">
              <a:solidFill>
                <a:srgbClr val="1F497D"/>
              </a:solidFill>
              <a:latin typeface="Calibri"/>
              <a:sym typeface="Wingdings"/>
            </a:endParaRPr>
          </a:p>
          <a:p>
            <a:pPr algn="ctr"/>
            <a:r>
              <a:rPr lang="en-US" sz="2000" b="1" dirty="0" smtClean="0">
                <a:solidFill>
                  <a:srgbClr val="1F497D"/>
                </a:solidFill>
                <a:latin typeface="Calibri"/>
                <a:sym typeface="Wingdings"/>
              </a:rPr>
              <a:t>Distributive Property</a:t>
            </a:r>
            <a:endParaRPr lang="en-US" sz="2000" b="1" dirty="0">
              <a:solidFill>
                <a:srgbClr val="1F497D"/>
              </a:solidFill>
              <a:latin typeface="Calibri"/>
              <a:sym typeface="Wingdings"/>
            </a:endParaRPr>
          </a:p>
          <a:p>
            <a:pPr algn="ctr"/>
            <a:endParaRPr lang="en-US" sz="2000" b="1" dirty="0">
              <a:solidFill>
                <a:srgbClr val="1F497D"/>
              </a:solidFill>
              <a:latin typeface="Calibri"/>
              <a:sym typeface="Wingdings"/>
            </a:endParaRPr>
          </a:p>
          <a:p>
            <a:pPr algn="ctr"/>
            <a:r>
              <a:rPr lang="en-US" sz="2000" b="1" dirty="0" smtClean="0">
                <a:solidFill>
                  <a:srgbClr val="1F497D"/>
                </a:solidFill>
                <a:latin typeface="Calibri"/>
                <a:sym typeface="Wingdings"/>
              </a:rPr>
              <a:t>4 Partial Products</a:t>
            </a:r>
            <a:endParaRPr lang="en-US" sz="2000" b="1" dirty="0">
              <a:solidFill>
                <a:srgbClr val="1F497D"/>
              </a:solidFill>
              <a:latin typeface="Calibri"/>
            </a:endParaRPr>
          </a:p>
        </p:txBody>
      </p:sp>
    </p:spTree>
    <p:extLst>
      <p:ext uri="{BB962C8B-B14F-4D97-AF65-F5344CB8AC3E}">
        <p14:creationId xmlns:p14="http://schemas.microsoft.com/office/powerpoint/2010/main" val="15460611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Multiplication of 2-Digit by 2-Digit Numbers</a:t>
            </a:r>
            <a:endParaRPr lang="en-US" dirty="0"/>
          </a:p>
        </p:txBody>
      </p:sp>
      <p:sp>
        <p:nvSpPr>
          <p:cNvPr id="4" name="Text Placeholder 3"/>
          <p:cNvSpPr>
            <a:spLocks noGrp="1"/>
          </p:cNvSpPr>
          <p:nvPr>
            <p:ph type="body" sz="quarter" idx="13"/>
          </p:nvPr>
        </p:nvSpPr>
        <p:spPr/>
        <p:txBody>
          <a:bodyPr/>
          <a:lstStyle/>
          <a:p>
            <a:r>
              <a:rPr lang="en-US" smtClean="0"/>
              <a:t>Grade 4 – Module 3 – Lesson 36</a:t>
            </a:r>
            <a:endParaRPr lang="en-US" dirty="0"/>
          </a:p>
        </p:txBody>
      </p:sp>
      <p:pic>
        <p:nvPicPr>
          <p:cNvPr id="3" name="Picture 2"/>
          <p:cNvPicPr>
            <a:picLocks noChangeAspect="1"/>
          </p:cNvPicPr>
          <p:nvPr/>
        </p:nvPicPr>
        <p:blipFill>
          <a:blip r:embed="rId3"/>
          <a:stretch>
            <a:fillRect/>
          </a:stretch>
        </p:blipFill>
        <p:spPr>
          <a:xfrm>
            <a:off x="1280565" y="1671395"/>
            <a:ext cx="6077625" cy="4241084"/>
          </a:xfrm>
          <a:prstGeom prst="rect">
            <a:avLst/>
          </a:prstGeom>
        </p:spPr>
      </p:pic>
      <p:sp>
        <p:nvSpPr>
          <p:cNvPr id="6" name="TextBox 5"/>
          <p:cNvSpPr txBox="1"/>
          <p:nvPr/>
        </p:nvSpPr>
        <p:spPr>
          <a:xfrm>
            <a:off x="7358190" y="2412321"/>
            <a:ext cx="1733443" cy="2246769"/>
          </a:xfrm>
          <a:prstGeom prst="rect">
            <a:avLst/>
          </a:prstGeom>
          <a:noFill/>
        </p:spPr>
        <p:txBody>
          <a:bodyPr wrap="square" rtlCol="0">
            <a:spAutoFit/>
          </a:bodyPr>
          <a:lstStyle/>
          <a:p>
            <a:pPr algn="ctr"/>
            <a:r>
              <a:rPr lang="en-US" sz="2000" b="1" dirty="0" smtClean="0">
                <a:solidFill>
                  <a:srgbClr val="1F497D"/>
                </a:solidFill>
                <a:latin typeface="Calibri"/>
                <a:sym typeface="Wingdings"/>
              </a:rPr>
              <a:t>Area Model</a:t>
            </a:r>
          </a:p>
          <a:p>
            <a:pPr algn="ctr"/>
            <a:endParaRPr lang="en-US" sz="2000" b="1" dirty="0" smtClean="0">
              <a:solidFill>
                <a:srgbClr val="1F497D"/>
              </a:solidFill>
              <a:latin typeface="Calibri"/>
              <a:sym typeface="Wingdings"/>
            </a:endParaRPr>
          </a:p>
          <a:p>
            <a:pPr algn="ctr"/>
            <a:r>
              <a:rPr lang="en-US" sz="2000" b="1" dirty="0" smtClean="0">
                <a:solidFill>
                  <a:srgbClr val="1F497D"/>
                </a:solidFill>
                <a:latin typeface="Calibri"/>
                <a:sym typeface="Wingdings"/>
              </a:rPr>
              <a:t>Distributive Property</a:t>
            </a:r>
            <a:endParaRPr lang="en-US" sz="2000" b="1" dirty="0">
              <a:solidFill>
                <a:srgbClr val="1F497D"/>
              </a:solidFill>
              <a:latin typeface="Calibri"/>
              <a:sym typeface="Wingdings"/>
            </a:endParaRPr>
          </a:p>
          <a:p>
            <a:pPr algn="ctr"/>
            <a:endParaRPr lang="en-US" sz="2000" b="1" dirty="0">
              <a:solidFill>
                <a:srgbClr val="1F497D"/>
              </a:solidFill>
              <a:latin typeface="Calibri"/>
              <a:sym typeface="Wingdings"/>
            </a:endParaRPr>
          </a:p>
          <a:p>
            <a:pPr algn="ctr"/>
            <a:r>
              <a:rPr lang="en-US" sz="2000" b="1" dirty="0" smtClean="0">
                <a:solidFill>
                  <a:srgbClr val="1F497D"/>
                </a:solidFill>
                <a:latin typeface="Calibri"/>
                <a:sym typeface="Wingdings"/>
              </a:rPr>
              <a:t>4 Partial Products</a:t>
            </a:r>
            <a:endParaRPr lang="en-US" sz="2000" b="1" dirty="0">
              <a:solidFill>
                <a:srgbClr val="1F497D"/>
              </a:solidFill>
              <a:latin typeface="Calibri"/>
            </a:endParaRPr>
          </a:p>
        </p:txBody>
      </p:sp>
    </p:spTree>
    <p:extLst>
      <p:ext uri="{BB962C8B-B14F-4D97-AF65-F5344CB8AC3E}">
        <p14:creationId xmlns:p14="http://schemas.microsoft.com/office/powerpoint/2010/main" val="23820169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Multiplication of 2-Digit by 2-Digit Numbers</a:t>
            </a:r>
            <a:endParaRPr lang="en-US" dirty="0"/>
          </a:p>
        </p:txBody>
      </p:sp>
      <p:sp>
        <p:nvSpPr>
          <p:cNvPr id="4" name="Text Placeholder 3"/>
          <p:cNvSpPr>
            <a:spLocks noGrp="1"/>
          </p:cNvSpPr>
          <p:nvPr>
            <p:ph type="body" sz="quarter" idx="13"/>
          </p:nvPr>
        </p:nvSpPr>
        <p:spPr/>
        <p:txBody>
          <a:bodyPr/>
          <a:lstStyle/>
          <a:p>
            <a:r>
              <a:rPr lang="en-US" smtClean="0"/>
              <a:t>Grade 4 – Module 3 – Lesson 37</a:t>
            </a:r>
            <a:endParaRPr lang="en-US" dirty="0"/>
          </a:p>
        </p:txBody>
      </p:sp>
      <p:pic>
        <p:nvPicPr>
          <p:cNvPr id="8" name="Picture 7"/>
          <p:cNvPicPr>
            <a:picLocks noChangeAspect="1"/>
          </p:cNvPicPr>
          <p:nvPr/>
        </p:nvPicPr>
        <p:blipFill>
          <a:blip r:embed="rId3"/>
          <a:stretch>
            <a:fillRect/>
          </a:stretch>
        </p:blipFill>
        <p:spPr>
          <a:xfrm>
            <a:off x="4964843" y="1593850"/>
            <a:ext cx="4156259" cy="2754588"/>
          </a:xfrm>
          <a:prstGeom prst="rect">
            <a:avLst/>
          </a:prstGeom>
        </p:spPr>
      </p:pic>
      <p:pic>
        <p:nvPicPr>
          <p:cNvPr id="9" name="Picture 8"/>
          <p:cNvPicPr>
            <a:picLocks noChangeAspect="1"/>
          </p:cNvPicPr>
          <p:nvPr/>
        </p:nvPicPr>
        <p:blipFill>
          <a:blip r:embed="rId4"/>
          <a:stretch>
            <a:fillRect/>
          </a:stretch>
        </p:blipFill>
        <p:spPr>
          <a:xfrm>
            <a:off x="5867400" y="4369795"/>
            <a:ext cx="1635778" cy="2280175"/>
          </a:xfrm>
          <a:prstGeom prst="rect">
            <a:avLst/>
          </a:prstGeom>
        </p:spPr>
      </p:pic>
      <p:pic>
        <p:nvPicPr>
          <p:cNvPr id="12" name="Picture 11"/>
          <p:cNvPicPr>
            <a:picLocks noChangeAspect="1"/>
          </p:cNvPicPr>
          <p:nvPr/>
        </p:nvPicPr>
        <p:blipFill>
          <a:blip r:embed="rId5"/>
          <a:stretch>
            <a:fillRect/>
          </a:stretch>
        </p:blipFill>
        <p:spPr>
          <a:xfrm>
            <a:off x="1981200" y="4457194"/>
            <a:ext cx="1447800" cy="1524505"/>
          </a:xfrm>
          <a:prstGeom prst="rect">
            <a:avLst/>
          </a:prstGeom>
        </p:spPr>
      </p:pic>
      <p:pic>
        <p:nvPicPr>
          <p:cNvPr id="3" name="Picture 2"/>
          <p:cNvPicPr>
            <a:picLocks noChangeAspect="1"/>
          </p:cNvPicPr>
          <p:nvPr/>
        </p:nvPicPr>
        <p:blipFill rotWithShape="1">
          <a:blip r:embed="rId6"/>
          <a:srcRect l="1662" r="1385"/>
          <a:stretch/>
        </p:blipFill>
        <p:spPr>
          <a:xfrm>
            <a:off x="76200" y="1581150"/>
            <a:ext cx="4445000" cy="2933700"/>
          </a:xfrm>
          <a:prstGeom prst="rect">
            <a:avLst/>
          </a:prstGeom>
        </p:spPr>
      </p:pic>
      <p:sp>
        <p:nvSpPr>
          <p:cNvPr id="10" name="Right Arrow 9"/>
          <p:cNvSpPr/>
          <p:nvPr/>
        </p:nvSpPr>
        <p:spPr>
          <a:xfrm>
            <a:off x="4541510" y="2777066"/>
            <a:ext cx="449136" cy="49953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8814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Multiplication of 2-Digit by 2-Digit Numbers</a:t>
            </a:r>
            <a:endParaRPr lang="en-US" dirty="0"/>
          </a:p>
        </p:txBody>
      </p:sp>
      <p:sp>
        <p:nvSpPr>
          <p:cNvPr id="4" name="Text Placeholder 3"/>
          <p:cNvSpPr>
            <a:spLocks noGrp="1"/>
          </p:cNvSpPr>
          <p:nvPr>
            <p:ph type="body" sz="quarter" idx="13"/>
          </p:nvPr>
        </p:nvSpPr>
        <p:spPr/>
        <p:txBody>
          <a:bodyPr/>
          <a:lstStyle/>
          <a:p>
            <a:r>
              <a:rPr lang="en-US" smtClean="0"/>
              <a:t>Grade 4 – Module 3 – Lesson 38</a:t>
            </a:r>
            <a:endParaRPr lang="en-US" dirty="0"/>
          </a:p>
        </p:txBody>
      </p:sp>
      <p:pic>
        <p:nvPicPr>
          <p:cNvPr id="5" name="Picture 4" descr="img26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3200" y="1118400"/>
            <a:ext cx="3067812" cy="4685287"/>
          </a:xfrm>
          <a:prstGeom prst="rect">
            <a:avLst/>
          </a:prstGeom>
        </p:spPr>
      </p:pic>
      <p:pic>
        <p:nvPicPr>
          <p:cNvPr id="6" name="Picture 5" descr="img2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3200" y="1118400"/>
            <a:ext cx="3087592" cy="4715496"/>
          </a:xfrm>
          <a:prstGeom prst="rect">
            <a:avLst/>
          </a:prstGeom>
        </p:spPr>
      </p:pic>
      <p:pic>
        <p:nvPicPr>
          <p:cNvPr id="7" name="Picture 6" descr="img265.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43200" y="1118400"/>
            <a:ext cx="3087592" cy="4715496"/>
          </a:xfrm>
          <a:prstGeom prst="rect">
            <a:avLst/>
          </a:prstGeom>
        </p:spPr>
      </p:pic>
      <p:pic>
        <p:nvPicPr>
          <p:cNvPr id="9" name="Picture 8" descr="img266.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43200" y="1118400"/>
            <a:ext cx="3087592" cy="4715496"/>
          </a:xfrm>
          <a:prstGeom prst="rect">
            <a:avLst/>
          </a:prstGeom>
        </p:spPr>
      </p:pic>
      <p:pic>
        <p:nvPicPr>
          <p:cNvPr id="10" name="Picture 9" descr="img267.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743200" y="1118399"/>
            <a:ext cx="3073130" cy="4693409"/>
          </a:xfrm>
          <a:prstGeom prst="rect">
            <a:avLst/>
          </a:prstGeom>
        </p:spPr>
      </p:pic>
      <p:pic>
        <p:nvPicPr>
          <p:cNvPr id="11" name="Picture 10" descr="img268.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43200" y="1066801"/>
            <a:ext cx="3087592" cy="4715496"/>
          </a:xfrm>
          <a:prstGeom prst="rect">
            <a:avLst/>
          </a:prstGeom>
        </p:spPr>
      </p:pic>
      <p:sp>
        <p:nvSpPr>
          <p:cNvPr id="12" name="TextBox 11"/>
          <p:cNvSpPr txBox="1"/>
          <p:nvPr/>
        </p:nvSpPr>
        <p:spPr>
          <a:xfrm>
            <a:off x="7358190" y="2412321"/>
            <a:ext cx="1733443" cy="707886"/>
          </a:xfrm>
          <a:prstGeom prst="rect">
            <a:avLst/>
          </a:prstGeom>
          <a:noFill/>
        </p:spPr>
        <p:txBody>
          <a:bodyPr wrap="square" rtlCol="0">
            <a:spAutoFit/>
          </a:bodyPr>
          <a:lstStyle/>
          <a:p>
            <a:pPr algn="ctr"/>
            <a:endParaRPr lang="en-US" sz="2000" b="1" dirty="0" smtClean="0">
              <a:solidFill>
                <a:srgbClr val="1F497D"/>
              </a:solidFill>
              <a:latin typeface="Calibri"/>
              <a:sym typeface="Wingdings"/>
            </a:endParaRPr>
          </a:p>
          <a:p>
            <a:pPr algn="ctr"/>
            <a:r>
              <a:rPr lang="en-US" sz="2000" b="1" dirty="0" smtClean="0">
                <a:solidFill>
                  <a:srgbClr val="1F497D"/>
                </a:solidFill>
                <a:latin typeface="Calibri"/>
                <a:sym typeface="Wingdings"/>
              </a:rPr>
              <a:t>Algorithm</a:t>
            </a:r>
            <a:endParaRPr lang="en-US" sz="2000" b="1" dirty="0">
              <a:solidFill>
                <a:srgbClr val="1F497D"/>
              </a:solidFill>
              <a:latin typeface="Calibri"/>
            </a:endParaRPr>
          </a:p>
        </p:txBody>
      </p:sp>
    </p:spTree>
    <p:extLst>
      <p:ext uri="{BB962C8B-B14F-4D97-AF65-F5344CB8AC3E}">
        <p14:creationId xmlns:p14="http://schemas.microsoft.com/office/powerpoint/2010/main" val="23475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286606" y="304800"/>
            <a:ext cx="8229600" cy="1366595"/>
          </a:xfrm>
        </p:spPr>
        <p:txBody>
          <a:bodyPr/>
          <a:lstStyle/>
          <a:p>
            <a:r>
              <a:rPr lang="en-US" dirty="0" smtClean="0"/>
              <a:t>Try Problem #12.</a:t>
            </a:r>
            <a:endParaRPr lang="en-US" dirty="0"/>
          </a:p>
        </p:txBody>
      </p:sp>
      <p:sp>
        <p:nvSpPr>
          <p:cNvPr id="3" name="Content Placeholder 2"/>
          <p:cNvSpPr>
            <a:spLocks noGrp="1"/>
          </p:cNvSpPr>
          <p:nvPr>
            <p:ph idx="1"/>
          </p:nvPr>
        </p:nvSpPr>
        <p:spPr/>
        <p:txBody>
          <a:bodyPr/>
          <a:lstStyle/>
          <a:p>
            <a:r>
              <a:rPr lang="en-US" dirty="0" smtClean="0"/>
              <a:t>Solve: 84 × 73.</a:t>
            </a:r>
            <a:endParaRPr lang="en-US" dirty="0"/>
          </a:p>
        </p:txBody>
      </p:sp>
      <p:sp>
        <p:nvSpPr>
          <p:cNvPr id="4" name="Text Placeholder 3"/>
          <p:cNvSpPr>
            <a:spLocks noGrp="1"/>
          </p:cNvSpPr>
          <p:nvPr>
            <p:ph type="body" sz="quarter" idx="13"/>
          </p:nvPr>
        </p:nvSpPr>
        <p:spPr/>
        <p:txBody>
          <a:bodyPr/>
          <a:lstStyle/>
          <a:p>
            <a:r>
              <a:rPr lang="en-US" smtClean="0"/>
              <a:t>Grade 4 – Module 3 – Lesson 38</a:t>
            </a:r>
            <a:endParaRPr lang="en-US" dirty="0"/>
          </a:p>
        </p:txBody>
      </p:sp>
      <p:pic>
        <p:nvPicPr>
          <p:cNvPr id="2" name="Picture 1" descr="img27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8268" y="2286000"/>
            <a:ext cx="6089582" cy="3643653"/>
          </a:xfrm>
          <a:prstGeom prst="rect">
            <a:avLst/>
          </a:prstGeom>
        </p:spPr>
      </p:pic>
      <p:sp>
        <p:nvSpPr>
          <p:cNvPr id="8" name="TextBox 7"/>
          <p:cNvSpPr txBox="1"/>
          <p:nvPr/>
        </p:nvSpPr>
        <p:spPr>
          <a:xfrm rot="937666">
            <a:off x="5198060" y="923836"/>
            <a:ext cx="3733800" cy="1200328"/>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dirty="0" smtClean="0">
                <a:solidFill>
                  <a:prstClr val="white"/>
                </a:solidFill>
                <a:latin typeface="Calibri"/>
              </a:rPr>
              <a:t>Try using an area model, 4 partial products, and the standard algorithm to solve.</a:t>
            </a:r>
            <a:endParaRPr lang="en-US" sz="2400" dirty="0">
              <a:solidFill>
                <a:prstClr val="white"/>
              </a:solidFill>
              <a:latin typeface="Calibri"/>
            </a:endParaRPr>
          </a:p>
        </p:txBody>
      </p:sp>
    </p:spTree>
    <p:extLst>
      <p:ext uri="{BB962C8B-B14F-4D97-AF65-F5344CB8AC3E}">
        <p14:creationId xmlns:p14="http://schemas.microsoft.com/office/powerpoint/2010/main" val="41351435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Multiplication of Fractions</a:t>
            </a:r>
            <a:endParaRPr lang="en-US" dirty="0"/>
          </a:p>
        </p:txBody>
      </p:sp>
      <p:sp>
        <p:nvSpPr>
          <p:cNvPr id="4" name="Text Placeholder 3"/>
          <p:cNvSpPr>
            <a:spLocks noGrp="1"/>
          </p:cNvSpPr>
          <p:nvPr>
            <p:ph type="body" sz="quarter" idx="13"/>
          </p:nvPr>
        </p:nvSpPr>
        <p:spPr/>
        <p:txBody>
          <a:bodyPr/>
          <a:lstStyle/>
          <a:p>
            <a:r>
              <a:rPr lang="en-US" smtClean="0"/>
              <a:t>Grade 4 – Module 5 – Topic A</a:t>
            </a:r>
            <a:endParaRPr lang="en-US" dirty="0"/>
          </a:p>
        </p:txBody>
      </p:sp>
      <p:grpSp>
        <p:nvGrpSpPr>
          <p:cNvPr id="15" name="Group 14"/>
          <p:cNvGrpSpPr/>
          <p:nvPr/>
        </p:nvGrpSpPr>
        <p:grpSpPr>
          <a:xfrm>
            <a:off x="755169" y="1534177"/>
            <a:ext cx="2438400" cy="540266"/>
            <a:chOff x="762000" y="1524000"/>
            <a:chExt cx="2806700" cy="71120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758950" y="1524000"/>
              <a:ext cx="749300" cy="71120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62000" y="1524000"/>
              <a:ext cx="749300" cy="7112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819400" y="1524000"/>
              <a:ext cx="749300" cy="711200"/>
            </a:xfrm>
            <a:prstGeom prst="rect">
              <a:avLst/>
            </a:prstGeom>
          </p:spPr>
        </p:pic>
      </p:grpSp>
      <p:grpSp>
        <p:nvGrpSpPr>
          <p:cNvPr id="16" name="Group 15"/>
          <p:cNvGrpSpPr/>
          <p:nvPr/>
        </p:nvGrpSpPr>
        <p:grpSpPr>
          <a:xfrm>
            <a:off x="762000" y="2152343"/>
            <a:ext cx="2535251" cy="762000"/>
            <a:chOff x="730250" y="2743200"/>
            <a:chExt cx="3117850" cy="977900"/>
          </a:xfrm>
        </p:grpSpPr>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30250" y="2743200"/>
              <a:ext cx="1028700" cy="9779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758950" y="2743200"/>
              <a:ext cx="1028700" cy="977900"/>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819400" y="2743200"/>
              <a:ext cx="1028700" cy="977900"/>
            </a:xfrm>
            <a:prstGeom prst="rect">
              <a:avLst/>
            </a:prstGeom>
          </p:spPr>
        </p:pic>
      </p:grpSp>
      <p:grpSp>
        <p:nvGrpSpPr>
          <p:cNvPr id="34" name="Group 33"/>
          <p:cNvGrpSpPr/>
          <p:nvPr/>
        </p:nvGrpSpPr>
        <p:grpSpPr>
          <a:xfrm>
            <a:off x="755169" y="2904123"/>
            <a:ext cx="2611853" cy="758676"/>
            <a:chOff x="533400" y="4144363"/>
            <a:chExt cx="3568700" cy="1081368"/>
          </a:xfrm>
        </p:grpSpPr>
        <p:grpSp>
          <p:nvGrpSpPr>
            <p:cNvPr id="21" name="Group 20"/>
            <p:cNvGrpSpPr/>
            <p:nvPr/>
          </p:nvGrpSpPr>
          <p:grpSpPr>
            <a:xfrm>
              <a:off x="533400" y="4144364"/>
              <a:ext cx="1066801" cy="1066800"/>
              <a:chOff x="7543800" y="5193967"/>
              <a:chExt cx="1066801" cy="1066800"/>
            </a:xfrm>
          </p:grpSpPr>
          <p:sp>
            <p:nvSpPr>
              <p:cNvPr id="14" name="Right Triangle 13"/>
              <p:cNvSpPr/>
              <p:nvPr/>
            </p:nvSpPr>
            <p:spPr>
              <a:xfrm>
                <a:off x="8077201" y="5193967"/>
                <a:ext cx="533400" cy="533400"/>
              </a:xfrm>
              <a:prstGeom prst="rtTriangle">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ight Triangle 17"/>
              <p:cNvSpPr/>
              <p:nvPr/>
            </p:nvSpPr>
            <p:spPr>
              <a:xfrm rot="16200000" flipH="1">
                <a:off x="7543801" y="5727367"/>
                <a:ext cx="533400" cy="533400"/>
              </a:xfrm>
              <a:prstGeom prst="rtTriangle">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ight Triangle 18"/>
              <p:cNvSpPr/>
              <p:nvPr/>
            </p:nvSpPr>
            <p:spPr>
              <a:xfrm rot="16200000">
                <a:off x="7543800" y="5193967"/>
                <a:ext cx="533400" cy="533400"/>
              </a:xfrm>
              <a:prstGeom prst="rtTriangle">
                <a:avLst/>
              </a:prstGeom>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ight Triangle 19"/>
              <p:cNvSpPr/>
              <p:nvPr/>
            </p:nvSpPr>
            <p:spPr>
              <a:xfrm rot="5400000">
                <a:off x="8077201" y="5727367"/>
                <a:ext cx="533400" cy="533400"/>
              </a:xfrm>
              <a:prstGeom prst="rtTriangle">
                <a:avLst/>
              </a:prstGeom>
              <a:solidFill>
                <a:srgbClr val="D9D9D9"/>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2" name="Group 21"/>
            <p:cNvGrpSpPr/>
            <p:nvPr/>
          </p:nvGrpSpPr>
          <p:grpSpPr>
            <a:xfrm rot="5400000">
              <a:off x="1772962" y="4144364"/>
              <a:ext cx="1066801" cy="1066800"/>
              <a:chOff x="7543800" y="5193967"/>
              <a:chExt cx="1066801" cy="1066800"/>
            </a:xfrm>
          </p:grpSpPr>
          <p:sp>
            <p:nvSpPr>
              <p:cNvPr id="23" name="Right Triangle 22"/>
              <p:cNvSpPr/>
              <p:nvPr/>
            </p:nvSpPr>
            <p:spPr>
              <a:xfrm>
                <a:off x="8077201" y="5193967"/>
                <a:ext cx="533400" cy="533400"/>
              </a:xfrm>
              <a:prstGeom prst="rtTriangle">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ight Triangle 23"/>
              <p:cNvSpPr/>
              <p:nvPr/>
            </p:nvSpPr>
            <p:spPr>
              <a:xfrm rot="16200000" flipH="1">
                <a:off x="7543801" y="5727367"/>
                <a:ext cx="533400" cy="533400"/>
              </a:xfrm>
              <a:prstGeom prst="rtTriangle">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ight Triangle 24"/>
              <p:cNvSpPr/>
              <p:nvPr/>
            </p:nvSpPr>
            <p:spPr>
              <a:xfrm rot="16200000">
                <a:off x="7543800" y="5193967"/>
                <a:ext cx="533400" cy="533400"/>
              </a:xfrm>
              <a:prstGeom prst="rtTriangle">
                <a:avLst/>
              </a:prstGeom>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ight Triangle 25"/>
              <p:cNvSpPr/>
              <p:nvPr/>
            </p:nvSpPr>
            <p:spPr>
              <a:xfrm rot="5400000">
                <a:off x="8077201" y="5727367"/>
                <a:ext cx="533400" cy="533400"/>
              </a:xfrm>
              <a:prstGeom prst="rtTriangle">
                <a:avLst/>
              </a:prstGeom>
              <a:solidFill>
                <a:srgbClr val="D9D9D9"/>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7" name="Group 26"/>
            <p:cNvGrpSpPr/>
            <p:nvPr/>
          </p:nvGrpSpPr>
          <p:grpSpPr>
            <a:xfrm rot="10800000">
              <a:off x="3035299" y="4158931"/>
              <a:ext cx="1066801" cy="1066800"/>
              <a:chOff x="7543800" y="5193967"/>
              <a:chExt cx="1066801" cy="1066800"/>
            </a:xfrm>
          </p:grpSpPr>
          <p:sp>
            <p:nvSpPr>
              <p:cNvPr id="28" name="Right Triangle 27"/>
              <p:cNvSpPr/>
              <p:nvPr/>
            </p:nvSpPr>
            <p:spPr>
              <a:xfrm>
                <a:off x="8077201" y="5193967"/>
                <a:ext cx="533400" cy="533400"/>
              </a:xfrm>
              <a:prstGeom prst="rtTriangle">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ight Triangle 28"/>
              <p:cNvSpPr/>
              <p:nvPr/>
            </p:nvSpPr>
            <p:spPr>
              <a:xfrm rot="16200000" flipH="1">
                <a:off x="7543801" y="5727367"/>
                <a:ext cx="533400" cy="533400"/>
              </a:xfrm>
              <a:prstGeom prst="rtTriangle">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ight Triangle 29"/>
              <p:cNvSpPr/>
              <p:nvPr/>
            </p:nvSpPr>
            <p:spPr>
              <a:xfrm rot="16200000">
                <a:off x="7543800" y="5193967"/>
                <a:ext cx="533400" cy="533400"/>
              </a:xfrm>
              <a:prstGeom prst="rtTriangle">
                <a:avLst/>
              </a:prstGeom>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ight Triangle 30"/>
              <p:cNvSpPr/>
              <p:nvPr/>
            </p:nvSpPr>
            <p:spPr>
              <a:xfrm rot="5400000">
                <a:off x="8077201" y="5727367"/>
                <a:ext cx="533400" cy="533400"/>
              </a:xfrm>
              <a:prstGeom prst="rtTriangle">
                <a:avLst/>
              </a:prstGeom>
              <a:solidFill>
                <a:srgbClr val="D9D9D9"/>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sp>
        <p:nvSpPr>
          <p:cNvPr id="17" name="TextBox 16"/>
          <p:cNvSpPr txBox="1"/>
          <p:nvPr/>
        </p:nvSpPr>
        <p:spPr>
          <a:xfrm>
            <a:off x="3886200" y="1671395"/>
            <a:ext cx="2743200" cy="369332"/>
          </a:xfrm>
          <a:prstGeom prst="rect">
            <a:avLst/>
          </a:prstGeom>
          <a:noFill/>
        </p:spPr>
        <p:txBody>
          <a:bodyPr wrap="square" rtlCol="0">
            <a:spAutoFit/>
          </a:bodyPr>
          <a:lstStyle/>
          <a:p>
            <a:r>
              <a:rPr lang="en-US" dirty="0" smtClean="0">
                <a:solidFill>
                  <a:prstClr val="black"/>
                </a:solidFill>
                <a:latin typeface="Calibri"/>
              </a:rPr>
              <a:t>= 3 apples</a:t>
            </a:r>
            <a:endParaRPr lang="en-US" dirty="0">
              <a:solidFill>
                <a:prstClr val="black"/>
              </a:solidFill>
              <a:latin typeface="Calibri"/>
            </a:endParaRPr>
          </a:p>
        </p:txBody>
      </p:sp>
      <p:sp>
        <p:nvSpPr>
          <p:cNvPr id="32" name="TextBox 31"/>
          <p:cNvSpPr txBox="1"/>
          <p:nvPr/>
        </p:nvSpPr>
        <p:spPr>
          <a:xfrm>
            <a:off x="3886200" y="2363875"/>
            <a:ext cx="2743200" cy="369332"/>
          </a:xfrm>
          <a:prstGeom prst="rect">
            <a:avLst/>
          </a:prstGeom>
          <a:noFill/>
        </p:spPr>
        <p:txBody>
          <a:bodyPr wrap="square" rtlCol="0">
            <a:spAutoFit/>
          </a:bodyPr>
          <a:lstStyle/>
          <a:p>
            <a:r>
              <a:rPr lang="en-US" dirty="0" smtClean="0">
                <a:solidFill>
                  <a:prstClr val="black"/>
                </a:solidFill>
                <a:latin typeface="Calibri"/>
              </a:rPr>
              <a:t>= 3 ones</a:t>
            </a:r>
            <a:endParaRPr lang="en-US" dirty="0">
              <a:solidFill>
                <a:prstClr val="black"/>
              </a:solidFill>
              <a:latin typeface="Calibri"/>
            </a:endParaRPr>
          </a:p>
        </p:txBody>
      </p:sp>
      <p:sp>
        <p:nvSpPr>
          <p:cNvPr id="33" name="TextBox 32"/>
          <p:cNvSpPr txBox="1"/>
          <p:nvPr/>
        </p:nvSpPr>
        <p:spPr>
          <a:xfrm>
            <a:off x="3886200" y="3090094"/>
            <a:ext cx="2743200" cy="369332"/>
          </a:xfrm>
          <a:prstGeom prst="rect">
            <a:avLst/>
          </a:prstGeom>
          <a:noFill/>
        </p:spPr>
        <p:txBody>
          <a:bodyPr wrap="square" rtlCol="0">
            <a:spAutoFit/>
          </a:bodyPr>
          <a:lstStyle/>
          <a:p>
            <a:r>
              <a:rPr lang="en-US" dirty="0" smtClean="0">
                <a:solidFill>
                  <a:prstClr val="black"/>
                </a:solidFill>
                <a:latin typeface="Calibri"/>
              </a:rPr>
              <a:t>= 3 fourths</a:t>
            </a:r>
            <a:endParaRPr lang="en-US" dirty="0">
              <a:solidFill>
                <a:prstClr val="black"/>
              </a:solidFill>
              <a:latin typeface="Calibri"/>
            </a:endParaRPr>
          </a:p>
        </p:txBody>
      </p:sp>
      <p:sp>
        <p:nvSpPr>
          <p:cNvPr id="35" name="TextBox 34"/>
          <p:cNvSpPr txBox="1"/>
          <p:nvPr/>
        </p:nvSpPr>
        <p:spPr>
          <a:xfrm>
            <a:off x="533400" y="3852827"/>
            <a:ext cx="5351408" cy="1938992"/>
          </a:xfrm>
          <a:prstGeom prst="rect">
            <a:avLst/>
          </a:prstGeom>
          <a:noFill/>
        </p:spPr>
        <p:txBody>
          <a:bodyPr wrap="square" rtlCol="0">
            <a:spAutoFit/>
          </a:bodyPr>
          <a:lstStyle/>
          <a:p>
            <a:r>
              <a:rPr lang="en-US" sz="2400" dirty="0" smtClean="0">
                <a:solidFill>
                  <a:srgbClr val="1F497D"/>
                </a:solidFill>
                <a:latin typeface="Calibri"/>
              </a:rPr>
              <a:t>1 fourth + 1 fourth + 1 fourth = 3 fourths</a:t>
            </a:r>
          </a:p>
          <a:p>
            <a:endParaRPr lang="en-US" sz="2400" dirty="0">
              <a:solidFill>
                <a:srgbClr val="1F497D"/>
              </a:solidFill>
              <a:latin typeface="Calibri"/>
            </a:endParaRPr>
          </a:p>
          <a:p>
            <a:r>
              <a:rPr lang="en-US" sz="2400" dirty="0" smtClean="0">
                <a:solidFill>
                  <a:srgbClr val="1F497D"/>
                </a:solidFill>
                <a:latin typeface="Calibri"/>
              </a:rPr>
              <a:t>3 </a:t>
            </a:r>
            <a:r>
              <a:rPr lang="en-US" sz="2400" dirty="0">
                <a:solidFill>
                  <a:srgbClr val="1F497D"/>
                </a:solidFill>
                <a:latin typeface="Calibri"/>
                <a:ea typeface="ＭＳ ゴシック"/>
                <a:cs typeface="ＭＳ ゴシック"/>
              </a:rPr>
              <a:t>×</a:t>
            </a:r>
            <a:r>
              <a:rPr lang="en-US" sz="2400" dirty="0" smtClean="0">
                <a:solidFill>
                  <a:srgbClr val="1F497D"/>
                </a:solidFill>
                <a:latin typeface="Calibri"/>
              </a:rPr>
              <a:t> (1 fourth) =  3 fourths</a:t>
            </a:r>
          </a:p>
          <a:p>
            <a:endParaRPr lang="en-US" sz="2400" dirty="0" smtClean="0">
              <a:solidFill>
                <a:srgbClr val="1F497D"/>
              </a:solidFill>
              <a:latin typeface="Calibri"/>
            </a:endParaRPr>
          </a:p>
          <a:p>
            <a:r>
              <a:rPr lang="en-US" sz="2400" dirty="0" smtClean="0">
                <a:solidFill>
                  <a:srgbClr val="1F497D"/>
                </a:solidFill>
                <a:latin typeface="Calibri"/>
              </a:rPr>
              <a:t>(3 </a:t>
            </a:r>
            <a:r>
              <a:rPr lang="en-US" sz="2400" dirty="0">
                <a:solidFill>
                  <a:srgbClr val="1F497D"/>
                </a:solidFill>
                <a:latin typeface="Calibri"/>
                <a:ea typeface="ＭＳ ゴシック"/>
                <a:cs typeface="ＭＳ ゴシック"/>
              </a:rPr>
              <a:t>×</a:t>
            </a:r>
            <a:r>
              <a:rPr lang="en-US" sz="2400" dirty="0">
                <a:solidFill>
                  <a:srgbClr val="1F497D"/>
                </a:solidFill>
                <a:latin typeface="Calibri"/>
              </a:rPr>
              <a:t> </a:t>
            </a:r>
            <a:r>
              <a:rPr lang="en-US" sz="2400" dirty="0" smtClean="0">
                <a:solidFill>
                  <a:srgbClr val="1F497D"/>
                </a:solidFill>
                <a:latin typeface="Calibri"/>
              </a:rPr>
              <a:t>1) fourths = 3 fourths</a:t>
            </a:r>
            <a:endParaRPr lang="en-US" sz="2400" dirty="0">
              <a:solidFill>
                <a:srgbClr val="1F497D"/>
              </a:solidFill>
              <a:latin typeface="Calibri"/>
            </a:endParaRPr>
          </a:p>
        </p:txBody>
      </p:sp>
      <p:pic>
        <p:nvPicPr>
          <p:cNvPr id="36" name="Picture 35"/>
          <p:cNvPicPr>
            <a:picLocks noChangeAspect="1"/>
          </p:cNvPicPr>
          <p:nvPr/>
        </p:nvPicPr>
        <p:blipFill>
          <a:blip r:embed="rId10"/>
          <a:stretch>
            <a:fillRect/>
          </a:stretch>
        </p:blipFill>
        <p:spPr>
          <a:xfrm>
            <a:off x="6629400" y="3190817"/>
            <a:ext cx="2192392" cy="3157596"/>
          </a:xfrm>
          <a:prstGeom prst="rect">
            <a:avLst/>
          </a:prstGeom>
        </p:spPr>
      </p:pic>
      <p:sp>
        <p:nvSpPr>
          <p:cNvPr id="39" name="Right Arrow 38"/>
          <p:cNvSpPr/>
          <p:nvPr/>
        </p:nvSpPr>
        <p:spPr>
          <a:xfrm>
            <a:off x="5884808" y="3962400"/>
            <a:ext cx="592192"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Right Arrow 39"/>
          <p:cNvSpPr/>
          <p:nvPr/>
        </p:nvSpPr>
        <p:spPr>
          <a:xfrm>
            <a:off x="4038600" y="4762925"/>
            <a:ext cx="2446036"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Right Arrow 40"/>
          <p:cNvSpPr/>
          <p:nvPr/>
        </p:nvSpPr>
        <p:spPr>
          <a:xfrm>
            <a:off x="4049741" y="5540011"/>
            <a:ext cx="243489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2" name="Picture 41"/>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378448" y="2057400"/>
            <a:ext cx="2765552" cy="675807"/>
          </a:xfrm>
          <a:prstGeom prst="rect">
            <a:avLst/>
          </a:prstGeom>
        </p:spPr>
      </p:pic>
    </p:spTree>
    <p:extLst>
      <p:ext uri="{BB962C8B-B14F-4D97-AF65-F5344CB8AC3E}">
        <p14:creationId xmlns:p14="http://schemas.microsoft.com/office/powerpoint/2010/main" val="32430424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Multiplication of Fractions</a:t>
            </a:r>
            <a:endParaRPr lang="en-US" dirty="0"/>
          </a:p>
        </p:txBody>
      </p:sp>
      <p:sp>
        <p:nvSpPr>
          <p:cNvPr id="4" name="Text Placeholder 3"/>
          <p:cNvSpPr>
            <a:spLocks noGrp="1"/>
          </p:cNvSpPr>
          <p:nvPr>
            <p:ph type="body" sz="quarter" idx="13"/>
          </p:nvPr>
        </p:nvSpPr>
        <p:spPr/>
        <p:txBody>
          <a:bodyPr/>
          <a:lstStyle/>
          <a:p>
            <a:r>
              <a:rPr lang="en-US" smtClean="0"/>
              <a:t>Grade 4 – Module 5 – Topic E</a:t>
            </a:r>
            <a:endParaRPr lang="en-US" dirty="0"/>
          </a:p>
        </p:txBody>
      </p:sp>
      <p:pic>
        <p:nvPicPr>
          <p:cNvPr id="37" name="Picture 36"/>
          <p:cNvPicPr>
            <a:picLocks noChangeAspect="1"/>
          </p:cNvPicPr>
          <p:nvPr/>
        </p:nvPicPr>
        <p:blipFill>
          <a:blip r:embed="rId3"/>
          <a:stretch>
            <a:fillRect/>
          </a:stretch>
        </p:blipFill>
        <p:spPr>
          <a:xfrm>
            <a:off x="990600" y="2226541"/>
            <a:ext cx="3352800" cy="3541396"/>
          </a:xfrm>
          <a:prstGeom prst="rect">
            <a:avLst/>
          </a:prstGeom>
        </p:spPr>
      </p:pic>
      <p:pic>
        <p:nvPicPr>
          <p:cNvPr id="42" name="Picture 41"/>
          <p:cNvPicPr>
            <a:picLocks noChangeAspect="1"/>
          </p:cNvPicPr>
          <p:nvPr/>
        </p:nvPicPr>
        <p:blipFill>
          <a:blip r:embed="rId4"/>
          <a:stretch>
            <a:fillRect/>
          </a:stretch>
        </p:blipFill>
        <p:spPr>
          <a:xfrm>
            <a:off x="4953000" y="2009449"/>
            <a:ext cx="3886199" cy="4389322"/>
          </a:xfrm>
          <a:prstGeom prst="rect">
            <a:avLst/>
          </a:prstGeom>
        </p:spPr>
      </p:pic>
      <p:sp>
        <p:nvSpPr>
          <p:cNvPr id="43" name="TextBox 42"/>
          <p:cNvSpPr txBox="1"/>
          <p:nvPr/>
        </p:nvSpPr>
        <p:spPr>
          <a:xfrm>
            <a:off x="269815" y="1824783"/>
            <a:ext cx="1692968" cy="369332"/>
          </a:xfrm>
          <a:prstGeom prst="rect">
            <a:avLst/>
          </a:prstGeom>
          <a:noFill/>
        </p:spPr>
        <p:txBody>
          <a:bodyPr wrap="square" rtlCol="0">
            <a:spAutoFit/>
          </a:bodyPr>
          <a:lstStyle/>
          <a:p>
            <a:r>
              <a:rPr lang="en-US" b="1" dirty="0" smtClean="0">
                <a:solidFill>
                  <a:srgbClr val="1F497D"/>
                </a:solidFill>
                <a:latin typeface="Calibri"/>
              </a:rPr>
              <a:t>Tape Diagram</a:t>
            </a:r>
            <a:endParaRPr lang="en-US" b="1" dirty="0">
              <a:solidFill>
                <a:srgbClr val="1F497D"/>
              </a:solidFill>
              <a:latin typeface="Calibri"/>
            </a:endParaRPr>
          </a:p>
        </p:txBody>
      </p:sp>
    </p:spTree>
    <p:extLst>
      <p:ext uri="{BB962C8B-B14F-4D97-AF65-F5344CB8AC3E}">
        <p14:creationId xmlns:p14="http://schemas.microsoft.com/office/powerpoint/2010/main" val="73506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Multiplication of Fractions</a:t>
            </a:r>
            <a:endParaRPr lang="en-US" dirty="0"/>
          </a:p>
        </p:txBody>
      </p:sp>
      <p:sp>
        <p:nvSpPr>
          <p:cNvPr id="4" name="Text Placeholder 3"/>
          <p:cNvSpPr>
            <a:spLocks noGrp="1"/>
          </p:cNvSpPr>
          <p:nvPr>
            <p:ph type="body" sz="quarter" idx="13"/>
          </p:nvPr>
        </p:nvSpPr>
        <p:spPr/>
        <p:txBody>
          <a:bodyPr/>
          <a:lstStyle/>
          <a:p>
            <a:r>
              <a:rPr lang="en-US" smtClean="0"/>
              <a:t>Grade 4 – Module 5 – Topic E</a:t>
            </a:r>
            <a:endParaRPr lang="en-US" dirty="0"/>
          </a:p>
        </p:txBody>
      </p:sp>
      <p:pic>
        <p:nvPicPr>
          <p:cNvPr id="3" name="Picture 2"/>
          <p:cNvPicPr>
            <a:picLocks noChangeAspect="1"/>
          </p:cNvPicPr>
          <p:nvPr/>
        </p:nvPicPr>
        <p:blipFill>
          <a:blip r:embed="rId3"/>
          <a:stretch>
            <a:fillRect/>
          </a:stretch>
        </p:blipFill>
        <p:spPr>
          <a:xfrm>
            <a:off x="260174" y="2544031"/>
            <a:ext cx="4214182" cy="2819400"/>
          </a:xfrm>
          <a:prstGeom prst="rect">
            <a:avLst/>
          </a:prstGeom>
        </p:spPr>
      </p:pic>
      <p:pic>
        <p:nvPicPr>
          <p:cNvPr id="11" name="Picture 10"/>
          <p:cNvPicPr>
            <a:picLocks noChangeAspect="1"/>
          </p:cNvPicPr>
          <p:nvPr/>
        </p:nvPicPr>
        <p:blipFill>
          <a:blip r:embed="rId4"/>
          <a:stretch>
            <a:fillRect/>
          </a:stretch>
        </p:blipFill>
        <p:spPr>
          <a:xfrm>
            <a:off x="4648200" y="2544031"/>
            <a:ext cx="4267200" cy="1486133"/>
          </a:xfrm>
          <a:prstGeom prst="rect">
            <a:avLst/>
          </a:prstGeom>
        </p:spPr>
      </p:pic>
      <p:pic>
        <p:nvPicPr>
          <p:cNvPr id="13" name="Picture 12"/>
          <p:cNvPicPr>
            <a:picLocks noChangeAspect="1"/>
          </p:cNvPicPr>
          <p:nvPr/>
        </p:nvPicPr>
        <p:blipFill>
          <a:blip r:embed="rId5"/>
          <a:stretch>
            <a:fillRect/>
          </a:stretch>
        </p:blipFill>
        <p:spPr>
          <a:xfrm>
            <a:off x="4648200" y="4038600"/>
            <a:ext cx="4278710" cy="1093367"/>
          </a:xfrm>
          <a:prstGeom prst="rect">
            <a:avLst/>
          </a:prstGeom>
        </p:spPr>
      </p:pic>
      <p:sp>
        <p:nvSpPr>
          <p:cNvPr id="38" name="TextBox 37"/>
          <p:cNvSpPr txBox="1"/>
          <p:nvPr/>
        </p:nvSpPr>
        <p:spPr>
          <a:xfrm>
            <a:off x="301012" y="2057400"/>
            <a:ext cx="1692968" cy="369332"/>
          </a:xfrm>
          <a:prstGeom prst="rect">
            <a:avLst/>
          </a:prstGeom>
          <a:noFill/>
        </p:spPr>
        <p:txBody>
          <a:bodyPr wrap="square" rtlCol="0">
            <a:spAutoFit/>
          </a:bodyPr>
          <a:lstStyle/>
          <a:p>
            <a:r>
              <a:rPr lang="en-US" b="1" dirty="0" smtClean="0">
                <a:solidFill>
                  <a:srgbClr val="1F497D"/>
                </a:solidFill>
                <a:latin typeface="Calibri"/>
              </a:rPr>
              <a:t>Number Line</a:t>
            </a:r>
            <a:endParaRPr lang="en-US" b="1" dirty="0">
              <a:solidFill>
                <a:srgbClr val="1F497D"/>
              </a:solidFill>
              <a:latin typeface="Calibri"/>
            </a:endParaRPr>
          </a:p>
        </p:txBody>
      </p:sp>
    </p:spTree>
    <p:extLst>
      <p:ext uri="{BB962C8B-B14F-4D97-AF65-F5344CB8AC3E}">
        <p14:creationId xmlns:p14="http://schemas.microsoft.com/office/powerpoint/2010/main" val="49220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Module 6:  Foundations of Multiplication and Division</a:t>
            </a:r>
            <a:endParaRPr lang="en-US" dirty="0"/>
          </a:p>
        </p:txBody>
      </p:sp>
      <p:sp>
        <p:nvSpPr>
          <p:cNvPr id="12" name="Text Placeholder 3"/>
          <p:cNvSpPr>
            <a:spLocks noGrp="1"/>
          </p:cNvSpPr>
          <p:nvPr>
            <p:ph type="body" sz="quarter" idx="13"/>
          </p:nvPr>
        </p:nvSpPr>
        <p:spPr/>
        <p:txBody>
          <a:bodyPr/>
          <a:lstStyle/>
          <a:p>
            <a:r>
              <a:rPr lang="en-US" smtClean="0"/>
              <a:t>Grade 2 – Module 6 – Lessons 17 and 18</a:t>
            </a:r>
            <a:endParaRPr lang="en-US" dirty="0"/>
          </a:p>
        </p:txBody>
      </p:sp>
      <p:grpSp>
        <p:nvGrpSpPr>
          <p:cNvPr id="16" name="Group 15"/>
          <p:cNvGrpSpPr/>
          <p:nvPr/>
        </p:nvGrpSpPr>
        <p:grpSpPr>
          <a:xfrm>
            <a:off x="280800" y="3941722"/>
            <a:ext cx="6729600" cy="1970712"/>
            <a:chOff x="280800" y="3941722"/>
            <a:chExt cx="6729600" cy="1970712"/>
          </a:xfrm>
        </p:grpSpPr>
        <p:sp>
          <p:nvSpPr>
            <p:cNvPr id="9" name="TextBox 8"/>
            <p:cNvSpPr txBox="1"/>
            <p:nvPr/>
          </p:nvSpPr>
          <p:spPr>
            <a:xfrm>
              <a:off x="280800" y="3941722"/>
              <a:ext cx="6172200" cy="892552"/>
            </a:xfrm>
            <a:prstGeom prst="rect">
              <a:avLst/>
            </a:prstGeom>
            <a:noFill/>
          </p:spPr>
          <p:txBody>
            <a:bodyPr wrap="square" rtlCol="0">
              <a:spAutoFit/>
            </a:bodyPr>
            <a:lstStyle/>
            <a:p>
              <a:pPr marL="285750" indent="-285750">
                <a:buFont typeface="Arial"/>
                <a:buChar char="•"/>
              </a:pPr>
              <a:r>
                <a:rPr lang="en-US" sz="2600" dirty="0">
                  <a:solidFill>
                    <a:srgbClr val="194467"/>
                  </a:solidFill>
                  <a:latin typeface="Agenda-Light"/>
                  <a:cs typeface="Agenda-Light"/>
                </a:rPr>
                <a:t>Even and Odd</a:t>
              </a:r>
            </a:p>
            <a:p>
              <a:endParaRPr lang="en-US" sz="2600" dirty="0">
                <a:solidFill>
                  <a:srgbClr val="194467"/>
                </a:solidFill>
                <a:latin typeface="Agenda-Light"/>
                <a:cs typeface="Agenda-Light"/>
              </a:endParaRPr>
            </a:p>
          </p:txBody>
        </p:sp>
        <p:pic>
          <p:nvPicPr>
            <p:cNvPr id="13" name="Picture 12"/>
            <p:cNvPicPr>
              <a:picLocks noChangeAspect="1"/>
            </p:cNvPicPr>
            <p:nvPr/>
          </p:nvPicPr>
          <p:blipFill>
            <a:blip r:embed="rId3"/>
            <a:stretch>
              <a:fillRect/>
            </a:stretch>
          </p:blipFill>
          <p:spPr>
            <a:xfrm>
              <a:off x="1308569" y="4412721"/>
              <a:ext cx="5701831" cy="1499713"/>
            </a:xfrm>
            <a:prstGeom prst="rect">
              <a:avLst/>
            </a:prstGeom>
          </p:spPr>
        </p:pic>
      </p:grpSp>
      <p:grpSp>
        <p:nvGrpSpPr>
          <p:cNvPr id="15" name="Group 14"/>
          <p:cNvGrpSpPr/>
          <p:nvPr/>
        </p:nvGrpSpPr>
        <p:grpSpPr>
          <a:xfrm>
            <a:off x="280800" y="1822431"/>
            <a:ext cx="7315200" cy="1895443"/>
            <a:chOff x="280800" y="1822431"/>
            <a:chExt cx="7315200" cy="1895443"/>
          </a:xfrm>
        </p:grpSpPr>
        <p:sp>
          <p:nvSpPr>
            <p:cNvPr id="5" name="TextBox 4"/>
            <p:cNvSpPr txBox="1"/>
            <p:nvPr/>
          </p:nvSpPr>
          <p:spPr>
            <a:xfrm>
              <a:off x="280800" y="1822431"/>
              <a:ext cx="7315200" cy="923330"/>
            </a:xfrm>
            <a:prstGeom prst="rect">
              <a:avLst/>
            </a:prstGeom>
            <a:noFill/>
          </p:spPr>
          <p:txBody>
            <a:bodyPr wrap="square" rtlCol="0">
              <a:spAutoFit/>
            </a:bodyPr>
            <a:lstStyle/>
            <a:p>
              <a:pPr marL="457200" indent="-457200">
                <a:spcAft>
                  <a:spcPts val="1200"/>
                </a:spcAft>
                <a:buFont typeface="Arial"/>
                <a:buChar char="•"/>
              </a:pPr>
              <a:r>
                <a:rPr lang="en-US" sz="2600" dirty="0">
                  <a:solidFill>
                    <a:srgbClr val="194467"/>
                  </a:solidFill>
                  <a:latin typeface="Agenda-Light"/>
                  <a:cs typeface="Agenda-Light"/>
                </a:rPr>
                <a:t>Doubles</a:t>
              </a:r>
            </a:p>
            <a:p>
              <a:endParaRPr lang="en-US" dirty="0"/>
            </a:p>
          </p:txBody>
        </p:sp>
        <p:pic>
          <p:nvPicPr>
            <p:cNvPr id="14" name="Picture 13"/>
            <p:cNvPicPr>
              <a:picLocks noChangeAspect="1"/>
            </p:cNvPicPr>
            <p:nvPr/>
          </p:nvPicPr>
          <p:blipFill>
            <a:blip r:embed="rId4"/>
            <a:stretch>
              <a:fillRect/>
            </a:stretch>
          </p:blipFill>
          <p:spPr>
            <a:xfrm>
              <a:off x="1143000" y="2549474"/>
              <a:ext cx="6255350" cy="1168400"/>
            </a:xfrm>
            <a:prstGeom prst="rect">
              <a:avLst/>
            </a:prstGeom>
          </p:spPr>
        </p:pic>
      </p:grpSp>
    </p:spTree>
    <p:extLst>
      <p:ext uri="{BB962C8B-B14F-4D97-AF65-F5344CB8AC3E}">
        <p14:creationId xmlns:p14="http://schemas.microsoft.com/office/powerpoint/2010/main" val="29750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Multiplication of Fractions</a:t>
            </a:r>
            <a:endParaRPr lang="en-US" dirty="0"/>
          </a:p>
        </p:txBody>
      </p:sp>
      <p:sp>
        <p:nvSpPr>
          <p:cNvPr id="4" name="Text Placeholder 3"/>
          <p:cNvSpPr>
            <a:spLocks noGrp="1"/>
          </p:cNvSpPr>
          <p:nvPr>
            <p:ph type="body" sz="quarter" idx="13"/>
          </p:nvPr>
        </p:nvSpPr>
        <p:spPr/>
        <p:txBody>
          <a:bodyPr/>
          <a:lstStyle/>
          <a:p>
            <a:r>
              <a:rPr lang="en-US" smtClean="0"/>
              <a:t>Grade 4 – Module 5 – Lessons 37 &amp; 38</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8528" y="1996696"/>
            <a:ext cx="3404962" cy="945392"/>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9084" y="2819400"/>
            <a:ext cx="3404962" cy="1257663"/>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2003" y="4106470"/>
            <a:ext cx="3404962" cy="931060"/>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06629" y="2983198"/>
            <a:ext cx="4879788" cy="944666"/>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206629" y="2971800"/>
            <a:ext cx="1467385" cy="944666"/>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674014" y="4775200"/>
            <a:ext cx="1760998" cy="862569"/>
          </a:xfrm>
          <a:prstGeom prst="rect">
            <a:avLst/>
          </a:prstGeom>
        </p:spPr>
      </p:pic>
      <p:grpSp>
        <p:nvGrpSpPr>
          <p:cNvPr id="7" name="Group 6"/>
          <p:cNvGrpSpPr/>
          <p:nvPr/>
        </p:nvGrpSpPr>
        <p:grpSpPr>
          <a:xfrm>
            <a:off x="4206629" y="2983198"/>
            <a:ext cx="4879788" cy="1803401"/>
            <a:chOff x="4217200" y="2971800"/>
            <a:chExt cx="4879788" cy="1803401"/>
          </a:xfrm>
        </p:grpSpPr>
        <p:pic>
          <p:nvPicPr>
            <p:cNvPr id="6" name="Picture 5"/>
            <p:cNvPicPr>
              <a:picLocks noChangeAspect="1"/>
            </p:cNvPicPr>
            <p:nvPr/>
          </p:nvPicPr>
          <p:blipFill>
            <a:blip r:embed="rId9"/>
            <a:stretch>
              <a:fillRect/>
            </a:stretch>
          </p:blipFill>
          <p:spPr>
            <a:xfrm>
              <a:off x="4217200" y="2971800"/>
              <a:ext cx="4879788" cy="1803400"/>
            </a:xfrm>
            <a:prstGeom prst="rect">
              <a:avLst/>
            </a:prstGeom>
          </p:spPr>
        </p:pic>
        <p:sp>
          <p:nvSpPr>
            <p:cNvPr id="5" name="Rectangle 4"/>
            <p:cNvSpPr/>
            <p:nvPr/>
          </p:nvSpPr>
          <p:spPr>
            <a:xfrm>
              <a:off x="7239000" y="3916467"/>
              <a:ext cx="1295400" cy="8587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1676400" y="1617057"/>
            <a:ext cx="5987212" cy="400110"/>
          </a:xfrm>
          <a:prstGeom prst="rect">
            <a:avLst/>
          </a:prstGeom>
          <a:noFill/>
        </p:spPr>
        <p:txBody>
          <a:bodyPr wrap="square" rtlCol="0">
            <a:spAutoFit/>
          </a:bodyPr>
          <a:lstStyle/>
          <a:p>
            <a:pPr algn="ctr"/>
            <a:r>
              <a:rPr lang="en-US" sz="2000" b="1" dirty="0" smtClean="0">
                <a:solidFill>
                  <a:srgbClr val="1F497D"/>
                </a:solidFill>
                <a:latin typeface="Calibri"/>
                <a:sym typeface="Wingdings"/>
              </a:rPr>
              <a:t>Tape Diagram				 Distributive Property</a:t>
            </a:r>
          </a:p>
        </p:txBody>
      </p:sp>
    </p:spTree>
    <p:extLst>
      <p:ext uri="{BB962C8B-B14F-4D97-AF65-F5344CB8AC3E}">
        <p14:creationId xmlns:p14="http://schemas.microsoft.com/office/powerpoint/2010/main" val="131746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smtClean="0"/>
              <a:t>Try Problem #13.</a:t>
            </a:r>
            <a:endParaRPr lang="en-US" dirty="0"/>
          </a:p>
        </p:txBody>
      </p:sp>
      <p:sp>
        <p:nvSpPr>
          <p:cNvPr id="3" name="Content Placeholder 2"/>
          <p:cNvSpPr>
            <a:spLocks noGrp="1"/>
          </p:cNvSpPr>
          <p:nvPr>
            <p:ph idx="1"/>
          </p:nvPr>
        </p:nvSpPr>
        <p:spPr>
          <a:xfrm>
            <a:off x="304800" y="1776350"/>
            <a:ext cx="8229600" cy="4572000"/>
          </a:xfrm>
        </p:spPr>
        <p:txBody>
          <a:bodyPr/>
          <a:lstStyle/>
          <a:p>
            <a:r>
              <a:rPr lang="en-US" smtClean="0"/>
              <a:t>Use RDW to solve.</a:t>
            </a:r>
          </a:p>
          <a:p>
            <a:r>
              <a:rPr lang="en-US" smtClean="0"/>
              <a:t>			A bricklayer places 12 bricks along an outside 			wall of a shed. Each brick is ¾ foot long.              		How many feet long is that wall of the shed?</a:t>
            </a:r>
            <a:endParaRPr lang="en-US" dirty="0"/>
          </a:p>
        </p:txBody>
      </p:sp>
      <p:sp>
        <p:nvSpPr>
          <p:cNvPr id="4" name="Text Placeholder 3"/>
          <p:cNvSpPr>
            <a:spLocks noGrp="1"/>
          </p:cNvSpPr>
          <p:nvPr>
            <p:ph type="body" sz="quarter" idx="13"/>
          </p:nvPr>
        </p:nvSpPr>
        <p:spPr/>
        <p:txBody>
          <a:bodyPr/>
          <a:lstStyle/>
          <a:p>
            <a:r>
              <a:rPr lang="en-US" smtClean="0"/>
              <a:t>Grade 4 – Module 5 – Lesson 36</a:t>
            </a:r>
            <a:endParaRPr lang="en-US" dirty="0"/>
          </a:p>
        </p:txBody>
      </p:sp>
      <p:sp>
        <p:nvSpPr>
          <p:cNvPr id="5" name="TextBox 4"/>
          <p:cNvSpPr txBox="1"/>
          <p:nvPr/>
        </p:nvSpPr>
        <p:spPr>
          <a:xfrm rot="937666">
            <a:off x="6294343" y="721156"/>
            <a:ext cx="2712723" cy="1200328"/>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dirty="0" smtClean="0">
                <a:solidFill>
                  <a:prstClr val="white"/>
                </a:solidFill>
                <a:latin typeface="Calibri"/>
              </a:rPr>
              <a:t>Try using the associative property  to solve.</a:t>
            </a:r>
            <a:endParaRPr lang="en-US" sz="2400" dirty="0">
              <a:solidFill>
                <a:prstClr val="white"/>
              </a:solidFill>
              <a:latin typeface="Calibri"/>
            </a:endParaRPr>
          </a:p>
        </p:txBody>
      </p:sp>
      <p:pic>
        <p:nvPicPr>
          <p:cNvPr id="8" name="Picture 7" descr="img277.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70138" y="3803463"/>
            <a:ext cx="3825339" cy="944830"/>
          </a:xfrm>
          <a:prstGeom prst="rect">
            <a:avLst/>
          </a:prstGeom>
        </p:spPr>
      </p:pic>
      <p:pic>
        <p:nvPicPr>
          <p:cNvPr id="9" name="Picture 8" descr="img277.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91179" y="4572000"/>
            <a:ext cx="3204972" cy="1300102"/>
          </a:xfrm>
          <a:prstGeom prst="rect">
            <a:avLst/>
          </a:prstGeom>
        </p:spPr>
      </p:pic>
      <p:grpSp>
        <p:nvGrpSpPr>
          <p:cNvPr id="2" name="Group 1"/>
          <p:cNvGrpSpPr/>
          <p:nvPr/>
        </p:nvGrpSpPr>
        <p:grpSpPr>
          <a:xfrm>
            <a:off x="993448" y="3803463"/>
            <a:ext cx="3504867" cy="1689474"/>
            <a:chOff x="792987" y="3492126"/>
            <a:chExt cx="3504867" cy="1689474"/>
          </a:xfrm>
        </p:grpSpPr>
        <p:pic>
          <p:nvPicPr>
            <p:cNvPr id="6" name="Picture 5" descr="img277.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2987" y="3492126"/>
              <a:ext cx="3504867" cy="1689474"/>
            </a:xfrm>
            <a:prstGeom prst="rect">
              <a:avLst/>
            </a:prstGeom>
          </p:spPr>
        </p:pic>
        <p:pic>
          <p:nvPicPr>
            <p:cNvPr id="10" name="Picture 9" descr="img277.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62200" y="4806844"/>
              <a:ext cx="297875" cy="374756"/>
            </a:xfrm>
            <a:prstGeom prst="rect">
              <a:avLst/>
            </a:prstGeom>
          </p:spPr>
        </p:pic>
      </p:grpSp>
    </p:spTree>
    <p:extLst>
      <p:ext uri="{BB962C8B-B14F-4D97-AF65-F5344CB8AC3E}">
        <p14:creationId xmlns:p14="http://schemas.microsoft.com/office/powerpoint/2010/main" val="91264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smtClean="0"/>
              <a:t>Try Problem #14.</a:t>
            </a:r>
            <a:endParaRPr lang="en-US" dirty="0"/>
          </a:p>
        </p:txBody>
      </p:sp>
      <p:sp>
        <p:nvSpPr>
          <p:cNvPr id="3" name="Content Placeholder 2"/>
          <p:cNvSpPr>
            <a:spLocks noGrp="1"/>
          </p:cNvSpPr>
          <p:nvPr>
            <p:ph idx="1"/>
          </p:nvPr>
        </p:nvSpPr>
        <p:spPr/>
        <p:txBody>
          <a:bodyPr/>
          <a:lstStyle/>
          <a:p>
            <a:r>
              <a:rPr lang="en-US" smtClean="0"/>
              <a:t>Use RDW to solve.</a:t>
            </a:r>
          </a:p>
          <a:p>
            <a:r>
              <a:rPr lang="en-US" smtClean="0"/>
              <a:t>	Kelly’s new puppy weighed 4 7/10 pounds when she brought him home. Now the puppy weighs six times as much as he did when he came home.             How much does the dog weigh now?</a:t>
            </a:r>
            <a:endParaRPr lang="en-US" dirty="0"/>
          </a:p>
        </p:txBody>
      </p:sp>
      <p:sp>
        <p:nvSpPr>
          <p:cNvPr id="4" name="Text Placeholder 3"/>
          <p:cNvSpPr>
            <a:spLocks noGrp="1"/>
          </p:cNvSpPr>
          <p:nvPr>
            <p:ph type="body" sz="quarter" idx="13"/>
          </p:nvPr>
        </p:nvSpPr>
        <p:spPr/>
        <p:txBody>
          <a:bodyPr/>
          <a:lstStyle/>
          <a:p>
            <a:r>
              <a:rPr lang="en-US" smtClean="0"/>
              <a:t>Grade 4 – Module 5 – Lesson 37</a:t>
            </a:r>
            <a:endParaRPr lang="en-US" dirty="0"/>
          </a:p>
        </p:txBody>
      </p:sp>
      <p:sp>
        <p:nvSpPr>
          <p:cNvPr id="5" name="TextBox 4"/>
          <p:cNvSpPr txBox="1"/>
          <p:nvPr/>
        </p:nvSpPr>
        <p:spPr>
          <a:xfrm rot="937666">
            <a:off x="6150686" y="701442"/>
            <a:ext cx="2859085" cy="1200328"/>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dirty="0" smtClean="0">
                <a:solidFill>
                  <a:prstClr val="white"/>
                </a:solidFill>
                <a:latin typeface="Calibri"/>
              </a:rPr>
              <a:t>Try using the distributive property  to solve.</a:t>
            </a:r>
            <a:endParaRPr lang="en-US" sz="2400" dirty="0">
              <a:solidFill>
                <a:prstClr val="white"/>
              </a:solidFill>
              <a:latin typeface="Calibri"/>
            </a:endParaRPr>
          </a:p>
        </p:txBody>
      </p:sp>
      <p:pic>
        <p:nvPicPr>
          <p:cNvPr id="2" name="Picture 1" descr="img27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1856" y="3911819"/>
            <a:ext cx="2829730" cy="1688479"/>
          </a:xfrm>
          <a:prstGeom prst="rect">
            <a:avLst/>
          </a:prstGeom>
        </p:spPr>
      </p:pic>
      <p:pic>
        <p:nvPicPr>
          <p:cNvPr id="8" name="Picture 7" descr="img278.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08267" y="3945055"/>
            <a:ext cx="3030614" cy="1941233"/>
          </a:xfrm>
          <a:prstGeom prst="rect">
            <a:avLst/>
          </a:prstGeom>
        </p:spPr>
      </p:pic>
      <p:pic>
        <p:nvPicPr>
          <p:cNvPr id="9" name="Picture 8" descr="img278.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30278" y="5029200"/>
            <a:ext cx="3281160" cy="990600"/>
          </a:xfrm>
          <a:prstGeom prst="rect">
            <a:avLst/>
          </a:prstGeom>
        </p:spPr>
      </p:pic>
    </p:spTree>
    <p:extLst>
      <p:ext uri="{BB962C8B-B14F-4D97-AF65-F5344CB8AC3E}">
        <p14:creationId xmlns:p14="http://schemas.microsoft.com/office/powerpoint/2010/main" val="310223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Content Placeholder 2"/>
          <p:cNvSpPr>
            <a:spLocks noGrp="1"/>
          </p:cNvSpPr>
          <p:nvPr>
            <p:ph idx="1"/>
          </p:nvPr>
        </p:nvSpPr>
        <p:spPr>
          <a:xfrm>
            <a:off x="304800" y="1776350"/>
            <a:ext cx="8610600" cy="4572000"/>
          </a:xfrm>
        </p:spPr>
        <p:txBody>
          <a:bodyPr/>
          <a:lstStyle/>
          <a:p>
            <a:pPr marL="457200" indent="-457200">
              <a:buFont typeface="Arial"/>
              <a:buChar char="•"/>
            </a:pPr>
            <a:r>
              <a:rPr lang="en-US" dirty="0" smtClean="0"/>
              <a:t>Foundations of Multiplication and Division</a:t>
            </a:r>
          </a:p>
          <a:p>
            <a:pPr marL="457200" indent="-457200">
              <a:buFont typeface="Arial"/>
              <a:buChar char="•"/>
            </a:pPr>
            <a:r>
              <a:rPr lang="en-US" dirty="0" smtClean="0"/>
              <a:t>Grade 3 Progression of Multiplication and Division </a:t>
            </a:r>
          </a:p>
          <a:p>
            <a:pPr marL="457200" indent="-457200">
              <a:buFont typeface="Arial"/>
              <a:buChar char="•"/>
            </a:pPr>
            <a:r>
              <a:rPr lang="en-US" dirty="0" smtClean="0"/>
              <a:t>Grade 4 Progression of Multiplication and Division</a:t>
            </a:r>
          </a:p>
          <a:p>
            <a:pPr marL="457200" indent="-457200">
              <a:buFont typeface="Arial"/>
              <a:buChar char="•"/>
            </a:pPr>
            <a:r>
              <a:rPr lang="en-US" b="1" dirty="0" smtClean="0"/>
              <a:t>Grade 5 Progression of Multiplication and Division</a:t>
            </a:r>
          </a:p>
          <a:p>
            <a:pPr marL="457200" indent="-457200">
              <a:buFont typeface="Arial"/>
              <a:buChar char="•"/>
            </a:pPr>
            <a:r>
              <a:rPr lang="en-US" dirty="0" smtClean="0"/>
              <a:t>Continuation of Multiplication and Division in the Middle Grades</a:t>
            </a:r>
            <a:endParaRPr lang="en-US" dirty="0"/>
          </a:p>
        </p:txBody>
      </p:sp>
    </p:spTree>
    <p:extLst>
      <p:ext uri="{BB962C8B-B14F-4D97-AF65-F5344CB8AC3E}">
        <p14:creationId xmlns:p14="http://schemas.microsoft.com/office/powerpoint/2010/main" val="34744424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A Continuation of a Story of Units in Grade 5</a:t>
            </a:r>
            <a:endParaRPr lang="en-US" dirty="0"/>
          </a:p>
        </p:txBody>
      </p:sp>
      <p:sp>
        <p:nvSpPr>
          <p:cNvPr id="8" name="TextBox 7"/>
          <p:cNvSpPr txBox="1"/>
          <p:nvPr/>
        </p:nvSpPr>
        <p:spPr>
          <a:xfrm>
            <a:off x="286606" y="1671395"/>
            <a:ext cx="8857394" cy="4616647"/>
          </a:xfrm>
          <a:prstGeom prst="rect">
            <a:avLst/>
          </a:prstGeom>
          <a:noFill/>
        </p:spPr>
        <p:txBody>
          <a:bodyPr wrap="square" rtlCol="0">
            <a:spAutoFit/>
          </a:bodyPr>
          <a:lstStyle/>
          <a:p>
            <a:r>
              <a:rPr lang="en-US" sz="2200" dirty="0" smtClean="0">
                <a:solidFill>
                  <a:srgbClr val="1F497D"/>
                </a:solidFill>
                <a:latin typeface="Arial"/>
                <a:cs typeface="Arial"/>
              </a:rPr>
              <a:t>By the end of Grade 5 students will:</a:t>
            </a:r>
          </a:p>
          <a:p>
            <a:pPr marL="742950" lvl="1" indent="-285750">
              <a:buFont typeface="Arial"/>
              <a:buChar char="•"/>
            </a:pPr>
            <a:r>
              <a:rPr lang="en-US" sz="2200" dirty="0" smtClean="0">
                <a:solidFill>
                  <a:srgbClr val="1F497D"/>
                </a:solidFill>
                <a:latin typeface="Arial"/>
                <a:cs typeface="Arial"/>
              </a:rPr>
              <a:t>Use whole-number exponents to denote power of 10. (5.NBT.2)</a:t>
            </a:r>
            <a:endParaRPr lang="en-US" sz="2200" dirty="0">
              <a:latin typeface="Arial"/>
              <a:cs typeface="Arial"/>
            </a:endParaRPr>
          </a:p>
          <a:p>
            <a:pPr marL="742950" lvl="1" indent="-285750">
              <a:buFont typeface="Arial"/>
              <a:buChar char="•"/>
            </a:pPr>
            <a:r>
              <a:rPr lang="en-US" sz="2200" dirty="0">
                <a:solidFill>
                  <a:srgbClr val="1F497D"/>
                </a:solidFill>
                <a:latin typeface="Arial"/>
                <a:cs typeface="Arial"/>
              </a:rPr>
              <a:t>Fluently multiply multi-digit whole numbers. (5.NBT.5</a:t>
            </a:r>
            <a:r>
              <a:rPr lang="en-US" sz="2200" dirty="0" smtClean="0">
                <a:solidFill>
                  <a:srgbClr val="1F497D"/>
                </a:solidFill>
                <a:latin typeface="Arial"/>
                <a:cs typeface="Arial"/>
              </a:rPr>
              <a:t>)</a:t>
            </a:r>
          </a:p>
          <a:p>
            <a:pPr marL="742950" lvl="1" indent="-285750">
              <a:buFont typeface="Arial"/>
              <a:buChar char="•"/>
            </a:pPr>
            <a:r>
              <a:rPr lang="en-US" sz="2200" dirty="0" smtClean="0">
                <a:solidFill>
                  <a:srgbClr val="1F497D"/>
                </a:solidFill>
                <a:latin typeface="Arial"/>
                <a:cs typeface="Arial"/>
              </a:rPr>
              <a:t>Find </a:t>
            </a:r>
            <a:r>
              <a:rPr lang="en-US" sz="2200" dirty="0">
                <a:solidFill>
                  <a:srgbClr val="1F497D"/>
                </a:solidFill>
                <a:latin typeface="Arial"/>
                <a:cs typeface="Arial"/>
              </a:rPr>
              <a:t>whole-number quotients of whole numbers with up to four-digit dividends and two-digit divisors. </a:t>
            </a:r>
            <a:r>
              <a:rPr lang="en-US" sz="2200" dirty="0" smtClean="0">
                <a:solidFill>
                  <a:srgbClr val="1F497D"/>
                </a:solidFill>
                <a:latin typeface="Arial"/>
                <a:cs typeface="Arial"/>
              </a:rPr>
              <a:t>(</a:t>
            </a:r>
            <a:r>
              <a:rPr lang="en-US" sz="2200" dirty="0">
                <a:solidFill>
                  <a:srgbClr val="1F497D"/>
                </a:solidFill>
                <a:latin typeface="Arial"/>
                <a:cs typeface="Arial"/>
              </a:rPr>
              <a:t>5.NBT.6</a:t>
            </a:r>
            <a:r>
              <a:rPr lang="en-US" sz="2200" dirty="0" smtClean="0">
                <a:solidFill>
                  <a:srgbClr val="1F497D"/>
                </a:solidFill>
                <a:latin typeface="Arial"/>
                <a:cs typeface="Arial"/>
              </a:rPr>
              <a:t>)</a:t>
            </a:r>
            <a:endParaRPr lang="en-US" sz="2200" dirty="0">
              <a:solidFill>
                <a:srgbClr val="1F497D"/>
              </a:solidFill>
              <a:latin typeface="Arial"/>
              <a:cs typeface="Arial"/>
            </a:endParaRPr>
          </a:p>
          <a:p>
            <a:pPr marL="742950" lvl="1" indent="-285750">
              <a:buFont typeface="Arial"/>
              <a:buChar char="•"/>
            </a:pPr>
            <a:r>
              <a:rPr lang="en-US" sz="2200" dirty="0">
                <a:solidFill>
                  <a:srgbClr val="1F497D"/>
                </a:solidFill>
                <a:latin typeface="Arial"/>
                <a:cs typeface="Arial"/>
              </a:rPr>
              <a:t>Multiply and divide decimals to </a:t>
            </a:r>
            <a:r>
              <a:rPr lang="en-US" sz="2200" dirty="0" smtClean="0">
                <a:solidFill>
                  <a:srgbClr val="1F497D"/>
                </a:solidFill>
                <a:latin typeface="Arial"/>
                <a:cs typeface="Arial"/>
              </a:rPr>
              <a:t>hundredths. </a:t>
            </a:r>
            <a:r>
              <a:rPr lang="en-US" sz="2200" dirty="0">
                <a:solidFill>
                  <a:srgbClr val="1F497D"/>
                </a:solidFill>
                <a:latin typeface="Arial"/>
                <a:cs typeface="Arial"/>
              </a:rPr>
              <a:t>(5.NBT.7</a:t>
            </a:r>
            <a:r>
              <a:rPr lang="en-US" sz="2200" dirty="0" smtClean="0">
                <a:solidFill>
                  <a:srgbClr val="1F497D"/>
                </a:solidFill>
                <a:latin typeface="Arial"/>
                <a:cs typeface="Arial"/>
              </a:rPr>
              <a:t>)</a:t>
            </a:r>
          </a:p>
          <a:p>
            <a:pPr marL="742950" lvl="1" indent="-285750">
              <a:buFont typeface="Arial"/>
              <a:buChar char="•"/>
            </a:pPr>
            <a:r>
              <a:rPr lang="en-US" sz="2200" dirty="0">
                <a:solidFill>
                  <a:srgbClr val="1F497D"/>
                </a:solidFill>
                <a:latin typeface="Arial"/>
                <a:cs typeface="Arial"/>
              </a:rPr>
              <a:t>Interpret a fraction as division of the numerator by the denominator. </a:t>
            </a:r>
            <a:r>
              <a:rPr lang="en-US" sz="2200" dirty="0" smtClean="0">
                <a:solidFill>
                  <a:srgbClr val="1F497D"/>
                </a:solidFill>
                <a:latin typeface="Arial"/>
                <a:cs typeface="Arial"/>
              </a:rPr>
              <a:t>(</a:t>
            </a:r>
            <a:r>
              <a:rPr lang="en-US" sz="2200" dirty="0">
                <a:solidFill>
                  <a:srgbClr val="1F497D"/>
                </a:solidFill>
                <a:latin typeface="Arial"/>
                <a:cs typeface="Arial"/>
              </a:rPr>
              <a:t>5.NF.3) </a:t>
            </a:r>
          </a:p>
          <a:p>
            <a:pPr marL="742950" lvl="1" indent="-285750">
              <a:buFont typeface="Arial"/>
              <a:buChar char="•"/>
            </a:pPr>
            <a:r>
              <a:rPr lang="en-US" sz="2200" dirty="0">
                <a:solidFill>
                  <a:srgbClr val="1F497D"/>
                </a:solidFill>
                <a:latin typeface="Arial"/>
                <a:cs typeface="Arial"/>
              </a:rPr>
              <a:t>Multiply a fraction or whole number by a fraction</a:t>
            </a:r>
            <a:r>
              <a:rPr lang="en-US" sz="2200" dirty="0" smtClean="0">
                <a:solidFill>
                  <a:srgbClr val="1F497D"/>
                </a:solidFill>
                <a:latin typeface="Arial"/>
                <a:cs typeface="Arial"/>
              </a:rPr>
              <a:t>.    (</a:t>
            </a:r>
            <a:r>
              <a:rPr lang="en-US" sz="2200" dirty="0">
                <a:solidFill>
                  <a:srgbClr val="1F497D"/>
                </a:solidFill>
                <a:latin typeface="Arial"/>
                <a:cs typeface="Arial"/>
              </a:rPr>
              <a:t>5.NF.4)</a:t>
            </a:r>
          </a:p>
          <a:p>
            <a:pPr marL="742950" lvl="1" indent="-285750">
              <a:buFont typeface="Arial"/>
              <a:buChar char="•"/>
            </a:pPr>
            <a:r>
              <a:rPr lang="en-US" sz="2400" dirty="0">
                <a:solidFill>
                  <a:srgbClr val="1F497D"/>
                </a:solidFill>
                <a:latin typeface="Arial"/>
                <a:cs typeface="Arial"/>
              </a:rPr>
              <a:t>Solve real world problems involving multiplication of fractions and mixed numbers. </a:t>
            </a:r>
            <a:r>
              <a:rPr lang="en-US" sz="2400" dirty="0" smtClean="0">
                <a:solidFill>
                  <a:srgbClr val="1F497D"/>
                </a:solidFill>
                <a:latin typeface="Arial"/>
                <a:cs typeface="Arial"/>
              </a:rPr>
              <a:t>(</a:t>
            </a:r>
            <a:r>
              <a:rPr lang="en-US" sz="2400" dirty="0">
                <a:solidFill>
                  <a:srgbClr val="1F497D"/>
                </a:solidFill>
                <a:latin typeface="Arial"/>
                <a:cs typeface="Arial"/>
              </a:rPr>
              <a:t>5.NF.6)</a:t>
            </a:r>
          </a:p>
          <a:p>
            <a:pPr marL="742950" lvl="1" indent="-285750">
              <a:buFont typeface="Arial"/>
              <a:buChar char="•"/>
            </a:pPr>
            <a:r>
              <a:rPr lang="en-US" sz="2400" dirty="0">
                <a:solidFill>
                  <a:srgbClr val="1F497D"/>
                </a:solidFill>
                <a:latin typeface="Arial"/>
                <a:cs typeface="Arial"/>
              </a:rPr>
              <a:t>Divide unit fractions by whole numbers and whole numbers by unit fractions. </a:t>
            </a:r>
            <a:r>
              <a:rPr lang="en-US" sz="2400" dirty="0" smtClean="0">
                <a:solidFill>
                  <a:srgbClr val="1F497D"/>
                </a:solidFill>
                <a:latin typeface="Arial"/>
                <a:cs typeface="Arial"/>
              </a:rPr>
              <a:t>(</a:t>
            </a:r>
            <a:r>
              <a:rPr lang="en-US" sz="2400" dirty="0">
                <a:solidFill>
                  <a:srgbClr val="1F497D"/>
                </a:solidFill>
                <a:latin typeface="Arial"/>
                <a:cs typeface="Arial"/>
              </a:rPr>
              <a:t>5.NF.7</a:t>
            </a:r>
            <a:r>
              <a:rPr lang="en-US" sz="2400" dirty="0" smtClean="0">
                <a:solidFill>
                  <a:srgbClr val="1F497D"/>
                </a:solidFill>
                <a:latin typeface="Arial"/>
                <a:cs typeface="Arial"/>
              </a:rPr>
              <a:t>)</a:t>
            </a:r>
            <a:endParaRPr lang="en-US" sz="2400" dirty="0">
              <a:solidFill>
                <a:srgbClr val="1F497D"/>
              </a:solidFill>
              <a:latin typeface="Arial"/>
              <a:cs typeface="Arial"/>
            </a:endParaRPr>
          </a:p>
        </p:txBody>
      </p:sp>
    </p:spTree>
    <p:extLst>
      <p:ext uri="{BB962C8B-B14F-4D97-AF65-F5344CB8AC3E}">
        <p14:creationId xmlns:p14="http://schemas.microsoft.com/office/powerpoint/2010/main" val="32087310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Patterns on the Place Value Chart:  Multiplication</a:t>
            </a:r>
            <a:endParaRPr lang="en-US" dirty="0"/>
          </a:p>
        </p:txBody>
      </p:sp>
      <p:sp>
        <p:nvSpPr>
          <p:cNvPr id="108" name="Text Box 57"/>
          <p:cNvSpPr txBox="1">
            <a:spLocks noGrp="1"/>
          </p:cNvSpPr>
          <p:nvPr>
            <p:ph idx="1"/>
          </p:nvPr>
        </p:nvSpPr>
        <p:spPr/>
        <p:txBody>
          <a:bodyPr/>
          <a:lstStyle/>
          <a:p>
            <a:endParaRPr lang="en-US" smtClean="0"/>
          </a:p>
          <a:p>
            <a:r>
              <a:rPr lang="en-US" smtClean="0"/>
              <a:t> </a:t>
            </a:r>
            <a:endParaRPr lang="en-US" dirty="0"/>
          </a:p>
        </p:txBody>
      </p:sp>
      <p:sp>
        <p:nvSpPr>
          <p:cNvPr id="62" name="Text Placeholder 3"/>
          <p:cNvSpPr>
            <a:spLocks noGrp="1"/>
          </p:cNvSpPr>
          <p:nvPr>
            <p:ph type="body" sz="quarter" idx="13"/>
          </p:nvPr>
        </p:nvSpPr>
        <p:spPr/>
        <p:txBody>
          <a:bodyPr/>
          <a:lstStyle/>
          <a:p>
            <a:r>
              <a:rPr lang="en-US" smtClean="0"/>
              <a:t>Grade 5 – Module 1 – Lessons 5 &amp; 6</a:t>
            </a:r>
            <a:endParaRPr lang="en-US" dirty="0"/>
          </a:p>
        </p:txBody>
      </p:sp>
      <p:grpSp>
        <p:nvGrpSpPr>
          <p:cNvPr id="117" name="Group 116"/>
          <p:cNvGrpSpPr/>
          <p:nvPr/>
        </p:nvGrpSpPr>
        <p:grpSpPr>
          <a:xfrm>
            <a:off x="867924" y="1946586"/>
            <a:ext cx="4454643" cy="1758872"/>
            <a:chOff x="914483" y="1785229"/>
            <a:chExt cx="4454643" cy="1758872"/>
          </a:xfrm>
        </p:grpSpPr>
        <p:grpSp>
          <p:nvGrpSpPr>
            <p:cNvPr id="98" name="Group 97"/>
            <p:cNvGrpSpPr/>
            <p:nvPr/>
          </p:nvGrpSpPr>
          <p:grpSpPr>
            <a:xfrm>
              <a:off x="2138480" y="2386891"/>
              <a:ext cx="1859280" cy="777875"/>
              <a:chOff x="0" y="0"/>
              <a:chExt cx="1859280" cy="777875"/>
            </a:xfrm>
          </p:grpSpPr>
          <p:grpSp>
            <p:nvGrpSpPr>
              <p:cNvPr id="99" name="Group 98"/>
              <p:cNvGrpSpPr/>
              <p:nvPr/>
            </p:nvGrpSpPr>
            <p:grpSpPr>
              <a:xfrm>
                <a:off x="0" y="355600"/>
                <a:ext cx="716280" cy="422275"/>
                <a:chOff x="0" y="0"/>
                <a:chExt cx="716280" cy="422275"/>
              </a:xfrm>
            </p:grpSpPr>
            <p:cxnSp>
              <p:nvCxnSpPr>
                <p:cNvPr id="106" name="Straight Arrow Connector 105"/>
                <p:cNvCxnSpPr/>
                <p:nvPr/>
              </p:nvCxnSpPr>
              <p:spPr>
                <a:xfrm flipH="1">
                  <a:off x="0" y="0"/>
                  <a:ext cx="685800" cy="2286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7" name="Text Box 39"/>
                <p:cNvSpPr txBox="1"/>
                <p:nvPr/>
              </p:nvSpPr>
              <p:spPr>
                <a:xfrm rot="20496756">
                  <a:off x="153670" y="79375"/>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dirty="0">
                      <a:effectLst/>
                      <a:latin typeface="Cambria Math"/>
                      <a:ea typeface="ＭＳ 明朝"/>
                      <a:cs typeface="Times New Roman"/>
                    </a:rPr>
                    <a:t>×</a:t>
                  </a:r>
                  <a:r>
                    <a:rPr lang="en-US" sz="1400" dirty="0">
                      <a:effectLst/>
                      <a:ea typeface="ＭＳ 明朝"/>
                      <a:cs typeface="Times New Roman"/>
                    </a:rPr>
                    <a:t> 10</a:t>
                  </a:r>
                  <a:endParaRPr lang="en-US" sz="1200" dirty="0">
                    <a:effectLst/>
                    <a:ea typeface="ＭＳ 明朝"/>
                    <a:cs typeface="Times New Roman"/>
                  </a:endParaRPr>
                </a:p>
              </p:txBody>
            </p:sp>
          </p:grpSp>
          <p:grpSp>
            <p:nvGrpSpPr>
              <p:cNvPr id="100" name="Group 99"/>
              <p:cNvGrpSpPr/>
              <p:nvPr/>
            </p:nvGrpSpPr>
            <p:grpSpPr>
              <a:xfrm>
                <a:off x="571500" y="165100"/>
                <a:ext cx="716280" cy="422275"/>
                <a:chOff x="0" y="0"/>
                <a:chExt cx="716280" cy="422275"/>
              </a:xfrm>
            </p:grpSpPr>
            <p:cxnSp>
              <p:nvCxnSpPr>
                <p:cNvPr id="104" name="Straight Arrow Connector 103"/>
                <p:cNvCxnSpPr/>
                <p:nvPr/>
              </p:nvCxnSpPr>
              <p:spPr>
                <a:xfrm flipH="1">
                  <a:off x="0" y="0"/>
                  <a:ext cx="685800" cy="2286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5" name="Text Box 42"/>
                <p:cNvSpPr txBox="1"/>
                <p:nvPr/>
              </p:nvSpPr>
              <p:spPr>
                <a:xfrm rot="20496756">
                  <a:off x="153670" y="79375"/>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grpSp>
          <p:grpSp>
            <p:nvGrpSpPr>
              <p:cNvPr id="101" name="Group 100"/>
              <p:cNvGrpSpPr/>
              <p:nvPr/>
            </p:nvGrpSpPr>
            <p:grpSpPr>
              <a:xfrm rot="195525">
                <a:off x="1143000" y="0"/>
                <a:ext cx="716280" cy="422275"/>
                <a:chOff x="0" y="0"/>
                <a:chExt cx="716280" cy="422275"/>
              </a:xfrm>
            </p:grpSpPr>
            <p:cxnSp>
              <p:nvCxnSpPr>
                <p:cNvPr id="102" name="Straight Arrow Connector 101"/>
                <p:cNvCxnSpPr/>
                <p:nvPr/>
              </p:nvCxnSpPr>
              <p:spPr>
                <a:xfrm flipH="1">
                  <a:off x="0" y="0"/>
                  <a:ext cx="685800" cy="2286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3" name="Text Box 45"/>
                <p:cNvSpPr txBox="1"/>
                <p:nvPr/>
              </p:nvSpPr>
              <p:spPr>
                <a:xfrm rot="20496756">
                  <a:off x="153670" y="79375"/>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grpSp>
        </p:grpSp>
        <p:grpSp>
          <p:nvGrpSpPr>
            <p:cNvPr id="116" name="Group 115"/>
            <p:cNvGrpSpPr/>
            <p:nvPr/>
          </p:nvGrpSpPr>
          <p:grpSpPr>
            <a:xfrm>
              <a:off x="914483" y="1785229"/>
              <a:ext cx="4454643" cy="1758872"/>
              <a:chOff x="914483" y="1785229"/>
              <a:chExt cx="4454643" cy="1758872"/>
            </a:xfrm>
          </p:grpSpPr>
          <p:grpSp>
            <p:nvGrpSpPr>
              <p:cNvPr id="21" name="Group 20"/>
              <p:cNvGrpSpPr/>
              <p:nvPr/>
            </p:nvGrpSpPr>
            <p:grpSpPr>
              <a:xfrm>
                <a:off x="914483" y="1785229"/>
                <a:ext cx="4454643" cy="1714500"/>
                <a:chOff x="1602609" y="0"/>
                <a:chExt cx="4454643" cy="1714500"/>
              </a:xfrm>
            </p:grpSpPr>
            <p:grpSp>
              <p:nvGrpSpPr>
                <p:cNvPr id="22" name="Group 21"/>
                <p:cNvGrpSpPr/>
                <p:nvPr/>
              </p:nvGrpSpPr>
              <p:grpSpPr>
                <a:xfrm>
                  <a:off x="1602609" y="0"/>
                  <a:ext cx="4454643" cy="1714500"/>
                  <a:chOff x="1602609" y="0"/>
                  <a:chExt cx="4454643" cy="1714500"/>
                </a:xfrm>
              </p:grpSpPr>
              <p:grpSp>
                <p:nvGrpSpPr>
                  <p:cNvPr id="44" name="Group 43"/>
                  <p:cNvGrpSpPr/>
                  <p:nvPr/>
                </p:nvGrpSpPr>
                <p:grpSpPr>
                  <a:xfrm>
                    <a:off x="1602609" y="0"/>
                    <a:ext cx="4454643" cy="1714500"/>
                    <a:chOff x="1526409" y="0"/>
                    <a:chExt cx="4454643" cy="1714500"/>
                  </a:xfrm>
                </p:grpSpPr>
                <p:cxnSp>
                  <p:nvCxnSpPr>
                    <p:cNvPr id="46" name="Straight Connector 45"/>
                    <p:cNvCxnSpPr/>
                    <p:nvPr/>
                  </p:nvCxnSpPr>
                  <p:spPr>
                    <a:xfrm>
                      <a:off x="1526409" y="0"/>
                      <a:ext cx="445464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2352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9718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7531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0546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3434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6576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5367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45" name="Straight Connector 44"/>
                  <p:cNvCxnSpPr/>
                  <p:nvPr/>
                </p:nvCxnSpPr>
                <p:spPr>
                  <a:xfrm>
                    <a:off x="1602609" y="464936"/>
                    <a:ext cx="445464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2171700" y="406400"/>
                  <a:ext cx="3230880" cy="1057275"/>
                  <a:chOff x="0" y="0"/>
                  <a:chExt cx="3230880" cy="1057275"/>
                </a:xfrm>
              </p:grpSpPr>
              <p:grpSp>
                <p:nvGrpSpPr>
                  <p:cNvPr id="24" name="Group 23"/>
                  <p:cNvGrpSpPr/>
                  <p:nvPr/>
                </p:nvGrpSpPr>
                <p:grpSpPr>
                  <a:xfrm>
                    <a:off x="0" y="0"/>
                    <a:ext cx="1859280" cy="777875"/>
                    <a:chOff x="0" y="0"/>
                    <a:chExt cx="1859280" cy="777875"/>
                  </a:xfrm>
                </p:grpSpPr>
                <p:grpSp>
                  <p:nvGrpSpPr>
                    <p:cNvPr id="35" name="Group 34"/>
                    <p:cNvGrpSpPr/>
                    <p:nvPr/>
                  </p:nvGrpSpPr>
                  <p:grpSpPr>
                    <a:xfrm>
                      <a:off x="0" y="355600"/>
                      <a:ext cx="716280" cy="422275"/>
                      <a:chOff x="0" y="0"/>
                      <a:chExt cx="716280" cy="422275"/>
                    </a:xfrm>
                  </p:grpSpPr>
                  <p:cxnSp>
                    <p:nvCxnSpPr>
                      <p:cNvPr id="42" name="Straight Arrow Connector 41"/>
                      <p:cNvCxnSpPr/>
                      <p:nvPr/>
                    </p:nvCxnSpPr>
                    <p:spPr>
                      <a:xfrm flipH="1">
                        <a:off x="0" y="0"/>
                        <a:ext cx="685800" cy="2286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Text Box 24"/>
                      <p:cNvSpPr txBox="1"/>
                      <p:nvPr/>
                    </p:nvSpPr>
                    <p:spPr>
                      <a:xfrm rot="20496756">
                        <a:off x="153670" y="79375"/>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grpSp>
                <p:grpSp>
                  <p:nvGrpSpPr>
                    <p:cNvPr id="36" name="Group 35"/>
                    <p:cNvGrpSpPr/>
                    <p:nvPr/>
                  </p:nvGrpSpPr>
                  <p:grpSpPr>
                    <a:xfrm>
                      <a:off x="571500" y="165100"/>
                      <a:ext cx="716280" cy="422275"/>
                      <a:chOff x="0" y="0"/>
                      <a:chExt cx="716280" cy="422275"/>
                    </a:xfrm>
                  </p:grpSpPr>
                  <p:cxnSp>
                    <p:nvCxnSpPr>
                      <p:cNvPr id="40" name="Straight Arrow Connector 39"/>
                      <p:cNvCxnSpPr/>
                      <p:nvPr/>
                    </p:nvCxnSpPr>
                    <p:spPr>
                      <a:xfrm flipH="1">
                        <a:off x="0" y="0"/>
                        <a:ext cx="685800" cy="2286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 Box 28"/>
                      <p:cNvSpPr txBox="1"/>
                      <p:nvPr/>
                    </p:nvSpPr>
                    <p:spPr>
                      <a:xfrm rot="20496756">
                        <a:off x="153670" y="79375"/>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grpSp>
                <p:grpSp>
                  <p:nvGrpSpPr>
                    <p:cNvPr id="37" name="Group 36"/>
                    <p:cNvGrpSpPr/>
                    <p:nvPr/>
                  </p:nvGrpSpPr>
                  <p:grpSpPr>
                    <a:xfrm rot="195525">
                      <a:off x="1143000" y="0"/>
                      <a:ext cx="716280" cy="422275"/>
                      <a:chOff x="0" y="0"/>
                      <a:chExt cx="716280" cy="422275"/>
                    </a:xfrm>
                  </p:grpSpPr>
                  <p:cxnSp>
                    <p:nvCxnSpPr>
                      <p:cNvPr id="38" name="Straight Arrow Connector 37"/>
                      <p:cNvCxnSpPr/>
                      <p:nvPr/>
                    </p:nvCxnSpPr>
                    <p:spPr>
                      <a:xfrm flipH="1">
                        <a:off x="0" y="0"/>
                        <a:ext cx="685800" cy="2286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 Box 34"/>
                      <p:cNvSpPr txBox="1"/>
                      <p:nvPr/>
                    </p:nvSpPr>
                    <p:spPr>
                      <a:xfrm rot="20496756">
                        <a:off x="153670" y="79375"/>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grpSp>
              </p:grpSp>
              <p:grpSp>
                <p:nvGrpSpPr>
                  <p:cNvPr id="25" name="Group 24"/>
                  <p:cNvGrpSpPr/>
                  <p:nvPr/>
                </p:nvGrpSpPr>
                <p:grpSpPr>
                  <a:xfrm>
                    <a:off x="1371600" y="279400"/>
                    <a:ext cx="1859280" cy="777875"/>
                    <a:chOff x="0" y="0"/>
                    <a:chExt cx="1859280" cy="777875"/>
                  </a:xfrm>
                </p:grpSpPr>
                <p:grpSp>
                  <p:nvGrpSpPr>
                    <p:cNvPr id="26" name="Group 25"/>
                    <p:cNvGrpSpPr/>
                    <p:nvPr/>
                  </p:nvGrpSpPr>
                  <p:grpSpPr>
                    <a:xfrm>
                      <a:off x="0" y="355600"/>
                      <a:ext cx="716280" cy="422275"/>
                      <a:chOff x="0" y="0"/>
                      <a:chExt cx="716280" cy="422275"/>
                    </a:xfrm>
                  </p:grpSpPr>
                  <p:cxnSp>
                    <p:nvCxnSpPr>
                      <p:cNvPr id="33" name="Straight Arrow Connector 32"/>
                      <p:cNvCxnSpPr/>
                      <p:nvPr/>
                    </p:nvCxnSpPr>
                    <p:spPr>
                      <a:xfrm flipH="1">
                        <a:off x="0" y="0"/>
                        <a:ext cx="685800" cy="2286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 Box 49"/>
                      <p:cNvSpPr txBox="1"/>
                      <p:nvPr/>
                    </p:nvSpPr>
                    <p:spPr>
                      <a:xfrm rot="20496756">
                        <a:off x="153670" y="79375"/>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grpSp>
                <p:grpSp>
                  <p:nvGrpSpPr>
                    <p:cNvPr id="27" name="Group 26"/>
                    <p:cNvGrpSpPr/>
                    <p:nvPr/>
                  </p:nvGrpSpPr>
                  <p:grpSpPr>
                    <a:xfrm>
                      <a:off x="571500" y="165100"/>
                      <a:ext cx="716280" cy="422275"/>
                      <a:chOff x="0" y="0"/>
                      <a:chExt cx="716280" cy="422275"/>
                    </a:xfrm>
                  </p:grpSpPr>
                  <p:cxnSp>
                    <p:nvCxnSpPr>
                      <p:cNvPr id="31" name="Straight Arrow Connector 30"/>
                      <p:cNvCxnSpPr/>
                      <p:nvPr/>
                    </p:nvCxnSpPr>
                    <p:spPr>
                      <a:xfrm flipH="1">
                        <a:off x="0" y="0"/>
                        <a:ext cx="685800" cy="2286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 Box 52"/>
                      <p:cNvSpPr txBox="1"/>
                      <p:nvPr/>
                    </p:nvSpPr>
                    <p:spPr>
                      <a:xfrm rot="20496756">
                        <a:off x="153670" y="79375"/>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grpSp>
                <p:grpSp>
                  <p:nvGrpSpPr>
                    <p:cNvPr id="28" name="Group 27"/>
                    <p:cNvGrpSpPr/>
                    <p:nvPr/>
                  </p:nvGrpSpPr>
                  <p:grpSpPr>
                    <a:xfrm rot="195525">
                      <a:off x="1143000" y="0"/>
                      <a:ext cx="716280" cy="422275"/>
                      <a:chOff x="0" y="0"/>
                      <a:chExt cx="716280" cy="422275"/>
                    </a:xfrm>
                  </p:grpSpPr>
                  <p:cxnSp>
                    <p:nvCxnSpPr>
                      <p:cNvPr id="29" name="Straight Arrow Connector 28"/>
                      <p:cNvCxnSpPr/>
                      <p:nvPr/>
                    </p:nvCxnSpPr>
                    <p:spPr>
                      <a:xfrm flipH="1">
                        <a:off x="0" y="0"/>
                        <a:ext cx="685800" cy="2286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 Box 55"/>
                      <p:cNvSpPr txBox="1"/>
                      <p:nvPr/>
                    </p:nvSpPr>
                    <p:spPr>
                      <a:xfrm rot="20496756">
                        <a:off x="153670" y="79375"/>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grpSp>
              </p:grpSp>
            </p:grpSp>
          </p:grpSp>
          <p:grpSp>
            <p:nvGrpSpPr>
              <p:cNvPr id="55" name="Group 54"/>
              <p:cNvGrpSpPr/>
              <p:nvPr/>
            </p:nvGrpSpPr>
            <p:grpSpPr>
              <a:xfrm>
                <a:off x="3169366" y="1852828"/>
                <a:ext cx="1943100" cy="457200"/>
                <a:chOff x="0" y="0"/>
                <a:chExt cx="1943100" cy="457200"/>
              </a:xfrm>
            </p:grpSpPr>
            <p:sp>
              <p:nvSpPr>
                <p:cNvPr id="56" name="Text Box 13"/>
                <p:cNvSpPr txBox="1"/>
                <p:nvPr/>
              </p:nvSpPr>
              <p:spPr>
                <a:xfrm>
                  <a:off x="0" y="0"/>
                  <a:ext cx="5715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2</a:t>
                  </a:r>
                  <a:endParaRPr lang="en-US" sz="1200" dirty="0">
                    <a:effectLst/>
                    <a:ea typeface="ＭＳ 明朝"/>
                    <a:cs typeface="Times New Roman"/>
                  </a:endParaRPr>
                </a:p>
              </p:txBody>
            </p:sp>
            <p:sp>
              <p:nvSpPr>
                <p:cNvPr id="57" name="Text Box 14"/>
                <p:cNvSpPr txBox="1"/>
                <p:nvPr/>
              </p:nvSpPr>
              <p:spPr>
                <a:xfrm>
                  <a:off x="685800" y="0"/>
                  <a:ext cx="5715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a:effectLst/>
                      <a:ea typeface="ＭＳ 明朝"/>
                      <a:cs typeface="Times New Roman"/>
                    </a:rPr>
                    <a:t>1</a:t>
                  </a:r>
                  <a:endParaRPr lang="en-US" sz="1200">
                    <a:effectLst/>
                    <a:ea typeface="ＭＳ 明朝"/>
                    <a:cs typeface="Times New Roman"/>
                  </a:endParaRPr>
                </a:p>
              </p:txBody>
            </p:sp>
            <p:sp>
              <p:nvSpPr>
                <p:cNvPr id="58" name="Text Box 15"/>
                <p:cNvSpPr txBox="1"/>
                <p:nvPr/>
              </p:nvSpPr>
              <p:spPr>
                <a:xfrm>
                  <a:off x="1371600" y="0"/>
                  <a:ext cx="5715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a:effectLst/>
                      <a:ea typeface="ＭＳ 明朝"/>
                      <a:cs typeface="Times New Roman"/>
                    </a:rPr>
                    <a:t>6</a:t>
                  </a:r>
                  <a:endParaRPr lang="en-US" sz="1200">
                    <a:effectLst/>
                    <a:ea typeface="ＭＳ 明朝"/>
                    <a:cs typeface="Times New Roman"/>
                  </a:endParaRPr>
                </a:p>
              </p:txBody>
            </p:sp>
          </p:grpSp>
          <p:sp>
            <p:nvSpPr>
              <p:cNvPr id="93" name="Oval 92"/>
              <p:cNvSpPr/>
              <p:nvPr/>
            </p:nvSpPr>
            <p:spPr>
              <a:xfrm>
                <a:off x="3674324" y="2117174"/>
                <a:ext cx="114300" cy="1143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94" name="Group 93"/>
              <p:cNvGrpSpPr/>
              <p:nvPr/>
            </p:nvGrpSpPr>
            <p:grpSpPr>
              <a:xfrm>
                <a:off x="1037058" y="3049486"/>
                <a:ext cx="1943100" cy="457200"/>
                <a:chOff x="0" y="0"/>
                <a:chExt cx="1943100" cy="457200"/>
              </a:xfrm>
            </p:grpSpPr>
            <p:sp>
              <p:nvSpPr>
                <p:cNvPr id="95" name="Text Box 20"/>
                <p:cNvSpPr txBox="1"/>
                <p:nvPr/>
              </p:nvSpPr>
              <p:spPr>
                <a:xfrm>
                  <a:off x="0" y="0"/>
                  <a:ext cx="5715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2</a:t>
                  </a:r>
                  <a:endParaRPr lang="en-US" sz="1200" dirty="0">
                    <a:effectLst/>
                    <a:ea typeface="ＭＳ 明朝"/>
                    <a:cs typeface="Times New Roman"/>
                  </a:endParaRPr>
                </a:p>
              </p:txBody>
            </p:sp>
            <p:sp>
              <p:nvSpPr>
                <p:cNvPr id="96" name="Text Box 21"/>
                <p:cNvSpPr txBox="1"/>
                <p:nvPr/>
              </p:nvSpPr>
              <p:spPr>
                <a:xfrm>
                  <a:off x="685800" y="0"/>
                  <a:ext cx="5715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a:effectLst/>
                      <a:ea typeface="ＭＳ 明朝"/>
                      <a:cs typeface="Times New Roman"/>
                    </a:rPr>
                    <a:t>1</a:t>
                  </a:r>
                  <a:endParaRPr lang="en-US" sz="1200">
                    <a:effectLst/>
                    <a:ea typeface="ＭＳ 明朝"/>
                    <a:cs typeface="Times New Roman"/>
                  </a:endParaRPr>
                </a:p>
              </p:txBody>
            </p:sp>
            <p:sp>
              <p:nvSpPr>
                <p:cNvPr id="97" name="Text Box 22"/>
                <p:cNvSpPr txBox="1"/>
                <p:nvPr/>
              </p:nvSpPr>
              <p:spPr>
                <a:xfrm>
                  <a:off x="1371600" y="0"/>
                  <a:ext cx="5715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a:effectLst/>
                      <a:ea typeface="ＭＳ 明朝"/>
                      <a:cs typeface="Times New Roman"/>
                    </a:rPr>
                    <a:t>6</a:t>
                  </a:r>
                  <a:endParaRPr lang="en-US" sz="1200">
                    <a:effectLst/>
                    <a:ea typeface="ＭＳ 明朝"/>
                    <a:cs typeface="Times New Roman"/>
                  </a:endParaRPr>
                </a:p>
              </p:txBody>
            </p:sp>
          </p:grpSp>
          <p:sp>
            <p:nvSpPr>
              <p:cNvPr id="109" name="Text Box 61"/>
              <p:cNvSpPr txBox="1"/>
              <p:nvPr/>
            </p:nvSpPr>
            <p:spPr>
              <a:xfrm>
                <a:off x="3095246" y="3086901"/>
                <a:ext cx="4572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a:effectLst/>
                    <a:ea typeface="ＭＳ 明朝"/>
                    <a:cs typeface="Times New Roman"/>
                  </a:rPr>
                  <a:t>0</a:t>
                </a:r>
                <a:endParaRPr lang="en-US" sz="1200">
                  <a:effectLst/>
                  <a:ea typeface="ＭＳ 明朝"/>
                  <a:cs typeface="Times New Roman"/>
                </a:endParaRPr>
              </a:p>
              <a:p>
                <a:pPr marL="0" marR="0">
                  <a:spcBef>
                    <a:spcPts val="0"/>
                  </a:spcBef>
                  <a:spcAft>
                    <a:spcPts val="0"/>
                  </a:spcAft>
                </a:pPr>
                <a:r>
                  <a:rPr lang="en-US" sz="1200">
                    <a:effectLst/>
                    <a:ea typeface="ＭＳ 明朝"/>
                    <a:cs typeface="Times New Roman"/>
                  </a:rPr>
                  <a:t> </a:t>
                </a:r>
              </a:p>
            </p:txBody>
          </p:sp>
          <p:sp>
            <p:nvSpPr>
              <p:cNvPr id="110" name="Oval 109"/>
              <p:cNvSpPr/>
              <p:nvPr/>
            </p:nvSpPr>
            <p:spPr>
              <a:xfrm>
                <a:off x="3695700" y="3329657"/>
                <a:ext cx="114300" cy="1143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111" name="TextBox 110"/>
          <p:cNvSpPr txBox="1"/>
          <p:nvPr/>
        </p:nvSpPr>
        <p:spPr>
          <a:xfrm>
            <a:off x="5562600" y="1785229"/>
            <a:ext cx="3276600" cy="1815882"/>
          </a:xfrm>
          <a:prstGeom prst="rect">
            <a:avLst/>
          </a:prstGeom>
          <a:noFill/>
        </p:spPr>
        <p:txBody>
          <a:bodyPr wrap="square" rtlCol="0">
            <a:spAutoFit/>
          </a:bodyPr>
          <a:lstStyle/>
          <a:p>
            <a:r>
              <a:rPr lang="en-US" sz="2800" b="1" dirty="0" smtClean="0">
                <a:solidFill>
                  <a:srgbClr val="1F497D"/>
                </a:solidFill>
              </a:rPr>
              <a:t>Place Value Chart        </a:t>
            </a:r>
          </a:p>
          <a:p>
            <a:r>
              <a:rPr lang="en-US" sz="2800" dirty="0" smtClean="0"/>
              <a:t>        2.16 </a:t>
            </a:r>
            <a:r>
              <a:rPr lang="en-US" sz="2800" dirty="0"/>
              <a:t>× </a:t>
            </a:r>
            <a:r>
              <a:rPr lang="en-US" sz="2800" dirty="0" smtClean="0"/>
              <a:t> 10</a:t>
            </a:r>
            <a:r>
              <a:rPr lang="en-US" sz="2800" baseline="30000" dirty="0" smtClean="0"/>
              <a:t>3 </a:t>
            </a:r>
            <a:r>
              <a:rPr lang="en-US" sz="2800" dirty="0" smtClean="0"/>
              <a:t>=</a:t>
            </a:r>
            <a:endParaRPr lang="en-US" sz="2800" baseline="30000" dirty="0"/>
          </a:p>
          <a:p>
            <a:r>
              <a:rPr lang="en-US" sz="2800" dirty="0" smtClean="0"/>
              <a:t>2.16 × 10 × 10 × 10 =</a:t>
            </a:r>
            <a:endParaRPr lang="en-US" sz="2800" dirty="0"/>
          </a:p>
          <a:p>
            <a:r>
              <a:rPr lang="en-US" sz="2800" dirty="0" smtClean="0"/>
              <a:t>            2,160. </a:t>
            </a:r>
            <a:endParaRPr lang="en-US" sz="2800" dirty="0"/>
          </a:p>
        </p:txBody>
      </p:sp>
      <p:sp>
        <p:nvSpPr>
          <p:cNvPr id="118" name="TextBox 117"/>
          <p:cNvSpPr txBox="1"/>
          <p:nvPr/>
        </p:nvSpPr>
        <p:spPr>
          <a:xfrm>
            <a:off x="5051274" y="3705458"/>
            <a:ext cx="3621863" cy="2964914"/>
          </a:xfrm>
          <a:prstGeom prst="rect">
            <a:avLst/>
          </a:prstGeom>
          <a:noFill/>
        </p:spPr>
        <p:txBody>
          <a:bodyPr wrap="none" rtlCol="0">
            <a:spAutoFit/>
          </a:bodyPr>
          <a:lstStyle/>
          <a:p>
            <a:r>
              <a:rPr lang="en-US" sz="2800" b="1" dirty="0" smtClean="0">
                <a:solidFill>
                  <a:srgbClr val="1F497D"/>
                </a:solidFill>
              </a:rPr>
              <a:t>Unit Language</a:t>
            </a:r>
          </a:p>
          <a:p>
            <a:r>
              <a:rPr lang="en-US" sz="2800" dirty="0" smtClean="0"/>
              <a:t>2.16 </a:t>
            </a:r>
            <a:r>
              <a:rPr lang="en-US" sz="2800" dirty="0"/>
              <a:t>× </a:t>
            </a:r>
            <a:r>
              <a:rPr lang="en-US" sz="2800" dirty="0" smtClean="0"/>
              <a:t>10</a:t>
            </a:r>
            <a:r>
              <a:rPr lang="en-US" sz="2800" baseline="30000" dirty="0" smtClean="0"/>
              <a:t>3 </a:t>
            </a:r>
            <a:r>
              <a:rPr lang="en-US" sz="2800" dirty="0" smtClean="0"/>
              <a:t>=</a:t>
            </a:r>
          </a:p>
          <a:p>
            <a:r>
              <a:rPr lang="en-US" sz="2800" dirty="0" smtClean="0"/>
              <a:t>216 hundredths </a:t>
            </a:r>
            <a:r>
              <a:rPr lang="en-US" sz="2800" dirty="0"/>
              <a:t>× 10</a:t>
            </a:r>
            <a:r>
              <a:rPr lang="en-US" sz="2800" baseline="30000" dirty="0"/>
              <a:t>3 </a:t>
            </a:r>
            <a:r>
              <a:rPr lang="en-US" sz="2800" baseline="30000" dirty="0" smtClean="0"/>
              <a:t> </a:t>
            </a:r>
            <a:r>
              <a:rPr lang="en-US" sz="2800" dirty="0" smtClean="0"/>
              <a:t>=</a:t>
            </a:r>
          </a:p>
          <a:p>
            <a:r>
              <a:rPr lang="en-US" sz="2800" dirty="0" smtClean="0"/>
              <a:t>216,000 hundredths = </a:t>
            </a:r>
          </a:p>
          <a:p>
            <a:r>
              <a:rPr lang="en-US" sz="2800" dirty="0" smtClean="0"/>
              <a:t>2,160. </a:t>
            </a:r>
            <a:endParaRPr lang="en-US" sz="2800" baseline="30000" dirty="0" smtClean="0"/>
          </a:p>
          <a:p>
            <a:r>
              <a:rPr lang="en-US" sz="2800" baseline="30000" dirty="0" smtClean="0"/>
              <a:t> </a:t>
            </a:r>
          </a:p>
          <a:p>
            <a:r>
              <a:rPr lang="en-US" sz="2800" dirty="0" smtClean="0"/>
              <a:t> </a:t>
            </a:r>
            <a:endParaRPr lang="en-US" sz="2800" dirty="0"/>
          </a:p>
        </p:txBody>
      </p:sp>
    </p:spTree>
    <p:extLst>
      <p:ext uri="{BB962C8B-B14F-4D97-AF65-F5344CB8AC3E}">
        <p14:creationId xmlns:p14="http://schemas.microsoft.com/office/powerpoint/2010/main" val="15181407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Patterns on the Place Value Chart:  Division</a:t>
            </a:r>
            <a:endParaRPr lang="en-US" dirty="0"/>
          </a:p>
        </p:txBody>
      </p:sp>
      <p:sp>
        <p:nvSpPr>
          <p:cNvPr id="3" name="Content Placeholder 2"/>
          <p:cNvSpPr>
            <a:spLocks noGrp="1"/>
          </p:cNvSpPr>
          <p:nvPr>
            <p:ph idx="1"/>
          </p:nvPr>
        </p:nvSpPr>
        <p:spPr/>
        <p:txBody>
          <a:bodyPr/>
          <a:lstStyle/>
          <a:p>
            <a:endParaRPr lang="en-US" smtClean="0"/>
          </a:p>
          <a:p>
            <a:r>
              <a:rPr lang="en-US" smtClean="0"/>
              <a:t> </a:t>
            </a:r>
          </a:p>
          <a:p>
            <a:endParaRPr lang="en-US" dirty="0"/>
          </a:p>
        </p:txBody>
      </p:sp>
      <p:sp>
        <p:nvSpPr>
          <p:cNvPr id="4" name="Text Placeholder 3"/>
          <p:cNvSpPr>
            <a:spLocks noGrp="1"/>
          </p:cNvSpPr>
          <p:nvPr>
            <p:ph type="body" sz="quarter" idx="13"/>
          </p:nvPr>
        </p:nvSpPr>
        <p:spPr/>
        <p:txBody>
          <a:bodyPr/>
          <a:lstStyle/>
          <a:p>
            <a:r>
              <a:rPr lang="en-US" smtClean="0"/>
              <a:t>Grade 5 – Module 1 – Lessons 5 &amp; 6  </a:t>
            </a:r>
          </a:p>
          <a:p>
            <a:endParaRPr lang="en-US" dirty="0"/>
          </a:p>
        </p:txBody>
      </p:sp>
      <p:grpSp>
        <p:nvGrpSpPr>
          <p:cNvPr id="104" name="Group 103"/>
          <p:cNvGrpSpPr/>
          <p:nvPr/>
        </p:nvGrpSpPr>
        <p:grpSpPr>
          <a:xfrm>
            <a:off x="664618" y="2139821"/>
            <a:ext cx="4216400" cy="1828800"/>
            <a:chOff x="664618" y="2139821"/>
            <a:chExt cx="4216400" cy="1828800"/>
          </a:xfrm>
        </p:grpSpPr>
        <p:grpSp>
          <p:nvGrpSpPr>
            <p:cNvPr id="102" name="Group 101"/>
            <p:cNvGrpSpPr/>
            <p:nvPr/>
          </p:nvGrpSpPr>
          <p:grpSpPr>
            <a:xfrm>
              <a:off x="664618" y="2139821"/>
              <a:ext cx="4216400" cy="1828800"/>
              <a:chOff x="664618" y="2139821"/>
              <a:chExt cx="4216400" cy="1828800"/>
            </a:xfrm>
          </p:grpSpPr>
          <p:grpSp>
            <p:nvGrpSpPr>
              <p:cNvPr id="48" name="Group 47"/>
              <p:cNvGrpSpPr/>
              <p:nvPr/>
            </p:nvGrpSpPr>
            <p:grpSpPr>
              <a:xfrm>
                <a:off x="664618" y="2139821"/>
                <a:ext cx="4216400" cy="1828800"/>
                <a:chOff x="1536700" y="0"/>
                <a:chExt cx="4216400" cy="1828800"/>
              </a:xfrm>
            </p:grpSpPr>
            <p:grpSp>
              <p:nvGrpSpPr>
                <p:cNvPr id="49" name="Group 48"/>
                <p:cNvGrpSpPr/>
                <p:nvPr/>
              </p:nvGrpSpPr>
              <p:grpSpPr>
                <a:xfrm>
                  <a:off x="1536700" y="0"/>
                  <a:ext cx="4216400" cy="1828800"/>
                  <a:chOff x="1536700" y="0"/>
                  <a:chExt cx="4216400" cy="1828800"/>
                </a:xfrm>
              </p:grpSpPr>
              <p:sp>
                <p:nvSpPr>
                  <p:cNvPr id="51" name="Text Box 61"/>
                  <p:cNvSpPr txBox="1"/>
                  <p:nvPr/>
                </p:nvSpPr>
                <p:spPr>
                  <a:xfrm>
                    <a:off x="3162300" y="1270000"/>
                    <a:ext cx="4572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a:effectLst/>
                        <a:ea typeface="ＭＳ 明朝"/>
                        <a:cs typeface="Times New Roman"/>
                      </a:rPr>
                      <a:t>0</a:t>
                    </a:r>
                    <a:endParaRPr lang="en-US" sz="1200">
                      <a:effectLst/>
                      <a:ea typeface="ＭＳ 明朝"/>
                      <a:cs typeface="Times New Roman"/>
                    </a:endParaRPr>
                  </a:p>
                  <a:p>
                    <a:pPr marL="0" marR="0">
                      <a:spcBef>
                        <a:spcPts val="0"/>
                      </a:spcBef>
                      <a:spcAft>
                        <a:spcPts val="0"/>
                      </a:spcAft>
                    </a:pPr>
                    <a:r>
                      <a:rPr lang="en-US" sz="1200">
                        <a:effectLst/>
                        <a:ea typeface="ＭＳ 明朝"/>
                        <a:cs typeface="Times New Roman"/>
                      </a:rPr>
                      <a:t> </a:t>
                    </a:r>
                  </a:p>
                </p:txBody>
              </p:sp>
              <p:grpSp>
                <p:nvGrpSpPr>
                  <p:cNvPr id="52" name="Group 51"/>
                  <p:cNvGrpSpPr/>
                  <p:nvPr/>
                </p:nvGrpSpPr>
                <p:grpSpPr>
                  <a:xfrm>
                    <a:off x="1536700" y="0"/>
                    <a:ext cx="4216400" cy="1828800"/>
                    <a:chOff x="1536700" y="0"/>
                    <a:chExt cx="4216400" cy="1828800"/>
                  </a:xfrm>
                </p:grpSpPr>
                <p:grpSp>
                  <p:nvGrpSpPr>
                    <p:cNvPr id="53" name="Group 52"/>
                    <p:cNvGrpSpPr/>
                    <p:nvPr/>
                  </p:nvGrpSpPr>
                  <p:grpSpPr>
                    <a:xfrm>
                      <a:off x="1536700" y="0"/>
                      <a:ext cx="4216400" cy="1714500"/>
                      <a:chOff x="1612900" y="0"/>
                      <a:chExt cx="4216400" cy="1714500"/>
                    </a:xfrm>
                  </p:grpSpPr>
                  <p:grpSp>
                    <p:nvGrpSpPr>
                      <p:cNvPr id="83" name="Group 82"/>
                      <p:cNvGrpSpPr/>
                      <p:nvPr/>
                    </p:nvGrpSpPr>
                    <p:grpSpPr>
                      <a:xfrm>
                        <a:off x="1612900" y="0"/>
                        <a:ext cx="4216400" cy="1714500"/>
                        <a:chOff x="1536700" y="0"/>
                        <a:chExt cx="4216400" cy="1714500"/>
                      </a:xfrm>
                    </p:grpSpPr>
                    <p:cxnSp>
                      <p:nvCxnSpPr>
                        <p:cNvPr id="85" name="Straight Connector 84"/>
                        <p:cNvCxnSpPr/>
                        <p:nvPr/>
                      </p:nvCxnSpPr>
                      <p:spPr>
                        <a:xfrm>
                          <a:off x="1536700" y="0"/>
                          <a:ext cx="42164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2352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29718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57531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50546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43434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36576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1536700" y="0"/>
                          <a:ext cx="0" cy="17145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84" name="Straight Connector 83"/>
                      <p:cNvCxnSpPr/>
                      <p:nvPr/>
                    </p:nvCxnSpPr>
                    <p:spPr>
                      <a:xfrm flipV="1">
                        <a:off x="1612900" y="457200"/>
                        <a:ext cx="4216400" cy="1206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1714500" y="457200"/>
                      <a:ext cx="4000500" cy="1371600"/>
                      <a:chOff x="0" y="0"/>
                      <a:chExt cx="4000500" cy="1371600"/>
                    </a:xfrm>
                  </p:grpSpPr>
                  <p:grpSp>
                    <p:nvGrpSpPr>
                      <p:cNvPr id="55" name="Group 54"/>
                      <p:cNvGrpSpPr/>
                      <p:nvPr/>
                    </p:nvGrpSpPr>
                    <p:grpSpPr>
                      <a:xfrm>
                        <a:off x="1696720" y="0"/>
                        <a:ext cx="2303780" cy="722630"/>
                        <a:chOff x="0" y="0"/>
                        <a:chExt cx="2303780" cy="722630"/>
                      </a:xfrm>
                    </p:grpSpPr>
                    <p:cxnSp>
                      <p:nvCxnSpPr>
                        <p:cNvPr id="76" name="Straight Arrow Connector 75"/>
                        <p:cNvCxnSpPr/>
                        <p:nvPr/>
                      </p:nvCxnSpPr>
                      <p:spPr>
                        <a:xfrm>
                          <a:off x="96520" y="12065"/>
                          <a:ext cx="750570" cy="1860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7" name="Group 76"/>
                        <p:cNvGrpSpPr/>
                        <p:nvPr/>
                      </p:nvGrpSpPr>
                      <p:grpSpPr>
                        <a:xfrm>
                          <a:off x="829310" y="202565"/>
                          <a:ext cx="1474470" cy="363855"/>
                          <a:chOff x="0" y="0"/>
                          <a:chExt cx="1474470" cy="363855"/>
                        </a:xfrm>
                      </p:grpSpPr>
                      <p:cxnSp>
                        <p:nvCxnSpPr>
                          <p:cNvPr id="81" name="Straight Arrow Connector 80"/>
                          <p:cNvCxnSpPr/>
                          <p:nvPr/>
                        </p:nvCxnSpPr>
                        <p:spPr>
                          <a:xfrm>
                            <a:off x="723900" y="177800"/>
                            <a:ext cx="750570" cy="1860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0" y="0"/>
                            <a:ext cx="750570" cy="1860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8" name="Text Box 120"/>
                        <p:cNvSpPr txBox="1"/>
                        <p:nvPr/>
                      </p:nvSpPr>
                      <p:spPr>
                        <a:xfrm rot="840846">
                          <a:off x="756920" y="200660"/>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sp>
                      <p:nvSpPr>
                        <p:cNvPr id="79" name="Text Box 121"/>
                        <p:cNvSpPr txBox="1"/>
                        <p:nvPr/>
                      </p:nvSpPr>
                      <p:spPr>
                        <a:xfrm rot="840846">
                          <a:off x="1548130" y="379730"/>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sp>
                      <p:nvSpPr>
                        <p:cNvPr id="80" name="Text Box 128"/>
                        <p:cNvSpPr txBox="1"/>
                        <p:nvPr/>
                      </p:nvSpPr>
                      <p:spPr>
                        <a:xfrm rot="874677">
                          <a:off x="0" y="0"/>
                          <a:ext cx="57150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grpSp>
                  <p:grpSp>
                    <p:nvGrpSpPr>
                      <p:cNvPr id="56" name="Group 55"/>
                      <p:cNvGrpSpPr/>
                      <p:nvPr/>
                    </p:nvGrpSpPr>
                    <p:grpSpPr>
                      <a:xfrm>
                        <a:off x="0" y="228600"/>
                        <a:ext cx="2303780" cy="722630"/>
                        <a:chOff x="0" y="0"/>
                        <a:chExt cx="2303780" cy="722630"/>
                      </a:xfrm>
                    </p:grpSpPr>
                    <p:cxnSp>
                      <p:nvCxnSpPr>
                        <p:cNvPr id="69" name="Straight Arrow Connector 68"/>
                        <p:cNvCxnSpPr/>
                        <p:nvPr/>
                      </p:nvCxnSpPr>
                      <p:spPr>
                        <a:xfrm>
                          <a:off x="96520" y="12065"/>
                          <a:ext cx="750570" cy="1860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a:off x="829310" y="202565"/>
                          <a:ext cx="1474470" cy="363855"/>
                          <a:chOff x="0" y="0"/>
                          <a:chExt cx="1474470" cy="363855"/>
                        </a:xfrm>
                      </p:grpSpPr>
                      <p:cxnSp>
                        <p:nvCxnSpPr>
                          <p:cNvPr id="74" name="Straight Arrow Connector 73"/>
                          <p:cNvCxnSpPr/>
                          <p:nvPr/>
                        </p:nvCxnSpPr>
                        <p:spPr>
                          <a:xfrm>
                            <a:off x="723900" y="177800"/>
                            <a:ext cx="750570" cy="1860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0" y="0"/>
                            <a:ext cx="750570" cy="1860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1" name="Text Box 135"/>
                        <p:cNvSpPr txBox="1"/>
                        <p:nvPr/>
                      </p:nvSpPr>
                      <p:spPr>
                        <a:xfrm rot="840846">
                          <a:off x="756920" y="200660"/>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sp>
                      <p:nvSpPr>
                        <p:cNvPr id="72" name="Text Box 136"/>
                        <p:cNvSpPr txBox="1"/>
                        <p:nvPr/>
                      </p:nvSpPr>
                      <p:spPr>
                        <a:xfrm rot="840846">
                          <a:off x="1548130" y="379730"/>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sp>
                      <p:nvSpPr>
                        <p:cNvPr id="73" name="Text Box 137"/>
                        <p:cNvSpPr txBox="1"/>
                        <p:nvPr/>
                      </p:nvSpPr>
                      <p:spPr>
                        <a:xfrm rot="874677">
                          <a:off x="0" y="0"/>
                          <a:ext cx="57150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grpSp>
                  <p:grpSp>
                    <p:nvGrpSpPr>
                      <p:cNvPr id="57" name="Group 56"/>
                      <p:cNvGrpSpPr/>
                      <p:nvPr/>
                    </p:nvGrpSpPr>
                    <p:grpSpPr>
                      <a:xfrm>
                        <a:off x="2057400" y="800100"/>
                        <a:ext cx="1714500" cy="571500"/>
                        <a:chOff x="0" y="0"/>
                        <a:chExt cx="1714500" cy="571500"/>
                      </a:xfrm>
                    </p:grpSpPr>
                    <p:sp>
                      <p:nvSpPr>
                        <p:cNvPr id="66" name="Text Box 146"/>
                        <p:cNvSpPr txBox="1"/>
                        <p:nvPr/>
                      </p:nvSpPr>
                      <p:spPr>
                        <a:xfrm>
                          <a:off x="0" y="0"/>
                          <a:ext cx="3429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7</a:t>
                          </a:r>
                          <a:endParaRPr lang="en-US" sz="1200" dirty="0">
                            <a:effectLst/>
                            <a:ea typeface="ＭＳ 明朝"/>
                            <a:cs typeface="Times New Roman"/>
                          </a:endParaRPr>
                        </a:p>
                      </p:txBody>
                    </p:sp>
                    <p:sp>
                      <p:nvSpPr>
                        <p:cNvPr id="67" name="Text Box 147"/>
                        <p:cNvSpPr txBox="1"/>
                        <p:nvPr/>
                      </p:nvSpPr>
                      <p:spPr>
                        <a:xfrm>
                          <a:off x="685800" y="0"/>
                          <a:ext cx="342900" cy="5715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5</a:t>
                          </a:r>
                          <a:endParaRPr lang="en-US" sz="1200" dirty="0">
                            <a:effectLst/>
                            <a:ea typeface="ＭＳ 明朝"/>
                            <a:cs typeface="Times New Roman"/>
                          </a:endParaRPr>
                        </a:p>
                      </p:txBody>
                    </p:sp>
                    <p:sp>
                      <p:nvSpPr>
                        <p:cNvPr id="68" name="Text Box 148"/>
                        <p:cNvSpPr txBox="1"/>
                        <p:nvPr/>
                      </p:nvSpPr>
                      <p:spPr>
                        <a:xfrm>
                          <a:off x="1371600" y="0"/>
                          <a:ext cx="3429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4</a:t>
                          </a:r>
                          <a:endParaRPr lang="en-US" sz="1200" dirty="0">
                            <a:effectLst/>
                            <a:ea typeface="ＭＳ 明朝"/>
                            <a:cs typeface="Times New Roman"/>
                          </a:endParaRPr>
                        </a:p>
                      </p:txBody>
                    </p:sp>
                  </p:grpSp>
                  <p:grpSp>
                    <p:nvGrpSpPr>
                      <p:cNvPr id="58" name="Group 57"/>
                      <p:cNvGrpSpPr/>
                      <p:nvPr/>
                    </p:nvGrpSpPr>
                    <p:grpSpPr>
                      <a:xfrm>
                        <a:off x="800100" y="114300"/>
                        <a:ext cx="2303780" cy="722630"/>
                        <a:chOff x="0" y="0"/>
                        <a:chExt cx="2303780" cy="722630"/>
                      </a:xfrm>
                    </p:grpSpPr>
                    <p:cxnSp>
                      <p:nvCxnSpPr>
                        <p:cNvPr id="59" name="Straight Arrow Connector 58"/>
                        <p:cNvCxnSpPr/>
                        <p:nvPr/>
                      </p:nvCxnSpPr>
                      <p:spPr>
                        <a:xfrm>
                          <a:off x="96520" y="12065"/>
                          <a:ext cx="750570" cy="1860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a:off x="829310" y="202565"/>
                          <a:ext cx="1474470" cy="363855"/>
                          <a:chOff x="0" y="0"/>
                          <a:chExt cx="1474470" cy="363855"/>
                        </a:xfrm>
                      </p:grpSpPr>
                      <p:cxnSp>
                        <p:nvCxnSpPr>
                          <p:cNvPr id="64" name="Straight Arrow Connector 63"/>
                          <p:cNvCxnSpPr/>
                          <p:nvPr/>
                        </p:nvCxnSpPr>
                        <p:spPr>
                          <a:xfrm>
                            <a:off x="723900" y="177800"/>
                            <a:ext cx="750570" cy="1860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0" y="0"/>
                            <a:ext cx="750570" cy="1860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61" name="Text Box 155"/>
                        <p:cNvSpPr txBox="1"/>
                        <p:nvPr/>
                      </p:nvSpPr>
                      <p:spPr>
                        <a:xfrm rot="840846">
                          <a:off x="756920" y="200660"/>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dirty="0">
                              <a:effectLst/>
                              <a:latin typeface="Cambria Math"/>
                              <a:ea typeface="ＭＳ 明朝"/>
                              <a:cs typeface="Times New Roman"/>
                            </a:rPr>
                            <a:t>÷</a:t>
                          </a:r>
                          <a:r>
                            <a:rPr lang="en-US" sz="1400" dirty="0">
                              <a:effectLst/>
                              <a:ea typeface="ＭＳ 明朝"/>
                              <a:cs typeface="Times New Roman"/>
                            </a:rPr>
                            <a:t> 10</a:t>
                          </a:r>
                          <a:endParaRPr lang="en-US" sz="1200" dirty="0">
                            <a:effectLst/>
                            <a:ea typeface="ＭＳ 明朝"/>
                            <a:cs typeface="Times New Roman"/>
                          </a:endParaRPr>
                        </a:p>
                      </p:txBody>
                    </p:sp>
                    <p:sp>
                      <p:nvSpPr>
                        <p:cNvPr id="62" name="Text Box 156"/>
                        <p:cNvSpPr txBox="1"/>
                        <p:nvPr/>
                      </p:nvSpPr>
                      <p:spPr>
                        <a:xfrm rot="840846">
                          <a:off x="1548130" y="379730"/>
                          <a:ext cx="56261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sp>
                      <p:nvSpPr>
                        <p:cNvPr id="63" name="Text Box 157"/>
                        <p:cNvSpPr txBox="1"/>
                        <p:nvPr/>
                      </p:nvSpPr>
                      <p:spPr>
                        <a:xfrm rot="874677">
                          <a:off x="0" y="0"/>
                          <a:ext cx="57150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a:effectLst/>
                              <a:latin typeface="Cambria Math"/>
                              <a:ea typeface="ＭＳ 明朝"/>
                              <a:cs typeface="Times New Roman"/>
                            </a:rPr>
                            <a:t>÷</a:t>
                          </a:r>
                          <a:r>
                            <a:rPr lang="en-US" sz="1400">
                              <a:effectLst/>
                              <a:ea typeface="ＭＳ 明朝"/>
                              <a:cs typeface="Times New Roman"/>
                            </a:rPr>
                            <a:t> 10</a:t>
                          </a:r>
                          <a:endParaRPr lang="en-US" sz="1200">
                            <a:effectLst/>
                            <a:ea typeface="ＭＳ 明朝"/>
                            <a:cs typeface="Times New Roman"/>
                          </a:endParaRPr>
                        </a:p>
                      </p:txBody>
                    </p:sp>
                  </p:grpSp>
                </p:grpSp>
              </p:grpSp>
            </p:grpSp>
            <p:sp>
              <p:nvSpPr>
                <p:cNvPr id="50" name="Oval 49"/>
                <p:cNvSpPr/>
                <p:nvPr/>
              </p:nvSpPr>
              <p:spPr>
                <a:xfrm>
                  <a:off x="3606800" y="1549400"/>
                  <a:ext cx="114300" cy="1143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99" name="Text Box 146"/>
              <p:cNvSpPr txBox="1"/>
              <p:nvPr/>
            </p:nvSpPr>
            <p:spPr>
              <a:xfrm>
                <a:off x="811708" y="2159518"/>
                <a:ext cx="3429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7</a:t>
                </a:r>
                <a:endParaRPr lang="en-US" sz="1200" dirty="0">
                  <a:effectLst/>
                  <a:ea typeface="ＭＳ 明朝"/>
                  <a:cs typeface="Times New Roman"/>
                </a:endParaRPr>
              </a:p>
            </p:txBody>
          </p:sp>
          <p:sp>
            <p:nvSpPr>
              <p:cNvPr id="100" name="Text Box 147"/>
              <p:cNvSpPr txBox="1"/>
              <p:nvPr/>
            </p:nvSpPr>
            <p:spPr>
              <a:xfrm>
                <a:off x="1566192" y="2139821"/>
                <a:ext cx="342900" cy="5715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5</a:t>
                </a:r>
                <a:endParaRPr lang="en-US" sz="1200" dirty="0">
                  <a:effectLst/>
                  <a:ea typeface="ＭＳ 明朝"/>
                  <a:cs typeface="Times New Roman"/>
                </a:endParaRPr>
              </a:p>
            </p:txBody>
          </p:sp>
          <p:sp>
            <p:nvSpPr>
              <p:cNvPr id="101" name="Text Box 148"/>
              <p:cNvSpPr txBox="1"/>
              <p:nvPr/>
            </p:nvSpPr>
            <p:spPr>
              <a:xfrm>
                <a:off x="2224178" y="2167150"/>
                <a:ext cx="3429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200" dirty="0">
                    <a:effectLst/>
                    <a:ea typeface="ＭＳ 明朝"/>
                    <a:cs typeface="Times New Roman"/>
                  </a:rPr>
                  <a:t>4</a:t>
                </a:r>
                <a:endParaRPr lang="en-US" sz="1200" dirty="0">
                  <a:effectLst/>
                  <a:ea typeface="ＭＳ 明朝"/>
                  <a:cs typeface="Times New Roman"/>
                </a:endParaRPr>
              </a:p>
            </p:txBody>
          </p:sp>
        </p:grpSp>
        <p:sp>
          <p:nvSpPr>
            <p:cNvPr id="103" name="Oval 102"/>
            <p:cNvSpPr/>
            <p:nvPr/>
          </p:nvSpPr>
          <p:spPr>
            <a:xfrm>
              <a:off x="2734718" y="2530618"/>
              <a:ext cx="114300" cy="1143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05" name="TextBox 104"/>
          <p:cNvSpPr txBox="1"/>
          <p:nvPr/>
        </p:nvSpPr>
        <p:spPr>
          <a:xfrm>
            <a:off x="5257800" y="1899911"/>
            <a:ext cx="3276600" cy="1815882"/>
          </a:xfrm>
          <a:prstGeom prst="rect">
            <a:avLst/>
          </a:prstGeom>
          <a:noFill/>
        </p:spPr>
        <p:txBody>
          <a:bodyPr wrap="square" rtlCol="0">
            <a:spAutoFit/>
          </a:bodyPr>
          <a:lstStyle/>
          <a:p>
            <a:r>
              <a:rPr lang="en-US" sz="2800" b="1" dirty="0" smtClean="0">
                <a:solidFill>
                  <a:srgbClr val="1F497D"/>
                </a:solidFill>
              </a:rPr>
              <a:t>Place Value Chart        </a:t>
            </a:r>
          </a:p>
          <a:p>
            <a:r>
              <a:rPr lang="en-US" sz="2800" dirty="0" smtClean="0"/>
              <a:t>        754 </a:t>
            </a:r>
            <a:r>
              <a:rPr lang="en-US" sz="2800" i="1" dirty="0" smtClean="0"/>
              <a:t>÷</a:t>
            </a:r>
            <a:r>
              <a:rPr lang="en-US" sz="2800" dirty="0" smtClean="0"/>
              <a:t>  10</a:t>
            </a:r>
            <a:r>
              <a:rPr lang="en-US" sz="2800" baseline="30000" dirty="0" smtClean="0"/>
              <a:t>3 </a:t>
            </a:r>
            <a:r>
              <a:rPr lang="en-US" sz="2800" dirty="0" smtClean="0"/>
              <a:t>=</a:t>
            </a:r>
            <a:endParaRPr lang="en-US" sz="2800" baseline="30000" dirty="0"/>
          </a:p>
          <a:p>
            <a:r>
              <a:rPr lang="en-US" sz="2800" dirty="0" smtClean="0"/>
              <a:t>754 </a:t>
            </a:r>
            <a:r>
              <a:rPr lang="en-US" sz="2800" i="1" dirty="0" smtClean="0"/>
              <a:t>÷</a:t>
            </a:r>
            <a:r>
              <a:rPr lang="en-US" sz="2800" dirty="0" smtClean="0"/>
              <a:t> 10 </a:t>
            </a:r>
            <a:r>
              <a:rPr lang="en-US" sz="2800" i="1" dirty="0" smtClean="0"/>
              <a:t>÷</a:t>
            </a:r>
            <a:r>
              <a:rPr lang="en-US" sz="2800" dirty="0" smtClean="0"/>
              <a:t> 10 </a:t>
            </a:r>
            <a:r>
              <a:rPr lang="en-US" sz="2800" i="1" dirty="0" smtClean="0"/>
              <a:t>÷</a:t>
            </a:r>
            <a:r>
              <a:rPr lang="en-US" sz="2800" dirty="0" smtClean="0"/>
              <a:t> 10 =</a:t>
            </a:r>
            <a:endParaRPr lang="en-US" sz="2800" dirty="0"/>
          </a:p>
          <a:p>
            <a:r>
              <a:rPr lang="en-US" sz="2800" dirty="0" smtClean="0"/>
              <a:t>            .754 </a:t>
            </a:r>
            <a:endParaRPr lang="en-US" sz="2800" dirty="0"/>
          </a:p>
        </p:txBody>
      </p:sp>
    </p:spTree>
    <p:extLst>
      <p:ext uri="{BB962C8B-B14F-4D97-AF65-F5344CB8AC3E}">
        <p14:creationId xmlns:p14="http://schemas.microsoft.com/office/powerpoint/2010/main" val="27808787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Decimal Multiplication</a:t>
            </a:r>
            <a:endParaRPr lang="en-US" dirty="0"/>
          </a:p>
        </p:txBody>
      </p:sp>
      <p:sp>
        <p:nvSpPr>
          <p:cNvPr id="4" name="Text Placeholder 3"/>
          <p:cNvSpPr>
            <a:spLocks noGrp="1"/>
          </p:cNvSpPr>
          <p:nvPr>
            <p:ph type="body" sz="quarter" idx="13"/>
          </p:nvPr>
        </p:nvSpPr>
        <p:spPr/>
        <p:txBody>
          <a:bodyPr/>
          <a:lstStyle/>
          <a:p>
            <a:r>
              <a:rPr lang="en-US" smtClean="0"/>
              <a:t>Grade 5 – Module 1 - Lesson 11</a:t>
            </a:r>
            <a:endParaRPr lang="en-US" dirty="0"/>
          </a:p>
        </p:txBody>
      </p:sp>
      <p:pic>
        <p:nvPicPr>
          <p:cNvPr id="7" name="Picture 6"/>
          <p:cNvPicPr/>
          <p:nvPr/>
        </p:nvPicPr>
        <p:blipFill>
          <a:blip r:embed="rId3">
            <a:extLst>
              <a:ext uri="{28A0092B-C50C-407E-A947-70E740481C1C}">
                <a14:useLocalDpi xmlns:a14="http://schemas.microsoft.com/office/drawing/2010/main"/>
              </a:ext>
            </a:extLst>
          </a:blip>
          <a:srcRect/>
          <a:stretch>
            <a:fillRect/>
          </a:stretch>
        </p:blipFill>
        <p:spPr bwMode="auto">
          <a:xfrm>
            <a:off x="399194" y="1828800"/>
            <a:ext cx="8135206" cy="3768061"/>
          </a:xfrm>
          <a:prstGeom prst="rect">
            <a:avLst/>
          </a:prstGeom>
          <a:noFill/>
          <a:ln>
            <a:noFill/>
          </a:ln>
        </p:spPr>
      </p:pic>
    </p:spTree>
    <p:extLst>
      <p:ext uri="{BB962C8B-B14F-4D97-AF65-F5344CB8AC3E}">
        <p14:creationId xmlns:p14="http://schemas.microsoft.com/office/powerpoint/2010/main" val="194906467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Decimal Multiplication</a:t>
            </a:r>
            <a:endParaRPr lang="en-US" dirty="0"/>
          </a:p>
        </p:txBody>
      </p:sp>
      <p:sp>
        <p:nvSpPr>
          <p:cNvPr id="15" name="Content Placeholder 14"/>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lstStyle/>
          <a:p>
            <a:r>
              <a:rPr lang="en-US" smtClean="0"/>
              <a:t>Grade 5 – Module 1 - Lesson 11</a:t>
            </a:r>
            <a:endParaRPr lang="en-US" dirty="0"/>
          </a:p>
        </p:txBody>
      </p:sp>
      <p:pic>
        <p:nvPicPr>
          <p:cNvPr id="5" name="Picture 4"/>
          <p:cNvPicPr/>
          <p:nvPr/>
        </p:nvPicPr>
        <p:blipFill>
          <a:blip r:embed="rId3">
            <a:extLst>
              <a:ext uri="{28A0092B-C50C-407E-A947-70E740481C1C}">
                <a14:useLocalDpi xmlns:a14="http://schemas.microsoft.com/office/drawing/2010/main"/>
              </a:ext>
            </a:extLst>
          </a:blip>
          <a:srcRect/>
          <a:stretch>
            <a:fillRect/>
          </a:stretch>
        </p:blipFill>
        <p:spPr bwMode="auto">
          <a:xfrm>
            <a:off x="380999" y="1885632"/>
            <a:ext cx="7671795" cy="2533968"/>
          </a:xfrm>
          <a:prstGeom prst="rect">
            <a:avLst/>
          </a:prstGeom>
          <a:noFill/>
          <a:ln>
            <a:noFill/>
          </a:ln>
        </p:spPr>
      </p:pic>
      <p:sp>
        <p:nvSpPr>
          <p:cNvPr id="6" name="TextBox 5"/>
          <p:cNvSpPr txBox="1"/>
          <p:nvPr/>
        </p:nvSpPr>
        <p:spPr>
          <a:xfrm>
            <a:off x="2971800" y="4621674"/>
            <a:ext cx="2642595" cy="954107"/>
          </a:xfrm>
          <a:prstGeom prst="rect">
            <a:avLst/>
          </a:prstGeom>
          <a:noFill/>
        </p:spPr>
        <p:txBody>
          <a:bodyPr wrap="square" rtlCol="0">
            <a:spAutoFit/>
          </a:bodyPr>
          <a:lstStyle/>
          <a:p>
            <a:r>
              <a:rPr lang="en-US" sz="2800" b="1" dirty="0" smtClean="0">
                <a:solidFill>
                  <a:srgbClr val="1F497D"/>
                </a:solidFill>
              </a:rPr>
              <a:t>Area Model &amp; Unit Language</a:t>
            </a:r>
          </a:p>
        </p:txBody>
      </p:sp>
    </p:spTree>
    <p:extLst>
      <p:ext uri="{BB962C8B-B14F-4D97-AF65-F5344CB8AC3E}">
        <p14:creationId xmlns:p14="http://schemas.microsoft.com/office/powerpoint/2010/main" val="388517097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Dividing Decimals</a:t>
            </a:r>
            <a:endParaRPr lang="en-US" dirty="0"/>
          </a:p>
        </p:txBody>
      </p:sp>
      <p:sp>
        <p:nvSpPr>
          <p:cNvPr id="4" name="Text Placeholder 3"/>
          <p:cNvSpPr>
            <a:spLocks noGrp="1"/>
          </p:cNvSpPr>
          <p:nvPr>
            <p:ph type="body" sz="quarter" idx="13"/>
          </p:nvPr>
        </p:nvSpPr>
        <p:spPr/>
        <p:txBody>
          <a:bodyPr/>
          <a:lstStyle/>
          <a:p>
            <a:r>
              <a:rPr lang="en-US" smtClean="0"/>
              <a:t>Grade 5 – Module 1 - Lesson 14</a:t>
            </a:r>
            <a:endParaRPr lang="en-US" dirty="0"/>
          </a:p>
        </p:txBody>
      </p:sp>
      <p:pic>
        <p:nvPicPr>
          <p:cNvPr id="6" name="Picture 5" descr="PV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338" y="1695779"/>
            <a:ext cx="4584192" cy="2999232"/>
          </a:xfrm>
          <a:prstGeom prst="rect">
            <a:avLst/>
          </a:prstGeom>
        </p:spPr>
      </p:pic>
      <p:pic>
        <p:nvPicPr>
          <p:cNvPr id="8" name="Picture 7" descr="Algi.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67400" y="2057400"/>
            <a:ext cx="1950720" cy="2356104"/>
          </a:xfrm>
          <a:prstGeom prst="rect">
            <a:avLst/>
          </a:prstGeom>
        </p:spPr>
      </p:pic>
      <p:sp>
        <p:nvSpPr>
          <p:cNvPr id="9" name="TextBox 8"/>
          <p:cNvSpPr txBox="1"/>
          <p:nvPr/>
        </p:nvSpPr>
        <p:spPr>
          <a:xfrm>
            <a:off x="1143000" y="5065889"/>
            <a:ext cx="7621748" cy="523220"/>
          </a:xfrm>
          <a:prstGeom prst="rect">
            <a:avLst/>
          </a:prstGeom>
          <a:noFill/>
        </p:spPr>
        <p:txBody>
          <a:bodyPr wrap="none" rtlCol="0">
            <a:spAutoFit/>
          </a:bodyPr>
          <a:lstStyle/>
          <a:p>
            <a:r>
              <a:rPr lang="en-US" sz="2800" b="1" dirty="0" smtClean="0">
                <a:solidFill>
                  <a:srgbClr val="1F497D"/>
                </a:solidFill>
              </a:rPr>
              <a:t>Place Value Chart            </a:t>
            </a:r>
            <a:r>
              <a:rPr lang="en-US" sz="2800" b="1" dirty="0" smtClean="0">
                <a:solidFill>
                  <a:srgbClr val="1F497D"/>
                </a:solidFill>
                <a:sym typeface="Wingdings"/>
              </a:rPr>
              <a:t>       Standard Algorithm</a:t>
            </a:r>
            <a:endParaRPr lang="en-US" sz="2800" b="1" dirty="0">
              <a:solidFill>
                <a:srgbClr val="1F497D"/>
              </a:solidFill>
            </a:endParaRPr>
          </a:p>
        </p:txBody>
      </p:sp>
    </p:spTree>
    <p:extLst>
      <p:ext uri="{BB962C8B-B14F-4D97-AF65-F5344CB8AC3E}">
        <p14:creationId xmlns:p14="http://schemas.microsoft.com/office/powerpoint/2010/main" val="2971220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Models</a:t>
            </a:r>
            <a:endParaRPr lang="en-US" dirty="0"/>
          </a:p>
        </p:txBody>
      </p:sp>
      <p:sp>
        <p:nvSpPr>
          <p:cNvPr id="7" name="Content Placeholder 2"/>
          <p:cNvSpPr txBox="1">
            <a:spLocks/>
          </p:cNvSpPr>
          <p:nvPr/>
        </p:nvSpPr>
        <p:spPr>
          <a:xfrm>
            <a:off x="2027392" y="1117499"/>
            <a:ext cx="6618575" cy="533400"/>
          </a:xfrm>
          <a:prstGeom prst="rect">
            <a:avLst/>
          </a:prstGeom>
        </p:spPr>
        <p:txBody>
          <a:bodyPr vert="horz" lIns="91440" tIns="45720" rIns="91440" bIns="45720" rtlCol="0" anchor="t">
            <a:no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indent="-914400"/>
            <a:r>
              <a:rPr lang="en-US" sz="2800" b="1" dirty="0" smtClean="0">
                <a:solidFill>
                  <a:schemeClr val="accent3">
                    <a:lumMod val="50000"/>
                  </a:schemeClr>
                </a:solidFill>
                <a:latin typeface="Arial" panose="020B0604020202020204" pitchFamily="34" charset="0"/>
                <a:cs typeface="Arial" panose="020B0604020202020204" pitchFamily="34" charset="0"/>
              </a:rPr>
              <a:t>Concrete  </a:t>
            </a:r>
            <a:r>
              <a:rPr lang="en-US" sz="2800" b="1" dirty="0" smtClean="0">
                <a:solidFill>
                  <a:schemeClr val="accent3">
                    <a:lumMod val="50000"/>
                  </a:schemeClr>
                </a:solidFill>
                <a:latin typeface="Arial" panose="020B0604020202020204" pitchFamily="34" charset="0"/>
                <a:cs typeface="Arial" panose="020B0604020202020204" pitchFamily="34" charset="0"/>
                <a:sym typeface="Wingdings" panose="05000000000000000000" pitchFamily="2" charset="2"/>
              </a:rPr>
              <a:t>  </a:t>
            </a:r>
            <a:r>
              <a:rPr lang="en-US" sz="2800" b="1" dirty="0" smtClean="0">
                <a:solidFill>
                  <a:schemeClr val="accent3">
                    <a:lumMod val="50000"/>
                  </a:schemeClr>
                </a:solidFill>
                <a:latin typeface="Arial" panose="020B0604020202020204" pitchFamily="34" charset="0"/>
                <a:cs typeface="Arial" panose="020B0604020202020204" pitchFamily="34" charset="0"/>
              </a:rPr>
              <a:t>Pictorial  </a:t>
            </a:r>
            <a:r>
              <a:rPr lang="en-US" sz="2800" b="1" dirty="0" smtClean="0">
                <a:solidFill>
                  <a:schemeClr val="accent3">
                    <a:lumMod val="50000"/>
                  </a:schemeClr>
                </a:solidFill>
                <a:latin typeface="Arial" panose="020B0604020202020204" pitchFamily="34" charset="0"/>
                <a:cs typeface="Arial" panose="020B0604020202020204" pitchFamily="34" charset="0"/>
                <a:sym typeface="Wingdings" panose="05000000000000000000" pitchFamily="2" charset="2"/>
              </a:rPr>
              <a:t>  Abstract</a:t>
            </a:r>
            <a:endParaRPr lang="en-US" sz="2800" b="1" dirty="0">
              <a:solidFill>
                <a:schemeClr val="accent3">
                  <a:lumMod val="50000"/>
                </a:schemeClr>
              </a:solidFill>
              <a:latin typeface="Arial" panose="020B0604020202020204" pitchFamily="34" charset="0"/>
              <a:cs typeface="Arial" panose="020B0604020202020204" pitchFamily="34" charset="0"/>
            </a:endParaRPr>
          </a:p>
        </p:txBody>
      </p:sp>
      <p:grpSp>
        <p:nvGrpSpPr>
          <p:cNvPr id="6" name="Group 5"/>
          <p:cNvGrpSpPr/>
          <p:nvPr/>
        </p:nvGrpSpPr>
        <p:grpSpPr>
          <a:xfrm>
            <a:off x="1281184" y="1650899"/>
            <a:ext cx="5149972" cy="2201863"/>
            <a:chOff x="1281184" y="1650899"/>
            <a:chExt cx="5149972" cy="2201863"/>
          </a:xfrm>
        </p:grpSpPr>
        <p:grpSp>
          <p:nvGrpSpPr>
            <p:cNvPr id="41" name="Group 40"/>
            <p:cNvGrpSpPr/>
            <p:nvPr/>
          </p:nvGrpSpPr>
          <p:grpSpPr>
            <a:xfrm>
              <a:off x="1281184" y="1650899"/>
              <a:ext cx="5149972" cy="1515826"/>
              <a:chOff x="1371600" y="2790168"/>
              <a:chExt cx="5149972" cy="1515826"/>
            </a:xfrm>
          </p:grpSpPr>
          <p:grpSp>
            <p:nvGrpSpPr>
              <p:cNvPr id="8" name="Group 7"/>
              <p:cNvGrpSpPr/>
              <p:nvPr/>
            </p:nvGrpSpPr>
            <p:grpSpPr>
              <a:xfrm>
                <a:off x="5039002" y="2790168"/>
                <a:ext cx="1482570" cy="1476744"/>
                <a:chOff x="3886200" y="2310076"/>
                <a:chExt cx="988380" cy="1091938"/>
              </a:xfrm>
            </p:grpSpPr>
            <p:sp>
              <p:nvSpPr>
                <p:cNvPr id="9" name="Content Placeholder 2"/>
                <p:cNvSpPr txBox="1">
                  <a:spLocks/>
                </p:cNvSpPr>
                <p:nvPr/>
              </p:nvSpPr>
              <p:spPr>
                <a:xfrm>
                  <a:off x="3960180" y="2310076"/>
                  <a:ext cx="914400" cy="533400"/>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sz="1800" dirty="0" smtClean="0">
                      <a:latin typeface="Arial" panose="020B0604020202020204" pitchFamily="34" charset="0"/>
                      <a:cs typeface="Arial" panose="020B0604020202020204" pitchFamily="34" charset="0"/>
                    </a:rPr>
                    <a:t>Array</a:t>
                  </a:r>
                </a:p>
                <a:p>
                  <a:endParaRPr lang="en-US" dirty="0" smtClean="0"/>
                </a:p>
                <a:p>
                  <a:endParaRPr lang="en-US" dirty="0" smtClean="0"/>
                </a:p>
                <a:p>
                  <a:endParaRPr lang="en-US" dirty="0" smtClean="0"/>
                </a:p>
              </p:txBody>
            </p:sp>
            <p:grpSp>
              <p:nvGrpSpPr>
                <p:cNvPr id="10" name="Group 65"/>
                <p:cNvGrpSpPr>
                  <a:grpSpLocks/>
                </p:cNvGrpSpPr>
                <p:nvPr/>
              </p:nvGrpSpPr>
              <p:grpSpPr bwMode="auto">
                <a:xfrm rot="5400000">
                  <a:off x="3861594" y="2682082"/>
                  <a:ext cx="744538" cy="695325"/>
                  <a:chOff x="2355" y="8430"/>
                  <a:chExt cx="1935" cy="1800"/>
                </a:xfrm>
              </p:grpSpPr>
              <p:grpSp>
                <p:nvGrpSpPr>
                  <p:cNvPr id="11" name="Group 52"/>
                  <p:cNvGrpSpPr>
                    <a:grpSpLocks/>
                  </p:cNvGrpSpPr>
                  <p:nvPr/>
                </p:nvGrpSpPr>
                <p:grpSpPr bwMode="auto">
                  <a:xfrm>
                    <a:off x="2355" y="8430"/>
                    <a:ext cx="1935" cy="270"/>
                    <a:chOff x="2355" y="8430"/>
                    <a:chExt cx="1935" cy="270"/>
                  </a:xfrm>
                </p:grpSpPr>
                <p:sp>
                  <p:nvSpPr>
                    <p:cNvPr id="24" name="Rectangle 49"/>
                    <p:cNvSpPr>
                      <a:spLocks noChangeArrowheads="1"/>
                    </p:cNvSpPr>
                    <p:nvPr/>
                  </p:nvSpPr>
                  <p:spPr bwMode="auto">
                    <a:xfrm>
                      <a:off x="2355" y="8430"/>
                      <a:ext cx="480" cy="270"/>
                    </a:xfrm>
                    <a:prstGeom prst="rect">
                      <a:avLst/>
                    </a:prstGeom>
                    <a:solidFill>
                      <a:srgbClr val="A5A5A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50"/>
                    <p:cNvSpPr>
                      <a:spLocks noChangeArrowheads="1"/>
                    </p:cNvSpPr>
                    <p:nvPr/>
                  </p:nvSpPr>
                  <p:spPr bwMode="auto">
                    <a:xfrm>
                      <a:off x="3075" y="8430"/>
                      <a:ext cx="480" cy="270"/>
                    </a:xfrm>
                    <a:prstGeom prst="rect">
                      <a:avLst/>
                    </a:prstGeom>
                    <a:solidFill>
                      <a:srgbClr val="A5A5A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51"/>
                    <p:cNvSpPr>
                      <a:spLocks noChangeArrowheads="1"/>
                    </p:cNvSpPr>
                    <p:nvPr/>
                  </p:nvSpPr>
                  <p:spPr bwMode="auto">
                    <a:xfrm>
                      <a:off x="3810" y="8430"/>
                      <a:ext cx="480" cy="270"/>
                    </a:xfrm>
                    <a:prstGeom prst="rect">
                      <a:avLst/>
                    </a:prstGeom>
                    <a:solidFill>
                      <a:srgbClr val="A5A5A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 name="Group 53"/>
                  <p:cNvGrpSpPr>
                    <a:grpSpLocks/>
                  </p:cNvGrpSpPr>
                  <p:nvPr/>
                </p:nvGrpSpPr>
                <p:grpSpPr bwMode="auto">
                  <a:xfrm>
                    <a:off x="2355" y="8940"/>
                    <a:ext cx="1935" cy="270"/>
                    <a:chOff x="2355" y="8430"/>
                    <a:chExt cx="1935" cy="270"/>
                  </a:xfrm>
                </p:grpSpPr>
                <p:sp>
                  <p:nvSpPr>
                    <p:cNvPr id="21" name="Rectangle 54"/>
                    <p:cNvSpPr>
                      <a:spLocks noChangeArrowheads="1"/>
                    </p:cNvSpPr>
                    <p:nvPr/>
                  </p:nvSpPr>
                  <p:spPr bwMode="auto">
                    <a:xfrm>
                      <a:off x="2355" y="8430"/>
                      <a:ext cx="480" cy="270"/>
                    </a:xfrm>
                    <a:prstGeom prst="rect">
                      <a:avLst/>
                    </a:prstGeom>
                    <a:solidFill>
                      <a:srgbClr val="A5A5A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55"/>
                    <p:cNvSpPr>
                      <a:spLocks noChangeArrowheads="1"/>
                    </p:cNvSpPr>
                    <p:nvPr/>
                  </p:nvSpPr>
                  <p:spPr bwMode="auto">
                    <a:xfrm>
                      <a:off x="3075" y="8430"/>
                      <a:ext cx="480" cy="270"/>
                    </a:xfrm>
                    <a:prstGeom prst="rect">
                      <a:avLst/>
                    </a:prstGeom>
                    <a:solidFill>
                      <a:srgbClr val="A5A5A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56"/>
                    <p:cNvSpPr>
                      <a:spLocks noChangeArrowheads="1"/>
                    </p:cNvSpPr>
                    <p:nvPr/>
                  </p:nvSpPr>
                  <p:spPr bwMode="auto">
                    <a:xfrm>
                      <a:off x="3810" y="8430"/>
                      <a:ext cx="480" cy="270"/>
                    </a:xfrm>
                    <a:prstGeom prst="rect">
                      <a:avLst/>
                    </a:prstGeom>
                    <a:solidFill>
                      <a:srgbClr val="A5A5A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Group 57"/>
                  <p:cNvGrpSpPr>
                    <a:grpSpLocks/>
                  </p:cNvGrpSpPr>
                  <p:nvPr/>
                </p:nvGrpSpPr>
                <p:grpSpPr bwMode="auto">
                  <a:xfrm>
                    <a:off x="2355" y="9435"/>
                    <a:ext cx="1935" cy="270"/>
                    <a:chOff x="2355" y="8430"/>
                    <a:chExt cx="1935" cy="270"/>
                  </a:xfrm>
                </p:grpSpPr>
                <p:sp>
                  <p:nvSpPr>
                    <p:cNvPr id="18" name="Rectangle 58"/>
                    <p:cNvSpPr>
                      <a:spLocks noChangeArrowheads="1"/>
                    </p:cNvSpPr>
                    <p:nvPr/>
                  </p:nvSpPr>
                  <p:spPr bwMode="auto">
                    <a:xfrm>
                      <a:off x="2355" y="8430"/>
                      <a:ext cx="480" cy="270"/>
                    </a:xfrm>
                    <a:prstGeom prst="rect">
                      <a:avLst/>
                    </a:prstGeom>
                    <a:solidFill>
                      <a:srgbClr val="A5A5A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59"/>
                    <p:cNvSpPr>
                      <a:spLocks noChangeArrowheads="1"/>
                    </p:cNvSpPr>
                    <p:nvPr/>
                  </p:nvSpPr>
                  <p:spPr bwMode="auto">
                    <a:xfrm>
                      <a:off x="3075" y="8430"/>
                      <a:ext cx="480" cy="270"/>
                    </a:xfrm>
                    <a:prstGeom prst="rect">
                      <a:avLst/>
                    </a:prstGeom>
                    <a:solidFill>
                      <a:srgbClr val="A5A5A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60"/>
                    <p:cNvSpPr>
                      <a:spLocks noChangeArrowheads="1"/>
                    </p:cNvSpPr>
                    <p:nvPr/>
                  </p:nvSpPr>
                  <p:spPr bwMode="auto">
                    <a:xfrm>
                      <a:off x="3810" y="8430"/>
                      <a:ext cx="480" cy="270"/>
                    </a:xfrm>
                    <a:prstGeom prst="rect">
                      <a:avLst/>
                    </a:prstGeom>
                    <a:solidFill>
                      <a:srgbClr val="A5A5A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61"/>
                  <p:cNvGrpSpPr>
                    <a:grpSpLocks/>
                  </p:cNvGrpSpPr>
                  <p:nvPr/>
                </p:nvGrpSpPr>
                <p:grpSpPr bwMode="auto">
                  <a:xfrm>
                    <a:off x="2355" y="9960"/>
                    <a:ext cx="1935" cy="270"/>
                    <a:chOff x="2355" y="8430"/>
                    <a:chExt cx="1935" cy="270"/>
                  </a:xfrm>
                </p:grpSpPr>
                <p:sp>
                  <p:nvSpPr>
                    <p:cNvPr id="15" name="Rectangle 62"/>
                    <p:cNvSpPr>
                      <a:spLocks noChangeArrowheads="1"/>
                    </p:cNvSpPr>
                    <p:nvPr/>
                  </p:nvSpPr>
                  <p:spPr bwMode="auto">
                    <a:xfrm>
                      <a:off x="2355" y="8430"/>
                      <a:ext cx="480" cy="270"/>
                    </a:xfrm>
                    <a:prstGeom prst="rect">
                      <a:avLst/>
                    </a:prstGeom>
                    <a:solidFill>
                      <a:srgbClr val="A5A5A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63"/>
                    <p:cNvSpPr>
                      <a:spLocks noChangeArrowheads="1"/>
                    </p:cNvSpPr>
                    <p:nvPr/>
                  </p:nvSpPr>
                  <p:spPr bwMode="auto">
                    <a:xfrm>
                      <a:off x="3075" y="8430"/>
                      <a:ext cx="480" cy="270"/>
                    </a:xfrm>
                    <a:prstGeom prst="rect">
                      <a:avLst/>
                    </a:prstGeom>
                    <a:solidFill>
                      <a:srgbClr val="A5A5A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64"/>
                    <p:cNvSpPr>
                      <a:spLocks noChangeArrowheads="1"/>
                    </p:cNvSpPr>
                    <p:nvPr/>
                  </p:nvSpPr>
                  <p:spPr bwMode="auto">
                    <a:xfrm>
                      <a:off x="3810" y="8430"/>
                      <a:ext cx="480" cy="270"/>
                    </a:xfrm>
                    <a:prstGeom prst="rect">
                      <a:avLst/>
                    </a:prstGeom>
                    <a:solidFill>
                      <a:srgbClr val="A5A5A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40" name="Group 39"/>
              <p:cNvGrpSpPr/>
              <p:nvPr/>
            </p:nvGrpSpPr>
            <p:grpSpPr>
              <a:xfrm>
                <a:off x="1371600" y="2860965"/>
                <a:ext cx="2798293" cy="1445029"/>
                <a:chOff x="3127909" y="2460220"/>
                <a:chExt cx="2798293" cy="1445029"/>
              </a:xfrm>
            </p:grpSpPr>
            <p:grpSp>
              <p:nvGrpSpPr>
                <p:cNvPr id="38" name="Group 37"/>
                <p:cNvGrpSpPr/>
                <p:nvPr/>
              </p:nvGrpSpPr>
              <p:grpSpPr>
                <a:xfrm>
                  <a:off x="3127909" y="2912744"/>
                  <a:ext cx="1642800" cy="992505"/>
                  <a:chOff x="5344206" y="3136220"/>
                  <a:chExt cx="1642800" cy="992505"/>
                </a:xfrm>
              </p:grpSpPr>
              <p:pic>
                <p:nvPicPr>
                  <p:cNvPr id="33" name="Picture 32" descr="Hand"/>
                  <p:cNvPicPr/>
                  <p:nvPr/>
                </p:nvPicPr>
                <p:blipFill>
                  <a:blip r:embed="rId3" cstate="print">
                    <a:grayscl/>
                    <a:extLst>
                      <a:ext uri="{28A0092B-C50C-407E-A947-70E740481C1C}">
                        <a14:useLocalDpi xmlns:a14="http://schemas.microsoft.com/office/drawing/2010/main"/>
                      </a:ext>
                    </a:extLst>
                  </a:blip>
                  <a:srcRect/>
                  <a:stretch>
                    <a:fillRect/>
                  </a:stretch>
                </p:blipFill>
                <p:spPr bwMode="auto">
                  <a:xfrm>
                    <a:off x="5344206" y="3136220"/>
                    <a:ext cx="790575" cy="992505"/>
                  </a:xfrm>
                  <a:prstGeom prst="rect">
                    <a:avLst/>
                  </a:prstGeom>
                  <a:noFill/>
                </p:spPr>
              </p:pic>
              <p:pic>
                <p:nvPicPr>
                  <p:cNvPr id="35" name="Picture 34" descr="Hand"/>
                  <p:cNvPicPr/>
                  <p:nvPr/>
                </p:nvPicPr>
                <p:blipFill>
                  <a:blip r:embed="rId3" cstate="print">
                    <a:grayscl/>
                    <a:extLst>
                      <a:ext uri="{28A0092B-C50C-407E-A947-70E740481C1C}">
                        <a14:useLocalDpi xmlns:a14="http://schemas.microsoft.com/office/drawing/2010/main"/>
                      </a:ext>
                    </a:extLst>
                  </a:blip>
                  <a:srcRect/>
                  <a:stretch>
                    <a:fillRect/>
                  </a:stretch>
                </p:blipFill>
                <p:spPr bwMode="auto">
                  <a:xfrm>
                    <a:off x="6196431" y="3136220"/>
                    <a:ext cx="790575" cy="992505"/>
                  </a:xfrm>
                  <a:prstGeom prst="rect">
                    <a:avLst/>
                  </a:prstGeom>
                  <a:noFill/>
                </p:spPr>
              </p:pic>
            </p:grpSp>
            <p:grpSp>
              <p:nvGrpSpPr>
                <p:cNvPr id="37" name="Group 36"/>
                <p:cNvGrpSpPr/>
                <p:nvPr/>
              </p:nvGrpSpPr>
              <p:grpSpPr>
                <a:xfrm>
                  <a:off x="3229007" y="2460220"/>
                  <a:ext cx="2697195" cy="1417665"/>
                  <a:chOff x="456105" y="3205948"/>
                  <a:chExt cx="2697195" cy="1417665"/>
                </a:xfrm>
              </p:grpSpPr>
              <p:pic>
                <p:nvPicPr>
                  <p:cNvPr id="34" name="Picture 33" descr="Hand"/>
                  <p:cNvPicPr/>
                  <p:nvPr/>
                </p:nvPicPr>
                <p:blipFill>
                  <a:blip r:embed="rId3" cstate="print">
                    <a:grayscl/>
                    <a:extLst>
                      <a:ext uri="{28A0092B-C50C-407E-A947-70E740481C1C}">
                        <a14:useLocalDpi xmlns:a14="http://schemas.microsoft.com/office/drawing/2010/main"/>
                      </a:ext>
                    </a:extLst>
                  </a:blip>
                  <a:srcRect/>
                  <a:stretch>
                    <a:fillRect/>
                  </a:stretch>
                </p:blipFill>
                <p:spPr bwMode="auto">
                  <a:xfrm>
                    <a:off x="2049002" y="3631108"/>
                    <a:ext cx="790575" cy="992505"/>
                  </a:xfrm>
                  <a:prstGeom prst="rect">
                    <a:avLst/>
                  </a:prstGeom>
                  <a:noFill/>
                </p:spPr>
              </p:pic>
              <p:sp>
                <p:nvSpPr>
                  <p:cNvPr id="36" name="Content Placeholder 2"/>
                  <p:cNvSpPr txBox="1">
                    <a:spLocks/>
                  </p:cNvSpPr>
                  <p:nvPr/>
                </p:nvSpPr>
                <p:spPr>
                  <a:xfrm>
                    <a:off x="456105" y="3205948"/>
                    <a:ext cx="2697195" cy="608011"/>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sz="1800" dirty="0" smtClean="0">
                        <a:latin typeface="Arial" panose="020B0604020202020204" pitchFamily="34" charset="0"/>
                        <a:cs typeface="Arial" panose="020B0604020202020204" pitchFamily="34" charset="0"/>
                      </a:rPr>
                      <a:t>Equal groups pictures </a:t>
                    </a:r>
                  </a:p>
                  <a:p>
                    <a:endParaRPr lang="en-US" dirty="0" smtClean="0"/>
                  </a:p>
                  <a:p>
                    <a:endParaRPr lang="en-US" dirty="0" smtClean="0"/>
                  </a:p>
                  <a:p>
                    <a:endParaRPr lang="en-US" dirty="0" smtClean="0"/>
                  </a:p>
                </p:txBody>
              </p:sp>
            </p:grpSp>
          </p:grpSp>
        </p:grpSp>
        <p:pic>
          <p:nvPicPr>
            <p:cNvPr id="3" name="Picture 2"/>
            <p:cNvPicPr>
              <a:picLocks noChangeAspect="1"/>
            </p:cNvPicPr>
            <p:nvPr/>
          </p:nvPicPr>
          <p:blipFill>
            <a:blip r:embed="rId4"/>
            <a:stretch>
              <a:fillRect/>
            </a:stretch>
          </p:blipFill>
          <p:spPr>
            <a:xfrm>
              <a:off x="1795847" y="3279463"/>
              <a:ext cx="1888036" cy="536528"/>
            </a:xfrm>
            <a:prstGeom prst="rect">
              <a:avLst/>
            </a:prstGeom>
          </p:spPr>
        </p:pic>
        <p:pic>
          <p:nvPicPr>
            <p:cNvPr id="4" name="Picture 3"/>
            <p:cNvPicPr>
              <a:picLocks noChangeAspect="1"/>
            </p:cNvPicPr>
            <p:nvPr/>
          </p:nvPicPr>
          <p:blipFill>
            <a:blip r:embed="rId5"/>
            <a:stretch>
              <a:fillRect/>
            </a:stretch>
          </p:blipFill>
          <p:spPr>
            <a:xfrm>
              <a:off x="4605917" y="3279463"/>
              <a:ext cx="1649828" cy="573299"/>
            </a:xfrm>
            <a:prstGeom prst="rect">
              <a:avLst/>
            </a:prstGeom>
          </p:spPr>
        </p:pic>
      </p:grpSp>
      <p:grpSp>
        <p:nvGrpSpPr>
          <p:cNvPr id="44" name="Group 43"/>
          <p:cNvGrpSpPr/>
          <p:nvPr/>
        </p:nvGrpSpPr>
        <p:grpSpPr>
          <a:xfrm>
            <a:off x="1567175" y="3983111"/>
            <a:ext cx="5043475" cy="2616989"/>
            <a:chOff x="1567175" y="3983111"/>
            <a:chExt cx="5043475" cy="2616989"/>
          </a:xfrm>
        </p:grpSpPr>
        <p:grpSp>
          <p:nvGrpSpPr>
            <p:cNvPr id="39" name="Group 38"/>
            <p:cNvGrpSpPr/>
            <p:nvPr/>
          </p:nvGrpSpPr>
          <p:grpSpPr>
            <a:xfrm>
              <a:off x="1567175" y="3983111"/>
              <a:ext cx="5043475" cy="2616989"/>
              <a:chOff x="1567175" y="3983111"/>
              <a:chExt cx="5043475" cy="2616989"/>
            </a:xfrm>
          </p:grpSpPr>
          <p:grpSp>
            <p:nvGrpSpPr>
              <p:cNvPr id="42" name="Group 41"/>
              <p:cNvGrpSpPr/>
              <p:nvPr/>
            </p:nvGrpSpPr>
            <p:grpSpPr>
              <a:xfrm>
                <a:off x="1567175" y="3983111"/>
                <a:ext cx="5043475" cy="2000250"/>
                <a:chOff x="1604283" y="4566820"/>
                <a:chExt cx="5043475" cy="2000250"/>
              </a:xfrm>
            </p:grpSpPr>
            <p:grpSp>
              <p:nvGrpSpPr>
                <p:cNvPr id="27" name="Group 26"/>
                <p:cNvGrpSpPr/>
                <p:nvPr/>
              </p:nvGrpSpPr>
              <p:grpSpPr>
                <a:xfrm>
                  <a:off x="1604283" y="4566820"/>
                  <a:ext cx="2524125" cy="2000250"/>
                  <a:chOff x="1228090" y="4648200"/>
                  <a:chExt cx="2524125" cy="2000250"/>
                </a:xfrm>
              </p:grpSpPr>
              <p:pic>
                <p:nvPicPr>
                  <p:cNvPr id="28"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28090" y="5029200"/>
                    <a:ext cx="252412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Content Placeholder 2"/>
                  <p:cNvSpPr txBox="1">
                    <a:spLocks/>
                  </p:cNvSpPr>
                  <p:nvPr/>
                </p:nvSpPr>
                <p:spPr>
                  <a:xfrm>
                    <a:off x="1688307" y="4648200"/>
                    <a:ext cx="1740693" cy="533400"/>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sz="1800" dirty="0" smtClean="0">
                        <a:latin typeface="Arial" panose="020B0604020202020204" pitchFamily="34" charset="0"/>
                        <a:cs typeface="Arial" panose="020B0604020202020204" pitchFamily="34" charset="0"/>
                      </a:rPr>
                      <a:t>Number Bond</a:t>
                    </a:r>
                  </a:p>
                  <a:p>
                    <a:endParaRPr lang="en-US" dirty="0" smtClean="0"/>
                  </a:p>
                  <a:p>
                    <a:endParaRPr lang="en-US" dirty="0" smtClean="0"/>
                  </a:p>
                  <a:p>
                    <a:endParaRPr lang="en-US" dirty="0" smtClean="0"/>
                  </a:p>
                </p:txBody>
              </p:sp>
            </p:grpSp>
            <p:grpSp>
              <p:nvGrpSpPr>
                <p:cNvPr id="30" name="Group 29"/>
                <p:cNvGrpSpPr/>
                <p:nvPr/>
              </p:nvGrpSpPr>
              <p:grpSpPr>
                <a:xfrm>
                  <a:off x="4685608" y="4706399"/>
                  <a:ext cx="1962150" cy="1733550"/>
                  <a:chOff x="5249663" y="4514850"/>
                  <a:chExt cx="1962150" cy="1733550"/>
                </a:xfrm>
              </p:grpSpPr>
              <p:sp>
                <p:nvSpPr>
                  <p:cNvPr id="31" name="Content Placeholder 2"/>
                  <p:cNvSpPr txBox="1">
                    <a:spLocks/>
                  </p:cNvSpPr>
                  <p:nvPr/>
                </p:nvSpPr>
                <p:spPr>
                  <a:xfrm>
                    <a:off x="5295899" y="4514850"/>
                    <a:ext cx="1905000" cy="685800"/>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Tape diagram</a:t>
                    </a:r>
                  </a:p>
                  <a:p>
                    <a:endParaRPr lang="en-US" dirty="0" smtClean="0"/>
                  </a:p>
                  <a:p>
                    <a:endParaRPr lang="en-US" dirty="0" smtClean="0"/>
                  </a:p>
                </p:txBody>
              </p:sp>
              <p:pic>
                <p:nvPicPr>
                  <p:cNvPr id="32"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49663" y="4914900"/>
                    <a:ext cx="19621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5" name="Picture 4"/>
              <p:cNvPicPr>
                <a:picLocks noChangeAspect="1"/>
              </p:cNvPicPr>
              <p:nvPr/>
            </p:nvPicPr>
            <p:blipFill>
              <a:blip r:embed="rId8"/>
              <a:stretch>
                <a:fillRect/>
              </a:stretch>
            </p:blipFill>
            <p:spPr>
              <a:xfrm>
                <a:off x="2097282" y="6001677"/>
                <a:ext cx="1645663" cy="598423"/>
              </a:xfrm>
              <a:prstGeom prst="rect">
                <a:avLst/>
              </a:prstGeom>
            </p:spPr>
          </p:pic>
        </p:grpSp>
        <p:pic>
          <p:nvPicPr>
            <p:cNvPr id="43" name="Picture 42"/>
            <p:cNvPicPr>
              <a:picLocks noChangeAspect="1"/>
            </p:cNvPicPr>
            <p:nvPr/>
          </p:nvPicPr>
          <p:blipFill>
            <a:blip r:embed="rId9"/>
            <a:stretch>
              <a:fillRect/>
            </a:stretch>
          </p:blipFill>
          <p:spPr>
            <a:xfrm>
              <a:off x="5009429" y="5895897"/>
              <a:ext cx="1346570" cy="512459"/>
            </a:xfrm>
            <a:prstGeom prst="rect">
              <a:avLst/>
            </a:prstGeom>
          </p:spPr>
        </p:pic>
      </p:grpSp>
    </p:spTree>
    <p:extLst>
      <p:ext uri="{BB962C8B-B14F-4D97-AF65-F5344CB8AC3E}">
        <p14:creationId xmlns:p14="http://schemas.microsoft.com/office/powerpoint/2010/main" val="419914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Try Problem # 15.</a:t>
            </a:r>
            <a:endParaRPr lang="en-US" dirty="0"/>
          </a:p>
        </p:txBody>
      </p:sp>
      <p:sp>
        <p:nvSpPr>
          <p:cNvPr id="4" name="Text Placeholder 3"/>
          <p:cNvSpPr>
            <a:spLocks noGrp="1"/>
          </p:cNvSpPr>
          <p:nvPr>
            <p:ph type="body" sz="quarter" idx="13"/>
          </p:nvPr>
        </p:nvSpPr>
        <p:spPr/>
        <p:txBody>
          <a:bodyPr/>
          <a:lstStyle/>
          <a:p>
            <a:r>
              <a:rPr lang="en-US" smtClean="0"/>
              <a:t>Grade 5 – Module 1 – Lesson 14</a:t>
            </a:r>
            <a:endParaRPr lang="en-US" dirty="0"/>
          </a:p>
        </p:txBody>
      </p:sp>
      <p:sp>
        <p:nvSpPr>
          <p:cNvPr id="5" name="Rectangle 4"/>
          <p:cNvSpPr/>
          <p:nvPr/>
        </p:nvSpPr>
        <p:spPr>
          <a:xfrm>
            <a:off x="457200" y="1981200"/>
            <a:ext cx="8077200" cy="2862322"/>
          </a:xfrm>
          <a:prstGeom prst="rect">
            <a:avLst/>
          </a:prstGeom>
        </p:spPr>
        <p:txBody>
          <a:bodyPr wrap="square">
            <a:spAutoFit/>
          </a:bodyPr>
          <a:lstStyle/>
          <a:p>
            <a:r>
              <a:rPr lang="en-US" sz="3600" dirty="0" smtClean="0">
                <a:solidFill>
                  <a:schemeClr val="tx2"/>
                </a:solidFill>
              </a:rPr>
              <a:t>The total weight of 5 pieces of butter is 3.445 kg. What is the weight of each piece of butter?</a:t>
            </a:r>
          </a:p>
          <a:p>
            <a:r>
              <a:rPr lang="en-US" sz="3600" i="1" dirty="0" smtClean="0">
                <a:solidFill>
                  <a:schemeClr val="tx2"/>
                </a:solidFill>
              </a:rPr>
              <a:t>Use the place value chart and algorithm to solve.</a:t>
            </a:r>
            <a:endParaRPr lang="en-US" sz="3600" i="1" dirty="0">
              <a:solidFill>
                <a:schemeClr val="tx2"/>
              </a:solidFill>
            </a:endParaRPr>
          </a:p>
        </p:txBody>
      </p:sp>
      <p:sp>
        <p:nvSpPr>
          <p:cNvPr id="9" name="TextBox 8"/>
          <p:cNvSpPr txBox="1"/>
          <p:nvPr/>
        </p:nvSpPr>
        <p:spPr>
          <a:xfrm rot="672036">
            <a:off x="5523862" y="615251"/>
            <a:ext cx="3484439" cy="1200329"/>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dirty="0" smtClean="0">
                <a:solidFill>
                  <a:prstClr val="white"/>
                </a:solidFill>
                <a:latin typeface="Calibri"/>
              </a:rPr>
              <a:t>Hint:  When completing the division algorithm, use language that connects it to the work shown on the place value chart.</a:t>
            </a:r>
            <a:endParaRPr lang="en-US" dirty="0">
              <a:solidFill>
                <a:prstClr val="white"/>
              </a:solidFill>
              <a:latin typeface="Calibri"/>
            </a:endParaRPr>
          </a:p>
        </p:txBody>
      </p:sp>
    </p:spTree>
    <p:extLst>
      <p:ext uri="{BB962C8B-B14F-4D97-AF65-F5344CB8AC3E}">
        <p14:creationId xmlns:p14="http://schemas.microsoft.com/office/powerpoint/2010/main" val="56909162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Multi-Digit Whole Number Multiplication</a:t>
            </a:r>
            <a:endParaRPr lang="en-US" dirty="0"/>
          </a:p>
        </p:txBody>
      </p:sp>
      <p:sp>
        <p:nvSpPr>
          <p:cNvPr id="4" name="Text Placeholder 3"/>
          <p:cNvSpPr>
            <a:spLocks noGrp="1"/>
          </p:cNvSpPr>
          <p:nvPr>
            <p:ph type="body" sz="quarter" idx="13"/>
          </p:nvPr>
        </p:nvSpPr>
        <p:spPr/>
        <p:txBody>
          <a:bodyPr/>
          <a:lstStyle/>
          <a:p>
            <a:r>
              <a:rPr lang="en-US" smtClean="0"/>
              <a:t>Grade 5 - Module 2 – Lesson 7</a:t>
            </a:r>
            <a:endParaRPr lang="en-US"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29842" b="16786"/>
          <a:stretch/>
        </p:blipFill>
        <p:spPr bwMode="auto">
          <a:xfrm>
            <a:off x="609600" y="2417765"/>
            <a:ext cx="3366797" cy="2798064"/>
          </a:xfrm>
          <a:prstGeom prst="rect">
            <a:avLst/>
          </a:prstGeom>
          <a:ln>
            <a:noFill/>
          </a:ln>
          <a:extLst>
            <a:ext uri="{53640926-AAD7-44D8-BBD7-CCE9431645EC}">
              <a14:shadowObscured xmlns:a14="http://schemas.microsoft.com/office/drawing/2010/main"/>
            </a:ext>
          </a:extLst>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8537" b="10380"/>
          <a:stretch/>
        </p:blipFill>
        <p:spPr>
          <a:xfrm>
            <a:off x="4955312" y="2353757"/>
            <a:ext cx="1892055" cy="2862072"/>
          </a:xfrm>
          <a:prstGeom prst="rect">
            <a:avLst/>
          </a:prstGeom>
        </p:spPr>
      </p:pic>
      <p:sp>
        <p:nvSpPr>
          <p:cNvPr id="7" name="TextBox 6"/>
          <p:cNvSpPr txBox="1"/>
          <p:nvPr/>
        </p:nvSpPr>
        <p:spPr>
          <a:xfrm>
            <a:off x="381000" y="1658034"/>
            <a:ext cx="2514600" cy="646331"/>
          </a:xfrm>
          <a:prstGeom prst="rect">
            <a:avLst/>
          </a:prstGeom>
          <a:noFill/>
        </p:spPr>
        <p:txBody>
          <a:bodyPr wrap="square" rtlCol="0">
            <a:spAutoFit/>
          </a:bodyPr>
          <a:lstStyle/>
          <a:p>
            <a:pPr algn="ctr"/>
            <a:r>
              <a:rPr lang="en-US" sz="3600" b="1" dirty="0" smtClean="0">
                <a:solidFill>
                  <a:schemeClr val="tx2"/>
                </a:solidFill>
              </a:rPr>
              <a:t>4509 x 326</a:t>
            </a:r>
            <a:endParaRPr lang="en-US" sz="3600" b="1" dirty="0">
              <a:solidFill>
                <a:schemeClr val="tx2"/>
              </a:solidFill>
            </a:endParaRPr>
          </a:p>
        </p:txBody>
      </p:sp>
      <p:sp>
        <p:nvSpPr>
          <p:cNvPr id="19" name="TextBox 18"/>
          <p:cNvSpPr txBox="1"/>
          <p:nvPr/>
        </p:nvSpPr>
        <p:spPr>
          <a:xfrm>
            <a:off x="1219200" y="5410200"/>
            <a:ext cx="5943600" cy="369332"/>
          </a:xfrm>
          <a:prstGeom prst="rect">
            <a:avLst/>
          </a:prstGeom>
          <a:noFill/>
        </p:spPr>
        <p:txBody>
          <a:bodyPr wrap="square" rtlCol="0">
            <a:spAutoFit/>
          </a:bodyPr>
          <a:lstStyle/>
          <a:p>
            <a:r>
              <a:rPr lang="en-US" b="1" dirty="0" smtClean="0">
                <a:solidFill>
                  <a:schemeClr val="tx2"/>
                </a:solidFill>
              </a:rPr>
              <a:t>Area Model 			</a:t>
            </a:r>
            <a:r>
              <a:rPr lang="en-US" b="1" dirty="0" smtClean="0">
                <a:solidFill>
                  <a:schemeClr val="tx2"/>
                </a:solidFill>
                <a:sym typeface="Wingdings"/>
              </a:rPr>
              <a:t> 			Standard Algorithm</a:t>
            </a:r>
            <a:endParaRPr lang="en-US" b="1" dirty="0">
              <a:solidFill>
                <a:schemeClr val="tx2"/>
              </a:solidFill>
            </a:endParaRPr>
          </a:p>
        </p:txBody>
      </p:sp>
    </p:spTree>
    <p:extLst>
      <p:ext uri="{BB962C8B-B14F-4D97-AF65-F5344CB8AC3E}">
        <p14:creationId xmlns:p14="http://schemas.microsoft.com/office/powerpoint/2010/main" val="121234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Multi-Digit Multiplication with Decimals</a:t>
            </a:r>
            <a:endParaRPr lang="en-US" dirty="0"/>
          </a:p>
        </p:txBody>
      </p:sp>
      <p:sp>
        <p:nvSpPr>
          <p:cNvPr id="4" name="Text Placeholder 3"/>
          <p:cNvSpPr>
            <a:spLocks noGrp="1"/>
          </p:cNvSpPr>
          <p:nvPr>
            <p:ph type="body" sz="quarter" idx="13"/>
          </p:nvPr>
        </p:nvSpPr>
        <p:spPr/>
        <p:txBody>
          <a:bodyPr/>
          <a:lstStyle/>
          <a:p>
            <a:r>
              <a:rPr lang="en-US" smtClean="0"/>
              <a:t>Grade 5 – Module 2 – Lesson 11</a:t>
            </a:r>
            <a:endParaRPr lang="en-US" dirty="0"/>
          </a:p>
        </p:txBody>
      </p:sp>
      <p:pic>
        <p:nvPicPr>
          <p:cNvPr id="5" name="Picture 4" descr="hundredths x 2-digi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69961" y="1763431"/>
            <a:ext cx="4724401" cy="1878962"/>
          </a:xfrm>
          <a:prstGeom prst="rect">
            <a:avLst/>
          </a:prstGeom>
        </p:spPr>
      </p:pic>
      <p:pic>
        <p:nvPicPr>
          <p:cNvPr id="8" name="Picture 7" descr="M2,TC,L11 p 16 part 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7338" y="4051828"/>
            <a:ext cx="6158089" cy="1803705"/>
          </a:xfrm>
          <a:prstGeom prst="rect">
            <a:avLst/>
          </a:prstGeom>
        </p:spPr>
      </p:pic>
      <p:sp>
        <p:nvSpPr>
          <p:cNvPr id="9" name="TextBox 8"/>
          <p:cNvSpPr txBox="1"/>
          <p:nvPr/>
        </p:nvSpPr>
        <p:spPr>
          <a:xfrm>
            <a:off x="4925211" y="3586336"/>
            <a:ext cx="3825987" cy="461665"/>
          </a:xfrm>
          <a:prstGeom prst="rect">
            <a:avLst/>
          </a:prstGeom>
          <a:noFill/>
        </p:spPr>
        <p:txBody>
          <a:bodyPr wrap="none" rtlCol="0">
            <a:spAutoFit/>
          </a:bodyPr>
          <a:lstStyle/>
          <a:p>
            <a:r>
              <a:rPr lang="en-US" sz="2400" b="1" dirty="0" smtClean="0">
                <a:solidFill>
                  <a:srgbClr val="1F497D"/>
                </a:solidFill>
              </a:rPr>
              <a:t>Area Model    </a:t>
            </a:r>
            <a:r>
              <a:rPr lang="en-US" sz="2400" b="1" dirty="0" smtClean="0">
                <a:solidFill>
                  <a:srgbClr val="1F497D"/>
                </a:solidFill>
                <a:sym typeface="Wingdings"/>
              </a:rPr>
              <a:t>   Algorithm                                       </a:t>
            </a:r>
            <a:endParaRPr lang="en-US" sz="2400" b="1" dirty="0">
              <a:solidFill>
                <a:srgbClr val="1F497D"/>
              </a:solidFill>
            </a:endParaRPr>
          </a:p>
        </p:txBody>
      </p:sp>
      <p:sp>
        <p:nvSpPr>
          <p:cNvPr id="10" name="TextBox 9"/>
          <p:cNvSpPr txBox="1"/>
          <p:nvPr/>
        </p:nvSpPr>
        <p:spPr>
          <a:xfrm>
            <a:off x="3339906" y="5390711"/>
            <a:ext cx="3170610" cy="461665"/>
          </a:xfrm>
          <a:prstGeom prst="rect">
            <a:avLst/>
          </a:prstGeom>
          <a:noFill/>
        </p:spPr>
        <p:txBody>
          <a:bodyPr wrap="none" rtlCol="0">
            <a:spAutoFit/>
          </a:bodyPr>
          <a:lstStyle/>
          <a:p>
            <a:r>
              <a:rPr lang="en-US" sz="2400" b="1" dirty="0" smtClean="0">
                <a:solidFill>
                  <a:srgbClr val="1F497D"/>
                </a:solidFill>
              </a:rPr>
              <a:t>Compensation Strategy</a:t>
            </a:r>
            <a:endParaRPr lang="en-US" sz="2400" b="1" dirty="0">
              <a:solidFill>
                <a:srgbClr val="1F497D"/>
              </a:solidFill>
            </a:endParaRPr>
          </a:p>
        </p:txBody>
      </p:sp>
      <p:sp>
        <p:nvSpPr>
          <p:cNvPr id="3" name="TextBox 2"/>
          <p:cNvSpPr txBox="1"/>
          <p:nvPr/>
        </p:nvSpPr>
        <p:spPr>
          <a:xfrm>
            <a:off x="294265" y="1749576"/>
            <a:ext cx="2196906" cy="646331"/>
          </a:xfrm>
          <a:prstGeom prst="rect">
            <a:avLst/>
          </a:prstGeom>
          <a:noFill/>
        </p:spPr>
        <p:txBody>
          <a:bodyPr wrap="square" rtlCol="0">
            <a:spAutoFit/>
          </a:bodyPr>
          <a:lstStyle/>
          <a:p>
            <a:pPr algn="ctr"/>
            <a:r>
              <a:rPr lang="en-US" sz="3600" b="1" dirty="0" smtClean="0">
                <a:solidFill>
                  <a:schemeClr val="tx2"/>
                </a:solidFill>
              </a:rPr>
              <a:t>41 x 7.38</a:t>
            </a:r>
            <a:endParaRPr lang="en-US" sz="3600" b="1" dirty="0">
              <a:solidFill>
                <a:schemeClr val="tx2"/>
              </a:solidFill>
            </a:endParaRPr>
          </a:p>
        </p:txBody>
      </p:sp>
    </p:spTree>
    <p:extLst>
      <p:ext uri="{BB962C8B-B14F-4D97-AF65-F5344CB8AC3E}">
        <p14:creationId xmlns:p14="http://schemas.microsoft.com/office/powerpoint/2010/main" val="365890308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Division with 2-digit Divisors</a:t>
            </a:r>
            <a:endParaRPr lang="en-US" dirty="0"/>
          </a:p>
        </p:txBody>
      </p:sp>
      <p:pic>
        <p:nvPicPr>
          <p:cNvPr id="7" name="Content Placeholder 4" descr="G5,M2,TF,L22,p38.png"/>
          <p:cNvPicPr>
            <a:picLocks noGrp="1" noChangeAspect="1"/>
          </p:cNvPicPr>
          <p:nvPr>
            <p:ph idx="1"/>
          </p:nvPr>
        </p:nvPicPr>
        <p:blipFill rotWithShape="1">
          <a:blip r:embed="rId3">
            <a:extLst>
              <a:ext uri="{28A0092B-C50C-407E-A947-70E740481C1C}">
                <a14:useLocalDpi xmlns:a14="http://schemas.microsoft.com/office/drawing/2010/main" val="0"/>
              </a:ext>
            </a:extLst>
          </a:blip>
          <a:srcRect t="-300" r="4242" b="9569"/>
          <a:stretch/>
        </p:blipFill>
        <p:spPr>
          <a:xfrm>
            <a:off x="304801" y="1911374"/>
            <a:ext cx="7467600" cy="3676552"/>
          </a:xfrm>
        </p:spPr>
      </p:pic>
      <p:sp>
        <p:nvSpPr>
          <p:cNvPr id="4" name="Text Placeholder 3"/>
          <p:cNvSpPr>
            <a:spLocks noGrp="1"/>
          </p:cNvSpPr>
          <p:nvPr>
            <p:ph type="body" sz="quarter" idx="13"/>
          </p:nvPr>
        </p:nvSpPr>
        <p:spPr/>
        <p:txBody>
          <a:bodyPr/>
          <a:lstStyle/>
          <a:p>
            <a:r>
              <a:rPr lang="en-US" smtClean="0"/>
              <a:t>Grade 5 – Module 2 – Lesson 22</a:t>
            </a:r>
            <a:endParaRPr lang="en-US" dirty="0"/>
          </a:p>
        </p:txBody>
      </p:sp>
      <p:sp>
        <p:nvSpPr>
          <p:cNvPr id="3" name="TextBox 2"/>
          <p:cNvSpPr txBox="1"/>
          <p:nvPr/>
        </p:nvSpPr>
        <p:spPr>
          <a:xfrm>
            <a:off x="838200" y="5560367"/>
            <a:ext cx="6367323" cy="369332"/>
          </a:xfrm>
          <a:prstGeom prst="rect">
            <a:avLst/>
          </a:prstGeom>
          <a:noFill/>
        </p:spPr>
        <p:txBody>
          <a:bodyPr wrap="none" rtlCol="0">
            <a:spAutoFit/>
          </a:bodyPr>
          <a:lstStyle/>
          <a:p>
            <a:r>
              <a:rPr lang="en-US" b="1" dirty="0" smtClean="0">
                <a:solidFill>
                  <a:srgbClr val="1F497D"/>
                </a:solidFill>
              </a:rPr>
              <a:t>Unit Language for Estimation  	</a:t>
            </a:r>
            <a:r>
              <a:rPr lang="en-US" b="1" dirty="0" smtClean="0">
                <a:solidFill>
                  <a:srgbClr val="1F497D"/>
                </a:solidFill>
                <a:sym typeface="Wingdings"/>
              </a:rPr>
              <a:t> 		 Standard Algorithms</a:t>
            </a:r>
            <a:endParaRPr lang="en-US" b="1" dirty="0">
              <a:solidFill>
                <a:srgbClr val="1F497D"/>
              </a:solidFill>
            </a:endParaRPr>
          </a:p>
        </p:txBody>
      </p:sp>
      <p:sp>
        <p:nvSpPr>
          <p:cNvPr id="5" name="TextBox 4"/>
          <p:cNvSpPr txBox="1"/>
          <p:nvPr/>
        </p:nvSpPr>
        <p:spPr>
          <a:xfrm>
            <a:off x="304801" y="1933112"/>
            <a:ext cx="4419600" cy="461665"/>
          </a:xfrm>
          <a:prstGeom prst="rect">
            <a:avLst/>
          </a:prstGeom>
          <a:noFill/>
        </p:spPr>
        <p:txBody>
          <a:bodyPr wrap="square" rtlCol="0">
            <a:spAutoFit/>
          </a:bodyPr>
          <a:lstStyle/>
          <a:p>
            <a:r>
              <a:rPr lang="en-US" sz="2400" b="1" dirty="0" smtClean="0">
                <a:solidFill>
                  <a:schemeClr val="tx2"/>
                </a:solidFill>
              </a:rPr>
              <a:t>590 divided by 17</a:t>
            </a:r>
            <a:endParaRPr lang="en-US" sz="2400" b="1" dirty="0">
              <a:solidFill>
                <a:schemeClr val="tx2"/>
              </a:solidFill>
            </a:endParaRPr>
          </a:p>
        </p:txBody>
      </p:sp>
    </p:spTree>
    <p:extLst>
      <p:ext uri="{BB962C8B-B14F-4D97-AF65-F5344CB8AC3E}">
        <p14:creationId xmlns:p14="http://schemas.microsoft.com/office/powerpoint/2010/main" val="11673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r>
            <a:br>
              <a:rPr lang="en-US" smtClean="0"/>
            </a:br>
            <a:r>
              <a:rPr lang="en-US" smtClean="0"/>
              <a:t>Multi-Digit Decimal Division</a:t>
            </a:r>
            <a:endParaRPr lang="en-US" dirty="0"/>
          </a:p>
        </p:txBody>
      </p:sp>
      <p:sp>
        <p:nvSpPr>
          <p:cNvPr id="4" name="Text Placeholder 3"/>
          <p:cNvSpPr>
            <a:spLocks noGrp="1"/>
          </p:cNvSpPr>
          <p:nvPr>
            <p:ph type="body" sz="quarter" idx="13"/>
          </p:nvPr>
        </p:nvSpPr>
        <p:spPr/>
        <p:txBody>
          <a:bodyPr/>
          <a:lstStyle/>
          <a:p>
            <a:r>
              <a:rPr lang="en-US" smtClean="0"/>
              <a:t>Grade 5 – Module 2 – Lesson 24</a:t>
            </a:r>
            <a:endParaRPr lang="en-US" dirty="0"/>
          </a:p>
        </p:txBody>
      </p:sp>
      <p:sp>
        <p:nvSpPr>
          <p:cNvPr id="3" name="TextBox 2"/>
          <p:cNvSpPr txBox="1"/>
          <p:nvPr/>
        </p:nvSpPr>
        <p:spPr>
          <a:xfrm>
            <a:off x="286606" y="3852212"/>
            <a:ext cx="3810000" cy="369332"/>
          </a:xfrm>
          <a:prstGeom prst="rect">
            <a:avLst/>
          </a:prstGeom>
          <a:noFill/>
        </p:spPr>
        <p:txBody>
          <a:bodyPr wrap="square" rtlCol="0">
            <a:spAutoFit/>
          </a:bodyPr>
          <a:lstStyle/>
          <a:p>
            <a:r>
              <a:rPr lang="en-US" b="1" dirty="0" smtClean="0">
                <a:solidFill>
                  <a:srgbClr val="1F497D"/>
                </a:solidFill>
              </a:rPr>
              <a:t>Decompose the divisor.</a:t>
            </a:r>
            <a:endParaRPr lang="en-US" b="1" dirty="0">
              <a:solidFill>
                <a:srgbClr val="1F497D"/>
              </a:solidFill>
            </a:endParaRPr>
          </a:p>
        </p:txBody>
      </p:sp>
      <p:pic>
        <p:nvPicPr>
          <p:cNvPr id="7" name="Picture 6" descr="Screen Shot 2014-01-29 at 3.41.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606" y="1828800"/>
            <a:ext cx="2637571" cy="1600200"/>
          </a:xfrm>
          <a:prstGeom prst="rect">
            <a:avLst/>
          </a:prstGeom>
        </p:spPr>
      </p:pic>
      <p:pic>
        <p:nvPicPr>
          <p:cNvPr id="8" name="Picture 7" descr="Screen Shot 2014-01-29 at 3.42.2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29000" y="1828800"/>
            <a:ext cx="2402496" cy="1601664"/>
          </a:xfrm>
          <a:prstGeom prst="rect">
            <a:avLst/>
          </a:prstGeom>
        </p:spPr>
      </p:pic>
      <p:pic>
        <p:nvPicPr>
          <p:cNvPr id="9" name="Picture 8" descr="Screen Shot 2014-01-29 at 3.42.59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53200" y="1812381"/>
            <a:ext cx="2253963" cy="1615501"/>
          </a:xfrm>
          <a:prstGeom prst="rect">
            <a:avLst/>
          </a:prstGeom>
        </p:spPr>
      </p:pic>
    </p:spTree>
    <p:extLst>
      <p:ext uri="{BB962C8B-B14F-4D97-AF65-F5344CB8AC3E}">
        <p14:creationId xmlns:p14="http://schemas.microsoft.com/office/powerpoint/2010/main" val="26177217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Try Problem # 16.</a:t>
            </a:r>
            <a:endParaRPr lang="en-US" dirty="0"/>
          </a:p>
        </p:txBody>
      </p:sp>
      <p:sp>
        <p:nvSpPr>
          <p:cNvPr id="3" name="Content Placeholder 2"/>
          <p:cNvSpPr>
            <a:spLocks noGrp="1"/>
          </p:cNvSpPr>
          <p:nvPr>
            <p:ph idx="1"/>
          </p:nvPr>
        </p:nvSpPr>
        <p:spPr/>
        <p:txBody>
          <a:bodyPr/>
          <a:lstStyle/>
          <a:p>
            <a:r>
              <a:rPr lang="en-US" smtClean="0"/>
              <a:t>                 54 ÷ 900					      5.4 ÷ 900	</a:t>
            </a:r>
            <a:endParaRPr lang="en-US" dirty="0"/>
          </a:p>
        </p:txBody>
      </p:sp>
      <p:sp>
        <p:nvSpPr>
          <p:cNvPr id="4" name="Text Placeholder 3"/>
          <p:cNvSpPr>
            <a:spLocks noGrp="1"/>
          </p:cNvSpPr>
          <p:nvPr>
            <p:ph type="body" sz="quarter" idx="13"/>
          </p:nvPr>
        </p:nvSpPr>
        <p:spPr/>
        <p:txBody>
          <a:bodyPr/>
          <a:lstStyle/>
          <a:p>
            <a:r>
              <a:rPr lang="en-US" smtClean="0"/>
              <a:t>Grade 5 – Module 2 – Lesson 24</a:t>
            </a:r>
          </a:p>
          <a:p>
            <a:endParaRPr lang="en-US" dirty="0"/>
          </a:p>
        </p:txBody>
      </p:sp>
      <p:pic>
        <p:nvPicPr>
          <p:cNvPr id="5" name="Picture 4" descr="Screen Shot 2014-01-29 at 3.43.5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3000" y="2514600"/>
            <a:ext cx="3529658" cy="2133600"/>
          </a:xfrm>
          <a:prstGeom prst="rect">
            <a:avLst/>
          </a:prstGeom>
        </p:spPr>
      </p:pic>
      <p:pic>
        <p:nvPicPr>
          <p:cNvPr id="6" name="Picture 5" descr="Screen Shot 2014-01-29 at 3.43.26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6743" y="2481838"/>
            <a:ext cx="3688644" cy="2166362"/>
          </a:xfrm>
          <a:prstGeom prst="rect">
            <a:avLst/>
          </a:prstGeom>
        </p:spPr>
      </p:pic>
      <p:sp>
        <p:nvSpPr>
          <p:cNvPr id="7" name="TextBox 6"/>
          <p:cNvSpPr txBox="1"/>
          <p:nvPr/>
        </p:nvSpPr>
        <p:spPr>
          <a:xfrm rot="672036">
            <a:off x="5523862" y="707583"/>
            <a:ext cx="3484439" cy="1015663"/>
          </a:xfrm>
          <a:prstGeom prst="rect">
            <a:avLst/>
          </a:prstGeom>
          <a:effectLst>
            <a:outerShdw blurRad="50800" dist="38100" dir="10800000" algn="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dirty="0" smtClean="0">
                <a:solidFill>
                  <a:prstClr val="white"/>
                </a:solidFill>
                <a:latin typeface="Calibri"/>
              </a:rPr>
              <a:t>Hint:  Decompose the divisor so these problems become “mental math”.</a:t>
            </a:r>
            <a:endParaRPr lang="en-US" sz="2000" dirty="0">
              <a:solidFill>
                <a:prstClr val="white"/>
              </a:solidFill>
              <a:latin typeface="Calibri"/>
            </a:endParaRPr>
          </a:p>
        </p:txBody>
      </p:sp>
    </p:spTree>
    <p:extLst>
      <p:ext uri="{BB962C8B-B14F-4D97-AF65-F5344CB8AC3E}">
        <p14:creationId xmlns:p14="http://schemas.microsoft.com/office/powerpoint/2010/main" val="145464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Fractions as Division</a:t>
            </a:r>
            <a:endParaRPr lang="en-US" dirty="0"/>
          </a:p>
        </p:txBody>
      </p:sp>
      <p:sp>
        <p:nvSpPr>
          <p:cNvPr id="4" name="Text Placeholder 3"/>
          <p:cNvSpPr>
            <a:spLocks noGrp="1"/>
          </p:cNvSpPr>
          <p:nvPr>
            <p:ph type="body" sz="quarter" idx="13"/>
          </p:nvPr>
        </p:nvSpPr>
        <p:spPr/>
        <p:txBody>
          <a:bodyPr/>
          <a:lstStyle/>
          <a:p>
            <a:r>
              <a:rPr lang="en-US" smtClean="0"/>
              <a:t>Grade 5 – Module 4 – Lesson 2</a:t>
            </a:r>
            <a:endParaRPr lang="en-US" dirty="0"/>
          </a:p>
        </p:txBody>
      </p:sp>
      <p:pic>
        <p:nvPicPr>
          <p:cNvPr id="17" name="Picture 16" descr="C:\Users\Janice\Documents\My Scans\aL2.pn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7308" t="41142" r="35577" b="10140"/>
          <a:stretch/>
        </p:blipFill>
        <p:spPr bwMode="auto">
          <a:xfrm>
            <a:off x="685800" y="2209800"/>
            <a:ext cx="2176083" cy="2770632"/>
          </a:xfrm>
          <a:prstGeom prst="rect">
            <a:avLst/>
          </a:prstGeom>
          <a:noFill/>
          <a:ln w="38100">
            <a:noFill/>
          </a:ln>
          <a:extLst>
            <a:ext uri="{53640926-AAD7-44D8-BBD7-CCE9431645EC}">
              <a14:shadowObscured xmlns:a14="http://schemas.microsoft.com/office/drawing/2010/main"/>
            </a:ext>
          </a:extLst>
        </p:spPr>
      </p:pic>
      <p:grpSp>
        <p:nvGrpSpPr>
          <p:cNvPr id="7" name="Group 6"/>
          <p:cNvGrpSpPr/>
          <p:nvPr/>
        </p:nvGrpSpPr>
        <p:grpSpPr>
          <a:xfrm>
            <a:off x="3810000" y="1671395"/>
            <a:ext cx="1417320" cy="3799356"/>
            <a:chOff x="3574147" y="1205346"/>
            <a:chExt cx="1417320" cy="3799356"/>
          </a:xfrm>
        </p:grpSpPr>
        <p:pic>
          <p:nvPicPr>
            <p:cNvPr id="19" name="Picture 18" descr="C:\Users\Janice\Documents\My Scans\bL2.png"/>
            <p:cNvPicPr>
              <a:picLocks noChangeAspect="1"/>
            </p:cNvPicPr>
            <p:nvPr/>
          </p:nvPicPr>
          <p:blipFill rotWithShape="1">
            <a:blip r:embed="rId5" cstate="print">
              <a:extLst>
                <a:ext uri="{28A0092B-C50C-407E-A947-70E740481C1C}">
                  <a14:useLocalDpi xmlns:a14="http://schemas.microsoft.com/office/drawing/2010/main" val="0"/>
                </a:ext>
              </a:extLst>
            </a:blip>
            <a:srcRect l="47823" t="3730" r="17148" b="50466"/>
            <a:stretch/>
          </p:blipFill>
          <p:spPr bwMode="auto">
            <a:xfrm>
              <a:off x="3574147" y="1205346"/>
              <a:ext cx="1414705" cy="2835465"/>
            </a:xfrm>
            <a:prstGeom prst="rect">
              <a:avLst/>
            </a:prstGeom>
            <a:noFill/>
            <a:ln w="38100">
              <a:noFill/>
            </a:ln>
            <a:extLst>
              <a:ext uri="{53640926-AAD7-44D8-BBD7-CCE9431645EC}">
                <a14:shadowObscured xmlns:a14="http://schemas.microsoft.com/office/drawing/2010/main"/>
              </a:ext>
            </a:extLst>
          </p:spPr>
        </p:pic>
        <p:pic>
          <p:nvPicPr>
            <p:cNvPr id="20" name="Picture 19" descr="C:\Users\Janice\Documents\My Scans\bL2.png"/>
            <p:cNvPicPr>
              <a:picLocks noChangeAspect="1"/>
            </p:cNvPicPr>
            <p:nvPr/>
          </p:nvPicPr>
          <p:blipFill rotWithShape="1">
            <a:blip r:embed="rId5" cstate="print">
              <a:extLst>
                <a:ext uri="{28A0092B-C50C-407E-A947-70E740481C1C}">
                  <a14:useLocalDpi xmlns:a14="http://schemas.microsoft.com/office/drawing/2010/main" val="0"/>
                </a:ext>
              </a:extLst>
            </a:blip>
            <a:srcRect l="8493" t="3730" r="55250" b="80183"/>
            <a:stretch/>
          </p:blipFill>
          <p:spPr bwMode="auto">
            <a:xfrm>
              <a:off x="3574147" y="4040811"/>
              <a:ext cx="1417320" cy="963891"/>
            </a:xfrm>
            <a:prstGeom prst="rect">
              <a:avLst/>
            </a:prstGeom>
            <a:noFill/>
            <a:ln w="38100">
              <a:noFill/>
            </a:ln>
            <a:extLst>
              <a:ext uri="{53640926-AAD7-44D8-BBD7-CCE9431645EC}">
                <a14:shadowObscured xmlns:a14="http://schemas.microsoft.com/office/drawing/2010/main"/>
              </a:ext>
            </a:extLst>
          </p:spPr>
        </p:pic>
      </p:grpSp>
      <p:grpSp>
        <p:nvGrpSpPr>
          <p:cNvPr id="10" name="Group 9"/>
          <p:cNvGrpSpPr/>
          <p:nvPr/>
        </p:nvGrpSpPr>
        <p:grpSpPr>
          <a:xfrm>
            <a:off x="6389152" y="1671395"/>
            <a:ext cx="2110121" cy="3976324"/>
            <a:chOff x="5644229" y="1143001"/>
            <a:chExt cx="2110121" cy="3976324"/>
          </a:xfrm>
        </p:grpSpPr>
        <p:pic>
          <p:nvPicPr>
            <p:cNvPr id="22" name="Picture 21" descr="C:\Users\Janice\Documents\My Scans\bL2.png"/>
            <p:cNvPicPr>
              <a:picLocks noChangeAspect="1"/>
            </p:cNvPicPr>
            <p:nvPr/>
          </p:nvPicPr>
          <p:blipFill rotWithShape="1">
            <a:blip r:embed="rId5" cstate="print">
              <a:extLst>
                <a:ext uri="{28A0092B-C50C-407E-A947-70E740481C1C}">
                  <a14:useLocalDpi xmlns:a14="http://schemas.microsoft.com/office/drawing/2010/main" val="0"/>
                </a:ext>
              </a:extLst>
            </a:blip>
            <a:srcRect l="3366" t="51166" r="60160" b="34407"/>
            <a:stretch/>
          </p:blipFill>
          <p:spPr bwMode="auto">
            <a:xfrm>
              <a:off x="5644229" y="4161736"/>
              <a:ext cx="2103120" cy="957589"/>
            </a:xfrm>
            <a:prstGeom prst="rect">
              <a:avLst/>
            </a:prstGeom>
            <a:noFill/>
            <a:ln w="38100">
              <a:noFill/>
            </a:ln>
            <a:extLst>
              <a:ext uri="{53640926-AAD7-44D8-BBD7-CCE9431645EC}">
                <a14:shadowObscured xmlns:a14="http://schemas.microsoft.com/office/drawing/2010/main"/>
              </a:ext>
            </a:extLst>
          </p:spPr>
        </p:pic>
        <p:pic>
          <p:nvPicPr>
            <p:cNvPr id="23" name="Picture 22" descr="C:\Users\Janice\Documents\My Scans\bL2.png"/>
            <p:cNvPicPr>
              <a:picLocks noChangeAspect="1"/>
            </p:cNvPicPr>
            <p:nvPr/>
          </p:nvPicPr>
          <p:blipFill rotWithShape="1">
            <a:blip r:embed="rId5" cstate="print">
              <a:extLst>
                <a:ext uri="{28A0092B-C50C-407E-A947-70E740481C1C}">
                  <a14:useLocalDpi xmlns:a14="http://schemas.microsoft.com/office/drawing/2010/main" val="0"/>
                </a:ext>
              </a:extLst>
            </a:blip>
            <a:srcRect l="42613" t="51166" r="21794" b="4778"/>
            <a:stretch/>
          </p:blipFill>
          <p:spPr bwMode="auto">
            <a:xfrm>
              <a:off x="5654133" y="1143001"/>
              <a:ext cx="2100217" cy="2990160"/>
            </a:xfrm>
            <a:prstGeom prst="rect">
              <a:avLst/>
            </a:prstGeom>
            <a:noFill/>
            <a:ln w="38100">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43589504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Fractions as Division</a:t>
            </a:r>
            <a:endParaRPr lang="en-US" dirty="0"/>
          </a:p>
        </p:txBody>
      </p:sp>
      <p:sp>
        <p:nvSpPr>
          <p:cNvPr id="4" name="Text Placeholder 3"/>
          <p:cNvSpPr>
            <a:spLocks noGrp="1"/>
          </p:cNvSpPr>
          <p:nvPr>
            <p:ph type="body" sz="quarter" idx="13"/>
          </p:nvPr>
        </p:nvSpPr>
        <p:spPr/>
        <p:txBody>
          <a:bodyPr/>
          <a:lstStyle/>
          <a:p>
            <a:r>
              <a:rPr lang="en-US" smtClean="0"/>
              <a:t>Grade 5 – Module 4 – Lesson 2</a:t>
            </a:r>
            <a:endParaRPr lang="en-US" dirty="0"/>
          </a:p>
        </p:txBody>
      </p:sp>
      <p:pic>
        <p:nvPicPr>
          <p:cNvPr id="3" name="Picture 2"/>
          <p:cNvPicPr>
            <a:picLocks noChangeAspect="1"/>
          </p:cNvPicPr>
          <p:nvPr/>
        </p:nvPicPr>
        <p:blipFill>
          <a:blip r:embed="rId3"/>
          <a:stretch>
            <a:fillRect/>
          </a:stretch>
        </p:blipFill>
        <p:spPr>
          <a:xfrm>
            <a:off x="286606" y="2057400"/>
            <a:ext cx="3981183" cy="3108960"/>
          </a:xfrm>
          <a:prstGeom prst="rect">
            <a:avLst/>
          </a:prstGeom>
          <a:ln w="38100">
            <a:noFill/>
          </a:ln>
        </p:spPr>
      </p:pic>
      <p:pic>
        <p:nvPicPr>
          <p:cNvPr id="5" name="Picture 4"/>
          <p:cNvPicPr>
            <a:picLocks noChangeAspect="1"/>
          </p:cNvPicPr>
          <p:nvPr/>
        </p:nvPicPr>
        <p:blipFill>
          <a:blip r:embed="rId4"/>
          <a:stretch>
            <a:fillRect/>
          </a:stretch>
        </p:blipFill>
        <p:spPr>
          <a:xfrm>
            <a:off x="4846896" y="2057400"/>
            <a:ext cx="3799246" cy="3108960"/>
          </a:xfrm>
          <a:prstGeom prst="rect">
            <a:avLst/>
          </a:prstGeom>
          <a:ln w="38100">
            <a:noFill/>
          </a:ln>
        </p:spPr>
      </p:pic>
    </p:spTree>
    <p:extLst>
      <p:ext uri="{BB962C8B-B14F-4D97-AF65-F5344CB8AC3E}">
        <p14:creationId xmlns:p14="http://schemas.microsoft.com/office/powerpoint/2010/main" val="284639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Fractions as Division</a:t>
            </a:r>
            <a:endParaRPr lang="en-US" dirty="0"/>
          </a:p>
        </p:txBody>
      </p:sp>
      <p:sp>
        <p:nvSpPr>
          <p:cNvPr id="4" name="Text Placeholder 3"/>
          <p:cNvSpPr>
            <a:spLocks noGrp="1"/>
          </p:cNvSpPr>
          <p:nvPr>
            <p:ph type="body" sz="quarter" idx="13"/>
          </p:nvPr>
        </p:nvSpPr>
        <p:spPr/>
        <p:txBody>
          <a:bodyPr/>
          <a:lstStyle/>
          <a:p>
            <a:r>
              <a:rPr lang="en-US" smtClean="0"/>
              <a:t>Grade 5 – Module 3 – Lesson 3</a:t>
            </a:r>
            <a:endParaRPr lang="en-US" dirty="0"/>
          </a:p>
        </p:txBody>
      </p:sp>
      <p:pic>
        <p:nvPicPr>
          <p:cNvPr id="6" name="Picture 5" descr="Screen Shot 2014-01-20 at 11.45.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3000" y="1905000"/>
            <a:ext cx="3111500" cy="2247900"/>
          </a:xfrm>
          <a:prstGeom prst="rect">
            <a:avLst/>
          </a:prstGeom>
          <a:ln w="38100">
            <a:solidFill>
              <a:srgbClr val="FFFFFF"/>
            </a:solidFill>
          </a:ln>
        </p:spPr>
      </p:pic>
      <p:pic>
        <p:nvPicPr>
          <p:cNvPr id="7" name="Picture 6" descr="Screen Shot 2014-01-20 at 11.44.35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7528" y="1752600"/>
            <a:ext cx="3403472" cy="4007302"/>
          </a:xfrm>
          <a:prstGeom prst="rect">
            <a:avLst/>
          </a:prstGeom>
          <a:ln w="38100">
            <a:noFill/>
          </a:ln>
        </p:spPr>
      </p:pic>
    </p:spTree>
    <p:extLst>
      <p:ext uri="{BB962C8B-B14F-4D97-AF65-F5344CB8AC3E}">
        <p14:creationId xmlns:p14="http://schemas.microsoft.com/office/powerpoint/2010/main" val="20856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Fractions as Division</a:t>
            </a:r>
            <a:endParaRPr lang="en-US" dirty="0"/>
          </a:p>
        </p:txBody>
      </p:sp>
      <p:sp>
        <p:nvSpPr>
          <p:cNvPr id="4" name="Text Placeholder 3"/>
          <p:cNvSpPr>
            <a:spLocks noGrp="1"/>
          </p:cNvSpPr>
          <p:nvPr>
            <p:ph type="body" sz="quarter" idx="13"/>
          </p:nvPr>
        </p:nvSpPr>
        <p:spPr/>
        <p:txBody>
          <a:bodyPr/>
          <a:lstStyle/>
          <a:p>
            <a:r>
              <a:rPr lang="en-US" smtClean="0"/>
              <a:t>Grade 5 – Module 4 – Lesson 4</a:t>
            </a:r>
            <a:endParaRPr lang="en-US" dirty="0"/>
          </a:p>
        </p:txBody>
      </p:sp>
      <p:pic>
        <p:nvPicPr>
          <p:cNvPr id="5" name="Picture 4" descr="Screen Shot 2014-01-20 at 11.52.0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4114800"/>
            <a:ext cx="1447800" cy="1562966"/>
          </a:xfrm>
          <a:prstGeom prst="rect">
            <a:avLst/>
          </a:prstGeom>
        </p:spPr>
      </p:pic>
      <p:pic>
        <p:nvPicPr>
          <p:cNvPr id="6" name="Picture 5" descr="Screen Shot 2014-01-20 at 11.51.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26813" y="2061226"/>
            <a:ext cx="4513377" cy="1824974"/>
          </a:xfrm>
          <a:prstGeom prst="rect">
            <a:avLst/>
          </a:prstGeom>
        </p:spPr>
      </p:pic>
      <p:sp>
        <p:nvSpPr>
          <p:cNvPr id="17" name="TextBox 16"/>
          <p:cNvSpPr txBox="1"/>
          <p:nvPr/>
        </p:nvSpPr>
        <p:spPr>
          <a:xfrm>
            <a:off x="6629400" y="2514600"/>
            <a:ext cx="1600200" cy="369332"/>
          </a:xfrm>
          <a:prstGeom prst="rect">
            <a:avLst/>
          </a:prstGeom>
          <a:noFill/>
        </p:spPr>
        <p:txBody>
          <a:bodyPr wrap="square" rtlCol="0">
            <a:spAutoFit/>
          </a:bodyPr>
          <a:lstStyle/>
          <a:p>
            <a:r>
              <a:rPr lang="en-US" b="1" dirty="0" smtClean="0">
                <a:solidFill>
                  <a:srgbClr val="1F497D"/>
                </a:solidFill>
              </a:rPr>
              <a:t>Tape Diagrams</a:t>
            </a:r>
            <a:endParaRPr lang="en-US" b="1" dirty="0">
              <a:solidFill>
                <a:srgbClr val="1F497D"/>
              </a:solidFill>
            </a:endParaRPr>
          </a:p>
        </p:txBody>
      </p:sp>
    </p:spTree>
    <p:extLst>
      <p:ext uri="{BB962C8B-B14F-4D97-AF65-F5344CB8AC3E}">
        <p14:creationId xmlns:p14="http://schemas.microsoft.com/office/powerpoint/2010/main" val="4064456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69C1512569944CAB3863D2CD4D2F2A" ma:contentTypeVersion="0" ma:contentTypeDescription="Create a new document." ma:contentTypeScope="" ma:versionID="2a6a98efa53101dac8a5f6737ee2f6b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297C3C-BFD2-499D-BCA1-1F1EAB6DF5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2FA96512-6B00-4567-8135-45B16F142907}">
  <ds:schemaRefs>
    <ds:schemaRef ds:uri="http://schemas.microsoft.com/sharepoint/v3/contenttype/forms"/>
  </ds:schemaRefs>
</ds:datastoreItem>
</file>

<file path=customXml/itemProps3.xml><?xml version="1.0" encoding="utf-8"?>
<ds:datastoreItem xmlns:ds="http://schemas.openxmlformats.org/officeDocument/2006/customXml" ds:itemID="{7A03A940-0AFE-4ED1-800D-33DF955D3CA9}">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26500</Words>
  <Application>Microsoft Office PowerPoint</Application>
  <PresentationFormat>On-screen Show (4:3)</PresentationFormat>
  <Paragraphs>2762</Paragraphs>
  <Slides>122</Slides>
  <Notes>122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122</vt:i4>
      </vt:variant>
    </vt:vector>
  </HeadingPairs>
  <TitlesOfParts>
    <vt:vector size="138" baseType="lpstr">
      <vt:lpstr>ＭＳ ゴシック</vt:lpstr>
      <vt:lpstr>ＭＳ 明朝</vt:lpstr>
      <vt:lpstr>ＭＳ Ｐゴシック</vt:lpstr>
      <vt:lpstr>Agenda-Bold</vt:lpstr>
      <vt:lpstr>Agenda-Light</vt:lpstr>
      <vt:lpstr>Arial</vt:lpstr>
      <vt:lpstr>Calibri</vt:lpstr>
      <vt:lpstr>Cambria</vt:lpstr>
      <vt:lpstr>Cambria Math</vt:lpstr>
      <vt:lpstr>ÇlÇr ñæí©</vt:lpstr>
      <vt:lpstr>Comic Sans MS</vt:lpstr>
      <vt:lpstr>Symbol</vt:lpstr>
      <vt:lpstr>Times New Roman</vt:lpstr>
      <vt:lpstr>Verdana</vt:lpstr>
      <vt:lpstr>Wingdings</vt:lpstr>
      <vt:lpstr>Office Theme</vt:lpstr>
      <vt:lpstr>PowerPoint Presentation</vt:lpstr>
      <vt:lpstr>PowerPoint Presentation</vt:lpstr>
      <vt:lpstr>Session Objectives</vt:lpstr>
      <vt:lpstr>Curriculum Map for A Story of Units</vt:lpstr>
      <vt:lpstr>Agenda</vt:lpstr>
      <vt:lpstr>Grade 2 Module 6:  Foundations of Multiplication and Division</vt:lpstr>
      <vt:lpstr>Grade 2 Module 6:  Foundations of Multiplication and Division</vt:lpstr>
      <vt:lpstr>Grade 2 Module 6:  Foundations of Multiplication and Division</vt:lpstr>
      <vt:lpstr>Models</vt:lpstr>
      <vt:lpstr>Strategies</vt:lpstr>
      <vt:lpstr>Agenda</vt:lpstr>
      <vt:lpstr>Grade 3: Multiplication and Division in A Story of Units</vt:lpstr>
      <vt:lpstr>Grade 3 Fluency</vt:lpstr>
      <vt:lpstr>Multiplication</vt:lpstr>
      <vt:lpstr>Relate Multiplication to the Array Model.</vt:lpstr>
      <vt:lpstr>Relate Multiplication to Number Bonds. </vt:lpstr>
      <vt:lpstr>RDW Process</vt:lpstr>
      <vt:lpstr>RDW Process</vt:lpstr>
      <vt:lpstr>Try Problem # 1.</vt:lpstr>
      <vt:lpstr>Division</vt:lpstr>
      <vt:lpstr>Arrays Used to Relate Multiplication and Division</vt:lpstr>
      <vt:lpstr>Arrays and the Commutative Property</vt:lpstr>
      <vt:lpstr>Arrays and the Distributive Property</vt:lpstr>
      <vt:lpstr>Try Problems # 2 and # 3. </vt:lpstr>
      <vt:lpstr>Types of Division: Measurement</vt:lpstr>
      <vt:lpstr>Types of Division: Partitive</vt:lpstr>
      <vt:lpstr>Tape Diagrams and Types of Division</vt:lpstr>
      <vt:lpstr>Tape Diagrams and Types of Division</vt:lpstr>
      <vt:lpstr>Use a Tape Diagram to Model and Solve Multiplication.</vt:lpstr>
      <vt:lpstr>Try Problems # 4 and # 5.</vt:lpstr>
      <vt:lpstr>Model the 5 + n Pattern as a Strategy for Multiplying.</vt:lpstr>
      <vt:lpstr>Apply the Distributive Property to Decompose Units to Divide. </vt:lpstr>
      <vt:lpstr>Try Problem # 6.</vt:lpstr>
      <vt:lpstr>Multiply and Divide with Familiar Facts Using a Letter to Represent the Unknown. </vt:lpstr>
      <vt:lpstr>Count by Units of 6 and 7 to Multiply and Divide.</vt:lpstr>
      <vt:lpstr>Model the Distributive Property with Tape Diagrams and Number Bonds.</vt:lpstr>
      <vt:lpstr>Model the Associative Property as a Strategy to Multiply.</vt:lpstr>
      <vt:lpstr>Try Problem # 7.</vt:lpstr>
      <vt:lpstr>Apply 9 = 10 – 1 as a Strategy to Multiply by 9.</vt:lpstr>
      <vt:lpstr>Identify and Use Arithmetic Patterns to Multiply.</vt:lpstr>
      <vt:lpstr>Multiply and Divide Using Units of 1 and 0.</vt:lpstr>
      <vt:lpstr>Multiply by Multiples of 10 Using Place Value Disks. </vt:lpstr>
      <vt:lpstr>Multiply by Multiples of 10 Using a Place Value Chart.</vt:lpstr>
      <vt:lpstr>Use Place Value Strategies &amp; the Associative Property to Multiply Multiples of 10. </vt:lpstr>
      <vt:lpstr>Grade 3 Module 4:  Multiplication and Area  </vt:lpstr>
      <vt:lpstr>Multiplying and Dividing With the Area Model</vt:lpstr>
      <vt:lpstr>Apply the Distributive Property as a Strategy to Find Area. </vt:lpstr>
      <vt:lpstr>Agenda</vt:lpstr>
      <vt:lpstr>A Continuation of a Story of Units in Grade 4</vt:lpstr>
      <vt:lpstr>Multiplication Models</vt:lpstr>
      <vt:lpstr>Multiplicative Comparison Word Problems </vt:lpstr>
      <vt:lpstr>Multiplication by 10, 100, and 1000</vt:lpstr>
      <vt:lpstr>Multiplication by 10, 100, and 1000</vt:lpstr>
      <vt:lpstr>Multiplication by 10, 100, and 1000</vt:lpstr>
      <vt:lpstr>Multiplication of Up to 4 Digits by Single-Digit Whole Numbers</vt:lpstr>
      <vt:lpstr>PowerPoint Presentation</vt:lpstr>
      <vt:lpstr>PowerPoint Presentation</vt:lpstr>
      <vt:lpstr>Multiplication of Up to 4 Digits by Single-Digit Whole Numbers</vt:lpstr>
      <vt:lpstr>Try Problem # 8.</vt:lpstr>
      <vt:lpstr>Division of Tens and Ones with Successive Remainders</vt:lpstr>
      <vt:lpstr>Division of Tens and Ones with Successive Remainders</vt:lpstr>
      <vt:lpstr>Division of Tens and Ones with Successive Remainders</vt:lpstr>
      <vt:lpstr>Division of Tens and Ones with Successive Remainders</vt:lpstr>
      <vt:lpstr>Division of Tens and Ones with Successive Remainders</vt:lpstr>
      <vt:lpstr>Try Problem # 9.</vt:lpstr>
      <vt:lpstr>Division of Thousands, Hundreds, Tens, and Ones</vt:lpstr>
      <vt:lpstr>Try Problem #10.</vt:lpstr>
      <vt:lpstr>Try Problem # 11.</vt:lpstr>
      <vt:lpstr>The Area Model for Division</vt:lpstr>
      <vt:lpstr>Multiplication of 2-Digit by 2-Digit Numbers</vt:lpstr>
      <vt:lpstr>Multiplication of 2-Digit by 2-Digit Numbers</vt:lpstr>
      <vt:lpstr>Multiplication of 2-Digit by 2-Digit Numbers</vt:lpstr>
      <vt:lpstr>Multiplication of 2-Digit by 2-Digit Numbers</vt:lpstr>
      <vt:lpstr>Multiplication of 2-Digit by 2-Digit Numbers</vt:lpstr>
      <vt:lpstr>Multiplication of 2-Digit by 2-Digit Numbers</vt:lpstr>
      <vt:lpstr>Try Problem #12.</vt:lpstr>
      <vt:lpstr>Multiplication of Fractions</vt:lpstr>
      <vt:lpstr>Multiplication of Fractions</vt:lpstr>
      <vt:lpstr>Multiplication of Fractions</vt:lpstr>
      <vt:lpstr>Multiplication of Fractions</vt:lpstr>
      <vt:lpstr>Try Problem #13.</vt:lpstr>
      <vt:lpstr>Try Problem #14.</vt:lpstr>
      <vt:lpstr>Agenda</vt:lpstr>
      <vt:lpstr>A Continuation of a Story of Units in Grade 5</vt:lpstr>
      <vt:lpstr>Patterns on the Place Value Chart:  Multiplication</vt:lpstr>
      <vt:lpstr>Patterns on the Place Value Chart:  Division</vt:lpstr>
      <vt:lpstr>Decimal Multiplication</vt:lpstr>
      <vt:lpstr>Decimal Multiplication</vt:lpstr>
      <vt:lpstr>Dividing Decimals</vt:lpstr>
      <vt:lpstr>Try Problem # 15.</vt:lpstr>
      <vt:lpstr>Multi-Digit Whole Number Multiplication</vt:lpstr>
      <vt:lpstr>Multi-Digit Multiplication with Decimals</vt:lpstr>
      <vt:lpstr>Division with 2-digit Divisors</vt:lpstr>
      <vt:lpstr> Multi-Digit Decimal Division</vt:lpstr>
      <vt:lpstr>Try Problem # 16.</vt:lpstr>
      <vt:lpstr>Fractions as Division</vt:lpstr>
      <vt:lpstr>Fractions as Division</vt:lpstr>
      <vt:lpstr>Fractions as Division</vt:lpstr>
      <vt:lpstr>Fractions as Division</vt:lpstr>
      <vt:lpstr>Fraction of a Set</vt:lpstr>
      <vt:lpstr>Fraction x Whole Number</vt:lpstr>
      <vt:lpstr>Fraction x Whole Number</vt:lpstr>
      <vt:lpstr>Fraction x Whole Number</vt:lpstr>
      <vt:lpstr>Fraction x Fraction: Pictorial</vt:lpstr>
      <vt:lpstr>Try Problem # 17.</vt:lpstr>
      <vt:lpstr>Fraction x Fraction</vt:lpstr>
      <vt:lpstr>Fraction Multiplication</vt:lpstr>
      <vt:lpstr>Fraction x Fraction  with Decimal Notation </vt:lpstr>
      <vt:lpstr>Fraction x Fraction  with Decimal Notation </vt:lpstr>
      <vt:lpstr>Fraction x Fraction  with Decimal Notation </vt:lpstr>
      <vt:lpstr>Area with Fractional Side Lengths</vt:lpstr>
      <vt:lpstr>Area with Fractional Side Lengths</vt:lpstr>
      <vt:lpstr>Area with Fractional Side Lengths</vt:lpstr>
      <vt:lpstr>PowerPoint Presentation</vt:lpstr>
      <vt:lpstr>Whole Number ÷ Unit Fraction</vt:lpstr>
      <vt:lpstr>Whole Number ÷ Unit Fraction</vt:lpstr>
      <vt:lpstr>Try Problem # 18.</vt:lpstr>
      <vt:lpstr>Unit Fraction ÷ Whole Number</vt:lpstr>
      <vt:lpstr>Agenda</vt:lpstr>
      <vt:lpstr>Continuation of Multiplication and Division in the Middle Grades</vt:lpstr>
      <vt:lpstr>Continuation of Multiplication and Division in the Middle Grades</vt:lpstr>
      <vt:lpstr>Key Points</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Focus</dc:title>
  <dc:creator/>
  <cp:lastModifiedBy/>
  <cp:revision>816</cp:revision>
  <cp:lastPrinted>2014-03-07T02:40:39Z</cp:lastPrinted>
  <dcterms:created xsi:type="dcterms:W3CDTF">2013-06-20T21:44:33Z</dcterms:created>
  <dcterms:modified xsi:type="dcterms:W3CDTF">2014-06-10T15:27:49Z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0x0101007069C1512569944CAB3863D2CD4D2F2A</vt:lpwstr>
  </property>
</Properties>
</file>