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19" r:id="rId5"/>
    <p:sldMasterId id="2147483721" r:id="rId6"/>
  </p:sldMasterIdLst>
  <p:notesMasterIdLst>
    <p:notesMasterId r:id="rId96"/>
  </p:notesMasterIdLst>
  <p:handoutMasterIdLst>
    <p:handoutMasterId r:id="rId97"/>
  </p:handoutMasterIdLst>
  <p:sldIdLst>
    <p:sldId id="425" r:id="rId7"/>
    <p:sldId id="424" r:id="rId8"/>
    <p:sldId id="260" r:id="rId9"/>
    <p:sldId id="264" r:id="rId10"/>
    <p:sldId id="265" r:id="rId11"/>
    <p:sldId id="266" r:id="rId12"/>
    <p:sldId id="288" r:id="rId13"/>
    <p:sldId id="267" r:id="rId14"/>
    <p:sldId id="362" r:id="rId15"/>
    <p:sldId id="360" r:id="rId16"/>
    <p:sldId id="335" r:id="rId17"/>
    <p:sldId id="333" r:id="rId18"/>
    <p:sldId id="383" r:id="rId19"/>
    <p:sldId id="334" r:id="rId20"/>
    <p:sldId id="339" r:id="rId21"/>
    <p:sldId id="375" r:id="rId22"/>
    <p:sldId id="376" r:id="rId23"/>
    <p:sldId id="377" r:id="rId24"/>
    <p:sldId id="380" r:id="rId25"/>
    <p:sldId id="381" r:id="rId26"/>
    <p:sldId id="382" r:id="rId27"/>
    <p:sldId id="384" r:id="rId28"/>
    <p:sldId id="340" r:id="rId29"/>
    <p:sldId id="341" r:id="rId30"/>
    <p:sldId id="342" r:id="rId31"/>
    <p:sldId id="343" r:id="rId32"/>
    <p:sldId id="344" r:id="rId33"/>
    <p:sldId id="369" r:id="rId34"/>
    <p:sldId id="268" r:id="rId35"/>
    <p:sldId id="370" r:id="rId36"/>
    <p:sldId id="389" r:id="rId37"/>
    <p:sldId id="422" r:id="rId38"/>
    <p:sldId id="390" r:id="rId39"/>
    <p:sldId id="391" r:id="rId40"/>
    <p:sldId id="421" r:id="rId41"/>
    <p:sldId id="405" r:id="rId42"/>
    <p:sldId id="392" r:id="rId43"/>
    <p:sldId id="420" r:id="rId44"/>
    <p:sldId id="393" r:id="rId45"/>
    <p:sldId id="363" r:id="rId46"/>
    <p:sldId id="292" r:id="rId47"/>
    <p:sldId id="293" r:id="rId48"/>
    <p:sldId id="410" r:id="rId49"/>
    <p:sldId id="289" r:id="rId50"/>
    <p:sldId id="261" r:id="rId51"/>
    <p:sldId id="285" r:id="rId52"/>
    <p:sldId id="271" r:id="rId53"/>
    <p:sldId id="272" r:id="rId54"/>
    <p:sldId id="312" r:id="rId55"/>
    <p:sldId id="419" r:id="rId56"/>
    <p:sldId id="373" r:id="rId57"/>
    <p:sldId id="313" r:id="rId58"/>
    <p:sldId id="385" r:id="rId59"/>
    <p:sldId id="314" r:id="rId60"/>
    <p:sldId id="418" r:id="rId61"/>
    <p:sldId id="315" r:id="rId62"/>
    <p:sldId id="417" r:id="rId63"/>
    <p:sldId id="364" r:id="rId64"/>
    <p:sldId id="416" r:id="rId65"/>
    <p:sldId id="411" r:id="rId66"/>
    <p:sldId id="365" r:id="rId67"/>
    <p:sldId id="387" r:id="rId68"/>
    <p:sldId id="388" r:id="rId69"/>
    <p:sldId id="371" r:id="rId70"/>
    <p:sldId id="394" r:id="rId71"/>
    <p:sldId id="415" r:id="rId72"/>
    <p:sldId id="395" r:id="rId73"/>
    <p:sldId id="414" r:id="rId74"/>
    <p:sldId id="396" r:id="rId75"/>
    <p:sldId id="413" r:id="rId76"/>
    <p:sldId id="404" r:id="rId77"/>
    <p:sldId id="397" r:id="rId78"/>
    <p:sldId id="398" r:id="rId79"/>
    <p:sldId id="412" r:id="rId80"/>
    <p:sldId id="399" r:id="rId81"/>
    <p:sldId id="367" r:id="rId82"/>
    <p:sldId id="294" r:id="rId83"/>
    <p:sldId id="409" r:id="rId84"/>
    <p:sldId id="400" r:id="rId85"/>
    <p:sldId id="408" r:id="rId86"/>
    <p:sldId id="274" r:id="rId87"/>
    <p:sldId id="275" r:id="rId88"/>
    <p:sldId id="401" r:id="rId89"/>
    <p:sldId id="304" r:id="rId90"/>
    <p:sldId id="402" r:id="rId91"/>
    <p:sldId id="368" r:id="rId92"/>
    <p:sldId id="403" r:id="rId93"/>
    <p:sldId id="283" r:id="rId94"/>
    <p:sldId id="284" r:id="rId9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UHYVtvw6uUxOOxQt+Jbjw==" hashData="9AeQyfOOzvads/8/D3L+ntUzqkwh6R0HNNmXNjgIKvhd3kpgn8IxSIJecVcwwda22N0XUJ2advY864PQ3L8YY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467"/>
    <a:srgbClr val="DF6314"/>
    <a:srgbClr val="636466"/>
    <a:srgbClr val="F09372"/>
    <a:srgbClr val="E27548"/>
    <a:srgbClr val="DF6316"/>
    <a:srgbClr val="D4F9E2"/>
    <a:srgbClr val="D4F9F6"/>
    <a:srgbClr val="C8D9B5"/>
    <a:srgbClr val="00B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897" autoAdjust="0"/>
    <p:restoredTop sz="65444" autoAdjust="0"/>
  </p:normalViewPr>
  <p:slideViewPr>
    <p:cSldViewPr snapToObjects="1">
      <p:cViewPr varScale="1">
        <p:scale>
          <a:sx n="60" d="100"/>
          <a:sy n="60" d="100"/>
        </p:scale>
        <p:origin x="2358" y="72"/>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0"/>
    </p:cViewPr>
  </p:notesTextViewPr>
  <p:sorterViewPr>
    <p:cViewPr>
      <p:scale>
        <a:sx n="70" d="100"/>
        <a:sy n="70" d="100"/>
      </p:scale>
      <p:origin x="0" y="7878"/>
    </p:cViewPr>
  </p:sorterViewPr>
  <p:notesViewPr>
    <p:cSldViewPr snapToObjects="1">
      <p:cViewPr>
        <p:scale>
          <a:sx n="150" d="100"/>
          <a:sy n="150" d="100"/>
        </p:scale>
        <p:origin x="1296" y="-50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z="1200" i="1" smtClean="0"/>
              <a:t>Eureka Math: A Story of Units  www.CommonCore.org  </a:t>
            </a:r>
            <a:endParaRPr lang="en-US" sz="1200"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z="1200" dirty="0"/>
              <a:t>K-5 Focus on Fluency</a:t>
            </a:r>
          </a:p>
        </p:txBody>
      </p:sp>
      <p:sp>
        <p:nvSpPr>
          <p:cNvPr id="4" name="Footer Placeholder 3"/>
          <p:cNvSpPr>
            <a:spLocks noGrp="1"/>
          </p:cNvSpPr>
          <p:nvPr>
            <p:ph type="ftr" sz="quarter" idx="2"/>
          </p:nvPr>
        </p:nvSpPr>
        <p:spPr>
          <a:xfrm>
            <a:off x="-1" y="9119474"/>
            <a:ext cx="4143587" cy="480060"/>
          </a:xfrm>
          <a:prstGeom prst="rect">
            <a:avLst/>
          </a:prstGeom>
        </p:spPr>
        <p:txBody>
          <a:bodyPr vert="horz" lIns="96661" tIns="48331" rIns="96661" bIns="48331" rtlCol="0" anchor="b"/>
          <a:lstStyle>
            <a:lvl1pPr algn="l">
              <a:defRPr sz="1300"/>
            </a:lvl1pPr>
          </a:lstStyle>
          <a:p>
            <a:r>
              <a:rPr lang="en-US" sz="1200" dirty="0"/>
              <a:t>©2014.  Duplication and/or distribution of this material is prohibited without written consent from Common Core, Inc.</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6FBE45-CF8A-445E-B02B-3C65F956A173}" type="slidenum">
              <a:rPr lang="en-US" smtClean="0"/>
              <a:t>‹#›</a:t>
            </a:fld>
            <a:endParaRPr lang="en-US"/>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1175" y="768350"/>
            <a:ext cx="3073400" cy="23050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87680" y="3200400"/>
            <a:ext cx="6827520" cy="624078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EF9A488-CB88-4D38-94D1-E470376C4AFA}" type="slidenum">
              <a:rPr lang="en-US" smtClean="0"/>
              <a:t>‹#›</a:t>
            </a:fld>
            <a:endParaRPr lang="en-US"/>
          </a:p>
        </p:txBody>
      </p:sp>
      <p:sp>
        <p:nvSpPr>
          <p:cNvPr id="8" name="Header Placeholder 7"/>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200"/>
            </a:lvl1pPr>
          </a:lstStyle>
          <a:p>
            <a:r>
              <a:rPr lang="en-US" i="1" smtClean="0"/>
              <a:t>Eureka Math: A Story of Units  www.CommonCore.org  </a:t>
            </a:r>
            <a:endParaRPr lang="en-US" dirty="0" smtClean="0"/>
          </a:p>
        </p:txBody>
      </p:sp>
      <p:sp>
        <p:nvSpPr>
          <p:cNvPr id="9" name="Date Placeholder 8"/>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200" i="0"/>
            </a:lvl1pPr>
          </a:lstStyle>
          <a:p>
            <a:r>
              <a:rPr lang="en-US" dirty="0" smtClean="0"/>
              <a:t>K-5 Focus on Fluency</a:t>
            </a:r>
            <a:endParaRPr lang="en-US" dirty="0"/>
          </a:p>
        </p:txBody>
      </p:sp>
      <p:sp>
        <p:nvSpPr>
          <p:cNvPr id="2" name="Footer Placeholder 1"/>
          <p:cNvSpPr>
            <a:spLocks noGrp="1"/>
          </p:cNvSpPr>
          <p:nvPr>
            <p:ph type="ftr" sz="quarter" idx="4"/>
          </p:nvPr>
        </p:nvSpPr>
        <p:spPr>
          <a:xfrm>
            <a:off x="0" y="9120188"/>
            <a:ext cx="4141894" cy="481012"/>
          </a:xfrm>
          <a:prstGeom prst="rect">
            <a:avLst/>
          </a:prstGeom>
        </p:spPr>
        <p:txBody>
          <a:bodyPr vert="horz" lIns="91440" tIns="45720" rIns="91440" bIns="45720" rtlCol="0" anchor="b"/>
          <a:lstStyle>
            <a:lvl1pPr algn="l">
              <a:defRPr sz="1200"/>
            </a:lvl1pPr>
          </a:lstStyle>
          <a:p>
            <a:r>
              <a:rPr lang="en-US" dirty="0"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mmoncore.org/maps/math/video-gallery/implementing-a-sprint-in-a-classroo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engageny.org/resource/nti-november-2012-rigor-breakdown-counting-exercises-for-k-1"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commoncore.org/maps/math/video-gallery/happy-counting" TargetMode="External"/><Relationship Id="rId4" Type="http://schemas.openxmlformats.org/officeDocument/2006/relationships/hyperlink" Target="http://www.engageny.org/resource/nti-november-2012-rigor-breakdown-counting-with-bundl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engageny.org/resource/common-core-video-series-kindergarten-mathematics-double-10-frame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commoncore.org/maps/math/video-gallery/choral-response"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pPr lvl="0"/>
            <a:endParaRPr lang="en-US" dirty="0">
              <a:latin typeface="Calibri" charset="0"/>
              <a:ea typeface="ＭＳ Ｐゴシック" charset="-128"/>
              <a:cs typeface="ＭＳ Ｐゴシック" charset="-128"/>
            </a:endParaRPr>
          </a:p>
          <a:p>
            <a:pPr lvl="0"/>
            <a:endParaRPr lang="en-US" dirty="0">
              <a:latin typeface="Calibri" charset="0"/>
              <a:ea typeface="ＭＳ Ｐゴシック" charset="-128"/>
              <a:cs typeface="ＭＳ Ｐゴシック" charset="-128"/>
            </a:endParaRPr>
          </a:p>
          <a:p>
            <a:pPr lvl="0"/>
            <a:endParaRPr lang="en-US" dirty="0">
              <a:latin typeface="Calibri" charset="0"/>
              <a:ea typeface="ＭＳ Ｐゴシック" charset="-128"/>
              <a:cs typeface="ＭＳ Ｐゴシック" charset="-128"/>
            </a:endParaRPr>
          </a:p>
          <a:p>
            <a:pPr lvl="0"/>
            <a:r>
              <a:rPr lang="en-US" dirty="0">
                <a:latin typeface="Calibri" charset="0"/>
                <a:ea typeface="ＭＳ Ｐゴシック" charset="-128"/>
                <a:cs typeface="ＭＳ Ｐゴシック" charset="-128"/>
              </a:rPr>
              <a:t>This full-day session is intended to support a school-wide implementation of a systematic fluency program.   This session highlights the progression and coherence of  the key types of fluency activities that you’ll find woven across</a:t>
            </a:r>
            <a:r>
              <a:rPr lang="en-US" i="1" dirty="0">
                <a:latin typeface="Calibri" charset="0"/>
                <a:ea typeface="ＭＳ Ｐゴシック" charset="-128"/>
                <a:cs typeface="ＭＳ Ｐゴシック" charset="-128"/>
              </a:rPr>
              <a:t> A Story of Units</a:t>
            </a:r>
            <a:r>
              <a:rPr lang="en-US" dirty="0">
                <a:latin typeface="Calibri" charset="0"/>
                <a:ea typeface="ＭＳ Ｐゴシック" charset="-128"/>
                <a:cs typeface="ＭＳ Ｐゴシック" charset="-128"/>
              </a:rPr>
              <a:t>.</a:t>
            </a:r>
          </a:p>
          <a:p>
            <a:pPr lvl="0"/>
            <a:endParaRPr lang="en-US" dirty="0">
              <a:latin typeface="Calibri" charset="0"/>
              <a:ea typeface="ＭＳ Ｐゴシック" charset="-128"/>
              <a:cs typeface="ＭＳ Ｐゴシック" charset="-128"/>
            </a:endParaRPr>
          </a:p>
          <a:p>
            <a:pPr lvl="0"/>
            <a:r>
              <a:rPr lang="en-US" i="1" dirty="0">
                <a:latin typeface="Calibri" charset="0"/>
                <a:ea typeface="ＭＳ Ｐゴシック" charset="-128"/>
                <a:cs typeface="ＭＳ Ｐゴシック" charset="-128"/>
              </a:rPr>
              <a:t>Welcome participants and introduce presentation team.</a:t>
            </a:r>
          </a:p>
          <a:p>
            <a:pPr lvl="0"/>
            <a:r>
              <a:rPr lang="en-US" i="1" dirty="0">
                <a:latin typeface="Calibri" charset="0"/>
                <a:ea typeface="ＭＳ Ｐゴシック" charset="-128"/>
                <a:cs typeface="ＭＳ Ｐゴシック" charset="-128"/>
              </a:rPr>
              <a:t>Fist to Five:</a:t>
            </a:r>
          </a:p>
          <a:p>
            <a:pPr marL="605811" lvl="1" indent="-122505"/>
            <a:r>
              <a:rPr lang="en-US" i="1" dirty="0">
                <a:latin typeface="Calibri" charset="0"/>
                <a:ea typeface="ＭＳ Ｐゴシック" charset="-128"/>
                <a:cs typeface="ＭＳ Ｐゴシック" charset="-128"/>
              </a:rPr>
              <a:t>-  How familiar are you with A Story of Units?</a:t>
            </a:r>
          </a:p>
          <a:p>
            <a:pPr lvl="0"/>
            <a:r>
              <a:rPr lang="en-US" i="1" dirty="0">
                <a:latin typeface="Calibri" charset="0"/>
                <a:ea typeface="ＭＳ Ｐゴシック" charset="-128"/>
                <a:cs typeface="ＭＳ Ｐゴシック" charset="-128"/>
              </a:rPr>
              <a:t>Poll the participants:</a:t>
            </a:r>
          </a:p>
          <a:p>
            <a:pPr marL="664546" lvl="1" indent="-181240">
              <a:buFontTx/>
              <a:buChar char="-"/>
            </a:pPr>
            <a:r>
              <a:rPr lang="en-US" i="1" dirty="0">
                <a:latin typeface="Calibri" charset="0"/>
                <a:ea typeface="ＭＳ Ｐゴシック" charset="-128"/>
                <a:cs typeface="ＭＳ Ｐゴシック" charset="-128"/>
              </a:rPr>
              <a:t>Are you using the lessons on a daily basis?  Or to supplement your instruction?</a:t>
            </a:r>
          </a:p>
          <a:p>
            <a:pPr marL="664546" lvl="1" indent="-181240">
              <a:buFontTx/>
              <a:buChar char="-"/>
            </a:pPr>
            <a:r>
              <a:rPr lang="en-US" i="1" dirty="0">
                <a:latin typeface="Calibri" charset="0"/>
                <a:ea typeface="ＭＳ Ｐゴシック" charset="-128"/>
                <a:cs typeface="ＭＳ Ｐゴシック" charset="-128"/>
              </a:rPr>
              <a:t>Are you a Kindergarten classroom teacher?  1</a:t>
            </a:r>
            <a:r>
              <a:rPr lang="en-US" i="1" baseline="30000" dirty="0">
                <a:latin typeface="Calibri" charset="0"/>
                <a:ea typeface="ＭＳ Ｐゴシック" charset="-128"/>
                <a:cs typeface="ＭＳ Ｐゴシック" charset="-128"/>
              </a:rPr>
              <a:t>st</a:t>
            </a:r>
            <a:r>
              <a:rPr lang="en-US" i="1" dirty="0">
                <a:latin typeface="Calibri" charset="0"/>
                <a:ea typeface="ＭＳ Ｐゴシック" charset="-128"/>
                <a:cs typeface="ＭＳ Ｐゴシック" charset="-128"/>
              </a:rPr>
              <a:t> grade?  2</a:t>
            </a:r>
            <a:r>
              <a:rPr lang="en-US" i="1" baseline="30000" dirty="0">
                <a:latin typeface="Calibri" charset="0"/>
                <a:ea typeface="ＭＳ Ｐゴシック" charset="-128"/>
                <a:cs typeface="ＭＳ Ｐゴシック" charset="-128"/>
              </a:rPr>
              <a:t>nd</a:t>
            </a:r>
            <a:r>
              <a:rPr lang="en-US" i="1" dirty="0">
                <a:latin typeface="Calibri" charset="0"/>
                <a:ea typeface="ＭＳ Ｐゴシック" charset="-128"/>
                <a:cs typeface="ＭＳ Ｐゴシック" charset="-128"/>
              </a:rPr>
              <a:t>? 3</a:t>
            </a:r>
            <a:r>
              <a:rPr lang="en-US" i="1" baseline="30000" dirty="0">
                <a:latin typeface="Calibri" charset="0"/>
                <a:ea typeface="ＭＳ Ｐゴシック" charset="-128"/>
                <a:cs typeface="ＭＳ Ｐゴシック" charset="-128"/>
              </a:rPr>
              <a:t>rd</a:t>
            </a:r>
            <a:r>
              <a:rPr lang="en-US" i="1" dirty="0">
                <a:latin typeface="Calibri" charset="0"/>
                <a:ea typeface="ＭＳ Ｐゴシック" charset="-128"/>
                <a:cs typeface="ＭＳ Ｐゴシック" charset="-128"/>
              </a:rPr>
              <a:t>? 4</a:t>
            </a:r>
            <a:r>
              <a:rPr lang="en-US" i="1" baseline="30000" dirty="0">
                <a:latin typeface="Calibri" charset="0"/>
                <a:ea typeface="ＭＳ Ｐゴシック" charset="-128"/>
                <a:cs typeface="ＭＳ Ｐゴシック" charset="-128"/>
              </a:rPr>
              <a:t>th</a:t>
            </a:r>
            <a:r>
              <a:rPr lang="en-US" i="1" dirty="0">
                <a:latin typeface="Calibri" charset="0"/>
                <a:ea typeface="ＭＳ Ｐゴシック" charset="-128"/>
                <a:cs typeface="ＭＳ Ｐゴシック" charset="-128"/>
              </a:rPr>
              <a:t>? 5</a:t>
            </a:r>
            <a:r>
              <a:rPr lang="en-US" i="1" baseline="30000" dirty="0">
                <a:latin typeface="Calibri" charset="0"/>
                <a:ea typeface="ＭＳ Ｐゴシック" charset="-128"/>
                <a:cs typeface="ＭＳ Ｐゴシック" charset="-128"/>
              </a:rPr>
              <a:t>th</a:t>
            </a:r>
            <a:r>
              <a:rPr lang="en-US" i="1" dirty="0">
                <a:latin typeface="Calibri" charset="0"/>
                <a:ea typeface="ＭＳ Ｐゴシック" charset="-128"/>
                <a:cs typeface="ＭＳ Ｐゴシック" charset="-128"/>
              </a:rPr>
              <a:t>? Beyond 5</a:t>
            </a:r>
            <a:r>
              <a:rPr lang="en-US" i="1" baseline="30000" dirty="0">
                <a:latin typeface="Calibri" charset="0"/>
                <a:ea typeface="ＭＳ Ｐゴシック" charset="-128"/>
                <a:cs typeface="ＭＳ Ｐゴシック" charset="-128"/>
              </a:rPr>
              <a:t>th</a:t>
            </a:r>
            <a:r>
              <a:rPr lang="en-US" i="1" dirty="0">
                <a:latin typeface="Calibri" charset="0"/>
                <a:ea typeface="ＭＳ Ｐゴシック" charset="-128"/>
                <a:cs typeface="ＭＳ Ｐゴシック" charset="-128"/>
              </a:rPr>
              <a:t> grade?</a:t>
            </a:r>
          </a:p>
          <a:p>
            <a:pPr marL="664546" lvl="1" indent="-181240">
              <a:buFontTx/>
              <a:buChar char="-"/>
            </a:pPr>
            <a:r>
              <a:rPr lang="en-US" i="1" dirty="0">
                <a:latin typeface="Calibri" charset="0"/>
                <a:ea typeface="ＭＳ Ｐゴシック" charset="-128"/>
                <a:cs typeface="ＭＳ Ｐゴシック" charset="-128"/>
              </a:rPr>
              <a:t>Are you a math coach?  Coordinator?  Resource teacher?</a:t>
            </a:r>
          </a:p>
          <a:p>
            <a:pPr marL="664546" lvl="1" indent="-181240">
              <a:buFontTx/>
              <a:buChar char="-"/>
            </a:pPr>
            <a:r>
              <a:rPr lang="en-US" i="1" dirty="0">
                <a:latin typeface="Calibri" charset="0"/>
                <a:ea typeface="ＭＳ Ｐゴシック" charset="-128"/>
                <a:cs typeface="ＭＳ Ｐゴシック" charset="-128"/>
              </a:rPr>
              <a:t>Are you a school-level administrator?  District-level administrator?</a:t>
            </a:r>
            <a:endParaRPr lang="en-US" dirty="0"/>
          </a:p>
        </p:txBody>
      </p:sp>
      <p:sp>
        <p:nvSpPr>
          <p:cNvPr id="10"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8 minutes</a:t>
            </a:r>
          </a:p>
          <a:p>
            <a:endParaRPr lang="en-US" dirty="0" smtClean="0"/>
          </a:p>
          <a:p>
            <a:r>
              <a:rPr lang="en-US" dirty="0" smtClean="0"/>
              <a:t>MATERIALS NEEDED:</a:t>
            </a:r>
          </a:p>
          <a:p>
            <a:pPr marL="484985" lvl="1" indent="-302066">
              <a:buFont typeface="Arial" pitchFamily="34" charset="0"/>
              <a:buChar char="•"/>
            </a:pPr>
            <a:r>
              <a:rPr lang="en-US" dirty="0"/>
              <a:t>Session </a:t>
            </a:r>
            <a:r>
              <a:rPr lang="en-US" dirty="0" smtClean="0"/>
              <a:t>PowerPoint</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920099953"/>
              </p:ext>
            </p:extLst>
          </p:nvPr>
        </p:nvGraphicFramePr>
        <p:xfrm>
          <a:off x="3901441" y="2000250"/>
          <a:ext cx="3247949" cy="1661160"/>
        </p:xfrm>
        <a:graphic>
          <a:graphicData uri="http://schemas.openxmlformats.org/drawingml/2006/table">
            <a:tbl>
              <a:tblPr firstRow="1" bandRow="1">
                <a:tableStyleId>{5C22544A-7EE6-4342-B048-85BDC9FD1C3A}</a:tableStyleId>
              </a:tblPr>
              <a:tblGrid>
                <a:gridCol w="2275839"/>
                <a:gridCol w="972110"/>
              </a:tblGrid>
              <a:tr h="19202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i="0" dirty="0" smtClean="0">
                          <a:solidFill>
                            <a:schemeClr val="tx1"/>
                          </a:solidFill>
                        </a:rPr>
                        <a:t>THIS IS A</a:t>
                      </a:r>
                      <a:r>
                        <a:rPr lang="en-US" sz="1300" b="1" i="0" baseline="0" dirty="0" smtClean="0">
                          <a:solidFill>
                            <a:schemeClr val="tx1"/>
                          </a:solidFill>
                        </a:rPr>
                        <a:t> </a:t>
                      </a:r>
                      <a:r>
                        <a:rPr lang="en-US" sz="1300" b="1" i="0" dirty="0" smtClean="0">
                          <a:solidFill>
                            <a:schemeClr val="tx1"/>
                          </a:solidFill>
                        </a:rPr>
                        <a:t>6 HR</a:t>
                      </a:r>
                      <a:r>
                        <a:rPr lang="en-US" sz="1300" b="1" i="0" baseline="0" dirty="0" smtClean="0">
                          <a:solidFill>
                            <a:schemeClr val="tx1"/>
                          </a:solidFill>
                        </a:rPr>
                        <a:t> SESSION</a:t>
                      </a:r>
                      <a:endParaRPr lang="en-US" sz="1300" b="1" i="0" dirty="0" smtClean="0">
                        <a:solidFill>
                          <a:schemeClr val="tx1"/>
                        </a:solidFill>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00" dirty="0"/>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Opening (slides 1-6)</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30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Sprints (7-26)</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15</a:t>
                      </a:r>
                      <a:r>
                        <a:rPr lang="en-US" sz="1200" i="0" dirty="0" smtClean="0">
                          <a:solidFill>
                            <a:schemeClr val="tx1"/>
                          </a:solidFill>
                          <a:latin typeface="Calibri" charset="0"/>
                          <a:ea typeface="ＭＳ Ｐゴシック" charset="-128"/>
                          <a:cs typeface="ＭＳ Ｐゴシック" charset="-128"/>
                        </a:rPr>
                        <a:t>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Counting</a:t>
                      </a:r>
                      <a:r>
                        <a:rPr lang="en-US" sz="1200" i="0" baseline="0" dirty="0" smtClean="0">
                          <a:latin typeface="Calibri" charset="0"/>
                          <a:ea typeface="ＭＳ Ｐゴシック" charset="-128"/>
                          <a:cs typeface="ＭＳ Ｐゴシック" charset="-128"/>
                        </a:rPr>
                        <a:t> Exercises</a:t>
                      </a:r>
                      <a:r>
                        <a:rPr lang="en-US" sz="1200" i="0" dirty="0" smtClean="0">
                          <a:latin typeface="Calibri" charset="0"/>
                          <a:ea typeface="ＭＳ Ｐゴシック" charset="-128"/>
                          <a:cs typeface="ＭＳ Ｐゴシック" charset="-128"/>
                        </a:rPr>
                        <a:t>  (</a:t>
                      </a:r>
                      <a:r>
                        <a:rPr lang="en-US" sz="1200" i="0" baseline="0" dirty="0" smtClean="0">
                          <a:latin typeface="Calibri" charset="0"/>
                          <a:ea typeface="ＭＳ Ｐゴシック" charset="-128"/>
                          <a:cs typeface="ＭＳ Ｐゴシック" charset="-128"/>
                        </a:rPr>
                        <a:t>27-45)</a:t>
                      </a:r>
                      <a:endParaRPr lang="en-US" sz="1200" i="0" dirty="0" smtClean="0">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a:t>
                      </a:r>
                      <a:endParaRPr lang="en-US" sz="1200" i="0" dirty="0" smtClean="0">
                        <a:solidFill>
                          <a:schemeClr val="tx1"/>
                        </a:solidFill>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White Boards (</a:t>
                      </a:r>
                      <a:r>
                        <a:rPr lang="en-US" sz="1200" i="0" baseline="0" dirty="0" smtClean="0">
                          <a:latin typeface="Calibri" charset="0"/>
                          <a:ea typeface="ＭＳ Ｐゴシック" charset="-128"/>
                          <a:cs typeface="ＭＳ Ｐゴシック" charset="-128"/>
                        </a:rPr>
                        <a:t>46-62)</a:t>
                      </a:r>
                      <a:endParaRPr lang="en-US" sz="1200" i="0" dirty="0" smtClean="0">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a:t>
                      </a:r>
                      <a:endParaRPr lang="en-US" sz="1200" i="0" dirty="0" smtClean="0">
                        <a:solidFill>
                          <a:schemeClr val="tx1"/>
                        </a:solidFill>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Choral</a:t>
                      </a:r>
                      <a:r>
                        <a:rPr lang="en-US" sz="1200" i="0" baseline="0" dirty="0" smtClean="0">
                          <a:latin typeface="Calibri" charset="0"/>
                          <a:ea typeface="ＭＳ Ｐゴシック" charset="-128"/>
                          <a:cs typeface="ＭＳ Ｐゴシック" charset="-128"/>
                        </a:rPr>
                        <a:t> Exercises (63-80)</a:t>
                      </a:r>
                      <a:endParaRPr lang="en-US" sz="1200" i="0" dirty="0" smtClean="0">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1</a:t>
                      </a:r>
                      <a:r>
                        <a:rPr lang="en-US" sz="1200" i="0" baseline="0" dirty="0" smtClean="0">
                          <a:solidFill>
                            <a:schemeClr val="tx1"/>
                          </a:solidFill>
                          <a:latin typeface="Calibri" charset="0"/>
                          <a:ea typeface="ＭＳ Ｐゴシック" charset="-128"/>
                          <a:cs typeface="ＭＳ Ｐゴシック" charset="-128"/>
                        </a:rPr>
                        <a:t> </a:t>
                      </a:r>
                      <a:r>
                        <a:rPr lang="en-US" sz="1200" i="0" baseline="0" dirty="0" err="1" smtClean="0">
                          <a:solidFill>
                            <a:schemeClr val="tx1"/>
                          </a:solidFill>
                          <a:latin typeface="Calibri" charset="0"/>
                          <a:ea typeface="ＭＳ Ｐゴシック" charset="-128"/>
                          <a:cs typeface="ＭＳ Ｐゴシック" charset="-128"/>
                        </a:rPr>
                        <a:t>hr</a:t>
                      </a:r>
                      <a:r>
                        <a:rPr lang="en-US" sz="1200" i="0" baseline="0" dirty="0" smtClean="0">
                          <a:solidFill>
                            <a:schemeClr val="tx1"/>
                          </a:solidFill>
                          <a:latin typeface="Calibri" charset="0"/>
                          <a:ea typeface="ＭＳ Ｐゴシック" charset="-128"/>
                          <a:cs typeface="ＭＳ Ｐゴシック" charset="-128"/>
                        </a:rPr>
                        <a:t> </a:t>
                      </a:r>
                      <a:endParaRPr lang="en-US" sz="1200" i="0" dirty="0" smtClean="0">
                        <a:solidFill>
                          <a:schemeClr val="tx1"/>
                        </a:solidFill>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Other Fluency Activities (81-85)</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30 min</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latin typeface="Calibri" charset="0"/>
                          <a:ea typeface="ＭＳ Ｐゴシック" charset="-128"/>
                          <a:cs typeface="ＭＳ Ｐゴシック" charset="-128"/>
                        </a:rPr>
                        <a:t>Gallery Walk (86)</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solidFill>
                            <a:schemeClr val="tx1"/>
                          </a:solidFill>
                          <a:latin typeface="Calibri" charset="0"/>
                          <a:ea typeface="ＭＳ Ｐゴシック" charset="-128"/>
                          <a:cs typeface="ＭＳ Ｐゴシック" charset="-128"/>
                        </a:rPr>
                        <a:t>35</a:t>
                      </a:r>
                      <a:r>
                        <a:rPr lang="en-US" sz="1200" i="0" baseline="0" dirty="0" smtClean="0">
                          <a:solidFill>
                            <a:schemeClr val="tx1"/>
                          </a:solidFill>
                          <a:latin typeface="Calibri" charset="0"/>
                          <a:ea typeface="ＭＳ Ｐゴシック" charset="-128"/>
                          <a:cs typeface="ＭＳ Ｐゴシック" charset="-128"/>
                        </a:rPr>
                        <a:t> min</a:t>
                      </a:r>
                      <a:endParaRPr lang="en-US" sz="1200" i="0" dirty="0" smtClean="0">
                        <a:solidFill>
                          <a:schemeClr val="tx1"/>
                        </a:solidFill>
                        <a:latin typeface="Calibri" charset="0"/>
                        <a:ea typeface="ＭＳ Ｐゴシック" charset="-128"/>
                        <a:cs typeface="ＭＳ Ｐゴシック" charset="-128"/>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602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i="0" dirty="0" smtClean="0"/>
                        <a:t>Closing (87-88)</a:t>
                      </a: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i="0" dirty="0" smtClean="0">
                          <a:solidFill>
                            <a:schemeClr val="tx1"/>
                          </a:solidFill>
                        </a:rPr>
                        <a:t>10 min</a:t>
                      </a:r>
                      <a:endParaRPr lang="en-US" sz="1200" i="0" dirty="0">
                        <a:solidFill>
                          <a:schemeClr val="tx1"/>
                        </a:solidFill>
                      </a:endParaRPr>
                    </a:p>
                  </a:txBody>
                  <a:tcPr marL="48768" marR="48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5817795"/>
              </p:ext>
            </p:extLst>
          </p:nvPr>
        </p:nvGraphicFramePr>
        <p:xfrm>
          <a:off x="487680" y="6781800"/>
          <a:ext cx="6661709" cy="2043857"/>
        </p:xfrm>
        <a:graphic>
          <a:graphicData uri="http://schemas.openxmlformats.org/drawingml/2006/table">
            <a:tbl>
              <a:tblPr firstRow="1" firstCol="1" bandRow="1">
                <a:tableStyleId>{5C22544A-7EE6-4342-B048-85BDC9FD1C3A}</a:tableStyleId>
              </a:tblPr>
              <a:tblGrid>
                <a:gridCol w="844647"/>
                <a:gridCol w="1918873"/>
                <a:gridCol w="1463040"/>
                <a:gridCol w="2435149"/>
              </a:tblGrid>
              <a:tr h="138618">
                <a:tc>
                  <a:txBody>
                    <a:bodyPr/>
                    <a:lstStyle/>
                    <a:p>
                      <a:pPr marL="0" marR="0" algn="l">
                        <a:lnSpc>
                          <a:spcPct val="115000"/>
                        </a:lnSpc>
                        <a:spcBef>
                          <a:spcPts val="0"/>
                        </a:spcBef>
                        <a:spcAft>
                          <a:spcPts val="0"/>
                        </a:spcAft>
                      </a:pPr>
                      <a:r>
                        <a:rPr lang="en-US" sz="800" dirty="0">
                          <a:solidFill>
                            <a:schemeClr val="tx1"/>
                          </a:solidFill>
                          <a:effectLst/>
                        </a:rPr>
                        <a:t>SESSION NEEDS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chemeClr val="tx1"/>
                          </a:solidFill>
                          <a:effectLst/>
                        </a:rPr>
                        <a:t>PRINTED HANDOUTS PER</a:t>
                      </a:r>
                      <a:r>
                        <a:rPr lang="en-US" sz="800" baseline="0" dirty="0" smtClean="0">
                          <a:solidFill>
                            <a:schemeClr val="tx1"/>
                          </a:solidFill>
                          <a:effectLst/>
                        </a:rPr>
                        <a:t> PARTICIPANT</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smtClean="0">
                          <a:solidFill>
                            <a:schemeClr val="tx1"/>
                          </a:solidFill>
                          <a:effectLst/>
                          <a:latin typeface="+mn-lt"/>
                          <a:ea typeface="+mn-ea"/>
                          <a:cs typeface="+mn-cs"/>
                        </a:rPr>
                        <a:t>MATERIALS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800" dirty="0">
                          <a:solidFill>
                            <a:schemeClr val="tx1"/>
                          </a:solidFill>
                          <a:effectLst/>
                        </a:rPr>
                        <a:t>AV / </a:t>
                      </a:r>
                      <a:r>
                        <a:rPr lang="en-US" sz="800" dirty="0" smtClean="0">
                          <a:solidFill>
                            <a:schemeClr val="tx1"/>
                          </a:solidFill>
                          <a:effectLst/>
                        </a:rPr>
                        <a:t>ROOM SETUP</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4710">
                <a:tc>
                  <a:txBody>
                    <a:bodyPr/>
                    <a:lstStyle/>
                    <a:p>
                      <a:pPr marL="0" marR="0" algn="l">
                        <a:lnSpc>
                          <a:spcPct val="115000"/>
                        </a:lnSpc>
                        <a:spcBef>
                          <a:spcPts val="0"/>
                        </a:spcBef>
                        <a:spcAft>
                          <a:spcPts val="0"/>
                        </a:spcAft>
                      </a:pPr>
                      <a:r>
                        <a:rPr lang="en-US" sz="800" dirty="0">
                          <a:solidFill>
                            <a:schemeClr val="tx1"/>
                          </a:solidFill>
                          <a:effectLst/>
                        </a:rPr>
                        <a:t>UP TO 50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PPT </a:t>
                      </a:r>
                      <a:r>
                        <a:rPr lang="en-US" sz="800" dirty="0" smtClean="0">
                          <a:solidFill>
                            <a:schemeClr val="tx1"/>
                          </a:solidFill>
                          <a:effectLst/>
                        </a:rPr>
                        <a:t>Presentation  PDF </a:t>
                      </a:r>
                      <a:r>
                        <a:rPr lang="en-US" sz="800" smtClean="0">
                          <a:solidFill>
                            <a:schemeClr val="tx1"/>
                          </a:solidFill>
                          <a:effectLst/>
                        </a:rPr>
                        <a:t>(26 </a:t>
                      </a:r>
                      <a:r>
                        <a:rPr lang="en-US" sz="800" dirty="0" err="1" smtClean="0">
                          <a:solidFill>
                            <a:schemeClr val="tx1"/>
                          </a:solidFill>
                          <a:effectLst/>
                        </a:rPr>
                        <a:t>pgs</a:t>
                      </a:r>
                      <a:r>
                        <a:rPr lang="en-US" sz="800" dirty="0" smtClean="0">
                          <a:solidFill>
                            <a:schemeClr val="tx1"/>
                          </a:solidFill>
                          <a:effectLst/>
                        </a:rPr>
                        <a:t>)</a:t>
                      </a:r>
                      <a:endParaRPr lang="en-US" sz="800" dirty="0">
                        <a:solidFill>
                          <a:schemeClr val="tx1"/>
                        </a:solidFill>
                        <a:effectLst/>
                      </a:endParaRP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Stapled </a:t>
                      </a:r>
                      <a:r>
                        <a:rPr lang="en-US" sz="800" baseline="0" dirty="0" smtClean="0">
                          <a:solidFill>
                            <a:schemeClr val="tx1"/>
                          </a:solidFill>
                          <a:effectLst/>
                        </a:rPr>
                        <a:t>PDF </a:t>
                      </a:r>
                      <a:r>
                        <a:rPr lang="en-US" sz="800" dirty="0" smtClean="0">
                          <a:solidFill>
                            <a:schemeClr val="tx1"/>
                          </a:solidFill>
                          <a:effectLst/>
                        </a:rPr>
                        <a:t>(21 </a:t>
                      </a:r>
                      <a:r>
                        <a:rPr lang="en-US" sz="800" dirty="0" err="1" smtClean="0">
                          <a:solidFill>
                            <a:schemeClr val="tx1"/>
                          </a:solidFill>
                          <a:effectLst/>
                        </a:rPr>
                        <a:t>Pgs</a:t>
                      </a:r>
                      <a:r>
                        <a:rPr lang="en-US" sz="800" dirty="0" smtClean="0">
                          <a:solidFill>
                            <a:schemeClr val="tx1"/>
                          </a:solidFill>
                          <a:effectLst/>
                        </a:rPr>
                        <a:t>):</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Directions for Administering Sprints (3)</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chemeClr val="tx1"/>
                          </a:solidFill>
                          <a:effectLst/>
                        </a:rPr>
                        <a:t>Blank Sprint (2)</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K-5 Counting Fluency</a:t>
                      </a:r>
                      <a:r>
                        <a:rPr lang="en-US" sz="800" baseline="0" dirty="0" smtClean="0">
                          <a:solidFill>
                            <a:schemeClr val="tx1"/>
                          </a:solidFill>
                          <a:effectLst/>
                        </a:rPr>
                        <a:t> (6)</a:t>
                      </a:r>
                      <a:endParaRPr lang="en-US" sz="800" dirty="0" smtClean="0">
                        <a:solidFill>
                          <a:schemeClr val="tx1"/>
                        </a:solidFill>
                        <a:effectLst/>
                      </a:endParaRP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K-5 Choral Response (10)</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Unstapled </a:t>
                      </a:r>
                      <a:r>
                        <a:rPr lang="en-US" sz="800" baseline="0" dirty="0" smtClean="0">
                          <a:solidFill>
                            <a:schemeClr val="tx1"/>
                          </a:solidFill>
                          <a:effectLst/>
                        </a:rPr>
                        <a:t>PDF (6 </a:t>
                      </a:r>
                      <a:r>
                        <a:rPr lang="en-US" sz="800" baseline="0" dirty="0" err="1" smtClean="0">
                          <a:solidFill>
                            <a:schemeClr val="tx1"/>
                          </a:solidFill>
                          <a:effectLst/>
                        </a:rPr>
                        <a:t>pgs</a:t>
                      </a:r>
                      <a:r>
                        <a:rPr lang="en-US" sz="800" baseline="0" dirty="0" smtClean="0">
                          <a:solidFill>
                            <a:schemeClr val="tx1"/>
                          </a:solidFill>
                          <a:effectLst/>
                        </a:rPr>
                        <a:t>)</a:t>
                      </a:r>
                      <a:r>
                        <a:rPr lang="en-US" sz="800" dirty="0" smtClean="0">
                          <a:solidFill>
                            <a:schemeClr val="tx1"/>
                          </a:solidFill>
                          <a:effectLst/>
                        </a:rPr>
                        <a:t>:</a:t>
                      </a:r>
                    </a:p>
                    <a:p>
                      <a:pPr marL="228600" marR="0" lvl="0" indent="-114300" algn="l">
                        <a:lnSpc>
                          <a:spcPct val="115000"/>
                        </a:lnSpc>
                        <a:spcBef>
                          <a:spcPts val="0"/>
                        </a:spcBef>
                        <a:spcAft>
                          <a:spcPts val="0"/>
                        </a:spcAft>
                        <a:buFont typeface="Calibri" panose="020F0502020204030204" pitchFamily="34" charset="0"/>
                        <a:buChar char="‒"/>
                      </a:pPr>
                      <a:r>
                        <a:rPr lang="en-US" sz="800" dirty="0" smtClean="0">
                          <a:solidFill>
                            <a:schemeClr val="tx1"/>
                          </a:solidFill>
                          <a:effectLst/>
                        </a:rPr>
                        <a:t>Left</a:t>
                      </a:r>
                      <a:r>
                        <a:rPr lang="en-US" sz="800" baseline="0" dirty="0" smtClean="0">
                          <a:solidFill>
                            <a:schemeClr val="tx1"/>
                          </a:solidFill>
                          <a:effectLst/>
                        </a:rPr>
                        <a:t> Hand Mat (1)</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Thousands Place Value Chart (1)</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G5-M3-L1 Sprint (2)</a:t>
                      </a:r>
                    </a:p>
                    <a:p>
                      <a:pPr marL="228600" marR="0" lvl="0" indent="-114300" algn="l" defTabSz="457200" rtl="0" eaLnBrk="1" fontAlgn="auto" latinLnBrk="0" hangingPunct="1">
                        <a:lnSpc>
                          <a:spcPct val="115000"/>
                        </a:lnSpc>
                        <a:spcBef>
                          <a:spcPts val="0"/>
                        </a:spcBef>
                        <a:spcAft>
                          <a:spcPts val="0"/>
                        </a:spcAft>
                        <a:buClrTx/>
                        <a:buSzTx/>
                        <a:buFont typeface="Calibri" panose="020F0502020204030204" pitchFamily="34" charset="0"/>
                        <a:buChar char="‒"/>
                        <a:tabLst/>
                        <a:defRPr/>
                      </a:pPr>
                      <a:r>
                        <a:rPr lang="en-US" sz="800" dirty="0" smtClean="0">
                          <a:solidFill>
                            <a:schemeClr val="tx1"/>
                          </a:solidFill>
                          <a:effectLst/>
                        </a:rPr>
                        <a:t>Millions Place Value Chart (1)</a:t>
                      </a:r>
                    </a:p>
                    <a:p>
                      <a:pPr marL="228600" marR="0" lvl="0" indent="-114300" algn="l">
                        <a:lnSpc>
                          <a:spcPct val="115000"/>
                        </a:lnSpc>
                        <a:spcBef>
                          <a:spcPts val="0"/>
                        </a:spcBef>
                        <a:spcAft>
                          <a:spcPts val="0"/>
                        </a:spcAft>
                        <a:buFont typeface="Calibri" panose="020F0502020204030204" pitchFamily="34" charset="0"/>
                        <a:buChar char="‒"/>
                      </a:pPr>
                      <a:r>
                        <a:rPr lang="en-US" sz="800" baseline="0" dirty="0" smtClean="0">
                          <a:solidFill>
                            <a:schemeClr val="tx1"/>
                          </a:solidFill>
                          <a:effectLst/>
                        </a:rPr>
                        <a:t>Decomposition Tree (1)</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Personal white boards, markers, and erasers </a:t>
                      </a:r>
                      <a:r>
                        <a:rPr lang="en-US" sz="800" dirty="0" smtClean="0">
                          <a:solidFill>
                            <a:schemeClr val="tx1"/>
                          </a:solidFill>
                          <a:effectLst/>
                        </a:rPr>
                        <a:t>(per </a:t>
                      </a:r>
                      <a:r>
                        <a:rPr lang="en-US" sz="800" dirty="0">
                          <a:solidFill>
                            <a:schemeClr val="tx1"/>
                          </a:solidFill>
                          <a:effectLst/>
                        </a:rPr>
                        <a:t>participant</a:t>
                      </a:r>
                      <a:r>
                        <a:rPr lang="en-US" sz="800" dirty="0" smtClean="0">
                          <a:solidFill>
                            <a:schemeClr val="tx1"/>
                          </a:solidFill>
                          <a:effectLst/>
                        </a:rPr>
                        <a:t>)</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Dice</a:t>
                      </a:r>
                      <a:r>
                        <a:rPr lang="en-US" sz="800" baseline="0" dirty="0" smtClean="0">
                          <a:solidFill>
                            <a:schemeClr val="tx1"/>
                          </a:solidFill>
                          <a:effectLst/>
                        </a:rPr>
                        <a:t> (1 per participant)</a:t>
                      </a:r>
                    </a:p>
                    <a:p>
                      <a:pPr marL="117475" marR="0" lvl="0" indent="-117475" algn="l">
                        <a:lnSpc>
                          <a:spcPct val="115000"/>
                        </a:lnSpc>
                        <a:spcBef>
                          <a:spcPts val="0"/>
                        </a:spcBef>
                        <a:spcAft>
                          <a:spcPts val="0"/>
                        </a:spcAft>
                        <a:buFont typeface="Symbol"/>
                        <a:buChar char=""/>
                      </a:pPr>
                      <a:r>
                        <a:rPr lang="en-US" sz="800" baseline="0" dirty="0" smtClean="0">
                          <a:solidFill>
                            <a:schemeClr val="tx1"/>
                          </a:solidFill>
                          <a:effectLst/>
                        </a:rPr>
                        <a:t>Hide Zero cards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chemeClr val="tx1"/>
                          </a:solidFill>
                          <a:effectLst/>
                        </a:rPr>
                        <a:t>Large Judy clock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chemeClr val="tx1"/>
                          </a:solidFill>
                          <a:effectLst/>
                        </a:rPr>
                        <a:t>20-bead Rekenrek (presenter)</a:t>
                      </a:r>
                    </a:p>
                    <a:p>
                      <a:pPr marL="117475" marR="0" lvl="0" indent="-117475" algn="l" defTabSz="457200" rtl="0" eaLnBrk="1" fontAlgn="auto" latinLnBrk="0" hangingPunct="1">
                        <a:lnSpc>
                          <a:spcPct val="115000"/>
                        </a:lnSpc>
                        <a:spcBef>
                          <a:spcPts val="0"/>
                        </a:spcBef>
                        <a:spcAft>
                          <a:spcPts val="0"/>
                        </a:spcAft>
                        <a:buClrTx/>
                        <a:buSzTx/>
                        <a:buFont typeface="Symbol"/>
                        <a:buChar char=""/>
                        <a:tabLst/>
                        <a:defRPr/>
                      </a:pPr>
                      <a:r>
                        <a:rPr lang="en-US" sz="800" baseline="0" dirty="0" smtClean="0">
                          <a:solidFill>
                            <a:schemeClr val="tx1"/>
                          </a:solidFill>
                          <a:effectLst/>
                        </a:rPr>
                        <a:t>100-bead Rekenrek (presenter)</a:t>
                      </a: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Seating such that participants have table space and can work </a:t>
                      </a:r>
                      <a:r>
                        <a:rPr lang="en-US" sz="800" dirty="0" smtClean="0">
                          <a:solidFill>
                            <a:schemeClr val="tx1"/>
                          </a:solidFill>
                          <a:effectLst/>
                        </a:rPr>
                        <a:t>cooperatively in pairs</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Easel with </a:t>
                      </a:r>
                      <a:r>
                        <a:rPr lang="en-US" sz="800" smtClean="0">
                          <a:solidFill>
                            <a:schemeClr val="tx1"/>
                          </a:solidFill>
                          <a:effectLst/>
                        </a:rPr>
                        <a:t>chart paper and markers</a:t>
                      </a:r>
                      <a:endParaRPr lang="en-US" sz="800" dirty="0">
                        <a:solidFill>
                          <a:schemeClr val="tx1"/>
                        </a:solidFill>
                        <a:effectLst/>
                      </a:endParaRPr>
                    </a:p>
                    <a:p>
                      <a:pPr marL="117475" marR="0" lvl="0" indent="-117475" algn="l">
                        <a:lnSpc>
                          <a:spcPct val="115000"/>
                        </a:lnSpc>
                        <a:spcBef>
                          <a:spcPts val="0"/>
                        </a:spcBef>
                        <a:spcAft>
                          <a:spcPts val="0"/>
                        </a:spcAft>
                        <a:buFont typeface="Symbol"/>
                        <a:buChar char=""/>
                      </a:pPr>
                      <a:r>
                        <a:rPr lang="en-US" sz="800" dirty="0">
                          <a:solidFill>
                            <a:schemeClr val="tx1"/>
                          </a:solidFill>
                          <a:effectLst/>
                        </a:rPr>
                        <a:t>LCD projector with </a:t>
                      </a:r>
                      <a:r>
                        <a:rPr lang="en-US" sz="800" dirty="0" smtClean="0">
                          <a:solidFill>
                            <a:schemeClr val="tx1"/>
                          </a:solidFill>
                          <a:effectLst/>
                        </a:rPr>
                        <a:t>computer</a:t>
                      </a:r>
                      <a:r>
                        <a:rPr lang="en-US" sz="800" baseline="0" dirty="0" smtClean="0">
                          <a:solidFill>
                            <a:schemeClr val="tx1"/>
                          </a:solidFill>
                          <a:effectLst/>
                        </a:rPr>
                        <a:t> and internet access</a:t>
                      </a:r>
                    </a:p>
                    <a:p>
                      <a:pPr marL="117475" marR="0" lvl="0" indent="-117475" algn="l">
                        <a:lnSpc>
                          <a:spcPct val="115000"/>
                        </a:lnSpc>
                        <a:spcBef>
                          <a:spcPts val="0"/>
                        </a:spcBef>
                        <a:spcAft>
                          <a:spcPts val="0"/>
                        </a:spcAft>
                        <a:buFont typeface="Symbol"/>
                        <a:buChar char=""/>
                      </a:pPr>
                      <a:r>
                        <a:rPr lang="en-US" sz="800" dirty="0" smtClean="0">
                          <a:solidFill>
                            <a:schemeClr val="tx1"/>
                          </a:solidFill>
                          <a:effectLst/>
                        </a:rPr>
                        <a:t>Document </a:t>
                      </a:r>
                      <a:r>
                        <a:rPr lang="en-US" sz="800" dirty="0">
                          <a:solidFill>
                            <a:schemeClr val="tx1"/>
                          </a:solidFill>
                          <a:effectLst/>
                        </a:rPr>
                        <a:t>camera</a:t>
                      </a:r>
                    </a:p>
                    <a:p>
                      <a:pPr marL="117475" marR="0" lvl="0" indent="-117475" algn="l">
                        <a:lnSpc>
                          <a:spcPct val="115000"/>
                        </a:lnSpc>
                        <a:spcBef>
                          <a:spcPts val="0"/>
                        </a:spcBef>
                        <a:spcAft>
                          <a:spcPts val="0"/>
                        </a:spcAft>
                        <a:buFont typeface="Symbol"/>
                        <a:buChar char=""/>
                      </a:pPr>
                      <a:r>
                        <a:rPr lang="en-US" sz="800" dirty="0">
                          <a:solidFill>
                            <a:schemeClr val="tx1"/>
                          </a:solidFill>
                          <a:effectLst/>
                        </a:rPr>
                        <a:t>Clicker</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836">
                <a:tc>
                  <a:txBody>
                    <a:bodyPr/>
                    <a:lstStyle/>
                    <a:p>
                      <a:pPr marL="0" marR="0" algn="l">
                        <a:lnSpc>
                          <a:spcPct val="115000"/>
                        </a:lnSpc>
                        <a:spcBef>
                          <a:spcPts val="0"/>
                        </a:spcBef>
                        <a:spcAft>
                          <a:spcPts val="0"/>
                        </a:spcAft>
                      </a:pPr>
                      <a:r>
                        <a:rPr lang="en-US" sz="800" dirty="0">
                          <a:solidFill>
                            <a:schemeClr val="tx1"/>
                          </a:solidFill>
                          <a:effectLst/>
                        </a:rPr>
                        <a:t>51 TO 100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1 lapel </a:t>
                      </a:r>
                      <a:r>
                        <a:rPr lang="en-US" sz="800" dirty="0" err="1">
                          <a:solidFill>
                            <a:schemeClr val="tx1"/>
                          </a:solidFill>
                          <a:effectLst/>
                        </a:rPr>
                        <a:t>mic</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216">
                <a:tc>
                  <a:txBody>
                    <a:bodyPr/>
                    <a:lstStyle/>
                    <a:p>
                      <a:pPr marL="0" marR="0" algn="l">
                        <a:lnSpc>
                          <a:spcPct val="115000"/>
                        </a:lnSpc>
                        <a:spcBef>
                          <a:spcPts val="0"/>
                        </a:spcBef>
                        <a:spcAft>
                          <a:spcPts val="0"/>
                        </a:spcAft>
                      </a:pPr>
                      <a:r>
                        <a:rPr lang="en-US" sz="800" dirty="0">
                          <a:solidFill>
                            <a:schemeClr val="tx1"/>
                          </a:solidFill>
                          <a:effectLst/>
                        </a:rPr>
                        <a:t>101 TO 200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2 lapel </a:t>
                      </a:r>
                      <a:r>
                        <a:rPr lang="en-US" sz="800" dirty="0" err="1">
                          <a:solidFill>
                            <a:schemeClr val="tx1"/>
                          </a:solidFill>
                          <a:effectLst/>
                        </a:rPr>
                        <a:t>mics</a:t>
                      </a:r>
                      <a:r>
                        <a:rPr lang="en-US" sz="800" dirty="0">
                          <a:solidFill>
                            <a:schemeClr val="tx1"/>
                          </a:solidFill>
                          <a:effectLst/>
                        </a:rPr>
                        <a:t> (or 1 lapel and 1 hand-held)</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8477">
                <a:tc>
                  <a:txBody>
                    <a:bodyPr/>
                    <a:lstStyle/>
                    <a:p>
                      <a:pPr marL="0" marR="0" algn="l">
                        <a:lnSpc>
                          <a:spcPct val="115000"/>
                        </a:lnSpc>
                        <a:spcBef>
                          <a:spcPts val="0"/>
                        </a:spcBef>
                        <a:spcAft>
                          <a:spcPts val="0"/>
                        </a:spcAft>
                      </a:pPr>
                      <a:r>
                        <a:rPr lang="en-US" sz="800" dirty="0">
                          <a:solidFill>
                            <a:schemeClr val="tx1"/>
                          </a:solidFill>
                          <a:effectLst/>
                        </a:rPr>
                        <a:t>201 TO 300 PARTCIIPANTS</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a:txBody>
                    <a:bodyPr/>
                    <a:lstStyle/>
                    <a:p>
                      <a:pPr marL="117475" marR="0" lvl="0" indent="-117475" algn="l">
                        <a:lnSpc>
                          <a:spcPct val="115000"/>
                        </a:lnSpc>
                        <a:spcBef>
                          <a:spcPts val="0"/>
                        </a:spcBef>
                        <a:spcAft>
                          <a:spcPts val="0"/>
                        </a:spcAft>
                        <a:buFont typeface="Symbol"/>
                        <a:buChar char=""/>
                      </a:pPr>
                      <a:r>
                        <a:rPr lang="en-US" sz="800" dirty="0">
                          <a:solidFill>
                            <a:schemeClr val="tx1"/>
                          </a:solidFill>
                          <a:effectLst/>
                        </a:rPr>
                        <a:t>Items listed above</a:t>
                      </a:r>
                    </a:p>
                    <a:p>
                      <a:pPr marL="117475" marR="0" lvl="0" indent="-117475" algn="l">
                        <a:lnSpc>
                          <a:spcPct val="115000"/>
                        </a:lnSpc>
                        <a:spcBef>
                          <a:spcPts val="0"/>
                        </a:spcBef>
                        <a:spcAft>
                          <a:spcPts val="0"/>
                        </a:spcAft>
                        <a:buFont typeface="Symbol"/>
                        <a:buChar char=""/>
                      </a:pPr>
                      <a:r>
                        <a:rPr lang="en-US" sz="800" dirty="0">
                          <a:solidFill>
                            <a:schemeClr val="tx1"/>
                          </a:solidFill>
                          <a:effectLst/>
                        </a:rPr>
                        <a:t>3 lapel </a:t>
                      </a:r>
                      <a:r>
                        <a:rPr lang="en-US" sz="800" dirty="0" err="1">
                          <a:solidFill>
                            <a:schemeClr val="tx1"/>
                          </a:solidFill>
                          <a:effectLst/>
                        </a:rPr>
                        <a:t>mics</a:t>
                      </a:r>
                      <a:r>
                        <a:rPr lang="en-US" sz="800" dirty="0">
                          <a:solidFill>
                            <a:schemeClr val="tx1"/>
                          </a:solidFill>
                          <a:effectLst/>
                        </a:rPr>
                        <a:t> (or 1 lapel and 2 hand-</a:t>
                      </a:r>
                      <a:r>
                        <a:rPr lang="en-US" sz="800" dirty="0" err="1">
                          <a:solidFill>
                            <a:schemeClr val="tx1"/>
                          </a:solidFill>
                          <a:effectLst/>
                        </a:rPr>
                        <a:t>helds</a:t>
                      </a:r>
                      <a:r>
                        <a:rPr lang="en-US" sz="800" dirty="0">
                          <a:solidFill>
                            <a:schemeClr val="tx1"/>
                          </a:solidFill>
                          <a:effectLst/>
                        </a:rPr>
                        <a:t>)</a:t>
                      </a:r>
                      <a:endParaRPr lang="en-US" sz="800" dirty="0">
                        <a:solidFill>
                          <a:schemeClr val="tx1"/>
                        </a:solidFill>
                        <a:effectLst/>
                        <a:latin typeface="Calibri"/>
                        <a:ea typeface="Calibri"/>
                        <a:cs typeface="Times New Roman"/>
                      </a:endParaRPr>
                    </a:p>
                  </a:txBody>
                  <a:tcPr marL="46556" marR="465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Date Placeholder 6"/>
          <p:cNvSpPr>
            <a:spLocks noGrp="1"/>
          </p:cNvSpPr>
          <p:nvPr>
            <p:ph type="dt" idx="10"/>
          </p:nvPr>
        </p:nvSpPr>
        <p:spPr/>
        <p:txBody>
          <a:bodyPr/>
          <a:lstStyle/>
          <a:p>
            <a:r>
              <a:rPr lang="en-US" smtClean="0"/>
              <a:t>K-5 Focus on Fluency</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1</a:t>
            </a:fld>
            <a:endParaRPr lang="en-US"/>
          </a:p>
        </p:txBody>
      </p:sp>
      <p:sp>
        <p:nvSpPr>
          <p:cNvPr id="9" name="Header Placeholder 8"/>
          <p:cNvSpPr>
            <a:spLocks noGrp="1"/>
          </p:cNvSpPr>
          <p:nvPr>
            <p:ph type="hdr" sz="quarter" idx="12"/>
          </p:nvPr>
        </p:nvSpPr>
        <p:spPr/>
        <p:txBody>
          <a:bodyPr/>
          <a:lstStyle/>
          <a:p>
            <a:r>
              <a:rPr lang="en-US" i="1" dirty="0" smtClean="0"/>
              <a:t>Eureka Math: A Story of Units  www.CommonCore.org  </a:t>
            </a:r>
            <a:endParaRPr lang="en-US" dirty="0" smtClean="0"/>
          </a:p>
        </p:txBody>
      </p:sp>
      <p:sp>
        <p:nvSpPr>
          <p:cNvPr id="4" name="Footer Placeholder 3"/>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7970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have 4 minutes to read through the Directions for Administration of Sprints.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4</a:t>
            </a:r>
            <a:r>
              <a:rPr lang="en-US" dirty="0" smtClean="0"/>
              <a:t> minutes</a:t>
            </a:r>
          </a:p>
          <a:p>
            <a:endParaRPr lang="en-US" dirty="0" smtClean="0"/>
          </a:p>
          <a:p>
            <a:r>
              <a:rPr lang="en-US" dirty="0" smtClean="0"/>
              <a:t>MATERIALS NEEDED:</a:t>
            </a:r>
          </a:p>
          <a:p>
            <a:pPr marL="484985" lvl="1" indent="-302066">
              <a:buFont typeface="Arial" pitchFamily="34" charset="0"/>
              <a:buChar char="•"/>
            </a:pPr>
            <a:r>
              <a:rPr lang="en-US" dirty="0" smtClean="0"/>
              <a:t>Module 1 Overview</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83998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Review each step of the Sprint routine with the participants.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79160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Dr</a:t>
            </a:r>
            <a:r>
              <a:rPr lang="en-US" dirty="0"/>
              <a:t>. </a:t>
            </a:r>
            <a:r>
              <a:rPr lang="en-US" dirty="0" err="1"/>
              <a:t>Yorham</a:t>
            </a:r>
            <a:r>
              <a:rPr lang="en-US" dirty="0"/>
              <a:t> </a:t>
            </a:r>
            <a:r>
              <a:rPr lang="en-US" dirty="0" err="1"/>
              <a:t>Sagher</a:t>
            </a:r>
            <a:r>
              <a:rPr lang="en-US" dirty="0"/>
              <a:t>, inventor of the </a:t>
            </a:r>
            <a:r>
              <a:rPr lang="en-US" dirty="0" smtClean="0"/>
              <a:t>Sprints</a:t>
            </a:r>
            <a:r>
              <a:rPr lang="en-US" dirty="0"/>
              <a:t>, </a:t>
            </a:r>
            <a:r>
              <a:rPr lang="en-US" dirty="0" smtClean="0"/>
              <a:t>designed sprints to promote automaticity by engaging students in practice that gets their adrenaline flowing. Adrenaline produces long term memory.  Automaticity is critical so that students avoid using up too many of their attention resources with lower-level skills when they are addressing higher-level problems. The automaticity prepares students with the computational foundation to enable deep understanding in flexible ways. </a:t>
            </a:r>
          </a:p>
          <a:p>
            <a:endParaRPr lang="en-US" baseline="0" dirty="0" smtClean="0"/>
          </a:p>
          <a:p>
            <a:r>
              <a:rPr lang="en-US" dirty="0" smtClean="0"/>
              <a:t>Now let’s review the basics of Sprint design.  Sprints have two parts.  The problems on Sprint A should be almost identical to the problems on Sprint B without actually being identical.  Sprint B should be neither harder nor easier than Sprint A.</a:t>
            </a:r>
          </a:p>
          <a:p>
            <a:endParaRPr lang="en-US" dirty="0" smtClean="0"/>
          </a:p>
          <a:p>
            <a:r>
              <a:rPr lang="en-US" dirty="0" smtClean="0"/>
              <a:t>Students are given 60 seconds for each Sprint:  60 seconds for Sprint A and 60 seconds for Sprint B.  Your goal in writing the Sprint is that </a:t>
            </a:r>
            <a:r>
              <a:rPr lang="en-US" u="sng" dirty="0" smtClean="0"/>
              <a:t>every</a:t>
            </a:r>
            <a:r>
              <a:rPr lang="en-US" dirty="0" smtClean="0"/>
              <a:t> student should get at least 25% correct, and ideally, no student will finish within the 60 seconds.  A typical 4</a:t>
            </a:r>
            <a:r>
              <a:rPr lang="en-US" baseline="30000" dirty="0" smtClean="0"/>
              <a:t>th</a:t>
            </a:r>
            <a:r>
              <a:rPr lang="en-US" dirty="0" smtClean="0"/>
              <a:t> or 5</a:t>
            </a:r>
            <a:r>
              <a:rPr lang="en-US" baseline="30000" dirty="0" smtClean="0"/>
              <a:t>th</a:t>
            </a:r>
            <a:r>
              <a:rPr lang="en-US" dirty="0" smtClean="0"/>
              <a:t> grade Sprint has about 44 problems.  Younger students need fewer problems.</a:t>
            </a:r>
          </a:p>
          <a:p>
            <a:endParaRPr lang="en-US" dirty="0" smtClean="0"/>
          </a:p>
          <a:p>
            <a:r>
              <a:rPr lang="en-US" dirty="0" smtClean="0"/>
              <a:t>You don’t want students skipping around while working a Sprint in hopes of finding the easiest problems to work – that only slows them down and takes their concentration off doing the problems and on finding easy ones.  Therefore, problems on the Sprint should start easy and get progressively more complex, perhaps in quadrants.  For example, the first 11 should be the simplest form, a complexity is added to the next 11, then an additional complexity is added to the next 11, and finally the last 11 problems are the most complex.</a:t>
            </a:r>
          </a:p>
          <a:p>
            <a:endParaRPr lang="en-US" dirty="0" smtClean="0"/>
          </a:p>
          <a:p>
            <a:r>
              <a:rPr lang="en-US" dirty="0" smtClean="0"/>
              <a:t>Problems should be designed with a pattern or rhythm in mind that encourages students to “Look for and express regularity in repeated reasoning.”  This is MP.8.</a:t>
            </a:r>
          </a:p>
          <a:p>
            <a:endParaRPr lang="en-US" dirty="0" smtClean="0"/>
          </a:p>
          <a:p>
            <a:r>
              <a:rPr lang="en-US" dirty="0" smtClean="0"/>
              <a:t>If you are not familiar with the delivery of a Sprint, please refer to the </a:t>
            </a:r>
            <a:r>
              <a:rPr lang="en-US" b="1" dirty="0" smtClean="0"/>
              <a:t>How to Implement </a:t>
            </a:r>
            <a:r>
              <a:rPr lang="en-US" b="1" i="1" dirty="0" smtClean="0"/>
              <a:t>A Story of Units</a:t>
            </a:r>
            <a:r>
              <a:rPr lang="en-US" i="1" dirty="0" smtClean="0"/>
              <a:t> </a:t>
            </a:r>
            <a:r>
              <a:rPr lang="en-US" dirty="0" smtClean="0"/>
              <a:t>document and read about the Sprint routine.  It is the combination of the design and the delivery that make Sprints far, far superior to traditional worksheets.</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32592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0004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Refer to </a:t>
            </a:r>
            <a:r>
              <a:rPr lang="en-US" dirty="0" smtClean="0"/>
              <a:t>the slide’s </a:t>
            </a:r>
            <a:r>
              <a:rPr lang="en-US" dirty="0"/>
              <a:t>information.</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6156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 a video clip.</a:t>
            </a:r>
          </a:p>
          <a:p>
            <a:endParaRPr lang="en-US" dirty="0" smtClean="0"/>
          </a:p>
          <a:p>
            <a:r>
              <a:rPr lang="en-US" dirty="0" smtClean="0"/>
              <a:t>Scott</a:t>
            </a:r>
            <a:r>
              <a:rPr lang="en-US" baseline="0" dirty="0" smtClean="0"/>
              <a:t> </a:t>
            </a:r>
            <a:r>
              <a:rPr lang="en-US" baseline="0" dirty="0" err="1" smtClean="0"/>
              <a:t>Baldridge</a:t>
            </a:r>
            <a:r>
              <a:rPr lang="en-US" baseline="0" dirty="0" smtClean="0"/>
              <a:t>, PhD: Sprints - Fluency in Action</a:t>
            </a:r>
          </a:p>
          <a:p>
            <a:r>
              <a:rPr lang="en-US" u="sng" dirty="0" smtClean="0"/>
              <a:t>http://</a:t>
            </a:r>
            <a:r>
              <a:rPr lang="en-US" u="sng" dirty="0" err="1" smtClean="0"/>
              <a:t>www.engageny.org</a:t>
            </a:r>
            <a:r>
              <a:rPr lang="en-US" u="sng" dirty="0" smtClean="0"/>
              <a:t>/resource/nti-november-2012-rigor-breakdown-sprints-fluency-in-action</a:t>
            </a:r>
          </a:p>
          <a:p>
            <a:endParaRPr lang="en-US" u="sng"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055656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457119"/>
            <a:r>
              <a:rPr lang="en-US" dirty="0" smtClean="0"/>
              <a:t>NOTE THAT THIS SLIDE IS “HIDDEN” AND WILL NOT AUTOMATICALLY BE PART OF THE PRESENTATION.  IF YOU’D LIKE TO INCLUDE THIS SLIDE IN YOUR PRESENTATION, YOU CAN SIMPLY “UNHIDE” THE SLIDE.</a:t>
            </a:r>
          </a:p>
          <a:p>
            <a:pPr defTabSz="457119"/>
            <a:endParaRPr lang="en-US" dirty="0"/>
          </a:p>
          <a:p>
            <a:pPr defTabSz="457119"/>
            <a:r>
              <a:rPr lang="en-US" dirty="0" smtClean="0"/>
              <a:t>To Kindergarten students, the Sprint routine</a:t>
            </a:r>
            <a:r>
              <a:rPr lang="en-US" baseline="0" dirty="0" smtClean="0"/>
              <a:t> at first appears to be a rather complicated procedure, and to their teachers, an overwhelming and daunting task.  To have success in introducing Sprints in the lower grades, teachers must break down the procedure into a series of steps, and teach each part separately before combining them.  By investing a substantial amount of time in teaching procedure, it will soon become automatic, allowing students to focus on the tangible signs of progress in Math, and pride in exceeding one’s personal best.  </a:t>
            </a:r>
          </a:p>
          <a:p>
            <a:pPr defTabSz="457119"/>
            <a:endParaRPr lang="en-US" baseline="0" dirty="0" smtClean="0"/>
          </a:p>
          <a:p>
            <a:pPr defTabSz="457119"/>
            <a:r>
              <a:rPr lang="en-US" dirty="0" smtClean="0"/>
              <a:t>Allow 3 minutes for participants</a:t>
            </a:r>
            <a:r>
              <a:rPr lang="en-US" baseline="0" dirty="0" smtClean="0"/>
              <a:t> to think and jot down their responses to the above questions.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a:p>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94746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Sprints</a:t>
            </a:r>
            <a:r>
              <a:rPr lang="en-US" baseline="0" dirty="0" smtClean="0"/>
              <a:t> are timed, skill based exercises that are a set of intentionally laid out problems intended to improve students abilities to carry out procedures such as addition and subtraction.</a:t>
            </a:r>
          </a:p>
          <a:p>
            <a:pPr defTabSz="457119"/>
            <a:endParaRPr lang="en-US" dirty="0" smtClean="0"/>
          </a:p>
          <a:p>
            <a:pPr defTabSz="457119"/>
            <a:r>
              <a:rPr lang="en-US" dirty="0" smtClean="0"/>
              <a:t>Think of how</a:t>
            </a:r>
            <a:r>
              <a:rPr lang="en-US" baseline="0" dirty="0" smtClean="0"/>
              <a:t> you would teach any classroom procedure in Kindergarten:  walking in line, unpacking in the morning, taking out materials.  Effective teachers should model the process and the expected behavior, using an “I do, we do, you do” </a:t>
            </a:r>
            <a:r>
              <a:rPr lang="en-US" baseline="0" dirty="0" err="1" smtClean="0"/>
              <a:t>scaffolded</a:t>
            </a:r>
            <a:r>
              <a:rPr lang="en-US" baseline="0" dirty="0" smtClean="0"/>
              <a:t> approach to teach each part.  Encourage students to reflect.  </a:t>
            </a:r>
          </a:p>
          <a:p>
            <a:pPr defTabSz="457119"/>
            <a:endParaRPr lang="en-US" dirty="0"/>
          </a:p>
          <a:p>
            <a:pPr defTabSz="457119"/>
            <a:r>
              <a:rPr lang="en-US" baseline="0" dirty="0" smtClean="0"/>
              <a:t>Ask questions such as:  </a:t>
            </a:r>
          </a:p>
          <a:p>
            <a:pPr defTabSz="457119"/>
            <a:r>
              <a:rPr lang="en-US" baseline="0" dirty="0" smtClean="0"/>
              <a:t>What went well? What was hard for you? What was easy for you? How can we do better next time? Have high expectations, and insist that every student meet them, before proceeding to the next part.  </a:t>
            </a:r>
            <a:endParaRPr lang="en-US"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37137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baseline="0" dirty="0" smtClean="0"/>
              <a:t>Sprints are used throughout </a:t>
            </a:r>
            <a:r>
              <a:rPr lang="en-US" i="1" baseline="0" dirty="0" smtClean="0"/>
              <a:t>A Story of Units </a:t>
            </a:r>
            <a:r>
              <a:rPr lang="en-US" baseline="0" dirty="0" smtClean="0"/>
              <a:t>K-5 and beyond.  They are first introduced in Kindergarten Module 3 Lesson 16.</a:t>
            </a:r>
          </a:p>
          <a:p>
            <a:pPr defTabSz="966612">
              <a:defRPr/>
            </a:pPr>
            <a:endParaRPr lang="en-US" baseline="0" dirty="0" smtClean="0"/>
          </a:p>
          <a:p>
            <a:pPr defTabSz="966612">
              <a:defRPr/>
            </a:pPr>
            <a:r>
              <a:rPr lang="en-US" baseline="0" dirty="0" smtClean="0"/>
              <a:t>Hearts and stars to show the students to do the columns first, do all the hearts first then the stars. </a:t>
            </a:r>
          </a:p>
          <a:p>
            <a:endParaRPr lang="en-US" baseline="0" dirty="0" smtClean="0"/>
          </a:p>
          <a:p>
            <a:r>
              <a:rPr lang="en-US" baseline="0" dirty="0" smtClean="0"/>
              <a:t>In Lesson 16, students practice starting and stopping at the signal, while writing numbers quickly.  </a:t>
            </a:r>
          </a:p>
          <a:p>
            <a:r>
              <a:rPr lang="en-US" baseline="0" dirty="0" smtClean="0"/>
              <a:t>In Lesson 19, a slight layer of complexity is added.  Students repeat the same activity, but now, counting down, challenging them to remain alert to their teacher’s signal while concentrating more heavily on an academic task. </a:t>
            </a:r>
          </a:p>
          <a:p>
            <a:r>
              <a:rPr lang="en-US" dirty="0" smtClean="0"/>
              <a:t>In Lesson 20</a:t>
            </a:r>
            <a:r>
              <a:rPr lang="en-US" baseline="0" dirty="0" smtClean="0"/>
              <a:t> not only do they observe the teacher, or other students taking a Sprint, but more importantly they engage, reflect, and have a dialogue about the process before they do it themselves.</a:t>
            </a:r>
          </a:p>
          <a:p>
            <a:pPr defTabSz="457119"/>
            <a:r>
              <a:rPr lang="en-US" dirty="0" smtClean="0"/>
              <a:t>In</a:t>
            </a:r>
            <a:r>
              <a:rPr lang="en-US" baseline="0" dirty="0" smtClean="0"/>
              <a:t> Lesson 21, students take only one Sprint, the same Sprint they observed just the day before. The </a:t>
            </a:r>
            <a:r>
              <a:rPr lang="en-US" dirty="0" smtClean="0"/>
              <a:t>focus is on the successful completion of a very complicated procedure, and putting forth a strong effort. Note that 2 different shapes are used in each column, as a scaffold that assists students in working down, instead of across, the 2 columns.  </a:t>
            </a:r>
          </a:p>
          <a:p>
            <a:r>
              <a:rPr lang="en-US" dirty="0" smtClean="0"/>
              <a:t>In Lesson 25, the concept of “beating your score” is introduced.  Continue to emphasize improvement over completion, by reminding students that they are racing against themselves.</a:t>
            </a:r>
          </a:p>
          <a:p>
            <a:r>
              <a:rPr lang="en-US" dirty="0" smtClean="0"/>
              <a:t>In Lessons 28 and 31, new Sprints are delivered.  The content is still very familiar, although slightly more difficult than before.  Scaffolds remain in place in Lesson 28 to ensure that students complete problems in the intended sequence, down the columns, rather than across, but are then removed by Lesson 31.  As always, problems move from simple to complex, and the pattern drives students closer to the finish line. </a:t>
            </a:r>
          </a:p>
          <a:p>
            <a:endParaRPr lang="en-US" dirty="0" smtClean="0"/>
          </a:p>
          <a:p>
            <a:r>
              <a:rPr lang="en-US" dirty="0" smtClean="0"/>
              <a:t>With the right classroom culture, and careful attention to social and emotional needs Kindergarten students will grow to love Sprints and look forward to seeing themselves making progress.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10696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dirty="0" smtClean="0"/>
              <a:t>Completing a</a:t>
            </a:r>
            <a:r>
              <a:rPr lang="en-US" baseline="0" dirty="0" smtClean="0"/>
              <a:t> few examples together on the board ensures that students won’t be caught off-guard when the Math race begins.  It puts them at ease with the academic task and builds confidence.  Sprints are intended to develop fluency, that is, speed and accuracy.  Therefore, the academic content should be familiar.</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19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5757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2</a:t>
            </a:fld>
            <a:endParaRPr lang="en-US"/>
          </a:p>
        </p:txBody>
      </p:sp>
      <p:sp>
        <p:nvSpPr>
          <p:cNvPr id="5" name="Header Placeholder 4"/>
          <p:cNvSpPr>
            <a:spLocks noGrp="1"/>
          </p:cNvSpPr>
          <p:nvPr>
            <p:ph type="hdr" sz="quarter" idx="11"/>
          </p:nvPr>
        </p:nvSpPr>
        <p:spPr/>
        <p:txBody>
          <a:bodyPr/>
          <a:lstStyle/>
          <a:p>
            <a:r>
              <a:rPr lang="en-US" i="1" smtClean="0"/>
              <a:t>Eureka Math: A Story of Units  www.CommonCore.org  </a:t>
            </a:r>
            <a:endParaRPr lang="en-US" dirty="0" smtClean="0"/>
          </a:p>
        </p:txBody>
      </p:sp>
      <p:sp>
        <p:nvSpPr>
          <p:cNvPr id="6" name="Date Placeholder 5"/>
          <p:cNvSpPr>
            <a:spLocks noGrp="1"/>
          </p:cNvSpPr>
          <p:nvPr>
            <p:ph type="dt" idx="12"/>
          </p:nvPr>
        </p:nvSpPr>
        <p:spPr/>
        <p:txBody>
          <a:bodyPr/>
          <a:lstStyle/>
          <a:p>
            <a:r>
              <a:rPr lang="en-US" smtClean="0"/>
              <a:t>K-5 Focus on Fluency</a:t>
            </a:r>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088735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dirty="0" smtClean="0"/>
              <a:t>Refer to</a:t>
            </a:r>
            <a:r>
              <a:rPr lang="en-US" baseline="0" dirty="0" smtClean="0"/>
              <a:t> the slide’s information.</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2</a:t>
            </a:r>
            <a:r>
              <a:rPr lang="en-US" dirty="0" smtClean="0"/>
              <a:t>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725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609124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 a video clip.</a:t>
            </a:r>
          </a:p>
          <a:p>
            <a:endParaRPr lang="en-US" dirty="0" smtClean="0"/>
          </a:p>
          <a:p>
            <a:r>
              <a:rPr lang="en-US" dirty="0" smtClean="0"/>
              <a:t>2</a:t>
            </a:r>
            <a:r>
              <a:rPr lang="en-US" baseline="30000" dirty="0" smtClean="0"/>
              <a:t>nd</a:t>
            </a:r>
            <a:r>
              <a:rPr lang="en-US" dirty="0" smtClean="0"/>
              <a:t> Grade:</a:t>
            </a:r>
            <a:r>
              <a:rPr lang="en-US" baseline="0" dirty="0" smtClean="0"/>
              <a:t> Sprints</a:t>
            </a:r>
          </a:p>
          <a:p>
            <a:r>
              <a:rPr lang="en-US" baseline="0" dirty="0" smtClean="0">
                <a:hlinkClick r:id="rId3"/>
              </a:rPr>
              <a:t>http://commoncore.org/maps/math/video-gallery/implementing-a-sprint-in-a-classroom</a:t>
            </a:r>
            <a:r>
              <a:rPr lang="en-US" baseline="0" dirty="0" smtClean="0"/>
              <a:t> </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055656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a:t>
            </a:r>
            <a:r>
              <a:rPr lang="en-US" baseline="0" dirty="0" smtClean="0"/>
              <a:t>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66374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Refer to </a:t>
            </a:r>
            <a:r>
              <a:rPr lang="en-US" dirty="0" smtClean="0"/>
              <a:t>the slide’s </a:t>
            </a:r>
            <a:r>
              <a:rPr lang="en-US" dirty="0"/>
              <a:t>information.</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89525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have 5 minutes to create a </a:t>
            </a:r>
            <a:r>
              <a:rPr lang="en-US" baseline="0" dirty="0" smtClean="0"/>
              <a:t>Multiplication/Times tables Sprint.</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Blank Sprints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64519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reflect on the question.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4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30558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27401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baseline="0" dirty="0" smtClean="0"/>
              <a:t>Let’s look at Counting Exercises.</a:t>
            </a:r>
          </a:p>
          <a:p>
            <a:pPr defTabSz="966612">
              <a:defRPr/>
            </a:pPr>
            <a:endParaRPr lang="en-US" baseline="0" dirty="0" smtClean="0"/>
          </a:p>
          <a:p>
            <a:pPr defTabSz="966612">
              <a:defRPr/>
            </a:pPr>
            <a:r>
              <a:rPr lang="en-US" baseline="0" dirty="0" smtClean="0"/>
              <a:t>There are many fluency drills throughout the curriculum.  Today we will go through a few samples of each category. </a:t>
            </a:r>
            <a:endParaRPr lang="en-US" dirty="0" smtClean="0"/>
          </a:p>
          <a:p>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168122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a:defRPr/>
            </a:pPr>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29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32369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Let’s look at the objectives.</a:t>
            </a:r>
            <a:endParaRPr lang="en-US" dirty="0"/>
          </a:p>
        </p:txBody>
      </p:sp>
      <p:sp>
        <p:nvSpPr>
          <p:cNvPr id="10"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a:t>
            </a:fld>
            <a:endParaRPr lang="en-US"/>
          </a:p>
        </p:txBody>
      </p:sp>
      <p:sp>
        <p:nvSpPr>
          <p:cNvPr id="9" name="Header Placeholder 8"/>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641776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Presenters</a:t>
            </a:r>
            <a:r>
              <a:rPr lang="en-US" baseline="0" dirty="0" smtClean="0"/>
              <a:t> will demonstrate K-5 Finger Counting.</a:t>
            </a:r>
          </a:p>
          <a:p>
            <a:endParaRPr lang="en-US" dirty="0" smtClean="0"/>
          </a:p>
          <a:p>
            <a:r>
              <a:rPr lang="en-US" dirty="0" smtClean="0"/>
              <a:t>Participants will then reflect on the questions. </a:t>
            </a:r>
          </a:p>
          <a:p>
            <a:endParaRPr lang="en-US" baseline="0"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7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9765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sz="1100" dirty="0"/>
              <a:t>Students need to be fluent and automatic with counting strategies to be able to contend with higher level addition and subtraction problem types.</a:t>
            </a:r>
          </a:p>
          <a:p>
            <a:endParaRPr lang="en-US" sz="1100" i="1" dirty="0"/>
          </a:p>
          <a:p>
            <a:r>
              <a:rPr lang="en-US" sz="1100" b="1" dirty="0"/>
              <a:t>Green Light, Red Light  (3 minutes)</a:t>
            </a:r>
          </a:p>
          <a:p>
            <a:r>
              <a:rPr lang="en-US" sz="1100" dirty="0"/>
              <a:t>Draw a green dot with a 1 underneath and a red dot with a 3 underneath on the board.  Explain to students that they will start counting and stop counting on the number as indicated by the color code.	</a:t>
            </a:r>
          </a:p>
          <a:p>
            <a:pPr marL="364158" indent="-238297"/>
            <a:r>
              <a:rPr lang="en-US" sz="1100" dirty="0"/>
              <a:t>T: 	Look at your numbers (pointing to the number 1 written below the green dot, and 3 below the red dot), think, ready… green light!</a:t>
            </a:r>
          </a:p>
          <a:p>
            <a:pPr marL="364158" indent="-238297"/>
            <a:r>
              <a:rPr lang="en-US" sz="1100" dirty="0"/>
              <a:t>S: 	1, 2, 3.</a:t>
            </a:r>
          </a:p>
          <a:p>
            <a:pPr marL="364158" indent="-238297"/>
            <a:r>
              <a:rPr lang="en-US" sz="1100" dirty="0"/>
              <a:t>T: 	Very good!  (Erase numbers 1 and 3, and write the new numbers.)  New numbers (green is 1, red is 5).  Look, think, ready… green light!</a:t>
            </a:r>
          </a:p>
          <a:p>
            <a:pPr marL="364158" indent="-238297"/>
            <a:r>
              <a:rPr lang="en-US" sz="1100" dirty="0"/>
              <a:t>S: 	1, 2, 3, 4, 5.</a:t>
            </a:r>
          </a:p>
          <a:p>
            <a:r>
              <a:rPr lang="en-US" sz="1100" dirty="0"/>
              <a:t>A recommended sequence to follow these problems:  (2, 3);  (2, 3, 4);  (3, 4);  (3, 4, 5);  (3, 2, 1);  (5, 4, 3, 2, 1);  (5, 4);  (5, 4, 3);  (4, 3);  (4, 3, 2).  </a:t>
            </a:r>
          </a:p>
          <a:p>
            <a:pPr marL="181240" indent="-181240">
              <a:buFont typeface="Arial"/>
              <a:buChar char="•"/>
            </a:pPr>
            <a:endParaRPr lang="en-US" sz="1100" dirty="0"/>
          </a:p>
          <a:p>
            <a:r>
              <a:rPr lang="en-US" sz="1100" b="1" dirty="0" err="1"/>
              <a:t>Rekenrek</a:t>
            </a:r>
            <a:r>
              <a:rPr lang="en-US" sz="1100" b="1" dirty="0"/>
              <a:t> Roller Coaster  (4 minutes)</a:t>
            </a:r>
          </a:p>
          <a:p>
            <a:r>
              <a:rPr lang="en-US" sz="1100" dirty="0"/>
              <a:t>Materials:  (T) 20 </a:t>
            </a:r>
            <a:r>
              <a:rPr lang="en-US" sz="1100" dirty="0" err="1"/>
              <a:t>Rekenrek</a:t>
            </a:r>
            <a:endParaRPr lang="en-US" sz="1100" dirty="0"/>
          </a:p>
          <a:p>
            <a:r>
              <a:rPr lang="en-US" sz="1100" dirty="0"/>
              <a:t>Direct the students to gradually raise their hands as the numbers increase, and lower their hands as the numbers decrease, mimicking the motion of a wave.  Refer to the </a:t>
            </a:r>
            <a:r>
              <a:rPr lang="en-US" sz="1100" dirty="0" err="1"/>
              <a:t>Rekenrek</a:t>
            </a:r>
            <a:r>
              <a:rPr lang="en-US" sz="1100" dirty="0"/>
              <a:t> fluency activity in Lesson 4 for a recommended sequence.</a:t>
            </a:r>
          </a:p>
          <a:p>
            <a:endParaRPr lang="en-US" sz="1100" dirty="0"/>
          </a:p>
          <a:p>
            <a:r>
              <a:rPr lang="en-US" sz="1100" b="1" dirty="0"/>
              <a:t>Pop Up Number  (5 minutes)	</a:t>
            </a:r>
          </a:p>
          <a:p>
            <a:pPr marL="364158" indent="-238297"/>
            <a:r>
              <a:rPr lang="en-US" sz="1100" dirty="0"/>
              <a:t>T:	Come sit in a circle on the rug.  We’re going to play Pop Up Number!  The Pop Up Number is 3.  What number? </a:t>
            </a:r>
          </a:p>
          <a:p>
            <a:pPr marL="364158" indent="-238297"/>
            <a:r>
              <a:rPr lang="en-US" sz="1100" dirty="0"/>
              <a:t>S:	3.</a:t>
            </a:r>
          </a:p>
          <a:p>
            <a:pPr marL="364158" indent="-238297"/>
            <a:r>
              <a:rPr lang="en-US" sz="1100" dirty="0"/>
              <a:t>T:	We’ll count around the circle to 5.  If you say the Pop Up Number, you have to….</a:t>
            </a:r>
          </a:p>
          <a:p>
            <a:pPr marL="364158" indent="-238297"/>
            <a:r>
              <a:rPr lang="en-US" sz="1100" dirty="0"/>
              <a:t>S:	Pop up (Stand up.)!</a:t>
            </a:r>
          </a:p>
          <a:p>
            <a:pPr marL="364158" indent="-238297"/>
            <a:r>
              <a:rPr lang="en-US" sz="1100" dirty="0"/>
              <a:t>T:	Let’s begin.  1.</a:t>
            </a:r>
          </a:p>
          <a:p>
            <a:pPr marL="364158" indent="-238297"/>
            <a:r>
              <a:rPr lang="en-US" sz="1100" dirty="0"/>
              <a:t>S:	2.</a:t>
            </a:r>
          </a:p>
          <a:p>
            <a:pPr marL="364158" indent="-238297"/>
            <a:r>
              <a:rPr lang="en-US" sz="1100" dirty="0"/>
              <a:t>S:	3 (Stands up.).</a:t>
            </a:r>
          </a:p>
          <a:p>
            <a:pPr marL="364158" indent="-238297"/>
            <a:r>
              <a:rPr lang="en-US" sz="1100" dirty="0"/>
              <a:t>S:	4.</a:t>
            </a:r>
          </a:p>
          <a:p>
            <a:pPr marL="364158" indent="-238297"/>
            <a:r>
              <a:rPr lang="en-US" sz="1100" dirty="0"/>
              <a:t>S:	5.</a:t>
            </a:r>
          </a:p>
          <a:p>
            <a:r>
              <a:rPr lang="en-US" sz="1100" dirty="0"/>
              <a:t>The next student begins again at 1.  Continue until some or all students are standing.  For a variation, try counting down from 5.  </a:t>
            </a:r>
          </a:p>
          <a:p>
            <a:endParaRPr lang="en-US" sz="1100" dirty="0"/>
          </a:p>
          <a:p>
            <a:r>
              <a:rPr lang="en-US" sz="1100" dirty="0"/>
              <a:t>NOTES CONTINUE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err="1" smtClean="0"/>
              <a:t>Rekenrek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93559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sz="1100" dirty="0"/>
              <a:t>NOTES FROM PREVIOUS SLIDE CONTINUED…</a:t>
            </a:r>
          </a:p>
          <a:p>
            <a:endParaRPr lang="en-US" sz="1100" dirty="0"/>
          </a:p>
          <a:p>
            <a:r>
              <a:rPr lang="en-US" sz="1100" b="1" dirty="0"/>
              <a:t>Finger Counting  (3 Minutes)</a:t>
            </a:r>
          </a:p>
          <a:p>
            <a:pPr marL="364158" indent="-238297"/>
            <a:r>
              <a:rPr lang="en-US" sz="1100" dirty="0"/>
              <a:t>T:	Count with me.  Ready?  (Show pinky on the right hand.)</a:t>
            </a:r>
          </a:p>
          <a:p>
            <a:pPr marL="364158" indent="-238297"/>
            <a:r>
              <a:rPr lang="en-US" sz="1100" dirty="0"/>
              <a:t>S:	1.  (Show pinky on the left hand).</a:t>
            </a:r>
          </a:p>
          <a:p>
            <a:pPr marL="364158" indent="-238297"/>
            <a:r>
              <a:rPr lang="en-US" sz="1100" dirty="0"/>
              <a:t>T:	(Show pinky and ring fingers on the right hand.)</a:t>
            </a:r>
          </a:p>
          <a:p>
            <a:pPr marL="364158" indent="-238297"/>
            <a:r>
              <a:rPr lang="en-US" sz="1100" dirty="0"/>
              <a:t>S:	2.  (Show pinky and ring fingers on the left hand.)</a:t>
            </a:r>
          </a:p>
          <a:p>
            <a:pPr marL="364158" indent="-238297"/>
            <a:r>
              <a:rPr lang="en-US" sz="1100" dirty="0"/>
              <a:t>T:	(Show pinky on the right hand.)</a:t>
            </a:r>
          </a:p>
          <a:p>
            <a:pPr marL="364158" indent="-238297"/>
            <a:r>
              <a:rPr lang="en-US" sz="1100" dirty="0"/>
              <a:t>S:	3.  (Show pinky, ring, and middle fingers on the left hand.)</a:t>
            </a:r>
          </a:p>
          <a:p>
            <a:pPr marL="364158" indent="-238297"/>
            <a:r>
              <a:rPr lang="en-US" sz="1100" dirty="0"/>
              <a:t>T:	(Show pinky and ring fingers on the right hand.)</a:t>
            </a:r>
          </a:p>
          <a:p>
            <a:r>
              <a:rPr lang="en-US" sz="1100" dirty="0"/>
              <a:t> </a:t>
            </a:r>
          </a:p>
          <a:p>
            <a:r>
              <a:rPr lang="en-US" sz="1100" dirty="0"/>
              <a:t>Remain consistent in finger counting, moving from pinky to thumb, so that students can see their hands as a number line from left to right.  (The teacher begins on the right so that the students do not see the reverse.)  Here is a recommended sequence:  1, 2, 1, 2, 3, 2, 3, 2, 3, 4, 3, 4, 3, 4, 5.</a:t>
            </a:r>
          </a:p>
          <a:p>
            <a:r>
              <a:rPr lang="en-US" sz="1100" dirty="0"/>
              <a:t>Notice that the teacher does not say the numbers with the students, but rather, listens intently for hesitations or errors.  Return to a simpler sequence (within 3) if students begin to struggle.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err="1" smtClean="0"/>
              <a:t>Rekenrek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93559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sz="1000" b="1" u="sng" dirty="0"/>
              <a:t>Red Light/Green Light: Counting by Ones (5 minutes)</a:t>
            </a:r>
            <a:endParaRPr lang="en-US" sz="1000" dirty="0"/>
          </a:p>
          <a:p>
            <a:r>
              <a:rPr lang="en-US" sz="1000" dirty="0"/>
              <a:t>Note: By providing students with ongoing practice with counting throughout the year, they build and maintain their counting skills. This counting work is also foundational for later first grade work with adding and subtracting within 100.</a:t>
            </a:r>
          </a:p>
          <a:p>
            <a:r>
              <a:rPr lang="en-US" sz="1000" dirty="0"/>
              <a:t>Say a number between 1 and 100. When you say “green light,” students begin running in place and counting aloud together, beginning with the number you said. When you say “red light,” they stop counting and freeze. Any students who are still moving or counting after you say “red light” sit down until the next game. Continue playing with a new starting number every time you say “green light.” Play until only a few students are standing, or when you see fit. Then instruct the whole class to stand and start the game again. A suggested sequence of start numbers would be: 15, 28, 35, 48, 55, 68, etc.</a:t>
            </a:r>
          </a:p>
          <a:p>
            <a:endParaRPr lang="en-US" sz="1000" b="1" dirty="0"/>
          </a:p>
          <a:p>
            <a:r>
              <a:rPr lang="en-US" sz="1000" b="1" dirty="0"/>
              <a:t>Beep Counting  (2 minutes)</a:t>
            </a:r>
          </a:p>
          <a:p>
            <a:r>
              <a:rPr lang="en-US" sz="1000" dirty="0"/>
              <a:t>Note:  This activity reviews counting and reading numbers to 120.</a:t>
            </a:r>
          </a:p>
          <a:p>
            <a:r>
              <a:rPr lang="en-US" sz="1000" dirty="0"/>
              <a:t>Write number sequences on the board with missing numbers.  Students read the sequence aloud, saying “beep” for the missing number.  Then, students say the missing number on your signal.</a:t>
            </a:r>
          </a:p>
          <a:p>
            <a:r>
              <a:rPr lang="en-US" sz="1000" dirty="0"/>
              <a:t>Suggested sequence, as time permits:</a:t>
            </a:r>
          </a:p>
          <a:p>
            <a:r>
              <a:rPr lang="en-US" sz="1000" dirty="0"/>
              <a:t/>
            </a:r>
            <a:br>
              <a:rPr lang="en-US" sz="1000" dirty="0"/>
            </a:br>
            <a:r>
              <a:rPr lang="en-US" sz="1000" dirty="0"/>
              <a:t>a. 10, 11, 12, ___	b. 110, 111, 112, ___		c. 20, 19, 18, ___		d. 120, 119, 118, ___</a:t>
            </a:r>
          </a:p>
          <a:p>
            <a:r>
              <a:rPr lang="en-US" sz="1000" dirty="0"/>
              <a:t>e. 17, 18, __, 20	f. 117, 118, ___, 120		h. 8, 9, ___, 11		</a:t>
            </a:r>
            <a:r>
              <a:rPr lang="en-US" sz="1000" dirty="0" err="1"/>
              <a:t>i</a:t>
            </a:r>
            <a:r>
              <a:rPr lang="en-US" sz="1000" dirty="0"/>
              <a:t>. 108, 109, ___, 111</a:t>
            </a:r>
          </a:p>
          <a:p>
            <a:r>
              <a:rPr lang="en-US" sz="1000" dirty="0"/>
              <a:t>j. 12, 11, ___, 9	k.  112, 111, ___, 109		l.  ___, 7, 8, 9		m.  ___, 107, 108, 109</a:t>
            </a:r>
          </a:p>
          <a:p>
            <a:r>
              <a:rPr lang="en-US" sz="1000" dirty="0"/>
              <a:t/>
            </a:r>
            <a:br>
              <a:rPr lang="en-US" sz="1000" dirty="0"/>
            </a:br>
            <a:r>
              <a:rPr lang="en-US" sz="1000" b="1" u="sng" dirty="0"/>
              <a:t>Sparkle: The Say Ten Way (7 minutes)</a:t>
            </a:r>
            <a:endParaRPr lang="en-US" sz="1000" dirty="0"/>
          </a:p>
          <a:p>
            <a:r>
              <a:rPr lang="en-US" sz="1000" dirty="0"/>
              <a:t>Note: By providing students with ongoing practice with counting throughout the year, they build and maintain their counting skills. This activity also prepares students for work in later modules, as they explore place value and the importance of 10.</a:t>
            </a:r>
          </a:p>
          <a:p>
            <a:r>
              <a:rPr lang="en-US" sz="1000" dirty="0"/>
              <a:t>Students stand in a circle. Introduce the counting pattern, start number and end number (“Today we will count the Say Ten way from 8 to 13.”). You may adjust the number range to fit the size of your class. Before the game, practice the counting sequence as a group and say, “Sparkle!” after the ending number is said aloud (“Let’s practice. Eight, nine, ten, ten-1, ten-2, ten-3, Sparkle!”).</a:t>
            </a:r>
          </a:p>
          <a:p>
            <a:r>
              <a:rPr lang="en-US" sz="1000" dirty="0"/>
              <a:t>Begin the game. Students count around the circle, each student saying one number in the counting sequence. After the ending number is said (ten-3), the next student says, "Sparkle!" and the following player sits. Begin again with the start number and continue counting in the same direction around the circle until only one player is standing.</a:t>
            </a:r>
          </a:p>
          <a:p>
            <a:endParaRPr lang="en-US" sz="1000" dirty="0"/>
          </a:p>
          <a:p>
            <a:r>
              <a:rPr lang="en-US" sz="1000" b="1" dirty="0"/>
              <a:t>Coin Drop  (3 minutes)       (L28)</a:t>
            </a:r>
          </a:p>
          <a:p>
            <a:r>
              <a:rPr lang="en-US" sz="1000" dirty="0"/>
              <a:t>Materials:  (T) 4 dimes, 10 pennies</a:t>
            </a:r>
          </a:p>
          <a:p>
            <a:r>
              <a:rPr lang="en-US" sz="1000" dirty="0"/>
              <a:t>Note:  In this activity, students practice adding and subtracting ones and tens.</a:t>
            </a:r>
          </a:p>
          <a:p>
            <a:pPr marL="364158" indent="-236619"/>
            <a:r>
              <a:rPr lang="en-US" sz="1000" dirty="0"/>
              <a:t>T:	(Hold up a penny.)  Name my coin. </a:t>
            </a:r>
          </a:p>
          <a:p>
            <a:pPr marL="364158" indent="-236619"/>
            <a:r>
              <a:rPr lang="en-US" sz="1000" dirty="0"/>
              <a:t>S:	A penny.</a:t>
            </a:r>
          </a:p>
          <a:p>
            <a:pPr marL="364158" indent="-236619"/>
            <a:r>
              <a:rPr lang="en-US" sz="1000" dirty="0"/>
              <a:t>T:	How much is it worth?</a:t>
            </a:r>
          </a:p>
          <a:p>
            <a:pPr marL="364158" indent="-236619"/>
            <a:r>
              <a:rPr lang="en-US" sz="1000" dirty="0"/>
              <a:t>S:	1 cent.</a:t>
            </a:r>
          </a:p>
          <a:p>
            <a:pPr marL="364158" indent="-236619"/>
            <a:r>
              <a:rPr lang="en-US" sz="1000" dirty="0"/>
              <a:t>T:	Listen carefully as I drop coins in my can.  Count along in your minds.</a:t>
            </a:r>
          </a:p>
          <a:p>
            <a:r>
              <a:rPr lang="en-US" sz="1000" dirty="0"/>
              <a:t>Drop in some pennies and ask how much money is in the can.  Take out some pennies and show them.  Ask how much money is still in the can.  Continue adding and subtracting pennies for a minute or so.  Then repeat the activity with dimes.</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Rekenrek-20</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51919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1812" cy="2303463"/>
          </a:xfrm>
        </p:spPr>
      </p:sp>
      <p:sp>
        <p:nvSpPr>
          <p:cNvPr id="3" name="Notes Placeholder 2"/>
          <p:cNvSpPr>
            <a:spLocks noGrp="1"/>
          </p:cNvSpPr>
          <p:nvPr>
            <p:ph type="body" idx="1"/>
          </p:nvPr>
        </p:nvSpPr>
        <p:spPr>
          <a:xfrm>
            <a:off x="487680" y="3197200"/>
            <a:ext cx="6827520" cy="6240780"/>
          </a:xfrm>
        </p:spPr>
        <p:txBody>
          <a:bodyPr/>
          <a:lstStyle/>
          <a:p>
            <a:r>
              <a:rPr lang="en-US" b="1" i="1" u="sng" dirty="0"/>
              <a:t>Module 1-2: Say Ten Counting</a:t>
            </a:r>
            <a:r>
              <a:rPr lang="en-US" i="1" dirty="0"/>
              <a:t>  Move from Rekenrek to Hide Zero cards. (See Lesson 2 script)</a:t>
            </a:r>
          </a:p>
          <a:p>
            <a:r>
              <a:rPr lang="en-US" i="1" dirty="0"/>
              <a:t>Count from 5 to 25:  5, 6, 7, 8, 9, 10, ten 1, ten 2, … 2 tens, 2 tens 1, etc.</a:t>
            </a:r>
          </a:p>
          <a:p>
            <a:r>
              <a:rPr lang="en-US" dirty="0"/>
              <a:t>Talk with a partner:  What patterns did you notice as you counted the numbers 11-19?  How does this relate to counting numbers 20-29?</a:t>
            </a:r>
          </a:p>
          <a:p>
            <a:r>
              <a:rPr lang="en-US" dirty="0"/>
              <a:t>Then you can repeat using Hide Zero cards.</a:t>
            </a:r>
          </a:p>
          <a:p>
            <a:endParaRPr lang="en-US" b="1" u="sng" dirty="0"/>
          </a:p>
          <a:p>
            <a:r>
              <a:rPr lang="en-US" b="1" u="sng" dirty="0"/>
              <a:t>Counting by 1’s, 5’s, and 10’s (Module 3-Focus on PV)</a:t>
            </a:r>
          </a:p>
          <a:p>
            <a:r>
              <a:rPr lang="en-US" dirty="0"/>
              <a:t>Happy Counting starts simple by ones, in modules 1 and 2, then by 5’s and 10’s in module 3.</a:t>
            </a:r>
          </a:p>
          <a:p>
            <a:endParaRPr lang="en-US" dirty="0"/>
          </a:p>
          <a:p>
            <a:r>
              <a:rPr lang="en-US" b="1" dirty="0"/>
              <a:t>Happy Counting:  Up and Down by Ones from 95 to 121  (2 minutes) (M3 L1)</a:t>
            </a:r>
            <a:endParaRPr lang="en-US" dirty="0"/>
          </a:p>
          <a:p>
            <a:pPr marL="364158" indent="-238297"/>
            <a:r>
              <a:rPr lang="en-US" dirty="0"/>
              <a:t>T:	We’re going to play  Happy Counting! </a:t>
            </a:r>
          </a:p>
          <a:p>
            <a:pPr marL="364158" indent="-238297"/>
            <a:r>
              <a:rPr lang="en-US" dirty="0"/>
              <a:t>T:	Watch my fingers to know whether to count up or down.  A closed hand means stop.  (Show signals as you explain.)</a:t>
            </a:r>
          </a:p>
          <a:p>
            <a:pPr marL="364158" indent="-238297"/>
            <a:r>
              <a:rPr lang="en-US" dirty="0"/>
              <a:t>T:	Let’s count by ones, starting at 95.  Ready? (Teacher rhythmically points up until a change is desired. Show a closed hand then point down.  Continue, mixing it up.)</a:t>
            </a:r>
          </a:p>
          <a:p>
            <a:pPr marL="364158" indent="-238297"/>
            <a:r>
              <a:rPr lang="en-US" dirty="0"/>
              <a:t>S:	95, 96, 97, 98, 99, 100, 101, 102 (switch).  101, 100 (switch).  101, 102, 103, 104, 105, 106, 107, 108, 109, 110, 111, 112 (switch).  111, 110, 109 (switch).  110, 111, 112, 113, 114, 115, 116, 117 (switch).  116, 115, 114, (switch), etc.</a:t>
            </a:r>
          </a:p>
          <a:p>
            <a:endParaRPr lang="en-US" dirty="0"/>
          </a:p>
          <a:p>
            <a:r>
              <a:rPr lang="en-US" b="1" dirty="0"/>
              <a:t>Skip-Count by Tens:  Up and Down Crossing 100 (2 minutes)</a:t>
            </a:r>
            <a:endParaRPr lang="en-US" dirty="0"/>
          </a:p>
          <a:p>
            <a:pPr marL="364158" indent="-238297"/>
            <a:r>
              <a:rPr lang="en-US" dirty="0"/>
              <a:t>T:	This time let’s play  Happy Counting,  but skip-counting by tens!</a:t>
            </a:r>
          </a:p>
          <a:p>
            <a:pPr marL="364158" indent="-238297"/>
            <a:r>
              <a:rPr lang="en-US" dirty="0"/>
              <a:t>T:	Watch my fingers to know whether to count up or down.  A closed hand means stop.  (Show signals as you explain.)</a:t>
            </a:r>
          </a:p>
          <a:p>
            <a:pPr marL="364158" indent="-238297"/>
            <a:r>
              <a:rPr lang="en-US" dirty="0"/>
              <a:t>T:	Let’s count by tens, starting at 60. Ready? (Teacher rhythmically points up until a change is desired.  Show a closed hand then point down.  Continue, mixing it up.)</a:t>
            </a:r>
          </a:p>
          <a:p>
            <a:pPr marL="364158" indent="-238297"/>
            <a:r>
              <a:rPr lang="en-US" dirty="0"/>
              <a:t>S:	60, 70, 80, 90, 100, 110, 120, 130, 140 (switch).  130, 120, 110, 100, 90 (switch).  100, 110, 120, 130, 140, 150, 160, 170, 180, 190, 200, 210, 220 (switch).  210, 200, 190, 180, (switch), etc.</a:t>
            </a:r>
          </a:p>
          <a:p>
            <a:endParaRPr lang="en-US" dirty="0"/>
          </a:p>
          <a:p>
            <a:r>
              <a:rPr lang="en-US" dirty="0"/>
              <a:t>NOTES CONTINUE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Rekenrek-100</a:t>
            </a:r>
          </a:p>
          <a:p>
            <a:pPr marL="484985" lvl="1" indent="-302066">
              <a:buFont typeface="Arial" pitchFamily="34" charset="0"/>
              <a:buChar char="•"/>
            </a:pPr>
            <a:r>
              <a:rPr lang="en-US" dirty="0" smtClean="0"/>
              <a:t>Clock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107648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1812" cy="2303463"/>
          </a:xfrm>
        </p:spPr>
      </p:sp>
      <p:sp>
        <p:nvSpPr>
          <p:cNvPr id="3" name="Notes Placeholder 2"/>
          <p:cNvSpPr>
            <a:spLocks noGrp="1"/>
          </p:cNvSpPr>
          <p:nvPr>
            <p:ph type="body" idx="1"/>
          </p:nvPr>
        </p:nvSpPr>
        <p:spPr>
          <a:xfrm>
            <a:off x="487680" y="3197200"/>
            <a:ext cx="6827520" cy="6240780"/>
          </a:xfrm>
        </p:spPr>
        <p:txBody>
          <a:bodyPr/>
          <a:lstStyle/>
          <a:p>
            <a:r>
              <a:rPr lang="en-US" sz="1100" dirty="0"/>
              <a:t>NOTES FROM PREVIOUS SLIDE CONTINUED…</a:t>
            </a:r>
          </a:p>
          <a:p>
            <a:endParaRPr lang="en-US" sz="200" dirty="0"/>
          </a:p>
          <a:p>
            <a:r>
              <a:rPr lang="en-US" sz="1100" b="1" dirty="0"/>
              <a:t>Counting with Ones, Tens, and Hundreds:  0 to  1,000  (4 minutes) (M3L2)</a:t>
            </a:r>
          </a:p>
          <a:p>
            <a:r>
              <a:rPr lang="en-US" sz="1100" dirty="0"/>
              <a:t>Materials:  (T) Bundle of one hundred, 1 ten, and a single straw from Lesson 1</a:t>
            </a:r>
          </a:p>
          <a:p>
            <a:pPr marL="364158" indent="-238297"/>
            <a:r>
              <a:rPr lang="en-US" sz="1100" dirty="0"/>
              <a:t>T:	Let’s play a game using what we know about counting by ones, tens, and hundreds.  I’ll hold bundles to show you what to count by.  A bundle of 100 means count by hundreds, a bundle of 10 means count by tens, and a single straw means count by ones.  (Create visual support by writing the numbers on the board as students count.)   </a:t>
            </a:r>
          </a:p>
          <a:p>
            <a:pPr marL="364158" indent="-238297"/>
            <a:r>
              <a:rPr lang="en-US" sz="1100" dirty="0"/>
              <a:t>T:	Let’s start at 0.  Ready?  (Hold up a bundle of 10 until students count to 130.)</a:t>
            </a:r>
          </a:p>
          <a:p>
            <a:pPr marL="364158" indent="-238297"/>
            <a:r>
              <a:rPr lang="en-US" sz="1100" dirty="0"/>
              <a:t>S:	10, 20, 30, 40, 50, 60, 70, 80, 90, 100, 110, 120, 130. </a:t>
            </a:r>
          </a:p>
          <a:p>
            <a:pPr marL="364158" indent="-238297"/>
            <a:r>
              <a:rPr lang="en-US" sz="1100" dirty="0"/>
              <a:t>T:	(Hold up a bundle of 100 until students count to 630.)</a:t>
            </a:r>
          </a:p>
          <a:p>
            <a:pPr marL="364158" indent="-238297"/>
            <a:r>
              <a:rPr lang="en-US" sz="1100" dirty="0"/>
              <a:t>S:	230, 330, 430, 530, 630. </a:t>
            </a:r>
          </a:p>
          <a:p>
            <a:pPr marL="364158" indent="-238297"/>
            <a:r>
              <a:rPr lang="en-US" sz="1100" dirty="0"/>
              <a:t>T:	(Hold up a bundle of 10 until students count to 690.)</a:t>
            </a:r>
          </a:p>
          <a:p>
            <a:pPr marL="364158" indent="-238297"/>
            <a:r>
              <a:rPr lang="en-US" sz="1100" dirty="0"/>
              <a:t>S:	640, 650, 660, 670, 680, 690.</a:t>
            </a:r>
          </a:p>
          <a:p>
            <a:pPr marL="364158" indent="-238297"/>
            <a:r>
              <a:rPr lang="en-US" sz="1100" dirty="0"/>
              <a:t>T:	(Hold up a single one until students count to 702.)</a:t>
            </a:r>
          </a:p>
          <a:p>
            <a:pPr marL="364158" indent="-238297"/>
            <a:r>
              <a:rPr lang="en-US" sz="1100" dirty="0"/>
              <a:t>S:	691, 692, 693, 694, 695, 696, 697, 698, 699, 700, 701, 702.</a:t>
            </a:r>
          </a:p>
          <a:p>
            <a:pPr marL="364158" indent="-238297"/>
            <a:r>
              <a:rPr lang="en-US" sz="1100" dirty="0"/>
              <a:t>T:	(Isolate the numbers 698–702 by drawing a box around them.)  Partner A, count these numbers up and down as fast as you can to Partner B.  Then switch.  If you both finish before one minute is up, try it again and see if you get faster!</a:t>
            </a:r>
          </a:p>
          <a:p>
            <a:endParaRPr lang="en-US" sz="1100" dirty="0"/>
          </a:p>
          <a:p>
            <a:r>
              <a:rPr lang="en-US" sz="1100" b="1" dirty="0"/>
              <a:t>Count by Ten or One with Dimes and Pennies  (3 minutes) (M5 L15)</a:t>
            </a:r>
          </a:p>
          <a:p>
            <a:r>
              <a:rPr lang="en-US" sz="1100" dirty="0"/>
              <a:t>Materials:  (T) 10 dimes and 10 pennies</a:t>
            </a:r>
          </a:p>
          <a:p>
            <a:r>
              <a:rPr lang="en-US" sz="1100" dirty="0"/>
              <a:t>Note:  This activity uses dimes and pennies as abstract representations of tens and ones to help students become familiar with coins, while simultaneously providing practice with counting forward and back by ten or one.</a:t>
            </a:r>
          </a:p>
          <a:p>
            <a:pPr lvl="0"/>
            <a:r>
              <a:rPr lang="en-US" sz="1100" dirty="0"/>
              <a:t>First minute:  Place and take away dimes in a 5-group formation as students count along by ten.</a:t>
            </a:r>
          </a:p>
          <a:p>
            <a:pPr lvl="0"/>
            <a:r>
              <a:rPr lang="en-US" sz="1100" dirty="0"/>
              <a:t>Second minute:  Begin with 2 pennies.  Ask how many ones there are.  Instruct students to start at 2 and add and subtract 10 as you place and take away dimes.</a:t>
            </a:r>
          </a:p>
          <a:p>
            <a:pPr lvl="0"/>
            <a:r>
              <a:rPr lang="en-US" sz="1100" dirty="0"/>
              <a:t>Third minute:  Begin with 2 dimes.  Ask how many tens there are.  Instruct students to begin at 20 and add and subtract 1 as you place and take away pennies.</a:t>
            </a:r>
            <a:br>
              <a:rPr lang="en-US" sz="1100" dirty="0"/>
            </a:br>
            <a:endParaRPr lang="en-US" sz="1100" dirty="0"/>
          </a:p>
          <a:p>
            <a:r>
              <a:rPr lang="en-US" sz="1100" b="1" dirty="0"/>
              <a:t>Skip-Counting by Twos  (4 minutes) (M6 L18)</a:t>
            </a:r>
          </a:p>
          <a:p>
            <a:r>
              <a:rPr lang="en-US" sz="1100" dirty="0"/>
              <a:t>Note:  Students practice counting by twos in preparation for their work with even and odd numbers in the lesson.</a:t>
            </a:r>
          </a:p>
          <a:p>
            <a:pPr marL="364158" indent="-238297"/>
            <a:r>
              <a:rPr lang="en-US" sz="1100" dirty="0"/>
              <a:t>T:	Let’s skip-count by twos.  On my signal, count by ones from 0 to 20 in a whisper.  Ready?  (Tap the desk while the students are counting, knocking on the twos.  For example, tap, knock, tap, knock, etc.)</a:t>
            </a:r>
          </a:p>
          <a:p>
            <a:pPr marL="364158" indent="-238297"/>
            <a:r>
              <a:rPr lang="en-US" sz="1100" dirty="0"/>
              <a:t>T:	Did anyone notice what I was doing while you were counting?  I was tapping by ones, but I knocked on every other number.  Let’s count again, and this time you can try knocking and tapping with me.</a:t>
            </a:r>
          </a:p>
          <a:p>
            <a:pPr marL="364158" indent="-238297"/>
            <a:r>
              <a:rPr lang="en-US" sz="1100" dirty="0"/>
              <a:t>S:	1 (tap), 2 (knock), 3 (tap), 4 (knock), 5 (tap), 6 (knock), etc.</a:t>
            </a:r>
          </a:p>
          <a:p>
            <a:r>
              <a:rPr lang="en-US" sz="1100" dirty="0"/>
              <a:t>Continue this routine up to 20.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Rekenrek-100</a:t>
            </a:r>
          </a:p>
          <a:p>
            <a:pPr marL="484985" lvl="1" indent="-302066">
              <a:buFont typeface="Arial" pitchFamily="34" charset="0"/>
              <a:buChar char="•"/>
            </a:pPr>
            <a:r>
              <a:rPr lang="en-US" dirty="0" smtClean="0"/>
              <a:t>Clock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107648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 a video clip.</a:t>
            </a:r>
            <a:endParaRPr lang="en-US" u="sng" dirty="0" smtClean="0"/>
          </a:p>
          <a:p>
            <a:endParaRPr lang="en-US" dirty="0" smtClean="0"/>
          </a:p>
          <a:p>
            <a:r>
              <a:rPr lang="en-US" dirty="0" smtClean="0"/>
              <a:t>Kindergarten: Finger Counting</a:t>
            </a:r>
          </a:p>
          <a:p>
            <a:r>
              <a:rPr lang="en-US" dirty="0" smtClean="0">
                <a:hlinkClick r:id="rId3"/>
              </a:rPr>
              <a:t>http://www.engageny.org/resource/nti-november-2012-rigor-breakdown-counting-exercises-for-k-1</a:t>
            </a:r>
            <a:r>
              <a:rPr lang="en-US" dirty="0" smtClean="0"/>
              <a:t> </a:t>
            </a:r>
          </a:p>
          <a:p>
            <a:endParaRPr lang="en-US" dirty="0" smtClean="0"/>
          </a:p>
          <a:p>
            <a:endParaRPr lang="en-US" dirty="0" smtClean="0"/>
          </a:p>
          <a:p>
            <a:pPr defTabSz="966612">
              <a:defRPr/>
            </a:pPr>
            <a:r>
              <a:rPr lang="en-US" dirty="0" smtClean="0"/>
              <a:t>2</a:t>
            </a:r>
            <a:r>
              <a:rPr lang="en-US" baseline="30000" dirty="0" smtClean="0"/>
              <a:t>nd</a:t>
            </a:r>
            <a:r>
              <a:rPr lang="en-US" dirty="0" smtClean="0"/>
              <a:t> Grade: Skip Counting by Ones, Tens, and Hundreds</a:t>
            </a:r>
          </a:p>
          <a:p>
            <a:pPr defTabSz="966612">
              <a:defRPr/>
            </a:pPr>
            <a:r>
              <a:rPr lang="en-US" u="sng" dirty="0" smtClean="0"/>
              <a:t>http://</a:t>
            </a:r>
            <a:r>
              <a:rPr lang="en-US" u="sng" dirty="0" err="1" smtClean="0"/>
              <a:t>www.engageny.org</a:t>
            </a:r>
            <a:r>
              <a:rPr lang="en-US" u="sng" dirty="0" smtClean="0"/>
              <a:t>/resource/nti-november-2012-session-2-a-story-of-units-skip-counting-by-ones-tens-and-hundreds</a:t>
            </a:r>
          </a:p>
          <a:p>
            <a:endParaRPr lang="en-US" dirty="0" smtClean="0"/>
          </a:p>
          <a:p>
            <a:endParaRPr lang="en-US" dirty="0" smtClean="0"/>
          </a:p>
          <a:p>
            <a:r>
              <a:rPr lang="en-US" dirty="0" smtClean="0"/>
              <a:t>2</a:t>
            </a:r>
            <a:r>
              <a:rPr lang="en-US" baseline="30000" dirty="0" smtClean="0"/>
              <a:t>nd</a:t>
            </a:r>
            <a:r>
              <a:rPr lang="en-US" dirty="0" smtClean="0"/>
              <a:t> Grade: Counting with Bundles</a:t>
            </a:r>
          </a:p>
          <a:p>
            <a:r>
              <a:rPr lang="en-US" dirty="0" smtClean="0">
                <a:hlinkClick r:id="rId4"/>
              </a:rPr>
              <a:t>http://www.engageny.org/resource/nti-november-2012-rigor-breakdown-counting-with-bundles</a:t>
            </a:r>
            <a:r>
              <a:rPr lang="en-US" dirty="0" smtClean="0"/>
              <a:t> </a:t>
            </a:r>
          </a:p>
          <a:p>
            <a:endParaRPr lang="en-US" dirty="0" smtClean="0"/>
          </a:p>
          <a:p>
            <a:endParaRPr lang="en-US" dirty="0" smtClean="0"/>
          </a:p>
          <a:p>
            <a:r>
              <a:rPr lang="en-US" dirty="0" smtClean="0"/>
              <a:t>2</a:t>
            </a:r>
            <a:r>
              <a:rPr lang="en-US" baseline="30000" dirty="0" smtClean="0"/>
              <a:t>nd</a:t>
            </a:r>
            <a:r>
              <a:rPr lang="en-US" dirty="0" smtClean="0"/>
              <a:t> Grade: Happy Counting by 2’s</a:t>
            </a:r>
          </a:p>
          <a:p>
            <a:r>
              <a:rPr lang="en-US" dirty="0" smtClean="0">
                <a:hlinkClick r:id="rId5"/>
              </a:rPr>
              <a:t>http://commoncore.org/maps/math/video-gallery/happy-counting</a:t>
            </a:r>
            <a:r>
              <a:rPr lang="en-US" dirty="0" smtClean="0"/>
              <a:t> </a:t>
            </a:r>
          </a:p>
          <a:p>
            <a:endParaRPr lang="en-US" dirty="0" smtClean="0"/>
          </a:p>
          <a:p>
            <a:endParaRPr lang="en-US" dirty="0" smtClean="0"/>
          </a:p>
          <a:p>
            <a:pPr defTabSz="966612">
              <a:defRPr/>
            </a:pPr>
            <a:r>
              <a:rPr lang="en-US" dirty="0" smtClean="0"/>
              <a:t>2</a:t>
            </a:r>
            <a:r>
              <a:rPr lang="en-US" baseline="30000" dirty="0" smtClean="0"/>
              <a:t>nd</a:t>
            </a:r>
            <a:r>
              <a:rPr lang="en-US" dirty="0" smtClean="0"/>
              <a:t> Grade: Hop</a:t>
            </a:r>
            <a:r>
              <a:rPr lang="en-US" baseline="0" dirty="0" smtClean="0"/>
              <a:t> and Count by 10’s, Arm Circles by 5’s</a:t>
            </a:r>
          </a:p>
          <a:p>
            <a:pPr defTabSz="966612">
              <a:defRPr/>
            </a:pPr>
            <a:r>
              <a:rPr lang="en-US" u="sng" dirty="0" smtClean="0"/>
              <a:t>http://</a:t>
            </a:r>
            <a:r>
              <a:rPr lang="en-US" u="sng" dirty="0" err="1" smtClean="0"/>
              <a:t>commoncore.org</a:t>
            </a:r>
            <a:r>
              <a:rPr lang="en-US" u="sng" dirty="0" smtClean="0"/>
              <a:t>/maps/math/video-gallery/motion-fluency</a:t>
            </a:r>
          </a:p>
          <a:p>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055656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b="1" dirty="0"/>
              <a:t>Group Counting  (3 minutes)</a:t>
            </a:r>
          </a:p>
          <a:p>
            <a:r>
              <a:rPr lang="en-US" dirty="0"/>
              <a:t>Note:  Group counting reviews interpreting multiplication as repeated addition.  Counting by sevens, eights, and nines in this activity anticipates multiplication using those units in Module 3.</a:t>
            </a:r>
          </a:p>
          <a:p>
            <a:r>
              <a:rPr lang="en-US" dirty="0"/>
              <a:t>Direct students to count forward and backward using the following suggested sequences, occasionally changing the direction of the count:  </a:t>
            </a:r>
          </a:p>
          <a:p>
            <a:pPr lvl="0"/>
            <a:r>
              <a:rPr lang="en-US" dirty="0"/>
              <a:t>Sevens to 28</a:t>
            </a:r>
          </a:p>
          <a:p>
            <a:pPr lvl="0"/>
            <a:r>
              <a:rPr lang="en-US" dirty="0"/>
              <a:t>Eights to 32</a:t>
            </a:r>
          </a:p>
          <a:p>
            <a:pPr lvl="0"/>
            <a:r>
              <a:rPr lang="en-US" dirty="0"/>
              <a:t>Nines to 36</a:t>
            </a:r>
          </a:p>
          <a:p>
            <a:pPr lvl="0"/>
            <a:endParaRPr lang="en-US" dirty="0"/>
          </a:p>
          <a:p>
            <a:r>
              <a:rPr lang="en-US" b="1" dirty="0"/>
              <a:t>Minute Counting  (6 minutes)</a:t>
            </a:r>
          </a:p>
          <a:p>
            <a:r>
              <a:rPr lang="en-US" dirty="0"/>
              <a:t>Note:  This activity reviews the Grade 2 standard of telling and writing time to the nearest 5 minutes.  It prepares students to count by 5-minute intervals on the number line and clock in Lesson 2.  Students also practice group counting strategies for multiplication in the context of time.</a:t>
            </a:r>
          </a:p>
          <a:p>
            <a:pPr marL="364158" indent="-238297"/>
            <a:r>
              <a:rPr lang="en-US" dirty="0"/>
              <a:t>T:	There are 60 minutes in 1 hour.  Count by 5 minutes to 1 hour.</a:t>
            </a:r>
          </a:p>
          <a:p>
            <a:pPr marL="364158" indent="-238297"/>
            <a:r>
              <a:rPr lang="en-US" dirty="0"/>
              <a:t>S:	5 minutes, 10 minutes, 15 minutes, 20 minutes, 25 minutes, 30 minutes, 35 minutes, 40 minutes, 45 minutes, 50 minutes, 55 minutes, 60 minutes.  (Underneath 60 minutes, write 1 hour.)</a:t>
            </a:r>
          </a:p>
          <a:p>
            <a:pPr marL="364158" indent="-238297"/>
            <a:r>
              <a:rPr lang="en-US" dirty="0"/>
              <a:t>T:	How many minutes are in a half-hour?</a:t>
            </a:r>
          </a:p>
          <a:p>
            <a:pPr marL="364158" indent="-238297"/>
            <a:r>
              <a:rPr lang="en-US" dirty="0"/>
              <a:t>S:	30 minutes.</a:t>
            </a:r>
          </a:p>
          <a:p>
            <a:pPr marL="364158" indent="-238297"/>
            <a:r>
              <a:rPr lang="en-US" dirty="0"/>
              <a:t>T:	Count by 5 minutes to 1 hour.  This time, say </a:t>
            </a:r>
            <a:r>
              <a:rPr lang="en-US" i="1" dirty="0"/>
              <a:t>half-hour</a:t>
            </a:r>
            <a:r>
              <a:rPr lang="en-US" dirty="0"/>
              <a:t> when you get to 30 minutes.</a:t>
            </a:r>
          </a:p>
          <a:p>
            <a:r>
              <a:rPr lang="en-US" dirty="0"/>
              <a:t>Repeat the process using the following suggested sequences:</a:t>
            </a:r>
          </a:p>
          <a:p>
            <a:pPr lvl="0"/>
            <a:r>
              <a:rPr lang="en-US" dirty="0"/>
              <a:t>Count by 10 minutes and 6 minutes to 1 hour.</a:t>
            </a:r>
          </a:p>
          <a:p>
            <a:pPr lvl="0"/>
            <a:r>
              <a:rPr lang="en-US" dirty="0"/>
              <a:t>Count by 3 minutes to a half hour.</a:t>
            </a:r>
          </a:p>
          <a:p>
            <a:pPr lvl="0"/>
            <a:endParaRPr lang="en-US" dirty="0"/>
          </a:p>
          <a:p>
            <a:r>
              <a:rPr lang="en-US" dirty="0"/>
              <a:t>NOTES CONTINUE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Clock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33116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87680" y="3197200"/>
                <a:ext cx="6827520" cy="6240780"/>
              </a:xfrm>
            </p:spPr>
            <p:txBody>
              <a:bodyPr/>
              <a:lstStyle/>
              <a:p>
                <a:r>
                  <a:rPr lang="en-US" dirty="0"/>
                  <a:t>NOTES FROM PREVIOUS SLIDE CONTINUED…</a:t>
                </a:r>
              </a:p>
              <a:p>
                <a:pPr lvl="0"/>
                <a:endParaRPr lang="en-US" dirty="0"/>
              </a:p>
              <a:p>
                <a:r>
                  <a:rPr lang="en-US" b="1" dirty="0"/>
                  <a:t>Gram Counting  (2 minutes)</a:t>
                </a:r>
              </a:p>
              <a:p>
                <a:r>
                  <a:rPr lang="en-US" dirty="0"/>
                  <a:t>Note:  This activity reviews Lesson 6 and lays a foundation for Grade 4 when students compose compound units of kilograms and grams.</a:t>
                </a:r>
              </a:p>
              <a:p>
                <a:pPr marL="364158" indent="-238297"/>
                <a:r>
                  <a:rPr lang="en-US" dirty="0"/>
                  <a:t>T:	There are 1,000 grams in 1 kilogram.  Count by 100 grams to 1 kilogram.</a:t>
                </a:r>
              </a:p>
              <a:p>
                <a:pPr marL="364158" indent="-238297"/>
                <a:r>
                  <a:rPr lang="en-US" dirty="0"/>
                  <a:t>S:	100 grams, 200 grams, 300 grams, 400 grams, 500 grams, 600 grams, 700 grams, 800 grams, 900 grams, 1 kilogram.</a:t>
                </a:r>
              </a:p>
              <a:p>
                <a:endParaRPr lang="en-US" b="1" dirty="0"/>
              </a:p>
              <a:p>
                <a:r>
                  <a:rPr lang="en-US" b="1" dirty="0"/>
                  <a:t>Skip-Count by Halves on the Clock  (2 minutes)</a:t>
                </a:r>
              </a:p>
              <a:p>
                <a:pPr marL="364158" indent="-238297"/>
                <a:r>
                  <a:rPr lang="en-US" dirty="0"/>
                  <a:t>T:	(Hold or project a clock.)  Let’s skip-count by halves on the clock starting with 1.</a:t>
                </a:r>
              </a:p>
              <a:p>
                <a:pPr marL="364158" indent="-238297"/>
                <a:r>
                  <a:rPr lang="en-US" dirty="0"/>
                  <a:t>S:	1 o’clock, half past 1, 2, half past 2, 3, half past 3, 4, (Switch direction.) half past 3, 3, half past 2, 2, half past 1, 1.</a:t>
                </a:r>
              </a:p>
              <a:p>
                <a:r>
                  <a:rPr lang="en-US" dirty="0"/>
                  <a:t>Continue counting up and down.</a:t>
                </a:r>
              </a:p>
              <a:p>
                <a:endParaRPr lang="en-US" b="1" dirty="0"/>
              </a:p>
              <a:p>
                <a:r>
                  <a:rPr lang="en-US" b="1" dirty="0"/>
                  <a:t>Skip-Counting by Fourths on the Clock  (2 minutes)</a:t>
                </a:r>
              </a:p>
              <a:p>
                <a:pPr marL="364158" indent="-238297"/>
                <a:r>
                  <a:rPr lang="en-US" dirty="0"/>
                  <a:t>T:	(Hold or project a clock.)  Let’s skip-count by fourths on the clock starting with 1.</a:t>
                </a:r>
              </a:p>
              <a:p>
                <a:pPr marL="364158" indent="-238297"/>
                <a:r>
                  <a:rPr lang="en-US" dirty="0"/>
                  <a:t>S:	1, 1:15, 1:30, 1:45, 2, 2:15, 2:30, 2:45, 3.</a:t>
                </a:r>
              </a:p>
              <a:p>
                <a:r>
                  <a:rPr lang="en-US" dirty="0"/>
                  <a:t>Continue with possible sequences:  </a:t>
                </a:r>
              </a:p>
              <a:p>
                <a:pPr lvl="0"/>
                <a:r>
                  <a:rPr lang="en-US" dirty="0"/>
                  <a:t>1, 1:15, half past 1, 1:45, 2, 2:15, half past 2, 2:45, 3.</a:t>
                </a:r>
              </a:p>
              <a:p>
                <a:pPr lvl="0"/>
                <a:r>
                  <a:rPr lang="en-US" dirty="0"/>
                  <a:t>1, quarter past 1, half past 1, quarter ‘til 2, 2, quarter past 2, half past 2, quarter ‘til 3, 3.</a:t>
                </a:r>
              </a:p>
              <a:p>
                <a:endParaRPr lang="en-US" b="1" dirty="0"/>
              </a:p>
              <a:p>
                <a:r>
                  <a:rPr lang="en-US" b="1" dirty="0"/>
                  <a:t>Counting by Unit Fractions  (2 minutes) </a:t>
                </a:r>
              </a:p>
              <a:p>
                <a:pPr marL="364158" indent="-238297"/>
                <a:r>
                  <a:rPr lang="en-US" dirty="0"/>
                  <a:t>T:	(Project a number line.)  Count by halves from 1 half to 6 halves and back to 0.</a:t>
                </a:r>
              </a:p>
              <a:p>
                <a:pPr marL="364158" indent="-238297"/>
                <a:r>
                  <a:rPr lang="en-US" dirty="0"/>
                  <a:t>S:	</a:t>
                </a:r>
                <a14:m>
                  <m:oMath xmlns:m="http://schemas.openxmlformats.org/officeDocument/2006/math">
                    <m:f>
                      <m:fPr>
                        <m:ctrlPr>
                          <a:rPr lang="en-US" i="1">
                            <a:latin typeface="Cambria Math" panose="02040503050406030204" pitchFamily="18" charset="0"/>
                          </a:rPr>
                        </m:ctrlPr>
                      </m:fPr>
                      <m:num>
                        <m:r>
                          <a:rPr lang="en-US">
                            <a:latin typeface="Cambria Math"/>
                          </a:rPr>
                          <m:t>1</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2</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3</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4</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5</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6</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5</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4</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3</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2</m:t>
                        </m:r>
                      </m:num>
                      <m:den>
                        <m:r>
                          <a:rPr lang="en-US">
                            <a:latin typeface="Cambria Math"/>
                          </a:rPr>
                          <m:t>2</m:t>
                        </m:r>
                      </m:den>
                    </m:f>
                    <m:r>
                      <a:rPr lang="en-US">
                        <a:latin typeface="Cambria Math"/>
                      </a:rPr>
                      <m:t>,  </m:t>
                    </m:r>
                    <m:f>
                      <m:fPr>
                        <m:ctrlPr>
                          <a:rPr lang="en-US" i="1">
                            <a:latin typeface="Cambria Math" panose="02040503050406030204" pitchFamily="18" charset="0"/>
                          </a:rPr>
                        </m:ctrlPr>
                      </m:fPr>
                      <m:num>
                        <m:r>
                          <a:rPr lang="en-US">
                            <a:latin typeface="Cambria Math"/>
                          </a:rPr>
                          <m:t>1</m:t>
                        </m:r>
                      </m:num>
                      <m:den>
                        <m:r>
                          <a:rPr lang="en-US">
                            <a:latin typeface="Cambria Math"/>
                          </a:rPr>
                          <m:t>2</m:t>
                        </m:r>
                      </m:den>
                    </m:f>
                    <m:r>
                      <a:rPr lang="en-US">
                        <a:latin typeface="Cambria Math"/>
                      </a:rPr>
                      <m:t>,  0.</m:t>
                    </m:r>
                  </m:oMath>
                </a14:m>
                <a:endParaRPr lang="en-US" dirty="0"/>
              </a:p>
              <a:p>
                <a:r>
                  <a:rPr lang="en-US" dirty="0"/>
                  <a:t>Continue with possible sequence for:  thirds, fifths, and fourths.</a:t>
                </a:r>
              </a:p>
            </p:txBody>
          </p:sp>
        </mc:Choice>
        <mc:Fallback xmlns="">
          <p:sp>
            <p:nvSpPr>
              <p:cNvPr id="3" name="Notes Placeholder 2"/>
              <p:cNvSpPr>
                <a:spLocks noGrp="1"/>
              </p:cNvSpPr>
              <p:nvPr>
                <p:ph type="body" idx="1"/>
              </p:nvPr>
            </p:nvSpPr>
            <p:spPr>
              <a:xfrm>
                <a:off x="457200" y="3044952"/>
                <a:ext cx="6400800" cy="5943600"/>
              </a:xfrm>
            </p:spPr>
            <p:txBody>
              <a:bodyPr/>
              <a:lstStyle/>
              <a:p>
                <a:r>
                  <a:rPr lang="en-US" sz="1100" dirty="0"/>
                  <a:t>NOTES FROM PREVIOUS SLIDE CONTINUED…</a:t>
                </a:r>
              </a:p>
              <a:p>
                <a:pPr lvl="0"/>
                <a:endParaRPr lang="en-US" sz="1100" dirty="0"/>
              </a:p>
              <a:p>
                <a:r>
                  <a:rPr lang="en-US" sz="1100" b="1" dirty="0"/>
                  <a:t>Gram Counting  (2 minutes)</a:t>
                </a:r>
              </a:p>
              <a:p>
                <a:r>
                  <a:rPr lang="en-US" sz="1100" dirty="0"/>
                  <a:t>Note:  This activity reviews Lesson 6 and lays a foundation for Grade 4 when students compose compound units of kilograms and grams.</a:t>
                </a:r>
              </a:p>
              <a:p>
                <a:pPr marL="344488" indent="-225425"/>
                <a:r>
                  <a:rPr lang="en-US" sz="1100" dirty="0"/>
                  <a:t>T:	There are 1,000 grams in 1 kilogram.  Count by 100 grams to 1 kilogram.</a:t>
                </a:r>
              </a:p>
              <a:p>
                <a:pPr marL="344488" indent="-225425"/>
                <a:r>
                  <a:rPr lang="en-US" sz="1100" dirty="0"/>
                  <a:t>S:	100 grams, 200 grams, 300 grams, 400 grams, 500 grams, 600 grams, 700 grams, 800 grams, 900 grams, 1 kilogram.</a:t>
                </a:r>
              </a:p>
              <a:p>
                <a:endParaRPr lang="en-US" sz="1100" b="1" dirty="0" smtClean="0"/>
              </a:p>
              <a:p>
                <a:r>
                  <a:rPr lang="en-US" sz="1100" b="1" dirty="0" smtClean="0"/>
                  <a:t>Skip-Count </a:t>
                </a:r>
                <a:r>
                  <a:rPr lang="en-US" sz="1100" b="1" dirty="0"/>
                  <a:t>by Halves on the Clock  (2 minutes)</a:t>
                </a:r>
              </a:p>
              <a:p>
                <a:pPr marL="344488" indent="-225425"/>
                <a:r>
                  <a:rPr lang="en-US" sz="1100" dirty="0"/>
                  <a:t>T:	(Hold or project a clock.)  Let’s skip-count by halves on the clock starting with 1.</a:t>
                </a:r>
              </a:p>
              <a:p>
                <a:pPr marL="344488" indent="-225425"/>
                <a:r>
                  <a:rPr lang="en-US" sz="1100" dirty="0"/>
                  <a:t>S:	1 o’clock, half past 1, 2, half past 2, 3, half past 3, 4, (Switch direction.) half past 3, 3, half past 2, 2</a:t>
                </a:r>
                <a:r>
                  <a:rPr lang="en-US" sz="1100" dirty="0" smtClean="0"/>
                  <a:t>, </a:t>
                </a:r>
                <a:r>
                  <a:rPr lang="en-US" sz="1100" dirty="0"/>
                  <a:t>half past 1, 1.</a:t>
                </a:r>
              </a:p>
              <a:p>
                <a:r>
                  <a:rPr lang="en-US" sz="1100" dirty="0"/>
                  <a:t>Continue counting up and down.</a:t>
                </a:r>
              </a:p>
              <a:p>
                <a:endParaRPr lang="en-US" sz="1100" b="1" dirty="0" smtClean="0"/>
              </a:p>
              <a:p>
                <a:r>
                  <a:rPr lang="en-US" sz="1100" b="1" dirty="0" smtClean="0"/>
                  <a:t>Skip-Counting </a:t>
                </a:r>
                <a:r>
                  <a:rPr lang="en-US" sz="1100" b="1" dirty="0"/>
                  <a:t>by Fourths on the Clock  (2 minutes)</a:t>
                </a:r>
              </a:p>
              <a:p>
                <a:pPr marL="344488" indent="-225425"/>
                <a:r>
                  <a:rPr lang="en-US" sz="1100" dirty="0"/>
                  <a:t>T:	(Hold or project a clock.)  Let’s skip-count by fourths on the clock starting with 1.</a:t>
                </a:r>
              </a:p>
              <a:p>
                <a:pPr marL="344488" indent="-225425"/>
                <a:r>
                  <a:rPr lang="en-US" sz="1100" dirty="0"/>
                  <a:t>S:	1, 1:15, 1:30, 1:45, 2, 2:15, 2:30, 2:45, 3.</a:t>
                </a:r>
              </a:p>
              <a:p>
                <a:r>
                  <a:rPr lang="en-US" sz="1100" dirty="0"/>
                  <a:t>Continue with possible sequences:  </a:t>
                </a:r>
              </a:p>
              <a:p>
                <a:pPr lvl="0"/>
                <a:r>
                  <a:rPr lang="en-US" sz="1100" dirty="0"/>
                  <a:t>1, 1:15, half past 1, 1:45, 2, 2:15, half past 2, 2:45, 3.</a:t>
                </a:r>
              </a:p>
              <a:p>
                <a:pPr lvl="0"/>
                <a:r>
                  <a:rPr lang="en-US" sz="1100" dirty="0"/>
                  <a:t>1, quarter past 1, half past 1, quarter ‘til 2, 2, quarter past 2, half past 2, quarter ‘til 3, 3.</a:t>
                </a:r>
              </a:p>
              <a:p>
                <a:endParaRPr lang="en-US" sz="1100" b="1" dirty="0" smtClean="0"/>
              </a:p>
              <a:p>
                <a:r>
                  <a:rPr lang="en-US" sz="1100" b="1" dirty="0" smtClean="0"/>
                  <a:t>Counting </a:t>
                </a:r>
                <a:r>
                  <a:rPr lang="en-US" sz="1100" b="1" dirty="0"/>
                  <a:t>by Unit Fractions  (2 minutes) </a:t>
                </a:r>
              </a:p>
              <a:p>
                <a:pPr marL="344488" indent="-225425"/>
                <a:r>
                  <a:rPr lang="en-US" sz="1100" dirty="0"/>
                  <a:t>T:	(Project a number line.)  Count by halves from 1 half to 6 halves and back to 0.</a:t>
                </a:r>
              </a:p>
              <a:p>
                <a:pPr marL="344488" indent="-225425"/>
                <a:r>
                  <a:rPr lang="en-US" sz="1100" dirty="0"/>
                  <a:t>S:	</a:t>
                </a:r>
                <a:r>
                  <a:rPr lang="en-US" sz="1100" i="0">
                    <a:latin typeface="Cambria Math"/>
                  </a:rPr>
                  <a:t>1/2,   2/2,   3/2,   4/2,   5/2,   6/2,   5/2,   4/2,   3/2,   2/2,   1/2,  0.</a:t>
                </a:r>
                <a:endParaRPr lang="en-US" sz="1100" dirty="0"/>
              </a:p>
              <a:p>
                <a:r>
                  <a:rPr lang="en-US" sz="1100" dirty="0"/>
                  <a:t>Continue with possible sequence for:  thirds, fifths, and fourths</a:t>
                </a:r>
                <a:r>
                  <a:rPr lang="en-US" sz="1100" dirty="0" smtClean="0"/>
                  <a:t>.</a:t>
                </a:r>
                <a:endParaRPr lang="en-US" sz="1100" dirty="0"/>
              </a:p>
            </p:txBody>
          </p:sp>
        </mc:Fallback>
      </mc:AlternateContent>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Clock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33116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87680" y="3197200"/>
                <a:ext cx="6827520" cy="6240780"/>
              </a:xfrm>
            </p:spPr>
            <p:txBody>
              <a:bodyPr/>
              <a:lstStyle/>
              <a:p>
                <a:pPr defTabSz="966612">
                  <a:defRPr/>
                </a:pPr>
                <a:r>
                  <a:rPr lang="en-US" sz="1000" dirty="0"/>
                  <a:t>Unit Counting (5 minutes) :  This fluency will deepen student understanding of the composition and decomposition of units, laying a foundation for adding and subtracting grams and kilograms.  Numbers are bolded to show change in direction of counting.</a:t>
                </a:r>
              </a:p>
              <a:p>
                <a:endParaRPr lang="en-US" sz="1000" dirty="0"/>
              </a:p>
              <a:p>
                <a:r>
                  <a:rPr lang="en-US" sz="1000" dirty="0"/>
                  <a:t>Direct students to count by grams in the following sequence:</a:t>
                </a:r>
              </a:p>
              <a:p>
                <a:r>
                  <a:rPr lang="en-US" sz="1000" dirty="0"/>
                  <a:t>500 g, 1,000 g, 1,500 g, 2,000 g, 2,500 g, 3,000 g, 2,500 g, 2,000 g, 1,500 g, 1,000 g, 500 g</a:t>
                </a:r>
              </a:p>
              <a:p>
                <a:r>
                  <a:rPr lang="en-US" sz="1000" dirty="0"/>
                  <a:t>500 g, 1 kg, 1,500 g, 2 kg, 2,500 g, 3 kg, 2,500 g, 2 kg, 1,500 g, 1 kg, 500 g</a:t>
                </a:r>
              </a:p>
              <a:p>
                <a:r>
                  <a:rPr lang="en-US" sz="1000" dirty="0"/>
                  <a:t>500 g, 1 kg, 1 kg 500 g, 2 kg, 2 kg 500 g, 3 kg, 2 kg 500 g, 2 kg, 1 kg 500 g, 1 kg, 500 g</a:t>
                </a:r>
              </a:p>
              <a:p>
                <a:r>
                  <a:rPr lang="en-US" sz="1000" dirty="0"/>
                  <a:t>200 g, 400 g, 600 g, 800 g, 1 kg, 1 kg 200 g, 1 kg 400 g, 1 kg 600 g, 1 kg 800 g, 2 kg.</a:t>
                </a:r>
              </a:p>
              <a:p>
                <a:r>
                  <a:rPr lang="en-US" sz="1000" dirty="0"/>
                  <a:t>600 g, 1,200 g, 1,800 g, 2,400 g, 3 kg, 2,400 g, 1,800 g, 1,200 g, 600 g.</a:t>
                </a:r>
              </a:p>
              <a:p>
                <a:r>
                  <a:rPr lang="en-US" sz="1000" dirty="0"/>
                  <a:t>600 g, 1 kg 200 g, 1 kg 800 g, 2 kg 400 g, 3 kg, 2 kg 400 g, 1 kg 800 g, 1 kg 200 g, 600 g.</a:t>
                </a:r>
              </a:p>
              <a:p>
                <a:endParaRPr lang="en-US" sz="1000" dirty="0"/>
              </a:p>
              <a:p>
                <a:r>
                  <a:rPr lang="en-US" sz="1000" b="1" dirty="0"/>
                  <a:t>Unit Counting  (4 minutes)</a:t>
                </a:r>
              </a:p>
              <a:p>
                <a:r>
                  <a:rPr lang="en-US" sz="1000" dirty="0"/>
                  <a:t>Note:  This fluency will deepen student understanding of the composition and decomposition of unit conversions, laying a foundation for adding and subtracting meters and centimeters.</a:t>
                </a:r>
              </a:p>
              <a:p>
                <a:r>
                  <a:rPr lang="en-US" sz="1000" dirty="0"/>
                  <a:t>Direct students to count by 50 cm in the following sequence, letting them know with gestures when to change direction in counting:  </a:t>
                </a:r>
              </a:p>
              <a:p>
                <a:pPr lvl="0"/>
                <a:r>
                  <a:rPr lang="en-US" sz="1000" dirty="0"/>
                  <a:t>50 cm, 100 cm, 150 cm, 200 cm, 250 cm, 300 cm, 250 cm, 200 cm, 150 cm, 100 cm, 50 cm.</a:t>
                </a:r>
              </a:p>
              <a:p>
                <a:pPr lvl="0"/>
                <a:r>
                  <a:rPr lang="en-US" sz="1000" dirty="0"/>
                  <a:t>50 cm, 1 m, 150 cm, 2 m, 250 cm, 3 m, 250 cm, 2 m, 150 cm, 1 m, 50 cm.</a:t>
                </a:r>
              </a:p>
              <a:p>
                <a:pPr lvl="0"/>
                <a:r>
                  <a:rPr lang="en-US" sz="1000" dirty="0"/>
                  <a:t>50 cm, 1 m, 1 m 50 cm, 2 m, 2 m 50 cm, 3 m, 2 m 50 cm, 2 m, 1 m 50 cm, 1 m, 50 cm.</a:t>
                </a:r>
              </a:p>
              <a:p>
                <a:endParaRPr lang="en-US" sz="1000" dirty="0"/>
              </a:p>
              <a:p>
                <a:r>
                  <a:rPr lang="en-US" sz="1000" b="1" dirty="0"/>
                  <a:t>Count by Equivalent Fractions  (5 minutes)</a:t>
                </a:r>
              </a:p>
              <a:p>
                <a:r>
                  <a:rPr lang="en-US" sz="1000" dirty="0"/>
                  <a:t>Materials:  (S) Personal white boards</a:t>
                </a:r>
              </a:p>
              <a:p>
                <a:r>
                  <a:rPr lang="en-US" sz="1000" dirty="0"/>
                  <a:t>Note:  This fluency activity prepares students for G4–M5–Lesson 4.</a:t>
                </a:r>
              </a:p>
              <a:p>
                <a:pPr marL="364158" indent="-238297"/>
                <a:r>
                  <a:rPr lang="en-US" sz="1000" dirty="0"/>
                  <a:t>T:	Count by ones to 6. </a:t>
                </a:r>
              </a:p>
              <a:p>
                <a:pPr marL="364158" indent="-238297"/>
                <a:r>
                  <a:rPr lang="en-US" sz="1000" dirty="0"/>
                  <a:t>S:	1, 2, 3, 4, 5, 6.</a:t>
                </a:r>
              </a:p>
              <a:p>
                <a:pPr marL="364158" indent="-238297"/>
                <a:r>
                  <a:rPr lang="en-US" sz="1000" dirty="0"/>
                  <a:t>T:	Count by sixths to 6 sixths.  Start at 0 sixths. (Write as students count.) S:	</a:t>
                </a:r>
                <a14:m>
                  <m:oMath xmlns:m="http://schemas.openxmlformats.org/officeDocument/2006/math">
                    <m:f>
                      <m:fPr>
                        <m:ctrlPr>
                          <a:rPr lang="en-US" sz="1000" i="1">
                            <a:latin typeface="Cambria Math" panose="02040503050406030204" pitchFamily="18" charset="0"/>
                          </a:rPr>
                        </m:ctrlPr>
                      </m:fPr>
                      <m:num>
                        <m:r>
                          <a:rPr lang="en-US" sz="1000">
                            <a:latin typeface="Cambria Math"/>
                          </a:rPr>
                          <m:t>0</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1</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2</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3</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4</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5</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6</m:t>
                        </m:r>
                      </m:num>
                      <m:den>
                        <m:r>
                          <a:rPr lang="en-US" sz="1000">
                            <a:latin typeface="Cambria Math"/>
                          </a:rPr>
                          <m:t>6</m:t>
                        </m:r>
                      </m:den>
                    </m:f>
                    <m:r>
                      <a:rPr lang="en-US" sz="1000" i="1">
                        <a:latin typeface="Cambria Math"/>
                      </a:rPr>
                      <m:t>.</m:t>
                    </m:r>
                  </m:oMath>
                </a14:m>
                <a:endParaRPr lang="en-US" sz="1000" dirty="0"/>
              </a:p>
              <a:p>
                <a:pPr marL="364158" indent="-238297"/>
                <a:r>
                  <a:rPr lang="en-US" sz="1000" dirty="0"/>
                  <a:t>T:	6 sixths is the same as one of what unit?</a:t>
                </a:r>
              </a:p>
              <a:p>
                <a:pPr marL="364158" indent="-238297"/>
                <a:r>
                  <a:rPr lang="en-US" sz="1000" dirty="0"/>
                  <a:t>S:	1 whole.</a:t>
                </a:r>
              </a:p>
              <a:p>
                <a:pPr marL="364158" indent="-238297"/>
                <a:r>
                  <a:rPr lang="en-US" sz="1000" dirty="0"/>
                  <a:t>T:	(Beneath </a:t>
                </a:r>
                <a14:m>
                  <m:oMath xmlns:m="http://schemas.openxmlformats.org/officeDocument/2006/math">
                    <m:f>
                      <m:fPr>
                        <m:ctrlPr>
                          <a:rPr lang="en-US" sz="1000" i="1">
                            <a:latin typeface="Cambria Math" panose="02040503050406030204" pitchFamily="18" charset="0"/>
                          </a:rPr>
                        </m:ctrlPr>
                      </m:fPr>
                      <m:num>
                        <m:r>
                          <a:rPr lang="en-US" sz="1000">
                            <a:latin typeface="Cambria Math"/>
                          </a:rPr>
                          <m:t>6</m:t>
                        </m:r>
                      </m:num>
                      <m:den>
                        <m:r>
                          <a:rPr lang="en-US" sz="1000">
                            <a:latin typeface="Cambria Math"/>
                          </a:rPr>
                          <m:t>6</m:t>
                        </m:r>
                      </m:den>
                    </m:f>
                    <m:r>
                      <a:rPr lang="en-US" sz="1000" i="1">
                        <a:latin typeface="Cambria Math"/>
                      </a:rPr>
                      <m:t> </m:t>
                    </m:r>
                  </m:oMath>
                </a14:m>
                <a:r>
                  <a:rPr lang="en-US" sz="1000" dirty="0"/>
                  <a:t>, write 1.)  Count by sixths again.  This time, say “1 whole” when you arrive at 6 sixths.  Start at zero.</a:t>
                </a:r>
              </a:p>
              <a:p>
                <a:pPr marL="364158" indent="-238297"/>
                <a:r>
                  <a:rPr lang="en-US" sz="1000" dirty="0"/>
                  <a:t>S: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6</m:t>
                        </m:r>
                      </m:den>
                    </m:f>
                    <m:f>
                      <m:fPr>
                        <m:ctrlPr>
                          <a:rPr lang="en-US" sz="1000" i="1">
                            <a:latin typeface="Cambria Math" panose="02040503050406030204" pitchFamily="18" charset="0"/>
                          </a:rPr>
                        </m:ctrlPr>
                      </m:fPr>
                      <m:num>
                        <m:r>
                          <a:rPr lang="en-US" sz="1000">
                            <a:latin typeface="Cambria Math"/>
                          </a:rPr>
                          <m:t>2</m:t>
                        </m:r>
                      </m:num>
                      <m:den>
                        <m:r>
                          <a:rPr lang="en-US" sz="1000">
                            <a:latin typeface="Cambria Math"/>
                          </a:rPr>
                          <m:t>6</m:t>
                        </m:r>
                      </m:den>
                    </m:f>
                    <m:r>
                      <m:rPr>
                        <m:nor/>
                      </m:rPr>
                      <a:rPr lang="en-US" sz="1000"/>
                      <m:t>, </m:t>
                    </m:r>
                    <m:f>
                      <m:fPr>
                        <m:ctrlPr>
                          <a:rPr lang="en-US" sz="1000" i="1">
                            <a:latin typeface="Cambria Math" panose="02040503050406030204" pitchFamily="18" charset="0"/>
                          </a:rPr>
                        </m:ctrlPr>
                      </m:fPr>
                      <m:num>
                        <m:r>
                          <a:rPr lang="en-US" sz="1000">
                            <a:latin typeface="Cambria Math"/>
                          </a:rPr>
                          <m:t>3</m:t>
                        </m:r>
                      </m:num>
                      <m:den>
                        <m:r>
                          <a:rPr lang="en-US" sz="1000">
                            <a:latin typeface="Cambria Math"/>
                          </a:rPr>
                          <m:t>6</m:t>
                        </m:r>
                      </m:den>
                    </m:f>
                    <m:r>
                      <m:rPr>
                        <m:nor/>
                      </m:rPr>
                      <a:rPr lang="en-US" sz="1000"/>
                      <m:t>, </m:t>
                    </m:r>
                    <m:f>
                      <m:fPr>
                        <m:ctrlPr>
                          <a:rPr lang="en-US" sz="1000" i="1">
                            <a:latin typeface="Cambria Math" panose="02040503050406030204" pitchFamily="18" charset="0"/>
                          </a:rPr>
                        </m:ctrlPr>
                      </m:fPr>
                      <m:num>
                        <m:r>
                          <a:rPr lang="en-US" sz="1000">
                            <a:latin typeface="Cambria Math"/>
                          </a:rPr>
                          <m:t>4</m:t>
                        </m:r>
                      </m:num>
                      <m:den>
                        <m:r>
                          <a:rPr lang="en-US" sz="1000">
                            <a:latin typeface="Cambria Math"/>
                          </a:rPr>
                          <m:t>6</m:t>
                        </m:r>
                      </m:den>
                    </m:f>
                    <m:r>
                      <m:rPr>
                        <m:nor/>
                      </m:rPr>
                      <a:rPr lang="en-US" sz="1000"/>
                      <m:t>, </m:t>
                    </m:r>
                    <m:f>
                      <m:fPr>
                        <m:ctrlPr>
                          <a:rPr lang="en-US" sz="1000" i="1">
                            <a:latin typeface="Cambria Math" panose="02040503050406030204" pitchFamily="18" charset="0"/>
                          </a:rPr>
                        </m:ctrlPr>
                      </m:fPr>
                      <m:num>
                        <m:r>
                          <a:rPr lang="en-US" sz="1000">
                            <a:latin typeface="Cambria Math"/>
                          </a:rPr>
                          <m:t>5</m:t>
                        </m:r>
                      </m:num>
                      <m:den>
                        <m:r>
                          <a:rPr lang="en-US" sz="1000">
                            <a:latin typeface="Cambria Math"/>
                          </a:rPr>
                          <m:t>6</m:t>
                        </m:r>
                      </m:den>
                    </m:f>
                    <m:r>
                      <a:rPr lang="en-US" sz="1000" i="1">
                        <a:latin typeface="Cambria Math"/>
                      </a:rPr>
                      <m:t>, </m:t>
                    </m:r>
                  </m:oMath>
                </a14:m>
                <a:r>
                  <a:rPr lang="en-US" sz="1000" dirty="0"/>
                  <a:t>1 whole.		 </a:t>
                </a:r>
              </a:p>
              <a:p>
                <a:pPr marL="364158" indent="-238297"/>
                <a:r>
                  <a:rPr lang="en-US" sz="1000" dirty="0"/>
                  <a:t>T:	Let’s count by thirds to 6 thirds.  Start at 0 thirds.  (Write as students count.) S:	</a:t>
                </a:r>
                <a14:m>
                  <m:oMath xmlns:m="http://schemas.openxmlformats.org/officeDocument/2006/math">
                    <m:f>
                      <m:fPr>
                        <m:ctrlPr>
                          <a:rPr lang="en-US" sz="1000" i="1">
                            <a:latin typeface="Cambria Math" panose="02040503050406030204" pitchFamily="18" charset="0"/>
                          </a:rPr>
                        </m:ctrlPr>
                      </m:fPr>
                      <m:num>
                        <m:r>
                          <a:rPr lang="en-US" sz="1000">
                            <a:latin typeface="Cambria Math"/>
                          </a:rPr>
                          <m:t>0</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1</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2</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3</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4</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5</m:t>
                        </m:r>
                      </m:num>
                      <m:den>
                        <m:r>
                          <a:rPr lang="en-US" sz="1000">
                            <a:latin typeface="Cambria Math"/>
                          </a:rPr>
                          <m:t>3</m:t>
                        </m:r>
                      </m:den>
                    </m:f>
                    <m:r>
                      <m:rPr>
                        <m:nor/>
                      </m:rPr>
                      <a:rPr lang="en-US" sz="1000"/>
                      <m:t>, </m:t>
                    </m:r>
                    <m:f>
                      <m:fPr>
                        <m:ctrlPr>
                          <a:rPr lang="en-US" sz="1000" i="1">
                            <a:latin typeface="Cambria Math" panose="02040503050406030204" pitchFamily="18" charset="0"/>
                          </a:rPr>
                        </m:ctrlPr>
                      </m:fPr>
                      <m:num>
                        <m:r>
                          <a:rPr lang="en-US" sz="1000">
                            <a:latin typeface="Cambria Math"/>
                          </a:rPr>
                          <m:t>6</m:t>
                        </m:r>
                      </m:num>
                      <m:den>
                        <m:r>
                          <a:rPr lang="en-US" sz="1000">
                            <a:latin typeface="Cambria Math"/>
                          </a:rPr>
                          <m:t>3</m:t>
                        </m:r>
                      </m:den>
                    </m:f>
                  </m:oMath>
                </a14:m>
                <a:r>
                  <a:rPr lang="en-US" sz="1000" dirty="0"/>
                  <a:t>. </a:t>
                </a:r>
              </a:p>
              <a:p>
                <a:pPr marL="364158" indent="-238297"/>
                <a:r>
                  <a:rPr lang="en-US" sz="1000" dirty="0"/>
                  <a:t>T:	How many thirds are in 1?</a:t>
                </a:r>
              </a:p>
              <a:p>
                <a:pPr marL="364158" indent="-238297"/>
                <a:r>
                  <a:rPr lang="en-US" sz="1000" dirty="0"/>
                  <a:t>S:	3 thirds.</a:t>
                </a:r>
              </a:p>
              <a:p>
                <a:pPr marL="364158" indent="-238297"/>
                <a:r>
                  <a:rPr lang="en-US" sz="1000" dirty="0"/>
                  <a:t>T:	(Beneath </a:t>
                </a:r>
                <a14:m>
                  <m:oMath xmlns:m="http://schemas.openxmlformats.org/officeDocument/2006/math">
                    <m:f>
                      <m:fPr>
                        <m:ctrlPr>
                          <a:rPr lang="en-US" sz="1000" i="1">
                            <a:latin typeface="Cambria Math" panose="02040503050406030204" pitchFamily="18" charset="0"/>
                          </a:rPr>
                        </m:ctrlPr>
                      </m:fPr>
                      <m:num>
                        <m:r>
                          <a:rPr lang="en-US" sz="1000">
                            <a:latin typeface="Cambria Math"/>
                          </a:rPr>
                          <m:t>3</m:t>
                        </m:r>
                      </m:num>
                      <m:den>
                        <m:r>
                          <a:rPr lang="en-US" sz="1000">
                            <a:latin typeface="Cambria Math"/>
                          </a:rPr>
                          <m:t>3</m:t>
                        </m:r>
                      </m:den>
                    </m:f>
                    <m:r>
                      <a:rPr lang="en-US" sz="1000" i="1">
                        <a:latin typeface="Cambria Math"/>
                      </a:rPr>
                      <m:t> </m:t>
                    </m:r>
                  </m:oMath>
                </a14:m>
                <a:r>
                  <a:rPr lang="en-US" sz="1000" dirty="0"/>
                  <a:t>, write 1.)  How many thirds are in 2?</a:t>
                </a:r>
              </a:p>
              <a:p>
                <a:pPr marL="364158" indent="-238297"/>
                <a:r>
                  <a:rPr lang="en-US" sz="1000" dirty="0"/>
                  <a:t>S:	6 thirds.</a:t>
                </a:r>
              </a:p>
              <a:p>
                <a:pPr marL="364158" indent="-238297"/>
                <a:r>
                  <a:rPr lang="en-US" sz="1000" dirty="0"/>
                  <a:t>T:	(Beneath </a:t>
                </a:r>
                <a14:m>
                  <m:oMath xmlns:m="http://schemas.openxmlformats.org/officeDocument/2006/math">
                    <m:f>
                      <m:fPr>
                        <m:ctrlPr>
                          <a:rPr lang="en-US" sz="1000" i="1">
                            <a:latin typeface="Cambria Math" panose="02040503050406030204" pitchFamily="18" charset="0"/>
                          </a:rPr>
                        </m:ctrlPr>
                      </m:fPr>
                      <m:num>
                        <m:r>
                          <m:rPr>
                            <m:nor/>
                          </m:rPr>
                          <a:rPr lang="en-US" sz="1000"/>
                          <m:t>6</m:t>
                        </m:r>
                      </m:num>
                      <m:den>
                        <m:r>
                          <m:rPr>
                            <m:nor/>
                          </m:rPr>
                          <a:rPr lang="en-US" sz="1000"/>
                          <m:t>3</m:t>
                        </m:r>
                      </m:den>
                    </m:f>
                  </m:oMath>
                </a14:m>
                <a:r>
                  <a:rPr lang="en-US" sz="1000" dirty="0"/>
                  <a:t> , write 2.)  Let’s count by thirds again.  This time, when you arrive at 3 thirds and 6 thirds, say the whole number.  Start at zero.</a:t>
                </a:r>
              </a:p>
              <a:p>
                <a:pPr marL="364158" indent="-238297"/>
                <a:r>
                  <a:rPr lang="en-US" sz="1000" dirty="0"/>
                  <a:t>S: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3</m:t>
                        </m:r>
                      </m:den>
                    </m:f>
                    <m:f>
                      <m:fPr>
                        <m:ctrlPr>
                          <a:rPr lang="en-US" sz="1000" i="1">
                            <a:latin typeface="Cambria Math" panose="02040503050406030204" pitchFamily="18" charset="0"/>
                          </a:rPr>
                        </m:ctrlPr>
                      </m:fPr>
                      <m:num>
                        <m:r>
                          <a:rPr lang="en-US" sz="1000">
                            <a:latin typeface="Cambria Math"/>
                          </a:rPr>
                          <m:t>2</m:t>
                        </m:r>
                      </m:num>
                      <m:den>
                        <m:r>
                          <a:rPr lang="en-US" sz="1000">
                            <a:latin typeface="Cambria Math"/>
                          </a:rPr>
                          <m:t>3</m:t>
                        </m:r>
                      </m:den>
                    </m:f>
                    <m:r>
                      <m:rPr>
                        <m:nor/>
                      </m:rPr>
                      <a:rPr lang="en-US" sz="1000"/>
                      <m:t>,1, </m:t>
                    </m:r>
                    <m:f>
                      <m:fPr>
                        <m:ctrlPr>
                          <a:rPr lang="en-US" sz="1000" i="1">
                            <a:latin typeface="Cambria Math" panose="02040503050406030204" pitchFamily="18" charset="0"/>
                          </a:rPr>
                        </m:ctrlPr>
                      </m:fPr>
                      <m:num>
                        <m:r>
                          <a:rPr lang="en-US" sz="1000">
                            <a:latin typeface="Cambria Math"/>
                          </a:rPr>
                          <m:t>4</m:t>
                        </m:r>
                      </m:num>
                      <m:den>
                        <m:r>
                          <a:rPr lang="en-US" sz="1000">
                            <a:latin typeface="Cambria Math"/>
                          </a:rPr>
                          <m:t>3</m:t>
                        </m:r>
                      </m:den>
                    </m:f>
                    <m:f>
                      <m:fPr>
                        <m:ctrlPr>
                          <a:rPr lang="en-US" sz="1000" i="1">
                            <a:latin typeface="Cambria Math" panose="02040503050406030204" pitchFamily="18" charset="0"/>
                          </a:rPr>
                        </m:ctrlPr>
                      </m:fPr>
                      <m:num>
                        <m:r>
                          <a:rPr lang="en-US" sz="1000">
                            <a:latin typeface="Cambria Math"/>
                          </a:rPr>
                          <m:t>5</m:t>
                        </m:r>
                      </m:num>
                      <m:den>
                        <m:r>
                          <a:rPr lang="en-US" sz="1000">
                            <a:latin typeface="Cambria Math"/>
                          </a:rPr>
                          <m:t>3</m:t>
                        </m:r>
                      </m:den>
                    </m:f>
                  </m:oMath>
                </a14:m>
                <a:r>
                  <a:rPr lang="en-US" sz="1000" dirty="0"/>
                  <a:t>, 2.</a:t>
                </a:r>
              </a:p>
              <a:p>
                <a:r>
                  <a:rPr lang="en-US" sz="1000" dirty="0"/>
                  <a:t>Repeat the process, counting by halves to 6 halves.</a:t>
                </a:r>
              </a:p>
            </p:txBody>
          </p:sp>
        </mc:Choice>
        <mc:Fallback xmlns="">
          <p:sp>
            <p:nvSpPr>
              <p:cNvPr id="3" name="Notes Placeholder 2"/>
              <p:cNvSpPr>
                <a:spLocks noGrp="1"/>
              </p:cNvSpPr>
              <p:nvPr>
                <p:ph type="body" idx="1"/>
              </p:nvPr>
            </p:nvSpPr>
            <p:spPr>
              <a:xfrm>
                <a:off x="457200" y="3044952"/>
                <a:ext cx="6400800" cy="5943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effectLst/>
                  </a:rPr>
                  <a:t>Unit Counting (5 minutes) :  This fluency will deepen student understanding of the composition and decomposition of units, laying a foundation for adding and subtracting grams and kilograms.  Numbers are bolded to show change in direction of counting.</a:t>
                </a:r>
              </a:p>
              <a:p>
                <a:endParaRPr lang="en-US" sz="900" kern="1200" dirty="0" smtClean="0">
                  <a:solidFill>
                    <a:schemeClr val="tx1"/>
                  </a:solidFill>
                  <a:effectLst/>
                </a:endParaRPr>
              </a:p>
              <a:p>
                <a:r>
                  <a:rPr lang="en-US" sz="900" kern="1200" dirty="0" smtClean="0">
                    <a:solidFill>
                      <a:schemeClr val="tx1"/>
                    </a:solidFill>
                    <a:effectLst/>
                  </a:rPr>
                  <a:t>Direct students to count by grams in the following sequence:</a:t>
                </a:r>
              </a:p>
              <a:p>
                <a:r>
                  <a:rPr lang="en-US" sz="900" kern="1200" dirty="0" smtClean="0">
                    <a:solidFill>
                      <a:schemeClr val="tx1"/>
                    </a:solidFill>
                    <a:effectLst/>
                  </a:rPr>
                  <a:t>500 g, 1,000 g, 1,500 g, 2,000 g, 2,500 g, 3,000 g, 2,500 g, 2,000 g, 1,500 g, 1,000 g, 500 g</a:t>
                </a:r>
              </a:p>
              <a:p>
                <a:r>
                  <a:rPr lang="en-US" sz="900" kern="1200" dirty="0" smtClean="0">
                    <a:solidFill>
                      <a:schemeClr val="tx1"/>
                    </a:solidFill>
                    <a:effectLst/>
                  </a:rPr>
                  <a:t>500 g, 1 kg, 1,500 g, 2 kg, 2,500 g, 3 kg, 2,500 g, 2 kg, 1,500 g, 1 kg, 500 g</a:t>
                </a:r>
              </a:p>
              <a:p>
                <a:r>
                  <a:rPr lang="en-US" sz="900" kern="1200" dirty="0" smtClean="0">
                    <a:solidFill>
                      <a:schemeClr val="tx1"/>
                    </a:solidFill>
                    <a:effectLst/>
                  </a:rPr>
                  <a:t>500 g, 1 kg, 1 kg 500 g, 2 kg, 2 kg 500 g, 3 kg, 2 kg 500 g, 2 kg, 1 kg 500 g, 1 kg, 500 g</a:t>
                </a:r>
              </a:p>
              <a:p>
                <a:r>
                  <a:rPr lang="en-US" sz="900" kern="1200" dirty="0" smtClean="0">
                    <a:solidFill>
                      <a:schemeClr val="tx1"/>
                    </a:solidFill>
                    <a:effectLst/>
                  </a:rPr>
                  <a:t>200 g, 400 g, 600 g, 800 g, 1 kg, 1 kg 200 g, 1 kg 400 g, 1 kg 600 g, 1 kg 800 g, 2 kg.</a:t>
                </a:r>
              </a:p>
              <a:p>
                <a:r>
                  <a:rPr lang="en-US" sz="900" kern="1200" dirty="0" smtClean="0">
                    <a:solidFill>
                      <a:schemeClr val="tx1"/>
                    </a:solidFill>
                    <a:effectLst/>
                  </a:rPr>
                  <a:t>600 g, 1,200 g, 1,800 g, 2,400 g, 3 kg, 2,400 g, 1,800 g, 1,200 g, 600 g.</a:t>
                </a:r>
              </a:p>
              <a:p>
                <a:r>
                  <a:rPr lang="en-US" sz="900" kern="1200" dirty="0" smtClean="0">
                    <a:solidFill>
                      <a:schemeClr val="tx1"/>
                    </a:solidFill>
                    <a:effectLst/>
                  </a:rPr>
                  <a:t>600 g, 1 kg 200 g, 1 kg 800 g, 2 kg 400 g, 3 kg, 2 kg 400 g, 1 kg 800 g, 1 kg 200 g, 600 g.</a:t>
                </a:r>
              </a:p>
              <a:p>
                <a:endParaRPr lang="en-US" sz="900" kern="1200" dirty="0" smtClean="0">
                  <a:solidFill>
                    <a:schemeClr val="tx1"/>
                  </a:solidFill>
                  <a:effectLst/>
                </a:endParaRPr>
              </a:p>
              <a:p>
                <a:r>
                  <a:rPr lang="en-US" sz="900" b="1" kern="1200" dirty="0" smtClean="0">
                    <a:solidFill>
                      <a:schemeClr val="tx1"/>
                    </a:solidFill>
                    <a:effectLst/>
                  </a:rPr>
                  <a:t>Unit Counting  (4 minutes)</a:t>
                </a:r>
              </a:p>
              <a:p>
                <a:r>
                  <a:rPr lang="en-US" sz="900" kern="1200" dirty="0" smtClean="0">
                    <a:solidFill>
                      <a:schemeClr val="tx1"/>
                    </a:solidFill>
                    <a:effectLst/>
                  </a:rPr>
                  <a:t>Note:  This fluency will deepen student understanding of the composition and decomposition of unit conversions, laying a foundation for adding and subtracting meters and centimeters.</a:t>
                </a:r>
              </a:p>
              <a:p>
                <a:r>
                  <a:rPr lang="en-US" sz="900" kern="1200" dirty="0" smtClean="0">
                    <a:solidFill>
                      <a:schemeClr val="tx1"/>
                    </a:solidFill>
                    <a:effectLst/>
                  </a:rPr>
                  <a:t>Direct students to count by 50 cm in the following sequence, letting them know with gestures when to change direction in counting:  </a:t>
                </a:r>
              </a:p>
              <a:p>
                <a:pPr lvl="0"/>
                <a:r>
                  <a:rPr lang="en-US" sz="900" kern="1200" dirty="0" smtClean="0">
                    <a:solidFill>
                      <a:schemeClr val="tx1"/>
                    </a:solidFill>
                    <a:effectLst/>
                  </a:rPr>
                  <a:t>50 cm, 100 cm, 150 cm, 200 cm, 250 cm, 300 cm, 250 cm, 200 cm, 150 cm, 100 cm, 50 cm.</a:t>
                </a:r>
              </a:p>
              <a:p>
                <a:pPr lvl="0"/>
                <a:r>
                  <a:rPr lang="en-US" sz="900" kern="1200" dirty="0" smtClean="0">
                    <a:solidFill>
                      <a:schemeClr val="tx1"/>
                    </a:solidFill>
                    <a:effectLst/>
                  </a:rPr>
                  <a:t>50 cm, 1 m, 150 cm, 2 m, 250 cm, 3 m, 250 cm, 2 m, 150 cm, 1 m, 50 cm.</a:t>
                </a:r>
              </a:p>
              <a:p>
                <a:pPr lvl="0"/>
                <a:r>
                  <a:rPr lang="en-US" sz="900" kern="1200" dirty="0" smtClean="0">
                    <a:solidFill>
                      <a:schemeClr val="tx1"/>
                    </a:solidFill>
                    <a:effectLst/>
                  </a:rPr>
                  <a:t>50 cm, 1 m, 1 m 50 cm, 2 m, 2 m 50 cm, 3 m, 2 m 50 cm, 2 m, 1 m 50 cm, 1 m, 50 cm</a:t>
                </a:r>
                <a:r>
                  <a:rPr lang="en-US" sz="900" kern="1200" dirty="0" smtClean="0">
                    <a:solidFill>
                      <a:schemeClr val="tx1"/>
                    </a:solidFill>
                    <a:effectLst/>
                  </a:rPr>
                  <a:t>.</a:t>
                </a:r>
                <a:endParaRPr lang="en-US" sz="900" kern="1200" dirty="0" smtClean="0">
                  <a:solidFill>
                    <a:schemeClr val="tx1"/>
                  </a:solidFill>
                  <a:effectLst/>
                </a:endParaRPr>
              </a:p>
              <a:p>
                <a:endParaRPr lang="en-US" sz="900" kern="1200" dirty="0" smtClean="0">
                  <a:solidFill>
                    <a:schemeClr val="tx1"/>
                  </a:solidFill>
                  <a:effectLst/>
                </a:endParaRPr>
              </a:p>
              <a:p>
                <a:r>
                  <a:rPr lang="en-US" sz="900" b="1" kern="1200" dirty="0" smtClean="0">
                    <a:solidFill>
                      <a:schemeClr val="tx1"/>
                    </a:solidFill>
                    <a:effectLst/>
                  </a:rPr>
                  <a:t>Count by Equivalent Fractions  (5 minutes)</a:t>
                </a:r>
              </a:p>
              <a:p>
                <a:r>
                  <a:rPr lang="en-US" sz="900" kern="1200" dirty="0">
                    <a:solidFill>
                      <a:schemeClr val="tx1"/>
                    </a:solidFill>
                    <a:effectLst/>
                  </a:rPr>
                  <a:t>Materials</a:t>
                </a:r>
                <a:r>
                  <a:rPr lang="en-US" sz="900" kern="1200" dirty="0" smtClean="0">
                    <a:solidFill>
                      <a:schemeClr val="tx1"/>
                    </a:solidFill>
                    <a:effectLst/>
                  </a:rPr>
                  <a:t>:  (</a:t>
                </a:r>
                <a:r>
                  <a:rPr lang="en-US" sz="900" kern="1200" dirty="0">
                    <a:solidFill>
                      <a:schemeClr val="tx1"/>
                    </a:solidFill>
                    <a:effectLst/>
                  </a:rPr>
                  <a:t>S) Personal white boards</a:t>
                </a:r>
              </a:p>
              <a:p>
                <a:r>
                  <a:rPr lang="en-US" sz="900" kern="1200" dirty="0">
                    <a:solidFill>
                      <a:schemeClr val="tx1"/>
                    </a:solidFill>
                    <a:effectLst/>
                  </a:rPr>
                  <a:t>Note:  This fluency activity prepares students for G4–M5–Lesson 4.</a:t>
                </a:r>
              </a:p>
              <a:p>
                <a:pPr marL="344488" indent="-225425"/>
                <a:r>
                  <a:rPr lang="en-US" sz="900" kern="1200" dirty="0">
                    <a:solidFill>
                      <a:schemeClr val="tx1"/>
                    </a:solidFill>
                    <a:effectLst/>
                  </a:rPr>
                  <a:t>T:	Count by ones to 6. </a:t>
                </a:r>
              </a:p>
              <a:p>
                <a:pPr marL="344488" indent="-225425"/>
                <a:r>
                  <a:rPr lang="en-US" sz="900" kern="1200" dirty="0">
                    <a:solidFill>
                      <a:schemeClr val="tx1"/>
                    </a:solidFill>
                    <a:effectLst/>
                  </a:rPr>
                  <a:t>S:	1, 2, 3, 4, 5, 6</a:t>
                </a:r>
                <a:r>
                  <a:rPr lang="en-US" sz="900" kern="1200" dirty="0" smtClean="0">
                    <a:solidFill>
                      <a:schemeClr val="tx1"/>
                    </a:solidFill>
                    <a:effectLst/>
                  </a:rPr>
                  <a:t>.</a:t>
                </a:r>
                <a:endParaRPr lang="en-US" sz="900" kern="1200" dirty="0">
                  <a:solidFill>
                    <a:schemeClr val="tx1"/>
                  </a:solidFill>
                  <a:effectLst/>
                </a:endParaRPr>
              </a:p>
              <a:p>
                <a:pPr marL="344488" indent="-225425"/>
                <a:r>
                  <a:rPr lang="en-US" sz="900" dirty="0">
                    <a:effectLst/>
                  </a:rPr>
                  <a:t>T:	Count by sixths to 6 sixths.  Start at 0 sixths. (Write as students count.) </a:t>
                </a:r>
                <a:r>
                  <a:rPr lang="en-US" sz="900" kern="1200" dirty="0">
                    <a:solidFill>
                      <a:schemeClr val="tx1"/>
                    </a:solidFill>
                    <a:effectLst/>
                  </a:rPr>
                  <a:t>S:	</a:t>
                </a:r>
                <a:r>
                  <a:rPr lang="en-US" sz="900" i="0" kern="1200">
                    <a:solidFill>
                      <a:schemeClr val="tx1"/>
                    </a:solidFill>
                    <a:effectLst/>
                    <a:latin typeface="Cambria Math"/>
                  </a:rPr>
                  <a:t>0/6  1/6  2/6  3/6  4/6  5/6  6/6.</a:t>
                </a:r>
                <a:endParaRPr lang="en-US" sz="900" kern="1200" dirty="0">
                  <a:solidFill>
                    <a:schemeClr val="tx1"/>
                  </a:solidFill>
                  <a:effectLst/>
                </a:endParaRPr>
              </a:p>
              <a:p>
                <a:pPr marL="344488" indent="-225425"/>
                <a:r>
                  <a:rPr lang="en-US" sz="900" kern="1200" dirty="0">
                    <a:solidFill>
                      <a:schemeClr val="tx1"/>
                    </a:solidFill>
                    <a:effectLst/>
                  </a:rPr>
                  <a:t>T:	6 sixths is the same as one of what unit?</a:t>
                </a:r>
              </a:p>
              <a:p>
                <a:pPr marL="344488" indent="-225425"/>
                <a:r>
                  <a:rPr lang="en-US" sz="900" kern="1200" dirty="0">
                    <a:solidFill>
                      <a:schemeClr val="tx1"/>
                    </a:solidFill>
                    <a:effectLst/>
                  </a:rPr>
                  <a:t>S:	1 whole.</a:t>
                </a:r>
              </a:p>
              <a:p>
                <a:pPr marL="344488" indent="-225425"/>
                <a:r>
                  <a:rPr lang="en-US" sz="900" kern="1200" dirty="0">
                    <a:solidFill>
                      <a:schemeClr val="tx1"/>
                    </a:solidFill>
                    <a:effectLst/>
                  </a:rPr>
                  <a:t>T:	(Beneath </a:t>
                </a:r>
                <a:r>
                  <a:rPr lang="en-US" sz="900" i="0" kern="1200">
                    <a:solidFill>
                      <a:schemeClr val="tx1"/>
                    </a:solidFill>
                    <a:effectLst/>
                    <a:latin typeface="Cambria Math"/>
                  </a:rPr>
                  <a:t>6/6  </a:t>
                </a:r>
                <a:r>
                  <a:rPr lang="en-US" sz="900" kern="1200" dirty="0">
                    <a:solidFill>
                      <a:schemeClr val="tx1"/>
                    </a:solidFill>
                    <a:effectLst/>
                  </a:rPr>
                  <a:t>, write 1.)  Count by sixths again.  This time, say “1 whole” when you arrive at 6 sixths.  Start at zero.</a:t>
                </a:r>
              </a:p>
              <a:p>
                <a:pPr marL="344488" indent="-225425"/>
                <a:r>
                  <a:rPr lang="en-US" sz="900" kern="1200" dirty="0">
                    <a:solidFill>
                      <a:schemeClr val="tx1"/>
                    </a:solidFill>
                    <a:effectLst/>
                  </a:rPr>
                  <a:t>S:	</a:t>
                </a:r>
                <a:r>
                  <a:rPr lang="en-US" sz="900" i="0" kern="1200">
                    <a:solidFill>
                      <a:schemeClr val="tx1"/>
                    </a:solidFill>
                    <a:effectLst/>
                    <a:latin typeface="Cambria Math"/>
                  </a:rPr>
                  <a:t>1/6  2/6 ", "  3/6 ", "  4/6 ", "  5/6, </a:t>
                </a:r>
                <a:r>
                  <a:rPr lang="en-US" sz="900" kern="1200" dirty="0">
                    <a:solidFill>
                      <a:schemeClr val="tx1"/>
                    </a:solidFill>
                    <a:effectLst/>
                  </a:rPr>
                  <a:t>1 whole.		 </a:t>
                </a:r>
              </a:p>
              <a:p>
                <a:pPr marL="344488" indent="-225425"/>
                <a:r>
                  <a:rPr lang="en-US" sz="900" dirty="0">
                    <a:effectLst/>
                  </a:rPr>
                  <a:t>T:	Let’s count by thirds to 6 thirds.  Start at 0 thirds.  (Write as students count.) </a:t>
                </a:r>
                <a:r>
                  <a:rPr lang="en-US" sz="900" kern="1200" dirty="0">
                    <a:solidFill>
                      <a:schemeClr val="tx1"/>
                    </a:solidFill>
                    <a:effectLst/>
                  </a:rPr>
                  <a:t>S:	</a:t>
                </a:r>
                <a:r>
                  <a:rPr lang="en-US" sz="900" i="0" kern="1200">
                    <a:solidFill>
                      <a:schemeClr val="tx1"/>
                    </a:solidFill>
                    <a:effectLst/>
                    <a:latin typeface="Cambria Math"/>
                  </a:rPr>
                  <a:t>0/3 ", "  1/3 ", "  2/3 ", "  3/3 ", "  4/3 ", "  5/3 ", "  6/3</a:t>
                </a:r>
                <a:r>
                  <a:rPr lang="en-US" sz="900" kern="1200" dirty="0">
                    <a:solidFill>
                      <a:schemeClr val="tx1"/>
                    </a:solidFill>
                    <a:effectLst/>
                  </a:rPr>
                  <a:t>. </a:t>
                </a:r>
              </a:p>
              <a:p>
                <a:pPr marL="344488" indent="-225425"/>
                <a:r>
                  <a:rPr lang="en-US" sz="900" kern="1200" dirty="0">
                    <a:solidFill>
                      <a:schemeClr val="tx1"/>
                    </a:solidFill>
                    <a:effectLst/>
                  </a:rPr>
                  <a:t>T:	How many thirds are in 1?</a:t>
                </a:r>
              </a:p>
              <a:p>
                <a:pPr marL="344488" indent="-225425"/>
                <a:r>
                  <a:rPr lang="en-US" sz="900" kern="1200" dirty="0">
                    <a:solidFill>
                      <a:schemeClr val="tx1"/>
                    </a:solidFill>
                    <a:effectLst/>
                  </a:rPr>
                  <a:t>S:	3 thirds.</a:t>
                </a:r>
              </a:p>
              <a:p>
                <a:pPr marL="344488" indent="-225425"/>
                <a:r>
                  <a:rPr lang="en-US" sz="900" kern="1200" dirty="0">
                    <a:solidFill>
                      <a:schemeClr val="tx1"/>
                    </a:solidFill>
                    <a:effectLst/>
                  </a:rPr>
                  <a:t>T:	(Beneath </a:t>
                </a:r>
                <a:r>
                  <a:rPr lang="en-US" sz="900" i="0" kern="1200">
                    <a:solidFill>
                      <a:schemeClr val="tx1"/>
                    </a:solidFill>
                    <a:effectLst/>
                    <a:latin typeface="Cambria Math"/>
                  </a:rPr>
                  <a:t>3/3  </a:t>
                </a:r>
                <a:r>
                  <a:rPr lang="en-US" sz="900" kern="1200" dirty="0">
                    <a:solidFill>
                      <a:schemeClr val="tx1"/>
                    </a:solidFill>
                    <a:effectLst/>
                  </a:rPr>
                  <a:t>, write 1.)  How many thirds are in 2?</a:t>
                </a:r>
              </a:p>
              <a:p>
                <a:pPr marL="344488" indent="-225425"/>
                <a:r>
                  <a:rPr lang="en-US" sz="900" kern="1200" dirty="0">
                    <a:solidFill>
                      <a:schemeClr val="tx1"/>
                    </a:solidFill>
                    <a:effectLst/>
                  </a:rPr>
                  <a:t>S:	6 thirds.</a:t>
                </a:r>
              </a:p>
              <a:p>
                <a:pPr marL="344488" indent="-225425"/>
                <a:r>
                  <a:rPr lang="en-US" sz="900" kern="1200" dirty="0">
                    <a:solidFill>
                      <a:schemeClr val="tx1"/>
                    </a:solidFill>
                    <a:effectLst/>
                  </a:rPr>
                  <a:t>T:	(Beneath </a:t>
                </a:r>
                <a:r>
                  <a:rPr lang="en-US" sz="900" i="0" kern="1200">
                    <a:solidFill>
                      <a:schemeClr val="tx1"/>
                    </a:solidFill>
                    <a:effectLst/>
                  </a:rPr>
                  <a:t>"6</a:t>
                </a:r>
                <a:r>
                  <a:rPr lang="en-US" sz="900" i="0" kern="1200">
                    <a:solidFill>
                      <a:schemeClr val="tx1"/>
                    </a:solidFill>
                    <a:effectLst/>
                    <a:latin typeface="Cambria Math"/>
                  </a:rPr>
                  <a:t>" /"</a:t>
                </a:r>
                <a:r>
                  <a:rPr lang="en-US" sz="900" i="0" kern="1200">
                    <a:solidFill>
                      <a:schemeClr val="tx1"/>
                    </a:solidFill>
                    <a:effectLst/>
                  </a:rPr>
                  <a:t>3</a:t>
                </a:r>
                <a:r>
                  <a:rPr lang="en-US" sz="900" i="0" kern="1200">
                    <a:solidFill>
                      <a:schemeClr val="tx1"/>
                    </a:solidFill>
                    <a:effectLst/>
                    <a:latin typeface="Cambria Math"/>
                  </a:rPr>
                  <a:t>" </a:t>
                </a:r>
                <a:r>
                  <a:rPr lang="en-US" sz="900" kern="1200" dirty="0">
                    <a:solidFill>
                      <a:schemeClr val="tx1"/>
                    </a:solidFill>
                    <a:effectLst/>
                  </a:rPr>
                  <a:t> , write 2.)  Let’s count by thirds again.  This time, when you arrive at 3 thirds and 6 thirds, </a:t>
                </a:r>
                <a:r>
                  <a:rPr lang="en-US" sz="900" kern="1200" dirty="0" smtClean="0">
                    <a:solidFill>
                      <a:schemeClr val="tx1"/>
                    </a:solidFill>
                    <a:effectLst/>
                  </a:rPr>
                  <a:t>say the whole number.  Start at zero.</a:t>
                </a:r>
              </a:p>
              <a:p>
                <a:pPr marL="344488" indent="-225425"/>
                <a:r>
                  <a:rPr lang="en-US" sz="900" kern="1200" dirty="0">
                    <a:solidFill>
                      <a:schemeClr val="tx1"/>
                    </a:solidFill>
                    <a:effectLst/>
                  </a:rPr>
                  <a:t>S:	</a:t>
                </a:r>
                <a:r>
                  <a:rPr lang="en-US" sz="900" i="0" kern="1200">
                    <a:solidFill>
                      <a:schemeClr val="tx1"/>
                    </a:solidFill>
                    <a:effectLst/>
                    <a:latin typeface="Cambria Math"/>
                  </a:rPr>
                  <a:t>1/3  2/3 ",</a:t>
                </a:r>
                <a:r>
                  <a:rPr lang="en-US" sz="900" b="0" i="0" kern="1200" smtClean="0">
                    <a:solidFill>
                      <a:schemeClr val="tx1"/>
                    </a:solidFill>
                    <a:effectLst/>
                    <a:latin typeface="Cambria Math"/>
                  </a:rPr>
                  <a:t>1,</a:t>
                </a:r>
                <a:r>
                  <a:rPr lang="en-US" sz="900" i="0" kern="1200">
                    <a:solidFill>
                      <a:schemeClr val="tx1"/>
                    </a:solidFill>
                    <a:effectLst/>
                    <a:latin typeface="Cambria Math"/>
                  </a:rPr>
                  <a:t> "  4/3  5/3</a:t>
                </a:r>
                <a:r>
                  <a:rPr lang="en-US" sz="900" kern="1200" dirty="0">
                    <a:solidFill>
                      <a:schemeClr val="tx1"/>
                    </a:solidFill>
                    <a:effectLst/>
                  </a:rPr>
                  <a:t>, 2.</a:t>
                </a:r>
              </a:p>
              <a:p>
                <a:r>
                  <a:rPr lang="en-US" sz="900" kern="1200" dirty="0">
                    <a:solidFill>
                      <a:schemeClr val="tx1"/>
                    </a:solidFill>
                    <a:effectLst/>
                  </a:rPr>
                  <a:t>Repeat the process, counting by halves to 6 halves</a:t>
                </a:r>
                <a:r>
                  <a:rPr lang="en-US" sz="900" kern="1200" dirty="0" smtClean="0">
                    <a:solidFill>
                      <a:schemeClr val="tx1"/>
                    </a:solidFill>
                    <a:effectLst/>
                  </a:rPr>
                  <a:t>.</a:t>
                </a:r>
                <a:endParaRPr lang="en-US" sz="900" kern="1200" dirty="0">
                  <a:solidFill>
                    <a:schemeClr val="tx1"/>
                  </a:solidFill>
                  <a:effectLst/>
                </a:endParaRPr>
              </a:p>
            </p:txBody>
          </p:sp>
        </mc:Fallback>
      </mc:AlternateContent>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39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44702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What</a:t>
            </a:r>
            <a:r>
              <a:rPr lang="en-US" baseline="0" dirty="0" smtClean="0"/>
              <a:t> is Fluency? </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3284266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sz="1100" dirty="0"/>
              <a:t>G5 standard calls for students to be fluent multiplying multi-digit numbers by the end of G5. That being said, it would not be reasonable or even advisable to expect students to multiply 5,247 by 389 in a matter of seconds. However, there are a number of skills and strategies that we can practice to help students be more successful when using the multiplication algorithm. Our goal today is to look at a number of these type of fluency activities. </a:t>
            </a:r>
          </a:p>
          <a:p>
            <a:endParaRPr lang="en-US" sz="1100" dirty="0"/>
          </a:p>
          <a:p>
            <a:r>
              <a:rPr lang="en-US" sz="1100" dirty="0"/>
              <a:t>Keep in mind that the following fluency exercises would NOT be administered in one day, but represent a progression of activities that might be implemented over a series of days/weeks to build success and confidence.</a:t>
            </a:r>
          </a:p>
          <a:p>
            <a:endParaRPr lang="en-US" sz="1100" dirty="0"/>
          </a:p>
          <a:p>
            <a:r>
              <a:rPr lang="en-US" sz="1100" i="1" dirty="0"/>
              <a:t>*The following are excerpts from Fluency scripts found in M1-L2, &amp; M2-L16/17/18. Refer to them for further support*</a:t>
            </a:r>
          </a:p>
          <a:p>
            <a:r>
              <a:rPr lang="en-US" sz="1100" dirty="0"/>
              <a:t>Suggested sequence of G5 Counting Exercises:</a:t>
            </a:r>
          </a:p>
          <a:p>
            <a:pPr marL="181240" indent="-181240">
              <a:buFont typeface="Arial"/>
              <a:buChar char="•"/>
            </a:pPr>
            <a:r>
              <a:rPr lang="en-US" sz="1100" dirty="0"/>
              <a:t>Skip count by 12s (emphasize 60, 108, 132 and 144… they’re always the hardest)</a:t>
            </a:r>
          </a:p>
          <a:p>
            <a:pPr marL="181240" indent="-181240">
              <a:buFont typeface="Arial"/>
              <a:buChar char="•"/>
            </a:pPr>
            <a:r>
              <a:rPr lang="en-US" sz="1100" dirty="0"/>
              <a:t>Skip count by 12 tens or 12 hundreds (stop periodically to have participants say the number in standard form)</a:t>
            </a:r>
          </a:p>
          <a:p>
            <a:pPr marL="181240" indent="-181240">
              <a:buFont typeface="Arial"/>
              <a:buChar char="•"/>
            </a:pPr>
            <a:endParaRPr lang="en-US" sz="1100" dirty="0"/>
          </a:p>
          <a:p>
            <a:r>
              <a:rPr lang="en-US" sz="1100" b="1" dirty="0"/>
              <a:t>Happy Counting with Mixed Numbers  (3 minutes)</a:t>
            </a:r>
          </a:p>
          <a:p>
            <a:pPr marL="364158" indent="-238297"/>
            <a:r>
              <a:rPr lang="en-US" sz="1100" dirty="0"/>
              <a:t>T:	Let’s count by 1/2 with mixed numbers.  Ready?  (Teacher rhythmically points up until a change is desired.  Show a closed hand, then point down.  Continue, mixing it up). </a:t>
            </a:r>
          </a:p>
          <a:p>
            <a:pPr marL="364158" indent="-238297"/>
            <a:r>
              <a:rPr lang="en-US" sz="1100" dirty="0"/>
              <a:t>S:	1/2, 1, 1 1/2, 2 (stop), 1 1/2, 1, 1/2, 0 (stop), 1/2, 1, 1 1/2, 2, 2 1/2, 3, 3 1/2, 4 (stop), 3 1/2, 3, 2 1/2, 2, 1 1/2, 1 (stop), 1 1/2, 2, 2 1/2, 3, 3 1/2, 4, 4 1/2, 5.</a:t>
            </a:r>
          </a:p>
          <a:p>
            <a:pPr marL="364158" indent="-238297"/>
            <a:r>
              <a:rPr lang="en-US" sz="1100" dirty="0"/>
              <a:t>T:	Excellent.  Try it for 30 seconds with your partner.  Partner A, you are the teacher today.</a:t>
            </a:r>
          </a:p>
          <a:p>
            <a:pPr marL="181240" indent="-181240">
              <a:buFont typeface="Arial"/>
              <a:buChar char="•"/>
            </a:pPr>
            <a:endParaRPr lang="en-US" sz="1100" dirty="0"/>
          </a:p>
          <a:p>
            <a:r>
              <a:rPr lang="en-US" sz="1100" b="1" dirty="0"/>
              <a:t>Count by Fractions  (3 minutes)</a:t>
            </a:r>
          </a:p>
          <a:p>
            <a:r>
              <a:rPr lang="en-US" sz="1100" dirty="0"/>
              <a:t>Note:  This fluency prepares students for G5–M4–Lesson 21.</a:t>
            </a:r>
          </a:p>
          <a:p>
            <a:pPr marL="364158" indent="-238297"/>
            <a:r>
              <a:rPr lang="en-US" sz="1100" dirty="0"/>
              <a:t>T:	Count by ones to 10.  (Write as students count.)</a:t>
            </a:r>
          </a:p>
          <a:p>
            <a:pPr marL="364158" indent="-238297"/>
            <a:r>
              <a:rPr lang="en-US" sz="1100" dirty="0"/>
              <a:t>S:	1, 2, 3, 4, 5, 6, 7, 8, 9, 10.</a:t>
            </a:r>
          </a:p>
          <a:p>
            <a:pPr marL="364158" indent="-238297"/>
            <a:r>
              <a:rPr lang="en-US" sz="1100" dirty="0"/>
              <a:t>T:	Count by halves to 10 halves.  (Write as students count.)</a:t>
            </a:r>
          </a:p>
          <a:p>
            <a:pPr marL="364158" indent="-238297"/>
            <a:r>
              <a:rPr lang="en-US" sz="1100" dirty="0"/>
              <a:t>S:	1 half, 2 halves, 3 halves, 4 halves, 5 halves, 6 halves, 7 halves, 8 halves, 9 halves, 10 halves.</a:t>
            </a:r>
          </a:p>
          <a:p>
            <a:pPr marL="364158" indent="-238297"/>
            <a:r>
              <a:rPr lang="en-US" sz="1100" dirty="0"/>
              <a:t>T:	Let’s count by halves again.  This time, when we arrive at a whole number, say the whole number.  (Write as students count.)</a:t>
            </a:r>
          </a:p>
          <a:p>
            <a:pPr marL="364158" indent="-238297"/>
            <a:r>
              <a:rPr lang="en-US" sz="1100" dirty="0"/>
              <a:t>S:	1 half, 1 whole, 3 halves, 2 wholes, 5 halves, 3 wholes, 7 halves, 4 wholes, 9 halves, 5 wholes.</a:t>
            </a:r>
          </a:p>
          <a:p>
            <a:pPr marL="364158" indent="-238297"/>
            <a:r>
              <a:rPr lang="en-US" sz="1100" dirty="0"/>
              <a:t> </a:t>
            </a:r>
          </a:p>
          <a:p>
            <a:pPr marL="364158" indent="-238297"/>
            <a:r>
              <a:rPr lang="en-US" sz="1100" dirty="0"/>
              <a:t>T:	Let’s count by halves again.  This time, change improper fractions to mixed numbers.  (Write as students count.)</a:t>
            </a:r>
          </a:p>
          <a:p>
            <a:pPr marL="364158" indent="-238297"/>
            <a:r>
              <a:rPr lang="en-US" sz="1100" dirty="0"/>
              <a:t>S:	1 half, 1, 1 and 1 half, 2, 2 and 1 half, 3, 3 and 1 half, 4, 4 and 1 half, 5.</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330344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Keeping hand signals</a:t>
            </a:r>
            <a:r>
              <a:rPr lang="en-US" baseline="0" dirty="0" smtClean="0"/>
              <a:t> consistent throughout the year, practice daily for no more than 4-5 minutes, otherwise students will lose enthusiasm for the experience. </a:t>
            </a:r>
          </a:p>
          <a:p>
            <a:endParaRPr lang="en-US" dirty="0"/>
          </a:p>
          <a:p>
            <a:r>
              <a:rPr lang="en-US" dirty="0" smtClean="0"/>
              <a:t>Keep the counting challenging and exciting.</a:t>
            </a:r>
          </a:p>
          <a:p>
            <a:endParaRPr lang="en-US" dirty="0"/>
          </a:p>
          <a:p>
            <a:r>
              <a:rPr lang="en-US" dirty="0" smtClean="0"/>
              <a:t>Use differentiation techniques to alter for your class.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585316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92829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 a video clip.</a:t>
            </a:r>
          </a:p>
          <a:p>
            <a:endParaRPr lang="en-US" dirty="0" smtClean="0"/>
          </a:p>
          <a:p>
            <a:r>
              <a:rPr lang="en-US" baseline="0" dirty="0" smtClean="0"/>
              <a:t>5</a:t>
            </a:r>
            <a:r>
              <a:rPr lang="en-US" baseline="30000" dirty="0" smtClean="0"/>
              <a:t>th</a:t>
            </a:r>
            <a:r>
              <a:rPr lang="en-US" baseline="0" dirty="0" smtClean="0"/>
              <a:t> Grade: Addition Fractions to make 1 Whole (part 1); </a:t>
            </a:r>
            <a:r>
              <a:rPr lang="en-US" sz="1700" b="1" dirty="0"/>
              <a:t>Happy Counting by Fractions (part 2)</a:t>
            </a:r>
          </a:p>
          <a:p>
            <a:r>
              <a:rPr lang="en-US" u="sng" dirty="0" smtClean="0"/>
              <a:t>http://</a:t>
            </a:r>
            <a:r>
              <a:rPr lang="en-US" u="sng" dirty="0" err="1" smtClean="0"/>
              <a:t>www.engageny.org</a:t>
            </a:r>
            <a:r>
              <a:rPr lang="en-US" u="sng" dirty="0" smtClean="0"/>
              <a:t>/resource/common-core-video-series-fraction-fluency-in-grade-5</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0556569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a:t>
            </a:r>
            <a:r>
              <a:rPr lang="en-US" baseline="0" dirty="0" smtClean="0"/>
              <a:t> will have 5 minutes to read and practice. </a:t>
            </a:r>
            <a:r>
              <a:rPr lang="en-US" dirty="0" smtClean="0"/>
              <a:t> </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K-5 Counting Handout</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295703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reflect on the questions. </a:t>
            </a:r>
          </a:p>
          <a:p>
            <a:endParaRPr lang="en-US" dirty="0" smtClean="0"/>
          </a:p>
          <a:p>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674690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734094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Let’s look at White Board Exchanges.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83124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marL="181240" indent="-181240">
              <a:buFont typeface="Arial" pitchFamily="34" charset="0"/>
              <a:buChar char="•"/>
            </a:pPr>
            <a:r>
              <a:rPr lang="en-US" dirty="0" smtClean="0"/>
              <a:t>Chunk it, Check it technique</a:t>
            </a:r>
          </a:p>
          <a:p>
            <a:pPr marL="181240" indent="-181240">
              <a:buFont typeface="Arial" pitchFamily="34" charset="0"/>
              <a:buChar char="•"/>
            </a:pPr>
            <a:r>
              <a:rPr lang="en-US" dirty="0" smtClean="0"/>
              <a:t>Students feel</a:t>
            </a:r>
            <a:r>
              <a:rPr lang="en-US" baseline="0" dirty="0" smtClean="0"/>
              <a:t> safe, no judgment</a:t>
            </a:r>
          </a:p>
          <a:p>
            <a:pPr marL="181240" indent="-181240">
              <a:buFont typeface="Arial" pitchFamily="34" charset="0"/>
              <a:buChar char="•"/>
            </a:pPr>
            <a:r>
              <a:rPr lang="en-US" baseline="0" dirty="0" smtClean="0"/>
              <a:t>Quick check for understanding, can change your questioning based on responses</a:t>
            </a:r>
          </a:p>
          <a:p>
            <a:pPr marL="181240" indent="-181240">
              <a:buFont typeface="Arial" pitchFamily="34" charset="0"/>
              <a:buChar char="•"/>
            </a:pPr>
            <a:r>
              <a:rPr lang="en-US" baseline="0" dirty="0" smtClean="0"/>
              <a:t>Choral engages all students, raise your hand when ready gives more thinking time. </a:t>
            </a:r>
          </a:p>
          <a:p>
            <a:pPr marL="181240" indent="-181240">
              <a:buFont typeface="Arial" pitchFamily="34" charset="0"/>
              <a:buChar char="•"/>
            </a:pPr>
            <a:r>
              <a:rPr lang="en-US" baseline="0" dirty="0" smtClean="0"/>
              <a:t>Have simple to complex sequence in mind, be prepared to alter based on student responses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74183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a:t>Five Frame Peek-a-Boo (4 minutes)</a:t>
            </a:r>
            <a:endParaRPr lang="en-US" dirty="0"/>
          </a:p>
          <a:p>
            <a:r>
              <a:rPr lang="en-US" dirty="0"/>
              <a:t>Materials: (T) 5‐group cards</a:t>
            </a:r>
          </a:p>
          <a:p>
            <a:pPr marL="364158" indent="-238297"/>
            <a:r>
              <a:rPr lang="en-US" dirty="0"/>
              <a:t>T: 	I’m going to show you my 5--‐group cards, but only for a second! Like this… (hold up the card briefly, and then quickly take it out of view). Quickly count the dots, and raise your hand when you know how many. Remember to wait for the snap. (Wait for all students to raise hands, and then give the signal.)</a:t>
            </a:r>
          </a:p>
          <a:p>
            <a:pPr marL="364158" indent="-238297"/>
            <a:r>
              <a:rPr lang="en-US" dirty="0"/>
              <a:t>S: 	1!</a:t>
            </a:r>
          </a:p>
          <a:p>
            <a:r>
              <a:rPr lang="en-US" dirty="0"/>
              <a:t>Work within numbers to 3 at first, and as students demonstrate mastery, introduce 4 and 5. Here is a possible sequence: 1, 2, 1, 2, 3, 2, 3, 4, 3, 2, 3, 2, 3, 4, 5, 4, 5, 4, 3, then random.</a:t>
            </a:r>
          </a:p>
          <a:p>
            <a:r>
              <a:rPr lang="en-US" b="1" dirty="0"/>
              <a:t> </a:t>
            </a:r>
            <a:endParaRPr lang="en-US" dirty="0"/>
          </a:p>
          <a:p>
            <a:r>
              <a:rPr lang="en-US" b="1" dirty="0"/>
              <a:t>Making 3 with Triangles and Beans (6 minutes)</a:t>
            </a:r>
            <a:endParaRPr lang="en-US" dirty="0"/>
          </a:p>
          <a:p>
            <a:r>
              <a:rPr lang="en-US" dirty="0"/>
              <a:t>Materials: (S) 3 beans, paper or foam triangle</a:t>
            </a:r>
          </a:p>
          <a:p>
            <a:pPr marL="364158" indent="-238297"/>
            <a:r>
              <a:rPr lang="en-US" dirty="0"/>
              <a:t>T: 	Touch and count the corners of the triangle.</a:t>
            </a:r>
          </a:p>
          <a:p>
            <a:pPr marL="364158" indent="-238297"/>
            <a:r>
              <a:rPr lang="en-US" dirty="0"/>
              <a:t>S: 	1, 2, 3.</a:t>
            </a:r>
          </a:p>
          <a:p>
            <a:pPr marL="364158" indent="-238297"/>
            <a:r>
              <a:rPr lang="en-US" dirty="0"/>
              <a:t>T: 	Touch and count your beans.</a:t>
            </a:r>
          </a:p>
          <a:p>
            <a:pPr marL="364158" indent="-238297"/>
            <a:r>
              <a:rPr lang="en-US" dirty="0"/>
              <a:t>S: 	1, 2, 3.</a:t>
            </a:r>
          </a:p>
          <a:p>
            <a:pPr marL="364158" indent="-238297"/>
            <a:r>
              <a:rPr lang="en-US" dirty="0"/>
              <a:t>T: 	Our job is to make 3. Put your 2 beans on the corners of your triangle. Keep the other one in your hand. How many beans on your triangle?</a:t>
            </a:r>
          </a:p>
          <a:p>
            <a:pPr marL="364158" indent="-238297"/>
            <a:r>
              <a:rPr lang="en-US" dirty="0"/>
              <a:t>S: 	2.</a:t>
            </a:r>
          </a:p>
          <a:p>
            <a:pPr marL="364158" indent="-238297"/>
            <a:r>
              <a:rPr lang="en-US" dirty="0"/>
              <a:t>T: 	How many beans in your hand?</a:t>
            </a:r>
          </a:p>
          <a:p>
            <a:pPr marL="364158" indent="-238297"/>
            <a:r>
              <a:rPr lang="en-US" dirty="0"/>
              <a:t>S: 	1.</a:t>
            </a:r>
          </a:p>
          <a:p>
            <a:pPr marL="364158" indent="-238297"/>
            <a:r>
              <a:rPr lang="en-US" dirty="0"/>
              <a:t>T: 	We can tell how to make 3 like this: 2 and 1 makes 3. Echo me, please.</a:t>
            </a:r>
          </a:p>
          <a:p>
            <a:pPr marL="364158" indent="-238297"/>
            <a:r>
              <a:rPr lang="en-US" dirty="0"/>
              <a:t>S: 	2 and 1 makes 3.</a:t>
            </a:r>
          </a:p>
          <a:p>
            <a:pPr marL="364158" indent="-238297"/>
            <a:r>
              <a:rPr lang="en-US" dirty="0"/>
              <a:t>T: 	Show me 1 bean on your triangle. Keep the rest in your hand. How many beans on your triangle?</a:t>
            </a:r>
          </a:p>
          <a:p>
            <a:pPr marL="364158" indent="-238297"/>
            <a:r>
              <a:rPr lang="en-US" dirty="0"/>
              <a:t>S: 	1.</a:t>
            </a:r>
          </a:p>
          <a:p>
            <a:pPr marL="364158" indent="-238297"/>
            <a:r>
              <a:rPr lang="en-US" dirty="0"/>
              <a:t>T: 	How many beans in your hand?</a:t>
            </a:r>
          </a:p>
          <a:p>
            <a:pPr marL="364158" indent="-238297"/>
            <a:r>
              <a:rPr lang="en-US" dirty="0"/>
              <a:t>S: 	2.</a:t>
            </a:r>
          </a:p>
          <a:p>
            <a:pPr marL="364158" indent="-238297"/>
            <a:r>
              <a:rPr lang="en-US" dirty="0"/>
              <a:t>T: 	Raise your hand when you can say the sentence, start with 1. (Wait until all hands are raised and then give the signal.)</a:t>
            </a:r>
          </a:p>
          <a:p>
            <a:pPr marL="364158" indent="-238297"/>
            <a:r>
              <a:rPr lang="en-US" dirty="0"/>
              <a:t>S: 	1 and 2 makes 3.</a:t>
            </a:r>
          </a:p>
          <a:p>
            <a:pPr marL="364158" indent="-238297"/>
            <a:r>
              <a:rPr lang="en-US" b="1" dirty="0"/>
              <a:t> </a:t>
            </a:r>
          </a:p>
          <a:p>
            <a:r>
              <a:rPr lang="en-US" b="1" dirty="0"/>
              <a:t>NOTES CONTINUED ON NEXT SLIDE…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smtClean="0"/>
              <a:t>Rekenrek-20</a:t>
            </a:r>
          </a:p>
          <a:p>
            <a:pPr marL="484985" lvl="1" indent="-302066">
              <a:buFont typeface="Arial" pitchFamily="34" charset="0"/>
              <a:buChar char="•"/>
            </a:pPr>
            <a:r>
              <a:rPr lang="en-US" dirty="0" smtClean="0"/>
              <a:t>Triangle Mat</a:t>
            </a:r>
          </a:p>
          <a:p>
            <a:pPr marL="484985" lvl="1" indent="-302066">
              <a:buFont typeface="Arial" pitchFamily="34" charset="0"/>
              <a:buChar char="•"/>
            </a:pPr>
            <a:r>
              <a:rPr lang="en-US" dirty="0" smtClean="0"/>
              <a:t>Left Hand Mat</a:t>
            </a:r>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49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9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dirty="0" smtClean="0"/>
              <a:t>Here are the fluency standards for grades K-5.  These are the major focus</a:t>
            </a:r>
            <a:r>
              <a:rPr lang="en-US" baseline="0" dirty="0" smtClean="0"/>
              <a:t> fluency of the year but students</a:t>
            </a:r>
            <a:r>
              <a:rPr lang="en-US" dirty="0" smtClean="0"/>
              <a:t> are not expected to master these fluencies until the end of the year.  The daily fluency drills build to meeting such mastery.  </a:t>
            </a:r>
          </a:p>
          <a:p>
            <a:endParaRPr lang="en-US" dirty="0"/>
          </a:p>
          <a:p>
            <a:r>
              <a:rPr lang="en-US" dirty="0" smtClean="0"/>
              <a:t>Please note that not all fluency drills address the grade level standard. Some will give skills in preparation for the lesson or in anticipation for future lessons, as well as reviewing previously taught material.</a:t>
            </a:r>
            <a:endParaRPr lang="en-US" baseline="0"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4</a:t>
            </a:r>
            <a:r>
              <a:rPr lang="en-US" dirty="0" smtClean="0"/>
              <a:t>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645677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NOTES FROM PREVIOUS SLIDE CONTINUED…</a:t>
            </a:r>
          </a:p>
          <a:p>
            <a:pPr marL="364158" indent="-238297"/>
            <a:r>
              <a:rPr lang="en-US" b="1" dirty="0"/>
              <a:t> </a:t>
            </a:r>
            <a:endParaRPr lang="en-US" dirty="0"/>
          </a:p>
          <a:p>
            <a:r>
              <a:rPr lang="en-US" b="1" dirty="0"/>
              <a:t>Counting Beans and Fingers to 3 (5 minutes GK-M1)</a:t>
            </a:r>
            <a:endParaRPr lang="en-US" dirty="0"/>
          </a:p>
          <a:p>
            <a:r>
              <a:rPr lang="en-US" dirty="0"/>
              <a:t>Materials: (S) Left hand mat, bag of beans (painted red on one side)</a:t>
            </a:r>
          </a:p>
          <a:p>
            <a:r>
              <a:rPr lang="en-US" dirty="0"/>
              <a:t>Note: This fluency was selected in anticipation of future lessons. Although students will not be working with numbers in this lesson, they will need to develop fluency for upcoming lessons in which students will work with numbers in depth.</a:t>
            </a:r>
          </a:p>
          <a:p>
            <a:pPr marL="364158" indent="-238297"/>
            <a:r>
              <a:rPr lang="en-US" dirty="0"/>
              <a:t>T: 	Take 1 bean out of your bag and put it on your mat. Count how many beans are on your mat.</a:t>
            </a:r>
          </a:p>
          <a:p>
            <a:pPr marL="364158" indent="-238297"/>
            <a:r>
              <a:rPr lang="en-US" dirty="0"/>
              <a:t>S: 	1.</a:t>
            </a:r>
          </a:p>
          <a:p>
            <a:pPr marL="364158" indent="-238297"/>
            <a:r>
              <a:rPr lang="en-US" dirty="0"/>
              <a:t>T: 	Take another bean out of your bag and put it on your mat. Count how many beans are on your mat now.</a:t>
            </a:r>
          </a:p>
          <a:p>
            <a:pPr marL="364158" indent="-238297"/>
            <a:r>
              <a:rPr lang="en-US" dirty="0"/>
              <a:t>S: 	1, 2.</a:t>
            </a:r>
          </a:p>
          <a:p>
            <a:pPr marL="364158" indent="-238297"/>
            <a:r>
              <a:rPr lang="en-US" dirty="0"/>
              <a:t>T: 	Yes. Take another bean out of your bag and put it on your mat. Count how many beans are on your mat now.</a:t>
            </a:r>
          </a:p>
          <a:p>
            <a:pPr marL="364158" indent="-238297"/>
            <a:r>
              <a:rPr lang="en-US" dirty="0"/>
              <a:t>S: 	1, 2, 3.</a:t>
            </a:r>
          </a:p>
          <a:p>
            <a:pPr marL="364158" indent="-238297"/>
            <a:r>
              <a:rPr lang="en-US" dirty="0"/>
              <a:t>T: 	yes. Let’s touch and count them one at a time like this, 1, 2, 3.</a:t>
            </a:r>
          </a:p>
          <a:p>
            <a:pPr marL="364158" indent="-238297"/>
            <a:r>
              <a:rPr lang="en-US" dirty="0"/>
              <a:t>S: 	1, 2, 3 (as they touch each bean).</a:t>
            </a:r>
          </a:p>
          <a:p>
            <a:pPr marL="364158" indent="-238297"/>
            <a:r>
              <a:rPr lang="en-US" dirty="0"/>
              <a:t>T: 	Move 1 bean to the pinky fingernail. How many fingers have a bean?</a:t>
            </a:r>
          </a:p>
          <a:p>
            <a:pPr marL="364158" indent="-238297"/>
            <a:r>
              <a:rPr lang="en-US" dirty="0"/>
              <a:t>S: 	1.</a:t>
            </a:r>
          </a:p>
          <a:p>
            <a:pPr marL="364158" indent="-238297"/>
            <a:r>
              <a:rPr lang="en-US" dirty="0"/>
              <a:t>T: 	How many fingernails are under the bean?</a:t>
            </a:r>
          </a:p>
          <a:p>
            <a:pPr marL="364158" indent="-238297"/>
            <a:r>
              <a:rPr lang="en-US" dirty="0"/>
              <a:t>S: 	1.</a:t>
            </a:r>
          </a:p>
          <a:p>
            <a:pPr marL="364158" indent="-238297"/>
            <a:r>
              <a:rPr lang="en-US" dirty="0"/>
              <a:t>T: 	Is that exactly the same number?</a:t>
            </a:r>
          </a:p>
          <a:p>
            <a:pPr marL="364158" indent="-238297"/>
            <a:r>
              <a:rPr lang="en-US" dirty="0"/>
              <a:t>S: 	Yes!</a:t>
            </a:r>
          </a:p>
          <a:p>
            <a:r>
              <a:rPr lang="en-US" dirty="0"/>
              <a:t>Continue to 3 in this manner. Give time for students to touch and count, but take notice of which students must recount each time.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smtClean="0"/>
              <a:t>Rekenrek-20</a:t>
            </a:r>
          </a:p>
          <a:p>
            <a:pPr marL="484985" lvl="1" indent="-302066">
              <a:buFont typeface="Arial" pitchFamily="34" charset="0"/>
              <a:buChar char="•"/>
            </a:pPr>
            <a:r>
              <a:rPr lang="en-US" dirty="0" smtClean="0"/>
              <a:t>Triangle Mat</a:t>
            </a:r>
          </a:p>
          <a:p>
            <a:pPr marL="484985" lvl="1" indent="-302066">
              <a:buFont typeface="Arial" pitchFamily="34" charset="0"/>
              <a:buChar char="•"/>
            </a:pPr>
            <a:r>
              <a:rPr lang="en-US" dirty="0" smtClean="0"/>
              <a:t>Left Hand Mat</a:t>
            </a:r>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91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a:t>Standards Check: Commutative Property  (5 minutes)</a:t>
            </a:r>
            <a:endParaRPr lang="en-US" dirty="0"/>
          </a:p>
          <a:p>
            <a:r>
              <a:rPr lang="en-US" dirty="0"/>
              <a:t>Materials:  (S) 2 dice, personal whiteboard</a:t>
            </a:r>
          </a:p>
          <a:p>
            <a:r>
              <a:rPr lang="en-US" dirty="0"/>
              <a:t>Note:  In the remaining lessons, there will be a variety of fluency activities that can be used to monitor students’ mastery of grade level standards.  Take note of any students who may need additional support or particular standards-based activities that may be useful to include in summer practice.</a:t>
            </a:r>
          </a:p>
          <a:p>
            <a:r>
              <a:rPr lang="en-US" dirty="0"/>
              <a:t>This activity reviews the Commutative Property of Addition (e.g., </a:t>
            </a:r>
            <a:r>
              <a:rPr lang="en-US" i="1" dirty="0"/>
              <a:t>if 6 + 3 = 9 is known, then 3 + 6 = 9 is also known)</a:t>
            </a:r>
            <a:r>
              <a:rPr lang="en-US" dirty="0"/>
              <a:t> (1.OA.3) and requires students to understand the meaning of the equal sign (1.OA.7).  </a:t>
            </a:r>
          </a:p>
          <a:p>
            <a:r>
              <a:rPr lang="en-US" dirty="0"/>
              <a:t>Assign partners.  </a:t>
            </a:r>
          </a:p>
          <a:p>
            <a:r>
              <a:rPr lang="en-US" dirty="0"/>
              <a:t>Both partners roll their dice to determine the addends and write 4 equations with the sum. </a:t>
            </a:r>
          </a:p>
          <a:p>
            <a:r>
              <a:rPr lang="en-US" dirty="0"/>
              <a:t>Partners exchange whiteboards and check each other’s work.</a:t>
            </a:r>
          </a:p>
          <a:p>
            <a:r>
              <a:rPr lang="en-US" dirty="0"/>
              <a:t> </a:t>
            </a:r>
          </a:p>
          <a:p>
            <a:r>
              <a:rPr lang="en-US" b="1" dirty="0"/>
              <a:t>Take Out Ones  (5 minutes)</a:t>
            </a:r>
            <a:endParaRPr lang="en-US" dirty="0"/>
          </a:p>
          <a:p>
            <a:r>
              <a:rPr lang="en-US" dirty="0"/>
              <a:t>Materials:  (S) Personal whiteboards</a:t>
            </a:r>
          </a:p>
          <a:p>
            <a:r>
              <a:rPr lang="en-US" dirty="0"/>
              <a:t>Note:  Taking out some ones from a two-digit number strengthens students ability to apply the make ten strategy when adding two, two-digit numbers. Give students a sequence of three related numbers at a time and have them write number bonds on their personal whiteboards.  Challenge early finishers to think of additional related number bonds for each sequence.  Suggested sequence:  </a:t>
            </a:r>
          </a:p>
          <a:p>
            <a:r>
              <a:rPr lang="en-US" dirty="0"/>
              <a:t>Take out 1:  8, 18, 28;  6, 56, 86;</a:t>
            </a:r>
          </a:p>
          <a:p>
            <a:r>
              <a:rPr lang="en-US" dirty="0"/>
              <a:t>Take out 2:  5, 15, 25;  7, 37, 97; </a:t>
            </a:r>
          </a:p>
          <a:p>
            <a:r>
              <a:rPr lang="en-US" dirty="0"/>
              <a:t>Take out 3:  6, 36, 76;  9, 69, 99, 109</a:t>
            </a:r>
          </a:p>
          <a:p>
            <a:r>
              <a:rPr lang="en-US" dirty="0"/>
              <a:t>Take out 4:  8, 48, 88, 108;  7, 77, 107, 117</a:t>
            </a:r>
          </a:p>
          <a:p>
            <a:r>
              <a:rPr lang="en-US" dirty="0"/>
              <a:t> </a:t>
            </a:r>
          </a:p>
          <a:p>
            <a:r>
              <a:rPr lang="en-US" b="1" dirty="0"/>
              <a:t>Make Ten Addition with Partners  (6 minutes)</a:t>
            </a:r>
            <a:endParaRPr lang="en-US" dirty="0"/>
          </a:p>
          <a:p>
            <a:r>
              <a:rPr lang="en-US" dirty="0"/>
              <a:t>Materials:  (S) Personal white board</a:t>
            </a:r>
          </a:p>
          <a:p>
            <a:r>
              <a:rPr lang="en-US" dirty="0"/>
              <a:t>Note:  This fluency activity reviews how to use the Level 3 strategy of making ten to add two single-digit numbers.  Students will learn how to apply this strategy when adding a 1-digit number to a 2-digit number in today’s lesson. </a:t>
            </a:r>
          </a:p>
          <a:p>
            <a:r>
              <a:rPr lang="en-US" dirty="0"/>
              <a:t>Assign partners of equal ability.  </a:t>
            </a:r>
          </a:p>
          <a:p>
            <a:r>
              <a:rPr lang="en-US" dirty="0"/>
              <a:t>Partners choose an addend for each other from 1-10. </a:t>
            </a:r>
          </a:p>
          <a:p>
            <a:r>
              <a:rPr lang="en-US" dirty="0"/>
              <a:t>On their personal boards, students add </a:t>
            </a:r>
            <a:r>
              <a:rPr lang="en-US" u="sng" dirty="0"/>
              <a:t>their number to 9, 8 and 7</a:t>
            </a:r>
            <a:r>
              <a:rPr lang="en-US" dirty="0"/>
              <a:t>.   Remind students to </a:t>
            </a:r>
            <a:r>
              <a:rPr lang="en-US" u="sng" dirty="0"/>
              <a:t>write</a:t>
            </a:r>
            <a:r>
              <a:rPr lang="en-US" dirty="0"/>
              <a:t> the two addition sentences they learned in Module 2. </a:t>
            </a:r>
          </a:p>
          <a:p>
            <a:r>
              <a:rPr lang="en-US" dirty="0"/>
              <a:t/>
            </a:r>
            <a:br>
              <a:rPr lang="en-US" dirty="0"/>
            </a:br>
            <a:r>
              <a:rPr lang="en-US" dirty="0"/>
              <a:t>Partners then exchange boards and check each other’s work.</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Dice</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91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dirty="0" smtClean="0"/>
              <a:t>The fluency activities of</a:t>
            </a:r>
            <a:r>
              <a:rPr lang="en-US" baseline="0" dirty="0" smtClean="0"/>
              <a:t> Grade 2 are designed to </a:t>
            </a:r>
            <a:r>
              <a:rPr lang="en-US" dirty="0" smtClean="0"/>
              <a:t>provide each student with enough practice to achieve mastery of the required fluencies (i.e., adding and subtracting within 20 and within 100) by the end of the year.  Activities such as Say Ten counting</a:t>
            </a:r>
            <a:r>
              <a:rPr lang="en-US" baseline="0" dirty="0" smtClean="0"/>
              <a:t> and Think 10 to Add 9, and the use of tools and models like the Rekenrek and Hide Zero cards, solidify student fluency.</a:t>
            </a:r>
            <a:endParaRPr lang="en-US" dirty="0" smtClean="0"/>
          </a:p>
          <a:p>
            <a:endParaRPr lang="en-US" dirty="0" smtClean="0"/>
          </a:p>
          <a:p>
            <a:r>
              <a:rPr lang="en-US" dirty="0" smtClean="0"/>
              <a:t>This fluency is essential to the work of later modules and future grade levels, where students</a:t>
            </a:r>
            <a:r>
              <a:rPr lang="en-US" baseline="0" dirty="0" smtClean="0"/>
              <a:t> must fluently recompose place value units to work adeptly with the four operations.</a:t>
            </a:r>
          </a:p>
          <a:p>
            <a:endParaRPr lang="en-US" baseline="0" dirty="0" smtClean="0"/>
          </a:p>
          <a:p>
            <a:r>
              <a:rPr lang="en-US" b="1" i="1" u="sng" baseline="0" dirty="0" smtClean="0"/>
              <a:t>Say Ten Counting</a:t>
            </a:r>
            <a:r>
              <a:rPr lang="en-US" i="1" baseline="0" dirty="0" smtClean="0"/>
              <a:t>  Move from Rekenrek to Hide Zero cards. (See Lesson 2 script)</a:t>
            </a:r>
          </a:p>
          <a:p>
            <a:r>
              <a:rPr lang="en-US" i="1" baseline="0" dirty="0" smtClean="0"/>
              <a:t>Count from 5 to 25:  5, 6, 7, 8, 9, 10, ten 1, ten 2, … 2 tens, 2 tens 1, etc.</a:t>
            </a:r>
          </a:p>
          <a:p>
            <a:endParaRPr lang="en-US" i="1" baseline="0" dirty="0" smtClean="0"/>
          </a:p>
          <a:p>
            <a:r>
              <a:rPr lang="en-US" i="0" baseline="0" dirty="0" smtClean="0"/>
              <a:t>Talk with a partner:  What patterns did you notice as you counted the numbers 11-19?  How does this relate to counting numbers 20-29?</a:t>
            </a:r>
          </a:p>
          <a:p>
            <a:endParaRPr lang="en-US" i="0" baseline="0" dirty="0" smtClean="0"/>
          </a:p>
          <a:p>
            <a:r>
              <a:rPr lang="en-US" i="0" baseline="0" dirty="0" smtClean="0"/>
              <a:t>Then you can repeat using Hide Zero cards.</a:t>
            </a:r>
          </a:p>
          <a:p>
            <a:endParaRPr lang="en-US" i="0" baseline="0" dirty="0" smtClean="0"/>
          </a:p>
          <a:p>
            <a:r>
              <a:rPr lang="en-US" b="1" i="1" u="sng" baseline="0" dirty="0" smtClean="0"/>
              <a:t>Think 10 to Add 9</a:t>
            </a:r>
            <a:r>
              <a:rPr lang="en-US" i="1" baseline="0" dirty="0" smtClean="0"/>
              <a:t>  (See Lesson 6 script)</a:t>
            </a:r>
          </a:p>
          <a:p>
            <a:r>
              <a:rPr lang="en-US" i="0" baseline="0" dirty="0" smtClean="0"/>
              <a:t>I say, “9 + 5.”  You say, “10 + 4.” (Continue with all the 9 + facts.)  </a:t>
            </a:r>
          </a:p>
          <a:p>
            <a:endParaRPr lang="en-US" i="0" baseline="0" dirty="0" smtClean="0"/>
          </a:p>
          <a:p>
            <a:r>
              <a:rPr lang="en-US" b="1" i="1" u="sng" baseline="0" dirty="0" smtClean="0"/>
              <a:t>Related Facts Within 20</a:t>
            </a:r>
            <a:r>
              <a:rPr lang="en-US" b="0" i="0" u="none" baseline="0" dirty="0" smtClean="0"/>
              <a:t> </a:t>
            </a:r>
            <a:r>
              <a:rPr lang="en-US" b="0" i="1" u="none" baseline="0" dirty="0" smtClean="0"/>
              <a:t> (See Lesson 8 script)</a:t>
            </a:r>
            <a:endParaRPr lang="en-US" b="1" i="1" u="sng" baseline="0" dirty="0" smtClean="0"/>
          </a:p>
          <a:p>
            <a:r>
              <a:rPr lang="en-US" b="0" u="none" baseline="0" dirty="0" smtClean="0"/>
              <a:t>I say, “10 - 6.”  You write, “6 + 4 = 10.”  (Continue with various facts.)</a:t>
            </a:r>
          </a:p>
          <a:p>
            <a:endParaRPr lang="en-US" b="1" u="sng"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a:t>MATERIALS NEEDED:</a:t>
            </a:r>
          </a:p>
          <a:p>
            <a:pPr marL="484985" lvl="1" indent="-302066">
              <a:buFont typeface="Arial" pitchFamily="34" charset="0"/>
              <a:buChar char="•"/>
            </a:pPr>
            <a:r>
              <a:rPr lang="en-US" dirty="0" smtClean="0"/>
              <a:t>Rekenrek-100</a:t>
            </a:r>
          </a:p>
          <a:p>
            <a:pPr marL="484985" lvl="1" indent="-302066">
              <a:buFont typeface="Arial" pitchFamily="34" charset="0"/>
              <a:buChar char="•"/>
            </a:pPr>
            <a:r>
              <a:rPr lang="en-US" dirty="0" smtClean="0"/>
              <a:t>Hide Zero Cards</a:t>
            </a:r>
            <a:endParaRPr lang="en-US" dirty="0"/>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940404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a:t>
            </a:r>
            <a:r>
              <a:rPr lang="en-US" baseline="0" dirty="0" smtClean="0"/>
              <a:t> a video clip.</a:t>
            </a:r>
          </a:p>
          <a:p>
            <a:endParaRPr lang="en-US" baseline="0"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862597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b="1" dirty="0"/>
              <a:t>Multiply Using the Distributive Property (4 minutes:G3-M3) </a:t>
            </a:r>
            <a:endParaRPr lang="en-US" dirty="0"/>
          </a:p>
          <a:p>
            <a:r>
              <a:rPr lang="en-US" dirty="0"/>
              <a:t>Materials: (S) Personal white boards </a:t>
            </a:r>
          </a:p>
          <a:p>
            <a:r>
              <a:rPr lang="en-US" dirty="0"/>
              <a:t>Note: This fluency reviews the </a:t>
            </a:r>
            <a:r>
              <a:rPr lang="en-US" i="1" dirty="0"/>
              <a:t>n </a:t>
            </a:r>
            <a:r>
              <a:rPr lang="en-US" dirty="0"/>
              <a:t>+ 1 strategy from Lesson 2. </a:t>
            </a:r>
          </a:p>
          <a:p>
            <a:pPr marL="364158" indent="-238297"/>
            <a:r>
              <a:rPr lang="en-US" dirty="0"/>
              <a:t>T: 	(Project a 5 × 6 array, covering a sixth row of 6.) How many groups of 6 are there? </a:t>
            </a:r>
          </a:p>
          <a:p>
            <a:pPr marL="364158" indent="-238297"/>
            <a:r>
              <a:rPr lang="en-US" dirty="0"/>
              <a:t>S: 	5. </a:t>
            </a:r>
          </a:p>
          <a:p>
            <a:pPr marL="364158" indent="-238297"/>
            <a:r>
              <a:rPr lang="en-US" dirty="0"/>
              <a:t>T: 	Let’s find how many are in the array counting by fives. (Point as students count.) </a:t>
            </a:r>
          </a:p>
          <a:p>
            <a:pPr marL="364158" indent="-238297"/>
            <a:r>
              <a:rPr lang="en-US" dirty="0"/>
              <a:t>S: 	5, 10, 15, 20, 25, 30. </a:t>
            </a:r>
          </a:p>
          <a:p>
            <a:pPr marL="364158" indent="-238297"/>
            <a:r>
              <a:rPr lang="en-US" dirty="0"/>
              <a:t>T: 	Let’s find how many are in the array counting by sixes. (Point as students count.) </a:t>
            </a:r>
          </a:p>
          <a:p>
            <a:pPr marL="364158" indent="-238297"/>
            <a:r>
              <a:rPr lang="en-US" dirty="0"/>
              <a:t>S: 	6, 12, 18, 24, 30. </a:t>
            </a:r>
          </a:p>
          <a:p>
            <a:pPr marL="364158" indent="-238297"/>
            <a:r>
              <a:rPr lang="en-US" dirty="0"/>
              <a:t>T: 	Write two multiplication sentences for this array. </a:t>
            </a:r>
          </a:p>
          <a:p>
            <a:pPr marL="364158" indent="-238297"/>
            <a:r>
              <a:rPr lang="en-US" dirty="0"/>
              <a:t>S: 	(Write 6 × 5 = 30 and 5 × 6 = 30.) </a:t>
            </a:r>
          </a:p>
          <a:p>
            <a:pPr marL="364158" indent="-238297"/>
            <a:r>
              <a:rPr lang="en-US" dirty="0"/>
              <a:t>T: 	(Reveal the sixth row of 6.) How many groups of 6 are there now? </a:t>
            </a:r>
          </a:p>
          <a:p>
            <a:pPr marL="364158" indent="-238297"/>
            <a:r>
              <a:rPr lang="en-US" dirty="0"/>
              <a:t>S: 	6. </a:t>
            </a:r>
          </a:p>
          <a:p>
            <a:pPr marL="364158" indent="-238297"/>
            <a:r>
              <a:rPr lang="en-US" dirty="0"/>
              <a:t>T: 	Add 1 more group of 6 to 30. (Write 30 + 6 = .) On your white boards, write the addition sentence. </a:t>
            </a:r>
          </a:p>
          <a:p>
            <a:pPr marL="364158" indent="-238297"/>
            <a:r>
              <a:rPr lang="en-US" dirty="0"/>
              <a:t>S: 	(Write 30 + 6 = 36.) </a:t>
            </a:r>
          </a:p>
          <a:p>
            <a:pPr marL="364158" indent="-238297"/>
            <a:r>
              <a:rPr lang="en-US" dirty="0"/>
              <a:t>T: 	On your white boards, write a multiplication sentence for this array. </a:t>
            </a:r>
          </a:p>
          <a:p>
            <a:pPr marL="364158" indent="-238297"/>
            <a:r>
              <a:rPr lang="en-US" dirty="0"/>
              <a:t>S: 	(Write 6 × 6 = 36.) </a:t>
            </a:r>
          </a:p>
          <a:p>
            <a:r>
              <a:rPr lang="en-US" dirty="0"/>
              <a:t>Continue with the following suggested sequence: 5 × 8 → 6 × 8, 5 × 7 → 6 × 7, and 5 × 9 → 6 × 9. </a:t>
            </a:r>
          </a:p>
          <a:p>
            <a:r>
              <a:rPr lang="en-US" dirty="0"/>
              <a:t> </a:t>
            </a:r>
          </a:p>
          <a:p>
            <a:r>
              <a:rPr lang="en-US" b="1" dirty="0"/>
              <a:t>Rename Tens (3 minutes: G3-M2) </a:t>
            </a:r>
            <a:endParaRPr lang="en-US" dirty="0"/>
          </a:p>
          <a:p>
            <a:r>
              <a:rPr lang="en-US" dirty="0"/>
              <a:t>Materials: (T) Hide Zero Cards (S) Personal white boards </a:t>
            </a:r>
          </a:p>
          <a:p>
            <a:r>
              <a:rPr lang="en-US" dirty="0"/>
              <a:t>Note: This activity anticipates rounding in Lessons 13 and 14. You may want to use Hide Zero cards to quickly review place value with students if necessary. </a:t>
            </a:r>
          </a:p>
          <a:p>
            <a:pPr marL="364158" indent="-238297"/>
            <a:r>
              <a:rPr lang="en-US" dirty="0"/>
              <a:t>T: 	(Write 7 tens = ____.) Say the number. </a:t>
            </a:r>
          </a:p>
          <a:p>
            <a:pPr marL="364158" indent="-238297"/>
            <a:r>
              <a:rPr lang="en-US" dirty="0"/>
              <a:t>S: 	70. </a:t>
            </a:r>
          </a:p>
          <a:p>
            <a:pPr marL="364158" indent="-238297"/>
            <a:r>
              <a:rPr lang="en-US" dirty="0"/>
              <a:t>Continue with the following possible sequence: 8 tens, 9 tens, and 10 tens. </a:t>
            </a:r>
          </a:p>
          <a:p>
            <a:pPr marL="364158" indent="-238297"/>
            <a:r>
              <a:rPr lang="en-US" dirty="0"/>
              <a:t>T: 	(Write 11 tens = ____.) On your boards, fill in the number sentence. </a:t>
            </a:r>
          </a:p>
          <a:p>
            <a:pPr marL="364158" indent="-238297"/>
            <a:r>
              <a:rPr lang="en-US" dirty="0"/>
              <a:t>S: 	(Write 11 tens = 110.) </a:t>
            </a:r>
          </a:p>
          <a:p>
            <a:r>
              <a:rPr lang="en-US" dirty="0"/>
              <a:t>Continue with the following possible sequence: 12 tens, 16 tens, 19 tens, and 15 tens. </a:t>
            </a:r>
          </a:p>
          <a:p>
            <a:r>
              <a:rPr lang="en-US" dirty="0"/>
              <a:t> </a:t>
            </a:r>
          </a:p>
          <a:p>
            <a:r>
              <a:rPr lang="en-US" dirty="0"/>
              <a:t>NOTES CONTINUED ON NEXT SLIDE…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7 minutes</a:t>
            </a:r>
          </a:p>
          <a:p>
            <a:endParaRPr lang="en-US" dirty="0" smtClean="0"/>
          </a:p>
          <a:p>
            <a:r>
              <a:rPr lang="en-US" dirty="0" smtClean="0"/>
              <a:t>MATERIALS NEEDED:</a:t>
            </a:r>
          </a:p>
          <a:p>
            <a:pPr marL="484985" lvl="1" indent="-302066">
              <a:buFont typeface="Arial" pitchFamily="34" charset="0"/>
              <a:buChar char="•"/>
            </a:pPr>
            <a:r>
              <a:rPr lang="en-US" dirty="0" smtClean="0"/>
              <a:t>Rekenrek-100</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8834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dirty="0"/>
              <a:t>NOTES FROM PREVIOUS SLIDE CONTINUED…</a:t>
            </a:r>
          </a:p>
          <a:p>
            <a:r>
              <a:rPr lang="en-US" dirty="0"/>
              <a:t> </a:t>
            </a:r>
          </a:p>
          <a:p>
            <a:r>
              <a:rPr lang="en-US" b="1" dirty="0"/>
              <a:t>Halfway on the Number Line (4 minutes) </a:t>
            </a:r>
            <a:endParaRPr lang="en-US" dirty="0"/>
          </a:p>
          <a:p>
            <a:r>
              <a:rPr lang="en-US" dirty="0"/>
              <a:t>Materials: (S) Personal white boards </a:t>
            </a:r>
          </a:p>
          <a:p>
            <a:r>
              <a:rPr lang="en-US" dirty="0"/>
              <a:t>Note: This activity anticipates rounding in the next topic. Practicing this skill in isolation lays a foundation for conceptually understanding rounding on a vertical number line. </a:t>
            </a:r>
          </a:p>
          <a:p>
            <a:pPr marL="364158" indent="-238297"/>
            <a:r>
              <a:rPr lang="en-US" dirty="0"/>
              <a:t>T: 	(Project a vertical line with ends labeled 0 and 10.) What’s halfway between 0 tens and 1 ten? </a:t>
            </a:r>
          </a:p>
          <a:p>
            <a:pPr marL="364158" indent="-238297"/>
            <a:r>
              <a:rPr lang="en-US" dirty="0"/>
              <a:t>S: 	5. </a:t>
            </a:r>
          </a:p>
          <a:p>
            <a:pPr marL="364158" indent="-238297"/>
            <a:r>
              <a:rPr lang="en-US" dirty="0"/>
              <a:t>T: 	(Write 5 halfway between 0 and 10.) </a:t>
            </a:r>
          </a:p>
          <a:p>
            <a:pPr marL="364158" indent="-238297"/>
            <a:r>
              <a:rPr lang="en-US" dirty="0"/>
              <a:t>Repeat process with ends labeled 10 and 20. </a:t>
            </a:r>
          </a:p>
          <a:p>
            <a:pPr marL="364158" indent="-238297"/>
            <a:r>
              <a:rPr lang="en-US" dirty="0"/>
              <a:t>T: 	Draw a vertical number line on your personal boards and make tick marks at each end and one for a halfway point. </a:t>
            </a:r>
          </a:p>
          <a:p>
            <a:pPr marL="364158" indent="-238297"/>
            <a:r>
              <a:rPr lang="en-US" dirty="0"/>
              <a:t>S: 	(Draw number line.) </a:t>
            </a:r>
          </a:p>
          <a:p>
            <a:pPr marL="364158" indent="-238297"/>
            <a:r>
              <a:rPr lang="en-US" dirty="0"/>
              <a:t>T: 	(Write 3 tens and 4 tens.) Label the ends and write the halfway point. </a:t>
            </a:r>
          </a:p>
          <a:p>
            <a:pPr marL="364158" indent="-238297"/>
            <a:r>
              <a:rPr lang="en-US" dirty="0"/>
              <a:t>S: 	(Label 30 as the bottom point, 40 as the top point, and 35 as the halfway point.) </a:t>
            </a:r>
          </a:p>
          <a:p>
            <a:r>
              <a:rPr lang="en-US" dirty="0"/>
              <a:t>Continue with the following possible sequence: 60 and 70, 80 and 90, 40 and 50, and 50 and 60. </a:t>
            </a:r>
          </a:p>
          <a:p>
            <a:r>
              <a:rPr lang="en-US" dirty="0"/>
              <a:t> </a:t>
            </a:r>
          </a:p>
          <a:p>
            <a:r>
              <a:rPr lang="en-US" b="1" dirty="0"/>
              <a:t>Decompose 60 Minutes (6 minutes) </a:t>
            </a:r>
            <a:endParaRPr lang="en-US" dirty="0"/>
          </a:p>
          <a:p>
            <a:r>
              <a:rPr lang="en-US" dirty="0"/>
              <a:t>Materials: (S) Personal white boards </a:t>
            </a:r>
          </a:p>
          <a:p>
            <a:r>
              <a:rPr lang="en-US" dirty="0"/>
              <a:t>Note: Decomposing 60 minutes using a number bond helps students relate part–whole thinking to telling time. </a:t>
            </a:r>
          </a:p>
          <a:p>
            <a:pPr marL="364158" indent="-238297"/>
            <a:r>
              <a:rPr lang="en-US" dirty="0"/>
              <a:t>T: 	(Project a number bond with 60 minutes written as the whole.) There are 60 minutes in 1 hour. </a:t>
            </a:r>
          </a:p>
          <a:p>
            <a:pPr marL="364158" indent="-238297"/>
            <a:r>
              <a:rPr lang="en-US" dirty="0"/>
              <a:t>T: 	(Write 50 minutes as one of the parts.) On your boards, draw my number bond and complete the missing part. </a:t>
            </a:r>
          </a:p>
          <a:p>
            <a:pPr marL="364158" indent="-238297"/>
            <a:r>
              <a:rPr lang="en-US" dirty="0"/>
              <a:t>S: 	(Draw number bond with 10 minutes completing the missing part.) </a:t>
            </a:r>
          </a:p>
          <a:p>
            <a:r>
              <a:rPr lang="en-US" dirty="0"/>
              <a:t>Repeat the process for 30 minutes, 40 minutes, 45 minutes, and 35 minutes. </a:t>
            </a:r>
          </a:p>
          <a:p>
            <a:r>
              <a:rPr lang="en-US" dirty="0"/>
              <a:t> </a:t>
            </a:r>
          </a:p>
          <a:p>
            <a:r>
              <a:rPr lang="en-US" b="1" dirty="0"/>
              <a:t>Unit and Non-Unit Fractions of 1 Whole (2 minutes) </a:t>
            </a:r>
            <a:endParaRPr lang="en-US" dirty="0"/>
          </a:p>
          <a:p>
            <a:r>
              <a:rPr lang="en-US" dirty="0"/>
              <a:t>Materials: (S) Personal white boards </a:t>
            </a:r>
          </a:p>
          <a:p>
            <a:pPr marL="364158" indent="-238297"/>
            <a:r>
              <a:rPr lang="en-US" dirty="0"/>
              <a:t>T: 	(Draw a shape partitioned in halves with 1 half shaded.) Write the fraction that is shaded. </a:t>
            </a:r>
          </a:p>
          <a:p>
            <a:pPr marL="364158" indent="-238297"/>
            <a:r>
              <a:rPr lang="en-US" dirty="0"/>
              <a:t>S: 	(Students write 1/2.) </a:t>
            </a:r>
          </a:p>
          <a:p>
            <a:pPr marL="364158" indent="-238297"/>
            <a:r>
              <a:rPr lang="en-US" dirty="0"/>
              <a:t>T: 	Write the fraction that is not shaded. </a:t>
            </a:r>
          </a:p>
          <a:p>
            <a:pPr marL="364158" indent="-238297"/>
            <a:r>
              <a:rPr lang="en-US" dirty="0"/>
              <a:t>S: 	(Students write 1/2.)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7 minutes</a:t>
            </a:r>
          </a:p>
          <a:p>
            <a:endParaRPr lang="en-US" dirty="0" smtClean="0"/>
          </a:p>
          <a:p>
            <a:r>
              <a:rPr lang="en-US" dirty="0" smtClean="0"/>
              <a:t>MATERIALS NEEDED:</a:t>
            </a:r>
          </a:p>
          <a:p>
            <a:pPr marL="484985" lvl="1" indent="-302066">
              <a:buFont typeface="Arial" pitchFamily="34" charset="0"/>
              <a:buChar char="•"/>
            </a:pPr>
            <a:r>
              <a:rPr lang="en-US" dirty="0" smtClean="0"/>
              <a:t>Rekenrek-100</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8834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sz="1300" b="1" dirty="0"/>
              <a:t>Place Value (4 minutes G4-M1) </a:t>
            </a:r>
            <a:endParaRPr lang="en-US" dirty="0" smtClean="0">
              <a:effectLst/>
            </a:endParaRPr>
          </a:p>
          <a:p>
            <a:r>
              <a:rPr lang="en-US" sz="1300" dirty="0"/>
              <a:t>Materials: (S) Personal white boards with a place value chart to thousands </a:t>
            </a:r>
            <a:endParaRPr lang="en-US" dirty="0" smtClean="0">
              <a:effectLst/>
            </a:endParaRPr>
          </a:p>
          <a:p>
            <a:r>
              <a:rPr lang="en-US" sz="1300" dirty="0"/>
              <a:t>Note: Reviewing and practicing place value skills in isolation will prepare students for success in multiplying different place value units during the lesson. </a:t>
            </a:r>
            <a:endParaRPr lang="en-US" dirty="0" smtClean="0">
              <a:effectLst/>
            </a:endParaRPr>
          </a:p>
          <a:p>
            <a:pPr marL="364158" indent="-238297"/>
            <a:r>
              <a:rPr lang="en-US" sz="1300" dirty="0"/>
              <a:t>T: 	(Project place value chart to the thousands place.) Show 5 tens in number disks and write the number below it. </a:t>
            </a:r>
            <a:endParaRPr lang="en-US" dirty="0" smtClean="0">
              <a:effectLst/>
            </a:endParaRPr>
          </a:p>
          <a:p>
            <a:pPr marL="364158" indent="-238297"/>
            <a:r>
              <a:rPr lang="en-US" sz="1300" dirty="0"/>
              <a:t>Students draw 5 ten disks, write 5 below it and 0 in the ones column. (Draw to correct student misunderstanding.) </a:t>
            </a:r>
            <a:endParaRPr lang="en-US" dirty="0" smtClean="0">
              <a:effectLst/>
            </a:endParaRPr>
          </a:p>
          <a:p>
            <a:pPr marL="364158" indent="-238297"/>
            <a:r>
              <a:rPr lang="en-US" sz="1300" dirty="0"/>
              <a:t>T: 	Say the number in unit form. </a:t>
            </a:r>
            <a:endParaRPr lang="en-US" dirty="0" smtClean="0">
              <a:effectLst/>
            </a:endParaRPr>
          </a:p>
          <a:p>
            <a:pPr marL="364158" indent="-238297"/>
            <a:r>
              <a:rPr lang="en-US" sz="1300" dirty="0"/>
              <a:t>S: 	5 tens. </a:t>
            </a:r>
            <a:endParaRPr lang="en-US" dirty="0" smtClean="0">
              <a:effectLst/>
            </a:endParaRPr>
          </a:p>
          <a:p>
            <a:pPr marL="364158" indent="-238297"/>
            <a:r>
              <a:rPr lang="en-US" sz="1300" dirty="0"/>
              <a:t>T: 	Say the number in standard form. </a:t>
            </a:r>
            <a:endParaRPr lang="en-US" dirty="0" smtClean="0">
              <a:effectLst/>
            </a:endParaRPr>
          </a:p>
          <a:p>
            <a:pPr marL="364158" indent="-238297"/>
            <a:r>
              <a:rPr lang="en-US" sz="1300" dirty="0"/>
              <a:t>S: 	50. </a:t>
            </a:r>
            <a:endParaRPr lang="en-US" dirty="0" smtClean="0">
              <a:effectLst/>
            </a:endParaRPr>
          </a:p>
          <a:p>
            <a:r>
              <a:rPr lang="en-US" sz="1300" dirty="0"/>
              <a:t>Continue for the following possible sequence: 3 tens 2 ones, 4 hundreds 3 ones, 1 thousand 2 hundreds, 4 thousands 2 tens, 4 thousands 2 hundreds 3 tens and 5 ones. </a:t>
            </a:r>
            <a:endParaRPr lang="en-US" dirty="0" smtClean="0">
              <a:effectLst/>
            </a:endParaRPr>
          </a:p>
          <a:p>
            <a:r>
              <a:rPr lang="en-US" sz="1300" dirty="0"/>
              <a:t> </a:t>
            </a:r>
            <a:endParaRPr lang="en-US" dirty="0" smtClean="0">
              <a:effectLst/>
            </a:endParaRPr>
          </a:p>
          <a:p>
            <a:r>
              <a:rPr lang="en-US" sz="1300" b="1" dirty="0"/>
              <a:t>Place Value (2 minutes) </a:t>
            </a:r>
            <a:endParaRPr lang="en-US" dirty="0" smtClean="0">
              <a:effectLst/>
            </a:endParaRPr>
          </a:p>
          <a:p>
            <a:r>
              <a:rPr lang="en-US" sz="1300" dirty="0"/>
              <a:t>Note: Reviewing and practicing place value skills in isolation will prepare students for success in comparing numbers during the lesson. </a:t>
            </a:r>
            <a:endParaRPr lang="en-US" dirty="0" smtClean="0">
              <a:effectLst/>
            </a:endParaRPr>
          </a:p>
          <a:p>
            <a:pPr marL="364158" indent="-236619"/>
            <a:r>
              <a:rPr lang="en-US" sz="1300" dirty="0"/>
              <a:t>T: 	(Write 3,487.) Say the number. </a:t>
            </a:r>
            <a:endParaRPr lang="en-US" dirty="0" smtClean="0">
              <a:effectLst/>
            </a:endParaRPr>
          </a:p>
          <a:p>
            <a:pPr marL="364158" indent="-236619"/>
            <a:r>
              <a:rPr lang="en-US" sz="1300" dirty="0"/>
              <a:t>S: 	3,487. </a:t>
            </a:r>
            <a:endParaRPr lang="en-US" dirty="0" smtClean="0">
              <a:effectLst/>
            </a:endParaRPr>
          </a:p>
          <a:p>
            <a:pPr marL="364158" indent="-236619"/>
            <a:r>
              <a:rPr lang="en-US" sz="1300" dirty="0"/>
              <a:t>T: 	What digit is in the tens place? </a:t>
            </a:r>
            <a:endParaRPr lang="en-US" dirty="0" smtClean="0">
              <a:effectLst/>
            </a:endParaRPr>
          </a:p>
          <a:p>
            <a:pPr marL="364158" indent="-236619"/>
            <a:r>
              <a:rPr lang="en-US" sz="1300" dirty="0"/>
              <a:t>S: 	8. </a:t>
            </a:r>
            <a:endParaRPr lang="en-US" dirty="0" smtClean="0">
              <a:effectLst/>
            </a:endParaRPr>
          </a:p>
          <a:p>
            <a:pPr marL="364158" indent="-236619"/>
            <a:r>
              <a:rPr lang="en-US" sz="1300" dirty="0"/>
              <a:t>T: 	(Underline 8.) What’s the value of the 8? </a:t>
            </a:r>
            <a:endParaRPr lang="en-US" dirty="0" smtClean="0">
              <a:effectLst/>
            </a:endParaRPr>
          </a:p>
          <a:p>
            <a:pPr marL="364158" indent="-236619"/>
            <a:r>
              <a:rPr lang="en-US" sz="1300" dirty="0"/>
              <a:t>S: 	80. </a:t>
            </a:r>
            <a:endParaRPr lang="en-US" dirty="0" smtClean="0">
              <a:effectLst/>
            </a:endParaRPr>
          </a:p>
          <a:p>
            <a:pPr marL="364158" indent="-236619"/>
            <a:r>
              <a:rPr lang="en-US" sz="1300" dirty="0"/>
              <a:t>T: 	State the value of the 3. </a:t>
            </a:r>
            <a:endParaRPr lang="en-US" dirty="0" smtClean="0">
              <a:effectLst/>
            </a:endParaRPr>
          </a:p>
          <a:p>
            <a:pPr marL="364158" indent="-236619"/>
            <a:r>
              <a:rPr lang="en-US" sz="1300" dirty="0"/>
              <a:t>S: 	3,000. </a:t>
            </a:r>
            <a:endParaRPr lang="en-US" dirty="0" smtClean="0">
              <a:effectLst/>
            </a:endParaRPr>
          </a:p>
          <a:p>
            <a:pPr marL="364158" indent="-236619"/>
            <a:r>
              <a:rPr lang="en-US" sz="1300" dirty="0"/>
              <a:t>T: 	4? </a:t>
            </a:r>
            <a:endParaRPr lang="en-US" dirty="0" smtClean="0">
              <a:effectLst/>
            </a:endParaRPr>
          </a:p>
          <a:p>
            <a:pPr marL="364158" indent="-236619"/>
            <a:r>
              <a:rPr lang="en-US" sz="1300" dirty="0"/>
              <a:t>S: 	400. </a:t>
            </a:r>
            <a:endParaRPr lang="en-US" dirty="0" smtClean="0">
              <a:effectLst/>
            </a:endParaRPr>
          </a:p>
          <a:p>
            <a:r>
              <a:rPr lang="en-US" sz="1300" dirty="0"/>
              <a:t>Repeat for the following possible sequence: 59,607; 287,493; and 7,142,952. </a:t>
            </a:r>
            <a:endParaRPr lang="en-US" dirty="0" smtClean="0">
              <a:effectLst/>
            </a:endParaRPr>
          </a:p>
          <a:p>
            <a:r>
              <a:rPr lang="en-US" sz="1300" dirty="0"/>
              <a:t> </a:t>
            </a:r>
            <a:endParaRPr lang="en-US" dirty="0" smtClean="0">
              <a:effectLst/>
            </a:endParaRPr>
          </a:p>
          <a:p>
            <a:r>
              <a:rPr lang="en-US" dirty="0" smtClean="0">
                <a:effectLst/>
              </a:rPr>
              <a:t>NOTES CONTINUED ON NEXT PAGE…</a:t>
            </a:r>
            <a:endParaRPr lang="en-US" dirty="0">
              <a:effectLst/>
            </a:endParaRP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7 minutes</a:t>
            </a:r>
          </a:p>
          <a:p>
            <a:endParaRPr lang="en-US" dirty="0" smtClean="0"/>
          </a:p>
          <a:p>
            <a:r>
              <a:rPr lang="en-US" dirty="0" smtClean="0"/>
              <a:t>MATERIALS NEEDED:</a:t>
            </a:r>
          </a:p>
          <a:p>
            <a:pPr marL="484985" lvl="1" indent="-302066">
              <a:buFont typeface="Arial" pitchFamily="34" charset="0"/>
              <a:buChar char="•"/>
            </a:pPr>
            <a:r>
              <a:rPr lang="en-US" dirty="0" smtClean="0"/>
              <a:t>Hide Zero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255102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NOTES FROM PREVIOUS SLIDE CONTINUED…</a:t>
            </a:r>
          </a:p>
          <a:p>
            <a:endParaRPr lang="en-US" sz="1300" b="1" dirty="0"/>
          </a:p>
          <a:p>
            <a:r>
              <a:rPr lang="en-US" sz="1300" b="1" dirty="0"/>
              <a:t>Rename the Units (3 minutes) </a:t>
            </a:r>
            <a:endParaRPr lang="en-US" dirty="0" smtClean="0">
              <a:effectLst/>
            </a:endParaRPr>
          </a:p>
          <a:p>
            <a:r>
              <a:rPr lang="en-US" sz="1300" dirty="0"/>
              <a:t>Materials: (S) Personal white boards </a:t>
            </a:r>
            <a:endParaRPr lang="en-US" dirty="0" smtClean="0">
              <a:effectLst/>
            </a:endParaRPr>
          </a:p>
          <a:p>
            <a:r>
              <a:rPr lang="en-US" sz="1300" dirty="0"/>
              <a:t>Note: This fluency applies students’ place value skills in a new context that will help them better access the lesson’s content. </a:t>
            </a:r>
            <a:endParaRPr lang="en-US" dirty="0" smtClean="0">
              <a:effectLst/>
            </a:endParaRPr>
          </a:p>
          <a:p>
            <a:pPr marL="364158" indent="-236619"/>
            <a:r>
              <a:rPr lang="en-US" sz="1300" dirty="0"/>
              <a:t>T: 	(Write 357,468.) Say the number. </a:t>
            </a:r>
            <a:endParaRPr lang="en-US" dirty="0" smtClean="0">
              <a:effectLst/>
            </a:endParaRPr>
          </a:p>
          <a:p>
            <a:pPr marL="364158" indent="-236619"/>
            <a:r>
              <a:rPr lang="en-US" sz="1300" dirty="0"/>
              <a:t>S: 	357,468. </a:t>
            </a:r>
            <a:endParaRPr lang="en-US" dirty="0" smtClean="0">
              <a:effectLst/>
            </a:endParaRPr>
          </a:p>
          <a:p>
            <a:pPr marL="364158" indent="-236619"/>
            <a:r>
              <a:rPr lang="en-US" sz="1300" dirty="0"/>
              <a:t>T: 	(Write 357,468 = ____ thousands 468 ones.) On your personal white boards, fill in the number sentence. </a:t>
            </a:r>
            <a:endParaRPr lang="en-US" dirty="0" smtClean="0">
              <a:effectLst/>
            </a:endParaRPr>
          </a:p>
          <a:p>
            <a:pPr marL="364158" indent="-236619"/>
            <a:r>
              <a:rPr lang="en-US" sz="1300" dirty="0"/>
              <a:t>S: 	(Students write 357,468 = 357 thousands 468 ones.) </a:t>
            </a:r>
            <a:endParaRPr lang="en-US" dirty="0" smtClean="0">
              <a:effectLst/>
            </a:endParaRPr>
          </a:p>
          <a:p>
            <a:r>
              <a:rPr lang="en-US" sz="1300" dirty="0"/>
              <a:t>Repeat process for 357,468 = ____ ten thousands 7468 ones; 357,468 = ____ hundreds 6 tens 8 ones; 357,468 = ____ tens 8 ones.</a:t>
            </a:r>
            <a:endParaRPr lang="en-US" dirty="0" smtClean="0">
              <a:effectLst/>
            </a:endParaRPr>
          </a:p>
          <a:p>
            <a:r>
              <a:rPr lang="en-US" sz="1300" dirty="0"/>
              <a:t> </a:t>
            </a:r>
            <a:endParaRPr lang="en-US" dirty="0" smtClean="0">
              <a:effectLst/>
            </a:endParaRPr>
          </a:p>
          <a:p>
            <a:r>
              <a:rPr lang="en-US" sz="1300" b="1" dirty="0"/>
              <a:t>Find the Missing Part (2 minutes) </a:t>
            </a:r>
            <a:endParaRPr lang="en-US" dirty="0" smtClean="0">
              <a:effectLst/>
            </a:endParaRPr>
          </a:p>
          <a:p>
            <a:r>
              <a:rPr lang="en-US" sz="1300" dirty="0"/>
              <a:t>Materials: (T) Blank number bond </a:t>
            </a:r>
            <a:endParaRPr lang="en-US" dirty="0" smtClean="0">
              <a:effectLst/>
            </a:endParaRPr>
          </a:p>
          <a:p>
            <a:pPr marL="364158" indent="-236619"/>
            <a:r>
              <a:rPr lang="en-US" sz="1300" dirty="0"/>
              <a:t>T: 	(Project number bond with 3/3 as the whole and 2/3 as a part.) Say the whole. </a:t>
            </a:r>
            <a:endParaRPr lang="en-US" dirty="0" smtClean="0">
              <a:effectLst/>
            </a:endParaRPr>
          </a:p>
          <a:p>
            <a:pPr marL="364158" indent="-236619"/>
            <a:r>
              <a:rPr lang="en-US" sz="1300" dirty="0"/>
              <a:t>S: 	3 thirds. </a:t>
            </a:r>
            <a:endParaRPr lang="en-US" dirty="0" smtClean="0">
              <a:effectLst/>
            </a:endParaRPr>
          </a:p>
          <a:p>
            <a:pPr marL="364158" indent="-236619"/>
            <a:r>
              <a:rPr lang="en-US" sz="1300" dirty="0"/>
              <a:t>T: 	Say the given part. </a:t>
            </a:r>
            <a:endParaRPr lang="en-US" dirty="0" smtClean="0">
              <a:effectLst/>
            </a:endParaRPr>
          </a:p>
          <a:p>
            <a:pPr marL="364158" indent="-236619"/>
            <a:r>
              <a:rPr lang="en-US" sz="1300" dirty="0"/>
              <a:t>S: 	2 thirds. </a:t>
            </a:r>
            <a:endParaRPr lang="en-US" dirty="0" smtClean="0">
              <a:effectLst/>
            </a:endParaRPr>
          </a:p>
          <a:p>
            <a:pPr marL="364158" indent="-236619"/>
            <a:r>
              <a:rPr lang="en-US" sz="1300" dirty="0"/>
              <a:t>T: 	Say the missing part. </a:t>
            </a:r>
            <a:endParaRPr lang="en-US" dirty="0" smtClean="0">
              <a:effectLst/>
            </a:endParaRPr>
          </a:p>
          <a:p>
            <a:pPr marL="364158" indent="-236619"/>
            <a:r>
              <a:rPr lang="en-US" sz="1300" dirty="0"/>
              <a:t>S: 	1 third. </a:t>
            </a:r>
            <a:endParaRPr lang="en-US" dirty="0" smtClean="0">
              <a:effectLst/>
            </a:endParaRPr>
          </a:p>
          <a:p>
            <a:pPr marL="364158" indent="-236619"/>
            <a:r>
              <a:rPr lang="en-US" sz="1300" dirty="0"/>
              <a:t>T: 	(Writes in the missing part space.) </a:t>
            </a:r>
            <a:endParaRPr lang="en-US" dirty="0" smtClean="0">
              <a:effectLst/>
            </a:endParaRPr>
          </a:p>
          <a:p>
            <a:r>
              <a:rPr lang="en-US" sz="1300" dirty="0"/>
              <a:t> </a:t>
            </a:r>
            <a:endParaRPr lang="en-US" dirty="0" smtClean="0">
              <a:effectLst/>
            </a:endParaRPr>
          </a:p>
          <a:p>
            <a:r>
              <a:rPr lang="en-US" sz="1300" b="1" dirty="0"/>
              <a:t>Find Equivalent Fractions (4 minutes G4-M5) </a:t>
            </a:r>
            <a:endParaRPr lang="en-US" dirty="0" smtClean="0">
              <a:effectLst/>
            </a:endParaRPr>
          </a:p>
          <a:p>
            <a:r>
              <a:rPr lang="en-US" sz="1300" dirty="0"/>
              <a:t>Materials: (S) Personal white boards </a:t>
            </a:r>
            <a:endParaRPr lang="en-US" dirty="0" smtClean="0">
              <a:effectLst/>
            </a:endParaRPr>
          </a:p>
          <a:p>
            <a:r>
              <a:rPr lang="en-US" sz="1300" dirty="0"/>
              <a:t>Note: This fluency activity reviews G4–M5–Lesson 8. </a:t>
            </a:r>
            <a:endParaRPr lang="en-US" dirty="0" smtClean="0">
              <a:effectLst/>
            </a:endParaRPr>
          </a:p>
          <a:p>
            <a:pPr marL="364158" indent="-236619"/>
            <a:r>
              <a:rPr lang="en-US" sz="1300" dirty="0"/>
              <a:t>T: 	(Write 3/4 =_/8. Point to 3/4.) Say the fraction. </a:t>
            </a:r>
            <a:endParaRPr lang="en-US" dirty="0" smtClean="0">
              <a:effectLst/>
            </a:endParaRPr>
          </a:p>
          <a:p>
            <a:pPr marL="364158" indent="-236619"/>
            <a:r>
              <a:rPr lang="en-US" sz="1300" dirty="0"/>
              <a:t>S: 	3/4. </a:t>
            </a:r>
            <a:endParaRPr lang="en-US" dirty="0" smtClean="0">
              <a:effectLst/>
            </a:endParaRPr>
          </a:p>
          <a:p>
            <a:pPr marL="364158" indent="-236619"/>
            <a:r>
              <a:rPr lang="en-US" sz="1300" dirty="0"/>
              <a:t>T: 	On your boards, complete the number sentence. </a:t>
            </a:r>
            <a:endParaRPr lang="en-US" dirty="0" smtClean="0">
              <a:effectLst/>
            </a:endParaRPr>
          </a:p>
          <a:p>
            <a:pPr marL="364158" indent="-236619"/>
            <a:r>
              <a:rPr lang="en-US" sz="1300" dirty="0"/>
              <a:t>S: 	(Write 3/4 =6/8.) (times 2 on top and bottom) </a:t>
            </a:r>
            <a:endParaRPr lang="en-US" dirty="0">
              <a:effectLst/>
            </a:endParaRP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7 minutes</a:t>
            </a:r>
          </a:p>
          <a:p>
            <a:endParaRPr lang="en-US" dirty="0" smtClean="0"/>
          </a:p>
          <a:p>
            <a:r>
              <a:rPr lang="en-US" dirty="0" smtClean="0"/>
              <a:t>MATERIALS NEEDED:</a:t>
            </a:r>
          </a:p>
          <a:p>
            <a:pPr marL="484985" lvl="1" indent="-302066">
              <a:buFont typeface="Arial" pitchFamily="34" charset="0"/>
              <a:buChar char="•"/>
            </a:pPr>
            <a:r>
              <a:rPr lang="en-US" dirty="0" smtClean="0"/>
              <a:t>Hide Zero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2551025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a:t>Bundle Ten and Change Units (2 minutesG5-M1) </a:t>
            </a:r>
            <a:endParaRPr lang="en-US" dirty="0"/>
          </a:p>
          <a:p>
            <a:r>
              <a:rPr lang="en-US" dirty="0"/>
              <a:t>Note: Reviewing this fluency will help students work towards mastery of changing place value units in the base ten system. </a:t>
            </a:r>
          </a:p>
          <a:p>
            <a:pPr marL="364158" indent="-236619"/>
            <a:r>
              <a:rPr lang="en-US" dirty="0"/>
              <a:t>T: 	(Write 10 hundreds = 1 ____.) Say the sentence, filling in the blank. </a:t>
            </a:r>
          </a:p>
          <a:p>
            <a:pPr marL="364158" indent="-236619"/>
            <a:r>
              <a:rPr lang="en-US" dirty="0"/>
              <a:t>S: 	10 hundreds = 1 thousand. </a:t>
            </a:r>
          </a:p>
          <a:p>
            <a:r>
              <a:rPr lang="en-US" dirty="0"/>
              <a:t>Repeat the process for 10 tens = 1 ____, 10 ones = 1 ____, 10 tenths = 1 ____, 10 thousandths = 1 ____, and 10 hundredths = 1 ____. </a:t>
            </a:r>
          </a:p>
          <a:p>
            <a:r>
              <a:rPr lang="en-US" dirty="0"/>
              <a:t> </a:t>
            </a:r>
          </a:p>
          <a:p>
            <a:r>
              <a:rPr lang="en-US" b="1" dirty="0"/>
              <a:t>Multiply and Divide by 10 (5 minutes) </a:t>
            </a:r>
            <a:endParaRPr lang="en-US" dirty="0"/>
          </a:p>
          <a:p>
            <a:r>
              <a:rPr lang="en-US" dirty="0"/>
              <a:t>Materials: (S) Personal white boards </a:t>
            </a:r>
          </a:p>
          <a:p>
            <a:r>
              <a:rPr lang="en-US" dirty="0"/>
              <a:t>Note: Reviewing this skill from Lesson 1 will help students work towards mastery. </a:t>
            </a:r>
          </a:p>
          <a:p>
            <a:pPr marL="364158" indent="-236619"/>
            <a:r>
              <a:rPr lang="en-US" dirty="0"/>
              <a:t>T: 	(Project place value chart from millions to thousandths.) Write three ones disks and the number below it. </a:t>
            </a:r>
          </a:p>
          <a:p>
            <a:pPr marL="364158" indent="-236619"/>
            <a:r>
              <a:rPr lang="en-US" dirty="0"/>
              <a:t>S: 	(Write 3 ones disks in the ones column. Below it, write 3.) </a:t>
            </a:r>
          </a:p>
          <a:p>
            <a:pPr marL="364158" indent="-236619"/>
            <a:r>
              <a:rPr lang="en-US" dirty="0"/>
              <a:t>T: 	Multiply by 10. Cross out each disk and the number 3 to show that you’re changing its value. </a:t>
            </a:r>
          </a:p>
          <a:p>
            <a:pPr marL="364158" indent="-236619"/>
            <a:r>
              <a:rPr lang="en-US" dirty="0"/>
              <a:t>S: 	(Students cross out each ones disk and the 3. They draw arrows to the tens column and write 3 tens disks. Below it, they write 3 in the tens column and 0 in the ones column.) </a:t>
            </a:r>
          </a:p>
          <a:p>
            <a:r>
              <a:rPr lang="en-US" dirty="0"/>
              <a:t>Repeat the process for 2 hundredths, 3 tenths 2 hundredths, 3 tenths 2 hundredths 4 thousandths, 2 tenths 4 hundredths 5 thousandths, and 1 tenth 3 thousandths. Repeat the process for dividing by 10 for this possible sequence: 2 ones, 3 tenths, 2 ones 3 tenths, 2 ones 3 tenths 5 hundredths, 5 tenths 2 hundredths, and 1 ten 5 thousandths. </a:t>
            </a:r>
          </a:p>
          <a:p>
            <a:r>
              <a:rPr lang="en-US" dirty="0"/>
              <a:t> </a:t>
            </a:r>
          </a:p>
          <a:p>
            <a:r>
              <a:rPr lang="en-US" dirty="0"/>
              <a:t>NOTES CONTINUED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Place Value Chart (million)</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26372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NOTES FROM PREVIOUS SLIDE CONTINUED…</a:t>
            </a:r>
          </a:p>
          <a:p>
            <a:r>
              <a:rPr lang="en-US" dirty="0"/>
              <a:t> </a:t>
            </a:r>
          </a:p>
          <a:p>
            <a:r>
              <a:rPr lang="en-US" b="1" dirty="0"/>
              <a:t>Write the Unit as a Decimal (2 minutes) </a:t>
            </a:r>
            <a:endParaRPr lang="en-US" dirty="0"/>
          </a:p>
          <a:p>
            <a:r>
              <a:rPr lang="en-US" dirty="0"/>
              <a:t>Materials: (S) Personal white boards </a:t>
            </a:r>
          </a:p>
          <a:p>
            <a:r>
              <a:rPr lang="en-US" dirty="0"/>
              <a:t>Note: Reviewing these skills will help students work towards mastery of decimal place value, which will in turn help them apply their place value skills to more difficult concepts. </a:t>
            </a:r>
          </a:p>
          <a:p>
            <a:pPr marL="364158" indent="-236619"/>
            <a:r>
              <a:rPr lang="en-US" dirty="0"/>
              <a:t>T: 	9 tenths. </a:t>
            </a:r>
          </a:p>
          <a:p>
            <a:pPr marL="364158" indent="-236619"/>
            <a:r>
              <a:rPr lang="en-US" dirty="0"/>
              <a:t>S: 	0.9 </a:t>
            </a:r>
          </a:p>
          <a:p>
            <a:pPr marL="364158" indent="-236619"/>
            <a:r>
              <a:rPr lang="en-US" dirty="0"/>
              <a:t>T: 	10 tenths. </a:t>
            </a:r>
          </a:p>
          <a:p>
            <a:pPr marL="364158" indent="-236619"/>
            <a:r>
              <a:rPr lang="en-US" dirty="0"/>
              <a:t>S: 	1.0 </a:t>
            </a:r>
          </a:p>
          <a:p>
            <a:r>
              <a:rPr lang="en-US" dirty="0"/>
              <a:t>Repeat the process for 20 tenths, 30 tenths, 70 tenths, 9 hundredths, 10 hundredths, 11 hundredths, 17 hundredths, 57 hundredths, 42 hundredths, 9 thousandths, 10 thousandths, 20 thousandths, 60 thousandths, 64 thousandths, and 83 thousandths. </a:t>
            </a:r>
          </a:p>
          <a:p>
            <a:r>
              <a:rPr lang="en-US" dirty="0"/>
              <a:t>Write in Exponential Form (3 minutes) </a:t>
            </a:r>
          </a:p>
          <a:p>
            <a:r>
              <a:rPr lang="en-US" dirty="0"/>
              <a:t>Materials: (S) Personal white boards </a:t>
            </a:r>
          </a:p>
          <a:p>
            <a:r>
              <a:rPr lang="en-US" dirty="0"/>
              <a:t>Note: Reviewing this skill in isolation will lay a foundation for students to apply the skill in multiplication during the lesson. </a:t>
            </a:r>
          </a:p>
          <a:p>
            <a:pPr marL="364158" indent="-236619"/>
            <a:r>
              <a:rPr lang="en-US" dirty="0"/>
              <a:t>T: 	(Write 100 = 10?.) Write 100 in exponential form. </a:t>
            </a:r>
          </a:p>
          <a:p>
            <a:pPr marL="364158" indent="-236619"/>
            <a:r>
              <a:rPr lang="en-US" dirty="0"/>
              <a:t>S: 	(Students write 100 = 102.) </a:t>
            </a:r>
          </a:p>
          <a:p>
            <a:r>
              <a:rPr lang="en-US" dirty="0"/>
              <a:t>Repeat the process for 1000, 10,000, and 1,000,000. </a:t>
            </a:r>
          </a:p>
          <a:p>
            <a:r>
              <a:rPr lang="en-US" dirty="0"/>
              <a:t> </a:t>
            </a:r>
          </a:p>
          <a:p>
            <a:r>
              <a:rPr lang="en-US" b="1" dirty="0"/>
              <a:t>Multiplying Metric Units (2 minutes) </a:t>
            </a:r>
            <a:endParaRPr lang="en-US" dirty="0"/>
          </a:p>
          <a:p>
            <a:r>
              <a:rPr lang="en-US" dirty="0"/>
              <a:t>Materials: (S) Personal white boards </a:t>
            </a:r>
          </a:p>
          <a:p>
            <a:r>
              <a:rPr lang="en-US" dirty="0"/>
              <a:t>Note: This fluency will help students work towards mastery on the concept that was introduced in Lesson 4. </a:t>
            </a:r>
          </a:p>
          <a:p>
            <a:pPr marL="364158" indent="-236619"/>
            <a:r>
              <a:rPr lang="en-US" dirty="0"/>
              <a:t>T: 	(Write 3 m = ___ cm.) Show 3 in your place value chart. </a:t>
            </a:r>
          </a:p>
          <a:p>
            <a:pPr marL="364158" indent="-236619"/>
            <a:r>
              <a:rPr lang="en-US" dirty="0"/>
              <a:t>S: 	(Students write 3 in the ones column.) </a:t>
            </a:r>
          </a:p>
          <a:p>
            <a:pPr marL="364158" indent="-236619"/>
            <a:r>
              <a:rPr lang="en-US" dirty="0"/>
              <a:t>T: 	How many centimeters are in 1 meter? </a:t>
            </a:r>
          </a:p>
          <a:p>
            <a:pPr marL="364158" indent="-236619"/>
            <a:r>
              <a:rPr lang="en-US" dirty="0"/>
              <a:t>S: 	100 centimeters. </a:t>
            </a:r>
          </a:p>
          <a:p>
            <a:pPr marL="364158" indent="-236619"/>
            <a:r>
              <a:rPr lang="en-US" dirty="0"/>
              <a:t>T: 	Show how many centimeters are in 3 meters on your place value chart. </a:t>
            </a:r>
          </a:p>
          <a:p>
            <a:pPr marL="364158" indent="-236619"/>
            <a:r>
              <a:rPr lang="en-US" dirty="0"/>
              <a:t>S: 	(Students cross out the 3 and shift it 2 place values to the left to show 300.) </a:t>
            </a:r>
          </a:p>
          <a:p>
            <a:pPr marL="364158" indent="-236619"/>
            <a:r>
              <a:rPr lang="en-US" dirty="0"/>
              <a:t>T: 	How many centimeters are in 3 meters? </a:t>
            </a:r>
          </a:p>
          <a:p>
            <a:pPr marL="364158" indent="-236619"/>
            <a:r>
              <a:rPr lang="en-US" dirty="0"/>
              <a:t>S: 	300 centimeters. </a:t>
            </a:r>
          </a:p>
          <a:p>
            <a:r>
              <a:rPr lang="en-US" dirty="0"/>
              <a:t>Repeat the process and procedure for 7 kg = ____ g, 7000 ml = ____ l, 7500 m = ____ km ____ m, and 8350 g = ____ kg ____ g. </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Place Value Chart (million)</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59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2637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Fluency is designed to promote automaticity by engaging</a:t>
            </a:r>
            <a:r>
              <a:rPr lang="en-US" baseline="0" dirty="0" smtClean="0"/>
              <a:t> students in practice in ways that get their adrenaline flowing. Automaticity is critical so that students avoid using up too many of their attention resources with lower-level skills when they are addressing higher-level problems.  The automaticity prepares students with the computational foundation to enable deep understanding in flexible ways.</a:t>
            </a:r>
          </a:p>
          <a:p>
            <a:endParaRPr lang="en-US" baseline="0"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12513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 a video clip.</a:t>
            </a:r>
          </a:p>
          <a:p>
            <a:endParaRPr lang="en-US" dirty="0" smtClean="0"/>
          </a:p>
          <a:p>
            <a:r>
              <a:rPr lang="en-US" dirty="0" smtClean="0"/>
              <a:t>5</a:t>
            </a:r>
            <a:r>
              <a:rPr lang="en-US" baseline="30000" dirty="0" smtClean="0"/>
              <a:t>th</a:t>
            </a:r>
            <a:r>
              <a:rPr lang="en-US" baseline="0" dirty="0" smtClean="0"/>
              <a:t> Grade: Write the quotient as a fraction and put in simplest form</a:t>
            </a:r>
          </a:p>
          <a:p>
            <a:r>
              <a:rPr lang="en-US" dirty="0" smtClean="0">
                <a:solidFill>
                  <a:srgbClr val="0000FF"/>
                </a:solidFill>
              </a:rPr>
              <a:t>http://</a:t>
            </a:r>
            <a:r>
              <a:rPr lang="en-US" dirty="0" err="1" smtClean="0">
                <a:solidFill>
                  <a:srgbClr val="0000FF"/>
                </a:solidFill>
              </a:rPr>
              <a:t>www.engageny.org</a:t>
            </a:r>
            <a:r>
              <a:rPr lang="en-US" dirty="0" smtClean="0">
                <a:solidFill>
                  <a:srgbClr val="0000FF"/>
                </a:solidFill>
              </a:rPr>
              <a:t>/resource/nti-november-2012-rigor-breakdown-white-board-exchange</a:t>
            </a:r>
            <a:endParaRPr lang="en-US" dirty="0">
              <a:solidFill>
                <a:srgbClr val="0000FF"/>
              </a:solidFill>
            </a:endParaRP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862597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have 5 minutes to practice creating</a:t>
            </a:r>
            <a:r>
              <a:rPr lang="en-US" baseline="0" dirty="0" smtClean="0"/>
              <a:t> a sequence to rename 3,426.</a:t>
            </a:r>
          </a:p>
          <a:p>
            <a:endParaRPr lang="en-US"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621367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reflect on the</a:t>
            </a:r>
            <a:r>
              <a:rPr lang="en-US" baseline="0" dirty="0" smtClean="0"/>
              <a:t> question.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4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6676277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2333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Let’s look</a:t>
            </a:r>
            <a:r>
              <a:rPr lang="en-US" baseline="0" dirty="0" smtClean="0"/>
              <a:t> at Choral Exercises.</a:t>
            </a:r>
          </a:p>
          <a:p>
            <a:endParaRPr lang="en-US" baseline="0" dirty="0" smtClean="0"/>
          </a:p>
          <a:p>
            <a:pPr defTabSz="966612">
              <a:defRPr/>
            </a:pPr>
            <a:r>
              <a:rPr lang="en-US" dirty="0" smtClean="0"/>
              <a:t>All choral response exercises can be used with the whiteboard.</a:t>
            </a:r>
          </a:p>
          <a:p>
            <a:pPr defTabSz="966612">
              <a:defRPr/>
            </a:pPr>
            <a:endParaRPr lang="en-US" dirty="0" smtClean="0"/>
          </a:p>
          <a:p>
            <a:pPr defTabSz="966612">
              <a:defRPr/>
            </a:pPr>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372511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b="1" dirty="0"/>
              <a:t>5-Group Hands  (3 minutes) </a:t>
            </a:r>
          </a:p>
          <a:p>
            <a:r>
              <a:rPr lang="en-US" dirty="0"/>
              <a:t>Materials:  (T) Large 5-group cards (5–7)</a:t>
            </a:r>
          </a:p>
          <a:p>
            <a:pPr marL="364158" indent="-236619"/>
            <a:r>
              <a:rPr lang="en-US" dirty="0"/>
              <a:t>T:	(Show the 6 dot card.)  Raise your hand when you know how many dots are on top.  (Wait until all hands are raised, then signal.)  Ready?</a:t>
            </a:r>
          </a:p>
          <a:p>
            <a:pPr marL="364158" indent="-236619"/>
            <a:r>
              <a:rPr lang="en-US" dirty="0"/>
              <a:t>S:	5.</a:t>
            </a:r>
          </a:p>
          <a:p>
            <a:pPr marL="364158" indent="-236619"/>
            <a:r>
              <a:rPr lang="en-US" dirty="0"/>
              <a:t>T:	Bottom?</a:t>
            </a:r>
          </a:p>
          <a:p>
            <a:pPr marL="364158" indent="-236619"/>
            <a:r>
              <a:rPr lang="en-US" dirty="0"/>
              <a:t>S:	1.</a:t>
            </a:r>
          </a:p>
          <a:p>
            <a:pPr marL="364158" indent="-236619"/>
            <a:r>
              <a:rPr lang="en-US" dirty="0"/>
              <a:t>T:	We can show this 5-group on our hands.  5 on top, 1 on the bottom, like this.  (Demonstrate on hands, one above the other.)</a:t>
            </a:r>
          </a:p>
          <a:p>
            <a:pPr marL="364158" indent="-236619"/>
            <a:r>
              <a:rPr lang="en-US" dirty="0"/>
              <a:t>S:	(Show 5 and 1 on hands, one above the other.)</a:t>
            </a:r>
          </a:p>
          <a:p>
            <a:pPr marL="364158" indent="-236619"/>
            <a:r>
              <a:rPr lang="en-US" dirty="0"/>
              <a:t>T:	Push your hands out as you count on from 5, like this.  5 (extend the top hand forward), 6 (extend the bottom hand forward).  Try it with me.</a:t>
            </a:r>
          </a:p>
          <a:p>
            <a:pPr marL="364158" indent="-236619"/>
            <a:r>
              <a:rPr lang="en-US" dirty="0"/>
              <a:t>S:	5 (extend the top hand forward), 6 (extend the bottom hand forward).</a:t>
            </a:r>
          </a:p>
          <a:p>
            <a:r>
              <a:rPr lang="en-US" dirty="0"/>
              <a:t>Continue with 5, 6, 7, steadily decreasing guidance from the teacher, until students can show the 5-groups on their hands with ease.  </a:t>
            </a:r>
          </a:p>
          <a:p>
            <a:endParaRPr lang="en-US" dirty="0"/>
          </a:p>
          <a:p>
            <a:r>
              <a:rPr lang="en-US" b="1" dirty="0"/>
              <a:t>Say Ten Push-Ups  (4 minutes)</a:t>
            </a:r>
          </a:p>
          <a:p>
            <a:r>
              <a:rPr lang="en-US" dirty="0"/>
              <a:t>Note:  This activity reviews students’ understanding of numbers to 10 for the work of this module and extends to teen numbers in anticipation of Module 5.</a:t>
            </a:r>
          </a:p>
          <a:p>
            <a:pPr marL="364158" indent="-236619"/>
            <a:r>
              <a:rPr lang="en-US" dirty="0"/>
              <a:t>T:	We are going to do Say Ten Push-Ups.  First, let’s get ready to push up by counting to 10 the Math Way. </a:t>
            </a:r>
          </a:p>
          <a:p>
            <a:pPr marL="364158" indent="-236619"/>
            <a:r>
              <a:rPr lang="en-US" dirty="0"/>
              <a:t>S:	1, 2, 3, 4, 5, 6, 7, 8, 9, 10.  (Students should start counting with 1 on the left pinky and continue to 10 on the right pinky.)</a:t>
            </a:r>
          </a:p>
          <a:p>
            <a:pPr marL="364158" indent="-236619"/>
            <a:r>
              <a:rPr lang="en-US" dirty="0"/>
              <a:t>T:	Great!  Now that we have 10, we can continue counting with ten (push out both hands as if doing a push-up exercise in the air, then pause with closed fists close to body), 1 (push out the left hand, pinky finger).  Repeat please.</a:t>
            </a:r>
          </a:p>
          <a:p>
            <a:pPr marL="364158" indent="-236619"/>
            <a:r>
              <a:rPr lang="en-US" dirty="0"/>
              <a:t>S:	Ten (push out both hands as if doing a push-up exercise in the air, then pause with closed fists close to body), 1 (push out the left hand, pinky finger).</a:t>
            </a:r>
          </a:p>
          <a:p>
            <a:pPr marL="364158" indent="-236619"/>
            <a:r>
              <a:rPr lang="en-US" dirty="0"/>
              <a:t>T:	Keep going with me.  Ten (repeating push-up), 2 (push out the left hand pinky and ring finger).</a:t>
            </a:r>
          </a:p>
          <a:p>
            <a:r>
              <a:rPr lang="en-US" dirty="0"/>
              <a:t>Continue to 20 (2 ten or 10 and 10).</a:t>
            </a:r>
          </a:p>
          <a:p>
            <a:endParaRPr lang="en-US" dirty="0"/>
          </a:p>
          <a:p>
            <a:r>
              <a:rPr lang="en-US" dirty="0"/>
              <a:t>NOTES CONTINUED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smtClean="0"/>
              <a:t>Dot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511120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dirty="0"/>
              <a:t>NOTES FROM PREVIOUS SLIDE CONTINUED…</a:t>
            </a:r>
          </a:p>
          <a:p>
            <a:endParaRPr lang="en-US" dirty="0"/>
          </a:p>
          <a:p>
            <a:r>
              <a:rPr lang="en-US" b="1" dirty="0"/>
              <a:t>Dot Cards of 6  (3 minutes) </a:t>
            </a:r>
          </a:p>
          <a:p>
            <a:r>
              <a:rPr lang="en-US" dirty="0"/>
              <a:t>Materials:  (T/S) Varied dot cards of 6 (card template from GK–M3–Lesson 13)</a:t>
            </a:r>
          </a:p>
          <a:p>
            <a:r>
              <a:rPr lang="en-US" dirty="0"/>
              <a:t>Note:  This activity deepens students’ knowledge of embedded numbers and develops part–whole thinking. </a:t>
            </a:r>
          </a:p>
          <a:p>
            <a:pPr marL="364158" indent="-236619"/>
            <a:r>
              <a:rPr lang="en-US" dirty="0"/>
              <a:t>T:	(Show card.)  How many do you see?</a:t>
            </a:r>
          </a:p>
          <a:p>
            <a:pPr marL="364158" indent="-236619"/>
            <a:r>
              <a:rPr lang="en-US" dirty="0"/>
              <a:t>S:	6.</a:t>
            </a:r>
          </a:p>
          <a:p>
            <a:pPr marL="364158" indent="-236619"/>
            <a:r>
              <a:rPr lang="en-US" dirty="0"/>
              <a:t>T:	How did you see them in two parts? </a:t>
            </a:r>
          </a:p>
          <a:p>
            <a:pPr marL="364158" indent="-236619"/>
            <a:r>
              <a:rPr lang="en-US" dirty="0"/>
              <a:t>S:	(Possible answers.)  5 on this side and 1 on that side.  </a:t>
            </a:r>
            <a:r>
              <a:rPr lang="en-US" dirty="0">
                <a:sym typeface="Wingdings"/>
              </a:rPr>
              <a:t></a:t>
            </a:r>
            <a:r>
              <a:rPr lang="en-US" dirty="0"/>
              <a:t> 2 down and 4 up.  </a:t>
            </a:r>
            <a:r>
              <a:rPr lang="en-US" dirty="0">
                <a:sym typeface="Wingdings"/>
              </a:rPr>
              <a:t></a:t>
            </a:r>
            <a:r>
              <a:rPr lang="en-US" dirty="0"/>
              <a:t> 3 up and 3 down.</a:t>
            </a:r>
          </a:p>
          <a:p>
            <a:endParaRPr lang="en-US" dirty="0"/>
          </a:p>
          <a:p>
            <a:r>
              <a:rPr lang="en-US" b="1" dirty="0"/>
              <a:t>Show Me Part or Whole  (3 minutes)</a:t>
            </a:r>
          </a:p>
          <a:p>
            <a:r>
              <a:rPr lang="en-US" dirty="0"/>
              <a:t>Materials:   (T) Familiar objects that exemplify the part–whole relationship such as a whole apple and an apple slice or a whole banana and a banana peel</a:t>
            </a:r>
          </a:p>
          <a:p>
            <a:pPr marL="364158" indent="-236619"/>
            <a:r>
              <a:rPr lang="en-US" i="1" dirty="0"/>
              <a:t>T:	Show me the sign for whole.  (Model two hands clasped together).</a:t>
            </a:r>
            <a:endParaRPr lang="en-US" dirty="0"/>
          </a:p>
          <a:p>
            <a:pPr marL="364158" indent="-236619"/>
            <a:r>
              <a:rPr lang="en-US" i="1" dirty="0"/>
              <a:t>S:	(Hold two hands clasped together.)</a:t>
            </a:r>
            <a:endParaRPr lang="en-US" dirty="0"/>
          </a:p>
          <a:p>
            <a:pPr marL="364158" indent="-236619"/>
            <a:r>
              <a:rPr lang="en-US" i="1" dirty="0"/>
              <a:t>T:	Let’s use our math muscles and take it apart (exaggerate with facial expression, as if straining to pull the two hands apart).</a:t>
            </a:r>
            <a:endParaRPr lang="en-US" dirty="0"/>
          </a:p>
          <a:p>
            <a:pPr marL="364158" indent="-236619"/>
            <a:r>
              <a:rPr lang="en-US" i="1" dirty="0"/>
              <a:t>S:	(Pull two hands apart.)</a:t>
            </a:r>
            <a:endParaRPr lang="en-US" dirty="0"/>
          </a:p>
          <a:p>
            <a:pPr marL="364158" indent="-236619"/>
            <a:r>
              <a:rPr lang="en-US" i="1" dirty="0"/>
              <a:t>T:	Show me whole.</a:t>
            </a:r>
            <a:endParaRPr lang="en-US" dirty="0"/>
          </a:p>
          <a:p>
            <a:pPr marL="364158" indent="-236619"/>
            <a:r>
              <a:rPr lang="en-US" i="1" dirty="0"/>
              <a:t>S:	(Hold two hands clasped together.)</a:t>
            </a:r>
            <a:endParaRPr lang="en-US" dirty="0"/>
          </a:p>
          <a:p>
            <a:pPr marL="364158" indent="-236619"/>
            <a:r>
              <a:rPr lang="en-US" i="1" dirty="0"/>
              <a:t>T:	Show me parts.</a:t>
            </a:r>
            <a:endParaRPr lang="en-US" dirty="0"/>
          </a:p>
          <a:p>
            <a:pPr marL="364158" indent="-236619"/>
            <a:r>
              <a:rPr lang="en-US" i="1" dirty="0"/>
              <a:t>S:	(Pull two hands apart.)</a:t>
            </a:r>
            <a:endParaRPr lang="en-US" dirty="0"/>
          </a:p>
          <a:p>
            <a:pPr marL="364158" indent="-236619"/>
            <a:r>
              <a:rPr lang="en-US" i="1" dirty="0"/>
              <a:t>T:	Whole, part, whole, part, part, part, whole, whole, part….</a:t>
            </a:r>
            <a:endParaRPr lang="en-US" dirty="0"/>
          </a:p>
          <a:p>
            <a:pPr marL="364158" indent="-236619"/>
            <a:r>
              <a:rPr lang="en-US" i="1" dirty="0"/>
              <a:t>S:	(Show hand gestures as indicated.)</a:t>
            </a:r>
            <a:endParaRPr lang="en-US" dirty="0"/>
          </a:p>
          <a:p>
            <a:pPr marL="364158" indent="-236619"/>
            <a:r>
              <a:rPr lang="en-US" i="1" dirty="0"/>
              <a:t>T:	Now, I’ll show you some objects, and I want you to decide if it’s the whole thing (reinforce with hand gestures), or just part of something (emphasize with gesture).  (Hold up an apple slice.)  Is this the whole apple, or part of the apple?  Think (pause).  Now show me.</a:t>
            </a:r>
            <a:endParaRPr lang="en-US" dirty="0"/>
          </a:p>
          <a:p>
            <a:pPr marL="364158" indent="-236619"/>
            <a:r>
              <a:rPr lang="en-US" i="1" dirty="0"/>
              <a:t>S:	(Hold hands apart, as before.)</a:t>
            </a:r>
            <a:endParaRPr lang="en-US" dirty="0"/>
          </a:p>
          <a:p>
            <a:pPr marL="364158" indent="-236619"/>
            <a:r>
              <a:rPr lang="en-US" i="1" dirty="0"/>
              <a:t>T:	Now tell me.  Is it whole (gesture) or part (gesture)?</a:t>
            </a:r>
            <a:endParaRPr lang="en-US" dirty="0"/>
          </a:p>
          <a:p>
            <a:pPr marL="364158" indent="-236619"/>
            <a:r>
              <a:rPr lang="en-US" i="1" dirty="0"/>
              <a:t>S:	Part!</a:t>
            </a:r>
            <a:endParaRPr lang="en-US" dirty="0"/>
          </a:p>
          <a:p>
            <a:pPr marL="364158" indent="-236619"/>
            <a:r>
              <a:rPr lang="en-US" i="1" dirty="0"/>
              <a:t>T:	Very good.  Look at what I have now (show a whole apple).  Whole or part?  Think (pause).  Now show me.</a:t>
            </a:r>
            <a:endParaRPr lang="en-US" dirty="0"/>
          </a:p>
          <a:p>
            <a:pPr marL="364158" indent="-236619"/>
            <a:r>
              <a:rPr lang="en-US" i="1" dirty="0"/>
              <a:t>S:	(Hands clasped together to indicate whole.)</a:t>
            </a:r>
            <a:endParaRPr lang="en-US" dirty="0"/>
          </a:p>
          <a:p>
            <a:pPr marL="364158" indent="-236619"/>
            <a:r>
              <a:rPr lang="en-US" i="1" dirty="0"/>
              <a:t>T:	Raise your hand when you know the math word.  (Wait for all hands to go up, then signal.)</a:t>
            </a:r>
            <a:endParaRPr lang="en-US" dirty="0"/>
          </a:p>
          <a:p>
            <a:pPr marL="364158" indent="-236619"/>
            <a:r>
              <a:rPr lang="en-US" i="1" dirty="0"/>
              <a:t>S:	Whole!</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smtClean="0"/>
              <a:t>Dot Cards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5111204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u="sng" dirty="0"/>
              <a:t>Math Fingers Flash (3 minutes)</a:t>
            </a:r>
            <a:endParaRPr lang="en-US" dirty="0"/>
          </a:p>
          <a:p>
            <a:r>
              <a:rPr lang="en-US" dirty="0"/>
              <a:t>Note: Visually recognizing (perceptually </a:t>
            </a:r>
            <a:r>
              <a:rPr lang="en-US" dirty="0" err="1"/>
              <a:t>subitizing</a:t>
            </a:r>
            <a:r>
              <a:rPr lang="en-US" dirty="0"/>
              <a:t>) sets of objects, particularly fingers, allows students to move toward seeing two sets of objects together (conceptually </a:t>
            </a:r>
            <a:r>
              <a:rPr lang="en-US" dirty="0" err="1"/>
              <a:t>subitizing</a:t>
            </a:r>
            <a:r>
              <a:rPr lang="en-US" dirty="0"/>
              <a:t>), thus preparing them for the fluency objective of Grade 1.</a:t>
            </a:r>
          </a:p>
          <a:p>
            <a:r>
              <a:rPr lang="en-US" dirty="0"/>
              <a:t>Teacher flashes fingers the Math Way for numbers 0–10 (teacher’s raised fingers should begin with the right pinky and end with the left pinky so students see fingers from left to right).</a:t>
            </a:r>
          </a:p>
          <a:p>
            <a:pPr marL="364158" indent="-236619"/>
            <a:r>
              <a:rPr lang="en-US" dirty="0"/>
              <a:t>T: 	I’m going to hold up some fingers the Math Way and then hide them. Look carefully and say the number you saw when I snap.</a:t>
            </a:r>
          </a:p>
          <a:p>
            <a:pPr marL="364158" indent="-236619"/>
            <a:r>
              <a:rPr lang="en-US" dirty="0"/>
              <a:t>T: 	(Flash 3 fingers for 2–3 seconds and then hides them). Ready, (snap).</a:t>
            </a:r>
          </a:p>
          <a:p>
            <a:pPr marL="364158" indent="-236619"/>
            <a:r>
              <a:rPr lang="en-US" dirty="0"/>
              <a:t>S: 	3!</a:t>
            </a:r>
          </a:p>
          <a:p>
            <a:r>
              <a:rPr lang="en-US" dirty="0"/>
              <a:t>Repeat process for numbers within 5.</a:t>
            </a:r>
          </a:p>
          <a:p>
            <a:pPr marL="364158" indent="-236619"/>
            <a:r>
              <a:rPr lang="en-US" dirty="0"/>
              <a:t>T: 	(Flash 7 fingers). Ready, (snap).</a:t>
            </a:r>
          </a:p>
          <a:p>
            <a:r>
              <a:rPr lang="en-US" b="1" dirty="0"/>
              <a:t> </a:t>
            </a:r>
            <a:endParaRPr lang="en-US" dirty="0"/>
          </a:p>
          <a:p>
            <a:r>
              <a:rPr lang="en-US" b="1" u="sng" dirty="0"/>
              <a:t>5-Group Flash (3 minutes)</a:t>
            </a:r>
            <a:endParaRPr lang="en-US" dirty="0"/>
          </a:p>
          <a:p>
            <a:r>
              <a:rPr lang="en-US" dirty="0"/>
              <a:t>Materials: (T) 5-group cards (the dot cards from the 1 More game in this lesson maybe used, as long as they have been enlarged on the copier)</a:t>
            </a:r>
          </a:p>
          <a:p>
            <a:r>
              <a:rPr lang="en-US" dirty="0"/>
              <a:t>Note: This activity relates to the core fluency objective of Grade 1 of adding and subtracting within 10.</a:t>
            </a:r>
          </a:p>
          <a:p>
            <a:r>
              <a:rPr lang="en-US" dirty="0"/>
              <a:t>Teacher flashes 5-group cards for 2–3 seconds and instructs students to say the number when teacher snaps. After flashing all the numbers from 0–10 (in a random order), flash the cards again and count on from the number flashed, up to 10.</a:t>
            </a:r>
          </a:p>
          <a:p>
            <a:pPr marL="364158" indent="-236619"/>
            <a:r>
              <a:rPr lang="en-US" dirty="0"/>
              <a:t>T: 	(Flash 4 fingers, hides them, then snaps.)</a:t>
            </a:r>
          </a:p>
          <a:p>
            <a:pPr marL="364158" indent="-236619"/>
            <a:r>
              <a:rPr lang="en-US" dirty="0"/>
              <a:t>S: 	4	.</a:t>
            </a:r>
          </a:p>
          <a:p>
            <a:pPr marL="364158" indent="-236619"/>
            <a:r>
              <a:rPr lang="en-US" dirty="0"/>
              <a:t>T: 	Now use four in an adding sentence to make 5.</a:t>
            </a:r>
          </a:p>
          <a:p>
            <a:pPr marL="364158" indent="-236619"/>
            <a:r>
              <a:rPr lang="en-US" dirty="0"/>
              <a:t>S: 	4 + 1 = 5.</a:t>
            </a:r>
          </a:p>
          <a:p>
            <a:endParaRPr lang="en-US" dirty="0"/>
          </a:p>
          <a:p>
            <a:r>
              <a:rPr lang="en-US" dirty="0"/>
              <a:t>NOTES CONTINUED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err="1" smtClean="0"/>
              <a:t>Rekenrek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43964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NOTES FROM PREVIOUS SLIDE CONTINUED…</a:t>
            </a:r>
          </a:p>
          <a:p>
            <a:endParaRPr lang="en-US" dirty="0"/>
          </a:p>
          <a:p>
            <a:r>
              <a:rPr lang="en-US" b="1" u="sng" dirty="0"/>
              <a:t>Ten and Tuck (5 minutes) </a:t>
            </a:r>
            <a:endParaRPr lang="en-US" dirty="0"/>
          </a:p>
          <a:p>
            <a:r>
              <a:rPr lang="en-US" dirty="0"/>
              <a:t>Note: This activity addresses the core fluency objective for Grade 1. </a:t>
            </a:r>
          </a:p>
          <a:p>
            <a:r>
              <a:rPr lang="en-US" dirty="0"/>
              <a:t>Tell students to show 10 fingers. Instruct them to tuck 3 (students put down the pinky, ring finger and middle finger on their right hands). Ask them how many fingers are up (7) and how many are tucked (3). Then ask them to say the number sentence aloud, beginning with the larger part (7 + 3 = 10), beginning with the smaller part (3 + 7 = 10) and beginning with the whole (10 = 3 + 7 or 10 = 7 + 3).</a:t>
            </a:r>
          </a:p>
          <a:p>
            <a:r>
              <a:rPr lang="en-US" b="1" dirty="0"/>
              <a:t> </a:t>
            </a:r>
          </a:p>
          <a:p>
            <a:r>
              <a:rPr lang="en-US" b="1" u="sng" dirty="0"/>
              <a:t>Tens and Ones  (3 minutes)</a:t>
            </a:r>
          </a:p>
          <a:p>
            <a:r>
              <a:rPr lang="en-US" dirty="0"/>
              <a:t>Materials:	(T) 100-bead </a:t>
            </a:r>
            <a:r>
              <a:rPr lang="en-US" dirty="0" err="1"/>
              <a:t>Rekenrek</a:t>
            </a:r>
            <a:endParaRPr lang="en-US" dirty="0"/>
          </a:p>
          <a:p>
            <a:r>
              <a:rPr lang="en-US" dirty="0"/>
              <a:t>Note:  This activity addresses the grade level standard requiring students to understand that two-digit numbers represent amounts of tens and ones.</a:t>
            </a:r>
          </a:p>
          <a:p>
            <a:r>
              <a:rPr lang="en-US" dirty="0"/>
              <a:t>Practice decomposing numbers into tens and ones using the </a:t>
            </a:r>
            <a:r>
              <a:rPr lang="en-US" dirty="0" err="1"/>
              <a:t>Rekenrek</a:t>
            </a:r>
            <a:r>
              <a:rPr lang="en-US" dirty="0"/>
              <a:t>.</a:t>
            </a:r>
          </a:p>
          <a:p>
            <a:r>
              <a:rPr lang="en-US" dirty="0"/>
              <a:t>(Show 16 on the </a:t>
            </a:r>
            <a:r>
              <a:rPr lang="en-US" dirty="0" err="1"/>
              <a:t>Rekenrek</a:t>
            </a:r>
            <a:r>
              <a:rPr lang="en-US" dirty="0"/>
              <a:t>).  How many tens do you see?</a:t>
            </a:r>
          </a:p>
          <a:p>
            <a:pPr marL="364158" indent="-236619"/>
            <a:r>
              <a:rPr lang="en-US" dirty="0"/>
              <a:t>S:	1.</a:t>
            </a:r>
          </a:p>
          <a:p>
            <a:pPr marL="364158" indent="-236619"/>
            <a:r>
              <a:rPr lang="en-US" dirty="0"/>
              <a:t>T:	How many ones?</a:t>
            </a:r>
          </a:p>
          <a:p>
            <a:pPr marL="364158" indent="-236619"/>
            <a:r>
              <a:rPr lang="en-US" dirty="0"/>
              <a:t>S:	6.</a:t>
            </a:r>
          </a:p>
          <a:p>
            <a:pPr marL="364158" indent="-236619"/>
            <a:r>
              <a:rPr lang="en-US" dirty="0"/>
              <a:t>T:	Say the number the Say Ten way.</a:t>
            </a:r>
          </a:p>
          <a:p>
            <a:pPr marL="364158" indent="-236619"/>
            <a:r>
              <a:rPr lang="en-US" dirty="0"/>
              <a:t>S:	Ten 6.</a:t>
            </a:r>
          </a:p>
          <a:p>
            <a:pPr marL="364158" indent="-236619"/>
            <a:r>
              <a:rPr lang="en-US" dirty="0"/>
              <a:t>T:	Good.  1 ten plus 6 ones is?</a:t>
            </a:r>
          </a:p>
          <a:p>
            <a:pPr marL="364158" indent="-236619"/>
            <a:r>
              <a:rPr lang="en-US" dirty="0"/>
              <a:t>S:	16.</a:t>
            </a:r>
          </a:p>
          <a:p>
            <a:pPr marL="364158" indent="-236619"/>
            <a:r>
              <a:rPr lang="en-US" dirty="0"/>
              <a:t>T:	(Slide over 10 from the next row.)  How many tens to you see?</a:t>
            </a:r>
          </a:p>
          <a:p>
            <a:pPr marL="364158" indent="-236619"/>
            <a:r>
              <a:rPr lang="en-US" dirty="0"/>
              <a:t>S:	2.</a:t>
            </a:r>
          </a:p>
          <a:p>
            <a:pPr marL="364158" indent="-236619"/>
            <a:r>
              <a:rPr lang="en-US" dirty="0"/>
              <a:t>T:	How many ones?</a:t>
            </a:r>
          </a:p>
          <a:p>
            <a:pPr marL="364158" indent="-236619"/>
            <a:r>
              <a:rPr lang="en-US" dirty="0"/>
              <a:t>S:	6.</a:t>
            </a:r>
          </a:p>
          <a:p>
            <a:pPr marL="364158" indent="-236619"/>
            <a:r>
              <a:rPr lang="en-US" dirty="0"/>
              <a:t>T:	Say the number the Say Ten way.</a:t>
            </a:r>
          </a:p>
          <a:p>
            <a:pPr marL="364158" indent="-236619"/>
            <a:r>
              <a:rPr lang="en-US" dirty="0"/>
              <a:t>S:	2 tens 6.</a:t>
            </a:r>
          </a:p>
          <a:p>
            <a:pPr marL="364158" indent="-236619"/>
            <a:r>
              <a:rPr lang="en-US" dirty="0"/>
              <a:t>T:	Good.  2 tens plus 6 ones is?</a:t>
            </a:r>
          </a:p>
          <a:p>
            <a:pPr marL="364158" indent="-236619"/>
            <a:r>
              <a:rPr lang="en-US" dirty="0"/>
              <a:t>S:	26.</a:t>
            </a:r>
          </a:p>
          <a:p>
            <a:r>
              <a:rPr lang="en-US" dirty="0"/>
              <a:t>Slide over the next row and repeat.  Continue with the following suggested sequence within 40:  15, 25, 35; 17, 27, 37; 19, 29, 39. </a:t>
            </a:r>
          </a:p>
          <a:p>
            <a:endParaRPr lang="en-US" sz="1100"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5 Group Cards</a:t>
            </a:r>
          </a:p>
          <a:p>
            <a:pPr marL="484985" lvl="1" indent="-302066">
              <a:buFont typeface="Arial" pitchFamily="34" charset="0"/>
              <a:buChar char="•"/>
            </a:pPr>
            <a:r>
              <a:rPr lang="en-US" dirty="0" err="1" smtClean="0"/>
              <a:t>Rekenrek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439648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a:t>Make Ten to Add  (6 minutes)</a:t>
            </a:r>
          </a:p>
          <a:p>
            <a:pPr marL="364158" indent="-236619"/>
            <a:r>
              <a:rPr lang="en-US" dirty="0"/>
              <a:t>T:	Let’s make 10 to add.  If I say 9 + 2, you say 9 + 2 = 10 + 1.  Ready?  9 + 3.</a:t>
            </a:r>
          </a:p>
          <a:p>
            <a:pPr marL="364158" indent="-236619"/>
            <a:r>
              <a:rPr lang="en-US" dirty="0"/>
              <a:t>S:	9 + 3 = 10 + 2.</a:t>
            </a:r>
          </a:p>
          <a:p>
            <a:pPr marL="364158" indent="-236619"/>
            <a:r>
              <a:rPr lang="en-US" dirty="0"/>
              <a:t>T:	Answer?</a:t>
            </a:r>
          </a:p>
          <a:p>
            <a:pPr marL="364158" indent="-236619"/>
            <a:r>
              <a:rPr lang="en-US" dirty="0"/>
              <a:t>S:	12.</a:t>
            </a:r>
          </a:p>
          <a:p>
            <a:pPr marL="364158" indent="-236619"/>
            <a:r>
              <a:rPr lang="en-US" dirty="0"/>
              <a:t>T:	9 + 5.</a:t>
            </a:r>
          </a:p>
          <a:p>
            <a:pPr marL="364158" indent="-236619"/>
            <a:r>
              <a:rPr lang="en-US" dirty="0"/>
              <a:t>S:	9 + 5 = 10 + 4.</a:t>
            </a:r>
          </a:p>
          <a:p>
            <a:pPr marL="364158" indent="-236619"/>
            <a:r>
              <a:rPr lang="en-US" dirty="0"/>
              <a:t>T:	Answer?</a:t>
            </a:r>
          </a:p>
          <a:p>
            <a:pPr marL="364158" indent="-236619"/>
            <a:r>
              <a:rPr lang="en-US" dirty="0"/>
              <a:t>S:	14.</a:t>
            </a:r>
          </a:p>
          <a:p>
            <a:r>
              <a:rPr lang="en-US" dirty="0"/>
              <a:t>Continue with possible sequence:  9 + 7, 9 + 6, 9 + 8, 8 + 3, 8 + 5, 7 + 4, and 7 + 6. </a:t>
            </a:r>
          </a:p>
          <a:p>
            <a:endParaRPr lang="en-US" dirty="0"/>
          </a:p>
          <a:p>
            <a:r>
              <a:rPr lang="en-US" b="1" dirty="0"/>
              <a:t>Take From Ten  (3 minutes)</a:t>
            </a:r>
            <a:endParaRPr lang="en-US" dirty="0"/>
          </a:p>
          <a:p>
            <a:r>
              <a:rPr lang="en-US" dirty="0"/>
              <a:t>Note:  Students revisit this activity from Module 1 in preparation for more practice of subtraction in Module 3.  Draw a number bond for the first example to model student thinking to solve.</a:t>
            </a:r>
          </a:p>
          <a:p>
            <a:r>
              <a:rPr lang="en-US" b="1" dirty="0"/>
              <a:t>(Draw on board)</a:t>
            </a:r>
            <a:endParaRPr lang="en-US" dirty="0"/>
          </a:p>
          <a:p>
            <a:r>
              <a:rPr lang="en-US" b="1" dirty="0"/>
              <a:t>12 – 3 =</a:t>
            </a:r>
            <a:endParaRPr lang="en-US" dirty="0"/>
          </a:p>
          <a:p>
            <a:r>
              <a:rPr lang="en-US" b="1" dirty="0"/>
              <a:t>/\</a:t>
            </a:r>
            <a:endParaRPr lang="en-US" dirty="0"/>
          </a:p>
          <a:p>
            <a:r>
              <a:rPr lang="en-US" b="1" dirty="0"/>
              <a:t>2   1</a:t>
            </a:r>
            <a:endParaRPr lang="en-US" dirty="0"/>
          </a:p>
          <a:p>
            <a:pPr marL="364158" indent="-236619"/>
            <a:r>
              <a:rPr lang="en-US" dirty="0"/>
              <a:t> </a:t>
            </a:r>
          </a:p>
          <a:p>
            <a:pPr marL="364158" indent="-236619"/>
            <a:r>
              <a:rPr lang="en-US" dirty="0"/>
              <a:t>T:	For every number sentence I say, you will give a subtraction number sentence that takes from the ten first.  When I say 12 - 3, you say 12 – 2 – 1.  Ready? T:	12 – 3.</a:t>
            </a:r>
          </a:p>
          <a:p>
            <a:pPr marL="364158" indent="-236619"/>
            <a:r>
              <a:rPr lang="en-US" dirty="0"/>
              <a:t>S:	12 – 2 – 1.</a:t>
            </a:r>
          </a:p>
          <a:p>
            <a:pPr marL="364158" indent="-236619"/>
            <a:r>
              <a:rPr lang="en-US" dirty="0"/>
              <a:t>T:	Answer.</a:t>
            </a:r>
          </a:p>
          <a:p>
            <a:pPr marL="364158" indent="-236619"/>
            <a:r>
              <a:rPr lang="en-US" dirty="0"/>
              <a:t>S:	9.</a:t>
            </a:r>
          </a:p>
          <a:p>
            <a:r>
              <a:rPr lang="en-US" dirty="0"/>
              <a:t>Continue with the possible sequences:   12 – 4, 12 – 5, 14 – 5, 14 – 6, 14 – 7, 15 – 7, 15 – 8, 15 – 9, 16 – 9, and 16 – 8.</a:t>
            </a:r>
          </a:p>
          <a:p>
            <a:endParaRPr lang="en-US" dirty="0"/>
          </a:p>
          <a:p>
            <a:r>
              <a:rPr lang="en-US" dirty="0"/>
              <a:t>NOTES CONTINUED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182918" lvl="1"/>
            <a:endParaRPr lang="en-US" dirty="0">
              <a:solidFill>
                <a:srgbClr val="FF0000"/>
              </a:solidFill>
            </a:endParaRPr>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69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17773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a:spcAft>
                <a:spcPts val="634"/>
              </a:spcAft>
            </a:pPr>
            <a:r>
              <a:rPr lang="en-US" dirty="0" smtClean="0"/>
              <a:t>Fluency activities serve a variety of purposes.  In general, there are three main</a:t>
            </a:r>
            <a:r>
              <a:rPr lang="en-US" baseline="0" dirty="0" smtClean="0"/>
              <a:t> categories of fluency work</a:t>
            </a:r>
            <a:r>
              <a:rPr lang="en-US" dirty="0" smtClean="0"/>
              <a:t>:</a:t>
            </a:r>
          </a:p>
          <a:p>
            <a:pPr marL="426249" lvl="2" indent="-179562">
              <a:buFont typeface="Arial" pitchFamily="34" charset="0"/>
              <a:buChar char="•"/>
            </a:pPr>
            <a:r>
              <a:rPr lang="en-US" b="1" dirty="0" smtClean="0"/>
              <a:t>Maintenance</a:t>
            </a:r>
            <a:r>
              <a:rPr lang="en-US" b="0" dirty="0" smtClean="0"/>
              <a:t>:  Staying sharp on previously learned skills </a:t>
            </a:r>
          </a:p>
          <a:p>
            <a:pPr marL="426249" lvl="2" indent="-179562">
              <a:buFont typeface="Arial" pitchFamily="34" charset="0"/>
              <a:buChar char="•"/>
            </a:pPr>
            <a:r>
              <a:rPr lang="en-US" b="1" dirty="0" smtClean="0"/>
              <a:t>Preparation</a:t>
            </a:r>
            <a:r>
              <a:rPr lang="en-US" b="0" dirty="0" smtClean="0"/>
              <a:t>:  Targeted practice for the current lesson</a:t>
            </a:r>
          </a:p>
          <a:p>
            <a:pPr marL="426249" lvl="2" indent="-179562">
              <a:spcAft>
                <a:spcPts val="1269"/>
              </a:spcAft>
              <a:buFont typeface="Arial" pitchFamily="34" charset="0"/>
              <a:buChar char="•"/>
            </a:pPr>
            <a:r>
              <a:rPr lang="en-US" b="1" dirty="0" smtClean="0"/>
              <a:t>Anticipation</a:t>
            </a:r>
            <a:r>
              <a:rPr lang="en-US" b="0" dirty="0" smtClean="0"/>
              <a:t>:  </a:t>
            </a:r>
            <a:r>
              <a:rPr lang="en-US" dirty="0" smtClean="0"/>
              <a:t>Building foundational skills to prepare students for the in-depth work of future lessons</a:t>
            </a:r>
          </a:p>
          <a:p>
            <a:r>
              <a:rPr lang="en-US" dirty="0" smtClean="0"/>
              <a:t>It is important to recognize</a:t>
            </a:r>
            <a:r>
              <a:rPr lang="en-US" baseline="0" dirty="0" smtClean="0"/>
              <a:t> that </a:t>
            </a:r>
            <a:r>
              <a:rPr lang="en-US" dirty="0" smtClean="0"/>
              <a:t>fluency work is always</a:t>
            </a:r>
            <a:r>
              <a:rPr lang="en-US" baseline="0" dirty="0" smtClean="0"/>
              <a:t> an extension of </a:t>
            </a:r>
            <a:r>
              <a:rPr lang="en-US" dirty="0" smtClean="0"/>
              <a:t>familiar content.  It provides a daily opportunity for continuous improvement and individual success toward acquiring speed and accuracy. </a:t>
            </a:r>
          </a:p>
          <a:p>
            <a:r>
              <a:rPr lang="en-US" dirty="0" smtClean="0"/>
              <a:t> </a:t>
            </a:r>
          </a:p>
          <a:p>
            <a:r>
              <a:rPr lang="en-US" dirty="0" smtClean="0"/>
              <a:t>Never new material, always something previously taught.</a:t>
            </a:r>
          </a:p>
          <a:p>
            <a:endParaRPr lang="en-US" dirty="0" smtClean="0"/>
          </a:p>
          <a:p>
            <a:r>
              <a:rPr lang="en-US" dirty="0" smtClean="0"/>
              <a:t>Fluencies</a:t>
            </a:r>
            <a:r>
              <a:rPr lang="en-US" baseline="0" dirty="0" smtClean="0"/>
              <a:t> are a bank of activities, change as needed for your class</a:t>
            </a:r>
          </a:p>
          <a:p>
            <a:endParaRPr lang="en-US" baseline="0" dirty="0" smtClean="0"/>
          </a:p>
          <a:p>
            <a:r>
              <a:rPr lang="en-US" baseline="0" dirty="0" smtClean="0"/>
              <a:t>Purposeful selection, not random</a:t>
            </a:r>
          </a:p>
          <a:p>
            <a:endParaRPr lang="en-US" baseline="0" dirty="0" smtClean="0"/>
          </a:p>
          <a:p>
            <a:r>
              <a:rPr lang="en-US" baseline="0" dirty="0" smtClean="0"/>
              <a:t>Careful planning to prepare students for what they will see in future lessons.</a:t>
            </a:r>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8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5133319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a:t>NOTES FROM PREVIOUS SLIDE CONTINUED…</a:t>
            </a:r>
          </a:p>
          <a:p>
            <a:endParaRPr lang="en-US" dirty="0"/>
          </a:p>
          <a:p>
            <a:r>
              <a:rPr lang="en-US" b="1" dirty="0"/>
              <a:t>Rename the Units:  Choral Response  (5 minutes)</a:t>
            </a:r>
          </a:p>
          <a:p>
            <a:r>
              <a:rPr lang="en-US" dirty="0"/>
              <a:t>Note:  This fluency will review foundations that will lead into today’s lesson.</a:t>
            </a:r>
          </a:p>
          <a:p>
            <a:pPr marL="364158" indent="-236619"/>
            <a:r>
              <a:rPr lang="en-US" dirty="0"/>
              <a:t>T:	(Write 10 ones = ____ ten.)  Say the number sentence.		</a:t>
            </a:r>
          </a:p>
          <a:p>
            <a:pPr marL="364158" indent="-236619"/>
            <a:r>
              <a:rPr lang="en-US" dirty="0"/>
              <a:t>S:	10 ones = 1 ten.</a:t>
            </a:r>
          </a:p>
          <a:p>
            <a:pPr marL="364158" indent="-236619"/>
            <a:r>
              <a:rPr lang="en-US" dirty="0"/>
              <a:t>T:	(Write 20 ones = 1ten ____ ones.)  Say the number sentence.</a:t>
            </a:r>
          </a:p>
          <a:p>
            <a:pPr marL="364158" indent="-236619"/>
            <a:r>
              <a:rPr lang="en-US" dirty="0"/>
              <a:t>S:	20 ones = 1 ten 10 ones.</a:t>
            </a:r>
          </a:p>
          <a:p>
            <a:pPr marL="364158" indent="-236619"/>
            <a:r>
              <a:rPr lang="en-US" dirty="0"/>
              <a:t>T:	(Write 24 ones = 1 ten ____ ones.)  Say the number sentence.</a:t>
            </a:r>
          </a:p>
          <a:p>
            <a:pPr marL="364158" indent="-236619"/>
            <a:r>
              <a:rPr lang="en-US" dirty="0"/>
              <a:t>S:	24 ones = 1 ten 14 ones.</a:t>
            </a:r>
          </a:p>
          <a:p>
            <a:pPr marL="364158" indent="-236619"/>
            <a:r>
              <a:rPr lang="en-US" dirty="0"/>
              <a:t>T: 	(30 ones = 2 tens ____ ones.)  Say the number sentence.</a:t>
            </a:r>
          </a:p>
          <a:p>
            <a:pPr marL="364158" indent="-236619"/>
            <a:r>
              <a:rPr lang="en-US" dirty="0"/>
              <a:t>S: 	30 ones = 2 tens 10 ones.</a:t>
            </a:r>
          </a:p>
          <a:p>
            <a:r>
              <a:rPr lang="en-US" dirty="0"/>
              <a:t>Repeat the process for 30, 32, 38, 40, 41, 46, 50, 63, 88.</a:t>
            </a:r>
          </a:p>
          <a:p>
            <a:endParaRPr lang="en-US" dirty="0"/>
          </a:p>
          <a:p>
            <a:r>
              <a:rPr lang="en-US" b="1" dirty="0"/>
              <a:t>Take from the Tens or Ones  (2 minutes)</a:t>
            </a:r>
          </a:p>
          <a:p>
            <a:r>
              <a:rPr lang="en-US" dirty="0"/>
              <a:t>Note:  This fluency helps students to know when to unbundle a ten to subtract and when not to.  This is a foundational skill for the lesson.</a:t>
            </a:r>
          </a:p>
          <a:p>
            <a:pPr marL="364158" indent="-236619"/>
            <a:r>
              <a:rPr lang="en-US" dirty="0"/>
              <a:t>T:	For every number sentence I say you tell me if I take from the tens or the ones. When I say 46 – 5, you say take from the ones, but If I say 46 – 7, you say take from the tens. Ready?</a:t>
            </a:r>
          </a:p>
          <a:p>
            <a:pPr marL="364158" indent="-236619"/>
            <a:r>
              <a:rPr lang="en-US" dirty="0"/>
              <a:t>T:	46 – 6.</a:t>
            </a:r>
          </a:p>
          <a:p>
            <a:pPr marL="364158" indent="-236619"/>
            <a:r>
              <a:rPr lang="en-US" dirty="0"/>
              <a:t>S:	Take from the ones.</a:t>
            </a:r>
          </a:p>
          <a:p>
            <a:pPr marL="364158" indent="-236619"/>
            <a:r>
              <a:rPr lang="en-US" dirty="0"/>
              <a:t>T:	46 – 9.</a:t>
            </a:r>
          </a:p>
          <a:p>
            <a:pPr marL="364158" indent="-236619"/>
            <a:r>
              <a:rPr lang="en-US" dirty="0"/>
              <a:t>S:	Take from the tens.</a:t>
            </a:r>
          </a:p>
          <a:p>
            <a:r>
              <a:rPr lang="en-US" dirty="0"/>
              <a:t>Continue with the following possible sequence:  52 – 1, 52 – 4, 63 – 6, 64 – 5, 65 – 4, 68 – 8, 70 – 3.</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182918" lvl="1"/>
            <a:endParaRPr lang="en-US" dirty="0">
              <a:solidFill>
                <a:srgbClr val="FF0000"/>
              </a:solidFill>
            </a:endParaRPr>
          </a:p>
          <a:p>
            <a:pPr marL="484985" lvl="1" indent="-302066">
              <a:buFont typeface="Arial" pitchFamily="34" charset="0"/>
              <a:buChar char="•"/>
            </a:pP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1777343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a:t>
            </a:r>
            <a:r>
              <a:rPr lang="en-US" baseline="0" dirty="0" smtClean="0"/>
              <a:t> will watch a video clip.</a:t>
            </a:r>
          </a:p>
          <a:p>
            <a:pPr defTabSz="966612">
              <a:defRPr/>
            </a:pPr>
            <a:endParaRPr lang="en-US" dirty="0" smtClean="0"/>
          </a:p>
          <a:p>
            <a:pPr defTabSz="966612">
              <a:defRPr/>
            </a:pPr>
            <a:r>
              <a:rPr lang="en-US" dirty="0" smtClean="0"/>
              <a:t>Kindergarten: Double 10-frames</a:t>
            </a:r>
            <a:endParaRPr lang="en-US" baseline="0" dirty="0" smtClean="0">
              <a:hlinkClick r:id="rId3"/>
            </a:endParaRPr>
          </a:p>
          <a:p>
            <a:pPr defTabSz="966612">
              <a:defRPr/>
            </a:pPr>
            <a:r>
              <a:rPr lang="en-US" dirty="0" smtClean="0">
                <a:hlinkClick r:id="rId3"/>
              </a:rPr>
              <a:t>http://www.engageny.org/resource/common-core-video-series-kindergarten-mathematics-double-10-frames</a:t>
            </a:r>
            <a:r>
              <a:rPr lang="en-US" dirty="0" smtClean="0"/>
              <a:t> </a:t>
            </a:r>
          </a:p>
          <a:p>
            <a:pPr defTabSz="966612">
              <a:defRPr/>
            </a:pPr>
            <a:endParaRPr lang="en-US" dirty="0" smtClean="0"/>
          </a:p>
          <a:p>
            <a:pPr defTabSz="966612">
              <a:defRPr/>
            </a:pPr>
            <a:endParaRPr lang="en-US" baseline="0" dirty="0" smtClean="0">
              <a:hlinkClick r:id="rId3"/>
            </a:endParaRPr>
          </a:p>
          <a:p>
            <a:pPr defTabSz="966612">
              <a:defRPr/>
            </a:pPr>
            <a:r>
              <a:rPr lang="en-US" baseline="0" dirty="0" smtClean="0"/>
              <a:t>2</a:t>
            </a:r>
            <a:r>
              <a:rPr lang="en-US" baseline="30000" dirty="0" smtClean="0"/>
              <a:t>nd</a:t>
            </a:r>
            <a:r>
              <a:rPr lang="en-US" baseline="0" dirty="0" smtClean="0"/>
              <a:t> Grade</a:t>
            </a:r>
            <a:r>
              <a:rPr lang="en-US" dirty="0" smtClean="0"/>
              <a:t>: 10-Frame</a:t>
            </a:r>
            <a:r>
              <a:rPr lang="en-US" baseline="0" dirty="0" smtClean="0"/>
              <a:t> Flash</a:t>
            </a:r>
            <a:r>
              <a:rPr lang="en-US" dirty="0" smtClean="0"/>
              <a:t> </a:t>
            </a:r>
          </a:p>
          <a:p>
            <a:r>
              <a:rPr lang="en-US" u="sng" dirty="0" smtClean="0"/>
              <a:t>http://</a:t>
            </a:r>
            <a:r>
              <a:rPr lang="en-US" u="sng" dirty="0" err="1" smtClean="0"/>
              <a:t>www.engageny.org</a:t>
            </a:r>
            <a:r>
              <a:rPr lang="en-US" u="sng" dirty="0" smtClean="0"/>
              <a:t>/resource/nti-november-2012-rigor-breakdown-ten-rame-flash</a:t>
            </a:r>
          </a:p>
          <a:p>
            <a:endParaRPr lang="en-US" u="sng" baseline="0" dirty="0" smtClean="0">
              <a:hlinkClick r:id="rId3"/>
            </a:endParaRPr>
          </a:p>
          <a:p>
            <a:pPr defTabSz="966612">
              <a:defRPr/>
            </a:pPr>
            <a:endParaRPr lang="en-US" baseline="0" dirty="0" smtClean="0">
              <a:hlinkClick r:id="rId3"/>
            </a:endParaRPr>
          </a:p>
          <a:p>
            <a:pPr defTabSz="966612">
              <a:defRPr/>
            </a:pPr>
            <a:r>
              <a:rPr lang="en-US" baseline="0" dirty="0" smtClean="0"/>
              <a:t>2</a:t>
            </a:r>
            <a:r>
              <a:rPr lang="en-US" baseline="30000" dirty="0" smtClean="0"/>
              <a:t>nd</a:t>
            </a:r>
            <a:r>
              <a:rPr lang="en-US" baseline="0" dirty="0" smtClean="0"/>
              <a:t> Grade</a:t>
            </a:r>
            <a:r>
              <a:rPr lang="en-US" dirty="0" smtClean="0"/>
              <a:t>: Simple Additions</a:t>
            </a:r>
          </a:p>
          <a:p>
            <a:r>
              <a:rPr lang="en-US" dirty="0" smtClean="0">
                <a:hlinkClick r:id="rId4"/>
              </a:rPr>
              <a:t>http://commoncore.org/maps/math/video-gallery/choral-response</a:t>
            </a:r>
            <a:r>
              <a:rPr lang="en-US" dirty="0" smtClean="0"/>
              <a:t> </a:t>
            </a:r>
          </a:p>
          <a:p>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862597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have 5 minutes to read and</a:t>
            </a:r>
            <a:r>
              <a:rPr lang="en-US" baseline="0" dirty="0" smtClean="0"/>
              <a:t> practice.</a:t>
            </a:r>
            <a:endParaRPr lang="en-US" dirty="0" smtClean="0"/>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K-5 Choral Response Handout</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27479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b="1" dirty="0"/>
              <a:t>Add to Multiply (3 minutes)</a:t>
            </a:r>
          </a:p>
          <a:p>
            <a:r>
              <a:rPr lang="en-US" dirty="0"/>
              <a:t>Materials:  (S) Personal white boards</a:t>
            </a:r>
          </a:p>
          <a:p>
            <a:r>
              <a:rPr lang="en-US" dirty="0"/>
              <a:t>Note:  This activity reviews Lesson 2.  Students directly relate repeated addition to multiplication.  They interpret products using the array.  </a:t>
            </a:r>
          </a:p>
          <a:p>
            <a:pPr marL="364158" indent="-238297"/>
            <a:r>
              <a:rPr lang="en-US" dirty="0"/>
              <a:t>T:	(Project a picture array with 3 groups of 5 circled.)  How many groups are circled?</a:t>
            </a:r>
          </a:p>
          <a:p>
            <a:pPr marL="364158" indent="-238297"/>
            <a:r>
              <a:rPr lang="en-US" dirty="0"/>
              <a:t>S:	3.</a:t>
            </a:r>
          </a:p>
          <a:p>
            <a:pPr marL="364158" indent="-238297"/>
            <a:r>
              <a:rPr lang="en-US" dirty="0"/>
              <a:t>T:	How many are in each group?</a:t>
            </a:r>
          </a:p>
          <a:p>
            <a:pPr marL="364158" indent="-238297"/>
            <a:r>
              <a:rPr lang="en-US" dirty="0"/>
              <a:t>S:	5.</a:t>
            </a:r>
          </a:p>
          <a:p>
            <a:pPr marL="364158" indent="-238297"/>
            <a:r>
              <a:rPr lang="en-US" dirty="0"/>
              <a:t>T:	Write it as an addition sentence.</a:t>
            </a:r>
          </a:p>
          <a:p>
            <a:pPr marL="364158" indent="-238297"/>
            <a:r>
              <a:rPr lang="en-US" dirty="0"/>
              <a:t>S:	(Write 5 + 5 + 5 = 15.)</a:t>
            </a:r>
          </a:p>
          <a:p>
            <a:pPr marL="364158" indent="-238297"/>
            <a:r>
              <a:rPr lang="en-US" dirty="0"/>
              <a:t>T:	Write a multiplication sentence representing 3 fives equals 15.</a:t>
            </a:r>
          </a:p>
          <a:p>
            <a:pPr marL="364158" indent="-238297"/>
            <a:r>
              <a:rPr lang="en-US" dirty="0"/>
              <a:t>S:	3 × 5 = 15.</a:t>
            </a:r>
          </a:p>
          <a:p>
            <a:r>
              <a:rPr lang="en-US" dirty="0"/>
              <a:t>Continue with possible sequence:  3 groups of 10, 3 groups of 4, and 7 groups of 2.</a:t>
            </a:r>
          </a:p>
          <a:p>
            <a:endParaRPr lang="en-US" dirty="0"/>
          </a:p>
          <a:p>
            <a:r>
              <a:rPr lang="en-US" b="1" dirty="0"/>
              <a:t>Commutative Multiplying  (3 minutes)</a:t>
            </a:r>
          </a:p>
          <a:p>
            <a:r>
              <a:rPr lang="en-US" dirty="0"/>
              <a:t>Note:  This activity reviews the </a:t>
            </a:r>
            <a:r>
              <a:rPr lang="en-US" dirty="0" err="1"/>
              <a:t>commutativity</a:t>
            </a:r>
            <a:r>
              <a:rPr lang="en-US" dirty="0"/>
              <a:t> of multiplication, learned in Lessons 7, 8, and 15.</a:t>
            </a:r>
          </a:p>
          <a:p>
            <a:pPr marL="364158" indent="-238297"/>
            <a:r>
              <a:rPr lang="en-US" dirty="0"/>
              <a:t>T:	(Write 3 x 2 = ___.)  Say the multiplication sentence.</a:t>
            </a:r>
          </a:p>
          <a:p>
            <a:pPr marL="364158" indent="-238297"/>
            <a:r>
              <a:rPr lang="en-US" dirty="0"/>
              <a:t>S:	3 x 2 = 6.</a:t>
            </a:r>
          </a:p>
          <a:p>
            <a:pPr marL="364158" indent="-238297"/>
            <a:r>
              <a:rPr lang="en-US" dirty="0"/>
              <a:t>T:	Flip it.</a:t>
            </a:r>
          </a:p>
          <a:p>
            <a:pPr marL="364158" indent="-238297"/>
            <a:r>
              <a:rPr lang="en-US" dirty="0"/>
              <a:t>S:	2 x 3 = 6.</a:t>
            </a:r>
          </a:p>
          <a:p>
            <a:r>
              <a:rPr lang="en-US" dirty="0"/>
              <a:t>Repeat process for 5 x 2, 5 x 3, 3 x 4, 2 x 8, and 3 x 7.</a:t>
            </a:r>
          </a:p>
          <a:p>
            <a:endParaRPr lang="en-US" dirty="0"/>
          </a:p>
          <a:p>
            <a:pPr defTabSz="966612">
              <a:defRPr/>
            </a:pPr>
            <a:r>
              <a:rPr lang="en-US" b="1" dirty="0"/>
              <a:t>Rename the Tens  (4 minutes)</a:t>
            </a:r>
          </a:p>
          <a:p>
            <a:r>
              <a:rPr lang="en-US" dirty="0"/>
              <a:t>Note:  This activity prepares students for rounding in this lesson and anticipates the work in Lesson 14, where students round numbers to the nearest hundred on the number line.</a:t>
            </a:r>
          </a:p>
          <a:p>
            <a:pPr marL="364158" indent="-238297"/>
            <a:r>
              <a:rPr lang="en-US" dirty="0"/>
              <a:t>T:	(Write 9 tens = ____.)   Say the number.</a:t>
            </a:r>
          </a:p>
          <a:p>
            <a:pPr marL="364158" indent="-238297"/>
            <a:r>
              <a:rPr lang="en-US" dirty="0"/>
              <a:t>S:	90.</a:t>
            </a:r>
          </a:p>
          <a:p>
            <a:r>
              <a:rPr lang="en-US" dirty="0"/>
              <a:t>Continue with the following possible sequence:  10 tens, 20 tens, 80 tens, 63 tens, 52 tens.</a:t>
            </a:r>
          </a:p>
          <a:p>
            <a:endParaRPr lang="en-US" dirty="0"/>
          </a:p>
          <a:p>
            <a:r>
              <a:rPr lang="en-US" dirty="0"/>
              <a:t>NOTES CONTINUED ON NEXT PAGE…</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1457113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87680" y="3197200"/>
                <a:ext cx="6827520" cy="6240780"/>
              </a:xfrm>
            </p:spPr>
            <p:txBody>
              <a:bodyPr/>
              <a:lstStyle/>
              <a:p>
                <a:r>
                  <a:rPr lang="en-US" dirty="0"/>
                  <a:t>NOTES FROM PREVIOUS SLIDE CONTINUED…</a:t>
                </a:r>
              </a:p>
              <a:p>
                <a:endParaRPr lang="en-US" dirty="0"/>
              </a:p>
              <a:p>
                <a:r>
                  <a:rPr lang="en-US" b="1" dirty="0"/>
                  <a:t>Find the Area  (4 minutes)</a:t>
                </a:r>
              </a:p>
              <a:p>
                <a:r>
                  <a:rPr lang="en-US" dirty="0"/>
                  <a:t>Note:  This fluency reviews strategies for finding the area of a rectangle.</a:t>
                </a:r>
              </a:p>
              <a:p>
                <a:pPr marL="364158" indent="-238297"/>
                <a:r>
                  <a:rPr lang="en-US" dirty="0"/>
                  <a:t>T:	(Project a rectangular array with 2 rows of 4 units.  Write 1 tile = 1 square meter.)  What does 1 tile equal?</a:t>
                </a:r>
              </a:p>
              <a:p>
                <a:pPr marL="364158" indent="-238297"/>
                <a:r>
                  <a:rPr lang="en-US" dirty="0"/>
                  <a:t>S:	1 square meter.</a:t>
                </a:r>
              </a:p>
              <a:p>
                <a:pPr marL="364158" indent="-238297"/>
                <a:r>
                  <a:rPr lang="en-US" dirty="0"/>
                  <a:t>T:	(Point to the side length of 4 units.)  This is the </a:t>
                </a:r>
                <a:r>
                  <a:rPr lang="en-US" b="1" dirty="0"/>
                  <a:t>length</a:t>
                </a:r>
                <a:r>
                  <a:rPr lang="en-US" dirty="0"/>
                  <a:t> of the rectangle.  What is its value?</a:t>
                </a:r>
              </a:p>
              <a:p>
                <a:pPr marL="364158" indent="-238297"/>
                <a:r>
                  <a:rPr lang="en-US" dirty="0"/>
                  <a:t>S:	4 meters.</a:t>
                </a:r>
              </a:p>
              <a:p>
                <a:pPr marL="364158" indent="-238297"/>
                <a:r>
                  <a:rPr lang="en-US" dirty="0"/>
                  <a:t>T:	(Point to the side length of 2 units.)  This is the </a:t>
                </a:r>
                <a:r>
                  <a:rPr lang="en-US" b="1" dirty="0"/>
                  <a:t>width</a:t>
                </a:r>
                <a:r>
                  <a:rPr lang="en-US" dirty="0"/>
                  <a:t> of the rectangle.  What is its value?</a:t>
                </a:r>
              </a:p>
              <a:p>
                <a:pPr marL="364158" indent="-238297"/>
                <a:r>
                  <a:rPr lang="en-US" dirty="0"/>
                  <a:t>S:	2 meters.</a:t>
                </a:r>
              </a:p>
              <a:p>
                <a:pPr marL="364158" indent="-238297"/>
                <a:r>
                  <a:rPr lang="en-US" dirty="0"/>
                  <a:t>T:	Write a multiplication sentence to represent the area of the rectangle.</a:t>
                </a:r>
              </a:p>
              <a:p>
                <a:pPr marL="364158" indent="-238297"/>
                <a:r>
                  <a:rPr lang="en-US" dirty="0"/>
                  <a:t>S:	(Write 2 m × 4 m = 8 </a:t>
                </a:r>
                <a:r>
                  <a:rPr lang="en-US" dirty="0" err="1"/>
                  <a:t>sq</a:t>
                </a:r>
                <a:r>
                  <a:rPr lang="en-US" dirty="0"/>
                  <a:t> m or 4 m × 2 m = 8 </a:t>
                </a:r>
                <a:r>
                  <a:rPr lang="en-US" dirty="0" err="1"/>
                  <a:t>sq</a:t>
                </a:r>
                <a:r>
                  <a:rPr lang="en-US" dirty="0"/>
                  <a:t> m.)</a:t>
                </a:r>
              </a:p>
              <a:p>
                <a:endParaRPr lang="en-US" dirty="0"/>
              </a:p>
              <a:p>
                <a:r>
                  <a:rPr lang="en-US" b="1" dirty="0"/>
                  <a:t>Find the Missing Part  (2 minutes)</a:t>
                </a:r>
              </a:p>
              <a:p>
                <a:r>
                  <a:rPr lang="en-US" dirty="0"/>
                  <a:t>Materials:  (T) Blank number bond</a:t>
                </a:r>
              </a:p>
              <a:p>
                <a:pPr marL="364158" indent="-238297"/>
                <a:r>
                  <a:rPr lang="en-US" dirty="0"/>
                  <a:t>T:	(Project number bond with </a:t>
                </a:r>
                <a14:m>
                  <m:oMath xmlns:m="http://schemas.openxmlformats.org/officeDocument/2006/math">
                    <m:f>
                      <m:fPr>
                        <m:ctrlPr>
                          <a:rPr lang="en-US" i="1">
                            <a:latin typeface="Cambria Math" panose="02040503050406030204" pitchFamily="18" charset="0"/>
                          </a:rPr>
                        </m:ctrlPr>
                      </m:fPr>
                      <m:num>
                        <m:r>
                          <a:rPr lang="en-US">
                            <a:latin typeface="Cambria Math"/>
                          </a:rPr>
                          <m:t>3</m:t>
                        </m:r>
                      </m:num>
                      <m:den>
                        <m:r>
                          <a:rPr lang="en-US">
                            <a:latin typeface="Cambria Math"/>
                          </a:rPr>
                          <m:t>3 </m:t>
                        </m:r>
                      </m:den>
                    </m:f>
                  </m:oMath>
                </a14:m>
                <a:r>
                  <a:rPr lang="en-US" dirty="0"/>
                  <a:t> as the whole and </a:t>
                </a:r>
                <a14:m>
                  <m:oMath xmlns:m="http://schemas.openxmlformats.org/officeDocument/2006/math">
                    <m:f>
                      <m:fPr>
                        <m:ctrlPr>
                          <a:rPr lang="en-US" i="1">
                            <a:latin typeface="Cambria Math" panose="02040503050406030204" pitchFamily="18" charset="0"/>
                          </a:rPr>
                        </m:ctrlPr>
                      </m:fPr>
                      <m:num>
                        <m:r>
                          <a:rPr lang="en-US">
                            <a:latin typeface="Cambria Math"/>
                          </a:rPr>
                          <m:t>2</m:t>
                        </m:r>
                      </m:num>
                      <m:den>
                        <m:r>
                          <a:rPr lang="en-US">
                            <a:latin typeface="Cambria Math"/>
                          </a:rPr>
                          <m:t>3</m:t>
                        </m:r>
                      </m:den>
                    </m:f>
                  </m:oMath>
                </a14:m>
                <a:r>
                  <a:rPr lang="en-US" dirty="0"/>
                  <a:t> as a part.)  Say the whole.</a:t>
                </a:r>
              </a:p>
              <a:p>
                <a:pPr marL="364158" indent="-238297"/>
                <a:r>
                  <a:rPr lang="en-US" dirty="0"/>
                  <a:t>S:	3 thirds.</a:t>
                </a:r>
              </a:p>
              <a:p>
                <a:pPr marL="364158" indent="-238297"/>
                <a:r>
                  <a:rPr lang="en-US" dirty="0"/>
                  <a:t>T:	Say the given part.</a:t>
                </a:r>
              </a:p>
              <a:p>
                <a:pPr marL="364158" indent="-238297"/>
                <a:r>
                  <a:rPr lang="en-US" dirty="0"/>
                  <a:t>S:	2 thirds.</a:t>
                </a:r>
              </a:p>
              <a:p>
                <a:pPr marL="364158" indent="-238297"/>
                <a:r>
                  <a:rPr lang="en-US" dirty="0"/>
                  <a:t>T:	Say the missing part.</a:t>
                </a:r>
              </a:p>
              <a:p>
                <a:pPr marL="364158" indent="-238297"/>
                <a:r>
                  <a:rPr lang="en-US" dirty="0"/>
                  <a:t>S:	1 third.</a:t>
                </a:r>
              </a:p>
              <a:p>
                <a:pPr marL="364158" indent="-238297"/>
                <a:r>
                  <a:rPr lang="en-US" dirty="0"/>
                  <a:t>T:	(Writes </a:t>
                </a:r>
                <a14:m>
                  <m:oMath xmlns:m="http://schemas.openxmlformats.org/officeDocument/2006/math">
                    <m:f>
                      <m:fPr>
                        <m:ctrlPr>
                          <a:rPr lang="en-US" i="1">
                            <a:latin typeface="Cambria Math" panose="02040503050406030204" pitchFamily="18" charset="0"/>
                          </a:rPr>
                        </m:ctrlPr>
                      </m:fPr>
                      <m:num>
                        <m:r>
                          <a:rPr lang="en-US">
                            <a:latin typeface="Cambria Math"/>
                          </a:rPr>
                          <m:t>1</m:t>
                        </m:r>
                      </m:num>
                      <m:den>
                        <m:r>
                          <a:rPr lang="en-US">
                            <a:latin typeface="Cambria Math"/>
                          </a:rPr>
                          <m:t>3</m:t>
                        </m:r>
                      </m:den>
                    </m:f>
                  </m:oMath>
                </a14:m>
                <a:r>
                  <a:rPr lang="en-US" dirty="0"/>
                  <a:t> in the missing part space.)</a:t>
                </a:r>
              </a:p>
              <a:p>
                <a:r>
                  <a:rPr lang="en-US" dirty="0"/>
                  <a:t>Continue with whole and part sequence:  </a:t>
                </a:r>
                <a14:m>
                  <m:oMath xmlns:m="http://schemas.openxmlformats.org/officeDocument/2006/math">
                    <m:f>
                      <m:fPr>
                        <m:ctrlPr>
                          <a:rPr lang="en-US" i="1">
                            <a:latin typeface="Cambria Math" panose="02040503050406030204" pitchFamily="18" charset="0"/>
                          </a:rPr>
                        </m:ctrlPr>
                      </m:fPr>
                      <m:num>
                        <m:r>
                          <a:rPr lang="en-US">
                            <a:latin typeface="Cambria Math"/>
                          </a:rPr>
                          <m:t>6</m:t>
                        </m:r>
                      </m:num>
                      <m:den>
                        <m:r>
                          <a:rPr lang="en-US">
                            <a:latin typeface="Cambria Math"/>
                          </a:rPr>
                          <m:t>6</m:t>
                        </m:r>
                      </m:den>
                    </m:f>
                  </m:oMath>
                </a14:m>
                <a:r>
                  <a:rPr lang="en-US" dirty="0"/>
                  <a:t> and </a:t>
                </a:r>
                <a14:m>
                  <m:oMath xmlns:m="http://schemas.openxmlformats.org/officeDocument/2006/math">
                    <m:f>
                      <m:fPr>
                        <m:ctrlPr>
                          <a:rPr lang="en-US" i="1">
                            <a:latin typeface="Cambria Math" panose="02040503050406030204" pitchFamily="18" charset="0"/>
                          </a:rPr>
                        </m:ctrlPr>
                      </m:fPr>
                      <m:num>
                        <m:r>
                          <a:rPr lang="en-US">
                            <a:latin typeface="Cambria Math"/>
                          </a:rPr>
                          <m:t>1</m:t>
                        </m:r>
                      </m:num>
                      <m:den>
                        <m:r>
                          <a:rPr lang="en-US">
                            <a:latin typeface="Cambria Math"/>
                          </a:rPr>
                          <m:t>6</m:t>
                        </m:r>
                      </m:den>
                    </m:f>
                    <m:r>
                      <a:rPr lang="en-US">
                        <a:latin typeface="Cambria Math"/>
                      </a:rPr>
                      <m:t>, </m:t>
                    </m:r>
                    <m:f>
                      <m:fPr>
                        <m:ctrlPr>
                          <a:rPr lang="en-US" i="1">
                            <a:latin typeface="Cambria Math" panose="02040503050406030204" pitchFamily="18" charset="0"/>
                          </a:rPr>
                        </m:ctrlPr>
                      </m:fPr>
                      <m:num>
                        <m:r>
                          <a:rPr lang="en-US">
                            <a:latin typeface="Cambria Math"/>
                          </a:rPr>
                          <m:t>8</m:t>
                        </m:r>
                      </m:num>
                      <m:den>
                        <m:r>
                          <a:rPr lang="en-US">
                            <a:latin typeface="Cambria Math"/>
                          </a:rPr>
                          <m:t>8</m:t>
                        </m:r>
                      </m:den>
                    </m:f>
                  </m:oMath>
                </a14:m>
                <a:r>
                  <a:rPr lang="en-US" dirty="0"/>
                  <a:t> and </a:t>
                </a:r>
                <a14:m>
                  <m:oMath xmlns:m="http://schemas.openxmlformats.org/officeDocument/2006/math">
                    <m:f>
                      <m:fPr>
                        <m:ctrlPr>
                          <a:rPr lang="en-US" i="1">
                            <a:latin typeface="Cambria Math" panose="02040503050406030204" pitchFamily="18" charset="0"/>
                          </a:rPr>
                        </m:ctrlPr>
                      </m:fPr>
                      <m:num>
                        <m:r>
                          <a:rPr lang="en-US">
                            <a:latin typeface="Cambria Math"/>
                          </a:rPr>
                          <m:t>3</m:t>
                        </m:r>
                      </m:num>
                      <m:den>
                        <m:r>
                          <a:rPr lang="en-US">
                            <a:latin typeface="Cambria Math"/>
                          </a:rPr>
                          <m:t>8</m:t>
                        </m:r>
                      </m:den>
                    </m:f>
                    <m:r>
                      <a:rPr lang="en-US">
                        <a:latin typeface="Cambria Math"/>
                      </a:rPr>
                      <m:t>,1</m:t>
                    </m:r>
                  </m:oMath>
                </a14:m>
                <a:r>
                  <a:rPr lang="en-US" dirty="0"/>
                  <a:t>whole and </a:t>
                </a:r>
                <a14:m>
                  <m:oMath xmlns:m="http://schemas.openxmlformats.org/officeDocument/2006/math">
                    <m:f>
                      <m:fPr>
                        <m:ctrlPr>
                          <a:rPr lang="en-US" i="1">
                            <a:latin typeface="Cambria Math" panose="02040503050406030204" pitchFamily="18" charset="0"/>
                          </a:rPr>
                        </m:ctrlPr>
                      </m:fPr>
                      <m:num>
                        <m:r>
                          <a:rPr lang="en-US">
                            <a:latin typeface="Cambria Math"/>
                          </a:rPr>
                          <m:t>3</m:t>
                        </m:r>
                      </m:num>
                      <m:den>
                        <m:r>
                          <a:rPr lang="en-US">
                            <a:latin typeface="Cambria Math"/>
                          </a:rPr>
                          <m:t>10</m:t>
                        </m:r>
                      </m:den>
                    </m:f>
                    <m:r>
                      <a:rPr lang="en-US">
                        <a:latin typeface="Cambria Math"/>
                      </a:rPr>
                      <m:t>,1</m:t>
                    </m:r>
                  </m:oMath>
                </a14:m>
                <a:r>
                  <a:rPr lang="en-US" dirty="0"/>
                  <a:t> whole and </a:t>
                </a:r>
                <a14:m>
                  <m:oMath xmlns:m="http://schemas.openxmlformats.org/officeDocument/2006/math">
                    <m:f>
                      <m:fPr>
                        <m:ctrlPr>
                          <a:rPr lang="en-US" i="1">
                            <a:latin typeface="Cambria Math" panose="02040503050406030204" pitchFamily="18" charset="0"/>
                          </a:rPr>
                        </m:ctrlPr>
                      </m:fPr>
                      <m:num>
                        <m:r>
                          <a:rPr lang="en-US">
                            <a:latin typeface="Cambria Math"/>
                          </a:rPr>
                          <m:t>7</m:t>
                        </m:r>
                      </m:num>
                      <m:den>
                        <m:r>
                          <a:rPr lang="en-US">
                            <a:latin typeface="Cambria Math"/>
                          </a:rPr>
                          <m:t>12</m:t>
                        </m:r>
                      </m:den>
                    </m:f>
                  </m:oMath>
                </a14:m>
                <a:r>
                  <a:rPr lang="en-US" dirty="0"/>
                  <a:t>.</a:t>
                </a:r>
              </a:p>
            </p:txBody>
          </p:sp>
        </mc:Choice>
        <mc:Fallback xmlns="">
          <p:sp>
            <p:nvSpPr>
              <p:cNvPr id="3" name="Notes Placeholder 2"/>
              <p:cNvSpPr>
                <a:spLocks noGrp="1"/>
              </p:cNvSpPr>
              <p:nvPr>
                <p:ph type="body" idx="1"/>
              </p:nvPr>
            </p:nvSpPr>
            <p:spPr>
              <a:xfrm>
                <a:off x="457200" y="3044952"/>
                <a:ext cx="6400800" cy="5943600"/>
              </a:xfrm>
            </p:spPr>
            <p:txBody>
              <a:bodyPr/>
              <a:lstStyle/>
              <a:p>
                <a:r>
                  <a:rPr lang="en-US" sz="1100" dirty="0"/>
                  <a:t>NOTES FROM PREVIOUS SLIDE CONTINUED…</a:t>
                </a:r>
              </a:p>
              <a:p>
                <a:endParaRPr lang="en-US" sz="1100" kern="1200" dirty="0" smtClean="0">
                  <a:solidFill>
                    <a:schemeClr val="tx1"/>
                  </a:solidFill>
                  <a:effectLst/>
                </a:endParaRPr>
              </a:p>
              <a:p>
                <a:r>
                  <a:rPr lang="en-US" sz="1100" b="1" kern="1200" dirty="0" smtClean="0">
                    <a:solidFill>
                      <a:schemeClr val="tx1"/>
                    </a:solidFill>
                    <a:effectLst/>
                  </a:rPr>
                  <a:t>Find the Area  (4 minutes)</a:t>
                </a:r>
              </a:p>
              <a:p>
                <a:r>
                  <a:rPr lang="en-US" sz="1100" kern="1200" dirty="0" smtClean="0">
                    <a:solidFill>
                      <a:schemeClr val="tx1"/>
                    </a:solidFill>
                    <a:effectLst/>
                  </a:rPr>
                  <a:t>Note:  This fluency reviews strategies for finding the area of a rectangle.</a:t>
                </a:r>
              </a:p>
              <a:p>
                <a:pPr marL="344488" indent="-225425"/>
                <a:r>
                  <a:rPr lang="en-US" sz="1100" kern="1200" dirty="0" smtClean="0">
                    <a:solidFill>
                      <a:schemeClr val="tx1"/>
                    </a:solidFill>
                    <a:effectLst/>
                  </a:rPr>
                  <a:t>T:	(Project a rectangular array with 2 rows of 4 units.  Write 1 tile = 1 square meter.)  What does 1 tile equal?</a:t>
                </a:r>
              </a:p>
              <a:p>
                <a:pPr marL="344488" indent="-225425"/>
                <a:r>
                  <a:rPr lang="en-US" sz="1100" kern="1200" dirty="0" smtClean="0">
                    <a:solidFill>
                      <a:schemeClr val="tx1"/>
                    </a:solidFill>
                    <a:effectLst/>
                  </a:rPr>
                  <a:t>S:	1 square meter.</a:t>
                </a:r>
              </a:p>
              <a:p>
                <a:pPr marL="344488" indent="-225425"/>
                <a:r>
                  <a:rPr lang="en-US" sz="1100" kern="1200" dirty="0" smtClean="0">
                    <a:solidFill>
                      <a:schemeClr val="tx1"/>
                    </a:solidFill>
                    <a:effectLst/>
                  </a:rPr>
                  <a:t>T:	(Point to the side length of 4 units.)  This is the </a:t>
                </a:r>
                <a:r>
                  <a:rPr lang="en-US" sz="1100" b="1" kern="1200" dirty="0" smtClean="0">
                    <a:solidFill>
                      <a:schemeClr val="tx1"/>
                    </a:solidFill>
                    <a:effectLst/>
                  </a:rPr>
                  <a:t>length</a:t>
                </a:r>
                <a:r>
                  <a:rPr lang="en-US" sz="1100" kern="1200" dirty="0" smtClean="0">
                    <a:solidFill>
                      <a:schemeClr val="tx1"/>
                    </a:solidFill>
                    <a:effectLst/>
                  </a:rPr>
                  <a:t> of the rectangle.  What is its value?</a:t>
                </a:r>
              </a:p>
              <a:p>
                <a:pPr marL="344488" indent="-225425"/>
                <a:r>
                  <a:rPr lang="en-US" sz="1100" kern="1200" dirty="0" smtClean="0">
                    <a:solidFill>
                      <a:schemeClr val="tx1"/>
                    </a:solidFill>
                    <a:effectLst/>
                  </a:rPr>
                  <a:t>S:	4 meters.</a:t>
                </a:r>
              </a:p>
              <a:p>
                <a:pPr marL="344488" indent="-225425"/>
                <a:r>
                  <a:rPr lang="en-US" sz="1100" kern="1200" dirty="0" smtClean="0">
                    <a:solidFill>
                      <a:schemeClr val="tx1"/>
                    </a:solidFill>
                    <a:effectLst/>
                  </a:rPr>
                  <a:t>T:	(Point to the side length of 2 units.)  This is the </a:t>
                </a:r>
                <a:r>
                  <a:rPr lang="en-US" sz="1100" b="1" kern="1200" dirty="0" smtClean="0">
                    <a:solidFill>
                      <a:schemeClr val="tx1"/>
                    </a:solidFill>
                    <a:effectLst/>
                  </a:rPr>
                  <a:t>width</a:t>
                </a:r>
                <a:r>
                  <a:rPr lang="en-US" sz="1100" kern="1200" dirty="0" smtClean="0">
                    <a:solidFill>
                      <a:schemeClr val="tx1"/>
                    </a:solidFill>
                    <a:effectLst/>
                  </a:rPr>
                  <a:t> of the rectangle.  What is its value?</a:t>
                </a:r>
              </a:p>
              <a:p>
                <a:pPr marL="344488" indent="-225425"/>
                <a:r>
                  <a:rPr lang="en-US" sz="1100" kern="1200" dirty="0" smtClean="0">
                    <a:solidFill>
                      <a:schemeClr val="tx1"/>
                    </a:solidFill>
                    <a:effectLst/>
                  </a:rPr>
                  <a:t>S:	2 meters.</a:t>
                </a:r>
              </a:p>
              <a:p>
                <a:pPr marL="344488" indent="-225425"/>
                <a:r>
                  <a:rPr lang="en-US" sz="1100" kern="1200" dirty="0" smtClean="0">
                    <a:solidFill>
                      <a:schemeClr val="tx1"/>
                    </a:solidFill>
                    <a:effectLst/>
                  </a:rPr>
                  <a:t>T:	Write a multiplication sentence to represent the area of the rectangle.</a:t>
                </a:r>
              </a:p>
              <a:p>
                <a:pPr marL="344488" indent="-225425"/>
                <a:r>
                  <a:rPr lang="en-US" sz="1100" kern="1200" dirty="0" smtClean="0">
                    <a:solidFill>
                      <a:schemeClr val="tx1"/>
                    </a:solidFill>
                    <a:effectLst/>
                  </a:rPr>
                  <a:t>S:	(Write 2 m × 4 m = 8 </a:t>
                </a:r>
                <a:r>
                  <a:rPr lang="en-US" sz="1100" kern="1200" dirty="0" err="1" smtClean="0">
                    <a:solidFill>
                      <a:schemeClr val="tx1"/>
                    </a:solidFill>
                    <a:effectLst/>
                  </a:rPr>
                  <a:t>sq</a:t>
                </a:r>
                <a:r>
                  <a:rPr lang="en-US" sz="1100" kern="1200" dirty="0" smtClean="0">
                    <a:solidFill>
                      <a:schemeClr val="tx1"/>
                    </a:solidFill>
                    <a:effectLst/>
                  </a:rPr>
                  <a:t> m or 4 m × 2 m = 8 </a:t>
                </a:r>
                <a:r>
                  <a:rPr lang="en-US" sz="1100" kern="1200" dirty="0" err="1" smtClean="0">
                    <a:solidFill>
                      <a:schemeClr val="tx1"/>
                    </a:solidFill>
                    <a:effectLst/>
                  </a:rPr>
                  <a:t>sq</a:t>
                </a:r>
                <a:r>
                  <a:rPr lang="en-US" sz="1100" kern="1200" dirty="0" smtClean="0">
                    <a:solidFill>
                      <a:schemeClr val="tx1"/>
                    </a:solidFill>
                    <a:effectLst/>
                  </a:rPr>
                  <a:t> m.)</a:t>
                </a:r>
              </a:p>
              <a:p>
                <a:endParaRPr lang="en-US" sz="1100" dirty="0" smtClean="0"/>
              </a:p>
              <a:p>
                <a:r>
                  <a:rPr lang="en-US" sz="1100" b="1" dirty="0"/>
                  <a:t>Find the Missing Part  (2 minutes)</a:t>
                </a:r>
              </a:p>
              <a:p>
                <a:r>
                  <a:rPr lang="en-US" sz="1100" dirty="0"/>
                  <a:t>Materials</a:t>
                </a:r>
                <a:r>
                  <a:rPr lang="en-US" sz="1100" dirty="0" smtClean="0"/>
                  <a:t>:  (</a:t>
                </a:r>
                <a:r>
                  <a:rPr lang="en-US" sz="1100" dirty="0"/>
                  <a:t>T) Blank number bond</a:t>
                </a:r>
              </a:p>
              <a:p>
                <a:pPr marL="344488" indent="-225425"/>
                <a:r>
                  <a:rPr lang="en-US" sz="1100" dirty="0"/>
                  <a:t>T:	(Project number bond with </a:t>
                </a:r>
                <a:r>
                  <a:rPr lang="en-US" sz="1100" i="0">
                    <a:latin typeface="Cambria Math"/>
                  </a:rPr>
                  <a:t>3/(3 )</a:t>
                </a:r>
                <a:r>
                  <a:rPr lang="en-US" sz="1100" dirty="0"/>
                  <a:t> as the whole and </a:t>
                </a:r>
                <a:r>
                  <a:rPr lang="en-US" sz="1100" i="0">
                    <a:latin typeface="Cambria Math"/>
                  </a:rPr>
                  <a:t>2/3</a:t>
                </a:r>
                <a:r>
                  <a:rPr lang="en-US" sz="1100" dirty="0"/>
                  <a:t> as a part.)  Say the whole.</a:t>
                </a:r>
              </a:p>
              <a:p>
                <a:pPr marL="344488" indent="-225425"/>
                <a:r>
                  <a:rPr lang="en-US" sz="1100" dirty="0"/>
                  <a:t>S:	3 thirds.</a:t>
                </a:r>
              </a:p>
              <a:p>
                <a:pPr marL="344488" indent="-225425"/>
                <a:r>
                  <a:rPr lang="en-US" sz="1100" dirty="0"/>
                  <a:t>T:	Say the given part.</a:t>
                </a:r>
              </a:p>
              <a:p>
                <a:pPr marL="344488" indent="-225425"/>
                <a:r>
                  <a:rPr lang="en-US" sz="1100" dirty="0"/>
                  <a:t>S:	2 thirds.</a:t>
                </a:r>
              </a:p>
              <a:p>
                <a:pPr marL="344488" indent="-225425"/>
                <a:r>
                  <a:rPr lang="en-US" sz="1100" dirty="0"/>
                  <a:t>T:	Say the missing part.</a:t>
                </a:r>
              </a:p>
              <a:p>
                <a:pPr marL="344488" indent="-225425"/>
                <a:r>
                  <a:rPr lang="en-US" sz="1100" dirty="0"/>
                  <a:t>S:	1 third.</a:t>
                </a:r>
              </a:p>
              <a:p>
                <a:pPr marL="344488" indent="-225425"/>
                <a:r>
                  <a:rPr lang="en-US" sz="1100" dirty="0"/>
                  <a:t>T:	(Writes </a:t>
                </a:r>
                <a:r>
                  <a:rPr lang="en-US" sz="1100" i="0">
                    <a:latin typeface="Cambria Math"/>
                  </a:rPr>
                  <a:t>1/3</a:t>
                </a:r>
                <a:r>
                  <a:rPr lang="en-US" sz="1100" dirty="0"/>
                  <a:t> in the missing part space.)</a:t>
                </a:r>
              </a:p>
              <a:p>
                <a:r>
                  <a:rPr lang="en-US" sz="1100" dirty="0"/>
                  <a:t>Continue with whole and part sequence:  </a:t>
                </a:r>
                <a:r>
                  <a:rPr lang="en-US" sz="1100" i="0">
                    <a:latin typeface="Cambria Math"/>
                  </a:rPr>
                  <a:t>6/6</a:t>
                </a:r>
                <a:r>
                  <a:rPr lang="en-US" sz="1100" dirty="0"/>
                  <a:t> and </a:t>
                </a:r>
                <a:r>
                  <a:rPr lang="en-US" sz="1100" i="0">
                    <a:latin typeface="Cambria Math"/>
                  </a:rPr>
                  <a:t>1/6,  8/8</a:t>
                </a:r>
                <a:r>
                  <a:rPr lang="en-US" sz="1100" dirty="0"/>
                  <a:t> and </a:t>
                </a:r>
                <a:r>
                  <a:rPr lang="en-US" sz="1100" i="0">
                    <a:latin typeface="Cambria Math"/>
                  </a:rPr>
                  <a:t>3/8,1</a:t>
                </a:r>
                <a:r>
                  <a:rPr lang="en-US" sz="1100" dirty="0"/>
                  <a:t>whole and </a:t>
                </a:r>
                <a:r>
                  <a:rPr lang="en-US" sz="1100" i="0">
                    <a:latin typeface="Cambria Math"/>
                  </a:rPr>
                  <a:t>3/10,1</a:t>
                </a:r>
                <a:r>
                  <a:rPr lang="en-US" sz="1100" dirty="0"/>
                  <a:t> whole and </a:t>
                </a:r>
                <a:r>
                  <a:rPr lang="en-US" sz="1100" i="0">
                    <a:latin typeface="Cambria Math"/>
                  </a:rPr>
                  <a:t>7/12</a:t>
                </a:r>
                <a:r>
                  <a:rPr lang="en-US" sz="1100" dirty="0"/>
                  <a:t>.</a:t>
                </a:r>
              </a:p>
            </p:txBody>
          </p:sp>
        </mc:Fallback>
      </mc:AlternateContent>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1457113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a:t>Base Ten Units  (2 minutes) </a:t>
            </a:r>
            <a:endParaRPr lang="en-US" dirty="0"/>
          </a:p>
          <a:p>
            <a:r>
              <a:rPr lang="en-US" dirty="0"/>
              <a:t>Note: This fluency will bolster students’ place value proficiency while reviewing multiplication concepts learned in Lessons 1 and 2. </a:t>
            </a:r>
          </a:p>
          <a:p>
            <a:pPr marL="364158" indent="-238297"/>
            <a:r>
              <a:rPr lang="en-US" dirty="0"/>
              <a:t>T: 	(Project 2 tens =____.) Say the number in standard form. </a:t>
            </a:r>
          </a:p>
          <a:p>
            <a:pPr marL="364158" indent="-238297"/>
            <a:r>
              <a:rPr lang="en-US" dirty="0"/>
              <a:t>S: 	2 tens = 20. </a:t>
            </a:r>
          </a:p>
          <a:p>
            <a:r>
              <a:rPr lang="en-US" dirty="0"/>
              <a:t>Repeat for possible sequence: 3 tens, 9 tens, 10 tens, 11, tens, 12 tens, 19 tens, 20 tens, 30, tens, 40 tens, 80 tens, 84 tens, and 65 tens. </a:t>
            </a:r>
          </a:p>
          <a:p>
            <a:endParaRPr lang="en-US" dirty="0"/>
          </a:p>
          <a:p>
            <a:r>
              <a:rPr lang="en-US" b="1" dirty="0"/>
              <a:t>Convert Units  (2 minutes)</a:t>
            </a:r>
          </a:p>
          <a:p>
            <a:r>
              <a:rPr lang="en-US" dirty="0"/>
              <a:t>Note:  Reviewing these conversions in isolation will help students apply their operations in word problems. </a:t>
            </a:r>
          </a:p>
          <a:p>
            <a:pPr marL="364158" indent="-238297"/>
            <a:r>
              <a:rPr lang="en-US" dirty="0"/>
              <a:t>T:	(Write 100 cm = ____ m.)  100 centimeters is the same as how many meters?</a:t>
            </a:r>
          </a:p>
          <a:p>
            <a:pPr marL="364158" indent="-238297"/>
            <a:r>
              <a:rPr lang="en-US" dirty="0"/>
              <a:t>S:	1 meter.</a:t>
            </a:r>
          </a:p>
          <a:p>
            <a:r>
              <a:rPr lang="en-US" dirty="0"/>
              <a:t>Repeat process using the following possible sequence:  200 cm, 300 cm, 800 cm, and 500 cm.</a:t>
            </a:r>
          </a:p>
          <a:p>
            <a:pPr marL="364158" indent="-238297"/>
            <a:r>
              <a:rPr lang="en-US" dirty="0"/>
              <a:t>T:	(Write 1 m = ____ cm.)  How many centimeters are in 1 meter?</a:t>
            </a:r>
          </a:p>
          <a:p>
            <a:pPr marL="364158" indent="-238297"/>
            <a:r>
              <a:rPr lang="en-US" dirty="0"/>
              <a:t>S:	100 centimeters.</a:t>
            </a:r>
          </a:p>
          <a:p>
            <a:r>
              <a:rPr lang="en-US" dirty="0"/>
              <a:t>Repeat process using the following possible sequence:  2 m, 3 m, 7 m, 4 m, 9 m.</a:t>
            </a:r>
          </a:p>
          <a:p>
            <a:endParaRPr lang="en-US" dirty="0"/>
          </a:p>
          <a:p>
            <a:r>
              <a:rPr lang="en-US" b="1" dirty="0"/>
              <a:t>Adding Fractions to Make One Whole  (4 minutes)</a:t>
            </a:r>
          </a:p>
          <a:p>
            <a:pPr marL="364158" indent="-238297"/>
            <a:r>
              <a:rPr lang="en-US" dirty="0"/>
              <a:t>T:	I will name a fraction.  You say a fraction with the same denominator so that together our fractions add up to 1 whole.  For example, if I say 1 third, you say 2 thirds. </a:t>
            </a:r>
          </a:p>
          <a:p>
            <a:r>
              <a:rPr lang="en-US" dirty="0"/>
              <a:t> 1/3 + 2/3 = 3/3 or 1 whole.  Say your answer at the signal. </a:t>
            </a:r>
          </a:p>
          <a:p>
            <a:pPr marL="364158" indent="-238297"/>
            <a:r>
              <a:rPr lang="en-US" dirty="0"/>
              <a:t>T:	1 fourth?  (Signal)</a:t>
            </a:r>
          </a:p>
          <a:p>
            <a:pPr marL="364158" indent="-238297"/>
            <a:r>
              <a:rPr lang="en-US" dirty="0"/>
              <a:t>S:	3 fourths.</a:t>
            </a:r>
          </a:p>
          <a:p>
            <a:pPr marL="364158" indent="-238297"/>
            <a:r>
              <a:rPr lang="en-US" dirty="0"/>
              <a:t>T:	1 fifth?  (Signal)</a:t>
            </a:r>
          </a:p>
          <a:p>
            <a:pPr marL="364158" indent="-238297"/>
            <a:r>
              <a:rPr lang="en-US" dirty="0"/>
              <a:t>S:	4 fifths.</a:t>
            </a:r>
          </a:p>
          <a:p>
            <a:pPr marL="364158" indent="-238297"/>
            <a:r>
              <a:rPr lang="en-US" dirty="0"/>
              <a:t>T:	2 tenths?  (Signal)</a:t>
            </a:r>
          </a:p>
          <a:p>
            <a:pPr marL="364158" indent="-238297"/>
            <a:r>
              <a:rPr lang="en-US" dirty="0"/>
              <a:t>S:	8 tenths.</a:t>
            </a:r>
          </a:p>
          <a:p>
            <a:r>
              <a:rPr lang="en-US" dirty="0"/>
              <a:t>Continue with possible sequence:  1/3, 3/5, 1/2, 5/10, 6/7, 3/8.</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Hide Zero Cards (Thousands)</a:t>
            </a:r>
          </a:p>
          <a:p>
            <a:pPr marL="484985" lvl="1" indent="-302066">
              <a:buFont typeface="Arial" pitchFamily="34" charset="0"/>
              <a:buChar char="•"/>
            </a:pPr>
            <a:r>
              <a:rPr lang="en-US" dirty="0" smtClean="0"/>
              <a:t>Clock</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136814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87680" y="3197200"/>
                <a:ext cx="6827520" cy="6240780"/>
              </a:xfrm>
            </p:spPr>
            <p:txBody>
              <a:bodyPr/>
              <a:lstStyle/>
              <a:p>
                <a:r>
                  <a:rPr lang="en-US" sz="1000" dirty="0"/>
                  <a:t>Let’s take a look at how some choral response activities might be used in G5 to prepare students to multiply multi-digit numbers fluently.</a:t>
                </a:r>
              </a:p>
              <a:p>
                <a:r>
                  <a:rPr lang="en-US" sz="1000" b="1" dirty="0"/>
                  <a:t>Rename the Units </a:t>
                </a:r>
                <a:r>
                  <a:rPr lang="en-US" sz="1000" dirty="0"/>
                  <a:t>(adapted from M1-L1/2/7/8)</a:t>
                </a:r>
              </a:p>
              <a:p>
                <a:pPr marL="238297" lvl="1" indent="-112436">
                  <a:buFont typeface="Arial"/>
                  <a:buChar char="•"/>
                </a:pPr>
                <a:r>
                  <a:rPr lang="en-US" sz="1000" i="1" dirty="0"/>
                  <a:t>10 ones = __ ten “Say the complete equation and fill in the blank.”… Repeat with 30 ones; 80 ones; 100 ones; 120 ones; 170; 270; 640</a:t>
                </a:r>
              </a:p>
              <a:p>
                <a:pPr marL="238297" lvl="1" indent="-112436">
                  <a:buFont typeface="Arial"/>
                  <a:buChar char="•"/>
                </a:pPr>
                <a:r>
                  <a:rPr lang="en-US" sz="1000" i="1" dirty="0"/>
                  <a:t>10 tens = __ hundred “Say the complete equation and fill in the blank”… Repeat with 40 tens; 90 tens; 180 tens; 540 tens</a:t>
                </a:r>
              </a:p>
              <a:p>
                <a:pPr marL="238297" lvl="1" indent="-112436">
                  <a:buFont typeface="Arial"/>
                  <a:buChar char="•"/>
                </a:pPr>
                <a:r>
                  <a:rPr lang="en-US" sz="1000" i="1" dirty="0"/>
                  <a:t>90 = __ tens “Say the complete equation and fill in the blank”… Repeat with 110; 420; 750; 1,280</a:t>
                </a:r>
              </a:p>
              <a:p>
                <a:pPr marL="238297" lvl="1" indent="-112436">
                  <a:buFont typeface="Arial"/>
                  <a:buChar char="•"/>
                </a:pPr>
                <a:r>
                  <a:rPr lang="en-US" sz="1000" i="1" dirty="0"/>
                  <a:t>19 tens = ___ “Say the complete equation say the equivalent expression in standard form” </a:t>
                </a:r>
                <a:r>
                  <a:rPr lang="en-US" sz="1000" i="1" dirty="0">
                    <a:sym typeface="Wingdings"/>
                  </a:rPr>
                  <a:t>190… Repeat with 24 tens, 62 tens, 12 hundreds, 36 hundreds, 72 hundreds</a:t>
                </a:r>
              </a:p>
              <a:p>
                <a:endParaRPr lang="en-US" sz="1000" b="1" dirty="0"/>
              </a:p>
              <a:p>
                <a:r>
                  <a:rPr lang="en-US" sz="1000" b="1" dirty="0"/>
                  <a:t>Rename the Decimal  (2 minutes)</a:t>
                </a:r>
              </a:p>
              <a:p>
                <a:r>
                  <a:rPr lang="en-US" sz="1000" dirty="0"/>
                  <a:t>Materials:	(S) Personal white board, place value chart</a:t>
                </a:r>
              </a:p>
              <a:p>
                <a:r>
                  <a:rPr lang="en-US" sz="1000" dirty="0"/>
                  <a:t>Note:  This fluency activity reviews G4–M6–Lesson 8.</a:t>
                </a:r>
              </a:p>
              <a:p>
                <a:pPr marL="364158" indent="-238297"/>
                <a:r>
                  <a:rPr lang="en-US" sz="1000" dirty="0"/>
                  <a:t>T:	(Write 3.1.)  Write the decimal as a mixed number.</a:t>
                </a:r>
              </a:p>
              <a:p>
                <a:pPr marL="364158" indent="-238297"/>
                <a:r>
                  <a:rPr lang="en-US" sz="1000" dirty="0"/>
                  <a:t>S:	(Write </a:t>
                </a:r>
                <a14:m>
                  <m:oMath xmlns:m="http://schemas.openxmlformats.org/officeDocument/2006/math">
                    <m:r>
                      <m:rPr>
                        <m:nor/>
                      </m:rPr>
                      <a:rPr lang="en-US" sz="1000"/>
                      <m:t>3</m:t>
                    </m:r>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10</m:t>
                        </m:r>
                      </m:den>
                    </m:f>
                  </m:oMath>
                </a14:m>
                <a:r>
                  <a:rPr lang="en-US" sz="1000" dirty="0"/>
                  <a:t>.)</a:t>
                </a:r>
              </a:p>
              <a:p>
                <a:pPr marL="364158" indent="-238297"/>
                <a:r>
                  <a:rPr lang="en-US" sz="1000" dirty="0"/>
                  <a:t>T:	(Write 3.1 = </a:t>
                </a:r>
                <a14:m>
                  <m:oMath xmlns:m="http://schemas.openxmlformats.org/officeDocument/2006/math">
                    <m:r>
                      <m:rPr>
                        <m:nor/>
                      </m:rPr>
                      <a:rPr lang="en-US" sz="1000"/>
                      <m:t>3</m:t>
                    </m:r>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den>
                        <m:r>
                          <a:rPr lang="en-US" sz="1000" i="1">
                            <a:latin typeface="Cambria Math"/>
                          </a:rPr>
                          <m:t>10</m:t>
                        </m:r>
                      </m:den>
                    </m:f>
                  </m:oMath>
                </a14:m>
                <a:r>
                  <a:rPr lang="en-US" sz="1000" dirty="0"/>
                  <a:t>.)  Complete the number sentence.</a:t>
                </a:r>
              </a:p>
              <a:p>
                <a:pPr marL="364158" indent="-238297"/>
                <a:r>
                  <a:rPr lang="en-US" sz="1000" dirty="0"/>
                  <a:t>S:	(Write 3.1 = </a:t>
                </a:r>
                <a14:m>
                  <m:oMath xmlns:m="http://schemas.openxmlformats.org/officeDocument/2006/math">
                    <m:r>
                      <m:rPr>
                        <m:nor/>
                      </m:rPr>
                      <a:rPr lang="en-US" sz="1000"/>
                      <m:t>3</m:t>
                    </m:r>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i="1">
                            <a:latin typeface="Cambria Math"/>
                          </a:rPr>
                          <m:t>31</m:t>
                        </m:r>
                      </m:num>
                      <m:den>
                        <m:r>
                          <a:rPr lang="en-US" sz="1000" i="1">
                            <a:latin typeface="Cambria Math"/>
                          </a:rPr>
                          <m:t>10</m:t>
                        </m:r>
                      </m:den>
                    </m:f>
                  </m:oMath>
                </a14:m>
                <a:r>
                  <a:rPr lang="en-US" sz="1000" dirty="0"/>
                  <a:t>.)</a:t>
                </a:r>
              </a:p>
              <a:p>
                <a:pPr marL="364158" indent="-238297"/>
                <a:r>
                  <a:rPr lang="en-US" sz="1000" dirty="0"/>
                  <a:t>T:	(Write 3.1 = </a:t>
                </a:r>
                <a14:m>
                  <m:oMath xmlns:m="http://schemas.openxmlformats.org/officeDocument/2006/math">
                    <m:r>
                      <m:rPr>
                        <m:nor/>
                      </m:rPr>
                      <a:rPr lang="en-US" sz="1000"/>
                      <m:t>3</m:t>
                    </m:r>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i="1">
                            <a:latin typeface="Cambria Math"/>
                          </a:rPr>
                          <m:t>31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den>
                        <m:r>
                          <a:rPr lang="en-US" sz="1000" i="1">
                            <a:latin typeface="Cambria Math"/>
                          </a:rPr>
                          <m:t>100</m:t>
                        </m:r>
                      </m:den>
                    </m:f>
                  </m:oMath>
                </a14:m>
                <a:r>
                  <a:rPr lang="en-US" sz="1000" dirty="0"/>
                  <a:t>.)  Complete the number sentence.</a:t>
                </a:r>
              </a:p>
              <a:p>
                <a:pPr marL="364158" indent="-238297"/>
                <a:r>
                  <a:rPr lang="en-US" sz="1000" dirty="0"/>
                  <a:t>S:	(Write 3.1 = </a:t>
                </a:r>
                <a14:m>
                  <m:oMath xmlns:m="http://schemas.openxmlformats.org/officeDocument/2006/math">
                    <m:r>
                      <m:rPr>
                        <m:nor/>
                      </m:rPr>
                      <a:rPr lang="en-US" sz="1000"/>
                      <m:t>3</m:t>
                    </m:r>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i="1">
                            <a:latin typeface="Cambria Math"/>
                          </a:rPr>
                          <m:t>31</m:t>
                        </m:r>
                      </m:num>
                      <m:den>
                        <m:r>
                          <a:rPr lang="en-US" sz="1000" i="1">
                            <a:latin typeface="Cambria Math"/>
                          </a:rPr>
                          <m:t>10</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i="1">
                            <a:latin typeface="Cambria Math"/>
                          </a:rPr>
                          <m:t>310</m:t>
                        </m:r>
                      </m:num>
                      <m:den>
                        <m:r>
                          <a:rPr lang="en-US" sz="1000" i="1">
                            <a:latin typeface="Cambria Math"/>
                          </a:rPr>
                          <m:t>100</m:t>
                        </m:r>
                      </m:den>
                    </m:f>
                  </m:oMath>
                </a14:m>
                <a:r>
                  <a:rPr lang="en-US" sz="1000" dirty="0"/>
                  <a:t>.)</a:t>
                </a:r>
              </a:p>
              <a:p>
                <a:r>
                  <a:rPr lang="en-US" sz="1000" dirty="0"/>
                  <a:t>Continue this process for the following possible suggestions:  9.8, 10.4, and 64.3.</a:t>
                </a:r>
                <a:endParaRPr lang="en-US" sz="1000" i="1" dirty="0">
                  <a:sym typeface="Wingdings"/>
                </a:endParaRPr>
              </a:p>
              <a:p>
                <a:pPr marL="664546" lvl="1" indent="-181240">
                  <a:buFont typeface="Arial"/>
                  <a:buChar char="•"/>
                </a:pPr>
                <a:endParaRPr lang="en-US" sz="1000" i="1" dirty="0"/>
              </a:p>
              <a:p>
                <a:r>
                  <a:rPr lang="en-US" sz="1000" b="1" dirty="0"/>
                  <a:t>Multiply by 10, 100, &amp; 1,000 </a:t>
                </a:r>
                <a:r>
                  <a:rPr lang="en-US" sz="1000" dirty="0"/>
                  <a:t>(M2-L1)</a:t>
                </a:r>
              </a:p>
              <a:p>
                <a:pPr marL="238297" lvl="1" indent="-112436">
                  <a:buFont typeface="Arial"/>
                  <a:buChar char="•"/>
                </a:pPr>
                <a:r>
                  <a:rPr lang="en-US" sz="1000" i="1" dirty="0"/>
                  <a:t>3 x 10 “Say the product”</a:t>
                </a:r>
                <a:r>
                  <a:rPr lang="en-US" sz="1000" i="1" dirty="0">
                    <a:sym typeface="Wingdings"/>
                  </a:rPr>
                  <a:t>30… Repeat with 3 x 100; 3 x 1000; 5 x 100; 5 x 1000; 14 x 100; 14 x 1000; 20 x 100; 200 x 10; 20 x 1000; 370 x 10; 100 x 370; 1000 x 370</a:t>
                </a:r>
              </a:p>
              <a:p>
                <a:endParaRPr lang="en-US" sz="1000" b="1" dirty="0"/>
              </a:p>
              <a:p>
                <a:r>
                  <a:rPr lang="en-US" sz="1000" b="1" dirty="0"/>
                  <a:t>Find Equivalent Fractions  (4 minutes)</a:t>
                </a:r>
              </a:p>
              <a:p>
                <a:r>
                  <a:rPr lang="en-US" sz="1000" dirty="0"/>
                  <a:t>Materials:  (S) Personal white boards</a:t>
                </a:r>
              </a:p>
              <a:p>
                <a:r>
                  <a:rPr lang="en-US" sz="1000" dirty="0"/>
                  <a:t>Note:  This fluency activity reviews G4–M5–Lesson 7.</a:t>
                </a:r>
              </a:p>
              <a:p>
                <a:pPr marL="364158" indent="-238297"/>
                <a:r>
                  <a:rPr lang="en-US" sz="1000" dirty="0"/>
                  <a:t>T:	(Write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2</m:t>
                        </m:r>
                      </m:den>
                    </m:f>
                    <m:r>
                      <m:rPr>
                        <m:nor/>
                      </m:rPr>
                      <a:rPr lang="en-US" sz="1000"/>
                      <m:t> </m:t>
                    </m:r>
                    <m:r>
                      <a:rPr lang="en-US" sz="1000">
                        <a:latin typeface="Cambria Math"/>
                      </a:rPr>
                      <m:t>=</m:t>
                    </m:r>
                    <m:r>
                      <a:rPr lang="en-US" sz="1000" i="1">
                        <a:latin typeface="Cambria Math"/>
                      </a:rPr>
                      <m:t> </m:t>
                    </m:r>
                    <m:f>
                      <m:fPr>
                        <m:ctrlPr>
                          <a:rPr lang="en-US" sz="1000" i="1">
                            <a:latin typeface="Cambria Math" panose="02040503050406030204" pitchFamily="18" charset="0"/>
                          </a:rPr>
                        </m:ctrlPr>
                      </m:fPr>
                      <m:num/>
                      <m:den/>
                    </m:f>
                    <m:r>
                      <a:rPr lang="en-US" sz="1000" i="1">
                        <a:latin typeface="Cambria Math"/>
                      </a:rPr>
                      <m:t> </m:t>
                    </m:r>
                    <m:f>
                      <m:fPr>
                        <m:ctrlPr>
                          <a:rPr lang="en-US" sz="1000" i="1">
                            <a:latin typeface="Cambria Math" panose="02040503050406030204" pitchFamily="18" charset="0"/>
                          </a:rPr>
                        </m:ctrlPr>
                      </m:fPr>
                      <m:num>
                        <m:r>
                          <a:rPr lang="en-US" sz="1000">
                            <a:latin typeface="Cambria Math"/>
                          </a:rPr>
                          <m:t>×</m:t>
                        </m:r>
                      </m:num>
                      <m:den>
                        <m:r>
                          <a:rPr lang="en-US" sz="1000">
                            <a:latin typeface="Cambria Math"/>
                          </a:rPr>
                          <m:t>×</m:t>
                        </m:r>
                      </m:den>
                    </m:f>
                    <m:r>
                      <a:rPr lang="en-US" sz="1000" i="1">
                        <a:latin typeface="Cambria Math"/>
                      </a:rPr>
                      <m:t> </m:t>
                    </m:r>
                    <m:f>
                      <m:fPr>
                        <m:ctrlPr>
                          <a:rPr lang="en-US" sz="1000" i="1">
                            <a:latin typeface="Cambria Math" panose="02040503050406030204" pitchFamily="18" charset="0"/>
                          </a:rPr>
                        </m:ctrlPr>
                      </m:fPr>
                      <m:num/>
                      <m:den/>
                    </m:f>
                    <m:r>
                      <m:rPr>
                        <m:nor/>
                      </m:rPr>
                      <a:rPr lang="en-US" sz="1000"/>
                      <m:t> = </m:t>
                    </m:r>
                    <m:f>
                      <m:fPr>
                        <m:ctrlPr>
                          <a:rPr lang="en-US" sz="1000" i="1">
                            <a:latin typeface="Cambria Math" panose="02040503050406030204" pitchFamily="18" charset="0"/>
                          </a:rPr>
                        </m:ctrlPr>
                      </m:fPr>
                      <m:num>
                        <m:r>
                          <a:rPr lang="en-US" sz="1000">
                            <a:latin typeface="Cambria Math"/>
                          </a:rPr>
                          <m:t>2</m:t>
                        </m:r>
                      </m:num>
                      <m:den/>
                    </m:f>
                  </m:oMath>
                </a14:m>
                <a:r>
                  <a:rPr lang="en-US" sz="1000" dirty="0"/>
                  <a:t> .  Point to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2</m:t>
                        </m:r>
                      </m:den>
                    </m:f>
                  </m:oMath>
                </a14:m>
                <a:r>
                  <a:rPr lang="en-US" sz="1000" dirty="0"/>
                  <a:t>.)  Say the unit fraction.</a:t>
                </a:r>
              </a:p>
              <a:p>
                <a:pPr marL="364158" indent="-238297"/>
                <a:r>
                  <a:rPr lang="en-US" sz="1000" dirty="0"/>
                  <a:t>S: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2</m:t>
                        </m:r>
                      </m:den>
                    </m:f>
                  </m:oMath>
                </a14:m>
                <a:r>
                  <a:rPr lang="en-US" sz="1000" dirty="0"/>
                  <a:t>.</a:t>
                </a:r>
              </a:p>
              <a:p>
                <a:pPr marL="364158" indent="-238297"/>
                <a:r>
                  <a:rPr lang="en-US" sz="1000" dirty="0"/>
                  <a:t>T:	On your boards, complete the number sentence to make an equivalent fraction.</a:t>
                </a:r>
              </a:p>
              <a:p>
                <a:pPr marL="364158" indent="-238297"/>
                <a:r>
                  <a:rPr lang="en-US" sz="1000" dirty="0"/>
                  <a:t>S:	(Write</a:t>
                </a:r>
                <a:r>
                  <a:rPr lang="en-US" sz="1000" i="1" dirty="0"/>
                  <a:t>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2</m:t>
                        </m:r>
                      </m:den>
                    </m:f>
                  </m:oMath>
                </a14:m>
                <a:r>
                  <a:rPr lang="en-US" sz="1000" i="1" dirty="0"/>
                  <a:t> </a:t>
                </a:r>
                <a:r>
                  <a:rPr lang="en-US" sz="1000" dirty="0"/>
                  <a:t>=</a:t>
                </a:r>
                <a:r>
                  <a:rPr lang="en-US" sz="1000" i="1" dirty="0"/>
                  <a:t> </a:t>
                </a:r>
                <a14:m>
                  <m:oMath xmlns:m="http://schemas.openxmlformats.org/officeDocument/2006/math">
                    <m:f>
                      <m:fPr>
                        <m:ctrlPr>
                          <a:rPr lang="en-US" sz="1000" i="1">
                            <a:latin typeface="Cambria Math" panose="02040503050406030204" pitchFamily="18" charset="0"/>
                          </a:rPr>
                        </m:ctrlPr>
                      </m:fPr>
                      <m:num>
                        <m:r>
                          <m:rPr>
                            <m:nor/>
                          </m:rPr>
                          <a:rPr lang="en-US" sz="1000"/>
                          <m:t>1 </m:t>
                        </m:r>
                      </m:num>
                      <m:den>
                        <m:r>
                          <a:rPr lang="en-US" sz="1000">
                            <a:latin typeface="Cambria Math"/>
                          </a:rPr>
                          <m:t>× 22 × 2</m:t>
                        </m:r>
                      </m:den>
                    </m:f>
                  </m:oMath>
                </a14:m>
                <a:r>
                  <a:rPr lang="en-US" sz="1000" i="1" dirty="0"/>
                  <a:t> </a:t>
                </a:r>
                <a:r>
                  <a:rPr lang="en-US" sz="1000" dirty="0"/>
                  <a:t>=</a:t>
                </a:r>
                <a:r>
                  <a:rPr lang="en-US" sz="1000" i="1" dirty="0"/>
                  <a:t> </a:t>
                </a:r>
                <a14:m>
                  <m:oMath xmlns:m="http://schemas.openxmlformats.org/officeDocument/2006/math">
                    <m:f>
                      <m:fPr>
                        <m:ctrlPr>
                          <a:rPr lang="en-US" sz="1000" i="1">
                            <a:latin typeface="Cambria Math" panose="02040503050406030204" pitchFamily="18" charset="0"/>
                          </a:rPr>
                        </m:ctrlPr>
                      </m:fPr>
                      <m:num>
                        <m:r>
                          <a:rPr lang="en-US" sz="1000">
                            <a:latin typeface="Cambria Math"/>
                          </a:rPr>
                          <m:t>2</m:t>
                        </m:r>
                      </m:num>
                      <m:den>
                        <m:r>
                          <a:rPr lang="en-US" sz="1000">
                            <a:latin typeface="Cambria Math"/>
                          </a:rPr>
                          <m:t>4</m:t>
                        </m:r>
                      </m:den>
                    </m:f>
                  </m:oMath>
                </a14:m>
                <a:r>
                  <a:rPr lang="en-US" sz="1000" dirty="0"/>
                  <a:t>.)</a:t>
                </a:r>
              </a:p>
              <a:p>
                <a:r>
                  <a:rPr lang="en-US" sz="1000" dirty="0"/>
                  <a:t>Continue the process for the following possible suggestions: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2</m:t>
                        </m:r>
                      </m:den>
                    </m:f>
                    <m:f>
                      <m:fPr>
                        <m:ctrlPr>
                          <a:rPr lang="en-US" sz="1000" i="1">
                            <a:latin typeface="Cambria Math" panose="02040503050406030204" pitchFamily="18" charset="0"/>
                          </a:rPr>
                        </m:ctrlPr>
                      </m:fPr>
                      <m:num>
                        <m:r>
                          <a:rPr lang="en-US" sz="1000">
                            <a:latin typeface="Cambria Math"/>
                          </a:rPr>
                          <m:t>4</m:t>
                        </m:r>
                      </m:num>
                      <m:den>
                        <m:r>
                          <a:rPr lang="en-US" sz="1000">
                            <a:latin typeface="Cambria Math"/>
                          </a:rPr>
                          <m:t>8</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i="1">
                            <a:latin typeface="Cambria Math"/>
                          </a:rPr>
                          <m:t>1</m:t>
                        </m:r>
                      </m:num>
                      <m:den>
                        <m:r>
                          <a:rPr lang="en-US" sz="1000" i="1">
                            <a:latin typeface="Cambria Math"/>
                          </a:rPr>
                          <m:t>3</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a:latin typeface="Cambria Math"/>
                          </a:rPr>
                          <m:t>2</m:t>
                        </m:r>
                      </m:num>
                      <m:den>
                        <m:r>
                          <a:rPr lang="en-US" sz="1000">
                            <a:latin typeface="Cambria Math"/>
                          </a:rPr>
                          <m:t>6</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3</m:t>
                        </m:r>
                      </m:den>
                    </m:f>
                    <m:r>
                      <m:rPr>
                        <m:nor/>
                      </m:rPr>
                      <a:rPr lang="en-US" sz="1000"/>
                      <m:t> = </m:t>
                    </m:r>
                    <m:f>
                      <m:fPr>
                        <m:ctrlPr>
                          <a:rPr lang="en-US" sz="1000" i="1">
                            <a:latin typeface="Cambria Math" panose="02040503050406030204" pitchFamily="18" charset="0"/>
                          </a:rPr>
                        </m:ctrlPr>
                      </m:fPr>
                      <m:num>
                        <m:r>
                          <a:rPr lang="en-US" sz="1000">
                            <a:latin typeface="Cambria Math"/>
                          </a:rPr>
                          <m:t>3</m:t>
                        </m:r>
                      </m:num>
                      <m:den>
                        <m:r>
                          <a:rPr lang="en-US" sz="1000">
                            <a:latin typeface="Cambria Math"/>
                          </a:rPr>
                          <m:t>9</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4</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a:latin typeface="Cambria Math"/>
                          </a:rPr>
                          <m:t>4</m:t>
                        </m:r>
                      </m:num>
                      <m:den>
                        <m:r>
                          <a:rPr lang="en-US" sz="1000">
                            <a:latin typeface="Cambria Math"/>
                          </a:rPr>
                          <m:t>16</m:t>
                        </m:r>
                      </m:den>
                    </m:f>
                  </m:oMath>
                </a14:m>
                <a:r>
                  <a:rPr lang="en-US" sz="1000" dirty="0"/>
                  <a:t> , and </a:t>
                </a:r>
                <a14:m>
                  <m:oMath xmlns:m="http://schemas.openxmlformats.org/officeDocument/2006/math">
                    <m:f>
                      <m:fPr>
                        <m:ctrlPr>
                          <a:rPr lang="en-US" sz="1000" i="1">
                            <a:latin typeface="Cambria Math" panose="02040503050406030204" pitchFamily="18" charset="0"/>
                          </a:rPr>
                        </m:ctrlPr>
                      </m:fPr>
                      <m:num>
                        <m:r>
                          <a:rPr lang="en-US" sz="1000">
                            <a:latin typeface="Cambria Math"/>
                          </a:rPr>
                          <m:t>1</m:t>
                        </m:r>
                      </m:num>
                      <m:den>
                        <m:r>
                          <a:rPr lang="en-US" sz="1000">
                            <a:latin typeface="Cambria Math"/>
                          </a:rPr>
                          <m:t>5</m:t>
                        </m:r>
                      </m:den>
                    </m:f>
                  </m:oMath>
                </a14:m>
                <a:r>
                  <a:rPr lang="en-US" sz="1000" dirty="0"/>
                  <a:t> = </a:t>
                </a:r>
                <a14:m>
                  <m:oMath xmlns:m="http://schemas.openxmlformats.org/officeDocument/2006/math">
                    <m:f>
                      <m:fPr>
                        <m:ctrlPr>
                          <a:rPr lang="en-US" sz="1000" i="1">
                            <a:latin typeface="Cambria Math" panose="02040503050406030204" pitchFamily="18" charset="0"/>
                          </a:rPr>
                        </m:ctrlPr>
                      </m:fPr>
                      <m:num>
                        <m:r>
                          <a:rPr lang="en-US" sz="1000">
                            <a:latin typeface="Cambria Math"/>
                          </a:rPr>
                          <m:t>3</m:t>
                        </m:r>
                      </m:num>
                      <m:den>
                        <m:r>
                          <a:rPr lang="en-US" sz="1000">
                            <a:latin typeface="Cambria Math"/>
                          </a:rPr>
                          <m:t>15</m:t>
                        </m:r>
                      </m:den>
                    </m:f>
                  </m:oMath>
                </a14:m>
                <a:r>
                  <a:rPr lang="en-US" sz="1000" dirty="0"/>
                  <a:t>.</a:t>
                </a:r>
              </a:p>
              <a:p>
                <a:endParaRPr lang="en-US" sz="1000" dirty="0"/>
              </a:p>
              <a:p>
                <a:r>
                  <a:rPr lang="en-US" sz="1000" b="1" dirty="0"/>
                  <a:t>Decimal Parts to make a whole:</a:t>
                </a:r>
                <a:r>
                  <a:rPr lang="en-US" sz="1000" dirty="0"/>
                  <a:t> Give the missing part to make 1 whole: 3 tenths, Give the number sentence. 3 tenths + 7 tenths = 1.</a:t>
                </a:r>
              </a:p>
            </p:txBody>
          </p:sp>
        </mc:Choice>
        <mc:Fallback xmlns="">
          <p:sp>
            <p:nvSpPr>
              <p:cNvPr id="3" name="Notes Placeholder 2"/>
              <p:cNvSpPr>
                <a:spLocks noGrp="1"/>
              </p:cNvSpPr>
              <p:nvPr>
                <p:ph type="body" idx="1"/>
              </p:nvPr>
            </p:nvSpPr>
            <p:spPr>
              <a:xfrm>
                <a:off x="457200" y="3044952"/>
                <a:ext cx="6400800" cy="5943600"/>
              </a:xfrm>
            </p:spPr>
            <p:txBody>
              <a:bodyPr/>
              <a:lstStyle/>
              <a:p>
                <a:r>
                  <a:rPr lang="en-US" sz="950" dirty="0" smtClean="0"/>
                  <a:t>Let’s take</a:t>
                </a:r>
                <a:r>
                  <a:rPr lang="en-US" sz="950" baseline="0" dirty="0" smtClean="0"/>
                  <a:t> a look at how some choral response activities might be used in G5 to prepare students to multiply multi-digit numbers fluently.</a:t>
                </a:r>
              </a:p>
              <a:p>
                <a:pPr marL="0" indent="0">
                  <a:buFont typeface="Arial"/>
                  <a:buNone/>
                </a:pPr>
                <a:r>
                  <a:rPr lang="en-US" sz="950" b="1" baseline="0" dirty="0" smtClean="0"/>
                  <a:t>Rename the Units </a:t>
                </a:r>
                <a:r>
                  <a:rPr lang="en-US" sz="950" baseline="0" dirty="0" smtClean="0"/>
                  <a:t>(adapted from M1-L1/2/7/8)</a:t>
                </a:r>
              </a:p>
              <a:p>
                <a:pPr marL="225425" lvl="1" indent="-106363">
                  <a:buFont typeface="Arial"/>
                  <a:buChar char="•"/>
                </a:pPr>
                <a:r>
                  <a:rPr lang="en-US" sz="950" i="1" baseline="0" dirty="0" smtClean="0"/>
                  <a:t>10 ones = __ ten “Say the complete equation and fill in the blank.”… Repeat with 30 ones; 80 ones; 100 ones; 120 ones; 170; 270; 640</a:t>
                </a:r>
              </a:p>
              <a:p>
                <a:pPr marL="225425" lvl="1" indent="-106363">
                  <a:buFont typeface="Arial"/>
                  <a:buChar char="•"/>
                </a:pPr>
                <a:r>
                  <a:rPr lang="en-US" sz="950" i="1" baseline="0" dirty="0" smtClean="0"/>
                  <a:t>10 tens = __ hundred “Say the complete equation and fill in the blank”… Repeat with 40 tens; 90 tens; 180 tens; 540 tens</a:t>
                </a:r>
              </a:p>
              <a:p>
                <a:pPr marL="225425" lvl="1" indent="-106363">
                  <a:buFont typeface="Arial"/>
                  <a:buChar char="•"/>
                </a:pPr>
                <a:r>
                  <a:rPr lang="en-US" sz="950" i="1" baseline="0" dirty="0" smtClean="0"/>
                  <a:t>90 = __ tens “Say the complete equation and fill in the blank”… Repeat with 110; 420; 750; 1,280</a:t>
                </a:r>
              </a:p>
              <a:p>
                <a:pPr marL="225425" lvl="1" indent="-106363">
                  <a:buFont typeface="Arial"/>
                  <a:buChar char="•"/>
                </a:pPr>
                <a:r>
                  <a:rPr lang="en-US" sz="950" i="1" baseline="0" dirty="0" smtClean="0"/>
                  <a:t>19 tens = ___ “Say the complete equation say the equivalent expression in standard form” </a:t>
                </a:r>
                <a:r>
                  <a:rPr lang="en-US" sz="950" i="1" baseline="0" dirty="0" smtClean="0">
                    <a:sym typeface="Wingdings"/>
                  </a:rPr>
                  <a:t>190… Repeat with 24 tens, 62 tens, 12 hundreds, 36 hundreds, 72 hundreds</a:t>
                </a:r>
              </a:p>
              <a:p>
                <a:endParaRPr lang="en-US" sz="950" b="1" kern="1200" dirty="0" smtClean="0">
                  <a:solidFill>
                    <a:schemeClr val="tx1"/>
                  </a:solidFill>
                  <a:effectLst/>
                </a:endParaRPr>
              </a:p>
              <a:p>
                <a:r>
                  <a:rPr lang="en-US" sz="950" b="1" kern="1200" dirty="0" smtClean="0">
                    <a:solidFill>
                      <a:schemeClr val="tx1"/>
                    </a:solidFill>
                    <a:effectLst/>
                  </a:rPr>
                  <a:t>Rename the Decimal  (2 minutes)</a:t>
                </a:r>
              </a:p>
              <a:p>
                <a:r>
                  <a:rPr lang="en-US" sz="950" kern="1200" dirty="0">
                    <a:solidFill>
                      <a:schemeClr val="tx1"/>
                    </a:solidFill>
                    <a:effectLst/>
                  </a:rPr>
                  <a:t>Materials:	(S) Personal white board, place value chart</a:t>
                </a:r>
              </a:p>
              <a:p>
                <a:r>
                  <a:rPr lang="en-US" sz="950" kern="1200" dirty="0">
                    <a:solidFill>
                      <a:schemeClr val="tx1"/>
                    </a:solidFill>
                    <a:effectLst/>
                  </a:rPr>
                  <a:t>Note:  This fluency activity reviews G4–M6–Lesson 8.</a:t>
                </a:r>
              </a:p>
              <a:p>
                <a:pPr marL="344488" indent="-225425"/>
                <a:r>
                  <a:rPr lang="en-US" sz="950" kern="1200" dirty="0">
                    <a:solidFill>
                      <a:schemeClr val="tx1"/>
                    </a:solidFill>
                    <a:effectLst/>
                  </a:rPr>
                  <a:t>T:	(Write 3.1.)  Write the decimal as a mixed number.</a:t>
                </a:r>
              </a:p>
              <a:p>
                <a:pPr marL="344488" indent="-225425"/>
                <a:r>
                  <a:rPr lang="en-US" sz="950" kern="1200" dirty="0">
                    <a:solidFill>
                      <a:schemeClr val="tx1"/>
                    </a:solidFill>
                    <a:effectLst/>
                  </a:rPr>
                  <a:t>S:	(Write </a:t>
                </a:r>
                <a:r>
                  <a:rPr lang="en-US" sz="950" i="0" kern="1200">
                    <a:solidFill>
                      <a:schemeClr val="tx1"/>
                    </a:solidFill>
                    <a:effectLst/>
                    <a:latin typeface="Cambria Math"/>
                  </a:rPr>
                  <a:t>"3"  1/10</a:t>
                </a:r>
                <a:r>
                  <a:rPr lang="en-US" sz="950" kern="1200" dirty="0">
                    <a:solidFill>
                      <a:schemeClr val="tx1"/>
                    </a:solidFill>
                    <a:effectLst/>
                  </a:rPr>
                  <a:t>.)</a:t>
                </a:r>
              </a:p>
              <a:p>
                <a:pPr marL="344488" indent="-225425"/>
                <a:r>
                  <a:rPr lang="en-US" sz="950" kern="1200" dirty="0">
                    <a:solidFill>
                      <a:schemeClr val="tx1"/>
                    </a:solidFill>
                    <a:effectLst/>
                  </a:rPr>
                  <a:t>T:	(Write 3.1 = </a:t>
                </a:r>
                <a:r>
                  <a:rPr lang="en-US" sz="950" i="0" kern="1200">
                    <a:solidFill>
                      <a:schemeClr val="tx1"/>
                    </a:solidFill>
                    <a:effectLst/>
                    <a:latin typeface="Cambria Math"/>
                  </a:rPr>
                  <a:t>"3"  1/10</a:t>
                </a:r>
                <a:r>
                  <a:rPr lang="en-US" sz="950" kern="1200" dirty="0">
                    <a:solidFill>
                      <a:schemeClr val="tx1"/>
                    </a:solidFill>
                    <a:effectLst/>
                  </a:rPr>
                  <a:t> = </a:t>
                </a:r>
                <a:r>
                  <a:rPr lang="en-US" sz="950" i="0" kern="1200">
                    <a:solidFill>
                      <a:schemeClr val="tx1"/>
                    </a:solidFill>
                    <a:effectLst/>
                    <a:latin typeface="Cambria Math"/>
                  </a:rPr>
                  <a:t>/10</a:t>
                </a:r>
                <a:r>
                  <a:rPr lang="en-US" sz="950" kern="1200" dirty="0">
                    <a:solidFill>
                      <a:schemeClr val="tx1"/>
                    </a:solidFill>
                    <a:effectLst/>
                  </a:rPr>
                  <a:t>.)  Complete the number sentence.</a:t>
                </a:r>
              </a:p>
              <a:p>
                <a:pPr marL="344488" indent="-225425"/>
                <a:r>
                  <a:rPr lang="en-US" sz="950" kern="1200" dirty="0">
                    <a:solidFill>
                      <a:schemeClr val="tx1"/>
                    </a:solidFill>
                    <a:effectLst/>
                  </a:rPr>
                  <a:t>S:	(Write 3.1 = </a:t>
                </a:r>
                <a:r>
                  <a:rPr lang="en-US" sz="950" i="0" kern="1200">
                    <a:solidFill>
                      <a:schemeClr val="tx1"/>
                    </a:solidFill>
                    <a:effectLst/>
                    <a:latin typeface="Cambria Math"/>
                  </a:rPr>
                  <a:t>"3"  1/10</a:t>
                </a:r>
                <a:r>
                  <a:rPr lang="en-US" sz="950" kern="1200" dirty="0">
                    <a:solidFill>
                      <a:schemeClr val="tx1"/>
                    </a:solidFill>
                    <a:effectLst/>
                  </a:rPr>
                  <a:t> = </a:t>
                </a:r>
                <a:r>
                  <a:rPr lang="en-US" sz="950" i="0" kern="1200">
                    <a:solidFill>
                      <a:schemeClr val="tx1"/>
                    </a:solidFill>
                    <a:effectLst/>
                    <a:latin typeface="Cambria Math"/>
                  </a:rPr>
                  <a:t>31/10</a:t>
                </a:r>
                <a:r>
                  <a:rPr lang="en-US" sz="950" kern="1200" dirty="0">
                    <a:solidFill>
                      <a:schemeClr val="tx1"/>
                    </a:solidFill>
                    <a:effectLst/>
                  </a:rPr>
                  <a:t>.)</a:t>
                </a:r>
              </a:p>
              <a:p>
                <a:pPr marL="344488" indent="-225425"/>
                <a:r>
                  <a:rPr lang="en-US" sz="950" kern="1200" dirty="0">
                    <a:solidFill>
                      <a:schemeClr val="tx1"/>
                    </a:solidFill>
                    <a:effectLst/>
                  </a:rPr>
                  <a:t>T:	(Write 3.1 = </a:t>
                </a:r>
                <a:r>
                  <a:rPr lang="en-US" sz="950" i="0" kern="1200">
                    <a:solidFill>
                      <a:schemeClr val="tx1"/>
                    </a:solidFill>
                    <a:effectLst/>
                    <a:latin typeface="Cambria Math"/>
                  </a:rPr>
                  <a:t>"3"  1/10</a:t>
                </a:r>
                <a:r>
                  <a:rPr lang="en-US" sz="950" kern="1200" dirty="0">
                    <a:solidFill>
                      <a:schemeClr val="tx1"/>
                    </a:solidFill>
                    <a:effectLst/>
                  </a:rPr>
                  <a:t> = </a:t>
                </a:r>
                <a:r>
                  <a:rPr lang="en-US" sz="950" i="0" kern="1200">
                    <a:solidFill>
                      <a:schemeClr val="tx1"/>
                    </a:solidFill>
                    <a:effectLst/>
                    <a:latin typeface="Cambria Math"/>
                  </a:rPr>
                  <a:t>31/10</a:t>
                </a:r>
                <a:r>
                  <a:rPr lang="en-US" sz="950" kern="1200" dirty="0">
                    <a:solidFill>
                      <a:schemeClr val="tx1"/>
                    </a:solidFill>
                    <a:effectLst/>
                  </a:rPr>
                  <a:t> = </a:t>
                </a:r>
                <a:r>
                  <a:rPr lang="en-US" sz="950" i="0" kern="1200">
                    <a:solidFill>
                      <a:schemeClr val="tx1"/>
                    </a:solidFill>
                    <a:effectLst/>
                    <a:latin typeface="Cambria Math"/>
                  </a:rPr>
                  <a:t>/100</a:t>
                </a:r>
                <a:r>
                  <a:rPr lang="en-US" sz="950" kern="1200" dirty="0">
                    <a:solidFill>
                      <a:schemeClr val="tx1"/>
                    </a:solidFill>
                    <a:effectLst/>
                  </a:rPr>
                  <a:t>.)  Complete the number sentence.</a:t>
                </a:r>
              </a:p>
              <a:p>
                <a:pPr marL="344488" indent="-225425"/>
                <a:r>
                  <a:rPr lang="en-US" sz="950" kern="1200" dirty="0">
                    <a:solidFill>
                      <a:schemeClr val="tx1"/>
                    </a:solidFill>
                    <a:effectLst/>
                  </a:rPr>
                  <a:t>S:	(Write 3.1 = </a:t>
                </a:r>
                <a:r>
                  <a:rPr lang="en-US" sz="950" i="0" kern="1200">
                    <a:solidFill>
                      <a:schemeClr val="tx1"/>
                    </a:solidFill>
                    <a:effectLst/>
                    <a:latin typeface="Cambria Math"/>
                  </a:rPr>
                  <a:t>"3"  1/10</a:t>
                </a:r>
                <a:r>
                  <a:rPr lang="en-US" sz="950" kern="1200" dirty="0">
                    <a:solidFill>
                      <a:schemeClr val="tx1"/>
                    </a:solidFill>
                    <a:effectLst/>
                  </a:rPr>
                  <a:t> = </a:t>
                </a:r>
                <a:r>
                  <a:rPr lang="en-US" sz="950" i="0" kern="1200">
                    <a:solidFill>
                      <a:schemeClr val="tx1"/>
                    </a:solidFill>
                    <a:effectLst/>
                    <a:latin typeface="Cambria Math"/>
                  </a:rPr>
                  <a:t>31/10</a:t>
                </a:r>
                <a:r>
                  <a:rPr lang="en-US" sz="950" kern="1200" dirty="0">
                    <a:solidFill>
                      <a:schemeClr val="tx1"/>
                    </a:solidFill>
                    <a:effectLst/>
                  </a:rPr>
                  <a:t> = </a:t>
                </a:r>
                <a:r>
                  <a:rPr lang="en-US" sz="950" i="0" kern="1200">
                    <a:solidFill>
                      <a:schemeClr val="tx1"/>
                    </a:solidFill>
                    <a:effectLst/>
                    <a:latin typeface="Cambria Math"/>
                  </a:rPr>
                  <a:t>310/100</a:t>
                </a:r>
                <a:r>
                  <a:rPr lang="en-US" sz="950" kern="1200" dirty="0">
                    <a:solidFill>
                      <a:schemeClr val="tx1"/>
                    </a:solidFill>
                    <a:effectLst/>
                  </a:rPr>
                  <a:t>.)</a:t>
                </a:r>
              </a:p>
              <a:p>
                <a:r>
                  <a:rPr lang="en-US" sz="950" kern="1200" dirty="0">
                    <a:solidFill>
                      <a:schemeClr val="tx1"/>
                    </a:solidFill>
                    <a:effectLst/>
                  </a:rPr>
                  <a:t>Continue this process for the following possible suggestions:  9.8, 10.4, and 64.3</a:t>
                </a:r>
                <a:r>
                  <a:rPr lang="en-US" sz="950" kern="1200" dirty="0" smtClean="0">
                    <a:solidFill>
                      <a:schemeClr val="tx1"/>
                    </a:solidFill>
                    <a:effectLst/>
                  </a:rPr>
                  <a:t>.</a:t>
                </a:r>
                <a:endParaRPr lang="en-US" sz="950" i="1" baseline="0" dirty="0" smtClean="0">
                  <a:sym typeface="Wingdings"/>
                </a:endParaRPr>
              </a:p>
              <a:p>
                <a:pPr marL="628650" lvl="1" indent="-171450">
                  <a:buFont typeface="Arial"/>
                  <a:buChar char="•"/>
                </a:pPr>
                <a:endParaRPr lang="en-US" sz="950" i="1" baseline="0" dirty="0" smtClean="0"/>
              </a:p>
              <a:p>
                <a:pPr marL="0" indent="0">
                  <a:buFont typeface="Arial"/>
                  <a:buNone/>
                </a:pPr>
                <a:r>
                  <a:rPr lang="en-US" sz="950" b="1" i="0" baseline="0" dirty="0" smtClean="0"/>
                  <a:t>Multiply by 10, 100, &amp; 1,000 </a:t>
                </a:r>
                <a:r>
                  <a:rPr lang="en-US" sz="950" i="0" baseline="0" dirty="0" smtClean="0"/>
                  <a:t>(M2-L1)</a:t>
                </a:r>
              </a:p>
              <a:p>
                <a:pPr marL="225425" lvl="1" indent="-106363">
                  <a:buFont typeface="Arial"/>
                  <a:buChar char="•"/>
                </a:pPr>
                <a:r>
                  <a:rPr lang="en-US" sz="950" i="1" baseline="0" dirty="0" smtClean="0"/>
                  <a:t>3 x 10 “Say the product”</a:t>
                </a:r>
                <a:r>
                  <a:rPr lang="en-US" sz="950" i="1" baseline="0" dirty="0" smtClean="0">
                    <a:sym typeface="Wingdings"/>
                  </a:rPr>
                  <a:t>30… Repeat with 3 x 100; 3 x 1000; 5 x 100; 5 x 1000; 14 x 100; 14 x 1000; 20 x 100; 200 x 10; 20 x 1000; 370 x 10; 100 x 370; 1000 x 370</a:t>
                </a:r>
              </a:p>
              <a:p>
                <a:endParaRPr lang="en-US" sz="950" b="1" kern="1200" dirty="0" smtClean="0">
                  <a:solidFill>
                    <a:schemeClr val="tx1"/>
                  </a:solidFill>
                  <a:effectLst/>
                </a:endParaRPr>
              </a:p>
              <a:p>
                <a:r>
                  <a:rPr lang="en-US" sz="950" b="1" kern="1200" dirty="0" smtClean="0">
                    <a:solidFill>
                      <a:schemeClr val="tx1"/>
                    </a:solidFill>
                    <a:effectLst/>
                  </a:rPr>
                  <a:t>Find Equivalent Fractions  (4 minutes)</a:t>
                </a:r>
              </a:p>
              <a:p>
                <a:r>
                  <a:rPr lang="en-US" sz="950" kern="1200" dirty="0">
                    <a:solidFill>
                      <a:schemeClr val="tx1"/>
                    </a:solidFill>
                    <a:effectLst/>
                  </a:rPr>
                  <a:t>Materials</a:t>
                </a:r>
                <a:r>
                  <a:rPr lang="en-US" sz="950" kern="1200" dirty="0" smtClean="0">
                    <a:solidFill>
                      <a:schemeClr val="tx1"/>
                    </a:solidFill>
                    <a:effectLst/>
                  </a:rPr>
                  <a:t>:  (</a:t>
                </a:r>
                <a:r>
                  <a:rPr lang="en-US" sz="950" kern="1200" dirty="0">
                    <a:solidFill>
                      <a:schemeClr val="tx1"/>
                    </a:solidFill>
                    <a:effectLst/>
                  </a:rPr>
                  <a:t>S) Personal white boards</a:t>
                </a:r>
              </a:p>
              <a:p>
                <a:r>
                  <a:rPr lang="en-US" sz="950" kern="1200" dirty="0">
                    <a:solidFill>
                      <a:schemeClr val="tx1"/>
                    </a:solidFill>
                    <a:effectLst/>
                  </a:rPr>
                  <a:t>Note:  This fluency activity reviews G4–M5–Lesson 7.</a:t>
                </a:r>
              </a:p>
              <a:p>
                <a:pPr marL="344488" indent="-225425"/>
                <a:r>
                  <a:rPr lang="en-US" sz="950" kern="1200" dirty="0">
                    <a:solidFill>
                      <a:schemeClr val="tx1"/>
                    </a:solidFill>
                    <a:effectLst/>
                  </a:rPr>
                  <a:t>T:	(Write </a:t>
                </a:r>
                <a:r>
                  <a:rPr lang="en-US" sz="950" i="0" kern="1200">
                    <a:solidFill>
                      <a:schemeClr val="tx1"/>
                    </a:solidFill>
                    <a:effectLst/>
                    <a:latin typeface="Cambria Math"/>
                  </a:rPr>
                  <a:t>1/2 " "=  /   ×/×   / " = "  2/</a:t>
                </a:r>
                <a:r>
                  <a:rPr lang="en-US" sz="950" kern="1200" dirty="0">
                    <a:solidFill>
                      <a:schemeClr val="tx1"/>
                    </a:solidFill>
                    <a:effectLst/>
                  </a:rPr>
                  <a:t> .  Point to </a:t>
                </a:r>
                <a:r>
                  <a:rPr lang="en-US" sz="950" i="0" kern="1200">
                    <a:solidFill>
                      <a:schemeClr val="tx1"/>
                    </a:solidFill>
                    <a:effectLst/>
                    <a:latin typeface="Cambria Math"/>
                  </a:rPr>
                  <a:t>1/2</a:t>
                </a:r>
                <a:r>
                  <a:rPr lang="en-US" sz="950" kern="1200" dirty="0">
                    <a:solidFill>
                      <a:schemeClr val="tx1"/>
                    </a:solidFill>
                    <a:effectLst/>
                  </a:rPr>
                  <a:t>.)  Say the unit fraction.</a:t>
                </a:r>
              </a:p>
              <a:p>
                <a:pPr marL="344488" indent="-225425"/>
                <a:r>
                  <a:rPr lang="en-US" sz="950" kern="1200" dirty="0">
                    <a:solidFill>
                      <a:schemeClr val="tx1"/>
                    </a:solidFill>
                    <a:effectLst/>
                  </a:rPr>
                  <a:t>S:	</a:t>
                </a:r>
                <a:r>
                  <a:rPr lang="en-US" sz="950" i="0" kern="1200">
                    <a:solidFill>
                      <a:schemeClr val="tx1"/>
                    </a:solidFill>
                    <a:effectLst/>
                    <a:latin typeface="Cambria Math"/>
                  </a:rPr>
                  <a:t>1/2</a:t>
                </a:r>
                <a:r>
                  <a:rPr lang="en-US" sz="950" kern="1200" dirty="0">
                    <a:solidFill>
                      <a:schemeClr val="tx1"/>
                    </a:solidFill>
                    <a:effectLst/>
                  </a:rPr>
                  <a:t>.</a:t>
                </a:r>
              </a:p>
              <a:p>
                <a:pPr marL="344488" indent="-225425"/>
                <a:r>
                  <a:rPr lang="en-US" sz="950" kern="1200" dirty="0">
                    <a:solidFill>
                      <a:schemeClr val="tx1"/>
                    </a:solidFill>
                    <a:effectLst/>
                  </a:rPr>
                  <a:t>T:	On your boards, complete the number sentence to make an equivalent fraction.</a:t>
                </a:r>
              </a:p>
              <a:p>
                <a:pPr marL="344488" indent="-225425"/>
                <a:r>
                  <a:rPr lang="en-US" sz="950" kern="1200" dirty="0">
                    <a:solidFill>
                      <a:schemeClr val="tx1"/>
                    </a:solidFill>
                    <a:effectLst/>
                  </a:rPr>
                  <a:t>S:	(Write</a:t>
                </a:r>
                <a:r>
                  <a:rPr lang="en-US" sz="950" i="1" kern="1200" dirty="0">
                    <a:solidFill>
                      <a:schemeClr val="tx1"/>
                    </a:solidFill>
                    <a:effectLst/>
                  </a:rPr>
                  <a:t> </a:t>
                </a:r>
                <a:r>
                  <a:rPr lang="en-US" sz="950" i="0" kern="1200">
                    <a:solidFill>
                      <a:schemeClr val="tx1"/>
                    </a:solidFill>
                    <a:effectLst/>
                    <a:latin typeface="Cambria Math"/>
                  </a:rPr>
                  <a:t>1/2</a:t>
                </a:r>
                <a:r>
                  <a:rPr lang="en-US" sz="950" i="1" kern="1200" dirty="0">
                    <a:solidFill>
                      <a:schemeClr val="tx1"/>
                    </a:solidFill>
                    <a:effectLst/>
                  </a:rPr>
                  <a:t> </a:t>
                </a:r>
                <a:r>
                  <a:rPr lang="en-US" sz="950" kern="1200" dirty="0">
                    <a:solidFill>
                      <a:schemeClr val="tx1"/>
                    </a:solidFill>
                    <a:effectLst/>
                  </a:rPr>
                  <a:t>=</a:t>
                </a:r>
                <a:r>
                  <a:rPr lang="en-US" sz="950" i="1" kern="1200" dirty="0">
                    <a:solidFill>
                      <a:schemeClr val="tx1"/>
                    </a:solidFill>
                    <a:effectLst/>
                  </a:rPr>
                  <a:t> </a:t>
                </a:r>
                <a:r>
                  <a:rPr lang="en-US" sz="950" i="0" kern="1200">
                    <a:solidFill>
                      <a:schemeClr val="tx1"/>
                    </a:solidFill>
                    <a:effectLst/>
                  </a:rPr>
                  <a:t>"1 </a:t>
                </a:r>
                <a:r>
                  <a:rPr lang="en-US" sz="950" i="0" kern="1200">
                    <a:solidFill>
                      <a:schemeClr val="tx1"/>
                    </a:solidFill>
                    <a:effectLst/>
                    <a:latin typeface="Cambria Math"/>
                  </a:rPr>
                  <a:t>" /(× 22 × 2)</a:t>
                </a:r>
                <a:r>
                  <a:rPr lang="en-US" sz="950" i="1" kern="1200" dirty="0">
                    <a:solidFill>
                      <a:schemeClr val="tx1"/>
                    </a:solidFill>
                    <a:effectLst/>
                  </a:rPr>
                  <a:t> </a:t>
                </a:r>
                <a:r>
                  <a:rPr lang="en-US" sz="950" kern="1200" dirty="0">
                    <a:solidFill>
                      <a:schemeClr val="tx1"/>
                    </a:solidFill>
                    <a:effectLst/>
                  </a:rPr>
                  <a:t>=</a:t>
                </a:r>
                <a:r>
                  <a:rPr lang="en-US" sz="950" i="1" kern="1200" dirty="0">
                    <a:solidFill>
                      <a:schemeClr val="tx1"/>
                    </a:solidFill>
                    <a:effectLst/>
                  </a:rPr>
                  <a:t> </a:t>
                </a:r>
                <a:r>
                  <a:rPr lang="en-US" sz="950" i="0" kern="1200">
                    <a:solidFill>
                      <a:schemeClr val="tx1"/>
                    </a:solidFill>
                    <a:effectLst/>
                    <a:latin typeface="Cambria Math"/>
                  </a:rPr>
                  <a:t>2/4</a:t>
                </a:r>
                <a:r>
                  <a:rPr lang="en-US" sz="950" kern="1200" dirty="0">
                    <a:solidFill>
                      <a:schemeClr val="tx1"/>
                    </a:solidFill>
                    <a:effectLst/>
                  </a:rPr>
                  <a:t>.)</a:t>
                </a:r>
              </a:p>
              <a:p>
                <a:r>
                  <a:rPr lang="en-US" sz="950" kern="1200" dirty="0">
                    <a:solidFill>
                      <a:schemeClr val="tx1"/>
                    </a:solidFill>
                    <a:effectLst/>
                  </a:rPr>
                  <a:t>Continue the process for the following possible suggestions:  </a:t>
                </a:r>
                <a:r>
                  <a:rPr lang="en-US" sz="950" i="0" kern="1200">
                    <a:solidFill>
                      <a:schemeClr val="tx1"/>
                    </a:solidFill>
                    <a:effectLst/>
                    <a:latin typeface="Cambria Math"/>
                  </a:rPr>
                  <a:t>1/2  4/8</a:t>
                </a:r>
                <a:r>
                  <a:rPr lang="en-US" sz="950" kern="1200" dirty="0">
                    <a:solidFill>
                      <a:schemeClr val="tx1"/>
                    </a:solidFill>
                    <a:effectLst/>
                  </a:rPr>
                  <a:t> ,  </a:t>
                </a:r>
                <a:r>
                  <a:rPr lang="en-US" sz="950" i="0" kern="1200">
                    <a:solidFill>
                      <a:schemeClr val="tx1"/>
                    </a:solidFill>
                    <a:effectLst/>
                    <a:latin typeface="Cambria Math"/>
                  </a:rPr>
                  <a:t>1/3</a:t>
                </a:r>
                <a:r>
                  <a:rPr lang="en-US" sz="950" kern="1200" dirty="0">
                    <a:solidFill>
                      <a:schemeClr val="tx1"/>
                    </a:solidFill>
                    <a:effectLst/>
                  </a:rPr>
                  <a:t> = </a:t>
                </a:r>
                <a:r>
                  <a:rPr lang="en-US" sz="950" i="0" kern="1200">
                    <a:solidFill>
                      <a:schemeClr val="tx1"/>
                    </a:solidFill>
                    <a:effectLst/>
                    <a:latin typeface="Cambria Math"/>
                  </a:rPr>
                  <a:t>2/6</a:t>
                </a:r>
                <a:r>
                  <a:rPr lang="en-US" sz="950" kern="1200" dirty="0">
                    <a:solidFill>
                      <a:schemeClr val="tx1"/>
                    </a:solidFill>
                    <a:effectLst/>
                  </a:rPr>
                  <a:t> ,  </a:t>
                </a:r>
                <a:r>
                  <a:rPr lang="en-US" sz="950" i="0" kern="1200">
                    <a:solidFill>
                      <a:schemeClr val="tx1"/>
                    </a:solidFill>
                    <a:effectLst/>
                    <a:latin typeface="Cambria Math"/>
                  </a:rPr>
                  <a:t>1/3 " = "  3/9</a:t>
                </a:r>
                <a:r>
                  <a:rPr lang="en-US" sz="950" kern="1200" dirty="0">
                    <a:solidFill>
                      <a:schemeClr val="tx1"/>
                    </a:solidFill>
                    <a:effectLst/>
                  </a:rPr>
                  <a:t> ,  </a:t>
                </a:r>
                <a:r>
                  <a:rPr lang="en-US" sz="950" i="0" kern="1200">
                    <a:solidFill>
                      <a:schemeClr val="tx1"/>
                    </a:solidFill>
                    <a:effectLst/>
                    <a:latin typeface="Cambria Math"/>
                  </a:rPr>
                  <a:t>1/4</a:t>
                </a:r>
                <a:r>
                  <a:rPr lang="en-US" sz="950" kern="1200" dirty="0">
                    <a:solidFill>
                      <a:schemeClr val="tx1"/>
                    </a:solidFill>
                    <a:effectLst/>
                  </a:rPr>
                  <a:t> = </a:t>
                </a:r>
                <a:r>
                  <a:rPr lang="en-US" sz="950" i="0" kern="1200">
                    <a:solidFill>
                      <a:schemeClr val="tx1"/>
                    </a:solidFill>
                    <a:effectLst/>
                    <a:latin typeface="Cambria Math"/>
                  </a:rPr>
                  <a:t>4/16</a:t>
                </a:r>
                <a:r>
                  <a:rPr lang="en-US" sz="950" kern="1200" dirty="0">
                    <a:solidFill>
                      <a:schemeClr val="tx1"/>
                    </a:solidFill>
                    <a:effectLst/>
                  </a:rPr>
                  <a:t> , and </a:t>
                </a:r>
                <a:r>
                  <a:rPr lang="en-US" sz="950" i="0" kern="1200">
                    <a:solidFill>
                      <a:schemeClr val="tx1"/>
                    </a:solidFill>
                    <a:effectLst/>
                    <a:latin typeface="Cambria Math"/>
                  </a:rPr>
                  <a:t>1/5</a:t>
                </a:r>
                <a:r>
                  <a:rPr lang="en-US" sz="950" kern="1200" dirty="0">
                    <a:solidFill>
                      <a:schemeClr val="tx1"/>
                    </a:solidFill>
                    <a:effectLst/>
                  </a:rPr>
                  <a:t> = </a:t>
                </a:r>
                <a:r>
                  <a:rPr lang="en-US" sz="950" i="0" kern="1200">
                    <a:solidFill>
                      <a:schemeClr val="tx1"/>
                    </a:solidFill>
                    <a:effectLst/>
                    <a:latin typeface="Cambria Math"/>
                  </a:rPr>
                  <a:t>3/15</a:t>
                </a:r>
                <a:r>
                  <a:rPr lang="en-US" sz="950" kern="1200" dirty="0">
                    <a:solidFill>
                      <a:schemeClr val="tx1"/>
                    </a:solidFill>
                    <a:effectLst/>
                  </a:rPr>
                  <a:t>.</a:t>
                </a:r>
                <a:endParaRPr lang="en-US" sz="950" kern="1200" dirty="0" smtClean="0">
                  <a:solidFill>
                    <a:schemeClr val="tx1"/>
                  </a:solidFill>
                  <a:effectLst/>
                </a:endParaRPr>
              </a:p>
              <a:p>
                <a:endParaRPr lang="en-US" sz="950" dirty="0"/>
              </a:p>
              <a:p>
                <a:r>
                  <a:rPr lang="en-US" sz="950" b="1" kern="1200" dirty="0" smtClean="0">
                    <a:solidFill>
                      <a:schemeClr val="tx1"/>
                    </a:solidFill>
                    <a:effectLst/>
                  </a:rPr>
                  <a:t>Decimal Parts to make a whole:</a:t>
                </a:r>
                <a:r>
                  <a:rPr lang="en-US" sz="950" kern="1200" dirty="0" smtClean="0">
                    <a:solidFill>
                      <a:schemeClr val="tx1"/>
                    </a:solidFill>
                    <a:effectLst/>
                  </a:rPr>
                  <a:t> Give th</a:t>
                </a:r>
                <a:r>
                  <a:rPr lang="en-US" sz="950" dirty="0" smtClean="0"/>
                  <a:t>e missing part to make 1 whole: 3 tenths, Give the number sentence. 3 tenths + 7 tenths = 1.</a:t>
                </a:r>
              </a:p>
            </p:txBody>
          </p:sp>
        </mc:Fallback>
      </mc:AlternateContent>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Hide Zero Cards (Decimals)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2718474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b="1" dirty="0" smtClean="0"/>
              <a:t>Keep exercises short and fast paced</a:t>
            </a:r>
            <a:r>
              <a:rPr lang="en-US" dirty="0" smtClean="0"/>
              <a:t>-after asking a question,</a:t>
            </a:r>
            <a:r>
              <a:rPr lang="en-US" baseline="0" dirty="0" smtClean="0"/>
              <a:t> wait a few seconds to signal for choral response. If you wait too long students will forget the initial question as well as their answer. </a:t>
            </a:r>
            <a:endParaRPr lang="en-US" dirty="0" smtClean="0"/>
          </a:p>
          <a:p>
            <a:r>
              <a:rPr lang="en-US" b="1" dirty="0" smtClean="0"/>
              <a:t>Use review material only</a:t>
            </a:r>
            <a:endParaRPr lang="en-US" b="0" dirty="0" smtClean="0"/>
          </a:p>
          <a:p>
            <a:endParaRPr lang="en-US" b="1" dirty="0" smtClean="0"/>
          </a:p>
          <a:p>
            <a:r>
              <a:rPr lang="en-US" b="1" dirty="0" smtClean="0"/>
              <a:t>Establish signal for student response</a:t>
            </a:r>
          </a:p>
          <a:p>
            <a:endParaRPr lang="en-US" b="1" dirty="0" smtClean="0"/>
          </a:p>
          <a:p>
            <a:r>
              <a:rPr lang="en-US" b="1" dirty="0" smtClean="0"/>
              <a:t>“Raise your hand when you know…”</a:t>
            </a:r>
          </a:p>
          <a:p>
            <a:endParaRPr lang="en-US" b="1" dirty="0" smtClean="0"/>
          </a:p>
          <a:p>
            <a:r>
              <a:rPr lang="en-US" b="1" dirty="0" smtClean="0"/>
              <a:t>Scaffold questioning</a:t>
            </a:r>
          </a:p>
          <a:p>
            <a:endParaRPr lang="en-US" b="1" dirty="0" smtClean="0"/>
          </a:p>
          <a:p>
            <a:r>
              <a:rPr lang="en-US" b="1" dirty="0" smtClean="0"/>
              <a:t>Use break it down</a:t>
            </a:r>
          </a:p>
          <a:p>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8546728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watch</a:t>
            </a:r>
            <a:r>
              <a:rPr lang="en-US" baseline="0" dirty="0" smtClean="0"/>
              <a:t> a video clip.</a:t>
            </a:r>
          </a:p>
          <a:p>
            <a:endParaRPr lang="en-US" dirty="0" smtClean="0"/>
          </a:p>
          <a:p>
            <a:r>
              <a:rPr lang="en-US" baseline="0" dirty="0" smtClean="0"/>
              <a:t>5</a:t>
            </a:r>
            <a:r>
              <a:rPr lang="en-US" baseline="30000" dirty="0" smtClean="0"/>
              <a:t>th</a:t>
            </a:r>
            <a:r>
              <a:rPr lang="en-US" baseline="0" dirty="0" smtClean="0"/>
              <a:t> Grade: </a:t>
            </a:r>
            <a:r>
              <a:rPr lang="en-US" sz="1700" b="1" dirty="0"/>
              <a:t>Addition Fractions to make 1 Whole (part 1); </a:t>
            </a:r>
            <a:r>
              <a:rPr lang="en-US" baseline="0" dirty="0" smtClean="0"/>
              <a:t>Happy Counting by Fractions (part 2)</a:t>
            </a:r>
          </a:p>
          <a:p>
            <a:r>
              <a:rPr lang="en-US" u="sng" dirty="0" smtClean="0"/>
              <a:t>http://</a:t>
            </a:r>
            <a:r>
              <a:rPr lang="en-US" u="sng" dirty="0" err="1" smtClean="0"/>
              <a:t>www.engageny.org</a:t>
            </a:r>
            <a:r>
              <a:rPr lang="en-US" u="sng" dirty="0" smtClean="0"/>
              <a:t>/resource/common-core-video-series-fraction-fluency-in-grade-5</a:t>
            </a:r>
          </a:p>
          <a:p>
            <a:endParaRPr lang="en-US" baseline="0" dirty="0" smtClean="0"/>
          </a:p>
          <a:p>
            <a:endParaRPr lang="en-US" baseline="0" dirty="0" smtClean="0"/>
          </a:p>
          <a:p>
            <a:r>
              <a:rPr lang="en-US" baseline="0" dirty="0" smtClean="0"/>
              <a:t>5</a:t>
            </a:r>
            <a:r>
              <a:rPr lang="en-US" baseline="30000" dirty="0" smtClean="0"/>
              <a:t>th</a:t>
            </a:r>
            <a:r>
              <a:rPr lang="en-US" baseline="0" dirty="0" smtClean="0"/>
              <a:t> Grade: Skip Counting by Fractions</a:t>
            </a:r>
          </a:p>
          <a:p>
            <a:r>
              <a:rPr lang="en-US" u="sng" dirty="0" smtClean="0"/>
              <a:t>http://</a:t>
            </a:r>
            <a:r>
              <a:rPr lang="en-US" u="sng" dirty="0" err="1" smtClean="0"/>
              <a:t>www.engageny.org</a:t>
            </a:r>
            <a:r>
              <a:rPr lang="en-US" u="sng" dirty="0" smtClean="0"/>
              <a:t>/resource/nti-november-2012-rigor-breakdown-skip-counting-by-fractions</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Video Clip</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862597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a:t>
            </a:r>
            <a:r>
              <a:rPr lang="en-US" baseline="0" dirty="0" smtClean="0"/>
              <a:t> will have 5 minutes to read and practice.</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a:p>
            <a:r>
              <a:rPr lang="en-US" dirty="0" smtClean="0"/>
              <a:t>MATERIALS NEEDED:</a:t>
            </a:r>
          </a:p>
          <a:p>
            <a:pPr marL="484985" lvl="1" indent="-302066">
              <a:buFont typeface="Arial" pitchFamily="34" charset="0"/>
              <a:buChar char="•"/>
            </a:pPr>
            <a:r>
              <a:rPr lang="en-US" dirty="0" smtClean="0"/>
              <a:t>K-5 Choral Response handout</a:t>
            </a:r>
            <a:endParaRPr lang="en-US" dirty="0"/>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79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98225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Let’s look at Sprints.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1</a:t>
            </a:r>
            <a:r>
              <a:rPr lang="en-US" dirty="0" smtClean="0"/>
              <a:t>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9527129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 will reflect on the question.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4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80</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6676277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 minute</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81</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1008949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Let’s look at Other Fluency</a:t>
            </a:r>
            <a:r>
              <a:rPr lang="en-US" baseline="0" dirty="0" smtClean="0"/>
              <a:t> Activities.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2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82</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80722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a:xfrm>
            <a:off x="487680" y="3197200"/>
            <a:ext cx="6827520" cy="6240780"/>
          </a:xfrm>
        </p:spPr>
        <p:txBody>
          <a:bodyPr/>
          <a:lstStyle/>
          <a:p>
            <a:r>
              <a:rPr lang="en-US" sz="1000" b="1" dirty="0"/>
              <a:t>Tower Flip  (5 minutes)</a:t>
            </a:r>
          </a:p>
          <a:p>
            <a:r>
              <a:rPr lang="en-US" sz="1000" dirty="0"/>
              <a:t>Materials:  (S) 5 linking cubes </a:t>
            </a:r>
          </a:p>
          <a:p>
            <a:pPr marL="359123" indent="-234940"/>
            <a:r>
              <a:rPr lang="en-US" sz="1000" dirty="0"/>
              <a:t>T:	Touch and count your cubes.</a:t>
            </a:r>
          </a:p>
          <a:p>
            <a:pPr marL="359123" indent="-234940"/>
            <a:r>
              <a:rPr lang="en-US" sz="1000" dirty="0"/>
              <a:t>S:	1, 2, 3, 4, 5.</a:t>
            </a:r>
          </a:p>
          <a:p>
            <a:pPr marL="359123" indent="-234940"/>
            <a:r>
              <a:rPr lang="en-US" sz="1000" dirty="0"/>
              <a:t>T:	How many cubes do you have?</a:t>
            </a:r>
          </a:p>
          <a:p>
            <a:pPr marL="359123" indent="-234940"/>
            <a:r>
              <a:rPr lang="en-US" sz="1000" dirty="0"/>
              <a:t>S:	5.</a:t>
            </a:r>
          </a:p>
          <a:p>
            <a:pPr marL="359123" indent="-234940"/>
            <a:r>
              <a:rPr lang="en-US" sz="1000" dirty="0"/>
              <a:t>T:	Set them down on your table, like a tower.</a:t>
            </a:r>
          </a:p>
          <a:p>
            <a:pPr marL="359123" indent="-234940"/>
            <a:r>
              <a:rPr lang="en-US" sz="1000" dirty="0"/>
              <a:t>T:	Take 1 cube off the top of your tower and place it on the table, next to the tower.  Do you still have 5 cubes?</a:t>
            </a:r>
          </a:p>
          <a:p>
            <a:pPr marL="359123" indent="-234940"/>
            <a:r>
              <a:rPr lang="en-US" sz="1000" dirty="0"/>
              <a:t>S:	Yes.</a:t>
            </a:r>
          </a:p>
          <a:p>
            <a:pPr marL="359123" indent="-234940"/>
            <a:r>
              <a:rPr lang="en-US" sz="1000" dirty="0"/>
              <a:t>T:	How many cubes are on the first tower?</a:t>
            </a:r>
          </a:p>
          <a:p>
            <a:pPr marL="359123" indent="-234940"/>
            <a:r>
              <a:rPr lang="en-US" sz="1000" dirty="0"/>
              <a:t>S:	4.</a:t>
            </a:r>
          </a:p>
          <a:p>
            <a:pPr marL="359123" indent="-234940"/>
            <a:r>
              <a:rPr lang="en-US" sz="1000" dirty="0"/>
              <a:t>T:	On the other tower?</a:t>
            </a:r>
          </a:p>
          <a:p>
            <a:pPr marL="359123" indent="-234940"/>
            <a:r>
              <a:rPr lang="en-US" sz="1000" dirty="0"/>
              <a:t>S:	1.</a:t>
            </a:r>
          </a:p>
          <a:p>
            <a:pPr marL="359123" indent="-234940"/>
            <a:r>
              <a:rPr lang="en-US" sz="1000" dirty="0"/>
              <a:t>T:	We can tell about it like this:  4 and 1 make 5.  Echo me, please.</a:t>
            </a:r>
          </a:p>
          <a:p>
            <a:pPr marL="359123" indent="-234940"/>
            <a:r>
              <a:rPr lang="en-US" sz="1000" dirty="0"/>
              <a:t>S:	4 and 1 make 5. T:	Good.  Take another cube off the top of the first tower, and stick it on to the top of the other tower.  Do you still have 5 cubes?</a:t>
            </a:r>
          </a:p>
          <a:p>
            <a:pPr marL="359123" indent="-234940"/>
            <a:r>
              <a:rPr lang="en-US" sz="1000" dirty="0"/>
              <a:t>S:	Yes.</a:t>
            </a:r>
          </a:p>
          <a:p>
            <a:pPr marL="359123" indent="-234940"/>
            <a:r>
              <a:rPr lang="en-US" sz="1000" dirty="0"/>
              <a:t>T:	How many cubes are on the first tower?</a:t>
            </a:r>
          </a:p>
          <a:p>
            <a:pPr marL="359123" indent="-234940"/>
            <a:r>
              <a:rPr lang="en-US" sz="1000" dirty="0"/>
              <a:t>S:	3.</a:t>
            </a:r>
          </a:p>
          <a:p>
            <a:pPr marL="359123" indent="-234940"/>
            <a:r>
              <a:rPr lang="en-US" sz="1000" dirty="0"/>
              <a:t>T:	On the other tower?</a:t>
            </a:r>
          </a:p>
          <a:p>
            <a:pPr marL="359123" indent="-234940"/>
            <a:r>
              <a:rPr lang="en-US" sz="1000" dirty="0"/>
              <a:t>S:	2.</a:t>
            </a:r>
          </a:p>
          <a:p>
            <a:pPr marL="359123" indent="-234940"/>
            <a:r>
              <a:rPr lang="en-US" sz="1000" dirty="0"/>
              <a:t>T:	Give me the </a:t>
            </a:r>
            <a:r>
              <a:rPr lang="en-US" sz="1000" i="1" dirty="0"/>
              <a:t>and…make</a:t>
            </a:r>
            <a:r>
              <a:rPr lang="en-US" sz="1000" dirty="0"/>
              <a:t> statement.</a:t>
            </a:r>
          </a:p>
          <a:p>
            <a:pPr marL="359123" indent="-234940"/>
            <a:r>
              <a:rPr lang="en-US" sz="1000" dirty="0"/>
              <a:t>S:	3 and 2 make 5.</a:t>
            </a:r>
          </a:p>
          <a:p>
            <a:r>
              <a:rPr lang="en-US" sz="1000" dirty="0"/>
              <a:t>Continue transferring cubes from one tower to the other to work through all of the combinations of 5.  Then, reverse the procedure and cycle back through the flipped combinations.  Students should progress through the combinations in this order:  5 and 0, 4 and 1, 3 and 2, 2 and 3, 1 and 4, 0 and 5.  Invite students to tell what they noticed about the towers as they did this exercise (one tower got taller while the other got shorter). </a:t>
            </a:r>
          </a:p>
          <a:p>
            <a:r>
              <a:rPr lang="en-US" sz="1000" dirty="0"/>
              <a:t>Note:  At this point in the year, many students will have already mastered compositions of 3, 4, and 5.  This activity seeks to build on their understanding of comparison in order to see the relationship between partner numbers, essential to the work of the next module.</a:t>
            </a:r>
          </a:p>
          <a:p>
            <a:endParaRPr lang="en-US" sz="1000" b="1" dirty="0"/>
          </a:p>
          <a:p>
            <a:r>
              <a:rPr lang="en-US" sz="1000" b="1" dirty="0"/>
              <a:t>1, 2, 3 Sit on 10</a:t>
            </a:r>
          </a:p>
          <a:p>
            <a:r>
              <a:rPr lang="en-US" sz="1000" b="1" dirty="0"/>
              <a:t>Make 10 Memory Game</a:t>
            </a:r>
          </a:p>
          <a:p>
            <a:r>
              <a:rPr lang="en-US" sz="1000" b="1" dirty="0"/>
              <a:t>5-Group Fill-Up  (4 minutes)</a:t>
            </a:r>
          </a:p>
          <a:p>
            <a:r>
              <a:rPr lang="en-US" sz="1000" dirty="0"/>
              <a:t>Materials:  (S) Dice with 6 dot side covered, personal white boards</a:t>
            </a:r>
          </a:p>
          <a:p>
            <a:pPr marL="365836" indent="-241653">
              <a:buAutoNum type="arabicPeriod"/>
            </a:pPr>
            <a:r>
              <a:rPr lang="en-US" sz="1000" dirty="0"/>
              <a:t>Partner A rolls the dice and draws a corresponding 5-group with O’s.  </a:t>
            </a:r>
          </a:p>
          <a:p>
            <a:pPr marL="365836" indent="-241653">
              <a:buAutoNum type="arabicPeriod"/>
            </a:pPr>
            <a:r>
              <a:rPr lang="en-US" sz="1000" dirty="0"/>
              <a:t>Partner B completes the ten by drawing X’s.  </a:t>
            </a:r>
          </a:p>
          <a:p>
            <a:pPr marL="365836" indent="-241653">
              <a:buAutoNum type="arabicPeriod"/>
            </a:pPr>
            <a:r>
              <a:rPr lang="en-US" sz="1000" dirty="0"/>
              <a:t>Both Partners engage in math talk: “ I have 7.  You drew 3 more to make ten.”</a:t>
            </a:r>
          </a:p>
          <a:p>
            <a:r>
              <a:rPr lang="en-US" sz="1000" dirty="0"/>
              <a:t>Note:  This activity gives students a head start in learning their partners to ten, anticipating the work of the next module.</a:t>
            </a:r>
          </a:p>
          <a:p>
            <a:pPr marL="483306" indent="-483306">
              <a:buFont typeface="Arial" panose="020B0604020202020204" pitchFamily="34" charset="0"/>
              <a:buChar char="•"/>
            </a:pPr>
            <a:endParaRPr lang="en-US" sz="1000" dirty="0"/>
          </a:p>
          <a:p>
            <a:r>
              <a:rPr lang="en-US" sz="1000" b="1" dirty="0"/>
              <a:t>Core Fluency Differentiated Practice Sets</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Linking Cubes</a:t>
            </a:r>
          </a:p>
          <a:p>
            <a:pPr marL="484985" lvl="1" indent="-302066">
              <a:buFont typeface="Arial" pitchFamily="34" charset="0"/>
              <a:buChar char="•"/>
            </a:pPr>
            <a:r>
              <a:rPr lang="en-US" dirty="0" smtClean="0"/>
              <a:t>Dice</a:t>
            </a:r>
          </a:p>
          <a:p>
            <a:pPr marL="484985" lvl="1" indent="-302066">
              <a:buFont typeface="Arial" pitchFamily="34" charset="0"/>
              <a:buChar char="•"/>
            </a:pPr>
            <a:endParaRPr lang="en-US" dirty="0"/>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83</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8033586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baseline="0" dirty="0" smtClean="0"/>
              <a:t>Number</a:t>
            </a:r>
            <a:r>
              <a:rPr lang="en-US" dirty="0" smtClean="0"/>
              <a:t> Bond Dash- 90 seconds to complete.</a:t>
            </a:r>
            <a:endParaRPr lang="en-US" baseline="0" dirty="0" smtClean="0"/>
          </a:p>
          <a:p>
            <a:pPr defTabSz="966612">
              <a:defRPr/>
            </a:pPr>
            <a:endParaRPr lang="en-US" baseline="0" dirty="0" smtClean="0"/>
          </a:p>
          <a:p>
            <a:pPr defTabSz="966612">
              <a:defRPr/>
            </a:pPr>
            <a:r>
              <a:rPr lang="en-US" baseline="0" dirty="0" smtClean="0"/>
              <a:t>After using 5-group cards to count on, the goal is for students move on to using the abstract number rather than relying on pictorial representation.  Number Bond Dash and Target Practice are 2 fluency activities that  provide continued practice for students to become fluent in decomposing numbers on an abstract level.</a:t>
            </a:r>
          </a:p>
          <a:p>
            <a:pPr defTabSz="966612">
              <a:defRPr/>
            </a:pPr>
            <a:endParaRPr lang="en-US" baseline="0" dirty="0" smtClean="0"/>
          </a:p>
          <a:p>
            <a:r>
              <a:rPr lang="en-US" b="1" u="sng" dirty="0"/>
              <a:t>Target Practice: 6 &amp; 7 (8 minutes)</a:t>
            </a:r>
            <a:endParaRPr lang="en-US" dirty="0"/>
          </a:p>
          <a:p>
            <a:r>
              <a:rPr lang="en-US" dirty="0"/>
              <a:t>Materials: (S) 7 counters and a die per partner</a:t>
            </a:r>
          </a:p>
          <a:p>
            <a:r>
              <a:rPr lang="en-US" dirty="0"/>
              <a:t>Note: This activity addresses the core fluency objective for Grade 1 of adding and subtracting within 10. Break students into partners. Give each set of partners 6 counters. Instruct them to take turns as the Roller and the Target Finder. The Roller rolls the dice. The Target Finder determines the partner to 6. Students may use counters as needed. First, play with 6 as the target number and then distribute another counter to each set of partners and practice making finding to 7.</a:t>
            </a:r>
          </a:p>
          <a:p>
            <a:endParaRPr lang="en-US" baseline="0" dirty="0" smtClean="0"/>
          </a:p>
          <a:p>
            <a:endParaRPr lang="en-US" dirty="0"/>
          </a:p>
          <a:p>
            <a:endParaRPr lang="en-US" baseline="0"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84</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39586175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Do a decomposition tree activity with the participants.</a:t>
            </a:r>
          </a:p>
          <a:p>
            <a:endParaRPr lang="en-US" dirty="0"/>
          </a:p>
          <a:p>
            <a:r>
              <a:rPr lang="en-US" b="1" dirty="0"/>
              <a:t>Decomposition Tree  (6 minutes)</a:t>
            </a:r>
          </a:p>
          <a:p>
            <a:r>
              <a:rPr lang="en-US" dirty="0"/>
              <a:t>Materials</a:t>
            </a:r>
            <a:r>
              <a:rPr lang="en-US" dirty="0" smtClean="0"/>
              <a:t>:  (</a:t>
            </a:r>
            <a:r>
              <a:rPr lang="en-US" dirty="0"/>
              <a:t>S) Decomposition Tree Template</a:t>
            </a:r>
          </a:p>
          <a:p>
            <a:r>
              <a:rPr lang="en-US" dirty="0"/>
              <a:t>Note:  Students are given 90 seconds to decompose a specified amount in as many ways as they can.  This fluency allows students to work at their own skill level and decompose amounts in a multitude of ways in a short amount of </a:t>
            </a:r>
            <a:r>
              <a:rPr lang="en-US" dirty="0" smtClean="0"/>
              <a:t>time.</a:t>
            </a:r>
          </a:p>
          <a:p>
            <a:endParaRPr lang="en-US" dirty="0"/>
          </a:p>
          <a:p>
            <a:pPr marL="359123" indent="-234940"/>
            <a:r>
              <a:rPr lang="en-US" dirty="0"/>
              <a:t>T:	(Post a blank Deco Tree.)  I’m going to think of a way to break 50 cents into two parts.  I know 2 quarters make 50 cents and each quarter is worth 25 cents. </a:t>
            </a:r>
          </a:p>
          <a:p>
            <a:pPr marL="359123" indent="-234940"/>
            <a:r>
              <a:rPr lang="en-US" dirty="0"/>
              <a:t>T:	Watch me as I track our thinking on this Deco Tree.  It is called a Deco Tree because we are decomposing the number at the top.  The tree is like a number bond because the sum of the two parts is equal to the whole. </a:t>
            </a:r>
          </a:p>
          <a:p>
            <a:pPr marL="359123" indent="-234940"/>
            <a:r>
              <a:rPr lang="en-US" dirty="0"/>
              <a:t>T:	Raise your hand when you have another way to break 50 cents into two parts.</a:t>
            </a:r>
          </a:p>
          <a:p>
            <a:pPr marL="359123" indent="-234940"/>
            <a:r>
              <a:rPr lang="en-US" dirty="0"/>
              <a:t>S:	0¢ and 50¢.  </a:t>
            </a:r>
            <a:r>
              <a:rPr lang="en-US" dirty="0">
                <a:sym typeface="Wingdings"/>
              </a:rPr>
              <a:t></a:t>
            </a:r>
            <a:r>
              <a:rPr lang="en-US" dirty="0"/>
              <a:t> 40¢</a:t>
            </a:r>
            <a:r>
              <a:rPr lang="en-US" b="1" dirty="0"/>
              <a:t> </a:t>
            </a:r>
            <a:r>
              <a:rPr lang="en-US" dirty="0"/>
              <a:t>and 10¢.</a:t>
            </a:r>
            <a:r>
              <a:rPr lang="en-US" b="1" dirty="0"/>
              <a:t>  </a:t>
            </a:r>
            <a:r>
              <a:rPr lang="en-US" b="1" dirty="0">
                <a:sym typeface="Wingdings"/>
              </a:rPr>
              <a:t></a:t>
            </a:r>
            <a:r>
              <a:rPr lang="en-US" dirty="0"/>
              <a:t> 30¢</a:t>
            </a:r>
            <a:r>
              <a:rPr lang="en-US" b="1" dirty="0"/>
              <a:t> </a:t>
            </a:r>
            <a:r>
              <a:rPr lang="en-US" dirty="0"/>
              <a:t>and 20¢.</a:t>
            </a:r>
            <a:r>
              <a:rPr lang="en-US" b="1" dirty="0"/>
              <a:t>  </a:t>
            </a:r>
            <a:r>
              <a:rPr lang="en-US" b="1" dirty="0">
                <a:sym typeface="Wingdings"/>
              </a:rPr>
              <a:t></a:t>
            </a:r>
            <a:r>
              <a:rPr lang="en-US" dirty="0"/>
              <a:t> 35¢ and 15¢.</a:t>
            </a:r>
            <a:r>
              <a:rPr lang="en-US" b="1" dirty="0"/>
              <a:t>  </a:t>
            </a:r>
            <a:r>
              <a:rPr lang="en-US" b="1" dirty="0">
                <a:sym typeface="Wingdings"/>
              </a:rPr>
              <a:t></a:t>
            </a:r>
            <a:r>
              <a:rPr lang="en-US" dirty="0"/>
              <a:t> 4 dimes and 1 dime.  </a:t>
            </a:r>
            <a:r>
              <a:rPr lang="en-US" dirty="0">
                <a:sym typeface="Wingdings"/>
              </a:rPr>
              <a:t></a:t>
            </a:r>
            <a:r>
              <a:rPr lang="en-US" dirty="0"/>
              <a:t> 49 pennies and 1 penny.  </a:t>
            </a:r>
            <a:r>
              <a:rPr lang="en-US" dirty="0">
                <a:sym typeface="Wingdings"/>
              </a:rPr>
              <a:t></a:t>
            </a:r>
            <a:r>
              <a:rPr lang="en-US" dirty="0"/>
              <a:t> 5 nickels and 5 nickels.</a:t>
            </a:r>
          </a:p>
          <a:p>
            <a:pPr marL="359123" indent="-234940"/>
            <a:r>
              <a:rPr lang="en-US" dirty="0"/>
              <a:t>T:	(Write each correct student response on the posted Deco Tree.)</a:t>
            </a:r>
          </a:p>
          <a:p>
            <a:pPr marL="359123" indent="-234940"/>
            <a:r>
              <a:rPr lang="en-US" dirty="0"/>
              <a:t>T:	Great!  You are on a roll!  Now let’s see what you can do on your own.  (Distribute tree template.) </a:t>
            </a:r>
          </a:p>
          <a:p>
            <a:pPr marL="359123" indent="-234940"/>
            <a:r>
              <a:rPr lang="en-US" dirty="0"/>
              <a:t>T:	You are going to break apart 60¢</a:t>
            </a:r>
            <a:r>
              <a:rPr lang="en-US" b="1" dirty="0"/>
              <a:t> </a:t>
            </a:r>
            <a:r>
              <a:rPr lang="en-US" dirty="0"/>
              <a:t>on your own tree for 90 seconds.  Make as many pairs as you can. GO!  </a:t>
            </a:r>
          </a:p>
          <a:p>
            <a:pPr marL="359123" indent="-234940"/>
            <a:r>
              <a:rPr lang="en-US" dirty="0"/>
              <a:t>S:	(Work for 90 seconds.)</a:t>
            </a:r>
          </a:p>
          <a:p>
            <a:pPr marL="359123" indent="-234940"/>
            <a:r>
              <a:rPr lang="en-US" dirty="0"/>
              <a:t>T:	Now exchange your tree with your partner and check each other’s work.  (Allow students 30–45 seconds to check.)</a:t>
            </a:r>
          </a:p>
          <a:p>
            <a:pPr marL="359123" indent="-234940"/>
            <a:r>
              <a:rPr lang="en-US" dirty="0"/>
              <a:t>T:	Return each other’s papers.  Did you see another way to make 60¢ on your partner’s paper?  (Allow students to share for another 30 seconds.)</a:t>
            </a:r>
          </a:p>
          <a:p>
            <a:pPr marL="359123" indent="-234940"/>
            <a:r>
              <a:rPr lang="en-US" dirty="0"/>
              <a:t>T:	Turn your paper over.  Let’s break apart 60¢ for another minute.</a:t>
            </a:r>
          </a:p>
          <a:p>
            <a:endParaRPr lang="en-US" dirty="0"/>
          </a:p>
          <a:p>
            <a:r>
              <a:rPr lang="en-US" dirty="0" smtClean="0"/>
              <a:t>Explain how the Core fluency sheets and pattern sheets work.</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6 minutes</a:t>
            </a:r>
          </a:p>
          <a:p>
            <a:endParaRPr lang="en-US" dirty="0" smtClean="0"/>
          </a:p>
          <a:p>
            <a:r>
              <a:rPr lang="en-US" dirty="0" smtClean="0"/>
              <a:t>MATERIALS NEEDED:</a:t>
            </a:r>
          </a:p>
          <a:p>
            <a:pPr marL="484985" lvl="1" indent="-302066">
              <a:buFont typeface="Arial" pitchFamily="34" charset="0"/>
              <a:buChar char="•"/>
            </a:pPr>
            <a:r>
              <a:rPr lang="en-US" dirty="0" smtClean="0"/>
              <a:t>Decomposition Tree</a:t>
            </a:r>
          </a:p>
          <a:p>
            <a:pPr marL="182918" lvl="1"/>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85</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9991710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err="1" smtClean="0"/>
              <a:t>Physiometry</a:t>
            </a:r>
            <a:r>
              <a:rPr lang="en-US" dirty="0" smtClean="0"/>
              <a:t> is a fluency</a:t>
            </a:r>
            <a:r>
              <a:rPr lang="en-US" baseline="0" dirty="0" smtClean="0"/>
              <a:t> activity that blends kinesthetic movements with geometry. </a:t>
            </a:r>
            <a:r>
              <a:rPr lang="en-US" dirty="0" smtClean="0"/>
              <a:t>Kinetic</a:t>
            </a:r>
            <a:r>
              <a:rPr lang="en-US" baseline="0" dirty="0" smtClean="0"/>
              <a:t> Memory is very strong, so these fluency activities are an outstanding way to solidify memory of geometric terms and concepts. Use them often!</a:t>
            </a:r>
          </a:p>
          <a:p>
            <a:endParaRPr lang="en-US" baseline="0" dirty="0" smtClean="0"/>
          </a:p>
          <a:p>
            <a:r>
              <a:rPr lang="en-US" baseline="0" dirty="0" smtClean="0"/>
              <a:t>Suggested sequence of activities: (all adapted from G4-M4-L2/4/6/9/14 &amp; G5-M5-L14/G5-M6-L1)</a:t>
            </a:r>
          </a:p>
          <a:p>
            <a:pPr marL="305423" lvl="1" indent="-181240">
              <a:buFont typeface="Arial"/>
              <a:buChar char="•"/>
            </a:pPr>
            <a:r>
              <a:rPr lang="en-US" dirty="0"/>
              <a:t>Stand up…</a:t>
            </a:r>
          </a:p>
          <a:p>
            <a:pPr marL="305423" lvl="1" indent="-181240">
              <a:buFont typeface="Arial"/>
              <a:buChar char="•"/>
            </a:pPr>
            <a:r>
              <a:rPr lang="en-US" dirty="0"/>
              <a:t>Show closed fist, “My hand represents a point”… show me a point</a:t>
            </a:r>
          </a:p>
          <a:p>
            <a:pPr marL="305423" lvl="1" indent="-181240">
              <a:buFont typeface="Arial"/>
              <a:buChar char="•"/>
            </a:pPr>
            <a:r>
              <a:rPr lang="en-US" dirty="0"/>
              <a:t>Show open hand, “This hand represents an arrow”… show me an arrow</a:t>
            </a:r>
          </a:p>
          <a:p>
            <a:pPr marL="305423" lvl="1" indent="-181240">
              <a:buFont typeface="Arial"/>
              <a:buChar char="•"/>
            </a:pPr>
            <a:r>
              <a:rPr lang="en-US" dirty="0"/>
              <a:t>Show 2 extended arms with 2 closed fists, “Do my arms and hands represent a line, ray, or segment? Tell your neighbor how you know”</a:t>
            </a:r>
          </a:p>
          <a:p>
            <a:pPr marL="305423" lvl="1" indent="-181240">
              <a:buFont typeface="Arial"/>
              <a:buChar char="•"/>
            </a:pPr>
            <a:r>
              <a:rPr lang="en-US" dirty="0"/>
              <a:t>“Show me a ray.”</a:t>
            </a:r>
          </a:p>
          <a:p>
            <a:pPr marL="305423" lvl="1" indent="-181240">
              <a:buFont typeface="Arial"/>
              <a:buChar char="•"/>
            </a:pPr>
            <a:r>
              <a:rPr lang="en-US" dirty="0"/>
              <a:t>“Show me a line.”</a:t>
            </a:r>
          </a:p>
          <a:p>
            <a:pPr marL="305423" lvl="1" indent="-181240">
              <a:buFont typeface="Arial"/>
              <a:buChar char="•"/>
            </a:pPr>
            <a:r>
              <a:rPr lang="en-US" dirty="0"/>
              <a:t>“Show me an angle… a different angle… a third angle made up of 2 segments”</a:t>
            </a:r>
          </a:p>
          <a:p>
            <a:pPr marL="305423" lvl="1" indent="-181240">
              <a:buFont typeface="Arial"/>
              <a:buChar char="•"/>
            </a:pPr>
            <a:r>
              <a:rPr lang="en-US" dirty="0"/>
              <a:t>Point to ceiling and one wall, “What type of angle do my arms represent?” </a:t>
            </a:r>
            <a:r>
              <a:rPr lang="en-US" dirty="0">
                <a:sym typeface="Wingdings"/>
              </a:rPr>
              <a:t> Right angle</a:t>
            </a:r>
          </a:p>
          <a:p>
            <a:pPr marL="305423" lvl="1" indent="-181240">
              <a:buFont typeface="Arial"/>
              <a:buChar char="•"/>
            </a:pPr>
            <a:r>
              <a:rPr lang="en-US" dirty="0">
                <a:sym typeface="Wingdings"/>
              </a:rPr>
              <a:t>“How many degrees in a right angle?”  90</a:t>
            </a:r>
          </a:p>
          <a:p>
            <a:pPr marL="305423" lvl="1" indent="-181240">
              <a:buFont typeface="Arial"/>
              <a:buChar char="•"/>
            </a:pPr>
            <a:r>
              <a:rPr lang="en-US" dirty="0">
                <a:sym typeface="Wingdings"/>
              </a:rPr>
              <a:t>“Show me different right angle”</a:t>
            </a:r>
          </a:p>
          <a:p>
            <a:pPr marL="305423" lvl="1" indent="-181240">
              <a:buFont typeface="Arial"/>
              <a:buChar char="•"/>
            </a:pPr>
            <a:r>
              <a:rPr lang="en-US" dirty="0">
                <a:sym typeface="Wingdings"/>
              </a:rPr>
              <a:t>“Show me an acute angle… a different one” “Your angle must measure less than… but more than …”</a:t>
            </a:r>
          </a:p>
          <a:p>
            <a:pPr marL="305423" lvl="1" indent="-181240">
              <a:buFont typeface="Arial"/>
              <a:buChar char="•"/>
            </a:pPr>
            <a:r>
              <a:rPr lang="en-US" dirty="0">
                <a:sym typeface="Wingdings"/>
              </a:rPr>
              <a:t>“Show me an obtuse angle… a different one” “Your angle must measure more than … but less than…”</a:t>
            </a:r>
          </a:p>
          <a:p>
            <a:pPr marL="305423" lvl="1" indent="-181240">
              <a:buFont typeface="Arial"/>
              <a:buChar char="•"/>
            </a:pPr>
            <a:r>
              <a:rPr lang="en-US" dirty="0">
                <a:sym typeface="Wingdings"/>
              </a:rPr>
              <a:t>“Show me a 180 degree angle… the name for this angle is a …”</a:t>
            </a:r>
          </a:p>
          <a:p>
            <a:pPr marL="305423" lvl="1" indent="-181240">
              <a:buFont typeface="Arial"/>
              <a:buChar char="•"/>
            </a:pPr>
            <a:r>
              <a:rPr lang="en-US" dirty="0">
                <a:sym typeface="Wingdings"/>
              </a:rPr>
              <a:t>“Show me an angle of approximately 30, 60, 90, 120, 150, 170, 70, 180”</a:t>
            </a:r>
          </a:p>
          <a:p>
            <a:pPr marL="305423" lvl="1" indent="-181240">
              <a:buFont typeface="Arial"/>
              <a:buChar char="•"/>
            </a:pPr>
            <a:r>
              <a:rPr lang="en-US" dirty="0">
                <a:sym typeface="Wingdings"/>
              </a:rPr>
              <a:t>“Put your arms at your sides… turn 90 to right, turn 90 to right, turn 90 to right, turn 180, turn 90 left, turn 180”</a:t>
            </a:r>
          </a:p>
          <a:p>
            <a:pPr marL="305423" lvl="1" indent="-181240">
              <a:buFont typeface="Arial"/>
              <a:buChar char="•"/>
            </a:pPr>
            <a:r>
              <a:rPr lang="en-US" dirty="0">
                <a:sym typeface="Wingdings"/>
              </a:rPr>
              <a:t>Point to ceiling… “Point to surface that is parallel to where I am pointing.”</a:t>
            </a:r>
          </a:p>
          <a:p>
            <a:pPr marL="305423" lvl="1" indent="-181240">
              <a:buFont typeface="Arial"/>
              <a:buChar char="•"/>
            </a:pPr>
            <a:r>
              <a:rPr lang="en-US" dirty="0">
                <a:sym typeface="Wingdings"/>
              </a:rPr>
              <a:t>“Point to surface that is perpendicular to where I am pointing… a different surface”</a:t>
            </a:r>
          </a:p>
          <a:p>
            <a:pPr marL="305423" lvl="1" indent="-181240">
              <a:buFont typeface="Arial"/>
              <a:buChar char="•"/>
            </a:pPr>
            <a:r>
              <a:rPr lang="en-US" dirty="0">
                <a:sym typeface="Wingdings"/>
              </a:rPr>
              <a:t>“Use both of your arms to point to parallel surfaces… perpendicular surface”</a:t>
            </a:r>
          </a:p>
          <a:p>
            <a:pPr marL="305423" lvl="1" indent="-181240">
              <a:buFont typeface="Arial"/>
              <a:buChar char="•"/>
            </a:pPr>
            <a:r>
              <a:rPr lang="en-US" dirty="0">
                <a:sym typeface="Wingdings"/>
              </a:rPr>
              <a:t>Participants sit</a:t>
            </a:r>
          </a:p>
          <a:p>
            <a:pPr marL="305423" lvl="1" indent="-181240">
              <a:buFont typeface="Arial"/>
              <a:buChar char="•"/>
            </a:pPr>
            <a:r>
              <a:rPr lang="en-US" dirty="0">
                <a:sym typeface="Wingdings"/>
              </a:rPr>
              <a:t>“I am trying to model a position of symmetry” … Point one arm… “Am I?” … change position… “Now” … continue with various positions</a:t>
            </a:r>
          </a:p>
          <a:p>
            <a:pPr marL="305423" lvl="1" indent="-181240">
              <a:buFont typeface="Arial"/>
              <a:buChar char="•"/>
            </a:pPr>
            <a:r>
              <a:rPr lang="en-US" dirty="0">
                <a:sym typeface="Wingdings"/>
              </a:rPr>
              <a:t>Participants stand</a:t>
            </a:r>
          </a:p>
          <a:p>
            <a:pPr marL="305423" lvl="1" indent="-181240">
              <a:buFont typeface="Arial"/>
              <a:buChar char="•"/>
            </a:pPr>
            <a:r>
              <a:rPr lang="en-US" dirty="0">
                <a:sym typeface="Wingdings"/>
              </a:rPr>
              <a:t>“Model a position of symmetry… model an asymmetrical position… symmetrical… asymmetrical”</a:t>
            </a:r>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10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86</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23420907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pPr defTabSz="966612">
              <a:defRPr/>
            </a:pPr>
            <a:r>
              <a:rPr lang="en-US" dirty="0" smtClean="0"/>
              <a:t>We will set up 5 stations (Sprints, Counting, Whiteboard Exercises, Choral Response,</a:t>
            </a:r>
            <a:r>
              <a:rPr lang="en-US" baseline="0" dirty="0" smtClean="0"/>
              <a:t> and Other Fluency Activities) with prompts on poster boards in the room.  Participants will do a gallery walk and spend 5 minutes to response and discuss at each station.  </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35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87</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0532123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Refer to the slide’s information.</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5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88</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5012127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Participants</a:t>
            </a:r>
            <a:r>
              <a:rPr lang="en-US" baseline="0" dirty="0" smtClean="0"/>
              <a:t> will reflect on the questions.</a:t>
            </a:r>
            <a:endParaRPr lang="en-US" dirty="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r>
              <a:rPr lang="en-US" dirty="0"/>
              <a:t>5</a:t>
            </a:r>
            <a:r>
              <a:rPr lang="en-US" dirty="0" smtClean="0"/>
              <a:t> minutes</a:t>
            </a:r>
          </a:p>
          <a:p>
            <a:endParaRPr lang="en-US" dirty="0" smtClean="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89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1490822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68350"/>
            <a:ext cx="3070225" cy="2303463"/>
          </a:xfrm>
        </p:spPr>
      </p:sp>
      <p:sp>
        <p:nvSpPr>
          <p:cNvPr id="3" name="Notes Placeholder 2"/>
          <p:cNvSpPr>
            <a:spLocks noGrp="1"/>
          </p:cNvSpPr>
          <p:nvPr>
            <p:ph type="body" idx="1"/>
          </p:nvPr>
        </p:nvSpPr>
        <p:spPr/>
        <p:txBody>
          <a:bodyPr/>
          <a:lstStyle/>
          <a:p>
            <a:r>
              <a:rPr lang="en-US" dirty="0" smtClean="0"/>
              <a:t>Delivery of a Sprint on Finding the </a:t>
            </a:r>
            <a:r>
              <a:rPr lang="en-US" dirty="0"/>
              <a:t>M</a:t>
            </a:r>
            <a:r>
              <a:rPr lang="en-US" dirty="0" smtClean="0"/>
              <a:t>issing Factor from Grade  5, Module 3, Lesson 1.</a:t>
            </a:r>
            <a:endParaRPr lang="en-US" baseline="0" dirty="0" smtClean="0"/>
          </a:p>
          <a:p>
            <a:endParaRPr lang="en-US" baseline="0" dirty="0" smtClean="0"/>
          </a:p>
          <a:p>
            <a:endParaRPr lang="en-US" baseline="0" dirty="0" smtClean="0"/>
          </a:p>
        </p:txBody>
      </p:sp>
      <p:sp>
        <p:nvSpPr>
          <p:cNvPr id="9" name="Notes Placeholder 1"/>
          <p:cNvSpPr txBox="1">
            <a:spLocks/>
          </p:cNvSpPr>
          <p:nvPr/>
        </p:nvSpPr>
        <p:spPr>
          <a:xfrm>
            <a:off x="4572792" y="768096"/>
            <a:ext cx="2579849" cy="2880360"/>
          </a:xfrm>
          <a:prstGeom prst="rect">
            <a:avLst/>
          </a:prstGeom>
        </p:spPr>
        <p:txBody>
          <a:bodyPr vert="horz" lIns="96661" tIns="48331" rIns="96661" bIns="48331"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15 minutes</a:t>
            </a:r>
          </a:p>
          <a:p>
            <a:endParaRPr lang="en-US" dirty="0" smtClean="0"/>
          </a:p>
          <a:p>
            <a:r>
              <a:rPr lang="en-US" dirty="0" smtClean="0"/>
              <a:t>MATERIALS NEEDED:</a:t>
            </a:r>
          </a:p>
          <a:p>
            <a:pPr marL="484985" lvl="1" indent="-302066">
              <a:buFont typeface="Arial" pitchFamily="34" charset="0"/>
              <a:buChar char="•"/>
            </a:pPr>
            <a:r>
              <a:rPr lang="en-US" dirty="0" smtClean="0"/>
              <a:t>Grade 5, Module 3, Lesson 1 Sprints</a:t>
            </a:r>
            <a:endParaRPr lang="en-US" dirty="0"/>
          </a:p>
        </p:txBody>
      </p:sp>
      <p:sp>
        <p:nvSpPr>
          <p:cNvPr id="4" name="Date Placeholder 3"/>
          <p:cNvSpPr>
            <a:spLocks noGrp="1"/>
          </p:cNvSpPr>
          <p:nvPr>
            <p:ph type="dt" idx="10"/>
          </p:nvPr>
        </p:nvSpPr>
        <p:spPr/>
        <p:txBody>
          <a:bodyPr/>
          <a:lstStyle/>
          <a:p>
            <a:r>
              <a:rPr lang="en-US" smtClean="0"/>
              <a:t>K-5 Focus on Fluency</a:t>
            </a:r>
            <a:endParaRPr lang="en-US" dirty="0"/>
          </a:p>
        </p:txBody>
      </p:sp>
      <p:sp>
        <p:nvSpPr>
          <p:cNvPr id="5" name="Slide Number Placeholder 4"/>
          <p:cNvSpPr>
            <a:spLocks noGrp="1"/>
          </p:cNvSpPr>
          <p:nvPr>
            <p:ph type="sldNum" sz="quarter" idx="11"/>
          </p:nvPr>
        </p:nvSpPr>
        <p:spPr/>
        <p:txBody>
          <a:bodyPr/>
          <a:lstStyle/>
          <a:p>
            <a:fld id="{3EF9A488-CB88-4D38-94D1-E470376C4AFA}" type="slidenum">
              <a:rPr lang="en-US" smtClean="0"/>
              <a:t>9</a:t>
            </a:fld>
            <a:endParaRPr lang="en-US"/>
          </a:p>
        </p:txBody>
      </p:sp>
      <p:sp>
        <p:nvSpPr>
          <p:cNvPr id="10" name="Header Placeholder 9"/>
          <p:cNvSpPr>
            <a:spLocks noGrp="1"/>
          </p:cNvSpPr>
          <p:nvPr>
            <p:ph type="hdr" sz="quarter" idx="12"/>
          </p:nvPr>
        </p:nvSpPr>
        <p:spPr/>
        <p:txBody>
          <a:bodyPr/>
          <a:lstStyle/>
          <a:p>
            <a:r>
              <a:rPr lang="en-US" i="1" smtClean="0"/>
              <a:t>Eureka Math: A Story of Units  www.CommonCore.org  </a:t>
            </a:r>
            <a:endParaRPr lang="en-US" dirty="0" smtClean="0"/>
          </a:p>
        </p:txBody>
      </p:sp>
      <p:sp>
        <p:nvSpPr>
          <p:cNvPr id="6" name="Footer Placeholder 5"/>
          <p:cNvSpPr>
            <a:spLocks noGrp="1"/>
          </p:cNvSpPr>
          <p:nvPr>
            <p:ph type="ftr" sz="quarter" idx="13"/>
          </p:nvPr>
        </p:nvSpPr>
        <p:spPr/>
        <p:txBody>
          <a:bodyPr/>
          <a:lstStyle/>
          <a:p>
            <a:r>
              <a:rPr lang="en-US" smtClean="0"/>
              <a:t>©2014.  Duplication and/or distribution of this material is prohibited without written consent from Common Core, Inc.</a:t>
            </a:r>
          </a:p>
          <a:p>
            <a:endParaRPr lang="en-US" dirty="0"/>
          </a:p>
        </p:txBody>
      </p:sp>
    </p:spTree>
    <p:extLst>
      <p:ext uri="{BB962C8B-B14F-4D97-AF65-F5344CB8AC3E}">
        <p14:creationId xmlns:p14="http://schemas.microsoft.com/office/powerpoint/2010/main" val="4160304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8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2465161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9483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1778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8354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230582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68222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34622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938061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0166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85131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91670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28128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73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userDrawn="1"/>
        </p:nvPicPr>
        <p:blipFill>
          <a:blip r:embed="rId14"/>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Lst>
  <p:hf sldNum="0" hdr="0" ftr="0" dt="0"/>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Cdeck_page_title_math.gif"/>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11416533"/>
      </p:ext>
    </p:extLst>
  </p:cSld>
  <p:clrMap bg1="lt1" tx1="dk1" bg2="lt2" tx2="dk2" accent1="accent1" accent2="accent2" accent3="accent3" accent4="accent4" accent5="accent5" accent6="accent6" hlink="hlink" folHlink="folHlink"/>
  <p:sldLayoutIdLst>
    <p:sldLayoutId id="214748372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p:nvPicPr>
        <p:blipFill>
          <a:blip r:embed="rId15"/>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471956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18.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math-logo-large.png"/>
          <p:cNvPicPr>
            <a:picLocks noChangeAspect="1"/>
          </p:cNvPicPr>
          <p:nvPr/>
        </p:nvPicPr>
        <p:blipFill>
          <a:blip r:embed="rId3"/>
          <a:stretch>
            <a:fillRect/>
          </a:stretch>
        </p:blipFill>
        <p:spPr>
          <a:xfrm>
            <a:off x="1371600" y="1676400"/>
            <a:ext cx="6218903" cy="2286000"/>
          </a:xfrm>
          <a:prstGeom prst="rect">
            <a:avLst/>
          </a:prstGeom>
        </p:spPr>
      </p:pic>
      <p:sp>
        <p:nvSpPr>
          <p:cNvPr id="9" name="Title Placeholder 1"/>
          <p:cNvSpPr txBox="1">
            <a:spLocks/>
          </p:cNvSpPr>
          <p:nvPr/>
        </p:nvSpPr>
        <p:spPr>
          <a:xfrm>
            <a:off x="457200" y="419100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DF6314"/>
                </a:solidFill>
                <a:effectLst/>
                <a:uLnTx/>
                <a:uFillTx/>
                <a:latin typeface="Agenda-Light"/>
                <a:ea typeface="+mj-ea"/>
                <a:cs typeface="Agenda-Light"/>
              </a:rPr>
              <a:t>Eureka Math: </a:t>
            </a:r>
            <a:r>
              <a:rPr kumimoji="0" lang="en-US" sz="4400" b="0" i="1" u="none" strike="noStrike" kern="1200" cap="none" spc="0" normalizeH="0" baseline="0" noProof="0" dirty="0" smtClean="0">
                <a:ln>
                  <a:noFill/>
                </a:ln>
                <a:solidFill>
                  <a:srgbClr val="DF6314"/>
                </a:solidFill>
                <a:effectLst/>
                <a:uLnTx/>
                <a:uFillTx/>
                <a:latin typeface="Agenda-Light"/>
                <a:ea typeface="+mj-ea"/>
                <a:cs typeface="Agenda-Light"/>
              </a:rPr>
              <a:t>A Story of Units</a:t>
            </a:r>
            <a:endParaRPr kumimoji="0" lang="en-US" sz="4400" b="0" i="1"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2590565" y="4993957"/>
            <a:ext cx="3810000" cy="492443"/>
          </a:xfrm>
          <a:prstGeom prst="rect">
            <a:avLst/>
          </a:prstGeom>
          <a:noFill/>
        </p:spPr>
        <p:txBody>
          <a:bodyPr wrap="square" rtlCol="0">
            <a:spAutoFit/>
          </a:bodyPr>
          <a:lstStyle/>
          <a:p>
            <a:pPr marL="0" lvl="1" algn="ctr"/>
            <a:r>
              <a:rPr lang="en-US" sz="2600" dirty="0" smtClean="0">
                <a:solidFill>
                  <a:srgbClr val="636466"/>
                </a:solidFill>
                <a:latin typeface="Agenda-Bold"/>
                <a:cs typeface="Agenda-Bold"/>
              </a:rPr>
              <a:t>K-5 Focus on Fluency</a:t>
            </a:r>
          </a:p>
        </p:txBody>
      </p:sp>
    </p:spTree>
    <p:extLst>
      <p:ext uri="{BB962C8B-B14F-4D97-AF65-F5344CB8AC3E}">
        <p14:creationId xmlns:p14="http://schemas.microsoft.com/office/powerpoint/2010/main" val="44481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r>
              <a:rPr lang="en-US" sz="2800" dirty="0" smtClean="0"/>
              <a:t>Read through </a:t>
            </a:r>
            <a:r>
              <a:rPr lang="en-US" sz="2800" dirty="0"/>
              <a:t>the </a:t>
            </a:r>
            <a:r>
              <a:rPr lang="en-US" sz="2800" dirty="0" smtClean="0"/>
              <a:t>Directions for Administration of Sprints</a:t>
            </a:r>
            <a:r>
              <a:rPr lang="en-US" sz="2800" dirty="0"/>
              <a:t>	</a:t>
            </a:r>
            <a:endParaRPr lang="en-US" sz="2800" dirty="0" smtClean="0"/>
          </a:p>
          <a:p>
            <a:pPr marL="457200" indent="-457200">
              <a:buFont typeface="Arial" panose="020B0604020202020204" pitchFamily="34" charset="0"/>
              <a:buChar char="•"/>
            </a:pPr>
            <a:r>
              <a:rPr lang="en-US" sz="2800" dirty="0" smtClean="0"/>
              <a:t>Located in the overview of first module of every grade,1</a:t>
            </a:r>
            <a:r>
              <a:rPr lang="en-US" sz="2800" baseline="30000" dirty="0" smtClean="0"/>
              <a:t>st</a:t>
            </a:r>
            <a:r>
              <a:rPr lang="en-US" sz="2800" dirty="0" smtClean="0"/>
              <a:t>  through 5</a:t>
            </a:r>
            <a:r>
              <a:rPr lang="en-US" sz="2800" baseline="30000" dirty="0" smtClean="0"/>
              <a:t>th </a:t>
            </a:r>
          </a:p>
        </p:txBody>
      </p:sp>
      <p:sp>
        <p:nvSpPr>
          <p:cNvPr id="3" name="Title 2"/>
          <p:cNvSpPr>
            <a:spLocks noGrp="1"/>
          </p:cNvSpPr>
          <p:nvPr>
            <p:ph type="title"/>
          </p:nvPr>
        </p:nvSpPr>
        <p:spPr/>
        <p:txBody>
          <a:bodyPr/>
          <a:lstStyle/>
          <a:p>
            <a:r>
              <a:rPr lang="en-US" b="1" dirty="0" smtClean="0">
                <a:solidFill>
                  <a:srgbClr val="C00000"/>
                </a:solidFill>
              </a:rPr>
              <a:t>Sprint Directions</a:t>
            </a:r>
            <a:endParaRPr lang="en-US" b="1" dirty="0">
              <a:solidFill>
                <a:srgbClr val="C00000"/>
              </a:solidFill>
            </a:endParaRPr>
          </a:p>
        </p:txBody>
      </p:sp>
    </p:spTree>
    <p:extLst>
      <p:ext uri="{BB962C8B-B14F-4D97-AF65-F5344CB8AC3E}">
        <p14:creationId xmlns:p14="http://schemas.microsoft.com/office/powerpoint/2010/main" val="374048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Sprint Steps </a:t>
            </a:r>
            <a:endParaRPr lang="en-US" b="1" dirty="0">
              <a:solidFill>
                <a:srgbClr val="C00000"/>
              </a:solidFill>
            </a:endParaRPr>
          </a:p>
        </p:txBody>
      </p:sp>
      <p:sp>
        <p:nvSpPr>
          <p:cNvPr id="3" name="Content Placeholder 2"/>
          <p:cNvSpPr>
            <a:spLocks noGrp="1"/>
          </p:cNvSpPr>
          <p:nvPr>
            <p:ph idx="1"/>
          </p:nvPr>
        </p:nvSpPr>
        <p:spPr/>
        <p:txBody>
          <a:bodyPr>
            <a:noAutofit/>
          </a:bodyPr>
          <a:lstStyle/>
          <a:p>
            <a:pPr marL="514350" indent="-514350">
              <a:buFont typeface="Arial" panose="020B0604020202020204" pitchFamily="34" charset="0"/>
              <a:buChar char="•"/>
            </a:pPr>
            <a:r>
              <a:rPr lang="en-US" sz="2800" dirty="0" smtClean="0">
                <a:cs typeface="Times New Roman" panose="02020603050405020304" pitchFamily="18" charset="0"/>
              </a:rPr>
              <a:t>Side A “On your mark, get set, GO!”</a:t>
            </a:r>
          </a:p>
          <a:p>
            <a:pPr marL="514350" indent="-514350">
              <a:buFont typeface="Arial" panose="020B0604020202020204" pitchFamily="34" charset="0"/>
              <a:buChar char="•"/>
            </a:pPr>
            <a:r>
              <a:rPr lang="en-US" sz="2800" dirty="0" smtClean="0">
                <a:cs typeface="Times New Roman" panose="02020603050405020304" pitchFamily="18" charset="0"/>
              </a:rPr>
              <a:t>“Stop” and review answers</a:t>
            </a:r>
          </a:p>
          <a:p>
            <a:pPr marL="514350" indent="-514350">
              <a:buFont typeface="Arial" panose="020B0604020202020204" pitchFamily="34" charset="0"/>
              <a:buChar char="•"/>
            </a:pPr>
            <a:r>
              <a:rPr lang="en-US" sz="2800" dirty="0" smtClean="0">
                <a:cs typeface="Times New Roman" panose="02020603050405020304" pitchFamily="18" charset="0"/>
              </a:rPr>
              <a:t>Continue to work, practice for the next sprint</a:t>
            </a:r>
          </a:p>
          <a:p>
            <a:pPr marL="514350" indent="-514350">
              <a:buFont typeface="Arial" panose="020B0604020202020204" pitchFamily="34" charset="0"/>
              <a:buChar char="•"/>
            </a:pPr>
            <a:r>
              <a:rPr lang="en-US" sz="2800" dirty="0" smtClean="0">
                <a:cs typeface="Times New Roman" panose="02020603050405020304" pitchFamily="18" charset="0"/>
              </a:rPr>
              <a:t>Review answers again</a:t>
            </a:r>
          </a:p>
          <a:p>
            <a:pPr marL="514350" indent="-514350">
              <a:buFont typeface="Arial" panose="020B0604020202020204" pitchFamily="34" charset="0"/>
              <a:buChar char="•"/>
            </a:pPr>
            <a:r>
              <a:rPr lang="en-US" sz="2800" dirty="0" smtClean="0">
                <a:cs typeface="Times New Roman" panose="02020603050405020304" pitchFamily="18" charset="0"/>
              </a:rPr>
              <a:t>Exercise and Counting</a:t>
            </a:r>
          </a:p>
          <a:p>
            <a:pPr marL="514350" indent="-514350">
              <a:buFont typeface="Arial" panose="020B0604020202020204" pitchFamily="34" charset="0"/>
              <a:buChar char="•"/>
            </a:pPr>
            <a:r>
              <a:rPr lang="en-US" sz="2800" dirty="0">
                <a:cs typeface="Times New Roman" panose="02020603050405020304" pitchFamily="18" charset="0"/>
              </a:rPr>
              <a:t>Side </a:t>
            </a:r>
            <a:r>
              <a:rPr lang="en-US" sz="2800" dirty="0" smtClean="0">
                <a:cs typeface="Times New Roman" panose="02020603050405020304" pitchFamily="18" charset="0"/>
              </a:rPr>
              <a:t>B </a:t>
            </a:r>
            <a:r>
              <a:rPr lang="en-US" sz="2800" dirty="0">
                <a:cs typeface="Times New Roman" panose="02020603050405020304" pitchFamily="18" charset="0"/>
              </a:rPr>
              <a:t>“On your mark, get set, GO</a:t>
            </a:r>
            <a:r>
              <a:rPr lang="en-US" sz="2800" dirty="0" smtClean="0">
                <a:cs typeface="Times New Roman" panose="02020603050405020304" pitchFamily="18" charset="0"/>
              </a:rPr>
              <a:t>!”</a:t>
            </a:r>
          </a:p>
          <a:p>
            <a:pPr marL="514350" indent="-514350">
              <a:buFont typeface="Arial" panose="020B0604020202020204" pitchFamily="34" charset="0"/>
              <a:buChar char="•"/>
            </a:pPr>
            <a:r>
              <a:rPr lang="en-US" sz="2800" dirty="0" smtClean="0">
                <a:cs typeface="Times New Roman" panose="02020603050405020304" pitchFamily="18" charset="0"/>
              </a:rPr>
              <a:t>“Stop” and review answers</a:t>
            </a:r>
          </a:p>
          <a:p>
            <a:pPr marL="514350" indent="-514350">
              <a:buFont typeface="Arial" panose="020B0604020202020204" pitchFamily="34" charset="0"/>
              <a:buChar char="•"/>
            </a:pPr>
            <a:r>
              <a:rPr lang="en-US" sz="2800" dirty="0" smtClean="0">
                <a:cs typeface="Times New Roman" panose="02020603050405020304" pitchFamily="18" charset="0"/>
              </a:rPr>
              <a:t>Improvement</a:t>
            </a:r>
            <a:endParaRPr lang="en-US" sz="2800" dirty="0">
              <a:cs typeface="Times New Roman" panose="02020603050405020304" pitchFamily="18" charset="0"/>
            </a:endParaRPr>
          </a:p>
        </p:txBody>
      </p:sp>
    </p:spTree>
    <p:extLst>
      <p:ext uri="{BB962C8B-B14F-4D97-AF65-F5344CB8AC3E}">
        <p14:creationId xmlns:p14="http://schemas.microsoft.com/office/powerpoint/2010/main" val="145446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Fluency – Sprints</a:t>
            </a:r>
          </a:p>
        </p:txBody>
      </p:sp>
      <p:sp>
        <p:nvSpPr>
          <p:cNvPr id="3" name="Content Placeholder 2"/>
          <p:cNvSpPr>
            <a:spLocks noGrp="1"/>
          </p:cNvSpPr>
          <p:nvPr>
            <p:ph idx="1"/>
          </p:nvPr>
        </p:nvSpPr>
        <p:spPr/>
        <p:txBody>
          <a:bodyPr>
            <a:noAutofit/>
          </a:bodyPr>
          <a:lstStyle/>
          <a:p>
            <a:pPr marL="390525" lvl="1" indent="-342900">
              <a:buFont typeface="Arial" panose="020B0604020202020204" pitchFamily="34" charset="0"/>
              <a:buChar char="•"/>
            </a:pPr>
            <a:r>
              <a:rPr lang="en-US" sz="2600" dirty="0">
                <a:solidFill>
                  <a:srgbClr val="194467"/>
                </a:solidFill>
              </a:rPr>
              <a:t>A fast pace is essential. </a:t>
            </a:r>
            <a:r>
              <a:rPr lang="en-US" sz="2600" dirty="0" smtClean="0">
                <a:solidFill>
                  <a:srgbClr val="194467"/>
                </a:solidFill>
              </a:rPr>
              <a:t> With </a:t>
            </a:r>
            <a:r>
              <a:rPr lang="en-US" sz="2600" dirty="0">
                <a:solidFill>
                  <a:srgbClr val="194467"/>
                </a:solidFill>
              </a:rPr>
              <a:t>p</a:t>
            </a:r>
            <a:r>
              <a:rPr lang="en-US" sz="2600" dirty="0" smtClean="0">
                <a:solidFill>
                  <a:srgbClr val="194467"/>
                </a:solidFill>
              </a:rPr>
              <a:t>ractice the </a:t>
            </a:r>
            <a:r>
              <a:rPr lang="en-US" sz="2600" dirty="0">
                <a:solidFill>
                  <a:srgbClr val="194467"/>
                </a:solidFill>
              </a:rPr>
              <a:t>routine takes about 8-10 minutes</a:t>
            </a:r>
            <a:r>
              <a:rPr lang="en-US" sz="2600" dirty="0" smtClean="0">
                <a:solidFill>
                  <a:srgbClr val="194467"/>
                </a:solidFill>
              </a:rPr>
              <a:t>.</a:t>
            </a:r>
          </a:p>
          <a:p>
            <a:pPr marL="390525" lvl="1" indent="-342900">
              <a:buFont typeface="Arial" panose="020B0604020202020204" pitchFamily="34" charset="0"/>
              <a:buChar char="•"/>
            </a:pPr>
            <a:r>
              <a:rPr lang="en-US" sz="2600" dirty="0" smtClean="0">
                <a:solidFill>
                  <a:srgbClr val="194467"/>
                </a:solidFill>
              </a:rPr>
              <a:t>While </a:t>
            </a:r>
            <a:r>
              <a:rPr lang="en-US" sz="2600" dirty="0">
                <a:solidFill>
                  <a:srgbClr val="194467"/>
                </a:solidFill>
              </a:rPr>
              <a:t>administering Sprints, teachers assume the role of athletic coaches. </a:t>
            </a:r>
          </a:p>
          <a:p>
            <a:pPr marL="979488" lvl="2" indent="-342900">
              <a:spcAft>
                <a:spcPts val="600"/>
              </a:spcAft>
              <a:buFontTx/>
              <a:buChar char="‒"/>
            </a:pPr>
            <a:r>
              <a:rPr lang="en-US" dirty="0" smtClean="0">
                <a:solidFill>
                  <a:srgbClr val="194467"/>
                </a:solidFill>
              </a:rPr>
              <a:t>Teacher = Coach</a:t>
            </a:r>
          </a:p>
          <a:p>
            <a:pPr marL="979488" lvl="2" indent="-342900">
              <a:spcAft>
                <a:spcPts val="600"/>
              </a:spcAft>
              <a:buFontTx/>
              <a:buChar char="‒"/>
            </a:pPr>
            <a:r>
              <a:rPr lang="en-US" dirty="0" smtClean="0">
                <a:solidFill>
                  <a:srgbClr val="194467"/>
                </a:solidFill>
              </a:rPr>
              <a:t>Students = Players</a:t>
            </a:r>
          </a:p>
          <a:p>
            <a:pPr marL="979488" lvl="2" indent="-342900">
              <a:spcAft>
                <a:spcPts val="600"/>
              </a:spcAft>
              <a:buFontTx/>
              <a:buChar char="‒"/>
            </a:pPr>
            <a:r>
              <a:rPr lang="en-US" dirty="0" smtClean="0">
                <a:solidFill>
                  <a:srgbClr val="194467"/>
                </a:solidFill>
              </a:rPr>
              <a:t>Sprint = Contest</a:t>
            </a:r>
          </a:p>
          <a:p>
            <a:pPr marL="390525" lvl="2" indent="-342900">
              <a:buFont typeface="Arial" panose="020B0604020202020204" pitchFamily="34" charset="0"/>
              <a:buChar char="•"/>
            </a:pPr>
            <a:r>
              <a:rPr lang="en-US" sz="2600" dirty="0" smtClean="0">
                <a:solidFill>
                  <a:srgbClr val="194467"/>
                </a:solidFill>
              </a:rPr>
              <a:t>A </a:t>
            </a:r>
            <a:r>
              <a:rPr lang="en-US" sz="2600" dirty="0">
                <a:solidFill>
                  <a:srgbClr val="194467"/>
                </a:solidFill>
              </a:rPr>
              <a:t>rousing routine fuels students’ motivation to do their personal best.  </a:t>
            </a:r>
          </a:p>
          <a:p>
            <a:pPr marL="390525" lvl="1" indent="-342900">
              <a:buFont typeface="Arial" panose="020B0604020202020204" pitchFamily="34" charset="0"/>
              <a:buChar char="•"/>
            </a:pPr>
            <a:r>
              <a:rPr lang="en-US" sz="2600" dirty="0">
                <a:solidFill>
                  <a:srgbClr val="194467"/>
                </a:solidFill>
              </a:rPr>
              <a:t>Student recognition of increasing success is critical, and so every improvement is celebrated. </a:t>
            </a:r>
            <a:endParaRPr lang="en-US" sz="2600" dirty="0" smtClean="0">
              <a:solidFill>
                <a:srgbClr val="194467"/>
              </a:solidFill>
            </a:endParaRPr>
          </a:p>
          <a:p>
            <a:pPr marL="47625" lvl="1" indent="0"/>
            <a:endParaRPr lang="en-US" sz="2800" dirty="0" smtClean="0">
              <a:solidFill>
                <a:srgbClr val="194467"/>
              </a:solidFill>
            </a:endParaRPr>
          </a:p>
          <a:p>
            <a:pPr marL="390525" lvl="1" indent="-342900">
              <a:buFont typeface="Arial" panose="020B0604020202020204" pitchFamily="34" charset="0"/>
              <a:buChar char="•"/>
            </a:pPr>
            <a:endParaRPr lang="en-US" sz="2800" dirty="0" smtClean="0">
              <a:solidFill>
                <a:srgbClr val="194467"/>
              </a:solidFill>
            </a:endParaRPr>
          </a:p>
          <a:p>
            <a:pPr marL="47625" lvl="1" indent="0"/>
            <a:endParaRPr lang="en-US" sz="2800" dirty="0">
              <a:solidFill>
                <a:srgbClr val="194467"/>
              </a:solidFill>
            </a:endParaRPr>
          </a:p>
        </p:txBody>
      </p:sp>
    </p:spTree>
    <p:extLst>
      <p:ext uri="{BB962C8B-B14F-4D97-AF65-F5344CB8AC3E}">
        <p14:creationId xmlns:p14="http://schemas.microsoft.com/office/powerpoint/2010/main" val="3511959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b="1" dirty="0">
                <a:solidFill>
                  <a:srgbClr val="C00000"/>
                </a:solidFill>
              </a:rPr>
              <a:t>Fluency – Sprints</a:t>
            </a:r>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2800" dirty="0">
                <a:solidFill>
                  <a:srgbClr val="194467"/>
                </a:solidFill>
              </a:rPr>
              <a:t>One Sprint (side A &amp; B) with closely related problems</a:t>
            </a:r>
            <a:r>
              <a:rPr lang="en-US" sz="2800" dirty="0" smtClean="0">
                <a:solidFill>
                  <a:srgbClr val="194467"/>
                </a:solidFill>
              </a:rPr>
              <a:t>.</a:t>
            </a:r>
          </a:p>
          <a:p>
            <a:pPr marL="342900" lvl="1" indent="-342900">
              <a:buFont typeface="Arial" panose="020B0604020202020204" pitchFamily="34" charset="0"/>
              <a:buChar char="•"/>
            </a:pPr>
            <a:r>
              <a:rPr lang="en-US" sz="2800" dirty="0" smtClean="0">
                <a:solidFill>
                  <a:srgbClr val="194467"/>
                </a:solidFill>
              </a:rPr>
              <a:t>Students </a:t>
            </a:r>
            <a:r>
              <a:rPr lang="en-US" sz="2800" dirty="0">
                <a:solidFill>
                  <a:srgbClr val="194467"/>
                </a:solidFill>
              </a:rPr>
              <a:t>complete the two parts of the Sprint in quick succession with the goal of improving on the second part, even if only by one more</a:t>
            </a:r>
            <a:r>
              <a:rPr lang="en-US" sz="2800" dirty="0" smtClean="0">
                <a:solidFill>
                  <a:srgbClr val="194467"/>
                </a:solidFill>
              </a:rPr>
              <a:t>.</a:t>
            </a:r>
          </a:p>
          <a:p>
            <a:pPr marL="342900" lvl="1" indent="-342900">
              <a:buFont typeface="Arial" panose="020B0604020202020204" pitchFamily="34" charset="0"/>
              <a:buChar char="•"/>
            </a:pPr>
            <a:r>
              <a:rPr lang="en-US" sz="2800" dirty="0">
                <a:solidFill>
                  <a:srgbClr val="194467"/>
                </a:solidFill>
              </a:rPr>
              <a:t>Round B of the Sprint consolidates student progress, and builds confidence, especially for lower performing students.</a:t>
            </a:r>
          </a:p>
          <a:p>
            <a:pPr marL="342900" lvl="1" indent="-342900">
              <a:buFont typeface="Arial" panose="020B0604020202020204" pitchFamily="34" charset="0"/>
              <a:buChar char="•"/>
            </a:pPr>
            <a:endParaRPr lang="en-US" sz="2800" dirty="0">
              <a:solidFill>
                <a:srgbClr val="194467"/>
              </a:solidFill>
            </a:endParaRPr>
          </a:p>
          <a:p>
            <a:endParaRPr lang="en-US" sz="2800" dirty="0"/>
          </a:p>
        </p:txBody>
      </p:sp>
    </p:spTree>
    <p:extLst>
      <p:ext uri="{BB962C8B-B14F-4D97-AF65-F5344CB8AC3E}">
        <p14:creationId xmlns:p14="http://schemas.microsoft.com/office/powerpoint/2010/main" val="1579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Fluency – Sprints</a:t>
            </a:r>
          </a:p>
        </p:txBody>
      </p:sp>
      <p:sp>
        <p:nvSpPr>
          <p:cNvPr id="3" name="Content Placeholder 2"/>
          <p:cNvSpPr>
            <a:spLocks noGrp="1"/>
          </p:cNvSpPr>
          <p:nvPr>
            <p:ph idx="1"/>
          </p:nvPr>
        </p:nvSpPr>
        <p:spPr>
          <a:xfrm>
            <a:off x="304800" y="1776350"/>
            <a:ext cx="8382000" cy="4572000"/>
          </a:xfrm>
        </p:spPr>
        <p:txBody>
          <a:bodyPr>
            <a:noAutofit/>
          </a:bodyPr>
          <a:lstStyle/>
          <a:p>
            <a:pPr>
              <a:buFont typeface="Arial" pitchFamily="34" charset="0"/>
              <a:buChar char="•"/>
            </a:pPr>
            <a:r>
              <a:rPr lang="en-US" sz="2800" dirty="0" smtClean="0"/>
              <a:t>Intelligent </a:t>
            </a:r>
            <a:r>
              <a:rPr lang="en-US" sz="2800" dirty="0"/>
              <a:t>design and sequence of delivery makes the Sprint superior to computer-generated worksheets.</a:t>
            </a:r>
          </a:p>
          <a:p>
            <a:pPr>
              <a:buFont typeface="Arial" pitchFamily="34" charset="0"/>
              <a:buChar char="•"/>
            </a:pPr>
            <a:r>
              <a:rPr lang="en-US" sz="2800" dirty="0" smtClean="0"/>
              <a:t>Sprints have been written to account for a large range of skill levels.</a:t>
            </a:r>
          </a:p>
          <a:p>
            <a:pPr>
              <a:buFont typeface="Arial" pitchFamily="34" charset="0"/>
              <a:buChar char="•"/>
            </a:pPr>
            <a:r>
              <a:rPr lang="en-US" sz="2800" dirty="0" smtClean="0"/>
              <a:t>Teachers </a:t>
            </a:r>
            <a:r>
              <a:rPr lang="en-US" sz="2800" dirty="0"/>
              <a:t>are encouraged to study the sequence of problems in the Sprints from</a:t>
            </a:r>
            <a:r>
              <a:rPr lang="en-US" sz="2800" i="1" dirty="0"/>
              <a:t> A Story of Units</a:t>
            </a:r>
            <a:r>
              <a:rPr lang="en-US" sz="2800" dirty="0"/>
              <a:t> and create their own Sprints.</a:t>
            </a:r>
          </a:p>
          <a:p>
            <a:pPr>
              <a:buFont typeface="Arial" pitchFamily="34" charset="0"/>
              <a:buChar char="•"/>
            </a:pPr>
            <a:r>
              <a:rPr lang="en-US" sz="2800" dirty="0"/>
              <a:t>Sprints do not have to be administered daily, but certainly can be done at least 2-3 times per week.</a:t>
            </a:r>
          </a:p>
          <a:p>
            <a:endParaRPr lang="en-US" sz="2800" dirty="0"/>
          </a:p>
        </p:txBody>
      </p:sp>
    </p:spTree>
    <p:extLst>
      <p:ext uri="{BB962C8B-B14F-4D97-AF65-F5344CB8AC3E}">
        <p14:creationId xmlns:p14="http://schemas.microsoft.com/office/powerpoint/2010/main" val="3205526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Sprints - Fluency </a:t>
            </a:r>
            <a:r>
              <a:rPr lang="en-US" b="1" dirty="0">
                <a:solidFill>
                  <a:srgbClr val="C00000"/>
                </a:solidFill>
              </a:rPr>
              <a:t>in Action</a:t>
            </a:r>
            <a:r>
              <a:rPr lang="en-US" b="1" dirty="0" smtClean="0">
                <a:solidFill>
                  <a:srgbClr val="C00000"/>
                </a:solidFill>
              </a:rPr>
              <a:t>:</a:t>
            </a:r>
            <a:endParaRPr lang="en-US" b="1" dirty="0">
              <a:solidFill>
                <a:srgbClr val="C00000"/>
              </a:solidFill>
            </a:endParaRPr>
          </a:p>
        </p:txBody>
      </p:sp>
      <p:sp>
        <p:nvSpPr>
          <p:cNvPr id="6" name="Content Placeholder 2"/>
          <p:cNvSpPr txBox="1">
            <a:spLocks/>
          </p:cNvSpPr>
          <p:nvPr/>
        </p:nvSpPr>
        <p:spPr>
          <a:xfrm>
            <a:off x="304800" y="1776350"/>
            <a:ext cx="6172200" cy="40148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304800" y="2133600"/>
            <a:ext cx="8229600" cy="42147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dirty="0"/>
          </a:p>
        </p:txBody>
      </p:sp>
      <p:sp>
        <p:nvSpPr>
          <p:cNvPr id="8" name="Content Placeholder 2"/>
          <p:cNvSpPr txBox="1">
            <a:spLocks/>
          </p:cNvSpPr>
          <p:nvPr/>
        </p:nvSpPr>
        <p:spPr>
          <a:xfrm>
            <a:off x="457200" y="2286000"/>
            <a:ext cx="8229600" cy="42147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3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p:txBody>
          <a:bodyPr/>
          <a:lstStyle/>
          <a:p>
            <a:pPr marL="0" indent="0">
              <a:buNone/>
            </a:pPr>
            <a:r>
              <a:rPr lang="en-US" b="1" dirty="0"/>
              <a:t>Sprints are introduced in the second half of Module 3. </a:t>
            </a:r>
          </a:p>
          <a:p>
            <a:pPr marL="457200" indent="-457200">
              <a:buFont typeface="Arial" panose="020B0604020202020204" pitchFamily="34" charset="0"/>
              <a:buChar char="•"/>
            </a:pPr>
            <a:r>
              <a:rPr lang="en-US" dirty="0"/>
              <a:t>What are the steps of the Sprint routine</a:t>
            </a:r>
            <a:r>
              <a:rPr lang="en-US" dirty="0" smtClean="0"/>
              <a:t>?</a:t>
            </a:r>
            <a:endParaRPr lang="en-US" dirty="0"/>
          </a:p>
          <a:p>
            <a:pPr marL="457200" indent="-457200">
              <a:buFont typeface="Arial" panose="020B0604020202020204" pitchFamily="34" charset="0"/>
              <a:buChar char="•"/>
            </a:pPr>
            <a:r>
              <a:rPr lang="en-US" dirty="0"/>
              <a:t>What </a:t>
            </a:r>
            <a:r>
              <a:rPr lang="en-US" dirty="0" smtClean="0"/>
              <a:t>skills will </a:t>
            </a:r>
            <a:r>
              <a:rPr lang="en-US" dirty="0"/>
              <a:t>students need for success with Sprints</a:t>
            </a:r>
            <a:r>
              <a:rPr lang="en-US" dirty="0" smtClean="0"/>
              <a:t>?</a:t>
            </a:r>
          </a:p>
          <a:p>
            <a:pPr marL="457200" indent="-457200">
              <a:buFont typeface="Arial" panose="020B0604020202020204" pitchFamily="34" charset="0"/>
              <a:buChar char="•"/>
            </a:pPr>
            <a:r>
              <a:rPr lang="en-US" dirty="0" smtClean="0"/>
              <a:t>What social-emotional considerations </a:t>
            </a:r>
            <a:br>
              <a:rPr lang="en-US" dirty="0" smtClean="0"/>
            </a:br>
            <a:r>
              <a:rPr lang="en-US" dirty="0" smtClean="0"/>
              <a:t>are necessary for Kindergarten </a:t>
            </a:r>
            <a:br>
              <a:rPr lang="en-US" dirty="0" smtClean="0"/>
            </a:br>
            <a:r>
              <a:rPr lang="en-US" dirty="0" smtClean="0"/>
              <a:t>students?</a:t>
            </a:r>
          </a:p>
          <a:p>
            <a:pPr marL="0" indent="0"/>
            <a:endParaRPr lang="en-US" dirty="0"/>
          </a:p>
          <a:p>
            <a:endParaRPr lang="en-US" dirty="0"/>
          </a:p>
        </p:txBody>
      </p:sp>
      <p:sp>
        <p:nvSpPr>
          <p:cNvPr id="6" name="Title 1"/>
          <p:cNvSpPr>
            <a:spLocks noGrp="1"/>
          </p:cNvSpPr>
          <p:nvPr>
            <p:ph type="title"/>
          </p:nvPr>
        </p:nvSpPr>
        <p:spPr/>
        <p:txBody>
          <a:bodyPr/>
          <a:lstStyle/>
          <a:p>
            <a:r>
              <a:rPr lang="en-US" b="1" dirty="0" smtClean="0">
                <a:solidFill>
                  <a:srgbClr val="C00000"/>
                </a:solidFill>
              </a:rPr>
              <a:t>Introducing…Sprints to K! </a:t>
            </a:r>
            <a:endParaRPr lang="en-US" b="1" dirty="0">
              <a:solidFill>
                <a:srgbClr val="C00000"/>
              </a:solidFill>
            </a:endParaRPr>
          </a:p>
        </p:txBody>
      </p:sp>
    </p:spTree>
    <p:extLst>
      <p:ext uri="{BB962C8B-B14F-4D97-AF65-F5344CB8AC3E}">
        <p14:creationId xmlns:p14="http://schemas.microsoft.com/office/powerpoint/2010/main" val="347021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b="1" dirty="0" smtClean="0">
                <a:solidFill>
                  <a:srgbClr val="C00000"/>
                </a:solidFill>
              </a:rPr>
              <a:t>K Sprint:  Breaking </a:t>
            </a:r>
            <a:r>
              <a:rPr lang="en-US" b="1" dirty="0">
                <a:solidFill>
                  <a:srgbClr val="C00000"/>
                </a:solidFill>
              </a:rPr>
              <a:t>it down</a:t>
            </a:r>
          </a:p>
        </p:txBody>
      </p:sp>
      <p:sp>
        <p:nvSpPr>
          <p:cNvPr id="5" name="Content Placeholder 3"/>
          <p:cNvSpPr>
            <a:spLocks noGrp="1"/>
          </p:cNvSpPr>
          <p:nvPr>
            <p:ph idx="1"/>
          </p:nvPr>
        </p:nvSpPr>
        <p:spPr>
          <a:xfrm>
            <a:off x="304800" y="1776350"/>
            <a:ext cx="8382000" cy="4572000"/>
          </a:xfrm>
        </p:spPr>
        <p:txBody>
          <a:bodyPr>
            <a:normAutofit/>
          </a:bodyPr>
          <a:lstStyle/>
          <a:p>
            <a:pPr marL="0" indent="0">
              <a:buNone/>
            </a:pPr>
            <a:r>
              <a:rPr lang="en-US" b="1" dirty="0"/>
              <a:t>Rather than teach the Sprint procedure in its entirety, the procedure is broken </a:t>
            </a:r>
            <a:r>
              <a:rPr lang="en-US" b="1" dirty="0" smtClean="0"/>
              <a:t>down.</a:t>
            </a:r>
          </a:p>
          <a:p>
            <a:pPr marL="457200" indent="-457200">
              <a:buFont typeface="Arial" panose="020B0604020202020204" pitchFamily="34" charset="0"/>
              <a:buChar char="•"/>
            </a:pPr>
            <a:r>
              <a:rPr lang="en-US" dirty="0" smtClean="0"/>
              <a:t>Step 1:  Each component is practiced individually.</a:t>
            </a:r>
            <a:endParaRPr lang="en-US" dirty="0"/>
          </a:p>
          <a:p>
            <a:pPr marL="457200" indent="-457200">
              <a:buFont typeface="Arial" panose="020B0604020202020204" pitchFamily="34" charset="0"/>
              <a:buChar char="•"/>
            </a:pPr>
            <a:r>
              <a:rPr lang="en-US" dirty="0" smtClean="0"/>
              <a:t>Step 2:  Students observe </a:t>
            </a:r>
            <a:r>
              <a:rPr lang="en-US" dirty="0"/>
              <a:t>the teacher </a:t>
            </a:r>
            <a:r>
              <a:rPr lang="en-US" dirty="0" smtClean="0"/>
              <a:t>take </a:t>
            </a:r>
            <a:r>
              <a:rPr lang="en-US" dirty="0"/>
              <a:t>a </a:t>
            </a:r>
            <a:r>
              <a:rPr lang="en-US" dirty="0" smtClean="0"/>
              <a:t>Sprint.</a:t>
            </a:r>
          </a:p>
          <a:p>
            <a:pPr marL="457200" indent="-457200">
              <a:buFont typeface="Arial" panose="020B0604020202020204" pitchFamily="34" charset="0"/>
              <a:buChar char="•"/>
            </a:pPr>
            <a:r>
              <a:rPr lang="en-US" dirty="0" smtClean="0"/>
              <a:t>Step 3:  Students debrief </a:t>
            </a:r>
            <a:r>
              <a:rPr lang="en-US" dirty="0"/>
              <a:t>the procedure.  </a:t>
            </a:r>
          </a:p>
          <a:p>
            <a:pPr marL="457200" indent="-457200">
              <a:buFont typeface="Arial" panose="020B0604020202020204" pitchFamily="34" charset="0"/>
              <a:buChar char="•"/>
            </a:pPr>
            <a:r>
              <a:rPr lang="en-US" dirty="0" smtClean="0"/>
              <a:t>Step 4:  Students try a Sprint.</a:t>
            </a:r>
            <a:endParaRPr lang="en-US" dirty="0"/>
          </a:p>
          <a:p>
            <a:endParaRPr lang="en-US" dirty="0"/>
          </a:p>
        </p:txBody>
      </p:sp>
    </p:spTree>
    <p:extLst>
      <p:ext uri="{BB962C8B-B14F-4D97-AF65-F5344CB8AC3E}">
        <p14:creationId xmlns:p14="http://schemas.microsoft.com/office/powerpoint/2010/main" val="1813168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How do students build up to the Sprint Routine in </a:t>
            </a:r>
            <a:r>
              <a:rPr lang="en-US" b="1" i="1" dirty="0">
                <a:solidFill>
                  <a:srgbClr val="C00000"/>
                </a:solidFill>
              </a:rPr>
              <a:t>A Story of Units?</a:t>
            </a:r>
            <a:endParaRPr lang="en-US" b="1" dirty="0"/>
          </a:p>
        </p:txBody>
      </p:sp>
      <p:sp>
        <p:nvSpPr>
          <p:cNvPr id="3" name="Content Placeholder 2"/>
          <p:cNvSpPr>
            <a:spLocks noGrp="1"/>
          </p:cNvSpPr>
          <p:nvPr>
            <p:ph idx="1"/>
          </p:nvPr>
        </p:nvSpPr>
        <p:spPr/>
        <p:txBody>
          <a:bodyPr>
            <a:noAutofit/>
          </a:bodyPr>
          <a:lstStyle/>
          <a:p>
            <a:endParaRPr lang="en-US" sz="2400" dirty="0"/>
          </a:p>
          <a:p>
            <a:r>
              <a:rPr lang="en-US" sz="2400" dirty="0"/>
              <a:t>Lesson 16:  Starting and stopping at a signal, while 					   writing numbers 1-10.</a:t>
            </a:r>
          </a:p>
          <a:p>
            <a:r>
              <a:rPr lang="en-US" sz="2400" dirty="0"/>
              <a:t>Lesson 19:  Same as Lesson 16, but counting down.</a:t>
            </a:r>
          </a:p>
          <a:p>
            <a:r>
              <a:rPr lang="en-US" sz="2400" dirty="0"/>
              <a:t>Lesson 20:  Observing and Noticing </a:t>
            </a:r>
            <a:endParaRPr lang="en-US" sz="2400" dirty="0" smtClean="0"/>
          </a:p>
          <a:p>
            <a:r>
              <a:rPr lang="en-US" sz="2400" dirty="0"/>
              <a:t>Lesson 21:  My First </a:t>
            </a:r>
            <a:r>
              <a:rPr lang="en-US" sz="2400" dirty="0" smtClean="0"/>
              <a:t>Sprint</a:t>
            </a:r>
            <a:endParaRPr lang="en-US" sz="2400" dirty="0"/>
          </a:p>
          <a:p>
            <a:r>
              <a:rPr lang="en-US" sz="2400" dirty="0"/>
              <a:t>Lesson 25:  Beat Your </a:t>
            </a:r>
            <a:r>
              <a:rPr lang="en-US" sz="2400" dirty="0" smtClean="0"/>
              <a:t>Score</a:t>
            </a:r>
            <a:endParaRPr lang="en-US" sz="2400" dirty="0"/>
          </a:p>
          <a:p>
            <a:r>
              <a:rPr lang="en-US" sz="2400" dirty="0"/>
              <a:t>Lessons 28 and 31:  We Can Do Sprints</a:t>
            </a:r>
          </a:p>
          <a:p>
            <a:endParaRPr lang="en-US" sz="2400" dirty="0"/>
          </a:p>
          <a:p>
            <a:endParaRPr lang="en-US" sz="2400" dirty="0"/>
          </a:p>
        </p:txBody>
      </p:sp>
      <p:pic>
        <p:nvPicPr>
          <p:cNvPr id="5" name="Picture 4" descr="Screen Shot 2014-02-03 at 1.28.58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24600" y="3657600"/>
            <a:ext cx="2651564" cy="2971800"/>
          </a:xfrm>
          <a:prstGeom prst="rect">
            <a:avLst/>
          </a:prstGeom>
        </p:spPr>
      </p:pic>
    </p:spTree>
    <p:extLst>
      <p:ext uri="{BB962C8B-B14F-4D97-AF65-F5344CB8AC3E}">
        <p14:creationId xmlns:p14="http://schemas.microsoft.com/office/powerpoint/2010/main" val="3358171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Variations for Kindergarten</a:t>
            </a:r>
            <a:endParaRPr lang="en-US" b="1" dirty="0"/>
          </a:p>
        </p:txBody>
      </p:sp>
      <p:sp>
        <p:nvSpPr>
          <p:cNvPr id="3" name="Content Placeholder 2"/>
          <p:cNvSpPr>
            <a:spLocks noGrp="1"/>
          </p:cNvSpPr>
          <p:nvPr>
            <p:ph idx="1"/>
          </p:nvPr>
        </p:nvSpPr>
        <p:spPr>
          <a:xfrm>
            <a:off x="304800" y="1776350"/>
            <a:ext cx="8382000" cy="4776850"/>
          </a:xfrm>
        </p:spPr>
        <p:txBody>
          <a:bodyPr>
            <a:normAutofit/>
          </a:bodyPr>
          <a:lstStyle/>
          <a:p>
            <a:pPr marL="457200" indent="-457200">
              <a:buFont typeface="Arial" panose="020B0604020202020204" pitchFamily="34" charset="0"/>
              <a:buChar char="•"/>
            </a:pPr>
            <a:r>
              <a:rPr lang="en-US" dirty="0"/>
              <a:t>Complete example problem(s) on the </a:t>
            </a:r>
            <a:r>
              <a:rPr lang="en-US" dirty="0" smtClean="0"/>
              <a:t>board.</a:t>
            </a:r>
          </a:p>
          <a:p>
            <a:pPr marL="457200" indent="-457200">
              <a:buFont typeface="Arial" panose="020B0604020202020204" pitchFamily="34" charset="0"/>
              <a:buChar char="•"/>
            </a:pPr>
            <a:r>
              <a:rPr lang="en-US" dirty="0" smtClean="0"/>
              <a:t>If </a:t>
            </a:r>
            <a:r>
              <a:rPr lang="en-US" dirty="0"/>
              <a:t>using single sided Sprints, have students write numbers to 10 on the back while they wait, so that no time is wasted.  </a:t>
            </a:r>
          </a:p>
          <a:p>
            <a:pPr marL="457200" indent="-457200">
              <a:buFont typeface="Arial" panose="020B0604020202020204" pitchFamily="34" charset="0"/>
              <a:buChar char="•"/>
            </a:pPr>
            <a:r>
              <a:rPr lang="en-US" dirty="0"/>
              <a:t>Warm up:  </a:t>
            </a:r>
            <a:r>
              <a:rPr lang="en-US" dirty="0" smtClean="0"/>
              <a:t>Have </a:t>
            </a:r>
            <a:r>
              <a:rPr lang="en-US" dirty="0"/>
              <a:t>students “finger-write” the answers, so that they can practice before the real race.  </a:t>
            </a:r>
          </a:p>
          <a:p>
            <a:pPr marL="457200" indent="-457200">
              <a:buFont typeface="Arial" panose="020B0604020202020204" pitchFamily="34" charset="0"/>
              <a:buChar char="•"/>
            </a:pPr>
            <a:r>
              <a:rPr lang="en-US" dirty="0"/>
              <a:t>Instead of teacher role play, take students to observe a 1</a:t>
            </a:r>
            <a:r>
              <a:rPr lang="en-US" baseline="30000" dirty="0"/>
              <a:t>st</a:t>
            </a:r>
            <a:r>
              <a:rPr lang="en-US" dirty="0"/>
              <a:t> grade class taking a Sprint, or watch a video, pausing periodically to ask questions about what students noticed.  </a:t>
            </a:r>
          </a:p>
          <a:p>
            <a:endParaRPr lang="en-US" dirty="0"/>
          </a:p>
          <a:p>
            <a:endParaRPr lang="en-US" dirty="0"/>
          </a:p>
        </p:txBody>
      </p:sp>
    </p:spTree>
    <p:extLst>
      <p:ext uri="{BB962C8B-B14F-4D97-AF65-F5344CB8AC3E}">
        <p14:creationId xmlns:p14="http://schemas.microsoft.com/office/powerpoint/2010/main" val="2133613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229600" cy="6043550"/>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dirty="0"/>
              <a:t>may be not 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78433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Troubleshooting in Kindergarten</a:t>
            </a:r>
            <a:endParaRPr lang="en-US" b="1"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If motor skills haven’t caught up to cognitive ability…</a:t>
            </a:r>
          </a:p>
          <a:p>
            <a:pPr marL="396875" lvl="2" indent="0"/>
            <a:r>
              <a:rPr lang="en-US" sz="2400" dirty="0" smtClean="0"/>
              <a:t>try </a:t>
            </a:r>
            <a:r>
              <a:rPr lang="en-US" sz="2400" dirty="0"/>
              <a:t>having the student use a highlighter to “swipe” the correct answer, rather than write it. </a:t>
            </a:r>
            <a:r>
              <a:rPr lang="en-US" sz="2800" dirty="0"/>
              <a:t> </a:t>
            </a:r>
          </a:p>
          <a:p>
            <a:pPr marL="457200" indent="-457200">
              <a:buFont typeface="Arial" panose="020B0604020202020204" pitchFamily="34" charset="0"/>
              <a:buChar char="•"/>
            </a:pPr>
            <a:r>
              <a:rPr lang="en-US" b="1" dirty="0"/>
              <a:t>If the student is still working across the columns, instead of down…</a:t>
            </a:r>
          </a:p>
          <a:p>
            <a:pPr marL="396875" lvl="2" indent="0"/>
            <a:r>
              <a:rPr lang="en-US" sz="2400" dirty="0" smtClean="0"/>
              <a:t>try </a:t>
            </a:r>
            <a:r>
              <a:rPr lang="en-US" sz="2400" dirty="0"/>
              <a:t>making a green stripe along the left side, and a red stripe down the right to lead the eye down the columns.</a:t>
            </a:r>
          </a:p>
          <a:p>
            <a:endParaRPr lang="en-US" dirty="0"/>
          </a:p>
          <a:p>
            <a:endParaRPr lang="en-US" dirty="0"/>
          </a:p>
        </p:txBody>
      </p:sp>
    </p:spTree>
    <p:extLst>
      <p:ext uri="{BB962C8B-B14F-4D97-AF65-F5344CB8AC3E}">
        <p14:creationId xmlns:p14="http://schemas.microsoft.com/office/powerpoint/2010/main" val="26139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Troubleshooting in Kindergarten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b="1" dirty="0"/>
              <a:t>If a student is slow to get started…</a:t>
            </a:r>
          </a:p>
          <a:p>
            <a:pPr marL="396875" lvl="2" indent="0"/>
            <a:r>
              <a:rPr lang="en-US" sz="2400" dirty="0" smtClean="0"/>
              <a:t>Check </a:t>
            </a:r>
            <a:r>
              <a:rPr lang="en-US" sz="2400" dirty="0"/>
              <a:t>to see that they are holding the pencil “ready to write” , that is, in the writing grip position, not by the eraser, or in the middle.  </a:t>
            </a:r>
          </a:p>
          <a:p>
            <a:pPr marL="396875" lvl="2" indent="0"/>
            <a:r>
              <a:rPr lang="en-US" sz="2400" dirty="0" smtClean="0"/>
              <a:t>Fumbling </a:t>
            </a:r>
            <a:r>
              <a:rPr lang="en-US" sz="2400" dirty="0"/>
              <a:t>to orient the pencil when the signal is given leads to valuable seconds lost!  </a:t>
            </a:r>
          </a:p>
          <a:p>
            <a:pPr marL="457200" indent="-4572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13664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Sprints in Action – 2</a:t>
            </a:r>
            <a:r>
              <a:rPr lang="en-US" b="1" baseline="30000" dirty="0" smtClean="0">
                <a:solidFill>
                  <a:srgbClr val="C00000"/>
                </a:solidFill>
              </a:rPr>
              <a:t>nd</a:t>
            </a:r>
            <a:r>
              <a:rPr lang="en-US" b="1" dirty="0" smtClean="0">
                <a:solidFill>
                  <a:srgbClr val="C00000"/>
                </a:solidFill>
              </a:rPr>
              <a:t> Grade</a:t>
            </a:r>
            <a:endParaRPr lang="en-US" b="1" dirty="0">
              <a:solidFill>
                <a:srgbClr val="C00000"/>
              </a:solidFill>
            </a:endParaRPr>
          </a:p>
        </p:txBody>
      </p:sp>
      <p:sp>
        <p:nvSpPr>
          <p:cNvPr id="6" name="Content Placeholder 2"/>
          <p:cNvSpPr txBox="1">
            <a:spLocks/>
          </p:cNvSpPr>
          <p:nvPr/>
        </p:nvSpPr>
        <p:spPr>
          <a:xfrm>
            <a:off x="304800" y="1776350"/>
            <a:ext cx="6172200" cy="40148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solidFill>
                <a:srgbClr val="404040"/>
              </a:solidFill>
            </a:endParaRPr>
          </a:p>
          <a:p>
            <a:endParaRPr lang="en-US" sz="2800" dirty="0">
              <a:solidFill>
                <a:srgbClr val="404040"/>
              </a:solidFill>
            </a:endParaRPr>
          </a:p>
        </p:txBody>
      </p:sp>
      <p:sp>
        <p:nvSpPr>
          <p:cNvPr id="7" name="Content Placeholder 2"/>
          <p:cNvSpPr txBox="1">
            <a:spLocks/>
          </p:cNvSpPr>
          <p:nvPr/>
        </p:nvSpPr>
        <p:spPr>
          <a:xfrm>
            <a:off x="304800" y="2133600"/>
            <a:ext cx="8229600" cy="42147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dirty="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616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Implementation Consideration</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Consistent Routine</a:t>
            </a:r>
          </a:p>
          <a:p>
            <a:pPr marL="457200" indent="-457200">
              <a:buFont typeface="Arial" panose="020B0604020202020204" pitchFamily="34" charset="0"/>
              <a:buChar char="•"/>
            </a:pPr>
            <a:r>
              <a:rPr lang="en-US" sz="2800" dirty="0" smtClean="0"/>
              <a:t>Focus on Improving Personal Best</a:t>
            </a:r>
          </a:p>
          <a:p>
            <a:pPr marL="457200" indent="-457200">
              <a:buFont typeface="Arial" panose="020B0604020202020204" pitchFamily="34" charset="0"/>
              <a:buChar char="•"/>
            </a:pPr>
            <a:r>
              <a:rPr lang="en-US" sz="2800" dirty="0" smtClean="0"/>
              <a:t>Student Recognition</a:t>
            </a:r>
          </a:p>
          <a:p>
            <a:pPr marL="457200" indent="-457200">
              <a:buFont typeface="Arial" panose="020B0604020202020204" pitchFamily="34" charset="0"/>
              <a:buChar char="•"/>
            </a:pPr>
            <a:r>
              <a:rPr lang="en-US" sz="2800" dirty="0" smtClean="0"/>
              <a:t>Teacher Engagement</a:t>
            </a:r>
          </a:p>
          <a:p>
            <a:pPr marL="457200" indent="-457200">
              <a:buFont typeface="Arial" panose="020B0604020202020204" pitchFamily="34" charset="0"/>
              <a:buChar char="•"/>
            </a:pPr>
            <a:r>
              <a:rPr lang="en-US" sz="2800" dirty="0" smtClean="0"/>
              <a:t>Variety of Sprint Topics</a:t>
            </a:r>
            <a:endParaRPr lang="en-US" sz="2800" dirty="0"/>
          </a:p>
        </p:txBody>
      </p:sp>
    </p:spTree>
    <p:extLst>
      <p:ext uri="{BB962C8B-B14F-4D97-AF65-F5344CB8AC3E}">
        <p14:creationId xmlns:p14="http://schemas.microsoft.com/office/powerpoint/2010/main" val="3871055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Summary of Differentiation Techniques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Provide students with the Sprint the night before</a:t>
            </a:r>
          </a:p>
          <a:p>
            <a:pPr marL="457200" indent="-457200">
              <a:buFont typeface="Arial" panose="020B0604020202020204" pitchFamily="34" charset="0"/>
              <a:buChar char="•"/>
            </a:pPr>
            <a:r>
              <a:rPr lang="en-US" sz="2800" dirty="0" smtClean="0"/>
              <a:t>Use Sprints as morning work, classwork, or homework</a:t>
            </a:r>
          </a:p>
          <a:p>
            <a:pPr marL="457200" indent="-457200">
              <a:buFont typeface="Arial" panose="020B0604020202020204" pitchFamily="34" charset="0"/>
              <a:buChar char="•"/>
            </a:pPr>
            <a:r>
              <a:rPr lang="en-US" sz="2800" dirty="0" smtClean="0"/>
              <a:t>Create differentiated Sprints</a:t>
            </a:r>
          </a:p>
          <a:p>
            <a:pPr marL="457200" indent="-457200">
              <a:buFont typeface="Arial" panose="020B0604020202020204" pitchFamily="34" charset="0"/>
              <a:buChar char="•"/>
            </a:pPr>
            <a:r>
              <a:rPr lang="en-US" sz="2800" dirty="0" smtClean="0"/>
              <a:t>Create Sprints to address student needs</a:t>
            </a:r>
            <a:endParaRPr lang="en-US" sz="2800" dirty="0"/>
          </a:p>
        </p:txBody>
      </p:sp>
    </p:spTree>
    <p:extLst>
      <p:ext uri="{BB962C8B-B14F-4D97-AF65-F5344CB8AC3E}">
        <p14:creationId xmlns:p14="http://schemas.microsoft.com/office/powerpoint/2010/main" val="722171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sz="2800" dirty="0" smtClean="0"/>
              <a:t>Select a topic:  </a:t>
            </a:r>
            <a:br>
              <a:rPr lang="en-US" sz="2800" dirty="0" smtClean="0"/>
            </a:br>
            <a:r>
              <a:rPr lang="en-US" sz="2800" dirty="0" smtClean="0"/>
              <a:t>Multiplication/Times table</a:t>
            </a:r>
          </a:p>
          <a:p>
            <a:pPr marL="457200" indent="-457200">
              <a:buFont typeface="Arial" panose="020B0604020202020204" pitchFamily="34" charset="0"/>
              <a:buChar char="•"/>
            </a:pPr>
            <a:r>
              <a:rPr lang="en-US" sz="2800" dirty="0" smtClean="0"/>
              <a:t>Sprint progression of </a:t>
            </a:r>
            <a:r>
              <a:rPr lang="en-US" sz="2800" dirty="0"/>
              <a:t>4 quadrants:</a:t>
            </a:r>
          </a:p>
          <a:p>
            <a:pPr marL="1087438" indent="-630238">
              <a:defRPr/>
            </a:pPr>
            <a:r>
              <a:rPr lang="en-US" sz="2400" dirty="0"/>
              <a:t> </a:t>
            </a:r>
            <a:r>
              <a:rPr lang="en-US" sz="2400" dirty="0" smtClean="0"/>
              <a:t>1</a:t>
            </a:r>
            <a:r>
              <a:rPr lang="en-US" sz="2400" baseline="30000" dirty="0" smtClean="0"/>
              <a:t>st</a:t>
            </a:r>
            <a:r>
              <a:rPr lang="en-US" sz="2400" dirty="0"/>
              <a:t>: </a:t>
            </a:r>
            <a:r>
              <a:rPr lang="en-US" sz="2400" dirty="0" smtClean="0"/>
              <a:t> Very </a:t>
            </a:r>
            <a:r>
              <a:rPr lang="en-US" sz="2400" dirty="0"/>
              <a:t>easy 1-11 (every </a:t>
            </a:r>
            <a:r>
              <a:rPr lang="en-US" sz="2400" dirty="0" smtClean="0"/>
              <a:t>student </a:t>
            </a:r>
            <a:br>
              <a:rPr lang="en-US" sz="2400" dirty="0" smtClean="0"/>
            </a:br>
            <a:r>
              <a:rPr lang="en-US" sz="2400" dirty="0" smtClean="0"/>
              <a:t>feels </a:t>
            </a:r>
            <a:r>
              <a:rPr lang="en-US" sz="2400" dirty="0"/>
              <a:t>successful)</a:t>
            </a:r>
          </a:p>
          <a:p>
            <a:pPr marL="1087438" indent="-630238">
              <a:defRPr/>
            </a:pPr>
            <a:r>
              <a:rPr lang="en-US" sz="2400" dirty="0" smtClean="0"/>
              <a:t>2</a:t>
            </a:r>
            <a:r>
              <a:rPr lang="en-US" sz="2400" baseline="30000" dirty="0" smtClean="0"/>
              <a:t>nd</a:t>
            </a:r>
            <a:r>
              <a:rPr lang="en-US" sz="2400" dirty="0"/>
              <a:t>: </a:t>
            </a:r>
            <a:r>
              <a:rPr lang="en-US" sz="2400" dirty="0" smtClean="0"/>
              <a:t> Easy </a:t>
            </a:r>
            <a:r>
              <a:rPr lang="en-US" sz="2400" dirty="0"/>
              <a:t>12-22</a:t>
            </a:r>
          </a:p>
          <a:p>
            <a:pPr marL="1087438" indent="-630238">
              <a:defRPr/>
            </a:pPr>
            <a:r>
              <a:rPr lang="en-US" sz="2400" dirty="0" smtClean="0"/>
              <a:t>3</a:t>
            </a:r>
            <a:r>
              <a:rPr lang="en-US" sz="2400" baseline="30000" dirty="0" smtClean="0"/>
              <a:t>rd</a:t>
            </a:r>
            <a:r>
              <a:rPr lang="en-US" sz="2400" dirty="0"/>
              <a:t>: </a:t>
            </a:r>
            <a:r>
              <a:rPr lang="en-US" sz="2400" dirty="0" smtClean="0"/>
              <a:t> Moderate </a:t>
            </a:r>
            <a:r>
              <a:rPr lang="en-US" sz="2400" dirty="0"/>
              <a:t>23-33 </a:t>
            </a:r>
            <a:endParaRPr lang="en-US" sz="2400" dirty="0" smtClean="0"/>
          </a:p>
          <a:p>
            <a:pPr marL="1087438" indent="-630238">
              <a:defRPr/>
            </a:pPr>
            <a:r>
              <a:rPr lang="en-US" sz="2400" dirty="0" smtClean="0"/>
              <a:t>4</a:t>
            </a:r>
            <a:r>
              <a:rPr lang="en-US" sz="2400" baseline="30000" dirty="0" smtClean="0"/>
              <a:t>th</a:t>
            </a:r>
            <a:r>
              <a:rPr lang="en-US" sz="2400" dirty="0"/>
              <a:t>: </a:t>
            </a:r>
            <a:r>
              <a:rPr lang="en-US" sz="2400" dirty="0" smtClean="0"/>
              <a:t> Challenge </a:t>
            </a:r>
            <a:r>
              <a:rPr lang="en-US" sz="2400" dirty="0"/>
              <a:t>34-44 </a:t>
            </a:r>
            <a:r>
              <a:rPr lang="en-US" sz="2400" dirty="0" smtClean="0"/>
              <a:t>(</a:t>
            </a:r>
            <a:r>
              <a:rPr lang="en-US" sz="2400" dirty="0"/>
              <a:t>strongest </a:t>
            </a:r>
            <a:r>
              <a:rPr lang="en-US" sz="2400" dirty="0" smtClean="0"/>
              <a:t>student </a:t>
            </a:r>
            <a:br>
              <a:rPr lang="en-US" sz="2400" dirty="0" smtClean="0"/>
            </a:br>
            <a:r>
              <a:rPr lang="en-US" sz="2400" dirty="0" smtClean="0"/>
              <a:t>couldn’t finish</a:t>
            </a:r>
            <a:r>
              <a:rPr lang="en-US" sz="2400" dirty="0"/>
              <a:t>)</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2" name="Title 1"/>
          <p:cNvSpPr>
            <a:spLocks noGrp="1"/>
          </p:cNvSpPr>
          <p:nvPr>
            <p:ph type="title"/>
          </p:nvPr>
        </p:nvSpPr>
        <p:spPr/>
        <p:txBody>
          <a:bodyPr/>
          <a:lstStyle/>
          <a:p>
            <a:r>
              <a:rPr lang="en-US" b="1" dirty="0" smtClean="0">
                <a:solidFill>
                  <a:srgbClr val="C00000"/>
                </a:solidFill>
              </a:rPr>
              <a:t>How to Create a Sprint?</a:t>
            </a:r>
            <a:endParaRPr lang="en-US" b="1" dirty="0">
              <a:solidFill>
                <a:srgbClr val="C00000"/>
              </a:solidFill>
            </a:endParaRPr>
          </a:p>
        </p:txBody>
      </p:sp>
      <p:grpSp>
        <p:nvGrpSpPr>
          <p:cNvPr id="6" name="Group 5"/>
          <p:cNvGrpSpPr/>
          <p:nvPr/>
        </p:nvGrpSpPr>
        <p:grpSpPr>
          <a:xfrm>
            <a:off x="6565024" y="1676400"/>
            <a:ext cx="2446283" cy="2438400"/>
            <a:chOff x="6172200" y="304800"/>
            <a:chExt cx="2446283" cy="2438400"/>
          </a:xfrm>
        </p:grpSpPr>
        <p:sp>
          <p:nvSpPr>
            <p:cNvPr id="7" name="Explosion 1 6"/>
            <p:cNvSpPr/>
            <p:nvPr/>
          </p:nvSpPr>
          <p:spPr>
            <a:xfrm>
              <a:off x="6172200" y="304800"/>
              <a:ext cx="2362200" cy="2438400"/>
            </a:xfrm>
            <a:prstGeom prst="irregularSeal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2304219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t>In what ways are Sprints advantageous in meeting the demands of fluency</a:t>
            </a:r>
            <a:r>
              <a:rPr lang="en-US" sz="2800" dirty="0" smtClean="0"/>
              <a:t>?</a:t>
            </a:r>
          </a:p>
          <a:p>
            <a:pPr marL="457200" indent="-457200">
              <a:buFont typeface="Arial" panose="020B0604020202020204" pitchFamily="34" charset="0"/>
              <a:buChar char="•"/>
            </a:pPr>
            <a:endParaRPr lang="en-US" sz="2800" dirty="0" smtClean="0"/>
          </a:p>
          <a:p>
            <a:endParaRPr lang="en-US" sz="2800" dirty="0">
              <a:solidFill>
                <a:srgbClr val="404040"/>
              </a:solidFill>
            </a:endParaRPr>
          </a:p>
          <a:p>
            <a:endParaRPr lang="en-US" dirty="0"/>
          </a:p>
        </p:txBody>
      </p:sp>
      <p:sp>
        <p:nvSpPr>
          <p:cNvPr id="2" name="Title 1"/>
          <p:cNvSpPr>
            <a:spLocks noGrp="1"/>
          </p:cNvSpPr>
          <p:nvPr>
            <p:ph type="title"/>
          </p:nvPr>
        </p:nvSpPr>
        <p:spPr/>
        <p:txBody>
          <a:bodyPr/>
          <a:lstStyle/>
          <a:p>
            <a:r>
              <a:rPr lang="en-US" b="1" dirty="0" smtClean="0">
                <a:solidFill>
                  <a:srgbClr val="C00000"/>
                </a:solidFill>
              </a:rPr>
              <a:t>Sprints:  Reflections</a:t>
            </a:r>
            <a:endParaRPr lang="en-US" b="1" dirty="0">
              <a:solidFill>
                <a:srgbClr val="C00000"/>
              </a:solidFill>
            </a:endParaRPr>
          </a:p>
        </p:txBody>
      </p:sp>
    </p:spTree>
    <p:extLst>
      <p:ext uri="{BB962C8B-B14F-4D97-AF65-F5344CB8AC3E}">
        <p14:creationId xmlns:p14="http://schemas.microsoft.com/office/powerpoint/2010/main" val="258217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Sprints:  Key Points</a:t>
            </a:r>
            <a:endParaRPr lang="en-US" b="1" dirty="0">
              <a:solidFill>
                <a:srgbClr val="C00000"/>
              </a:solidFill>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sz="2800" dirty="0"/>
              <a:t>Sprints allow for rapid completion of multiple practice problems.</a:t>
            </a:r>
          </a:p>
          <a:p>
            <a:pPr marL="457200" indent="-457200">
              <a:buFont typeface="Arial" pitchFamily="34" charset="0"/>
              <a:buChar char="•"/>
            </a:pPr>
            <a:r>
              <a:rPr lang="en-US" sz="2800" dirty="0"/>
              <a:t>Sprints create intensity in student practice.</a:t>
            </a:r>
          </a:p>
          <a:p>
            <a:pPr marL="457200" indent="-457200">
              <a:buFont typeface="Arial" pitchFamily="34" charset="0"/>
              <a:buChar char="•"/>
            </a:pPr>
            <a:r>
              <a:rPr lang="en-US" sz="2800" dirty="0"/>
              <a:t>Sprints give students quick feedback.</a:t>
            </a:r>
          </a:p>
          <a:p>
            <a:pPr marL="457200" indent="-457200">
              <a:buFont typeface="Arial" pitchFamily="34" charset="0"/>
              <a:buChar char="•"/>
            </a:pPr>
            <a:r>
              <a:rPr lang="en-US" sz="2800" dirty="0"/>
              <a:t>Sprints motivate students with a near-term goal for improvement.</a:t>
            </a:r>
          </a:p>
          <a:p>
            <a:endParaRPr lang="en-US" sz="2800" dirty="0"/>
          </a:p>
        </p:txBody>
      </p:sp>
    </p:spTree>
    <p:extLst>
      <p:ext uri="{BB962C8B-B14F-4D97-AF65-F5344CB8AC3E}">
        <p14:creationId xmlns:p14="http://schemas.microsoft.com/office/powerpoint/2010/main" val="777305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94467"/>
                </a:solidFill>
              </a:rPr>
              <a:t>AGENDA</a:t>
            </a:r>
            <a:endParaRPr lang="en-US" b="1" dirty="0">
              <a:solidFill>
                <a:srgbClr val="194467"/>
              </a:solidFill>
            </a:endParaRPr>
          </a:p>
        </p:txBody>
      </p:sp>
      <p:sp>
        <p:nvSpPr>
          <p:cNvPr id="3" name="Content Placeholder 2"/>
          <p:cNvSpPr>
            <a:spLocks noGrp="1"/>
          </p:cNvSpPr>
          <p:nvPr>
            <p:ph idx="1"/>
          </p:nvPr>
        </p:nvSpPr>
        <p:spPr/>
        <p:txBody>
          <a:bodyPr/>
          <a:lstStyle/>
          <a:p>
            <a:r>
              <a:rPr lang="en-US" sz="2800" b="1" dirty="0">
                <a:effectLst/>
              </a:rPr>
              <a:t>Fluency Work – Sprints</a:t>
            </a:r>
          </a:p>
          <a:p>
            <a:r>
              <a:rPr lang="en-US" sz="2800" b="1" dirty="0">
                <a:effectLst>
                  <a:glow rad="228600">
                    <a:schemeClr val="accent6">
                      <a:satMod val="175000"/>
                      <a:alpha val="40000"/>
                    </a:schemeClr>
                  </a:glow>
                </a:effectLst>
              </a:rPr>
              <a:t>Fluency Work – Counting Exercises</a:t>
            </a:r>
          </a:p>
          <a:p>
            <a:r>
              <a:rPr lang="en-US" sz="2800" b="1" dirty="0"/>
              <a:t>Fluency Work </a:t>
            </a:r>
            <a:r>
              <a:rPr lang="en-US" sz="2800" b="1" dirty="0" smtClean="0"/>
              <a:t>– White </a:t>
            </a:r>
            <a:r>
              <a:rPr lang="en-US" sz="2800" b="1" dirty="0"/>
              <a:t>Board Exchanges</a:t>
            </a:r>
          </a:p>
          <a:p>
            <a:r>
              <a:rPr lang="en-US" sz="2800" b="1" dirty="0"/>
              <a:t>Fluency Work – Choral Exercises</a:t>
            </a:r>
          </a:p>
          <a:p>
            <a:r>
              <a:rPr lang="en-US" sz="2800" b="1" dirty="0"/>
              <a:t>Fluency Work – Other Fluency Activities</a:t>
            </a:r>
          </a:p>
          <a:p>
            <a:endParaRPr lang="en-US" sz="2800" dirty="0"/>
          </a:p>
          <a:p>
            <a:endParaRPr lang="en-US" dirty="0"/>
          </a:p>
        </p:txBody>
      </p:sp>
    </p:spTree>
    <p:extLst>
      <p:ext uri="{BB962C8B-B14F-4D97-AF65-F5344CB8AC3E}">
        <p14:creationId xmlns:p14="http://schemas.microsoft.com/office/powerpoint/2010/main" val="2317451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Counting </a:t>
            </a:r>
            <a:r>
              <a:rPr lang="en-US" b="1" dirty="0"/>
              <a:t>Exercises</a:t>
            </a:r>
          </a:p>
        </p:txBody>
      </p:sp>
      <p:sp>
        <p:nvSpPr>
          <p:cNvPr id="3" name="Content Placeholder 2"/>
          <p:cNvSpPr>
            <a:spLocks noGrp="1"/>
          </p:cNvSpPr>
          <p:nvPr>
            <p:ph idx="1"/>
          </p:nvPr>
        </p:nvSpPr>
        <p:spPr/>
        <p:txBody>
          <a:bodyPr/>
          <a:lstStyle/>
          <a:p>
            <a:pPr>
              <a:buFont typeface="Arial" pitchFamily="34" charset="0"/>
              <a:buChar char="•"/>
            </a:pPr>
            <a:r>
              <a:rPr lang="en-US" sz="2800" dirty="0"/>
              <a:t>Appropriate for all grade levels, </a:t>
            </a:r>
            <a:r>
              <a:rPr lang="en-US" sz="2800" dirty="0" smtClean="0"/>
              <a:t>K-5</a:t>
            </a:r>
          </a:p>
          <a:p>
            <a:pPr>
              <a:buFont typeface="Arial" pitchFamily="34" charset="0"/>
              <a:buChar char="•"/>
            </a:pPr>
            <a:r>
              <a:rPr lang="en-US" sz="2800" dirty="0" smtClean="0"/>
              <a:t>Counting forward and backwards allows students to develop a mental number line</a:t>
            </a:r>
            <a:endParaRPr lang="en-US" sz="2800" dirty="0"/>
          </a:p>
          <a:p>
            <a:pPr>
              <a:buFont typeface="Arial" pitchFamily="34" charset="0"/>
              <a:buChar char="•"/>
            </a:pPr>
            <a:r>
              <a:rPr lang="en-US" sz="2800" dirty="0"/>
              <a:t>Counting forward and backwards supports addition and subtraction</a:t>
            </a:r>
          </a:p>
          <a:p>
            <a:pPr>
              <a:buFont typeface="Arial" pitchFamily="34" charset="0"/>
              <a:buChar char="•"/>
            </a:pPr>
            <a:r>
              <a:rPr lang="en-US" sz="2800" dirty="0"/>
              <a:t>Skip-counting supports multiplication </a:t>
            </a:r>
            <a:endParaRPr lang="en-US" sz="2800" dirty="0" smtClean="0"/>
          </a:p>
          <a:p>
            <a:pPr marL="0" indent="0"/>
            <a:endParaRPr lang="en-US" dirty="0"/>
          </a:p>
          <a:p>
            <a:endParaRPr lang="en-US" dirty="0"/>
          </a:p>
        </p:txBody>
      </p:sp>
    </p:spTree>
    <p:extLst>
      <p:ext uri="{BB962C8B-B14F-4D97-AF65-F5344CB8AC3E}">
        <p14:creationId xmlns:p14="http://schemas.microsoft.com/office/powerpoint/2010/main" val="1202063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6" y="304801"/>
            <a:ext cx="8229600" cy="1143000"/>
          </a:xfrm>
        </p:spPr>
        <p:txBody>
          <a:bodyPr/>
          <a:lstStyle/>
          <a:p>
            <a:r>
              <a:rPr lang="en-US" b="1" dirty="0" smtClean="0"/>
              <a:t>Focus on Fluency</a:t>
            </a:r>
            <a:endParaRPr lang="en-US" b="1" dirty="0"/>
          </a:p>
        </p:txBody>
      </p:sp>
      <p:sp>
        <p:nvSpPr>
          <p:cNvPr id="4" name="Content Placeholder 3"/>
          <p:cNvSpPr>
            <a:spLocks noGrp="1"/>
          </p:cNvSpPr>
          <p:nvPr>
            <p:ph idx="1"/>
          </p:nvPr>
        </p:nvSpPr>
        <p:spPr>
          <a:xfrm>
            <a:off x="304800" y="1671395"/>
            <a:ext cx="8229600" cy="5186605"/>
          </a:xfrm>
        </p:spPr>
        <p:txBody>
          <a:bodyPr>
            <a:normAutofit lnSpcReduction="10000"/>
          </a:bodyPr>
          <a:lstStyle/>
          <a:p>
            <a:r>
              <a:rPr lang="en-US" sz="2800" b="1" dirty="0" smtClean="0"/>
              <a:t>Session Objectives:</a:t>
            </a:r>
          </a:p>
          <a:p>
            <a:pPr marL="457200" lvl="0" indent="-457200">
              <a:buFont typeface="Arial" pitchFamily="34" charset="0"/>
              <a:buChar char="•"/>
            </a:pPr>
            <a:r>
              <a:rPr lang="en-US" sz="2800" dirty="0"/>
              <a:t>Understand the fluency component of rigor called for in the Standards, as defined by guiding documents</a:t>
            </a:r>
          </a:p>
          <a:p>
            <a:pPr marL="457200" lvl="0" indent="-457200">
              <a:buFont typeface="Arial" pitchFamily="34" charset="0"/>
              <a:buChar char="•"/>
            </a:pPr>
            <a:r>
              <a:rPr lang="en-US" sz="2800" dirty="0"/>
              <a:t>Examine S</a:t>
            </a:r>
            <a:r>
              <a:rPr lang="en-US" sz="2800" dirty="0" smtClean="0"/>
              <a:t>prints, counting exercises, choral and whiteboard exchanges, and other fluency activities</a:t>
            </a:r>
          </a:p>
          <a:p>
            <a:pPr marL="457200" lvl="0" indent="-457200">
              <a:buFont typeface="Arial" pitchFamily="34" charset="0"/>
              <a:buChar char="•"/>
            </a:pPr>
            <a:r>
              <a:rPr lang="en-US" sz="2800" dirty="0" smtClean="0"/>
              <a:t>Analyze </a:t>
            </a:r>
            <a:r>
              <a:rPr lang="en-US" sz="2800" dirty="0"/>
              <a:t>the </a:t>
            </a:r>
            <a:r>
              <a:rPr lang="en-US" sz="2800" dirty="0" smtClean="0"/>
              <a:t>implementation considerations </a:t>
            </a:r>
            <a:r>
              <a:rPr lang="en-US" sz="2800" dirty="0"/>
              <a:t>and </a:t>
            </a:r>
            <a:r>
              <a:rPr lang="en-US" sz="2800" dirty="0" smtClean="0"/>
              <a:t>differentiation abilities </a:t>
            </a:r>
            <a:r>
              <a:rPr lang="en-US" sz="2800" dirty="0"/>
              <a:t>of </a:t>
            </a:r>
            <a:r>
              <a:rPr lang="en-US" sz="2800" dirty="0" smtClean="0"/>
              <a:t>each fluency activity </a:t>
            </a:r>
          </a:p>
          <a:p>
            <a:pPr marL="457200" lvl="0" indent="-457200">
              <a:buFont typeface="Arial" pitchFamily="34" charset="0"/>
              <a:buChar char="•"/>
            </a:pPr>
            <a:r>
              <a:rPr lang="en-US" sz="2800" dirty="0" smtClean="0"/>
              <a:t>Recognize and appreciate the coherence of K-5 fluency</a:t>
            </a:r>
            <a:endParaRPr lang="en-US" sz="2800" dirty="0"/>
          </a:p>
          <a:p>
            <a:endParaRPr lang="en-US" dirty="0"/>
          </a:p>
        </p:txBody>
      </p:sp>
    </p:spTree>
    <p:extLst>
      <p:ext uri="{BB962C8B-B14F-4D97-AF65-F5344CB8AC3E}">
        <p14:creationId xmlns:p14="http://schemas.microsoft.com/office/powerpoint/2010/main" val="1889883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What did you notice?</a:t>
            </a:r>
          </a:p>
          <a:p>
            <a:pPr marL="457200" indent="-457200">
              <a:buFont typeface="Arial" panose="020B0604020202020204" pitchFamily="34" charset="0"/>
              <a:buChar char="•"/>
            </a:pPr>
            <a:r>
              <a:rPr lang="en-US" sz="2800" dirty="0" smtClean="0"/>
              <a:t>How do lower grade level counting exercises support the work of the upper grades?</a:t>
            </a:r>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b="1" dirty="0" smtClean="0"/>
              <a:t>K-5 Progression of Finger Counting</a:t>
            </a:r>
            <a:endParaRPr lang="en-US" b="1" dirty="0"/>
          </a:p>
        </p:txBody>
      </p:sp>
    </p:spTree>
    <p:extLst>
      <p:ext uri="{BB962C8B-B14F-4D97-AF65-F5344CB8AC3E}">
        <p14:creationId xmlns:p14="http://schemas.microsoft.com/office/powerpoint/2010/main" val="52987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smtClean="0"/>
              <a:t>Kindergarten </a:t>
            </a:r>
            <a:r>
              <a:rPr lang="en-US" b="1" dirty="0"/>
              <a:t>Counting Exercises</a:t>
            </a:r>
          </a:p>
        </p:txBody>
      </p:sp>
      <p:sp>
        <p:nvSpPr>
          <p:cNvPr id="3" name="Content Placeholder 2"/>
          <p:cNvSpPr>
            <a:spLocks noGrp="1"/>
          </p:cNvSpPr>
          <p:nvPr>
            <p:ph idx="1"/>
          </p:nvPr>
        </p:nvSpPr>
        <p:spPr/>
        <p:txBody>
          <a:bodyPr/>
          <a:lstStyle/>
          <a:p>
            <a:r>
              <a:rPr lang="en-US" dirty="0"/>
              <a:t> </a:t>
            </a:r>
            <a:endParaRPr lang="en-US" dirty="0" smtClean="0"/>
          </a:p>
          <a:p>
            <a:endParaRPr lang="en-US" dirty="0"/>
          </a:p>
        </p:txBody>
      </p:sp>
      <p:sp>
        <p:nvSpPr>
          <p:cNvPr id="6" name="Content Placeholder 2"/>
          <p:cNvSpPr txBox="1">
            <a:spLocks/>
          </p:cNvSpPr>
          <p:nvPr/>
        </p:nvSpPr>
        <p:spPr>
          <a:xfrm>
            <a:off x="457200" y="1928750"/>
            <a:ext cx="8229600" cy="4572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2800" dirty="0" smtClean="0"/>
              <a:t>Green Light, Red Light</a:t>
            </a:r>
          </a:p>
          <a:p>
            <a:pPr marL="457200" indent="-457200">
              <a:buFont typeface="Arial"/>
              <a:buChar char="•"/>
            </a:pPr>
            <a:r>
              <a:rPr lang="en-US" sz="2800" dirty="0" smtClean="0"/>
              <a:t>Rekenrek Roller Coaster</a:t>
            </a:r>
          </a:p>
          <a:p>
            <a:pPr marL="457200" indent="-457200">
              <a:buFont typeface="Arial"/>
              <a:buChar char="•"/>
            </a:pPr>
            <a:r>
              <a:rPr lang="en-US" sz="2800" dirty="0" smtClean="0"/>
              <a:t>Pop Up</a:t>
            </a:r>
          </a:p>
          <a:p>
            <a:pPr marL="457200" indent="-457200">
              <a:buFont typeface="Arial"/>
              <a:buChar char="•"/>
            </a:pPr>
            <a:r>
              <a:rPr lang="en-US" sz="2800" dirty="0" smtClean="0"/>
              <a:t>Finger Counting</a:t>
            </a:r>
          </a:p>
          <a:p>
            <a:pPr marL="457200" indent="-457200">
              <a:buFont typeface="Arial"/>
              <a:buChar char="•"/>
            </a:pPr>
            <a:r>
              <a:rPr lang="en-US" sz="2800" dirty="0" smtClean="0"/>
              <a:t>Rekenrek Say Ten counting</a:t>
            </a:r>
          </a:p>
          <a:p>
            <a:pPr marL="457200" indent="-457200">
              <a:buFont typeface="Arial"/>
              <a:buChar char="•"/>
            </a:pPr>
            <a:r>
              <a:rPr lang="en-US" sz="2800" dirty="0" smtClean="0"/>
              <a:t>Say Ten Push Ups</a:t>
            </a:r>
          </a:p>
          <a:p>
            <a:pPr marL="457200" indent="-457200">
              <a:buFont typeface="Arial"/>
              <a:buChar char="•"/>
            </a:pPr>
            <a:endParaRPr lang="en-US" dirty="0" smtClean="0"/>
          </a:p>
          <a:p>
            <a:pPr marL="457200" indent="-457200">
              <a:buFont typeface="Arial"/>
              <a:buChar char="•"/>
            </a:pPr>
            <a:endParaRPr lang="en-US" dirty="0" smtClean="0"/>
          </a:p>
          <a:p>
            <a:endParaRPr lang="en-US" dirty="0"/>
          </a:p>
        </p:txBody>
      </p:sp>
    </p:spTree>
    <p:extLst>
      <p:ext uri="{BB962C8B-B14F-4D97-AF65-F5344CB8AC3E}">
        <p14:creationId xmlns:p14="http://schemas.microsoft.com/office/powerpoint/2010/main" val="1008897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smtClean="0"/>
              <a:t>Kindergarten </a:t>
            </a:r>
            <a:r>
              <a:rPr lang="en-US" b="1" dirty="0"/>
              <a:t>Counting Exercises</a:t>
            </a:r>
          </a:p>
        </p:txBody>
      </p:sp>
      <p:sp>
        <p:nvSpPr>
          <p:cNvPr id="3" name="Content Placeholder 2"/>
          <p:cNvSpPr>
            <a:spLocks noGrp="1"/>
          </p:cNvSpPr>
          <p:nvPr>
            <p:ph idx="1"/>
          </p:nvPr>
        </p:nvSpPr>
        <p:spPr/>
        <p:txBody>
          <a:bodyPr/>
          <a:lstStyle/>
          <a:p>
            <a:r>
              <a:rPr lang="en-US" dirty="0"/>
              <a:t> </a:t>
            </a:r>
            <a:endParaRPr lang="en-US" dirty="0" smtClean="0"/>
          </a:p>
          <a:p>
            <a:endParaRPr lang="en-US" dirty="0"/>
          </a:p>
        </p:txBody>
      </p:sp>
      <p:sp>
        <p:nvSpPr>
          <p:cNvPr id="6" name="Content Placeholder 2"/>
          <p:cNvSpPr txBox="1">
            <a:spLocks/>
          </p:cNvSpPr>
          <p:nvPr/>
        </p:nvSpPr>
        <p:spPr>
          <a:xfrm>
            <a:off x="457200" y="1928750"/>
            <a:ext cx="8229600" cy="4572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2800" dirty="0" smtClean="0"/>
              <a:t>Green Light, Red Light</a:t>
            </a:r>
          </a:p>
          <a:p>
            <a:pPr marL="457200" indent="-457200">
              <a:buFont typeface="Arial"/>
              <a:buChar char="•"/>
            </a:pPr>
            <a:r>
              <a:rPr lang="en-US" sz="2800" dirty="0" smtClean="0"/>
              <a:t>Rekenrek Roller Coaster</a:t>
            </a:r>
          </a:p>
          <a:p>
            <a:pPr marL="457200" indent="-457200">
              <a:buFont typeface="Arial"/>
              <a:buChar char="•"/>
            </a:pPr>
            <a:r>
              <a:rPr lang="en-US" sz="2800" dirty="0" smtClean="0"/>
              <a:t>Pop Up</a:t>
            </a:r>
          </a:p>
          <a:p>
            <a:pPr marL="457200" indent="-457200">
              <a:buFont typeface="Arial"/>
              <a:buChar char="•"/>
            </a:pPr>
            <a:r>
              <a:rPr lang="en-US" sz="2800" dirty="0" smtClean="0"/>
              <a:t>Finger Counting</a:t>
            </a:r>
          </a:p>
          <a:p>
            <a:pPr marL="457200" indent="-457200">
              <a:buFont typeface="Arial"/>
              <a:buChar char="•"/>
            </a:pPr>
            <a:r>
              <a:rPr lang="en-US" sz="2800" dirty="0" smtClean="0"/>
              <a:t>Rekenrek Say Ten counting</a:t>
            </a:r>
          </a:p>
          <a:p>
            <a:pPr marL="457200" indent="-457200">
              <a:buFont typeface="Arial"/>
              <a:buChar char="•"/>
            </a:pPr>
            <a:r>
              <a:rPr lang="en-US" sz="2800" dirty="0" smtClean="0"/>
              <a:t>Say Ten Push Ups</a:t>
            </a:r>
          </a:p>
          <a:p>
            <a:pPr marL="457200" indent="-457200">
              <a:buFont typeface="Arial"/>
              <a:buChar char="•"/>
            </a:pPr>
            <a:endParaRPr lang="en-US" dirty="0" smtClean="0"/>
          </a:p>
          <a:p>
            <a:pPr marL="457200" indent="-457200">
              <a:buFont typeface="Arial"/>
              <a:buChar char="•"/>
            </a:pPr>
            <a:endParaRPr lang="en-US" dirty="0" smtClean="0"/>
          </a:p>
          <a:p>
            <a:endParaRPr lang="en-US" dirty="0"/>
          </a:p>
        </p:txBody>
      </p:sp>
    </p:spTree>
    <p:extLst>
      <p:ext uri="{BB962C8B-B14F-4D97-AF65-F5344CB8AC3E}">
        <p14:creationId xmlns:p14="http://schemas.microsoft.com/office/powerpoint/2010/main" val="99705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a:t>
            </a:r>
            <a:r>
              <a:rPr lang="en-US" b="1" baseline="30000" dirty="0" smtClean="0"/>
              <a:t>st</a:t>
            </a:r>
            <a:r>
              <a:rPr lang="en-US" b="1" dirty="0" smtClean="0"/>
              <a:t> Grade Counting </a:t>
            </a:r>
            <a:r>
              <a:rPr lang="en-US" b="1" dirty="0"/>
              <a:t>Exercises</a:t>
            </a:r>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Red Light, Green Light</a:t>
            </a:r>
          </a:p>
          <a:p>
            <a:pPr marL="457200" indent="-457200">
              <a:buFont typeface="Arial"/>
              <a:buChar char="•"/>
            </a:pPr>
            <a:r>
              <a:rPr lang="en-US" sz="2800" dirty="0" smtClean="0"/>
              <a:t>Beep Counting</a:t>
            </a:r>
          </a:p>
          <a:p>
            <a:pPr marL="457200" indent="-457200">
              <a:buFont typeface="Arial"/>
              <a:buChar char="•"/>
            </a:pPr>
            <a:r>
              <a:rPr lang="en-US" sz="2800" dirty="0" smtClean="0"/>
              <a:t>Sparkle: Say Ten Way</a:t>
            </a:r>
          </a:p>
          <a:p>
            <a:pPr marL="457200" indent="-457200">
              <a:buFont typeface="Arial"/>
              <a:buChar char="•"/>
            </a:pPr>
            <a:r>
              <a:rPr lang="en-US" sz="2800" dirty="0" smtClean="0"/>
              <a:t>Happy Counting</a:t>
            </a:r>
          </a:p>
          <a:p>
            <a:pPr marL="457200" indent="-457200">
              <a:buFont typeface="Arial"/>
              <a:buChar char="•"/>
            </a:pPr>
            <a:r>
              <a:rPr lang="en-US" sz="2800" dirty="0" smtClean="0"/>
              <a:t>Coin Drop</a:t>
            </a:r>
            <a:endParaRPr lang="en-US" sz="2800" dirty="0"/>
          </a:p>
          <a:p>
            <a:endParaRPr lang="en-US" sz="2800" dirty="0"/>
          </a:p>
        </p:txBody>
      </p:sp>
    </p:spTree>
    <p:extLst>
      <p:ext uri="{BB962C8B-B14F-4D97-AF65-F5344CB8AC3E}">
        <p14:creationId xmlns:p14="http://schemas.microsoft.com/office/powerpoint/2010/main" val="1061105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t>
            </a:r>
            <a:r>
              <a:rPr lang="en-US" b="1" baseline="30000" dirty="0" smtClean="0"/>
              <a:t>nd</a:t>
            </a:r>
            <a:r>
              <a:rPr lang="en-US" b="1" dirty="0" smtClean="0"/>
              <a:t> Grade Counting Exercises</a:t>
            </a:r>
            <a:endParaRPr lang="en-US" b="1" dirty="0"/>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Say </a:t>
            </a:r>
            <a:r>
              <a:rPr lang="en-US" sz="2800" dirty="0"/>
              <a:t>Ten </a:t>
            </a:r>
            <a:r>
              <a:rPr lang="en-US" sz="2800" dirty="0" smtClean="0"/>
              <a:t>Counting, Say Ten to the Next Ten</a:t>
            </a:r>
            <a:endParaRPr lang="en-US" sz="2800" dirty="0"/>
          </a:p>
          <a:p>
            <a:pPr marL="457200" indent="-457200">
              <a:buFont typeface="Arial"/>
              <a:buChar char="•"/>
            </a:pPr>
            <a:r>
              <a:rPr lang="en-US" sz="2800" dirty="0" smtClean="0"/>
              <a:t>Counting by 1, 2, 5, 10, 100</a:t>
            </a:r>
          </a:p>
          <a:p>
            <a:pPr marL="457200" indent="-457200">
              <a:buFont typeface="Arial"/>
              <a:buChar char="•"/>
            </a:pPr>
            <a:r>
              <a:rPr lang="en-US" sz="2800" dirty="0" smtClean="0"/>
              <a:t>Counting by 2’s by end of year</a:t>
            </a:r>
          </a:p>
          <a:p>
            <a:pPr marL="457200" indent="-457200">
              <a:buFont typeface="Arial"/>
              <a:buChar char="•"/>
            </a:pPr>
            <a:r>
              <a:rPr lang="en-US" sz="2800" dirty="0"/>
              <a:t>Counting length </a:t>
            </a:r>
            <a:r>
              <a:rPr lang="en-US" sz="2800" dirty="0" smtClean="0"/>
              <a:t>units, with coins, on a clock</a:t>
            </a:r>
            <a:endParaRPr lang="en-US" sz="2800" dirty="0"/>
          </a:p>
        </p:txBody>
      </p:sp>
      <p:grpSp>
        <p:nvGrpSpPr>
          <p:cNvPr id="5" name="Group 4"/>
          <p:cNvGrpSpPr/>
          <p:nvPr/>
        </p:nvGrpSpPr>
        <p:grpSpPr>
          <a:xfrm>
            <a:off x="2236005" y="4125516"/>
            <a:ext cx="4724400" cy="2275284"/>
            <a:chOff x="3767873" y="1981200"/>
            <a:chExt cx="5239249" cy="2514600"/>
          </a:xfrm>
        </p:grpSpPr>
        <p:pic>
          <p:nvPicPr>
            <p:cNvPr id="6" name="Picture 5"/>
            <p:cNvPicPr>
              <a:picLocks noChangeAspect="1"/>
            </p:cNvPicPr>
            <p:nvPr/>
          </p:nvPicPr>
          <p:blipFill>
            <a:blip r:embed="rId3"/>
            <a:stretch>
              <a:fillRect/>
            </a:stretch>
          </p:blipFill>
          <p:spPr>
            <a:xfrm>
              <a:off x="6477000" y="2819400"/>
              <a:ext cx="2530122" cy="977900"/>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3767873" y="1981200"/>
              <a:ext cx="2480217" cy="1943100"/>
            </a:xfrm>
            <a:prstGeom prst="rect">
              <a:avLst/>
            </a:prstGeom>
            <a:ln>
              <a:solidFill>
                <a:srgbClr val="000000"/>
              </a:solidFill>
            </a:ln>
          </p:spPr>
        </p:pic>
        <p:sp>
          <p:nvSpPr>
            <p:cNvPr id="8" name="TextBox 7"/>
            <p:cNvSpPr txBox="1"/>
            <p:nvPr/>
          </p:nvSpPr>
          <p:spPr>
            <a:xfrm>
              <a:off x="4381500" y="4126468"/>
              <a:ext cx="1181100" cy="369332"/>
            </a:xfrm>
            <a:prstGeom prst="rect">
              <a:avLst/>
            </a:prstGeom>
            <a:noFill/>
          </p:spPr>
          <p:txBody>
            <a:bodyPr wrap="square" rtlCol="0">
              <a:spAutoFit/>
            </a:bodyPr>
            <a:lstStyle/>
            <a:p>
              <a:pPr algn="ctr"/>
              <a:r>
                <a:rPr lang="en-US" dirty="0" smtClean="0"/>
                <a:t>Rekenrek</a:t>
              </a:r>
              <a:endParaRPr lang="en-US" dirty="0"/>
            </a:p>
          </p:txBody>
        </p:sp>
        <p:sp>
          <p:nvSpPr>
            <p:cNvPr id="9" name="TextBox 8"/>
            <p:cNvSpPr txBox="1"/>
            <p:nvPr/>
          </p:nvSpPr>
          <p:spPr>
            <a:xfrm>
              <a:off x="6934200" y="4126468"/>
              <a:ext cx="1676400" cy="369332"/>
            </a:xfrm>
            <a:prstGeom prst="rect">
              <a:avLst/>
            </a:prstGeom>
            <a:noFill/>
          </p:spPr>
          <p:txBody>
            <a:bodyPr wrap="square" rtlCol="0">
              <a:spAutoFit/>
            </a:bodyPr>
            <a:lstStyle/>
            <a:p>
              <a:pPr algn="ctr"/>
              <a:r>
                <a:rPr lang="en-US" dirty="0" smtClean="0"/>
                <a:t>Hide Zero cards</a:t>
              </a:r>
              <a:endParaRPr lang="en-US" dirty="0"/>
            </a:p>
          </p:txBody>
        </p:sp>
      </p:grpSp>
    </p:spTree>
    <p:extLst>
      <p:ext uri="{BB962C8B-B14F-4D97-AF65-F5344CB8AC3E}">
        <p14:creationId xmlns:p14="http://schemas.microsoft.com/office/powerpoint/2010/main" val="834804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t>
            </a:r>
            <a:r>
              <a:rPr lang="en-US" b="1" baseline="30000" dirty="0" smtClean="0"/>
              <a:t>nd</a:t>
            </a:r>
            <a:r>
              <a:rPr lang="en-US" b="1" dirty="0" smtClean="0"/>
              <a:t> Grade Counting Exercises</a:t>
            </a:r>
            <a:endParaRPr lang="en-US" b="1" dirty="0"/>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Say </a:t>
            </a:r>
            <a:r>
              <a:rPr lang="en-US" sz="2800" dirty="0"/>
              <a:t>Ten </a:t>
            </a:r>
            <a:r>
              <a:rPr lang="en-US" sz="2800" dirty="0" smtClean="0"/>
              <a:t>Counting, Say Ten to the Next Ten</a:t>
            </a:r>
            <a:endParaRPr lang="en-US" sz="2800" dirty="0"/>
          </a:p>
          <a:p>
            <a:pPr marL="457200" indent="-457200">
              <a:buFont typeface="Arial"/>
              <a:buChar char="•"/>
            </a:pPr>
            <a:r>
              <a:rPr lang="en-US" sz="2800" dirty="0" smtClean="0"/>
              <a:t>Counting by 1, 2, 5, 10, 100</a:t>
            </a:r>
          </a:p>
          <a:p>
            <a:pPr marL="457200" indent="-457200">
              <a:buFont typeface="Arial"/>
              <a:buChar char="•"/>
            </a:pPr>
            <a:r>
              <a:rPr lang="en-US" sz="2800" dirty="0" smtClean="0"/>
              <a:t>Counting by 2’s by end of year</a:t>
            </a:r>
          </a:p>
          <a:p>
            <a:pPr marL="457200" indent="-457200">
              <a:buFont typeface="Arial"/>
              <a:buChar char="•"/>
            </a:pPr>
            <a:r>
              <a:rPr lang="en-US" sz="2800" dirty="0"/>
              <a:t>Counting length </a:t>
            </a:r>
            <a:r>
              <a:rPr lang="en-US" sz="2800" dirty="0" smtClean="0"/>
              <a:t>units, with coins, on a clock</a:t>
            </a:r>
            <a:endParaRPr lang="en-US" sz="2800" dirty="0"/>
          </a:p>
        </p:txBody>
      </p:sp>
      <p:grpSp>
        <p:nvGrpSpPr>
          <p:cNvPr id="5" name="Group 4"/>
          <p:cNvGrpSpPr/>
          <p:nvPr/>
        </p:nvGrpSpPr>
        <p:grpSpPr>
          <a:xfrm>
            <a:off x="2236005" y="4125516"/>
            <a:ext cx="4724400" cy="2275284"/>
            <a:chOff x="3767873" y="1981200"/>
            <a:chExt cx="5239249" cy="2514600"/>
          </a:xfrm>
        </p:grpSpPr>
        <p:pic>
          <p:nvPicPr>
            <p:cNvPr id="6" name="Picture 5"/>
            <p:cNvPicPr>
              <a:picLocks noChangeAspect="1"/>
            </p:cNvPicPr>
            <p:nvPr/>
          </p:nvPicPr>
          <p:blipFill>
            <a:blip r:embed="rId3"/>
            <a:stretch>
              <a:fillRect/>
            </a:stretch>
          </p:blipFill>
          <p:spPr>
            <a:xfrm>
              <a:off x="6477000" y="2819400"/>
              <a:ext cx="2530122" cy="977900"/>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3767873" y="1981200"/>
              <a:ext cx="2480217" cy="1943100"/>
            </a:xfrm>
            <a:prstGeom prst="rect">
              <a:avLst/>
            </a:prstGeom>
            <a:ln>
              <a:solidFill>
                <a:srgbClr val="000000"/>
              </a:solidFill>
            </a:ln>
          </p:spPr>
        </p:pic>
        <p:sp>
          <p:nvSpPr>
            <p:cNvPr id="8" name="TextBox 7"/>
            <p:cNvSpPr txBox="1"/>
            <p:nvPr/>
          </p:nvSpPr>
          <p:spPr>
            <a:xfrm>
              <a:off x="4381500" y="4126468"/>
              <a:ext cx="1181100" cy="369332"/>
            </a:xfrm>
            <a:prstGeom prst="rect">
              <a:avLst/>
            </a:prstGeom>
            <a:noFill/>
          </p:spPr>
          <p:txBody>
            <a:bodyPr wrap="square" rtlCol="0">
              <a:spAutoFit/>
            </a:bodyPr>
            <a:lstStyle/>
            <a:p>
              <a:pPr algn="ctr"/>
              <a:r>
                <a:rPr lang="en-US" dirty="0" smtClean="0"/>
                <a:t>Rekenrek</a:t>
              </a:r>
              <a:endParaRPr lang="en-US" dirty="0"/>
            </a:p>
          </p:txBody>
        </p:sp>
        <p:sp>
          <p:nvSpPr>
            <p:cNvPr id="9" name="TextBox 8"/>
            <p:cNvSpPr txBox="1"/>
            <p:nvPr/>
          </p:nvSpPr>
          <p:spPr>
            <a:xfrm>
              <a:off x="6934200" y="4126468"/>
              <a:ext cx="1676400" cy="369332"/>
            </a:xfrm>
            <a:prstGeom prst="rect">
              <a:avLst/>
            </a:prstGeom>
            <a:noFill/>
          </p:spPr>
          <p:txBody>
            <a:bodyPr wrap="square" rtlCol="0">
              <a:spAutoFit/>
            </a:bodyPr>
            <a:lstStyle/>
            <a:p>
              <a:pPr algn="ctr"/>
              <a:r>
                <a:rPr lang="en-US" dirty="0" smtClean="0"/>
                <a:t>Hide Zero cards</a:t>
              </a:r>
              <a:endParaRPr lang="en-US" dirty="0"/>
            </a:p>
          </p:txBody>
        </p:sp>
      </p:grpSp>
    </p:spTree>
    <p:extLst>
      <p:ext uri="{BB962C8B-B14F-4D97-AF65-F5344CB8AC3E}">
        <p14:creationId xmlns:p14="http://schemas.microsoft.com/office/powerpoint/2010/main" val="329667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Counting </a:t>
            </a:r>
            <a:r>
              <a:rPr lang="en-US" b="1" dirty="0" smtClean="0"/>
              <a:t>Exercises in Action:  K-2</a:t>
            </a:r>
            <a:endParaRPr lang="en-US" b="1" dirty="0">
              <a:solidFill>
                <a:srgbClr val="C00000"/>
              </a:solidFill>
            </a:endParaRPr>
          </a:p>
        </p:txBody>
      </p:sp>
      <p:sp>
        <p:nvSpPr>
          <p:cNvPr id="6" name="Content Placeholder 2"/>
          <p:cNvSpPr txBox="1">
            <a:spLocks/>
          </p:cNvSpPr>
          <p:nvPr/>
        </p:nvSpPr>
        <p:spPr>
          <a:xfrm>
            <a:off x="304800" y="1776350"/>
            <a:ext cx="6172200" cy="40148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304800" y="2133600"/>
            <a:ext cx="8229600" cy="42147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dirty="0"/>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52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t>
            </a:r>
            <a:r>
              <a:rPr lang="en-US" b="1" baseline="30000" dirty="0" smtClean="0"/>
              <a:t>rd</a:t>
            </a:r>
            <a:r>
              <a:rPr lang="en-US" b="1" dirty="0" smtClean="0"/>
              <a:t> Grade </a:t>
            </a:r>
            <a:r>
              <a:rPr lang="en-US" b="1" dirty="0"/>
              <a:t>Counting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Group Counting by 3, 4, 6, 7, 8, 9</a:t>
            </a:r>
          </a:p>
          <a:p>
            <a:pPr marL="457200" indent="-457200">
              <a:buFont typeface="Arial" panose="020B0604020202020204" pitchFamily="34" charset="0"/>
              <a:buChar char="•"/>
            </a:pPr>
            <a:r>
              <a:rPr lang="en-US" sz="2800" dirty="0" smtClean="0"/>
              <a:t>Minute Counting</a:t>
            </a:r>
          </a:p>
          <a:p>
            <a:pPr marL="457200" indent="-457200">
              <a:buFont typeface="Arial" panose="020B0604020202020204" pitchFamily="34" charset="0"/>
              <a:buChar char="•"/>
            </a:pPr>
            <a:r>
              <a:rPr lang="en-US" sz="2800" dirty="0" smtClean="0"/>
              <a:t>Gram Counting</a:t>
            </a:r>
          </a:p>
          <a:p>
            <a:pPr marL="457200" indent="-457200">
              <a:buFont typeface="Arial" panose="020B0604020202020204" pitchFamily="34" charset="0"/>
              <a:buChar char="•"/>
            </a:pPr>
            <a:r>
              <a:rPr lang="en-US" sz="2800" dirty="0" smtClean="0"/>
              <a:t>Skip Counting by Halves and Fourths on the Clock</a:t>
            </a:r>
          </a:p>
          <a:p>
            <a:pPr marL="457200" indent="-457200">
              <a:buFont typeface="Arial" panose="020B0604020202020204" pitchFamily="34" charset="0"/>
              <a:buChar char="•"/>
            </a:pPr>
            <a:r>
              <a:rPr lang="en-US" sz="2800" dirty="0" smtClean="0"/>
              <a:t>Counting by Unit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686163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a:t>
            </a:r>
            <a:r>
              <a:rPr lang="en-US" b="1" baseline="30000" dirty="0" smtClean="0"/>
              <a:t>rd</a:t>
            </a:r>
            <a:r>
              <a:rPr lang="en-US" b="1" dirty="0" smtClean="0"/>
              <a:t> Grade </a:t>
            </a:r>
            <a:r>
              <a:rPr lang="en-US" b="1" dirty="0"/>
              <a:t>Counting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Group Counting by 3, 4, 6, 7, 8, 9</a:t>
            </a:r>
          </a:p>
          <a:p>
            <a:pPr marL="457200" indent="-457200">
              <a:buFont typeface="Arial" panose="020B0604020202020204" pitchFamily="34" charset="0"/>
              <a:buChar char="•"/>
            </a:pPr>
            <a:r>
              <a:rPr lang="en-US" sz="2800" dirty="0" smtClean="0"/>
              <a:t>Minute Counting</a:t>
            </a:r>
          </a:p>
          <a:p>
            <a:pPr marL="457200" indent="-457200">
              <a:buFont typeface="Arial" panose="020B0604020202020204" pitchFamily="34" charset="0"/>
              <a:buChar char="•"/>
            </a:pPr>
            <a:r>
              <a:rPr lang="en-US" sz="2800" dirty="0" smtClean="0"/>
              <a:t>Gram Counting</a:t>
            </a:r>
          </a:p>
          <a:p>
            <a:pPr marL="457200" indent="-457200">
              <a:buFont typeface="Arial" panose="020B0604020202020204" pitchFamily="34" charset="0"/>
              <a:buChar char="•"/>
            </a:pPr>
            <a:r>
              <a:rPr lang="en-US" sz="2800" dirty="0" smtClean="0"/>
              <a:t>Skip Counting by Halves and Fourths on the Clock</a:t>
            </a:r>
          </a:p>
          <a:p>
            <a:pPr marL="457200" indent="-457200">
              <a:buFont typeface="Arial" panose="020B0604020202020204" pitchFamily="34" charset="0"/>
              <a:buChar char="•"/>
            </a:pPr>
            <a:r>
              <a:rPr lang="en-US" sz="2800" dirty="0" smtClean="0"/>
              <a:t>Counting by Unit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05133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a:t>
            </a:r>
            <a:r>
              <a:rPr lang="en-US" b="1" baseline="30000" dirty="0" smtClean="0"/>
              <a:t>th</a:t>
            </a:r>
            <a:r>
              <a:rPr lang="en-US" b="1" dirty="0" smtClean="0"/>
              <a:t> Grade Counting </a:t>
            </a:r>
            <a:r>
              <a:rPr lang="en-US" b="1" dirty="0"/>
              <a:t>Exercises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t>Unit </a:t>
            </a:r>
            <a:r>
              <a:rPr lang="en-US" sz="2800" dirty="0" smtClean="0"/>
              <a:t>Counting (grams, liters, meters, minutes, etc.)</a:t>
            </a:r>
          </a:p>
          <a:p>
            <a:pPr marL="457200" indent="-457200">
              <a:buFont typeface="Arial" panose="020B0604020202020204" pitchFamily="34" charset="0"/>
              <a:buChar char="•"/>
            </a:pPr>
            <a:r>
              <a:rPr lang="en-US" sz="2800" dirty="0" smtClean="0"/>
              <a:t>Fraction Counting</a:t>
            </a:r>
          </a:p>
          <a:p>
            <a:pPr marL="0" indent="0"/>
            <a:endParaRPr lang="en-US" sz="2800"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337239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4818794" cy="2133600"/>
          </a:xfrm>
        </p:spPr>
        <p:txBody>
          <a:bodyPr>
            <a:normAutofit/>
          </a:bodyPr>
          <a:lstStyle/>
          <a:p>
            <a:r>
              <a:rPr lang="en-US" b="1" dirty="0"/>
              <a:t>Fluency</a:t>
            </a:r>
            <a:br>
              <a:rPr lang="en-US" b="1" dirty="0"/>
            </a:br>
            <a:r>
              <a:rPr lang="en-US" b="1" dirty="0" smtClean="0"/>
              <a:t>as Defined </a:t>
            </a:r>
            <a:r>
              <a:rPr lang="en-US" b="1" dirty="0"/>
              <a:t>by the </a:t>
            </a:r>
            <a:r>
              <a:rPr lang="en-US" b="1" dirty="0" smtClean="0"/>
              <a:t/>
            </a:r>
            <a:br>
              <a:rPr lang="en-US" b="1" dirty="0" smtClean="0"/>
            </a:br>
            <a:r>
              <a:rPr lang="en-US" b="1" dirty="0" smtClean="0"/>
              <a:t>Instructional </a:t>
            </a:r>
            <a:r>
              <a:rPr lang="en-US" b="1" dirty="0"/>
              <a:t>Shifts</a:t>
            </a:r>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r>
              <a:rPr lang="en-US" sz="2800" dirty="0" smtClean="0"/>
              <a:t>	“</a:t>
            </a:r>
            <a:r>
              <a:rPr lang="en-US" sz="2800" dirty="0"/>
              <a:t>Students are expected to have speed and accuracy with simple calculations; teachers structure class time and/or homework time for students to memorize through repetition, core functions.”</a:t>
            </a:r>
          </a:p>
          <a:p>
            <a:endParaRPr lang="en-US" dirty="0"/>
          </a:p>
        </p:txBody>
      </p:sp>
      <p:grpSp>
        <p:nvGrpSpPr>
          <p:cNvPr id="5" name="Group 4"/>
          <p:cNvGrpSpPr/>
          <p:nvPr/>
        </p:nvGrpSpPr>
        <p:grpSpPr>
          <a:xfrm>
            <a:off x="4729271" y="914400"/>
            <a:ext cx="3805129" cy="2648744"/>
            <a:chOff x="6873519" y="849685"/>
            <a:chExt cx="1913080" cy="131267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380" y="849685"/>
              <a:ext cx="1665219" cy="1249470"/>
            </a:xfrm>
            <a:prstGeom prst="rect">
              <a:avLst/>
            </a:prstGeom>
            <a:ln w="19050">
              <a:solidFill>
                <a:srgbClr val="0A668B"/>
              </a:solidFill>
            </a:ln>
          </p:spPr>
        </p:pic>
        <p:sp>
          <p:nvSpPr>
            <p:cNvPr id="7" name="Rounded Rectangle 6"/>
            <p:cNvSpPr/>
            <p:nvPr/>
          </p:nvSpPr>
          <p:spPr>
            <a:xfrm>
              <a:off x="7158147" y="1399381"/>
              <a:ext cx="954273" cy="158111"/>
            </a:xfrm>
            <a:prstGeom prst="round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a:stCxn id="7" idx="1"/>
            </p:cNvCxnSpPr>
            <p:nvPr/>
          </p:nvCxnSpPr>
          <p:spPr>
            <a:xfrm flipH="1">
              <a:off x="6873519" y="1478437"/>
              <a:ext cx="284628" cy="68391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77132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a:t>
            </a:r>
            <a:r>
              <a:rPr lang="en-US" b="1" baseline="30000" dirty="0" smtClean="0"/>
              <a:t>th</a:t>
            </a:r>
            <a:r>
              <a:rPr lang="en-US" b="1" dirty="0" smtClean="0"/>
              <a:t> Grade </a:t>
            </a:r>
            <a:r>
              <a:rPr lang="en-US" b="1" dirty="0"/>
              <a:t>Counting Exercises</a:t>
            </a:r>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Skip count by 12’s, 12 tens</a:t>
            </a:r>
          </a:p>
          <a:p>
            <a:pPr marL="457200" indent="-457200">
              <a:buFont typeface="Arial"/>
              <a:buChar char="•"/>
            </a:pPr>
            <a:r>
              <a:rPr lang="en-US" sz="2800" dirty="0" smtClean="0"/>
              <a:t>Happy Counting with Mixed Numbers</a:t>
            </a:r>
          </a:p>
          <a:p>
            <a:pPr marL="457200" indent="-457200">
              <a:buFont typeface="Arial"/>
              <a:buChar char="•"/>
            </a:pPr>
            <a:r>
              <a:rPr lang="en-US" sz="2800" dirty="0" smtClean="0"/>
              <a:t>Count by Fractions</a:t>
            </a:r>
          </a:p>
          <a:p>
            <a:pPr marL="457200" indent="-457200">
              <a:buFont typeface="Arial"/>
              <a:buChar char="•"/>
            </a:pPr>
            <a:endParaRPr lang="en-US" sz="2800" dirty="0" smtClean="0"/>
          </a:p>
        </p:txBody>
      </p:sp>
    </p:spTree>
    <p:extLst>
      <p:ext uri="{BB962C8B-B14F-4D97-AF65-F5344CB8AC3E}">
        <p14:creationId xmlns:p14="http://schemas.microsoft.com/office/powerpoint/2010/main" val="2007429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Implementation Considerations</a:t>
            </a:r>
            <a:endParaRPr lang="en-US" b="1"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Consistent routine</a:t>
            </a:r>
          </a:p>
          <a:p>
            <a:pPr marL="457200" indent="-457200">
              <a:buFont typeface="Arial" panose="020B0604020202020204" pitchFamily="34" charset="0"/>
              <a:buChar char="•"/>
            </a:pPr>
            <a:r>
              <a:rPr lang="en-US" sz="2800" dirty="0" smtClean="0"/>
              <a:t>Engagement and Pacing</a:t>
            </a:r>
          </a:p>
          <a:p>
            <a:pPr marL="457200" indent="-457200">
              <a:buFont typeface="Arial" panose="020B0604020202020204" pitchFamily="34" charset="0"/>
              <a:buChar char="•"/>
            </a:pPr>
            <a:r>
              <a:rPr lang="en-US" sz="2800" dirty="0"/>
              <a:t>Varied student ability levels</a:t>
            </a:r>
          </a:p>
          <a:p>
            <a:pPr marL="0" indent="0"/>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230667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Ways to Differentiate Counting</a:t>
            </a:r>
            <a:endParaRPr lang="en-US" b="1" dirty="0"/>
          </a:p>
        </p:txBody>
      </p:sp>
      <p:sp>
        <p:nvSpPr>
          <p:cNvPr id="3" name="Content Placeholder 2"/>
          <p:cNvSpPr>
            <a:spLocks noGrp="1"/>
          </p:cNvSpPr>
          <p:nvPr>
            <p:ph idx="1"/>
          </p:nvPr>
        </p:nvSpPr>
        <p:spPr/>
        <p:txBody>
          <a:bodyPr>
            <a:normAutofit lnSpcReduction="10000"/>
          </a:bodyPr>
          <a:lstStyle/>
          <a:p>
            <a:pPr marL="457200" indent="-457200">
              <a:buFont typeface="Arial" panose="020B0604020202020204" pitchFamily="34" charset="0"/>
              <a:buChar char="•"/>
            </a:pPr>
            <a:r>
              <a:rPr lang="en-US" sz="2800" dirty="0"/>
              <a:t>Tapping on desk, lap</a:t>
            </a:r>
          </a:p>
          <a:p>
            <a:pPr marL="457200" indent="-457200">
              <a:buFont typeface="Arial" panose="020B0604020202020204" pitchFamily="34" charset="0"/>
              <a:buChar char="•"/>
            </a:pPr>
            <a:r>
              <a:rPr lang="en-US" sz="2800" dirty="0" smtClean="0"/>
              <a:t>Whisper, Hum </a:t>
            </a:r>
            <a:r>
              <a:rPr lang="en-US" sz="2800" dirty="0"/>
              <a:t>counting</a:t>
            </a:r>
          </a:p>
          <a:p>
            <a:pPr marL="457200" indent="-457200">
              <a:buFont typeface="Arial" panose="020B0604020202020204" pitchFamily="34" charset="0"/>
              <a:buChar char="•"/>
            </a:pPr>
            <a:r>
              <a:rPr lang="en-US" sz="2800" dirty="0"/>
              <a:t>Think/talk counting </a:t>
            </a:r>
          </a:p>
          <a:p>
            <a:pPr marL="457200" indent="-457200">
              <a:buFont typeface="Arial" panose="020B0604020202020204" pitchFamily="34" charset="0"/>
              <a:buChar char="•"/>
            </a:pPr>
            <a:r>
              <a:rPr lang="en-US" sz="2800" dirty="0"/>
              <a:t>Visuals such as number bonds, hundreds chart, number line</a:t>
            </a:r>
          </a:p>
          <a:p>
            <a:pPr marL="457200" indent="-457200">
              <a:buFont typeface="Arial" panose="020B0604020202020204" pitchFamily="34" charset="0"/>
              <a:buChar char="•"/>
            </a:pPr>
            <a:r>
              <a:rPr lang="en-US" sz="2800" dirty="0"/>
              <a:t>Increase/decrease speed</a:t>
            </a:r>
          </a:p>
          <a:p>
            <a:pPr marL="457200" indent="-457200">
              <a:buFont typeface="Arial" panose="020B0604020202020204" pitchFamily="34" charset="0"/>
              <a:buChar char="•"/>
            </a:pPr>
            <a:r>
              <a:rPr lang="en-US" sz="2800" dirty="0"/>
              <a:t>Manipulatives such as R</a:t>
            </a:r>
            <a:r>
              <a:rPr lang="en-US" sz="2800" dirty="0" smtClean="0"/>
              <a:t>ekenrek </a:t>
            </a:r>
            <a:r>
              <a:rPr lang="en-US" sz="2800" dirty="0"/>
              <a:t>and linking cubes</a:t>
            </a:r>
          </a:p>
          <a:p>
            <a:pPr marL="457200" indent="-457200">
              <a:buFont typeface="Arial" panose="020B0604020202020204" pitchFamily="34" charset="0"/>
              <a:buChar char="•"/>
            </a:pPr>
            <a:r>
              <a:rPr lang="en-US" sz="2800" dirty="0" smtClean="0"/>
              <a:t>Turn </a:t>
            </a:r>
            <a:r>
              <a:rPr lang="en-US" sz="2800" dirty="0"/>
              <a:t>and counts</a:t>
            </a:r>
            <a:endParaRPr lang="en-US" dirty="0"/>
          </a:p>
        </p:txBody>
      </p:sp>
    </p:spTree>
    <p:extLst>
      <p:ext uri="{BB962C8B-B14F-4D97-AF65-F5344CB8AC3E}">
        <p14:creationId xmlns:p14="http://schemas.microsoft.com/office/powerpoint/2010/main" val="1552662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Counting </a:t>
            </a:r>
            <a:r>
              <a:rPr lang="en-US" b="1" dirty="0" smtClean="0"/>
              <a:t>Exercises in Action:  3-5</a:t>
            </a:r>
            <a:endParaRPr lang="en-US" b="1" dirty="0">
              <a:solidFill>
                <a:srgbClr val="C00000"/>
              </a:solidFill>
            </a:endParaRPr>
          </a:p>
        </p:txBody>
      </p:sp>
      <p:sp>
        <p:nvSpPr>
          <p:cNvPr id="6" name="Content Placeholder 2"/>
          <p:cNvSpPr txBox="1">
            <a:spLocks/>
          </p:cNvSpPr>
          <p:nvPr/>
        </p:nvSpPr>
        <p:spPr>
          <a:xfrm>
            <a:off x="304800" y="1776350"/>
            <a:ext cx="6172200" cy="40148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304800" y="2133600"/>
            <a:ext cx="8229600" cy="421475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576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76350"/>
            <a:ext cx="6103883" cy="4572000"/>
          </a:xfrm>
        </p:spPr>
        <p:txBody>
          <a:bodyPr>
            <a:normAutofit/>
          </a:bodyPr>
          <a:lstStyle/>
          <a:p>
            <a:pPr marL="514350" indent="-514350">
              <a:buFont typeface="+mj-lt"/>
              <a:buAutoNum type="arabicPeriod"/>
            </a:pPr>
            <a:r>
              <a:rPr lang="en-US" sz="2800" dirty="0" smtClean="0"/>
              <a:t>Study the progression of counting exercises in grades K-5. </a:t>
            </a:r>
          </a:p>
          <a:p>
            <a:pPr marL="514350" indent="-514350">
              <a:buFont typeface="+mj-lt"/>
              <a:buAutoNum type="arabicPeriod"/>
            </a:pPr>
            <a:r>
              <a:rPr lang="en-US" sz="2800" dirty="0" smtClean="0"/>
              <a:t>Select a few exercises and practice with a partner.</a:t>
            </a:r>
          </a:p>
          <a:p>
            <a:pPr marL="0" indent="0"/>
            <a:endParaRPr lang="en-US" sz="2800" dirty="0"/>
          </a:p>
        </p:txBody>
      </p:sp>
      <p:sp>
        <p:nvSpPr>
          <p:cNvPr id="2" name="Title 1"/>
          <p:cNvSpPr>
            <a:spLocks noGrp="1"/>
          </p:cNvSpPr>
          <p:nvPr>
            <p:ph type="title"/>
          </p:nvPr>
        </p:nvSpPr>
        <p:spPr/>
        <p:txBody>
          <a:bodyPr/>
          <a:lstStyle/>
          <a:p>
            <a:r>
              <a:rPr lang="en-US" b="1" dirty="0" smtClean="0"/>
              <a:t>Let’s Practice!</a:t>
            </a:r>
            <a:endParaRPr lang="en-US" b="1" dirty="0"/>
          </a:p>
        </p:txBody>
      </p:sp>
      <p:grpSp>
        <p:nvGrpSpPr>
          <p:cNvPr id="5" name="Group 4"/>
          <p:cNvGrpSpPr/>
          <p:nvPr/>
        </p:nvGrpSpPr>
        <p:grpSpPr>
          <a:xfrm>
            <a:off x="6408683" y="1461592"/>
            <a:ext cx="2446283" cy="2438400"/>
            <a:chOff x="6172200" y="304800"/>
            <a:chExt cx="2446283" cy="2438400"/>
          </a:xfrm>
        </p:grpSpPr>
        <p:sp>
          <p:nvSpPr>
            <p:cNvPr id="6" name="Explosion 1 5"/>
            <p:cNvSpPr/>
            <p:nvPr/>
          </p:nvSpPr>
          <p:spPr>
            <a:xfrm>
              <a:off x="6172200" y="304800"/>
              <a:ext cx="2362200" cy="24384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extBox 6"/>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27855267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buFont typeface="Arial" pitchFamily="34" charset="0"/>
              <a:buChar char="•"/>
            </a:pPr>
            <a:r>
              <a:rPr lang="en-US" sz="2800" dirty="0" smtClean="0">
                <a:solidFill>
                  <a:srgbClr val="194467"/>
                </a:solidFill>
              </a:rPr>
              <a:t>How </a:t>
            </a:r>
            <a:r>
              <a:rPr lang="en-US" sz="2800" dirty="0">
                <a:solidFill>
                  <a:srgbClr val="194467"/>
                </a:solidFill>
              </a:rPr>
              <a:t>could counting exercises have an impact or a benefit in your classes, school or district?</a:t>
            </a:r>
          </a:p>
          <a:p>
            <a:pPr lvl="1">
              <a:buFont typeface="Arial" pitchFamily="34" charset="0"/>
              <a:buChar char="•"/>
            </a:pPr>
            <a:r>
              <a:rPr lang="en-US" sz="2800" dirty="0">
                <a:solidFill>
                  <a:srgbClr val="194467"/>
                </a:solidFill>
              </a:rPr>
              <a:t>How might counting exercises </a:t>
            </a:r>
            <a:r>
              <a:rPr lang="en-US" sz="2800" dirty="0" smtClean="0">
                <a:solidFill>
                  <a:srgbClr val="194467"/>
                </a:solidFill>
              </a:rPr>
              <a:t> address trouble </a:t>
            </a:r>
            <a:r>
              <a:rPr lang="en-US" sz="2800" dirty="0">
                <a:solidFill>
                  <a:srgbClr val="194467"/>
                </a:solidFill>
              </a:rPr>
              <a:t>areas that your </a:t>
            </a:r>
            <a:r>
              <a:rPr lang="en-US" sz="2800" dirty="0" smtClean="0">
                <a:solidFill>
                  <a:srgbClr val="194467"/>
                </a:solidFill>
              </a:rPr>
              <a:t>students </a:t>
            </a:r>
            <a:r>
              <a:rPr lang="en-US" sz="2800" dirty="0">
                <a:solidFill>
                  <a:srgbClr val="194467"/>
                </a:solidFill>
              </a:rPr>
              <a:t>experience</a:t>
            </a:r>
            <a:r>
              <a:rPr lang="en-US" sz="2800" dirty="0" smtClean="0">
                <a:solidFill>
                  <a:srgbClr val="194467"/>
                </a:solidFill>
              </a:rPr>
              <a:t>?</a:t>
            </a:r>
            <a:endParaRPr lang="en-US" sz="2800" dirty="0">
              <a:solidFill>
                <a:srgbClr val="194467"/>
              </a:solidFill>
            </a:endParaRPr>
          </a:p>
        </p:txBody>
      </p:sp>
      <p:sp>
        <p:nvSpPr>
          <p:cNvPr id="3" name="Title 2"/>
          <p:cNvSpPr>
            <a:spLocks noGrp="1"/>
          </p:cNvSpPr>
          <p:nvPr>
            <p:ph type="title"/>
          </p:nvPr>
        </p:nvSpPr>
        <p:spPr/>
        <p:txBody>
          <a:bodyPr/>
          <a:lstStyle/>
          <a:p>
            <a:r>
              <a:rPr lang="en-US" b="1" dirty="0" smtClean="0"/>
              <a:t>Counting Exercises:  Reflections</a:t>
            </a:r>
            <a:endParaRPr lang="en-US" b="1" dirty="0"/>
          </a:p>
        </p:txBody>
      </p:sp>
    </p:spTree>
    <p:extLst>
      <p:ext uri="{BB962C8B-B14F-4D97-AF65-F5344CB8AC3E}">
        <p14:creationId xmlns:p14="http://schemas.microsoft.com/office/powerpoint/2010/main" val="869600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Counting Exercises: </a:t>
            </a:r>
            <a:r>
              <a:rPr lang="en-US" b="1" dirty="0" smtClean="0"/>
              <a:t> Key Points</a:t>
            </a:r>
            <a:endParaRPr lang="en-US"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800" dirty="0"/>
              <a:t>Appropriate for all grade levels, K-5</a:t>
            </a:r>
          </a:p>
          <a:p>
            <a:pPr>
              <a:buFont typeface="Arial" pitchFamily="34" charset="0"/>
              <a:buChar char="•"/>
            </a:pPr>
            <a:r>
              <a:rPr lang="en-US" sz="2800" dirty="0"/>
              <a:t>Counting forward and backwards allows students to develop a mental number line</a:t>
            </a:r>
          </a:p>
          <a:p>
            <a:pPr>
              <a:buFont typeface="Arial" pitchFamily="34" charset="0"/>
              <a:buChar char="•"/>
            </a:pPr>
            <a:r>
              <a:rPr lang="en-US" sz="2800" dirty="0"/>
              <a:t>Counting forward and backwards supports addition and subtraction</a:t>
            </a:r>
          </a:p>
          <a:p>
            <a:pPr>
              <a:buFont typeface="Arial" pitchFamily="34" charset="0"/>
              <a:buChar char="•"/>
            </a:pPr>
            <a:r>
              <a:rPr lang="en-US" sz="2800" dirty="0"/>
              <a:t>Skip-counting supports multiplication</a:t>
            </a:r>
          </a:p>
        </p:txBody>
      </p:sp>
    </p:spTree>
    <p:extLst>
      <p:ext uri="{BB962C8B-B14F-4D97-AF65-F5344CB8AC3E}">
        <p14:creationId xmlns:p14="http://schemas.microsoft.com/office/powerpoint/2010/main" val="3720978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94467"/>
                </a:solidFill>
              </a:rPr>
              <a:t>AGENDA</a:t>
            </a:r>
          </a:p>
        </p:txBody>
      </p:sp>
      <p:sp>
        <p:nvSpPr>
          <p:cNvPr id="3" name="Content Placeholder 2"/>
          <p:cNvSpPr>
            <a:spLocks noGrp="1"/>
          </p:cNvSpPr>
          <p:nvPr>
            <p:ph idx="1"/>
          </p:nvPr>
        </p:nvSpPr>
        <p:spPr/>
        <p:txBody>
          <a:bodyPr>
            <a:normAutofit/>
          </a:bodyPr>
          <a:lstStyle/>
          <a:p>
            <a:r>
              <a:rPr lang="en-US" sz="2800" b="1" dirty="0">
                <a:effectLst/>
              </a:rPr>
              <a:t>Fluency Work – Sprints</a:t>
            </a:r>
          </a:p>
          <a:p>
            <a:r>
              <a:rPr lang="en-US" sz="2800" b="1" dirty="0"/>
              <a:t>Fluency Work – Counting Exercises</a:t>
            </a:r>
          </a:p>
          <a:p>
            <a:r>
              <a:rPr lang="en-US" sz="2800" b="1" dirty="0">
                <a:effectLst>
                  <a:glow rad="228600">
                    <a:schemeClr val="accent1">
                      <a:satMod val="175000"/>
                      <a:alpha val="40000"/>
                    </a:schemeClr>
                  </a:glow>
                </a:effectLst>
              </a:rPr>
              <a:t>Fluency Work </a:t>
            </a:r>
            <a:r>
              <a:rPr lang="en-US" sz="2800" b="1" dirty="0" smtClean="0">
                <a:effectLst>
                  <a:glow rad="228600">
                    <a:schemeClr val="accent1">
                      <a:satMod val="175000"/>
                      <a:alpha val="40000"/>
                    </a:schemeClr>
                  </a:glow>
                </a:effectLst>
              </a:rPr>
              <a:t>– White </a:t>
            </a:r>
            <a:r>
              <a:rPr lang="en-US" sz="2800" b="1" dirty="0">
                <a:effectLst>
                  <a:glow rad="228600">
                    <a:schemeClr val="accent1">
                      <a:satMod val="175000"/>
                      <a:alpha val="40000"/>
                    </a:schemeClr>
                  </a:glow>
                </a:effectLst>
              </a:rPr>
              <a:t>Board Exchanges</a:t>
            </a:r>
          </a:p>
          <a:p>
            <a:r>
              <a:rPr lang="en-US" sz="2800" b="1" dirty="0"/>
              <a:t>Fluency Work – Choral Exercises</a:t>
            </a:r>
          </a:p>
          <a:p>
            <a:r>
              <a:rPr lang="en-US" sz="2800" b="1" dirty="0"/>
              <a:t>Fluency Work – Other Fluency Activities</a:t>
            </a:r>
          </a:p>
          <a:p>
            <a:endParaRPr lang="en-US" sz="2800" dirty="0"/>
          </a:p>
        </p:txBody>
      </p:sp>
    </p:spTree>
    <p:extLst>
      <p:ext uri="{BB962C8B-B14F-4D97-AF65-F5344CB8AC3E}">
        <p14:creationId xmlns:p14="http://schemas.microsoft.com/office/powerpoint/2010/main" val="2328491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Fluency </a:t>
            </a:r>
            <a:r>
              <a:rPr lang="en-US" b="1" dirty="0" smtClean="0">
                <a:solidFill>
                  <a:srgbClr val="0070C0"/>
                </a:solidFill>
              </a:rPr>
              <a:t>– White </a:t>
            </a:r>
            <a:r>
              <a:rPr lang="en-US" b="1" dirty="0">
                <a:solidFill>
                  <a:srgbClr val="0070C0"/>
                </a:solidFill>
              </a:rPr>
              <a:t>Board </a:t>
            </a:r>
            <a:r>
              <a:rPr lang="en-US" b="1" dirty="0" smtClean="0">
                <a:solidFill>
                  <a:srgbClr val="0070C0"/>
                </a:solidFill>
              </a:rPr>
              <a:t>Exchanges</a:t>
            </a:r>
            <a:endParaRPr lang="en-US" b="1" dirty="0">
              <a:solidFill>
                <a:srgbClr val="0070C0"/>
              </a:solidFill>
            </a:endParaRPr>
          </a:p>
        </p:txBody>
      </p:sp>
      <p:sp>
        <p:nvSpPr>
          <p:cNvPr id="3" name="Content Placeholder 2"/>
          <p:cNvSpPr>
            <a:spLocks noGrp="1"/>
          </p:cNvSpPr>
          <p:nvPr>
            <p:ph idx="1"/>
          </p:nvPr>
        </p:nvSpPr>
        <p:spPr/>
        <p:txBody>
          <a:bodyPr/>
          <a:lstStyle/>
          <a:p>
            <a:pPr>
              <a:buFont typeface="Arial" pitchFamily="34" charset="0"/>
              <a:buChar char="•"/>
            </a:pPr>
            <a:r>
              <a:rPr lang="en-US" sz="2800" dirty="0"/>
              <a:t>Quick, efficient interactive drills and games</a:t>
            </a:r>
          </a:p>
          <a:p>
            <a:pPr>
              <a:buFont typeface="Arial" pitchFamily="34" charset="0"/>
              <a:buChar char="•"/>
            </a:pPr>
            <a:r>
              <a:rPr lang="en-US" sz="2800" dirty="0"/>
              <a:t>Applies to a wide range of </a:t>
            </a:r>
            <a:r>
              <a:rPr lang="en-US" sz="2800" dirty="0" smtClean="0"/>
              <a:t>skills</a:t>
            </a:r>
          </a:p>
          <a:p>
            <a:endParaRPr lang="en-US" dirty="0"/>
          </a:p>
        </p:txBody>
      </p:sp>
    </p:spTree>
    <p:extLst>
      <p:ext uri="{BB962C8B-B14F-4D97-AF65-F5344CB8AC3E}">
        <p14:creationId xmlns:p14="http://schemas.microsoft.com/office/powerpoint/2010/main" val="2778224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Kindergarten Whiteboard </a:t>
            </a:r>
            <a:r>
              <a:rPr lang="en-US" b="1" dirty="0">
                <a:solidFill>
                  <a:srgbClr val="0070C0"/>
                </a:solidFill>
              </a:rPr>
              <a:t>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a:t>5 </a:t>
            </a:r>
            <a:r>
              <a:rPr lang="en-US" sz="2800" dirty="0" smtClean="0"/>
              <a:t>Group </a:t>
            </a:r>
            <a:r>
              <a:rPr lang="en-US" sz="2800" dirty="0"/>
              <a:t>C</a:t>
            </a:r>
            <a:r>
              <a:rPr lang="en-US" sz="2800" dirty="0" smtClean="0"/>
              <a:t>ards</a:t>
            </a:r>
          </a:p>
          <a:p>
            <a:pPr marL="457200" indent="-457200">
              <a:buFont typeface="Arial" panose="020B0604020202020204" pitchFamily="34" charset="0"/>
              <a:buChar char="•"/>
            </a:pPr>
            <a:r>
              <a:rPr lang="en-US" sz="2800" dirty="0" smtClean="0"/>
              <a:t>Rekenrek</a:t>
            </a:r>
          </a:p>
          <a:p>
            <a:pPr marL="457200" indent="-457200">
              <a:buFont typeface="Arial" panose="020B0604020202020204" pitchFamily="34" charset="0"/>
              <a:buChar char="•"/>
            </a:pPr>
            <a:r>
              <a:rPr lang="en-US" sz="2800" dirty="0" smtClean="0"/>
              <a:t>Triangle Mat</a:t>
            </a:r>
          </a:p>
          <a:p>
            <a:pPr marL="457200" indent="-457200">
              <a:buFont typeface="Arial" panose="020B0604020202020204" pitchFamily="34" charset="0"/>
              <a:buChar char="•"/>
            </a:pPr>
            <a:r>
              <a:rPr lang="en-US" sz="2800" dirty="0" smtClean="0"/>
              <a:t>Left Hand Mat</a:t>
            </a:r>
          </a:p>
          <a:p>
            <a:pPr marL="457200" indent="-457200">
              <a:buFont typeface="Arial" panose="020B0604020202020204" pitchFamily="34" charset="0"/>
              <a:buChar char="•"/>
            </a:pPr>
            <a:endParaRPr lang="en-US" sz="2800" dirty="0" smtClean="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4800600" y="2819400"/>
            <a:ext cx="2773602" cy="3088306"/>
          </a:xfrm>
          <a:prstGeom prst="rect">
            <a:avLst/>
          </a:prstGeom>
          <a:noFill/>
          <a:ln>
            <a:solidFill>
              <a:schemeClr val="tx1"/>
            </a:solidFill>
          </a:ln>
        </p:spPr>
      </p:pic>
    </p:spTree>
    <p:extLst>
      <p:ext uri="{BB962C8B-B14F-4D97-AF65-F5344CB8AC3E}">
        <p14:creationId xmlns:p14="http://schemas.microsoft.com/office/powerpoint/2010/main" val="420328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Required Fluencies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4906462"/>
              </p:ext>
            </p:extLst>
          </p:nvPr>
        </p:nvGraphicFramePr>
        <p:xfrm>
          <a:off x="304800" y="1776411"/>
          <a:ext cx="8534400" cy="4273612"/>
        </p:xfrm>
        <a:graphic>
          <a:graphicData uri="http://schemas.openxmlformats.org/drawingml/2006/table">
            <a:tbl>
              <a:tblPr firstCol="1" bandRow="1">
                <a:tableStyleId>{46F890A9-2807-4EBB-B81D-B2AA78EC7F39}</a:tableStyleId>
              </a:tblPr>
              <a:tblGrid>
                <a:gridCol w="711200"/>
                <a:gridCol w="1501422"/>
                <a:gridCol w="6321778"/>
              </a:tblGrid>
              <a:tr h="538749">
                <a:tc>
                  <a:txBody>
                    <a:bodyPr/>
                    <a:lstStyle/>
                    <a:p>
                      <a:r>
                        <a:rPr lang="en-US" sz="2400" dirty="0" smtClean="0"/>
                        <a:t>K</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K.OA.5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1</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1.OA.6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896">
                <a:tc>
                  <a:txBody>
                    <a:bodyPr/>
                    <a:lstStyle/>
                    <a:p>
                      <a:r>
                        <a:rPr lang="en-US" sz="2400" dirty="0" smtClean="0"/>
                        <a: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2.OA.2</a:t>
                      </a:r>
                    </a:p>
                    <a:p>
                      <a:r>
                        <a:rPr lang="en-US" sz="2400" dirty="0" smtClean="0"/>
                        <a:t>2.NBT.5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20 (know single-digit</a:t>
                      </a:r>
                      <a:r>
                        <a:rPr lang="en-US" sz="2400" baseline="0" dirty="0" smtClean="0"/>
                        <a:t> sums from memory</a:t>
                      </a:r>
                    </a:p>
                    <a:p>
                      <a:r>
                        <a:rPr lang="en-US" sz="2400" baseline="0" dirty="0" smtClean="0"/>
                        <a:t>Add/Subtract within 100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9896">
                <a:tc>
                  <a:txBody>
                    <a:bodyPr/>
                    <a:lstStyle/>
                    <a:p>
                      <a:r>
                        <a:rPr lang="en-US" sz="2400" dirty="0" smtClean="0"/>
                        <a:t>3</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3.OA.7</a:t>
                      </a:r>
                    </a:p>
                    <a:p>
                      <a:r>
                        <a:rPr lang="en-US" sz="2400" dirty="0" smtClean="0"/>
                        <a:t>3.NBT.2</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Multiply/Divide within 100</a:t>
                      </a:r>
                    </a:p>
                    <a:p>
                      <a:r>
                        <a:rPr lang="en-US" sz="2400" dirty="0" smtClean="0"/>
                        <a:t>Add/Subtract within 1000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4.NBT.4</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Add/Subtract within 1,000,000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8749">
                <a:tc>
                  <a:txBody>
                    <a:bodyPr/>
                    <a:lstStyle/>
                    <a:p>
                      <a:r>
                        <a:rPr lang="en-US" sz="2400" dirty="0" smtClean="0"/>
                        <a: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5.NBT.5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t>Multi-digit multiplication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0008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Kindergarten Whiteboard </a:t>
            </a:r>
            <a:r>
              <a:rPr lang="en-US" b="1" dirty="0">
                <a:solidFill>
                  <a:srgbClr val="0070C0"/>
                </a:solidFill>
              </a:rPr>
              <a:t>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a:t>5 </a:t>
            </a:r>
            <a:r>
              <a:rPr lang="en-US" sz="2800" dirty="0" smtClean="0"/>
              <a:t>Group </a:t>
            </a:r>
            <a:r>
              <a:rPr lang="en-US" sz="2800" dirty="0"/>
              <a:t>C</a:t>
            </a:r>
            <a:r>
              <a:rPr lang="en-US" sz="2800" dirty="0" smtClean="0"/>
              <a:t>ards</a:t>
            </a:r>
          </a:p>
          <a:p>
            <a:pPr marL="457200" indent="-457200">
              <a:buFont typeface="Arial" panose="020B0604020202020204" pitchFamily="34" charset="0"/>
              <a:buChar char="•"/>
            </a:pPr>
            <a:r>
              <a:rPr lang="en-US" sz="2800" dirty="0" smtClean="0"/>
              <a:t>Rekenrek</a:t>
            </a:r>
          </a:p>
          <a:p>
            <a:pPr marL="457200" indent="-457200">
              <a:buFont typeface="Arial" panose="020B0604020202020204" pitchFamily="34" charset="0"/>
              <a:buChar char="•"/>
            </a:pPr>
            <a:r>
              <a:rPr lang="en-US" sz="2800" dirty="0" smtClean="0"/>
              <a:t>Triangle Mat</a:t>
            </a:r>
          </a:p>
          <a:p>
            <a:pPr marL="457200" indent="-457200">
              <a:buFont typeface="Arial" panose="020B0604020202020204" pitchFamily="34" charset="0"/>
              <a:buChar char="•"/>
            </a:pPr>
            <a:r>
              <a:rPr lang="en-US" sz="2800" dirty="0" smtClean="0"/>
              <a:t>Left Hand Mat</a:t>
            </a:r>
          </a:p>
          <a:p>
            <a:pPr marL="457200" indent="-457200">
              <a:buFont typeface="Arial" panose="020B0604020202020204" pitchFamily="34" charset="0"/>
              <a:buChar char="•"/>
            </a:pPr>
            <a:endParaRPr lang="en-US" sz="2800" dirty="0" smtClean="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4800600" y="2819400"/>
            <a:ext cx="2773602" cy="3088306"/>
          </a:xfrm>
          <a:prstGeom prst="rect">
            <a:avLst/>
          </a:prstGeom>
          <a:noFill/>
          <a:ln>
            <a:solidFill>
              <a:schemeClr val="tx1"/>
            </a:solidFill>
          </a:ln>
        </p:spPr>
      </p:pic>
    </p:spTree>
    <p:extLst>
      <p:ext uri="{BB962C8B-B14F-4D97-AF65-F5344CB8AC3E}">
        <p14:creationId xmlns:p14="http://schemas.microsoft.com/office/powerpoint/2010/main" val="64013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1</a:t>
            </a:r>
            <a:r>
              <a:rPr lang="en-US" b="1" baseline="30000" dirty="0" smtClean="0">
                <a:solidFill>
                  <a:srgbClr val="0070C0"/>
                </a:solidFill>
              </a:rPr>
              <a:t>st </a:t>
            </a:r>
            <a:r>
              <a:rPr lang="en-US" b="1" dirty="0" smtClean="0">
                <a:solidFill>
                  <a:srgbClr val="0070C0"/>
                </a:solidFill>
              </a:rPr>
              <a:t>Grade </a:t>
            </a:r>
            <a:r>
              <a:rPr lang="en-US" b="1" dirty="0">
                <a:solidFill>
                  <a:srgbClr val="0070C0"/>
                </a:solidFill>
              </a:rPr>
              <a:t>Whiteboard Exercises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Dice Game with Partners</a:t>
            </a:r>
          </a:p>
          <a:p>
            <a:pPr marL="0" indent="0"/>
            <a:r>
              <a:rPr lang="en-US" sz="2800" dirty="0"/>
              <a:t>	</a:t>
            </a:r>
            <a:endParaRPr lang="en-US" sz="2800" dirty="0" smtClean="0"/>
          </a:p>
          <a:p>
            <a:pPr marL="457200" indent="-457200">
              <a:buFont typeface="Arial" panose="020B0604020202020204" pitchFamily="34" charset="0"/>
              <a:buChar char="•"/>
            </a:pPr>
            <a:r>
              <a:rPr lang="en-US" sz="2800" dirty="0" smtClean="0"/>
              <a:t>Take Out Ones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Make Ten Addition with Partners</a:t>
            </a:r>
          </a:p>
          <a:p>
            <a:pPr marL="457200" indent="-457200">
              <a:buFont typeface="Arial" panose="020B0604020202020204" pitchFamily="34" charset="0"/>
              <a:buChar char="•"/>
            </a:pPr>
            <a:endParaRPr lang="en-US" dirty="0" smtClean="0"/>
          </a:p>
          <a:p>
            <a:pPr marL="0" indent="0"/>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bwMode="auto">
          <a:xfrm>
            <a:off x="988732" y="4724400"/>
            <a:ext cx="4728135" cy="177635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469003" y="2286000"/>
            <a:ext cx="528447" cy="1737360"/>
          </a:xfrm>
          <a:prstGeom prst="rect">
            <a:avLst/>
          </a:prstGeom>
        </p:spPr>
      </p:pic>
      <p:pic>
        <p:nvPicPr>
          <p:cNvPr id="7" name="Picture 6"/>
          <p:cNvPicPr/>
          <p:nvPr/>
        </p:nvPicPr>
        <p:blipFill rotWithShape="1">
          <a:blip r:embed="rId5">
            <a:extLst>
              <a:ext uri="{28A0092B-C50C-407E-A947-70E740481C1C}">
                <a14:useLocalDpi xmlns:a14="http://schemas.microsoft.com/office/drawing/2010/main" val="0"/>
              </a:ext>
            </a:extLst>
          </a:blip>
          <a:srcRect l="8426" t="5100" r="21963" b="20228"/>
          <a:stretch/>
        </p:blipFill>
        <p:spPr bwMode="auto">
          <a:xfrm>
            <a:off x="4993640" y="1835150"/>
            <a:ext cx="949960" cy="1365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5219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2</a:t>
            </a:r>
            <a:r>
              <a:rPr lang="en-US" b="1" baseline="30000" dirty="0" smtClean="0">
                <a:solidFill>
                  <a:srgbClr val="0070C0"/>
                </a:solidFill>
              </a:rPr>
              <a:t>nd</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Take From 10, Take From 20</a:t>
            </a:r>
          </a:p>
          <a:p>
            <a:pPr marL="457200" indent="-457200">
              <a:buFont typeface="Arial" panose="020B0604020202020204" pitchFamily="34" charset="0"/>
              <a:buChar char="•"/>
            </a:pPr>
            <a:r>
              <a:rPr lang="en-US" sz="2800" dirty="0" smtClean="0"/>
              <a:t>10 More/Less, 100 More/Less</a:t>
            </a:r>
          </a:p>
          <a:p>
            <a:pPr marL="457200" indent="-457200">
              <a:buFont typeface="Arial" panose="020B0604020202020204" pitchFamily="34" charset="0"/>
              <a:buChar char="•"/>
            </a:pPr>
            <a:r>
              <a:rPr lang="en-US" sz="2800" dirty="0" smtClean="0"/>
              <a:t>Rename the Units</a:t>
            </a:r>
          </a:p>
          <a:p>
            <a:pPr marL="457200" indent="-457200">
              <a:buFont typeface="Arial" panose="020B0604020202020204" pitchFamily="34" charset="0"/>
              <a:buChar char="•"/>
            </a:pPr>
            <a:r>
              <a:rPr lang="en-US" sz="2800" dirty="0" smtClean="0"/>
              <a:t>Compensation</a:t>
            </a:r>
          </a:p>
          <a:p>
            <a:endParaRPr lang="en-US" sz="2800" dirty="0"/>
          </a:p>
        </p:txBody>
      </p:sp>
    </p:spTree>
    <p:extLst>
      <p:ext uri="{BB962C8B-B14F-4D97-AF65-F5344CB8AC3E}">
        <p14:creationId xmlns:p14="http://schemas.microsoft.com/office/powerpoint/2010/main" val="52005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Whiteboard Exercises in Action:  K-2</a:t>
            </a:r>
            <a:endParaRPr lang="en-US" b="1" dirty="0">
              <a:solidFill>
                <a:srgbClr val="0070C0"/>
              </a:solidFill>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64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3</a:t>
            </a:r>
            <a:r>
              <a:rPr lang="en-US" b="1" baseline="30000" dirty="0" smtClean="0">
                <a:solidFill>
                  <a:srgbClr val="0070C0"/>
                </a:solidFill>
              </a:rPr>
              <a:t>rd</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Rekenrek:  Multiplication and Division </a:t>
            </a:r>
          </a:p>
          <a:p>
            <a:pPr marL="457200" indent="-457200">
              <a:buFont typeface="Arial" panose="020B0604020202020204" pitchFamily="34" charset="0"/>
              <a:buChar char="•"/>
            </a:pPr>
            <a:r>
              <a:rPr lang="en-US" sz="2800" dirty="0" smtClean="0"/>
              <a:t>Rename Tens</a:t>
            </a:r>
          </a:p>
          <a:p>
            <a:pPr marL="457200" indent="-457200">
              <a:buFont typeface="Arial" panose="020B0604020202020204" pitchFamily="34" charset="0"/>
              <a:buChar char="•"/>
            </a:pPr>
            <a:r>
              <a:rPr lang="en-US" sz="2800" dirty="0" smtClean="0"/>
              <a:t>Halfway on the Number Line</a:t>
            </a:r>
          </a:p>
          <a:p>
            <a:pPr marL="457200" indent="-457200">
              <a:buFont typeface="Arial" panose="020B0604020202020204" pitchFamily="34" charset="0"/>
              <a:buChar char="•"/>
            </a:pPr>
            <a:r>
              <a:rPr lang="en-US" sz="2800" dirty="0" smtClean="0"/>
              <a:t>Number Bonds:  Decompose 60 minutes</a:t>
            </a:r>
          </a:p>
          <a:p>
            <a:pPr marL="457200" indent="-457200">
              <a:buFont typeface="Arial" panose="020B0604020202020204" pitchFamily="34" charset="0"/>
              <a:buChar char="•"/>
            </a:pPr>
            <a:r>
              <a:rPr lang="en-US" sz="2800" dirty="0" smtClean="0"/>
              <a:t>Unit and Non-Unit Fractions of 1 Whole</a:t>
            </a:r>
          </a:p>
          <a:p>
            <a:pPr marL="0" indent="0"/>
            <a:endParaRPr lang="en-US" sz="2800" dirty="0" smtClean="0"/>
          </a:p>
          <a:p>
            <a:pPr marL="0" indent="0"/>
            <a:endParaRPr lang="en-US" sz="2800" dirty="0" smtClean="0"/>
          </a:p>
        </p:txBody>
      </p:sp>
    </p:spTree>
    <p:extLst>
      <p:ext uri="{BB962C8B-B14F-4D97-AF65-F5344CB8AC3E}">
        <p14:creationId xmlns:p14="http://schemas.microsoft.com/office/powerpoint/2010/main" val="1264811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3</a:t>
            </a:r>
            <a:r>
              <a:rPr lang="en-US" b="1" baseline="30000" dirty="0" smtClean="0">
                <a:solidFill>
                  <a:srgbClr val="0070C0"/>
                </a:solidFill>
              </a:rPr>
              <a:t>rd</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Rekenrek:  Multiplication and Division </a:t>
            </a:r>
          </a:p>
          <a:p>
            <a:pPr marL="457200" indent="-457200">
              <a:buFont typeface="Arial" panose="020B0604020202020204" pitchFamily="34" charset="0"/>
              <a:buChar char="•"/>
            </a:pPr>
            <a:r>
              <a:rPr lang="en-US" sz="2800" dirty="0" smtClean="0"/>
              <a:t>Rename Tens</a:t>
            </a:r>
          </a:p>
          <a:p>
            <a:pPr marL="457200" indent="-457200">
              <a:buFont typeface="Arial" panose="020B0604020202020204" pitchFamily="34" charset="0"/>
              <a:buChar char="•"/>
            </a:pPr>
            <a:r>
              <a:rPr lang="en-US" sz="2800" dirty="0" smtClean="0"/>
              <a:t>Halfway on the Number Line</a:t>
            </a:r>
          </a:p>
          <a:p>
            <a:pPr marL="457200" indent="-457200">
              <a:buFont typeface="Arial" panose="020B0604020202020204" pitchFamily="34" charset="0"/>
              <a:buChar char="•"/>
            </a:pPr>
            <a:r>
              <a:rPr lang="en-US" sz="2800" dirty="0" smtClean="0"/>
              <a:t>Number Bonds:  Decompose 60 minutes</a:t>
            </a:r>
          </a:p>
          <a:p>
            <a:pPr marL="457200" indent="-457200">
              <a:buFont typeface="Arial" panose="020B0604020202020204" pitchFamily="34" charset="0"/>
              <a:buChar char="•"/>
            </a:pPr>
            <a:r>
              <a:rPr lang="en-US" sz="2800" dirty="0" smtClean="0"/>
              <a:t>Unit and Non-Unit Fractions of 1 Whole</a:t>
            </a:r>
          </a:p>
          <a:p>
            <a:pPr marL="0" indent="0"/>
            <a:endParaRPr lang="en-US" sz="2800" dirty="0" smtClean="0"/>
          </a:p>
          <a:p>
            <a:pPr marL="0" indent="0"/>
            <a:endParaRPr lang="en-US" sz="2800" dirty="0" smtClean="0"/>
          </a:p>
        </p:txBody>
      </p:sp>
    </p:spTree>
    <p:extLst>
      <p:ext uri="{BB962C8B-B14F-4D97-AF65-F5344CB8AC3E}">
        <p14:creationId xmlns:p14="http://schemas.microsoft.com/office/powerpoint/2010/main" val="216639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4</a:t>
            </a:r>
            <a:r>
              <a:rPr lang="en-US" b="1" baseline="30000" dirty="0" smtClean="0">
                <a:solidFill>
                  <a:srgbClr val="0070C0"/>
                </a:solidFill>
              </a:rPr>
              <a:t>th</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Place Value</a:t>
            </a:r>
          </a:p>
          <a:p>
            <a:pPr marL="457200" indent="-457200">
              <a:buFont typeface="Arial" panose="020B0604020202020204" pitchFamily="34" charset="0"/>
              <a:buChar char="•"/>
            </a:pPr>
            <a:r>
              <a:rPr lang="en-US" sz="2800" dirty="0" smtClean="0"/>
              <a:t>Rename the Units</a:t>
            </a:r>
          </a:p>
          <a:p>
            <a:pPr marL="457200" indent="-457200">
              <a:buFont typeface="Arial" panose="020B0604020202020204" pitchFamily="34" charset="0"/>
              <a:buChar char="•"/>
            </a:pPr>
            <a:r>
              <a:rPr lang="en-US" sz="2800" dirty="0" smtClean="0"/>
              <a:t>Find the Missing Part </a:t>
            </a:r>
          </a:p>
          <a:p>
            <a:pPr marL="457200" indent="-457200">
              <a:buFont typeface="Arial" panose="020B0604020202020204" pitchFamily="34" charset="0"/>
              <a:buChar char="•"/>
            </a:pPr>
            <a:r>
              <a:rPr lang="en-US" sz="2800" dirty="0" smtClean="0"/>
              <a:t>Find Equivalent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819614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4</a:t>
            </a:r>
            <a:r>
              <a:rPr lang="en-US" b="1" baseline="30000" dirty="0" smtClean="0">
                <a:solidFill>
                  <a:srgbClr val="0070C0"/>
                </a:solidFill>
              </a:rPr>
              <a:t>th</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Place Value</a:t>
            </a:r>
          </a:p>
          <a:p>
            <a:pPr marL="457200" indent="-457200">
              <a:buFont typeface="Arial" panose="020B0604020202020204" pitchFamily="34" charset="0"/>
              <a:buChar char="•"/>
            </a:pPr>
            <a:r>
              <a:rPr lang="en-US" sz="2800" dirty="0" smtClean="0"/>
              <a:t>Rename the Units</a:t>
            </a:r>
          </a:p>
          <a:p>
            <a:pPr marL="457200" indent="-457200">
              <a:buFont typeface="Arial" panose="020B0604020202020204" pitchFamily="34" charset="0"/>
              <a:buChar char="•"/>
            </a:pPr>
            <a:r>
              <a:rPr lang="en-US" sz="2800" dirty="0" smtClean="0"/>
              <a:t>Find the Missing Part </a:t>
            </a:r>
          </a:p>
          <a:p>
            <a:pPr marL="457200" indent="-457200">
              <a:buFont typeface="Arial" panose="020B0604020202020204" pitchFamily="34" charset="0"/>
              <a:buChar char="•"/>
            </a:pPr>
            <a:r>
              <a:rPr lang="en-US" sz="2800" dirty="0" smtClean="0"/>
              <a:t>Find Equivalent Fractions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4606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5</a:t>
            </a:r>
            <a:r>
              <a:rPr lang="en-US" b="1" baseline="30000" dirty="0" smtClean="0">
                <a:solidFill>
                  <a:srgbClr val="0070C0"/>
                </a:solidFill>
              </a:rPr>
              <a:t>th</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Bundle Ten and Change Units</a:t>
            </a:r>
          </a:p>
          <a:p>
            <a:pPr marL="457200" indent="-457200">
              <a:buFont typeface="Arial"/>
              <a:buChar char="•"/>
            </a:pPr>
            <a:r>
              <a:rPr lang="en-US" sz="2800" dirty="0" smtClean="0"/>
              <a:t>Multiply and Divide by 10</a:t>
            </a:r>
          </a:p>
          <a:p>
            <a:pPr marL="457200" indent="-457200">
              <a:buFont typeface="Arial"/>
              <a:buChar char="•"/>
            </a:pPr>
            <a:r>
              <a:rPr lang="en-US" sz="2800" dirty="0" smtClean="0"/>
              <a:t>Write the Unit as Decimal</a:t>
            </a:r>
          </a:p>
          <a:p>
            <a:pPr marL="457200" indent="-457200">
              <a:buFont typeface="Arial"/>
              <a:buChar char="•"/>
            </a:pPr>
            <a:r>
              <a:rPr lang="en-US" sz="2800" dirty="0"/>
              <a:t>Multiplying Metric </a:t>
            </a:r>
            <a:r>
              <a:rPr lang="en-US" sz="2800" dirty="0" smtClean="0"/>
              <a:t>Units</a:t>
            </a:r>
          </a:p>
          <a:p>
            <a:pPr marL="457200" indent="-457200">
              <a:buFont typeface="Arial"/>
              <a:buChar char="•"/>
            </a:pPr>
            <a:r>
              <a:rPr lang="en-US" sz="2800" dirty="0" smtClean="0"/>
              <a:t>Fractions Number Bonds</a:t>
            </a:r>
            <a:endParaRPr lang="en-US" sz="2800" dirty="0"/>
          </a:p>
          <a:p>
            <a:pPr marL="0" indent="0">
              <a:lnSpc>
                <a:spcPct val="150000"/>
              </a:lnSpc>
            </a:pPr>
            <a:endParaRPr lang="en-US" sz="2800" dirty="0" smtClean="0"/>
          </a:p>
          <a:p>
            <a:pPr marL="457200" indent="-457200">
              <a:lnSpc>
                <a:spcPct val="150000"/>
              </a:lnSpc>
              <a:buFont typeface="Arial"/>
              <a:buChar char="•"/>
            </a:pPr>
            <a:endParaRPr lang="en-US" sz="2800" dirty="0"/>
          </a:p>
        </p:txBody>
      </p:sp>
    </p:spTree>
    <p:extLst>
      <p:ext uri="{BB962C8B-B14F-4D97-AF65-F5344CB8AC3E}">
        <p14:creationId xmlns:p14="http://schemas.microsoft.com/office/powerpoint/2010/main" val="1146606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5</a:t>
            </a:r>
            <a:r>
              <a:rPr lang="en-US" b="1" baseline="30000" dirty="0" smtClean="0">
                <a:solidFill>
                  <a:srgbClr val="0070C0"/>
                </a:solidFill>
              </a:rPr>
              <a:t>th</a:t>
            </a:r>
            <a:r>
              <a:rPr lang="en-US" b="1" dirty="0" smtClean="0">
                <a:solidFill>
                  <a:srgbClr val="0070C0"/>
                </a:solidFill>
              </a:rPr>
              <a:t> Grade </a:t>
            </a:r>
            <a:r>
              <a:rPr lang="en-US" b="1" dirty="0">
                <a:solidFill>
                  <a:srgbClr val="0070C0"/>
                </a:solidFill>
              </a:rPr>
              <a:t>Whiteboard Exercises</a:t>
            </a:r>
          </a:p>
        </p:txBody>
      </p:sp>
      <p:sp>
        <p:nvSpPr>
          <p:cNvPr id="3" name="Content Placeholder 2"/>
          <p:cNvSpPr>
            <a:spLocks noGrp="1"/>
          </p:cNvSpPr>
          <p:nvPr>
            <p:ph idx="1"/>
          </p:nvPr>
        </p:nvSpPr>
        <p:spPr/>
        <p:txBody>
          <a:bodyPr>
            <a:normAutofit/>
          </a:bodyPr>
          <a:lstStyle/>
          <a:p>
            <a:pPr marL="457200" indent="-457200">
              <a:buFont typeface="Arial"/>
              <a:buChar char="•"/>
            </a:pPr>
            <a:r>
              <a:rPr lang="en-US" sz="2800" dirty="0" smtClean="0"/>
              <a:t>Bundle Ten and Change Units</a:t>
            </a:r>
          </a:p>
          <a:p>
            <a:pPr marL="457200" indent="-457200">
              <a:buFont typeface="Arial"/>
              <a:buChar char="•"/>
            </a:pPr>
            <a:r>
              <a:rPr lang="en-US" sz="2800" dirty="0" smtClean="0"/>
              <a:t>Multiply and Divide by 10</a:t>
            </a:r>
          </a:p>
          <a:p>
            <a:pPr marL="457200" indent="-457200">
              <a:buFont typeface="Arial"/>
              <a:buChar char="•"/>
            </a:pPr>
            <a:r>
              <a:rPr lang="en-US" sz="2800" dirty="0" smtClean="0"/>
              <a:t>Write the Unit as Decimal</a:t>
            </a:r>
          </a:p>
          <a:p>
            <a:pPr marL="457200" indent="-457200">
              <a:buFont typeface="Arial"/>
              <a:buChar char="•"/>
            </a:pPr>
            <a:r>
              <a:rPr lang="en-US" sz="2800" dirty="0"/>
              <a:t>Multiplying Metric </a:t>
            </a:r>
            <a:r>
              <a:rPr lang="en-US" sz="2800" dirty="0" smtClean="0"/>
              <a:t>Units</a:t>
            </a:r>
          </a:p>
          <a:p>
            <a:pPr marL="457200" indent="-457200">
              <a:buFont typeface="Arial"/>
              <a:buChar char="•"/>
            </a:pPr>
            <a:r>
              <a:rPr lang="en-US" sz="2800" dirty="0" smtClean="0"/>
              <a:t>Fractions Number Bonds</a:t>
            </a:r>
            <a:endParaRPr lang="en-US" sz="2800" dirty="0"/>
          </a:p>
          <a:p>
            <a:pPr marL="0" indent="0">
              <a:lnSpc>
                <a:spcPct val="150000"/>
              </a:lnSpc>
            </a:pPr>
            <a:endParaRPr lang="en-US" sz="2800" dirty="0" smtClean="0"/>
          </a:p>
          <a:p>
            <a:pPr marL="457200" indent="-457200">
              <a:lnSpc>
                <a:spcPct val="150000"/>
              </a:lnSpc>
              <a:buFont typeface="Arial"/>
              <a:buChar char="•"/>
            </a:pPr>
            <a:endParaRPr lang="en-US" sz="2800" dirty="0"/>
          </a:p>
        </p:txBody>
      </p:sp>
    </p:spTree>
    <p:extLst>
      <p:ext uri="{BB962C8B-B14F-4D97-AF65-F5344CB8AC3E}">
        <p14:creationId xmlns:p14="http://schemas.microsoft.com/office/powerpoint/2010/main" val="233834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Fluency Activities in </a:t>
            </a:r>
            <a:r>
              <a:rPr lang="en-US" b="1" i="1" dirty="0"/>
              <a:t>A Story of Units</a:t>
            </a:r>
            <a:endParaRPr lang="en-US" b="1" dirty="0"/>
          </a:p>
        </p:txBody>
      </p:sp>
      <p:sp>
        <p:nvSpPr>
          <p:cNvPr id="3" name="Content Placeholder 2"/>
          <p:cNvSpPr>
            <a:spLocks noGrp="1"/>
          </p:cNvSpPr>
          <p:nvPr>
            <p:ph idx="1"/>
          </p:nvPr>
        </p:nvSpPr>
        <p:spPr/>
        <p:txBody>
          <a:bodyPr>
            <a:normAutofit fontScale="92500"/>
          </a:bodyPr>
          <a:lstStyle/>
          <a:p>
            <a:pPr>
              <a:buFont typeface="Arial" pitchFamily="34" charset="0"/>
              <a:buChar char="•"/>
            </a:pPr>
            <a:r>
              <a:rPr lang="en-US" sz="2800" dirty="0"/>
              <a:t>Promote automaticity – allows students to reserve their cognitive energy for higher-level thinking</a:t>
            </a:r>
          </a:p>
          <a:p>
            <a:pPr>
              <a:buFont typeface="Arial" pitchFamily="34" charset="0"/>
              <a:buChar char="•"/>
            </a:pPr>
            <a:r>
              <a:rPr lang="en-US" sz="2800" dirty="0"/>
              <a:t>Daily, substantial, sustained, and supported by the lesson structure</a:t>
            </a:r>
          </a:p>
          <a:p>
            <a:pPr>
              <a:buFont typeface="Arial" pitchFamily="34" charset="0"/>
              <a:buChar char="•"/>
            </a:pPr>
            <a:r>
              <a:rPr lang="en-US" sz="2800" dirty="0"/>
              <a:t>10-20 minutes of easy-to-administer activities</a:t>
            </a:r>
            <a:endParaRPr lang="en-US" sz="2800" i="1" dirty="0"/>
          </a:p>
          <a:p>
            <a:pPr>
              <a:buFont typeface="Arial" pitchFamily="34" charset="0"/>
              <a:buChar char="•"/>
            </a:pPr>
            <a:r>
              <a:rPr lang="en-US" sz="2800" dirty="0"/>
              <a:t>Energetic activities that allow students to see measureable progress</a:t>
            </a:r>
          </a:p>
          <a:p>
            <a:pPr>
              <a:buFont typeface="Arial" pitchFamily="34" charset="0"/>
              <a:buChar char="•"/>
            </a:pPr>
            <a:r>
              <a:rPr lang="en-US" sz="2800" dirty="0"/>
              <a:t>Support conceptual understanding and application as well as the mathematical practices</a:t>
            </a:r>
          </a:p>
          <a:p>
            <a:endParaRPr lang="en-US" dirty="0"/>
          </a:p>
        </p:txBody>
      </p:sp>
    </p:spTree>
    <p:extLst>
      <p:ext uri="{BB962C8B-B14F-4D97-AF65-F5344CB8AC3E}">
        <p14:creationId xmlns:p14="http://schemas.microsoft.com/office/powerpoint/2010/main" val="12567453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Whiteboard Exercises in Action:  3-5</a:t>
            </a:r>
            <a:endParaRPr lang="en-US" b="1" dirty="0">
              <a:solidFill>
                <a:srgbClr val="0070C0"/>
              </a:solidFill>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804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76350"/>
            <a:ext cx="6019800" cy="4572000"/>
          </a:xfrm>
        </p:spPr>
        <p:txBody>
          <a:bodyPr>
            <a:normAutofit/>
          </a:bodyPr>
          <a:lstStyle/>
          <a:p>
            <a:r>
              <a:rPr lang="en-US" sz="2800" dirty="0"/>
              <a:t>Create a sequence to </a:t>
            </a:r>
            <a:r>
              <a:rPr lang="en-US" sz="2800" dirty="0" smtClean="0"/>
              <a:t>rename 3,426</a:t>
            </a:r>
            <a:endParaRPr lang="en-US" sz="2800" dirty="0"/>
          </a:p>
          <a:p>
            <a:r>
              <a:rPr lang="en-US" sz="2800" dirty="0"/>
              <a:t>	* Reminder:  simple to complex</a:t>
            </a:r>
          </a:p>
        </p:txBody>
      </p:sp>
      <p:sp>
        <p:nvSpPr>
          <p:cNvPr id="3" name="Title 2"/>
          <p:cNvSpPr>
            <a:spLocks noGrp="1"/>
          </p:cNvSpPr>
          <p:nvPr>
            <p:ph type="title"/>
          </p:nvPr>
        </p:nvSpPr>
        <p:spPr/>
        <p:txBody>
          <a:bodyPr/>
          <a:lstStyle/>
          <a:p>
            <a:r>
              <a:rPr lang="en-US" b="1" dirty="0" smtClean="0">
                <a:solidFill>
                  <a:srgbClr val="0070C0"/>
                </a:solidFill>
              </a:rPr>
              <a:t>Scaffolding Exercise</a:t>
            </a:r>
            <a:endParaRPr lang="en-US" b="1" dirty="0">
              <a:solidFill>
                <a:srgbClr val="0070C0"/>
              </a:solidFill>
            </a:endParaRPr>
          </a:p>
        </p:txBody>
      </p:sp>
      <p:grpSp>
        <p:nvGrpSpPr>
          <p:cNvPr id="5" name="Group 4"/>
          <p:cNvGrpSpPr/>
          <p:nvPr/>
        </p:nvGrpSpPr>
        <p:grpSpPr>
          <a:xfrm>
            <a:off x="6568966" y="1461592"/>
            <a:ext cx="2446283" cy="2438400"/>
            <a:chOff x="6172200" y="304800"/>
            <a:chExt cx="2446283" cy="2438400"/>
          </a:xfrm>
        </p:grpSpPr>
        <p:sp>
          <p:nvSpPr>
            <p:cNvPr id="6" name="Explosion 1 5"/>
            <p:cNvSpPr/>
            <p:nvPr/>
          </p:nvSpPr>
          <p:spPr>
            <a:xfrm>
              <a:off x="6172200" y="304800"/>
              <a:ext cx="2362200" cy="2438400"/>
            </a:xfrm>
            <a:prstGeom prst="irregularSeal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12200648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800" dirty="0"/>
              <a:t>What are the benefits of using personal whiteboards?</a:t>
            </a:r>
          </a:p>
          <a:p>
            <a:endParaRPr lang="en-US" sz="2800" dirty="0"/>
          </a:p>
        </p:txBody>
      </p:sp>
      <p:sp>
        <p:nvSpPr>
          <p:cNvPr id="3" name="Title 2"/>
          <p:cNvSpPr>
            <a:spLocks noGrp="1"/>
          </p:cNvSpPr>
          <p:nvPr>
            <p:ph type="title"/>
          </p:nvPr>
        </p:nvSpPr>
        <p:spPr/>
        <p:txBody>
          <a:bodyPr/>
          <a:lstStyle/>
          <a:p>
            <a:r>
              <a:rPr lang="en-US" b="1" dirty="0">
                <a:solidFill>
                  <a:srgbClr val="0070C0"/>
                </a:solidFill>
              </a:rPr>
              <a:t>Whiteboard </a:t>
            </a:r>
            <a:r>
              <a:rPr lang="en-US" b="1" dirty="0" smtClean="0">
                <a:solidFill>
                  <a:srgbClr val="0070C0"/>
                </a:solidFill>
              </a:rPr>
              <a:t>Exercises:  Reflections</a:t>
            </a:r>
            <a:endParaRPr lang="en-US" dirty="0"/>
          </a:p>
        </p:txBody>
      </p:sp>
    </p:spTree>
    <p:extLst>
      <p:ext uri="{BB962C8B-B14F-4D97-AF65-F5344CB8AC3E}">
        <p14:creationId xmlns:p14="http://schemas.microsoft.com/office/powerpoint/2010/main" val="1193541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70C0"/>
                </a:solidFill>
              </a:rPr>
              <a:t>Whiteboard Exercises: </a:t>
            </a:r>
            <a:r>
              <a:rPr lang="en-US" b="1" dirty="0" smtClean="0">
                <a:solidFill>
                  <a:srgbClr val="0070C0"/>
                </a:solidFill>
              </a:rPr>
              <a:t> Key Points</a:t>
            </a:r>
            <a:endParaRPr lang="en-US" dirty="0"/>
          </a:p>
        </p:txBody>
      </p:sp>
      <p:sp>
        <p:nvSpPr>
          <p:cNvPr id="5" name="Content Placeholder 4"/>
          <p:cNvSpPr>
            <a:spLocks noGrp="1"/>
          </p:cNvSpPr>
          <p:nvPr>
            <p:ph idx="1"/>
          </p:nvPr>
        </p:nvSpPr>
        <p:spPr/>
        <p:txBody>
          <a:bodyPr>
            <a:normAutofit/>
          </a:bodyPr>
          <a:lstStyle/>
          <a:p>
            <a:pPr>
              <a:buFont typeface="Arial" pitchFamily="34" charset="0"/>
              <a:buChar char="•"/>
            </a:pPr>
            <a:r>
              <a:rPr lang="en-US" sz="2800" dirty="0"/>
              <a:t>Quick, efficient interactive drills and games</a:t>
            </a:r>
          </a:p>
          <a:p>
            <a:pPr>
              <a:buFont typeface="Arial" pitchFamily="34" charset="0"/>
              <a:buChar char="•"/>
            </a:pPr>
            <a:r>
              <a:rPr lang="en-US" sz="2800" dirty="0"/>
              <a:t>Applies to a wide range of skills</a:t>
            </a:r>
          </a:p>
          <a:p>
            <a:endParaRPr lang="en-US" sz="2800" dirty="0"/>
          </a:p>
          <a:p>
            <a:endParaRPr lang="en-US" sz="2800" dirty="0"/>
          </a:p>
        </p:txBody>
      </p:sp>
    </p:spTree>
    <p:extLst>
      <p:ext uri="{BB962C8B-B14F-4D97-AF65-F5344CB8AC3E}">
        <p14:creationId xmlns:p14="http://schemas.microsoft.com/office/powerpoint/2010/main" val="33611862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94467"/>
                </a:solidFill>
              </a:rPr>
              <a:t>AGENDA</a:t>
            </a:r>
            <a:endParaRPr lang="en-US" b="1" dirty="0">
              <a:solidFill>
                <a:srgbClr val="194467"/>
              </a:solidFill>
            </a:endParaRPr>
          </a:p>
        </p:txBody>
      </p:sp>
      <p:sp>
        <p:nvSpPr>
          <p:cNvPr id="3" name="Content Placeholder 2"/>
          <p:cNvSpPr>
            <a:spLocks noGrp="1"/>
          </p:cNvSpPr>
          <p:nvPr>
            <p:ph idx="1"/>
          </p:nvPr>
        </p:nvSpPr>
        <p:spPr/>
        <p:txBody>
          <a:bodyPr>
            <a:normAutofit/>
          </a:bodyPr>
          <a:lstStyle/>
          <a:p>
            <a:r>
              <a:rPr lang="en-US" sz="2800" b="1" dirty="0"/>
              <a:t>Fluency Work – Sprints</a:t>
            </a:r>
          </a:p>
          <a:p>
            <a:r>
              <a:rPr lang="en-US" sz="2800" b="1" dirty="0"/>
              <a:t>Fluency Work – Counting Exercises</a:t>
            </a:r>
          </a:p>
          <a:p>
            <a:r>
              <a:rPr lang="en-US" sz="2800" b="1" dirty="0">
                <a:effectLst/>
              </a:rPr>
              <a:t>Fluency Work </a:t>
            </a:r>
            <a:r>
              <a:rPr lang="en-US" sz="2800" b="1" dirty="0" smtClean="0">
                <a:effectLst/>
              </a:rPr>
              <a:t>– White </a:t>
            </a:r>
            <a:r>
              <a:rPr lang="en-US" sz="2800" b="1" dirty="0">
                <a:effectLst/>
              </a:rPr>
              <a:t>Board Exchanges</a:t>
            </a:r>
          </a:p>
          <a:p>
            <a:r>
              <a:rPr lang="en-US" sz="2800" b="1" dirty="0">
                <a:effectLst>
                  <a:glow rad="228600">
                    <a:schemeClr val="accent4">
                      <a:satMod val="175000"/>
                      <a:alpha val="40000"/>
                    </a:schemeClr>
                  </a:glow>
                </a:effectLst>
              </a:rPr>
              <a:t>Fluency Work – Choral Exercises</a:t>
            </a:r>
          </a:p>
          <a:p>
            <a:r>
              <a:rPr lang="en-US" sz="2800" b="1" dirty="0"/>
              <a:t>Fluency Work – Other Fluency Activities</a:t>
            </a:r>
          </a:p>
          <a:p>
            <a:endParaRPr lang="en-US" sz="2800" dirty="0"/>
          </a:p>
          <a:p>
            <a:endParaRPr lang="en-US" sz="2800" dirty="0"/>
          </a:p>
        </p:txBody>
      </p:sp>
    </p:spTree>
    <p:extLst>
      <p:ext uri="{BB962C8B-B14F-4D97-AF65-F5344CB8AC3E}">
        <p14:creationId xmlns:p14="http://schemas.microsoft.com/office/powerpoint/2010/main" val="232837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Kindergarten Choral Response</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5 Groups Hands</a:t>
            </a:r>
          </a:p>
          <a:p>
            <a:pPr marL="457200" indent="-457200">
              <a:buFont typeface="Arial" panose="020B0604020202020204" pitchFamily="34" charset="0"/>
              <a:buChar char="•"/>
            </a:pPr>
            <a:r>
              <a:rPr lang="en-US" sz="2800" dirty="0" smtClean="0"/>
              <a:t>Say Ten Push Ups</a:t>
            </a:r>
          </a:p>
          <a:p>
            <a:pPr marL="457200" indent="-457200">
              <a:buFont typeface="Arial" panose="020B0604020202020204" pitchFamily="34" charset="0"/>
              <a:buChar char="•"/>
            </a:pPr>
            <a:r>
              <a:rPr lang="en-US" sz="2800" dirty="0" smtClean="0"/>
              <a:t>Dot Cards</a:t>
            </a:r>
          </a:p>
          <a:p>
            <a:pPr marL="457200" indent="-457200">
              <a:buFont typeface="Arial" panose="020B0604020202020204" pitchFamily="34" charset="0"/>
              <a:buChar char="•"/>
            </a:pPr>
            <a:r>
              <a:rPr lang="en-US" sz="2800" dirty="0" smtClean="0"/>
              <a:t>Show Me Part or Whole</a:t>
            </a:r>
          </a:p>
          <a:p>
            <a:pPr marL="457200" indent="-457200">
              <a:buFont typeface="Arial" panose="020B0604020202020204" pitchFamily="34" charset="0"/>
              <a:buChar char="•"/>
            </a:pPr>
            <a:r>
              <a:rPr lang="en-US" sz="2800" dirty="0" smtClean="0"/>
              <a:t>1 More/Less</a:t>
            </a:r>
          </a:p>
          <a:p>
            <a:pPr marL="457200" indent="-457200">
              <a:buFont typeface="Arial" panose="020B0604020202020204" pitchFamily="34" charset="0"/>
              <a:buChar char="•"/>
            </a:pPr>
            <a:endParaRPr lang="en-US" sz="2800" dirty="0" smtClean="0"/>
          </a:p>
          <a:p>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17435"/>
            <a:ext cx="2226058" cy="3995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5023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Kindergarten Choral Response</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5 Groups Hands</a:t>
            </a:r>
          </a:p>
          <a:p>
            <a:pPr marL="457200" indent="-457200">
              <a:buFont typeface="Arial" panose="020B0604020202020204" pitchFamily="34" charset="0"/>
              <a:buChar char="•"/>
            </a:pPr>
            <a:r>
              <a:rPr lang="en-US" sz="2800" dirty="0" smtClean="0"/>
              <a:t>Say Ten Push Ups</a:t>
            </a:r>
          </a:p>
          <a:p>
            <a:pPr marL="457200" indent="-457200">
              <a:buFont typeface="Arial" panose="020B0604020202020204" pitchFamily="34" charset="0"/>
              <a:buChar char="•"/>
            </a:pPr>
            <a:r>
              <a:rPr lang="en-US" sz="2800" dirty="0" smtClean="0"/>
              <a:t>Dot Cards</a:t>
            </a:r>
          </a:p>
          <a:p>
            <a:pPr marL="457200" indent="-457200">
              <a:buFont typeface="Arial" panose="020B0604020202020204" pitchFamily="34" charset="0"/>
              <a:buChar char="•"/>
            </a:pPr>
            <a:r>
              <a:rPr lang="en-US" sz="2800" dirty="0" smtClean="0"/>
              <a:t>Show Me Part or Whole</a:t>
            </a:r>
          </a:p>
          <a:p>
            <a:pPr marL="457200" indent="-457200">
              <a:buFont typeface="Arial" panose="020B0604020202020204" pitchFamily="34" charset="0"/>
              <a:buChar char="•"/>
            </a:pPr>
            <a:r>
              <a:rPr lang="en-US" sz="2800" dirty="0" smtClean="0"/>
              <a:t>1 More/Less</a:t>
            </a:r>
          </a:p>
          <a:p>
            <a:pPr marL="457200" indent="-457200">
              <a:buFont typeface="Arial" panose="020B0604020202020204" pitchFamily="34" charset="0"/>
              <a:buChar char="•"/>
            </a:pPr>
            <a:endParaRPr lang="en-US" sz="2800" dirty="0" smtClean="0"/>
          </a:p>
          <a:p>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17435"/>
            <a:ext cx="2226058" cy="39958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365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1</a:t>
            </a:r>
            <a:r>
              <a:rPr lang="en-US" b="1" baseline="30000" dirty="0" smtClean="0">
                <a:solidFill>
                  <a:schemeClr val="accent4">
                    <a:lumMod val="60000"/>
                    <a:lumOff val="40000"/>
                  </a:schemeClr>
                </a:solidFill>
              </a:rPr>
              <a:t>st</a:t>
            </a:r>
            <a:r>
              <a:rPr lang="en-US" b="1" dirty="0" smtClean="0">
                <a:solidFill>
                  <a:schemeClr val="accent4">
                    <a:lumMod val="60000"/>
                    <a:lumOff val="40000"/>
                  </a:schemeClr>
                </a:solidFill>
              </a:rPr>
              <a:t> Grade Choral Response </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Math Fingers Flash</a:t>
            </a:r>
          </a:p>
          <a:p>
            <a:pPr marL="457200" indent="-457200">
              <a:buFont typeface="Arial" panose="020B0604020202020204" pitchFamily="34" charset="0"/>
              <a:buChar char="•"/>
            </a:pPr>
            <a:r>
              <a:rPr lang="en-US" sz="2800" dirty="0"/>
              <a:t>5</a:t>
            </a:r>
            <a:r>
              <a:rPr lang="en-US" sz="2800" dirty="0" smtClean="0"/>
              <a:t> Group Flash</a:t>
            </a:r>
          </a:p>
          <a:p>
            <a:pPr marL="457200" indent="-457200">
              <a:buFont typeface="Arial" panose="020B0604020202020204" pitchFamily="34" charset="0"/>
              <a:buChar char="•"/>
            </a:pPr>
            <a:r>
              <a:rPr lang="en-US" sz="2800" dirty="0" smtClean="0"/>
              <a:t>Ten and Tuck</a:t>
            </a:r>
          </a:p>
          <a:p>
            <a:pPr marL="457200" indent="-457200">
              <a:buFont typeface="Arial" panose="020B0604020202020204" pitchFamily="34" charset="0"/>
              <a:buChar char="•"/>
            </a:pPr>
            <a:r>
              <a:rPr lang="en-US" sz="2800" dirty="0" smtClean="0"/>
              <a:t>Tens and Ones</a:t>
            </a:r>
          </a:p>
          <a:p>
            <a:pPr marL="457200" indent="-457200">
              <a:buFont typeface="Arial" panose="020B0604020202020204" pitchFamily="34" charset="0"/>
              <a:buChar char="•"/>
            </a:pPr>
            <a:r>
              <a:rPr lang="en-US" sz="2800" dirty="0" smtClean="0"/>
              <a:t>1 More/Less, 10 More/Less</a:t>
            </a:r>
          </a:p>
          <a:p>
            <a:pPr marL="457200" indent="-457200">
              <a:buFont typeface="Arial" panose="020B0604020202020204" pitchFamily="34" charset="0"/>
              <a:buChar char="•"/>
            </a:pPr>
            <a:r>
              <a:rPr lang="en-US" sz="2800" dirty="0" smtClean="0"/>
              <a:t>Addition Strategies</a:t>
            </a:r>
          </a:p>
          <a:p>
            <a:pPr marL="457200" indent="-457200">
              <a:buFont typeface="Arial" panose="020B0604020202020204" pitchFamily="34" charset="0"/>
              <a:buChar char="•"/>
            </a:pPr>
            <a:r>
              <a:rPr lang="en-US" sz="2800" dirty="0" smtClean="0"/>
              <a:t>Subtraction from Teens</a:t>
            </a:r>
          </a:p>
          <a:p>
            <a:pPr marL="457200" indent="-457200">
              <a:buFont typeface="Arial" panose="020B0604020202020204" pitchFamily="34" charset="0"/>
              <a:buChar char="•"/>
            </a:pPr>
            <a:endParaRPr lang="en-US" sz="28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t="13607" r="5081" b="12641"/>
          <a:stretch/>
        </p:blipFill>
        <p:spPr bwMode="auto">
          <a:xfrm>
            <a:off x="4571999" y="1776350"/>
            <a:ext cx="1905001" cy="966850"/>
          </a:xfrm>
          <a:prstGeom prst="rect">
            <a:avLst/>
          </a:prstGeom>
          <a:ln>
            <a:noFill/>
          </a:ln>
          <a:extLst>
            <a:ext uri="{53640926-AAD7-44D8-BBD7-CCE9431645EC}">
              <a14:shadowObscured xmlns:a14="http://schemas.microsoft.com/office/drawing/2010/main"/>
            </a:ext>
          </a:extLst>
        </p:spPr>
      </p:pic>
      <p:grpSp>
        <p:nvGrpSpPr>
          <p:cNvPr id="11" name="Group 10"/>
          <p:cNvGrpSpPr/>
          <p:nvPr/>
        </p:nvGrpSpPr>
        <p:grpSpPr>
          <a:xfrm>
            <a:off x="5334000" y="3657600"/>
            <a:ext cx="3689131" cy="2827283"/>
            <a:chOff x="5334000" y="3657600"/>
            <a:chExt cx="3689131" cy="2827283"/>
          </a:xfrm>
        </p:grpSpPr>
        <p:pic>
          <p:nvPicPr>
            <p:cNvPr id="6" name="Picture 5"/>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092" t="27609" r="29285" b="28884"/>
            <a:stretch/>
          </p:blipFill>
          <p:spPr bwMode="auto">
            <a:xfrm>
              <a:off x="5334000" y="3657600"/>
              <a:ext cx="1804035" cy="10668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6">
              <a:grayscl/>
              <a:extLst>
                <a:ext uri="{28A0092B-C50C-407E-A947-70E740481C1C}">
                  <a14:useLocalDpi xmlns:a14="http://schemas.microsoft.com/office/drawing/2010/main" val="0"/>
                </a:ext>
              </a:extLst>
            </a:blip>
            <a:srcRect l="3917" t="15819" r="17927" b="16035"/>
            <a:stretch/>
          </p:blipFill>
          <p:spPr bwMode="auto">
            <a:xfrm>
              <a:off x="7324639" y="3657600"/>
              <a:ext cx="1698492" cy="10668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6236017" y="4724400"/>
              <a:ext cx="2222183" cy="523220"/>
            </a:xfrm>
            <a:prstGeom prst="rect">
              <a:avLst/>
            </a:prstGeom>
            <a:noFill/>
          </p:spPr>
          <p:txBody>
            <a:bodyPr wrap="square" rtlCol="0">
              <a:spAutoFit/>
            </a:bodyPr>
            <a:lstStyle/>
            <a:p>
              <a:r>
                <a:rPr lang="en-US" sz="2800" dirty="0" smtClean="0"/>
                <a:t>9 + 6 = 10 + 5</a:t>
              </a:r>
              <a:endParaRPr lang="en-US" sz="2800" dirty="0"/>
            </a:p>
          </p:txBody>
        </p:sp>
        <p:pic>
          <p:nvPicPr>
            <p:cNvPr id="9" name="Picture 8"/>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0671" t="22075" r="13646" b="3017"/>
            <a:stretch/>
          </p:blipFill>
          <p:spPr bwMode="auto">
            <a:xfrm>
              <a:off x="5781040" y="5247620"/>
              <a:ext cx="1229361" cy="123726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6">
              <a:grayscl/>
              <a:extLst>
                <a:ext uri="{28A0092B-C50C-407E-A947-70E740481C1C}">
                  <a14:useLocalDpi xmlns:a14="http://schemas.microsoft.com/office/drawing/2010/main" val="0"/>
                </a:ext>
              </a:extLst>
            </a:blip>
            <a:srcRect l="3917" t="15819" r="52200" b="16035"/>
            <a:stretch/>
          </p:blipFill>
          <p:spPr bwMode="auto">
            <a:xfrm>
              <a:off x="7537925" y="5247620"/>
              <a:ext cx="996475" cy="122938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8735089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1</a:t>
            </a:r>
            <a:r>
              <a:rPr lang="en-US" b="1" baseline="30000" dirty="0" smtClean="0">
                <a:solidFill>
                  <a:schemeClr val="accent4">
                    <a:lumMod val="60000"/>
                    <a:lumOff val="40000"/>
                  </a:schemeClr>
                </a:solidFill>
              </a:rPr>
              <a:t>st</a:t>
            </a:r>
            <a:r>
              <a:rPr lang="en-US" b="1" dirty="0" smtClean="0">
                <a:solidFill>
                  <a:schemeClr val="accent4">
                    <a:lumMod val="60000"/>
                    <a:lumOff val="40000"/>
                  </a:schemeClr>
                </a:solidFill>
              </a:rPr>
              <a:t> Grade Choral Response </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Math Fingers Flash</a:t>
            </a:r>
          </a:p>
          <a:p>
            <a:pPr marL="457200" indent="-457200">
              <a:buFont typeface="Arial" panose="020B0604020202020204" pitchFamily="34" charset="0"/>
              <a:buChar char="•"/>
            </a:pPr>
            <a:r>
              <a:rPr lang="en-US" sz="2800" dirty="0"/>
              <a:t>5</a:t>
            </a:r>
            <a:r>
              <a:rPr lang="en-US" sz="2800" dirty="0" smtClean="0"/>
              <a:t> Group Flash</a:t>
            </a:r>
          </a:p>
          <a:p>
            <a:pPr marL="457200" indent="-457200">
              <a:buFont typeface="Arial" panose="020B0604020202020204" pitchFamily="34" charset="0"/>
              <a:buChar char="•"/>
            </a:pPr>
            <a:r>
              <a:rPr lang="en-US" sz="2800" dirty="0" smtClean="0"/>
              <a:t>Ten and Tuck</a:t>
            </a:r>
          </a:p>
          <a:p>
            <a:pPr marL="457200" indent="-457200">
              <a:buFont typeface="Arial" panose="020B0604020202020204" pitchFamily="34" charset="0"/>
              <a:buChar char="•"/>
            </a:pPr>
            <a:r>
              <a:rPr lang="en-US" sz="2800" dirty="0" smtClean="0"/>
              <a:t>Tens and Ones</a:t>
            </a:r>
          </a:p>
          <a:p>
            <a:pPr marL="457200" indent="-457200">
              <a:buFont typeface="Arial" panose="020B0604020202020204" pitchFamily="34" charset="0"/>
              <a:buChar char="•"/>
            </a:pPr>
            <a:r>
              <a:rPr lang="en-US" sz="2800" dirty="0" smtClean="0"/>
              <a:t>1 More/Less, 10 More/Less</a:t>
            </a:r>
          </a:p>
          <a:p>
            <a:pPr marL="457200" indent="-457200">
              <a:buFont typeface="Arial" panose="020B0604020202020204" pitchFamily="34" charset="0"/>
              <a:buChar char="•"/>
            </a:pPr>
            <a:r>
              <a:rPr lang="en-US" sz="2800" dirty="0" smtClean="0"/>
              <a:t>Addition Strategies</a:t>
            </a:r>
          </a:p>
          <a:p>
            <a:pPr marL="457200" indent="-457200">
              <a:buFont typeface="Arial" panose="020B0604020202020204" pitchFamily="34" charset="0"/>
              <a:buChar char="•"/>
            </a:pPr>
            <a:r>
              <a:rPr lang="en-US" sz="2800" dirty="0" smtClean="0"/>
              <a:t>Subtraction from Teens</a:t>
            </a:r>
          </a:p>
          <a:p>
            <a:pPr marL="457200" indent="-457200">
              <a:buFont typeface="Arial" panose="020B0604020202020204" pitchFamily="34" charset="0"/>
              <a:buChar char="•"/>
            </a:pPr>
            <a:endParaRPr lang="en-US" sz="2800" dirty="0"/>
          </a:p>
        </p:txBody>
      </p:sp>
      <p:pic>
        <p:nvPicPr>
          <p:cNvPr id="5" name="Picture 4"/>
          <p:cNvPicPr/>
          <p:nvPr/>
        </p:nvPicPr>
        <p:blipFill rotWithShape="1">
          <a:blip r:embed="rId3">
            <a:extLst>
              <a:ext uri="{28A0092B-C50C-407E-A947-70E740481C1C}">
                <a14:useLocalDpi xmlns:a14="http://schemas.microsoft.com/office/drawing/2010/main" val="0"/>
              </a:ext>
            </a:extLst>
          </a:blip>
          <a:srcRect t="13607" r="5081" b="12641"/>
          <a:stretch/>
        </p:blipFill>
        <p:spPr bwMode="auto">
          <a:xfrm>
            <a:off x="4571999" y="1776350"/>
            <a:ext cx="1905001" cy="966850"/>
          </a:xfrm>
          <a:prstGeom prst="rect">
            <a:avLst/>
          </a:prstGeom>
          <a:ln>
            <a:noFill/>
          </a:ln>
          <a:extLst>
            <a:ext uri="{53640926-AAD7-44D8-BBD7-CCE9431645EC}">
              <a14:shadowObscured xmlns:a14="http://schemas.microsoft.com/office/drawing/2010/main"/>
            </a:ext>
          </a:extLst>
        </p:spPr>
      </p:pic>
      <p:grpSp>
        <p:nvGrpSpPr>
          <p:cNvPr id="11" name="Group 10"/>
          <p:cNvGrpSpPr/>
          <p:nvPr/>
        </p:nvGrpSpPr>
        <p:grpSpPr>
          <a:xfrm>
            <a:off x="5334000" y="3657600"/>
            <a:ext cx="3689131" cy="2827283"/>
            <a:chOff x="5334000" y="3657600"/>
            <a:chExt cx="3689131" cy="2827283"/>
          </a:xfrm>
        </p:grpSpPr>
        <p:pic>
          <p:nvPicPr>
            <p:cNvPr id="12" name="Picture 1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1092" t="27609" r="29285" b="28884"/>
            <a:stretch/>
          </p:blipFill>
          <p:spPr bwMode="auto">
            <a:xfrm>
              <a:off x="5334000" y="3657600"/>
              <a:ext cx="1804035" cy="1066800"/>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6">
              <a:grayscl/>
              <a:extLst>
                <a:ext uri="{28A0092B-C50C-407E-A947-70E740481C1C}">
                  <a14:useLocalDpi xmlns:a14="http://schemas.microsoft.com/office/drawing/2010/main" val="0"/>
                </a:ext>
              </a:extLst>
            </a:blip>
            <a:srcRect l="3917" t="15819" r="17927" b="16035"/>
            <a:stretch/>
          </p:blipFill>
          <p:spPr bwMode="auto">
            <a:xfrm>
              <a:off x="7324639" y="3657600"/>
              <a:ext cx="1698492" cy="1066800"/>
            </a:xfrm>
            <a:prstGeom prst="rect">
              <a:avLst/>
            </a:prstGeom>
            <a:ln>
              <a:noFill/>
            </a:ln>
            <a:extLst>
              <a:ext uri="{53640926-AAD7-44D8-BBD7-CCE9431645EC}">
                <a14:shadowObscured xmlns:a14="http://schemas.microsoft.com/office/drawing/2010/main"/>
              </a:ext>
            </a:extLst>
          </p:spPr>
        </p:pic>
        <p:sp>
          <p:nvSpPr>
            <p:cNvPr id="14" name="TextBox 13"/>
            <p:cNvSpPr txBox="1"/>
            <p:nvPr/>
          </p:nvSpPr>
          <p:spPr>
            <a:xfrm>
              <a:off x="6236017" y="4724400"/>
              <a:ext cx="2222183" cy="523220"/>
            </a:xfrm>
            <a:prstGeom prst="rect">
              <a:avLst/>
            </a:prstGeom>
            <a:noFill/>
          </p:spPr>
          <p:txBody>
            <a:bodyPr wrap="square" rtlCol="0">
              <a:spAutoFit/>
            </a:bodyPr>
            <a:lstStyle/>
            <a:p>
              <a:r>
                <a:rPr lang="en-US" sz="2800" dirty="0" smtClean="0"/>
                <a:t>9 + 6 = 10 + 5</a:t>
              </a:r>
              <a:endParaRPr lang="en-US" sz="2800" dirty="0"/>
            </a:p>
          </p:txBody>
        </p:sp>
        <p:pic>
          <p:nvPicPr>
            <p:cNvPr id="15" name="Picture 14"/>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30671" t="22075" r="13646" b="3017"/>
            <a:stretch/>
          </p:blipFill>
          <p:spPr bwMode="auto">
            <a:xfrm>
              <a:off x="5781040" y="5247620"/>
              <a:ext cx="1229361" cy="1237263"/>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6">
              <a:grayscl/>
              <a:extLst>
                <a:ext uri="{28A0092B-C50C-407E-A947-70E740481C1C}">
                  <a14:useLocalDpi xmlns:a14="http://schemas.microsoft.com/office/drawing/2010/main" val="0"/>
                </a:ext>
              </a:extLst>
            </a:blip>
            <a:srcRect l="3917" t="15819" r="52200" b="16035"/>
            <a:stretch/>
          </p:blipFill>
          <p:spPr bwMode="auto">
            <a:xfrm>
              <a:off x="7537925" y="5247620"/>
              <a:ext cx="996475" cy="122938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3556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2</a:t>
            </a:r>
            <a:r>
              <a:rPr lang="en-US" b="1" baseline="30000" dirty="0" smtClean="0">
                <a:solidFill>
                  <a:schemeClr val="accent4">
                    <a:lumMod val="60000"/>
                    <a:lumOff val="40000"/>
                  </a:schemeClr>
                </a:solidFill>
              </a:rPr>
              <a:t>nd</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Make Ten/ Take From Ten</a:t>
            </a:r>
          </a:p>
          <a:p>
            <a:pPr marL="457200" indent="-457200">
              <a:buFont typeface="Arial" panose="020B0604020202020204" pitchFamily="34" charset="0"/>
              <a:buChar char="•"/>
            </a:pPr>
            <a:r>
              <a:rPr lang="en-US" sz="2800" dirty="0" smtClean="0"/>
              <a:t>Make Ten to Add</a:t>
            </a:r>
          </a:p>
          <a:p>
            <a:pPr marL="457200" indent="-457200">
              <a:buFont typeface="Arial" panose="020B0604020202020204" pitchFamily="34" charset="0"/>
              <a:buChar char="•"/>
            </a:pPr>
            <a:r>
              <a:rPr lang="en-US" sz="2800" dirty="0" smtClean="0"/>
              <a:t>Place Value/Renaming Units</a:t>
            </a:r>
          </a:p>
          <a:p>
            <a:pPr marL="457200" indent="-457200">
              <a:buFont typeface="Arial" panose="020B0604020202020204" pitchFamily="34" charset="0"/>
              <a:buChar char="•"/>
            </a:pPr>
            <a:r>
              <a:rPr lang="en-US" sz="2800" dirty="0" smtClean="0"/>
              <a:t>Zap to Zero</a:t>
            </a:r>
          </a:p>
          <a:p>
            <a:pPr marL="457200" indent="-457200">
              <a:buFont typeface="Arial" panose="020B0604020202020204" pitchFamily="34" charset="0"/>
              <a:buChar char="•"/>
            </a:pPr>
            <a:r>
              <a:rPr lang="en-US" sz="2800" dirty="0" smtClean="0"/>
              <a:t>Take From Tens or Ones</a:t>
            </a:r>
          </a:p>
          <a:p>
            <a:pPr marL="457200" indent="-457200">
              <a:buFont typeface="Arial" panose="020B0604020202020204" pitchFamily="34" charset="0"/>
              <a:buChar char="•"/>
            </a:pPr>
            <a:r>
              <a:rPr lang="en-US" sz="2800" dirty="0" smtClean="0"/>
              <a:t>Related Facts within 20</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92894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Study:  Fluency Practice</a:t>
            </a:r>
          </a:p>
        </p:txBody>
      </p:sp>
      <p:sp>
        <p:nvSpPr>
          <p:cNvPr id="3" name="Content Placeholder 2"/>
          <p:cNvSpPr>
            <a:spLocks noGrp="1"/>
          </p:cNvSpPr>
          <p:nvPr>
            <p:ph idx="1"/>
          </p:nvPr>
        </p:nvSpPr>
        <p:spPr/>
        <p:txBody>
          <a:bodyPr>
            <a:noAutofit/>
          </a:bodyPr>
          <a:lstStyle/>
          <a:p>
            <a:pPr marL="0" indent="0">
              <a:spcAft>
                <a:spcPts val="600"/>
              </a:spcAft>
            </a:pPr>
            <a:r>
              <a:rPr lang="en-US" sz="2800" dirty="0"/>
              <a:t>Fluency activities serve a variety of purposes</a:t>
            </a:r>
            <a:r>
              <a:rPr lang="en-US" sz="2800" dirty="0" smtClean="0"/>
              <a:t>:</a:t>
            </a:r>
            <a:endParaRPr lang="en-US" sz="2800" dirty="0"/>
          </a:p>
          <a:p>
            <a:pPr marL="1144588" lvl="2" indent="-457200"/>
            <a:r>
              <a:rPr lang="en-US" sz="2600" b="1" dirty="0"/>
              <a:t>Maintenance:  </a:t>
            </a:r>
            <a:r>
              <a:rPr lang="en-US" sz="2600" dirty="0"/>
              <a:t>Staying sharp on previously learned skills </a:t>
            </a:r>
          </a:p>
          <a:p>
            <a:pPr marL="1144588" lvl="2" indent="-457200"/>
            <a:r>
              <a:rPr lang="en-US" sz="2600" b="1" dirty="0"/>
              <a:t>Preparation:  </a:t>
            </a:r>
            <a:r>
              <a:rPr lang="en-US" sz="2600" dirty="0"/>
              <a:t>Targeted practice for the current </a:t>
            </a:r>
            <a:r>
              <a:rPr lang="en-US" sz="2600" dirty="0" smtClean="0"/>
              <a:t>lesson</a:t>
            </a:r>
            <a:endParaRPr lang="en-US" sz="2600" dirty="0"/>
          </a:p>
          <a:p>
            <a:pPr marL="1144588" lvl="2" indent="-457200"/>
            <a:r>
              <a:rPr lang="en-US" sz="2600" b="1" dirty="0"/>
              <a:t>Anticipation</a:t>
            </a:r>
            <a:r>
              <a:rPr lang="en-US" sz="2600" dirty="0"/>
              <a:t>:  Building skills to prepare students for the in-depth work of future </a:t>
            </a:r>
            <a:r>
              <a:rPr lang="en-US" sz="2600" dirty="0" smtClean="0"/>
              <a:t>lessons</a:t>
            </a:r>
            <a:endParaRPr lang="en-US" sz="2600" dirty="0"/>
          </a:p>
          <a:p>
            <a:pPr marL="0" indent="0"/>
            <a:r>
              <a:rPr lang="en-US" dirty="0"/>
              <a:t>In fluency work, all students are actively engaged with </a:t>
            </a:r>
            <a:r>
              <a:rPr lang="en-US" b="1" i="1" dirty="0"/>
              <a:t>familiar content</a:t>
            </a:r>
            <a:r>
              <a:rPr lang="en-US" dirty="0"/>
              <a:t>.  This provides a daily opportunity for continuous improvement and individual success. </a:t>
            </a:r>
          </a:p>
          <a:p>
            <a:endParaRPr lang="en-US" sz="2800" dirty="0"/>
          </a:p>
        </p:txBody>
      </p:sp>
    </p:spTree>
    <p:extLst>
      <p:ext uri="{BB962C8B-B14F-4D97-AF65-F5344CB8AC3E}">
        <p14:creationId xmlns:p14="http://schemas.microsoft.com/office/powerpoint/2010/main" val="37599820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2</a:t>
            </a:r>
            <a:r>
              <a:rPr lang="en-US" b="1" baseline="30000" dirty="0" smtClean="0">
                <a:solidFill>
                  <a:schemeClr val="accent4">
                    <a:lumMod val="60000"/>
                    <a:lumOff val="40000"/>
                  </a:schemeClr>
                </a:solidFill>
              </a:rPr>
              <a:t>nd</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Make Ten/ Take From Ten</a:t>
            </a:r>
          </a:p>
          <a:p>
            <a:pPr marL="457200" indent="-457200">
              <a:buFont typeface="Arial" panose="020B0604020202020204" pitchFamily="34" charset="0"/>
              <a:buChar char="•"/>
            </a:pPr>
            <a:r>
              <a:rPr lang="en-US" sz="2800" dirty="0" smtClean="0"/>
              <a:t>Make Ten to Add</a:t>
            </a:r>
          </a:p>
          <a:p>
            <a:pPr marL="457200" indent="-457200">
              <a:buFont typeface="Arial" panose="020B0604020202020204" pitchFamily="34" charset="0"/>
              <a:buChar char="•"/>
            </a:pPr>
            <a:r>
              <a:rPr lang="en-US" sz="2800" dirty="0" smtClean="0"/>
              <a:t>Place Value/Renaming Units</a:t>
            </a:r>
          </a:p>
          <a:p>
            <a:pPr marL="457200" indent="-457200">
              <a:buFont typeface="Arial" panose="020B0604020202020204" pitchFamily="34" charset="0"/>
              <a:buChar char="•"/>
            </a:pPr>
            <a:r>
              <a:rPr lang="en-US" sz="2800" dirty="0" smtClean="0"/>
              <a:t>Zap to Zero</a:t>
            </a:r>
          </a:p>
          <a:p>
            <a:pPr marL="457200" indent="-457200">
              <a:buFont typeface="Arial" panose="020B0604020202020204" pitchFamily="34" charset="0"/>
              <a:buChar char="•"/>
            </a:pPr>
            <a:r>
              <a:rPr lang="en-US" sz="2800" dirty="0" smtClean="0"/>
              <a:t>Take From Tens or Ones</a:t>
            </a:r>
          </a:p>
          <a:p>
            <a:pPr marL="457200" indent="-457200">
              <a:buFont typeface="Arial" panose="020B0604020202020204" pitchFamily="34" charset="0"/>
              <a:buChar char="•"/>
            </a:pPr>
            <a:r>
              <a:rPr lang="en-US" sz="2800" dirty="0" smtClean="0"/>
              <a:t>Related Facts within 20</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56882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Choral Response in Action:  K-2</a:t>
            </a:r>
            <a:endParaRPr lang="en-US" b="1" dirty="0">
              <a:solidFill>
                <a:schemeClr val="accent4">
                  <a:lumMod val="60000"/>
                  <a:lumOff val="40000"/>
                </a:schemeClr>
              </a:solidFill>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04800" y="1776350"/>
            <a:ext cx="8229600" cy="4572000"/>
          </a:xfrm>
          <a:prstGeom prst="rect">
            <a:avLst/>
          </a:prstGeom>
        </p:spPr>
        <p:txBody>
          <a:bodyPr>
            <a:normAutofit/>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6057698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76350"/>
            <a:ext cx="5791200" cy="4572000"/>
          </a:xfrm>
        </p:spPr>
        <p:txBody>
          <a:bodyPr>
            <a:normAutofit/>
          </a:bodyPr>
          <a:lstStyle/>
          <a:p>
            <a:pPr marL="514350" indent="-514350">
              <a:buFont typeface="+mj-lt"/>
              <a:buAutoNum type="arabicPeriod"/>
            </a:pPr>
            <a:r>
              <a:rPr lang="en-US" sz="2800" dirty="0"/>
              <a:t>Study the progression of </a:t>
            </a:r>
            <a:r>
              <a:rPr lang="en-US" sz="2800" dirty="0" smtClean="0"/>
              <a:t>choral response exercises for </a:t>
            </a:r>
            <a:r>
              <a:rPr lang="en-US" sz="2800" dirty="0"/>
              <a:t>grades </a:t>
            </a:r>
            <a:r>
              <a:rPr lang="en-US" sz="2800" dirty="0" smtClean="0"/>
              <a:t>K-2.</a:t>
            </a:r>
            <a:endParaRPr lang="en-US" sz="2800" dirty="0"/>
          </a:p>
          <a:p>
            <a:pPr marL="514350" indent="-514350">
              <a:buFont typeface="+mj-lt"/>
              <a:buAutoNum type="arabicPeriod"/>
            </a:pPr>
            <a:r>
              <a:rPr lang="en-US" sz="2800" dirty="0" smtClean="0"/>
              <a:t>Select </a:t>
            </a:r>
            <a:r>
              <a:rPr lang="en-US" sz="2800" dirty="0"/>
              <a:t>a few exercises and </a:t>
            </a:r>
            <a:r>
              <a:rPr lang="en-US" sz="2800" dirty="0" smtClean="0"/>
              <a:t>practice with </a:t>
            </a:r>
            <a:r>
              <a:rPr lang="en-US" sz="2800" dirty="0"/>
              <a:t>a </a:t>
            </a:r>
            <a:r>
              <a:rPr lang="en-US" sz="2800" dirty="0" smtClean="0"/>
              <a:t>partner</a:t>
            </a:r>
            <a:r>
              <a:rPr lang="en-US" sz="2800" dirty="0"/>
              <a:t>.</a:t>
            </a:r>
          </a:p>
          <a:p>
            <a:endParaRPr lang="en-US" sz="2800" dirty="0"/>
          </a:p>
        </p:txBody>
      </p:sp>
      <p:sp>
        <p:nvSpPr>
          <p:cNvPr id="2" name="Title 1"/>
          <p:cNvSpPr>
            <a:spLocks noGrp="1"/>
          </p:cNvSpPr>
          <p:nvPr>
            <p:ph type="title"/>
          </p:nvPr>
        </p:nvSpPr>
        <p:spPr/>
        <p:txBody>
          <a:bodyPr/>
          <a:lstStyle/>
          <a:p>
            <a:r>
              <a:rPr lang="en-US" b="1" dirty="0" smtClean="0">
                <a:solidFill>
                  <a:schemeClr val="accent4">
                    <a:lumMod val="60000"/>
                    <a:lumOff val="40000"/>
                  </a:schemeClr>
                </a:solidFill>
              </a:rPr>
              <a:t>Let’s Practice!</a:t>
            </a:r>
            <a:endParaRPr lang="en-US" b="1" dirty="0">
              <a:solidFill>
                <a:schemeClr val="accent4">
                  <a:lumMod val="60000"/>
                  <a:lumOff val="40000"/>
                </a:schemeClr>
              </a:solidFill>
            </a:endParaRPr>
          </a:p>
        </p:txBody>
      </p:sp>
      <p:sp>
        <p:nvSpPr>
          <p:cNvPr id="5" name="Explosion 1 4"/>
          <p:cNvSpPr/>
          <p:nvPr/>
        </p:nvSpPr>
        <p:spPr>
          <a:xfrm>
            <a:off x="6477000" y="1600200"/>
            <a:ext cx="2362200" cy="2438400"/>
          </a:xfrm>
          <a:prstGeom prst="irregularSeal1">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8" name="TextBox 7"/>
          <p:cNvSpPr txBox="1"/>
          <p:nvPr/>
        </p:nvSpPr>
        <p:spPr>
          <a:xfrm>
            <a:off x="6781800" y="2528299"/>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spTree>
    <p:extLst>
      <p:ext uri="{BB962C8B-B14F-4D97-AF65-F5344CB8AC3E}">
        <p14:creationId xmlns:p14="http://schemas.microsoft.com/office/powerpoint/2010/main" val="166316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3</a:t>
            </a:r>
            <a:r>
              <a:rPr lang="en-US" b="1" baseline="30000" dirty="0" smtClean="0">
                <a:solidFill>
                  <a:schemeClr val="accent4">
                    <a:lumMod val="60000"/>
                    <a:lumOff val="40000"/>
                  </a:schemeClr>
                </a:solidFill>
              </a:rPr>
              <a:t>rd</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Add to Multiply</a:t>
            </a:r>
          </a:p>
          <a:p>
            <a:pPr marL="457200" indent="-457200">
              <a:buFont typeface="Arial" panose="020B0604020202020204" pitchFamily="34" charset="0"/>
              <a:buChar char="•"/>
            </a:pPr>
            <a:r>
              <a:rPr lang="en-US" sz="2800" dirty="0" smtClean="0"/>
              <a:t>Commutative Multiplying</a:t>
            </a:r>
          </a:p>
          <a:p>
            <a:pPr marL="457200" indent="-457200">
              <a:buFont typeface="Arial" panose="020B0604020202020204" pitchFamily="34" charset="0"/>
              <a:buChar char="•"/>
            </a:pPr>
            <a:r>
              <a:rPr lang="en-US" sz="2800" dirty="0" smtClean="0"/>
              <a:t>Rename Tens</a:t>
            </a:r>
          </a:p>
          <a:p>
            <a:pPr marL="457200" indent="-457200">
              <a:buFont typeface="Arial" panose="020B0604020202020204" pitchFamily="34" charset="0"/>
              <a:buChar char="•"/>
            </a:pPr>
            <a:r>
              <a:rPr lang="en-US" sz="2800" dirty="0" smtClean="0"/>
              <a:t>Rounding Three- and Four-Digit Numbers</a:t>
            </a:r>
          </a:p>
          <a:p>
            <a:pPr marL="457200" indent="-457200">
              <a:buFont typeface="Arial" panose="020B0604020202020204" pitchFamily="34" charset="0"/>
              <a:buChar char="•"/>
            </a:pPr>
            <a:r>
              <a:rPr lang="en-US" sz="2800" dirty="0" smtClean="0"/>
              <a:t>Find the Area</a:t>
            </a:r>
          </a:p>
          <a:p>
            <a:pPr marL="457200" indent="-457200">
              <a:buFont typeface="Arial" panose="020B0604020202020204" pitchFamily="34" charset="0"/>
              <a:buChar char="•"/>
            </a:pPr>
            <a:r>
              <a:rPr lang="en-US" sz="2800" dirty="0" smtClean="0"/>
              <a:t>Find the Whole/Missing Part</a:t>
            </a:r>
          </a:p>
          <a:p>
            <a:pPr marL="0" indent="0"/>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02703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3</a:t>
            </a:r>
            <a:r>
              <a:rPr lang="en-US" b="1" baseline="30000" dirty="0" smtClean="0">
                <a:solidFill>
                  <a:schemeClr val="accent4">
                    <a:lumMod val="60000"/>
                    <a:lumOff val="40000"/>
                  </a:schemeClr>
                </a:solidFill>
              </a:rPr>
              <a:t>rd</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Add to Multiply</a:t>
            </a:r>
          </a:p>
          <a:p>
            <a:pPr marL="457200" indent="-457200">
              <a:buFont typeface="Arial" panose="020B0604020202020204" pitchFamily="34" charset="0"/>
              <a:buChar char="•"/>
            </a:pPr>
            <a:r>
              <a:rPr lang="en-US" sz="2800" dirty="0" smtClean="0"/>
              <a:t>Commutative Multiplying</a:t>
            </a:r>
          </a:p>
          <a:p>
            <a:pPr marL="457200" indent="-457200">
              <a:buFont typeface="Arial" panose="020B0604020202020204" pitchFamily="34" charset="0"/>
              <a:buChar char="•"/>
            </a:pPr>
            <a:r>
              <a:rPr lang="en-US" sz="2800" dirty="0" smtClean="0"/>
              <a:t>Rename Tens</a:t>
            </a:r>
          </a:p>
          <a:p>
            <a:pPr marL="457200" indent="-457200">
              <a:buFont typeface="Arial" panose="020B0604020202020204" pitchFamily="34" charset="0"/>
              <a:buChar char="•"/>
            </a:pPr>
            <a:r>
              <a:rPr lang="en-US" sz="2800" dirty="0" smtClean="0"/>
              <a:t>Rounding Three- and Four-Digit Numbers</a:t>
            </a:r>
          </a:p>
          <a:p>
            <a:pPr marL="457200" indent="-457200">
              <a:buFont typeface="Arial" panose="020B0604020202020204" pitchFamily="34" charset="0"/>
              <a:buChar char="•"/>
            </a:pPr>
            <a:r>
              <a:rPr lang="en-US" sz="2800" dirty="0" smtClean="0"/>
              <a:t>Find the Area</a:t>
            </a:r>
          </a:p>
          <a:p>
            <a:pPr marL="457200" indent="-457200">
              <a:buFont typeface="Arial" panose="020B0604020202020204" pitchFamily="34" charset="0"/>
              <a:buChar char="•"/>
            </a:pPr>
            <a:r>
              <a:rPr lang="en-US" sz="2800" dirty="0" smtClean="0"/>
              <a:t>Find the Whole/Missing Part</a:t>
            </a:r>
          </a:p>
          <a:p>
            <a:pPr marL="0" indent="0"/>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82330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4</a:t>
            </a:r>
            <a:r>
              <a:rPr lang="en-US" b="1" baseline="30000" dirty="0" smtClean="0">
                <a:solidFill>
                  <a:schemeClr val="accent4">
                    <a:lumMod val="60000"/>
                    <a:lumOff val="40000"/>
                  </a:schemeClr>
                </a:solidFill>
              </a:rPr>
              <a:t>th</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Place Value</a:t>
            </a:r>
          </a:p>
          <a:p>
            <a:pPr marL="457200" indent="-457200">
              <a:buFont typeface="Arial" panose="020B0604020202020204" pitchFamily="34" charset="0"/>
              <a:buChar char="•"/>
            </a:pPr>
            <a:r>
              <a:rPr lang="en-US" sz="2800" dirty="0" smtClean="0"/>
              <a:t>Base Ten Units</a:t>
            </a:r>
          </a:p>
          <a:p>
            <a:pPr marL="457200" indent="-457200">
              <a:buFont typeface="Arial" panose="020B0604020202020204" pitchFamily="34" charset="0"/>
              <a:buChar char="•"/>
            </a:pPr>
            <a:r>
              <a:rPr lang="en-US" sz="2800" dirty="0" smtClean="0"/>
              <a:t>Renaming Units (Capacity, Length, Weight, Time, Money, Fractions, etc.)</a:t>
            </a:r>
          </a:p>
          <a:p>
            <a:pPr marL="457200" indent="-457200">
              <a:buFont typeface="Arial" panose="020B0604020202020204" pitchFamily="34" charset="0"/>
              <a:buChar char="•"/>
            </a:pPr>
            <a:r>
              <a:rPr lang="en-US" sz="2800" dirty="0" smtClean="0"/>
              <a:t>Round to Different Place Values</a:t>
            </a:r>
          </a:p>
          <a:p>
            <a:pPr marL="457200" indent="-457200">
              <a:buFont typeface="Arial" panose="020B0604020202020204" pitchFamily="34" charset="0"/>
              <a:buChar char="•"/>
            </a:pPr>
            <a:r>
              <a:rPr lang="en-US" sz="2800" dirty="0"/>
              <a:t>Fraction Parts to Make a Whole</a:t>
            </a:r>
          </a:p>
          <a:p>
            <a:pPr marL="0" indent="0"/>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2600371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5</a:t>
            </a:r>
            <a:r>
              <a:rPr lang="en-US" b="1" baseline="30000" dirty="0" smtClean="0">
                <a:solidFill>
                  <a:schemeClr val="accent4">
                    <a:lumMod val="60000"/>
                    <a:lumOff val="40000"/>
                  </a:schemeClr>
                </a:solidFill>
              </a:rPr>
              <a:t>th</a:t>
            </a:r>
            <a:r>
              <a:rPr lang="en-US" b="1" dirty="0" smtClean="0">
                <a:solidFill>
                  <a:schemeClr val="accent4">
                    <a:lumMod val="60000"/>
                    <a:lumOff val="40000"/>
                  </a:schemeClr>
                </a:solidFill>
              </a:rPr>
              <a:t> Grade </a:t>
            </a:r>
            <a:r>
              <a:rPr lang="en-US" b="1" dirty="0">
                <a:solidFill>
                  <a:schemeClr val="accent4">
                    <a:lumMod val="60000"/>
                    <a:lumOff val="40000"/>
                  </a:schemeClr>
                </a:solidFill>
              </a:rPr>
              <a:t>Choral Response </a:t>
            </a:r>
          </a:p>
        </p:txBody>
      </p:sp>
      <p:sp>
        <p:nvSpPr>
          <p:cNvPr id="3" name="Content Placeholder 2"/>
          <p:cNvSpPr>
            <a:spLocks noGrp="1"/>
          </p:cNvSpPr>
          <p:nvPr>
            <p:ph idx="1"/>
          </p:nvPr>
        </p:nvSpPr>
        <p:spPr/>
        <p:txBody>
          <a:bodyPr>
            <a:normAutofit/>
          </a:bodyPr>
          <a:lstStyle/>
          <a:p>
            <a:pPr marL="457200" indent="-457200">
              <a:lnSpc>
                <a:spcPct val="110000"/>
              </a:lnSpc>
              <a:buFont typeface="Arial"/>
              <a:buChar char="•"/>
            </a:pPr>
            <a:r>
              <a:rPr lang="en-US" sz="2800" dirty="0" smtClean="0"/>
              <a:t>Rename the Units</a:t>
            </a:r>
          </a:p>
          <a:p>
            <a:pPr marL="457200" indent="-457200">
              <a:lnSpc>
                <a:spcPct val="110000"/>
              </a:lnSpc>
              <a:buFont typeface="Arial"/>
              <a:buChar char="•"/>
            </a:pPr>
            <a:r>
              <a:rPr lang="en-US" sz="2800" dirty="0" smtClean="0"/>
              <a:t>Rename the Decimal</a:t>
            </a:r>
          </a:p>
          <a:p>
            <a:pPr marL="457200" indent="-457200">
              <a:lnSpc>
                <a:spcPct val="110000"/>
              </a:lnSpc>
              <a:buFont typeface="Arial"/>
              <a:buChar char="•"/>
            </a:pPr>
            <a:r>
              <a:rPr lang="en-US" sz="2800" dirty="0" smtClean="0"/>
              <a:t>Multiply by 10, 100 &amp; 1,000</a:t>
            </a:r>
          </a:p>
          <a:p>
            <a:pPr marL="457200" indent="-457200">
              <a:lnSpc>
                <a:spcPct val="110000"/>
              </a:lnSpc>
              <a:buFont typeface="Arial"/>
              <a:buChar char="•"/>
            </a:pPr>
            <a:r>
              <a:rPr lang="en-US" sz="2800" dirty="0" smtClean="0"/>
              <a:t>Equivalent Fractions</a:t>
            </a:r>
          </a:p>
          <a:p>
            <a:pPr marL="457200" indent="-457200">
              <a:lnSpc>
                <a:spcPct val="110000"/>
              </a:lnSpc>
              <a:buFont typeface="Arial"/>
              <a:buChar char="•"/>
            </a:pPr>
            <a:r>
              <a:rPr lang="en-US" sz="2800" dirty="0" smtClean="0"/>
              <a:t>Decimal Parts to Make a Whole</a:t>
            </a:r>
          </a:p>
          <a:p>
            <a:pPr marL="457200" indent="-457200">
              <a:lnSpc>
                <a:spcPct val="110000"/>
              </a:lnSpc>
              <a:buFont typeface="Arial"/>
              <a:buChar char="•"/>
            </a:pPr>
            <a:r>
              <a:rPr lang="en-US" sz="2800" dirty="0" smtClean="0"/>
              <a:t>Finding the Exponent</a:t>
            </a:r>
            <a:endParaRPr lang="en-US" sz="2800" dirty="0"/>
          </a:p>
        </p:txBody>
      </p:sp>
    </p:spTree>
    <p:extLst>
      <p:ext uri="{BB962C8B-B14F-4D97-AF65-F5344CB8AC3E}">
        <p14:creationId xmlns:p14="http://schemas.microsoft.com/office/powerpoint/2010/main" val="6780287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Implementation Considerations</a:t>
            </a:r>
            <a:endParaRPr lang="en-US" b="1" dirty="0">
              <a:solidFill>
                <a:schemeClr val="accent4">
                  <a:lumMod val="60000"/>
                  <a:lumOff val="40000"/>
                </a:schemeClr>
              </a:solidFill>
            </a:endParaRPr>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sz="2800" dirty="0" smtClean="0"/>
              <a:t>Keep exercises short and fast paced.</a:t>
            </a:r>
          </a:p>
          <a:p>
            <a:pPr marL="457200" indent="-457200">
              <a:buFont typeface="Arial" panose="020B0604020202020204" pitchFamily="34" charset="0"/>
              <a:buChar char="•"/>
            </a:pPr>
            <a:r>
              <a:rPr lang="en-US" sz="2800" dirty="0" smtClean="0"/>
              <a:t>Use review material only.</a:t>
            </a:r>
          </a:p>
          <a:p>
            <a:pPr marL="457200" indent="-457200">
              <a:buFont typeface="Arial" panose="020B0604020202020204" pitchFamily="34" charset="0"/>
              <a:buChar char="•"/>
            </a:pPr>
            <a:r>
              <a:rPr lang="en-US" sz="2800" dirty="0" smtClean="0"/>
              <a:t>Establish signal for student response.</a:t>
            </a:r>
          </a:p>
          <a:p>
            <a:pPr marL="457200" indent="-457200">
              <a:buFont typeface="Arial" panose="020B0604020202020204" pitchFamily="34" charset="0"/>
              <a:buChar char="•"/>
            </a:pPr>
            <a:r>
              <a:rPr lang="en-US" sz="2800" dirty="0" smtClean="0"/>
              <a:t>“Raise your hand when you know…”</a:t>
            </a:r>
          </a:p>
          <a:p>
            <a:pPr marL="457200" indent="-457200">
              <a:buFont typeface="Arial" panose="020B0604020202020204" pitchFamily="34" charset="0"/>
              <a:buChar char="•"/>
            </a:pPr>
            <a:r>
              <a:rPr lang="en-US" sz="2800" dirty="0" smtClean="0"/>
              <a:t>Scaffold questioning.</a:t>
            </a:r>
          </a:p>
          <a:p>
            <a:pPr marL="457200" indent="-457200">
              <a:buFont typeface="Arial" panose="020B0604020202020204" pitchFamily="34" charset="0"/>
              <a:buChar char="•"/>
            </a:pPr>
            <a:r>
              <a:rPr lang="en-US" sz="2800" dirty="0" smtClean="0"/>
              <a:t>Use break it down.</a:t>
            </a:r>
          </a:p>
          <a:p>
            <a:pPr marL="457200" indent="-457200">
              <a:buFont typeface="Arial" panose="020B0604020202020204" pitchFamily="34" charset="0"/>
              <a:buChar char="•"/>
            </a:pPr>
            <a:r>
              <a:rPr lang="en-US" sz="2800" dirty="0" smtClean="0"/>
              <a:t>“I say, you say”</a:t>
            </a:r>
          </a:p>
          <a:p>
            <a:pPr marL="457200" indent="-457200">
              <a:buFont typeface="Arial" panose="020B0604020202020204" pitchFamily="34" charset="0"/>
              <a:buChar char="•"/>
            </a:pPr>
            <a:r>
              <a:rPr lang="en-US" sz="2800" dirty="0" smtClean="0"/>
              <a:t>Make a whiteboard exercise.</a:t>
            </a:r>
            <a:endParaRPr lang="en-US" sz="2800" dirty="0">
              <a:solidFill>
                <a:schemeClr val="tx1"/>
              </a:solidFill>
            </a:endParaRP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val="587053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60000"/>
                    <a:lumOff val="40000"/>
                  </a:schemeClr>
                </a:solidFill>
              </a:rPr>
              <a:t>Choral Response in Action:  3-5</a:t>
            </a:r>
            <a:endParaRPr lang="en-US" b="1" dirty="0">
              <a:solidFill>
                <a:schemeClr val="accent4">
                  <a:lumMod val="60000"/>
                  <a:lumOff val="40000"/>
                </a:schemeClr>
              </a:solidFill>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3352800"/>
            <a:ext cx="2009775" cy="332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2923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1776350"/>
            <a:ext cx="5867399" cy="4572000"/>
          </a:xfrm>
        </p:spPr>
        <p:txBody>
          <a:bodyPr/>
          <a:lstStyle/>
          <a:p>
            <a:pPr marL="514350" indent="-514350">
              <a:buFont typeface="+mj-lt"/>
              <a:buAutoNum type="arabicPeriod"/>
            </a:pPr>
            <a:r>
              <a:rPr lang="en-US" sz="2800" dirty="0"/>
              <a:t>Study the progression of choral </a:t>
            </a:r>
            <a:r>
              <a:rPr lang="en-US" sz="2800" dirty="0" smtClean="0"/>
              <a:t>response exercises </a:t>
            </a:r>
            <a:r>
              <a:rPr lang="en-US" sz="2800" dirty="0"/>
              <a:t>for grades </a:t>
            </a:r>
            <a:r>
              <a:rPr lang="en-US" sz="2800" dirty="0" smtClean="0"/>
              <a:t>3-5.</a:t>
            </a:r>
            <a:endParaRPr lang="en-US" sz="2800" dirty="0"/>
          </a:p>
          <a:p>
            <a:pPr marL="514350" indent="-514350">
              <a:buFont typeface="+mj-lt"/>
              <a:buAutoNum type="arabicPeriod"/>
            </a:pPr>
            <a:r>
              <a:rPr lang="en-US" sz="2800" dirty="0" smtClean="0"/>
              <a:t>Select </a:t>
            </a:r>
            <a:r>
              <a:rPr lang="en-US" sz="2800" dirty="0"/>
              <a:t>a few exercises and practice with a partner.</a:t>
            </a:r>
          </a:p>
          <a:p>
            <a:endParaRPr lang="en-US" dirty="0"/>
          </a:p>
          <a:p>
            <a:endParaRPr lang="en-US" dirty="0"/>
          </a:p>
        </p:txBody>
      </p:sp>
      <p:sp>
        <p:nvSpPr>
          <p:cNvPr id="3" name="Title 2"/>
          <p:cNvSpPr>
            <a:spLocks noGrp="1"/>
          </p:cNvSpPr>
          <p:nvPr>
            <p:ph type="title"/>
          </p:nvPr>
        </p:nvSpPr>
        <p:spPr/>
        <p:txBody>
          <a:bodyPr/>
          <a:lstStyle/>
          <a:p>
            <a:r>
              <a:rPr lang="en-US" b="1" dirty="0" smtClean="0">
                <a:solidFill>
                  <a:schemeClr val="accent4">
                    <a:lumMod val="60000"/>
                    <a:lumOff val="40000"/>
                  </a:schemeClr>
                </a:solidFill>
              </a:rPr>
              <a:t>Let’s Practice!</a:t>
            </a:r>
            <a:endParaRPr lang="en-US" b="1" dirty="0">
              <a:solidFill>
                <a:schemeClr val="accent4">
                  <a:lumMod val="60000"/>
                  <a:lumOff val="40000"/>
                </a:schemeClr>
              </a:solidFill>
            </a:endParaRPr>
          </a:p>
        </p:txBody>
      </p:sp>
      <p:sp>
        <p:nvSpPr>
          <p:cNvPr id="6" name="Explosion 1 5"/>
          <p:cNvSpPr/>
          <p:nvPr/>
        </p:nvSpPr>
        <p:spPr>
          <a:xfrm>
            <a:off x="6480941" y="1600200"/>
            <a:ext cx="2362200" cy="2438400"/>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TextBox 8"/>
          <p:cNvSpPr txBox="1"/>
          <p:nvPr/>
        </p:nvSpPr>
        <p:spPr>
          <a:xfrm>
            <a:off x="6781800" y="2448514"/>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spTree>
    <p:extLst>
      <p:ext uri="{BB962C8B-B14F-4D97-AF65-F5344CB8AC3E}">
        <p14:creationId xmlns:p14="http://schemas.microsoft.com/office/powerpoint/2010/main" val="13851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94467"/>
                </a:solidFill>
              </a:rPr>
              <a:t>AGENDA</a:t>
            </a:r>
          </a:p>
        </p:txBody>
      </p:sp>
      <p:sp>
        <p:nvSpPr>
          <p:cNvPr id="3" name="Content Placeholder 2"/>
          <p:cNvSpPr>
            <a:spLocks noGrp="1"/>
          </p:cNvSpPr>
          <p:nvPr>
            <p:ph idx="1"/>
          </p:nvPr>
        </p:nvSpPr>
        <p:spPr/>
        <p:txBody>
          <a:bodyPr>
            <a:normAutofit/>
          </a:bodyPr>
          <a:lstStyle/>
          <a:p>
            <a:r>
              <a:rPr lang="en-US" sz="2800" b="1" dirty="0" smtClean="0">
                <a:effectLst>
                  <a:glow rad="228600">
                    <a:schemeClr val="accent2">
                      <a:satMod val="175000"/>
                      <a:alpha val="40000"/>
                    </a:schemeClr>
                  </a:glow>
                </a:effectLst>
              </a:rPr>
              <a:t>Fluency Work – Sprints</a:t>
            </a:r>
          </a:p>
          <a:p>
            <a:r>
              <a:rPr lang="en-US" sz="2800" b="1" dirty="0" smtClean="0">
                <a:effectLst/>
              </a:rPr>
              <a:t>Fluency Work – Counting Exercises</a:t>
            </a:r>
          </a:p>
          <a:p>
            <a:r>
              <a:rPr lang="en-US" sz="2800" b="1" dirty="0" smtClean="0"/>
              <a:t>Fluency Work – White Board Exchanges</a:t>
            </a:r>
          </a:p>
          <a:p>
            <a:r>
              <a:rPr lang="en-US" sz="2800" b="1" dirty="0" smtClean="0"/>
              <a:t>Fluency Work – Choral Exercises</a:t>
            </a:r>
          </a:p>
          <a:p>
            <a:r>
              <a:rPr lang="en-US" sz="2800" b="1" dirty="0" smtClean="0"/>
              <a:t>Fluency Work – Other Fluency Activities</a:t>
            </a:r>
          </a:p>
          <a:p>
            <a:endParaRPr lang="en-US" sz="2400" dirty="0"/>
          </a:p>
        </p:txBody>
      </p:sp>
    </p:spTree>
    <p:extLst>
      <p:ext uri="{BB962C8B-B14F-4D97-AF65-F5344CB8AC3E}">
        <p14:creationId xmlns:p14="http://schemas.microsoft.com/office/powerpoint/2010/main" val="823277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What are some benefits of using a choral response in a classroom?</a:t>
            </a:r>
            <a:endParaRPr lang="en-US" sz="2800" dirty="0"/>
          </a:p>
        </p:txBody>
      </p:sp>
      <p:sp>
        <p:nvSpPr>
          <p:cNvPr id="3" name="Title 2"/>
          <p:cNvSpPr>
            <a:spLocks noGrp="1"/>
          </p:cNvSpPr>
          <p:nvPr>
            <p:ph type="title"/>
          </p:nvPr>
        </p:nvSpPr>
        <p:spPr/>
        <p:txBody>
          <a:bodyPr>
            <a:normAutofit/>
          </a:bodyPr>
          <a:lstStyle/>
          <a:p>
            <a:r>
              <a:rPr lang="en-US" b="1" dirty="0">
                <a:solidFill>
                  <a:schemeClr val="accent4">
                    <a:lumMod val="60000"/>
                    <a:lumOff val="40000"/>
                  </a:schemeClr>
                </a:solidFill>
              </a:rPr>
              <a:t>Choral </a:t>
            </a:r>
            <a:r>
              <a:rPr lang="en-US" b="1" dirty="0" smtClean="0">
                <a:solidFill>
                  <a:schemeClr val="accent4">
                    <a:lumMod val="60000"/>
                    <a:lumOff val="40000"/>
                  </a:schemeClr>
                </a:solidFill>
              </a:rPr>
              <a:t>Response:  Reflections</a:t>
            </a:r>
            <a:endParaRPr lang="en-US" dirty="0"/>
          </a:p>
        </p:txBody>
      </p:sp>
    </p:spTree>
    <p:extLst>
      <p:ext uri="{BB962C8B-B14F-4D97-AF65-F5344CB8AC3E}">
        <p14:creationId xmlns:p14="http://schemas.microsoft.com/office/powerpoint/2010/main" val="17344367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60000"/>
                    <a:lumOff val="40000"/>
                  </a:schemeClr>
                </a:solidFill>
              </a:rPr>
              <a:t>Choral Response: </a:t>
            </a:r>
            <a:r>
              <a:rPr lang="en-US" b="1" dirty="0" smtClean="0">
                <a:solidFill>
                  <a:schemeClr val="accent4">
                    <a:lumMod val="60000"/>
                    <a:lumOff val="40000"/>
                  </a:schemeClr>
                </a:solidFill>
              </a:rPr>
              <a:t> Key </a:t>
            </a:r>
            <a:r>
              <a:rPr lang="en-US" b="1" dirty="0">
                <a:solidFill>
                  <a:schemeClr val="accent4">
                    <a:lumMod val="60000"/>
                    <a:lumOff val="40000"/>
                  </a:schemeClr>
                </a:solidFill>
              </a:rPr>
              <a:t>Points</a:t>
            </a: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sz="2800" dirty="0"/>
              <a:t>Exchanges can be used as a quick form of assessment.</a:t>
            </a:r>
          </a:p>
          <a:p>
            <a:pPr marL="457200" indent="-457200">
              <a:buFont typeface="Arial" pitchFamily="34" charset="0"/>
              <a:buChar char="•"/>
            </a:pPr>
            <a:r>
              <a:rPr lang="en-US" sz="2800" dirty="0"/>
              <a:t>Exchanges allow for rapid completion of multiple practice problems.</a:t>
            </a:r>
          </a:p>
          <a:p>
            <a:pPr marL="457200" indent="-457200">
              <a:buFont typeface="Arial" pitchFamily="34" charset="0"/>
              <a:buChar char="•"/>
            </a:pPr>
            <a:r>
              <a:rPr lang="en-US" sz="2800" dirty="0"/>
              <a:t>Exchanges create intensity in student practice.</a:t>
            </a:r>
          </a:p>
          <a:p>
            <a:pPr marL="457200" indent="-457200">
              <a:buFont typeface="Arial" pitchFamily="34" charset="0"/>
              <a:buChar char="•"/>
            </a:pPr>
            <a:r>
              <a:rPr lang="en-US" sz="2800" dirty="0"/>
              <a:t>Exchanges give students immediate feedback.</a:t>
            </a:r>
          </a:p>
          <a:p>
            <a:endParaRPr lang="en-US" sz="2800" dirty="0"/>
          </a:p>
        </p:txBody>
      </p:sp>
    </p:spTree>
    <p:extLst>
      <p:ext uri="{BB962C8B-B14F-4D97-AF65-F5344CB8AC3E}">
        <p14:creationId xmlns:p14="http://schemas.microsoft.com/office/powerpoint/2010/main" val="13916145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94467"/>
                </a:solidFill>
              </a:rPr>
              <a:t>AGENDA</a:t>
            </a:r>
          </a:p>
        </p:txBody>
      </p:sp>
      <p:sp>
        <p:nvSpPr>
          <p:cNvPr id="3" name="Content Placeholder 2"/>
          <p:cNvSpPr>
            <a:spLocks noGrp="1"/>
          </p:cNvSpPr>
          <p:nvPr>
            <p:ph idx="1"/>
          </p:nvPr>
        </p:nvSpPr>
        <p:spPr/>
        <p:txBody>
          <a:bodyPr>
            <a:normAutofit/>
          </a:bodyPr>
          <a:lstStyle/>
          <a:p>
            <a:r>
              <a:rPr lang="en-US" sz="2800" b="1" dirty="0">
                <a:effectLst/>
              </a:rPr>
              <a:t>Fluency Work – Sprints</a:t>
            </a:r>
          </a:p>
          <a:p>
            <a:r>
              <a:rPr lang="en-US" sz="2800" b="1" dirty="0"/>
              <a:t>Fluency Work – Counting Exercises</a:t>
            </a:r>
          </a:p>
          <a:p>
            <a:r>
              <a:rPr lang="en-US" sz="2800" b="1" dirty="0"/>
              <a:t>Fluency Work </a:t>
            </a:r>
            <a:r>
              <a:rPr lang="en-US" sz="2800" b="1" dirty="0" smtClean="0"/>
              <a:t>– White </a:t>
            </a:r>
            <a:r>
              <a:rPr lang="en-US" sz="2800" b="1" dirty="0"/>
              <a:t>Board Exchanges</a:t>
            </a:r>
          </a:p>
          <a:p>
            <a:r>
              <a:rPr lang="en-US" sz="2800" b="1" dirty="0"/>
              <a:t>Fluency Work – Choral Exercises</a:t>
            </a:r>
          </a:p>
          <a:p>
            <a:r>
              <a:rPr lang="en-US" sz="2800" b="1" dirty="0">
                <a:effectLst>
                  <a:glow rad="228600">
                    <a:schemeClr val="accent3">
                      <a:satMod val="175000"/>
                      <a:alpha val="40000"/>
                    </a:schemeClr>
                  </a:glow>
                </a:effectLst>
              </a:rPr>
              <a:t>Fluency Work – Other Fluency Activities</a:t>
            </a:r>
          </a:p>
          <a:p>
            <a:endParaRPr lang="en-US" b="1" dirty="0">
              <a:effectLst>
                <a:glow rad="228600">
                  <a:srgbClr val="A56877">
                    <a:alpha val="40000"/>
                  </a:srgbClr>
                </a:glow>
              </a:effectLst>
            </a:endParaRPr>
          </a:p>
          <a:p>
            <a:endParaRPr lang="en-US" dirty="0"/>
          </a:p>
        </p:txBody>
      </p:sp>
    </p:spTree>
    <p:extLst>
      <p:ext uri="{BB962C8B-B14F-4D97-AF65-F5344CB8AC3E}">
        <p14:creationId xmlns:p14="http://schemas.microsoft.com/office/powerpoint/2010/main" val="13521212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Kindergarten Fluency Activities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Tower Flip</a:t>
            </a:r>
          </a:p>
          <a:p>
            <a:pPr marL="457200" indent="-457200">
              <a:buFont typeface="Arial" panose="020B0604020202020204" pitchFamily="34" charset="0"/>
              <a:buChar char="•"/>
            </a:pPr>
            <a:r>
              <a:rPr lang="en-US" sz="2800" dirty="0" smtClean="0"/>
              <a:t>1, 2, 3 Sit on 10</a:t>
            </a:r>
          </a:p>
          <a:p>
            <a:pPr marL="457200" indent="-457200">
              <a:buFont typeface="Arial" panose="020B0604020202020204" pitchFamily="34" charset="0"/>
              <a:buChar char="•"/>
            </a:pPr>
            <a:r>
              <a:rPr lang="en-US" sz="2800" dirty="0" smtClean="0"/>
              <a:t>Make 10 Memory Game</a:t>
            </a:r>
          </a:p>
          <a:p>
            <a:pPr marL="457200" indent="-457200">
              <a:buFont typeface="Arial" panose="020B0604020202020204" pitchFamily="34" charset="0"/>
              <a:buChar char="•"/>
            </a:pPr>
            <a:r>
              <a:rPr lang="en-US" sz="2800" dirty="0" smtClean="0"/>
              <a:t>5 Group Fill Up</a:t>
            </a:r>
          </a:p>
          <a:p>
            <a:pPr marL="457200" indent="-457200">
              <a:buFont typeface="Arial" panose="020B0604020202020204" pitchFamily="34" charset="0"/>
              <a:buChar char="•"/>
            </a:pPr>
            <a:r>
              <a:rPr lang="en-US" sz="2800" dirty="0" smtClean="0"/>
              <a:t>Core Fluency Differentiated Practice Sets</a:t>
            </a:r>
            <a:endParaRPr lang="en-US" sz="2800" dirty="0"/>
          </a:p>
        </p:txBody>
      </p:sp>
    </p:spTree>
    <p:extLst>
      <p:ext uri="{BB962C8B-B14F-4D97-AF65-F5344CB8AC3E}">
        <p14:creationId xmlns:p14="http://schemas.microsoft.com/office/powerpoint/2010/main" val="21235090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400194" cy="1366595"/>
          </a:xfrm>
        </p:spPr>
        <p:txBody>
          <a:bodyPr/>
          <a:lstStyle/>
          <a:p>
            <a:r>
              <a:rPr lang="en-US" b="1" dirty="0" smtClean="0">
                <a:solidFill>
                  <a:schemeClr val="accent3">
                    <a:lumMod val="75000"/>
                  </a:schemeClr>
                </a:solidFill>
              </a:rPr>
              <a:t>1</a:t>
            </a:r>
            <a:r>
              <a:rPr lang="en-US" b="1" baseline="30000" dirty="0" smtClean="0">
                <a:solidFill>
                  <a:schemeClr val="accent3">
                    <a:lumMod val="75000"/>
                  </a:schemeClr>
                </a:solidFill>
              </a:rPr>
              <a:t>st</a:t>
            </a:r>
            <a:r>
              <a:rPr lang="en-US" b="1" dirty="0" smtClean="0">
                <a:solidFill>
                  <a:schemeClr val="accent3">
                    <a:lumMod val="75000"/>
                  </a:schemeClr>
                </a:solidFill>
              </a:rPr>
              <a:t> Grade </a:t>
            </a:r>
            <a:r>
              <a:rPr lang="en-US" b="1" dirty="0">
                <a:solidFill>
                  <a:schemeClr val="accent3">
                    <a:lumMod val="75000"/>
                  </a:schemeClr>
                </a:solidFill>
              </a:rPr>
              <a:t>– Fluency: </a:t>
            </a:r>
            <a:r>
              <a:rPr lang="en-US" b="1" dirty="0" smtClean="0">
                <a:solidFill>
                  <a:schemeClr val="accent3">
                    <a:lumMod val="75000"/>
                  </a:schemeClr>
                </a:solidFill>
              </a:rPr>
              <a:t> Decompositions</a:t>
            </a:r>
            <a:endParaRPr lang="en-US" dirty="0">
              <a:solidFill>
                <a:schemeClr val="accent3">
                  <a:lumMod val="75000"/>
                </a:schemeClr>
              </a:solidFill>
            </a:endParaRPr>
          </a:p>
        </p:txBody>
      </p:sp>
      <p:pic>
        <p:nvPicPr>
          <p:cNvPr id="5" name="Picture 2"/>
          <p:cNvPicPr>
            <a:picLocks noGrp="1" noChangeAspect="1" noChangeArrowheads="1"/>
          </p:cNvPicPr>
          <p:nvPr>
            <p:ph idx="1"/>
          </p:nvPr>
        </p:nvPicPr>
        <p:blipFill>
          <a:blip r:embed="rId3"/>
          <a:stretch>
            <a:fillRect/>
          </a:stretch>
        </p:blipFill>
        <p:spPr bwMode="auto">
          <a:xfrm>
            <a:off x="304800" y="1776350"/>
            <a:ext cx="6355080" cy="4624450"/>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6638363" y="2438400"/>
            <a:ext cx="2420206" cy="2643250"/>
          </a:xfrm>
          <a:prstGeom prst="rect">
            <a:avLst/>
          </a:prstGeom>
          <a:noFill/>
          <a:ln w="9525">
            <a:noFill/>
            <a:miter lim="800000"/>
            <a:headEnd/>
            <a:tailEnd/>
          </a:ln>
        </p:spPr>
      </p:pic>
    </p:spTree>
    <p:extLst>
      <p:ext uri="{BB962C8B-B14F-4D97-AF65-F5344CB8AC3E}">
        <p14:creationId xmlns:p14="http://schemas.microsoft.com/office/powerpoint/2010/main" val="917417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2</a:t>
            </a:r>
            <a:r>
              <a:rPr lang="en-US" b="1" baseline="30000" dirty="0" smtClean="0">
                <a:solidFill>
                  <a:schemeClr val="accent3">
                    <a:lumMod val="75000"/>
                  </a:schemeClr>
                </a:solidFill>
              </a:rPr>
              <a:t>nd</a:t>
            </a:r>
            <a:r>
              <a:rPr lang="en-US" b="1" dirty="0" smtClean="0">
                <a:solidFill>
                  <a:schemeClr val="accent3">
                    <a:lumMod val="75000"/>
                  </a:schemeClr>
                </a:solidFill>
              </a:rPr>
              <a:t> Grade Fluency Activities</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Differentiated Core Fluency Sheets</a:t>
            </a:r>
          </a:p>
          <a:p>
            <a:pPr marL="457200" indent="-457200">
              <a:buFont typeface="Arial" panose="020B0604020202020204" pitchFamily="34" charset="0"/>
              <a:buChar char="•"/>
            </a:pPr>
            <a:r>
              <a:rPr lang="en-US" sz="2800" dirty="0" smtClean="0"/>
              <a:t>Decomposition Tree</a:t>
            </a:r>
          </a:p>
          <a:p>
            <a:pPr marL="0" indent="0"/>
            <a:endParaRPr lang="en-US" dirty="0" smtClean="0"/>
          </a:p>
          <a:p>
            <a:r>
              <a:rPr lang="en-US" sz="3600" b="1" dirty="0" smtClean="0">
                <a:solidFill>
                  <a:schemeClr val="accent3">
                    <a:lumMod val="75000"/>
                  </a:schemeClr>
                </a:solidFill>
              </a:rPr>
              <a:t>3</a:t>
            </a:r>
            <a:r>
              <a:rPr lang="en-US" sz="3600" b="1" baseline="30000" dirty="0" smtClean="0">
                <a:solidFill>
                  <a:schemeClr val="accent3">
                    <a:lumMod val="75000"/>
                  </a:schemeClr>
                </a:solidFill>
              </a:rPr>
              <a:t>rd</a:t>
            </a:r>
            <a:r>
              <a:rPr lang="en-US" sz="3600" b="1" dirty="0" smtClean="0">
                <a:solidFill>
                  <a:schemeClr val="accent3">
                    <a:lumMod val="75000"/>
                  </a:schemeClr>
                </a:solidFill>
              </a:rPr>
              <a:t> Grade </a:t>
            </a:r>
            <a:r>
              <a:rPr lang="en-US" sz="3600" b="1" dirty="0">
                <a:solidFill>
                  <a:schemeClr val="accent3">
                    <a:lumMod val="75000"/>
                  </a:schemeClr>
                </a:solidFill>
              </a:rPr>
              <a:t>Fluency </a:t>
            </a:r>
            <a:r>
              <a:rPr lang="en-US" sz="3600" b="1" dirty="0" smtClean="0">
                <a:solidFill>
                  <a:schemeClr val="accent3">
                    <a:lumMod val="75000"/>
                  </a:schemeClr>
                </a:solidFill>
              </a:rPr>
              <a:t>Activities</a:t>
            </a:r>
          </a:p>
          <a:p>
            <a:pPr marL="457200" indent="-457200">
              <a:buFont typeface="Arial" panose="020B0604020202020204" pitchFamily="34" charset="0"/>
              <a:buChar char="•"/>
            </a:pPr>
            <a:r>
              <a:rPr lang="en-US" sz="2800" dirty="0" smtClean="0"/>
              <a:t>Pattern Sheets</a:t>
            </a:r>
            <a:endParaRPr lang="en-US" sz="2800" dirty="0"/>
          </a:p>
          <a:p>
            <a:endParaRPr lang="en-US" sz="3600" dirty="0">
              <a:solidFill>
                <a:srgbClr val="DF6314"/>
              </a:solidFil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6300" t="9887" r="56911" b="22050"/>
          <a:stretch/>
        </p:blipFill>
        <p:spPr bwMode="auto">
          <a:xfrm>
            <a:off x="7086600" y="1371600"/>
            <a:ext cx="1524000" cy="2819400"/>
          </a:xfrm>
          <a:prstGeom prst="rect">
            <a:avLst/>
          </a:prstGeom>
          <a:noFill/>
          <a:ln w="12700" cmpd="sng">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345897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4</a:t>
            </a:r>
            <a:r>
              <a:rPr lang="en-US" b="1" baseline="30000" dirty="0" smtClean="0">
                <a:solidFill>
                  <a:schemeClr val="accent3">
                    <a:lumMod val="75000"/>
                  </a:schemeClr>
                </a:solidFill>
              </a:rPr>
              <a:t>th</a:t>
            </a:r>
            <a:r>
              <a:rPr lang="en-US" b="1" dirty="0" smtClean="0">
                <a:solidFill>
                  <a:schemeClr val="accent3">
                    <a:lumMod val="75000"/>
                  </a:schemeClr>
                </a:solidFill>
              </a:rPr>
              <a:t>/5</a:t>
            </a:r>
            <a:r>
              <a:rPr lang="en-US" b="1" baseline="30000" dirty="0" smtClean="0">
                <a:solidFill>
                  <a:schemeClr val="accent3">
                    <a:lumMod val="75000"/>
                  </a:schemeClr>
                </a:solidFill>
              </a:rPr>
              <a:t>th</a:t>
            </a:r>
            <a:r>
              <a:rPr lang="en-US" b="1" dirty="0" smtClean="0">
                <a:solidFill>
                  <a:schemeClr val="accent3">
                    <a:lumMod val="75000"/>
                  </a:schemeClr>
                </a:solidFill>
              </a:rPr>
              <a:t> Grade </a:t>
            </a:r>
            <a:r>
              <a:rPr lang="en-US" b="1" dirty="0">
                <a:solidFill>
                  <a:schemeClr val="accent3">
                    <a:lumMod val="75000"/>
                  </a:schemeClr>
                </a:solidFill>
              </a:rPr>
              <a:t>Fluency Activities</a:t>
            </a:r>
          </a:p>
        </p:txBody>
      </p:sp>
      <p:sp>
        <p:nvSpPr>
          <p:cNvPr id="3" name="Content Placeholder 2"/>
          <p:cNvSpPr>
            <a:spLocks noGrp="1"/>
          </p:cNvSpPr>
          <p:nvPr>
            <p:ph idx="1"/>
          </p:nvPr>
        </p:nvSpPr>
        <p:spPr/>
        <p:txBody>
          <a:bodyPr/>
          <a:lstStyle/>
          <a:p>
            <a:r>
              <a:rPr lang="en-US" dirty="0" err="1" smtClean="0"/>
              <a:t>Physiometry</a:t>
            </a:r>
            <a:endParaRPr lang="en-US" dirty="0" smtClean="0"/>
          </a:p>
          <a:p>
            <a:pPr marL="857250" lvl="1" indent="-457200">
              <a:buFont typeface="Arial"/>
              <a:buChar char="•"/>
            </a:pPr>
            <a:r>
              <a:rPr lang="en-US" dirty="0" smtClean="0"/>
              <a:t>Points, Rays, Segments, Lines</a:t>
            </a:r>
          </a:p>
          <a:p>
            <a:pPr marL="857250" lvl="1" indent="-457200">
              <a:buFont typeface="Arial"/>
              <a:buChar char="•"/>
            </a:pPr>
            <a:r>
              <a:rPr lang="en-US" dirty="0" smtClean="0"/>
              <a:t>Angles and Angle Measure</a:t>
            </a:r>
          </a:p>
          <a:p>
            <a:pPr marL="857250" lvl="1" indent="-457200">
              <a:buFont typeface="Arial"/>
              <a:buChar char="•"/>
            </a:pPr>
            <a:r>
              <a:rPr lang="en-US" dirty="0" smtClean="0"/>
              <a:t>Turns</a:t>
            </a:r>
          </a:p>
          <a:p>
            <a:pPr marL="857250" lvl="1" indent="-457200">
              <a:buFont typeface="Arial"/>
              <a:buChar char="•"/>
            </a:pPr>
            <a:r>
              <a:rPr lang="en-US" dirty="0" smtClean="0"/>
              <a:t>Parallel and Perpendicular</a:t>
            </a:r>
          </a:p>
          <a:p>
            <a:pPr marL="857250" lvl="1" indent="-457200">
              <a:buFont typeface="Arial"/>
              <a:buChar char="•"/>
            </a:pPr>
            <a:r>
              <a:rPr lang="en-US" dirty="0" smtClean="0"/>
              <a:t>Symmetry</a:t>
            </a:r>
          </a:p>
          <a:p>
            <a:pPr marL="857250" lvl="1" indent="-457200">
              <a:buFont typeface="Arial"/>
              <a:buChar char="•"/>
            </a:pPr>
            <a:endParaRPr lang="en-US" dirty="0" smtClean="0"/>
          </a:p>
          <a:p>
            <a:pPr marL="857250" lvl="1" indent="-457200">
              <a:buFont typeface="Arial"/>
              <a:buChar char="•"/>
            </a:pPr>
            <a:endParaRPr lang="en-US" dirty="0"/>
          </a:p>
        </p:txBody>
      </p:sp>
    </p:spTree>
    <p:extLst>
      <p:ext uri="{BB962C8B-B14F-4D97-AF65-F5344CB8AC3E}">
        <p14:creationId xmlns:p14="http://schemas.microsoft.com/office/powerpoint/2010/main" val="42226574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2800" dirty="0" smtClean="0"/>
              <a:t>Sprints</a:t>
            </a:r>
          </a:p>
          <a:p>
            <a:pPr marL="457200" indent="-457200">
              <a:buFont typeface="Arial" panose="020B0604020202020204" pitchFamily="34" charset="0"/>
              <a:buChar char="•"/>
            </a:pPr>
            <a:r>
              <a:rPr lang="en-US" sz="2800" dirty="0" smtClean="0"/>
              <a:t>Counting</a:t>
            </a:r>
          </a:p>
          <a:p>
            <a:pPr marL="457200" indent="-457200">
              <a:buFont typeface="Arial" panose="020B0604020202020204" pitchFamily="34" charset="0"/>
              <a:buChar char="•"/>
            </a:pPr>
            <a:r>
              <a:rPr lang="en-US" sz="2800" dirty="0" smtClean="0"/>
              <a:t>Whiteboard Exercises</a:t>
            </a:r>
          </a:p>
          <a:p>
            <a:pPr marL="457200" indent="-457200">
              <a:buFont typeface="Arial" panose="020B0604020202020204" pitchFamily="34" charset="0"/>
              <a:buChar char="•"/>
            </a:pPr>
            <a:r>
              <a:rPr lang="en-US" sz="2800" dirty="0" smtClean="0"/>
              <a:t>Choral Response</a:t>
            </a:r>
          </a:p>
          <a:p>
            <a:pPr marL="457200" indent="-457200">
              <a:buFont typeface="Arial" panose="020B0604020202020204" pitchFamily="34" charset="0"/>
              <a:buChar char="•"/>
            </a:pPr>
            <a:r>
              <a:rPr lang="en-US" sz="2800" dirty="0" smtClean="0"/>
              <a:t>Other Fluency Activities</a:t>
            </a:r>
          </a:p>
        </p:txBody>
      </p:sp>
      <p:sp>
        <p:nvSpPr>
          <p:cNvPr id="3" name="Title 2"/>
          <p:cNvSpPr>
            <a:spLocks noGrp="1"/>
          </p:cNvSpPr>
          <p:nvPr>
            <p:ph type="title"/>
          </p:nvPr>
        </p:nvSpPr>
        <p:spPr/>
        <p:txBody>
          <a:bodyPr/>
          <a:lstStyle/>
          <a:p>
            <a:r>
              <a:rPr lang="en-US" b="1" dirty="0" smtClean="0">
                <a:solidFill>
                  <a:schemeClr val="accent3">
                    <a:lumMod val="75000"/>
                  </a:schemeClr>
                </a:solidFill>
              </a:rPr>
              <a:t>Gallery Walk </a:t>
            </a:r>
            <a:endParaRPr lang="en-US" b="1" dirty="0">
              <a:solidFill>
                <a:schemeClr val="accent3">
                  <a:lumMod val="75000"/>
                </a:schemeClr>
              </a:solidFill>
            </a:endParaRPr>
          </a:p>
        </p:txBody>
      </p:sp>
    </p:spTree>
    <p:extLst>
      <p:ext uri="{BB962C8B-B14F-4D97-AF65-F5344CB8AC3E}">
        <p14:creationId xmlns:p14="http://schemas.microsoft.com/office/powerpoint/2010/main" val="25945784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Fluency Key Points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457200" lvl="0" indent="-457200">
              <a:buFont typeface="Arial" pitchFamily="34" charset="0"/>
              <a:buChar char="•"/>
            </a:pPr>
            <a:r>
              <a:rPr lang="en-US" sz="2800" dirty="0"/>
              <a:t>Fluency standards exist for each grade.</a:t>
            </a:r>
          </a:p>
          <a:p>
            <a:pPr marL="457200" indent="-457200">
              <a:buFont typeface="Arial" pitchFamily="34" charset="0"/>
              <a:buChar char="•"/>
            </a:pPr>
            <a:r>
              <a:rPr lang="en-US" sz="2800" dirty="0"/>
              <a:t>Fluency can be promoted in a variety of ways.</a:t>
            </a:r>
          </a:p>
          <a:p>
            <a:pPr marL="457200" lvl="0" indent="-457200">
              <a:buFont typeface="Arial" pitchFamily="34" charset="0"/>
              <a:buChar char="•"/>
            </a:pPr>
            <a:r>
              <a:rPr lang="en-US" sz="2800" dirty="0"/>
              <a:t>Fluency work is usually included as a warm-up at the beginning of a lesson for approximately 10-20 minutes.</a:t>
            </a:r>
          </a:p>
          <a:p>
            <a:pPr marL="457200" indent="-457200">
              <a:buFont typeface="Arial" pitchFamily="34" charset="0"/>
              <a:buChar char="•"/>
            </a:pPr>
            <a:r>
              <a:rPr lang="en-US" sz="2800" i="1" dirty="0"/>
              <a:t>A Story of Units</a:t>
            </a:r>
            <a:r>
              <a:rPr lang="en-US" sz="2800" dirty="0"/>
              <a:t> provides frequent, rich opportunities for students to work toward achieving fluency</a:t>
            </a:r>
            <a:r>
              <a:rPr lang="en-US" sz="2800" i="1" dirty="0" smtClean="0"/>
              <a:t>.</a:t>
            </a:r>
            <a:endParaRPr lang="en-US" dirty="0"/>
          </a:p>
        </p:txBody>
      </p:sp>
    </p:spTree>
    <p:extLst>
      <p:ext uri="{BB962C8B-B14F-4D97-AF65-F5344CB8AC3E}">
        <p14:creationId xmlns:p14="http://schemas.microsoft.com/office/powerpoint/2010/main" val="31723641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Next Steps</a:t>
            </a:r>
            <a:endParaRPr lang="en-US" b="1" dirty="0">
              <a:solidFill>
                <a:schemeClr val="accent3">
                  <a:lumMod val="75000"/>
                </a:schemeClr>
              </a:solidFill>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sz="2800" dirty="0"/>
              <a:t>What type of fluency activity are you most eager to incorporate into your current teaching?</a:t>
            </a:r>
          </a:p>
          <a:p>
            <a:pPr marL="457200" indent="-457200">
              <a:buFont typeface="Arial" pitchFamily="34" charset="0"/>
              <a:buChar char="•"/>
            </a:pPr>
            <a:r>
              <a:rPr lang="en-US" sz="2800" dirty="0"/>
              <a:t>How can you help your colleagues implement the fluency component of rigor?</a:t>
            </a:r>
          </a:p>
          <a:p>
            <a:endParaRPr lang="en-US" sz="2800" dirty="0"/>
          </a:p>
        </p:txBody>
      </p:sp>
    </p:spTree>
    <p:extLst>
      <p:ext uri="{BB962C8B-B14F-4D97-AF65-F5344CB8AC3E}">
        <p14:creationId xmlns:p14="http://schemas.microsoft.com/office/powerpoint/2010/main" val="62177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Grade 5 Sprint</a:t>
            </a:r>
          </a:p>
          <a:p>
            <a:r>
              <a:rPr lang="en-US" sz="2800" dirty="0"/>
              <a:t>	</a:t>
            </a:r>
            <a:r>
              <a:rPr lang="en-US" sz="2800" dirty="0" smtClean="0"/>
              <a:t>Write the Missing Factor</a:t>
            </a:r>
            <a:endParaRPr lang="en-US" sz="2800" dirty="0"/>
          </a:p>
        </p:txBody>
      </p:sp>
      <p:sp>
        <p:nvSpPr>
          <p:cNvPr id="3" name="Title 2"/>
          <p:cNvSpPr>
            <a:spLocks noGrp="1"/>
          </p:cNvSpPr>
          <p:nvPr>
            <p:ph type="title"/>
          </p:nvPr>
        </p:nvSpPr>
        <p:spPr/>
        <p:txBody>
          <a:bodyPr/>
          <a:lstStyle/>
          <a:p>
            <a:r>
              <a:rPr lang="en-US" b="1" dirty="0" smtClean="0">
                <a:solidFill>
                  <a:srgbClr val="C00000"/>
                </a:solidFill>
              </a:rPr>
              <a:t>Sprint:  Take the Challenge!!</a:t>
            </a:r>
            <a:endParaRPr lang="en-US" b="1" dirty="0">
              <a:solidFill>
                <a:srgbClr val="C00000"/>
              </a:solidFill>
            </a:endParaRPr>
          </a:p>
        </p:txBody>
      </p:sp>
      <p:grpSp>
        <p:nvGrpSpPr>
          <p:cNvPr id="5" name="Group 4"/>
          <p:cNvGrpSpPr/>
          <p:nvPr/>
        </p:nvGrpSpPr>
        <p:grpSpPr>
          <a:xfrm>
            <a:off x="6408682" y="1657413"/>
            <a:ext cx="2446283" cy="2438400"/>
            <a:chOff x="6172200" y="304800"/>
            <a:chExt cx="2446283" cy="2438400"/>
          </a:xfrm>
        </p:grpSpPr>
        <p:sp>
          <p:nvSpPr>
            <p:cNvPr id="6" name="Explosion 1 5"/>
            <p:cNvSpPr/>
            <p:nvPr/>
          </p:nvSpPr>
          <p:spPr>
            <a:xfrm>
              <a:off x="6172200" y="304800"/>
              <a:ext cx="2362200" cy="24384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TextBox 6"/>
            <p:cNvSpPr txBox="1"/>
            <p:nvPr/>
          </p:nvSpPr>
          <p:spPr>
            <a:xfrm>
              <a:off x="6408683" y="1169205"/>
              <a:ext cx="2209800" cy="584775"/>
            </a:xfrm>
            <a:prstGeom prst="rect">
              <a:avLst/>
            </a:prstGeom>
            <a:noFill/>
          </p:spPr>
          <p:txBody>
            <a:bodyPr wrap="square" rtlCol="0">
              <a:spAutoFit/>
            </a:bodyPr>
            <a:lstStyle/>
            <a:p>
              <a:r>
                <a:rPr lang="en-US" sz="3200" b="1" dirty="0" smtClean="0">
                  <a:latin typeface="Agenda-Light"/>
                </a:rPr>
                <a:t>You try!  </a:t>
              </a:r>
              <a:endParaRPr lang="en-US" sz="3200" b="1" dirty="0">
                <a:latin typeface="Agenda-Light"/>
              </a:endParaRPr>
            </a:p>
          </p:txBody>
        </p:sp>
      </p:grpSp>
    </p:spTree>
    <p:extLst>
      <p:ext uri="{BB962C8B-B14F-4D97-AF65-F5344CB8AC3E}">
        <p14:creationId xmlns:p14="http://schemas.microsoft.com/office/powerpoint/2010/main" val="2810269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2.xml><?xml version="1.0" encoding="utf-8"?>
<ds:datastoreItem xmlns:ds="http://schemas.openxmlformats.org/officeDocument/2006/customXml" ds:itemID="{A0540A00-9C9D-452C-9A39-0ED62A9EA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03A940-0AFE-4ED1-800D-33DF955D3CA9}">
  <ds:schemaRefs>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11627</Words>
  <Application>Microsoft Office PowerPoint</Application>
  <PresentationFormat>On-screen Show (4:3)</PresentationFormat>
  <Paragraphs>2106</Paragraphs>
  <Slides>89</Slides>
  <Notes>89</Notes>
  <HiddenSlides>14</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89</vt:i4>
      </vt:variant>
    </vt:vector>
  </HeadingPairs>
  <TitlesOfParts>
    <vt:vector size="102" baseType="lpstr">
      <vt:lpstr>ＭＳ Ｐゴシック</vt:lpstr>
      <vt:lpstr>Agenda-Bold</vt:lpstr>
      <vt:lpstr>Agenda-Light</vt:lpstr>
      <vt:lpstr>Arial</vt:lpstr>
      <vt:lpstr>Calibri</vt:lpstr>
      <vt:lpstr>Cambria Math</vt:lpstr>
      <vt:lpstr>Symbol</vt:lpstr>
      <vt:lpstr>Times New Roman</vt:lpstr>
      <vt:lpstr>Verdana</vt:lpstr>
      <vt:lpstr>Wingdings</vt:lpstr>
      <vt:lpstr>Office Theme</vt:lpstr>
      <vt:lpstr>Title</vt:lpstr>
      <vt:lpstr>1_Office Theme</vt:lpstr>
      <vt:lpstr>PowerPoint Presentation</vt:lpstr>
      <vt:lpstr>PowerPoint Presentation</vt:lpstr>
      <vt:lpstr>Focus on Fluency</vt:lpstr>
      <vt:lpstr>Fluency as Defined by the  Instructional Shifts</vt:lpstr>
      <vt:lpstr>Required Fluencies</vt:lpstr>
      <vt:lpstr>Fluency Activities in A Story of Units</vt:lpstr>
      <vt:lpstr>Lesson Study:  Fluency Practice</vt:lpstr>
      <vt:lpstr>AGENDA</vt:lpstr>
      <vt:lpstr>Sprint:  Take the Challenge!!</vt:lpstr>
      <vt:lpstr>Sprint Directions</vt:lpstr>
      <vt:lpstr>Sprint Steps </vt:lpstr>
      <vt:lpstr>Fluency – Sprints</vt:lpstr>
      <vt:lpstr>Fluency – Sprints</vt:lpstr>
      <vt:lpstr>Fluency – Sprints</vt:lpstr>
      <vt:lpstr>Sprints - Fluency in Action:</vt:lpstr>
      <vt:lpstr>Introducing…Sprints to K! </vt:lpstr>
      <vt:lpstr>K Sprint:  Breaking it down</vt:lpstr>
      <vt:lpstr>How do students build up to the Sprint Routine in A Story of Units?</vt:lpstr>
      <vt:lpstr>Variations for Kindergarten</vt:lpstr>
      <vt:lpstr>Troubleshooting in Kindergarten</vt:lpstr>
      <vt:lpstr>Troubleshooting in Kindergarten</vt:lpstr>
      <vt:lpstr>Sprints in Action – 2nd Grade</vt:lpstr>
      <vt:lpstr>Implementation Consideration</vt:lpstr>
      <vt:lpstr>Summary of Differentiation Techniques</vt:lpstr>
      <vt:lpstr>How to Create a Sprint?</vt:lpstr>
      <vt:lpstr>Sprints:  Reflections</vt:lpstr>
      <vt:lpstr>Sprints:  Key Points</vt:lpstr>
      <vt:lpstr>AGENDA</vt:lpstr>
      <vt:lpstr>Counting Exercises</vt:lpstr>
      <vt:lpstr>K-5 Progression of Finger Counting</vt:lpstr>
      <vt:lpstr> Kindergarten Counting Exercises</vt:lpstr>
      <vt:lpstr> Kindergarten Counting Exercises</vt:lpstr>
      <vt:lpstr>1st Grade Counting Exercises</vt:lpstr>
      <vt:lpstr>2nd Grade Counting Exercises</vt:lpstr>
      <vt:lpstr>2nd Grade Counting Exercises</vt:lpstr>
      <vt:lpstr>Counting Exercises in Action:  K-2</vt:lpstr>
      <vt:lpstr>3rd Grade Counting Exercises</vt:lpstr>
      <vt:lpstr>3rd Grade Counting Exercises</vt:lpstr>
      <vt:lpstr>4th Grade Counting Exercises</vt:lpstr>
      <vt:lpstr>5th Grade Counting Exercises</vt:lpstr>
      <vt:lpstr>Implementation Considerations</vt:lpstr>
      <vt:lpstr>Ways to Differentiate Counting</vt:lpstr>
      <vt:lpstr>Counting Exercises in Action:  3-5</vt:lpstr>
      <vt:lpstr>Let’s Practice!</vt:lpstr>
      <vt:lpstr>Counting Exercises:  Reflections</vt:lpstr>
      <vt:lpstr>Counting Exercises:  Key Points</vt:lpstr>
      <vt:lpstr>AGENDA</vt:lpstr>
      <vt:lpstr>Fluency – White Board Exchanges</vt:lpstr>
      <vt:lpstr>Kindergarten Whiteboard Exercises</vt:lpstr>
      <vt:lpstr>Kindergarten Whiteboard Exercises</vt:lpstr>
      <vt:lpstr>1st Grade Whiteboard Exercises</vt:lpstr>
      <vt:lpstr>2nd Grade Whiteboard Exercises</vt:lpstr>
      <vt:lpstr>Whiteboard Exercises in Action:  K-2</vt:lpstr>
      <vt:lpstr>3rd Grade Whiteboard Exercises</vt:lpstr>
      <vt:lpstr>3rd Grade Whiteboard Exercises</vt:lpstr>
      <vt:lpstr>4th Grade Whiteboard Exercises</vt:lpstr>
      <vt:lpstr>4th Grade Whiteboard Exercises</vt:lpstr>
      <vt:lpstr>5th Grade Whiteboard Exercises</vt:lpstr>
      <vt:lpstr>5th Grade Whiteboard Exercises</vt:lpstr>
      <vt:lpstr>Whiteboard Exercises in Action:  3-5</vt:lpstr>
      <vt:lpstr>Scaffolding Exercise</vt:lpstr>
      <vt:lpstr>Whiteboard Exercises:  Reflections</vt:lpstr>
      <vt:lpstr>Whiteboard Exercises:  Key Points</vt:lpstr>
      <vt:lpstr>AGENDA</vt:lpstr>
      <vt:lpstr>Kindergarten Choral Response</vt:lpstr>
      <vt:lpstr>Kindergarten Choral Response</vt:lpstr>
      <vt:lpstr>1st Grade Choral Response </vt:lpstr>
      <vt:lpstr>1st Grade Choral Response </vt:lpstr>
      <vt:lpstr>2nd Grade Choral Response </vt:lpstr>
      <vt:lpstr>2nd Grade Choral Response </vt:lpstr>
      <vt:lpstr>Choral Response in Action:  K-2</vt:lpstr>
      <vt:lpstr>Let’s Practice!</vt:lpstr>
      <vt:lpstr>3rd Grade Choral Response </vt:lpstr>
      <vt:lpstr>3rd Grade Choral Response </vt:lpstr>
      <vt:lpstr>4th Grade Choral Response </vt:lpstr>
      <vt:lpstr>5th Grade Choral Response </vt:lpstr>
      <vt:lpstr>Implementation Considerations</vt:lpstr>
      <vt:lpstr>Choral Response in Action:  3-5</vt:lpstr>
      <vt:lpstr>Let’s Practice!</vt:lpstr>
      <vt:lpstr>Choral Response:  Reflections</vt:lpstr>
      <vt:lpstr>Choral Response:  Key Points</vt:lpstr>
      <vt:lpstr>AGENDA</vt:lpstr>
      <vt:lpstr>Kindergarten Fluency Activities</vt:lpstr>
      <vt:lpstr>1st Grade – Fluency:  Decompositions</vt:lpstr>
      <vt:lpstr>2nd Grade Fluency Activities</vt:lpstr>
      <vt:lpstr>4th/5th Grade Fluency Activities</vt:lpstr>
      <vt:lpstr>Gallery Walk </vt:lpstr>
      <vt:lpstr>Fluency Key Points</vt:lpstr>
      <vt:lpstr>Next Steps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
  <cp:lastModifiedBy/>
  <cp:revision>455</cp:revision>
  <cp:lastPrinted>2014-03-13T21:01:12Z</cp:lastPrinted>
  <dcterms:created xsi:type="dcterms:W3CDTF">2013-06-20T21:44:33Z</dcterms:created>
  <dcterms:modified xsi:type="dcterms:W3CDTF">2014-06-10T15:50:15Z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