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1" r:id="rId2"/>
  </p:sldMasterIdLst>
  <p:notesMasterIdLst>
    <p:notesMasterId r:id="rId30"/>
  </p:notesMasterIdLst>
  <p:sldIdLst>
    <p:sldId id="467" r:id="rId3"/>
    <p:sldId id="468" r:id="rId4"/>
    <p:sldId id="469" r:id="rId5"/>
    <p:sldId id="470" r:id="rId6"/>
    <p:sldId id="406" r:id="rId7"/>
    <p:sldId id="471" r:id="rId8"/>
    <p:sldId id="472" r:id="rId9"/>
    <p:sldId id="473" r:id="rId10"/>
    <p:sldId id="417" r:id="rId11"/>
    <p:sldId id="414" r:id="rId12"/>
    <p:sldId id="413" r:id="rId13"/>
    <p:sldId id="449" r:id="rId14"/>
    <p:sldId id="420" r:id="rId15"/>
    <p:sldId id="418" r:id="rId16"/>
    <p:sldId id="466" r:id="rId17"/>
    <p:sldId id="552" r:id="rId18"/>
    <p:sldId id="450" r:id="rId19"/>
    <p:sldId id="565" r:id="rId20"/>
    <p:sldId id="566" r:id="rId21"/>
    <p:sldId id="567" r:id="rId22"/>
    <p:sldId id="545" r:id="rId23"/>
    <p:sldId id="561" r:id="rId24"/>
    <p:sldId id="562" r:id="rId25"/>
    <p:sldId id="563" r:id="rId26"/>
    <p:sldId id="564" r:id="rId27"/>
    <p:sldId id="560" r:id="rId28"/>
    <p:sldId id="550" r:id="rId29"/>
  </p:sldIdLst>
  <p:sldSz cx="9144000" cy="6858000" type="screen4x3"/>
  <p:notesSz cx="7010400" cy="9296400"/>
  <p:embeddedFontLst>
    <p:embeddedFont>
      <p:font typeface="Calibri" panose="020F0502020204030204" pitchFamily="34" charset="0"/>
      <p:regular r:id="rId31"/>
      <p:bold r:id="rId32"/>
      <p:italic r:id="rId33"/>
      <p:boldItalic r:id="rId34"/>
    </p:embeddedFont>
    <p:embeddedFont>
      <p:font typeface="Chalkduster" panose="020B0604020202020204" charset="0"/>
      <p:regular r:id="rId35"/>
    </p:embeddedFont>
    <p:embeddedFont>
      <p:font typeface="Steinem Unicode"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tney" initials="W" lastIdx="9" clrIdx="0"/>
  <p:cmAuthor id="1" name="Rebecca Kockler" initials="RK" lastIdx="9" clrIdx="1"/>
  <p:cmAuthor id="2" name="Whitney Whealdon"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DBA"/>
    <a:srgbClr val="6D6F77"/>
    <a:srgbClr val="FFCC99"/>
    <a:srgbClr val="DAE57E"/>
    <a:srgbClr val="E7EBF5"/>
    <a:srgbClr val="CC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0" autoAdjust="0"/>
    <p:restoredTop sz="76679" autoAdjust="0"/>
  </p:normalViewPr>
  <p:slideViewPr>
    <p:cSldViewPr>
      <p:cViewPr>
        <p:scale>
          <a:sx n="80" d="100"/>
          <a:sy n="80" d="100"/>
        </p:scale>
        <p:origin x="-1038" y="3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2166" y="-3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51662-EB5A-4C91-BD24-38980AC3C901}"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876009DB-3B97-4183-9CCE-38BCFCE7A687}">
      <dgm:prSet phldrT="[Text]"/>
      <dgm:spPr>
        <a:solidFill>
          <a:srgbClr val="FFCC99"/>
        </a:solidFill>
      </dgm:spPr>
      <dgm:t>
        <a:bodyPr/>
        <a:lstStyle/>
        <a:p>
          <a:r>
            <a:rPr lang="en-US" b="1" dirty="0" smtClean="0">
              <a:solidFill>
                <a:schemeClr val="tx1">
                  <a:lumMod val="65000"/>
                  <a:lumOff val="35000"/>
                </a:schemeClr>
              </a:solidFill>
            </a:rPr>
            <a:t>Unit Focus</a:t>
          </a:r>
          <a:endParaRPr lang="en-US" b="1" dirty="0">
            <a:solidFill>
              <a:schemeClr val="tx1">
                <a:lumMod val="65000"/>
                <a:lumOff val="35000"/>
              </a:schemeClr>
            </a:solidFill>
          </a:endParaRPr>
        </a:p>
      </dgm:t>
    </dgm:pt>
    <dgm:pt modelId="{0376EE6F-24DD-4499-B2C5-02525E2C634F}" type="parTrans" cxnId="{6D0516BE-5AC0-413F-A720-2B3E67802400}">
      <dgm:prSet/>
      <dgm:spPr/>
      <dgm:t>
        <a:bodyPr/>
        <a:lstStyle/>
        <a:p>
          <a:endParaRPr lang="en-US"/>
        </a:p>
      </dgm:t>
    </dgm:pt>
    <dgm:pt modelId="{5BFF8DBA-16A4-4660-AA7F-E3AB5406A4F6}" type="sibTrans" cxnId="{6D0516BE-5AC0-413F-A720-2B3E67802400}">
      <dgm:prSet/>
      <dgm:spPr>
        <a:ln w="38100">
          <a:solidFill>
            <a:srgbClr val="FFCC99"/>
          </a:solidFill>
        </a:ln>
      </dgm:spPr>
      <dgm:t>
        <a:bodyPr/>
        <a:lstStyle/>
        <a:p>
          <a:endParaRPr lang="en-US"/>
        </a:p>
      </dgm:t>
    </dgm:pt>
    <dgm:pt modelId="{388B9425-BD9E-4A80-9D28-367E32D780C2}">
      <dgm:prSet phldrT="[Text]"/>
      <dgm:spPr>
        <a:solidFill>
          <a:srgbClr val="2ABDBA"/>
        </a:solidFill>
      </dgm:spPr>
      <dgm:t>
        <a:bodyPr/>
        <a:lstStyle/>
        <a:p>
          <a:r>
            <a:rPr lang="en-US" b="1" dirty="0" smtClean="0"/>
            <a:t>Unit Assessment</a:t>
          </a:r>
          <a:endParaRPr lang="en-US" b="1" dirty="0"/>
        </a:p>
      </dgm:t>
    </dgm:pt>
    <dgm:pt modelId="{5227E334-E3CB-4CB8-94A2-C480BE0F5C2D}" type="parTrans" cxnId="{6A1670D3-3AE1-486B-BDAD-D06B4C18A60A}">
      <dgm:prSet/>
      <dgm:spPr/>
      <dgm:t>
        <a:bodyPr/>
        <a:lstStyle/>
        <a:p>
          <a:endParaRPr lang="en-US"/>
        </a:p>
      </dgm:t>
    </dgm:pt>
    <dgm:pt modelId="{0158D0AC-DA4C-4D27-AF5E-F3108EAAC2CE}" type="sibTrans" cxnId="{6A1670D3-3AE1-486B-BDAD-D06B4C18A60A}">
      <dgm:prSet/>
      <dgm:spPr>
        <a:ln w="38100">
          <a:solidFill>
            <a:srgbClr val="2ABDBA"/>
          </a:solidFill>
        </a:ln>
      </dgm:spPr>
      <dgm:t>
        <a:bodyPr/>
        <a:lstStyle/>
        <a:p>
          <a:endParaRPr lang="en-US"/>
        </a:p>
      </dgm:t>
    </dgm:pt>
    <dgm:pt modelId="{DCC1E1B7-7125-4A1D-B0B4-AE01D94C8DEB}">
      <dgm:prSet phldrT="[Text]"/>
      <dgm:spPr>
        <a:solidFill>
          <a:srgbClr val="6D6F77"/>
        </a:solidFill>
      </dgm:spPr>
      <dgm:t>
        <a:bodyPr/>
        <a:lstStyle/>
        <a:p>
          <a:r>
            <a:rPr lang="en-US" b="1" dirty="0" smtClean="0"/>
            <a:t>Daily Tasks</a:t>
          </a:r>
          <a:endParaRPr lang="en-US" b="1" dirty="0"/>
        </a:p>
      </dgm:t>
    </dgm:pt>
    <dgm:pt modelId="{70D1EF18-D5DE-4ABF-9112-3CA644A0FCCF}" type="parTrans" cxnId="{37D3F248-7F0E-480E-934B-A3F82B6C1387}">
      <dgm:prSet/>
      <dgm:spPr/>
      <dgm:t>
        <a:bodyPr/>
        <a:lstStyle/>
        <a:p>
          <a:endParaRPr lang="en-US"/>
        </a:p>
      </dgm:t>
    </dgm:pt>
    <dgm:pt modelId="{D6E93A4C-6077-4B97-9D41-39276D7CF0FE}" type="sibTrans" cxnId="{37D3F248-7F0E-480E-934B-A3F82B6C1387}">
      <dgm:prSet/>
      <dgm:spPr>
        <a:ln w="38100">
          <a:solidFill>
            <a:srgbClr val="6D6F77"/>
          </a:solidFill>
        </a:ln>
      </dgm:spPr>
      <dgm:t>
        <a:bodyPr/>
        <a:lstStyle/>
        <a:p>
          <a:endParaRPr lang="en-US"/>
        </a:p>
      </dgm:t>
    </dgm:pt>
    <dgm:pt modelId="{461986F8-2681-4FCB-AE41-0D8026F7B6FE}" type="pres">
      <dgm:prSet presAssocID="{3D751662-EB5A-4C91-BD24-38980AC3C901}" presName="cycle" presStyleCnt="0">
        <dgm:presLayoutVars>
          <dgm:dir/>
          <dgm:resizeHandles val="exact"/>
        </dgm:presLayoutVars>
      </dgm:prSet>
      <dgm:spPr/>
      <dgm:t>
        <a:bodyPr/>
        <a:lstStyle/>
        <a:p>
          <a:endParaRPr lang="en-US"/>
        </a:p>
      </dgm:t>
    </dgm:pt>
    <dgm:pt modelId="{4D494936-99EC-4F05-BA70-F10490650491}" type="pres">
      <dgm:prSet presAssocID="{876009DB-3B97-4183-9CCE-38BCFCE7A687}" presName="node" presStyleLbl="node1" presStyleIdx="0" presStyleCnt="3">
        <dgm:presLayoutVars>
          <dgm:bulletEnabled val="1"/>
        </dgm:presLayoutVars>
      </dgm:prSet>
      <dgm:spPr/>
      <dgm:t>
        <a:bodyPr/>
        <a:lstStyle/>
        <a:p>
          <a:endParaRPr lang="en-US"/>
        </a:p>
      </dgm:t>
    </dgm:pt>
    <dgm:pt modelId="{28CB3809-DBC9-46C5-A26E-7CDE384A3075}" type="pres">
      <dgm:prSet presAssocID="{876009DB-3B97-4183-9CCE-38BCFCE7A687}" presName="spNode" presStyleCnt="0"/>
      <dgm:spPr/>
    </dgm:pt>
    <dgm:pt modelId="{A0DE25A3-5B63-490B-8E06-57D3B49CE0F8}" type="pres">
      <dgm:prSet presAssocID="{5BFF8DBA-16A4-4660-AA7F-E3AB5406A4F6}" presName="sibTrans" presStyleLbl="sibTrans1D1" presStyleIdx="0" presStyleCnt="3"/>
      <dgm:spPr/>
      <dgm:t>
        <a:bodyPr/>
        <a:lstStyle/>
        <a:p>
          <a:endParaRPr lang="en-US"/>
        </a:p>
      </dgm:t>
    </dgm:pt>
    <dgm:pt modelId="{B573A370-6BEA-4D7F-A224-CD683D5DB6A5}" type="pres">
      <dgm:prSet presAssocID="{388B9425-BD9E-4A80-9D28-367E32D780C2}" presName="node" presStyleLbl="node1" presStyleIdx="1" presStyleCnt="3">
        <dgm:presLayoutVars>
          <dgm:bulletEnabled val="1"/>
        </dgm:presLayoutVars>
      </dgm:prSet>
      <dgm:spPr/>
      <dgm:t>
        <a:bodyPr/>
        <a:lstStyle/>
        <a:p>
          <a:endParaRPr lang="en-US"/>
        </a:p>
      </dgm:t>
    </dgm:pt>
    <dgm:pt modelId="{53BCA807-A345-4A91-B629-5889AB194DA5}" type="pres">
      <dgm:prSet presAssocID="{388B9425-BD9E-4A80-9D28-367E32D780C2}" presName="spNode" presStyleCnt="0"/>
      <dgm:spPr/>
    </dgm:pt>
    <dgm:pt modelId="{455ECE80-AA27-4985-87CA-D91075BA80DB}" type="pres">
      <dgm:prSet presAssocID="{0158D0AC-DA4C-4D27-AF5E-F3108EAAC2CE}" presName="sibTrans" presStyleLbl="sibTrans1D1" presStyleIdx="1" presStyleCnt="3"/>
      <dgm:spPr/>
      <dgm:t>
        <a:bodyPr/>
        <a:lstStyle/>
        <a:p>
          <a:endParaRPr lang="en-US"/>
        </a:p>
      </dgm:t>
    </dgm:pt>
    <dgm:pt modelId="{63E2328A-2941-4B13-8AE1-6E844C1F9A87}" type="pres">
      <dgm:prSet presAssocID="{DCC1E1B7-7125-4A1D-B0B4-AE01D94C8DEB}" presName="node" presStyleLbl="node1" presStyleIdx="2" presStyleCnt="3">
        <dgm:presLayoutVars>
          <dgm:bulletEnabled val="1"/>
        </dgm:presLayoutVars>
      </dgm:prSet>
      <dgm:spPr/>
      <dgm:t>
        <a:bodyPr/>
        <a:lstStyle/>
        <a:p>
          <a:endParaRPr lang="en-US"/>
        </a:p>
      </dgm:t>
    </dgm:pt>
    <dgm:pt modelId="{9F7605B0-BAB2-48C5-ABA6-8408AAA3CC9C}" type="pres">
      <dgm:prSet presAssocID="{DCC1E1B7-7125-4A1D-B0B4-AE01D94C8DEB}" presName="spNode" presStyleCnt="0"/>
      <dgm:spPr/>
    </dgm:pt>
    <dgm:pt modelId="{63DF3AC4-268B-42DE-801B-321A6D05D99E}" type="pres">
      <dgm:prSet presAssocID="{D6E93A4C-6077-4B97-9D41-39276D7CF0FE}" presName="sibTrans" presStyleLbl="sibTrans1D1" presStyleIdx="2" presStyleCnt="3"/>
      <dgm:spPr/>
      <dgm:t>
        <a:bodyPr/>
        <a:lstStyle/>
        <a:p>
          <a:endParaRPr lang="en-US"/>
        </a:p>
      </dgm:t>
    </dgm:pt>
  </dgm:ptLst>
  <dgm:cxnLst>
    <dgm:cxn modelId="{6A1670D3-3AE1-486B-BDAD-D06B4C18A60A}" srcId="{3D751662-EB5A-4C91-BD24-38980AC3C901}" destId="{388B9425-BD9E-4A80-9D28-367E32D780C2}" srcOrd="1" destOrd="0" parTransId="{5227E334-E3CB-4CB8-94A2-C480BE0F5C2D}" sibTransId="{0158D0AC-DA4C-4D27-AF5E-F3108EAAC2CE}"/>
    <dgm:cxn modelId="{6D0516BE-5AC0-413F-A720-2B3E67802400}" srcId="{3D751662-EB5A-4C91-BD24-38980AC3C901}" destId="{876009DB-3B97-4183-9CCE-38BCFCE7A687}" srcOrd="0" destOrd="0" parTransId="{0376EE6F-24DD-4499-B2C5-02525E2C634F}" sibTransId="{5BFF8DBA-16A4-4660-AA7F-E3AB5406A4F6}"/>
    <dgm:cxn modelId="{33483F3A-AAD8-4F51-A8B3-73083692087B}" type="presOf" srcId="{876009DB-3B97-4183-9CCE-38BCFCE7A687}" destId="{4D494936-99EC-4F05-BA70-F10490650491}" srcOrd="0" destOrd="0" presId="urn:microsoft.com/office/officeart/2005/8/layout/cycle5"/>
    <dgm:cxn modelId="{A81D028D-7194-4E44-B7A7-2CB620D584C1}" type="presOf" srcId="{5BFF8DBA-16A4-4660-AA7F-E3AB5406A4F6}" destId="{A0DE25A3-5B63-490B-8E06-57D3B49CE0F8}" srcOrd="0" destOrd="0" presId="urn:microsoft.com/office/officeart/2005/8/layout/cycle5"/>
    <dgm:cxn modelId="{6BEB8D44-1903-46C5-8C16-EB34D2E386FE}" type="presOf" srcId="{0158D0AC-DA4C-4D27-AF5E-F3108EAAC2CE}" destId="{455ECE80-AA27-4985-87CA-D91075BA80DB}" srcOrd="0" destOrd="0" presId="urn:microsoft.com/office/officeart/2005/8/layout/cycle5"/>
    <dgm:cxn modelId="{AF931E40-2A73-4293-97F6-6F8258346368}" type="presOf" srcId="{3D751662-EB5A-4C91-BD24-38980AC3C901}" destId="{461986F8-2681-4FCB-AE41-0D8026F7B6FE}" srcOrd="0" destOrd="0" presId="urn:microsoft.com/office/officeart/2005/8/layout/cycle5"/>
    <dgm:cxn modelId="{60EB481F-78EE-41DC-A243-5660654146B4}" type="presOf" srcId="{D6E93A4C-6077-4B97-9D41-39276D7CF0FE}" destId="{63DF3AC4-268B-42DE-801B-321A6D05D99E}" srcOrd="0" destOrd="0" presId="urn:microsoft.com/office/officeart/2005/8/layout/cycle5"/>
    <dgm:cxn modelId="{6820455C-C646-437B-B5A8-4DDF0CB8A1EF}" type="presOf" srcId="{388B9425-BD9E-4A80-9D28-367E32D780C2}" destId="{B573A370-6BEA-4D7F-A224-CD683D5DB6A5}" srcOrd="0" destOrd="0" presId="urn:microsoft.com/office/officeart/2005/8/layout/cycle5"/>
    <dgm:cxn modelId="{37D3F248-7F0E-480E-934B-A3F82B6C1387}" srcId="{3D751662-EB5A-4C91-BD24-38980AC3C901}" destId="{DCC1E1B7-7125-4A1D-B0B4-AE01D94C8DEB}" srcOrd="2" destOrd="0" parTransId="{70D1EF18-D5DE-4ABF-9112-3CA644A0FCCF}" sibTransId="{D6E93A4C-6077-4B97-9D41-39276D7CF0FE}"/>
    <dgm:cxn modelId="{E737B4C9-2182-44FF-A1E2-077C9E75D38F}" type="presOf" srcId="{DCC1E1B7-7125-4A1D-B0B4-AE01D94C8DEB}" destId="{63E2328A-2941-4B13-8AE1-6E844C1F9A87}" srcOrd="0" destOrd="0" presId="urn:microsoft.com/office/officeart/2005/8/layout/cycle5"/>
    <dgm:cxn modelId="{C4C09C97-5F81-4FAC-80B6-EA2B01702A7F}" type="presParOf" srcId="{461986F8-2681-4FCB-AE41-0D8026F7B6FE}" destId="{4D494936-99EC-4F05-BA70-F10490650491}" srcOrd="0" destOrd="0" presId="urn:microsoft.com/office/officeart/2005/8/layout/cycle5"/>
    <dgm:cxn modelId="{B566CF7D-4FD0-4A49-BD5E-00B7D5CBC4DE}" type="presParOf" srcId="{461986F8-2681-4FCB-AE41-0D8026F7B6FE}" destId="{28CB3809-DBC9-46C5-A26E-7CDE384A3075}" srcOrd="1" destOrd="0" presId="urn:microsoft.com/office/officeart/2005/8/layout/cycle5"/>
    <dgm:cxn modelId="{24D03799-C9A2-4F51-8E0A-2424FBA4F5FA}" type="presParOf" srcId="{461986F8-2681-4FCB-AE41-0D8026F7B6FE}" destId="{A0DE25A3-5B63-490B-8E06-57D3B49CE0F8}" srcOrd="2" destOrd="0" presId="urn:microsoft.com/office/officeart/2005/8/layout/cycle5"/>
    <dgm:cxn modelId="{84638559-E76E-4882-A8BB-C4E274BDBEA3}" type="presParOf" srcId="{461986F8-2681-4FCB-AE41-0D8026F7B6FE}" destId="{B573A370-6BEA-4D7F-A224-CD683D5DB6A5}" srcOrd="3" destOrd="0" presId="urn:microsoft.com/office/officeart/2005/8/layout/cycle5"/>
    <dgm:cxn modelId="{895DD1A6-C4C6-4E70-BA8D-EC59E5654A2D}" type="presParOf" srcId="{461986F8-2681-4FCB-AE41-0D8026F7B6FE}" destId="{53BCA807-A345-4A91-B629-5889AB194DA5}" srcOrd="4" destOrd="0" presId="urn:microsoft.com/office/officeart/2005/8/layout/cycle5"/>
    <dgm:cxn modelId="{EFC356A1-E999-4928-8BC0-002D8DF42032}" type="presParOf" srcId="{461986F8-2681-4FCB-AE41-0D8026F7B6FE}" destId="{455ECE80-AA27-4985-87CA-D91075BA80DB}" srcOrd="5" destOrd="0" presId="urn:microsoft.com/office/officeart/2005/8/layout/cycle5"/>
    <dgm:cxn modelId="{1C6B5EA4-FB1B-4DBE-B05E-54A11A725D39}" type="presParOf" srcId="{461986F8-2681-4FCB-AE41-0D8026F7B6FE}" destId="{63E2328A-2941-4B13-8AE1-6E844C1F9A87}" srcOrd="6" destOrd="0" presId="urn:microsoft.com/office/officeart/2005/8/layout/cycle5"/>
    <dgm:cxn modelId="{7DCC9156-49B2-4261-BCD5-8E47EE8DEEB3}" type="presParOf" srcId="{461986F8-2681-4FCB-AE41-0D8026F7B6FE}" destId="{9F7605B0-BAB2-48C5-ABA6-8408AAA3CC9C}" srcOrd="7" destOrd="0" presId="urn:microsoft.com/office/officeart/2005/8/layout/cycle5"/>
    <dgm:cxn modelId="{100FBF72-ECFE-4F1F-BC07-6048609C6246}" type="presParOf" srcId="{461986F8-2681-4FCB-AE41-0D8026F7B6FE}" destId="{63DF3AC4-268B-42DE-801B-321A6D05D99E}"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94936-99EC-4F05-BA70-F10490650491}">
      <dsp:nvSpPr>
        <dsp:cNvPr id="0" name=""/>
        <dsp:cNvSpPr/>
      </dsp:nvSpPr>
      <dsp:spPr>
        <a:xfrm>
          <a:off x="2116335" y="1372"/>
          <a:ext cx="1863328" cy="1211163"/>
        </a:xfrm>
        <a:prstGeom prst="roundRect">
          <a:avLst/>
        </a:prstGeom>
        <a:solidFill>
          <a:srgbClr val="FF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65000"/>
                  <a:lumOff val="35000"/>
                </a:schemeClr>
              </a:solidFill>
            </a:rPr>
            <a:t>Unit Focus</a:t>
          </a:r>
          <a:endParaRPr lang="en-US" sz="2400" b="1" kern="1200" dirty="0">
            <a:solidFill>
              <a:schemeClr val="tx1">
                <a:lumMod val="65000"/>
                <a:lumOff val="35000"/>
              </a:schemeClr>
            </a:solidFill>
          </a:endParaRPr>
        </a:p>
      </dsp:txBody>
      <dsp:txXfrm>
        <a:off x="2175459" y="60496"/>
        <a:ext cx="1745080" cy="1092915"/>
      </dsp:txXfrm>
    </dsp:sp>
    <dsp:sp modelId="{A0DE25A3-5B63-490B-8E06-57D3B49CE0F8}">
      <dsp:nvSpPr>
        <dsp:cNvPr id="0" name=""/>
        <dsp:cNvSpPr/>
      </dsp:nvSpPr>
      <dsp:spPr>
        <a:xfrm>
          <a:off x="1431963" y="606954"/>
          <a:ext cx="3232073" cy="3232073"/>
        </a:xfrm>
        <a:custGeom>
          <a:avLst/>
          <a:gdLst/>
          <a:ahLst/>
          <a:cxnLst/>
          <a:rect l="0" t="0" r="0" b="0"/>
          <a:pathLst>
            <a:path>
              <a:moveTo>
                <a:pt x="2798080" y="514062"/>
              </a:moveTo>
              <a:arcTo wR="1616036" hR="1616036" stAng="19020466" swAng="2303174"/>
            </a:path>
          </a:pathLst>
        </a:custGeom>
        <a:noFill/>
        <a:ln w="38100" cap="flat" cmpd="sng" algn="ctr">
          <a:solidFill>
            <a:srgbClr val="FFCC99"/>
          </a:solidFill>
          <a:prstDash val="solid"/>
          <a:tailEnd type="arrow"/>
        </a:ln>
        <a:effectLst/>
      </dsp:spPr>
      <dsp:style>
        <a:lnRef idx="1">
          <a:scrgbClr r="0" g="0" b="0"/>
        </a:lnRef>
        <a:fillRef idx="0">
          <a:scrgbClr r="0" g="0" b="0"/>
        </a:fillRef>
        <a:effectRef idx="0">
          <a:scrgbClr r="0" g="0" b="0"/>
        </a:effectRef>
        <a:fontRef idx="minor"/>
      </dsp:style>
    </dsp:sp>
    <dsp:sp modelId="{B573A370-6BEA-4D7F-A224-CD683D5DB6A5}">
      <dsp:nvSpPr>
        <dsp:cNvPr id="0" name=""/>
        <dsp:cNvSpPr/>
      </dsp:nvSpPr>
      <dsp:spPr>
        <a:xfrm>
          <a:off x="3515864" y="2425427"/>
          <a:ext cx="1863328" cy="1211163"/>
        </a:xfrm>
        <a:prstGeom prst="roundRect">
          <a:avLst/>
        </a:prstGeom>
        <a:solidFill>
          <a:srgbClr val="2ABD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Unit Assessment</a:t>
          </a:r>
          <a:endParaRPr lang="en-US" sz="2400" b="1" kern="1200" dirty="0"/>
        </a:p>
      </dsp:txBody>
      <dsp:txXfrm>
        <a:off x="3574988" y="2484551"/>
        <a:ext cx="1745080" cy="1092915"/>
      </dsp:txXfrm>
    </dsp:sp>
    <dsp:sp modelId="{455ECE80-AA27-4985-87CA-D91075BA80DB}">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38100" cap="flat" cmpd="sng" algn="ctr">
          <a:solidFill>
            <a:srgbClr val="2ABDBA"/>
          </a:solidFill>
          <a:prstDash val="solid"/>
          <a:tailEnd type="arrow"/>
        </a:ln>
        <a:effectLst/>
      </dsp:spPr>
      <dsp:style>
        <a:lnRef idx="1">
          <a:scrgbClr r="0" g="0" b="0"/>
        </a:lnRef>
        <a:fillRef idx="0">
          <a:scrgbClr r="0" g="0" b="0"/>
        </a:fillRef>
        <a:effectRef idx="0">
          <a:scrgbClr r="0" g="0" b="0"/>
        </a:effectRef>
        <a:fontRef idx="minor"/>
      </dsp:style>
    </dsp:sp>
    <dsp:sp modelId="{63E2328A-2941-4B13-8AE1-6E844C1F9A87}">
      <dsp:nvSpPr>
        <dsp:cNvPr id="0" name=""/>
        <dsp:cNvSpPr/>
      </dsp:nvSpPr>
      <dsp:spPr>
        <a:xfrm>
          <a:off x="716807" y="2425427"/>
          <a:ext cx="1863328" cy="1211163"/>
        </a:xfrm>
        <a:prstGeom prst="roundRect">
          <a:avLst/>
        </a:prstGeom>
        <a:solidFill>
          <a:srgbClr val="6D6F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Daily Tasks</a:t>
          </a:r>
          <a:endParaRPr lang="en-US" sz="2400" b="1" kern="1200" dirty="0"/>
        </a:p>
      </dsp:txBody>
      <dsp:txXfrm>
        <a:off x="775931" y="2484551"/>
        <a:ext cx="1745080" cy="1092915"/>
      </dsp:txXfrm>
    </dsp:sp>
    <dsp:sp modelId="{63DF3AC4-268B-42DE-801B-321A6D05D99E}">
      <dsp:nvSpPr>
        <dsp:cNvPr id="0" name=""/>
        <dsp:cNvSpPr/>
      </dsp:nvSpPr>
      <dsp:spPr>
        <a:xfrm>
          <a:off x="1431963" y="606954"/>
          <a:ext cx="3232073" cy="3232073"/>
        </a:xfrm>
        <a:custGeom>
          <a:avLst/>
          <a:gdLst/>
          <a:ahLst/>
          <a:cxnLst/>
          <a:rect l="0" t="0" r="0" b="0"/>
          <a:pathLst>
            <a:path>
              <a:moveTo>
                <a:pt x="5219" y="1486263"/>
              </a:moveTo>
              <a:arcTo wR="1616036" hR="1616036" stAng="11076360" swAng="2303174"/>
            </a:path>
          </a:pathLst>
        </a:custGeom>
        <a:noFill/>
        <a:ln w="38100" cap="flat" cmpd="sng" algn="ctr">
          <a:solidFill>
            <a:srgbClr val="6D6F77"/>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5E1F44-B786-4FB2-9775-B1AB9A03AA22}" type="datetimeFigureOut">
              <a:rPr lang="en-US" smtClean="0"/>
              <a:t>5/30/2014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D80347-C5C2-443D-8E28-046FF5B259EC}" type="slidenum">
              <a:rPr lang="en-US" smtClean="0"/>
              <a:t>‹#›</a:t>
            </a:fld>
            <a:endParaRPr lang="en-US" dirty="0"/>
          </a:p>
        </p:txBody>
      </p:sp>
    </p:spTree>
    <p:extLst>
      <p:ext uri="{BB962C8B-B14F-4D97-AF65-F5344CB8AC3E}">
        <p14:creationId xmlns:p14="http://schemas.microsoft.com/office/powerpoint/2010/main" val="240055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ft.org/pdfs/americaneducator/fall2013/Shanahan.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textproject.org/assets/text-matters/Text-Matters_7-Actions-Text-Complexity.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10:30-10:35 (Tuesday);</a:t>
            </a:r>
            <a:r>
              <a:rPr lang="en-US" baseline="0" dirty="0" smtClean="0"/>
              <a:t> 8:00-8:05 (Wednesday)</a:t>
            </a:r>
            <a:r>
              <a:rPr lang="en-US" dirty="0" smtClean="0"/>
              <a:t> </a:t>
            </a:r>
          </a:p>
          <a:p>
            <a:r>
              <a:rPr lang="en-US" dirty="0" smtClean="0"/>
              <a:t>Additional Resources Needed: Copies</a:t>
            </a:r>
            <a:r>
              <a:rPr lang="en-US" baseline="0" dirty="0" smtClean="0"/>
              <a:t> of session handouts (Texts Worth Teaching/Tasks Worth Completing and research one-pager) and guidebooks for your grade band (or unit plan in grades K-2)</a:t>
            </a:r>
            <a:endParaRPr lang="en-US" dirty="0" smtClean="0"/>
          </a:p>
          <a:p>
            <a:r>
              <a:rPr lang="en-US" dirty="0" smtClean="0"/>
              <a:t>Key</a:t>
            </a:r>
            <a:r>
              <a:rPr lang="en-US" baseline="0" dirty="0" smtClean="0"/>
              <a:t> Points to Make: Introduce yourself, go over any logistics of the session, i.e., handouts, materials, online participation</a:t>
            </a:r>
          </a:p>
          <a:p>
            <a:r>
              <a:rPr lang="en-US" baseline="0" dirty="0" smtClean="0"/>
              <a:t>Script: </a:t>
            </a:r>
          </a:p>
          <a:p>
            <a:pPr marL="228600" indent="-228600">
              <a:buAutoNum type="arabicPeriod"/>
            </a:pPr>
            <a:r>
              <a:rPr lang="en-US" baseline="0" dirty="0" smtClean="0"/>
              <a:t>Introduce presenters</a:t>
            </a:r>
          </a:p>
          <a:p>
            <a:pPr marL="228600" indent="-228600">
              <a:buAutoNum type="arabicPeriod"/>
            </a:pPr>
            <a:r>
              <a:rPr lang="en-US" baseline="0" dirty="0" smtClean="0"/>
              <a:t>Ask participants to introduce themselves to their table partners or those sitting next to them (insert ice breaker as desired)</a:t>
            </a:r>
          </a:p>
          <a:p>
            <a:pPr marL="228600" indent="-228600">
              <a:buAutoNum type="arabicPeriod"/>
            </a:pPr>
            <a:r>
              <a:rPr lang="en-US" baseline="0" dirty="0" smtClean="0"/>
              <a:t>Go over session logistics</a:t>
            </a:r>
          </a:p>
          <a:p>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1</a:t>
            </a:fld>
            <a:endParaRPr lang="en-US" dirty="0"/>
          </a:p>
        </p:txBody>
      </p:sp>
    </p:spTree>
    <p:extLst>
      <p:ext uri="{BB962C8B-B14F-4D97-AF65-F5344CB8AC3E}">
        <p14:creationId xmlns:p14="http://schemas.microsoft.com/office/powerpoint/2010/main" val="140785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11:40-11:55 </a:t>
            </a:r>
            <a:r>
              <a:rPr lang="en-US" baseline="0" dirty="0" smtClean="0"/>
              <a:t>(Tuesday); 9:10-9:25 (Wednesday)</a:t>
            </a:r>
            <a:endParaRPr lang="en-US" dirty="0" smtClean="0"/>
          </a:p>
          <a:p>
            <a:r>
              <a:rPr lang="en-US" dirty="0" smtClean="0"/>
              <a:t>Additional Resources Needed: Grades 6-8 ELA guidebook, Texts Worth</a:t>
            </a:r>
            <a:r>
              <a:rPr lang="en-US" baseline="0" dirty="0" smtClean="0"/>
              <a:t> </a:t>
            </a:r>
            <a:r>
              <a:rPr lang="en-US" dirty="0" smtClean="0"/>
              <a:t>Teaching Handout, access to Poll Everywhere (and directions for how to use)</a:t>
            </a:r>
          </a:p>
          <a:p>
            <a:r>
              <a:rPr lang="en-US" dirty="0" smtClean="0"/>
              <a:t>Key</a:t>
            </a:r>
            <a:r>
              <a:rPr lang="en-US" baseline="0" dirty="0" smtClean="0"/>
              <a:t> Points to Make: Participants should consider what makes the unit texts worth teaching.</a:t>
            </a:r>
          </a:p>
          <a:p>
            <a:r>
              <a:rPr lang="en-US" baseline="0" dirty="0" smtClean="0"/>
              <a:t>Script:</a:t>
            </a:r>
          </a:p>
          <a:p>
            <a:pPr marL="228600" indent="-228600">
              <a:buAutoNum type="arabicPeriod"/>
            </a:pPr>
            <a:r>
              <a:rPr lang="en-US" baseline="0" dirty="0" smtClean="0">
                <a:solidFill>
                  <a:schemeClr val="tx1">
                    <a:lumMod val="65000"/>
                    <a:lumOff val="35000"/>
                  </a:schemeClr>
                </a:solidFill>
              </a:rPr>
              <a:t>Explain the directions written on the slide.</a:t>
            </a:r>
          </a:p>
          <a:p>
            <a:pPr marL="228600" indent="-228600">
              <a:buAutoNum type="arabicPeriod"/>
            </a:pPr>
            <a:r>
              <a:rPr lang="en-US" baseline="0" dirty="0" smtClean="0">
                <a:solidFill>
                  <a:schemeClr val="tx1">
                    <a:lumMod val="65000"/>
                    <a:lumOff val="35000"/>
                  </a:schemeClr>
                </a:solidFill>
              </a:rPr>
              <a:t>Provide direction in using Poll Everywhere.</a:t>
            </a:r>
          </a:p>
          <a:p>
            <a:pPr marL="228600" indent="-228600">
              <a:buAutoNum type="arabicPeriod"/>
            </a:pPr>
            <a:r>
              <a:rPr lang="en-US" baseline="0" dirty="0" smtClean="0">
                <a:solidFill>
                  <a:schemeClr val="tx1">
                    <a:lumMod val="65000"/>
                    <a:lumOff val="35000"/>
                  </a:schemeClr>
                </a:solidFill>
              </a:rPr>
              <a:t>Allow participants time (approx. 10 minutes) to read, reflect, and provide feedback via Poll Everywhere.</a:t>
            </a:r>
          </a:p>
          <a:p>
            <a:pPr marL="228600" indent="-228600">
              <a:buAutoNum type="arabicPeriod"/>
            </a:pPr>
            <a:r>
              <a:rPr lang="en-US" dirty="0" smtClean="0">
                <a:solidFill>
                  <a:schemeClr val="tx1">
                    <a:lumMod val="65000"/>
                    <a:lumOff val="35000"/>
                  </a:schemeClr>
                </a:solidFill>
              </a:rPr>
              <a:t>Review</a:t>
            </a:r>
            <a:r>
              <a:rPr lang="en-US" baseline="0" dirty="0" smtClean="0">
                <a:solidFill>
                  <a:schemeClr val="tx1">
                    <a:lumMod val="65000"/>
                    <a:lumOff val="35000"/>
                  </a:schemeClr>
                </a:solidFill>
              </a:rPr>
              <a:t> the results from Poll Everywhere.</a:t>
            </a:r>
            <a:endParaRPr lang="en-US" baseline="0" dirty="0" smtClean="0">
              <a:solidFill>
                <a:srgbClr val="FF0000"/>
              </a:solidFill>
            </a:endParaRPr>
          </a:p>
          <a:p>
            <a:pPr marL="228600" indent="-228600">
              <a:buAutoNum type="arabicPeriod"/>
            </a:pPr>
            <a:r>
              <a:rPr lang="en-US" dirty="0" smtClean="0">
                <a:solidFill>
                  <a:srgbClr val="FF0000"/>
                </a:solidFill>
              </a:rPr>
              <a:t>Compass connections?</a:t>
            </a:r>
            <a:r>
              <a:rPr lang="en-US" baseline="0" dirty="0" smtClean="0">
                <a:solidFill>
                  <a:srgbClr val="FF0000"/>
                </a:solidFill>
              </a:rPr>
              <a:t> Research connections?</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EBD80347-C5C2-443D-8E28-046FF5B259EC}" type="slidenum">
              <a:rPr lang="en-US" smtClean="0"/>
              <a:t>10</a:t>
            </a:fld>
            <a:endParaRPr lang="en-US" dirty="0"/>
          </a:p>
        </p:txBody>
      </p:sp>
    </p:spTree>
    <p:extLst>
      <p:ext uri="{BB962C8B-B14F-4D97-AF65-F5344CB8AC3E}">
        <p14:creationId xmlns:p14="http://schemas.microsoft.com/office/powerpoint/2010/main" val="84751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only</a:t>
            </a:r>
            <a:r>
              <a:rPr lang="en-US" baseline="0" dirty="0" smtClean="0"/>
              <a:t> as reference for previous slide.</a:t>
            </a:r>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11</a:t>
            </a:fld>
            <a:endParaRPr lang="en-US" dirty="0"/>
          </a:p>
        </p:txBody>
      </p:sp>
    </p:spTree>
    <p:extLst>
      <p:ext uri="{BB962C8B-B14F-4D97-AF65-F5344CB8AC3E}">
        <p14:creationId xmlns:p14="http://schemas.microsoft.com/office/powerpoint/2010/main" val="366130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1:30-1:31 </a:t>
            </a:r>
            <a:r>
              <a:rPr lang="en-US" baseline="0" dirty="0" smtClean="0"/>
              <a:t>(Tuesday); 10:10-10:11 (Wednesday)</a:t>
            </a:r>
            <a:endParaRPr lang="en-US" dirty="0" smtClean="0"/>
          </a:p>
          <a:p>
            <a:r>
              <a:rPr lang="en-US" dirty="0" smtClean="0"/>
              <a:t>Additional Resources Needed: None</a:t>
            </a:r>
          </a:p>
          <a:p>
            <a:r>
              <a:rPr lang="en-US" dirty="0" smtClean="0"/>
              <a:t>Key</a:t>
            </a:r>
            <a:r>
              <a:rPr lang="en-US" baseline="0" dirty="0" smtClean="0"/>
              <a:t> Points to Make: Now let’s consider how what students do with text allows them to express their understanding.</a:t>
            </a:r>
          </a:p>
        </p:txBody>
      </p:sp>
      <p:sp>
        <p:nvSpPr>
          <p:cNvPr id="4" name="Slide Number Placeholder 3"/>
          <p:cNvSpPr>
            <a:spLocks noGrp="1"/>
          </p:cNvSpPr>
          <p:nvPr>
            <p:ph type="sldNum" sz="quarter" idx="10"/>
          </p:nvPr>
        </p:nvSpPr>
        <p:spPr/>
        <p:txBody>
          <a:bodyPr/>
          <a:lstStyle/>
          <a:p>
            <a:fld id="{EBD80347-C5C2-443D-8E28-046FF5B259EC}" type="slidenum">
              <a:rPr lang="en-US" smtClean="0"/>
              <a:t>12</a:t>
            </a:fld>
            <a:endParaRPr lang="en-US" dirty="0"/>
          </a:p>
        </p:txBody>
      </p:sp>
    </p:spTree>
    <p:extLst>
      <p:ext uri="{BB962C8B-B14F-4D97-AF65-F5344CB8AC3E}">
        <p14:creationId xmlns:p14="http://schemas.microsoft.com/office/powerpoint/2010/main" val="912449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GRADES K-5 ONLY (Use as necessary based on participants)</a:t>
            </a:r>
          </a:p>
          <a:p>
            <a:r>
              <a:rPr lang="en-US" dirty="0" smtClean="0"/>
              <a:t>Time: 1:55-2:04</a:t>
            </a:r>
          </a:p>
          <a:p>
            <a:r>
              <a:rPr lang="en-US" dirty="0" smtClean="0"/>
              <a:t>Additional Resources Needed: Research one-pager</a:t>
            </a:r>
          </a:p>
          <a:p>
            <a:r>
              <a:rPr lang="en-US" dirty="0" smtClean="0"/>
              <a:t>Key</a:t>
            </a:r>
            <a:r>
              <a:rPr lang="en-US" baseline="0" dirty="0" smtClean="0"/>
              <a:t> Points to Make: </a:t>
            </a:r>
            <a:r>
              <a:rPr lang="en-US" dirty="0" smtClean="0">
                <a:solidFill>
                  <a:schemeClr val="tx1">
                    <a:lumMod val="65000"/>
                    <a:lumOff val="35000"/>
                  </a:schemeClr>
                </a:solidFill>
              </a:rPr>
              <a:t>Meaningful texts support students in: knowing the way words work, learning about the world around them,</a:t>
            </a:r>
            <a:r>
              <a:rPr lang="en-US" baseline="0" dirty="0" smtClean="0">
                <a:solidFill>
                  <a:schemeClr val="tx1">
                    <a:lumMod val="65000"/>
                    <a:lumOff val="35000"/>
                  </a:schemeClr>
                </a:solidFill>
              </a:rPr>
              <a:t> m</a:t>
            </a:r>
            <a:r>
              <a:rPr lang="en-US" dirty="0" smtClean="0">
                <a:solidFill>
                  <a:schemeClr val="tx1">
                    <a:lumMod val="65000"/>
                    <a:lumOff val="35000"/>
                  </a:schemeClr>
                </a:solidFill>
              </a:rPr>
              <a:t>aking sense of what they read; the</a:t>
            </a:r>
            <a:r>
              <a:rPr lang="en-US" baseline="0" dirty="0" smtClean="0">
                <a:solidFill>
                  <a:schemeClr val="tx1">
                    <a:lumMod val="65000"/>
                    <a:lumOff val="35000"/>
                  </a:schemeClr>
                </a:solidFill>
              </a:rPr>
              <a:t> implications for ELA instruction are that students must </a:t>
            </a:r>
            <a:r>
              <a:rPr lang="en-US" baseline="0" dirty="0" smtClean="0"/>
              <a:t>engage with meaningful texts (strong vocabulary, related topics and themes) to be better readers.</a:t>
            </a:r>
          </a:p>
          <a:p>
            <a:r>
              <a:rPr lang="en-US" baseline="0" dirty="0" smtClean="0"/>
              <a:t>Script: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solidFill>
                  <a:schemeClr val="tx1">
                    <a:lumMod val="65000"/>
                    <a:lumOff val="35000"/>
                  </a:schemeClr>
                </a:solidFill>
              </a:rPr>
              <a:t>Ask participants, “</a:t>
            </a:r>
            <a:r>
              <a:rPr lang="en-US" sz="1200" baseline="0" dirty="0" smtClean="0">
                <a:solidFill>
                  <a:schemeClr val="tx1">
                    <a:lumMod val="65000"/>
                    <a:lumOff val="35000"/>
                  </a:schemeClr>
                </a:solidFill>
              </a:rPr>
              <a:t>Why are tasks worth completing key to student learning?”</a:t>
            </a:r>
            <a:endParaRPr lang="en-US" sz="1200" dirty="0" smtClean="0"/>
          </a:p>
          <a:p>
            <a:pPr marL="228600" indent="-228600">
              <a:buAutoNum type="arabicPeriod"/>
            </a:pPr>
            <a:r>
              <a:rPr lang="en-US" dirty="0" smtClean="0">
                <a:solidFill>
                  <a:schemeClr val="tx1">
                    <a:lumMod val="65000"/>
                    <a:lumOff val="35000"/>
                  </a:schemeClr>
                </a:solidFill>
              </a:rPr>
              <a:t>Ask participants to read the research</a:t>
            </a:r>
            <a:r>
              <a:rPr lang="en-US" baseline="0" dirty="0" smtClean="0">
                <a:solidFill>
                  <a:schemeClr val="tx1">
                    <a:lumMod val="65000"/>
                    <a:lumOff val="35000"/>
                  </a:schemeClr>
                </a:solidFill>
              </a:rPr>
              <a:t> one-pager OR have them focus on a single quotation from the one-pager and share out the implications of that quote. As time allows, ask different tables to focus on a different quotation (write them on different color sheets of paper at each table).</a:t>
            </a:r>
          </a:p>
          <a:p>
            <a:pPr marL="228600" indent="-228600">
              <a:buAutoNum type="arabicPeriod"/>
            </a:pPr>
            <a:r>
              <a:rPr lang="en-US" dirty="0" smtClean="0">
                <a:solidFill>
                  <a:schemeClr val="tx1">
                    <a:lumMod val="65000"/>
                    <a:lumOff val="35000"/>
                  </a:schemeClr>
                </a:solidFill>
              </a:rPr>
              <a:t>Ask</a:t>
            </a:r>
            <a:r>
              <a:rPr lang="en-US" baseline="0" dirty="0" smtClean="0">
                <a:solidFill>
                  <a:schemeClr val="tx1">
                    <a:lumMod val="65000"/>
                    <a:lumOff val="35000"/>
                  </a:schemeClr>
                </a:solidFill>
              </a:rPr>
              <a:t> participants, “What conclusions can you draw from the research? What are the implications for ELA instruction? What works well and what doesn’t to support student learning? How does research support the use of these kinds of tasks?”</a:t>
            </a:r>
          </a:p>
          <a:p>
            <a:pPr marL="228600" indent="-228600">
              <a:buAutoNum type="arabicPeriod"/>
            </a:pPr>
            <a:r>
              <a:rPr lang="en-US" baseline="0" dirty="0" smtClean="0">
                <a:solidFill>
                  <a:schemeClr val="tx1">
                    <a:lumMod val="65000"/>
                    <a:lumOff val="35000"/>
                  </a:schemeClr>
                </a:solidFill>
              </a:rPr>
              <a:t>Examples: Doesn’t work well – reading a new topic every day (dinosaurs today, tomatoes tomorrow…)</a:t>
            </a:r>
            <a:r>
              <a:rPr lang="en-US" baseline="0" dirty="0" smtClean="0">
                <a:solidFill>
                  <a:schemeClr val="tx1"/>
                </a:solidFill>
              </a:rPr>
              <a:t>; does work – reading texts about similar topics; t</a:t>
            </a:r>
            <a:r>
              <a:rPr lang="en-US" dirty="0" smtClean="0">
                <a:solidFill>
                  <a:schemeClr val="tx1">
                    <a:lumMod val="65000"/>
                    <a:lumOff val="35000"/>
                  </a:schemeClr>
                </a:solidFill>
              </a:rPr>
              <a:t>he goal is comprehension of text, not mastery of a skill or strategy.</a:t>
            </a:r>
          </a:p>
          <a:p>
            <a:pPr marL="0" indent="0">
              <a:lnSpc>
                <a:spcPct val="120000"/>
              </a:lnSpc>
              <a:buFont typeface="Arial" panose="020B0604020202020204" pitchFamily="34" charset="0"/>
              <a:buNone/>
            </a:pPr>
            <a:endParaRPr lang="en-US" sz="800" kern="1200" dirty="0" smtClean="0">
              <a:solidFill>
                <a:schemeClr val="tx1"/>
              </a:solidFill>
              <a:latin typeface="+mn-lt"/>
              <a:ea typeface="+mn-ea"/>
              <a:cs typeface="+mn-cs"/>
            </a:endParaRPr>
          </a:p>
          <a:p>
            <a:pPr marL="0" indent="0">
              <a:lnSpc>
                <a:spcPct val="120000"/>
              </a:lnSpc>
              <a:buFont typeface="Arial" panose="020B0604020202020204" pitchFamily="34" charset="0"/>
              <a:buNone/>
            </a:pPr>
            <a:r>
              <a:rPr lang="en-US" sz="800" kern="1200" dirty="0" smtClean="0">
                <a:solidFill>
                  <a:schemeClr val="tx1"/>
                </a:solidFill>
                <a:latin typeface="+mn-lt"/>
                <a:ea typeface="+mn-ea"/>
                <a:cs typeface="+mn-cs"/>
              </a:rPr>
              <a:t>Additional research: </a:t>
            </a:r>
          </a:p>
          <a:p>
            <a:pPr marL="171450" indent="-171450">
              <a:lnSpc>
                <a:spcPct val="120000"/>
              </a:lnSpc>
              <a:buFont typeface="Arial" panose="020B0604020202020204" pitchFamily="34" charset="0"/>
              <a:buChar char="•"/>
            </a:pPr>
            <a:r>
              <a:rPr lang="en-US" u="sng" dirty="0" smtClean="0">
                <a:solidFill>
                  <a:schemeClr val="tx1">
                    <a:lumMod val="65000"/>
                    <a:lumOff val="35000"/>
                  </a:schemeClr>
                </a:solidFill>
                <a:hlinkClick r:id="rId3"/>
              </a:rPr>
              <a:t>“Letting the Text Take Center Stage” (2013)</a:t>
            </a:r>
            <a:r>
              <a:rPr lang="en-US" u="sng" baseline="0" dirty="0" smtClean="0">
                <a:solidFill>
                  <a:schemeClr val="tx1">
                    <a:lumMod val="65000"/>
                    <a:lumOff val="35000"/>
                  </a:schemeClr>
                </a:solidFill>
              </a:rPr>
              <a:t> </a:t>
            </a:r>
            <a:r>
              <a:rPr lang="en-US" u="none" baseline="0" dirty="0" smtClean="0">
                <a:solidFill>
                  <a:schemeClr val="tx1">
                    <a:lumMod val="65000"/>
                    <a:lumOff val="35000"/>
                  </a:schemeClr>
                </a:solidFill>
              </a:rPr>
              <a:t> </a:t>
            </a:r>
            <a:r>
              <a:rPr lang="en-US" baseline="0" dirty="0" smtClean="0">
                <a:solidFill>
                  <a:schemeClr val="tx1">
                    <a:lumMod val="65000"/>
                    <a:lumOff val="35000"/>
                  </a:schemeClr>
                </a:solidFill>
              </a:rPr>
              <a:t>by Tim </a:t>
            </a:r>
            <a:r>
              <a:rPr lang="en-US" baseline="0" dirty="0" err="1" smtClean="0">
                <a:solidFill>
                  <a:schemeClr val="tx1">
                    <a:lumMod val="65000"/>
                    <a:lumOff val="35000"/>
                  </a:schemeClr>
                </a:solidFill>
              </a:rPr>
              <a:t>Shahanan</a:t>
            </a:r>
            <a:r>
              <a:rPr lang="en-US" baseline="0" dirty="0" smtClean="0">
                <a:solidFill>
                  <a:schemeClr val="tx1">
                    <a:lumMod val="65000"/>
                    <a:lumOff val="35000"/>
                  </a:schemeClr>
                </a:solidFill>
              </a:rPr>
              <a:t> (Cites research that says students perform better when given complex text over leveled text)</a:t>
            </a:r>
          </a:p>
          <a:p>
            <a:pPr marL="171450" indent="-171450">
              <a:lnSpc>
                <a:spcPct val="120000"/>
              </a:lnSpc>
              <a:buFont typeface="Arial" panose="020B0604020202020204" pitchFamily="34" charset="0"/>
              <a:buChar char="•"/>
            </a:pPr>
            <a:r>
              <a:rPr lang="en-US" dirty="0" smtClean="0">
                <a:solidFill>
                  <a:srgbClr val="FF0000"/>
                </a:solidFill>
              </a:rPr>
              <a:t>“Rethinking Reading Comprehension Instruction: A Comparison of Instruction for Strategies</a:t>
            </a:r>
            <a:r>
              <a:rPr lang="en-US" baseline="0" dirty="0" smtClean="0">
                <a:solidFill>
                  <a:srgbClr val="FF0000"/>
                </a:solidFill>
              </a:rPr>
              <a:t> and Content Approaches” (2009) by </a:t>
            </a:r>
            <a:r>
              <a:rPr lang="en-US" baseline="0" dirty="0" err="1" smtClean="0">
                <a:solidFill>
                  <a:srgbClr val="FF0000"/>
                </a:solidFill>
              </a:rPr>
              <a:t>McKeown</a:t>
            </a:r>
            <a:r>
              <a:rPr lang="en-US" baseline="0" dirty="0" smtClean="0">
                <a:solidFill>
                  <a:srgbClr val="FF0000"/>
                </a:solidFill>
              </a:rPr>
              <a:t>, Beck, Blake - http://www.lrdc.pitt.edu/pubs/Abstracts/McKeownRethinking.pdf (students who learned content (i.e., how to understand text using strategies) performed better than those who learned reading strategies)</a:t>
            </a:r>
          </a:p>
          <a:p>
            <a:pPr marL="171450" indent="-171450">
              <a:lnSpc>
                <a:spcPct val="120000"/>
              </a:lnSpc>
              <a:buFont typeface="Arial" panose="020B0604020202020204" pitchFamily="34" charset="0"/>
              <a:buChar char="•"/>
            </a:pPr>
            <a:r>
              <a:rPr lang="en-US" dirty="0" smtClean="0">
                <a:solidFill>
                  <a:srgbClr val="FF0000"/>
                </a:solidFill>
              </a:rPr>
              <a:t>The Importance of Vocabulary and Syntax - http://achievethecore.org/file/130</a:t>
            </a:r>
          </a:p>
          <a:p>
            <a:pPr marL="171450" indent="-171450">
              <a:lnSpc>
                <a:spcPct val="120000"/>
              </a:lnSpc>
              <a:buFont typeface="Arial" panose="020B0604020202020204" pitchFamily="34" charset="0"/>
              <a:buChar char="•"/>
            </a:pPr>
            <a:r>
              <a:rPr lang="en-US" dirty="0" smtClean="0">
                <a:solidFill>
                  <a:srgbClr val="FF0000"/>
                </a:solidFill>
              </a:rPr>
              <a:t>The Progression</a:t>
            </a:r>
            <a:r>
              <a:rPr lang="en-US" baseline="0" dirty="0" smtClean="0">
                <a:solidFill>
                  <a:srgbClr val="FF0000"/>
                </a:solidFill>
              </a:rPr>
              <a:t> of Reading Comprehension - http://achievethecore.org/content/upload/liben_pearson_progression_of_comprehension_research_ela.pdf (Consistently better readers are ones who have a high standard of coherence, meaning they are able to know when reading breaks down. Unless we provide texts that have meaning, this cannot be developed in students. They need to expect text to make sense and provide meaning. They cannot get this from texts they can read on their own in grades K-2.)</a:t>
            </a:r>
          </a:p>
          <a:p>
            <a:pPr marL="171450" marR="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dirty="0" smtClean="0">
                <a:solidFill>
                  <a:schemeClr val="tx1">
                    <a:lumMod val="65000"/>
                    <a:lumOff val="35000"/>
                  </a:schemeClr>
                </a:solidFill>
                <a:hlinkClick r:id="rId4"/>
              </a:rPr>
              <a:t>“7 Actions that Teachers Can Take Right Now: Text Complexity”</a:t>
            </a:r>
            <a:r>
              <a:rPr lang="en-US" dirty="0" smtClean="0">
                <a:solidFill>
                  <a:schemeClr val="tx1">
                    <a:lumMod val="65000"/>
                    <a:lumOff val="35000"/>
                  </a:schemeClr>
                </a:solidFill>
              </a:rPr>
              <a:t> by </a:t>
            </a:r>
            <a:r>
              <a:rPr lang="en-US" dirty="0" err="1" smtClean="0">
                <a:solidFill>
                  <a:schemeClr val="tx1">
                    <a:lumMod val="65000"/>
                    <a:lumOff val="35000"/>
                  </a:schemeClr>
                </a:solidFill>
              </a:rPr>
              <a:t>Elfrieda</a:t>
            </a:r>
            <a:r>
              <a:rPr lang="en-US" dirty="0" smtClean="0">
                <a:solidFill>
                  <a:schemeClr val="tx1">
                    <a:lumMod val="65000"/>
                    <a:lumOff val="35000"/>
                  </a:schemeClr>
                </a:solidFill>
              </a:rPr>
              <a:t> </a:t>
            </a:r>
            <a:r>
              <a:rPr lang="en-US" dirty="0" err="1" smtClean="0">
                <a:solidFill>
                  <a:schemeClr val="tx1">
                    <a:lumMod val="65000"/>
                    <a:lumOff val="35000"/>
                  </a:schemeClr>
                </a:solidFill>
              </a:rPr>
              <a:t>Hiebert</a:t>
            </a:r>
            <a:endParaRPr lang="en-US"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BD80347-C5C2-443D-8E28-046FF5B259EC}" type="slidenum">
              <a:rPr lang="en-US" smtClean="0"/>
              <a:t>13</a:t>
            </a:fld>
            <a:endParaRPr lang="en-US" dirty="0"/>
          </a:p>
        </p:txBody>
      </p:sp>
    </p:spTree>
    <p:extLst>
      <p:ext uri="{BB962C8B-B14F-4D97-AF65-F5344CB8AC3E}">
        <p14:creationId xmlns:p14="http://schemas.microsoft.com/office/powerpoint/2010/main" val="847519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1:33-1:55 </a:t>
            </a:r>
            <a:r>
              <a:rPr lang="en-US" baseline="0" dirty="0" smtClean="0"/>
              <a:t>(Tuesday); 10:13-10:35 (Wednesday)</a:t>
            </a:r>
            <a:endParaRPr lang="en-US" dirty="0" smtClean="0"/>
          </a:p>
          <a:p>
            <a:r>
              <a:rPr lang="en-US" dirty="0" smtClean="0"/>
              <a:t>Additional Resources Needed: Grades 6-8 guidebook, Tasks Worth Completing Handout, access to Poll Everywhere</a:t>
            </a:r>
          </a:p>
          <a:p>
            <a:r>
              <a:rPr lang="en-US" dirty="0" smtClean="0"/>
              <a:t>Key</a:t>
            </a:r>
            <a:r>
              <a:rPr lang="en-US" baseline="0" dirty="0" smtClean="0"/>
              <a:t> Points to Make: Participants should consider what makes the tasks in this lesson worth completing.</a:t>
            </a:r>
          </a:p>
          <a:p>
            <a:r>
              <a:rPr lang="en-US" baseline="0" dirty="0" smtClean="0"/>
              <a:t>Script:</a:t>
            </a:r>
          </a:p>
          <a:p>
            <a:pPr marL="228600" indent="-228600">
              <a:buAutoNum type="arabicPeriod"/>
            </a:pPr>
            <a:r>
              <a:rPr lang="en-US" baseline="0" dirty="0" smtClean="0">
                <a:solidFill>
                  <a:schemeClr val="tx1">
                    <a:lumMod val="65000"/>
                    <a:lumOff val="35000"/>
                  </a:schemeClr>
                </a:solidFill>
              </a:rPr>
              <a:t>Explain the directions for the activity written on the slide.</a:t>
            </a:r>
          </a:p>
          <a:p>
            <a:pPr marL="228600" indent="-228600">
              <a:buAutoNum type="arabicPeriod"/>
            </a:pPr>
            <a:r>
              <a:rPr lang="en-US" baseline="0" dirty="0" smtClean="0">
                <a:solidFill>
                  <a:schemeClr val="tx1">
                    <a:lumMod val="65000"/>
                    <a:lumOff val="35000"/>
                  </a:schemeClr>
                </a:solidFill>
              </a:rPr>
              <a:t>Provide direction in using Poll Everywhere.</a:t>
            </a:r>
          </a:p>
          <a:p>
            <a:pPr marL="228600" indent="-228600">
              <a:buAutoNum type="arabicPeriod"/>
            </a:pPr>
            <a:r>
              <a:rPr lang="en-US" baseline="0" dirty="0" smtClean="0">
                <a:solidFill>
                  <a:schemeClr val="tx1">
                    <a:lumMod val="65000"/>
                    <a:lumOff val="35000"/>
                  </a:schemeClr>
                </a:solidFill>
              </a:rPr>
              <a:t>Allow participants time (approx. 15 minutes) to read, reflect, and provide feedback via Poll Everywhere.</a:t>
            </a:r>
          </a:p>
          <a:p>
            <a:pPr marL="228600" indent="-228600">
              <a:buAutoNum type="arabicPeriod"/>
            </a:pPr>
            <a:r>
              <a:rPr lang="en-US" dirty="0" smtClean="0">
                <a:solidFill>
                  <a:schemeClr val="tx1">
                    <a:lumMod val="65000"/>
                    <a:lumOff val="35000"/>
                  </a:schemeClr>
                </a:solidFill>
              </a:rPr>
              <a:t>Review</a:t>
            </a:r>
            <a:r>
              <a:rPr lang="en-US" baseline="0" dirty="0" smtClean="0">
                <a:solidFill>
                  <a:schemeClr val="tx1">
                    <a:lumMod val="65000"/>
                    <a:lumOff val="35000"/>
                  </a:schemeClr>
                </a:solidFill>
              </a:rPr>
              <a:t> the results from Poll Everywhere.</a:t>
            </a:r>
          </a:p>
          <a:p>
            <a:pPr marL="228600" indent="-228600">
              <a:buAutoNum type="arabicPeriod"/>
            </a:pPr>
            <a:r>
              <a:rPr lang="en-US" baseline="0" dirty="0" smtClean="0">
                <a:solidFill>
                  <a:schemeClr val="tx1">
                    <a:lumMod val="65000"/>
                    <a:lumOff val="35000"/>
                  </a:schemeClr>
                </a:solidFill>
              </a:rPr>
              <a:t>Create a list of characteristics/definition for “tasks worth completing” (use next slide as necessary)</a:t>
            </a:r>
            <a:endParaRPr lang="en-US" dirty="0" smtClean="0">
              <a:solidFill>
                <a:srgbClr val="FF0000"/>
              </a:solidFill>
            </a:endParaRPr>
          </a:p>
          <a:p>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EBD80347-C5C2-443D-8E28-046FF5B259EC}" type="slidenum">
              <a:rPr lang="en-US" smtClean="0"/>
              <a:t>14</a:t>
            </a:fld>
            <a:endParaRPr lang="en-US" dirty="0"/>
          </a:p>
        </p:txBody>
      </p:sp>
    </p:spTree>
    <p:extLst>
      <p:ext uri="{BB962C8B-B14F-4D97-AF65-F5344CB8AC3E}">
        <p14:creationId xmlns:p14="http://schemas.microsoft.com/office/powerpoint/2010/main" val="2132335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only</a:t>
            </a:r>
            <a:r>
              <a:rPr lang="en-US" baseline="0" dirty="0" smtClean="0"/>
              <a:t> as reference for previous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talking points:</a:t>
            </a:r>
          </a:p>
          <a:p>
            <a:pPr marL="171450" indent="-171450">
              <a:buFont typeface="Arial" panose="020B0604020202020204" pitchFamily="34" charset="0"/>
              <a:buChar char="•"/>
            </a:pPr>
            <a:r>
              <a:rPr lang="en-US" dirty="0" smtClean="0">
                <a:solidFill>
                  <a:srgbClr val="FF0000"/>
                </a:solidFill>
              </a:rPr>
              <a:t>Input</a:t>
            </a:r>
            <a:r>
              <a:rPr lang="en-US" baseline="0" dirty="0" smtClean="0">
                <a:solidFill>
                  <a:srgbClr val="FF0000"/>
                </a:solidFill>
              </a:rPr>
              <a:t> (reading, listening, and language) and o</a:t>
            </a:r>
            <a:r>
              <a:rPr lang="en-US" dirty="0" smtClean="0">
                <a:solidFill>
                  <a:srgbClr val="FF0000"/>
                </a:solidFill>
              </a:rPr>
              <a:t>utput</a:t>
            </a:r>
            <a:r>
              <a:rPr lang="en-US" baseline="0" dirty="0" smtClean="0">
                <a:solidFill>
                  <a:srgbClr val="FF0000"/>
                </a:solidFill>
              </a:rPr>
              <a:t> (writing, speaking, and language)/breathing analogy</a:t>
            </a:r>
            <a:endParaRPr lang="en-US" dirty="0" smtClean="0">
              <a:solidFill>
                <a:srgbClr val="FF0000"/>
              </a:solidFill>
            </a:endParaRPr>
          </a:p>
          <a:p>
            <a:pPr marL="171450" indent="-171450">
              <a:buFont typeface="Arial" panose="020B0604020202020204" pitchFamily="34" charset="0"/>
              <a:buChar char="•"/>
            </a:pPr>
            <a:r>
              <a:rPr lang="en-US" dirty="0" smtClean="0">
                <a:solidFill>
                  <a:srgbClr val="FF0000"/>
                </a:solidFill>
              </a:rPr>
              <a:t>Each lesson prepares students to demonstrate understanding – reading is the preparation for writing</a:t>
            </a:r>
          </a:p>
          <a:p>
            <a:pPr marL="171450" indent="-171450">
              <a:buFont typeface="Arial" panose="020B0604020202020204" pitchFamily="34" charset="0"/>
              <a:buChar char="•"/>
            </a:pPr>
            <a:r>
              <a:rPr lang="en-US" dirty="0" smtClean="0">
                <a:solidFill>
                  <a:srgbClr val="FF0000"/>
                </a:solidFill>
              </a:rPr>
              <a:t>The “writing process” includes understanding text</a:t>
            </a:r>
            <a:r>
              <a:rPr lang="en-US" baseline="0" dirty="0" smtClean="0">
                <a:solidFill>
                  <a:srgbClr val="FF0000"/>
                </a:solidFill>
              </a:rPr>
              <a:t> through reading and discussion</a:t>
            </a:r>
            <a:r>
              <a:rPr lang="en-US" dirty="0" smtClean="0">
                <a:solidFill>
                  <a:srgbClr val="FF0000"/>
                </a:solidFill>
              </a:rPr>
              <a:t>—that is the prewriting!</a:t>
            </a:r>
            <a:endParaRPr lang="en-US" dirty="0" smtClean="0">
              <a:solidFill>
                <a:schemeClr val="tx1"/>
              </a:solidFill>
            </a:endParaRPr>
          </a:p>
          <a:p>
            <a:pPr marL="171450" indent="-171450">
              <a:buFont typeface="Arial" panose="020B0604020202020204" pitchFamily="34" charset="0"/>
              <a:buChar char="•"/>
            </a:pPr>
            <a:r>
              <a:rPr lang="en-US" dirty="0" smtClean="0">
                <a:solidFill>
                  <a:schemeClr val="tx1"/>
                </a:solidFill>
              </a:rPr>
              <a:t>Will</a:t>
            </a:r>
            <a:r>
              <a:rPr lang="en-US" baseline="0" dirty="0" smtClean="0">
                <a:solidFill>
                  <a:schemeClr val="tx1"/>
                </a:solidFill>
              </a:rPr>
              <a:t> teachers need to supplement based on student needs? Yes! Refer back to the ELA Instructional Framework (i.e., they can add grammar support in small-group writing, or if the whole class is missing it, do it during whole class; but allow students to show what they can do first.)</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EBD80347-C5C2-443D-8E28-046FF5B259EC}" type="slidenum">
              <a:rPr lang="en-US" smtClean="0"/>
              <a:t>15</a:t>
            </a:fld>
            <a:endParaRPr lang="en-US" dirty="0"/>
          </a:p>
        </p:txBody>
      </p:sp>
    </p:spTree>
    <p:extLst>
      <p:ext uri="{BB962C8B-B14F-4D97-AF65-F5344CB8AC3E}">
        <p14:creationId xmlns:p14="http://schemas.microsoft.com/office/powerpoint/2010/main" val="97388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16</a:t>
            </a:fld>
            <a:endParaRPr lang="en-US" dirty="0"/>
          </a:p>
        </p:txBody>
      </p:sp>
    </p:spTree>
    <p:extLst>
      <p:ext uri="{BB962C8B-B14F-4D97-AF65-F5344CB8AC3E}">
        <p14:creationId xmlns:p14="http://schemas.microsoft.com/office/powerpoint/2010/main" val="3473817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Resources Needed: None</a:t>
            </a:r>
          </a:p>
          <a:p>
            <a:r>
              <a:rPr lang="en-US" dirty="0" smtClean="0"/>
              <a:t>Key</a:t>
            </a:r>
            <a:r>
              <a:rPr lang="en-US" baseline="0" dirty="0" smtClean="0"/>
              <a:t> Points to Make: Now let’s look at the full guidebook to see how what we discussed this morning plays out across the entire guidebook.</a:t>
            </a:r>
          </a:p>
        </p:txBody>
      </p:sp>
      <p:sp>
        <p:nvSpPr>
          <p:cNvPr id="4" name="Slide Number Placeholder 3"/>
          <p:cNvSpPr>
            <a:spLocks noGrp="1"/>
          </p:cNvSpPr>
          <p:nvPr>
            <p:ph type="sldNum" sz="quarter" idx="10"/>
          </p:nvPr>
        </p:nvSpPr>
        <p:spPr/>
        <p:txBody>
          <a:bodyPr/>
          <a:lstStyle/>
          <a:p>
            <a:fld id="{EBD80347-C5C2-443D-8E28-046FF5B259EC}" type="slidenum">
              <a:rPr lang="en-US" smtClean="0"/>
              <a:t>17</a:t>
            </a:fld>
            <a:endParaRPr lang="en-US" dirty="0"/>
          </a:p>
        </p:txBody>
      </p:sp>
    </p:spTree>
    <p:extLst>
      <p:ext uri="{BB962C8B-B14F-4D97-AF65-F5344CB8AC3E}">
        <p14:creationId xmlns:p14="http://schemas.microsoft.com/office/powerpoint/2010/main" val="3101038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2:44-2:50 </a:t>
            </a:r>
            <a:r>
              <a:rPr lang="en-US" baseline="0" dirty="0" smtClean="0"/>
              <a:t>(Tuesday); 11:11-11:17 (Wednesday)</a:t>
            </a:r>
            <a:endParaRPr lang="en-US" dirty="0" smtClean="0"/>
          </a:p>
          <a:p>
            <a:r>
              <a:rPr lang="en-US" dirty="0" smtClean="0"/>
              <a:t>Additional Resources Needed: Grades 6-8 ELA</a:t>
            </a:r>
            <a:r>
              <a:rPr lang="en-US" baseline="0" dirty="0" smtClean="0"/>
              <a:t> Guidebook</a:t>
            </a:r>
            <a:endParaRPr lang="en-US" dirty="0" smtClean="0"/>
          </a:p>
          <a:p>
            <a:r>
              <a:rPr lang="en-US" dirty="0" smtClean="0"/>
              <a:t>Key</a:t>
            </a:r>
            <a:r>
              <a:rPr lang="en-US" baseline="0" dirty="0" smtClean="0"/>
              <a:t> Points to Make: Review the second page of a unit plan</a:t>
            </a:r>
          </a:p>
          <a:p>
            <a:r>
              <a:rPr lang="en-US" baseline="0" dirty="0" smtClean="0"/>
              <a:t>Script:</a:t>
            </a:r>
          </a:p>
          <a:p>
            <a:pPr marL="228600" indent="-228600">
              <a:buAutoNum type="arabicPeriod"/>
            </a:pPr>
            <a:r>
              <a:rPr lang="en-US" dirty="0" smtClean="0">
                <a:solidFill>
                  <a:schemeClr val="tx1">
                    <a:lumMod val="65000"/>
                    <a:lumOff val="35000"/>
                  </a:schemeClr>
                </a:solidFill>
              </a:rPr>
              <a:t>Discuss</a:t>
            </a:r>
            <a:r>
              <a:rPr lang="en-US" baseline="0" dirty="0" smtClean="0">
                <a:solidFill>
                  <a:schemeClr val="tx1">
                    <a:lumMod val="65000"/>
                    <a:lumOff val="35000"/>
                  </a:schemeClr>
                </a:solidFill>
              </a:rPr>
              <a:t> how the units were designed with the end in mind.</a:t>
            </a:r>
          </a:p>
          <a:p>
            <a:pPr marL="228600" indent="-228600">
              <a:buAutoNum type="arabicPeriod"/>
            </a:pPr>
            <a:r>
              <a:rPr lang="en-US" baseline="0" dirty="0" smtClean="0">
                <a:solidFill>
                  <a:schemeClr val="tx1">
                    <a:lumMod val="65000"/>
                    <a:lumOff val="35000"/>
                  </a:schemeClr>
                </a:solidFill>
              </a:rPr>
              <a:t>The unit focus answers the question: “What do I want my students to learn?”</a:t>
            </a:r>
          </a:p>
          <a:p>
            <a:pPr marL="228600" indent="-228600">
              <a:buAutoNum type="arabicPeriod"/>
            </a:pPr>
            <a:r>
              <a:rPr lang="en-US" baseline="0" dirty="0" smtClean="0">
                <a:solidFill>
                  <a:schemeClr val="tx1">
                    <a:lumMod val="65000"/>
                    <a:lumOff val="35000"/>
                  </a:schemeClr>
                </a:solidFill>
              </a:rPr>
              <a:t>The unit assessments allow students to show they have learned what you want them to learn.</a:t>
            </a:r>
          </a:p>
          <a:p>
            <a:pPr marL="228600" indent="-228600">
              <a:buAutoNum type="arabicPeriod"/>
            </a:pPr>
            <a:r>
              <a:rPr lang="en-US" baseline="0" dirty="0" smtClean="0">
                <a:solidFill>
                  <a:schemeClr val="tx1">
                    <a:lumMod val="65000"/>
                    <a:lumOff val="35000"/>
                  </a:schemeClr>
                </a:solidFill>
              </a:rPr>
              <a:t>The daily tasks prepare students to learn what you want them to learn over the course of the unit and provide checks for understanding along the way.</a:t>
            </a:r>
            <a:endParaRPr lang="en-US" dirty="0" smtClean="0">
              <a:solidFill>
                <a:schemeClr val="tx1">
                  <a:lumMod val="65000"/>
                  <a:lumOff val="35000"/>
                </a:schemeClr>
              </a:solidFill>
            </a:endParaRPr>
          </a:p>
          <a:p>
            <a:pPr marL="228600" indent="-228600">
              <a:buAutoNum type="arabicPeriod"/>
            </a:pPr>
            <a:r>
              <a:rPr lang="en-US" dirty="0" smtClean="0">
                <a:solidFill>
                  <a:schemeClr val="tx1">
                    <a:lumMod val="65000"/>
                    <a:lumOff val="35000"/>
                  </a:schemeClr>
                </a:solidFill>
              </a:rPr>
              <a:t>Also</a:t>
            </a:r>
            <a:r>
              <a:rPr lang="en-US" baseline="0" dirty="0" smtClean="0">
                <a:solidFill>
                  <a:schemeClr val="tx1">
                    <a:lumMod val="65000"/>
                    <a:lumOff val="35000"/>
                  </a:schemeClr>
                </a:solidFill>
              </a:rPr>
              <a:t> make the point that in ELA, assessments cannot just be pencil and paper, as the strands we’re assessing (i.e., speaking and listening) must be assessed using different types of assessment.</a:t>
            </a:r>
          </a:p>
          <a:p>
            <a:pPr marL="228600" indent="-228600">
              <a:buAutoNum type="arabicPeriod"/>
            </a:pPr>
            <a:r>
              <a:rPr lang="en-US" dirty="0" smtClean="0">
                <a:solidFill>
                  <a:schemeClr val="tx1">
                    <a:lumMod val="65000"/>
                    <a:lumOff val="35000"/>
                  </a:schemeClr>
                </a:solidFill>
              </a:rPr>
              <a:t>Like with other portions of the unit, though, even in assessments, texts</a:t>
            </a:r>
            <a:r>
              <a:rPr lang="en-US" baseline="0" dirty="0" smtClean="0">
                <a:solidFill>
                  <a:schemeClr val="tx1">
                    <a:lumMod val="65000"/>
                    <a:lumOff val="35000"/>
                  </a:schemeClr>
                </a:solidFill>
              </a:rPr>
              <a:t> take center stage. There are two settings for assessment in ELA: assessments with known texts and assessments with new texts, as students must show they’ve mastered standards with known texts, and then apply those skills and knowledge to read and understand new texts. (Note: If people have additional questions about this content, it is explained in the first 30 pages of the guidebooks.)</a:t>
            </a:r>
            <a:endParaRPr lang="en-US" dirty="0" smtClean="0">
              <a:solidFill>
                <a:schemeClr val="tx1">
                  <a:lumMod val="65000"/>
                  <a:lumOff val="35000"/>
                </a:schemeClr>
              </a:solidFill>
            </a:endParaRPr>
          </a:p>
          <a:p>
            <a:pPr marL="228600" indent="-228600">
              <a:buAutoNum type="arabicPeriod"/>
            </a:pPr>
            <a:r>
              <a:rPr lang="en-US" dirty="0" smtClean="0">
                <a:solidFill>
                  <a:schemeClr val="tx1">
                    <a:lumMod val="65000"/>
                    <a:lumOff val="35000"/>
                  </a:schemeClr>
                </a:solidFill>
              </a:rPr>
              <a:t>Ask if anybody has questions.</a:t>
            </a:r>
            <a:endParaRPr lang="en-US" b="0" baseline="0" dirty="0" smtClean="0"/>
          </a:p>
        </p:txBody>
      </p:sp>
      <p:sp>
        <p:nvSpPr>
          <p:cNvPr id="4" name="Slide Number Placeholder 3"/>
          <p:cNvSpPr>
            <a:spLocks noGrp="1"/>
          </p:cNvSpPr>
          <p:nvPr>
            <p:ph type="sldNum" sz="quarter" idx="10"/>
          </p:nvPr>
        </p:nvSpPr>
        <p:spPr/>
        <p:txBody>
          <a:bodyPr/>
          <a:lstStyle/>
          <a:p>
            <a:fld id="{EBD80347-C5C2-443D-8E28-046FF5B259EC}" type="slidenum">
              <a:rPr lang="en-US" smtClean="0"/>
              <a:t>18</a:t>
            </a:fld>
            <a:endParaRPr lang="en-US" dirty="0"/>
          </a:p>
        </p:txBody>
      </p:sp>
    </p:spTree>
    <p:extLst>
      <p:ext uri="{BB962C8B-B14F-4D97-AF65-F5344CB8AC3E}">
        <p14:creationId xmlns:p14="http://schemas.microsoft.com/office/powerpoint/2010/main" val="4135155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3:06-3:20 </a:t>
            </a:r>
            <a:r>
              <a:rPr lang="en-US" baseline="0" dirty="0" smtClean="0"/>
              <a:t>(Tuesday); 11:33-11:48 (Wednesday)</a:t>
            </a:r>
            <a:endParaRPr lang="en-US" dirty="0" smtClean="0"/>
          </a:p>
          <a:p>
            <a:r>
              <a:rPr lang="en-US" dirty="0" smtClean="0"/>
              <a:t>Additional Resources Needed: Grades 6-8 ELA</a:t>
            </a:r>
            <a:r>
              <a:rPr lang="en-US" baseline="0" dirty="0" smtClean="0"/>
              <a:t> Guidebook</a:t>
            </a:r>
            <a:endParaRPr lang="en-US" dirty="0" smtClean="0"/>
          </a:p>
          <a:p>
            <a:r>
              <a:rPr lang="en-US" dirty="0" smtClean="0"/>
              <a:t>Key</a:t>
            </a:r>
            <a:r>
              <a:rPr lang="en-US" baseline="0" dirty="0" smtClean="0"/>
              <a:t> Points to Make: Review the lesson discussed earlier and consider how it connects to the unit assessments and previous and future lessons in the guidebook.</a:t>
            </a:r>
          </a:p>
          <a:p>
            <a:r>
              <a:rPr lang="en-US" baseline="0" dirty="0" smtClean="0"/>
              <a:t>Script:</a:t>
            </a:r>
          </a:p>
          <a:p>
            <a:pPr marL="228600" indent="-228600">
              <a:buAutoNum type="arabicPeriod"/>
            </a:pPr>
            <a:r>
              <a:rPr lang="en-US" dirty="0" smtClean="0">
                <a:solidFill>
                  <a:schemeClr val="tx1">
                    <a:lumMod val="65000"/>
                    <a:lumOff val="35000"/>
                  </a:schemeClr>
                </a:solidFill>
              </a:rPr>
              <a:t>Ask participants</a:t>
            </a:r>
            <a:r>
              <a:rPr lang="en-US" baseline="0" dirty="0" smtClean="0">
                <a:solidFill>
                  <a:schemeClr val="tx1">
                    <a:lumMod val="65000"/>
                    <a:lumOff val="35000"/>
                  </a:schemeClr>
                </a:solidFill>
              </a:rPr>
              <a:t> to refer to the lesson reviewed earlier.</a:t>
            </a:r>
          </a:p>
          <a:p>
            <a:pPr marL="228600" indent="-228600">
              <a:buAutoNum type="arabicPeriod"/>
            </a:pPr>
            <a:r>
              <a:rPr lang="en-US" dirty="0" smtClean="0">
                <a:solidFill>
                  <a:schemeClr val="tx1">
                    <a:lumMod val="65000"/>
                    <a:lumOff val="35000"/>
                  </a:schemeClr>
                </a:solidFill>
              </a:rPr>
              <a:t>Have them</a:t>
            </a:r>
            <a:r>
              <a:rPr lang="en-US" baseline="0" dirty="0" smtClean="0">
                <a:solidFill>
                  <a:schemeClr val="tx1">
                    <a:lumMod val="65000"/>
                    <a:lumOff val="35000"/>
                  </a:schemeClr>
                </a:solidFill>
              </a:rPr>
              <a:t> look through the lesson to make connections between the unit assessments, previous lessons in the unit, and future lessons in the unit.</a:t>
            </a:r>
          </a:p>
          <a:p>
            <a:pPr marL="228600" indent="-228600">
              <a:buAutoNum type="arabicPeriod"/>
            </a:pPr>
            <a:r>
              <a:rPr lang="en-US" baseline="0" dirty="0" smtClean="0">
                <a:solidFill>
                  <a:schemeClr val="tx1">
                    <a:lumMod val="65000"/>
                    <a:lumOff val="35000"/>
                  </a:schemeClr>
                </a:solidFill>
              </a:rPr>
              <a:t>Ask participants to answer the questions on the slide based on their review of the lesson and discuss as a group.</a:t>
            </a:r>
          </a:p>
          <a:p>
            <a:pPr marL="228600" indent="-228600">
              <a:buAutoNum type="arabicPeriod"/>
            </a:pPr>
            <a:r>
              <a:rPr lang="en-US" dirty="0" smtClean="0">
                <a:solidFill>
                  <a:schemeClr val="tx1">
                    <a:lumMod val="65000"/>
                    <a:lumOff val="35000"/>
                  </a:schemeClr>
                </a:solidFill>
              </a:rPr>
              <a:t>Ask if anybody has questions.</a:t>
            </a:r>
            <a:endParaRPr lang="en-US" b="0" baseline="0" dirty="0" smtClean="0"/>
          </a:p>
        </p:txBody>
      </p:sp>
      <p:sp>
        <p:nvSpPr>
          <p:cNvPr id="4" name="Slide Number Placeholder 3"/>
          <p:cNvSpPr>
            <a:spLocks noGrp="1"/>
          </p:cNvSpPr>
          <p:nvPr>
            <p:ph type="sldNum" sz="quarter" idx="10"/>
          </p:nvPr>
        </p:nvSpPr>
        <p:spPr/>
        <p:txBody>
          <a:bodyPr/>
          <a:lstStyle/>
          <a:p>
            <a:fld id="{EBD80347-C5C2-443D-8E28-046FF5B259EC}" type="slidenum">
              <a:rPr lang="en-US" smtClean="0"/>
              <a:t>19</a:t>
            </a:fld>
            <a:endParaRPr lang="en-US" dirty="0"/>
          </a:p>
        </p:txBody>
      </p:sp>
    </p:spTree>
    <p:extLst>
      <p:ext uri="{BB962C8B-B14F-4D97-AF65-F5344CB8AC3E}">
        <p14:creationId xmlns:p14="http://schemas.microsoft.com/office/powerpoint/2010/main" val="251936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10:35-10:38 (Tuesday); 8:05-8:08 (Wednesday)</a:t>
            </a:r>
          </a:p>
          <a:p>
            <a:r>
              <a:rPr lang="en-US" dirty="0" smtClean="0"/>
              <a:t>Additional Resources Needed: None</a:t>
            </a:r>
          </a:p>
          <a:p>
            <a:r>
              <a:rPr lang="en-US" dirty="0" smtClean="0"/>
              <a:t>Key</a:t>
            </a:r>
            <a:r>
              <a:rPr lang="en-US" baseline="0" dirty="0" smtClean="0"/>
              <a:t> Points to Make: Key objectives for the 2014-2015 school year</a:t>
            </a:r>
          </a:p>
          <a:p>
            <a:r>
              <a:rPr lang="en-US" baseline="0" dirty="0" smtClean="0"/>
              <a:t>Script:</a:t>
            </a:r>
          </a:p>
          <a:p>
            <a:pPr marL="228600" indent="-228600">
              <a:buAutoNum type="arabicPeriod"/>
            </a:pPr>
            <a:r>
              <a:rPr lang="en-US" dirty="0" smtClean="0"/>
              <a:t>Read the slide</a:t>
            </a:r>
          </a:p>
          <a:p>
            <a:pPr marL="228600" indent="-228600">
              <a:buAutoNum type="arabicPeriod"/>
            </a:pPr>
            <a:r>
              <a:rPr lang="en-US" dirty="0" smtClean="0"/>
              <a:t>Emphasize</a:t>
            </a:r>
            <a:r>
              <a:rPr lang="en-US" baseline="0" dirty="0" smtClean="0"/>
              <a:t> that we are focusing on two key areas in ELA for the 14-15 school year—texts worth teaching and tasks worth completing.</a:t>
            </a:r>
          </a:p>
          <a:p>
            <a:pPr marL="228600" indent="-228600">
              <a:buAutoNum type="arabicPeriod"/>
            </a:pPr>
            <a:r>
              <a:rPr lang="en-US" dirty="0" smtClean="0"/>
              <a:t>The sessions today are intended to support teachers in knowing what our focus is, why that is our focus, and how the unit plans </a:t>
            </a:r>
            <a:r>
              <a:rPr lang="en-US" baseline="0" dirty="0" smtClean="0"/>
              <a:t>Louisiana teachers created support teachers in accomplishing that goal.</a:t>
            </a:r>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2</a:t>
            </a:fld>
            <a:endParaRPr lang="en-US" dirty="0"/>
          </a:p>
        </p:txBody>
      </p:sp>
    </p:spTree>
    <p:extLst>
      <p:ext uri="{BB962C8B-B14F-4D97-AF65-F5344CB8AC3E}">
        <p14:creationId xmlns:p14="http://schemas.microsoft.com/office/powerpoint/2010/main" val="970665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20</a:t>
            </a:fld>
            <a:endParaRPr lang="en-US" dirty="0"/>
          </a:p>
        </p:txBody>
      </p:sp>
    </p:spTree>
    <p:extLst>
      <p:ext uri="{BB962C8B-B14F-4D97-AF65-F5344CB8AC3E}">
        <p14:creationId xmlns:p14="http://schemas.microsoft.com/office/powerpoint/2010/main" val="4267848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BD80347-C5C2-443D-8E28-046FF5B259EC}" type="slidenum">
              <a:rPr lang="en-US" smtClean="0"/>
              <a:t>21</a:t>
            </a:fld>
            <a:endParaRPr lang="en-US" dirty="0"/>
          </a:p>
        </p:txBody>
      </p:sp>
    </p:spTree>
    <p:extLst>
      <p:ext uri="{BB962C8B-B14F-4D97-AF65-F5344CB8AC3E}">
        <p14:creationId xmlns:p14="http://schemas.microsoft.com/office/powerpoint/2010/main" val="3101038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r>
              <a:rPr lang="en-US" dirty="0" smtClean="0"/>
              <a:t>Highlight how alignment means that students meet the CCSS expectations, so teachers must provide an environment (management, setting outcomes) and instruction (questioning, engaging students in learning, using assessment in instruction) that provides students with more opportunities </a:t>
            </a:r>
            <a:r>
              <a:rPr lang="en-US" dirty="0"/>
              <a:t>to meet </a:t>
            </a:r>
            <a:r>
              <a:rPr lang="en-US" dirty="0" smtClean="0"/>
              <a:t>CCSS expectations. For example, if students must understand complex text and speak about their understanding, the teacher must provide opportunities for students to speak about their understanding of text. What are some other examples of connection?</a:t>
            </a:r>
          </a:p>
        </p:txBody>
      </p:sp>
      <p:sp>
        <p:nvSpPr>
          <p:cNvPr id="4" name="Slide Number Placeholder 3"/>
          <p:cNvSpPr>
            <a:spLocks noGrp="1"/>
          </p:cNvSpPr>
          <p:nvPr>
            <p:ph type="sldNum" sz="quarter" idx="10"/>
          </p:nvPr>
        </p:nvSpPr>
        <p:spPr/>
        <p:txBody>
          <a:bodyPr/>
          <a:lstStyle/>
          <a:p>
            <a:fld id="{0A7D4113-607C-4C8C-A317-57A1D107AA5D}" type="slidenum">
              <a:rPr lang="en-US" smtClean="0"/>
              <a:pPr/>
              <a:t>22</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23</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BD80347-C5C2-443D-8E28-046FF5B259EC}" type="slidenum">
              <a:rPr lang="en-US" smtClean="0"/>
              <a:t>26</a:t>
            </a:fld>
            <a:endParaRPr lang="en-US" dirty="0"/>
          </a:p>
        </p:txBody>
      </p:sp>
    </p:spTree>
    <p:extLst>
      <p:ext uri="{BB962C8B-B14F-4D97-AF65-F5344CB8AC3E}">
        <p14:creationId xmlns:p14="http://schemas.microsoft.com/office/powerpoint/2010/main" val="3101038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27</a:t>
            </a:fld>
            <a:endParaRPr lang="en-US" dirty="0"/>
          </a:p>
        </p:txBody>
      </p:sp>
    </p:spTree>
    <p:extLst>
      <p:ext uri="{BB962C8B-B14F-4D97-AF65-F5344CB8AC3E}">
        <p14:creationId xmlns:p14="http://schemas.microsoft.com/office/powerpoint/2010/main" val="97066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10:38-10:39 (Tuesday); 8:08-8:09 (Wednesday)</a:t>
            </a:r>
          </a:p>
          <a:p>
            <a:r>
              <a:rPr lang="en-US" dirty="0" smtClean="0"/>
              <a:t>Additional Resources Needed: None</a:t>
            </a:r>
          </a:p>
          <a:p>
            <a:r>
              <a:rPr lang="en-US" dirty="0" smtClean="0"/>
              <a:t>Key</a:t>
            </a:r>
            <a:r>
              <a:rPr lang="en-US" baseline="0" dirty="0" smtClean="0"/>
              <a:t> Points to Make: Let’s start by focusing on what is changing and why that is important for student learning.</a:t>
            </a:r>
          </a:p>
          <a:p>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3</a:t>
            </a:fld>
            <a:endParaRPr lang="en-US" dirty="0"/>
          </a:p>
        </p:txBody>
      </p:sp>
    </p:spTree>
    <p:extLst>
      <p:ext uri="{BB962C8B-B14F-4D97-AF65-F5344CB8AC3E}">
        <p14:creationId xmlns:p14="http://schemas.microsoft.com/office/powerpoint/2010/main" val="224142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10:39-10:48 (Tuesday);</a:t>
            </a:r>
            <a:r>
              <a:rPr lang="en-US" baseline="0" dirty="0" smtClean="0"/>
              <a:t> 8:09-8:18 (Wednesday)</a:t>
            </a:r>
            <a:endParaRPr lang="en-US" dirty="0" smtClean="0"/>
          </a:p>
          <a:p>
            <a:r>
              <a:rPr lang="en-US" dirty="0" smtClean="0"/>
              <a:t>Additional Resources Needed: (As needed, refer to T</a:t>
            </a:r>
            <a:r>
              <a:rPr lang="en-US" baseline="0" dirty="0" smtClean="0"/>
              <a:t>im Shanahan article, “Letting the Text Take Center Stage”)</a:t>
            </a:r>
            <a:endParaRPr lang="en-US" dirty="0" smtClean="0"/>
          </a:p>
          <a:p>
            <a:r>
              <a:rPr lang="en-US" dirty="0" smtClean="0"/>
              <a:t>Key</a:t>
            </a:r>
            <a:r>
              <a:rPr lang="en-US" baseline="0" dirty="0" smtClean="0"/>
              <a:t> Points to Make: Text is at the center of all instruction. It is the vehicle for learning how to read, write, speak, listen, and use language.</a:t>
            </a:r>
          </a:p>
          <a:p>
            <a:r>
              <a:rPr lang="en-US" baseline="0" dirty="0" smtClean="0"/>
              <a:t>Script:</a:t>
            </a:r>
          </a:p>
          <a:p>
            <a:pPr marL="228600" indent="-228600">
              <a:buAutoNum type="arabicPeriod"/>
            </a:pPr>
            <a:r>
              <a:rPr lang="en-US" baseline="0" dirty="0" smtClean="0"/>
              <a:t>This instructional framework represents the pieces of instructional time that make up an English language arts classroom.</a:t>
            </a:r>
          </a:p>
          <a:p>
            <a:pPr marL="228600" indent="-228600">
              <a:buAutoNum type="arabicPeriod"/>
            </a:pPr>
            <a:r>
              <a:rPr lang="en-US" baseline="0" dirty="0" smtClean="0"/>
              <a:t>At the heart of it all is texts, standards, and assessment. Teachers use texts throughout instruction for students to meet standard expectations as demonstrated through ongoing assessment.</a:t>
            </a:r>
          </a:p>
          <a:p>
            <a:pPr marL="228600" indent="-228600">
              <a:buAutoNum type="arabicPeriod"/>
            </a:pPr>
            <a:r>
              <a:rPr lang="en-US" baseline="0" dirty="0" smtClean="0"/>
              <a:t>The guidebooks provide models of what instruction could look like in a whole class situation.</a:t>
            </a:r>
          </a:p>
          <a:p>
            <a:pPr marL="228600" indent="-228600">
              <a:buAutoNum type="arabicPeriod"/>
            </a:pPr>
            <a:r>
              <a:rPr lang="en-US" baseline="0" dirty="0" smtClean="0"/>
              <a:t>Teachers must ensure that all students are capable of reading, understanding, and expressing understanding of texts. To do this will require supporting students’ specific needs during small-group reading, writing, and independent reading. These decisions are based on specific students and cannot be made at the state level.</a:t>
            </a:r>
          </a:p>
          <a:p>
            <a:pPr marL="228600" indent="-228600">
              <a:buAutoNum type="arabicPeriod"/>
            </a:pPr>
            <a:r>
              <a:rPr lang="en-US" baseline="0" dirty="0" smtClean="0"/>
              <a:t>Thus, the unit plans we’ll be discussing today focus on how teachers can use quality tasks in whole-class instruction to support students in reading, understanding, and expressing understanding of meaningful texts.</a:t>
            </a:r>
          </a:p>
        </p:txBody>
      </p:sp>
      <p:sp>
        <p:nvSpPr>
          <p:cNvPr id="4" name="Slide Number Placeholder 3"/>
          <p:cNvSpPr>
            <a:spLocks noGrp="1"/>
          </p:cNvSpPr>
          <p:nvPr>
            <p:ph type="sldNum" sz="quarter" idx="10"/>
          </p:nvPr>
        </p:nvSpPr>
        <p:spPr/>
        <p:txBody>
          <a:bodyPr/>
          <a:lstStyle/>
          <a:p>
            <a:fld id="{EBD80347-C5C2-443D-8E28-046FF5B259EC}" type="slidenum">
              <a:rPr lang="en-US" smtClean="0"/>
              <a:t>4</a:t>
            </a:fld>
            <a:endParaRPr lang="en-US" dirty="0"/>
          </a:p>
        </p:txBody>
      </p:sp>
    </p:spTree>
    <p:extLst>
      <p:ext uri="{BB962C8B-B14F-4D97-AF65-F5344CB8AC3E}">
        <p14:creationId xmlns:p14="http://schemas.microsoft.com/office/powerpoint/2010/main" val="132764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10:48-10:53 (Tuesday);</a:t>
            </a:r>
            <a:r>
              <a:rPr lang="en-US" baseline="0" dirty="0" smtClean="0"/>
              <a:t> 8:18-8:23 (Wednesday)</a:t>
            </a:r>
            <a:endParaRPr lang="en-US" dirty="0" smtClean="0"/>
          </a:p>
          <a:p>
            <a:r>
              <a:rPr lang="en-US" dirty="0" smtClean="0"/>
              <a:t>Additional Resources Needed: None</a:t>
            </a:r>
          </a:p>
          <a:p>
            <a:r>
              <a:rPr lang="en-US" dirty="0" smtClean="0"/>
              <a:t>Key</a:t>
            </a:r>
            <a:r>
              <a:rPr lang="en-US" baseline="0" dirty="0" smtClean="0"/>
              <a:t> Points to Make: This is the overall goal for English language arts instruction in grades K-12. We are working toward this for ALL students.</a:t>
            </a:r>
          </a:p>
          <a:p>
            <a:r>
              <a:rPr lang="en-US" baseline="0" dirty="0" smtClean="0"/>
              <a:t>Script: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Another way to represent our focus today is to look at the overall goal for English language arts instruction.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Read the goal.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At every grade level we want all students to be able to read and understand meaningful, grade-level texts.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And we want students to be able to express understanding of meaningful, grade-level texts through speaking and writing.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As such, our focus for the 14-15 school year and today’s presentation, then, is on</a:t>
            </a:r>
            <a:r>
              <a:rPr lang="en-US" baseline="0" dirty="0" smtClean="0"/>
              <a:t> these shifts: Making sure teachers use texts worth teaching and tasks worth completing.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5</a:t>
            </a:fld>
            <a:endParaRPr lang="en-US" dirty="0"/>
          </a:p>
        </p:txBody>
      </p:sp>
    </p:spTree>
    <p:extLst>
      <p:ext uri="{BB962C8B-B14F-4D97-AF65-F5344CB8AC3E}">
        <p14:creationId xmlns:p14="http://schemas.microsoft.com/office/powerpoint/2010/main" val="382479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10:53-10:54</a:t>
            </a:r>
            <a:r>
              <a:rPr lang="en-US" baseline="0" dirty="0" smtClean="0"/>
              <a:t> (Tuesday); 8:23-8:24 (Wednesday)</a:t>
            </a:r>
            <a:r>
              <a:rPr lang="en-US" dirty="0" smtClean="0"/>
              <a:t> </a:t>
            </a:r>
          </a:p>
          <a:p>
            <a:r>
              <a:rPr lang="en-US" dirty="0" smtClean="0"/>
              <a:t>Additional Resources Needed: None</a:t>
            </a:r>
          </a:p>
          <a:p>
            <a:r>
              <a:rPr lang="en-US" dirty="0" smtClean="0"/>
              <a:t>Key</a:t>
            </a:r>
            <a:r>
              <a:rPr lang="en-US" baseline="0" dirty="0" smtClean="0"/>
              <a:t> Points to Make: Now we’re going to learn about the first focus: Texts. What makes texts worth teaching and how do the guidebooks support teachers in using texts worth teaching?</a:t>
            </a:r>
          </a:p>
          <a:p>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6</a:t>
            </a:fld>
            <a:endParaRPr lang="en-US" dirty="0"/>
          </a:p>
        </p:txBody>
      </p:sp>
    </p:spTree>
    <p:extLst>
      <p:ext uri="{BB962C8B-B14F-4D97-AF65-F5344CB8AC3E}">
        <p14:creationId xmlns:p14="http://schemas.microsoft.com/office/powerpoint/2010/main" val="178364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10:54-11:00</a:t>
            </a:r>
            <a:r>
              <a:rPr lang="en-US" baseline="0" dirty="0" smtClean="0"/>
              <a:t> (Tuesday); 8:24-8:30 (Wednesday)</a:t>
            </a:r>
            <a:endParaRPr lang="en-US" dirty="0" smtClean="0"/>
          </a:p>
          <a:p>
            <a:r>
              <a:rPr lang="en-US" dirty="0" smtClean="0"/>
              <a:t>Additional Resources Needed: Research</a:t>
            </a:r>
            <a:r>
              <a:rPr lang="en-US" baseline="0" dirty="0" smtClean="0"/>
              <a:t> one-pager handout</a:t>
            </a:r>
            <a:endParaRPr lang="en-US" dirty="0" smtClean="0"/>
          </a:p>
          <a:p>
            <a:r>
              <a:rPr lang="en-US" dirty="0" smtClean="0"/>
              <a:t>Key</a:t>
            </a:r>
            <a:r>
              <a:rPr lang="en-US" baseline="0" dirty="0" smtClean="0"/>
              <a:t> Points to Make: Early reading success is key to future performance. </a:t>
            </a:r>
          </a:p>
          <a:p>
            <a:r>
              <a:rPr lang="en-US" baseline="0" dirty="0" smtClean="0"/>
              <a:t>Script:</a:t>
            </a:r>
          </a:p>
          <a:p>
            <a:pPr marL="228600" indent="-228600">
              <a:buAutoNum type="arabicPeriod"/>
            </a:pPr>
            <a:r>
              <a:rPr lang="en-US" dirty="0" smtClean="0">
                <a:solidFill>
                  <a:schemeClr val="tx1">
                    <a:lumMod val="65000"/>
                    <a:lumOff val="35000"/>
                  </a:schemeClr>
                </a:solidFill>
              </a:rPr>
              <a:t>We’ve done</a:t>
            </a:r>
            <a:r>
              <a:rPr lang="en-US" baseline="0" dirty="0" smtClean="0">
                <a:solidFill>
                  <a:schemeClr val="tx1">
                    <a:lumMod val="65000"/>
                    <a:lumOff val="35000"/>
                  </a:schemeClr>
                </a:solidFill>
              </a:rPr>
              <a:t> a lot of work to improve reading instruction, so how can we keep improving?</a:t>
            </a:r>
          </a:p>
          <a:p>
            <a:pPr marL="228600" indent="-228600">
              <a:buAutoNum type="arabicPeriod"/>
            </a:pPr>
            <a:r>
              <a:rPr lang="en-US" baseline="0" dirty="0" smtClean="0">
                <a:solidFill>
                  <a:schemeClr val="tx1">
                    <a:lumMod val="65000"/>
                    <a:lumOff val="35000"/>
                  </a:schemeClr>
                </a:solidFill>
              </a:rPr>
              <a:t>This is an important issue to ALL teachers, no matter the grade.</a:t>
            </a:r>
          </a:p>
          <a:p>
            <a:pPr marL="228600" indent="-228600">
              <a:buAutoNum type="arabicPeriod"/>
            </a:pPr>
            <a:r>
              <a:rPr lang="en-US" dirty="0" smtClean="0">
                <a:solidFill>
                  <a:schemeClr val="tx1">
                    <a:lumMod val="65000"/>
                    <a:lumOff val="35000"/>
                  </a:schemeClr>
                </a:solidFill>
              </a:rPr>
              <a:t>Ask</a:t>
            </a:r>
            <a:r>
              <a:rPr lang="en-US" baseline="0" dirty="0" smtClean="0">
                <a:solidFill>
                  <a:schemeClr val="tx1">
                    <a:lumMod val="65000"/>
                    <a:lumOff val="35000"/>
                  </a:schemeClr>
                </a:solidFill>
              </a:rPr>
              <a:t> participants, “</a:t>
            </a:r>
            <a:r>
              <a:rPr lang="en-US" dirty="0" smtClean="0">
                <a:solidFill>
                  <a:schemeClr val="tx1">
                    <a:lumMod val="65000"/>
                    <a:lumOff val="35000"/>
                  </a:schemeClr>
                </a:solidFill>
              </a:rPr>
              <a:t>What are we doing or not doing in schools that might be</a:t>
            </a:r>
            <a:r>
              <a:rPr lang="en-US" baseline="0" dirty="0" smtClean="0">
                <a:solidFill>
                  <a:schemeClr val="tx1">
                    <a:lumMod val="65000"/>
                    <a:lumOff val="35000"/>
                  </a:schemeClr>
                </a:solidFill>
              </a:rPr>
              <a:t> perpetuating these trends?”</a:t>
            </a:r>
          </a:p>
          <a:p>
            <a:pPr marL="0" indent="0">
              <a:buNone/>
            </a:pPr>
            <a:endParaRPr lang="en-US" dirty="0" smtClean="0"/>
          </a:p>
          <a:p>
            <a:pPr marL="0" indent="0">
              <a:buNone/>
            </a:pPr>
            <a:r>
              <a:rPr lang="en-US" dirty="0" smtClean="0"/>
              <a:t>Research:</a:t>
            </a:r>
          </a:p>
          <a:p>
            <a:pPr marL="0" indent="0">
              <a:buNone/>
            </a:pPr>
            <a:r>
              <a:rPr lang="en-US" dirty="0" smtClean="0"/>
              <a:t>“Double Jeopardy” (Hernandez,</a:t>
            </a:r>
            <a:r>
              <a:rPr lang="en-US" baseline="0" dirty="0" smtClean="0"/>
              <a:t> </a:t>
            </a:r>
            <a:r>
              <a:rPr lang="en-US" dirty="0" smtClean="0"/>
              <a:t>2011): http://www.aecf.org/KnowledgeCenter/Publications.aspx?pubguid=%7b8E2B6F93-75C6-4AA6-8C6E-CE88945980A9%7d</a:t>
            </a:r>
          </a:p>
          <a:p>
            <a:pPr marL="0" indent="0">
              <a:buNone/>
            </a:pPr>
            <a:r>
              <a:rPr lang="en-US" dirty="0" smtClean="0"/>
              <a:t>“What’s Gone Wrong in America’s Classrooms” (Fletcher</a:t>
            </a:r>
            <a:r>
              <a:rPr lang="en-US" baseline="0" dirty="0" smtClean="0"/>
              <a:t> and Lyon, 1998): http://www.ldinstitute.org/approachesreading.shtml</a:t>
            </a:r>
          </a:p>
          <a:p>
            <a:pPr marL="0" indent="0">
              <a:buNone/>
            </a:pPr>
            <a:r>
              <a:rPr lang="en-US" baseline="0" dirty="0" smtClean="0"/>
              <a:t>“Learning to Read and Write” (</a:t>
            </a:r>
            <a:r>
              <a:rPr lang="en-US" baseline="0" dirty="0" err="1" smtClean="0"/>
              <a:t>Juel</a:t>
            </a:r>
            <a:r>
              <a:rPr lang="en-US" baseline="0" dirty="0" smtClean="0"/>
              <a:t>, 1988): http://people.uncw.edu/kozloffm/learningtreadandwrite.pdf</a:t>
            </a:r>
          </a:p>
        </p:txBody>
      </p:sp>
      <p:sp>
        <p:nvSpPr>
          <p:cNvPr id="4" name="Slide Number Placeholder 3"/>
          <p:cNvSpPr>
            <a:spLocks noGrp="1"/>
          </p:cNvSpPr>
          <p:nvPr>
            <p:ph type="sldNum" sz="quarter" idx="10"/>
          </p:nvPr>
        </p:nvSpPr>
        <p:spPr/>
        <p:txBody>
          <a:bodyPr/>
          <a:lstStyle/>
          <a:p>
            <a:fld id="{EBD80347-C5C2-443D-8E28-046FF5B259EC}" type="slidenum">
              <a:rPr lang="en-US" smtClean="0"/>
              <a:t>7</a:t>
            </a:fld>
            <a:endParaRPr lang="en-US" dirty="0"/>
          </a:p>
        </p:txBody>
      </p:sp>
    </p:spTree>
    <p:extLst>
      <p:ext uri="{BB962C8B-B14F-4D97-AF65-F5344CB8AC3E}">
        <p14:creationId xmlns:p14="http://schemas.microsoft.com/office/powerpoint/2010/main" val="84751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11:00-11:12 </a:t>
            </a:r>
            <a:r>
              <a:rPr lang="en-US" baseline="0" dirty="0" smtClean="0"/>
              <a:t>(Tuesday); 8:30-8:42 (Wednesday)</a:t>
            </a:r>
            <a:endParaRPr lang="en-US" dirty="0" smtClean="0"/>
          </a:p>
          <a:p>
            <a:r>
              <a:rPr lang="en-US" dirty="0" smtClean="0"/>
              <a:t>Additional Resources Needed: None</a:t>
            </a:r>
          </a:p>
          <a:p>
            <a:r>
              <a:rPr lang="en-US" dirty="0" smtClean="0"/>
              <a:t>Key</a:t>
            </a:r>
            <a:r>
              <a:rPr lang="en-US" baseline="0" dirty="0" smtClean="0"/>
              <a:t> Points to Make: </a:t>
            </a:r>
            <a:r>
              <a:rPr lang="en-US" dirty="0" smtClean="0">
                <a:solidFill>
                  <a:schemeClr val="tx1">
                    <a:lumMod val="65000"/>
                    <a:lumOff val="35000"/>
                  </a:schemeClr>
                </a:solidFill>
              </a:rPr>
              <a:t>Meaningful texts support students in: knowing the way words work, learning about the world around them,</a:t>
            </a:r>
            <a:r>
              <a:rPr lang="en-US" baseline="0" dirty="0" smtClean="0">
                <a:solidFill>
                  <a:schemeClr val="tx1">
                    <a:lumMod val="65000"/>
                    <a:lumOff val="35000"/>
                  </a:schemeClr>
                </a:solidFill>
              </a:rPr>
              <a:t> m</a:t>
            </a:r>
            <a:r>
              <a:rPr lang="en-US" dirty="0" smtClean="0">
                <a:solidFill>
                  <a:schemeClr val="tx1">
                    <a:lumMod val="65000"/>
                    <a:lumOff val="35000"/>
                  </a:schemeClr>
                </a:solidFill>
              </a:rPr>
              <a:t>aking sense of what they read; the</a:t>
            </a:r>
            <a:r>
              <a:rPr lang="en-US" baseline="0" dirty="0" smtClean="0">
                <a:solidFill>
                  <a:schemeClr val="tx1">
                    <a:lumMod val="65000"/>
                    <a:lumOff val="35000"/>
                  </a:schemeClr>
                </a:solidFill>
              </a:rPr>
              <a:t> implications for ELA instruction are that students must </a:t>
            </a:r>
            <a:r>
              <a:rPr lang="en-US" baseline="0" dirty="0" smtClean="0"/>
              <a:t>engage with meaningful texts (strong vocabulary, related topics and themes) to be better readers.</a:t>
            </a:r>
          </a:p>
          <a:p>
            <a:r>
              <a:rPr lang="en-US" baseline="0" dirty="0" smtClean="0"/>
              <a:t>Script: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solidFill>
                  <a:schemeClr val="tx1">
                    <a:lumMod val="65000"/>
                    <a:lumOff val="35000"/>
                  </a:schemeClr>
                </a:solidFill>
              </a:rPr>
              <a:t>Ask participants, “</a:t>
            </a:r>
            <a:r>
              <a:rPr lang="en-US" sz="1200" baseline="0" dirty="0" smtClean="0">
                <a:solidFill>
                  <a:schemeClr val="tx1">
                    <a:lumMod val="65000"/>
                    <a:lumOff val="35000"/>
                  </a:schemeClr>
                </a:solidFill>
              </a:rPr>
              <a:t>Why are using meaningful texts key to student learning?”</a:t>
            </a:r>
            <a:endParaRPr lang="en-US" sz="1200" dirty="0" smtClean="0"/>
          </a:p>
          <a:p>
            <a:pPr marL="228600" indent="-228600">
              <a:buAutoNum type="arabicPeriod"/>
            </a:pPr>
            <a:r>
              <a:rPr lang="en-US" dirty="0" smtClean="0">
                <a:solidFill>
                  <a:schemeClr val="tx1">
                    <a:lumMod val="65000"/>
                    <a:lumOff val="35000"/>
                  </a:schemeClr>
                </a:solidFill>
              </a:rPr>
              <a:t>Ask participants to read the research</a:t>
            </a:r>
            <a:r>
              <a:rPr lang="en-US" baseline="0" dirty="0" smtClean="0">
                <a:solidFill>
                  <a:schemeClr val="tx1">
                    <a:lumMod val="65000"/>
                    <a:lumOff val="35000"/>
                  </a:schemeClr>
                </a:solidFill>
              </a:rPr>
              <a:t> one-pager OR have them focus on a single quotation from the one-pager and share out the implications of that quote. As time allows, ask different tables to focus on a different quotation (write them on different color sheets of paper at each table).</a:t>
            </a:r>
          </a:p>
          <a:p>
            <a:pPr marL="228600" indent="-228600">
              <a:buAutoNum type="arabicPeriod"/>
            </a:pPr>
            <a:r>
              <a:rPr lang="en-US" dirty="0" smtClean="0">
                <a:solidFill>
                  <a:schemeClr val="tx1">
                    <a:lumMod val="65000"/>
                    <a:lumOff val="35000"/>
                  </a:schemeClr>
                </a:solidFill>
              </a:rPr>
              <a:t>Ask</a:t>
            </a:r>
            <a:r>
              <a:rPr lang="en-US" baseline="0" dirty="0" smtClean="0">
                <a:solidFill>
                  <a:schemeClr val="tx1">
                    <a:lumMod val="65000"/>
                    <a:lumOff val="35000"/>
                  </a:schemeClr>
                </a:solidFill>
              </a:rPr>
              <a:t> participants, “What are the implications for ELA instruction? What works well and what doesn’t to support student learning? How does research support the use of meaningful texts?”</a:t>
            </a:r>
          </a:p>
          <a:p>
            <a:pPr marL="228600" indent="-228600">
              <a:buAutoNum type="arabicPeriod"/>
            </a:pPr>
            <a:r>
              <a:rPr lang="en-US" baseline="0" dirty="0" smtClean="0">
                <a:solidFill>
                  <a:schemeClr val="tx1">
                    <a:lumMod val="65000"/>
                    <a:lumOff val="35000"/>
                  </a:schemeClr>
                </a:solidFill>
              </a:rPr>
              <a:t>Examples: Doesn’t work well – reading a new topic every day (dinosaurs today, tomatoes tomorrow…)</a:t>
            </a:r>
            <a:r>
              <a:rPr lang="en-US" baseline="0" dirty="0" smtClean="0">
                <a:solidFill>
                  <a:schemeClr val="tx1"/>
                </a:solidFill>
              </a:rPr>
              <a:t>; does work – reading texts about similar topics.</a:t>
            </a:r>
            <a:endParaRPr lang="en-US" baseline="0"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EBD80347-C5C2-443D-8E28-046FF5B259EC}" type="slidenum">
              <a:rPr lang="en-US" smtClean="0"/>
              <a:t>8</a:t>
            </a:fld>
            <a:endParaRPr lang="en-US" dirty="0"/>
          </a:p>
        </p:txBody>
      </p:sp>
    </p:spTree>
    <p:extLst>
      <p:ext uri="{BB962C8B-B14F-4D97-AF65-F5344CB8AC3E}">
        <p14:creationId xmlns:p14="http://schemas.microsoft.com/office/powerpoint/2010/main" val="84751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Release</a:t>
            </a:r>
            <a:r>
              <a:rPr lang="en-US" b="1" baseline="0" dirty="0" smtClean="0"/>
              <a:t> participants for LUNCH following this slide on Tuesday and a 20 minute break on Wednesday!</a:t>
            </a:r>
            <a:endParaRPr lang="en-US" b="1" dirty="0" smtClean="0"/>
          </a:p>
          <a:p>
            <a:r>
              <a:rPr lang="en-US" dirty="0" smtClean="0"/>
              <a:t>Time: 12:10-12:20 </a:t>
            </a:r>
            <a:r>
              <a:rPr lang="en-US" baseline="0" dirty="0" smtClean="0"/>
              <a:t>(Tuesday); 9:40-9:50 (Wednesday)</a:t>
            </a:r>
            <a:endParaRPr lang="en-US" dirty="0" smtClean="0"/>
          </a:p>
          <a:p>
            <a:r>
              <a:rPr lang="en-US" dirty="0" smtClean="0"/>
              <a:t>Additional Resources Needed: None</a:t>
            </a:r>
          </a:p>
          <a:p>
            <a:r>
              <a:rPr lang="en-US" dirty="0" smtClean="0"/>
              <a:t>Key</a:t>
            </a:r>
            <a:r>
              <a:rPr lang="en-US" baseline="0" dirty="0" smtClean="0"/>
              <a:t> Points to Make: Remember: Students need to engage with meaningful, grade-level texts to be better readers.</a:t>
            </a:r>
          </a:p>
          <a:p>
            <a:r>
              <a:rPr lang="en-US" baseline="0" dirty="0" smtClean="0"/>
              <a:t>Script:</a:t>
            </a:r>
          </a:p>
          <a:p>
            <a:pPr marL="228600" indent="-228600">
              <a:buAutoNum type="arabicPeriod"/>
            </a:pPr>
            <a:r>
              <a:rPr lang="en-US" baseline="0" dirty="0" smtClean="0">
                <a:solidFill>
                  <a:schemeClr val="tx1">
                    <a:lumMod val="65000"/>
                    <a:lumOff val="35000"/>
                  </a:schemeClr>
                </a:solidFill>
              </a:rPr>
              <a:t>Read the slide.</a:t>
            </a:r>
          </a:p>
          <a:p>
            <a:pPr marL="228600" indent="-228600">
              <a:buAutoNum type="arabicPeriod"/>
            </a:pPr>
            <a:r>
              <a:rPr lang="en-US" baseline="0" dirty="0" smtClean="0">
                <a:solidFill>
                  <a:schemeClr val="tx1">
                    <a:lumMod val="65000"/>
                    <a:lumOff val="35000"/>
                  </a:schemeClr>
                </a:solidFill>
              </a:rPr>
              <a:t>Research connections: Reference discussion had when discussing research. Spend some time talking about how using meaningful texts supports students learning.</a:t>
            </a:r>
          </a:p>
          <a:p>
            <a:pPr marL="228600" indent="-228600">
              <a:buAutoNum type="arabicPeriod"/>
            </a:pPr>
            <a:r>
              <a:rPr lang="en-US" baseline="0" dirty="0" smtClean="0">
                <a:solidFill>
                  <a:schemeClr val="tx1">
                    <a:lumMod val="65000"/>
                    <a:lumOff val="35000"/>
                  </a:schemeClr>
                </a:solidFill>
              </a:rPr>
              <a:t>Compass connections?</a:t>
            </a:r>
          </a:p>
        </p:txBody>
      </p:sp>
      <p:sp>
        <p:nvSpPr>
          <p:cNvPr id="4" name="Slide Number Placeholder 3"/>
          <p:cNvSpPr>
            <a:spLocks noGrp="1"/>
          </p:cNvSpPr>
          <p:nvPr>
            <p:ph type="sldNum" sz="quarter" idx="10"/>
          </p:nvPr>
        </p:nvSpPr>
        <p:spPr/>
        <p:txBody>
          <a:bodyPr/>
          <a:lstStyle/>
          <a:p>
            <a:fld id="{EBD80347-C5C2-443D-8E28-046FF5B259EC}" type="slidenum">
              <a:rPr lang="en-US" smtClean="0"/>
              <a:t>9</a:t>
            </a:fld>
            <a:endParaRPr lang="en-US" dirty="0"/>
          </a:p>
        </p:txBody>
      </p:sp>
    </p:spTree>
    <p:extLst>
      <p:ext uri="{BB962C8B-B14F-4D97-AF65-F5344CB8AC3E}">
        <p14:creationId xmlns:p14="http://schemas.microsoft.com/office/powerpoint/2010/main" val="84751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marL="803275" indent="-346075">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0" y="0"/>
            <a:ext cx="9144000" cy="1295400"/>
          </a:xfrm>
          <a:prstGeom prst="rect">
            <a:avLst/>
          </a:prstGeom>
        </p:spPr>
        <p:txBody>
          <a:bodyPr anchor="ctr"/>
          <a:lstStyle>
            <a:lvl1pPr>
              <a:defRPr sz="4000" b="1">
                <a:solidFill>
                  <a:srgbClr val="6D6F77"/>
                </a:solidFill>
                <a:latin typeface="Arial" pitchFamily="34" charset="0"/>
                <a:cs typeface="Arial" pitchFamily="34"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1"/>
            <a:ext cx="2133600" cy="304800"/>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1"/>
            <a:ext cx="2895600" cy="304800"/>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3709181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8422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BD607F5-FE32-9745-9440-E836A6753442}" type="datetimeFigureOut">
              <a:rPr lang="en-US" smtClean="0"/>
              <a:t>5/30/2014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5521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mj-lt"/>
              </a:defRPr>
            </a:lvl1pPr>
            <a:lvl2pPr marL="803275" indent="-346075">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0" y="0"/>
            <a:ext cx="9144000" cy="1295400"/>
          </a:xfrm>
          <a:prstGeom prst="rect">
            <a:avLst/>
          </a:prstGeom>
        </p:spPr>
        <p:txBody>
          <a:bodyPr anchor="ctr"/>
          <a:lstStyle>
            <a:lvl1pPr>
              <a:defRPr sz="4000" b="1">
                <a:solidFill>
                  <a:srgbClr val="6D6F77"/>
                </a:solidFill>
                <a:latin typeface="Arial" pitchFamily="34" charset="0"/>
                <a:cs typeface="Arial" pitchFamily="34"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1"/>
            <a:ext cx="2133600" cy="304800"/>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1"/>
            <a:ext cx="2895600" cy="304800"/>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32686041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152400" y="6553201"/>
            <a:ext cx="2895600" cy="304800"/>
          </a:xfrm>
          <a:prstGeom prst="rect">
            <a:avLst/>
          </a:prstGeom>
          <a:noFill/>
        </p:spPr>
        <p:txBody>
          <a:bodyPr/>
          <a:lstStyle>
            <a:lvl1pPr>
              <a:defRPr sz="1800">
                <a:solidFill>
                  <a:srgbClr val="2ABDBA"/>
                </a:solidFill>
                <a:latin typeface="Chalkduster" pitchFamily="66" charset="0"/>
              </a:defRPr>
            </a:lvl1pPr>
          </a:lstStyle>
          <a:p>
            <a:r>
              <a:rPr lang="en-US" dirty="0" smtClean="0"/>
              <a:t>Louisiana Believes.</a:t>
            </a:r>
            <a:endParaRPr lang="en-US" dirty="0"/>
          </a:p>
        </p:txBody>
      </p:sp>
      <p:sp>
        <p:nvSpPr>
          <p:cNvPr id="6" name="Slide Number Placeholder 5"/>
          <p:cNvSpPr>
            <a:spLocks noGrp="1"/>
          </p:cNvSpPr>
          <p:nvPr>
            <p:ph type="sldNum" sz="quarter" idx="4"/>
          </p:nvPr>
        </p:nvSpPr>
        <p:spPr>
          <a:xfrm>
            <a:off x="7010400" y="6553201"/>
            <a:ext cx="2133600" cy="304800"/>
          </a:xfrm>
          <a:prstGeom prst="rect">
            <a:avLst/>
          </a:prstGeom>
        </p:spPr>
        <p:txBody>
          <a:bodyPr vert="horz" lIns="91440" tIns="45720" rIns="91440" bIns="45720" rtlCol="0" anchor="ctr"/>
          <a:lstStyle>
            <a:lvl1pPr algn="r">
              <a:defRPr sz="1200">
                <a:solidFill>
                  <a:srgbClr val="6D6F77"/>
                </a:solidFill>
                <a:latin typeface="+mj-lt"/>
              </a:defRPr>
            </a:lvl1pPr>
          </a:lstStyle>
          <a:p>
            <a:fld id="{79BA4B8F-8B3F-4B52-9164-AF2CA95F68ED}" type="slidenum">
              <a:rPr lang="en-US" smtClean="0"/>
              <a:pPr/>
              <a:t>‹#›</a:t>
            </a:fld>
            <a:endParaRPr lang="en-US" dirty="0"/>
          </a:p>
        </p:txBody>
      </p:sp>
      <p:sp>
        <p:nvSpPr>
          <p:cNvPr id="2" name="Rectangle 1"/>
          <p:cNvSpPr/>
          <p:nvPr userDrawn="1"/>
        </p:nvSpPr>
        <p:spPr>
          <a:xfrm>
            <a:off x="0" y="0"/>
            <a:ext cx="9144000" cy="1295400"/>
          </a:xfrm>
          <a:prstGeom prst="rect">
            <a:avLst/>
          </a:prstGeom>
          <a:solidFill>
            <a:srgbClr val="DAE5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64" r:id="rId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 id="2147483666"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teachingchannel.org/videos/analyzing-text-lesson"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aecf.org/KnowledgeCenter/Publications.aspx?pubguid=%7b8E2B6F93-75C6-4AA6-8C6E-CE88945980A9%7d"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childrenofthecode.org/library/MJA-ChallengeofAdvancedTexts.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522"/>
            <a:ext cx="9144000" cy="6858000"/>
          </a:xfrm>
          <a:prstGeom prst="rect">
            <a:avLst/>
          </a:prstGeom>
        </p:spPr>
      </p:pic>
      <p:sp>
        <p:nvSpPr>
          <p:cNvPr id="4" name="Rectangle 3"/>
          <p:cNvSpPr/>
          <p:nvPr/>
        </p:nvSpPr>
        <p:spPr>
          <a:xfrm>
            <a:off x="-25730" y="4818222"/>
            <a:ext cx="9144000" cy="1077218"/>
          </a:xfrm>
          <a:prstGeom prst="rect">
            <a:avLst/>
          </a:prstGeom>
        </p:spPr>
        <p:txBody>
          <a:bodyPr wrap="square" anchor="ctr">
            <a:spAutoFit/>
          </a:bodyPr>
          <a:lstStyle/>
          <a:p>
            <a:pPr algn="ctr"/>
            <a:r>
              <a:rPr lang="en-US" sz="3200" b="1" spc="300" dirty="0" smtClean="0">
                <a:solidFill>
                  <a:schemeClr val="tx1">
                    <a:lumMod val="65000"/>
                    <a:lumOff val="35000"/>
                  </a:schemeClr>
                </a:solidFill>
                <a:ea typeface="Steinem Unicode" pitchFamily="18" charset="2"/>
                <a:cs typeface="Steinem Unicode" pitchFamily="18" charset="2"/>
              </a:rPr>
              <a:t>English Language Arts Guidebooks</a:t>
            </a:r>
          </a:p>
          <a:p>
            <a:pPr algn="ctr"/>
            <a:r>
              <a:rPr lang="en-US" sz="3200" b="1" spc="300" dirty="0" smtClean="0">
                <a:solidFill>
                  <a:schemeClr val="tx1">
                    <a:lumMod val="65000"/>
                    <a:lumOff val="35000"/>
                  </a:schemeClr>
                </a:solidFill>
                <a:ea typeface="Steinem Unicode" pitchFamily="18" charset="2"/>
                <a:cs typeface="Steinem Unicode" pitchFamily="18" charset="2"/>
              </a:rPr>
              <a:t>Administrators in Grades K-12</a:t>
            </a:r>
          </a:p>
        </p:txBody>
      </p:sp>
    </p:spTree>
    <p:extLst>
      <p:ext uri="{BB962C8B-B14F-4D97-AF65-F5344CB8AC3E}">
        <p14:creationId xmlns:p14="http://schemas.microsoft.com/office/powerpoint/2010/main" val="327380327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2133600"/>
            <a:ext cx="8229600" cy="4221163"/>
          </a:xfrm>
          <a:prstGeom prst="rect">
            <a:avLst/>
          </a:prstGeom>
        </p:spPr>
        <p:txBody>
          <a:bodyPr>
            <a:normAutofit/>
          </a:bodyPr>
          <a:lstStyle/>
          <a:p>
            <a:r>
              <a:rPr lang="en-US" dirty="0" smtClean="0">
                <a:solidFill>
                  <a:schemeClr val="tx1">
                    <a:lumMod val="65000"/>
                    <a:lumOff val="35000"/>
                  </a:schemeClr>
                </a:solidFill>
              </a:rPr>
              <a:t>Look at page 98 (first page of the unit plan).</a:t>
            </a:r>
          </a:p>
          <a:p>
            <a:r>
              <a:rPr lang="en-US" dirty="0" smtClean="0">
                <a:solidFill>
                  <a:schemeClr val="tx1">
                    <a:lumMod val="65000"/>
                    <a:lumOff val="35000"/>
                  </a:schemeClr>
                </a:solidFill>
              </a:rPr>
              <a:t>Review the other texts in the unit.</a:t>
            </a:r>
          </a:p>
          <a:p>
            <a:r>
              <a:rPr lang="en-US" dirty="0">
                <a:solidFill>
                  <a:schemeClr val="tx1">
                    <a:lumMod val="65000"/>
                    <a:lumOff val="35000"/>
                  </a:schemeClr>
                </a:solidFill>
              </a:rPr>
              <a:t>Use the Texts Worth Teaching handout: </a:t>
            </a:r>
            <a:r>
              <a:rPr lang="en-US" b="1" dirty="0" smtClean="0">
                <a:solidFill>
                  <a:srgbClr val="2ABDBA"/>
                </a:solidFill>
              </a:rPr>
              <a:t>How are these texts worth teaching?</a:t>
            </a:r>
            <a:endParaRPr lang="en-US" b="1" dirty="0">
              <a:solidFill>
                <a:srgbClr val="2ABDBA"/>
              </a:solidFill>
            </a:endParaRPr>
          </a:p>
        </p:txBody>
      </p:sp>
      <p:sp>
        <p:nvSpPr>
          <p:cNvPr id="7" name="TextBox 6"/>
          <p:cNvSpPr txBox="1"/>
          <p:nvPr/>
        </p:nvSpPr>
        <p:spPr>
          <a:xfrm>
            <a:off x="76200" y="76200"/>
            <a:ext cx="2819400" cy="1860858"/>
          </a:xfrm>
          <a:prstGeom prst="frame">
            <a:avLst/>
          </a:prstGeom>
          <a:solidFill>
            <a:srgbClr val="DAE57E"/>
          </a:solidFill>
        </p:spPr>
        <p:txBody>
          <a:bodyPr wrap="square" rtlCol="0">
            <a:spAutoFit/>
          </a:bodyPr>
          <a:lstStyle/>
          <a:p>
            <a:pPr lvl="0" algn="ctr"/>
            <a:endParaRPr lang="en-US" sz="2000" b="1" dirty="0" smtClean="0">
              <a:solidFill>
                <a:srgbClr val="2ABDBA"/>
              </a:solidFill>
              <a:latin typeface="Chalkduster" panose="020B0604020202020204" charset="0"/>
            </a:endParaRPr>
          </a:p>
          <a:p>
            <a:pPr lvl="0" algn="ctr"/>
            <a:r>
              <a:rPr lang="en-US" sz="4500" b="1" dirty="0" smtClean="0">
                <a:solidFill>
                  <a:srgbClr val="2ABDBA"/>
                </a:solidFill>
                <a:latin typeface="Chalkduster" panose="020B0604020202020204" charset="0"/>
              </a:rPr>
              <a:t>Texts</a:t>
            </a:r>
          </a:p>
          <a:p>
            <a:pPr lvl="0" algn="ctr"/>
            <a:endParaRPr lang="en-US" sz="2000" b="1" dirty="0" smtClean="0">
              <a:solidFill>
                <a:srgbClr val="2ABDBA"/>
              </a:solidFill>
              <a:latin typeface="Chalkduster" panose="020B0604020202020204" charset="0"/>
            </a:endParaRPr>
          </a:p>
        </p:txBody>
      </p:sp>
      <p:sp>
        <p:nvSpPr>
          <p:cNvPr id="8" name="Content Placeholder 1"/>
          <p:cNvSpPr txBox="1">
            <a:spLocks/>
          </p:cNvSpPr>
          <p:nvPr/>
        </p:nvSpPr>
        <p:spPr>
          <a:xfrm>
            <a:off x="3048000" y="110415"/>
            <a:ext cx="5943600" cy="1826643"/>
          </a:xfrm>
          <a:prstGeom prst="rect">
            <a:avLst/>
          </a:prstGeom>
          <a:solidFill>
            <a:schemeClr val="bg1"/>
          </a:solidFill>
        </p:spPr>
        <p:txBody>
          <a:bodyPr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solidFill>
                  <a:schemeClr val="tx1">
                    <a:lumMod val="65000"/>
                    <a:lumOff val="35000"/>
                  </a:schemeClr>
                </a:solidFill>
              </a:rPr>
              <a:t>How do the ELA guidebooks help teachers use meaningful texts?</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170932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2133600"/>
            <a:ext cx="8229600" cy="4221163"/>
          </a:xfrm>
          <a:prstGeom prst="rect">
            <a:avLst/>
          </a:prstGeom>
        </p:spPr>
        <p:txBody>
          <a:bodyPr>
            <a:normAutofit fontScale="85000" lnSpcReduction="10000"/>
          </a:bodyPr>
          <a:lstStyle/>
          <a:p>
            <a:pPr>
              <a:lnSpc>
                <a:spcPct val="120000"/>
              </a:lnSpc>
            </a:pPr>
            <a:r>
              <a:rPr lang="en-US" dirty="0">
                <a:solidFill>
                  <a:schemeClr val="tx1">
                    <a:lumMod val="65000"/>
                    <a:lumOff val="35000"/>
                  </a:schemeClr>
                </a:solidFill>
              </a:rPr>
              <a:t>Is </a:t>
            </a:r>
            <a:r>
              <a:rPr lang="en-US" b="1" dirty="0">
                <a:solidFill>
                  <a:srgbClr val="2ABDBA"/>
                </a:solidFill>
              </a:rPr>
              <a:t>grade-level </a:t>
            </a:r>
            <a:r>
              <a:rPr lang="en-US" dirty="0">
                <a:solidFill>
                  <a:schemeClr val="tx1">
                    <a:lumMod val="65000"/>
                    <a:lumOff val="35000"/>
                  </a:schemeClr>
                </a:solidFill>
              </a:rPr>
              <a:t>or </a:t>
            </a:r>
            <a:r>
              <a:rPr lang="en-US" b="1" dirty="0">
                <a:solidFill>
                  <a:srgbClr val="2ABDBA"/>
                </a:solidFill>
              </a:rPr>
              <a:t>complex</a:t>
            </a:r>
          </a:p>
          <a:p>
            <a:pPr>
              <a:lnSpc>
                <a:spcPct val="120000"/>
              </a:lnSpc>
            </a:pPr>
            <a:r>
              <a:rPr lang="en-US" dirty="0">
                <a:solidFill>
                  <a:schemeClr val="tx1">
                    <a:lumMod val="65000"/>
                    <a:lumOff val="35000"/>
                  </a:schemeClr>
                </a:solidFill>
              </a:rPr>
              <a:t>Has </a:t>
            </a:r>
            <a:r>
              <a:rPr lang="en-US" b="1" dirty="0">
                <a:solidFill>
                  <a:srgbClr val="2ABDBA"/>
                </a:solidFill>
              </a:rPr>
              <a:t>figurative meaning</a:t>
            </a:r>
          </a:p>
          <a:p>
            <a:pPr>
              <a:lnSpc>
                <a:spcPct val="120000"/>
              </a:lnSpc>
            </a:pPr>
            <a:r>
              <a:rPr lang="en-US" dirty="0">
                <a:solidFill>
                  <a:schemeClr val="tx1">
                    <a:lumMod val="65000"/>
                    <a:lumOff val="35000"/>
                  </a:schemeClr>
                </a:solidFill>
              </a:rPr>
              <a:t>Has rich </a:t>
            </a:r>
            <a:r>
              <a:rPr lang="en-US" b="1" dirty="0">
                <a:solidFill>
                  <a:srgbClr val="2ABDBA"/>
                </a:solidFill>
              </a:rPr>
              <a:t>academic vocabulary</a:t>
            </a:r>
          </a:p>
          <a:p>
            <a:pPr>
              <a:lnSpc>
                <a:spcPct val="120000"/>
              </a:lnSpc>
            </a:pPr>
            <a:r>
              <a:rPr lang="en-US" dirty="0">
                <a:solidFill>
                  <a:schemeClr val="tx1">
                    <a:lumMod val="65000"/>
                    <a:lumOff val="35000"/>
                  </a:schemeClr>
                </a:solidFill>
              </a:rPr>
              <a:t>Students will be interested in </a:t>
            </a:r>
            <a:r>
              <a:rPr lang="en-US" b="1" dirty="0">
                <a:solidFill>
                  <a:srgbClr val="2ABDBA"/>
                </a:solidFill>
              </a:rPr>
              <a:t>content</a:t>
            </a:r>
          </a:p>
          <a:p>
            <a:pPr>
              <a:lnSpc>
                <a:spcPct val="120000"/>
              </a:lnSpc>
            </a:pPr>
            <a:r>
              <a:rPr lang="en-US" dirty="0">
                <a:solidFill>
                  <a:schemeClr val="tx1">
                    <a:lumMod val="65000"/>
                    <a:lumOff val="35000"/>
                  </a:schemeClr>
                </a:solidFill>
              </a:rPr>
              <a:t>Builds </a:t>
            </a:r>
            <a:r>
              <a:rPr lang="en-US" b="1" dirty="0">
                <a:solidFill>
                  <a:srgbClr val="2ABDBA"/>
                </a:solidFill>
              </a:rPr>
              <a:t>knowledge</a:t>
            </a:r>
            <a:r>
              <a:rPr lang="en-US" dirty="0">
                <a:solidFill>
                  <a:schemeClr val="tx1">
                    <a:lumMod val="65000"/>
                    <a:lumOff val="35000"/>
                  </a:schemeClr>
                </a:solidFill>
              </a:rPr>
              <a:t> about a topic</a:t>
            </a:r>
          </a:p>
          <a:p>
            <a:pPr>
              <a:lnSpc>
                <a:spcPct val="120000"/>
              </a:lnSpc>
            </a:pPr>
            <a:r>
              <a:rPr lang="en-US" dirty="0">
                <a:solidFill>
                  <a:schemeClr val="tx1">
                    <a:lumMod val="65000"/>
                    <a:lumOff val="35000"/>
                  </a:schemeClr>
                </a:solidFill>
              </a:rPr>
              <a:t>Offers a </a:t>
            </a:r>
            <a:r>
              <a:rPr lang="en-US" b="1" dirty="0">
                <a:solidFill>
                  <a:srgbClr val="2ABDBA"/>
                </a:solidFill>
              </a:rPr>
              <a:t>unique perspective</a:t>
            </a:r>
          </a:p>
          <a:p>
            <a:pPr>
              <a:lnSpc>
                <a:spcPct val="120000"/>
              </a:lnSpc>
            </a:pPr>
            <a:r>
              <a:rPr lang="en-US" dirty="0">
                <a:solidFill>
                  <a:schemeClr val="tx1">
                    <a:lumMod val="65000"/>
                    <a:lumOff val="35000"/>
                  </a:schemeClr>
                </a:solidFill>
              </a:rPr>
              <a:t>Provides opportunities to </a:t>
            </a:r>
            <a:r>
              <a:rPr lang="en-US" b="1" dirty="0">
                <a:solidFill>
                  <a:srgbClr val="2ABDBA"/>
                </a:solidFill>
              </a:rPr>
              <a:t>meet grade-level standards</a:t>
            </a:r>
            <a:endParaRPr lang="en-US" b="1" dirty="0" smtClean="0">
              <a:solidFill>
                <a:srgbClr val="2ABDBA"/>
              </a:solidFill>
            </a:endParaRPr>
          </a:p>
        </p:txBody>
      </p:sp>
      <p:sp>
        <p:nvSpPr>
          <p:cNvPr id="7" name="TextBox 6"/>
          <p:cNvSpPr txBox="1"/>
          <p:nvPr/>
        </p:nvSpPr>
        <p:spPr>
          <a:xfrm>
            <a:off x="76200" y="76200"/>
            <a:ext cx="2819400" cy="1860858"/>
          </a:xfrm>
          <a:prstGeom prst="frame">
            <a:avLst/>
          </a:prstGeom>
          <a:solidFill>
            <a:srgbClr val="DAE57E"/>
          </a:solidFill>
        </p:spPr>
        <p:txBody>
          <a:bodyPr wrap="square" rtlCol="0">
            <a:spAutoFit/>
          </a:bodyPr>
          <a:lstStyle/>
          <a:p>
            <a:pPr lvl="0" algn="ctr"/>
            <a:endParaRPr lang="en-US" sz="2000" b="1" dirty="0" smtClean="0">
              <a:solidFill>
                <a:srgbClr val="2ABDBA"/>
              </a:solidFill>
              <a:latin typeface="Chalkduster" panose="020B0604020202020204" charset="0"/>
            </a:endParaRPr>
          </a:p>
          <a:p>
            <a:pPr lvl="0" algn="ctr"/>
            <a:r>
              <a:rPr lang="en-US" sz="4500" b="1" dirty="0" smtClean="0">
                <a:solidFill>
                  <a:srgbClr val="2ABDBA"/>
                </a:solidFill>
                <a:latin typeface="Chalkduster" panose="020B0604020202020204" charset="0"/>
              </a:rPr>
              <a:t>Texts</a:t>
            </a:r>
          </a:p>
          <a:p>
            <a:pPr lvl="0" algn="ctr"/>
            <a:endParaRPr lang="en-US" sz="2000" b="1" dirty="0" smtClean="0">
              <a:solidFill>
                <a:srgbClr val="2ABDBA"/>
              </a:solidFill>
              <a:latin typeface="Chalkduster" panose="020B0604020202020204" charset="0"/>
            </a:endParaRPr>
          </a:p>
        </p:txBody>
      </p:sp>
      <p:sp>
        <p:nvSpPr>
          <p:cNvPr id="8" name="Content Placeholder 1"/>
          <p:cNvSpPr txBox="1">
            <a:spLocks/>
          </p:cNvSpPr>
          <p:nvPr/>
        </p:nvSpPr>
        <p:spPr>
          <a:xfrm>
            <a:off x="3048000" y="110415"/>
            <a:ext cx="5943600" cy="1826643"/>
          </a:xfrm>
          <a:prstGeom prst="rect">
            <a:avLst/>
          </a:prstGeom>
          <a:solidFill>
            <a:schemeClr val="bg1"/>
          </a:solidFill>
        </p:spPr>
        <p:txBody>
          <a:bodyPr anchor="ctr" anchorCtr="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4000" dirty="0" smtClean="0">
                <a:solidFill>
                  <a:schemeClr val="tx1">
                    <a:lumMod val="65000"/>
                    <a:lumOff val="35000"/>
                  </a:schemeClr>
                </a:solidFill>
              </a:rPr>
              <a:t>What makes a text meaningful and worth teaching?</a:t>
            </a:r>
          </a:p>
        </p:txBody>
      </p:sp>
    </p:spTree>
    <p:extLst>
      <p:ext uri="{BB962C8B-B14F-4D97-AF65-F5344CB8AC3E}">
        <p14:creationId xmlns:p14="http://schemas.microsoft.com/office/powerpoint/2010/main" val="279940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Agenda</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pPr>
              <a:spcBef>
                <a:spcPts val="1200"/>
              </a:spcBef>
            </a:pPr>
            <a:r>
              <a:rPr lang="en-US" dirty="0" smtClean="0">
                <a:solidFill>
                  <a:schemeClr val="tx1">
                    <a:lumMod val="65000"/>
                    <a:lumOff val="35000"/>
                  </a:schemeClr>
                </a:solidFill>
              </a:rPr>
              <a:t>English Language Arts Instructional Focus</a:t>
            </a:r>
          </a:p>
          <a:p>
            <a:pPr lvl="1">
              <a:spcBef>
                <a:spcPts val="1200"/>
              </a:spcBef>
            </a:pPr>
            <a:r>
              <a:rPr lang="en-US" dirty="0" smtClean="0">
                <a:solidFill>
                  <a:schemeClr val="tx1">
                    <a:lumMod val="65000"/>
                    <a:lumOff val="35000"/>
                  </a:schemeClr>
                </a:solidFill>
              </a:rPr>
              <a:t>Texts worth teaching</a:t>
            </a:r>
          </a:p>
          <a:p>
            <a:pPr lvl="1">
              <a:spcBef>
                <a:spcPts val="1200"/>
              </a:spcBef>
            </a:pPr>
            <a:r>
              <a:rPr lang="en-US" dirty="0" smtClean="0"/>
              <a:t>Tasks worth completing</a:t>
            </a:r>
          </a:p>
          <a:p>
            <a:pPr>
              <a:spcBef>
                <a:spcPts val="1200"/>
              </a:spcBef>
            </a:pPr>
            <a:r>
              <a:rPr lang="en-US" dirty="0" smtClean="0">
                <a:solidFill>
                  <a:schemeClr val="tx1">
                    <a:lumMod val="65000"/>
                    <a:lumOff val="35000"/>
                  </a:schemeClr>
                </a:solidFill>
              </a:rPr>
              <a:t>Guidebook Overview</a:t>
            </a:r>
          </a:p>
          <a:p>
            <a:pPr>
              <a:spcBef>
                <a:spcPts val="1200"/>
              </a:spcBef>
            </a:pPr>
            <a:r>
              <a:rPr lang="en-US" dirty="0" smtClean="0">
                <a:solidFill>
                  <a:schemeClr val="tx1">
                    <a:lumMod val="65000"/>
                    <a:lumOff val="35000"/>
                  </a:schemeClr>
                </a:solidFill>
              </a:rPr>
              <a:t>Compass Connections</a:t>
            </a:r>
          </a:p>
          <a:p>
            <a:pPr>
              <a:spcBef>
                <a:spcPts val="1200"/>
              </a:spcBef>
            </a:pPr>
            <a:r>
              <a:rPr lang="en-US" dirty="0" smtClean="0">
                <a:solidFill>
                  <a:schemeClr val="tx1">
                    <a:lumMod val="65000"/>
                    <a:lumOff val="35000"/>
                  </a:schemeClr>
                </a:solidFill>
              </a:rPr>
              <a:t>Next Steps</a:t>
            </a:r>
            <a:endParaRPr lang="en-US" dirty="0">
              <a:solidFill>
                <a:schemeClr val="tx1">
                  <a:lumMod val="65000"/>
                  <a:lumOff val="35000"/>
                </a:schemeClr>
              </a:solidFill>
            </a:endParaRPr>
          </a:p>
        </p:txBody>
      </p:sp>
      <p:sp>
        <p:nvSpPr>
          <p:cNvPr id="4" name="Rectangle 3"/>
          <p:cNvSpPr/>
          <p:nvPr/>
        </p:nvSpPr>
        <p:spPr>
          <a:xfrm>
            <a:off x="0" y="2819400"/>
            <a:ext cx="9144000" cy="609600"/>
          </a:xfrm>
          <a:prstGeom prst="rect">
            <a:avLst/>
          </a:prstGeom>
          <a:solidFill>
            <a:srgbClr val="FFCC99">
              <a:alpha val="4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674160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76200"/>
            <a:ext cx="2819400" cy="1860858"/>
          </a:xfrm>
          <a:prstGeom prst="frame">
            <a:avLst/>
          </a:prstGeom>
          <a:solidFill>
            <a:srgbClr val="DAE57E"/>
          </a:solidFill>
        </p:spPr>
        <p:txBody>
          <a:bodyPr wrap="square" rtlCol="0">
            <a:spAutoFit/>
          </a:bodyPr>
          <a:lstStyle/>
          <a:p>
            <a:pPr lvl="0" algn="ctr"/>
            <a:endParaRPr lang="en-US" sz="2000" b="1" dirty="0" smtClean="0">
              <a:solidFill>
                <a:srgbClr val="2ABDBA"/>
              </a:solidFill>
              <a:latin typeface="Chalkduster" panose="020B0604020202020204" charset="0"/>
            </a:endParaRPr>
          </a:p>
          <a:p>
            <a:pPr lvl="0" algn="ctr"/>
            <a:r>
              <a:rPr lang="en-US" sz="4500" b="1" dirty="0" smtClean="0">
                <a:solidFill>
                  <a:srgbClr val="2ABDBA"/>
                </a:solidFill>
                <a:latin typeface="Chalkduster" panose="020B0604020202020204" charset="0"/>
              </a:rPr>
              <a:t>Tasks</a:t>
            </a:r>
          </a:p>
          <a:p>
            <a:pPr lvl="0" algn="ctr"/>
            <a:endParaRPr lang="en-US" sz="2000" b="1" dirty="0" smtClean="0">
              <a:solidFill>
                <a:srgbClr val="2ABDBA"/>
              </a:solidFill>
              <a:latin typeface="Chalkduster" panose="020B0604020202020204" charset="0"/>
            </a:endParaRPr>
          </a:p>
        </p:txBody>
      </p:sp>
      <p:sp>
        <p:nvSpPr>
          <p:cNvPr id="8" name="Content Placeholder 1"/>
          <p:cNvSpPr txBox="1">
            <a:spLocks/>
          </p:cNvSpPr>
          <p:nvPr/>
        </p:nvSpPr>
        <p:spPr>
          <a:xfrm>
            <a:off x="3048000" y="110415"/>
            <a:ext cx="5943600" cy="1826643"/>
          </a:xfrm>
          <a:prstGeom prst="rect">
            <a:avLst/>
          </a:prstGeom>
          <a:solidFill>
            <a:schemeClr val="bg1"/>
          </a:solidFill>
        </p:spPr>
        <p:txBody>
          <a:bodyPr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tx1">
                    <a:lumMod val="65000"/>
                    <a:lumOff val="35000"/>
                  </a:schemeClr>
                </a:solidFill>
              </a:rPr>
              <a:t>Why are </a:t>
            </a:r>
            <a:r>
              <a:rPr lang="en-US" sz="4000" dirty="0" smtClean="0">
                <a:solidFill>
                  <a:schemeClr val="tx1">
                    <a:lumMod val="65000"/>
                    <a:lumOff val="35000"/>
                  </a:schemeClr>
                </a:solidFill>
              </a:rPr>
              <a:t>tasks worth completing key to student learning?</a:t>
            </a:r>
            <a:endParaRPr lang="en-US" sz="4000" dirty="0">
              <a:solidFill>
                <a:schemeClr val="tx1">
                  <a:lumMod val="65000"/>
                  <a:lumOff val="35000"/>
                </a:schemeClr>
              </a:solidFill>
            </a:endParaRPr>
          </a:p>
        </p:txBody>
      </p:sp>
      <p:sp>
        <p:nvSpPr>
          <p:cNvPr id="3" name="Content Placeholder 2"/>
          <p:cNvSpPr>
            <a:spLocks noGrp="1"/>
          </p:cNvSpPr>
          <p:nvPr>
            <p:ph idx="1"/>
          </p:nvPr>
        </p:nvSpPr>
        <p:spPr>
          <a:xfrm>
            <a:off x="457200" y="2255837"/>
            <a:ext cx="8229600" cy="4525963"/>
          </a:xfrm>
        </p:spPr>
        <p:txBody>
          <a:bodyPr/>
          <a:lstStyle/>
          <a:p>
            <a:pPr>
              <a:lnSpc>
                <a:spcPct val="120000"/>
              </a:lnSpc>
              <a:spcBef>
                <a:spcPts val="600"/>
              </a:spcBef>
            </a:pPr>
            <a:r>
              <a:rPr lang="en-US" dirty="0">
                <a:solidFill>
                  <a:schemeClr val="tx1">
                    <a:lumMod val="65000"/>
                    <a:lumOff val="35000"/>
                  </a:schemeClr>
                </a:solidFill>
              </a:rPr>
              <a:t>Review the assigned research quotation.</a:t>
            </a:r>
          </a:p>
          <a:p>
            <a:pPr lvl="1">
              <a:lnSpc>
                <a:spcPct val="120000"/>
              </a:lnSpc>
              <a:spcBef>
                <a:spcPts val="600"/>
              </a:spcBef>
            </a:pPr>
            <a:r>
              <a:rPr lang="en-US" dirty="0">
                <a:solidFill>
                  <a:schemeClr val="tx1">
                    <a:lumMod val="65000"/>
                    <a:lumOff val="35000"/>
                  </a:schemeClr>
                </a:solidFill>
              </a:rPr>
              <a:t>What are the implications for ELA instruction? </a:t>
            </a:r>
          </a:p>
          <a:p>
            <a:pPr lvl="1">
              <a:lnSpc>
                <a:spcPct val="120000"/>
              </a:lnSpc>
              <a:spcBef>
                <a:spcPts val="600"/>
              </a:spcBef>
            </a:pPr>
            <a:r>
              <a:rPr lang="en-US" dirty="0">
                <a:solidFill>
                  <a:schemeClr val="tx1">
                    <a:lumMod val="65000"/>
                    <a:lumOff val="35000"/>
                  </a:schemeClr>
                </a:solidFill>
              </a:rPr>
              <a:t>What works well and what doesn’t to support student learning? </a:t>
            </a:r>
          </a:p>
          <a:p>
            <a:pPr lvl="1">
              <a:lnSpc>
                <a:spcPct val="120000"/>
              </a:lnSpc>
              <a:spcBef>
                <a:spcPts val="600"/>
              </a:spcBef>
            </a:pPr>
            <a:r>
              <a:rPr lang="en-US" dirty="0">
                <a:solidFill>
                  <a:schemeClr val="tx1">
                    <a:lumMod val="65000"/>
                    <a:lumOff val="35000"/>
                  </a:schemeClr>
                </a:solidFill>
              </a:rPr>
              <a:t>How does this quotation support the use of meaningful texts?</a:t>
            </a:r>
            <a:endParaRPr lang="en-US" dirty="0"/>
          </a:p>
        </p:txBody>
      </p:sp>
    </p:spTree>
    <p:extLst>
      <p:ext uri="{BB962C8B-B14F-4D97-AF65-F5344CB8AC3E}">
        <p14:creationId xmlns:p14="http://schemas.microsoft.com/office/powerpoint/2010/main" val="223296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2133600"/>
            <a:ext cx="8229600" cy="4419600"/>
          </a:xfrm>
          <a:prstGeom prst="rect">
            <a:avLst/>
          </a:prstGeom>
        </p:spPr>
        <p:txBody>
          <a:bodyPr>
            <a:normAutofit fontScale="92500" lnSpcReduction="10000"/>
          </a:bodyPr>
          <a:lstStyle/>
          <a:p>
            <a:pPr>
              <a:lnSpc>
                <a:spcPct val="120000"/>
              </a:lnSpc>
            </a:pPr>
            <a:r>
              <a:rPr lang="en-US" dirty="0" smtClean="0">
                <a:solidFill>
                  <a:schemeClr val="tx1">
                    <a:lumMod val="65000"/>
                    <a:lumOff val="35000"/>
                  </a:schemeClr>
                </a:solidFill>
              </a:rPr>
              <a:t>Read Lesson 3 on pages 108-110 of the “Steve </a:t>
            </a:r>
            <a:r>
              <a:rPr lang="en-US" dirty="0" err="1" smtClean="0">
                <a:solidFill>
                  <a:schemeClr val="tx1">
                    <a:lumMod val="65000"/>
                    <a:lumOff val="35000"/>
                  </a:schemeClr>
                </a:solidFill>
              </a:rPr>
              <a:t>Jobs’s</a:t>
            </a:r>
            <a:r>
              <a:rPr lang="en-US" dirty="0" smtClean="0">
                <a:solidFill>
                  <a:schemeClr val="tx1">
                    <a:lumMod val="65000"/>
                    <a:lumOff val="35000"/>
                  </a:schemeClr>
                </a:solidFill>
              </a:rPr>
              <a:t> Stanford Commencement Address” unit plan.</a:t>
            </a:r>
            <a:endParaRPr lang="en-US" dirty="0">
              <a:solidFill>
                <a:srgbClr val="FF0000"/>
              </a:solidFill>
            </a:endParaRPr>
          </a:p>
          <a:p>
            <a:pPr>
              <a:lnSpc>
                <a:spcPct val="120000"/>
              </a:lnSpc>
            </a:pPr>
            <a:r>
              <a:rPr lang="en-US" dirty="0" smtClean="0">
                <a:solidFill>
                  <a:schemeClr val="tx1">
                    <a:lumMod val="65000"/>
                    <a:lumOff val="35000"/>
                  </a:schemeClr>
                </a:solidFill>
              </a:rPr>
              <a:t>Determine how students will engage </a:t>
            </a:r>
            <a:r>
              <a:rPr lang="en-US" dirty="0">
                <a:solidFill>
                  <a:schemeClr val="tx1">
                    <a:lumMod val="65000"/>
                    <a:lumOff val="35000"/>
                  </a:schemeClr>
                </a:solidFill>
              </a:rPr>
              <a:t>in reading, writing, speaking and listening, vocabulary, grammar, etc. in the </a:t>
            </a:r>
            <a:r>
              <a:rPr lang="en-US" dirty="0" smtClean="0">
                <a:solidFill>
                  <a:schemeClr val="tx1">
                    <a:lumMod val="65000"/>
                    <a:lumOff val="35000"/>
                  </a:schemeClr>
                </a:solidFill>
              </a:rPr>
              <a:t>lesson.</a:t>
            </a:r>
            <a:endParaRPr lang="en-US" dirty="0">
              <a:solidFill>
                <a:schemeClr val="tx1">
                  <a:lumMod val="65000"/>
                  <a:lumOff val="35000"/>
                </a:schemeClr>
              </a:solidFill>
            </a:endParaRPr>
          </a:p>
          <a:p>
            <a:pPr>
              <a:lnSpc>
                <a:spcPct val="120000"/>
              </a:lnSpc>
            </a:pPr>
            <a:r>
              <a:rPr lang="en-US" dirty="0" smtClean="0">
                <a:solidFill>
                  <a:schemeClr val="tx1">
                    <a:lumMod val="65000"/>
                    <a:lumOff val="35000"/>
                  </a:schemeClr>
                </a:solidFill>
              </a:rPr>
              <a:t>Use the Tasks Worth Completing handout: </a:t>
            </a:r>
            <a:r>
              <a:rPr lang="en-US" b="1" dirty="0" smtClean="0">
                <a:solidFill>
                  <a:srgbClr val="2ABDBA"/>
                </a:solidFill>
              </a:rPr>
              <a:t>What makes </a:t>
            </a:r>
            <a:r>
              <a:rPr lang="en-US" b="1" dirty="0">
                <a:solidFill>
                  <a:srgbClr val="2ABDBA"/>
                </a:solidFill>
              </a:rPr>
              <a:t>these tasks </a:t>
            </a:r>
            <a:r>
              <a:rPr lang="en-US" b="1" dirty="0" smtClean="0">
                <a:solidFill>
                  <a:srgbClr val="2ABDBA"/>
                </a:solidFill>
              </a:rPr>
              <a:t>worth completing?</a:t>
            </a:r>
          </a:p>
          <a:p>
            <a:endParaRPr lang="en-US" dirty="0" smtClean="0">
              <a:solidFill>
                <a:srgbClr val="FF0000"/>
              </a:solidFill>
            </a:endParaRPr>
          </a:p>
          <a:p>
            <a:pPr lvl="1">
              <a:lnSpc>
                <a:spcPct val="120000"/>
              </a:lnSpc>
            </a:pPr>
            <a:endParaRPr lang="en-US" dirty="0" smtClean="0">
              <a:solidFill>
                <a:schemeClr val="tx1">
                  <a:lumMod val="65000"/>
                  <a:lumOff val="35000"/>
                </a:schemeClr>
              </a:solidFill>
            </a:endParaRPr>
          </a:p>
        </p:txBody>
      </p:sp>
      <p:sp>
        <p:nvSpPr>
          <p:cNvPr id="7" name="TextBox 6"/>
          <p:cNvSpPr txBox="1"/>
          <p:nvPr/>
        </p:nvSpPr>
        <p:spPr>
          <a:xfrm>
            <a:off x="76200" y="76200"/>
            <a:ext cx="2819400" cy="1860858"/>
          </a:xfrm>
          <a:prstGeom prst="frame">
            <a:avLst/>
          </a:prstGeom>
          <a:solidFill>
            <a:srgbClr val="DAE57E"/>
          </a:solidFill>
        </p:spPr>
        <p:txBody>
          <a:bodyPr wrap="square" rtlCol="0">
            <a:spAutoFit/>
          </a:bodyPr>
          <a:lstStyle/>
          <a:p>
            <a:pPr lvl="0" algn="ctr"/>
            <a:endParaRPr lang="en-US" sz="2000" b="1" dirty="0" smtClean="0">
              <a:solidFill>
                <a:srgbClr val="2ABDBA"/>
              </a:solidFill>
              <a:latin typeface="Chalkduster" panose="020B0604020202020204" charset="0"/>
            </a:endParaRPr>
          </a:p>
          <a:p>
            <a:pPr lvl="0" algn="ctr"/>
            <a:r>
              <a:rPr lang="en-US" sz="4500" b="1" dirty="0" smtClean="0">
                <a:solidFill>
                  <a:srgbClr val="2ABDBA"/>
                </a:solidFill>
                <a:latin typeface="Chalkduster" panose="020B0604020202020204" charset="0"/>
              </a:rPr>
              <a:t>Tasks</a:t>
            </a:r>
          </a:p>
          <a:p>
            <a:pPr lvl="0" algn="ctr"/>
            <a:endParaRPr lang="en-US" sz="2000" b="1" dirty="0" smtClean="0">
              <a:solidFill>
                <a:srgbClr val="2ABDBA"/>
              </a:solidFill>
              <a:latin typeface="Chalkduster" panose="020B0604020202020204" charset="0"/>
            </a:endParaRPr>
          </a:p>
        </p:txBody>
      </p:sp>
      <p:sp>
        <p:nvSpPr>
          <p:cNvPr id="8" name="Content Placeholder 1"/>
          <p:cNvSpPr txBox="1">
            <a:spLocks/>
          </p:cNvSpPr>
          <p:nvPr/>
        </p:nvSpPr>
        <p:spPr>
          <a:xfrm>
            <a:off x="3048000" y="110415"/>
            <a:ext cx="5943600" cy="1826643"/>
          </a:xfrm>
          <a:prstGeom prst="rect">
            <a:avLst/>
          </a:prstGeom>
          <a:solidFill>
            <a:schemeClr val="bg1"/>
          </a:solidFill>
        </p:spPr>
        <p:txBody>
          <a:bodyPr anchor="ctr"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4000" dirty="0" smtClean="0">
                <a:solidFill>
                  <a:schemeClr val="tx1">
                    <a:lumMod val="65000"/>
                    <a:lumOff val="35000"/>
                  </a:schemeClr>
                </a:solidFill>
              </a:rPr>
              <a:t>What makes a task worth completing?</a:t>
            </a:r>
          </a:p>
        </p:txBody>
      </p:sp>
    </p:spTree>
    <p:extLst>
      <p:ext uri="{BB962C8B-B14F-4D97-AF65-F5344CB8AC3E}">
        <p14:creationId xmlns:p14="http://schemas.microsoft.com/office/powerpoint/2010/main" val="2168766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2133600"/>
            <a:ext cx="8229600" cy="4221163"/>
          </a:xfrm>
          <a:prstGeom prst="rect">
            <a:avLst/>
          </a:prstGeom>
        </p:spPr>
        <p:txBody>
          <a:bodyPr>
            <a:normAutofit fontScale="85000" lnSpcReduction="20000"/>
          </a:bodyPr>
          <a:lstStyle/>
          <a:p>
            <a:pPr>
              <a:lnSpc>
                <a:spcPct val="120000"/>
              </a:lnSpc>
            </a:pPr>
            <a:r>
              <a:rPr lang="en-US" dirty="0" smtClean="0">
                <a:solidFill>
                  <a:schemeClr val="tx1">
                    <a:lumMod val="65000"/>
                    <a:lumOff val="35000"/>
                  </a:schemeClr>
                </a:solidFill>
              </a:rPr>
              <a:t>Tasks </a:t>
            </a:r>
            <a:r>
              <a:rPr lang="en-US" b="1" dirty="0" smtClean="0">
                <a:solidFill>
                  <a:srgbClr val="2ABDBA"/>
                </a:solidFill>
              </a:rPr>
              <a:t>integrate all strands</a:t>
            </a:r>
            <a:r>
              <a:rPr lang="en-US" dirty="0" smtClean="0">
                <a:solidFill>
                  <a:schemeClr val="tx1">
                    <a:lumMod val="65000"/>
                    <a:lumOff val="35000"/>
                  </a:schemeClr>
                </a:solidFill>
              </a:rPr>
              <a:t> (reading, writing, speaking, listening, and language)</a:t>
            </a:r>
          </a:p>
          <a:p>
            <a:pPr>
              <a:lnSpc>
                <a:spcPct val="120000"/>
              </a:lnSpc>
            </a:pPr>
            <a:r>
              <a:rPr lang="en-US" dirty="0" smtClean="0">
                <a:solidFill>
                  <a:schemeClr val="tx1">
                    <a:lumMod val="65000"/>
                    <a:lumOff val="35000"/>
                  </a:schemeClr>
                </a:solidFill>
              </a:rPr>
              <a:t>Tasks focus on reading, understanding </a:t>
            </a:r>
            <a:r>
              <a:rPr lang="en-US" b="1" dirty="0" smtClean="0">
                <a:solidFill>
                  <a:srgbClr val="2ABDBA"/>
                </a:solidFill>
              </a:rPr>
              <a:t>meaningful texts</a:t>
            </a:r>
            <a:r>
              <a:rPr lang="en-US" dirty="0" smtClean="0">
                <a:solidFill>
                  <a:schemeClr val="tx1">
                    <a:lumMod val="65000"/>
                    <a:lumOff val="35000"/>
                  </a:schemeClr>
                </a:solidFill>
              </a:rPr>
              <a:t> and then </a:t>
            </a:r>
            <a:r>
              <a:rPr lang="en-US" b="1" dirty="0" smtClean="0">
                <a:solidFill>
                  <a:srgbClr val="2ABDBA"/>
                </a:solidFill>
              </a:rPr>
              <a:t>expressing understanding</a:t>
            </a:r>
            <a:r>
              <a:rPr lang="en-US" dirty="0" smtClean="0">
                <a:solidFill>
                  <a:schemeClr val="tx1">
                    <a:lumMod val="65000"/>
                    <a:lumOff val="35000"/>
                  </a:schemeClr>
                </a:solidFill>
              </a:rPr>
              <a:t> of those texts (ELA goal)</a:t>
            </a:r>
          </a:p>
          <a:p>
            <a:pPr>
              <a:lnSpc>
                <a:spcPct val="120000"/>
              </a:lnSpc>
            </a:pPr>
            <a:r>
              <a:rPr lang="en-US" dirty="0" smtClean="0">
                <a:solidFill>
                  <a:schemeClr val="tx1">
                    <a:lumMod val="65000"/>
                    <a:lumOff val="35000"/>
                  </a:schemeClr>
                </a:solidFill>
              </a:rPr>
              <a:t>Tasks include high quality, </a:t>
            </a:r>
            <a:r>
              <a:rPr lang="en-US" b="1" dirty="0" smtClean="0">
                <a:solidFill>
                  <a:srgbClr val="2ABDBA"/>
                </a:solidFill>
              </a:rPr>
              <a:t>text-dependent questions</a:t>
            </a:r>
          </a:p>
          <a:p>
            <a:pPr>
              <a:lnSpc>
                <a:spcPct val="120000"/>
              </a:lnSpc>
            </a:pPr>
            <a:r>
              <a:rPr lang="en-US" dirty="0" smtClean="0">
                <a:solidFill>
                  <a:schemeClr val="tx1">
                    <a:lumMod val="65000"/>
                    <a:lumOff val="35000"/>
                  </a:schemeClr>
                </a:solidFill>
              </a:rPr>
              <a:t>Tasks incorporate </a:t>
            </a:r>
            <a:r>
              <a:rPr lang="en-US" b="1" dirty="0" smtClean="0">
                <a:solidFill>
                  <a:srgbClr val="2ABDBA"/>
                </a:solidFill>
              </a:rPr>
              <a:t>ongoing assessment</a:t>
            </a:r>
            <a:endParaRPr lang="en-US" b="1" dirty="0">
              <a:solidFill>
                <a:srgbClr val="2ABDBA"/>
              </a:solidFill>
            </a:endParaRPr>
          </a:p>
          <a:p>
            <a:pPr>
              <a:lnSpc>
                <a:spcPct val="120000"/>
              </a:lnSpc>
            </a:pPr>
            <a:r>
              <a:rPr lang="en-US" dirty="0" smtClean="0">
                <a:solidFill>
                  <a:schemeClr val="tx1">
                    <a:lumMod val="65000"/>
                    <a:lumOff val="35000"/>
                  </a:schemeClr>
                </a:solidFill>
              </a:rPr>
              <a:t>Tasks </a:t>
            </a:r>
            <a:r>
              <a:rPr lang="en-US" b="1" dirty="0" smtClean="0">
                <a:solidFill>
                  <a:srgbClr val="2ABDBA"/>
                </a:solidFill>
              </a:rPr>
              <a:t>scaffold student knowledge and skill</a:t>
            </a:r>
            <a:r>
              <a:rPr lang="en-US" dirty="0" smtClean="0">
                <a:solidFill>
                  <a:schemeClr val="tx1">
                    <a:lumMod val="65000"/>
                    <a:lumOff val="35000"/>
                  </a:schemeClr>
                </a:solidFill>
              </a:rPr>
              <a:t> toward end outcome</a:t>
            </a:r>
          </a:p>
        </p:txBody>
      </p:sp>
      <p:sp>
        <p:nvSpPr>
          <p:cNvPr id="7" name="TextBox 6"/>
          <p:cNvSpPr txBox="1"/>
          <p:nvPr/>
        </p:nvSpPr>
        <p:spPr>
          <a:xfrm>
            <a:off x="76200" y="76200"/>
            <a:ext cx="2819400" cy="1860858"/>
          </a:xfrm>
          <a:prstGeom prst="frame">
            <a:avLst/>
          </a:prstGeom>
          <a:solidFill>
            <a:srgbClr val="DAE57E"/>
          </a:solidFill>
        </p:spPr>
        <p:txBody>
          <a:bodyPr wrap="square" rtlCol="0">
            <a:spAutoFit/>
          </a:bodyPr>
          <a:lstStyle/>
          <a:p>
            <a:pPr lvl="0" algn="ctr"/>
            <a:endParaRPr lang="en-US" sz="2000" b="1" dirty="0" smtClean="0">
              <a:solidFill>
                <a:srgbClr val="2ABDBA"/>
              </a:solidFill>
              <a:latin typeface="Chalkduster" panose="020B0604020202020204" charset="0"/>
            </a:endParaRPr>
          </a:p>
          <a:p>
            <a:pPr lvl="0" algn="ctr"/>
            <a:r>
              <a:rPr lang="en-US" sz="4500" b="1" dirty="0" smtClean="0">
                <a:solidFill>
                  <a:srgbClr val="2ABDBA"/>
                </a:solidFill>
                <a:latin typeface="Chalkduster" panose="020B0604020202020204" charset="0"/>
              </a:rPr>
              <a:t>Tasks</a:t>
            </a:r>
          </a:p>
          <a:p>
            <a:pPr lvl="0" algn="ctr"/>
            <a:endParaRPr lang="en-US" sz="2000" b="1" dirty="0" smtClean="0">
              <a:solidFill>
                <a:srgbClr val="2ABDBA"/>
              </a:solidFill>
              <a:latin typeface="Chalkduster" panose="020B0604020202020204" charset="0"/>
            </a:endParaRPr>
          </a:p>
        </p:txBody>
      </p:sp>
      <p:sp>
        <p:nvSpPr>
          <p:cNvPr id="8" name="Content Placeholder 1"/>
          <p:cNvSpPr txBox="1">
            <a:spLocks/>
          </p:cNvSpPr>
          <p:nvPr/>
        </p:nvSpPr>
        <p:spPr>
          <a:xfrm>
            <a:off x="3048000" y="110415"/>
            <a:ext cx="5943600" cy="1826643"/>
          </a:xfrm>
          <a:prstGeom prst="rect">
            <a:avLst/>
          </a:prstGeom>
          <a:solidFill>
            <a:schemeClr val="bg1"/>
          </a:solidFill>
        </p:spPr>
        <p:txBody>
          <a:bodyPr anchor="ctr"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4000" dirty="0" smtClean="0">
                <a:solidFill>
                  <a:schemeClr val="tx1">
                    <a:lumMod val="65000"/>
                    <a:lumOff val="35000"/>
                  </a:schemeClr>
                </a:solidFill>
              </a:rPr>
              <a:t>What makes tasks worth completing?</a:t>
            </a:r>
          </a:p>
        </p:txBody>
      </p:sp>
    </p:spTree>
    <p:extLst>
      <p:ext uri="{BB962C8B-B14F-4D97-AF65-F5344CB8AC3E}">
        <p14:creationId xmlns:p14="http://schemas.microsoft.com/office/powerpoint/2010/main" val="383579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_training_module_part_2_introduction_designing_tasks_for_close_reading2 (2) (1).docx [Compatibility Mode] - Microsoft Word"/>
          <p:cNvPicPr>
            <a:picLocks noChangeAspect="1"/>
          </p:cNvPicPr>
          <p:nvPr/>
        </p:nvPicPr>
        <p:blipFill rotWithShape="1">
          <a:blip r:embed="rId3">
            <a:extLst>
              <a:ext uri="{28A0092B-C50C-407E-A947-70E740481C1C}">
                <a14:useLocalDpi xmlns:a14="http://schemas.microsoft.com/office/drawing/2010/main" val="0"/>
              </a:ext>
            </a:extLst>
          </a:blip>
          <a:srcRect l="18068" t="17702" r="21137" b="7314"/>
          <a:stretch/>
        </p:blipFill>
        <p:spPr>
          <a:xfrm>
            <a:off x="914400" y="914400"/>
            <a:ext cx="7315200" cy="5029200"/>
          </a:xfrm>
          <a:prstGeom prst="rect">
            <a:avLst/>
          </a:prstGeom>
        </p:spPr>
      </p:pic>
    </p:spTree>
    <p:extLst>
      <p:ext uri="{BB962C8B-B14F-4D97-AF65-F5344CB8AC3E}">
        <p14:creationId xmlns:p14="http://schemas.microsoft.com/office/powerpoint/2010/main" val="323668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Agenda</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pPr>
              <a:spcBef>
                <a:spcPts val="1200"/>
              </a:spcBef>
            </a:pPr>
            <a:r>
              <a:rPr lang="en-US" dirty="0" smtClean="0">
                <a:solidFill>
                  <a:schemeClr val="tx1">
                    <a:lumMod val="65000"/>
                    <a:lumOff val="35000"/>
                  </a:schemeClr>
                </a:solidFill>
              </a:rPr>
              <a:t>English Language Arts Instructional Focus</a:t>
            </a:r>
          </a:p>
          <a:p>
            <a:pPr lvl="1">
              <a:spcBef>
                <a:spcPts val="1200"/>
              </a:spcBef>
            </a:pPr>
            <a:r>
              <a:rPr lang="en-US" dirty="0" smtClean="0">
                <a:solidFill>
                  <a:schemeClr val="tx1">
                    <a:lumMod val="65000"/>
                    <a:lumOff val="35000"/>
                  </a:schemeClr>
                </a:solidFill>
              </a:rPr>
              <a:t>Texts worth teaching</a:t>
            </a:r>
          </a:p>
          <a:p>
            <a:pPr lvl="1">
              <a:spcBef>
                <a:spcPts val="1200"/>
              </a:spcBef>
            </a:pPr>
            <a:r>
              <a:rPr lang="en-US" dirty="0" smtClean="0">
                <a:solidFill>
                  <a:schemeClr val="tx1">
                    <a:lumMod val="65000"/>
                    <a:lumOff val="35000"/>
                  </a:schemeClr>
                </a:solidFill>
              </a:rPr>
              <a:t>Tasks worth completing</a:t>
            </a:r>
          </a:p>
          <a:p>
            <a:pPr>
              <a:spcBef>
                <a:spcPts val="1200"/>
              </a:spcBef>
            </a:pPr>
            <a:r>
              <a:rPr lang="en-US" dirty="0" smtClean="0"/>
              <a:t>Guidebook Overview</a:t>
            </a:r>
          </a:p>
          <a:p>
            <a:pPr>
              <a:spcBef>
                <a:spcPts val="1200"/>
              </a:spcBef>
            </a:pPr>
            <a:r>
              <a:rPr lang="en-US" dirty="0" smtClean="0">
                <a:solidFill>
                  <a:schemeClr val="tx1">
                    <a:lumMod val="65000"/>
                    <a:lumOff val="35000"/>
                  </a:schemeClr>
                </a:solidFill>
              </a:rPr>
              <a:t>Compass Connections</a:t>
            </a:r>
          </a:p>
          <a:p>
            <a:pPr>
              <a:spcBef>
                <a:spcPts val="1200"/>
              </a:spcBef>
            </a:pPr>
            <a:r>
              <a:rPr lang="en-US" dirty="0" smtClean="0">
                <a:solidFill>
                  <a:schemeClr val="tx1">
                    <a:lumMod val="65000"/>
                    <a:lumOff val="35000"/>
                  </a:schemeClr>
                </a:solidFill>
              </a:rPr>
              <a:t>Next Steps</a:t>
            </a:r>
            <a:endParaRPr lang="en-US" dirty="0">
              <a:solidFill>
                <a:schemeClr val="tx1">
                  <a:lumMod val="65000"/>
                  <a:lumOff val="35000"/>
                </a:schemeClr>
              </a:solidFill>
            </a:endParaRPr>
          </a:p>
        </p:txBody>
      </p:sp>
      <p:sp>
        <p:nvSpPr>
          <p:cNvPr id="4" name="Rectangle 3"/>
          <p:cNvSpPr/>
          <p:nvPr/>
        </p:nvSpPr>
        <p:spPr>
          <a:xfrm>
            <a:off x="0" y="3429000"/>
            <a:ext cx="9144000" cy="609600"/>
          </a:xfrm>
          <a:prstGeom prst="rect">
            <a:avLst/>
          </a:prstGeom>
          <a:solidFill>
            <a:srgbClr val="FFCC99">
              <a:alpha val="4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45363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ELA Guidebook: Assessments</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normAutofit/>
          </a:bodyPr>
          <a:lstStyle/>
          <a:p>
            <a:r>
              <a:rPr lang="en-US" dirty="0" smtClean="0">
                <a:solidFill>
                  <a:schemeClr val="tx1">
                    <a:lumMod val="65000"/>
                    <a:lumOff val="35000"/>
                  </a:schemeClr>
                </a:solidFill>
              </a:rPr>
              <a:t>Open the guidebook to page 99.</a:t>
            </a:r>
            <a:endParaRPr lang="en-US" dirty="0" smtClean="0">
              <a:solidFill>
                <a:srgbClr val="FF0000"/>
              </a:solidFill>
            </a:endParaRPr>
          </a:p>
        </p:txBody>
      </p:sp>
      <p:graphicFrame>
        <p:nvGraphicFramePr>
          <p:cNvPr id="4" name="Diagram 3"/>
          <p:cNvGraphicFramePr/>
          <p:nvPr>
            <p:extLst>
              <p:ext uri="{D42A27DB-BD31-4B8C-83A1-F6EECF244321}">
                <p14:modId xmlns:p14="http://schemas.microsoft.com/office/powerpoint/2010/main" val="50493400"/>
              </p:ext>
            </p:extLst>
          </p:nvPr>
        </p:nvGraphicFramePr>
        <p:xfrm>
          <a:off x="1524000" y="2336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527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ELA Guidebook: Lessons</a:t>
            </a:r>
            <a:endParaRPr lang="en-US" dirty="0">
              <a:solidFill>
                <a:schemeClr val="tx1">
                  <a:lumMod val="65000"/>
                  <a:lumOff val="35000"/>
                </a:schemeClr>
              </a:solidFill>
            </a:endParaRPr>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solidFill>
                  <a:schemeClr val="tx1">
                    <a:lumMod val="65000"/>
                    <a:lumOff val="35000"/>
                  </a:schemeClr>
                </a:solidFill>
              </a:rPr>
              <a:t>Turn to page 108</a:t>
            </a:r>
            <a:r>
              <a:rPr lang="en-US" dirty="0" smtClean="0">
                <a:solidFill>
                  <a:srgbClr val="FF0000"/>
                </a:solidFill>
              </a:rPr>
              <a:t> </a:t>
            </a:r>
            <a:r>
              <a:rPr lang="en-US" dirty="0" smtClean="0">
                <a:solidFill>
                  <a:schemeClr val="tx1">
                    <a:lumMod val="65000"/>
                    <a:lumOff val="35000"/>
                  </a:schemeClr>
                </a:solidFill>
              </a:rPr>
              <a:t>in the guidebook.</a:t>
            </a:r>
            <a:endParaRPr lang="en-US" dirty="0" smtClean="0">
              <a:solidFill>
                <a:srgbClr val="FF0000"/>
              </a:solidFill>
            </a:endParaRPr>
          </a:p>
          <a:p>
            <a:pPr lvl="1"/>
            <a:r>
              <a:rPr lang="en-US" dirty="0" smtClean="0">
                <a:solidFill>
                  <a:schemeClr val="tx1">
                    <a:lumMod val="65000"/>
                    <a:lumOff val="35000"/>
                  </a:schemeClr>
                </a:solidFill>
              </a:rPr>
              <a:t>How does Lesson 3 prepare students for the unit assessments?</a:t>
            </a:r>
          </a:p>
          <a:p>
            <a:pPr lvl="1"/>
            <a:r>
              <a:rPr lang="en-US" dirty="0" smtClean="0">
                <a:solidFill>
                  <a:schemeClr val="tx1">
                    <a:lumMod val="65000"/>
                    <a:lumOff val="35000"/>
                  </a:schemeClr>
                </a:solidFill>
              </a:rPr>
              <a:t>How do previous lessons prepare students for Lesson 3?</a:t>
            </a:r>
          </a:p>
          <a:p>
            <a:pPr lvl="1"/>
            <a:r>
              <a:rPr lang="en-US" dirty="0" smtClean="0">
                <a:solidFill>
                  <a:schemeClr val="tx1">
                    <a:lumMod val="65000"/>
                    <a:lumOff val="35000"/>
                  </a:schemeClr>
                </a:solidFill>
              </a:rPr>
              <a:t>How does Lesson 3 prepare students for future lessons?</a:t>
            </a:r>
          </a:p>
          <a:p>
            <a:r>
              <a:rPr lang="en-US" dirty="0" smtClean="0">
                <a:solidFill>
                  <a:schemeClr val="tx1">
                    <a:lumMod val="65000"/>
                    <a:lumOff val="35000"/>
                  </a:schemeClr>
                </a:solidFill>
              </a:rPr>
              <a:t>Discuss at your table.</a:t>
            </a:r>
          </a:p>
        </p:txBody>
      </p:sp>
    </p:spTree>
    <p:extLst>
      <p:ext uri="{BB962C8B-B14F-4D97-AF65-F5344CB8AC3E}">
        <p14:creationId xmlns:p14="http://schemas.microsoft.com/office/powerpoint/2010/main" val="1961216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48200"/>
          </a:xfrm>
          <a:solidFill>
            <a:schemeClr val="bg1"/>
          </a:solidFill>
        </p:spPr>
        <p:txBody>
          <a:bodyPr>
            <a:normAutofit lnSpcReduction="10000"/>
          </a:bodyPr>
          <a:lstStyle/>
          <a:p>
            <a:pPr marL="0" indent="0">
              <a:buNone/>
            </a:pPr>
            <a:r>
              <a:rPr lang="en-US" dirty="0" smtClean="0">
                <a:solidFill>
                  <a:schemeClr val="tx1">
                    <a:lumMod val="65000"/>
                    <a:lumOff val="35000"/>
                  </a:schemeClr>
                </a:solidFill>
              </a:rPr>
              <a:t>By the end of the presentation, participants will know:</a:t>
            </a:r>
          </a:p>
          <a:p>
            <a:r>
              <a:rPr lang="en-US" dirty="0" smtClean="0">
                <a:solidFill>
                  <a:schemeClr val="tx1">
                    <a:lumMod val="65000"/>
                    <a:lumOff val="35000"/>
                  </a:schemeClr>
                </a:solidFill>
              </a:rPr>
              <a:t>The importance of meaningful texts and tasks in ELA instruction</a:t>
            </a:r>
          </a:p>
          <a:p>
            <a:r>
              <a:rPr lang="en-US" dirty="0" smtClean="0">
                <a:solidFill>
                  <a:schemeClr val="tx1">
                    <a:lumMod val="65000"/>
                    <a:lumOff val="35000"/>
                  </a:schemeClr>
                </a:solidFill>
              </a:rPr>
              <a:t>Why we are focusing on these shifts in ELA instruction</a:t>
            </a:r>
          </a:p>
          <a:p>
            <a:r>
              <a:rPr lang="en-US" dirty="0" smtClean="0">
                <a:solidFill>
                  <a:schemeClr val="tx1">
                    <a:lumMod val="65000"/>
                    <a:lumOff val="35000"/>
                  </a:schemeClr>
                </a:solidFill>
              </a:rPr>
              <a:t>How the ELA guidebooks give teachers the support they need to these changes happen in the classroom</a:t>
            </a:r>
          </a:p>
        </p:txBody>
      </p:sp>
      <p:sp>
        <p:nvSpPr>
          <p:cNvPr id="3" name="Title 2"/>
          <p:cNvSpPr>
            <a:spLocks noGrp="1"/>
          </p:cNvSpPr>
          <p:nvPr>
            <p:ph type="title"/>
          </p:nvPr>
        </p:nvSpPr>
        <p:spPr/>
        <p:txBody>
          <a:bodyPr/>
          <a:lstStyle/>
          <a:p>
            <a:r>
              <a:rPr lang="en-US" dirty="0" smtClean="0">
                <a:solidFill>
                  <a:schemeClr val="tx1">
                    <a:lumMod val="65000"/>
                    <a:lumOff val="35000"/>
                  </a:schemeClr>
                </a:solidFill>
              </a:rPr>
              <a:t>Objectives</a:t>
            </a:r>
            <a:endParaRPr lang="en-US" sz="4000" b="1" dirty="0">
              <a:solidFill>
                <a:schemeClr val="tx1">
                  <a:lumMod val="65000"/>
                  <a:lumOff val="35000"/>
                </a:schemeClr>
              </a:solidFill>
            </a:endParaRPr>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Slide Number Placeholder 4"/>
          <p:cNvSpPr>
            <a:spLocks noGrp="1"/>
          </p:cNvSpPr>
          <p:nvPr>
            <p:ph type="sldNum" sz="quarter" idx="4"/>
          </p:nvPr>
        </p:nvSpPr>
        <p:spPr/>
        <p:txBody>
          <a:bodyPr/>
          <a:lstStyle/>
          <a:p>
            <a:fld id="{79BA4B8F-8B3F-4B52-9164-AF2CA95F68ED}" type="slidenum">
              <a:rPr lang="en-US" smtClean="0"/>
              <a:pPr/>
              <a:t>2</a:t>
            </a:fld>
            <a:endParaRPr lang="en-US" dirty="0"/>
          </a:p>
        </p:txBody>
      </p:sp>
    </p:spTree>
    <p:extLst>
      <p:ext uri="{BB962C8B-B14F-4D97-AF65-F5344CB8AC3E}">
        <p14:creationId xmlns:p14="http://schemas.microsoft.com/office/powerpoint/2010/main" val="420844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English Language Arts Guidebooks</a:t>
            </a:r>
            <a:endParaRPr lang="en-US" dirty="0"/>
          </a:p>
        </p:txBody>
      </p:sp>
      <p:sp>
        <p:nvSpPr>
          <p:cNvPr id="5" name="Content Placeholder 4"/>
          <p:cNvSpPr>
            <a:spLocks noGrp="1"/>
          </p:cNvSpPr>
          <p:nvPr>
            <p:ph idx="1"/>
          </p:nvPr>
        </p:nvSpPr>
        <p:spPr/>
        <p:txBody>
          <a:bodyPr>
            <a:normAutofit/>
          </a:bodyPr>
          <a:lstStyle/>
          <a:p>
            <a:pPr marL="0" indent="0">
              <a:lnSpc>
                <a:spcPct val="120000"/>
              </a:lnSpc>
              <a:buNone/>
            </a:pPr>
            <a:r>
              <a:rPr lang="en-US" dirty="0" smtClean="0">
                <a:solidFill>
                  <a:schemeClr val="tx1">
                    <a:lumMod val="65000"/>
                    <a:lumOff val="35000"/>
                  </a:schemeClr>
                </a:solidFill>
              </a:rPr>
              <a:t>Two main components:</a:t>
            </a:r>
          </a:p>
          <a:p>
            <a:pPr>
              <a:lnSpc>
                <a:spcPct val="120000"/>
              </a:lnSpc>
            </a:pPr>
            <a:r>
              <a:rPr lang="en-US" b="1" u="sng" dirty="0" smtClean="0">
                <a:solidFill>
                  <a:srgbClr val="2ABDBA"/>
                </a:solidFill>
              </a:rPr>
              <a:t>Texts worth teaching</a:t>
            </a:r>
            <a:r>
              <a:rPr lang="en-US" b="1" dirty="0" smtClean="0">
                <a:solidFill>
                  <a:srgbClr val="2ABDBA"/>
                </a:solidFill>
              </a:rPr>
              <a:t>:</a:t>
            </a:r>
            <a:r>
              <a:rPr lang="en-US" dirty="0" smtClean="0">
                <a:solidFill>
                  <a:schemeClr val="tx1">
                    <a:lumMod val="65000"/>
                    <a:lumOff val="35000"/>
                  </a:schemeClr>
                </a:solidFill>
              </a:rPr>
              <a:t> complex, grade-level, quality text sets that reflect a range of texts types and formats</a:t>
            </a:r>
          </a:p>
          <a:p>
            <a:pPr>
              <a:lnSpc>
                <a:spcPct val="120000"/>
              </a:lnSpc>
            </a:pPr>
            <a:r>
              <a:rPr lang="en-US" b="1" u="sng" dirty="0" smtClean="0">
                <a:solidFill>
                  <a:srgbClr val="2ABDBA"/>
                </a:solidFill>
              </a:rPr>
              <a:t>Tasks worth completing</a:t>
            </a:r>
            <a:r>
              <a:rPr lang="en-US" b="1" dirty="0" smtClean="0">
                <a:solidFill>
                  <a:srgbClr val="2ABDBA"/>
                </a:solidFill>
              </a:rPr>
              <a:t>:</a:t>
            </a:r>
            <a:r>
              <a:rPr lang="en-US" dirty="0" smtClean="0">
                <a:solidFill>
                  <a:schemeClr val="tx1">
                    <a:lumMod val="65000"/>
                    <a:lumOff val="35000"/>
                  </a:schemeClr>
                </a:solidFill>
              </a:rPr>
              <a:t> quality tasks that build student knowledge toward the unit focus and three unit assessments</a:t>
            </a:r>
          </a:p>
          <a:p>
            <a:pPr marL="0" indent="0">
              <a:lnSpc>
                <a:spcPct val="120000"/>
              </a:lnSpc>
              <a:buNone/>
            </a:pPr>
            <a:endParaRPr lang="en-US" dirty="0">
              <a:solidFill>
                <a:schemeClr val="tx1">
                  <a:lumMod val="65000"/>
                  <a:lumOff val="35000"/>
                </a:schemeClr>
              </a:solidFill>
            </a:endParaRPr>
          </a:p>
        </p:txBody>
      </p:sp>
    </p:spTree>
    <p:extLst>
      <p:ext uri="{BB962C8B-B14F-4D97-AF65-F5344CB8AC3E}">
        <p14:creationId xmlns:p14="http://schemas.microsoft.com/office/powerpoint/2010/main" val="3562358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Agenda</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pPr>
              <a:spcBef>
                <a:spcPts val="1200"/>
              </a:spcBef>
            </a:pPr>
            <a:r>
              <a:rPr lang="en-US" dirty="0" smtClean="0">
                <a:solidFill>
                  <a:schemeClr val="tx1">
                    <a:lumMod val="65000"/>
                    <a:lumOff val="35000"/>
                  </a:schemeClr>
                </a:solidFill>
              </a:rPr>
              <a:t>English Language Arts Instructional Focus</a:t>
            </a:r>
          </a:p>
          <a:p>
            <a:pPr lvl="1">
              <a:spcBef>
                <a:spcPts val="1200"/>
              </a:spcBef>
            </a:pPr>
            <a:r>
              <a:rPr lang="en-US" dirty="0" smtClean="0">
                <a:solidFill>
                  <a:schemeClr val="tx1">
                    <a:lumMod val="65000"/>
                    <a:lumOff val="35000"/>
                  </a:schemeClr>
                </a:solidFill>
              </a:rPr>
              <a:t>Texts worth teaching</a:t>
            </a:r>
          </a:p>
          <a:p>
            <a:pPr lvl="1">
              <a:spcBef>
                <a:spcPts val="1200"/>
              </a:spcBef>
            </a:pPr>
            <a:r>
              <a:rPr lang="en-US" dirty="0" smtClean="0">
                <a:solidFill>
                  <a:schemeClr val="tx1">
                    <a:lumMod val="65000"/>
                    <a:lumOff val="35000"/>
                  </a:schemeClr>
                </a:solidFill>
              </a:rPr>
              <a:t>Tasks worth completing</a:t>
            </a:r>
          </a:p>
          <a:p>
            <a:pPr>
              <a:spcBef>
                <a:spcPts val="1200"/>
              </a:spcBef>
            </a:pPr>
            <a:r>
              <a:rPr lang="en-US" dirty="0" smtClean="0">
                <a:solidFill>
                  <a:schemeClr val="tx1">
                    <a:lumMod val="65000"/>
                    <a:lumOff val="35000"/>
                  </a:schemeClr>
                </a:solidFill>
              </a:rPr>
              <a:t>Guidebook Overview</a:t>
            </a:r>
          </a:p>
          <a:p>
            <a:pPr>
              <a:spcBef>
                <a:spcPts val="1200"/>
              </a:spcBef>
            </a:pPr>
            <a:r>
              <a:rPr lang="en-US" dirty="0" smtClean="0"/>
              <a:t>Compass Connections</a:t>
            </a:r>
          </a:p>
          <a:p>
            <a:pPr>
              <a:spcBef>
                <a:spcPts val="1200"/>
              </a:spcBef>
            </a:pPr>
            <a:r>
              <a:rPr lang="en-US" dirty="0" smtClean="0">
                <a:solidFill>
                  <a:schemeClr val="tx1">
                    <a:lumMod val="65000"/>
                    <a:lumOff val="35000"/>
                  </a:schemeClr>
                </a:solidFill>
              </a:rPr>
              <a:t>Next Steps</a:t>
            </a:r>
            <a:endParaRPr lang="en-US" dirty="0">
              <a:solidFill>
                <a:schemeClr val="tx1">
                  <a:lumMod val="65000"/>
                  <a:lumOff val="35000"/>
                </a:schemeClr>
              </a:solidFill>
            </a:endParaRPr>
          </a:p>
        </p:txBody>
      </p:sp>
      <p:sp>
        <p:nvSpPr>
          <p:cNvPr id="4" name="Rectangle 3"/>
          <p:cNvSpPr/>
          <p:nvPr/>
        </p:nvSpPr>
        <p:spPr>
          <a:xfrm>
            <a:off x="0" y="4038600"/>
            <a:ext cx="9144000" cy="609600"/>
          </a:xfrm>
          <a:prstGeom prst="rect">
            <a:avLst/>
          </a:prstGeom>
          <a:solidFill>
            <a:srgbClr val="FFCC99">
              <a:alpha val="4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57936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4294967295"/>
          </p:nvPr>
        </p:nvSpPr>
        <p:spPr>
          <a:xfrm>
            <a:off x="380999" y="1447800"/>
            <a:ext cx="8382001" cy="5029200"/>
          </a:xfrm>
          <a:prstGeom prst="rect">
            <a:avLst/>
          </a:prstGeom>
        </p:spPr>
        <p:txBody>
          <a:bodyPr>
            <a:normAutofit lnSpcReduction="10000"/>
          </a:bodyPr>
          <a:lstStyle/>
          <a:p>
            <a:pPr marL="0" indent="0">
              <a:buNone/>
            </a:pPr>
            <a:r>
              <a:rPr lang="en-US" sz="2600" b="1" dirty="0" smtClean="0">
                <a:solidFill>
                  <a:srgbClr val="2ABDBA"/>
                </a:solidFill>
              </a:rPr>
              <a:t>Effective instruction</a:t>
            </a:r>
            <a:r>
              <a:rPr lang="en-US" sz="2600" b="1" dirty="0" smtClean="0">
                <a:solidFill>
                  <a:schemeClr val="tx1">
                    <a:lumMod val="65000"/>
                    <a:lumOff val="35000"/>
                  </a:schemeClr>
                </a:solidFill>
              </a:rPr>
              <a:t> </a:t>
            </a:r>
            <a:r>
              <a:rPr lang="en-US" sz="2600" dirty="0" smtClean="0">
                <a:solidFill>
                  <a:schemeClr val="tx1">
                    <a:lumMod val="65000"/>
                    <a:lumOff val="35000"/>
                  </a:schemeClr>
                </a:solidFill>
              </a:rPr>
              <a:t>requires commitment to: </a:t>
            </a:r>
          </a:p>
          <a:p>
            <a:r>
              <a:rPr lang="en-US" sz="2600" dirty="0" smtClean="0">
                <a:solidFill>
                  <a:schemeClr val="tx1">
                    <a:lumMod val="65000"/>
                    <a:lumOff val="35000"/>
                  </a:schemeClr>
                </a:solidFill>
              </a:rPr>
              <a:t>1c: Setting Instructional Outcomes </a:t>
            </a:r>
          </a:p>
          <a:p>
            <a:r>
              <a:rPr lang="en-US" sz="2600" dirty="0" smtClean="0">
                <a:solidFill>
                  <a:schemeClr val="tx1">
                    <a:lumMod val="65000"/>
                    <a:lumOff val="35000"/>
                  </a:schemeClr>
                </a:solidFill>
              </a:rPr>
              <a:t>2c: Managing Classroom Procedures</a:t>
            </a:r>
          </a:p>
          <a:p>
            <a:r>
              <a:rPr lang="en-US" sz="2600" dirty="0" smtClean="0">
                <a:solidFill>
                  <a:schemeClr val="tx1">
                    <a:lumMod val="65000"/>
                    <a:lumOff val="35000"/>
                  </a:schemeClr>
                </a:solidFill>
              </a:rPr>
              <a:t>3b: Using Questioning and Discussion Techniques </a:t>
            </a:r>
          </a:p>
          <a:p>
            <a:r>
              <a:rPr lang="en-US" sz="2600" dirty="0" smtClean="0">
                <a:solidFill>
                  <a:schemeClr val="tx1">
                    <a:lumMod val="65000"/>
                    <a:lumOff val="35000"/>
                  </a:schemeClr>
                </a:solidFill>
              </a:rPr>
              <a:t>3c: Engaging Students in Learning </a:t>
            </a:r>
          </a:p>
          <a:p>
            <a:r>
              <a:rPr lang="en-US" sz="2600" dirty="0" smtClean="0">
                <a:solidFill>
                  <a:schemeClr val="tx1">
                    <a:lumMod val="65000"/>
                    <a:lumOff val="35000"/>
                  </a:schemeClr>
                </a:solidFill>
              </a:rPr>
              <a:t>3d: Using Assessment in Instruction </a:t>
            </a:r>
          </a:p>
          <a:p>
            <a:pPr marL="0" indent="0">
              <a:buNone/>
            </a:pPr>
            <a:endParaRPr lang="en-US" sz="2600" b="1" dirty="0" smtClean="0">
              <a:solidFill>
                <a:schemeClr val="accent1"/>
              </a:solidFill>
            </a:endParaRPr>
          </a:p>
          <a:p>
            <a:pPr marL="0" indent="0">
              <a:buNone/>
            </a:pPr>
            <a:r>
              <a:rPr lang="en-US" sz="2600" b="1" dirty="0" smtClean="0">
                <a:solidFill>
                  <a:srgbClr val="2ABDBA"/>
                </a:solidFill>
              </a:rPr>
              <a:t>Review Lesson 3 </a:t>
            </a:r>
            <a:r>
              <a:rPr lang="en-US" sz="2600" dirty="0" smtClean="0">
                <a:solidFill>
                  <a:schemeClr val="tx1">
                    <a:lumMod val="65000"/>
                    <a:lumOff val="35000"/>
                  </a:schemeClr>
                </a:solidFill>
              </a:rPr>
              <a:t>from the Grades 6-8 ELA Guidebook.</a:t>
            </a:r>
          </a:p>
          <a:p>
            <a:r>
              <a:rPr lang="en-US" sz="2600" dirty="0" smtClean="0">
                <a:solidFill>
                  <a:schemeClr val="tx1">
                    <a:lumMod val="65000"/>
                    <a:lumOff val="35000"/>
                  </a:schemeClr>
                </a:solidFill>
              </a:rPr>
              <a:t>How could these </a:t>
            </a:r>
            <a:r>
              <a:rPr lang="en-US" sz="2600" b="1" dirty="0" smtClean="0">
                <a:solidFill>
                  <a:srgbClr val="2ABDBA"/>
                </a:solidFill>
              </a:rPr>
              <a:t>components of effective instruction </a:t>
            </a:r>
            <a:r>
              <a:rPr lang="en-US" sz="2600" dirty="0" smtClean="0">
                <a:solidFill>
                  <a:schemeClr val="tx1">
                    <a:lumMod val="65000"/>
                    <a:lumOff val="35000"/>
                  </a:schemeClr>
                </a:solidFill>
              </a:rPr>
              <a:t>be achieved if a teacher taught Lesson 3?</a:t>
            </a:r>
            <a:r>
              <a:rPr lang="en-US" sz="2600" dirty="0" smtClean="0">
                <a:solidFill>
                  <a:srgbClr val="2ABDBA"/>
                </a:solidFill>
              </a:rPr>
              <a:t> </a:t>
            </a:r>
          </a:p>
          <a:p>
            <a:r>
              <a:rPr lang="en-US" sz="2600" dirty="0" smtClean="0">
                <a:solidFill>
                  <a:schemeClr val="tx1">
                    <a:lumMod val="65000"/>
                    <a:lumOff val="35000"/>
                  </a:schemeClr>
                </a:solidFill>
              </a:rPr>
              <a:t>Be prepared to share out in about </a:t>
            </a:r>
            <a:r>
              <a:rPr lang="en-US" sz="2600" dirty="0">
                <a:solidFill>
                  <a:schemeClr val="tx1">
                    <a:lumMod val="65000"/>
                    <a:lumOff val="35000"/>
                  </a:schemeClr>
                </a:solidFill>
              </a:rPr>
              <a:t>5</a:t>
            </a:r>
            <a:r>
              <a:rPr lang="en-US" sz="2600" dirty="0" smtClean="0">
                <a:solidFill>
                  <a:schemeClr val="tx1">
                    <a:lumMod val="65000"/>
                    <a:lumOff val="35000"/>
                  </a:schemeClr>
                </a:solidFill>
              </a:rPr>
              <a:t> minutes.</a:t>
            </a:r>
          </a:p>
        </p:txBody>
      </p:sp>
      <p:sp>
        <p:nvSpPr>
          <p:cNvPr id="6" name="Title 1"/>
          <p:cNvSpPr>
            <a:spLocks noGrp="1"/>
          </p:cNvSpPr>
          <p:nvPr>
            <p:ph type="title"/>
          </p:nvPr>
        </p:nvSpPr>
        <p:spPr/>
        <p:txBody>
          <a:bodyPr>
            <a:noAutofit/>
          </a:bodyPr>
          <a:lstStyle/>
          <a:p>
            <a:r>
              <a:rPr lang="en-US" sz="4000" b="1" dirty="0" smtClean="0">
                <a:latin typeface="Arial" pitchFamily="34" charset="0"/>
                <a:cs typeface="Arial" pitchFamily="34" charset="0"/>
              </a:rPr>
              <a:t>Compass Connections</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1710599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23</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4294967295"/>
          </p:nvPr>
        </p:nvSpPr>
        <p:spPr>
          <a:xfrm>
            <a:off x="380999" y="1447800"/>
            <a:ext cx="8382001" cy="5029200"/>
          </a:xfrm>
          <a:prstGeom prst="rect">
            <a:avLst/>
          </a:prstGeom>
        </p:spPr>
        <p:txBody>
          <a:bodyPr>
            <a:normAutofit/>
          </a:bodyPr>
          <a:lstStyle/>
          <a:p>
            <a:pPr marL="0" indent="0">
              <a:buNone/>
            </a:pPr>
            <a:r>
              <a:rPr lang="en-US" sz="2800" b="1" dirty="0" smtClean="0">
                <a:solidFill>
                  <a:srgbClr val="2ABDBA"/>
                </a:solidFill>
              </a:rPr>
              <a:t>Effective ELA instruction</a:t>
            </a:r>
            <a:r>
              <a:rPr lang="en-US" sz="2800" b="1" dirty="0" smtClean="0">
                <a:solidFill>
                  <a:schemeClr val="tx1">
                    <a:lumMod val="65000"/>
                    <a:lumOff val="35000"/>
                  </a:schemeClr>
                </a:solidFill>
              </a:rPr>
              <a:t> </a:t>
            </a:r>
            <a:r>
              <a:rPr lang="en-US" sz="2800" dirty="0" smtClean="0">
                <a:solidFill>
                  <a:schemeClr val="tx1">
                    <a:lumMod val="65000"/>
                    <a:lumOff val="35000"/>
                  </a:schemeClr>
                </a:solidFill>
              </a:rPr>
              <a:t>requires commitment to using: </a:t>
            </a:r>
          </a:p>
          <a:p>
            <a:r>
              <a:rPr lang="en-US" sz="2800" dirty="0" smtClean="0">
                <a:solidFill>
                  <a:schemeClr val="tx1">
                    <a:lumMod val="65000"/>
                    <a:lumOff val="35000"/>
                  </a:schemeClr>
                </a:solidFill>
              </a:rPr>
              <a:t>Texts worth teaching</a:t>
            </a:r>
          </a:p>
          <a:p>
            <a:r>
              <a:rPr lang="en-US" sz="2800" dirty="0" smtClean="0">
                <a:solidFill>
                  <a:schemeClr val="tx1">
                    <a:lumMod val="65000"/>
                    <a:lumOff val="35000"/>
                  </a:schemeClr>
                </a:solidFill>
              </a:rPr>
              <a:t>Tasks worth completing</a:t>
            </a:r>
          </a:p>
          <a:p>
            <a:pPr marL="0" indent="0">
              <a:buNone/>
            </a:pPr>
            <a:endParaRPr lang="en-US" sz="2800" b="1" dirty="0" smtClean="0">
              <a:solidFill>
                <a:schemeClr val="accent1"/>
              </a:solidFill>
            </a:endParaRPr>
          </a:p>
          <a:p>
            <a:pPr marL="0" indent="0">
              <a:buNone/>
            </a:pPr>
            <a:r>
              <a:rPr lang="en-US" sz="2800" b="1" dirty="0" smtClean="0">
                <a:solidFill>
                  <a:srgbClr val="2ABDBA"/>
                </a:solidFill>
              </a:rPr>
              <a:t>Review </a:t>
            </a:r>
            <a:r>
              <a:rPr lang="en-US" sz="2800" b="1" dirty="0" smtClean="0">
                <a:solidFill>
                  <a:srgbClr val="2ABDBA"/>
                </a:solidFill>
              </a:rPr>
              <a:t>language from the Compass Teacher Rubric.</a:t>
            </a:r>
            <a:endParaRPr lang="en-US" sz="2800" dirty="0" smtClean="0">
              <a:solidFill>
                <a:schemeClr val="tx1">
                  <a:lumMod val="65000"/>
                  <a:lumOff val="35000"/>
                </a:schemeClr>
              </a:solidFill>
            </a:endParaRPr>
          </a:p>
          <a:p>
            <a:r>
              <a:rPr lang="en-US" sz="2800" dirty="0" smtClean="0">
                <a:solidFill>
                  <a:schemeClr val="tx1">
                    <a:lumMod val="65000"/>
                    <a:lumOff val="35000"/>
                  </a:schemeClr>
                </a:solidFill>
              </a:rPr>
              <a:t>How are these two shifts addressed? </a:t>
            </a:r>
            <a:endParaRPr lang="en-US" sz="2800" dirty="0" smtClean="0">
              <a:solidFill>
                <a:schemeClr val="tx1">
                  <a:lumMod val="65000"/>
                  <a:lumOff val="35000"/>
                </a:schemeClr>
              </a:solidFill>
            </a:endParaRPr>
          </a:p>
          <a:p>
            <a:r>
              <a:rPr lang="en-US" sz="2800" dirty="0" smtClean="0">
                <a:solidFill>
                  <a:schemeClr val="tx1">
                    <a:lumMod val="65000"/>
                    <a:lumOff val="35000"/>
                  </a:schemeClr>
                </a:solidFill>
              </a:rPr>
              <a:t>What language in the Compass </a:t>
            </a:r>
            <a:r>
              <a:rPr lang="en-US" sz="2800" dirty="0" smtClean="0">
                <a:solidFill>
                  <a:schemeClr val="tx1">
                    <a:lumMod val="65000"/>
                    <a:lumOff val="35000"/>
                  </a:schemeClr>
                </a:solidFill>
              </a:rPr>
              <a:t>Teacher Rubric </a:t>
            </a:r>
            <a:r>
              <a:rPr lang="en-US" sz="2800" dirty="0" smtClean="0">
                <a:solidFill>
                  <a:schemeClr val="tx1">
                    <a:lumMod val="65000"/>
                    <a:lumOff val="35000"/>
                  </a:schemeClr>
                </a:solidFill>
              </a:rPr>
              <a:t>specifically supports these two shifts?</a:t>
            </a:r>
            <a:endParaRPr lang="en-US" sz="2800" dirty="0" smtClean="0">
              <a:solidFill>
                <a:srgbClr val="2ABDBA"/>
              </a:solidFill>
            </a:endParaRPr>
          </a:p>
          <a:p>
            <a:pPr marL="0" indent="0">
              <a:buNone/>
            </a:pPr>
            <a:endParaRPr lang="en-US" sz="2800" dirty="0" smtClean="0">
              <a:solidFill>
                <a:schemeClr val="tx1">
                  <a:lumMod val="65000"/>
                  <a:lumOff val="35000"/>
                </a:schemeClr>
              </a:solidFill>
            </a:endParaRPr>
          </a:p>
        </p:txBody>
      </p:sp>
      <p:sp>
        <p:nvSpPr>
          <p:cNvPr id="6" name="Title 1"/>
          <p:cNvSpPr>
            <a:spLocks noGrp="1"/>
          </p:cNvSpPr>
          <p:nvPr>
            <p:ph type="title"/>
          </p:nvPr>
        </p:nvSpPr>
        <p:spPr/>
        <p:txBody>
          <a:bodyPr>
            <a:noAutofit/>
          </a:bodyPr>
          <a:lstStyle/>
          <a:p>
            <a:r>
              <a:rPr lang="en-US" sz="4000" b="1" dirty="0" smtClean="0">
                <a:latin typeface="Arial" pitchFamily="34" charset="0"/>
                <a:cs typeface="Arial" pitchFamily="34" charset="0"/>
              </a:rPr>
              <a:t>Compass Connections</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1763106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65000"/>
                    <a:lumOff val="35000"/>
                  </a:schemeClr>
                </a:solidFill>
              </a:rPr>
              <a:t>Let’s watch a video of this kind of instruction in action:</a:t>
            </a:r>
            <a:r>
              <a:rPr lang="en-US" dirty="0">
                <a:solidFill>
                  <a:schemeClr val="tx1">
                    <a:lumMod val="65000"/>
                    <a:lumOff val="35000"/>
                  </a:schemeClr>
                </a:solidFill>
              </a:rPr>
              <a:t> </a:t>
            </a:r>
            <a:r>
              <a:rPr lang="en-US" sz="2800" dirty="0" smtClean="0">
                <a:solidFill>
                  <a:schemeClr val="tx1">
                    <a:lumMod val="65000"/>
                    <a:lumOff val="35000"/>
                  </a:schemeClr>
                </a:solidFill>
                <a:hlinkClick r:id="rId2"/>
              </a:rPr>
              <a:t>https</a:t>
            </a:r>
            <a:r>
              <a:rPr lang="en-US" sz="2800" dirty="0">
                <a:solidFill>
                  <a:schemeClr val="tx1">
                    <a:lumMod val="65000"/>
                    <a:lumOff val="35000"/>
                  </a:schemeClr>
                </a:solidFill>
                <a:hlinkClick r:id="rId2"/>
              </a:rPr>
              <a:t>://</a:t>
            </a:r>
            <a:r>
              <a:rPr lang="en-US" sz="2800" dirty="0" smtClean="0">
                <a:solidFill>
                  <a:schemeClr val="tx1">
                    <a:lumMod val="65000"/>
                    <a:lumOff val="35000"/>
                  </a:schemeClr>
                </a:solidFill>
                <a:hlinkClick r:id="rId2"/>
              </a:rPr>
              <a:t>www.teachingchannel.org/videos/analyzing-text-lesson</a:t>
            </a:r>
            <a:endParaRPr lang="en-US" sz="2800" dirty="0" smtClean="0">
              <a:solidFill>
                <a:schemeClr val="tx1">
                  <a:lumMod val="65000"/>
                  <a:lumOff val="35000"/>
                </a:schemeClr>
              </a:solidFill>
            </a:endParaRPr>
          </a:p>
          <a:p>
            <a:r>
              <a:rPr lang="en-US" dirty="0" smtClean="0">
                <a:solidFill>
                  <a:schemeClr val="tx1">
                    <a:lumMod val="65000"/>
                    <a:lumOff val="35000"/>
                  </a:schemeClr>
                </a:solidFill>
              </a:rPr>
              <a:t>Consider as we watch:</a:t>
            </a:r>
          </a:p>
          <a:p>
            <a:pPr lvl="1"/>
            <a:r>
              <a:rPr lang="en-US" dirty="0" smtClean="0">
                <a:solidFill>
                  <a:schemeClr val="tx1">
                    <a:lumMod val="65000"/>
                    <a:lumOff val="35000"/>
                  </a:schemeClr>
                </a:solidFill>
              </a:rPr>
              <a:t>What does using texts worth teaching “look like” in the classroom?</a:t>
            </a:r>
          </a:p>
          <a:p>
            <a:pPr lvl="1"/>
            <a:r>
              <a:rPr lang="en-US" dirty="0" smtClean="0">
                <a:solidFill>
                  <a:schemeClr val="tx1">
                    <a:lumMod val="65000"/>
                    <a:lumOff val="35000"/>
                  </a:schemeClr>
                </a:solidFill>
              </a:rPr>
              <a:t>What does using tasks worth completing “look like” in the classroom?</a:t>
            </a:r>
          </a:p>
        </p:txBody>
      </p:sp>
    </p:spTree>
    <p:extLst>
      <p:ext uri="{BB962C8B-B14F-4D97-AF65-F5344CB8AC3E}">
        <p14:creationId xmlns:p14="http://schemas.microsoft.com/office/powerpoint/2010/main" val="363505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chemeClr val="tx1">
                    <a:lumMod val="65000"/>
                    <a:lumOff val="35000"/>
                  </a:schemeClr>
                </a:solidFill>
              </a:rPr>
              <a:t>How </a:t>
            </a:r>
            <a:r>
              <a:rPr lang="en-US" dirty="0" smtClean="0">
                <a:solidFill>
                  <a:schemeClr val="tx1">
                    <a:lumMod val="65000"/>
                    <a:lumOff val="35000"/>
                  </a:schemeClr>
                </a:solidFill>
              </a:rPr>
              <a:t>can the use of texts </a:t>
            </a:r>
            <a:r>
              <a:rPr lang="en-US" dirty="0">
                <a:solidFill>
                  <a:schemeClr val="tx1">
                    <a:lumMod val="65000"/>
                    <a:lumOff val="35000"/>
                  </a:schemeClr>
                </a:solidFill>
              </a:rPr>
              <a:t>worth teaching and tasks worth </a:t>
            </a:r>
            <a:r>
              <a:rPr lang="en-US" dirty="0" smtClean="0">
                <a:solidFill>
                  <a:schemeClr val="tx1">
                    <a:lumMod val="65000"/>
                    <a:lumOff val="35000"/>
                  </a:schemeClr>
                </a:solidFill>
              </a:rPr>
              <a:t>completing support teachers in attaining desirable Compass ratings?</a:t>
            </a:r>
            <a:endParaRPr lang="en-US" dirty="0"/>
          </a:p>
          <a:p>
            <a:r>
              <a:rPr lang="en-US" dirty="0" smtClean="0">
                <a:solidFill>
                  <a:schemeClr val="tx1">
                    <a:lumMod val="65000"/>
                    <a:lumOff val="35000"/>
                  </a:schemeClr>
                </a:solidFill>
              </a:rPr>
              <a:t>How </a:t>
            </a:r>
            <a:r>
              <a:rPr lang="en-US" dirty="0">
                <a:solidFill>
                  <a:schemeClr val="tx1">
                    <a:lumMod val="65000"/>
                    <a:lumOff val="35000"/>
                  </a:schemeClr>
                </a:solidFill>
              </a:rPr>
              <a:t>can you use the </a:t>
            </a:r>
            <a:r>
              <a:rPr lang="en-US" dirty="0" smtClean="0">
                <a:solidFill>
                  <a:schemeClr val="tx1">
                    <a:lumMod val="65000"/>
                    <a:lumOff val="35000"/>
                  </a:schemeClr>
                </a:solidFill>
              </a:rPr>
              <a:t>Compass Teacher Rubric to provide </a:t>
            </a:r>
            <a:r>
              <a:rPr lang="en-US" dirty="0">
                <a:solidFill>
                  <a:schemeClr val="tx1">
                    <a:lumMod val="65000"/>
                    <a:lumOff val="35000"/>
                  </a:schemeClr>
                </a:solidFill>
              </a:rPr>
              <a:t>feedback to </a:t>
            </a:r>
            <a:r>
              <a:rPr lang="en-US" dirty="0" smtClean="0">
                <a:solidFill>
                  <a:schemeClr val="tx1">
                    <a:lumMod val="65000"/>
                    <a:lumOff val="35000"/>
                  </a:schemeClr>
                </a:solidFill>
              </a:rPr>
              <a:t>ELA teachers</a:t>
            </a:r>
            <a:r>
              <a:rPr lang="en-US" dirty="0" smtClean="0">
                <a:solidFill>
                  <a:schemeClr val="tx1">
                    <a:lumMod val="65000"/>
                    <a:lumOff val="35000"/>
                  </a:schemeClr>
                </a:solidFill>
              </a:rPr>
              <a:t>?</a:t>
            </a:r>
          </a:p>
        </p:txBody>
      </p:sp>
      <p:sp>
        <p:nvSpPr>
          <p:cNvPr id="3" name="Title 2"/>
          <p:cNvSpPr>
            <a:spLocks noGrp="1"/>
          </p:cNvSpPr>
          <p:nvPr>
            <p:ph type="title"/>
          </p:nvPr>
        </p:nvSpPr>
        <p:spPr/>
        <p:txBody>
          <a:bodyPr/>
          <a:lstStyle/>
          <a:p>
            <a:r>
              <a:rPr lang="en-US" dirty="0" smtClean="0"/>
              <a:t>Reflection</a:t>
            </a:r>
            <a:endParaRPr lang="en-US" dirty="0"/>
          </a:p>
        </p:txBody>
      </p:sp>
      <p:sp>
        <p:nvSpPr>
          <p:cNvPr id="4" name="Slide Number Placeholder 3"/>
          <p:cNvSpPr>
            <a:spLocks noGrp="1"/>
          </p:cNvSpPr>
          <p:nvPr>
            <p:ph type="sldNum" sz="quarter" idx="4"/>
          </p:nvPr>
        </p:nvSpPr>
        <p:spPr/>
        <p:txBody>
          <a:bodyPr/>
          <a:lstStyle/>
          <a:p>
            <a:fld id="{79BA4B8F-8B3F-4B52-9164-AF2CA95F68ED}" type="slidenum">
              <a:rPr lang="en-US" smtClean="0"/>
              <a:pPr/>
              <a:t>25</a:t>
            </a:fld>
            <a:endParaRPr lang="en-US" dirty="0"/>
          </a:p>
        </p:txBody>
      </p:sp>
      <p:sp>
        <p:nvSpPr>
          <p:cNvPr id="5" name="Footer Placeholder 4"/>
          <p:cNvSpPr>
            <a:spLocks noGrp="1"/>
          </p:cNvSpPr>
          <p:nvPr>
            <p:ph type="ftr" sz="quarter" idx="3"/>
          </p:nvPr>
        </p:nvSpPr>
        <p:spPr/>
        <p:txBody>
          <a:bodyPr/>
          <a:lstStyle/>
          <a:p>
            <a:r>
              <a:rPr lang="en-US" smtClean="0"/>
              <a:t>Louisiana Believes.</a:t>
            </a:r>
            <a:endParaRPr lang="en-US" dirty="0"/>
          </a:p>
        </p:txBody>
      </p:sp>
    </p:spTree>
    <p:extLst>
      <p:ext uri="{BB962C8B-B14F-4D97-AF65-F5344CB8AC3E}">
        <p14:creationId xmlns:p14="http://schemas.microsoft.com/office/powerpoint/2010/main" val="755748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Agenda</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pPr>
              <a:spcBef>
                <a:spcPts val="1200"/>
              </a:spcBef>
            </a:pPr>
            <a:r>
              <a:rPr lang="en-US" dirty="0" smtClean="0">
                <a:solidFill>
                  <a:schemeClr val="tx1">
                    <a:lumMod val="65000"/>
                    <a:lumOff val="35000"/>
                  </a:schemeClr>
                </a:solidFill>
              </a:rPr>
              <a:t>English Language Arts Instructional Focus</a:t>
            </a:r>
          </a:p>
          <a:p>
            <a:pPr lvl="1">
              <a:spcBef>
                <a:spcPts val="1200"/>
              </a:spcBef>
            </a:pPr>
            <a:r>
              <a:rPr lang="en-US" dirty="0" smtClean="0">
                <a:solidFill>
                  <a:schemeClr val="tx1">
                    <a:lumMod val="65000"/>
                    <a:lumOff val="35000"/>
                  </a:schemeClr>
                </a:solidFill>
              </a:rPr>
              <a:t>Texts worth teaching</a:t>
            </a:r>
          </a:p>
          <a:p>
            <a:pPr lvl="1">
              <a:spcBef>
                <a:spcPts val="1200"/>
              </a:spcBef>
            </a:pPr>
            <a:r>
              <a:rPr lang="en-US" dirty="0" smtClean="0">
                <a:solidFill>
                  <a:schemeClr val="tx1">
                    <a:lumMod val="65000"/>
                    <a:lumOff val="35000"/>
                  </a:schemeClr>
                </a:solidFill>
              </a:rPr>
              <a:t>Tasks worth completing</a:t>
            </a:r>
          </a:p>
          <a:p>
            <a:pPr>
              <a:spcBef>
                <a:spcPts val="1200"/>
              </a:spcBef>
            </a:pPr>
            <a:r>
              <a:rPr lang="en-US" dirty="0" smtClean="0">
                <a:solidFill>
                  <a:schemeClr val="tx1">
                    <a:lumMod val="65000"/>
                    <a:lumOff val="35000"/>
                  </a:schemeClr>
                </a:solidFill>
              </a:rPr>
              <a:t>Guidebook Overview</a:t>
            </a:r>
          </a:p>
          <a:p>
            <a:pPr>
              <a:spcBef>
                <a:spcPts val="1200"/>
              </a:spcBef>
            </a:pPr>
            <a:r>
              <a:rPr lang="en-US" dirty="0" smtClean="0">
                <a:solidFill>
                  <a:schemeClr val="tx1">
                    <a:lumMod val="65000"/>
                    <a:lumOff val="35000"/>
                  </a:schemeClr>
                </a:solidFill>
              </a:rPr>
              <a:t>Compass Connections</a:t>
            </a:r>
          </a:p>
          <a:p>
            <a:pPr>
              <a:spcBef>
                <a:spcPts val="1200"/>
              </a:spcBef>
            </a:pPr>
            <a:r>
              <a:rPr lang="en-US" dirty="0" smtClean="0"/>
              <a:t>Next Steps</a:t>
            </a:r>
            <a:endParaRPr lang="en-US" dirty="0"/>
          </a:p>
        </p:txBody>
      </p:sp>
      <p:sp>
        <p:nvSpPr>
          <p:cNvPr id="4" name="Rectangle 3"/>
          <p:cNvSpPr/>
          <p:nvPr/>
        </p:nvSpPr>
        <p:spPr>
          <a:xfrm>
            <a:off x="-8906" y="4648200"/>
            <a:ext cx="9144000" cy="609600"/>
          </a:xfrm>
          <a:prstGeom prst="rect">
            <a:avLst/>
          </a:prstGeom>
          <a:solidFill>
            <a:srgbClr val="FFCC99">
              <a:alpha val="4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31461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48200"/>
          </a:xfrm>
          <a:solidFill>
            <a:schemeClr val="bg1"/>
          </a:solidFill>
        </p:spPr>
        <p:txBody>
          <a:bodyPr>
            <a:normAutofit/>
          </a:bodyPr>
          <a:lstStyle/>
          <a:p>
            <a:pPr>
              <a:lnSpc>
                <a:spcPct val="120000"/>
              </a:lnSpc>
            </a:pPr>
            <a:r>
              <a:rPr lang="en-US" dirty="0" smtClean="0">
                <a:solidFill>
                  <a:schemeClr val="tx1">
                    <a:lumMod val="65000"/>
                    <a:lumOff val="35000"/>
                  </a:schemeClr>
                </a:solidFill>
              </a:rPr>
              <a:t>Why is it important to use meaningful texts and tasks in ELA instruction?</a:t>
            </a:r>
          </a:p>
          <a:p>
            <a:pPr>
              <a:lnSpc>
                <a:spcPct val="120000"/>
              </a:lnSpc>
            </a:pPr>
            <a:r>
              <a:rPr lang="en-US" dirty="0" smtClean="0">
                <a:solidFill>
                  <a:schemeClr val="tx1">
                    <a:lumMod val="65000"/>
                    <a:lumOff val="35000"/>
                  </a:schemeClr>
                </a:solidFill>
              </a:rPr>
              <a:t>How do the ELA guidebooks give teachers the support they need to these changes happen in the classroom?</a:t>
            </a:r>
          </a:p>
          <a:p>
            <a:pPr>
              <a:lnSpc>
                <a:spcPct val="120000"/>
              </a:lnSpc>
            </a:pPr>
            <a:r>
              <a:rPr lang="en-US" dirty="0" smtClean="0">
                <a:solidFill>
                  <a:schemeClr val="tx1">
                    <a:lumMod val="65000"/>
                    <a:lumOff val="35000"/>
                  </a:schemeClr>
                </a:solidFill>
              </a:rPr>
              <a:t>How do observation tools emphasize the shifts we hope to see in ELA classrooms?</a:t>
            </a:r>
          </a:p>
        </p:txBody>
      </p:sp>
      <p:sp>
        <p:nvSpPr>
          <p:cNvPr id="3" name="Title 2"/>
          <p:cNvSpPr>
            <a:spLocks noGrp="1"/>
          </p:cNvSpPr>
          <p:nvPr>
            <p:ph type="title"/>
          </p:nvPr>
        </p:nvSpPr>
        <p:spPr/>
        <p:txBody>
          <a:bodyPr/>
          <a:lstStyle/>
          <a:p>
            <a:r>
              <a:rPr lang="en-US" dirty="0" smtClean="0">
                <a:solidFill>
                  <a:schemeClr val="tx1">
                    <a:lumMod val="65000"/>
                    <a:lumOff val="35000"/>
                  </a:schemeClr>
                </a:solidFill>
              </a:rPr>
              <a:t>Reflection</a:t>
            </a:r>
            <a:endParaRPr lang="en-US" sz="4000" b="1" dirty="0">
              <a:solidFill>
                <a:schemeClr val="tx1">
                  <a:lumMod val="65000"/>
                  <a:lumOff val="35000"/>
                </a:schemeClr>
              </a:solidFill>
            </a:endParaRPr>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Slide Number Placeholder 4"/>
          <p:cNvSpPr>
            <a:spLocks noGrp="1"/>
          </p:cNvSpPr>
          <p:nvPr>
            <p:ph type="sldNum" sz="quarter" idx="4"/>
          </p:nvPr>
        </p:nvSpPr>
        <p:spPr/>
        <p:txBody>
          <a:bodyPr/>
          <a:lstStyle/>
          <a:p>
            <a:fld id="{79BA4B8F-8B3F-4B52-9164-AF2CA95F68ED}" type="slidenum">
              <a:rPr lang="en-US" smtClean="0"/>
              <a:pPr/>
              <a:t>27</a:t>
            </a:fld>
            <a:endParaRPr lang="en-US" dirty="0"/>
          </a:p>
        </p:txBody>
      </p:sp>
    </p:spTree>
    <p:extLst>
      <p:ext uri="{BB962C8B-B14F-4D97-AF65-F5344CB8AC3E}">
        <p14:creationId xmlns:p14="http://schemas.microsoft.com/office/powerpoint/2010/main" val="168208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Agenda</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normAutofit/>
          </a:bodyPr>
          <a:lstStyle/>
          <a:p>
            <a:pPr>
              <a:spcBef>
                <a:spcPts val="1200"/>
              </a:spcBef>
            </a:pPr>
            <a:r>
              <a:rPr lang="en-US" dirty="0" smtClean="0"/>
              <a:t>English Language Arts Instructional Focus</a:t>
            </a:r>
          </a:p>
          <a:p>
            <a:pPr lvl="1">
              <a:spcBef>
                <a:spcPts val="1200"/>
              </a:spcBef>
            </a:pPr>
            <a:r>
              <a:rPr lang="en-US" dirty="0" smtClean="0">
                <a:solidFill>
                  <a:schemeClr val="tx1">
                    <a:lumMod val="65000"/>
                    <a:lumOff val="35000"/>
                  </a:schemeClr>
                </a:solidFill>
              </a:rPr>
              <a:t>Texts worth teaching</a:t>
            </a:r>
          </a:p>
          <a:p>
            <a:pPr lvl="1">
              <a:spcBef>
                <a:spcPts val="1200"/>
              </a:spcBef>
            </a:pPr>
            <a:r>
              <a:rPr lang="en-US" dirty="0" smtClean="0">
                <a:solidFill>
                  <a:schemeClr val="tx1">
                    <a:lumMod val="65000"/>
                    <a:lumOff val="35000"/>
                  </a:schemeClr>
                </a:solidFill>
              </a:rPr>
              <a:t>Tasks worth completing</a:t>
            </a:r>
          </a:p>
          <a:p>
            <a:pPr>
              <a:spcBef>
                <a:spcPts val="1200"/>
              </a:spcBef>
            </a:pPr>
            <a:r>
              <a:rPr lang="en-US" dirty="0" smtClean="0">
                <a:solidFill>
                  <a:schemeClr val="tx1">
                    <a:lumMod val="65000"/>
                    <a:lumOff val="35000"/>
                  </a:schemeClr>
                </a:solidFill>
              </a:rPr>
              <a:t>Guidebook Overview</a:t>
            </a:r>
          </a:p>
          <a:p>
            <a:pPr>
              <a:spcBef>
                <a:spcPts val="1200"/>
              </a:spcBef>
            </a:pPr>
            <a:r>
              <a:rPr lang="en-US" dirty="0" smtClean="0">
                <a:solidFill>
                  <a:schemeClr val="tx1">
                    <a:lumMod val="65000"/>
                    <a:lumOff val="35000"/>
                  </a:schemeClr>
                </a:solidFill>
              </a:rPr>
              <a:t>Compass Connections</a:t>
            </a:r>
          </a:p>
          <a:p>
            <a:pPr>
              <a:spcBef>
                <a:spcPts val="1200"/>
              </a:spcBef>
            </a:pPr>
            <a:r>
              <a:rPr lang="en-US" dirty="0" smtClean="0">
                <a:solidFill>
                  <a:schemeClr val="tx1">
                    <a:lumMod val="65000"/>
                    <a:lumOff val="35000"/>
                  </a:schemeClr>
                </a:solidFill>
              </a:rPr>
              <a:t>Next Steps</a:t>
            </a:r>
          </a:p>
        </p:txBody>
      </p:sp>
      <p:sp>
        <p:nvSpPr>
          <p:cNvPr id="4" name="Rectangle 3"/>
          <p:cNvSpPr/>
          <p:nvPr/>
        </p:nvSpPr>
        <p:spPr>
          <a:xfrm>
            <a:off x="0" y="1600200"/>
            <a:ext cx="9144000" cy="609600"/>
          </a:xfrm>
          <a:prstGeom prst="rect">
            <a:avLst/>
          </a:prstGeom>
          <a:solidFill>
            <a:srgbClr val="FFCC99">
              <a:alpha val="4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18506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lumMod val="65000"/>
                    <a:lumOff val="35000"/>
                  </a:schemeClr>
                </a:solidFill>
              </a:rPr>
              <a:t>ELA Instructional Framework</a:t>
            </a:r>
            <a:endParaRPr lang="en-US" dirty="0">
              <a:solidFill>
                <a:schemeClr val="tx1">
                  <a:lumMod val="65000"/>
                  <a:lumOff val="35000"/>
                </a:schemeClr>
              </a:solidFill>
            </a:endParaRPr>
          </a:p>
        </p:txBody>
      </p:sp>
      <p:sp>
        <p:nvSpPr>
          <p:cNvPr id="4" name="Slide Number Placeholder 3"/>
          <p:cNvSpPr>
            <a:spLocks noGrp="1"/>
          </p:cNvSpPr>
          <p:nvPr>
            <p:ph type="sldNum" sz="quarter" idx="4"/>
          </p:nvPr>
        </p:nvSpPr>
        <p:spPr/>
        <p:txBody>
          <a:bodyPr/>
          <a:lstStyle/>
          <a:p>
            <a:fld id="{79BA4B8F-8B3F-4B52-9164-AF2CA95F68ED}" type="slidenum">
              <a:rPr lang="en-US" smtClean="0"/>
              <a:pPr/>
              <a:t>4</a:t>
            </a:fld>
            <a:endParaRPr lang="en-US" dirty="0"/>
          </a:p>
        </p:txBody>
      </p:sp>
      <p:sp>
        <p:nvSpPr>
          <p:cNvPr id="5" name="Footer Placeholder 4"/>
          <p:cNvSpPr>
            <a:spLocks noGrp="1"/>
          </p:cNvSpPr>
          <p:nvPr>
            <p:ph type="ftr" sz="quarter" idx="3"/>
          </p:nvPr>
        </p:nvSpPr>
        <p:spPr/>
        <p:txBody>
          <a:bodyPr/>
          <a:lstStyle/>
          <a:p>
            <a:r>
              <a:rPr lang="en-US" smtClean="0"/>
              <a:t>Louisiana Believes.</a:t>
            </a:r>
            <a:endParaRPr lang="en-US"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23278" t="22953" r="24795" b="10443"/>
          <a:stretch/>
        </p:blipFill>
        <p:spPr bwMode="auto">
          <a:xfrm>
            <a:off x="2209800" y="1447800"/>
            <a:ext cx="4800600" cy="4929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93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81000" y="884237"/>
            <a:ext cx="4953000" cy="53641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b="1" dirty="0" smtClean="0">
                <a:solidFill>
                  <a:schemeClr val="tx1">
                    <a:lumMod val="65000"/>
                    <a:lumOff val="35000"/>
                  </a:schemeClr>
                </a:solidFill>
              </a:rPr>
              <a:t>ELA Goal: </a:t>
            </a:r>
            <a:r>
              <a:rPr lang="en-US" sz="4000" dirty="0" smtClean="0">
                <a:solidFill>
                  <a:schemeClr val="tx1">
                    <a:lumMod val="65000"/>
                    <a:lumOff val="35000"/>
                  </a:schemeClr>
                </a:solidFill>
              </a:rPr>
              <a:t>Students should be able to read and understand meaningful, grade-level texts and speak and write about those texts to demonstrate understanding.</a:t>
            </a:r>
            <a:endParaRPr lang="en-US" sz="4000" dirty="0">
              <a:solidFill>
                <a:schemeClr val="tx1">
                  <a:lumMod val="65000"/>
                  <a:lumOff val="35000"/>
                </a:schemeClr>
              </a:solidFill>
            </a:endParaRPr>
          </a:p>
        </p:txBody>
      </p:sp>
      <p:sp>
        <p:nvSpPr>
          <p:cNvPr id="3" name="TextBox 2"/>
          <p:cNvSpPr txBox="1"/>
          <p:nvPr/>
        </p:nvSpPr>
        <p:spPr>
          <a:xfrm>
            <a:off x="5715000" y="761999"/>
            <a:ext cx="2819400" cy="2392531"/>
          </a:xfrm>
          <a:prstGeom prst="frame">
            <a:avLst/>
          </a:prstGeom>
          <a:solidFill>
            <a:srgbClr val="DAE57E"/>
          </a:solidFill>
        </p:spPr>
        <p:txBody>
          <a:bodyPr wrap="square" rtlCol="0">
            <a:spAutoFit/>
          </a:bodyPr>
          <a:lstStyle/>
          <a:p>
            <a:pPr lvl="0" algn="ctr"/>
            <a:r>
              <a:rPr lang="en-US" sz="4500" b="1" dirty="0" smtClean="0">
                <a:solidFill>
                  <a:srgbClr val="2ABDBA"/>
                </a:solidFill>
                <a:latin typeface="Chalkduster" panose="020B0604020202020204" charset="0"/>
              </a:rPr>
              <a:t>Texts</a:t>
            </a:r>
          </a:p>
          <a:p>
            <a:pPr lvl="0" algn="ctr"/>
            <a:r>
              <a:rPr lang="en-US" sz="2200" dirty="0" smtClean="0">
                <a:solidFill>
                  <a:schemeClr val="tx1">
                    <a:lumMod val="65000"/>
                    <a:lumOff val="35000"/>
                  </a:schemeClr>
                </a:solidFill>
              </a:rPr>
              <a:t>Read and understand grade-level </a:t>
            </a:r>
            <a:r>
              <a:rPr lang="en-US" sz="2200" dirty="0">
                <a:solidFill>
                  <a:schemeClr val="tx1">
                    <a:lumMod val="65000"/>
                    <a:lumOff val="35000"/>
                  </a:schemeClr>
                </a:solidFill>
              </a:rPr>
              <a:t>texts </a:t>
            </a:r>
          </a:p>
        </p:txBody>
      </p:sp>
      <p:sp>
        <p:nvSpPr>
          <p:cNvPr id="4" name="TextBox 3"/>
          <p:cNvSpPr txBox="1"/>
          <p:nvPr/>
        </p:nvSpPr>
        <p:spPr>
          <a:xfrm>
            <a:off x="5715000" y="3581398"/>
            <a:ext cx="2819400" cy="2392531"/>
          </a:xfrm>
          <a:prstGeom prst="frame">
            <a:avLst/>
          </a:prstGeom>
          <a:solidFill>
            <a:srgbClr val="DAE57E"/>
          </a:solidFill>
        </p:spPr>
        <p:txBody>
          <a:bodyPr wrap="square" rtlCol="0">
            <a:spAutoFit/>
          </a:bodyPr>
          <a:lstStyle/>
          <a:p>
            <a:pPr lvl="0" algn="ctr"/>
            <a:r>
              <a:rPr lang="en-US" sz="4500" b="1" dirty="0" smtClean="0">
                <a:solidFill>
                  <a:srgbClr val="2ABDBA"/>
                </a:solidFill>
                <a:latin typeface="Chalkduster" panose="020B0604020202020204" charset="0"/>
              </a:rPr>
              <a:t>Tasks </a:t>
            </a:r>
          </a:p>
          <a:p>
            <a:pPr lvl="0" algn="ctr"/>
            <a:r>
              <a:rPr lang="en-US" sz="2200" dirty="0" smtClean="0">
                <a:solidFill>
                  <a:schemeClr val="tx1">
                    <a:lumMod val="65000"/>
                    <a:lumOff val="35000"/>
                  </a:schemeClr>
                </a:solidFill>
              </a:rPr>
              <a:t>Express understanding of grade-level texts </a:t>
            </a:r>
            <a:endParaRPr lang="en-US" sz="2200" dirty="0">
              <a:solidFill>
                <a:schemeClr val="tx1">
                  <a:lumMod val="65000"/>
                  <a:lumOff val="35000"/>
                </a:schemeClr>
              </a:solidFill>
            </a:endParaRPr>
          </a:p>
        </p:txBody>
      </p:sp>
    </p:spTree>
    <p:extLst>
      <p:ext uri="{BB962C8B-B14F-4D97-AF65-F5344CB8AC3E}">
        <p14:creationId xmlns:p14="http://schemas.microsoft.com/office/powerpoint/2010/main" val="174809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Agenda</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pPr>
              <a:spcBef>
                <a:spcPts val="1200"/>
              </a:spcBef>
            </a:pPr>
            <a:r>
              <a:rPr lang="en-US" dirty="0" smtClean="0">
                <a:solidFill>
                  <a:schemeClr val="tx1">
                    <a:lumMod val="65000"/>
                    <a:lumOff val="35000"/>
                  </a:schemeClr>
                </a:solidFill>
              </a:rPr>
              <a:t>English Language Arts Instructional Focus</a:t>
            </a:r>
          </a:p>
          <a:p>
            <a:pPr lvl="1">
              <a:spcBef>
                <a:spcPts val="1200"/>
              </a:spcBef>
            </a:pPr>
            <a:r>
              <a:rPr lang="en-US" dirty="0" smtClean="0"/>
              <a:t>Texts worth teaching</a:t>
            </a:r>
          </a:p>
          <a:p>
            <a:pPr lvl="1">
              <a:spcBef>
                <a:spcPts val="1200"/>
              </a:spcBef>
            </a:pPr>
            <a:r>
              <a:rPr lang="en-US" dirty="0" smtClean="0">
                <a:solidFill>
                  <a:schemeClr val="tx1">
                    <a:lumMod val="65000"/>
                    <a:lumOff val="35000"/>
                  </a:schemeClr>
                </a:solidFill>
              </a:rPr>
              <a:t>Tasks worth completing</a:t>
            </a:r>
          </a:p>
          <a:p>
            <a:pPr>
              <a:spcBef>
                <a:spcPts val="1200"/>
              </a:spcBef>
            </a:pPr>
            <a:r>
              <a:rPr lang="en-US" dirty="0" smtClean="0">
                <a:solidFill>
                  <a:schemeClr val="tx1">
                    <a:lumMod val="65000"/>
                    <a:lumOff val="35000"/>
                  </a:schemeClr>
                </a:solidFill>
              </a:rPr>
              <a:t>Guidebook Overview</a:t>
            </a:r>
          </a:p>
          <a:p>
            <a:pPr>
              <a:spcBef>
                <a:spcPts val="1200"/>
              </a:spcBef>
            </a:pPr>
            <a:r>
              <a:rPr lang="en-US" dirty="0" smtClean="0">
                <a:solidFill>
                  <a:schemeClr val="tx1">
                    <a:lumMod val="65000"/>
                    <a:lumOff val="35000"/>
                  </a:schemeClr>
                </a:solidFill>
              </a:rPr>
              <a:t>Compass Connections</a:t>
            </a:r>
          </a:p>
          <a:p>
            <a:pPr>
              <a:spcBef>
                <a:spcPts val="1200"/>
              </a:spcBef>
            </a:pPr>
            <a:r>
              <a:rPr lang="en-US" dirty="0" smtClean="0">
                <a:solidFill>
                  <a:schemeClr val="tx1">
                    <a:lumMod val="65000"/>
                    <a:lumOff val="35000"/>
                  </a:schemeClr>
                </a:solidFill>
              </a:rPr>
              <a:t>Next Steps</a:t>
            </a:r>
          </a:p>
        </p:txBody>
      </p:sp>
      <p:sp>
        <p:nvSpPr>
          <p:cNvPr id="4" name="Rectangle 3"/>
          <p:cNvSpPr/>
          <p:nvPr/>
        </p:nvSpPr>
        <p:spPr>
          <a:xfrm>
            <a:off x="0" y="2209800"/>
            <a:ext cx="9144000" cy="609600"/>
          </a:xfrm>
          <a:prstGeom prst="rect">
            <a:avLst/>
          </a:prstGeom>
          <a:solidFill>
            <a:srgbClr val="FFCC99">
              <a:alpha val="4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15001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2133600"/>
            <a:ext cx="8229600" cy="4221163"/>
          </a:xfrm>
          <a:prstGeom prst="rect">
            <a:avLst/>
          </a:prstGeom>
        </p:spPr>
        <p:txBody>
          <a:bodyPr>
            <a:normAutofit fontScale="85000" lnSpcReduction="10000"/>
          </a:bodyPr>
          <a:lstStyle/>
          <a:p>
            <a:pPr marL="0" indent="0">
              <a:lnSpc>
                <a:spcPct val="120000"/>
              </a:lnSpc>
              <a:spcBef>
                <a:spcPts val="600"/>
              </a:spcBef>
              <a:buNone/>
            </a:pPr>
            <a:r>
              <a:rPr lang="en-US" b="1" dirty="0" smtClean="0">
                <a:solidFill>
                  <a:schemeClr val="tx1">
                    <a:lumMod val="65000"/>
                    <a:lumOff val="35000"/>
                  </a:schemeClr>
                </a:solidFill>
              </a:rPr>
              <a:t>Where are we now?</a:t>
            </a:r>
            <a:endParaRPr lang="en-US" b="1" dirty="0" smtClean="0">
              <a:solidFill>
                <a:schemeClr val="tx1">
                  <a:lumMod val="65000"/>
                  <a:lumOff val="35000"/>
                </a:schemeClr>
              </a:solidFill>
              <a:hlinkClick r:id="rId3"/>
            </a:endParaRPr>
          </a:p>
          <a:p>
            <a:pPr>
              <a:lnSpc>
                <a:spcPct val="120000"/>
              </a:lnSpc>
              <a:spcBef>
                <a:spcPts val="600"/>
              </a:spcBef>
            </a:pPr>
            <a:r>
              <a:rPr lang="en-US" dirty="0" smtClean="0">
                <a:solidFill>
                  <a:schemeClr val="tx1">
                    <a:lumMod val="65000"/>
                    <a:lumOff val="35000"/>
                  </a:schemeClr>
                </a:solidFill>
              </a:rPr>
              <a:t>“</a:t>
            </a:r>
            <a:r>
              <a:rPr lang="en-US" dirty="0">
                <a:solidFill>
                  <a:schemeClr val="tx1">
                    <a:lumMod val="65000"/>
                    <a:lumOff val="35000"/>
                  </a:schemeClr>
                </a:solidFill>
              </a:rPr>
              <a:t>S</a:t>
            </a:r>
            <a:r>
              <a:rPr lang="en-US" dirty="0" smtClean="0">
                <a:solidFill>
                  <a:schemeClr val="tx1">
                    <a:lumMod val="65000"/>
                    <a:lumOff val="35000"/>
                  </a:schemeClr>
                </a:solidFill>
              </a:rPr>
              <a:t>tudents </a:t>
            </a:r>
            <a:r>
              <a:rPr lang="en-US" dirty="0">
                <a:solidFill>
                  <a:schemeClr val="tx1">
                    <a:lumMod val="65000"/>
                    <a:lumOff val="35000"/>
                  </a:schemeClr>
                </a:solidFill>
              </a:rPr>
              <a:t>who don’t read proficiently by third grade are four times more likely to leave without a diploma than proficient readers</a:t>
            </a:r>
            <a:r>
              <a:rPr lang="en-US" dirty="0" smtClean="0">
                <a:solidFill>
                  <a:schemeClr val="tx1">
                    <a:lumMod val="65000"/>
                    <a:lumOff val="35000"/>
                  </a:schemeClr>
                </a:solidFill>
              </a:rPr>
              <a:t>.” (Hernandez, 2011)</a:t>
            </a:r>
            <a:endParaRPr lang="en-US" b="1" dirty="0" smtClean="0">
              <a:solidFill>
                <a:schemeClr val="tx1">
                  <a:lumMod val="65000"/>
                  <a:lumOff val="35000"/>
                </a:schemeClr>
              </a:solidFill>
            </a:endParaRPr>
          </a:p>
          <a:p>
            <a:pPr>
              <a:lnSpc>
                <a:spcPct val="120000"/>
              </a:lnSpc>
              <a:spcBef>
                <a:spcPts val="600"/>
              </a:spcBef>
            </a:pPr>
            <a:r>
              <a:rPr lang="en-US" dirty="0" smtClean="0">
                <a:solidFill>
                  <a:schemeClr val="tx1">
                    <a:lumMod val="65000"/>
                    <a:lumOff val="35000"/>
                  </a:schemeClr>
                </a:solidFill>
              </a:rPr>
              <a:t>“74 </a:t>
            </a:r>
            <a:r>
              <a:rPr lang="en-US" dirty="0">
                <a:solidFill>
                  <a:schemeClr val="tx1">
                    <a:lumMod val="65000"/>
                    <a:lumOff val="35000"/>
                  </a:schemeClr>
                </a:solidFill>
              </a:rPr>
              <a:t>percent of third graders who read poorly </a:t>
            </a:r>
            <a:r>
              <a:rPr lang="en-US" dirty="0" smtClean="0">
                <a:solidFill>
                  <a:schemeClr val="tx1">
                    <a:lumMod val="65000"/>
                    <a:lumOff val="35000"/>
                  </a:schemeClr>
                </a:solidFill>
              </a:rPr>
              <a:t>are still </a:t>
            </a:r>
            <a:r>
              <a:rPr lang="en-US" dirty="0">
                <a:solidFill>
                  <a:schemeClr val="tx1">
                    <a:lumMod val="65000"/>
                    <a:lumOff val="35000"/>
                  </a:schemeClr>
                </a:solidFill>
              </a:rPr>
              <a:t>struggling in </a:t>
            </a:r>
            <a:r>
              <a:rPr lang="en-US" dirty="0" smtClean="0">
                <a:solidFill>
                  <a:schemeClr val="tx1">
                    <a:lumMod val="65000"/>
                    <a:lumOff val="35000"/>
                  </a:schemeClr>
                </a:solidFill>
              </a:rPr>
              <a:t>ninth grade.” (Fletcher and Lyon, 1998)</a:t>
            </a:r>
          </a:p>
          <a:p>
            <a:pPr>
              <a:lnSpc>
                <a:spcPct val="120000"/>
              </a:lnSpc>
              <a:spcBef>
                <a:spcPts val="600"/>
              </a:spcBef>
            </a:pPr>
            <a:r>
              <a:rPr lang="en-US" dirty="0" smtClean="0">
                <a:solidFill>
                  <a:schemeClr val="tx1">
                    <a:lumMod val="65000"/>
                    <a:lumOff val="35000"/>
                  </a:schemeClr>
                </a:solidFill>
              </a:rPr>
              <a:t>First grade reading scores are a “reliable </a:t>
            </a:r>
            <a:r>
              <a:rPr lang="en-US" dirty="0">
                <a:solidFill>
                  <a:schemeClr val="tx1">
                    <a:lumMod val="65000"/>
                    <a:lumOff val="35000"/>
                  </a:schemeClr>
                </a:solidFill>
              </a:rPr>
              <a:t>predictor of later reading </a:t>
            </a:r>
            <a:r>
              <a:rPr lang="en-US" dirty="0" smtClean="0">
                <a:solidFill>
                  <a:schemeClr val="tx1">
                    <a:lumMod val="65000"/>
                    <a:lumOff val="35000"/>
                  </a:schemeClr>
                </a:solidFill>
              </a:rPr>
              <a:t>scores.” (</a:t>
            </a:r>
            <a:r>
              <a:rPr lang="en-US" dirty="0" err="1" smtClean="0">
                <a:solidFill>
                  <a:schemeClr val="tx1">
                    <a:lumMod val="65000"/>
                    <a:lumOff val="35000"/>
                  </a:schemeClr>
                </a:solidFill>
              </a:rPr>
              <a:t>Juel</a:t>
            </a:r>
            <a:r>
              <a:rPr lang="en-US" dirty="0" smtClean="0">
                <a:solidFill>
                  <a:schemeClr val="tx1">
                    <a:lumMod val="65000"/>
                    <a:lumOff val="35000"/>
                  </a:schemeClr>
                </a:solidFill>
              </a:rPr>
              <a:t>, 1988)</a:t>
            </a:r>
            <a:endParaRPr lang="en-US" dirty="0">
              <a:solidFill>
                <a:schemeClr val="tx1">
                  <a:lumMod val="65000"/>
                  <a:lumOff val="35000"/>
                </a:schemeClr>
              </a:solidFill>
            </a:endParaRPr>
          </a:p>
          <a:p>
            <a:pPr marL="0" indent="0">
              <a:buNone/>
            </a:pPr>
            <a:endParaRPr lang="en-US" dirty="0">
              <a:solidFill>
                <a:schemeClr val="tx1">
                  <a:lumMod val="65000"/>
                  <a:lumOff val="35000"/>
                </a:schemeClr>
              </a:solidFill>
            </a:endParaRPr>
          </a:p>
          <a:p>
            <a:pPr marL="0" indent="0">
              <a:buNone/>
            </a:pPr>
            <a:endParaRPr lang="en-US" b="1" dirty="0" smtClean="0">
              <a:solidFill>
                <a:schemeClr val="tx1">
                  <a:lumMod val="65000"/>
                  <a:lumOff val="35000"/>
                </a:schemeClr>
              </a:solidFill>
            </a:endParaRPr>
          </a:p>
          <a:p>
            <a:pPr lvl="1">
              <a:lnSpc>
                <a:spcPct val="120000"/>
              </a:lnSpc>
            </a:pPr>
            <a:endParaRPr lang="en-US" dirty="0" smtClean="0">
              <a:solidFill>
                <a:schemeClr val="tx1">
                  <a:lumMod val="65000"/>
                  <a:lumOff val="35000"/>
                </a:schemeClr>
              </a:solidFill>
            </a:endParaRPr>
          </a:p>
        </p:txBody>
      </p:sp>
      <p:sp>
        <p:nvSpPr>
          <p:cNvPr id="7" name="TextBox 6"/>
          <p:cNvSpPr txBox="1"/>
          <p:nvPr/>
        </p:nvSpPr>
        <p:spPr>
          <a:xfrm>
            <a:off x="76200" y="76200"/>
            <a:ext cx="2819400" cy="1860858"/>
          </a:xfrm>
          <a:prstGeom prst="frame">
            <a:avLst/>
          </a:prstGeom>
          <a:solidFill>
            <a:srgbClr val="DAE57E"/>
          </a:solidFill>
        </p:spPr>
        <p:txBody>
          <a:bodyPr wrap="square" rtlCol="0">
            <a:spAutoFit/>
          </a:bodyPr>
          <a:lstStyle/>
          <a:p>
            <a:pPr lvl="0" algn="ctr"/>
            <a:endParaRPr lang="en-US" sz="2000" b="1" dirty="0" smtClean="0">
              <a:solidFill>
                <a:srgbClr val="2ABDBA"/>
              </a:solidFill>
              <a:latin typeface="Chalkduster" panose="020B0604020202020204" charset="0"/>
            </a:endParaRPr>
          </a:p>
          <a:p>
            <a:pPr lvl="0" algn="ctr"/>
            <a:r>
              <a:rPr lang="en-US" sz="4500" b="1" dirty="0" smtClean="0">
                <a:solidFill>
                  <a:srgbClr val="2ABDBA"/>
                </a:solidFill>
                <a:latin typeface="Chalkduster" panose="020B0604020202020204" charset="0"/>
              </a:rPr>
              <a:t>Texts</a:t>
            </a:r>
          </a:p>
          <a:p>
            <a:pPr lvl="0" algn="ctr"/>
            <a:endParaRPr lang="en-US" sz="2000" b="1" dirty="0" smtClean="0">
              <a:solidFill>
                <a:srgbClr val="2ABDBA"/>
              </a:solidFill>
              <a:latin typeface="Chalkduster" panose="020B0604020202020204" charset="0"/>
            </a:endParaRPr>
          </a:p>
        </p:txBody>
      </p:sp>
      <p:sp>
        <p:nvSpPr>
          <p:cNvPr id="8" name="Content Placeholder 1"/>
          <p:cNvSpPr txBox="1">
            <a:spLocks/>
          </p:cNvSpPr>
          <p:nvPr/>
        </p:nvSpPr>
        <p:spPr>
          <a:xfrm>
            <a:off x="3048000" y="110415"/>
            <a:ext cx="5943600" cy="1826643"/>
          </a:xfrm>
          <a:prstGeom prst="rect">
            <a:avLst/>
          </a:prstGeom>
          <a:solidFill>
            <a:schemeClr val="bg1"/>
          </a:solidFill>
        </p:spPr>
        <p:txBody>
          <a:bodyPr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tx1">
                    <a:lumMod val="65000"/>
                    <a:lumOff val="35000"/>
                  </a:schemeClr>
                </a:solidFill>
              </a:rPr>
              <a:t>Why are meaningful, grade-level texts </a:t>
            </a:r>
            <a:r>
              <a:rPr lang="en-US" sz="4000" dirty="0" smtClean="0">
                <a:solidFill>
                  <a:schemeClr val="tx1">
                    <a:lumMod val="65000"/>
                    <a:lumOff val="35000"/>
                  </a:schemeClr>
                </a:solidFill>
              </a:rPr>
              <a:t>key to student learning?</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2943619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2133600"/>
            <a:ext cx="8229600" cy="4343400"/>
          </a:xfrm>
          <a:prstGeom prst="rect">
            <a:avLst/>
          </a:prstGeom>
        </p:spPr>
        <p:txBody>
          <a:bodyPr>
            <a:noAutofit/>
          </a:bodyPr>
          <a:lstStyle/>
          <a:p>
            <a:pPr marL="0" indent="0">
              <a:lnSpc>
                <a:spcPct val="120000"/>
              </a:lnSpc>
              <a:spcBef>
                <a:spcPts val="0"/>
              </a:spcBef>
              <a:buNone/>
            </a:pPr>
            <a:endParaRPr lang="en-US" sz="1400" dirty="0">
              <a:ea typeface="Calibri"/>
              <a:cs typeface="Times New Roman"/>
            </a:endParaRPr>
          </a:p>
          <a:p>
            <a:pPr marL="0" indent="0">
              <a:lnSpc>
                <a:spcPct val="120000"/>
              </a:lnSpc>
              <a:spcBef>
                <a:spcPts val="0"/>
              </a:spcBef>
              <a:buNone/>
            </a:pPr>
            <a:endParaRPr lang="en-US" sz="1400" dirty="0">
              <a:ea typeface="Calibri"/>
              <a:cs typeface="Times New Roman"/>
            </a:endParaRPr>
          </a:p>
          <a:p>
            <a:pPr marL="0" indent="0">
              <a:lnSpc>
                <a:spcPct val="120000"/>
              </a:lnSpc>
              <a:spcBef>
                <a:spcPts val="0"/>
              </a:spcBef>
              <a:buNone/>
            </a:pPr>
            <a:endParaRPr lang="en-US" sz="1400" dirty="0" smtClean="0"/>
          </a:p>
          <a:p>
            <a:pPr marL="0" indent="0">
              <a:lnSpc>
                <a:spcPct val="120000"/>
              </a:lnSpc>
              <a:spcBef>
                <a:spcPts val="0"/>
              </a:spcBef>
              <a:buNone/>
            </a:pPr>
            <a:endParaRPr lang="en-US" sz="1400" dirty="0">
              <a:ea typeface="Calibri"/>
              <a:cs typeface="Times New Roman"/>
            </a:endParaRPr>
          </a:p>
          <a:p>
            <a:pPr marL="0" indent="0">
              <a:lnSpc>
                <a:spcPct val="120000"/>
              </a:lnSpc>
              <a:spcBef>
                <a:spcPts val="0"/>
              </a:spcBef>
              <a:buNone/>
            </a:pPr>
            <a:endParaRPr lang="en-US" sz="1400" dirty="0" smtClean="0">
              <a:solidFill>
                <a:schemeClr val="tx1">
                  <a:lumMod val="65000"/>
                  <a:lumOff val="35000"/>
                </a:schemeClr>
              </a:solidFill>
            </a:endParaRPr>
          </a:p>
          <a:p>
            <a:pPr marL="0" indent="0">
              <a:lnSpc>
                <a:spcPct val="120000"/>
              </a:lnSpc>
              <a:spcBef>
                <a:spcPts val="0"/>
              </a:spcBef>
              <a:buNone/>
            </a:pPr>
            <a:endParaRPr lang="en-US" sz="1400" dirty="0">
              <a:solidFill>
                <a:schemeClr val="tx1">
                  <a:lumMod val="65000"/>
                  <a:lumOff val="35000"/>
                </a:schemeClr>
              </a:solidFill>
              <a:hlinkClick r:id="rId3"/>
            </a:endParaRPr>
          </a:p>
          <a:p>
            <a:pPr marL="233363" indent="-233363">
              <a:lnSpc>
                <a:spcPct val="120000"/>
              </a:lnSpc>
              <a:spcBef>
                <a:spcPts val="0"/>
              </a:spcBef>
            </a:pPr>
            <a:endParaRPr lang="en-US" sz="1400" dirty="0" smtClean="0">
              <a:solidFill>
                <a:schemeClr val="tx1">
                  <a:lumMod val="65000"/>
                  <a:lumOff val="35000"/>
                </a:schemeClr>
              </a:solidFill>
            </a:endParaRPr>
          </a:p>
        </p:txBody>
      </p:sp>
      <p:sp>
        <p:nvSpPr>
          <p:cNvPr id="7" name="TextBox 6"/>
          <p:cNvSpPr txBox="1"/>
          <p:nvPr/>
        </p:nvSpPr>
        <p:spPr>
          <a:xfrm>
            <a:off x="76200" y="76200"/>
            <a:ext cx="2819400" cy="1860858"/>
          </a:xfrm>
          <a:prstGeom prst="frame">
            <a:avLst/>
          </a:prstGeom>
          <a:solidFill>
            <a:srgbClr val="DAE57E"/>
          </a:solidFill>
        </p:spPr>
        <p:txBody>
          <a:bodyPr wrap="square" rtlCol="0">
            <a:spAutoFit/>
          </a:bodyPr>
          <a:lstStyle/>
          <a:p>
            <a:pPr lvl="0" algn="ctr"/>
            <a:endParaRPr lang="en-US" sz="2000" b="1" dirty="0" smtClean="0">
              <a:solidFill>
                <a:srgbClr val="2ABDBA"/>
              </a:solidFill>
              <a:latin typeface="Chalkduster" panose="020B0604020202020204" charset="0"/>
            </a:endParaRPr>
          </a:p>
          <a:p>
            <a:pPr lvl="0" algn="ctr"/>
            <a:r>
              <a:rPr lang="en-US" sz="4500" b="1" dirty="0" smtClean="0">
                <a:solidFill>
                  <a:srgbClr val="2ABDBA"/>
                </a:solidFill>
                <a:latin typeface="Chalkduster" panose="020B0604020202020204" charset="0"/>
              </a:rPr>
              <a:t>Texts</a:t>
            </a:r>
          </a:p>
          <a:p>
            <a:pPr lvl="0" algn="ctr"/>
            <a:endParaRPr lang="en-US" sz="2000" b="1" dirty="0" smtClean="0">
              <a:solidFill>
                <a:srgbClr val="2ABDBA"/>
              </a:solidFill>
              <a:latin typeface="Chalkduster" panose="020B0604020202020204" charset="0"/>
            </a:endParaRPr>
          </a:p>
        </p:txBody>
      </p:sp>
      <p:sp>
        <p:nvSpPr>
          <p:cNvPr id="8" name="Content Placeholder 1"/>
          <p:cNvSpPr txBox="1">
            <a:spLocks/>
          </p:cNvSpPr>
          <p:nvPr/>
        </p:nvSpPr>
        <p:spPr>
          <a:xfrm>
            <a:off x="3048000" y="110415"/>
            <a:ext cx="5943600" cy="1826643"/>
          </a:xfrm>
          <a:prstGeom prst="rect">
            <a:avLst/>
          </a:prstGeom>
          <a:solidFill>
            <a:schemeClr val="bg1"/>
          </a:solidFill>
        </p:spPr>
        <p:txBody>
          <a:bodyPr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tx1">
                    <a:lumMod val="65000"/>
                    <a:lumOff val="35000"/>
                  </a:schemeClr>
                </a:solidFill>
              </a:rPr>
              <a:t>Why are meaningful, grade-level texts </a:t>
            </a:r>
            <a:r>
              <a:rPr lang="en-US" sz="4000" dirty="0" smtClean="0">
                <a:solidFill>
                  <a:schemeClr val="tx1">
                    <a:lumMod val="65000"/>
                    <a:lumOff val="35000"/>
                  </a:schemeClr>
                </a:solidFill>
              </a:rPr>
              <a:t>key to student learning?</a:t>
            </a:r>
            <a:endParaRPr lang="en-US" sz="4000" dirty="0">
              <a:solidFill>
                <a:schemeClr val="tx1">
                  <a:lumMod val="65000"/>
                  <a:lumOff val="35000"/>
                </a:schemeClr>
              </a:solidFill>
            </a:endParaRPr>
          </a:p>
        </p:txBody>
      </p:sp>
      <p:sp>
        <p:nvSpPr>
          <p:cNvPr id="9" name="Content Placeholder 1"/>
          <p:cNvSpPr txBox="1">
            <a:spLocks/>
          </p:cNvSpPr>
          <p:nvPr/>
        </p:nvSpPr>
        <p:spPr>
          <a:xfrm>
            <a:off x="457200" y="2133600"/>
            <a:ext cx="8229600" cy="42211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600"/>
              </a:spcBef>
            </a:pPr>
            <a:r>
              <a:rPr lang="en-US" dirty="0" smtClean="0">
                <a:solidFill>
                  <a:schemeClr val="tx1">
                    <a:lumMod val="65000"/>
                    <a:lumOff val="35000"/>
                  </a:schemeClr>
                </a:solidFill>
              </a:rPr>
              <a:t>Review the assigned research quotation.</a:t>
            </a:r>
          </a:p>
          <a:p>
            <a:pPr lvl="1">
              <a:lnSpc>
                <a:spcPct val="120000"/>
              </a:lnSpc>
              <a:spcBef>
                <a:spcPts val="600"/>
              </a:spcBef>
            </a:pPr>
            <a:r>
              <a:rPr lang="en-US" dirty="0" smtClean="0">
                <a:solidFill>
                  <a:schemeClr val="tx1">
                    <a:lumMod val="65000"/>
                    <a:lumOff val="35000"/>
                  </a:schemeClr>
                </a:solidFill>
              </a:rPr>
              <a:t>What </a:t>
            </a:r>
            <a:r>
              <a:rPr lang="en-US" dirty="0">
                <a:solidFill>
                  <a:schemeClr val="tx1">
                    <a:lumMod val="65000"/>
                    <a:lumOff val="35000"/>
                  </a:schemeClr>
                </a:solidFill>
              </a:rPr>
              <a:t>are the implications for ELA instruction? </a:t>
            </a:r>
            <a:endParaRPr lang="en-US" dirty="0" smtClean="0">
              <a:solidFill>
                <a:schemeClr val="tx1">
                  <a:lumMod val="65000"/>
                  <a:lumOff val="35000"/>
                </a:schemeClr>
              </a:solidFill>
            </a:endParaRPr>
          </a:p>
          <a:p>
            <a:pPr lvl="1">
              <a:lnSpc>
                <a:spcPct val="120000"/>
              </a:lnSpc>
              <a:spcBef>
                <a:spcPts val="600"/>
              </a:spcBef>
            </a:pPr>
            <a:r>
              <a:rPr lang="en-US" dirty="0" smtClean="0">
                <a:solidFill>
                  <a:schemeClr val="tx1">
                    <a:lumMod val="65000"/>
                    <a:lumOff val="35000"/>
                  </a:schemeClr>
                </a:solidFill>
              </a:rPr>
              <a:t>What </a:t>
            </a:r>
            <a:r>
              <a:rPr lang="en-US" dirty="0">
                <a:solidFill>
                  <a:schemeClr val="tx1">
                    <a:lumMod val="65000"/>
                    <a:lumOff val="35000"/>
                  </a:schemeClr>
                </a:solidFill>
              </a:rPr>
              <a:t>works well and what doesn’t to support student learning? </a:t>
            </a:r>
            <a:endParaRPr lang="en-US" dirty="0" smtClean="0">
              <a:solidFill>
                <a:schemeClr val="tx1">
                  <a:lumMod val="65000"/>
                  <a:lumOff val="35000"/>
                </a:schemeClr>
              </a:solidFill>
            </a:endParaRPr>
          </a:p>
          <a:p>
            <a:pPr lvl="1">
              <a:lnSpc>
                <a:spcPct val="120000"/>
              </a:lnSpc>
              <a:spcBef>
                <a:spcPts val="600"/>
              </a:spcBef>
            </a:pPr>
            <a:r>
              <a:rPr lang="en-US" dirty="0" smtClean="0">
                <a:solidFill>
                  <a:schemeClr val="tx1">
                    <a:lumMod val="65000"/>
                    <a:lumOff val="35000"/>
                  </a:schemeClr>
                </a:solidFill>
              </a:rPr>
              <a:t>How </a:t>
            </a:r>
            <a:r>
              <a:rPr lang="en-US" dirty="0">
                <a:solidFill>
                  <a:schemeClr val="tx1">
                    <a:lumMod val="65000"/>
                    <a:lumOff val="35000"/>
                  </a:schemeClr>
                </a:solidFill>
              </a:rPr>
              <a:t>does </a:t>
            </a:r>
            <a:r>
              <a:rPr lang="en-US" dirty="0" smtClean="0">
                <a:solidFill>
                  <a:schemeClr val="tx1">
                    <a:lumMod val="65000"/>
                    <a:lumOff val="35000"/>
                  </a:schemeClr>
                </a:solidFill>
              </a:rPr>
              <a:t>this quotation support </a:t>
            </a:r>
            <a:r>
              <a:rPr lang="en-US" dirty="0">
                <a:solidFill>
                  <a:schemeClr val="tx1">
                    <a:lumMod val="65000"/>
                    <a:lumOff val="35000"/>
                  </a:schemeClr>
                </a:solidFill>
              </a:rPr>
              <a:t>the use of meaningful texts</a:t>
            </a:r>
            <a:r>
              <a:rPr lang="en-US" dirty="0" smtClean="0">
                <a:solidFill>
                  <a:schemeClr val="tx1">
                    <a:lumMod val="65000"/>
                    <a:lumOff val="35000"/>
                  </a:schemeClr>
                </a:solidFill>
              </a:rPr>
              <a:t>?</a:t>
            </a:r>
          </a:p>
          <a:p>
            <a:pPr marL="0" indent="0">
              <a:buFont typeface="Arial" pitchFamily="34" charset="0"/>
              <a:buNone/>
            </a:pPr>
            <a:endParaRPr lang="en-US" dirty="0" smtClean="0">
              <a:solidFill>
                <a:schemeClr val="tx1">
                  <a:lumMod val="65000"/>
                  <a:lumOff val="35000"/>
                </a:schemeClr>
              </a:solidFill>
            </a:endParaRPr>
          </a:p>
          <a:p>
            <a:pPr marL="0" indent="0">
              <a:buFont typeface="Arial" pitchFamily="34" charset="0"/>
              <a:buNone/>
            </a:pPr>
            <a:endParaRPr lang="en-US" b="1" dirty="0" smtClean="0">
              <a:solidFill>
                <a:schemeClr val="tx1">
                  <a:lumMod val="65000"/>
                  <a:lumOff val="35000"/>
                </a:schemeClr>
              </a:solidFill>
            </a:endParaRPr>
          </a:p>
          <a:p>
            <a:pPr lvl="1">
              <a:lnSpc>
                <a:spcPct val="120000"/>
              </a:lnSpc>
            </a:pPr>
            <a:endParaRPr lang="en-US" dirty="0" smtClean="0">
              <a:solidFill>
                <a:schemeClr val="tx1">
                  <a:lumMod val="65000"/>
                  <a:lumOff val="35000"/>
                </a:schemeClr>
              </a:solidFill>
            </a:endParaRPr>
          </a:p>
        </p:txBody>
      </p:sp>
    </p:spTree>
    <p:extLst>
      <p:ext uri="{BB962C8B-B14F-4D97-AF65-F5344CB8AC3E}">
        <p14:creationId xmlns:p14="http://schemas.microsoft.com/office/powerpoint/2010/main" val="41650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2133600"/>
            <a:ext cx="8229600" cy="4221163"/>
          </a:xfrm>
          <a:prstGeom prst="rect">
            <a:avLst/>
          </a:prstGeom>
        </p:spPr>
        <p:txBody>
          <a:bodyPr>
            <a:normAutofit/>
          </a:bodyPr>
          <a:lstStyle/>
          <a:p>
            <a:pPr marL="0" indent="0">
              <a:lnSpc>
                <a:spcPct val="120000"/>
              </a:lnSpc>
              <a:buNone/>
            </a:pPr>
            <a:r>
              <a:rPr lang="en-US" dirty="0" smtClean="0">
                <a:solidFill>
                  <a:schemeClr val="tx1">
                    <a:lumMod val="65000"/>
                    <a:lumOff val="35000"/>
                  </a:schemeClr>
                </a:solidFill>
              </a:rPr>
              <a:t>Meaningful texts support students in:</a:t>
            </a:r>
          </a:p>
          <a:p>
            <a:pPr>
              <a:lnSpc>
                <a:spcPct val="120000"/>
              </a:lnSpc>
            </a:pPr>
            <a:r>
              <a:rPr lang="en-US" dirty="0" smtClean="0">
                <a:solidFill>
                  <a:schemeClr val="tx1">
                    <a:lumMod val="65000"/>
                    <a:lumOff val="35000"/>
                  </a:schemeClr>
                </a:solidFill>
              </a:rPr>
              <a:t>Knowing the way words work</a:t>
            </a:r>
          </a:p>
          <a:p>
            <a:pPr>
              <a:lnSpc>
                <a:spcPct val="120000"/>
              </a:lnSpc>
            </a:pPr>
            <a:r>
              <a:rPr lang="en-US" dirty="0" smtClean="0">
                <a:solidFill>
                  <a:schemeClr val="tx1">
                    <a:lumMod val="65000"/>
                    <a:lumOff val="35000"/>
                  </a:schemeClr>
                </a:solidFill>
              </a:rPr>
              <a:t>Learning about the world around them</a:t>
            </a:r>
          </a:p>
          <a:p>
            <a:pPr>
              <a:lnSpc>
                <a:spcPct val="120000"/>
              </a:lnSpc>
            </a:pPr>
            <a:r>
              <a:rPr lang="en-US" dirty="0" smtClean="0">
                <a:solidFill>
                  <a:schemeClr val="tx1">
                    <a:lumMod val="65000"/>
                    <a:lumOff val="35000"/>
                  </a:schemeClr>
                </a:solidFill>
              </a:rPr>
              <a:t>Making sense of what they read</a:t>
            </a:r>
          </a:p>
          <a:p>
            <a:pPr marL="0" indent="0">
              <a:lnSpc>
                <a:spcPct val="120000"/>
              </a:lnSpc>
              <a:buNone/>
            </a:pPr>
            <a:endParaRPr lang="en-US" dirty="0" smtClean="0">
              <a:solidFill>
                <a:schemeClr val="tx1">
                  <a:lumMod val="65000"/>
                  <a:lumOff val="35000"/>
                </a:schemeClr>
              </a:solidFill>
            </a:endParaRPr>
          </a:p>
          <a:p>
            <a:pPr marL="0" indent="0">
              <a:lnSpc>
                <a:spcPct val="120000"/>
              </a:lnSpc>
              <a:buNone/>
            </a:pPr>
            <a:endParaRPr lang="en-US" dirty="0" smtClean="0">
              <a:solidFill>
                <a:schemeClr val="tx1">
                  <a:lumMod val="65000"/>
                  <a:lumOff val="35000"/>
                </a:schemeClr>
              </a:solidFill>
            </a:endParaRPr>
          </a:p>
          <a:p>
            <a:pPr lvl="1">
              <a:lnSpc>
                <a:spcPct val="120000"/>
              </a:lnSpc>
            </a:pPr>
            <a:endParaRPr lang="en-US" dirty="0" smtClean="0">
              <a:solidFill>
                <a:schemeClr val="tx1">
                  <a:lumMod val="65000"/>
                  <a:lumOff val="35000"/>
                </a:schemeClr>
              </a:solidFill>
            </a:endParaRPr>
          </a:p>
        </p:txBody>
      </p:sp>
      <p:sp>
        <p:nvSpPr>
          <p:cNvPr id="7" name="TextBox 6"/>
          <p:cNvSpPr txBox="1"/>
          <p:nvPr/>
        </p:nvSpPr>
        <p:spPr>
          <a:xfrm>
            <a:off x="76200" y="76200"/>
            <a:ext cx="2819400" cy="1860858"/>
          </a:xfrm>
          <a:prstGeom prst="frame">
            <a:avLst/>
          </a:prstGeom>
          <a:solidFill>
            <a:srgbClr val="DAE57E"/>
          </a:solidFill>
        </p:spPr>
        <p:txBody>
          <a:bodyPr wrap="square" rtlCol="0">
            <a:spAutoFit/>
          </a:bodyPr>
          <a:lstStyle/>
          <a:p>
            <a:pPr lvl="0" algn="ctr"/>
            <a:endParaRPr lang="en-US" sz="2000" b="1" dirty="0" smtClean="0">
              <a:solidFill>
                <a:srgbClr val="2ABDBA"/>
              </a:solidFill>
              <a:latin typeface="Chalkduster" panose="020B0604020202020204" charset="0"/>
            </a:endParaRPr>
          </a:p>
          <a:p>
            <a:pPr lvl="0" algn="ctr"/>
            <a:r>
              <a:rPr lang="en-US" sz="4500" b="1" dirty="0" smtClean="0">
                <a:solidFill>
                  <a:srgbClr val="2ABDBA"/>
                </a:solidFill>
                <a:latin typeface="Chalkduster" panose="020B0604020202020204" charset="0"/>
              </a:rPr>
              <a:t>Texts</a:t>
            </a:r>
          </a:p>
          <a:p>
            <a:pPr lvl="0" algn="ctr"/>
            <a:endParaRPr lang="en-US" sz="2000" b="1" dirty="0" smtClean="0">
              <a:solidFill>
                <a:srgbClr val="2ABDBA"/>
              </a:solidFill>
              <a:latin typeface="Chalkduster" panose="020B0604020202020204" charset="0"/>
            </a:endParaRPr>
          </a:p>
        </p:txBody>
      </p:sp>
      <p:sp>
        <p:nvSpPr>
          <p:cNvPr id="8" name="Content Placeholder 1"/>
          <p:cNvSpPr txBox="1">
            <a:spLocks/>
          </p:cNvSpPr>
          <p:nvPr/>
        </p:nvSpPr>
        <p:spPr>
          <a:xfrm>
            <a:off x="3048000" y="110415"/>
            <a:ext cx="5943600" cy="1826643"/>
          </a:xfrm>
          <a:prstGeom prst="rect">
            <a:avLst/>
          </a:prstGeom>
          <a:solidFill>
            <a:schemeClr val="bg1"/>
          </a:solidFill>
        </p:spPr>
        <p:txBody>
          <a:bodyPr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tx1">
                    <a:lumMod val="65000"/>
                    <a:lumOff val="35000"/>
                  </a:schemeClr>
                </a:solidFill>
              </a:rPr>
              <a:t>Why are </a:t>
            </a:r>
            <a:r>
              <a:rPr lang="en-US" sz="4000" dirty="0" smtClean="0">
                <a:solidFill>
                  <a:schemeClr val="tx1">
                    <a:lumMod val="65000"/>
                    <a:lumOff val="35000"/>
                  </a:schemeClr>
                </a:solidFill>
              </a:rPr>
              <a:t>texts worth teaching key to student learning?</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248115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6330</TotalTime>
  <Words>3377</Words>
  <Application>Microsoft Office PowerPoint</Application>
  <PresentationFormat>On-screen Show (4:3)</PresentationFormat>
  <Paragraphs>337</Paragraphs>
  <Slides>27</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Times New Roman</vt:lpstr>
      <vt:lpstr>Chalkduster</vt:lpstr>
      <vt:lpstr>Steinem Unicode</vt:lpstr>
      <vt:lpstr>Default Theme</vt:lpstr>
      <vt:lpstr>Blank</vt:lpstr>
      <vt:lpstr>PowerPoint Presentation</vt:lpstr>
      <vt:lpstr>Objectives</vt:lpstr>
      <vt:lpstr>Agenda</vt:lpstr>
      <vt:lpstr>ELA Instructional Framework</vt:lpstr>
      <vt:lpstr>PowerPoint Presentation</vt:lpstr>
      <vt:lpstr>Agenda</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Agenda</vt:lpstr>
      <vt:lpstr>ELA Guidebook: Assessments</vt:lpstr>
      <vt:lpstr>ELA Guidebook: Lessons</vt:lpstr>
      <vt:lpstr>English Language Arts Guidebooks</vt:lpstr>
      <vt:lpstr>Agenda</vt:lpstr>
      <vt:lpstr>Compass Connections</vt:lpstr>
      <vt:lpstr>Compass Connections</vt:lpstr>
      <vt:lpstr>Video</vt:lpstr>
      <vt:lpstr>Reflection</vt:lpstr>
      <vt:lpstr>Agenda</vt:lpstr>
      <vt:lpstr>Reflection</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Louisiana Department of Education</dc:creator>
  <cp:lastModifiedBy>Whitney Whealdon</cp:lastModifiedBy>
  <cp:revision>346</cp:revision>
  <cp:lastPrinted>2013-05-28T12:40:21Z</cp:lastPrinted>
  <dcterms:created xsi:type="dcterms:W3CDTF">2013-04-08T19:50:51Z</dcterms:created>
  <dcterms:modified xsi:type="dcterms:W3CDTF">2014-05-30T22:08:25Z</dcterms:modified>
</cp:coreProperties>
</file>