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5" r:id="rId5"/>
  </p:sldMasterIdLst>
  <p:notesMasterIdLst>
    <p:notesMasterId r:id="rId69"/>
  </p:notesMasterIdLst>
  <p:handoutMasterIdLst>
    <p:handoutMasterId r:id="rId70"/>
  </p:handoutMasterIdLst>
  <p:sldIdLst>
    <p:sldId id="256" r:id="rId6"/>
    <p:sldId id="323" r:id="rId7"/>
    <p:sldId id="322" r:id="rId8"/>
    <p:sldId id="266" r:id="rId9"/>
    <p:sldId id="267" r:id="rId10"/>
    <p:sldId id="268" r:id="rId11"/>
    <p:sldId id="300" r:id="rId12"/>
    <p:sldId id="273" r:id="rId13"/>
    <p:sldId id="301" r:id="rId14"/>
    <p:sldId id="321" r:id="rId15"/>
    <p:sldId id="302" r:id="rId16"/>
    <p:sldId id="347" r:id="rId17"/>
    <p:sldId id="281" r:id="rId18"/>
    <p:sldId id="296" r:id="rId19"/>
    <p:sldId id="297" r:id="rId20"/>
    <p:sldId id="298" r:id="rId21"/>
    <p:sldId id="299" r:id="rId22"/>
    <p:sldId id="275" r:id="rId23"/>
    <p:sldId id="276" r:id="rId24"/>
    <p:sldId id="303" r:id="rId25"/>
    <p:sldId id="304" r:id="rId26"/>
    <p:sldId id="283" r:id="rId27"/>
    <p:sldId id="291" r:id="rId28"/>
    <p:sldId id="324" r:id="rId29"/>
    <p:sldId id="309" r:id="rId30"/>
    <p:sldId id="325" r:id="rId31"/>
    <p:sldId id="326" r:id="rId32"/>
    <p:sldId id="305" r:id="rId33"/>
    <p:sldId id="327" r:id="rId34"/>
    <p:sldId id="292" r:id="rId35"/>
    <p:sldId id="312" r:id="rId36"/>
    <p:sldId id="348" r:id="rId37"/>
    <p:sldId id="310" r:id="rId38"/>
    <p:sldId id="311" r:id="rId39"/>
    <p:sldId id="313" r:id="rId40"/>
    <p:sldId id="349" r:id="rId41"/>
    <p:sldId id="287" r:id="rId42"/>
    <p:sldId id="295" r:id="rId43"/>
    <p:sldId id="328" r:id="rId44"/>
    <p:sldId id="329" r:id="rId45"/>
    <p:sldId id="330" r:id="rId46"/>
    <p:sldId id="331" r:id="rId47"/>
    <p:sldId id="332" r:id="rId48"/>
    <p:sldId id="335" r:id="rId49"/>
    <p:sldId id="336" r:id="rId50"/>
    <p:sldId id="294" r:id="rId51"/>
    <p:sldId id="351" r:id="rId52"/>
    <p:sldId id="353" r:id="rId53"/>
    <p:sldId id="354" r:id="rId54"/>
    <p:sldId id="343" r:id="rId55"/>
    <p:sldId id="355" r:id="rId56"/>
    <p:sldId id="356" r:id="rId57"/>
    <p:sldId id="357" r:id="rId58"/>
    <p:sldId id="345" r:id="rId59"/>
    <p:sldId id="346" r:id="rId60"/>
    <p:sldId id="358" r:id="rId61"/>
    <p:sldId id="359" r:id="rId62"/>
    <p:sldId id="308" r:id="rId63"/>
    <p:sldId id="350" r:id="rId64"/>
    <p:sldId id="314" r:id="rId65"/>
    <p:sldId id="315" r:id="rId66"/>
    <p:sldId id="307" r:id="rId67"/>
    <p:sldId id="269" r:id="rId68"/>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modifyVerifier cryptProviderType="rsaAES" cryptAlgorithmClass="hash" cryptAlgorithmType="typeAny" cryptAlgorithmSid="14" spinCount="100000" saltData="PRQ5AAxZShcqI3Ac9+LN8Q==" hashData="MQ1A8BU1yQvHgvQ0tGKBCyDjm1UlkPQYdIKbmHSObdfKuFoc2vaYMQX3xF4zIMqI36HBR/aPIHwyC8ZCfzXquA=="/>
  <p:extLst>
    <p:ext uri="{EFAFB233-063F-42B5-8137-9DF3F51BA10A}">
      <p15:sldGuideLst xmlns:p15="http://schemas.microsoft.com/office/powerpoint/2012/main">
        <p15:guide id="1" orient="horz" pos="2160">
          <p15:clr>
            <a:srgbClr val="A4A3A4"/>
          </p15:clr>
        </p15:guide>
        <p15:guide id="2" pos="52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656"/>
    <a:srgbClr val="94A467"/>
    <a:srgbClr val="E4E8DA"/>
    <a:srgbClr val="D2E3B7"/>
    <a:srgbClr val="C7D7AD"/>
    <a:srgbClr val="C4D4AA"/>
    <a:srgbClr val="BBC9A1"/>
    <a:srgbClr val="C3C9AE"/>
    <a:srgbClr val="BED285"/>
    <a:srgbClr val="CDD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10" autoAdjust="0"/>
    <p:restoredTop sz="72598" autoAdjust="0"/>
  </p:normalViewPr>
  <p:slideViewPr>
    <p:cSldViewPr snapToGrid="0" snapToObjects="1">
      <p:cViewPr varScale="1">
        <p:scale>
          <a:sx n="54" d="100"/>
          <a:sy n="54" d="100"/>
        </p:scale>
        <p:origin x="1890" y="66"/>
      </p:cViewPr>
      <p:guideLst>
        <p:guide orient="horz" pos="2160"/>
        <p:guide pos="5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0"/>
    </p:cViewPr>
  </p:sorterViewPr>
  <p:notesViewPr>
    <p:cSldViewPr snapToGrid="0" snapToObjects="1">
      <p:cViewPr>
        <p:scale>
          <a:sx n="80" d="100"/>
          <a:sy n="80" d="100"/>
        </p:scale>
        <p:origin x="22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fontAlgn="auto">
              <a:spcBef>
                <a:spcPts val="0"/>
              </a:spcBef>
              <a:spcAft>
                <a:spcPts val="0"/>
              </a:spcAft>
              <a:defRPr sz="1200" baseline="0">
                <a:latin typeface="+mn-lt"/>
                <a:ea typeface="+mn-ea"/>
                <a:cs typeface="+mn-cs"/>
              </a:defRPr>
            </a:lvl1pPr>
          </a:lstStyle>
          <a:p>
            <a:pPr>
              <a:defRPr/>
            </a:pPr>
            <a:r>
              <a:rPr lang="en-US" smtClean="0"/>
              <a:t>Eureka Math:  A Story of Functions         www.CommonCore.org</a:t>
            </a:r>
            <a:endParaRPr lang="en-US" dirty="0"/>
          </a:p>
        </p:txBody>
      </p:sp>
      <p:sp>
        <p:nvSpPr>
          <p:cNvPr id="3" name="Date Placeholder 2"/>
          <p:cNvSpPr>
            <a:spLocks noGrp="1"/>
          </p:cNvSpPr>
          <p:nvPr>
            <p:ph type="dt" sz="quarter" idx="1"/>
          </p:nvPr>
        </p:nvSpPr>
        <p:spPr>
          <a:xfrm>
            <a:off x="5690937" y="0"/>
            <a:ext cx="1610135" cy="480060"/>
          </a:xfrm>
          <a:prstGeom prst="rect">
            <a:avLst/>
          </a:prstGeom>
        </p:spPr>
        <p:txBody>
          <a:bodyPr vert="horz" lIns="96651" tIns="48325" rIns="96651" bIns="48325" rtlCol="0"/>
          <a:lstStyle>
            <a:lvl1pPr algn="r" fontAlgn="auto">
              <a:spcBef>
                <a:spcPts val="0"/>
              </a:spcBef>
              <a:spcAft>
                <a:spcPts val="0"/>
              </a:spcAft>
              <a:defRPr sz="1200" baseline="0">
                <a:latin typeface="+mn-lt"/>
                <a:ea typeface="+mn-ea"/>
                <a:cs typeface="+mn-cs"/>
              </a:defRPr>
            </a:lvl1pPr>
          </a:lstStyle>
          <a:p>
            <a:pPr>
              <a:defRPr/>
            </a:pPr>
            <a:r>
              <a:rPr lang="en-US" dirty="0" smtClean="0"/>
              <a:t>Algebra I                         Module Focus Session</a:t>
            </a:r>
            <a:endParaRPr lang="en-US" dirty="0"/>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51" tIns="48325" rIns="96651" bIns="48325" rtlCol="0" anchor="b"/>
          <a:lstStyle>
            <a:lvl1pPr algn="r" fontAlgn="auto">
              <a:spcBef>
                <a:spcPts val="0"/>
              </a:spcBef>
              <a:spcAft>
                <a:spcPts val="0"/>
              </a:spcAft>
              <a:defRPr sz="1200" baseline="0">
                <a:latin typeface="+mn-lt"/>
                <a:ea typeface="+mn-ea"/>
                <a:cs typeface="+mn-cs"/>
              </a:defRPr>
            </a:lvl1pPr>
          </a:lstStyle>
          <a:p>
            <a:pPr>
              <a:defRPr/>
            </a:pPr>
            <a:fld id="{FA1B0449-FD53-4981-8CF6-4A0D7CB88F4F}" type="slidenum">
              <a:rPr lang="en-US"/>
              <a:pPr>
                <a:defRPr/>
              </a:pPr>
              <a:t>‹#›</a:t>
            </a:fld>
            <a:endParaRPr lang="en-US" dirty="0"/>
          </a:p>
        </p:txBody>
      </p:sp>
      <p:sp>
        <p:nvSpPr>
          <p:cNvPr id="6" name="Footer Placeholder 1"/>
          <p:cNvSpPr>
            <a:spLocks noGrp="1"/>
          </p:cNvSpPr>
          <p:nvPr>
            <p:ph type="ftr" sz="quarter" idx="2"/>
          </p:nvPr>
        </p:nvSpPr>
        <p:spPr>
          <a:xfrm>
            <a:off x="0" y="9106327"/>
            <a:ext cx="3276908" cy="491618"/>
          </a:xfrm>
          <a:prstGeom prst="rect">
            <a:avLst/>
          </a:prstGeom>
        </p:spPr>
        <p:txBody>
          <a:bodyPr vert="horz" lIns="94083" tIns="47041" rIns="94083" bIns="47041" rtlCol="0" anchor="b"/>
          <a:lstStyle>
            <a:lvl1pPr algn="l">
              <a:defRPr sz="1200"/>
            </a:lvl1pPr>
          </a:lstStyle>
          <a:p>
            <a:r>
              <a:rPr lang="en-US" dirty="0"/>
              <a:t>©2014.  Duplication and/or distribution of this material is prohibited without written consent from Common Core, Inc.</a:t>
            </a:r>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1" cy="480060"/>
          </a:xfrm>
          <a:prstGeom prst="rect">
            <a:avLst/>
          </a:prstGeom>
          <a:noFill/>
          <a:ln w="9525">
            <a:noFill/>
            <a:miter lim="800000"/>
            <a:headEnd/>
            <a:tailEnd/>
          </a:ln>
        </p:spPr>
        <p:txBody>
          <a:bodyPr vert="horz" wrap="square" lIns="96651" tIns="48325" rIns="96651" bIns="48325" numCol="1" anchor="t" anchorCtr="0" compatLnSpc="1">
            <a:prstTxWarp prst="textNoShape">
              <a:avLst/>
            </a:prstTxWarp>
          </a:bodyPr>
          <a:lstStyle>
            <a:lvl1pPr>
              <a:defRPr sz="1200" baseline="0">
                <a:latin typeface="+mn-lt"/>
                <a:ea typeface="ＭＳ Ｐゴシック" charset="-128"/>
                <a:cs typeface="ＭＳ Ｐゴシック" charset="-128"/>
              </a:defRPr>
            </a:lvl1pPr>
          </a:lstStyle>
          <a:p>
            <a:pPr>
              <a:defRPr/>
            </a:pPr>
            <a:r>
              <a:rPr lang="en-US" smtClean="0"/>
              <a:t>Eureka Math:  A Story of Functions         www.CommonCore.org</a:t>
            </a:r>
            <a:endParaRPr lang="en-US" dirty="0"/>
          </a:p>
        </p:txBody>
      </p:sp>
      <p:sp>
        <p:nvSpPr>
          <p:cNvPr id="28675" name="Rectangle 3"/>
          <p:cNvSpPr>
            <a:spLocks noGrp="1" noChangeArrowheads="1"/>
          </p:cNvSpPr>
          <p:nvPr>
            <p:ph type="dt" idx="1"/>
          </p:nvPr>
        </p:nvSpPr>
        <p:spPr bwMode="auto">
          <a:xfrm>
            <a:off x="5438274" y="0"/>
            <a:ext cx="1876927" cy="480060"/>
          </a:xfrm>
          <a:prstGeom prst="rect">
            <a:avLst/>
          </a:prstGeom>
          <a:noFill/>
          <a:ln w="9525">
            <a:noFill/>
            <a:miter lim="800000"/>
            <a:headEnd/>
            <a:tailEnd/>
          </a:ln>
        </p:spPr>
        <p:txBody>
          <a:bodyPr vert="horz" wrap="square" lIns="96651" tIns="48325" rIns="96651" bIns="48325"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smtClean="0"/>
              <a:t>Algebra I                     Module Focus Session</a:t>
            </a:r>
            <a:endParaRPr lang="en-US" dirty="0" smtClean="0"/>
          </a:p>
        </p:txBody>
      </p:sp>
      <p:sp>
        <p:nvSpPr>
          <p:cNvPr id="7172" name="Placeholder 4"/>
          <p:cNvSpPr>
            <a:spLocks noGrp="1" noRot="1" noChangeAspect="1" noChangeArrowheads="1" noTextEdit="1"/>
          </p:cNvSpPr>
          <p:nvPr>
            <p:ph type="sldImg" idx="2"/>
          </p:nvPr>
        </p:nvSpPr>
        <p:spPr bwMode="auto">
          <a:xfrm>
            <a:off x="488950" y="750888"/>
            <a:ext cx="3749675" cy="2811462"/>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472584" y="3750621"/>
            <a:ext cx="6616170" cy="5625932"/>
          </a:xfrm>
          <a:prstGeom prst="rect">
            <a:avLst/>
          </a:prstGeom>
          <a:noFill/>
          <a:ln w="9525">
            <a:noFill/>
            <a:miter lim="800000"/>
            <a:headEnd/>
            <a:tailEnd/>
          </a:ln>
        </p:spPr>
        <p:txBody>
          <a:bodyPr vert="horz" wrap="square" lIns="96651" tIns="48325" rIns="96651"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9" name="Rectangle 7"/>
          <p:cNvSpPr>
            <a:spLocks noGrp="1" noChangeArrowheads="1"/>
          </p:cNvSpPr>
          <p:nvPr>
            <p:ph type="sldNum" sz="quarter" idx="5"/>
          </p:nvPr>
        </p:nvSpPr>
        <p:spPr bwMode="auto">
          <a:xfrm>
            <a:off x="4145280" y="9121140"/>
            <a:ext cx="3169921" cy="480060"/>
          </a:xfrm>
          <a:prstGeom prst="rect">
            <a:avLst/>
          </a:prstGeom>
          <a:noFill/>
          <a:ln w="9525">
            <a:noFill/>
            <a:miter lim="800000"/>
            <a:headEnd/>
            <a:tailEnd/>
          </a:ln>
        </p:spPr>
        <p:txBody>
          <a:bodyPr vert="horz" wrap="square" lIns="96651" tIns="48325" rIns="96651" bIns="48325" numCol="1" anchor="b" anchorCtr="0" compatLnSpc="1">
            <a:prstTxWarp prst="textNoShape">
              <a:avLst/>
            </a:prstTxWarp>
          </a:bodyPr>
          <a:lstStyle>
            <a:lvl1pPr algn="r">
              <a:defRPr sz="1200">
                <a:ea typeface="ＭＳ Ｐゴシック" charset="-128"/>
                <a:cs typeface="ＭＳ Ｐゴシック" charset="-128"/>
              </a:defRPr>
            </a:lvl1pPr>
          </a:lstStyle>
          <a:p>
            <a:pPr>
              <a:defRPr/>
            </a:pPr>
            <a:fld id="{E929375C-F076-478A-B9B0-5F9213CA33B4}" type="slidenum">
              <a:rPr lang="en-US"/>
              <a:pPr>
                <a:defRPr/>
              </a:pPr>
              <a:t>‹#›</a:t>
            </a:fld>
            <a:endParaRPr lang="en-US" dirty="0"/>
          </a:p>
        </p:txBody>
      </p:sp>
      <p:sp>
        <p:nvSpPr>
          <p:cNvPr id="7" name="Footer Placeholder 1"/>
          <p:cNvSpPr>
            <a:spLocks noGrp="1"/>
          </p:cNvSpPr>
          <p:nvPr>
            <p:ph type="ftr" sz="quarter" idx="4"/>
          </p:nvPr>
        </p:nvSpPr>
        <p:spPr>
          <a:xfrm>
            <a:off x="0" y="9106327"/>
            <a:ext cx="3276908" cy="491618"/>
          </a:xfrm>
          <a:prstGeom prst="rect">
            <a:avLst/>
          </a:prstGeom>
        </p:spPr>
        <p:txBody>
          <a:bodyPr vert="horz" lIns="94083" tIns="47041" rIns="94083" bIns="47041" rtlCol="0" anchor="b"/>
          <a:lstStyle>
            <a:lvl1pPr algn="l">
              <a:defRPr sz="1200"/>
            </a:lvl1pPr>
          </a:lstStyle>
          <a:p>
            <a:r>
              <a:rPr lang="en-US" dirty="0"/>
              <a:t>©2014.  Duplication and/or distribution of this material is prohibited without written consent from Common Core, Inc.</a:t>
            </a:r>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pPr defTabSz="470413">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dirty="0"/>
          </a:p>
        </p:txBody>
      </p:sp>
      <p:sp>
        <p:nvSpPr>
          <p:cNvPr id="5" name="Date Placeholder 4"/>
          <p:cNvSpPr>
            <a:spLocks noGrp="1"/>
          </p:cNvSpPr>
          <p:nvPr>
            <p:ph type="dt" idx="11"/>
          </p:nvPr>
        </p:nvSpPr>
        <p:spPr>
          <a:xfrm>
            <a:off x="5450306" y="0"/>
            <a:ext cx="1864896" cy="480060"/>
          </a:xfrm>
        </p:spPr>
        <p:txBody>
          <a:bodyPr/>
          <a:lstStyle/>
          <a:p>
            <a:pPr>
              <a:defRPr/>
            </a:pPr>
            <a:r>
              <a:rPr lang="en-US" smtClean="0"/>
              <a:t>Algebra I                     Module Focus Session</a:t>
            </a:r>
            <a:endParaRPr lang="en-US" dirty="0" smtClean="0"/>
          </a:p>
        </p:txBody>
      </p:sp>
      <p:sp>
        <p:nvSpPr>
          <p:cNvPr id="6"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3 minutes </a:t>
            </a:r>
          </a:p>
          <a:p>
            <a:endParaRPr lang="en-US" sz="1900" dirty="0"/>
          </a:p>
          <a:p>
            <a:r>
              <a:rPr lang="en-US" sz="1900" dirty="0"/>
              <a:t>MATERIALS NEEDED:</a:t>
            </a:r>
          </a:p>
          <a:p>
            <a:pPr marL="472047" lvl="1" indent="-294008">
              <a:buFont typeface="Arial" pitchFamily="34" charset="0"/>
              <a:buChar char="•"/>
            </a:pPr>
            <a:r>
              <a:rPr lang="en-US" sz="1900" dirty="0" err="1"/>
              <a:t>Powerpoint</a:t>
            </a:r>
            <a:endParaRPr lang="en-US" sz="1900" dirty="0"/>
          </a:p>
          <a:p>
            <a:pPr marL="472047" lvl="1" indent="-294008">
              <a:buFont typeface="Arial" pitchFamily="34" charset="0"/>
              <a:buChar char="•"/>
            </a:pPr>
            <a:r>
              <a:rPr lang="en-US" sz="1900" dirty="0"/>
              <a:t>Projector</a:t>
            </a:r>
          </a:p>
          <a:p>
            <a:pPr marL="472047" lvl="1" indent="-294008">
              <a:buFont typeface="Arial" pitchFamily="34" charset="0"/>
              <a:buChar char="•"/>
            </a:pPr>
            <a:r>
              <a:rPr lang="en-US" sz="1900" dirty="0"/>
              <a:t>Participant Binder</a:t>
            </a:r>
          </a:p>
        </p:txBody>
      </p:sp>
      <p:sp>
        <p:nvSpPr>
          <p:cNvPr id="7" name="Header Placeholder 6"/>
          <p:cNvSpPr>
            <a:spLocks noGrp="1"/>
          </p:cNvSpPr>
          <p:nvPr>
            <p:ph type="hdr" sz="quarter" idx="12"/>
          </p:nvPr>
        </p:nvSpPr>
        <p:spPr/>
        <p:txBody>
          <a:bodyPr/>
          <a:lstStyle/>
          <a:p>
            <a:pPr>
              <a:defRPr/>
            </a:pPr>
            <a:r>
              <a:rPr lang="en-US" smtClean="0"/>
              <a:t>Eureka Math:  A Story of Functions         www.CommonCore.org</a:t>
            </a:r>
            <a:endParaRPr lang="en-US"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19177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That wraps up our orientation to the materials.  </a:t>
            </a:r>
          </a:p>
          <a:p>
            <a:r>
              <a:rPr lang="en-US" baseline="0" dirty="0" smtClean="0"/>
              <a:t>(Click to advance animation.)</a:t>
            </a:r>
          </a:p>
          <a:p>
            <a:r>
              <a:rPr lang="en-US" baseline="0" dirty="0" smtClean="0"/>
              <a:t>Now let’s have a look at the module overview for grade 9 module 1.</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 minutes(12)</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6715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First let’s take a quick peak at the main</a:t>
            </a:r>
            <a:r>
              <a:rPr lang="en-US" baseline="0" dirty="0" smtClean="0"/>
              <a:t> ideas in each topic. </a:t>
            </a:r>
          </a:p>
          <a:p>
            <a:r>
              <a:rPr lang="en-US" baseline="0" dirty="0" smtClean="0"/>
              <a:t>Find the table of contents and read the name and lessons in topic A.  (pause for 30 sec.)  </a:t>
            </a:r>
          </a:p>
          <a:p>
            <a:r>
              <a:rPr lang="en-US" baseline="0" dirty="0" smtClean="0"/>
              <a:t>Now turn the page to the Module Overview and read the first two paragraphs. (pause for 1 minute) </a:t>
            </a:r>
          </a:p>
          <a:p>
            <a:r>
              <a:rPr lang="en-US" baseline="0" dirty="0" smtClean="0"/>
              <a:t>So what is topic A about?</a:t>
            </a:r>
          </a:p>
          <a:p>
            <a:r>
              <a:rPr lang="en-US" baseline="0" dirty="0" smtClean="0"/>
              <a:t>(Allow for 1 audience member to say and then click to advance first bullet.)</a:t>
            </a:r>
          </a:p>
          <a:p>
            <a:r>
              <a:rPr lang="en-US" baseline="0" dirty="0" smtClean="0"/>
              <a:t>In topic A students explore all of the functions they will be studying throughout the year.  As we shall experience in a moment, their exploration is conducted through graphing stories where student make graphs to describe a situation they witness in a video.  Their experiences serve to foreshadow the work of the year ahead.</a:t>
            </a:r>
          </a:p>
          <a:p>
            <a:endParaRPr lang="en-US" baseline="0" dirty="0" smtClean="0"/>
          </a:p>
          <a:p>
            <a:r>
              <a:rPr lang="en-US" baseline="0" dirty="0" smtClean="0"/>
              <a:t>Let’s do the same for Topic B.  Review the lesson names in the table of contents and read the next paragraph in the module overview.  (pause for 1 minutes)</a:t>
            </a:r>
          </a:p>
          <a:p>
            <a:r>
              <a:rPr lang="en-US" baseline="0" dirty="0" smtClean="0"/>
              <a:t>What is topic B about?  (allow for 1 audience member to say and then click to advance 2</a:t>
            </a:r>
            <a:r>
              <a:rPr lang="en-US" baseline="30000" dirty="0" smtClean="0"/>
              <a:t>nd</a:t>
            </a:r>
            <a:r>
              <a:rPr lang="en-US" baseline="0" dirty="0" smtClean="0"/>
              <a:t> bullet.)</a:t>
            </a:r>
          </a:p>
          <a:p>
            <a:r>
              <a:rPr lang="en-US" baseline="0" dirty="0" smtClean="0"/>
              <a:t>In Topic B, students study deeply the structure of expressions and arrive at a definition of what it means for expressions to be equivalent.</a:t>
            </a:r>
          </a:p>
          <a:p>
            <a:endParaRPr lang="en-US" baseline="0" dirty="0" smtClean="0"/>
          </a:p>
          <a:p>
            <a:pPr defTabSz="470413">
              <a:defRPr/>
            </a:pPr>
            <a:r>
              <a:rPr lang="en-US" baseline="0" dirty="0" smtClean="0"/>
              <a:t>What is topic C about?  (pause for 30 sec, allow for 1 audience member to say and then click to advance 2</a:t>
            </a:r>
            <a:r>
              <a:rPr lang="en-US" baseline="30000" dirty="0" smtClean="0"/>
              <a:t>nd</a:t>
            </a:r>
            <a:r>
              <a:rPr lang="en-US" baseline="0" dirty="0" smtClean="0"/>
              <a:t> bullet.)</a:t>
            </a:r>
          </a:p>
          <a:p>
            <a:r>
              <a:rPr lang="en-US" baseline="0" dirty="0" smtClean="0"/>
              <a:t>In Topic C, they will develop the capacity to articulate with precision the validity of each step in solving an equation.  </a:t>
            </a:r>
          </a:p>
          <a:p>
            <a:endParaRPr lang="en-US" baseline="0" dirty="0" smtClean="0"/>
          </a:p>
          <a:p>
            <a:pPr defTabSz="470413">
              <a:defRPr/>
            </a:pPr>
            <a:r>
              <a:rPr lang="en-US" baseline="0" dirty="0" smtClean="0"/>
              <a:t>What is topic D about?  (pause for 30 sec, allow for 1 audience member to say and then click to advance 2</a:t>
            </a:r>
            <a:r>
              <a:rPr lang="en-US" baseline="30000" dirty="0" smtClean="0"/>
              <a:t>nd</a:t>
            </a:r>
            <a:r>
              <a:rPr lang="en-US" baseline="0" dirty="0" smtClean="0"/>
              <a:t> bullet.)</a:t>
            </a:r>
          </a:p>
          <a:p>
            <a:r>
              <a:rPr lang="en-US" baseline="0" dirty="0" smtClean="0"/>
              <a:t>In this topic students will engage in the modeling cycle:  What do I mean when I say ‘the modeling cycle?  </a:t>
            </a:r>
          </a:p>
          <a:p>
            <a:r>
              <a:rPr lang="en-US" baseline="0" dirty="0" smtClean="0"/>
              <a:t>(ask a participant to contribute, display the modeling cycle flow chart on the document camera)</a:t>
            </a:r>
          </a:p>
          <a:p>
            <a:r>
              <a:rPr lang="en-US" baseline="0" dirty="0" smtClean="0"/>
              <a:t>Modeling is one of the conceptual categories of the </a:t>
            </a:r>
            <a:r>
              <a:rPr lang="en-US" baseline="0" dirty="0" err="1" smtClean="0"/>
              <a:t>ccss</a:t>
            </a:r>
            <a:r>
              <a:rPr lang="en-US" baseline="0" dirty="0" smtClean="0"/>
              <a:t> for high school math.  </a:t>
            </a:r>
          </a:p>
          <a:p>
            <a:r>
              <a:rPr lang="en-US" baseline="0" dirty="0" smtClean="0"/>
              <a:t>So, in topic d, student will apply the modeling cycle as they work through application problems using equations and inequalities in one variable, systems of equation in two variables, and graphing.  They have had experience with each of these areas in grade 8, and in this module, really consolidated and formalized their understanding while expanding their perspective beyond basic linear functions.</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11</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0586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That wraps up our orientation to the materials.  </a:t>
            </a:r>
          </a:p>
          <a:p>
            <a:r>
              <a:rPr lang="en-US" baseline="0" dirty="0" smtClean="0"/>
              <a:t>(Click to advance animation.)</a:t>
            </a:r>
          </a:p>
          <a:p>
            <a:r>
              <a:rPr lang="en-US" baseline="0" dirty="0" smtClean="0"/>
              <a:t>Now let’s have a look at the module overview for grade 9 module 1.</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 minutes(12)</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6715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Turn</a:t>
            </a:r>
            <a:r>
              <a:rPr lang="en-US" baseline="0" dirty="0" smtClean="0"/>
              <a:t> to the Topic A Overview and read the standards this topic addresses.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 minutes(39)</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82484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pPr defTabSz="483256">
              <a:defRPr/>
            </a:pPr>
            <a:r>
              <a:rPr lang="en-US" baseline="0" dirty="0" smtClean="0"/>
              <a:t>Now let’s dive in and experience first hand what students will do in their first week of this Algebra I course.  We are going to watch a video of a man and when we’re done, we want to describe his motion.</a:t>
            </a:r>
          </a:p>
          <a:p>
            <a:pPr defTabSz="483256">
              <a:defRPr/>
            </a:pPr>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14</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4782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Display ONLY</a:t>
            </a:r>
            <a:r>
              <a:rPr lang="en-US" baseline="0" dirty="0" smtClean="0"/>
              <a:t> the first 1 min and 8 sec of the video.</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15</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95777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&lt;&lt; P</a:t>
            </a:r>
            <a:r>
              <a:rPr lang="en-US" baseline="0" dirty="0" smtClean="0"/>
              <a:t>articipants need graph paper.&gt;&gt;</a:t>
            </a:r>
          </a:p>
          <a:p>
            <a:pPr defTabSz="470413">
              <a:defRPr/>
            </a:pPr>
            <a:r>
              <a:rPr lang="en-US" dirty="0"/>
              <a:t>Who will share an ideas on describing the motion of the man.</a:t>
            </a:r>
          </a:p>
          <a:p>
            <a:pPr defTabSz="470413">
              <a:defRPr/>
            </a:pPr>
            <a:r>
              <a:rPr lang="en-US" dirty="0"/>
              <a:t>(Some might speak in terms of speed, or distance he traveled over time, or change of elevation.   All approaches are valid.  Help participants shape their ideas with precise language.)</a:t>
            </a:r>
          </a:p>
          <a:p>
            <a:pPr defTabSz="470413">
              <a:defRPr/>
            </a:pPr>
            <a:r>
              <a:rPr lang="en-US" dirty="0"/>
              <a:t>Is it possible to describe his motion in terms of elevation?</a:t>
            </a:r>
          </a:p>
          <a:p>
            <a:r>
              <a:rPr lang="en-US" dirty="0"/>
              <a:t>How high do you think he was at the top of the stairs? </a:t>
            </a:r>
          </a:p>
          <a:p>
            <a:r>
              <a:rPr lang="en-US" dirty="0"/>
              <a:t>How did you estimate that elevation?</a:t>
            </a:r>
          </a:p>
          <a:p>
            <a:r>
              <a:rPr lang="en-US" dirty="0"/>
              <a:t>Were there intervals of time when his elevation wasn’t changing? Was he still moving?</a:t>
            </a:r>
          </a:p>
          <a:p>
            <a:r>
              <a:rPr lang="en-US" dirty="0"/>
              <a:t>Did his elevation ever increase? When?</a:t>
            </a:r>
          </a:p>
          <a:p>
            <a:endParaRPr lang="en-US" dirty="0"/>
          </a:p>
          <a:p>
            <a:r>
              <a:rPr lang="en-US" dirty="0"/>
              <a:t>(Help participants discern statements relevant to the chosen variable of elevation.  If students don’t naturally do so, suggest representing this information on a graph.)</a:t>
            </a:r>
          </a:p>
          <a:p>
            <a:endParaRPr lang="en-US" dirty="0"/>
          </a:p>
          <a:p>
            <a:r>
              <a:rPr lang="en-US" dirty="0"/>
              <a:t>Let’s graph in, there is graph paper at the back of your handouts.</a:t>
            </a:r>
          </a:p>
          <a:p>
            <a:r>
              <a:rPr lang="en-US" dirty="0"/>
              <a:t>( Ask questions of the sort: )</a:t>
            </a:r>
          </a:p>
          <a:p>
            <a:r>
              <a:rPr lang="en-US" dirty="0"/>
              <a:t>“How should we label the vertical axis?  What unit of measurement should we choose (feet or meter)?”</a:t>
            </a:r>
          </a:p>
          <a:p>
            <a:r>
              <a:rPr lang="en-US" dirty="0"/>
              <a:t>“How should we label the horizontal axis? What unit of measurement should we choose?”</a:t>
            </a:r>
          </a:p>
          <a:p>
            <a:r>
              <a:rPr lang="en-US" dirty="0"/>
              <a:t>“Should we measure the man’s elevation to his feet, or to his head?”</a:t>
            </a:r>
          </a:p>
          <a:p>
            <a:r>
              <a:rPr lang="en-US" dirty="0"/>
              <a:t>“The man starts at the top of the stairs.  Where would that be located on our graph?”</a:t>
            </a:r>
          </a:p>
          <a:p>
            <a:r>
              <a:rPr lang="en-US" dirty="0"/>
              <a:t>“Show me with your hand what the general shape of the graph should look like.”</a:t>
            </a:r>
          </a:p>
          <a:p>
            <a:r>
              <a:rPr lang="en-US" dirty="0"/>
              <a:t> </a:t>
            </a:r>
          </a:p>
          <a:p>
            <a:r>
              <a:rPr lang="en-US" dirty="0"/>
              <a:t>(Give time for participants to draw the graph of the story.  Lead a discussion through the issues of formalizing the diagram: The labels and units of the axes, a title for the graph, the meaning of a point plotted on the graph, a method for finding points to plot on the graph, and so on.)</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16</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47820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a:t>The next example looks like this.  (Optionally, depending on how much time allotted for the session, you can say</a:t>
            </a:r>
            <a:r>
              <a:rPr lang="en-US" dirty="0">
                <a:sym typeface="Wingdings" pitchFamily="2" charset="2"/>
              </a:rPr>
              <a:t>, “</a:t>
            </a:r>
            <a:r>
              <a:rPr lang="en-US" dirty="0"/>
              <a:t>We won’t take time this activity in its entirety now, but I encourage you to work on it this evening or when you return home.”)  As the teacher you might ask questions such as:</a:t>
            </a:r>
          </a:p>
          <a:p>
            <a:endParaRPr lang="en-US" dirty="0"/>
          </a:p>
          <a:p>
            <a:pPr marL="176405" indent="-176405">
              <a:buFont typeface="Arial" pitchFamily="34" charset="0"/>
              <a:buChar char="•"/>
            </a:pPr>
            <a:r>
              <a:rPr lang="en-US" dirty="0"/>
              <a:t>What is happening in the story when the graph is increasing/decreasing/staying the same?</a:t>
            </a:r>
          </a:p>
          <a:p>
            <a:pPr marL="176405" indent="-176405">
              <a:buFont typeface="Arial" pitchFamily="34" charset="0"/>
              <a:buChar char="•"/>
            </a:pPr>
            <a:r>
              <a:rPr lang="en-US" dirty="0"/>
              <a:t>What does it mean for one part of the graph to be steeper than another? [The person is climbing or descending faster than in the other part.]</a:t>
            </a:r>
          </a:p>
          <a:p>
            <a:pPr marL="176405" indent="-176405">
              <a:buFont typeface="Arial" pitchFamily="34" charset="0"/>
              <a:buChar char="•"/>
            </a:pPr>
            <a:r>
              <a:rPr lang="en-US" dirty="0"/>
              <a:t>Is it reasonable that a person moving up and down a vertical ladder could have produced this elevation versus time graph? [It is not reasonable because the person would be climbing up the later over several minutes.  If the same graph had units in seconds then it would be reasonable.]</a:t>
            </a:r>
          </a:p>
          <a:p>
            <a:pPr marL="176405" indent="-176405">
              <a:buFont typeface="Arial" pitchFamily="34" charset="0"/>
              <a:buChar char="•"/>
            </a:pPr>
            <a:r>
              <a:rPr lang="en-US" dirty="0"/>
              <a:t>Is it possible for someone walking on a hill to produce this elevation versus time graph AND return to her starting point at the 10-minute mark? If it is, describe what the hill might look like. [Yes.  The hill could have a long path with a gentle slope that would zigzag back up to the top and then a shorter and slightly steeper path back down to the beginning position.]  </a:t>
            </a:r>
          </a:p>
          <a:p>
            <a:pPr marL="176405" indent="-176405">
              <a:buFont typeface="Arial" pitchFamily="34" charset="0"/>
              <a:buChar char="•"/>
            </a:pPr>
            <a:r>
              <a:rPr lang="en-US" dirty="0"/>
              <a:t>What was the average rate of ascent of the person’s elevation between time 0 minutes and time 4 minutes? [10/4 </a:t>
            </a:r>
            <a:r>
              <a:rPr lang="en-US" dirty="0" err="1"/>
              <a:t>ft</a:t>
            </a:r>
            <a:r>
              <a:rPr lang="en-US" dirty="0"/>
              <a:t>/min or 2.5 </a:t>
            </a:r>
            <a:r>
              <a:rPr lang="en-US" dirty="0" err="1"/>
              <a:t>ft</a:t>
            </a:r>
            <a:r>
              <a:rPr lang="en-US" dirty="0"/>
              <a:t>/min.]</a:t>
            </a:r>
          </a:p>
          <a:p>
            <a:r>
              <a:rPr lang="en-US" dirty="0"/>
              <a:t> </a:t>
            </a:r>
          </a:p>
          <a:p>
            <a:r>
              <a:rPr lang="en-US" dirty="0"/>
              <a:t>Such questions help students understand that the graph represents only elevation, not speed nor distance from the starting point. This is an important observation. </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17</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47820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baseline="0" dirty="0" smtClean="0">
                <a:solidFill>
                  <a:srgbClr val="FF0000"/>
                </a:solidFill>
              </a:rPr>
              <a:t>(Facilitate a discussion on the reflection question posed.)</a:t>
            </a:r>
            <a:endParaRPr lang="en-US" i="0" dirty="0">
              <a:solidFill>
                <a:srgbClr val="FF0000"/>
              </a:solidFill>
            </a:endParaRP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8 minutes(83)</a:t>
            </a:r>
          </a:p>
          <a:p>
            <a:endParaRPr lang="en-US" sz="1900" dirty="0"/>
          </a:p>
          <a:p>
            <a:r>
              <a:rPr lang="en-US" sz="1900" dirty="0"/>
              <a:t>MATERIALS NEEDED:</a:t>
            </a:r>
          </a:p>
          <a:p>
            <a:pPr marL="472047" lvl="1" indent="-294008">
              <a:buFont typeface="Arial" pitchFamily="34" charset="0"/>
              <a:buChar char="•"/>
            </a:pPr>
            <a:r>
              <a:rPr lang="en-US" sz="1900" dirty="0"/>
              <a:t>Copies of teacher materials</a:t>
            </a:r>
          </a:p>
          <a:p>
            <a:pPr marL="472047" lvl="1" indent="-294008">
              <a:buFont typeface="Arial" pitchFamily="34" charset="0"/>
              <a:buChar char="•"/>
            </a:pPr>
            <a:r>
              <a:rPr lang="en-US" sz="1900" dirty="0"/>
              <a:t>Matched playing cards</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508836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(Follow the guidelines in the teacher materials to ‘teach’ Example</a:t>
            </a:r>
            <a:r>
              <a:rPr lang="en-US" baseline="0" dirty="0" smtClean="0"/>
              <a:t> 2 of Lesson 2</a:t>
            </a:r>
            <a:r>
              <a:rPr lang="en-US" dirty="0" smtClean="0"/>
              <a: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20 minutes(75)</a:t>
            </a:r>
          </a:p>
          <a:p>
            <a:endParaRPr lang="en-US" sz="1900" dirty="0"/>
          </a:p>
          <a:p>
            <a:r>
              <a:rPr lang="en-US" sz="1900" dirty="0"/>
              <a:t>MATERIALS NEEDED:</a:t>
            </a:r>
          </a:p>
          <a:p>
            <a:pPr marL="472047" lvl="1" indent="-294008">
              <a:buFont typeface="Arial" pitchFamily="34" charset="0"/>
              <a:buChar char="•"/>
            </a:pPr>
            <a:r>
              <a:rPr lang="en-US" sz="1900" dirty="0"/>
              <a:t>Computer that can access the video link. Check the link before the session starts.</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76043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7499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After watching</a:t>
            </a:r>
            <a:r>
              <a:rPr lang="en-US" baseline="0" dirty="0" smtClean="0"/>
              <a:t> the video and completing the exercise summarize with the following.</a:t>
            </a:r>
          </a:p>
          <a:p>
            <a:endParaRPr lang="en-US" baseline="0" dirty="0" smtClean="0"/>
          </a:p>
          <a:p>
            <a:r>
              <a:rPr lang="en-US" baseline="0" dirty="0" smtClean="0"/>
              <a:t>So, a big part of what is happening in these first 5 lessons is realizing that a) not all graphs are linear, and b) that graphs are used to represent real world situations.   Keep in mind that these 5 lessons are merely an introduction to the functions to be studied in grade 9, they are by no means intended to have “covered” those functions.  </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20</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957773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Let’s begin our</a:t>
            </a:r>
            <a:r>
              <a:rPr lang="en-US" baseline="0" dirty="0" smtClean="0"/>
              <a:t> look at topic B by considering the standards we’ll be focusing on in this topic.  (Allow 1 minute for review.)</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 minutes(39)</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824849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Take a minute now and answer the following for yourself.  Give</a:t>
            </a:r>
            <a:r>
              <a:rPr lang="en-US" baseline="0" dirty="0" smtClean="0"/>
              <a:t> your best effort at a textbook definition for algebraically equivalent expressions.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15 minutes(118)</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1783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Lesson 6 begins with an exercise called</a:t>
            </a:r>
            <a:r>
              <a:rPr lang="en-US" baseline="0" dirty="0" smtClean="0"/>
              <a:t> the four number game.  Use only the numbers 1, 2, 3 and 4.  Use them each at most once, and use only the addition and multiplication operations.  Students will generate expressions for as many numbers as they can, and follow on with other challenges, like what is the largest number one can form?  In doing so they are reminded of the idea from our opening exercise.  (Click to advance animation.)</a:t>
            </a:r>
          </a:p>
          <a:p>
            <a:endParaRPr lang="en-US" baseline="0" dirty="0" smtClean="0"/>
          </a:p>
          <a:p>
            <a:r>
              <a:rPr lang="en-US" baseline="0" dirty="0" smtClean="0"/>
              <a:t>Students have been working with pictorial models such as tape diagrams and area models since early grades, with a gentle reminder or some teacher scaffolding they can generate the following.  (Click to reveal animation.)</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minutes(145)</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5803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Consider Exercise</a:t>
            </a:r>
            <a:r>
              <a:rPr lang="en-US" baseline="0" dirty="0" smtClean="0"/>
              <a:t> 4 from this lesson.  (Allow participant(s) to demonstrate that x + x = 1x + 1x = (1 + 1) x = 2x.)</a:t>
            </a:r>
          </a:p>
          <a:p>
            <a:endParaRPr lang="en-US" baseline="0" dirty="0" smtClean="0"/>
          </a:p>
          <a:p>
            <a:pPr defTabSz="470413">
              <a:defRPr/>
            </a:pPr>
            <a:r>
              <a:rPr lang="en-US" dirty="0" smtClean="0"/>
              <a:t>Next, students</a:t>
            </a:r>
            <a:r>
              <a:rPr lang="en-US" baseline="0" dirty="0" smtClean="0"/>
              <a:t> conduct a few additional exercises that reinforce the distributive property through a geometric representation.  Consider Exercise 5.  (Allow a moment for participants to construct a graphical explanation).</a:t>
            </a:r>
          </a:p>
          <a:p>
            <a:pPr defTabSz="470413">
              <a:defRPr/>
            </a:pPr>
            <a:endParaRPr lang="en-US" baseline="0" dirty="0" smtClean="0"/>
          </a:p>
          <a:p>
            <a:pPr defTabSz="470413">
              <a:defRPr/>
            </a:pPr>
            <a:r>
              <a:rPr lang="en-US" baseline="0" dirty="0" smtClean="0"/>
              <a:t>This also serves to reinforce the connection that variables are placeholders for numbers.  </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minutes(145)</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580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Leading us to the closing for this lesson:  (Click to advance animation.)  Why does it take a leap to go from the demonstration of the example with a graphical representation to agreeing that it holds true for any real numbers </a:t>
                </a:r>
                <a14:m>
                  <m:oMath xmlns:m="http://schemas.openxmlformats.org/officeDocument/2006/math">
                    <m:r>
                      <a:rPr lang="en-US" i="1" baseline="0" dirty="0" smtClean="0">
                        <a:latin typeface="Cambria Math"/>
                      </a:rPr>
                      <m:t>𝑎</m:t>
                    </m:r>
                  </m:oMath>
                </a14:m>
                <a:r>
                  <a:rPr lang="en-US" baseline="0" dirty="0" smtClean="0"/>
                  <a:t> and </a:t>
                </a:r>
                <a14:m>
                  <m:oMath xmlns:m="http://schemas.openxmlformats.org/officeDocument/2006/math">
                    <m:r>
                      <a:rPr lang="en-US" i="1" baseline="0" dirty="0" smtClean="0">
                        <a:latin typeface="Cambria Math"/>
                      </a:rPr>
                      <m:t>𝑏</m:t>
                    </m:r>
                  </m:oMath>
                </a14:m>
                <a:r>
                  <a:rPr lang="en-US" baseline="0" dirty="0" smtClean="0"/>
                  <a:t>?  (Because the graphical representation breaks down when it comes to negative lengths, for example.)</a:t>
                </a:r>
                <a:endParaRPr lang="en-US" dirty="0"/>
              </a:p>
            </p:txBody>
          </p:sp>
        </mc:Choice>
        <mc:Fallback xmlns="">
          <p:sp>
            <p:nvSpPr>
              <p:cNvPr id="3" name="Notes Placeholder 2"/>
              <p:cNvSpPr>
                <a:spLocks noGrp="1"/>
              </p:cNvSpPr>
              <p:nvPr>
                <p:ph type="body" idx="1"/>
              </p:nvPr>
            </p:nvSpPr>
            <p:spPr/>
            <p:txBody>
              <a:bodyPr/>
              <a:lstStyle/>
              <a:p>
                <a:r>
                  <a:rPr lang="en-US" baseline="0" dirty="0" smtClean="0"/>
                  <a:t>Leading us to the closing for this lesson:  (Click to advance animation.)  Why does it take a leap to go from the demonstration of the example with a graphical representation to agreeing that it holds true for any real numbers </a:t>
                </a:r>
                <a:r>
                  <a:rPr lang="en-US" i="0" baseline="0" dirty="0" smtClean="0">
                    <a:latin typeface="Cambria Math"/>
                  </a:rPr>
                  <a:t>𝑎</a:t>
                </a:r>
                <a:r>
                  <a:rPr lang="en-US" baseline="0" dirty="0" smtClean="0"/>
                  <a:t> and </a:t>
                </a:r>
                <a:r>
                  <a:rPr lang="en-US" i="0" baseline="0" dirty="0" smtClean="0">
                    <a:latin typeface="Cambria Math"/>
                  </a:rPr>
                  <a:t>𝑏</a:t>
                </a:r>
                <a:r>
                  <a:rPr lang="en-US" baseline="0" dirty="0" smtClean="0"/>
                  <a:t>?  (Because the graphical representation breaks down when it comes to negative lengths, for example.)</a:t>
                </a:r>
                <a:endParaRPr lang="en-US" dirty="0"/>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minutes(145)</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580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Lesson 7 begins with the connection of the commutative and associative properties of addition and multiplication to graphical representations.   Take a moment to exchange with your neighbor how you can demonstrate graphically one of those properties.  (See the first 3 pages of lesson 7 teacher materials.)  </a:t>
                </a:r>
              </a:p>
              <a:p>
                <a:endParaRPr lang="en-US" baseline="0" dirty="0" smtClean="0"/>
              </a:p>
              <a:p>
                <a:r>
                  <a:rPr lang="en-US" baseline="0" dirty="0" smtClean="0"/>
                  <a:t>Once students have visited these graphical representations, they are again asked, do we think these properties hold true for all real numbers?  Since students aren’t going to be presented with a formal proof of these properties it is important that we are honest with students that we are saying, we see that these things are true in the case of positive integers, perhaps even positive reals, and we are choosing to accept that they are also true for all real numbers.</a:t>
                </a:r>
              </a:p>
              <a:p>
                <a:endParaRPr lang="en-US" baseline="0" dirty="0" smtClean="0"/>
              </a:p>
              <a:p>
                <a:r>
                  <a:rPr lang="en-US" baseline="0" dirty="0" smtClean="0"/>
                  <a:t>(Switch to the document camera to demonstrate the creation of a flow diagram applying the commutative and associative properties of addition for </a:t>
                </a:r>
                <a14:m>
                  <m:oMath xmlns:m="http://schemas.openxmlformats.org/officeDocument/2006/math">
                    <m:r>
                      <a:rPr lang="en-US" i="1" baseline="0" dirty="0" smtClean="0">
                        <a:latin typeface="Cambria Math"/>
                      </a:rPr>
                      <m:t>(</m:t>
                    </m:r>
                    <m:r>
                      <a:rPr lang="en-US" i="1" baseline="0" dirty="0" smtClean="0">
                        <a:latin typeface="Cambria Math"/>
                      </a:rPr>
                      <m:t>𝑥</m:t>
                    </m:r>
                    <m:r>
                      <a:rPr lang="en-US" i="1" baseline="0" dirty="0" smtClean="0">
                        <a:latin typeface="Cambria Math"/>
                      </a:rPr>
                      <m:t> + </m:t>
                    </m:r>
                    <m:r>
                      <a:rPr lang="en-US" i="1" baseline="0" dirty="0" smtClean="0">
                        <a:latin typeface="Cambria Math"/>
                      </a:rPr>
                      <m:t>𝑦</m:t>
                    </m:r>
                    <m:r>
                      <a:rPr lang="en-US" i="1" baseline="0" dirty="0" smtClean="0">
                        <a:latin typeface="Cambria Math"/>
                      </a:rPr>
                      <m:t>) + </m:t>
                    </m:r>
                    <m:r>
                      <a:rPr lang="en-US" i="1" baseline="0" dirty="0" smtClean="0">
                        <a:latin typeface="Cambria Math"/>
                      </a:rPr>
                      <m:t>𝑧</m:t>
                    </m:r>
                  </m:oMath>
                </a14:m>
                <a:r>
                  <a:rPr lang="en-US" baseline="0" dirty="0" smtClean="0"/>
                  <a:t>, as seen in Lesson 7.)</a:t>
                </a:r>
              </a:p>
              <a:p>
                <a:endParaRPr lang="en-US" baseline="0" dirty="0" smtClean="0"/>
              </a:p>
              <a:p>
                <a:r>
                  <a:rPr lang="en-US" baseline="0" dirty="0" smtClean="0"/>
                  <a:t>(Return to the slide and click advance animation.)  Students then transition into a more formal style of proof.</a:t>
                </a:r>
              </a:p>
              <a:p>
                <a:r>
                  <a:rPr lang="en-US" baseline="0" dirty="0" smtClean="0"/>
                  <a:t>(Click 3 times to reveal each step of the proof.)</a:t>
                </a:r>
              </a:p>
              <a:p>
                <a:endParaRPr lang="en-US" baseline="0" dirty="0" smtClean="0"/>
              </a:p>
              <a:p>
                <a:endParaRPr lang="en-US" dirty="0"/>
              </a:p>
            </p:txBody>
          </p:sp>
        </mc:Choice>
        <mc:Fallback xmlns="">
          <p:sp>
            <p:nvSpPr>
              <p:cNvPr id="3" name="Notes Placeholder 2"/>
              <p:cNvSpPr>
                <a:spLocks noGrp="1"/>
              </p:cNvSpPr>
              <p:nvPr>
                <p:ph type="body" idx="1"/>
              </p:nvPr>
            </p:nvSpPr>
            <p:spPr/>
            <p:txBody>
              <a:bodyPr/>
              <a:lstStyle/>
              <a:p>
                <a:r>
                  <a:rPr lang="en-US" baseline="0" dirty="0" smtClean="0"/>
                  <a:t>Lesson 7 begins with the connection of the commutative and associative properties of addition and multiplication to graphical representations.   Take a moment to exchange with your neighbor how you can demonstrate graphically one of those properties.  (See the first 3 pages of lesson 7 teacher materials.)  </a:t>
                </a:r>
              </a:p>
              <a:p>
                <a:endParaRPr lang="en-US" baseline="0" dirty="0" smtClean="0"/>
              </a:p>
              <a:p>
                <a:r>
                  <a:rPr lang="en-US" baseline="0" dirty="0" smtClean="0"/>
                  <a:t>Once students have visited these graphical representations, they are again asked, do we think these properties hold true for all real numbers?  Since students aren’t going to be presented with a formal proof of these properties it is important that we are honest with students that we are saying, we see that these things are true in the case of positive integers, perhaps even positive reals, and we are choosing to accept that they are also true for all real numbers.</a:t>
                </a:r>
              </a:p>
              <a:p>
                <a:endParaRPr lang="en-US" baseline="0" dirty="0" smtClean="0"/>
              </a:p>
              <a:p>
                <a:r>
                  <a:rPr lang="en-US" baseline="0" dirty="0" smtClean="0"/>
                  <a:t>(Switch to the document camera to demonstrate the creation of a flow diagram applying the commutative and associative properties of addition for </a:t>
                </a:r>
                <a:r>
                  <a:rPr lang="en-US" i="0" baseline="0" dirty="0" smtClean="0">
                    <a:latin typeface="Cambria Math"/>
                  </a:rPr>
                  <a:t>(𝑥 + 𝑦) + 𝑧</a:t>
                </a:r>
                <a:r>
                  <a:rPr lang="en-US" baseline="0" dirty="0" smtClean="0"/>
                  <a:t>, as seen in Lesson 7.)</a:t>
                </a:r>
              </a:p>
              <a:p>
                <a:endParaRPr lang="en-US" baseline="0" dirty="0" smtClean="0"/>
              </a:p>
              <a:p>
                <a:r>
                  <a:rPr lang="en-US" baseline="0" dirty="0" smtClean="0"/>
                  <a:t>(Return to the slide and click advance animation.)  Students then transition into a more formal style of proof.</a:t>
                </a:r>
              </a:p>
              <a:p>
                <a:r>
                  <a:rPr lang="en-US" baseline="0" dirty="0" smtClean="0"/>
                  <a:t>(Click 3 times to reveal each step of the proof.)</a:t>
                </a:r>
              </a:p>
              <a:p>
                <a:endParaRPr lang="en-US" baseline="0" dirty="0" smtClean="0"/>
              </a:p>
              <a:p>
                <a:endParaRPr lang="en-US" dirty="0"/>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minutes(145)</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580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Lesson 7 concludes with the definition of algebraic equivalence.  (Click to advance animation.)</a:t>
            </a:r>
          </a:p>
          <a:p>
            <a:r>
              <a:rPr lang="en-US" baseline="0" dirty="0" smtClean="0"/>
              <a:t>Consider what you wrote at the beginning of our topic B exploration.  Here’s what we have for this definition.  (Click to advance animation.)</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minutes(145)</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5803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What do I mean when I refer to base 10?  (Participants will like</a:t>
            </a:r>
            <a:r>
              <a:rPr lang="en-US" baseline="0" dirty="0" smtClean="0"/>
              <a:t>ly respond with some mention of the p</a:t>
            </a:r>
            <a:r>
              <a:rPr lang="en-US" dirty="0" smtClean="0"/>
              <a:t>lace value system.)</a:t>
            </a:r>
          </a:p>
          <a:p>
            <a:r>
              <a:rPr lang="en-US" baseline="0" dirty="0" smtClean="0"/>
              <a:t>(Use the document camera to demonstrate)</a:t>
            </a:r>
          </a:p>
          <a:p>
            <a:pPr marL="176405" indent="-176405">
              <a:buFont typeface="Arial" pitchFamily="34" charset="0"/>
              <a:buChar char="•"/>
            </a:pPr>
            <a:r>
              <a:rPr lang="en-US" baseline="0" dirty="0" smtClean="0"/>
              <a:t>What is the ones digit in relation to 10?  (If participant’s struggle to answer this, move on to the next question and then come back to it.)</a:t>
            </a:r>
          </a:p>
          <a:p>
            <a:pPr marL="176405" indent="-176405">
              <a:buFont typeface="Arial" pitchFamily="34" charset="0"/>
              <a:buChar char="•"/>
            </a:pPr>
            <a:r>
              <a:rPr lang="en-US" baseline="0" dirty="0" smtClean="0"/>
              <a:t>What is the tens digit?  - How many 10s.</a:t>
            </a:r>
          </a:p>
          <a:p>
            <a:pPr marL="176405" indent="-176405">
              <a:buFont typeface="Arial" pitchFamily="34" charset="0"/>
              <a:buChar char="•"/>
            </a:pPr>
            <a:r>
              <a:rPr lang="en-US" baseline="0" dirty="0" smtClean="0"/>
              <a:t>What is the hundreds digit in relation to 10?  How many 10 </a:t>
            </a:r>
            <a:r>
              <a:rPr lang="en-US" baseline="0" dirty="0" err="1" smtClean="0"/>
              <a:t>squared’s</a:t>
            </a:r>
            <a:r>
              <a:rPr lang="en-US" baseline="0" dirty="0" smtClean="0"/>
              <a:t>.</a:t>
            </a:r>
          </a:p>
          <a:p>
            <a:pPr marL="176405" indent="-176405">
              <a:buFont typeface="Arial" pitchFamily="34" charset="0"/>
              <a:buChar char="•"/>
            </a:pPr>
            <a:r>
              <a:rPr lang="en-US" baseline="0" dirty="0" smtClean="0"/>
              <a:t>What is the thousands digit in relation to 10?  How many 10 cube’s</a:t>
            </a:r>
          </a:p>
          <a:p>
            <a:pPr marL="176405" indent="-176405">
              <a:buFont typeface="Arial" pitchFamily="34" charset="0"/>
              <a:buChar char="•"/>
            </a:pPr>
            <a:r>
              <a:rPr lang="en-US" baseline="0" dirty="0" smtClean="0"/>
              <a:t>(Now come back to the ones digit question… it’s how many 10^0</a:t>
            </a:r>
            <a:r>
              <a:rPr lang="en-US" baseline="30000" dirty="0" smtClean="0"/>
              <a:t>th</a:t>
            </a:r>
            <a:r>
              <a:rPr lang="en-US" baseline="0" dirty="0" smtClean="0"/>
              <a:t> power’s.)</a:t>
            </a:r>
          </a:p>
          <a:p>
            <a:r>
              <a:rPr lang="en-US" baseline="0" dirty="0" smtClean="0"/>
              <a:t>(4 min for above here)</a:t>
            </a:r>
          </a:p>
          <a:p>
            <a:pPr defTabSz="470413">
              <a:defRPr/>
            </a:pPr>
            <a:r>
              <a:rPr lang="en-US" baseline="0" dirty="0" smtClean="0"/>
              <a:t>Why do we humans have this predilection for base 10? </a:t>
            </a:r>
          </a:p>
          <a:p>
            <a:r>
              <a:rPr lang="en-US" baseline="0" dirty="0" smtClean="0"/>
              <a:t>What if we were born with only one arm and five fingers.  How would we write our numbers?  What would our place value system look like?  How many unique digits would we have and what would they be? (0, 1, 2, 3 an 4, anything bigger than 4 would move into what we call the 5’s place which would be written as 10.)</a:t>
            </a:r>
          </a:p>
          <a:p>
            <a:endParaRPr lang="en-US" baseline="0" dirty="0" smtClean="0"/>
          </a:p>
          <a:p>
            <a:r>
              <a:rPr lang="en-US" baseline="0" dirty="0" smtClean="0"/>
              <a:t>(Click to advance 1</a:t>
            </a:r>
            <a:r>
              <a:rPr lang="en-US" baseline="30000" dirty="0" smtClean="0"/>
              <a:t>st</a:t>
            </a:r>
            <a:r>
              <a:rPr lang="en-US" baseline="0" dirty="0" smtClean="0"/>
              <a:t> bullet.)</a:t>
            </a:r>
          </a:p>
          <a:p>
            <a:r>
              <a:rPr lang="en-US" baseline="0" dirty="0" smtClean="0"/>
              <a:t>Could we write the number 8943 in base 5?</a:t>
            </a:r>
          </a:p>
          <a:p>
            <a:r>
              <a:rPr lang="en-US" baseline="0" dirty="0" smtClean="0"/>
              <a:t>  </a:t>
            </a:r>
          </a:p>
          <a:p>
            <a:r>
              <a:rPr lang="en-US" baseline="0" dirty="0" smtClean="0"/>
              <a:t>(Allow participants 2 min to work on it and compare with their neighbor then present the solution using the document camera or allow someone else to present their solution.)</a:t>
            </a:r>
          </a:p>
          <a:p>
            <a:r>
              <a:rPr lang="en-US" baseline="0" dirty="0" smtClean="0"/>
              <a:t>(4 min for above, then give solution  3 min)</a:t>
            </a:r>
          </a:p>
          <a:p>
            <a:endParaRPr lang="en-US" baseline="0" dirty="0" smtClean="0"/>
          </a:p>
          <a:p>
            <a:r>
              <a:rPr lang="en-US" baseline="0" dirty="0" smtClean="0"/>
              <a:t>(Click to advance 2</a:t>
            </a:r>
            <a:r>
              <a:rPr lang="en-US" baseline="30000" dirty="0" smtClean="0"/>
              <a:t>nd</a:t>
            </a:r>
            <a:r>
              <a:rPr lang="en-US" baseline="0" dirty="0" smtClean="0"/>
              <a:t> bullet.)</a:t>
            </a:r>
          </a:p>
          <a:p>
            <a:r>
              <a:rPr lang="en-US" baseline="0" dirty="0" smtClean="0"/>
              <a:t>Let’s be as general as possible here, and just say we are in base x.  Recall that x is a placeholder, waiting for us to assign it a number.  Once we assign it a number, then we know what base we are in and what number we are representing in that base.</a:t>
            </a:r>
          </a:p>
          <a:p>
            <a:endParaRPr lang="en-US" baseline="0" dirty="0" smtClean="0"/>
          </a:p>
          <a:p>
            <a:r>
              <a:rPr lang="en-US" baseline="0" dirty="0" smtClean="0"/>
              <a:t>So for example, what number does this polynomial represent if we let x be 10? (Pause briefly and allow participants to state aloud.)</a:t>
            </a:r>
          </a:p>
          <a:p>
            <a:r>
              <a:rPr lang="en-US" baseline="0" dirty="0" smtClean="0"/>
              <a:t>What number does this polynomial represent if we choose x to be 5?  (Allow participants a minute to compute.)</a:t>
            </a:r>
          </a:p>
          <a:p>
            <a:endParaRPr lang="en-US" baseline="0" dirty="0" smtClean="0"/>
          </a:p>
          <a:p>
            <a:r>
              <a:rPr lang="en-US" baseline="0" dirty="0" smtClean="0"/>
              <a:t>(3 min)</a:t>
            </a:r>
          </a:p>
          <a:p>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28</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069486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By a show of hands who is familiar with the idea of recursive formulas or recursive definitions?</a:t>
            </a:r>
          </a:p>
          <a:p>
            <a:r>
              <a:rPr lang="en-US" baseline="0" dirty="0" smtClean="0"/>
              <a:t>A recursive definition is sometimes confused with a circular definition, because it refers to itself.  What makes a recursive definition recursive, but not circular, is that it has a base case.  Let’s examine the recursive definition presented for a polynomial expression.  (Click to advance animation and go through the definition – part 1 is the base case, part 2 is the recursive piece.)</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29</a:t>
            </a:fld>
            <a:endParaRPr lang="en-US"/>
          </a:p>
        </p:txBody>
      </p:sp>
      <p:sp>
        <p:nvSpPr>
          <p:cNvPr id="5" name="Footer Placeholder 4"/>
          <p:cNvSpPr>
            <a:spLocks noGrp="1"/>
          </p:cNvSpPr>
          <p:nvPr>
            <p:ph type="ftr" sz="quarter" idx="11"/>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06948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During this morning’s session you will be actively engaged in unpacking the content of Grade 9 Module 1.  You will be asked to interact with the materials from both the student’s and teacher’s perspective at various times during the session</a:t>
            </a:r>
            <a:r>
              <a:rPr lang="en-US" dirty="0" smtClean="0"/>
              <a:t> to deeply understand the content of the module.   </a:t>
            </a:r>
          </a:p>
          <a:p>
            <a:endParaRPr lang="en-US" baseline="0" dirty="0" smtClean="0"/>
          </a:p>
          <a:p>
            <a:r>
              <a:rPr lang="en-US" baseline="0" dirty="0" smtClean="0"/>
              <a:t>We will revisit the opening exercise shortly.  First let’s get to know each other a bit.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3 minutes </a:t>
            </a:r>
          </a:p>
          <a:p>
            <a:endParaRPr lang="en-US" sz="1900" dirty="0"/>
          </a:p>
          <a:p>
            <a:r>
              <a:rPr lang="en-US" sz="1900" dirty="0"/>
              <a:t>MATERIALS NEEDED:</a:t>
            </a:r>
          </a:p>
          <a:p>
            <a:pPr marL="472047" lvl="1" indent="-294008">
              <a:buFont typeface="Arial" pitchFamily="34" charset="0"/>
              <a:buChar char="•"/>
            </a:pPr>
            <a:r>
              <a:rPr lang="en-US" sz="1900" dirty="0" err="1"/>
              <a:t>Powerpoint</a:t>
            </a:r>
            <a:endParaRPr lang="en-US" sz="1900" dirty="0"/>
          </a:p>
          <a:p>
            <a:pPr marL="472047" lvl="1" indent="-294008">
              <a:buFont typeface="Arial" pitchFamily="34" charset="0"/>
              <a:buChar char="•"/>
            </a:pPr>
            <a:r>
              <a:rPr lang="en-US" sz="1900" dirty="0"/>
              <a:t>Projector</a:t>
            </a:r>
          </a:p>
          <a:p>
            <a:pPr marL="472047" lvl="1" indent="-294008">
              <a:buFont typeface="Arial" pitchFamily="34" charset="0"/>
              <a:buChar char="•"/>
            </a:pPr>
            <a:r>
              <a:rPr lang="en-US" sz="1900" dirty="0"/>
              <a:t>Participant Binder</a:t>
            </a:r>
          </a:p>
        </p:txBody>
      </p:sp>
      <p:sp>
        <p:nvSpPr>
          <p:cNvPr id="7" name="Header Placeholder 6"/>
          <p:cNvSpPr>
            <a:spLocks noGrp="1"/>
          </p:cNvSpPr>
          <p:nvPr>
            <p:ph type="hdr" sz="quarter" idx="12"/>
          </p:nvPr>
        </p:nvSpPr>
        <p:spPr/>
        <p:txBody>
          <a:bodyPr/>
          <a:lstStyle/>
          <a:p>
            <a:pPr>
              <a:defRPr/>
            </a:pPr>
            <a:r>
              <a:rPr lang="en-US" smtClean="0"/>
              <a:t>Eureka Math:  A Story of Functions         www.CommonCore.org</a:t>
            </a:r>
            <a:endParaRPr lang="en-US"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191777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Polynomials</a:t>
            </a:r>
            <a:r>
              <a:rPr lang="en-US" baseline="0" dirty="0" smtClean="0"/>
              <a:t> can certainly be of more than one variable, but our work in grade 9 will focus on polynomial expressions in one variable.</a:t>
            </a:r>
          </a:p>
          <a:p>
            <a:endParaRPr lang="en-US" baseline="0" dirty="0" smtClean="0"/>
          </a:p>
          <a:p>
            <a:r>
              <a:rPr lang="en-US" baseline="0" dirty="0" smtClean="0"/>
              <a:t>Let’s take a look at a key idea then in our vocabulary associated with polynomials.</a:t>
            </a:r>
          </a:p>
          <a:p>
            <a:r>
              <a:rPr lang="en-US" baseline="0" dirty="0" smtClean="0"/>
              <a:t>(click to advance animations)</a:t>
            </a:r>
          </a:p>
          <a:p>
            <a:endParaRPr lang="en-US" baseline="0" dirty="0" smtClean="0"/>
          </a:p>
          <a:p>
            <a:r>
              <a:rPr lang="en-US" baseline="0" dirty="0" smtClean="0"/>
              <a:t>One also sometimes uses the term “a number in factored form” and so too, we could refer to a polynomial in factored form.</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minutes(150)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793210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solidFill>
                  <a:schemeClr val="tx1">
                    <a:lumMod val="95000"/>
                    <a:lumOff val="5000"/>
                  </a:schemeClr>
                </a:solidFill>
              </a:rPr>
              <a:t>Reveal each key point one at a time.  Ask a participant to read each one as you reveal them.  Ask if they have any other key points that they would like to add.</a:t>
            </a:r>
          </a:p>
          <a:p>
            <a:endParaRPr lang="en-US" dirty="0" smtClean="0">
              <a:solidFill>
                <a:schemeClr val="tx1">
                  <a:lumMod val="95000"/>
                  <a:lumOff val="5000"/>
                </a:schemeClr>
              </a:solidFill>
            </a:endParaRPr>
          </a:p>
          <a:p>
            <a:endParaRPr lang="en-US" dirty="0">
              <a:solidFill>
                <a:schemeClr val="tx1">
                  <a:lumMod val="95000"/>
                  <a:lumOff val="5000"/>
                </a:schemeClr>
              </a:solidFill>
            </a:endParaRP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4 minutes(180)</a:t>
            </a:r>
          </a:p>
          <a:p>
            <a:endParaRPr lang="en-US" sz="1900" dirty="0"/>
          </a:p>
          <a:p>
            <a:r>
              <a:rPr lang="en-US" sz="1900" dirty="0"/>
              <a:t>MATERIALS NEEDED:</a:t>
            </a:r>
          </a:p>
          <a:p>
            <a:pPr marL="472047" lvl="1" indent="-294008">
              <a:buFont typeface="Arial" pitchFamily="34" charset="0"/>
              <a:buChar char="•"/>
            </a:pPr>
            <a:r>
              <a:rPr lang="en-US" sz="1900" dirty="0"/>
              <a:t>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10614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That wraps up our orientation to the materials.  </a:t>
            </a:r>
          </a:p>
          <a:p>
            <a:r>
              <a:rPr lang="en-US" baseline="0" dirty="0" smtClean="0"/>
              <a:t>(Click to advance animation.)</a:t>
            </a:r>
          </a:p>
          <a:p>
            <a:r>
              <a:rPr lang="en-US" baseline="0" dirty="0" smtClean="0"/>
              <a:t>Now let’s have a look at the module overview for grade 9 module 1.</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 minutes(12)</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6715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Have participants</a:t>
            </a:r>
            <a:r>
              <a:rPr lang="en-US" baseline="0" dirty="0" smtClean="0"/>
              <a:t> locate the assessment.  Give them approximately </a:t>
            </a:r>
            <a:r>
              <a:rPr lang="en-US" dirty="0" smtClean="0"/>
              <a:t>25</a:t>
            </a:r>
            <a:r>
              <a:rPr lang="en-US" baseline="0" dirty="0" smtClean="0"/>
              <a:t> min to take the assessment with </a:t>
            </a:r>
            <a:r>
              <a:rPr lang="en-US" dirty="0" smtClean="0"/>
              <a:t>their partner</a:t>
            </a:r>
            <a:r>
              <a:rPr lang="en-US" baseline="0" dirty="0" smtClean="0"/>
              <a:t>.  After </a:t>
            </a:r>
            <a:r>
              <a:rPr lang="en-US" dirty="0" smtClean="0"/>
              <a:t>20</a:t>
            </a:r>
            <a:r>
              <a:rPr lang="en-US" baseline="0" dirty="0" smtClean="0"/>
              <a:t> minutes have passed give a verbal warning for them to scan any remaining questions that they have not yet attempted.  If everyone finishes early, stop this part and start the next portion of this session.</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25 minutes(32)</a:t>
            </a:r>
          </a:p>
          <a:p>
            <a:endParaRPr lang="en-US" sz="1900" dirty="0"/>
          </a:p>
          <a:p>
            <a:r>
              <a:rPr lang="en-US" sz="1900" dirty="0"/>
              <a:t>MATERIALS NEEDED:</a:t>
            </a:r>
          </a:p>
          <a:p>
            <a:pPr marL="472047" lvl="1" indent="-294008">
              <a:buFont typeface="Arial" pitchFamily="34" charset="0"/>
              <a:buChar char="•"/>
            </a:pPr>
            <a:r>
              <a:rPr lang="en-US" sz="1900" dirty="0"/>
              <a:t>Student version of assessment</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04436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Locate</a:t>
            </a:r>
            <a:r>
              <a:rPr lang="en-US" dirty="0" smtClean="0"/>
              <a:t> the scoring rubric in your materials.  This four-point rubric shows the progression towards mastery.   The general idea behind</a:t>
            </a:r>
            <a:r>
              <a:rPr lang="en-US" baseline="0" dirty="0" smtClean="0"/>
              <a:t> the steps is as follows:  Step 1 – I don’t get it.  Step 2 – I’m beginning to get it.  Step 3 – I got it.  Step 4 – I could teach it.  These steps are in no way intended to place a point system for grading.  Those decisions are left to the district, school, or teacher.</a:t>
            </a:r>
            <a:endParaRPr lang="en-US" dirty="0" smtClean="0"/>
          </a:p>
          <a:p>
            <a:endParaRPr lang="en-US" dirty="0" smtClean="0"/>
          </a:p>
          <a:p>
            <a:r>
              <a:rPr lang="en-US" dirty="0" smtClean="0"/>
              <a:t>Each question  including its parts are broken down with a descriptor of each step.  The standards assessed are also noted on the rubric.  Work with a partner to examine your work against the rubric and exemplar.  If you have any questions or concerns, jot them down on a post-it note and we will address those before we move on.</a:t>
            </a:r>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20 minutes(52)</a:t>
            </a:r>
          </a:p>
          <a:p>
            <a:endParaRPr lang="en-US" sz="1900" dirty="0"/>
          </a:p>
          <a:p>
            <a:r>
              <a:rPr lang="en-US" sz="1900" dirty="0"/>
              <a:t>MATERIALS NEEDED:</a:t>
            </a:r>
          </a:p>
          <a:p>
            <a:pPr marL="472047" lvl="1" indent="-294008">
              <a:buFont typeface="Arial" pitchFamily="34" charset="0"/>
              <a:buChar char="•"/>
            </a:pPr>
            <a:r>
              <a:rPr lang="en-US" sz="1900" dirty="0"/>
              <a:t>Scoring rubric and exemplar</a:t>
            </a:r>
          </a:p>
          <a:p>
            <a:pPr marL="472047" lvl="1" indent="-294008">
              <a:buFont typeface="Arial" pitchFamily="34" charset="0"/>
              <a:buChar char="•"/>
            </a:pPr>
            <a:r>
              <a:rPr lang="en-US" sz="1900" dirty="0"/>
              <a:t>Post-its</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19790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solidFill>
                  <a:schemeClr val="tx1">
                    <a:lumMod val="95000"/>
                    <a:lumOff val="5000"/>
                  </a:schemeClr>
                </a:solidFill>
              </a:rPr>
              <a:t>(Review the key points with participants.)</a:t>
            </a:r>
          </a:p>
          <a:p>
            <a:endParaRPr lang="en-US" dirty="0" smtClean="0">
              <a:solidFill>
                <a:schemeClr val="tx1">
                  <a:lumMod val="95000"/>
                  <a:lumOff val="5000"/>
                </a:schemeClr>
              </a:solidFill>
            </a:endParaRPr>
          </a:p>
          <a:p>
            <a:endParaRPr lang="en-US" dirty="0">
              <a:solidFill>
                <a:schemeClr val="tx1">
                  <a:lumMod val="95000"/>
                  <a:lumOff val="5000"/>
                </a:schemeClr>
              </a:solidFill>
            </a:endParaRP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minutes(75)</a:t>
            </a:r>
          </a:p>
          <a:p>
            <a:endParaRPr lang="en-US" sz="1900" dirty="0"/>
          </a:p>
          <a:p>
            <a:r>
              <a:rPr lang="en-US" sz="1900" dirty="0"/>
              <a:t>MATERIALS NEEDED:</a:t>
            </a:r>
          </a:p>
          <a:p>
            <a:pPr marL="472047" lvl="1" indent="-294008">
              <a:buFont typeface="Arial" pitchFamily="34" charset="0"/>
              <a:buChar char="•"/>
            </a:pPr>
            <a:endParaRPr lang="en-US" sz="190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684304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That wraps up our orientation to the materials.  </a:t>
            </a:r>
          </a:p>
          <a:p>
            <a:r>
              <a:rPr lang="en-US" baseline="0" dirty="0" smtClean="0"/>
              <a:t>(Click to advance animation.)</a:t>
            </a:r>
          </a:p>
          <a:p>
            <a:r>
              <a:rPr lang="en-US" baseline="0" dirty="0" smtClean="0"/>
              <a:t>Now let’s have a look at the module overview for grade 9 module 1.</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 minutes(12)</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67157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In our study of </a:t>
            </a:r>
            <a:r>
              <a:rPr lang="en-US" baseline="0" dirty="0" smtClean="0"/>
              <a:t>topic C we’re going to focus on highlights from the first four lessons.  </a:t>
            </a:r>
          </a:p>
          <a:p>
            <a:r>
              <a:rPr lang="en-US" baseline="0" dirty="0" smtClean="0"/>
              <a:t>Take 1 minute to locate the topic overview for topic C and review the standard A.REI.1 (Allow 1 minute for review.)</a:t>
            </a:r>
            <a:endParaRPr lang="en-US" dirty="0" smtClean="0"/>
          </a:p>
          <a:p>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minutes(155)</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Here is a condensed</a:t>
            </a:r>
            <a:r>
              <a:rPr lang="en-US" i="0" baseline="0" dirty="0" smtClean="0"/>
              <a:t> version of Exercise 1 from this lesson.  Take a moment now to read and do the exercise in silently.</a:t>
            </a:r>
          </a:p>
          <a:p>
            <a:r>
              <a:rPr lang="en-US" i="0" baseline="0" dirty="0" smtClean="0"/>
              <a:t>(Allow 1-2 minutes.)</a:t>
            </a:r>
          </a:p>
          <a:p>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Students</a:t>
            </a:r>
            <a:r>
              <a:rPr lang="en-US" i="0" baseline="0" dirty="0" smtClean="0"/>
              <a:t> recall from early grades that, a number sentence is a statement of equality between two numerical expressions.  One can say with certainty that a number sentence is either true or false.  </a:t>
            </a:r>
          </a:p>
          <a:p>
            <a:endParaRPr lang="en-US" i="0" baseline="0" dirty="0" smtClean="0"/>
          </a:p>
          <a:p>
            <a:r>
              <a:rPr lang="en-US" i="0" baseline="0" dirty="0" smtClean="0"/>
              <a:t>(Click to advance animation.)</a:t>
            </a:r>
          </a:p>
          <a:p>
            <a:pPr defTabSz="470413">
              <a:defRPr/>
            </a:pPr>
            <a:r>
              <a:rPr lang="en-US" i="0" dirty="0" smtClean="0"/>
              <a:t>Find</a:t>
            </a:r>
            <a:r>
              <a:rPr lang="en-US" i="0" baseline="0" dirty="0" smtClean="0"/>
              <a:t> the handout at the end of your package of slides.  Titled Lesson 10 Exercise 2 and complete as many as you can within the next 2-3 minutes.  (Allow 2-3 minutes).</a:t>
            </a:r>
            <a:endParaRPr lang="en-US" i="0" dirty="0" smtClean="0"/>
          </a:p>
          <a:p>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39</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In order for us to better address your individual needs, it is helpful to know a little bit about you collectively.  </a:t>
            </a:r>
          </a:p>
          <a:p>
            <a:r>
              <a:rPr lang="en-US" dirty="0" smtClean="0"/>
              <a:t>Pick one</a:t>
            </a:r>
            <a:r>
              <a:rPr lang="en-US" baseline="0" dirty="0" smtClean="0"/>
              <a:t> of these categories that you most identify with.   As we go through these, feel free to look around the room and identify other folks in your same role that you may want to exchange ideas with over lunch or at breaks.</a:t>
            </a:r>
          </a:p>
          <a:p>
            <a:endParaRPr lang="en-US" baseline="0" dirty="0" smtClean="0"/>
          </a:p>
          <a:p>
            <a:r>
              <a:rPr lang="en-US" baseline="0" dirty="0" smtClean="0"/>
              <a:t>By a show of hands who in the room is a classroom teacher?</a:t>
            </a:r>
          </a:p>
          <a:p>
            <a:r>
              <a:rPr lang="en-US" dirty="0" smtClean="0"/>
              <a:t>Math trainer?</a:t>
            </a:r>
            <a:r>
              <a:rPr lang="en-US" i="1" dirty="0" smtClean="0"/>
              <a:t> </a:t>
            </a:r>
          </a:p>
          <a:p>
            <a:r>
              <a:rPr lang="en-US" dirty="0" smtClean="0"/>
              <a:t>Principal</a:t>
            </a:r>
            <a:r>
              <a:rPr lang="en-US" baseline="0" dirty="0" smtClean="0"/>
              <a:t> or s</a:t>
            </a:r>
            <a:r>
              <a:rPr lang="en-US" dirty="0" smtClean="0"/>
              <a:t>chool-level leader</a:t>
            </a:r>
          </a:p>
          <a:p>
            <a:r>
              <a:rPr lang="en-US" dirty="0" smtClean="0"/>
              <a:t>District-level leader?  </a:t>
            </a:r>
          </a:p>
          <a:p>
            <a:r>
              <a:rPr lang="en-US" dirty="0" smtClean="0"/>
              <a:t>And who among you feel like none of these categories really fit for you.  (Perhaps ask a few of these folks what their role is).</a:t>
            </a:r>
          </a:p>
          <a:p>
            <a:endParaRPr lang="en-US" dirty="0" smtClean="0"/>
          </a:p>
          <a:p>
            <a:r>
              <a:rPr lang="en-US" dirty="0" smtClean="0"/>
              <a:t>Regardless of your role, what you all have in common is the need to understand</a:t>
            </a:r>
            <a:r>
              <a:rPr lang="en-US" baseline="0" dirty="0" smtClean="0"/>
              <a:t> this curriculum well enough to make good decisions about implementing it.   A good part of that will happen through experiencing pieces of this curriculum and then hearing the commentary that comes from the classroom teachers and others in the group.</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a:t>
            </a:fld>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 (10)</a:t>
            </a:r>
          </a:p>
          <a:p>
            <a:endParaRPr lang="en-US" sz="1900" dirty="0"/>
          </a:p>
          <a:p>
            <a:r>
              <a:rPr lang="en-US" sz="1900" dirty="0"/>
              <a:t>MATERIALS NEEDED:</a:t>
            </a:r>
          </a:p>
          <a:p>
            <a:pPr marL="472047" lvl="1" indent="-294008">
              <a:buFont typeface="Arial" pitchFamily="34" charset="0"/>
              <a:buChar char="•"/>
            </a:pPr>
            <a:r>
              <a:rPr lang="en-US" sz="1900" dirty="0"/>
              <a:t>none</a:t>
            </a:r>
          </a:p>
        </p:txBody>
      </p:sp>
      <p:sp>
        <p:nvSpPr>
          <p:cNvPr id="7" name="Header Placeholder 6"/>
          <p:cNvSpPr>
            <a:spLocks noGrp="1"/>
          </p:cNvSpPr>
          <p:nvPr>
            <p:ph type="hdr" sz="quarter" idx="12"/>
          </p:nvPr>
        </p:nvSpPr>
        <p:spPr/>
        <p:txBody>
          <a:bodyPr/>
          <a:lstStyle/>
          <a:p>
            <a:pPr>
              <a:defRPr/>
            </a:pPr>
            <a:r>
              <a:rPr lang="en-US" smtClean="0"/>
              <a:t>Eureka Math:  A Story of Functions         www.CommonCore.org</a:t>
            </a:r>
            <a:endParaRPr lang="en-US"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05869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pPr>
              <a:lnSpc>
                <a:spcPts val="2881"/>
              </a:lnSpc>
              <a:spcBef>
                <a:spcPts val="597"/>
              </a:spcBef>
              <a:spcAft>
                <a:spcPts val="0"/>
              </a:spcAft>
            </a:pPr>
            <a:r>
              <a:rPr lang="en-US" i="0" dirty="0" smtClean="0"/>
              <a:t>An</a:t>
            </a:r>
            <a:r>
              <a:rPr lang="en-US" b="1" i="1" baseline="0" dirty="0" smtClean="0"/>
              <a:t> algebraic </a:t>
            </a:r>
            <a:r>
              <a:rPr lang="en-US" b="1" i="1" dirty="0"/>
              <a:t>equation </a:t>
            </a:r>
            <a:r>
              <a:rPr lang="en-US" dirty="0"/>
              <a:t>is a statement of equality between two expressions.  </a:t>
            </a:r>
          </a:p>
          <a:p>
            <a:pPr>
              <a:lnSpc>
                <a:spcPts val="2881"/>
              </a:lnSpc>
              <a:spcBef>
                <a:spcPts val="597"/>
              </a:spcBef>
              <a:spcAft>
                <a:spcPts val="0"/>
              </a:spcAft>
            </a:pPr>
            <a:r>
              <a:rPr lang="en-US" dirty="0"/>
              <a:t>Algebraic equations can be number sentences (when both expressions are numerical), but often they contain symbols whose values have not been determined.  </a:t>
            </a:r>
          </a:p>
          <a:p>
            <a:pPr>
              <a:lnSpc>
                <a:spcPts val="2881"/>
              </a:lnSpc>
              <a:spcBef>
                <a:spcPts val="597"/>
              </a:spcBef>
              <a:spcAft>
                <a:spcPts val="0"/>
              </a:spcAft>
            </a:pPr>
            <a:r>
              <a:rPr lang="en-US" dirty="0"/>
              <a:t>In these cases it is not always possible to have a truth value. </a:t>
            </a:r>
          </a:p>
          <a:p>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40</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470413">
                  <a:defRPr/>
                </a:pPr>
                <a:r>
                  <a:rPr lang="en-US" i="0" dirty="0" smtClean="0"/>
                  <a:t>There are 3 possible scenarios</a:t>
                </a:r>
                <a:r>
                  <a:rPr lang="en-US" i="0" baseline="0" dirty="0" smtClean="0"/>
                  <a:t> when an equation contains a variable whose value has not been named.</a:t>
                </a:r>
                <a:endParaRPr lang="en-US" i="0" dirty="0" smtClean="0"/>
              </a:p>
              <a:p>
                <a:pPr defTabSz="470413">
                  <a:defRPr/>
                </a:pPr>
                <a:r>
                  <a:rPr lang="en-US" i="0" dirty="0" smtClean="0"/>
                  <a:t>Complete Exercise</a:t>
                </a:r>
                <a:r>
                  <a:rPr lang="en-US" i="0" baseline="0" dirty="0" smtClean="0"/>
                  <a:t> 5 from this lesson on the next page of your handouts:</a:t>
                </a:r>
              </a:p>
              <a:p>
                <a:pPr defTabSz="470413">
                  <a:defRPr/>
                </a:pPr>
                <a:r>
                  <a:rPr lang="en-US" dirty="0"/>
                  <a:t>For each of the three cases, write an algebraic equation that would be correctly described by that case.  Use only the variable, </a:t>
                </a:r>
                <a14:m>
                  <m:oMath xmlns:m="http://schemas.openxmlformats.org/officeDocument/2006/math">
                    <m:r>
                      <a:rPr lang="en-US" i="1">
                        <a:latin typeface="Cambria Math"/>
                      </a:rPr>
                      <m:t>𝑥</m:t>
                    </m:r>
                  </m:oMath>
                </a14:m>
                <a:r>
                  <a:rPr lang="en-US" dirty="0"/>
                  <a:t>, where </a:t>
                </a:r>
                <a14:m>
                  <m:oMath xmlns:m="http://schemas.openxmlformats.org/officeDocument/2006/math">
                    <m:r>
                      <a:rPr lang="en-US" i="1">
                        <a:latin typeface="Cambria Math"/>
                      </a:rPr>
                      <m:t>𝑥</m:t>
                    </m:r>
                  </m:oMath>
                </a14:m>
                <a:r>
                  <a:rPr lang="en-US" dirty="0"/>
                  <a:t> represents a real number. </a:t>
                </a:r>
              </a:p>
              <a:p>
                <a:pPr defTabSz="470413">
                  <a:defRPr/>
                </a:pPr>
                <a:endParaRPr lang="en-US" i="0" dirty="0" smtClean="0"/>
              </a:p>
              <a:p>
                <a:pPr defTabSz="470413">
                  <a:defRPr/>
                </a:pPr>
                <a:endParaRPr lang="en-US" i="0" dirty="0" smtClean="0"/>
              </a:p>
              <a:p>
                <a:pPr defTabSz="470413">
                  <a:defRPr/>
                </a:pPr>
                <a:r>
                  <a:rPr lang="en-US" i="0" baseline="0" dirty="0" smtClean="0"/>
                  <a:t>.</a:t>
                </a:r>
                <a:endParaRPr lang="en-US" i="0" dirty="0" smtClean="0"/>
              </a:p>
              <a:p>
                <a:endParaRPr lang="en-US" i="0" dirty="0"/>
              </a:p>
            </p:txBody>
          </p:sp>
        </mc:Choice>
        <mc:Fallback xmlns="">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0" dirty="0" smtClean="0"/>
                  <a:t>There are 3 possible scenarios</a:t>
                </a:r>
                <a:r>
                  <a:rPr lang="en-US" i="0" baseline="0" dirty="0" smtClean="0"/>
                  <a:t> when an equation contains a variable whose value has not been named.</a:t>
                </a:r>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0" dirty="0" smtClean="0"/>
                  <a:t>Complete Exercise</a:t>
                </a:r>
                <a:r>
                  <a:rPr lang="en-US" i="0" baseline="0" dirty="0" smtClean="0"/>
                  <a:t> 5 from this lesson on the next page of your handouts: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For each of the three cases, write an algebraic equation that would be correctly described by that case.  Use only the variable, </a:t>
                </a:r>
                <a:r>
                  <a:rPr lang="en-US" sz="1200" b="0" i="0">
                    <a:latin typeface="Cambria Math"/>
                  </a:rPr>
                  <a:t>𝑥</a:t>
                </a:r>
                <a:r>
                  <a:rPr lang="en-US" sz="1200" dirty="0"/>
                  <a:t>, where </a:t>
                </a:r>
                <a:r>
                  <a:rPr lang="en-US" sz="1200" b="0" i="0">
                    <a:latin typeface="Cambria Math"/>
                  </a:rPr>
                  <a:t>𝑥</a:t>
                </a:r>
                <a:r>
                  <a:rPr lang="en-US" sz="1200" dirty="0"/>
                  <a:t> represents a real number.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a:t>
                </a:r>
                <a:endParaRPr lang="en-US" i="0" dirty="0" smtClean="0"/>
              </a:p>
              <a:p>
                <a:endParaRPr lang="en-US" i="0" dirty="0"/>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41</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Continuing</a:t>
            </a:r>
            <a:r>
              <a:rPr lang="en-US" i="0" baseline="0" dirty="0" smtClean="0"/>
              <a:t> with our analogy between English sentences and equations.  Let’s consider a scenario that mimics our use of equations.</a:t>
            </a:r>
          </a:p>
          <a:p>
            <a:r>
              <a:rPr lang="en-US" dirty="0"/>
              <a:t>Julie is 300 feet away from her friend’s front porch and observes, </a:t>
            </a:r>
            <a:r>
              <a:rPr lang="en-US" b="1" dirty="0"/>
              <a:t>“Someone is sitting on the porch.”  </a:t>
            </a:r>
          </a:p>
          <a:p>
            <a:r>
              <a:rPr lang="en-US" dirty="0"/>
              <a:t>What in this sentence is similar to a variable that we use in a mathematical equation?  (Someone.) </a:t>
            </a:r>
          </a:p>
          <a:p>
            <a:r>
              <a:rPr lang="en-US" dirty="0"/>
              <a:t>(Click to advance animation.)</a:t>
            </a:r>
          </a:p>
          <a:p>
            <a:pPr>
              <a:buFont typeface="Arial" pitchFamily="34" charset="0"/>
              <a:buChar char="•"/>
            </a:pPr>
            <a:r>
              <a:rPr lang="en-US" dirty="0"/>
              <a:t>Given that she didn’t specify otherwise, we would assume that the ‘someone’ Julie thinks she sees is a human.</a:t>
            </a:r>
          </a:p>
          <a:p>
            <a:pPr>
              <a:buFont typeface="Arial" pitchFamily="34" charset="0"/>
              <a:buNone/>
            </a:pPr>
            <a:r>
              <a:rPr lang="en-US" dirty="0"/>
              <a:t>This assumption is very similar to our often unstated but important assumption that the variable in our equation is representing a real number.</a:t>
            </a:r>
          </a:p>
          <a:p>
            <a:pPr defTabSz="470413">
              <a:defRPr/>
            </a:pPr>
            <a:r>
              <a:rPr lang="en-US" dirty="0"/>
              <a:t>(Click to advance animation.)</a:t>
            </a:r>
          </a:p>
          <a:p>
            <a:pPr>
              <a:buFont typeface="Arial" pitchFamily="34" charset="0"/>
              <a:buChar char="•"/>
            </a:pPr>
            <a:r>
              <a:rPr lang="en-US" dirty="0"/>
              <a:t>We can’t guarantee that Julie’s observatory statement is true.  It could be that Julie’s friend has something on the porch that merely looks like a human from far away.  </a:t>
            </a:r>
          </a:p>
          <a:p>
            <a:pPr>
              <a:buFont typeface="Arial" pitchFamily="34" charset="0"/>
              <a:buNone/>
            </a:pPr>
            <a:r>
              <a:rPr lang="en-US" dirty="0"/>
              <a:t>Recall the standard A-REI.1 that says, “starting with the assumption that the original equation has a solution.”</a:t>
            </a:r>
          </a:p>
          <a:p>
            <a:pPr defTabSz="470413">
              <a:defRPr/>
            </a:pPr>
            <a:r>
              <a:rPr lang="en-US" dirty="0"/>
              <a:t>(Click to advance animation.)</a:t>
            </a:r>
          </a:p>
          <a:p>
            <a:pPr>
              <a:buFont typeface="Arial" pitchFamily="34" charset="0"/>
              <a:buChar char="•"/>
            </a:pPr>
            <a:r>
              <a:rPr lang="en-US" dirty="0"/>
              <a:t>Julie assumes she is correct, and moves closer to see if she can figure out who it is.  As she nears the porch she declares, “Ah, it is our friend, John Berry.”</a:t>
            </a:r>
          </a:p>
          <a:p>
            <a:pPr defTabSz="470413">
              <a:defRPr/>
            </a:pPr>
            <a:r>
              <a:rPr lang="en-US" dirty="0"/>
              <a:t>(Click to advance animation.)</a:t>
            </a:r>
          </a:p>
          <a:p>
            <a:endParaRPr lang="en-US" i="0" dirty="0" smtClean="0"/>
          </a:p>
          <a:p>
            <a:r>
              <a:rPr lang="en-US" i="0" dirty="0" smtClean="0"/>
              <a:t>What do we use equations for in</a:t>
            </a:r>
            <a:r>
              <a:rPr lang="en-US" i="0" baseline="0" dirty="0" smtClean="0"/>
              <a:t> the real world?  We have some information that we suspect or know to be true about the relationship between quantities, and we are not sure what measure of a given quantity will make it true.  We write out the equation, and then we “get closer” and closer until we can reveal the value or measure that makes the equation true, or find that our “someone” does not exist.  Perhaps it was a </a:t>
            </a:r>
            <a:r>
              <a:rPr lang="en-US" i="0" baseline="0" dirty="0" err="1" smtClean="0"/>
              <a:t>halloween</a:t>
            </a:r>
            <a:r>
              <a:rPr lang="en-US" i="0" baseline="0" dirty="0" smtClean="0"/>
              <a:t> gag – a scarecrow of sorts, perhaps there is no value that can make it true.</a:t>
            </a:r>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42</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(Read through the slide.  Then direct participants to browse through Exercise 6 from their handouts.)</a:t>
            </a:r>
          </a:p>
          <a:p>
            <a:endParaRPr lang="en-US" i="0" dirty="0" smtClean="0"/>
          </a:p>
          <a:p>
            <a:r>
              <a:rPr lang="en-US" i="0" dirty="0" smtClean="0"/>
              <a:t>Notice</a:t>
            </a:r>
            <a:r>
              <a:rPr lang="en-US" i="0" baseline="0" dirty="0" smtClean="0"/>
              <a:t> that we are not procedural-zing the process of solving an equation.  Students are encouraged to merely reason, to keep their wits about them.  There are no special tools or processes required.</a:t>
            </a:r>
          </a:p>
          <a:p>
            <a:endParaRPr lang="en-US" i="0" baseline="0" dirty="0" smtClean="0"/>
          </a:p>
          <a:p>
            <a:r>
              <a:rPr lang="en-US" i="0" baseline="0" dirty="0" smtClean="0"/>
              <a:t>Take the exit ticket for Lesson 10.</a:t>
            </a:r>
          </a:p>
          <a:p>
            <a:endParaRPr lang="en-US" i="0" baseline="0" dirty="0" smtClean="0"/>
          </a:p>
          <a:p>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43</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470413">
                  <a:defRPr/>
                </a:pPr>
                <a:r>
                  <a:rPr lang="en-US" dirty="0">
                    <a:solidFill>
                      <a:srgbClr val="617656"/>
                    </a:solidFill>
                  </a:rPr>
                  <a:t>Consider: </a:t>
                </a:r>
                <a14:m>
                  <m:oMath xmlns:m="http://schemas.openxmlformats.org/officeDocument/2006/math">
                    <m:r>
                      <a:rPr lang="en-US">
                        <a:solidFill>
                          <a:srgbClr val="617656"/>
                        </a:solidFill>
                        <a:latin typeface="Cambria Math"/>
                      </a:rPr>
                      <m:t>   </m:t>
                    </m:r>
                    <m:sSup>
                      <m:sSupPr>
                        <m:ctrlPr>
                          <a:rPr lang="en-US" i="1">
                            <a:solidFill>
                              <a:srgbClr val="617656"/>
                            </a:solidFill>
                            <a:latin typeface="Cambria Math" panose="02040503050406030204" pitchFamily="18" charset="0"/>
                          </a:rPr>
                        </m:ctrlPr>
                      </m:sSupPr>
                      <m:e>
                        <m:r>
                          <a:rPr lang="en-US" i="1">
                            <a:solidFill>
                              <a:srgbClr val="617656"/>
                            </a:solidFill>
                            <a:latin typeface="Cambria Math"/>
                          </a:rPr>
                          <m:t>𝑥</m:t>
                        </m:r>
                      </m:e>
                      <m:sup>
                        <m:r>
                          <a:rPr lang="en-US" i="1">
                            <a:solidFill>
                              <a:srgbClr val="617656"/>
                            </a:solidFill>
                            <a:latin typeface="Cambria Math"/>
                          </a:rPr>
                          <m:t>2</m:t>
                        </m:r>
                      </m:sup>
                    </m:sSup>
                    <m:r>
                      <a:rPr lang="en-US" i="1">
                        <a:solidFill>
                          <a:srgbClr val="617656"/>
                        </a:solidFill>
                        <a:latin typeface="Cambria Math"/>
                      </a:rPr>
                      <m:t>=3</m:t>
                    </m:r>
                    <m:r>
                      <a:rPr lang="en-US" i="1">
                        <a:solidFill>
                          <a:srgbClr val="617656"/>
                        </a:solidFill>
                        <a:latin typeface="Cambria Math"/>
                      </a:rPr>
                      <m:t>𝑥</m:t>
                    </m:r>
                    <m:r>
                      <a:rPr lang="en-US" i="1">
                        <a:solidFill>
                          <a:srgbClr val="617656"/>
                        </a:solidFill>
                        <a:latin typeface="Cambria Math"/>
                      </a:rPr>
                      <m:t>+4</m:t>
                    </m:r>
                  </m:oMath>
                </a14:m>
                <a:endParaRPr lang="en-US" dirty="0">
                  <a:solidFill>
                    <a:srgbClr val="617656"/>
                  </a:solidFill>
                </a:endParaRPr>
              </a:p>
              <a:p>
                <a:r>
                  <a:rPr lang="en-US" i="0" dirty="0" smtClean="0"/>
                  <a:t>Are the expressions x</a:t>
                </a:r>
                <a:r>
                  <a:rPr lang="en-US" i="0" baseline="0" dirty="0" smtClean="0"/>
                  <a:t> squared and 3 x plus 4 algebraically equivalent?  (no.)  So we cannot guarantee that there will be any real value of x that will make the equation true.  In theory we need to test every possible value in the domain and figure out whether it creates a true number sentence, or a false number sentence.  </a:t>
                </a:r>
              </a:p>
              <a:p>
                <a:r>
                  <a:rPr lang="en-US" i="0" baseline="0" dirty="0" smtClean="0"/>
                  <a:t>(Click to advance animation.)</a:t>
                </a:r>
              </a:p>
              <a:p>
                <a:pPr defTabSz="470413">
                  <a:defRPr/>
                </a:pPr>
                <a:r>
                  <a:rPr lang="en-US" dirty="0">
                    <a:solidFill>
                      <a:srgbClr val="617656"/>
                    </a:solidFill>
                  </a:rPr>
                  <a:t>The </a:t>
                </a:r>
                <a:r>
                  <a:rPr lang="en-US" b="1" i="1" dirty="0">
                    <a:solidFill>
                      <a:srgbClr val="617656"/>
                    </a:solidFill>
                  </a:rPr>
                  <a:t>solution set </a:t>
                </a:r>
                <a:r>
                  <a:rPr lang="en-US" dirty="0">
                    <a:solidFill>
                      <a:srgbClr val="617656"/>
                    </a:solidFill>
                  </a:rPr>
                  <a:t>of an equation is the set of all values one can assign to that variable to make the equation a true statement. Any one of those values is said to be </a:t>
                </a:r>
                <a:r>
                  <a:rPr lang="en-US" b="1" dirty="0">
                    <a:solidFill>
                      <a:srgbClr val="617656"/>
                    </a:solidFill>
                  </a:rPr>
                  <a:t>a </a:t>
                </a:r>
                <a:r>
                  <a:rPr lang="en-US" b="1" i="1" dirty="0">
                    <a:solidFill>
                      <a:srgbClr val="617656"/>
                    </a:solidFill>
                  </a:rPr>
                  <a:t>solution to the equation</a:t>
                </a:r>
                <a:r>
                  <a:rPr lang="en-US" i="1" dirty="0">
                    <a:solidFill>
                      <a:srgbClr val="617656"/>
                    </a:solidFill>
                  </a:rPr>
                  <a:t>.</a:t>
                </a:r>
                <a:r>
                  <a:rPr lang="en-US" dirty="0">
                    <a:solidFill>
                      <a:srgbClr val="617656"/>
                    </a:solidFill>
                  </a:rPr>
                  <a:t> </a:t>
                </a:r>
              </a:p>
              <a:p>
                <a:pPr defTabSz="470413">
                  <a:defRPr/>
                </a:pPr>
                <a:r>
                  <a:rPr lang="en-US" i="0" baseline="0" dirty="0" smtClean="0"/>
                  <a:t>(Click to advance animation.)</a:t>
                </a:r>
              </a:p>
              <a:p>
                <a:pPr defTabSz="470413">
                  <a:defRPr/>
                </a:pPr>
                <a:r>
                  <a:rPr lang="en-US" dirty="0">
                    <a:solidFill>
                      <a:srgbClr val="617656"/>
                    </a:solidFill>
                  </a:rPr>
                  <a:t>To “</a:t>
                </a:r>
                <a:r>
                  <a:rPr lang="en-US" b="1" dirty="0">
                    <a:solidFill>
                      <a:srgbClr val="617656"/>
                    </a:solidFill>
                  </a:rPr>
                  <a:t>solve an equation</a:t>
                </a:r>
                <a:r>
                  <a:rPr lang="en-US" dirty="0">
                    <a:solidFill>
                      <a:srgbClr val="617656"/>
                    </a:solidFill>
                  </a:rPr>
                  <a:t>” means to “find the solution set” for that equation.</a:t>
                </a:r>
              </a:p>
              <a:p>
                <a:pPr defTabSz="470413">
                  <a:defRPr/>
                </a:pPr>
                <a:r>
                  <a:rPr lang="en-US" dirty="0">
                    <a:solidFill>
                      <a:srgbClr val="617656"/>
                    </a:solidFill>
                  </a:rPr>
                  <a:t>This idea of finding a solution set, rather than merely writing x = 4 as the answer, may be new to some algebra 1 teachers.</a:t>
                </a:r>
              </a:p>
              <a:p>
                <a:pPr defTabSz="470413">
                  <a:defRPr/>
                </a:pPr>
                <a:endParaRPr lang="en-US" i="0" baseline="0" dirty="0" smtClean="0"/>
              </a:p>
              <a:p>
                <a:r>
                  <a:rPr lang="en-US" i="0" dirty="0" smtClean="0"/>
                  <a:t>In this particular exercise</a:t>
                </a:r>
                <a:r>
                  <a:rPr lang="en-US" i="0" baseline="0" dirty="0" smtClean="0"/>
                  <a:t> students are shown a table where the values are tested.  They are told there happens to be just one more value that makes it true and encouraged to search a bit longer for that value.</a:t>
                </a:r>
                <a:endParaRPr lang="en-US" i="0" dirty="0"/>
              </a:p>
            </p:txBody>
          </p:sp>
        </mc:Choice>
        <mc:Fallback xmlns="">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rgbClr val="617656"/>
                    </a:solidFill>
                    <a:latin typeface="Calibri" charset="0"/>
                    <a:ea typeface="ＭＳ Ｐゴシック" charset="-128"/>
                    <a:cs typeface="ＭＳ Ｐゴシック" charset="-128"/>
                  </a:rPr>
                  <a:t>Consider: </a:t>
                </a:r>
                <a:r>
                  <a:rPr lang="en-US" sz="1200" b="0" i="0" baseline="0" smtClean="0">
                    <a:solidFill>
                      <a:srgbClr val="617656"/>
                    </a:solidFill>
                    <a:latin typeface="Cambria Math"/>
                  </a:rPr>
                  <a:t>   𝑥^2=3𝑥+4</a:t>
                </a:r>
                <a:endParaRPr lang="en-US" sz="1200" kern="1200" baseline="0" dirty="0" smtClean="0">
                  <a:solidFill>
                    <a:srgbClr val="617656"/>
                  </a:solidFill>
                  <a:latin typeface="Calibri" charset="0"/>
                  <a:ea typeface="ＭＳ Ｐゴシック" charset="-128"/>
                  <a:cs typeface="ＭＳ Ｐゴシック" charset="-128"/>
                </a:endParaRPr>
              </a:p>
              <a:p>
                <a:r>
                  <a:rPr lang="en-US" i="0" dirty="0" smtClean="0"/>
                  <a:t>Are the expressions x</a:t>
                </a:r>
                <a:r>
                  <a:rPr lang="en-US" i="0" baseline="0" dirty="0" smtClean="0"/>
                  <a:t> squared and 3 x plus 4 algebraically equivalent?  (no.)  So we cannot guarantee that there will be any real value of x that will make the equation true.  In theory we need to test every possible value in the domain and figure out whether it creates a true number sentence, or a false number sentence.  </a:t>
                </a:r>
              </a:p>
              <a:p>
                <a:r>
                  <a:rPr lang="en-US" i="0" baseline="0" dirty="0" smtClean="0"/>
                  <a:t>(Click to advance animation.)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rgbClr val="617656"/>
                    </a:solidFill>
                    <a:latin typeface="Calibri" charset="0"/>
                    <a:ea typeface="ＭＳ Ｐゴシック" charset="-128"/>
                    <a:cs typeface="ＭＳ Ｐゴシック" charset="-128"/>
                  </a:rPr>
                  <a:t>The </a:t>
                </a:r>
                <a:r>
                  <a:rPr lang="en-US" sz="1200" b="1" i="1" kern="1200" baseline="0" dirty="0" smtClean="0">
                    <a:solidFill>
                      <a:srgbClr val="617656"/>
                    </a:solidFill>
                    <a:latin typeface="Calibri" charset="0"/>
                    <a:ea typeface="ＭＳ Ｐゴシック" charset="-128"/>
                    <a:cs typeface="ＭＳ Ｐゴシック" charset="-128"/>
                  </a:rPr>
                  <a:t>solution set </a:t>
                </a:r>
                <a:r>
                  <a:rPr lang="en-US" sz="1200" kern="1200" baseline="0" dirty="0" smtClean="0">
                    <a:solidFill>
                      <a:srgbClr val="617656"/>
                    </a:solidFill>
                    <a:latin typeface="Calibri" charset="0"/>
                    <a:ea typeface="ＭＳ Ｐゴシック" charset="-128"/>
                    <a:cs typeface="ＭＳ Ｐゴシック" charset="-128"/>
                  </a:rPr>
                  <a:t>of an equation is the set of all values one can assign to that variable to make the equation a true statement. Any one of those values is said to be </a:t>
                </a:r>
                <a:r>
                  <a:rPr lang="en-US" sz="1200" b="1" kern="1200" baseline="0" dirty="0" smtClean="0">
                    <a:solidFill>
                      <a:srgbClr val="617656"/>
                    </a:solidFill>
                    <a:latin typeface="Calibri" charset="0"/>
                    <a:ea typeface="ＭＳ Ｐゴシック" charset="-128"/>
                    <a:cs typeface="ＭＳ Ｐゴシック" charset="-128"/>
                  </a:rPr>
                  <a:t>a </a:t>
                </a:r>
                <a:r>
                  <a:rPr lang="en-US" sz="1200" b="1" i="1" kern="1200" baseline="0" dirty="0" smtClean="0">
                    <a:solidFill>
                      <a:srgbClr val="617656"/>
                    </a:solidFill>
                    <a:latin typeface="Calibri" charset="0"/>
                    <a:ea typeface="ＭＳ Ｐゴシック" charset="-128"/>
                    <a:cs typeface="ＭＳ Ｐゴシック" charset="-128"/>
                  </a:rPr>
                  <a:t>solution to the equation</a:t>
                </a:r>
                <a:r>
                  <a:rPr lang="en-US" sz="1200" i="1" kern="1200" baseline="0" dirty="0" smtClean="0">
                    <a:solidFill>
                      <a:srgbClr val="617656"/>
                    </a:solidFill>
                    <a:latin typeface="Calibri" charset="0"/>
                    <a:ea typeface="ＭＳ Ｐゴシック" charset="-128"/>
                    <a:cs typeface="ＭＳ Ｐゴシック" charset="-128"/>
                  </a:rPr>
                  <a:t>.</a:t>
                </a:r>
                <a:r>
                  <a:rPr lang="en-US" sz="1200" kern="1200" baseline="0" dirty="0" smtClean="0">
                    <a:solidFill>
                      <a:srgbClr val="617656"/>
                    </a:solidFill>
                    <a:latin typeface="Calibri" charset="0"/>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(Click to advance animation.)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rgbClr val="617656"/>
                    </a:solidFill>
                    <a:latin typeface="Calibri" charset="0"/>
                    <a:ea typeface="ＭＳ Ｐゴシック" charset="-128"/>
                    <a:cs typeface="ＭＳ Ｐゴシック" charset="-128"/>
                  </a:rPr>
                  <a:t>To “</a:t>
                </a:r>
                <a:r>
                  <a:rPr lang="en-US" sz="1200" b="1" kern="1200" baseline="0" dirty="0" smtClean="0">
                    <a:solidFill>
                      <a:srgbClr val="617656"/>
                    </a:solidFill>
                    <a:latin typeface="Calibri" charset="0"/>
                    <a:ea typeface="ＭＳ Ｐゴシック" charset="-128"/>
                    <a:cs typeface="ＭＳ Ｐゴシック" charset="-128"/>
                  </a:rPr>
                  <a:t>solve an equation</a:t>
                </a:r>
                <a:r>
                  <a:rPr lang="en-US" sz="1200" kern="1200" baseline="0" dirty="0" smtClean="0">
                    <a:solidFill>
                      <a:srgbClr val="617656"/>
                    </a:solidFill>
                    <a:latin typeface="Calibri" charset="0"/>
                    <a:ea typeface="ＭＳ Ｐゴシック" charset="-128"/>
                    <a:cs typeface="ＭＳ Ｐゴシック" charset="-128"/>
                  </a:rPr>
                  <a:t>” means to “find the solution set” for that equation.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rgbClr val="617656"/>
                    </a:solidFill>
                    <a:latin typeface="Calibri" charset="0"/>
                    <a:ea typeface="ＭＳ Ｐゴシック" charset="-128"/>
                    <a:cs typeface="ＭＳ Ｐゴシック" charset="-128"/>
                  </a:rPr>
                  <a:t>This idea of finding a solution set, rather than merely writing x = 4 as the answer, may be new to some algebra 1 teachers.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i="0" baseline="0" dirty="0" smtClean="0"/>
              </a:p>
              <a:p>
                <a:r>
                  <a:rPr lang="en-US" i="0" dirty="0" smtClean="0"/>
                  <a:t>In this particular exercise</a:t>
                </a:r>
                <a:r>
                  <a:rPr lang="en-US" i="0" baseline="0" dirty="0" smtClean="0"/>
                  <a:t> students are shown a table where the values are tested.  They are told there happens to be just one more value that makes it true and encouraged to search a bit longer for that value.</a:t>
                </a:r>
                <a:endParaRPr lang="en-US" i="0" dirty="0"/>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44</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Students continue</a:t>
            </a:r>
            <a:r>
              <a:rPr lang="en-US" i="0" baseline="0" dirty="0" smtClean="0"/>
              <a:t> to use reasoning to find the solution set for a variety of problems and represent them in words, in set notation, and on a number line.</a:t>
            </a:r>
          </a:p>
          <a:p>
            <a:r>
              <a:rPr lang="en-US" i="0" baseline="0" dirty="0" smtClean="0"/>
              <a:t>Interval notation will be introduced in module 3.</a:t>
            </a:r>
          </a:p>
          <a:p>
            <a:pPr defTabSz="470413">
              <a:defRPr/>
            </a:pPr>
            <a:r>
              <a:rPr lang="en-US" i="0" dirty="0" smtClean="0"/>
              <a:t>Now try Exercises 6 and 7 from Lesson 11,</a:t>
            </a:r>
            <a:r>
              <a:rPr lang="en-US" i="0" baseline="0" dirty="0" smtClean="0"/>
              <a:t> provided in your additional handouts.</a:t>
            </a:r>
            <a:endParaRPr lang="en-US" i="0" dirty="0" smtClean="0"/>
          </a:p>
          <a:p>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45</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4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910440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0" dirty="0" smtClean="0"/>
                  <a:t>(Pose</a:t>
                </a:r>
                <a:r>
                  <a:rPr lang="en-US" i="0" baseline="0" dirty="0" smtClean="0"/>
                  <a:t> the first question to participants and ask for an answer.)</a:t>
                </a:r>
              </a:p>
              <a:p>
                <a:pPr marL="0" lvl="1" defTabSz="470413">
                  <a:defRPr/>
                </a:pPr>
                <a:r>
                  <a:rPr lang="en-US" i="0" baseline="0" dirty="0" smtClean="0"/>
                  <a:t>(Click to advance animation.)  So we are saying that if </a:t>
                </a:r>
                <a14:m>
                  <m:oMath xmlns:m="http://schemas.openxmlformats.org/officeDocument/2006/math">
                    <m:r>
                      <a:rPr lang="en-US" sz="2500" i="1">
                        <a:solidFill>
                          <a:srgbClr val="617656"/>
                        </a:solidFill>
                        <a:latin typeface="Cambria Math"/>
                      </a:rPr>
                      <m:t>𝑥</m:t>
                    </m:r>
                  </m:oMath>
                </a14:m>
                <a:r>
                  <a:rPr lang="en-US" sz="2500" dirty="0">
                    <a:solidFill>
                      <a:srgbClr val="617656"/>
                    </a:solidFill>
                  </a:rPr>
                  <a:t> is a solution to an equation, then it will also be a solution to any new equation we make by applying the commutative and associative properties to the expression in that equation.</a:t>
                </a:r>
              </a:p>
              <a:p>
                <a:pPr marL="0" lvl="1" defTabSz="470413">
                  <a:defRPr/>
                </a:pPr>
                <a:r>
                  <a:rPr lang="en-US" i="0" baseline="0" dirty="0" smtClean="0"/>
                  <a:t>(Click to advance animation.) </a:t>
                </a:r>
                <a:r>
                  <a:rPr lang="en-US" sz="2500" dirty="0">
                    <a:solidFill>
                      <a:srgbClr val="617656"/>
                    </a:solidFill>
                  </a:rPr>
                  <a:t>Does this reasoning apply to the distributive property as well?</a:t>
                </a:r>
              </a:p>
              <a:p>
                <a:pPr marL="0" lvl="1" defTabSz="470413">
                  <a:defRPr/>
                </a:pPr>
                <a:r>
                  <a:rPr lang="en-US" sz="2500" dirty="0">
                    <a:solidFill>
                      <a:srgbClr val="617656"/>
                    </a:solidFill>
                  </a:rPr>
                  <a:t>What was the other property we considered as we defined equivalent expressions?</a:t>
                </a:r>
              </a:p>
              <a:p>
                <a:r>
                  <a:rPr lang="en-US" i="0" baseline="0" dirty="0" smtClean="0"/>
                  <a:t>(Click to advance animation.)  How could I summarize what we’re saying here?  (Replacing the expression on one side of the equation with an equivalent expression does not change the solution set.)</a:t>
                </a:r>
                <a:endParaRPr lang="en-US" i="0" dirty="0"/>
              </a:p>
            </p:txBody>
          </p:sp>
        </mc:Choice>
        <mc:Fallback xmlns="">
          <p:sp>
            <p:nvSpPr>
              <p:cNvPr id="3" name="Notes Placeholder 2"/>
              <p:cNvSpPr>
                <a:spLocks noGrp="1"/>
              </p:cNvSpPr>
              <p:nvPr>
                <p:ph type="body" idx="1"/>
              </p:nvPr>
            </p:nvSpPr>
            <p:spPr/>
            <p:txBody>
              <a:bodyPr/>
              <a:lstStyle/>
              <a:p>
                <a:r>
                  <a:rPr lang="en-US" i="0" dirty="0" smtClean="0"/>
                  <a:t>(Pose</a:t>
                </a:r>
                <a:r>
                  <a:rPr lang="en-US" i="0" baseline="0" dirty="0" smtClean="0"/>
                  <a:t> the first question to participants and ask for an answer.)</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(Click to advance animation.)  So we are saying that if </a:t>
                </a:r>
                <a:r>
                  <a:rPr lang="en-US" sz="2400" b="0" i="0" smtClean="0">
                    <a:solidFill>
                      <a:srgbClr val="617656"/>
                    </a:solidFill>
                    <a:latin typeface="Cambria Math"/>
                  </a:rPr>
                  <a:t>𝑥</a:t>
                </a:r>
                <a:r>
                  <a:rPr lang="en-US" sz="2400" dirty="0">
                    <a:solidFill>
                      <a:srgbClr val="617656"/>
                    </a:solidFill>
                  </a:rPr>
                  <a:t> is a solution to an equation, then it will also be a solution to any new equation we make by applying the </a:t>
                </a:r>
                <a:r>
                  <a:rPr lang="en-US" sz="2400" dirty="0" smtClean="0">
                    <a:solidFill>
                      <a:srgbClr val="617656"/>
                    </a:solidFill>
                  </a:rPr>
                  <a:t>commutative and associative </a:t>
                </a:r>
                <a:r>
                  <a:rPr lang="en-US" sz="2400" dirty="0">
                    <a:solidFill>
                      <a:srgbClr val="617656"/>
                    </a:solidFill>
                  </a:rPr>
                  <a:t>properties to the expression in that equation</a:t>
                </a:r>
                <a:r>
                  <a:rPr lang="en-US" sz="2400" dirty="0" smtClean="0">
                    <a:solidFill>
                      <a:srgbClr val="617656"/>
                    </a:solidFill>
                  </a:rPr>
                  <a:t>.</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(Click to advance animation.) </a:t>
                </a:r>
                <a:r>
                  <a:rPr lang="en-US" sz="2400" dirty="0" smtClean="0">
                    <a:solidFill>
                      <a:srgbClr val="617656"/>
                    </a:solidFill>
                  </a:rPr>
                  <a:t>Does this reasoning apply to the distributive property as well?</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2400" dirty="0" smtClean="0">
                    <a:solidFill>
                      <a:srgbClr val="617656"/>
                    </a:solidFill>
                  </a:rPr>
                  <a:t>What was the other property we considered as we defined equivalent expressions?</a:t>
                </a:r>
              </a:p>
              <a:p>
                <a:r>
                  <a:rPr lang="en-US" i="0" baseline="0" dirty="0" smtClean="0"/>
                  <a:t>(Click to advance animation.)  How could I summarize what we’re saying here?  (Replacing the expression on one side of the equation with an equivalent expression does not change the solution set.)</a:t>
                </a:r>
                <a:endParaRPr lang="en-US" i="0" dirty="0"/>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46</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Call on participants to articulate and compare their thoughts.   In middle school these properties are simply referred to as the </a:t>
                </a:r>
                <a:r>
                  <a:rPr lang="en-US" b="1" dirty="0"/>
                  <a:t>if-then moves</a:t>
                </a:r>
                <a:r>
                  <a:rPr lang="en-US" dirty="0"/>
                  <a:t>.  Now they’ll be introduced with their formal names, the </a:t>
                </a:r>
                <a:r>
                  <a:rPr lang="en-US" b="1" dirty="0"/>
                  <a:t>Additive and Multiplicative Properties of Equality</a:t>
                </a:r>
                <a:r>
                  <a:rPr lang="en-US" dirty="0"/>
                  <a:t>.  </a:t>
                </a:r>
              </a:p>
              <a:p>
                <a:r>
                  <a:rPr lang="en-US" dirty="0"/>
                  <a:t>(Click to advance animation.)</a:t>
                </a:r>
              </a:p>
              <a:p>
                <a:pPr lvl="0"/>
                <a:r>
                  <a:rPr lang="en-US" dirty="0"/>
                  <a:t>So, whenever  </a:t>
                </a:r>
                <a14:m>
                  <m:oMath xmlns:m="http://schemas.openxmlformats.org/officeDocument/2006/math">
                    <m:r>
                      <a:rPr lang="en-US" i="1">
                        <a:latin typeface="Cambria Math"/>
                      </a:rPr>
                      <m:t>𝑎</m:t>
                    </m:r>
                    <m:r>
                      <a:rPr lang="en-US" i="1">
                        <a:latin typeface="Cambria Math"/>
                      </a:rPr>
                      <m:t> = </m:t>
                    </m:r>
                    <m:r>
                      <a:rPr lang="en-US" i="1">
                        <a:latin typeface="Cambria Math"/>
                      </a:rPr>
                      <m:t>𝑏</m:t>
                    </m:r>
                  </m:oMath>
                </a14:m>
                <a:r>
                  <a:rPr lang="en-US" dirty="0"/>
                  <a:t>, is true, then</a:t>
                </a:r>
                <a14:m>
                  <m:oMath xmlns:m="http://schemas.openxmlformats.org/officeDocument/2006/math">
                    <m:r>
                      <a:rPr lang="en-US" i="1">
                        <a:latin typeface="Cambria Math"/>
                      </a:rPr>
                      <m:t> </m:t>
                    </m:r>
                    <m:r>
                      <a:rPr lang="en-US" i="1">
                        <a:latin typeface="Cambria Math"/>
                      </a:rPr>
                      <m:t>𝑎</m:t>
                    </m:r>
                    <m:r>
                      <a:rPr lang="en-US" i="1">
                        <a:latin typeface="Cambria Math"/>
                      </a:rPr>
                      <m:t> + </m:t>
                    </m:r>
                    <m:r>
                      <a:rPr lang="en-US" i="1">
                        <a:latin typeface="Cambria Math"/>
                      </a:rPr>
                      <m:t>𝑐</m:t>
                    </m:r>
                    <m:r>
                      <a:rPr lang="en-US" i="1">
                        <a:latin typeface="Cambria Math"/>
                      </a:rPr>
                      <m:t> = </m:t>
                    </m:r>
                    <m:r>
                      <a:rPr lang="en-US" i="1">
                        <a:latin typeface="Cambria Math"/>
                      </a:rPr>
                      <m:t>𝑏</m:t>
                    </m:r>
                    <m:r>
                      <a:rPr lang="en-US" i="1">
                        <a:latin typeface="Cambria Math"/>
                      </a:rPr>
                      <m:t> + </m:t>
                    </m:r>
                    <m:r>
                      <a:rPr lang="en-US" i="1">
                        <a:latin typeface="Cambria Math"/>
                      </a:rPr>
                      <m:t>𝑐</m:t>
                    </m:r>
                  </m:oMath>
                </a14:m>
                <a:r>
                  <a:rPr lang="en-US" dirty="0"/>
                  <a:t> will also be true for all real numbers </a:t>
                </a:r>
                <a14:m>
                  <m:oMath xmlns:m="http://schemas.openxmlformats.org/officeDocument/2006/math">
                    <m:r>
                      <a:rPr lang="en-US" i="1">
                        <a:latin typeface="Cambria Math"/>
                      </a:rPr>
                      <m:t>𝑐</m:t>
                    </m:r>
                  </m:oMath>
                </a14:m>
                <a:r>
                  <a:rPr lang="en-US" dirty="0"/>
                  <a:t>.</a:t>
                </a:r>
              </a:p>
              <a:p>
                <a:pPr lvl="0"/>
                <a:r>
                  <a:rPr lang="en-US" dirty="0"/>
                  <a:t>What if </a:t>
                </a:r>
                <a14:m>
                  <m:oMath xmlns:m="http://schemas.openxmlformats.org/officeDocument/2006/math">
                    <m:r>
                      <a:rPr lang="en-US" i="1">
                        <a:latin typeface="Cambria Math"/>
                      </a:rPr>
                      <m:t>𝑎</m:t>
                    </m:r>
                    <m:r>
                      <a:rPr lang="en-US" i="1">
                        <a:latin typeface="Cambria Math"/>
                      </a:rPr>
                      <m:t> = </m:t>
                    </m:r>
                    <m:r>
                      <a:rPr lang="en-US" i="1">
                        <a:latin typeface="Cambria Math"/>
                      </a:rPr>
                      <m:t>𝑏</m:t>
                    </m:r>
                  </m:oMath>
                </a14:m>
                <a:r>
                  <a:rPr lang="en-US" dirty="0"/>
                  <a:t> is false?</a:t>
                </a:r>
              </a:p>
              <a:p>
                <a:pPr lvl="1"/>
                <a:r>
                  <a:rPr lang="en-US" i="1" dirty="0"/>
                  <a:t>Then </a:t>
                </a:r>
                <a14:m>
                  <m:oMath xmlns:m="http://schemas.openxmlformats.org/officeDocument/2006/math">
                    <m:r>
                      <a:rPr lang="en-US" i="1">
                        <a:latin typeface="Cambria Math"/>
                      </a:rPr>
                      <m:t>𝑎</m:t>
                    </m:r>
                    <m:r>
                      <a:rPr lang="en-US" i="1">
                        <a:latin typeface="Cambria Math"/>
                      </a:rPr>
                      <m:t> + </m:t>
                    </m:r>
                    <m:r>
                      <a:rPr lang="en-US" i="1">
                        <a:latin typeface="Cambria Math"/>
                      </a:rPr>
                      <m:t>𝑐</m:t>
                    </m:r>
                    <m:r>
                      <a:rPr lang="en-US" i="1">
                        <a:latin typeface="Cambria Math"/>
                      </a:rPr>
                      <m:t> = </m:t>
                    </m:r>
                    <m:r>
                      <a:rPr lang="en-US" i="1">
                        <a:latin typeface="Cambria Math"/>
                      </a:rPr>
                      <m:t>𝑏</m:t>
                    </m:r>
                    <m:r>
                      <a:rPr lang="en-US" i="1">
                        <a:latin typeface="Cambria Math"/>
                      </a:rPr>
                      <m:t> + </m:t>
                    </m:r>
                    <m:r>
                      <a:rPr lang="en-US" i="1">
                        <a:latin typeface="Cambria Math"/>
                      </a:rPr>
                      <m:t>𝑐</m:t>
                    </m:r>
                  </m:oMath>
                </a14:m>
                <a:r>
                  <a:rPr lang="en-US" i="1" dirty="0"/>
                  <a:t> will also be false.</a:t>
                </a:r>
                <a:endParaRPr lang="en-US" dirty="0"/>
              </a:p>
              <a:p>
                <a:pPr lvl="0"/>
                <a:r>
                  <a:rPr lang="en-US" dirty="0"/>
                  <a:t>Is it also ok, to subtract a number from both sides of the equation?</a:t>
                </a:r>
              </a:p>
              <a:p>
                <a:pPr lvl="1"/>
                <a:r>
                  <a:rPr lang="en-US" i="1" dirty="0"/>
                  <a:t>Yes, this is the same operation as adding the opposite of that number.</a:t>
                </a:r>
                <a:endParaRPr lang="en-US" dirty="0"/>
              </a:p>
              <a:p>
                <a:pPr lvl="0"/>
                <a:r>
                  <a:rPr lang="en-US" dirty="0"/>
                  <a:t>And, whenever </a:t>
                </a:r>
                <a14:m>
                  <m:oMath xmlns:m="http://schemas.openxmlformats.org/officeDocument/2006/math">
                    <m:r>
                      <a:rPr lang="en-US" i="1">
                        <a:latin typeface="Cambria Math"/>
                      </a:rPr>
                      <m:t>𝑎</m:t>
                    </m:r>
                    <m:r>
                      <a:rPr lang="en-US" i="1">
                        <a:latin typeface="Cambria Math"/>
                      </a:rPr>
                      <m:t> = </m:t>
                    </m:r>
                    <m:r>
                      <a:rPr lang="en-US" i="1">
                        <a:latin typeface="Cambria Math"/>
                      </a:rPr>
                      <m:t>𝑏</m:t>
                    </m:r>
                  </m:oMath>
                </a14:m>
                <a:r>
                  <a:rPr lang="en-US" dirty="0"/>
                  <a:t> is true, then </a:t>
                </a:r>
                <a14:m>
                  <m:oMath xmlns:m="http://schemas.openxmlformats.org/officeDocument/2006/math">
                    <m:r>
                      <a:rPr lang="en-US" i="1">
                        <a:latin typeface="Cambria Math"/>
                      </a:rPr>
                      <m:t>𝑎𝑐</m:t>
                    </m:r>
                    <m:r>
                      <a:rPr lang="en-US" i="1">
                        <a:latin typeface="Cambria Math"/>
                      </a:rPr>
                      <m:t> = </m:t>
                    </m:r>
                    <m:r>
                      <a:rPr lang="en-US" i="1">
                        <a:latin typeface="Cambria Math"/>
                      </a:rPr>
                      <m:t>𝑏𝑐</m:t>
                    </m:r>
                  </m:oMath>
                </a14:m>
                <a:r>
                  <a:rPr lang="en-US" dirty="0"/>
                  <a:t> will also be true, and whenever </a:t>
                </a:r>
                <a14:m>
                  <m:oMath xmlns:m="http://schemas.openxmlformats.org/officeDocument/2006/math">
                    <m:r>
                      <a:rPr lang="en-US" i="1">
                        <a:latin typeface="Cambria Math"/>
                      </a:rPr>
                      <m:t>𝑎</m:t>
                    </m:r>
                    <m:r>
                      <a:rPr lang="en-US" i="1">
                        <a:latin typeface="Cambria Math"/>
                      </a:rPr>
                      <m:t> = </m:t>
                    </m:r>
                    <m:r>
                      <a:rPr lang="en-US" i="1">
                        <a:latin typeface="Cambria Math"/>
                      </a:rPr>
                      <m:t>𝑏</m:t>
                    </m:r>
                  </m:oMath>
                </a14:m>
                <a:r>
                  <a:rPr lang="en-US" dirty="0"/>
                  <a:t> is false, </a:t>
                </a:r>
                <a14:m>
                  <m:oMath xmlns:m="http://schemas.openxmlformats.org/officeDocument/2006/math">
                    <m:r>
                      <a:rPr lang="en-US" i="1">
                        <a:latin typeface="Cambria Math"/>
                      </a:rPr>
                      <m:t>𝑎𝑐</m:t>
                    </m:r>
                    <m:r>
                      <a:rPr lang="en-US" i="1">
                        <a:latin typeface="Cambria Math"/>
                      </a:rPr>
                      <m:t> = </m:t>
                    </m:r>
                    <m:r>
                      <a:rPr lang="en-US" i="1">
                        <a:latin typeface="Cambria Math"/>
                      </a:rPr>
                      <m:t>𝑏𝑐</m:t>
                    </m:r>
                  </m:oMath>
                </a14:m>
                <a:r>
                  <a:rPr lang="en-US" dirty="0"/>
                  <a:t> will also be false, for all </a:t>
                </a:r>
                <a:r>
                  <a:rPr lang="en-US" u="sng" dirty="0"/>
                  <a:t>non-zero</a:t>
                </a:r>
                <a:r>
                  <a:rPr lang="en-US" dirty="0"/>
                  <a:t> real numbers </a:t>
                </a:r>
                <a14:m>
                  <m:oMath xmlns:m="http://schemas.openxmlformats.org/officeDocument/2006/math">
                    <m:r>
                      <a:rPr lang="en-US" i="1">
                        <a:latin typeface="Cambria Math"/>
                      </a:rPr>
                      <m:t>𝑐</m:t>
                    </m:r>
                  </m:oMath>
                </a14:m>
                <a:r>
                  <a:rPr lang="en-US" dirty="0"/>
                  <a:t>. </a:t>
                </a:r>
              </a:p>
              <a:p>
                <a:pPr lvl="0"/>
                <a:r>
                  <a:rPr lang="en-US" dirty="0"/>
                  <a:t>So, we have said earlier that applying the Distributive, Associative, and Commutative Properties does not change the solution set, and now we see that applying the Additive and Multiplicative Properties of Equality also preserves the solution set (does not change it).</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Calibri" charset="0"/>
                    <a:ea typeface="ＭＳ Ｐゴシック" charset="-128"/>
                    <a:cs typeface="ＭＳ Ｐゴシック" charset="-128"/>
                  </a:rPr>
                  <a:t>Call on participants to articulate and compare their thoughts.   In middle school these properties are simply referred to as the </a:t>
                </a:r>
                <a:r>
                  <a:rPr lang="en-US" sz="1200" b="1" kern="1200" dirty="0">
                    <a:solidFill>
                      <a:schemeClr val="tx1"/>
                    </a:solidFill>
                    <a:effectLst/>
                    <a:latin typeface="Calibri" charset="0"/>
                    <a:ea typeface="ＭＳ Ｐゴシック" charset="-128"/>
                    <a:cs typeface="ＭＳ Ｐゴシック" charset="-128"/>
                  </a:rPr>
                  <a:t>if-then moves</a:t>
                </a:r>
                <a:r>
                  <a:rPr lang="en-US" sz="1200" kern="1200" dirty="0">
                    <a:solidFill>
                      <a:schemeClr val="tx1"/>
                    </a:solidFill>
                    <a:effectLst/>
                    <a:latin typeface="Calibri" charset="0"/>
                    <a:ea typeface="ＭＳ Ｐゴシック" charset="-128"/>
                    <a:cs typeface="ＭＳ Ｐゴシック" charset="-128"/>
                  </a:rPr>
                  <a:t>.  </a:t>
                </a:r>
                <a:r>
                  <a:rPr lang="en-US" sz="1200" kern="1200" dirty="0" smtClean="0">
                    <a:solidFill>
                      <a:schemeClr val="tx1"/>
                    </a:solidFill>
                    <a:effectLst/>
                    <a:latin typeface="Calibri" charset="0"/>
                    <a:ea typeface="ＭＳ Ｐゴシック" charset="-128"/>
                    <a:cs typeface="ＭＳ Ｐゴシック" charset="-128"/>
                  </a:rPr>
                  <a:t>Now</a:t>
                </a:r>
                <a:r>
                  <a:rPr lang="en-US" sz="1200" kern="1200" baseline="0" dirty="0" smtClean="0">
                    <a:solidFill>
                      <a:schemeClr val="tx1"/>
                    </a:solidFill>
                    <a:effectLst/>
                    <a:latin typeface="Calibri" charset="0"/>
                    <a:ea typeface="ＭＳ Ｐゴシック" charset="-128"/>
                    <a:cs typeface="ＭＳ Ｐゴシック" charset="-128"/>
                  </a:rPr>
                  <a:t> they’ll be i</a:t>
                </a:r>
                <a:r>
                  <a:rPr lang="en-US" sz="1200" kern="1200" dirty="0" smtClean="0">
                    <a:solidFill>
                      <a:schemeClr val="tx1"/>
                    </a:solidFill>
                    <a:effectLst/>
                    <a:latin typeface="Calibri" charset="0"/>
                    <a:ea typeface="ＭＳ Ｐゴシック" charset="-128"/>
                    <a:cs typeface="ＭＳ Ｐゴシック" charset="-128"/>
                  </a:rPr>
                  <a:t>ntroduced with </a:t>
                </a:r>
                <a:r>
                  <a:rPr lang="en-US" sz="1200" kern="1200" dirty="0">
                    <a:solidFill>
                      <a:schemeClr val="tx1"/>
                    </a:solidFill>
                    <a:effectLst/>
                    <a:latin typeface="Calibri" charset="0"/>
                    <a:ea typeface="ＭＳ Ｐゴシック" charset="-128"/>
                    <a:cs typeface="ＭＳ Ｐゴシック" charset="-128"/>
                  </a:rPr>
                  <a:t>their formal </a:t>
                </a:r>
                <a:r>
                  <a:rPr lang="en-US" sz="1200" kern="1200" dirty="0" smtClean="0">
                    <a:solidFill>
                      <a:schemeClr val="tx1"/>
                    </a:solidFill>
                    <a:effectLst/>
                    <a:latin typeface="Calibri" charset="0"/>
                    <a:ea typeface="ＭＳ Ｐゴシック" charset="-128"/>
                    <a:cs typeface="ＭＳ Ｐゴシック" charset="-128"/>
                  </a:rPr>
                  <a:t>names, </a:t>
                </a:r>
                <a:r>
                  <a:rPr lang="en-US" sz="1200" kern="1200" dirty="0">
                    <a:solidFill>
                      <a:schemeClr val="tx1"/>
                    </a:solidFill>
                    <a:effectLst/>
                    <a:latin typeface="Calibri" charset="0"/>
                    <a:ea typeface="ＭＳ Ｐゴシック" charset="-128"/>
                    <a:cs typeface="ＭＳ Ｐゴシック" charset="-128"/>
                  </a:rPr>
                  <a:t>the </a:t>
                </a:r>
                <a:r>
                  <a:rPr lang="en-US" sz="1200" b="1" kern="1200" dirty="0">
                    <a:solidFill>
                      <a:schemeClr val="tx1"/>
                    </a:solidFill>
                    <a:effectLst/>
                    <a:latin typeface="Calibri" charset="0"/>
                    <a:ea typeface="ＭＳ Ｐゴシック" charset="-128"/>
                    <a:cs typeface="ＭＳ Ｐゴシック" charset="-128"/>
                  </a:rPr>
                  <a:t>Additive and Multiplicative Properties of Equality</a:t>
                </a:r>
                <a:r>
                  <a:rPr lang="en-US" sz="1200" kern="1200" dirty="0">
                    <a:solidFill>
                      <a:schemeClr val="tx1"/>
                    </a:solidFill>
                    <a:effectLst/>
                    <a:latin typeface="Calibri" charset="0"/>
                    <a:ea typeface="ＭＳ Ｐゴシック" charset="-128"/>
                    <a:cs typeface="ＭＳ Ｐゴシック" charset="-128"/>
                  </a:rPr>
                  <a:t>.  </a:t>
                </a:r>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(Click</a:t>
                </a:r>
                <a:r>
                  <a:rPr lang="en-US" sz="1200" kern="1200" baseline="0" dirty="0" smtClean="0">
                    <a:solidFill>
                      <a:schemeClr val="tx1"/>
                    </a:solidFill>
                    <a:effectLst/>
                    <a:latin typeface="Calibri" charset="0"/>
                    <a:ea typeface="ＭＳ Ｐゴシック" charset="-128"/>
                    <a:cs typeface="ＭＳ Ｐゴシック" charset="-128"/>
                  </a:rPr>
                  <a:t> to advance animation.)</a:t>
                </a:r>
                <a:endParaRPr lang="en-US" sz="1200" kern="1200" dirty="0">
                  <a:solidFill>
                    <a:schemeClr val="tx1"/>
                  </a:solidFill>
                  <a:effectLst/>
                  <a:latin typeface="Calibri" charset="0"/>
                  <a:ea typeface="ＭＳ Ｐゴシック" charset="-128"/>
                  <a:cs typeface="ＭＳ Ｐゴシック" charset="-128"/>
                </a:endParaRPr>
              </a:p>
              <a:p>
                <a:pPr lvl="0"/>
                <a:r>
                  <a:rPr lang="en-US" sz="1200" kern="1200" dirty="0">
                    <a:solidFill>
                      <a:schemeClr val="tx1"/>
                    </a:solidFill>
                    <a:effectLst/>
                    <a:latin typeface="Calibri" charset="0"/>
                    <a:ea typeface="ＭＳ Ｐゴシック" charset="-128"/>
                    <a:cs typeface="ＭＳ Ｐゴシック" charset="-128"/>
                  </a:rPr>
                  <a:t>So, whenever  </a:t>
                </a:r>
                <a:r>
                  <a:rPr lang="en-US" sz="1200" i="0" kern="1200">
                    <a:solidFill>
                      <a:schemeClr val="tx1"/>
                    </a:solidFill>
                    <a:effectLst/>
                    <a:latin typeface="Calibri" charset="0"/>
                    <a:ea typeface="ＭＳ Ｐゴシック" charset="-128"/>
                    <a:cs typeface="ＭＳ Ｐゴシック" charset="-128"/>
                  </a:rPr>
                  <a:t>𝑎 = 𝑏</a:t>
                </a:r>
                <a:r>
                  <a:rPr lang="en-US" sz="1200" kern="1200" dirty="0">
                    <a:solidFill>
                      <a:schemeClr val="tx1"/>
                    </a:solidFill>
                    <a:effectLst/>
                    <a:latin typeface="Calibri" charset="0"/>
                    <a:ea typeface="ＭＳ Ｐゴシック" charset="-128"/>
                    <a:cs typeface="ＭＳ Ｐゴシック" charset="-128"/>
                  </a:rPr>
                  <a:t>, is true, then</a:t>
                </a:r>
                <a:r>
                  <a:rPr lang="en-US" sz="1200" i="0" kern="1200">
                    <a:solidFill>
                      <a:schemeClr val="tx1"/>
                    </a:solidFill>
                    <a:effectLst/>
                    <a:latin typeface="Calibri" charset="0"/>
                    <a:ea typeface="ＭＳ Ｐゴシック" charset="-128"/>
                    <a:cs typeface="ＭＳ Ｐゴシック" charset="-128"/>
                  </a:rPr>
                  <a:t> 𝑎 + 𝑐 = 𝑏 + 𝑐</a:t>
                </a:r>
                <a:r>
                  <a:rPr lang="en-US" sz="1200" kern="1200" dirty="0">
                    <a:solidFill>
                      <a:schemeClr val="tx1"/>
                    </a:solidFill>
                    <a:effectLst/>
                    <a:latin typeface="Calibri" charset="0"/>
                    <a:ea typeface="ＭＳ Ｐゴシック" charset="-128"/>
                    <a:cs typeface="ＭＳ Ｐゴシック" charset="-128"/>
                  </a:rPr>
                  <a:t> will also be true for all real numbers </a:t>
                </a:r>
                <a:r>
                  <a:rPr lang="en-US" sz="1200" i="0" kern="1200">
                    <a:solidFill>
                      <a:schemeClr val="tx1"/>
                    </a:solidFill>
                    <a:effectLst/>
                    <a:latin typeface="Calibri" charset="0"/>
                    <a:ea typeface="ＭＳ Ｐゴシック" charset="-128"/>
                    <a:cs typeface="ＭＳ Ｐゴシック" charset="-128"/>
                  </a:rPr>
                  <a:t>𝑐</a:t>
                </a:r>
                <a:r>
                  <a:rPr lang="en-US" sz="1200" kern="1200" dirty="0">
                    <a:solidFill>
                      <a:schemeClr val="tx1"/>
                    </a:solidFill>
                    <a:effectLst/>
                    <a:latin typeface="Calibri" charset="0"/>
                    <a:ea typeface="ＭＳ Ｐゴシック" charset="-128"/>
                    <a:cs typeface="ＭＳ Ｐゴシック" charset="-128"/>
                  </a:rPr>
                  <a:t>.</a:t>
                </a:r>
              </a:p>
              <a:p>
                <a:pPr lvl="0"/>
                <a:r>
                  <a:rPr lang="en-US" sz="1200" kern="1200" dirty="0">
                    <a:solidFill>
                      <a:schemeClr val="tx1"/>
                    </a:solidFill>
                    <a:effectLst/>
                    <a:latin typeface="Calibri" charset="0"/>
                    <a:ea typeface="ＭＳ Ｐゴシック" charset="-128"/>
                    <a:cs typeface="ＭＳ Ｐゴシック" charset="-128"/>
                  </a:rPr>
                  <a:t>What if </a:t>
                </a:r>
                <a:r>
                  <a:rPr lang="en-US" sz="1200" i="0" kern="1200">
                    <a:solidFill>
                      <a:schemeClr val="tx1"/>
                    </a:solidFill>
                    <a:effectLst/>
                    <a:latin typeface="Calibri" charset="0"/>
                    <a:ea typeface="ＭＳ Ｐゴシック" charset="-128"/>
                    <a:cs typeface="ＭＳ Ｐゴシック" charset="-128"/>
                  </a:rPr>
                  <a:t>𝑎 = 𝑏</a:t>
                </a:r>
                <a:r>
                  <a:rPr lang="en-US" sz="1200" kern="1200" dirty="0">
                    <a:solidFill>
                      <a:schemeClr val="tx1"/>
                    </a:solidFill>
                    <a:effectLst/>
                    <a:latin typeface="Calibri" charset="0"/>
                    <a:ea typeface="ＭＳ Ｐゴシック" charset="-128"/>
                    <a:cs typeface="ＭＳ Ｐゴシック" charset="-128"/>
                  </a:rPr>
                  <a:t> is false?</a:t>
                </a:r>
              </a:p>
              <a:p>
                <a:pPr lvl="1"/>
                <a:r>
                  <a:rPr lang="en-US" sz="1200" i="1" kern="1200" dirty="0">
                    <a:solidFill>
                      <a:schemeClr val="tx1"/>
                    </a:solidFill>
                    <a:effectLst/>
                    <a:latin typeface="Calibri" charset="0"/>
                    <a:ea typeface="ＭＳ Ｐゴシック" charset="-128"/>
                    <a:cs typeface="ＭＳ Ｐゴシック"/>
                  </a:rPr>
                  <a:t>Then </a:t>
                </a:r>
                <a:r>
                  <a:rPr lang="en-US" sz="1200" i="0" kern="1200">
                    <a:solidFill>
                      <a:schemeClr val="tx1"/>
                    </a:solidFill>
                    <a:effectLst/>
                    <a:latin typeface="Calibri" charset="0"/>
                    <a:ea typeface="ＭＳ Ｐゴシック" charset="-128"/>
                    <a:cs typeface="ＭＳ Ｐゴシック"/>
                  </a:rPr>
                  <a:t>𝑎 + 𝑐 = 𝑏 + 𝑐</a:t>
                </a:r>
                <a:r>
                  <a:rPr lang="en-US" sz="1200" i="1" kern="1200" dirty="0">
                    <a:solidFill>
                      <a:schemeClr val="tx1"/>
                    </a:solidFill>
                    <a:effectLst/>
                    <a:latin typeface="Calibri" charset="0"/>
                    <a:ea typeface="ＭＳ Ｐゴシック" charset="-128"/>
                    <a:cs typeface="ＭＳ Ｐゴシック"/>
                  </a:rPr>
                  <a:t> will also be false.</a:t>
                </a:r>
                <a:endParaRPr lang="en-US" sz="1200" kern="1200" dirty="0">
                  <a:solidFill>
                    <a:schemeClr val="tx1"/>
                  </a:solidFill>
                  <a:effectLst/>
                  <a:latin typeface="Calibri" charset="0"/>
                  <a:ea typeface="ＭＳ Ｐゴシック" charset="-128"/>
                  <a:cs typeface="ＭＳ Ｐゴシック"/>
                </a:endParaRPr>
              </a:p>
              <a:p>
                <a:pPr lvl="0"/>
                <a:r>
                  <a:rPr lang="en-US" sz="1200" kern="1200" dirty="0">
                    <a:solidFill>
                      <a:schemeClr val="tx1"/>
                    </a:solidFill>
                    <a:effectLst/>
                    <a:latin typeface="Calibri" charset="0"/>
                    <a:ea typeface="ＭＳ Ｐゴシック" charset="-128"/>
                    <a:cs typeface="ＭＳ Ｐゴシック" charset="-128"/>
                  </a:rPr>
                  <a:t>Is it also ok, to subtract a number from both sides of the equation?</a:t>
                </a:r>
              </a:p>
              <a:p>
                <a:pPr lvl="1"/>
                <a:r>
                  <a:rPr lang="en-US" sz="1200" i="1" kern="1200" dirty="0">
                    <a:solidFill>
                      <a:schemeClr val="tx1"/>
                    </a:solidFill>
                    <a:effectLst/>
                    <a:latin typeface="Calibri" charset="0"/>
                    <a:ea typeface="ＭＳ Ｐゴシック" charset="-128"/>
                    <a:cs typeface="ＭＳ Ｐゴシック"/>
                  </a:rPr>
                  <a:t>Yes, this is the same operation as adding the opposite of that number.</a:t>
                </a:r>
                <a:endParaRPr lang="en-US" sz="1200" kern="1200" dirty="0">
                  <a:solidFill>
                    <a:schemeClr val="tx1"/>
                  </a:solidFill>
                  <a:effectLst/>
                  <a:latin typeface="Calibri" charset="0"/>
                  <a:ea typeface="ＭＳ Ｐゴシック" charset="-128"/>
                  <a:cs typeface="ＭＳ Ｐゴシック"/>
                </a:endParaRPr>
              </a:p>
              <a:p>
                <a:pPr lvl="0"/>
                <a:r>
                  <a:rPr lang="en-US" sz="1200" kern="1200" dirty="0">
                    <a:solidFill>
                      <a:schemeClr val="tx1"/>
                    </a:solidFill>
                    <a:effectLst/>
                    <a:latin typeface="Calibri" charset="0"/>
                    <a:ea typeface="ＭＳ Ｐゴシック" charset="-128"/>
                    <a:cs typeface="ＭＳ Ｐゴシック" charset="-128"/>
                  </a:rPr>
                  <a:t>And, whenever </a:t>
                </a:r>
                <a:r>
                  <a:rPr lang="en-US" sz="1200" i="0" kern="1200">
                    <a:solidFill>
                      <a:schemeClr val="tx1"/>
                    </a:solidFill>
                    <a:effectLst/>
                    <a:latin typeface="Calibri" charset="0"/>
                    <a:ea typeface="ＭＳ Ｐゴシック" charset="-128"/>
                    <a:cs typeface="ＭＳ Ｐゴシック" charset="-128"/>
                  </a:rPr>
                  <a:t>𝑎 = 𝑏</a:t>
                </a:r>
                <a:r>
                  <a:rPr lang="en-US" sz="1200" kern="1200" dirty="0">
                    <a:solidFill>
                      <a:schemeClr val="tx1"/>
                    </a:solidFill>
                    <a:effectLst/>
                    <a:latin typeface="Calibri" charset="0"/>
                    <a:ea typeface="ＭＳ Ｐゴシック" charset="-128"/>
                    <a:cs typeface="ＭＳ Ｐゴシック" charset="-128"/>
                  </a:rPr>
                  <a:t> is true, then </a:t>
                </a:r>
                <a:r>
                  <a:rPr lang="en-US" sz="1200" i="0" kern="1200">
                    <a:solidFill>
                      <a:schemeClr val="tx1"/>
                    </a:solidFill>
                    <a:effectLst/>
                    <a:latin typeface="Calibri" charset="0"/>
                    <a:ea typeface="ＭＳ Ｐゴシック" charset="-128"/>
                    <a:cs typeface="ＭＳ Ｐゴシック" charset="-128"/>
                  </a:rPr>
                  <a:t>𝑎𝑐 = 𝑏𝑐</a:t>
                </a:r>
                <a:r>
                  <a:rPr lang="en-US" sz="1200" kern="1200" dirty="0">
                    <a:solidFill>
                      <a:schemeClr val="tx1"/>
                    </a:solidFill>
                    <a:effectLst/>
                    <a:latin typeface="Calibri" charset="0"/>
                    <a:ea typeface="ＭＳ Ｐゴシック" charset="-128"/>
                    <a:cs typeface="ＭＳ Ｐゴシック" charset="-128"/>
                  </a:rPr>
                  <a:t> will also be true, and whenever </a:t>
                </a:r>
                <a:r>
                  <a:rPr lang="en-US" sz="1200" i="0" kern="1200">
                    <a:solidFill>
                      <a:schemeClr val="tx1"/>
                    </a:solidFill>
                    <a:effectLst/>
                    <a:latin typeface="Calibri" charset="0"/>
                    <a:ea typeface="ＭＳ Ｐゴシック" charset="-128"/>
                    <a:cs typeface="ＭＳ Ｐゴシック" charset="-128"/>
                  </a:rPr>
                  <a:t>𝑎 = 𝑏</a:t>
                </a:r>
                <a:r>
                  <a:rPr lang="en-US" sz="1200" kern="1200" dirty="0">
                    <a:solidFill>
                      <a:schemeClr val="tx1"/>
                    </a:solidFill>
                    <a:effectLst/>
                    <a:latin typeface="Calibri" charset="0"/>
                    <a:ea typeface="ＭＳ Ｐゴシック" charset="-128"/>
                    <a:cs typeface="ＭＳ Ｐゴシック" charset="-128"/>
                  </a:rPr>
                  <a:t> is false, </a:t>
                </a:r>
                <a:r>
                  <a:rPr lang="en-US" sz="1200" i="0" kern="1200">
                    <a:solidFill>
                      <a:schemeClr val="tx1"/>
                    </a:solidFill>
                    <a:effectLst/>
                    <a:latin typeface="Calibri" charset="0"/>
                    <a:ea typeface="ＭＳ Ｐゴシック" charset="-128"/>
                    <a:cs typeface="ＭＳ Ｐゴシック" charset="-128"/>
                  </a:rPr>
                  <a:t>𝑎𝑐 = 𝑏𝑐</a:t>
                </a:r>
                <a:r>
                  <a:rPr lang="en-US" sz="1200" kern="1200" dirty="0">
                    <a:solidFill>
                      <a:schemeClr val="tx1"/>
                    </a:solidFill>
                    <a:effectLst/>
                    <a:latin typeface="Calibri" charset="0"/>
                    <a:ea typeface="ＭＳ Ｐゴシック" charset="-128"/>
                    <a:cs typeface="ＭＳ Ｐゴシック" charset="-128"/>
                  </a:rPr>
                  <a:t> will also be false, for all </a:t>
                </a:r>
                <a:r>
                  <a:rPr lang="en-US" sz="1200" u="sng" kern="1200" dirty="0">
                    <a:solidFill>
                      <a:schemeClr val="tx1"/>
                    </a:solidFill>
                    <a:effectLst/>
                    <a:latin typeface="Calibri" charset="0"/>
                    <a:ea typeface="ＭＳ Ｐゴシック" charset="-128"/>
                    <a:cs typeface="ＭＳ Ｐゴシック" charset="-128"/>
                  </a:rPr>
                  <a:t>non-zero</a:t>
                </a:r>
                <a:r>
                  <a:rPr lang="en-US" sz="1200" kern="1200" dirty="0">
                    <a:solidFill>
                      <a:schemeClr val="tx1"/>
                    </a:solidFill>
                    <a:effectLst/>
                    <a:latin typeface="Calibri" charset="0"/>
                    <a:ea typeface="ＭＳ Ｐゴシック" charset="-128"/>
                    <a:cs typeface="ＭＳ Ｐゴシック" charset="-128"/>
                  </a:rPr>
                  <a:t> real numbers </a:t>
                </a:r>
                <a:r>
                  <a:rPr lang="en-US" sz="1200" i="0" kern="1200">
                    <a:solidFill>
                      <a:schemeClr val="tx1"/>
                    </a:solidFill>
                    <a:effectLst/>
                    <a:latin typeface="Calibri" charset="0"/>
                    <a:ea typeface="ＭＳ Ｐゴシック" charset="-128"/>
                    <a:cs typeface="ＭＳ Ｐゴシック" charset="-128"/>
                  </a:rPr>
                  <a:t>𝑐</a:t>
                </a:r>
                <a:r>
                  <a:rPr lang="en-US" sz="1200" kern="1200" dirty="0">
                    <a:solidFill>
                      <a:schemeClr val="tx1"/>
                    </a:solidFill>
                    <a:effectLst/>
                    <a:latin typeface="Calibri" charset="0"/>
                    <a:ea typeface="ＭＳ Ｐゴシック" charset="-128"/>
                    <a:cs typeface="ＭＳ Ｐゴシック" charset="-128"/>
                  </a:rPr>
                  <a:t>. </a:t>
                </a:r>
              </a:p>
              <a:p>
                <a:pPr lvl="0"/>
                <a:r>
                  <a:rPr lang="en-US" sz="1200" kern="1200" dirty="0">
                    <a:solidFill>
                      <a:schemeClr val="tx1"/>
                    </a:solidFill>
                    <a:effectLst/>
                    <a:latin typeface="Calibri" charset="0"/>
                    <a:ea typeface="ＭＳ Ｐゴシック" charset="-128"/>
                    <a:cs typeface="ＭＳ Ｐゴシック" charset="-128"/>
                  </a:rPr>
                  <a:t>So, we have said earlier that applying the Distributive, Associative, and Commutative Properties does not change the solution set, and now we see that applying the Additive and Multiplicative Properties of Equality also preserves the solution set (does not change it</a:t>
                </a:r>
                <a:r>
                  <a:rPr lang="en-US" sz="1200" kern="1200" dirty="0" smtClean="0">
                    <a:solidFill>
                      <a:schemeClr val="tx1"/>
                    </a:solidFill>
                    <a:effectLst/>
                    <a:latin typeface="Calibri" charset="0"/>
                    <a:ea typeface="ＭＳ Ｐゴシック" charset="-128"/>
                    <a:cs typeface="ＭＳ Ｐゴシック" charset="-128"/>
                  </a:rPr>
                  <a:t>).</a:t>
                </a:r>
                <a:endParaRPr lang="en-US" sz="1200" kern="1200" dirty="0">
                  <a:solidFill>
                    <a:schemeClr val="tx1"/>
                  </a:solidFill>
                  <a:effectLst/>
                  <a:latin typeface="Calibri" charset="0"/>
                  <a:ea typeface="ＭＳ Ｐゴシック" charset="-128"/>
                  <a:cs typeface="ＭＳ Ｐゴシック" charset="-128"/>
                </a:endParaRPr>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47</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a:r>
                  <a:rPr lang="en-US" dirty="0"/>
                  <a:t>Suppose I see the equation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a:rPr>
                          <m:t>𝑥</m:t>
                        </m:r>
                      </m:e>
                    </m:d>
                    <m:r>
                      <a:rPr lang="en-US" i="1">
                        <a:latin typeface="Cambria Math"/>
                      </a:rPr>
                      <m:t>+5= 2.</m:t>
                    </m:r>
                  </m:oMath>
                </a14:m>
                <a:r>
                  <a:rPr lang="en-US" dirty="0"/>
                  <a:t>  (Write the equation on the board.)</a:t>
                </a:r>
                <a:r>
                  <a:rPr lang="en-US" sz="1900" dirty="0"/>
                  <a:t> </a:t>
                </a:r>
                <a:endParaRPr lang="en-US" dirty="0"/>
              </a:p>
              <a:p>
                <a:pPr lvl="0"/>
                <a:r>
                  <a:rPr lang="en-US" dirty="0"/>
                  <a:t>Is it true, then, that </a:t>
                </a:r>
                <a14:m>
                  <m:oMath xmlns:m="http://schemas.openxmlformats.org/officeDocument/2006/math">
                    <m:r>
                      <a:rPr lang="en-US" i="1">
                        <a:latin typeface="Cambria Math"/>
                      </a:rPr>
                      <m:t>|</m:t>
                    </m:r>
                    <m:r>
                      <a:rPr lang="en-US" i="1">
                        <a:latin typeface="Cambria Math"/>
                      </a:rPr>
                      <m:t>𝑥</m:t>
                    </m:r>
                    <m:r>
                      <a:rPr lang="en-US" i="1">
                        <a:latin typeface="Cambria Math"/>
                      </a:rPr>
                      <m:t>| + 5 – 5 = 2 – 5</m:t>
                    </m:r>
                  </m:oMath>
                </a14:m>
                <a:r>
                  <a:rPr lang="en-US" dirty="0"/>
                  <a:t>?  (Write the equation on the board.)</a:t>
                </a:r>
              </a:p>
              <a:p>
                <a:endParaRPr lang="en-US" sz="1900" dirty="0"/>
              </a:p>
              <a:p>
                <a:pPr lvl="0"/>
                <a:r>
                  <a:rPr lang="en-US" dirty="0" smtClean="0">
                    <a:effectLst/>
                  </a:rPr>
                  <a:t>(Allow participants to </a:t>
                </a:r>
                <a:r>
                  <a:rPr lang="en-US" dirty="0">
                    <a:effectLst/>
                  </a:rPr>
                  <a:t>articulate that we would get the false statement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a:rPr>
                          <m:t>𝑥</m:t>
                        </m:r>
                      </m:e>
                    </m:d>
                    <m:r>
                      <a:rPr lang="en-US" i="1">
                        <a:latin typeface="Cambria Math"/>
                      </a:rPr>
                      <m:t>= −3</m:t>
                    </m:r>
                  </m:oMath>
                </a14:m>
                <a:r>
                  <a:rPr lang="en-US" dirty="0" smtClean="0">
                    <a:effectLst/>
                  </a:rPr>
                  <a:t>.)  </a:t>
                </a:r>
                <a:r>
                  <a:rPr lang="en-US" sz="1000" dirty="0"/>
                  <a:t>So keep in mind, our idea that adding the same number to both sides gives us another true statement depends on the idea that the first equation has a value of </a:t>
                </a:r>
                <a14:m>
                  <m:oMath xmlns:m="http://schemas.openxmlformats.org/officeDocument/2006/math">
                    <m:r>
                      <a:rPr lang="en-US" sz="1000" i="1">
                        <a:latin typeface="Cambria Math"/>
                      </a:rPr>
                      <m:t>𝑥</m:t>
                    </m:r>
                  </m:oMath>
                </a14:m>
                <a:r>
                  <a:rPr lang="en-US" sz="1000" dirty="0"/>
                  <a:t> that makes it true to begin with.  </a:t>
                </a:r>
                <a:r>
                  <a:rPr lang="en-US" dirty="0"/>
                  <a:t>It is an assumption that we make when we start to solve equations using properties of equality.  We are assuming there is some value for the variable that makes the equation true.  </a:t>
                </a:r>
                <a:r>
                  <a:rPr lang="en-US" b="1" dirty="0"/>
                  <a:t>IF</a:t>
                </a:r>
                <a:r>
                  <a:rPr lang="en-US" dirty="0"/>
                  <a:t> there is, then it makes sense that applying the properties of equality will give another true statement.  </a:t>
                </a:r>
              </a:p>
              <a:p>
                <a:pPr lvl="0"/>
                <a:endParaRPr lang="en-US" dirty="0"/>
              </a:p>
              <a:p>
                <a:pPr lvl="0"/>
                <a:r>
                  <a:rPr lang="en-US" dirty="0"/>
                  <a:t>What if there was no value of </a:t>
                </a:r>
                <a14:m>
                  <m:oMath xmlns:m="http://schemas.openxmlformats.org/officeDocument/2006/math">
                    <m:r>
                      <a:rPr lang="en-US" i="1">
                        <a:latin typeface="Cambria Math"/>
                      </a:rPr>
                      <m:t>𝑥</m:t>
                    </m:r>
                  </m:oMath>
                </a14:m>
                <a:r>
                  <a:rPr lang="en-US" dirty="0"/>
                  <a:t> to make the equation true?  What is the effect of adding a number to both sides of the equation, or multiplying both sides by a non-zero number?  </a:t>
                </a:r>
              </a:p>
              <a:p>
                <a:pPr lvl="0"/>
                <a:r>
                  <a:rPr lang="en-US" i="1" dirty="0" smtClean="0">
                    <a:effectLst/>
                  </a:rPr>
                  <a:t>here </a:t>
                </a:r>
                <a:r>
                  <a:rPr lang="en-US" i="1" dirty="0">
                    <a:effectLst/>
                  </a:rPr>
                  <a:t>still will be no value of </a:t>
                </a:r>
                <a14:m>
                  <m:oMath xmlns:m="http://schemas.openxmlformats.org/officeDocument/2006/math">
                    <m:r>
                      <a:rPr lang="en-US" i="1">
                        <a:latin typeface="Cambria Math"/>
                      </a:rPr>
                      <m:t>𝑥</m:t>
                    </m:r>
                  </m:oMath>
                </a14:m>
                <a:r>
                  <a:rPr lang="en-US" i="1" dirty="0">
                    <a:effectLst/>
                  </a:rPr>
                  <a:t> that makes the equation true.  </a:t>
                </a:r>
                <a:r>
                  <a:rPr lang="en-US" b="1" i="1" dirty="0">
                    <a:effectLst/>
                  </a:rPr>
                  <a:t>The solution set is still preserved; it will be the empty set.</a:t>
                </a:r>
                <a:r>
                  <a:rPr lang="en-US" b="1" dirty="0">
                    <a:effectLst/>
                  </a:rPr>
                  <a:t> </a:t>
                </a:r>
                <a:endParaRPr lang="en-US" b="1" dirty="0" smtClean="0">
                  <a:effectLst/>
                </a:endParaRPr>
              </a:p>
              <a:p>
                <a:pPr lvl="0"/>
                <a:endParaRPr lang="en-US" sz="1000" b="1" dirty="0"/>
              </a:p>
              <a:p>
                <a:pPr lvl="0"/>
                <a:r>
                  <a:rPr lang="en-US" sz="1000" dirty="0"/>
                  <a:t>Create your own example of an equation whose solution set is the empty set, but for which that is on obvious at the onset of solving the equation.</a:t>
                </a:r>
              </a:p>
            </p:txBody>
          </p:sp>
        </mc:Choice>
        <mc:Fallback xmlns="">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charset="0"/>
                    <a:ea typeface="ＭＳ Ｐゴシック" charset="-128"/>
                    <a:cs typeface="ＭＳ Ｐゴシック" charset="-128"/>
                  </a:rPr>
                  <a:t>Suppose I see the equation </a:t>
                </a:r>
                <a:r>
                  <a:rPr lang="en-US" sz="1200" i="0" kern="1200">
                    <a:solidFill>
                      <a:schemeClr val="tx1"/>
                    </a:solidFill>
                    <a:effectLst/>
                    <a:latin typeface="Cambria Math"/>
                    <a:ea typeface="ＭＳ Ｐゴシック" charset="-128"/>
                  </a:rPr>
                  <a:t>|</a:t>
                </a:r>
                <a:r>
                  <a:rPr lang="en-US" sz="1200" i="0" kern="1200">
                    <a:solidFill>
                      <a:schemeClr val="tx1"/>
                    </a:solidFill>
                    <a:effectLst/>
                    <a:latin typeface="Cambria Math"/>
                    <a:ea typeface="ＭＳ Ｐゴシック" charset="-128"/>
                    <a:cs typeface="ＭＳ Ｐゴシック" charset="-128"/>
                  </a:rPr>
                  <a:t>𝑥|+5= 2.</a:t>
                </a:r>
                <a:r>
                  <a:rPr lang="en-US" sz="1200" kern="1200" dirty="0">
                    <a:solidFill>
                      <a:schemeClr val="tx1"/>
                    </a:solidFill>
                    <a:effectLst/>
                    <a:latin typeface="Calibri" charset="0"/>
                    <a:ea typeface="ＭＳ Ｐゴシック" charset="-128"/>
                    <a:cs typeface="ＭＳ Ｐゴシック" charset="-128"/>
                  </a:rPr>
                  <a:t>  (Write the equation on the board.)</a:t>
                </a:r>
                <a:r>
                  <a:rPr lang="en-US" sz="1800" kern="1200" dirty="0">
                    <a:solidFill>
                      <a:schemeClr val="tx1"/>
                    </a:solidFill>
                    <a:effectLst/>
                    <a:latin typeface="Calibri" charset="0"/>
                    <a:ea typeface="ＭＳ Ｐゴシック" charset="-128"/>
                    <a:cs typeface="ＭＳ Ｐゴシック" charset="-128"/>
                  </a:rPr>
                  <a:t> </a:t>
                </a:r>
                <a:endParaRPr lang="en-US" sz="1200" kern="1200" dirty="0">
                  <a:solidFill>
                    <a:schemeClr val="tx1"/>
                  </a:solidFill>
                  <a:effectLst/>
                  <a:latin typeface="Calibri" charset="0"/>
                  <a:ea typeface="ＭＳ Ｐゴシック" charset="-128"/>
                  <a:cs typeface="ＭＳ Ｐゴシック" charset="-128"/>
                </a:endParaRPr>
              </a:p>
              <a:p>
                <a:pPr lvl="0"/>
                <a:r>
                  <a:rPr lang="en-US" sz="1200" kern="1200" dirty="0">
                    <a:solidFill>
                      <a:schemeClr val="tx1"/>
                    </a:solidFill>
                    <a:effectLst/>
                    <a:latin typeface="Calibri" charset="0"/>
                    <a:ea typeface="ＭＳ Ｐゴシック" charset="-128"/>
                    <a:cs typeface="ＭＳ Ｐゴシック" charset="-128"/>
                  </a:rPr>
                  <a:t>Is it true, then, that </a:t>
                </a:r>
                <a:r>
                  <a:rPr lang="en-US" sz="1200" i="0" kern="1200">
                    <a:solidFill>
                      <a:schemeClr val="tx1"/>
                    </a:solidFill>
                    <a:effectLst/>
                    <a:latin typeface="Cambria Math"/>
                    <a:ea typeface="ＭＳ Ｐゴシック" charset="-128"/>
                    <a:cs typeface="ＭＳ Ｐゴシック" charset="-128"/>
                  </a:rPr>
                  <a:t>|𝑥| + 5 – 5 = 2 – 5</a:t>
                </a:r>
                <a:r>
                  <a:rPr lang="en-US" sz="1200" kern="1200" dirty="0">
                    <a:solidFill>
                      <a:schemeClr val="tx1"/>
                    </a:solidFill>
                    <a:effectLst/>
                    <a:latin typeface="Calibri" charset="0"/>
                    <a:ea typeface="ＭＳ Ｐゴシック" charset="-128"/>
                    <a:cs typeface="ＭＳ Ｐゴシック" charset="-128"/>
                  </a:rPr>
                  <a:t>?  (Write the equation on the board.)</a:t>
                </a:r>
              </a:p>
              <a:p>
                <a:endParaRPr lang="en-US" sz="1800" kern="1200" dirty="0">
                  <a:solidFill>
                    <a:schemeClr val="tx1"/>
                  </a:solidFill>
                  <a:effectLst/>
                  <a:latin typeface="Calibri" charset="0"/>
                  <a:ea typeface="ＭＳ Ｐゴシック" charset="-128"/>
                  <a:cs typeface="ＭＳ Ｐゴシック" charset="-128"/>
                </a:endParaRPr>
              </a:p>
              <a:p>
                <a:pPr lvl="0"/>
                <a:r>
                  <a:rPr lang="en-US" dirty="0" smtClean="0">
                    <a:effectLst/>
                  </a:rPr>
                  <a:t>(Allow participants to </a:t>
                </a:r>
                <a:r>
                  <a:rPr lang="en-US" dirty="0">
                    <a:effectLst/>
                  </a:rPr>
                  <a:t>articulate that we would get the false statement  </a:t>
                </a:r>
                <a:r>
                  <a:rPr lang="en-US" sz="1200" i="0" kern="1200">
                    <a:solidFill>
                      <a:schemeClr val="tx1"/>
                    </a:solidFill>
                    <a:effectLst/>
                    <a:latin typeface="Cambria Math"/>
                    <a:ea typeface="ＭＳ Ｐゴシック" charset="-128"/>
                  </a:rPr>
                  <a:t>|</a:t>
                </a:r>
                <a:r>
                  <a:rPr lang="en-US" sz="1200" i="0" kern="1200">
                    <a:solidFill>
                      <a:schemeClr val="tx1"/>
                    </a:solidFill>
                    <a:effectLst/>
                    <a:latin typeface="Cambria Math"/>
                    <a:ea typeface="ＭＳ Ｐゴシック" charset="-128"/>
                    <a:cs typeface="ＭＳ Ｐゴシック" charset="-128"/>
                  </a:rPr>
                  <a:t>𝑥|= −3</a:t>
                </a:r>
                <a:r>
                  <a:rPr lang="en-US" dirty="0" smtClean="0">
                    <a:effectLst/>
                  </a:rPr>
                  <a:t>.)  </a:t>
                </a:r>
                <a:r>
                  <a:rPr lang="en-US" sz="1000" kern="1200" dirty="0" smtClean="0">
                    <a:solidFill>
                      <a:schemeClr val="tx1"/>
                    </a:solidFill>
                    <a:effectLst/>
                    <a:latin typeface="Calibri" charset="0"/>
                    <a:ea typeface="ＭＳ Ｐゴシック" charset="-128"/>
                    <a:cs typeface="ＭＳ Ｐゴシック" charset="-128"/>
                  </a:rPr>
                  <a:t>So keep in mind, our </a:t>
                </a:r>
                <a:r>
                  <a:rPr lang="en-US" sz="1000" kern="1200" dirty="0">
                    <a:solidFill>
                      <a:schemeClr val="tx1"/>
                    </a:solidFill>
                    <a:effectLst/>
                    <a:latin typeface="Calibri" charset="0"/>
                    <a:ea typeface="ＭＳ Ｐゴシック" charset="-128"/>
                    <a:cs typeface="ＭＳ Ｐゴシック" charset="-128"/>
                  </a:rPr>
                  <a:t>idea that adding the same number to both sides gives us another true statement depends on the idea that the first equation has a value of </a:t>
                </a:r>
                <a:r>
                  <a:rPr lang="en-US" sz="1000" i="0" kern="1200">
                    <a:solidFill>
                      <a:schemeClr val="tx1"/>
                    </a:solidFill>
                    <a:effectLst/>
                    <a:latin typeface="Cambria Math"/>
                    <a:ea typeface="ＭＳ Ｐゴシック" charset="-128"/>
                    <a:cs typeface="ＭＳ Ｐゴシック" charset="-128"/>
                  </a:rPr>
                  <a:t>𝑥</a:t>
                </a:r>
                <a:r>
                  <a:rPr lang="en-US" sz="1000" kern="1200" dirty="0">
                    <a:solidFill>
                      <a:schemeClr val="tx1"/>
                    </a:solidFill>
                    <a:effectLst/>
                    <a:latin typeface="Calibri" charset="0"/>
                    <a:ea typeface="ＭＳ Ｐゴシック" charset="-128"/>
                    <a:cs typeface="ＭＳ Ｐゴシック" charset="-128"/>
                  </a:rPr>
                  <a:t> that makes it true to begin with</a:t>
                </a:r>
                <a:r>
                  <a:rPr lang="en-US" sz="1000" kern="1200" dirty="0" smtClean="0">
                    <a:solidFill>
                      <a:schemeClr val="tx1"/>
                    </a:solidFill>
                    <a:effectLst/>
                    <a:latin typeface="Calibri" charset="0"/>
                    <a:ea typeface="ＭＳ Ｐゴシック" charset="-128"/>
                    <a:cs typeface="ＭＳ Ｐゴシック" charset="-128"/>
                  </a:rPr>
                  <a:t>.  </a:t>
                </a:r>
                <a:r>
                  <a:rPr lang="en-US" sz="1200" kern="1200" dirty="0" smtClean="0">
                    <a:solidFill>
                      <a:schemeClr val="tx1"/>
                    </a:solidFill>
                    <a:effectLst/>
                    <a:latin typeface="Calibri" charset="0"/>
                    <a:ea typeface="ＭＳ Ｐゴシック" charset="-128"/>
                    <a:cs typeface="ＭＳ Ｐゴシック" charset="-128"/>
                  </a:rPr>
                  <a:t>It </a:t>
                </a:r>
                <a:r>
                  <a:rPr lang="en-US" sz="1200" kern="1200" dirty="0">
                    <a:solidFill>
                      <a:schemeClr val="tx1"/>
                    </a:solidFill>
                    <a:effectLst/>
                    <a:latin typeface="Calibri" charset="0"/>
                    <a:ea typeface="ＭＳ Ｐゴシック" charset="-128"/>
                    <a:cs typeface="ＭＳ Ｐゴシック" charset="-128"/>
                  </a:rPr>
                  <a:t>is </a:t>
                </a:r>
                <a:r>
                  <a:rPr lang="en-US" sz="1200" kern="1200" dirty="0" smtClean="0">
                    <a:solidFill>
                      <a:schemeClr val="tx1"/>
                    </a:solidFill>
                    <a:effectLst/>
                    <a:latin typeface="Calibri" charset="0"/>
                    <a:ea typeface="ＭＳ Ｐゴシック" charset="-128"/>
                    <a:cs typeface="ＭＳ Ｐゴシック" charset="-128"/>
                  </a:rPr>
                  <a:t>an</a:t>
                </a:r>
                <a:r>
                  <a:rPr lang="en-US" sz="1200" kern="1200" baseline="0" dirty="0" smtClean="0">
                    <a:solidFill>
                      <a:schemeClr val="tx1"/>
                    </a:solidFill>
                    <a:effectLst/>
                    <a:latin typeface="Calibri" charset="0"/>
                    <a:ea typeface="ＭＳ Ｐゴシック" charset="-128"/>
                    <a:cs typeface="ＭＳ Ｐゴシック" charset="-128"/>
                  </a:rPr>
                  <a:t> a</a:t>
                </a:r>
                <a:r>
                  <a:rPr lang="en-US" sz="1200" kern="1200" dirty="0" smtClean="0">
                    <a:solidFill>
                      <a:schemeClr val="tx1"/>
                    </a:solidFill>
                    <a:effectLst/>
                    <a:latin typeface="Calibri" charset="0"/>
                    <a:ea typeface="ＭＳ Ｐゴシック" charset="-128"/>
                    <a:cs typeface="ＭＳ Ｐゴシック" charset="-128"/>
                  </a:rPr>
                  <a:t>ssumption </a:t>
                </a:r>
                <a:r>
                  <a:rPr lang="en-US" sz="1200" kern="1200" dirty="0">
                    <a:solidFill>
                      <a:schemeClr val="tx1"/>
                    </a:solidFill>
                    <a:effectLst/>
                    <a:latin typeface="Calibri" charset="0"/>
                    <a:ea typeface="ＭＳ Ｐゴシック" charset="-128"/>
                    <a:cs typeface="ＭＳ Ｐゴシック" charset="-128"/>
                  </a:rPr>
                  <a:t>that we make when we start to solve equations using properties of equality.  We are assuming there is some value for the variable that makes the equation true.  </a:t>
                </a:r>
                <a:r>
                  <a:rPr lang="en-US" sz="1200" b="1" kern="1200" dirty="0">
                    <a:solidFill>
                      <a:schemeClr val="tx1"/>
                    </a:solidFill>
                    <a:effectLst/>
                    <a:latin typeface="Calibri" charset="0"/>
                    <a:ea typeface="ＭＳ Ｐゴシック" charset="-128"/>
                    <a:cs typeface="ＭＳ Ｐゴシック" charset="-128"/>
                  </a:rPr>
                  <a:t>IF</a:t>
                </a:r>
                <a:r>
                  <a:rPr lang="en-US" sz="1200" kern="1200" dirty="0">
                    <a:solidFill>
                      <a:schemeClr val="tx1"/>
                    </a:solidFill>
                    <a:effectLst/>
                    <a:latin typeface="Calibri" charset="0"/>
                    <a:ea typeface="ＭＳ Ｐゴシック" charset="-128"/>
                    <a:cs typeface="ＭＳ Ｐゴシック" charset="-128"/>
                  </a:rPr>
                  <a:t> there is, then it makes sense that applying the properties of equality will give another true statement.  </a:t>
                </a:r>
                <a:endParaRPr lang="en-US" sz="1200" kern="1200" dirty="0" smtClean="0">
                  <a:solidFill>
                    <a:schemeClr val="tx1"/>
                  </a:solidFill>
                  <a:effectLst/>
                  <a:latin typeface="Calibri" charset="0"/>
                  <a:ea typeface="ＭＳ Ｐゴシック" charset="-128"/>
                  <a:cs typeface="ＭＳ Ｐゴシック" charset="-128"/>
                </a:endParaRPr>
              </a:p>
              <a:p>
                <a:pPr lvl="0"/>
                <a:endParaRPr lang="en-US" sz="1200" kern="1200" dirty="0" smtClean="0">
                  <a:solidFill>
                    <a:schemeClr val="tx1"/>
                  </a:solidFill>
                  <a:effectLst/>
                  <a:latin typeface="Calibri" charset="0"/>
                  <a:ea typeface="ＭＳ Ｐゴシック" charset="-128"/>
                  <a:cs typeface="ＭＳ Ｐゴシック" charset="-128"/>
                </a:endParaRPr>
              </a:p>
              <a:p>
                <a:pPr lvl="0"/>
                <a:r>
                  <a:rPr lang="en-US" sz="1200" kern="1200" dirty="0" smtClean="0">
                    <a:solidFill>
                      <a:schemeClr val="tx1"/>
                    </a:solidFill>
                    <a:effectLst/>
                    <a:latin typeface="Calibri" charset="0"/>
                    <a:ea typeface="ＭＳ Ｐゴシック" charset="-128"/>
                    <a:cs typeface="ＭＳ Ｐゴシック" charset="-128"/>
                  </a:rPr>
                  <a:t>What </a:t>
                </a:r>
                <a:r>
                  <a:rPr lang="en-US" sz="1200" kern="1200" dirty="0">
                    <a:solidFill>
                      <a:schemeClr val="tx1"/>
                    </a:solidFill>
                    <a:effectLst/>
                    <a:latin typeface="Calibri" charset="0"/>
                    <a:ea typeface="ＭＳ Ｐゴシック" charset="-128"/>
                    <a:cs typeface="ＭＳ Ｐゴシック" charset="-128"/>
                  </a:rPr>
                  <a:t>if there was no value of </a:t>
                </a:r>
                <a:r>
                  <a:rPr lang="en-US" sz="1200" i="0" kern="1200">
                    <a:solidFill>
                      <a:schemeClr val="tx1"/>
                    </a:solidFill>
                    <a:effectLst/>
                    <a:latin typeface="Cambria Math"/>
                    <a:ea typeface="ＭＳ Ｐゴシック" charset="-128"/>
                    <a:cs typeface="ＭＳ Ｐゴシック" charset="-128"/>
                  </a:rPr>
                  <a:t>𝑥</a:t>
                </a:r>
                <a:r>
                  <a:rPr lang="en-US" sz="1200" kern="1200" dirty="0">
                    <a:solidFill>
                      <a:schemeClr val="tx1"/>
                    </a:solidFill>
                    <a:effectLst/>
                    <a:latin typeface="Calibri" charset="0"/>
                    <a:ea typeface="ＭＳ Ｐゴシック" charset="-128"/>
                    <a:cs typeface="ＭＳ Ｐゴシック" charset="-128"/>
                  </a:rPr>
                  <a:t> to make the equation true?  What is the effect of adding a number to both sides of the equation, or multiplying both sides by a non-zero number?  </a:t>
                </a:r>
              </a:p>
              <a:p>
                <a:pPr lvl="0"/>
                <a:r>
                  <a:rPr lang="en-US" i="1" dirty="0" smtClean="0">
                    <a:effectLst/>
                  </a:rPr>
                  <a:t>here </a:t>
                </a:r>
                <a:r>
                  <a:rPr lang="en-US" i="1" dirty="0">
                    <a:effectLst/>
                  </a:rPr>
                  <a:t>still will be no value of </a:t>
                </a:r>
                <a:r>
                  <a:rPr lang="en-US" sz="1200" i="0" kern="1200">
                    <a:solidFill>
                      <a:schemeClr val="tx1"/>
                    </a:solidFill>
                    <a:effectLst/>
                    <a:latin typeface="Cambria Math"/>
                    <a:ea typeface="ＭＳ Ｐゴシック" charset="-128"/>
                    <a:cs typeface="ＭＳ Ｐゴシック" charset="-128"/>
                  </a:rPr>
                  <a:t>𝑥</a:t>
                </a:r>
                <a:r>
                  <a:rPr lang="en-US" i="1" dirty="0">
                    <a:effectLst/>
                  </a:rPr>
                  <a:t> that makes the equation true.  </a:t>
                </a:r>
                <a:r>
                  <a:rPr lang="en-US" b="1" i="1" dirty="0">
                    <a:effectLst/>
                  </a:rPr>
                  <a:t>The solution set is still preserved; it will be the empty set.</a:t>
                </a:r>
                <a:r>
                  <a:rPr lang="en-US" b="1" dirty="0">
                    <a:effectLst/>
                  </a:rPr>
                  <a:t> </a:t>
                </a:r>
                <a:endParaRPr lang="en-US" b="1" dirty="0" smtClean="0">
                  <a:effectLst/>
                </a:endParaRPr>
              </a:p>
              <a:p>
                <a:pPr lvl="0"/>
                <a:endParaRPr lang="en-US" sz="1000" b="1" kern="1200" dirty="0" smtClean="0">
                  <a:solidFill>
                    <a:schemeClr val="tx1"/>
                  </a:solidFill>
                  <a:effectLst/>
                  <a:latin typeface="Calibri" charset="0"/>
                  <a:ea typeface="ＭＳ Ｐゴシック" charset="-128"/>
                  <a:cs typeface="ＭＳ Ｐゴシック" charset="-128"/>
                </a:endParaRPr>
              </a:p>
              <a:p>
                <a:pPr lvl="0"/>
                <a:r>
                  <a:rPr lang="en-US" sz="1000" kern="1200" dirty="0" smtClean="0">
                    <a:solidFill>
                      <a:schemeClr val="tx1"/>
                    </a:solidFill>
                    <a:effectLst/>
                    <a:latin typeface="Calibri" charset="0"/>
                    <a:ea typeface="ＭＳ Ｐゴシック" charset="-128"/>
                    <a:cs typeface="ＭＳ Ｐゴシック" charset="-128"/>
                  </a:rPr>
                  <a:t>Create </a:t>
                </a:r>
                <a:r>
                  <a:rPr lang="en-US" sz="1000" kern="1200" dirty="0">
                    <a:solidFill>
                      <a:schemeClr val="tx1"/>
                    </a:solidFill>
                    <a:effectLst/>
                    <a:latin typeface="Calibri" charset="0"/>
                    <a:ea typeface="ＭＳ Ｐゴシック" charset="-128"/>
                    <a:cs typeface="ＭＳ Ｐゴシック" charset="-128"/>
                  </a:rPr>
                  <a:t>another equation that initially seems like a reasonable equation to solve, but in fact has no possible solution. </a:t>
                </a:r>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48</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pPr marL="359343" lvl="1" indent="-352810">
              <a:spcAft>
                <a:spcPts val="617"/>
              </a:spcAft>
            </a:pPr>
            <a:r>
              <a:rPr lang="en-US" sz="1000" dirty="0">
                <a:cs typeface="ＭＳ Ｐゴシック" charset="-128"/>
              </a:rPr>
              <a:t>So, in summary we have learned that </a:t>
            </a:r>
            <a:r>
              <a:rPr lang="en-US" sz="2500" dirty="0">
                <a:solidFill>
                  <a:srgbClr val="617656"/>
                </a:solidFill>
                <a:cs typeface="ＭＳ Ｐゴシック" charset="-128"/>
              </a:rPr>
              <a:t>applying the properties of Equality is guaranteed to preserve the solution set.  And that applying the Distributive,  Associative, and Commutative Properties or the properties of rational exponents to either side is also guaranteed to preserve the solution set.</a:t>
            </a:r>
          </a:p>
          <a:p>
            <a:pPr lvl="0"/>
            <a:endParaRPr lang="en-US" sz="1000" dirty="0"/>
          </a:p>
          <a:p>
            <a:pPr lvl="0"/>
            <a:r>
              <a:rPr lang="en-US" sz="1000" dirty="0"/>
              <a:t>Let’s take a look at what else we can do to equations.</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49</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We have three main objectives for this mornings work.</a:t>
            </a:r>
            <a:r>
              <a:rPr lang="en-US" baseline="0" dirty="0" smtClean="0"/>
              <a:t>  Our main task will be experiencing lessons and assessments.  Much of this will be done as I model the delivery of the lesson to you as you play the role of the students.  As a secondary objective, you should walk away from the study of module 1 being able to articulate how these lessons promote mastery of the standards and how they address the major work of the grade.  Lastly, you should be able to get a sense for the coherent connections to the content of earlier grade levels.</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 minutes (5)</a:t>
            </a:r>
          </a:p>
          <a:p>
            <a:endParaRPr lang="en-US" sz="1900" dirty="0"/>
          </a:p>
          <a:p>
            <a:r>
              <a:rPr lang="en-US" sz="1900" dirty="0"/>
              <a:t>MATERIALS NEEDED:</a:t>
            </a:r>
          </a:p>
          <a:p>
            <a:pPr marL="472047" lvl="1" indent="-294008">
              <a:buFont typeface="Arial" pitchFamily="34" charset="0"/>
              <a:buChar char="•"/>
            </a:pPr>
            <a:r>
              <a:rPr lang="en-US" sz="1900" dirty="0"/>
              <a:t>none</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891030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Finish this thought for me, whatever I do to one side…  (I have to do to the other side.)</a:t>
                </a:r>
              </a:p>
              <a:p>
                <a:r>
                  <a:rPr lang="en-US" dirty="0"/>
                  <a:t>Consider the equation:</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𝑥</m:t>
                          </m:r>
                        </m:num>
                        <m:den>
                          <m:r>
                            <a:rPr lang="en-US" i="1">
                              <a:latin typeface="Cambria Math"/>
                            </a:rPr>
                            <m:t>12</m:t>
                          </m:r>
                        </m:den>
                      </m:f>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3</m:t>
                          </m:r>
                        </m:den>
                      </m:f>
                    </m:oMath>
                  </m:oMathPara>
                </a14:m>
                <a:endParaRPr lang="en-US" dirty="0"/>
              </a:p>
              <a:p>
                <a:r>
                  <a:rPr lang="en-US" dirty="0"/>
                  <a:t>	 </a:t>
                </a:r>
              </a:p>
              <a:p>
                <a:r>
                  <a:rPr lang="en-US" dirty="0"/>
                  <a:t>Let’s go with the idea of “Whatever I do to one side, I do to the other side.” What if I decide to remove the denominator on the left, and so also remove the denominator on the right.  Can I do that?  (Participants will likely say ‘no’)  Yes, I can, if it’s useful I can do it, but it is not guaranteed to preserve my solution set.  The only actions that preserve the solution set are those we just discussed.  </a:t>
                </a:r>
              </a:p>
              <a:p>
                <a:endParaRPr lang="en-US" dirty="0"/>
              </a:p>
              <a:p>
                <a:r>
                  <a:rPr lang="en-US" dirty="0"/>
                  <a:t> </a:t>
                </a:r>
              </a:p>
              <a:p>
                <a:endParaRPr lang="en-US" i="1"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Calibri" charset="0"/>
                    <a:ea typeface="ＭＳ Ｐゴシック" charset="-128"/>
                    <a:cs typeface="ＭＳ Ｐゴシック" charset="-128"/>
                  </a:rPr>
                  <a:t>Finish this thought for me, whatever I do to one side…  (I</a:t>
                </a:r>
                <a:r>
                  <a:rPr lang="en-US" sz="1200" kern="1200" baseline="0" dirty="0" smtClean="0">
                    <a:solidFill>
                      <a:schemeClr val="tx1"/>
                    </a:solidFill>
                    <a:effectLst/>
                    <a:latin typeface="Calibri" charset="0"/>
                    <a:ea typeface="ＭＳ Ｐゴシック" charset="-128"/>
                    <a:cs typeface="ＭＳ Ｐゴシック" charset="-128"/>
                  </a:rPr>
                  <a:t> have to do to the other side.)</a:t>
                </a:r>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Consider</a:t>
                </a:r>
                <a:r>
                  <a:rPr lang="en-US" sz="1200" kern="1200" baseline="0" dirty="0" smtClean="0">
                    <a:solidFill>
                      <a:schemeClr val="tx1"/>
                    </a:solidFill>
                    <a:effectLst/>
                    <a:latin typeface="Calibri" charset="0"/>
                    <a:ea typeface="ＭＳ Ｐゴシック" charset="-128"/>
                    <a:cs typeface="ＭＳ Ｐゴシック" charset="-128"/>
                  </a:rPr>
                  <a:t> the equation:</a:t>
                </a:r>
                <a:endParaRPr lang="en-US" sz="1200" kern="1200" dirty="0">
                  <a:solidFill>
                    <a:schemeClr val="tx1"/>
                  </a:solidFill>
                  <a:effectLst/>
                  <a:latin typeface="Calibri" charset="0"/>
                  <a:ea typeface="ＭＳ Ｐゴシック" charset="-128"/>
                  <a:cs typeface="ＭＳ Ｐゴシック" charset="-128"/>
                </a:endParaRPr>
              </a:p>
              <a:p>
                <a:r>
                  <a:rPr lang="en-US" sz="1200" i="0" kern="1200">
                    <a:solidFill>
                      <a:schemeClr val="tx1"/>
                    </a:solidFill>
                    <a:effectLst/>
                    <a:latin typeface="Calibri" charset="0"/>
                    <a:ea typeface="ＭＳ Ｐゴシック" charset="-128"/>
                    <a:cs typeface="ＭＳ Ｐゴシック" charset="-128"/>
                  </a:rPr>
                  <a:t>𝑥/12=1/3</a:t>
                </a:r>
                <a:endParaRPr lang="en-US" sz="1200" kern="1200" dirty="0">
                  <a:solidFill>
                    <a:schemeClr val="tx1"/>
                  </a:solidFill>
                  <a:effectLst/>
                  <a:latin typeface="Calibri" charset="0"/>
                  <a:ea typeface="ＭＳ Ｐゴシック" charset="-128"/>
                  <a:cs typeface="ＭＳ Ｐゴシック" charset="-128"/>
                </a:endParaRPr>
              </a:p>
              <a:p>
                <a:r>
                  <a:rPr lang="en-US" sz="1200" kern="1200" dirty="0">
                    <a:solidFill>
                      <a:schemeClr val="tx1"/>
                    </a:solidFill>
                    <a:effectLst/>
                    <a:latin typeface="Calibri" charset="0"/>
                    <a:ea typeface="ＭＳ Ｐゴシック" charset="-128"/>
                    <a:cs typeface="ＭＳ Ｐゴシック" charset="-128"/>
                  </a:rPr>
                  <a:t>	 </a:t>
                </a:r>
              </a:p>
              <a:p>
                <a:r>
                  <a:rPr lang="en-US" sz="1200" kern="1200" dirty="0" smtClean="0">
                    <a:solidFill>
                      <a:schemeClr val="tx1"/>
                    </a:solidFill>
                    <a:effectLst/>
                    <a:latin typeface="Calibri" charset="0"/>
                    <a:ea typeface="ＭＳ Ｐゴシック" charset="-128"/>
                    <a:cs typeface="ＭＳ Ｐゴシック" charset="-128"/>
                  </a:rPr>
                  <a:t>Let’s go with the idea of “Whatever I do to one side,</a:t>
                </a:r>
                <a:r>
                  <a:rPr lang="en-US" sz="1200" kern="1200" baseline="0" dirty="0" smtClean="0">
                    <a:solidFill>
                      <a:schemeClr val="tx1"/>
                    </a:solidFill>
                    <a:effectLst/>
                    <a:latin typeface="Calibri" charset="0"/>
                    <a:ea typeface="ＭＳ Ｐゴシック" charset="-128"/>
                    <a:cs typeface="ＭＳ Ｐゴシック" charset="-128"/>
                  </a:rPr>
                  <a:t> I do to the other side.” </a:t>
                </a:r>
                <a:r>
                  <a:rPr lang="en-US" sz="1200" kern="1200" dirty="0" smtClean="0">
                    <a:solidFill>
                      <a:schemeClr val="tx1"/>
                    </a:solidFill>
                    <a:effectLst/>
                    <a:latin typeface="Calibri" charset="0"/>
                    <a:ea typeface="ＭＳ Ｐゴシック" charset="-128"/>
                    <a:cs typeface="ＭＳ Ｐゴシック" charset="-128"/>
                  </a:rPr>
                  <a:t>What </a:t>
                </a:r>
                <a:r>
                  <a:rPr lang="en-US" sz="1200" kern="1200" dirty="0">
                    <a:solidFill>
                      <a:schemeClr val="tx1"/>
                    </a:solidFill>
                    <a:effectLst/>
                    <a:latin typeface="Calibri" charset="0"/>
                    <a:ea typeface="ＭＳ Ｐゴシック" charset="-128"/>
                    <a:cs typeface="ＭＳ Ｐゴシック" charset="-128"/>
                  </a:rPr>
                  <a:t>if I decide to remove the denominator on the left, and so also remove the denominator on the right. </a:t>
                </a:r>
                <a:r>
                  <a:rPr lang="en-US" sz="1200" kern="1200" dirty="0" smtClean="0">
                    <a:solidFill>
                      <a:schemeClr val="tx1"/>
                    </a:solidFill>
                    <a:effectLst/>
                    <a:latin typeface="Calibri" charset="0"/>
                    <a:ea typeface="ＭＳ Ｐゴシック" charset="-128"/>
                    <a:cs typeface="ＭＳ Ｐゴシック" charset="-128"/>
                  </a:rPr>
                  <a:t> Can I do that?  (Participants will likely</a:t>
                </a:r>
                <a:r>
                  <a:rPr lang="en-US" sz="1200" kern="1200" baseline="0" dirty="0" smtClean="0">
                    <a:solidFill>
                      <a:schemeClr val="tx1"/>
                    </a:solidFill>
                    <a:effectLst/>
                    <a:latin typeface="Calibri" charset="0"/>
                    <a:ea typeface="ＭＳ Ｐゴシック" charset="-128"/>
                    <a:cs typeface="ＭＳ Ｐゴシック" charset="-128"/>
                  </a:rPr>
                  <a:t> say ‘no’)  Yes, I can, if it’s useful I can do it, but it is not guaranteed to preserve my solution set.  The only actions that preserve the solution set are those we just discussed.  </a:t>
                </a:r>
              </a:p>
              <a:p>
                <a:endParaRPr lang="en-US" sz="1200" kern="1200" dirty="0">
                  <a:solidFill>
                    <a:schemeClr val="tx1"/>
                  </a:solidFill>
                  <a:effectLst/>
                  <a:latin typeface="Calibri" charset="0"/>
                  <a:ea typeface="ＭＳ Ｐゴシック" charset="-128"/>
                  <a:cs typeface="ＭＳ Ｐゴシック" charset="-128"/>
                </a:endParaRPr>
              </a:p>
              <a:p>
                <a:r>
                  <a:rPr lang="en-US" sz="1200" kern="1200" dirty="0">
                    <a:solidFill>
                      <a:schemeClr val="tx1"/>
                    </a:solidFill>
                    <a:effectLst/>
                    <a:latin typeface="Calibri" charset="0"/>
                    <a:ea typeface="ＭＳ Ｐゴシック" charset="-128"/>
                    <a:cs typeface="ＭＳ Ｐゴシック" charset="-128"/>
                  </a:rPr>
                  <a:t> </a:t>
                </a:r>
              </a:p>
              <a:p>
                <a:endParaRPr lang="en-US" i="1" dirty="0"/>
              </a:p>
            </p:txBody>
          </p:sp>
        </mc:Fallback>
      </mc:AlternateContent>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50</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(Walk</a:t>
            </a:r>
            <a:r>
              <a:rPr lang="en-US" i="0" baseline="0" dirty="0" smtClean="0"/>
              <a:t> participants through the exercise, click once to advance the first animation and continue through the exercise, then click again to advance the last animation and ask.)  Why did my solution set get altered?  Did I do something that wasn’t guaranteed to preserve my solution set?</a:t>
            </a:r>
          </a:p>
          <a:p>
            <a:r>
              <a:rPr lang="en-US" i="0" baseline="0" dirty="0" smtClean="0"/>
              <a:t>(When multiplying through by x, we don’t know that x is not zero.)</a:t>
            </a:r>
          </a:p>
          <a:p>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51</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Let’s now move in to the final Topic – D.  In this topic students will begin their practice of the modeling process that is a major category in the high school math standards.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52</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 minutes(39)</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8248497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By</a:t>
            </a:r>
            <a:r>
              <a:rPr lang="en-US" baseline="0" dirty="0" smtClean="0"/>
              <a:t> the end of grade 9 students will have had several experiences in working through the modeling cycle.</a:t>
            </a:r>
            <a:endParaRPr lang="en-US"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53</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 minutes(39)</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824849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In the first lesson of this topic, students</a:t>
            </a:r>
            <a:r>
              <a:rPr lang="en-US" i="0" baseline="0" dirty="0" smtClean="0"/>
              <a:t> take a moment to revisit tape diagrams and their relationship to algebra.  </a:t>
            </a:r>
            <a:endParaRPr lang="en-US" i="0" dirty="0" smtClean="0"/>
          </a:p>
          <a:p>
            <a:endParaRPr lang="en-US" i="0" dirty="0" smtClean="0"/>
          </a:p>
          <a:p>
            <a:r>
              <a:rPr lang="en-US" i="0" dirty="0" smtClean="0"/>
              <a:t>(Use</a:t>
            </a:r>
            <a:r>
              <a:rPr lang="en-US" i="0" baseline="0" dirty="0" smtClean="0"/>
              <a:t> the document camera to present the two solutions of the problem, as illustrated in Lesson 25.)</a:t>
            </a:r>
          </a:p>
          <a:p>
            <a:endParaRPr lang="en-US" i="0" baseline="0" dirty="0" smtClean="0"/>
          </a:p>
          <a:p>
            <a:r>
              <a:rPr lang="en-US" i="0" baseline="0" dirty="0" smtClean="0"/>
              <a:t>In this curriculum students have been using tape diagrams to solve problems since early grades.  But you may be working with students who have not seen them at all.  Tape diagrams are sometimes referred to as “pictorial algebra”.  Students who struggle can benefit tremendously from visualizing the quantitative relationships.  It may be worthwhile to take some extra days to build students capacity with tape diagrams before moving on.</a:t>
            </a:r>
            <a:endParaRPr lang="en-US" i="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54</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dirty="0" smtClean="0"/>
              <a:t>Lessons</a:t>
            </a:r>
            <a:r>
              <a:rPr lang="en-US" i="0" baseline="0" dirty="0" smtClean="0"/>
              <a:t> 26 and 27 revisit the idea of recursion and introduce the idea of sequences. </a:t>
            </a:r>
          </a:p>
          <a:p>
            <a:endParaRPr lang="en-US" i="0" baseline="0" dirty="0" smtClean="0"/>
          </a:p>
          <a:p>
            <a:r>
              <a:rPr lang="en-US" i="0" baseline="0" dirty="0" smtClean="0"/>
              <a:t>Students develop some basic notation for considering a sequence of numbers formed by taking the previous number and doubling and adding 5 to it.</a:t>
            </a:r>
          </a:p>
          <a:p>
            <a:r>
              <a:rPr lang="en-US" i="0" baseline="0" dirty="0" smtClean="0"/>
              <a:t>Make 3 more entries in the table.</a:t>
            </a:r>
          </a:p>
          <a:p>
            <a:r>
              <a:rPr lang="en-US" i="0" baseline="0" dirty="0" smtClean="0"/>
              <a:t>Compare your results with a neighbor.</a:t>
            </a:r>
          </a:p>
          <a:p>
            <a:endParaRPr lang="en-US" i="0"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55</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baseline="0" dirty="0" smtClean="0"/>
              <a:t>Try Exercise 3 from this lesson.</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56</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i="0" baseline="0" dirty="0" smtClean="0"/>
              <a:t>Consider the following labels for our numbers, let’s use a zero to be our starting number, and a 1 to be the number after the first round. </a:t>
            </a:r>
          </a:p>
          <a:p>
            <a:endParaRPr lang="en-US" i="0" baseline="0" dirty="0" smtClean="0"/>
          </a:p>
          <a:p>
            <a:r>
              <a:rPr lang="en-US" i="0" baseline="0" dirty="0" smtClean="0"/>
              <a:t>What would be a recursive formula for this sequence?  Try it now and share with a partner. </a:t>
            </a:r>
          </a:p>
          <a:p>
            <a:r>
              <a:rPr lang="en-US" i="0" baseline="0" dirty="0" smtClean="0"/>
              <a:t>(Allow time and then click to advance animation revealing the solution.)</a:t>
            </a:r>
          </a:p>
          <a:p>
            <a:r>
              <a:rPr lang="en-US" i="0" baseline="0" dirty="0" smtClean="0"/>
              <a:t>What is the base case in your recursive formula?  </a:t>
            </a:r>
          </a:p>
          <a:p>
            <a:r>
              <a:rPr lang="en-US" i="0" baseline="0" dirty="0" smtClean="0"/>
              <a:t>(The case for the first term.)</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57</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2047" lvl="1" indent="-294008">
              <a:buFont typeface="Arial" pitchFamily="34" charset="0"/>
              <a:buChar char="•"/>
            </a:pPr>
            <a:r>
              <a:rPr lang="en-US" sz="1900" dirty="0"/>
              <a:t>Module overview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69416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endParaRPr lang="en-US" i="1" dirty="0">
              <a:solidFill>
                <a:srgbClr val="FF0000"/>
              </a:solidFill>
            </a:endParaRPr>
          </a:p>
          <a:p>
            <a:r>
              <a:rPr lang="en-US" dirty="0" smtClean="0">
                <a:solidFill>
                  <a:schemeClr val="tx1">
                    <a:lumMod val="95000"/>
                    <a:lumOff val="5000"/>
                  </a:schemeClr>
                </a:solidFill>
              </a:rPr>
              <a:t>Review each key point one at a time.  </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58</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4 minutes(180)</a:t>
            </a:r>
          </a:p>
          <a:p>
            <a:endParaRPr lang="en-US" sz="1900" dirty="0"/>
          </a:p>
          <a:p>
            <a:r>
              <a:rPr lang="en-US" sz="1900" dirty="0"/>
              <a:t>MATERIALS NEEDED:</a:t>
            </a:r>
          </a:p>
          <a:p>
            <a:pPr marL="472047" lvl="1" indent="-294008">
              <a:buFont typeface="Arial" pitchFamily="34" charset="0"/>
              <a:buChar char="•"/>
            </a:pPr>
            <a:r>
              <a:rPr lang="en-US" sz="1900" dirty="0"/>
              <a:t>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106145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That wraps up our orientation to the materials.  </a:t>
            </a:r>
          </a:p>
          <a:p>
            <a:r>
              <a:rPr lang="en-US" baseline="0" dirty="0" smtClean="0"/>
              <a:t>(Click to advance animation.)</a:t>
            </a:r>
          </a:p>
          <a:p>
            <a:r>
              <a:rPr lang="en-US" baseline="0" dirty="0" smtClean="0"/>
              <a:t>Now let’s have a look at the module overview for grade 9 module 1.</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59</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 minutes(12)</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6715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baseline="0" dirty="0" smtClean="0"/>
              <a:t>Here is our agenda for the day.  We will start with orienting ourselves to what the materials consist of and then we’ll dig in and begin examining and experiencing some excerpts from lessons from each topic.  At the mid-way point, we’ll stop and take a portion of the mid-module assessment, and then at the end we’ll take a portion of the end of module assessment.  </a:t>
            </a:r>
          </a:p>
          <a:p>
            <a:endParaRPr lang="en-US" baseline="0" dirty="0" smtClean="0"/>
          </a:p>
          <a:p>
            <a:r>
              <a:rPr lang="en-US" baseline="0" dirty="0" smtClean="0"/>
              <a:t>(Click to advance animation.)  Let’s begin with the orientation to the materials.</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 minutes(12)</a:t>
            </a:r>
          </a:p>
          <a:p>
            <a:endParaRPr lang="en-US" sz="1900" dirty="0"/>
          </a:p>
          <a:p>
            <a:r>
              <a:rPr lang="en-US" sz="1900" dirty="0"/>
              <a:t>MATERIALS NEEDED:</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671576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Have participants</a:t>
            </a:r>
            <a:r>
              <a:rPr lang="en-US" baseline="0" dirty="0" smtClean="0"/>
              <a:t> locate the assessment.  Give them approximately </a:t>
            </a:r>
            <a:r>
              <a:rPr lang="en-US" dirty="0" smtClean="0"/>
              <a:t>25</a:t>
            </a:r>
            <a:r>
              <a:rPr lang="en-US" baseline="0" dirty="0" smtClean="0"/>
              <a:t> min to take the assessment with </a:t>
            </a:r>
            <a:r>
              <a:rPr lang="en-US" dirty="0" smtClean="0"/>
              <a:t>their partner</a:t>
            </a:r>
            <a:r>
              <a:rPr lang="en-US" baseline="0" dirty="0" smtClean="0"/>
              <a:t>.  After </a:t>
            </a:r>
            <a:r>
              <a:rPr lang="en-US" dirty="0" smtClean="0"/>
              <a:t>20</a:t>
            </a:r>
            <a:r>
              <a:rPr lang="en-US" baseline="0" dirty="0" smtClean="0"/>
              <a:t> minutes have passed give a verbal warning for them to scan any remaining questions that they have not yet attempted.  If everyone finishes early, stop this part and start the next portion of this session.</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60</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25 minutes(32)</a:t>
            </a:r>
          </a:p>
          <a:p>
            <a:endParaRPr lang="en-US" sz="1900" dirty="0"/>
          </a:p>
          <a:p>
            <a:r>
              <a:rPr lang="en-US" sz="1900" dirty="0"/>
              <a:t>MATERIALS NEEDED:</a:t>
            </a:r>
          </a:p>
          <a:p>
            <a:pPr marL="472047" lvl="1" indent="-294008">
              <a:buFont typeface="Arial" pitchFamily="34" charset="0"/>
              <a:buChar char="•"/>
            </a:pPr>
            <a:r>
              <a:rPr lang="en-US" sz="1900" dirty="0"/>
              <a:t>Student version of assessment</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044361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Again,</a:t>
            </a:r>
            <a:r>
              <a:rPr lang="en-US" baseline="0" dirty="0" smtClean="0"/>
              <a:t> work with a partner to </a:t>
            </a:r>
            <a:r>
              <a:rPr lang="en-US" dirty="0" smtClean="0"/>
              <a:t>examine your work against the rubric and exemplar.  If you have any questions or concerns, jot them down on a post-it note and we will address those before we move on.</a:t>
            </a:r>
            <a:endParaRPr lang="en-US" baseline="0" dirty="0" smtClean="0"/>
          </a:p>
          <a:p>
            <a:endParaRPr lang="en-US" baseline="0" dirty="0" smtClean="0"/>
          </a:p>
          <a:p>
            <a:r>
              <a:rPr lang="en-US" dirty="0" smtClean="0"/>
              <a:t>After 15 minutes or so have passed, call the group together and address any questions or concerns that participants noted on their post-it notes.</a:t>
            </a:r>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61</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20 minutes(52)</a:t>
            </a:r>
          </a:p>
          <a:p>
            <a:endParaRPr lang="en-US" sz="1900" dirty="0"/>
          </a:p>
          <a:p>
            <a:r>
              <a:rPr lang="en-US" sz="1900" dirty="0"/>
              <a:t>MATERIALS NEEDED:</a:t>
            </a:r>
          </a:p>
          <a:p>
            <a:pPr marL="472047" lvl="1" indent="-294008">
              <a:buFont typeface="Arial" pitchFamily="34" charset="0"/>
              <a:buChar char="•"/>
            </a:pPr>
            <a:r>
              <a:rPr lang="en-US" sz="1900" dirty="0"/>
              <a:t>Scoring rubric and exemplar</a:t>
            </a:r>
          </a:p>
          <a:p>
            <a:pPr marL="472047" lvl="1" indent="-294008">
              <a:buFont typeface="Arial" pitchFamily="34" charset="0"/>
              <a:buChar char="•"/>
            </a:pPr>
            <a:r>
              <a:rPr lang="en-US" sz="1900" dirty="0"/>
              <a:t>Post-its</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19790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solidFill>
                  <a:schemeClr val="tx1">
                    <a:lumMod val="95000"/>
                    <a:lumOff val="5000"/>
                  </a:schemeClr>
                </a:solidFill>
              </a:rPr>
              <a:t>(Review </a:t>
            </a:r>
            <a:r>
              <a:rPr lang="en-US" dirty="0">
                <a:solidFill>
                  <a:schemeClr val="tx1">
                    <a:lumMod val="95000"/>
                    <a:lumOff val="5000"/>
                  </a:schemeClr>
                </a:solidFill>
              </a:rPr>
              <a:t>each key point one at a time</a:t>
            </a:r>
            <a:r>
              <a:rPr lang="en-US" dirty="0" smtClean="0">
                <a:solidFill>
                  <a:schemeClr val="tx1">
                    <a:lumMod val="95000"/>
                    <a:lumOff val="5000"/>
                  </a:schemeClr>
                </a:solidFill>
              </a:rPr>
              <a: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62</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6 minutes(90)</a:t>
            </a:r>
          </a:p>
          <a:p>
            <a:endParaRPr lang="en-US" sz="1900" dirty="0"/>
          </a:p>
          <a:p>
            <a:r>
              <a:rPr lang="en-US" sz="1900" dirty="0"/>
              <a:t>MATERIALS NEEDED:</a:t>
            </a:r>
          </a:p>
          <a:p>
            <a:pPr marL="472047" lvl="1" indent="-294008">
              <a:buFont typeface="Arial" pitchFamily="34" charset="0"/>
              <a:buChar char="•"/>
            </a:pPr>
            <a:endParaRPr lang="en-US" sz="190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31791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Take a few minutes to reflect on this session.  You can jot your thoughts on your copy of the </a:t>
            </a:r>
            <a:r>
              <a:rPr lang="en-US" dirty="0" err="1" smtClean="0"/>
              <a:t>powerpoint</a:t>
            </a:r>
            <a:r>
              <a:rPr lang="en-US" dirty="0" smtClean="0"/>
              <a:t>.  What are your biggest takeaways?  (pause while participants reflect then click to advance to the next question). Now, consider specifically how you can  support successful implementation of these materials at your schools given your role as a teacher, school leader, administrator </a:t>
            </a:r>
            <a:r>
              <a:rPr lang="en-US" dirty="0" err="1" smtClean="0"/>
              <a:t>orother</a:t>
            </a:r>
            <a:r>
              <a:rPr lang="en-US" dirty="0" smtClean="0"/>
              <a:t> representative</a:t>
            </a:r>
            <a:r>
              <a:rPr lang="en-US" smtClean="0"/>
              <a:t>. </a:t>
            </a:r>
            <a:endParaRPr lang="en-US"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63</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minutes(175)</a:t>
            </a:r>
          </a:p>
          <a:p>
            <a:endParaRPr lang="en-US" sz="1900" dirty="0"/>
          </a:p>
          <a:p>
            <a:r>
              <a:rPr lang="en-US" sz="1900" dirty="0"/>
              <a:t>MATERIALS NEEDED:</a:t>
            </a:r>
          </a:p>
          <a:p>
            <a:pPr marL="472047" lvl="1" indent="-294008">
              <a:buFont typeface="Arial" pitchFamily="34" charset="0"/>
              <a:buChar char="•"/>
            </a:pPr>
            <a:endParaRPr lang="en-US" sz="190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13640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dirty="0" smtClean="0"/>
              <a:t>Each module will be delivered in 3</a:t>
            </a:r>
            <a:r>
              <a:rPr lang="en-US" baseline="0" dirty="0" smtClean="0"/>
              <a:t> main files per module.  The teacher materials, the student materials and a pack of copy ready materials.  </a:t>
            </a:r>
          </a:p>
          <a:p>
            <a:endParaRPr lang="en-US" baseline="0" dirty="0" smtClean="0"/>
          </a:p>
          <a:p>
            <a:r>
              <a:rPr lang="en-US" baseline="0" dirty="0" smtClean="0"/>
              <a:t>Teacher materials include a module overview, and topic overviews, along with daily lessons and a mid- and end-of-module assessment.  (Note that shorter modules of 20 days or less do not include a mid-module assessment.)  </a:t>
            </a:r>
          </a:p>
          <a:p>
            <a:endParaRPr lang="en-US" baseline="0" dirty="0" smtClean="0"/>
          </a:p>
          <a:p>
            <a:r>
              <a:rPr lang="en-US" baseline="0" dirty="0" smtClean="0"/>
              <a:t>Student materials are simply a package of daily lessons.  Each daily lesson includes any materials the student needs for the classroom exercises and examples as well as a problem set that the teacher can select from for homework assignments.</a:t>
            </a:r>
          </a:p>
          <a:p>
            <a:endParaRPr lang="en-US" baseline="0" dirty="0" smtClean="0"/>
          </a:p>
          <a:p>
            <a:r>
              <a:rPr lang="en-US" baseline="0" dirty="0" smtClean="0"/>
              <a:t>The copy ready materials are a single file that one can easily pull from to make the necessary copies for the day of items like exit tickets, or fluency worksheets that wouldn’t be fitting to give the students ahead of time, as well as the assessments.</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minutes(55)</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1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8360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sz="1000" dirty="0"/>
              <a:t>There are 4 general types of lessons in the 6-12 curriculum.  There is no set formula for how many of each lesson type we included, we always use whichever type we feel is most appropriate for the content of the lesson.  The types are merely a way of communicating to the teacher, what to expect from this lesson – nothing more.  There are not rules or restrictions about what we put in a lesson based on the types, we’re just communicating a basic idea about the structure of the lesson.</a:t>
            </a:r>
          </a:p>
          <a:p>
            <a:endParaRPr lang="en-US" sz="1000" dirty="0"/>
          </a:p>
          <a:p>
            <a:r>
              <a:rPr lang="en-US" sz="1000" dirty="0"/>
              <a:t>Problem Set Lesson – Teacher and students work through a sequence of 4 to 7 examples and exercises to develop or reinforce a concept.  Mostly teacher directed. Students work on exercises individually or in pairs in short time periods. The majority of time is spent alternating between the teacher working through examples with the students and the students completing exercises.</a:t>
            </a:r>
          </a:p>
          <a:p>
            <a:endParaRPr lang="en-US" sz="1000" dirty="0"/>
          </a:p>
          <a:p>
            <a:r>
              <a:rPr lang="en-US" sz="1000" dirty="0"/>
              <a:t>Exploration Lesson – Students are given 20 – 30 minutes to work independently or in small groups on one or more exploratory challenges followed by a debrief.  This is typically a challenging problem or question that requires students to collaborate (in pairs or groups) but can be done individually.  The lesson would normally conclude with a class discussion on the problem to draw conclusions and consolidate understandings.</a:t>
            </a:r>
          </a:p>
          <a:p>
            <a:endParaRPr lang="en-US" sz="1000" dirty="0"/>
          </a:p>
          <a:p>
            <a:r>
              <a:rPr lang="en-US" sz="1000" dirty="0"/>
              <a:t>Socratic Lesson – Teacher leads students in a conversation with the aim of developing a specific concept or proof.   This lesson type is useful when conveying ideas that students cannot learn/discover on their own.  The teacher asks guiding questions to make their point and engage students. </a:t>
            </a:r>
          </a:p>
          <a:p>
            <a:endParaRPr lang="en-US" sz="1000" dirty="0"/>
          </a:p>
          <a:p>
            <a:r>
              <a:rPr lang="en-US" sz="1000" dirty="0"/>
              <a:t>Modeling Cycle Lesson --Students are involved in practicing all or part of the modeling cycle (see p. 62 of the CCLS, or 72 of the CCSSM).  The problem students are working on is either a real-world or mathematical problem that could be described as an ill-defined task, that is, students will have to make some assumptions and document those assumptions as they work on the problem.  Students are likely to work in groups on these types of problems, but teachers may want students to work for a period of time individually before collaborating with others.</a:t>
            </a:r>
          </a:p>
          <a:p>
            <a:endParaRPr lang="en-US" b="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minutes(50)</a:t>
            </a:r>
          </a:p>
          <a:p>
            <a:endParaRPr lang="en-US" sz="1900" dirty="0"/>
          </a:p>
          <a:p>
            <a:r>
              <a:rPr lang="en-US" sz="1900" dirty="0"/>
              <a:t>MATERIALS NEEDED:</a:t>
            </a:r>
          </a:p>
          <a:p>
            <a:endParaRPr lang="en-US" sz="190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2111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50888"/>
            <a:ext cx="3749675" cy="2813050"/>
          </a:xfrm>
        </p:spPr>
      </p:sp>
      <p:sp>
        <p:nvSpPr>
          <p:cNvPr id="3" name="Notes Placeholder 2"/>
          <p:cNvSpPr>
            <a:spLocks noGrp="1"/>
          </p:cNvSpPr>
          <p:nvPr>
            <p:ph type="body" idx="1"/>
          </p:nvPr>
        </p:nvSpPr>
        <p:spPr/>
        <p:txBody>
          <a:bodyPr/>
          <a:lstStyle/>
          <a:p>
            <a:r>
              <a:rPr lang="en-US" sz="1100" dirty="0"/>
              <a:t>Follow along with a lesson from the materials in your packet.  </a:t>
            </a:r>
          </a:p>
          <a:p>
            <a:endParaRPr lang="en-US" sz="1100" dirty="0"/>
          </a:p>
          <a:p>
            <a:r>
              <a:rPr lang="en-US" sz="1100" dirty="0"/>
              <a:t>The teacher materials of each lesson all begin with the designation of the lesson type, lesson name, and then 1 or more student outcomes.  Lesson notes are provided when appropriate, just after the student outcomes.</a:t>
            </a:r>
          </a:p>
          <a:p>
            <a:endParaRPr lang="en-US" sz="1100" dirty="0"/>
          </a:p>
          <a:p>
            <a:r>
              <a:rPr lang="en-US" sz="1100" dirty="0"/>
              <a:t>Classwork includes general guidance for leading students through the various examples, exercises, or explorations of the day, along with important discussion questions, each of which are designated by a solid square bullet.  Anticipated student responses are included when relevant – these responses are below the questions; they use an empty square bullet and are italicized.   Snapshots of the student materials are provided throughout the lesson along with solutions or expected responses.  The snap shots appear in a box and are bold in font.  Most lessons include a closing of some kind – typically a short discussion.  Virtually every lesson includes a lesson ticket and a problem set.  </a:t>
            </a:r>
          </a:p>
          <a:p>
            <a:endParaRPr lang="en-US" sz="1100" dirty="0"/>
          </a:p>
          <a:p>
            <a:pPr defTabSz="470413">
              <a:defRPr/>
            </a:pPr>
            <a:r>
              <a:rPr lang="en-US" sz="1100" dirty="0"/>
              <a:t>What you won’t see is a standard associated with each lesson.  Standards are identified at the topic level, and often times are covered in more than one topic or even more than one module… </a:t>
            </a:r>
            <a:r>
              <a:rPr lang="en-US" sz="1400" dirty="0"/>
              <a:t>the curriculum is designed to make coherent connections between standards, rather than following the notion that the standards are a checklist of items to cover.  </a:t>
            </a:r>
            <a:endParaRPr lang="en-US" sz="1100" dirty="0"/>
          </a:p>
          <a:p>
            <a:endParaRPr lang="en-US" sz="1100" dirty="0"/>
          </a:p>
          <a:p>
            <a:r>
              <a:rPr lang="en-US" sz="1100" dirty="0"/>
              <a:t>Student materials for each lesson are broken into two sections, the classwork, which allows space for the student to work right there in the materials, and the problem set which does not include space – those are intended to be done on a separate sheet so they can be turned in.  Some lessons also include a lesson summary that may serve to remind students of a definition or concept from the lesson.</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Algebra I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Notes Placeholder 1"/>
          <p:cNvSpPr txBox="1">
            <a:spLocks/>
          </p:cNvSpPr>
          <p:nvPr/>
        </p:nvSpPr>
        <p:spPr>
          <a:xfrm>
            <a:off x="4431239" y="750124"/>
            <a:ext cx="2749577" cy="2812966"/>
          </a:xfrm>
          <a:prstGeom prst="rect">
            <a:avLst/>
          </a:prstGeom>
        </p:spPr>
        <p:txBody>
          <a:bodyPr vert="horz" lIns="94083" tIns="47041" rIns="94083" bIns="4704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minutes(55)</a:t>
            </a:r>
          </a:p>
          <a:p>
            <a:endParaRPr lang="en-US" sz="1900" dirty="0"/>
          </a:p>
          <a:p>
            <a:r>
              <a:rPr lang="en-US" sz="1900" dirty="0"/>
              <a:t>MATERIALS NEEDED:</a:t>
            </a:r>
          </a:p>
          <a:p>
            <a:pPr marL="472047" lvl="1" indent="-294008">
              <a:buFont typeface="Arial" pitchFamily="34" charset="0"/>
              <a:buChar char="•"/>
            </a:pPr>
            <a:r>
              <a:rPr lang="en-US" sz="1100" baseline="0" dirty="0"/>
              <a:t>1 copy for facilitator of lesson 1 pp. xx to xx.</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83604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5"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7"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4" name="Rectangle 23"/>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sp>
        <p:nvSpPr>
          <p:cNvPr id="24" name="TextBox 23"/>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30" name="Picture 29"/>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31"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2"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Rectangle 25"/>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29" name="Group 28"/>
          <p:cNvGrpSpPr/>
          <p:nvPr userDrawn="1"/>
        </p:nvGrpSpPr>
        <p:grpSpPr>
          <a:xfrm>
            <a:off x="6248400" y="4503763"/>
            <a:ext cx="2326943" cy="2125637"/>
            <a:chOff x="6112674" y="4503763"/>
            <a:chExt cx="2326943" cy="2125637"/>
          </a:xfrm>
        </p:grpSpPr>
        <p:pic>
          <p:nvPicPr>
            <p:cNvPr id="30" name="Picture 29"/>
            <p:cNvPicPr/>
            <p:nvPr userDrawn="1"/>
          </p:nvPicPr>
          <p:blipFill>
            <a:blip r:embed="rId3">
              <a:extLst>
                <a:ext uri="{BEBA8EAE-BF5A-486C-A8C5-ECC9F3942E4B}">
                  <a14:imgProps xmlns:a14="http://schemas.microsoft.com/office/drawing/2010/main">
                    <a14:imgLayer r:embed="rId4">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31" name="Oval Callout 3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Callout 3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Rectangle 24"/>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7" name="Picture 2" descr="C:\Documents and Settings\jdiniz\Local Settings\Temporary Internet Files\Content.IE5\3CKUH0AK\MC900239461[1].wm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9"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0"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2" name="Picture 6"/>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engageny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5200" y="533400"/>
            <a:ext cx="2209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EngageNY powerpoint bann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405438"/>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73037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200400"/>
            <a:ext cx="6400800" cy="1752600"/>
          </a:xfrm>
        </p:spPr>
        <p:txBody>
          <a:bodyPr/>
          <a:lstStyle>
            <a:lvl1pPr marL="0" indent="0" algn="ctr">
              <a:buFontTx/>
              <a:buNone/>
              <a:defRPr sz="2300"/>
            </a:lvl1pPr>
          </a:lstStyle>
          <a:p>
            <a:pPr lvl="0"/>
            <a:r>
              <a:rPr lang="en-US" noProof="0" dirty="0" smtClean="0"/>
              <a:t>Click to edit Master subtitle style</a:t>
            </a:r>
          </a:p>
        </p:txBody>
      </p:sp>
      <p:sp>
        <p:nvSpPr>
          <p:cNvPr id="6"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2" name="TextBox 1"/>
          <p:cNvSpPr txBox="1"/>
          <p:nvPr userDrawn="1"/>
        </p:nvSpPr>
        <p:spPr>
          <a:xfrm>
            <a:off x="5334000" y="6551613"/>
            <a:ext cx="3810000" cy="369332"/>
          </a:xfrm>
          <a:prstGeom prst="rect">
            <a:avLst/>
          </a:prstGeom>
          <a:noFill/>
        </p:spPr>
        <p:txBody>
          <a:bodyPr wrap="square" rtlCol="0">
            <a:spAutoFit/>
          </a:bodyPr>
          <a:lstStyle/>
          <a:p>
            <a:pPr defTabSz="914400"/>
            <a:r>
              <a:rPr lang="en-US" b="1" baseline="0" dirty="0" smtClean="0">
                <a:solidFill>
                  <a:srgbClr val="FF0000"/>
                </a:solidFill>
                <a:latin typeface="Arial" pitchFamily="34" charset="0"/>
                <a:ea typeface="+mn-ea"/>
                <a:cs typeface="Arial" pitchFamily="34" charset="0"/>
              </a:rPr>
              <a:t>DRAFT-DO NOT CIRCULATE</a:t>
            </a:r>
            <a:endParaRPr lang="en-US" b="1" baseline="0" dirty="0">
              <a:solidFill>
                <a:srgbClr val="FF0000"/>
              </a:solidFill>
              <a:latin typeface="Arial" pitchFamily="34" charset="0"/>
              <a:ea typeface="+mn-ea"/>
              <a:cs typeface="Arial" pitchFamily="34" charset="0"/>
            </a:endParaRPr>
          </a:p>
        </p:txBody>
      </p:sp>
    </p:spTree>
    <p:extLst>
      <p:ext uri="{BB962C8B-B14F-4D97-AF65-F5344CB8AC3E}">
        <p14:creationId xmlns:p14="http://schemas.microsoft.com/office/powerpoint/2010/main" val="2097935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9"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Lst>
  <p:hf sldNum="0"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ftr" sz="quarter" idx="3"/>
          </p:nvPr>
        </p:nvSpPr>
        <p:spPr bwMode="auto">
          <a:xfrm>
            <a:off x="0" y="6553200"/>
            <a:ext cx="9144000" cy="304800"/>
          </a:xfrm>
          <a:prstGeom prst="rect">
            <a:avLst/>
          </a:prstGeom>
          <a:solidFill>
            <a:srgbClr val="3D7F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j-lt"/>
                <a:cs typeface="+mn-cs"/>
              </a:defRPr>
            </a:lvl1pPr>
          </a:lstStyle>
          <a:p>
            <a:pPr defTabSz="914400">
              <a:defRPr/>
            </a:pPr>
            <a:endParaRPr lang="en-US" baseline="0">
              <a:solidFill>
                <a:srgbClr val="FFFFFF"/>
              </a:solidFill>
              <a:ea typeface="+mn-ea"/>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sldNum" sz="quarter" idx="4"/>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j-lt"/>
                <a:cs typeface="+mn-cs"/>
              </a:defRPr>
            </a:lvl1pPr>
          </a:lstStyle>
          <a:p>
            <a:pPr defTabSz="914400">
              <a:defRPr/>
            </a:pPr>
            <a:fld id="{42E4C0B7-A1FF-4BA3-9DC8-415FD55D8F01}" type="slidenum">
              <a:rPr lang="en-US" baseline="0">
                <a:solidFill>
                  <a:srgbClr val="FFFFFF"/>
                </a:solidFill>
                <a:ea typeface="+mn-ea"/>
              </a:rPr>
              <a:pPr defTabSz="914400">
                <a:defRPr/>
              </a:pPr>
              <a:t>‹#›</a:t>
            </a:fld>
            <a:endParaRPr lang="en-US" baseline="0">
              <a:solidFill>
                <a:srgbClr val="FFFFFF"/>
              </a:solidFill>
              <a:ea typeface="+mn-ea"/>
            </a:endParaRPr>
          </a:p>
        </p:txBody>
      </p:sp>
      <p:sp>
        <p:nvSpPr>
          <p:cNvPr id="6" name="Rectangle 7"/>
          <p:cNvSpPr txBox="1">
            <a:spLocks noChangeArrowheads="1"/>
          </p:cNvSpPr>
          <p:nvPr/>
        </p:nvSpPr>
        <p:spPr bwMode="auto">
          <a:xfrm>
            <a:off x="5715000" y="6248400"/>
            <a:ext cx="3429000" cy="3048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914400">
              <a:defRPr/>
            </a:pPr>
            <a:r>
              <a:rPr lang="en-US" baseline="0" dirty="0" smtClean="0">
                <a:solidFill>
                  <a:srgbClr val="FF0000"/>
                </a:solidFill>
              </a:rPr>
              <a:t>CONFIDENTIAL – DO NOT CIRCULATE</a:t>
            </a:r>
            <a:endParaRPr lang="en-US" baseline="0" dirty="0">
              <a:solidFill>
                <a:srgbClr val="FF0000"/>
              </a:solidFill>
            </a:endParaRPr>
          </a:p>
        </p:txBody>
      </p:sp>
    </p:spTree>
    <p:extLst>
      <p:ext uri="{BB962C8B-B14F-4D97-AF65-F5344CB8AC3E}">
        <p14:creationId xmlns:p14="http://schemas.microsoft.com/office/powerpoint/2010/main" val="1519316447"/>
      </p:ext>
    </p:extLst>
  </p:cSld>
  <p:clrMap bg1="lt1" tx1="dk1" bg2="lt2" tx2="dk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rgbClr val="D54F48"/>
          </a:solidFill>
          <a:latin typeface="+mj-lt"/>
          <a:ea typeface="+mj-ea"/>
          <a:cs typeface="+mj-cs"/>
        </a:defRPr>
      </a:lvl1pPr>
      <a:lvl2pPr algn="ctr" rtl="0" eaLnBrk="0" fontAlgn="base" hangingPunct="0">
        <a:spcBef>
          <a:spcPct val="0"/>
        </a:spcBef>
        <a:spcAft>
          <a:spcPct val="0"/>
        </a:spcAft>
        <a:defRPr sz="4400" b="1">
          <a:solidFill>
            <a:srgbClr val="D54F48"/>
          </a:solidFill>
          <a:latin typeface="CartoGothic Std" pitchFamily="34" charset="0"/>
        </a:defRPr>
      </a:lvl2pPr>
      <a:lvl3pPr algn="ctr" rtl="0" eaLnBrk="0" fontAlgn="base" hangingPunct="0">
        <a:spcBef>
          <a:spcPct val="0"/>
        </a:spcBef>
        <a:spcAft>
          <a:spcPct val="0"/>
        </a:spcAft>
        <a:defRPr sz="4400" b="1">
          <a:solidFill>
            <a:srgbClr val="D54F48"/>
          </a:solidFill>
          <a:latin typeface="CartoGothic Std" pitchFamily="34" charset="0"/>
        </a:defRPr>
      </a:lvl3pPr>
      <a:lvl4pPr algn="ctr" rtl="0" eaLnBrk="0" fontAlgn="base" hangingPunct="0">
        <a:spcBef>
          <a:spcPct val="0"/>
        </a:spcBef>
        <a:spcAft>
          <a:spcPct val="0"/>
        </a:spcAft>
        <a:defRPr sz="4400" b="1">
          <a:solidFill>
            <a:srgbClr val="D54F48"/>
          </a:solidFill>
          <a:latin typeface="CartoGothic Std" pitchFamily="34" charset="0"/>
        </a:defRPr>
      </a:lvl4pPr>
      <a:lvl5pPr algn="ctr" rtl="0" eaLnBrk="0" fontAlgn="base" hangingPunct="0">
        <a:spcBef>
          <a:spcPct val="0"/>
        </a:spcBef>
        <a:spcAft>
          <a:spcPct val="0"/>
        </a:spcAft>
        <a:defRPr sz="4400" b="1">
          <a:solidFill>
            <a:srgbClr val="D54F48"/>
          </a:solidFill>
          <a:latin typeface="CartoGothic Std"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p:titleStyle>
    <p:bodyStyle>
      <a:lvl1pPr marL="342900" indent="-342900" algn="l" rtl="0" eaLnBrk="0" fontAlgn="base" hangingPunct="0">
        <a:spcBef>
          <a:spcPct val="20000"/>
        </a:spcBef>
        <a:spcAft>
          <a:spcPct val="0"/>
        </a:spcAft>
        <a:buChar char="•"/>
        <a:defRPr sz="2700" b="1">
          <a:solidFill>
            <a:srgbClr val="3D7FA9"/>
          </a:solidFill>
          <a:latin typeface="+mn-lt"/>
          <a:ea typeface="+mn-ea"/>
          <a:cs typeface="+mn-cs"/>
        </a:defRPr>
      </a:lvl1pPr>
      <a:lvl2pPr marL="857250" indent="-400050" algn="l" rtl="0" eaLnBrk="0" fontAlgn="base" hangingPunct="0">
        <a:spcBef>
          <a:spcPct val="20000"/>
        </a:spcBef>
        <a:spcAft>
          <a:spcPct val="0"/>
        </a:spcAft>
        <a:buSzPct val="50000"/>
        <a:buFont typeface="Wingdings" pitchFamily="2" charset="2"/>
        <a:buChar char="¦"/>
        <a:defRPr sz="2400" b="1">
          <a:solidFill>
            <a:schemeClr val="tx1"/>
          </a:solidFill>
          <a:latin typeface="+mn-lt"/>
        </a:defRPr>
      </a:lvl2pPr>
      <a:lvl3pPr marL="120015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mrmeyer.com/graphingstories1/graphingstories2.mov"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CFBC8aXz-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457200" y="4187952"/>
            <a:ext cx="8229600" cy="758952"/>
          </a:xfrm>
        </p:spPr>
        <p:txBody>
          <a:bodyPr/>
          <a:lstStyle/>
          <a:p>
            <a:r>
              <a:rPr lang="en-US" b="1" i="1" dirty="0" smtClean="0">
                <a:latin typeface="Agenda-Bold"/>
              </a:rPr>
              <a:t>A Story of Functions</a:t>
            </a:r>
            <a:endParaRPr lang="en-US" b="1" i="1" dirty="0">
              <a:latin typeface="Agenda-Bold"/>
            </a:endParaRPr>
          </a:p>
        </p:txBody>
      </p:sp>
      <p:sp>
        <p:nvSpPr>
          <p:cNvPr id="7" name="Text Placeholder 3"/>
          <p:cNvSpPr>
            <a:spLocks noGrp="1"/>
          </p:cNvSpPr>
          <p:nvPr>
            <p:ph type="body" sz="quarter" idx="11"/>
          </p:nvPr>
        </p:nvSpPr>
        <p:spPr>
          <a:xfrm>
            <a:off x="457200" y="4992624"/>
            <a:ext cx="8229600" cy="493776"/>
          </a:xfrm>
        </p:spPr>
        <p:txBody>
          <a:bodyPr/>
          <a:lstStyle/>
          <a:p>
            <a:r>
              <a:rPr lang="en-US" sz="2800" dirty="0">
                <a:solidFill>
                  <a:srgbClr val="617656"/>
                </a:solidFill>
                <a:latin typeface="Calibri"/>
                <a:cs typeface="Calibri"/>
              </a:rPr>
              <a:t>A Close Look at Grade 9 Module 1</a:t>
            </a:r>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400" dirty="0" smtClean="0"/>
              <a:t>Orientation to Materials</a:t>
            </a:r>
          </a:p>
          <a:p>
            <a:r>
              <a:rPr lang="en-US" sz="2400" dirty="0" smtClean="0"/>
              <a:t>Examine and experience excerpts from:</a:t>
            </a:r>
          </a:p>
          <a:p>
            <a:pPr marL="685800">
              <a:buFont typeface="Arial" pitchFamily="34" charset="0"/>
              <a:buChar char="•"/>
            </a:pPr>
            <a:r>
              <a:rPr lang="en-US" sz="2400" dirty="0" smtClean="0"/>
              <a:t>Module Overview</a:t>
            </a:r>
          </a:p>
          <a:p>
            <a:pPr marL="685800">
              <a:buFont typeface="Arial" pitchFamily="34" charset="0"/>
              <a:buChar char="•"/>
            </a:pPr>
            <a:r>
              <a:rPr lang="en-US" sz="2400" dirty="0" smtClean="0"/>
              <a:t>Topics A and B: Lessons 1-9</a:t>
            </a:r>
          </a:p>
          <a:p>
            <a:pPr marL="685800">
              <a:buFont typeface="Arial" pitchFamily="34" charset="0"/>
              <a:buChar char="•"/>
            </a:pPr>
            <a:r>
              <a:rPr lang="en-US" sz="2400" dirty="0" smtClean="0"/>
              <a:t>Mid-Module Assessment</a:t>
            </a:r>
          </a:p>
          <a:p>
            <a:pPr marL="685800">
              <a:buFont typeface="Arial" pitchFamily="34" charset="0"/>
              <a:buChar char="•"/>
            </a:pPr>
            <a:r>
              <a:rPr lang="en-US" sz="2400" dirty="0" smtClean="0"/>
              <a:t>Topics C and D:  Lessons 10-24</a:t>
            </a:r>
          </a:p>
          <a:p>
            <a:pPr marL="685800">
              <a:buFont typeface="Arial" pitchFamily="34" charset="0"/>
              <a:buChar char="•"/>
            </a:pPr>
            <a:r>
              <a:rPr lang="en-US" sz="2400" dirty="0" smtClean="0"/>
              <a:t>End of Module Assessment</a:t>
            </a:r>
            <a:endParaRPr lang="en-US" sz="2400" dirty="0"/>
          </a:p>
        </p:txBody>
      </p:sp>
    </p:spTree>
    <p:extLst>
      <p:ext uri="{BB962C8B-B14F-4D97-AF65-F5344CB8AC3E}">
        <p14:creationId xmlns:p14="http://schemas.microsoft.com/office/powerpoint/2010/main" val="5926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What’s in G9-M1?</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11</a:t>
            </a:fld>
            <a:endParaRPr lang="en-US" dirty="0">
              <a:solidFill>
                <a:srgbClr val="0A668B"/>
              </a:solidFill>
            </a:endParaRPr>
          </a:p>
        </p:txBody>
      </p:sp>
      <p:sp>
        <p:nvSpPr>
          <p:cNvPr id="7" name="Content Placeholder 3"/>
          <p:cNvSpPr>
            <a:spLocks noGrp="1"/>
          </p:cNvSpPr>
          <p:nvPr>
            <p:ph idx="4294967295"/>
          </p:nvPr>
        </p:nvSpPr>
        <p:spPr>
          <a:xfrm>
            <a:off x="457200" y="1913474"/>
            <a:ext cx="8229600" cy="4019126"/>
          </a:xfrm>
        </p:spPr>
        <p:txBody>
          <a:bodyPr/>
          <a:lstStyle/>
          <a:p>
            <a:pPr lvl="0">
              <a:buFont typeface="Arial" pitchFamily="34" charset="0"/>
              <a:buChar char="•"/>
            </a:pPr>
            <a:r>
              <a:rPr lang="en-US" sz="2200" dirty="0" smtClean="0">
                <a:solidFill>
                  <a:schemeClr val="tx1"/>
                </a:solidFill>
              </a:rPr>
              <a:t>Topic A:  </a:t>
            </a:r>
            <a:r>
              <a:rPr lang="en-US" sz="2200" dirty="0"/>
              <a:t>Explore the main functions of the year (linear, exponential and quadratic) through graphing stories (making graphs of situations)</a:t>
            </a:r>
          </a:p>
          <a:p>
            <a:pPr lvl="0">
              <a:buFont typeface="Arial" pitchFamily="34" charset="0"/>
              <a:buChar char="•"/>
            </a:pPr>
            <a:r>
              <a:rPr lang="en-US" sz="2200" dirty="0" smtClean="0">
                <a:solidFill>
                  <a:schemeClr val="tx1"/>
                </a:solidFill>
              </a:rPr>
              <a:t>Topic B:  </a:t>
            </a:r>
            <a:r>
              <a:rPr lang="en-US" sz="2200" dirty="0" smtClean="0"/>
              <a:t>Study </a:t>
            </a:r>
            <a:r>
              <a:rPr lang="en-US" sz="2200" dirty="0"/>
              <a:t>the structure of </a:t>
            </a:r>
            <a:r>
              <a:rPr lang="en-US" sz="2200" dirty="0" smtClean="0"/>
              <a:t>expressions, define what it means for expressions to be equivalent</a:t>
            </a:r>
            <a:endParaRPr lang="en-US" sz="2200" dirty="0"/>
          </a:p>
          <a:p>
            <a:pPr>
              <a:buFont typeface="Arial" pitchFamily="34" charset="0"/>
              <a:buChar char="•"/>
            </a:pPr>
            <a:r>
              <a:rPr lang="en-US" sz="2200" dirty="0" smtClean="0">
                <a:solidFill>
                  <a:schemeClr val="tx1"/>
                </a:solidFill>
              </a:rPr>
              <a:t>Topic C:  </a:t>
            </a:r>
            <a:r>
              <a:rPr lang="en-US" sz="2200" dirty="0" smtClean="0"/>
              <a:t>Precisely </a:t>
            </a:r>
            <a:r>
              <a:rPr lang="en-US" sz="2200" dirty="0"/>
              <a:t>explain </a:t>
            </a:r>
            <a:r>
              <a:rPr lang="en-US" sz="2200" dirty="0" smtClean="0"/>
              <a:t>each step in the </a:t>
            </a:r>
            <a:r>
              <a:rPr lang="en-US" sz="2200" dirty="0"/>
              <a:t>process of solving an equation</a:t>
            </a:r>
            <a:endParaRPr lang="en-US" sz="2200" dirty="0" smtClean="0">
              <a:solidFill>
                <a:schemeClr val="tx1"/>
              </a:solidFill>
            </a:endParaRPr>
          </a:p>
          <a:p>
            <a:pPr lvl="0">
              <a:buFont typeface="Arial" pitchFamily="34" charset="0"/>
              <a:buChar char="•"/>
            </a:pPr>
            <a:r>
              <a:rPr lang="en-US" sz="2200" dirty="0" smtClean="0">
                <a:solidFill>
                  <a:schemeClr val="tx1"/>
                </a:solidFill>
              </a:rPr>
              <a:t>Topic D:  </a:t>
            </a:r>
            <a:r>
              <a:rPr lang="en-US" sz="2200" dirty="0" smtClean="0"/>
              <a:t>The </a:t>
            </a:r>
            <a:r>
              <a:rPr lang="en-US" sz="2200" dirty="0"/>
              <a:t>modeling </a:t>
            </a:r>
            <a:r>
              <a:rPr lang="en-US" sz="2200" dirty="0" smtClean="0"/>
              <a:t>cycle – solving </a:t>
            </a:r>
            <a:r>
              <a:rPr lang="en-US" sz="2200" dirty="0"/>
              <a:t>problems using equations and inequalities in one variable, systems of equations in two </a:t>
            </a:r>
            <a:r>
              <a:rPr lang="en-US" sz="2200" dirty="0" smtClean="0"/>
              <a:t>variables</a:t>
            </a:r>
            <a:endParaRPr lang="en-US" sz="2200" dirty="0"/>
          </a:p>
          <a:p>
            <a:pPr>
              <a:buFont typeface="Arial" pitchFamily="34" charset="0"/>
              <a:buChar char="•"/>
            </a:pPr>
            <a:endParaRPr lang="en-US" dirty="0">
              <a:solidFill>
                <a:schemeClr val="tx1"/>
              </a:solidFill>
            </a:endParaRPr>
          </a:p>
          <a:p>
            <a:pPr>
              <a:buFont typeface="Arial" pitchFamily="34" charset="0"/>
              <a:buChar char="•"/>
            </a:pPr>
            <a:endParaRPr lang="en-US" dirty="0"/>
          </a:p>
        </p:txBody>
      </p:sp>
    </p:spTree>
    <p:extLst>
      <p:ext uri="{BB962C8B-B14F-4D97-AF65-F5344CB8AC3E}">
        <p14:creationId xmlns:p14="http://schemas.microsoft.com/office/powerpoint/2010/main" val="182855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400" dirty="0" smtClean="0"/>
              <a:t>Orientation to Materials</a:t>
            </a:r>
          </a:p>
          <a:p>
            <a:r>
              <a:rPr lang="en-US" sz="2400" dirty="0" smtClean="0"/>
              <a:t>Examine and experience excerpts from:</a:t>
            </a:r>
          </a:p>
          <a:p>
            <a:pPr marL="685800">
              <a:buFont typeface="Arial" pitchFamily="34" charset="0"/>
              <a:buChar char="•"/>
            </a:pPr>
            <a:r>
              <a:rPr lang="en-US" sz="2400" dirty="0" smtClean="0"/>
              <a:t>Module Overview</a:t>
            </a:r>
          </a:p>
          <a:p>
            <a:pPr marL="685800">
              <a:buFont typeface="Arial" pitchFamily="34" charset="0"/>
              <a:buChar char="•"/>
            </a:pPr>
            <a:r>
              <a:rPr lang="en-US" sz="2400" dirty="0" smtClean="0"/>
              <a:t>Topics A and B: Lessons 1-9</a:t>
            </a:r>
          </a:p>
          <a:p>
            <a:pPr marL="685800">
              <a:buFont typeface="Arial" pitchFamily="34" charset="0"/>
              <a:buChar char="•"/>
            </a:pPr>
            <a:r>
              <a:rPr lang="en-US" sz="2400" dirty="0" smtClean="0"/>
              <a:t>Mid-Module Assessment</a:t>
            </a:r>
          </a:p>
          <a:p>
            <a:pPr marL="685800">
              <a:buFont typeface="Arial" pitchFamily="34" charset="0"/>
              <a:buChar char="•"/>
            </a:pPr>
            <a:r>
              <a:rPr lang="en-US" sz="2400" dirty="0" smtClean="0"/>
              <a:t>Topics C and D:  Lessons 10-24</a:t>
            </a:r>
          </a:p>
          <a:p>
            <a:pPr marL="685800">
              <a:buFont typeface="Arial" pitchFamily="34" charset="0"/>
              <a:buChar char="•"/>
            </a:pPr>
            <a:r>
              <a:rPr lang="en-US" sz="2400" dirty="0" smtClean="0"/>
              <a:t>End of Module Assessment</a:t>
            </a:r>
            <a:endParaRPr lang="en-US" sz="2400" dirty="0"/>
          </a:p>
        </p:txBody>
      </p:sp>
    </p:spTree>
    <p:extLst>
      <p:ext uri="{BB962C8B-B14F-4D97-AF65-F5344CB8AC3E}">
        <p14:creationId xmlns:p14="http://schemas.microsoft.com/office/powerpoint/2010/main" val="5775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4874"/>
            <a:ext cx="8458200" cy="4019126"/>
          </a:xfrm>
        </p:spPr>
        <p:txBody>
          <a:bodyPr/>
          <a:lstStyle/>
          <a:p>
            <a:endParaRPr lang="en-US" dirty="0"/>
          </a:p>
          <a:p>
            <a:endParaRPr lang="en-US" dirty="0" smtClean="0"/>
          </a:p>
          <a:p>
            <a:endParaRPr lang="en-US" dirty="0"/>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1012753"/>
            <a:ext cx="6915150" cy="502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144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563"/>
            <a:ext cx="8229600" cy="749438"/>
          </a:xfrm>
        </p:spPr>
        <p:txBody>
          <a:bodyPr>
            <a:normAutofit fontScale="90000"/>
          </a:bodyPr>
          <a:lstStyle/>
          <a:p>
            <a:r>
              <a:rPr lang="en-US" dirty="0" smtClean="0"/>
              <a:t>Lesson 1</a:t>
            </a:r>
            <a:br>
              <a:rPr lang="en-US" dirty="0" smtClean="0"/>
            </a:br>
            <a:r>
              <a:rPr lang="en-US" sz="2400" dirty="0" smtClean="0"/>
              <a:t>Graphs of Piecewise Linear Functions</a:t>
            </a:r>
            <a:endParaRPr lang="en-US" sz="3200"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14</a:t>
            </a:fld>
            <a:endParaRPr lang="en-US" dirty="0">
              <a:solidFill>
                <a:srgbClr val="0A668B"/>
              </a:solidFill>
            </a:endParaRPr>
          </a:p>
        </p:txBody>
      </p:sp>
      <p:sp>
        <p:nvSpPr>
          <p:cNvPr id="7" name="Content Placeholder 3"/>
          <p:cNvSpPr>
            <a:spLocks noGrp="1"/>
          </p:cNvSpPr>
          <p:nvPr>
            <p:ph idx="4294967295"/>
          </p:nvPr>
        </p:nvSpPr>
        <p:spPr>
          <a:xfrm>
            <a:off x="457200" y="2400300"/>
            <a:ext cx="8229600" cy="2573038"/>
          </a:xfrm>
        </p:spPr>
        <p:txBody>
          <a:bodyPr/>
          <a:lstStyle/>
          <a:p>
            <a:pPr marL="0" indent="0"/>
            <a:r>
              <a:rPr lang="en-US" sz="2200" dirty="0" smtClean="0"/>
              <a:t>Example 1:</a:t>
            </a:r>
          </a:p>
          <a:p>
            <a:pPr>
              <a:buFont typeface="Arial" pitchFamily="34" charset="0"/>
              <a:buChar char="•"/>
            </a:pPr>
            <a:r>
              <a:rPr lang="en-US" sz="2200" dirty="0" smtClean="0"/>
              <a:t>Describe the motion of the man in the video</a:t>
            </a:r>
            <a:endParaRPr lang="en-US" sz="2200" dirty="0"/>
          </a:p>
        </p:txBody>
      </p:sp>
    </p:spTree>
    <p:extLst>
      <p:ext uri="{BB962C8B-B14F-4D97-AF65-F5344CB8AC3E}">
        <p14:creationId xmlns:p14="http://schemas.microsoft.com/office/powerpoint/2010/main" val="2713122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563"/>
            <a:ext cx="8229600" cy="749438"/>
          </a:xfrm>
        </p:spPr>
        <p:txBody>
          <a:bodyPr/>
          <a:lstStyle/>
          <a:p>
            <a:r>
              <a:rPr lang="en-US" dirty="0" smtClean="0"/>
              <a:t>The Video:</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15</a:t>
            </a:fld>
            <a:endParaRPr lang="en-US" dirty="0">
              <a:solidFill>
                <a:srgbClr val="0A668B"/>
              </a:solidFill>
            </a:endParaRPr>
          </a:p>
        </p:txBody>
      </p:sp>
      <p:sp>
        <p:nvSpPr>
          <p:cNvPr id="7" name="Content Placeholder 3"/>
          <p:cNvSpPr>
            <a:spLocks noGrp="1"/>
          </p:cNvSpPr>
          <p:nvPr>
            <p:ph idx="4294967295"/>
          </p:nvPr>
        </p:nvSpPr>
        <p:spPr>
          <a:xfrm>
            <a:off x="457200" y="1889299"/>
            <a:ext cx="8229600" cy="3084039"/>
          </a:xfrm>
        </p:spPr>
        <p:txBody>
          <a:bodyPr/>
          <a:lstStyle/>
          <a:p>
            <a:pPr>
              <a:buFont typeface="Arial" pitchFamily="34" charset="0"/>
              <a:buChar char="•"/>
            </a:pPr>
            <a:r>
              <a:rPr lang="en-US" sz="2200" dirty="0">
                <a:hlinkClick r:id="rId3"/>
              </a:rPr>
              <a:t>http://</a:t>
            </a:r>
            <a:r>
              <a:rPr lang="en-US" sz="2200" dirty="0" smtClean="0">
                <a:hlinkClick r:id="rId3"/>
              </a:rPr>
              <a:t>mrmeyer.com/graphingstories1/graphingstories2.mov</a:t>
            </a:r>
            <a:endParaRPr lang="en-US" sz="2200" dirty="0" smtClean="0"/>
          </a:p>
          <a:p>
            <a:pPr indent="0"/>
            <a:r>
              <a:rPr lang="en-US" sz="2200" dirty="0" smtClean="0"/>
              <a:t>(watch only the first 1:08 minutes)</a:t>
            </a:r>
            <a:endParaRPr lang="en-US" sz="2200" dirty="0"/>
          </a:p>
        </p:txBody>
      </p:sp>
    </p:spTree>
    <p:extLst>
      <p:ext uri="{BB962C8B-B14F-4D97-AF65-F5344CB8AC3E}">
        <p14:creationId xmlns:p14="http://schemas.microsoft.com/office/powerpoint/2010/main" val="3676836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563"/>
            <a:ext cx="8229600" cy="749438"/>
          </a:xfrm>
        </p:spPr>
        <p:txBody>
          <a:bodyPr>
            <a:normAutofit fontScale="90000"/>
          </a:bodyPr>
          <a:lstStyle/>
          <a:p>
            <a:r>
              <a:rPr lang="en-US" dirty="0" smtClean="0"/>
              <a:t>Lesson 1</a:t>
            </a:r>
            <a:br>
              <a:rPr lang="en-US" dirty="0" smtClean="0"/>
            </a:br>
            <a:r>
              <a:rPr lang="en-US" sz="2400" dirty="0" smtClean="0"/>
              <a:t>Graphs of Piecewise Linear Functions</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16</a:t>
            </a:fld>
            <a:endParaRPr lang="en-US" dirty="0">
              <a:solidFill>
                <a:srgbClr val="0A668B"/>
              </a:solidFill>
            </a:endParaRPr>
          </a:p>
        </p:txBody>
      </p:sp>
      <p:sp>
        <p:nvSpPr>
          <p:cNvPr id="7" name="Content Placeholder 3"/>
          <p:cNvSpPr>
            <a:spLocks noGrp="1"/>
          </p:cNvSpPr>
          <p:nvPr>
            <p:ph idx="4294967295"/>
          </p:nvPr>
        </p:nvSpPr>
        <p:spPr>
          <a:xfrm>
            <a:off x="457200" y="2400300"/>
            <a:ext cx="8229600" cy="2573038"/>
          </a:xfrm>
        </p:spPr>
        <p:txBody>
          <a:bodyPr/>
          <a:lstStyle/>
          <a:p>
            <a:pPr marL="0" indent="0"/>
            <a:r>
              <a:rPr lang="en-US" sz="2200" dirty="0" smtClean="0"/>
              <a:t>Example 1:</a:t>
            </a:r>
          </a:p>
          <a:p>
            <a:pPr>
              <a:buFont typeface="Arial" pitchFamily="34" charset="0"/>
              <a:buChar char="•"/>
            </a:pPr>
            <a:r>
              <a:rPr lang="en-US" sz="2200" dirty="0" smtClean="0"/>
              <a:t>Describe the motion of the man in the video</a:t>
            </a:r>
            <a:endParaRPr lang="en-US" sz="2200" dirty="0"/>
          </a:p>
        </p:txBody>
      </p:sp>
    </p:spTree>
    <p:extLst>
      <p:ext uri="{BB962C8B-B14F-4D97-AF65-F5344CB8AC3E}">
        <p14:creationId xmlns:p14="http://schemas.microsoft.com/office/powerpoint/2010/main" val="2396598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sz="2800" dirty="0" smtClean="0"/>
              <a:t>Lesson 1 (continued)</a:t>
            </a:r>
            <a:endParaRPr lang="en-US" sz="2800"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17</a:t>
            </a:fld>
            <a:endParaRPr lang="en-US" dirty="0">
              <a:solidFill>
                <a:srgbClr val="0A668B"/>
              </a:solidFill>
            </a:endParaRPr>
          </a:p>
        </p:txBody>
      </p:sp>
      <p:sp>
        <p:nvSpPr>
          <p:cNvPr id="7" name="Content Placeholder 3"/>
          <p:cNvSpPr>
            <a:spLocks noGrp="1"/>
          </p:cNvSpPr>
          <p:nvPr>
            <p:ph idx="4294967295"/>
          </p:nvPr>
        </p:nvSpPr>
        <p:spPr>
          <a:xfrm>
            <a:off x="457200" y="1913474"/>
            <a:ext cx="8229600" cy="4019126"/>
          </a:xfrm>
        </p:spPr>
        <p:txBody>
          <a:bodyPr/>
          <a:lstStyle/>
          <a:p>
            <a:pPr marL="0" indent="0"/>
            <a:r>
              <a:rPr lang="en-US" sz="2200" dirty="0" smtClean="0"/>
              <a:t>Example 2:</a:t>
            </a:r>
          </a:p>
          <a:p>
            <a:pPr>
              <a:buFont typeface="Arial" pitchFamily="34" charset="0"/>
              <a:buChar char="•"/>
            </a:pPr>
            <a:r>
              <a:rPr lang="en-US" sz="2200" dirty="0" smtClean="0"/>
              <a:t>Here is an elevation vs. time graph of a person’s motion, can we describe what the person might have been doing? </a:t>
            </a:r>
            <a:endParaRPr lang="en-US" sz="2200" dirty="0"/>
          </a:p>
        </p:txBody>
      </p:sp>
      <p:pic>
        <p:nvPicPr>
          <p:cNvPr id="5" name="Picture 4"/>
          <p:cNvPicPr/>
          <p:nvPr/>
        </p:nvPicPr>
        <p:blipFill>
          <a:blip r:embed="rId3" cstate="print"/>
          <a:srcRect/>
          <a:stretch>
            <a:fillRect/>
          </a:stretch>
        </p:blipFill>
        <p:spPr bwMode="auto">
          <a:xfrm>
            <a:off x="2152037" y="3288450"/>
            <a:ext cx="3797935" cy="2428875"/>
          </a:xfrm>
          <a:prstGeom prst="rect">
            <a:avLst/>
          </a:prstGeom>
          <a:noFill/>
          <a:ln w="9525">
            <a:noFill/>
            <a:miter lim="800000"/>
            <a:headEnd/>
            <a:tailEnd/>
          </a:ln>
        </p:spPr>
      </p:pic>
    </p:spTree>
    <p:extLst>
      <p:ext uri="{BB962C8B-B14F-4D97-AF65-F5344CB8AC3E}">
        <p14:creationId xmlns:p14="http://schemas.microsoft.com/office/powerpoint/2010/main" val="1151525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287"/>
            <a:ext cx="8229600" cy="824382"/>
          </a:xfrm>
        </p:spPr>
        <p:txBody>
          <a:bodyPr/>
          <a:lstStyle/>
          <a:p>
            <a:r>
              <a:rPr lang="en-US" dirty="0" smtClean="0"/>
              <a:t>Reflecting on Lesson 1</a:t>
            </a:r>
            <a:endParaRPr lang="en-US" dirty="0"/>
          </a:p>
        </p:txBody>
      </p:sp>
      <p:sp>
        <p:nvSpPr>
          <p:cNvPr id="3" name="Content Placeholder 2"/>
          <p:cNvSpPr>
            <a:spLocks noGrp="1"/>
          </p:cNvSpPr>
          <p:nvPr>
            <p:ph idx="4294967295"/>
          </p:nvPr>
        </p:nvSpPr>
        <p:spPr>
          <a:xfrm>
            <a:off x="457200" y="1714500"/>
            <a:ext cx="8229600" cy="4218100"/>
          </a:xfrm>
        </p:spPr>
        <p:txBody>
          <a:bodyPr/>
          <a:lstStyle/>
          <a:p>
            <a:r>
              <a:rPr lang="en-US" sz="2800" dirty="0" smtClean="0"/>
              <a:t>How does this lesson engage students in the Math Practice standards?  </a:t>
            </a:r>
            <a:endParaRPr lang="en-US" sz="2800" dirty="0"/>
          </a:p>
        </p:txBody>
      </p:sp>
    </p:spTree>
    <p:extLst>
      <p:ext uri="{BB962C8B-B14F-4D97-AF65-F5344CB8AC3E}">
        <p14:creationId xmlns:p14="http://schemas.microsoft.com/office/powerpoint/2010/main" val="1352939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0"/>
            <a:ext cx="8229600" cy="1018005"/>
          </a:xfrm>
        </p:spPr>
        <p:txBody>
          <a:bodyPr>
            <a:normAutofit/>
          </a:bodyPr>
          <a:lstStyle/>
          <a:p>
            <a:r>
              <a:rPr lang="en-US" dirty="0"/>
              <a:t>Lesson </a:t>
            </a:r>
            <a:r>
              <a:rPr lang="en-US" dirty="0" smtClean="0"/>
              <a:t>2</a:t>
            </a:r>
            <a:r>
              <a:rPr lang="en-US" sz="2800" dirty="0"/>
              <a:t/>
            </a:r>
            <a:br>
              <a:rPr lang="en-US" sz="2800" dirty="0"/>
            </a:br>
            <a:r>
              <a:rPr lang="en-US" sz="2400" dirty="0"/>
              <a:t>Graphs of </a:t>
            </a:r>
            <a:r>
              <a:rPr lang="en-US" sz="2400" dirty="0" smtClean="0"/>
              <a:t>Quadratic </a:t>
            </a:r>
            <a:r>
              <a:rPr lang="en-US" sz="2400" dirty="0"/>
              <a:t>Functions</a:t>
            </a:r>
          </a:p>
        </p:txBody>
      </p:sp>
      <p:sp>
        <p:nvSpPr>
          <p:cNvPr id="3" name="Content Placeholder 2"/>
          <p:cNvSpPr>
            <a:spLocks noGrp="1"/>
          </p:cNvSpPr>
          <p:nvPr>
            <p:ph idx="4294967295"/>
          </p:nvPr>
        </p:nvSpPr>
        <p:spPr>
          <a:xfrm>
            <a:off x="457200" y="1913474"/>
            <a:ext cx="8229600" cy="4019126"/>
          </a:xfrm>
        </p:spPr>
        <p:txBody>
          <a:bodyPr/>
          <a:lstStyle/>
          <a:p>
            <a:endParaRPr lang="en-US" dirty="0" smtClean="0"/>
          </a:p>
          <a:p>
            <a:endParaRPr lang="en-US" dirty="0" smtClean="0"/>
          </a:p>
        </p:txBody>
      </p:sp>
      <p:sp>
        <p:nvSpPr>
          <p:cNvPr id="4" name="Content Placeholder 3"/>
          <p:cNvSpPr txBox="1">
            <a:spLocks/>
          </p:cNvSpPr>
          <p:nvPr/>
        </p:nvSpPr>
        <p:spPr bwMode="auto">
          <a:xfrm>
            <a:off x="457200" y="2400300"/>
            <a:ext cx="8229600" cy="25730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200" baseline="0" dirty="0" smtClean="0"/>
              <a:t>Example 2:</a:t>
            </a:r>
          </a:p>
          <a:p>
            <a:pPr>
              <a:buFont typeface="Arial" pitchFamily="34" charset="0"/>
              <a:buChar char="•"/>
            </a:pPr>
            <a:r>
              <a:rPr lang="en-US" sz="2200" baseline="0" dirty="0" smtClean="0"/>
              <a:t>Graph the elevation of the man over time.</a:t>
            </a:r>
            <a:endParaRPr lang="en-US" sz="2200" baseline="0" dirty="0"/>
          </a:p>
        </p:txBody>
      </p:sp>
    </p:spTree>
    <p:extLst>
      <p:ext uri="{BB962C8B-B14F-4D97-AF65-F5344CB8AC3E}">
        <p14:creationId xmlns:p14="http://schemas.microsoft.com/office/powerpoint/2010/main" val="3633030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673"/>
            <a:ext cx="8229600" cy="824382"/>
          </a:xfrm>
        </p:spPr>
        <p:txBody>
          <a:bodyPr/>
          <a:lstStyle/>
          <a:p>
            <a:r>
              <a:rPr lang="en-US" dirty="0" smtClean="0"/>
              <a:t>Opening Exercise</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800" dirty="0" smtClean="0"/>
              <a:t>Consider that:</a:t>
            </a:r>
          </a:p>
          <a:p>
            <a:r>
              <a:rPr lang="en-US" sz="2800" dirty="0"/>
              <a:t>	</a:t>
            </a:r>
            <a:r>
              <a:rPr lang="en-US" sz="2800" dirty="0" smtClean="0"/>
              <a:t>1 + 2 + 3 = 1(2)(3)</a:t>
            </a:r>
          </a:p>
          <a:p>
            <a:r>
              <a:rPr lang="en-US" sz="2800" dirty="0" smtClean="0"/>
              <a:t>Use pictorial models to show that, in general:</a:t>
            </a:r>
          </a:p>
          <a:p>
            <a:r>
              <a:rPr lang="en-US" sz="2800" dirty="0"/>
              <a:t>	</a:t>
            </a:r>
            <a:r>
              <a:rPr lang="en-US" sz="2800" dirty="0" smtClean="0"/>
              <a:t>a + b + c ≠ a(b)(c)</a:t>
            </a:r>
          </a:p>
        </p:txBody>
      </p:sp>
    </p:spTree>
    <p:extLst>
      <p:ext uri="{BB962C8B-B14F-4D97-AF65-F5344CB8AC3E}">
        <p14:creationId xmlns:p14="http://schemas.microsoft.com/office/powerpoint/2010/main" val="1954658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563"/>
            <a:ext cx="8229600" cy="749438"/>
          </a:xfrm>
        </p:spPr>
        <p:txBody>
          <a:bodyPr/>
          <a:lstStyle/>
          <a:p>
            <a:r>
              <a:rPr lang="en-US" dirty="0" smtClean="0"/>
              <a:t>The Video:</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20</a:t>
            </a:fld>
            <a:endParaRPr lang="en-US" dirty="0">
              <a:solidFill>
                <a:srgbClr val="0A668B"/>
              </a:solidFill>
            </a:endParaRPr>
          </a:p>
        </p:txBody>
      </p:sp>
      <p:sp>
        <p:nvSpPr>
          <p:cNvPr id="7" name="Content Placeholder 3"/>
          <p:cNvSpPr>
            <a:spLocks noGrp="1"/>
          </p:cNvSpPr>
          <p:nvPr>
            <p:ph idx="4294967295"/>
          </p:nvPr>
        </p:nvSpPr>
        <p:spPr>
          <a:xfrm>
            <a:off x="457200" y="1889299"/>
            <a:ext cx="8229600" cy="3084039"/>
          </a:xfrm>
        </p:spPr>
        <p:txBody>
          <a:bodyPr/>
          <a:lstStyle/>
          <a:p>
            <a:pPr>
              <a:buFont typeface="Arial" pitchFamily="34" charset="0"/>
              <a:buChar char="•"/>
            </a:pPr>
            <a:r>
              <a:rPr lang="en-US" sz="2200" dirty="0" smtClean="0">
                <a:hlinkClick r:id="rId3"/>
              </a:rPr>
              <a:t>https://www.youtube.com/watch?v=ZCFBC8aXz-g</a:t>
            </a:r>
            <a:endParaRPr lang="en-US" sz="2200" dirty="0" smtClean="0"/>
          </a:p>
        </p:txBody>
      </p:sp>
    </p:spTree>
    <p:extLst>
      <p:ext uri="{BB962C8B-B14F-4D97-AF65-F5344CB8AC3E}">
        <p14:creationId xmlns:p14="http://schemas.microsoft.com/office/powerpoint/2010/main" val="1063287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endParaRPr lang="en-US" dirty="0"/>
          </a:p>
        </p:txBody>
      </p:sp>
      <p:sp>
        <p:nvSpPr>
          <p:cNvPr id="3" name="Content Placeholder 2"/>
          <p:cNvSpPr>
            <a:spLocks noGrp="1"/>
          </p:cNvSpPr>
          <p:nvPr>
            <p:ph idx="4294967295"/>
          </p:nvPr>
        </p:nvSpPr>
        <p:spPr>
          <a:xfrm>
            <a:off x="457200" y="1684874"/>
            <a:ext cx="8458200" cy="4019126"/>
          </a:xfrm>
        </p:spPr>
        <p:txBody>
          <a:bodyPr/>
          <a:lstStyle/>
          <a:p>
            <a:endParaRPr lang="en-US" dirty="0"/>
          </a:p>
          <a:p>
            <a:endParaRPr lang="en-US" dirty="0" smtClean="0"/>
          </a:p>
          <a:p>
            <a:endParaRPr lang="en-US" dirty="0"/>
          </a:p>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089091"/>
            <a:ext cx="8229600" cy="470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262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Topic B: The Structure of Expressions</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3200" dirty="0" smtClean="0"/>
              <a:t>What does it mean for two algebraic expressions to be algebraically equivalent?</a:t>
            </a:r>
            <a:endParaRPr lang="en-US" sz="3200" dirty="0"/>
          </a:p>
        </p:txBody>
      </p:sp>
    </p:spTree>
    <p:extLst>
      <p:ext uri="{BB962C8B-B14F-4D97-AF65-F5344CB8AC3E}">
        <p14:creationId xmlns:p14="http://schemas.microsoft.com/office/powerpoint/2010/main" val="2211378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Lesson 6: Algebraic Expressions</a:t>
            </a:r>
            <a:endParaRPr lang="en-US" dirty="0"/>
          </a:p>
        </p:txBody>
      </p:sp>
      <p:sp>
        <p:nvSpPr>
          <p:cNvPr id="3" name="Content Placeholder 2"/>
          <p:cNvSpPr>
            <a:spLocks noGrp="1"/>
          </p:cNvSpPr>
          <p:nvPr>
            <p:ph idx="4294967295"/>
          </p:nvPr>
        </p:nvSpPr>
        <p:spPr>
          <a:xfrm>
            <a:off x="457200" y="1722974"/>
            <a:ext cx="8458200" cy="4019126"/>
          </a:xfrm>
        </p:spPr>
        <p:txBody>
          <a:bodyPr/>
          <a:lstStyle/>
          <a:p>
            <a:r>
              <a:rPr lang="en-US" sz="2400" b="1" dirty="0" smtClean="0"/>
              <a:t>Exercise 1: The Four Number Game</a:t>
            </a:r>
          </a:p>
          <a:p>
            <a:pPr>
              <a:buFont typeface="Arial" pitchFamily="34" charset="0"/>
              <a:buChar char="•"/>
            </a:pPr>
            <a:r>
              <a:rPr lang="en-US" sz="2400" dirty="0" smtClean="0"/>
              <a:t>Use the numbers 1, 2, 3, and 4 at most once.</a:t>
            </a:r>
          </a:p>
          <a:p>
            <a:pPr>
              <a:buFont typeface="Arial" pitchFamily="34" charset="0"/>
              <a:buChar char="•"/>
            </a:pPr>
            <a:r>
              <a:rPr lang="en-US" sz="2400" dirty="0" smtClean="0"/>
              <a:t>Use only the +  and x operators.</a:t>
            </a:r>
          </a:p>
          <a:p>
            <a:endParaRPr lang="en-US" sz="2400" dirty="0" smtClean="0"/>
          </a:p>
          <a:p>
            <a:pPr indent="-57150"/>
            <a:r>
              <a:rPr lang="en-US" sz="2400" dirty="0" smtClean="0"/>
              <a:t> There is more than one way to create some numbers: </a:t>
            </a:r>
            <a:endParaRPr lang="en-US" sz="2400" dirty="0"/>
          </a:p>
          <a:p>
            <a:pPr marL="685800"/>
            <a:r>
              <a:rPr lang="en-US" sz="2400" dirty="0"/>
              <a:t>	1 + 2 + 3 = </a:t>
            </a:r>
            <a:r>
              <a:rPr lang="en-US" sz="2400" dirty="0" smtClean="0"/>
              <a:t>6 and 1(2</a:t>
            </a:r>
            <a:r>
              <a:rPr lang="en-US" sz="2400" dirty="0"/>
              <a:t>)(3</a:t>
            </a:r>
            <a:r>
              <a:rPr lang="en-US" sz="2400" dirty="0" smtClean="0"/>
              <a:t>) = 6</a:t>
            </a:r>
            <a:endParaRPr lang="en-US" sz="2400" dirty="0"/>
          </a:p>
          <a:p>
            <a:pPr marL="685800"/>
            <a:r>
              <a:rPr lang="en-US" sz="2400" dirty="0"/>
              <a:t>Use pictorial models to show that, in general:</a:t>
            </a:r>
          </a:p>
          <a:p>
            <a:pPr marL="685800"/>
            <a:r>
              <a:rPr lang="en-US" sz="2400" dirty="0"/>
              <a:t>	a + b + c ≠ a(b)(c)</a:t>
            </a:r>
          </a:p>
          <a:p>
            <a:pPr>
              <a:buFont typeface="Arial" pitchFamily="34" charset="0"/>
              <a:buChar char="•"/>
            </a:pPr>
            <a:endParaRPr lang="en-US" sz="2400" dirty="0" smtClean="0"/>
          </a:p>
          <a:p>
            <a:endParaRPr lang="en-US" dirty="0"/>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4752975"/>
            <a:ext cx="42005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2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Lesson 6: Algebraic Expressions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1722974"/>
                <a:ext cx="7962900" cy="4019126"/>
              </a:xfrm>
            </p:spPr>
            <p:txBody>
              <a:bodyPr/>
              <a:lstStyle/>
              <a:p>
                <a:r>
                  <a:rPr lang="en-US" sz="2400" b="1" dirty="0" smtClean="0"/>
                  <a:t>Exercise 4: </a:t>
                </a:r>
                <a:r>
                  <a:rPr lang="en-US" sz="2400" dirty="0" smtClean="0"/>
                  <a:t>Roma says that collecting like terms can be seen as an application of the distributive property.  Is writing </a:t>
                </a:r>
                <a14:m>
                  <m:oMath xmlns:m="http://schemas.openxmlformats.org/officeDocument/2006/math">
                    <m:r>
                      <a:rPr lang="en-US" sz="2400" i="1" dirty="0" smtClean="0">
                        <a:latin typeface="Cambria Math"/>
                      </a:rPr>
                      <m:t>𝑥</m:t>
                    </m:r>
                    <m:r>
                      <a:rPr lang="en-US" sz="2400" i="1" dirty="0" smtClean="0">
                        <a:latin typeface="Cambria Math"/>
                      </a:rPr>
                      <m:t> + </m:t>
                    </m:r>
                    <m:r>
                      <a:rPr lang="en-US" sz="2400" i="1" dirty="0" smtClean="0">
                        <a:latin typeface="Cambria Math"/>
                      </a:rPr>
                      <m:t>𝑥</m:t>
                    </m:r>
                    <m:r>
                      <a:rPr lang="en-US" sz="2400" i="1" dirty="0" smtClean="0">
                        <a:latin typeface="Cambria Math"/>
                      </a:rPr>
                      <m:t> = 2</m:t>
                    </m:r>
                    <m:r>
                      <a:rPr lang="en-US" sz="2400" i="1" dirty="0" smtClean="0">
                        <a:latin typeface="Cambria Math"/>
                      </a:rPr>
                      <m:t>𝑥</m:t>
                    </m:r>
                    <m:r>
                      <a:rPr lang="en-US" sz="2400" i="1" dirty="0" smtClean="0">
                        <a:latin typeface="Cambria Math"/>
                      </a:rPr>
                      <m:t> </m:t>
                    </m:r>
                  </m:oMath>
                </a14:m>
                <a:r>
                  <a:rPr lang="en-US" sz="2400" dirty="0" smtClean="0"/>
                  <a:t>an application of the distributive property?</a:t>
                </a:r>
              </a:p>
              <a:p>
                <a:endParaRPr lang="en-US" sz="2400" dirty="0"/>
              </a:p>
              <a:p>
                <a:r>
                  <a:rPr lang="en-US" sz="2400" b="1" dirty="0"/>
                  <a:t>Exercise 5:  </a:t>
                </a:r>
                <a:r>
                  <a:rPr lang="en-US" sz="2400" dirty="0"/>
                  <a:t>Leela is convince that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m:t>
                        </m:r>
                        <m:r>
                          <a:rPr lang="en-US" sz="2400" i="1">
                            <a:latin typeface="Cambria Math"/>
                          </a:rPr>
                          <m:t>𝑎</m:t>
                        </m:r>
                        <m:r>
                          <a:rPr lang="en-US" sz="2400" i="1">
                            <a:latin typeface="Cambria Math"/>
                          </a:rPr>
                          <m:t>+</m:t>
                        </m:r>
                        <m:r>
                          <a:rPr lang="en-US" sz="2400" i="1">
                            <a:latin typeface="Cambria Math"/>
                          </a:rPr>
                          <m:t>𝑏</m:t>
                        </m:r>
                        <m:r>
                          <a:rPr lang="en-US" sz="2400" i="1">
                            <a:latin typeface="Cambria Math"/>
                          </a:rPr>
                          <m:t>)</m:t>
                        </m:r>
                      </m:e>
                      <m:sup>
                        <m:r>
                          <a:rPr lang="en-US" sz="2400" i="1">
                            <a:latin typeface="Cambria Math"/>
                          </a:rPr>
                          <m:t>2</m:t>
                        </m:r>
                      </m:sup>
                    </m:sSup>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𝑎</m:t>
                        </m:r>
                      </m:e>
                      <m:sup>
                        <m:r>
                          <a:rPr lang="en-US" sz="2400" i="1">
                            <a:latin typeface="Cambria Math"/>
                          </a:rPr>
                          <m:t>2</m:t>
                        </m:r>
                      </m:sup>
                    </m:sSup>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𝑏</m:t>
                        </m:r>
                      </m:e>
                      <m:sup>
                        <m:r>
                          <a:rPr lang="en-US" sz="2400" i="1">
                            <a:latin typeface="Cambria Math"/>
                          </a:rPr>
                          <m:t>2</m:t>
                        </m:r>
                      </m:sup>
                    </m:sSup>
                    <m:r>
                      <a:rPr lang="en-US" sz="2400" i="1">
                        <a:latin typeface="Cambria Math"/>
                      </a:rPr>
                      <m:t>.</m:t>
                    </m:r>
                  </m:oMath>
                </a14:m>
                <a:r>
                  <a:rPr lang="en-US" sz="2400" dirty="0"/>
                  <a:t>  Do you think she is right?</a:t>
                </a:r>
              </a:p>
              <a:p>
                <a:r>
                  <a:rPr lang="en-US" sz="2400" dirty="0" smtClean="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22974"/>
                <a:ext cx="7962900" cy="4019126"/>
              </a:xfrm>
              <a:blipFill rotWithShape="1">
                <a:blip r:embed="rId3"/>
                <a:stretch>
                  <a:fillRect l="-2297" t="-1214"/>
                </a:stretch>
              </a:blipFill>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152775" y="4599331"/>
            <a:ext cx="3981450" cy="1798751"/>
          </a:xfrm>
          <a:prstGeom prst="rect">
            <a:avLst/>
          </a:prstGeom>
          <a:noFill/>
          <a:ln>
            <a:noFill/>
          </a:ln>
        </p:spPr>
      </p:pic>
    </p:spTree>
    <p:extLst>
      <p:ext uri="{BB962C8B-B14F-4D97-AF65-F5344CB8AC3E}">
        <p14:creationId xmlns:p14="http://schemas.microsoft.com/office/powerpoint/2010/main" val="11760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smtClean="0"/>
              <a:t>Lesson 6: Algebraic Expressions – </a:t>
            </a:r>
            <a:br>
              <a:rPr lang="en-US" dirty="0" smtClean="0"/>
            </a:br>
            <a:r>
              <a:rPr lang="en-US" sz="2400" dirty="0" smtClean="0"/>
              <a:t>The Distributive Property</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2305050"/>
                <a:ext cx="8401050" cy="3627550"/>
              </a:xfrm>
            </p:spPr>
            <p:txBody>
              <a:bodyPr/>
              <a:lstStyle/>
              <a:p>
                <a:r>
                  <a:rPr lang="en-US" sz="2400" b="1" dirty="0" smtClean="0"/>
                  <a:t>Closing:  </a:t>
                </a:r>
                <a:r>
                  <a:rPr lang="en-US" sz="2400" dirty="0" smtClean="0"/>
                  <a:t>We can see geometrically that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m:t>
                        </m:r>
                        <m:r>
                          <a:rPr lang="en-US" sz="2400" i="1">
                            <a:latin typeface="Cambria Math"/>
                          </a:rPr>
                          <m:t>𝑎</m:t>
                        </m:r>
                        <m:r>
                          <a:rPr lang="en-US" sz="2400" i="1">
                            <a:latin typeface="Cambria Math"/>
                          </a:rPr>
                          <m:t>+</m:t>
                        </m:r>
                        <m:r>
                          <a:rPr lang="en-US" sz="2400" i="1">
                            <a:latin typeface="Cambria Math"/>
                          </a:rPr>
                          <m:t>𝑏</m:t>
                        </m:r>
                        <m:r>
                          <a:rPr lang="en-US" sz="2400" i="1">
                            <a:latin typeface="Cambria Math"/>
                          </a:rPr>
                          <m:t>)</m:t>
                        </m:r>
                      </m:e>
                      <m:sup>
                        <m:r>
                          <a:rPr lang="en-US" sz="2400" i="1">
                            <a:latin typeface="Cambria Math"/>
                          </a:rPr>
                          <m:t>2</m:t>
                        </m:r>
                      </m:sup>
                    </m:sSup>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𝑎</m:t>
                        </m:r>
                      </m:e>
                      <m:sup>
                        <m:r>
                          <a:rPr lang="en-US" sz="2400" i="1">
                            <a:latin typeface="Cambria Math"/>
                          </a:rPr>
                          <m:t>2</m:t>
                        </m:r>
                      </m:sup>
                    </m:sSup>
                    <m:r>
                      <a:rPr lang="en-US" sz="2400" i="1">
                        <a:latin typeface="Cambria Math"/>
                      </a:rPr>
                      <m:t>+</m:t>
                    </m:r>
                    <m:r>
                      <a:rPr lang="en-US" sz="2400" b="0" i="1" smtClean="0">
                        <a:latin typeface="Cambria Math"/>
                      </a:rPr>
                      <m:t>2</m:t>
                    </m:r>
                    <m:r>
                      <a:rPr lang="en-US" sz="2400" b="0" i="1" smtClean="0">
                        <a:latin typeface="Cambria Math"/>
                      </a:rPr>
                      <m:t>𝑎𝑏</m:t>
                    </m:r>
                    <m:r>
                      <a:rPr lang="en-US" sz="2400" b="0" i="1" smtClean="0">
                        <a:latin typeface="Cambria Math"/>
                      </a:rPr>
                      <m:t>+ </m:t>
                    </m:r>
                    <m:sSup>
                      <m:sSupPr>
                        <m:ctrlPr>
                          <a:rPr lang="en-US" sz="2400" i="1">
                            <a:latin typeface="Cambria Math" panose="02040503050406030204" pitchFamily="18" charset="0"/>
                          </a:rPr>
                        </m:ctrlPr>
                      </m:sSupPr>
                      <m:e>
                        <m:r>
                          <a:rPr lang="en-US" sz="2400" i="1">
                            <a:latin typeface="Cambria Math"/>
                          </a:rPr>
                          <m:t>𝑏</m:t>
                        </m:r>
                      </m:e>
                      <m:sup>
                        <m:r>
                          <a:rPr lang="en-US" sz="2400" i="1">
                            <a:latin typeface="Cambria Math"/>
                          </a:rPr>
                          <m:t>2</m:t>
                        </m:r>
                      </m:sup>
                    </m:sSup>
                  </m:oMath>
                </a14:m>
                <a:r>
                  <a:rPr lang="en-US" sz="2400" dirty="0" smtClean="0"/>
                  <a:t> holds true for positive whole numbers.  Do we believe it holds true for all real numbers, </a:t>
                </a:r>
                <a14:m>
                  <m:oMath xmlns:m="http://schemas.openxmlformats.org/officeDocument/2006/math">
                    <m:r>
                      <a:rPr lang="en-US" sz="2400" i="1" dirty="0" smtClean="0">
                        <a:latin typeface="Cambria Math"/>
                      </a:rPr>
                      <m:t>𝑎</m:t>
                    </m:r>
                  </m:oMath>
                </a14:m>
                <a:r>
                  <a:rPr lang="en-US" sz="2400" dirty="0" smtClean="0"/>
                  <a:t> and </a:t>
                </a:r>
                <a14:m>
                  <m:oMath xmlns:m="http://schemas.openxmlformats.org/officeDocument/2006/math">
                    <m:r>
                      <a:rPr lang="en-US" sz="2400" i="1" dirty="0" smtClean="0">
                        <a:latin typeface="Cambria Math"/>
                      </a:rPr>
                      <m:t>𝑏</m:t>
                    </m:r>
                  </m:oMath>
                </a14:m>
                <a:r>
                  <a:rPr lang="en-US" sz="2400" dirty="0" smtClean="0"/>
                  <a:t>?</a:t>
                </a:r>
              </a:p>
              <a:p>
                <a:endParaRPr lang="en-US" sz="2400" dirty="0"/>
              </a:p>
              <a:p>
                <a:r>
                  <a:rPr lang="en-US" sz="2400" b="1" dirty="0"/>
                  <a:t>A Key Property of Arithmetic:</a:t>
                </a:r>
              </a:p>
              <a:p>
                <a:pPr indent="0"/>
                <a:r>
                  <a:rPr lang="en-US" sz="2400" dirty="0" smtClean="0">
                    <a:effectLst/>
                  </a:rPr>
                  <a:t>The </a:t>
                </a:r>
                <a:r>
                  <a:rPr lang="en-US" sz="2400" dirty="0">
                    <a:effectLst/>
                  </a:rPr>
                  <a:t>Distributive Property:    If </a:t>
                </a:r>
                <a14:m>
                  <m:oMath xmlns:m="http://schemas.openxmlformats.org/officeDocument/2006/math">
                    <m:r>
                      <a:rPr lang="en-US" sz="2400" i="1">
                        <a:latin typeface="Cambria Math"/>
                      </a:rPr>
                      <m:t>𝒂</m:t>
                    </m:r>
                    <m:r>
                      <a:rPr lang="en-US" sz="2400">
                        <a:latin typeface="Cambria Math"/>
                      </a:rPr>
                      <m:t>, </m:t>
                    </m:r>
                    <m:r>
                      <a:rPr lang="en-US" sz="2400" i="1">
                        <a:latin typeface="Cambria Math"/>
                      </a:rPr>
                      <m:t>𝒃</m:t>
                    </m:r>
                    <m:r>
                      <a:rPr lang="en-US" sz="2400">
                        <a:latin typeface="Cambria Math"/>
                      </a:rPr>
                      <m:t> </m:t>
                    </m:r>
                  </m:oMath>
                </a14:m>
                <a:r>
                  <a:rPr lang="en-US" sz="2400" dirty="0">
                    <a:effectLst/>
                  </a:rPr>
                  <a:t>and </a:t>
                </a:r>
                <a14:m>
                  <m:oMath xmlns:m="http://schemas.openxmlformats.org/officeDocument/2006/math">
                    <m:r>
                      <a:rPr lang="en-US" sz="2400" i="1">
                        <a:latin typeface="Cambria Math"/>
                      </a:rPr>
                      <m:t>𝒄</m:t>
                    </m:r>
                  </m:oMath>
                </a14:m>
                <a:r>
                  <a:rPr lang="en-US" sz="2400" dirty="0">
                    <a:effectLst/>
                  </a:rPr>
                  <a:t> are real numbers, then </a:t>
                </a:r>
                <a14:m>
                  <m:oMath xmlns:m="http://schemas.openxmlformats.org/officeDocument/2006/math">
                    <m:r>
                      <a:rPr lang="en-US" sz="2400" i="1">
                        <a:latin typeface="Cambria Math"/>
                      </a:rPr>
                      <m:t>𝒂</m:t>
                    </m:r>
                    <m:d>
                      <m:dPr>
                        <m:ctrlPr>
                          <a:rPr lang="en-US" sz="2400" i="1">
                            <a:latin typeface="Cambria Math" panose="02040503050406030204" pitchFamily="18" charset="0"/>
                          </a:rPr>
                        </m:ctrlPr>
                      </m:dPr>
                      <m:e>
                        <m:r>
                          <a:rPr lang="en-US" sz="2400" i="1">
                            <a:latin typeface="Cambria Math"/>
                          </a:rPr>
                          <m:t>𝒃</m:t>
                        </m:r>
                        <m:r>
                          <a:rPr lang="en-US" sz="2400">
                            <a:latin typeface="Cambria Math"/>
                          </a:rPr>
                          <m:t>+</m:t>
                        </m:r>
                        <m:r>
                          <a:rPr lang="en-US" sz="2400" i="1">
                            <a:latin typeface="Cambria Math"/>
                          </a:rPr>
                          <m:t>𝒄</m:t>
                        </m:r>
                      </m:e>
                    </m:d>
                    <m:r>
                      <a:rPr lang="en-US" sz="2400">
                        <a:latin typeface="Cambria Math"/>
                      </a:rPr>
                      <m:t>=</m:t>
                    </m:r>
                    <m:r>
                      <a:rPr lang="en-US" sz="2400" i="1">
                        <a:latin typeface="Cambria Math"/>
                      </a:rPr>
                      <m:t>𝒂𝒃</m:t>
                    </m:r>
                    <m:r>
                      <a:rPr lang="en-US" sz="2400">
                        <a:latin typeface="Cambria Math"/>
                      </a:rPr>
                      <m:t>+</m:t>
                    </m:r>
                    <m:r>
                      <a:rPr lang="en-US" sz="2400" i="1">
                        <a:latin typeface="Cambria Math"/>
                      </a:rPr>
                      <m:t>𝒂𝒄</m:t>
                    </m:r>
                  </m:oMath>
                </a14:m>
                <a:r>
                  <a:rPr lang="en-US" sz="2400" dirty="0">
                    <a:effectLst/>
                  </a:rPr>
                  <a:t>. </a:t>
                </a:r>
                <a:endParaRPr lang="en-US" sz="24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305050"/>
                <a:ext cx="8401050" cy="3627550"/>
              </a:xfrm>
              <a:blipFill rotWithShape="1">
                <a:blip r:embed="rId3"/>
                <a:stretch>
                  <a:fillRect l="-2177" t="-1345" r="-290"/>
                </a:stretch>
              </a:blipFill>
            </p:spPr>
            <p:txBody>
              <a:bodyPr/>
              <a:lstStyle/>
              <a:p>
                <a:r>
                  <a:rPr lang="en-US">
                    <a:noFill/>
                  </a:rPr>
                  <a:t> </a:t>
                </a:r>
              </a:p>
            </p:txBody>
          </p:sp>
        </mc:Fallback>
      </mc:AlternateContent>
    </p:spTree>
    <p:extLst>
      <p:ext uri="{BB962C8B-B14F-4D97-AF65-F5344CB8AC3E}">
        <p14:creationId xmlns:p14="http://schemas.microsoft.com/office/powerpoint/2010/main" val="1216255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0"/>
            <a:ext cx="8229600" cy="1037884"/>
          </a:xfrm>
        </p:spPr>
        <p:txBody>
          <a:bodyPr>
            <a:normAutofit/>
          </a:bodyPr>
          <a:lstStyle/>
          <a:p>
            <a:r>
              <a:rPr lang="en-US" dirty="0" smtClean="0"/>
              <a:t>Lesson 7: Algebraic Expressions – </a:t>
            </a:r>
            <a:br>
              <a:rPr lang="en-US" dirty="0" smtClean="0"/>
            </a:br>
            <a:r>
              <a:rPr lang="en-US" sz="2400" dirty="0" smtClean="0"/>
              <a:t>The Commutative and Associative Properties</a:t>
            </a:r>
            <a:endParaRPr lang="en-US" sz="2400" dirty="0"/>
          </a:p>
        </p:txBody>
      </p:sp>
      <p:sp>
        <p:nvSpPr>
          <p:cNvPr id="3" name="Content Placeholder 2"/>
          <p:cNvSpPr>
            <a:spLocks noGrp="1"/>
          </p:cNvSpPr>
          <p:nvPr>
            <p:ph idx="4294967295"/>
          </p:nvPr>
        </p:nvSpPr>
        <p:spPr>
          <a:xfrm>
            <a:off x="457200" y="1913474"/>
            <a:ext cx="8229600" cy="4019126"/>
          </a:xfrm>
        </p:spPr>
        <p:txBody>
          <a:bodyPr/>
          <a:lstStyle/>
          <a:p>
            <a:endParaRPr lang="en-US" sz="2400" dirty="0"/>
          </a:p>
          <a:p>
            <a:endParaRPr lang="en-US" dirty="0"/>
          </a:p>
          <a:p>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bwMode="auto">
              <a:xfrm>
                <a:off x="457200" y="2305050"/>
                <a:ext cx="8401050" cy="362755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baseline="0" dirty="0" smtClean="0"/>
                  <a:t>Exercise 6: </a:t>
                </a:r>
                <a:r>
                  <a:rPr lang="en-US" sz="2400" baseline="0" dirty="0" smtClean="0"/>
                  <a:t> Prove that </a:t>
                </a:r>
                <a14:m>
                  <m:oMath xmlns:m="http://schemas.openxmlformats.org/officeDocument/2006/math">
                    <m:d>
                      <m:dPr>
                        <m:ctrlPr>
                          <a:rPr lang="en-US" sz="2400" i="1" baseline="0" dirty="0" smtClean="0">
                            <a:latin typeface="Cambria Math" panose="02040503050406030204" pitchFamily="18" charset="0"/>
                          </a:rPr>
                        </m:ctrlPr>
                      </m:dPr>
                      <m:e>
                        <m:r>
                          <a:rPr lang="en-US" sz="2400" b="0" i="1" baseline="0" dirty="0" smtClean="0">
                            <a:latin typeface="Cambria Math"/>
                          </a:rPr>
                          <m:t>𝑥𝑦</m:t>
                        </m:r>
                      </m:e>
                    </m:d>
                    <m:r>
                      <a:rPr lang="en-US" sz="2400" b="0" i="1" baseline="0" dirty="0" smtClean="0">
                        <a:latin typeface="Cambria Math"/>
                      </a:rPr>
                      <m:t> </m:t>
                    </m:r>
                    <m:r>
                      <a:rPr lang="en-US" sz="2400" b="0" i="1" baseline="0" dirty="0" smtClean="0">
                        <a:latin typeface="Cambria Math"/>
                      </a:rPr>
                      <m:t>𝑧</m:t>
                    </m:r>
                    <m:r>
                      <a:rPr lang="en-US" sz="2400" b="0" i="1" baseline="0" dirty="0" smtClean="0">
                        <a:latin typeface="Cambria Math"/>
                      </a:rPr>
                      <m:t> = </m:t>
                    </m:r>
                    <m:d>
                      <m:dPr>
                        <m:ctrlPr>
                          <a:rPr lang="en-US" sz="2400" i="1" baseline="0" dirty="0" smtClean="0">
                            <a:latin typeface="Cambria Math" panose="02040503050406030204" pitchFamily="18" charset="0"/>
                          </a:rPr>
                        </m:ctrlPr>
                      </m:dPr>
                      <m:e>
                        <m:r>
                          <a:rPr lang="en-US" sz="2400" b="0" i="1" baseline="0" dirty="0" smtClean="0">
                            <a:latin typeface="Cambria Math"/>
                          </a:rPr>
                          <m:t>𝑧𝑦</m:t>
                        </m:r>
                      </m:e>
                    </m:d>
                    <m:r>
                      <a:rPr lang="en-US" sz="2400" b="0" i="1" baseline="0" dirty="0" smtClean="0">
                        <a:latin typeface="Cambria Math"/>
                      </a:rPr>
                      <m:t>𝑥</m:t>
                    </m:r>
                  </m:oMath>
                </a14:m>
                <a:r>
                  <a:rPr lang="en-US" sz="2400" baseline="0" dirty="0" smtClean="0"/>
                  <a:t>  for all real numbers </a:t>
                </a:r>
                <a14:m>
                  <m:oMath xmlns:m="http://schemas.openxmlformats.org/officeDocument/2006/math">
                    <m:r>
                      <a:rPr lang="en-US" sz="2400" b="0" i="1" baseline="0" dirty="0" smtClean="0">
                        <a:latin typeface="Cambria Math"/>
                      </a:rPr>
                      <m:t>𝑥</m:t>
                    </m:r>
                  </m:oMath>
                </a14:m>
                <a:r>
                  <a:rPr lang="en-US" sz="2400" baseline="0" dirty="0" smtClean="0"/>
                  <a:t>, </a:t>
                </a:r>
                <a14:m>
                  <m:oMath xmlns:m="http://schemas.openxmlformats.org/officeDocument/2006/math">
                    <m:r>
                      <a:rPr lang="en-US" sz="2400" b="0" i="1" baseline="0" dirty="0" smtClean="0">
                        <a:latin typeface="Cambria Math"/>
                      </a:rPr>
                      <m:t>𝑦</m:t>
                    </m:r>
                  </m:oMath>
                </a14:m>
                <a:r>
                  <a:rPr lang="en-US" sz="2400" baseline="0" dirty="0" smtClean="0"/>
                  <a:t> and </a:t>
                </a:r>
                <a14:m>
                  <m:oMath xmlns:m="http://schemas.openxmlformats.org/officeDocument/2006/math">
                    <m:r>
                      <a:rPr lang="en-US" sz="2400" b="0" i="1" baseline="0" dirty="0" smtClean="0">
                        <a:latin typeface="Cambria Math"/>
                      </a:rPr>
                      <m:t>𝑧</m:t>
                    </m:r>
                  </m:oMath>
                </a14:m>
                <a:r>
                  <a:rPr lang="en-US" sz="2400" baseline="0" dirty="0" smtClean="0"/>
                  <a:t>.</a:t>
                </a:r>
              </a:p>
              <a:p>
                <a:r>
                  <a:rPr lang="en-US" sz="2400" baseline="0" dirty="0" smtClean="0"/>
                  <a:t>			</a:t>
                </a:r>
                <a14:m>
                  <m:oMath xmlns:m="http://schemas.openxmlformats.org/officeDocument/2006/math">
                    <m:r>
                      <a:rPr lang="en-US" sz="2400" i="1" baseline="0" dirty="0" smtClean="0">
                        <a:latin typeface="Cambria Math"/>
                      </a:rPr>
                      <m:t>(</m:t>
                    </m:r>
                    <m:r>
                      <a:rPr lang="en-US" sz="2400" i="1" baseline="0" dirty="0" err="1" smtClean="0">
                        <a:latin typeface="Cambria Math"/>
                      </a:rPr>
                      <m:t>𝑥𝑦</m:t>
                    </m:r>
                    <m:r>
                      <a:rPr lang="en-US" sz="2400" i="1" baseline="0" dirty="0" smtClean="0">
                        <a:latin typeface="Cambria Math"/>
                      </a:rPr>
                      <m:t>)</m:t>
                    </m:r>
                    <m:r>
                      <a:rPr lang="en-US" sz="2400" i="1" baseline="0" dirty="0" smtClean="0">
                        <a:latin typeface="Cambria Math"/>
                      </a:rPr>
                      <m:t>𝑧</m:t>
                    </m:r>
                  </m:oMath>
                </a14:m>
                <a:r>
                  <a:rPr lang="en-US" sz="2400" baseline="0" dirty="0" smtClean="0"/>
                  <a:t> 	</a:t>
                </a:r>
                <a14:m>
                  <m:oMath xmlns:m="http://schemas.openxmlformats.org/officeDocument/2006/math">
                    <m:r>
                      <a:rPr lang="en-US" sz="2400" i="1" baseline="0" dirty="0" smtClean="0">
                        <a:latin typeface="Cambria Math"/>
                      </a:rPr>
                      <m:t>= </m:t>
                    </m:r>
                    <m:r>
                      <a:rPr lang="en-US" sz="2400" i="1" baseline="0" dirty="0" smtClean="0">
                        <a:latin typeface="Cambria Math"/>
                      </a:rPr>
                      <m:t>𝑧</m:t>
                    </m:r>
                    <m:r>
                      <a:rPr lang="en-US" sz="2400" i="1" baseline="0" dirty="0" smtClean="0">
                        <a:latin typeface="Cambria Math"/>
                      </a:rPr>
                      <m:t>(</m:t>
                    </m:r>
                    <m:r>
                      <a:rPr lang="en-US" sz="2400" i="1" baseline="0" dirty="0" err="1" smtClean="0">
                        <a:latin typeface="Cambria Math"/>
                      </a:rPr>
                      <m:t>𝑥𝑦</m:t>
                    </m:r>
                    <m:r>
                      <a:rPr lang="en-US" sz="2400" i="1" baseline="0" dirty="0" smtClean="0">
                        <a:latin typeface="Cambria Math"/>
                      </a:rPr>
                      <m:t>)</m:t>
                    </m:r>
                  </m:oMath>
                </a14:m>
                <a:r>
                  <a:rPr lang="en-US" sz="2400" baseline="0" dirty="0" smtClean="0"/>
                  <a:t> Commutative property</a:t>
                </a:r>
              </a:p>
              <a:p>
                <a:r>
                  <a:rPr lang="en-US" sz="2400" baseline="0" dirty="0"/>
                  <a:t>	</a:t>
                </a:r>
                <a:r>
                  <a:rPr lang="en-US" sz="2400" baseline="0" dirty="0" smtClean="0"/>
                  <a:t>				</a:t>
                </a:r>
                <a14:m>
                  <m:oMath xmlns:m="http://schemas.openxmlformats.org/officeDocument/2006/math">
                    <m:r>
                      <a:rPr lang="en-US" sz="2400" i="1" baseline="0" dirty="0" smtClean="0">
                        <a:latin typeface="Cambria Math"/>
                      </a:rPr>
                      <m:t>= </m:t>
                    </m:r>
                    <m:r>
                      <a:rPr lang="en-US" sz="2400" i="1" baseline="0" dirty="0" smtClean="0">
                        <a:latin typeface="Cambria Math"/>
                      </a:rPr>
                      <m:t>𝑧</m:t>
                    </m:r>
                    <m:r>
                      <a:rPr lang="en-US" sz="2400" i="1" baseline="0" dirty="0" smtClean="0">
                        <a:latin typeface="Cambria Math"/>
                      </a:rPr>
                      <m:t>(</m:t>
                    </m:r>
                    <m:r>
                      <a:rPr lang="en-US" sz="2400" i="1" baseline="0" dirty="0" err="1" smtClean="0">
                        <a:latin typeface="Cambria Math"/>
                      </a:rPr>
                      <m:t>𝑦𝑥</m:t>
                    </m:r>
                    <m:r>
                      <a:rPr lang="en-US" sz="2400" i="1" baseline="0" dirty="0" smtClean="0">
                        <a:latin typeface="Cambria Math"/>
                      </a:rPr>
                      <m:t>)</m:t>
                    </m:r>
                  </m:oMath>
                </a14:m>
                <a:r>
                  <a:rPr lang="en-US" sz="2400" baseline="0" dirty="0" smtClean="0"/>
                  <a:t> </a:t>
                </a:r>
                <a:r>
                  <a:rPr lang="en-US" sz="2400" baseline="0" dirty="0"/>
                  <a:t>Commutative </a:t>
                </a:r>
                <a:r>
                  <a:rPr lang="en-US" sz="2400" baseline="0" dirty="0" smtClean="0"/>
                  <a:t>property</a:t>
                </a:r>
              </a:p>
              <a:p>
                <a:r>
                  <a:rPr lang="en-US" sz="2400" baseline="0" dirty="0"/>
                  <a:t>	</a:t>
                </a:r>
                <a:r>
                  <a:rPr lang="en-US" sz="2400" baseline="0" dirty="0" smtClean="0"/>
                  <a:t>				</a:t>
                </a:r>
                <a14:m>
                  <m:oMath xmlns:m="http://schemas.openxmlformats.org/officeDocument/2006/math">
                    <m:r>
                      <a:rPr lang="en-US" sz="2400" i="1" baseline="0" dirty="0" smtClean="0">
                        <a:latin typeface="Cambria Math"/>
                      </a:rPr>
                      <m:t>= (</m:t>
                    </m:r>
                    <m:r>
                      <a:rPr lang="en-US" sz="2400" i="1" baseline="0" dirty="0" err="1" smtClean="0">
                        <a:latin typeface="Cambria Math"/>
                      </a:rPr>
                      <m:t>𝑧𝑦</m:t>
                    </m:r>
                    <m:r>
                      <a:rPr lang="en-US" sz="2400" i="1" baseline="0" dirty="0" smtClean="0">
                        <a:latin typeface="Cambria Math"/>
                      </a:rPr>
                      <m:t>)</m:t>
                    </m:r>
                    <m:r>
                      <a:rPr lang="en-US" sz="2400" i="1" baseline="0" dirty="0" smtClean="0">
                        <a:latin typeface="Cambria Math"/>
                      </a:rPr>
                      <m:t>𝑥</m:t>
                    </m:r>
                  </m:oMath>
                </a14:m>
                <a:r>
                  <a:rPr lang="en-US" sz="2400" baseline="0" dirty="0" smtClean="0"/>
                  <a:t> Associative property</a:t>
                </a:r>
              </a:p>
              <a:p>
                <a:endParaRPr lang="en-US" sz="2400" baseline="0" dirty="0"/>
              </a:p>
            </p:txBody>
          </p:sp>
        </mc:Choice>
        <mc:Fallback xmlns="">
          <p:sp>
            <p:nvSpPr>
              <p:cNvPr id="4" name="Content Placeholder 2"/>
              <p:cNvSpPr txBox="1">
                <a:spLocks noRot="1" noChangeAspect="1" noMove="1" noResize="1" noEditPoints="1" noAdjustHandles="1" noChangeArrowheads="1" noChangeShapeType="1" noTextEdit="1"/>
              </p:cNvSpPr>
              <p:nvPr/>
            </p:nvSpPr>
            <p:spPr bwMode="auto">
              <a:xfrm>
                <a:off x="457200" y="2305050"/>
                <a:ext cx="8401050" cy="3627550"/>
              </a:xfrm>
              <a:prstGeom prst="rect">
                <a:avLst/>
              </a:prstGeom>
              <a:blipFill rotWithShape="1">
                <a:blip r:embed="rId3"/>
                <a:stretch>
                  <a:fillRect l="-2177" t="-134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4419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0"/>
            <a:ext cx="8229600" cy="1037883"/>
          </a:xfrm>
        </p:spPr>
        <p:txBody>
          <a:bodyPr>
            <a:normAutofit/>
          </a:bodyPr>
          <a:lstStyle/>
          <a:p>
            <a:r>
              <a:rPr lang="en-US" dirty="0" smtClean="0"/>
              <a:t>Lesson 7: Algebraic Expressions – </a:t>
            </a:r>
            <a:br>
              <a:rPr lang="en-US" dirty="0" smtClean="0"/>
            </a:br>
            <a:r>
              <a:rPr lang="en-US" sz="2400" dirty="0" smtClean="0"/>
              <a:t>The Commutative and Associative Properties</a:t>
            </a:r>
            <a:endParaRPr lang="en-US" sz="2400" dirty="0"/>
          </a:p>
        </p:txBody>
      </p:sp>
      <p:sp>
        <p:nvSpPr>
          <p:cNvPr id="3" name="Content Placeholder 2"/>
          <p:cNvSpPr>
            <a:spLocks noGrp="1"/>
          </p:cNvSpPr>
          <p:nvPr>
            <p:ph idx="4294967295"/>
          </p:nvPr>
        </p:nvSpPr>
        <p:spPr>
          <a:xfrm>
            <a:off x="457200" y="1913474"/>
            <a:ext cx="8229600" cy="4019126"/>
          </a:xfrm>
        </p:spPr>
        <p:txBody>
          <a:bodyPr/>
          <a:lstStyle/>
          <a:p>
            <a:endParaRPr lang="en-US" sz="2400" dirty="0"/>
          </a:p>
          <a:p>
            <a:endParaRPr lang="en-US" dirty="0"/>
          </a:p>
          <a:p>
            <a:endParaRPr lang="en-US" dirty="0"/>
          </a:p>
        </p:txBody>
      </p:sp>
      <p:sp>
        <p:nvSpPr>
          <p:cNvPr id="4" name="Content Placeholder 2"/>
          <p:cNvSpPr txBox="1">
            <a:spLocks/>
          </p:cNvSpPr>
          <p:nvPr/>
        </p:nvSpPr>
        <p:spPr bwMode="auto">
          <a:xfrm>
            <a:off x="457200" y="2305050"/>
            <a:ext cx="8401050" cy="362755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aseline="0" dirty="0" smtClean="0"/>
              <a:t>Revisiting the definition of </a:t>
            </a:r>
            <a:r>
              <a:rPr lang="en-US" sz="2400" b="1" baseline="0" dirty="0" smtClean="0"/>
              <a:t>algebraic equivalence</a:t>
            </a:r>
            <a:r>
              <a:rPr lang="en-US" sz="2400" baseline="0" dirty="0" smtClean="0"/>
              <a:t>:</a:t>
            </a:r>
          </a:p>
          <a:p>
            <a:r>
              <a:rPr lang="en-US" sz="2400" baseline="0" dirty="0"/>
              <a:t>	</a:t>
            </a:r>
            <a:r>
              <a:rPr lang="en-US" sz="2400" baseline="0" dirty="0" smtClean="0"/>
              <a:t>Two algebraic expressions are equivalent if we can convert one expression into the other by repeatedly applying the Commutative, ,Associative and Distributive properties and the properties of rational exponents to components of the first expression.</a:t>
            </a:r>
          </a:p>
          <a:p>
            <a:endParaRPr lang="en-US" sz="2400" baseline="0" dirty="0"/>
          </a:p>
        </p:txBody>
      </p:sp>
    </p:spTree>
    <p:extLst>
      <p:ext uri="{BB962C8B-B14F-4D97-AF65-F5344CB8AC3E}">
        <p14:creationId xmlns:p14="http://schemas.microsoft.com/office/powerpoint/2010/main" val="27814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smtClean="0"/>
              <a:t>Lesson 8-9 Polynomials</a:t>
            </a:r>
            <a:r>
              <a:rPr lang="en-US" sz="2400" dirty="0" smtClean="0"/>
              <a:t/>
            </a:r>
            <a:br>
              <a:rPr lang="en-US" sz="2400" dirty="0" smtClean="0"/>
            </a:br>
            <a:endParaRPr lang="en-US" sz="2400"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28</a:t>
            </a:fld>
            <a:endParaRPr lang="en-US" dirty="0">
              <a:solidFill>
                <a:srgbClr val="0A668B"/>
              </a:solidFill>
            </a:endParaRPr>
          </a:p>
        </p:txBody>
      </p:sp>
      <p:sp>
        <p:nvSpPr>
          <p:cNvPr id="7" name="Content Placeholder 3"/>
          <p:cNvSpPr>
            <a:spLocks noGrp="1"/>
          </p:cNvSpPr>
          <p:nvPr>
            <p:ph idx="4294967295"/>
          </p:nvPr>
        </p:nvSpPr>
        <p:spPr>
          <a:xfrm>
            <a:off x="457200" y="2057400"/>
            <a:ext cx="8229600" cy="3875200"/>
          </a:xfrm>
        </p:spPr>
        <p:txBody>
          <a:bodyPr/>
          <a:lstStyle/>
          <a:p>
            <a:pPr marL="0" indent="0"/>
            <a:r>
              <a:rPr lang="en-US" sz="2200" dirty="0" smtClean="0"/>
              <a:t>Exercise:</a:t>
            </a:r>
          </a:p>
          <a:p>
            <a:pPr>
              <a:buFont typeface="Arial" pitchFamily="34" charset="0"/>
              <a:buChar char="•"/>
            </a:pPr>
            <a:r>
              <a:rPr lang="en-US" sz="2200" dirty="0" smtClean="0"/>
              <a:t>Write the number 8943 in base 5</a:t>
            </a:r>
          </a:p>
          <a:p>
            <a:pPr marL="0" indent="0"/>
            <a:endParaRPr lang="en-US" sz="2200" dirty="0" smtClean="0"/>
          </a:p>
          <a:p>
            <a:pPr>
              <a:buFont typeface="Arial" pitchFamily="34" charset="0"/>
              <a:buChar char="•"/>
            </a:pPr>
            <a:r>
              <a:rPr lang="en-US" sz="2200" dirty="0" smtClean="0"/>
              <a:t>Let’s be as general as possible – not identify which base we are in, just call it x. </a:t>
            </a:r>
            <a:endParaRPr lang="en-US" sz="2200" dirty="0"/>
          </a:p>
          <a:p>
            <a:pPr marL="914400" indent="0"/>
            <a:r>
              <a:rPr lang="en-US" sz="2200" b="1" dirty="0" smtClean="0"/>
              <a:t>1</a:t>
            </a:r>
            <a:r>
              <a:rPr lang="en-US" sz="2200" dirty="0" smtClean="0"/>
              <a:t>  </a:t>
            </a:r>
            <a:r>
              <a:rPr lang="en-US" sz="2200" i="1" dirty="0" smtClean="0"/>
              <a:t>x</a:t>
            </a:r>
            <a:r>
              <a:rPr lang="en-US" sz="2200" dirty="0" smtClean="0"/>
              <a:t>  </a:t>
            </a:r>
            <a:r>
              <a:rPr lang="en-US" sz="2200" b="1" dirty="0" smtClean="0"/>
              <a:t>x</a:t>
            </a:r>
            <a:r>
              <a:rPr lang="en-US" sz="2200" b="1" baseline="30000" dirty="0" smtClean="0"/>
              <a:t>3</a:t>
            </a:r>
            <a:r>
              <a:rPr lang="en-US" sz="2200" dirty="0" smtClean="0"/>
              <a:t>   </a:t>
            </a:r>
            <a:r>
              <a:rPr lang="en-US" sz="2200" b="1" dirty="0" smtClean="0"/>
              <a:t>+</a:t>
            </a:r>
            <a:r>
              <a:rPr lang="en-US" sz="2200" dirty="0" smtClean="0"/>
              <a:t>   </a:t>
            </a:r>
            <a:r>
              <a:rPr lang="en-US" sz="2200" b="1" dirty="0" smtClean="0"/>
              <a:t>2</a:t>
            </a:r>
            <a:r>
              <a:rPr lang="en-US" sz="2200" dirty="0" smtClean="0"/>
              <a:t>  </a:t>
            </a:r>
            <a:r>
              <a:rPr lang="en-US" sz="2200" i="1" dirty="0" smtClean="0"/>
              <a:t>x </a:t>
            </a:r>
            <a:r>
              <a:rPr lang="en-US" sz="2200" dirty="0" smtClean="0"/>
              <a:t> </a:t>
            </a:r>
            <a:r>
              <a:rPr lang="en-US" sz="2200" b="1" dirty="0" smtClean="0"/>
              <a:t>x</a:t>
            </a:r>
            <a:r>
              <a:rPr lang="en-US" sz="2200" b="1" baseline="30000" dirty="0" smtClean="0"/>
              <a:t>2</a:t>
            </a:r>
            <a:r>
              <a:rPr lang="en-US" sz="2200" baseline="30000" dirty="0" smtClean="0"/>
              <a:t>  </a:t>
            </a:r>
            <a:r>
              <a:rPr lang="en-US" sz="2200" dirty="0" smtClean="0"/>
              <a:t> </a:t>
            </a:r>
            <a:r>
              <a:rPr lang="en-US" sz="2200" b="1" dirty="0" smtClean="0"/>
              <a:t>+</a:t>
            </a:r>
            <a:r>
              <a:rPr lang="en-US" sz="2200" dirty="0" smtClean="0"/>
              <a:t>   </a:t>
            </a:r>
            <a:r>
              <a:rPr lang="en-US" sz="2200" b="1" dirty="0" smtClean="0"/>
              <a:t>7</a:t>
            </a:r>
            <a:r>
              <a:rPr lang="en-US" sz="2200" dirty="0" smtClean="0"/>
              <a:t>  </a:t>
            </a:r>
            <a:r>
              <a:rPr lang="en-US" sz="2200" i="1" dirty="0" smtClean="0"/>
              <a:t>x</a:t>
            </a:r>
            <a:r>
              <a:rPr lang="en-US" sz="2200" dirty="0" smtClean="0"/>
              <a:t>  </a:t>
            </a:r>
            <a:r>
              <a:rPr lang="en-US" sz="2200" b="1" dirty="0" err="1" smtClean="0"/>
              <a:t>x</a:t>
            </a:r>
            <a:r>
              <a:rPr lang="en-US" sz="2200" dirty="0" smtClean="0"/>
              <a:t>   </a:t>
            </a:r>
            <a:r>
              <a:rPr lang="en-US" sz="2200" b="1" dirty="0" smtClean="0"/>
              <a:t>+</a:t>
            </a:r>
            <a:r>
              <a:rPr lang="en-US" sz="2200" dirty="0" smtClean="0"/>
              <a:t>   </a:t>
            </a:r>
            <a:r>
              <a:rPr lang="en-US" sz="2200" b="1" dirty="0" smtClean="0"/>
              <a:t>3</a:t>
            </a:r>
            <a:r>
              <a:rPr lang="en-US" sz="2200" dirty="0" smtClean="0"/>
              <a:t>  </a:t>
            </a:r>
            <a:r>
              <a:rPr lang="en-US" sz="2200" i="1" dirty="0" smtClean="0"/>
              <a:t>x </a:t>
            </a:r>
            <a:r>
              <a:rPr lang="en-US" sz="2200" dirty="0" smtClean="0"/>
              <a:t> </a:t>
            </a:r>
            <a:r>
              <a:rPr lang="en-US" sz="2200" b="1" dirty="0" smtClean="0"/>
              <a:t>1</a:t>
            </a:r>
          </a:p>
          <a:p>
            <a:pPr>
              <a:buFont typeface="Arial" pitchFamily="34" charset="0"/>
              <a:buChar char="•"/>
            </a:pPr>
            <a:endParaRPr lang="en-US" b="1" dirty="0" smtClean="0"/>
          </a:p>
        </p:txBody>
      </p:sp>
    </p:spTree>
    <p:extLst>
      <p:ext uri="{BB962C8B-B14F-4D97-AF65-F5344CB8AC3E}">
        <p14:creationId xmlns:p14="http://schemas.microsoft.com/office/powerpoint/2010/main" val="25000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smtClean="0"/>
              <a:t>Lesson 8-9 Polynomials</a:t>
            </a:r>
            <a:r>
              <a:rPr lang="en-US" sz="2400" dirty="0" smtClean="0"/>
              <a:t/>
            </a:r>
            <a:br>
              <a:rPr lang="en-US" sz="2400" dirty="0" smtClean="0"/>
            </a:br>
            <a:endParaRPr lang="en-US" sz="2400"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solidFill>
                  <a:srgbClr val="0A668B"/>
                </a:solidFill>
              </a:rPr>
              <a:pPr>
                <a:defRPr/>
              </a:pPr>
              <a:t>29</a:t>
            </a:fld>
            <a:endParaRPr lang="en-US" dirty="0">
              <a:solidFill>
                <a:srgbClr val="0A668B"/>
              </a:solidFill>
            </a:endParaRPr>
          </a:p>
        </p:txBody>
      </p:sp>
      <p:sp>
        <p:nvSpPr>
          <p:cNvPr id="7" name="Content Placeholder 3"/>
          <p:cNvSpPr>
            <a:spLocks noGrp="1"/>
          </p:cNvSpPr>
          <p:nvPr>
            <p:ph idx="4294967295"/>
          </p:nvPr>
        </p:nvSpPr>
        <p:spPr>
          <a:xfrm>
            <a:off x="457200" y="2057400"/>
            <a:ext cx="8229600" cy="3875200"/>
          </a:xfrm>
        </p:spPr>
        <p:txBody>
          <a:bodyPr>
            <a:normAutofit lnSpcReduction="10000"/>
          </a:bodyPr>
          <a:lstStyle/>
          <a:p>
            <a:pPr marL="0" indent="0"/>
            <a:r>
              <a:rPr lang="en-US" sz="2800" dirty="0" smtClean="0"/>
              <a:t>Polynomial Expression – a </a:t>
            </a:r>
            <a:r>
              <a:rPr lang="en-US" sz="2800" b="1" dirty="0" smtClean="0"/>
              <a:t>recursive </a:t>
            </a:r>
            <a:r>
              <a:rPr lang="en-US" sz="2800" dirty="0" smtClean="0"/>
              <a:t>definition</a:t>
            </a:r>
          </a:p>
          <a:p>
            <a:pPr marL="0" indent="0"/>
            <a:endParaRPr lang="en-US" sz="2800" dirty="0" smtClean="0"/>
          </a:p>
          <a:p>
            <a:pPr marL="800100" marR="0">
              <a:lnSpc>
                <a:spcPct val="105000"/>
              </a:lnSpc>
              <a:spcBef>
                <a:spcPts val="600"/>
              </a:spcBef>
              <a:spcAft>
                <a:spcPts val="600"/>
              </a:spcAft>
            </a:pPr>
            <a:r>
              <a:rPr lang="en-US" sz="2400" b="1" dirty="0">
                <a:solidFill>
                  <a:srgbClr val="94A467"/>
                </a:solidFill>
                <a:ea typeface="Myriad Pro"/>
                <a:cs typeface="Myriad Pro"/>
              </a:rPr>
              <a:t>POLYNOMIAL EXPRESSION</a:t>
            </a:r>
            <a:r>
              <a:rPr lang="en-US" sz="2400" dirty="0">
                <a:solidFill>
                  <a:srgbClr val="94A467"/>
                </a:solidFill>
                <a:ea typeface="Myriad Pro"/>
                <a:cs typeface="Myriad Pro"/>
              </a:rPr>
              <a:t>.  A polynomial expression is either</a:t>
            </a:r>
          </a:p>
          <a:p>
            <a:pPr marL="800100" lvl="0">
              <a:lnSpc>
                <a:spcPct val="105000"/>
              </a:lnSpc>
              <a:spcBef>
                <a:spcPts val="600"/>
              </a:spcBef>
              <a:spcAft>
                <a:spcPts val="600"/>
              </a:spcAft>
              <a:buFont typeface="+mj-lt"/>
              <a:buAutoNum type="arabicParenBoth"/>
            </a:pPr>
            <a:r>
              <a:rPr lang="en-US" sz="2400" dirty="0">
                <a:solidFill>
                  <a:srgbClr val="94A467"/>
                </a:solidFill>
                <a:ea typeface="Myriad Pro"/>
                <a:cs typeface="Myriad Pro"/>
              </a:rPr>
              <a:t>a numerical expression or a variable symbol, or </a:t>
            </a:r>
          </a:p>
          <a:p>
            <a:pPr marL="800100" lvl="0">
              <a:lnSpc>
                <a:spcPct val="105000"/>
              </a:lnSpc>
              <a:spcBef>
                <a:spcPts val="600"/>
              </a:spcBef>
              <a:spcAft>
                <a:spcPts val="600"/>
              </a:spcAft>
              <a:buFont typeface="+mj-lt"/>
              <a:buAutoNum type="arabicParenBoth"/>
            </a:pPr>
            <a:r>
              <a:rPr lang="en-US" sz="2400" dirty="0">
                <a:solidFill>
                  <a:srgbClr val="94A467"/>
                </a:solidFill>
                <a:ea typeface="Myriad Pro"/>
                <a:cs typeface="Myriad Pro"/>
              </a:rPr>
              <a:t>the result of placing two previously generated polynomial expressions into the blanks of the addition operator (__+__) or the multiplication operator (__×__).</a:t>
            </a:r>
          </a:p>
          <a:p>
            <a:pPr marL="0" indent="0"/>
            <a:endParaRPr lang="en-US" sz="2800" dirty="0" smtClean="0"/>
          </a:p>
          <a:p>
            <a:pPr marL="0" indent="0"/>
            <a:endParaRPr lang="en-US" sz="2800" dirty="0" smtClean="0"/>
          </a:p>
        </p:txBody>
      </p:sp>
    </p:spTree>
    <p:extLst>
      <p:ext uri="{BB962C8B-B14F-4D97-AF65-F5344CB8AC3E}">
        <p14:creationId xmlns:p14="http://schemas.microsoft.com/office/powerpoint/2010/main" val="14081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457200" y="4187952"/>
            <a:ext cx="8229600" cy="758952"/>
          </a:xfrm>
        </p:spPr>
        <p:txBody>
          <a:bodyPr/>
          <a:lstStyle/>
          <a:p>
            <a:r>
              <a:rPr lang="en-US" b="1" i="1" dirty="0" smtClean="0">
                <a:latin typeface="Agenda-Bold"/>
              </a:rPr>
              <a:t>A Story of Functions</a:t>
            </a:r>
            <a:endParaRPr lang="en-US" b="1" i="1" dirty="0">
              <a:latin typeface="Agenda-Bold"/>
            </a:endParaRPr>
          </a:p>
        </p:txBody>
      </p:sp>
      <p:sp>
        <p:nvSpPr>
          <p:cNvPr id="7" name="Text Placeholder 3"/>
          <p:cNvSpPr>
            <a:spLocks noGrp="1"/>
          </p:cNvSpPr>
          <p:nvPr>
            <p:ph type="body" sz="quarter" idx="11"/>
          </p:nvPr>
        </p:nvSpPr>
        <p:spPr>
          <a:xfrm>
            <a:off x="457200" y="4992624"/>
            <a:ext cx="8229600" cy="493776"/>
          </a:xfrm>
        </p:spPr>
        <p:txBody>
          <a:bodyPr/>
          <a:lstStyle/>
          <a:p>
            <a:r>
              <a:rPr lang="en-US" sz="2800" dirty="0">
                <a:solidFill>
                  <a:srgbClr val="617656"/>
                </a:solidFill>
                <a:latin typeface="Calibri"/>
                <a:cs typeface="Calibri"/>
              </a:rPr>
              <a:t>A Close Look at Grade 9 Module 1</a:t>
            </a:r>
          </a:p>
        </p:txBody>
      </p:sp>
    </p:spTree>
    <p:extLst>
      <p:ext uri="{BB962C8B-B14F-4D97-AF65-F5344CB8AC3E}">
        <p14:creationId xmlns:p14="http://schemas.microsoft.com/office/powerpoint/2010/main" val="381586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Lesson 8-9: Polynomials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1714500"/>
                <a:ext cx="8229600" cy="4218100"/>
              </a:xfrm>
            </p:spPr>
            <p:txBody>
              <a:bodyPr/>
              <a:lstStyle/>
              <a:p>
                <a:r>
                  <a:rPr lang="en-US" sz="2800" dirty="0" smtClean="0"/>
                  <a:t>Some Vocabulary and Analogies</a:t>
                </a:r>
              </a:p>
              <a:p>
                <a:r>
                  <a:rPr lang="en-US" sz="2400" dirty="0" smtClean="0"/>
                  <a:t>Numerical expression</a:t>
                </a:r>
                <a:r>
                  <a:rPr lang="en-US" sz="2400" dirty="0"/>
                  <a:t>:  </a:t>
                </a:r>
                <a:r>
                  <a:rPr lang="en-US" sz="2400" dirty="0" smtClean="0"/>
                  <a:t>						Number</a:t>
                </a:r>
                <a:r>
                  <a:rPr lang="en-US" sz="2400" dirty="0"/>
                  <a:t>: </a:t>
                </a:r>
                <a:endParaRPr lang="en-US" sz="2400" i="1" dirty="0" smtClean="0">
                  <a:latin typeface="Cambria Math"/>
                </a:endParaRPr>
              </a:p>
              <a:p>
                <a:r>
                  <a:rPr lang="en-US" sz="2400" dirty="0" smtClean="0"/>
                  <a:t>	</a:t>
                </a:r>
                <a14:m>
                  <m:oMath xmlns:m="http://schemas.openxmlformats.org/officeDocument/2006/math">
                    <m:r>
                      <a:rPr lang="en-US" sz="2400" i="1" dirty="0" smtClean="0">
                        <a:latin typeface="Cambria Math"/>
                      </a:rPr>
                      <m:t>(3 + 2)(3 </m:t>
                    </m:r>
                    <m:r>
                      <a:rPr lang="en-US" sz="2400" i="1" dirty="0" smtClean="0">
                        <a:latin typeface="Cambria Math"/>
                        <a:ea typeface="Cambria Math"/>
                      </a:rPr>
                      <m:t>×</m:t>
                    </m:r>
                    <m:r>
                      <a:rPr lang="en-US" sz="2400" i="1" dirty="0" smtClean="0">
                        <a:latin typeface="Cambria Math"/>
                      </a:rPr>
                      <m:t> </m:t>
                    </m:r>
                    <m:r>
                      <a:rPr lang="en-US" sz="2400" i="1" dirty="0">
                        <a:latin typeface="Cambria Math"/>
                      </a:rPr>
                      <m:t>3) </m:t>
                    </m:r>
                  </m:oMath>
                </a14:m>
                <a:r>
                  <a:rPr lang="en-US" sz="2400" dirty="0" smtClean="0"/>
                  <a:t>	</a:t>
                </a:r>
                <a:r>
                  <a:rPr lang="en-US" sz="2400" dirty="0"/>
                  <a:t>	</a:t>
                </a:r>
                <a:r>
                  <a:rPr lang="en-US" sz="2400" dirty="0" smtClean="0"/>
                  <a:t>						    </a:t>
                </a:r>
                <a14:m>
                  <m:oMath xmlns:m="http://schemas.openxmlformats.org/officeDocument/2006/math">
                    <m:r>
                      <a:rPr lang="en-US" sz="2400" i="1" dirty="0" smtClean="0">
                        <a:latin typeface="Cambria Math"/>
                      </a:rPr>
                      <m:t>45</m:t>
                    </m:r>
                  </m:oMath>
                </a14:m>
                <a:r>
                  <a:rPr lang="en-US" sz="2400" dirty="0"/>
                  <a:t>	</a:t>
                </a:r>
                <a:endParaRPr lang="en-US" sz="2400" dirty="0" smtClean="0"/>
              </a:p>
              <a:p>
                <a:r>
                  <a:rPr lang="en-US" sz="2400" dirty="0" smtClean="0"/>
                  <a:t>Polynomial expression:  						Polynomial:  </a:t>
                </a:r>
              </a:p>
              <a:p>
                <a:r>
                  <a:rPr lang="en-US" sz="2400" dirty="0" smtClean="0"/>
                  <a:t>	</a:t>
                </a:r>
                <a14:m>
                  <m:oMath xmlns:m="http://schemas.openxmlformats.org/officeDocument/2006/math">
                    <m:d>
                      <m:dPr>
                        <m:ctrlPr>
                          <a:rPr lang="en-US" sz="2400" i="1" smtClean="0">
                            <a:latin typeface="Cambria Math" panose="02040503050406030204" pitchFamily="18" charset="0"/>
                          </a:rPr>
                        </m:ctrlPr>
                      </m:dPr>
                      <m:e>
                        <m:sSup>
                          <m:sSupPr>
                            <m:ctrlPr>
                              <a:rPr lang="en-US" sz="240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r>
                          <a:rPr lang="en-US" sz="2400" b="0" i="1" smtClean="0">
                            <a:latin typeface="Cambria Math"/>
                          </a:rPr>
                          <m:t>𝑥</m:t>
                        </m:r>
                      </m:e>
                    </m:d>
                    <m:d>
                      <m:dPr>
                        <m:ctrlPr>
                          <a:rPr lang="en-US" sz="2400" i="1" smtClean="0">
                            <a:latin typeface="Cambria Math" panose="02040503050406030204" pitchFamily="18" charset="0"/>
                          </a:rPr>
                        </m:ctrlPr>
                      </m:dPr>
                      <m:e>
                        <m:r>
                          <a:rPr lang="en-US" sz="2400" i="1" smtClean="0">
                            <a:latin typeface="Cambria Math"/>
                          </a:rPr>
                          <m:t>𝑥</m:t>
                        </m:r>
                        <m:r>
                          <a:rPr lang="en-US" sz="2400" b="0" i="1" smtClean="0">
                            <a:latin typeface="Cambria Math"/>
                          </a:rPr>
                          <m:t>−3</m:t>
                        </m:r>
                      </m:e>
                    </m:d>
                    <m:r>
                      <a:rPr lang="en-US" sz="2400" b="0" i="1" smtClean="0">
                        <a:latin typeface="Cambria Math"/>
                      </a:rPr>
                      <m:t>+</m:t>
                    </m:r>
                    <m:sSup>
                      <m:sSupPr>
                        <m:ctrlPr>
                          <a:rPr lang="en-US" sz="2400" b="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oMath>
                </a14:m>
                <a:r>
                  <a:rPr lang="en-US" sz="2400" dirty="0" smtClean="0"/>
                  <a: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3</m:t>
                        </m:r>
                      </m:sup>
                    </m:sSup>
                    <m:r>
                      <a:rPr lang="en-US" sz="2400" b="0" i="1" smtClean="0">
                        <a:latin typeface="Cambria Math"/>
                      </a:rPr>
                      <m:t>−</m:t>
                    </m:r>
                    <m:sSup>
                      <m:sSupPr>
                        <m:ctrlPr>
                          <a:rPr lang="en-US" sz="2400" b="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−3</m:t>
                    </m:r>
                    <m:r>
                      <a:rPr lang="en-US" sz="2400" b="0" i="1" smtClean="0">
                        <a:latin typeface="Cambria Math"/>
                      </a:rPr>
                      <m:t>𝑥</m:t>
                    </m:r>
                  </m:oMath>
                </a14:m>
                <a:endParaRPr lang="en-US" sz="2400" dirty="0"/>
              </a:p>
              <a:p>
                <a:endParaRPr lang="en-US" dirty="0" smtClean="0"/>
              </a:p>
              <a:p>
                <a:endParaRPr lang="en-US" dirty="0"/>
              </a:p>
              <a:p>
                <a:endParaRPr lang="en-US" dirty="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14500"/>
                <a:ext cx="8229600" cy="4218100"/>
              </a:xfrm>
              <a:blipFill rotWithShape="1">
                <a:blip r:embed="rId3"/>
                <a:stretch>
                  <a:fillRect l="-2593" t="-1301"/>
                </a:stretch>
              </a:blipFill>
            </p:spPr>
            <p:txBody>
              <a:bodyPr/>
              <a:lstStyle/>
              <a:p>
                <a:r>
                  <a:rPr lang="en-US">
                    <a:noFill/>
                  </a:rPr>
                  <a:t> </a:t>
                </a:r>
              </a:p>
            </p:txBody>
          </p:sp>
        </mc:Fallback>
      </mc:AlternateContent>
    </p:spTree>
    <p:extLst>
      <p:ext uri="{BB962C8B-B14F-4D97-AF65-F5344CB8AC3E}">
        <p14:creationId xmlns:p14="http://schemas.microsoft.com/office/powerpoint/2010/main" val="853031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Key Points – Topics A &amp; B</a:t>
            </a:r>
            <a:endParaRPr lang="en-US" dirty="0"/>
          </a:p>
        </p:txBody>
      </p:sp>
      <p:sp>
        <p:nvSpPr>
          <p:cNvPr id="3" name="Content Placeholder 2"/>
          <p:cNvSpPr>
            <a:spLocks noGrp="1"/>
          </p:cNvSpPr>
          <p:nvPr>
            <p:ph idx="4294967295"/>
          </p:nvPr>
        </p:nvSpPr>
        <p:spPr>
          <a:xfrm>
            <a:off x="457200" y="1684874"/>
            <a:ext cx="8229600" cy="4019126"/>
          </a:xfrm>
        </p:spPr>
        <p:txBody>
          <a:bodyPr/>
          <a:lstStyle/>
          <a:p>
            <a:pPr>
              <a:buFont typeface="Arial" pitchFamily="34" charset="0"/>
              <a:buChar char="•"/>
            </a:pPr>
            <a:r>
              <a:rPr lang="en-US" sz="2400" dirty="0"/>
              <a:t>Lessons 1-5 are meant to introduce, not </a:t>
            </a:r>
            <a:r>
              <a:rPr lang="en-US" sz="2400" dirty="0" smtClean="0"/>
              <a:t>“cover”, </a:t>
            </a:r>
            <a:r>
              <a:rPr lang="en-US" sz="2400" dirty="0"/>
              <a:t>the various functions to be covered in the year.</a:t>
            </a:r>
          </a:p>
          <a:p>
            <a:pPr>
              <a:buFont typeface="Arial" pitchFamily="34" charset="0"/>
              <a:buChar char="•"/>
            </a:pPr>
            <a:r>
              <a:rPr lang="en-US" sz="2400" dirty="0" smtClean="0"/>
              <a:t>Students walk away from these lessons firmly connected to the idea  that graphs (and equations) are  used for modeling real life situations.</a:t>
            </a:r>
          </a:p>
          <a:p>
            <a:pPr>
              <a:buFont typeface="Arial" pitchFamily="34" charset="0"/>
              <a:buChar char="•"/>
            </a:pPr>
            <a:r>
              <a:rPr lang="en-US" sz="2400" dirty="0" smtClean="0"/>
              <a:t>The lessons serve to require students to be ever aware that variables are merely placeholders for numbers.</a:t>
            </a:r>
          </a:p>
          <a:p>
            <a:pPr>
              <a:buFont typeface="Arial" pitchFamily="34" charset="0"/>
              <a:buChar char="•"/>
            </a:pPr>
            <a:r>
              <a:rPr lang="en-US" sz="2400" dirty="0" smtClean="0"/>
              <a:t>Study carefully the Lesson Notes on physics and quadratic functions.</a:t>
            </a:r>
          </a:p>
        </p:txBody>
      </p:sp>
    </p:spTree>
    <p:extLst>
      <p:ext uri="{BB962C8B-B14F-4D97-AF65-F5344CB8AC3E}">
        <p14:creationId xmlns:p14="http://schemas.microsoft.com/office/powerpoint/2010/main" val="20091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309"/>
            <a:ext cx="8229600" cy="824382"/>
          </a:xfrm>
        </p:spPr>
        <p:txBody>
          <a:bodyPr/>
          <a:lstStyle/>
          <a:p>
            <a:r>
              <a:rPr lang="en-US" dirty="0" smtClean="0"/>
              <a:t>Agenda</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400" dirty="0" smtClean="0"/>
              <a:t>Orientation to Materials</a:t>
            </a:r>
          </a:p>
          <a:p>
            <a:r>
              <a:rPr lang="en-US" sz="2400" dirty="0" smtClean="0"/>
              <a:t>Examine and experience excerpts from:</a:t>
            </a:r>
          </a:p>
          <a:p>
            <a:pPr marL="685800">
              <a:buFont typeface="Arial" pitchFamily="34" charset="0"/>
              <a:buChar char="•"/>
            </a:pPr>
            <a:r>
              <a:rPr lang="en-US" sz="2400" dirty="0" smtClean="0"/>
              <a:t>Module Overview</a:t>
            </a:r>
          </a:p>
          <a:p>
            <a:pPr marL="685800">
              <a:buFont typeface="Arial" pitchFamily="34" charset="0"/>
              <a:buChar char="•"/>
            </a:pPr>
            <a:r>
              <a:rPr lang="en-US" sz="2400" dirty="0" smtClean="0"/>
              <a:t>Topics A and B: Lessons 1-9</a:t>
            </a:r>
          </a:p>
          <a:p>
            <a:pPr marL="685800">
              <a:buFont typeface="Arial" pitchFamily="34" charset="0"/>
              <a:buChar char="•"/>
            </a:pPr>
            <a:r>
              <a:rPr lang="en-US" sz="2400" dirty="0" smtClean="0"/>
              <a:t>Mid-Module Assessment</a:t>
            </a:r>
          </a:p>
          <a:p>
            <a:pPr marL="685800">
              <a:buFont typeface="Arial" pitchFamily="34" charset="0"/>
              <a:buChar char="•"/>
            </a:pPr>
            <a:r>
              <a:rPr lang="en-US" sz="2400" dirty="0" smtClean="0"/>
              <a:t>Topics C and D:  Lessons 10-24</a:t>
            </a:r>
          </a:p>
          <a:p>
            <a:pPr marL="685800">
              <a:buFont typeface="Arial" pitchFamily="34" charset="0"/>
              <a:buChar char="•"/>
            </a:pPr>
            <a:r>
              <a:rPr lang="en-US" sz="2400" dirty="0" smtClean="0"/>
              <a:t>End of Module Assessment</a:t>
            </a:r>
            <a:endParaRPr lang="en-US" sz="2400" dirty="0"/>
          </a:p>
        </p:txBody>
      </p:sp>
    </p:spTree>
    <p:extLst>
      <p:ext uri="{BB962C8B-B14F-4D97-AF65-F5344CB8AC3E}">
        <p14:creationId xmlns:p14="http://schemas.microsoft.com/office/powerpoint/2010/main" val="38509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Mid-Module Assessment</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800" dirty="0" smtClean="0"/>
              <a:t>Work with a partner on this assessment</a:t>
            </a:r>
          </a:p>
          <a:p>
            <a:r>
              <a:rPr lang="en-US" sz="2800" dirty="0"/>
              <a:t>	</a:t>
            </a:r>
            <a:endParaRPr lang="en-US" dirty="0"/>
          </a:p>
        </p:txBody>
      </p:sp>
    </p:spTree>
    <p:extLst>
      <p:ext uri="{BB962C8B-B14F-4D97-AF65-F5344CB8AC3E}">
        <p14:creationId xmlns:p14="http://schemas.microsoft.com/office/powerpoint/2010/main" val="4097677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703"/>
            <a:ext cx="8229600" cy="824382"/>
          </a:xfrm>
        </p:spPr>
        <p:txBody>
          <a:bodyPr/>
          <a:lstStyle/>
          <a:p>
            <a:r>
              <a:rPr lang="en-US" dirty="0" smtClean="0"/>
              <a:t>Scoring the Assessment</a:t>
            </a:r>
            <a:endParaRPr lang="en-US" dirty="0"/>
          </a:p>
        </p:txBody>
      </p:sp>
      <p:sp>
        <p:nvSpPr>
          <p:cNvPr id="3" name="Content Placeholder 2"/>
          <p:cNvSpPr>
            <a:spLocks noGrp="1"/>
          </p:cNvSpPr>
          <p:nvPr>
            <p:ph idx="4294967295"/>
          </p:nvPr>
        </p:nvSpPr>
        <p:spPr>
          <a:xfrm>
            <a:off x="457200" y="1913474"/>
            <a:ext cx="8229600" cy="4019126"/>
          </a:xfrm>
        </p:spPr>
        <p:txBody>
          <a:bodyPr/>
          <a:lstStyle/>
          <a:p>
            <a:endParaRPr lang="en-US" dirty="0"/>
          </a:p>
          <a:p>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818224"/>
            <a:ext cx="56228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5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335"/>
            <a:ext cx="8229600" cy="824382"/>
          </a:xfrm>
        </p:spPr>
        <p:txBody>
          <a:bodyPr/>
          <a:lstStyle/>
          <a:p>
            <a:r>
              <a:rPr lang="en-US" dirty="0" smtClean="0"/>
              <a:t>Key Points – Mid-Module Assessment</a:t>
            </a:r>
            <a:endParaRPr lang="en-US" dirty="0"/>
          </a:p>
        </p:txBody>
      </p:sp>
      <p:sp>
        <p:nvSpPr>
          <p:cNvPr id="3" name="Content Placeholder 2"/>
          <p:cNvSpPr>
            <a:spLocks noGrp="1"/>
          </p:cNvSpPr>
          <p:nvPr>
            <p:ph idx="4294967295"/>
          </p:nvPr>
        </p:nvSpPr>
        <p:spPr>
          <a:xfrm>
            <a:off x="457200" y="1913474"/>
            <a:ext cx="8229600" cy="4019126"/>
          </a:xfrm>
        </p:spPr>
        <p:txBody>
          <a:bodyPr/>
          <a:lstStyle/>
          <a:p>
            <a:pPr>
              <a:buFont typeface="Arial" pitchFamily="34" charset="0"/>
              <a:buChar char="•"/>
            </a:pPr>
            <a:r>
              <a:rPr lang="en-US" sz="2400" dirty="0"/>
              <a:t>The assessments in Module 1 are designed to take 2 days per assessment.</a:t>
            </a:r>
          </a:p>
          <a:p>
            <a:pPr>
              <a:buFont typeface="Arial" pitchFamily="34" charset="0"/>
              <a:buChar char="•"/>
            </a:pPr>
            <a:r>
              <a:rPr lang="en-US" sz="2400" dirty="0" smtClean="0"/>
              <a:t>As much as possible, assessment items are designed to asses the standards while emulating PARCC Type 2 and Type 3 tasks.</a:t>
            </a:r>
          </a:p>
          <a:p>
            <a:pPr>
              <a:buFont typeface="Arial" pitchFamily="34" charset="0"/>
              <a:buChar char="•"/>
            </a:pPr>
            <a:r>
              <a:rPr lang="en-US" sz="2400" dirty="0" smtClean="0"/>
              <a:t>Rubrics are designed to inform each district / school / teacher as they make decisions about the use of assessments in the assignment of grades.</a:t>
            </a:r>
          </a:p>
        </p:txBody>
      </p:sp>
    </p:spTree>
    <p:extLst>
      <p:ext uri="{BB962C8B-B14F-4D97-AF65-F5344CB8AC3E}">
        <p14:creationId xmlns:p14="http://schemas.microsoft.com/office/powerpoint/2010/main" val="2547210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400" dirty="0" smtClean="0"/>
              <a:t>Orientation to Materials</a:t>
            </a:r>
          </a:p>
          <a:p>
            <a:r>
              <a:rPr lang="en-US" sz="2400" dirty="0" smtClean="0"/>
              <a:t>Examine and experience excerpts from:</a:t>
            </a:r>
          </a:p>
          <a:p>
            <a:pPr marL="685800">
              <a:buFont typeface="Arial" pitchFamily="34" charset="0"/>
              <a:buChar char="•"/>
            </a:pPr>
            <a:r>
              <a:rPr lang="en-US" sz="2400" dirty="0" smtClean="0"/>
              <a:t>Module Overview</a:t>
            </a:r>
          </a:p>
          <a:p>
            <a:pPr marL="685800">
              <a:buFont typeface="Arial" pitchFamily="34" charset="0"/>
              <a:buChar char="•"/>
            </a:pPr>
            <a:r>
              <a:rPr lang="en-US" sz="2400" dirty="0" smtClean="0"/>
              <a:t>Topics A and B: Lessons 1-9</a:t>
            </a:r>
          </a:p>
          <a:p>
            <a:pPr marL="685800">
              <a:buFont typeface="Arial" pitchFamily="34" charset="0"/>
              <a:buChar char="•"/>
            </a:pPr>
            <a:r>
              <a:rPr lang="en-US" sz="2400" dirty="0" smtClean="0"/>
              <a:t>Mid-Module Assessment</a:t>
            </a:r>
          </a:p>
          <a:p>
            <a:pPr marL="685800">
              <a:buFont typeface="Arial" pitchFamily="34" charset="0"/>
              <a:buChar char="•"/>
            </a:pPr>
            <a:r>
              <a:rPr lang="en-US" sz="2400" dirty="0" smtClean="0"/>
              <a:t>Topics C and D:  Lessons 10-24</a:t>
            </a:r>
          </a:p>
          <a:p>
            <a:pPr marL="685800">
              <a:buFont typeface="Arial" pitchFamily="34" charset="0"/>
              <a:buChar char="•"/>
            </a:pPr>
            <a:r>
              <a:rPr lang="en-US" sz="2400" dirty="0" smtClean="0"/>
              <a:t>End of Module Assessment</a:t>
            </a:r>
            <a:endParaRPr lang="en-US" sz="2400" dirty="0"/>
          </a:p>
        </p:txBody>
      </p:sp>
    </p:spTree>
    <p:extLst>
      <p:ext uri="{BB962C8B-B14F-4D97-AF65-F5344CB8AC3E}">
        <p14:creationId xmlns:p14="http://schemas.microsoft.com/office/powerpoint/2010/main" val="38509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823"/>
            <a:ext cx="8229600" cy="824382"/>
          </a:xfrm>
        </p:spPr>
        <p:txBody>
          <a:bodyPr>
            <a:normAutofit fontScale="90000"/>
          </a:bodyPr>
          <a:lstStyle/>
          <a:p>
            <a:r>
              <a:rPr lang="en-US" dirty="0" smtClean="0"/>
              <a:t>Topic C – Solving Equations and Inequalities</a:t>
            </a:r>
            <a:endParaRPr lang="en-US" dirty="0"/>
          </a:p>
        </p:txBody>
      </p:sp>
      <p:sp>
        <p:nvSpPr>
          <p:cNvPr id="3" name="Content Placeholder 2"/>
          <p:cNvSpPr>
            <a:spLocks noGrp="1"/>
          </p:cNvSpPr>
          <p:nvPr>
            <p:ph idx="4294967295"/>
          </p:nvPr>
        </p:nvSpPr>
        <p:spPr>
          <a:xfrm>
            <a:off x="457200" y="1913474"/>
            <a:ext cx="8229600" cy="4019126"/>
          </a:xfr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68" y="2695574"/>
            <a:ext cx="7751882" cy="1933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55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189"/>
            <a:ext cx="8229600" cy="824382"/>
          </a:xfrm>
        </p:spPr>
        <p:txBody>
          <a:bodyPr/>
          <a:lstStyle/>
          <a:p>
            <a:r>
              <a:rPr lang="en-US" dirty="0" smtClean="0"/>
              <a:t>Lesson 10:  True and False Equations</a:t>
            </a:r>
            <a:endParaRPr lang="en-US" dirty="0"/>
          </a:p>
        </p:txBody>
      </p:sp>
      <p:sp>
        <p:nvSpPr>
          <p:cNvPr id="3" name="Content Placeholder 2"/>
          <p:cNvSpPr>
            <a:spLocks noGrp="1"/>
          </p:cNvSpPr>
          <p:nvPr>
            <p:ph idx="4294967295"/>
          </p:nvPr>
        </p:nvSpPr>
        <p:spPr>
          <a:xfrm>
            <a:off x="457200" y="1833962"/>
            <a:ext cx="8229600" cy="4019126"/>
          </a:xfrm>
        </p:spPr>
        <p:txBody>
          <a:bodyPr>
            <a:normAutofit lnSpcReduction="10000"/>
          </a:bodyPr>
          <a:lstStyle/>
          <a:p>
            <a:r>
              <a:rPr lang="en-US" b="1" dirty="0" smtClean="0"/>
              <a:t>Exercise 1:  </a:t>
            </a:r>
            <a:r>
              <a:rPr lang="en-US" dirty="0" smtClean="0"/>
              <a:t>Answer the following for each sentence: </a:t>
            </a:r>
          </a:p>
          <a:p>
            <a:pPr>
              <a:buFont typeface="Arial" pitchFamily="34" charset="0"/>
              <a:buChar char="•"/>
            </a:pPr>
            <a:r>
              <a:rPr lang="en-US" dirty="0" smtClean="0"/>
              <a:t>Is </a:t>
            </a:r>
            <a:r>
              <a:rPr lang="en-US" dirty="0"/>
              <a:t>the statement a grammatically correct sentence? </a:t>
            </a:r>
          </a:p>
          <a:p>
            <a:pPr>
              <a:buFont typeface="Arial" pitchFamily="34" charset="0"/>
              <a:buChar char="•"/>
            </a:pPr>
            <a:r>
              <a:rPr lang="en-US" dirty="0" smtClean="0"/>
              <a:t>What </a:t>
            </a:r>
            <a:r>
              <a:rPr lang="en-US" dirty="0"/>
              <a:t>is the subject of the sentence? </a:t>
            </a:r>
            <a:endParaRPr lang="en-US" dirty="0" smtClean="0"/>
          </a:p>
          <a:p>
            <a:pPr>
              <a:buFont typeface="Arial" pitchFamily="34" charset="0"/>
              <a:buChar char="•"/>
            </a:pPr>
            <a:r>
              <a:rPr lang="en-US" dirty="0" smtClean="0"/>
              <a:t>What </a:t>
            </a:r>
            <a:r>
              <a:rPr lang="en-US" dirty="0"/>
              <a:t>is the verb in the sentence? </a:t>
            </a:r>
            <a:endParaRPr lang="en-US" dirty="0" smtClean="0"/>
          </a:p>
          <a:p>
            <a:pPr>
              <a:buFont typeface="Arial" pitchFamily="34" charset="0"/>
              <a:buChar char="•"/>
            </a:pPr>
            <a:r>
              <a:rPr lang="en-US" dirty="0" smtClean="0"/>
              <a:t>What </a:t>
            </a:r>
            <a:r>
              <a:rPr lang="en-US" dirty="0"/>
              <a:t>is the object of the sentence?  </a:t>
            </a:r>
            <a:endParaRPr lang="en-US" dirty="0" smtClean="0"/>
          </a:p>
          <a:p>
            <a:pPr>
              <a:buFont typeface="Arial" pitchFamily="34" charset="0"/>
              <a:buChar char="•"/>
            </a:pPr>
            <a:r>
              <a:rPr lang="en-US" dirty="0" smtClean="0"/>
              <a:t>Is </a:t>
            </a:r>
            <a:r>
              <a:rPr lang="en-US" dirty="0"/>
              <a:t>the sentence true?</a:t>
            </a:r>
          </a:p>
          <a:p>
            <a:endParaRPr lang="en-US" dirty="0" smtClean="0"/>
          </a:p>
          <a:p>
            <a:pPr marL="914400" indent="-457200">
              <a:buAutoNum type="alphaLcPeriod"/>
            </a:pPr>
            <a:r>
              <a:rPr lang="en-US" b="1" dirty="0" smtClean="0"/>
              <a:t>“The </a:t>
            </a:r>
            <a:r>
              <a:rPr lang="en-US" b="1" dirty="0"/>
              <a:t>President of the United States is a United States </a:t>
            </a:r>
            <a:r>
              <a:rPr lang="en-US" b="1" dirty="0" smtClean="0"/>
              <a:t>citizen.”</a:t>
            </a:r>
            <a:endParaRPr lang="en-US" b="1" dirty="0"/>
          </a:p>
          <a:p>
            <a:pPr marL="914400" indent="-457200">
              <a:buAutoNum type="alphaLcPeriod"/>
            </a:pPr>
            <a:r>
              <a:rPr lang="en-US" b="1" dirty="0" smtClean="0"/>
              <a:t>“</a:t>
            </a:r>
            <a:r>
              <a:rPr lang="en-US" b="1" dirty="0"/>
              <a:t>The President of France is a United States citizen</a:t>
            </a:r>
            <a:r>
              <a:rPr lang="en-US" b="1" dirty="0" smtClean="0"/>
              <a:t>.”</a:t>
            </a:r>
          </a:p>
          <a:p>
            <a:pPr marL="914400" indent="-457200">
              <a:buAutoNum type="alphaLcPeriod"/>
            </a:pPr>
            <a:r>
              <a:rPr lang="en-US" b="1" dirty="0" smtClean="0"/>
              <a:t>“</a:t>
            </a:r>
            <a:r>
              <a:rPr lang="en-US" b="1" dirty="0"/>
              <a:t>2 + 3 = 1 + 4</a:t>
            </a:r>
            <a:r>
              <a:rPr lang="en-US" b="1" dirty="0" smtClean="0"/>
              <a:t>.”</a:t>
            </a:r>
          </a:p>
          <a:p>
            <a:pPr marL="914400" indent="-457200">
              <a:buAutoNum type="alphaLcPeriod"/>
            </a:pPr>
            <a:r>
              <a:rPr lang="en-US" b="1" dirty="0" smtClean="0"/>
              <a:t>“</a:t>
            </a:r>
            <a:r>
              <a:rPr lang="en-US" b="1" dirty="0"/>
              <a:t>2 + 3 = 9 + 4."</a:t>
            </a:r>
          </a:p>
          <a:p>
            <a:endParaRPr lang="en-US" b="1" dirty="0"/>
          </a:p>
        </p:txBody>
      </p:sp>
    </p:spTree>
    <p:extLst>
      <p:ext uri="{BB962C8B-B14F-4D97-AF65-F5344CB8AC3E}">
        <p14:creationId xmlns:p14="http://schemas.microsoft.com/office/powerpoint/2010/main" val="2620926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Lesson 10:  True and False Equations</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400" dirty="0"/>
              <a:t>A </a:t>
            </a:r>
            <a:r>
              <a:rPr lang="en-US" sz="2400" b="1" i="1" dirty="0"/>
              <a:t>number sentence</a:t>
            </a:r>
            <a:r>
              <a:rPr lang="en-US" sz="2400" b="1" dirty="0"/>
              <a:t> </a:t>
            </a:r>
            <a:r>
              <a:rPr lang="en-US" sz="2400" dirty="0"/>
              <a:t>is a statement of equality between two numerical expressions.</a:t>
            </a:r>
          </a:p>
          <a:p>
            <a:r>
              <a:rPr lang="en-US" sz="2400" dirty="0"/>
              <a:t>A number sentence is said to be </a:t>
            </a:r>
            <a:r>
              <a:rPr lang="en-US" sz="2400" b="1" i="1" dirty="0"/>
              <a:t>true</a:t>
            </a:r>
            <a:r>
              <a:rPr lang="en-US" sz="2400" dirty="0"/>
              <a:t> if both numerical expressions are equivalent (that is, both evaluate to the same number).  It is said to be </a:t>
            </a:r>
            <a:r>
              <a:rPr lang="en-US" sz="2400" b="1" i="1" dirty="0"/>
              <a:t>false</a:t>
            </a:r>
            <a:r>
              <a:rPr lang="en-US" sz="2400" dirty="0"/>
              <a:t> otherwise.  True and false are called </a:t>
            </a:r>
            <a:r>
              <a:rPr lang="en-US" sz="2400" b="1" i="1" dirty="0"/>
              <a:t>truth values</a:t>
            </a:r>
            <a:r>
              <a:rPr lang="en-US" sz="2400" dirty="0" smtClean="0"/>
              <a:t>.</a:t>
            </a:r>
          </a:p>
          <a:p>
            <a:r>
              <a:rPr lang="en-US" sz="2400" dirty="0" smtClean="0"/>
              <a:t>Complete Lesson 10 Exercise 2.</a:t>
            </a:r>
            <a:endParaRPr lang="en-US" sz="2400" dirty="0"/>
          </a:p>
          <a:p>
            <a:endParaRPr lang="en-US" dirty="0"/>
          </a:p>
        </p:txBody>
      </p:sp>
    </p:spTree>
    <p:extLst>
      <p:ext uri="{BB962C8B-B14F-4D97-AF65-F5344CB8AC3E}">
        <p14:creationId xmlns:p14="http://schemas.microsoft.com/office/powerpoint/2010/main" val="38513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Participant Poll</a:t>
            </a:r>
            <a:endParaRPr lang="en-US" dirty="0"/>
          </a:p>
        </p:txBody>
      </p:sp>
      <p:sp>
        <p:nvSpPr>
          <p:cNvPr id="7" name="Content Placeholder 3"/>
          <p:cNvSpPr>
            <a:spLocks noGrp="1"/>
          </p:cNvSpPr>
          <p:nvPr>
            <p:ph idx="4294967295"/>
          </p:nvPr>
        </p:nvSpPr>
        <p:spPr>
          <a:xfrm>
            <a:off x="457200" y="1913474"/>
            <a:ext cx="8229600" cy="4019126"/>
          </a:xfrm>
        </p:spPr>
        <p:txBody>
          <a:bodyPr/>
          <a:lstStyle/>
          <a:p>
            <a:pPr>
              <a:buFont typeface="Arial" pitchFamily="34" charset="0"/>
              <a:buChar char="•"/>
            </a:pPr>
            <a:r>
              <a:rPr lang="en-US" sz="2400" dirty="0" smtClean="0"/>
              <a:t>Classroom teacher</a:t>
            </a:r>
          </a:p>
          <a:p>
            <a:pPr>
              <a:buFont typeface="Arial" pitchFamily="34" charset="0"/>
              <a:buChar char="•"/>
            </a:pPr>
            <a:r>
              <a:rPr lang="en-US" sz="2400" dirty="0" smtClean="0"/>
              <a:t>Math trainer</a:t>
            </a:r>
          </a:p>
          <a:p>
            <a:pPr>
              <a:buFont typeface="Arial" pitchFamily="34" charset="0"/>
              <a:buChar char="•"/>
            </a:pPr>
            <a:r>
              <a:rPr lang="en-US" sz="2400" dirty="0" smtClean="0"/>
              <a:t>Principal or school leader</a:t>
            </a:r>
          </a:p>
          <a:p>
            <a:pPr>
              <a:buFont typeface="Arial" pitchFamily="34" charset="0"/>
              <a:buChar char="•"/>
            </a:pPr>
            <a:r>
              <a:rPr lang="en-US" sz="2400" dirty="0" smtClean="0"/>
              <a:t>District representative / leader</a:t>
            </a:r>
          </a:p>
          <a:p>
            <a:pPr>
              <a:buFont typeface="Arial" pitchFamily="34" charset="0"/>
              <a:buChar char="•"/>
            </a:pPr>
            <a:r>
              <a:rPr lang="en-US" sz="2400" dirty="0" smtClean="0"/>
              <a:t>Other </a:t>
            </a:r>
          </a:p>
        </p:txBody>
      </p:sp>
    </p:spTree>
    <p:extLst>
      <p:ext uri="{BB962C8B-B14F-4D97-AF65-F5344CB8AC3E}">
        <p14:creationId xmlns:p14="http://schemas.microsoft.com/office/powerpoint/2010/main" val="1618988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Lesson 10:  True and False Equations</a:t>
            </a:r>
            <a:endParaRPr lang="en-US" dirty="0"/>
          </a:p>
        </p:txBody>
      </p:sp>
      <p:sp>
        <p:nvSpPr>
          <p:cNvPr id="3" name="Content Placeholder 2"/>
          <p:cNvSpPr>
            <a:spLocks noGrp="1"/>
          </p:cNvSpPr>
          <p:nvPr>
            <p:ph idx="4294967295"/>
          </p:nvPr>
        </p:nvSpPr>
        <p:spPr>
          <a:xfrm>
            <a:off x="457200" y="1913474"/>
            <a:ext cx="8229600" cy="4019126"/>
          </a:xfrm>
        </p:spPr>
        <p:txBody>
          <a:bodyPr/>
          <a:lstStyle/>
          <a:p>
            <a:pPr>
              <a:lnSpc>
                <a:spcPts val="2800"/>
              </a:lnSpc>
              <a:spcBef>
                <a:spcPts val="580"/>
              </a:spcBef>
              <a:spcAft>
                <a:spcPts val="0"/>
              </a:spcAft>
            </a:pPr>
            <a:r>
              <a:rPr lang="en-US" sz="2400" dirty="0"/>
              <a:t>An </a:t>
            </a:r>
            <a:r>
              <a:rPr lang="en-US" sz="2400" b="1" i="1" dirty="0"/>
              <a:t>algebraic equation </a:t>
            </a:r>
            <a:r>
              <a:rPr lang="en-US" sz="2400" dirty="0"/>
              <a:t>is a statement of equality between two expressions.  </a:t>
            </a:r>
          </a:p>
          <a:p>
            <a:pPr>
              <a:lnSpc>
                <a:spcPts val="2800"/>
              </a:lnSpc>
              <a:spcBef>
                <a:spcPts val="580"/>
              </a:spcBef>
              <a:spcAft>
                <a:spcPts val="0"/>
              </a:spcAft>
            </a:pPr>
            <a:r>
              <a:rPr lang="en-US" sz="2400" dirty="0"/>
              <a:t>Algebraic equations can be number sentences (when both expressions are numerical), but often they contain symbols whose values have not been determined.  </a:t>
            </a:r>
            <a:endParaRPr lang="en-US" sz="2400" dirty="0" smtClean="0"/>
          </a:p>
          <a:p>
            <a:pPr>
              <a:lnSpc>
                <a:spcPts val="2800"/>
              </a:lnSpc>
              <a:spcBef>
                <a:spcPts val="580"/>
              </a:spcBef>
              <a:spcAft>
                <a:spcPts val="0"/>
              </a:spcAft>
            </a:pPr>
            <a:endParaRPr lang="en-US" sz="2400" dirty="0" smtClean="0"/>
          </a:p>
          <a:p>
            <a:pPr marL="0" indent="0"/>
            <a:endParaRPr lang="en-US" dirty="0" smtClean="0"/>
          </a:p>
          <a:p>
            <a:pPr marL="0" indent="0"/>
            <a:endParaRPr lang="en-US" dirty="0"/>
          </a:p>
          <a:p>
            <a:pPr marL="0" indent="0"/>
            <a:endParaRPr lang="en-US" dirty="0"/>
          </a:p>
        </p:txBody>
      </p:sp>
    </p:spTree>
    <p:extLst>
      <p:ext uri="{BB962C8B-B14F-4D97-AF65-F5344CB8AC3E}">
        <p14:creationId xmlns:p14="http://schemas.microsoft.com/office/powerpoint/2010/main" val="1133213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Lesson 10:  True and False Equations</a:t>
            </a:r>
            <a:endParaRPr lang="en-US" dirty="0"/>
          </a:p>
        </p:txBody>
      </p:sp>
      <p:sp>
        <p:nvSpPr>
          <p:cNvPr id="3" name="Content Placeholder 2"/>
          <p:cNvSpPr>
            <a:spLocks noGrp="1"/>
          </p:cNvSpPr>
          <p:nvPr>
            <p:ph idx="4294967295"/>
          </p:nvPr>
        </p:nvSpPr>
        <p:spPr>
          <a:xfrm>
            <a:off x="457200" y="1913474"/>
            <a:ext cx="8229600" cy="4019126"/>
          </a:xfrm>
        </p:spPr>
        <p:txBody>
          <a:bodyPr/>
          <a:lstStyle/>
          <a:p>
            <a:pPr marL="0" indent="0"/>
            <a:r>
              <a:rPr lang="en-US" sz="2400" dirty="0"/>
              <a:t>When algebraic equations contain a symbol whose value has </a:t>
            </a:r>
            <a:r>
              <a:rPr lang="en-US" sz="2400" dirty="0" smtClean="0"/>
              <a:t>not yet </a:t>
            </a:r>
            <a:r>
              <a:rPr lang="en-US" sz="2400" dirty="0"/>
              <a:t>been </a:t>
            </a:r>
            <a:r>
              <a:rPr lang="en-US" sz="2400" dirty="0" smtClean="0"/>
              <a:t>named</a:t>
            </a:r>
            <a:r>
              <a:rPr lang="en-US" sz="2400" dirty="0"/>
              <a:t>, we use analysis to determine whether:</a:t>
            </a:r>
          </a:p>
          <a:p>
            <a:pPr marL="463550" lvl="1" indent="-219075"/>
            <a:r>
              <a:rPr lang="en-US" sz="2200" dirty="0">
                <a:solidFill>
                  <a:srgbClr val="617656"/>
                </a:solidFill>
              </a:rPr>
              <a:t>The equation is true for all the possible values of the variable(s), or</a:t>
            </a:r>
          </a:p>
          <a:p>
            <a:pPr marL="463550" lvl="1" indent="-219075"/>
            <a:r>
              <a:rPr lang="en-US" sz="2200" dirty="0">
                <a:solidFill>
                  <a:srgbClr val="617656"/>
                </a:solidFill>
              </a:rPr>
              <a:t>The equation is true for a certain set of the possible value(s) of the variable(s), or</a:t>
            </a:r>
          </a:p>
          <a:p>
            <a:pPr marL="463550" lvl="1" indent="-219075"/>
            <a:r>
              <a:rPr lang="en-US" sz="2200" dirty="0">
                <a:solidFill>
                  <a:srgbClr val="617656"/>
                </a:solidFill>
              </a:rPr>
              <a:t>The equation is never true for any of the possible values of the variable(s).</a:t>
            </a:r>
          </a:p>
          <a:p>
            <a:endParaRPr lang="en-US" dirty="0"/>
          </a:p>
        </p:txBody>
      </p:sp>
    </p:spTree>
    <p:extLst>
      <p:ext uri="{BB962C8B-B14F-4D97-AF65-F5344CB8AC3E}">
        <p14:creationId xmlns:p14="http://schemas.microsoft.com/office/powerpoint/2010/main" val="1827628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921"/>
            <a:ext cx="8229600" cy="824382"/>
          </a:xfrm>
        </p:spPr>
        <p:txBody>
          <a:bodyPr/>
          <a:lstStyle/>
          <a:p>
            <a:r>
              <a:rPr lang="en-US" dirty="0" smtClean="0"/>
              <a:t>Lesson 10:  True and False Equations</a:t>
            </a:r>
            <a:endParaRPr lang="en-US" dirty="0"/>
          </a:p>
        </p:txBody>
      </p:sp>
      <p:sp>
        <p:nvSpPr>
          <p:cNvPr id="3" name="Content Placeholder 2"/>
          <p:cNvSpPr>
            <a:spLocks noGrp="1"/>
          </p:cNvSpPr>
          <p:nvPr>
            <p:ph idx="4294967295"/>
          </p:nvPr>
        </p:nvSpPr>
        <p:spPr>
          <a:xfrm>
            <a:off x="457200" y="1774328"/>
            <a:ext cx="8229600" cy="4019126"/>
          </a:xfrm>
        </p:spPr>
        <p:txBody>
          <a:bodyPr>
            <a:normAutofit lnSpcReduction="10000"/>
          </a:bodyPr>
          <a:lstStyle/>
          <a:p>
            <a:r>
              <a:rPr lang="en-US" sz="2400" dirty="0"/>
              <a:t>Julie is 300 feet away from her friend’s front porch and observes, </a:t>
            </a:r>
            <a:r>
              <a:rPr lang="en-US" sz="2400" b="1" dirty="0"/>
              <a:t>“Someone is sitting on the porch.”  </a:t>
            </a:r>
          </a:p>
          <a:p>
            <a:pPr>
              <a:buFont typeface="Arial" pitchFamily="34" charset="0"/>
              <a:buChar char="•"/>
            </a:pPr>
            <a:r>
              <a:rPr lang="en-US" sz="2400" dirty="0"/>
              <a:t>Given that she didn’t specify otherwise, we would assume that the ‘someone’ Julie thinks she sees is a human.  </a:t>
            </a:r>
            <a:endParaRPr lang="en-US" sz="2400" dirty="0" smtClean="0"/>
          </a:p>
          <a:p>
            <a:pPr>
              <a:buFont typeface="Arial" pitchFamily="34" charset="0"/>
              <a:buChar char="•"/>
            </a:pPr>
            <a:r>
              <a:rPr lang="en-US" sz="2400" dirty="0" smtClean="0"/>
              <a:t>We </a:t>
            </a:r>
            <a:r>
              <a:rPr lang="en-US" sz="2400" dirty="0"/>
              <a:t>can’t guarantee that Julie’s observatory statement is true.  It could be that Julie’s friend has something on the porch that merely looks like a human from far away.  </a:t>
            </a:r>
            <a:endParaRPr lang="en-US" sz="2400" dirty="0" smtClean="0"/>
          </a:p>
          <a:p>
            <a:pPr>
              <a:buFont typeface="Arial" pitchFamily="34" charset="0"/>
              <a:buChar char="•"/>
            </a:pPr>
            <a:r>
              <a:rPr lang="en-US" sz="2400" dirty="0" smtClean="0"/>
              <a:t>Julie </a:t>
            </a:r>
            <a:r>
              <a:rPr lang="en-US" sz="2400" dirty="0"/>
              <a:t>assumes she is correct, and moves closer to see if she can figure out who it is.  As she nears the porch she declares, “Ah, it is our friend, John Berry.”</a:t>
            </a:r>
          </a:p>
          <a:p>
            <a:endParaRPr lang="en-US" dirty="0"/>
          </a:p>
        </p:txBody>
      </p:sp>
    </p:spTree>
    <p:extLst>
      <p:ext uri="{BB962C8B-B14F-4D97-AF65-F5344CB8AC3E}">
        <p14:creationId xmlns:p14="http://schemas.microsoft.com/office/powerpoint/2010/main" val="33432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Lesson 10:  True and False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1913474"/>
                <a:ext cx="8229600" cy="4019126"/>
              </a:xfrm>
            </p:spPr>
            <p:txBody>
              <a:bodyPr/>
              <a:lstStyle/>
              <a:p>
                <a:pPr lvl="0">
                  <a:buFont typeface="Arial" pitchFamily="34" charset="0"/>
                  <a:buChar char="•"/>
                </a:pPr>
                <a:r>
                  <a:rPr lang="en-US" sz="2400" dirty="0"/>
                  <a:t>In the sentence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𝑤</m:t>
                        </m:r>
                      </m:e>
                      <m:sup>
                        <m:r>
                          <a:rPr lang="en-US" sz="2400" i="1">
                            <a:latin typeface="Cambria Math"/>
                          </a:rPr>
                          <m:t>2</m:t>
                        </m:r>
                      </m:sup>
                    </m:sSup>
                    <m:r>
                      <a:rPr lang="en-US" sz="2400" i="1">
                        <a:latin typeface="Cambria Math"/>
                      </a:rPr>
                      <m:t>=4</m:t>
                    </m:r>
                  </m:oMath>
                </a14:m>
                <a:r>
                  <a:rPr lang="en-US" sz="2400" dirty="0"/>
                  <a:t>, </a:t>
                </a:r>
                <a14:m>
                  <m:oMath xmlns:m="http://schemas.openxmlformats.org/officeDocument/2006/math">
                    <m:r>
                      <a:rPr lang="en-US" sz="2400" i="1">
                        <a:latin typeface="Cambria Math"/>
                      </a:rPr>
                      <m:t>𝑤</m:t>
                    </m:r>
                  </m:oMath>
                </a14:m>
                <a:r>
                  <a:rPr lang="en-US" sz="2400" dirty="0"/>
                  <a:t> can represent any real number we care to choose (its domain).  </a:t>
                </a:r>
                <a:endParaRPr lang="en-US" sz="2400" dirty="0" smtClean="0"/>
              </a:p>
              <a:p>
                <a:pPr lvl="0">
                  <a:buFont typeface="Arial" pitchFamily="34" charset="0"/>
                  <a:buChar char="•"/>
                </a:pPr>
                <a:r>
                  <a:rPr lang="en-US" sz="2400" dirty="0" smtClean="0"/>
                  <a:t>If </a:t>
                </a:r>
                <a:r>
                  <a:rPr lang="en-US" sz="2400" dirty="0"/>
                  <a:t>we choose to let </a:t>
                </a:r>
                <a14:m>
                  <m:oMath xmlns:m="http://schemas.openxmlformats.org/officeDocument/2006/math">
                    <m:r>
                      <a:rPr lang="en-US" sz="2400" i="1">
                        <a:latin typeface="Cambria Math"/>
                      </a:rPr>
                      <m:t>𝑤</m:t>
                    </m:r>
                  </m:oMath>
                </a14:m>
                <a:r>
                  <a:rPr lang="en-US" sz="2400" dirty="0"/>
                  <a:t> be </a:t>
                </a:r>
                <a14:m>
                  <m:oMath xmlns:m="http://schemas.openxmlformats.org/officeDocument/2006/math">
                    <m:r>
                      <a:rPr lang="en-US" sz="2400" i="1">
                        <a:latin typeface="Cambria Math"/>
                      </a:rPr>
                      <m:t>5</m:t>
                    </m:r>
                  </m:oMath>
                </a14:m>
                <a:r>
                  <a:rPr lang="en-US" sz="2400" dirty="0"/>
                  <a:t>, then the number sentence is false.  </a:t>
                </a:r>
                <a:endParaRPr lang="en-US" sz="2400" dirty="0" smtClean="0"/>
              </a:p>
              <a:p>
                <a:pPr lvl="0">
                  <a:buFont typeface="Arial" pitchFamily="34" charset="0"/>
                  <a:buChar char="•"/>
                </a:pPr>
                <a:r>
                  <a:rPr lang="en-US" sz="2400" dirty="0" smtClean="0"/>
                  <a:t>If </a:t>
                </a:r>
                <a:r>
                  <a:rPr lang="en-US" sz="2400" dirty="0"/>
                  <a:t>we let  </a:t>
                </a:r>
                <a14:m>
                  <m:oMath xmlns:m="http://schemas.openxmlformats.org/officeDocument/2006/math">
                    <m:r>
                      <a:rPr lang="en-US" sz="2400" i="1">
                        <a:latin typeface="Cambria Math"/>
                      </a:rPr>
                      <m:t>𝑤</m:t>
                    </m:r>
                    <m:r>
                      <a:rPr lang="en-US" sz="2400" i="1">
                        <a:latin typeface="Cambria Math"/>
                      </a:rPr>
                      <m:t>=2</m:t>
                    </m:r>
                  </m:oMath>
                </a14:m>
                <a:r>
                  <a:rPr lang="en-US" sz="2400" dirty="0"/>
                  <a:t>, then the sentence is true.  </a:t>
                </a:r>
                <a:endParaRPr lang="en-US" sz="2400" dirty="0" smtClean="0"/>
              </a:p>
              <a:p>
                <a:pPr lvl="0">
                  <a:buFont typeface="Arial" pitchFamily="34" charset="0"/>
                  <a:buChar char="•"/>
                </a:pPr>
                <a:r>
                  <a:rPr lang="en-US" sz="2400" dirty="0" smtClean="0"/>
                  <a:t>Is </a:t>
                </a:r>
                <a:r>
                  <a:rPr lang="en-US" sz="2400" dirty="0"/>
                  <a:t>there another value for </a:t>
                </a:r>
                <a14:m>
                  <m:oMath xmlns:m="http://schemas.openxmlformats.org/officeDocument/2006/math">
                    <m:r>
                      <a:rPr lang="en-US" sz="2400" i="1">
                        <a:latin typeface="Cambria Math"/>
                      </a:rPr>
                      <m:t>𝑤</m:t>
                    </m:r>
                  </m:oMath>
                </a14:m>
                <a:r>
                  <a:rPr lang="en-US" sz="2400" dirty="0"/>
                  <a:t> that would also make the sentence true?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074" t="-910" r="-444"/>
                </a:stretch>
              </a:blipFill>
            </p:spPr>
            <p:txBody>
              <a:bodyPr/>
              <a:lstStyle/>
              <a:p>
                <a:r>
                  <a:rPr lang="en-US">
                    <a:noFill/>
                  </a:rPr>
                  <a:t> </a:t>
                </a:r>
              </a:p>
            </p:txBody>
          </p:sp>
        </mc:Fallback>
      </mc:AlternateContent>
    </p:spTree>
    <p:extLst>
      <p:ext uri="{BB962C8B-B14F-4D97-AF65-F5344CB8AC3E}">
        <p14:creationId xmlns:p14="http://schemas.microsoft.com/office/powerpoint/2010/main" val="2968285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522"/>
            <a:ext cx="8229600" cy="1018951"/>
          </a:xfrm>
        </p:spPr>
        <p:txBody>
          <a:bodyPr>
            <a:normAutofit/>
          </a:bodyPr>
          <a:lstStyle/>
          <a:p>
            <a:r>
              <a:rPr lang="en-US" dirty="0" smtClean="0"/>
              <a:t>Lesson 11:  Solution Sets </a:t>
            </a:r>
            <a:br>
              <a:rPr lang="en-US" dirty="0" smtClean="0"/>
            </a:br>
            <a:r>
              <a:rPr lang="en-US" sz="2400" dirty="0" smtClean="0"/>
              <a:t>for Equations and Inequalities</a:t>
            </a:r>
            <a:endParaRPr lang="en-US" sz="2400" dirty="0"/>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0" y="1596789"/>
            <a:ext cx="4367284" cy="43357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57200" y="2147447"/>
                <a:ext cx="4114800" cy="3970318"/>
              </a:xfrm>
              <a:prstGeom prst="rect">
                <a:avLst/>
              </a:prstGeom>
              <a:noFill/>
            </p:spPr>
            <p:txBody>
              <a:bodyPr wrap="square" rtlCol="0">
                <a:spAutoFit/>
              </a:bodyPr>
              <a:lstStyle/>
              <a:p>
                <a:r>
                  <a:rPr lang="en-US" sz="2000" baseline="0" dirty="0" smtClean="0">
                    <a:solidFill>
                      <a:srgbClr val="617656"/>
                    </a:solidFill>
                    <a:latin typeface="+mj-lt"/>
                  </a:rPr>
                  <a:t>Consider: </a:t>
                </a:r>
                <a14:m>
                  <m:oMath xmlns:m="http://schemas.openxmlformats.org/officeDocument/2006/math">
                    <m:r>
                      <a:rPr lang="en-US" sz="2000" b="0" i="0" baseline="0" smtClean="0">
                        <a:solidFill>
                          <a:srgbClr val="617656"/>
                        </a:solidFill>
                        <a:latin typeface="Cambria Math"/>
                      </a:rPr>
                      <m:t>   </m:t>
                    </m:r>
                    <m:sSup>
                      <m:sSupPr>
                        <m:ctrlPr>
                          <a:rPr lang="en-US" sz="2000" i="1" baseline="0" smtClean="0">
                            <a:solidFill>
                              <a:srgbClr val="617656"/>
                            </a:solidFill>
                            <a:latin typeface="Cambria Math" panose="02040503050406030204" pitchFamily="18" charset="0"/>
                          </a:rPr>
                        </m:ctrlPr>
                      </m:sSupPr>
                      <m:e>
                        <m:r>
                          <a:rPr lang="en-US" sz="2000" b="0" i="1" baseline="0" smtClean="0">
                            <a:solidFill>
                              <a:srgbClr val="617656"/>
                            </a:solidFill>
                            <a:latin typeface="Cambria Math"/>
                          </a:rPr>
                          <m:t>𝑥</m:t>
                        </m:r>
                      </m:e>
                      <m:sup>
                        <m:r>
                          <a:rPr lang="en-US" sz="2000" b="0" i="1" baseline="0" smtClean="0">
                            <a:solidFill>
                              <a:srgbClr val="617656"/>
                            </a:solidFill>
                            <a:latin typeface="Cambria Math"/>
                          </a:rPr>
                          <m:t>2</m:t>
                        </m:r>
                      </m:sup>
                    </m:sSup>
                    <m:r>
                      <a:rPr lang="en-US" sz="2000" b="0" i="1" baseline="0" smtClean="0">
                        <a:solidFill>
                          <a:srgbClr val="617656"/>
                        </a:solidFill>
                        <a:latin typeface="Cambria Math"/>
                      </a:rPr>
                      <m:t>=3</m:t>
                    </m:r>
                    <m:r>
                      <a:rPr lang="en-US" sz="2000" b="0" i="1" baseline="0" smtClean="0">
                        <a:solidFill>
                          <a:srgbClr val="617656"/>
                        </a:solidFill>
                        <a:latin typeface="Cambria Math"/>
                      </a:rPr>
                      <m:t>𝑥</m:t>
                    </m:r>
                    <m:r>
                      <a:rPr lang="en-US" sz="2000" b="0" i="1" baseline="0" smtClean="0">
                        <a:solidFill>
                          <a:srgbClr val="617656"/>
                        </a:solidFill>
                        <a:latin typeface="Cambria Math"/>
                      </a:rPr>
                      <m:t>+4</m:t>
                    </m:r>
                  </m:oMath>
                </a14:m>
                <a:endParaRPr lang="en-US" sz="2000" baseline="0" dirty="0" smtClean="0">
                  <a:solidFill>
                    <a:srgbClr val="617656"/>
                  </a:solidFill>
                  <a:latin typeface="+mj-lt"/>
                </a:endParaRPr>
              </a:p>
              <a:p>
                <a:endParaRPr lang="en-US" sz="2000" baseline="0" dirty="0" smtClean="0">
                  <a:solidFill>
                    <a:srgbClr val="617656"/>
                  </a:solidFill>
                  <a:latin typeface="+mj-lt"/>
                </a:endParaRPr>
              </a:p>
              <a:p>
                <a:r>
                  <a:rPr lang="en-US" sz="2000" baseline="0" dirty="0" smtClean="0">
                    <a:solidFill>
                      <a:srgbClr val="617656"/>
                    </a:solidFill>
                    <a:latin typeface="+mj-lt"/>
                  </a:rPr>
                  <a:t>The </a:t>
                </a:r>
                <a:r>
                  <a:rPr lang="en-US" sz="2000" b="1" i="1" baseline="0" dirty="0">
                    <a:solidFill>
                      <a:srgbClr val="617656"/>
                    </a:solidFill>
                    <a:latin typeface="+mj-lt"/>
                  </a:rPr>
                  <a:t>solution set </a:t>
                </a:r>
                <a:r>
                  <a:rPr lang="en-US" sz="2000" baseline="0" dirty="0">
                    <a:solidFill>
                      <a:srgbClr val="617656"/>
                    </a:solidFill>
                    <a:latin typeface="+mj-lt"/>
                  </a:rPr>
                  <a:t>of an equation written with only one variable is the set of all values one can assign to that variable to make the equation a true statement. Any one of those values is said to be </a:t>
                </a:r>
                <a:r>
                  <a:rPr lang="en-US" sz="2000" b="1" baseline="0" dirty="0">
                    <a:solidFill>
                      <a:srgbClr val="617656"/>
                    </a:solidFill>
                    <a:latin typeface="+mj-lt"/>
                  </a:rPr>
                  <a:t>a </a:t>
                </a:r>
                <a:r>
                  <a:rPr lang="en-US" sz="2000" b="1" i="1" baseline="0" dirty="0">
                    <a:solidFill>
                      <a:srgbClr val="617656"/>
                    </a:solidFill>
                    <a:latin typeface="+mj-lt"/>
                  </a:rPr>
                  <a:t>solution to the equation</a:t>
                </a:r>
                <a:r>
                  <a:rPr lang="en-US" sz="2000" i="1" baseline="0" dirty="0">
                    <a:solidFill>
                      <a:srgbClr val="617656"/>
                    </a:solidFill>
                    <a:latin typeface="+mj-lt"/>
                  </a:rPr>
                  <a:t>.</a:t>
                </a:r>
                <a:r>
                  <a:rPr lang="en-US" sz="2000" baseline="0" dirty="0">
                    <a:solidFill>
                      <a:srgbClr val="617656"/>
                    </a:solidFill>
                    <a:latin typeface="+mj-lt"/>
                  </a:rPr>
                  <a:t> </a:t>
                </a:r>
              </a:p>
              <a:p>
                <a:r>
                  <a:rPr lang="en-US" sz="2000" baseline="0" dirty="0">
                    <a:solidFill>
                      <a:srgbClr val="617656"/>
                    </a:solidFill>
                    <a:latin typeface="+mj-lt"/>
                  </a:rPr>
                  <a:t> </a:t>
                </a:r>
              </a:p>
              <a:p>
                <a:r>
                  <a:rPr lang="en-US" sz="2000" baseline="0" dirty="0">
                    <a:solidFill>
                      <a:srgbClr val="617656"/>
                    </a:solidFill>
                    <a:latin typeface="+mj-lt"/>
                  </a:rPr>
                  <a:t>To “</a:t>
                </a:r>
                <a:r>
                  <a:rPr lang="en-US" sz="2000" b="1" baseline="0" dirty="0">
                    <a:solidFill>
                      <a:srgbClr val="617656"/>
                    </a:solidFill>
                    <a:latin typeface="+mj-lt"/>
                  </a:rPr>
                  <a:t>solve an equation</a:t>
                </a:r>
                <a:r>
                  <a:rPr lang="en-US" sz="2000" baseline="0" dirty="0">
                    <a:solidFill>
                      <a:srgbClr val="617656"/>
                    </a:solidFill>
                    <a:latin typeface="+mj-lt"/>
                  </a:rPr>
                  <a:t>” means to “find the solution set” for that equation.</a:t>
                </a:r>
              </a:p>
              <a:p>
                <a:endParaRPr lang="en-US"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147447"/>
                <a:ext cx="4114800" cy="3970318"/>
              </a:xfrm>
              <a:prstGeom prst="rect">
                <a:avLst/>
              </a:prstGeom>
              <a:blipFill rotWithShape="0">
                <a:blip r:embed="rId4"/>
                <a:stretch>
                  <a:fillRect l="-1481" t="-767" r="-2074"/>
                </a:stretch>
              </a:blipFill>
            </p:spPr>
            <p:txBody>
              <a:bodyPr/>
              <a:lstStyle/>
              <a:p>
                <a:r>
                  <a:rPr lang="en-US">
                    <a:noFill/>
                  </a:rPr>
                  <a:t> </a:t>
                </a:r>
              </a:p>
            </p:txBody>
          </p:sp>
        </mc:Fallback>
      </mc:AlternateContent>
    </p:spTree>
    <p:extLst>
      <p:ext uri="{BB962C8B-B14F-4D97-AF65-F5344CB8AC3E}">
        <p14:creationId xmlns:p14="http://schemas.microsoft.com/office/powerpoint/2010/main" val="3549754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smtClean="0"/>
              <a:t>Lesson 11:  Solution Sets </a:t>
            </a:r>
            <a:br>
              <a:rPr lang="en-US" dirty="0" smtClean="0"/>
            </a:br>
            <a:r>
              <a:rPr lang="en-US" sz="2400" dirty="0" smtClean="0"/>
              <a:t>for Equations and Inequalities</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2081048"/>
                <a:ext cx="8229600" cy="3851552"/>
              </a:xfrm>
            </p:spPr>
            <p:txBody>
              <a:bodyPr/>
              <a:lstStyle/>
              <a:p>
                <a:r>
                  <a:rPr lang="en-US" dirty="0" smtClean="0"/>
                  <a:t>Example 3:  Solve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r>
                      <a:rPr lang="en-US" b="0" i="1" smtClean="0">
                        <a:latin typeface="Cambria Math"/>
                      </a:rPr>
                      <m:t>=25</m:t>
                    </m:r>
                  </m:oMath>
                </a14:m>
                <a:r>
                  <a:rPr lang="en-US" b="0" dirty="0" smtClean="0"/>
                  <a:t>.</a:t>
                </a:r>
              </a:p>
              <a:p>
                <a:endParaRPr lang="en-US" dirty="0" smtClean="0"/>
              </a:p>
              <a:p>
                <a:r>
                  <a:rPr lang="en-US" dirty="0" smtClean="0"/>
                  <a:t>IN WORDS: </a:t>
                </a:r>
                <a14:m>
                  <m:oMath xmlns:m="http://schemas.openxmlformats.org/officeDocument/2006/math">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i="1">
                        <a:latin typeface="Cambria Math"/>
                      </a:rPr>
                      <m:t>=25</m:t>
                    </m:r>
                  </m:oMath>
                </a14:m>
                <a:r>
                  <a:rPr lang="en-US" dirty="0" smtClean="0"/>
                  <a:t> has solutions </a:t>
                </a:r>
                <a14:m>
                  <m:oMath xmlns:m="http://schemas.openxmlformats.org/officeDocument/2006/math">
                    <m:r>
                      <a:rPr lang="en-US" i="1" dirty="0" smtClean="0">
                        <a:latin typeface="Cambria Math"/>
                      </a:rPr>
                      <m:t>5</m:t>
                    </m:r>
                  </m:oMath>
                </a14:m>
                <a:r>
                  <a:rPr lang="en-US" dirty="0" smtClean="0"/>
                  <a:t> and </a:t>
                </a:r>
                <a14:m>
                  <m:oMath xmlns:m="http://schemas.openxmlformats.org/officeDocument/2006/math">
                    <m:r>
                      <a:rPr lang="en-US" i="1" dirty="0" smtClean="0">
                        <a:latin typeface="Cambria Math"/>
                      </a:rPr>
                      <m:t>−5</m:t>
                    </m:r>
                    <m:r>
                      <a:rPr lang="en-US" b="0" i="1" dirty="0" smtClean="0">
                        <a:latin typeface="Cambria Math"/>
                      </a:rPr>
                      <m:t>.</m:t>
                    </m:r>
                  </m:oMath>
                </a14:m>
                <a:endParaRPr lang="en-US" dirty="0" smtClean="0"/>
              </a:p>
              <a:p>
                <a:r>
                  <a:rPr lang="en-US" dirty="0" smtClean="0"/>
                  <a:t>IN SET NOTATION:  </a:t>
                </a:r>
                <a14:m>
                  <m:oMath xmlns:m="http://schemas.openxmlformats.org/officeDocument/2006/math">
                    <m:r>
                      <a:rPr lang="en-US" i="1" dirty="0" smtClean="0">
                        <a:latin typeface="Cambria Math"/>
                      </a:rPr>
                      <m:t>{−5, 5}</m:t>
                    </m:r>
                  </m:oMath>
                </a14:m>
                <a:endParaRPr lang="en-US" dirty="0" smtClean="0"/>
              </a:p>
              <a:p>
                <a:r>
                  <a:rPr lang="en-US" dirty="0" smtClean="0"/>
                  <a:t>IN A GRAPHICAL REPRESENTATION ON A NUMBER LINE:</a:t>
                </a:r>
              </a:p>
              <a:p>
                <a:endParaRPr lang="en-US" dirty="0"/>
              </a:p>
              <a:p>
                <a:r>
                  <a:rPr lang="en-US" dirty="0" smtClean="0"/>
                  <a:t>Exercise 1:  Solve for </a:t>
                </a:r>
                <a14:m>
                  <m:oMath xmlns:m="http://schemas.openxmlformats.org/officeDocument/2006/math">
                    <m:r>
                      <a:rPr lang="en-US" i="1" dirty="0" smtClean="0">
                        <a:latin typeface="Cambria Math"/>
                      </a:rPr>
                      <m:t>𝑎</m:t>
                    </m:r>
                  </m:oMath>
                </a14:m>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i="1">
                        <a:latin typeface="Cambria Math"/>
                      </a:rPr>
                      <m:t>=</m:t>
                    </m:r>
                    <m:r>
                      <a:rPr lang="en-US" b="0" i="1" smtClean="0">
                        <a:latin typeface="Cambria Math"/>
                      </a:rPr>
                      <m:t>−</m:t>
                    </m:r>
                    <m:r>
                      <a:rPr lang="en-US" i="1">
                        <a:latin typeface="Cambria Math"/>
                      </a:rPr>
                      <m:t>25</m:t>
                    </m:r>
                  </m:oMath>
                </a14:m>
                <a:r>
                  <a:rPr lang="en-US" dirty="0" smtClean="0"/>
                  <a:t>.</a:t>
                </a:r>
              </a:p>
              <a:p>
                <a:r>
                  <a:rPr lang="en-US" dirty="0" smtClean="0"/>
                  <a:t>Exercise 2:  Solve for </a:t>
                </a:r>
                <a14:m>
                  <m:oMath xmlns:m="http://schemas.openxmlformats.org/officeDocument/2006/math">
                    <m:r>
                      <a:rPr lang="en-US" i="1" dirty="0" smtClean="0">
                        <a:latin typeface="Cambria Math"/>
                      </a:rPr>
                      <m:t>𝑝</m:t>
                    </m:r>
                  </m:oMath>
                </a14:m>
                <a:r>
                  <a:rPr lang="en-US" dirty="0" smtClean="0"/>
                  <a:t>:  </a:t>
                </a:r>
                <a14:m>
                  <m:oMath xmlns:m="http://schemas.openxmlformats.org/officeDocument/2006/math">
                    <m:r>
                      <a:rPr lang="en-US" b="0" i="1" smtClean="0">
                        <a:latin typeface="Cambria Math"/>
                      </a:rPr>
                      <m:t>7+</m:t>
                    </m:r>
                    <m:r>
                      <a:rPr lang="en-US" b="0" i="1" smtClean="0">
                        <a:latin typeface="Cambria Math"/>
                      </a:rPr>
                      <m:t>𝑝</m:t>
                    </m:r>
                    <m:r>
                      <a:rPr lang="en-US" b="0" i="1" smtClean="0">
                        <a:latin typeface="Cambria Math"/>
                      </a:rPr>
                      <m:t>=12.</m:t>
                    </m:r>
                  </m:oMath>
                </a14:m>
                <a:endParaRPr lang="en-US" dirty="0" smtClean="0"/>
              </a:p>
              <a:p>
                <a:r>
                  <a:rPr lang="en-US" dirty="0" smtClean="0"/>
                  <a:t>Exercise 3:  Solve for </a:t>
                </a:r>
                <a14:m>
                  <m:oMath xmlns:m="http://schemas.openxmlformats.org/officeDocument/2006/math">
                    <m:r>
                      <a:rPr lang="en-US" i="1" dirty="0" smtClean="0">
                        <a:latin typeface="Cambria Math"/>
                      </a:rPr>
                      <m:t>𝑥</m:t>
                    </m:r>
                  </m:oMath>
                </a14:m>
                <a:r>
                  <a:rPr lang="en-US" dirty="0"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𝑥</m:t>
                        </m:r>
                      </m:num>
                      <m:den>
                        <m:r>
                          <a:rPr lang="en-US" b="0" i="1" smtClean="0">
                            <a:latin typeface="Cambria Math"/>
                          </a:rPr>
                          <m:t>𝑥</m:t>
                        </m:r>
                      </m:den>
                    </m:f>
                    <m:r>
                      <a:rPr lang="en-US" b="0" i="1" smtClean="0">
                        <a:latin typeface="Cambria Math"/>
                      </a:rPr>
                      <m:t>=1</m:t>
                    </m:r>
                  </m:oMath>
                </a14:m>
                <a:r>
                  <a:rPr lang="en-US" dirty="0" smtClean="0"/>
                  <a:t> </a:t>
                </a:r>
              </a:p>
              <a:p>
                <a:r>
                  <a:rPr lang="en-US" dirty="0" smtClean="0"/>
                  <a:t>Exercise 4:  Solve for </a:t>
                </a:r>
                <a14:m>
                  <m:oMath xmlns:m="http://schemas.openxmlformats.org/officeDocument/2006/math">
                    <m:r>
                      <a:rPr lang="en-US" i="1">
                        <a:latin typeface="Cambria Math"/>
                        <a:ea typeface="Cambria Math"/>
                      </a:rPr>
                      <m:t>𝛼</m:t>
                    </m:r>
                    <m:r>
                      <a:rPr lang="en-US" b="0" i="1" smtClean="0">
                        <a:latin typeface="Cambria Math"/>
                        <a:ea typeface="Cambria Math"/>
                      </a:rPr>
                      <m:t>:</m:t>
                    </m:r>
                    <m:r>
                      <a:rPr lang="en-US" i="1">
                        <a:latin typeface="Cambria Math"/>
                        <a:ea typeface="Cambria Math"/>
                      </a:rPr>
                      <m:t> </m:t>
                    </m:r>
                    <m:r>
                      <a:rPr lang="en-US" i="1" smtClean="0">
                        <a:latin typeface="Cambria Math"/>
                        <a:ea typeface="Cambria Math"/>
                      </a:rPr>
                      <m:t>𝛼</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𝛼</m:t>
                        </m:r>
                      </m:e>
                      <m:sup>
                        <m:r>
                          <a:rPr lang="en-US" b="0" i="1" smtClean="0">
                            <a:latin typeface="Cambria Math"/>
                            <a:ea typeface="Cambria Math"/>
                          </a:rPr>
                          <m:t>2</m:t>
                        </m:r>
                      </m:sup>
                    </m:sSup>
                    <m:r>
                      <a:rPr lang="en-US" b="0" i="1" smtClean="0">
                        <a:latin typeface="Cambria Math"/>
                        <a:ea typeface="Cambria Math"/>
                      </a:rPr>
                      <m:t>=</m:t>
                    </m:r>
                    <m:r>
                      <a:rPr lang="en-US" i="1">
                        <a:latin typeface="Cambria Math"/>
                        <a:ea typeface="Cambria Math"/>
                      </a:rPr>
                      <m:t>𝛼</m:t>
                    </m:r>
                    <m:r>
                      <a:rPr lang="en-US" b="0" i="0" smtClean="0">
                        <a:latin typeface="Cambria Math"/>
                        <a:ea typeface="Cambria Math"/>
                      </a:rPr>
                      <m:t>(</m:t>
                    </m:r>
                    <m:r>
                      <a:rPr lang="en-US" i="1">
                        <a:latin typeface="Cambria Math"/>
                        <a:ea typeface="Cambria Math"/>
                      </a:rPr>
                      <m:t>𝛼</m:t>
                    </m:r>
                    <m:r>
                      <a:rPr lang="en-US" b="0" i="0" smtClean="0">
                        <a:latin typeface="Cambria Math"/>
                        <a:ea typeface="Cambria Math"/>
                      </a:rPr>
                      <m:t>+1)</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81048"/>
                <a:ext cx="8229600" cy="3851552"/>
              </a:xfrm>
              <a:blipFill rotWithShape="1">
                <a:blip r:embed="rId3"/>
                <a:stretch>
                  <a:fillRect l="-1852" t="-791" b="-1899"/>
                </a:stretch>
              </a:blipFill>
            </p:spPr>
            <p:txBody>
              <a:bodyPr/>
              <a:lstStyle/>
              <a:p>
                <a:r>
                  <a:rPr lang="en-US">
                    <a:noFill/>
                  </a:rPr>
                  <a:t> </a:t>
                </a:r>
              </a:p>
            </p:txBody>
          </p:sp>
        </mc:Fallback>
      </mc:AlternateContent>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540991" y="3921173"/>
            <a:ext cx="3145809" cy="705418"/>
          </a:xfrm>
          <a:prstGeom prst="rect">
            <a:avLst/>
          </a:prstGeom>
          <a:noFill/>
          <a:ln>
            <a:noFill/>
          </a:ln>
        </p:spPr>
      </p:pic>
    </p:spTree>
    <p:extLst>
      <p:ext uri="{BB962C8B-B14F-4D97-AF65-F5344CB8AC3E}">
        <p14:creationId xmlns:p14="http://schemas.microsoft.com/office/powerpoint/2010/main" val="853866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189"/>
            <a:ext cx="8229600" cy="824382"/>
          </a:xfrm>
        </p:spPr>
        <p:txBody>
          <a:bodyPr/>
          <a:lstStyle/>
          <a:p>
            <a:r>
              <a:rPr lang="en-US" dirty="0" smtClean="0"/>
              <a:t>Lesson 12: Solving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1734572"/>
                <a:ext cx="8229600" cy="4019126"/>
              </a:xfrm>
            </p:spPr>
            <p:txBody>
              <a:bodyPr>
                <a:normAutofit fontScale="92500"/>
              </a:bodyPr>
              <a:lstStyle/>
              <a:p>
                <a:pPr marL="6350" lvl="1" indent="0">
                  <a:spcAft>
                    <a:spcPts val="600"/>
                  </a:spcAft>
                  <a:buNone/>
                </a:pPr>
                <a:r>
                  <a:rPr lang="en-US" sz="2000" dirty="0" smtClean="0">
                    <a:solidFill>
                      <a:srgbClr val="617656"/>
                    </a:solidFill>
                  </a:rPr>
                  <a:t>Why should the equations:</a:t>
                </a:r>
                <a:endParaRPr lang="en-US" sz="2000" i="1" dirty="0">
                  <a:solidFill>
                    <a:srgbClr val="617656"/>
                  </a:solidFill>
                </a:endParaRPr>
              </a:p>
              <a:p>
                <a:pPr marL="280988" lvl="1" indent="0">
                  <a:spcAft>
                    <a:spcPts val="600"/>
                  </a:spcAft>
                  <a:buNone/>
                </a:pPr>
                <a14:m>
                  <m:oMath xmlns:m="http://schemas.openxmlformats.org/officeDocument/2006/math">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a:solidFill>
                              <a:srgbClr val="617656"/>
                            </a:solidFill>
                            <a:latin typeface="Cambria Math"/>
                          </a:rPr>
                          <m:t> – </m:t>
                        </m:r>
                        <m:r>
                          <a:rPr lang="en-US" sz="2000" i="1">
                            <a:solidFill>
                              <a:srgbClr val="617656"/>
                            </a:solidFill>
                            <a:latin typeface="Cambria Math"/>
                          </a:rPr>
                          <m:t>1</m:t>
                        </m:r>
                      </m:e>
                    </m:d>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a:solidFill>
                              <a:srgbClr val="617656"/>
                            </a:solidFill>
                            <a:latin typeface="Cambria Math"/>
                          </a:rPr>
                          <m:t> + </m:t>
                        </m:r>
                        <m:r>
                          <a:rPr lang="en-US" sz="2000" i="1">
                            <a:solidFill>
                              <a:srgbClr val="617656"/>
                            </a:solidFill>
                            <a:latin typeface="Cambria Math"/>
                          </a:rPr>
                          <m:t>3</m:t>
                        </m:r>
                      </m:e>
                    </m:d>
                    <m:r>
                      <a:rPr lang="en-US" sz="2000">
                        <a:solidFill>
                          <a:srgbClr val="617656"/>
                        </a:solidFill>
                        <a:latin typeface="Cambria Math"/>
                      </a:rPr>
                      <m:t>= </m:t>
                    </m:r>
                    <m:r>
                      <a:rPr lang="en-US" sz="2000" i="1">
                        <a:solidFill>
                          <a:srgbClr val="617656"/>
                        </a:solidFill>
                        <a:latin typeface="Cambria Math"/>
                      </a:rPr>
                      <m:t>17</m:t>
                    </m:r>
                    <m:r>
                      <a:rPr lang="en-US" sz="2000">
                        <a:solidFill>
                          <a:srgbClr val="617656"/>
                        </a:solidFill>
                        <a:latin typeface="Cambria Math"/>
                      </a:rPr>
                      <m:t> + </m:t>
                    </m:r>
                    <m:r>
                      <a:rPr lang="en-US" sz="2000" i="1">
                        <a:solidFill>
                          <a:srgbClr val="617656"/>
                        </a:solidFill>
                        <a:latin typeface="Cambria Math"/>
                      </a:rPr>
                      <m:t>𝑥</m:t>
                    </m:r>
                    <m:r>
                      <a:rPr lang="en-US" sz="2000">
                        <a:solidFill>
                          <a:srgbClr val="617656"/>
                        </a:solidFill>
                        <a:latin typeface="Cambria Math"/>
                      </a:rPr>
                      <m:t>  </m:t>
                    </m:r>
                  </m:oMath>
                </a14:m>
                <a:r>
                  <a:rPr lang="en-US" sz="2000" dirty="0">
                    <a:solidFill>
                      <a:srgbClr val="617656"/>
                    </a:solidFill>
                  </a:rPr>
                  <a:t>     and     </a:t>
                </a:r>
                <a14:m>
                  <m:oMath xmlns:m="http://schemas.openxmlformats.org/officeDocument/2006/math">
                    <m:r>
                      <a:rPr lang="en-US" sz="2000">
                        <a:solidFill>
                          <a:srgbClr val="617656"/>
                        </a:solidFill>
                        <a:latin typeface="Cambria Math"/>
                      </a:rPr>
                      <m:t>  </m:t>
                    </m:r>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a:solidFill>
                              <a:srgbClr val="617656"/>
                            </a:solidFill>
                            <a:latin typeface="Cambria Math"/>
                          </a:rPr>
                          <m:t> + </m:t>
                        </m:r>
                        <m:r>
                          <a:rPr lang="en-US" sz="2000" i="1">
                            <a:solidFill>
                              <a:srgbClr val="617656"/>
                            </a:solidFill>
                            <a:latin typeface="Cambria Math"/>
                          </a:rPr>
                          <m:t>3</m:t>
                        </m:r>
                      </m:e>
                    </m:d>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a:solidFill>
                              <a:srgbClr val="617656"/>
                            </a:solidFill>
                            <a:latin typeface="Cambria Math"/>
                          </a:rPr>
                          <m:t> – </m:t>
                        </m:r>
                        <m:r>
                          <a:rPr lang="en-US" sz="2000" i="1">
                            <a:solidFill>
                              <a:srgbClr val="617656"/>
                            </a:solidFill>
                            <a:latin typeface="Cambria Math"/>
                          </a:rPr>
                          <m:t>1</m:t>
                        </m:r>
                      </m:e>
                    </m:d>
                    <m:r>
                      <a:rPr lang="en-US" sz="2000">
                        <a:solidFill>
                          <a:srgbClr val="617656"/>
                        </a:solidFill>
                        <a:latin typeface="Cambria Math"/>
                      </a:rPr>
                      <m:t>= </m:t>
                    </m:r>
                    <m:r>
                      <a:rPr lang="en-US" sz="2000" i="1">
                        <a:solidFill>
                          <a:srgbClr val="617656"/>
                        </a:solidFill>
                        <a:latin typeface="Cambria Math"/>
                      </a:rPr>
                      <m:t>17</m:t>
                    </m:r>
                    <m:r>
                      <a:rPr lang="en-US" sz="2000">
                        <a:solidFill>
                          <a:srgbClr val="617656"/>
                        </a:solidFill>
                        <a:latin typeface="Cambria Math"/>
                      </a:rPr>
                      <m:t> + </m:t>
                    </m:r>
                    <m:r>
                      <a:rPr lang="en-US" sz="2000" i="1">
                        <a:solidFill>
                          <a:srgbClr val="617656"/>
                        </a:solidFill>
                        <a:latin typeface="Cambria Math"/>
                      </a:rPr>
                      <m:t>𝑥</m:t>
                    </m:r>
                  </m:oMath>
                </a14:m>
                <a:r>
                  <a:rPr lang="en-US" sz="2000" dirty="0">
                    <a:solidFill>
                      <a:srgbClr val="617656"/>
                    </a:solidFill>
                  </a:rPr>
                  <a:t> </a:t>
                </a:r>
              </a:p>
              <a:p>
                <a:pPr marL="280988" lvl="1" indent="0">
                  <a:spcAft>
                    <a:spcPts val="600"/>
                  </a:spcAft>
                  <a:buNone/>
                </a:pPr>
                <a:r>
                  <a:rPr lang="en-US" sz="2000" dirty="0">
                    <a:solidFill>
                      <a:srgbClr val="617656"/>
                    </a:solidFill>
                  </a:rPr>
                  <a:t>have the same solution set?</a:t>
                </a:r>
              </a:p>
              <a:p>
                <a:pPr marL="238125" lvl="1" indent="0">
                  <a:spcAft>
                    <a:spcPts val="600"/>
                  </a:spcAft>
                  <a:buNone/>
                </a:pPr>
                <a:endParaRPr lang="en-US" sz="2000" dirty="0"/>
              </a:p>
              <a:p>
                <a:pPr marL="6350" lvl="1" indent="0">
                  <a:spcAft>
                    <a:spcPts val="600"/>
                  </a:spcAft>
                  <a:buNone/>
                </a:pPr>
                <a:r>
                  <a:rPr lang="en-US" sz="2400" dirty="0" smtClean="0">
                    <a:solidFill>
                      <a:srgbClr val="617656"/>
                    </a:solidFill>
                  </a:rPr>
                  <a:t>If </a:t>
                </a:r>
                <a14:m>
                  <m:oMath xmlns:m="http://schemas.openxmlformats.org/officeDocument/2006/math">
                    <m:r>
                      <a:rPr lang="en-US" sz="2400" b="0" i="1">
                        <a:solidFill>
                          <a:srgbClr val="617656"/>
                        </a:solidFill>
                        <a:latin typeface="Cambria Math"/>
                      </a:rPr>
                      <m:t>𝑥</m:t>
                    </m:r>
                  </m:oMath>
                </a14:m>
                <a:r>
                  <a:rPr lang="en-US" sz="2400" dirty="0">
                    <a:solidFill>
                      <a:srgbClr val="617656"/>
                    </a:solidFill>
                  </a:rPr>
                  <a:t> is a solution to an equation, then it will also be a solution to any new equation we make by applying the </a:t>
                </a:r>
                <a:r>
                  <a:rPr lang="en-US" sz="2400" dirty="0" smtClean="0">
                    <a:solidFill>
                      <a:srgbClr val="617656"/>
                    </a:solidFill>
                  </a:rPr>
                  <a:t>commutative and associative </a:t>
                </a:r>
                <a:r>
                  <a:rPr lang="en-US" sz="2400" dirty="0">
                    <a:solidFill>
                      <a:srgbClr val="617656"/>
                    </a:solidFill>
                  </a:rPr>
                  <a:t>properties to the expression in that equation</a:t>
                </a:r>
                <a:r>
                  <a:rPr lang="en-US" sz="2400" dirty="0" smtClean="0">
                    <a:solidFill>
                      <a:srgbClr val="617656"/>
                    </a:solidFill>
                  </a:rPr>
                  <a:t>.</a:t>
                </a:r>
              </a:p>
              <a:p>
                <a:pPr marL="6350" lvl="1" indent="0">
                  <a:spcAft>
                    <a:spcPts val="600"/>
                  </a:spcAft>
                  <a:buNone/>
                </a:pPr>
                <a:r>
                  <a:rPr lang="en-US" sz="2400" dirty="0" smtClean="0">
                    <a:solidFill>
                      <a:srgbClr val="617656"/>
                    </a:solidFill>
                  </a:rPr>
                  <a:t>Does this reasoning apply to the distributive property as well?</a:t>
                </a:r>
              </a:p>
              <a:p>
                <a:pPr marL="6350" lvl="1" indent="0">
                  <a:spcAft>
                    <a:spcPts val="600"/>
                  </a:spcAft>
                  <a:buNone/>
                </a:pPr>
                <a:r>
                  <a:rPr lang="en-US" sz="2400" dirty="0" smtClean="0">
                    <a:solidFill>
                      <a:srgbClr val="617656"/>
                    </a:solidFill>
                  </a:rPr>
                  <a:t>To the properties of rational exponents?</a:t>
                </a:r>
                <a:endParaRPr lang="en-US" sz="2400" dirty="0">
                  <a:solidFill>
                    <a:srgbClr val="617656"/>
                  </a:solidFill>
                </a:endParaRPr>
              </a:p>
              <a:p>
                <a:pPr marL="6350" lvl="1" indent="0">
                  <a:spcAft>
                    <a:spcPts val="600"/>
                  </a:spcAft>
                  <a:buNone/>
                </a:pP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457200" y="1734572"/>
                <a:ext cx="8229600" cy="4019126"/>
              </a:xfrm>
              <a:blipFill rotWithShape="0">
                <a:blip r:embed="rId3"/>
                <a:stretch>
                  <a:fillRect l="-889" t="-910"/>
                </a:stretch>
              </a:blipFill>
            </p:spPr>
            <p:txBody>
              <a:bodyPr/>
              <a:lstStyle/>
              <a:p>
                <a:r>
                  <a:rPr lang="en-US">
                    <a:noFill/>
                  </a:rPr>
                  <a:t> </a:t>
                </a:r>
              </a:p>
            </p:txBody>
          </p:sp>
        </mc:Fallback>
      </mc:AlternateContent>
    </p:spTree>
    <p:extLst>
      <p:ext uri="{BB962C8B-B14F-4D97-AF65-F5344CB8AC3E}">
        <p14:creationId xmlns:p14="http://schemas.microsoft.com/office/powerpoint/2010/main" val="35405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552"/>
            <a:ext cx="8229600" cy="824382"/>
          </a:xfrm>
        </p:spPr>
        <p:txBody>
          <a:bodyPr/>
          <a:lstStyle/>
          <a:p>
            <a:r>
              <a:rPr lang="en-US" dirty="0" smtClean="0"/>
              <a:t>Lesson 12: Solving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1674935"/>
                <a:ext cx="8229600" cy="4019126"/>
              </a:xfrm>
            </p:spPr>
            <p:txBody>
              <a:bodyPr>
                <a:normAutofit fontScale="92500"/>
              </a:bodyPr>
              <a:lstStyle/>
              <a:p>
                <a:pPr marL="6350" lvl="1" indent="0">
                  <a:spcAft>
                    <a:spcPts val="600"/>
                  </a:spcAft>
                  <a:buNone/>
                </a:pPr>
                <a:r>
                  <a:rPr lang="en-US" sz="2000" dirty="0" smtClean="0">
                    <a:solidFill>
                      <a:srgbClr val="617656"/>
                    </a:solidFill>
                  </a:rPr>
                  <a:t>Do </a:t>
                </a:r>
                <a:r>
                  <a:rPr lang="en-US" sz="2000" dirty="0">
                    <a:solidFill>
                      <a:srgbClr val="617656"/>
                    </a:solidFill>
                  </a:rPr>
                  <a:t>you think the equations:</a:t>
                </a:r>
                <a:endParaRPr lang="en-US" sz="2000" i="1" dirty="0">
                  <a:solidFill>
                    <a:srgbClr val="617656"/>
                  </a:solidFill>
                </a:endParaRPr>
              </a:p>
              <a:p>
                <a:pPr marL="238125" lvl="1" indent="0">
                  <a:spcAft>
                    <a:spcPts val="600"/>
                  </a:spcAft>
                  <a:buNone/>
                </a:pPr>
                <a14:m>
                  <m:oMath xmlns:m="http://schemas.openxmlformats.org/officeDocument/2006/math">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i="1">
                            <a:solidFill>
                              <a:srgbClr val="617656"/>
                            </a:solidFill>
                            <a:latin typeface="Cambria Math"/>
                          </a:rPr>
                          <m:t> – 1</m:t>
                        </m:r>
                      </m:e>
                    </m:d>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i="1">
                            <a:solidFill>
                              <a:srgbClr val="617656"/>
                            </a:solidFill>
                            <a:latin typeface="Cambria Math"/>
                          </a:rPr>
                          <m:t> + 3</m:t>
                        </m:r>
                      </m:e>
                    </m:d>
                    <m:r>
                      <a:rPr lang="en-US" sz="2000" i="1">
                        <a:solidFill>
                          <a:srgbClr val="617656"/>
                        </a:solidFill>
                        <a:latin typeface="Cambria Math"/>
                      </a:rPr>
                      <m:t>= 17 + </m:t>
                    </m:r>
                    <m:r>
                      <a:rPr lang="en-US" sz="2000" i="1">
                        <a:solidFill>
                          <a:srgbClr val="617656"/>
                        </a:solidFill>
                        <a:latin typeface="Cambria Math"/>
                      </a:rPr>
                      <m:t>𝑥</m:t>
                    </m:r>
                    <m:r>
                      <a:rPr lang="en-US" sz="2000" i="1">
                        <a:solidFill>
                          <a:srgbClr val="617656"/>
                        </a:solidFill>
                        <a:latin typeface="Cambria Math"/>
                      </a:rPr>
                      <m:t>     </m:t>
                    </m:r>
                  </m:oMath>
                </a14:m>
                <a:r>
                  <a:rPr lang="en-US" sz="2000" dirty="0">
                    <a:solidFill>
                      <a:srgbClr val="617656"/>
                    </a:solidFill>
                  </a:rPr>
                  <a:t>   and   </a:t>
                </a:r>
                <a14:m>
                  <m:oMath xmlns:m="http://schemas.openxmlformats.org/officeDocument/2006/math">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i="1">
                            <a:solidFill>
                              <a:srgbClr val="617656"/>
                            </a:solidFill>
                            <a:latin typeface="Cambria Math"/>
                          </a:rPr>
                          <m:t> – 1</m:t>
                        </m:r>
                      </m:e>
                    </m:d>
                    <m:d>
                      <m:dPr>
                        <m:ctrlPr>
                          <a:rPr lang="en-US" sz="2000" i="1">
                            <a:solidFill>
                              <a:srgbClr val="617656"/>
                            </a:solidFill>
                            <a:latin typeface="Cambria Math" panose="02040503050406030204" pitchFamily="18" charset="0"/>
                          </a:rPr>
                        </m:ctrlPr>
                      </m:dPr>
                      <m:e>
                        <m:r>
                          <a:rPr lang="en-US" sz="2000" i="1">
                            <a:solidFill>
                              <a:srgbClr val="617656"/>
                            </a:solidFill>
                            <a:latin typeface="Cambria Math"/>
                          </a:rPr>
                          <m:t>𝑥</m:t>
                        </m:r>
                        <m:r>
                          <a:rPr lang="en-US" sz="2000" i="1">
                            <a:solidFill>
                              <a:srgbClr val="617656"/>
                            </a:solidFill>
                            <a:latin typeface="Cambria Math"/>
                          </a:rPr>
                          <m:t> + 3</m:t>
                        </m:r>
                      </m:e>
                    </m:d>
                    <m:r>
                      <a:rPr lang="en-US" sz="2000" i="1">
                        <a:solidFill>
                          <a:srgbClr val="617656"/>
                        </a:solidFill>
                        <a:latin typeface="Cambria Math"/>
                      </a:rPr>
                      <m:t>+ 500 = 517 + </m:t>
                    </m:r>
                    <m:r>
                      <a:rPr lang="en-US" sz="2000" i="1">
                        <a:solidFill>
                          <a:srgbClr val="617656"/>
                        </a:solidFill>
                        <a:latin typeface="Cambria Math"/>
                      </a:rPr>
                      <m:t>𝑥</m:t>
                    </m:r>
                  </m:oMath>
                </a14:m>
                <a:endParaRPr lang="en-US" sz="2000" dirty="0">
                  <a:solidFill>
                    <a:srgbClr val="617656"/>
                  </a:solidFill>
                </a:endParaRPr>
              </a:p>
              <a:p>
                <a:pPr marL="238125" lvl="1" indent="0">
                  <a:spcAft>
                    <a:spcPts val="600"/>
                  </a:spcAft>
                  <a:buNone/>
                </a:pPr>
                <a:r>
                  <a:rPr lang="en-US" sz="2000" dirty="0">
                    <a:solidFill>
                      <a:srgbClr val="617656"/>
                    </a:solidFill>
                  </a:rPr>
                  <a:t>should have the same solution set?  Why</a:t>
                </a:r>
                <a:r>
                  <a:rPr lang="en-US" sz="2000" dirty="0" smtClean="0">
                    <a:solidFill>
                      <a:srgbClr val="617656"/>
                    </a:solidFill>
                  </a:rPr>
                  <a:t>?</a:t>
                </a:r>
                <a:endParaRPr lang="en-US" sz="2000" dirty="0"/>
              </a:p>
              <a:p>
                <a:pPr marL="6350" lvl="1" indent="0">
                  <a:spcAft>
                    <a:spcPts val="600"/>
                  </a:spcAft>
                  <a:buNone/>
                </a:pPr>
                <a:endParaRPr lang="en-US" sz="1000" dirty="0" smtClean="0">
                  <a:solidFill>
                    <a:schemeClr val="tx1"/>
                  </a:solidFill>
                  <a:latin typeface="Calibri" charset="0"/>
                  <a:ea typeface="ＭＳ Ｐゴシック" charset="-128"/>
                  <a:cs typeface="ＭＳ Ｐゴシック" charset="-128"/>
                </a:endParaRPr>
              </a:p>
              <a:p>
                <a:pPr marL="349250" lvl="1" indent="-342900">
                  <a:spcAft>
                    <a:spcPts val="600"/>
                  </a:spcAft>
                </a:pPr>
                <a:r>
                  <a:rPr lang="en-US" sz="2000" dirty="0" smtClean="0">
                    <a:solidFill>
                      <a:schemeClr val="tx1"/>
                    </a:solidFill>
                    <a:latin typeface="Calibri" charset="0"/>
                    <a:ea typeface="ＭＳ Ｐゴシック" charset="-128"/>
                    <a:cs typeface="ＭＳ Ｐゴシック" charset="-128"/>
                  </a:rPr>
                  <a:t>Whenever  </a:t>
                </a:r>
                <a14:m>
                  <m:oMath xmlns:m="http://schemas.openxmlformats.org/officeDocument/2006/math">
                    <m:r>
                      <a:rPr lang="en-US" sz="2000" i="1">
                        <a:solidFill>
                          <a:schemeClr val="tx1"/>
                        </a:solidFill>
                        <a:latin typeface="Cambria Math"/>
                        <a:ea typeface="ＭＳ Ｐゴシック" charset="-128"/>
                        <a:cs typeface="ＭＳ Ｐゴシック" charset="-128"/>
                      </a:rPr>
                      <m:t>𝑎</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m:t>
                    </m:r>
                  </m:oMath>
                </a14:m>
                <a:r>
                  <a:rPr lang="en-US" sz="2000" dirty="0">
                    <a:solidFill>
                      <a:schemeClr val="tx1"/>
                    </a:solidFill>
                    <a:latin typeface="Calibri" charset="0"/>
                    <a:ea typeface="ＭＳ Ｐゴシック" charset="-128"/>
                    <a:cs typeface="ＭＳ Ｐゴシック" charset="-128"/>
                  </a:rPr>
                  <a:t>, is true, then</a:t>
                </a:r>
                <a14:m>
                  <m:oMath xmlns:m="http://schemas.openxmlformats.org/officeDocument/2006/math">
                    <m:r>
                      <a:rPr lang="en-US" sz="2000" i="1">
                        <a:solidFill>
                          <a:schemeClr val="tx1"/>
                        </a:solidFill>
                        <a:latin typeface="Cambria Math"/>
                        <a:ea typeface="ＭＳ Ｐゴシック" charset="-128"/>
                        <a:cs typeface="ＭＳ Ｐゴシック" charset="-128"/>
                      </a:rPr>
                      <m:t> </m:t>
                    </m:r>
                    <m:r>
                      <a:rPr lang="en-US" sz="2000" i="1">
                        <a:solidFill>
                          <a:schemeClr val="tx1"/>
                        </a:solidFill>
                        <a:latin typeface="Cambria Math"/>
                        <a:ea typeface="ＭＳ Ｐゴシック" charset="-128"/>
                        <a:cs typeface="ＭＳ Ｐゴシック" charset="-128"/>
                      </a:rPr>
                      <m:t>𝑎</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𝑐</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𝑐</m:t>
                    </m:r>
                  </m:oMath>
                </a14:m>
                <a:r>
                  <a:rPr lang="en-US" sz="2000" dirty="0">
                    <a:solidFill>
                      <a:schemeClr val="tx1"/>
                    </a:solidFill>
                    <a:latin typeface="Calibri" charset="0"/>
                    <a:ea typeface="ＭＳ Ｐゴシック" charset="-128"/>
                    <a:cs typeface="ＭＳ Ｐゴシック" charset="-128"/>
                  </a:rPr>
                  <a:t> will also be true for all real numbers </a:t>
                </a:r>
                <a14:m>
                  <m:oMath xmlns:m="http://schemas.openxmlformats.org/officeDocument/2006/math">
                    <m:r>
                      <a:rPr lang="en-US" sz="2000" i="1">
                        <a:solidFill>
                          <a:schemeClr val="tx1"/>
                        </a:solidFill>
                        <a:latin typeface="Cambria Math"/>
                        <a:ea typeface="ＭＳ Ｐゴシック" charset="-128"/>
                        <a:cs typeface="ＭＳ Ｐゴシック" charset="-128"/>
                      </a:rPr>
                      <m:t>𝑐</m:t>
                    </m:r>
                  </m:oMath>
                </a14:m>
                <a:r>
                  <a:rPr lang="en-US" sz="2000" dirty="0" smtClean="0">
                    <a:solidFill>
                      <a:schemeClr val="tx1"/>
                    </a:solidFill>
                    <a:latin typeface="Calibri" charset="0"/>
                    <a:ea typeface="ＭＳ Ｐゴシック" charset="-128"/>
                    <a:cs typeface="ＭＳ Ｐゴシック" charset="-128"/>
                  </a:rPr>
                  <a:t>.</a:t>
                </a:r>
              </a:p>
              <a:p>
                <a:pPr marL="349250" lvl="1" indent="-342900">
                  <a:spcAft>
                    <a:spcPts val="600"/>
                  </a:spcAft>
                </a:pPr>
                <a:r>
                  <a:rPr lang="en-US" sz="2000" dirty="0">
                    <a:solidFill>
                      <a:schemeClr val="tx1"/>
                    </a:solidFill>
                    <a:latin typeface="Calibri" charset="0"/>
                    <a:ea typeface="ＭＳ Ｐゴシック" charset="-128"/>
                    <a:cs typeface="ＭＳ Ｐゴシック" charset="-128"/>
                  </a:rPr>
                  <a:t>Whenever  </a:t>
                </a:r>
                <a14:m>
                  <m:oMath xmlns:m="http://schemas.openxmlformats.org/officeDocument/2006/math">
                    <m:r>
                      <a:rPr lang="en-US" sz="2000" i="1">
                        <a:solidFill>
                          <a:schemeClr val="tx1"/>
                        </a:solidFill>
                        <a:latin typeface="Cambria Math"/>
                        <a:ea typeface="ＭＳ Ｐゴシック" charset="-128"/>
                        <a:cs typeface="ＭＳ Ｐゴシック" charset="-128"/>
                      </a:rPr>
                      <m:t>𝑎</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m:t>
                    </m:r>
                  </m:oMath>
                </a14:m>
                <a:r>
                  <a:rPr lang="en-US" sz="2000" dirty="0">
                    <a:solidFill>
                      <a:schemeClr val="tx1"/>
                    </a:solidFill>
                    <a:latin typeface="Calibri" charset="0"/>
                    <a:ea typeface="ＭＳ Ｐゴシック" charset="-128"/>
                    <a:cs typeface="ＭＳ Ｐゴシック" charset="-128"/>
                  </a:rPr>
                  <a:t>, is </a:t>
                </a:r>
                <a:r>
                  <a:rPr lang="en-US" sz="2000" dirty="0" smtClean="0">
                    <a:solidFill>
                      <a:schemeClr val="tx1"/>
                    </a:solidFill>
                    <a:latin typeface="Calibri" charset="0"/>
                    <a:ea typeface="ＭＳ Ｐゴシック" charset="-128"/>
                    <a:cs typeface="ＭＳ Ｐゴシック" charset="-128"/>
                  </a:rPr>
                  <a:t>false, </a:t>
                </a:r>
                <a:r>
                  <a:rPr lang="en-US" sz="2000" dirty="0">
                    <a:solidFill>
                      <a:schemeClr val="tx1"/>
                    </a:solidFill>
                    <a:latin typeface="Calibri" charset="0"/>
                    <a:ea typeface="ＭＳ Ｐゴシック" charset="-128"/>
                    <a:cs typeface="ＭＳ Ｐゴシック" charset="-128"/>
                  </a:rPr>
                  <a:t>then</a:t>
                </a:r>
                <a14:m>
                  <m:oMath xmlns:m="http://schemas.openxmlformats.org/officeDocument/2006/math">
                    <m:r>
                      <a:rPr lang="en-US" sz="2000" i="1">
                        <a:solidFill>
                          <a:schemeClr val="tx1"/>
                        </a:solidFill>
                        <a:latin typeface="Cambria Math"/>
                        <a:ea typeface="ＭＳ Ｐゴシック" charset="-128"/>
                        <a:cs typeface="ＭＳ Ｐゴシック" charset="-128"/>
                      </a:rPr>
                      <m:t> </m:t>
                    </m:r>
                    <m:r>
                      <a:rPr lang="en-US" sz="2000" i="1">
                        <a:solidFill>
                          <a:schemeClr val="tx1"/>
                        </a:solidFill>
                        <a:latin typeface="Cambria Math"/>
                        <a:ea typeface="ＭＳ Ｐゴシック" charset="-128"/>
                        <a:cs typeface="ＭＳ Ｐゴシック" charset="-128"/>
                      </a:rPr>
                      <m:t>𝑎</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𝑐</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𝑐</m:t>
                    </m:r>
                  </m:oMath>
                </a14:m>
                <a:r>
                  <a:rPr lang="en-US" sz="2000" dirty="0">
                    <a:solidFill>
                      <a:schemeClr val="tx1"/>
                    </a:solidFill>
                    <a:latin typeface="Calibri" charset="0"/>
                    <a:ea typeface="ＭＳ Ｐゴシック" charset="-128"/>
                    <a:cs typeface="ＭＳ Ｐゴシック" charset="-128"/>
                  </a:rPr>
                  <a:t> will also be </a:t>
                </a:r>
                <a:r>
                  <a:rPr lang="en-US" sz="2000" dirty="0" smtClean="0">
                    <a:solidFill>
                      <a:schemeClr val="tx1"/>
                    </a:solidFill>
                    <a:latin typeface="Calibri" charset="0"/>
                    <a:ea typeface="ＭＳ Ｐゴシック" charset="-128"/>
                    <a:cs typeface="ＭＳ Ｐゴシック" charset="-128"/>
                  </a:rPr>
                  <a:t>false </a:t>
                </a:r>
                <a:r>
                  <a:rPr lang="en-US" sz="2000" dirty="0">
                    <a:solidFill>
                      <a:schemeClr val="tx1"/>
                    </a:solidFill>
                    <a:latin typeface="Calibri" charset="0"/>
                    <a:ea typeface="ＭＳ Ｐゴシック" charset="-128"/>
                    <a:cs typeface="ＭＳ Ｐゴシック" charset="-128"/>
                  </a:rPr>
                  <a:t>for all real numbers </a:t>
                </a:r>
                <a14:m>
                  <m:oMath xmlns:m="http://schemas.openxmlformats.org/officeDocument/2006/math">
                    <m:r>
                      <a:rPr lang="en-US" sz="2000" i="1">
                        <a:solidFill>
                          <a:schemeClr val="tx1"/>
                        </a:solidFill>
                        <a:latin typeface="Cambria Math"/>
                        <a:ea typeface="ＭＳ Ｐゴシック" charset="-128"/>
                        <a:cs typeface="ＭＳ Ｐゴシック" charset="-128"/>
                      </a:rPr>
                      <m:t>𝑐</m:t>
                    </m:r>
                  </m:oMath>
                </a14:m>
                <a:r>
                  <a:rPr lang="en-US" sz="2000" dirty="0">
                    <a:solidFill>
                      <a:schemeClr val="tx1"/>
                    </a:solidFill>
                    <a:latin typeface="Calibri" charset="0"/>
                    <a:ea typeface="ＭＳ Ｐゴシック" charset="-128"/>
                    <a:cs typeface="ＭＳ Ｐゴシック" charset="-128"/>
                  </a:rPr>
                  <a:t>.</a:t>
                </a:r>
              </a:p>
              <a:p>
                <a:pPr marL="349250" lvl="1" indent="-342900">
                  <a:spcAft>
                    <a:spcPts val="600"/>
                  </a:spcAft>
                </a:pPr>
                <a:r>
                  <a:rPr lang="en-US" sz="2000" dirty="0">
                    <a:solidFill>
                      <a:schemeClr val="tx1"/>
                    </a:solidFill>
                    <a:latin typeface="Calibri" charset="0"/>
                    <a:ea typeface="ＭＳ Ｐゴシック" charset="-128"/>
                    <a:cs typeface="ＭＳ Ｐゴシック" charset="-128"/>
                  </a:rPr>
                  <a:t>Whenever  </a:t>
                </a:r>
                <a14:m>
                  <m:oMath xmlns:m="http://schemas.openxmlformats.org/officeDocument/2006/math">
                    <m:r>
                      <a:rPr lang="en-US" sz="2000" i="1">
                        <a:solidFill>
                          <a:schemeClr val="tx1"/>
                        </a:solidFill>
                        <a:latin typeface="Cambria Math"/>
                        <a:ea typeface="ＭＳ Ｐゴシック" charset="-128"/>
                        <a:cs typeface="ＭＳ Ｐゴシック" charset="-128"/>
                      </a:rPr>
                      <m:t>𝑎</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m:t>
                    </m:r>
                  </m:oMath>
                </a14:m>
                <a:r>
                  <a:rPr lang="en-US" sz="2000" dirty="0">
                    <a:solidFill>
                      <a:schemeClr val="tx1"/>
                    </a:solidFill>
                    <a:latin typeface="Calibri" charset="0"/>
                    <a:ea typeface="ＭＳ Ｐゴシック" charset="-128"/>
                    <a:cs typeface="ＭＳ Ｐゴシック" charset="-128"/>
                  </a:rPr>
                  <a:t>, is true, then</a:t>
                </a:r>
                <a14:m>
                  <m:oMath xmlns:m="http://schemas.openxmlformats.org/officeDocument/2006/math">
                    <m:r>
                      <a:rPr lang="en-US" sz="2000" i="1">
                        <a:solidFill>
                          <a:schemeClr val="tx1"/>
                        </a:solidFill>
                        <a:latin typeface="Cambria Math"/>
                        <a:ea typeface="ＭＳ Ｐゴシック" charset="-128"/>
                        <a:cs typeface="ＭＳ Ｐゴシック" charset="-128"/>
                      </a:rPr>
                      <m:t> </m:t>
                    </m:r>
                    <m:r>
                      <a:rPr lang="en-US" sz="2000" i="1">
                        <a:solidFill>
                          <a:schemeClr val="tx1"/>
                        </a:solidFill>
                        <a:latin typeface="Cambria Math"/>
                        <a:ea typeface="ＭＳ Ｐゴシック" charset="-128"/>
                        <a:cs typeface="ＭＳ Ｐゴシック" charset="-128"/>
                      </a:rPr>
                      <m:t>𝑎𝑐</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𝑏𝑐</m:t>
                    </m:r>
                  </m:oMath>
                </a14:m>
                <a:r>
                  <a:rPr lang="en-US" sz="2000" dirty="0">
                    <a:solidFill>
                      <a:schemeClr val="tx1"/>
                    </a:solidFill>
                    <a:latin typeface="Calibri" charset="0"/>
                    <a:ea typeface="ＭＳ Ｐゴシック" charset="-128"/>
                    <a:cs typeface="ＭＳ Ｐゴシック" charset="-128"/>
                  </a:rPr>
                  <a:t> will also be </a:t>
                </a:r>
                <a:r>
                  <a:rPr lang="en-US" sz="2000" dirty="0" smtClean="0">
                    <a:solidFill>
                      <a:schemeClr val="tx1"/>
                    </a:solidFill>
                    <a:latin typeface="Calibri" charset="0"/>
                    <a:ea typeface="ＭＳ Ｐゴシック" charset="-128"/>
                    <a:cs typeface="ＭＳ Ｐゴシック" charset="-128"/>
                  </a:rPr>
                  <a:t>true, (and when </a:t>
                </a:r>
                <a14:m>
                  <m:oMath xmlns:m="http://schemas.openxmlformats.org/officeDocument/2006/math">
                    <m:r>
                      <a:rPr lang="en-US" sz="2000" i="1">
                        <a:solidFill>
                          <a:schemeClr val="tx1"/>
                        </a:solidFill>
                        <a:latin typeface="Cambria Math"/>
                        <a:ea typeface="ＭＳ Ｐゴシック" charset="-128"/>
                        <a:cs typeface="ＭＳ Ｐゴシック" charset="-128"/>
                      </a:rPr>
                      <m:t>𝑎</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m:t>
                    </m:r>
                  </m:oMath>
                </a14:m>
                <a:r>
                  <a:rPr lang="en-US" sz="2000" dirty="0">
                    <a:solidFill>
                      <a:schemeClr val="tx1"/>
                    </a:solidFill>
                    <a:latin typeface="Calibri" charset="0"/>
                    <a:ea typeface="ＭＳ Ｐゴシック" charset="-128"/>
                    <a:cs typeface="ＭＳ Ｐゴシック" charset="-128"/>
                  </a:rPr>
                  <a:t>, is false, then</a:t>
                </a:r>
                <a14:m>
                  <m:oMath xmlns:m="http://schemas.openxmlformats.org/officeDocument/2006/math">
                    <m:r>
                      <a:rPr lang="en-US" sz="2000" i="1">
                        <a:solidFill>
                          <a:schemeClr val="tx1"/>
                        </a:solidFill>
                        <a:latin typeface="Cambria Math"/>
                        <a:ea typeface="ＭＳ Ｐゴシック" charset="-128"/>
                        <a:cs typeface="ＭＳ Ｐゴシック" charset="-128"/>
                      </a:rPr>
                      <m:t> </m:t>
                    </m:r>
                    <m:r>
                      <a:rPr lang="en-US" sz="2000" i="1">
                        <a:solidFill>
                          <a:schemeClr val="tx1"/>
                        </a:solidFill>
                        <a:latin typeface="Cambria Math"/>
                        <a:ea typeface="ＭＳ Ｐゴシック" charset="-128"/>
                        <a:cs typeface="ＭＳ Ｐゴシック" charset="-128"/>
                      </a:rPr>
                      <m:t>𝑎𝑐</m:t>
                    </m:r>
                    <m:r>
                      <a:rPr lang="en-US" sz="2000" i="1">
                        <a:solidFill>
                          <a:schemeClr val="tx1"/>
                        </a:solidFill>
                        <a:latin typeface="Cambria Math"/>
                        <a:ea typeface="ＭＳ Ｐゴシック" charset="-128"/>
                        <a:cs typeface="ＭＳ Ｐゴシック" charset="-128"/>
                      </a:rPr>
                      <m:t> = </m:t>
                    </m:r>
                    <m:r>
                      <a:rPr lang="en-US" sz="2000" i="1">
                        <a:solidFill>
                          <a:schemeClr val="tx1"/>
                        </a:solidFill>
                        <a:latin typeface="Cambria Math"/>
                        <a:ea typeface="ＭＳ Ｐゴシック" charset="-128"/>
                        <a:cs typeface="ＭＳ Ｐゴシック" charset="-128"/>
                      </a:rPr>
                      <m:t>𝑏𝑐</m:t>
                    </m:r>
                  </m:oMath>
                </a14:m>
                <a:r>
                  <a:rPr lang="en-US" sz="2000" dirty="0">
                    <a:solidFill>
                      <a:schemeClr val="tx1"/>
                    </a:solidFill>
                    <a:latin typeface="Calibri" charset="0"/>
                    <a:ea typeface="ＭＳ Ｐゴシック" charset="-128"/>
                    <a:cs typeface="ＭＳ Ｐゴシック" charset="-128"/>
                  </a:rPr>
                  <a:t>  will also be </a:t>
                </a:r>
                <a:r>
                  <a:rPr lang="en-US" sz="2000" dirty="0" smtClean="0">
                    <a:solidFill>
                      <a:schemeClr val="tx1"/>
                    </a:solidFill>
                    <a:latin typeface="Calibri" charset="0"/>
                    <a:ea typeface="ＭＳ Ｐゴシック" charset="-128"/>
                    <a:cs typeface="ＭＳ Ｐゴシック" charset="-128"/>
                  </a:rPr>
                  <a:t>false) for all non-zero, </a:t>
                </a:r>
                <a:r>
                  <a:rPr lang="en-US" sz="2000" dirty="0">
                    <a:solidFill>
                      <a:schemeClr val="tx1"/>
                    </a:solidFill>
                    <a:latin typeface="Calibri" charset="0"/>
                    <a:ea typeface="ＭＳ Ｐゴシック" charset="-128"/>
                    <a:cs typeface="ＭＳ Ｐゴシック" charset="-128"/>
                  </a:rPr>
                  <a:t>real numbers </a:t>
                </a:r>
                <a14:m>
                  <m:oMath xmlns:m="http://schemas.openxmlformats.org/officeDocument/2006/math">
                    <m:r>
                      <a:rPr lang="en-US" sz="2000" i="1">
                        <a:solidFill>
                          <a:schemeClr val="tx1"/>
                        </a:solidFill>
                        <a:latin typeface="Cambria Math"/>
                        <a:ea typeface="ＭＳ Ｐゴシック" charset="-128"/>
                        <a:cs typeface="ＭＳ Ｐゴシック" charset="-128"/>
                      </a:rPr>
                      <m:t>𝑐</m:t>
                    </m:r>
                  </m:oMath>
                </a14:m>
                <a:r>
                  <a:rPr lang="en-US" sz="2000" dirty="0" smtClean="0">
                    <a:solidFill>
                      <a:schemeClr val="tx1"/>
                    </a:solidFill>
                    <a:latin typeface="Calibri" charset="0"/>
                    <a:ea typeface="ＭＳ Ｐゴシック" charset="-128"/>
                    <a:cs typeface="ＭＳ Ｐゴシック" charset="-128"/>
                  </a:rPr>
                  <a:t>.    </a:t>
                </a:r>
                <a:endParaRPr lang="en-US" sz="2000" dirty="0">
                  <a:solidFill>
                    <a:schemeClr val="tx1"/>
                  </a:solidFill>
                  <a:latin typeface="Calibri" charset="0"/>
                  <a:ea typeface="ＭＳ Ｐゴシック" charset="-128"/>
                  <a:cs typeface="ＭＳ Ｐゴシック" charset="-128"/>
                </a:endParaRPr>
              </a:p>
              <a:p>
                <a:pPr marL="6350" lvl="1" indent="0">
                  <a:spcAft>
                    <a:spcPts val="600"/>
                  </a:spcAft>
                  <a:buNone/>
                </a:pP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457200" y="1674935"/>
                <a:ext cx="8229600" cy="4019126"/>
              </a:xfrm>
              <a:blipFill rotWithShape="0">
                <a:blip r:embed="rId3"/>
                <a:stretch>
                  <a:fillRect l="-593" t="-910" r="-1037"/>
                </a:stretch>
              </a:blipFill>
            </p:spPr>
            <p:txBody>
              <a:bodyPr/>
              <a:lstStyle/>
              <a:p>
                <a:r>
                  <a:rPr lang="en-US">
                    <a:noFill/>
                  </a:rPr>
                  <a:t> </a:t>
                </a:r>
              </a:p>
            </p:txBody>
          </p:sp>
        </mc:Fallback>
      </mc:AlternateContent>
    </p:spTree>
    <p:extLst>
      <p:ext uri="{BB962C8B-B14F-4D97-AF65-F5344CB8AC3E}">
        <p14:creationId xmlns:p14="http://schemas.microsoft.com/office/powerpoint/2010/main" val="29147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Lesson 12: Solving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1913474"/>
                <a:ext cx="8229600" cy="4019126"/>
              </a:xfrm>
            </p:spPr>
            <p:txBody>
              <a:bodyPr/>
              <a:lstStyle/>
              <a:p>
                <a:pPr marL="6350" lvl="1" indent="0">
                  <a:spcAft>
                    <a:spcPts val="600"/>
                  </a:spcAft>
                  <a:buNone/>
                </a:pPr>
                <a:r>
                  <a:rPr lang="en-US" sz="2400" dirty="0" smtClean="0">
                    <a:solidFill>
                      <a:srgbClr val="617656"/>
                    </a:solidFill>
                    <a:latin typeface="Calibri" charset="0"/>
                    <a:ea typeface="ＭＳ Ｐゴシック" charset="-128"/>
                    <a:cs typeface="ＭＳ Ｐゴシック" charset="-128"/>
                  </a:rPr>
                  <a:t>Consider the equation:   </a:t>
                </a:r>
                <a14:m>
                  <m:oMath xmlns:m="http://schemas.openxmlformats.org/officeDocument/2006/math">
                    <m:d>
                      <m:dPr>
                        <m:begChr m:val="|"/>
                        <m:endChr m:val="|"/>
                        <m:ctrlPr>
                          <a:rPr lang="en-US" sz="2400" i="1">
                            <a:solidFill>
                              <a:srgbClr val="617656"/>
                            </a:solidFill>
                            <a:latin typeface="Cambria Math" panose="02040503050406030204" pitchFamily="18" charset="0"/>
                            <a:ea typeface="ＭＳ Ｐゴシック" charset="-128"/>
                            <a:cs typeface="ＭＳ Ｐゴシック" charset="-128"/>
                          </a:rPr>
                        </m:ctrlPr>
                      </m:dPr>
                      <m:e>
                        <m:r>
                          <a:rPr lang="en-US" sz="2400" i="1">
                            <a:solidFill>
                              <a:srgbClr val="617656"/>
                            </a:solidFill>
                            <a:latin typeface="Cambria Math"/>
                            <a:ea typeface="ＭＳ Ｐゴシック" charset="-128"/>
                            <a:cs typeface="ＭＳ Ｐゴシック" charset="-128"/>
                          </a:rPr>
                          <m:t>𝑥</m:t>
                        </m:r>
                      </m:e>
                    </m:d>
                    <m:r>
                      <a:rPr lang="en-US" sz="2400" i="1">
                        <a:solidFill>
                          <a:srgbClr val="617656"/>
                        </a:solidFill>
                        <a:latin typeface="Cambria Math"/>
                        <a:ea typeface="ＭＳ Ｐゴシック" charset="-128"/>
                        <a:cs typeface="ＭＳ Ｐゴシック" charset="-128"/>
                      </a:rPr>
                      <m:t>+5= 2</m:t>
                    </m:r>
                    <m:r>
                      <a:rPr lang="en-US" sz="2400" b="0" i="1" smtClean="0">
                        <a:solidFill>
                          <a:srgbClr val="617656"/>
                        </a:solidFill>
                        <a:latin typeface="Cambria Math"/>
                        <a:ea typeface="ＭＳ Ｐゴシック" charset="-128"/>
                        <a:cs typeface="ＭＳ Ｐゴシック" charset="-128"/>
                      </a:rPr>
                      <m:t>  </m:t>
                    </m:r>
                  </m:oMath>
                </a14:m>
                <a:endParaRPr lang="en-US" sz="2400" dirty="0" smtClean="0">
                  <a:solidFill>
                    <a:srgbClr val="617656"/>
                  </a:solidFill>
                  <a:latin typeface="Calibri" charset="0"/>
                  <a:ea typeface="ＭＳ Ｐゴシック" charset="-128"/>
                  <a:cs typeface="ＭＳ Ｐゴシック" charset="-128"/>
                </a:endParaRPr>
              </a:p>
              <a:p>
                <a:pPr marL="6350" lvl="1" indent="0">
                  <a:spcAft>
                    <a:spcPts val="600"/>
                  </a:spcAft>
                  <a:buNone/>
                </a:pPr>
                <a:r>
                  <a:rPr lang="en-US" sz="2400" dirty="0">
                    <a:solidFill>
                      <a:srgbClr val="617656"/>
                    </a:solidFill>
                    <a:latin typeface="Calibri" charset="0"/>
                    <a:ea typeface="ＭＳ Ｐゴシック" charset="-128"/>
                    <a:cs typeface="ＭＳ Ｐゴシック" charset="-128"/>
                  </a:rPr>
                  <a:t>Is it true, then, that </a:t>
                </a:r>
                <a14:m>
                  <m:oMath xmlns:m="http://schemas.openxmlformats.org/officeDocument/2006/math">
                    <m:r>
                      <a:rPr lang="en-US" sz="2400" i="1">
                        <a:solidFill>
                          <a:srgbClr val="617656"/>
                        </a:solidFill>
                        <a:latin typeface="Cambria Math"/>
                        <a:ea typeface="ＭＳ Ｐゴシック" charset="-128"/>
                        <a:cs typeface="ＭＳ Ｐゴシック" charset="-128"/>
                      </a:rPr>
                      <m:t>|</m:t>
                    </m:r>
                    <m:r>
                      <a:rPr lang="en-US" sz="2400" i="1">
                        <a:solidFill>
                          <a:srgbClr val="617656"/>
                        </a:solidFill>
                        <a:latin typeface="Cambria Math"/>
                        <a:ea typeface="ＭＳ Ｐゴシック" charset="-128"/>
                        <a:cs typeface="ＭＳ Ｐゴシック" charset="-128"/>
                      </a:rPr>
                      <m:t>𝑥</m:t>
                    </m:r>
                    <m:r>
                      <a:rPr lang="en-US" sz="2400" i="1">
                        <a:solidFill>
                          <a:srgbClr val="617656"/>
                        </a:solidFill>
                        <a:latin typeface="Cambria Math"/>
                        <a:ea typeface="ＭＳ Ｐゴシック" charset="-128"/>
                        <a:cs typeface="ＭＳ Ｐゴシック" charset="-128"/>
                      </a:rPr>
                      <m:t>| + 5 – 5 = 2 – 5</m:t>
                    </m:r>
                  </m:oMath>
                </a14:m>
                <a:r>
                  <a:rPr lang="en-US" sz="2400" dirty="0" smtClean="0">
                    <a:solidFill>
                      <a:srgbClr val="617656"/>
                    </a:solidFill>
                    <a:latin typeface="Calibri" charset="0"/>
                    <a:ea typeface="ＭＳ Ｐゴシック" charset="-128"/>
                    <a:cs typeface="ＭＳ Ｐゴシック" charset="-128"/>
                  </a:rPr>
                  <a:t>?</a:t>
                </a:r>
              </a:p>
              <a:p>
                <a:pPr marL="6350" lvl="1" indent="0">
                  <a:spcAft>
                    <a:spcPts val="600"/>
                  </a:spcAft>
                  <a:buNone/>
                </a:pPr>
                <a:endParaRPr lang="en-US" sz="2400" dirty="0" smtClean="0">
                  <a:solidFill>
                    <a:srgbClr val="617656"/>
                  </a:solidFill>
                  <a:latin typeface="Calibri" charset="0"/>
                  <a:ea typeface="ＭＳ Ｐゴシック" charset="-128"/>
                  <a:cs typeface="ＭＳ Ｐゴシック" charset="-128"/>
                </a:endParaRPr>
              </a:p>
              <a:p>
                <a:pPr marL="349250" lvl="1" indent="-342900">
                  <a:spcAft>
                    <a:spcPts val="600"/>
                  </a:spcAft>
                </a:pPr>
                <a:endParaRPr lang="en-US" sz="2000" dirty="0">
                  <a:solidFill>
                    <a:srgbClr val="617656"/>
                  </a:solidFill>
                  <a:latin typeface="Calibri" charset="0"/>
                  <a:ea typeface="ＭＳ Ｐゴシック" charset="-128"/>
                  <a:cs typeface="ＭＳ Ｐゴシック" charset="-128"/>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148" t="-1214"/>
                </a:stretch>
              </a:blipFill>
            </p:spPr>
            <p:txBody>
              <a:bodyPr/>
              <a:lstStyle/>
              <a:p>
                <a:r>
                  <a:rPr lang="en-US">
                    <a:noFill/>
                  </a:rPr>
                  <a:t> </a:t>
                </a:r>
              </a:p>
            </p:txBody>
          </p:sp>
        </mc:Fallback>
      </mc:AlternateContent>
    </p:spTree>
    <p:extLst>
      <p:ext uri="{BB962C8B-B14F-4D97-AF65-F5344CB8AC3E}">
        <p14:creationId xmlns:p14="http://schemas.microsoft.com/office/powerpoint/2010/main" val="16063069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Lesson 12: Solving Equations</a:t>
            </a:r>
            <a:endParaRPr lang="en-US" dirty="0"/>
          </a:p>
        </p:txBody>
      </p:sp>
      <p:sp>
        <p:nvSpPr>
          <p:cNvPr id="3" name="Content Placeholder 2"/>
          <p:cNvSpPr>
            <a:spLocks noGrp="1"/>
          </p:cNvSpPr>
          <p:nvPr>
            <p:ph idx="4294967295"/>
          </p:nvPr>
        </p:nvSpPr>
        <p:spPr>
          <a:xfrm>
            <a:off x="457200" y="1913474"/>
            <a:ext cx="8229600" cy="4019126"/>
          </a:xfrm>
        </p:spPr>
        <p:txBody>
          <a:bodyPr/>
          <a:lstStyle/>
          <a:p>
            <a:pPr marL="349250" lvl="1" indent="-342900">
              <a:spcAft>
                <a:spcPts val="600"/>
              </a:spcAft>
            </a:pPr>
            <a:r>
              <a:rPr lang="en-US" sz="2400" dirty="0" smtClean="0">
                <a:solidFill>
                  <a:srgbClr val="617656"/>
                </a:solidFill>
                <a:latin typeface="Calibri" charset="0"/>
                <a:ea typeface="ＭＳ Ｐゴシック" charset="-128"/>
                <a:cs typeface="ＭＳ Ｐゴシック" charset="-128"/>
              </a:rPr>
              <a:t>Applying the properties of Equality is guaranteed to preserve the solution set.</a:t>
            </a:r>
          </a:p>
          <a:p>
            <a:pPr marL="349250" lvl="1" indent="-342900">
              <a:spcAft>
                <a:spcPts val="600"/>
              </a:spcAft>
            </a:pPr>
            <a:r>
              <a:rPr lang="en-US" sz="2400" dirty="0" smtClean="0">
                <a:solidFill>
                  <a:srgbClr val="617656"/>
                </a:solidFill>
                <a:latin typeface="Calibri" charset="0"/>
                <a:ea typeface="ＭＳ Ｐゴシック" charset="-128"/>
                <a:cs typeface="ＭＳ Ｐゴシック" charset="-128"/>
              </a:rPr>
              <a:t>Applying the Distributive,  Associative, and Commutative Properties or the properties of rational exponents to either side is also guaranteed to preserve the solution set.</a:t>
            </a:r>
          </a:p>
          <a:p>
            <a:pPr marL="6350" lvl="1" indent="0">
              <a:spcAft>
                <a:spcPts val="600"/>
              </a:spcAft>
              <a:buNone/>
            </a:pPr>
            <a:endParaRPr lang="en-US" sz="2000" dirty="0"/>
          </a:p>
          <a:p>
            <a:endParaRPr lang="en-US" dirty="0"/>
          </a:p>
        </p:txBody>
      </p:sp>
    </p:spTree>
    <p:extLst>
      <p:ext uri="{BB962C8B-B14F-4D97-AF65-F5344CB8AC3E}">
        <p14:creationId xmlns:p14="http://schemas.microsoft.com/office/powerpoint/2010/main" val="407004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Session Objectives</a:t>
            </a:r>
            <a:endParaRPr lang="en-US" dirty="0"/>
          </a:p>
        </p:txBody>
      </p:sp>
      <p:sp>
        <p:nvSpPr>
          <p:cNvPr id="3" name="Content Placeholder 2"/>
          <p:cNvSpPr>
            <a:spLocks noGrp="1"/>
          </p:cNvSpPr>
          <p:nvPr>
            <p:ph idx="4294967295"/>
          </p:nvPr>
        </p:nvSpPr>
        <p:spPr>
          <a:xfrm>
            <a:off x="457200" y="1913474"/>
            <a:ext cx="8229600" cy="4258726"/>
          </a:xfrm>
        </p:spPr>
        <p:txBody>
          <a:bodyPr/>
          <a:lstStyle/>
          <a:p>
            <a:pPr>
              <a:buFont typeface="Arial" pitchFamily="34" charset="0"/>
              <a:buChar char="•"/>
            </a:pPr>
            <a:r>
              <a:rPr lang="en-US" sz="2400" dirty="0" smtClean="0"/>
              <a:t>Experience and model </a:t>
            </a:r>
            <a:r>
              <a:rPr lang="en-US" sz="2400" dirty="0"/>
              <a:t>the instructional approaches to teaching the content of </a:t>
            </a:r>
            <a:r>
              <a:rPr lang="en-US" sz="2400" dirty="0" smtClean="0"/>
              <a:t>Grade 9 Module 1 lessons. </a:t>
            </a:r>
            <a:endParaRPr lang="en-US" sz="2400" dirty="0"/>
          </a:p>
          <a:p>
            <a:pPr>
              <a:buFont typeface="Arial" pitchFamily="34" charset="0"/>
              <a:buChar char="•"/>
            </a:pPr>
            <a:r>
              <a:rPr lang="en-US" sz="2400" dirty="0"/>
              <a:t>A</a:t>
            </a:r>
            <a:r>
              <a:rPr lang="en-US" sz="2400" dirty="0" smtClean="0"/>
              <a:t>rticulate </a:t>
            </a:r>
            <a:r>
              <a:rPr lang="en-US" sz="2400" dirty="0"/>
              <a:t>how the </a:t>
            </a:r>
            <a:r>
              <a:rPr lang="en-US" sz="2400" dirty="0" smtClean="0"/>
              <a:t>lessons </a:t>
            </a:r>
            <a:r>
              <a:rPr lang="en-US" sz="2400" dirty="0"/>
              <a:t>promote mastery of the focus standards and how the module addresses the major work of the grade.</a:t>
            </a:r>
          </a:p>
          <a:p>
            <a:pPr>
              <a:buFont typeface="Arial" pitchFamily="34" charset="0"/>
              <a:buChar char="•"/>
            </a:pPr>
            <a:r>
              <a:rPr lang="en-US" sz="2400" dirty="0" smtClean="0"/>
              <a:t>Make connections </a:t>
            </a:r>
            <a:r>
              <a:rPr lang="en-US" sz="2400" dirty="0"/>
              <a:t>from the content of previous grade levels to the content of this module.</a:t>
            </a:r>
          </a:p>
          <a:p>
            <a:endParaRPr lang="en-US" dirty="0"/>
          </a:p>
        </p:txBody>
      </p:sp>
    </p:spTree>
    <p:extLst>
      <p:ext uri="{BB962C8B-B14F-4D97-AF65-F5344CB8AC3E}">
        <p14:creationId xmlns:p14="http://schemas.microsoft.com/office/powerpoint/2010/main" val="2160087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smtClean="0"/>
              <a:t>Lesson 13: Some Potential Dangers </a:t>
            </a:r>
            <a:br>
              <a:rPr lang="en-US" dirty="0" smtClean="0"/>
            </a:br>
            <a:r>
              <a:rPr lang="en-US" sz="2400" dirty="0" smtClean="0"/>
              <a:t>When Solving Equations</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2081048"/>
                <a:ext cx="8229600" cy="3851552"/>
              </a:xfrm>
            </p:spPr>
            <p:txBody>
              <a:bodyPr/>
              <a:lstStyle/>
              <a:p>
                <a:r>
                  <a:rPr lang="en-US" sz="2400" dirty="0" smtClean="0"/>
                  <a:t>Consider the equation:</a:t>
                </a:r>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𝑥</m:t>
                          </m:r>
                        </m:num>
                        <m:den>
                          <m:r>
                            <a:rPr lang="en-US" sz="2400" b="0" i="1" smtClean="0">
                              <a:latin typeface="Cambria Math"/>
                            </a:rPr>
                            <m:t>12</m:t>
                          </m:r>
                        </m:den>
                      </m:f>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3</m:t>
                          </m:r>
                        </m:den>
                      </m:f>
                    </m:oMath>
                  </m:oMathPara>
                </a14:m>
                <a:endParaRPr lang="en-US" sz="2400" dirty="0"/>
              </a:p>
              <a:p>
                <a:endParaRPr lang="en-US" sz="2400" dirty="0" smtClean="0"/>
              </a:p>
              <a:p>
                <a:endParaRPr lang="en-US" sz="2400" dirty="0" smtClean="0"/>
              </a:p>
              <a:p>
                <a:endParaRPr lang="en-US" sz="2400" dirty="0"/>
              </a:p>
              <a:p>
                <a:r>
                  <a:rPr lang="en-US" sz="2800" b="1" dirty="0" smtClean="0"/>
                  <a:t>You can do anything that’s useful, but it is not guaranteed to preserve your solution set!</a:t>
                </a: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81048"/>
                <a:ext cx="8229600" cy="3851552"/>
              </a:xfrm>
              <a:blipFill rotWithShape="1">
                <a:blip r:embed="rId3"/>
                <a:stretch>
                  <a:fillRect l="-2593" t="-1266"/>
                </a:stretch>
              </a:blipFill>
            </p:spPr>
            <p:txBody>
              <a:bodyPr/>
              <a:lstStyle/>
              <a:p>
                <a:r>
                  <a:rPr lang="en-US">
                    <a:noFill/>
                  </a:rPr>
                  <a:t> </a:t>
                </a:r>
              </a:p>
            </p:txBody>
          </p:sp>
        </mc:Fallback>
      </mc:AlternateContent>
    </p:spTree>
    <p:extLst>
      <p:ext uri="{BB962C8B-B14F-4D97-AF65-F5344CB8AC3E}">
        <p14:creationId xmlns:p14="http://schemas.microsoft.com/office/powerpoint/2010/main" val="30343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smtClean="0"/>
              <a:t>Lesson 13: Some Potential Dangers </a:t>
            </a:r>
            <a:br>
              <a:rPr lang="en-US" dirty="0" smtClean="0"/>
            </a:br>
            <a:r>
              <a:rPr lang="en-US" sz="2400" dirty="0" smtClean="0"/>
              <a:t>When Solving Equations</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2081048"/>
                <a:ext cx="8229600" cy="3851552"/>
              </a:xfrm>
            </p:spPr>
            <p:txBody>
              <a:bodyPr/>
              <a:lstStyle/>
              <a:p>
                <a:r>
                  <a:rPr lang="en-US" sz="2400" b="1" dirty="0" smtClean="0"/>
                  <a:t>Exercise 7:</a:t>
                </a:r>
              </a:p>
              <a:p>
                <a:r>
                  <a:rPr lang="en-US" sz="2400" dirty="0" smtClean="0"/>
                  <a:t>Consider </a:t>
                </a:r>
                <a:r>
                  <a:rPr lang="en-US" sz="2400" dirty="0"/>
                  <a:t>the equation </a:t>
                </a:r>
                <a14:m>
                  <m:oMath xmlns:m="http://schemas.openxmlformats.org/officeDocument/2006/math">
                    <m:r>
                      <a:rPr lang="en-US" sz="2400" b="0" i="1">
                        <a:latin typeface="Cambria Math"/>
                      </a:rPr>
                      <m:t>𝑥</m:t>
                    </m:r>
                    <m:r>
                      <a:rPr lang="en-US" sz="2400" b="0" i="1">
                        <a:latin typeface="Cambria Math"/>
                      </a:rPr>
                      <m:t> – 3 = 5</m:t>
                    </m:r>
                  </m:oMath>
                </a14:m>
                <a:r>
                  <a:rPr lang="en-US" sz="2400" dirty="0"/>
                  <a:t>.</a:t>
                </a:r>
              </a:p>
              <a:p>
                <a:pPr lvl="0"/>
                <a:r>
                  <a:rPr lang="en-US" sz="2400" dirty="0"/>
                  <a:t>Multiply both sides of the equation by a constant and show that the solution set did not change.</a:t>
                </a:r>
              </a:p>
              <a:p>
                <a:r>
                  <a:rPr lang="en-US" sz="2400" dirty="0" smtClean="0"/>
                  <a:t>Now</a:t>
                </a:r>
                <a:r>
                  <a:rPr lang="en-US" sz="2400" dirty="0"/>
                  <a:t>, multiply both sides by </a:t>
                </a:r>
                <a14:m>
                  <m:oMath xmlns:m="http://schemas.openxmlformats.org/officeDocument/2006/math">
                    <m:r>
                      <a:rPr lang="en-US" sz="2400" b="0" i="1">
                        <a:latin typeface="Cambria Math"/>
                      </a:rPr>
                      <m:t>𝑥</m:t>
                    </m:r>
                  </m:oMath>
                </a14:m>
                <a:r>
                  <a:rPr lang="en-US" sz="2400" dirty="0"/>
                  <a:t>.</a:t>
                </a:r>
              </a:p>
              <a:p>
                <a:pPr/>
                <a14:m>
                  <m:oMathPara xmlns:m="http://schemas.openxmlformats.org/officeDocument/2006/math">
                    <m:oMathParaPr>
                      <m:jc m:val="centerGroup"/>
                    </m:oMathParaPr>
                    <m:oMath xmlns:m="http://schemas.openxmlformats.org/officeDocument/2006/math">
                      <m:r>
                        <a:rPr lang="en-US" sz="2400" b="0" i="1">
                          <a:latin typeface="Cambria Math"/>
                        </a:rPr>
                        <m:t>𝑥</m:t>
                      </m:r>
                      <m:r>
                        <a:rPr lang="en-US" sz="2400" b="0" i="1">
                          <a:latin typeface="Cambria Math"/>
                        </a:rPr>
                        <m:t>(</m:t>
                      </m:r>
                      <m:r>
                        <a:rPr lang="en-US" sz="2400" b="0" i="1">
                          <a:latin typeface="Cambria Math"/>
                        </a:rPr>
                        <m:t>𝑥</m:t>
                      </m:r>
                      <m:r>
                        <a:rPr lang="en-US" sz="2400" b="0" i="1">
                          <a:latin typeface="Cambria Math"/>
                        </a:rPr>
                        <m:t> – 3) = 5</m:t>
                      </m:r>
                      <m:r>
                        <a:rPr lang="en-US" sz="2400" b="0" i="1">
                          <a:latin typeface="Cambria Math"/>
                        </a:rPr>
                        <m:t>𝑥</m:t>
                      </m:r>
                    </m:oMath>
                  </m:oMathPara>
                </a14:m>
                <a:endParaRPr lang="en-US" sz="2400" dirty="0"/>
              </a:p>
              <a:p>
                <a:pPr lvl="0"/>
                <a:r>
                  <a:rPr lang="en-US" sz="2400" dirty="0"/>
                  <a:t>Show that </a:t>
                </a:r>
                <a14:m>
                  <m:oMath xmlns:m="http://schemas.openxmlformats.org/officeDocument/2006/math">
                    <m:r>
                      <a:rPr lang="en-US" sz="2400" b="0" i="1">
                        <a:latin typeface="Cambria Math"/>
                      </a:rPr>
                      <m:t>𝑥</m:t>
                    </m:r>
                    <m:r>
                      <a:rPr lang="en-US" sz="2400" b="0" i="1">
                        <a:latin typeface="Cambria Math"/>
                      </a:rPr>
                      <m:t> = 8</m:t>
                    </m:r>
                  </m:oMath>
                </a14:m>
                <a:r>
                  <a:rPr lang="en-US" sz="2400" dirty="0"/>
                  <a:t> is still a solution to the new equation.     </a:t>
                </a:r>
              </a:p>
              <a:p>
                <a:pPr lvl="0"/>
                <a:r>
                  <a:rPr lang="en-US" sz="2400" dirty="0" smtClean="0"/>
                  <a:t>Show </a:t>
                </a:r>
                <a:r>
                  <a:rPr lang="en-US" sz="2400" dirty="0"/>
                  <a:t>that </a:t>
                </a:r>
                <a14:m>
                  <m:oMath xmlns:m="http://schemas.openxmlformats.org/officeDocument/2006/math">
                    <m:r>
                      <a:rPr lang="en-US" sz="2400" b="0" i="1">
                        <a:latin typeface="Cambria Math"/>
                      </a:rPr>
                      <m:t>𝑥</m:t>
                    </m:r>
                    <m:r>
                      <a:rPr lang="en-US" sz="2400" b="0" i="1">
                        <a:latin typeface="Cambria Math"/>
                      </a:rPr>
                      <m:t> = 0</m:t>
                    </m:r>
                  </m:oMath>
                </a14:m>
                <a:r>
                  <a:rPr lang="en-US" sz="2400" dirty="0"/>
                  <a:t> is also a solution to the new equation.</a:t>
                </a:r>
              </a:p>
              <a:p>
                <a:r>
                  <a:rPr lang="en-US" sz="2400" b="1" dirty="0" smtClean="0"/>
                  <a:t>Why did my solution set get altered?  What did I do?</a:t>
                </a:r>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81048"/>
                <a:ext cx="8229600" cy="3851552"/>
              </a:xfrm>
              <a:blipFill rotWithShape="1">
                <a:blip r:embed="rId3"/>
                <a:stretch>
                  <a:fillRect l="-2222" t="-1266" b="-4272"/>
                </a:stretch>
              </a:blipFill>
            </p:spPr>
            <p:txBody>
              <a:bodyPr/>
              <a:lstStyle/>
              <a:p>
                <a:r>
                  <a:rPr lang="en-US">
                    <a:noFill/>
                  </a:rPr>
                  <a:t> </a:t>
                </a:r>
              </a:p>
            </p:txBody>
          </p:sp>
        </mc:Fallback>
      </mc:AlternateContent>
    </p:spTree>
    <p:extLst>
      <p:ext uri="{BB962C8B-B14F-4D97-AF65-F5344CB8AC3E}">
        <p14:creationId xmlns:p14="http://schemas.microsoft.com/office/powerpoint/2010/main" val="31763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4874"/>
            <a:ext cx="8458200" cy="4019126"/>
          </a:xfrm>
        </p:spPr>
        <p:txBody>
          <a:bodyPr/>
          <a:lstStyle/>
          <a:p>
            <a:endParaRPr lang="en-US" dirty="0"/>
          </a:p>
          <a:p>
            <a:endParaRPr lang="en-US" dirty="0" smtClean="0"/>
          </a:p>
          <a:p>
            <a:endParaRPr lang="en-US" dirty="0"/>
          </a:p>
          <a:p>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84" y="852488"/>
            <a:ext cx="6486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970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The Modeling Cycle</a:t>
            </a:r>
            <a:endParaRPr lang="en-US" dirty="0"/>
          </a:p>
        </p:txBody>
      </p:sp>
      <p:sp>
        <p:nvSpPr>
          <p:cNvPr id="3" name="Content Placeholder 2"/>
          <p:cNvSpPr>
            <a:spLocks noGrp="1"/>
          </p:cNvSpPr>
          <p:nvPr>
            <p:ph idx="4294967295"/>
          </p:nvPr>
        </p:nvSpPr>
        <p:spPr>
          <a:xfrm>
            <a:off x="457200" y="1684874"/>
            <a:ext cx="8458200" cy="4019126"/>
          </a:xfrm>
        </p:spPr>
        <p:txBody>
          <a:bodyPr/>
          <a:lstStyle/>
          <a:p>
            <a:endParaRPr lang="en-US" dirty="0"/>
          </a:p>
          <a:p>
            <a:endParaRPr lang="en-US" dirty="0" smtClean="0"/>
          </a:p>
          <a:p>
            <a:endParaRPr lang="en-US" dirty="0"/>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2405063"/>
            <a:ext cx="65055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414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5083"/>
            <a:ext cx="8229600" cy="824382"/>
          </a:xfrm>
        </p:spPr>
        <p:txBody>
          <a:bodyPr>
            <a:normAutofit fontScale="90000"/>
          </a:bodyPr>
          <a:lstStyle/>
          <a:p>
            <a:r>
              <a:rPr lang="en-US" dirty="0" smtClean="0"/>
              <a:t>Lesson 25: Solving Equations in Two Ways</a:t>
            </a:r>
            <a:br>
              <a:rPr lang="en-US" dirty="0" smtClean="0"/>
            </a:br>
            <a:endParaRPr lang="en-US" sz="2400" dirty="0"/>
          </a:p>
        </p:txBody>
      </p:sp>
      <p:sp>
        <p:nvSpPr>
          <p:cNvPr id="3" name="Content Placeholder 2"/>
          <p:cNvSpPr>
            <a:spLocks noGrp="1"/>
          </p:cNvSpPr>
          <p:nvPr>
            <p:ph idx="4294967295"/>
          </p:nvPr>
        </p:nvSpPr>
        <p:spPr>
          <a:xfrm>
            <a:off x="457200" y="2081048"/>
            <a:ext cx="8229600" cy="3851552"/>
          </a:xfrm>
        </p:spPr>
        <p:txBody>
          <a:bodyPr/>
          <a:lstStyle/>
          <a:p>
            <a:pPr marL="0" indent="0"/>
            <a:r>
              <a:rPr lang="en-US" sz="2400" b="1" dirty="0"/>
              <a:t>Exercise </a:t>
            </a:r>
            <a:r>
              <a:rPr lang="en-US" sz="2400" b="1" dirty="0" smtClean="0"/>
              <a:t>1:  </a:t>
            </a:r>
            <a:r>
              <a:rPr lang="en-US" sz="2400" dirty="0" smtClean="0"/>
              <a:t>Solve </a:t>
            </a:r>
            <a:r>
              <a:rPr lang="en-US" sz="2400" dirty="0"/>
              <a:t>the following problem first using a tape diagram and then using an equation:     </a:t>
            </a:r>
          </a:p>
          <a:p>
            <a:pPr marL="463550" indent="0"/>
            <a:r>
              <a:rPr lang="en-US" sz="2400" dirty="0"/>
              <a:t>In a school choir, ½ of the members were girls.  At the end of the year, 3 boys left the choir and the ratio of the number of boys to the number of girls became 3:4.  How many boys remained in the choir? </a:t>
            </a:r>
          </a:p>
          <a:p>
            <a:endParaRPr lang="en-US" sz="2400" dirty="0"/>
          </a:p>
        </p:txBody>
      </p:sp>
    </p:spTree>
    <p:extLst>
      <p:ext uri="{BB962C8B-B14F-4D97-AF65-F5344CB8AC3E}">
        <p14:creationId xmlns:p14="http://schemas.microsoft.com/office/powerpoint/2010/main" val="4065508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773"/>
            <a:ext cx="8229600" cy="824382"/>
          </a:xfrm>
        </p:spPr>
        <p:txBody>
          <a:bodyPr>
            <a:normAutofit fontScale="90000"/>
          </a:bodyPr>
          <a:lstStyle/>
          <a:p>
            <a:r>
              <a:rPr lang="en-US" dirty="0" smtClean="0"/>
              <a:t>Lesson 26-27: Recursive Challenge Problem</a:t>
            </a:r>
            <a:br>
              <a:rPr lang="en-US" dirty="0" smtClean="0"/>
            </a:br>
            <a:r>
              <a:rPr lang="en-US" sz="2400" dirty="0" smtClean="0"/>
              <a:t>The Double and Add 5 Game</a:t>
            </a:r>
            <a:r>
              <a:rPr lang="en-US" dirty="0" smtClean="0"/>
              <a:t/>
            </a:r>
            <a:br>
              <a:rPr lang="en-US" dirty="0" smtClean="0"/>
            </a:br>
            <a:endParaRPr lang="en-US" sz="2400" dirty="0"/>
          </a:p>
        </p:txBody>
      </p:sp>
      <p:sp>
        <p:nvSpPr>
          <p:cNvPr id="3" name="Content Placeholder 2"/>
          <p:cNvSpPr>
            <a:spLocks noGrp="1"/>
          </p:cNvSpPr>
          <p:nvPr>
            <p:ph idx="4294967295"/>
          </p:nvPr>
        </p:nvSpPr>
        <p:spPr>
          <a:xfrm>
            <a:off x="457200" y="2299708"/>
            <a:ext cx="8229600" cy="3851552"/>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Make 3 more entries in the table.</a:t>
            </a:r>
          </a:p>
          <a:p>
            <a:endParaRPr lang="en-US"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2471738"/>
            <a:ext cx="79724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377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722"/>
            <a:ext cx="8229600" cy="1186526"/>
          </a:xfrm>
        </p:spPr>
        <p:txBody>
          <a:bodyPr>
            <a:normAutofit fontScale="90000"/>
          </a:bodyPr>
          <a:lstStyle/>
          <a:p>
            <a:r>
              <a:rPr lang="en-US" dirty="0" smtClean="0"/>
              <a:t>Lesson 26-27: Recursive Challenge Problem</a:t>
            </a:r>
            <a:br>
              <a:rPr lang="en-US" dirty="0" smtClean="0"/>
            </a:br>
            <a:r>
              <a:rPr lang="en-US" sz="2400" dirty="0" smtClean="0"/>
              <a:t>The Double and Add 5 Game</a:t>
            </a:r>
            <a:r>
              <a:rPr lang="en-US" dirty="0" smtClean="0"/>
              <a:t/>
            </a:r>
            <a:br>
              <a:rPr lang="en-US" dirty="0" smtClean="0"/>
            </a:br>
            <a:endParaRPr lang="en-US" sz="2400" dirty="0"/>
          </a:p>
        </p:txBody>
      </p:sp>
      <p:sp>
        <p:nvSpPr>
          <p:cNvPr id="3" name="Content Placeholder 2"/>
          <p:cNvSpPr>
            <a:spLocks noGrp="1"/>
          </p:cNvSpPr>
          <p:nvPr>
            <p:ph idx="4294967295"/>
          </p:nvPr>
        </p:nvSpPr>
        <p:spPr>
          <a:xfrm>
            <a:off x="457200" y="2538248"/>
            <a:ext cx="8229600" cy="3851552"/>
          </a:xfrm>
        </p:spPr>
        <p:txBody>
          <a:bodyPr/>
          <a:lstStyle/>
          <a:p>
            <a:r>
              <a:rPr lang="en-US" sz="2400" b="1" dirty="0" smtClean="0"/>
              <a:t>Exercise 3:  </a:t>
            </a:r>
            <a:r>
              <a:rPr lang="en-US" sz="2400" dirty="0" smtClean="0"/>
              <a:t>Given </a:t>
            </a:r>
            <a:r>
              <a:rPr lang="en-US" sz="2400" dirty="0"/>
              <a:t>a starting number, double it and add 5 to get the result of round 1. Double the result of Round 1 and add 5, and so on.  The goal of the game is to find the smallest starting whole number that produces a result of 100 or greater in 3 rounds or less.</a:t>
            </a:r>
          </a:p>
          <a:p>
            <a:endParaRPr lang="en-US" sz="2400" dirty="0" smtClean="0"/>
          </a:p>
          <a:p>
            <a:endParaRPr lang="en-US" sz="2400" dirty="0"/>
          </a:p>
        </p:txBody>
      </p:sp>
    </p:spTree>
    <p:extLst>
      <p:ext uri="{BB962C8B-B14F-4D97-AF65-F5344CB8AC3E}">
        <p14:creationId xmlns:p14="http://schemas.microsoft.com/office/powerpoint/2010/main" val="3832449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7017"/>
            <a:ext cx="8229600" cy="824382"/>
          </a:xfrm>
        </p:spPr>
        <p:txBody>
          <a:bodyPr>
            <a:normAutofit fontScale="90000"/>
          </a:bodyPr>
          <a:lstStyle/>
          <a:p>
            <a:r>
              <a:rPr lang="en-US" dirty="0" smtClean="0"/>
              <a:t>Lesson 26-27: Recursive Challenge Problem</a:t>
            </a:r>
            <a:br>
              <a:rPr lang="en-US" dirty="0" smtClean="0"/>
            </a:br>
            <a:r>
              <a:rPr lang="en-US" sz="2400" dirty="0" smtClean="0"/>
              <a:t>The Double and Add 5 Game</a:t>
            </a:r>
            <a:r>
              <a:rPr lang="en-US" dirty="0" smtClean="0"/>
              <a:t/>
            </a:r>
            <a:br>
              <a:rPr lang="en-US" dirty="0" smtClean="0"/>
            </a:b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2081048"/>
                <a:ext cx="8229600" cy="3851552"/>
              </a:xfrm>
            </p:spPr>
            <p:txBody>
              <a:bodyPr/>
              <a:lstStyle/>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How could we write a recursive formula for this sequence?</a:t>
                </a:r>
              </a:p>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sSub>
                                <m:sSubPr>
                                  <m:ctrlPr>
                                    <a:rPr lang="en-US" sz="2400" i="1" smtClean="0">
                                      <a:latin typeface="Cambria Math" panose="02040503050406030204" pitchFamily="18" charset="0"/>
                                    </a:rPr>
                                  </m:ctrlPr>
                                </m:sSubPr>
                                <m:e>
                                  <m:r>
                                    <a:rPr lang="en-US" sz="2400" b="0" i="1" smtClean="0">
                                      <a:latin typeface="Cambria Math"/>
                                    </a:rPr>
                                    <m:t>𝑎</m:t>
                                  </m:r>
                                </m:e>
                                <m:sub>
                                  <m:r>
                                    <a:rPr lang="en-US" sz="2400" b="0" i="1" smtClean="0">
                                      <a:latin typeface="Cambria Math"/>
                                    </a:rPr>
                                    <m:t>0</m:t>
                                  </m:r>
                                </m:sub>
                              </m:sSub>
                              <m:r>
                                <a:rPr lang="en-US" sz="2400" b="0" i="1" smtClean="0">
                                  <a:latin typeface="Cambria Math"/>
                                </a:rPr>
                                <m:t>=5                             </m:t>
                              </m:r>
                            </m:e>
                            <m:e>
                              <m:sSub>
                                <m:sSubPr>
                                  <m:ctrlPr>
                                    <a:rPr lang="en-US" sz="2400" i="1" smtClean="0">
                                      <a:latin typeface="Cambria Math" panose="02040503050406030204" pitchFamily="18" charset="0"/>
                                    </a:rPr>
                                  </m:ctrlPr>
                                </m:sSubPr>
                                <m:e>
                                  <m:r>
                                    <a:rPr lang="en-US" sz="2400" b="0" i="1" smtClean="0">
                                      <a:latin typeface="Cambria Math"/>
                                    </a:rPr>
                                    <m:t>𝑎</m:t>
                                  </m:r>
                                </m:e>
                                <m:sub>
                                  <m:r>
                                    <a:rPr lang="en-US" sz="2400" b="0" i="1" smtClean="0">
                                      <a:latin typeface="Cambria Math"/>
                                    </a:rPr>
                                    <m:t>𝑛</m:t>
                                  </m:r>
                                  <m:r>
                                    <a:rPr lang="en-US" sz="2400" b="0" i="1" smtClean="0">
                                      <a:latin typeface="Cambria Math"/>
                                    </a:rPr>
                                    <m:t>+1</m:t>
                                  </m:r>
                                </m:sub>
                              </m:sSub>
                              <m:r>
                                <a:rPr lang="en-US" sz="2400" b="0" i="1" smtClean="0">
                                  <a:latin typeface="Cambria Math"/>
                                </a:rPr>
                                <m:t>=2</m:t>
                              </m:r>
                              <m:sSub>
                                <m:sSubPr>
                                  <m:ctrlPr>
                                    <a:rPr lang="en-US" sz="2400" b="0" i="1" smtClean="0">
                                      <a:latin typeface="Cambria Math" panose="02040503050406030204" pitchFamily="18" charset="0"/>
                                    </a:rPr>
                                  </m:ctrlPr>
                                </m:sSubPr>
                                <m:e>
                                  <m:r>
                                    <a:rPr lang="en-US" sz="2400" b="0" i="1" smtClean="0">
                                      <a:latin typeface="Cambria Math"/>
                                    </a:rPr>
                                    <m:t>𝑎</m:t>
                                  </m:r>
                                </m:e>
                                <m:sub>
                                  <m:r>
                                    <a:rPr lang="en-US" sz="2400" b="0" i="1" smtClean="0">
                                      <a:latin typeface="Cambria Math"/>
                                    </a:rPr>
                                    <m:t>𝑛</m:t>
                                  </m:r>
                                </m:sub>
                              </m:sSub>
                              <m:r>
                                <a:rPr lang="en-US" sz="2400" b="0" i="1" smtClean="0">
                                  <a:latin typeface="Cambria Math"/>
                                </a:rPr>
                                <m:t>+5, </m:t>
                              </m:r>
                              <m:r>
                                <a:rPr lang="en-US" sz="2400" b="0" i="1" smtClean="0">
                                  <a:latin typeface="Cambria Math"/>
                                </a:rPr>
                                <m:t>𝑛</m:t>
                              </m:r>
                              <m:r>
                                <a:rPr lang="en-US" sz="2400" b="0" i="1" smtClean="0">
                                  <a:latin typeface="Cambria Math"/>
                                  <a:ea typeface="Cambria Math"/>
                                </a:rPr>
                                <m:t>≥0</m:t>
                              </m:r>
                            </m:e>
                          </m:eqArr>
                        </m:e>
                      </m:d>
                    </m:oMath>
                  </m:oMathPara>
                </a14:m>
                <a:endParaRPr lang="en-US"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81048"/>
                <a:ext cx="8229600" cy="3851552"/>
              </a:xfrm>
              <a:blipFill rotWithShape="1">
                <a:blip r:embed="rId3"/>
                <a:stretch>
                  <a:fillRect l="-2222"/>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2378194"/>
            <a:ext cx="68199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8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Key Points – Module 1 Lessons</a:t>
            </a:r>
            <a:endParaRPr lang="en-US" dirty="0"/>
          </a:p>
        </p:txBody>
      </p:sp>
      <p:sp>
        <p:nvSpPr>
          <p:cNvPr id="3" name="Content Placeholder 2"/>
          <p:cNvSpPr>
            <a:spLocks noGrp="1"/>
          </p:cNvSpPr>
          <p:nvPr>
            <p:ph idx="4294967295"/>
          </p:nvPr>
        </p:nvSpPr>
        <p:spPr>
          <a:xfrm>
            <a:off x="457200" y="1799174"/>
            <a:ext cx="8229600" cy="4019126"/>
          </a:xfrm>
        </p:spPr>
        <p:txBody>
          <a:bodyPr>
            <a:normAutofit lnSpcReduction="10000"/>
          </a:bodyPr>
          <a:lstStyle/>
          <a:p>
            <a:pPr>
              <a:buFont typeface="Arial" pitchFamily="34" charset="0"/>
              <a:buChar char="•"/>
            </a:pPr>
            <a:r>
              <a:rPr lang="en-US" sz="2400" dirty="0" smtClean="0"/>
              <a:t>Lessons emphasize a freedom to ask questions, experiment, observe, look for structure, reason and communicate.</a:t>
            </a:r>
          </a:p>
          <a:p>
            <a:pPr>
              <a:buFont typeface="Arial" pitchFamily="34" charset="0"/>
              <a:buChar char="•"/>
            </a:pPr>
            <a:r>
              <a:rPr lang="en-US" sz="2400" dirty="0"/>
              <a:t>Timing of lessons cannot possibly meet the needs of all student populations.  Teachers should preview the lesson and make conscious choices about how much time to devote to each portion.</a:t>
            </a:r>
          </a:p>
          <a:p>
            <a:pPr>
              <a:buFont typeface="Arial" pitchFamily="34" charset="0"/>
              <a:buChar char="•"/>
            </a:pPr>
            <a:r>
              <a:rPr lang="en-US" sz="2400" dirty="0"/>
              <a:t>While many exercises support the mathematical practices in and of themselves, the </a:t>
            </a:r>
            <a:r>
              <a:rPr lang="en-US" sz="2400" b="1" dirty="0"/>
              <a:t>discussions and dialog points</a:t>
            </a:r>
            <a:r>
              <a:rPr lang="en-US" sz="2400" dirty="0"/>
              <a:t> are often critical for both their content and for enacting the mathematical </a:t>
            </a:r>
            <a:r>
              <a:rPr lang="en-US" sz="2400" dirty="0" smtClean="0"/>
              <a:t>practice standards.</a:t>
            </a:r>
            <a:endParaRPr lang="en-US" sz="2400" dirty="0"/>
          </a:p>
        </p:txBody>
      </p:sp>
    </p:spTree>
    <p:extLst>
      <p:ext uri="{BB962C8B-B14F-4D97-AF65-F5344CB8AC3E}">
        <p14:creationId xmlns:p14="http://schemas.microsoft.com/office/powerpoint/2010/main" val="40825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673"/>
            <a:ext cx="8229600" cy="824382"/>
          </a:xfrm>
        </p:spPr>
        <p:txBody>
          <a:bodyPr/>
          <a:lstStyle/>
          <a:p>
            <a:r>
              <a:rPr lang="en-US" dirty="0" smtClean="0"/>
              <a:t>Agenda</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400" dirty="0" smtClean="0"/>
              <a:t>Orientation to Materials</a:t>
            </a:r>
          </a:p>
          <a:p>
            <a:r>
              <a:rPr lang="en-US" sz="2400" dirty="0" smtClean="0"/>
              <a:t>Examine and experience excerpts from:</a:t>
            </a:r>
          </a:p>
          <a:p>
            <a:pPr marL="685800">
              <a:buFont typeface="Arial" pitchFamily="34" charset="0"/>
              <a:buChar char="•"/>
            </a:pPr>
            <a:r>
              <a:rPr lang="en-US" sz="2400" dirty="0" smtClean="0"/>
              <a:t>Module Overview</a:t>
            </a:r>
          </a:p>
          <a:p>
            <a:pPr marL="685800">
              <a:buFont typeface="Arial" pitchFamily="34" charset="0"/>
              <a:buChar char="•"/>
            </a:pPr>
            <a:r>
              <a:rPr lang="en-US" sz="2400" dirty="0" smtClean="0"/>
              <a:t>Topics A and B: Lessons 1-9</a:t>
            </a:r>
          </a:p>
          <a:p>
            <a:pPr marL="685800">
              <a:buFont typeface="Arial" pitchFamily="34" charset="0"/>
              <a:buChar char="•"/>
            </a:pPr>
            <a:r>
              <a:rPr lang="en-US" sz="2400" dirty="0" smtClean="0"/>
              <a:t>Mid-Module Assessment</a:t>
            </a:r>
          </a:p>
          <a:p>
            <a:pPr marL="685800">
              <a:buFont typeface="Arial" pitchFamily="34" charset="0"/>
              <a:buChar char="•"/>
            </a:pPr>
            <a:r>
              <a:rPr lang="en-US" sz="2400" dirty="0" smtClean="0"/>
              <a:t>Topics C and D:  Lessons 10-24</a:t>
            </a:r>
          </a:p>
          <a:p>
            <a:pPr marL="685800">
              <a:buFont typeface="Arial" pitchFamily="34" charset="0"/>
              <a:buChar char="•"/>
            </a:pPr>
            <a:r>
              <a:rPr lang="en-US" sz="2400" dirty="0" smtClean="0"/>
              <a:t>End of Module Assessment</a:t>
            </a:r>
            <a:endParaRPr lang="en-US" sz="2400" dirty="0"/>
          </a:p>
        </p:txBody>
      </p:sp>
    </p:spTree>
    <p:extLst>
      <p:ext uri="{BB962C8B-B14F-4D97-AF65-F5344CB8AC3E}">
        <p14:creationId xmlns:p14="http://schemas.microsoft.com/office/powerpoint/2010/main" val="38509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400" dirty="0" smtClean="0"/>
              <a:t>Orientation to Materials</a:t>
            </a:r>
          </a:p>
          <a:p>
            <a:r>
              <a:rPr lang="en-US" sz="2400" dirty="0" smtClean="0"/>
              <a:t>Examine and experience excerpts from:</a:t>
            </a:r>
          </a:p>
          <a:p>
            <a:pPr marL="685800">
              <a:buFont typeface="Arial" pitchFamily="34" charset="0"/>
              <a:buChar char="•"/>
            </a:pPr>
            <a:r>
              <a:rPr lang="en-US" sz="2400" dirty="0" smtClean="0"/>
              <a:t>Module Overview</a:t>
            </a:r>
          </a:p>
          <a:p>
            <a:pPr marL="685800">
              <a:buFont typeface="Arial" pitchFamily="34" charset="0"/>
              <a:buChar char="•"/>
            </a:pPr>
            <a:r>
              <a:rPr lang="en-US" sz="2400" dirty="0" smtClean="0"/>
              <a:t>Topics A and B: Lessons 1-9</a:t>
            </a:r>
          </a:p>
          <a:p>
            <a:pPr marL="685800">
              <a:buFont typeface="Arial" pitchFamily="34" charset="0"/>
              <a:buChar char="•"/>
            </a:pPr>
            <a:r>
              <a:rPr lang="en-US" sz="2400" dirty="0" smtClean="0"/>
              <a:t>Mid-Module Assessment</a:t>
            </a:r>
          </a:p>
          <a:p>
            <a:pPr marL="685800">
              <a:buFont typeface="Arial" pitchFamily="34" charset="0"/>
              <a:buChar char="•"/>
            </a:pPr>
            <a:r>
              <a:rPr lang="en-US" sz="2400" dirty="0" smtClean="0"/>
              <a:t>Topics C and D:  Lessons 10-24</a:t>
            </a:r>
          </a:p>
          <a:p>
            <a:pPr marL="685800">
              <a:buFont typeface="Arial" pitchFamily="34" charset="0"/>
              <a:buChar char="•"/>
            </a:pPr>
            <a:r>
              <a:rPr lang="en-US" sz="2400" dirty="0" smtClean="0"/>
              <a:t>End of Module Assessment</a:t>
            </a:r>
            <a:endParaRPr lang="en-US" sz="2400" dirty="0"/>
          </a:p>
        </p:txBody>
      </p:sp>
    </p:spTree>
    <p:extLst>
      <p:ext uri="{BB962C8B-B14F-4D97-AF65-F5344CB8AC3E}">
        <p14:creationId xmlns:p14="http://schemas.microsoft.com/office/powerpoint/2010/main" val="10818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816"/>
            <a:ext cx="8229600" cy="824382"/>
          </a:xfrm>
        </p:spPr>
        <p:txBody>
          <a:bodyPr/>
          <a:lstStyle/>
          <a:p>
            <a:r>
              <a:rPr lang="en-US" dirty="0" smtClean="0"/>
              <a:t>End-of-Module Assessment</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800" dirty="0" smtClean="0"/>
              <a:t>Work with a partner on this assessment</a:t>
            </a:r>
          </a:p>
          <a:p>
            <a:r>
              <a:rPr lang="en-US" sz="2800" dirty="0"/>
              <a:t>	</a:t>
            </a:r>
            <a:endParaRPr lang="en-US" dirty="0"/>
          </a:p>
        </p:txBody>
      </p:sp>
    </p:spTree>
    <p:extLst>
      <p:ext uri="{BB962C8B-B14F-4D97-AF65-F5344CB8AC3E}">
        <p14:creationId xmlns:p14="http://schemas.microsoft.com/office/powerpoint/2010/main" val="2415867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697"/>
            <a:ext cx="8229600" cy="824382"/>
          </a:xfrm>
        </p:spPr>
        <p:txBody>
          <a:bodyPr/>
          <a:lstStyle/>
          <a:p>
            <a:r>
              <a:rPr lang="en-US" dirty="0" smtClean="0"/>
              <a:t>Scoring the Assessment</a:t>
            </a:r>
            <a:endParaRPr lang="en-US" dirty="0"/>
          </a:p>
        </p:txBody>
      </p:sp>
      <p:sp>
        <p:nvSpPr>
          <p:cNvPr id="3" name="Content Placeholder 2"/>
          <p:cNvSpPr>
            <a:spLocks noGrp="1"/>
          </p:cNvSpPr>
          <p:nvPr>
            <p:ph idx="4294967295"/>
          </p:nvPr>
        </p:nvSpPr>
        <p:spPr>
          <a:xfrm>
            <a:off x="457200" y="1913474"/>
            <a:ext cx="8229600" cy="4019126"/>
          </a:xfrm>
        </p:spPr>
        <p:txBody>
          <a:bodyPr/>
          <a:lstStyle/>
          <a:p>
            <a:endParaRPr lang="en-US" dirty="0"/>
          </a:p>
          <a:p>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818224"/>
            <a:ext cx="56228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002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04"/>
            <a:ext cx="8229600" cy="824382"/>
          </a:xfrm>
        </p:spPr>
        <p:txBody>
          <a:bodyPr>
            <a:normAutofit fontScale="90000"/>
          </a:bodyPr>
          <a:lstStyle/>
          <a:p>
            <a:r>
              <a:rPr lang="en-US" dirty="0" smtClean="0"/>
              <a:t>Key Points – End-of-Module Assessment</a:t>
            </a:r>
            <a:endParaRPr lang="en-US" dirty="0"/>
          </a:p>
        </p:txBody>
      </p:sp>
      <p:sp>
        <p:nvSpPr>
          <p:cNvPr id="3" name="Content Placeholder 2"/>
          <p:cNvSpPr>
            <a:spLocks noGrp="1"/>
          </p:cNvSpPr>
          <p:nvPr>
            <p:ph idx="4294967295"/>
          </p:nvPr>
        </p:nvSpPr>
        <p:spPr>
          <a:xfrm>
            <a:off x="457200" y="1913474"/>
            <a:ext cx="8229600" cy="4019126"/>
          </a:xfrm>
        </p:spPr>
        <p:txBody>
          <a:bodyPr/>
          <a:lstStyle/>
          <a:p>
            <a:pPr>
              <a:buFont typeface="Arial" pitchFamily="34" charset="0"/>
              <a:buChar char="•"/>
            </a:pPr>
            <a:r>
              <a:rPr lang="en-US" sz="2400" dirty="0" smtClean="0"/>
              <a:t>End of Module assessment are designed to assess all standards of the module (at least at the cluster level) with an emphasis on assessing thoroughly those presented in the second half of the module.</a:t>
            </a:r>
          </a:p>
          <a:p>
            <a:pPr>
              <a:buFont typeface="Arial" pitchFamily="34" charset="0"/>
              <a:buChar char="•"/>
            </a:pPr>
            <a:r>
              <a:rPr lang="en-US" sz="2400" dirty="0" smtClean="0"/>
              <a:t>Recall, as much as possible, assessment items are designed to asses the standards while emulating PARCC Type 2 and Type 3 tasks.</a:t>
            </a:r>
          </a:p>
          <a:p>
            <a:pPr>
              <a:buFont typeface="Arial" pitchFamily="34" charset="0"/>
              <a:buChar char="•"/>
            </a:pPr>
            <a:r>
              <a:rPr lang="en-US" sz="2400" dirty="0" smtClean="0"/>
              <a:t>Recall, rubrics </a:t>
            </a:r>
            <a:r>
              <a:rPr lang="en-US" sz="2400" dirty="0"/>
              <a:t>are designed to inform each district / school / teacher as they make decisions about the use of assessments in the assignment of </a:t>
            </a:r>
            <a:r>
              <a:rPr lang="en-US" sz="2400" dirty="0" smtClean="0"/>
              <a:t>grades.</a:t>
            </a:r>
          </a:p>
          <a:p>
            <a:endParaRPr lang="en-US" dirty="0"/>
          </a:p>
        </p:txBody>
      </p:sp>
    </p:spTree>
    <p:extLst>
      <p:ext uri="{BB962C8B-B14F-4D97-AF65-F5344CB8AC3E}">
        <p14:creationId xmlns:p14="http://schemas.microsoft.com/office/powerpoint/2010/main" val="14853074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403"/>
            <a:ext cx="8229600" cy="824382"/>
          </a:xfrm>
        </p:spPr>
        <p:txBody>
          <a:bodyPr/>
          <a:lstStyle/>
          <a:p>
            <a:r>
              <a:rPr lang="en-US" dirty="0" smtClean="0"/>
              <a:t>Biggest Takeaway</a:t>
            </a:r>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sz="2800" i="1" dirty="0" smtClean="0"/>
              <a:t>What are your biggest takeaways from the study of Module 1?</a:t>
            </a:r>
          </a:p>
          <a:p>
            <a:endParaRPr lang="en-US" sz="2800" i="1" dirty="0" smtClean="0"/>
          </a:p>
          <a:p>
            <a:endParaRPr lang="en-US" sz="2800" i="1" dirty="0"/>
          </a:p>
          <a:p>
            <a:r>
              <a:rPr lang="en-US" sz="2800" i="1" dirty="0" smtClean="0"/>
              <a:t>How can you support successful implementation of these materials at your schools given your role as a teacher, trainer, school or district leader, administrator or other representative?</a:t>
            </a:r>
          </a:p>
        </p:txBody>
      </p:sp>
    </p:spTree>
    <p:extLst>
      <p:ext uri="{BB962C8B-B14F-4D97-AF65-F5344CB8AC3E}">
        <p14:creationId xmlns:p14="http://schemas.microsoft.com/office/powerpoint/2010/main" val="4378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What’s In a Module?</a:t>
            </a:r>
            <a:endParaRPr lang="en-US" dirty="0"/>
          </a:p>
        </p:txBody>
      </p:sp>
      <p:sp>
        <p:nvSpPr>
          <p:cNvPr id="3" name="Content Placeholder 2"/>
          <p:cNvSpPr>
            <a:spLocks noGrp="1"/>
          </p:cNvSpPr>
          <p:nvPr>
            <p:ph idx="4294967295"/>
          </p:nvPr>
        </p:nvSpPr>
        <p:spPr>
          <a:xfrm>
            <a:off x="457200" y="1742022"/>
            <a:ext cx="8229600" cy="4296827"/>
          </a:xfrm>
        </p:spPr>
        <p:txBody>
          <a:bodyPr/>
          <a:lstStyle/>
          <a:p>
            <a:r>
              <a:rPr lang="en-US" b="1" dirty="0" smtClean="0"/>
              <a:t>Teacher Materials</a:t>
            </a:r>
          </a:p>
          <a:p>
            <a:pPr>
              <a:buFont typeface="Arial" pitchFamily="34" charset="0"/>
              <a:buChar char="•"/>
            </a:pPr>
            <a:r>
              <a:rPr lang="en-US" dirty="0" smtClean="0"/>
              <a:t>Module Overview</a:t>
            </a:r>
          </a:p>
          <a:p>
            <a:pPr>
              <a:buFont typeface="Arial" pitchFamily="34" charset="0"/>
              <a:buChar char="•"/>
            </a:pPr>
            <a:r>
              <a:rPr lang="en-US" dirty="0" smtClean="0"/>
              <a:t>Topic Overviews</a:t>
            </a:r>
          </a:p>
          <a:p>
            <a:pPr>
              <a:buFont typeface="Arial" pitchFamily="34" charset="0"/>
              <a:buChar char="•"/>
            </a:pPr>
            <a:r>
              <a:rPr lang="en-US" dirty="0" smtClean="0"/>
              <a:t>Daily Lessons</a:t>
            </a:r>
          </a:p>
          <a:p>
            <a:pPr>
              <a:buFont typeface="Arial" pitchFamily="34" charset="0"/>
              <a:buChar char="•"/>
            </a:pPr>
            <a:r>
              <a:rPr lang="en-US" dirty="0" smtClean="0"/>
              <a:t>Assessments</a:t>
            </a:r>
          </a:p>
          <a:p>
            <a:r>
              <a:rPr lang="en-US" b="1" dirty="0" smtClean="0"/>
              <a:t>Student Materials</a:t>
            </a:r>
          </a:p>
          <a:p>
            <a:pPr>
              <a:buFont typeface="Arial" pitchFamily="34" charset="0"/>
              <a:buChar char="•"/>
            </a:pPr>
            <a:r>
              <a:rPr lang="en-US" dirty="0" smtClean="0"/>
              <a:t>Daily Lessons with Problem Sets</a:t>
            </a:r>
          </a:p>
          <a:p>
            <a:r>
              <a:rPr lang="en-US" b="1" dirty="0"/>
              <a:t>Copy Ready Materials</a:t>
            </a:r>
          </a:p>
          <a:p>
            <a:pPr>
              <a:buFont typeface="Arial" pitchFamily="34" charset="0"/>
              <a:buChar char="•"/>
            </a:pPr>
            <a:r>
              <a:rPr lang="en-US" dirty="0"/>
              <a:t>Exit Tickets </a:t>
            </a:r>
          </a:p>
          <a:p>
            <a:pPr>
              <a:buFont typeface="Arial" pitchFamily="34" charset="0"/>
              <a:buChar char="•"/>
            </a:pPr>
            <a:r>
              <a:rPr lang="en-US" dirty="0" smtClean="0"/>
              <a:t>Fluency Worksheets / Sprints</a:t>
            </a:r>
            <a:endParaRPr lang="en-US" dirty="0"/>
          </a:p>
          <a:p>
            <a:pPr>
              <a:buFont typeface="Arial" pitchFamily="34" charset="0"/>
              <a:buChar char="•"/>
            </a:pPr>
            <a:r>
              <a:rPr lang="en-US" dirty="0" smtClean="0"/>
              <a:t>Assessments</a:t>
            </a:r>
            <a:endParaRPr lang="en-US" dirty="0"/>
          </a:p>
          <a:p>
            <a:pPr marL="0" indent="0"/>
            <a:endParaRPr lang="en-US" dirty="0" smtClean="0"/>
          </a:p>
          <a:p>
            <a:endParaRPr lang="en-US" dirty="0"/>
          </a:p>
        </p:txBody>
      </p:sp>
    </p:spTree>
    <p:extLst>
      <p:ext uri="{BB962C8B-B14F-4D97-AF65-F5344CB8AC3E}">
        <p14:creationId xmlns:p14="http://schemas.microsoft.com/office/powerpoint/2010/main" val="3001029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777"/>
            <a:ext cx="8229600" cy="824382"/>
          </a:xfrm>
        </p:spPr>
        <p:txBody>
          <a:bodyPr/>
          <a:lstStyle/>
          <a:p>
            <a:r>
              <a:rPr lang="en-US" dirty="0" smtClean="0"/>
              <a:t>Types of Lessons</a:t>
            </a:r>
            <a:endParaRPr lang="en-US" dirty="0"/>
          </a:p>
        </p:txBody>
      </p:sp>
      <p:sp>
        <p:nvSpPr>
          <p:cNvPr id="3" name="Content Placeholder 2"/>
          <p:cNvSpPr>
            <a:spLocks noGrp="1"/>
          </p:cNvSpPr>
          <p:nvPr>
            <p:ph idx="4294967295"/>
          </p:nvPr>
        </p:nvSpPr>
        <p:spPr>
          <a:xfrm>
            <a:off x="1200150" y="1724236"/>
            <a:ext cx="7410450" cy="4409863"/>
          </a:xfrm>
        </p:spPr>
        <p:txBody>
          <a:bodyPr>
            <a:normAutofit lnSpcReduction="10000"/>
          </a:bodyPr>
          <a:lstStyle/>
          <a:p>
            <a:pPr marL="457200" indent="-457200">
              <a:buAutoNum type="arabicPeriod"/>
            </a:pPr>
            <a:r>
              <a:rPr lang="en-US" sz="2400" dirty="0" smtClean="0"/>
              <a:t>Problem Set</a:t>
            </a:r>
          </a:p>
          <a:p>
            <a:pPr marL="396875" lvl="2" indent="0">
              <a:buNone/>
            </a:pPr>
            <a:r>
              <a:rPr lang="en-US" sz="2000" dirty="0" smtClean="0"/>
              <a:t>Students and teachers work through examples and complete exercises to develop or reinforce a concept.</a:t>
            </a:r>
            <a:endParaRPr lang="en-US" sz="2400" dirty="0" smtClean="0"/>
          </a:p>
          <a:p>
            <a:pPr marL="457200" indent="-457200">
              <a:buAutoNum type="arabicPeriod" startAt="2"/>
            </a:pPr>
            <a:r>
              <a:rPr lang="en-US" sz="2400" dirty="0" smtClean="0"/>
              <a:t>Socratic</a:t>
            </a:r>
          </a:p>
          <a:p>
            <a:pPr marL="396875" lvl="2" indent="0">
              <a:buNone/>
            </a:pPr>
            <a:r>
              <a:rPr lang="en-US" sz="2000" dirty="0" smtClean="0"/>
              <a:t>Teacher </a:t>
            </a:r>
            <a:r>
              <a:rPr lang="en-US" sz="2000" dirty="0"/>
              <a:t>leads students in a conversation </a:t>
            </a:r>
            <a:r>
              <a:rPr lang="en-US" sz="2000" dirty="0" smtClean="0"/>
              <a:t>to develop </a:t>
            </a:r>
            <a:r>
              <a:rPr lang="en-US" sz="2000" dirty="0"/>
              <a:t>a specific </a:t>
            </a:r>
            <a:r>
              <a:rPr lang="en-US" sz="2000" dirty="0" smtClean="0"/>
              <a:t> concept </a:t>
            </a:r>
            <a:r>
              <a:rPr lang="en-US" sz="2000" dirty="0"/>
              <a:t>or proof. </a:t>
            </a:r>
            <a:endParaRPr lang="en-US" sz="2000" dirty="0" smtClean="0"/>
          </a:p>
          <a:p>
            <a:pPr marL="457200" indent="-457200">
              <a:buAutoNum type="arabicPeriod" startAt="3"/>
            </a:pPr>
            <a:r>
              <a:rPr lang="en-US" sz="2400" dirty="0" smtClean="0"/>
              <a:t>Exploration</a:t>
            </a:r>
          </a:p>
          <a:p>
            <a:pPr marL="396875" lvl="2" indent="0">
              <a:buNone/>
            </a:pPr>
            <a:r>
              <a:rPr lang="en-US" sz="2000" dirty="0" smtClean="0"/>
              <a:t>Independent or small group work on a challenging problem followed by </a:t>
            </a:r>
            <a:r>
              <a:rPr lang="en-US" sz="2000" dirty="0"/>
              <a:t>debrief </a:t>
            </a:r>
            <a:r>
              <a:rPr lang="en-US" sz="2000" dirty="0" smtClean="0"/>
              <a:t>to clarify, expand or develop math knowledge.</a:t>
            </a:r>
            <a:endParaRPr lang="en-US" sz="2400" dirty="0" smtClean="0"/>
          </a:p>
          <a:p>
            <a:pPr marL="457200" indent="-457200">
              <a:buAutoNum type="arabicPeriod" startAt="4"/>
            </a:pPr>
            <a:r>
              <a:rPr lang="en-US" sz="2400" dirty="0" smtClean="0"/>
              <a:t>Modeling</a:t>
            </a:r>
            <a:endParaRPr lang="en-US" sz="2400" dirty="0"/>
          </a:p>
          <a:p>
            <a:pPr marL="396875" lvl="2" indent="0">
              <a:buNone/>
            </a:pPr>
            <a:r>
              <a:rPr lang="en-US" sz="2000" dirty="0" smtClean="0"/>
              <a:t>Students practice all </a:t>
            </a:r>
            <a:r>
              <a:rPr lang="en-US" sz="2000" dirty="0"/>
              <a:t>or part of the modeling </a:t>
            </a:r>
            <a:r>
              <a:rPr lang="en-US" sz="2000" dirty="0" smtClean="0"/>
              <a:t>cycle with real-world or mathematical problems that are ill-defined.</a:t>
            </a:r>
          </a:p>
          <a:p>
            <a:pPr marL="457200" indent="-457200">
              <a:buAutoNum type="arabicPeriod" startAt="4"/>
            </a:pPr>
            <a:endParaRPr lang="en-US" sz="2400" dirty="0" smtClean="0"/>
          </a:p>
          <a:p>
            <a:endParaRPr lang="en-US"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04184"/>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5292857"/>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 y="419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3133725"/>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41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What’s In a Lesson?</a:t>
            </a:r>
            <a:endParaRPr lang="en-US" dirty="0"/>
          </a:p>
        </p:txBody>
      </p:sp>
      <p:sp>
        <p:nvSpPr>
          <p:cNvPr id="3" name="Content Placeholder 2"/>
          <p:cNvSpPr>
            <a:spLocks noGrp="1"/>
          </p:cNvSpPr>
          <p:nvPr>
            <p:ph idx="4294967295"/>
          </p:nvPr>
        </p:nvSpPr>
        <p:spPr>
          <a:xfrm>
            <a:off x="457200" y="1742022"/>
            <a:ext cx="8229600" cy="4296827"/>
          </a:xfrm>
        </p:spPr>
        <p:txBody>
          <a:bodyPr/>
          <a:lstStyle/>
          <a:p>
            <a:r>
              <a:rPr lang="en-US" b="1" dirty="0" smtClean="0"/>
              <a:t>Teacher Materials Lessons</a:t>
            </a:r>
          </a:p>
          <a:p>
            <a:pPr>
              <a:buFont typeface="Arial" pitchFamily="34" charset="0"/>
              <a:buChar char="•"/>
            </a:pPr>
            <a:r>
              <a:rPr lang="en-US" dirty="0" smtClean="0"/>
              <a:t>Student Outcomes and Lesson Notes (in select lessons)</a:t>
            </a:r>
          </a:p>
          <a:p>
            <a:pPr>
              <a:buFont typeface="Arial" pitchFamily="34" charset="0"/>
              <a:buChar char="•"/>
            </a:pPr>
            <a:r>
              <a:rPr lang="en-US" dirty="0" smtClean="0"/>
              <a:t>Classwork </a:t>
            </a:r>
          </a:p>
          <a:p>
            <a:pPr marL="630238" lvl="1">
              <a:buFont typeface="Arial" pitchFamily="34" charset="0"/>
              <a:buChar char="•"/>
            </a:pPr>
            <a:r>
              <a:rPr lang="en-US" dirty="0" smtClean="0">
                <a:solidFill>
                  <a:srgbClr val="617656"/>
                </a:solidFill>
              </a:rPr>
              <a:t>General directions and guidance, including timing guidance</a:t>
            </a:r>
          </a:p>
          <a:p>
            <a:pPr marL="630238" lvl="1">
              <a:buFont typeface="Arial" pitchFamily="34" charset="0"/>
              <a:buChar char="•"/>
            </a:pPr>
            <a:r>
              <a:rPr lang="en-US" dirty="0" smtClean="0">
                <a:solidFill>
                  <a:srgbClr val="617656"/>
                </a:solidFill>
              </a:rPr>
              <a:t>Bulleted discussion points with expected student responses</a:t>
            </a:r>
          </a:p>
          <a:p>
            <a:pPr marL="630238" lvl="1">
              <a:buFont typeface="Arial" pitchFamily="34" charset="0"/>
              <a:buChar char="•"/>
            </a:pPr>
            <a:r>
              <a:rPr lang="en-US" dirty="0" smtClean="0">
                <a:solidFill>
                  <a:srgbClr val="617656"/>
                </a:solidFill>
              </a:rPr>
              <a:t>Student classwork with solutions (boxed)</a:t>
            </a:r>
          </a:p>
          <a:p>
            <a:pPr>
              <a:buFont typeface="Arial" pitchFamily="34" charset="0"/>
              <a:buChar char="•"/>
            </a:pPr>
            <a:r>
              <a:rPr lang="en-US" dirty="0" smtClean="0"/>
              <a:t>Exit Ticket with Solutions</a:t>
            </a:r>
          </a:p>
          <a:p>
            <a:pPr>
              <a:buFont typeface="Arial" pitchFamily="34" charset="0"/>
              <a:buChar char="•"/>
            </a:pPr>
            <a:r>
              <a:rPr lang="en-US" dirty="0" smtClean="0"/>
              <a:t>Problem Set with Solutions</a:t>
            </a:r>
          </a:p>
          <a:p>
            <a:r>
              <a:rPr lang="en-US" b="1" dirty="0" smtClean="0"/>
              <a:t>Student Materials</a:t>
            </a:r>
          </a:p>
          <a:p>
            <a:pPr>
              <a:buFont typeface="Arial" pitchFamily="34" charset="0"/>
              <a:buChar char="•"/>
            </a:pPr>
            <a:r>
              <a:rPr lang="en-US" dirty="0" smtClean="0"/>
              <a:t>Classwork</a:t>
            </a:r>
          </a:p>
          <a:p>
            <a:pPr>
              <a:buFont typeface="Arial" pitchFamily="34" charset="0"/>
              <a:buChar char="•"/>
            </a:pPr>
            <a:r>
              <a:rPr lang="en-US" dirty="0" smtClean="0"/>
              <a:t>Problem Set</a:t>
            </a:r>
            <a:endParaRPr lang="en-US" dirty="0"/>
          </a:p>
          <a:p>
            <a:endParaRPr lang="en-US" dirty="0" smtClean="0"/>
          </a:p>
          <a:p>
            <a:endParaRPr lang="en-US" dirty="0"/>
          </a:p>
        </p:txBody>
      </p:sp>
    </p:spTree>
    <p:extLst>
      <p:ext uri="{BB962C8B-B14F-4D97-AF65-F5344CB8AC3E}">
        <p14:creationId xmlns:p14="http://schemas.microsoft.com/office/powerpoint/2010/main" val="2948584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rtoGothic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CBF1EA-D0CD-431B-9A92-7EC45AD71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8BBFD10-F987-4D82-AE4D-0E258FE86BAA}">
  <ds:schemaRefs>
    <ds:schemaRef ds:uri="http://schemas.microsoft.com/sharepoint/v3/contenttype/forms"/>
  </ds:schemaRefs>
</ds:datastoreItem>
</file>

<file path=customXml/itemProps3.xml><?xml version="1.0" encoding="utf-8"?>
<ds:datastoreItem xmlns:ds="http://schemas.openxmlformats.org/officeDocument/2006/customXml" ds:itemID="{03056177-4F86-46C5-BEFF-12AF483E70D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32966</TotalTime>
  <Words>10018</Words>
  <Application>Microsoft Office PowerPoint</Application>
  <PresentationFormat>On-screen Show (4:3)</PresentationFormat>
  <Paragraphs>1121</Paragraphs>
  <Slides>63</Slides>
  <Notes>63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63</vt:i4>
      </vt:variant>
    </vt:vector>
  </HeadingPairs>
  <TitlesOfParts>
    <vt:vector size="75" baseType="lpstr">
      <vt:lpstr>ＭＳ Ｐゴシック</vt:lpstr>
      <vt:lpstr>Agenda-Bold</vt:lpstr>
      <vt:lpstr>Agenda-Light</vt:lpstr>
      <vt:lpstr>Arial</vt:lpstr>
      <vt:lpstr>Calibri</vt:lpstr>
      <vt:lpstr>Cambria Math</vt:lpstr>
      <vt:lpstr>CartoGothic Std</vt:lpstr>
      <vt:lpstr>Myriad Pro</vt:lpstr>
      <vt:lpstr>Rockwell</vt:lpstr>
      <vt:lpstr>Wingdings</vt:lpstr>
      <vt:lpstr>engageNY_PowerPoint_Template_20110624</vt:lpstr>
      <vt:lpstr>Default Design</vt:lpstr>
      <vt:lpstr>PowerPoint Presentation</vt:lpstr>
      <vt:lpstr>Opening Exercise</vt:lpstr>
      <vt:lpstr>PowerPoint Presentation</vt:lpstr>
      <vt:lpstr>Participant Poll</vt:lpstr>
      <vt:lpstr>Session Objectives</vt:lpstr>
      <vt:lpstr>Agenda</vt:lpstr>
      <vt:lpstr>What’s In a Module?</vt:lpstr>
      <vt:lpstr>Types of Lessons</vt:lpstr>
      <vt:lpstr>What’s In a Lesson?</vt:lpstr>
      <vt:lpstr>Agenda</vt:lpstr>
      <vt:lpstr>What’s in G9-M1?</vt:lpstr>
      <vt:lpstr>Agenda</vt:lpstr>
      <vt:lpstr>PowerPoint Presentation</vt:lpstr>
      <vt:lpstr>Lesson 1 Graphs of Piecewise Linear Functions</vt:lpstr>
      <vt:lpstr>The Video:</vt:lpstr>
      <vt:lpstr>Lesson 1 Graphs of Piecewise Linear Functions</vt:lpstr>
      <vt:lpstr>Lesson 1 (continued)</vt:lpstr>
      <vt:lpstr>Reflecting on Lesson 1</vt:lpstr>
      <vt:lpstr>Lesson 2 Graphs of Quadratic Functions</vt:lpstr>
      <vt:lpstr>The Video:</vt:lpstr>
      <vt:lpstr>PowerPoint Presentation</vt:lpstr>
      <vt:lpstr>Topic B: The Structure of Expressions</vt:lpstr>
      <vt:lpstr>Lesson 6: Algebraic Expressions</vt:lpstr>
      <vt:lpstr>Lesson 6: Algebraic Expressions</vt:lpstr>
      <vt:lpstr>Lesson 6: Algebraic Expressions –  The Distributive Property</vt:lpstr>
      <vt:lpstr>Lesson 7: Algebraic Expressions –  The Commutative and Associative Properties</vt:lpstr>
      <vt:lpstr>Lesson 7: Algebraic Expressions –  The Commutative and Associative Properties</vt:lpstr>
      <vt:lpstr>Lesson 8-9 Polynomials </vt:lpstr>
      <vt:lpstr>Lesson 8-9 Polynomials </vt:lpstr>
      <vt:lpstr>Lesson 8-9: Polynomials</vt:lpstr>
      <vt:lpstr>Key Points – Topics A &amp; B</vt:lpstr>
      <vt:lpstr>Agenda</vt:lpstr>
      <vt:lpstr>Mid-Module Assessment</vt:lpstr>
      <vt:lpstr>Scoring the Assessment</vt:lpstr>
      <vt:lpstr>Key Points – Mid-Module Assessment</vt:lpstr>
      <vt:lpstr>Agenda</vt:lpstr>
      <vt:lpstr>Topic C – Solving Equations and Inequalities</vt:lpstr>
      <vt:lpstr>Lesson 10:  True and False Equations</vt:lpstr>
      <vt:lpstr>Lesson 10:  True and False Equations</vt:lpstr>
      <vt:lpstr>Lesson 10:  True and False Equations</vt:lpstr>
      <vt:lpstr>Lesson 10:  True and False Equations</vt:lpstr>
      <vt:lpstr>Lesson 10:  True and False Equations</vt:lpstr>
      <vt:lpstr>Lesson 10:  True and False Equations</vt:lpstr>
      <vt:lpstr>Lesson 11:  Solution Sets  for Equations and Inequalities</vt:lpstr>
      <vt:lpstr>Lesson 11:  Solution Sets  for Equations and Inequalities</vt:lpstr>
      <vt:lpstr>Lesson 12: Solving Equations</vt:lpstr>
      <vt:lpstr>Lesson 12: Solving Equations</vt:lpstr>
      <vt:lpstr>Lesson 12: Solving Equations</vt:lpstr>
      <vt:lpstr>Lesson 12: Solving Equations</vt:lpstr>
      <vt:lpstr>Lesson 13: Some Potential Dangers  When Solving Equations</vt:lpstr>
      <vt:lpstr>Lesson 13: Some Potential Dangers  When Solving Equations</vt:lpstr>
      <vt:lpstr>PowerPoint Presentation</vt:lpstr>
      <vt:lpstr>The Modeling Cycle</vt:lpstr>
      <vt:lpstr>Lesson 25: Solving Equations in Two Ways </vt:lpstr>
      <vt:lpstr>Lesson 26-27: Recursive Challenge Problem The Double and Add 5 Game </vt:lpstr>
      <vt:lpstr>Lesson 26-27: Recursive Challenge Problem The Double and Add 5 Game </vt:lpstr>
      <vt:lpstr>Lesson 26-27: Recursive Challenge Problem The Double and Add 5 Game </vt:lpstr>
      <vt:lpstr>Key Points – Module 1 Lessons</vt:lpstr>
      <vt:lpstr>Agenda</vt:lpstr>
      <vt:lpstr>End-of-Module Assessment</vt:lpstr>
      <vt:lpstr>Scoring the Assessment</vt:lpstr>
      <vt:lpstr>Key Points – End-of-Module Assessment</vt:lpstr>
      <vt:lpstr>Biggest Takeaway</vt:lpstr>
    </vt:vector>
  </TitlesOfParts>
  <Company>Something Digital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Bren Bryant</cp:lastModifiedBy>
  <cp:revision>490</cp:revision>
  <cp:lastPrinted>2014-07-10T03:32:17Z</cp:lastPrinted>
  <dcterms:created xsi:type="dcterms:W3CDTF">2013-04-12T20:19:06Z</dcterms:created>
  <dcterms:modified xsi:type="dcterms:W3CDTF">2014-07-14T04:18:56Z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