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5"/>
  </p:notesMasterIdLst>
  <p:handoutMasterIdLst>
    <p:handoutMasterId r:id="rId76"/>
  </p:handoutMasterIdLst>
  <p:sldIdLst>
    <p:sldId id="508" r:id="rId5"/>
    <p:sldId id="509" r:id="rId6"/>
    <p:sldId id="437" r:id="rId7"/>
    <p:sldId id="521" r:id="rId8"/>
    <p:sldId id="450" r:id="rId9"/>
    <p:sldId id="510" r:id="rId10"/>
    <p:sldId id="459" r:id="rId11"/>
    <p:sldId id="511" r:id="rId12"/>
    <p:sldId id="525" r:id="rId13"/>
    <p:sldId id="547" r:id="rId14"/>
    <p:sldId id="458" r:id="rId15"/>
    <p:sldId id="512" r:id="rId16"/>
    <p:sldId id="524" r:id="rId17"/>
    <p:sldId id="457" r:id="rId18"/>
    <p:sldId id="513" r:id="rId19"/>
    <p:sldId id="460" r:id="rId20"/>
    <p:sldId id="451" r:id="rId21"/>
    <p:sldId id="526" r:id="rId22"/>
    <p:sldId id="514" r:id="rId23"/>
    <p:sldId id="516" r:id="rId24"/>
    <p:sldId id="473" r:id="rId25"/>
    <p:sldId id="528" r:id="rId26"/>
    <p:sldId id="515" r:id="rId27"/>
    <p:sldId id="477" r:id="rId28"/>
    <p:sldId id="517" r:id="rId29"/>
    <p:sldId id="476" r:id="rId30"/>
    <p:sldId id="527" r:id="rId31"/>
    <p:sldId id="518" r:id="rId32"/>
    <p:sldId id="520" r:id="rId33"/>
    <p:sldId id="475" r:id="rId34"/>
    <p:sldId id="519" r:id="rId35"/>
    <p:sldId id="474" r:id="rId36"/>
    <p:sldId id="529" r:id="rId37"/>
    <p:sldId id="478" r:id="rId38"/>
    <p:sldId id="479" r:id="rId39"/>
    <p:sldId id="531" r:id="rId40"/>
    <p:sldId id="532" r:id="rId41"/>
    <p:sldId id="533" r:id="rId42"/>
    <p:sldId id="534" r:id="rId43"/>
    <p:sldId id="535" r:id="rId44"/>
    <p:sldId id="536" r:id="rId45"/>
    <p:sldId id="537" r:id="rId46"/>
    <p:sldId id="538" r:id="rId47"/>
    <p:sldId id="539" r:id="rId48"/>
    <p:sldId id="540" r:id="rId49"/>
    <p:sldId id="541" r:id="rId50"/>
    <p:sldId id="523" r:id="rId51"/>
    <p:sldId id="480" r:id="rId52"/>
    <p:sldId id="471" r:id="rId53"/>
    <p:sldId id="481" r:id="rId54"/>
    <p:sldId id="494" r:id="rId55"/>
    <p:sldId id="482" r:id="rId56"/>
    <p:sldId id="489" r:id="rId57"/>
    <p:sldId id="483" r:id="rId58"/>
    <p:sldId id="542" r:id="rId59"/>
    <p:sldId id="484" r:id="rId60"/>
    <p:sldId id="490" r:id="rId61"/>
    <p:sldId id="491" r:id="rId62"/>
    <p:sldId id="485" r:id="rId63"/>
    <p:sldId id="486" r:id="rId64"/>
    <p:sldId id="492" r:id="rId65"/>
    <p:sldId id="487" r:id="rId66"/>
    <p:sldId id="488" r:id="rId67"/>
    <p:sldId id="543" r:id="rId68"/>
    <p:sldId id="493" r:id="rId69"/>
    <p:sldId id="545" r:id="rId70"/>
    <p:sldId id="546" r:id="rId71"/>
    <p:sldId id="505" r:id="rId72"/>
    <p:sldId id="506" r:id="rId73"/>
    <p:sldId id="507" r:id="rId74"/>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modifyVerifier cryptProviderType="rsaAES" cryptAlgorithmClass="hash" cryptAlgorithmType="typeAny" cryptAlgorithmSid="14" spinCount="100000" saltData="ShvcRhD7N4PygA6Q3QMgGQ==" hashData="yw2mu7US5PLAz5fXBm0Nz5LXAcftZTDUE1QqIEmve6dRYXr+MWsBI3xaM3sfKVr9Znvb0ljRXB3/K8ItQ/FVVw=="/>
  <p:extLst>
    <p:ext uri="{EFAFB233-063F-42B5-8137-9DF3F51BA10A}">
      <p15:sldGuideLst xmlns:p15="http://schemas.microsoft.com/office/powerpoint/2012/main">
        <p15:guide id="1" orient="horz" pos="2160">
          <p15:clr>
            <a:srgbClr val="A4A3A4"/>
          </p15:clr>
        </p15:guide>
        <p15:guide id="2" pos="52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395"/>
    <a:srgbClr val="7B083C"/>
    <a:srgbClr val="0A668B"/>
    <a:srgbClr val="404040"/>
    <a:srgbClr val="CFB1BC"/>
    <a:srgbClr val="BC91A1"/>
    <a:srgbClr val="C59FAD"/>
    <a:srgbClr val="AD949C"/>
    <a:srgbClr val="0A2D6B"/>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97" autoAdjust="0"/>
    <p:restoredTop sz="60779" autoAdjust="0"/>
  </p:normalViewPr>
  <p:slideViewPr>
    <p:cSldViewPr snapToGrid="0" snapToObjects="1">
      <p:cViewPr varScale="1">
        <p:scale>
          <a:sx n="45" d="100"/>
          <a:sy n="45" d="100"/>
        </p:scale>
        <p:origin x="2070" y="48"/>
      </p:cViewPr>
      <p:guideLst>
        <p:guide orient="horz" pos="2160"/>
        <p:guide pos="5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notesViewPr>
    <p:cSldViewPr snapToGrid="0" snapToObjects="1">
      <p:cViewPr>
        <p:scale>
          <a:sx n="150" d="100"/>
          <a:sy n="150" d="100"/>
        </p:scale>
        <p:origin x="594"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6"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baseline="0">
                <a:latin typeface="+mn-lt"/>
                <a:ea typeface="+mn-ea"/>
                <a:cs typeface="+mn-cs"/>
              </a:defRPr>
            </a:lvl1pPr>
          </a:lstStyle>
          <a:p>
            <a:pPr>
              <a:defRPr/>
            </a:pPr>
            <a:r>
              <a:rPr lang="en-US" sz="1200" smtClean="0"/>
              <a:t>Eureka Math:  A Story of Units          www.CommonCore.org</a:t>
            </a:r>
            <a:endParaRPr lang="en-US" sz="1200" dirty="0" smtClean="0"/>
          </a:p>
        </p:txBody>
      </p:sp>
      <p:sp>
        <p:nvSpPr>
          <p:cNvPr id="7"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smtClean="0"/>
              <a:t>Module Focus Session          Grade 2 Module 1 and Module 2</a:t>
            </a:r>
            <a:endParaRPr lang="en-US" sz="1200" dirty="0"/>
          </a:p>
        </p:txBody>
      </p:sp>
      <p:sp>
        <p:nvSpPr>
          <p:cNvPr id="8" name="Footer Placeholder 1"/>
          <p:cNvSpPr>
            <a:spLocks noGrp="1"/>
          </p:cNvSpPr>
          <p:nvPr>
            <p:ph type="ftr" sz="quarter" idx="2"/>
          </p:nvPr>
        </p:nvSpPr>
        <p:spPr>
          <a:xfrm>
            <a:off x="0" y="9120188"/>
            <a:ext cx="3170238" cy="479425"/>
          </a:xfrm>
          <a:prstGeom prst="rect">
            <a:avLst/>
          </a:prstGeom>
        </p:spPr>
        <p:txBody>
          <a:bodyPr vert="horz" lIns="91432" tIns="45716" rIns="91432" bIns="45716" rtlCol="0" anchor="b"/>
          <a:lstStyle>
            <a:lvl1pPr algn="l">
              <a:defRPr sz="1200"/>
            </a:lvl1p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i="0" baseline="0">
                <a:latin typeface="+mn-lt"/>
                <a:ea typeface="ＭＳ Ｐゴシック" charset="-128"/>
                <a:cs typeface="ＭＳ Ｐゴシック" charset="-128"/>
              </a:defRPr>
            </a:lvl1pPr>
          </a:lstStyle>
          <a:p>
            <a:pPr>
              <a:defRPr/>
            </a:pPr>
            <a:r>
              <a:rPr lang="en-US" smtClean="0"/>
              <a:t>Eureka Math:  A Story of Units          www.CommonCore.org</a:t>
            </a:r>
            <a:endParaRPr lang="en-US" dirty="0" smtClean="0"/>
          </a:p>
        </p:txBody>
      </p:sp>
      <p:sp>
        <p:nvSpPr>
          <p:cNvPr id="28675" name="Rectangle 3"/>
          <p:cNvSpPr>
            <a:spLocks noGrp="1" noChangeArrowheads="1"/>
          </p:cNvSpPr>
          <p:nvPr>
            <p:ph type="dt" idx="1"/>
          </p:nvPr>
        </p:nvSpPr>
        <p:spPr bwMode="auto">
          <a:xfrm>
            <a:off x="5063320" y="0"/>
            <a:ext cx="225188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smtClean="0"/>
              <a:t>Module Focus Session          Grade 2 Module 1 and Module 2</a:t>
            </a:r>
            <a:endParaRPr lang="en-US" dirty="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sz="1200" dirty="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lvl="0"/>
            <a:r>
              <a:rPr lang="en-US" sz="1100" dirty="0"/>
              <a:t>This full-day session is intended to support </a:t>
            </a:r>
            <a:r>
              <a:rPr lang="en-US" sz="1100" dirty="0" smtClean="0"/>
              <a:t>successful implementation </a:t>
            </a:r>
            <a:r>
              <a:rPr lang="en-US" sz="1100" dirty="0"/>
              <a:t>of </a:t>
            </a:r>
            <a:r>
              <a:rPr lang="en-US" sz="1100" dirty="0" smtClean="0"/>
              <a:t>this module.   Using this module as a platform for understanding our instructional approach and lesson structure, you will have the tools needed to tackle the remaining modules of the year.</a:t>
            </a:r>
            <a:endParaRPr lang="en-US" sz="1100" dirty="0"/>
          </a:p>
          <a:p>
            <a:pPr lvl="0"/>
            <a:endParaRPr lang="en-US" sz="1100" dirty="0"/>
          </a:p>
          <a:p>
            <a:pPr lvl="0"/>
            <a:r>
              <a:rPr lang="en-US" sz="1100" i="1" dirty="0"/>
              <a:t>Welcome participants and introduce presentation team</a:t>
            </a:r>
            <a:r>
              <a:rPr lang="en-US" sz="1100" i="1" dirty="0" smtClean="0"/>
              <a:t>. </a:t>
            </a:r>
          </a:p>
          <a:p>
            <a:pPr lvl="0"/>
            <a:r>
              <a:rPr lang="en-US" sz="1100" i="1" dirty="0" smtClean="0"/>
              <a:t>Fist </a:t>
            </a:r>
            <a:r>
              <a:rPr lang="en-US" sz="1100" i="1" dirty="0"/>
              <a:t>to Five:</a:t>
            </a:r>
          </a:p>
          <a:p>
            <a:pPr marL="573088" lvl="1" indent="-115888"/>
            <a:r>
              <a:rPr lang="en-US" sz="1100" i="1" dirty="0">
                <a:cs typeface="ＭＳ Ｐゴシック" charset="-128"/>
              </a:rPr>
              <a:t>-  How familiar are you with </a:t>
            </a:r>
            <a:r>
              <a:rPr lang="en-US" sz="1100" i="1" dirty="0" smtClean="0">
                <a:cs typeface="ＭＳ Ｐゴシック" charset="-128"/>
              </a:rPr>
              <a:t>Eureka Math and A </a:t>
            </a:r>
            <a:r>
              <a:rPr lang="en-US" sz="1100" i="1" dirty="0">
                <a:cs typeface="ＭＳ Ｐゴシック" charset="-128"/>
              </a:rPr>
              <a:t>Story of Units?</a:t>
            </a:r>
          </a:p>
          <a:p>
            <a:pPr lvl="0"/>
            <a:r>
              <a:rPr lang="en-US" sz="1100" i="1" dirty="0"/>
              <a:t>Poll the participants:</a:t>
            </a:r>
          </a:p>
          <a:p>
            <a:pPr marL="628650" lvl="1" indent="-171450">
              <a:buFontTx/>
              <a:buChar char="-"/>
            </a:pPr>
            <a:r>
              <a:rPr lang="en-US" sz="1100" i="1" dirty="0">
                <a:cs typeface="ＭＳ Ｐゴシック" charset="-128"/>
              </a:rPr>
              <a:t>Are you using the lessons on a daily basis?  Or to supplement your instruction?</a:t>
            </a:r>
          </a:p>
          <a:p>
            <a:pPr marL="628650" lvl="1" indent="-171450">
              <a:buFontTx/>
              <a:buChar char="-"/>
            </a:pPr>
            <a:r>
              <a:rPr lang="en-US" sz="1100" i="1" dirty="0">
                <a:cs typeface="ＭＳ Ｐゴシック" charset="-128"/>
              </a:rPr>
              <a:t>Are you a </a:t>
            </a:r>
            <a:r>
              <a:rPr lang="en-US" sz="1100" i="1" dirty="0" smtClean="0">
                <a:cs typeface="ＭＳ Ｐゴシック" charset="-128"/>
              </a:rPr>
              <a:t>classroom </a:t>
            </a:r>
            <a:r>
              <a:rPr lang="en-US" sz="1100" i="1" dirty="0">
                <a:cs typeface="ＭＳ Ｐゴシック" charset="-128"/>
              </a:rPr>
              <a:t>teacher? </a:t>
            </a:r>
            <a:r>
              <a:rPr lang="en-US" sz="1100" i="1" dirty="0" smtClean="0">
                <a:cs typeface="ＭＳ Ｐゴシック" charset="-128"/>
              </a:rPr>
              <a:t>For this grade?  A different grade?</a:t>
            </a:r>
          </a:p>
          <a:p>
            <a:pPr marL="628650" lvl="1" indent="-171450">
              <a:buFontTx/>
              <a:buChar char="-"/>
            </a:pPr>
            <a:r>
              <a:rPr lang="en-US" sz="1100" i="1" dirty="0" smtClean="0">
                <a:cs typeface="ＭＳ Ｐゴシック" charset="-128"/>
              </a:rPr>
              <a:t>Are </a:t>
            </a:r>
            <a:r>
              <a:rPr lang="en-US" sz="1100" i="1" dirty="0">
                <a:cs typeface="ＭＳ Ｐゴシック" charset="-128"/>
              </a:rPr>
              <a:t>you a math coach?  Coordinator?  Resource teacher?</a:t>
            </a:r>
          </a:p>
          <a:p>
            <a:pPr marL="628650" lvl="1" indent="-171450">
              <a:buFontTx/>
              <a:buChar char="-"/>
            </a:pPr>
            <a:r>
              <a:rPr lang="en-US" sz="1100" i="1" dirty="0">
                <a:cs typeface="ＭＳ Ｐゴシック" charset="-128"/>
              </a:rPr>
              <a:t>Are </a:t>
            </a:r>
            <a:r>
              <a:rPr lang="en-US" sz="1100" i="1" dirty="0" smtClean="0">
                <a:cs typeface="ＭＳ Ｐゴシック" charset="-128"/>
              </a:rPr>
              <a:t>you </a:t>
            </a:r>
            <a:r>
              <a:rPr lang="en-US" sz="1100" i="1" dirty="0">
                <a:cs typeface="ＭＳ Ｐゴシック" charset="-128"/>
              </a:rPr>
              <a:t>a school-level administrator</a:t>
            </a:r>
            <a:r>
              <a:rPr lang="en-US" sz="1100" i="1" dirty="0" smtClean="0">
                <a:cs typeface="ＭＳ Ｐゴシック" charset="-128"/>
              </a:rPr>
              <a:t>?  </a:t>
            </a:r>
            <a:r>
              <a:rPr lang="en-US" sz="1100" i="1" dirty="0">
                <a:cs typeface="ＭＳ Ｐゴシック" charset="-128"/>
              </a:rPr>
              <a:t>District-level administrator</a:t>
            </a:r>
            <a:r>
              <a:rPr lang="en-US" sz="1100" i="1" dirty="0" smtClean="0">
                <a:cs typeface="ＭＳ Ｐゴシック" charset="-128"/>
              </a:rPr>
              <a:t>? </a:t>
            </a:r>
          </a:p>
          <a:p>
            <a:r>
              <a:rPr lang="en-US" sz="1100" i="1" dirty="0" smtClean="0"/>
              <a:t>Quickly orient </a:t>
            </a:r>
            <a:r>
              <a:rPr lang="en-US" sz="1100" i="1" dirty="0"/>
              <a:t>participants </a:t>
            </a:r>
            <a:r>
              <a:rPr lang="en-US" sz="1100" i="1" dirty="0" smtClean="0"/>
              <a:t>to the day’s materials:</a:t>
            </a:r>
          </a:p>
          <a:p>
            <a:pPr marL="628650" lvl="1" indent="-171450">
              <a:buFontTx/>
              <a:buChar char="-"/>
            </a:pPr>
            <a:r>
              <a:rPr lang="en-US" sz="1100" i="1" dirty="0" smtClean="0">
                <a:cs typeface="ＭＳ Ｐゴシック" charset="-128"/>
              </a:rPr>
              <a:t>Full module – provided by Wiley; additional modules are available for purchase through our website, commoncore.org</a:t>
            </a:r>
            <a:endParaRPr lang="en-US" sz="1100" i="1" dirty="0">
              <a:cs typeface="ＭＳ Ｐゴシック" charset="-128"/>
            </a:endParaRPr>
          </a:p>
          <a:p>
            <a:pPr marL="628650" lvl="1" indent="-171450">
              <a:buFontTx/>
              <a:buChar char="-"/>
            </a:pPr>
            <a:r>
              <a:rPr lang="en-US" sz="1100" i="1" dirty="0" smtClean="0">
                <a:cs typeface="ＭＳ Ｐゴシック" charset="-128"/>
              </a:rPr>
              <a:t>Handout packet – </a:t>
            </a:r>
            <a:r>
              <a:rPr lang="en-US" sz="1100" i="1" dirty="0" smtClean="0">
                <a:solidFill>
                  <a:srgbClr val="FF0000"/>
                </a:solidFill>
                <a:cs typeface="ＭＳ Ｐゴシック" charset="-128"/>
              </a:rPr>
              <a:t>describe the nature and purpose of both the stapled packet and the loose handouts</a:t>
            </a:r>
          </a:p>
          <a:p>
            <a:pPr marL="628650" lvl="1" indent="-171450">
              <a:buFontTx/>
              <a:buChar char="-"/>
            </a:pPr>
            <a:r>
              <a:rPr lang="en-US" sz="1100" i="1" dirty="0" smtClean="0">
                <a:cs typeface="ＭＳ Ｐゴシック" charset="-128"/>
              </a:rPr>
              <a:t>Materials – </a:t>
            </a:r>
            <a:r>
              <a:rPr lang="en-US" sz="1100" i="1" dirty="0" smtClean="0">
                <a:solidFill>
                  <a:srgbClr val="FF0000"/>
                </a:solidFill>
                <a:cs typeface="ＭＳ Ｐゴシック" charset="-128"/>
              </a:rPr>
              <a:t>any announcements needed regarding materials on the tables?</a:t>
            </a:r>
            <a:endParaRPr lang="en-US" sz="1100" i="1" dirty="0">
              <a:solidFill>
                <a:srgbClr val="FF0000"/>
              </a:solidFill>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graphicFrame>
        <p:nvGraphicFramePr>
          <p:cNvPr id="10" name="Table 9"/>
          <p:cNvGraphicFramePr>
            <a:graphicFrameLocks noGrp="1"/>
          </p:cNvGraphicFramePr>
          <p:nvPr>
            <p:extLst/>
          </p:nvPr>
        </p:nvGraphicFramePr>
        <p:xfrm>
          <a:off x="487680" y="7577908"/>
          <a:ext cx="6661709" cy="1419915"/>
        </p:xfrm>
        <a:graphic>
          <a:graphicData uri="http://schemas.openxmlformats.org/drawingml/2006/table">
            <a:tbl>
              <a:tblPr firstRow="1" firstCol="1" bandRow="1">
                <a:tableStyleId>{5C22544A-7EE6-4342-B048-85BDC9FD1C3A}</a:tableStyleId>
              </a:tblPr>
              <a:tblGrid>
                <a:gridCol w="844647"/>
                <a:gridCol w="1918873"/>
                <a:gridCol w="1463040"/>
                <a:gridCol w="2435149"/>
              </a:tblGrid>
              <a:tr h="147218">
                <a:tc>
                  <a:txBody>
                    <a:bodyPr/>
                    <a:lstStyle/>
                    <a:p>
                      <a:pPr marL="0" marR="0" algn="l">
                        <a:lnSpc>
                          <a:spcPct val="100000"/>
                        </a:lnSpc>
                        <a:spcBef>
                          <a:spcPts val="0"/>
                        </a:spcBef>
                        <a:spcAft>
                          <a:spcPts val="0"/>
                        </a:spcAft>
                      </a:pPr>
                      <a:r>
                        <a:rPr lang="en-US" sz="600" baseline="0" dirty="0">
                          <a:solidFill>
                            <a:schemeClr val="tx1"/>
                          </a:solidFill>
                          <a:effectLst/>
                        </a:rPr>
                        <a:t>SESSION NEEDS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smtClean="0">
                          <a:solidFill>
                            <a:schemeClr val="tx1"/>
                          </a:solidFill>
                          <a:effectLst/>
                        </a:rPr>
                        <a:t>PRINTED HANDOUTS PER PARTICIPANT</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smtClean="0">
                          <a:solidFill>
                            <a:schemeClr val="tx1"/>
                          </a:solidFill>
                          <a:effectLst/>
                          <a:latin typeface="+mn-lt"/>
                          <a:ea typeface="+mn-ea"/>
                          <a:cs typeface="+mn-cs"/>
                        </a:rPr>
                        <a:t>MATERIALS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a:solidFill>
                            <a:schemeClr val="tx1"/>
                          </a:solidFill>
                          <a:effectLst/>
                        </a:rPr>
                        <a:t>AV / </a:t>
                      </a:r>
                      <a:r>
                        <a:rPr lang="en-US" sz="600" baseline="0" dirty="0" smtClean="0">
                          <a:solidFill>
                            <a:schemeClr val="tx1"/>
                          </a:solidFill>
                          <a:effectLst/>
                        </a:rPr>
                        <a:t>ROOM SETUP</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7837">
                <a:tc>
                  <a:txBody>
                    <a:bodyPr/>
                    <a:lstStyle/>
                    <a:p>
                      <a:pPr marL="0" marR="0" algn="l">
                        <a:lnSpc>
                          <a:spcPct val="100000"/>
                        </a:lnSpc>
                        <a:spcBef>
                          <a:spcPts val="0"/>
                        </a:spcBef>
                        <a:spcAft>
                          <a:spcPts val="0"/>
                        </a:spcAft>
                      </a:pPr>
                      <a:r>
                        <a:rPr lang="en-US" sz="600" baseline="0" dirty="0">
                          <a:solidFill>
                            <a:schemeClr val="tx1"/>
                          </a:solidFill>
                          <a:effectLst/>
                        </a:rPr>
                        <a:t>UP TO 50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PPT </a:t>
                      </a:r>
                      <a:r>
                        <a:rPr lang="en-US" sz="800" baseline="0" dirty="0" smtClean="0">
                          <a:solidFill>
                            <a:schemeClr val="tx1"/>
                          </a:solidFill>
                          <a:effectLst/>
                          <a:latin typeface="+mn-lt"/>
                        </a:rPr>
                        <a:t>Presentation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Stapled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p>
                    <a:p>
                      <a:pPr marL="228600" marR="0" lvl="0" indent="-1143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800" baseline="0" dirty="0" smtClean="0">
                          <a:solidFill>
                            <a:schemeClr val="tx1"/>
                          </a:solidFill>
                          <a:effectLst/>
                          <a:latin typeface="+mn-lt"/>
                        </a:rPr>
                        <a:t> </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Unstapled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p>
                    <a:p>
                      <a:pPr marL="228600" marR="0" lvl="0" indent="-114300" algn="l">
                        <a:lnSpc>
                          <a:spcPct val="100000"/>
                        </a:lnSpc>
                        <a:spcBef>
                          <a:spcPts val="0"/>
                        </a:spcBef>
                        <a:spcAft>
                          <a:spcPts val="0"/>
                        </a:spcAft>
                        <a:buFont typeface="Calibri" panose="020F0502020204030204" pitchFamily="34" charset="0"/>
                        <a:buChar char="‒"/>
                      </a:pPr>
                      <a:r>
                        <a:rPr lang="en-US" sz="800" baseline="0" dirty="0" smtClean="0">
                          <a:solidFill>
                            <a:schemeClr val="tx1"/>
                          </a:solidFill>
                          <a:effectLst/>
                          <a:latin typeface="+mn-lt"/>
                        </a:rPr>
                        <a:t> </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Personal white boards, markers, and erasers </a:t>
                      </a:r>
                      <a:r>
                        <a:rPr lang="en-US" sz="800" baseline="0" dirty="0" smtClean="0">
                          <a:solidFill>
                            <a:schemeClr val="tx1"/>
                          </a:solidFill>
                          <a:effectLst/>
                          <a:latin typeface="+mn-lt"/>
                        </a:rPr>
                        <a:t>(per </a:t>
                      </a:r>
                      <a:r>
                        <a:rPr lang="en-US" sz="800" baseline="0" dirty="0">
                          <a:solidFill>
                            <a:schemeClr val="tx1"/>
                          </a:solidFill>
                          <a:effectLst/>
                          <a:latin typeface="+mn-lt"/>
                        </a:rPr>
                        <a:t>participant</a:t>
                      </a:r>
                      <a:r>
                        <a:rPr lang="en-US" sz="800" baseline="0" dirty="0" smtClean="0">
                          <a:solidFill>
                            <a:schemeClr val="tx1"/>
                          </a:solidFill>
                          <a:effectLst/>
                          <a:latin typeface="+mn-lt"/>
                        </a:rPr>
                        <a:t>)</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Post-its (per group)</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Seating such that participants have table space and can work </a:t>
                      </a:r>
                      <a:r>
                        <a:rPr lang="en-US" sz="800" baseline="0" dirty="0" smtClean="0">
                          <a:solidFill>
                            <a:schemeClr val="tx1"/>
                          </a:solidFill>
                          <a:effectLst/>
                          <a:latin typeface="+mn-lt"/>
                        </a:rPr>
                        <a:t>cooperatively in pairs</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Easel with chart paper and markers</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LCD projector with </a:t>
                      </a:r>
                      <a:r>
                        <a:rPr lang="en-US" sz="800" baseline="0" dirty="0" smtClean="0">
                          <a:solidFill>
                            <a:schemeClr val="tx1"/>
                          </a:solidFill>
                          <a:effectLst/>
                          <a:latin typeface="+mn-lt"/>
                        </a:rPr>
                        <a:t>computer and internet access</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Document camera and blank paper</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Clicker</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811">
                <a:tc>
                  <a:txBody>
                    <a:bodyPr/>
                    <a:lstStyle/>
                    <a:p>
                      <a:pPr marL="0" marR="0" algn="l">
                        <a:lnSpc>
                          <a:spcPct val="100000"/>
                        </a:lnSpc>
                        <a:spcBef>
                          <a:spcPts val="0"/>
                        </a:spcBef>
                        <a:spcAft>
                          <a:spcPts val="0"/>
                        </a:spcAft>
                      </a:pPr>
                      <a:r>
                        <a:rPr lang="en-US" sz="600" baseline="0" dirty="0">
                          <a:solidFill>
                            <a:schemeClr val="tx1"/>
                          </a:solidFill>
                          <a:effectLst/>
                        </a:rPr>
                        <a:t>51 TO 100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Items listed above</a:t>
                      </a: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1 lapel </a:t>
                      </a:r>
                      <a:r>
                        <a:rPr lang="en-US" sz="800" baseline="0" dirty="0" err="1">
                          <a:solidFill>
                            <a:schemeClr val="tx1"/>
                          </a:solidFill>
                          <a:effectLst/>
                          <a:latin typeface="+mn-lt"/>
                        </a:rPr>
                        <a:t>mic</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020">
                <a:tc>
                  <a:txBody>
                    <a:bodyPr/>
                    <a:lstStyle/>
                    <a:p>
                      <a:pPr marL="0" marR="0" algn="l">
                        <a:lnSpc>
                          <a:spcPct val="100000"/>
                        </a:lnSpc>
                        <a:spcBef>
                          <a:spcPts val="0"/>
                        </a:spcBef>
                        <a:spcAft>
                          <a:spcPts val="0"/>
                        </a:spcAft>
                      </a:pPr>
                      <a:r>
                        <a:rPr lang="en-US" sz="600" baseline="0" dirty="0">
                          <a:solidFill>
                            <a:schemeClr val="tx1"/>
                          </a:solidFill>
                          <a:effectLst/>
                        </a:rPr>
                        <a:t>101 TO 200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Items listed above</a:t>
                      </a: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2 lapel </a:t>
                      </a:r>
                      <a:r>
                        <a:rPr lang="en-US" sz="800" baseline="0" dirty="0" err="1">
                          <a:solidFill>
                            <a:schemeClr val="tx1"/>
                          </a:solidFill>
                          <a:effectLst/>
                          <a:latin typeface="+mn-lt"/>
                        </a:rPr>
                        <a:t>mics</a:t>
                      </a:r>
                      <a:r>
                        <a:rPr lang="en-US" sz="800" baseline="0" dirty="0">
                          <a:solidFill>
                            <a:schemeClr val="tx1"/>
                          </a:solidFill>
                          <a:effectLst/>
                          <a:latin typeface="+mn-lt"/>
                        </a:rPr>
                        <a:t> (or 1 lapel and 1 hand-held)</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nvPr>
        </p:nvGraphicFramePr>
        <p:xfrm>
          <a:off x="4351079" y="2225875"/>
          <a:ext cx="2750811" cy="1245870"/>
        </p:xfrm>
        <a:graphic>
          <a:graphicData uri="http://schemas.openxmlformats.org/drawingml/2006/table">
            <a:tbl>
              <a:tblPr firstRow="1" bandRow="1">
                <a:tableStyleId>{5C22544A-7EE6-4342-B048-85BDC9FD1C3A}</a:tableStyleId>
              </a:tblPr>
              <a:tblGrid>
                <a:gridCol w="1927494"/>
                <a:gridCol w="823317"/>
              </a:tblGrid>
              <a:tr h="19202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i="0" baseline="0" dirty="0" smtClean="0">
                          <a:solidFill>
                            <a:schemeClr val="tx1"/>
                          </a:solidFill>
                        </a:rPr>
                        <a:t>This is a 6 hour session: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7348">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Opening (slides 1-3)</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Lesson Structure (4-?)</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90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Instructional Sequence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165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Module Review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60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Implementation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25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Closing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Date Placeholder 10"/>
          <p:cNvSpPr>
            <a:spLocks noGrp="1"/>
          </p:cNvSpPr>
          <p:nvPr>
            <p:ph type="dt" idx="10"/>
          </p:nvPr>
        </p:nvSpPr>
        <p:spPr/>
        <p:txBody>
          <a:bodyPr/>
          <a:lstStyle/>
          <a:p>
            <a:pPr>
              <a:defRPr/>
            </a:pPr>
            <a:r>
              <a:rPr lang="en-US" dirty="0" smtClean="0"/>
              <a:t>Module Focus Session          Grade 2 Module 1 and Module 2</a:t>
            </a:r>
            <a:endParaRPr lang="en-US" dirty="0"/>
          </a:p>
        </p:txBody>
      </p:sp>
      <p:sp>
        <p:nvSpPr>
          <p:cNvPr id="14" name="Slide Number Placeholder 13"/>
          <p:cNvSpPr>
            <a:spLocks noGrp="1"/>
          </p:cNvSpPr>
          <p:nvPr>
            <p:ph type="sldNum" sz="quarter" idx="11"/>
          </p:nvPr>
        </p:nvSpPr>
        <p:spPr/>
        <p:txBody>
          <a:bodyPr/>
          <a:lstStyle/>
          <a:p>
            <a:pPr>
              <a:defRPr/>
            </a:pPr>
            <a:fld id="{E929375C-F076-478A-B9B0-5F9213CA33B4}" type="slidenum">
              <a:rPr lang="en-US" smtClean="0"/>
              <a:pPr>
                <a:defRPr/>
              </a:pPr>
              <a:t>1</a:t>
            </a:fld>
            <a:endParaRPr lang="en-US" dirty="0"/>
          </a:p>
        </p:txBody>
      </p:sp>
      <p:sp>
        <p:nvSpPr>
          <p:cNvPr id="15" name="Header Placeholder 14"/>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45780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baseline="0" dirty="0" smtClean="0">
                <a:solidFill>
                  <a:schemeClr val="tx1"/>
                </a:solidFill>
                <a:effectLst/>
                <a:latin typeface="Calibri" charset="0"/>
                <a:ea typeface="ＭＳ Ｐゴシック" charset="-128"/>
                <a:cs typeface="ＭＳ Ｐゴシック" charset="-128"/>
              </a:rPr>
              <a:t>Materials: RDW poster, blank paper for each participant</a:t>
            </a:r>
            <a:endParaRPr lang="en-US" sz="1200" i="1" kern="1200" dirty="0" smtClean="0">
              <a:solidFill>
                <a:schemeClr val="tx1"/>
              </a:solidFill>
              <a:effectLst/>
              <a:latin typeface="Calibri" charset="0"/>
              <a:ea typeface="ＭＳ Ｐゴシック" charset="-128"/>
              <a:cs typeface="ＭＳ Ｐゴシック" charset="-128"/>
            </a:endParaRPr>
          </a:p>
          <a:p>
            <a:endParaRPr lang="en-US" sz="1200" dirty="0" smtClean="0"/>
          </a:p>
          <a:p>
            <a:r>
              <a:rPr lang="en-US" sz="1200" baseline="0" dirty="0" smtClean="0"/>
              <a:t>Take a moment to read and solve the </a:t>
            </a:r>
            <a:r>
              <a:rPr lang="en-US" sz="1200" b="1" baseline="0" dirty="0" smtClean="0"/>
              <a:t>Application Problem</a:t>
            </a:r>
            <a:r>
              <a:rPr lang="en-US" sz="1200" baseline="0" dirty="0" smtClean="0"/>
              <a:t>.</a:t>
            </a:r>
            <a:endParaRPr lang="en-US" sz="1200" i="1" baseline="0" dirty="0" smtClean="0"/>
          </a:p>
          <a:p>
            <a:endParaRPr lang="en-US" sz="1200" i="1"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4719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baseline="0" dirty="0" smtClean="0">
                <a:solidFill>
                  <a:schemeClr val="tx1"/>
                </a:solidFill>
                <a:effectLst/>
                <a:latin typeface="Calibri" charset="0"/>
                <a:ea typeface="ＭＳ Ｐゴシック" charset="-128"/>
                <a:cs typeface="ＭＳ Ｐゴシック" charset="-128"/>
              </a:rPr>
              <a:t>Materials: RDW poster, blank paper for each participant</a:t>
            </a:r>
            <a:endParaRPr lang="en-US" sz="1200" i="1" kern="1200" dirty="0" smtClean="0">
              <a:solidFill>
                <a:schemeClr val="tx1"/>
              </a:solidFill>
              <a:effectLst/>
              <a:latin typeface="Calibri" charset="0"/>
              <a:ea typeface="ＭＳ Ｐゴシック" charset="-128"/>
              <a:cs typeface="ＭＳ Ｐゴシック" charset="-128"/>
            </a:endParaRPr>
          </a:p>
          <a:p>
            <a:endParaRPr lang="en-US" sz="1200" dirty="0" smtClean="0"/>
          </a:p>
          <a:p>
            <a:r>
              <a:rPr lang="en-US" sz="1200" baseline="0" dirty="0" smtClean="0"/>
              <a:t>Take a moment to read and solve the second </a:t>
            </a:r>
            <a:r>
              <a:rPr lang="en-US" sz="1200" b="1" baseline="0" dirty="0" smtClean="0"/>
              <a:t>Application Problem</a:t>
            </a:r>
            <a:r>
              <a:rPr lang="en-US" sz="1200" baseline="0" dirty="0" smtClean="0"/>
              <a:t>.</a:t>
            </a:r>
          </a:p>
          <a:p>
            <a:endParaRPr lang="en-US" sz="1200" i="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To provide differentiation opportunities, an extension to Problem 2 calls for envelopes to have 30 bills.  A) an envelope with 28 bills, etc.  This calls on students to make the </a:t>
            </a:r>
            <a:r>
              <a:rPr lang="en-US" sz="1200" i="1" kern="1200" dirty="0" smtClean="0">
                <a:solidFill>
                  <a:schemeClr val="tx1"/>
                </a:solidFill>
                <a:latin typeface="Calibri" charset="0"/>
                <a:ea typeface="ＭＳ Ｐゴシック" charset="-128"/>
                <a:cs typeface="ＭＳ Ｐゴシック" charset="-128"/>
              </a:rPr>
              <a:t>next</a:t>
            </a:r>
            <a:r>
              <a:rPr lang="en-US" sz="1200" i="0" kern="1200" dirty="0" smtClean="0">
                <a:solidFill>
                  <a:schemeClr val="tx1"/>
                </a:solidFill>
                <a:latin typeface="Calibri" charset="0"/>
                <a:ea typeface="ＭＳ Ｐゴシック" charset="-128"/>
                <a:cs typeface="ＭＳ Ｐゴシック" charset="-128"/>
              </a:rPr>
              <a:t> ten.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4719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We just solved two word problems that make up the Application Problem component of G2-M1-L1. </a:t>
            </a:r>
            <a:r>
              <a:rPr lang="en-US" sz="1200" dirty="0" smtClean="0"/>
              <a:t>The Application Problem</a:t>
            </a:r>
            <a:r>
              <a:rPr lang="en-US" sz="1200" baseline="0" dirty="0" smtClean="0"/>
              <a:t> can precede a lesson as a lead-in to the concept, or they can follow a lesson, allowing students to make connections between math and real-world situations.  In this module, the Application Problems follow the lessons.</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Point out/discuss the following about Application Problems: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baseline="0" dirty="0" smtClean="0"/>
              <a:t>(Click to advance animation.)</a:t>
            </a:r>
            <a:r>
              <a:rPr lang="en-US" baseline="0" dirty="0" smtClean="0"/>
              <a:t>  These are often word problems, but occasionally take other forms. They typically offer real word applications (like the example).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number of Application Problems may vary from lesson to lesson (usually 0 if the CD is a problem solving lesson, and 1 or more for a more typical lesson).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baseline="0" dirty="0" smtClean="0"/>
              <a:t>(Click to advance animation.)</a:t>
            </a:r>
            <a:r>
              <a:rPr lang="en-US" baseline="0" dirty="0" smtClean="0"/>
              <a:t> Placement in the lesson depends on function.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1" baseline="0" dirty="0" smtClean="0"/>
              <a:t>Point out/discuss the following about the function of APs:</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0" baseline="0" dirty="0" smtClean="0"/>
              <a:t>Those that come before the CD often: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Make an application of the new learning from the day before.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Relate to the CD by providing context or point of comparison for a later problem, or by having students solve a problem that they’ll use again in some way in the CD.</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i="0"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0" baseline="0" dirty="0" smtClean="0"/>
              <a:t>Those that come after the CD often: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Provide an immediate application of new learning before the Problem Set, (or at the end of the lesson if the PS is used during the CD).</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Provide a quick opportunity for informal assessment of new learning before independent practice in the PS.</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i="0"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0" baseline="0" dirty="0" smtClean="0"/>
              <a:t>Usually, Application Problems don’t specify a model to use or way of solving.  This encourages students to think quantitatively and creatively, and to give them practice with understanding how to choose and apply the correct mathematics concept to solve real world problems, as called for by the Standards for Mathematical Practice.</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i="0"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87838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i="1" baseline="0" dirty="0" smtClean="0"/>
              <a:t>(Click to advance animation.)</a:t>
            </a:r>
            <a:r>
              <a:rPr lang="en-US" sz="1100" i="0" baseline="0" dirty="0" smtClean="0"/>
              <a:t> Because of this, APs present a good opportunity for informal assessment.  Noticing how students represent problems using models and equations will provide you with lots of information about their level of comfort with recently taught material, as well as how they’re thinking through solution paths.</a:t>
            </a:r>
            <a:endParaRPr lang="en-US" sz="11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Think back on the problem-solving process we just went through.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What was our first step? (Read.) </a:t>
            </a:r>
            <a:r>
              <a:rPr lang="en-US" sz="1100" i="1" baseline="0" dirty="0" smtClean="0"/>
              <a:t>(Click 1x to advance animation.)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What came next? (Draw.) </a:t>
            </a:r>
            <a:r>
              <a:rPr lang="en-US" sz="1100" i="1" baseline="0" dirty="0" smtClean="0"/>
              <a:t>(Click 1x to advance animation.)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And then? (Write an equation/word sentence.) </a:t>
            </a:r>
            <a:r>
              <a:rPr lang="en-US" sz="1100" i="1" baseline="0" dirty="0" smtClean="0"/>
              <a:t>(Click 1x to advance animation.)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i="0" baseline="0" dirty="0" smtClean="0"/>
              <a:t>Throughout SOU we refer to these steps as the RDW process. </a:t>
            </a:r>
            <a:r>
              <a:rPr lang="en-US" sz="1100" i="1" baseline="0" dirty="0" smtClean="0"/>
              <a:t>(Click 1x to advance animation.)</a:t>
            </a:r>
            <a:endParaRPr lang="en-US" sz="1100" i="0"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i="0" baseline="0" dirty="0" smtClean="0"/>
              <a:t>Point out/discuss the following about the RDW process: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Usually this is the process that students use to solve word problems in SOU, including Application Problems.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We hope students internalize the process with practice over time so that it becomes a tool for problem solving.</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Don’t let RDW become the focus of problem solving, but rather teach RDW as a tool for approaching problem solving.</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aseline="0" dirty="0" smtClean="0"/>
              <a:t>Discuss/Point out the following tips for implementation: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If students need encouragement to draw: Provide just the stem of the problem at first. (This removes the temptation to ‘just solve’.)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Ask them to share their drawing with a neighbor.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You might present your own model to help students distinguish between a drawing and a math drawing (for example, in the G3 AP problem we’d rather not see detailed pictures of 159 boys and girls).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Once students have drawn and before they’ve seen the question, ask, “What questions could we ask based on the information we’ve been given?”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This emphasis on the drawing encourages students to use it as a tool for solving rather than as an afterthought.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87838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dirty="0" smtClean="0"/>
              <a:t>Materials:</a:t>
            </a:r>
            <a:r>
              <a:rPr lang="en-US" sz="1200" i="1" baseline="0" dirty="0" smtClean="0"/>
              <a:t> Exit Ticket</a:t>
            </a:r>
          </a:p>
          <a:p>
            <a:endParaRPr lang="en-US" sz="1200" baseline="0" dirty="0" smtClean="0"/>
          </a:p>
          <a:p>
            <a:r>
              <a:rPr lang="en-US" sz="1200" i="1" baseline="0" dirty="0" smtClean="0"/>
              <a:t>Conduct the Debrief, beginning with: </a:t>
            </a:r>
            <a:r>
              <a:rPr lang="en-US" sz="1200" i="0" baseline="0" dirty="0" smtClean="0"/>
              <a:t>What connections are we trying to elicit with the fingernail and envelope problems? </a:t>
            </a:r>
            <a:r>
              <a:rPr lang="en-US" sz="1200" i="1" baseline="0" dirty="0" smtClean="0"/>
              <a:t>Then continue with the actual questions from the lesson as shown on the slide.</a:t>
            </a:r>
          </a:p>
          <a:p>
            <a:endParaRPr lang="en-US" sz="1200" i="1" baseline="0" dirty="0" smtClean="0"/>
          </a:p>
          <a:p>
            <a:r>
              <a:rPr lang="en-US" sz="1200" i="1" baseline="0" dirty="0" smtClean="0"/>
              <a:t>Have participants complete the Exit Ticket.</a:t>
            </a:r>
          </a:p>
          <a:p>
            <a:endParaRPr lang="en-US" sz="1200" baseline="0" dirty="0" smtClean="0"/>
          </a:p>
          <a:p>
            <a:r>
              <a:rPr lang="en-US" sz="1200" baseline="0" dirty="0" smtClean="0"/>
              <a:t>Complete the </a:t>
            </a:r>
            <a:r>
              <a:rPr lang="en-US" sz="1200" b="1" baseline="0" dirty="0" smtClean="0"/>
              <a:t>Exit Ticket</a:t>
            </a:r>
            <a:r>
              <a:rPr lang="en-US" sz="1200" baseline="0" dirty="0" smtClean="0"/>
              <a:t>.</a:t>
            </a:r>
            <a:endParaRPr lang="en-US" sz="1200"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4719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100" i="1" dirty="0" smtClean="0"/>
              <a:t>Discuss/Point</a:t>
            </a:r>
            <a:r>
              <a:rPr lang="en-US" sz="1100" i="1" baseline="0" dirty="0" smtClean="0"/>
              <a:t> out about Student Debrief in SOU:</a:t>
            </a:r>
            <a:endParaRPr lang="en-US" sz="1100" i="1" dirty="0" smtClean="0"/>
          </a:p>
          <a:p>
            <a:pPr marL="171450" indent="-171450">
              <a:buFont typeface="Arial" panose="020B0604020202020204" pitchFamily="34" charset="0"/>
              <a:buChar char="•"/>
            </a:pPr>
            <a:r>
              <a:rPr lang="en-US" sz="1100" dirty="0" smtClean="0"/>
              <a:t>Students</a:t>
            </a:r>
            <a:r>
              <a:rPr lang="en-US" sz="1100" baseline="0" dirty="0" smtClean="0"/>
              <a:t> bring PS to the carpet and gather around for a conversation about the lesson. </a:t>
            </a:r>
          </a:p>
          <a:p>
            <a:pPr marL="171450" indent="-171450">
              <a:buFont typeface="Arial" panose="020B0604020202020204" pitchFamily="34" charset="0"/>
              <a:buChar char="•"/>
            </a:pPr>
            <a:r>
              <a:rPr lang="en-US" sz="1100" baseline="0" dirty="0" smtClean="0"/>
              <a:t>Check PS with a partner/correct as a class.</a:t>
            </a:r>
          </a:p>
          <a:p>
            <a:pPr marL="171450" indent="-171450">
              <a:buFont typeface="Arial" panose="020B0604020202020204" pitchFamily="34" charset="0"/>
              <a:buChar char="•"/>
            </a:pPr>
            <a:r>
              <a:rPr lang="en-US" sz="1100" baseline="0" dirty="0" smtClean="0"/>
              <a:t>Invite students to share work.</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Students see and hear multiple perspectives from classmates.</a:t>
            </a:r>
          </a:p>
          <a:p>
            <a:pPr marL="171450" indent="-171450">
              <a:buFont typeface="Arial" panose="020B0604020202020204" pitchFamily="34" charset="0"/>
              <a:buChar char="•"/>
            </a:pPr>
            <a:r>
              <a:rPr lang="en-US" sz="1100" baseline="0" dirty="0" smtClean="0"/>
              <a:t>Students reflect back on the lesson to analyze the learning that occurred. (Lesson doesn’t start by naming objective.)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i="1" baseline="0" dirty="0" smtClean="0"/>
              <a:t>(Click 1x to advance animation.)</a:t>
            </a:r>
            <a:r>
              <a:rPr lang="en-US" sz="1100" baseline="0" dirty="0" smtClean="0"/>
              <a:t> Students make connections between the lesson concepts, strategies and tools. The debrief is not to be missed!</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smtClean="0">
                <a:solidFill>
                  <a:schemeClr val="tx1"/>
                </a:solidFill>
              </a:rPr>
              <a:t>The suggested list of questions invite reflection and connection-making. They guide teachers’ planning for eliciting the level of student thinking necessary to achieve this. Use those questions that will best support your students, or create questions of your own that target your students’ needs.</a:t>
            </a:r>
            <a:endParaRPr lang="en-US" sz="1100" baseline="0" dirty="0" smtClean="0"/>
          </a:p>
          <a:p>
            <a:pPr marL="171450" indent="-171450">
              <a:buFont typeface="Arial" panose="020B0604020202020204" pitchFamily="34" charset="0"/>
              <a:buChar char="•"/>
            </a:pPr>
            <a:r>
              <a:rPr lang="en-US" sz="1100" i="1" baseline="0" dirty="0" smtClean="0"/>
              <a:t>(Click 1x to advance animation.)  </a:t>
            </a:r>
            <a:r>
              <a:rPr lang="en-US" sz="1100" baseline="0" dirty="0" smtClean="0"/>
              <a:t>Students ultimately articulate the objective/day’s learning.  </a:t>
            </a:r>
          </a:p>
          <a:p>
            <a:pPr marL="171450" indent="-171450">
              <a:buFont typeface="Arial" panose="020B0604020202020204" pitchFamily="34" charset="0"/>
              <a:buChar char="•"/>
            </a:pPr>
            <a:r>
              <a:rPr lang="en-US" sz="1100" baseline="0" dirty="0" smtClean="0"/>
              <a:t>Teacher reviews key vocabulary and help students name the learning they describe.</a:t>
            </a:r>
          </a:p>
          <a:p>
            <a:pPr marL="171450" indent="-171450">
              <a:buFont typeface="Arial" panose="020B0604020202020204" pitchFamily="34" charset="0"/>
              <a:buChar char="•"/>
            </a:pPr>
            <a:r>
              <a:rPr lang="en-US" sz="1100" i="1" baseline="0" dirty="0" smtClean="0"/>
              <a:t>(Click 1x to advance animation.)</a:t>
            </a:r>
            <a:r>
              <a:rPr lang="en-US" sz="1100" baseline="0" dirty="0" smtClean="0"/>
              <a:t> The time allotment for the Debrief includes 3 minutes for the Exit Ticket. </a:t>
            </a:r>
            <a:endParaRPr lang="en-US" sz="1100" dirty="0"/>
          </a:p>
          <a:p>
            <a:r>
              <a:rPr lang="en-US" sz="1100" i="1" baseline="0" dirty="0" smtClean="0"/>
              <a:t>Tip for implementation:</a:t>
            </a:r>
          </a:p>
          <a:p>
            <a:r>
              <a:rPr lang="en-US" sz="1100" baseline="0" dirty="0" smtClean="0"/>
              <a:t>If initially your students need help learning how to have these conversations (or accountable partner talk): They can share work, but also, you might present 1-2 different solutions and have them practice explaining the model, labels, equation, and solution path to their partner.  </a:t>
            </a:r>
          </a:p>
          <a:p>
            <a:r>
              <a:rPr lang="en-US" sz="1100" i="1" baseline="0" dirty="0" smtClean="0"/>
              <a:t>Discuss/Point out the following about the Exit Ticket:</a:t>
            </a:r>
            <a:endParaRPr lang="en-US" sz="1100" baseline="0" dirty="0" smtClean="0"/>
          </a:p>
          <a:p>
            <a:pPr marL="171450" indent="-171450">
              <a:buFont typeface="Arial" panose="020B0604020202020204" pitchFamily="34" charset="0"/>
              <a:buChar char="•"/>
            </a:pPr>
            <a:r>
              <a:rPr lang="en-US" sz="1100" i="1" baseline="0" dirty="0" smtClean="0"/>
              <a:t>(Click 1x to advance animation.)  </a:t>
            </a:r>
            <a:r>
              <a:rPr lang="en-US" sz="1100" baseline="0" dirty="0" smtClean="0"/>
              <a:t>Daily formative assessment to drive daily instruction (use it to plan!)</a:t>
            </a:r>
          </a:p>
          <a:p>
            <a:pPr marL="171450" indent="-171450">
              <a:buFont typeface="Arial" panose="020B0604020202020204" pitchFamily="34" charset="0"/>
              <a:buChar char="•"/>
            </a:pPr>
            <a:r>
              <a:rPr lang="en-US" sz="1100" baseline="0" dirty="0" smtClean="0"/>
              <a:t>Use it to close the lesson, or some people use as morning work the next day (can be used in different ways)</a:t>
            </a:r>
          </a:p>
          <a:p>
            <a:pPr marL="171450" indent="-171450">
              <a:buFont typeface="Arial" panose="020B0604020202020204" pitchFamily="34" charset="0"/>
              <a:buChar char="•"/>
            </a:pPr>
            <a:r>
              <a:rPr lang="en-US" sz="1100" i="1" baseline="0" dirty="0" smtClean="0"/>
              <a:t>(Click 1x to advance animation.)  </a:t>
            </a:r>
            <a:r>
              <a:rPr lang="en-US" sz="1100" baseline="0" dirty="0" smtClean="0"/>
              <a:t>Time frame, not task frame</a:t>
            </a:r>
          </a:p>
          <a:p>
            <a:pPr marL="171450" indent="-171450">
              <a:buFont typeface="Arial" panose="020B0604020202020204" pitchFamily="34" charset="0"/>
              <a:buChar char="•"/>
            </a:pPr>
            <a:r>
              <a:rPr lang="en-US" sz="1100" i="1" baseline="0" dirty="0" smtClean="0"/>
              <a:t>(Click 1x to advance animation.)  </a:t>
            </a:r>
            <a:r>
              <a:rPr lang="en-US" sz="1100" i="0" baseline="0" dirty="0" smtClean="0"/>
              <a:t>Can be a tool for lesson planning because it’s a glimpse of the student outcome for each day.</a:t>
            </a:r>
            <a:endParaRPr lang="en-US" sz="1100" baseline="0"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31556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each lesson component has a very different purpose.  </a:t>
            </a:r>
            <a:r>
              <a:rPr lang="en-US" dirty="0" smtClean="0"/>
              <a:t>Consequently, each lesson component has a different pace, so the experience feels different for students.  It is important to honor each component in order to do justice both to the mathematical practices and to the balance of rigor that is expected.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Moving forward, we’ll explore the instructional sequence. </a:t>
            </a:r>
            <a:r>
              <a:rPr lang="en-US" sz="1200" kern="1200" baseline="0" dirty="0" smtClean="0">
                <a:solidFill>
                  <a:schemeClr val="tx1"/>
                </a:solidFill>
                <a:latin typeface="Calibri" charset="0"/>
                <a:ea typeface="ＭＳ Ｐゴシック" charset="-128"/>
                <a:cs typeface="ＭＳ Ｐゴシック" charset="-128"/>
              </a:rPr>
              <a:t>In doing this,</a:t>
            </a:r>
            <a:r>
              <a:rPr lang="en-US" sz="1200" kern="1200" dirty="0" smtClean="0">
                <a:solidFill>
                  <a:schemeClr val="tx1"/>
                </a:solidFill>
                <a:latin typeface="Calibri" charset="0"/>
                <a:ea typeface="ＭＳ Ｐゴシック" charset="-128"/>
                <a:cs typeface="ＭＳ Ｐゴシック" charset="-128"/>
              </a:rPr>
              <a:t> w</a:t>
            </a:r>
            <a:r>
              <a:rPr lang="en-US" sz="1200" kern="1200" baseline="0" dirty="0" smtClean="0">
                <a:solidFill>
                  <a:schemeClr val="tx1"/>
                </a:solidFill>
                <a:latin typeface="Calibri" charset="0"/>
                <a:ea typeface="ＭＳ Ｐゴシック" charset="-128"/>
                <a:cs typeface="ＭＳ Ｐゴシック" charset="-128"/>
              </a:rPr>
              <a:t>e’ll lead you through the rest of Module 1 and all of Module 2, modeling instruction for each objective.  Along the way, we’ll also revisit the other lesson components and experience how they function in collaboration with the concept development.  As we work through these Modules, you may want to jot down or highlight key ideas or questions to emphasize in the lesson that will lead to deeper conceptual understanding.  </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16</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5" name="Footer Placeholder 4"/>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8724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 </a:t>
            </a:r>
            <a:r>
              <a:rPr lang="en-US" sz="1200" i="1" kern="1200" dirty="0" smtClean="0">
                <a:solidFill>
                  <a:schemeClr val="tx1"/>
                </a:solidFill>
                <a:effectLst/>
                <a:latin typeface="Calibri" charset="0"/>
                <a:ea typeface="ＭＳ Ｐゴシック" charset="-128"/>
                <a:cs typeface="ＭＳ Ｐゴシック" charset="-128"/>
              </a:rPr>
              <a:t>10 two-sided counters, a blank ten-frame template, a die, and a blank piece of paper to hide the counters.</a:t>
            </a:r>
            <a:endParaRPr lang="en-US" i="1" dirty="0" smtClean="0"/>
          </a:p>
          <a:p>
            <a:endParaRPr lang="en-US" i="1" dirty="0" smtClean="0"/>
          </a:p>
          <a:p>
            <a:r>
              <a:rPr lang="en-US" sz="1200" b="1" i="1" kern="1200" baseline="0" dirty="0" smtClean="0">
                <a:solidFill>
                  <a:schemeClr val="tx1"/>
                </a:solidFill>
                <a:effectLst/>
                <a:latin typeface="Calibri" charset="0"/>
                <a:ea typeface="ＭＳ Ｐゴシック" charset="-128"/>
                <a:cs typeface="ＭＳ Ｐゴシック" charset="-128"/>
              </a:rPr>
              <a:t>Model Fluency</a:t>
            </a:r>
            <a:r>
              <a:rPr lang="en-US" sz="1200" b="0" i="1" kern="1200" baseline="0" dirty="0" smtClean="0">
                <a:solidFill>
                  <a:schemeClr val="tx1"/>
                </a:solidFill>
                <a:effectLst/>
                <a:latin typeface="Calibri" charset="0"/>
                <a:ea typeface="ＭＳ Ｐゴシック" charset="-128"/>
                <a:cs typeface="ＭＳ Ｐゴシック" charset="-128"/>
              </a:rPr>
              <a:t>: Say Ten counting (introduce Hide Zero cards and </a:t>
            </a:r>
            <a:r>
              <a:rPr lang="en-US" sz="1200" b="0" i="1" kern="1200" baseline="0" dirty="0" err="1" smtClean="0">
                <a:solidFill>
                  <a:schemeClr val="tx1"/>
                </a:solidFill>
                <a:effectLst/>
                <a:latin typeface="Calibri" charset="0"/>
                <a:ea typeface="ＭＳ Ｐゴシック" charset="-128"/>
                <a:cs typeface="ＭＳ Ｐゴシック" charset="-128"/>
              </a:rPr>
              <a:t>Rekenrek</a:t>
            </a:r>
            <a:r>
              <a:rPr lang="en-US" sz="1200" b="0" i="1" kern="1200" baseline="0" dirty="0" smtClean="0">
                <a:solidFill>
                  <a:schemeClr val="tx1"/>
                </a:solidFill>
                <a:effectLst/>
                <a:latin typeface="Calibri" charset="0"/>
                <a:ea typeface="ＭＳ Ｐゴシック" charset="-128"/>
                <a:cs typeface="ＭＳ Ｐゴシック" charset="-128"/>
              </a:rPr>
              <a:t>)</a:t>
            </a:r>
          </a:p>
          <a:p>
            <a:endParaRPr lang="en-US" sz="1200" b="0" kern="1200" baseline="0" dirty="0" smtClean="0">
              <a:solidFill>
                <a:schemeClr val="tx1"/>
              </a:solidFill>
              <a:effectLst/>
              <a:latin typeface="Calibri" charset="0"/>
              <a:ea typeface="ＭＳ Ｐゴシック" charset="-128"/>
              <a:cs typeface="ＭＳ Ｐゴシック" charset="-128"/>
            </a:endParaRPr>
          </a:p>
          <a:p>
            <a:pPr marL="171450" indent="-171450">
              <a:buFont typeface="Arial"/>
              <a:buChar char="•"/>
            </a:pPr>
            <a:r>
              <a:rPr lang="en-US" sz="1200" b="0" i="1" kern="1200" baseline="0" dirty="0" smtClean="0">
                <a:solidFill>
                  <a:schemeClr val="tx1"/>
                </a:solidFill>
                <a:effectLst/>
                <a:latin typeface="Calibri" charset="0"/>
                <a:ea typeface="ＭＳ Ｐゴシック" charset="-128"/>
                <a:cs typeface="ＭＳ Ｐゴシック" charset="-128"/>
              </a:rPr>
              <a:t>Give them time to practice (30 seconds each)</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1" kern="1200" baseline="0" dirty="0" smtClean="0">
                <a:solidFill>
                  <a:schemeClr val="tx1"/>
                </a:solidFill>
                <a:effectLst/>
                <a:latin typeface="Calibri" charset="0"/>
                <a:ea typeface="ＭＳ Ｐゴシック" charset="-128"/>
                <a:cs typeface="ＭＳ Ｐゴシック" charset="-128"/>
              </a:rPr>
              <a:t>Explain rationale for Say Ten counting</a:t>
            </a:r>
            <a:endParaRPr lang="en-US" i="1" dirty="0" smtClean="0"/>
          </a:p>
          <a:p>
            <a:endParaRPr lang="en-US" dirty="0" smtClean="0"/>
          </a:p>
          <a:p>
            <a:r>
              <a:rPr lang="en-US" b="1" i="1" dirty="0" smtClean="0"/>
              <a:t>Model CD. </a:t>
            </a:r>
          </a:p>
          <a:p>
            <a:endParaRPr lang="en-US" i="1" baseline="0" dirty="0" smtClean="0"/>
          </a:p>
          <a:p>
            <a:r>
              <a:rPr lang="en-US" i="1" baseline="0" dirty="0" smtClean="0"/>
              <a:t>Then have participants do </a:t>
            </a:r>
            <a:r>
              <a:rPr lang="en-US" b="1" i="1" baseline="0" dirty="0" smtClean="0"/>
              <a:t>Problem Set page 1 </a:t>
            </a:r>
            <a:r>
              <a:rPr lang="en-US" i="1" baseline="0" dirty="0" smtClean="0"/>
              <a:t>and discuss the third bullet in the debrief with their table. (Next slide.)</a:t>
            </a:r>
          </a:p>
          <a:p>
            <a:endParaRPr lang="en-US" i="1" baseline="0" dirty="0" smtClean="0"/>
          </a:p>
          <a:p>
            <a:endParaRPr lang="en-US" i="1" dirty="0" smtClean="0"/>
          </a:p>
          <a:p>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 </a:t>
            </a:r>
          </a:p>
          <a:p>
            <a:endParaRPr lang="en-US" sz="1200" kern="1200" baseline="0" dirty="0" smtClean="0">
              <a:solidFill>
                <a:schemeClr val="tx1"/>
              </a:solidFill>
              <a:effectLst/>
              <a:latin typeface="Calibri" charset="0"/>
              <a:ea typeface="ＭＳ Ｐゴシック" charset="-128"/>
              <a:cs typeface="ＭＳ Ｐゴシック" charset="-128"/>
            </a:endParaRPr>
          </a:p>
          <a:p>
            <a:endParaRPr lang="en-US" sz="1200" kern="1200" baseline="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Have</a:t>
            </a:r>
            <a:r>
              <a:rPr lang="en-US" i="1" baseline="0" dirty="0" smtClean="0"/>
              <a:t> participants discuss the Debrief question and share out.</a:t>
            </a:r>
            <a:endParaRPr lang="en-US" i="1" dirty="0" smtClean="0"/>
          </a:p>
          <a:p>
            <a:endParaRPr lang="en-US" sz="1200" i="1" kern="1200" dirty="0" smtClean="0">
              <a:solidFill>
                <a:schemeClr val="tx1"/>
              </a:solidFill>
              <a:effectLst/>
              <a:latin typeface="Calibri" charset="0"/>
              <a:ea typeface="ＭＳ Ｐゴシック" charset="-128"/>
              <a:cs typeface="ＭＳ Ｐゴシック" charset="-128"/>
            </a:endParaRPr>
          </a:p>
          <a:p>
            <a:endParaRPr lang="en-US" sz="1200" i="1"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baseline="0" dirty="0" smtClean="0">
              <a:solidFill>
                <a:schemeClr val="tx1"/>
              </a:solidFill>
              <a:effectLst/>
              <a:latin typeface="Calibri" charset="0"/>
              <a:ea typeface="ＭＳ Ｐゴシック" charset="-128"/>
              <a:cs typeface="ＭＳ Ｐゴシック" charset="-128"/>
            </a:endParaRPr>
          </a:p>
          <a:p>
            <a:endParaRPr lang="en-US" sz="1200" kern="1200" baseline="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Scaffolds:</a:t>
            </a:r>
          </a:p>
          <a:p>
            <a:pPr marL="171450" indent="-171450">
              <a:buFont typeface="Arial"/>
              <a:buChar char="•"/>
            </a:pPr>
            <a:r>
              <a:rPr lang="en-US" dirty="0" smtClean="0"/>
              <a:t>Visual support of the ten-frame</a:t>
            </a:r>
            <a:r>
              <a:rPr lang="en-US" baseline="0" dirty="0" smtClean="0"/>
              <a:t> cards</a:t>
            </a:r>
          </a:p>
          <a:p>
            <a:pPr marL="171450" indent="-171450">
              <a:buFont typeface="Arial"/>
              <a:buChar char="•"/>
            </a:pPr>
            <a:r>
              <a:rPr lang="en-US" sz="1200" dirty="0" smtClean="0"/>
              <a:t>Allow both partners to see the counters</a:t>
            </a:r>
            <a:r>
              <a:rPr lang="en-US" dirty="0" smtClean="0"/>
              <a:t>.</a:t>
            </a:r>
          </a:p>
          <a:p>
            <a:pPr marL="171450" indent="-171450">
              <a:buFont typeface="Arial"/>
              <a:buChar char="•"/>
            </a:pPr>
            <a:endParaRPr lang="en-US" baseline="0" dirty="0" smtClean="0"/>
          </a:p>
          <a:p>
            <a:pPr marL="171450" indent="-171450">
              <a:buFont typeface="Arial"/>
              <a:buChar char="•"/>
            </a:pPr>
            <a:endParaRPr lang="en-US" baseline="0" dirty="0" smtClean="0"/>
          </a:p>
          <a:p>
            <a:pPr marL="0" indent="0">
              <a:buFont typeface="Arial"/>
              <a:buNone/>
            </a:pPr>
            <a:r>
              <a:rPr lang="en-US" baseline="0" dirty="0" smtClean="0"/>
              <a:t>Extensions:</a:t>
            </a:r>
          </a:p>
          <a:p>
            <a:pPr marL="171450" indent="-171450">
              <a:buFont typeface="Arial"/>
              <a:buChar char="•"/>
            </a:pPr>
            <a:r>
              <a:rPr lang="en-US" baseline="0" dirty="0" smtClean="0"/>
              <a:t>Start students who are proficient with decompositions of 7 at 8, 9, or 10.</a:t>
            </a:r>
          </a:p>
          <a:p>
            <a:pPr marL="171450" indent="-171450">
              <a:buFont typeface="Arial"/>
              <a:buChar char="•"/>
            </a:pPr>
            <a:r>
              <a:rPr lang="en-US" baseline="0" dirty="0" smtClean="0"/>
              <a:t>Add another ten so that students are working within teen numbers.</a:t>
            </a:r>
          </a:p>
          <a:p>
            <a:pPr marL="171450" indent="-171450">
              <a:buFont typeface="Arial"/>
              <a:buChar char="•"/>
            </a:pPr>
            <a:endParaRPr lang="en-US" baseline="0" dirty="0" smtClean="0"/>
          </a:p>
          <a:p>
            <a:pPr marL="0" indent="0">
              <a:buFont typeface="Arial"/>
              <a:buNone/>
            </a:pPr>
            <a:r>
              <a:rPr lang="en-US" i="1" baseline="0" dirty="0" smtClean="0"/>
              <a:t>Allow time for participants to brainstorm other differentiation ideas and chart them.</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84716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057490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Discuss structure of the Module:</a:t>
            </a:r>
            <a:r>
              <a:rPr lang="en-US" i="1" baseline="0" dirty="0" smtClean="0"/>
              <a:t>  Overview, Openers, Lessons.</a:t>
            </a:r>
            <a:r>
              <a:rPr lang="en-US" i="1" dirty="0" smtClean="0"/>
              <a:t> </a:t>
            </a:r>
          </a:p>
          <a:p>
            <a:endParaRPr lang="en-US" i="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Discuss usefulness of Topic Openers as planning tools (to be more thoroughly</a:t>
            </a:r>
            <a:r>
              <a:rPr lang="en-US" i="1" baseline="0" dirty="0" smtClean="0"/>
              <a:t> discussed during the implementation portion of today’s session)</a:t>
            </a:r>
            <a:r>
              <a:rPr lang="en-US" i="1" dirty="0" smtClean="0"/>
              <a:t>.</a:t>
            </a:r>
          </a:p>
          <a:p>
            <a:endParaRPr lang="en-US" i="1" dirty="0" smtClean="0"/>
          </a:p>
          <a:p>
            <a:r>
              <a:rPr lang="en-US" dirty="0" smtClean="0"/>
              <a:t>Read </a:t>
            </a:r>
            <a:r>
              <a:rPr lang="en-US" b="1" dirty="0" smtClean="0"/>
              <a:t>Topic A </a:t>
            </a:r>
            <a:r>
              <a:rPr lang="en-US" dirty="0" smtClean="0"/>
              <a:t>and </a:t>
            </a:r>
            <a:r>
              <a:rPr lang="en-US" b="1" dirty="0" smtClean="0"/>
              <a:t>Topic B</a:t>
            </a:r>
            <a:r>
              <a:rPr lang="en-US" dirty="0" smtClean="0"/>
              <a:t>. Then discuss the progression of the instructional sequence. </a:t>
            </a:r>
            <a:r>
              <a:rPr lang="en-US" i="1" dirty="0" smtClean="0"/>
              <a:t>(For</a:t>
            </a:r>
            <a:r>
              <a:rPr lang="en-US" i="1" baseline="0" dirty="0" smtClean="0"/>
              <a:t> example, in order to make ten to add within 20, which is the focus of Topic B, students need to be confident decomposing numbers within 10 and they need to know all partners to 10.)</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025722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Calibri" charset="0"/>
                <a:ea typeface="ＭＳ Ｐゴシック" charset="-128"/>
                <a:cs typeface="ＭＳ Ｐゴシック" charset="-128"/>
              </a:rPr>
              <a:t>Materials: (</a:t>
            </a:r>
            <a:r>
              <a:rPr lang="en-US" sz="1200" i="1" kern="1200" dirty="0" smtClean="0">
                <a:solidFill>
                  <a:schemeClr val="tx1"/>
                </a:solidFill>
                <a:effectLst/>
                <a:latin typeface="Calibri" charset="0"/>
                <a:ea typeface="ＭＳ Ｐゴシック" charset="-128"/>
                <a:cs typeface="ＭＳ Ｐゴシック" charset="-128"/>
              </a:rPr>
              <a:t>T) Two-sided counters  (S) Personal white boards, blank paper, ten-frame cards for numbers 8, 9, and 10 (Template), small bag of two-sided counters </a:t>
            </a:r>
            <a:endParaRPr lang="en-US" sz="1200" b="0" i="1" kern="1200" dirty="0" smtClean="0">
              <a:solidFill>
                <a:schemeClr val="tx1"/>
              </a:solidFill>
              <a:effectLst/>
              <a:latin typeface="Calibri" charset="0"/>
              <a:ea typeface="ＭＳ Ｐゴシック" charset="-128"/>
              <a:cs typeface="ＭＳ Ｐゴシック" charset="-128"/>
            </a:endParaRPr>
          </a:p>
          <a:p>
            <a:endParaRPr lang="en-US" sz="1200" b="0" kern="1200" dirty="0" smtClean="0">
              <a:solidFill>
                <a:schemeClr val="tx1"/>
              </a:solidFill>
              <a:effectLst/>
              <a:latin typeface="Calibri" charset="0"/>
              <a:ea typeface="ＭＳ Ｐゴシック" charset="-128"/>
              <a:cs typeface="ＭＳ Ｐゴシック" charset="-128"/>
            </a:endParaRPr>
          </a:p>
          <a:p>
            <a:r>
              <a:rPr lang="en-US" sz="1200" b="1" i="1" kern="1200" dirty="0" smtClean="0">
                <a:solidFill>
                  <a:schemeClr val="tx1"/>
                </a:solidFill>
                <a:effectLst/>
                <a:latin typeface="Calibri" charset="0"/>
                <a:ea typeface="ＭＳ Ｐゴシック" charset="-128"/>
                <a:cs typeface="ＭＳ Ｐゴシック" charset="-128"/>
              </a:rPr>
              <a:t>Model Part 1</a:t>
            </a:r>
            <a:r>
              <a:rPr lang="en-US" sz="1200" b="0" i="1" kern="1200" dirty="0" smtClean="0">
                <a:solidFill>
                  <a:schemeClr val="tx1"/>
                </a:solidFill>
                <a:effectLst/>
                <a:latin typeface="Calibri" charset="0"/>
                <a:ea typeface="ＭＳ Ｐゴシック" charset="-128"/>
                <a:cs typeface="ＭＳ Ｐゴシック" charset="-128"/>
              </a:rPr>
              <a:t>:  Larger addend in common, i.e.,</a:t>
            </a:r>
            <a:r>
              <a:rPr lang="en-US" sz="1200" b="0" i="1" kern="1200" baseline="0" dirty="0" smtClean="0">
                <a:solidFill>
                  <a:schemeClr val="tx1"/>
                </a:solidFill>
                <a:effectLst/>
                <a:latin typeface="Calibri" charset="0"/>
                <a:ea typeface="ＭＳ Ｐゴシック" charset="-128"/>
                <a:cs typeface="ＭＳ Ｐゴシック" charset="-128"/>
              </a:rPr>
              <a:t> 8 + 4, 8 + 5; 9 + 4, 9 + 5.</a:t>
            </a:r>
          </a:p>
          <a:p>
            <a:endParaRPr lang="en-US" sz="1200" b="0"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Calibri" charset="0"/>
                <a:ea typeface="ＭＳ Ｐゴシック" charset="-128"/>
                <a:cs typeface="ＭＳ Ｐゴシック" charset="-128"/>
              </a:rPr>
              <a:t>Partner A and Partner B read </a:t>
            </a:r>
            <a:r>
              <a:rPr lang="en-US" sz="1200" b="1" kern="1200" baseline="0" dirty="0" smtClean="0">
                <a:solidFill>
                  <a:schemeClr val="tx1"/>
                </a:solidFill>
                <a:effectLst/>
                <a:latin typeface="Calibri" charset="0"/>
                <a:ea typeface="ＭＳ Ｐゴシック" charset="-128"/>
                <a:cs typeface="ＭＳ Ｐゴシック" charset="-128"/>
              </a:rPr>
              <a:t>Part 2</a:t>
            </a:r>
            <a:r>
              <a:rPr lang="en-US" sz="1200" b="0" kern="1200" baseline="0" dirty="0" smtClean="0">
                <a:solidFill>
                  <a:schemeClr val="tx1"/>
                </a:solidFill>
                <a:effectLst/>
                <a:latin typeface="Calibri" charset="0"/>
                <a:ea typeface="ＭＳ Ｐゴシック" charset="-128"/>
                <a:cs typeface="ＭＳ Ｐゴシック" charset="-128"/>
              </a:rPr>
              <a:t>:  Smaller addend in common, i.e., 8 + 4, 9 + 4.  </a:t>
            </a:r>
            <a:r>
              <a:rPr lang="en-US" sz="1200" b="1" kern="1200" baseline="0" dirty="0" smtClean="0">
                <a:solidFill>
                  <a:schemeClr val="tx1"/>
                </a:solidFill>
                <a:effectLst/>
                <a:latin typeface="Calibri" charset="0"/>
                <a:ea typeface="ＭＳ Ｐゴシック" charset="-128"/>
                <a:cs typeface="ＭＳ Ｐゴシック" charset="-128"/>
              </a:rPr>
              <a:t>Partner A, teach Part 2.</a:t>
            </a:r>
            <a:r>
              <a:rPr lang="en-US" sz="1200" b="0" kern="1200" baseline="0" dirty="0" smtClean="0">
                <a:solidFill>
                  <a:schemeClr val="tx1"/>
                </a:solidFill>
                <a:effectLst/>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Calibri" charset="0"/>
                <a:ea typeface="ＭＳ Ｐゴシック" charset="-128"/>
                <a:cs typeface="ＭＳ Ｐゴシック" charset="-128"/>
              </a:rPr>
              <a:t>Complete </a:t>
            </a:r>
            <a:r>
              <a:rPr lang="en-US" sz="1200" b="1" kern="1200" baseline="0" dirty="0" smtClean="0">
                <a:solidFill>
                  <a:schemeClr val="tx1"/>
                </a:solidFill>
                <a:effectLst/>
                <a:latin typeface="Calibri" charset="0"/>
                <a:ea typeface="ＭＳ Ｐゴシック" charset="-128"/>
                <a:cs typeface="ＭＳ Ｐゴシック" charset="-128"/>
              </a:rPr>
              <a:t>Problem Set page 1</a:t>
            </a:r>
            <a:r>
              <a:rPr lang="en-US" sz="1200" b="0" kern="1200" baseline="0" dirty="0" smtClean="0">
                <a:solidFill>
                  <a:schemeClr val="tx1"/>
                </a:solidFill>
                <a:effectLst/>
                <a:latin typeface="Calibri" charset="0"/>
                <a:ea typeface="ＭＳ Ｐゴシック" charset="-128"/>
                <a:cs typeface="ＭＳ Ｐゴシック" charset="-128"/>
              </a:rPr>
              <a:t>.</a:t>
            </a:r>
          </a:p>
          <a:p>
            <a:endParaRPr lang="en-US" sz="1200" b="0" kern="1200" baseline="0" dirty="0" smtClean="0">
              <a:solidFill>
                <a:schemeClr val="tx1"/>
              </a:solidFill>
              <a:effectLst/>
              <a:latin typeface="Calibri" charset="0"/>
              <a:ea typeface="ＭＳ Ｐゴシック" charset="-128"/>
              <a:cs typeface="ＭＳ Ｐゴシック" charset="-128"/>
            </a:endParaRPr>
          </a:p>
          <a:p>
            <a:r>
              <a:rPr lang="en-US" sz="1200" b="0" kern="1200" baseline="0" dirty="0" smtClean="0">
                <a:solidFill>
                  <a:schemeClr val="tx1"/>
                </a:solidFill>
                <a:effectLst/>
                <a:latin typeface="Calibri" charset="0"/>
                <a:ea typeface="ＭＳ Ｐゴシック" charset="-128"/>
                <a:cs typeface="ＭＳ Ｐゴシック" charset="-128"/>
              </a:rPr>
              <a:t>Turn and talk to </a:t>
            </a:r>
            <a:r>
              <a:rPr lang="en-US" sz="1200" b="1" kern="1200" baseline="0" dirty="0" smtClean="0">
                <a:solidFill>
                  <a:schemeClr val="tx1"/>
                </a:solidFill>
                <a:effectLst/>
                <a:latin typeface="Calibri" charset="0"/>
                <a:ea typeface="ＭＳ Ｐゴシック" charset="-128"/>
                <a:cs typeface="ＭＳ Ｐゴシック" charset="-128"/>
              </a:rPr>
              <a:t>discuss the Debrief question</a:t>
            </a:r>
            <a:r>
              <a:rPr lang="en-US" sz="1200" b="0" kern="1200" baseline="0" dirty="0" smtClean="0">
                <a:solidFill>
                  <a:schemeClr val="tx1"/>
                </a:solidFill>
                <a:effectLst/>
                <a:latin typeface="Calibri" charset="0"/>
                <a:ea typeface="ＭＳ Ｐゴシック" charset="-128"/>
                <a:cs typeface="ＭＳ Ｐゴシック" charset="-128"/>
              </a:rPr>
              <a:t>.</a:t>
            </a:r>
          </a:p>
          <a:p>
            <a:endParaRPr lang="en-US" sz="1200" b="0" kern="1200" baseline="0" dirty="0" smtClean="0">
              <a:solidFill>
                <a:schemeClr val="tx1"/>
              </a:solidFill>
              <a:effectLst/>
              <a:latin typeface="Calibri" charset="0"/>
              <a:ea typeface="ＭＳ Ｐゴシック" charset="-128"/>
              <a:cs typeface="ＭＳ Ｐゴシック" charset="-128"/>
            </a:endParaRPr>
          </a:p>
          <a:p>
            <a:r>
              <a:rPr lang="en-US" sz="1200" b="0" i="1" kern="1200" baseline="0" dirty="0" smtClean="0">
                <a:solidFill>
                  <a:schemeClr val="tx1"/>
                </a:solidFill>
                <a:effectLst/>
                <a:latin typeface="Calibri" charset="0"/>
                <a:ea typeface="ＭＳ Ｐゴシック" charset="-128"/>
                <a:cs typeface="ＭＳ Ｐゴシック" charset="-128"/>
              </a:rPr>
              <a:t>Application Problem (next slide).</a:t>
            </a:r>
          </a:p>
          <a:p>
            <a:endParaRPr lang="en-US" sz="1200" b="0" kern="1200" baseline="0" dirty="0" smtClean="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Calibri" charset="0"/>
                <a:ea typeface="ＭＳ Ｐゴシック" charset="-128"/>
                <a:cs typeface="ＭＳ Ｐゴシック" charset="-128"/>
              </a:rPr>
              <a:t>Take a few minutes to complete the </a:t>
            </a:r>
            <a:r>
              <a:rPr lang="en-US" sz="1200" b="1" kern="1200" baseline="0" dirty="0" smtClean="0">
                <a:solidFill>
                  <a:schemeClr val="tx1"/>
                </a:solidFill>
                <a:effectLst/>
                <a:latin typeface="Calibri" charset="0"/>
                <a:ea typeface="ＭＳ Ｐゴシック" charset="-128"/>
                <a:cs typeface="ＭＳ Ｐゴシック" charset="-128"/>
              </a:rPr>
              <a:t>Application Problem</a:t>
            </a:r>
            <a:r>
              <a:rPr lang="en-US" sz="1200" b="0" kern="1200" baseline="0" dirty="0" smtClean="0">
                <a:solidFill>
                  <a:schemeClr val="tx1"/>
                </a:solidFill>
                <a:effectLst/>
                <a:latin typeface="Calibri" charset="0"/>
                <a:ea typeface="ＭＳ Ｐゴシック" charset="-128"/>
                <a:cs typeface="ＭＳ Ｐゴシック" charset="-128"/>
              </a:rPr>
              <a:t>.</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934641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Scaffolds:</a:t>
            </a:r>
          </a:p>
          <a:p>
            <a:pPr marL="171450" indent="-171450">
              <a:buFont typeface="Arial"/>
              <a:buChar char="•"/>
            </a:pPr>
            <a:r>
              <a:rPr lang="en-US" baseline="0" dirty="0" smtClean="0"/>
              <a:t>Move sequentially beginning at 9 + 1 and continue with 9 + 2, 9 + 3, etc., so that students can discover the pattern.</a:t>
            </a:r>
          </a:p>
          <a:p>
            <a:pPr marL="171450" indent="-171450">
              <a:buFont typeface="Arial"/>
              <a:buChar char="•"/>
            </a:pPr>
            <a:r>
              <a:rPr lang="en-US" baseline="0" dirty="0" smtClean="0"/>
              <a:t>Show on the </a:t>
            </a:r>
            <a:r>
              <a:rPr lang="en-US" baseline="0" dirty="0" err="1" smtClean="0"/>
              <a:t>Rekenrek</a:t>
            </a:r>
            <a:r>
              <a:rPr lang="en-US" baseline="0" dirty="0" smtClean="0"/>
              <a:t>. (Make student </a:t>
            </a:r>
            <a:r>
              <a:rPr lang="en-US" baseline="0" dirty="0" err="1" smtClean="0"/>
              <a:t>Rekenreks</a:t>
            </a:r>
            <a:r>
              <a:rPr lang="en-US" baseline="0" dirty="0" smtClean="0"/>
              <a:t>.)</a:t>
            </a:r>
          </a:p>
          <a:p>
            <a:pPr marL="171450" indent="-171450">
              <a:buFont typeface="Arial"/>
              <a:buChar char="•"/>
            </a:pPr>
            <a:r>
              <a:rPr lang="en-US" sz="1200" dirty="0" smtClean="0"/>
              <a:t>Allow students to use 2-color counters before moving to the pictorial level. </a:t>
            </a:r>
            <a:endParaRPr lang="en-US" baseline="0" dirty="0" smtClean="0"/>
          </a:p>
          <a:p>
            <a:pPr marL="171450" indent="-171450">
              <a:buFont typeface="Arial"/>
              <a:buChar char="•"/>
            </a:pPr>
            <a:endParaRPr lang="en-US" baseline="0" dirty="0" smtClean="0"/>
          </a:p>
          <a:p>
            <a:pPr marL="0" indent="0">
              <a:buFont typeface="Arial"/>
              <a:buNone/>
            </a:pPr>
            <a:r>
              <a:rPr lang="en-US" baseline="0" dirty="0" smtClean="0"/>
              <a:t>Extensions:</a:t>
            </a:r>
          </a:p>
          <a:p>
            <a:pPr marL="171450" indent="-171450">
              <a:buFont typeface="Arial"/>
              <a:buChar char="•"/>
            </a:pPr>
            <a:r>
              <a:rPr lang="en-US" baseline="0" dirty="0" smtClean="0"/>
              <a:t>Start with 6.</a:t>
            </a:r>
          </a:p>
          <a:p>
            <a:pPr marL="171450" indent="-171450">
              <a:buFont typeface="Arial"/>
              <a:buChar char="•"/>
            </a:pPr>
            <a:endParaRPr lang="en-US" baseline="0" dirty="0" smtClean="0"/>
          </a:p>
          <a:p>
            <a:pPr marL="0" indent="0">
              <a:buFont typeface="Arial"/>
              <a:buNone/>
            </a:pPr>
            <a:r>
              <a:rPr lang="en-US" i="1" baseline="0" dirty="0" smtClean="0"/>
              <a:t>Allow time for participants to brainstorm other differentiation ideas and chart them.</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84716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Materials:  (T) Two-sided counters and a ten-frame card showing 10 (Lesson 3 Template) </a:t>
            </a:r>
            <a:br>
              <a:rPr lang="en-US" sz="1200" i="1" kern="1200" dirty="0" smtClean="0">
                <a:solidFill>
                  <a:schemeClr val="tx1"/>
                </a:solidFill>
                <a:effectLst/>
                <a:latin typeface="Calibri" charset="0"/>
                <a:ea typeface="ＭＳ Ｐゴシック" charset="-128"/>
                <a:cs typeface="ＭＳ Ｐゴシック" charset="-128"/>
              </a:rPr>
            </a:br>
            <a:r>
              <a:rPr lang="en-US" sz="1200" i="1" kern="1200" dirty="0" smtClean="0">
                <a:solidFill>
                  <a:schemeClr val="tx1"/>
                </a:solidFill>
                <a:effectLst/>
                <a:latin typeface="Calibri" charset="0"/>
                <a:ea typeface="ＭＳ Ｐゴシック" charset="-128"/>
                <a:cs typeface="ＭＳ Ｐゴシック" charset="-128"/>
              </a:rPr>
              <a:t>(S) 1-ten-strip (Template) and 10 two-sided counters per participant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baseline="0" dirty="0" smtClean="0">
                <a:solidFill>
                  <a:schemeClr val="tx1"/>
                </a:solidFill>
                <a:effectLst/>
                <a:latin typeface="Calibri" charset="0"/>
                <a:ea typeface="ＭＳ Ｐゴシック" charset="-128"/>
                <a:cs typeface="ＭＳ Ｐゴシック" charset="-128"/>
              </a:rPr>
              <a:t>Model Fluency: </a:t>
            </a:r>
            <a:r>
              <a:rPr lang="en-US" sz="1200" b="0" i="1" kern="1200" baseline="0" dirty="0" smtClean="0">
                <a:solidFill>
                  <a:schemeClr val="tx1"/>
                </a:solidFill>
                <a:effectLst/>
                <a:latin typeface="Calibri" charset="0"/>
                <a:ea typeface="ＭＳ Ｐゴシック" charset="-128"/>
                <a:cs typeface="ＭＳ Ｐゴシック" charset="-128"/>
              </a:rPr>
              <a:t>Make a ten to add.</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1" kern="1200" baseline="0" dirty="0" smtClean="0">
                <a:solidFill>
                  <a:schemeClr val="tx1"/>
                </a:solidFill>
                <a:effectLst/>
                <a:latin typeface="Calibri" charset="0"/>
                <a:ea typeface="ＭＳ Ｐゴシック" charset="-128"/>
                <a:cs typeface="ＭＳ Ｐゴシック" charset="-128"/>
              </a:rPr>
              <a:t>Demo use of whiteboard. Start with whiteboard and then have them do it orally. (Draw attention to the UDL box which suggests this scaffold.)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i="1"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Calibri" charset="0"/>
                <a:ea typeface="ＭＳ Ｐゴシック" charset="-128"/>
                <a:cs typeface="ＭＳ Ｐゴシック" charset="-128"/>
              </a:rPr>
              <a:t>Note the statement below this image in the lesson: </a:t>
            </a:r>
            <a:r>
              <a:rPr lang="en-US" sz="1200" b="0" i="1" kern="1200" baseline="0" dirty="0" smtClean="0">
                <a:solidFill>
                  <a:schemeClr val="tx1"/>
                </a:solidFill>
                <a:effectLst/>
                <a:latin typeface="Calibri" charset="0"/>
                <a:ea typeface="ＭＳ Ｐゴシック" charset="-128"/>
                <a:cs typeface="ＭＳ Ｐゴシック" charset="-128"/>
              </a:rPr>
              <a:t>Write at least one set of similar problems.</a:t>
            </a:r>
            <a:r>
              <a:rPr lang="en-US" sz="1200" b="0" i="0" kern="1200" baseline="0" dirty="0" smtClean="0">
                <a:solidFill>
                  <a:schemeClr val="tx1"/>
                </a:solidFill>
                <a:effectLst/>
                <a:latin typeface="Calibri" charset="0"/>
                <a:ea typeface="ＭＳ Ｐゴシック" charset="-128"/>
                <a:cs typeface="ＭＳ Ｐゴシック" charset="-128"/>
              </a:rPr>
              <a:t> The lesson focus is on the use of the basic fact to help students solve other problems. Note how the responses may not all make a ten, as the example showed, and when they don’t, the teacher guides students to defend and justify their reasoning.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baseline="0" dirty="0" smtClean="0">
                <a:solidFill>
                  <a:schemeClr val="tx1"/>
                </a:solidFill>
                <a:effectLst/>
                <a:latin typeface="Calibri" charset="0"/>
                <a:ea typeface="ＭＳ Ｐゴシック" charset="-128"/>
                <a:cs typeface="ＭＳ Ｐゴシック" charset="-128"/>
              </a:rPr>
              <a:t>Model Parts 1 and 2. </a:t>
            </a:r>
            <a:r>
              <a:rPr lang="en-US" sz="1200" b="0" i="1" kern="1200" baseline="0" dirty="0" smtClean="0">
                <a:solidFill>
                  <a:schemeClr val="tx1"/>
                </a:solidFill>
                <a:effectLst/>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kern="1200" baseline="0" dirty="0" smtClean="0">
                <a:solidFill>
                  <a:schemeClr val="tx1"/>
                </a:solidFill>
                <a:effectLst/>
                <a:latin typeface="Calibri" charset="0"/>
                <a:ea typeface="ＭＳ Ｐゴシック" charset="-128"/>
                <a:cs typeface="ＭＳ Ｐゴシック" charset="-128"/>
              </a:rPr>
              <a:t>Partner B, teach Part 3.</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Calibri" charset="0"/>
              <a:ea typeface="ＭＳ Ｐゴシック" charset="-128"/>
              <a:cs typeface="ＭＳ Ｐゴシック" charset="-128"/>
            </a:endParaRPr>
          </a:p>
          <a:p>
            <a:endParaRPr lang="en-US" sz="1200" kern="1200" baseline="0" dirty="0" smtClean="0">
              <a:solidFill>
                <a:schemeClr val="tx1"/>
              </a:solidFill>
              <a:effectLst/>
              <a:latin typeface="Calibri" charset="0"/>
              <a:ea typeface="ＭＳ Ｐゴシック" charset="-128"/>
              <a:cs typeface="ＭＳ Ｐゴシック" charset="-128"/>
            </a:endParaRPr>
          </a:p>
          <a:p>
            <a:endParaRPr lang="en-US" sz="1200" kern="1200" baseline="0" dirty="0" smtClean="0">
              <a:solidFill>
                <a:schemeClr val="tx1"/>
              </a:solidFill>
              <a:effectLst/>
              <a:latin typeface="Calibri" charset="0"/>
              <a:ea typeface="ＭＳ Ｐゴシック" charset="-128"/>
              <a:cs typeface="ＭＳ Ｐゴシック" charset="-128"/>
            </a:endParaRPr>
          </a:p>
          <a:p>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Scaffolds:</a:t>
            </a:r>
          </a:p>
          <a:p>
            <a:pPr marL="171450" indent="-171450">
              <a:buFont typeface="Arial"/>
              <a:buChar char="•"/>
            </a:pPr>
            <a:r>
              <a:rPr lang="en-US" baseline="0" dirty="0" smtClean="0"/>
              <a:t>Say Ten counting supported with the </a:t>
            </a:r>
            <a:r>
              <a:rPr lang="en-US" baseline="0" dirty="0" err="1" smtClean="0"/>
              <a:t>Rekenrek</a:t>
            </a:r>
            <a:r>
              <a:rPr lang="en-US" baseline="0" dirty="0" smtClean="0"/>
              <a:t> for teen numbers to help them understand 10 and some ones</a:t>
            </a:r>
          </a:p>
          <a:p>
            <a:pPr marL="171450" indent="-171450">
              <a:buFont typeface="Arial"/>
              <a:buChar char="•"/>
            </a:pPr>
            <a:r>
              <a:rPr lang="en-US" baseline="0" dirty="0" smtClean="0"/>
              <a:t>Basic Fact practice using fingers the Math Way</a:t>
            </a:r>
          </a:p>
          <a:p>
            <a:pPr marL="171450" indent="-171450">
              <a:buFont typeface="Arial"/>
              <a:buChar char="•"/>
            </a:pPr>
            <a:endParaRPr lang="en-US" baseline="0" dirty="0" smtClean="0"/>
          </a:p>
          <a:p>
            <a:pPr marL="0" indent="0">
              <a:buFont typeface="Arial"/>
              <a:buNone/>
            </a:pPr>
            <a:r>
              <a:rPr lang="en-US" baseline="0" dirty="0" smtClean="0"/>
              <a:t>Extensions:</a:t>
            </a:r>
          </a:p>
          <a:p>
            <a:pPr marL="171450" indent="-171450">
              <a:buFont typeface="Arial"/>
              <a:buChar char="•"/>
            </a:pPr>
            <a:r>
              <a:rPr lang="en-US" baseline="0" dirty="0" smtClean="0"/>
              <a:t>Model and write a related pair of addition and subtraction problems where there are enough ones in the ones place to subtract from the ones, e.g., 12 + 3 = 15 and 15 – 3 = 12.  What are the related basic facts? 2 + 3 = 5 and 5 – 3 = 2.</a:t>
            </a:r>
          </a:p>
          <a:p>
            <a:pPr marL="171450" indent="-171450">
              <a:buFont typeface="Arial"/>
              <a:buChar char="•"/>
            </a:pPr>
            <a:endParaRPr lang="en-US" baseline="0" dirty="0" smtClean="0"/>
          </a:p>
          <a:p>
            <a:pPr marL="0" indent="0">
              <a:buFont typeface="Arial"/>
              <a:buNone/>
            </a:pPr>
            <a:r>
              <a:rPr lang="en-US" i="1" baseline="0" dirty="0" smtClean="0"/>
              <a:t>Allow time for participants to brainstorm other differentiation ideas and chart them.</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847166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Materials:  (T) Two-sided counters  (S) Personal white board, ten-strip (Lesson 4 Template), bag of two-sided counters, a subtracting strip (this is simply a white strip of paper, pictured in the photograph in Part 2)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Calibri" charset="0"/>
                <a:ea typeface="ＭＳ Ｐゴシック" charset="-128"/>
                <a:cs typeface="ＭＳ Ｐゴシック" charset="-128"/>
              </a:rPr>
              <a:t>Model Part 1</a:t>
            </a:r>
            <a:r>
              <a:rPr lang="en-US" sz="1200" i="1" kern="1200" dirty="0" smtClean="0">
                <a:solidFill>
                  <a:schemeClr val="tx1"/>
                </a:solidFill>
                <a:effectLst/>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Calibri" charset="0"/>
                <a:ea typeface="ＭＳ Ｐゴシック" charset="-128"/>
                <a:cs typeface="ＭＳ Ｐゴシック" charset="-128"/>
              </a:rPr>
              <a:t>Partner A, teach Part 2.</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charset="0"/>
                <a:ea typeface="ＭＳ Ｐゴシック" charset="-128"/>
                <a:cs typeface="ＭＳ Ｐゴシック" charset="-128"/>
              </a:rPr>
              <a:t>Complete </a:t>
            </a:r>
            <a:r>
              <a:rPr lang="en-US" sz="1200" b="1" kern="1200" baseline="0" dirty="0" smtClean="0">
                <a:solidFill>
                  <a:schemeClr val="tx1"/>
                </a:solidFill>
                <a:effectLst/>
                <a:latin typeface="Calibri" charset="0"/>
                <a:ea typeface="ＭＳ Ｐゴシック" charset="-128"/>
                <a:cs typeface="ＭＳ Ｐゴシック" charset="-128"/>
              </a:rPr>
              <a:t>Problem Set page 2</a:t>
            </a:r>
            <a:r>
              <a:rPr lang="en-US" sz="1200" kern="1200" baseline="0" dirty="0" smtClean="0">
                <a:solidFill>
                  <a:schemeClr val="tx1"/>
                </a:solidFill>
                <a:effectLst/>
                <a:latin typeface="Calibri" charset="0"/>
                <a:ea typeface="ＭＳ Ｐゴシック" charset="-128"/>
                <a:cs typeface="ＭＳ Ｐゴシック" charset="-128"/>
              </a:rPr>
              <a:t>.  </a:t>
            </a:r>
            <a:r>
              <a:rPr lang="en-US" sz="1200" i="1" kern="1200" baseline="0" dirty="0" smtClean="0">
                <a:solidFill>
                  <a:schemeClr val="tx1"/>
                </a:solidFill>
                <a:effectLst/>
                <a:latin typeface="Calibri" charset="0"/>
                <a:ea typeface="ＭＳ Ｐゴシック" charset="-128"/>
                <a:cs typeface="ＭＳ Ｐゴシック" charset="-128"/>
              </a:rPr>
              <a:t>(Debrief on next slide.)</a:t>
            </a:r>
            <a:endParaRPr lang="en-US" sz="1200" i="1"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charset="-128"/>
            </a:endParaRPr>
          </a:p>
          <a:p>
            <a:endParaRPr lang="en-US" dirty="0" smtClean="0">
              <a:effectLst/>
            </a:endParaRPr>
          </a:p>
          <a:p>
            <a:endParaRPr lang="en-US" dirty="0" smtClean="0">
              <a:effectLst/>
            </a:endParaRPr>
          </a:p>
          <a:p>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Have participants</a:t>
            </a:r>
            <a:r>
              <a:rPr lang="en-US" sz="1200" i="1" kern="1200" baseline="0" dirty="0" smtClean="0">
                <a:solidFill>
                  <a:schemeClr val="tx1"/>
                </a:solidFill>
                <a:effectLst/>
                <a:latin typeface="Calibri" charset="0"/>
                <a:ea typeface="ＭＳ Ｐゴシック" charset="-128"/>
                <a:cs typeface="ＭＳ Ｐゴシック" charset="-128"/>
              </a:rPr>
              <a:t> use their work from the Problem Set to discuss the Debrief question.</a:t>
            </a:r>
            <a:endParaRPr lang="en-US" sz="1200" i="1"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charset="-128"/>
              </a:rPr>
              <a:t>The concepts taught</a:t>
            </a:r>
            <a:r>
              <a:rPr lang="en-US" sz="1200" kern="1200" baseline="0" dirty="0" smtClean="0">
                <a:solidFill>
                  <a:schemeClr val="tx1"/>
                </a:solidFill>
                <a:effectLst/>
                <a:latin typeface="Calibri" charset="0"/>
                <a:ea typeface="ＭＳ Ｐゴシック" charset="-128"/>
                <a:cs typeface="ＭＳ Ｐゴシック" charset="-128"/>
              </a:rPr>
              <a:t> in L5, and all of Module 1, are a review of concepts learned in Grade 1.  Some students may not show mastery by the end of this lesson, however, and that is ok.  Taking from the ten is used repeatedly throughout all of Grade 2, reinforcing the concept over and over.  If your students do not show mastery, that does not mean you need to repeat the lesson. </a:t>
            </a:r>
            <a:endParaRPr lang="en-US" sz="1200" kern="1200" dirty="0" smtClean="0">
              <a:solidFill>
                <a:schemeClr val="tx1"/>
              </a:solidFill>
              <a:effectLst/>
              <a:latin typeface="Calibri" charset="0"/>
              <a:ea typeface="ＭＳ Ｐゴシック" charset="-128"/>
              <a:cs typeface="ＭＳ Ｐゴシック" charset="-128"/>
            </a:endParaRP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313845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Scaffolds:</a:t>
            </a:r>
          </a:p>
          <a:p>
            <a:pPr marL="171450" indent="-171450">
              <a:buFont typeface="Arial"/>
              <a:buChar char="•"/>
            </a:pPr>
            <a:r>
              <a:rPr lang="en-US" baseline="0" dirty="0" smtClean="0"/>
              <a:t>Say Ten counting supported with the </a:t>
            </a:r>
            <a:r>
              <a:rPr lang="en-US" baseline="0" dirty="0" err="1" smtClean="0"/>
              <a:t>Rekenrek</a:t>
            </a:r>
            <a:r>
              <a:rPr lang="en-US" baseline="0" dirty="0" smtClean="0"/>
              <a:t> for teen numbers to help them understand 10 and some ones</a:t>
            </a:r>
          </a:p>
          <a:p>
            <a:pPr marL="171450" indent="-171450">
              <a:buFont typeface="Arial"/>
              <a:buChar char="•"/>
            </a:pPr>
            <a:r>
              <a:rPr lang="en-US" baseline="0" dirty="0" smtClean="0"/>
              <a:t>Basic Fact practice using fingers the Math Way</a:t>
            </a:r>
          </a:p>
          <a:p>
            <a:pPr marL="171450" indent="-171450">
              <a:buFont typeface="Arial"/>
              <a:buChar char="•"/>
            </a:pPr>
            <a:endParaRPr lang="en-US" baseline="0" dirty="0" smtClean="0"/>
          </a:p>
          <a:p>
            <a:pPr marL="0" indent="0">
              <a:buFont typeface="Arial"/>
              <a:buNone/>
            </a:pPr>
            <a:r>
              <a:rPr lang="en-US" baseline="0" dirty="0" smtClean="0"/>
              <a:t>Extensions:</a:t>
            </a:r>
          </a:p>
          <a:p>
            <a:pPr marL="171450" indent="-171450">
              <a:buFont typeface="Arial"/>
              <a:buChar char="•"/>
            </a:pPr>
            <a:r>
              <a:rPr lang="en-US" baseline="0" dirty="0" smtClean="0"/>
              <a:t>Model and write a related pair of addition and subtraction problems where there are enough ones in the ones place to subtract from the ones, e.g., 12 + 3 = 15 and 15 – 3 = 12.  What are the related basic facts? 2 + 3 = 5 and 5 – 3 = 2.</a:t>
            </a:r>
          </a:p>
          <a:p>
            <a:pPr marL="171450" indent="-171450">
              <a:buFont typeface="Arial"/>
              <a:buChar char="•"/>
            </a:pPr>
            <a:endParaRPr lang="en-US" baseline="0" dirty="0" smtClean="0"/>
          </a:p>
          <a:p>
            <a:pPr marL="0" indent="0">
              <a:buFont typeface="Arial"/>
              <a:buNone/>
            </a:pPr>
            <a:r>
              <a:rPr lang="en-US" i="1" baseline="0" dirty="0" smtClean="0"/>
              <a:t>Allow time for participants to brainstorm other differentiation ideas and chart them.</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847166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Read </a:t>
            </a:r>
            <a:r>
              <a:rPr lang="en-US" b="1" dirty="0" smtClean="0"/>
              <a:t>Topic C </a:t>
            </a:r>
            <a:r>
              <a:rPr lang="en-US" dirty="0" smtClean="0"/>
              <a:t>and discuss the progression of the instructional sequence.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02572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a:defRPr/>
            </a:pPr>
            <a:r>
              <a:rPr lang="en-US" sz="1200" i="1" baseline="0" dirty="0" smtClean="0"/>
              <a:t>(Click 1x to advance animation.)</a:t>
            </a:r>
          </a:p>
          <a:p>
            <a:pPr>
              <a:defRPr/>
            </a:pPr>
            <a:endParaRPr lang="en-US" sz="1200" i="1" baseline="0" dirty="0" smtClean="0"/>
          </a:p>
          <a:p>
            <a:pPr>
              <a:defRPr/>
            </a:pPr>
            <a:r>
              <a:rPr lang="en-US" sz="1200" i="1" baseline="0" dirty="0" smtClean="0"/>
              <a:t> </a:t>
            </a:r>
            <a:r>
              <a:rPr lang="en-US" sz="1200" kern="1200" dirty="0" smtClean="0">
                <a:solidFill>
                  <a:schemeClr val="tx1"/>
                </a:solidFill>
                <a:latin typeface="Calibri" charset="0"/>
                <a:ea typeface="ＭＳ Ｐゴシック" charset="-128"/>
                <a:cs typeface="ＭＳ Ｐゴシック" charset="-128"/>
              </a:rPr>
              <a:t>We will begin</a:t>
            </a:r>
            <a:r>
              <a:rPr lang="en-US" sz="1200" kern="1200" baseline="0" dirty="0" smtClean="0">
                <a:solidFill>
                  <a:schemeClr val="tx1"/>
                </a:solidFill>
                <a:latin typeface="Calibri" charset="0"/>
                <a:ea typeface="ＭＳ Ｐゴシック" charset="-128"/>
                <a:cs typeface="ＭＳ Ｐゴシック" charset="-128"/>
              </a:rPr>
              <a:t> </a:t>
            </a:r>
            <a:r>
              <a:rPr lang="en-US" sz="1200" kern="1200" dirty="0" smtClean="0">
                <a:solidFill>
                  <a:schemeClr val="tx1"/>
                </a:solidFill>
                <a:latin typeface="Calibri" charset="0"/>
                <a:ea typeface="ＭＳ Ｐゴシック" charset="-128"/>
                <a:cs typeface="ＭＳ Ｐゴシック" charset="-128"/>
              </a:rPr>
              <a:t>by</a:t>
            </a:r>
            <a:r>
              <a:rPr lang="en-US" sz="1200" kern="1200" baseline="0" dirty="0" smtClean="0">
                <a:solidFill>
                  <a:schemeClr val="tx1"/>
                </a:solidFill>
                <a:latin typeface="Calibri" charset="0"/>
                <a:ea typeface="ＭＳ Ｐゴシック" charset="-128"/>
                <a:cs typeface="ＭＳ Ｐゴシック" charset="-128"/>
              </a:rPr>
              <a:t> exploring the lesson structure and how it is  fundamental to supporting rigorous</a:t>
            </a:r>
            <a:r>
              <a:rPr lang="en-US" sz="1200" kern="1200" dirty="0" smtClean="0">
                <a:solidFill>
                  <a:schemeClr val="tx1"/>
                </a:solidFill>
                <a:latin typeface="Calibri" charset="0"/>
                <a:ea typeface="ＭＳ Ｐゴシック" charset="-128"/>
                <a:cs typeface="ＭＳ Ｐゴシック" charset="-128"/>
              </a:rPr>
              <a:t> instruction</a:t>
            </a:r>
            <a:r>
              <a:rPr lang="en-US" sz="1200" kern="1200" baseline="0" dirty="0" smtClean="0">
                <a:solidFill>
                  <a:schemeClr val="tx1"/>
                </a:solidFill>
                <a:latin typeface="Calibri" charset="0"/>
                <a:ea typeface="ＭＳ Ｐゴシック" charset="-128"/>
                <a:cs typeface="ＭＳ Ｐゴシック" charset="-128"/>
              </a:rPr>
              <a:t>.  Then we will dig in to the math of the module, examining</a:t>
            </a:r>
            <a:r>
              <a:rPr lang="en-US" sz="1200" kern="1200" dirty="0" smtClean="0">
                <a:solidFill>
                  <a:schemeClr val="tx1"/>
                </a:solidFill>
                <a:latin typeface="Calibri" charset="0"/>
                <a:ea typeface="ＭＳ Ｐゴシック" charset="-128"/>
                <a:cs typeface="ＭＳ Ｐゴシック" charset="-128"/>
              </a:rPr>
              <a:t> the intentional instructional sequence that leads students toward mastery of the focus standards</a:t>
            </a:r>
            <a:r>
              <a:rPr lang="en-US" sz="1200" kern="1200" baseline="0" dirty="0" smtClean="0">
                <a:solidFill>
                  <a:schemeClr val="tx1"/>
                </a:solidFill>
                <a:latin typeface="Calibri" charset="0"/>
                <a:ea typeface="ＭＳ Ｐゴシック" charset="-128"/>
                <a:cs typeface="ＭＳ Ｐゴシック" charset="-128"/>
              </a:rPr>
              <a:t>.  Afterwards, we’ll take a look back at the module, reflecting on all the parts as one cohesive whole</a:t>
            </a:r>
            <a:r>
              <a:rPr lang="en-US" dirty="0"/>
              <a:t>. </a:t>
            </a:r>
            <a:r>
              <a:rPr lang="en-US" dirty="0" smtClean="0"/>
              <a:t>Finally, we’ll talk about strategies for implementation in preparation for the beginning of the school year.</a:t>
            </a: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get started with the lesson structure.</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5" name="Footer Placeholder 4"/>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87245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Materials: (T) Two-sided counters, 3 ten-frame cards for the number 10, a set of ten-frame cards (Lesson 3 Template), linking cubes </a:t>
            </a:r>
            <a:endParaRPr lang="en-US" i="1" dirty="0" smtClean="0"/>
          </a:p>
          <a:p>
            <a:endParaRPr lang="en-US" sz="1200" b="1" i="1" kern="1200" dirty="0" smtClean="0">
              <a:solidFill>
                <a:schemeClr val="tx1"/>
              </a:solidFill>
              <a:effectLst/>
              <a:latin typeface="Calibri" charset="0"/>
              <a:ea typeface="ＭＳ Ｐゴシック" charset="-128"/>
              <a:cs typeface="ＭＳ Ｐゴシック" charset="-128"/>
            </a:endParaRPr>
          </a:p>
          <a:p>
            <a:r>
              <a:rPr lang="en-US" sz="1200" b="1" i="1" kern="1200" dirty="0" smtClean="0">
                <a:solidFill>
                  <a:schemeClr val="tx1"/>
                </a:solidFill>
                <a:effectLst/>
                <a:latin typeface="Calibri" charset="0"/>
                <a:ea typeface="ＭＳ Ｐゴシック" charset="-128"/>
                <a:cs typeface="ＭＳ Ｐゴシック" charset="-128"/>
              </a:rPr>
              <a:t>Model Part 1.</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b="1" kern="1200" baseline="0" dirty="0" smtClean="0">
                <a:solidFill>
                  <a:schemeClr val="tx1"/>
                </a:solidFill>
                <a:effectLst/>
                <a:latin typeface="Calibri" charset="0"/>
                <a:ea typeface="ＭＳ Ｐゴシック" charset="-128"/>
                <a:cs typeface="ＭＳ Ｐゴシック" charset="-128"/>
              </a:rPr>
              <a:t>Partner B, teach Part 2.</a:t>
            </a:r>
          </a:p>
          <a:p>
            <a:endParaRPr lang="en-US" sz="1200" b="1" kern="1200" baseline="0" dirty="0" smtClean="0">
              <a:solidFill>
                <a:schemeClr val="tx1"/>
              </a:solidFill>
              <a:effectLst/>
              <a:latin typeface="Calibri" charset="0"/>
              <a:ea typeface="ＭＳ Ｐゴシック" charset="-128"/>
              <a:cs typeface="ＭＳ Ｐゴシック" charset="-128"/>
            </a:endParaRPr>
          </a:p>
          <a:p>
            <a:r>
              <a:rPr lang="en-US" sz="1200" b="1" kern="1200" baseline="0" dirty="0" smtClean="0">
                <a:solidFill>
                  <a:schemeClr val="tx1"/>
                </a:solidFill>
                <a:effectLst/>
                <a:latin typeface="Calibri" charset="0"/>
                <a:ea typeface="ＭＳ Ｐゴシック" charset="-128"/>
                <a:cs typeface="ＭＳ Ｐゴシック" charset="-128"/>
              </a:rPr>
              <a:t>Partners A and B read Part 3 </a:t>
            </a:r>
            <a:r>
              <a:rPr lang="en-US" sz="1200" kern="1200" baseline="0" dirty="0" smtClean="0">
                <a:solidFill>
                  <a:schemeClr val="tx1"/>
                </a:solidFill>
                <a:effectLst/>
                <a:latin typeface="Calibri" charset="0"/>
                <a:ea typeface="ＭＳ Ｐゴシック" charset="-128"/>
                <a:cs typeface="ＭＳ Ｐゴシック" charset="-128"/>
              </a:rPr>
              <a:t>and discuss the sequence of the lesson.</a:t>
            </a:r>
          </a:p>
          <a:p>
            <a:endParaRPr lang="en-US" sz="1200" kern="1200" baseline="0" dirty="0" smtClean="0">
              <a:solidFill>
                <a:schemeClr val="tx1"/>
              </a:solidFill>
              <a:effectLst/>
              <a:latin typeface="Calibri" charset="0"/>
              <a:ea typeface="ＭＳ Ｐゴシック" charset="-128"/>
              <a:cs typeface="ＭＳ Ｐゴシック" charset="-128"/>
            </a:endParaRPr>
          </a:p>
          <a:p>
            <a:r>
              <a:rPr lang="en-US" sz="1200" kern="1200" baseline="0" dirty="0" smtClean="0">
                <a:solidFill>
                  <a:schemeClr val="tx1"/>
                </a:solidFill>
                <a:effectLst/>
                <a:latin typeface="Calibri" charset="0"/>
                <a:ea typeface="ＭＳ Ｐゴシック" charset="-128"/>
                <a:cs typeface="ＭＳ Ｐゴシック" charset="-128"/>
              </a:rPr>
              <a:t>Discuss Debrief question.</a:t>
            </a:r>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Complete </a:t>
            </a:r>
            <a:r>
              <a:rPr lang="en-US" sz="1200" b="1" kern="1200" dirty="0" smtClean="0">
                <a:solidFill>
                  <a:schemeClr val="tx1"/>
                </a:solidFill>
                <a:effectLst/>
                <a:latin typeface="Calibri" charset="0"/>
                <a:ea typeface="ＭＳ Ｐゴシック" charset="-128"/>
                <a:cs typeface="ＭＳ Ｐゴシック" charset="-128"/>
              </a:rPr>
              <a:t>Exit Ticket</a:t>
            </a:r>
            <a:r>
              <a:rPr lang="en-US" sz="1200" kern="1200" dirty="0" smtClean="0">
                <a:solidFill>
                  <a:schemeClr val="tx1"/>
                </a:solidFill>
                <a:effectLst/>
                <a:latin typeface="Calibri" charset="0"/>
                <a:ea typeface="ＭＳ Ｐゴシック" charset="-128"/>
                <a:cs typeface="ＭＳ Ｐゴシック" charset="-128"/>
              </a:rPr>
              <a:t>.  Discuss how the Exit Ticket connects to the lesson objective and how student performance can be used to guide instruction.</a:t>
            </a:r>
          </a:p>
          <a:p>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baseline="0" dirty="0" smtClean="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Scaffolds:</a:t>
            </a:r>
          </a:p>
          <a:p>
            <a:pPr marL="171450" indent="-171450">
              <a:buFont typeface="Arial"/>
              <a:buChar char="•"/>
            </a:pPr>
            <a:r>
              <a:rPr lang="en-US" sz="1200" dirty="0" smtClean="0"/>
              <a:t>Work within teen numbers using the </a:t>
            </a:r>
            <a:r>
              <a:rPr lang="en-US" sz="1200" dirty="0" err="1" smtClean="0"/>
              <a:t>Rekenrek</a:t>
            </a:r>
            <a:r>
              <a:rPr lang="en-US" sz="1200" dirty="0" smtClean="0"/>
              <a:t> to reinforce basic facts.  With a partner, go up to 40.</a:t>
            </a:r>
          </a:p>
          <a:p>
            <a:pPr marL="171450" indent="-171450">
              <a:buFont typeface="Arial"/>
              <a:buChar char="•"/>
            </a:pPr>
            <a:endParaRPr lang="en-US" baseline="0" dirty="0" smtClean="0"/>
          </a:p>
          <a:p>
            <a:pPr marL="0" indent="0">
              <a:buFont typeface="Arial"/>
              <a:buNone/>
            </a:pPr>
            <a:r>
              <a:rPr lang="en-US" baseline="0" dirty="0" smtClean="0"/>
              <a:t>Extensions:</a:t>
            </a:r>
          </a:p>
          <a:p>
            <a:pPr marL="171450" indent="-171450">
              <a:buFont typeface="Arial"/>
              <a:buChar char="•"/>
            </a:pPr>
            <a:r>
              <a:rPr lang="en-US" baseline="0" dirty="0" smtClean="0"/>
              <a:t>Create word problems that could be solved using the strategy of using basic facts and/or making a ten.</a:t>
            </a:r>
          </a:p>
          <a:p>
            <a:pPr marL="171450" indent="-171450">
              <a:buFont typeface="Arial"/>
              <a:buChar char="•"/>
            </a:pPr>
            <a:endParaRPr lang="en-US" baseline="0" dirty="0" smtClean="0"/>
          </a:p>
          <a:p>
            <a:pPr marL="0" indent="0">
              <a:buFont typeface="Arial"/>
              <a:buNone/>
            </a:pPr>
            <a:r>
              <a:rPr lang="en-US" i="1" baseline="0" dirty="0" smtClean="0"/>
              <a:t>Allow time for participants to brainstorm other differentiation ideas and chart them.</a:t>
            </a:r>
          </a:p>
          <a:p>
            <a:pPr marL="0" indent="0">
              <a:buFont typeface="Arial"/>
              <a:buNone/>
            </a:pPr>
            <a:endParaRPr lang="en-US" i="1" baseline="0" dirty="0" smtClean="0"/>
          </a:p>
          <a:p>
            <a:pPr marL="0" indent="0">
              <a:buFont typeface="Arial"/>
              <a:buNone/>
            </a:pPr>
            <a:r>
              <a:rPr lang="en-US" b="0" i="1" baseline="0" dirty="0" smtClean="0"/>
              <a:t>At this point, if time allows, unhide the Scaffolds/Extensions slides. Have participants work in table groups to come up with scaffolds and extensions per topic. Post a chart per topic that they can add their post-its to. </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847166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Calibri" charset="0"/>
                <a:ea typeface="ＭＳ Ｐゴシック" charset="-128"/>
                <a:cs typeface="ＭＳ Ｐゴシック" charset="-128"/>
              </a:rPr>
              <a:t>Materials: blank</a:t>
            </a:r>
            <a:r>
              <a:rPr lang="en-US" sz="1200" i="1" kern="1200" baseline="0" dirty="0" smtClean="0">
                <a:solidFill>
                  <a:schemeClr val="tx1"/>
                </a:solidFill>
                <a:effectLst/>
                <a:latin typeface="Calibri" charset="0"/>
                <a:ea typeface="ＭＳ Ｐゴシック" charset="-128"/>
                <a:cs typeface="ＭＳ Ｐゴシック" charset="-128"/>
              </a:rPr>
              <a:t> paper for each participant</a:t>
            </a:r>
            <a:endParaRPr lang="en-US" sz="1200" i="1" kern="1200" dirty="0" smtClean="0">
              <a:solidFill>
                <a:schemeClr val="tx1"/>
              </a:solidFill>
              <a:effectLst/>
              <a:latin typeface="Calibri" charset="0"/>
              <a:ea typeface="ＭＳ Ｐゴシック" charset="-128"/>
              <a:cs typeface="ＭＳ Ｐゴシック" charset="-128"/>
            </a:endParaRPr>
          </a:p>
          <a:p>
            <a:endParaRPr lang="en-US" sz="1200" i="1"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charset="-128"/>
              </a:rPr>
              <a:t>In Lesson 6, students made a ten within multiples of ten, e.g., 37 + 3. </a:t>
            </a:r>
            <a:r>
              <a:rPr lang="en-US" sz="1200" b="1" kern="1200" baseline="0" dirty="0" smtClean="0">
                <a:solidFill>
                  <a:schemeClr val="tx1"/>
                </a:solidFill>
                <a:effectLst/>
                <a:latin typeface="Calibri" charset="0"/>
                <a:ea typeface="ＭＳ Ｐゴシック" charset="-128"/>
                <a:cs typeface="ＭＳ Ｐゴシック" charset="-128"/>
              </a:rPr>
              <a:t>Analyze the scaffolding of Lesson 7</a:t>
            </a:r>
            <a:r>
              <a:rPr lang="en-US" sz="1200" kern="1200" baseline="0" dirty="0" smtClean="0">
                <a:solidFill>
                  <a:schemeClr val="tx1"/>
                </a:solidFill>
                <a:effectLst/>
                <a:latin typeface="Calibri" charset="0"/>
                <a:ea typeface="ＭＳ Ｐゴシック" charset="-128"/>
                <a:cs typeface="ＭＳ Ｐゴシック" charset="-128"/>
              </a:rPr>
              <a:t> to see what next level of complexity is introduced. </a:t>
            </a:r>
            <a:r>
              <a:rPr lang="en-US" sz="1200" i="1" kern="1200" baseline="0" dirty="0" smtClean="0">
                <a:solidFill>
                  <a:schemeClr val="tx1"/>
                </a:solidFill>
                <a:effectLst/>
                <a:latin typeface="Calibri" charset="0"/>
                <a:ea typeface="ＭＳ Ｐゴシック" charset="-128"/>
                <a:cs typeface="ＭＳ Ｐゴシック" charset="-128"/>
              </a:rPr>
              <a:t>(</a:t>
            </a:r>
            <a:r>
              <a:rPr lang="en-US" sz="1200" i="1" kern="1200" dirty="0" smtClean="0">
                <a:solidFill>
                  <a:schemeClr val="tx1"/>
                </a:solidFill>
                <a:effectLst/>
                <a:latin typeface="Calibri" charset="0"/>
                <a:ea typeface="ＭＳ Ｐゴシック" charset="-128"/>
                <a:cs typeface="ＭＳ Ｐゴシック" charset="-128"/>
              </a:rPr>
              <a:t>In Lesson 7, students learn to “cross a ten.”  For example,</a:t>
            </a:r>
            <a:r>
              <a:rPr lang="en-US" sz="1200" i="1" kern="1200" baseline="0" dirty="0" smtClean="0">
                <a:solidFill>
                  <a:schemeClr val="tx1"/>
                </a:solidFill>
                <a:effectLst/>
                <a:latin typeface="Calibri" charset="0"/>
                <a:ea typeface="ＭＳ Ｐゴシック" charset="-128"/>
                <a:cs typeface="ＭＳ Ｐゴシック" charset="-128"/>
              </a:rPr>
              <a:t> 87 + 5 is shown to be the same as 87 + 3 + 2 using a number bond to decompose 5.) </a:t>
            </a:r>
            <a:endParaRPr lang="en-US" sz="1200" kern="1200" dirty="0" smtClean="0">
              <a:solidFill>
                <a:schemeClr val="tx1"/>
              </a:solidFill>
              <a:effectLst/>
              <a:latin typeface="Calibri" charset="0"/>
              <a:ea typeface="ＭＳ Ｐゴシック" charset="-128"/>
              <a:cs typeface="ＭＳ Ｐゴシック" charset="-128"/>
            </a:endParaRPr>
          </a:p>
          <a:p>
            <a:endParaRPr lang="en-US" sz="1200" b="1" kern="1200" baseline="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Complete the </a:t>
            </a:r>
            <a:r>
              <a:rPr lang="en-US" sz="1200" b="1" kern="1200" dirty="0" smtClean="0">
                <a:solidFill>
                  <a:schemeClr val="tx1"/>
                </a:solidFill>
                <a:effectLst/>
                <a:latin typeface="Calibri" charset="0"/>
                <a:ea typeface="ＭＳ Ｐゴシック" charset="-128"/>
                <a:cs typeface="ＭＳ Ｐゴシック" charset="-128"/>
              </a:rPr>
              <a:t>Application Problem</a:t>
            </a:r>
            <a:r>
              <a:rPr lang="en-US" sz="1200" kern="1200" dirty="0" smtClean="0">
                <a:solidFill>
                  <a:schemeClr val="tx1"/>
                </a:solidFill>
                <a:effectLst/>
                <a:latin typeface="Calibri" charset="0"/>
                <a:ea typeface="ＭＳ Ｐゴシック" charset="-128"/>
                <a:cs typeface="ＭＳ Ｐゴシック" charset="-128"/>
              </a:rPr>
              <a:t>.</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
            </a:r>
            <a:br>
              <a:rPr lang="en-US" sz="1200" kern="1200" dirty="0" smtClean="0">
                <a:solidFill>
                  <a:schemeClr val="tx1"/>
                </a:solidFill>
                <a:effectLst/>
                <a:latin typeface="Calibri" charset="0"/>
                <a:ea typeface="ＭＳ Ｐゴシック" charset="-128"/>
                <a:cs typeface="ＭＳ Ｐゴシック" charset="-128"/>
              </a:rPr>
            </a:b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Calibri" charset="0"/>
                <a:ea typeface="ＭＳ Ｐゴシック" charset="-128"/>
                <a:cs typeface="ＭＳ Ｐゴシック" charset="-128"/>
              </a:rPr>
              <a:t>Materials:	(T) Two-sided counters, ten-frame cards showing 10 (Lesson 3 Template) </a:t>
            </a:r>
            <a:br>
              <a:rPr lang="en-US" sz="1200" i="1" kern="1200" dirty="0" smtClean="0">
                <a:solidFill>
                  <a:schemeClr val="tx1"/>
                </a:solidFill>
                <a:effectLst/>
                <a:latin typeface="Calibri" charset="0"/>
                <a:ea typeface="ＭＳ Ｐゴシック" charset="-128"/>
                <a:cs typeface="ＭＳ Ｐゴシック" charset="-128"/>
              </a:rPr>
            </a:br>
            <a:r>
              <a:rPr lang="en-US" sz="1200" i="1" kern="1200" dirty="0" smtClean="0">
                <a:solidFill>
                  <a:schemeClr val="tx1"/>
                </a:solidFill>
                <a:effectLst/>
                <a:latin typeface="Calibri" charset="0"/>
                <a:ea typeface="ＭＳ Ｐゴシック" charset="-128"/>
                <a:cs typeface="ＭＳ Ｐゴシック" charset="-128"/>
              </a:rPr>
              <a:t>(S) Personal white boards,</a:t>
            </a:r>
            <a:r>
              <a:rPr lang="en-US" sz="1200" i="1" kern="1200" baseline="0" dirty="0" smtClean="0">
                <a:solidFill>
                  <a:schemeClr val="tx1"/>
                </a:solidFill>
                <a:effectLst/>
                <a:latin typeface="Calibri" charset="0"/>
                <a:ea typeface="ＭＳ Ｐゴシック" charset="-128"/>
                <a:cs typeface="ＭＳ Ｐゴシック" charset="-128"/>
              </a:rPr>
              <a:t> blank paper for the AP, Problem Set page 1</a:t>
            </a:r>
            <a:endParaRPr lang="en-US" sz="1200" i="1" kern="1200" dirty="0" smtClean="0">
              <a:solidFill>
                <a:schemeClr val="tx1"/>
              </a:solidFill>
              <a:effectLst/>
              <a:latin typeface="Calibri" charset="0"/>
              <a:ea typeface="ＭＳ Ｐゴシック" charset="-128"/>
              <a:cs typeface="ＭＳ Ｐゴシック" charset="-128"/>
            </a:endParaRPr>
          </a:p>
          <a:p>
            <a:endParaRPr lang="en-US" sz="1200" i="1" kern="1200" dirty="0" smtClean="0">
              <a:solidFill>
                <a:schemeClr val="tx1"/>
              </a:solidFill>
              <a:effectLst/>
              <a:latin typeface="Calibri" charset="0"/>
              <a:ea typeface="ＭＳ Ｐゴシック" charset="-128"/>
              <a:cs typeface="ＭＳ Ｐゴシック" charset="-128"/>
            </a:endParaRPr>
          </a:p>
          <a:p>
            <a:r>
              <a:rPr lang="en-US" sz="1200" b="1" i="1" kern="1200" dirty="0" smtClean="0">
                <a:solidFill>
                  <a:schemeClr val="tx1"/>
                </a:solidFill>
                <a:effectLst/>
                <a:latin typeface="Calibri" charset="0"/>
                <a:ea typeface="ＭＳ Ｐゴシック" charset="-128"/>
                <a:cs typeface="ＭＳ Ｐゴシック" charset="-128"/>
              </a:rPr>
              <a:t>Model Part 1.</a:t>
            </a:r>
          </a:p>
          <a:p>
            <a:endParaRPr lang="en-US" sz="1200" b="1" kern="1200" dirty="0" smtClean="0">
              <a:solidFill>
                <a:schemeClr val="tx1"/>
              </a:solidFill>
              <a:effectLst/>
              <a:latin typeface="Calibri" charset="0"/>
              <a:ea typeface="ＭＳ Ｐゴシック" charset="-128"/>
              <a:cs typeface="ＭＳ Ｐゴシック" charset="-128"/>
            </a:endParaRPr>
          </a:p>
          <a:p>
            <a:r>
              <a:rPr lang="en-US" sz="1200" b="1" kern="1200" dirty="0" smtClean="0">
                <a:solidFill>
                  <a:schemeClr val="tx1"/>
                </a:solidFill>
                <a:effectLst/>
                <a:latin typeface="Calibri" charset="0"/>
                <a:ea typeface="ＭＳ Ｐゴシック" charset="-128"/>
                <a:cs typeface="ＭＳ Ｐゴシック" charset="-128"/>
              </a:rPr>
              <a:t>Partner A, teach Part</a:t>
            </a:r>
            <a:r>
              <a:rPr lang="en-US" sz="1200" b="1" kern="1200" baseline="0" dirty="0" smtClean="0">
                <a:solidFill>
                  <a:schemeClr val="tx1"/>
                </a:solidFill>
                <a:effectLst/>
                <a:latin typeface="Calibri" charset="0"/>
                <a:ea typeface="ＭＳ Ｐゴシック" charset="-128"/>
                <a:cs typeface="ＭＳ Ｐゴシック" charset="-128"/>
              </a:rPr>
              <a:t> 2. </a:t>
            </a:r>
          </a:p>
          <a:p>
            <a:endParaRPr lang="en-US" sz="1200" b="0" kern="1200" baseline="0" dirty="0" smtClean="0">
              <a:solidFill>
                <a:schemeClr val="tx1"/>
              </a:solidFill>
              <a:effectLst/>
              <a:latin typeface="Calibri" charset="0"/>
              <a:ea typeface="ＭＳ Ｐゴシック" charset="-128"/>
              <a:cs typeface="ＭＳ Ｐゴシック" charset="-128"/>
            </a:endParaRPr>
          </a:p>
          <a:p>
            <a:r>
              <a:rPr lang="en-US" sz="1200" b="0" i="1" kern="1200" baseline="0" dirty="0" smtClean="0">
                <a:solidFill>
                  <a:schemeClr val="tx1"/>
                </a:solidFill>
                <a:effectLst/>
                <a:latin typeface="Calibri" charset="0"/>
                <a:ea typeface="ＭＳ Ｐゴシック" charset="-128"/>
                <a:cs typeface="ＭＳ Ｐゴシック" charset="-128"/>
              </a:rPr>
              <a:t>Allow 5 minutes for participants to work on </a:t>
            </a:r>
            <a:r>
              <a:rPr lang="en-US" sz="1200" b="1" i="1" kern="1200" baseline="0" dirty="0" smtClean="0">
                <a:solidFill>
                  <a:schemeClr val="tx1"/>
                </a:solidFill>
                <a:effectLst/>
                <a:latin typeface="Calibri" charset="0"/>
                <a:ea typeface="ＭＳ Ｐゴシック" charset="-128"/>
                <a:cs typeface="ＭＳ Ｐゴシック" charset="-128"/>
              </a:rPr>
              <a:t>Problem Set page 1</a:t>
            </a:r>
            <a:r>
              <a:rPr lang="en-US" sz="1200" b="0" i="1" kern="1200" baseline="0" dirty="0" smtClean="0">
                <a:solidFill>
                  <a:schemeClr val="tx1"/>
                </a:solidFill>
                <a:effectLst/>
                <a:latin typeface="Calibri" charset="0"/>
                <a:ea typeface="ＭＳ Ｐゴシック" charset="-128"/>
                <a:cs typeface="ＭＳ Ｐゴシック" charset="-128"/>
              </a:rPr>
              <a:t>.</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kern="1200" baseline="0" dirty="0" smtClean="0">
                <a:solidFill>
                  <a:schemeClr val="tx1"/>
                </a:solidFill>
                <a:effectLst/>
                <a:latin typeface="Calibri" charset="0"/>
                <a:ea typeface="ＭＳ Ｐゴシック" charset="-128"/>
                <a:cs typeface="ＭＳ Ｐゴシック" charset="-128"/>
              </a:rPr>
              <a:t>Take participants through the RDW process to solve the </a:t>
            </a:r>
            <a:r>
              <a:rPr lang="en-US" sz="1200" b="1" i="1" kern="1200" baseline="0" dirty="0" smtClean="0">
                <a:solidFill>
                  <a:schemeClr val="tx1"/>
                </a:solidFill>
                <a:effectLst/>
                <a:latin typeface="Calibri" charset="0"/>
                <a:ea typeface="ＭＳ Ｐゴシック" charset="-128"/>
                <a:cs typeface="ＭＳ Ｐゴシック" charset="-128"/>
              </a:rPr>
              <a:t>Application Problem</a:t>
            </a:r>
            <a:r>
              <a:rPr lang="en-US" sz="1200" i="1" kern="1200" baseline="0" dirty="0" smtClean="0">
                <a:solidFill>
                  <a:schemeClr val="tx1"/>
                </a:solidFill>
                <a:effectLst/>
                <a:latin typeface="Calibri" charset="0"/>
                <a:ea typeface="ＭＳ Ｐゴシック" charset="-128"/>
                <a:cs typeface="ＭＳ Ｐゴシック" charset="-128"/>
              </a:rPr>
              <a:t> for this lesson. </a:t>
            </a:r>
          </a:p>
          <a:p>
            <a:endParaRPr lang="en-US" sz="1200" i="1" kern="1200" baseline="0" dirty="0" smtClean="0">
              <a:solidFill>
                <a:schemeClr val="tx1"/>
              </a:solidFill>
              <a:effectLst/>
              <a:latin typeface="Calibri" charset="0"/>
              <a:ea typeface="ＭＳ Ｐゴシック" charset="-128"/>
              <a:cs typeface="ＭＳ Ｐゴシック" charset="-128"/>
            </a:endParaRPr>
          </a:p>
          <a:p>
            <a:r>
              <a:rPr lang="en-US" sz="1200" i="1" kern="1200" baseline="0" dirty="0" smtClean="0">
                <a:solidFill>
                  <a:schemeClr val="tx1"/>
                </a:solidFill>
                <a:effectLst/>
                <a:latin typeface="Calibri" charset="0"/>
                <a:ea typeface="ＭＳ Ｐゴシック" charset="-128"/>
                <a:cs typeface="ＭＳ Ｐゴシック" charset="-128"/>
              </a:rPr>
              <a:t>Discuss </a:t>
            </a:r>
            <a:r>
              <a:rPr lang="en-US" sz="1200" b="1" i="1" kern="1200" baseline="0" dirty="0" smtClean="0">
                <a:solidFill>
                  <a:schemeClr val="tx1"/>
                </a:solidFill>
                <a:effectLst/>
                <a:latin typeface="Calibri" charset="0"/>
                <a:ea typeface="ＭＳ Ｐゴシック" charset="-128"/>
                <a:cs typeface="ＭＳ Ｐゴシック" charset="-128"/>
              </a:rPr>
              <a:t>Debrief</a:t>
            </a:r>
            <a:r>
              <a:rPr lang="en-US" sz="1200" i="1" kern="1200" baseline="0" dirty="0" smtClean="0">
                <a:solidFill>
                  <a:schemeClr val="tx1"/>
                </a:solidFill>
                <a:effectLst/>
                <a:latin typeface="Calibri" charset="0"/>
                <a:ea typeface="ＭＳ Ｐゴシック" charset="-128"/>
                <a:cs typeface="ＭＳ Ｐゴシック" charset="-128"/>
              </a:rPr>
              <a:t> question:</a:t>
            </a:r>
            <a:r>
              <a:rPr lang="en-US" sz="1200" kern="1200" baseline="0" dirty="0" smtClean="0">
                <a:solidFill>
                  <a:schemeClr val="tx1"/>
                </a:solidFill>
                <a:effectLst/>
                <a:latin typeface="Calibri" charset="0"/>
                <a:ea typeface="ＭＳ Ｐゴシック" charset="-128"/>
                <a:cs typeface="ＭＳ Ｐゴシック" charset="-128"/>
              </a:rPr>
              <a:t>  How do number bonds help you solve subtraction problems?</a:t>
            </a:r>
            <a:endParaRPr lang="en-US" sz="1200" kern="1200" dirty="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Materials: blank paper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Please note that, while we certainly have a systematic approach to assessment, we do not provide a complete assessment program.  At this point, a primary goal of the project has been to create a curriculum that is free and accessible to anyone, anywhere.  By default, that means that the assessments are also free and accessible to anyone, anywhere.  The assessments that we provide are worthy assessments, regardless of how much help individual students might have gotten at home.  If a student can perform in class, getting the correct answer and demonstrating understanding through models and explanation, then that should be acknowledged and praised.  However, these assessments are obviously not sufficient.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 a moment to complete </a:t>
            </a:r>
            <a:r>
              <a:rPr lang="en-US" b="1" dirty="0" smtClean="0"/>
              <a:t>End</a:t>
            </a:r>
            <a:r>
              <a:rPr lang="en-US" b="1" baseline="0" dirty="0" smtClean="0"/>
              <a:t> of Module Assessment Problem 3.</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As</a:t>
            </a:r>
            <a:r>
              <a:rPr lang="en-US" baseline="0" dirty="0" smtClean="0"/>
              <a:t> a teacher, what strategies would you be looking for a student to use when completing this problem? </a:t>
            </a:r>
            <a:r>
              <a:rPr lang="en-US" i="1" baseline="0" dirty="0" smtClean="0"/>
              <a:t>(Make a ten, take from ten, using a number bond)</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How can you help a student who is making 85 circles to find a more efficient strategy? </a:t>
            </a:r>
            <a:r>
              <a:rPr lang="en-US" i="1" baseline="0" dirty="0" smtClean="0"/>
              <a:t>(encourage them to make a number bond)</a:t>
            </a:r>
            <a:endParaRPr lang="en-US" i="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the sequence of objectives</a:t>
            </a:r>
            <a:r>
              <a:rPr lang="en-US" sz="1200" kern="1200" baseline="0" dirty="0" smtClean="0">
                <a:solidFill>
                  <a:schemeClr val="tx1"/>
                </a:solidFill>
                <a:latin typeface="Calibri" charset="0"/>
                <a:ea typeface="ＭＳ Ｐゴシック" charset="-128"/>
                <a:cs typeface="ＭＳ Ｐゴシック" charset="-128"/>
              </a:rPr>
              <a:t> is very intentional.  Each one is critical in preparing students for what comes next</a:t>
            </a:r>
            <a:r>
              <a:rPr lang="en-US" sz="1200" kern="1200" dirty="0" smtClean="0">
                <a:solidFill>
                  <a:schemeClr val="tx1"/>
                </a:solidFill>
                <a:latin typeface="Calibri" charset="0"/>
                <a:ea typeface="ＭＳ Ｐゴシック" charset="-128"/>
                <a:cs typeface="ＭＳ Ｐゴシック" charset="-128"/>
              </a:rPr>
              <a:t>.  We think of these objectives as rungs on a ladder</a:t>
            </a:r>
            <a:r>
              <a:rPr lang="en-US" sz="1200" kern="1200" baseline="0" dirty="0" smtClean="0">
                <a:solidFill>
                  <a:schemeClr val="tx1"/>
                </a:solidFill>
                <a:latin typeface="Calibri" charset="0"/>
                <a:ea typeface="ＭＳ Ｐゴシック" charset="-128"/>
                <a:cs typeface="ＭＳ Ｐゴシック" charset="-128"/>
              </a:rPr>
              <a:t> that lead to success with the module’s focus.  </a:t>
            </a:r>
            <a:r>
              <a:rPr lang="en-US" sz="1200" kern="1200" dirty="0" smtClean="0">
                <a:solidFill>
                  <a:schemeClr val="tx1"/>
                </a:solidFill>
                <a:latin typeface="Calibri" charset="0"/>
                <a:ea typeface="ＭＳ Ｐゴシック" charset="-128"/>
                <a:cs typeface="ＭＳ Ｐゴシック" charset="-128"/>
              </a:rPr>
              <a:t>Collectively,</a:t>
            </a:r>
            <a:r>
              <a:rPr lang="en-US" sz="1200" kern="1200" baseline="0" dirty="0" smtClean="0">
                <a:solidFill>
                  <a:schemeClr val="tx1"/>
                </a:solidFill>
                <a:latin typeface="Calibri" charset="0"/>
                <a:ea typeface="ＭＳ Ｐゴシック" charset="-128"/>
                <a:cs typeface="ＭＳ Ｐゴシック" charset="-128"/>
              </a:rPr>
              <a:t> they play a significant role in the students achieving mastery of the grade’s expectations.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Keep in mind that we only sampled a small part of each objective.  When looking at the daily lesson, you’ll find that each plan is thoroughly detailed… as you experienced with Lesson 1 at the beginning of this session.</a:t>
            </a: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we are going to examine</a:t>
            </a:r>
            <a:r>
              <a:rPr lang="en-US" sz="1200" kern="1200" baseline="0" dirty="0" smtClean="0">
                <a:solidFill>
                  <a:schemeClr val="tx1"/>
                </a:solidFill>
                <a:latin typeface="Calibri" charset="0"/>
                <a:ea typeface="ＭＳ Ｐゴシック" charset="-128"/>
                <a:cs typeface="ＭＳ Ｐゴシック" charset="-128"/>
              </a:rPr>
              <a:t> the module in its entirety. </a:t>
            </a:r>
            <a:endParaRPr lang="en-US" sz="1200" kern="1200" dirty="0" smtClean="0">
              <a:solidFill>
                <a:schemeClr val="tx1"/>
              </a:solidFill>
              <a:latin typeface="Calibri" charset="0"/>
              <a:ea typeface="ＭＳ Ｐゴシック" charset="-128"/>
              <a:cs typeface="ＭＳ Ｐゴシック" charset="-128"/>
            </a:endParaRP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980929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a:solidFill>
                  <a:srgbClr val="FF0000"/>
                </a:solidFill>
              </a:rPr>
              <a:t>PPT Developers: </a:t>
            </a:r>
            <a:r>
              <a:rPr lang="en-US" i="1" dirty="0" smtClean="0">
                <a:solidFill>
                  <a:srgbClr val="FF0000"/>
                </a:solidFill>
              </a:rPr>
              <a:t> On the slide, state the appropriate progression document(s) and identify the most relevant passage(s).</a:t>
            </a:r>
            <a:endParaRPr lang="en-US" i="1" dirty="0">
              <a:solidFill>
                <a:srgbClr val="FF0000"/>
              </a:solidFill>
            </a:endParaRPr>
          </a:p>
          <a:p>
            <a:pPr marL="0" indent="0" eaLnBrk="0" fontAlgn="base" hangingPunct="0">
              <a:buFont typeface="Arial"/>
              <a:buNone/>
            </a:pPr>
            <a:r>
              <a:rPr lang="en-US" sz="1200" kern="1200" dirty="0" smtClean="0">
                <a:solidFill>
                  <a:schemeClr val="tx1"/>
                </a:solidFill>
                <a:effectLst/>
                <a:latin typeface="Calibri" charset="0"/>
                <a:ea typeface="ＭＳ Ｐゴシック" charset="-128"/>
                <a:cs typeface="ＭＳ Ｐゴシック" charset="-128"/>
              </a:rPr>
              <a:t>What are the Progressions?</a:t>
            </a:r>
          </a:p>
          <a:p>
            <a:pPr marL="628650" lvl="1" indent="-171450" eaLnBrk="0" fontAlgn="base" hangingPunct="0">
              <a:buFont typeface="Arial"/>
              <a:buChar char="•"/>
            </a:pPr>
            <a:r>
              <a:rPr lang="en-US" sz="1200" i="1" kern="1200" dirty="0" smtClean="0">
                <a:solidFill>
                  <a:schemeClr val="tx1"/>
                </a:solidFill>
                <a:effectLst/>
                <a:latin typeface="Calibri" charset="0"/>
                <a:ea typeface="ＭＳ Ｐゴシック" charset="-128"/>
                <a:cs typeface="ＭＳ Ｐゴシック" charset="-128"/>
              </a:rPr>
              <a:t>Poll</a:t>
            </a:r>
            <a:r>
              <a:rPr lang="en-US" sz="1200" i="1" kern="1200" baseline="0" dirty="0" smtClean="0">
                <a:solidFill>
                  <a:schemeClr val="tx1"/>
                </a:solidFill>
                <a:effectLst/>
                <a:latin typeface="Calibri" charset="0"/>
                <a:ea typeface="ＭＳ Ｐゴシック" charset="-128"/>
                <a:cs typeface="ＭＳ Ｐゴシック" charset="-128"/>
              </a:rPr>
              <a:t> participants using the fist-to-five protocol to gauge how well (if at all) they know the progression documents. Participants show zero fingers/fist if they have never heard of or seen the progressions, show 5 fingers if they have read a majority of the progressions, or some number of fingers if they are relatively familiar or have read some portion of them.</a:t>
            </a:r>
          </a:p>
          <a:p>
            <a:pPr marL="628650" lvl="1" indent="-171450" eaLnBrk="0" fontAlgn="base" hangingPunct="0">
              <a:buFont typeface="Arial"/>
              <a:buChar char="•"/>
            </a:pPr>
            <a:r>
              <a:rPr lang="en-US" sz="1200" i="1" kern="1200" baseline="0" dirty="0" smtClean="0">
                <a:solidFill>
                  <a:schemeClr val="tx1"/>
                </a:solidFill>
                <a:effectLst/>
                <a:latin typeface="Calibri" charset="0"/>
                <a:ea typeface="ＭＳ Ｐゴシック" charset="-128"/>
                <a:cs typeface="ＭＳ Ｐゴシック" charset="-128"/>
              </a:rPr>
              <a:t>Explain what the progressions are:</a:t>
            </a:r>
          </a:p>
          <a:p>
            <a:pPr marL="1085850" lvl="2" indent="-171450" eaLnBrk="0" fontAlgn="base" hangingPunct="0">
              <a:buFont typeface="Arial"/>
              <a:buChar char="•"/>
            </a:pPr>
            <a:r>
              <a:rPr lang="en-US" sz="1200" kern="1200" dirty="0" smtClean="0">
                <a:solidFill>
                  <a:schemeClr val="tx1"/>
                </a:solidFill>
                <a:effectLst/>
                <a:latin typeface="Calibri" charset="0"/>
                <a:ea typeface="ＭＳ Ｐゴシック" charset="-128"/>
                <a:cs typeface="ＭＳ Ｐゴシック" charset="-128"/>
              </a:rPr>
              <a:t>The Common Core State Standards for</a:t>
            </a:r>
            <a:r>
              <a:rPr lang="en-US" sz="1200" kern="1200" baseline="0" dirty="0" smtClean="0">
                <a:solidFill>
                  <a:schemeClr val="tx1"/>
                </a:solidFill>
                <a:effectLst/>
                <a:latin typeface="Calibri" charset="0"/>
                <a:ea typeface="ＭＳ Ｐゴシック" charset="-128"/>
                <a:cs typeface="ＭＳ Ｐゴシック" charset="-128"/>
              </a:rPr>
              <a:t> mathematics were built </a:t>
            </a:r>
            <a:r>
              <a:rPr lang="en-US" sz="1200" i="1" kern="1200" baseline="0" dirty="0" smtClean="0">
                <a:solidFill>
                  <a:schemeClr val="tx1"/>
                </a:solidFill>
                <a:effectLst/>
                <a:latin typeface="Calibri" charset="0"/>
                <a:ea typeface="ＭＳ Ｐゴシック" charset="-128"/>
                <a:cs typeface="ＭＳ Ｐゴシック" charset="-128"/>
              </a:rPr>
              <a:t>from</a:t>
            </a:r>
            <a:r>
              <a:rPr lang="en-US" sz="1200" kern="1200" baseline="0" dirty="0" smtClean="0">
                <a:solidFill>
                  <a:schemeClr val="tx1"/>
                </a:solidFill>
                <a:effectLst/>
                <a:latin typeface="Calibri" charset="0"/>
                <a:ea typeface="ＭＳ Ｐゴシック" charset="-128"/>
                <a:cs typeface="ＭＳ Ｐゴシック" charset="-128"/>
              </a:rPr>
              <a:t> the progressions. They are a narrative document describing the progression of a topic across a number of grade levels. The progressions were guided by a child’s cognitive development and the logical structure of math when written. These documents were used to create the grade level standards, and therefore can explain why the standards are sequenced the way they are. The progressions also highlight cognitive difficulties and provide pedagogical solutions, and give greater detail on some of the particularly challenging areas of mathematics. As writers, we referred to the progressions often to guide our thinking when sequencing lesson objectives and problems within each lesson.</a:t>
            </a:r>
            <a:endParaRPr lang="en-US" sz="1200" kern="1200" dirty="0" smtClean="0">
              <a:solidFill>
                <a:schemeClr val="tx1"/>
              </a:solidFill>
              <a:effectLst/>
              <a:latin typeface="Calibri" charset="0"/>
              <a:ea typeface="ＭＳ Ｐゴシック" charset="-128"/>
              <a:cs typeface="ＭＳ Ｐゴシック" charset="-128"/>
            </a:endParaRPr>
          </a:p>
          <a:p>
            <a:pPr eaLnBrk="0" fontAlgn="base" hangingPunct="0"/>
            <a:endParaRPr lang="en-US" sz="1200" kern="1200" dirty="0" smtClean="0">
              <a:solidFill>
                <a:schemeClr val="tx1"/>
              </a:solidFill>
              <a:effectLst/>
              <a:latin typeface="Calibri" charset="0"/>
              <a:ea typeface="ＭＳ Ｐゴシック" charset="-128"/>
              <a:cs typeface="ＭＳ Ｐゴシック" charset="-128"/>
            </a:endParaRPr>
          </a:p>
          <a:p>
            <a:pPr eaLnBrk="0" fontAlgn="base" hangingPunct="0"/>
            <a:r>
              <a:rPr lang="en-US" sz="1200" kern="1200" dirty="0" smtClean="0">
                <a:solidFill>
                  <a:schemeClr val="tx1"/>
                </a:solidFill>
                <a:effectLst/>
                <a:latin typeface="Calibri" charset="0"/>
                <a:ea typeface="ＭＳ Ｐゴシック" charset="-128"/>
                <a:cs typeface="ＭＳ Ｐゴシック" charset="-128"/>
              </a:rPr>
              <a:t>Progression</a:t>
            </a:r>
            <a:r>
              <a:rPr lang="en-US" sz="1200" kern="1200" baseline="0" dirty="0" smtClean="0">
                <a:solidFill>
                  <a:schemeClr val="tx1"/>
                </a:solidFill>
                <a:effectLst/>
                <a:latin typeface="Calibri" charset="0"/>
                <a:ea typeface="ＭＳ Ｐゴシック" charset="-128"/>
                <a:cs typeface="ＭＳ Ｐゴシック" charset="-128"/>
              </a:rPr>
              <a:t> Exploration:</a:t>
            </a:r>
          </a:p>
          <a:p>
            <a:pPr marL="171450" indent="-171450" eaLnBrk="0" fontAlgn="base" hangingPunct="0">
              <a:buFont typeface="Arial"/>
              <a:buChar char="•"/>
            </a:pPr>
            <a:r>
              <a:rPr lang="en-US" sz="1200" kern="1200" dirty="0" smtClean="0">
                <a:solidFill>
                  <a:schemeClr val="tx1"/>
                </a:solidFill>
                <a:effectLst/>
                <a:latin typeface="Calibri" charset="0"/>
                <a:ea typeface="ＭＳ Ｐゴシック" charset="-128"/>
                <a:cs typeface="ＭＳ Ｐゴシック" charset="-128"/>
              </a:rPr>
              <a:t>To continue our study of Module 1, we’re going to first take some time to examine a portion of the Progression document (</a:t>
            </a:r>
            <a:r>
              <a:rPr lang="en-US" sz="1200" kern="1200" dirty="0" smtClean="0">
                <a:solidFill>
                  <a:srgbClr val="FF0000"/>
                </a:solidFill>
                <a:effectLst/>
                <a:latin typeface="Calibri" charset="0"/>
                <a:ea typeface="ＭＳ Ｐゴシック" charset="-128"/>
                <a:cs typeface="ＭＳ Ｐゴシック" charset="-128"/>
              </a:rPr>
              <a:t>K-5, Operations and Algebraic Thinking</a:t>
            </a:r>
            <a:r>
              <a:rPr lang="en-US" sz="1200" kern="1200" dirty="0" smtClean="0">
                <a:solidFill>
                  <a:schemeClr val="tx1"/>
                </a:solidFill>
                <a:effectLst/>
                <a:latin typeface="Calibri" charset="0"/>
                <a:ea typeface="ＭＳ Ｐゴシック" charset="-128"/>
                <a:cs typeface="ＭＳ Ｐゴシック" charset="-128"/>
              </a:rPr>
              <a:t>)</a:t>
            </a:r>
            <a:r>
              <a:rPr lang="en-US" sz="1200" kern="1200" baseline="0" dirty="0" smtClean="0">
                <a:solidFill>
                  <a:schemeClr val="tx1"/>
                </a:solidFill>
                <a:effectLst/>
                <a:latin typeface="Calibri" charset="0"/>
                <a:ea typeface="ＭＳ Ｐゴシック" charset="-128"/>
                <a:cs typeface="ＭＳ Ｐゴシック" charset="-128"/>
              </a:rPr>
              <a:t> </a:t>
            </a:r>
            <a:r>
              <a:rPr lang="en-US" sz="1200" kern="1200" dirty="0" smtClean="0">
                <a:solidFill>
                  <a:schemeClr val="tx1"/>
                </a:solidFill>
                <a:effectLst/>
                <a:latin typeface="Calibri" charset="0"/>
                <a:ea typeface="ＭＳ Ｐゴシック" charset="-128"/>
                <a:cs typeface="ＭＳ Ｐゴシック" charset="-128"/>
              </a:rPr>
              <a:t>that serves as the foundation for this module.  You’ll have about 10 minutes to read through the document independently or with a partner.  As you read, highlight the information that is relevant to the content of this module.</a:t>
            </a:r>
          </a:p>
          <a:p>
            <a:pPr eaLnBrk="0" fontAlgn="base" hangingPunct="0"/>
            <a:r>
              <a:rPr lang="en-US" sz="1200" i="1" kern="1200" dirty="0" smtClean="0">
                <a:solidFill>
                  <a:schemeClr val="tx1"/>
                </a:solidFill>
                <a:effectLst/>
                <a:latin typeface="Calibri" charset="0"/>
                <a:ea typeface="ＭＳ Ｐゴシック" charset="-128"/>
                <a:cs typeface="ＭＳ Ｐゴシック" charset="-128"/>
              </a:rPr>
              <a:t>Allow participants time</a:t>
            </a:r>
            <a:r>
              <a:rPr lang="en-US" sz="1200" i="1" kern="1200" baseline="0" dirty="0" smtClean="0">
                <a:solidFill>
                  <a:schemeClr val="tx1"/>
                </a:solidFill>
                <a:effectLst/>
                <a:latin typeface="Calibri" charset="0"/>
                <a:ea typeface="ＭＳ Ｐゴシック" charset="-128"/>
                <a:cs typeface="ＭＳ Ｐゴシック" charset="-128"/>
              </a:rPr>
              <a:t> </a:t>
            </a:r>
            <a:r>
              <a:rPr lang="en-US" sz="1200" i="1" kern="1200" dirty="0" smtClean="0">
                <a:solidFill>
                  <a:schemeClr val="tx1"/>
                </a:solidFill>
                <a:effectLst/>
                <a:latin typeface="Calibri" charset="0"/>
                <a:ea typeface="ＭＳ Ｐゴシック" charset="-128"/>
                <a:cs typeface="ＭＳ Ｐゴシック" charset="-128"/>
              </a:rPr>
              <a:t>to read independently.  Encourage them to highlight and make notes.  </a:t>
            </a:r>
            <a:endParaRPr lang="en-US" sz="1200" kern="1200" dirty="0" smtClean="0">
              <a:solidFill>
                <a:schemeClr val="tx1"/>
              </a:solidFill>
              <a:effectLst/>
              <a:latin typeface="Calibri" charset="0"/>
              <a:ea typeface="ＭＳ Ｐゴシック" charset="-128"/>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solidFill>
                  <a:srgbClr val="FF0000"/>
                </a:solidFill>
              </a:rPr>
              <a:t>X</a:t>
            </a:r>
            <a:r>
              <a:rPr lang="en-US" sz="1800" baseline="0" dirty="0" smtClean="0"/>
              <a:t> </a:t>
            </a:r>
            <a:r>
              <a:rPr lang="en-US" sz="1800" dirty="0" smtClean="0"/>
              <a:t>progression document</a:t>
            </a:r>
          </a:p>
          <a:p>
            <a:pPr marL="458788" lvl="1" indent="-285750">
              <a:buFont typeface="Arial" pitchFamily="34" charset="0"/>
              <a:buChar char="•"/>
              <a:tabLst/>
            </a:pPr>
            <a:r>
              <a:rPr lang="en-US" sz="1800" dirty="0" smtClean="0"/>
              <a:t>Highlighters( optional)</a:t>
            </a:r>
            <a:endParaRPr lang="en-US" sz="1800" dirty="0"/>
          </a:p>
        </p:txBody>
      </p:sp>
      <p:sp>
        <p:nvSpPr>
          <p:cNvPr id="11" name="Date Placeholder 10"/>
          <p:cNvSpPr>
            <a:spLocks noGrp="1"/>
          </p:cNvSpPr>
          <p:nvPr>
            <p:ph type="dt" idx="10"/>
          </p:nvPr>
        </p:nvSpPr>
        <p:spPr/>
        <p:txBody>
          <a:bodyPr/>
          <a:lstStyle/>
          <a:p>
            <a:pPr>
              <a:defRPr/>
            </a:pPr>
            <a:r>
              <a:rPr lang="en-US" smtClean="0"/>
              <a:t>Module Focus Session          Grade 2 Module 1 and Module 2</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37</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735445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a:defRPr/>
            </a:pPr>
            <a:r>
              <a:rPr lang="en-US" i="1" dirty="0">
                <a:solidFill>
                  <a:srgbClr val="FF0000"/>
                </a:solidFill>
              </a:rPr>
              <a:t>PPT Developers:  On the slide, </a:t>
            </a:r>
            <a:r>
              <a:rPr lang="en-US" i="1" dirty="0" smtClean="0">
                <a:solidFill>
                  <a:srgbClr val="FF0000"/>
                </a:solidFill>
              </a:rPr>
              <a:t>list a few lessons that closely tie to the progression document(s).</a:t>
            </a:r>
            <a:endParaRPr lang="en-US" i="1" dirty="0">
              <a:solidFill>
                <a:srgbClr val="FF0000"/>
              </a:solidFill>
            </a:endParaRPr>
          </a:p>
          <a:p>
            <a:pPr>
              <a:defRPr/>
            </a:pPr>
            <a:endParaRPr lang="en-US" dirty="0" smtClean="0"/>
          </a:p>
          <a:p>
            <a:pPr marL="171450" indent="-171450">
              <a:buFont typeface="Arial"/>
              <a:buChar char="•"/>
              <a:defRPr/>
            </a:pPr>
            <a:r>
              <a:rPr lang="en-US" i="1" dirty="0" smtClean="0"/>
              <a:t>Allow participants time </a:t>
            </a:r>
            <a:r>
              <a:rPr lang="en-US" i="1" baseline="0" dirty="0" smtClean="0"/>
              <a:t>to study Lessons 1, 3, 5, and 7.</a:t>
            </a:r>
          </a:p>
          <a:p>
            <a:pPr marL="171450" indent="-171450">
              <a:buFont typeface="Arial"/>
              <a:buChar char="•"/>
              <a:defRPr/>
            </a:pPr>
            <a:endParaRPr lang="en-US" i="1" baseline="0" dirty="0" smtClean="0"/>
          </a:p>
          <a:p>
            <a:pPr marL="171450" indent="-171450">
              <a:buFont typeface="Arial"/>
              <a:buChar char="•"/>
              <a:defRPr/>
            </a:pPr>
            <a:r>
              <a:rPr lang="en-US" i="1" baseline="0" dirty="0" smtClean="0"/>
              <a:t>Then, allow participants time to turn and talk about how these lessons engage students in the work described in the Progressions.</a:t>
            </a:r>
          </a:p>
          <a:p>
            <a:pPr>
              <a:defRPr/>
            </a:pPr>
            <a:endParaRPr lang="en-US" i="1" dirty="0" smtClean="0"/>
          </a:p>
          <a:p>
            <a:pPr marL="171450" indent="-171450">
              <a:buFont typeface="Arial" panose="020B0604020202020204" pitchFamily="34" charset="0"/>
              <a:buChar char="•"/>
              <a:defRPr/>
            </a:pPr>
            <a:r>
              <a:rPr lang="en-US" i="1" dirty="0" smtClean="0"/>
              <a:t>Consider providing sentence frames for the turn and talk.</a:t>
            </a:r>
            <a:endParaRPr lang="en-US" i="1" dirty="0"/>
          </a:p>
          <a:p>
            <a:pPr>
              <a:defRPr/>
            </a:pPr>
            <a:endParaRPr lang="en-US" i="1" dirty="0"/>
          </a:p>
          <a:p>
            <a:pPr marL="0" indent="0">
              <a:buFont typeface="Arial"/>
              <a:buNone/>
              <a:defRPr/>
            </a:pPr>
            <a:r>
              <a:rPr lang="en-US" i="1" dirty="0" smtClean="0"/>
              <a:t>Facilitate </a:t>
            </a:r>
            <a:r>
              <a:rPr lang="en-US" i="1" dirty="0"/>
              <a:t>a </a:t>
            </a:r>
            <a:r>
              <a:rPr lang="en-US" i="1" dirty="0" smtClean="0"/>
              <a:t>whole group discussion.</a:t>
            </a:r>
            <a:endParaRPr lang="en-US" i="1"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11" name="Date Placeholder 10"/>
          <p:cNvSpPr>
            <a:spLocks noGrp="1"/>
          </p:cNvSpPr>
          <p:nvPr>
            <p:ph type="dt" idx="10"/>
          </p:nvPr>
        </p:nvSpPr>
        <p:spPr/>
        <p:txBody>
          <a:bodyPr/>
          <a:lstStyle/>
          <a:p>
            <a:pPr>
              <a:defRPr/>
            </a:pPr>
            <a:r>
              <a:rPr lang="en-US" smtClean="0"/>
              <a:t>Module Focus Session          Grade 2 Module 1 and Module 2</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38</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735445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171450" indent="-171450">
              <a:buFont typeface="Arial"/>
              <a:buChar char="•"/>
            </a:pPr>
            <a:r>
              <a:rPr lang="en-US" i="0" dirty="0" smtClean="0"/>
              <a:t>Earlier, we examined Lesson 1</a:t>
            </a:r>
            <a:r>
              <a:rPr lang="en-US" i="0" baseline="0" dirty="0" smtClean="0"/>
              <a:t> </a:t>
            </a:r>
            <a:r>
              <a:rPr lang="en-US" i="0" dirty="0" smtClean="0"/>
              <a:t>in great detail</a:t>
            </a:r>
            <a:r>
              <a:rPr lang="en-US" i="0" baseline="0" dirty="0" smtClean="0"/>
              <a:t> and recognized the coherence within the lesson. </a:t>
            </a:r>
            <a:r>
              <a:rPr lang="en-US" i="0" dirty="0" smtClean="0"/>
              <a:t>Now</a:t>
            </a:r>
            <a:r>
              <a:rPr lang="en-US" i="0" baseline="0" dirty="0" smtClean="0"/>
              <a:t> that you’ve had an opportunity to see the development of the mathematical concepts outlined in the Progression document, let’s take some time to return to Module 1 and take a look at how the module is coherent on a larger scale.</a:t>
            </a:r>
            <a:r>
              <a:rPr lang="en-US" i="0" dirty="0" smtClean="0"/>
              <a:t> Specifically, let’s look for examples of the same </a:t>
            </a:r>
            <a:r>
              <a:rPr lang="en-US" dirty="0" smtClean="0"/>
              <a:t>scaffolding that we have mentioned all day today: simple to complex and concrete to abstract</a:t>
            </a:r>
            <a:r>
              <a:rPr lang="en-US" i="0" baseline="0" dirty="0" smtClean="0"/>
              <a:t>.</a:t>
            </a:r>
          </a:p>
          <a:p>
            <a:endParaRPr lang="en-US" i="0" baseline="0" dirty="0" smtClean="0"/>
          </a:p>
          <a:p>
            <a:pPr marL="171450" indent="-171450">
              <a:buFont typeface="Arial"/>
              <a:buChar char="•"/>
            </a:pPr>
            <a:r>
              <a:rPr lang="en-US" i="0" baseline="0" dirty="0" smtClean="0"/>
              <a:t>You might each want to divide the Topics amongst your tablemates and each select a Topic to closely examine. </a:t>
            </a:r>
          </a:p>
          <a:p>
            <a:pPr marL="171450" indent="-171450">
              <a:buFont typeface="Arial"/>
              <a:buChar char="•"/>
            </a:pPr>
            <a:endParaRPr lang="en-US" baseline="0" dirty="0" smtClean="0"/>
          </a:p>
          <a:p>
            <a:pPr marL="171450" indent="-171450">
              <a:buFont typeface="Arial"/>
              <a:buChar char="•"/>
            </a:pPr>
            <a:r>
              <a:rPr lang="en-US" i="0" baseline="0" dirty="0" smtClean="0"/>
              <a:t>Be prepared to share your observations with the group.</a:t>
            </a:r>
          </a:p>
          <a:p>
            <a:endParaRPr lang="en-US" i="0" baseline="0" dirty="0" smtClean="0"/>
          </a:p>
          <a:p>
            <a:r>
              <a:rPr lang="en-US" i="1" baseline="0" dirty="0" smtClean="0"/>
              <a:t>Allow 15 minutes for participants to complete this analysis.  Then advance to the next slide. </a:t>
            </a: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11" name="Date Placeholder 10"/>
          <p:cNvSpPr>
            <a:spLocks noGrp="1"/>
          </p:cNvSpPr>
          <p:nvPr>
            <p:ph type="dt" idx="10"/>
          </p:nvPr>
        </p:nvSpPr>
        <p:spPr/>
        <p:txBody>
          <a:bodyPr/>
          <a:lstStyle/>
          <a:p>
            <a:pPr>
              <a:defRPr/>
            </a:pPr>
            <a:r>
              <a:rPr lang="en-US" smtClean="0"/>
              <a:t>Module Focus Session          Grade 2 Module 1 and Module 2</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39</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57128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a:buFont typeface="Arial"/>
              <a:buNone/>
            </a:pPr>
            <a:r>
              <a:rPr lang="en-US" dirty="0" smtClean="0"/>
              <a:t>Take about 8 minutes to read the Module</a:t>
            </a:r>
            <a:r>
              <a:rPr lang="en-US" baseline="0" dirty="0" smtClean="0"/>
              <a:t> Overview.  As you read, think about w</a:t>
            </a:r>
            <a:r>
              <a:rPr lang="en-US" dirty="0" smtClean="0"/>
              <a:t>hy we begin the</a:t>
            </a:r>
            <a:r>
              <a:rPr lang="en-US" baseline="0" dirty="0" smtClean="0"/>
              <a:t> Grade 2 curriculum with a focus on sums and differences to 20?</a:t>
            </a:r>
          </a:p>
          <a:p>
            <a:pPr marL="0" indent="0">
              <a:buFont typeface="Arial"/>
              <a:buNone/>
            </a:pPr>
            <a:endParaRPr lang="en-US" dirty="0" smtClean="0"/>
          </a:p>
          <a:p>
            <a:pPr marL="171450" indent="-171450">
              <a:buFont typeface="Arial"/>
              <a:buChar char="•"/>
            </a:pPr>
            <a:r>
              <a:rPr lang="en-US" i="1" dirty="0" smtClean="0"/>
              <a:t>Foundational</a:t>
            </a:r>
            <a:r>
              <a:rPr lang="en-US" i="1" baseline="0" dirty="0" smtClean="0"/>
              <a:t> for Level 3 counting strategies (make a 10)</a:t>
            </a:r>
          </a:p>
          <a:p>
            <a:pPr marL="171450" indent="-171450">
              <a:buFont typeface="Arial"/>
              <a:buChar char="•"/>
            </a:pPr>
            <a:endParaRPr lang="en-US" i="1" baseline="0" dirty="0" smtClean="0"/>
          </a:p>
          <a:p>
            <a:pPr marL="171450" indent="-171450">
              <a:buFont typeface="Arial"/>
              <a:buChar char="•"/>
            </a:pPr>
            <a:r>
              <a:rPr lang="en-US" i="1" dirty="0" smtClean="0"/>
              <a:t>Enables assessment that</a:t>
            </a:r>
            <a:r>
              <a:rPr lang="en-US" i="1" baseline="0" dirty="0" smtClean="0"/>
              <a:t> can drive instruction/differentiation</a:t>
            </a:r>
          </a:p>
          <a:p>
            <a:pPr marL="171450" indent="-171450">
              <a:buFont typeface="Arial"/>
              <a:buChar char="•"/>
            </a:pPr>
            <a:endParaRPr lang="en-US" i="1" baseline="0" dirty="0" smtClean="0"/>
          </a:p>
          <a:p>
            <a:pPr marL="171450" indent="-171450">
              <a:buFont typeface="Arial"/>
              <a:buChar char="•"/>
            </a:pPr>
            <a:r>
              <a:rPr lang="en-US" i="1" baseline="0" dirty="0" smtClean="0"/>
              <a:t>Foundational for addition and subtraction up to 1,000 and solving word problems</a:t>
            </a:r>
            <a:endParaRPr lang="en-US" i="1"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740963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lvl="1">
              <a:spcAft>
                <a:spcPts val="1200"/>
              </a:spcAft>
            </a:pPr>
            <a:r>
              <a:rPr lang="en-US" i="1" dirty="0" smtClean="0"/>
              <a:t>Allow time for turn and talk, then facilitate a discussion.  Be sure to include answers to the provided questions, specifically addressing the progression of mathematics in Module 1.</a:t>
            </a:r>
            <a:endParaRPr lang="en-US" i="1" dirty="0"/>
          </a:p>
          <a:p>
            <a:pPr marL="403225" lvl="1" indent="-177800">
              <a:spcAft>
                <a:spcPts val="0"/>
              </a:spcAft>
              <a:buFont typeface="Arial" pitchFamily="34" charset="0"/>
              <a:buChar char="•"/>
            </a:pPr>
            <a:r>
              <a:rPr lang="en-US" dirty="0" smtClean="0"/>
              <a:t>What does the sequence of Fluency Practices accomplish as a whole?  </a:t>
            </a:r>
            <a:r>
              <a:rPr lang="en-US" i="1" dirty="0" smtClean="0"/>
              <a:t>(</a:t>
            </a:r>
            <a:r>
              <a:rPr lang="en-US" i="1" dirty="0" smtClean="0">
                <a:solidFill>
                  <a:srgbClr val="FF0000"/>
                </a:solidFill>
              </a:rPr>
              <a:t>2.OA.2 focus: emphasis on the structure of ten, making ten, taking from ten to add and subtract fluently, as well as ten plus facts – show that those facts are easy, thus motivating</a:t>
            </a:r>
            <a:r>
              <a:rPr lang="en-US" i="1" baseline="0" dirty="0" smtClean="0">
                <a:solidFill>
                  <a:srgbClr val="FF0000"/>
                </a:solidFill>
              </a:rPr>
              <a:t> students to use the make a ten strategy.</a:t>
            </a:r>
            <a:r>
              <a:rPr lang="en-US" i="1" dirty="0" smtClean="0"/>
              <a:t>)</a:t>
            </a:r>
            <a:endParaRPr lang="en-US" i="1" dirty="0"/>
          </a:p>
          <a:p>
            <a:pPr marL="403225" lvl="1" indent="-177800">
              <a:spcAft>
                <a:spcPts val="0"/>
              </a:spcAft>
              <a:buFont typeface="Arial" pitchFamily="34" charset="0"/>
              <a:buChar char="•"/>
            </a:pPr>
            <a:r>
              <a:rPr lang="en-US" dirty="0" smtClean="0"/>
              <a:t>How does the sequence of Application Problems connect to </a:t>
            </a:r>
            <a:r>
              <a:rPr lang="en-US" dirty="0"/>
              <a:t>topic/module? </a:t>
            </a:r>
            <a:r>
              <a:rPr lang="en-US" i="1" dirty="0" smtClean="0"/>
              <a:t>(</a:t>
            </a:r>
            <a:r>
              <a:rPr lang="en-US" i="1" dirty="0" smtClean="0">
                <a:solidFill>
                  <a:srgbClr val="FF0000"/>
                </a:solidFill>
              </a:rPr>
              <a:t>they often build on the previous lesson objective, they provide a</a:t>
            </a:r>
            <a:r>
              <a:rPr lang="en-US" i="1" baseline="0" dirty="0" smtClean="0">
                <a:solidFill>
                  <a:srgbClr val="FF0000"/>
                </a:solidFill>
              </a:rPr>
              <a:t> v</a:t>
            </a:r>
            <a:r>
              <a:rPr lang="en-US" i="1" dirty="0" smtClean="0">
                <a:solidFill>
                  <a:srgbClr val="FF0000"/>
                </a:solidFill>
              </a:rPr>
              <a:t>ariety of problem types (from the OA Progression), they</a:t>
            </a:r>
            <a:r>
              <a:rPr lang="en-US" i="1" baseline="0" dirty="0" smtClean="0">
                <a:solidFill>
                  <a:srgbClr val="FF0000"/>
                </a:solidFill>
              </a:rPr>
              <a:t> </a:t>
            </a:r>
            <a:r>
              <a:rPr lang="en-US" i="1" dirty="0" smtClean="0">
                <a:solidFill>
                  <a:srgbClr val="FF0000"/>
                </a:solidFill>
              </a:rPr>
              <a:t>provide</a:t>
            </a:r>
            <a:r>
              <a:rPr lang="en-US" i="1" baseline="0" dirty="0" smtClean="0">
                <a:solidFill>
                  <a:srgbClr val="FF0000"/>
                </a:solidFill>
              </a:rPr>
              <a:t> c</a:t>
            </a:r>
            <a:r>
              <a:rPr lang="en-US" i="1" dirty="0" smtClean="0">
                <a:solidFill>
                  <a:srgbClr val="FF0000"/>
                </a:solidFill>
              </a:rPr>
              <a:t>ontinued practice with solution strategies,</a:t>
            </a:r>
            <a:r>
              <a:rPr lang="en-US" i="1" baseline="0" dirty="0" smtClean="0">
                <a:solidFill>
                  <a:srgbClr val="FF0000"/>
                </a:solidFill>
              </a:rPr>
              <a:t> progress from s</a:t>
            </a:r>
            <a:r>
              <a:rPr lang="en-US" i="1" dirty="0" smtClean="0">
                <a:solidFill>
                  <a:srgbClr val="FF0000"/>
                </a:solidFill>
              </a:rPr>
              <a:t>imple (smaller numbers) to complex (larger numbers, linguistic expectations, and extensions),</a:t>
            </a:r>
            <a:r>
              <a:rPr lang="en-US" i="1" baseline="0" dirty="0" smtClean="0">
                <a:solidFill>
                  <a:srgbClr val="FF0000"/>
                </a:solidFill>
              </a:rPr>
              <a:t> they allow for practic</a:t>
            </a:r>
            <a:r>
              <a:rPr lang="en-US" i="1" dirty="0" smtClean="0">
                <a:solidFill>
                  <a:srgbClr val="FF0000"/>
                </a:solidFill>
              </a:rPr>
              <a:t>e of simple math drawings (number bonds, equal</a:t>
            </a:r>
            <a:r>
              <a:rPr lang="en-US" i="1" baseline="0" dirty="0" smtClean="0">
                <a:solidFill>
                  <a:srgbClr val="FF0000"/>
                </a:solidFill>
              </a:rPr>
              <a:t> groups drawings, arrays </a:t>
            </a:r>
            <a:r>
              <a:rPr lang="en-US" i="1" dirty="0" smtClean="0">
                <a:solidFill>
                  <a:srgbClr val="FF0000"/>
                </a:solidFill>
              </a:rPr>
              <a:t>etc.)</a:t>
            </a:r>
            <a:endParaRPr lang="en-US" i="1" dirty="0"/>
          </a:p>
          <a:p>
            <a:pPr marL="403225" lvl="1" indent="-177800">
              <a:spcAft>
                <a:spcPts val="0"/>
              </a:spcAft>
              <a:buFont typeface="Arial" pitchFamily="34" charset="0"/>
              <a:buChar char="•"/>
            </a:pPr>
            <a:r>
              <a:rPr lang="en-US" dirty="0" smtClean="0"/>
              <a:t>How does the sequence of Concept Development and Student Debrief build </a:t>
            </a:r>
            <a:br>
              <a:rPr lang="en-US" dirty="0" smtClean="0"/>
            </a:br>
            <a:r>
              <a:rPr lang="en-US" dirty="0" smtClean="0"/>
              <a:t>toward mastery of the </a:t>
            </a:r>
            <a:r>
              <a:rPr lang="en-US" dirty="0"/>
              <a:t>topic/module</a:t>
            </a:r>
            <a:r>
              <a:rPr lang="en-US" dirty="0" smtClean="0"/>
              <a:t>?  </a:t>
            </a:r>
            <a:r>
              <a:rPr lang="en-US" i="1" dirty="0" smtClean="0"/>
              <a:t>(built on the progression of learning, </a:t>
            </a:r>
            <a:r>
              <a:rPr lang="en-US" i="1" dirty="0" smtClean="0">
                <a:solidFill>
                  <a:srgbClr val="FF0000"/>
                </a:solidFill>
              </a:rPr>
              <a:t>highlight transition from</a:t>
            </a:r>
            <a:r>
              <a:rPr lang="en-US" i="1" baseline="0" dirty="0" smtClean="0">
                <a:solidFill>
                  <a:srgbClr val="FF0000"/>
                </a:solidFill>
              </a:rPr>
              <a:t> concrete </a:t>
            </a:r>
            <a:r>
              <a:rPr lang="en-US" i="1" baseline="0" dirty="0" smtClean="0">
                <a:solidFill>
                  <a:srgbClr val="FF0000"/>
                </a:solidFill>
                <a:sym typeface="Wingdings"/>
              </a:rPr>
              <a:t> abstract, and simple  complex; the debrief gives them the chance to summarize their understanding from the lesson; also a type of formative assessment so teacher can know students’ levels of understanding. Also a good time for students to get feedback, from partner and teacher on their thinking. Individual feedback is one of the top tools that students use to learn and summarizing deepens understanding by helping students internalize their knowledge.)</a:t>
            </a:r>
            <a:endParaRPr lang="en-US" i="1"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11" name="Date Placeholder 10"/>
          <p:cNvSpPr>
            <a:spLocks noGrp="1"/>
          </p:cNvSpPr>
          <p:nvPr>
            <p:ph type="dt" idx="10"/>
          </p:nvPr>
        </p:nvSpPr>
        <p:spPr/>
        <p:txBody>
          <a:bodyPr/>
          <a:lstStyle/>
          <a:p>
            <a:pPr>
              <a:defRPr/>
            </a:pPr>
            <a:r>
              <a:rPr lang="en-US" smtClean="0"/>
              <a:t>Module Focus Session          Grade 2 Module 1 and Module 2</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40</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571280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you’ve had a chance to examine</a:t>
            </a:r>
            <a:r>
              <a:rPr lang="en-US" sz="1200" kern="1200" baseline="0" dirty="0" smtClean="0">
                <a:solidFill>
                  <a:schemeClr val="tx1"/>
                </a:solidFill>
                <a:latin typeface="Calibri" charset="0"/>
                <a:ea typeface="ＭＳ Ｐゴシック" charset="-128"/>
                <a:cs typeface="ＭＳ Ｐゴシック" charset="-128"/>
              </a:rPr>
              <a:t> this module at several levels.  We looked at the lesson components, we explored the instructional sequence from objective to objective, and we’ve thought about what this module accomplishes in the larger scope of mathematical understanding.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spend some time now discussing strategies for implementation and preparing for the beginning of the upcoming school year.</a:t>
            </a:r>
            <a:endParaRPr lang="en-US" sz="1200" kern="1200" dirty="0" smtClean="0">
              <a:solidFill>
                <a:schemeClr val="tx1"/>
              </a:solidFill>
              <a:latin typeface="Calibri" charset="0"/>
              <a:ea typeface="ＭＳ Ｐゴシック" charset="-128"/>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Module Focus Session          Grade 2 Module 1 and Module 2</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41</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87245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Allow time for participants to look back at the module overview and the topic opener</a:t>
            </a:r>
            <a:r>
              <a:rPr lang="en-US" i="1" baseline="0" dirty="0" smtClean="0"/>
              <a:t> </a:t>
            </a:r>
            <a:r>
              <a:rPr lang="en-US" i="1" dirty="0" smtClean="0"/>
              <a:t>for the pre-selected topic.  </a:t>
            </a:r>
          </a:p>
          <a:p>
            <a:endParaRPr lang="en-US" i="1" dirty="0" smtClean="0"/>
          </a:p>
          <a:p>
            <a:r>
              <a:rPr lang="en-US" i="1" dirty="0" smtClean="0"/>
              <a:t>Click to advance second bullet.  </a:t>
            </a:r>
            <a:r>
              <a:rPr lang="en-US" i="1" baseline="0" dirty="0" smtClean="0"/>
              <a:t>Allow time for participants to study the sample work provided for the module assessment(s).  </a:t>
            </a:r>
          </a:p>
          <a:p>
            <a:endParaRPr lang="en-US" i="1" baseline="0" dirty="0" smtClean="0"/>
          </a:p>
          <a:p>
            <a:r>
              <a:rPr lang="en-US" i="1" baseline="0" dirty="0" smtClean="0"/>
              <a:t>NOTE TO FACILITATORS:  It is likely that participants will have already studied these documents during Session 1 of this NTI.  If this is the case, there is no need to spend additional time on this slide at this point.</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The module overview, topic opener, and applicable module assessment(s) for any topic from any module at any grade level</a:t>
            </a:r>
            <a:endParaRPr lang="en-US" sz="1100" baseline="0" dirty="0"/>
          </a:p>
        </p:txBody>
      </p:sp>
      <p:sp>
        <p:nvSpPr>
          <p:cNvPr id="4" name="Date Placeholder 3"/>
          <p:cNvSpPr>
            <a:spLocks noGrp="1"/>
          </p:cNvSpPr>
          <p:nvPr>
            <p:ph type="dt" idx="10"/>
          </p:nvPr>
        </p:nvSpPr>
        <p:spPr/>
        <p:txBody>
          <a:bodyPr/>
          <a:lstStyle/>
          <a:p>
            <a:pPr>
              <a:defRPr/>
            </a:pPr>
            <a:r>
              <a:rPr lang="en-US" smtClean="0"/>
              <a:t>Module Focus Session          Grade 2 Module 1 and Module 2</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42</a:t>
            </a:fld>
            <a:endParaRPr lang="en-US" dirty="0"/>
          </a:p>
        </p:txBody>
      </p:sp>
      <p:sp>
        <p:nvSpPr>
          <p:cNvPr id="8" name="Header Placeholder 7"/>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4094482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Allow time for participants to read the first lesson of the pre-selected topic.  </a:t>
            </a:r>
          </a:p>
          <a:p>
            <a:endParaRPr lang="en-US" i="1" dirty="0" smtClean="0"/>
          </a:p>
          <a:p>
            <a:r>
              <a:rPr lang="en-US" i="1" dirty="0" smtClean="0"/>
              <a:t>Click to advance second bullet.  Read aloud</a:t>
            </a:r>
            <a:r>
              <a:rPr lang="en-US" i="1" baseline="0" dirty="0" smtClean="0"/>
              <a:t> the objective of the first lesson.  Allow time for participants to re-read the exit ticket.  Facilitate a discussion about the major concept required by the exit ticket.</a:t>
            </a:r>
          </a:p>
          <a:p>
            <a:endParaRPr lang="en-US" i="1" baseline="0" dirty="0" smtClean="0"/>
          </a:p>
          <a:p>
            <a:r>
              <a:rPr lang="en-US" i="1" baseline="0" dirty="0" smtClean="0"/>
              <a:t>Click to advance the third bullet.  Allow time for participants to study the concept development and problem set.  If</a:t>
            </a:r>
            <a:r>
              <a:rPr lang="en-US" i="1" dirty="0" smtClean="0"/>
              <a:t> participants have paper copies of the lessons, encourage them to highlight the portions of the CD/PS that are critical in preparation for the exit ticket.</a:t>
            </a:r>
            <a:r>
              <a:rPr lang="en-US" i="1" baseline="0" dirty="0" smtClean="0"/>
              <a:t>  Facilitate a discussion about those portions of the lesson</a:t>
            </a:r>
            <a:r>
              <a:rPr lang="en-US" i="1" dirty="0" smtClean="0"/>
              <a:t> that </a:t>
            </a:r>
            <a:r>
              <a:rPr lang="en-US" i="1" baseline="0" dirty="0" smtClean="0"/>
              <a:t>are necessary in preparation for the exit ticket and those that</a:t>
            </a:r>
            <a:r>
              <a:rPr lang="en-US" i="1" dirty="0" smtClean="0"/>
              <a:t> </a:t>
            </a:r>
            <a:r>
              <a:rPr lang="en-US" i="1" baseline="0" dirty="0" smtClean="0"/>
              <a:t>go beyond the major concept needed for the exit ticket.</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The preselected topic </a:t>
            </a:r>
          </a:p>
          <a:p>
            <a:pPr marL="458788" lvl="1" indent="-285750">
              <a:buFont typeface="Arial" pitchFamily="34" charset="0"/>
              <a:buChar char="•"/>
              <a:tabLst/>
            </a:pPr>
            <a:r>
              <a:rPr lang="en-US" sz="1100" baseline="0" dirty="0" smtClean="0"/>
              <a:t>Highlighters (optional)</a:t>
            </a:r>
            <a:endParaRPr lang="en-US" sz="1100" baseline="0" dirty="0"/>
          </a:p>
        </p:txBody>
      </p:sp>
      <p:sp>
        <p:nvSpPr>
          <p:cNvPr id="4" name="Date Placeholder 3"/>
          <p:cNvSpPr>
            <a:spLocks noGrp="1"/>
          </p:cNvSpPr>
          <p:nvPr>
            <p:ph type="dt" idx="10"/>
          </p:nvPr>
        </p:nvSpPr>
        <p:spPr/>
        <p:txBody>
          <a:bodyPr/>
          <a:lstStyle/>
          <a:p>
            <a:pPr>
              <a:defRPr/>
            </a:pPr>
            <a:r>
              <a:rPr lang="en-US" smtClean="0"/>
              <a:t>Module Focus Session          Grade 2 Module 1 and Module 2</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43</a:t>
            </a:fld>
            <a:endParaRPr lang="en-US" dirty="0"/>
          </a:p>
        </p:txBody>
      </p:sp>
      <p:sp>
        <p:nvSpPr>
          <p:cNvPr id="8" name="Header Placeholder 7"/>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4094482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participants’ previous observations might be further impacted as they consider the needs of a specific group of students.  As appropriate, draw attention to any relevant notes boxes in the margins of the lesson</a:t>
            </a:r>
            <a:r>
              <a:rPr lang="en-US" i="1" dirty="0" smtClean="0"/>
              <a:t>.  </a:t>
            </a:r>
          </a:p>
          <a:p>
            <a:endParaRPr lang="en-US" i="1" dirty="0" smtClean="0"/>
          </a:p>
          <a:p>
            <a:r>
              <a:rPr lang="en-US" i="1" dirty="0" smtClean="0"/>
              <a:t>Click to advance second bullet. </a:t>
            </a:r>
            <a:r>
              <a:rPr lang="en-US" i="1" baseline="0" dirty="0" smtClean="0"/>
              <a:t>Allow time for participants to read the exit ticket for the next lesson.  Facilitate a discussion about the relationship between the two exit tickets.</a:t>
            </a:r>
          </a:p>
          <a:p>
            <a:endParaRPr lang="en-US" i="1" baseline="0" dirty="0" smtClean="0"/>
          </a:p>
          <a:p>
            <a:r>
              <a:rPr lang="en-US" i="1" baseline="0" dirty="0" smtClean="0"/>
              <a:t>Click to advance the third bullet. Facilitate discussion about how these new observations might further impact their decisions regarding implementation of the first lesson.</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Module Focus Session          Grade 2 Module 1 and Module 2</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44</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42782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the student debrief is impacted by the implementation decisions made thus far</a:t>
            </a:r>
            <a:r>
              <a:rPr lang="en-US" i="1" dirty="0" smtClean="0"/>
              <a:t>.  </a:t>
            </a:r>
          </a:p>
          <a:p>
            <a:endParaRPr lang="en-US" i="1" dirty="0" smtClean="0"/>
          </a:p>
          <a:p>
            <a:r>
              <a:rPr lang="en-US" i="1" dirty="0" smtClean="0"/>
              <a:t>Click to advance second bullet. </a:t>
            </a:r>
            <a:r>
              <a:rPr lang="en-US" i="1" baseline="0" dirty="0" smtClean="0"/>
              <a:t>Facilitate a discussion about the other lesson components</a:t>
            </a:r>
            <a:r>
              <a:rPr lang="en-US" i="1" dirty="0" smtClean="0"/>
              <a:t> and the need to </a:t>
            </a:r>
            <a:r>
              <a:rPr lang="en-US" i="1" baseline="0" dirty="0" smtClean="0"/>
              <a:t>ensure that the balance of rigor is maintained.  </a:t>
            </a:r>
          </a:p>
          <a:p>
            <a:endParaRPr lang="en-US" i="1" baseline="0" dirty="0" smtClean="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Module Focus Session          Grade 2 Module 1 and Module 2</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45</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42782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Review</a:t>
            </a:r>
            <a:r>
              <a:rPr lang="en-US" i="1" baseline="0" dirty="0" smtClean="0"/>
              <a:t> the planning protocol.  </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Module Focus Session          Grade 2 Module 1 and Module 2</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46</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43426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charset="0"/>
                <a:ea typeface="ＭＳ Ｐゴシック" charset="-128"/>
                <a:cs typeface="ＭＳ Ｐゴシック" charset="-128"/>
              </a:rPr>
              <a:t>Module 2 focuses on metric measurement. Its placement here in the instructional sequence serves several purposes:</a:t>
            </a:r>
          </a:p>
          <a:p>
            <a:endParaRPr lang="en-US" sz="1200" kern="1200" dirty="0" smtClean="0">
              <a:solidFill>
                <a:schemeClr val="tx1"/>
              </a:solidFill>
              <a:effectLst/>
              <a:latin typeface="Calibri" charset="0"/>
              <a:ea typeface="ＭＳ Ｐゴシック" charset="-128"/>
              <a:cs typeface="ＭＳ Ｐゴシック" charset="-128"/>
            </a:endParaRPr>
          </a:p>
          <a:p>
            <a:pPr marL="171450" indent="-171450">
              <a:buFont typeface="Arial"/>
              <a:buChar char="•"/>
            </a:pPr>
            <a:r>
              <a:rPr lang="en-US" sz="1200" kern="1200" dirty="0" smtClean="0">
                <a:solidFill>
                  <a:schemeClr val="tx1"/>
                </a:solidFill>
                <a:effectLst/>
                <a:latin typeface="Calibri" charset="0"/>
                <a:ea typeface="ＭＳ Ｐゴシック" charset="-128"/>
                <a:cs typeface="ＭＳ Ｐゴシック" charset="-128"/>
              </a:rPr>
              <a:t>The importance of the unit is emphasized as students learn to use measurement tools with the understanding that linear measure involves an iteration of units and that the smaller a unit, the more iterations are necessary to cover a given length. This reinforces the significance of the unit.</a:t>
            </a:r>
            <a:r>
              <a:rPr lang="en-US" dirty="0" smtClean="0">
                <a:effectLst/>
              </a:rPr>
              <a:t> </a:t>
            </a:r>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pPr marL="171450" lvl="0" indent="-171450">
              <a:buFont typeface="Arial"/>
              <a:buChar char="•"/>
            </a:pPr>
            <a:r>
              <a:rPr lang="en-US" sz="1200" kern="1200" dirty="0" smtClean="0">
                <a:solidFill>
                  <a:schemeClr val="tx1"/>
                </a:solidFill>
                <a:effectLst/>
                <a:latin typeface="Calibri" charset="0"/>
                <a:ea typeface="ＭＳ Ｐゴシック" charset="-128"/>
                <a:cs typeface="ＭＳ Ｐゴシック" charset="-128"/>
              </a:rPr>
              <a:t>Work with metric units supports upcoming work in Module 3 with place value units of 1, 10, and 100,  as students discover the relationship between 10s and 100s.  Work on the centimeter ruler and meter stick gives students a concrete basis for seeing units within units.  Students also construct a</a:t>
            </a:r>
            <a:r>
              <a:rPr lang="en-US" sz="1200" kern="1200" baseline="0" dirty="0" smtClean="0">
                <a:solidFill>
                  <a:schemeClr val="tx1"/>
                </a:solidFill>
                <a:effectLst/>
                <a:latin typeface="Calibri" charset="0"/>
                <a:ea typeface="ＭＳ Ｐゴシック" charset="-128"/>
                <a:cs typeface="ＭＳ Ｐゴシック" charset="-128"/>
              </a:rPr>
              <a:t> paper</a:t>
            </a:r>
            <a:r>
              <a:rPr lang="en-US" sz="1200" kern="1200" dirty="0" smtClean="0">
                <a:solidFill>
                  <a:schemeClr val="tx1"/>
                </a:solidFill>
                <a:effectLst/>
                <a:latin typeface="Calibri" charset="0"/>
                <a:ea typeface="ＭＳ Ｐゴシック" charset="-128"/>
                <a:cs typeface="ＭＳ Ｐゴシック" charset="-128"/>
              </a:rPr>
              <a:t> meter strip that emphasizes the</a:t>
            </a:r>
            <a:r>
              <a:rPr lang="en-US" sz="1200" kern="1200" baseline="0" dirty="0" smtClean="0">
                <a:solidFill>
                  <a:schemeClr val="tx1"/>
                </a:solidFill>
                <a:effectLst/>
                <a:latin typeface="Calibri" charset="0"/>
                <a:ea typeface="ＭＳ Ｐゴシック" charset="-128"/>
                <a:cs typeface="ＭＳ Ｐゴシック" charset="-128"/>
              </a:rPr>
              <a:t> units of 10 to add and subtract multiples of 10 to numbers within 100.  Students are introduced to two fluency activities called Meter Strip Addition:  Adding Multiples of 10 to a Number, and Meter Strip Subtraction:  Subtracting Multiples of 10 from a Number.  </a:t>
            </a:r>
            <a:endParaRPr lang="en-US" sz="1200" kern="1200" dirty="0" smtClean="0">
              <a:solidFill>
                <a:schemeClr val="tx1"/>
              </a:solidFill>
              <a:effectLst/>
              <a:latin typeface="Calibri" charset="0"/>
              <a:ea typeface="ＭＳ Ｐゴシック" charset="-128"/>
              <a:cs typeface="ＭＳ Ｐゴシック" charset="-128"/>
            </a:endParaRPr>
          </a:p>
          <a:p>
            <a:pPr marL="171450" lvl="0" indent="-171450">
              <a:buFont typeface="Arial"/>
              <a:buChar char="•"/>
            </a:pPr>
            <a:endParaRPr lang="en-US" sz="1200" kern="1200" dirty="0" smtClean="0">
              <a:solidFill>
                <a:schemeClr val="tx1"/>
              </a:solidFill>
              <a:effectLst/>
              <a:latin typeface="Calibri" charset="0"/>
              <a:ea typeface="ＭＳ Ｐゴシック" charset="-128"/>
              <a:cs typeface="ＭＳ Ｐゴシック" charset="-128"/>
            </a:endParaRPr>
          </a:p>
          <a:p>
            <a:pPr marL="171450" lvl="0" indent="-171450">
              <a:buFont typeface="Arial"/>
              <a:buChar char="•"/>
            </a:pPr>
            <a:r>
              <a:rPr lang="en-US" sz="1200" kern="1200" dirty="0" smtClean="0">
                <a:solidFill>
                  <a:schemeClr val="tx1"/>
                </a:solidFill>
                <a:effectLst/>
                <a:latin typeface="Calibri" charset="0"/>
                <a:ea typeface="ＭＳ Ｐゴシック" charset="-128"/>
                <a:cs typeface="ＭＳ Ｐゴシック" charset="-128"/>
              </a:rPr>
              <a:t>Units play a central role in the addition and subtraction algorithms of Modules 4 and 5; the algorithms are manipulations of a different kind of unit, place value units.</a:t>
            </a:r>
          </a:p>
          <a:p>
            <a:pPr marL="0" lvl="0" indent="0">
              <a:buFont typeface="Arial"/>
              <a:buNone/>
            </a:pPr>
            <a:endParaRPr lang="en-US" sz="1200" kern="1200" dirty="0" smtClean="0">
              <a:solidFill>
                <a:schemeClr val="tx1"/>
              </a:solidFill>
              <a:effectLst/>
              <a:latin typeface="Calibri" charset="0"/>
              <a:ea typeface="ＭＳ Ｐゴシック" charset="-128"/>
              <a:cs typeface="ＭＳ Ｐゴシック" charset="-128"/>
            </a:endParaRPr>
          </a:p>
          <a:p>
            <a:pPr marL="171450" lvl="0" indent="-171450">
              <a:buFont typeface="Arial"/>
              <a:buChar char="•"/>
            </a:pPr>
            <a:r>
              <a:rPr lang="en-US" sz="1200" kern="1200" dirty="0" smtClean="0">
                <a:solidFill>
                  <a:schemeClr val="tx1"/>
                </a:solidFill>
                <a:effectLst/>
                <a:latin typeface="Calibri" charset="0"/>
                <a:ea typeface="ＭＳ Ｐゴシック" charset="-128"/>
                <a:cs typeface="ＭＳ Ｐゴシック" charset="-128"/>
              </a:rPr>
              <a:t>It provides a rich context for word problems that students can use throughout the year (the Application piece of rigor)</a:t>
            </a:r>
            <a:r>
              <a:rPr lang="en-US" sz="1200" kern="1200" baseline="0" dirty="0" smtClean="0">
                <a:solidFill>
                  <a:schemeClr val="tx1"/>
                </a:solidFill>
                <a:effectLst/>
                <a:latin typeface="Calibri" charset="0"/>
                <a:ea typeface="ＭＳ Ｐゴシック" charset="-128"/>
                <a:cs typeface="ＭＳ Ｐゴシック" charset="-128"/>
              </a:rPr>
              <a:t> and it</a:t>
            </a:r>
            <a:r>
              <a:rPr lang="en-US" sz="1200" kern="1200" dirty="0" smtClean="0">
                <a:solidFill>
                  <a:schemeClr val="tx1"/>
                </a:solidFill>
                <a:effectLst/>
                <a:latin typeface="Calibri" charset="0"/>
                <a:ea typeface="ＭＳ Ｐゴシック" charset="-128"/>
                <a:cs typeface="ＭＳ Ｐゴシック" charset="-128"/>
              </a:rPr>
              <a:t> provides the context for the introduction to the tape</a:t>
            </a:r>
            <a:r>
              <a:rPr lang="en-US" sz="1200" kern="1200" baseline="0" dirty="0" smtClean="0">
                <a:solidFill>
                  <a:schemeClr val="tx1"/>
                </a:solidFill>
                <a:effectLst/>
                <a:latin typeface="Calibri" charset="0"/>
                <a:ea typeface="ＭＳ Ｐゴシック" charset="-128"/>
                <a:cs typeface="ＭＳ Ｐゴシック" charset="-128"/>
              </a:rPr>
              <a:t> diagram in G2.</a:t>
            </a:r>
            <a:endParaRPr lang="en-US" sz="1200" kern="1200" dirty="0" smtClean="0">
              <a:solidFill>
                <a:schemeClr val="tx1"/>
              </a:solidFill>
              <a:effectLst/>
              <a:latin typeface="Calibri" charset="0"/>
              <a:ea typeface="ＭＳ Ｐゴシック" charset="-128"/>
              <a:cs typeface="ＭＳ Ｐゴシック" charset="-128"/>
            </a:endParaRPr>
          </a:p>
          <a:p>
            <a:pPr marL="0" indent="0">
              <a:buFont typeface="Arial"/>
              <a:buNone/>
            </a:pPr>
            <a:endParaRPr lang="en-US" sz="1200" kern="1200" dirty="0" smtClean="0">
              <a:solidFill>
                <a:schemeClr val="tx1"/>
              </a:solidFill>
              <a:effectLst/>
              <a:latin typeface="Calibri" charset="0"/>
              <a:ea typeface="ＭＳ Ｐゴシック" charset="-128"/>
              <a:cs typeface="ＭＳ Ｐゴシック" charset="-128"/>
            </a:endParaRPr>
          </a:p>
          <a:p>
            <a:pPr marL="171450" indent="-171450">
              <a:buFont typeface="Arial"/>
              <a:buChar char="•"/>
            </a:pP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740963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Materials: (T) 2 post-it notes,</a:t>
            </a:r>
            <a:r>
              <a:rPr lang="en-US" i="1" baseline="0" dirty="0" smtClean="0"/>
              <a:t> cm cubes, used crayon, Problem Set page 1 and Exit Ticket for each participant</a:t>
            </a:r>
            <a:endParaRPr lang="en-US" i="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 Lesson 1 of Module 2, students begin building concepts</a:t>
            </a:r>
            <a:r>
              <a:rPr lang="en-US" baseline="0" dirty="0" smtClean="0"/>
              <a:t> about measurement. In this lesson students are introduced to the terms </a:t>
            </a:r>
            <a:r>
              <a:rPr lang="en-US" b="1" baseline="0" dirty="0" smtClean="0"/>
              <a:t>estimate</a:t>
            </a:r>
            <a:r>
              <a:rPr lang="en-US" baseline="0" dirty="0" smtClean="0"/>
              <a:t> and </a:t>
            </a:r>
            <a:r>
              <a:rPr lang="en-US" b="1" baseline="0" dirty="0" smtClean="0"/>
              <a:t>about</a:t>
            </a: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i="1" baseline="0" dirty="0" smtClean="0"/>
              <a:t>Model CD.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Complete</a:t>
            </a:r>
            <a:r>
              <a:rPr lang="en-US" b="1" baseline="0" dirty="0" smtClean="0"/>
              <a:t> Problem Set page 1 </a:t>
            </a:r>
            <a:r>
              <a:rPr lang="en-US" b="0" baseline="0" dirty="0" smtClean="0"/>
              <a:t>and the </a:t>
            </a:r>
            <a:r>
              <a:rPr lang="en-US" b="1" baseline="0" dirty="0" smtClean="0"/>
              <a:t>Exit Ticket</a:t>
            </a: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i="1" baseline="0" dirty="0" smtClean="0"/>
              <a:t>Materials: Exit Ticket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i="1" baseline="0" dirty="0" smtClean="0"/>
              <a:t>Model CD </a:t>
            </a:r>
            <a:r>
              <a:rPr lang="en-US" i="1" baseline="0" dirty="0" smtClean="0"/>
              <a:t>and take </a:t>
            </a:r>
            <a:r>
              <a:rPr lang="en-US" b="1" i="1" baseline="0" dirty="0" smtClean="0"/>
              <a:t>Exit Ticket. </a:t>
            </a:r>
            <a:r>
              <a:rPr lang="en-US" i="1" baseline="0" dirty="0" smtClean="0"/>
              <a:t>Discuss the conceptual understanding needed to measure the card. (Student started at 1 instead of at 0.)</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350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759888"/>
          </a:xfrm>
        </p:spPr>
        <p:txBody>
          <a:bodyPr/>
          <a:lstStyle/>
          <a:p>
            <a:r>
              <a:rPr lang="en-US" sz="1000" i="1" dirty="0" smtClean="0">
                <a:effectLst/>
              </a:rPr>
              <a:t>Materials: 10 linking</a:t>
            </a:r>
            <a:r>
              <a:rPr lang="en-US" sz="1000" i="1" baseline="0" dirty="0" smtClean="0">
                <a:effectLst/>
              </a:rPr>
              <a:t> cubes per participant, </a:t>
            </a:r>
            <a:r>
              <a:rPr lang="en-US" sz="1000" i="1" kern="1200" dirty="0" smtClean="0">
                <a:solidFill>
                  <a:schemeClr val="tx1"/>
                </a:solidFill>
                <a:effectLst/>
              </a:rPr>
              <a:t>Add Tens and Some Ones, sprint directions sheet</a:t>
            </a:r>
          </a:p>
          <a:p>
            <a:endParaRPr lang="en-US" sz="1000" kern="1200" dirty="0" smtClean="0">
              <a:solidFill>
                <a:schemeClr val="tx1"/>
              </a:solidFill>
              <a:effectLst/>
            </a:endParaRPr>
          </a:p>
          <a:p>
            <a:r>
              <a:rPr lang="en-US" sz="1000" i="1" kern="1200" dirty="0" smtClean="0">
                <a:solidFill>
                  <a:schemeClr val="tx1"/>
                </a:solidFill>
                <a:effectLst/>
              </a:rPr>
              <a:t>Model</a:t>
            </a:r>
            <a:r>
              <a:rPr lang="en-US" sz="1000" i="1" kern="1200" baseline="0" dirty="0" smtClean="0">
                <a:solidFill>
                  <a:schemeClr val="tx1"/>
                </a:solidFill>
                <a:effectLst/>
              </a:rPr>
              <a:t> all three fluencies.</a:t>
            </a:r>
            <a:endParaRPr lang="en-US" sz="1000" i="1" dirty="0" smtClean="0">
              <a:effectLst/>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47193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Calibri" charset="0"/>
                <a:ea typeface="ＭＳ Ｐゴシック" charset="-128"/>
                <a:cs typeface="ＭＳ Ｐゴシック" charset="-128"/>
              </a:rPr>
              <a:t>Materials:  (S) 1 30 cm × 5 cm strip of tag board or sentence strip, 1 centimeter cube, CD</a:t>
            </a:r>
            <a:endParaRPr lang="en-US" i="1" dirty="0" smtClean="0">
              <a:effectLst/>
            </a:endParaRPr>
          </a:p>
          <a:p>
            <a:endParaRPr lang="en-US" sz="1200" i="1"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In Lesson 3, students apply</a:t>
            </a:r>
            <a:r>
              <a:rPr lang="en-US" sz="1200" kern="1200" baseline="0" dirty="0" smtClean="0">
                <a:solidFill>
                  <a:schemeClr val="tx1"/>
                </a:solidFill>
                <a:effectLst/>
                <a:latin typeface="Calibri" charset="0"/>
                <a:ea typeface="ＭＳ Ｐゴシック" charset="-128"/>
                <a:cs typeface="ＭＳ Ｐゴシック" charset="-128"/>
              </a:rPr>
              <a:t> understanding about measurement to create centimeter rulers.  </a:t>
            </a:r>
            <a:r>
              <a:rPr lang="en-US" sz="1200" b="1" kern="1200" baseline="0" dirty="0" smtClean="0">
                <a:solidFill>
                  <a:schemeClr val="tx1"/>
                </a:solidFill>
                <a:effectLst/>
                <a:latin typeface="Calibri" charset="0"/>
                <a:ea typeface="ＭＳ Ｐゴシック" charset="-128"/>
                <a:cs typeface="ＭＳ Ｐゴシック" charset="-128"/>
              </a:rPr>
              <a:t>Read the lesson and make the rulers</a:t>
            </a:r>
            <a:r>
              <a:rPr lang="en-US" sz="1200" b="0" kern="1200" baseline="0" dirty="0" smtClean="0">
                <a:solidFill>
                  <a:schemeClr val="tx1"/>
                </a:solidFill>
                <a:effectLst/>
                <a:latin typeface="Calibri" charset="0"/>
                <a:ea typeface="ＭＳ Ｐゴシック" charset="-128"/>
                <a:cs typeface="ＭＳ Ｐゴシック" charset="-128"/>
              </a:rPr>
              <a:t>.</a:t>
            </a:r>
            <a:r>
              <a:rPr lang="en-US" sz="1200" kern="1200" baseline="0" dirty="0" smtClean="0">
                <a:solidFill>
                  <a:schemeClr val="tx1"/>
                </a:solidFill>
                <a:effectLst/>
                <a:latin typeface="Calibri" charset="0"/>
                <a:ea typeface="ＭＳ Ｐゴシック" charset="-128"/>
                <a:cs typeface="ＭＳ Ｐゴシック" charset="-128"/>
              </a:rPr>
              <a:t> </a:t>
            </a:r>
          </a:p>
          <a:p>
            <a:endParaRPr lang="en-US" sz="1200" kern="1200" baseline="0" dirty="0" smtClean="0">
              <a:solidFill>
                <a:schemeClr val="tx1"/>
              </a:solidFill>
              <a:effectLst/>
              <a:latin typeface="Calibri" charset="0"/>
              <a:ea typeface="ＭＳ Ｐゴシック" charset="-128"/>
              <a:cs typeface="ＭＳ Ｐゴシック" charset="-128"/>
            </a:endParaRPr>
          </a:p>
          <a:p>
            <a:r>
              <a:rPr lang="en-US" sz="1200" i="1" kern="1200" baseline="0" dirty="0" smtClean="0">
                <a:solidFill>
                  <a:schemeClr val="tx1"/>
                </a:solidFill>
                <a:effectLst/>
                <a:latin typeface="Calibri" charset="0"/>
                <a:ea typeface="ＭＳ Ｐゴシック" charset="-128"/>
                <a:cs typeface="ＭＳ Ｐゴシック" charset="-128"/>
              </a:rPr>
              <a:t>Discuss the issue of accuracy. </a:t>
            </a:r>
            <a:r>
              <a:rPr lang="en-US" sz="1200" kern="1200" baseline="0" dirty="0" smtClean="0">
                <a:solidFill>
                  <a:schemeClr val="tx1"/>
                </a:solidFill>
                <a:effectLst/>
                <a:latin typeface="Calibri" charset="0"/>
                <a:ea typeface="ＭＳ Ｐゴシック" charset="-128"/>
                <a:cs typeface="ＭＳ Ｐゴシック" charset="-128"/>
              </a:rPr>
              <a:t>The rulers will not be perfect for many reasons: small hands, poor fine motor skills, human error. That’s okay!</a:t>
            </a:r>
          </a:p>
          <a:p>
            <a:endParaRPr lang="en-US" sz="1200" kern="1200" baseline="0" dirty="0" smtClean="0">
              <a:solidFill>
                <a:schemeClr val="tx1"/>
              </a:solidFill>
              <a:effectLst/>
              <a:latin typeface="Calibri" charset="0"/>
              <a:ea typeface="ＭＳ Ｐゴシック" charset="-128"/>
              <a:cs typeface="ＭＳ Ｐゴシック" charset="-128"/>
            </a:endParaRP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purpose of creating the centimeter ruler is to give students a first-hand experience with the centimeter cube so that they internalize the meaning of a centimeter.</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This helps them remember and visualize the size of a centimeter, helpful for later work with benchmarks and estimation.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This helps students understand the length unit is from the beginning of the cube to the end of it.</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This helps them understand the numbers on the ruler as the number of length units so far, or the distance covered.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Using the centimeter cube helps them see the usefulness of a commercially made ruler (it’s easier). Also, students measure the rulers they made with a store-bought ruler and see that the lengths vary, pointing out the need for a standard measurement tool.</a:t>
            </a:r>
          </a:p>
          <a:p>
            <a:endParaRPr lang="en-US" sz="1200" kern="1200" baseline="0" dirty="0" smtClean="0">
              <a:solidFill>
                <a:schemeClr val="tx1"/>
              </a:solidFill>
              <a:effectLst/>
              <a:latin typeface="Calibri" charset="0"/>
              <a:ea typeface="ＭＳ Ｐゴシック" charset="-128"/>
              <a:cs typeface="ＭＳ Ｐゴシック" charset="-128"/>
            </a:endParaRPr>
          </a:p>
          <a:p>
            <a:r>
              <a:rPr lang="en-US" sz="1200" i="1" kern="1200" dirty="0" smtClean="0">
                <a:solidFill>
                  <a:schemeClr val="tx1"/>
                </a:solidFill>
                <a:effectLst/>
                <a:latin typeface="Calibri" charset="0"/>
                <a:ea typeface="ＭＳ Ｐゴシック" charset="-128"/>
                <a:cs typeface="ＭＳ Ｐゴシック" charset="-128"/>
              </a:rPr>
              <a:t>See next slide to discuss Debrief questions.</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50</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319693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baseline="0" dirty="0" smtClean="0"/>
              <a:t>Have participants discuss debrief questions with a partner. </a:t>
            </a:r>
            <a:r>
              <a:rPr lang="en-US" i="1" dirty="0" smtClean="0"/>
              <a:t>Note to participants that question 3</a:t>
            </a:r>
            <a:r>
              <a:rPr lang="en-US" i="1" baseline="0" dirty="0" smtClean="0"/>
              <a:t> helps set up the discovery in Lesson 4. </a:t>
            </a:r>
          </a:p>
          <a:p>
            <a:endParaRPr lang="en-US" i="1" baseline="0" dirty="0" smtClean="0"/>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44013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a:t>
            </a:r>
            <a:r>
              <a:rPr lang="en-US" i="1" baseline="0" dirty="0" smtClean="0"/>
              <a:t> CD, Problem Set page 1</a:t>
            </a:r>
            <a:endParaRPr lang="en-US" i="1" dirty="0" smtClean="0"/>
          </a:p>
          <a:p>
            <a:endParaRPr lang="en-US" i="1" dirty="0" smtClean="0"/>
          </a:p>
          <a:p>
            <a:r>
              <a:rPr lang="en-US" i="1" dirty="0" smtClean="0"/>
              <a:t>Have</a:t>
            </a:r>
            <a:r>
              <a:rPr lang="en-US" i="1" baseline="0" dirty="0" smtClean="0"/>
              <a:t> p</a:t>
            </a:r>
            <a:r>
              <a:rPr lang="en-US" i="1" dirty="0" smtClean="0"/>
              <a:t>articipants read the lesson and look at the Problem Set. </a:t>
            </a:r>
          </a:p>
          <a:p>
            <a:endParaRPr lang="en-US" i="1" baseline="0" dirty="0" smtClean="0"/>
          </a:p>
          <a:p>
            <a:r>
              <a:rPr lang="en-US" i="1" baseline="0" dirty="0" smtClean="0"/>
              <a:t>See next slide for Debrief questions.</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116351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 that you</a:t>
            </a:r>
            <a:r>
              <a:rPr lang="en-US" baseline="0" dirty="0" smtClean="0"/>
              <a:t> have completed the PS and reading the CD, take the next 4 minutes to discuss these questions in your table groups. </a:t>
            </a:r>
            <a:endParaRPr lang="en-US" dirty="0" smtClean="0"/>
          </a:p>
          <a:p>
            <a:endParaRPr lang="en-US" dirty="0" smtClean="0"/>
          </a:p>
          <a:p>
            <a:r>
              <a:rPr lang="en-US" i="1" dirty="0" smtClean="0"/>
              <a:t>Question 1: Students</a:t>
            </a:r>
            <a:r>
              <a:rPr lang="en-US" i="1" baseline="0" dirty="0" smtClean="0"/>
              <a:t> learn that there is a larger unit that they can use to measure.  They also learn that the iteration of the ruler makes a meter.  3 rulers is about the length of the meter stick.  </a:t>
            </a:r>
          </a:p>
          <a:p>
            <a:endParaRPr lang="en-US" i="1" baseline="0" dirty="0" smtClean="0"/>
          </a:p>
          <a:p>
            <a:r>
              <a:rPr lang="en-US" i="1" baseline="0" dirty="0" smtClean="0"/>
              <a:t>Question 2: Students learn the shorter the length, the shorter the unit they should use.  They learn that it is inefficient to measure longer distances with small units (i.e., measuring the carpet in centimeters leaves a lot of room for error and takes too long). They learn when to use a meter tape and when to use a meter stick. </a:t>
            </a:r>
            <a:endParaRPr lang="en-US" i="1"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930943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Calibri" charset="0"/>
                <a:ea typeface="ＭＳ Ｐゴシック" charset="-128"/>
                <a:cs typeface="ＭＳ Ｐゴシック" charset="-128"/>
              </a:rPr>
              <a:t>Summarize the lesson</a:t>
            </a:r>
            <a:r>
              <a:rPr lang="en-US" sz="1200" i="1" kern="1200" baseline="0" dirty="0" smtClean="0">
                <a:solidFill>
                  <a:schemeClr val="tx1"/>
                </a:solidFill>
                <a:effectLst/>
                <a:latin typeface="Calibri" charset="0"/>
                <a:ea typeface="ＭＳ Ｐゴシック" charset="-128"/>
                <a:cs typeface="ＭＳ Ｐゴシック" charset="-128"/>
              </a:rPr>
              <a:t> without naming any benchmarks.</a:t>
            </a:r>
            <a:r>
              <a:rPr lang="en-US" sz="1200" i="1" kern="1200" dirty="0" smtClean="0">
                <a:solidFill>
                  <a:schemeClr val="tx1"/>
                </a:solidFill>
                <a:effectLst/>
                <a:latin typeface="Calibri" charset="0"/>
                <a:ea typeface="ＭＳ Ｐゴシック" charset="-128"/>
                <a:cs typeface="ＭＳ Ｐゴシック" charset="-128"/>
              </a:rPr>
              <a:t> </a:t>
            </a:r>
          </a:p>
          <a:p>
            <a:endParaRPr lang="en-US" sz="1200" i="1" kern="1200" baseline="0" dirty="0" smtClean="0">
              <a:solidFill>
                <a:schemeClr val="tx1"/>
              </a:solidFill>
              <a:effectLst/>
              <a:latin typeface="Calibri" charset="0"/>
              <a:ea typeface="ＭＳ Ｐゴシック" charset="-128"/>
              <a:cs typeface="ＭＳ Ｐゴシック" charset="-128"/>
            </a:endParaRPr>
          </a:p>
          <a:p>
            <a:pPr marL="0" indent="0">
              <a:buFont typeface="Arial"/>
              <a:buNone/>
            </a:pPr>
            <a:r>
              <a:rPr lang="en-US" sz="1200" i="1" kern="1200" baseline="0" dirty="0" smtClean="0">
                <a:solidFill>
                  <a:schemeClr val="tx1"/>
                </a:solidFill>
                <a:effectLst/>
                <a:latin typeface="Calibri" charset="0"/>
                <a:ea typeface="ＭＳ Ｐゴシック" charset="-128"/>
                <a:cs typeface="ＭＳ Ｐゴシック" charset="-128"/>
              </a:rPr>
              <a:t>See next slide to discuss the second and third bullets from the Debrief.</a:t>
            </a:r>
            <a:endParaRPr lang="en-US" sz="1200" i="1" kern="1200" dirty="0" smtClean="0">
              <a:solidFill>
                <a:schemeClr val="tx1"/>
              </a:solidFill>
              <a:effectLst/>
              <a:latin typeface="Calibri" charset="0"/>
              <a:ea typeface="ＭＳ Ｐゴシック" charset="-128"/>
              <a:cs typeface="ＭＳ Ｐゴシック" charset="-128"/>
            </a:endParaRPr>
          </a:p>
          <a:p>
            <a:endParaRPr lang="en-US" sz="1200" i="1"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54</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4029177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Calibri" charset="0"/>
                <a:ea typeface="ＭＳ Ｐゴシック" charset="-128"/>
                <a:cs typeface="ＭＳ Ｐゴシック" charset="-128"/>
              </a:rPr>
              <a:t>Materials: CD</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Think of as many benchmarks as you can. If you’re stumped,</a:t>
            </a:r>
            <a:r>
              <a:rPr lang="en-US" sz="1200" kern="1200" baseline="0" dirty="0" smtClean="0">
                <a:solidFill>
                  <a:schemeClr val="tx1"/>
                </a:solidFill>
                <a:effectLst/>
                <a:latin typeface="Calibri" charset="0"/>
                <a:ea typeface="ＭＳ Ｐゴシック" charset="-128"/>
                <a:cs typeface="ＭＳ Ｐゴシック" charset="-128"/>
              </a:rPr>
              <a:t> scan the lesson for ideas.</a:t>
            </a:r>
          </a:p>
          <a:p>
            <a:endParaRPr lang="en-US" sz="1200" kern="1200" baseline="0" dirty="0" smtClean="0">
              <a:solidFill>
                <a:schemeClr val="tx1"/>
              </a:solidFill>
              <a:effectLst/>
              <a:latin typeface="Calibri" charset="0"/>
              <a:ea typeface="ＭＳ Ｐゴシック" charset="-128"/>
              <a:cs typeface="ＭＳ Ｐゴシック" charset="-128"/>
            </a:endParaRPr>
          </a:p>
          <a:p>
            <a:pPr marL="171450" indent="-171450">
              <a:buFont typeface="Arial"/>
              <a:buChar char="•"/>
            </a:pPr>
            <a:r>
              <a:rPr lang="en-US" sz="1200" i="1" kern="1200" baseline="0" dirty="0" smtClean="0">
                <a:solidFill>
                  <a:schemeClr val="tx1"/>
                </a:solidFill>
                <a:effectLst/>
                <a:latin typeface="Calibri" charset="0"/>
                <a:ea typeface="ＭＳ Ｐゴシック" charset="-128"/>
                <a:cs typeface="ＭＳ Ｐゴシック" charset="-128"/>
              </a:rPr>
              <a:t>Width of a pinky is about 1 cm</a:t>
            </a:r>
          </a:p>
          <a:p>
            <a:pPr marL="171450" indent="-171450">
              <a:buFont typeface="Arial"/>
              <a:buChar char="•"/>
            </a:pPr>
            <a:r>
              <a:rPr lang="en-US" sz="1200" i="1" kern="1200" baseline="0" dirty="0" smtClean="0">
                <a:solidFill>
                  <a:schemeClr val="tx1"/>
                </a:solidFill>
                <a:effectLst/>
                <a:latin typeface="Calibri" charset="0"/>
                <a:ea typeface="ＭＳ Ｐゴシック" charset="-128"/>
                <a:cs typeface="ＭＳ Ｐゴシック" charset="-128"/>
              </a:rPr>
              <a:t>A unsharpened pencil is about 20 cm</a:t>
            </a:r>
          </a:p>
          <a:p>
            <a:pPr marL="171450" indent="-171450">
              <a:buFont typeface="Arial"/>
              <a:buChar char="•"/>
            </a:pPr>
            <a:r>
              <a:rPr lang="en-US" sz="1200" i="1" kern="1200" baseline="0" dirty="0" smtClean="0">
                <a:solidFill>
                  <a:schemeClr val="tx1"/>
                </a:solidFill>
                <a:effectLst/>
                <a:latin typeface="Calibri" charset="0"/>
                <a:ea typeface="ＭＳ Ｐゴシック" charset="-128"/>
                <a:cs typeface="ＭＳ Ｐゴシック" charset="-128"/>
              </a:rPr>
              <a:t>A meter is about the height from a doorknob to the floor</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55</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3349121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a:t>
            </a:r>
            <a:r>
              <a:rPr lang="en-US" i="1" baseline="0" dirty="0" smtClean="0"/>
              <a:t> Lesson 6 Template (meter strip)</a:t>
            </a:r>
            <a:endParaRPr lang="en-US" i="1" dirty="0" smtClean="0"/>
          </a:p>
          <a:p>
            <a:endParaRPr lang="en-US" i="1" dirty="0" smtClean="0"/>
          </a:p>
          <a:p>
            <a:r>
              <a:rPr lang="en-US" i="1" dirty="0" smtClean="0"/>
              <a:t>Summarize the lesson:</a:t>
            </a:r>
            <a:r>
              <a:rPr lang="en-US" dirty="0" smtClean="0"/>
              <a:t> Students create the meter strip and use</a:t>
            </a:r>
            <a:r>
              <a:rPr lang="en-US" baseline="0" dirty="0" smtClean="0"/>
              <a:t> it to measure the length and width of a piece of paper.  Then they find the difference between the two measurements and share their strategies.</a:t>
            </a:r>
            <a:endParaRPr lang="en-US"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56</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345552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Take the next 3 minutes to complete the </a:t>
            </a:r>
            <a:r>
              <a:rPr lang="en-US" b="1" dirty="0" smtClean="0"/>
              <a:t>Application Problem</a:t>
            </a:r>
            <a:r>
              <a:rPr lang="en-US" dirty="0" smtClean="0"/>
              <a:t>.</a:t>
            </a:r>
            <a:r>
              <a:rPr lang="en-US" baseline="0" dirty="0" smtClean="0"/>
              <a:t> Just as we ask the students to do, go through the Read, Draw, Write process.  Begin by reading the problem.  Draw a picture to show your thinking.  Include a number sentence and a statement to show your answer.  This process is called out specifically in Module 3, but you will want to encourage your students to go through this process even in module 1. </a:t>
            </a:r>
          </a:p>
          <a:p>
            <a:endParaRPr lang="en-US" baseline="0" dirty="0" smtClean="0"/>
          </a:p>
          <a:p>
            <a:r>
              <a:rPr lang="en-US" i="1" baseline="0" dirty="0" smtClean="0"/>
              <a:t>See sample work on the next slide.</a:t>
            </a:r>
            <a:endParaRPr lang="en-US" i="1"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57</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882136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 </a:t>
            </a:r>
            <a:r>
              <a:rPr lang="en-US" sz="1200" i="1" kern="1200" dirty="0" smtClean="0">
                <a:solidFill>
                  <a:schemeClr val="tx1"/>
                </a:solidFill>
                <a:effectLst/>
                <a:latin typeface="Calibri" charset="0"/>
                <a:ea typeface="ＭＳ Ｐゴシック" charset="-128"/>
                <a:cs typeface="ＭＳ Ｐゴシック" charset="-128"/>
              </a:rPr>
              <a:t>(S) Personal white board, 1 baggie per pair (containing 1 straw, 1 new crayon, 1 wedge eraser, 1 square sticky note, 30 paper clips), chart paper to record measurements</a:t>
            </a:r>
            <a:r>
              <a:rPr lang="en-US" i="1" dirty="0" smtClean="0">
                <a:effectLst/>
              </a:rPr>
              <a:t> </a:t>
            </a:r>
          </a:p>
          <a:p>
            <a:endParaRPr lang="en-US" dirty="0" smtClean="0"/>
          </a:p>
          <a:p>
            <a:r>
              <a:rPr lang="en-US" sz="1200" b="1" i="1" kern="1200" baseline="0" dirty="0" smtClean="0">
                <a:solidFill>
                  <a:schemeClr val="tx1"/>
                </a:solidFill>
                <a:effectLst/>
                <a:latin typeface="Calibri" charset="0"/>
                <a:ea typeface="ＭＳ Ｐゴシック" charset="-128"/>
                <a:cs typeface="ＭＳ Ｐゴシック" charset="-128"/>
              </a:rPr>
              <a:t>Model CD </a:t>
            </a:r>
            <a:r>
              <a:rPr lang="en-US" sz="1200" i="1" kern="1200" baseline="0" dirty="0" smtClean="0">
                <a:solidFill>
                  <a:schemeClr val="tx1"/>
                </a:solidFill>
                <a:effectLst/>
                <a:latin typeface="Calibri" charset="0"/>
                <a:ea typeface="ＭＳ Ｐゴシック" charset="-128"/>
                <a:cs typeface="ＭＳ Ｐゴシック" charset="-128"/>
              </a:rPr>
              <a:t>(not  the very last part), then discuss the Debrief question.</a:t>
            </a:r>
          </a:p>
          <a:p>
            <a:endParaRPr lang="en-US" sz="1200" i="1" kern="1200" baseline="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59</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416237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a:t>
            </a:r>
            <a:r>
              <a:rPr lang="en-US" i="1" baseline="0" dirty="0" smtClean="0"/>
              <a:t> (created </a:t>
            </a:r>
            <a:r>
              <a:rPr lang="en-US" sz="1200" i="1" kern="1200" dirty="0" smtClean="0">
                <a:solidFill>
                  <a:schemeClr val="tx1"/>
                </a:solidFill>
                <a:effectLst/>
                <a:latin typeface="Calibri" charset="0"/>
                <a:ea typeface="ＭＳ Ｐゴシック" charset="-128"/>
                <a:cs typeface="ＭＳ Ｐゴシック" charset="-128"/>
              </a:rPr>
              <a:t>Meter strip (Lesson 6 Template), CD, Problem Set page 1</a:t>
            </a:r>
            <a:endParaRPr lang="en-US" i="1" dirty="0" smtClean="0"/>
          </a:p>
          <a:p>
            <a:endParaRPr lang="en-US" dirty="0" smtClean="0"/>
          </a:p>
          <a:p>
            <a:r>
              <a:rPr lang="en-US" dirty="0" smtClean="0"/>
              <a:t>In</a:t>
            </a:r>
            <a:r>
              <a:rPr lang="en-US" baseline="0" dirty="0" smtClean="0"/>
              <a:t> Lesson 8, students learn to use the meter strip as a number line.  The teacher tells the students she is decorating her house.  She is decorating her front steps with lights. In order to find the total length of lights needed the students decide to add the height and depth of each step using the meter strip.</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R</a:t>
            </a:r>
            <a:r>
              <a:rPr lang="en-US" baseline="0" dirty="0" smtClean="0"/>
              <a:t>ead through this lesson, then complete </a:t>
            </a:r>
            <a:r>
              <a:rPr lang="en-US" b="1" baseline="0" dirty="0" smtClean="0"/>
              <a:t>Problem Set page 1, Problem 2</a:t>
            </a:r>
            <a:r>
              <a:rPr lang="en-US" baseline="0" dirty="0" smtClean="0"/>
              <a:t>.</a:t>
            </a:r>
          </a:p>
          <a:p>
            <a:endParaRPr lang="en-US" baseline="0" dirty="0" smtClean="0"/>
          </a:p>
          <a:p>
            <a:r>
              <a:rPr lang="en-US" baseline="0" dirty="0" smtClean="0"/>
              <a:t>This lesson also introduces the idea of a torn meter strip, i.e., what do you do when you can’t start the measurement at zero. </a:t>
            </a:r>
          </a:p>
          <a:p>
            <a:endParaRPr lang="en-US" baseline="0" dirty="0" smtClean="0"/>
          </a:p>
          <a:p>
            <a:r>
              <a:rPr lang="en-US" i="1" baseline="0" dirty="0" smtClean="0"/>
              <a:t>See next slide to discuss Debrief questions.</a:t>
            </a:r>
            <a:endParaRPr lang="en-US" i="1"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60</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30651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Review the 3 functions of fluency.  Note</a:t>
            </a:r>
            <a:r>
              <a:rPr lang="en-US" i="1" baseline="0" dirty="0" smtClean="0"/>
              <a:t> that the information on this slide can be found as a text box in the fluency section of the revised version of G2-M1-L1.</a:t>
            </a:r>
            <a:endParaRPr lang="en-US" i="1" dirty="0" smtClean="0"/>
          </a:p>
          <a:p>
            <a:endParaRPr lang="en-US" i="1" baseline="0" dirty="0" smtClean="0">
              <a:sym typeface="Wingdings" panose="05000000000000000000" pitchFamily="2" charset="2"/>
            </a:endParaRPr>
          </a:p>
          <a:p>
            <a:r>
              <a:rPr lang="en-US" i="1" baseline="0" dirty="0" smtClean="0">
                <a:sym typeface="Wingdings" panose="05000000000000000000" pitchFamily="2" charset="2"/>
              </a:rPr>
              <a:t>Point out about fluency in SOU in general, regardless of the activity’s function:</a:t>
            </a:r>
          </a:p>
          <a:p>
            <a:pPr marL="171450" indent="-171450">
              <a:buFont typeface="Arial" panose="020B0604020202020204" pitchFamily="34" charset="0"/>
              <a:buChar char="•"/>
            </a:pPr>
            <a:r>
              <a:rPr lang="en-US" i="0" baseline="0" dirty="0" smtClean="0">
                <a:sym typeface="Wingdings" panose="05000000000000000000" pitchFamily="2" charset="2"/>
              </a:rPr>
              <a:t>Fluency is designed to promote automaticity.</a:t>
            </a:r>
          </a:p>
          <a:p>
            <a:pPr marL="171450" indent="-171450">
              <a:buFont typeface="Arial" panose="020B0604020202020204" pitchFamily="34" charset="0"/>
              <a:buChar char="•"/>
            </a:pPr>
            <a:r>
              <a:rPr lang="en-US" i="0" baseline="0" dirty="0" smtClean="0">
                <a:sym typeface="Wingdings" panose="05000000000000000000" pitchFamily="2" charset="2"/>
              </a:rPr>
              <a:t>Just about every lesson has a fluency component to it.</a:t>
            </a:r>
          </a:p>
          <a:p>
            <a:pPr marL="171450" indent="-171450">
              <a:buFont typeface="Arial" panose="020B0604020202020204" pitchFamily="34" charset="0"/>
              <a:buChar char="•"/>
            </a:pPr>
            <a:r>
              <a:rPr lang="en-US" i="0" baseline="0" dirty="0" smtClean="0">
                <a:sym typeface="Wingdings" panose="05000000000000000000" pitchFamily="2" charset="2"/>
              </a:rPr>
              <a:t>Most lessons start with fluency to immediately engage students in the math in an exciting and fast-paced way.</a:t>
            </a:r>
          </a:p>
          <a:p>
            <a:pPr marL="171450" indent="-171450">
              <a:buFont typeface="Arial" panose="020B0604020202020204" pitchFamily="34" charset="0"/>
              <a:buChar char="•"/>
            </a:pPr>
            <a:r>
              <a:rPr lang="en-US" i="0" baseline="0" dirty="0" smtClean="0">
                <a:sym typeface="Wingdings" panose="05000000000000000000" pitchFamily="2" charset="2"/>
              </a:rPr>
              <a:t>Activities are meant to be fast-paced, accessible, and exciting, and almost never include completely new learning in order to make that possible.</a:t>
            </a:r>
          </a:p>
          <a:p>
            <a:pPr marL="171450" indent="-171450">
              <a:buFont typeface="Arial" panose="020B0604020202020204" pitchFamily="34" charset="0"/>
              <a:buChar char="•"/>
            </a:pPr>
            <a:r>
              <a:rPr lang="en-US" i="0" baseline="0" dirty="0" smtClean="0">
                <a:sym typeface="Wingdings" panose="05000000000000000000" pitchFamily="2" charset="2"/>
              </a:rPr>
              <a:t>This is a high-energy point in the lesson in which students celebrate improvement and recognize patterns and connections between material.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sym typeface="Wingdings" panose="05000000000000000000" pitchFamily="2" charset="2"/>
              </a:rPr>
              <a:t>Most lessons have more than 1 fluency choice per day. (Talk about how teachers might use these depending on student needs.  E.g., choose one, some, all, write your own.)</a:t>
            </a:r>
          </a:p>
          <a:p>
            <a:pPr marL="171450" indent="-171450">
              <a:buFont typeface="Arial" panose="020B0604020202020204" pitchFamily="34" charset="0"/>
              <a:buChar char="•"/>
            </a:pPr>
            <a:r>
              <a:rPr lang="en-US" i="0" baseline="0" dirty="0" smtClean="0">
                <a:sym typeface="Wingdings" panose="05000000000000000000" pitchFamily="2" charset="2"/>
              </a:rPr>
              <a:t>Stress the importance of including fluency with each lesson to maintain a balance of components that achieves the rigor specified by the shifts.</a:t>
            </a:r>
          </a:p>
          <a:p>
            <a:endParaRPr lang="en-US" dirty="0" smtClean="0"/>
          </a:p>
          <a:p>
            <a:r>
              <a:rPr lang="en-US" dirty="0" smtClean="0"/>
              <a:t>Let’s move on to the next component of the lesson.</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733454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Question 2: You could start at any number on the ruler because the distance between the length units never changes. </a:t>
            </a:r>
          </a:p>
          <a:p>
            <a:endParaRPr lang="en-US" i="1" dirty="0" smtClean="0"/>
          </a:p>
          <a:p>
            <a:r>
              <a:rPr lang="en-US" i="1" dirty="0" smtClean="0"/>
              <a:t>Question 3: You can use it</a:t>
            </a:r>
            <a:r>
              <a:rPr lang="en-US" i="1" baseline="0" dirty="0" smtClean="0"/>
              <a:t> to count up and back.  Both show numbers that are equal distance to each other.</a:t>
            </a:r>
            <a:endParaRPr lang="en-US" i="1"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61</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919995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 chart paper to create the tape diagram</a:t>
            </a:r>
            <a:r>
              <a:rPr lang="en-US" i="1" baseline="0" dirty="0" smtClean="0"/>
              <a:t> from Problem 1 of the CD, </a:t>
            </a:r>
            <a:r>
              <a:rPr lang="en-US" b="0" i="1" baseline="0" dirty="0" smtClean="0"/>
              <a:t>1 3-meter length of ribbon and 1 5-meter length of ribbon for presenter, 50 cm string per pair, Exit Ticket</a:t>
            </a:r>
            <a:endParaRPr lang="en-US" b="0" i="1" dirty="0" smtClean="0"/>
          </a:p>
          <a:p>
            <a:endParaRPr lang="en-US" i="1" dirty="0" smtClean="0"/>
          </a:p>
          <a:p>
            <a:r>
              <a:rPr lang="en-US" dirty="0" smtClean="0"/>
              <a:t>In</a:t>
            </a:r>
            <a:r>
              <a:rPr lang="en-US" baseline="0" dirty="0" smtClean="0"/>
              <a:t> Lesson 9, students are formally introduced to Tape Diagrams.  They are taught tape diagrams in Kindergarten and First Grade, but this is the first time they will see it in Grade 2. </a:t>
            </a:r>
          </a:p>
          <a:p>
            <a:endParaRPr lang="en-US" baseline="0" dirty="0" smtClean="0"/>
          </a:p>
          <a:p>
            <a:r>
              <a:rPr lang="en-US" b="1" i="1" baseline="0" dirty="0" smtClean="0"/>
              <a:t>Model CD</a:t>
            </a:r>
            <a:r>
              <a:rPr lang="en-US" i="1" baseline="0" dirty="0" smtClean="0"/>
              <a:t> (the lead into the tape diagram with the string).</a:t>
            </a:r>
          </a:p>
          <a:p>
            <a:endParaRPr lang="en-US" baseline="0" dirty="0" smtClean="0"/>
          </a:p>
          <a:p>
            <a:r>
              <a:rPr lang="en-US" baseline="0" dirty="0" smtClean="0"/>
              <a:t>Complete the </a:t>
            </a:r>
            <a:r>
              <a:rPr lang="en-US" b="1" baseline="0" dirty="0" smtClean="0"/>
              <a:t>Exit Ticket.</a:t>
            </a:r>
          </a:p>
          <a:p>
            <a:endParaRPr lang="en-US" baseline="0" dirty="0" smtClean="0"/>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62</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985733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  CD</a:t>
            </a:r>
          </a:p>
          <a:p>
            <a:endParaRPr lang="en-US" dirty="0" smtClean="0"/>
          </a:p>
          <a:p>
            <a:r>
              <a:rPr lang="en-US" dirty="0" smtClean="0"/>
              <a:t>In</a:t>
            </a:r>
            <a:r>
              <a:rPr lang="en-US" baseline="0" dirty="0" smtClean="0"/>
              <a:t> Lesson 10, students build their tape diagram skills when they solve 2-step word problems. </a:t>
            </a:r>
          </a:p>
          <a:p>
            <a:endParaRPr lang="en-US" baseline="0" dirty="0" smtClean="0"/>
          </a:p>
          <a:p>
            <a:r>
              <a:rPr lang="en-US" b="1" i="1" baseline="0" dirty="0" smtClean="0"/>
              <a:t>Model Problem 1. </a:t>
            </a:r>
          </a:p>
          <a:p>
            <a:endParaRPr lang="en-US" b="1" baseline="0" dirty="0" smtClean="0"/>
          </a:p>
          <a:p>
            <a:r>
              <a:rPr lang="en-US" b="0" baseline="0" dirty="0" smtClean="0"/>
              <a:t>Complete</a:t>
            </a:r>
            <a:r>
              <a:rPr lang="en-US" b="1" baseline="0" dirty="0" smtClean="0"/>
              <a:t> Problem 2.</a:t>
            </a:r>
            <a:endParaRPr lang="en-US" sz="1200" b="1" kern="1200" baseline="0" dirty="0" smtClean="0">
              <a:solidFill>
                <a:schemeClr val="tx1"/>
              </a:solidFill>
              <a:effectLst/>
              <a:latin typeface="Calibri" charset="0"/>
              <a:ea typeface="ＭＳ Ｐゴシック" charset="-128"/>
              <a:cs typeface="ＭＳ Ｐゴシック" charset="-128"/>
            </a:endParaRPr>
          </a:p>
          <a:p>
            <a:pPr marL="0" lvl="0" indent="0">
              <a:buFont typeface="Arial"/>
              <a:buNone/>
            </a:pPr>
            <a:endParaRPr lang="en-US" sz="1200" kern="1200" dirty="0" smtClean="0">
              <a:solidFill>
                <a:schemeClr val="tx1"/>
              </a:solidFill>
              <a:effectLst/>
              <a:latin typeface="Calibri" charset="0"/>
              <a:ea typeface="ＭＳ Ｐゴシック" charset="-128"/>
              <a:cs typeface="ＭＳ Ｐゴシック" charset="-128"/>
            </a:endParaRPr>
          </a:p>
          <a:p>
            <a:pPr marL="171450" lvl="0" indent="-171450">
              <a:buFont typeface="Arial"/>
              <a:buChar char="•"/>
            </a:pPr>
            <a:r>
              <a:rPr lang="en-US" sz="1200" kern="1200" dirty="0" smtClean="0">
                <a:solidFill>
                  <a:schemeClr val="tx1"/>
                </a:solidFill>
                <a:effectLst/>
                <a:latin typeface="Calibri" charset="0"/>
                <a:ea typeface="ＭＳ Ｐゴシック" charset="-128"/>
                <a:cs typeface="ＭＳ Ｐゴシック" charset="-128"/>
              </a:rPr>
              <a:t>What pitfalls do you anticipate</a:t>
            </a:r>
            <a:r>
              <a:rPr lang="en-US" sz="1200" kern="1200" baseline="0" dirty="0" smtClean="0">
                <a:solidFill>
                  <a:schemeClr val="tx1"/>
                </a:solidFill>
                <a:effectLst/>
                <a:latin typeface="Calibri" charset="0"/>
                <a:ea typeface="ＭＳ Ｐゴシック" charset="-128"/>
                <a:cs typeface="ＭＳ Ｐゴシック" charset="-128"/>
              </a:rPr>
              <a:t> in your classroom and what can you do to successfully navigate around them? How can you help your students master this content?</a:t>
            </a:r>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r>
              <a:rPr lang="en-US" sz="1200" i="1" kern="1200" dirty="0" smtClean="0">
                <a:solidFill>
                  <a:schemeClr val="tx1"/>
                </a:solidFill>
                <a:effectLst/>
                <a:latin typeface="Calibri" charset="0"/>
                <a:ea typeface="ＭＳ Ｐゴシック" charset="-128"/>
                <a:cs typeface="ＭＳ Ｐゴシック" charset="-128"/>
              </a:rPr>
              <a:t>See next slide</a:t>
            </a:r>
            <a:r>
              <a:rPr lang="en-US" sz="1200" i="1" kern="1200" baseline="0" dirty="0" smtClean="0">
                <a:solidFill>
                  <a:schemeClr val="tx1"/>
                </a:solidFill>
                <a:effectLst/>
                <a:latin typeface="Calibri" charset="0"/>
                <a:ea typeface="ＭＳ Ｐゴシック" charset="-128"/>
                <a:cs typeface="ＭＳ Ｐゴシック" charset="-128"/>
              </a:rPr>
              <a:t> to discuss the Debrief questions.</a:t>
            </a:r>
            <a:endParaRPr lang="en-US" sz="1200" i="1" kern="1200" dirty="0" smtClean="0">
              <a:solidFill>
                <a:schemeClr val="tx1"/>
              </a:solidFill>
              <a:effectLst/>
              <a:latin typeface="Calibri" charset="0"/>
              <a:ea typeface="ＭＳ Ｐゴシック" charset="-128"/>
              <a:cs typeface="ＭＳ Ｐゴシック" charset="-128"/>
            </a:endParaRP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63</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567765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a:t>
            </a:r>
            <a:r>
              <a:rPr lang="en-US" i="1" baseline="0" dirty="0" smtClean="0"/>
              <a:t> </a:t>
            </a:r>
            <a:r>
              <a:rPr lang="en-US" b="0" i="1" baseline="0" dirty="0" smtClean="0"/>
              <a:t>Problem 4 from the M2 EOM Assessment</a:t>
            </a:r>
          </a:p>
          <a:p>
            <a:endParaRPr lang="en-US" i="1" dirty="0" smtClean="0"/>
          </a:p>
          <a:p>
            <a:r>
              <a:rPr lang="en-US" dirty="0" smtClean="0"/>
              <a:t>Complete </a:t>
            </a:r>
            <a:r>
              <a:rPr lang="en-US" b="1" dirty="0" smtClean="0"/>
              <a:t>Problem 4 from the EOM Assessment.</a:t>
            </a:r>
          </a:p>
          <a:p>
            <a:pPr marL="171450" indent="-171450">
              <a:buFont typeface="Arial"/>
              <a:buChar char="•"/>
            </a:pPr>
            <a:endParaRPr lang="en-US" dirty="0" smtClean="0"/>
          </a:p>
          <a:p>
            <a:pPr marL="171450" indent="-171450">
              <a:buFont typeface="Arial"/>
              <a:buChar char="•"/>
            </a:pPr>
            <a:r>
              <a:rPr lang="en-US" dirty="0" smtClean="0"/>
              <a:t>For Problem 4</a:t>
            </a:r>
            <a:r>
              <a:rPr lang="en-US" baseline="0" dirty="0" smtClean="0"/>
              <a:t> b, how do you want your students to respond?</a:t>
            </a:r>
          </a:p>
          <a:p>
            <a:pPr marL="171450" indent="-171450">
              <a:buFont typeface="Arial"/>
              <a:buChar char="•"/>
            </a:pPr>
            <a:endParaRPr lang="en-US" baseline="0" dirty="0" smtClean="0"/>
          </a:p>
          <a:p>
            <a:pPr marL="171450" indent="-171450">
              <a:buFont typeface="Arial"/>
              <a:buChar char="•"/>
            </a:pPr>
            <a:r>
              <a:rPr lang="en-US" baseline="0" dirty="0" smtClean="0"/>
              <a:t>For Problem 4 d, which model or strategy would you like to see your students use to solve this problem? (Number bond, tape diagram)</a:t>
            </a:r>
          </a:p>
          <a:p>
            <a:pPr marL="171450" indent="-171450">
              <a:buFont typeface="Arial"/>
              <a:buChar char="•"/>
            </a:pPr>
            <a:endParaRPr lang="en-US" baseline="0" dirty="0" smtClean="0"/>
          </a:p>
          <a:p>
            <a:pPr marL="171450" indent="-171450">
              <a:buFont typeface="Arial"/>
              <a:buChar char="•"/>
            </a:pPr>
            <a:r>
              <a:rPr lang="en-US" baseline="0" dirty="0" smtClean="0"/>
              <a:t>What other connections can you make to the lessons we studied today? </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65</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780302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that</a:t>
            </a:r>
            <a:r>
              <a:rPr lang="en-US" sz="1200" kern="1200" baseline="0" dirty="0" smtClean="0">
                <a:solidFill>
                  <a:schemeClr val="tx1"/>
                </a:solidFill>
                <a:latin typeface="Calibri" charset="0"/>
                <a:ea typeface="ＭＳ Ｐゴシック" charset="-128"/>
                <a:cs typeface="ＭＳ Ｐゴシック" charset="-128"/>
              </a:rPr>
              <a:t> we’ve had a chance to work through Module 2, let’s talk about strategies for implementation.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What challenges you foresee?  Let’s brainstorm solutions.</a:t>
            </a:r>
            <a:endParaRPr lang="en-US" sz="1200" kern="1200" dirty="0" smtClean="0">
              <a:solidFill>
                <a:schemeClr val="tx1"/>
              </a:solidFill>
              <a:latin typeface="Calibri" charset="0"/>
              <a:ea typeface="ＭＳ Ｐゴシック" charset="-128"/>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Module Focus Session          Grade 2 Module 1 and Module 2</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66</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872456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Review</a:t>
            </a:r>
            <a:r>
              <a:rPr lang="en-US" i="1" baseline="0" dirty="0" smtClean="0"/>
              <a:t> the planning protocol.  </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Module Focus Session          Grade 2 Module 1 and Module 2</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67</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043426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dirty="0" smtClean="0"/>
              <a:t>Take two minutes</a:t>
            </a:r>
            <a:r>
              <a:rPr lang="en-US" baseline="0" dirty="0" smtClean="0"/>
              <a:t> to turn and talk with others at your table.  During this session, what information was particularly helpful and/or insightful?  What new questions do you have?</a:t>
            </a:r>
          </a:p>
          <a:p>
            <a:endParaRPr lang="en-US" baseline="0" dirty="0" smtClean="0"/>
          </a:p>
          <a:p>
            <a:r>
              <a:rPr lang="en-US" i="1" baseline="0" dirty="0" smtClean="0"/>
              <a:t>Allow 2 minutes for participants to turn and talk.  Bring the group to order and advance to the next slide.</a:t>
            </a:r>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Module Focus Session          Grade 2 Module 1 and Module 2</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68</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2329847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i="1" dirty="0">
                <a:solidFill>
                  <a:srgbClr val="FF0000"/>
                </a:solidFill>
              </a:rPr>
              <a:t>PPT Developers:  </a:t>
            </a:r>
            <a:r>
              <a:rPr lang="en-US" i="1" dirty="0" smtClean="0">
                <a:solidFill>
                  <a:srgbClr val="FF0000"/>
                </a:solidFill>
              </a:rPr>
              <a:t>On this slide, add some key points regarding the mathematical content of M1.</a:t>
            </a:r>
            <a:endParaRPr lang="en-US" i="1" dirty="0">
              <a:solidFill>
                <a:srgbClr val="FF0000"/>
              </a:solidFill>
            </a:endParaRPr>
          </a:p>
          <a:p>
            <a:endParaRPr lang="en-US" dirty="0" smtClean="0"/>
          </a:p>
          <a:p>
            <a:r>
              <a:rPr lang="en-US" dirty="0" smtClean="0"/>
              <a:t>Let’s review some key points of this session.</a:t>
            </a:r>
          </a:p>
          <a:p>
            <a:pPr marL="407988" indent="-171450">
              <a:buFont typeface="Arial" pitchFamily="34" charset="0"/>
              <a:buChar char="•"/>
            </a:pPr>
            <a:endParaRPr lang="en-US" sz="1200" dirty="0" smtClean="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Module Focus Session          Grade 2 Module 1 and Module 2</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69</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3819419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For your Exit Ticket for today’s session, please take these last few minutes to write your </a:t>
            </a:r>
            <a:r>
              <a:rPr lang="en-US" baseline="0" dirty="0" smtClean="0"/>
              <a:t>thoughts on an index card. </a:t>
            </a:r>
            <a:r>
              <a:rPr lang="en-US" baseline="0" dirty="0" smtClean="0">
                <a:sym typeface="Wingdings"/>
              </a:rPr>
              <a:t></a:t>
            </a:r>
            <a:endParaRPr lang="en-US" dirty="0"/>
          </a:p>
        </p:txBody>
      </p:sp>
      <p:sp>
        <p:nvSpPr>
          <p:cNvPr id="11" name="Date Placeholder 10"/>
          <p:cNvSpPr>
            <a:spLocks noGrp="1"/>
          </p:cNvSpPr>
          <p:nvPr>
            <p:ph type="dt" idx="10"/>
          </p:nvPr>
        </p:nvSpPr>
        <p:spPr/>
        <p:txBody>
          <a:bodyPr/>
          <a:lstStyle/>
          <a:p>
            <a:pPr>
              <a:defRPr/>
            </a:pPr>
            <a:r>
              <a:rPr lang="en-US" smtClean="0"/>
              <a:t>Module Focus Session          Grade 2 Module 1 and Module 2</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70</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9"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Index cards</a:t>
            </a:r>
            <a:endParaRPr lang="en-US" sz="1100" baseline="0" dirty="0"/>
          </a:p>
        </p:txBody>
      </p:sp>
      <p:sp>
        <p:nvSpPr>
          <p:cNvPr id="4" name="Footer Placeholder 3"/>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48419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Materials: </a:t>
            </a:r>
            <a:r>
              <a:rPr lang="en-US" sz="1200" i="1" kern="1200" dirty="0" smtClean="0">
                <a:solidFill>
                  <a:schemeClr val="tx1"/>
                </a:solidFill>
                <a:effectLst/>
                <a:latin typeface="Calibri" charset="0"/>
                <a:ea typeface="ＭＳ Ｐゴシック" charset="-128"/>
                <a:cs typeface="ＭＳ Ｐゴシック" charset="-128"/>
              </a:rPr>
              <a:t>(T) Large set of ten-frame cards in the following suggested order:  5, 9, 1, 8, 2, 7, 3, 6, 4, 5, 10  </a:t>
            </a:r>
            <a:br>
              <a:rPr lang="en-US" sz="1200" i="1" kern="1200" dirty="0" smtClean="0">
                <a:solidFill>
                  <a:schemeClr val="tx1"/>
                </a:solidFill>
                <a:effectLst/>
                <a:latin typeface="Calibri" charset="0"/>
                <a:ea typeface="ＭＳ Ｐゴシック" charset="-128"/>
                <a:cs typeface="ＭＳ Ｐゴシック" charset="-128"/>
              </a:rPr>
            </a:br>
            <a:r>
              <a:rPr lang="en-US" sz="1200" i="1" kern="1200" dirty="0" smtClean="0">
                <a:solidFill>
                  <a:schemeClr val="tx1"/>
                </a:solidFill>
                <a:effectLst/>
                <a:latin typeface="Calibri" charset="0"/>
                <a:ea typeface="ＭＳ Ｐゴシック" charset="-128"/>
                <a:cs typeface="ＭＳ Ｐゴシック" charset="-128"/>
              </a:rPr>
              <a:t>S) Mini ten-frame cards that show the numbers 1–10, with an extra card that shows 5 (Template 1), number bond recording sheet (Template 2),</a:t>
            </a:r>
            <a:r>
              <a:rPr lang="en-US" sz="1200" i="1" kern="1200" baseline="0" dirty="0" smtClean="0">
                <a:solidFill>
                  <a:schemeClr val="tx1"/>
                </a:solidFill>
                <a:effectLst/>
                <a:latin typeface="Calibri" charset="0"/>
                <a:ea typeface="ＭＳ Ｐゴシック" charset="-128"/>
                <a:cs typeface="ＭＳ Ｐゴシック" charset="-128"/>
              </a:rPr>
              <a:t> RDW poster, Problem Set</a:t>
            </a:r>
          </a:p>
          <a:p>
            <a:endParaRPr lang="en-US" sz="1200" i="1" kern="1200" baseline="0" dirty="0" smtClean="0">
              <a:solidFill>
                <a:schemeClr val="tx1"/>
              </a:solidFill>
              <a:effectLst/>
              <a:latin typeface="Calibri" charset="0"/>
              <a:ea typeface="ＭＳ Ｐゴシック" charset="-128"/>
              <a:cs typeface="ＭＳ Ｐゴシック" charset="-128"/>
            </a:endParaRPr>
          </a:p>
          <a:p>
            <a:r>
              <a:rPr lang="en-US" sz="1200" i="1" dirty="0" smtClean="0"/>
              <a:t>Once</a:t>
            </a:r>
            <a:r>
              <a:rPr lang="en-US" sz="1200" i="1" baseline="0" dirty="0" smtClean="0"/>
              <a:t> you have taught the Concept Development, have participants complete the Problem Set.  </a:t>
            </a:r>
            <a:endParaRPr lang="en-US" sz="1200" i="1" dirty="0" smtClean="0"/>
          </a:p>
          <a:p>
            <a:endParaRPr lang="en-US" sz="1200" dirty="0" smtClean="0"/>
          </a:p>
          <a:p>
            <a:r>
              <a:rPr lang="en-US" sz="1200" dirty="0" smtClean="0"/>
              <a:t>Complete the </a:t>
            </a:r>
            <a:r>
              <a:rPr lang="en-US" sz="1200" b="1" dirty="0" smtClean="0"/>
              <a:t>Problem Set</a:t>
            </a:r>
            <a:r>
              <a:rPr lang="en-US" sz="1200" b="0" dirty="0" smtClean="0"/>
              <a:t>.</a:t>
            </a:r>
            <a:r>
              <a:rPr lang="en-US" sz="1200" b="0" baseline="0" dirty="0" smtClean="0"/>
              <a:t>  As you work, think about what parts of the lesson support student success. </a:t>
            </a:r>
            <a:r>
              <a:rPr lang="en-US" sz="1200" dirty="0" smtClean="0"/>
              <a:t> </a:t>
            </a:r>
          </a:p>
          <a:p>
            <a:endParaRPr lang="en-US" sz="1200" dirty="0" smtClean="0"/>
          </a:p>
          <a:p>
            <a:endParaRPr lang="en-US" i="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Module Focus Session          Grade 2 Module 1 and Module 2</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54719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100" dirty="0" smtClean="0"/>
              <a:t>The</a:t>
            </a:r>
            <a:r>
              <a:rPr lang="en-US" sz="1100" baseline="0" dirty="0" smtClean="0"/>
              <a:t> Concept Development is the part of the lesson where new material is taught.  It almost always ends with a Problem Set, which offers immediate practice with the new learning.</a:t>
            </a:r>
          </a:p>
          <a:p>
            <a:endParaRPr lang="en-US" sz="1100" baseline="0" dirty="0" smtClean="0"/>
          </a:p>
          <a:p>
            <a:r>
              <a:rPr lang="en-US" sz="1100" i="1" baseline="0" dirty="0" smtClean="0"/>
              <a:t>Discuss/ask participants the following questions about the work they just did:</a:t>
            </a:r>
          </a:p>
          <a:p>
            <a:pPr marL="171450" indent="-171450">
              <a:buFont typeface="Arial" panose="020B0604020202020204" pitchFamily="34" charset="0"/>
              <a:buChar char="•"/>
            </a:pPr>
            <a:r>
              <a:rPr lang="en-US" sz="1100" baseline="0" dirty="0" smtClean="0"/>
              <a:t>What do you notice about the relationship between the CD and PS?</a:t>
            </a:r>
          </a:p>
          <a:p>
            <a:pPr marL="171450" indent="-171450">
              <a:buFont typeface="Arial" panose="020B0604020202020204" pitchFamily="34" charset="0"/>
              <a:buChar char="•"/>
            </a:pPr>
            <a:r>
              <a:rPr lang="en-US" sz="1100" baseline="0" dirty="0" smtClean="0"/>
              <a:t>How did the CD prepare you for the PS?/Was anything on the PS surprising?</a:t>
            </a:r>
          </a:p>
          <a:p>
            <a:pPr marL="0" indent="0">
              <a:buFont typeface="Arial" panose="020B0604020202020204" pitchFamily="34" charset="0"/>
              <a:buNone/>
            </a:pPr>
            <a:endParaRPr lang="en-US" sz="1100" baseline="0" dirty="0" smtClean="0"/>
          </a:p>
          <a:p>
            <a:pPr marL="0" indent="0">
              <a:buFont typeface="Arial" panose="020B0604020202020204" pitchFamily="34" charset="0"/>
              <a:buNone/>
            </a:pPr>
            <a:r>
              <a:rPr lang="en-US" sz="1100" baseline="0" dirty="0" smtClean="0"/>
              <a:t>In a moment we’ll spend some time talking just about the PS, and how you might make adjustments for different students and also for lesson pacing.  </a:t>
            </a:r>
          </a:p>
          <a:p>
            <a:endParaRPr lang="en-US" sz="1100" baseline="0" dirty="0" smtClean="0"/>
          </a:p>
          <a:p>
            <a:r>
              <a:rPr lang="en-US" sz="1100" i="1" baseline="0" dirty="0" smtClean="0"/>
              <a:t>Point out/discuss the following about CDs in SOU:</a:t>
            </a:r>
          </a:p>
          <a:p>
            <a:pPr marL="171450" indent="-171450">
              <a:buFont typeface="Arial" panose="020B0604020202020204" pitchFamily="34" charset="0"/>
              <a:buChar char="•"/>
            </a:pPr>
            <a:r>
              <a:rPr lang="en-US" sz="1100" dirty="0" smtClean="0"/>
              <a:t>Is generally the component allotted the most time within the hour long lesson.</a:t>
            </a:r>
          </a:p>
          <a:p>
            <a:pPr marL="171450" indent="-171450">
              <a:buFont typeface="Arial" panose="020B0604020202020204" pitchFamily="34" charset="0"/>
              <a:buChar char="•"/>
            </a:pPr>
            <a:r>
              <a:rPr lang="en-US" sz="1100" i="1" dirty="0" smtClean="0"/>
              <a:t>(Click</a:t>
            </a:r>
            <a:r>
              <a:rPr lang="en-US" sz="1100" i="1" baseline="0" dirty="0" smtClean="0"/>
              <a:t> 1x to advance animation.)</a:t>
            </a:r>
            <a:r>
              <a:rPr lang="en-US" sz="1100" baseline="0" dirty="0" smtClean="0"/>
              <a:t>  </a:t>
            </a:r>
            <a:r>
              <a:rPr lang="en-US" sz="1100" dirty="0" smtClean="0"/>
              <a:t>The time allotment</a:t>
            </a:r>
            <a:r>
              <a:rPr lang="en-US" sz="1100" baseline="0" dirty="0" smtClean="0"/>
              <a:t> for the CD includes 10 minutes for the PS. </a:t>
            </a:r>
            <a:endParaRPr lang="en-US" sz="1100" dirty="0" smtClean="0"/>
          </a:p>
          <a:p>
            <a:pPr marL="171450" indent="-171450">
              <a:buFont typeface="Arial" panose="020B0604020202020204" pitchFamily="34" charset="0"/>
              <a:buChar char="•"/>
            </a:pPr>
            <a:r>
              <a:rPr lang="en-US" sz="1100" i="0" u="sng" baseline="0" dirty="0" smtClean="0"/>
              <a:t>Very</a:t>
            </a:r>
            <a:r>
              <a:rPr lang="en-US" sz="1100" i="0" u="none" baseline="0" dirty="0" smtClean="0"/>
              <a:t> f</a:t>
            </a:r>
            <a:r>
              <a:rPr lang="en-US" sz="1100" baseline="0" dirty="0" smtClean="0"/>
              <a:t>ew lessons don’t have any CD at all. (Might be a lesson focused on fluency, for example.)</a:t>
            </a:r>
          </a:p>
          <a:p>
            <a:pPr marL="171450" indent="-171450">
              <a:buFont typeface="Arial" panose="020B0604020202020204" pitchFamily="34" charset="0"/>
              <a:buChar char="•"/>
            </a:pPr>
            <a:r>
              <a:rPr lang="en-US" sz="1100" baseline="0" dirty="0" smtClean="0"/>
              <a:t>Some CDs use the PS, which makes the 10 minutes for it at the end unnecessary.</a:t>
            </a:r>
          </a:p>
          <a:p>
            <a:pPr marL="171450" indent="-171450">
              <a:buFont typeface="Arial" panose="020B0604020202020204" pitchFamily="34" charset="0"/>
              <a:buChar char="•"/>
            </a:pPr>
            <a:r>
              <a:rPr lang="en-US" sz="1100" i="1" baseline="0" dirty="0" smtClean="0"/>
              <a:t>(Click 1x to advance animation.)</a:t>
            </a:r>
            <a:r>
              <a:rPr lang="en-US" sz="1100" baseline="0" dirty="0" smtClean="0"/>
              <a:t> The CD moves from simple to complex, usually mirroring that same development on the PS.</a:t>
            </a:r>
          </a:p>
          <a:p>
            <a:pPr marL="171450" indent="-171450">
              <a:buFont typeface="Arial" panose="020B0604020202020204" pitchFamily="34" charset="0"/>
              <a:buChar char="•"/>
            </a:pPr>
            <a:r>
              <a:rPr lang="en-US" sz="1100" baseline="0" dirty="0" smtClean="0"/>
              <a:t>CDs take different formats.  For example: teacher directed, stations, problem solving, group work, etc.</a:t>
            </a:r>
          </a:p>
          <a:p>
            <a:pPr marL="171450" indent="-171450">
              <a:buFont typeface="Arial" panose="020B0604020202020204" pitchFamily="34" charset="0"/>
              <a:buChar char="•"/>
            </a:pPr>
            <a:r>
              <a:rPr lang="en-US" sz="1100" baseline="0" dirty="0" smtClean="0"/>
              <a:t>The vignettes throughout the lesson are meant to sample what the instruction looks, sounds, and feels like.  They’re definitely not meant to be followed verbatim.</a:t>
            </a:r>
          </a:p>
          <a:p>
            <a:pPr marL="0" indent="0">
              <a:buFont typeface="Arial" panose="020B0604020202020204" pitchFamily="34" charset="0"/>
              <a:buNone/>
            </a:pPr>
            <a:endParaRPr lang="en-US" sz="1100"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77387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i="1" baseline="0" dirty="0" smtClean="0"/>
              <a:t>Point out/discuss the following about Problem Sets: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kern="1200" baseline="0" dirty="0" smtClean="0">
                <a:solidFill>
                  <a:schemeClr val="tx1"/>
                </a:solidFill>
                <a:effectLst/>
                <a:latin typeface="Calibri" charset="0"/>
                <a:ea typeface="ＭＳ Ｐゴシック" charset="-128"/>
                <a:cs typeface="ＭＳ Ｐゴシック" charset="-128"/>
              </a:rPr>
              <a:t>Simple to complex sequence.</a:t>
            </a:r>
          </a:p>
          <a:p>
            <a:pPr marL="171450" indent="-171450">
              <a:buFont typeface="Arial" panose="020B0604020202020204" pitchFamily="34" charset="0"/>
              <a:buChar char="•"/>
            </a:pPr>
            <a:r>
              <a:rPr lang="en-US" sz="1100" b="0" i="0" kern="1200" baseline="0" dirty="0" smtClean="0">
                <a:solidFill>
                  <a:schemeClr val="tx1"/>
                </a:solidFill>
                <a:effectLst/>
                <a:latin typeface="Calibri" charset="0"/>
                <a:ea typeface="ＭＳ Ｐゴシック" charset="-128"/>
                <a:cs typeface="ＭＳ Ｐゴシック" charset="-128"/>
              </a:rPr>
              <a:t>Draw attention to the Problem Set directions in the lesson.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The Problem Set reinforces the</a:t>
            </a:r>
            <a:r>
              <a:rPr lang="en-US" sz="1100" baseline="0" dirty="0" smtClean="0"/>
              <a:t> day’s Concept Development, and is an opportunity for students to apply their learning independently. </a:t>
            </a:r>
            <a:r>
              <a:rPr lang="en-US" sz="1100" b="0" i="0" kern="1200" baseline="0" dirty="0" smtClean="0">
                <a:solidFill>
                  <a:schemeClr val="tx1"/>
                </a:solidFill>
                <a:effectLst/>
                <a:latin typeface="Calibri" charset="0"/>
                <a:ea typeface="ＭＳ Ｐゴシック" charset="-128"/>
                <a:cs typeface="ＭＳ Ｐゴシック" charset="-128"/>
              </a:rPr>
              <a:t>PS is meant to be done as a time frame rather than a task frame, </a:t>
            </a:r>
            <a:r>
              <a:rPr lang="en-US" sz="1100" baseline="0" dirty="0" smtClean="0"/>
              <a:t>meaning that students have 10 minutes to do their personal best</a:t>
            </a:r>
            <a:r>
              <a:rPr lang="en-US" sz="1100" b="0" i="0" kern="1200" baseline="0" dirty="0" smtClean="0">
                <a:solidFill>
                  <a:schemeClr val="tx1"/>
                </a:solidFill>
                <a:effectLst/>
                <a:latin typeface="Calibri" charset="0"/>
                <a:ea typeface="ＭＳ Ｐゴシック" charset="-128"/>
                <a:cs typeface="ＭＳ Ｐゴシック" charset="-128"/>
              </a:rPr>
              <a:t>. </a:t>
            </a:r>
            <a:r>
              <a:rPr lang="en-US" sz="1100" b="0" i="1" kern="1200" baseline="0" dirty="0" smtClean="0">
                <a:solidFill>
                  <a:schemeClr val="tx1"/>
                </a:solidFill>
                <a:effectLst/>
                <a:latin typeface="Calibri" charset="0"/>
                <a:ea typeface="ＭＳ Ｐゴシック" charset="-128"/>
                <a:cs typeface="ＭＳ Ｐゴシック" charset="-128"/>
              </a:rPr>
              <a:t>(Click 1x to advance animation.) </a:t>
            </a:r>
          </a:p>
          <a:p>
            <a:pPr marL="171450" indent="-171450">
              <a:buFont typeface="Arial" panose="020B0604020202020204" pitchFamily="34" charset="0"/>
              <a:buChar char="•"/>
            </a:pPr>
            <a:r>
              <a:rPr lang="en-US" sz="1100" b="0" i="0" kern="1200" baseline="0" dirty="0" smtClean="0">
                <a:solidFill>
                  <a:schemeClr val="tx1"/>
                </a:solidFill>
                <a:effectLst/>
                <a:latin typeface="Calibri" charset="0"/>
                <a:ea typeface="ＭＳ Ｐゴシック" charset="-128"/>
                <a:cs typeface="ＭＳ Ｐゴシック" charset="-128"/>
              </a:rPr>
              <a:t>Every student may not be assigned every problem (but ensure they get a balance of word problems and other types)</a:t>
            </a:r>
          </a:p>
          <a:p>
            <a:pPr marL="171450" indent="-171450">
              <a:buFont typeface="Arial" panose="020B0604020202020204" pitchFamily="34" charset="0"/>
              <a:buChar char="•"/>
            </a:pPr>
            <a:r>
              <a:rPr lang="en-US" sz="1100" b="0" i="0" kern="1200" baseline="0" dirty="0" smtClean="0">
                <a:solidFill>
                  <a:schemeClr val="tx1"/>
                </a:solidFill>
                <a:effectLst/>
                <a:latin typeface="Calibri" charset="0"/>
                <a:ea typeface="ＭＳ Ｐゴシック" charset="-128"/>
                <a:cs typeface="ＭＳ Ｐゴシック" charset="-128"/>
              </a:rPr>
              <a:t>Suggestion for implementation: Take 8 minutes to get as far as possible on PS, last 2 minutes all work on a particular problem.  (Ensures everyone’s done at least 1 ‘meaty’ problem to discuss in the Debrief.)</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kern="1200" baseline="0" dirty="0" smtClean="0">
                <a:solidFill>
                  <a:schemeClr val="tx1"/>
                </a:solidFill>
                <a:effectLst/>
                <a:latin typeface="Calibri" charset="0"/>
                <a:ea typeface="ＭＳ Ｐゴシック" charset="-128"/>
                <a:cs typeface="ＭＳ Ｐゴシック" charset="-128"/>
              </a:rPr>
              <a:t>Discuss the relationship between PS and HW and PS and Exit ticket. </a:t>
            </a:r>
            <a:r>
              <a:rPr lang="en-US" sz="1100" b="0" i="1" kern="1200" baseline="0" dirty="0" smtClean="0">
                <a:solidFill>
                  <a:schemeClr val="tx1"/>
                </a:solidFill>
                <a:effectLst/>
                <a:latin typeface="Calibri" charset="0"/>
                <a:ea typeface="ＭＳ Ｐゴシック" charset="-128"/>
                <a:cs typeface="ＭＳ Ｐゴシック" charset="-128"/>
              </a:rPr>
              <a:t>(Click 1x to advance animation.)</a:t>
            </a:r>
            <a:endParaRPr lang="en-US" sz="1100" b="0" i="0" kern="1200" baseline="0" dirty="0" smtClean="0">
              <a:solidFill>
                <a:schemeClr val="tx1"/>
              </a:solidFill>
              <a:effectLst/>
              <a:latin typeface="Calibri" charset="0"/>
              <a:ea typeface="ＭＳ Ｐゴシック" charset="-128"/>
              <a:cs typeface="ＭＳ Ｐゴシック" charset="-128"/>
            </a:endParaRPr>
          </a:p>
          <a:p>
            <a:pPr marL="171450" indent="-171450">
              <a:buFont typeface="Arial" panose="020B0604020202020204" pitchFamily="34" charset="0"/>
              <a:buChar char="•"/>
            </a:pPr>
            <a:r>
              <a:rPr lang="en-US" sz="1100" b="0" i="0" kern="1200" baseline="0" dirty="0" smtClean="0">
                <a:solidFill>
                  <a:schemeClr val="tx1"/>
                </a:solidFill>
                <a:effectLst/>
                <a:latin typeface="Calibri" charset="0"/>
                <a:ea typeface="ＭＳ Ｐゴシック" charset="-128"/>
                <a:cs typeface="ＭＳ Ｐゴシック" charset="-128"/>
              </a:rPr>
              <a:t>Problems mirror development in CD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kern="1200" baseline="0" dirty="0" smtClean="0">
                <a:solidFill>
                  <a:schemeClr val="tx1"/>
                </a:solidFill>
                <a:effectLst/>
                <a:latin typeface="Calibri" charset="0"/>
                <a:ea typeface="ＭＳ Ｐゴシック" charset="-128"/>
                <a:cs typeface="ＭＳ Ｐゴシック" charset="-128"/>
              </a:rPr>
              <a:t>May want to talk about how writers wrote PS first, then CD.  Suggestion for planning: start with the PS and plan the path that will get your students there. </a:t>
            </a:r>
            <a:r>
              <a:rPr lang="en-US" sz="1100" b="0" i="1" kern="1200" baseline="0" dirty="0" smtClean="0">
                <a:solidFill>
                  <a:schemeClr val="tx1"/>
                </a:solidFill>
                <a:effectLst/>
                <a:latin typeface="Calibri" charset="0"/>
                <a:ea typeface="ＭＳ Ｐゴシック" charset="-128"/>
                <a:cs typeface="ＭＳ Ｐゴシック" charset="-128"/>
              </a:rPr>
              <a:t>(Click 1x to advance animation.)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kern="1200" baseline="0" dirty="0" smtClean="0">
                <a:solidFill>
                  <a:schemeClr val="tx1"/>
                </a:solidFill>
                <a:effectLst/>
                <a:latin typeface="Calibri" charset="0"/>
                <a:ea typeface="ＭＳ Ｐゴシック" charset="-128"/>
                <a:cs typeface="ＭＳ Ｐゴシック" charset="-128"/>
              </a:rPr>
              <a:t>This is a time period when you can work with a small group or one-to-one to remediate.</a:t>
            </a:r>
          </a:p>
          <a:p>
            <a:pPr marL="0" indent="0">
              <a:buFont typeface="Arial" panose="020B0604020202020204" pitchFamily="34" charset="0"/>
              <a:buNone/>
            </a:pPr>
            <a:endParaRPr lang="en-US" sz="1100" b="0" i="0" kern="1200" baseline="0" dirty="0" smtClean="0">
              <a:solidFill>
                <a:schemeClr val="tx1"/>
              </a:solidFill>
              <a:effectLst/>
              <a:latin typeface="Calibri" charset="0"/>
              <a:ea typeface="ＭＳ Ｐゴシック" charset="-128"/>
              <a:cs typeface="ＭＳ Ｐゴシック" charset="-128"/>
            </a:endParaRPr>
          </a:p>
          <a:p>
            <a:endParaRPr lang="en-US" sz="1100"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Module Focus Session          Grade 2 Module 1 and Module 2</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77387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7"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20"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5920618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2008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2075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
        <p:nvSpPr>
          <p:cNvPr id="25" name="TextBox 24"/>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0" name="Rectangle 19"/>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ectangle 2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3"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sp>
        <p:nvSpPr>
          <p:cNvPr id="30" name="TextBox 29"/>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Rectangle 31"/>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4"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35" name="Picture 3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3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7"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41"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Rectangle 41"/>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Rectangle 42"/>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4"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45" name="Group 44"/>
          <p:cNvGrpSpPr/>
          <p:nvPr userDrawn="1"/>
        </p:nvGrpSpPr>
        <p:grpSpPr>
          <a:xfrm>
            <a:off x="6248400" y="4503763"/>
            <a:ext cx="2326943" cy="2125637"/>
            <a:chOff x="6112674" y="4503763"/>
            <a:chExt cx="2326943" cy="2125637"/>
          </a:xfrm>
        </p:grpSpPr>
        <p:pic>
          <p:nvPicPr>
            <p:cNvPr id="46" name="Picture 45"/>
            <p:cNvPicPr/>
            <p:nvPr userDrawn="1"/>
          </p:nvPicPr>
          <p:blipFill>
            <a:blip r:embed="rId3">
              <a:extLst>
                <a:ext uri="{BEBA8EAE-BF5A-486C-A8C5-ECC9F3942E4B}">
                  <a14:imgProps xmlns:a14="http://schemas.microsoft.com/office/drawing/2010/main">
                    <a14:imgLayer r:embed="rId4">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47" name="Oval Callout 46"/>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Callout 47"/>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50"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Rectangle 31"/>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4" name="Picture 2" descr="C:\Documents and Settings\jdiniz\Local Settings\Temporary Internet Files\Content.IE5\3CKUH0AK\MC900239461[1].wm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7"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0"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2"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Box 12"/>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2"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3"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72345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12"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5" r:id="rId2"/>
    <p:sldLayoutId id="2147483658" r:id="rId3"/>
    <p:sldLayoutId id="2147483659" r:id="rId4"/>
    <p:sldLayoutId id="2147483660" r:id="rId5"/>
    <p:sldLayoutId id="2147483661" r:id="rId6"/>
    <p:sldLayoutId id="2147483657" r:id="rId7"/>
    <p:sldLayoutId id="2147483663" r:id="rId8"/>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i="1" dirty="0" smtClean="0">
                <a:latin typeface="Agenda-Bold"/>
              </a:rPr>
              <a:t>A Story of Units</a:t>
            </a:r>
            <a:endParaRPr lang="en-US" b="1" i="1" dirty="0">
              <a:latin typeface="Agenda-Bold"/>
            </a:endParaRPr>
          </a:p>
        </p:txBody>
      </p:sp>
      <p:sp>
        <p:nvSpPr>
          <p:cNvPr id="4" name="Text Placeholder 3"/>
          <p:cNvSpPr>
            <a:spLocks noGrp="1"/>
          </p:cNvSpPr>
          <p:nvPr>
            <p:ph type="body" sz="quarter" idx="11"/>
          </p:nvPr>
        </p:nvSpPr>
        <p:spPr/>
        <p:txBody>
          <a:bodyPr/>
          <a:lstStyle/>
          <a:p>
            <a:r>
              <a:rPr lang="en-US" dirty="0" smtClean="0"/>
              <a:t>Grade 2 – Module 1 and Module 2</a:t>
            </a:r>
            <a:endParaRPr lang="en-US" dirty="0"/>
          </a:p>
        </p:txBody>
      </p:sp>
    </p:spTree>
    <p:extLst>
      <p:ext uri="{BB962C8B-B14F-4D97-AF65-F5344CB8AC3E}">
        <p14:creationId xmlns:p14="http://schemas.microsoft.com/office/powerpoint/2010/main" val="20407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73774"/>
            <a:ext cx="8229600" cy="4019126"/>
          </a:xfrm>
        </p:spPr>
        <p:txBody>
          <a:bodyPr/>
          <a:lstStyle/>
          <a:p>
            <a:r>
              <a:rPr lang="en-US" sz="2000" b="1" dirty="0"/>
              <a:t>Problem 1 </a:t>
            </a:r>
          </a:p>
          <a:p>
            <a:pPr indent="0">
              <a:lnSpc>
                <a:spcPct val="120000"/>
              </a:lnSpc>
            </a:pPr>
            <a:r>
              <a:rPr lang="en-US" sz="2000" dirty="0"/>
              <a:t>Mrs. Potter paints her fingernails one at a time from left to right.  She paints 1 fingernail first.  How many fingernails does she have unpainted?  If she keeps painting 1 fingernail at a time, how many other combinations of painted and unpainted nails can she have? </a:t>
            </a:r>
          </a:p>
          <a:p>
            <a:r>
              <a:rPr lang="en-US" dirty="0" smtClean="0"/>
              <a:t>  </a:t>
            </a:r>
            <a:endParaRPr lang="en-US" dirty="0"/>
          </a:p>
        </p:txBody>
      </p:sp>
      <p:sp>
        <p:nvSpPr>
          <p:cNvPr id="2" name="Title 1"/>
          <p:cNvSpPr>
            <a:spLocks noGrp="1"/>
          </p:cNvSpPr>
          <p:nvPr>
            <p:ph type="title"/>
          </p:nvPr>
        </p:nvSpPr>
        <p:spPr>
          <a:xfrm>
            <a:off x="457200" y="676900"/>
            <a:ext cx="8229600" cy="824382"/>
          </a:xfrm>
        </p:spPr>
        <p:txBody>
          <a:bodyPr/>
          <a:lstStyle/>
          <a:p>
            <a:r>
              <a:rPr lang="en-US" dirty="0" smtClean="0"/>
              <a:t>Introduction to the Lesson Structure</a:t>
            </a:r>
            <a:endParaRPr lang="en-US" dirty="0"/>
          </a:p>
        </p:txBody>
      </p:sp>
      <p:sp>
        <p:nvSpPr>
          <p:cNvPr id="5" name="Text Placeholder 4"/>
          <p:cNvSpPr>
            <a:spLocks noGrp="1"/>
          </p:cNvSpPr>
          <p:nvPr>
            <p:ph type="body" sz="quarter" idx="13"/>
          </p:nvPr>
        </p:nvSpPr>
        <p:spPr>
          <a:xfrm>
            <a:off x="457200" y="5747784"/>
            <a:ext cx="8229600" cy="564176"/>
          </a:xfrm>
        </p:spPr>
        <p:txBody>
          <a:bodyPr/>
          <a:lstStyle/>
          <a:p>
            <a:r>
              <a:rPr lang="en-US" dirty="0" smtClean="0"/>
              <a:t>Lesson 1, Application Problem</a:t>
            </a:r>
            <a:endParaRPr lang="en-US" dirty="0"/>
          </a:p>
        </p:txBody>
      </p:sp>
      <p:pic>
        <p:nvPicPr>
          <p:cNvPr id="6" name="Picture 5" descr="Description: Macintosh HD:Users:lisawattslawton:Desktop:G2-M1-TA-L1 sketch.pdf"/>
          <p:cNvPicPr/>
          <p:nvPr/>
        </p:nvPicPr>
        <p:blipFill>
          <a:blip r:embed="rId3">
            <a:extLst>
              <a:ext uri="{28A0092B-C50C-407E-A947-70E740481C1C}">
                <a14:useLocalDpi xmlns:a14="http://schemas.microsoft.com/office/drawing/2010/main" val="0"/>
              </a:ext>
            </a:extLst>
          </a:blip>
          <a:srcRect/>
          <a:stretch>
            <a:fillRect/>
          </a:stretch>
        </p:blipFill>
        <p:spPr bwMode="auto">
          <a:xfrm>
            <a:off x="3163570" y="3880884"/>
            <a:ext cx="2703830" cy="1866900"/>
          </a:xfrm>
          <a:prstGeom prst="rect">
            <a:avLst/>
          </a:prstGeom>
          <a:noFill/>
          <a:ln w="12700" cap="sq">
            <a:solidFill>
              <a:srgbClr val="5B9BD5"/>
            </a:solidFill>
            <a:miter lim="800000"/>
            <a:headEnd/>
            <a:tailEnd/>
          </a:ln>
        </p:spPr>
      </p:pic>
    </p:spTree>
    <p:extLst>
      <p:ext uri="{BB962C8B-B14F-4D97-AF65-F5344CB8AC3E}">
        <p14:creationId xmlns:p14="http://schemas.microsoft.com/office/powerpoint/2010/main" val="18376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1773774"/>
            <a:ext cx="6719469" cy="4019126"/>
          </a:xfrm>
        </p:spPr>
        <p:txBody>
          <a:bodyPr>
            <a:normAutofit fontScale="92500" lnSpcReduction="20000"/>
          </a:bodyPr>
          <a:lstStyle/>
          <a:p>
            <a:r>
              <a:rPr lang="en-US" sz="2000" b="1" dirty="0"/>
              <a:t>Problem </a:t>
            </a:r>
            <a:r>
              <a:rPr lang="en-US" sz="2000" b="1" dirty="0" smtClean="0"/>
              <a:t>2 </a:t>
            </a:r>
            <a:endParaRPr lang="en-US" sz="2000" b="1" dirty="0"/>
          </a:p>
          <a:p>
            <a:pPr indent="0">
              <a:lnSpc>
                <a:spcPct val="120000"/>
              </a:lnSpc>
            </a:pPr>
            <a:r>
              <a:rPr lang="en-US" sz="2000" dirty="0" smtClean="0"/>
              <a:t>The cashier wants each envelope to have exactly 10 bills.  How many more bills does he need to put in each of the following envelopes?</a:t>
            </a:r>
          </a:p>
          <a:p>
            <a:pPr marL="800100" indent="-457200">
              <a:lnSpc>
                <a:spcPct val="120000"/>
              </a:lnSpc>
              <a:buFont typeface="+mj-lt"/>
              <a:buAutoNum type="alphaLcPeriod"/>
            </a:pPr>
            <a:r>
              <a:rPr lang="en-US" dirty="0" smtClean="0"/>
              <a:t>An envelope with 9 bills.</a:t>
            </a:r>
          </a:p>
          <a:p>
            <a:pPr marL="800100" indent="-457200">
              <a:lnSpc>
                <a:spcPct val="120000"/>
              </a:lnSpc>
              <a:buFont typeface="+mj-lt"/>
              <a:buAutoNum type="alphaLcPeriod"/>
            </a:pPr>
            <a:r>
              <a:rPr lang="en-US" sz="2000" dirty="0" smtClean="0"/>
              <a:t>An envelope with 5 bills.</a:t>
            </a:r>
          </a:p>
          <a:p>
            <a:pPr marL="800100" indent="-457200">
              <a:lnSpc>
                <a:spcPct val="120000"/>
              </a:lnSpc>
              <a:buFont typeface="+mj-lt"/>
              <a:buAutoNum type="alphaLcPeriod"/>
            </a:pPr>
            <a:r>
              <a:rPr lang="en-US" dirty="0" smtClean="0"/>
              <a:t>An envelope with 1 bill.</a:t>
            </a:r>
          </a:p>
          <a:p>
            <a:pPr marL="800100" indent="-457200">
              <a:lnSpc>
                <a:spcPct val="120000"/>
              </a:lnSpc>
              <a:buFont typeface="+mj-lt"/>
              <a:buAutoNum type="alphaLcPeriod"/>
            </a:pPr>
            <a:r>
              <a:rPr lang="en-US" sz="2000" dirty="0" smtClean="0"/>
              <a:t>Find other numbers of bills that might be in an envelope and tell how many more bills the cashier needs to put to make 10 bills.</a:t>
            </a:r>
            <a:r>
              <a:rPr lang="en-US" dirty="0" smtClean="0"/>
              <a:t>  </a:t>
            </a:r>
            <a:endParaRPr lang="en-US" dirty="0"/>
          </a:p>
        </p:txBody>
      </p:sp>
      <p:sp>
        <p:nvSpPr>
          <p:cNvPr id="2" name="Title 1"/>
          <p:cNvSpPr>
            <a:spLocks noGrp="1"/>
          </p:cNvSpPr>
          <p:nvPr>
            <p:ph type="title"/>
          </p:nvPr>
        </p:nvSpPr>
        <p:spPr>
          <a:xfrm>
            <a:off x="457200" y="676900"/>
            <a:ext cx="8229600" cy="824382"/>
          </a:xfrm>
        </p:spPr>
        <p:txBody>
          <a:bodyPr/>
          <a:lstStyle/>
          <a:p>
            <a:r>
              <a:rPr lang="en-US" dirty="0" smtClean="0"/>
              <a:t>Introduction to the Lesson Structure</a:t>
            </a:r>
            <a:endParaRPr lang="en-US" dirty="0"/>
          </a:p>
        </p:txBody>
      </p:sp>
      <p:sp>
        <p:nvSpPr>
          <p:cNvPr id="5" name="Text Placeholder 4"/>
          <p:cNvSpPr>
            <a:spLocks noGrp="1"/>
          </p:cNvSpPr>
          <p:nvPr>
            <p:ph type="body" sz="quarter" idx="13"/>
          </p:nvPr>
        </p:nvSpPr>
        <p:spPr>
          <a:xfrm>
            <a:off x="457200" y="5728540"/>
            <a:ext cx="8229600" cy="564176"/>
          </a:xfrm>
        </p:spPr>
        <p:txBody>
          <a:bodyPr/>
          <a:lstStyle/>
          <a:p>
            <a:r>
              <a:rPr lang="en-US" dirty="0" smtClean="0"/>
              <a:t>Lesson 1, Application Problem</a:t>
            </a:r>
            <a:endParaRPr lang="en-US" dirty="0"/>
          </a:p>
        </p:txBody>
      </p:sp>
    </p:spTree>
    <p:extLst>
      <p:ext uri="{BB962C8B-B14F-4D97-AF65-F5344CB8AC3E}">
        <p14:creationId xmlns:p14="http://schemas.microsoft.com/office/powerpoint/2010/main" val="1337547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2" y="465220"/>
            <a:ext cx="8229600" cy="980581"/>
          </a:xfrm>
        </p:spPr>
        <p:txBody>
          <a:bodyPr/>
          <a:lstStyle/>
          <a:p>
            <a:r>
              <a:rPr lang="en-US" dirty="0" smtClean="0"/>
              <a:t>The Role of Application Problems</a:t>
            </a:r>
            <a:endParaRPr lang="en-US" dirty="0"/>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a:xfrm>
            <a:off x="327082" y="3976968"/>
            <a:ext cx="3221665" cy="583748"/>
          </a:xfrm>
          <a:prstGeom prst="rect">
            <a:avLst/>
          </a:prstGeom>
        </p:spPr>
        <p:txBody>
          <a:bodyPr vert="horz" lIns="91440" tIns="45720" rIns="91440" bIns="45720" rtlCol="0" anchor="t">
            <a:normAutofit/>
          </a:bodyPr>
          <a:lstStyle>
            <a:lvl1pPr marL="342900" indent="-342900" algn="l" defTabSz="457200" rtl="0" eaLnBrk="0" fontAlgn="base" hangingPunct="0">
              <a:spcBef>
                <a:spcPts val="0"/>
              </a:spcBef>
              <a:spcAft>
                <a:spcPts val="1200"/>
              </a:spcAft>
              <a:buFont typeface="Arial" charset="0"/>
              <a:defRPr sz="2600" kern="1200">
                <a:solidFill>
                  <a:srgbClr val="0A2D6B"/>
                </a:solidFill>
                <a:latin typeface="Agenda-Light"/>
                <a:ea typeface="ＭＳ Ｐゴシック" charset="-128"/>
                <a:cs typeface="ＭＳ Ｐゴシック" charset="-128"/>
              </a:defRPr>
            </a:lvl1pPr>
            <a:lvl2pPr marL="458788" indent="-177800" algn="l" defTabSz="458788" rtl="0" eaLnBrk="0" fontAlgn="base" hangingPunct="0">
              <a:spcBef>
                <a:spcPts val="0"/>
              </a:spcBef>
              <a:spcAft>
                <a:spcPts val="1200"/>
              </a:spcAft>
              <a:buFont typeface="Arial" charset="0"/>
              <a:buChar char="•"/>
              <a:defRPr sz="2400" kern="1200">
                <a:solidFill>
                  <a:srgbClr val="404040"/>
                </a:solidFill>
                <a:latin typeface="Agenda-Light"/>
                <a:ea typeface="ＭＳ Ｐゴシック"/>
                <a:cs typeface="Arial"/>
              </a:defRPr>
            </a:lvl2pPr>
            <a:lvl3pPr marL="739775" indent="-166688" algn="l" defTabSz="457200" rtl="0" eaLnBrk="0" fontAlgn="base" hangingPunct="0">
              <a:spcBef>
                <a:spcPts val="0"/>
              </a:spcBef>
              <a:spcAft>
                <a:spcPts val="1200"/>
              </a:spcAft>
              <a:buFont typeface="Arial" charset="0"/>
              <a:buChar char="•"/>
              <a:defRPr sz="2200" kern="1200">
                <a:solidFill>
                  <a:srgbClr val="7F7F7F"/>
                </a:solidFill>
                <a:latin typeface="Agenda-Light"/>
                <a:ea typeface="ＭＳ Ｐゴシック"/>
                <a:cs typeface="Arial"/>
              </a:defRPr>
            </a:lvl3pPr>
            <a:lvl4pPr marL="1030288" indent="-176213" algn="l" defTabSz="457200" rtl="0" eaLnBrk="0" fontAlgn="base" hangingPunct="0">
              <a:spcBef>
                <a:spcPts val="0"/>
              </a:spcBef>
              <a:spcAft>
                <a:spcPts val="1200"/>
              </a:spcAft>
              <a:buFont typeface="Arial" charset="0"/>
              <a:buChar char="–"/>
              <a:defRPr sz="1800" kern="1200">
                <a:solidFill>
                  <a:srgbClr val="6F0000"/>
                </a:solidFill>
                <a:latin typeface="Agenda-Light"/>
                <a:ea typeface="ＭＳ Ｐゴシック"/>
                <a:cs typeface="Arial"/>
              </a:defRPr>
            </a:lvl4pPr>
            <a:lvl5pPr marL="1828800" algn="l" defTabSz="457200" rtl="0" eaLnBrk="0" fontAlgn="base" hangingPunct="0">
              <a:spcBef>
                <a:spcPts val="0"/>
              </a:spcBef>
              <a:spcAft>
                <a:spcPts val="1200"/>
              </a:spcAft>
              <a:buFont typeface="Arial" charset="0"/>
              <a:defRPr sz="1800" kern="1200">
                <a:solidFill>
                  <a:schemeClr val="tx1"/>
                </a:solidFill>
                <a:latin typeface="Agenda-Ligh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7388">
              <a:spcBef>
                <a:spcPts val="1200"/>
              </a:spcBef>
            </a:pPr>
            <a:r>
              <a:rPr lang="en-US" sz="2800" b="1" baseline="0" dirty="0" smtClean="0">
                <a:solidFill>
                  <a:schemeClr val="accent3">
                    <a:lumMod val="50000"/>
                  </a:schemeClr>
                </a:solidFill>
                <a:latin typeface="+mn-lt"/>
              </a:rPr>
              <a:t>Read  </a:t>
            </a:r>
            <a:r>
              <a:rPr lang="en-US" sz="2800" baseline="0" dirty="0" smtClean="0">
                <a:solidFill>
                  <a:schemeClr val="accent3">
                    <a:lumMod val="50000"/>
                  </a:schemeClr>
                </a:solidFill>
                <a:latin typeface="+mn-lt"/>
              </a:rPr>
              <a:t>the problem</a:t>
            </a:r>
            <a:endParaRPr lang="en-US" sz="2800" b="1" baseline="0" dirty="0" smtClean="0">
              <a:solidFill>
                <a:schemeClr val="accent3">
                  <a:lumMod val="50000"/>
                </a:schemeClr>
              </a:solidFill>
              <a:latin typeface="+mn-lt"/>
            </a:endParaRPr>
          </a:p>
        </p:txBody>
      </p:sp>
      <p:sp>
        <p:nvSpPr>
          <p:cNvPr id="6" name="Content Placeholder 2"/>
          <p:cNvSpPr txBox="1">
            <a:spLocks/>
          </p:cNvSpPr>
          <p:nvPr/>
        </p:nvSpPr>
        <p:spPr bwMode="auto">
          <a:xfrm>
            <a:off x="745152" y="4560716"/>
            <a:ext cx="7344888" cy="6773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1" baseline="0" dirty="0" smtClean="0">
                <a:solidFill>
                  <a:schemeClr val="accent3">
                    <a:lumMod val="50000"/>
                  </a:schemeClr>
                </a:solidFill>
              </a:rPr>
              <a:t>Draw</a:t>
            </a:r>
            <a:r>
              <a:rPr lang="en-US" baseline="0" dirty="0" smtClean="0">
                <a:solidFill>
                  <a:schemeClr val="accent3">
                    <a:lumMod val="50000"/>
                  </a:schemeClr>
                </a:solidFill>
              </a:rPr>
              <a:t>  and label a model to represent the problem</a:t>
            </a:r>
          </a:p>
        </p:txBody>
      </p:sp>
      <p:sp>
        <p:nvSpPr>
          <p:cNvPr id="7" name="Content Placeholder 2"/>
          <p:cNvSpPr txBox="1">
            <a:spLocks/>
          </p:cNvSpPr>
          <p:nvPr/>
        </p:nvSpPr>
        <p:spPr bwMode="auto">
          <a:xfrm>
            <a:off x="750693" y="5558223"/>
            <a:ext cx="7333020" cy="69316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1" baseline="0" dirty="0" smtClean="0">
                <a:solidFill>
                  <a:schemeClr val="accent3">
                    <a:lumMod val="50000"/>
                  </a:schemeClr>
                </a:solidFill>
              </a:rPr>
              <a:t>Write </a:t>
            </a:r>
            <a:r>
              <a:rPr lang="en-US" baseline="0" dirty="0" smtClean="0">
                <a:solidFill>
                  <a:schemeClr val="accent3">
                    <a:lumMod val="50000"/>
                  </a:schemeClr>
                </a:solidFill>
              </a:rPr>
              <a:t>an equation and a complete word sentence</a:t>
            </a:r>
            <a:endParaRPr lang="en-US" b="1" baseline="0" dirty="0">
              <a:solidFill>
                <a:schemeClr val="accent3">
                  <a:lumMod val="50000"/>
                </a:schemeClr>
              </a:solidFill>
            </a:endParaRPr>
          </a:p>
        </p:txBody>
      </p:sp>
      <p:sp>
        <p:nvSpPr>
          <p:cNvPr id="8" name="Content Placeholder 2"/>
          <p:cNvSpPr txBox="1">
            <a:spLocks/>
          </p:cNvSpPr>
          <p:nvPr/>
        </p:nvSpPr>
        <p:spPr bwMode="auto">
          <a:xfrm>
            <a:off x="467833" y="3355664"/>
            <a:ext cx="4244228" cy="5519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aseline="0" dirty="0" smtClean="0">
                <a:solidFill>
                  <a:schemeClr val="accent6">
                    <a:lumMod val="75000"/>
                  </a:schemeClr>
                </a:solidFill>
              </a:rPr>
              <a:t>Problem-solving process: </a:t>
            </a:r>
          </a:p>
        </p:txBody>
      </p:sp>
      <p:sp>
        <p:nvSpPr>
          <p:cNvPr id="9" name="TextBox 8"/>
          <p:cNvSpPr txBox="1"/>
          <p:nvPr/>
        </p:nvSpPr>
        <p:spPr>
          <a:xfrm>
            <a:off x="639283" y="1654893"/>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Real world problem solving</a:t>
            </a:r>
            <a:endParaRPr lang="en-US" sz="2800" baseline="0" dirty="0">
              <a:solidFill>
                <a:schemeClr val="accent3">
                  <a:lumMod val="50000"/>
                </a:schemeClr>
              </a:solidFill>
              <a:latin typeface="+mn-lt"/>
            </a:endParaRPr>
          </a:p>
        </p:txBody>
      </p:sp>
      <p:sp>
        <p:nvSpPr>
          <p:cNvPr id="10" name="TextBox 9"/>
          <p:cNvSpPr txBox="1"/>
          <p:nvPr/>
        </p:nvSpPr>
        <p:spPr>
          <a:xfrm>
            <a:off x="639283" y="2200991"/>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Placement in lesson depends on function</a:t>
            </a:r>
            <a:endParaRPr lang="en-US" sz="2800" baseline="0" dirty="0">
              <a:solidFill>
                <a:schemeClr val="accent3">
                  <a:lumMod val="50000"/>
                </a:schemeClr>
              </a:solidFill>
              <a:latin typeface="+mn-lt"/>
            </a:endParaRPr>
          </a:p>
        </p:txBody>
      </p:sp>
      <p:sp>
        <p:nvSpPr>
          <p:cNvPr id="11" name="TextBox 10"/>
          <p:cNvSpPr txBox="1"/>
          <p:nvPr/>
        </p:nvSpPr>
        <p:spPr>
          <a:xfrm>
            <a:off x="642821" y="276314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Opportunity for informal assessment</a:t>
            </a:r>
            <a:endParaRPr lang="en-US" sz="2800" baseline="0" dirty="0">
              <a:solidFill>
                <a:schemeClr val="accent3">
                  <a:lumMod val="50000"/>
                </a:schemeClr>
              </a:solidFill>
              <a:latin typeface="+mn-lt"/>
            </a:endParaRPr>
          </a:p>
        </p:txBody>
      </p:sp>
    </p:spTree>
    <p:extLst>
      <p:ext uri="{BB962C8B-B14F-4D97-AF65-F5344CB8AC3E}">
        <p14:creationId xmlns:p14="http://schemas.microsoft.com/office/powerpoint/2010/main" val="42289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282" y="465220"/>
            <a:ext cx="8229600" cy="980581"/>
          </a:xfrm>
        </p:spPr>
        <p:txBody>
          <a:bodyPr/>
          <a:lstStyle/>
          <a:p>
            <a:r>
              <a:rPr lang="en-US" dirty="0" smtClean="0"/>
              <a:t>The Role of Application Problems</a:t>
            </a:r>
            <a:endParaRPr lang="en-US" dirty="0"/>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a:xfrm>
            <a:off x="327082" y="3976968"/>
            <a:ext cx="3221665" cy="583748"/>
          </a:xfrm>
          <a:prstGeom prst="rect">
            <a:avLst/>
          </a:prstGeom>
        </p:spPr>
        <p:txBody>
          <a:bodyPr vert="horz" lIns="91440" tIns="45720" rIns="91440" bIns="45720" rtlCol="0" anchor="t">
            <a:normAutofit/>
          </a:bodyPr>
          <a:lstStyle>
            <a:lvl1pPr marL="342900" indent="-342900" algn="l" defTabSz="457200" rtl="0" eaLnBrk="0" fontAlgn="base" hangingPunct="0">
              <a:spcBef>
                <a:spcPts val="0"/>
              </a:spcBef>
              <a:spcAft>
                <a:spcPts val="1200"/>
              </a:spcAft>
              <a:buFont typeface="Arial" charset="0"/>
              <a:defRPr sz="2600" kern="1200">
                <a:solidFill>
                  <a:srgbClr val="0A2D6B"/>
                </a:solidFill>
                <a:latin typeface="Agenda-Light"/>
                <a:ea typeface="ＭＳ Ｐゴシック" charset="-128"/>
                <a:cs typeface="ＭＳ Ｐゴシック" charset="-128"/>
              </a:defRPr>
            </a:lvl1pPr>
            <a:lvl2pPr marL="458788" indent="-177800" algn="l" defTabSz="458788" rtl="0" eaLnBrk="0" fontAlgn="base" hangingPunct="0">
              <a:spcBef>
                <a:spcPts val="0"/>
              </a:spcBef>
              <a:spcAft>
                <a:spcPts val="1200"/>
              </a:spcAft>
              <a:buFont typeface="Arial" charset="0"/>
              <a:buChar char="•"/>
              <a:defRPr sz="2400" kern="1200">
                <a:solidFill>
                  <a:srgbClr val="404040"/>
                </a:solidFill>
                <a:latin typeface="Agenda-Light"/>
                <a:ea typeface="ＭＳ Ｐゴシック"/>
                <a:cs typeface="Arial"/>
              </a:defRPr>
            </a:lvl2pPr>
            <a:lvl3pPr marL="739775" indent="-166688" algn="l" defTabSz="457200" rtl="0" eaLnBrk="0" fontAlgn="base" hangingPunct="0">
              <a:spcBef>
                <a:spcPts val="0"/>
              </a:spcBef>
              <a:spcAft>
                <a:spcPts val="1200"/>
              </a:spcAft>
              <a:buFont typeface="Arial" charset="0"/>
              <a:buChar char="•"/>
              <a:defRPr sz="2200" kern="1200">
                <a:solidFill>
                  <a:srgbClr val="7F7F7F"/>
                </a:solidFill>
                <a:latin typeface="Agenda-Light"/>
                <a:ea typeface="ＭＳ Ｐゴシック"/>
                <a:cs typeface="Arial"/>
              </a:defRPr>
            </a:lvl3pPr>
            <a:lvl4pPr marL="1030288" indent="-176213" algn="l" defTabSz="457200" rtl="0" eaLnBrk="0" fontAlgn="base" hangingPunct="0">
              <a:spcBef>
                <a:spcPts val="0"/>
              </a:spcBef>
              <a:spcAft>
                <a:spcPts val="1200"/>
              </a:spcAft>
              <a:buFont typeface="Arial" charset="0"/>
              <a:buChar char="–"/>
              <a:defRPr sz="1800" kern="1200">
                <a:solidFill>
                  <a:srgbClr val="6F0000"/>
                </a:solidFill>
                <a:latin typeface="Agenda-Light"/>
                <a:ea typeface="ＭＳ Ｐゴシック"/>
                <a:cs typeface="Arial"/>
              </a:defRPr>
            </a:lvl4pPr>
            <a:lvl5pPr marL="1828800" algn="l" defTabSz="457200" rtl="0" eaLnBrk="0" fontAlgn="base" hangingPunct="0">
              <a:spcBef>
                <a:spcPts val="0"/>
              </a:spcBef>
              <a:spcAft>
                <a:spcPts val="1200"/>
              </a:spcAft>
              <a:buFont typeface="Arial" charset="0"/>
              <a:defRPr sz="1800" kern="1200">
                <a:solidFill>
                  <a:schemeClr val="tx1"/>
                </a:solidFill>
                <a:latin typeface="Agenda-Ligh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7388">
              <a:spcBef>
                <a:spcPts val="1200"/>
              </a:spcBef>
            </a:pPr>
            <a:r>
              <a:rPr lang="en-US" sz="2800" b="1" baseline="0" dirty="0" smtClean="0">
                <a:solidFill>
                  <a:schemeClr val="accent3">
                    <a:lumMod val="50000"/>
                  </a:schemeClr>
                </a:solidFill>
                <a:latin typeface="+mn-lt"/>
              </a:rPr>
              <a:t>Read  </a:t>
            </a:r>
            <a:r>
              <a:rPr lang="en-US" sz="2800" baseline="0" dirty="0" smtClean="0">
                <a:solidFill>
                  <a:schemeClr val="accent3">
                    <a:lumMod val="50000"/>
                  </a:schemeClr>
                </a:solidFill>
                <a:latin typeface="+mn-lt"/>
              </a:rPr>
              <a:t>the problem</a:t>
            </a:r>
            <a:endParaRPr lang="en-US" sz="2800" b="1" baseline="0" dirty="0" smtClean="0">
              <a:solidFill>
                <a:schemeClr val="accent3">
                  <a:lumMod val="50000"/>
                </a:schemeClr>
              </a:solidFill>
              <a:latin typeface="+mn-lt"/>
            </a:endParaRPr>
          </a:p>
        </p:txBody>
      </p:sp>
      <p:sp>
        <p:nvSpPr>
          <p:cNvPr id="6" name="Content Placeholder 2"/>
          <p:cNvSpPr txBox="1">
            <a:spLocks/>
          </p:cNvSpPr>
          <p:nvPr/>
        </p:nvSpPr>
        <p:spPr bwMode="auto">
          <a:xfrm>
            <a:off x="745152" y="4560716"/>
            <a:ext cx="7344888" cy="6773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1" baseline="0" dirty="0" smtClean="0">
                <a:solidFill>
                  <a:schemeClr val="accent3">
                    <a:lumMod val="50000"/>
                  </a:schemeClr>
                </a:solidFill>
              </a:rPr>
              <a:t>Draw</a:t>
            </a:r>
            <a:r>
              <a:rPr lang="en-US" baseline="0" dirty="0" smtClean="0">
                <a:solidFill>
                  <a:schemeClr val="accent3">
                    <a:lumMod val="50000"/>
                  </a:schemeClr>
                </a:solidFill>
              </a:rPr>
              <a:t>  and label a model to represent the problem</a:t>
            </a:r>
          </a:p>
        </p:txBody>
      </p:sp>
      <p:sp>
        <p:nvSpPr>
          <p:cNvPr id="7" name="Content Placeholder 2"/>
          <p:cNvSpPr txBox="1">
            <a:spLocks/>
          </p:cNvSpPr>
          <p:nvPr/>
        </p:nvSpPr>
        <p:spPr bwMode="auto">
          <a:xfrm>
            <a:off x="750693" y="5558223"/>
            <a:ext cx="7333020" cy="69316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1" baseline="0" dirty="0" smtClean="0">
                <a:solidFill>
                  <a:schemeClr val="accent3">
                    <a:lumMod val="50000"/>
                  </a:schemeClr>
                </a:solidFill>
              </a:rPr>
              <a:t>Write </a:t>
            </a:r>
            <a:r>
              <a:rPr lang="en-US" baseline="0" dirty="0" smtClean="0">
                <a:solidFill>
                  <a:schemeClr val="accent3">
                    <a:lumMod val="50000"/>
                  </a:schemeClr>
                </a:solidFill>
              </a:rPr>
              <a:t>an equation and a complete word sentence</a:t>
            </a:r>
            <a:endParaRPr lang="en-US" b="1" baseline="0" dirty="0">
              <a:solidFill>
                <a:schemeClr val="accent3">
                  <a:lumMod val="50000"/>
                </a:schemeClr>
              </a:solidFill>
            </a:endParaRPr>
          </a:p>
        </p:txBody>
      </p:sp>
      <p:sp>
        <p:nvSpPr>
          <p:cNvPr id="8" name="Content Placeholder 2"/>
          <p:cNvSpPr txBox="1">
            <a:spLocks/>
          </p:cNvSpPr>
          <p:nvPr/>
        </p:nvSpPr>
        <p:spPr bwMode="auto">
          <a:xfrm>
            <a:off x="467833" y="3355664"/>
            <a:ext cx="4244228" cy="5519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aseline="0" dirty="0" smtClean="0">
                <a:solidFill>
                  <a:schemeClr val="accent3">
                    <a:lumMod val="50000"/>
                  </a:schemeClr>
                </a:solidFill>
              </a:rPr>
              <a:t>Problem-solving process: </a:t>
            </a:r>
          </a:p>
        </p:txBody>
      </p:sp>
      <p:sp>
        <p:nvSpPr>
          <p:cNvPr id="9" name="TextBox 8"/>
          <p:cNvSpPr txBox="1"/>
          <p:nvPr/>
        </p:nvSpPr>
        <p:spPr>
          <a:xfrm>
            <a:off x="639283" y="1654893"/>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Real world problem solving</a:t>
            </a:r>
            <a:endParaRPr lang="en-US" sz="2800" baseline="0" dirty="0">
              <a:solidFill>
                <a:schemeClr val="accent3">
                  <a:lumMod val="50000"/>
                </a:schemeClr>
              </a:solidFill>
              <a:latin typeface="+mn-lt"/>
            </a:endParaRPr>
          </a:p>
        </p:txBody>
      </p:sp>
      <p:sp>
        <p:nvSpPr>
          <p:cNvPr id="10" name="TextBox 9"/>
          <p:cNvSpPr txBox="1"/>
          <p:nvPr/>
        </p:nvSpPr>
        <p:spPr>
          <a:xfrm>
            <a:off x="639283" y="2200991"/>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Placement in lesson depends on function</a:t>
            </a:r>
            <a:endParaRPr lang="en-US" sz="2800" baseline="0" dirty="0">
              <a:solidFill>
                <a:schemeClr val="accent3">
                  <a:lumMod val="50000"/>
                </a:schemeClr>
              </a:solidFill>
              <a:latin typeface="+mn-lt"/>
            </a:endParaRPr>
          </a:p>
        </p:txBody>
      </p:sp>
      <p:sp>
        <p:nvSpPr>
          <p:cNvPr id="11" name="TextBox 10"/>
          <p:cNvSpPr txBox="1"/>
          <p:nvPr/>
        </p:nvSpPr>
        <p:spPr>
          <a:xfrm>
            <a:off x="642821" y="276314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Opportunity for informal assessment</a:t>
            </a:r>
            <a:endParaRPr lang="en-US" sz="2800" baseline="0" dirty="0">
              <a:solidFill>
                <a:schemeClr val="accent3">
                  <a:lumMod val="50000"/>
                </a:schemeClr>
              </a:solidFill>
              <a:latin typeface="+mn-lt"/>
            </a:endParaRPr>
          </a:p>
        </p:txBody>
      </p:sp>
    </p:spTree>
    <p:extLst>
      <p:ext uri="{BB962C8B-B14F-4D97-AF65-F5344CB8AC3E}">
        <p14:creationId xmlns:p14="http://schemas.microsoft.com/office/powerpoint/2010/main" val="54471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a:t>Introduction to the Lesson Structure</a:t>
            </a:r>
          </a:p>
        </p:txBody>
      </p:sp>
      <p:sp>
        <p:nvSpPr>
          <p:cNvPr id="4" name="Content Placeholder 3"/>
          <p:cNvSpPr>
            <a:spLocks noGrp="1"/>
          </p:cNvSpPr>
          <p:nvPr>
            <p:ph idx="1"/>
          </p:nvPr>
        </p:nvSpPr>
        <p:spPr>
          <a:xfrm>
            <a:off x="457200" y="2006600"/>
            <a:ext cx="5257800" cy="3926000"/>
          </a:xfrm>
        </p:spPr>
        <p:txBody>
          <a:bodyPr>
            <a:normAutofit fontScale="85000" lnSpcReduction="20000"/>
          </a:bodyPr>
          <a:lstStyle/>
          <a:p>
            <a:pPr marL="457200" indent="-457200">
              <a:buFont typeface="Arial"/>
              <a:buChar char="•"/>
            </a:pPr>
            <a:r>
              <a:rPr lang="en-US" dirty="0" smtClean="0"/>
              <a:t>Compare the envelope problem to the fingernail problem. What is different about the problems? What is the same?</a:t>
            </a:r>
          </a:p>
          <a:p>
            <a:pPr marL="0" indent="0"/>
            <a:endParaRPr lang="en-US" dirty="0"/>
          </a:p>
          <a:p>
            <a:pPr marL="457200" indent="-457200">
              <a:buFont typeface="Arial"/>
              <a:buChar char="•"/>
            </a:pPr>
            <a:r>
              <a:rPr lang="en-US" dirty="0" smtClean="0"/>
              <a:t>Why do you think I chose to use the ten-frame cards today?</a:t>
            </a:r>
          </a:p>
          <a:p>
            <a:pPr marL="457200" indent="-457200">
              <a:buFont typeface="Arial"/>
              <a:buChar char="•"/>
            </a:pPr>
            <a:endParaRPr lang="en-US" dirty="0"/>
          </a:p>
          <a:p>
            <a:pPr marL="457200" indent="-457200">
              <a:buFont typeface="Arial"/>
              <a:buChar char="•"/>
            </a:pPr>
            <a:r>
              <a:rPr lang="en-US" dirty="0" smtClean="0"/>
              <a:t>How did the first envelope problem help you solve the second one?  How does 6 + 4 help you solve 26 + 4?</a:t>
            </a:r>
            <a:endParaRPr lang="en-US" dirty="0"/>
          </a:p>
        </p:txBody>
      </p:sp>
      <p:sp>
        <p:nvSpPr>
          <p:cNvPr id="5" name="Text Placeholder 4"/>
          <p:cNvSpPr>
            <a:spLocks noGrp="1"/>
          </p:cNvSpPr>
          <p:nvPr>
            <p:ph type="body" sz="quarter" idx="13"/>
          </p:nvPr>
        </p:nvSpPr>
        <p:spPr>
          <a:xfrm>
            <a:off x="457200" y="5747786"/>
            <a:ext cx="8229600" cy="492718"/>
          </a:xfrm>
        </p:spPr>
        <p:txBody>
          <a:bodyPr/>
          <a:lstStyle/>
          <a:p>
            <a:r>
              <a:rPr lang="en-US" dirty="0" smtClean="0"/>
              <a:t>Lesson 1, Student Debrief</a:t>
            </a:r>
            <a:endParaRPr lang="en-US" dirty="0"/>
          </a:p>
        </p:txBody>
      </p:sp>
      <p:pic>
        <p:nvPicPr>
          <p:cNvPr id="6" name="Picture 5" descr="Screen Shot 2014-05-21 at 7.24.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1" y="2006600"/>
            <a:ext cx="2793932" cy="3704259"/>
          </a:xfrm>
          <a:prstGeom prst="rect">
            <a:avLst/>
          </a:prstGeom>
          <a:ln>
            <a:solidFill>
              <a:srgbClr val="000000"/>
            </a:solidFill>
          </a:ln>
        </p:spPr>
      </p:pic>
    </p:spTree>
    <p:extLst>
      <p:ext uri="{BB962C8B-B14F-4D97-AF65-F5344CB8AC3E}">
        <p14:creationId xmlns:p14="http://schemas.microsoft.com/office/powerpoint/2010/main" val="1337547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501362"/>
            <a:ext cx="8229600" cy="780022"/>
          </a:xfrm>
        </p:spPr>
        <p:txBody>
          <a:bodyPr/>
          <a:lstStyle/>
          <a:p>
            <a:r>
              <a:rPr lang="en-US" dirty="0" smtClean="0"/>
              <a:t>Student Debrief and Problem Set</a:t>
            </a:r>
            <a:endParaRPr lang="en-US" dirty="0"/>
          </a:p>
        </p:txBody>
      </p:sp>
      <p:sp>
        <p:nvSpPr>
          <p:cNvPr id="6" name="Content Placeholder 5"/>
          <p:cNvSpPr>
            <a:spLocks noGrp="1"/>
          </p:cNvSpPr>
          <p:nvPr>
            <p:ph idx="1"/>
          </p:nvPr>
        </p:nvSpPr>
        <p:spPr/>
        <p:txBody>
          <a:bodyPr/>
          <a:lstStyle/>
          <a:p>
            <a:endParaRPr lang="en-US" dirty="0"/>
          </a:p>
        </p:txBody>
      </p:sp>
      <p:sp>
        <p:nvSpPr>
          <p:cNvPr id="4" name="Text Placeholder 3"/>
          <p:cNvSpPr>
            <a:spLocks noGrp="1"/>
          </p:cNvSpPr>
          <p:nvPr>
            <p:ph type="body" sz="quarter" idx="13"/>
          </p:nvPr>
        </p:nvSpPr>
        <p:spPr/>
        <p:txBody>
          <a:bodyPr/>
          <a:lstStyle/>
          <a:p>
            <a:endParaRPr lang="en-US"/>
          </a:p>
        </p:txBody>
      </p:sp>
      <p:sp>
        <p:nvSpPr>
          <p:cNvPr id="7" name="TextBox 6"/>
          <p:cNvSpPr txBox="1"/>
          <p:nvPr/>
        </p:nvSpPr>
        <p:spPr>
          <a:xfrm>
            <a:off x="457200" y="1472540"/>
            <a:ext cx="822960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chemeClr val="accent3">
                    <a:lumMod val="50000"/>
                  </a:schemeClr>
                </a:solidFill>
                <a:latin typeface="+mn-lt"/>
              </a:rPr>
              <a:t>Class conversation to reflect on the day’s learning</a:t>
            </a:r>
            <a:endParaRPr lang="en-US" sz="2800" baseline="0" dirty="0">
              <a:solidFill>
                <a:schemeClr val="accent3">
                  <a:lumMod val="50000"/>
                </a:schemeClr>
              </a:solidFill>
              <a:latin typeface="+mn-lt"/>
            </a:endParaRPr>
          </a:p>
        </p:txBody>
      </p:sp>
      <p:sp>
        <p:nvSpPr>
          <p:cNvPr id="8" name="TextBox 7"/>
          <p:cNvSpPr txBox="1"/>
          <p:nvPr/>
        </p:nvSpPr>
        <p:spPr>
          <a:xfrm>
            <a:off x="465125" y="2074215"/>
            <a:ext cx="7879278" cy="954107"/>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chemeClr val="accent3">
                    <a:lumMod val="50000"/>
                  </a:schemeClr>
                </a:solidFill>
                <a:latin typeface="+mn-lt"/>
              </a:rPr>
              <a:t>Make connections between parts of the lesson, concepts, strategies, and tools</a:t>
            </a:r>
            <a:endParaRPr lang="en-US" sz="2800" baseline="0" dirty="0">
              <a:solidFill>
                <a:schemeClr val="accent3">
                  <a:lumMod val="50000"/>
                </a:schemeClr>
              </a:solidFill>
              <a:latin typeface="+mn-lt"/>
            </a:endParaRPr>
          </a:p>
        </p:txBody>
      </p:sp>
      <p:sp>
        <p:nvSpPr>
          <p:cNvPr id="9" name="TextBox 8"/>
          <p:cNvSpPr txBox="1"/>
          <p:nvPr/>
        </p:nvSpPr>
        <p:spPr>
          <a:xfrm>
            <a:off x="463150" y="3117240"/>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chemeClr val="accent3">
                    <a:lumMod val="50000"/>
                  </a:schemeClr>
                </a:solidFill>
                <a:latin typeface="+mn-lt"/>
              </a:rPr>
              <a:t>Students ultimately articulate the learning objective</a:t>
            </a:r>
            <a:endParaRPr lang="en-US" sz="2800" baseline="0" dirty="0">
              <a:solidFill>
                <a:schemeClr val="accent3">
                  <a:lumMod val="50000"/>
                </a:schemeClr>
              </a:solidFill>
              <a:latin typeface="+mn-lt"/>
            </a:endParaRPr>
          </a:p>
        </p:txBody>
      </p:sp>
      <p:sp>
        <p:nvSpPr>
          <p:cNvPr id="10" name="Content Placeholder 4"/>
          <p:cNvSpPr txBox="1">
            <a:spLocks/>
          </p:cNvSpPr>
          <p:nvPr/>
        </p:nvSpPr>
        <p:spPr bwMode="auto">
          <a:xfrm>
            <a:off x="517514" y="3794893"/>
            <a:ext cx="1928803" cy="57522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Exit Ticket</a:t>
            </a:r>
            <a:endParaRPr lang="en-US" b="1" baseline="0" dirty="0">
              <a:solidFill>
                <a:schemeClr val="accent6">
                  <a:lumMod val="75000"/>
                </a:schemeClr>
              </a:solidFill>
            </a:endParaRPr>
          </a:p>
        </p:txBody>
      </p:sp>
      <p:sp>
        <p:nvSpPr>
          <p:cNvPr id="11" name="TextBox 10"/>
          <p:cNvSpPr txBox="1"/>
          <p:nvPr/>
        </p:nvSpPr>
        <p:spPr>
          <a:xfrm>
            <a:off x="505639" y="4409672"/>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chemeClr val="accent3">
                    <a:lumMod val="50000"/>
                  </a:schemeClr>
                </a:solidFill>
                <a:latin typeface="+mn-lt"/>
              </a:rPr>
              <a:t>Daily formative assessment to drive instruction</a:t>
            </a:r>
            <a:endParaRPr lang="en-US" sz="2800" baseline="0" dirty="0">
              <a:solidFill>
                <a:schemeClr val="accent3">
                  <a:lumMod val="50000"/>
                </a:schemeClr>
              </a:solidFill>
              <a:latin typeface="+mn-lt"/>
            </a:endParaRPr>
          </a:p>
        </p:txBody>
      </p:sp>
      <p:sp>
        <p:nvSpPr>
          <p:cNvPr id="12" name="TextBox 11"/>
          <p:cNvSpPr txBox="1"/>
          <p:nvPr/>
        </p:nvSpPr>
        <p:spPr>
          <a:xfrm>
            <a:off x="515539" y="4965822"/>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chemeClr val="accent3">
                    <a:lumMod val="50000"/>
                  </a:schemeClr>
                </a:solidFill>
                <a:latin typeface="+mn-lt"/>
              </a:rPr>
              <a:t>Time frame rather than task frame</a:t>
            </a:r>
            <a:endParaRPr lang="en-US" sz="2800" baseline="0" dirty="0">
              <a:solidFill>
                <a:schemeClr val="accent3">
                  <a:lumMod val="50000"/>
                </a:schemeClr>
              </a:solidFill>
              <a:latin typeface="+mn-lt"/>
            </a:endParaRPr>
          </a:p>
        </p:txBody>
      </p:sp>
      <p:sp>
        <p:nvSpPr>
          <p:cNvPr id="13" name="TextBox 12"/>
          <p:cNvSpPr txBox="1"/>
          <p:nvPr/>
        </p:nvSpPr>
        <p:spPr>
          <a:xfrm>
            <a:off x="525439" y="5510097"/>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chemeClr val="accent3">
                    <a:lumMod val="50000"/>
                  </a:schemeClr>
                </a:solidFill>
                <a:latin typeface="+mn-lt"/>
              </a:rPr>
              <a:t>Tool for lesson planning</a:t>
            </a:r>
            <a:endParaRPr lang="en-US" sz="2800" baseline="0" dirty="0">
              <a:solidFill>
                <a:schemeClr val="accent3">
                  <a:lumMod val="50000"/>
                </a:schemeClr>
              </a:solidFill>
              <a:latin typeface="+mn-lt"/>
            </a:endParaRPr>
          </a:p>
        </p:txBody>
      </p:sp>
    </p:spTree>
    <p:extLst>
      <p:ext uri="{BB962C8B-B14F-4D97-AF65-F5344CB8AC3E}">
        <p14:creationId xmlns:p14="http://schemas.microsoft.com/office/powerpoint/2010/main" val="21417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1"/>
          </p:nvPr>
        </p:nvSpPr>
        <p:spPr>
          <a:xfrm>
            <a:off x="457200" y="1913474"/>
            <a:ext cx="8229600" cy="4019126"/>
          </a:xfrm>
          <a:effectLst/>
        </p:spPr>
        <p:txBody>
          <a:bodyPr/>
          <a:lstStyle/>
          <a:p>
            <a:pPr algn="ctr"/>
            <a:r>
              <a:rPr lang="en-US" b="1" dirty="0" smtClean="0">
                <a:effectLst/>
              </a:rPr>
              <a:t>Lesson Structure</a:t>
            </a:r>
          </a:p>
          <a:p>
            <a:pPr algn="ctr"/>
            <a:r>
              <a:rPr lang="en-US" b="1" dirty="0" smtClean="0">
                <a:effectLst>
                  <a:glow rad="228600">
                    <a:srgbClr val="B38395">
                      <a:alpha val="40000"/>
                    </a:srgbClr>
                  </a:glow>
                </a:effectLst>
              </a:rPr>
              <a:t>Instructional Sequence</a:t>
            </a:r>
          </a:p>
          <a:p>
            <a:pPr algn="ctr"/>
            <a:r>
              <a:rPr lang="en-US" b="1" dirty="0" smtClean="0"/>
              <a:t>Module Review</a:t>
            </a:r>
          </a:p>
          <a:p>
            <a:pPr algn="ctr"/>
            <a:r>
              <a:rPr lang="en-US" b="1" dirty="0" smtClean="0"/>
              <a:t>Preparation for Implementation</a:t>
            </a:r>
            <a:endParaRPr lang="en-US" b="1" dirty="0">
              <a:effectLst/>
            </a:endParaRPr>
          </a:p>
        </p:txBody>
      </p:sp>
    </p:spTree>
    <p:extLst>
      <p:ext uri="{BB962C8B-B14F-4D97-AF65-F5344CB8AC3E}">
        <p14:creationId xmlns:p14="http://schemas.microsoft.com/office/powerpoint/2010/main" val="21871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rotWithShape="1">
          <a:blip r:embed="rId3">
            <a:extLst>
              <a:ext uri="{28A0092B-C50C-407E-A947-70E740481C1C}">
                <a14:useLocalDpi xmlns:a14="http://schemas.microsoft.com/office/drawing/2010/main" val="0"/>
              </a:ext>
            </a:extLst>
          </a:blip>
          <a:srcRect t="984" b="2564"/>
          <a:stretch/>
        </p:blipFill>
        <p:spPr bwMode="auto">
          <a:xfrm rot="5400000">
            <a:off x="1998663" y="1015866"/>
            <a:ext cx="2809875" cy="5503333"/>
          </a:xfrm>
          <a:prstGeom prst="rect">
            <a:avLst/>
          </a:prstGeom>
          <a:noFill/>
          <a:ln>
            <a:noFill/>
          </a:ln>
        </p:spPr>
      </p:pic>
      <p:sp>
        <p:nvSpPr>
          <p:cNvPr id="7" name="Title 6"/>
          <p:cNvSpPr>
            <a:spLocks noGrp="1"/>
          </p:cNvSpPr>
          <p:nvPr>
            <p:ph type="title"/>
          </p:nvPr>
        </p:nvSpPr>
        <p:spPr>
          <a:xfrm>
            <a:off x="457200" y="1089091"/>
            <a:ext cx="8229600" cy="824382"/>
          </a:xfrm>
        </p:spPr>
        <p:txBody>
          <a:bodyPr>
            <a:normAutofit fontScale="90000"/>
          </a:bodyPr>
          <a:lstStyle/>
          <a:p>
            <a:r>
              <a:rPr lang="en-US" dirty="0" smtClean="0"/>
              <a:t>Objective: </a:t>
            </a:r>
            <a:r>
              <a:rPr lang="en-US" dirty="0"/>
              <a:t>Make number bonds through ten with a subtraction focus and apply to one-step word problems. </a:t>
            </a:r>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Module 1, Lesson 2</a:t>
            </a:r>
            <a:endParaRPr lang="en-US" dirty="0"/>
          </a:p>
        </p:txBody>
      </p:sp>
    </p:spTree>
    <p:extLst>
      <p:ext uri="{BB962C8B-B14F-4D97-AF65-F5344CB8AC3E}">
        <p14:creationId xmlns:p14="http://schemas.microsoft.com/office/powerpoint/2010/main" val="2887194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43959"/>
            <a:ext cx="8229600" cy="2097571"/>
          </a:xfrm>
        </p:spPr>
        <p:txBody>
          <a:bodyPr/>
          <a:lstStyle/>
          <a:p>
            <a:r>
              <a:rPr lang="en-US" dirty="0" smtClean="0"/>
              <a:t> Look at the first and second columns of Problem 2 on the Problem Set.  What connections do you see between the problems in each row?</a:t>
            </a:r>
            <a:endParaRPr lang="en-US" dirty="0"/>
          </a:p>
        </p:txBody>
      </p:sp>
      <p:sp>
        <p:nvSpPr>
          <p:cNvPr id="7" name="Title 6"/>
          <p:cNvSpPr>
            <a:spLocks noGrp="1"/>
          </p:cNvSpPr>
          <p:nvPr>
            <p:ph type="title"/>
          </p:nvPr>
        </p:nvSpPr>
        <p:spPr>
          <a:xfrm>
            <a:off x="304800" y="439507"/>
            <a:ext cx="8229600" cy="1366595"/>
          </a:xfrm>
        </p:spPr>
        <p:txBody>
          <a:bodyPr>
            <a:normAutofit fontScale="90000"/>
          </a:bodyPr>
          <a:lstStyle/>
          <a:p>
            <a:r>
              <a:rPr lang="en-US" dirty="0" smtClean="0"/>
              <a:t>Objective: </a:t>
            </a:r>
            <a:r>
              <a:rPr lang="en-US" dirty="0"/>
              <a:t>Make number bonds through ten with a subtraction focus and apply to one-step word problems. </a:t>
            </a:r>
          </a:p>
        </p:txBody>
      </p:sp>
      <p:sp>
        <p:nvSpPr>
          <p:cNvPr id="5" name="Text Placeholder 4"/>
          <p:cNvSpPr>
            <a:spLocks noGrp="1"/>
          </p:cNvSpPr>
          <p:nvPr>
            <p:ph type="body" sz="quarter" idx="13"/>
          </p:nvPr>
        </p:nvSpPr>
        <p:spPr>
          <a:xfrm>
            <a:off x="458720" y="5512593"/>
            <a:ext cx="8247062" cy="557213"/>
          </a:xfrm>
        </p:spPr>
        <p:txBody>
          <a:bodyPr>
            <a:normAutofit/>
          </a:bodyPr>
          <a:lstStyle/>
          <a:p>
            <a:r>
              <a:rPr lang="en-US" dirty="0"/>
              <a:t>Module 1, Lesson </a:t>
            </a:r>
            <a:r>
              <a:rPr lang="en-US" dirty="0" smtClean="0"/>
              <a:t>2, Student Debrief</a:t>
            </a:r>
            <a:endParaRPr lang="en-US" dirty="0"/>
          </a:p>
        </p:txBody>
      </p:sp>
    </p:spTree>
    <p:extLst>
      <p:ext uri="{BB962C8B-B14F-4D97-AF65-F5344CB8AC3E}">
        <p14:creationId xmlns:p14="http://schemas.microsoft.com/office/powerpoint/2010/main" val="3856503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Scaffolds</a:t>
            </a:r>
            <a:endParaRPr lang="en-US" dirty="0"/>
          </a:p>
        </p:txBody>
      </p:sp>
      <p:sp>
        <p:nvSpPr>
          <p:cNvPr id="2" name="Content Placeholder 1"/>
          <p:cNvSpPr>
            <a:spLocks noGrp="1"/>
          </p:cNvSpPr>
          <p:nvPr>
            <p:ph idx="1"/>
          </p:nvPr>
        </p:nvSpPr>
        <p:spPr>
          <a:xfrm>
            <a:off x="286606" y="1739634"/>
            <a:ext cx="8563460" cy="5154040"/>
          </a:xfrm>
        </p:spPr>
        <p:txBody>
          <a:bodyPr/>
          <a:lstStyle/>
          <a:p>
            <a:pPr marL="457200" indent="-457200">
              <a:buFont typeface="Arial"/>
              <a:buChar char="•"/>
            </a:pPr>
            <a:r>
              <a:rPr lang="en-US" sz="2800" dirty="0" smtClean="0"/>
              <a:t>Continue providing visual support of the ten-frame cards.</a:t>
            </a:r>
          </a:p>
          <a:p>
            <a:pPr marL="0" indent="0"/>
            <a:r>
              <a:rPr lang="en-US" sz="3600" dirty="0" smtClean="0">
                <a:solidFill>
                  <a:srgbClr val="E46C0A"/>
                </a:solidFill>
              </a:rPr>
              <a:t>Extensions</a:t>
            </a:r>
          </a:p>
          <a:p>
            <a:pPr marL="457200" indent="-457200">
              <a:buFont typeface="Arial"/>
              <a:buChar char="•"/>
            </a:pPr>
            <a:r>
              <a:rPr lang="en-US" sz="2800" dirty="0" smtClean="0"/>
              <a:t>Give numbers appropriate to student ability level.</a:t>
            </a:r>
          </a:p>
        </p:txBody>
      </p:sp>
      <p:sp>
        <p:nvSpPr>
          <p:cNvPr id="5" name="Text Placeholder 4"/>
          <p:cNvSpPr>
            <a:spLocks noGrp="1"/>
          </p:cNvSpPr>
          <p:nvPr>
            <p:ph type="body" sz="quarter" idx="13"/>
          </p:nvPr>
        </p:nvSpPr>
        <p:spPr>
          <a:xfrm>
            <a:off x="287338" y="5512593"/>
            <a:ext cx="8247062" cy="557213"/>
          </a:xfrm>
        </p:spPr>
        <p:txBody>
          <a:bodyPr>
            <a:normAutofit/>
          </a:bodyPr>
          <a:lstStyle/>
          <a:p>
            <a:r>
              <a:rPr lang="en-US" sz="2000" dirty="0" smtClean="0">
                <a:solidFill>
                  <a:srgbClr val="0A2D6B"/>
                </a:solidFill>
                <a:latin typeface="Rockwell"/>
                <a:cs typeface="Rockwell"/>
              </a:rPr>
              <a:t>Module 1, Lesson 2</a:t>
            </a:r>
            <a:endParaRPr lang="en-US" sz="2000" dirty="0">
              <a:solidFill>
                <a:srgbClr val="0A2D6B"/>
              </a:solidFill>
              <a:latin typeface="Rockwell"/>
              <a:cs typeface="Rockwell"/>
            </a:endParaRPr>
          </a:p>
        </p:txBody>
      </p:sp>
    </p:spTree>
    <p:extLst>
      <p:ext uri="{BB962C8B-B14F-4D97-AF65-F5344CB8AC3E}">
        <p14:creationId xmlns:p14="http://schemas.microsoft.com/office/powerpoint/2010/main" val="334973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304800" y="654908"/>
            <a:ext cx="8229600" cy="5693442"/>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a:t>
            </a:r>
            <a:r>
              <a:rPr lang="en-US" sz="2000"/>
              <a:t>may </a:t>
            </a:r>
            <a:r>
              <a:rPr lang="en-US" sz="2000" smtClean="0"/>
              <a:t>not </a:t>
            </a:r>
            <a:r>
              <a:rPr lang="en-US" sz="2000" dirty="0"/>
              <a:t>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Tree>
    <p:extLst>
      <p:ext uri="{BB962C8B-B14F-4D97-AF65-F5344CB8AC3E}">
        <p14:creationId xmlns:p14="http://schemas.microsoft.com/office/powerpoint/2010/main" val="204888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the Topic A and Topic B Openers.</a:t>
            </a:r>
          </a:p>
          <a:p>
            <a:endParaRPr lang="en-US" dirty="0"/>
          </a:p>
          <a:p>
            <a:pPr marL="457200" indent="-457200">
              <a:buFont typeface="Arial"/>
              <a:buChar char="•"/>
            </a:pPr>
            <a:r>
              <a:rPr lang="en-US" dirty="0" smtClean="0"/>
              <a:t>How does Topic B build on student understanding from Topic A?</a:t>
            </a:r>
            <a:endParaRPr lang="en-US" dirty="0"/>
          </a:p>
        </p:txBody>
      </p:sp>
      <p:sp>
        <p:nvSpPr>
          <p:cNvPr id="3" name="Title 2"/>
          <p:cNvSpPr>
            <a:spLocks noGrp="1"/>
          </p:cNvSpPr>
          <p:nvPr>
            <p:ph type="title"/>
          </p:nvPr>
        </p:nvSpPr>
        <p:spPr/>
        <p:txBody>
          <a:bodyPr/>
          <a:lstStyle/>
          <a:p>
            <a:r>
              <a:rPr lang="en-US" dirty="0" smtClean="0"/>
              <a:t>Topic Openers</a:t>
            </a:r>
            <a:endParaRPr lang="en-US" dirty="0"/>
          </a:p>
        </p:txBody>
      </p:sp>
      <p:sp>
        <p:nvSpPr>
          <p:cNvPr id="4" name="Text Placeholder 3"/>
          <p:cNvSpPr>
            <a:spLocks noGrp="1"/>
          </p:cNvSpPr>
          <p:nvPr>
            <p:ph type="body" sz="quarter" idx="13"/>
          </p:nvPr>
        </p:nvSpPr>
        <p:spPr/>
        <p:txBody>
          <a:bodyPr/>
          <a:lstStyle/>
          <a:p>
            <a:endParaRPr lang="en-US"/>
          </a:p>
        </p:txBody>
      </p:sp>
      <p:pic>
        <p:nvPicPr>
          <p:cNvPr id="6" name="Picture 5" descr="Screen Shot 2014-06-27 at 5.43.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36" y="4212411"/>
            <a:ext cx="4184343" cy="1578789"/>
          </a:xfrm>
          <a:prstGeom prst="rect">
            <a:avLst/>
          </a:prstGeom>
        </p:spPr>
      </p:pic>
    </p:spTree>
    <p:extLst>
      <p:ext uri="{BB962C8B-B14F-4D97-AF65-F5344CB8AC3E}">
        <p14:creationId xmlns:p14="http://schemas.microsoft.com/office/powerpoint/2010/main" val="2940378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46726"/>
            <a:ext cx="8229600" cy="1066747"/>
          </a:xfrm>
        </p:spPr>
        <p:txBody>
          <a:bodyPr>
            <a:normAutofit fontScale="90000"/>
          </a:bodyPr>
          <a:lstStyle/>
          <a:p>
            <a:r>
              <a:rPr lang="en-US" dirty="0" smtClean="0"/>
              <a:t>Objective: </a:t>
            </a:r>
            <a:r>
              <a:rPr lang="en-US" dirty="0"/>
              <a:t>Make a ten to add within 20.</a:t>
            </a:r>
            <a:br>
              <a:rPr lang="en-US" dirty="0"/>
            </a:br>
            <a:endParaRPr lang="en-US" dirty="0"/>
          </a:p>
        </p:txBody>
      </p:sp>
      <p:sp>
        <p:nvSpPr>
          <p:cNvPr id="5" name="Text Placeholder 4"/>
          <p:cNvSpPr>
            <a:spLocks noGrp="1"/>
          </p:cNvSpPr>
          <p:nvPr>
            <p:ph type="body" sz="quarter" idx="13"/>
          </p:nvPr>
        </p:nvSpPr>
        <p:spPr>
          <a:xfrm>
            <a:off x="457200" y="5753886"/>
            <a:ext cx="8229600" cy="484570"/>
          </a:xfrm>
        </p:spPr>
        <p:txBody>
          <a:bodyPr/>
          <a:lstStyle/>
          <a:p>
            <a:r>
              <a:rPr lang="en-US" dirty="0" smtClean="0"/>
              <a:t>Module 1, Lesson 3</a:t>
            </a:r>
            <a:endParaRPr lang="en-US" dirty="0"/>
          </a:p>
        </p:txBody>
      </p:sp>
      <p:sp>
        <p:nvSpPr>
          <p:cNvPr id="4" name="Rectangle 3"/>
          <p:cNvSpPr/>
          <p:nvPr/>
        </p:nvSpPr>
        <p:spPr>
          <a:xfrm>
            <a:off x="606552" y="4027963"/>
            <a:ext cx="5819741" cy="1384995"/>
          </a:xfrm>
          <a:prstGeom prst="rect">
            <a:avLst/>
          </a:prstGeom>
        </p:spPr>
        <p:txBody>
          <a:bodyPr wrap="square">
            <a:spAutoFit/>
          </a:bodyPr>
          <a:lstStyle/>
          <a:p>
            <a:r>
              <a:rPr lang="en-US" sz="2800" baseline="0" dirty="0">
                <a:solidFill>
                  <a:srgbClr val="0A2D6B"/>
                </a:solidFill>
                <a:latin typeface="+mn-lt"/>
              </a:rPr>
              <a:t>T</a:t>
            </a:r>
            <a:r>
              <a:rPr lang="en-US" sz="2800" baseline="0" dirty="0" smtClean="0">
                <a:solidFill>
                  <a:srgbClr val="0A2D6B"/>
                </a:solidFill>
                <a:latin typeface="+mn-lt"/>
              </a:rPr>
              <a:t>urn </a:t>
            </a:r>
            <a:r>
              <a:rPr lang="en-US" sz="2800" baseline="0" dirty="0">
                <a:solidFill>
                  <a:srgbClr val="0A2D6B"/>
                </a:solidFill>
                <a:latin typeface="+mn-lt"/>
              </a:rPr>
              <a:t>and talk, how does </a:t>
            </a:r>
            <a:r>
              <a:rPr lang="en-US" sz="2800" baseline="0" dirty="0" smtClean="0">
                <a:solidFill>
                  <a:srgbClr val="0A2D6B"/>
                </a:solidFill>
                <a:latin typeface="+mn-lt"/>
              </a:rPr>
              <a:t>Part </a:t>
            </a:r>
            <a:r>
              <a:rPr lang="en-US" sz="2800" baseline="0" dirty="0">
                <a:solidFill>
                  <a:srgbClr val="0A2D6B"/>
                </a:solidFill>
                <a:latin typeface="+mn-lt"/>
              </a:rPr>
              <a:t>2 </a:t>
            </a:r>
            <a:r>
              <a:rPr lang="en-US" sz="2800" baseline="0" dirty="0" smtClean="0">
                <a:solidFill>
                  <a:srgbClr val="0A2D6B"/>
                </a:solidFill>
                <a:latin typeface="+mn-lt"/>
              </a:rPr>
              <a:t>of the Concept Development reinforce </a:t>
            </a:r>
            <a:r>
              <a:rPr lang="en-US" sz="2800" baseline="0" dirty="0">
                <a:solidFill>
                  <a:srgbClr val="0A2D6B"/>
                </a:solidFill>
                <a:latin typeface="+mn-lt"/>
              </a:rPr>
              <a:t>what the students learned in part 1?</a:t>
            </a:r>
            <a:endParaRPr lang="en-US" sz="2800" dirty="0">
              <a:solidFill>
                <a:srgbClr val="0A2D6B"/>
              </a:solidFill>
              <a:latin typeface="+mn-lt"/>
            </a:endParaRPr>
          </a:p>
        </p:txBody>
      </p:sp>
      <p:pic>
        <p:nvPicPr>
          <p:cNvPr id="3" name="Picture 2"/>
          <p:cNvPicPr>
            <a:picLocks noChangeAspect="1"/>
          </p:cNvPicPr>
          <p:nvPr/>
        </p:nvPicPr>
        <p:blipFill>
          <a:blip r:embed="rId3"/>
          <a:stretch>
            <a:fillRect/>
          </a:stretch>
        </p:blipFill>
        <p:spPr>
          <a:xfrm>
            <a:off x="2327213" y="1823749"/>
            <a:ext cx="4253003" cy="2204214"/>
          </a:xfrm>
          <a:prstGeom prst="rect">
            <a:avLst/>
          </a:prstGeom>
        </p:spPr>
      </p:pic>
    </p:spTree>
    <p:extLst>
      <p:ext uri="{BB962C8B-B14F-4D97-AF65-F5344CB8AC3E}">
        <p14:creationId xmlns:p14="http://schemas.microsoft.com/office/powerpoint/2010/main" val="41531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76012"/>
            <a:ext cx="5813647" cy="4572000"/>
          </a:xfrm>
        </p:spPr>
        <p:txBody>
          <a:bodyPr>
            <a:normAutofit/>
          </a:bodyPr>
          <a:lstStyle/>
          <a:p>
            <a:r>
              <a:rPr lang="en-US" sz="2400" dirty="0"/>
              <a:t>Ben collects dimes.  He does it by first collecting pennies and then trading his parents 10 pennies for 1 dime.  Ben has 8 pennies.  He finds 4 more pennies. </a:t>
            </a:r>
          </a:p>
          <a:p>
            <a:pPr lvl="0"/>
            <a:r>
              <a:rPr lang="en-US" sz="2400" dirty="0"/>
              <a:t>How many pennies does Ben have before he trades?</a:t>
            </a:r>
          </a:p>
          <a:p>
            <a:r>
              <a:rPr lang="en-US" sz="2400" dirty="0"/>
              <a:t>How many pennies does Ben have after he trades? </a:t>
            </a:r>
            <a:endParaRPr lang="en-US" sz="2400" dirty="0" smtClean="0"/>
          </a:p>
          <a:p>
            <a:r>
              <a:rPr lang="en-US" sz="2400" dirty="0"/>
              <a:t>How many more pennies will Ben need before he can trade for another dime? </a:t>
            </a:r>
          </a:p>
        </p:txBody>
      </p:sp>
      <p:sp>
        <p:nvSpPr>
          <p:cNvPr id="3" name="Title 2"/>
          <p:cNvSpPr>
            <a:spLocks noGrp="1"/>
          </p:cNvSpPr>
          <p:nvPr>
            <p:ph type="title"/>
          </p:nvPr>
        </p:nvSpPr>
        <p:spPr/>
        <p:txBody>
          <a:bodyPr/>
          <a:lstStyle/>
          <a:p>
            <a:r>
              <a:rPr lang="en-US" dirty="0"/>
              <a:t>Objective: Make a ten to add within 20.</a:t>
            </a:r>
            <a:br>
              <a:rPr lang="en-US" dirty="0"/>
            </a:br>
            <a:endParaRPr lang="en-US" dirty="0"/>
          </a:p>
        </p:txBody>
      </p:sp>
      <p:sp>
        <p:nvSpPr>
          <p:cNvPr id="4" name="Text Placeholder 3"/>
          <p:cNvSpPr>
            <a:spLocks noGrp="1"/>
          </p:cNvSpPr>
          <p:nvPr>
            <p:ph type="body" sz="quarter" idx="13"/>
          </p:nvPr>
        </p:nvSpPr>
        <p:spPr>
          <a:xfrm>
            <a:off x="458720" y="5692823"/>
            <a:ext cx="8247062" cy="557213"/>
          </a:xfrm>
        </p:spPr>
        <p:txBody>
          <a:bodyPr>
            <a:normAutofit/>
          </a:bodyPr>
          <a:lstStyle/>
          <a:p>
            <a:r>
              <a:rPr lang="en-US" sz="2000" dirty="0"/>
              <a:t>Module 1, Lesson </a:t>
            </a:r>
            <a:r>
              <a:rPr lang="en-US" sz="2000" dirty="0" smtClean="0"/>
              <a:t>3, Application Problem</a:t>
            </a:r>
            <a:endParaRPr lang="en-US" sz="2000" dirty="0"/>
          </a:p>
        </p:txBody>
      </p:sp>
      <p:pic>
        <p:nvPicPr>
          <p:cNvPr id="5" name="Picture 4" descr="Macintosh HD:Users:the4peas:Desktop:L3 SW.png"/>
          <p:cNvPicPr/>
          <p:nvPr/>
        </p:nvPicPr>
        <p:blipFill>
          <a:blip r:embed="rId3">
            <a:extLst>
              <a:ext uri="{28A0092B-C50C-407E-A947-70E740481C1C}">
                <a14:useLocalDpi xmlns:a14="http://schemas.microsoft.com/office/drawing/2010/main" val="0"/>
              </a:ext>
            </a:extLst>
          </a:blip>
          <a:srcRect/>
          <a:stretch>
            <a:fillRect/>
          </a:stretch>
        </p:blipFill>
        <p:spPr bwMode="auto">
          <a:xfrm>
            <a:off x="5528487" y="2443959"/>
            <a:ext cx="3615513" cy="1819201"/>
          </a:xfrm>
          <a:prstGeom prst="rect">
            <a:avLst/>
          </a:prstGeom>
          <a:noFill/>
          <a:ln>
            <a:solidFill>
              <a:srgbClr val="000000"/>
            </a:solidFill>
          </a:ln>
        </p:spPr>
      </p:pic>
    </p:spTree>
    <p:extLst>
      <p:ext uri="{BB962C8B-B14F-4D97-AF65-F5344CB8AC3E}">
        <p14:creationId xmlns:p14="http://schemas.microsoft.com/office/powerpoint/2010/main" val="42747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Scaffolds</a:t>
            </a:r>
            <a:endParaRPr lang="en-US" dirty="0"/>
          </a:p>
        </p:txBody>
      </p:sp>
      <p:sp>
        <p:nvSpPr>
          <p:cNvPr id="2" name="Content Placeholder 1"/>
          <p:cNvSpPr>
            <a:spLocks noGrp="1"/>
          </p:cNvSpPr>
          <p:nvPr>
            <p:ph idx="1"/>
          </p:nvPr>
        </p:nvSpPr>
        <p:spPr>
          <a:xfrm>
            <a:off x="304800" y="1776350"/>
            <a:ext cx="8563460" cy="4572000"/>
          </a:xfrm>
        </p:spPr>
        <p:txBody>
          <a:bodyPr/>
          <a:lstStyle/>
          <a:p>
            <a:pPr marL="457200" indent="-457200">
              <a:buFont typeface="Arial"/>
              <a:buChar char="•"/>
            </a:pPr>
            <a:r>
              <a:rPr lang="en-US" sz="2800" dirty="0" smtClean="0"/>
              <a:t>Use </a:t>
            </a:r>
            <a:r>
              <a:rPr lang="en-US" sz="2800" dirty="0"/>
              <a:t>the ten-frame cards with counters </a:t>
            </a:r>
            <a:r>
              <a:rPr lang="en-US" sz="2800" dirty="0" smtClean="0"/>
              <a:t>so </a:t>
            </a:r>
            <a:r>
              <a:rPr lang="en-US" sz="2800" dirty="0"/>
              <a:t>that students can touch and count for Part 1 as well as Part 2.</a:t>
            </a:r>
          </a:p>
          <a:p>
            <a:pPr marL="457200" indent="-457200">
              <a:buFont typeface="Arial"/>
              <a:buChar char="•"/>
            </a:pPr>
            <a:endParaRPr lang="en-US" sz="2800" dirty="0" smtClean="0"/>
          </a:p>
          <a:p>
            <a:pPr marL="0" indent="0"/>
            <a:r>
              <a:rPr lang="en-US" sz="3600" dirty="0" smtClean="0">
                <a:solidFill>
                  <a:srgbClr val="E46C0A"/>
                </a:solidFill>
              </a:rPr>
              <a:t>Extensions</a:t>
            </a:r>
          </a:p>
          <a:p>
            <a:pPr marL="457200" indent="-457200">
              <a:buFont typeface="Arial"/>
              <a:buChar char="•"/>
            </a:pPr>
            <a:r>
              <a:rPr lang="en-US" sz="2800" dirty="0" smtClean="0"/>
              <a:t>Add more tens.</a:t>
            </a:r>
          </a:p>
        </p:txBody>
      </p:sp>
      <p:sp>
        <p:nvSpPr>
          <p:cNvPr id="5" name="Text Placeholder 4"/>
          <p:cNvSpPr>
            <a:spLocks noGrp="1"/>
          </p:cNvSpPr>
          <p:nvPr>
            <p:ph type="body" sz="quarter" idx="13"/>
          </p:nvPr>
        </p:nvSpPr>
        <p:spPr>
          <a:xfrm>
            <a:off x="287338" y="5512593"/>
            <a:ext cx="8247062" cy="557213"/>
          </a:xfrm>
        </p:spPr>
        <p:txBody>
          <a:bodyPr>
            <a:normAutofit/>
          </a:bodyPr>
          <a:lstStyle/>
          <a:p>
            <a:r>
              <a:rPr lang="en-US" sz="2000" dirty="0" smtClean="0">
                <a:solidFill>
                  <a:srgbClr val="0A2D6B"/>
                </a:solidFill>
                <a:latin typeface="Rockwell"/>
                <a:cs typeface="Rockwell"/>
              </a:rPr>
              <a:t>Module 1, Lesson 3</a:t>
            </a:r>
            <a:endParaRPr lang="en-US" sz="2000" dirty="0">
              <a:solidFill>
                <a:srgbClr val="0A2D6B"/>
              </a:solidFill>
              <a:latin typeface="Rockwell"/>
              <a:cs typeface="Rockwell"/>
            </a:endParaRPr>
          </a:p>
        </p:txBody>
      </p:sp>
    </p:spTree>
    <p:extLst>
      <p:ext uri="{BB962C8B-B14F-4D97-AF65-F5344CB8AC3E}">
        <p14:creationId xmlns:p14="http://schemas.microsoft.com/office/powerpoint/2010/main" val="212616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r="1420"/>
          <a:stretch/>
        </p:blipFill>
        <p:spPr bwMode="auto">
          <a:xfrm>
            <a:off x="694268" y="3064920"/>
            <a:ext cx="5365196" cy="1517904"/>
          </a:xfrm>
          <a:prstGeom prst="rect">
            <a:avLst/>
          </a:prstGeom>
          <a:noFill/>
          <a:ln w="12700">
            <a:solidFill>
              <a:srgbClr val="FFFFFF"/>
            </a:solidFill>
            <a:round/>
            <a:headEnd/>
            <a:tailEnd/>
          </a:ln>
        </p:spPr>
      </p:pic>
      <p:sp>
        <p:nvSpPr>
          <p:cNvPr id="7" name="Title 6"/>
          <p:cNvSpPr>
            <a:spLocks noGrp="1"/>
          </p:cNvSpPr>
          <p:nvPr>
            <p:ph type="title"/>
          </p:nvPr>
        </p:nvSpPr>
        <p:spPr>
          <a:xfrm>
            <a:off x="457200" y="1089091"/>
            <a:ext cx="8229600" cy="824382"/>
          </a:xfrm>
        </p:spPr>
        <p:txBody>
          <a:bodyPr>
            <a:normAutofit fontScale="90000"/>
          </a:bodyPr>
          <a:lstStyle/>
          <a:p>
            <a:r>
              <a:rPr lang="en-US" dirty="0" smtClean="0"/>
              <a:t>Objective: </a:t>
            </a:r>
            <a:r>
              <a:rPr lang="en-US" dirty="0"/>
              <a:t>Make a ten to add and subtract within 20. </a:t>
            </a:r>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Module 1, Lesson 4</a:t>
            </a:r>
            <a:endParaRPr lang="en-US" dirty="0"/>
          </a:p>
        </p:txBody>
      </p:sp>
    </p:spTree>
    <p:extLst>
      <p:ext uri="{BB962C8B-B14F-4D97-AF65-F5344CB8AC3E}">
        <p14:creationId xmlns:p14="http://schemas.microsoft.com/office/powerpoint/2010/main" val="2886856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Scaffolds</a:t>
            </a:r>
            <a:endParaRPr lang="en-US" dirty="0"/>
          </a:p>
        </p:txBody>
      </p:sp>
      <p:sp>
        <p:nvSpPr>
          <p:cNvPr id="2" name="Content Placeholder 1"/>
          <p:cNvSpPr>
            <a:spLocks noGrp="1"/>
          </p:cNvSpPr>
          <p:nvPr>
            <p:ph idx="1"/>
          </p:nvPr>
        </p:nvSpPr>
        <p:spPr>
          <a:xfrm>
            <a:off x="304800" y="1776350"/>
            <a:ext cx="8563460" cy="4572000"/>
          </a:xfrm>
        </p:spPr>
        <p:txBody>
          <a:bodyPr/>
          <a:lstStyle/>
          <a:p>
            <a:pPr marL="457200" indent="-457200">
              <a:buFont typeface="Arial"/>
              <a:buChar char="•"/>
            </a:pPr>
            <a:r>
              <a:rPr lang="en-US" sz="2800" dirty="0" smtClean="0"/>
              <a:t>Allow students to use 2-color counters before moving to the pictorial level.</a:t>
            </a:r>
          </a:p>
          <a:p>
            <a:pPr marL="0" indent="0"/>
            <a:r>
              <a:rPr lang="en-US" sz="3600" dirty="0" smtClean="0">
                <a:solidFill>
                  <a:srgbClr val="E46C0A"/>
                </a:solidFill>
              </a:rPr>
              <a:t>Extensions</a:t>
            </a:r>
          </a:p>
          <a:p>
            <a:pPr marL="457200" indent="-457200">
              <a:buFont typeface="Arial"/>
              <a:buChar char="•"/>
            </a:pPr>
            <a:r>
              <a:rPr lang="en-US" sz="2800" dirty="0" smtClean="0"/>
              <a:t>Apply the same concept to larger numbers, e.g., 45 + 2 and 42 + 5. </a:t>
            </a:r>
          </a:p>
        </p:txBody>
      </p:sp>
      <p:sp>
        <p:nvSpPr>
          <p:cNvPr id="5" name="Text Placeholder 4"/>
          <p:cNvSpPr>
            <a:spLocks noGrp="1"/>
          </p:cNvSpPr>
          <p:nvPr>
            <p:ph type="body" sz="quarter" idx="13"/>
          </p:nvPr>
        </p:nvSpPr>
        <p:spPr>
          <a:xfrm>
            <a:off x="287338" y="5512593"/>
            <a:ext cx="8247062" cy="557213"/>
          </a:xfrm>
        </p:spPr>
        <p:txBody>
          <a:bodyPr>
            <a:normAutofit/>
          </a:bodyPr>
          <a:lstStyle/>
          <a:p>
            <a:r>
              <a:rPr lang="en-US" sz="2000" dirty="0" smtClean="0">
                <a:solidFill>
                  <a:srgbClr val="0A2D6B"/>
                </a:solidFill>
                <a:latin typeface="Rockwell"/>
                <a:cs typeface="Rockwell"/>
              </a:rPr>
              <a:t>Module 1, Lesson 4</a:t>
            </a:r>
            <a:endParaRPr lang="en-US" sz="2000" dirty="0">
              <a:solidFill>
                <a:srgbClr val="0A2D6B"/>
              </a:solidFill>
              <a:latin typeface="Rockwell"/>
              <a:cs typeface="Rockwell"/>
            </a:endParaRPr>
          </a:p>
        </p:txBody>
      </p:sp>
    </p:spTree>
    <p:extLst>
      <p:ext uri="{BB962C8B-B14F-4D97-AF65-F5344CB8AC3E}">
        <p14:creationId xmlns:p14="http://schemas.microsoft.com/office/powerpoint/2010/main" val="801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1542" b="-184"/>
          <a:stretch/>
        </p:blipFill>
        <p:spPr bwMode="auto">
          <a:xfrm>
            <a:off x="3106864" y="1960046"/>
            <a:ext cx="3011584" cy="3633786"/>
          </a:xfrm>
          <a:prstGeom prst="rect">
            <a:avLst/>
          </a:prstGeom>
          <a:noFill/>
          <a:ln>
            <a:noFill/>
          </a:ln>
        </p:spPr>
      </p:pic>
      <p:sp>
        <p:nvSpPr>
          <p:cNvPr id="7" name="Title 6"/>
          <p:cNvSpPr>
            <a:spLocks noGrp="1"/>
          </p:cNvSpPr>
          <p:nvPr>
            <p:ph type="title"/>
          </p:nvPr>
        </p:nvSpPr>
        <p:spPr>
          <a:xfrm>
            <a:off x="457200" y="404119"/>
            <a:ext cx="8229600" cy="1987148"/>
          </a:xfrm>
        </p:spPr>
        <p:txBody>
          <a:bodyPr>
            <a:normAutofit fontScale="90000"/>
          </a:bodyPr>
          <a:lstStyle/>
          <a:p>
            <a:r>
              <a:rPr lang="en-US" dirty="0" smtClean="0"/>
              <a:t>Objective: </a:t>
            </a:r>
            <a:r>
              <a:rPr lang="en-US" dirty="0"/>
              <a:t>Decompose to subtract from a ten when subtracting within 20 and apply to one-step word problems.</a:t>
            </a:r>
            <a:br>
              <a:rPr lang="en-US" dirty="0"/>
            </a:br>
            <a:endParaRPr lang="en-US" dirty="0"/>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Module 1, Lesson 5</a:t>
            </a:r>
            <a:endParaRPr lang="en-US" dirty="0"/>
          </a:p>
        </p:txBody>
      </p:sp>
    </p:spTree>
    <p:extLst>
      <p:ext uri="{BB962C8B-B14F-4D97-AF65-F5344CB8AC3E}">
        <p14:creationId xmlns:p14="http://schemas.microsoft.com/office/powerpoint/2010/main" val="2886856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4416" y="2526858"/>
            <a:ext cx="6814148" cy="3284762"/>
          </a:xfrm>
        </p:spPr>
        <p:txBody>
          <a:bodyPr/>
          <a:lstStyle/>
          <a:p>
            <a:endParaRPr lang="en-US" dirty="0" smtClean="0"/>
          </a:p>
          <a:p>
            <a:r>
              <a:rPr lang="en-US" dirty="0" smtClean="0"/>
              <a:t>In Problem 2, where did the 2 come from in 11 – 8 = 2 + ___ ?  </a:t>
            </a:r>
            <a:endParaRPr lang="en-US" sz="2000" dirty="0"/>
          </a:p>
        </p:txBody>
      </p:sp>
      <p:sp>
        <p:nvSpPr>
          <p:cNvPr id="3" name="Title 2"/>
          <p:cNvSpPr>
            <a:spLocks noGrp="1"/>
          </p:cNvSpPr>
          <p:nvPr>
            <p:ph type="title"/>
          </p:nvPr>
        </p:nvSpPr>
        <p:spPr>
          <a:xfrm>
            <a:off x="265051" y="346388"/>
            <a:ext cx="8229600" cy="1960052"/>
          </a:xfrm>
        </p:spPr>
        <p:txBody>
          <a:bodyPr>
            <a:normAutofit fontScale="90000"/>
          </a:bodyPr>
          <a:lstStyle/>
          <a:p>
            <a:r>
              <a:rPr lang="en-US" dirty="0"/>
              <a:t>Objective: Decompose to subtract from a ten when subtracting within 20 and apply to one-step word problems.</a:t>
            </a:r>
            <a:br>
              <a:rPr lang="en-US" dirty="0"/>
            </a:br>
            <a:endParaRPr lang="en-US" dirty="0"/>
          </a:p>
        </p:txBody>
      </p:sp>
      <p:sp>
        <p:nvSpPr>
          <p:cNvPr id="4" name="Text Placeholder 3"/>
          <p:cNvSpPr>
            <a:spLocks noGrp="1"/>
          </p:cNvSpPr>
          <p:nvPr>
            <p:ph type="body" sz="quarter" idx="13"/>
          </p:nvPr>
        </p:nvSpPr>
        <p:spPr>
          <a:xfrm>
            <a:off x="460498" y="5512593"/>
            <a:ext cx="8247062" cy="557213"/>
          </a:xfrm>
        </p:spPr>
        <p:txBody>
          <a:bodyPr>
            <a:normAutofit/>
          </a:bodyPr>
          <a:lstStyle/>
          <a:p>
            <a:r>
              <a:rPr lang="en-US" dirty="0"/>
              <a:t>Module 1, Lesson </a:t>
            </a:r>
            <a:r>
              <a:rPr lang="en-US" dirty="0" smtClean="0"/>
              <a:t>5, Student Debrief</a:t>
            </a:r>
            <a:endParaRPr lang="en-US" dirty="0"/>
          </a:p>
        </p:txBody>
      </p:sp>
    </p:spTree>
    <p:extLst>
      <p:ext uri="{BB962C8B-B14F-4D97-AF65-F5344CB8AC3E}">
        <p14:creationId xmlns:p14="http://schemas.microsoft.com/office/powerpoint/2010/main" val="1860413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Scaffolds</a:t>
            </a:r>
            <a:endParaRPr lang="en-US" dirty="0"/>
          </a:p>
        </p:txBody>
      </p:sp>
      <p:sp>
        <p:nvSpPr>
          <p:cNvPr id="2" name="Content Placeholder 1"/>
          <p:cNvSpPr>
            <a:spLocks noGrp="1"/>
          </p:cNvSpPr>
          <p:nvPr>
            <p:ph idx="1"/>
          </p:nvPr>
        </p:nvSpPr>
        <p:spPr>
          <a:xfrm>
            <a:off x="304800" y="1776350"/>
            <a:ext cx="8563460" cy="4572000"/>
          </a:xfrm>
        </p:spPr>
        <p:txBody>
          <a:bodyPr/>
          <a:lstStyle/>
          <a:p>
            <a:pPr marL="457200" indent="-457200">
              <a:buFont typeface="Arial"/>
              <a:buChar char="•"/>
            </a:pPr>
            <a:r>
              <a:rPr lang="en-US" sz="2800" dirty="0" smtClean="0"/>
              <a:t>Give students a ten-frame and 2-color counters to show the whole. As they take from 10, either have them remove or flip the counters to see how many remain.</a:t>
            </a:r>
          </a:p>
          <a:p>
            <a:pPr marL="0" indent="0"/>
            <a:r>
              <a:rPr lang="en-US" sz="3600" dirty="0" smtClean="0">
                <a:solidFill>
                  <a:srgbClr val="E46C0A"/>
                </a:solidFill>
              </a:rPr>
              <a:t>Extensions</a:t>
            </a:r>
          </a:p>
          <a:p>
            <a:pPr marL="457200" indent="-457200">
              <a:buFont typeface="Arial"/>
              <a:buChar char="•"/>
            </a:pPr>
            <a:r>
              <a:rPr lang="en-US" sz="2800" dirty="0" smtClean="0"/>
              <a:t>See Part 3 of the Concept Development.</a:t>
            </a:r>
          </a:p>
        </p:txBody>
      </p:sp>
      <p:sp>
        <p:nvSpPr>
          <p:cNvPr id="5" name="Text Placeholder 4"/>
          <p:cNvSpPr>
            <a:spLocks noGrp="1"/>
          </p:cNvSpPr>
          <p:nvPr>
            <p:ph type="body" sz="quarter" idx="13"/>
          </p:nvPr>
        </p:nvSpPr>
        <p:spPr>
          <a:xfrm>
            <a:off x="287338" y="5512593"/>
            <a:ext cx="8247062" cy="557213"/>
          </a:xfrm>
        </p:spPr>
        <p:txBody>
          <a:bodyPr>
            <a:normAutofit/>
          </a:bodyPr>
          <a:lstStyle/>
          <a:p>
            <a:r>
              <a:rPr lang="en-US" dirty="0"/>
              <a:t>Module 1, Lesson </a:t>
            </a:r>
            <a:r>
              <a:rPr lang="en-US" dirty="0" smtClean="0"/>
              <a:t>5</a:t>
            </a:r>
            <a:endParaRPr lang="en-US" dirty="0"/>
          </a:p>
        </p:txBody>
      </p:sp>
    </p:spTree>
    <p:extLst>
      <p:ext uri="{BB962C8B-B14F-4D97-AF65-F5344CB8AC3E}">
        <p14:creationId xmlns:p14="http://schemas.microsoft.com/office/powerpoint/2010/main" val="331808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the Topic C Opener.</a:t>
            </a:r>
          </a:p>
          <a:p>
            <a:endParaRPr lang="en-US" dirty="0"/>
          </a:p>
          <a:p>
            <a:pPr marL="457200" indent="-457200">
              <a:buFont typeface="Arial"/>
              <a:buChar char="•"/>
            </a:pPr>
            <a:r>
              <a:rPr lang="en-US" dirty="0" smtClean="0"/>
              <a:t>How does Topic C build on student understanding from Topics A and B?</a:t>
            </a:r>
            <a:endParaRPr lang="en-US" dirty="0"/>
          </a:p>
        </p:txBody>
      </p:sp>
      <p:sp>
        <p:nvSpPr>
          <p:cNvPr id="3" name="Title 2"/>
          <p:cNvSpPr>
            <a:spLocks noGrp="1"/>
          </p:cNvSpPr>
          <p:nvPr>
            <p:ph type="title"/>
          </p:nvPr>
        </p:nvSpPr>
        <p:spPr/>
        <p:txBody>
          <a:bodyPr/>
          <a:lstStyle/>
          <a:p>
            <a:r>
              <a:rPr lang="en-US" dirty="0" smtClean="0"/>
              <a:t>Topic Openers</a:t>
            </a:r>
            <a:endParaRPr lang="en-US" dirty="0"/>
          </a:p>
        </p:txBody>
      </p:sp>
      <p:sp>
        <p:nvSpPr>
          <p:cNvPr id="4" name="Text Placeholder 3"/>
          <p:cNvSpPr>
            <a:spLocks noGrp="1"/>
          </p:cNvSpPr>
          <p:nvPr>
            <p:ph type="body" sz="quarter" idx="13"/>
          </p:nvPr>
        </p:nvSpPr>
        <p:spPr/>
        <p:txBody>
          <a:bodyPr/>
          <a:lstStyle/>
          <a:p>
            <a:endParaRPr lang="en-US"/>
          </a:p>
        </p:txBody>
      </p:sp>
      <p:pic>
        <p:nvPicPr>
          <p:cNvPr id="7" name="Picture 6"/>
          <p:cNvPicPr/>
          <p:nvPr/>
        </p:nvPicPr>
        <p:blipFill>
          <a:blip r:embed="rId3"/>
          <a:stretch>
            <a:fillRect/>
          </a:stretch>
        </p:blipFill>
        <p:spPr>
          <a:xfrm>
            <a:off x="1808598" y="4156655"/>
            <a:ext cx="3886560" cy="1800505"/>
          </a:xfrm>
          <a:prstGeom prst="rect">
            <a:avLst/>
          </a:prstGeom>
        </p:spPr>
      </p:pic>
    </p:spTree>
    <p:extLst>
      <p:ext uri="{BB962C8B-B14F-4D97-AF65-F5344CB8AC3E}">
        <p14:creationId xmlns:p14="http://schemas.microsoft.com/office/powerpoint/2010/main" val="52874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1"/>
          </p:nvPr>
        </p:nvSpPr>
        <p:spPr>
          <a:xfrm>
            <a:off x="457200" y="1913474"/>
            <a:ext cx="8229600" cy="4019126"/>
          </a:xfrm>
        </p:spPr>
        <p:txBody>
          <a:bodyPr/>
          <a:lstStyle/>
          <a:p>
            <a:pPr algn="ctr"/>
            <a:r>
              <a:rPr lang="en-US" b="1" dirty="0" smtClean="0">
                <a:effectLst>
                  <a:glow rad="228600">
                    <a:srgbClr val="B38395">
                      <a:alpha val="40000"/>
                    </a:srgbClr>
                  </a:glow>
                </a:effectLst>
              </a:rPr>
              <a:t>Lesson Structure</a:t>
            </a:r>
          </a:p>
          <a:p>
            <a:pPr algn="ctr"/>
            <a:r>
              <a:rPr lang="en-US" b="1" dirty="0" smtClean="0">
                <a:effectLst/>
              </a:rPr>
              <a:t>Instructional Sequence</a:t>
            </a:r>
          </a:p>
          <a:p>
            <a:pPr algn="ctr"/>
            <a:r>
              <a:rPr lang="en-US" b="1" dirty="0" smtClean="0"/>
              <a:t>Module Review</a:t>
            </a:r>
          </a:p>
          <a:p>
            <a:pPr algn="ctr"/>
            <a:r>
              <a:rPr lang="en-US" b="1" dirty="0" smtClean="0"/>
              <a:t>Preparation for Implementation</a:t>
            </a:r>
            <a:endParaRPr lang="en-US" b="1" dirty="0">
              <a:effectLst/>
            </a:endParaRPr>
          </a:p>
        </p:txBody>
      </p:sp>
    </p:spTree>
    <p:extLst>
      <p:ext uri="{BB962C8B-B14F-4D97-AF65-F5344CB8AC3E}">
        <p14:creationId xmlns:p14="http://schemas.microsoft.com/office/powerpoint/2010/main" val="18634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7043" y="5061114"/>
            <a:ext cx="6914309" cy="628938"/>
          </a:xfrm>
        </p:spPr>
        <p:txBody>
          <a:bodyPr>
            <a:normAutofit fontScale="92500"/>
          </a:bodyPr>
          <a:lstStyle/>
          <a:p>
            <a:r>
              <a:rPr lang="en-US" dirty="0"/>
              <a:t> </a:t>
            </a:r>
            <a:r>
              <a:rPr lang="en-US" sz="2400" dirty="0"/>
              <a:t>How do structures and patterns make math easier</a:t>
            </a:r>
            <a:r>
              <a:rPr lang="en-US" dirty="0"/>
              <a:t>?</a:t>
            </a:r>
          </a:p>
          <a:p>
            <a:endParaRPr lang="en-US" dirty="0"/>
          </a:p>
        </p:txBody>
      </p:sp>
      <p:sp>
        <p:nvSpPr>
          <p:cNvPr id="7" name="Title 6"/>
          <p:cNvSpPr>
            <a:spLocks noGrp="1"/>
          </p:cNvSpPr>
          <p:nvPr>
            <p:ph type="title"/>
          </p:nvPr>
        </p:nvSpPr>
        <p:spPr>
          <a:xfrm>
            <a:off x="397043" y="1924934"/>
            <a:ext cx="8229600" cy="824382"/>
          </a:xfrm>
        </p:spPr>
        <p:txBody>
          <a:bodyPr>
            <a:normAutofit fontScale="90000"/>
          </a:bodyPr>
          <a:lstStyle/>
          <a:p>
            <a:r>
              <a:rPr lang="en-US" dirty="0" smtClean="0"/>
              <a:t>Objective: </a:t>
            </a:r>
            <a:r>
              <a:rPr lang="en-US" dirty="0"/>
              <a:t>Add and subtract within multiples of ten based on understanding place value and basic facts.</a:t>
            </a:r>
            <a:br>
              <a:rPr lang="en-US" dirty="0"/>
            </a:br>
            <a:endParaRPr lang="en-US" dirty="0"/>
          </a:p>
        </p:txBody>
      </p:sp>
      <p:sp>
        <p:nvSpPr>
          <p:cNvPr id="5" name="Text Placeholder 4"/>
          <p:cNvSpPr>
            <a:spLocks noGrp="1"/>
          </p:cNvSpPr>
          <p:nvPr>
            <p:ph type="body" sz="quarter" idx="13"/>
          </p:nvPr>
        </p:nvSpPr>
        <p:spPr>
          <a:xfrm>
            <a:off x="454763" y="5638421"/>
            <a:ext cx="8229600" cy="601607"/>
          </a:xfrm>
        </p:spPr>
        <p:txBody>
          <a:bodyPr/>
          <a:lstStyle/>
          <a:p>
            <a:r>
              <a:rPr lang="en-US" dirty="0" smtClean="0"/>
              <a:t>Module 1, Lesson 6</a:t>
            </a:r>
            <a:endParaRPr lang="en-US" dirty="0"/>
          </a:p>
        </p:txBody>
      </p:sp>
      <p:grpSp>
        <p:nvGrpSpPr>
          <p:cNvPr id="2" name="Group 1"/>
          <p:cNvGrpSpPr/>
          <p:nvPr/>
        </p:nvGrpSpPr>
        <p:grpSpPr>
          <a:xfrm>
            <a:off x="2286000" y="2570723"/>
            <a:ext cx="5025352" cy="2290932"/>
            <a:chOff x="1536700" y="3505200"/>
            <a:chExt cx="4717256" cy="1535046"/>
          </a:xfrm>
        </p:grpSpPr>
        <p:grpSp>
          <p:nvGrpSpPr>
            <p:cNvPr id="6" name="Group 5"/>
            <p:cNvGrpSpPr/>
            <p:nvPr/>
          </p:nvGrpSpPr>
          <p:grpSpPr>
            <a:xfrm>
              <a:off x="1536700" y="3505200"/>
              <a:ext cx="2868297" cy="1535046"/>
              <a:chOff x="0" y="0"/>
              <a:chExt cx="1876227" cy="914400"/>
            </a:xfrm>
          </p:grpSpPr>
          <p:grpSp>
            <p:nvGrpSpPr>
              <p:cNvPr id="9" name="Group 8"/>
              <p:cNvGrpSpPr/>
              <p:nvPr/>
            </p:nvGrpSpPr>
            <p:grpSpPr>
              <a:xfrm>
                <a:off x="1556385" y="68580"/>
                <a:ext cx="319842" cy="757750"/>
                <a:chOff x="0" y="0"/>
                <a:chExt cx="372407" cy="779800"/>
              </a:xfrm>
            </p:grpSpPr>
            <p:sp>
              <p:nvSpPr>
                <p:cNvPr id="13" name="Oval 12"/>
                <p:cNvSpPr/>
                <p:nvPr/>
              </p:nvSpPr>
              <p:spPr>
                <a:xfrm>
                  <a:off x="0" y="0"/>
                  <a:ext cx="149323" cy="1207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0" y="166254"/>
                  <a:ext cx="148975" cy="1202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0" y="326571"/>
                  <a:ext cx="148975" cy="1202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0" y="486888"/>
                  <a:ext cx="148975" cy="1202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0" y="659080"/>
                  <a:ext cx="148975" cy="1202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p:cNvSpPr/>
                <p:nvPr/>
              </p:nvSpPr>
              <p:spPr>
                <a:xfrm>
                  <a:off x="190005" y="486888"/>
                  <a:ext cx="148975" cy="1202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p:cNvSpPr/>
                <p:nvPr/>
              </p:nvSpPr>
              <p:spPr>
                <a:xfrm>
                  <a:off x="190005" y="659080"/>
                  <a:ext cx="148975" cy="120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Multiply 19"/>
                <p:cNvSpPr/>
                <p:nvPr/>
              </p:nvSpPr>
              <p:spPr>
                <a:xfrm>
                  <a:off x="160317" y="160316"/>
                  <a:ext cx="212090" cy="1403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Multiply 20"/>
                <p:cNvSpPr/>
                <p:nvPr/>
              </p:nvSpPr>
              <p:spPr>
                <a:xfrm>
                  <a:off x="160317" y="17813"/>
                  <a:ext cx="212090" cy="1403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Multiply 21"/>
                <p:cNvSpPr/>
                <p:nvPr/>
              </p:nvSpPr>
              <p:spPr>
                <a:xfrm>
                  <a:off x="160317" y="314696"/>
                  <a:ext cx="212090" cy="1403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7175" y="257175"/>
                <a:ext cx="914400" cy="400050"/>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7495" y="257175"/>
                <a:ext cx="914400" cy="400050"/>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0100" y="257175"/>
                <a:ext cx="914400" cy="400050"/>
              </a:xfrm>
              <a:prstGeom prst="rect">
                <a:avLst/>
              </a:prstGeom>
              <a:noFill/>
              <a:ln>
                <a:noFill/>
              </a:ln>
            </p:spPr>
          </p:pic>
        </p:grpSp>
        <p:sp>
          <p:nvSpPr>
            <p:cNvPr id="23" name="Text Box 2"/>
            <p:cNvSpPr txBox="1">
              <a:spLocks noChangeArrowheads="1"/>
            </p:cNvSpPr>
            <p:nvPr/>
          </p:nvSpPr>
          <p:spPr bwMode="auto">
            <a:xfrm>
              <a:off x="4718844" y="3620328"/>
              <a:ext cx="1535112" cy="877055"/>
            </a:xfrm>
            <a:prstGeom prst="rect">
              <a:avLst/>
            </a:prstGeom>
            <a:solidFill>
              <a:srgbClr val="FFFFFF"/>
            </a:solidFill>
            <a:ln w="12700">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200" b="1" dirty="0">
                  <a:effectLst/>
                  <a:latin typeface="Calibri"/>
                  <a:ea typeface="Calibri"/>
                  <a:cs typeface="Times New Roman"/>
                </a:rPr>
                <a:t>37 + 3 = 40</a:t>
              </a:r>
              <a:endParaRPr lang="en-US" sz="32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p:txBody>
        </p:sp>
      </p:grpSp>
    </p:spTree>
    <p:extLst>
      <p:ext uri="{BB962C8B-B14F-4D97-AF65-F5344CB8AC3E}">
        <p14:creationId xmlns:p14="http://schemas.microsoft.com/office/powerpoint/2010/main" val="2886856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Scaffolds</a:t>
            </a:r>
            <a:endParaRPr lang="en-US" dirty="0"/>
          </a:p>
        </p:txBody>
      </p:sp>
      <p:sp>
        <p:nvSpPr>
          <p:cNvPr id="2" name="Content Placeholder 1"/>
          <p:cNvSpPr>
            <a:spLocks noGrp="1"/>
          </p:cNvSpPr>
          <p:nvPr>
            <p:ph idx="1"/>
          </p:nvPr>
        </p:nvSpPr>
        <p:spPr>
          <a:xfrm>
            <a:off x="304800" y="1776350"/>
            <a:ext cx="8563460" cy="4572000"/>
          </a:xfrm>
        </p:spPr>
        <p:txBody>
          <a:bodyPr/>
          <a:lstStyle/>
          <a:p>
            <a:pPr marL="457200" indent="-457200">
              <a:buFont typeface="Arial"/>
              <a:buChar char="•"/>
            </a:pPr>
            <a:r>
              <a:rPr lang="en-US" sz="2800" dirty="0" smtClean="0"/>
              <a:t>Use popsicle sticks as a concrete representation of tens and ones.</a:t>
            </a:r>
          </a:p>
          <a:p>
            <a:pPr marL="0" indent="0"/>
            <a:r>
              <a:rPr lang="en-US" sz="3600" dirty="0" smtClean="0">
                <a:solidFill>
                  <a:srgbClr val="E46C0A"/>
                </a:solidFill>
              </a:rPr>
              <a:t>Extensions</a:t>
            </a:r>
          </a:p>
          <a:p>
            <a:pPr marL="457200" indent="-457200">
              <a:buFont typeface="Arial"/>
              <a:buChar char="•"/>
            </a:pPr>
            <a:r>
              <a:rPr lang="en-US" sz="2800" dirty="0" smtClean="0"/>
              <a:t>Extend the pattern up to 100. </a:t>
            </a:r>
          </a:p>
        </p:txBody>
      </p:sp>
      <p:sp>
        <p:nvSpPr>
          <p:cNvPr id="5" name="Text Placeholder 4"/>
          <p:cNvSpPr>
            <a:spLocks noGrp="1"/>
          </p:cNvSpPr>
          <p:nvPr>
            <p:ph type="body" sz="quarter" idx="13"/>
          </p:nvPr>
        </p:nvSpPr>
        <p:spPr>
          <a:xfrm>
            <a:off x="287338" y="5512593"/>
            <a:ext cx="8247062" cy="557213"/>
          </a:xfrm>
        </p:spPr>
        <p:txBody>
          <a:bodyPr>
            <a:normAutofit/>
          </a:bodyPr>
          <a:lstStyle/>
          <a:p>
            <a:r>
              <a:rPr lang="en-US" sz="2000" dirty="0" smtClean="0">
                <a:solidFill>
                  <a:srgbClr val="0A2D6B"/>
                </a:solidFill>
                <a:latin typeface="Rockwell"/>
                <a:cs typeface="Rockwell"/>
              </a:rPr>
              <a:t>Module 1, Lesson 6</a:t>
            </a:r>
            <a:endParaRPr lang="en-US" sz="2000" dirty="0">
              <a:solidFill>
                <a:srgbClr val="0A2D6B"/>
              </a:solidFill>
              <a:latin typeface="Rockwell"/>
              <a:cs typeface="Rockwell"/>
            </a:endParaRPr>
          </a:p>
        </p:txBody>
      </p:sp>
    </p:spTree>
    <p:extLst>
      <p:ext uri="{BB962C8B-B14F-4D97-AF65-F5344CB8AC3E}">
        <p14:creationId xmlns:p14="http://schemas.microsoft.com/office/powerpoint/2010/main" val="150511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89091"/>
            <a:ext cx="8229600" cy="824382"/>
          </a:xfrm>
        </p:spPr>
        <p:txBody>
          <a:bodyPr>
            <a:normAutofit fontScale="90000"/>
          </a:bodyPr>
          <a:lstStyle/>
          <a:p>
            <a:r>
              <a:rPr lang="en-US" dirty="0" smtClean="0"/>
              <a:t>Objective: </a:t>
            </a:r>
            <a:r>
              <a:rPr lang="en-US" dirty="0"/>
              <a:t>Add within 100 using properties of addition to make a ten. </a:t>
            </a:r>
          </a:p>
        </p:txBody>
      </p:sp>
      <p:sp>
        <p:nvSpPr>
          <p:cNvPr id="12" name="Content Placeholder 11"/>
          <p:cNvSpPr>
            <a:spLocks noGrp="1"/>
          </p:cNvSpPr>
          <p:nvPr>
            <p:ph idx="1"/>
          </p:nvPr>
        </p:nvSpPr>
        <p:spPr>
          <a:xfrm>
            <a:off x="457200" y="2126038"/>
            <a:ext cx="7992533" cy="3210552"/>
          </a:xfrm>
        </p:spPr>
        <p:txBody>
          <a:bodyPr>
            <a:normAutofit lnSpcReduction="10000"/>
          </a:bodyPr>
          <a:lstStyle/>
          <a:p>
            <a:pPr indent="0"/>
            <a:r>
              <a:rPr lang="en-US" sz="2000" dirty="0" smtClean="0"/>
              <a:t>One </a:t>
            </a:r>
            <a:r>
              <a:rPr lang="en-US" sz="2000" dirty="0"/>
              <a:t>box fits exactly 10 cans.  On Monday, Maria packed 18 cans into boxes</a:t>
            </a:r>
            <a:r>
              <a:rPr lang="en-US" sz="2000" dirty="0" smtClean="0"/>
              <a:t>, making </a:t>
            </a:r>
            <a:r>
              <a:rPr lang="en-US" sz="2000" dirty="0"/>
              <a:t>sure to fill a box before beginning a new one.  On Tuesday she added 6 more cans. </a:t>
            </a:r>
          </a:p>
          <a:p>
            <a:endParaRPr lang="en-US" sz="2000" dirty="0"/>
          </a:p>
          <a:p>
            <a:pPr marL="0" lvl="0" indent="0"/>
            <a:r>
              <a:rPr lang="en-US" sz="2000" dirty="0" smtClean="0"/>
              <a:t>a</a:t>
            </a:r>
            <a:r>
              <a:rPr lang="en-US" sz="2000" dirty="0"/>
              <a:t>. How many boxes were completely filled then? </a:t>
            </a:r>
          </a:p>
          <a:p>
            <a:pPr lvl="0"/>
            <a:r>
              <a:rPr lang="en-US" sz="2000" dirty="0"/>
              <a:t>b. How many cans did Maria pack in all? </a:t>
            </a:r>
          </a:p>
          <a:p>
            <a:pPr lvl="0"/>
            <a:r>
              <a:rPr lang="en-US" sz="2000" dirty="0"/>
              <a:t>c. Extension:  How many more cans did Maria need to fill another box?</a:t>
            </a:r>
          </a:p>
          <a:p>
            <a:endParaRPr lang="en-US" sz="2400" dirty="0"/>
          </a:p>
        </p:txBody>
      </p:sp>
      <p:sp>
        <p:nvSpPr>
          <p:cNvPr id="5" name="Text Placeholder 4"/>
          <p:cNvSpPr>
            <a:spLocks noGrp="1"/>
          </p:cNvSpPr>
          <p:nvPr>
            <p:ph type="body" sz="quarter" idx="13"/>
          </p:nvPr>
        </p:nvSpPr>
        <p:spPr>
          <a:xfrm>
            <a:off x="457200" y="5561447"/>
            <a:ext cx="8229600" cy="646199"/>
          </a:xfrm>
        </p:spPr>
        <p:txBody>
          <a:bodyPr>
            <a:normAutofit/>
          </a:bodyPr>
          <a:lstStyle/>
          <a:p>
            <a:r>
              <a:rPr lang="en-US" dirty="0"/>
              <a:t>Module 1, Lesson </a:t>
            </a:r>
            <a:r>
              <a:rPr lang="en-US" dirty="0" smtClean="0"/>
              <a:t>7, Application Problem</a:t>
            </a:r>
            <a:endParaRPr lang="en-US" dirty="0"/>
          </a:p>
        </p:txBody>
      </p:sp>
    </p:spTree>
    <p:extLst>
      <p:ext uri="{BB962C8B-B14F-4D97-AF65-F5344CB8AC3E}">
        <p14:creationId xmlns:p14="http://schemas.microsoft.com/office/powerpoint/2010/main" val="28868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 calcmode="lin" valueType="num">
                                      <p:cBhvr additive="base">
                                        <p:cTn id="1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4974" y="360232"/>
            <a:ext cx="8229600" cy="1825615"/>
          </a:xfrm>
        </p:spPr>
        <p:txBody>
          <a:bodyPr>
            <a:normAutofit/>
          </a:bodyPr>
          <a:lstStyle/>
          <a:p>
            <a:r>
              <a:rPr lang="en-US" dirty="0" smtClean="0"/>
              <a:t>Objective: Decompose to subtract from a ten when subtracting within 100 and apply to one-step word problems.</a:t>
            </a:r>
            <a:endParaRPr lang="en-US" dirty="0"/>
          </a:p>
        </p:txBody>
      </p:sp>
      <p:sp>
        <p:nvSpPr>
          <p:cNvPr id="5" name="Text Placeholder 4"/>
          <p:cNvSpPr>
            <a:spLocks noGrp="1"/>
          </p:cNvSpPr>
          <p:nvPr>
            <p:ph type="body" sz="quarter" idx="13"/>
          </p:nvPr>
        </p:nvSpPr>
        <p:spPr>
          <a:xfrm>
            <a:off x="397043" y="5694454"/>
            <a:ext cx="8229600" cy="591238"/>
          </a:xfrm>
        </p:spPr>
        <p:txBody>
          <a:bodyPr>
            <a:normAutofit/>
          </a:bodyPr>
          <a:lstStyle/>
          <a:p>
            <a:r>
              <a:rPr lang="en-US" sz="2000" dirty="0" smtClean="0"/>
              <a:t>Module 1, Lesson 8</a:t>
            </a:r>
            <a:endParaRPr lang="en-US" sz="2000" dirty="0"/>
          </a:p>
        </p:txBody>
      </p:sp>
      <p:grpSp>
        <p:nvGrpSpPr>
          <p:cNvPr id="24" name="Group 23"/>
          <p:cNvGrpSpPr/>
          <p:nvPr/>
        </p:nvGrpSpPr>
        <p:grpSpPr>
          <a:xfrm>
            <a:off x="3235382" y="2269206"/>
            <a:ext cx="4064599" cy="3754634"/>
            <a:chOff x="0" y="0"/>
            <a:chExt cx="3036570" cy="3333750"/>
          </a:xfrm>
        </p:grpSpPr>
        <p:sp>
          <p:nvSpPr>
            <p:cNvPr id="25" name="Text Box 72"/>
            <p:cNvSpPr txBox="1">
              <a:spLocks noChangeArrowheads="1"/>
            </p:cNvSpPr>
            <p:nvPr/>
          </p:nvSpPr>
          <p:spPr bwMode="auto">
            <a:xfrm>
              <a:off x="733425" y="114300"/>
              <a:ext cx="883920" cy="388620"/>
            </a:xfrm>
            <a:prstGeom prst="rect">
              <a:avLst/>
            </a:prstGeom>
            <a:noFill/>
            <a:ln>
              <a:noFill/>
            </a:ln>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000" b="1">
                  <a:solidFill>
                    <a:srgbClr val="231F20"/>
                  </a:solidFill>
                  <a:effectLst/>
                  <a:latin typeface="Calibri"/>
                  <a:ea typeface="Calibri"/>
                  <a:cs typeface="Arial"/>
                </a:rPr>
                <a:t>11 – 5 = 6</a:t>
              </a:r>
              <a:endParaRPr lang="en-US" sz="1100">
                <a:solidFill>
                  <a:srgbClr val="231F20"/>
                </a:solidFill>
                <a:effectLst/>
                <a:latin typeface="Calibri"/>
                <a:ea typeface="Calibri"/>
                <a:cs typeface="Times New Roman"/>
              </a:endParaRPr>
            </a:p>
          </p:txBody>
        </p:sp>
        <p:sp>
          <p:nvSpPr>
            <p:cNvPr id="26" name="Text Box 73"/>
            <p:cNvSpPr txBox="1">
              <a:spLocks noChangeArrowheads="1"/>
            </p:cNvSpPr>
            <p:nvPr/>
          </p:nvSpPr>
          <p:spPr bwMode="auto">
            <a:xfrm>
              <a:off x="1190625" y="914400"/>
              <a:ext cx="883920" cy="388620"/>
            </a:xfrm>
            <a:prstGeom prst="rect">
              <a:avLst/>
            </a:prstGeom>
            <a:noFill/>
            <a:ln>
              <a:noFill/>
            </a:ln>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000" b="1">
                  <a:solidFill>
                    <a:srgbClr val="231F20"/>
                  </a:solidFill>
                  <a:effectLst/>
                  <a:latin typeface="Calibri"/>
                  <a:ea typeface="Calibri"/>
                  <a:cs typeface="Arial"/>
                </a:rPr>
                <a:t>21 – 5 =16</a:t>
              </a:r>
              <a:endParaRPr lang="en-US" sz="1100">
                <a:solidFill>
                  <a:srgbClr val="231F20"/>
                </a:solidFill>
                <a:effectLst/>
                <a:latin typeface="Calibri"/>
                <a:ea typeface="Calibri"/>
                <a:cs typeface="Times New Roman"/>
              </a:endParaRPr>
            </a:p>
          </p:txBody>
        </p:sp>
        <p:sp>
          <p:nvSpPr>
            <p:cNvPr id="27" name="Text Box 74"/>
            <p:cNvSpPr txBox="1">
              <a:spLocks noChangeArrowheads="1"/>
            </p:cNvSpPr>
            <p:nvPr/>
          </p:nvSpPr>
          <p:spPr bwMode="auto">
            <a:xfrm>
              <a:off x="1685925" y="1781175"/>
              <a:ext cx="883920" cy="388620"/>
            </a:xfrm>
            <a:prstGeom prst="rect">
              <a:avLst/>
            </a:prstGeom>
            <a:noFill/>
            <a:ln>
              <a:noFill/>
            </a:ln>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000" b="1">
                  <a:solidFill>
                    <a:srgbClr val="231F20"/>
                  </a:solidFill>
                  <a:effectLst/>
                  <a:latin typeface="Calibri"/>
                  <a:ea typeface="Calibri"/>
                  <a:cs typeface="Arial"/>
                </a:rPr>
                <a:t>31 – 5 = 26</a:t>
              </a:r>
              <a:endParaRPr lang="en-US" sz="1100">
                <a:solidFill>
                  <a:srgbClr val="231F20"/>
                </a:solidFill>
                <a:effectLst/>
                <a:latin typeface="Calibri"/>
                <a:ea typeface="Calibri"/>
                <a:cs typeface="Times New Roman"/>
              </a:endParaRPr>
            </a:p>
          </p:txBody>
        </p:sp>
        <p:sp>
          <p:nvSpPr>
            <p:cNvPr id="28" name="Text Box 74"/>
            <p:cNvSpPr txBox="1">
              <a:spLocks noChangeArrowheads="1"/>
            </p:cNvSpPr>
            <p:nvPr/>
          </p:nvSpPr>
          <p:spPr bwMode="auto">
            <a:xfrm>
              <a:off x="2152650" y="2743200"/>
              <a:ext cx="883920" cy="388620"/>
            </a:xfrm>
            <a:prstGeom prst="rect">
              <a:avLst/>
            </a:prstGeom>
            <a:noFill/>
            <a:ln>
              <a:noFill/>
            </a:ln>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000" b="1">
                  <a:solidFill>
                    <a:srgbClr val="231F20"/>
                  </a:solidFill>
                  <a:effectLst/>
                  <a:latin typeface="Calibri"/>
                  <a:ea typeface="Calibri"/>
                  <a:cs typeface="Arial"/>
                </a:rPr>
                <a:t>41 – 5 = 36</a:t>
              </a:r>
              <a:endParaRPr lang="en-US" sz="1100">
                <a:solidFill>
                  <a:srgbClr val="231F20"/>
                </a:solidFill>
                <a:effectLst/>
                <a:latin typeface="Calibri"/>
                <a:ea typeface="Calibri"/>
                <a:cs typeface="Times New Roman"/>
              </a:endParaRPr>
            </a:p>
          </p:txBody>
        </p:sp>
        <p:grpSp>
          <p:nvGrpSpPr>
            <p:cNvPr id="29" name="Group 28"/>
            <p:cNvGrpSpPr/>
            <p:nvPr/>
          </p:nvGrpSpPr>
          <p:grpSpPr>
            <a:xfrm>
              <a:off x="0" y="0"/>
              <a:ext cx="2276476" cy="3333750"/>
              <a:chOff x="0" y="0"/>
              <a:chExt cx="2494915" cy="3923030"/>
            </a:xfrm>
          </p:grpSpPr>
          <p:grpSp>
            <p:nvGrpSpPr>
              <p:cNvPr id="30" name="Group 29"/>
              <p:cNvGrpSpPr/>
              <p:nvPr/>
            </p:nvGrpSpPr>
            <p:grpSpPr>
              <a:xfrm>
                <a:off x="28575" y="0"/>
                <a:ext cx="647065" cy="798830"/>
                <a:chOff x="0" y="0"/>
                <a:chExt cx="647065" cy="798830"/>
              </a:xfrm>
            </p:grpSpPr>
            <p:sp>
              <p:nvSpPr>
                <p:cNvPr id="133" name="Oval 132"/>
                <p:cNvSpPr/>
                <p:nvPr/>
              </p:nvSpPr>
              <p:spPr>
                <a:xfrm>
                  <a:off x="0" y="0"/>
                  <a:ext cx="133260" cy="1208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Oval 133"/>
                <p:cNvSpPr/>
                <p:nvPr/>
              </p:nvSpPr>
              <p:spPr>
                <a:xfrm>
                  <a:off x="0" y="1714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Oval 134"/>
                <p:cNvSpPr/>
                <p:nvPr/>
              </p:nvSpPr>
              <p:spPr>
                <a:xfrm>
                  <a:off x="0" y="3238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Oval 135"/>
                <p:cNvSpPr/>
                <p:nvPr/>
              </p:nvSpPr>
              <p:spPr>
                <a:xfrm>
                  <a:off x="0" y="48577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Oval 136"/>
                <p:cNvSpPr/>
                <p:nvPr/>
              </p:nvSpPr>
              <p:spPr>
                <a:xfrm>
                  <a:off x="0" y="65722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Multiply 137"/>
                <p:cNvSpPr/>
                <p:nvPr/>
              </p:nvSpPr>
              <p:spPr>
                <a:xfrm>
                  <a:off x="142875" y="1714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Multiply 138"/>
                <p:cNvSpPr/>
                <p:nvPr/>
              </p:nvSpPr>
              <p:spPr>
                <a:xfrm>
                  <a:off x="142875" y="3238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Multiply 139"/>
                <p:cNvSpPr/>
                <p:nvPr/>
              </p:nvSpPr>
              <p:spPr>
                <a:xfrm>
                  <a:off x="142875" y="9525"/>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Multiply 140"/>
                <p:cNvSpPr/>
                <p:nvPr/>
              </p:nvSpPr>
              <p:spPr>
                <a:xfrm>
                  <a:off x="142875" y="48577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Multiply 141"/>
                <p:cNvSpPr/>
                <p:nvPr/>
              </p:nvSpPr>
              <p:spPr>
                <a:xfrm>
                  <a:off x="142875" y="65722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Oval 142"/>
                <p:cNvSpPr/>
                <p:nvPr/>
              </p:nvSpPr>
              <p:spPr>
                <a:xfrm>
                  <a:off x="514350" y="676275"/>
                  <a:ext cx="132715" cy="1200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1" name="Group 30"/>
              <p:cNvGrpSpPr/>
              <p:nvPr/>
            </p:nvGrpSpPr>
            <p:grpSpPr>
              <a:xfrm>
                <a:off x="0" y="1028700"/>
                <a:ext cx="339091" cy="777875"/>
                <a:chOff x="0" y="0"/>
                <a:chExt cx="339493" cy="777984"/>
              </a:xfrm>
            </p:grpSpPr>
            <p:sp>
              <p:nvSpPr>
                <p:cNvPr id="123" name="Oval 122"/>
                <p:cNvSpPr/>
                <p:nvPr/>
              </p:nvSpPr>
              <p:spPr>
                <a:xfrm>
                  <a:off x="0" y="0"/>
                  <a:ext cx="149341" cy="120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Oval 123"/>
                <p:cNvSpPr/>
                <p:nvPr/>
              </p:nvSpPr>
              <p:spPr>
                <a:xfrm>
                  <a:off x="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Oval 124"/>
                <p:cNvSpPr/>
                <p:nvPr/>
              </p:nvSpPr>
              <p:spPr>
                <a:xfrm>
                  <a:off x="0" y="3238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Oval 125"/>
                <p:cNvSpPr/>
                <p:nvPr/>
              </p:nvSpPr>
              <p:spPr>
                <a:xfrm>
                  <a:off x="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Oval 126"/>
                <p:cNvSpPr/>
                <p:nvPr/>
              </p:nvSpPr>
              <p:spPr>
                <a:xfrm>
                  <a:off x="0" y="65722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Oval 127"/>
                <p:cNvSpPr/>
                <p:nvPr/>
              </p:nvSpPr>
              <p:spPr>
                <a:xfrm>
                  <a:off x="19050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Oval 128"/>
                <p:cNvSpPr/>
                <p:nvPr/>
              </p:nvSpPr>
              <p:spPr>
                <a:xfrm>
                  <a:off x="190500" y="657225"/>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Oval 129"/>
                <p:cNvSpPr/>
                <p:nvPr/>
              </p:nvSpPr>
              <p:spPr>
                <a:xfrm>
                  <a:off x="190500" y="323850"/>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Oval 130"/>
                <p:cNvSpPr/>
                <p:nvPr/>
              </p:nvSpPr>
              <p:spPr>
                <a:xfrm>
                  <a:off x="19050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Oval 131"/>
                <p:cNvSpPr/>
                <p:nvPr/>
              </p:nvSpPr>
              <p:spPr>
                <a:xfrm>
                  <a:off x="190500" y="9525"/>
                  <a:ext cx="148419" cy="119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2" name="Group 31"/>
              <p:cNvGrpSpPr/>
              <p:nvPr/>
            </p:nvGrpSpPr>
            <p:grpSpPr>
              <a:xfrm>
                <a:off x="600075" y="1038225"/>
                <a:ext cx="647065" cy="798830"/>
                <a:chOff x="0" y="0"/>
                <a:chExt cx="647065" cy="798830"/>
              </a:xfrm>
            </p:grpSpPr>
            <p:sp>
              <p:nvSpPr>
                <p:cNvPr id="112" name="Oval 111"/>
                <p:cNvSpPr/>
                <p:nvPr/>
              </p:nvSpPr>
              <p:spPr>
                <a:xfrm>
                  <a:off x="0" y="0"/>
                  <a:ext cx="133260" cy="1208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Oval 112"/>
                <p:cNvSpPr/>
                <p:nvPr/>
              </p:nvSpPr>
              <p:spPr>
                <a:xfrm>
                  <a:off x="0" y="1714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Oval 113"/>
                <p:cNvSpPr/>
                <p:nvPr/>
              </p:nvSpPr>
              <p:spPr>
                <a:xfrm>
                  <a:off x="0" y="3238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Oval 114"/>
                <p:cNvSpPr/>
                <p:nvPr/>
              </p:nvSpPr>
              <p:spPr>
                <a:xfrm>
                  <a:off x="0" y="48577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Oval 115"/>
                <p:cNvSpPr/>
                <p:nvPr/>
              </p:nvSpPr>
              <p:spPr>
                <a:xfrm>
                  <a:off x="0" y="65722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Multiply 116"/>
                <p:cNvSpPr/>
                <p:nvPr/>
              </p:nvSpPr>
              <p:spPr>
                <a:xfrm>
                  <a:off x="142875" y="1714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Multiply 117"/>
                <p:cNvSpPr/>
                <p:nvPr/>
              </p:nvSpPr>
              <p:spPr>
                <a:xfrm>
                  <a:off x="142875" y="3238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Multiply 118"/>
                <p:cNvSpPr/>
                <p:nvPr/>
              </p:nvSpPr>
              <p:spPr>
                <a:xfrm>
                  <a:off x="142875" y="9525"/>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Multiply 119"/>
                <p:cNvSpPr/>
                <p:nvPr/>
              </p:nvSpPr>
              <p:spPr>
                <a:xfrm>
                  <a:off x="142875" y="48577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Multiply 120"/>
                <p:cNvSpPr/>
                <p:nvPr/>
              </p:nvSpPr>
              <p:spPr>
                <a:xfrm>
                  <a:off x="142875" y="65722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Oval 121"/>
                <p:cNvSpPr/>
                <p:nvPr/>
              </p:nvSpPr>
              <p:spPr>
                <a:xfrm>
                  <a:off x="514350" y="676275"/>
                  <a:ext cx="132715" cy="1200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3" name="Group 32"/>
              <p:cNvGrpSpPr/>
              <p:nvPr/>
            </p:nvGrpSpPr>
            <p:grpSpPr>
              <a:xfrm>
                <a:off x="600075" y="2057400"/>
                <a:ext cx="339091" cy="777875"/>
                <a:chOff x="0" y="0"/>
                <a:chExt cx="339493" cy="777984"/>
              </a:xfrm>
            </p:grpSpPr>
            <p:sp>
              <p:nvSpPr>
                <p:cNvPr id="102" name="Oval 101"/>
                <p:cNvSpPr/>
                <p:nvPr/>
              </p:nvSpPr>
              <p:spPr>
                <a:xfrm>
                  <a:off x="0" y="0"/>
                  <a:ext cx="149341" cy="120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Oval 102"/>
                <p:cNvSpPr/>
                <p:nvPr/>
              </p:nvSpPr>
              <p:spPr>
                <a:xfrm>
                  <a:off x="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Oval 103"/>
                <p:cNvSpPr/>
                <p:nvPr/>
              </p:nvSpPr>
              <p:spPr>
                <a:xfrm>
                  <a:off x="0" y="3238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Oval 104"/>
                <p:cNvSpPr/>
                <p:nvPr/>
              </p:nvSpPr>
              <p:spPr>
                <a:xfrm>
                  <a:off x="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Oval 105"/>
                <p:cNvSpPr/>
                <p:nvPr/>
              </p:nvSpPr>
              <p:spPr>
                <a:xfrm>
                  <a:off x="0" y="65722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Oval 106"/>
                <p:cNvSpPr/>
                <p:nvPr/>
              </p:nvSpPr>
              <p:spPr>
                <a:xfrm>
                  <a:off x="19050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Oval 107"/>
                <p:cNvSpPr/>
                <p:nvPr/>
              </p:nvSpPr>
              <p:spPr>
                <a:xfrm>
                  <a:off x="190500" y="657225"/>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9" name="Oval 108"/>
                <p:cNvSpPr/>
                <p:nvPr/>
              </p:nvSpPr>
              <p:spPr>
                <a:xfrm>
                  <a:off x="190500" y="323850"/>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Oval 109"/>
                <p:cNvSpPr/>
                <p:nvPr/>
              </p:nvSpPr>
              <p:spPr>
                <a:xfrm>
                  <a:off x="19050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Oval 110"/>
                <p:cNvSpPr/>
                <p:nvPr/>
              </p:nvSpPr>
              <p:spPr>
                <a:xfrm>
                  <a:off x="190500" y="9525"/>
                  <a:ext cx="148419" cy="119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p:cNvGrpSpPr/>
              <p:nvPr/>
            </p:nvGrpSpPr>
            <p:grpSpPr>
              <a:xfrm>
                <a:off x="0" y="2057400"/>
                <a:ext cx="339091" cy="777875"/>
                <a:chOff x="0" y="0"/>
                <a:chExt cx="339493" cy="777984"/>
              </a:xfrm>
            </p:grpSpPr>
            <p:sp>
              <p:nvSpPr>
                <p:cNvPr id="92" name="Oval 91"/>
                <p:cNvSpPr/>
                <p:nvPr/>
              </p:nvSpPr>
              <p:spPr>
                <a:xfrm>
                  <a:off x="0" y="0"/>
                  <a:ext cx="149341" cy="120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Oval 92"/>
                <p:cNvSpPr/>
                <p:nvPr/>
              </p:nvSpPr>
              <p:spPr>
                <a:xfrm>
                  <a:off x="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Oval 93"/>
                <p:cNvSpPr/>
                <p:nvPr/>
              </p:nvSpPr>
              <p:spPr>
                <a:xfrm>
                  <a:off x="0" y="3238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Oval 94"/>
                <p:cNvSpPr/>
                <p:nvPr/>
              </p:nvSpPr>
              <p:spPr>
                <a:xfrm>
                  <a:off x="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al 95"/>
                <p:cNvSpPr/>
                <p:nvPr/>
              </p:nvSpPr>
              <p:spPr>
                <a:xfrm>
                  <a:off x="0" y="65722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Oval 96"/>
                <p:cNvSpPr/>
                <p:nvPr/>
              </p:nvSpPr>
              <p:spPr>
                <a:xfrm>
                  <a:off x="19050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Oval 97"/>
                <p:cNvSpPr/>
                <p:nvPr/>
              </p:nvSpPr>
              <p:spPr>
                <a:xfrm>
                  <a:off x="190500" y="657225"/>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Oval 98"/>
                <p:cNvSpPr/>
                <p:nvPr/>
              </p:nvSpPr>
              <p:spPr>
                <a:xfrm>
                  <a:off x="190500" y="323850"/>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Oval 99"/>
                <p:cNvSpPr/>
                <p:nvPr/>
              </p:nvSpPr>
              <p:spPr>
                <a:xfrm>
                  <a:off x="19050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Oval 100"/>
                <p:cNvSpPr/>
                <p:nvPr/>
              </p:nvSpPr>
              <p:spPr>
                <a:xfrm>
                  <a:off x="190500" y="9525"/>
                  <a:ext cx="148419" cy="119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5" name="Group 34"/>
              <p:cNvGrpSpPr/>
              <p:nvPr/>
            </p:nvGrpSpPr>
            <p:grpSpPr>
              <a:xfrm>
                <a:off x="1247775" y="2066925"/>
                <a:ext cx="647065" cy="798830"/>
                <a:chOff x="0" y="0"/>
                <a:chExt cx="647065" cy="798830"/>
              </a:xfrm>
            </p:grpSpPr>
            <p:sp>
              <p:nvSpPr>
                <p:cNvPr id="81" name="Oval 80"/>
                <p:cNvSpPr/>
                <p:nvPr/>
              </p:nvSpPr>
              <p:spPr>
                <a:xfrm>
                  <a:off x="0" y="0"/>
                  <a:ext cx="133260" cy="1208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Oval 81"/>
                <p:cNvSpPr/>
                <p:nvPr/>
              </p:nvSpPr>
              <p:spPr>
                <a:xfrm>
                  <a:off x="0" y="1714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Oval 82"/>
                <p:cNvSpPr/>
                <p:nvPr/>
              </p:nvSpPr>
              <p:spPr>
                <a:xfrm>
                  <a:off x="0" y="3238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Oval 83"/>
                <p:cNvSpPr/>
                <p:nvPr/>
              </p:nvSpPr>
              <p:spPr>
                <a:xfrm>
                  <a:off x="0" y="48577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Oval 84"/>
                <p:cNvSpPr/>
                <p:nvPr/>
              </p:nvSpPr>
              <p:spPr>
                <a:xfrm>
                  <a:off x="0" y="65722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Multiply 85"/>
                <p:cNvSpPr/>
                <p:nvPr/>
              </p:nvSpPr>
              <p:spPr>
                <a:xfrm>
                  <a:off x="142875" y="1714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Multiply 86"/>
                <p:cNvSpPr/>
                <p:nvPr/>
              </p:nvSpPr>
              <p:spPr>
                <a:xfrm>
                  <a:off x="142875" y="3238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Multiply 87"/>
                <p:cNvSpPr/>
                <p:nvPr/>
              </p:nvSpPr>
              <p:spPr>
                <a:xfrm>
                  <a:off x="142875" y="9525"/>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Multiply 88"/>
                <p:cNvSpPr/>
                <p:nvPr/>
              </p:nvSpPr>
              <p:spPr>
                <a:xfrm>
                  <a:off x="142875" y="48577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Multiply 89"/>
                <p:cNvSpPr/>
                <p:nvPr/>
              </p:nvSpPr>
              <p:spPr>
                <a:xfrm>
                  <a:off x="142875" y="65722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Oval 90"/>
                <p:cNvSpPr/>
                <p:nvPr/>
              </p:nvSpPr>
              <p:spPr>
                <a:xfrm>
                  <a:off x="514350" y="676275"/>
                  <a:ext cx="132715" cy="1200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6" name="Group 35"/>
              <p:cNvGrpSpPr/>
              <p:nvPr/>
            </p:nvGrpSpPr>
            <p:grpSpPr>
              <a:xfrm>
                <a:off x="9525" y="3095625"/>
                <a:ext cx="339091" cy="777875"/>
                <a:chOff x="0" y="0"/>
                <a:chExt cx="339493" cy="777984"/>
              </a:xfrm>
            </p:grpSpPr>
            <p:sp>
              <p:nvSpPr>
                <p:cNvPr id="71" name="Oval 70"/>
                <p:cNvSpPr/>
                <p:nvPr/>
              </p:nvSpPr>
              <p:spPr>
                <a:xfrm>
                  <a:off x="0" y="0"/>
                  <a:ext cx="149341" cy="120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Oval 71"/>
                <p:cNvSpPr/>
                <p:nvPr/>
              </p:nvSpPr>
              <p:spPr>
                <a:xfrm>
                  <a:off x="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Oval 72"/>
                <p:cNvSpPr/>
                <p:nvPr/>
              </p:nvSpPr>
              <p:spPr>
                <a:xfrm>
                  <a:off x="0" y="3238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Oval 73"/>
                <p:cNvSpPr/>
                <p:nvPr/>
              </p:nvSpPr>
              <p:spPr>
                <a:xfrm>
                  <a:off x="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Oval 74"/>
                <p:cNvSpPr/>
                <p:nvPr/>
              </p:nvSpPr>
              <p:spPr>
                <a:xfrm>
                  <a:off x="0" y="65722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Oval 75"/>
                <p:cNvSpPr/>
                <p:nvPr/>
              </p:nvSpPr>
              <p:spPr>
                <a:xfrm>
                  <a:off x="19050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Oval 76"/>
                <p:cNvSpPr/>
                <p:nvPr/>
              </p:nvSpPr>
              <p:spPr>
                <a:xfrm>
                  <a:off x="190500" y="657225"/>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Oval 77"/>
                <p:cNvSpPr/>
                <p:nvPr/>
              </p:nvSpPr>
              <p:spPr>
                <a:xfrm>
                  <a:off x="190500" y="323850"/>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Oval 78"/>
                <p:cNvSpPr/>
                <p:nvPr/>
              </p:nvSpPr>
              <p:spPr>
                <a:xfrm>
                  <a:off x="19050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Oval 79"/>
                <p:cNvSpPr/>
                <p:nvPr/>
              </p:nvSpPr>
              <p:spPr>
                <a:xfrm>
                  <a:off x="190500" y="9525"/>
                  <a:ext cx="148419" cy="119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7" name="Group 36"/>
              <p:cNvGrpSpPr/>
              <p:nvPr/>
            </p:nvGrpSpPr>
            <p:grpSpPr>
              <a:xfrm>
                <a:off x="609600" y="3095625"/>
                <a:ext cx="339091" cy="777875"/>
                <a:chOff x="0" y="0"/>
                <a:chExt cx="339493" cy="777984"/>
              </a:xfrm>
            </p:grpSpPr>
            <p:sp>
              <p:nvSpPr>
                <p:cNvPr id="61" name="Oval 60"/>
                <p:cNvSpPr/>
                <p:nvPr/>
              </p:nvSpPr>
              <p:spPr>
                <a:xfrm>
                  <a:off x="0" y="0"/>
                  <a:ext cx="149341" cy="120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Oval 61"/>
                <p:cNvSpPr/>
                <p:nvPr/>
              </p:nvSpPr>
              <p:spPr>
                <a:xfrm>
                  <a:off x="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Oval 62"/>
                <p:cNvSpPr/>
                <p:nvPr/>
              </p:nvSpPr>
              <p:spPr>
                <a:xfrm>
                  <a:off x="0" y="3238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Oval 63"/>
                <p:cNvSpPr/>
                <p:nvPr/>
              </p:nvSpPr>
              <p:spPr>
                <a:xfrm>
                  <a:off x="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0" y="65722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19050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p:cNvSpPr/>
                <p:nvPr/>
              </p:nvSpPr>
              <p:spPr>
                <a:xfrm>
                  <a:off x="190500" y="657225"/>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Oval 67"/>
                <p:cNvSpPr/>
                <p:nvPr/>
              </p:nvSpPr>
              <p:spPr>
                <a:xfrm>
                  <a:off x="190500" y="323850"/>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Oval 68"/>
                <p:cNvSpPr/>
                <p:nvPr/>
              </p:nvSpPr>
              <p:spPr>
                <a:xfrm>
                  <a:off x="19050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Oval 69"/>
                <p:cNvSpPr/>
                <p:nvPr/>
              </p:nvSpPr>
              <p:spPr>
                <a:xfrm>
                  <a:off x="190500" y="9525"/>
                  <a:ext cx="148419" cy="119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8" name="Group 37"/>
              <p:cNvGrpSpPr/>
              <p:nvPr/>
            </p:nvGrpSpPr>
            <p:grpSpPr>
              <a:xfrm>
                <a:off x="1247775" y="3095625"/>
                <a:ext cx="339091" cy="777875"/>
                <a:chOff x="0" y="0"/>
                <a:chExt cx="339493" cy="777984"/>
              </a:xfrm>
            </p:grpSpPr>
            <p:sp>
              <p:nvSpPr>
                <p:cNvPr id="51" name="Oval 50"/>
                <p:cNvSpPr/>
                <p:nvPr/>
              </p:nvSpPr>
              <p:spPr>
                <a:xfrm>
                  <a:off x="0" y="0"/>
                  <a:ext cx="149341" cy="120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Oval 51"/>
                <p:cNvSpPr/>
                <p:nvPr/>
              </p:nvSpPr>
              <p:spPr>
                <a:xfrm>
                  <a:off x="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Oval 52"/>
                <p:cNvSpPr/>
                <p:nvPr/>
              </p:nvSpPr>
              <p:spPr>
                <a:xfrm>
                  <a:off x="0" y="3238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Oval 53"/>
                <p:cNvSpPr/>
                <p:nvPr/>
              </p:nvSpPr>
              <p:spPr>
                <a:xfrm>
                  <a:off x="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Oval 54"/>
                <p:cNvSpPr/>
                <p:nvPr/>
              </p:nvSpPr>
              <p:spPr>
                <a:xfrm>
                  <a:off x="0" y="65722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Oval 55"/>
                <p:cNvSpPr/>
                <p:nvPr/>
              </p:nvSpPr>
              <p:spPr>
                <a:xfrm>
                  <a:off x="190500" y="485775"/>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Oval 56"/>
                <p:cNvSpPr/>
                <p:nvPr/>
              </p:nvSpPr>
              <p:spPr>
                <a:xfrm>
                  <a:off x="190500" y="657225"/>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Oval 57"/>
                <p:cNvSpPr/>
                <p:nvPr/>
              </p:nvSpPr>
              <p:spPr>
                <a:xfrm>
                  <a:off x="190500" y="323850"/>
                  <a:ext cx="148993" cy="1207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Oval 58"/>
                <p:cNvSpPr/>
                <p:nvPr/>
              </p:nvSpPr>
              <p:spPr>
                <a:xfrm>
                  <a:off x="190500" y="171450"/>
                  <a:ext cx="148993" cy="120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Oval 59"/>
                <p:cNvSpPr/>
                <p:nvPr/>
              </p:nvSpPr>
              <p:spPr>
                <a:xfrm>
                  <a:off x="190500" y="9525"/>
                  <a:ext cx="148419" cy="119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9" name="Group 38"/>
              <p:cNvGrpSpPr/>
              <p:nvPr/>
            </p:nvGrpSpPr>
            <p:grpSpPr>
              <a:xfrm>
                <a:off x="1847850" y="3124200"/>
                <a:ext cx="647065" cy="798830"/>
                <a:chOff x="0" y="0"/>
                <a:chExt cx="647065" cy="798830"/>
              </a:xfrm>
            </p:grpSpPr>
            <p:sp>
              <p:nvSpPr>
                <p:cNvPr id="40" name="Oval 39"/>
                <p:cNvSpPr/>
                <p:nvPr/>
              </p:nvSpPr>
              <p:spPr>
                <a:xfrm>
                  <a:off x="0" y="0"/>
                  <a:ext cx="133260" cy="1208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Oval 40"/>
                <p:cNvSpPr/>
                <p:nvPr/>
              </p:nvSpPr>
              <p:spPr>
                <a:xfrm>
                  <a:off x="0" y="1714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al 41"/>
                <p:cNvSpPr/>
                <p:nvPr/>
              </p:nvSpPr>
              <p:spPr>
                <a:xfrm>
                  <a:off x="0" y="323850"/>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Oval 42"/>
                <p:cNvSpPr/>
                <p:nvPr/>
              </p:nvSpPr>
              <p:spPr>
                <a:xfrm>
                  <a:off x="0" y="48577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al 43"/>
                <p:cNvSpPr/>
                <p:nvPr/>
              </p:nvSpPr>
              <p:spPr>
                <a:xfrm>
                  <a:off x="0" y="657225"/>
                  <a:ext cx="132949" cy="12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Multiply 44"/>
                <p:cNvSpPr/>
                <p:nvPr/>
              </p:nvSpPr>
              <p:spPr>
                <a:xfrm>
                  <a:off x="142875" y="1714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Multiply 45"/>
                <p:cNvSpPr/>
                <p:nvPr/>
              </p:nvSpPr>
              <p:spPr>
                <a:xfrm>
                  <a:off x="142875" y="323850"/>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Multiply 46"/>
                <p:cNvSpPr/>
                <p:nvPr/>
              </p:nvSpPr>
              <p:spPr>
                <a:xfrm>
                  <a:off x="142875" y="9525"/>
                  <a:ext cx="190379" cy="141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Multiply 47"/>
                <p:cNvSpPr/>
                <p:nvPr/>
              </p:nvSpPr>
              <p:spPr>
                <a:xfrm>
                  <a:off x="142875" y="48577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Multiply 48"/>
                <p:cNvSpPr/>
                <p:nvPr/>
              </p:nvSpPr>
              <p:spPr>
                <a:xfrm>
                  <a:off x="142875" y="657225"/>
                  <a:ext cx="189865" cy="14160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Oval 49"/>
                <p:cNvSpPr/>
                <p:nvPr/>
              </p:nvSpPr>
              <p:spPr>
                <a:xfrm>
                  <a:off x="514350" y="656370"/>
                  <a:ext cx="132715" cy="1200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Tree>
    <p:extLst>
      <p:ext uri="{BB962C8B-B14F-4D97-AF65-F5344CB8AC3E}">
        <p14:creationId xmlns:p14="http://schemas.microsoft.com/office/powerpoint/2010/main" val="260306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37266"/>
            <a:ext cx="6502400" cy="3138600"/>
          </a:xfrm>
        </p:spPr>
        <p:txBody>
          <a:bodyPr/>
          <a:lstStyle/>
          <a:p>
            <a:pPr indent="0"/>
            <a:r>
              <a:rPr lang="en-US" dirty="0" smtClean="0"/>
              <a:t>Kayla </a:t>
            </a:r>
            <a:r>
              <a:rPr lang="en-US" dirty="0"/>
              <a:t>has 21 stickers.  She gives Sergio 7 stickers.  How many stickers does she have left?</a:t>
            </a:r>
          </a:p>
          <a:p>
            <a:endParaRPr lang="en-US" dirty="0"/>
          </a:p>
        </p:txBody>
      </p:sp>
      <p:sp>
        <p:nvSpPr>
          <p:cNvPr id="7" name="Title 6"/>
          <p:cNvSpPr>
            <a:spLocks noGrp="1"/>
          </p:cNvSpPr>
          <p:nvPr>
            <p:ph type="title"/>
          </p:nvPr>
        </p:nvSpPr>
        <p:spPr>
          <a:xfrm>
            <a:off x="457200" y="1269701"/>
            <a:ext cx="8229600" cy="824382"/>
          </a:xfrm>
        </p:spPr>
        <p:txBody>
          <a:bodyPr>
            <a:normAutofit fontScale="90000"/>
          </a:bodyPr>
          <a:lstStyle/>
          <a:p>
            <a:r>
              <a:rPr lang="en-US" dirty="0" smtClean="0"/>
              <a:t>Objective: </a:t>
            </a:r>
            <a:r>
              <a:rPr lang="en-US" dirty="0"/>
              <a:t>Decompose to subtract from a ten when subtracting within 100 and apply to one-step word problems. </a:t>
            </a:r>
          </a:p>
        </p:txBody>
      </p:sp>
      <p:sp>
        <p:nvSpPr>
          <p:cNvPr id="5" name="Text Placeholder 4"/>
          <p:cNvSpPr>
            <a:spLocks noGrp="1"/>
          </p:cNvSpPr>
          <p:nvPr>
            <p:ph type="body" sz="quarter" idx="13"/>
          </p:nvPr>
        </p:nvSpPr>
        <p:spPr>
          <a:xfrm>
            <a:off x="457200" y="5619180"/>
            <a:ext cx="8229600" cy="646200"/>
          </a:xfrm>
        </p:spPr>
        <p:txBody>
          <a:bodyPr/>
          <a:lstStyle/>
          <a:p>
            <a:r>
              <a:rPr lang="en-US" dirty="0" smtClean="0"/>
              <a:t>Module 1, Lesson 8, Application Problem</a:t>
            </a:r>
            <a:endParaRPr lang="en-US" dirty="0"/>
          </a:p>
        </p:txBody>
      </p:sp>
      <p:pic>
        <p:nvPicPr>
          <p:cNvPr id="8" name="Picture 7" descr="G2-M1-TC-L8 sketch"/>
          <p:cNvPicPr/>
          <p:nvPr/>
        </p:nvPicPr>
        <p:blipFill>
          <a:blip r:embed="rId3"/>
          <a:srcRect/>
          <a:stretch>
            <a:fillRect/>
          </a:stretch>
        </p:blipFill>
        <p:spPr bwMode="auto">
          <a:xfrm>
            <a:off x="2077963" y="3373638"/>
            <a:ext cx="3608462" cy="2256178"/>
          </a:xfrm>
          <a:prstGeom prst="rect">
            <a:avLst/>
          </a:prstGeom>
          <a:noFill/>
          <a:ln w="12700">
            <a:solidFill>
              <a:srgbClr val="000000"/>
            </a:solidFill>
            <a:miter lim="800000"/>
            <a:headEnd/>
            <a:tailEnd/>
          </a:ln>
          <a:effectLst/>
        </p:spPr>
      </p:pic>
    </p:spTree>
    <p:extLst>
      <p:ext uri="{BB962C8B-B14F-4D97-AF65-F5344CB8AC3E}">
        <p14:creationId xmlns:p14="http://schemas.microsoft.com/office/powerpoint/2010/main" val="20499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913474"/>
            <a:ext cx="6146800" cy="4019126"/>
          </a:xfrm>
        </p:spPr>
        <p:txBody>
          <a:bodyPr>
            <a:normAutofit fontScale="92500" lnSpcReduction="20000"/>
          </a:bodyPr>
          <a:lstStyle/>
          <a:p>
            <a:pPr marL="182880" lvl="0" indent="0"/>
            <a:r>
              <a:rPr lang="en-US" sz="2400" dirty="0"/>
              <a:t>Trevor’s mom gave him 6 stickers to start his collection.  He received 85 more for his birthday. </a:t>
            </a:r>
            <a:endParaRPr lang="en-US" sz="2400" dirty="0" smtClean="0"/>
          </a:p>
          <a:p>
            <a:pPr marL="182880" lvl="0" indent="0"/>
            <a:endParaRPr lang="en-US" sz="1600" dirty="0"/>
          </a:p>
          <a:p>
            <a:pPr marL="640080" lvl="1" indent="-457200" defTabSz="457200">
              <a:spcBef>
                <a:spcPct val="20000"/>
              </a:spcBef>
              <a:buFont typeface="+mj-lt"/>
              <a:buAutoNum type="alphaLcPeriod"/>
            </a:pPr>
            <a:r>
              <a:rPr lang="en-US" dirty="0" smtClean="0">
                <a:solidFill>
                  <a:srgbClr val="0A2D6B"/>
                </a:solidFill>
              </a:rPr>
              <a:t>Use </a:t>
            </a:r>
            <a:r>
              <a:rPr lang="en-US" dirty="0">
                <a:solidFill>
                  <a:srgbClr val="0A2D6B"/>
                </a:solidFill>
              </a:rPr>
              <a:t>words, pictures, or numbers to show how many stickers Trevor has </a:t>
            </a:r>
            <a:r>
              <a:rPr lang="en-US" dirty="0" smtClean="0">
                <a:solidFill>
                  <a:srgbClr val="0A2D6B"/>
                </a:solidFill>
              </a:rPr>
              <a:t>now.</a:t>
            </a:r>
          </a:p>
          <a:p>
            <a:pPr marL="640080" lvl="1" indent="-457200" defTabSz="457200">
              <a:spcBef>
                <a:spcPct val="20000"/>
              </a:spcBef>
              <a:buFont typeface="+mj-lt"/>
              <a:buAutoNum type="alphaLcPeriod"/>
            </a:pPr>
            <a:r>
              <a:rPr lang="en-US" dirty="0" smtClean="0">
                <a:solidFill>
                  <a:srgbClr val="0A2D6B"/>
                </a:solidFill>
              </a:rPr>
              <a:t>James </a:t>
            </a:r>
            <a:r>
              <a:rPr lang="en-US" dirty="0">
                <a:solidFill>
                  <a:srgbClr val="0A2D6B"/>
                </a:solidFill>
              </a:rPr>
              <a:t>has 95 stickers and gives away 7.  How many stickers does James have now?</a:t>
            </a:r>
            <a:r>
              <a:rPr lang="en-US" sz="2400" dirty="0">
                <a:solidFill>
                  <a:srgbClr val="0A2D6B"/>
                </a:solidFill>
              </a:rPr>
              <a:t> </a:t>
            </a:r>
            <a:endParaRPr lang="en-US" sz="2400" dirty="0" smtClean="0">
              <a:solidFill>
                <a:srgbClr val="0A2D6B"/>
              </a:solidFill>
            </a:endParaRPr>
          </a:p>
          <a:p>
            <a:pPr marL="640080" lvl="1" indent="-457200" defTabSz="457200">
              <a:spcBef>
                <a:spcPct val="20000"/>
              </a:spcBef>
              <a:buFont typeface="+mj-lt"/>
              <a:buAutoNum type="alphaLcPeriod"/>
            </a:pPr>
            <a:r>
              <a:rPr lang="en-US" dirty="0" smtClean="0">
                <a:solidFill>
                  <a:srgbClr val="0A2D6B"/>
                </a:solidFill>
              </a:rPr>
              <a:t>Who has more stickers now, James or Trevor? </a:t>
            </a:r>
          </a:p>
          <a:p>
            <a:endParaRPr lang="en-US" dirty="0"/>
          </a:p>
        </p:txBody>
      </p:sp>
      <p:sp>
        <p:nvSpPr>
          <p:cNvPr id="7" name="Title 6"/>
          <p:cNvSpPr>
            <a:spLocks noGrp="1"/>
          </p:cNvSpPr>
          <p:nvPr>
            <p:ph type="title"/>
          </p:nvPr>
        </p:nvSpPr>
        <p:spPr>
          <a:xfrm>
            <a:off x="457200" y="676900"/>
            <a:ext cx="8229600" cy="824382"/>
          </a:xfrm>
        </p:spPr>
        <p:txBody>
          <a:bodyPr/>
          <a:lstStyle/>
          <a:p>
            <a:r>
              <a:rPr lang="en-US" dirty="0" smtClean="0"/>
              <a:t>End of Module Assessment</a:t>
            </a:r>
            <a:endParaRPr lang="en-US" dirty="0"/>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Module 1, End of Module Assessment</a:t>
            </a:r>
            <a:endParaRPr lang="en-US" dirty="0"/>
          </a:p>
        </p:txBody>
      </p:sp>
    </p:spTree>
    <p:extLst>
      <p:ext uri="{BB962C8B-B14F-4D97-AF65-F5344CB8AC3E}">
        <p14:creationId xmlns:p14="http://schemas.microsoft.com/office/powerpoint/2010/main" val="2024805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Text Placeholder 3"/>
          <p:cNvSpPr>
            <a:spLocks noGrp="1"/>
          </p:cNvSpPr>
          <p:nvPr>
            <p:ph type="body" sz="quarter" idx="13"/>
          </p:nvPr>
        </p:nvSpPr>
        <p:spPr/>
        <p:txBody>
          <a:bodyPr/>
          <a:lstStyle/>
          <a:p>
            <a:endParaRPr lang="en-US"/>
          </a:p>
        </p:txBody>
      </p:sp>
      <p:sp>
        <p:nvSpPr>
          <p:cNvPr id="6" name="Content Placeholder 3"/>
          <p:cNvSpPr txBox="1">
            <a:spLocks/>
          </p:cNvSpPr>
          <p:nvPr/>
        </p:nvSpPr>
        <p:spPr>
          <a:xfrm>
            <a:off x="457200" y="1913474"/>
            <a:ext cx="8229600" cy="4019126"/>
          </a:xfrm>
          <a:prstGeom prst="rect">
            <a:avLst/>
          </a:prstGeom>
          <a:effectLst/>
        </p:spPr>
        <p:txBody>
          <a:bodyPr vert="horz" lIns="91440" tIns="45720" rIns="91440" bIns="45720" rtlCol="0" anchor="t">
            <a:normAutofit/>
          </a:bodyPr>
          <a:lstStyle>
            <a:lvl1pPr marL="342900" indent="-342900" algn="l" defTabSz="457200" rtl="0" eaLnBrk="0" fontAlgn="base" hangingPunct="0">
              <a:spcBef>
                <a:spcPts val="0"/>
              </a:spcBef>
              <a:spcAft>
                <a:spcPts val="1200"/>
              </a:spcAft>
              <a:buFont typeface="Arial" charset="0"/>
              <a:defRPr sz="2600" kern="1200">
                <a:solidFill>
                  <a:srgbClr val="0A2D6B"/>
                </a:solidFill>
                <a:latin typeface="Agenda-Light"/>
                <a:ea typeface="ＭＳ Ｐゴシック" charset="-128"/>
                <a:cs typeface="ＭＳ Ｐゴシック" charset="-128"/>
              </a:defRPr>
            </a:lvl1pPr>
            <a:lvl2pPr marL="458788" indent="-177800" algn="l" defTabSz="458788" rtl="0" eaLnBrk="0" fontAlgn="base" hangingPunct="0">
              <a:spcBef>
                <a:spcPts val="0"/>
              </a:spcBef>
              <a:spcAft>
                <a:spcPts val="1200"/>
              </a:spcAft>
              <a:buFont typeface="Arial" charset="0"/>
              <a:buChar char="•"/>
              <a:defRPr sz="2400" kern="1200">
                <a:solidFill>
                  <a:srgbClr val="404040"/>
                </a:solidFill>
                <a:latin typeface="Agenda-Light"/>
                <a:ea typeface="ＭＳ Ｐゴシック"/>
                <a:cs typeface="Arial"/>
              </a:defRPr>
            </a:lvl2pPr>
            <a:lvl3pPr marL="739775" indent="-166688" algn="l" defTabSz="457200" rtl="0" eaLnBrk="0" fontAlgn="base" hangingPunct="0">
              <a:spcBef>
                <a:spcPts val="0"/>
              </a:spcBef>
              <a:spcAft>
                <a:spcPts val="1200"/>
              </a:spcAft>
              <a:buFont typeface="Arial" charset="0"/>
              <a:buChar char="•"/>
              <a:defRPr sz="2200" kern="1200">
                <a:solidFill>
                  <a:srgbClr val="7F7F7F"/>
                </a:solidFill>
                <a:latin typeface="Agenda-Light"/>
                <a:ea typeface="ＭＳ Ｐゴシック"/>
                <a:cs typeface="Arial"/>
              </a:defRPr>
            </a:lvl3pPr>
            <a:lvl4pPr marL="1030288" indent="-176213" algn="l" defTabSz="457200" rtl="0" eaLnBrk="0" fontAlgn="base" hangingPunct="0">
              <a:spcBef>
                <a:spcPts val="0"/>
              </a:spcBef>
              <a:spcAft>
                <a:spcPts val="1200"/>
              </a:spcAft>
              <a:buFont typeface="Arial" charset="0"/>
              <a:buChar char="–"/>
              <a:defRPr sz="1800" kern="1200">
                <a:solidFill>
                  <a:srgbClr val="6F0000"/>
                </a:solidFill>
                <a:latin typeface="Agenda-Light"/>
                <a:ea typeface="ＭＳ Ｐゴシック"/>
                <a:cs typeface="Arial"/>
              </a:defRPr>
            </a:lvl4pPr>
            <a:lvl5pPr marL="1828800" algn="l" defTabSz="457200" rtl="0" eaLnBrk="0" fontAlgn="base" hangingPunct="0">
              <a:spcBef>
                <a:spcPts val="0"/>
              </a:spcBef>
              <a:spcAft>
                <a:spcPts val="1200"/>
              </a:spcAft>
              <a:buFont typeface="Arial" charset="0"/>
              <a:defRPr sz="1800" kern="1200">
                <a:solidFill>
                  <a:schemeClr val="tx1"/>
                </a:solidFill>
                <a:latin typeface="Agenda-Ligh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latin typeface="Rockwell"/>
                <a:cs typeface="Rockwell"/>
              </a:rPr>
              <a:t>Lesson Structure</a:t>
            </a:r>
          </a:p>
          <a:p>
            <a:pPr algn="ctr"/>
            <a:r>
              <a:rPr lang="en-US" sz="2800" b="1" dirty="0">
                <a:latin typeface="Rockwell"/>
                <a:cs typeface="Rockwell"/>
              </a:rPr>
              <a:t>Instructional Sequence</a:t>
            </a:r>
          </a:p>
          <a:p>
            <a:pPr algn="ctr"/>
            <a:r>
              <a:rPr lang="en-US" sz="2800" b="1" dirty="0">
                <a:effectLst>
                  <a:glow rad="228600">
                    <a:srgbClr val="B38395">
                      <a:alpha val="40000"/>
                    </a:srgbClr>
                  </a:glow>
                </a:effectLst>
                <a:latin typeface="Rockwell"/>
                <a:cs typeface="Rockwell"/>
              </a:rPr>
              <a:t>Module Review</a:t>
            </a:r>
          </a:p>
          <a:p>
            <a:pPr algn="ctr"/>
            <a:r>
              <a:rPr lang="en-US" sz="2800" b="1" dirty="0">
                <a:latin typeface="Rockwell"/>
                <a:cs typeface="Rockwell"/>
              </a:rPr>
              <a:t>Preparation for Implementation</a:t>
            </a:r>
          </a:p>
        </p:txBody>
      </p:sp>
    </p:spTree>
    <p:extLst>
      <p:ext uri="{BB962C8B-B14F-4D97-AF65-F5344CB8AC3E}">
        <p14:creationId xmlns:p14="http://schemas.microsoft.com/office/powerpoint/2010/main" val="41170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66647"/>
            <a:ext cx="5998633" cy="4348824"/>
          </a:xfrm>
        </p:spPr>
        <p:txBody>
          <a:bodyPr>
            <a:normAutofit/>
          </a:bodyPr>
          <a:lstStyle/>
          <a:p>
            <a:pPr marL="457200" indent="-457200">
              <a:spcAft>
                <a:spcPts val="1200"/>
              </a:spcAft>
              <a:buFont typeface="Arial" pitchFamily="34" charset="0"/>
              <a:buChar char="•"/>
            </a:pPr>
            <a:r>
              <a:rPr lang="en-US" sz="2400" dirty="0" smtClean="0">
                <a:solidFill>
                  <a:schemeClr val="accent3">
                    <a:lumMod val="50000"/>
                  </a:schemeClr>
                </a:solidFill>
              </a:rPr>
              <a:t>What are the Progressions?</a:t>
            </a:r>
          </a:p>
          <a:p>
            <a:pPr marL="457200" indent="-457200">
              <a:spcAft>
                <a:spcPts val="1200"/>
              </a:spcAft>
              <a:buFont typeface="Arial" pitchFamily="34" charset="0"/>
              <a:buChar char="•"/>
            </a:pPr>
            <a:r>
              <a:rPr lang="en-US" sz="2400" dirty="0" smtClean="0">
                <a:solidFill>
                  <a:schemeClr val="accent3">
                    <a:lumMod val="50000"/>
                  </a:schemeClr>
                </a:solidFill>
              </a:rPr>
              <a:t>Explore: </a:t>
            </a:r>
            <a:r>
              <a:rPr lang="en-US" sz="2400" i="1" dirty="0" smtClean="0">
                <a:solidFill>
                  <a:schemeClr val="accent3">
                    <a:lumMod val="50000"/>
                  </a:schemeClr>
                </a:solidFill>
              </a:rPr>
              <a:t>K-5, Operations and Algebraic Thinking Progression</a:t>
            </a:r>
            <a:endParaRPr lang="en-US" sz="2400" dirty="0" smtClean="0">
              <a:solidFill>
                <a:schemeClr val="accent3">
                  <a:lumMod val="50000"/>
                </a:schemeClr>
              </a:solidFill>
            </a:endParaRPr>
          </a:p>
          <a:p>
            <a:pPr marL="1144588" lvl="3" indent="-457200">
              <a:spcAft>
                <a:spcPts val="1200"/>
              </a:spcAft>
              <a:buFont typeface="Arial" pitchFamily="34" charset="0"/>
              <a:buChar char="•"/>
            </a:pPr>
            <a:r>
              <a:rPr lang="en-US" sz="2400" dirty="0" smtClean="0">
                <a:solidFill>
                  <a:schemeClr val="accent1">
                    <a:lumMod val="50000"/>
                  </a:schemeClr>
                </a:solidFill>
              </a:rPr>
              <a:t>Read pages 14-16</a:t>
            </a:r>
          </a:p>
          <a:p>
            <a:pPr marL="1144588" lvl="3" indent="-457200">
              <a:spcAft>
                <a:spcPts val="1200"/>
              </a:spcAft>
              <a:buFont typeface="Arial" pitchFamily="34" charset="0"/>
              <a:buChar char="•"/>
            </a:pPr>
            <a:r>
              <a:rPr lang="en-US" sz="2400" dirty="0" smtClean="0">
                <a:solidFill>
                  <a:schemeClr val="accent1">
                    <a:lumMod val="50000"/>
                  </a:schemeClr>
                </a:solidFill>
              </a:rPr>
              <a:t>Read pages 18-19</a:t>
            </a:r>
          </a:p>
          <a:p>
            <a:pPr marL="1144588" lvl="3" indent="-457200">
              <a:spcAft>
                <a:spcPts val="1200"/>
              </a:spcAft>
              <a:buFont typeface="Arial" pitchFamily="34" charset="0"/>
              <a:buChar char="•"/>
            </a:pPr>
            <a:r>
              <a:rPr lang="en-US" sz="2400" dirty="0" smtClean="0">
                <a:solidFill>
                  <a:schemeClr val="accent1">
                    <a:lumMod val="50000"/>
                  </a:schemeClr>
                </a:solidFill>
              </a:rPr>
              <a:t>Scan pages 36-39</a:t>
            </a:r>
          </a:p>
          <a:p>
            <a:pPr marL="573088" lvl="1" indent="-457200">
              <a:spcAft>
                <a:spcPts val="1200"/>
              </a:spcAft>
              <a:buFont typeface="Arial" pitchFamily="34" charset="0"/>
              <a:buChar char="•"/>
            </a:pPr>
            <a:r>
              <a:rPr lang="en-US" sz="2000" dirty="0" smtClean="0">
                <a:solidFill>
                  <a:schemeClr val="accent3">
                    <a:lumMod val="50000"/>
                  </a:schemeClr>
                </a:solidFill>
                <a:latin typeface="Rockwell"/>
                <a:cs typeface="Rockwell"/>
              </a:rPr>
              <a:t>Highlight the information relevant to the content of this module.</a:t>
            </a:r>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37</a:t>
            </a:fld>
            <a:endParaRPr lang="en-US" dirty="0"/>
          </a:p>
        </p:txBody>
      </p:sp>
      <p:sp>
        <p:nvSpPr>
          <p:cNvPr id="2" name="Title 1"/>
          <p:cNvSpPr>
            <a:spLocks noGrp="1"/>
          </p:cNvSpPr>
          <p:nvPr>
            <p:ph type="title"/>
          </p:nvPr>
        </p:nvSpPr>
        <p:spPr>
          <a:xfrm>
            <a:off x="457200" y="676900"/>
            <a:ext cx="8229600" cy="824382"/>
          </a:xfrm>
        </p:spPr>
        <p:txBody>
          <a:bodyPr/>
          <a:lstStyle/>
          <a:p>
            <a:r>
              <a:rPr lang="en-US" dirty="0" smtClean="0"/>
              <a:t>Progression Study</a:t>
            </a:r>
            <a:endParaRPr lang="en-US" dirty="0"/>
          </a:p>
        </p:txBody>
      </p:sp>
    </p:spTree>
    <p:extLst>
      <p:ext uri="{BB962C8B-B14F-4D97-AF65-F5344CB8AC3E}">
        <p14:creationId xmlns:p14="http://schemas.microsoft.com/office/powerpoint/2010/main" val="52299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13474"/>
            <a:ext cx="8229600" cy="4019126"/>
          </a:xfrm>
        </p:spPr>
        <p:txBody>
          <a:bodyPr/>
          <a:lstStyle/>
          <a:p>
            <a:pPr marL="0" indent="0">
              <a:spcAft>
                <a:spcPts val="1200"/>
              </a:spcAft>
            </a:pPr>
            <a:r>
              <a:rPr lang="en-US" dirty="0" smtClean="0">
                <a:solidFill>
                  <a:schemeClr val="accent3">
                    <a:lumMod val="50000"/>
                  </a:schemeClr>
                </a:solidFill>
              </a:rPr>
              <a:t>Study Lessons 1, 3, 5, and 7 from Module 1.</a:t>
            </a:r>
          </a:p>
          <a:p>
            <a:pPr marL="0" indent="0">
              <a:spcAft>
                <a:spcPts val="1200"/>
              </a:spcAft>
            </a:pPr>
            <a:r>
              <a:rPr lang="en-US" dirty="0" smtClean="0">
                <a:solidFill>
                  <a:schemeClr val="accent3">
                    <a:lumMod val="50000"/>
                  </a:schemeClr>
                </a:solidFill>
              </a:rPr>
              <a:t>Then, turn and talk:</a:t>
            </a:r>
          </a:p>
          <a:p>
            <a:pPr marL="0" indent="0">
              <a:spcAft>
                <a:spcPts val="1200"/>
              </a:spcAft>
            </a:pPr>
            <a:endParaRPr lang="en-US" sz="2000" dirty="0" smtClean="0">
              <a:solidFill>
                <a:schemeClr val="accent3">
                  <a:lumMod val="50000"/>
                </a:schemeClr>
              </a:solidFill>
            </a:endParaRPr>
          </a:p>
          <a:p>
            <a:pPr marL="854075" lvl="2" indent="-457200">
              <a:spcAft>
                <a:spcPts val="1200"/>
              </a:spcAft>
              <a:buFont typeface="Arial" pitchFamily="34" charset="0"/>
              <a:buChar char="•"/>
            </a:pPr>
            <a:r>
              <a:rPr lang="en-US" sz="2400" dirty="0">
                <a:solidFill>
                  <a:schemeClr val="accent1">
                    <a:lumMod val="50000"/>
                  </a:schemeClr>
                </a:solidFill>
              </a:rPr>
              <a:t>How </a:t>
            </a:r>
            <a:r>
              <a:rPr lang="en-US" sz="2400" dirty="0" smtClean="0">
                <a:solidFill>
                  <a:schemeClr val="accent1">
                    <a:lumMod val="50000"/>
                  </a:schemeClr>
                </a:solidFill>
              </a:rPr>
              <a:t>do these lessons engage students in </a:t>
            </a:r>
            <a:r>
              <a:rPr lang="en-US" sz="2400" dirty="0">
                <a:solidFill>
                  <a:schemeClr val="accent1">
                    <a:lumMod val="50000"/>
                  </a:schemeClr>
                </a:solidFill>
              </a:rPr>
              <a:t>the </a:t>
            </a:r>
            <a:r>
              <a:rPr lang="en-US" sz="2400" dirty="0" smtClean="0">
                <a:solidFill>
                  <a:schemeClr val="accent1">
                    <a:lumMod val="50000"/>
                  </a:schemeClr>
                </a:solidFill>
              </a:rPr>
              <a:t>work </a:t>
            </a:r>
            <a:r>
              <a:rPr lang="en-US" sz="2400" dirty="0">
                <a:solidFill>
                  <a:schemeClr val="accent1">
                    <a:lumMod val="50000"/>
                  </a:schemeClr>
                </a:solidFill>
              </a:rPr>
              <a:t>described in the Progression?</a:t>
            </a:r>
          </a:p>
          <a:p>
            <a:pPr marL="854075" lvl="2" indent="-457200">
              <a:spcAft>
                <a:spcPts val="1200"/>
              </a:spcAft>
              <a:buFont typeface="Arial" pitchFamily="34" charset="0"/>
              <a:buChar char="•"/>
            </a:pPr>
            <a:endParaRPr lang="en-US" dirty="0" smtClean="0"/>
          </a:p>
          <a:p>
            <a:pPr marL="0" indent="0">
              <a:spcAft>
                <a:spcPts val="1200"/>
              </a:spcAft>
            </a:pPr>
            <a:endParaRPr lang="en-US" sz="2400" dirty="0" smtClean="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38</a:t>
            </a:fld>
            <a:endParaRPr lang="en-US" dirty="0"/>
          </a:p>
        </p:txBody>
      </p:sp>
      <p:sp>
        <p:nvSpPr>
          <p:cNvPr id="2" name="Title 1"/>
          <p:cNvSpPr>
            <a:spLocks noGrp="1"/>
          </p:cNvSpPr>
          <p:nvPr>
            <p:ph type="title"/>
          </p:nvPr>
        </p:nvSpPr>
        <p:spPr>
          <a:xfrm>
            <a:off x="457200" y="1089091"/>
            <a:ext cx="8229600" cy="824382"/>
          </a:xfrm>
        </p:spPr>
        <p:txBody>
          <a:bodyPr/>
          <a:lstStyle/>
          <a:p>
            <a:r>
              <a:rPr lang="en-US" dirty="0" smtClean="0"/>
              <a:t>Progression Study</a:t>
            </a:r>
            <a:endParaRPr lang="en-US" dirty="0"/>
          </a:p>
        </p:txBody>
      </p:sp>
    </p:spTree>
    <p:extLst>
      <p:ext uri="{BB962C8B-B14F-4D97-AF65-F5344CB8AC3E}">
        <p14:creationId xmlns:p14="http://schemas.microsoft.com/office/powerpoint/2010/main" val="492905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13474"/>
            <a:ext cx="8229600" cy="4019126"/>
          </a:xfrm>
        </p:spPr>
        <p:txBody>
          <a:bodyPr/>
          <a:lstStyle/>
          <a:p>
            <a:pPr marL="7938" lvl="0" indent="-7938">
              <a:spcAft>
                <a:spcPts val="1200"/>
              </a:spcAft>
            </a:pPr>
            <a:r>
              <a:rPr lang="en-US" sz="2400" dirty="0">
                <a:solidFill>
                  <a:schemeClr val="accent3">
                    <a:lumMod val="50000"/>
                  </a:schemeClr>
                </a:solidFill>
              </a:rPr>
              <a:t>Analyze the progression of each lesson component across the </a:t>
            </a:r>
            <a:r>
              <a:rPr lang="en-US" sz="2400" dirty="0" smtClean="0">
                <a:solidFill>
                  <a:schemeClr val="accent3">
                    <a:lumMod val="50000"/>
                  </a:schemeClr>
                </a:solidFill>
              </a:rPr>
              <a:t>Module.</a:t>
            </a:r>
            <a:endParaRPr lang="en-US" sz="3200" dirty="0">
              <a:solidFill>
                <a:schemeClr val="accent3">
                  <a:lumMod val="50000"/>
                </a:schemeClr>
              </a:solidFill>
            </a:endParaRPr>
          </a:p>
          <a:p>
            <a:pPr lvl="1">
              <a:spcAft>
                <a:spcPts val="1200"/>
              </a:spcAft>
            </a:pPr>
            <a:r>
              <a:rPr lang="en-US" sz="2000" dirty="0">
                <a:solidFill>
                  <a:schemeClr val="accent1">
                    <a:lumMod val="50000"/>
                  </a:schemeClr>
                </a:solidFill>
              </a:rPr>
              <a:t>What does the sequence of Fluency </a:t>
            </a:r>
            <a:r>
              <a:rPr lang="en-US" sz="2000" dirty="0" smtClean="0">
                <a:solidFill>
                  <a:schemeClr val="accent1">
                    <a:lumMod val="50000"/>
                  </a:schemeClr>
                </a:solidFill>
              </a:rPr>
              <a:t>Practices</a:t>
            </a:r>
            <a:br>
              <a:rPr lang="en-US" sz="2000" dirty="0" smtClean="0">
                <a:solidFill>
                  <a:schemeClr val="accent1">
                    <a:lumMod val="50000"/>
                  </a:schemeClr>
                </a:solidFill>
              </a:rPr>
            </a:br>
            <a:r>
              <a:rPr lang="en-US" sz="2000" dirty="0" smtClean="0">
                <a:solidFill>
                  <a:schemeClr val="accent1">
                    <a:lumMod val="50000"/>
                  </a:schemeClr>
                </a:solidFill>
              </a:rPr>
              <a:t> </a:t>
            </a:r>
            <a:r>
              <a:rPr lang="en-US" sz="2000" dirty="0">
                <a:solidFill>
                  <a:schemeClr val="accent1">
                    <a:lumMod val="50000"/>
                  </a:schemeClr>
                </a:solidFill>
              </a:rPr>
              <a:t>accomplish as a whole?  </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Application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Problems </a:t>
            </a:r>
            <a:r>
              <a:rPr lang="en-US" sz="2000" dirty="0">
                <a:solidFill>
                  <a:schemeClr val="accent1">
                    <a:lumMod val="50000"/>
                  </a:schemeClr>
                </a:solidFill>
              </a:rPr>
              <a:t>connect to </a:t>
            </a:r>
            <a:r>
              <a:rPr lang="en-US" sz="2000" dirty="0" smtClean="0">
                <a:solidFill>
                  <a:schemeClr val="accent1">
                    <a:lumMod val="50000"/>
                  </a:schemeClr>
                </a:solidFill>
              </a:rPr>
              <a:t>topic/module?</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Concept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Development </a:t>
            </a:r>
            <a:r>
              <a:rPr lang="en-US" sz="2000" dirty="0">
                <a:solidFill>
                  <a:schemeClr val="accent1">
                    <a:lumMod val="50000"/>
                  </a:schemeClr>
                </a:solidFill>
              </a:rPr>
              <a:t>and Student Debrief build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toward </a:t>
            </a:r>
            <a:r>
              <a:rPr lang="en-US" sz="2000" dirty="0">
                <a:solidFill>
                  <a:schemeClr val="accent1">
                    <a:lumMod val="50000"/>
                  </a:schemeClr>
                </a:solidFill>
              </a:rPr>
              <a:t>mastery of the </a:t>
            </a:r>
            <a:r>
              <a:rPr lang="en-US" sz="2000" dirty="0" smtClean="0">
                <a:solidFill>
                  <a:schemeClr val="accent1">
                    <a:lumMod val="50000"/>
                  </a:schemeClr>
                </a:solidFill>
              </a:rPr>
              <a:t>topic/module?</a:t>
            </a:r>
            <a:endParaRPr lang="en-US" sz="2800" dirty="0">
              <a:solidFill>
                <a:schemeClr val="accent1">
                  <a:lumMod val="50000"/>
                </a:schemeClr>
              </a:solidFill>
            </a:endParaRPr>
          </a:p>
          <a:p>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39</a:t>
            </a:fld>
            <a:endParaRPr lang="en-US" dirty="0"/>
          </a:p>
        </p:txBody>
      </p:sp>
      <p:sp>
        <p:nvSpPr>
          <p:cNvPr id="2" name="Title 1"/>
          <p:cNvSpPr>
            <a:spLocks noGrp="1"/>
          </p:cNvSpPr>
          <p:nvPr>
            <p:ph type="title"/>
          </p:nvPr>
        </p:nvSpPr>
        <p:spPr>
          <a:xfrm>
            <a:off x="457200" y="1089091"/>
            <a:ext cx="8229600" cy="824382"/>
          </a:xfrm>
        </p:spPr>
        <p:txBody>
          <a:bodyPr/>
          <a:lstStyle/>
          <a:p>
            <a:r>
              <a:rPr lang="en-US" dirty="0" smtClean="0"/>
              <a:t>Coherence Within the Module</a:t>
            </a:r>
            <a:endParaRPr lang="en-US" dirty="0"/>
          </a:p>
        </p:txBody>
      </p:sp>
    </p:spTree>
    <p:extLst>
      <p:ext uri="{BB962C8B-B14F-4D97-AF65-F5344CB8AC3E}">
        <p14:creationId xmlns:p14="http://schemas.microsoft.com/office/powerpoint/2010/main" val="237799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71" y="540231"/>
            <a:ext cx="8229600" cy="882400"/>
          </a:xfrm>
        </p:spPr>
        <p:txBody>
          <a:bodyPr/>
          <a:lstStyle/>
          <a:p>
            <a:r>
              <a:rPr lang="en-US" dirty="0" smtClean="0"/>
              <a:t>Module 1 Overview	</a:t>
            </a:r>
            <a:endParaRPr lang="en-US" dirty="0"/>
          </a:p>
        </p:txBody>
      </p:sp>
      <p:sp>
        <p:nvSpPr>
          <p:cNvPr id="3" name="Content Placeholder 2"/>
          <p:cNvSpPr>
            <a:spLocks noGrp="1"/>
          </p:cNvSpPr>
          <p:nvPr>
            <p:ph idx="1"/>
          </p:nvPr>
        </p:nvSpPr>
        <p:spPr>
          <a:xfrm>
            <a:off x="304800" y="1776350"/>
            <a:ext cx="4062771" cy="4572000"/>
          </a:xfrm>
        </p:spPr>
        <p:txBody>
          <a:bodyPr/>
          <a:lstStyle/>
          <a:p>
            <a:r>
              <a:rPr lang="en-US" dirty="0" smtClean="0"/>
              <a:t>Read the narrative.</a:t>
            </a:r>
          </a:p>
          <a:p>
            <a:pPr marL="457200" indent="-457200">
              <a:buFont typeface="Arial"/>
              <a:buChar char="•"/>
            </a:pPr>
            <a:r>
              <a:rPr lang="en-US" dirty="0" smtClean="0"/>
              <a:t>* key concepts</a:t>
            </a:r>
          </a:p>
          <a:p>
            <a:pPr marL="457200" indent="-457200">
              <a:buFont typeface="Arial"/>
              <a:buChar char="•"/>
            </a:pPr>
            <a:r>
              <a:rPr lang="en-US" dirty="0" smtClean="0"/>
              <a:t>Models and tools</a:t>
            </a:r>
          </a:p>
          <a:p>
            <a:pPr marL="457200" indent="-457200">
              <a:buFont typeface="Arial"/>
              <a:buChar char="•"/>
            </a:pPr>
            <a:r>
              <a:rPr lang="en-US" u="sng" dirty="0" smtClean="0"/>
              <a:t>Important vocabulary</a:t>
            </a:r>
          </a:p>
          <a:p>
            <a:pPr marL="0" indent="0"/>
            <a:endParaRPr lang="en-US" sz="1800" dirty="0" smtClean="0"/>
          </a:p>
          <a:p>
            <a:pPr marL="0" indent="0"/>
            <a:r>
              <a:rPr lang="en-US" sz="1800" dirty="0" smtClean="0"/>
              <a:t>Why did we begin the Grade 2 curriculum with a focus on sums and differences to 20?</a:t>
            </a:r>
            <a:endParaRPr lang="en-US" sz="1800" dirty="0"/>
          </a:p>
        </p:txBody>
      </p:sp>
      <p:sp>
        <p:nvSpPr>
          <p:cNvPr id="4" name="Text Placeholder 3"/>
          <p:cNvSpPr>
            <a:spLocks noGrp="1"/>
          </p:cNvSpPr>
          <p:nvPr>
            <p:ph type="body" sz="quarter" idx="13"/>
          </p:nvPr>
        </p:nvSpPr>
        <p:spPr/>
        <p:txBody>
          <a:bodyPr/>
          <a:lstStyle/>
          <a:p>
            <a:endParaRPr lang="en-US"/>
          </a:p>
        </p:txBody>
      </p:sp>
      <p:sp>
        <p:nvSpPr>
          <p:cNvPr id="5" name="Oval 4"/>
          <p:cNvSpPr/>
          <p:nvPr/>
        </p:nvSpPr>
        <p:spPr>
          <a:xfrm>
            <a:off x="654174" y="2848079"/>
            <a:ext cx="3039983" cy="702718"/>
          </a:xfrm>
          <a:prstGeom prst="ellipse">
            <a:avLst/>
          </a:prstGeom>
          <a:no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4-06-28 at 2.01.30 PM.png"/>
          <p:cNvPicPr>
            <a:picLocks noChangeAspect="1"/>
          </p:cNvPicPr>
          <p:nvPr/>
        </p:nvPicPr>
        <p:blipFill rotWithShape="1">
          <a:blip r:embed="rId3">
            <a:extLst>
              <a:ext uri="{28A0092B-C50C-407E-A947-70E740481C1C}">
                <a14:useLocalDpi xmlns:a14="http://schemas.microsoft.com/office/drawing/2010/main" val="0"/>
              </a:ext>
            </a:extLst>
          </a:blip>
          <a:srcRect t="2599"/>
          <a:stretch/>
        </p:blipFill>
        <p:spPr>
          <a:xfrm>
            <a:off x="4521494" y="981431"/>
            <a:ext cx="4294251" cy="5279611"/>
          </a:xfrm>
          <a:prstGeom prst="rect">
            <a:avLst/>
          </a:prstGeom>
          <a:ln>
            <a:solidFill>
              <a:srgbClr val="4F81BD"/>
            </a:solidFill>
          </a:ln>
          <a:effectLst/>
        </p:spPr>
      </p:pic>
    </p:spTree>
    <p:extLst>
      <p:ext uri="{BB962C8B-B14F-4D97-AF65-F5344CB8AC3E}">
        <p14:creationId xmlns:p14="http://schemas.microsoft.com/office/powerpoint/2010/main" val="3667907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13474"/>
            <a:ext cx="8229600" cy="4019126"/>
          </a:xfrm>
        </p:spPr>
        <p:txBody>
          <a:bodyPr/>
          <a:lstStyle/>
          <a:p>
            <a:pPr marL="7938" lvl="0" indent="-7938">
              <a:spcAft>
                <a:spcPts val="1200"/>
              </a:spcAft>
            </a:pPr>
            <a:r>
              <a:rPr lang="en-US" sz="2400" dirty="0">
                <a:solidFill>
                  <a:schemeClr val="accent3">
                    <a:lumMod val="50000"/>
                  </a:schemeClr>
                </a:solidFill>
              </a:rPr>
              <a:t>Analyze the progression of each lesson component across </a:t>
            </a:r>
            <a:r>
              <a:rPr lang="en-US" sz="2400" dirty="0" smtClean="0">
                <a:solidFill>
                  <a:schemeClr val="accent3">
                    <a:lumMod val="50000"/>
                  </a:schemeClr>
                </a:solidFill>
              </a:rPr>
              <a:t>the Module.</a:t>
            </a:r>
            <a:endParaRPr lang="en-US" sz="3200" dirty="0">
              <a:solidFill>
                <a:schemeClr val="accent3">
                  <a:lumMod val="50000"/>
                </a:schemeClr>
              </a:solidFill>
            </a:endParaRPr>
          </a:p>
          <a:p>
            <a:pPr lvl="1">
              <a:spcAft>
                <a:spcPts val="1200"/>
              </a:spcAft>
            </a:pPr>
            <a:r>
              <a:rPr lang="en-US" sz="2000" dirty="0">
                <a:solidFill>
                  <a:schemeClr val="accent1">
                    <a:lumMod val="50000"/>
                  </a:schemeClr>
                </a:solidFill>
              </a:rPr>
              <a:t>What does the sequence of Fluency </a:t>
            </a:r>
            <a:r>
              <a:rPr lang="en-US" sz="2000" dirty="0" smtClean="0">
                <a:solidFill>
                  <a:schemeClr val="accent1">
                    <a:lumMod val="50000"/>
                  </a:schemeClr>
                </a:solidFill>
              </a:rPr>
              <a:t>Practices</a:t>
            </a:r>
            <a:br>
              <a:rPr lang="en-US" sz="2000" dirty="0" smtClean="0">
                <a:solidFill>
                  <a:schemeClr val="accent1">
                    <a:lumMod val="50000"/>
                  </a:schemeClr>
                </a:solidFill>
              </a:rPr>
            </a:br>
            <a:r>
              <a:rPr lang="en-US" sz="2000" dirty="0" smtClean="0">
                <a:solidFill>
                  <a:schemeClr val="accent1">
                    <a:lumMod val="50000"/>
                  </a:schemeClr>
                </a:solidFill>
              </a:rPr>
              <a:t> </a:t>
            </a:r>
            <a:r>
              <a:rPr lang="en-US" sz="2000" dirty="0">
                <a:solidFill>
                  <a:schemeClr val="accent1">
                    <a:lumMod val="50000"/>
                  </a:schemeClr>
                </a:solidFill>
              </a:rPr>
              <a:t>accomplish as a whole?  </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Application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Problems </a:t>
            </a:r>
            <a:r>
              <a:rPr lang="en-US" sz="2000" dirty="0">
                <a:solidFill>
                  <a:schemeClr val="accent1">
                    <a:lumMod val="50000"/>
                  </a:schemeClr>
                </a:solidFill>
              </a:rPr>
              <a:t>connect to </a:t>
            </a:r>
            <a:r>
              <a:rPr lang="en-US" sz="2000" dirty="0" smtClean="0">
                <a:solidFill>
                  <a:schemeClr val="accent1">
                    <a:lumMod val="50000"/>
                  </a:schemeClr>
                </a:solidFill>
              </a:rPr>
              <a:t>topic/module?</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Concept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Development </a:t>
            </a:r>
            <a:r>
              <a:rPr lang="en-US" sz="2000" dirty="0">
                <a:solidFill>
                  <a:schemeClr val="accent1">
                    <a:lumMod val="50000"/>
                  </a:schemeClr>
                </a:solidFill>
              </a:rPr>
              <a:t>and Student Debrief build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toward </a:t>
            </a:r>
            <a:r>
              <a:rPr lang="en-US" sz="2000" dirty="0">
                <a:solidFill>
                  <a:schemeClr val="accent1">
                    <a:lumMod val="50000"/>
                  </a:schemeClr>
                </a:solidFill>
              </a:rPr>
              <a:t>mastery of the </a:t>
            </a:r>
            <a:r>
              <a:rPr lang="en-US" sz="2000" dirty="0" smtClean="0">
                <a:solidFill>
                  <a:schemeClr val="accent1">
                    <a:lumMod val="50000"/>
                  </a:schemeClr>
                </a:solidFill>
              </a:rPr>
              <a:t>topic/module?</a:t>
            </a:r>
            <a:endParaRPr lang="en-US" sz="2800" dirty="0">
              <a:solidFill>
                <a:schemeClr val="accent1">
                  <a:lumMod val="50000"/>
                </a:schemeClr>
              </a:solidFill>
            </a:endParaRPr>
          </a:p>
          <a:p>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40</a:t>
            </a:fld>
            <a:endParaRPr lang="en-US" dirty="0"/>
          </a:p>
        </p:txBody>
      </p:sp>
      <p:sp>
        <p:nvSpPr>
          <p:cNvPr id="2" name="Title 1"/>
          <p:cNvSpPr>
            <a:spLocks noGrp="1"/>
          </p:cNvSpPr>
          <p:nvPr>
            <p:ph type="title"/>
          </p:nvPr>
        </p:nvSpPr>
        <p:spPr>
          <a:xfrm>
            <a:off x="457200" y="1089091"/>
            <a:ext cx="8229600" cy="824382"/>
          </a:xfrm>
        </p:spPr>
        <p:txBody>
          <a:bodyPr/>
          <a:lstStyle/>
          <a:p>
            <a:r>
              <a:rPr lang="en-US" dirty="0" smtClean="0"/>
              <a:t>Coherence Within the Module</a:t>
            </a:r>
            <a:endParaRPr lang="en-US" dirty="0"/>
          </a:p>
        </p:txBody>
      </p:sp>
    </p:spTree>
    <p:extLst>
      <p:ext uri="{BB962C8B-B14F-4D97-AF65-F5344CB8AC3E}">
        <p14:creationId xmlns:p14="http://schemas.microsoft.com/office/powerpoint/2010/main" val="205275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1"/>
          </p:nvPr>
        </p:nvSpPr>
        <p:spPr>
          <a:xfrm>
            <a:off x="457200" y="1913474"/>
            <a:ext cx="8229600" cy="4019126"/>
          </a:xfrm>
          <a:effectLst/>
        </p:spPr>
        <p:txBody>
          <a:bodyPr/>
          <a:lstStyle/>
          <a:p>
            <a:pPr algn="ctr"/>
            <a:r>
              <a:rPr lang="en-US" b="1" dirty="0" smtClean="0">
                <a:effectLst/>
              </a:rPr>
              <a:t>Lesson Structure</a:t>
            </a:r>
          </a:p>
          <a:p>
            <a:pPr algn="ctr"/>
            <a:r>
              <a:rPr lang="en-US" b="1" dirty="0" smtClean="0">
                <a:effectLst/>
              </a:rPr>
              <a:t>Instructional Sequence</a:t>
            </a:r>
          </a:p>
          <a:p>
            <a:pPr algn="ctr"/>
            <a:r>
              <a:rPr lang="en-US" b="1" dirty="0" smtClean="0">
                <a:effectLst/>
              </a:rPr>
              <a:t>Module Review</a:t>
            </a:r>
          </a:p>
          <a:p>
            <a:pPr algn="ctr"/>
            <a:r>
              <a:rPr lang="en-US" b="1" dirty="0" smtClean="0">
                <a:effectLst>
                  <a:glow rad="228600">
                    <a:srgbClr val="B38395">
                      <a:alpha val="40000"/>
                    </a:srgbClr>
                  </a:glow>
                </a:effectLst>
              </a:rPr>
              <a:t>Preparation for Implementation</a:t>
            </a:r>
            <a:endParaRPr lang="en-US" b="1" dirty="0">
              <a:effectLst>
                <a:glow rad="228600">
                  <a:srgbClr val="B38395">
                    <a:alpha val="40000"/>
                  </a:srgbClr>
                </a:glow>
              </a:effectLst>
            </a:endParaRPr>
          </a:p>
        </p:txBody>
      </p:sp>
    </p:spTree>
    <p:extLst>
      <p:ext uri="{BB962C8B-B14F-4D97-AF65-F5344CB8AC3E}">
        <p14:creationId xmlns:p14="http://schemas.microsoft.com/office/powerpoint/2010/main" val="79589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Practice a Planning Protocol</a:t>
            </a:r>
            <a:endParaRPr lang="en-US" dirty="0"/>
          </a:p>
        </p:txBody>
      </p:sp>
      <p:sp>
        <p:nvSpPr>
          <p:cNvPr id="7" name="Slide Number Placeholder 6"/>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42</a:t>
            </a:fld>
            <a:endParaRPr lang="en-US" dirty="0"/>
          </a:p>
        </p:txBody>
      </p:sp>
      <p:sp>
        <p:nvSpPr>
          <p:cNvPr id="3" name="Content Placeholder 2"/>
          <p:cNvSpPr>
            <a:spLocks noGrp="1"/>
          </p:cNvSpPr>
          <p:nvPr>
            <p:ph idx="1"/>
          </p:nvPr>
        </p:nvSpPr>
        <p:spPr>
          <a:xfrm>
            <a:off x="457200" y="1913474"/>
            <a:ext cx="8229600" cy="4019126"/>
          </a:xfrm>
        </p:spPr>
        <p:txBody>
          <a:bodyPr/>
          <a:lstStyle/>
          <a:p>
            <a:pPr marL="457200" indent="-457200">
              <a:buFont typeface="Arial" panose="020B0604020202020204" pitchFamily="34" charset="0"/>
              <a:buChar char="•"/>
            </a:pPr>
            <a:r>
              <a:rPr lang="en-US" sz="2600" dirty="0" smtClean="0"/>
              <a:t>With any topic from </a:t>
            </a:r>
            <a:r>
              <a:rPr lang="en-US" sz="2600" i="1" dirty="0" smtClean="0"/>
              <a:t>A Story of Units</a:t>
            </a:r>
            <a:r>
              <a:rPr lang="en-US" sz="2600" dirty="0" smtClean="0"/>
              <a:t>, read the module overview and the topic opener.</a:t>
            </a:r>
          </a:p>
          <a:p>
            <a:pPr marL="457200" indent="-457200">
              <a:buFont typeface="Arial" panose="020B0604020202020204" pitchFamily="34" charset="0"/>
              <a:buChar char="•"/>
            </a:pPr>
            <a:r>
              <a:rPr lang="en-US" sz="2600" dirty="0" smtClean="0"/>
              <a:t>Study the module assessment, paying particular attention to the sample responses provided.</a:t>
            </a:r>
          </a:p>
        </p:txBody>
      </p:sp>
    </p:spTree>
    <p:extLst>
      <p:ext uri="{BB962C8B-B14F-4D97-AF65-F5344CB8AC3E}">
        <p14:creationId xmlns:p14="http://schemas.microsoft.com/office/powerpoint/2010/main" val="6059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Practice a Planning Protocol</a:t>
            </a:r>
            <a:endParaRPr lang="en-US" dirty="0"/>
          </a:p>
        </p:txBody>
      </p:sp>
      <p:sp>
        <p:nvSpPr>
          <p:cNvPr id="7" name="Slide Number Placeholder 6"/>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43</a:t>
            </a:fld>
            <a:endParaRPr lang="en-US" dirty="0"/>
          </a:p>
        </p:txBody>
      </p:sp>
      <p:sp>
        <p:nvSpPr>
          <p:cNvPr id="3" name="Content Placeholder 2"/>
          <p:cNvSpPr>
            <a:spLocks noGrp="1"/>
          </p:cNvSpPr>
          <p:nvPr>
            <p:ph idx="1"/>
          </p:nvPr>
        </p:nvSpPr>
        <p:spPr>
          <a:xfrm>
            <a:off x="457200" y="1913474"/>
            <a:ext cx="8229600" cy="4019126"/>
          </a:xfrm>
        </p:spPr>
        <p:txBody>
          <a:bodyPr/>
          <a:lstStyle/>
          <a:p>
            <a:pPr marL="457200" indent="-457200">
              <a:buFont typeface="Arial" panose="020B0604020202020204" pitchFamily="34" charset="0"/>
              <a:buChar char="•"/>
            </a:pPr>
            <a:r>
              <a:rPr lang="en-US" sz="2600" dirty="0" smtClean="0"/>
              <a:t>Read through the first lesson of the topic.</a:t>
            </a:r>
          </a:p>
          <a:p>
            <a:pPr marL="457200" indent="-457200">
              <a:buFont typeface="Arial" panose="020B0604020202020204" pitchFamily="34" charset="0"/>
              <a:buChar char="•"/>
            </a:pPr>
            <a:r>
              <a:rPr lang="en-US" sz="2600" dirty="0" smtClean="0"/>
              <a:t>Then, take note of the lesson objective and re-examine the exit ticket with the objective in mind.  What major concept is necessary to successfully complete the exit ticket?</a:t>
            </a:r>
          </a:p>
          <a:p>
            <a:pPr marL="457200" indent="-457200">
              <a:buFont typeface="Arial" panose="020B0604020202020204" pitchFamily="34" charset="0"/>
              <a:buChar char="•"/>
            </a:pPr>
            <a:r>
              <a:rPr lang="en-US" sz="2600" dirty="0" smtClean="0"/>
              <a:t>Study the concept development and problem set.  How do the CD/PS develop the major concept that is required in the exit ticket?  What parts of the CD/PS go beyond this major concept?</a:t>
            </a:r>
          </a:p>
        </p:txBody>
      </p:sp>
    </p:spTree>
    <p:extLst>
      <p:ext uri="{BB962C8B-B14F-4D97-AF65-F5344CB8AC3E}">
        <p14:creationId xmlns:p14="http://schemas.microsoft.com/office/powerpoint/2010/main" val="10038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a:t>Practice a Planning Protocol</a:t>
            </a:r>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44</a:t>
            </a:fld>
            <a:endParaRPr lang="en-US" dirty="0"/>
          </a:p>
        </p:txBody>
      </p:sp>
      <p:sp>
        <p:nvSpPr>
          <p:cNvPr id="3" name="Content Placeholder 2"/>
          <p:cNvSpPr>
            <a:spLocks noGrp="1"/>
          </p:cNvSpPr>
          <p:nvPr>
            <p:ph idx="1"/>
          </p:nvPr>
        </p:nvSpPr>
        <p:spPr>
          <a:xfrm>
            <a:off x="457200" y="1913474"/>
            <a:ext cx="8229600" cy="4019126"/>
          </a:xfrm>
        </p:spPr>
        <p:txBody>
          <a:bodyPr>
            <a:normAutofit fontScale="92500" lnSpcReduction="10000"/>
          </a:bodyPr>
          <a:lstStyle/>
          <a:p>
            <a:pPr marL="457200" indent="-457200">
              <a:buFont typeface="Arial" panose="020B0604020202020204" pitchFamily="34" charset="0"/>
              <a:buChar char="•"/>
            </a:pPr>
            <a:r>
              <a:rPr lang="en-US" sz="2600" dirty="0" smtClean="0"/>
              <a:t>How will this knowledge empower teachers to support  specific groups of learners?</a:t>
            </a:r>
          </a:p>
          <a:p>
            <a:pPr marL="457200" indent="-457200">
              <a:buFont typeface="Arial" panose="020B0604020202020204" pitchFamily="34" charset="0"/>
              <a:buChar char="•"/>
            </a:pPr>
            <a:r>
              <a:rPr lang="en-US" sz="2600" dirty="0"/>
              <a:t>Turn to the subsequent lesson, and examine the </a:t>
            </a:r>
            <a:r>
              <a:rPr lang="en-US" sz="2600" dirty="0" smtClean="0"/>
              <a:t>exit ticket.  How does this exit ticket build on the last?  How are the two exit tickets similar and how are they different?  </a:t>
            </a:r>
          </a:p>
          <a:p>
            <a:pPr marL="457200" indent="-457200">
              <a:buFont typeface="Arial" panose="020B0604020202020204" pitchFamily="34" charset="0"/>
              <a:buChar char="•"/>
            </a:pPr>
            <a:r>
              <a:rPr lang="en-US" sz="2600" dirty="0" smtClean="0"/>
              <a:t>Will students have an opportunity in the second lesson to continue development of the first lesson’s objective?  What level of mastery of the first lesson’s objective is necessary in preparation for the second lesson?</a:t>
            </a:r>
            <a:endParaRPr lang="en-US" sz="2600" dirty="0"/>
          </a:p>
        </p:txBody>
      </p:sp>
    </p:spTree>
    <p:extLst>
      <p:ext uri="{BB962C8B-B14F-4D97-AF65-F5344CB8AC3E}">
        <p14:creationId xmlns:p14="http://schemas.microsoft.com/office/powerpoint/2010/main" val="34983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a:t>Practice a Planning Protocol</a:t>
            </a:r>
          </a:p>
        </p:txBody>
      </p:sp>
      <p:sp>
        <p:nvSpPr>
          <p:cNvPr id="4" name="Slide Number Placeholder 3"/>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45</a:t>
            </a:fld>
            <a:endParaRPr lang="en-US" dirty="0"/>
          </a:p>
        </p:txBody>
      </p:sp>
      <p:sp>
        <p:nvSpPr>
          <p:cNvPr id="3" name="Content Placeholder 2"/>
          <p:cNvSpPr>
            <a:spLocks noGrp="1"/>
          </p:cNvSpPr>
          <p:nvPr>
            <p:ph idx="1"/>
          </p:nvPr>
        </p:nvSpPr>
        <p:spPr>
          <a:xfrm>
            <a:off x="457200" y="1913474"/>
            <a:ext cx="8229600" cy="4019126"/>
          </a:xfrm>
        </p:spPr>
        <p:txBody>
          <a:bodyPr/>
          <a:lstStyle/>
          <a:p>
            <a:pPr marL="457200" indent="-457200">
              <a:buFont typeface="Arial" panose="020B0604020202020204" pitchFamily="34" charset="0"/>
              <a:buChar char="•"/>
            </a:pPr>
            <a:r>
              <a:rPr lang="en-US" sz="2600" dirty="0" smtClean="0"/>
              <a:t>How does the new plan for implementation impact the student debrief?</a:t>
            </a:r>
          </a:p>
          <a:p>
            <a:pPr marL="457200" indent="-457200">
              <a:buFont typeface="Arial" panose="020B0604020202020204" pitchFamily="34" charset="0"/>
              <a:buChar char="•"/>
            </a:pPr>
            <a:r>
              <a:rPr lang="en-US" sz="2600" dirty="0" smtClean="0"/>
              <a:t>Are any adjustments needed to the fluency and/or application components of the lesson?  </a:t>
            </a:r>
          </a:p>
        </p:txBody>
      </p:sp>
    </p:spTree>
    <p:extLst>
      <p:ext uri="{BB962C8B-B14F-4D97-AF65-F5344CB8AC3E}">
        <p14:creationId xmlns:p14="http://schemas.microsoft.com/office/powerpoint/2010/main" val="36574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583"/>
            <a:ext cx="8229600" cy="824382"/>
          </a:xfrm>
        </p:spPr>
        <p:txBody>
          <a:bodyPr/>
          <a:lstStyle/>
          <a:p>
            <a:r>
              <a:rPr lang="en-US" dirty="0" smtClean="0"/>
              <a:t>Practice a Planning Protocol</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46</a:t>
            </a:fld>
            <a:endParaRPr lang="en-US" dirty="0"/>
          </a:p>
        </p:txBody>
      </p:sp>
      <p:sp>
        <p:nvSpPr>
          <p:cNvPr id="3" name="Content Placeholder 2"/>
          <p:cNvSpPr>
            <a:spLocks noGrp="1"/>
          </p:cNvSpPr>
          <p:nvPr>
            <p:ph idx="1"/>
          </p:nvPr>
        </p:nvSpPr>
        <p:spPr>
          <a:xfrm>
            <a:off x="457200" y="1297673"/>
            <a:ext cx="8229600" cy="4995042"/>
          </a:xfrm>
        </p:spPr>
        <p:txBody>
          <a:bodyPr>
            <a:normAutofit fontScale="85000" lnSpcReduction="20000"/>
          </a:bodyPr>
          <a:lstStyle/>
          <a:p>
            <a:pPr marL="0" indent="0"/>
            <a:r>
              <a:rPr lang="en-US" sz="2600" dirty="0" smtClean="0"/>
              <a:t>Repeat this process for each lesson.</a:t>
            </a:r>
          </a:p>
          <a:p>
            <a:pPr marL="0" indent="0"/>
            <a:endParaRPr lang="en-US" sz="1000" dirty="0" smtClean="0"/>
          </a:p>
          <a:p>
            <a:pPr marL="803275" lvl="2" indent="-346075">
              <a:buFont typeface="Arial" panose="020B0604020202020204" pitchFamily="34" charset="0"/>
              <a:buChar char="•"/>
            </a:pPr>
            <a:r>
              <a:rPr lang="en-US" sz="2400" dirty="0" smtClean="0">
                <a:solidFill>
                  <a:srgbClr val="0A2D6B"/>
                </a:solidFill>
              </a:rPr>
              <a:t>Read lesson.</a:t>
            </a:r>
          </a:p>
          <a:p>
            <a:pPr marL="457200" lvl="2" indent="0">
              <a:buNone/>
            </a:pPr>
            <a:endParaRPr lang="en-US" sz="8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Study Exit Ticket. Identify critical portions of Concept Development and Problem Set.</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Consider needs of specific students.</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Refer to subsequent Exit Ticket. Revise implementation plan as needed.</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Make adjustments to the Student Debrief as needed.</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Consider the other lesson components, ensuring a balance of rigor.</a:t>
            </a:r>
            <a:endParaRPr lang="en-US" sz="2400" dirty="0">
              <a:solidFill>
                <a:srgbClr val="0A2D6B"/>
              </a:solidFill>
            </a:endParaRPr>
          </a:p>
        </p:txBody>
      </p:sp>
    </p:spTree>
    <p:extLst>
      <p:ext uri="{BB962C8B-B14F-4D97-AF65-F5344CB8AC3E}">
        <p14:creationId xmlns:p14="http://schemas.microsoft.com/office/powerpoint/2010/main" val="41278932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71" y="540231"/>
            <a:ext cx="8229600" cy="882400"/>
          </a:xfrm>
        </p:spPr>
        <p:txBody>
          <a:bodyPr/>
          <a:lstStyle/>
          <a:p>
            <a:r>
              <a:rPr lang="en-US" dirty="0" smtClean="0"/>
              <a:t>Module 2 Overview	</a:t>
            </a:r>
            <a:endParaRPr lang="en-US" dirty="0"/>
          </a:p>
        </p:txBody>
      </p:sp>
      <p:sp>
        <p:nvSpPr>
          <p:cNvPr id="3" name="Content Placeholder 2"/>
          <p:cNvSpPr>
            <a:spLocks noGrp="1"/>
          </p:cNvSpPr>
          <p:nvPr>
            <p:ph idx="1"/>
          </p:nvPr>
        </p:nvSpPr>
        <p:spPr>
          <a:xfrm>
            <a:off x="304800" y="1776350"/>
            <a:ext cx="4062771" cy="4572000"/>
          </a:xfrm>
        </p:spPr>
        <p:txBody>
          <a:bodyPr/>
          <a:lstStyle/>
          <a:p>
            <a:r>
              <a:rPr lang="en-US" dirty="0" smtClean="0"/>
              <a:t>Read the narrative.</a:t>
            </a:r>
          </a:p>
          <a:p>
            <a:pPr marL="457200" indent="-457200">
              <a:buFont typeface="Arial"/>
              <a:buChar char="•"/>
            </a:pPr>
            <a:r>
              <a:rPr lang="en-US" dirty="0" smtClean="0"/>
              <a:t>* key concepts</a:t>
            </a:r>
          </a:p>
          <a:p>
            <a:pPr marL="457200" indent="-457200">
              <a:buFont typeface="Arial"/>
              <a:buChar char="•"/>
            </a:pPr>
            <a:r>
              <a:rPr lang="en-US" dirty="0" smtClean="0"/>
              <a:t>Models and tools</a:t>
            </a:r>
          </a:p>
          <a:p>
            <a:pPr marL="457200" indent="-457200">
              <a:buFont typeface="Arial"/>
              <a:buChar char="•"/>
            </a:pPr>
            <a:r>
              <a:rPr lang="en-US" u="sng" dirty="0" smtClean="0"/>
              <a:t>Important vocabulary</a:t>
            </a:r>
          </a:p>
          <a:p>
            <a:pPr marL="0" indent="0"/>
            <a:endParaRPr lang="en-US" sz="1800" dirty="0" smtClean="0"/>
          </a:p>
          <a:p>
            <a:pPr marL="0" indent="0"/>
            <a:r>
              <a:rPr lang="en-US" sz="1800" dirty="0" smtClean="0"/>
              <a:t>How will students be able to apply their understanding of measurement units to place value units in later modules?</a:t>
            </a:r>
            <a:endParaRPr lang="en-US" sz="1800" dirty="0"/>
          </a:p>
        </p:txBody>
      </p:sp>
      <p:sp>
        <p:nvSpPr>
          <p:cNvPr id="4" name="Text Placeholder 3"/>
          <p:cNvSpPr>
            <a:spLocks noGrp="1"/>
          </p:cNvSpPr>
          <p:nvPr>
            <p:ph type="body" sz="quarter" idx="13"/>
          </p:nvPr>
        </p:nvSpPr>
        <p:spPr/>
        <p:txBody>
          <a:bodyPr/>
          <a:lstStyle/>
          <a:p>
            <a:endParaRPr lang="en-US"/>
          </a:p>
        </p:txBody>
      </p:sp>
      <p:sp>
        <p:nvSpPr>
          <p:cNvPr id="5" name="Oval 4"/>
          <p:cNvSpPr/>
          <p:nvPr/>
        </p:nvSpPr>
        <p:spPr>
          <a:xfrm>
            <a:off x="654174" y="2848079"/>
            <a:ext cx="3039983" cy="702718"/>
          </a:xfrm>
          <a:prstGeom prst="ellipse">
            <a:avLst/>
          </a:prstGeom>
          <a:noFill/>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4-06-30 at 8.23.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494" y="875266"/>
            <a:ext cx="4294861" cy="5081650"/>
          </a:xfrm>
          <a:prstGeom prst="rect">
            <a:avLst/>
          </a:prstGeom>
          <a:ln>
            <a:solidFill>
              <a:srgbClr val="4F81BD"/>
            </a:solidFill>
          </a:ln>
          <a:effectLst/>
        </p:spPr>
      </p:pic>
    </p:spTree>
    <p:extLst>
      <p:ext uri="{BB962C8B-B14F-4D97-AF65-F5344CB8AC3E}">
        <p14:creationId xmlns:p14="http://schemas.microsoft.com/office/powerpoint/2010/main" val="2348827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srcRect t="25164" b="25164"/>
          <a:stretch>
            <a:fillRect/>
          </a:stretch>
        </p:blipFill>
        <p:spPr bwMode="auto">
          <a:xfrm>
            <a:off x="1422400" y="2962275"/>
            <a:ext cx="4305300" cy="2312988"/>
          </a:xfrm>
          <a:prstGeom prst="rect">
            <a:avLst/>
          </a:prstGeom>
          <a:noFill/>
        </p:spPr>
      </p:pic>
      <p:sp>
        <p:nvSpPr>
          <p:cNvPr id="7" name="Title 6"/>
          <p:cNvSpPr>
            <a:spLocks noGrp="1"/>
          </p:cNvSpPr>
          <p:nvPr>
            <p:ph type="title"/>
          </p:nvPr>
        </p:nvSpPr>
        <p:spPr>
          <a:xfrm>
            <a:off x="457200" y="1089091"/>
            <a:ext cx="8229600" cy="824382"/>
          </a:xfrm>
        </p:spPr>
        <p:txBody>
          <a:bodyPr>
            <a:normAutofit fontScale="90000"/>
          </a:bodyPr>
          <a:lstStyle/>
          <a:p>
            <a:r>
              <a:rPr lang="en-US" dirty="0" smtClean="0"/>
              <a:t>Objective: </a:t>
            </a:r>
            <a:r>
              <a:rPr lang="en-US" dirty="0"/>
              <a:t>Connect measurement with physical units by using multiple copies of the same physical unit to measure. </a:t>
            </a:r>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Module 2, Lesson 1</a:t>
            </a:r>
            <a:endParaRPr lang="en-US" dirty="0"/>
          </a:p>
        </p:txBody>
      </p:sp>
    </p:spTree>
    <p:extLst>
      <p:ext uri="{BB962C8B-B14F-4D97-AF65-F5344CB8AC3E}">
        <p14:creationId xmlns:p14="http://schemas.microsoft.com/office/powerpoint/2010/main" val="603732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descr="Screen Shot 2014-05-24 at 9.10.1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649" r="9246"/>
          <a:stretch/>
        </p:blipFill>
        <p:spPr>
          <a:xfrm>
            <a:off x="829733" y="2659063"/>
            <a:ext cx="5503333" cy="2376487"/>
          </a:xfrm>
        </p:spPr>
      </p:pic>
      <p:sp>
        <p:nvSpPr>
          <p:cNvPr id="7" name="Title 6"/>
          <p:cNvSpPr>
            <a:spLocks noGrp="1"/>
          </p:cNvSpPr>
          <p:nvPr>
            <p:ph type="title"/>
          </p:nvPr>
        </p:nvSpPr>
        <p:spPr>
          <a:xfrm>
            <a:off x="457200" y="1089091"/>
            <a:ext cx="8229600" cy="824382"/>
          </a:xfrm>
        </p:spPr>
        <p:txBody>
          <a:bodyPr>
            <a:normAutofit fontScale="90000"/>
          </a:bodyPr>
          <a:lstStyle/>
          <a:p>
            <a:r>
              <a:rPr lang="en-US" dirty="0" smtClean="0"/>
              <a:t>Objective: </a:t>
            </a:r>
            <a:r>
              <a:rPr lang="en-US" dirty="0"/>
              <a:t>Use iteration with one physical unit to measure. </a:t>
            </a:r>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Module 2, Lesson 2</a:t>
            </a:r>
            <a:endParaRPr lang="en-US" dirty="0"/>
          </a:p>
        </p:txBody>
      </p:sp>
    </p:spTree>
    <p:extLst>
      <p:ext uri="{BB962C8B-B14F-4D97-AF65-F5344CB8AC3E}">
        <p14:creationId xmlns:p14="http://schemas.microsoft.com/office/powerpoint/2010/main" val="367122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7846"/>
            <a:ext cx="8229600" cy="4019126"/>
          </a:xfrm>
        </p:spPr>
        <p:txBody>
          <a:bodyPr/>
          <a:lstStyle/>
          <a:p>
            <a:pPr marL="457200" indent="-457200">
              <a:buFont typeface="Arial"/>
              <a:buChar char="•"/>
            </a:pPr>
            <a:r>
              <a:rPr lang="en-US" dirty="0"/>
              <a:t>Happy </a:t>
            </a:r>
            <a:r>
              <a:rPr lang="en-US" dirty="0" smtClean="0"/>
              <a:t>Counting</a:t>
            </a:r>
          </a:p>
          <a:p>
            <a:pPr marL="457200" indent="-457200">
              <a:buFont typeface="Arial"/>
              <a:buChar char="•"/>
            </a:pPr>
            <a:endParaRPr lang="en-US" dirty="0" smtClean="0"/>
          </a:p>
          <a:p>
            <a:pPr marL="457200" indent="-457200">
              <a:buFont typeface="Arial"/>
              <a:buChar char="•"/>
            </a:pPr>
            <a:r>
              <a:rPr lang="en-US" dirty="0" smtClean="0"/>
              <a:t>Break Ten in 2 Parts</a:t>
            </a:r>
          </a:p>
          <a:p>
            <a:pPr marL="0" indent="0"/>
            <a:endParaRPr lang="en-US" dirty="0" smtClean="0"/>
          </a:p>
          <a:p>
            <a:pPr marL="457200" indent="-457200">
              <a:buFont typeface="Arial"/>
              <a:buChar char="•"/>
            </a:pPr>
            <a:r>
              <a:rPr lang="en-US" dirty="0" smtClean="0"/>
              <a:t>Sprint:  Add Tens and Some Ones</a:t>
            </a:r>
            <a:endParaRPr lang="en-US" dirty="0"/>
          </a:p>
          <a:p>
            <a:endParaRPr lang="en-US" dirty="0"/>
          </a:p>
        </p:txBody>
      </p:sp>
      <p:sp>
        <p:nvSpPr>
          <p:cNvPr id="2" name="Title 1"/>
          <p:cNvSpPr>
            <a:spLocks noGrp="1"/>
          </p:cNvSpPr>
          <p:nvPr>
            <p:ph type="title"/>
          </p:nvPr>
        </p:nvSpPr>
        <p:spPr>
          <a:xfrm>
            <a:off x="457200" y="1089091"/>
            <a:ext cx="8229600" cy="824382"/>
          </a:xfrm>
        </p:spPr>
        <p:txBody>
          <a:bodyPr/>
          <a:lstStyle/>
          <a:p>
            <a:r>
              <a:rPr lang="en-US" dirty="0"/>
              <a:t>Introduction to the Lesson Structure</a:t>
            </a:r>
          </a:p>
        </p:txBody>
      </p:sp>
      <p:sp>
        <p:nvSpPr>
          <p:cNvPr id="5" name="Text Placeholder 4"/>
          <p:cNvSpPr>
            <a:spLocks noGrp="1"/>
          </p:cNvSpPr>
          <p:nvPr>
            <p:ph type="body" sz="quarter" idx="13"/>
          </p:nvPr>
        </p:nvSpPr>
        <p:spPr>
          <a:xfrm>
            <a:off x="457200" y="5439882"/>
            <a:ext cx="8229600" cy="825500"/>
          </a:xfrm>
        </p:spPr>
        <p:txBody>
          <a:bodyPr/>
          <a:lstStyle/>
          <a:p>
            <a:r>
              <a:rPr lang="en-US" dirty="0" smtClean="0"/>
              <a:t>Lesson 1, Fluency Practice</a:t>
            </a:r>
            <a:endParaRPr lang="en-US" dirty="0"/>
          </a:p>
        </p:txBody>
      </p:sp>
    </p:spTree>
    <p:extLst>
      <p:ext uri="{BB962C8B-B14F-4D97-AF65-F5344CB8AC3E}">
        <p14:creationId xmlns:p14="http://schemas.microsoft.com/office/powerpoint/2010/main" val="3569870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srcRect t="6165" b="6165"/>
          <a:stretch>
            <a:fillRect/>
          </a:stretch>
        </p:blipFill>
        <p:spPr bwMode="auto">
          <a:xfrm>
            <a:off x="1435100" y="2835275"/>
            <a:ext cx="5041900" cy="2605088"/>
          </a:xfrm>
          <a:prstGeom prst="rect">
            <a:avLst/>
          </a:prstGeom>
          <a:noFill/>
          <a:ln w="9525">
            <a:noFill/>
            <a:miter lim="800000"/>
            <a:headEnd/>
            <a:tailEnd/>
          </a:ln>
        </p:spPr>
      </p:pic>
      <p:sp>
        <p:nvSpPr>
          <p:cNvPr id="2" name="Title 1"/>
          <p:cNvSpPr>
            <a:spLocks noGrp="1"/>
          </p:cNvSpPr>
          <p:nvPr>
            <p:ph type="title"/>
          </p:nvPr>
        </p:nvSpPr>
        <p:spPr>
          <a:xfrm>
            <a:off x="457200" y="1089091"/>
            <a:ext cx="8229600" cy="824382"/>
          </a:xfrm>
        </p:spPr>
        <p:txBody>
          <a:bodyPr>
            <a:normAutofit fontScale="90000"/>
          </a:bodyPr>
          <a:lstStyle/>
          <a:p>
            <a:r>
              <a:rPr lang="en-US" dirty="0"/>
              <a:t>Objective: Apply concepts to create unit rulers and measure lengths using unit rulers.</a:t>
            </a:r>
            <a:br>
              <a:rPr lang="en-US" dirty="0"/>
            </a:br>
            <a:endParaRPr lang="en-US" dirty="0"/>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3</a:t>
            </a:r>
            <a:endParaRPr lang="en-US" dirty="0"/>
          </a:p>
        </p:txBody>
      </p:sp>
    </p:spTree>
    <p:extLst>
      <p:ext uri="{BB962C8B-B14F-4D97-AF65-F5344CB8AC3E}">
        <p14:creationId xmlns:p14="http://schemas.microsoft.com/office/powerpoint/2010/main" val="1969495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sz="3200" dirty="0"/>
              <a:t>Objective: Apply concepts to create unit rulers and measure lengths using unit rulers.</a:t>
            </a:r>
            <a:r>
              <a:rPr lang="en-US" dirty="0"/>
              <a:t/>
            </a:r>
            <a:br>
              <a:rPr lang="en-US" dirty="0"/>
            </a:br>
            <a:endParaRPr lang="en-US" dirty="0"/>
          </a:p>
        </p:txBody>
      </p:sp>
      <p:sp>
        <p:nvSpPr>
          <p:cNvPr id="3" name="Content Placeholder 2"/>
          <p:cNvSpPr>
            <a:spLocks noGrp="1"/>
          </p:cNvSpPr>
          <p:nvPr>
            <p:ph idx="1"/>
          </p:nvPr>
        </p:nvSpPr>
        <p:spPr>
          <a:xfrm>
            <a:off x="457200" y="1577989"/>
            <a:ext cx="8229600" cy="4354611"/>
          </a:xfrm>
        </p:spPr>
        <p:txBody>
          <a:bodyPr>
            <a:normAutofit lnSpcReduction="10000"/>
          </a:bodyPr>
          <a:lstStyle/>
          <a:p>
            <a:pPr marL="171450" lvl="0" indent="-171450">
              <a:buFont typeface="Arial"/>
              <a:buChar char="•"/>
            </a:pPr>
            <a:r>
              <a:rPr lang="en-US" sz="2200" dirty="0">
                <a:latin typeface="Calibri" charset="0"/>
                <a:cs typeface="ＭＳ Ｐゴシック" charset="-128"/>
              </a:rPr>
              <a:t>Tell your partner how you made your ruler.  What steps did you take to make it an accurate tool for measurement? </a:t>
            </a:r>
            <a:endParaRPr lang="en-US" sz="2200" dirty="0" smtClean="0">
              <a:latin typeface="Calibri" charset="0"/>
              <a:cs typeface="ＭＳ Ｐゴシック" charset="-128"/>
            </a:endParaRPr>
          </a:p>
          <a:p>
            <a:pPr marL="0" lvl="0" indent="0"/>
            <a:endParaRPr lang="en-US" sz="800" dirty="0">
              <a:latin typeface="Calibri" charset="0"/>
              <a:cs typeface="ＭＳ Ｐゴシック" charset="-128"/>
            </a:endParaRPr>
          </a:p>
          <a:p>
            <a:pPr marL="171450" lvl="0" indent="-171450">
              <a:buFont typeface="Arial"/>
              <a:buChar char="•"/>
            </a:pPr>
            <a:r>
              <a:rPr lang="en-US" sz="2200" dirty="0">
                <a:latin typeface="Calibri" charset="0"/>
                <a:cs typeface="ＭＳ Ｐゴシック" charset="-128"/>
              </a:rPr>
              <a:t>What was different about using the mark and move forward strategy from using the ruler?  Why is using the ruler more efficient than counting </a:t>
            </a:r>
            <a:r>
              <a:rPr lang="en-US" sz="2200" b="1" dirty="0">
                <a:latin typeface="Calibri" charset="0"/>
                <a:cs typeface="ＭＳ Ｐゴシック" charset="-128"/>
              </a:rPr>
              <a:t>hash marks</a:t>
            </a:r>
            <a:r>
              <a:rPr lang="en-US" sz="2200" dirty="0">
                <a:latin typeface="Calibri" charset="0"/>
                <a:cs typeface="ＭＳ Ｐゴシック" charset="-128"/>
              </a:rPr>
              <a:t>? </a:t>
            </a:r>
            <a:endParaRPr lang="en-US" sz="2200" dirty="0" smtClean="0">
              <a:latin typeface="Calibri" charset="0"/>
              <a:cs typeface="ＭＳ Ｐゴシック" charset="-128"/>
            </a:endParaRPr>
          </a:p>
          <a:p>
            <a:pPr marL="171450" lvl="0" indent="-171450">
              <a:buFont typeface="Arial"/>
              <a:buChar char="•"/>
            </a:pPr>
            <a:endParaRPr lang="en-US" sz="800" dirty="0">
              <a:latin typeface="Calibri" charset="0"/>
              <a:cs typeface="ＭＳ Ｐゴシック" charset="-128"/>
            </a:endParaRPr>
          </a:p>
          <a:p>
            <a:pPr marL="171450" lvl="0" indent="-171450">
              <a:spcBef>
                <a:spcPct val="30000"/>
              </a:spcBef>
              <a:buFont typeface="Arial"/>
              <a:buChar char="•"/>
              <a:defRPr/>
            </a:pPr>
            <a:r>
              <a:rPr lang="en-US" sz="2200" dirty="0">
                <a:latin typeface="Calibri" charset="0"/>
                <a:cs typeface="ＭＳ Ｐゴシック" charset="-128"/>
              </a:rPr>
              <a:t>What are some objects that are longer than our centimeter rulers?  How can we measure objects that are longer than our rulers</a:t>
            </a:r>
            <a:r>
              <a:rPr lang="en-US" sz="2200" dirty="0" smtClean="0">
                <a:latin typeface="Calibri" charset="0"/>
                <a:cs typeface="ＭＳ Ｐゴシック" charset="-128"/>
              </a:rPr>
              <a:t>?</a:t>
            </a:r>
          </a:p>
          <a:p>
            <a:pPr marL="0" lvl="0" indent="0">
              <a:spcBef>
                <a:spcPct val="30000"/>
              </a:spcBef>
              <a:defRPr/>
            </a:pPr>
            <a:endParaRPr lang="en-US" sz="800" dirty="0">
              <a:latin typeface="Calibri" charset="0"/>
              <a:cs typeface="ＭＳ Ｐゴシック" charset="-128"/>
            </a:endParaRPr>
          </a:p>
          <a:p>
            <a:pPr marL="171450" indent="-171450">
              <a:buFont typeface="Arial"/>
              <a:buChar char="•"/>
            </a:pPr>
            <a:r>
              <a:rPr lang="en-US" sz="2200" dirty="0">
                <a:latin typeface="Calibri" charset="0"/>
                <a:cs typeface="ＭＳ Ｐゴシック" charset="-128"/>
              </a:rPr>
              <a:t>How do you think giving students a chance to create their own rulers will build a strong foundation for understanding measurement?</a:t>
            </a:r>
          </a:p>
          <a:p>
            <a:endParaRPr lang="en-US" dirty="0"/>
          </a:p>
        </p:txBody>
      </p:sp>
      <p:sp>
        <p:nvSpPr>
          <p:cNvPr id="5" name="Text Placeholder 4"/>
          <p:cNvSpPr>
            <a:spLocks noGrp="1"/>
          </p:cNvSpPr>
          <p:nvPr>
            <p:ph type="body" sz="quarter" idx="13"/>
          </p:nvPr>
        </p:nvSpPr>
        <p:spPr>
          <a:xfrm>
            <a:off x="457200" y="5701671"/>
            <a:ext cx="8229600" cy="582951"/>
          </a:xfrm>
        </p:spPr>
        <p:txBody>
          <a:bodyPr/>
          <a:lstStyle/>
          <a:p>
            <a:r>
              <a:rPr lang="en-US" dirty="0" smtClean="0"/>
              <a:t>Module 2, Lesson 3, Student Debrief</a:t>
            </a:r>
            <a:endParaRPr lang="en-US" dirty="0"/>
          </a:p>
        </p:txBody>
      </p:sp>
    </p:spTree>
    <p:extLst>
      <p:ext uri="{BB962C8B-B14F-4D97-AF65-F5344CB8AC3E}">
        <p14:creationId xmlns:p14="http://schemas.microsoft.com/office/powerpoint/2010/main" val="1634670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382000" cy="824382"/>
          </a:xfrm>
        </p:spPr>
        <p:txBody>
          <a:bodyPr>
            <a:normAutofit fontScale="90000"/>
          </a:bodyPr>
          <a:lstStyle/>
          <a:p>
            <a:r>
              <a:rPr lang="en-US" dirty="0"/>
              <a:t>Objective: Measure various objects using centimeter rulers and </a:t>
            </a:r>
            <a:r>
              <a:rPr lang="en-US" dirty="0" smtClean="0"/>
              <a:t>meter </a:t>
            </a:r>
            <a:r>
              <a:rPr lang="en-US" dirty="0"/>
              <a:t>sticks. </a:t>
            </a:r>
          </a:p>
        </p:txBody>
      </p:sp>
      <p:sp>
        <p:nvSpPr>
          <p:cNvPr id="3" name="Content Placeholder 2"/>
          <p:cNvSpPr>
            <a:spLocks noGrp="1"/>
          </p:cNvSpPr>
          <p:nvPr>
            <p:ph idx="1"/>
          </p:nvPr>
        </p:nvSpPr>
        <p:spPr>
          <a:xfrm>
            <a:off x="457200" y="2222500"/>
            <a:ext cx="8229600" cy="3710100"/>
          </a:xfrm>
        </p:spPr>
        <p:txBody>
          <a:bodyPr/>
          <a:lstStyle/>
          <a:p>
            <a:pPr marL="457200" indent="-457200">
              <a:buFont typeface="Arial"/>
              <a:buChar char="•"/>
            </a:pPr>
            <a:r>
              <a:rPr lang="en-US" sz="2400" dirty="0"/>
              <a:t>Complete page 1 of the Problem Set</a:t>
            </a:r>
          </a:p>
          <a:p>
            <a:pPr marL="457200" indent="-457200">
              <a:buFont typeface="Arial"/>
              <a:buChar char="•"/>
            </a:pPr>
            <a:r>
              <a:rPr lang="en-US" sz="2400" dirty="0"/>
              <a:t>Read through the Concept </a:t>
            </a:r>
            <a:r>
              <a:rPr lang="en-US" sz="2400" dirty="0" smtClean="0"/>
              <a:t>Development</a:t>
            </a:r>
          </a:p>
          <a:p>
            <a:pPr marL="0" indent="0"/>
            <a:endParaRPr lang="en-US" dirty="0" smtClean="0"/>
          </a:p>
          <a:p>
            <a:pPr marL="0" indent="0"/>
            <a:endParaRPr lang="en-US" dirty="0"/>
          </a:p>
        </p:txBody>
      </p:sp>
      <p:sp>
        <p:nvSpPr>
          <p:cNvPr id="4" name="Text Placeholder 3"/>
          <p:cNvSpPr>
            <a:spLocks noGrp="1"/>
          </p:cNvSpPr>
          <p:nvPr>
            <p:ph type="body" sz="quarter" idx="13"/>
          </p:nvPr>
        </p:nvSpPr>
        <p:spPr>
          <a:xfrm>
            <a:off x="457200" y="5740160"/>
            <a:ext cx="8229600" cy="546150"/>
          </a:xfrm>
        </p:spPr>
        <p:txBody>
          <a:bodyPr/>
          <a:lstStyle/>
          <a:p>
            <a:r>
              <a:rPr lang="en-US" dirty="0" smtClean="0"/>
              <a:t>Module 2, Lesson 4</a:t>
            </a:r>
            <a:endParaRPr lang="en-US" dirty="0"/>
          </a:p>
        </p:txBody>
      </p:sp>
      <p:pic>
        <p:nvPicPr>
          <p:cNvPr id="6" name="Picture 5"/>
          <p:cNvPicPr>
            <a:picLocks noChangeAspect="1"/>
          </p:cNvPicPr>
          <p:nvPr/>
        </p:nvPicPr>
        <p:blipFill>
          <a:blip r:embed="rId3"/>
          <a:stretch>
            <a:fillRect/>
          </a:stretch>
        </p:blipFill>
        <p:spPr>
          <a:xfrm>
            <a:off x="2809894" y="3143962"/>
            <a:ext cx="4213206" cy="2534638"/>
          </a:xfrm>
          <a:prstGeom prst="rect">
            <a:avLst/>
          </a:prstGeom>
        </p:spPr>
      </p:pic>
    </p:spTree>
    <p:extLst>
      <p:ext uri="{BB962C8B-B14F-4D97-AF65-F5344CB8AC3E}">
        <p14:creationId xmlns:p14="http://schemas.microsoft.com/office/powerpoint/2010/main" val="33359325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87600"/>
            <a:ext cx="5689600" cy="3545000"/>
          </a:xfrm>
        </p:spPr>
        <p:txBody>
          <a:bodyPr>
            <a:normAutofit lnSpcReduction="10000"/>
          </a:bodyPr>
          <a:lstStyle/>
          <a:p>
            <a:pPr marL="457200" indent="-457200">
              <a:buFont typeface="Arial"/>
              <a:buChar char="•"/>
            </a:pPr>
            <a:r>
              <a:rPr lang="en-US" dirty="0" smtClean="0"/>
              <a:t>How does the teacher facilitate the discovery of the meter stick in the beginning of the lesson?</a:t>
            </a:r>
          </a:p>
          <a:p>
            <a:pPr marL="0" indent="0"/>
            <a:endParaRPr lang="en-US" dirty="0" smtClean="0"/>
          </a:p>
          <a:p>
            <a:pPr marL="457200" indent="-457200">
              <a:buFont typeface="Arial"/>
              <a:buChar char="•"/>
            </a:pPr>
            <a:r>
              <a:rPr lang="en-US" dirty="0" smtClean="0"/>
              <a:t>How does the Concept Development bring MP.5 (students choose appropriate tools to measure) to life?</a:t>
            </a:r>
          </a:p>
          <a:p>
            <a:pPr marL="457200" indent="-457200">
              <a:buFont typeface="Arial"/>
              <a:buChar char="•"/>
            </a:pPr>
            <a:endParaRPr lang="en-US" dirty="0"/>
          </a:p>
        </p:txBody>
      </p:sp>
      <p:sp>
        <p:nvSpPr>
          <p:cNvPr id="2" name="Title 1"/>
          <p:cNvSpPr>
            <a:spLocks noGrp="1"/>
          </p:cNvSpPr>
          <p:nvPr>
            <p:ph type="title"/>
          </p:nvPr>
        </p:nvSpPr>
        <p:spPr>
          <a:xfrm>
            <a:off x="457200" y="1089091"/>
            <a:ext cx="8229600" cy="824382"/>
          </a:xfrm>
        </p:spPr>
        <p:txBody>
          <a:bodyPr>
            <a:normAutofit fontScale="90000"/>
          </a:bodyPr>
          <a:lstStyle/>
          <a:p>
            <a:r>
              <a:rPr lang="en-US" dirty="0"/>
              <a:t>Objective: Measure various objects using centimeter rulers and meter sticks. </a:t>
            </a:r>
          </a:p>
        </p:txBody>
      </p:sp>
      <p:sp>
        <p:nvSpPr>
          <p:cNvPr id="6" name="Text Placeholder 5"/>
          <p:cNvSpPr>
            <a:spLocks noGrp="1"/>
          </p:cNvSpPr>
          <p:nvPr>
            <p:ph type="body" sz="quarter" idx="13"/>
          </p:nvPr>
        </p:nvSpPr>
        <p:spPr>
          <a:xfrm>
            <a:off x="457200" y="5439882"/>
            <a:ext cx="8229600" cy="825500"/>
          </a:xfrm>
        </p:spPr>
        <p:txBody>
          <a:bodyPr/>
          <a:lstStyle/>
          <a:p>
            <a:r>
              <a:rPr lang="en-US" dirty="0" smtClean="0"/>
              <a:t>Module 2, Lesson 4, Student Debrief</a:t>
            </a:r>
            <a:endParaRPr lang="en-US" dirty="0"/>
          </a:p>
        </p:txBody>
      </p:sp>
    </p:spTree>
    <p:extLst>
      <p:ext uri="{BB962C8B-B14F-4D97-AF65-F5344CB8AC3E}">
        <p14:creationId xmlns:p14="http://schemas.microsoft.com/office/powerpoint/2010/main" val="3641491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a:extLst>
              <a:ext uri="{28A0092B-C50C-407E-A947-70E740481C1C}">
                <a14:useLocalDpi xmlns:a14="http://schemas.microsoft.com/office/drawing/2010/main" val="0"/>
              </a:ext>
            </a:extLst>
          </a:blip>
          <a:srcRect t="4532" b="4078"/>
          <a:stretch/>
        </p:blipFill>
        <p:spPr>
          <a:xfrm>
            <a:off x="2347329" y="2120955"/>
            <a:ext cx="4213647" cy="3318927"/>
          </a:xfrm>
          <a:prstGeom prst="rect">
            <a:avLst/>
          </a:prstGeom>
        </p:spPr>
      </p:pic>
      <p:sp>
        <p:nvSpPr>
          <p:cNvPr id="2" name="Title 1"/>
          <p:cNvSpPr>
            <a:spLocks noGrp="1"/>
          </p:cNvSpPr>
          <p:nvPr>
            <p:ph type="title"/>
          </p:nvPr>
        </p:nvSpPr>
        <p:spPr>
          <a:xfrm>
            <a:off x="457200" y="1089091"/>
            <a:ext cx="8229600" cy="824382"/>
          </a:xfrm>
        </p:spPr>
        <p:txBody>
          <a:bodyPr>
            <a:normAutofit fontScale="90000"/>
          </a:bodyPr>
          <a:lstStyle/>
          <a:p>
            <a:r>
              <a:rPr lang="en-US" dirty="0"/>
              <a:t>Objective: Develop estimation strategies by applying prior knowledge of length and using mental benchmarks. </a:t>
            </a:r>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5</a:t>
            </a:r>
            <a:endParaRPr lang="en-US" dirty="0"/>
          </a:p>
        </p:txBody>
      </p:sp>
    </p:spTree>
    <p:extLst>
      <p:ext uri="{BB962C8B-B14F-4D97-AF65-F5344CB8AC3E}">
        <p14:creationId xmlns:p14="http://schemas.microsoft.com/office/powerpoint/2010/main" val="31688271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90008"/>
            <a:ext cx="8229600" cy="4385485"/>
          </a:xfrm>
        </p:spPr>
        <p:txBody>
          <a:bodyPr/>
          <a:lstStyle/>
          <a:p>
            <a:pPr marL="457200" indent="-457200">
              <a:buFont typeface="Arial"/>
              <a:buChar char="•"/>
            </a:pPr>
            <a:r>
              <a:rPr lang="en-US" dirty="0" smtClean="0"/>
              <a:t>How many mental benchmarks can you name?</a:t>
            </a:r>
          </a:p>
          <a:p>
            <a:pPr marL="0" indent="0"/>
            <a:endParaRPr lang="en-US" dirty="0" smtClean="0"/>
          </a:p>
          <a:p>
            <a:pPr marL="457200" indent="-457200">
              <a:buFont typeface="Arial"/>
              <a:buChar char="•"/>
            </a:pPr>
            <a:r>
              <a:rPr lang="en-US" dirty="0" smtClean="0"/>
              <a:t>How do mental benchmarks help us?  When is a good time to use them?</a:t>
            </a:r>
            <a:endParaRPr lang="en-US" dirty="0"/>
          </a:p>
        </p:txBody>
      </p:sp>
      <p:sp>
        <p:nvSpPr>
          <p:cNvPr id="3" name="Title 2"/>
          <p:cNvSpPr>
            <a:spLocks noGrp="1"/>
          </p:cNvSpPr>
          <p:nvPr>
            <p:ph type="title"/>
          </p:nvPr>
        </p:nvSpPr>
        <p:spPr>
          <a:xfrm>
            <a:off x="286606" y="445142"/>
            <a:ext cx="8229600" cy="1366595"/>
          </a:xfrm>
        </p:spPr>
        <p:txBody>
          <a:bodyPr>
            <a:normAutofit fontScale="90000"/>
          </a:bodyPr>
          <a:lstStyle/>
          <a:p>
            <a:r>
              <a:rPr lang="en-US" dirty="0"/>
              <a:t>Objective: Develop estimation strategies by applying prior knowledge of length and using mental benchmarks. </a:t>
            </a:r>
          </a:p>
        </p:txBody>
      </p:sp>
      <p:sp>
        <p:nvSpPr>
          <p:cNvPr id="4" name="Text Placeholder 3"/>
          <p:cNvSpPr>
            <a:spLocks noGrp="1"/>
          </p:cNvSpPr>
          <p:nvPr>
            <p:ph type="body" sz="quarter" idx="13"/>
          </p:nvPr>
        </p:nvSpPr>
        <p:spPr>
          <a:xfrm>
            <a:off x="460502" y="5714224"/>
            <a:ext cx="8247062" cy="557213"/>
          </a:xfrm>
        </p:spPr>
        <p:txBody>
          <a:bodyPr>
            <a:normAutofit/>
          </a:bodyPr>
          <a:lstStyle/>
          <a:p>
            <a:r>
              <a:rPr lang="en-US" dirty="0"/>
              <a:t>Module </a:t>
            </a:r>
            <a:r>
              <a:rPr lang="en-US" dirty="0" smtClean="0"/>
              <a:t>2, </a:t>
            </a:r>
            <a:r>
              <a:rPr lang="en-US" dirty="0"/>
              <a:t>Lesson </a:t>
            </a:r>
            <a:r>
              <a:rPr lang="en-US" dirty="0" smtClean="0"/>
              <a:t>5, Student Debrief</a:t>
            </a:r>
            <a:endParaRPr lang="en-US" dirty="0"/>
          </a:p>
        </p:txBody>
      </p:sp>
    </p:spTree>
    <p:extLst>
      <p:ext uri="{BB962C8B-B14F-4D97-AF65-F5344CB8AC3E}">
        <p14:creationId xmlns:p14="http://schemas.microsoft.com/office/powerpoint/2010/main" val="2511606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a:t>Objective: Measure and compare lengths using centimeters and meters. </a:t>
            </a:r>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6</a:t>
            </a:r>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l="1362" t="16960" r="2007" b="15639"/>
          <a:stretch/>
        </p:blipFill>
        <p:spPr bwMode="auto">
          <a:xfrm>
            <a:off x="731135" y="2125155"/>
            <a:ext cx="5890595" cy="303441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690242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17" y="1501282"/>
            <a:ext cx="8394700" cy="3748200"/>
          </a:xfrm>
        </p:spPr>
        <p:txBody>
          <a:bodyPr>
            <a:normAutofit/>
          </a:bodyPr>
          <a:lstStyle/>
          <a:p>
            <a:pPr indent="0"/>
            <a:r>
              <a:rPr lang="en-US" sz="2400" dirty="0"/>
              <a:t>Eve builds a block tower that reaches the height of her bedroom doorknob, which is 1 meter high.  Her little sister knocks some blocks down.  Eve measures her new tower, and it is 48 centimeters tall.  </a:t>
            </a:r>
            <a:endParaRPr lang="en-US" sz="2400" dirty="0" smtClean="0"/>
          </a:p>
          <a:p>
            <a:pPr indent="0"/>
            <a:endParaRPr lang="en-US" sz="2400" dirty="0" smtClean="0"/>
          </a:p>
          <a:p>
            <a:pPr indent="0"/>
            <a:r>
              <a:rPr lang="en-US" sz="2400" dirty="0" smtClean="0"/>
              <a:t>How </a:t>
            </a:r>
            <a:r>
              <a:rPr lang="en-US" sz="2400" dirty="0"/>
              <a:t>does Eve’s new tower compare to when it was first built?  Draw a picture on your personal board and use numbers or words to explain your thinking. </a:t>
            </a:r>
          </a:p>
        </p:txBody>
      </p:sp>
      <p:sp>
        <p:nvSpPr>
          <p:cNvPr id="2" name="Title 1"/>
          <p:cNvSpPr>
            <a:spLocks noGrp="1"/>
          </p:cNvSpPr>
          <p:nvPr>
            <p:ph type="title"/>
          </p:nvPr>
        </p:nvSpPr>
        <p:spPr>
          <a:xfrm>
            <a:off x="457200" y="522950"/>
            <a:ext cx="8229600" cy="824382"/>
          </a:xfrm>
        </p:spPr>
        <p:txBody>
          <a:bodyPr>
            <a:normAutofit fontScale="90000"/>
          </a:bodyPr>
          <a:lstStyle/>
          <a:p>
            <a:r>
              <a:rPr lang="en-US" dirty="0"/>
              <a:t>Objective: Measure and compare lengths using centimeters and meters. </a:t>
            </a:r>
          </a:p>
        </p:txBody>
      </p:sp>
      <p:sp>
        <p:nvSpPr>
          <p:cNvPr id="4" name="Text Placeholder 3"/>
          <p:cNvSpPr>
            <a:spLocks noGrp="1"/>
          </p:cNvSpPr>
          <p:nvPr>
            <p:ph type="body" sz="quarter" idx="13"/>
          </p:nvPr>
        </p:nvSpPr>
        <p:spPr>
          <a:xfrm>
            <a:off x="457200" y="5698682"/>
            <a:ext cx="8229600" cy="825500"/>
          </a:xfrm>
        </p:spPr>
        <p:txBody>
          <a:bodyPr/>
          <a:lstStyle/>
          <a:p>
            <a:r>
              <a:rPr lang="en-US" dirty="0"/>
              <a:t>Module 2, Lesson </a:t>
            </a:r>
            <a:r>
              <a:rPr lang="en-US" dirty="0" smtClean="0"/>
              <a:t>6, Application Problem</a:t>
            </a:r>
            <a:endParaRPr lang="en-US" dirty="0"/>
          </a:p>
          <a:p>
            <a:endParaRPr lang="en-US" dirty="0"/>
          </a:p>
        </p:txBody>
      </p:sp>
    </p:spTree>
    <p:extLst>
      <p:ext uri="{BB962C8B-B14F-4D97-AF65-F5344CB8AC3E}">
        <p14:creationId xmlns:p14="http://schemas.microsoft.com/office/powerpoint/2010/main" val="128118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2031" b="1550"/>
          <a:stretch/>
        </p:blipFill>
        <p:spPr bwMode="auto">
          <a:xfrm rot="16431758">
            <a:off x="1972747" y="1335514"/>
            <a:ext cx="3133020" cy="4555754"/>
          </a:xfrm>
          <a:prstGeom prst="rect">
            <a:avLst/>
          </a:prstGeom>
          <a:ln>
            <a:noFill/>
          </a:ln>
        </p:spPr>
      </p:pic>
      <p:sp>
        <p:nvSpPr>
          <p:cNvPr id="2" name="Title 1"/>
          <p:cNvSpPr>
            <a:spLocks noGrp="1"/>
          </p:cNvSpPr>
          <p:nvPr>
            <p:ph type="title"/>
          </p:nvPr>
        </p:nvSpPr>
        <p:spPr>
          <a:xfrm>
            <a:off x="457200" y="1089091"/>
            <a:ext cx="8229600" cy="824382"/>
          </a:xfrm>
        </p:spPr>
        <p:txBody>
          <a:bodyPr>
            <a:normAutofit fontScale="90000"/>
          </a:bodyPr>
          <a:lstStyle/>
          <a:p>
            <a:r>
              <a:rPr lang="en-US" dirty="0"/>
              <a:t>Objective: Measure and compare lengths using centimeters and meters. </a:t>
            </a:r>
          </a:p>
        </p:txBody>
      </p:sp>
      <p:sp>
        <p:nvSpPr>
          <p:cNvPr id="4" name="Text Placeholder 3"/>
          <p:cNvSpPr>
            <a:spLocks noGrp="1"/>
          </p:cNvSpPr>
          <p:nvPr>
            <p:ph type="body" sz="quarter" idx="13"/>
          </p:nvPr>
        </p:nvSpPr>
        <p:spPr>
          <a:xfrm>
            <a:off x="457200" y="5773132"/>
            <a:ext cx="8229600" cy="904457"/>
          </a:xfrm>
        </p:spPr>
        <p:txBody>
          <a:bodyPr>
            <a:normAutofit/>
          </a:bodyPr>
          <a:lstStyle/>
          <a:p>
            <a:r>
              <a:rPr lang="en-US" dirty="0" smtClean="0"/>
              <a:t>Module 2, Lesson 6, Application Problem</a:t>
            </a:r>
            <a:endParaRPr lang="en-US" dirty="0"/>
          </a:p>
          <a:p>
            <a:endParaRPr lang="en-US" dirty="0"/>
          </a:p>
        </p:txBody>
      </p:sp>
    </p:spTree>
    <p:extLst>
      <p:ext uri="{BB962C8B-B14F-4D97-AF65-F5344CB8AC3E}">
        <p14:creationId xmlns:p14="http://schemas.microsoft.com/office/powerpoint/2010/main" val="515449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69" y="2961682"/>
            <a:ext cx="6121113" cy="2478200"/>
          </a:xfrm>
        </p:spPr>
        <p:txBody>
          <a:bodyPr>
            <a:normAutofit/>
          </a:bodyPr>
          <a:lstStyle/>
          <a:p>
            <a:pPr indent="0"/>
            <a:r>
              <a:rPr lang="en-US" sz="2400" dirty="0" smtClean="0"/>
              <a:t>How does this lesson help students understand the relationship between the size of a unit of length and the number of units required to cover a specific length?</a:t>
            </a:r>
            <a:endParaRPr lang="en-US" sz="2400" dirty="0"/>
          </a:p>
        </p:txBody>
      </p:sp>
      <p:sp>
        <p:nvSpPr>
          <p:cNvPr id="2" name="Title 1"/>
          <p:cNvSpPr>
            <a:spLocks noGrp="1"/>
          </p:cNvSpPr>
          <p:nvPr>
            <p:ph type="title"/>
          </p:nvPr>
        </p:nvSpPr>
        <p:spPr>
          <a:xfrm>
            <a:off x="457200" y="2162517"/>
            <a:ext cx="8229600" cy="824382"/>
          </a:xfrm>
        </p:spPr>
        <p:txBody>
          <a:bodyPr>
            <a:normAutofit fontScale="90000"/>
          </a:bodyPr>
          <a:lstStyle/>
          <a:p>
            <a:r>
              <a:rPr lang="en-US" dirty="0"/>
              <a:t>Objective: Measure and compare lengths using standard metric length units and non-standard length units; relate measurement to unit size.</a:t>
            </a:r>
            <a:br>
              <a:rPr lang="en-US" dirty="0"/>
            </a:br>
            <a:endParaRPr lang="en-US" dirty="0"/>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7, Student Debrief</a:t>
            </a:r>
            <a:endParaRPr lang="en-US" dirty="0"/>
          </a:p>
        </p:txBody>
      </p:sp>
    </p:spTree>
    <p:extLst>
      <p:ext uri="{BB962C8B-B14F-4D97-AF65-F5344CB8AC3E}">
        <p14:creationId xmlns:p14="http://schemas.microsoft.com/office/powerpoint/2010/main" val="268608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Fluency</a:t>
            </a:r>
            <a:endParaRPr lang="en-US" dirty="0"/>
          </a:p>
        </p:txBody>
      </p:sp>
      <p:sp>
        <p:nvSpPr>
          <p:cNvPr id="5" name="Content Placeholder 4"/>
          <p:cNvSpPr txBox="1">
            <a:spLocks noGrp="1"/>
          </p:cNvSpPr>
          <p:nvPr>
            <p:ph idx="1"/>
          </p:nvPr>
        </p:nvSpPr>
        <p:spPr>
          <a:xfrm>
            <a:off x="304800" y="1776350"/>
            <a:ext cx="8229600" cy="3354765"/>
          </a:xfrm>
          <a:prstGeom prst="rect">
            <a:avLst/>
          </a:prstGeom>
          <a:noFill/>
        </p:spPr>
        <p:txBody>
          <a:bodyPr wrap="square" rtlCol="0">
            <a:spAutoFit/>
          </a:bodyPr>
          <a:lstStyle/>
          <a:p>
            <a:pPr marL="2114550" indent="-2114550">
              <a:spcBef>
                <a:spcPts val="1200"/>
              </a:spcBef>
              <a:spcAft>
                <a:spcPts val="1200"/>
              </a:spcAft>
            </a:pPr>
            <a:endParaRPr lang="en-US" sz="1200" b="1" baseline="0" dirty="0" smtClean="0">
              <a:solidFill>
                <a:schemeClr val="accent3">
                  <a:lumMod val="50000"/>
                </a:schemeClr>
              </a:solidFill>
              <a:latin typeface="+mn-lt"/>
            </a:endParaRPr>
          </a:p>
          <a:p>
            <a:pPr marL="2114550" indent="-2114550">
              <a:spcBef>
                <a:spcPts val="1200"/>
              </a:spcBef>
              <a:spcAft>
                <a:spcPts val="1200"/>
              </a:spcAft>
            </a:pPr>
            <a:r>
              <a:rPr lang="en-US" sz="2800" b="1" baseline="0" dirty="0" smtClean="0">
                <a:solidFill>
                  <a:schemeClr val="accent3">
                    <a:lumMod val="50000"/>
                  </a:schemeClr>
                </a:solidFill>
                <a:latin typeface="+mn-lt"/>
              </a:rPr>
              <a:t>Maintenance</a:t>
            </a:r>
            <a:r>
              <a:rPr lang="en-US" sz="2800" baseline="0" dirty="0" smtClean="0">
                <a:solidFill>
                  <a:schemeClr val="accent3">
                    <a:lumMod val="50000"/>
                  </a:schemeClr>
                </a:solidFill>
                <a:latin typeface="+mn-lt"/>
              </a:rPr>
              <a:t>  staying sharp on previously learned skills</a:t>
            </a:r>
          </a:p>
          <a:p>
            <a:pPr marL="2114550" indent="-2114550">
              <a:spcBef>
                <a:spcPts val="1200"/>
              </a:spcBef>
              <a:spcAft>
                <a:spcPts val="1200"/>
              </a:spcAft>
            </a:pPr>
            <a:r>
              <a:rPr lang="en-US" sz="2800" b="1" baseline="0" dirty="0" smtClean="0">
                <a:solidFill>
                  <a:schemeClr val="accent3">
                    <a:lumMod val="50000"/>
                  </a:schemeClr>
                </a:solidFill>
                <a:latin typeface="+mn-lt"/>
              </a:rPr>
              <a:t>Preparation</a:t>
            </a:r>
            <a:r>
              <a:rPr lang="en-US" sz="2800" baseline="0" dirty="0" smtClean="0">
                <a:solidFill>
                  <a:schemeClr val="accent3">
                    <a:lumMod val="50000"/>
                  </a:schemeClr>
                </a:solidFill>
                <a:latin typeface="+mn-lt"/>
              </a:rPr>
              <a:t>     targeted practice for the current lesson</a:t>
            </a:r>
          </a:p>
          <a:p>
            <a:pPr marL="2114550" indent="-2114550">
              <a:spcBef>
                <a:spcPts val="1200"/>
              </a:spcBef>
              <a:spcAft>
                <a:spcPts val="1200"/>
              </a:spcAft>
            </a:pPr>
            <a:r>
              <a:rPr lang="en-US" sz="2800" b="1" baseline="0" dirty="0" smtClean="0">
                <a:solidFill>
                  <a:schemeClr val="accent3">
                    <a:lumMod val="50000"/>
                  </a:schemeClr>
                </a:solidFill>
                <a:latin typeface="+mn-lt"/>
              </a:rPr>
              <a:t>Anticipation</a:t>
            </a:r>
            <a:r>
              <a:rPr lang="en-US" sz="2800" baseline="0" dirty="0" smtClean="0">
                <a:solidFill>
                  <a:schemeClr val="accent3">
                    <a:lumMod val="50000"/>
                  </a:schemeClr>
                </a:solidFill>
                <a:latin typeface="+mn-lt"/>
              </a:rPr>
              <a:t>    skills that ensure that students will be ready for the in-depth work of upcoming lessons</a:t>
            </a:r>
            <a:endParaRPr lang="en-US" sz="2800" baseline="0" dirty="0">
              <a:solidFill>
                <a:schemeClr val="accent3">
                  <a:lumMod val="50000"/>
                </a:schemeClr>
              </a:solidFill>
              <a:latin typeface="+mn-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61422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a:t>Objective: Solve addition and subtraction word problems using the ruler as a number line. </a:t>
            </a:r>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8</a:t>
            </a:r>
            <a:endParaRPr lang="en-US" dirty="0"/>
          </a:p>
        </p:txBody>
      </p:sp>
      <p:pic>
        <p:nvPicPr>
          <p:cNvPr id="6" name="Picture 5" descr="C:\Users\Owner\Downloads\IMG953065.jpeg"/>
          <p:cNvPicPr/>
          <p:nvPr/>
        </p:nvPicPr>
        <p:blipFill>
          <a:blip r:embed="rId3" cstate="print"/>
          <a:srcRect/>
          <a:stretch>
            <a:fillRect/>
          </a:stretch>
        </p:blipFill>
        <p:spPr bwMode="auto">
          <a:xfrm>
            <a:off x="2921000" y="2654300"/>
            <a:ext cx="2835275" cy="1581150"/>
          </a:xfrm>
          <a:prstGeom prst="rect">
            <a:avLst/>
          </a:prstGeom>
          <a:noFill/>
          <a:ln w="9525">
            <a:noFill/>
            <a:miter lim="800000"/>
            <a:headEnd/>
            <a:tailEnd/>
          </a:ln>
        </p:spPr>
      </p:pic>
    </p:spTree>
    <p:extLst>
      <p:ext uri="{BB962C8B-B14F-4D97-AF65-F5344CB8AC3E}">
        <p14:creationId xmlns:p14="http://schemas.microsoft.com/office/powerpoint/2010/main" val="1242741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91923"/>
            <a:ext cx="8229600" cy="3499277"/>
          </a:xfrm>
        </p:spPr>
        <p:txBody>
          <a:bodyPr/>
          <a:lstStyle/>
          <a:p>
            <a:pPr marL="457200" lvl="0" indent="-457200">
              <a:buFont typeface="Arial"/>
              <a:buChar char="•"/>
            </a:pPr>
            <a:r>
              <a:rPr lang="en-US" sz="2400" dirty="0" smtClean="0"/>
              <a:t>How </a:t>
            </a:r>
            <a:r>
              <a:rPr lang="en-US" sz="2400" dirty="0"/>
              <a:t>can you solve a problem with a ruler that does not start at zero? </a:t>
            </a:r>
            <a:endParaRPr lang="en-US" sz="2400" dirty="0" smtClean="0"/>
          </a:p>
          <a:p>
            <a:pPr marL="457200" lvl="0" indent="-457200">
              <a:buFont typeface="Arial"/>
              <a:buChar char="•"/>
            </a:pPr>
            <a:endParaRPr lang="en-US" sz="2400" dirty="0"/>
          </a:p>
          <a:p>
            <a:pPr marL="457200" lvl="0" indent="-457200">
              <a:buFont typeface="Arial"/>
              <a:buChar char="•"/>
            </a:pPr>
            <a:r>
              <a:rPr lang="en-US" sz="2400" dirty="0"/>
              <a:t>How is a ruler similar to a </a:t>
            </a:r>
            <a:r>
              <a:rPr lang="en-US" sz="2400" b="1" dirty="0"/>
              <a:t>number line</a:t>
            </a:r>
            <a:r>
              <a:rPr lang="en-US" sz="2400" dirty="0"/>
              <a:t>?</a:t>
            </a:r>
          </a:p>
          <a:p>
            <a:endParaRPr lang="en-US" sz="2500" dirty="0"/>
          </a:p>
        </p:txBody>
      </p:sp>
      <p:sp>
        <p:nvSpPr>
          <p:cNvPr id="2" name="Title 1"/>
          <p:cNvSpPr>
            <a:spLocks noGrp="1"/>
          </p:cNvSpPr>
          <p:nvPr>
            <p:ph type="title"/>
          </p:nvPr>
        </p:nvSpPr>
        <p:spPr>
          <a:xfrm>
            <a:off x="286606" y="593456"/>
            <a:ext cx="8229600" cy="1366595"/>
          </a:xfrm>
        </p:spPr>
        <p:txBody>
          <a:bodyPr>
            <a:normAutofit fontScale="90000"/>
          </a:bodyPr>
          <a:lstStyle/>
          <a:p>
            <a:r>
              <a:rPr lang="en-US" dirty="0"/>
              <a:t>Objective: Solve addition and subtraction word problems using the ruler as a number line. </a:t>
            </a:r>
          </a:p>
        </p:txBody>
      </p:sp>
      <p:sp>
        <p:nvSpPr>
          <p:cNvPr id="4" name="Text Placeholder 3"/>
          <p:cNvSpPr>
            <a:spLocks noGrp="1"/>
          </p:cNvSpPr>
          <p:nvPr>
            <p:ph type="body" sz="quarter" idx="13"/>
          </p:nvPr>
        </p:nvSpPr>
        <p:spPr>
          <a:xfrm>
            <a:off x="460502" y="5484476"/>
            <a:ext cx="8247062" cy="1135383"/>
          </a:xfrm>
        </p:spPr>
        <p:txBody>
          <a:bodyPr/>
          <a:lstStyle/>
          <a:p>
            <a:r>
              <a:rPr lang="en-US" dirty="0"/>
              <a:t>Module 2, Lesson </a:t>
            </a:r>
            <a:r>
              <a:rPr lang="en-US" dirty="0" smtClean="0"/>
              <a:t>8, Student Debrief</a:t>
            </a:r>
            <a:endParaRPr lang="en-US" dirty="0"/>
          </a:p>
          <a:p>
            <a:endParaRPr lang="en-US" dirty="0"/>
          </a:p>
        </p:txBody>
      </p:sp>
    </p:spTree>
    <p:extLst>
      <p:ext uri="{BB962C8B-B14F-4D97-AF65-F5344CB8AC3E}">
        <p14:creationId xmlns:p14="http://schemas.microsoft.com/office/powerpoint/2010/main" val="240415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a:t>Objective: Measure lengths of string using measurement tools, and use tape diagrams to represent and compare lengths. </a:t>
            </a:r>
          </a:p>
        </p:txBody>
      </p:sp>
      <p:pic>
        <p:nvPicPr>
          <p:cNvPr id="5" name="Content Placeholder 4"/>
          <p:cNvPicPr>
            <a:picLocks noGrp="1" noChangeAspect="1"/>
          </p:cNvPicPr>
          <p:nvPr>
            <p:ph idx="1"/>
          </p:nvPr>
        </p:nvPicPr>
        <p:blipFill>
          <a:blip r:embed="rId3"/>
          <a:srcRect l="4904" r="4904"/>
          <a:stretch>
            <a:fillRect/>
          </a:stretch>
        </p:blipFill>
        <p:spPr>
          <a:xfrm>
            <a:off x="1513183" y="2366984"/>
            <a:ext cx="5937462" cy="2899704"/>
          </a:xfrm>
        </p:spPr>
      </p:pic>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9</a:t>
            </a:r>
            <a:endParaRPr lang="en-US" dirty="0"/>
          </a:p>
        </p:txBody>
      </p:sp>
    </p:spTree>
    <p:extLst>
      <p:ext uri="{BB962C8B-B14F-4D97-AF65-F5344CB8AC3E}">
        <p14:creationId xmlns:p14="http://schemas.microsoft.com/office/powerpoint/2010/main" val="1727868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883" y="2408350"/>
            <a:ext cx="6146800" cy="2569682"/>
          </a:xfrm>
        </p:spPr>
        <p:txBody>
          <a:bodyPr>
            <a:normAutofit fontScale="92500"/>
          </a:bodyPr>
          <a:lstStyle/>
          <a:p>
            <a:pPr indent="0"/>
            <a:r>
              <a:rPr lang="en-US" sz="2600" dirty="0"/>
              <a:t>Mr. Peterson decorated with 15 meters of ribbon in the morning.  He decorated with 8 more meters in the afternoon than in the morning.  How many meters of ribbon did Mr. Peterson use to decorate in the morning and afternoon in all?</a:t>
            </a:r>
          </a:p>
          <a:p>
            <a:endParaRPr lang="en-US" dirty="0"/>
          </a:p>
        </p:txBody>
      </p:sp>
      <p:sp>
        <p:nvSpPr>
          <p:cNvPr id="2" name="Title 1"/>
          <p:cNvSpPr>
            <a:spLocks noGrp="1"/>
          </p:cNvSpPr>
          <p:nvPr>
            <p:ph type="title"/>
          </p:nvPr>
        </p:nvSpPr>
        <p:spPr>
          <a:xfrm>
            <a:off x="457200" y="1089091"/>
            <a:ext cx="8229600" cy="824382"/>
          </a:xfrm>
        </p:spPr>
        <p:txBody>
          <a:bodyPr>
            <a:normAutofit fontScale="90000"/>
          </a:bodyPr>
          <a:lstStyle/>
          <a:p>
            <a:r>
              <a:rPr lang="en-US" dirty="0"/>
              <a:t>Objective: Apply conceptual understanding of measurement by solving two-step word problems. </a:t>
            </a:r>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Lesson 10</a:t>
            </a:r>
            <a:endParaRPr lang="en-US" dirty="0"/>
          </a:p>
        </p:txBody>
      </p:sp>
    </p:spTree>
    <p:extLst>
      <p:ext uri="{BB962C8B-B14F-4D97-AF65-F5344CB8AC3E}">
        <p14:creationId xmlns:p14="http://schemas.microsoft.com/office/powerpoint/2010/main" val="1745446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6" y="468692"/>
            <a:ext cx="8229600" cy="1366595"/>
          </a:xfrm>
        </p:spPr>
        <p:txBody>
          <a:bodyPr>
            <a:normAutofit fontScale="90000"/>
          </a:bodyPr>
          <a:lstStyle/>
          <a:p>
            <a:r>
              <a:rPr lang="en-US" dirty="0"/>
              <a:t>Objective: Apply conceptual understanding of measurement by solving two-step word problems. </a:t>
            </a:r>
          </a:p>
        </p:txBody>
      </p:sp>
      <p:sp>
        <p:nvSpPr>
          <p:cNvPr id="2" name="Content Placeholder 1"/>
          <p:cNvSpPr>
            <a:spLocks noGrp="1"/>
          </p:cNvSpPr>
          <p:nvPr>
            <p:ph idx="1"/>
          </p:nvPr>
        </p:nvSpPr>
        <p:spPr>
          <a:xfrm>
            <a:off x="304800" y="1840068"/>
            <a:ext cx="8229600" cy="4572000"/>
          </a:xfrm>
        </p:spPr>
        <p:txBody>
          <a:bodyPr>
            <a:normAutofit/>
          </a:bodyPr>
          <a:lstStyle/>
          <a:p>
            <a:pPr marL="171450" lvl="0" indent="-171450">
              <a:buFont typeface="Arial"/>
              <a:buChar char="•"/>
            </a:pPr>
            <a:r>
              <a:rPr lang="en-US" sz="2800" dirty="0">
                <a:latin typeface="Calibri" charset="0"/>
              </a:rPr>
              <a:t>What must you do when drawing tape diagrams and comparing lengths in order to be accurate?</a:t>
            </a:r>
          </a:p>
          <a:p>
            <a:pPr marL="171450" lvl="0" indent="-171450">
              <a:buFont typeface="Arial"/>
              <a:buChar char="•"/>
            </a:pPr>
            <a:r>
              <a:rPr lang="en-US" sz="2800" dirty="0">
                <a:latin typeface="Calibri" charset="0"/>
              </a:rPr>
              <a:t>How could we arrive at the same answer to today’s problems but in a different way?  What other math strategies can you connect with this (e.g., part–whole, number bond figures)?</a:t>
            </a:r>
          </a:p>
          <a:p>
            <a:pPr marL="171450" lvl="0" indent="-171450">
              <a:buFont typeface="Arial"/>
              <a:buChar char="•"/>
            </a:pPr>
            <a:r>
              <a:rPr lang="en-US" sz="2800" dirty="0">
                <a:latin typeface="Calibri" charset="0"/>
              </a:rPr>
              <a:t>How do tape diagrams help you to solve problems with more than one step?</a:t>
            </a:r>
          </a:p>
          <a:p>
            <a:endParaRPr lang="en-US" dirty="0"/>
          </a:p>
        </p:txBody>
      </p:sp>
      <p:sp>
        <p:nvSpPr>
          <p:cNvPr id="4" name="Text Placeholder 3"/>
          <p:cNvSpPr>
            <a:spLocks noGrp="1"/>
          </p:cNvSpPr>
          <p:nvPr>
            <p:ph type="body" sz="quarter" idx="13"/>
          </p:nvPr>
        </p:nvSpPr>
        <p:spPr>
          <a:xfrm>
            <a:off x="441258" y="5714224"/>
            <a:ext cx="8247062" cy="557213"/>
          </a:xfrm>
        </p:spPr>
        <p:txBody>
          <a:bodyPr>
            <a:normAutofit/>
          </a:bodyPr>
          <a:lstStyle/>
          <a:p>
            <a:r>
              <a:rPr lang="en-US" dirty="0"/>
              <a:t>Module 2, Lesson </a:t>
            </a:r>
            <a:r>
              <a:rPr lang="en-US" dirty="0" smtClean="0"/>
              <a:t>10, Student Debrief</a:t>
            </a:r>
            <a:endParaRPr lang="en-US" dirty="0"/>
          </a:p>
        </p:txBody>
      </p:sp>
    </p:spTree>
    <p:extLst>
      <p:ext uri="{BB962C8B-B14F-4D97-AF65-F5344CB8AC3E}">
        <p14:creationId xmlns:p14="http://schemas.microsoft.com/office/powerpoint/2010/main" val="3998374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622" r="1592"/>
          <a:stretch/>
        </p:blipFill>
        <p:spPr>
          <a:xfrm>
            <a:off x="1079500" y="1913473"/>
            <a:ext cx="7048500" cy="1633389"/>
          </a:xfrm>
        </p:spPr>
      </p:pic>
      <p:sp>
        <p:nvSpPr>
          <p:cNvPr id="2" name="Title 1"/>
          <p:cNvSpPr>
            <a:spLocks noGrp="1"/>
          </p:cNvSpPr>
          <p:nvPr>
            <p:ph type="title"/>
          </p:nvPr>
        </p:nvSpPr>
        <p:spPr>
          <a:xfrm>
            <a:off x="457200" y="1089091"/>
            <a:ext cx="8229600" cy="824382"/>
          </a:xfrm>
        </p:spPr>
        <p:txBody>
          <a:bodyPr/>
          <a:lstStyle/>
          <a:p>
            <a:r>
              <a:rPr lang="en-US" dirty="0" smtClean="0"/>
              <a:t>End of Module Assessment</a:t>
            </a:r>
            <a:endParaRPr lang="en-US" dirty="0"/>
          </a:p>
        </p:txBody>
      </p:sp>
      <p:sp>
        <p:nvSpPr>
          <p:cNvPr id="4" name="Text Placeholder 3"/>
          <p:cNvSpPr>
            <a:spLocks noGrp="1"/>
          </p:cNvSpPr>
          <p:nvPr>
            <p:ph type="body" sz="quarter" idx="13"/>
          </p:nvPr>
        </p:nvSpPr>
        <p:spPr>
          <a:xfrm>
            <a:off x="457200" y="5439882"/>
            <a:ext cx="8229600" cy="825500"/>
          </a:xfrm>
        </p:spPr>
        <p:txBody>
          <a:bodyPr/>
          <a:lstStyle/>
          <a:p>
            <a:r>
              <a:rPr lang="en-US" dirty="0" smtClean="0"/>
              <a:t>Module 2, End of Module Assessment</a:t>
            </a:r>
            <a:endParaRPr lang="en-US" dirty="0"/>
          </a:p>
        </p:txBody>
      </p:sp>
    </p:spTree>
    <p:extLst>
      <p:ext uri="{BB962C8B-B14F-4D97-AF65-F5344CB8AC3E}">
        <p14:creationId xmlns:p14="http://schemas.microsoft.com/office/powerpoint/2010/main" val="3703308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1"/>
          </p:nvPr>
        </p:nvSpPr>
        <p:spPr>
          <a:xfrm>
            <a:off x="457200" y="1913474"/>
            <a:ext cx="8229600" cy="4019126"/>
          </a:xfrm>
          <a:effectLst/>
        </p:spPr>
        <p:txBody>
          <a:bodyPr/>
          <a:lstStyle/>
          <a:p>
            <a:pPr algn="ctr"/>
            <a:r>
              <a:rPr lang="en-US" b="1" dirty="0" smtClean="0">
                <a:effectLst/>
              </a:rPr>
              <a:t>Lesson Structure</a:t>
            </a:r>
          </a:p>
          <a:p>
            <a:pPr algn="ctr"/>
            <a:r>
              <a:rPr lang="en-US" b="1" dirty="0" smtClean="0">
                <a:effectLst/>
              </a:rPr>
              <a:t>Instructional Sequence</a:t>
            </a:r>
          </a:p>
          <a:p>
            <a:pPr algn="ctr"/>
            <a:r>
              <a:rPr lang="en-US" b="1" dirty="0" smtClean="0">
                <a:effectLst/>
              </a:rPr>
              <a:t>Module Review</a:t>
            </a:r>
          </a:p>
          <a:p>
            <a:pPr algn="ctr"/>
            <a:r>
              <a:rPr lang="en-US" b="1" dirty="0" smtClean="0">
                <a:effectLst>
                  <a:glow rad="228600">
                    <a:srgbClr val="B38395">
                      <a:alpha val="40000"/>
                    </a:srgbClr>
                  </a:glow>
                </a:effectLst>
              </a:rPr>
              <a:t>Preparation for Implementation</a:t>
            </a:r>
            <a:endParaRPr lang="en-US" b="1" dirty="0">
              <a:effectLst>
                <a:glow rad="228600">
                  <a:srgbClr val="B38395">
                    <a:alpha val="40000"/>
                  </a:srgbClr>
                </a:glow>
              </a:effectLst>
            </a:endParaRPr>
          </a:p>
        </p:txBody>
      </p:sp>
    </p:spTree>
    <p:extLst>
      <p:ext uri="{BB962C8B-B14F-4D97-AF65-F5344CB8AC3E}">
        <p14:creationId xmlns:p14="http://schemas.microsoft.com/office/powerpoint/2010/main" val="4061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583"/>
            <a:ext cx="8229600" cy="824382"/>
          </a:xfrm>
        </p:spPr>
        <p:txBody>
          <a:bodyPr/>
          <a:lstStyle/>
          <a:p>
            <a:r>
              <a:rPr lang="en-US" dirty="0" smtClean="0"/>
              <a:t>Practice a Planning Protocol</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67</a:t>
            </a:fld>
            <a:endParaRPr lang="en-US" dirty="0"/>
          </a:p>
        </p:txBody>
      </p:sp>
      <p:sp>
        <p:nvSpPr>
          <p:cNvPr id="3" name="Content Placeholder 2"/>
          <p:cNvSpPr>
            <a:spLocks noGrp="1"/>
          </p:cNvSpPr>
          <p:nvPr>
            <p:ph idx="1"/>
          </p:nvPr>
        </p:nvSpPr>
        <p:spPr>
          <a:xfrm>
            <a:off x="457200" y="1297673"/>
            <a:ext cx="8229600" cy="4995042"/>
          </a:xfrm>
        </p:spPr>
        <p:txBody>
          <a:bodyPr>
            <a:normAutofit fontScale="85000" lnSpcReduction="20000"/>
          </a:bodyPr>
          <a:lstStyle/>
          <a:p>
            <a:pPr marL="0" indent="0"/>
            <a:r>
              <a:rPr lang="en-US" sz="2600" dirty="0" smtClean="0"/>
              <a:t>Repeat this process for each lesson.</a:t>
            </a:r>
          </a:p>
          <a:p>
            <a:pPr marL="0" indent="0"/>
            <a:endParaRPr lang="en-US" sz="1000" dirty="0" smtClean="0"/>
          </a:p>
          <a:p>
            <a:pPr marL="803275" lvl="2" indent="-346075">
              <a:buFont typeface="Arial" panose="020B0604020202020204" pitchFamily="34" charset="0"/>
              <a:buChar char="•"/>
            </a:pPr>
            <a:r>
              <a:rPr lang="en-US" sz="2400" dirty="0" smtClean="0">
                <a:solidFill>
                  <a:srgbClr val="0A2D6B"/>
                </a:solidFill>
              </a:rPr>
              <a:t>Read lesson.</a:t>
            </a:r>
          </a:p>
          <a:p>
            <a:pPr marL="457200" lvl="2" indent="0">
              <a:buNone/>
            </a:pPr>
            <a:endParaRPr lang="en-US" sz="8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Study Exit Ticket. Identify critical portions of Concept Development and Problem Set.</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Consider needs of specific students.</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Refer to subsequent Exit Ticket. Revise implementation plan as needed.</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Make adjustments to the Student Debrief as needed.</a:t>
            </a:r>
          </a:p>
          <a:p>
            <a:pPr marL="457200" lvl="2" indent="0">
              <a:buNone/>
            </a:pPr>
            <a:endParaRPr lang="en-US" sz="900" dirty="0" smtClean="0">
              <a:solidFill>
                <a:srgbClr val="0A2D6B"/>
              </a:solidFill>
            </a:endParaRPr>
          </a:p>
          <a:p>
            <a:pPr marL="803275" lvl="2" indent="-346075">
              <a:buFont typeface="Arial" panose="020B0604020202020204" pitchFamily="34" charset="0"/>
              <a:buChar char="•"/>
            </a:pPr>
            <a:r>
              <a:rPr lang="en-US" sz="2400" dirty="0" smtClean="0">
                <a:solidFill>
                  <a:srgbClr val="0A2D6B"/>
                </a:solidFill>
              </a:rPr>
              <a:t>Consider the other lesson components, ensuring a balance of rigor.</a:t>
            </a:r>
            <a:endParaRPr lang="en-US" sz="2400" dirty="0">
              <a:solidFill>
                <a:srgbClr val="0A2D6B"/>
              </a:solidFill>
            </a:endParaRPr>
          </a:p>
        </p:txBody>
      </p:sp>
    </p:spTree>
    <p:extLst>
      <p:ext uri="{BB962C8B-B14F-4D97-AF65-F5344CB8AC3E}">
        <p14:creationId xmlns:p14="http://schemas.microsoft.com/office/powerpoint/2010/main" val="3729175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13474"/>
            <a:ext cx="8229600" cy="4019126"/>
          </a:xfrm>
        </p:spPr>
        <p:txBody>
          <a:bodyPr/>
          <a:lstStyle/>
          <a:p>
            <a:r>
              <a:rPr lang="en-US" dirty="0" smtClean="0"/>
              <a:t>I now know…</a:t>
            </a:r>
          </a:p>
          <a:p>
            <a:r>
              <a:rPr lang="en-US" dirty="0" smtClean="0"/>
              <a:t>I need to figure out…</a:t>
            </a:r>
          </a:p>
        </p:txBody>
      </p:sp>
      <p:sp>
        <p:nvSpPr>
          <p:cNvPr id="2" name="Title 1"/>
          <p:cNvSpPr>
            <a:spLocks noGrp="1"/>
          </p:cNvSpPr>
          <p:nvPr>
            <p:ph type="title"/>
          </p:nvPr>
        </p:nvSpPr>
        <p:spPr>
          <a:xfrm>
            <a:off x="457200" y="1089091"/>
            <a:ext cx="8229600" cy="824382"/>
          </a:xfrm>
        </p:spPr>
        <p:txBody>
          <a:bodyPr/>
          <a:lstStyle/>
          <a:p>
            <a:r>
              <a:rPr lang="en-US" dirty="0" smtClean="0"/>
              <a:t>Biggest Takeaway</a:t>
            </a:r>
            <a:endParaRPr lang="en-US" dirty="0"/>
          </a:p>
        </p:txBody>
      </p:sp>
    </p:spTree>
    <p:extLst>
      <p:ext uri="{BB962C8B-B14F-4D97-AF65-F5344CB8AC3E}">
        <p14:creationId xmlns:p14="http://schemas.microsoft.com/office/powerpoint/2010/main" val="36137568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Key Points</a:t>
            </a:r>
            <a:endParaRPr lang="en-US" dirty="0"/>
          </a:p>
        </p:txBody>
      </p:sp>
      <p:sp>
        <p:nvSpPr>
          <p:cNvPr id="5" name="Content Placeholder 4"/>
          <p:cNvSpPr>
            <a:spLocks noGrp="1"/>
          </p:cNvSpPr>
          <p:nvPr>
            <p:ph idx="1"/>
          </p:nvPr>
        </p:nvSpPr>
        <p:spPr>
          <a:xfrm>
            <a:off x="457200" y="1913474"/>
            <a:ext cx="8229600" cy="4019126"/>
          </a:xfrm>
        </p:spPr>
        <p:txBody>
          <a:bodyPr>
            <a:normAutofit lnSpcReduction="10000"/>
          </a:bodyPr>
          <a:lstStyle/>
          <a:p>
            <a:pPr marL="457200" indent="-457200">
              <a:buFont typeface="Arial" pitchFamily="34" charset="0"/>
              <a:buChar char="•"/>
            </a:pPr>
            <a:r>
              <a:rPr lang="en-US" sz="2400" dirty="0"/>
              <a:t>When making instructional decisions in order to meet the needs of specific students, there are </a:t>
            </a:r>
            <a:r>
              <a:rPr lang="en-US" sz="2400" dirty="0" smtClean="0"/>
              <a:t>only two </a:t>
            </a:r>
            <a:r>
              <a:rPr lang="en-US" sz="2400" dirty="0"/>
              <a:t>rules:</a:t>
            </a:r>
          </a:p>
          <a:p>
            <a:pPr marL="1030288" lvl="1" indent="-457200">
              <a:buFont typeface="Arial" pitchFamily="34" charset="0"/>
              <a:buChar char="•"/>
            </a:pPr>
            <a:r>
              <a:rPr lang="en-US" sz="2000" dirty="0"/>
              <a:t>Honor the objective!</a:t>
            </a:r>
          </a:p>
          <a:p>
            <a:pPr marL="1030288" lvl="1" indent="-457200">
              <a:buFont typeface="Arial" pitchFamily="34" charset="0"/>
              <a:buChar char="•"/>
            </a:pPr>
            <a:r>
              <a:rPr lang="en-US" sz="2000" dirty="0"/>
              <a:t>Honor the balance of rigor!</a:t>
            </a:r>
          </a:p>
          <a:p>
            <a:pPr marL="457200" indent="-457200">
              <a:buFont typeface="Arial" pitchFamily="34" charset="0"/>
              <a:buChar char="•"/>
            </a:pPr>
            <a:r>
              <a:rPr lang="en-US" sz="2400" dirty="0" smtClean="0"/>
              <a:t>Addition and subtraction within 20 is the Grade 2 fluency standard and will be reviewed and built upon throughout the year.</a:t>
            </a:r>
          </a:p>
          <a:p>
            <a:pPr marL="457200" indent="-457200">
              <a:buFont typeface="Arial" pitchFamily="34" charset="0"/>
              <a:buChar char="•"/>
            </a:pPr>
            <a:r>
              <a:rPr lang="en-US" sz="2400" dirty="0" smtClean="0"/>
              <a:t>The work of Module 1 is the foundation for the major work of the grade, which is addition and subtraction.</a:t>
            </a:r>
          </a:p>
          <a:p>
            <a:pPr marL="457200" indent="-457200">
              <a:buFont typeface="Arial" pitchFamily="34" charset="0"/>
              <a:buChar char="•"/>
            </a:pPr>
            <a:endParaRPr lang="en-US" sz="2400" dirty="0"/>
          </a:p>
        </p:txBody>
      </p:sp>
    </p:spTree>
    <p:extLst>
      <p:ext uri="{BB962C8B-B14F-4D97-AF65-F5344CB8AC3E}">
        <p14:creationId xmlns:p14="http://schemas.microsoft.com/office/powerpoint/2010/main" val="378256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t="-1736" b="-1468"/>
          <a:stretch/>
        </p:blipFill>
        <p:spPr bwMode="auto">
          <a:xfrm>
            <a:off x="1100667" y="2760133"/>
            <a:ext cx="2336799" cy="2226872"/>
          </a:xfrm>
          <a:prstGeom prst="rect">
            <a:avLst/>
          </a:prstGeom>
          <a:noFill/>
          <a:ln>
            <a:solidFill>
              <a:schemeClr val="tx1"/>
            </a:solidFill>
          </a:ln>
        </p:spPr>
      </p:pic>
      <p:sp>
        <p:nvSpPr>
          <p:cNvPr id="2" name="Title 1"/>
          <p:cNvSpPr>
            <a:spLocks noGrp="1"/>
          </p:cNvSpPr>
          <p:nvPr>
            <p:ph type="title"/>
          </p:nvPr>
        </p:nvSpPr>
        <p:spPr>
          <a:xfrm>
            <a:off x="457200" y="1089091"/>
            <a:ext cx="8229600" cy="824382"/>
          </a:xfrm>
        </p:spPr>
        <p:txBody>
          <a:bodyPr/>
          <a:lstStyle/>
          <a:p>
            <a:r>
              <a:rPr lang="en-US" dirty="0"/>
              <a:t>Introduction to the Lesson Structure</a:t>
            </a:r>
          </a:p>
        </p:txBody>
      </p:sp>
      <p:sp>
        <p:nvSpPr>
          <p:cNvPr id="5" name="Text Placeholder 4"/>
          <p:cNvSpPr>
            <a:spLocks noGrp="1"/>
          </p:cNvSpPr>
          <p:nvPr>
            <p:ph type="body" sz="quarter" idx="13"/>
          </p:nvPr>
        </p:nvSpPr>
        <p:spPr>
          <a:xfrm>
            <a:off x="457200" y="5593834"/>
            <a:ext cx="8229600" cy="641151"/>
          </a:xfrm>
        </p:spPr>
        <p:txBody>
          <a:bodyPr/>
          <a:lstStyle/>
          <a:p>
            <a:r>
              <a:rPr lang="en-US" dirty="0" smtClean="0"/>
              <a:t>Lesson 1, Concept Development</a:t>
            </a:r>
            <a:endParaRPr lang="en-US" dirty="0"/>
          </a:p>
        </p:txBody>
      </p:sp>
      <p:pic>
        <p:nvPicPr>
          <p:cNvPr id="7" name="Picture 6"/>
          <p:cNvPicPr>
            <a:picLocks noChangeAspect="1"/>
          </p:cNvPicPr>
          <p:nvPr/>
        </p:nvPicPr>
        <p:blipFill>
          <a:blip r:embed="rId4"/>
          <a:stretch>
            <a:fillRect/>
          </a:stretch>
        </p:blipFill>
        <p:spPr>
          <a:xfrm>
            <a:off x="4365171" y="2465217"/>
            <a:ext cx="1654629" cy="2324382"/>
          </a:xfrm>
          <a:prstGeom prst="rect">
            <a:avLst/>
          </a:prstGeom>
          <a:ln>
            <a:solidFill>
              <a:srgbClr val="000000"/>
            </a:solidFill>
          </a:ln>
        </p:spPr>
      </p:pic>
      <p:sp>
        <p:nvSpPr>
          <p:cNvPr id="8" name="TextBox 7"/>
          <p:cNvSpPr txBox="1"/>
          <p:nvPr/>
        </p:nvSpPr>
        <p:spPr>
          <a:xfrm>
            <a:off x="1093409" y="5020823"/>
            <a:ext cx="2344057" cy="425132"/>
          </a:xfrm>
          <a:prstGeom prst="rect">
            <a:avLst/>
          </a:prstGeom>
          <a:noFill/>
        </p:spPr>
        <p:txBody>
          <a:bodyPr wrap="square" rtlCol="0">
            <a:spAutoFit/>
          </a:bodyPr>
          <a:lstStyle/>
          <a:p>
            <a:pPr algn="ctr"/>
            <a:r>
              <a:rPr lang="en-US" dirty="0" smtClean="0"/>
              <a:t>Ten-frame cards</a:t>
            </a:r>
            <a:endParaRPr lang="en-US" dirty="0"/>
          </a:p>
        </p:txBody>
      </p:sp>
      <p:sp>
        <p:nvSpPr>
          <p:cNvPr id="9" name="TextBox 8"/>
          <p:cNvSpPr txBox="1"/>
          <p:nvPr/>
        </p:nvSpPr>
        <p:spPr>
          <a:xfrm>
            <a:off x="4479471" y="4987005"/>
            <a:ext cx="1447800" cy="425132"/>
          </a:xfrm>
          <a:prstGeom prst="rect">
            <a:avLst/>
          </a:prstGeom>
          <a:noFill/>
        </p:spPr>
        <p:txBody>
          <a:bodyPr wrap="square" rtlCol="0">
            <a:spAutoFit/>
          </a:bodyPr>
          <a:lstStyle/>
          <a:p>
            <a:pPr algn="ctr"/>
            <a:r>
              <a:rPr lang="en-US" dirty="0" smtClean="0"/>
              <a:t>Number bond</a:t>
            </a:r>
            <a:endParaRPr lang="en-US" dirty="0"/>
          </a:p>
        </p:txBody>
      </p:sp>
    </p:spTree>
    <p:extLst>
      <p:ext uri="{BB962C8B-B14F-4D97-AF65-F5344CB8AC3E}">
        <p14:creationId xmlns:p14="http://schemas.microsoft.com/office/powerpoint/2010/main" val="13375477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13474"/>
            <a:ext cx="8229600" cy="4019126"/>
          </a:xfrm>
        </p:spPr>
        <p:txBody>
          <a:bodyPr/>
          <a:lstStyle/>
          <a:p>
            <a:pPr marL="0" indent="0"/>
            <a:r>
              <a:rPr lang="en-US" sz="2700" dirty="0" smtClean="0"/>
              <a:t>The first thing I’ll do to prepare is…</a:t>
            </a:r>
            <a:endParaRPr lang="en-US" sz="2700" dirty="0"/>
          </a:p>
          <a:p>
            <a:pPr marL="457200" indent="-457200">
              <a:buFont typeface="Arial" pitchFamily="34" charset="0"/>
              <a:buChar char="•"/>
            </a:pP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70</a:t>
            </a:fld>
            <a:endParaRPr lang="en-US" dirty="0"/>
          </a:p>
        </p:txBody>
      </p:sp>
      <p:sp>
        <p:nvSpPr>
          <p:cNvPr id="2" name="Title 1"/>
          <p:cNvSpPr>
            <a:spLocks noGrp="1"/>
          </p:cNvSpPr>
          <p:nvPr>
            <p:ph type="title"/>
          </p:nvPr>
        </p:nvSpPr>
        <p:spPr>
          <a:xfrm>
            <a:off x="457200" y="915898"/>
            <a:ext cx="8229600" cy="824382"/>
          </a:xfrm>
        </p:spPr>
        <p:txBody>
          <a:bodyPr/>
          <a:lstStyle/>
          <a:p>
            <a:r>
              <a:rPr lang="en-US" dirty="0" smtClean="0"/>
              <a:t>Next Step</a:t>
            </a:r>
            <a:endParaRPr lang="en-US" dirty="0"/>
          </a:p>
        </p:txBody>
      </p:sp>
    </p:spTree>
    <p:extLst>
      <p:ext uri="{BB962C8B-B14F-4D97-AF65-F5344CB8AC3E}">
        <p14:creationId xmlns:p14="http://schemas.microsoft.com/office/powerpoint/2010/main" val="2201481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Development</a:t>
            </a:r>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sz="2800" dirty="0" smtClean="0">
                <a:solidFill>
                  <a:schemeClr val="accent3">
                    <a:lumMod val="50000"/>
                  </a:schemeClr>
                </a:solidFill>
                <a:latin typeface="+mn-lt"/>
              </a:rPr>
              <a:t>New material</a:t>
            </a:r>
          </a:p>
        </p:txBody>
      </p:sp>
      <p:sp>
        <p:nvSpPr>
          <p:cNvPr id="6" name="Content Placeholder 4"/>
          <p:cNvSpPr txBox="1">
            <a:spLocks/>
          </p:cNvSpPr>
          <p:nvPr/>
        </p:nvSpPr>
        <p:spPr bwMode="auto">
          <a:xfrm>
            <a:off x="393035" y="2430380"/>
            <a:ext cx="765208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Timing includes 10 minutes for Problem Set</a:t>
            </a:r>
            <a:endParaRPr lang="en-US" baseline="0" dirty="0">
              <a:solidFill>
                <a:schemeClr val="accent3">
                  <a:lumMod val="50000"/>
                </a:schemeClr>
              </a:solidFill>
            </a:endParaRPr>
          </a:p>
        </p:txBody>
      </p:sp>
      <p:sp>
        <p:nvSpPr>
          <p:cNvPr id="7" name="Content Placeholder 4"/>
          <p:cNvSpPr txBox="1">
            <a:spLocks/>
          </p:cNvSpPr>
          <p:nvPr/>
        </p:nvSpPr>
        <p:spPr bwMode="auto">
          <a:xfrm>
            <a:off x="393035" y="3039977"/>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Moves from simple to complex</a:t>
            </a:r>
            <a:endParaRPr lang="en-US" baseline="0" dirty="0">
              <a:solidFill>
                <a:schemeClr val="accent3">
                  <a:lumMod val="50000"/>
                </a:schemeClr>
              </a:solidFill>
            </a:endParaRPr>
          </a:p>
        </p:txBody>
      </p:sp>
      <p:sp>
        <p:nvSpPr>
          <p:cNvPr id="8" name="Content Placeholder 4"/>
          <p:cNvSpPr txBox="1">
            <a:spLocks/>
          </p:cNvSpPr>
          <p:nvPr/>
        </p:nvSpPr>
        <p:spPr bwMode="auto">
          <a:xfrm>
            <a:off x="312822" y="3596991"/>
            <a:ext cx="2719137"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Problem</a:t>
            </a:r>
            <a:r>
              <a:rPr lang="en-US" b="1" baseline="0" dirty="0" smtClean="0">
                <a:solidFill>
                  <a:schemeClr val="accent6"/>
                </a:solidFill>
              </a:rPr>
              <a:t> </a:t>
            </a:r>
            <a:r>
              <a:rPr lang="en-US" b="1" baseline="0" dirty="0" smtClean="0">
                <a:solidFill>
                  <a:schemeClr val="accent6">
                    <a:lumMod val="75000"/>
                  </a:schemeClr>
                </a:solidFill>
              </a:rPr>
              <a:t>Set</a:t>
            </a:r>
            <a:endParaRPr lang="en-US" b="1" baseline="0" dirty="0">
              <a:solidFill>
                <a:schemeClr val="accent6">
                  <a:lumMod val="75000"/>
                </a:schemeClr>
              </a:solidFill>
            </a:endParaRPr>
          </a:p>
        </p:txBody>
      </p:sp>
      <p:sp>
        <p:nvSpPr>
          <p:cNvPr id="9" name="Content Placeholder 4"/>
          <p:cNvSpPr txBox="1">
            <a:spLocks/>
          </p:cNvSpPr>
          <p:nvPr/>
        </p:nvSpPr>
        <p:spPr bwMode="auto">
          <a:xfrm>
            <a:off x="352928" y="4232431"/>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Time frame rather than task frame</a:t>
            </a:r>
            <a:endParaRPr lang="en-US" baseline="0" dirty="0">
              <a:solidFill>
                <a:schemeClr val="accent3">
                  <a:lumMod val="50000"/>
                </a:schemeClr>
              </a:solidFill>
            </a:endParaRPr>
          </a:p>
        </p:txBody>
      </p:sp>
      <p:sp>
        <p:nvSpPr>
          <p:cNvPr id="10" name="Content Placeholder 4"/>
          <p:cNvSpPr txBox="1">
            <a:spLocks/>
          </p:cNvSpPr>
          <p:nvPr/>
        </p:nvSpPr>
        <p:spPr bwMode="auto">
          <a:xfrm>
            <a:off x="385013" y="4866091"/>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Closely related to the other lesson components</a:t>
            </a:r>
            <a:endParaRPr lang="en-US" baseline="0" dirty="0">
              <a:solidFill>
                <a:schemeClr val="accent3">
                  <a:lumMod val="50000"/>
                </a:schemeClr>
              </a:solidFill>
            </a:endParaRPr>
          </a:p>
        </p:txBody>
      </p:sp>
      <p:sp>
        <p:nvSpPr>
          <p:cNvPr id="11" name="Content Placeholder 4"/>
          <p:cNvSpPr txBox="1">
            <a:spLocks/>
          </p:cNvSpPr>
          <p:nvPr/>
        </p:nvSpPr>
        <p:spPr bwMode="auto">
          <a:xfrm>
            <a:off x="393035" y="5523814"/>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A good place to begin lesson planning</a:t>
            </a:r>
            <a:endParaRPr lang="en-US" baseline="0" dirty="0">
              <a:solidFill>
                <a:schemeClr val="accent3">
                  <a:lumMod val="50000"/>
                </a:schemeClr>
              </a:solidFill>
            </a:endParaRPr>
          </a:p>
        </p:txBody>
      </p:sp>
    </p:spTree>
    <p:extLst>
      <p:ext uri="{BB962C8B-B14F-4D97-AF65-F5344CB8AC3E}">
        <p14:creationId xmlns:p14="http://schemas.microsoft.com/office/powerpoint/2010/main" val="22915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Development</a:t>
            </a:r>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sz="2800" dirty="0" smtClean="0">
                <a:solidFill>
                  <a:schemeClr val="accent3">
                    <a:lumMod val="50000"/>
                  </a:schemeClr>
                </a:solidFill>
                <a:latin typeface="+mn-lt"/>
              </a:rPr>
              <a:t>New material</a:t>
            </a:r>
          </a:p>
        </p:txBody>
      </p:sp>
      <p:sp>
        <p:nvSpPr>
          <p:cNvPr id="6" name="Content Placeholder 4"/>
          <p:cNvSpPr txBox="1">
            <a:spLocks/>
          </p:cNvSpPr>
          <p:nvPr/>
        </p:nvSpPr>
        <p:spPr bwMode="auto">
          <a:xfrm>
            <a:off x="393035" y="2430380"/>
            <a:ext cx="765208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Timing includes 10 minutes for Problem Set</a:t>
            </a:r>
            <a:endParaRPr lang="en-US" baseline="0" dirty="0">
              <a:solidFill>
                <a:schemeClr val="accent3">
                  <a:lumMod val="50000"/>
                </a:schemeClr>
              </a:solidFill>
            </a:endParaRPr>
          </a:p>
        </p:txBody>
      </p:sp>
      <p:sp>
        <p:nvSpPr>
          <p:cNvPr id="7" name="Content Placeholder 4"/>
          <p:cNvSpPr txBox="1">
            <a:spLocks/>
          </p:cNvSpPr>
          <p:nvPr/>
        </p:nvSpPr>
        <p:spPr bwMode="auto">
          <a:xfrm>
            <a:off x="393035" y="3039977"/>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Moves from simple to complex</a:t>
            </a:r>
            <a:endParaRPr lang="en-US" baseline="0" dirty="0">
              <a:solidFill>
                <a:schemeClr val="accent3">
                  <a:lumMod val="50000"/>
                </a:schemeClr>
              </a:solidFill>
            </a:endParaRPr>
          </a:p>
        </p:txBody>
      </p:sp>
      <p:sp>
        <p:nvSpPr>
          <p:cNvPr id="8" name="Content Placeholder 4"/>
          <p:cNvSpPr txBox="1">
            <a:spLocks/>
          </p:cNvSpPr>
          <p:nvPr/>
        </p:nvSpPr>
        <p:spPr bwMode="auto">
          <a:xfrm>
            <a:off x="312822" y="3596991"/>
            <a:ext cx="2719137"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Problem</a:t>
            </a:r>
            <a:r>
              <a:rPr lang="en-US" b="1" baseline="0" dirty="0" smtClean="0">
                <a:solidFill>
                  <a:schemeClr val="accent6"/>
                </a:solidFill>
              </a:rPr>
              <a:t> </a:t>
            </a:r>
            <a:r>
              <a:rPr lang="en-US" b="1" baseline="0" dirty="0" smtClean="0">
                <a:solidFill>
                  <a:schemeClr val="accent6">
                    <a:lumMod val="75000"/>
                  </a:schemeClr>
                </a:solidFill>
              </a:rPr>
              <a:t>Set</a:t>
            </a:r>
            <a:endParaRPr lang="en-US" b="1" baseline="0" dirty="0">
              <a:solidFill>
                <a:schemeClr val="accent6">
                  <a:lumMod val="75000"/>
                </a:schemeClr>
              </a:solidFill>
            </a:endParaRPr>
          </a:p>
        </p:txBody>
      </p:sp>
      <p:sp>
        <p:nvSpPr>
          <p:cNvPr id="9" name="Content Placeholder 4"/>
          <p:cNvSpPr txBox="1">
            <a:spLocks/>
          </p:cNvSpPr>
          <p:nvPr/>
        </p:nvSpPr>
        <p:spPr bwMode="auto">
          <a:xfrm>
            <a:off x="352928" y="4232431"/>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Time frame rather than task frame</a:t>
            </a:r>
            <a:endParaRPr lang="en-US" baseline="0" dirty="0">
              <a:solidFill>
                <a:schemeClr val="accent3">
                  <a:lumMod val="50000"/>
                </a:schemeClr>
              </a:solidFill>
            </a:endParaRPr>
          </a:p>
        </p:txBody>
      </p:sp>
      <p:sp>
        <p:nvSpPr>
          <p:cNvPr id="10" name="Content Placeholder 4"/>
          <p:cNvSpPr txBox="1">
            <a:spLocks/>
          </p:cNvSpPr>
          <p:nvPr/>
        </p:nvSpPr>
        <p:spPr bwMode="auto">
          <a:xfrm>
            <a:off x="385013" y="4866091"/>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Closely related to the other lesson components</a:t>
            </a:r>
            <a:endParaRPr lang="en-US" baseline="0" dirty="0">
              <a:solidFill>
                <a:schemeClr val="accent3">
                  <a:lumMod val="50000"/>
                </a:schemeClr>
              </a:solidFill>
            </a:endParaRPr>
          </a:p>
        </p:txBody>
      </p:sp>
      <p:sp>
        <p:nvSpPr>
          <p:cNvPr id="11" name="Content Placeholder 4"/>
          <p:cNvSpPr txBox="1">
            <a:spLocks/>
          </p:cNvSpPr>
          <p:nvPr/>
        </p:nvSpPr>
        <p:spPr bwMode="auto">
          <a:xfrm>
            <a:off x="393035" y="5523814"/>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A good place to begin lesson planning</a:t>
            </a:r>
            <a:endParaRPr lang="en-US" baseline="0" dirty="0">
              <a:solidFill>
                <a:schemeClr val="accent3">
                  <a:lumMod val="50000"/>
                </a:schemeClr>
              </a:solidFill>
            </a:endParaRPr>
          </a:p>
        </p:txBody>
      </p:sp>
    </p:spTree>
    <p:extLst>
      <p:ext uri="{BB962C8B-B14F-4D97-AF65-F5344CB8AC3E}">
        <p14:creationId xmlns:p14="http://schemas.microsoft.com/office/powerpoint/2010/main" val="35942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AD2F8-873A-4DC4-8354-A3EF8C3CF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6CBA2D9-5438-4974-ACB4-E9D0A254C4B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4162C89-4C69-4ABE-B325-FF0E73555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29903</TotalTime>
  <Words>12341</Words>
  <Application>Microsoft Office PowerPoint</Application>
  <PresentationFormat>On-screen Show (4:3)</PresentationFormat>
  <Paragraphs>1301</Paragraphs>
  <Slides>70</Slides>
  <Notes>68</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ＭＳ Ｐゴシック</vt:lpstr>
      <vt:lpstr>Agenda-Bold</vt:lpstr>
      <vt:lpstr>Agenda-Light</vt:lpstr>
      <vt:lpstr>Arial</vt:lpstr>
      <vt:lpstr>Calibri</vt:lpstr>
      <vt:lpstr>Rockwell</vt:lpstr>
      <vt:lpstr>Symbol</vt:lpstr>
      <vt:lpstr>Times New Roman</vt:lpstr>
      <vt:lpstr>Wingdings</vt:lpstr>
      <vt:lpstr>engageNY_PowerPoint_Template_20110624</vt:lpstr>
      <vt:lpstr>PowerPoint Presentation</vt:lpstr>
      <vt:lpstr>PowerPoint Presentation</vt:lpstr>
      <vt:lpstr>Agenda</vt:lpstr>
      <vt:lpstr>Module 1 Overview </vt:lpstr>
      <vt:lpstr>Introduction to the Lesson Structure</vt:lpstr>
      <vt:lpstr>The Role of Fluency</vt:lpstr>
      <vt:lpstr>Introduction to the Lesson Structure</vt:lpstr>
      <vt:lpstr>Concept Development</vt:lpstr>
      <vt:lpstr>Concept Development</vt:lpstr>
      <vt:lpstr>Introduction to the Lesson Structure</vt:lpstr>
      <vt:lpstr>Introduction to the Lesson Structure</vt:lpstr>
      <vt:lpstr>The Role of Application Problems</vt:lpstr>
      <vt:lpstr>The Role of Application Problems</vt:lpstr>
      <vt:lpstr>Introduction to the Lesson Structure</vt:lpstr>
      <vt:lpstr>Student Debrief and Problem Set</vt:lpstr>
      <vt:lpstr>Agenda</vt:lpstr>
      <vt:lpstr>Objective: Make number bonds through ten with a subtraction focus and apply to one-step word problems. </vt:lpstr>
      <vt:lpstr>Objective: Make number bonds through ten with a subtraction focus and apply to one-step word problems. </vt:lpstr>
      <vt:lpstr>Scaffolds</vt:lpstr>
      <vt:lpstr>Topic Openers</vt:lpstr>
      <vt:lpstr>Objective: Make a ten to add within 20. </vt:lpstr>
      <vt:lpstr>Objective: Make a ten to add within 20. </vt:lpstr>
      <vt:lpstr>Scaffolds</vt:lpstr>
      <vt:lpstr>Objective: Make a ten to add and subtract within 20. </vt:lpstr>
      <vt:lpstr>Scaffolds</vt:lpstr>
      <vt:lpstr>Objective: Decompose to subtract from a ten when subtracting within 20 and apply to one-step word problems. </vt:lpstr>
      <vt:lpstr>Objective: Decompose to subtract from a ten when subtracting within 20 and apply to one-step word problems. </vt:lpstr>
      <vt:lpstr>Scaffolds</vt:lpstr>
      <vt:lpstr>Topic Openers</vt:lpstr>
      <vt:lpstr>Objective: Add and subtract within multiples of ten based on understanding place value and basic facts. </vt:lpstr>
      <vt:lpstr>Scaffolds</vt:lpstr>
      <vt:lpstr>Objective: Add within 100 using properties of addition to make a ten. </vt:lpstr>
      <vt:lpstr>Objective: Decompose to subtract from a ten when subtracting within 100 and apply to one-step word problems.</vt:lpstr>
      <vt:lpstr>Objective: Decompose to subtract from a ten when subtracting within 100 and apply to one-step word problems. </vt:lpstr>
      <vt:lpstr>End of Module Assessment</vt:lpstr>
      <vt:lpstr>Agenda</vt:lpstr>
      <vt:lpstr>Progression Study</vt:lpstr>
      <vt:lpstr>Progression Study</vt:lpstr>
      <vt:lpstr>Coherence Within the Module</vt:lpstr>
      <vt:lpstr>Coherence Within the Module</vt:lpstr>
      <vt:lpstr>Agenda</vt:lpstr>
      <vt:lpstr>Practice a Planning Protocol</vt:lpstr>
      <vt:lpstr>Practice a Planning Protocol</vt:lpstr>
      <vt:lpstr>Practice a Planning Protocol</vt:lpstr>
      <vt:lpstr>Practice a Planning Protocol</vt:lpstr>
      <vt:lpstr>Practice a Planning Protocol</vt:lpstr>
      <vt:lpstr>Module 2 Overview </vt:lpstr>
      <vt:lpstr>Objective: Connect measurement with physical units by using multiple copies of the same physical unit to measure. </vt:lpstr>
      <vt:lpstr>Objective: Use iteration with one physical unit to measure. </vt:lpstr>
      <vt:lpstr>Objective: Apply concepts to create unit rulers and measure lengths using unit rulers. </vt:lpstr>
      <vt:lpstr>Objective: Apply concepts to create unit rulers and measure lengths using unit rulers. </vt:lpstr>
      <vt:lpstr>Objective: Measure various objects using centimeter rulers and meter sticks. </vt:lpstr>
      <vt:lpstr>Objective: Measure various objects using centimeter rulers and meter sticks. </vt:lpstr>
      <vt:lpstr>Objective: Develop estimation strategies by applying prior knowledge of length and using mental benchmarks. </vt:lpstr>
      <vt:lpstr>Objective: Develop estimation strategies by applying prior knowledge of length and using mental benchmarks. </vt:lpstr>
      <vt:lpstr>Objective: Measure and compare lengths using centimeters and meters. </vt:lpstr>
      <vt:lpstr>Objective: Measure and compare lengths using centimeters and meters. </vt:lpstr>
      <vt:lpstr>Objective: Measure and compare lengths using centimeters and meters. </vt:lpstr>
      <vt:lpstr>Objective: Measure and compare lengths using standard metric length units and non-standard length units; relate measurement to unit size. </vt:lpstr>
      <vt:lpstr>Objective: Solve addition and subtraction word problems using the ruler as a number line. </vt:lpstr>
      <vt:lpstr>Objective: Solve addition and subtraction word problems using the ruler as a number line. </vt:lpstr>
      <vt:lpstr>Objective: Measure lengths of string using measurement tools, and use tape diagrams to represent and compare lengths. </vt:lpstr>
      <vt:lpstr>Objective: Apply conceptual understanding of measurement by solving two-step word problems. </vt:lpstr>
      <vt:lpstr>Objective: Apply conceptual understanding of measurement by solving two-step word problems. </vt:lpstr>
      <vt:lpstr>End of Module Assessment</vt:lpstr>
      <vt:lpstr>Agenda</vt:lpstr>
      <vt:lpstr>Practice a Planning Protocol</vt:lpstr>
      <vt:lpstr>Biggest Takeaway</vt:lpstr>
      <vt:lpstr>Key Points</vt:lpstr>
      <vt:lpstr>Next Step</vt:lpstr>
    </vt:vector>
  </TitlesOfParts>
  <Company>Something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Bren Bryant</cp:lastModifiedBy>
  <cp:revision>1055</cp:revision>
  <cp:lastPrinted>2014-06-06T23:13:33Z</cp:lastPrinted>
  <dcterms:created xsi:type="dcterms:W3CDTF">2011-06-29T20:45:58Z</dcterms:created>
  <dcterms:modified xsi:type="dcterms:W3CDTF">2014-07-14T03:02:07Z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