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handoutMasterIdLst>
    <p:handoutMasterId r:id="rId57"/>
  </p:handoutMasterIdLst>
  <p:sldIdLst>
    <p:sldId id="259" r:id="rId5"/>
    <p:sldId id="320" r:id="rId6"/>
    <p:sldId id="260" r:id="rId7"/>
    <p:sldId id="261" r:id="rId8"/>
    <p:sldId id="262" r:id="rId9"/>
    <p:sldId id="263" r:id="rId10"/>
    <p:sldId id="264" r:id="rId11"/>
    <p:sldId id="321" r:id="rId12"/>
    <p:sldId id="266" r:id="rId13"/>
    <p:sldId id="267" r:id="rId14"/>
    <p:sldId id="323" r:id="rId15"/>
    <p:sldId id="268" r:id="rId16"/>
    <p:sldId id="325" r:id="rId17"/>
    <p:sldId id="270" r:id="rId18"/>
    <p:sldId id="326" r:id="rId19"/>
    <p:sldId id="272"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90" r:id="rId33"/>
    <p:sldId id="293" r:id="rId34"/>
    <p:sldId id="294" r:id="rId35"/>
    <p:sldId id="296" r:id="rId36"/>
    <p:sldId id="298" r:id="rId37"/>
    <p:sldId id="299" r:id="rId38"/>
    <p:sldId id="302"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VzuOS5mG5lKIQDUkHnFOw==" hashData="1Kurc8v4iFiQDzQ+pX17NW8/0F3LZyEHb1QmY4iq2/Djr7id4D5Tw1X40zwHQWzi7aGNvDYhG+CPZXsiFXxmI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40"/>
    <a:srgbClr val="DF6314"/>
    <a:srgbClr val="636466"/>
    <a:srgbClr val="F09372"/>
    <a:srgbClr val="E27548"/>
    <a:srgbClr val="DF6316"/>
    <a:srgbClr val="D4F9E2"/>
    <a:srgbClr val="D4F9F6"/>
    <a:srgbClr val="C8D9B5"/>
    <a:srgbClr val="00B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005" autoAdjust="0"/>
    <p:restoredTop sz="60864" autoAdjust="0"/>
  </p:normalViewPr>
  <p:slideViewPr>
    <p:cSldViewPr snapToObjects="1">
      <p:cViewPr varScale="1">
        <p:scale>
          <a:sx n="45" d="100"/>
          <a:sy n="45" d="100"/>
        </p:scale>
        <p:origin x="1968" y="48"/>
      </p:cViewPr>
      <p:guideLst>
        <p:guide orient="horz" pos="2160"/>
        <p:guide pos="2880"/>
      </p:guideLst>
    </p:cSldViewPr>
  </p:slideViewPr>
  <p:outlineViewPr>
    <p:cViewPr>
      <p:scale>
        <a:sx n="33" d="100"/>
        <a:sy n="33" d="100"/>
      </p:scale>
      <p:origin x="0" y="3342"/>
    </p:cViewPr>
  </p:outlineViewPr>
  <p:notesTextViewPr>
    <p:cViewPr>
      <p:scale>
        <a:sx n="150" d="100"/>
        <a:sy n="150" d="100"/>
      </p:scale>
      <p:origin x="0" y="0"/>
    </p:cViewPr>
  </p:notesTextViewPr>
  <p:sorterViewPr>
    <p:cViewPr>
      <p:scale>
        <a:sx n="100" d="100"/>
        <a:sy n="100" d="100"/>
      </p:scale>
      <p:origin x="0" y="0"/>
    </p:cViewPr>
  </p:sorterViewPr>
  <p:notesViewPr>
    <p:cSldViewPr snapToObjects="1">
      <p:cViewPr>
        <p:scale>
          <a:sx n="118" d="100"/>
          <a:sy n="118" d="100"/>
        </p:scale>
        <p:origin x="1506" y="-35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9C373-8FE1-4598-8BEE-81D7365E88B7}" type="doc">
      <dgm:prSet loTypeId="urn:microsoft.com/office/officeart/2005/8/layout/hierarchy4" loCatId="relationship" qsTypeId="urn:microsoft.com/office/officeart/2005/8/quickstyle/simple1" qsCatId="simple" csTypeId="urn:microsoft.com/office/officeart/2005/8/colors/colorful1#1" csCatId="colorful" phldr="1"/>
      <dgm:spPr/>
      <dgm:t>
        <a:bodyPr/>
        <a:lstStyle/>
        <a:p>
          <a:endParaRPr lang="en-US"/>
        </a:p>
      </dgm:t>
    </dgm:pt>
    <dgm:pt modelId="{75528345-B79B-42B6-8229-F3C4C0B179F7}">
      <dgm:prSet phldrT="[Text]"/>
      <dgm:spPr/>
      <dgm:t>
        <a:bodyPr/>
        <a:lstStyle/>
        <a:p>
          <a:r>
            <a:rPr lang="en-US" dirty="0" smtClean="0"/>
            <a:t>Module Overview</a:t>
          </a:r>
          <a:endParaRPr lang="en-US" dirty="0"/>
        </a:p>
      </dgm:t>
    </dgm:pt>
    <dgm:pt modelId="{AA97573D-C4CF-4D72-9B03-7DA214FAE17F}" type="parTrans" cxnId="{323D7DA3-57DA-49AD-B483-C7D4C29B7670}">
      <dgm:prSet/>
      <dgm:spPr/>
      <dgm:t>
        <a:bodyPr/>
        <a:lstStyle/>
        <a:p>
          <a:endParaRPr lang="en-US"/>
        </a:p>
      </dgm:t>
    </dgm:pt>
    <dgm:pt modelId="{9E8A0541-AAB2-45CB-98D3-1F07684BC3BA}" type="sibTrans" cxnId="{323D7DA3-57DA-49AD-B483-C7D4C29B7670}">
      <dgm:prSet/>
      <dgm:spPr/>
      <dgm:t>
        <a:bodyPr/>
        <a:lstStyle/>
        <a:p>
          <a:endParaRPr lang="en-US"/>
        </a:p>
      </dgm:t>
    </dgm:pt>
    <dgm:pt modelId="{D4DA3F4D-7295-4201-8CF3-C0C1C3FC8272}">
      <dgm:prSet phldrT="[Text]"/>
      <dgm:spPr/>
      <dgm:t>
        <a:bodyPr/>
        <a:lstStyle/>
        <a:p>
          <a:r>
            <a:rPr lang="en-US" dirty="0" smtClean="0"/>
            <a:t>Topic </a:t>
          </a:r>
          <a:endParaRPr lang="en-US" dirty="0"/>
        </a:p>
      </dgm:t>
    </dgm:pt>
    <dgm:pt modelId="{4D95214B-C3C5-4748-AB20-717EF34249AE}" type="parTrans" cxnId="{4A4CFE16-CDBF-482B-8203-D7192E9147FB}">
      <dgm:prSet/>
      <dgm:spPr/>
      <dgm:t>
        <a:bodyPr/>
        <a:lstStyle/>
        <a:p>
          <a:endParaRPr lang="en-US"/>
        </a:p>
      </dgm:t>
    </dgm:pt>
    <dgm:pt modelId="{27FEFCB8-3F5F-427E-9178-EC6ED960AB40}" type="sibTrans" cxnId="{4A4CFE16-CDBF-482B-8203-D7192E9147FB}">
      <dgm:prSet/>
      <dgm:spPr/>
      <dgm:t>
        <a:bodyPr/>
        <a:lstStyle/>
        <a:p>
          <a:endParaRPr lang="en-US"/>
        </a:p>
      </dgm:t>
    </dgm:pt>
    <dgm:pt modelId="{A0F28CA2-A3DB-4AFC-B272-6DC5679792A1}">
      <dgm:prSet phldrT="[Text]"/>
      <dgm:spPr/>
      <dgm:t>
        <a:bodyPr/>
        <a:lstStyle/>
        <a:p>
          <a:r>
            <a:rPr lang="en-US" dirty="0" smtClean="0"/>
            <a:t>L1</a:t>
          </a:r>
          <a:endParaRPr lang="en-US" dirty="0"/>
        </a:p>
      </dgm:t>
    </dgm:pt>
    <dgm:pt modelId="{92DCB14B-5B25-4723-9F00-9A92AB15411B}" type="parTrans" cxnId="{7053B983-37BA-4FC4-965F-CBF49116CB0D}">
      <dgm:prSet/>
      <dgm:spPr/>
      <dgm:t>
        <a:bodyPr/>
        <a:lstStyle/>
        <a:p>
          <a:endParaRPr lang="en-US"/>
        </a:p>
      </dgm:t>
    </dgm:pt>
    <dgm:pt modelId="{642A9489-EEFA-413E-8FE3-C2305CE27197}" type="sibTrans" cxnId="{7053B983-37BA-4FC4-965F-CBF49116CB0D}">
      <dgm:prSet/>
      <dgm:spPr/>
      <dgm:t>
        <a:bodyPr/>
        <a:lstStyle/>
        <a:p>
          <a:endParaRPr lang="en-US"/>
        </a:p>
      </dgm:t>
    </dgm:pt>
    <dgm:pt modelId="{C87AC90F-5C2E-45B1-8DEB-7E1961C92363}">
      <dgm:prSet phldrT="[Text]"/>
      <dgm:spPr/>
      <dgm:t>
        <a:bodyPr/>
        <a:lstStyle/>
        <a:p>
          <a:r>
            <a:rPr lang="en-US" dirty="0" smtClean="0"/>
            <a:t>Topic </a:t>
          </a:r>
          <a:endParaRPr lang="en-US" dirty="0"/>
        </a:p>
      </dgm:t>
    </dgm:pt>
    <dgm:pt modelId="{E8FAA5B6-673A-4FB3-AE7A-326CAA62AF1F}" type="parTrans" cxnId="{E96F1D0E-55EF-482D-BCA9-A85E94A523E2}">
      <dgm:prSet/>
      <dgm:spPr/>
      <dgm:t>
        <a:bodyPr/>
        <a:lstStyle/>
        <a:p>
          <a:endParaRPr lang="en-US"/>
        </a:p>
      </dgm:t>
    </dgm:pt>
    <dgm:pt modelId="{02421B3E-FE87-4B64-903B-63FAEDFCEE00}" type="sibTrans" cxnId="{E96F1D0E-55EF-482D-BCA9-A85E94A523E2}">
      <dgm:prSet/>
      <dgm:spPr/>
      <dgm:t>
        <a:bodyPr/>
        <a:lstStyle/>
        <a:p>
          <a:endParaRPr lang="en-US"/>
        </a:p>
      </dgm:t>
    </dgm:pt>
    <dgm:pt modelId="{D772D67C-5F5D-499D-84DB-9514670B44E5}">
      <dgm:prSet phldrT="[Text]"/>
      <dgm:spPr/>
      <dgm:t>
        <a:bodyPr/>
        <a:lstStyle/>
        <a:p>
          <a:r>
            <a:rPr lang="en-US" dirty="0" smtClean="0"/>
            <a:t>L5</a:t>
          </a:r>
          <a:endParaRPr lang="en-US" dirty="0"/>
        </a:p>
      </dgm:t>
    </dgm:pt>
    <dgm:pt modelId="{84F651DD-1959-46F9-A100-E5D5D7763D29}" type="parTrans" cxnId="{CEE542C1-D24A-4CAA-B89A-976286151EFE}">
      <dgm:prSet/>
      <dgm:spPr/>
      <dgm:t>
        <a:bodyPr/>
        <a:lstStyle/>
        <a:p>
          <a:endParaRPr lang="en-US"/>
        </a:p>
      </dgm:t>
    </dgm:pt>
    <dgm:pt modelId="{2DCA14A8-4B01-4AA9-88E4-40A26ED42192}" type="sibTrans" cxnId="{CEE542C1-D24A-4CAA-B89A-976286151EFE}">
      <dgm:prSet/>
      <dgm:spPr/>
      <dgm:t>
        <a:bodyPr/>
        <a:lstStyle/>
        <a:p>
          <a:endParaRPr lang="en-US"/>
        </a:p>
      </dgm:t>
    </dgm:pt>
    <dgm:pt modelId="{259E6580-96A4-4D7E-BECB-57B2B90CD65D}">
      <dgm:prSet/>
      <dgm:spPr/>
      <dgm:t>
        <a:bodyPr/>
        <a:lstStyle/>
        <a:p>
          <a:r>
            <a:rPr lang="en-US" dirty="0" smtClean="0"/>
            <a:t>Topic </a:t>
          </a:r>
          <a:endParaRPr lang="en-US" dirty="0"/>
        </a:p>
      </dgm:t>
    </dgm:pt>
    <dgm:pt modelId="{0C0FB25E-3C5D-4861-A0D6-F9B174ABF9DA}" type="parTrans" cxnId="{941DF463-3DB6-406E-9062-C26AE1D2B7B2}">
      <dgm:prSet/>
      <dgm:spPr/>
      <dgm:t>
        <a:bodyPr/>
        <a:lstStyle/>
        <a:p>
          <a:endParaRPr lang="en-US"/>
        </a:p>
      </dgm:t>
    </dgm:pt>
    <dgm:pt modelId="{ED276536-B507-41F5-977A-927B015D56E6}" type="sibTrans" cxnId="{941DF463-3DB6-406E-9062-C26AE1D2B7B2}">
      <dgm:prSet/>
      <dgm:spPr/>
      <dgm:t>
        <a:bodyPr/>
        <a:lstStyle/>
        <a:p>
          <a:endParaRPr lang="en-US"/>
        </a:p>
      </dgm:t>
    </dgm:pt>
    <dgm:pt modelId="{B65CE923-72C8-4CB9-9DC0-DB0F2FA5A5E0}">
      <dgm:prSet phldrT="[Text]"/>
      <dgm:spPr/>
      <dgm:t>
        <a:bodyPr/>
        <a:lstStyle/>
        <a:p>
          <a:r>
            <a:rPr lang="en-US" dirty="0" smtClean="0"/>
            <a:t>L6</a:t>
          </a:r>
          <a:endParaRPr lang="en-US" dirty="0"/>
        </a:p>
      </dgm:t>
    </dgm:pt>
    <dgm:pt modelId="{59589F79-4DDB-4AD1-BC50-28D61A7EEE86}" type="parTrans" cxnId="{892F9A44-1D4D-464B-B8D1-91E74C177A76}">
      <dgm:prSet/>
      <dgm:spPr/>
      <dgm:t>
        <a:bodyPr/>
        <a:lstStyle/>
        <a:p>
          <a:endParaRPr lang="en-US"/>
        </a:p>
      </dgm:t>
    </dgm:pt>
    <dgm:pt modelId="{E5C71514-C3A5-47CE-AA9C-569FAA9824BC}" type="sibTrans" cxnId="{892F9A44-1D4D-464B-B8D1-91E74C177A76}">
      <dgm:prSet/>
      <dgm:spPr/>
      <dgm:t>
        <a:bodyPr/>
        <a:lstStyle/>
        <a:p>
          <a:endParaRPr lang="en-US"/>
        </a:p>
      </dgm:t>
    </dgm:pt>
    <dgm:pt modelId="{A9AEA7B0-9211-44E8-97D1-321DC2A7F897}">
      <dgm:prSet phldrT="[Text]"/>
      <dgm:spPr/>
      <dgm:t>
        <a:bodyPr/>
        <a:lstStyle/>
        <a:p>
          <a:r>
            <a:rPr lang="en-US" dirty="0" smtClean="0"/>
            <a:t>L2</a:t>
          </a:r>
          <a:endParaRPr lang="en-US" dirty="0"/>
        </a:p>
      </dgm:t>
    </dgm:pt>
    <dgm:pt modelId="{E1E656B5-B3ED-422A-A41E-68A56BF6A3B8}" type="parTrans" cxnId="{00C292E8-11AE-4A25-AE2B-AC6E84A87F5A}">
      <dgm:prSet/>
      <dgm:spPr/>
      <dgm:t>
        <a:bodyPr/>
        <a:lstStyle/>
        <a:p>
          <a:endParaRPr lang="en-US"/>
        </a:p>
      </dgm:t>
    </dgm:pt>
    <dgm:pt modelId="{10887905-F4D6-473C-A91C-65862F03B1E6}" type="sibTrans" cxnId="{00C292E8-11AE-4A25-AE2B-AC6E84A87F5A}">
      <dgm:prSet/>
      <dgm:spPr/>
      <dgm:t>
        <a:bodyPr/>
        <a:lstStyle/>
        <a:p>
          <a:endParaRPr lang="en-US"/>
        </a:p>
      </dgm:t>
    </dgm:pt>
    <dgm:pt modelId="{BD1379A4-5367-424B-8CC7-14A21F83155A}">
      <dgm:prSet phldrT="[Text]"/>
      <dgm:spPr/>
      <dgm:t>
        <a:bodyPr/>
        <a:lstStyle/>
        <a:p>
          <a:r>
            <a:rPr lang="en-US" dirty="0" smtClean="0"/>
            <a:t>L3</a:t>
          </a:r>
          <a:endParaRPr lang="en-US" dirty="0"/>
        </a:p>
      </dgm:t>
    </dgm:pt>
    <dgm:pt modelId="{48B5BA03-6628-4184-A53F-2C17102EBBF5}" type="parTrans" cxnId="{6B65A4BF-8932-4DBD-9F10-F4B31D5AB770}">
      <dgm:prSet/>
      <dgm:spPr/>
      <dgm:t>
        <a:bodyPr/>
        <a:lstStyle/>
        <a:p>
          <a:endParaRPr lang="en-US"/>
        </a:p>
      </dgm:t>
    </dgm:pt>
    <dgm:pt modelId="{40F5AAC0-88FF-4B7B-ACDC-EBC48070933C}" type="sibTrans" cxnId="{6B65A4BF-8932-4DBD-9F10-F4B31D5AB770}">
      <dgm:prSet/>
      <dgm:spPr/>
      <dgm:t>
        <a:bodyPr/>
        <a:lstStyle/>
        <a:p>
          <a:endParaRPr lang="en-US"/>
        </a:p>
      </dgm:t>
    </dgm:pt>
    <dgm:pt modelId="{EB93E767-1C37-4EF1-BD4C-606270F1240A}">
      <dgm:prSet/>
      <dgm:spPr/>
      <dgm:t>
        <a:bodyPr/>
        <a:lstStyle/>
        <a:p>
          <a:r>
            <a:rPr lang="en-US" dirty="0" smtClean="0"/>
            <a:t>L7</a:t>
          </a:r>
          <a:endParaRPr lang="en-US" dirty="0"/>
        </a:p>
      </dgm:t>
    </dgm:pt>
    <dgm:pt modelId="{3D083FAF-A9C5-4117-B487-8F8FEFA78351}" type="parTrans" cxnId="{C01AAE08-B1B6-47F4-98A5-825D3C850A85}">
      <dgm:prSet/>
      <dgm:spPr/>
      <dgm:t>
        <a:bodyPr/>
        <a:lstStyle/>
        <a:p>
          <a:endParaRPr lang="en-US"/>
        </a:p>
      </dgm:t>
    </dgm:pt>
    <dgm:pt modelId="{D8952597-0EFB-447A-9C43-BE589C489C69}" type="sibTrans" cxnId="{C01AAE08-B1B6-47F4-98A5-825D3C850A85}">
      <dgm:prSet/>
      <dgm:spPr/>
      <dgm:t>
        <a:bodyPr/>
        <a:lstStyle/>
        <a:p>
          <a:endParaRPr lang="en-US"/>
        </a:p>
      </dgm:t>
    </dgm:pt>
    <dgm:pt modelId="{06D5F995-5DDC-4079-B461-2B907C9B77E0}">
      <dgm:prSet/>
      <dgm:spPr/>
      <dgm:t>
        <a:bodyPr/>
        <a:lstStyle/>
        <a:p>
          <a:r>
            <a:rPr lang="en-US" dirty="0" smtClean="0"/>
            <a:t>L8</a:t>
          </a:r>
          <a:endParaRPr lang="en-US" dirty="0"/>
        </a:p>
      </dgm:t>
    </dgm:pt>
    <dgm:pt modelId="{5554D411-CF27-47DE-A16F-8240390DC486}" type="parTrans" cxnId="{CFC4FF4F-E2FC-42B4-A909-F8A04A6C08A0}">
      <dgm:prSet/>
      <dgm:spPr/>
      <dgm:t>
        <a:bodyPr/>
        <a:lstStyle/>
        <a:p>
          <a:endParaRPr lang="en-US"/>
        </a:p>
      </dgm:t>
    </dgm:pt>
    <dgm:pt modelId="{9ADCD872-67FC-413A-9885-0B5C85D1E591}" type="sibTrans" cxnId="{CFC4FF4F-E2FC-42B4-A909-F8A04A6C08A0}">
      <dgm:prSet/>
      <dgm:spPr/>
      <dgm:t>
        <a:bodyPr/>
        <a:lstStyle/>
        <a:p>
          <a:endParaRPr lang="en-US"/>
        </a:p>
      </dgm:t>
    </dgm:pt>
    <dgm:pt modelId="{7AB1CAC3-B976-46F8-82EC-D064D959B6B5}">
      <dgm:prSet/>
      <dgm:spPr/>
      <dgm:t>
        <a:bodyPr/>
        <a:lstStyle/>
        <a:p>
          <a:r>
            <a:rPr lang="en-US" dirty="0" smtClean="0"/>
            <a:t>L9</a:t>
          </a:r>
          <a:endParaRPr lang="en-US" dirty="0"/>
        </a:p>
      </dgm:t>
    </dgm:pt>
    <dgm:pt modelId="{D3C7AF8C-D9CA-47D6-BFCC-89D035CC13DD}" type="parTrans" cxnId="{66208711-BA50-471D-A547-AAC71AD63516}">
      <dgm:prSet/>
      <dgm:spPr/>
      <dgm:t>
        <a:bodyPr/>
        <a:lstStyle/>
        <a:p>
          <a:endParaRPr lang="en-US"/>
        </a:p>
      </dgm:t>
    </dgm:pt>
    <dgm:pt modelId="{8DB081A6-A06B-4D48-A26E-0375A5B1ACA4}" type="sibTrans" cxnId="{66208711-BA50-471D-A547-AAC71AD63516}">
      <dgm:prSet/>
      <dgm:spPr/>
      <dgm:t>
        <a:bodyPr/>
        <a:lstStyle/>
        <a:p>
          <a:endParaRPr lang="en-US"/>
        </a:p>
      </dgm:t>
    </dgm:pt>
    <dgm:pt modelId="{960A91AB-1AAF-47DB-9F0F-3AFBE4FF44FC}">
      <dgm:prSet/>
      <dgm:spPr/>
      <dgm:t>
        <a:bodyPr/>
        <a:lstStyle/>
        <a:p>
          <a:r>
            <a:rPr lang="en-US" dirty="0" smtClean="0"/>
            <a:t>Topic</a:t>
          </a:r>
          <a:endParaRPr lang="en-US" dirty="0"/>
        </a:p>
      </dgm:t>
    </dgm:pt>
    <dgm:pt modelId="{25E3D617-A96D-4331-9CB4-6A9DFB3A7F89}" type="parTrans" cxnId="{5886D858-74C0-41CA-908F-5D4D64B057F9}">
      <dgm:prSet/>
      <dgm:spPr/>
      <dgm:t>
        <a:bodyPr/>
        <a:lstStyle/>
        <a:p>
          <a:endParaRPr lang="en-US"/>
        </a:p>
      </dgm:t>
    </dgm:pt>
    <dgm:pt modelId="{267F909E-F401-46A7-BCAC-119366325F3A}" type="sibTrans" cxnId="{5886D858-74C0-41CA-908F-5D4D64B057F9}">
      <dgm:prSet/>
      <dgm:spPr/>
      <dgm:t>
        <a:bodyPr/>
        <a:lstStyle/>
        <a:p>
          <a:endParaRPr lang="en-US"/>
        </a:p>
      </dgm:t>
    </dgm:pt>
    <dgm:pt modelId="{6EDCA7F2-D388-4684-B01E-6849E6F2DFC7}">
      <dgm:prSet/>
      <dgm:spPr/>
      <dgm:t>
        <a:bodyPr/>
        <a:lstStyle/>
        <a:p>
          <a:r>
            <a:rPr lang="en-US" dirty="0" smtClean="0"/>
            <a:t>Topic</a:t>
          </a:r>
          <a:endParaRPr lang="en-US" dirty="0"/>
        </a:p>
      </dgm:t>
    </dgm:pt>
    <dgm:pt modelId="{F4E3FAD5-6912-4A7A-8338-C429B8592C2F}" type="parTrans" cxnId="{A38DCD6B-28AC-437A-979D-713197D8A567}">
      <dgm:prSet/>
      <dgm:spPr/>
      <dgm:t>
        <a:bodyPr/>
        <a:lstStyle/>
        <a:p>
          <a:endParaRPr lang="en-US"/>
        </a:p>
      </dgm:t>
    </dgm:pt>
    <dgm:pt modelId="{FB823AAC-6911-4104-B7CE-99045C611E98}" type="sibTrans" cxnId="{A38DCD6B-28AC-437A-979D-713197D8A567}">
      <dgm:prSet/>
      <dgm:spPr/>
      <dgm:t>
        <a:bodyPr/>
        <a:lstStyle/>
        <a:p>
          <a:endParaRPr lang="en-US"/>
        </a:p>
      </dgm:t>
    </dgm:pt>
    <dgm:pt modelId="{BB0429F1-1111-46A0-9BD0-0F9E95847568}">
      <dgm:prSet/>
      <dgm:spPr/>
      <dgm:t>
        <a:bodyPr/>
        <a:lstStyle/>
        <a:p>
          <a:r>
            <a:rPr lang="en-US" dirty="0" smtClean="0"/>
            <a:t>L11</a:t>
          </a:r>
          <a:endParaRPr lang="en-US" dirty="0"/>
        </a:p>
      </dgm:t>
    </dgm:pt>
    <dgm:pt modelId="{57C62D73-8470-4715-873B-95EB85878FA2}" type="parTrans" cxnId="{EF7E9D9E-0BA2-4280-B162-5A4DA1FE5A23}">
      <dgm:prSet/>
      <dgm:spPr/>
      <dgm:t>
        <a:bodyPr/>
        <a:lstStyle/>
        <a:p>
          <a:endParaRPr lang="en-US"/>
        </a:p>
      </dgm:t>
    </dgm:pt>
    <dgm:pt modelId="{7A32EBE9-2934-4C2C-853F-201496EBB6DF}" type="sibTrans" cxnId="{EF7E9D9E-0BA2-4280-B162-5A4DA1FE5A23}">
      <dgm:prSet/>
      <dgm:spPr/>
      <dgm:t>
        <a:bodyPr/>
        <a:lstStyle/>
        <a:p>
          <a:endParaRPr lang="en-US"/>
        </a:p>
      </dgm:t>
    </dgm:pt>
    <dgm:pt modelId="{F3B6FF0E-B94A-4D1C-A5B6-A9D2E9732703}">
      <dgm:prSet/>
      <dgm:spPr/>
      <dgm:t>
        <a:bodyPr/>
        <a:lstStyle/>
        <a:p>
          <a:r>
            <a:rPr lang="en-US" dirty="0" smtClean="0"/>
            <a:t>Topic</a:t>
          </a:r>
          <a:endParaRPr lang="en-US" dirty="0"/>
        </a:p>
      </dgm:t>
    </dgm:pt>
    <dgm:pt modelId="{3F72F970-ED3F-4AB7-A66A-512F24D2A0B9}" type="parTrans" cxnId="{C3B0AB4A-71B9-4C2F-85C1-20BFE5ACE7B9}">
      <dgm:prSet/>
      <dgm:spPr/>
      <dgm:t>
        <a:bodyPr/>
        <a:lstStyle/>
        <a:p>
          <a:endParaRPr lang="en-US"/>
        </a:p>
      </dgm:t>
    </dgm:pt>
    <dgm:pt modelId="{0D80E037-9EB0-4110-A66C-90E3ABC0C1A9}" type="sibTrans" cxnId="{C3B0AB4A-71B9-4C2F-85C1-20BFE5ACE7B9}">
      <dgm:prSet/>
      <dgm:spPr/>
      <dgm:t>
        <a:bodyPr/>
        <a:lstStyle/>
        <a:p>
          <a:endParaRPr lang="en-US"/>
        </a:p>
      </dgm:t>
    </dgm:pt>
    <dgm:pt modelId="{C50691B8-023D-458B-A191-71B235C2D8E4}">
      <dgm:prSet/>
      <dgm:spPr/>
      <dgm:t>
        <a:bodyPr/>
        <a:lstStyle/>
        <a:p>
          <a:r>
            <a:rPr lang="en-US" dirty="0" smtClean="0"/>
            <a:t>L13</a:t>
          </a:r>
          <a:endParaRPr lang="en-US" dirty="0"/>
        </a:p>
      </dgm:t>
    </dgm:pt>
    <dgm:pt modelId="{A2ADFE32-7417-4CDD-86E4-501F0182B541}" type="parTrans" cxnId="{9D192EBD-BD91-4E74-947A-CA847BC4C7EE}">
      <dgm:prSet/>
      <dgm:spPr/>
      <dgm:t>
        <a:bodyPr/>
        <a:lstStyle/>
        <a:p>
          <a:endParaRPr lang="en-US"/>
        </a:p>
      </dgm:t>
    </dgm:pt>
    <dgm:pt modelId="{2AF7E366-4C71-4EC9-BF15-0BB79EB334DD}" type="sibTrans" cxnId="{9D192EBD-BD91-4E74-947A-CA847BC4C7EE}">
      <dgm:prSet/>
      <dgm:spPr/>
      <dgm:t>
        <a:bodyPr/>
        <a:lstStyle/>
        <a:p>
          <a:endParaRPr lang="en-US"/>
        </a:p>
      </dgm:t>
    </dgm:pt>
    <dgm:pt modelId="{5C8AF790-C8C8-40EE-B3BC-57B8060E0BB7}">
      <dgm:prSet phldrT="[Text]"/>
      <dgm:spPr/>
      <dgm:t>
        <a:bodyPr/>
        <a:lstStyle/>
        <a:p>
          <a:r>
            <a:rPr lang="en-US" dirty="0" smtClean="0"/>
            <a:t>L4</a:t>
          </a:r>
          <a:endParaRPr lang="en-US" dirty="0"/>
        </a:p>
      </dgm:t>
    </dgm:pt>
    <dgm:pt modelId="{904E38C6-9219-4A4B-B82F-7B00EA434AFC}" type="parTrans" cxnId="{EE690C9E-D56F-4D0B-A124-08FAB5A680B1}">
      <dgm:prSet/>
      <dgm:spPr/>
      <dgm:t>
        <a:bodyPr/>
        <a:lstStyle/>
        <a:p>
          <a:endParaRPr lang="en-US"/>
        </a:p>
      </dgm:t>
    </dgm:pt>
    <dgm:pt modelId="{BFC191CD-0CF8-4191-A355-7D06FB529619}" type="sibTrans" cxnId="{EE690C9E-D56F-4D0B-A124-08FAB5A680B1}">
      <dgm:prSet/>
      <dgm:spPr/>
      <dgm:t>
        <a:bodyPr/>
        <a:lstStyle/>
        <a:p>
          <a:endParaRPr lang="en-US"/>
        </a:p>
      </dgm:t>
    </dgm:pt>
    <dgm:pt modelId="{103E7A08-BCC7-498A-85AE-4D241A1188AB}">
      <dgm:prSet/>
      <dgm:spPr/>
      <dgm:t>
        <a:bodyPr/>
        <a:lstStyle/>
        <a:p>
          <a:r>
            <a:rPr lang="en-US" dirty="0" smtClean="0"/>
            <a:t>L10</a:t>
          </a:r>
          <a:endParaRPr lang="en-US" dirty="0"/>
        </a:p>
      </dgm:t>
    </dgm:pt>
    <dgm:pt modelId="{5016CCE3-2849-49B1-AF69-A10BA1E3EF15}" type="parTrans" cxnId="{08EACEA5-298C-4CBB-9CEB-4DEF0791BA92}">
      <dgm:prSet/>
      <dgm:spPr/>
      <dgm:t>
        <a:bodyPr/>
        <a:lstStyle/>
        <a:p>
          <a:endParaRPr lang="en-US"/>
        </a:p>
      </dgm:t>
    </dgm:pt>
    <dgm:pt modelId="{E8A63153-EFDB-4053-B3C8-A8FF954504F6}" type="sibTrans" cxnId="{08EACEA5-298C-4CBB-9CEB-4DEF0791BA92}">
      <dgm:prSet/>
      <dgm:spPr/>
      <dgm:t>
        <a:bodyPr/>
        <a:lstStyle/>
        <a:p>
          <a:endParaRPr lang="en-US"/>
        </a:p>
      </dgm:t>
    </dgm:pt>
    <dgm:pt modelId="{E15C0674-33C0-448F-8607-5C33D8C199F4}">
      <dgm:prSet/>
      <dgm:spPr/>
      <dgm:t>
        <a:bodyPr/>
        <a:lstStyle/>
        <a:p>
          <a:r>
            <a:rPr lang="en-US" dirty="0" smtClean="0"/>
            <a:t>L12</a:t>
          </a:r>
          <a:endParaRPr lang="en-US" dirty="0"/>
        </a:p>
      </dgm:t>
    </dgm:pt>
    <dgm:pt modelId="{C62362BD-138B-4D7C-B249-C1122B10256E}" type="parTrans" cxnId="{D120D2C9-014F-4819-BEEA-C7D6D3CCBA85}">
      <dgm:prSet/>
      <dgm:spPr/>
      <dgm:t>
        <a:bodyPr/>
        <a:lstStyle/>
        <a:p>
          <a:endParaRPr lang="en-US"/>
        </a:p>
      </dgm:t>
    </dgm:pt>
    <dgm:pt modelId="{2B14A4B3-CEA9-4918-A323-133A9AA8C60E}" type="sibTrans" cxnId="{D120D2C9-014F-4819-BEEA-C7D6D3CCBA85}">
      <dgm:prSet/>
      <dgm:spPr/>
      <dgm:t>
        <a:bodyPr/>
        <a:lstStyle/>
        <a:p>
          <a:endParaRPr lang="en-US"/>
        </a:p>
      </dgm:t>
    </dgm:pt>
    <dgm:pt modelId="{D2AA8B20-572C-4FFC-B42F-80B49993804F}">
      <dgm:prSet/>
      <dgm:spPr/>
      <dgm:t>
        <a:bodyPr/>
        <a:lstStyle/>
        <a:p>
          <a:r>
            <a:rPr lang="en-US" dirty="0" smtClean="0"/>
            <a:t>L14</a:t>
          </a:r>
          <a:endParaRPr lang="en-US" dirty="0"/>
        </a:p>
      </dgm:t>
    </dgm:pt>
    <dgm:pt modelId="{81E72D1F-D4C9-424D-B452-B52E33A8D239}" type="parTrans" cxnId="{5CA84364-87FD-4F04-9396-280126637B93}">
      <dgm:prSet/>
      <dgm:spPr/>
      <dgm:t>
        <a:bodyPr/>
        <a:lstStyle/>
        <a:p>
          <a:endParaRPr lang="en-US"/>
        </a:p>
      </dgm:t>
    </dgm:pt>
    <dgm:pt modelId="{E1FF844A-E4F8-4163-83A3-988FA70FCC4B}" type="sibTrans" cxnId="{5CA84364-87FD-4F04-9396-280126637B93}">
      <dgm:prSet/>
      <dgm:spPr/>
      <dgm:t>
        <a:bodyPr/>
        <a:lstStyle/>
        <a:p>
          <a:endParaRPr lang="en-US"/>
        </a:p>
      </dgm:t>
    </dgm:pt>
    <dgm:pt modelId="{752296B2-6132-4CC3-9F0C-7971FEB05962}">
      <dgm:prSet/>
      <dgm:spPr/>
      <dgm:t>
        <a:bodyPr/>
        <a:lstStyle/>
        <a:p>
          <a:r>
            <a:rPr lang="en-US" dirty="0" smtClean="0"/>
            <a:t>L15</a:t>
          </a:r>
          <a:endParaRPr lang="en-US" dirty="0"/>
        </a:p>
      </dgm:t>
    </dgm:pt>
    <dgm:pt modelId="{0C72D247-D1B6-4828-8094-E52D4F92CCDD}" type="parTrans" cxnId="{B588CB30-304F-41EA-BC63-0584EF8CE0CD}">
      <dgm:prSet/>
      <dgm:spPr/>
      <dgm:t>
        <a:bodyPr/>
        <a:lstStyle/>
        <a:p>
          <a:endParaRPr lang="en-US"/>
        </a:p>
      </dgm:t>
    </dgm:pt>
    <dgm:pt modelId="{C1A88AFA-8FE9-4D51-96A4-09F4C464377E}" type="sibTrans" cxnId="{B588CB30-304F-41EA-BC63-0584EF8CE0CD}">
      <dgm:prSet/>
      <dgm:spPr/>
      <dgm:t>
        <a:bodyPr/>
        <a:lstStyle/>
        <a:p>
          <a:endParaRPr lang="en-US"/>
        </a:p>
      </dgm:t>
    </dgm:pt>
    <dgm:pt modelId="{DBC08FF7-33DE-481F-B674-BA1FA3FD3AA1}">
      <dgm:prSet/>
      <dgm:spPr/>
      <dgm:t>
        <a:bodyPr/>
        <a:lstStyle/>
        <a:p>
          <a:r>
            <a:rPr lang="en-US" dirty="0" smtClean="0"/>
            <a:t>L16</a:t>
          </a:r>
          <a:endParaRPr lang="en-US" dirty="0"/>
        </a:p>
      </dgm:t>
    </dgm:pt>
    <dgm:pt modelId="{B21B48BF-D92F-4EAA-8C20-CC8B3D81000C}" type="parTrans" cxnId="{7ED0CF73-A061-43DF-9037-897CAB5A6704}">
      <dgm:prSet/>
      <dgm:spPr/>
      <dgm:t>
        <a:bodyPr/>
        <a:lstStyle/>
        <a:p>
          <a:endParaRPr lang="en-US"/>
        </a:p>
      </dgm:t>
    </dgm:pt>
    <dgm:pt modelId="{95DDF01F-2D0D-43E6-818D-9A4A101542B9}" type="sibTrans" cxnId="{7ED0CF73-A061-43DF-9037-897CAB5A6704}">
      <dgm:prSet/>
      <dgm:spPr/>
      <dgm:t>
        <a:bodyPr/>
        <a:lstStyle/>
        <a:p>
          <a:endParaRPr lang="en-US"/>
        </a:p>
      </dgm:t>
    </dgm:pt>
    <dgm:pt modelId="{8B988EB4-8A83-453B-A174-CFBC329F5555}">
      <dgm:prSet/>
      <dgm:spPr/>
      <dgm:t>
        <a:bodyPr/>
        <a:lstStyle/>
        <a:p>
          <a:r>
            <a:rPr lang="en-US" dirty="0" smtClean="0"/>
            <a:t>L17</a:t>
          </a:r>
          <a:endParaRPr lang="en-US" dirty="0"/>
        </a:p>
      </dgm:t>
    </dgm:pt>
    <dgm:pt modelId="{8CABE6C1-A832-4DC7-96E9-231939F76D93}" type="parTrans" cxnId="{9660C104-9896-4AD8-9DA2-9BBE37921693}">
      <dgm:prSet/>
      <dgm:spPr/>
      <dgm:t>
        <a:bodyPr/>
        <a:lstStyle/>
        <a:p>
          <a:endParaRPr lang="en-US"/>
        </a:p>
      </dgm:t>
    </dgm:pt>
    <dgm:pt modelId="{5F67DD06-9047-40B9-89BC-962AA1F84C48}" type="sibTrans" cxnId="{9660C104-9896-4AD8-9DA2-9BBE37921693}">
      <dgm:prSet/>
      <dgm:spPr/>
      <dgm:t>
        <a:bodyPr/>
        <a:lstStyle/>
        <a:p>
          <a:endParaRPr lang="en-US"/>
        </a:p>
      </dgm:t>
    </dgm:pt>
    <dgm:pt modelId="{5ABFF127-A853-467B-98D8-BDB2462CE87B}">
      <dgm:prSet/>
      <dgm:spPr/>
      <dgm:t>
        <a:bodyPr/>
        <a:lstStyle/>
        <a:p>
          <a:r>
            <a:rPr lang="en-US" dirty="0" smtClean="0"/>
            <a:t>L18</a:t>
          </a:r>
          <a:endParaRPr lang="en-US" dirty="0"/>
        </a:p>
      </dgm:t>
    </dgm:pt>
    <dgm:pt modelId="{D6010C74-1F27-43CD-B266-8CE6EF753AD0}" type="parTrans" cxnId="{74888BED-C02D-46EE-921F-C1AFC8D4B828}">
      <dgm:prSet/>
      <dgm:spPr/>
      <dgm:t>
        <a:bodyPr/>
        <a:lstStyle/>
        <a:p>
          <a:endParaRPr lang="en-US"/>
        </a:p>
      </dgm:t>
    </dgm:pt>
    <dgm:pt modelId="{C4BCE77D-2CEE-4ADE-B764-52322F341D26}" type="sibTrans" cxnId="{74888BED-C02D-46EE-921F-C1AFC8D4B828}">
      <dgm:prSet/>
      <dgm:spPr/>
      <dgm:t>
        <a:bodyPr/>
        <a:lstStyle/>
        <a:p>
          <a:endParaRPr lang="en-US"/>
        </a:p>
      </dgm:t>
    </dgm:pt>
    <dgm:pt modelId="{991DFA57-3E6A-4DF1-A9CA-D8D544F79D7A}">
      <dgm:prSet/>
      <dgm:spPr/>
      <dgm:t>
        <a:bodyPr/>
        <a:lstStyle/>
        <a:p>
          <a:r>
            <a:rPr lang="en-US" dirty="0" smtClean="0"/>
            <a:t>L19</a:t>
          </a:r>
          <a:endParaRPr lang="en-US" dirty="0"/>
        </a:p>
      </dgm:t>
    </dgm:pt>
    <dgm:pt modelId="{B42DDBF4-6A0F-43F8-9B93-D77F7C515E72}" type="parTrans" cxnId="{DD45810F-2CD3-419B-9F9F-D9D4899A2E66}">
      <dgm:prSet/>
      <dgm:spPr/>
      <dgm:t>
        <a:bodyPr/>
        <a:lstStyle/>
        <a:p>
          <a:endParaRPr lang="en-US"/>
        </a:p>
      </dgm:t>
    </dgm:pt>
    <dgm:pt modelId="{3C981EA2-42F4-4E72-AB85-D602620F1496}" type="sibTrans" cxnId="{DD45810F-2CD3-419B-9F9F-D9D4899A2E66}">
      <dgm:prSet/>
      <dgm:spPr/>
      <dgm:t>
        <a:bodyPr/>
        <a:lstStyle/>
        <a:p>
          <a:endParaRPr lang="en-US"/>
        </a:p>
      </dgm:t>
    </dgm:pt>
    <dgm:pt modelId="{9E120815-8F00-484D-92E2-35B8A87AB197}" type="pres">
      <dgm:prSet presAssocID="{CA39C373-8FE1-4598-8BEE-81D7365E88B7}" presName="Name0" presStyleCnt="0">
        <dgm:presLayoutVars>
          <dgm:chPref val="1"/>
          <dgm:dir/>
          <dgm:animOne val="branch"/>
          <dgm:animLvl val="lvl"/>
          <dgm:resizeHandles/>
        </dgm:presLayoutVars>
      </dgm:prSet>
      <dgm:spPr/>
      <dgm:t>
        <a:bodyPr/>
        <a:lstStyle/>
        <a:p>
          <a:endParaRPr lang="en-US"/>
        </a:p>
      </dgm:t>
    </dgm:pt>
    <dgm:pt modelId="{6C791C09-5633-4453-8515-5C1BD2B90C80}" type="pres">
      <dgm:prSet presAssocID="{75528345-B79B-42B6-8229-F3C4C0B179F7}" presName="vertOne" presStyleCnt="0"/>
      <dgm:spPr/>
    </dgm:pt>
    <dgm:pt modelId="{ADEC734E-907C-46E8-8F34-B3212C1EA81D}" type="pres">
      <dgm:prSet presAssocID="{75528345-B79B-42B6-8229-F3C4C0B179F7}" presName="txOne" presStyleLbl="node0" presStyleIdx="0" presStyleCnt="1" custLinFactY="-84646" custLinFactNeighborX="41" custLinFactNeighborY="-100000">
        <dgm:presLayoutVars>
          <dgm:chPref val="3"/>
        </dgm:presLayoutVars>
      </dgm:prSet>
      <dgm:spPr/>
      <dgm:t>
        <a:bodyPr/>
        <a:lstStyle/>
        <a:p>
          <a:endParaRPr lang="en-US"/>
        </a:p>
      </dgm:t>
    </dgm:pt>
    <dgm:pt modelId="{A5309E0C-5617-4281-A5A2-281F15D40C78}" type="pres">
      <dgm:prSet presAssocID="{75528345-B79B-42B6-8229-F3C4C0B179F7}" presName="parTransOne" presStyleCnt="0"/>
      <dgm:spPr/>
    </dgm:pt>
    <dgm:pt modelId="{DAC41E2B-0D62-413F-BB95-241687225DC1}" type="pres">
      <dgm:prSet presAssocID="{75528345-B79B-42B6-8229-F3C4C0B179F7}" presName="horzOne" presStyleCnt="0"/>
      <dgm:spPr/>
    </dgm:pt>
    <dgm:pt modelId="{E138276B-E35D-40F2-8B7D-CEE6F0995A1D}" type="pres">
      <dgm:prSet presAssocID="{D4DA3F4D-7295-4201-8CF3-C0C1C3FC8272}" presName="vertTwo" presStyleCnt="0"/>
      <dgm:spPr/>
    </dgm:pt>
    <dgm:pt modelId="{E20D1D9D-5D6A-441F-9AB2-0D8835BFE076}" type="pres">
      <dgm:prSet presAssocID="{D4DA3F4D-7295-4201-8CF3-C0C1C3FC8272}" presName="txTwo" presStyleLbl="node2" presStyleIdx="0" presStyleCnt="6">
        <dgm:presLayoutVars>
          <dgm:chPref val="3"/>
        </dgm:presLayoutVars>
      </dgm:prSet>
      <dgm:spPr/>
      <dgm:t>
        <a:bodyPr/>
        <a:lstStyle/>
        <a:p>
          <a:endParaRPr lang="en-US"/>
        </a:p>
      </dgm:t>
    </dgm:pt>
    <dgm:pt modelId="{A2D2CC78-5A19-4067-93EC-A0754B234F04}" type="pres">
      <dgm:prSet presAssocID="{D4DA3F4D-7295-4201-8CF3-C0C1C3FC8272}" presName="parTransTwo" presStyleCnt="0"/>
      <dgm:spPr/>
    </dgm:pt>
    <dgm:pt modelId="{F6FA097D-6237-496D-AC30-3BBB48730A72}" type="pres">
      <dgm:prSet presAssocID="{D4DA3F4D-7295-4201-8CF3-C0C1C3FC8272}" presName="horzTwo" presStyleCnt="0"/>
      <dgm:spPr/>
    </dgm:pt>
    <dgm:pt modelId="{793E698F-BF82-4425-A9B9-BA84622AE809}" type="pres">
      <dgm:prSet presAssocID="{A0F28CA2-A3DB-4AFC-B272-6DC5679792A1}" presName="vertThree" presStyleCnt="0"/>
      <dgm:spPr/>
    </dgm:pt>
    <dgm:pt modelId="{4701BEDB-E16B-4962-97CE-457877175CF1}" type="pres">
      <dgm:prSet presAssocID="{A0F28CA2-A3DB-4AFC-B272-6DC5679792A1}" presName="txThree" presStyleLbl="node3" presStyleIdx="0" presStyleCnt="19">
        <dgm:presLayoutVars>
          <dgm:chPref val="3"/>
        </dgm:presLayoutVars>
      </dgm:prSet>
      <dgm:spPr/>
      <dgm:t>
        <a:bodyPr/>
        <a:lstStyle/>
        <a:p>
          <a:endParaRPr lang="en-US"/>
        </a:p>
      </dgm:t>
    </dgm:pt>
    <dgm:pt modelId="{3EC8551F-C0A8-4C9B-8599-24315054EF84}" type="pres">
      <dgm:prSet presAssocID="{A0F28CA2-A3DB-4AFC-B272-6DC5679792A1}" presName="horzThree" presStyleCnt="0"/>
      <dgm:spPr/>
    </dgm:pt>
    <dgm:pt modelId="{3FEE2282-ED01-4CE1-AF80-E1B05D0829C7}" type="pres">
      <dgm:prSet presAssocID="{642A9489-EEFA-413E-8FE3-C2305CE27197}" presName="sibSpaceThree" presStyleCnt="0"/>
      <dgm:spPr/>
    </dgm:pt>
    <dgm:pt modelId="{6F8679DE-3C46-485B-A659-07B5DA0E18D7}" type="pres">
      <dgm:prSet presAssocID="{A9AEA7B0-9211-44E8-97D1-321DC2A7F897}" presName="vertThree" presStyleCnt="0"/>
      <dgm:spPr/>
    </dgm:pt>
    <dgm:pt modelId="{F8943044-B58A-40E0-B25D-5171C39FCA36}" type="pres">
      <dgm:prSet presAssocID="{A9AEA7B0-9211-44E8-97D1-321DC2A7F897}" presName="txThree" presStyleLbl="node3" presStyleIdx="1" presStyleCnt="19">
        <dgm:presLayoutVars>
          <dgm:chPref val="3"/>
        </dgm:presLayoutVars>
      </dgm:prSet>
      <dgm:spPr/>
      <dgm:t>
        <a:bodyPr/>
        <a:lstStyle/>
        <a:p>
          <a:endParaRPr lang="en-US"/>
        </a:p>
      </dgm:t>
    </dgm:pt>
    <dgm:pt modelId="{74B5CA06-090F-4D36-A812-5AD5FB64E396}" type="pres">
      <dgm:prSet presAssocID="{A9AEA7B0-9211-44E8-97D1-321DC2A7F897}" presName="horzThree" presStyleCnt="0"/>
      <dgm:spPr/>
    </dgm:pt>
    <dgm:pt modelId="{5473EF9D-1CD0-4728-84C9-CF9B84AB4577}" type="pres">
      <dgm:prSet presAssocID="{10887905-F4D6-473C-A91C-65862F03B1E6}" presName="sibSpaceThree" presStyleCnt="0"/>
      <dgm:spPr/>
    </dgm:pt>
    <dgm:pt modelId="{C72FE0D3-8286-4695-87A1-35358DB9BEF5}" type="pres">
      <dgm:prSet presAssocID="{BD1379A4-5367-424B-8CC7-14A21F83155A}" presName="vertThree" presStyleCnt="0"/>
      <dgm:spPr/>
    </dgm:pt>
    <dgm:pt modelId="{9BD17F93-E592-43B5-BE92-2FE85D159128}" type="pres">
      <dgm:prSet presAssocID="{BD1379A4-5367-424B-8CC7-14A21F83155A}" presName="txThree" presStyleLbl="node3" presStyleIdx="2" presStyleCnt="19">
        <dgm:presLayoutVars>
          <dgm:chPref val="3"/>
        </dgm:presLayoutVars>
      </dgm:prSet>
      <dgm:spPr/>
      <dgm:t>
        <a:bodyPr/>
        <a:lstStyle/>
        <a:p>
          <a:endParaRPr lang="en-US"/>
        </a:p>
      </dgm:t>
    </dgm:pt>
    <dgm:pt modelId="{B1F12490-198F-4D3D-9273-BD5C64FF1688}" type="pres">
      <dgm:prSet presAssocID="{BD1379A4-5367-424B-8CC7-14A21F83155A}" presName="horzThree" presStyleCnt="0"/>
      <dgm:spPr/>
    </dgm:pt>
    <dgm:pt modelId="{C8445F70-09B6-42D5-9EC3-34D9B3670D8A}" type="pres">
      <dgm:prSet presAssocID="{40F5AAC0-88FF-4B7B-ACDC-EBC48070933C}" presName="sibSpaceThree" presStyleCnt="0"/>
      <dgm:spPr/>
    </dgm:pt>
    <dgm:pt modelId="{30DE1849-D8AC-4B35-AF5B-6DA5E2666E63}" type="pres">
      <dgm:prSet presAssocID="{5C8AF790-C8C8-40EE-B3BC-57B8060E0BB7}" presName="vertThree" presStyleCnt="0"/>
      <dgm:spPr/>
    </dgm:pt>
    <dgm:pt modelId="{706778C0-1609-4C02-BC80-1026545D3FAC}" type="pres">
      <dgm:prSet presAssocID="{5C8AF790-C8C8-40EE-B3BC-57B8060E0BB7}" presName="txThree" presStyleLbl="node3" presStyleIdx="3" presStyleCnt="19">
        <dgm:presLayoutVars>
          <dgm:chPref val="3"/>
        </dgm:presLayoutVars>
      </dgm:prSet>
      <dgm:spPr/>
      <dgm:t>
        <a:bodyPr/>
        <a:lstStyle/>
        <a:p>
          <a:endParaRPr lang="en-US"/>
        </a:p>
      </dgm:t>
    </dgm:pt>
    <dgm:pt modelId="{6C1C8750-2478-4D9A-9A01-FB7AC1AB39E6}" type="pres">
      <dgm:prSet presAssocID="{5C8AF790-C8C8-40EE-B3BC-57B8060E0BB7}" presName="horzThree" presStyleCnt="0"/>
      <dgm:spPr/>
    </dgm:pt>
    <dgm:pt modelId="{4B6CDFD8-8B6E-4F1F-9750-FCD9300EB585}" type="pres">
      <dgm:prSet presAssocID="{27FEFCB8-3F5F-427E-9178-EC6ED960AB40}" presName="sibSpaceTwo" presStyleCnt="0"/>
      <dgm:spPr/>
    </dgm:pt>
    <dgm:pt modelId="{D3EE2BDD-55D2-4700-897C-60A33BFE1FEA}" type="pres">
      <dgm:prSet presAssocID="{C87AC90F-5C2E-45B1-8DEB-7E1961C92363}" presName="vertTwo" presStyleCnt="0"/>
      <dgm:spPr/>
    </dgm:pt>
    <dgm:pt modelId="{09A5539A-E57A-40ED-9219-9E1A1B29EE67}" type="pres">
      <dgm:prSet presAssocID="{C87AC90F-5C2E-45B1-8DEB-7E1961C92363}" presName="txTwo" presStyleLbl="node2" presStyleIdx="1" presStyleCnt="6">
        <dgm:presLayoutVars>
          <dgm:chPref val="3"/>
        </dgm:presLayoutVars>
      </dgm:prSet>
      <dgm:spPr/>
      <dgm:t>
        <a:bodyPr/>
        <a:lstStyle/>
        <a:p>
          <a:endParaRPr lang="en-US"/>
        </a:p>
      </dgm:t>
    </dgm:pt>
    <dgm:pt modelId="{967DB953-7923-4865-BCE8-88E12CB5501C}" type="pres">
      <dgm:prSet presAssocID="{C87AC90F-5C2E-45B1-8DEB-7E1961C92363}" presName="parTransTwo" presStyleCnt="0"/>
      <dgm:spPr/>
    </dgm:pt>
    <dgm:pt modelId="{E6341143-CBBB-4D92-9EA0-8DE2F1904852}" type="pres">
      <dgm:prSet presAssocID="{C87AC90F-5C2E-45B1-8DEB-7E1961C92363}" presName="horzTwo" presStyleCnt="0"/>
      <dgm:spPr/>
    </dgm:pt>
    <dgm:pt modelId="{E242439A-6C87-49EF-8E2F-7ACD9C3E2B44}" type="pres">
      <dgm:prSet presAssocID="{D772D67C-5F5D-499D-84DB-9514670B44E5}" presName="vertThree" presStyleCnt="0"/>
      <dgm:spPr/>
    </dgm:pt>
    <dgm:pt modelId="{AFE90703-4BBA-47AC-A600-676F2F62C6E7}" type="pres">
      <dgm:prSet presAssocID="{D772D67C-5F5D-499D-84DB-9514670B44E5}" presName="txThree" presStyleLbl="node3" presStyleIdx="4" presStyleCnt="19">
        <dgm:presLayoutVars>
          <dgm:chPref val="3"/>
        </dgm:presLayoutVars>
      </dgm:prSet>
      <dgm:spPr/>
      <dgm:t>
        <a:bodyPr/>
        <a:lstStyle/>
        <a:p>
          <a:endParaRPr lang="en-US"/>
        </a:p>
      </dgm:t>
    </dgm:pt>
    <dgm:pt modelId="{04C86D93-455C-44D3-97F0-EDAEF9DA7DE5}" type="pres">
      <dgm:prSet presAssocID="{D772D67C-5F5D-499D-84DB-9514670B44E5}" presName="horzThree" presStyleCnt="0"/>
      <dgm:spPr/>
    </dgm:pt>
    <dgm:pt modelId="{6CA50E9D-E348-4DE7-A298-4CED3CD4A1CC}" type="pres">
      <dgm:prSet presAssocID="{2DCA14A8-4B01-4AA9-88E4-40A26ED42192}" presName="sibSpaceThree" presStyleCnt="0"/>
      <dgm:spPr/>
    </dgm:pt>
    <dgm:pt modelId="{9D4C9F2C-0D4A-4845-B3C7-DF55C7DB6073}" type="pres">
      <dgm:prSet presAssocID="{B65CE923-72C8-4CB9-9DC0-DB0F2FA5A5E0}" presName="vertThree" presStyleCnt="0"/>
      <dgm:spPr/>
    </dgm:pt>
    <dgm:pt modelId="{97AE2749-3B94-455D-A3C4-FD828B44D5E5}" type="pres">
      <dgm:prSet presAssocID="{B65CE923-72C8-4CB9-9DC0-DB0F2FA5A5E0}" presName="txThree" presStyleLbl="node3" presStyleIdx="5" presStyleCnt="19">
        <dgm:presLayoutVars>
          <dgm:chPref val="3"/>
        </dgm:presLayoutVars>
      </dgm:prSet>
      <dgm:spPr/>
      <dgm:t>
        <a:bodyPr/>
        <a:lstStyle/>
        <a:p>
          <a:endParaRPr lang="en-US"/>
        </a:p>
      </dgm:t>
    </dgm:pt>
    <dgm:pt modelId="{F4FAF6F3-5994-4986-9A33-B4C6531511BD}" type="pres">
      <dgm:prSet presAssocID="{B65CE923-72C8-4CB9-9DC0-DB0F2FA5A5E0}" presName="horzThree" presStyleCnt="0"/>
      <dgm:spPr/>
    </dgm:pt>
    <dgm:pt modelId="{7C94439D-7759-402A-ADFA-C9BF3832A7A3}" type="pres">
      <dgm:prSet presAssocID="{02421B3E-FE87-4B64-903B-63FAEDFCEE00}" presName="sibSpaceTwo" presStyleCnt="0"/>
      <dgm:spPr/>
    </dgm:pt>
    <dgm:pt modelId="{EF69A85D-B485-4717-973C-64461F8AC594}" type="pres">
      <dgm:prSet presAssocID="{259E6580-96A4-4D7E-BECB-57B2B90CD65D}" presName="vertTwo" presStyleCnt="0"/>
      <dgm:spPr/>
    </dgm:pt>
    <dgm:pt modelId="{EE220CE6-C259-40CC-B82B-8425C1E39B3B}" type="pres">
      <dgm:prSet presAssocID="{259E6580-96A4-4D7E-BECB-57B2B90CD65D}" presName="txTwo" presStyleLbl="node2" presStyleIdx="2" presStyleCnt="6">
        <dgm:presLayoutVars>
          <dgm:chPref val="3"/>
        </dgm:presLayoutVars>
      </dgm:prSet>
      <dgm:spPr/>
      <dgm:t>
        <a:bodyPr/>
        <a:lstStyle/>
        <a:p>
          <a:endParaRPr lang="en-US"/>
        </a:p>
      </dgm:t>
    </dgm:pt>
    <dgm:pt modelId="{130419DD-1C99-453D-91AD-8AF750D9DDB5}" type="pres">
      <dgm:prSet presAssocID="{259E6580-96A4-4D7E-BECB-57B2B90CD65D}" presName="parTransTwo" presStyleCnt="0"/>
      <dgm:spPr/>
    </dgm:pt>
    <dgm:pt modelId="{28791A04-87DD-4AC7-AF18-07E623C98425}" type="pres">
      <dgm:prSet presAssocID="{259E6580-96A4-4D7E-BECB-57B2B90CD65D}" presName="horzTwo" presStyleCnt="0"/>
      <dgm:spPr/>
    </dgm:pt>
    <dgm:pt modelId="{ADDBDF15-25AF-451F-BDF8-260ABB6D689E}" type="pres">
      <dgm:prSet presAssocID="{EB93E767-1C37-4EF1-BD4C-606270F1240A}" presName="vertThree" presStyleCnt="0"/>
      <dgm:spPr/>
    </dgm:pt>
    <dgm:pt modelId="{1ACB0A6B-72E0-4128-834A-2FE985082991}" type="pres">
      <dgm:prSet presAssocID="{EB93E767-1C37-4EF1-BD4C-606270F1240A}" presName="txThree" presStyleLbl="node3" presStyleIdx="6" presStyleCnt="19">
        <dgm:presLayoutVars>
          <dgm:chPref val="3"/>
        </dgm:presLayoutVars>
      </dgm:prSet>
      <dgm:spPr/>
      <dgm:t>
        <a:bodyPr/>
        <a:lstStyle/>
        <a:p>
          <a:endParaRPr lang="en-US"/>
        </a:p>
      </dgm:t>
    </dgm:pt>
    <dgm:pt modelId="{18189E23-8F76-4872-9D02-3187054445B7}" type="pres">
      <dgm:prSet presAssocID="{EB93E767-1C37-4EF1-BD4C-606270F1240A}" presName="horzThree" presStyleCnt="0"/>
      <dgm:spPr/>
    </dgm:pt>
    <dgm:pt modelId="{B57FAD8D-9937-4AA6-895E-AA2B1B72FC49}" type="pres">
      <dgm:prSet presAssocID="{D8952597-0EFB-447A-9C43-BE589C489C69}" presName="sibSpaceThree" presStyleCnt="0"/>
      <dgm:spPr/>
    </dgm:pt>
    <dgm:pt modelId="{51845A5E-2AA6-40C6-A2FE-1A73A9DDB82A}" type="pres">
      <dgm:prSet presAssocID="{06D5F995-5DDC-4079-B461-2B907C9B77E0}" presName="vertThree" presStyleCnt="0"/>
      <dgm:spPr/>
    </dgm:pt>
    <dgm:pt modelId="{AB2B563D-C3EE-4093-AA1E-FD55DE1945E8}" type="pres">
      <dgm:prSet presAssocID="{06D5F995-5DDC-4079-B461-2B907C9B77E0}" presName="txThree" presStyleLbl="node3" presStyleIdx="7" presStyleCnt="19">
        <dgm:presLayoutVars>
          <dgm:chPref val="3"/>
        </dgm:presLayoutVars>
      </dgm:prSet>
      <dgm:spPr/>
      <dgm:t>
        <a:bodyPr/>
        <a:lstStyle/>
        <a:p>
          <a:endParaRPr lang="en-US"/>
        </a:p>
      </dgm:t>
    </dgm:pt>
    <dgm:pt modelId="{9856A58C-A26D-49DE-8585-B589DCA907B0}" type="pres">
      <dgm:prSet presAssocID="{06D5F995-5DDC-4079-B461-2B907C9B77E0}" presName="horzThree" presStyleCnt="0"/>
      <dgm:spPr/>
    </dgm:pt>
    <dgm:pt modelId="{4959D89E-42B6-4D00-BFA9-A4D95B7B816C}" type="pres">
      <dgm:prSet presAssocID="{9ADCD872-67FC-413A-9885-0B5C85D1E591}" presName="sibSpaceThree" presStyleCnt="0"/>
      <dgm:spPr/>
    </dgm:pt>
    <dgm:pt modelId="{A563554F-0213-462A-91FB-F742716A2256}" type="pres">
      <dgm:prSet presAssocID="{7AB1CAC3-B976-46F8-82EC-D064D959B6B5}" presName="vertThree" presStyleCnt="0"/>
      <dgm:spPr/>
    </dgm:pt>
    <dgm:pt modelId="{8A7B7A98-4821-4D00-A6CF-8BF3F2395F22}" type="pres">
      <dgm:prSet presAssocID="{7AB1CAC3-B976-46F8-82EC-D064D959B6B5}" presName="txThree" presStyleLbl="node3" presStyleIdx="8" presStyleCnt="19">
        <dgm:presLayoutVars>
          <dgm:chPref val="3"/>
        </dgm:presLayoutVars>
      </dgm:prSet>
      <dgm:spPr/>
      <dgm:t>
        <a:bodyPr/>
        <a:lstStyle/>
        <a:p>
          <a:endParaRPr lang="en-US"/>
        </a:p>
      </dgm:t>
    </dgm:pt>
    <dgm:pt modelId="{C8AA6E52-7458-4E60-B97F-B7D811FF12F7}" type="pres">
      <dgm:prSet presAssocID="{7AB1CAC3-B976-46F8-82EC-D064D959B6B5}" presName="horzThree" presStyleCnt="0"/>
      <dgm:spPr/>
    </dgm:pt>
    <dgm:pt modelId="{54FF4991-5395-4272-83AC-B7EBBC9460C2}" type="pres">
      <dgm:prSet presAssocID="{8DB081A6-A06B-4D48-A26E-0375A5B1ACA4}" presName="sibSpaceThree" presStyleCnt="0"/>
      <dgm:spPr/>
    </dgm:pt>
    <dgm:pt modelId="{9099CB5F-C97C-463C-BB11-7EDFE293ADB5}" type="pres">
      <dgm:prSet presAssocID="{103E7A08-BCC7-498A-85AE-4D241A1188AB}" presName="vertThree" presStyleCnt="0"/>
      <dgm:spPr/>
    </dgm:pt>
    <dgm:pt modelId="{964FC1AB-B610-43AC-9A26-E3119A92A5A5}" type="pres">
      <dgm:prSet presAssocID="{103E7A08-BCC7-498A-85AE-4D241A1188AB}" presName="txThree" presStyleLbl="node3" presStyleIdx="9" presStyleCnt="19">
        <dgm:presLayoutVars>
          <dgm:chPref val="3"/>
        </dgm:presLayoutVars>
      </dgm:prSet>
      <dgm:spPr/>
      <dgm:t>
        <a:bodyPr/>
        <a:lstStyle/>
        <a:p>
          <a:endParaRPr lang="en-US"/>
        </a:p>
      </dgm:t>
    </dgm:pt>
    <dgm:pt modelId="{91E5AF18-B941-42C6-9A7E-C29767F2AE77}" type="pres">
      <dgm:prSet presAssocID="{103E7A08-BCC7-498A-85AE-4D241A1188AB}" presName="horzThree" presStyleCnt="0"/>
      <dgm:spPr/>
    </dgm:pt>
    <dgm:pt modelId="{5E78FBC5-7BC0-42CC-A2E5-1900EDFCC4F7}" type="pres">
      <dgm:prSet presAssocID="{ED276536-B507-41F5-977A-927B015D56E6}" presName="sibSpaceTwo" presStyleCnt="0"/>
      <dgm:spPr/>
    </dgm:pt>
    <dgm:pt modelId="{3CD5AEB6-5F01-4DE7-8ECE-299B2CE10032}" type="pres">
      <dgm:prSet presAssocID="{960A91AB-1AAF-47DB-9F0F-3AFBE4FF44FC}" presName="vertTwo" presStyleCnt="0"/>
      <dgm:spPr/>
    </dgm:pt>
    <dgm:pt modelId="{7724DF3D-302F-4423-8FC4-DAA78C81A787}" type="pres">
      <dgm:prSet presAssocID="{960A91AB-1AAF-47DB-9F0F-3AFBE4FF44FC}" presName="txTwo" presStyleLbl="node2" presStyleIdx="3" presStyleCnt="6">
        <dgm:presLayoutVars>
          <dgm:chPref val="3"/>
        </dgm:presLayoutVars>
      </dgm:prSet>
      <dgm:spPr/>
      <dgm:t>
        <a:bodyPr/>
        <a:lstStyle/>
        <a:p>
          <a:endParaRPr lang="en-US"/>
        </a:p>
      </dgm:t>
    </dgm:pt>
    <dgm:pt modelId="{A0B6EC27-AD2B-4F20-B246-89BECEF01A44}" type="pres">
      <dgm:prSet presAssocID="{960A91AB-1AAF-47DB-9F0F-3AFBE4FF44FC}" presName="parTransTwo" presStyleCnt="0"/>
      <dgm:spPr/>
    </dgm:pt>
    <dgm:pt modelId="{8CC2A3C9-928C-414E-BE2B-5F60C9968DE7}" type="pres">
      <dgm:prSet presAssocID="{960A91AB-1AAF-47DB-9F0F-3AFBE4FF44FC}" presName="horzTwo" presStyleCnt="0"/>
      <dgm:spPr/>
    </dgm:pt>
    <dgm:pt modelId="{0E102837-EA14-42B5-8E3D-5262726B4A8E}" type="pres">
      <dgm:prSet presAssocID="{BB0429F1-1111-46A0-9BD0-0F9E95847568}" presName="vertThree" presStyleCnt="0"/>
      <dgm:spPr/>
    </dgm:pt>
    <dgm:pt modelId="{4EBBEC15-81BF-4351-B980-DF346B3EF933}" type="pres">
      <dgm:prSet presAssocID="{BB0429F1-1111-46A0-9BD0-0F9E95847568}" presName="txThree" presStyleLbl="node3" presStyleIdx="10" presStyleCnt="19">
        <dgm:presLayoutVars>
          <dgm:chPref val="3"/>
        </dgm:presLayoutVars>
      </dgm:prSet>
      <dgm:spPr/>
      <dgm:t>
        <a:bodyPr/>
        <a:lstStyle/>
        <a:p>
          <a:endParaRPr lang="en-US"/>
        </a:p>
      </dgm:t>
    </dgm:pt>
    <dgm:pt modelId="{A390DAF1-6EC5-4762-9471-6AA005D2FE3E}" type="pres">
      <dgm:prSet presAssocID="{BB0429F1-1111-46A0-9BD0-0F9E95847568}" presName="horzThree" presStyleCnt="0"/>
      <dgm:spPr/>
    </dgm:pt>
    <dgm:pt modelId="{99558A78-C5AC-4E50-ACF1-04D2815F6161}" type="pres">
      <dgm:prSet presAssocID="{7A32EBE9-2934-4C2C-853F-201496EBB6DF}" presName="sibSpaceThree" presStyleCnt="0"/>
      <dgm:spPr/>
    </dgm:pt>
    <dgm:pt modelId="{D5C142CB-6850-432D-93A7-0CB98C1933B1}" type="pres">
      <dgm:prSet presAssocID="{E15C0674-33C0-448F-8607-5C33D8C199F4}" presName="vertThree" presStyleCnt="0"/>
      <dgm:spPr/>
    </dgm:pt>
    <dgm:pt modelId="{7469E8BF-00A6-4CF1-BBCB-6C5F85E10D39}" type="pres">
      <dgm:prSet presAssocID="{E15C0674-33C0-448F-8607-5C33D8C199F4}" presName="txThree" presStyleLbl="node3" presStyleIdx="11" presStyleCnt="19">
        <dgm:presLayoutVars>
          <dgm:chPref val="3"/>
        </dgm:presLayoutVars>
      </dgm:prSet>
      <dgm:spPr/>
      <dgm:t>
        <a:bodyPr/>
        <a:lstStyle/>
        <a:p>
          <a:endParaRPr lang="en-US"/>
        </a:p>
      </dgm:t>
    </dgm:pt>
    <dgm:pt modelId="{3BEB78ED-CD43-4266-A35D-437BFF494C9A}" type="pres">
      <dgm:prSet presAssocID="{E15C0674-33C0-448F-8607-5C33D8C199F4}" presName="horzThree" presStyleCnt="0"/>
      <dgm:spPr/>
    </dgm:pt>
    <dgm:pt modelId="{D8E48318-3199-4722-81E9-794A727D780E}" type="pres">
      <dgm:prSet presAssocID="{267F909E-F401-46A7-BCAC-119366325F3A}" presName="sibSpaceTwo" presStyleCnt="0"/>
      <dgm:spPr/>
    </dgm:pt>
    <dgm:pt modelId="{8F8A3ECC-33B9-4AA0-9B48-E075416DAFBD}" type="pres">
      <dgm:prSet presAssocID="{6EDCA7F2-D388-4684-B01E-6849E6F2DFC7}" presName="vertTwo" presStyleCnt="0"/>
      <dgm:spPr/>
    </dgm:pt>
    <dgm:pt modelId="{A53C41A7-1096-4C78-A3D2-19E034644F10}" type="pres">
      <dgm:prSet presAssocID="{6EDCA7F2-D388-4684-B01E-6849E6F2DFC7}" presName="txTwo" presStyleLbl="node2" presStyleIdx="4" presStyleCnt="6">
        <dgm:presLayoutVars>
          <dgm:chPref val="3"/>
        </dgm:presLayoutVars>
      </dgm:prSet>
      <dgm:spPr/>
      <dgm:t>
        <a:bodyPr/>
        <a:lstStyle/>
        <a:p>
          <a:endParaRPr lang="en-US"/>
        </a:p>
      </dgm:t>
    </dgm:pt>
    <dgm:pt modelId="{A5D28EC2-CD3F-490A-846F-640015B152F7}" type="pres">
      <dgm:prSet presAssocID="{6EDCA7F2-D388-4684-B01E-6849E6F2DFC7}" presName="parTransTwo" presStyleCnt="0"/>
      <dgm:spPr/>
    </dgm:pt>
    <dgm:pt modelId="{5EE9AD3B-3A7F-419B-B148-A137B373F6D5}" type="pres">
      <dgm:prSet presAssocID="{6EDCA7F2-D388-4684-B01E-6849E6F2DFC7}" presName="horzTwo" presStyleCnt="0"/>
      <dgm:spPr/>
    </dgm:pt>
    <dgm:pt modelId="{3615B0F9-7E87-4ED6-B6C0-F9D4D6CF58F9}" type="pres">
      <dgm:prSet presAssocID="{C50691B8-023D-458B-A191-71B235C2D8E4}" presName="vertThree" presStyleCnt="0"/>
      <dgm:spPr/>
    </dgm:pt>
    <dgm:pt modelId="{2D1384DF-B76A-4D18-A62D-3E8D664E4AEA}" type="pres">
      <dgm:prSet presAssocID="{C50691B8-023D-458B-A191-71B235C2D8E4}" presName="txThree" presStyleLbl="node3" presStyleIdx="12" presStyleCnt="19">
        <dgm:presLayoutVars>
          <dgm:chPref val="3"/>
        </dgm:presLayoutVars>
      </dgm:prSet>
      <dgm:spPr/>
      <dgm:t>
        <a:bodyPr/>
        <a:lstStyle/>
        <a:p>
          <a:endParaRPr lang="en-US"/>
        </a:p>
      </dgm:t>
    </dgm:pt>
    <dgm:pt modelId="{B7B7AF87-75A8-4A85-B297-5A9431FECFF4}" type="pres">
      <dgm:prSet presAssocID="{C50691B8-023D-458B-A191-71B235C2D8E4}" presName="horzThree" presStyleCnt="0"/>
      <dgm:spPr/>
    </dgm:pt>
    <dgm:pt modelId="{72D7F81C-2078-4638-8709-A069349E92C9}" type="pres">
      <dgm:prSet presAssocID="{2AF7E366-4C71-4EC9-BF15-0BB79EB334DD}" presName="sibSpaceThree" presStyleCnt="0"/>
      <dgm:spPr/>
    </dgm:pt>
    <dgm:pt modelId="{A853C085-311A-43CA-8D58-E0FEB6275640}" type="pres">
      <dgm:prSet presAssocID="{D2AA8B20-572C-4FFC-B42F-80B49993804F}" presName="vertThree" presStyleCnt="0"/>
      <dgm:spPr/>
    </dgm:pt>
    <dgm:pt modelId="{2D138BA7-1088-44F4-AAEB-70E6DBDE4184}" type="pres">
      <dgm:prSet presAssocID="{D2AA8B20-572C-4FFC-B42F-80B49993804F}" presName="txThree" presStyleLbl="node3" presStyleIdx="13" presStyleCnt="19">
        <dgm:presLayoutVars>
          <dgm:chPref val="3"/>
        </dgm:presLayoutVars>
      </dgm:prSet>
      <dgm:spPr/>
      <dgm:t>
        <a:bodyPr/>
        <a:lstStyle/>
        <a:p>
          <a:endParaRPr lang="en-US"/>
        </a:p>
      </dgm:t>
    </dgm:pt>
    <dgm:pt modelId="{80692A0F-0DA3-4027-8E3B-6F2771ACFF7F}" type="pres">
      <dgm:prSet presAssocID="{D2AA8B20-572C-4FFC-B42F-80B49993804F}" presName="horzThree" presStyleCnt="0"/>
      <dgm:spPr/>
    </dgm:pt>
    <dgm:pt modelId="{7B66F724-E9CB-42FE-AA5A-50E2A058F46D}" type="pres">
      <dgm:prSet presAssocID="{E1FF844A-E4F8-4163-83A3-988FA70FCC4B}" presName="sibSpaceThree" presStyleCnt="0"/>
      <dgm:spPr/>
    </dgm:pt>
    <dgm:pt modelId="{FF1285CC-3C2E-4423-885A-0F51A9847F4C}" type="pres">
      <dgm:prSet presAssocID="{752296B2-6132-4CC3-9F0C-7971FEB05962}" presName="vertThree" presStyleCnt="0"/>
      <dgm:spPr/>
    </dgm:pt>
    <dgm:pt modelId="{B1F7836B-EB31-4BB1-B09F-114253C8A6C9}" type="pres">
      <dgm:prSet presAssocID="{752296B2-6132-4CC3-9F0C-7971FEB05962}" presName="txThree" presStyleLbl="node3" presStyleIdx="14" presStyleCnt="19">
        <dgm:presLayoutVars>
          <dgm:chPref val="3"/>
        </dgm:presLayoutVars>
      </dgm:prSet>
      <dgm:spPr/>
      <dgm:t>
        <a:bodyPr/>
        <a:lstStyle/>
        <a:p>
          <a:endParaRPr lang="en-US"/>
        </a:p>
      </dgm:t>
    </dgm:pt>
    <dgm:pt modelId="{EB0D2673-9EB0-4E3F-8FE0-E9295758BC6B}" type="pres">
      <dgm:prSet presAssocID="{752296B2-6132-4CC3-9F0C-7971FEB05962}" presName="horzThree" presStyleCnt="0"/>
      <dgm:spPr/>
    </dgm:pt>
    <dgm:pt modelId="{03A0C2E2-8B71-45DA-9727-7AD3C1D8748F}" type="pres">
      <dgm:prSet presAssocID="{C1A88AFA-8FE9-4D51-96A4-09F4C464377E}" presName="sibSpaceThree" presStyleCnt="0"/>
      <dgm:spPr/>
    </dgm:pt>
    <dgm:pt modelId="{9DEDFFBF-E561-4E12-9826-FD5F92600E32}" type="pres">
      <dgm:prSet presAssocID="{DBC08FF7-33DE-481F-B674-BA1FA3FD3AA1}" presName="vertThree" presStyleCnt="0"/>
      <dgm:spPr/>
    </dgm:pt>
    <dgm:pt modelId="{A53C1D0B-4F1D-4B1C-A37F-E787BEE8C046}" type="pres">
      <dgm:prSet presAssocID="{DBC08FF7-33DE-481F-B674-BA1FA3FD3AA1}" presName="txThree" presStyleLbl="node3" presStyleIdx="15" presStyleCnt="19">
        <dgm:presLayoutVars>
          <dgm:chPref val="3"/>
        </dgm:presLayoutVars>
      </dgm:prSet>
      <dgm:spPr/>
      <dgm:t>
        <a:bodyPr/>
        <a:lstStyle/>
        <a:p>
          <a:endParaRPr lang="en-US"/>
        </a:p>
      </dgm:t>
    </dgm:pt>
    <dgm:pt modelId="{8B0B1CC9-7060-4D93-9499-000AF12ECFA0}" type="pres">
      <dgm:prSet presAssocID="{DBC08FF7-33DE-481F-B674-BA1FA3FD3AA1}" presName="horzThree" presStyleCnt="0"/>
      <dgm:spPr/>
    </dgm:pt>
    <dgm:pt modelId="{6DFA3B11-96EE-4154-B1AB-E131C153F1B3}" type="pres">
      <dgm:prSet presAssocID="{FB823AAC-6911-4104-B7CE-99045C611E98}" presName="sibSpaceTwo" presStyleCnt="0"/>
      <dgm:spPr/>
    </dgm:pt>
    <dgm:pt modelId="{D11041F3-9C50-43EF-ACEF-037690B239CE}" type="pres">
      <dgm:prSet presAssocID="{F3B6FF0E-B94A-4D1C-A5B6-A9D2E9732703}" presName="vertTwo" presStyleCnt="0"/>
      <dgm:spPr/>
    </dgm:pt>
    <dgm:pt modelId="{9EAA2B12-D829-4958-82A8-FDB52AC34785}" type="pres">
      <dgm:prSet presAssocID="{F3B6FF0E-B94A-4D1C-A5B6-A9D2E9732703}" presName="txTwo" presStyleLbl="node2" presStyleIdx="5" presStyleCnt="6">
        <dgm:presLayoutVars>
          <dgm:chPref val="3"/>
        </dgm:presLayoutVars>
      </dgm:prSet>
      <dgm:spPr/>
      <dgm:t>
        <a:bodyPr/>
        <a:lstStyle/>
        <a:p>
          <a:endParaRPr lang="en-US"/>
        </a:p>
      </dgm:t>
    </dgm:pt>
    <dgm:pt modelId="{949EABB0-62DF-4734-BFEB-2F522EEC4D0C}" type="pres">
      <dgm:prSet presAssocID="{F3B6FF0E-B94A-4D1C-A5B6-A9D2E9732703}" presName="parTransTwo" presStyleCnt="0"/>
      <dgm:spPr/>
    </dgm:pt>
    <dgm:pt modelId="{8B86DA48-844B-409B-9B25-91B3D14D7118}" type="pres">
      <dgm:prSet presAssocID="{F3B6FF0E-B94A-4D1C-A5B6-A9D2E9732703}" presName="horzTwo" presStyleCnt="0"/>
      <dgm:spPr/>
    </dgm:pt>
    <dgm:pt modelId="{D5B34E6F-6656-475A-97CC-2A6F5A4AFAA8}" type="pres">
      <dgm:prSet presAssocID="{8B988EB4-8A83-453B-A174-CFBC329F5555}" presName="vertThree" presStyleCnt="0"/>
      <dgm:spPr/>
    </dgm:pt>
    <dgm:pt modelId="{03D25A7B-3477-4840-B112-0A92518927D0}" type="pres">
      <dgm:prSet presAssocID="{8B988EB4-8A83-453B-A174-CFBC329F5555}" presName="txThree" presStyleLbl="node3" presStyleIdx="16" presStyleCnt="19">
        <dgm:presLayoutVars>
          <dgm:chPref val="3"/>
        </dgm:presLayoutVars>
      </dgm:prSet>
      <dgm:spPr/>
      <dgm:t>
        <a:bodyPr/>
        <a:lstStyle/>
        <a:p>
          <a:endParaRPr lang="en-US"/>
        </a:p>
      </dgm:t>
    </dgm:pt>
    <dgm:pt modelId="{F656553B-7855-44A8-9393-4F5824B99D4C}" type="pres">
      <dgm:prSet presAssocID="{8B988EB4-8A83-453B-A174-CFBC329F5555}" presName="horzThree" presStyleCnt="0"/>
      <dgm:spPr/>
    </dgm:pt>
    <dgm:pt modelId="{9D77D94E-35F1-4C17-BECC-494C17540DA8}" type="pres">
      <dgm:prSet presAssocID="{5F67DD06-9047-40B9-89BC-962AA1F84C48}" presName="sibSpaceThree" presStyleCnt="0"/>
      <dgm:spPr/>
    </dgm:pt>
    <dgm:pt modelId="{31D7D92F-C5D1-4B0C-BA0B-331F12E530E9}" type="pres">
      <dgm:prSet presAssocID="{5ABFF127-A853-467B-98D8-BDB2462CE87B}" presName="vertThree" presStyleCnt="0"/>
      <dgm:spPr/>
    </dgm:pt>
    <dgm:pt modelId="{D4B1EB26-02B0-428B-B80A-40CDC03BFC8C}" type="pres">
      <dgm:prSet presAssocID="{5ABFF127-A853-467B-98D8-BDB2462CE87B}" presName="txThree" presStyleLbl="node3" presStyleIdx="17" presStyleCnt="19">
        <dgm:presLayoutVars>
          <dgm:chPref val="3"/>
        </dgm:presLayoutVars>
      </dgm:prSet>
      <dgm:spPr/>
      <dgm:t>
        <a:bodyPr/>
        <a:lstStyle/>
        <a:p>
          <a:endParaRPr lang="en-US"/>
        </a:p>
      </dgm:t>
    </dgm:pt>
    <dgm:pt modelId="{E75B4621-B121-4B07-950B-933062981346}" type="pres">
      <dgm:prSet presAssocID="{5ABFF127-A853-467B-98D8-BDB2462CE87B}" presName="horzThree" presStyleCnt="0"/>
      <dgm:spPr/>
    </dgm:pt>
    <dgm:pt modelId="{C0F996BC-F636-43A2-B2A1-B6DD398CFAAA}" type="pres">
      <dgm:prSet presAssocID="{C4BCE77D-2CEE-4ADE-B764-52322F341D26}" presName="sibSpaceThree" presStyleCnt="0"/>
      <dgm:spPr/>
    </dgm:pt>
    <dgm:pt modelId="{CC7531AB-8FE8-4543-81AE-6B521A1FC78C}" type="pres">
      <dgm:prSet presAssocID="{991DFA57-3E6A-4DF1-A9CA-D8D544F79D7A}" presName="vertThree" presStyleCnt="0"/>
      <dgm:spPr/>
    </dgm:pt>
    <dgm:pt modelId="{AC6F8793-1772-4334-B53C-0463FAA64B4C}" type="pres">
      <dgm:prSet presAssocID="{991DFA57-3E6A-4DF1-A9CA-D8D544F79D7A}" presName="txThree" presStyleLbl="node3" presStyleIdx="18" presStyleCnt="19">
        <dgm:presLayoutVars>
          <dgm:chPref val="3"/>
        </dgm:presLayoutVars>
      </dgm:prSet>
      <dgm:spPr/>
      <dgm:t>
        <a:bodyPr/>
        <a:lstStyle/>
        <a:p>
          <a:endParaRPr lang="en-US"/>
        </a:p>
      </dgm:t>
    </dgm:pt>
    <dgm:pt modelId="{9BA8BC84-AC3F-44BA-81B2-F0D1BBDBB687}" type="pres">
      <dgm:prSet presAssocID="{991DFA57-3E6A-4DF1-A9CA-D8D544F79D7A}" presName="horzThree" presStyleCnt="0"/>
      <dgm:spPr/>
    </dgm:pt>
  </dgm:ptLst>
  <dgm:cxnLst>
    <dgm:cxn modelId="{AF20F92D-A334-1E45-A40E-95DA7DC1691D}" type="presOf" srcId="{D772D67C-5F5D-499D-84DB-9514670B44E5}" destId="{AFE90703-4BBA-47AC-A600-676F2F62C6E7}" srcOrd="0" destOrd="0" presId="urn:microsoft.com/office/officeart/2005/8/layout/hierarchy4"/>
    <dgm:cxn modelId="{C01AAE08-B1B6-47F4-98A5-825D3C850A85}" srcId="{259E6580-96A4-4D7E-BECB-57B2B90CD65D}" destId="{EB93E767-1C37-4EF1-BD4C-606270F1240A}" srcOrd="0" destOrd="0" parTransId="{3D083FAF-A9C5-4117-B487-8F8FEFA78351}" sibTransId="{D8952597-0EFB-447A-9C43-BE589C489C69}"/>
    <dgm:cxn modelId="{00C292E8-11AE-4A25-AE2B-AC6E84A87F5A}" srcId="{D4DA3F4D-7295-4201-8CF3-C0C1C3FC8272}" destId="{A9AEA7B0-9211-44E8-97D1-321DC2A7F897}" srcOrd="1" destOrd="0" parTransId="{E1E656B5-B3ED-422A-A41E-68A56BF6A3B8}" sibTransId="{10887905-F4D6-473C-A91C-65862F03B1E6}"/>
    <dgm:cxn modelId="{4A4CFE16-CDBF-482B-8203-D7192E9147FB}" srcId="{75528345-B79B-42B6-8229-F3C4C0B179F7}" destId="{D4DA3F4D-7295-4201-8CF3-C0C1C3FC8272}" srcOrd="0" destOrd="0" parTransId="{4D95214B-C3C5-4748-AB20-717EF34249AE}" sibTransId="{27FEFCB8-3F5F-427E-9178-EC6ED960AB40}"/>
    <dgm:cxn modelId="{7ED0CF73-A061-43DF-9037-897CAB5A6704}" srcId="{6EDCA7F2-D388-4684-B01E-6849E6F2DFC7}" destId="{DBC08FF7-33DE-481F-B674-BA1FA3FD3AA1}" srcOrd="3" destOrd="0" parTransId="{B21B48BF-D92F-4EAA-8C20-CC8B3D81000C}" sibTransId="{95DDF01F-2D0D-43E6-818D-9A4A101542B9}"/>
    <dgm:cxn modelId="{D120D2C9-014F-4819-BEEA-C7D6D3CCBA85}" srcId="{960A91AB-1AAF-47DB-9F0F-3AFBE4FF44FC}" destId="{E15C0674-33C0-448F-8607-5C33D8C199F4}" srcOrd="1" destOrd="0" parTransId="{C62362BD-138B-4D7C-B249-C1122B10256E}" sibTransId="{2B14A4B3-CEA9-4918-A323-133A9AA8C60E}"/>
    <dgm:cxn modelId="{23B58612-CD35-BF48-A5D5-B3B3072F7F82}" type="presOf" srcId="{75528345-B79B-42B6-8229-F3C4C0B179F7}" destId="{ADEC734E-907C-46E8-8F34-B3212C1EA81D}" srcOrd="0" destOrd="0" presId="urn:microsoft.com/office/officeart/2005/8/layout/hierarchy4"/>
    <dgm:cxn modelId="{9146FB0D-EBCE-0346-B464-2FE220F05F6D}" type="presOf" srcId="{259E6580-96A4-4D7E-BECB-57B2B90CD65D}" destId="{EE220CE6-C259-40CC-B82B-8425C1E39B3B}" srcOrd="0" destOrd="0" presId="urn:microsoft.com/office/officeart/2005/8/layout/hierarchy4"/>
    <dgm:cxn modelId="{5886D858-74C0-41CA-908F-5D4D64B057F9}" srcId="{75528345-B79B-42B6-8229-F3C4C0B179F7}" destId="{960A91AB-1AAF-47DB-9F0F-3AFBE4FF44FC}" srcOrd="3" destOrd="0" parTransId="{25E3D617-A96D-4331-9CB4-6A9DFB3A7F89}" sibTransId="{267F909E-F401-46A7-BCAC-119366325F3A}"/>
    <dgm:cxn modelId="{62739ABA-A0FC-6842-8903-FF3A02A454E5}" type="presOf" srcId="{D2AA8B20-572C-4FFC-B42F-80B49993804F}" destId="{2D138BA7-1088-44F4-AAEB-70E6DBDE4184}" srcOrd="0" destOrd="0" presId="urn:microsoft.com/office/officeart/2005/8/layout/hierarchy4"/>
    <dgm:cxn modelId="{08EACEA5-298C-4CBB-9CEB-4DEF0791BA92}" srcId="{259E6580-96A4-4D7E-BECB-57B2B90CD65D}" destId="{103E7A08-BCC7-498A-85AE-4D241A1188AB}" srcOrd="3" destOrd="0" parTransId="{5016CCE3-2849-49B1-AF69-A10BA1E3EF15}" sibTransId="{E8A63153-EFDB-4053-B3C8-A8FF954504F6}"/>
    <dgm:cxn modelId="{AA27A9B9-32AD-D74A-8067-F2E1A850A65A}" type="presOf" srcId="{991DFA57-3E6A-4DF1-A9CA-D8D544F79D7A}" destId="{AC6F8793-1772-4334-B53C-0463FAA64B4C}" srcOrd="0" destOrd="0" presId="urn:microsoft.com/office/officeart/2005/8/layout/hierarchy4"/>
    <dgm:cxn modelId="{A38DCD6B-28AC-437A-979D-713197D8A567}" srcId="{75528345-B79B-42B6-8229-F3C4C0B179F7}" destId="{6EDCA7F2-D388-4684-B01E-6849E6F2DFC7}" srcOrd="4" destOrd="0" parTransId="{F4E3FAD5-6912-4A7A-8338-C429B8592C2F}" sibTransId="{FB823AAC-6911-4104-B7CE-99045C611E98}"/>
    <dgm:cxn modelId="{9660C104-9896-4AD8-9DA2-9BBE37921693}" srcId="{F3B6FF0E-B94A-4D1C-A5B6-A9D2E9732703}" destId="{8B988EB4-8A83-453B-A174-CFBC329F5555}" srcOrd="0" destOrd="0" parTransId="{8CABE6C1-A832-4DC7-96E9-231939F76D93}" sibTransId="{5F67DD06-9047-40B9-89BC-962AA1F84C48}"/>
    <dgm:cxn modelId="{AE9E644E-6F4E-D741-850C-26517DE39E09}" type="presOf" srcId="{5ABFF127-A853-467B-98D8-BDB2462CE87B}" destId="{D4B1EB26-02B0-428B-B80A-40CDC03BFC8C}" srcOrd="0" destOrd="0" presId="urn:microsoft.com/office/officeart/2005/8/layout/hierarchy4"/>
    <dgm:cxn modelId="{A6696B55-3732-5544-A739-B1F91C620D6A}" type="presOf" srcId="{8B988EB4-8A83-453B-A174-CFBC329F5555}" destId="{03D25A7B-3477-4840-B112-0A92518927D0}" srcOrd="0" destOrd="0" presId="urn:microsoft.com/office/officeart/2005/8/layout/hierarchy4"/>
    <dgm:cxn modelId="{5BFFF24C-3EA0-3847-A41E-761608DE2EEB}" type="presOf" srcId="{DBC08FF7-33DE-481F-B674-BA1FA3FD3AA1}" destId="{A53C1D0B-4F1D-4B1C-A37F-E787BEE8C046}" srcOrd="0" destOrd="0" presId="urn:microsoft.com/office/officeart/2005/8/layout/hierarchy4"/>
    <dgm:cxn modelId="{7D6380BE-E57A-5745-A992-1E1DBCE46256}" type="presOf" srcId="{BD1379A4-5367-424B-8CC7-14A21F83155A}" destId="{9BD17F93-E592-43B5-BE92-2FE85D159128}" srcOrd="0" destOrd="0" presId="urn:microsoft.com/office/officeart/2005/8/layout/hierarchy4"/>
    <dgm:cxn modelId="{CEE542C1-D24A-4CAA-B89A-976286151EFE}" srcId="{C87AC90F-5C2E-45B1-8DEB-7E1961C92363}" destId="{D772D67C-5F5D-499D-84DB-9514670B44E5}" srcOrd="0" destOrd="0" parTransId="{84F651DD-1959-46F9-A100-E5D5D7763D29}" sibTransId="{2DCA14A8-4B01-4AA9-88E4-40A26ED42192}"/>
    <dgm:cxn modelId="{7053B983-37BA-4FC4-965F-CBF49116CB0D}" srcId="{D4DA3F4D-7295-4201-8CF3-C0C1C3FC8272}" destId="{A0F28CA2-A3DB-4AFC-B272-6DC5679792A1}" srcOrd="0" destOrd="0" parTransId="{92DCB14B-5B25-4723-9F00-9A92AB15411B}" sibTransId="{642A9489-EEFA-413E-8FE3-C2305CE27197}"/>
    <dgm:cxn modelId="{8D83B71B-5F13-2D44-AE3B-6461CF7BAAA5}" type="presOf" srcId="{960A91AB-1AAF-47DB-9F0F-3AFBE4FF44FC}" destId="{7724DF3D-302F-4423-8FC4-DAA78C81A787}" srcOrd="0" destOrd="0" presId="urn:microsoft.com/office/officeart/2005/8/layout/hierarchy4"/>
    <dgm:cxn modelId="{2DF7D161-15B5-2444-9ACE-C48D75B7C30D}" type="presOf" srcId="{6EDCA7F2-D388-4684-B01E-6849E6F2DFC7}" destId="{A53C41A7-1096-4C78-A3D2-19E034644F10}" srcOrd="0" destOrd="0" presId="urn:microsoft.com/office/officeart/2005/8/layout/hierarchy4"/>
    <dgm:cxn modelId="{9FD0CB5D-A59B-0546-A4AB-F7E5D4023B6E}" type="presOf" srcId="{EB93E767-1C37-4EF1-BD4C-606270F1240A}" destId="{1ACB0A6B-72E0-4128-834A-2FE985082991}" srcOrd="0" destOrd="0" presId="urn:microsoft.com/office/officeart/2005/8/layout/hierarchy4"/>
    <dgm:cxn modelId="{74888BED-C02D-46EE-921F-C1AFC8D4B828}" srcId="{F3B6FF0E-B94A-4D1C-A5B6-A9D2E9732703}" destId="{5ABFF127-A853-467B-98D8-BDB2462CE87B}" srcOrd="1" destOrd="0" parTransId="{D6010C74-1F27-43CD-B266-8CE6EF753AD0}" sibTransId="{C4BCE77D-2CEE-4ADE-B764-52322F341D26}"/>
    <dgm:cxn modelId="{892F9A44-1D4D-464B-B8D1-91E74C177A76}" srcId="{C87AC90F-5C2E-45B1-8DEB-7E1961C92363}" destId="{B65CE923-72C8-4CB9-9DC0-DB0F2FA5A5E0}" srcOrd="1" destOrd="0" parTransId="{59589F79-4DDB-4AD1-BC50-28D61A7EEE86}" sibTransId="{E5C71514-C3A5-47CE-AA9C-569FAA9824BC}"/>
    <dgm:cxn modelId="{0C6417D1-BD95-D346-B43C-F3EB6B1686B8}" type="presOf" srcId="{C87AC90F-5C2E-45B1-8DEB-7E1961C92363}" destId="{09A5539A-E57A-40ED-9219-9E1A1B29EE67}" srcOrd="0" destOrd="0" presId="urn:microsoft.com/office/officeart/2005/8/layout/hierarchy4"/>
    <dgm:cxn modelId="{EE690C9E-D56F-4D0B-A124-08FAB5A680B1}" srcId="{D4DA3F4D-7295-4201-8CF3-C0C1C3FC8272}" destId="{5C8AF790-C8C8-40EE-B3BC-57B8060E0BB7}" srcOrd="3" destOrd="0" parTransId="{904E38C6-9219-4A4B-B82F-7B00EA434AFC}" sibTransId="{BFC191CD-0CF8-4191-A355-7D06FB529619}"/>
    <dgm:cxn modelId="{679E302C-F64C-8049-82BB-7627F0C93660}" type="presOf" srcId="{CA39C373-8FE1-4598-8BEE-81D7365E88B7}" destId="{9E120815-8F00-484D-92E2-35B8A87AB197}" srcOrd="0" destOrd="0" presId="urn:microsoft.com/office/officeart/2005/8/layout/hierarchy4"/>
    <dgm:cxn modelId="{2F6062FB-1CD0-D841-B3FD-46B3AC1EAF4B}" type="presOf" srcId="{D4DA3F4D-7295-4201-8CF3-C0C1C3FC8272}" destId="{E20D1D9D-5D6A-441F-9AB2-0D8835BFE076}" srcOrd="0" destOrd="0" presId="urn:microsoft.com/office/officeart/2005/8/layout/hierarchy4"/>
    <dgm:cxn modelId="{7AABAAB1-D683-824F-A391-13695523EC3C}" type="presOf" srcId="{752296B2-6132-4CC3-9F0C-7971FEB05962}" destId="{B1F7836B-EB31-4BB1-B09F-114253C8A6C9}" srcOrd="0" destOrd="0" presId="urn:microsoft.com/office/officeart/2005/8/layout/hierarchy4"/>
    <dgm:cxn modelId="{C9B5A9F1-5AB9-B44E-8D21-124FCD9A913D}" type="presOf" srcId="{103E7A08-BCC7-498A-85AE-4D241A1188AB}" destId="{964FC1AB-B610-43AC-9A26-E3119A92A5A5}" srcOrd="0" destOrd="0" presId="urn:microsoft.com/office/officeart/2005/8/layout/hierarchy4"/>
    <dgm:cxn modelId="{6B65A4BF-8932-4DBD-9F10-F4B31D5AB770}" srcId="{D4DA3F4D-7295-4201-8CF3-C0C1C3FC8272}" destId="{BD1379A4-5367-424B-8CC7-14A21F83155A}" srcOrd="2" destOrd="0" parTransId="{48B5BA03-6628-4184-A53F-2C17102EBBF5}" sibTransId="{40F5AAC0-88FF-4B7B-ACDC-EBC48070933C}"/>
    <dgm:cxn modelId="{9D192EBD-BD91-4E74-947A-CA847BC4C7EE}" srcId="{6EDCA7F2-D388-4684-B01E-6849E6F2DFC7}" destId="{C50691B8-023D-458B-A191-71B235C2D8E4}" srcOrd="0" destOrd="0" parTransId="{A2ADFE32-7417-4CDD-86E4-501F0182B541}" sibTransId="{2AF7E366-4C71-4EC9-BF15-0BB79EB334DD}"/>
    <dgm:cxn modelId="{80F6FD5B-D062-FF42-866F-1D51D3243636}" type="presOf" srcId="{C50691B8-023D-458B-A191-71B235C2D8E4}" destId="{2D1384DF-B76A-4D18-A62D-3E8D664E4AEA}" srcOrd="0" destOrd="0" presId="urn:microsoft.com/office/officeart/2005/8/layout/hierarchy4"/>
    <dgm:cxn modelId="{EF7E9D9E-0BA2-4280-B162-5A4DA1FE5A23}" srcId="{960A91AB-1AAF-47DB-9F0F-3AFBE4FF44FC}" destId="{BB0429F1-1111-46A0-9BD0-0F9E95847568}" srcOrd="0" destOrd="0" parTransId="{57C62D73-8470-4715-873B-95EB85878FA2}" sibTransId="{7A32EBE9-2934-4C2C-853F-201496EBB6DF}"/>
    <dgm:cxn modelId="{FC774DAC-766F-2840-A579-57FAB2716D5D}" type="presOf" srcId="{7AB1CAC3-B976-46F8-82EC-D064D959B6B5}" destId="{8A7B7A98-4821-4D00-A6CF-8BF3F2395F22}" srcOrd="0" destOrd="0" presId="urn:microsoft.com/office/officeart/2005/8/layout/hierarchy4"/>
    <dgm:cxn modelId="{941DF463-3DB6-406E-9062-C26AE1D2B7B2}" srcId="{75528345-B79B-42B6-8229-F3C4C0B179F7}" destId="{259E6580-96A4-4D7E-BECB-57B2B90CD65D}" srcOrd="2" destOrd="0" parTransId="{0C0FB25E-3C5D-4861-A0D6-F9B174ABF9DA}" sibTransId="{ED276536-B507-41F5-977A-927B015D56E6}"/>
    <dgm:cxn modelId="{323D7DA3-57DA-49AD-B483-C7D4C29B7670}" srcId="{CA39C373-8FE1-4598-8BEE-81D7365E88B7}" destId="{75528345-B79B-42B6-8229-F3C4C0B179F7}" srcOrd="0" destOrd="0" parTransId="{AA97573D-C4CF-4D72-9B03-7DA214FAE17F}" sibTransId="{9E8A0541-AAB2-45CB-98D3-1F07684BC3BA}"/>
    <dgm:cxn modelId="{CFC4FF4F-E2FC-42B4-A909-F8A04A6C08A0}" srcId="{259E6580-96A4-4D7E-BECB-57B2B90CD65D}" destId="{06D5F995-5DDC-4079-B461-2B907C9B77E0}" srcOrd="1" destOrd="0" parTransId="{5554D411-CF27-47DE-A16F-8240390DC486}" sibTransId="{9ADCD872-67FC-413A-9885-0B5C85D1E591}"/>
    <dgm:cxn modelId="{B096FEC1-6BCD-3D42-85FD-ABEB15B8A8F4}" type="presOf" srcId="{A0F28CA2-A3DB-4AFC-B272-6DC5679792A1}" destId="{4701BEDB-E16B-4962-97CE-457877175CF1}" srcOrd="0" destOrd="0" presId="urn:microsoft.com/office/officeart/2005/8/layout/hierarchy4"/>
    <dgm:cxn modelId="{5CA84364-87FD-4F04-9396-280126637B93}" srcId="{6EDCA7F2-D388-4684-B01E-6849E6F2DFC7}" destId="{D2AA8B20-572C-4FFC-B42F-80B49993804F}" srcOrd="1" destOrd="0" parTransId="{81E72D1F-D4C9-424D-B452-B52E33A8D239}" sibTransId="{E1FF844A-E4F8-4163-83A3-988FA70FCC4B}"/>
    <dgm:cxn modelId="{DD45810F-2CD3-419B-9F9F-D9D4899A2E66}" srcId="{F3B6FF0E-B94A-4D1C-A5B6-A9D2E9732703}" destId="{991DFA57-3E6A-4DF1-A9CA-D8D544F79D7A}" srcOrd="2" destOrd="0" parTransId="{B42DDBF4-6A0F-43F8-9B93-D77F7C515E72}" sibTransId="{3C981EA2-42F4-4E72-AB85-D602620F1496}"/>
    <dgm:cxn modelId="{74A0EE84-7B54-8749-B91B-D8E966FC9785}" type="presOf" srcId="{B65CE923-72C8-4CB9-9DC0-DB0F2FA5A5E0}" destId="{97AE2749-3B94-455D-A3C4-FD828B44D5E5}" srcOrd="0" destOrd="0" presId="urn:microsoft.com/office/officeart/2005/8/layout/hierarchy4"/>
    <dgm:cxn modelId="{C3B0AB4A-71B9-4C2F-85C1-20BFE5ACE7B9}" srcId="{75528345-B79B-42B6-8229-F3C4C0B179F7}" destId="{F3B6FF0E-B94A-4D1C-A5B6-A9D2E9732703}" srcOrd="5" destOrd="0" parTransId="{3F72F970-ED3F-4AB7-A66A-512F24D2A0B9}" sibTransId="{0D80E037-9EB0-4110-A66C-90E3ABC0C1A9}"/>
    <dgm:cxn modelId="{66208711-BA50-471D-A547-AAC71AD63516}" srcId="{259E6580-96A4-4D7E-BECB-57B2B90CD65D}" destId="{7AB1CAC3-B976-46F8-82EC-D064D959B6B5}" srcOrd="2" destOrd="0" parTransId="{D3C7AF8C-D9CA-47D6-BFCC-89D035CC13DD}" sibTransId="{8DB081A6-A06B-4D48-A26E-0375A5B1ACA4}"/>
    <dgm:cxn modelId="{D8E91502-A762-9249-9257-4AC34690E2F6}" type="presOf" srcId="{5C8AF790-C8C8-40EE-B3BC-57B8060E0BB7}" destId="{706778C0-1609-4C02-BC80-1026545D3FAC}" srcOrd="0" destOrd="0" presId="urn:microsoft.com/office/officeart/2005/8/layout/hierarchy4"/>
    <dgm:cxn modelId="{3F4F7A63-623F-CB46-930B-48EA4AEE2BA2}" type="presOf" srcId="{E15C0674-33C0-448F-8607-5C33D8C199F4}" destId="{7469E8BF-00A6-4CF1-BBCB-6C5F85E10D39}" srcOrd="0" destOrd="0" presId="urn:microsoft.com/office/officeart/2005/8/layout/hierarchy4"/>
    <dgm:cxn modelId="{DE020815-2A2E-2E4B-9AEE-9EB44FCD9ECF}" type="presOf" srcId="{F3B6FF0E-B94A-4D1C-A5B6-A9D2E9732703}" destId="{9EAA2B12-D829-4958-82A8-FDB52AC34785}" srcOrd="0" destOrd="0" presId="urn:microsoft.com/office/officeart/2005/8/layout/hierarchy4"/>
    <dgm:cxn modelId="{E96F1D0E-55EF-482D-BCA9-A85E94A523E2}" srcId="{75528345-B79B-42B6-8229-F3C4C0B179F7}" destId="{C87AC90F-5C2E-45B1-8DEB-7E1961C92363}" srcOrd="1" destOrd="0" parTransId="{E8FAA5B6-673A-4FB3-AE7A-326CAA62AF1F}" sibTransId="{02421B3E-FE87-4B64-903B-63FAEDFCEE00}"/>
    <dgm:cxn modelId="{448C88AE-398C-AA4D-AB3F-5010A0AA0996}" type="presOf" srcId="{A9AEA7B0-9211-44E8-97D1-321DC2A7F897}" destId="{F8943044-B58A-40E0-B25D-5171C39FCA36}" srcOrd="0" destOrd="0" presId="urn:microsoft.com/office/officeart/2005/8/layout/hierarchy4"/>
    <dgm:cxn modelId="{0319FA5C-B8A6-0C41-B68A-A260065B2633}" type="presOf" srcId="{BB0429F1-1111-46A0-9BD0-0F9E95847568}" destId="{4EBBEC15-81BF-4351-B980-DF346B3EF933}" srcOrd="0" destOrd="0" presId="urn:microsoft.com/office/officeart/2005/8/layout/hierarchy4"/>
    <dgm:cxn modelId="{BC75720F-8C03-E540-8894-6780544A7188}" type="presOf" srcId="{06D5F995-5DDC-4079-B461-2B907C9B77E0}" destId="{AB2B563D-C3EE-4093-AA1E-FD55DE1945E8}" srcOrd="0" destOrd="0" presId="urn:microsoft.com/office/officeart/2005/8/layout/hierarchy4"/>
    <dgm:cxn modelId="{B588CB30-304F-41EA-BC63-0584EF8CE0CD}" srcId="{6EDCA7F2-D388-4684-B01E-6849E6F2DFC7}" destId="{752296B2-6132-4CC3-9F0C-7971FEB05962}" srcOrd="2" destOrd="0" parTransId="{0C72D247-D1B6-4828-8094-E52D4F92CCDD}" sibTransId="{C1A88AFA-8FE9-4D51-96A4-09F4C464377E}"/>
    <dgm:cxn modelId="{4E727433-885A-964E-B63D-CCAB14BCFAB2}" type="presParOf" srcId="{9E120815-8F00-484D-92E2-35B8A87AB197}" destId="{6C791C09-5633-4453-8515-5C1BD2B90C80}" srcOrd="0" destOrd="0" presId="urn:microsoft.com/office/officeart/2005/8/layout/hierarchy4"/>
    <dgm:cxn modelId="{9148E4E3-25DB-6B40-BC8D-3EA0F5DEAE10}" type="presParOf" srcId="{6C791C09-5633-4453-8515-5C1BD2B90C80}" destId="{ADEC734E-907C-46E8-8F34-B3212C1EA81D}" srcOrd="0" destOrd="0" presId="urn:microsoft.com/office/officeart/2005/8/layout/hierarchy4"/>
    <dgm:cxn modelId="{A6F97B55-36D7-2646-AFA0-BC566D70DF56}" type="presParOf" srcId="{6C791C09-5633-4453-8515-5C1BD2B90C80}" destId="{A5309E0C-5617-4281-A5A2-281F15D40C78}" srcOrd="1" destOrd="0" presId="urn:microsoft.com/office/officeart/2005/8/layout/hierarchy4"/>
    <dgm:cxn modelId="{A4EFE7C8-C224-BA4F-9194-9F411EA3820F}" type="presParOf" srcId="{6C791C09-5633-4453-8515-5C1BD2B90C80}" destId="{DAC41E2B-0D62-413F-BB95-241687225DC1}" srcOrd="2" destOrd="0" presId="urn:microsoft.com/office/officeart/2005/8/layout/hierarchy4"/>
    <dgm:cxn modelId="{AFF24AD2-9E31-C24F-97D5-972E87723291}" type="presParOf" srcId="{DAC41E2B-0D62-413F-BB95-241687225DC1}" destId="{E138276B-E35D-40F2-8B7D-CEE6F0995A1D}" srcOrd="0" destOrd="0" presId="urn:microsoft.com/office/officeart/2005/8/layout/hierarchy4"/>
    <dgm:cxn modelId="{19BD0BEC-539D-3144-AD0B-2B8C4FFDE23C}" type="presParOf" srcId="{E138276B-E35D-40F2-8B7D-CEE6F0995A1D}" destId="{E20D1D9D-5D6A-441F-9AB2-0D8835BFE076}" srcOrd="0" destOrd="0" presId="urn:microsoft.com/office/officeart/2005/8/layout/hierarchy4"/>
    <dgm:cxn modelId="{C6C30D2A-D98C-5345-A99E-DE303835B038}" type="presParOf" srcId="{E138276B-E35D-40F2-8B7D-CEE6F0995A1D}" destId="{A2D2CC78-5A19-4067-93EC-A0754B234F04}" srcOrd="1" destOrd="0" presId="urn:microsoft.com/office/officeart/2005/8/layout/hierarchy4"/>
    <dgm:cxn modelId="{94542AD7-B7EB-3943-BCC6-8F699BC05AD2}" type="presParOf" srcId="{E138276B-E35D-40F2-8B7D-CEE6F0995A1D}" destId="{F6FA097D-6237-496D-AC30-3BBB48730A72}" srcOrd="2" destOrd="0" presId="urn:microsoft.com/office/officeart/2005/8/layout/hierarchy4"/>
    <dgm:cxn modelId="{D30324A3-A154-0047-831D-08653238A511}" type="presParOf" srcId="{F6FA097D-6237-496D-AC30-3BBB48730A72}" destId="{793E698F-BF82-4425-A9B9-BA84622AE809}" srcOrd="0" destOrd="0" presId="urn:microsoft.com/office/officeart/2005/8/layout/hierarchy4"/>
    <dgm:cxn modelId="{886D525E-560A-4A42-9A06-79558F76DC67}" type="presParOf" srcId="{793E698F-BF82-4425-A9B9-BA84622AE809}" destId="{4701BEDB-E16B-4962-97CE-457877175CF1}" srcOrd="0" destOrd="0" presId="urn:microsoft.com/office/officeart/2005/8/layout/hierarchy4"/>
    <dgm:cxn modelId="{70A07C1B-8C1D-9A44-9C90-E36BB9F8CBC7}" type="presParOf" srcId="{793E698F-BF82-4425-A9B9-BA84622AE809}" destId="{3EC8551F-C0A8-4C9B-8599-24315054EF84}" srcOrd="1" destOrd="0" presId="urn:microsoft.com/office/officeart/2005/8/layout/hierarchy4"/>
    <dgm:cxn modelId="{A4D58AB0-1F68-C94A-99E9-144E59DA3317}" type="presParOf" srcId="{F6FA097D-6237-496D-AC30-3BBB48730A72}" destId="{3FEE2282-ED01-4CE1-AF80-E1B05D0829C7}" srcOrd="1" destOrd="0" presId="urn:microsoft.com/office/officeart/2005/8/layout/hierarchy4"/>
    <dgm:cxn modelId="{648F9E04-48CC-514F-B4AB-A979FEB011D9}" type="presParOf" srcId="{F6FA097D-6237-496D-AC30-3BBB48730A72}" destId="{6F8679DE-3C46-485B-A659-07B5DA0E18D7}" srcOrd="2" destOrd="0" presId="urn:microsoft.com/office/officeart/2005/8/layout/hierarchy4"/>
    <dgm:cxn modelId="{7016656D-998C-D64A-9CF9-860F2680C77E}" type="presParOf" srcId="{6F8679DE-3C46-485B-A659-07B5DA0E18D7}" destId="{F8943044-B58A-40E0-B25D-5171C39FCA36}" srcOrd="0" destOrd="0" presId="urn:microsoft.com/office/officeart/2005/8/layout/hierarchy4"/>
    <dgm:cxn modelId="{8B2E7E0B-14B0-1D4F-86CD-F6D81049D66A}" type="presParOf" srcId="{6F8679DE-3C46-485B-A659-07B5DA0E18D7}" destId="{74B5CA06-090F-4D36-A812-5AD5FB64E396}" srcOrd="1" destOrd="0" presId="urn:microsoft.com/office/officeart/2005/8/layout/hierarchy4"/>
    <dgm:cxn modelId="{43059A4F-405F-E942-8FE4-C976983E7E65}" type="presParOf" srcId="{F6FA097D-6237-496D-AC30-3BBB48730A72}" destId="{5473EF9D-1CD0-4728-84C9-CF9B84AB4577}" srcOrd="3" destOrd="0" presId="urn:microsoft.com/office/officeart/2005/8/layout/hierarchy4"/>
    <dgm:cxn modelId="{24C9C12F-A2D2-9649-9DF8-7475A8C42C42}" type="presParOf" srcId="{F6FA097D-6237-496D-AC30-3BBB48730A72}" destId="{C72FE0D3-8286-4695-87A1-35358DB9BEF5}" srcOrd="4" destOrd="0" presId="urn:microsoft.com/office/officeart/2005/8/layout/hierarchy4"/>
    <dgm:cxn modelId="{F4AE0A00-A5BA-9440-9019-0BC464278CDD}" type="presParOf" srcId="{C72FE0D3-8286-4695-87A1-35358DB9BEF5}" destId="{9BD17F93-E592-43B5-BE92-2FE85D159128}" srcOrd="0" destOrd="0" presId="urn:microsoft.com/office/officeart/2005/8/layout/hierarchy4"/>
    <dgm:cxn modelId="{2FB8BF67-D6B2-9B45-B6E8-386DE17E4A4D}" type="presParOf" srcId="{C72FE0D3-8286-4695-87A1-35358DB9BEF5}" destId="{B1F12490-198F-4D3D-9273-BD5C64FF1688}" srcOrd="1" destOrd="0" presId="urn:microsoft.com/office/officeart/2005/8/layout/hierarchy4"/>
    <dgm:cxn modelId="{A8289044-9777-4C43-AFA2-665C0EBA9792}" type="presParOf" srcId="{F6FA097D-6237-496D-AC30-3BBB48730A72}" destId="{C8445F70-09B6-42D5-9EC3-34D9B3670D8A}" srcOrd="5" destOrd="0" presId="urn:microsoft.com/office/officeart/2005/8/layout/hierarchy4"/>
    <dgm:cxn modelId="{3EF39ECE-7840-C240-ABFB-EB916C814B30}" type="presParOf" srcId="{F6FA097D-6237-496D-AC30-3BBB48730A72}" destId="{30DE1849-D8AC-4B35-AF5B-6DA5E2666E63}" srcOrd="6" destOrd="0" presId="urn:microsoft.com/office/officeart/2005/8/layout/hierarchy4"/>
    <dgm:cxn modelId="{621D2513-F61F-6E4B-8879-7487A2F6B562}" type="presParOf" srcId="{30DE1849-D8AC-4B35-AF5B-6DA5E2666E63}" destId="{706778C0-1609-4C02-BC80-1026545D3FAC}" srcOrd="0" destOrd="0" presId="urn:microsoft.com/office/officeart/2005/8/layout/hierarchy4"/>
    <dgm:cxn modelId="{1E761A00-7EF6-F847-BFA0-4F2AF53E785F}" type="presParOf" srcId="{30DE1849-D8AC-4B35-AF5B-6DA5E2666E63}" destId="{6C1C8750-2478-4D9A-9A01-FB7AC1AB39E6}" srcOrd="1" destOrd="0" presId="urn:microsoft.com/office/officeart/2005/8/layout/hierarchy4"/>
    <dgm:cxn modelId="{E54B66C6-143D-214C-BE6F-C31BB6D7312A}" type="presParOf" srcId="{DAC41E2B-0D62-413F-BB95-241687225DC1}" destId="{4B6CDFD8-8B6E-4F1F-9750-FCD9300EB585}" srcOrd="1" destOrd="0" presId="urn:microsoft.com/office/officeart/2005/8/layout/hierarchy4"/>
    <dgm:cxn modelId="{E81433AB-24D0-BF4A-BD4E-8FA7281AF7DE}" type="presParOf" srcId="{DAC41E2B-0D62-413F-BB95-241687225DC1}" destId="{D3EE2BDD-55D2-4700-897C-60A33BFE1FEA}" srcOrd="2" destOrd="0" presId="urn:microsoft.com/office/officeart/2005/8/layout/hierarchy4"/>
    <dgm:cxn modelId="{3A07D8C1-ADEF-F04A-B8CB-DE3AF2AAEB7F}" type="presParOf" srcId="{D3EE2BDD-55D2-4700-897C-60A33BFE1FEA}" destId="{09A5539A-E57A-40ED-9219-9E1A1B29EE67}" srcOrd="0" destOrd="0" presId="urn:microsoft.com/office/officeart/2005/8/layout/hierarchy4"/>
    <dgm:cxn modelId="{E8CCE156-C920-4144-B118-DEE94E503385}" type="presParOf" srcId="{D3EE2BDD-55D2-4700-897C-60A33BFE1FEA}" destId="{967DB953-7923-4865-BCE8-88E12CB5501C}" srcOrd="1" destOrd="0" presId="urn:microsoft.com/office/officeart/2005/8/layout/hierarchy4"/>
    <dgm:cxn modelId="{43B3C643-DCE2-D545-9924-B395BA76CBF4}" type="presParOf" srcId="{D3EE2BDD-55D2-4700-897C-60A33BFE1FEA}" destId="{E6341143-CBBB-4D92-9EA0-8DE2F1904852}" srcOrd="2" destOrd="0" presId="urn:microsoft.com/office/officeart/2005/8/layout/hierarchy4"/>
    <dgm:cxn modelId="{E0327682-4BA5-B842-A065-5280AB09E3E3}" type="presParOf" srcId="{E6341143-CBBB-4D92-9EA0-8DE2F1904852}" destId="{E242439A-6C87-49EF-8E2F-7ACD9C3E2B44}" srcOrd="0" destOrd="0" presId="urn:microsoft.com/office/officeart/2005/8/layout/hierarchy4"/>
    <dgm:cxn modelId="{846F60A9-E00E-3545-8075-753C489285F8}" type="presParOf" srcId="{E242439A-6C87-49EF-8E2F-7ACD9C3E2B44}" destId="{AFE90703-4BBA-47AC-A600-676F2F62C6E7}" srcOrd="0" destOrd="0" presId="urn:microsoft.com/office/officeart/2005/8/layout/hierarchy4"/>
    <dgm:cxn modelId="{34A6BA3C-A3E1-B546-B628-F2CDC72FBDE8}" type="presParOf" srcId="{E242439A-6C87-49EF-8E2F-7ACD9C3E2B44}" destId="{04C86D93-455C-44D3-97F0-EDAEF9DA7DE5}" srcOrd="1" destOrd="0" presId="urn:microsoft.com/office/officeart/2005/8/layout/hierarchy4"/>
    <dgm:cxn modelId="{37F44C1B-9B76-EC4D-80C5-545B892288A6}" type="presParOf" srcId="{E6341143-CBBB-4D92-9EA0-8DE2F1904852}" destId="{6CA50E9D-E348-4DE7-A298-4CED3CD4A1CC}" srcOrd="1" destOrd="0" presId="urn:microsoft.com/office/officeart/2005/8/layout/hierarchy4"/>
    <dgm:cxn modelId="{432BA37D-6408-5444-B891-A58C93644273}" type="presParOf" srcId="{E6341143-CBBB-4D92-9EA0-8DE2F1904852}" destId="{9D4C9F2C-0D4A-4845-B3C7-DF55C7DB6073}" srcOrd="2" destOrd="0" presId="urn:microsoft.com/office/officeart/2005/8/layout/hierarchy4"/>
    <dgm:cxn modelId="{2317DF0B-D001-754A-AB54-9FE17125A04F}" type="presParOf" srcId="{9D4C9F2C-0D4A-4845-B3C7-DF55C7DB6073}" destId="{97AE2749-3B94-455D-A3C4-FD828B44D5E5}" srcOrd="0" destOrd="0" presId="urn:microsoft.com/office/officeart/2005/8/layout/hierarchy4"/>
    <dgm:cxn modelId="{D66E27AC-4316-3D4D-B4EA-9ADCD2DD94F4}" type="presParOf" srcId="{9D4C9F2C-0D4A-4845-B3C7-DF55C7DB6073}" destId="{F4FAF6F3-5994-4986-9A33-B4C6531511BD}" srcOrd="1" destOrd="0" presId="urn:microsoft.com/office/officeart/2005/8/layout/hierarchy4"/>
    <dgm:cxn modelId="{E9761EFE-30E9-D04D-9D19-FEE168CB2EFE}" type="presParOf" srcId="{DAC41E2B-0D62-413F-BB95-241687225DC1}" destId="{7C94439D-7759-402A-ADFA-C9BF3832A7A3}" srcOrd="3" destOrd="0" presId="urn:microsoft.com/office/officeart/2005/8/layout/hierarchy4"/>
    <dgm:cxn modelId="{9194E104-0139-2A43-BF20-A1E338BC8D7B}" type="presParOf" srcId="{DAC41E2B-0D62-413F-BB95-241687225DC1}" destId="{EF69A85D-B485-4717-973C-64461F8AC594}" srcOrd="4" destOrd="0" presId="urn:microsoft.com/office/officeart/2005/8/layout/hierarchy4"/>
    <dgm:cxn modelId="{224A5FB7-6F91-9E4D-AD1C-AC3E61A6FD24}" type="presParOf" srcId="{EF69A85D-B485-4717-973C-64461F8AC594}" destId="{EE220CE6-C259-40CC-B82B-8425C1E39B3B}" srcOrd="0" destOrd="0" presId="urn:microsoft.com/office/officeart/2005/8/layout/hierarchy4"/>
    <dgm:cxn modelId="{DB53984A-92E4-204A-940D-6F79D15B31E5}" type="presParOf" srcId="{EF69A85D-B485-4717-973C-64461F8AC594}" destId="{130419DD-1C99-453D-91AD-8AF750D9DDB5}" srcOrd="1" destOrd="0" presId="urn:microsoft.com/office/officeart/2005/8/layout/hierarchy4"/>
    <dgm:cxn modelId="{266EB07D-3ED2-0440-8894-9751EBF3DAE1}" type="presParOf" srcId="{EF69A85D-B485-4717-973C-64461F8AC594}" destId="{28791A04-87DD-4AC7-AF18-07E623C98425}" srcOrd="2" destOrd="0" presId="urn:microsoft.com/office/officeart/2005/8/layout/hierarchy4"/>
    <dgm:cxn modelId="{BCFCFB45-1D7B-B440-BB10-F37625763A29}" type="presParOf" srcId="{28791A04-87DD-4AC7-AF18-07E623C98425}" destId="{ADDBDF15-25AF-451F-BDF8-260ABB6D689E}" srcOrd="0" destOrd="0" presId="urn:microsoft.com/office/officeart/2005/8/layout/hierarchy4"/>
    <dgm:cxn modelId="{24DA777C-B0BF-5C40-8646-AFCDBBE807F8}" type="presParOf" srcId="{ADDBDF15-25AF-451F-BDF8-260ABB6D689E}" destId="{1ACB0A6B-72E0-4128-834A-2FE985082991}" srcOrd="0" destOrd="0" presId="urn:microsoft.com/office/officeart/2005/8/layout/hierarchy4"/>
    <dgm:cxn modelId="{E0D0E6FC-95F5-DD45-8045-4C2D7A28EB1F}" type="presParOf" srcId="{ADDBDF15-25AF-451F-BDF8-260ABB6D689E}" destId="{18189E23-8F76-4872-9D02-3187054445B7}" srcOrd="1" destOrd="0" presId="urn:microsoft.com/office/officeart/2005/8/layout/hierarchy4"/>
    <dgm:cxn modelId="{BC332265-3763-484C-AD53-614B65BCDC50}" type="presParOf" srcId="{28791A04-87DD-4AC7-AF18-07E623C98425}" destId="{B57FAD8D-9937-4AA6-895E-AA2B1B72FC49}" srcOrd="1" destOrd="0" presId="urn:microsoft.com/office/officeart/2005/8/layout/hierarchy4"/>
    <dgm:cxn modelId="{DB78D459-7F5B-F540-8692-7F7A3217DFF7}" type="presParOf" srcId="{28791A04-87DD-4AC7-AF18-07E623C98425}" destId="{51845A5E-2AA6-40C6-A2FE-1A73A9DDB82A}" srcOrd="2" destOrd="0" presId="urn:microsoft.com/office/officeart/2005/8/layout/hierarchy4"/>
    <dgm:cxn modelId="{5AE6C0A6-DFA0-8D4A-ABAF-76688B0287EE}" type="presParOf" srcId="{51845A5E-2AA6-40C6-A2FE-1A73A9DDB82A}" destId="{AB2B563D-C3EE-4093-AA1E-FD55DE1945E8}" srcOrd="0" destOrd="0" presId="urn:microsoft.com/office/officeart/2005/8/layout/hierarchy4"/>
    <dgm:cxn modelId="{86B3FA7C-85BA-9E4A-B613-0F80423E01F3}" type="presParOf" srcId="{51845A5E-2AA6-40C6-A2FE-1A73A9DDB82A}" destId="{9856A58C-A26D-49DE-8585-B589DCA907B0}" srcOrd="1" destOrd="0" presId="urn:microsoft.com/office/officeart/2005/8/layout/hierarchy4"/>
    <dgm:cxn modelId="{9AA898C6-D87F-164D-93CB-EA06AE077962}" type="presParOf" srcId="{28791A04-87DD-4AC7-AF18-07E623C98425}" destId="{4959D89E-42B6-4D00-BFA9-A4D95B7B816C}" srcOrd="3" destOrd="0" presId="urn:microsoft.com/office/officeart/2005/8/layout/hierarchy4"/>
    <dgm:cxn modelId="{49865258-9585-F94A-BAB4-31C8034025B2}" type="presParOf" srcId="{28791A04-87DD-4AC7-AF18-07E623C98425}" destId="{A563554F-0213-462A-91FB-F742716A2256}" srcOrd="4" destOrd="0" presId="urn:microsoft.com/office/officeart/2005/8/layout/hierarchy4"/>
    <dgm:cxn modelId="{2F9BEB57-CDCE-9746-97FE-B531D70FF49A}" type="presParOf" srcId="{A563554F-0213-462A-91FB-F742716A2256}" destId="{8A7B7A98-4821-4D00-A6CF-8BF3F2395F22}" srcOrd="0" destOrd="0" presId="urn:microsoft.com/office/officeart/2005/8/layout/hierarchy4"/>
    <dgm:cxn modelId="{F52FA506-A3E7-AB41-9FC0-A5DFF062324E}" type="presParOf" srcId="{A563554F-0213-462A-91FB-F742716A2256}" destId="{C8AA6E52-7458-4E60-B97F-B7D811FF12F7}" srcOrd="1" destOrd="0" presId="urn:microsoft.com/office/officeart/2005/8/layout/hierarchy4"/>
    <dgm:cxn modelId="{BDDB054F-909E-B247-9B49-778274CA47DD}" type="presParOf" srcId="{28791A04-87DD-4AC7-AF18-07E623C98425}" destId="{54FF4991-5395-4272-83AC-B7EBBC9460C2}" srcOrd="5" destOrd="0" presId="urn:microsoft.com/office/officeart/2005/8/layout/hierarchy4"/>
    <dgm:cxn modelId="{F432B7C3-C83A-7746-915D-2E25DC3FDA4A}" type="presParOf" srcId="{28791A04-87DD-4AC7-AF18-07E623C98425}" destId="{9099CB5F-C97C-463C-BB11-7EDFE293ADB5}" srcOrd="6" destOrd="0" presId="urn:microsoft.com/office/officeart/2005/8/layout/hierarchy4"/>
    <dgm:cxn modelId="{FED04568-1E5F-4F4D-BBA5-ECB146A2E7DF}" type="presParOf" srcId="{9099CB5F-C97C-463C-BB11-7EDFE293ADB5}" destId="{964FC1AB-B610-43AC-9A26-E3119A92A5A5}" srcOrd="0" destOrd="0" presId="urn:microsoft.com/office/officeart/2005/8/layout/hierarchy4"/>
    <dgm:cxn modelId="{49703095-A43D-4147-A7A4-383A48E39788}" type="presParOf" srcId="{9099CB5F-C97C-463C-BB11-7EDFE293ADB5}" destId="{91E5AF18-B941-42C6-9A7E-C29767F2AE77}" srcOrd="1" destOrd="0" presId="urn:microsoft.com/office/officeart/2005/8/layout/hierarchy4"/>
    <dgm:cxn modelId="{E72CBD73-8518-4A4D-849B-B19556AAFBA6}" type="presParOf" srcId="{DAC41E2B-0D62-413F-BB95-241687225DC1}" destId="{5E78FBC5-7BC0-42CC-A2E5-1900EDFCC4F7}" srcOrd="5" destOrd="0" presId="urn:microsoft.com/office/officeart/2005/8/layout/hierarchy4"/>
    <dgm:cxn modelId="{EE0DAE9E-E48A-0F44-BA88-755D0CBFDF15}" type="presParOf" srcId="{DAC41E2B-0D62-413F-BB95-241687225DC1}" destId="{3CD5AEB6-5F01-4DE7-8ECE-299B2CE10032}" srcOrd="6" destOrd="0" presId="urn:microsoft.com/office/officeart/2005/8/layout/hierarchy4"/>
    <dgm:cxn modelId="{7CD8D068-0E9A-DA41-A239-31F521AB7285}" type="presParOf" srcId="{3CD5AEB6-5F01-4DE7-8ECE-299B2CE10032}" destId="{7724DF3D-302F-4423-8FC4-DAA78C81A787}" srcOrd="0" destOrd="0" presId="urn:microsoft.com/office/officeart/2005/8/layout/hierarchy4"/>
    <dgm:cxn modelId="{3AEAFC55-0854-7743-A8B7-6B52B7C99432}" type="presParOf" srcId="{3CD5AEB6-5F01-4DE7-8ECE-299B2CE10032}" destId="{A0B6EC27-AD2B-4F20-B246-89BECEF01A44}" srcOrd="1" destOrd="0" presId="urn:microsoft.com/office/officeart/2005/8/layout/hierarchy4"/>
    <dgm:cxn modelId="{10B3739D-A98C-FC41-B640-A32AB76A4D97}" type="presParOf" srcId="{3CD5AEB6-5F01-4DE7-8ECE-299B2CE10032}" destId="{8CC2A3C9-928C-414E-BE2B-5F60C9968DE7}" srcOrd="2" destOrd="0" presId="urn:microsoft.com/office/officeart/2005/8/layout/hierarchy4"/>
    <dgm:cxn modelId="{BCCD43E8-1820-8549-8F72-97EDE0A28847}" type="presParOf" srcId="{8CC2A3C9-928C-414E-BE2B-5F60C9968DE7}" destId="{0E102837-EA14-42B5-8E3D-5262726B4A8E}" srcOrd="0" destOrd="0" presId="urn:microsoft.com/office/officeart/2005/8/layout/hierarchy4"/>
    <dgm:cxn modelId="{AE5E6959-C63E-8141-94BA-9BF5ACCC5A35}" type="presParOf" srcId="{0E102837-EA14-42B5-8E3D-5262726B4A8E}" destId="{4EBBEC15-81BF-4351-B980-DF346B3EF933}" srcOrd="0" destOrd="0" presId="urn:microsoft.com/office/officeart/2005/8/layout/hierarchy4"/>
    <dgm:cxn modelId="{ED88B62A-A19A-304C-9418-69794A074458}" type="presParOf" srcId="{0E102837-EA14-42B5-8E3D-5262726B4A8E}" destId="{A390DAF1-6EC5-4762-9471-6AA005D2FE3E}" srcOrd="1" destOrd="0" presId="urn:microsoft.com/office/officeart/2005/8/layout/hierarchy4"/>
    <dgm:cxn modelId="{5EC7C7C5-ABFF-CD43-8C25-B7910E142AC1}" type="presParOf" srcId="{8CC2A3C9-928C-414E-BE2B-5F60C9968DE7}" destId="{99558A78-C5AC-4E50-ACF1-04D2815F6161}" srcOrd="1" destOrd="0" presId="urn:microsoft.com/office/officeart/2005/8/layout/hierarchy4"/>
    <dgm:cxn modelId="{E9482033-6407-A547-A42E-819E724F290B}" type="presParOf" srcId="{8CC2A3C9-928C-414E-BE2B-5F60C9968DE7}" destId="{D5C142CB-6850-432D-93A7-0CB98C1933B1}" srcOrd="2" destOrd="0" presId="urn:microsoft.com/office/officeart/2005/8/layout/hierarchy4"/>
    <dgm:cxn modelId="{E4AA25F4-09D6-624F-937D-65CA875C166D}" type="presParOf" srcId="{D5C142CB-6850-432D-93A7-0CB98C1933B1}" destId="{7469E8BF-00A6-4CF1-BBCB-6C5F85E10D39}" srcOrd="0" destOrd="0" presId="urn:microsoft.com/office/officeart/2005/8/layout/hierarchy4"/>
    <dgm:cxn modelId="{1214EBA7-C1E9-7A41-A02B-AFB7B0AD9543}" type="presParOf" srcId="{D5C142CB-6850-432D-93A7-0CB98C1933B1}" destId="{3BEB78ED-CD43-4266-A35D-437BFF494C9A}" srcOrd="1" destOrd="0" presId="urn:microsoft.com/office/officeart/2005/8/layout/hierarchy4"/>
    <dgm:cxn modelId="{EDA117C7-1E3B-194B-96FB-CF4BC75AFDF6}" type="presParOf" srcId="{DAC41E2B-0D62-413F-BB95-241687225DC1}" destId="{D8E48318-3199-4722-81E9-794A727D780E}" srcOrd="7" destOrd="0" presId="urn:microsoft.com/office/officeart/2005/8/layout/hierarchy4"/>
    <dgm:cxn modelId="{D9F7A045-1FA5-8B46-84C3-BFF7C9DE495C}" type="presParOf" srcId="{DAC41E2B-0D62-413F-BB95-241687225DC1}" destId="{8F8A3ECC-33B9-4AA0-9B48-E075416DAFBD}" srcOrd="8" destOrd="0" presId="urn:microsoft.com/office/officeart/2005/8/layout/hierarchy4"/>
    <dgm:cxn modelId="{3F2D8FC3-A86F-2348-8FC4-93CAD9CE208E}" type="presParOf" srcId="{8F8A3ECC-33B9-4AA0-9B48-E075416DAFBD}" destId="{A53C41A7-1096-4C78-A3D2-19E034644F10}" srcOrd="0" destOrd="0" presId="urn:microsoft.com/office/officeart/2005/8/layout/hierarchy4"/>
    <dgm:cxn modelId="{B42F2D28-0E26-894F-9A94-F05A88732643}" type="presParOf" srcId="{8F8A3ECC-33B9-4AA0-9B48-E075416DAFBD}" destId="{A5D28EC2-CD3F-490A-846F-640015B152F7}" srcOrd="1" destOrd="0" presId="urn:microsoft.com/office/officeart/2005/8/layout/hierarchy4"/>
    <dgm:cxn modelId="{AE7FA8BF-B4A1-4548-8DE9-35C79BBDB76A}" type="presParOf" srcId="{8F8A3ECC-33B9-4AA0-9B48-E075416DAFBD}" destId="{5EE9AD3B-3A7F-419B-B148-A137B373F6D5}" srcOrd="2" destOrd="0" presId="urn:microsoft.com/office/officeart/2005/8/layout/hierarchy4"/>
    <dgm:cxn modelId="{6548B319-F3E4-B94B-88F1-5EF02AA6AFF4}" type="presParOf" srcId="{5EE9AD3B-3A7F-419B-B148-A137B373F6D5}" destId="{3615B0F9-7E87-4ED6-B6C0-F9D4D6CF58F9}" srcOrd="0" destOrd="0" presId="urn:microsoft.com/office/officeart/2005/8/layout/hierarchy4"/>
    <dgm:cxn modelId="{B2548BCD-8874-7743-9DCD-ACDA330C8114}" type="presParOf" srcId="{3615B0F9-7E87-4ED6-B6C0-F9D4D6CF58F9}" destId="{2D1384DF-B76A-4D18-A62D-3E8D664E4AEA}" srcOrd="0" destOrd="0" presId="urn:microsoft.com/office/officeart/2005/8/layout/hierarchy4"/>
    <dgm:cxn modelId="{1A8E6E15-1EB2-1F4C-A0AA-66BA2849BBE3}" type="presParOf" srcId="{3615B0F9-7E87-4ED6-B6C0-F9D4D6CF58F9}" destId="{B7B7AF87-75A8-4A85-B297-5A9431FECFF4}" srcOrd="1" destOrd="0" presId="urn:microsoft.com/office/officeart/2005/8/layout/hierarchy4"/>
    <dgm:cxn modelId="{3BCE5120-32FF-DE44-98DA-B47AFC6CDC8F}" type="presParOf" srcId="{5EE9AD3B-3A7F-419B-B148-A137B373F6D5}" destId="{72D7F81C-2078-4638-8709-A069349E92C9}" srcOrd="1" destOrd="0" presId="urn:microsoft.com/office/officeart/2005/8/layout/hierarchy4"/>
    <dgm:cxn modelId="{D850CE86-4865-0A46-A796-52325EE9B6CA}" type="presParOf" srcId="{5EE9AD3B-3A7F-419B-B148-A137B373F6D5}" destId="{A853C085-311A-43CA-8D58-E0FEB6275640}" srcOrd="2" destOrd="0" presId="urn:microsoft.com/office/officeart/2005/8/layout/hierarchy4"/>
    <dgm:cxn modelId="{B174926C-07CE-3542-8929-550728532818}" type="presParOf" srcId="{A853C085-311A-43CA-8D58-E0FEB6275640}" destId="{2D138BA7-1088-44F4-AAEB-70E6DBDE4184}" srcOrd="0" destOrd="0" presId="urn:microsoft.com/office/officeart/2005/8/layout/hierarchy4"/>
    <dgm:cxn modelId="{67E070F3-7B00-6D48-B5B4-CDCE89B2342C}" type="presParOf" srcId="{A853C085-311A-43CA-8D58-E0FEB6275640}" destId="{80692A0F-0DA3-4027-8E3B-6F2771ACFF7F}" srcOrd="1" destOrd="0" presId="urn:microsoft.com/office/officeart/2005/8/layout/hierarchy4"/>
    <dgm:cxn modelId="{45CA72E0-D320-EC45-9186-4853FD4747DA}" type="presParOf" srcId="{5EE9AD3B-3A7F-419B-B148-A137B373F6D5}" destId="{7B66F724-E9CB-42FE-AA5A-50E2A058F46D}" srcOrd="3" destOrd="0" presId="urn:microsoft.com/office/officeart/2005/8/layout/hierarchy4"/>
    <dgm:cxn modelId="{DE76453A-F0A1-584F-B125-C8A5FAB1BF5E}" type="presParOf" srcId="{5EE9AD3B-3A7F-419B-B148-A137B373F6D5}" destId="{FF1285CC-3C2E-4423-885A-0F51A9847F4C}" srcOrd="4" destOrd="0" presId="urn:microsoft.com/office/officeart/2005/8/layout/hierarchy4"/>
    <dgm:cxn modelId="{98DB4541-C346-9D45-9BDD-9169C717D7D1}" type="presParOf" srcId="{FF1285CC-3C2E-4423-885A-0F51A9847F4C}" destId="{B1F7836B-EB31-4BB1-B09F-114253C8A6C9}" srcOrd="0" destOrd="0" presId="urn:microsoft.com/office/officeart/2005/8/layout/hierarchy4"/>
    <dgm:cxn modelId="{94A344FA-1602-424E-8962-9AE77790FD54}" type="presParOf" srcId="{FF1285CC-3C2E-4423-885A-0F51A9847F4C}" destId="{EB0D2673-9EB0-4E3F-8FE0-E9295758BC6B}" srcOrd="1" destOrd="0" presId="urn:microsoft.com/office/officeart/2005/8/layout/hierarchy4"/>
    <dgm:cxn modelId="{9EE0DDD7-92EC-4546-86A3-87614CF65384}" type="presParOf" srcId="{5EE9AD3B-3A7F-419B-B148-A137B373F6D5}" destId="{03A0C2E2-8B71-45DA-9727-7AD3C1D8748F}" srcOrd="5" destOrd="0" presId="urn:microsoft.com/office/officeart/2005/8/layout/hierarchy4"/>
    <dgm:cxn modelId="{DC352187-B627-764B-A6E4-3531D28FD6BF}" type="presParOf" srcId="{5EE9AD3B-3A7F-419B-B148-A137B373F6D5}" destId="{9DEDFFBF-E561-4E12-9826-FD5F92600E32}" srcOrd="6" destOrd="0" presId="urn:microsoft.com/office/officeart/2005/8/layout/hierarchy4"/>
    <dgm:cxn modelId="{07C7C1B8-4475-104A-8E0B-23568AA09E97}" type="presParOf" srcId="{9DEDFFBF-E561-4E12-9826-FD5F92600E32}" destId="{A53C1D0B-4F1D-4B1C-A37F-E787BEE8C046}" srcOrd="0" destOrd="0" presId="urn:microsoft.com/office/officeart/2005/8/layout/hierarchy4"/>
    <dgm:cxn modelId="{A2C4E7F4-37E7-BF40-9C17-C7D20A787D81}" type="presParOf" srcId="{9DEDFFBF-E561-4E12-9826-FD5F92600E32}" destId="{8B0B1CC9-7060-4D93-9499-000AF12ECFA0}" srcOrd="1" destOrd="0" presId="urn:microsoft.com/office/officeart/2005/8/layout/hierarchy4"/>
    <dgm:cxn modelId="{4E051682-1C3E-4A43-88A2-C0329E1FB671}" type="presParOf" srcId="{DAC41E2B-0D62-413F-BB95-241687225DC1}" destId="{6DFA3B11-96EE-4154-B1AB-E131C153F1B3}" srcOrd="9" destOrd="0" presId="urn:microsoft.com/office/officeart/2005/8/layout/hierarchy4"/>
    <dgm:cxn modelId="{76177320-DD45-4547-B207-E3C8AD77D60A}" type="presParOf" srcId="{DAC41E2B-0D62-413F-BB95-241687225DC1}" destId="{D11041F3-9C50-43EF-ACEF-037690B239CE}" srcOrd="10" destOrd="0" presId="urn:microsoft.com/office/officeart/2005/8/layout/hierarchy4"/>
    <dgm:cxn modelId="{EA001803-8DEB-9E46-B060-7997FA36D3D9}" type="presParOf" srcId="{D11041F3-9C50-43EF-ACEF-037690B239CE}" destId="{9EAA2B12-D829-4958-82A8-FDB52AC34785}" srcOrd="0" destOrd="0" presId="urn:microsoft.com/office/officeart/2005/8/layout/hierarchy4"/>
    <dgm:cxn modelId="{C1F8A95A-3286-044D-83F3-C5CC6A793374}" type="presParOf" srcId="{D11041F3-9C50-43EF-ACEF-037690B239CE}" destId="{949EABB0-62DF-4734-BFEB-2F522EEC4D0C}" srcOrd="1" destOrd="0" presId="urn:microsoft.com/office/officeart/2005/8/layout/hierarchy4"/>
    <dgm:cxn modelId="{C9213143-C77A-7448-A061-91ABAF3812EC}" type="presParOf" srcId="{D11041F3-9C50-43EF-ACEF-037690B239CE}" destId="{8B86DA48-844B-409B-9B25-91B3D14D7118}" srcOrd="2" destOrd="0" presId="urn:microsoft.com/office/officeart/2005/8/layout/hierarchy4"/>
    <dgm:cxn modelId="{4BC43767-8BE1-A24B-9448-2B8986A29F93}" type="presParOf" srcId="{8B86DA48-844B-409B-9B25-91B3D14D7118}" destId="{D5B34E6F-6656-475A-97CC-2A6F5A4AFAA8}" srcOrd="0" destOrd="0" presId="urn:microsoft.com/office/officeart/2005/8/layout/hierarchy4"/>
    <dgm:cxn modelId="{B57363EC-A6FE-504C-B3C5-78BBB82B13BC}" type="presParOf" srcId="{D5B34E6F-6656-475A-97CC-2A6F5A4AFAA8}" destId="{03D25A7B-3477-4840-B112-0A92518927D0}" srcOrd="0" destOrd="0" presId="urn:microsoft.com/office/officeart/2005/8/layout/hierarchy4"/>
    <dgm:cxn modelId="{49E72922-9C48-7843-A20B-9EC8102FB004}" type="presParOf" srcId="{D5B34E6F-6656-475A-97CC-2A6F5A4AFAA8}" destId="{F656553B-7855-44A8-9393-4F5824B99D4C}" srcOrd="1" destOrd="0" presId="urn:microsoft.com/office/officeart/2005/8/layout/hierarchy4"/>
    <dgm:cxn modelId="{976F6346-A715-7040-B098-026D7B00142A}" type="presParOf" srcId="{8B86DA48-844B-409B-9B25-91B3D14D7118}" destId="{9D77D94E-35F1-4C17-BECC-494C17540DA8}" srcOrd="1" destOrd="0" presId="urn:microsoft.com/office/officeart/2005/8/layout/hierarchy4"/>
    <dgm:cxn modelId="{A4F3E361-150B-A04B-942C-68DA956ECD4D}" type="presParOf" srcId="{8B86DA48-844B-409B-9B25-91B3D14D7118}" destId="{31D7D92F-C5D1-4B0C-BA0B-331F12E530E9}" srcOrd="2" destOrd="0" presId="urn:microsoft.com/office/officeart/2005/8/layout/hierarchy4"/>
    <dgm:cxn modelId="{57BEDEF4-B8B0-8742-932E-9862EF81CA3F}" type="presParOf" srcId="{31D7D92F-C5D1-4B0C-BA0B-331F12E530E9}" destId="{D4B1EB26-02B0-428B-B80A-40CDC03BFC8C}" srcOrd="0" destOrd="0" presId="urn:microsoft.com/office/officeart/2005/8/layout/hierarchy4"/>
    <dgm:cxn modelId="{504B852F-8FD1-034E-BCF7-6FAFD316DD0F}" type="presParOf" srcId="{31D7D92F-C5D1-4B0C-BA0B-331F12E530E9}" destId="{E75B4621-B121-4B07-950B-933062981346}" srcOrd="1" destOrd="0" presId="urn:microsoft.com/office/officeart/2005/8/layout/hierarchy4"/>
    <dgm:cxn modelId="{D62CB6AA-A05A-E84A-8FF5-E7ED945103F2}" type="presParOf" srcId="{8B86DA48-844B-409B-9B25-91B3D14D7118}" destId="{C0F996BC-F636-43A2-B2A1-B6DD398CFAAA}" srcOrd="3" destOrd="0" presId="urn:microsoft.com/office/officeart/2005/8/layout/hierarchy4"/>
    <dgm:cxn modelId="{E971D5E5-D372-1E40-83C1-ABA874C7ED29}" type="presParOf" srcId="{8B86DA48-844B-409B-9B25-91B3D14D7118}" destId="{CC7531AB-8FE8-4543-81AE-6B521A1FC78C}" srcOrd="4" destOrd="0" presId="urn:microsoft.com/office/officeart/2005/8/layout/hierarchy4"/>
    <dgm:cxn modelId="{07724914-4842-604A-A5CC-D5C465BE1140}" type="presParOf" srcId="{CC7531AB-8FE8-4543-81AE-6B521A1FC78C}" destId="{AC6F8793-1772-4334-B53C-0463FAA64B4C}" srcOrd="0" destOrd="0" presId="urn:microsoft.com/office/officeart/2005/8/layout/hierarchy4"/>
    <dgm:cxn modelId="{70B5BE49-CD2C-3847-A911-9833B0C39F8C}" type="presParOf" srcId="{CC7531AB-8FE8-4543-81AE-6B521A1FC78C}" destId="{9BA8BC84-AC3F-44BA-81B2-F0D1BBDBB68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Eureka Math: A Story of Units                       www.CommonCore.org</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i="1" dirty="0" smtClean="0"/>
              <a:t>Module Focus Session                                      Grade 4 - Module 1</a:t>
            </a:r>
            <a:endParaRPr lang="en-US" dirty="0"/>
          </a:p>
        </p:txBody>
      </p:sp>
      <p:sp>
        <p:nvSpPr>
          <p:cNvPr id="4" name="Footer Placeholder 3"/>
          <p:cNvSpPr>
            <a:spLocks noGrp="1"/>
          </p:cNvSpPr>
          <p:nvPr>
            <p:ph type="ftr" sz="quarter" idx="2"/>
          </p:nvPr>
        </p:nvSpPr>
        <p:spPr>
          <a:xfrm>
            <a:off x="0" y="8685213"/>
            <a:ext cx="4648200" cy="457200"/>
          </a:xfrm>
          <a:prstGeom prst="rect">
            <a:avLst/>
          </a:prstGeom>
        </p:spPr>
        <p:txBody>
          <a:bodyPr vert="horz" lIns="91440" tIns="45720" rIns="91440" bIns="45720" rtlCol="0" anchor="b"/>
          <a:lstStyle>
            <a:lvl1pPr algn="l">
              <a:defRPr sz="1200"/>
            </a:lvl1pPr>
          </a:lstStyle>
          <a:p>
            <a:r>
              <a:rPr lang="en-US" dirty="0"/>
              <a:t>© 2014.  All rights reserved. Duplication and/or distribution of this material is prohibited without written consent from Common Core, Inc</a:t>
            </a:r>
            <a:r>
              <a:rPr lang="en-US" dirty="0" smtClean="0"/>
              <a:t>.</a:t>
            </a:r>
            <a:endParaRPr lang="en-US" dirty="0"/>
          </a:p>
        </p:txBody>
      </p:sp>
      <p:sp>
        <p:nvSpPr>
          <p:cNvPr id="5" name="Slide Number Placeholder 4"/>
          <p:cNvSpPr>
            <a:spLocks noGrp="1"/>
          </p:cNvSpPr>
          <p:nvPr>
            <p:ph type="sldNum" sz="quarter" idx="3"/>
          </p:nvPr>
        </p:nvSpPr>
        <p:spPr>
          <a:xfrm>
            <a:off x="5333999" y="8685213"/>
            <a:ext cx="1522413" cy="457200"/>
          </a:xfrm>
          <a:prstGeom prst="rect">
            <a:avLst/>
          </a:prstGeom>
        </p:spPr>
        <p:txBody>
          <a:bodyPr vert="horz" lIns="91440" tIns="45720" rIns="91440" bIns="45720" rtlCol="0" anchor="b"/>
          <a:lstStyle>
            <a:lvl1pPr algn="r">
              <a:defRPr sz="1200"/>
            </a:lvl1pPr>
          </a:lstStyle>
          <a:p>
            <a:fld id="{D36FBE45-CF8A-445E-B02B-3C65F956A173}" type="slidenum">
              <a:rPr lang="en-US" smtClean="0"/>
              <a:t>‹#›</a:t>
            </a:fld>
            <a:endParaRPr lang="en-US" dirty="0"/>
          </a:p>
        </p:txBody>
      </p:sp>
    </p:spTree>
    <p:extLst>
      <p:ext uri="{BB962C8B-B14F-4D97-AF65-F5344CB8AC3E}">
        <p14:creationId xmlns:p14="http://schemas.microsoft.com/office/powerpoint/2010/main" val="275566888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7200" y="731838"/>
            <a:ext cx="3657600" cy="27432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57200" y="3657600"/>
            <a:ext cx="6400800" cy="54864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562600" y="8685213"/>
            <a:ext cx="1293812" cy="458787"/>
          </a:xfrm>
          <a:prstGeom prst="rect">
            <a:avLst/>
          </a:prstGeom>
        </p:spPr>
        <p:txBody>
          <a:bodyPr vert="horz" lIns="91440" tIns="45720" rIns="91440" bIns="45720" rtlCol="0" anchor="b"/>
          <a:lstStyle>
            <a:lvl1pPr algn="r">
              <a:defRPr sz="1200"/>
            </a:lvl1pPr>
          </a:lstStyle>
          <a:p>
            <a:fld id="{3EF9A488-CB88-4D38-94D1-E470376C4AFA}" type="slidenum">
              <a:rPr lang="en-US" smtClean="0"/>
              <a:t>‹#›</a:t>
            </a:fld>
            <a:endParaRPr lang="en-US" dirty="0"/>
          </a:p>
        </p:txBody>
      </p:sp>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Eureka Math: A Story of Units                       www.CommonCore.org</a:t>
            </a:r>
            <a:endParaRPr lang="en-US" dirty="0"/>
          </a:p>
        </p:txBody>
      </p:sp>
      <p:sp>
        <p:nvSpPr>
          <p:cNvPr id="9" name="Date Placeholder 8"/>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i="1" dirty="0" smtClean="0"/>
              <a:t>Module Focus Session                                      Grade 4 - Module 1</a:t>
            </a:r>
            <a:endParaRPr lang="en-US" dirty="0"/>
          </a:p>
        </p:txBody>
      </p:sp>
      <p:sp>
        <p:nvSpPr>
          <p:cNvPr id="10" name="Footer Placeholder 3"/>
          <p:cNvSpPr>
            <a:spLocks noGrp="1"/>
          </p:cNvSpPr>
          <p:nvPr>
            <p:ph type="ftr" sz="quarter" idx="4"/>
          </p:nvPr>
        </p:nvSpPr>
        <p:spPr>
          <a:xfrm>
            <a:off x="0" y="8685213"/>
            <a:ext cx="4648200" cy="457200"/>
          </a:xfrm>
          <a:prstGeom prst="rect">
            <a:avLst/>
          </a:prstGeom>
        </p:spPr>
        <p:txBody>
          <a:bodyPr vert="horz" lIns="91440" tIns="45720" rIns="91440" bIns="45720" rtlCol="0" anchor="b"/>
          <a:lstStyle>
            <a:lvl1pPr algn="l">
              <a:defRPr sz="1200"/>
            </a:lvl1pPr>
          </a:lstStyle>
          <a:p>
            <a:r>
              <a:rPr lang="en-US" dirty="0"/>
              <a:t>© 2014.  All rights reserved. Duplication and/or distribution of this material is prohibited without written consent from Common Core, Inc</a:t>
            </a:r>
            <a:r>
              <a:rPr lang="en-US" dirty="0" smtClean="0"/>
              <a:t>.</a:t>
            </a:r>
            <a:endParaRPr lang="en-US" dirty="0"/>
          </a:p>
        </p:txBody>
      </p:sp>
    </p:spTree>
    <p:extLst>
      <p:ext uri="{BB962C8B-B14F-4D97-AF65-F5344CB8AC3E}">
        <p14:creationId xmlns:p14="http://schemas.microsoft.com/office/powerpoint/2010/main" val="309251901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245352" cy="5486400"/>
          </a:xfrm>
        </p:spPr>
        <p:txBody>
          <a:bodyPr/>
          <a:lstStyle/>
          <a:p>
            <a:pPr lvl="0"/>
            <a:r>
              <a:rPr lang="en-US" dirty="0" smtClean="0">
                <a:latin typeface="Calibri" charset="0"/>
                <a:ea typeface="ＭＳ Ｐゴシック" charset="-128"/>
                <a:cs typeface="ＭＳ Ｐゴシック" charset="-128"/>
              </a:rPr>
              <a:t>This </a:t>
            </a:r>
            <a:r>
              <a:rPr lang="en-US" dirty="0">
                <a:latin typeface="Calibri" charset="0"/>
                <a:ea typeface="ＭＳ Ｐゴシック" charset="-128"/>
                <a:cs typeface="ＭＳ Ｐゴシック" charset="-128"/>
              </a:rPr>
              <a:t>full-day session is intended to support a school-wide implementation of </a:t>
            </a:r>
            <a:r>
              <a:rPr lang="en-US" i="1" dirty="0">
                <a:latin typeface="Calibri" charset="0"/>
                <a:ea typeface="ＭＳ Ｐゴシック" charset="-128"/>
                <a:cs typeface="ＭＳ Ｐゴシック" charset="-128"/>
              </a:rPr>
              <a:t>A Story of Units</a:t>
            </a:r>
            <a:r>
              <a:rPr lang="en-US" dirty="0">
                <a:latin typeface="Calibri" charset="0"/>
                <a:ea typeface="ＭＳ Ｐゴシック" charset="-128"/>
                <a:cs typeface="ＭＳ Ｐゴシック" charset="-128"/>
              </a:rPr>
              <a:t>.   This session highlights the progression of </a:t>
            </a:r>
            <a:r>
              <a:rPr lang="en-US" dirty="0" smtClean="0">
                <a:latin typeface="Calibri" charset="0"/>
                <a:ea typeface="ＭＳ Ｐゴシック" charset="-128"/>
                <a:cs typeface="ＭＳ Ｐゴシック" charset="-128"/>
              </a:rPr>
              <a:t>mathematics in Grade 4 – Module 1, including steps for implementation.  </a:t>
            </a:r>
            <a:r>
              <a:rPr lang="en-US" dirty="0">
                <a:latin typeface="Calibri" charset="0"/>
                <a:ea typeface="ＭＳ Ｐゴシック" charset="-128"/>
                <a:cs typeface="ＭＳ Ｐゴシック" charset="-128"/>
              </a:rPr>
              <a:t>Educators teaching and supporting </a:t>
            </a:r>
            <a:r>
              <a:rPr lang="en-US" dirty="0" smtClean="0">
                <a:latin typeface="Calibri" charset="0"/>
                <a:ea typeface="ＭＳ Ｐゴシック" charset="-128"/>
                <a:cs typeface="ＭＳ Ｐゴシック" charset="-128"/>
              </a:rPr>
              <a:t>this grade level </a:t>
            </a:r>
            <a:r>
              <a:rPr lang="en-US" dirty="0">
                <a:latin typeface="Calibri" charset="0"/>
                <a:ea typeface="ＭＳ Ｐゴシック" charset="-128"/>
                <a:cs typeface="ＭＳ Ｐゴシック" charset="-128"/>
              </a:rPr>
              <a:t>will </a:t>
            </a:r>
            <a:r>
              <a:rPr lang="en-US" dirty="0" smtClean="0">
                <a:latin typeface="Calibri" charset="0"/>
                <a:ea typeface="ＭＳ Ｐゴシック" charset="-128"/>
                <a:cs typeface="ＭＳ Ｐゴシック" charset="-128"/>
              </a:rPr>
              <a:t>understand the sequence of conceptual understanding for place value, addition, and subtraction, along with the models that support this learning.  </a:t>
            </a:r>
            <a:endParaRPr lang="en-US" dirty="0">
              <a:latin typeface="Calibri" charset="0"/>
              <a:ea typeface="ＭＳ Ｐゴシック" charset="-128"/>
              <a:cs typeface="ＭＳ Ｐゴシック" charset="-128"/>
            </a:endParaRPr>
          </a:p>
          <a:p>
            <a:pPr lvl="0"/>
            <a:endParaRPr lang="en-US" dirty="0">
              <a:latin typeface="Calibri" charset="0"/>
              <a:ea typeface="ＭＳ Ｐゴシック" charset="-128"/>
              <a:cs typeface="ＭＳ Ｐゴシック" charset="-128"/>
            </a:endParaRPr>
          </a:p>
          <a:p>
            <a:pPr lvl="0"/>
            <a:r>
              <a:rPr lang="en-US" i="1" dirty="0">
                <a:latin typeface="Calibri" charset="0"/>
                <a:ea typeface="ＭＳ Ｐゴシック" charset="-128"/>
                <a:cs typeface="ＭＳ Ｐゴシック" charset="-128"/>
              </a:rPr>
              <a:t>Welcome participants and introduce presentation team.</a:t>
            </a:r>
          </a:p>
          <a:p>
            <a:pPr lvl="0"/>
            <a:r>
              <a:rPr lang="en-US" i="1" dirty="0">
                <a:latin typeface="Calibri" charset="0"/>
                <a:ea typeface="ＭＳ Ｐゴシック" charset="-128"/>
                <a:cs typeface="ＭＳ Ｐゴシック" charset="-128"/>
              </a:rPr>
              <a:t>Fist to Five:</a:t>
            </a:r>
          </a:p>
          <a:p>
            <a:pPr marL="573088" lvl="1" indent="-115888"/>
            <a:r>
              <a:rPr lang="en-US" i="1" dirty="0">
                <a:latin typeface="Calibri" charset="0"/>
                <a:ea typeface="ＭＳ Ｐゴシック" charset="-128"/>
                <a:cs typeface="ＭＳ Ｐゴシック" charset="-128"/>
              </a:rPr>
              <a:t>-  How familiar are you with A Story of Units?</a:t>
            </a:r>
          </a:p>
          <a:p>
            <a:pPr lvl="0"/>
            <a:r>
              <a:rPr lang="en-US" i="1" dirty="0">
                <a:latin typeface="Calibri" charset="0"/>
                <a:ea typeface="ＭＳ Ｐゴシック" charset="-128"/>
                <a:cs typeface="ＭＳ Ｐゴシック" charset="-128"/>
              </a:rPr>
              <a:t>Poll the participants:</a:t>
            </a:r>
          </a:p>
          <a:p>
            <a:pPr marL="628650" lvl="1" indent="-171450">
              <a:buFontTx/>
              <a:buChar char="-"/>
            </a:pPr>
            <a:r>
              <a:rPr lang="en-US" i="1" dirty="0">
                <a:latin typeface="Calibri" charset="0"/>
                <a:ea typeface="ＭＳ Ｐゴシック" charset="-128"/>
                <a:cs typeface="ＭＳ Ｐゴシック" charset="-128"/>
              </a:rPr>
              <a:t>Are you using the lessons on a daily basis?  Or to supplement your instruction?</a:t>
            </a:r>
          </a:p>
          <a:p>
            <a:pPr marL="628650" lvl="1" indent="-171450">
              <a:buFontTx/>
              <a:buChar char="-"/>
            </a:pPr>
            <a:r>
              <a:rPr lang="en-US" i="1" dirty="0">
                <a:latin typeface="Calibri" charset="0"/>
                <a:ea typeface="ＭＳ Ｐゴシック" charset="-128"/>
                <a:cs typeface="ＭＳ Ｐゴシック" charset="-128"/>
              </a:rPr>
              <a:t>Are you a </a:t>
            </a:r>
            <a:r>
              <a:rPr lang="en-US" i="1" dirty="0" smtClean="0">
                <a:latin typeface="Calibri" charset="0"/>
                <a:ea typeface="ＭＳ Ｐゴシック" charset="-128"/>
                <a:cs typeface="ＭＳ Ｐゴシック" charset="-128"/>
              </a:rPr>
              <a:t>4</a:t>
            </a:r>
            <a:r>
              <a:rPr lang="en-US" i="1" baseline="30000" dirty="0" smtClean="0">
                <a:latin typeface="Calibri" charset="0"/>
                <a:ea typeface="ＭＳ Ｐゴシック" charset="-128"/>
                <a:cs typeface="ＭＳ Ｐゴシック" charset="-128"/>
              </a:rPr>
              <a:t>th</a:t>
            </a:r>
            <a:r>
              <a:rPr lang="en-US" i="1" dirty="0" smtClean="0">
                <a:latin typeface="Calibri" charset="0"/>
                <a:ea typeface="ＭＳ Ｐゴシック" charset="-128"/>
                <a:cs typeface="ＭＳ Ｐゴシック" charset="-128"/>
              </a:rPr>
              <a:t> grade </a:t>
            </a:r>
            <a:r>
              <a:rPr lang="en-US" i="1" dirty="0">
                <a:latin typeface="Calibri" charset="0"/>
                <a:ea typeface="ＭＳ Ｐゴシック" charset="-128"/>
                <a:cs typeface="ＭＳ Ｐゴシック" charset="-128"/>
              </a:rPr>
              <a:t>classroom teacher? </a:t>
            </a:r>
            <a:r>
              <a:rPr lang="en-US" i="1" dirty="0" smtClean="0">
                <a:latin typeface="Calibri" charset="0"/>
                <a:ea typeface="ＭＳ Ｐゴシック" charset="-128"/>
                <a:cs typeface="ＭＳ Ｐゴシック" charset="-128"/>
              </a:rPr>
              <a:t>Do you teach a different grade-level?</a:t>
            </a:r>
          </a:p>
          <a:p>
            <a:pPr marL="628650" lvl="1" indent="-171450">
              <a:buFontTx/>
              <a:buChar char="-"/>
            </a:pPr>
            <a:r>
              <a:rPr lang="en-US" i="1" dirty="0" smtClean="0">
                <a:latin typeface="Calibri" charset="0"/>
                <a:ea typeface="ＭＳ Ｐゴシック" charset="-128"/>
                <a:cs typeface="ＭＳ Ｐゴシック" charset="-128"/>
              </a:rPr>
              <a:t>Are </a:t>
            </a:r>
            <a:r>
              <a:rPr lang="en-US" i="1" dirty="0">
                <a:latin typeface="Calibri" charset="0"/>
                <a:ea typeface="ＭＳ Ｐゴシック" charset="-128"/>
                <a:cs typeface="ＭＳ Ｐゴシック" charset="-128"/>
              </a:rPr>
              <a:t>you a math coach?  Coordinator?  Resource teacher?</a:t>
            </a:r>
          </a:p>
          <a:p>
            <a:pPr marL="628650" lvl="1" indent="-171450">
              <a:buFontTx/>
              <a:buChar char="-"/>
            </a:pPr>
            <a:r>
              <a:rPr lang="en-US" i="1" dirty="0">
                <a:latin typeface="Calibri" charset="0"/>
                <a:ea typeface="ＭＳ Ｐゴシック" charset="-128"/>
                <a:cs typeface="ＭＳ Ｐゴシック" charset="-128"/>
              </a:rPr>
              <a:t>Are you a school-level administrator?  District-level administrator?</a:t>
            </a:r>
          </a:p>
          <a:p>
            <a:endParaRPr lang="en-US" dirty="0">
              <a:latin typeface="Calibri" charset="0"/>
              <a:ea typeface="ＭＳ Ｐゴシック" charset="-128"/>
              <a:cs typeface="ＭＳ Ｐゴシック" charset="-128"/>
            </a:endParaRPr>
          </a:p>
          <a:p>
            <a:endParaRPr lang="en-US" dirty="0" smtClean="0">
              <a:latin typeface="Calibri" charset="0"/>
              <a:ea typeface="ＭＳ Ｐゴシック" charset="-128"/>
              <a:cs typeface="ＭＳ Ｐゴシック" charset="-128"/>
            </a:endParaRPr>
          </a:p>
          <a:p>
            <a:endParaRPr lang="en-US" dirty="0">
              <a:latin typeface="Calibri" charset="0"/>
              <a:ea typeface="ＭＳ Ｐゴシック" charset="-128"/>
              <a:cs typeface="ＭＳ Ｐゴシック" charset="-128"/>
            </a:endParaRPr>
          </a:p>
          <a:p>
            <a:endParaRPr lang="en-US" dirty="0" smtClean="0">
              <a:latin typeface="Calibri" charset="0"/>
              <a:ea typeface="ＭＳ Ｐゴシック" charset="-128"/>
              <a:cs typeface="ＭＳ Ｐゴシック" charset="-128"/>
            </a:endParaRPr>
          </a:p>
          <a:p>
            <a:endParaRPr lang="en-US" dirty="0" smtClean="0">
              <a:latin typeface="Calibri" charset="0"/>
              <a:ea typeface="ＭＳ Ｐゴシック" charset="-128"/>
              <a:cs typeface="ＭＳ Ｐゴシック" charset="-128"/>
            </a:endParaRPr>
          </a:p>
          <a:p>
            <a:pPr lvl="0"/>
            <a:endParaRPr lang="en-US" dirty="0"/>
          </a:p>
          <a:p>
            <a:pPr lvl="0"/>
            <a:endParaRPr lang="en-US" dirty="0"/>
          </a:p>
          <a:p>
            <a:endParaRPr lang="en-US" dirty="0"/>
          </a:p>
        </p:txBody>
      </p:sp>
      <p:sp>
        <p:nvSpPr>
          <p:cNvPr id="7" name="Date Placeholder 6"/>
          <p:cNvSpPr>
            <a:spLocks noGrp="1"/>
          </p:cNvSpPr>
          <p:nvPr>
            <p:ph type="dt" idx="10"/>
          </p:nvPr>
        </p:nvSpPr>
        <p:spPr/>
        <p:txBody>
          <a:bodyPr/>
          <a:lstStyle/>
          <a:p>
            <a:r>
              <a:rPr lang="en-US" i="1" dirty="0" smtClean="0"/>
              <a:t>Module Focus Session                                      Grade 4 - Module 1</a:t>
            </a:r>
            <a:endParaRPr lang="en-US" dirty="0"/>
          </a:p>
        </p:txBody>
      </p:sp>
      <p:sp>
        <p:nvSpPr>
          <p:cNvPr id="8" name="Slide Number Placeholder 7"/>
          <p:cNvSpPr>
            <a:spLocks noGrp="1"/>
          </p:cNvSpPr>
          <p:nvPr>
            <p:ph type="sldNum" sz="quarter" idx="11"/>
          </p:nvPr>
        </p:nvSpPr>
        <p:spPr/>
        <p:txBody>
          <a:bodyPr/>
          <a:lstStyle/>
          <a:p>
            <a:fld id="{3EF9A488-CB88-4D38-94D1-E470376C4AFA}" type="slidenum">
              <a:rPr lang="en-US" smtClean="0"/>
              <a:t>1</a:t>
            </a:fld>
            <a:endParaRPr lang="en-US" dirty="0"/>
          </a:p>
        </p:txBody>
      </p:sp>
      <p:sp>
        <p:nvSpPr>
          <p:cNvPr id="9"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5 minutes</a:t>
            </a:r>
          </a:p>
          <a:p>
            <a:endParaRPr lang="en-US" dirty="0" smtClean="0"/>
          </a:p>
        </p:txBody>
      </p:sp>
      <p:graphicFrame>
        <p:nvGraphicFramePr>
          <p:cNvPr id="10" name="Table 9"/>
          <p:cNvGraphicFramePr>
            <a:graphicFrameLocks noGrp="1"/>
          </p:cNvGraphicFramePr>
          <p:nvPr>
            <p:extLst>
              <p:ext uri="{D42A27DB-BD31-4B8C-83A1-F6EECF244321}">
                <p14:modId xmlns:p14="http://schemas.microsoft.com/office/powerpoint/2010/main" val="4139095880"/>
              </p:ext>
            </p:extLst>
          </p:nvPr>
        </p:nvGraphicFramePr>
        <p:xfrm>
          <a:off x="304800" y="6340832"/>
          <a:ext cx="6245352" cy="2679869"/>
        </p:xfrm>
        <a:graphic>
          <a:graphicData uri="http://schemas.openxmlformats.org/drawingml/2006/table">
            <a:tbl>
              <a:tblPr firstRow="1" firstCol="1" bandRow="1">
                <a:tableStyleId>{5C22544A-7EE6-4342-B048-85BDC9FD1C3A}</a:tableStyleId>
              </a:tblPr>
              <a:tblGrid>
                <a:gridCol w="791857"/>
                <a:gridCol w="1875143"/>
                <a:gridCol w="1752600"/>
                <a:gridCol w="1825752"/>
              </a:tblGrid>
              <a:tr h="296333">
                <a:tc>
                  <a:txBody>
                    <a:bodyPr/>
                    <a:lstStyle/>
                    <a:p>
                      <a:pPr marL="0" marR="0" algn="l">
                        <a:lnSpc>
                          <a:spcPct val="115000"/>
                        </a:lnSpc>
                        <a:spcBef>
                          <a:spcPts val="0"/>
                        </a:spcBef>
                        <a:spcAft>
                          <a:spcPts val="0"/>
                        </a:spcAft>
                      </a:pPr>
                      <a:r>
                        <a:rPr lang="en-US" sz="800" dirty="0">
                          <a:solidFill>
                            <a:schemeClr val="tx1"/>
                          </a:solidFill>
                          <a:effectLst/>
                        </a:rPr>
                        <a:t>SESSION NEEDS</a:t>
                      </a:r>
                      <a:endParaRPr lang="en-US" sz="800" dirty="0">
                        <a:solidFill>
                          <a:schemeClr val="tx1"/>
                        </a:solidFill>
                        <a:effectLst/>
                        <a:latin typeface="Calibri"/>
                        <a:ea typeface="Calibri"/>
                        <a:cs typeface="Times New Roman"/>
                      </a:endParaRPr>
                    </a:p>
                  </a:txBody>
                  <a:tcPr marL="43646" marR="43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800" dirty="0" smtClean="0">
                          <a:solidFill>
                            <a:schemeClr val="tx1"/>
                          </a:solidFill>
                          <a:effectLst/>
                        </a:rPr>
                        <a:t>PRINTED HANDOUTS PER PARTICIPANT</a:t>
                      </a:r>
                      <a:endParaRPr lang="en-US" sz="800" dirty="0">
                        <a:solidFill>
                          <a:schemeClr val="tx1"/>
                        </a:solidFill>
                        <a:effectLst/>
                        <a:latin typeface="Calibri"/>
                        <a:ea typeface="Calibri"/>
                        <a:cs typeface="Times New Roman"/>
                      </a:endParaRPr>
                    </a:p>
                  </a:txBody>
                  <a:tcPr marL="43646" marR="43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800" dirty="0" smtClean="0">
                          <a:solidFill>
                            <a:srgbClr val="000000"/>
                          </a:solidFill>
                          <a:effectLst/>
                          <a:latin typeface="+mn-lt"/>
                          <a:ea typeface="+mn-ea"/>
                          <a:cs typeface="+mn-cs"/>
                        </a:rPr>
                        <a:t>MATERIALS</a:t>
                      </a:r>
                      <a:endParaRPr lang="en-US" sz="800" dirty="0">
                        <a:solidFill>
                          <a:srgbClr val="000000"/>
                        </a:solidFill>
                        <a:effectLst/>
                        <a:latin typeface="Calibri"/>
                        <a:ea typeface="Calibri"/>
                        <a:cs typeface="Times New Roman"/>
                      </a:endParaRPr>
                    </a:p>
                  </a:txBody>
                  <a:tcPr marL="43646" marR="43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800" dirty="0">
                          <a:solidFill>
                            <a:schemeClr val="tx1"/>
                          </a:solidFill>
                          <a:effectLst/>
                        </a:rPr>
                        <a:t>AV / </a:t>
                      </a:r>
                      <a:r>
                        <a:rPr lang="en-US" sz="800" dirty="0" smtClean="0">
                          <a:solidFill>
                            <a:schemeClr val="tx1"/>
                          </a:solidFill>
                          <a:effectLst/>
                        </a:rPr>
                        <a:t>ROOM SETUP</a:t>
                      </a:r>
                      <a:endParaRPr lang="en-US" sz="800" dirty="0">
                        <a:solidFill>
                          <a:schemeClr val="tx1"/>
                        </a:solidFill>
                        <a:effectLst/>
                        <a:latin typeface="Calibri"/>
                        <a:ea typeface="Calibri"/>
                        <a:cs typeface="Times New Roman"/>
                      </a:endParaRPr>
                    </a:p>
                  </a:txBody>
                  <a:tcPr marL="43646" marR="43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2590">
                <a:tc>
                  <a:txBody>
                    <a:bodyPr/>
                    <a:lstStyle/>
                    <a:p>
                      <a:pPr marL="0" marR="0" algn="l">
                        <a:lnSpc>
                          <a:spcPct val="115000"/>
                        </a:lnSpc>
                        <a:spcBef>
                          <a:spcPts val="0"/>
                        </a:spcBef>
                        <a:spcAft>
                          <a:spcPts val="0"/>
                        </a:spcAft>
                      </a:pPr>
                      <a:r>
                        <a:rPr lang="en-US" sz="800" dirty="0">
                          <a:solidFill>
                            <a:schemeClr val="tx1"/>
                          </a:solidFill>
                          <a:effectLst/>
                        </a:rPr>
                        <a:t>UP TO 50 </a:t>
                      </a:r>
                      <a:r>
                        <a:rPr lang="en-US" sz="800" dirty="0" smtClean="0">
                          <a:solidFill>
                            <a:schemeClr val="tx1"/>
                          </a:solidFill>
                          <a:effectLst/>
                        </a:rPr>
                        <a:t>PARTICIPANTS</a:t>
                      </a:r>
                      <a:endParaRPr lang="en-US" sz="800" dirty="0">
                        <a:solidFill>
                          <a:schemeClr val="tx1"/>
                        </a:solidFill>
                        <a:effectLst/>
                        <a:latin typeface="Calibri"/>
                        <a:ea typeface="Calibri"/>
                        <a:cs typeface="Times New Roman"/>
                      </a:endParaRPr>
                    </a:p>
                  </a:txBody>
                  <a:tcPr marL="43646" marR="43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117475" marR="0" lvl="0" indent="-117475" algn="l">
                        <a:lnSpc>
                          <a:spcPct val="115000"/>
                        </a:lnSpc>
                        <a:spcBef>
                          <a:spcPts val="0"/>
                        </a:spcBef>
                        <a:spcAft>
                          <a:spcPts val="0"/>
                        </a:spcAft>
                        <a:buFont typeface="Symbol"/>
                        <a:buChar char=""/>
                      </a:pPr>
                      <a:r>
                        <a:rPr lang="en-US" sz="800" dirty="0">
                          <a:solidFill>
                            <a:schemeClr val="tx1"/>
                          </a:solidFill>
                          <a:effectLst/>
                        </a:rPr>
                        <a:t>PPT </a:t>
                      </a:r>
                      <a:r>
                        <a:rPr lang="en-US" sz="800" dirty="0" smtClean="0">
                          <a:solidFill>
                            <a:schemeClr val="tx1"/>
                          </a:solidFill>
                          <a:effectLst/>
                        </a:rPr>
                        <a:t>Presentation PDF (17 pp.)</a:t>
                      </a:r>
                    </a:p>
                    <a:p>
                      <a:pPr marL="117475" marR="0" lvl="0" indent="-117475" algn="l">
                        <a:lnSpc>
                          <a:spcPct val="115000"/>
                        </a:lnSpc>
                        <a:spcBef>
                          <a:spcPts val="0"/>
                        </a:spcBef>
                        <a:spcAft>
                          <a:spcPts val="0"/>
                        </a:spcAft>
                        <a:buFont typeface="Symbol"/>
                        <a:buChar char=""/>
                      </a:pPr>
                      <a:r>
                        <a:rPr lang="en-US" sz="800" dirty="0" smtClean="0">
                          <a:solidFill>
                            <a:schemeClr val="tx1"/>
                          </a:solidFill>
                          <a:effectLst/>
                        </a:rPr>
                        <a:t>Stapled PDF:</a:t>
                      </a:r>
                    </a:p>
                    <a:p>
                      <a:pPr marL="233363" marR="0" lvl="1" indent="-122238" algn="l" defTabSz="457200" rtl="0" eaLnBrk="1" fontAlgn="auto" latinLnBrk="0" hangingPunct="1">
                        <a:lnSpc>
                          <a:spcPct val="115000"/>
                        </a:lnSpc>
                        <a:spcBef>
                          <a:spcPts val="0"/>
                        </a:spcBef>
                        <a:spcAft>
                          <a:spcPts val="0"/>
                        </a:spcAft>
                        <a:buClrTx/>
                        <a:buSzTx/>
                        <a:buFont typeface="Calibri" panose="020F0502020204030204" pitchFamily="34" charset="0"/>
                        <a:buChar char="‒"/>
                        <a:tabLst/>
                        <a:defRPr/>
                      </a:pPr>
                      <a:r>
                        <a:rPr lang="en-US" sz="800" dirty="0" smtClean="0">
                          <a:solidFill>
                            <a:schemeClr val="tx1"/>
                          </a:solidFill>
                          <a:effectLst/>
                        </a:rPr>
                        <a:t>Problem Set (14 pp.)</a:t>
                      </a:r>
                    </a:p>
                    <a:p>
                      <a:pPr marL="233363" marR="0" lvl="1" indent="-122238" algn="l" defTabSz="457200" rtl="0" eaLnBrk="1" fontAlgn="auto" latinLnBrk="0" hangingPunct="1">
                        <a:lnSpc>
                          <a:spcPct val="115000"/>
                        </a:lnSpc>
                        <a:spcBef>
                          <a:spcPts val="0"/>
                        </a:spcBef>
                        <a:spcAft>
                          <a:spcPts val="0"/>
                        </a:spcAft>
                        <a:buClrTx/>
                        <a:buSzTx/>
                        <a:buFont typeface="Calibri" panose="020F0502020204030204" pitchFamily="34" charset="0"/>
                        <a:buChar char="‒"/>
                        <a:tabLst/>
                        <a:defRPr/>
                      </a:pPr>
                      <a:r>
                        <a:rPr lang="en-US" sz="800" dirty="0" smtClean="0">
                          <a:solidFill>
                            <a:schemeClr val="tx1"/>
                          </a:solidFill>
                          <a:effectLst/>
                        </a:rPr>
                        <a:t>Progressions: Numbers and Operations (19 pp.)</a:t>
                      </a:r>
                    </a:p>
                    <a:p>
                      <a:pPr marL="117475" marR="0" lvl="0" indent="-117475" algn="l">
                        <a:lnSpc>
                          <a:spcPct val="115000"/>
                        </a:lnSpc>
                        <a:spcBef>
                          <a:spcPts val="0"/>
                        </a:spcBef>
                        <a:spcAft>
                          <a:spcPts val="0"/>
                        </a:spcAft>
                        <a:buFont typeface="Symbol"/>
                        <a:buChar char=""/>
                      </a:pPr>
                      <a:r>
                        <a:rPr lang="en-US" sz="800" dirty="0" smtClean="0">
                          <a:solidFill>
                            <a:schemeClr val="tx1"/>
                          </a:solidFill>
                          <a:effectLst/>
                        </a:rPr>
                        <a:t>Unstapled</a:t>
                      </a:r>
                      <a:r>
                        <a:rPr lang="en-US" sz="800" baseline="0" dirty="0" smtClean="0">
                          <a:solidFill>
                            <a:schemeClr val="tx1"/>
                          </a:solidFill>
                          <a:effectLst/>
                        </a:rPr>
                        <a:t> PDF:</a:t>
                      </a:r>
                      <a:endParaRPr lang="en-US" sz="800" dirty="0">
                        <a:solidFill>
                          <a:schemeClr val="tx1"/>
                        </a:solidFill>
                        <a:effectLst/>
                      </a:endParaRPr>
                    </a:p>
                    <a:p>
                      <a:pPr marL="233363" marR="0" lvl="1" indent="-122238" algn="l" defTabSz="457200" rtl="0" eaLnBrk="1" fontAlgn="auto" latinLnBrk="0" hangingPunct="1">
                        <a:lnSpc>
                          <a:spcPct val="115000"/>
                        </a:lnSpc>
                        <a:spcBef>
                          <a:spcPts val="0"/>
                        </a:spcBef>
                        <a:spcAft>
                          <a:spcPts val="0"/>
                        </a:spcAft>
                        <a:buClrTx/>
                        <a:buSzTx/>
                        <a:buFontTx/>
                        <a:buChar char="‒"/>
                        <a:tabLst/>
                        <a:defRPr/>
                      </a:pPr>
                      <a:r>
                        <a:rPr lang="en-US" sz="800" dirty="0" smtClean="0">
                          <a:solidFill>
                            <a:schemeClr val="tx1"/>
                          </a:solidFill>
                          <a:effectLst/>
                          <a:latin typeface="+mn-lt"/>
                          <a:ea typeface="Calibri"/>
                          <a:cs typeface="Times New Roman"/>
                        </a:rPr>
                        <a:t>Lesson</a:t>
                      </a:r>
                      <a:r>
                        <a:rPr lang="en-US" sz="800" baseline="0" dirty="0" smtClean="0">
                          <a:solidFill>
                            <a:schemeClr val="tx1"/>
                          </a:solidFill>
                          <a:effectLst/>
                          <a:latin typeface="+mn-lt"/>
                          <a:ea typeface="Calibri"/>
                          <a:cs typeface="Times New Roman"/>
                        </a:rPr>
                        <a:t> 1 Sprint A</a:t>
                      </a:r>
                      <a:r>
                        <a:rPr lang="en-US" sz="800" dirty="0" smtClean="0">
                          <a:solidFill>
                            <a:schemeClr val="tx1"/>
                          </a:solidFill>
                          <a:effectLst/>
                          <a:latin typeface="+mn-lt"/>
                          <a:ea typeface="Calibri"/>
                          <a:cs typeface="Times New Roman"/>
                        </a:rPr>
                        <a:t> </a:t>
                      </a:r>
                      <a:r>
                        <a:rPr lang="en-US" sz="800" baseline="0" dirty="0" smtClean="0">
                          <a:solidFill>
                            <a:schemeClr val="tx1"/>
                          </a:solidFill>
                          <a:effectLst/>
                          <a:latin typeface="+mn-lt"/>
                          <a:ea typeface="Calibri"/>
                          <a:cs typeface="Times New Roman"/>
                        </a:rPr>
                        <a:t>(1 p., different color)</a:t>
                      </a:r>
                    </a:p>
                    <a:p>
                      <a:pPr marL="233363" marR="0" lvl="1" indent="-122238" algn="l" defTabSz="457200" rtl="0" eaLnBrk="1" fontAlgn="auto" latinLnBrk="0" hangingPunct="1">
                        <a:lnSpc>
                          <a:spcPct val="115000"/>
                        </a:lnSpc>
                        <a:spcBef>
                          <a:spcPts val="0"/>
                        </a:spcBef>
                        <a:spcAft>
                          <a:spcPts val="0"/>
                        </a:spcAft>
                        <a:buClrTx/>
                        <a:buSzTx/>
                        <a:buFontTx/>
                        <a:buChar char="‒"/>
                        <a:tabLst/>
                        <a:defRPr/>
                      </a:pPr>
                      <a:r>
                        <a:rPr lang="en-US" sz="800" dirty="0" smtClean="0">
                          <a:solidFill>
                            <a:schemeClr val="tx1"/>
                          </a:solidFill>
                          <a:effectLst/>
                          <a:latin typeface="+mn-lt"/>
                          <a:ea typeface="Calibri"/>
                          <a:cs typeface="Times New Roman"/>
                        </a:rPr>
                        <a:t>Lesson</a:t>
                      </a:r>
                      <a:r>
                        <a:rPr lang="en-US" sz="800" baseline="0" dirty="0" smtClean="0">
                          <a:solidFill>
                            <a:schemeClr val="tx1"/>
                          </a:solidFill>
                          <a:effectLst/>
                          <a:latin typeface="+mn-lt"/>
                          <a:ea typeface="Calibri"/>
                          <a:cs typeface="Times New Roman"/>
                        </a:rPr>
                        <a:t> 1 Sprint B</a:t>
                      </a:r>
                      <a:r>
                        <a:rPr lang="en-US" sz="800" dirty="0" smtClean="0">
                          <a:solidFill>
                            <a:schemeClr val="tx1"/>
                          </a:solidFill>
                          <a:effectLst/>
                          <a:latin typeface="+mn-lt"/>
                          <a:ea typeface="Calibri"/>
                          <a:cs typeface="Times New Roman"/>
                        </a:rPr>
                        <a:t> </a:t>
                      </a:r>
                      <a:r>
                        <a:rPr lang="en-US" sz="800" baseline="0" dirty="0" smtClean="0">
                          <a:solidFill>
                            <a:schemeClr val="tx1"/>
                          </a:solidFill>
                          <a:effectLst/>
                          <a:latin typeface="+mn-lt"/>
                          <a:ea typeface="Calibri"/>
                          <a:cs typeface="Times New Roman"/>
                        </a:rPr>
                        <a:t>(1 p., different color)</a:t>
                      </a:r>
                      <a:endParaRPr lang="en-US" sz="800" dirty="0" smtClean="0">
                        <a:solidFill>
                          <a:schemeClr val="tx1"/>
                        </a:solidFill>
                        <a:effectLst/>
                        <a:latin typeface="+mn-lt"/>
                        <a:ea typeface="Calibri"/>
                        <a:cs typeface="Times New Roman"/>
                      </a:endParaRPr>
                    </a:p>
                    <a:p>
                      <a:pPr marL="233363" marR="0" lvl="1" indent="-122238" algn="l">
                        <a:lnSpc>
                          <a:spcPct val="115000"/>
                        </a:lnSpc>
                        <a:spcBef>
                          <a:spcPts val="0"/>
                        </a:spcBef>
                        <a:spcAft>
                          <a:spcPts val="0"/>
                        </a:spcAft>
                        <a:buFontTx/>
                        <a:buChar char="‒"/>
                      </a:pPr>
                      <a:r>
                        <a:rPr lang="en-US" sz="800" dirty="0" smtClean="0">
                          <a:solidFill>
                            <a:schemeClr val="tx1"/>
                          </a:solidFill>
                          <a:effectLst/>
                        </a:rPr>
                        <a:t>Lesson</a:t>
                      </a:r>
                      <a:r>
                        <a:rPr lang="en-US" sz="800" baseline="0" dirty="0" smtClean="0">
                          <a:solidFill>
                            <a:schemeClr val="tx1"/>
                          </a:solidFill>
                          <a:effectLst/>
                        </a:rPr>
                        <a:t> 1 Template: Unlabeled thousands place value chart</a:t>
                      </a:r>
                      <a:r>
                        <a:rPr lang="en-US" sz="800" dirty="0" smtClean="0">
                          <a:solidFill>
                            <a:schemeClr val="tx1"/>
                          </a:solidFill>
                          <a:effectLst/>
                        </a:rPr>
                        <a:t> (1 p.)</a:t>
                      </a:r>
                    </a:p>
                    <a:p>
                      <a:pPr marL="233363" marR="0" lvl="1" indent="-122238" algn="l" defTabSz="457200" rtl="0" eaLnBrk="1" fontAlgn="auto" latinLnBrk="0" hangingPunct="1">
                        <a:lnSpc>
                          <a:spcPct val="115000"/>
                        </a:lnSpc>
                        <a:spcBef>
                          <a:spcPts val="0"/>
                        </a:spcBef>
                        <a:spcAft>
                          <a:spcPts val="0"/>
                        </a:spcAft>
                        <a:buClrTx/>
                        <a:buSzTx/>
                        <a:buFontTx/>
                        <a:buChar char="‒"/>
                        <a:tabLst/>
                        <a:defRPr/>
                      </a:pPr>
                      <a:r>
                        <a:rPr lang="en-US" sz="800" dirty="0" smtClean="0">
                          <a:solidFill>
                            <a:schemeClr val="tx1"/>
                          </a:solidFill>
                          <a:effectLst/>
                        </a:rPr>
                        <a:t>Lesson 5 Template: </a:t>
                      </a:r>
                      <a:r>
                        <a:rPr lang="en-US" sz="800" baseline="0" dirty="0" smtClean="0">
                          <a:solidFill>
                            <a:schemeClr val="tx1"/>
                          </a:solidFill>
                          <a:effectLst/>
                        </a:rPr>
                        <a:t>Unlabeled hundred thousands place value chart</a:t>
                      </a:r>
                      <a:r>
                        <a:rPr lang="en-US" sz="800" dirty="0" smtClean="0">
                          <a:solidFill>
                            <a:schemeClr val="tx1"/>
                          </a:solidFill>
                          <a:effectLst/>
                        </a:rPr>
                        <a:t> (1 p.)</a:t>
                      </a:r>
                    </a:p>
                    <a:p>
                      <a:pPr marL="233363" marR="0" lvl="1" indent="-122238" algn="l" defTabSz="457200" rtl="0" eaLnBrk="1" fontAlgn="auto" latinLnBrk="0" hangingPunct="1">
                        <a:lnSpc>
                          <a:spcPct val="115000"/>
                        </a:lnSpc>
                        <a:spcBef>
                          <a:spcPts val="0"/>
                        </a:spcBef>
                        <a:spcAft>
                          <a:spcPts val="0"/>
                        </a:spcAft>
                        <a:buClrTx/>
                        <a:buSzTx/>
                        <a:buFontTx/>
                        <a:buChar char="‒"/>
                        <a:tabLst/>
                        <a:defRPr/>
                      </a:pPr>
                      <a:r>
                        <a:rPr lang="en-US" sz="800" dirty="0" smtClean="0">
                          <a:solidFill>
                            <a:schemeClr val="tx1"/>
                          </a:solidFill>
                          <a:effectLst/>
                        </a:rPr>
                        <a:t>Lesson 11 Template: </a:t>
                      </a:r>
                      <a:r>
                        <a:rPr lang="en-US" sz="800" baseline="0" dirty="0" smtClean="0">
                          <a:solidFill>
                            <a:schemeClr val="tx1"/>
                          </a:solidFill>
                          <a:effectLst/>
                        </a:rPr>
                        <a:t>Millions place value chart</a:t>
                      </a:r>
                      <a:r>
                        <a:rPr lang="en-US" sz="800" dirty="0" smtClean="0">
                          <a:solidFill>
                            <a:schemeClr val="tx1"/>
                          </a:solidFill>
                          <a:effectLst/>
                        </a:rPr>
                        <a:t> (1 p.)</a:t>
                      </a:r>
                    </a:p>
                  </a:txBody>
                  <a:tcPr marL="43646" marR="43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117475" marR="0" lvl="0" indent="-117475" algn="l">
                        <a:lnSpc>
                          <a:spcPct val="115000"/>
                        </a:lnSpc>
                        <a:spcBef>
                          <a:spcPts val="0"/>
                        </a:spcBef>
                        <a:spcAft>
                          <a:spcPts val="0"/>
                        </a:spcAft>
                        <a:buFont typeface="Symbol"/>
                        <a:buChar char=""/>
                      </a:pPr>
                      <a:r>
                        <a:rPr lang="en-US" sz="800" dirty="0" smtClean="0">
                          <a:solidFill>
                            <a:schemeClr val="tx1"/>
                          </a:solidFill>
                          <a:effectLst/>
                        </a:rPr>
                        <a:t>G4-M1 Jossey-Bass Book</a:t>
                      </a:r>
                    </a:p>
                    <a:p>
                      <a:pPr marL="117475" marR="0" lvl="0" indent="-117475" algn="l">
                        <a:lnSpc>
                          <a:spcPct val="115000"/>
                        </a:lnSpc>
                        <a:spcBef>
                          <a:spcPts val="0"/>
                        </a:spcBef>
                        <a:spcAft>
                          <a:spcPts val="0"/>
                        </a:spcAft>
                        <a:buFont typeface="Symbol"/>
                        <a:buChar char=""/>
                      </a:pPr>
                      <a:r>
                        <a:rPr lang="en-US" sz="800" dirty="0" smtClean="0">
                          <a:solidFill>
                            <a:schemeClr val="tx1"/>
                          </a:solidFill>
                          <a:effectLst/>
                        </a:rPr>
                        <a:t>Personal </a:t>
                      </a:r>
                      <a:r>
                        <a:rPr lang="en-US" sz="800" dirty="0">
                          <a:solidFill>
                            <a:schemeClr val="tx1"/>
                          </a:solidFill>
                          <a:effectLst/>
                        </a:rPr>
                        <a:t>white boards, markers, and erasers </a:t>
                      </a:r>
                      <a:r>
                        <a:rPr lang="en-US" sz="800" dirty="0" smtClean="0">
                          <a:solidFill>
                            <a:schemeClr val="tx1"/>
                          </a:solidFill>
                          <a:effectLst/>
                        </a:rPr>
                        <a:t>(1 per </a:t>
                      </a:r>
                      <a:r>
                        <a:rPr lang="en-US" sz="800" dirty="0">
                          <a:solidFill>
                            <a:schemeClr val="tx1"/>
                          </a:solidFill>
                          <a:effectLst/>
                        </a:rPr>
                        <a:t>participant)</a:t>
                      </a:r>
                    </a:p>
                    <a:p>
                      <a:pPr marL="117475" marR="0" lvl="0" indent="-117475" algn="l">
                        <a:lnSpc>
                          <a:spcPct val="115000"/>
                        </a:lnSpc>
                        <a:spcBef>
                          <a:spcPts val="0"/>
                        </a:spcBef>
                        <a:spcAft>
                          <a:spcPts val="0"/>
                        </a:spcAft>
                        <a:buFont typeface="Symbol"/>
                        <a:buChar char=""/>
                      </a:pPr>
                      <a:r>
                        <a:rPr lang="en-US" sz="800" dirty="0">
                          <a:solidFill>
                            <a:schemeClr val="tx1"/>
                          </a:solidFill>
                          <a:effectLst/>
                        </a:rPr>
                        <a:t>Number disks – </a:t>
                      </a:r>
                      <a:r>
                        <a:rPr lang="en-US" sz="800" dirty="0" smtClean="0">
                          <a:solidFill>
                            <a:schemeClr val="tx1"/>
                          </a:solidFill>
                          <a:effectLst/>
                        </a:rPr>
                        <a:t>ones to thousands </a:t>
                      </a:r>
                      <a:r>
                        <a:rPr lang="en-US" sz="800" dirty="0">
                          <a:solidFill>
                            <a:schemeClr val="tx1"/>
                          </a:solidFill>
                          <a:effectLst/>
                        </a:rPr>
                        <a:t>(1 set per table of </a:t>
                      </a:r>
                      <a:r>
                        <a:rPr lang="en-US" sz="800" dirty="0" smtClean="0">
                          <a:solidFill>
                            <a:schemeClr val="tx1"/>
                          </a:solidFill>
                          <a:effectLst/>
                        </a:rPr>
                        <a:t>4 participants</a:t>
                      </a:r>
                      <a:r>
                        <a:rPr lang="en-US" sz="800" dirty="0">
                          <a:solidFill>
                            <a:schemeClr val="tx1"/>
                          </a:solidFill>
                          <a:effectLst/>
                        </a:rPr>
                        <a:t>)</a:t>
                      </a:r>
                    </a:p>
                    <a:p>
                      <a:pPr marL="117475" marR="0" lvl="0" indent="-117475" algn="l">
                        <a:lnSpc>
                          <a:spcPct val="115000"/>
                        </a:lnSpc>
                        <a:spcBef>
                          <a:spcPts val="0"/>
                        </a:spcBef>
                        <a:spcAft>
                          <a:spcPts val="0"/>
                        </a:spcAft>
                        <a:buFont typeface="Symbol"/>
                        <a:buChar char=""/>
                      </a:pPr>
                      <a:r>
                        <a:rPr lang="en-US" sz="800" dirty="0" smtClean="0">
                          <a:solidFill>
                            <a:schemeClr val="tx1"/>
                          </a:solidFill>
                          <a:effectLst/>
                        </a:rPr>
                        <a:t>Index card (1 per participant)</a:t>
                      </a:r>
                    </a:p>
                    <a:p>
                      <a:pPr marL="117475" marR="0" lvl="0" indent="-117475" algn="l">
                        <a:lnSpc>
                          <a:spcPct val="115000"/>
                        </a:lnSpc>
                        <a:spcBef>
                          <a:spcPts val="0"/>
                        </a:spcBef>
                        <a:spcAft>
                          <a:spcPts val="0"/>
                        </a:spcAft>
                        <a:buFont typeface="Symbol"/>
                        <a:buChar char=""/>
                      </a:pPr>
                      <a:r>
                        <a:rPr lang="en-US" sz="800" dirty="0" smtClean="0">
                          <a:solidFill>
                            <a:schemeClr val="tx1"/>
                          </a:solidFill>
                          <a:effectLst/>
                        </a:rPr>
                        <a:t>Post-it</a:t>
                      </a:r>
                      <a:r>
                        <a:rPr lang="en-US" sz="800" baseline="0" dirty="0" smtClean="0">
                          <a:solidFill>
                            <a:schemeClr val="tx1"/>
                          </a:solidFill>
                          <a:effectLst/>
                        </a:rPr>
                        <a:t> notes (1 pack per table of 4 participants)</a:t>
                      </a:r>
                      <a:endParaRPr lang="en-US" sz="800" dirty="0" smtClean="0">
                        <a:solidFill>
                          <a:schemeClr val="tx1"/>
                        </a:solidFill>
                        <a:effectLst/>
                      </a:endParaRPr>
                    </a:p>
                    <a:p>
                      <a:pPr marL="117475" marR="0" lvl="0" indent="-117475" algn="l">
                        <a:lnSpc>
                          <a:spcPct val="115000"/>
                        </a:lnSpc>
                        <a:spcBef>
                          <a:spcPts val="0"/>
                        </a:spcBef>
                        <a:spcAft>
                          <a:spcPts val="0"/>
                        </a:spcAft>
                        <a:buFont typeface="Symbol"/>
                        <a:buChar char=""/>
                      </a:pPr>
                      <a:endParaRPr lang="en-US" sz="800" dirty="0">
                        <a:solidFill>
                          <a:schemeClr val="tx1"/>
                        </a:solidFill>
                        <a:effectLst/>
                      </a:endParaRPr>
                    </a:p>
                  </a:txBody>
                  <a:tcPr marL="43646" marR="43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7475" marR="0" lvl="0" indent="-117475" algn="l">
                        <a:lnSpc>
                          <a:spcPct val="115000"/>
                        </a:lnSpc>
                        <a:spcBef>
                          <a:spcPts val="0"/>
                        </a:spcBef>
                        <a:spcAft>
                          <a:spcPts val="0"/>
                        </a:spcAft>
                        <a:buFont typeface="Symbol"/>
                        <a:buChar char=""/>
                      </a:pPr>
                      <a:r>
                        <a:rPr lang="en-US" sz="800" dirty="0">
                          <a:solidFill>
                            <a:schemeClr val="tx1"/>
                          </a:solidFill>
                          <a:effectLst/>
                        </a:rPr>
                        <a:t>Seating such that participants have table space and can work </a:t>
                      </a:r>
                      <a:r>
                        <a:rPr lang="en-US" sz="800" dirty="0" smtClean="0">
                          <a:solidFill>
                            <a:schemeClr val="tx1"/>
                          </a:solidFill>
                          <a:effectLst/>
                        </a:rPr>
                        <a:t>cooperatively in pairs</a:t>
                      </a:r>
                      <a:endParaRPr lang="en-US" sz="800" dirty="0">
                        <a:solidFill>
                          <a:schemeClr val="tx1"/>
                        </a:solidFill>
                        <a:effectLst/>
                      </a:endParaRPr>
                    </a:p>
                    <a:p>
                      <a:pPr marL="117475" marR="0" lvl="0" indent="-117475" algn="l">
                        <a:lnSpc>
                          <a:spcPct val="115000"/>
                        </a:lnSpc>
                        <a:spcBef>
                          <a:spcPts val="0"/>
                        </a:spcBef>
                        <a:spcAft>
                          <a:spcPts val="0"/>
                        </a:spcAft>
                        <a:buFont typeface="Symbol"/>
                        <a:buChar char=""/>
                      </a:pPr>
                      <a:r>
                        <a:rPr lang="en-US" sz="800" dirty="0" smtClean="0">
                          <a:solidFill>
                            <a:schemeClr val="tx1"/>
                          </a:solidFill>
                          <a:effectLst/>
                        </a:rPr>
                        <a:t>LCD </a:t>
                      </a:r>
                      <a:r>
                        <a:rPr lang="en-US" sz="800" dirty="0">
                          <a:solidFill>
                            <a:schemeClr val="tx1"/>
                          </a:solidFill>
                          <a:effectLst/>
                        </a:rPr>
                        <a:t>projector with </a:t>
                      </a:r>
                      <a:r>
                        <a:rPr lang="en-US" sz="800" dirty="0" smtClean="0">
                          <a:solidFill>
                            <a:schemeClr val="tx1"/>
                          </a:solidFill>
                          <a:effectLst/>
                        </a:rPr>
                        <a:t>computer</a:t>
                      </a:r>
                      <a:r>
                        <a:rPr lang="en-US" sz="800" baseline="0" dirty="0" smtClean="0">
                          <a:solidFill>
                            <a:schemeClr val="tx1"/>
                          </a:solidFill>
                          <a:effectLst/>
                        </a:rPr>
                        <a:t> </a:t>
                      </a:r>
                    </a:p>
                    <a:p>
                      <a:pPr marL="117475" marR="0" lvl="0" indent="-117475" algn="l">
                        <a:lnSpc>
                          <a:spcPct val="115000"/>
                        </a:lnSpc>
                        <a:spcBef>
                          <a:spcPts val="0"/>
                        </a:spcBef>
                        <a:spcAft>
                          <a:spcPts val="0"/>
                        </a:spcAft>
                        <a:buFont typeface="Symbol"/>
                        <a:buChar char=""/>
                      </a:pPr>
                      <a:r>
                        <a:rPr lang="en-US" sz="800" dirty="0" smtClean="0">
                          <a:solidFill>
                            <a:schemeClr val="tx1"/>
                          </a:solidFill>
                          <a:effectLst/>
                        </a:rPr>
                        <a:t>Document </a:t>
                      </a:r>
                      <a:r>
                        <a:rPr lang="en-US" sz="800" dirty="0">
                          <a:solidFill>
                            <a:schemeClr val="tx1"/>
                          </a:solidFill>
                          <a:effectLst/>
                        </a:rPr>
                        <a:t>camera</a:t>
                      </a:r>
                    </a:p>
                    <a:p>
                      <a:pPr marL="117475" marR="0" lvl="0" indent="-117475" algn="l">
                        <a:lnSpc>
                          <a:spcPct val="115000"/>
                        </a:lnSpc>
                        <a:spcBef>
                          <a:spcPts val="0"/>
                        </a:spcBef>
                        <a:spcAft>
                          <a:spcPts val="0"/>
                        </a:spcAft>
                        <a:buFont typeface="Symbol"/>
                        <a:buChar char=""/>
                      </a:pPr>
                      <a:r>
                        <a:rPr lang="en-US" sz="800" dirty="0">
                          <a:solidFill>
                            <a:schemeClr val="tx1"/>
                          </a:solidFill>
                          <a:effectLst/>
                        </a:rPr>
                        <a:t>Clicker</a:t>
                      </a:r>
                      <a:endParaRPr lang="en-US" sz="800" dirty="0">
                        <a:solidFill>
                          <a:schemeClr val="tx1"/>
                        </a:solidFill>
                        <a:effectLst/>
                        <a:latin typeface="Calibri"/>
                        <a:ea typeface="Calibri"/>
                        <a:cs typeface="Times New Roman"/>
                      </a:endParaRPr>
                    </a:p>
                  </a:txBody>
                  <a:tcPr marL="43646" marR="43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333">
                <a:tc>
                  <a:txBody>
                    <a:bodyPr/>
                    <a:lstStyle/>
                    <a:p>
                      <a:pPr marL="0" marR="0" algn="l">
                        <a:lnSpc>
                          <a:spcPct val="115000"/>
                        </a:lnSpc>
                        <a:spcBef>
                          <a:spcPts val="0"/>
                        </a:spcBef>
                        <a:spcAft>
                          <a:spcPts val="0"/>
                        </a:spcAft>
                      </a:pPr>
                      <a:r>
                        <a:rPr lang="en-US" sz="800" dirty="0">
                          <a:solidFill>
                            <a:schemeClr val="tx1"/>
                          </a:solidFill>
                          <a:effectLst/>
                        </a:rPr>
                        <a:t>51 TO 100 </a:t>
                      </a:r>
                      <a:r>
                        <a:rPr lang="en-US" sz="800" dirty="0" smtClean="0">
                          <a:solidFill>
                            <a:schemeClr val="tx1"/>
                          </a:solidFill>
                          <a:effectLst/>
                        </a:rPr>
                        <a:t>PARTICIPANTS</a:t>
                      </a:r>
                      <a:endParaRPr lang="en-US" sz="800" dirty="0">
                        <a:solidFill>
                          <a:schemeClr val="tx1"/>
                        </a:solidFill>
                        <a:effectLst/>
                        <a:latin typeface="Calibri"/>
                        <a:ea typeface="Calibri"/>
                        <a:cs typeface="Times New Roman"/>
                      </a:endParaRPr>
                    </a:p>
                  </a:txBody>
                  <a:tcPr marL="43646" marR="43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marL="117475" marR="0" lvl="0" indent="-117475" algn="l">
                        <a:lnSpc>
                          <a:spcPct val="115000"/>
                        </a:lnSpc>
                        <a:spcBef>
                          <a:spcPts val="0"/>
                        </a:spcBef>
                        <a:spcAft>
                          <a:spcPts val="0"/>
                        </a:spcAft>
                        <a:buFont typeface="Symbol"/>
                        <a:buChar char=""/>
                      </a:pPr>
                      <a:r>
                        <a:rPr lang="en-US" sz="800" dirty="0">
                          <a:solidFill>
                            <a:schemeClr val="tx1"/>
                          </a:solidFill>
                          <a:effectLst/>
                        </a:rPr>
                        <a:t>Items listed above</a:t>
                      </a:r>
                    </a:p>
                    <a:p>
                      <a:pPr marL="117475" marR="0" lvl="0" indent="-117475" algn="l">
                        <a:lnSpc>
                          <a:spcPct val="115000"/>
                        </a:lnSpc>
                        <a:spcBef>
                          <a:spcPts val="0"/>
                        </a:spcBef>
                        <a:spcAft>
                          <a:spcPts val="0"/>
                        </a:spcAft>
                        <a:buFont typeface="Symbol"/>
                        <a:buChar char=""/>
                      </a:pPr>
                      <a:r>
                        <a:rPr lang="en-US" sz="800" dirty="0">
                          <a:solidFill>
                            <a:schemeClr val="tx1"/>
                          </a:solidFill>
                          <a:effectLst/>
                        </a:rPr>
                        <a:t>1 lapel mic</a:t>
                      </a:r>
                      <a:endParaRPr lang="en-US" sz="800" dirty="0">
                        <a:solidFill>
                          <a:schemeClr val="tx1"/>
                        </a:solidFill>
                        <a:effectLst/>
                        <a:latin typeface="Calibri"/>
                        <a:ea typeface="Calibri"/>
                        <a:cs typeface="Times New Roman"/>
                      </a:endParaRPr>
                    </a:p>
                  </a:txBody>
                  <a:tcPr marL="43646" marR="43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8253">
                <a:tc>
                  <a:txBody>
                    <a:bodyPr/>
                    <a:lstStyle/>
                    <a:p>
                      <a:pPr marL="0" marR="0" algn="l">
                        <a:lnSpc>
                          <a:spcPct val="115000"/>
                        </a:lnSpc>
                        <a:spcBef>
                          <a:spcPts val="0"/>
                        </a:spcBef>
                        <a:spcAft>
                          <a:spcPts val="0"/>
                        </a:spcAft>
                      </a:pPr>
                      <a:r>
                        <a:rPr lang="en-US" sz="800" dirty="0">
                          <a:solidFill>
                            <a:schemeClr val="tx1"/>
                          </a:solidFill>
                          <a:effectLst/>
                        </a:rPr>
                        <a:t>101 TO 200 </a:t>
                      </a:r>
                      <a:r>
                        <a:rPr lang="en-US" sz="800" dirty="0" smtClean="0">
                          <a:solidFill>
                            <a:schemeClr val="tx1"/>
                          </a:solidFill>
                          <a:effectLst/>
                        </a:rPr>
                        <a:t>PARTICIPANTS</a:t>
                      </a:r>
                      <a:endParaRPr lang="en-US" sz="800" dirty="0">
                        <a:solidFill>
                          <a:schemeClr val="tx1"/>
                        </a:solidFill>
                        <a:effectLst/>
                        <a:latin typeface="Calibri"/>
                        <a:ea typeface="Calibri"/>
                        <a:cs typeface="Times New Roman"/>
                      </a:endParaRPr>
                    </a:p>
                  </a:txBody>
                  <a:tcPr marL="43646" marR="43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marL="117475" marR="0" lvl="0" indent="-117475" algn="l">
                        <a:lnSpc>
                          <a:spcPct val="115000"/>
                        </a:lnSpc>
                        <a:spcBef>
                          <a:spcPts val="0"/>
                        </a:spcBef>
                        <a:spcAft>
                          <a:spcPts val="0"/>
                        </a:spcAft>
                        <a:buFont typeface="Symbol"/>
                        <a:buChar char=""/>
                      </a:pPr>
                      <a:r>
                        <a:rPr lang="en-US" sz="800" dirty="0">
                          <a:solidFill>
                            <a:schemeClr val="tx1"/>
                          </a:solidFill>
                          <a:effectLst/>
                        </a:rPr>
                        <a:t>Items listed above</a:t>
                      </a:r>
                    </a:p>
                    <a:p>
                      <a:pPr marL="117475" marR="0" lvl="0" indent="-117475" algn="l">
                        <a:lnSpc>
                          <a:spcPct val="115000"/>
                        </a:lnSpc>
                        <a:spcBef>
                          <a:spcPts val="0"/>
                        </a:spcBef>
                        <a:spcAft>
                          <a:spcPts val="0"/>
                        </a:spcAft>
                        <a:buFont typeface="Symbol"/>
                        <a:buChar char=""/>
                      </a:pPr>
                      <a:r>
                        <a:rPr lang="en-US" sz="800" dirty="0">
                          <a:solidFill>
                            <a:schemeClr val="tx1"/>
                          </a:solidFill>
                          <a:effectLst/>
                        </a:rPr>
                        <a:t>2 lapel mics (or 1 lapel and 1 hand-held)</a:t>
                      </a:r>
                      <a:endParaRPr lang="en-US" sz="800" dirty="0">
                        <a:solidFill>
                          <a:schemeClr val="tx1"/>
                        </a:solidFill>
                        <a:effectLst/>
                        <a:latin typeface="Calibri"/>
                        <a:ea typeface="Calibri"/>
                        <a:cs typeface="Times New Roman"/>
                      </a:endParaRPr>
                    </a:p>
                  </a:txBody>
                  <a:tcPr marL="43646" marR="43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6263">
                <a:tc>
                  <a:txBody>
                    <a:bodyPr/>
                    <a:lstStyle/>
                    <a:p>
                      <a:pPr marL="0" marR="0" algn="l">
                        <a:lnSpc>
                          <a:spcPct val="115000"/>
                        </a:lnSpc>
                        <a:spcBef>
                          <a:spcPts val="0"/>
                        </a:spcBef>
                        <a:spcAft>
                          <a:spcPts val="0"/>
                        </a:spcAft>
                      </a:pPr>
                      <a:r>
                        <a:rPr lang="en-US" sz="800" dirty="0">
                          <a:solidFill>
                            <a:schemeClr val="tx1"/>
                          </a:solidFill>
                          <a:effectLst/>
                        </a:rPr>
                        <a:t>201 TO 300 </a:t>
                      </a:r>
                      <a:r>
                        <a:rPr lang="en-US" sz="800" dirty="0" smtClean="0">
                          <a:solidFill>
                            <a:schemeClr val="tx1"/>
                          </a:solidFill>
                          <a:effectLst/>
                        </a:rPr>
                        <a:t>PARTICIPANTS</a:t>
                      </a:r>
                      <a:endParaRPr lang="en-US" sz="800" dirty="0">
                        <a:solidFill>
                          <a:schemeClr val="tx1"/>
                        </a:solidFill>
                        <a:effectLst/>
                        <a:latin typeface="Calibri"/>
                        <a:ea typeface="Calibri"/>
                        <a:cs typeface="Times New Roman"/>
                      </a:endParaRPr>
                    </a:p>
                  </a:txBody>
                  <a:tcPr marL="43646" marR="43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marL="117475" marR="0" lvl="0" indent="-117475" algn="l">
                        <a:lnSpc>
                          <a:spcPct val="115000"/>
                        </a:lnSpc>
                        <a:spcBef>
                          <a:spcPts val="0"/>
                        </a:spcBef>
                        <a:spcAft>
                          <a:spcPts val="0"/>
                        </a:spcAft>
                        <a:buFont typeface="Symbol"/>
                        <a:buChar char=""/>
                      </a:pPr>
                      <a:r>
                        <a:rPr lang="en-US" sz="800" dirty="0">
                          <a:solidFill>
                            <a:schemeClr val="tx1"/>
                          </a:solidFill>
                          <a:effectLst/>
                        </a:rPr>
                        <a:t>Items listed above</a:t>
                      </a:r>
                    </a:p>
                    <a:p>
                      <a:pPr marL="117475" marR="0" lvl="0" indent="-117475" algn="l">
                        <a:lnSpc>
                          <a:spcPct val="115000"/>
                        </a:lnSpc>
                        <a:spcBef>
                          <a:spcPts val="0"/>
                        </a:spcBef>
                        <a:spcAft>
                          <a:spcPts val="0"/>
                        </a:spcAft>
                        <a:buFont typeface="Symbol"/>
                        <a:buChar char=""/>
                      </a:pPr>
                      <a:r>
                        <a:rPr lang="en-US" sz="800" dirty="0">
                          <a:solidFill>
                            <a:schemeClr val="tx1"/>
                          </a:solidFill>
                          <a:effectLst/>
                        </a:rPr>
                        <a:t>3 lapel mics (or 1 lapel and 2 </a:t>
                      </a:r>
                      <a:r>
                        <a:rPr lang="en-US" sz="800" dirty="0" smtClean="0">
                          <a:solidFill>
                            <a:schemeClr val="tx1"/>
                          </a:solidFill>
                          <a:effectLst/>
                        </a:rPr>
                        <a:t>hand-held)</a:t>
                      </a:r>
                      <a:endParaRPr lang="en-US" sz="800" dirty="0">
                        <a:solidFill>
                          <a:schemeClr val="tx1"/>
                        </a:solidFill>
                        <a:effectLst/>
                        <a:latin typeface="Calibri"/>
                        <a:ea typeface="Calibri"/>
                        <a:cs typeface="Times New Roman"/>
                      </a:endParaRPr>
                    </a:p>
                  </a:txBody>
                  <a:tcPr marL="43646" marR="43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02667767"/>
              </p:ext>
            </p:extLst>
          </p:nvPr>
        </p:nvGraphicFramePr>
        <p:xfrm>
          <a:off x="4267200" y="2011680"/>
          <a:ext cx="2329897" cy="1463040"/>
        </p:xfrm>
        <a:graphic>
          <a:graphicData uri="http://schemas.openxmlformats.org/drawingml/2006/table">
            <a:tbl>
              <a:tblPr firstRow="1" bandRow="1">
                <a:tableStyleId>{5C22544A-7EE6-4342-B048-85BDC9FD1C3A}</a:tableStyleId>
              </a:tblPr>
              <a:tblGrid>
                <a:gridCol w="1524000"/>
                <a:gridCol w="805897"/>
              </a:tblGrid>
              <a:tr h="9144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smtClean="0">
                          <a:solidFill>
                            <a:schemeClr val="tx1"/>
                          </a:solidFill>
                        </a:rPr>
                        <a:t>THIS IS A</a:t>
                      </a:r>
                      <a:r>
                        <a:rPr lang="en-US" sz="1200" b="1" i="0" baseline="0" dirty="0" smtClean="0">
                          <a:solidFill>
                            <a:schemeClr val="tx1"/>
                          </a:solidFill>
                        </a:rPr>
                        <a:t> </a:t>
                      </a:r>
                      <a:r>
                        <a:rPr lang="en-US" sz="1200" b="1" i="0" dirty="0" smtClean="0">
                          <a:solidFill>
                            <a:schemeClr val="tx1"/>
                          </a:solidFill>
                        </a:rPr>
                        <a:t>6 HR</a:t>
                      </a:r>
                      <a:r>
                        <a:rPr lang="en-US" sz="1200" b="1" i="0" baseline="0" dirty="0" smtClean="0">
                          <a:solidFill>
                            <a:schemeClr val="tx1"/>
                          </a:solidFill>
                        </a:rPr>
                        <a:t> SESSION</a:t>
                      </a:r>
                      <a:endParaRPr lang="en-US" sz="1200" b="1" i="0" dirty="0" smtClean="0">
                        <a:solidFill>
                          <a:schemeClr val="tx1"/>
                        </a:solidFill>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000" dirty="0"/>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latin typeface="Calibri" charset="0"/>
                          <a:ea typeface="ＭＳ Ｐゴシック" charset="-128"/>
                          <a:cs typeface="ＭＳ Ｐゴシック" charset="-128"/>
                        </a:rPr>
                        <a:t>Opening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Calibri" charset="0"/>
                          <a:ea typeface="ＭＳ Ｐゴシック" charset="-128"/>
                          <a:cs typeface="ＭＳ Ｐゴシック" charset="-128"/>
                        </a:rPr>
                        <a:t>8 min</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latin typeface="Calibri" charset="0"/>
                          <a:ea typeface="ＭＳ Ｐゴシック" charset="-128"/>
                          <a:cs typeface="ＭＳ Ｐゴシック" charset="-128"/>
                        </a:rPr>
                        <a:t>Lesson Structure</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Calibri" charset="0"/>
                          <a:ea typeface="ＭＳ Ｐゴシック" charset="-128"/>
                          <a:cs typeface="ＭＳ Ｐゴシック" charset="-128"/>
                        </a:rPr>
                        <a:t>1 hr 28</a:t>
                      </a:r>
                      <a:r>
                        <a:rPr lang="en-US" sz="1200" i="0" baseline="0" dirty="0" smtClean="0">
                          <a:solidFill>
                            <a:schemeClr val="tx1"/>
                          </a:solidFill>
                          <a:latin typeface="Calibri" charset="0"/>
                          <a:ea typeface="ＭＳ Ｐゴシック" charset="-128"/>
                          <a:cs typeface="ＭＳ Ｐゴシック" charset="-128"/>
                        </a:rPr>
                        <a:t> </a:t>
                      </a:r>
                      <a:r>
                        <a:rPr lang="en-US" sz="1200" i="0" dirty="0" smtClean="0">
                          <a:solidFill>
                            <a:schemeClr val="tx1"/>
                          </a:solidFill>
                          <a:latin typeface="Calibri" charset="0"/>
                          <a:ea typeface="ＭＳ Ｐゴシック" charset="-128"/>
                          <a:cs typeface="ＭＳ Ｐゴシック" charset="-128"/>
                        </a:rPr>
                        <a:t>min</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latin typeface="Calibri" charset="0"/>
                          <a:ea typeface="ＭＳ Ｐゴシック" charset="-128"/>
                          <a:cs typeface="ＭＳ Ｐゴシック" charset="-128"/>
                        </a:rPr>
                        <a:t>Instruct.</a:t>
                      </a:r>
                      <a:r>
                        <a:rPr lang="en-US" sz="1200" i="0" baseline="0" dirty="0" smtClean="0">
                          <a:latin typeface="Calibri" charset="0"/>
                          <a:ea typeface="ＭＳ Ｐゴシック" charset="-128"/>
                          <a:cs typeface="ＭＳ Ｐゴシック" charset="-128"/>
                        </a:rPr>
                        <a:t> </a:t>
                      </a:r>
                      <a:r>
                        <a:rPr lang="en-US" sz="1200" i="0" dirty="0" smtClean="0">
                          <a:latin typeface="Calibri" charset="0"/>
                          <a:ea typeface="ＭＳ Ｐゴシック" charset="-128"/>
                          <a:cs typeface="ＭＳ Ｐゴシック" charset="-128"/>
                        </a:rPr>
                        <a:t>Sequence</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Calibri" charset="0"/>
                          <a:ea typeface="ＭＳ Ｐゴシック" charset="-128"/>
                          <a:cs typeface="ＭＳ Ｐゴシック" charset="-128"/>
                        </a:rPr>
                        <a:t>2 hr 24</a:t>
                      </a:r>
                      <a:r>
                        <a:rPr lang="en-US" sz="1200" i="0" baseline="0" dirty="0" smtClean="0">
                          <a:solidFill>
                            <a:schemeClr val="tx1"/>
                          </a:solidFill>
                          <a:latin typeface="Calibri" charset="0"/>
                          <a:ea typeface="ＭＳ Ｐゴシック" charset="-128"/>
                          <a:cs typeface="ＭＳ Ｐゴシック" charset="-128"/>
                        </a:rPr>
                        <a:t> </a:t>
                      </a:r>
                      <a:r>
                        <a:rPr lang="en-US" sz="1200" i="0" dirty="0" smtClean="0">
                          <a:solidFill>
                            <a:schemeClr val="tx1"/>
                          </a:solidFill>
                          <a:latin typeface="Calibri" charset="0"/>
                          <a:ea typeface="ＭＳ Ｐゴシック" charset="-128"/>
                          <a:cs typeface="ＭＳ Ｐゴシック" charset="-128"/>
                        </a:rPr>
                        <a:t>min</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latin typeface="Calibri" charset="0"/>
                          <a:ea typeface="ＭＳ Ｐゴシック" charset="-128"/>
                          <a:cs typeface="ＭＳ Ｐゴシック" charset="-128"/>
                        </a:rPr>
                        <a:t>Module Review</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Calibri" charset="0"/>
                          <a:ea typeface="ＭＳ Ｐゴシック" charset="-128"/>
                          <a:cs typeface="ＭＳ Ｐゴシック" charset="-128"/>
                        </a:rPr>
                        <a:t>53</a:t>
                      </a:r>
                      <a:r>
                        <a:rPr lang="en-US" sz="1200" i="0" baseline="0" dirty="0" smtClean="0">
                          <a:solidFill>
                            <a:schemeClr val="tx1"/>
                          </a:solidFill>
                          <a:latin typeface="Calibri" charset="0"/>
                          <a:ea typeface="ＭＳ Ｐゴシック" charset="-128"/>
                          <a:cs typeface="ＭＳ Ｐゴシック" charset="-128"/>
                        </a:rPr>
                        <a:t> </a:t>
                      </a:r>
                      <a:r>
                        <a:rPr lang="en-US" sz="1200" i="0" dirty="0" smtClean="0">
                          <a:solidFill>
                            <a:schemeClr val="tx1"/>
                          </a:solidFill>
                          <a:latin typeface="Calibri" charset="0"/>
                          <a:ea typeface="ＭＳ Ｐゴシック" charset="-128"/>
                          <a:cs typeface="ＭＳ Ｐゴシック" charset="-128"/>
                        </a:rPr>
                        <a:t>min</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t>Implementation</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Calibri" charset="0"/>
                          <a:ea typeface="ＭＳ Ｐゴシック" charset="-128"/>
                          <a:cs typeface="ＭＳ Ｐゴシック" charset="-128"/>
                        </a:rPr>
                        <a:t>27</a:t>
                      </a:r>
                      <a:r>
                        <a:rPr lang="en-US" sz="1200" i="0" baseline="0" dirty="0" smtClean="0">
                          <a:solidFill>
                            <a:schemeClr val="tx1"/>
                          </a:solidFill>
                          <a:latin typeface="Calibri" charset="0"/>
                          <a:ea typeface="ＭＳ Ｐゴシック" charset="-128"/>
                          <a:cs typeface="ＭＳ Ｐゴシック" charset="-128"/>
                        </a:rPr>
                        <a:t> </a:t>
                      </a:r>
                      <a:r>
                        <a:rPr lang="en-US" sz="1200" i="0" dirty="0" smtClean="0">
                          <a:solidFill>
                            <a:schemeClr val="tx1"/>
                          </a:solidFill>
                          <a:latin typeface="Calibri" charset="0"/>
                          <a:ea typeface="ＭＳ Ｐゴシック" charset="-128"/>
                          <a:cs typeface="ＭＳ Ｐゴシック" charset="-128"/>
                        </a:rPr>
                        <a:t>min</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t>Closing</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i="0" dirty="0" smtClean="0">
                          <a:solidFill>
                            <a:schemeClr val="tx1"/>
                          </a:solidFill>
                        </a:rPr>
                        <a:t>10 min</a:t>
                      </a:r>
                      <a:endParaRPr lang="en-US" sz="1200" i="0" dirty="0">
                        <a:solidFill>
                          <a:schemeClr val="tx1"/>
                        </a:solidFill>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t>2 – 15 minute</a:t>
                      </a:r>
                      <a:r>
                        <a:rPr lang="en-US" sz="1200" i="0" baseline="0" dirty="0" smtClean="0"/>
                        <a:t> breaks</a:t>
                      </a:r>
                      <a:endParaRPr lang="en-US" sz="1200" i="0" dirty="0" smtClean="0"/>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i="0" dirty="0" smtClean="0">
                          <a:solidFill>
                            <a:schemeClr val="tx1"/>
                          </a:solidFill>
                        </a:rPr>
                        <a:t>30 minutes</a:t>
                      </a:r>
                      <a:endParaRPr lang="en-US" sz="1200" i="0" dirty="0">
                        <a:solidFill>
                          <a:schemeClr val="tx1"/>
                        </a:solidFill>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Header Placeholder 3"/>
          <p:cNvSpPr>
            <a:spLocks noGrp="1"/>
          </p:cNvSpPr>
          <p:nvPr>
            <p:ph type="hdr" sz="quarter" idx="12"/>
          </p:nvPr>
        </p:nvSpPr>
        <p:spPr/>
        <p:txBody>
          <a:bodyPr/>
          <a:lstStyle/>
          <a:p>
            <a:r>
              <a:rPr lang="en-US" dirty="0" smtClean="0"/>
              <a:t>Eureka Math: A Story of Units                       www.CommonCore.org</a:t>
            </a:r>
            <a:endParaRPr lang="en-US" dirty="0"/>
          </a:p>
        </p:txBody>
      </p:sp>
      <p:sp>
        <p:nvSpPr>
          <p:cNvPr id="5" name="Footer Placeholder 4"/>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79705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a:xfrm>
            <a:off x="457200" y="3657600"/>
            <a:ext cx="6172200" cy="5181600"/>
          </a:xfrm>
        </p:spPr>
        <p:txBody>
          <a:bodyPr/>
          <a:lstStyle/>
          <a:p>
            <a:pPr defTabSz="432444">
              <a:defRPr/>
            </a:pPr>
            <a:r>
              <a:rPr lang="en-US" i="1" dirty="0" smtClean="0"/>
              <a:t>Review the 3 functions of fluency</a:t>
            </a:r>
            <a:r>
              <a:rPr lang="en-US" i="1" baseline="0" dirty="0" smtClean="0"/>
              <a:t>.  </a:t>
            </a:r>
          </a:p>
          <a:p>
            <a:pPr defTabSz="432444">
              <a:defRPr/>
            </a:pPr>
            <a:endParaRPr lang="en-US" i="1" baseline="0" dirty="0" smtClean="0">
              <a:sym typeface="Wingdings" panose="05000000000000000000" pitchFamily="2" charset="2"/>
            </a:endParaRPr>
          </a:p>
          <a:p>
            <a:r>
              <a:rPr lang="en-US" i="1" baseline="0" dirty="0" smtClean="0">
                <a:sym typeface="Wingdings" panose="05000000000000000000" pitchFamily="2" charset="2"/>
              </a:rPr>
              <a:t>Point out regarding fluency in SOU, in general, regardless of the activity’s function:</a:t>
            </a:r>
          </a:p>
          <a:p>
            <a:pPr marL="162167" indent="-162167">
              <a:buFont typeface="Arial" panose="020B0604020202020204" pitchFamily="34" charset="0"/>
              <a:buChar char="•"/>
            </a:pPr>
            <a:r>
              <a:rPr lang="en-US" i="0" baseline="0" dirty="0" smtClean="0">
                <a:sym typeface="Wingdings" panose="05000000000000000000" pitchFamily="2" charset="2"/>
              </a:rPr>
              <a:t>Fluency is designed to promote automaticity.</a:t>
            </a:r>
          </a:p>
          <a:p>
            <a:pPr marL="162167" indent="-162167">
              <a:buFont typeface="Arial" panose="020B0604020202020204" pitchFamily="34" charset="0"/>
              <a:buChar char="•"/>
            </a:pPr>
            <a:r>
              <a:rPr lang="en-US" i="0" baseline="0" dirty="0" smtClean="0">
                <a:sym typeface="Wingdings" panose="05000000000000000000" pitchFamily="2" charset="2"/>
              </a:rPr>
              <a:t>Just about every lesson has a fluency component to it.</a:t>
            </a:r>
          </a:p>
          <a:p>
            <a:pPr marL="162167" indent="-162167">
              <a:buFont typeface="Arial" panose="020B0604020202020204" pitchFamily="34" charset="0"/>
              <a:buChar char="•"/>
            </a:pPr>
            <a:r>
              <a:rPr lang="en-US" i="0" baseline="0" dirty="0" smtClean="0">
                <a:sym typeface="Wingdings" panose="05000000000000000000" pitchFamily="2" charset="2"/>
              </a:rPr>
              <a:t>Most lessons start with fluency to immediately engage students in the math in an exciting and fast-paced way.</a:t>
            </a:r>
          </a:p>
          <a:p>
            <a:pPr marL="162167" indent="-162167">
              <a:buFont typeface="Arial" panose="020B0604020202020204" pitchFamily="34" charset="0"/>
              <a:buChar char="•"/>
            </a:pPr>
            <a:r>
              <a:rPr lang="en-US" i="0" baseline="0" dirty="0" smtClean="0">
                <a:sym typeface="Wingdings" panose="05000000000000000000" pitchFamily="2" charset="2"/>
              </a:rPr>
              <a:t>Activities are meant to be fast-paced, accessible, and exciting, and they almost never include completely new learning in order to make that possible.</a:t>
            </a:r>
          </a:p>
          <a:p>
            <a:pPr marL="162167" indent="-162167">
              <a:buFont typeface="Arial" panose="020B0604020202020204" pitchFamily="34" charset="0"/>
              <a:buChar char="•"/>
            </a:pPr>
            <a:r>
              <a:rPr lang="en-US" i="0" baseline="0" dirty="0" smtClean="0">
                <a:sym typeface="Wingdings" panose="05000000000000000000" pitchFamily="2" charset="2"/>
              </a:rPr>
              <a:t>This is a high-energy point in the lesson in which students celebrate improvement and recognize patterns and connections between material.</a:t>
            </a:r>
          </a:p>
          <a:p>
            <a:pPr marL="162167" indent="-162167" defTabSz="864889">
              <a:buFont typeface="Arial" panose="020B0604020202020204" pitchFamily="34" charset="0"/>
              <a:buChar char="•"/>
              <a:defRPr/>
            </a:pPr>
            <a:r>
              <a:rPr lang="en-US" i="0" baseline="0" dirty="0" smtClean="0">
                <a:sym typeface="Wingdings" panose="05000000000000000000" pitchFamily="2" charset="2"/>
              </a:rPr>
              <a:t>Most lessons have more than 1 fluency choice per day. (Talk about how teachers might use these depending on student needs.  E.g., choose one, some, all, write your own.)</a:t>
            </a:r>
          </a:p>
          <a:p>
            <a:pPr marL="162167" indent="-162167">
              <a:buFont typeface="Arial" panose="020B0604020202020204" pitchFamily="34" charset="0"/>
              <a:buChar char="•"/>
            </a:pPr>
            <a:r>
              <a:rPr lang="en-US" i="0" baseline="0" dirty="0" smtClean="0">
                <a:sym typeface="Wingdings" panose="05000000000000000000" pitchFamily="2" charset="2"/>
              </a:rPr>
              <a:t>Stress the importance of including fluency with each lesson to maintain a balance of components that achieves the rigor specified by the shifts.</a:t>
            </a:r>
          </a:p>
          <a:p>
            <a:endParaRPr lang="en-US" b="1" dirty="0" smtClean="0"/>
          </a:p>
          <a:p>
            <a:r>
              <a:rPr lang="en-US" b="1" i="1" u="sng" dirty="0" smtClean="0">
                <a:solidFill>
                  <a:srgbClr val="000000"/>
                </a:solidFill>
              </a:rPr>
              <a:t>Turn and Talk: </a:t>
            </a:r>
          </a:p>
          <a:p>
            <a:pPr marL="171450" indent="-171450">
              <a:buFont typeface="Arial"/>
              <a:buChar char="•"/>
            </a:pPr>
            <a:r>
              <a:rPr lang="en-US" i="1" u="sng" dirty="0" smtClean="0">
                <a:solidFill>
                  <a:srgbClr val="000000"/>
                </a:solidFill>
              </a:rPr>
              <a:t>How might the three roles of fluency support the students in your school and classroom? </a:t>
            </a:r>
            <a:r>
              <a:rPr lang="en-US" i="1" dirty="0" smtClean="0">
                <a:solidFill>
                  <a:srgbClr val="000000"/>
                </a:solidFill>
              </a:rPr>
              <a:t>(dynamic; engaging; differentiated, etc.)</a:t>
            </a:r>
          </a:p>
          <a:p>
            <a:pPr marL="171450" indent="-171450">
              <a:buFont typeface="Arial"/>
              <a:buChar char="•"/>
            </a:pPr>
            <a:r>
              <a:rPr lang="en-US" i="1" u="sng" dirty="0" smtClean="0">
                <a:solidFill>
                  <a:srgbClr val="000000"/>
                </a:solidFill>
              </a:rPr>
              <a:t>What types of fluencies were these?  </a:t>
            </a:r>
            <a:r>
              <a:rPr lang="en-US" i="1" dirty="0" smtClean="0">
                <a:solidFill>
                  <a:srgbClr val="000000"/>
                </a:solidFill>
              </a:rPr>
              <a:t>(maintenance; preparation)</a:t>
            </a:r>
          </a:p>
          <a:p>
            <a:endParaRPr lang="en-US" i="1" dirty="0" smtClean="0">
              <a:solidFill>
                <a:srgbClr val="7030A0"/>
              </a:solidFill>
            </a:endParaRPr>
          </a:p>
        </p:txBody>
      </p:sp>
      <p:sp>
        <p:nvSpPr>
          <p:cNvPr id="10" name="Date Placeholder 9"/>
          <p:cNvSpPr>
            <a:spLocks noGrp="1"/>
          </p:cNvSpPr>
          <p:nvPr>
            <p:ph type="dt" idx="10"/>
          </p:nvPr>
        </p:nvSpPr>
        <p:spPr/>
        <p:txBody>
          <a:bodyPr/>
          <a:lstStyle/>
          <a:p>
            <a:pPr>
              <a:defRPr/>
            </a:pPr>
            <a:r>
              <a:rPr lang="en-US" dirty="0" smtClean="0"/>
              <a:t>Module Focus Session                                      Grade 4 - Module 1</a:t>
            </a:r>
            <a:endParaRPr lang="en-US" dirty="0"/>
          </a:p>
        </p:txBody>
      </p:sp>
      <p:sp>
        <p:nvSpPr>
          <p:cNvPr id="11" name="Slide Number Placeholder 10"/>
          <p:cNvSpPr>
            <a:spLocks noGrp="1"/>
          </p:cNvSpPr>
          <p:nvPr>
            <p:ph type="sldNum" sz="quarter" idx="11"/>
          </p:nvPr>
        </p:nvSpPr>
        <p:spPr/>
        <p:txBody>
          <a:bodyPr/>
          <a:lstStyle/>
          <a:p>
            <a:pPr>
              <a:defRPr/>
            </a:pPr>
            <a:fld id="{E929375C-F076-478A-B9B0-5F9213CA33B4}" type="slidenum">
              <a:rPr lang="en-US" smtClean="0"/>
              <a:pPr>
                <a:defRPr/>
              </a:pPr>
              <a:t>10</a:t>
            </a:fld>
            <a:endParaRPr lang="en-US" dirty="0"/>
          </a:p>
        </p:txBody>
      </p:sp>
      <p:sp>
        <p:nvSpPr>
          <p:cNvPr id="12" name="Header Placeholder 11"/>
          <p:cNvSpPr>
            <a:spLocks noGrp="1"/>
          </p:cNvSpPr>
          <p:nvPr>
            <p:ph type="hdr" sz="quarter" idx="12"/>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3</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4" name="Footer Placeholder 3"/>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864043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3657600"/>
            <a:ext cx="6227618" cy="5181600"/>
          </a:xfrm>
        </p:spPr>
        <p:txBody>
          <a:bodyPr/>
          <a:lstStyle/>
          <a:p>
            <a:pPr marL="171450" indent="-171450">
              <a:buFont typeface="Arial"/>
              <a:buChar char="•"/>
            </a:pPr>
            <a:r>
              <a:rPr lang="en-US" i="1" dirty="0" smtClean="0">
                <a:solidFill>
                  <a:srgbClr val="000000"/>
                </a:solidFill>
              </a:rPr>
              <a:t>Lead participants through solving</a:t>
            </a:r>
            <a:r>
              <a:rPr lang="en-US" i="1" baseline="0" dirty="0" smtClean="0">
                <a:solidFill>
                  <a:srgbClr val="000000"/>
                </a:solidFill>
              </a:rPr>
              <a:t> the Application Problem in the spirit of classroom-style.</a:t>
            </a:r>
          </a:p>
          <a:p>
            <a:pPr marL="171450" indent="-171450">
              <a:buFont typeface="Arial"/>
              <a:buChar char="•"/>
            </a:pPr>
            <a:endParaRPr lang="en-US" dirty="0">
              <a:solidFill>
                <a:srgbClr val="000000"/>
              </a:solidFill>
            </a:endParaRPr>
          </a:p>
          <a:p>
            <a:r>
              <a:rPr lang="en-US" i="1" dirty="0" smtClean="0">
                <a:solidFill>
                  <a:srgbClr val="000000"/>
                </a:solidFill>
              </a:rPr>
              <a:t>As you go through each step of the process, model the teacher language of using the steps of the RDW Approach without actually calling out what each part is.  This leads up to the next slide where participants will think back to the structure used.</a:t>
            </a:r>
          </a:p>
          <a:p>
            <a:endParaRPr lang="en-US" i="1" dirty="0">
              <a:solidFill>
                <a:srgbClr val="000000"/>
              </a:solidFill>
            </a:endParaRPr>
          </a:p>
          <a:p>
            <a:r>
              <a:rPr lang="en-US" i="1" dirty="0" smtClean="0">
                <a:solidFill>
                  <a:srgbClr val="000000"/>
                </a:solidFill>
              </a:rPr>
              <a:t>Read:  Let’s read this together; What do we know? What do we need to know?</a:t>
            </a:r>
          </a:p>
          <a:p>
            <a:r>
              <a:rPr lang="en-US" i="1" dirty="0" smtClean="0">
                <a:solidFill>
                  <a:srgbClr val="000000"/>
                </a:solidFill>
              </a:rPr>
              <a:t>Draw:  How can we represent this pictorially? What can we draw?</a:t>
            </a:r>
          </a:p>
          <a:p>
            <a:pPr marL="742950" lvl="1" indent="-285750">
              <a:buFont typeface="Arial" panose="020B0604020202020204" pitchFamily="34" charset="0"/>
              <a:buChar char="•"/>
            </a:pPr>
            <a:r>
              <a:rPr lang="en-US" i="1" dirty="0" smtClean="0">
                <a:solidFill>
                  <a:srgbClr val="000000"/>
                </a:solidFill>
              </a:rPr>
              <a:t>Share drawings under document camera.</a:t>
            </a:r>
          </a:p>
          <a:p>
            <a:pPr marL="742950" lvl="1" indent="-285750">
              <a:buFont typeface="Arial" panose="020B0604020202020204" pitchFamily="34" charset="0"/>
              <a:buChar char="•"/>
            </a:pPr>
            <a:r>
              <a:rPr lang="en-US" i="1" dirty="0" smtClean="0">
                <a:solidFill>
                  <a:srgbClr val="000000"/>
                </a:solidFill>
              </a:rPr>
              <a:t>Ask participants to analyze other pictures and then have them solve and write their answer as a statement.</a:t>
            </a:r>
          </a:p>
          <a:p>
            <a:r>
              <a:rPr lang="en-US" i="1" dirty="0" smtClean="0">
                <a:solidFill>
                  <a:srgbClr val="000000"/>
                </a:solidFill>
              </a:rPr>
              <a:t>Write: Record a number and written sentence.</a:t>
            </a:r>
          </a:p>
          <a:p>
            <a:pPr marL="742950" lvl="1" indent="-285750">
              <a:buFont typeface="Arial" panose="020B0604020202020204" pitchFamily="34" charset="0"/>
              <a:buChar char="•"/>
            </a:pPr>
            <a:r>
              <a:rPr lang="en-US" i="1" dirty="0" smtClean="0">
                <a:solidFill>
                  <a:srgbClr val="000000"/>
                </a:solidFill>
              </a:rPr>
              <a:t>Share solutions under document camera.</a:t>
            </a:r>
          </a:p>
          <a:p>
            <a:endParaRPr lang="en-US" sz="1400" i="1" dirty="0" smtClean="0">
              <a:solidFill>
                <a:srgbClr val="FF0000"/>
              </a:solidFill>
            </a:endParaRPr>
          </a:p>
          <a:p>
            <a:endParaRPr lang="en-US" sz="1400" i="1" baseline="0" dirty="0" smtClean="0"/>
          </a:p>
          <a:p>
            <a:endParaRPr lang="en-US" dirty="0" smtClean="0"/>
          </a:p>
        </p:txBody>
      </p:sp>
      <p:sp>
        <p:nvSpPr>
          <p:cNvPr id="4" name="Slide Number Placeholder 3"/>
          <p:cNvSpPr>
            <a:spLocks noGrp="1"/>
          </p:cNvSpPr>
          <p:nvPr>
            <p:ph type="sldNum" sz="quarter" idx="10"/>
          </p:nvPr>
        </p:nvSpPr>
        <p:spPr/>
        <p:txBody>
          <a:bodyPr/>
          <a:lstStyle/>
          <a:p>
            <a:fld id="{3EF9A488-CB88-4D38-94D1-E470376C4AFA}" type="slidenum">
              <a:rPr lang="en-US" smtClean="0"/>
              <a:t>11</a:t>
            </a:fld>
            <a:endParaRPr lang="en-US" dirty="0"/>
          </a:p>
        </p:txBody>
      </p:sp>
      <p:sp>
        <p:nvSpPr>
          <p:cNvPr id="5" name="Date Placeholder 4"/>
          <p:cNvSpPr>
            <a:spLocks noGrp="1"/>
          </p:cNvSpPr>
          <p:nvPr>
            <p:ph type="dt" idx="11"/>
          </p:nvPr>
        </p:nvSpPr>
        <p:spPr/>
        <p:txBody>
          <a:bodyPr/>
          <a:lstStyle/>
          <a:p>
            <a:r>
              <a:rPr lang="en-US" i="1" dirty="0" smtClean="0"/>
              <a:t>Module Focus Session                                      Grade 4 - Module 1</a:t>
            </a:r>
            <a:endParaRPr lang="en-US" dirty="0"/>
          </a:p>
        </p:txBody>
      </p:sp>
      <p:sp>
        <p:nvSpPr>
          <p:cNvPr id="6" name="Header Placeholder 5"/>
          <p:cNvSpPr>
            <a:spLocks noGrp="1"/>
          </p:cNvSpPr>
          <p:nvPr>
            <p:ph type="hdr" sz="quarter" idx="12"/>
          </p:nvPr>
        </p:nvSpPr>
        <p:spPr/>
        <p:txBody>
          <a:bodyPr/>
          <a:lstStyle/>
          <a:p>
            <a:r>
              <a:rPr lang="en-US" dirty="0" smtClean="0"/>
              <a:t>Eureka Math: A Story of Units                       www.CommonCore.org</a:t>
            </a:r>
            <a:endParaRPr lang="en-US" dirty="0"/>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4 minutes</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7" name="Footer Placeholder 6"/>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093661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a:xfrm>
            <a:off x="417794" y="3429000"/>
            <a:ext cx="6211605" cy="5486400"/>
          </a:xfrm>
        </p:spPr>
        <p:txBody>
          <a:bodyPr>
            <a:normAutofit fontScale="92500" lnSpcReduction="10000"/>
          </a:bodyPr>
          <a:lstStyle/>
          <a:p>
            <a:pPr defTabSz="432444">
              <a:defRPr/>
            </a:pPr>
            <a:r>
              <a:rPr lang="en-US" sz="1000" baseline="0" dirty="0" smtClean="0">
                <a:solidFill>
                  <a:srgbClr val="000000"/>
                </a:solidFill>
              </a:rPr>
              <a:t>We just solved the word problem that makes up the Application Problem component of G4-M1-L1.  </a:t>
            </a:r>
          </a:p>
          <a:p>
            <a:pPr marL="162167" indent="-162167" defTabSz="432444">
              <a:buFont typeface="Arial" panose="020B0604020202020204" pitchFamily="34" charset="0"/>
              <a:buChar char="•"/>
              <a:defRPr/>
            </a:pPr>
            <a:r>
              <a:rPr lang="en-US" sz="1000" baseline="0" dirty="0" smtClean="0">
                <a:solidFill>
                  <a:srgbClr val="000000"/>
                </a:solidFill>
              </a:rPr>
              <a:t>(</a:t>
            </a:r>
            <a:r>
              <a:rPr lang="en-US" sz="1000" b="1" baseline="0" dirty="0" smtClean="0">
                <a:solidFill>
                  <a:srgbClr val="000000"/>
                </a:solidFill>
              </a:rPr>
              <a:t>CLICK</a:t>
            </a:r>
            <a:r>
              <a:rPr lang="en-US" sz="1000" baseline="0" dirty="0" smtClean="0">
                <a:solidFill>
                  <a:srgbClr val="000000"/>
                </a:solidFill>
              </a:rPr>
              <a:t>.)  These are often word problems, but occasionally take other forms. They typically offer real-world applications (like the example).</a:t>
            </a:r>
          </a:p>
          <a:p>
            <a:pPr marL="162167" indent="-162167" defTabSz="432444">
              <a:buFont typeface="Arial" panose="020B0604020202020204" pitchFamily="34" charset="0"/>
              <a:buChar char="•"/>
              <a:defRPr/>
            </a:pPr>
            <a:r>
              <a:rPr lang="en-US" sz="1000" baseline="0" dirty="0" smtClean="0">
                <a:solidFill>
                  <a:srgbClr val="000000"/>
                </a:solidFill>
              </a:rPr>
              <a:t>The number of Application Problems may vary from lesson to lesson (usually 0 if the CD is a problem solving lesson, and 1 or more for a more typical lesson).</a:t>
            </a:r>
          </a:p>
          <a:p>
            <a:pPr marL="162167" indent="-162167" defTabSz="432444">
              <a:buFont typeface="Arial" panose="020B0604020202020204" pitchFamily="34" charset="0"/>
              <a:buChar char="•"/>
              <a:defRPr/>
            </a:pPr>
            <a:r>
              <a:rPr lang="en-US" sz="1000" dirty="0">
                <a:solidFill>
                  <a:srgbClr val="000000"/>
                </a:solidFill>
              </a:rPr>
              <a:t>(</a:t>
            </a:r>
            <a:r>
              <a:rPr lang="en-US" sz="1000" b="1" dirty="0">
                <a:solidFill>
                  <a:srgbClr val="000000"/>
                </a:solidFill>
              </a:rPr>
              <a:t>CLICK</a:t>
            </a:r>
            <a:r>
              <a:rPr lang="en-US" sz="1000" dirty="0">
                <a:solidFill>
                  <a:srgbClr val="000000"/>
                </a:solidFill>
              </a:rPr>
              <a:t>.)  </a:t>
            </a:r>
            <a:r>
              <a:rPr lang="en-US" sz="1000" baseline="0" dirty="0" smtClean="0">
                <a:solidFill>
                  <a:srgbClr val="000000"/>
                </a:solidFill>
              </a:rPr>
              <a:t>Placement in the lesson depends on function.</a:t>
            </a:r>
          </a:p>
          <a:p>
            <a:pPr defTabSz="432444">
              <a:defRPr/>
            </a:pPr>
            <a:endParaRPr lang="en-US" sz="1000" dirty="0">
              <a:solidFill>
                <a:srgbClr val="000000"/>
              </a:solidFill>
            </a:endParaRPr>
          </a:p>
          <a:p>
            <a:pPr defTabSz="432444">
              <a:defRPr/>
            </a:pPr>
            <a:r>
              <a:rPr lang="en-US" sz="1000" i="1" baseline="0" dirty="0" smtClean="0">
                <a:solidFill>
                  <a:srgbClr val="000000"/>
                </a:solidFill>
              </a:rPr>
              <a:t> </a:t>
            </a:r>
            <a:r>
              <a:rPr lang="en-US" sz="1000" i="0" baseline="0" dirty="0" smtClean="0">
                <a:solidFill>
                  <a:srgbClr val="000000"/>
                </a:solidFill>
              </a:rPr>
              <a:t>Those that come </a:t>
            </a:r>
            <a:r>
              <a:rPr lang="en-US" sz="1000" i="0" u="sng" baseline="0" dirty="0" smtClean="0">
                <a:solidFill>
                  <a:srgbClr val="000000"/>
                </a:solidFill>
              </a:rPr>
              <a:t>before</a:t>
            </a:r>
            <a:r>
              <a:rPr lang="en-US" sz="1000" i="0" baseline="0" dirty="0" smtClean="0">
                <a:solidFill>
                  <a:srgbClr val="000000"/>
                </a:solidFill>
              </a:rPr>
              <a:t> the CD often:</a:t>
            </a:r>
          </a:p>
          <a:p>
            <a:pPr marL="162167" indent="-162167" defTabSz="432444">
              <a:buFont typeface="Arial" panose="020B0604020202020204" pitchFamily="34" charset="0"/>
              <a:buChar char="•"/>
              <a:defRPr/>
            </a:pPr>
            <a:r>
              <a:rPr lang="en-US" sz="1000" i="0" baseline="0" dirty="0" smtClean="0">
                <a:solidFill>
                  <a:srgbClr val="000000"/>
                </a:solidFill>
              </a:rPr>
              <a:t>Make an application of the new learning from the day before.</a:t>
            </a:r>
          </a:p>
          <a:p>
            <a:pPr marL="162167" indent="-162167" defTabSz="432444">
              <a:buFont typeface="Arial" panose="020B0604020202020204" pitchFamily="34" charset="0"/>
              <a:buChar char="•"/>
              <a:defRPr/>
            </a:pPr>
            <a:r>
              <a:rPr lang="en-US" sz="1000" i="0" baseline="0" dirty="0" smtClean="0">
                <a:solidFill>
                  <a:srgbClr val="000000"/>
                </a:solidFill>
              </a:rPr>
              <a:t>Relate to the CD by providing context or point of comparison for a later problem or by having students solve a problem that they’ll use again in some way in the CD.</a:t>
            </a:r>
          </a:p>
          <a:p>
            <a:pPr defTabSz="432444">
              <a:defRPr/>
            </a:pPr>
            <a:endParaRPr lang="en-US" sz="1000" i="0" baseline="0" dirty="0" smtClean="0">
              <a:solidFill>
                <a:srgbClr val="000000"/>
              </a:solidFill>
            </a:endParaRPr>
          </a:p>
          <a:p>
            <a:pPr defTabSz="432444">
              <a:defRPr/>
            </a:pPr>
            <a:r>
              <a:rPr lang="en-US" sz="1000" i="0" baseline="0" dirty="0" smtClean="0">
                <a:solidFill>
                  <a:srgbClr val="000000"/>
                </a:solidFill>
              </a:rPr>
              <a:t>Those that come </a:t>
            </a:r>
            <a:r>
              <a:rPr lang="en-US" sz="1000" i="0" u="sng" baseline="0" dirty="0" smtClean="0">
                <a:solidFill>
                  <a:srgbClr val="000000"/>
                </a:solidFill>
              </a:rPr>
              <a:t>after</a:t>
            </a:r>
            <a:r>
              <a:rPr lang="en-US" sz="1000" i="0" baseline="0" dirty="0" smtClean="0">
                <a:solidFill>
                  <a:srgbClr val="000000"/>
                </a:solidFill>
              </a:rPr>
              <a:t> the CD often:</a:t>
            </a:r>
          </a:p>
          <a:p>
            <a:pPr marL="162167" indent="-162167" defTabSz="432444">
              <a:buFont typeface="Arial" panose="020B0604020202020204" pitchFamily="34" charset="0"/>
              <a:buChar char="•"/>
              <a:defRPr/>
            </a:pPr>
            <a:r>
              <a:rPr lang="en-US" sz="1000" i="0" baseline="0" dirty="0" smtClean="0">
                <a:solidFill>
                  <a:srgbClr val="000000"/>
                </a:solidFill>
              </a:rPr>
              <a:t>Provide an immediate application of new learning before the Problem Set (or at the end of the lesson if the PS is used during the CD).</a:t>
            </a:r>
          </a:p>
          <a:p>
            <a:pPr marL="162167" indent="-162167" defTabSz="432444">
              <a:buFont typeface="Arial" panose="020B0604020202020204" pitchFamily="34" charset="0"/>
              <a:buChar char="•"/>
              <a:defRPr/>
            </a:pPr>
            <a:r>
              <a:rPr lang="en-US" sz="1000" i="0" baseline="0" dirty="0" smtClean="0">
                <a:solidFill>
                  <a:srgbClr val="000000"/>
                </a:solidFill>
              </a:rPr>
              <a:t>Provide a quick opportunity for informal assessment of new learning before independent practice in the PS.</a:t>
            </a:r>
          </a:p>
          <a:p>
            <a:pPr defTabSz="432444">
              <a:defRPr/>
            </a:pPr>
            <a:endParaRPr lang="en-US" sz="1000" i="0" baseline="0" dirty="0" smtClean="0">
              <a:solidFill>
                <a:srgbClr val="000000"/>
              </a:solidFill>
            </a:endParaRPr>
          </a:p>
          <a:p>
            <a:pPr defTabSz="432444">
              <a:defRPr/>
            </a:pPr>
            <a:r>
              <a:rPr lang="en-US" sz="1000" i="0" baseline="0" dirty="0" smtClean="0">
                <a:solidFill>
                  <a:srgbClr val="000000"/>
                </a:solidFill>
              </a:rPr>
              <a:t>Usually Application Problems don’t specify a model to use or a way of solving.  The reason for this is to encourage students to think quantitatively and creatively and to give them practice with understanding how to choose and apply the correct mathematics concept to solve real-world problems.</a:t>
            </a:r>
          </a:p>
          <a:p>
            <a:pPr defTabSz="432444">
              <a:defRPr/>
            </a:pPr>
            <a:endParaRPr lang="en-US" sz="1000" i="0" baseline="0" dirty="0" smtClean="0">
              <a:solidFill>
                <a:srgbClr val="000000"/>
              </a:solidFill>
            </a:endParaRPr>
          </a:p>
          <a:p>
            <a:pPr defTabSz="432444">
              <a:defRPr/>
            </a:pPr>
            <a:r>
              <a:rPr lang="en-US" sz="1000" dirty="0">
                <a:solidFill>
                  <a:srgbClr val="000000"/>
                </a:solidFill>
              </a:rPr>
              <a:t>(</a:t>
            </a:r>
            <a:r>
              <a:rPr lang="en-US" sz="1000" b="1" dirty="0">
                <a:solidFill>
                  <a:srgbClr val="000000"/>
                </a:solidFill>
              </a:rPr>
              <a:t>CLICK</a:t>
            </a:r>
            <a:r>
              <a:rPr lang="en-US" sz="1000" dirty="0">
                <a:solidFill>
                  <a:srgbClr val="000000"/>
                </a:solidFill>
              </a:rPr>
              <a:t>.) </a:t>
            </a:r>
            <a:r>
              <a:rPr lang="en-US" sz="1000" i="0" baseline="0" dirty="0" smtClean="0">
                <a:solidFill>
                  <a:srgbClr val="000000"/>
                </a:solidFill>
              </a:rPr>
              <a:t>Because of this, APs present a good opportunity for informal assessment.  Noticing how students represent problems using models and equations will provide you with lots of information about their level of comfort with recently taught material, as well as how they’re thinking through solution paths.</a:t>
            </a:r>
            <a:endParaRPr lang="en-US" sz="1000" baseline="0" dirty="0" smtClean="0">
              <a:solidFill>
                <a:srgbClr val="000000"/>
              </a:solidFill>
            </a:endParaRPr>
          </a:p>
          <a:p>
            <a:pPr defTabSz="432444">
              <a:defRPr/>
            </a:pPr>
            <a:endParaRPr lang="en-US" sz="1000" baseline="0" dirty="0" smtClean="0">
              <a:solidFill>
                <a:srgbClr val="000000"/>
              </a:solidFill>
            </a:endParaRPr>
          </a:p>
          <a:p>
            <a:pPr defTabSz="432444">
              <a:defRPr/>
            </a:pPr>
            <a:r>
              <a:rPr lang="en-US" sz="1000" baseline="0" dirty="0" smtClean="0">
                <a:solidFill>
                  <a:srgbClr val="000000"/>
                </a:solidFill>
              </a:rPr>
              <a:t>Think back on the problem-solving process we just went through.  (</a:t>
            </a:r>
            <a:r>
              <a:rPr lang="en-US" sz="1000" b="1" baseline="0" dirty="0" smtClean="0">
                <a:solidFill>
                  <a:srgbClr val="000000"/>
                </a:solidFill>
              </a:rPr>
              <a:t>CLICK</a:t>
            </a:r>
            <a:r>
              <a:rPr lang="en-US" sz="1000" dirty="0" smtClean="0">
                <a:solidFill>
                  <a:srgbClr val="000000"/>
                </a:solidFill>
              </a:rPr>
              <a:t> to advance each step: Read, Draw, Write.)</a:t>
            </a:r>
            <a:endParaRPr lang="en-US" sz="1000" baseline="0" dirty="0" smtClean="0">
              <a:solidFill>
                <a:srgbClr val="000000"/>
              </a:solidFill>
            </a:endParaRPr>
          </a:p>
          <a:p>
            <a:pPr defTabSz="432444">
              <a:defRPr/>
            </a:pPr>
            <a:endParaRPr lang="en-US" sz="1000" i="1" baseline="0" dirty="0" smtClean="0">
              <a:solidFill>
                <a:srgbClr val="000000"/>
              </a:solidFill>
            </a:endParaRPr>
          </a:p>
          <a:p>
            <a:pPr defTabSz="432444">
              <a:defRPr/>
            </a:pPr>
            <a:r>
              <a:rPr lang="en-US" sz="1000" i="0" baseline="0" dirty="0" smtClean="0">
                <a:solidFill>
                  <a:srgbClr val="000000"/>
                </a:solidFill>
              </a:rPr>
              <a:t>Throughout SOU we refer to these steps as the RDW process. </a:t>
            </a:r>
            <a:r>
              <a:rPr lang="en-US" sz="1000" dirty="0">
                <a:solidFill>
                  <a:srgbClr val="000000"/>
                </a:solidFill>
              </a:rPr>
              <a:t>(</a:t>
            </a:r>
            <a:r>
              <a:rPr lang="en-US" sz="1000" b="1" dirty="0">
                <a:solidFill>
                  <a:srgbClr val="000000"/>
                </a:solidFill>
              </a:rPr>
              <a:t>CLICK</a:t>
            </a:r>
            <a:r>
              <a:rPr lang="en-US" sz="1000" dirty="0">
                <a:solidFill>
                  <a:srgbClr val="000000"/>
                </a:solidFill>
              </a:rPr>
              <a:t>.) </a:t>
            </a:r>
            <a:endParaRPr lang="en-US" sz="1000" dirty="0" smtClean="0">
              <a:solidFill>
                <a:srgbClr val="000000"/>
              </a:solidFill>
            </a:endParaRPr>
          </a:p>
          <a:p>
            <a:pPr defTabSz="432444">
              <a:defRPr/>
            </a:pPr>
            <a:endParaRPr lang="en-US" sz="1000" i="0" baseline="0" dirty="0">
              <a:solidFill>
                <a:srgbClr val="000000"/>
              </a:solidFill>
            </a:endParaRPr>
          </a:p>
          <a:p>
            <a:pPr defTabSz="432444">
              <a:defRPr/>
            </a:pPr>
            <a:r>
              <a:rPr lang="en-US" sz="1000" i="0" baseline="0" dirty="0" smtClean="0">
                <a:solidFill>
                  <a:srgbClr val="000000"/>
                </a:solidFill>
              </a:rPr>
              <a:t>Point out/discuss the following about the RDW process:</a:t>
            </a:r>
          </a:p>
          <a:p>
            <a:pPr marL="162167" indent="-162167" defTabSz="432444">
              <a:buFont typeface="Arial" panose="020B0604020202020204" pitchFamily="34" charset="0"/>
              <a:buChar char="•"/>
              <a:defRPr/>
            </a:pPr>
            <a:r>
              <a:rPr lang="en-US" sz="1000" baseline="0" dirty="0" smtClean="0">
                <a:solidFill>
                  <a:srgbClr val="000000"/>
                </a:solidFill>
              </a:rPr>
              <a:t>Usually this is the process that students use to solve word problems in SOU, including Application Problems.  </a:t>
            </a:r>
          </a:p>
          <a:p>
            <a:pPr marL="162167" indent="-162167" defTabSz="432444">
              <a:buFont typeface="Arial" panose="020B0604020202020204" pitchFamily="34" charset="0"/>
              <a:buChar char="•"/>
              <a:defRPr/>
            </a:pPr>
            <a:r>
              <a:rPr lang="en-US" sz="1000" baseline="0" dirty="0" smtClean="0">
                <a:solidFill>
                  <a:srgbClr val="000000"/>
                </a:solidFill>
              </a:rPr>
              <a:t>We hope students internalize the process with practice over time so that it becomes a tool for problem solving.</a:t>
            </a:r>
          </a:p>
          <a:p>
            <a:pPr marL="162167" indent="-162167" defTabSz="432444">
              <a:buFont typeface="Arial" panose="020B0604020202020204" pitchFamily="34" charset="0"/>
              <a:buChar char="•"/>
              <a:defRPr/>
            </a:pPr>
            <a:r>
              <a:rPr lang="en-US" sz="1000" baseline="0" dirty="0" smtClean="0">
                <a:solidFill>
                  <a:srgbClr val="000000"/>
                </a:solidFill>
              </a:rPr>
              <a:t>Don’t let RDW become the focus of problem solving, but rather teach RDW as a tool for approaching problem solving.</a:t>
            </a:r>
          </a:p>
          <a:p>
            <a:pPr defTabSz="432444">
              <a:defRPr/>
            </a:pPr>
            <a:endParaRPr lang="en-US" sz="1000" baseline="0" dirty="0" smtClean="0">
              <a:solidFill>
                <a:srgbClr val="000000"/>
              </a:solidFill>
            </a:endParaRPr>
          </a:p>
          <a:p>
            <a:pPr defTabSz="432444">
              <a:defRPr/>
            </a:pPr>
            <a:r>
              <a:rPr lang="en-US" sz="1000" baseline="0" dirty="0" smtClean="0">
                <a:solidFill>
                  <a:srgbClr val="000000"/>
                </a:solidFill>
              </a:rPr>
              <a:t>Discuss/Point out the following tips for implementation:</a:t>
            </a:r>
          </a:p>
          <a:p>
            <a:pPr marL="162167" indent="-162167" defTabSz="432444">
              <a:buFont typeface="Arial" panose="020B0604020202020204" pitchFamily="34" charset="0"/>
              <a:buChar char="•"/>
              <a:defRPr/>
            </a:pPr>
            <a:r>
              <a:rPr lang="en-US" sz="1000" baseline="0" dirty="0" smtClean="0">
                <a:solidFill>
                  <a:srgbClr val="000000"/>
                </a:solidFill>
              </a:rPr>
              <a:t>If students need encouragement to draw,</a:t>
            </a:r>
            <a:r>
              <a:rPr lang="en-US" sz="1000" dirty="0" smtClean="0">
                <a:solidFill>
                  <a:srgbClr val="000000"/>
                </a:solidFill>
              </a:rPr>
              <a:t> p</a:t>
            </a:r>
            <a:r>
              <a:rPr lang="en-US" sz="1000" baseline="0" dirty="0" smtClean="0">
                <a:solidFill>
                  <a:srgbClr val="000000"/>
                </a:solidFill>
              </a:rPr>
              <a:t>rovide just the stem of the problem at first. (This removes the temptation to ‘just solve’.)</a:t>
            </a:r>
          </a:p>
          <a:p>
            <a:pPr marL="162167" indent="-162167" defTabSz="432444">
              <a:buFont typeface="Arial" panose="020B0604020202020204" pitchFamily="34" charset="0"/>
              <a:buChar char="•"/>
              <a:defRPr/>
            </a:pPr>
            <a:r>
              <a:rPr lang="en-US" sz="1000" baseline="0" dirty="0" smtClean="0">
                <a:solidFill>
                  <a:srgbClr val="000000"/>
                </a:solidFill>
              </a:rPr>
              <a:t>Ask them to share their drawing with a neighbor.  </a:t>
            </a:r>
          </a:p>
          <a:p>
            <a:pPr marL="162167" indent="-162167" defTabSz="432444">
              <a:buFont typeface="Arial" panose="020B0604020202020204" pitchFamily="34" charset="0"/>
              <a:buChar char="•"/>
              <a:defRPr/>
            </a:pPr>
            <a:r>
              <a:rPr lang="en-US" sz="1000" baseline="0" dirty="0" smtClean="0">
                <a:solidFill>
                  <a:srgbClr val="000000"/>
                </a:solidFill>
              </a:rPr>
              <a:t>You might present your own model to help students distinguish between a drawing and a math drawing (for example, we’d rather not see detailed pictures of a fence</a:t>
            </a:r>
            <a:r>
              <a:rPr lang="en-US" sz="1000" dirty="0" smtClean="0">
                <a:solidFill>
                  <a:srgbClr val="000000"/>
                </a:solidFill>
              </a:rPr>
              <a:t> and grass sod</a:t>
            </a:r>
            <a:r>
              <a:rPr lang="en-US" sz="1000" baseline="0" dirty="0" smtClean="0">
                <a:solidFill>
                  <a:srgbClr val="000000"/>
                </a:solidFill>
              </a:rPr>
              <a:t>).  </a:t>
            </a:r>
          </a:p>
          <a:p>
            <a:pPr marL="162167" indent="-162167" defTabSz="432444">
              <a:buFont typeface="Arial" panose="020B0604020202020204" pitchFamily="34" charset="0"/>
              <a:buChar char="•"/>
              <a:defRPr/>
            </a:pPr>
            <a:r>
              <a:rPr lang="en-US" sz="1000" baseline="0" dirty="0" smtClean="0">
                <a:solidFill>
                  <a:srgbClr val="000000"/>
                </a:solidFill>
              </a:rPr>
              <a:t>Once students have drawn and before they’ve seen the question, ask, “What questions could we ask based on the information we’ve been given?”</a:t>
            </a:r>
          </a:p>
          <a:p>
            <a:pPr marL="162167" indent="-162167" defTabSz="432444">
              <a:buFont typeface="Arial" panose="020B0604020202020204" pitchFamily="34" charset="0"/>
              <a:buChar char="•"/>
              <a:defRPr/>
            </a:pPr>
            <a:r>
              <a:rPr lang="en-US" sz="1000" baseline="0" dirty="0" smtClean="0">
                <a:solidFill>
                  <a:srgbClr val="000000"/>
                </a:solidFill>
              </a:rPr>
              <a:t>This emphasis on the drawing encourages students to use it as a tool for solving rather than as an afterthought.</a:t>
            </a:r>
          </a:p>
          <a:p>
            <a:pPr defTabSz="432444">
              <a:defRPr/>
            </a:pPr>
            <a:endParaRPr lang="en-US" sz="1000" baseline="0" dirty="0" smtClean="0">
              <a:solidFill>
                <a:srgbClr val="000000"/>
              </a:solidFill>
            </a:endParaRPr>
          </a:p>
        </p:txBody>
      </p:sp>
      <p:sp>
        <p:nvSpPr>
          <p:cNvPr id="10" name="Date Placeholder 9"/>
          <p:cNvSpPr>
            <a:spLocks noGrp="1"/>
          </p:cNvSpPr>
          <p:nvPr>
            <p:ph type="dt" idx="10"/>
          </p:nvPr>
        </p:nvSpPr>
        <p:spPr/>
        <p:txBody>
          <a:bodyPr/>
          <a:lstStyle/>
          <a:p>
            <a:pPr>
              <a:defRPr/>
            </a:pPr>
            <a:r>
              <a:rPr lang="en-US" dirty="0" smtClean="0"/>
              <a:t>Module Focus Session                                      Grade 4 - Module 1</a:t>
            </a:r>
            <a:endParaRPr lang="en-US" dirty="0"/>
          </a:p>
        </p:txBody>
      </p:sp>
      <p:sp>
        <p:nvSpPr>
          <p:cNvPr id="11" name="Slide Number Placeholder 10"/>
          <p:cNvSpPr>
            <a:spLocks noGrp="1"/>
          </p:cNvSpPr>
          <p:nvPr>
            <p:ph type="sldNum" sz="quarter" idx="11"/>
          </p:nvPr>
        </p:nvSpPr>
        <p:spPr/>
        <p:txBody>
          <a:bodyPr/>
          <a:lstStyle/>
          <a:p>
            <a:pPr>
              <a:defRPr/>
            </a:pPr>
            <a:fld id="{E929375C-F076-478A-B9B0-5F9213CA33B4}" type="slidenum">
              <a:rPr lang="en-US" smtClean="0"/>
              <a:pPr>
                <a:defRPr/>
              </a:pPr>
              <a:t>12</a:t>
            </a:fld>
            <a:endParaRPr lang="en-US" dirty="0"/>
          </a:p>
        </p:txBody>
      </p:sp>
      <p:sp>
        <p:nvSpPr>
          <p:cNvPr id="12" name="Header Placeholder 11"/>
          <p:cNvSpPr>
            <a:spLocks noGrp="1"/>
          </p:cNvSpPr>
          <p:nvPr>
            <p:ph type="hdr" sz="quarter" idx="12"/>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5 minutes</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4" name="Footer Placeholder 3"/>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080166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3657600"/>
            <a:ext cx="6172200" cy="5181600"/>
          </a:xfrm>
        </p:spPr>
        <p:txBody>
          <a:bodyPr/>
          <a:lstStyle/>
          <a:p>
            <a:r>
              <a:rPr lang="en-US" i="1" dirty="0" smtClean="0">
                <a:solidFill>
                  <a:srgbClr val="000000"/>
                </a:solidFill>
              </a:rPr>
              <a:t>Teaching</a:t>
            </a:r>
            <a:r>
              <a:rPr lang="en-US" i="1" baseline="0" dirty="0" smtClean="0">
                <a:solidFill>
                  <a:srgbClr val="000000"/>
                </a:solidFill>
              </a:rPr>
              <a:t> Sequence (in the spirit of classroom delivery)</a:t>
            </a:r>
            <a:endParaRPr lang="en-US" i="1" dirty="0" smtClean="0">
              <a:solidFill>
                <a:srgbClr val="000000"/>
              </a:solidFill>
            </a:endParaRPr>
          </a:p>
          <a:p>
            <a:pPr marL="171450" indent="-171450">
              <a:buFont typeface="Arial"/>
              <a:buChar char="•"/>
            </a:pPr>
            <a:r>
              <a:rPr lang="en-US" i="1" dirty="0" smtClean="0">
                <a:solidFill>
                  <a:srgbClr val="000000"/>
                </a:solidFill>
              </a:rPr>
              <a:t>Insert</a:t>
            </a:r>
            <a:r>
              <a:rPr lang="en-US" i="1" baseline="0" dirty="0" smtClean="0">
                <a:solidFill>
                  <a:srgbClr val="000000"/>
                </a:solidFill>
              </a:rPr>
              <a:t> unlabeled thousands place value chart into the personal white boards</a:t>
            </a:r>
          </a:p>
          <a:p>
            <a:pPr marL="171450" indent="-171450">
              <a:buFont typeface="Arial"/>
              <a:buChar char="•"/>
            </a:pPr>
            <a:r>
              <a:rPr lang="en-US" i="1" baseline="0" dirty="0" smtClean="0">
                <a:solidFill>
                  <a:srgbClr val="000000"/>
                </a:solidFill>
              </a:rPr>
              <a:t>Problem 1:</a:t>
            </a:r>
          </a:p>
          <a:p>
            <a:pPr marL="457200" lvl="1" indent="0">
              <a:buFont typeface="Arial"/>
              <a:buNone/>
            </a:pPr>
            <a:r>
              <a:rPr lang="en-US" baseline="0" dirty="0" smtClean="0">
                <a:solidFill>
                  <a:srgbClr val="000000"/>
                </a:solidFill>
              </a:rPr>
              <a:t>T: (Place 1 one.) How many units do I have?</a:t>
            </a:r>
          </a:p>
          <a:p>
            <a:pPr marL="457200" lvl="1" indent="0">
              <a:buFont typeface="Arial"/>
              <a:buNone/>
            </a:pPr>
            <a:r>
              <a:rPr lang="en-US" baseline="0" dirty="0" smtClean="0">
                <a:solidFill>
                  <a:srgbClr val="000000"/>
                </a:solidFill>
              </a:rPr>
              <a:t>S: 1.</a:t>
            </a:r>
          </a:p>
          <a:p>
            <a:pPr marL="457200" marR="0" lvl="1" indent="0" algn="l" defTabSz="914400" rtl="0" eaLnBrk="1" fontAlgn="auto" latinLnBrk="0" hangingPunct="1">
              <a:lnSpc>
                <a:spcPct val="100000"/>
              </a:lnSpc>
              <a:spcBef>
                <a:spcPts val="0"/>
              </a:spcBef>
              <a:spcAft>
                <a:spcPts val="0"/>
              </a:spcAft>
              <a:buClrTx/>
              <a:buSzTx/>
              <a:buFont typeface="Arial"/>
              <a:buNone/>
              <a:tabLst/>
              <a:defRPr/>
            </a:pPr>
            <a:r>
              <a:rPr lang="en-US" baseline="0" dirty="0" smtClean="0">
                <a:solidFill>
                  <a:srgbClr val="000000"/>
                </a:solidFill>
              </a:rPr>
              <a:t>T: What is the name of this unit?</a:t>
            </a:r>
          </a:p>
          <a:p>
            <a:pPr marL="457200" lvl="1" indent="0">
              <a:buFont typeface="Arial"/>
              <a:buNone/>
            </a:pPr>
            <a:r>
              <a:rPr lang="en-US" baseline="0" dirty="0" smtClean="0">
                <a:solidFill>
                  <a:srgbClr val="000000"/>
                </a:solidFill>
              </a:rPr>
              <a:t>S: A one.</a:t>
            </a:r>
          </a:p>
          <a:p>
            <a:pPr marL="457200" lvl="1" indent="0">
              <a:buFont typeface="Arial"/>
              <a:buNone/>
            </a:pPr>
            <a:r>
              <a:rPr lang="en-US" baseline="0" dirty="0" smtClean="0">
                <a:solidFill>
                  <a:srgbClr val="000000"/>
                </a:solidFill>
              </a:rPr>
              <a:t>T: Count the ones with me. (Place ones as counting.)</a:t>
            </a:r>
          </a:p>
          <a:p>
            <a:pPr marL="457200" lvl="1" indent="0">
              <a:buFont typeface="Arial"/>
              <a:buNone/>
            </a:pPr>
            <a:r>
              <a:rPr lang="en-US" baseline="0" dirty="0" smtClean="0">
                <a:solidFill>
                  <a:srgbClr val="000000"/>
                </a:solidFill>
              </a:rPr>
              <a:t>S: 1 one, 2 ones, 3 ones…10 ones.</a:t>
            </a:r>
          </a:p>
          <a:p>
            <a:pPr marL="457200" marR="0" lvl="1" indent="0" algn="l" defTabSz="914400" rtl="0" eaLnBrk="1" fontAlgn="auto" latinLnBrk="0" hangingPunct="1">
              <a:lnSpc>
                <a:spcPct val="100000"/>
              </a:lnSpc>
              <a:spcBef>
                <a:spcPts val="0"/>
              </a:spcBef>
              <a:spcAft>
                <a:spcPts val="0"/>
              </a:spcAft>
              <a:buClrTx/>
              <a:buSzTx/>
              <a:buFont typeface="Arial"/>
              <a:buNone/>
              <a:tabLst/>
              <a:defRPr/>
            </a:pPr>
            <a:r>
              <a:rPr lang="en-US" baseline="0" dirty="0" smtClean="0">
                <a:solidFill>
                  <a:srgbClr val="000000"/>
                </a:solidFill>
              </a:rPr>
              <a:t>T: What larger unit can I make?</a:t>
            </a:r>
          </a:p>
          <a:p>
            <a:pPr marL="457200" lvl="1" indent="0">
              <a:buFont typeface="Arial"/>
              <a:buNone/>
            </a:pPr>
            <a:r>
              <a:rPr lang="en-US" dirty="0" smtClean="0">
                <a:solidFill>
                  <a:srgbClr val="000000"/>
                </a:solidFill>
              </a:rPr>
              <a:t>S: 1 ten.</a:t>
            </a:r>
          </a:p>
          <a:p>
            <a:pPr marL="457200" lvl="1" indent="0">
              <a:buFont typeface="Arial"/>
              <a:buNone/>
            </a:pPr>
            <a:r>
              <a:rPr lang="en-US" dirty="0" smtClean="0">
                <a:solidFill>
                  <a:srgbClr val="000000"/>
                </a:solidFill>
              </a:rPr>
              <a:t>T: I changed 10 ones for 1 ten. We say, “1 ten is 10 times as much as 1 one.” Tell your partner</a:t>
            </a:r>
            <a:r>
              <a:rPr lang="en-US" baseline="0" dirty="0" smtClean="0">
                <a:solidFill>
                  <a:srgbClr val="000000"/>
                </a:solidFill>
              </a:rPr>
              <a:t> what we say and what it means. Use the model to help you.</a:t>
            </a:r>
          </a:p>
          <a:p>
            <a:pPr marL="171450" lvl="0" indent="-171450">
              <a:buFont typeface="Arial"/>
              <a:buChar char="•"/>
            </a:pPr>
            <a:r>
              <a:rPr lang="en-US" i="1" baseline="0" dirty="0" smtClean="0">
                <a:solidFill>
                  <a:srgbClr val="000000"/>
                </a:solidFill>
              </a:rPr>
              <a:t>Problem 2: Repeat Problem 1 with 10 times as much as 1 ten.</a:t>
            </a:r>
          </a:p>
          <a:p>
            <a:pPr marL="171450" lvl="0" indent="-171450">
              <a:buFont typeface="Arial"/>
              <a:buChar char="•"/>
            </a:pPr>
            <a:r>
              <a:rPr lang="en-US" i="1" baseline="0" dirty="0" smtClean="0">
                <a:solidFill>
                  <a:srgbClr val="000000"/>
                </a:solidFill>
              </a:rPr>
              <a:t>Problem 3: Discuss Problem 1 with 10 times as much as 1 hundred.</a:t>
            </a:r>
          </a:p>
          <a:p>
            <a:pPr marL="457200" lvl="1" indent="0">
              <a:buFont typeface="Arial"/>
              <a:buNone/>
            </a:pPr>
            <a:r>
              <a:rPr lang="en-US" baseline="0" dirty="0" smtClean="0">
                <a:solidFill>
                  <a:srgbClr val="000000"/>
                </a:solidFill>
              </a:rPr>
              <a:t>T: Record 2 multiplication sentences that model the phrase “1 thousand is 10 times as much as 1 hundred” on your board, one using numbers and the other using unit language.</a:t>
            </a:r>
          </a:p>
          <a:p>
            <a:pPr marL="457200" lvl="1" indent="0">
              <a:buFont typeface="Arial"/>
              <a:buNone/>
            </a:pPr>
            <a:r>
              <a:rPr lang="en-US" baseline="0" dirty="0" smtClean="0">
                <a:solidFill>
                  <a:srgbClr val="000000"/>
                </a:solidFill>
              </a:rPr>
              <a:t>T: Repeat for 1 hundred and 1 ten.</a:t>
            </a:r>
          </a:p>
          <a:p>
            <a:pPr marL="171450" lvl="0" indent="-171450">
              <a:buFont typeface="Arial"/>
              <a:buChar char="•"/>
            </a:pPr>
            <a:r>
              <a:rPr lang="en-US" i="1" baseline="0" dirty="0" smtClean="0">
                <a:solidFill>
                  <a:srgbClr val="000000"/>
                </a:solidFill>
              </a:rPr>
              <a:t>Problem 4: Model 10 times as much as 2 tens using the chip model. Record a multiplication sentence.</a:t>
            </a:r>
          </a:p>
          <a:p>
            <a:pPr marL="171450" lvl="0" indent="-171450">
              <a:buFont typeface="Arial"/>
              <a:buChar char="•"/>
            </a:pPr>
            <a:r>
              <a:rPr lang="en-US" i="1" baseline="0" dirty="0" smtClean="0">
                <a:solidFill>
                  <a:srgbClr val="000000"/>
                </a:solidFill>
              </a:rPr>
              <a:t>Problem Set: Give participants 5-8 minutes to complete the Lesson 1 Problem Set in the Participant Problem Set handout.</a:t>
            </a:r>
          </a:p>
          <a:p>
            <a:pPr marL="171450" lvl="0" indent="-171450">
              <a:buFont typeface="Arial"/>
              <a:buChar char="•"/>
            </a:pPr>
            <a:endParaRPr lang="en-US" dirty="0" smtClean="0">
              <a:solidFill>
                <a:srgbClr val="000000"/>
              </a:solidFill>
            </a:endParaRPr>
          </a:p>
          <a:p>
            <a:r>
              <a:rPr lang="en-US" b="1" baseline="0" dirty="0" smtClean="0">
                <a:solidFill>
                  <a:srgbClr val="000000"/>
                </a:solidFill>
              </a:rPr>
              <a:t>CLICK</a:t>
            </a:r>
            <a:r>
              <a:rPr lang="en-US" baseline="0" dirty="0" smtClean="0">
                <a:solidFill>
                  <a:srgbClr val="000000"/>
                </a:solidFill>
              </a:rPr>
              <a:t> </a:t>
            </a:r>
            <a:r>
              <a:rPr lang="en-US" i="1" baseline="0" dirty="0" smtClean="0">
                <a:solidFill>
                  <a:srgbClr val="000000"/>
                </a:solidFill>
              </a:rPr>
              <a:t>to display images from the lesson.</a:t>
            </a:r>
            <a:endParaRPr lang="en-US" i="1" dirty="0" smtClean="0">
              <a:solidFill>
                <a:srgbClr val="000000"/>
              </a:solidFill>
            </a:endParaRPr>
          </a:p>
        </p:txBody>
      </p:sp>
      <p:sp>
        <p:nvSpPr>
          <p:cNvPr id="4" name="Slide Number Placeholder 3"/>
          <p:cNvSpPr>
            <a:spLocks noGrp="1"/>
          </p:cNvSpPr>
          <p:nvPr>
            <p:ph type="sldNum" sz="quarter" idx="10"/>
          </p:nvPr>
        </p:nvSpPr>
        <p:spPr/>
        <p:txBody>
          <a:bodyPr/>
          <a:lstStyle/>
          <a:p>
            <a:fld id="{3EF9A488-CB88-4D38-94D1-E470376C4AFA}" type="slidenum">
              <a:rPr lang="en-US" smtClean="0"/>
              <a:t>13</a:t>
            </a:fld>
            <a:endParaRPr lang="en-US" dirty="0"/>
          </a:p>
        </p:txBody>
      </p:sp>
      <p:sp>
        <p:nvSpPr>
          <p:cNvPr id="5" name="Date Placeholder 4"/>
          <p:cNvSpPr>
            <a:spLocks noGrp="1"/>
          </p:cNvSpPr>
          <p:nvPr>
            <p:ph type="dt" idx="11"/>
          </p:nvPr>
        </p:nvSpPr>
        <p:spPr/>
        <p:txBody>
          <a:bodyPr/>
          <a:lstStyle/>
          <a:p>
            <a:r>
              <a:rPr lang="en-US" i="1" dirty="0" smtClean="0"/>
              <a:t>Module Focus Session                                      Grade 4 - Module 1</a:t>
            </a:r>
            <a:endParaRPr lang="en-US" dirty="0"/>
          </a:p>
        </p:txBody>
      </p:sp>
      <p:sp>
        <p:nvSpPr>
          <p:cNvPr id="7" name="Header Placeholder 6"/>
          <p:cNvSpPr>
            <a:spLocks noGrp="1"/>
          </p:cNvSpPr>
          <p:nvPr>
            <p:ph type="hdr" sz="quarter" idx="12"/>
          </p:nvPr>
        </p:nvSpPr>
        <p:spPr/>
        <p:txBody>
          <a:bodyPr/>
          <a:lstStyle/>
          <a:p>
            <a:r>
              <a:rPr lang="en-US" dirty="0" smtClean="0"/>
              <a:t>Eureka Math: A Story of Units                       www.CommonCore.org</a:t>
            </a:r>
            <a:endParaRPr lang="en-US" dirty="0"/>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25 minutes</a:t>
            </a:r>
            <a:endParaRPr lang="en-US" dirty="0"/>
          </a:p>
          <a:p>
            <a:endParaRPr lang="en-US" dirty="0"/>
          </a:p>
          <a:p>
            <a:r>
              <a:rPr lang="en-US" dirty="0"/>
              <a:t>MATERIALS NEEDED:</a:t>
            </a:r>
          </a:p>
          <a:p>
            <a:pPr marL="433946" lvl="1" indent="-270277">
              <a:buFont typeface="Arial" pitchFamily="34" charset="0"/>
              <a:buChar char="•"/>
            </a:pPr>
            <a:r>
              <a:rPr lang="en-US" dirty="0" smtClean="0"/>
              <a:t>Lesson 1 Template: Unlabeled thousands place value chart</a:t>
            </a:r>
          </a:p>
          <a:p>
            <a:pPr marL="433946" lvl="1" indent="-270277">
              <a:buFont typeface="Arial" pitchFamily="34" charset="0"/>
              <a:buChar char="•"/>
            </a:pPr>
            <a:r>
              <a:rPr lang="en-US" dirty="0" smtClean="0"/>
              <a:t>Personal white boards</a:t>
            </a:r>
          </a:p>
          <a:p>
            <a:pPr marL="433946" lvl="1" indent="-270277">
              <a:buFont typeface="Arial" pitchFamily="34" charset="0"/>
              <a:buChar char="•"/>
            </a:pPr>
            <a:r>
              <a:rPr lang="en-US" dirty="0" smtClean="0"/>
              <a:t>Place value disks</a:t>
            </a:r>
          </a:p>
          <a:p>
            <a:pPr marL="433946" lvl="1" indent="-270277">
              <a:buFont typeface="Arial" pitchFamily="34" charset="0"/>
              <a:buChar char="•"/>
            </a:pPr>
            <a:r>
              <a:rPr lang="en-US" dirty="0" smtClean="0"/>
              <a:t>Participant Problem Set – Lesson 1</a:t>
            </a:r>
            <a:endParaRPr lang="en-US" dirty="0"/>
          </a:p>
        </p:txBody>
      </p:sp>
      <p:sp>
        <p:nvSpPr>
          <p:cNvPr id="6" name="Footer Placeholder 5"/>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093661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a:xfrm>
            <a:off x="457200" y="3505200"/>
            <a:ext cx="6055674" cy="5334000"/>
          </a:xfrm>
        </p:spPr>
        <p:txBody>
          <a:bodyPr>
            <a:noAutofit/>
          </a:bodyPr>
          <a:lstStyle/>
          <a:p>
            <a:r>
              <a:rPr lang="en-US" sz="1050" dirty="0" smtClean="0">
                <a:solidFill>
                  <a:srgbClr val="000000"/>
                </a:solidFill>
              </a:rPr>
              <a:t>The</a:t>
            </a:r>
            <a:r>
              <a:rPr lang="en-US" sz="1050" baseline="0" dirty="0" smtClean="0">
                <a:solidFill>
                  <a:srgbClr val="000000"/>
                </a:solidFill>
              </a:rPr>
              <a:t> Concept Development is the part of the lesson where new material is taught.  It almost always ends with a Problem Set which offers immediate practice with the new learning.</a:t>
            </a:r>
          </a:p>
          <a:p>
            <a:endParaRPr lang="en-US" sz="1050" baseline="0" dirty="0" smtClean="0">
              <a:solidFill>
                <a:srgbClr val="000000"/>
              </a:solidFill>
            </a:endParaRPr>
          </a:p>
          <a:p>
            <a:r>
              <a:rPr lang="en-US" sz="1050" i="1" baseline="0" dirty="0" smtClean="0">
                <a:solidFill>
                  <a:srgbClr val="000000"/>
                </a:solidFill>
              </a:rPr>
              <a:t>Discuss/ask participants the following questions about the work they just did.</a:t>
            </a:r>
          </a:p>
          <a:p>
            <a:pPr marL="162167" indent="-162167">
              <a:buFont typeface="Arial" panose="020B0604020202020204" pitchFamily="34" charset="0"/>
              <a:buChar char="•"/>
            </a:pPr>
            <a:r>
              <a:rPr lang="en-US" sz="1050" baseline="0" dirty="0" smtClean="0">
                <a:solidFill>
                  <a:srgbClr val="000000"/>
                </a:solidFill>
              </a:rPr>
              <a:t>What do you notice about the relationship between the CD and PS?</a:t>
            </a:r>
          </a:p>
          <a:p>
            <a:pPr marL="162167" indent="-162167">
              <a:buFont typeface="Arial" panose="020B0604020202020204" pitchFamily="34" charset="0"/>
              <a:buChar char="•"/>
            </a:pPr>
            <a:r>
              <a:rPr lang="en-US" sz="1050" baseline="0" dirty="0" smtClean="0">
                <a:solidFill>
                  <a:srgbClr val="000000"/>
                </a:solidFill>
              </a:rPr>
              <a:t>How did the CD prepare you for the PS?  Was anything on the PS surprising?</a:t>
            </a:r>
          </a:p>
          <a:p>
            <a:endParaRPr lang="en-US" sz="1050" baseline="0" dirty="0" smtClean="0">
              <a:solidFill>
                <a:srgbClr val="000000"/>
              </a:solidFill>
            </a:endParaRPr>
          </a:p>
          <a:p>
            <a:r>
              <a:rPr lang="en-US" sz="1050" baseline="0" dirty="0" smtClean="0">
                <a:solidFill>
                  <a:srgbClr val="000000"/>
                </a:solidFill>
              </a:rPr>
              <a:t>Later today, we’ll spend some time talking just about the PS and how you might make adjustments for different students and also for lesson pacing.  </a:t>
            </a:r>
          </a:p>
          <a:p>
            <a:endParaRPr lang="en-US" sz="1050" baseline="0" dirty="0" smtClean="0">
              <a:solidFill>
                <a:srgbClr val="000000"/>
              </a:solidFill>
            </a:endParaRPr>
          </a:p>
          <a:p>
            <a:r>
              <a:rPr lang="en-US" sz="1050" i="1" baseline="0" dirty="0" smtClean="0">
                <a:solidFill>
                  <a:srgbClr val="000000"/>
                </a:solidFill>
              </a:rPr>
              <a:t>Point out/discuss the following about CDs in SOU.</a:t>
            </a:r>
          </a:p>
          <a:p>
            <a:pPr marL="162167" indent="-162167">
              <a:buFont typeface="Arial" panose="020B0604020202020204" pitchFamily="34" charset="0"/>
              <a:buChar char="•"/>
            </a:pPr>
            <a:r>
              <a:rPr lang="en-US" sz="1050" dirty="0" smtClean="0">
                <a:solidFill>
                  <a:srgbClr val="000000"/>
                </a:solidFill>
              </a:rPr>
              <a:t>Generally the component allotted the most time within the hour long lesson.</a:t>
            </a:r>
          </a:p>
          <a:p>
            <a:pPr marL="162167" indent="-162167">
              <a:buFont typeface="Arial" panose="020B0604020202020204" pitchFamily="34" charset="0"/>
              <a:buChar char="•"/>
            </a:pPr>
            <a:r>
              <a:rPr lang="en-US" sz="1050" dirty="0">
                <a:solidFill>
                  <a:srgbClr val="000000"/>
                </a:solidFill>
              </a:rPr>
              <a:t>(</a:t>
            </a:r>
            <a:r>
              <a:rPr lang="en-US" sz="1050" b="1" dirty="0">
                <a:solidFill>
                  <a:srgbClr val="000000"/>
                </a:solidFill>
              </a:rPr>
              <a:t>CLICK</a:t>
            </a:r>
            <a:r>
              <a:rPr lang="en-US" sz="1050" dirty="0">
                <a:solidFill>
                  <a:srgbClr val="000000"/>
                </a:solidFill>
              </a:rPr>
              <a:t>.) </a:t>
            </a:r>
            <a:r>
              <a:rPr lang="en-US" sz="1050" dirty="0" smtClean="0">
                <a:solidFill>
                  <a:srgbClr val="000000"/>
                </a:solidFill>
              </a:rPr>
              <a:t>The time allotment</a:t>
            </a:r>
            <a:r>
              <a:rPr lang="en-US" sz="1050" baseline="0" dirty="0" smtClean="0">
                <a:solidFill>
                  <a:srgbClr val="000000"/>
                </a:solidFill>
              </a:rPr>
              <a:t> for the CD includes 10 minutes for the PS. </a:t>
            </a:r>
            <a:endParaRPr lang="en-US" sz="1050" dirty="0" smtClean="0">
              <a:solidFill>
                <a:srgbClr val="000000"/>
              </a:solidFill>
            </a:endParaRPr>
          </a:p>
          <a:p>
            <a:pPr marL="162167" indent="-162167">
              <a:buFont typeface="Arial" panose="020B0604020202020204" pitchFamily="34" charset="0"/>
              <a:buChar char="•"/>
            </a:pPr>
            <a:r>
              <a:rPr lang="en-US" sz="1050" i="0" u="sng" baseline="0" dirty="0" smtClean="0">
                <a:solidFill>
                  <a:srgbClr val="000000"/>
                </a:solidFill>
              </a:rPr>
              <a:t>Very</a:t>
            </a:r>
            <a:r>
              <a:rPr lang="en-US" sz="1050" i="0" u="none" baseline="0" dirty="0" smtClean="0">
                <a:solidFill>
                  <a:srgbClr val="000000"/>
                </a:solidFill>
              </a:rPr>
              <a:t> f</a:t>
            </a:r>
            <a:r>
              <a:rPr lang="en-US" sz="1050" baseline="0" dirty="0" smtClean="0">
                <a:solidFill>
                  <a:srgbClr val="000000"/>
                </a:solidFill>
              </a:rPr>
              <a:t>ew lessons don’t have any CD at all. (Might be a lesson focused on fluency, for example.)</a:t>
            </a:r>
          </a:p>
          <a:p>
            <a:pPr marL="162167" indent="-162167">
              <a:buFont typeface="Arial" panose="020B0604020202020204" pitchFamily="34" charset="0"/>
              <a:buChar char="•"/>
            </a:pPr>
            <a:r>
              <a:rPr lang="en-US" sz="1050" baseline="0" dirty="0" smtClean="0">
                <a:solidFill>
                  <a:srgbClr val="000000"/>
                </a:solidFill>
              </a:rPr>
              <a:t>Some CDs use the PS, which makes the 10 minutes for it at the end unnecessary.</a:t>
            </a:r>
          </a:p>
          <a:p>
            <a:pPr marL="162167" indent="-162167">
              <a:buFont typeface="Arial" panose="020B0604020202020204" pitchFamily="34" charset="0"/>
              <a:buChar char="•"/>
            </a:pPr>
            <a:r>
              <a:rPr lang="en-US" sz="1050" dirty="0">
                <a:solidFill>
                  <a:srgbClr val="000000"/>
                </a:solidFill>
              </a:rPr>
              <a:t>(</a:t>
            </a:r>
            <a:r>
              <a:rPr lang="en-US" sz="1050" b="1" dirty="0">
                <a:solidFill>
                  <a:srgbClr val="000000"/>
                </a:solidFill>
              </a:rPr>
              <a:t>CLICK</a:t>
            </a:r>
            <a:r>
              <a:rPr lang="en-US" sz="1050" dirty="0">
                <a:solidFill>
                  <a:srgbClr val="000000"/>
                </a:solidFill>
              </a:rPr>
              <a:t>.) The </a:t>
            </a:r>
            <a:r>
              <a:rPr lang="en-US" sz="1050" baseline="0" dirty="0" smtClean="0">
                <a:solidFill>
                  <a:srgbClr val="000000"/>
                </a:solidFill>
              </a:rPr>
              <a:t>CD moves from simple to complex, usually mirroring that same development on the PS.</a:t>
            </a:r>
          </a:p>
          <a:p>
            <a:pPr marL="162167" indent="-162167">
              <a:buFont typeface="Arial" panose="020B0604020202020204" pitchFamily="34" charset="0"/>
              <a:buChar char="•"/>
            </a:pPr>
            <a:r>
              <a:rPr lang="en-US" sz="1050" baseline="0" dirty="0" smtClean="0">
                <a:solidFill>
                  <a:srgbClr val="000000"/>
                </a:solidFill>
              </a:rPr>
              <a:t>CDs take different formats.  For example: teacher directed, stations, problem solving, group work, etc.</a:t>
            </a:r>
          </a:p>
          <a:p>
            <a:pPr marL="162167" indent="-162167">
              <a:buFont typeface="Arial" panose="020B0604020202020204" pitchFamily="34" charset="0"/>
              <a:buChar char="•"/>
            </a:pPr>
            <a:r>
              <a:rPr lang="en-US" sz="1050" baseline="0" dirty="0" smtClean="0">
                <a:solidFill>
                  <a:srgbClr val="000000"/>
                </a:solidFill>
              </a:rPr>
              <a:t>The vignettes throughout the lesson are meant to sample what the instruction looks, sounds, and feels like.  They’re definitely not meant to be followed verbatim.</a:t>
            </a:r>
          </a:p>
          <a:p>
            <a:pPr marL="162167" indent="-162167">
              <a:buFont typeface="Arial" panose="020B0604020202020204" pitchFamily="34" charset="0"/>
              <a:buChar char="•"/>
            </a:pPr>
            <a:endParaRPr lang="en-US" sz="1050" baseline="0" dirty="0" smtClean="0">
              <a:solidFill>
                <a:srgbClr val="000000"/>
              </a:solidFill>
            </a:endParaRPr>
          </a:p>
          <a:p>
            <a:r>
              <a:rPr lang="en-US" sz="1050" i="1" baseline="0" dirty="0" smtClean="0">
                <a:solidFill>
                  <a:srgbClr val="000000"/>
                </a:solidFill>
              </a:rPr>
              <a:t>Point out/discuss the following about Problem Sets:  </a:t>
            </a:r>
            <a:r>
              <a:rPr lang="en-US" sz="1050" dirty="0">
                <a:solidFill>
                  <a:srgbClr val="000000"/>
                </a:solidFill>
              </a:rPr>
              <a:t>(</a:t>
            </a:r>
            <a:r>
              <a:rPr lang="en-US" sz="1050" b="1" dirty="0">
                <a:solidFill>
                  <a:srgbClr val="000000"/>
                </a:solidFill>
              </a:rPr>
              <a:t>CLICK</a:t>
            </a:r>
            <a:r>
              <a:rPr lang="en-US" sz="1050" dirty="0">
                <a:solidFill>
                  <a:srgbClr val="000000"/>
                </a:solidFill>
              </a:rPr>
              <a:t>.) </a:t>
            </a:r>
            <a:endParaRPr lang="en-US" sz="1050" i="1" dirty="0">
              <a:solidFill>
                <a:srgbClr val="000000"/>
              </a:solidFill>
            </a:endParaRPr>
          </a:p>
          <a:p>
            <a:pPr marL="171450" indent="-171450">
              <a:buFont typeface="Arial"/>
              <a:buChar char="•"/>
            </a:pPr>
            <a:r>
              <a:rPr lang="en-US" sz="1050" dirty="0" smtClean="0">
                <a:solidFill>
                  <a:srgbClr val="000000"/>
                </a:solidFill>
              </a:rPr>
              <a:t>Simple </a:t>
            </a:r>
            <a:r>
              <a:rPr lang="en-US" sz="1050" dirty="0">
                <a:solidFill>
                  <a:srgbClr val="000000"/>
                </a:solidFill>
              </a:rPr>
              <a:t>to complex sequence.</a:t>
            </a:r>
          </a:p>
          <a:p>
            <a:pPr marL="162167" indent="-162167">
              <a:buFont typeface="Arial" panose="020B0604020202020204" pitchFamily="34" charset="0"/>
              <a:buChar char="•"/>
            </a:pPr>
            <a:r>
              <a:rPr lang="en-US" sz="1050" dirty="0">
                <a:solidFill>
                  <a:srgbClr val="000000"/>
                </a:solidFill>
              </a:rPr>
              <a:t>Draw attention to the Problem Set directions in the lesson.</a:t>
            </a:r>
          </a:p>
          <a:p>
            <a:pPr marL="162167" indent="-162167">
              <a:buFont typeface="Arial" panose="020B0604020202020204" pitchFamily="34" charset="0"/>
              <a:buChar char="•"/>
            </a:pPr>
            <a:r>
              <a:rPr lang="en-US" sz="1050" dirty="0">
                <a:solidFill>
                  <a:srgbClr val="000000"/>
                </a:solidFill>
              </a:rPr>
              <a:t>(</a:t>
            </a:r>
            <a:r>
              <a:rPr lang="en-US" sz="1050" b="1" dirty="0">
                <a:solidFill>
                  <a:srgbClr val="000000"/>
                </a:solidFill>
              </a:rPr>
              <a:t>CLICK</a:t>
            </a:r>
            <a:r>
              <a:rPr lang="en-US" sz="1050" dirty="0">
                <a:solidFill>
                  <a:srgbClr val="000000"/>
                </a:solidFill>
              </a:rPr>
              <a:t>.) </a:t>
            </a:r>
            <a:r>
              <a:rPr lang="en-US" sz="1050" dirty="0" smtClean="0">
                <a:solidFill>
                  <a:srgbClr val="000000"/>
                </a:solidFill>
              </a:rPr>
              <a:t>PS </a:t>
            </a:r>
            <a:r>
              <a:rPr lang="en-US" sz="1050" dirty="0">
                <a:solidFill>
                  <a:srgbClr val="000000"/>
                </a:solidFill>
              </a:rPr>
              <a:t>is meant to be done as a time frame rather than a task frame. </a:t>
            </a:r>
            <a:endParaRPr lang="en-US" sz="1050" dirty="0" smtClean="0">
              <a:solidFill>
                <a:srgbClr val="000000"/>
              </a:solidFill>
            </a:endParaRPr>
          </a:p>
          <a:p>
            <a:pPr marL="162167" indent="-162167">
              <a:buFont typeface="Arial" panose="020B0604020202020204" pitchFamily="34" charset="0"/>
              <a:buChar char="•"/>
            </a:pPr>
            <a:r>
              <a:rPr lang="en-US" sz="1050" dirty="0" smtClean="0">
                <a:solidFill>
                  <a:srgbClr val="000000"/>
                </a:solidFill>
              </a:rPr>
              <a:t>Every </a:t>
            </a:r>
            <a:r>
              <a:rPr lang="en-US" sz="1050" dirty="0">
                <a:solidFill>
                  <a:srgbClr val="000000"/>
                </a:solidFill>
              </a:rPr>
              <a:t>student may not be assigned every problem (but ensure they get a balance of word problems and other types</a:t>
            </a:r>
            <a:r>
              <a:rPr lang="en-US" sz="1050" dirty="0" smtClean="0">
                <a:solidFill>
                  <a:srgbClr val="000000"/>
                </a:solidFill>
              </a:rPr>
              <a:t>).</a:t>
            </a:r>
            <a:endParaRPr lang="en-US" sz="1050" dirty="0">
              <a:solidFill>
                <a:srgbClr val="000000"/>
              </a:solidFill>
            </a:endParaRPr>
          </a:p>
          <a:p>
            <a:pPr marL="162167" indent="-162167">
              <a:buFont typeface="Arial" panose="020B0604020202020204" pitchFamily="34" charset="0"/>
              <a:buChar char="•"/>
            </a:pPr>
            <a:r>
              <a:rPr lang="en-US" sz="1050" dirty="0">
                <a:solidFill>
                  <a:srgbClr val="000000"/>
                </a:solidFill>
              </a:rPr>
              <a:t>Suggestion for implementation: Take 8 minutes to get as far as possible on PS, last 2 minutes all work on a particular problem.  (Ensures everyone’s done at least 1 ‘meaty’ problem to discuss in the Debrief.)</a:t>
            </a:r>
          </a:p>
          <a:p>
            <a:pPr marL="162167" indent="-162167" defTabSz="432444">
              <a:buFont typeface="Arial" panose="020B0604020202020204" pitchFamily="34" charset="0"/>
              <a:buChar char="•"/>
              <a:defRPr/>
            </a:pPr>
            <a:r>
              <a:rPr lang="en-US" sz="1050" dirty="0">
                <a:solidFill>
                  <a:srgbClr val="000000"/>
                </a:solidFill>
              </a:rPr>
              <a:t>(</a:t>
            </a:r>
            <a:r>
              <a:rPr lang="en-US" sz="1050" b="1" dirty="0">
                <a:solidFill>
                  <a:srgbClr val="000000"/>
                </a:solidFill>
              </a:rPr>
              <a:t>CLICK</a:t>
            </a:r>
            <a:r>
              <a:rPr lang="en-US" sz="1050" dirty="0">
                <a:solidFill>
                  <a:srgbClr val="000000"/>
                </a:solidFill>
              </a:rPr>
              <a:t>.) </a:t>
            </a:r>
            <a:r>
              <a:rPr lang="en-US" sz="1050" dirty="0" smtClean="0">
                <a:solidFill>
                  <a:srgbClr val="000000"/>
                </a:solidFill>
              </a:rPr>
              <a:t>Discuss </a:t>
            </a:r>
            <a:r>
              <a:rPr lang="en-US" sz="1050" dirty="0">
                <a:solidFill>
                  <a:srgbClr val="000000"/>
                </a:solidFill>
              </a:rPr>
              <a:t>the relationship between PS and HW and PS and Exit ticket. </a:t>
            </a:r>
            <a:endParaRPr lang="en-US" sz="1050" dirty="0" smtClean="0">
              <a:solidFill>
                <a:srgbClr val="000000"/>
              </a:solidFill>
            </a:endParaRPr>
          </a:p>
          <a:p>
            <a:pPr marL="162167" indent="-162167" defTabSz="432444">
              <a:buFont typeface="Arial" panose="020B0604020202020204" pitchFamily="34" charset="0"/>
              <a:buChar char="•"/>
              <a:defRPr/>
            </a:pPr>
            <a:r>
              <a:rPr lang="en-US" sz="1050" dirty="0" smtClean="0">
                <a:solidFill>
                  <a:srgbClr val="000000"/>
                </a:solidFill>
              </a:rPr>
              <a:t>Problems </a:t>
            </a:r>
            <a:r>
              <a:rPr lang="en-US" sz="1050" dirty="0">
                <a:solidFill>
                  <a:srgbClr val="000000"/>
                </a:solidFill>
              </a:rPr>
              <a:t>mirror development in CD </a:t>
            </a:r>
            <a:r>
              <a:rPr lang="en-US" sz="1050" dirty="0" smtClean="0">
                <a:solidFill>
                  <a:srgbClr val="000000"/>
                </a:solidFill>
              </a:rPr>
              <a:t>.</a:t>
            </a:r>
            <a:endParaRPr lang="en-US" sz="1050" dirty="0">
              <a:solidFill>
                <a:srgbClr val="000000"/>
              </a:solidFill>
            </a:endParaRPr>
          </a:p>
          <a:p>
            <a:pPr marL="162167" indent="-162167" defTabSz="432444">
              <a:buFont typeface="Arial" panose="020B0604020202020204" pitchFamily="34" charset="0"/>
              <a:buChar char="•"/>
              <a:defRPr/>
            </a:pPr>
            <a:r>
              <a:rPr lang="en-US" sz="1050" dirty="0">
                <a:solidFill>
                  <a:srgbClr val="000000"/>
                </a:solidFill>
              </a:rPr>
              <a:t>(</a:t>
            </a:r>
            <a:r>
              <a:rPr lang="en-US" sz="1050" b="1" dirty="0">
                <a:solidFill>
                  <a:srgbClr val="000000"/>
                </a:solidFill>
              </a:rPr>
              <a:t>CLICK</a:t>
            </a:r>
            <a:r>
              <a:rPr lang="en-US" sz="1050" dirty="0">
                <a:solidFill>
                  <a:srgbClr val="000000"/>
                </a:solidFill>
              </a:rPr>
              <a:t>.) </a:t>
            </a:r>
            <a:r>
              <a:rPr lang="en-US" sz="1050" dirty="0" smtClean="0">
                <a:solidFill>
                  <a:srgbClr val="000000"/>
                </a:solidFill>
              </a:rPr>
              <a:t>May </a:t>
            </a:r>
            <a:r>
              <a:rPr lang="en-US" sz="1050" dirty="0">
                <a:solidFill>
                  <a:srgbClr val="000000"/>
                </a:solidFill>
              </a:rPr>
              <a:t>want to talk about how writers wrote PS first, then CD.  </a:t>
            </a:r>
            <a:endParaRPr lang="en-US" sz="1050" dirty="0" smtClean="0">
              <a:solidFill>
                <a:srgbClr val="000000"/>
              </a:solidFill>
            </a:endParaRPr>
          </a:p>
          <a:p>
            <a:pPr marL="162167" indent="-162167" defTabSz="432444">
              <a:buFont typeface="Arial" panose="020B0604020202020204" pitchFamily="34" charset="0"/>
              <a:buChar char="•"/>
              <a:defRPr/>
            </a:pPr>
            <a:r>
              <a:rPr lang="en-US" sz="1050" dirty="0" smtClean="0">
                <a:solidFill>
                  <a:srgbClr val="000000"/>
                </a:solidFill>
              </a:rPr>
              <a:t>Suggestion </a:t>
            </a:r>
            <a:r>
              <a:rPr lang="en-US" sz="1050" dirty="0">
                <a:solidFill>
                  <a:srgbClr val="000000"/>
                </a:solidFill>
              </a:rPr>
              <a:t>for planning: start with the PS and plan the path that will get your students there. </a:t>
            </a:r>
          </a:p>
          <a:p>
            <a:endParaRPr lang="en-US" sz="1050" dirty="0">
              <a:solidFill>
                <a:srgbClr val="000000"/>
              </a:solidFill>
            </a:endParaRPr>
          </a:p>
        </p:txBody>
      </p:sp>
      <p:sp>
        <p:nvSpPr>
          <p:cNvPr id="10" name="Date Placeholder 9"/>
          <p:cNvSpPr>
            <a:spLocks noGrp="1"/>
          </p:cNvSpPr>
          <p:nvPr>
            <p:ph type="dt" idx="10"/>
          </p:nvPr>
        </p:nvSpPr>
        <p:spPr/>
        <p:txBody>
          <a:bodyPr/>
          <a:lstStyle/>
          <a:p>
            <a:pPr>
              <a:defRPr/>
            </a:pPr>
            <a:r>
              <a:rPr lang="en-US" dirty="0" smtClean="0"/>
              <a:t>Module Focus Session                                      Grade 4 - Module 1</a:t>
            </a:r>
            <a:endParaRPr lang="en-US" dirty="0"/>
          </a:p>
        </p:txBody>
      </p:sp>
      <p:sp>
        <p:nvSpPr>
          <p:cNvPr id="11" name="Slide Number Placeholder 10"/>
          <p:cNvSpPr>
            <a:spLocks noGrp="1"/>
          </p:cNvSpPr>
          <p:nvPr>
            <p:ph type="sldNum" sz="quarter" idx="11"/>
          </p:nvPr>
        </p:nvSpPr>
        <p:spPr/>
        <p:txBody>
          <a:bodyPr/>
          <a:lstStyle/>
          <a:p>
            <a:pPr>
              <a:defRPr/>
            </a:pPr>
            <a:fld id="{E929375C-F076-478A-B9B0-5F9213CA33B4}" type="slidenum">
              <a:rPr lang="en-US" smtClean="0"/>
              <a:pPr>
                <a:defRPr/>
              </a:pPr>
              <a:t>14</a:t>
            </a:fld>
            <a:endParaRPr lang="en-US" dirty="0"/>
          </a:p>
        </p:txBody>
      </p:sp>
      <p:sp>
        <p:nvSpPr>
          <p:cNvPr id="12" name="Header Placeholder 11"/>
          <p:cNvSpPr>
            <a:spLocks noGrp="1"/>
          </p:cNvSpPr>
          <p:nvPr>
            <p:ph type="hdr" sz="quarter" idx="12"/>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6</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4" name="Footer Placeholder 3"/>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893827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3657600"/>
            <a:ext cx="6227618" cy="5257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solidFill>
                  <a:srgbClr val="000000"/>
                </a:solidFill>
              </a:rPr>
              <a:t>Debrief</a:t>
            </a:r>
            <a:r>
              <a:rPr lang="en-US" i="1" dirty="0" smtClean="0">
                <a:solidFill>
                  <a:srgbClr val="000000"/>
                </a:solidFill>
              </a:rPr>
              <a:t> (in the spirit of classroom delivery):</a:t>
            </a:r>
            <a:endParaRPr lang="en-US" i="1"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solidFill>
                  <a:srgbClr val="000000"/>
                </a:solidFill>
              </a:rPr>
              <a:t>Direct participants</a:t>
            </a:r>
            <a:r>
              <a:rPr lang="en-US" i="1" dirty="0" smtClean="0">
                <a:solidFill>
                  <a:srgbClr val="000000"/>
                </a:solidFill>
              </a:rPr>
              <a:t> to get together with a partner to discuss their answers to the Problem Set;  use document camera to show student work; model a classroom discussion to review the answers.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0000"/>
                </a:solidFill>
              </a:rPr>
              <a:t>Choose 1-2 questions to debrief with the group as a whole; show ‘student’ work; discuss solutions; use appropriate Debrief questions to analyze ‘student’ work such as: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rPr>
              <a:t>How did Problem 1(c) help you to solve Problem 4?</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rPr>
              <a:t>In Problem 5, which solution proved most difficult to find? Why?</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rPr>
              <a:t>How does the answer about Sarah’s age and her grandfather’s age relate to our lesson’s objective?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000000"/>
                </a:solidFill>
              </a:rPr>
              <a:t>CLICK</a:t>
            </a:r>
            <a:r>
              <a:rPr lang="en-US" baseline="0" dirty="0" smtClean="0">
                <a:solidFill>
                  <a:srgbClr val="000000"/>
                </a:solidFill>
              </a:rPr>
              <a:t> </a:t>
            </a:r>
            <a:r>
              <a:rPr lang="en-US" i="1" baseline="0" dirty="0" smtClean="0">
                <a:solidFill>
                  <a:srgbClr val="000000"/>
                </a:solidFill>
              </a:rPr>
              <a:t>to advance a Debrief question</a:t>
            </a:r>
            <a:r>
              <a:rPr lang="en-US" i="1" dirty="0" smtClean="0">
                <a:solidFill>
                  <a:srgbClr val="000000"/>
                </a:solidFill>
              </a:rPr>
              <a:t> about the lesson objective</a:t>
            </a:r>
            <a:r>
              <a:rPr lang="en-US" i="1" baseline="0" dirty="0" smtClean="0">
                <a:solidFill>
                  <a:srgbClr val="000000"/>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dirty="0" smtClean="0">
                <a:solidFill>
                  <a:srgbClr val="000000"/>
                </a:solidFill>
              </a:rPr>
              <a:t>Turn and talk </a:t>
            </a:r>
            <a:r>
              <a:rPr lang="en-US" i="1" dirty="0" smtClean="0">
                <a:solidFill>
                  <a:srgbClr val="000000"/>
                </a:solidFill>
              </a:rPr>
              <a:t>to answer the question. Then share out</a:t>
            </a:r>
            <a:r>
              <a:rPr lang="en-US" i="1" baseline="0" dirty="0" smtClean="0">
                <a:solidFill>
                  <a:srgbClr val="000000"/>
                </a:solidFill>
              </a:rPr>
              <a: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i="1"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i="1" baseline="0" dirty="0" smtClean="0">
                <a:solidFill>
                  <a:srgbClr val="000000"/>
                </a:solidFill>
              </a:rPr>
              <a:t>&lt;Have participants complete the Lesson 1 Exit Ticket, located </a:t>
            </a:r>
            <a:r>
              <a:rPr lang="en-US" i="1" dirty="0" smtClean="0">
                <a:solidFill>
                  <a:srgbClr val="000000"/>
                </a:solidFill>
              </a:rPr>
              <a:t>after</a:t>
            </a:r>
            <a:r>
              <a:rPr lang="en-US" i="1" baseline="0" dirty="0" smtClean="0">
                <a:solidFill>
                  <a:srgbClr val="000000"/>
                </a:solidFill>
              </a:rPr>
              <a:t> the Participant Problem Set.&gt;</a:t>
            </a:r>
          </a:p>
          <a:p>
            <a:pPr marL="0" lvl="0" indent="0">
              <a:buFont typeface="Arial"/>
              <a:buNone/>
            </a:pPr>
            <a:endParaRPr lang="en-US" sz="1200" kern="1200" dirty="0" smtClean="0">
              <a:solidFill>
                <a:srgbClr val="00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F9A488-CB88-4D38-94D1-E470376C4AFA}" type="slidenum">
              <a:rPr lang="en-US" smtClean="0"/>
              <a:t>15</a:t>
            </a:fld>
            <a:endParaRPr lang="en-US" dirty="0"/>
          </a:p>
        </p:txBody>
      </p:sp>
      <p:sp>
        <p:nvSpPr>
          <p:cNvPr id="5" name="Date Placeholder 4"/>
          <p:cNvSpPr>
            <a:spLocks noGrp="1"/>
          </p:cNvSpPr>
          <p:nvPr>
            <p:ph type="dt" idx="11"/>
          </p:nvPr>
        </p:nvSpPr>
        <p:spPr/>
        <p:txBody>
          <a:bodyPr/>
          <a:lstStyle/>
          <a:p>
            <a:r>
              <a:rPr lang="en-US" i="1" dirty="0" smtClean="0"/>
              <a:t>Module Focus Session                                      Grade 4 - Module 1</a:t>
            </a:r>
            <a:endParaRPr lang="en-US" dirty="0"/>
          </a:p>
        </p:txBody>
      </p:sp>
      <p:sp>
        <p:nvSpPr>
          <p:cNvPr id="7" name="Header Placeholder 6"/>
          <p:cNvSpPr>
            <a:spLocks noGrp="1"/>
          </p:cNvSpPr>
          <p:nvPr>
            <p:ph type="hdr" sz="quarter" idx="12"/>
          </p:nvPr>
        </p:nvSpPr>
        <p:spPr/>
        <p:txBody>
          <a:bodyPr/>
          <a:lstStyle/>
          <a:p>
            <a:r>
              <a:rPr lang="en-US" dirty="0" smtClean="0"/>
              <a:t>Eureka Math: A Story of Units                       www.CommonCore.org</a:t>
            </a:r>
            <a:endParaRPr lang="en-US" dirty="0"/>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7 minutes</a:t>
            </a:r>
            <a:endParaRPr lang="en-US" dirty="0"/>
          </a:p>
          <a:p>
            <a:endParaRPr lang="en-US" dirty="0"/>
          </a:p>
          <a:p>
            <a:r>
              <a:rPr lang="en-US" dirty="0"/>
              <a:t>MATERIALS NEEDED:</a:t>
            </a:r>
          </a:p>
          <a:p>
            <a:pPr marL="433946" lvl="1" indent="-270277">
              <a:buFont typeface="Arial" pitchFamily="34" charset="0"/>
              <a:buChar char="•"/>
            </a:pPr>
            <a:r>
              <a:rPr lang="en-US" dirty="0" smtClean="0"/>
              <a:t>Lesson 1 Exit Ticket</a:t>
            </a:r>
            <a:endParaRPr lang="en-US" dirty="0"/>
          </a:p>
        </p:txBody>
      </p:sp>
      <p:sp>
        <p:nvSpPr>
          <p:cNvPr id="6" name="Footer Placeholder 5"/>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093661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a:xfrm>
            <a:off x="457200" y="3505200"/>
            <a:ext cx="6172200" cy="5410200"/>
          </a:xfrm>
        </p:spPr>
        <p:txBody>
          <a:bodyPr>
            <a:normAutofit fontScale="85000" lnSpcReduction="20000"/>
          </a:bodyPr>
          <a:lstStyle/>
          <a:p>
            <a:r>
              <a:rPr lang="en-US" i="1" dirty="0" smtClean="0">
                <a:solidFill>
                  <a:srgbClr val="000000"/>
                </a:solidFill>
              </a:rPr>
              <a:t>Discuss/Point</a:t>
            </a:r>
            <a:r>
              <a:rPr lang="en-US" i="1" baseline="0" dirty="0" smtClean="0">
                <a:solidFill>
                  <a:srgbClr val="000000"/>
                </a:solidFill>
              </a:rPr>
              <a:t> out about Student Debrief in SOU:</a:t>
            </a:r>
            <a:endParaRPr lang="en-US" i="1" dirty="0" smtClean="0">
              <a:solidFill>
                <a:srgbClr val="000000"/>
              </a:solidFill>
            </a:endParaRPr>
          </a:p>
          <a:p>
            <a:pPr marL="162167" indent="-162167">
              <a:buFont typeface="Arial" panose="020B0604020202020204" pitchFamily="34" charset="0"/>
              <a:buChar char="•"/>
            </a:pPr>
            <a:r>
              <a:rPr lang="en-US" dirty="0" smtClean="0">
                <a:solidFill>
                  <a:srgbClr val="000000"/>
                </a:solidFill>
              </a:rPr>
              <a:t>Students</a:t>
            </a:r>
            <a:r>
              <a:rPr lang="en-US" baseline="0" dirty="0" smtClean="0">
                <a:solidFill>
                  <a:srgbClr val="000000"/>
                </a:solidFill>
              </a:rPr>
              <a:t> bring PS to the carpet and gather around for a conversation about the lesson. </a:t>
            </a:r>
          </a:p>
          <a:p>
            <a:pPr marL="162167" indent="-162167">
              <a:buFont typeface="Arial" panose="020B0604020202020204" pitchFamily="34" charset="0"/>
              <a:buChar char="•"/>
            </a:pPr>
            <a:r>
              <a:rPr lang="en-US" baseline="0" dirty="0" smtClean="0">
                <a:solidFill>
                  <a:srgbClr val="000000"/>
                </a:solidFill>
              </a:rPr>
              <a:t>Check PS with a partner/correct as a class.</a:t>
            </a:r>
          </a:p>
          <a:p>
            <a:pPr marL="162167" indent="-162167">
              <a:buFont typeface="Arial" panose="020B0604020202020204" pitchFamily="34" charset="0"/>
              <a:buChar char="•"/>
            </a:pPr>
            <a:r>
              <a:rPr lang="en-US" baseline="0" dirty="0" smtClean="0">
                <a:solidFill>
                  <a:srgbClr val="000000"/>
                </a:solidFill>
              </a:rPr>
              <a:t>Invite students to share work.</a:t>
            </a:r>
          </a:p>
          <a:p>
            <a:pPr marL="162167" indent="-162167" defTabSz="432444">
              <a:buFont typeface="Arial" panose="020B0604020202020204" pitchFamily="34" charset="0"/>
              <a:buChar char="•"/>
              <a:defRPr/>
            </a:pPr>
            <a:r>
              <a:rPr lang="en-US" baseline="0" dirty="0" smtClean="0">
                <a:solidFill>
                  <a:srgbClr val="000000"/>
                </a:solidFill>
              </a:rPr>
              <a:t>Students see and hear multiple perspectives from classmates.</a:t>
            </a:r>
          </a:p>
          <a:p>
            <a:pPr marL="162167" indent="-162167">
              <a:buFont typeface="Arial" panose="020B0604020202020204" pitchFamily="34" charset="0"/>
              <a:buChar char="•"/>
            </a:pPr>
            <a:r>
              <a:rPr lang="en-US" baseline="0" dirty="0" smtClean="0">
                <a:solidFill>
                  <a:srgbClr val="000000"/>
                </a:solidFill>
              </a:rPr>
              <a:t>Students reflect back on the lesson to analyze the learning that occurred. (Lesson doesn’t start by naming objective.)</a:t>
            </a:r>
          </a:p>
          <a:p>
            <a:pPr marL="162167" indent="-162167" defTabSz="432444">
              <a:buFont typeface="Arial" panose="020B0604020202020204" pitchFamily="34" charset="0"/>
              <a:buChar char="•"/>
              <a:defRPr/>
            </a:pPr>
            <a:r>
              <a:rPr lang="en-US" dirty="0">
                <a:solidFill>
                  <a:srgbClr val="000000"/>
                </a:solidFill>
              </a:rPr>
              <a:t>(</a:t>
            </a:r>
            <a:r>
              <a:rPr lang="en-US" b="1" dirty="0">
                <a:solidFill>
                  <a:srgbClr val="000000"/>
                </a:solidFill>
              </a:rPr>
              <a:t>CLICK</a:t>
            </a:r>
            <a:r>
              <a:rPr lang="en-US" dirty="0">
                <a:solidFill>
                  <a:srgbClr val="000000"/>
                </a:solidFill>
              </a:rPr>
              <a:t>.) Students </a:t>
            </a:r>
            <a:r>
              <a:rPr lang="en-US" baseline="0" dirty="0" smtClean="0">
                <a:solidFill>
                  <a:srgbClr val="000000"/>
                </a:solidFill>
              </a:rPr>
              <a:t>make connections between parts of the lesson, concepts, strategies, and tools. The student debrief is not to be missed!</a:t>
            </a:r>
          </a:p>
          <a:p>
            <a:pPr marL="162167" indent="-162167">
              <a:buFont typeface="Arial" panose="020B0604020202020204" pitchFamily="34" charset="0"/>
              <a:buChar char="•"/>
            </a:pPr>
            <a:r>
              <a:rPr lang="en-US" dirty="0">
                <a:solidFill>
                  <a:srgbClr val="000000"/>
                </a:solidFill>
              </a:rPr>
              <a:t>(</a:t>
            </a:r>
            <a:r>
              <a:rPr lang="en-US" b="1" dirty="0">
                <a:solidFill>
                  <a:srgbClr val="000000"/>
                </a:solidFill>
              </a:rPr>
              <a:t>CLICK</a:t>
            </a:r>
            <a:r>
              <a:rPr lang="en-US" dirty="0">
                <a:solidFill>
                  <a:srgbClr val="000000"/>
                </a:solidFill>
              </a:rPr>
              <a:t>.) Students </a:t>
            </a:r>
            <a:r>
              <a:rPr lang="en-US" baseline="0" dirty="0" smtClean="0">
                <a:solidFill>
                  <a:srgbClr val="000000"/>
                </a:solidFill>
              </a:rPr>
              <a:t>ultimately articulate the objective/day’s learning.  </a:t>
            </a:r>
          </a:p>
          <a:p>
            <a:pPr marL="162167" indent="-162167">
              <a:buFont typeface="Arial" panose="020B0604020202020204" pitchFamily="34" charset="0"/>
              <a:buChar char="•"/>
            </a:pPr>
            <a:r>
              <a:rPr lang="en-US" baseline="0" dirty="0" smtClean="0">
                <a:solidFill>
                  <a:srgbClr val="000000"/>
                </a:solidFill>
              </a:rPr>
              <a:t>Teacher reviews key vocabulary and helps students name the learning they describe.</a:t>
            </a:r>
          </a:p>
          <a:p>
            <a:pPr marL="162167" indent="-162167">
              <a:buFont typeface="Arial" panose="020B0604020202020204" pitchFamily="34" charset="0"/>
              <a:buChar char="•"/>
            </a:pPr>
            <a:r>
              <a:rPr lang="en-US" dirty="0" smtClean="0">
                <a:solidFill>
                  <a:srgbClr val="000000"/>
                </a:solidFill>
              </a:rPr>
              <a:t>The </a:t>
            </a:r>
            <a:r>
              <a:rPr lang="en-US" baseline="0" dirty="0" smtClean="0">
                <a:solidFill>
                  <a:srgbClr val="000000"/>
                </a:solidFill>
              </a:rPr>
              <a:t>time allotment for the Debrief includes 3 minutes for the Exit Ticket. </a:t>
            </a:r>
          </a:p>
          <a:p>
            <a:pPr marL="162167" indent="-162167">
              <a:buFont typeface="Arial" panose="020B0604020202020204" pitchFamily="34" charset="0"/>
              <a:buChar char="•"/>
            </a:pPr>
            <a:endParaRPr lang="en-US" dirty="0" smtClean="0">
              <a:solidFill>
                <a:srgbClr val="000000"/>
              </a:solidFill>
            </a:endParaRPr>
          </a:p>
          <a:p>
            <a:r>
              <a:rPr lang="en-US" i="1" baseline="0" dirty="0" smtClean="0">
                <a:solidFill>
                  <a:srgbClr val="000000"/>
                </a:solidFill>
              </a:rPr>
              <a:t>Tip for implementation:</a:t>
            </a:r>
          </a:p>
          <a:p>
            <a:r>
              <a:rPr lang="en-US" baseline="0" dirty="0" smtClean="0">
                <a:solidFill>
                  <a:srgbClr val="000000"/>
                </a:solidFill>
              </a:rPr>
              <a:t>If initially your students need help learning how to have these conversations (or accountable partner talk),</a:t>
            </a:r>
            <a:r>
              <a:rPr lang="en-US" dirty="0" smtClean="0">
                <a:solidFill>
                  <a:srgbClr val="000000"/>
                </a:solidFill>
              </a:rPr>
              <a:t> t</a:t>
            </a:r>
            <a:r>
              <a:rPr lang="en-US" baseline="0" dirty="0" smtClean="0">
                <a:solidFill>
                  <a:srgbClr val="000000"/>
                </a:solidFill>
              </a:rPr>
              <a:t>hey can share work, but also, you might present 1-2 different solutions and have them practice explaining the model, labels, equation, and solution path to their partners.  </a:t>
            </a:r>
          </a:p>
          <a:p>
            <a:endParaRPr lang="en-US" baseline="0" dirty="0" smtClean="0">
              <a:solidFill>
                <a:srgbClr val="000000"/>
              </a:solidFill>
            </a:endParaRPr>
          </a:p>
          <a:p>
            <a:r>
              <a:rPr lang="en-US" i="1" dirty="0" smtClean="0">
                <a:solidFill>
                  <a:srgbClr val="000000"/>
                </a:solidFill>
              </a:rPr>
              <a:t>Exit Ticket </a:t>
            </a:r>
            <a:r>
              <a:rPr lang="en-US" dirty="0">
                <a:solidFill>
                  <a:srgbClr val="000000"/>
                </a:solidFill>
              </a:rPr>
              <a:t>(</a:t>
            </a:r>
            <a:r>
              <a:rPr lang="en-US" b="1" dirty="0">
                <a:solidFill>
                  <a:srgbClr val="000000"/>
                </a:solidFill>
              </a:rPr>
              <a:t>CLICK</a:t>
            </a:r>
            <a:r>
              <a:rPr lang="en-US" dirty="0">
                <a:solidFill>
                  <a:srgbClr val="000000"/>
                </a:solidFill>
              </a:rPr>
              <a:t>.) </a:t>
            </a:r>
            <a:endParaRPr lang="en-US" i="1" dirty="0" smtClean="0">
              <a:solidFill>
                <a:srgbClr val="000000"/>
              </a:solidFill>
            </a:endParaRPr>
          </a:p>
          <a:p>
            <a:pPr marL="162167" indent="-162167">
              <a:buFont typeface="Arial"/>
              <a:buChar char="•"/>
            </a:pPr>
            <a:r>
              <a:rPr lang="en-US" dirty="0" smtClean="0">
                <a:solidFill>
                  <a:srgbClr val="000000"/>
                </a:solidFill>
              </a:rPr>
              <a:t>Teachers get valuable feedback.</a:t>
            </a:r>
          </a:p>
          <a:p>
            <a:pPr marL="162167" indent="-162167">
              <a:buFont typeface="Arial"/>
              <a:buChar char="•"/>
            </a:pPr>
            <a:r>
              <a:rPr lang="en-US" dirty="0" smtClean="0">
                <a:solidFill>
                  <a:srgbClr val="000000"/>
                </a:solidFill>
              </a:rPr>
              <a:t>Teachers can use the Exit Ticket to plan.</a:t>
            </a:r>
          </a:p>
          <a:p>
            <a:pPr marL="162167" indent="-162167" defTabSz="432444">
              <a:buFont typeface="Arial"/>
              <a:buChar char="•"/>
              <a:defRPr/>
            </a:pPr>
            <a:r>
              <a:rPr lang="en-US" dirty="0" smtClean="0">
                <a:solidFill>
                  <a:srgbClr val="000000"/>
                </a:solidFill>
              </a:rPr>
              <a:t>Exit Ticket can be used as a refresher the next morning if not enough time, or repeat exact question again to see what students retained.</a:t>
            </a:r>
          </a:p>
          <a:p>
            <a:pPr marL="162167" indent="-162167">
              <a:buFont typeface="Arial"/>
              <a:buChar char="•"/>
            </a:pPr>
            <a:r>
              <a:rPr lang="en-US" dirty="0" smtClean="0">
                <a:solidFill>
                  <a:srgbClr val="000000"/>
                </a:solidFill>
              </a:rPr>
              <a:t>Did you learn what we meant for you to? </a:t>
            </a:r>
          </a:p>
          <a:p>
            <a:pPr marL="162167" indent="-162167">
              <a:buFont typeface="Arial"/>
              <a:buChar char="•"/>
            </a:pPr>
            <a:r>
              <a:rPr lang="en-US" dirty="0" smtClean="0">
                <a:solidFill>
                  <a:srgbClr val="000000"/>
                </a:solidFill>
              </a:rPr>
              <a:t>You can change numbers and repeat questions.</a:t>
            </a:r>
          </a:p>
          <a:p>
            <a:pPr rtl="0"/>
            <a:endParaRPr lang="en-US" dirty="0" smtClean="0">
              <a:solidFill>
                <a:srgbClr val="000000"/>
              </a:solidFill>
            </a:endParaRPr>
          </a:p>
          <a:p>
            <a:pPr rtl="0"/>
            <a:r>
              <a:rPr lang="en-US" dirty="0" smtClean="0">
                <a:solidFill>
                  <a:srgbClr val="000000"/>
                </a:solidFill>
              </a:rPr>
              <a:t>“Exit Tickets” close the Student Debrief component of each lesson.  These short, formative assessments are meant to provide quick glimpses of the day’s major learning for students and teachers.  Through this routine, students grow accustomed to showing accountability for each day’s learning and produce valuable data for the teacher that becomes an indispensable planning tool.</a:t>
            </a:r>
          </a:p>
          <a:p>
            <a:pPr rtl="0"/>
            <a:endParaRPr lang="en-US" dirty="0" smtClean="0">
              <a:solidFill>
                <a:srgbClr val="000000"/>
              </a:solidFill>
            </a:endParaRPr>
          </a:p>
          <a:p>
            <a:r>
              <a:rPr lang="en-US" i="1" baseline="0" dirty="0" smtClean="0">
                <a:solidFill>
                  <a:srgbClr val="000000"/>
                </a:solidFill>
              </a:rPr>
              <a:t>Discuss/Point out the following about the Exit Ticket:</a:t>
            </a:r>
            <a:endParaRPr lang="en-US" baseline="0" dirty="0" smtClean="0">
              <a:solidFill>
                <a:srgbClr val="000000"/>
              </a:solidFill>
            </a:endParaRPr>
          </a:p>
          <a:p>
            <a:pPr marL="162167" indent="-162167">
              <a:buFont typeface="Arial" panose="020B0604020202020204" pitchFamily="34" charset="0"/>
              <a:buChar char="•"/>
            </a:pPr>
            <a:r>
              <a:rPr lang="en-US" dirty="0" smtClean="0">
                <a:solidFill>
                  <a:srgbClr val="000000"/>
                </a:solidFill>
              </a:rPr>
              <a:t>(</a:t>
            </a:r>
            <a:r>
              <a:rPr lang="en-US" b="1" dirty="0" smtClean="0">
                <a:solidFill>
                  <a:srgbClr val="000000"/>
                </a:solidFill>
              </a:rPr>
              <a:t>CLICK</a:t>
            </a:r>
            <a:r>
              <a:rPr lang="en-US" dirty="0" smtClean="0">
                <a:solidFill>
                  <a:srgbClr val="000000"/>
                </a:solidFill>
              </a:rPr>
              <a:t>.) Daily </a:t>
            </a:r>
            <a:r>
              <a:rPr lang="en-US" baseline="0" dirty="0" smtClean="0">
                <a:solidFill>
                  <a:srgbClr val="000000"/>
                </a:solidFill>
              </a:rPr>
              <a:t>formative assessment to drive daily instruction (Use it to plan!)</a:t>
            </a:r>
          </a:p>
          <a:p>
            <a:pPr marL="162167" indent="-162167">
              <a:buFont typeface="Arial" panose="020B0604020202020204" pitchFamily="34" charset="0"/>
              <a:buChar char="•"/>
            </a:pPr>
            <a:r>
              <a:rPr lang="en-US" baseline="0" dirty="0" smtClean="0">
                <a:solidFill>
                  <a:srgbClr val="000000"/>
                </a:solidFill>
              </a:rPr>
              <a:t>Use it to close the lesson, or some people use as morning work the next day (Teachers use it in lots of ways; the point is that it can be useful for planning your instruction.)</a:t>
            </a:r>
          </a:p>
          <a:p>
            <a:pPr marL="162167" indent="-162167">
              <a:buFont typeface="Arial" panose="020B0604020202020204" pitchFamily="34" charset="0"/>
              <a:buChar char="•"/>
            </a:pPr>
            <a:r>
              <a:rPr lang="en-US" dirty="0" smtClean="0">
                <a:solidFill>
                  <a:srgbClr val="000000"/>
                </a:solidFill>
              </a:rPr>
              <a:t>(</a:t>
            </a:r>
            <a:r>
              <a:rPr lang="en-US" b="1" dirty="0" smtClean="0">
                <a:solidFill>
                  <a:srgbClr val="000000"/>
                </a:solidFill>
              </a:rPr>
              <a:t>CLICK</a:t>
            </a:r>
            <a:r>
              <a:rPr lang="en-US" dirty="0" smtClean="0">
                <a:solidFill>
                  <a:srgbClr val="000000"/>
                </a:solidFill>
              </a:rPr>
              <a:t>.) Time </a:t>
            </a:r>
            <a:r>
              <a:rPr lang="en-US" baseline="0" dirty="0" smtClean="0">
                <a:solidFill>
                  <a:srgbClr val="000000"/>
                </a:solidFill>
              </a:rPr>
              <a:t>frame, not task frame</a:t>
            </a:r>
          </a:p>
          <a:p>
            <a:pPr marL="162167" indent="-162167">
              <a:buFont typeface="Arial" panose="020B0604020202020204" pitchFamily="34" charset="0"/>
              <a:buChar char="•"/>
            </a:pPr>
            <a:r>
              <a:rPr lang="en-US" dirty="0" smtClean="0">
                <a:solidFill>
                  <a:srgbClr val="000000"/>
                </a:solidFill>
              </a:rPr>
              <a:t>(</a:t>
            </a:r>
            <a:r>
              <a:rPr lang="en-US" b="1" dirty="0" smtClean="0">
                <a:solidFill>
                  <a:srgbClr val="000000"/>
                </a:solidFill>
              </a:rPr>
              <a:t>CLICK</a:t>
            </a:r>
            <a:r>
              <a:rPr lang="en-US" dirty="0" smtClean="0">
                <a:solidFill>
                  <a:srgbClr val="000000"/>
                </a:solidFill>
              </a:rPr>
              <a:t>.) </a:t>
            </a:r>
            <a:r>
              <a:rPr lang="en-US" i="0" baseline="0" dirty="0" smtClean="0">
                <a:solidFill>
                  <a:srgbClr val="000000"/>
                </a:solidFill>
              </a:rPr>
              <a:t>Can be a tool for lesson planning because it’s a glimpse of the student outcome for each day.</a:t>
            </a:r>
          </a:p>
          <a:p>
            <a:pPr marL="162167" indent="-162167">
              <a:buFont typeface="Arial" panose="020B0604020202020204" pitchFamily="34" charset="0"/>
              <a:buChar char="•"/>
            </a:pPr>
            <a:endParaRPr lang="en-US" i="0" baseline="0" dirty="0" smtClean="0">
              <a:solidFill>
                <a:srgbClr val="000000"/>
              </a:solidFill>
            </a:endParaRPr>
          </a:p>
          <a:p>
            <a:pPr marL="0" indent="0">
              <a:buFont typeface="Arial" panose="020B0604020202020204" pitchFamily="34" charset="0"/>
              <a:buNone/>
            </a:pPr>
            <a:r>
              <a:rPr lang="en-US" i="1" baseline="0" dirty="0" smtClean="0">
                <a:solidFill>
                  <a:srgbClr val="000000"/>
                </a:solidFill>
              </a:rPr>
              <a:t>Homework</a:t>
            </a:r>
          </a:p>
          <a:p>
            <a:r>
              <a:rPr lang="en-US" i="1" baseline="0" dirty="0" smtClean="0">
                <a:solidFill>
                  <a:srgbClr val="000000"/>
                </a:solidFill>
              </a:rPr>
              <a:t>&lt;Have participants analyze the Lesson 1 Problem Set and Homework.&gt;  </a:t>
            </a:r>
            <a:endParaRPr lang="en-US" i="1" dirty="0" smtClean="0">
              <a:solidFill>
                <a:srgbClr val="000000"/>
              </a:solidFill>
            </a:endParaRPr>
          </a:p>
          <a:p>
            <a:endParaRPr lang="en-US" baseline="0" dirty="0" smtClean="0">
              <a:solidFill>
                <a:srgbClr val="000000"/>
              </a:solidFill>
            </a:endParaRPr>
          </a:p>
          <a:p>
            <a:r>
              <a:rPr lang="en-US" b="1" u="sng" dirty="0" smtClean="0">
                <a:solidFill>
                  <a:srgbClr val="000000"/>
                </a:solidFill>
              </a:rPr>
              <a:t>TURN and TALK</a:t>
            </a:r>
            <a:r>
              <a:rPr lang="en-US" u="sng" dirty="0" smtClean="0">
                <a:solidFill>
                  <a:srgbClr val="000000"/>
                </a:solidFill>
              </a:rPr>
              <a:t>:  Compare the alignment of problems on the Problem Set to the Homework. What do you notice? </a:t>
            </a:r>
            <a:r>
              <a:rPr lang="en-US" dirty="0" smtClean="0">
                <a:solidFill>
                  <a:srgbClr val="000000"/>
                </a:solidFill>
              </a:rPr>
              <a:t>(Similar sequencing, problem types, and directions; familiar language that was used in the Concept Development)</a:t>
            </a:r>
            <a:endParaRPr lang="en-US" baseline="0" dirty="0" smtClean="0">
              <a:solidFill>
                <a:srgbClr val="000000"/>
              </a:solidFill>
            </a:endParaRPr>
          </a:p>
          <a:p>
            <a:endParaRPr lang="en-US" baseline="0" dirty="0" smtClean="0">
              <a:solidFill>
                <a:srgbClr val="000000"/>
              </a:solidFill>
            </a:endParaRPr>
          </a:p>
          <a:p>
            <a:endParaRPr lang="en-US" dirty="0">
              <a:solidFill>
                <a:srgbClr val="000000"/>
              </a:solidFill>
            </a:endParaRPr>
          </a:p>
        </p:txBody>
      </p:sp>
      <p:sp>
        <p:nvSpPr>
          <p:cNvPr id="10" name="Date Placeholder 9"/>
          <p:cNvSpPr>
            <a:spLocks noGrp="1"/>
          </p:cNvSpPr>
          <p:nvPr>
            <p:ph type="dt" idx="10"/>
          </p:nvPr>
        </p:nvSpPr>
        <p:spPr/>
        <p:txBody>
          <a:bodyPr/>
          <a:lstStyle/>
          <a:p>
            <a:pPr>
              <a:defRPr/>
            </a:pPr>
            <a:r>
              <a:rPr lang="en-US" dirty="0" smtClean="0"/>
              <a:t>Module Focus Session                                      Grade 4 - Module 1</a:t>
            </a:r>
            <a:endParaRPr lang="en-US" dirty="0"/>
          </a:p>
        </p:txBody>
      </p:sp>
      <p:sp>
        <p:nvSpPr>
          <p:cNvPr id="11" name="Slide Number Placeholder 10"/>
          <p:cNvSpPr>
            <a:spLocks noGrp="1"/>
          </p:cNvSpPr>
          <p:nvPr>
            <p:ph type="sldNum" sz="quarter" idx="11"/>
          </p:nvPr>
        </p:nvSpPr>
        <p:spPr/>
        <p:txBody>
          <a:bodyPr/>
          <a:lstStyle/>
          <a:p>
            <a:pPr>
              <a:defRPr/>
            </a:pPr>
            <a:fld id="{E929375C-F076-478A-B9B0-5F9213CA33B4}" type="slidenum">
              <a:rPr lang="en-US" smtClean="0"/>
              <a:pPr>
                <a:defRPr/>
              </a:pPr>
              <a:t>16</a:t>
            </a:fld>
            <a:endParaRPr lang="en-US" dirty="0"/>
          </a:p>
        </p:txBody>
      </p:sp>
      <p:sp>
        <p:nvSpPr>
          <p:cNvPr id="12" name="Header Placeholder 11"/>
          <p:cNvSpPr>
            <a:spLocks noGrp="1"/>
          </p:cNvSpPr>
          <p:nvPr>
            <p:ph type="hdr" sz="quarter" idx="12"/>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10 minutes</a:t>
            </a:r>
            <a:endParaRPr lang="en-US" dirty="0"/>
          </a:p>
          <a:p>
            <a:endParaRPr lang="en-US" dirty="0"/>
          </a:p>
          <a:p>
            <a:r>
              <a:rPr lang="en-US" dirty="0"/>
              <a:t>MATERIALS NEEDED:</a:t>
            </a:r>
          </a:p>
          <a:p>
            <a:pPr marL="433946" lvl="1" indent="-270277">
              <a:buFont typeface="Arial" pitchFamily="34" charset="0"/>
              <a:buChar char="•"/>
            </a:pPr>
            <a:r>
              <a:rPr lang="en-US" dirty="0" smtClean="0"/>
              <a:t>G4-M1 Book</a:t>
            </a:r>
          </a:p>
          <a:p>
            <a:pPr marL="891146" lvl="2" indent="-270277">
              <a:buFont typeface="Arial" pitchFamily="34" charset="0"/>
              <a:buChar char="•"/>
            </a:pPr>
            <a:r>
              <a:rPr lang="en-US" dirty="0" smtClean="0"/>
              <a:t>Lesson 1 Homework</a:t>
            </a:r>
            <a:endParaRPr lang="en-US" dirty="0"/>
          </a:p>
        </p:txBody>
      </p:sp>
      <p:sp>
        <p:nvSpPr>
          <p:cNvPr id="4" name="Footer Placeholder 3"/>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403759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a:xfrm>
            <a:off x="428625" y="3483429"/>
            <a:ext cx="6000750" cy="5225143"/>
          </a:xfrm>
          <a:prstGeom prst="rect">
            <a:avLst/>
          </a:prstGeom>
        </p:spPr>
        <p:txBody>
          <a:bodyPr/>
          <a:lstStyle/>
          <a:p>
            <a:pPr defTabSz="432444">
              <a:defRPr/>
            </a:pPr>
            <a:r>
              <a:rPr lang="en-US" dirty="0"/>
              <a:t>As you’ve seen, each lesson component has a very different purpose.  </a:t>
            </a:r>
            <a:r>
              <a:rPr lang="en-US" dirty="0" smtClean="0"/>
              <a:t>Consequently, each lesson component has a different pace, so the experience feels different for students.  It is important to honor each component in order to do justice both to the mathematical practices and to the balance of rigor that is expected.</a:t>
            </a:r>
          </a:p>
          <a:p>
            <a:pPr defTabSz="432444">
              <a:defRPr/>
            </a:pPr>
            <a:endParaRPr lang="en-US" dirty="0"/>
          </a:p>
          <a:p>
            <a:pPr defTabSz="432444">
              <a:defRPr/>
            </a:pPr>
            <a:r>
              <a:rPr lang="en-US" dirty="0" smtClean="0"/>
              <a:t>Moving forward, we’ll explore the instructional sequence. </a:t>
            </a:r>
            <a:r>
              <a:rPr lang="en-US" dirty="0"/>
              <a:t>In doing this, we’ll lead you through the module, modeling instruction for each objective.  Along the way, we’ll also revisit the other lesson components and experience how they function in collaboration with the </a:t>
            </a:r>
            <a:r>
              <a:rPr lang="en-US" dirty="0" smtClean="0"/>
              <a:t>Concept Development</a:t>
            </a:r>
            <a:r>
              <a:rPr lang="en-US" dirty="0"/>
              <a:t>. </a:t>
            </a: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17</a:t>
            </a:fld>
            <a:endParaRPr lang="en-US" dirty="0"/>
          </a:p>
        </p:txBody>
      </p:sp>
      <p:sp>
        <p:nvSpPr>
          <p:cNvPr id="12" name="Date Placeholder 11"/>
          <p:cNvSpPr>
            <a:spLocks noGrp="1"/>
          </p:cNvSpPr>
          <p:nvPr>
            <p:ph type="dt" idx="11"/>
          </p:nvPr>
        </p:nvSpPr>
        <p:spPr/>
        <p:txBody>
          <a:bodyPr/>
          <a:lstStyle/>
          <a:p>
            <a:pPr>
              <a:defRPr/>
            </a:pPr>
            <a:r>
              <a:rPr lang="en-US" dirty="0" smtClean="0"/>
              <a:t>Module Focus Session                                      Grade 4 - Module 1</a:t>
            </a:r>
            <a:endParaRPr lang="en-US" dirty="0"/>
          </a:p>
        </p:txBody>
      </p:sp>
      <p:sp>
        <p:nvSpPr>
          <p:cNvPr id="13" name="Header Placeholder 12"/>
          <p:cNvSpPr>
            <a:spLocks noGrp="1"/>
          </p:cNvSpPr>
          <p:nvPr>
            <p:ph type="hdr" sz="quarter" idx="12"/>
          </p:nvPr>
        </p:nvSpPr>
        <p:spPr/>
        <p:txBody>
          <a:bodyPr/>
          <a:lstStyle/>
          <a:p>
            <a:pPr>
              <a:defRPr/>
            </a:pPr>
            <a:r>
              <a:rPr lang="en-US" dirty="0" smtClean="0"/>
              <a:t>Eureka Math: A Story of Units                       www.CommonCore.org</a:t>
            </a:r>
          </a:p>
        </p:txBody>
      </p:sp>
      <p:sp>
        <p:nvSpPr>
          <p:cNvPr id="9"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1 minute</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5" name="Footer Placeholder 4"/>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87245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172200" cy="5027613"/>
          </a:xfrm>
        </p:spPr>
        <p:txBody>
          <a:bodyPr/>
          <a:lstStyle/>
          <a:p>
            <a:pPr defTabSz="432444">
              <a:defRPr/>
            </a:pPr>
            <a:r>
              <a:rPr lang="en-US" b="1" dirty="0" smtClean="0">
                <a:solidFill>
                  <a:srgbClr val="000000"/>
                </a:solidFill>
              </a:rPr>
              <a:t>LINK: </a:t>
            </a:r>
          </a:p>
          <a:p>
            <a:pPr marL="171450" indent="-171450" defTabSz="432444">
              <a:buFont typeface="Arial"/>
              <a:buChar char="•"/>
              <a:defRPr/>
            </a:pPr>
            <a:r>
              <a:rPr lang="en-US" dirty="0" smtClean="0">
                <a:solidFill>
                  <a:srgbClr val="000000"/>
                </a:solidFill>
              </a:rPr>
              <a:t>Lesson 1 taught students ‘10 times as much as’, building from ones to tens to hundreds to thousands.  </a:t>
            </a:r>
          </a:p>
          <a:p>
            <a:pPr marL="171450" indent="-171450" defTabSz="432444">
              <a:buFont typeface="Arial"/>
              <a:buChar char="•"/>
              <a:defRPr/>
            </a:pPr>
            <a:r>
              <a:rPr lang="en-US" dirty="0" smtClean="0">
                <a:solidFill>
                  <a:srgbClr val="000000"/>
                </a:solidFill>
              </a:rPr>
              <a:t>Began with 10 times as much as 1 unit and then extended the learning to 10 times as much as more than 1 unit.  </a:t>
            </a:r>
          </a:p>
          <a:p>
            <a:pPr defTabSz="432444">
              <a:defRPr/>
            </a:pPr>
            <a:endParaRPr lang="en-US" dirty="0">
              <a:solidFill>
                <a:srgbClr val="000000"/>
              </a:solidFill>
            </a:endParaRPr>
          </a:p>
          <a:p>
            <a:pPr defTabSz="432444">
              <a:defRPr/>
            </a:pPr>
            <a:r>
              <a:rPr lang="en-US" b="1" dirty="0" smtClean="0">
                <a:solidFill>
                  <a:srgbClr val="000000"/>
                </a:solidFill>
              </a:rPr>
              <a:t>Lesson 2: </a:t>
            </a:r>
          </a:p>
          <a:p>
            <a:pPr marL="171450" indent="-171450" defTabSz="432444">
              <a:buFont typeface="Arial"/>
              <a:buChar char="•"/>
              <a:defRPr/>
            </a:pPr>
            <a:r>
              <a:rPr lang="en-US" dirty="0">
                <a:solidFill>
                  <a:srgbClr val="000000"/>
                </a:solidFill>
              </a:rPr>
              <a:t>E</a:t>
            </a:r>
            <a:r>
              <a:rPr lang="en-US" dirty="0" smtClean="0">
                <a:solidFill>
                  <a:srgbClr val="000000"/>
                </a:solidFill>
              </a:rPr>
              <a:t>xtends the learning to the unfamiliar place values of ten thousands, hundred thousands, and millions.  </a:t>
            </a:r>
          </a:p>
          <a:p>
            <a:pPr marL="171450" indent="-171450" defTabSz="432444">
              <a:buFont typeface="Arial"/>
              <a:buChar char="•"/>
              <a:defRPr/>
            </a:pPr>
            <a:r>
              <a:rPr lang="en-US" dirty="0" smtClean="0">
                <a:solidFill>
                  <a:srgbClr val="000000"/>
                </a:solidFill>
              </a:rPr>
              <a:t>Students see the relationship that each digit represents 10 times the value of what it represents in the place to its right. </a:t>
            </a:r>
            <a:r>
              <a:rPr lang="en-US" dirty="0">
                <a:solidFill>
                  <a:srgbClr val="000000"/>
                </a:solidFill>
              </a:rPr>
              <a:t> </a:t>
            </a:r>
            <a:endParaRPr lang="en-US" dirty="0" smtClean="0">
              <a:solidFill>
                <a:srgbClr val="000000"/>
              </a:solidFill>
            </a:endParaRPr>
          </a:p>
          <a:p>
            <a:pPr marL="171450" indent="-171450" defTabSz="432444">
              <a:buFont typeface="Arial"/>
              <a:buChar char="•"/>
              <a:defRPr/>
            </a:pPr>
            <a:r>
              <a:rPr lang="en-US" dirty="0">
                <a:solidFill>
                  <a:srgbClr val="000000"/>
                </a:solidFill>
              </a:rPr>
              <a:t>W</a:t>
            </a:r>
            <a:r>
              <a:rPr lang="en-US" dirty="0" smtClean="0">
                <a:solidFill>
                  <a:srgbClr val="000000"/>
                </a:solidFill>
              </a:rPr>
              <a:t>hen moving from left to right, the opposite occurs. </a:t>
            </a:r>
            <a:r>
              <a:rPr lang="en-US" dirty="0" smtClean="0">
                <a:solidFill>
                  <a:srgbClr val="000000"/>
                </a:solidFill>
                <a:sym typeface="Wingdings" panose="05000000000000000000" pitchFamily="2" charset="2"/>
              </a:rPr>
              <a:t> We move one place value to the right when dividing by 10. </a:t>
            </a:r>
          </a:p>
          <a:p>
            <a:pPr marL="171450" indent="-171450" defTabSz="432444">
              <a:buFont typeface="Arial"/>
              <a:buChar char="•"/>
              <a:defRPr/>
            </a:pPr>
            <a:r>
              <a:rPr lang="en-US" dirty="0" smtClean="0">
                <a:solidFill>
                  <a:srgbClr val="000000"/>
                </a:solidFill>
                <a:sym typeface="Wingdings" panose="05000000000000000000" pitchFamily="2" charset="2"/>
              </a:rPr>
              <a:t>Students multiply and divide 1 unit and then multiples of 1 unit by 10.  </a:t>
            </a:r>
          </a:p>
          <a:p>
            <a:pPr marL="171450" indent="-171450" defTabSz="432444">
              <a:buFont typeface="Arial"/>
              <a:buChar char="•"/>
              <a:defRPr/>
            </a:pPr>
            <a:r>
              <a:rPr lang="en-US" dirty="0" smtClean="0">
                <a:solidFill>
                  <a:srgbClr val="000000"/>
                </a:solidFill>
                <a:sym typeface="Wingdings" panose="05000000000000000000" pitchFamily="2" charset="2"/>
              </a:rPr>
              <a:t>Finally, as seen on the slide from the Concept Development, students multiply and divide multiple copies of two different units by 10.  In other words, they learn that each digit shifts.  </a:t>
            </a:r>
          </a:p>
          <a:p>
            <a:pPr marL="171450" indent="-171450" defTabSz="432444">
              <a:buFont typeface="Arial"/>
              <a:buChar char="•"/>
              <a:defRPr/>
            </a:pPr>
            <a:r>
              <a:rPr lang="en-US" dirty="0" smtClean="0">
                <a:solidFill>
                  <a:srgbClr val="000000"/>
                </a:solidFill>
                <a:sym typeface="Wingdings" panose="05000000000000000000" pitchFamily="2" charset="2"/>
              </a:rPr>
              <a:t>Unit language is used throughout the lesson.  </a:t>
            </a:r>
            <a:endParaRPr lang="en-US" dirty="0" smtClean="0">
              <a:solidFill>
                <a:srgbClr val="000000"/>
              </a:solidFill>
            </a:endParaRPr>
          </a:p>
          <a:p>
            <a:pPr defTabSz="432444">
              <a:defRPr/>
            </a:pPr>
            <a:endParaRPr lang="en-US" dirty="0">
              <a:solidFill>
                <a:srgbClr val="000000"/>
              </a:solidFill>
            </a:endParaRPr>
          </a:p>
          <a:p>
            <a:pPr defTabSz="432444">
              <a:defRPr/>
            </a:pPr>
            <a:r>
              <a:rPr lang="en-US" i="1" dirty="0" smtClean="0">
                <a:solidFill>
                  <a:srgbClr val="000000"/>
                </a:solidFill>
              </a:rPr>
              <a:t>&lt;Have participants work on Lesson 2 examples in Participant Problem </a:t>
            </a:r>
            <a:r>
              <a:rPr lang="en-US" i="1" dirty="0">
                <a:solidFill>
                  <a:srgbClr val="000000"/>
                </a:solidFill>
              </a:rPr>
              <a:t>S</a:t>
            </a:r>
            <a:r>
              <a:rPr lang="en-US" i="1" dirty="0" smtClean="0">
                <a:solidFill>
                  <a:srgbClr val="000000"/>
                </a:solidFill>
              </a:rPr>
              <a:t>et.&gt;</a:t>
            </a:r>
          </a:p>
          <a:p>
            <a:pPr defTabSz="432444">
              <a:defRPr/>
            </a:pPr>
            <a:endParaRPr lang="en-US" i="1" dirty="0">
              <a:solidFill>
                <a:srgbClr val="000000"/>
              </a:solidFill>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18</a:t>
            </a:fld>
            <a:endParaRPr lang="en-US" dirty="0"/>
          </a:p>
        </p:txBody>
      </p:sp>
      <p:sp>
        <p:nvSpPr>
          <p:cNvPr id="12" name="Date Placeholder 11"/>
          <p:cNvSpPr>
            <a:spLocks noGrp="1"/>
          </p:cNvSpPr>
          <p:nvPr>
            <p:ph type="dt" idx="13"/>
          </p:nvPr>
        </p:nvSpPr>
        <p:spPr/>
        <p:txBody>
          <a:bodyPr/>
          <a:lstStyle/>
          <a:p>
            <a:pPr>
              <a:defRPr/>
            </a:pPr>
            <a:r>
              <a:rPr lang="en-US" dirty="0" smtClean="0"/>
              <a:t>Module Focus Session                                      Grade 4 - Module 1</a:t>
            </a:r>
            <a:endParaRPr lang="en-US" dirty="0"/>
          </a:p>
        </p:txBody>
      </p:sp>
      <p:sp>
        <p:nvSpPr>
          <p:cNvPr id="13" name="Header Placeholder 12"/>
          <p:cNvSpPr>
            <a:spLocks noGrp="1"/>
          </p:cNvSpPr>
          <p:nvPr>
            <p:ph type="hdr" sz="quarter" idx="14"/>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5</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smtClean="0"/>
              <a:t>Participant Problem Set Lesson 2</a:t>
            </a:r>
            <a:endParaRPr lang="en-US" dirty="0"/>
          </a:p>
        </p:txBody>
      </p:sp>
      <p:sp>
        <p:nvSpPr>
          <p:cNvPr id="4" name="Footer Placeholder 3"/>
          <p:cNvSpPr>
            <a:spLocks noGrp="1"/>
          </p:cNvSpPr>
          <p:nvPr>
            <p:ph type="ftr" sz="quarter" idx="15"/>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035080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055674" cy="5257800"/>
          </a:xfrm>
        </p:spPr>
        <p:txBody>
          <a:bodyPr/>
          <a:lstStyle/>
          <a:p>
            <a:pPr defTabSz="432444">
              <a:defRPr/>
            </a:pPr>
            <a:r>
              <a:rPr lang="en-US" b="1" dirty="0" smtClean="0">
                <a:solidFill>
                  <a:srgbClr val="000000"/>
                </a:solidFill>
              </a:rPr>
              <a:t>LINK:  </a:t>
            </a:r>
          </a:p>
          <a:p>
            <a:pPr marL="171450" indent="-171450" defTabSz="432444">
              <a:buFont typeface="Arial"/>
              <a:buChar char="•"/>
              <a:defRPr/>
            </a:pPr>
            <a:r>
              <a:rPr lang="en-US" dirty="0" smtClean="0">
                <a:solidFill>
                  <a:srgbClr val="000000"/>
                </a:solidFill>
              </a:rPr>
              <a:t>With a deeper understanding of the relationship from one place value to another, students use this understanding to see other relationships in the place value chart. </a:t>
            </a:r>
          </a:p>
          <a:p>
            <a:pPr marL="171450" indent="-171450" defTabSz="432444">
              <a:buFont typeface="Arial"/>
              <a:buChar char="•"/>
              <a:defRPr/>
            </a:pPr>
            <a:r>
              <a:rPr lang="en-US" dirty="0">
                <a:solidFill>
                  <a:srgbClr val="000000"/>
                </a:solidFill>
              </a:rPr>
              <a:t>T</a:t>
            </a:r>
            <a:r>
              <a:rPr lang="en-US" dirty="0" smtClean="0">
                <a:solidFill>
                  <a:srgbClr val="000000"/>
                </a:solidFill>
              </a:rPr>
              <a:t>here is a repeating pattern of ones, tens, and hundreds within each grouping of units.  </a:t>
            </a:r>
          </a:p>
          <a:p>
            <a:pPr defTabSz="432444">
              <a:defRPr/>
            </a:pPr>
            <a:endParaRPr lang="en-US" dirty="0" smtClean="0">
              <a:solidFill>
                <a:srgbClr val="000000"/>
              </a:solidFill>
            </a:endParaRPr>
          </a:p>
          <a:p>
            <a:pPr defTabSz="432444">
              <a:defRPr/>
            </a:pPr>
            <a:r>
              <a:rPr lang="en-US" b="1" dirty="0">
                <a:solidFill>
                  <a:srgbClr val="000000"/>
                </a:solidFill>
              </a:rPr>
              <a:t>Lesson </a:t>
            </a:r>
            <a:r>
              <a:rPr lang="en-US" b="1" dirty="0" smtClean="0">
                <a:solidFill>
                  <a:srgbClr val="000000"/>
                </a:solidFill>
              </a:rPr>
              <a:t>3:</a:t>
            </a:r>
            <a:endParaRPr lang="en-US" dirty="0">
              <a:solidFill>
                <a:srgbClr val="000000"/>
              </a:solidFill>
            </a:endParaRPr>
          </a:p>
          <a:p>
            <a:pPr defTabSz="432444">
              <a:defRPr/>
            </a:pPr>
            <a:r>
              <a:rPr lang="en-US" dirty="0" smtClean="0">
                <a:solidFill>
                  <a:srgbClr val="000000"/>
                </a:solidFill>
              </a:rPr>
              <a:t>Note: Lesson 3 goes beyond the Standards to the ten millions and hundred millions places in order to show that the pattern continues to repeat.  Students are not assessed on numbers past 1,000,000.  Any time a lesson extends beyond the scope of a grade level standard, a note is placed in the lesson. Review the note on page 1.A.28.</a:t>
            </a:r>
          </a:p>
          <a:p>
            <a:pPr marL="171450" indent="-171450" defTabSz="432444">
              <a:buFont typeface="Arial"/>
              <a:buChar char="•"/>
              <a:defRPr/>
            </a:pPr>
            <a:r>
              <a:rPr lang="en-US" dirty="0">
                <a:solidFill>
                  <a:srgbClr val="000000"/>
                </a:solidFill>
              </a:rPr>
              <a:t>They learn that we separate these groupings with commas and that the commas help us to name the number.   </a:t>
            </a:r>
            <a:endParaRPr lang="en-US" dirty="0" smtClean="0">
              <a:solidFill>
                <a:srgbClr val="000000"/>
              </a:solidFill>
            </a:endParaRPr>
          </a:p>
          <a:p>
            <a:pPr marL="171450" indent="-171450" defTabSz="432444">
              <a:buFont typeface="Arial"/>
              <a:buChar char="•"/>
              <a:defRPr/>
            </a:pPr>
            <a:r>
              <a:rPr lang="en-US" dirty="0" smtClean="0">
                <a:solidFill>
                  <a:srgbClr val="000000"/>
                </a:solidFill>
              </a:rPr>
              <a:t>Students </a:t>
            </a:r>
            <a:r>
              <a:rPr lang="en-US" dirty="0">
                <a:solidFill>
                  <a:srgbClr val="000000"/>
                </a:solidFill>
              </a:rPr>
              <a:t>practice naming numbers and come to appreciate the comma within numbers. </a:t>
            </a:r>
            <a:endParaRPr lang="en-US" dirty="0" smtClean="0">
              <a:solidFill>
                <a:srgbClr val="000000"/>
              </a:solidFill>
            </a:endParaRPr>
          </a:p>
          <a:p>
            <a:pPr marL="171450" indent="-171450" defTabSz="432444">
              <a:buFont typeface="Arial"/>
              <a:buChar char="•"/>
              <a:defRPr/>
            </a:pPr>
            <a:r>
              <a:rPr lang="en-US" dirty="0" smtClean="0">
                <a:solidFill>
                  <a:srgbClr val="000000"/>
                </a:solidFill>
              </a:rPr>
              <a:t>Develop a pattern for every third place value (i.e. each period- thousands, millions, billions)</a:t>
            </a:r>
          </a:p>
          <a:p>
            <a:pPr defTabSz="432444">
              <a:defRPr/>
            </a:pPr>
            <a:endParaRPr lang="en-US" dirty="0">
              <a:solidFill>
                <a:srgbClr val="000000"/>
              </a:solidFill>
            </a:endParaRPr>
          </a:p>
          <a:p>
            <a:pPr defTabSz="432444">
              <a:defRPr/>
            </a:pPr>
            <a:endParaRPr lang="en-US" dirty="0">
              <a:solidFill>
                <a:srgbClr val="000000"/>
              </a:solidFill>
            </a:endParaRPr>
          </a:p>
          <a:p>
            <a:pPr defTabSz="432444">
              <a:defRPr/>
            </a:pPr>
            <a:r>
              <a:rPr lang="en-US" i="1" dirty="0" smtClean="0">
                <a:solidFill>
                  <a:srgbClr val="000000"/>
                </a:solidFill>
              </a:rPr>
              <a:t>&lt;Have participants work on Lesson 3 examples in Problem Set.&gt;</a:t>
            </a:r>
          </a:p>
          <a:p>
            <a:pPr defTabSz="432444">
              <a:defRPr/>
            </a:pPr>
            <a:endParaRPr lang="en-US" i="1" dirty="0">
              <a:solidFill>
                <a:srgbClr val="000000"/>
              </a:solidFill>
            </a:endParaRPr>
          </a:p>
          <a:p>
            <a:pPr defTabSz="432444">
              <a:defRPr/>
            </a:pPr>
            <a:r>
              <a:rPr lang="en-US" i="1" dirty="0" smtClean="0">
                <a:solidFill>
                  <a:srgbClr val="000000"/>
                </a:solidFill>
              </a:rPr>
              <a:t>Turn and Talk:  Notice Problem 3:  Why is it important to have experience adding numbers such as 24 ten </a:t>
            </a:r>
            <a:r>
              <a:rPr lang="en-US" i="1" dirty="0">
                <a:solidFill>
                  <a:srgbClr val="000000"/>
                </a:solidFill>
              </a:rPr>
              <a:t>thousands + </a:t>
            </a:r>
            <a:r>
              <a:rPr lang="en-US" i="1" dirty="0" smtClean="0">
                <a:solidFill>
                  <a:srgbClr val="000000"/>
                </a:solidFill>
              </a:rPr>
              <a:t>11 thousands?  </a:t>
            </a:r>
            <a:r>
              <a:rPr lang="en-US" dirty="0" smtClean="0">
                <a:solidFill>
                  <a:srgbClr val="000000"/>
                </a:solidFill>
              </a:rPr>
              <a:t>(Students see that numbers can be expressed using different units but that they represent the same amount; further, we can compose groups of ten for one unit of the next place value; this prepares students for later work with the algorithm for addition.)</a:t>
            </a:r>
          </a:p>
          <a:p>
            <a:pPr defTabSz="432444">
              <a:defRPr/>
            </a:pPr>
            <a:r>
              <a:rPr lang="en-US" dirty="0" smtClean="0">
                <a:solidFill>
                  <a:srgbClr val="000000"/>
                </a:solidFill>
              </a:rPr>
              <a:t> </a:t>
            </a:r>
            <a:endParaRPr lang="en-US" dirty="0">
              <a:solidFill>
                <a:srgbClr val="000000"/>
              </a:solidFill>
            </a:endParaRPr>
          </a:p>
          <a:p>
            <a:pPr defTabSz="432444">
              <a:defRPr/>
            </a:pPr>
            <a:endParaRPr lang="en-US" dirty="0">
              <a:solidFill>
                <a:srgbClr val="000000"/>
              </a:solidFill>
            </a:endParaRPr>
          </a:p>
          <a:p>
            <a:pPr defTabSz="432444">
              <a:defRPr/>
            </a:pPr>
            <a:endParaRPr lang="en-US" i="1" dirty="0" smtClean="0">
              <a:solidFill>
                <a:srgbClr val="000000"/>
              </a:solidFill>
            </a:endParaRPr>
          </a:p>
          <a:p>
            <a:pPr defTabSz="432444">
              <a:defRPr/>
            </a:pPr>
            <a:endParaRPr lang="en-US" dirty="0" smtClean="0">
              <a:solidFill>
                <a:srgbClr val="000000"/>
              </a:solidFill>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19</a:t>
            </a:fld>
            <a:endParaRPr lang="en-US" dirty="0"/>
          </a:p>
        </p:txBody>
      </p:sp>
      <p:sp>
        <p:nvSpPr>
          <p:cNvPr id="12" name="Date Placeholder 11"/>
          <p:cNvSpPr>
            <a:spLocks noGrp="1"/>
          </p:cNvSpPr>
          <p:nvPr>
            <p:ph type="dt" idx="13"/>
          </p:nvPr>
        </p:nvSpPr>
        <p:spPr/>
        <p:txBody>
          <a:bodyPr/>
          <a:lstStyle/>
          <a:p>
            <a:pPr>
              <a:defRPr/>
            </a:pPr>
            <a:r>
              <a:rPr lang="en-US" dirty="0" smtClean="0"/>
              <a:t>Module Focus Session                                      Grade 4 - Module 1</a:t>
            </a:r>
            <a:endParaRPr lang="en-US" dirty="0"/>
          </a:p>
        </p:txBody>
      </p:sp>
      <p:sp>
        <p:nvSpPr>
          <p:cNvPr id="13" name="Header Placeholder 12"/>
          <p:cNvSpPr>
            <a:spLocks noGrp="1"/>
          </p:cNvSpPr>
          <p:nvPr>
            <p:ph type="hdr" sz="quarter" idx="14"/>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5</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a:t>Participant Problem Set Lesson </a:t>
            </a:r>
            <a:r>
              <a:rPr lang="en-US" dirty="0" smtClean="0"/>
              <a:t>3</a:t>
            </a:r>
            <a:endParaRPr lang="en-US" dirty="0"/>
          </a:p>
          <a:p>
            <a:pPr marL="433946" lvl="1" indent="-270277">
              <a:buFont typeface="Arial" pitchFamily="34" charset="0"/>
              <a:buChar char="•"/>
            </a:pPr>
            <a:endParaRPr lang="en-US" dirty="0"/>
          </a:p>
        </p:txBody>
      </p:sp>
      <p:sp>
        <p:nvSpPr>
          <p:cNvPr id="4" name="Footer Placeholder 3"/>
          <p:cNvSpPr>
            <a:spLocks noGrp="1"/>
          </p:cNvSpPr>
          <p:nvPr>
            <p:ph type="ftr" sz="quarter" idx="15"/>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03508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Eureka Math: A Story of Units                       www.CommonCore.org</a:t>
            </a:r>
          </a:p>
        </p:txBody>
      </p:sp>
      <p:sp>
        <p:nvSpPr>
          <p:cNvPr id="5" name="Date Placeholder 4"/>
          <p:cNvSpPr>
            <a:spLocks noGrp="1"/>
          </p:cNvSpPr>
          <p:nvPr>
            <p:ph type="dt" idx="11"/>
          </p:nvPr>
        </p:nvSpPr>
        <p:spPr>
          <a:xfrm>
            <a:off x="4242317" y="0"/>
            <a:ext cx="2602492" cy="480060"/>
          </a:xfrm>
        </p:spPr>
        <p:txBody>
          <a:bodyPr/>
          <a:lstStyle/>
          <a:p>
            <a:pPr>
              <a:defRPr/>
            </a:pPr>
            <a:r>
              <a:rPr lang="en-US" dirty="0" smtClean="0"/>
              <a:t>Module Focus Session                                      Grade 4 - Module 1</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a:t>
            </a:fld>
            <a:endParaRPr lang="en-US" dirty="0"/>
          </a:p>
        </p:txBody>
      </p:sp>
      <p:sp>
        <p:nvSpPr>
          <p:cNvPr id="7" name="Footer Placeholder 6"/>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789058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15925" y="3657600"/>
            <a:ext cx="6055674" cy="5257800"/>
          </a:xfrm>
        </p:spPr>
        <p:txBody>
          <a:bodyPr/>
          <a:lstStyle/>
          <a:p>
            <a:pPr defTabSz="432444">
              <a:defRPr/>
            </a:pPr>
            <a:r>
              <a:rPr lang="en-US" b="1" dirty="0" smtClean="0">
                <a:solidFill>
                  <a:srgbClr val="000000"/>
                </a:solidFill>
              </a:rPr>
              <a:t>LINK</a:t>
            </a:r>
            <a:r>
              <a:rPr lang="en-US" dirty="0" smtClean="0">
                <a:solidFill>
                  <a:srgbClr val="000000"/>
                </a:solidFill>
              </a:rPr>
              <a:t> from Lesson 3:</a:t>
            </a:r>
          </a:p>
          <a:p>
            <a:pPr marL="171450" indent="-171450" defTabSz="432444">
              <a:buFont typeface="Arial"/>
              <a:buChar char="•"/>
              <a:defRPr/>
            </a:pPr>
            <a:r>
              <a:rPr lang="en-US" dirty="0">
                <a:solidFill>
                  <a:srgbClr val="000000"/>
                </a:solidFill>
              </a:rPr>
              <a:t>R</a:t>
            </a:r>
            <a:r>
              <a:rPr lang="en-US" dirty="0" smtClean="0">
                <a:solidFill>
                  <a:srgbClr val="000000"/>
                </a:solidFill>
              </a:rPr>
              <a:t>epresented numbers in unit form and standard form up to 1 million.</a:t>
            </a:r>
          </a:p>
          <a:p>
            <a:pPr marL="171450" indent="-171450" defTabSz="432444">
              <a:buFont typeface="Arial"/>
              <a:buChar char="•"/>
              <a:defRPr/>
            </a:pPr>
            <a:r>
              <a:rPr lang="en-US" dirty="0" smtClean="0">
                <a:solidFill>
                  <a:srgbClr val="000000"/>
                </a:solidFill>
              </a:rPr>
              <a:t>Applied multiplicative comparison (10 times as many) to numbers up to 1 million.</a:t>
            </a:r>
          </a:p>
          <a:p>
            <a:pPr marL="171450" indent="-171450" defTabSz="432444">
              <a:buFont typeface="Arial"/>
              <a:buChar char="•"/>
              <a:defRPr/>
            </a:pPr>
            <a:endParaRPr lang="en-US" b="1" dirty="0">
              <a:solidFill>
                <a:srgbClr val="000000"/>
              </a:solidFill>
            </a:endParaRPr>
          </a:p>
          <a:p>
            <a:pPr defTabSz="432444">
              <a:defRPr/>
            </a:pPr>
            <a:r>
              <a:rPr lang="en-US" b="1" dirty="0" smtClean="0">
                <a:solidFill>
                  <a:srgbClr val="000000"/>
                </a:solidFill>
              </a:rPr>
              <a:t>Lesson 4:</a:t>
            </a:r>
          </a:p>
          <a:p>
            <a:pPr marL="171450" indent="-171450" defTabSz="432444">
              <a:buFont typeface="Arial"/>
              <a:buChar char="•"/>
              <a:defRPr/>
            </a:pPr>
            <a:r>
              <a:rPr lang="en-US" dirty="0">
                <a:solidFill>
                  <a:srgbClr val="000000"/>
                </a:solidFill>
              </a:rPr>
              <a:t>R</a:t>
            </a:r>
            <a:r>
              <a:rPr lang="en-US" dirty="0" smtClean="0">
                <a:solidFill>
                  <a:srgbClr val="000000"/>
                </a:solidFill>
              </a:rPr>
              <a:t>ead multi-digit numbers.</a:t>
            </a:r>
          </a:p>
          <a:p>
            <a:pPr marL="171450" indent="-171450" defTabSz="432444">
              <a:buFont typeface="Arial"/>
              <a:buChar char="•"/>
              <a:defRPr/>
            </a:pPr>
            <a:r>
              <a:rPr lang="en-US" dirty="0">
                <a:solidFill>
                  <a:srgbClr val="000000"/>
                </a:solidFill>
              </a:rPr>
              <a:t>W</a:t>
            </a:r>
            <a:r>
              <a:rPr lang="en-US" dirty="0" smtClean="0">
                <a:solidFill>
                  <a:srgbClr val="000000"/>
                </a:solidFill>
              </a:rPr>
              <a:t>rite multi</a:t>
            </a:r>
            <a:r>
              <a:rPr lang="en-US" dirty="0">
                <a:solidFill>
                  <a:srgbClr val="000000"/>
                </a:solidFill>
              </a:rPr>
              <a:t>-digit </a:t>
            </a:r>
            <a:r>
              <a:rPr lang="en-US" dirty="0" smtClean="0">
                <a:solidFill>
                  <a:srgbClr val="000000"/>
                </a:solidFill>
              </a:rPr>
              <a:t>numbers in standard form, as words, and in expanded form.</a:t>
            </a:r>
          </a:p>
          <a:p>
            <a:pPr marL="171450" indent="-171450" defTabSz="432444">
              <a:buFont typeface="Arial"/>
              <a:buChar char="•"/>
              <a:defRPr/>
            </a:pPr>
            <a:r>
              <a:rPr lang="en-US" dirty="0">
                <a:solidFill>
                  <a:srgbClr val="000000"/>
                </a:solidFill>
              </a:rPr>
              <a:t>E</a:t>
            </a:r>
            <a:r>
              <a:rPr lang="en-US" dirty="0" smtClean="0">
                <a:solidFill>
                  <a:srgbClr val="000000"/>
                </a:solidFill>
              </a:rPr>
              <a:t>xtend knowledge of comma usage to writing numbers as words.</a:t>
            </a:r>
          </a:p>
          <a:p>
            <a:pPr marL="171450" indent="-171450" defTabSz="432444">
              <a:buFont typeface="Arial"/>
              <a:buChar char="•"/>
              <a:defRPr/>
            </a:pPr>
            <a:r>
              <a:rPr lang="en-US" dirty="0" smtClean="0">
                <a:solidFill>
                  <a:srgbClr val="000000"/>
                </a:solidFill>
              </a:rPr>
              <a:t>Place value cards (aka Hide Zero cards) show the value of each digit (e.g. 8 is worth 800).</a:t>
            </a:r>
          </a:p>
          <a:p>
            <a:pPr marL="171450" indent="-171450" defTabSz="432444">
              <a:buFont typeface="Arial"/>
              <a:buChar char="•"/>
              <a:defRPr/>
            </a:pPr>
            <a:r>
              <a:rPr lang="en-US" dirty="0" smtClean="0">
                <a:solidFill>
                  <a:srgbClr val="000000"/>
                </a:solidFill>
              </a:rPr>
              <a:t>Place value cards are introduced in Kindergarten and used throughout grades, including Grades 4-5 for whole numbers,</a:t>
            </a:r>
            <a:r>
              <a:rPr lang="en-US" dirty="0">
                <a:solidFill>
                  <a:srgbClr val="000000"/>
                </a:solidFill>
              </a:rPr>
              <a:t> </a:t>
            </a:r>
            <a:r>
              <a:rPr lang="en-US" dirty="0" smtClean="0">
                <a:solidFill>
                  <a:srgbClr val="000000"/>
                </a:solidFill>
              </a:rPr>
              <a:t>and will introduce place value cards for decimal numbers as well.</a:t>
            </a:r>
          </a:p>
          <a:p>
            <a:pPr marL="171450" indent="-171450" defTabSz="432444">
              <a:buFont typeface="Arial"/>
              <a:buChar char="•"/>
              <a:defRPr/>
            </a:pPr>
            <a:r>
              <a:rPr lang="en-US" dirty="0" smtClean="0">
                <a:solidFill>
                  <a:srgbClr val="000000"/>
                </a:solidFill>
              </a:rPr>
              <a:t>During the CD, students read the number 720,850 and write it in word and expanded forms.</a:t>
            </a:r>
            <a:endParaRPr lang="en-US" dirty="0">
              <a:solidFill>
                <a:srgbClr val="000000"/>
              </a:solidFill>
            </a:endParaRPr>
          </a:p>
          <a:p>
            <a:pPr defTabSz="432444">
              <a:defRPr/>
            </a:pPr>
            <a:endParaRPr lang="en-US" dirty="0">
              <a:solidFill>
                <a:srgbClr val="000000"/>
              </a:solidFill>
            </a:endParaRPr>
          </a:p>
          <a:p>
            <a:pPr defTabSz="432444">
              <a:defRPr/>
            </a:pPr>
            <a:r>
              <a:rPr lang="en-US" i="1" dirty="0" smtClean="0">
                <a:solidFill>
                  <a:srgbClr val="000000"/>
                </a:solidFill>
              </a:rPr>
              <a:t>&lt;Have participants work on Lesson 4 problems on the Participant Problem </a:t>
            </a:r>
            <a:r>
              <a:rPr lang="en-US" i="1" dirty="0">
                <a:solidFill>
                  <a:srgbClr val="000000"/>
                </a:solidFill>
              </a:rPr>
              <a:t>S</a:t>
            </a:r>
            <a:r>
              <a:rPr lang="en-US" i="1" dirty="0" smtClean="0">
                <a:solidFill>
                  <a:srgbClr val="000000"/>
                </a:solidFill>
              </a:rPr>
              <a:t>et.&gt;</a:t>
            </a:r>
          </a:p>
          <a:p>
            <a:pPr defTabSz="432444">
              <a:defRPr/>
            </a:pPr>
            <a:endParaRPr lang="en-US" dirty="0" smtClean="0">
              <a:solidFill>
                <a:srgbClr val="000000"/>
              </a:solidFill>
            </a:endParaRPr>
          </a:p>
          <a:p>
            <a:pPr defTabSz="432444">
              <a:defRPr/>
            </a:pPr>
            <a:r>
              <a:rPr lang="en-US" i="1" dirty="0" smtClean="0">
                <a:solidFill>
                  <a:srgbClr val="000000"/>
                </a:solidFill>
              </a:rPr>
              <a:t>Turn and Talk: </a:t>
            </a:r>
          </a:p>
          <a:p>
            <a:pPr marL="171450" indent="-171450" defTabSz="432444">
              <a:buFont typeface="Arial"/>
              <a:buChar char="•"/>
              <a:defRPr/>
            </a:pPr>
            <a:r>
              <a:rPr lang="en-US" i="1" dirty="0" smtClean="0">
                <a:solidFill>
                  <a:srgbClr val="000000"/>
                </a:solidFill>
              </a:rPr>
              <a:t>How has Topic A, Place Value of Multi-Digit Whole Numbers, set students up for success for the rest of the module?</a:t>
            </a:r>
          </a:p>
          <a:p>
            <a:pPr marL="171450" indent="-171450" defTabSz="432444">
              <a:buFont typeface="Arial"/>
              <a:buChar char="•"/>
              <a:defRPr/>
            </a:pPr>
            <a:r>
              <a:rPr lang="en-US" i="1" dirty="0" smtClean="0">
                <a:solidFill>
                  <a:srgbClr val="000000"/>
                </a:solidFill>
              </a:rPr>
              <a:t>Consider the strengths and weaknesses your incoming students may face during these first 4 lessons. Jot down these thoughts. We will refer to them later in this presentation as we discuss implementing these lessons.</a:t>
            </a:r>
            <a:endParaRPr lang="en-US" i="1" dirty="0">
              <a:solidFill>
                <a:srgbClr val="000000"/>
              </a:solidFill>
            </a:endParaRPr>
          </a:p>
          <a:p>
            <a:pPr defTabSz="432444">
              <a:defRPr/>
            </a:pPr>
            <a:endParaRPr lang="en-US" dirty="0" smtClean="0">
              <a:solidFill>
                <a:srgbClr val="000000"/>
              </a:solidFill>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20</a:t>
            </a:fld>
            <a:endParaRPr lang="en-US" dirty="0"/>
          </a:p>
        </p:txBody>
      </p:sp>
      <p:sp>
        <p:nvSpPr>
          <p:cNvPr id="12" name="Date Placeholder 11"/>
          <p:cNvSpPr>
            <a:spLocks noGrp="1"/>
          </p:cNvSpPr>
          <p:nvPr>
            <p:ph type="dt" idx="13"/>
          </p:nvPr>
        </p:nvSpPr>
        <p:spPr/>
        <p:txBody>
          <a:bodyPr/>
          <a:lstStyle/>
          <a:p>
            <a:pPr>
              <a:defRPr/>
            </a:pPr>
            <a:r>
              <a:rPr lang="en-US" dirty="0" smtClean="0"/>
              <a:t>Module Focus Session                                      Grade 4 - Module 1</a:t>
            </a:r>
            <a:endParaRPr lang="en-US" dirty="0"/>
          </a:p>
        </p:txBody>
      </p:sp>
      <p:sp>
        <p:nvSpPr>
          <p:cNvPr id="13" name="Header Placeholder 12"/>
          <p:cNvSpPr>
            <a:spLocks noGrp="1"/>
          </p:cNvSpPr>
          <p:nvPr>
            <p:ph type="hdr" sz="quarter" idx="14"/>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8</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a:t>Participant Problem Set Lesson </a:t>
            </a:r>
            <a:r>
              <a:rPr lang="en-US" dirty="0" smtClean="0"/>
              <a:t>4</a:t>
            </a:r>
            <a:endParaRPr lang="en-US" dirty="0"/>
          </a:p>
          <a:p>
            <a:pPr marL="433946" lvl="1" indent="-270277">
              <a:buFont typeface="Arial" pitchFamily="34" charset="0"/>
              <a:buChar char="•"/>
            </a:pPr>
            <a:endParaRPr lang="en-US" dirty="0"/>
          </a:p>
        </p:txBody>
      </p:sp>
      <p:sp>
        <p:nvSpPr>
          <p:cNvPr id="4" name="Footer Placeholder 3"/>
          <p:cNvSpPr>
            <a:spLocks noGrp="1"/>
          </p:cNvSpPr>
          <p:nvPr>
            <p:ph type="ftr" sz="quarter" idx="15"/>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035080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a:xfrm>
            <a:off x="457200" y="3657600"/>
            <a:ext cx="6172200" cy="5334000"/>
          </a:xfrm>
        </p:spPr>
        <p:txBody>
          <a:bodyPr/>
          <a:lstStyle/>
          <a:p>
            <a:r>
              <a:rPr lang="en-US" dirty="0" smtClean="0">
                <a:solidFill>
                  <a:srgbClr val="000000"/>
                </a:solidFill>
              </a:rPr>
              <a:t>Invite participants to view page 1.B.1.</a:t>
            </a:r>
          </a:p>
          <a:p>
            <a:endParaRPr lang="en-US" dirty="0" smtClean="0">
              <a:solidFill>
                <a:srgbClr val="000000"/>
              </a:solidFill>
            </a:endParaRPr>
          </a:p>
          <a:p>
            <a:r>
              <a:rPr lang="en-US" dirty="0" smtClean="0">
                <a:solidFill>
                  <a:srgbClr val="000000"/>
                </a:solidFill>
              </a:rPr>
              <a:t>Review the components of a Topic Opener:</a:t>
            </a:r>
          </a:p>
          <a:p>
            <a:pPr marL="171450" indent="-171450">
              <a:buFont typeface="Arial"/>
              <a:buChar char="•"/>
            </a:pPr>
            <a:r>
              <a:rPr lang="en-US" baseline="0" dirty="0" smtClean="0">
                <a:solidFill>
                  <a:srgbClr val="000000"/>
                </a:solidFill>
              </a:rPr>
              <a:t>Topic</a:t>
            </a:r>
            <a:r>
              <a:rPr lang="en-US" dirty="0" smtClean="0">
                <a:solidFill>
                  <a:srgbClr val="000000"/>
                </a:solidFill>
              </a:rPr>
              <a:t> Title</a:t>
            </a:r>
          </a:p>
          <a:p>
            <a:pPr marL="171450" indent="-171450">
              <a:buFont typeface="Arial"/>
              <a:buChar char="•"/>
            </a:pPr>
            <a:r>
              <a:rPr lang="en-US" baseline="0" dirty="0" smtClean="0">
                <a:solidFill>
                  <a:srgbClr val="000000"/>
                </a:solidFill>
              </a:rPr>
              <a:t>Standards</a:t>
            </a:r>
            <a:r>
              <a:rPr lang="en-US" dirty="0" smtClean="0">
                <a:solidFill>
                  <a:srgbClr val="000000"/>
                </a:solidFill>
              </a:rPr>
              <a:t> (bolded for focus, unbolded for supporting)</a:t>
            </a:r>
          </a:p>
          <a:p>
            <a:pPr marL="171450" indent="-171450">
              <a:buFont typeface="Arial"/>
              <a:buChar char="•"/>
            </a:pPr>
            <a:r>
              <a:rPr lang="en-US" baseline="0" dirty="0" smtClean="0">
                <a:solidFill>
                  <a:srgbClr val="000000"/>
                </a:solidFill>
              </a:rPr>
              <a:t>Focus</a:t>
            </a:r>
            <a:r>
              <a:rPr lang="en-US" dirty="0" smtClean="0">
                <a:solidFill>
                  <a:srgbClr val="000000"/>
                </a:solidFill>
              </a:rPr>
              <a:t> standard spelled out</a:t>
            </a:r>
          </a:p>
          <a:p>
            <a:pPr marL="171450" indent="-171450">
              <a:buFont typeface="Arial"/>
              <a:buChar char="•"/>
            </a:pPr>
            <a:r>
              <a:rPr lang="en-US" dirty="0" smtClean="0">
                <a:solidFill>
                  <a:srgbClr val="000000"/>
                </a:solidFill>
              </a:rPr>
              <a:t>Number of instructional days</a:t>
            </a:r>
          </a:p>
          <a:p>
            <a:pPr marL="171450" indent="-171450">
              <a:buFont typeface="Arial"/>
              <a:buChar char="•"/>
            </a:pPr>
            <a:r>
              <a:rPr lang="en-US" dirty="0" smtClean="0">
                <a:solidFill>
                  <a:srgbClr val="000000"/>
                </a:solidFill>
              </a:rPr>
              <a:t>Coherence (‘links from’ and ‘links to’ modules with foundational or future standards of similar content)</a:t>
            </a:r>
          </a:p>
          <a:p>
            <a:pPr marL="171450" indent="-171450">
              <a:buFont typeface="Arial"/>
              <a:buChar char="•"/>
            </a:pPr>
            <a:r>
              <a:rPr lang="en-US" dirty="0" smtClean="0">
                <a:solidFill>
                  <a:srgbClr val="000000"/>
                </a:solidFill>
              </a:rPr>
              <a:t>Narrative and images to support and explain the learning of the sequence of lessons</a:t>
            </a:r>
          </a:p>
          <a:p>
            <a:pPr marL="171450" indent="-171450">
              <a:buFont typeface="Arial"/>
              <a:buChar char="•"/>
            </a:pPr>
            <a:r>
              <a:rPr lang="en-US" dirty="0" smtClean="0">
                <a:solidFill>
                  <a:srgbClr val="000000"/>
                </a:solidFill>
              </a:rPr>
              <a:t>Objectives for the topic to show sequence of mastery</a:t>
            </a:r>
          </a:p>
          <a:p>
            <a:pPr marL="171450" indent="-171450">
              <a:buFont typeface="Arial"/>
              <a:buChar char="•"/>
            </a:pPr>
            <a:endParaRPr lang="en-US" dirty="0">
              <a:solidFill>
                <a:srgbClr val="000000"/>
              </a:solidFill>
            </a:endParaRPr>
          </a:p>
          <a:p>
            <a:r>
              <a:rPr lang="en-US" i="1" dirty="0" smtClean="0">
                <a:solidFill>
                  <a:srgbClr val="000000"/>
                </a:solidFill>
              </a:rPr>
              <a:t>Turn and Talk: What skills are needed from Topic A for students to be successful in Topic B? (knowledge of place value up to millions, understand the value of each unit is 10 times as much as the unit to its right, read and write numbers to 1 million)</a:t>
            </a:r>
          </a:p>
          <a:p>
            <a:endParaRPr lang="en-US" i="1" dirty="0">
              <a:solidFill>
                <a:srgbClr val="000000"/>
              </a:solidFill>
            </a:endParaRPr>
          </a:p>
        </p:txBody>
      </p:sp>
      <p:sp>
        <p:nvSpPr>
          <p:cNvPr id="4" name="Header Placeholder 3"/>
          <p:cNvSpPr>
            <a:spLocks noGrp="1"/>
          </p:cNvSpPr>
          <p:nvPr>
            <p:ph type="hdr" sz="quarter" idx="10"/>
          </p:nvPr>
        </p:nvSpPr>
        <p:spPr/>
        <p:txBody>
          <a:bodyPr/>
          <a:lstStyle/>
          <a:p>
            <a:pPr>
              <a:defRPr/>
            </a:pPr>
            <a:r>
              <a:rPr lang="en-US" dirty="0" smtClean="0"/>
              <a:t>Eureka Math: A Story of Units                       www.CommonCore.org</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21</a:t>
            </a:fld>
            <a:endParaRPr lang="en-US" dirty="0"/>
          </a:p>
        </p:txBody>
      </p:sp>
      <p:sp>
        <p:nvSpPr>
          <p:cNvPr id="7" name="Date Placeholder 6"/>
          <p:cNvSpPr>
            <a:spLocks noGrp="1"/>
          </p:cNvSpPr>
          <p:nvPr>
            <p:ph type="dt" idx="13"/>
          </p:nvPr>
        </p:nvSpPr>
        <p:spPr/>
        <p:txBody>
          <a:bodyPr/>
          <a:lstStyle/>
          <a:p>
            <a:pPr>
              <a:defRPr/>
            </a:pPr>
            <a:r>
              <a:rPr lang="en-US" dirty="0" smtClean="0"/>
              <a:t>Module Focus Session                                      Grade 4 - Module 1</a:t>
            </a:r>
          </a:p>
        </p:txBody>
      </p:sp>
      <p:sp>
        <p:nvSpPr>
          <p:cNvPr id="9"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4</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smtClean="0"/>
              <a:t>G4-M1 Book</a:t>
            </a:r>
          </a:p>
          <a:p>
            <a:pPr marL="891146" lvl="2" indent="-270277">
              <a:buFont typeface="Arial" pitchFamily="34" charset="0"/>
              <a:buChar char="•"/>
            </a:pPr>
            <a:r>
              <a:rPr lang="en-US" dirty="0" smtClean="0"/>
              <a:t>Topic Opener B page 1.B.1</a:t>
            </a:r>
            <a:endParaRPr lang="en-US" dirty="0"/>
          </a:p>
        </p:txBody>
      </p:sp>
      <p:sp>
        <p:nvSpPr>
          <p:cNvPr id="5" name="Footer Placeholder 4"/>
          <p:cNvSpPr>
            <a:spLocks noGrp="1"/>
          </p:cNvSpPr>
          <p:nvPr>
            <p:ph type="ftr" sz="quarter" idx="14"/>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007547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055674" cy="5257800"/>
          </a:xfrm>
        </p:spPr>
        <p:txBody>
          <a:bodyPr/>
          <a:lstStyle/>
          <a:p>
            <a:pPr defTabSz="432444">
              <a:defRPr/>
            </a:pPr>
            <a:r>
              <a:rPr lang="en-US" b="1" dirty="0" smtClean="0">
                <a:solidFill>
                  <a:srgbClr val="000000"/>
                </a:solidFill>
              </a:rPr>
              <a:t>LINK</a:t>
            </a:r>
          </a:p>
          <a:p>
            <a:pPr marL="171450" indent="-171450" defTabSz="432444">
              <a:buFont typeface="Arial"/>
              <a:buChar char="•"/>
              <a:defRPr/>
            </a:pPr>
            <a:r>
              <a:rPr lang="en-US" dirty="0" smtClean="0">
                <a:solidFill>
                  <a:srgbClr val="000000"/>
                </a:solidFill>
              </a:rPr>
              <a:t>Familiar use of place value disks to represent numbers in the place value chart. </a:t>
            </a:r>
          </a:p>
          <a:p>
            <a:pPr marL="171450" indent="-171450" defTabSz="432444">
              <a:buFont typeface="Arial"/>
              <a:buChar char="•"/>
              <a:defRPr/>
            </a:pPr>
            <a:r>
              <a:rPr lang="en-US" dirty="0" smtClean="0">
                <a:solidFill>
                  <a:srgbClr val="000000"/>
                </a:solidFill>
              </a:rPr>
              <a:t>Continued practice of saying multi-digit numbers and recognizing the value of each digit.</a:t>
            </a:r>
          </a:p>
          <a:p>
            <a:pPr defTabSz="432444">
              <a:defRPr/>
            </a:pPr>
            <a:endParaRPr lang="en-US" dirty="0">
              <a:solidFill>
                <a:srgbClr val="000000"/>
              </a:solidFill>
            </a:endParaRPr>
          </a:p>
          <a:p>
            <a:pPr defTabSz="432444">
              <a:defRPr/>
            </a:pPr>
            <a:r>
              <a:rPr lang="en-US" b="1" dirty="0" smtClean="0">
                <a:solidFill>
                  <a:srgbClr val="000000"/>
                </a:solidFill>
              </a:rPr>
              <a:t>Lesson 5:</a:t>
            </a:r>
          </a:p>
          <a:p>
            <a:pPr defTabSz="432444">
              <a:defRPr/>
            </a:pPr>
            <a:r>
              <a:rPr lang="en-US" i="1" dirty="0" smtClean="0">
                <a:solidFill>
                  <a:srgbClr val="000000"/>
                </a:solidFill>
              </a:rPr>
              <a:t>Teaching sequence:</a:t>
            </a:r>
            <a:endParaRPr lang="en-US" dirty="0" smtClean="0">
              <a:solidFill>
                <a:srgbClr val="000000"/>
              </a:solidFill>
            </a:endParaRPr>
          </a:p>
          <a:p>
            <a:pPr marL="171450" indent="-171450" defTabSz="432444">
              <a:buFont typeface="Arial"/>
              <a:buChar char="•"/>
              <a:defRPr/>
            </a:pPr>
            <a:r>
              <a:rPr lang="en-US" dirty="0" smtClean="0">
                <a:solidFill>
                  <a:srgbClr val="000000"/>
                </a:solidFill>
              </a:rPr>
              <a:t>Draw an unlabeled ten thousands place value chart on your personal white board.</a:t>
            </a:r>
          </a:p>
          <a:p>
            <a:pPr marL="171450" indent="-171450" defTabSz="432444">
              <a:buFont typeface="Arial"/>
              <a:buChar char="•"/>
              <a:defRPr/>
            </a:pPr>
            <a:r>
              <a:rPr lang="en-US" dirty="0" smtClean="0">
                <a:solidFill>
                  <a:srgbClr val="000000"/>
                </a:solidFill>
              </a:rPr>
              <a:t>Place chips in your place value chart to represent both numbers.</a:t>
            </a:r>
          </a:p>
          <a:p>
            <a:pPr marL="171450" indent="-171450" defTabSz="432444">
              <a:buFont typeface="Arial"/>
              <a:buChar char="•"/>
              <a:defRPr/>
            </a:pPr>
            <a:r>
              <a:rPr lang="en-US" dirty="0" smtClean="0">
                <a:solidFill>
                  <a:srgbClr val="000000"/>
                </a:solidFill>
              </a:rPr>
              <a:t>What is the largest unit for each number? (ten thousands)</a:t>
            </a:r>
          </a:p>
          <a:p>
            <a:pPr marL="171450" indent="-171450" defTabSz="432444">
              <a:buFont typeface="Arial"/>
              <a:buChar char="•"/>
              <a:defRPr/>
            </a:pPr>
            <a:r>
              <a:rPr lang="en-US" dirty="0" smtClean="0">
                <a:solidFill>
                  <a:srgbClr val="000000"/>
                </a:solidFill>
              </a:rPr>
              <a:t>What is the value of the ten thousands for each number? (4)</a:t>
            </a:r>
          </a:p>
          <a:p>
            <a:pPr marL="171450" indent="-171450" defTabSz="432444">
              <a:buFont typeface="Arial"/>
              <a:buChar char="•"/>
              <a:defRPr/>
            </a:pPr>
            <a:r>
              <a:rPr lang="en-US" dirty="0" smtClean="0">
                <a:solidFill>
                  <a:srgbClr val="000000"/>
                </a:solidFill>
              </a:rPr>
              <a:t>What is the next largest unit? (thousands)</a:t>
            </a:r>
          </a:p>
          <a:p>
            <a:pPr marL="171450" indent="-171450" defTabSz="432444">
              <a:buFont typeface="Arial"/>
              <a:buChar char="•"/>
              <a:defRPr/>
            </a:pPr>
            <a:r>
              <a:rPr lang="en-US" dirty="0" smtClean="0">
                <a:solidFill>
                  <a:srgbClr val="000000"/>
                </a:solidFill>
              </a:rPr>
              <a:t>What is the value of the thousands for each number? (3 and 5)</a:t>
            </a:r>
          </a:p>
          <a:p>
            <a:pPr marL="171450" indent="-171450" defTabSz="432444">
              <a:buFont typeface="Arial"/>
              <a:buChar char="•"/>
              <a:defRPr/>
            </a:pPr>
            <a:r>
              <a:rPr lang="en-US" dirty="0" smtClean="0">
                <a:solidFill>
                  <a:srgbClr val="000000"/>
                </a:solidFill>
              </a:rPr>
              <a:t>What is greater? 3 thousands or 5 thousands? (5 thousands)</a:t>
            </a:r>
          </a:p>
          <a:p>
            <a:pPr marL="171450" indent="-171450" defTabSz="432444">
              <a:buFont typeface="Arial"/>
              <a:buChar char="•"/>
              <a:defRPr/>
            </a:pPr>
            <a:r>
              <a:rPr lang="en-US" dirty="0" smtClean="0">
                <a:solidFill>
                  <a:srgbClr val="000000"/>
                </a:solidFill>
              </a:rPr>
              <a:t>Tell your partner a statement that compares these two numbers using the phrase “greater than”. (45,302 is greater than 43,021.)</a:t>
            </a:r>
          </a:p>
          <a:p>
            <a:pPr marL="171450" indent="-171450" defTabSz="432444">
              <a:buFont typeface="Arial"/>
              <a:buChar char="•"/>
              <a:defRPr/>
            </a:pPr>
            <a:r>
              <a:rPr lang="en-US" dirty="0" smtClean="0">
                <a:solidFill>
                  <a:srgbClr val="000000"/>
                </a:solidFill>
              </a:rPr>
              <a:t>Now, tell your partner a statement that compares these two numbers using the phrase “less than.” (43,021 is less than 45,302.)</a:t>
            </a:r>
          </a:p>
          <a:p>
            <a:pPr marL="171450" indent="-171450" defTabSz="432444">
              <a:buFont typeface="Arial"/>
              <a:buChar char="•"/>
              <a:defRPr/>
            </a:pPr>
            <a:endParaRPr lang="en-US" dirty="0">
              <a:solidFill>
                <a:srgbClr val="000000"/>
              </a:solidFill>
            </a:endParaRPr>
          </a:p>
          <a:p>
            <a:pPr marL="171450" indent="-171450" defTabSz="432444">
              <a:buFont typeface="Arial"/>
              <a:buChar char="•"/>
              <a:defRPr/>
            </a:pPr>
            <a:r>
              <a:rPr lang="en-US" i="1" dirty="0" smtClean="0">
                <a:solidFill>
                  <a:srgbClr val="000000"/>
                </a:solidFill>
              </a:rPr>
              <a:t>Students may draw disks, use manipulatives, or draw using the chip model as was shown from Lesson 1. (</a:t>
            </a:r>
            <a:r>
              <a:rPr lang="en-US" b="1" dirty="0" smtClean="0">
                <a:solidFill>
                  <a:srgbClr val="000000"/>
                </a:solidFill>
              </a:rPr>
              <a:t>CLICK</a:t>
            </a:r>
            <a:r>
              <a:rPr lang="en-US" i="1" dirty="0" smtClean="0">
                <a:solidFill>
                  <a:srgbClr val="000000"/>
                </a:solidFill>
              </a:rPr>
              <a:t> to show image of drawn disks.)</a:t>
            </a:r>
          </a:p>
          <a:p>
            <a:pPr marL="171450" indent="-171450" defTabSz="432444">
              <a:buFont typeface="Arial"/>
              <a:buChar char="•"/>
              <a:defRPr/>
            </a:pPr>
            <a:r>
              <a:rPr lang="en-US" i="1" dirty="0" smtClean="0">
                <a:solidFill>
                  <a:srgbClr val="000000"/>
                </a:solidFill>
              </a:rPr>
              <a:t>(</a:t>
            </a:r>
            <a:r>
              <a:rPr lang="en-US" b="1" dirty="0" smtClean="0">
                <a:solidFill>
                  <a:srgbClr val="000000"/>
                </a:solidFill>
              </a:rPr>
              <a:t>CLICK</a:t>
            </a:r>
            <a:r>
              <a:rPr lang="en-US" i="1" dirty="0" smtClean="0">
                <a:solidFill>
                  <a:srgbClr val="000000"/>
                </a:solidFill>
              </a:rPr>
              <a:t> to show image of digits in place value chart.) Showing the digits in the place value chart is a more abstract way for students to compare the value of the larger units.</a:t>
            </a:r>
          </a:p>
          <a:p>
            <a:pPr marL="171450" indent="-171450" defTabSz="432444">
              <a:buFont typeface="Arial"/>
              <a:buChar char="•"/>
              <a:defRPr/>
            </a:pPr>
            <a:r>
              <a:rPr lang="en-US" i="1" dirty="0" smtClean="0">
                <a:solidFill>
                  <a:srgbClr val="000000"/>
                </a:solidFill>
              </a:rPr>
              <a:t>Using verbal comparison statements places the focus on the units and the size of the numbers, instead of on the comparison symbol.</a:t>
            </a:r>
          </a:p>
          <a:p>
            <a:pPr marL="171450" indent="-171450" defTabSz="432444">
              <a:buFont typeface="Arial"/>
              <a:buChar char="•"/>
              <a:defRPr/>
            </a:pPr>
            <a:r>
              <a:rPr lang="en-US" i="1" dirty="0" smtClean="0">
                <a:solidFill>
                  <a:srgbClr val="000000"/>
                </a:solidFill>
              </a:rPr>
              <a:t>Avoiding the comparison symbol initially reinforces the comparison understanding, and avoids a lesson that focuses on the symbols and drawing alligators.</a:t>
            </a:r>
          </a:p>
          <a:p>
            <a:pPr defTabSz="432444">
              <a:defRPr/>
            </a:pPr>
            <a:endParaRPr lang="en-US" dirty="0">
              <a:solidFill>
                <a:srgbClr val="000000"/>
              </a:solidFill>
            </a:endParaRPr>
          </a:p>
          <a:p>
            <a:pPr defTabSz="432444">
              <a:defRPr/>
            </a:pPr>
            <a:r>
              <a:rPr lang="en-US" i="1" dirty="0" smtClean="0">
                <a:solidFill>
                  <a:srgbClr val="000000"/>
                </a:solidFill>
              </a:rPr>
              <a:t>&lt;Have participants work on Lesson</a:t>
            </a:r>
            <a:r>
              <a:rPr lang="en-US" i="1" baseline="0" dirty="0" smtClean="0">
                <a:solidFill>
                  <a:srgbClr val="000000"/>
                </a:solidFill>
              </a:rPr>
              <a:t> 5</a:t>
            </a:r>
            <a:r>
              <a:rPr lang="en-US" i="1" dirty="0" smtClean="0">
                <a:solidFill>
                  <a:srgbClr val="000000"/>
                </a:solidFill>
              </a:rPr>
              <a:t> problems on the Participant Problem </a:t>
            </a:r>
            <a:r>
              <a:rPr lang="en-US" i="1" dirty="0">
                <a:solidFill>
                  <a:srgbClr val="000000"/>
                </a:solidFill>
              </a:rPr>
              <a:t>S</a:t>
            </a:r>
            <a:r>
              <a:rPr lang="en-US" i="1" dirty="0" smtClean="0">
                <a:solidFill>
                  <a:srgbClr val="000000"/>
                </a:solidFill>
              </a:rPr>
              <a:t>et.&gt;</a:t>
            </a:r>
          </a:p>
          <a:p>
            <a:pPr defTabSz="432444">
              <a:defRPr/>
            </a:pPr>
            <a:endParaRPr lang="en-US" dirty="0" smtClean="0">
              <a:solidFill>
                <a:srgbClr val="000000"/>
              </a:solidFill>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22</a:t>
            </a:fld>
            <a:endParaRPr lang="en-US" dirty="0"/>
          </a:p>
        </p:txBody>
      </p:sp>
      <p:sp>
        <p:nvSpPr>
          <p:cNvPr id="12" name="Date Placeholder 11"/>
          <p:cNvSpPr>
            <a:spLocks noGrp="1"/>
          </p:cNvSpPr>
          <p:nvPr>
            <p:ph type="dt" idx="13"/>
          </p:nvPr>
        </p:nvSpPr>
        <p:spPr/>
        <p:txBody>
          <a:bodyPr/>
          <a:lstStyle/>
          <a:p>
            <a:pPr>
              <a:defRPr/>
            </a:pPr>
            <a:r>
              <a:rPr lang="en-US" dirty="0" smtClean="0"/>
              <a:t>Module Focus Session                                      Grade 4 - Module 1</a:t>
            </a:r>
            <a:endParaRPr lang="en-US" dirty="0"/>
          </a:p>
        </p:txBody>
      </p:sp>
      <p:sp>
        <p:nvSpPr>
          <p:cNvPr id="13" name="Header Placeholder 12"/>
          <p:cNvSpPr>
            <a:spLocks noGrp="1"/>
          </p:cNvSpPr>
          <p:nvPr>
            <p:ph type="hdr" sz="quarter" idx="14"/>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7</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smtClean="0"/>
              <a:t>Personal white board</a:t>
            </a:r>
          </a:p>
          <a:p>
            <a:pPr marL="433946" lvl="1" indent="-270277">
              <a:buFont typeface="Arial" pitchFamily="34" charset="0"/>
              <a:buChar char="•"/>
            </a:pPr>
            <a:r>
              <a:rPr lang="en-US" dirty="0" smtClean="0"/>
              <a:t>Place value disks</a:t>
            </a:r>
          </a:p>
          <a:p>
            <a:pPr marL="433946" lvl="1" indent="-270277">
              <a:buFont typeface="Arial" pitchFamily="34" charset="0"/>
              <a:buChar char="•"/>
            </a:pPr>
            <a:r>
              <a:rPr lang="en-US" dirty="0"/>
              <a:t>Participant Problem Set Lesson </a:t>
            </a:r>
            <a:r>
              <a:rPr lang="en-US" dirty="0" smtClean="0"/>
              <a:t>5</a:t>
            </a:r>
            <a:endParaRPr lang="en-US" dirty="0"/>
          </a:p>
          <a:p>
            <a:pPr marL="163669" lvl="1"/>
            <a:endParaRPr lang="en-US" dirty="0"/>
          </a:p>
        </p:txBody>
      </p:sp>
      <p:sp>
        <p:nvSpPr>
          <p:cNvPr id="4" name="Footer Placeholder 3"/>
          <p:cNvSpPr>
            <a:spLocks noGrp="1"/>
          </p:cNvSpPr>
          <p:nvPr>
            <p:ph type="ftr" sz="quarter" idx="15"/>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035080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172200" cy="5257800"/>
          </a:xfrm>
        </p:spPr>
        <p:txBody>
          <a:bodyPr/>
          <a:lstStyle/>
          <a:p>
            <a:pPr defTabSz="432444">
              <a:defRPr/>
            </a:pPr>
            <a:r>
              <a:rPr lang="en-US" b="1" dirty="0">
                <a:solidFill>
                  <a:srgbClr val="000000"/>
                </a:solidFill>
              </a:rPr>
              <a:t>LINK</a:t>
            </a:r>
          </a:p>
          <a:p>
            <a:pPr marL="171450" indent="-171450" defTabSz="432444">
              <a:buFont typeface="Arial"/>
              <a:buChar char="•"/>
              <a:defRPr/>
            </a:pPr>
            <a:r>
              <a:rPr lang="en-US" dirty="0" smtClean="0">
                <a:solidFill>
                  <a:srgbClr val="000000"/>
                </a:solidFill>
              </a:rPr>
              <a:t>Students have been adding and subtracting 1, 10 and 100 since Kindergarten and up.</a:t>
            </a:r>
          </a:p>
          <a:p>
            <a:pPr marL="171450" indent="-171450" defTabSz="432444">
              <a:buFont typeface="Arial"/>
              <a:buChar char="•"/>
              <a:defRPr/>
            </a:pPr>
            <a:r>
              <a:rPr lang="en-US" dirty="0" smtClean="0">
                <a:solidFill>
                  <a:srgbClr val="000000"/>
                </a:solidFill>
              </a:rPr>
              <a:t>Now the application is not to the ones period, but rather the newly-learned thousands period.</a:t>
            </a:r>
            <a:endParaRPr lang="en-US" dirty="0">
              <a:solidFill>
                <a:srgbClr val="000000"/>
              </a:solidFill>
            </a:endParaRPr>
          </a:p>
          <a:p>
            <a:pPr defTabSz="432444">
              <a:defRPr/>
            </a:pPr>
            <a:endParaRPr lang="en-US" dirty="0">
              <a:solidFill>
                <a:srgbClr val="000000"/>
              </a:solidFill>
            </a:endParaRPr>
          </a:p>
          <a:p>
            <a:pPr defTabSz="432444">
              <a:defRPr/>
            </a:pPr>
            <a:r>
              <a:rPr lang="en-US" b="1" dirty="0">
                <a:solidFill>
                  <a:srgbClr val="000000"/>
                </a:solidFill>
              </a:rPr>
              <a:t>Lesson </a:t>
            </a:r>
            <a:r>
              <a:rPr lang="en-US" b="1" dirty="0" smtClean="0">
                <a:solidFill>
                  <a:srgbClr val="000000"/>
                </a:solidFill>
              </a:rPr>
              <a:t>6:</a:t>
            </a:r>
            <a:endParaRPr lang="en-US" b="1" dirty="0">
              <a:solidFill>
                <a:srgbClr val="000000"/>
              </a:solidFill>
            </a:endParaRPr>
          </a:p>
          <a:p>
            <a:pPr defTabSz="432444">
              <a:defRPr/>
            </a:pPr>
            <a:r>
              <a:rPr lang="en-US" i="1" dirty="0">
                <a:solidFill>
                  <a:srgbClr val="000000"/>
                </a:solidFill>
              </a:rPr>
              <a:t>Teaching sequence:</a:t>
            </a:r>
          </a:p>
          <a:p>
            <a:pPr marL="171450" indent="-171450" defTabSz="432444">
              <a:buFont typeface="Arial"/>
              <a:buChar char="•"/>
              <a:defRPr/>
            </a:pPr>
            <a:r>
              <a:rPr lang="en-US" dirty="0" smtClean="0">
                <a:solidFill>
                  <a:srgbClr val="000000"/>
                </a:solidFill>
              </a:rPr>
              <a:t>Draw an unlabeled ten thousands place value chart on your personal white board.</a:t>
            </a:r>
          </a:p>
          <a:p>
            <a:pPr marL="171450" indent="-171450" defTabSz="432444">
              <a:buFont typeface="Arial"/>
              <a:buChar char="•"/>
              <a:defRPr/>
            </a:pPr>
            <a:r>
              <a:rPr lang="en-US" dirty="0" smtClean="0">
                <a:solidFill>
                  <a:srgbClr val="000000"/>
                </a:solidFill>
              </a:rPr>
              <a:t>Draw disks to show 3,112. (</a:t>
            </a:r>
            <a:r>
              <a:rPr lang="en-US" b="1" dirty="0" smtClean="0">
                <a:solidFill>
                  <a:srgbClr val="000000"/>
                </a:solidFill>
              </a:rPr>
              <a:t>CLICK</a:t>
            </a:r>
            <a:r>
              <a:rPr lang="en-US" dirty="0" smtClean="0">
                <a:solidFill>
                  <a:srgbClr val="000000"/>
                </a:solidFill>
              </a:rPr>
              <a:t> to verify answer.)</a:t>
            </a:r>
          </a:p>
          <a:p>
            <a:pPr marL="171450" indent="-171450" defTabSz="432444">
              <a:buFont typeface="Arial"/>
              <a:buChar char="•"/>
              <a:defRPr/>
            </a:pPr>
            <a:r>
              <a:rPr lang="en-US" dirty="0" smtClean="0">
                <a:solidFill>
                  <a:srgbClr val="000000"/>
                </a:solidFill>
              </a:rPr>
              <a:t>Draw 1 more unit of 1 thousand. What number is 1 thousand more than 3,112? (4,112)</a:t>
            </a:r>
          </a:p>
          <a:p>
            <a:pPr marL="171450" indent="-171450" defTabSz="432444">
              <a:buFont typeface="Arial"/>
              <a:buChar char="•"/>
              <a:defRPr/>
            </a:pPr>
            <a:r>
              <a:rPr lang="en-US" dirty="0" smtClean="0">
                <a:solidFill>
                  <a:srgbClr val="000000"/>
                </a:solidFill>
              </a:rPr>
              <a:t>Show and tell your partner what is 1 thousand less than 3,112. (2,112)</a:t>
            </a:r>
          </a:p>
          <a:p>
            <a:pPr marL="171450" indent="-171450" defTabSz="432444">
              <a:buFont typeface="Arial"/>
              <a:buChar char="•"/>
              <a:defRPr/>
            </a:pPr>
            <a:r>
              <a:rPr lang="en-US" dirty="0" smtClean="0">
                <a:solidFill>
                  <a:srgbClr val="000000"/>
                </a:solidFill>
              </a:rPr>
              <a:t>Draw 1 ten thousand disk. What number do you have? (14,112)</a:t>
            </a:r>
          </a:p>
          <a:p>
            <a:pPr marL="171450" indent="-171450" defTabSz="432444">
              <a:buFont typeface="Arial"/>
              <a:buChar char="•"/>
              <a:defRPr/>
            </a:pPr>
            <a:r>
              <a:rPr lang="en-US" dirty="0" smtClean="0">
                <a:solidFill>
                  <a:srgbClr val="000000"/>
                </a:solidFill>
              </a:rPr>
              <a:t>Show what is 1 thousand less than 14,112. Say the number. (13,112)</a:t>
            </a:r>
          </a:p>
          <a:p>
            <a:pPr marL="171450" indent="-171450" defTabSz="432444">
              <a:buFont typeface="Arial"/>
              <a:buChar char="•"/>
              <a:defRPr/>
            </a:pPr>
            <a:r>
              <a:rPr lang="en-US" dirty="0" smtClean="0">
                <a:solidFill>
                  <a:srgbClr val="000000"/>
                </a:solidFill>
              </a:rPr>
              <a:t>Show and tell your partner what is 1 thousand more than 14,112. (15,112)</a:t>
            </a:r>
          </a:p>
          <a:p>
            <a:pPr marL="171450" indent="-171450" defTabSz="432444">
              <a:buFont typeface="Arial"/>
              <a:buChar char="•"/>
              <a:defRPr/>
            </a:pPr>
            <a:endParaRPr lang="en-US" dirty="0">
              <a:solidFill>
                <a:srgbClr val="000000"/>
              </a:solidFill>
            </a:endParaRPr>
          </a:p>
          <a:p>
            <a:pPr marL="171450" indent="-171450" defTabSz="432444">
              <a:buFont typeface="Arial"/>
              <a:buChar char="•"/>
              <a:defRPr/>
            </a:pPr>
            <a:r>
              <a:rPr lang="en-US" dirty="0" smtClean="0">
                <a:solidFill>
                  <a:srgbClr val="000000"/>
                </a:solidFill>
              </a:rPr>
              <a:t>The sequence continues using various numbers by adding or subtracting units of 10 thousand and 100 thousand. (</a:t>
            </a:r>
            <a:r>
              <a:rPr lang="en-US" b="1" dirty="0" smtClean="0">
                <a:solidFill>
                  <a:srgbClr val="000000"/>
                </a:solidFill>
              </a:rPr>
              <a:t>CLICK</a:t>
            </a:r>
            <a:r>
              <a:rPr lang="en-US" dirty="0" smtClean="0">
                <a:solidFill>
                  <a:srgbClr val="000000"/>
                </a:solidFill>
              </a:rPr>
              <a:t> to show example of adding 10 thousand.)</a:t>
            </a:r>
          </a:p>
          <a:p>
            <a:pPr defTabSz="432444">
              <a:defRPr/>
            </a:pPr>
            <a:endParaRPr lang="en-US" dirty="0">
              <a:solidFill>
                <a:srgbClr val="000000"/>
              </a:solidFill>
            </a:endParaRPr>
          </a:p>
          <a:p>
            <a:pPr defTabSz="432444">
              <a:defRPr/>
            </a:pPr>
            <a:r>
              <a:rPr lang="en-US" i="1" dirty="0" smtClean="0">
                <a:solidFill>
                  <a:srgbClr val="000000"/>
                </a:solidFill>
              </a:rPr>
              <a:t>&lt;Have participants work on Lesson</a:t>
            </a:r>
            <a:r>
              <a:rPr lang="en-US" i="1" baseline="0" dirty="0" smtClean="0">
                <a:solidFill>
                  <a:srgbClr val="000000"/>
                </a:solidFill>
              </a:rPr>
              <a:t> 6</a:t>
            </a:r>
            <a:r>
              <a:rPr lang="en-US" i="1" dirty="0" smtClean="0">
                <a:solidFill>
                  <a:srgbClr val="000000"/>
                </a:solidFill>
              </a:rPr>
              <a:t> </a:t>
            </a:r>
            <a:r>
              <a:rPr lang="en-US" i="1" dirty="0">
                <a:solidFill>
                  <a:srgbClr val="000000"/>
                </a:solidFill>
              </a:rPr>
              <a:t>problems on the Participant Problem Set.</a:t>
            </a:r>
            <a:r>
              <a:rPr lang="en-US" i="1" dirty="0" smtClean="0">
                <a:solidFill>
                  <a:srgbClr val="000000"/>
                </a:solidFill>
              </a:rPr>
              <a:t>&gt;</a:t>
            </a:r>
          </a:p>
          <a:p>
            <a:pPr>
              <a:defRPr/>
            </a:pPr>
            <a:endParaRPr lang="en-US" i="1" dirty="0">
              <a:solidFill>
                <a:srgbClr val="000000"/>
              </a:solidFill>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23</a:t>
            </a:fld>
            <a:endParaRPr lang="en-US" dirty="0"/>
          </a:p>
        </p:txBody>
      </p:sp>
      <p:sp>
        <p:nvSpPr>
          <p:cNvPr id="12" name="Date Placeholder 11"/>
          <p:cNvSpPr>
            <a:spLocks noGrp="1"/>
          </p:cNvSpPr>
          <p:nvPr>
            <p:ph type="dt" idx="13"/>
          </p:nvPr>
        </p:nvSpPr>
        <p:spPr/>
        <p:txBody>
          <a:bodyPr/>
          <a:lstStyle/>
          <a:p>
            <a:pPr>
              <a:defRPr/>
            </a:pPr>
            <a:r>
              <a:rPr lang="en-US" dirty="0" smtClean="0"/>
              <a:t>Module Focus Session                                      Grade 4 - Module 1</a:t>
            </a:r>
            <a:endParaRPr lang="en-US" dirty="0"/>
          </a:p>
        </p:txBody>
      </p:sp>
      <p:sp>
        <p:nvSpPr>
          <p:cNvPr id="13" name="Header Placeholder 12"/>
          <p:cNvSpPr>
            <a:spLocks noGrp="1"/>
          </p:cNvSpPr>
          <p:nvPr>
            <p:ph type="hdr" sz="quarter" idx="14"/>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6</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a:t>Personal white board</a:t>
            </a:r>
          </a:p>
          <a:p>
            <a:pPr marL="433946" lvl="1" indent="-270277">
              <a:buFont typeface="Arial" pitchFamily="34" charset="0"/>
              <a:buChar char="•"/>
            </a:pPr>
            <a:r>
              <a:rPr lang="en-US" dirty="0" smtClean="0"/>
              <a:t>Participant </a:t>
            </a:r>
            <a:r>
              <a:rPr lang="en-US" dirty="0"/>
              <a:t>Problem Set Lesson </a:t>
            </a:r>
            <a:r>
              <a:rPr lang="en-US" dirty="0" smtClean="0"/>
              <a:t>6</a:t>
            </a:r>
            <a:endParaRPr lang="en-US" dirty="0"/>
          </a:p>
          <a:p>
            <a:pPr marL="433946" lvl="1" indent="-270277">
              <a:buFont typeface="Arial" pitchFamily="34" charset="0"/>
              <a:buChar char="•"/>
            </a:pPr>
            <a:endParaRPr lang="en-US" dirty="0"/>
          </a:p>
        </p:txBody>
      </p:sp>
      <p:sp>
        <p:nvSpPr>
          <p:cNvPr id="4" name="Footer Placeholder 3"/>
          <p:cNvSpPr>
            <a:spLocks noGrp="1"/>
          </p:cNvSpPr>
          <p:nvPr>
            <p:ph type="ftr" sz="quarter" idx="15"/>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035080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a:xfrm>
            <a:off x="457200" y="3657600"/>
            <a:ext cx="6248400" cy="5257800"/>
          </a:xfrm>
        </p:spPr>
        <p:txBody>
          <a:bodyPr/>
          <a:lstStyle/>
          <a:p>
            <a:r>
              <a:rPr lang="en-US" baseline="0" dirty="0" smtClean="0"/>
              <a:t>Have participants read the narrative for Topic C on page 1.C.1.</a:t>
            </a:r>
          </a:p>
          <a:p>
            <a:r>
              <a:rPr lang="en-US" dirty="0" smtClean="0"/>
              <a:t>Note that:</a:t>
            </a:r>
          </a:p>
          <a:p>
            <a:pPr marL="171450" indent="-171450">
              <a:buFont typeface="Arial"/>
              <a:buChar char="•"/>
            </a:pPr>
            <a:r>
              <a:rPr lang="en-US" baseline="0" dirty="0" smtClean="0"/>
              <a:t>The students </a:t>
            </a:r>
            <a:r>
              <a:rPr lang="en-US" dirty="0" smtClean="0"/>
              <a:t>round numbers up to 1 million.</a:t>
            </a:r>
          </a:p>
          <a:p>
            <a:pPr marL="171450" indent="-171450">
              <a:buFont typeface="Arial"/>
              <a:buChar char="•"/>
            </a:pPr>
            <a:r>
              <a:rPr lang="en-US" dirty="0" smtClean="0"/>
              <a:t>Place value understanding is at the core of this skill.</a:t>
            </a:r>
          </a:p>
          <a:p>
            <a:pPr marL="171450" indent="-171450">
              <a:buFont typeface="Arial"/>
              <a:buChar char="•"/>
            </a:pPr>
            <a:r>
              <a:rPr lang="en-US" dirty="0" smtClean="0"/>
              <a:t>Students no longer round to just 2 places, but to any place value for multi-digit numbers.</a:t>
            </a:r>
          </a:p>
          <a:p>
            <a:pPr marL="171450" indent="-171450">
              <a:buFont typeface="Arial"/>
              <a:buChar char="•"/>
            </a:pPr>
            <a:endParaRPr lang="en-US" baseline="0" dirty="0" smtClean="0"/>
          </a:p>
          <a:p>
            <a:endParaRPr lang="en-US" dirty="0" smtClean="0"/>
          </a:p>
          <a:p>
            <a:r>
              <a:rPr lang="en-US" b="1" u="sng" dirty="0" smtClean="0"/>
              <a:t>Turn and Talk</a:t>
            </a:r>
            <a:r>
              <a:rPr lang="en-US" u="sng" dirty="0" smtClean="0"/>
              <a:t>:</a:t>
            </a:r>
            <a:endParaRPr lang="en-US" u="sng" dirty="0"/>
          </a:p>
          <a:p>
            <a:pPr marL="171450" indent="-171450">
              <a:buFont typeface="Arial"/>
              <a:buChar char="•"/>
            </a:pPr>
            <a:r>
              <a:rPr lang="en-US" u="sng" baseline="0" dirty="0" smtClean="0"/>
              <a:t>What</a:t>
            </a:r>
            <a:r>
              <a:rPr lang="en-US" u="sng" dirty="0" smtClean="0"/>
              <a:t> skills do Grade 4 students need to bring with them to this topic to be successful? </a:t>
            </a:r>
            <a:r>
              <a:rPr lang="en-US" dirty="0" smtClean="0"/>
              <a:t>(Rounding to the nearest ten and hundred, use of [vertical] number line, identifying the largest unit in a number.)</a:t>
            </a:r>
          </a:p>
          <a:p>
            <a:pPr marL="171450" indent="-171450">
              <a:buFont typeface="Arial"/>
              <a:buChar char="•"/>
            </a:pPr>
            <a:r>
              <a:rPr lang="en-US" u="sng" baseline="0" dirty="0" smtClean="0"/>
              <a:t>What</a:t>
            </a:r>
            <a:r>
              <a:rPr lang="en-US" u="sng" dirty="0" smtClean="0"/>
              <a:t> skills do you know your Grade 4 students will have (or not have) to prepare them for this topic? </a:t>
            </a:r>
            <a:r>
              <a:rPr lang="en-US" dirty="0" smtClean="0"/>
              <a:t>(Answers will vary at each school site. Relate concerns about gaps to the last portion of today’s session which focuses on implementation.)</a:t>
            </a:r>
            <a:endParaRPr lang="en-US" baseline="0" dirty="0" smtClean="0"/>
          </a:p>
        </p:txBody>
      </p:sp>
      <p:sp>
        <p:nvSpPr>
          <p:cNvPr id="4" name="Header Placeholder 3"/>
          <p:cNvSpPr>
            <a:spLocks noGrp="1"/>
          </p:cNvSpPr>
          <p:nvPr>
            <p:ph type="hdr" sz="quarter" idx="10"/>
          </p:nvPr>
        </p:nvSpPr>
        <p:spPr/>
        <p:txBody>
          <a:bodyPr/>
          <a:lstStyle/>
          <a:p>
            <a:pPr>
              <a:defRPr/>
            </a:pPr>
            <a:r>
              <a:rPr lang="en-US" dirty="0" smtClean="0"/>
              <a:t>Eureka Math: A Story of Units                       www.CommonCore.org</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24</a:t>
            </a:fld>
            <a:endParaRPr lang="en-US" dirty="0"/>
          </a:p>
        </p:txBody>
      </p:sp>
      <p:sp>
        <p:nvSpPr>
          <p:cNvPr id="7" name="Date Placeholder 6"/>
          <p:cNvSpPr>
            <a:spLocks noGrp="1"/>
          </p:cNvSpPr>
          <p:nvPr>
            <p:ph type="dt" idx="13"/>
          </p:nvPr>
        </p:nvSpPr>
        <p:spPr/>
        <p:txBody>
          <a:bodyPr/>
          <a:lstStyle/>
          <a:p>
            <a:pPr>
              <a:defRPr/>
            </a:pPr>
            <a:r>
              <a:rPr lang="en-US" dirty="0" smtClean="0"/>
              <a:t>Module Focus Session                                      Grade 4 - Module 1</a:t>
            </a:r>
          </a:p>
        </p:txBody>
      </p:sp>
      <p:sp>
        <p:nvSpPr>
          <p:cNvPr id="9"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5</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a:t>G4-M1 Book</a:t>
            </a:r>
          </a:p>
          <a:p>
            <a:pPr marL="891146" lvl="2" indent="-270277">
              <a:buFont typeface="Arial" pitchFamily="34" charset="0"/>
              <a:buChar char="•"/>
            </a:pPr>
            <a:r>
              <a:rPr lang="en-US" dirty="0"/>
              <a:t>Topic Opener </a:t>
            </a:r>
            <a:r>
              <a:rPr lang="en-US" dirty="0" smtClean="0"/>
              <a:t>C </a:t>
            </a:r>
            <a:r>
              <a:rPr lang="en-US" dirty="0"/>
              <a:t>page 1</a:t>
            </a:r>
            <a:r>
              <a:rPr lang="en-US" dirty="0" smtClean="0"/>
              <a:t>.C.</a:t>
            </a:r>
            <a:r>
              <a:rPr lang="en-US" dirty="0"/>
              <a:t>1</a:t>
            </a:r>
          </a:p>
          <a:p>
            <a:pPr marL="433946" lvl="1" indent="-270277">
              <a:buFont typeface="Arial" pitchFamily="34" charset="0"/>
              <a:buChar char="•"/>
            </a:pPr>
            <a:endParaRPr lang="en-US" dirty="0"/>
          </a:p>
        </p:txBody>
      </p:sp>
      <p:sp>
        <p:nvSpPr>
          <p:cNvPr id="5" name="Footer Placeholder 4"/>
          <p:cNvSpPr>
            <a:spLocks noGrp="1"/>
          </p:cNvSpPr>
          <p:nvPr>
            <p:ph type="ftr" sz="quarter" idx="14"/>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007547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172200" cy="5257800"/>
          </a:xfrm>
        </p:spPr>
        <p:txBody>
          <a:bodyPr/>
          <a:lstStyle/>
          <a:p>
            <a:pPr defTabSz="432444">
              <a:defRPr/>
            </a:pPr>
            <a:r>
              <a:rPr lang="en-US" b="1" dirty="0">
                <a:solidFill>
                  <a:srgbClr val="000000"/>
                </a:solidFill>
              </a:rPr>
              <a:t>LINK</a:t>
            </a:r>
          </a:p>
          <a:p>
            <a:pPr marL="171450" indent="-171450" defTabSz="432444">
              <a:buFont typeface="Arial"/>
              <a:buChar char="•"/>
              <a:defRPr/>
            </a:pPr>
            <a:r>
              <a:rPr lang="en-US" dirty="0">
                <a:solidFill>
                  <a:srgbClr val="000000"/>
                </a:solidFill>
              </a:rPr>
              <a:t>Students </a:t>
            </a:r>
            <a:r>
              <a:rPr lang="en-US" dirty="0" smtClean="0">
                <a:solidFill>
                  <a:srgbClr val="000000"/>
                </a:solidFill>
              </a:rPr>
              <a:t>round to the nearest ten and hundred in Grade 3.</a:t>
            </a:r>
          </a:p>
          <a:p>
            <a:pPr marL="171450" indent="-171450" defTabSz="432444">
              <a:buFont typeface="Arial"/>
              <a:buChar char="•"/>
              <a:defRPr/>
            </a:pPr>
            <a:r>
              <a:rPr lang="en-US" dirty="0" smtClean="0">
                <a:solidFill>
                  <a:srgbClr val="000000"/>
                </a:solidFill>
              </a:rPr>
              <a:t>Fluency in Lesson 7 reviews this skill using the vertical number line and finding the halfway point of a ten or hundred.</a:t>
            </a:r>
          </a:p>
          <a:p>
            <a:pPr marL="171450" indent="-171450" defTabSz="432444">
              <a:buFont typeface="Arial"/>
              <a:buChar char="•"/>
              <a:defRPr/>
            </a:pPr>
            <a:r>
              <a:rPr lang="en-US" dirty="0" smtClean="0">
                <a:solidFill>
                  <a:srgbClr val="000000"/>
                </a:solidFill>
              </a:rPr>
              <a:t>This fluency prepares students for Lesson 7 as they extend to the thousands place.</a:t>
            </a:r>
            <a:endParaRPr lang="en-US" dirty="0">
              <a:solidFill>
                <a:srgbClr val="000000"/>
              </a:solidFill>
            </a:endParaRPr>
          </a:p>
          <a:p>
            <a:pPr defTabSz="432444">
              <a:defRPr/>
            </a:pPr>
            <a:endParaRPr lang="en-US" dirty="0">
              <a:solidFill>
                <a:srgbClr val="000000"/>
              </a:solidFill>
            </a:endParaRPr>
          </a:p>
          <a:p>
            <a:pPr defTabSz="432444">
              <a:defRPr/>
            </a:pPr>
            <a:r>
              <a:rPr lang="en-US" b="1" dirty="0">
                <a:solidFill>
                  <a:srgbClr val="000000"/>
                </a:solidFill>
              </a:rPr>
              <a:t>Lesson </a:t>
            </a:r>
            <a:r>
              <a:rPr lang="en-US" b="1" dirty="0" smtClean="0">
                <a:solidFill>
                  <a:srgbClr val="000000"/>
                </a:solidFill>
              </a:rPr>
              <a:t>7:</a:t>
            </a:r>
            <a:endParaRPr lang="en-US" b="1" dirty="0">
              <a:solidFill>
                <a:srgbClr val="000000"/>
              </a:solidFill>
            </a:endParaRPr>
          </a:p>
          <a:p>
            <a:pPr defTabSz="432444">
              <a:defRPr/>
            </a:pPr>
            <a:r>
              <a:rPr lang="en-US" i="1" dirty="0">
                <a:solidFill>
                  <a:srgbClr val="000000"/>
                </a:solidFill>
              </a:rPr>
              <a:t>Teaching sequence:</a:t>
            </a:r>
          </a:p>
          <a:p>
            <a:pPr marL="171450" indent="-171450" defTabSz="432444">
              <a:buFont typeface="Arial"/>
              <a:buChar char="•"/>
              <a:defRPr/>
            </a:pPr>
            <a:r>
              <a:rPr lang="en-US" dirty="0">
                <a:solidFill>
                  <a:srgbClr val="000000"/>
                </a:solidFill>
              </a:rPr>
              <a:t>Draw </a:t>
            </a:r>
            <a:r>
              <a:rPr lang="en-US" dirty="0" smtClean="0">
                <a:solidFill>
                  <a:srgbClr val="000000"/>
                </a:solidFill>
              </a:rPr>
              <a:t>a vertical number line with the endpoints 10 and 20. </a:t>
            </a:r>
          </a:p>
          <a:p>
            <a:pPr marL="171450" indent="-171450" defTabSz="432444">
              <a:buFont typeface="Arial"/>
              <a:buChar char="•"/>
              <a:defRPr/>
            </a:pPr>
            <a:r>
              <a:rPr lang="en-US" dirty="0" smtClean="0">
                <a:solidFill>
                  <a:srgbClr val="000000"/>
                </a:solidFill>
              </a:rPr>
              <a:t>What is halfway between 10 and 20. (15)</a:t>
            </a:r>
            <a:r>
              <a:rPr lang="en-US" dirty="0">
                <a:solidFill>
                  <a:srgbClr val="000000"/>
                </a:solidFill>
              </a:rPr>
              <a:t>. (CLICK to show line.</a:t>
            </a:r>
            <a:r>
              <a:rPr lang="en-US" dirty="0" smtClean="0">
                <a:solidFill>
                  <a:srgbClr val="000000"/>
                </a:solidFill>
              </a:rPr>
              <a:t>)</a:t>
            </a:r>
          </a:p>
          <a:p>
            <a:pPr marL="171450" indent="-171450" defTabSz="432444">
              <a:buFont typeface="Arial"/>
              <a:buChar char="•"/>
              <a:defRPr/>
            </a:pPr>
            <a:r>
              <a:rPr lang="en-US" dirty="0" smtClean="0">
                <a:solidFill>
                  <a:srgbClr val="000000"/>
                </a:solidFill>
              </a:rPr>
              <a:t>Draw another number line next to it with endpoints 1,000 and 2,000.</a:t>
            </a:r>
          </a:p>
          <a:p>
            <a:pPr marL="171450" indent="-171450" defTabSz="432444">
              <a:buFont typeface="Arial"/>
              <a:buChar char="•"/>
              <a:defRPr/>
            </a:pPr>
            <a:r>
              <a:rPr lang="en-US" dirty="0" smtClean="0">
                <a:solidFill>
                  <a:srgbClr val="000000"/>
                </a:solidFill>
              </a:rPr>
              <a:t>How many hundreds are in 1,000? (10 hundreds) </a:t>
            </a:r>
          </a:p>
          <a:p>
            <a:pPr marL="171450" indent="-171450" defTabSz="432444">
              <a:buFont typeface="Arial"/>
              <a:buChar char="•"/>
              <a:defRPr/>
            </a:pPr>
            <a:r>
              <a:rPr lang="en-US" dirty="0" smtClean="0">
                <a:solidFill>
                  <a:srgbClr val="000000"/>
                </a:solidFill>
              </a:rPr>
              <a:t>How many hundreds are in 2,000? (20 hundreds.)</a:t>
            </a:r>
          </a:p>
          <a:p>
            <a:pPr marL="171450" indent="-171450" defTabSz="432444">
              <a:buFont typeface="Arial"/>
              <a:buChar char="•"/>
              <a:defRPr/>
            </a:pPr>
            <a:r>
              <a:rPr lang="en-US" dirty="0" smtClean="0">
                <a:solidFill>
                  <a:srgbClr val="000000"/>
                </a:solidFill>
              </a:rPr>
              <a:t>What is halfway between 10 hundreds and 20 hundreds? (15 hundreds) (CLICK to show line.)</a:t>
            </a:r>
          </a:p>
          <a:p>
            <a:pPr marL="171450" indent="-171450" defTabSz="432444">
              <a:buFont typeface="Arial"/>
              <a:buChar char="•"/>
              <a:defRPr/>
            </a:pPr>
            <a:r>
              <a:rPr lang="en-US" dirty="0" smtClean="0">
                <a:solidFill>
                  <a:srgbClr val="000000"/>
                </a:solidFill>
              </a:rPr>
              <a:t>Draw a new number line with endpoints 31,000 and 32,000.</a:t>
            </a:r>
          </a:p>
          <a:p>
            <a:pPr marL="171450" indent="-171450" defTabSz="432444">
              <a:buFont typeface="Arial"/>
              <a:buChar char="•"/>
              <a:defRPr/>
            </a:pPr>
            <a:r>
              <a:rPr lang="en-US" dirty="0" smtClean="0">
                <a:solidFill>
                  <a:srgbClr val="000000"/>
                </a:solidFill>
              </a:rPr>
              <a:t>Tell your partner how many hundreds are in each endpoint. (310 hundreds and 320 hundreds)</a:t>
            </a:r>
          </a:p>
          <a:p>
            <a:pPr marL="171450" indent="-171450" defTabSz="432444">
              <a:buFont typeface="Arial"/>
              <a:buChar char="•"/>
              <a:defRPr/>
            </a:pPr>
            <a:r>
              <a:rPr lang="en-US" dirty="0" smtClean="0">
                <a:solidFill>
                  <a:srgbClr val="000000"/>
                </a:solidFill>
              </a:rPr>
              <a:t>Then determine the halfway point. (31,500 or 315 hundreds)</a:t>
            </a:r>
          </a:p>
          <a:p>
            <a:pPr marL="171450" indent="-171450" defTabSz="432444">
              <a:buFont typeface="Arial"/>
              <a:buChar char="•"/>
              <a:defRPr/>
            </a:pPr>
            <a:endParaRPr lang="en-US" dirty="0">
              <a:solidFill>
                <a:srgbClr val="000000"/>
              </a:solidFill>
            </a:endParaRPr>
          </a:p>
          <a:p>
            <a:pPr marL="171450" indent="-171450" defTabSz="432444">
              <a:buFont typeface="Arial"/>
              <a:buChar char="•"/>
              <a:defRPr/>
            </a:pPr>
            <a:r>
              <a:rPr lang="en-US" dirty="0" smtClean="0">
                <a:solidFill>
                  <a:srgbClr val="000000"/>
                </a:solidFill>
              </a:rPr>
              <a:t>This fluency activity prepares students for the Concept Development where they round to the nearest thousand. To do so, they must find the number of thousands in a number as well as the number of hundreds to find a midpoint. For example, 1 thousand and 2 thousands has a midpoint of 1 thousand 5 hundred. If I am rounding the number 1,234, it has 1 thousand 2 hundreds. Now I know where it lies on the number line and that it rounds to 1 thousand.</a:t>
            </a:r>
          </a:p>
          <a:p>
            <a:pPr defTabSz="432444">
              <a:defRPr/>
            </a:pPr>
            <a:endParaRPr lang="en-US" dirty="0" smtClean="0">
              <a:solidFill>
                <a:srgbClr val="000000"/>
              </a:solidFill>
            </a:endParaRPr>
          </a:p>
          <a:p>
            <a:pPr defTabSz="432444">
              <a:defRPr/>
            </a:pPr>
            <a:endParaRPr lang="en-US" dirty="0">
              <a:solidFill>
                <a:srgbClr val="000000"/>
              </a:solidFill>
            </a:endParaRPr>
          </a:p>
          <a:p>
            <a:pPr defTabSz="432444">
              <a:defRPr/>
            </a:pPr>
            <a:endParaRPr lang="en-US" dirty="0" smtClean="0">
              <a:solidFill>
                <a:srgbClr val="000000"/>
              </a:solidFill>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25</a:t>
            </a:fld>
            <a:endParaRPr lang="en-US" dirty="0"/>
          </a:p>
        </p:txBody>
      </p:sp>
      <p:sp>
        <p:nvSpPr>
          <p:cNvPr id="12" name="Date Placeholder 11"/>
          <p:cNvSpPr>
            <a:spLocks noGrp="1"/>
          </p:cNvSpPr>
          <p:nvPr>
            <p:ph type="dt" idx="13"/>
          </p:nvPr>
        </p:nvSpPr>
        <p:spPr/>
        <p:txBody>
          <a:bodyPr/>
          <a:lstStyle/>
          <a:p>
            <a:pPr>
              <a:defRPr/>
            </a:pPr>
            <a:r>
              <a:rPr lang="en-US" dirty="0" smtClean="0"/>
              <a:t>Module Focus Session                                      Grade 4 - Module 1</a:t>
            </a:r>
            <a:endParaRPr lang="en-US" dirty="0"/>
          </a:p>
        </p:txBody>
      </p:sp>
      <p:sp>
        <p:nvSpPr>
          <p:cNvPr id="13" name="Header Placeholder 12"/>
          <p:cNvSpPr>
            <a:spLocks noGrp="1"/>
          </p:cNvSpPr>
          <p:nvPr>
            <p:ph type="hdr" sz="quarter" idx="14"/>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5</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smtClean="0"/>
              <a:t>Personal white board</a:t>
            </a:r>
            <a:endParaRPr lang="en-US" dirty="0"/>
          </a:p>
        </p:txBody>
      </p:sp>
      <p:sp>
        <p:nvSpPr>
          <p:cNvPr id="4" name="Footer Placeholder 3"/>
          <p:cNvSpPr>
            <a:spLocks noGrp="1"/>
          </p:cNvSpPr>
          <p:nvPr>
            <p:ph type="ftr" sz="quarter" idx="15"/>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035080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172200" cy="5257800"/>
          </a:xfrm>
        </p:spPr>
        <p:txBody>
          <a:bodyPr/>
          <a:lstStyle/>
          <a:p>
            <a:pPr defTabSz="432444">
              <a:defRPr/>
            </a:pPr>
            <a:r>
              <a:rPr lang="en-US" b="1" dirty="0">
                <a:solidFill>
                  <a:srgbClr val="000000"/>
                </a:solidFill>
              </a:rPr>
              <a:t>LINK</a:t>
            </a:r>
          </a:p>
          <a:p>
            <a:pPr marL="171450" indent="-171450" defTabSz="432444">
              <a:buFont typeface="Arial"/>
              <a:buChar char="•"/>
              <a:defRPr/>
            </a:pPr>
            <a:r>
              <a:rPr lang="en-US" dirty="0" smtClean="0">
                <a:solidFill>
                  <a:srgbClr val="000000"/>
                </a:solidFill>
              </a:rPr>
              <a:t>With experience of rounding multi-digit numbers to the nearest ten, hundred, or thousand, now students apply reasoning to round to any place value for any number up to 1 million.</a:t>
            </a:r>
            <a:endParaRPr lang="en-US" dirty="0">
              <a:solidFill>
                <a:srgbClr val="000000"/>
              </a:solidFill>
            </a:endParaRPr>
          </a:p>
          <a:p>
            <a:pPr defTabSz="432444">
              <a:defRPr/>
            </a:pPr>
            <a:endParaRPr lang="en-US" dirty="0">
              <a:solidFill>
                <a:srgbClr val="000000"/>
              </a:solidFill>
            </a:endParaRPr>
          </a:p>
          <a:p>
            <a:pPr defTabSz="432444">
              <a:defRPr/>
            </a:pPr>
            <a:r>
              <a:rPr lang="en-US" b="1" dirty="0">
                <a:solidFill>
                  <a:srgbClr val="000000"/>
                </a:solidFill>
              </a:rPr>
              <a:t>Lesson </a:t>
            </a:r>
            <a:r>
              <a:rPr lang="en-US" b="1" dirty="0" smtClean="0">
                <a:solidFill>
                  <a:srgbClr val="000000"/>
                </a:solidFill>
              </a:rPr>
              <a:t>8:</a:t>
            </a:r>
            <a:endParaRPr lang="en-US" b="1" dirty="0">
              <a:solidFill>
                <a:srgbClr val="000000"/>
              </a:solidFill>
            </a:endParaRPr>
          </a:p>
          <a:p>
            <a:pPr defTabSz="432444">
              <a:defRPr/>
            </a:pPr>
            <a:r>
              <a:rPr lang="en-US" i="1" dirty="0">
                <a:solidFill>
                  <a:srgbClr val="000000"/>
                </a:solidFill>
              </a:rPr>
              <a:t>Teaching sequence:</a:t>
            </a:r>
          </a:p>
          <a:p>
            <a:pPr marL="171450" indent="-171450" defTabSz="432444">
              <a:buFont typeface="Arial"/>
              <a:buChar char="•"/>
              <a:defRPr/>
            </a:pPr>
            <a:r>
              <a:rPr lang="en-US" dirty="0" smtClean="0">
                <a:solidFill>
                  <a:srgbClr val="000000"/>
                </a:solidFill>
              </a:rPr>
              <a:t>Compare and contrast both images with your partner. </a:t>
            </a:r>
            <a:endParaRPr lang="en-US" dirty="0">
              <a:solidFill>
                <a:srgbClr val="000000"/>
              </a:solidFill>
            </a:endParaRPr>
          </a:p>
          <a:p>
            <a:pPr marL="171450" indent="-171450" defTabSz="432444">
              <a:buFont typeface="Arial"/>
              <a:buChar char="•"/>
              <a:defRPr/>
            </a:pPr>
            <a:r>
              <a:rPr lang="en-US" dirty="0" smtClean="0">
                <a:solidFill>
                  <a:srgbClr val="000000"/>
                </a:solidFill>
              </a:rPr>
              <a:t>Explain to which place each number line is being rounded. (ten thousands)</a:t>
            </a:r>
          </a:p>
          <a:p>
            <a:pPr marL="171450" indent="-171450" defTabSz="432444">
              <a:buFont typeface="Arial"/>
              <a:buChar char="•"/>
              <a:defRPr/>
            </a:pPr>
            <a:r>
              <a:rPr lang="en-US" dirty="0" smtClean="0">
                <a:solidFill>
                  <a:srgbClr val="000000"/>
                </a:solidFill>
              </a:rPr>
              <a:t>Explain how unit language supports rounding using place value understanding.</a:t>
            </a:r>
          </a:p>
          <a:p>
            <a:pPr defTabSz="432444">
              <a:defRPr/>
            </a:pPr>
            <a:endParaRPr lang="en-US" dirty="0">
              <a:solidFill>
                <a:srgbClr val="000000"/>
              </a:solidFill>
            </a:endParaRPr>
          </a:p>
          <a:p>
            <a:pPr defTabSz="432444">
              <a:defRPr/>
            </a:pPr>
            <a:endParaRPr lang="en-US" dirty="0">
              <a:solidFill>
                <a:srgbClr val="000000"/>
              </a:solidFill>
            </a:endParaRPr>
          </a:p>
          <a:p>
            <a:pPr defTabSz="432444">
              <a:defRPr/>
            </a:pPr>
            <a:r>
              <a:rPr lang="en-US" i="1" dirty="0" smtClean="0">
                <a:solidFill>
                  <a:srgbClr val="000000"/>
                </a:solidFill>
              </a:rPr>
              <a:t>&lt;Have participants work on Lesson 7 and 8 </a:t>
            </a:r>
            <a:r>
              <a:rPr lang="en-US" i="1" dirty="0">
                <a:solidFill>
                  <a:srgbClr val="000000"/>
                </a:solidFill>
              </a:rPr>
              <a:t>problems on the Participant Problem Set.</a:t>
            </a:r>
            <a:r>
              <a:rPr lang="en-US" i="1" dirty="0" smtClean="0">
                <a:solidFill>
                  <a:srgbClr val="000000"/>
                </a:solidFill>
              </a:rPr>
              <a:t>&gt;</a:t>
            </a:r>
          </a:p>
          <a:p>
            <a:pPr>
              <a:defRPr/>
            </a:pPr>
            <a:endParaRPr lang="en-US" i="1" dirty="0" smtClean="0">
              <a:solidFill>
                <a:srgbClr val="000000"/>
              </a:solidFill>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26</a:t>
            </a:fld>
            <a:endParaRPr lang="en-US" dirty="0"/>
          </a:p>
        </p:txBody>
      </p:sp>
      <p:sp>
        <p:nvSpPr>
          <p:cNvPr id="12" name="Date Placeholder 11"/>
          <p:cNvSpPr>
            <a:spLocks noGrp="1"/>
          </p:cNvSpPr>
          <p:nvPr>
            <p:ph type="dt" idx="13"/>
          </p:nvPr>
        </p:nvSpPr>
        <p:spPr/>
        <p:txBody>
          <a:bodyPr/>
          <a:lstStyle/>
          <a:p>
            <a:pPr>
              <a:defRPr/>
            </a:pPr>
            <a:r>
              <a:rPr lang="en-US" dirty="0" smtClean="0"/>
              <a:t>Module Focus Session                                      Grade 4 - Module 1</a:t>
            </a:r>
            <a:endParaRPr lang="en-US" dirty="0"/>
          </a:p>
        </p:txBody>
      </p:sp>
      <p:sp>
        <p:nvSpPr>
          <p:cNvPr id="13" name="Header Placeholder 12"/>
          <p:cNvSpPr>
            <a:spLocks noGrp="1"/>
          </p:cNvSpPr>
          <p:nvPr>
            <p:ph type="hdr" sz="quarter" idx="14"/>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8</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smtClean="0"/>
              <a:t>Participant </a:t>
            </a:r>
            <a:r>
              <a:rPr lang="en-US" dirty="0"/>
              <a:t>Problem Set </a:t>
            </a:r>
            <a:r>
              <a:rPr lang="en-US" dirty="0" smtClean="0"/>
              <a:t>Lessons 7 and 8</a:t>
            </a:r>
            <a:endParaRPr lang="en-US" dirty="0"/>
          </a:p>
          <a:p>
            <a:pPr marL="433946" lvl="1" indent="-270277">
              <a:buFont typeface="Arial" pitchFamily="34" charset="0"/>
              <a:buChar char="•"/>
            </a:pPr>
            <a:endParaRPr lang="en-US" dirty="0"/>
          </a:p>
        </p:txBody>
      </p:sp>
      <p:sp>
        <p:nvSpPr>
          <p:cNvPr id="4" name="Footer Placeholder 3"/>
          <p:cNvSpPr>
            <a:spLocks noGrp="1"/>
          </p:cNvSpPr>
          <p:nvPr>
            <p:ph type="ftr" sz="quarter" idx="15"/>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035080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172200" cy="5334000"/>
          </a:xfrm>
        </p:spPr>
        <p:txBody>
          <a:bodyPr/>
          <a:lstStyle/>
          <a:p>
            <a:pPr defTabSz="432444">
              <a:defRPr/>
            </a:pPr>
            <a:r>
              <a:rPr lang="en-US" b="1" dirty="0" smtClean="0">
                <a:solidFill>
                  <a:srgbClr val="000000"/>
                </a:solidFill>
              </a:rPr>
              <a:t>LINK</a:t>
            </a:r>
            <a:endParaRPr lang="en-US" b="1" dirty="0">
              <a:solidFill>
                <a:srgbClr val="000000"/>
              </a:solidFill>
            </a:endParaRPr>
          </a:p>
          <a:p>
            <a:pPr marL="171450" indent="-171450" defTabSz="432444">
              <a:buFont typeface="Arial"/>
              <a:buChar char="•"/>
              <a:defRPr/>
            </a:pPr>
            <a:r>
              <a:rPr lang="en-US" dirty="0" smtClean="0">
                <a:solidFill>
                  <a:srgbClr val="000000"/>
                </a:solidFill>
              </a:rPr>
              <a:t>Supported with pictorial model (vertical number line) to round to any unit/place.</a:t>
            </a:r>
            <a:endParaRPr lang="en-US" dirty="0">
              <a:solidFill>
                <a:srgbClr val="000000"/>
              </a:solidFill>
            </a:endParaRPr>
          </a:p>
          <a:p>
            <a:pPr defTabSz="432444">
              <a:defRPr/>
            </a:pPr>
            <a:endParaRPr lang="en-US" dirty="0">
              <a:solidFill>
                <a:srgbClr val="000000"/>
              </a:solidFill>
            </a:endParaRPr>
          </a:p>
          <a:p>
            <a:pPr defTabSz="432444">
              <a:defRPr/>
            </a:pPr>
            <a:r>
              <a:rPr lang="en-US" b="1" dirty="0">
                <a:solidFill>
                  <a:srgbClr val="000000"/>
                </a:solidFill>
              </a:rPr>
              <a:t>Lesson </a:t>
            </a:r>
            <a:r>
              <a:rPr lang="en-US" b="1" dirty="0" smtClean="0">
                <a:solidFill>
                  <a:srgbClr val="000000"/>
                </a:solidFill>
              </a:rPr>
              <a:t>9:</a:t>
            </a:r>
            <a:endParaRPr lang="en-US" b="1" dirty="0">
              <a:solidFill>
                <a:srgbClr val="000000"/>
              </a:solidFill>
            </a:endParaRPr>
          </a:p>
          <a:p>
            <a:pPr defTabSz="432444">
              <a:defRPr/>
            </a:pPr>
            <a:r>
              <a:rPr lang="en-US" i="1" dirty="0">
                <a:solidFill>
                  <a:srgbClr val="000000"/>
                </a:solidFill>
              </a:rPr>
              <a:t>Teaching sequence:</a:t>
            </a:r>
          </a:p>
          <a:p>
            <a:pPr marL="171450" indent="-171450" defTabSz="432444">
              <a:buFont typeface="Arial"/>
              <a:buChar char="•"/>
              <a:defRPr/>
            </a:pPr>
            <a:r>
              <a:rPr lang="en-US" dirty="0" smtClean="0">
                <a:solidFill>
                  <a:srgbClr val="000000"/>
                </a:solidFill>
              </a:rPr>
              <a:t>Students are asked to round the number 147,591 to all places, as shown here.</a:t>
            </a:r>
          </a:p>
          <a:p>
            <a:pPr marL="171450" indent="-171450" defTabSz="432444">
              <a:buFont typeface="Arial"/>
              <a:buChar char="•"/>
              <a:defRPr/>
            </a:pPr>
            <a:r>
              <a:rPr lang="en-US" dirty="0" smtClean="0">
                <a:solidFill>
                  <a:srgbClr val="000000"/>
                </a:solidFill>
              </a:rPr>
              <a:t>What does this skill allow students to do in the real world? (apply rounding to fit a context, round to get an approximate guess that fits a situation) </a:t>
            </a:r>
          </a:p>
          <a:p>
            <a:pPr marL="171450" indent="-171450" defTabSz="432444">
              <a:buFont typeface="Arial"/>
              <a:buChar char="•"/>
              <a:defRPr/>
            </a:pPr>
            <a:endParaRPr lang="en-US" dirty="0">
              <a:solidFill>
                <a:srgbClr val="000000"/>
              </a:solidFill>
            </a:endParaRPr>
          </a:p>
          <a:p>
            <a:pPr marL="171450" indent="-171450" defTabSz="432444">
              <a:buFont typeface="Arial"/>
              <a:buChar char="•"/>
              <a:defRPr/>
            </a:pPr>
            <a:r>
              <a:rPr lang="en-US" dirty="0" smtClean="0">
                <a:solidFill>
                  <a:srgbClr val="000000"/>
                </a:solidFill>
              </a:rPr>
              <a:t>Note Lesson 9 moves away from the pictorial support of the number line, applying place value understanding for rounding numbers to a selected unit.</a:t>
            </a:r>
          </a:p>
          <a:p>
            <a:pPr defTabSz="432444">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27</a:t>
            </a:fld>
            <a:endParaRPr lang="en-US" dirty="0"/>
          </a:p>
        </p:txBody>
      </p:sp>
      <p:sp>
        <p:nvSpPr>
          <p:cNvPr id="12" name="Date Placeholder 11"/>
          <p:cNvSpPr>
            <a:spLocks noGrp="1"/>
          </p:cNvSpPr>
          <p:nvPr>
            <p:ph type="dt" idx="13"/>
          </p:nvPr>
        </p:nvSpPr>
        <p:spPr/>
        <p:txBody>
          <a:bodyPr/>
          <a:lstStyle/>
          <a:p>
            <a:pPr>
              <a:defRPr/>
            </a:pPr>
            <a:r>
              <a:rPr lang="en-US" dirty="0" smtClean="0"/>
              <a:t>Module Focus Session                                      Grade 4 - Module 1</a:t>
            </a:r>
            <a:endParaRPr lang="en-US" dirty="0"/>
          </a:p>
        </p:txBody>
      </p:sp>
      <p:sp>
        <p:nvSpPr>
          <p:cNvPr id="13" name="Header Placeholder 12"/>
          <p:cNvSpPr>
            <a:spLocks noGrp="1"/>
          </p:cNvSpPr>
          <p:nvPr>
            <p:ph type="hdr" sz="quarter" idx="14"/>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2</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4" name="Footer Placeholder 3"/>
          <p:cNvSpPr>
            <a:spLocks noGrp="1"/>
          </p:cNvSpPr>
          <p:nvPr>
            <p:ph type="ftr" sz="quarter" idx="15"/>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035080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172200" cy="5257800"/>
          </a:xfrm>
        </p:spPr>
        <p:txBody>
          <a:bodyPr/>
          <a:lstStyle/>
          <a:p>
            <a:pPr defTabSz="432444">
              <a:defRPr/>
            </a:pPr>
            <a:r>
              <a:rPr lang="en-US" b="1" dirty="0" smtClean="0">
                <a:solidFill>
                  <a:srgbClr val="000000"/>
                </a:solidFill>
              </a:rPr>
              <a:t>LINK</a:t>
            </a:r>
            <a:endParaRPr lang="en-US" b="1" dirty="0">
              <a:solidFill>
                <a:srgbClr val="000000"/>
              </a:solidFill>
            </a:endParaRPr>
          </a:p>
          <a:p>
            <a:pPr marL="171450" indent="-171450" defTabSz="432444">
              <a:buFont typeface="Arial"/>
              <a:buChar char="•"/>
              <a:defRPr/>
            </a:pPr>
            <a:r>
              <a:rPr lang="en-US" dirty="0" smtClean="0">
                <a:solidFill>
                  <a:srgbClr val="000000"/>
                </a:solidFill>
              </a:rPr>
              <a:t>Apply abstract rounding to any place value.</a:t>
            </a:r>
            <a:endParaRPr lang="en-US" dirty="0">
              <a:solidFill>
                <a:srgbClr val="000000"/>
              </a:solidFill>
            </a:endParaRPr>
          </a:p>
          <a:p>
            <a:pPr defTabSz="432444">
              <a:defRPr/>
            </a:pPr>
            <a:endParaRPr lang="en-US" dirty="0">
              <a:solidFill>
                <a:srgbClr val="000000"/>
              </a:solidFill>
            </a:endParaRPr>
          </a:p>
          <a:p>
            <a:pPr defTabSz="432444">
              <a:defRPr/>
            </a:pPr>
            <a:r>
              <a:rPr lang="en-US" b="1" dirty="0">
                <a:solidFill>
                  <a:srgbClr val="000000"/>
                </a:solidFill>
              </a:rPr>
              <a:t>Lesson </a:t>
            </a:r>
            <a:r>
              <a:rPr lang="en-US" b="1" dirty="0" smtClean="0">
                <a:solidFill>
                  <a:srgbClr val="000000"/>
                </a:solidFill>
              </a:rPr>
              <a:t>10:</a:t>
            </a:r>
            <a:endParaRPr lang="en-US" b="1" dirty="0">
              <a:solidFill>
                <a:srgbClr val="000000"/>
              </a:solidFill>
            </a:endParaRPr>
          </a:p>
          <a:p>
            <a:pPr defTabSz="432444">
              <a:defRPr/>
            </a:pPr>
            <a:r>
              <a:rPr lang="en-US" i="1" dirty="0">
                <a:solidFill>
                  <a:srgbClr val="000000"/>
                </a:solidFill>
              </a:rPr>
              <a:t>Teaching sequence:</a:t>
            </a:r>
          </a:p>
          <a:p>
            <a:pPr marL="171450" indent="-171450" defTabSz="432444">
              <a:buFont typeface="Arial"/>
              <a:buChar char="•"/>
              <a:defRPr/>
            </a:pPr>
            <a:r>
              <a:rPr lang="en-US" dirty="0" smtClean="0">
                <a:solidFill>
                  <a:srgbClr val="000000"/>
                </a:solidFill>
              </a:rPr>
              <a:t>Work with a partner to estimate the number of chairs needed.</a:t>
            </a:r>
          </a:p>
          <a:p>
            <a:pPr marL="171450" indent="-171450" defTabSz="432444">
              <a:buFont typeface="Arial"/>
              <a:buChar char="•"/>
              <a:defRPr/>
            </a:pPr>
            <a:r>
              <a:rPr lang="en-US" i="1" dirty="0" smtClean="0">
                <a:solidFill>
                  <a:srgbClr val="000000"/>
                </a:solidFill>
              </a:rPr>
              <a:t>Allow time for partners to work.</a:t>
            </a:r>
          </a:p>
          <a:p>
            <a:pPr marL="171450" indent="-171450" defTabSz="432444">
              <a:buFont typeface="Arial"/>
              <a:buChar char="•"/>
              <a:defRPr/>
            </a:pPr>
            <a:endParaRPr lang="en-US" i="1" dirty="0">
              <a:solidFill>
                <a:srgbClr val="000000"/>
              </a:solidFill>
            </a:endParaRPr>
          </a:p>
          <a:p>
            <a:pPr defTabSz="432444">
              <a:defRPr/>
            </a:pPr>
            <a:r>
              <a:rPr lang="en-US" b="1" i="1" u="sng" dirty="0" smtClean="0">
                <a:solidFill>
                  <a:srgbClr val="000000"/>
                </a:solidFill>
              </a:rPr>
              <a:t>Turn and Talk:</a:t>
            </a:r>
          </a:p>
          <a:p>
            <a:pPr marL="171450" indent="-171450" defTabSz="432444">
              <a:buFont typeface="Arial"/>
              <a:buChar char="•"/>
              <a:defRPr/>
            </a:pPr>
            <a:r>
              <a:rPr lang="en-US" i="1" u="sng" dirty="0" smtClean="0">
                <a:solidFill>
                  <a:srgbClr val="000000"/>
                </a:solidFill>
              </a:rPr>
              <a:t>Rounding to which places allows for an appropriate estimate? </a:t>
            </a:r>
            <a:r>
              <a:rPr lang="en-US" i="1" dirty="0" smtClean="0">
                <a:solidFill>
                  <a:srgbClr val="000000"/>
                </a:solidFill>
              </a:rPr>
              <a:t>(thousands and tens)</a:t>
            </a:r>
          </a:p>
          <a:p>
            <a:pPr marL="171450" indent="-171450" defTabSz="432444">
              <a:buFont typeface="Arial"/>
              <a:buChar char="•"/>
              <a:defRPr/>
            </a:pPr>
            <a:r>
              <a:rPr lang="en-US" i="1" u="sng" dirty="0" smtClean="0">
                <a:solidFill>
                  <a:srgbClr val="000000"/>
                </a:solidFill>
              </a:rPr>
              <a:t>How can you elect the best possible answer? What circumstances make you think rounding to the thousands or rounding to the tens is more advantageous?</a:t>
            </a:r>
            <a:r>
              <a:rPr lang="en-US" i="1" dirty="0" smtClean="0">
                <a:solidFill>
                  <a:srgbClr val="000000"/>
                </a:solidFill>
              </a:rPr>
              <a:t> (If the school is short on money, rounding to the nearest 10 is best; In case there are new students or visitors or chairs required for teachers, rounding to the nearest thousand is a safe bet for this context.)</a:t>
            </a:r>
          </a:p>
          <a:p>
            <a:pPr marL="171450" indent="-171450" defTabSz="432444">
              <a:buFont typeface="Arial"/>
              <a:buChar char="•"/>
              <a:defRPr/>
            </a:pPr>
            <a:r>
              <a:rPr lang="en-US" i="1" u="sng" dirty="0" smtClean="0">
                <a:solidFill>
                  <a:srgbClr val="000000"/>
                </a:solidFill>
              </a:rPr>
              <a:t>What if 5 of</a:t>
            </a:r>
            <a:r>
              <a:rPr lang="en-US" i="1" u="sng" baseline="0" dirty="0" smtClean="0">
                <a:solidFill>
                  <a:srgbClr val="000000"/>
                </a:solidFill>
              </a:rPr>
              <a:t> these 2,837 students decided to attend Washington Elementary School? How does rounding effect this problem now? </a:t>
            </a:r>
            <a:r>
              <a:rPr lang="en-US" i="1" baseline="0" dirty="0" smtClean="0">
                <a:solidFill>
                  <a:srgbClr val="000000"/>
                </a:solidFill>
              </a:rPr>
              <a:t>(Rounding to the nearest tens would not allow for enough chairs for each student.)</a:t>
            </a:r>
            <a:endParaRPr lang="en-US" i="1" dirty="0">
              <a:solidFill>
                <a:srgbClr val="000000"/>
              </a:solidFill>
            </a:endParaRPr>
          </a:p>
          <a:p>
            <a:pPr defTabSz="432444">
              <a:defRPr/>
            </a:pPr>
            <a:endParaRPr lang="en-US" dirty="0">
              <a:solidFill>
                <a:srgbClr val="000000"/>
              </a:solidFill>
            </a:endParaRPr>
          </a:p>
          <a:p>
            <a:pPr defTabSz="432444">
              <a:defRPr/>
            </a:pPr>
            <a:r>
              <a:rPr lang="en-US" i="1" dirty="0" smtClean="0">
                <a:solidFill>
                  <a:srgbClr val="000000"/>
                </a:solidFill>
              </a:rPr>
              <a:t>&lt;Have participants work on Lesson 9 and 10 </a:t>
            </a:r>
            <a:r>
              <a:rPr lang="en-US" i="1" dirty="0">
                <a:solidFill>
                  <a:srgbClr val="000000"/>
                </a:solidFill>
              </a:rPr>
              <a:t>problems on the Participant Problem Set.</a:t>
            </a:r>
            <a:r>
              <a:rPr lang="en-US" i="1" dirty="0" smtClean="0">
                <a:solidFill>
                  <a:srgbClr val="000000"/>
                </a:solidFill>
              </a:rPr>
              <a:t>&gt;</a:t>
            </a:r>
          </a:p>
          <a:p>
            <a:pPr defTabSz="432444">
              <a:defRPr/>
            </a:pPr>
            <a:endParaRPr lang="en-US" i="1" dirty="0">
              <a:solidFill>
                <a:srgbClr val="000000"/>
              </a:solidFill>
            </a:endParaRPr>
          </a:p>
          <a:p>
            <a:pPr defTabSz="432444">
              <a:defRPr/>
            </a:pPr>
            <a:endParaRPr lang="en-US" i="1" dirty="0" smtClean="0">
              <a:solidFill>
                <a:srgbClr val="000000"/>
              </a:solidFill>
            </a:endParaRPr>
          </a:p>
          <a:p>
            <a:pPr defTabSz="432444">
              <a:defRPr/>
            </a:pPr>
            <a:r>
              <a:rPr lang="en-US" i="1" dirty="0" smtClean="0">
                <a:solidFill>
                  <a:srgbClr val="000000"/>
                </a:solidFill>
              </a:rPr>
              <a:t>Note the Mid-Module Assessment takes place at this point in the module.</a:t>
            </a:r>
          </a:p>
          <a:p>
            <a:pPr defTabSz="432444">
              <a:defRPr/>
            </a:pPr>
            <a:endParaRPr lang="en-US" dirty="0" smtClean="0">
              <a:solidFill>
                <a:srgbClr val="000000"/>
              </a:solidFill>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28</a:t>
            </a:fld>
            <a:endParaRPr lang="en-US" dirty="0"/>
          </a:p>
        </p:txBody>
      </p:sp>
      <p:sp>
        <p:nvSpPr>
          <p:cNvPr id="12" name="Date Placeholder 11"/>
          <p:cNvSpPr>
            <a:spLocks noGrp="1"/>
          </p:cNvSpPr>
          <p:nvPr>
            <p:ph type="dt" idx="13"/>
          </p:nvPr>
        </p:nvSpPr>
        <p:spPr/>
        <p:txBody>
          <a:bodyPr/>
          <a:lstStyle/>
          <a:p>
            <a:pPr>
              <a:defRPr/>
            </a:pPr>
            <a:r>
              <a:rPr lang="en-US" dirty="0" smtClean="0"/>
              <a:t>Module Focus Session                                      Grade 4 - Module 1</a:t>
            </a:r>
            <a:endParaRPr lang="en-US" dirty="0"/>
          </a:p>
        </p:txBody>
      </p:sp>
      <p:sp>
        <p:nvSpPr>
          <p:cNvPr id="13" name="Header Placeholder 12"/>
          <p:cNvSpPr>
            <a:spLocks noGrp="1"/>
          </p:cNvSpPr>
          <p:nvPr>
            <p:ph type="hdr" sz="quarter" idx="14"/>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10 minutes</a:t>
            </a:r>
            <a:endParaRPr lang="en-US" dirty="0"/>
          </a:p>
          <a:p>
            <a:endParaRPr lang="en-US" dirty="0"/>
          </a:p>
          <a:p>
            <a:r>
              <a:rPr lang="en-US" dirty="0"/>
              <a:t>MATERIALS NEEDED:</a:t>
            </a:r>
          </a:p>
          <a:p>
            <a:pPr marL="433946" lvl="1" indent="-270277">
              <a:buFont typeface="Arial" pitchFamily="34" charset="0"/>
              <a:buChar char="•"/>
            </a:pPr>
            <a:r>
              <a:rPr lang="en-US" dirty="0" smtClean="0"/>
              <a:t>Personal white boards</a:t>
            </a:r>
          </a:p>
          <a:p>
            <a:pPr marL="433946" lvl="1" indent="-270277">
              <a:buFont typeface="Arial" pitchFamily="34" charset="0"/>
              <a:buChar char="•"/>
            </a:pPr>
            <a:r>
              <a:rPr lang="en-US" dirty="0"/>
              <a:t>Participant Problem Set Lessons </a:t>
            </a:r>
            <a:r>
              <a:rPr lang="en-US" dirty="0" smtClean="0"/>
              <a:t>9 and 10</a:t>
            </a:r>
            <a:endParaRPr lang="en-US" dirty="0"/>
          </a:p>
          <a:p>
            <a:pPr marL="433946" lvl="1" indent="-270277">
              <a:buFont typeface="Arial" pitchFamily="34" charset="0"/>
              <a:buChar char="•"/>
            </a:pPr>
            <a:endParaRPr lang="en-US" dirty="0"/>
          </a:p>
        </p:txBody>
      </p:sp>
      <p:sp>
        <p:nvSpPr>
          <p:cNvPr id="4" name="Footer Placeholder 3"/>
          <p:cNvSpPr>
            <a:spLocks noGrp="1"/>
          </p:cNvSpPr>
          <p:nvPr>
            <p:ph type="ftr" sz="quarter" idx="15"/>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035080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a:xfrm>
            <a:off x="457200" y="3657600"/>
            <a:ext cx="6172200" cy="5257800"/>
          </a:xfrm>
        </p:spPr>
        <p:txBody>
          <a:bodyPr/>
          <a:lstStyle/>
          <a:p>
            <a:r>
              <a:rPr lang="en-US" baseline="0" dirty="0" smtClean="0"/>
              <a:t>Focus</a:t>
            </a:r>
            <a:r>
              <a:rPr lang="en-US" dirty="0" smtClean="0"/>
              <a:t> of the 2</a:t>
            </a:r>
            <a:r>
              <a:rPr lang="en-US" baseline="30000" dirty="0" smtClean="0"/>
              <a:t>nd</a:t>
            </a:r>
            <a:r>
              <a:rPr lang="en-US" dirty="0" smtClean="0"/>
              <a:t> half of the module:</a:t>
            </a:r>
          </a:p>
          <a:p>
            <a:pPr marL="171450" indent="-171450">
              <a:buFont typeface="Arial"/>
              <a:buChar char="•"/>
            </a:pPr>
            <a:r>
              <a:rPr lang="en-US" baseline="0" dirty="0" smtClean="0"/>
              <a:t>Fluently</a:t>
            </a:r>
            <a:r>
              <a:rPr lang="en-US" dirty="0" smtClean="0"/>
              <a:t> add and subtract multi-digit whole numbers using the standard algorithm.</a:t>
            </a:r>
          </a:p>
          <a:p>
            <a:pPr marL="171450" indent="-171450">
              <a:buFont typeface="Arial"/>
              <a:buChar char="•"/>
            </a:pPr>
            <a:r>
              <a:rPr lang="en-US" baseline="0" dirty="0" smtClean="0"/>
              <a:t>Apply</a:t>
            </a:r>
            <a:r>
              <a:rPr lang="en-US" dirty="0" smtClean="0"/>
              <a:t> the addition and subtraction algorithm for solving word problems.</a:t>
            </a:r>
          </a:p>
          <a:p>
            <a:pPr marL="171450" indent="-171450">
              <a:buFont typeface="Arial"/>
              <a:buChar char="•"/>
            </a:pPr>
            <a:r>
              <a:rPr lang="en-US" baseline="0" dirty="0" smtClean="0"/>
              <a:t>Assess the reasonableness of answers using mental math or estimation.</a:t>
            </a:r>
          </a:p>
          <a:p>
            <a:pPr marL="171450" indent="-171450">
              <a:buFont typeface="Arial"/>
              <a:buChar char="•"/>
            </a:pPr>
            <a:endParaRPr lang="en-US" baseline="0" dirty="0" smtClean="0"/>
          </a:p>
          <a:p>
            <a:pPr marL="171450" indent="-171450">
              <a:buFont typeface="Arial"/>
              <a:buChar char="•"/>
            </a:pPr>
            <a:r>
              <a:rPr lang="en-US" baseline="0" dirty="0" smtClean="0"/>
              <a:t>Topic D focuses on addition.</a:t>
            </a:r>
          </a:p>
          <a:p>
            <a:pPr marL="171450" indent="-171450">
              <a:buFont typeface="Arial"/>
              <a:buChar char="•"/>
            </a:pPr>
            <a:r>
              <a:rPr lang="en-US" baseline="0" dirty="0" smtClean="0"/>
              <a:t>Topic E focuses on subtraction.</a:t>
            </a:r>
          </a:p>
          <a:p>
            <a:pPr marL="171450" indent="-171450">
              <a:buFont typeface="Arial"/>
              <a:buChar char="•"/>
            </a:pPr>
            <a:r>
              <a:rPr lang="en-US" baseline="0" dirty="0" smtClean="0"/>
              <a:t>Topic F is mixed practice of addition and subtraction.</a:t>
            </a:r>
          </a:p>
          <a:p>
            <a:pPr marL="171450" indent="-171450">
              <a:buFont typeface="Arial"/>
              <a:buChar char="•"/>
            </a:pPr>
            <a:endParaRPr lang="en-US" baseline="0" dirty="0" smtClean="0"/>
          </a:p>
          <a:p>
            <a:pPr marL="171450" indent="-171450">
              <a:buFont typeface="Arial"/>
              <a:buChar char="•"/>
            </a:pPr>
            <a:r>
              <a:rPr lang="en-US" baseline="0" dirty="0" smtClean="0"/>
              <a:t>Students come from Grade 2 learning about place value understanding for addition and subtraction and setting up a problem to use the algorithm for addition and subtraction.</a:t>
            </a:r>
          </a:p>
          <a:p>
            <a:pPr marL="171450" indent="-171450">
              <a:buFont typeface="Arial"/>
              <a:buChar char="•"/>
            </a:pPr>
            <a:r>
              <a:rPr lang="en-US" baseline="0" dirty="0" smtClean="0"/>
              <a:t>Use of the standard algorithm is a fluency of Grade 4 and is to be mastered by the end of the year.</a:t>
            </a:r>
          </a:p>
          <a:p>
            <a:pPr marL="171450" indent="-171450">
              <a:buFont typeface="Arial"/>
              <a:buChar char="•"/>
            </a:pPr>
            <a:r>
              <a:rPr lang="en-US" baseline="0" dirty="0" smtClean="0"/>
              <a:t>Practice Sets, similar to a Sprint, are delivered in the final module, Module 7 of Grade 4, to assess this skill.</a:t>
            </a:r>
          </a:p>
          <a:p>
            <a:pPr marL="171450" indent="-171450">
              <a:buFont typeface="Arial"/>
              <a:buChar char="•"/>
            </a:pPr>
            <a:endParaRPr lang="en-US" baseline="0" dirty="0" smtClean="0"/>
          </a:p>
          <a:p>
            <a:pPr marL="171450" indent="-171450">
              <a:buFont typeface="Arial"/>
              <a:buChar char="•"/>
            </a:pPr>
            <a:r>
              <a:rPr lang="en-US" baseline="0" dirty="0" smtClean="0"/>
              <a:t>Again, Topic Openers allow for further insight and detail about a collection of lessons. Reading each Topic Opener before each set of lessons is helpful in planning and teaching with an end goal in mind, instead of achieving day by day objectives.</a:t>
            </a:r>
          </a:p>
        </p:txBody>
      </p:sp>
      <p:sp>
        <p:nvSpPr>
          <p:cNvPr id="4" name="Header Placeholder 3"/>
          <p:cNvSpPr>
            <a:spLocks noGrp="1"/>
          </p:cNvSpPr>
          <p:nvPr>
            <p:ph type="hdr" sz="quarter" idx="10"/>
          </p:nvPr>
        </p:nvSpPr>
        <p:spPr/>
        <p:txBody>
          <a:bodyPr/>
          <a:lstStyle/>
          <a:p>
            <a:pPr>
              <a:defRPr/>
            </a:pPr>
            <a:r>
              <a:rPr lang="en-US" dirty="0" smtClean="0"/>
              <a:t>Eureka Math: A Story of Units                       www.CommonCore.org</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29</a:t>
            </a:fld>
            <a:endParaRPr lang="en-US" dirty="0"/>
          </a:p>
        </p:txBody>
      </p:sp>
      <p:sp>
        <p:nvSpPr>
          <p:cNvPr id="7" name="Date Placeholder 6"/>
          <p:cNvSpPr>
            <a:spLocks noGrp="1"/>
          </p:cNvSpPr>
          <p:nvPr>
            <p:ph type="dt" idx="13"/>
          </p:nvPr>
        </p:nvSpPr>
        <p:spPr/>
        <p:txBody>
          <a:bodyPr/>
          <a:lstStyle/>
          <a:p>
            <a:pPr>
              <a:defRPr/>
            </a:pPr>
            <a:r>
              <a:rPr lang="en-US" dirty="0" smtClean="0"/>
              <a:t>Module Focus Session                                      Grade 4 - Module 1</a:t>
            </a:r>
          </a:p>
        </p:txBody>
      </p:sp>
      <p:sp>
        <p:nvSpPr>
          <p:cNvPr id="9"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3</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5" name="Footer Placeholder 4"/>
          <p:cNvSpPr>
            <a:spLocks noGrp="1"/>
          </p:cNvSpPr>
          <p:nvPr>
            <p:ph type="ftr" sz="quarter" idx="14"/>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00754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28625" y="3483429"/>
            <a:ext cx="6000750" cy="5225143"/>
          </a:xfrm>
        </p:spPr>
        <p:txBody>
          <a:bodyPr/>
          <a:lstStyle/>
          <a:p>
            <a:pPr eaLnBrk="0" fontAlgn="base" hangingPunct="0"/>
            <a:r>
              <a:rPr lang="en-US" dirty="0"/>
              <a:t>Let’s start by looking at the curriculum map, found on page 3 of </a:t>
            </a:r>
            <a:r>
              <a:rPr lang="en-US" b="1" dirty="0"/>
              <a:t>A Story of Units:  A Curriculum Overview for Grades P-5</a:t>
            </a:r>
            <a:r>
              <a:rPr lang="en-US" dirty="0"/>
              <a:t>. What information do you already know from this map? (Encourage participants to share their observations.)</a:t>
            </a:r>
          </a:p>
          <a:p>
            <a:pPr eaLnBrk="0" fontAlgn="base" hangingPunct="0"/>
            <a:endParaRPr lang="en-US" dirty="0"/>
          </a:p>
          <a:p>
            <a:pPr eaLnBrk="0" fontAlgn="base" hangingPunct="0"/>
            <a:r>
              <a:rPr lang="en-US" b="1" dirty="0"/>
              <a:t>NOTE TO FACILITATOR</a:t>
            </a:r>
            <a:r>
              <a:rPr lang="en-US" dirty="0"/>
              <a:t>:  If participants have not previously explored the Curriculum Overview and examined this map, it may be helpful to prompt them with the following questions.  Make sure the following points are addressed, even if you need to state them directly.</a:t>
            </a:r>
          </a:p>
          <a:p>
            <a:pPr>
              <a:defRPr/>
            </a:pPr>
            <a:endParaRPr lang="en-US" b="1" i="0" dirty="0" smtClean="0">
              <a:solidFill>
                <a:srgbClr val="000000"/>
              </a:solidFill>
            </a:endParaRPr>
          </a:p>
          <a:p>
            <a:pPr marL="162167" indent="-162167">
              <a:buFont typeface="Arial"/>
              <a:buChar char="•"/>
              <a:defRPr/>
            </a:pPr>
            <a:r>
              <a:rPr lang="en-US" i="1" dirty="0" smtClean="0">
                <a:solidFill>
                  <a:srgbClr val="000000"/>
                </a:solidFill>
              </a:rPr>
              <a:t>Title?</a:t>
            </a:r>
          </a:p>
          <a:p>
            <a:pPr marL="594611" lvl="1" indent="-162167">
              <a:buFont typeface="Arial"/>
              <a:buChar char="•"/>
              <a:defRPr/>
            </a:pPr>
            <a:r>
              <a:rPr lang="en-US" dirty="0" smtClean="0">
                <a:solidFill>
                  <a:srgbClr val="000000"/>
                </a:solidFill>
                <a:cs typeface="ＭＳ Ｐゴシック" charset="-128"/>
              </a:rPr>
              <a:t>Place Value, Rounding,</a:t>
            </a:r>
            <a:r>
              <a:rPr lang="en-US" baseline="0" dirty="0" smtClean="0">
                <a:solidFill>
                  <a:srgbClr val="000000"/>
                </a:solidFill>
                <a:cs typeface="ＭＳ Ｐゴシック" charset="-128"/>
              </a:rPr>
              <a:t> and Algorithms for Addition and Subtraction</a:t>
            </a:r>
            <a:endParaRPr lang="en-US" i="1" dirty="0" smtClean="0">
              <a:solidFill>
                <a:srgbClr val="000000"/>
              </a:solidFill>
            </a:endParaRPr>
          </a:p>
          <a:p>
            <a:pPr marL="162167" indent="-162167">
              <a:buFont typeface="Arial"/>
              <a:buChar char="•"/>
              <a:defRPr/>
            </a:pPr>
            <a:r>
              <a:rPr lang="en-US" i="1" dirty="0" smtClean="0">
                <a:solidFill>
                  <a:srgbClr val="000000"/>
                </a:solidFill>
              </a:rPr>
              <a:t>How many days?</a:t>
            </a:r>
          </a:p>
          <a:p>
            <a:pPr marL="594611" lvl="1" indent="-162167">
              <a:buFont typeface="Arial"/>
              <a:buChar char="•"/>
              <a:defRPr/>
            </a:pPr>
            <a:r>
              <a:rPr lang="en-US" i="1" dirty="0" smtClean="0">
                <a:solidFill>
                  <a:srgbClr val="000000"/>
                </a:solidFill>
              </a:rPr>
              <a:t>25</a:t>
            </a:r>
            <a:r>
              <a:rPr lang="en-US" i="1" baseline="0" dirty="0" smtClean="0">
                <a:solidFill>
                  <a:srgbClr val="000000"/>
                </a:solidFill>
              </a:rPr>
              <a:t> instructional days, 19 lessons, 2 assessments</a:t>
            </a:r>
            <a:endParaRPr lang="en-US" i="1" dirty="0" smtClean="0">
              <a:solidFill>
                <a:srgbClr val="000000"/>
              </a:solidFill>
            </a:endParaRPr>
          </a:p>
          <a:p>
            <a:pPr marL="162167" indent="-162167">
              <a:buFont typeface="Arial"/>
              <a:buChar char="•"/>
              <a:defRPr/>
            </a:pPr>
            <a:r>
              <a:rPr lang="en-US" i="1" dirty="0" smtClean="0">
                <a:solidFill>
                  <a:srgbClr val="000000"/>
                </a:solidFill>
              </a:rPr>
              <a:t>Prep modules?</a:t>
            </a:r>
          </a:p>
          <a:p>
            <a:pPr marL="594611" lvl="1" indent="-162167">
              <a:buFont typeface="Arial"/>
              <a:buChar char="•"/>
              <a:defRPr/>
            </a:pPr>
            <a:r>
              <a:rPr lang="en-US" i="1" dirty="0" smtClean="0">
                <a:solidFill>
                  <a:srgbClr val="000000"/>
                </a:solidFill>
              </a:rPr>
              <a:t>Builds on Place Value concepts in previous grades, especially G2-M6 with the addition and subtraction algorithm introduction</a:t>
            </a:r>
          </a:p>
          <a:p>
            <a:pPr marL="162167" indent="-162167">
              <a:buFont typeface="Arial"/>
              <a:buChar char="•"/>
              <a:defRPr/>
            </a:pPr>
            <a:r>
              <a:rPr lang="en-US" i="1" dirty="0" smtClean="0">
                <a:solidFill>
                  <a:srgbClr val="000000"/>
                </a:solidFill>
              </a:rPr>
              <a:t>Following modules?</a:t>
            </a:r>
          </a:p>
          <a:p>
            <a:pPr marL="594611" lvl="1" indent="-162167">
              <a:buFont typeface="Arial"/>
              <a:buChar char="•"/>
              <a:defRPr/>
            </a:pPr>
            <a:r>
              <a:rPr lang="en-US" i="1" dirty="0" smtClean="0">
                <a:solidFill>
                  <a:srgbClr val="000000"/>
                </a:solidFill>
              </a:rPr>
              <a:t>M2, M3</a:t>
            </a:r>
            <a:r>
              <a:rPr lang="en-US" i="1" baseline="0" dirty="0" smtClean="0">
                <a:solidFill>
                  <a:srgbClr val="000000"/>
                </a:solidFill>
              </a:rPr>
              <a:t> and M7</a:t>
            </a:r>
            <a:endParaRPr lang="en-US" i="1" dirty="0" smtClean="0">
              <a:solidFill>
                <a:srgbClr val="000000"/>
              </a:solidFill>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a:t>
            </a:fld>
            <a:endParaRPr lang="en-US" dirty="0"/>
          </a:p>
        </p:txBody>
      </p:sp>
      <p:sp>
        <p:nvSpPr>
          <p:cNvPr id="7"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1 minute</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12" name="Date Placeholder 11"/>
          <p:cNvSpPr>
            <a:spLocks noGrp="1"/>
          </p:cNvSpPr>
          <p:nvPr>
            <p:ph type="dt" idx="13"/>
          </p:nvPr>
        </p:nvSpPr>
        <p:spPr/>
        <p:txBody>
          <a:bodyPr/>
          <a:lstStyle/>
          <a:p>
            <a:pPr>
              <a:defRPr/>
            </a:pPr>
            <a:r>
              <a:rPr lang="en-US" dirty="0" smtClean="0"/>
              <a:t>Module Focus Session                                      Grade 4 - Module 1</a:t>
            </a:r>
            <a:endParaRPr lang="en-US" dirty="0"/>
          </a:p>
        </p:txBody>
      </p:sp>
      <p:sp>
        <p:nvSpPr>
          <p:cNvPr id="13" name="Header Placeholder 12"/>
          <p:cNvSpPr>
            <a:spLocks noGrp="1"/>
          </p:cNvSpPr>
          <p:nvPr>
            <p:ph type="hdr" sz="quarter" idx="14"/>
          </p:nvPr>
        </p:nvSpPr>
        <p:spPr/>
        <p:txBody>
          <a:bodyPr/>
          <a:lstStyle/>
          <a:p>
            <a:pPr>
              <a:defRPr/>
            </a:pPr>
            <a:r>
              <a:rPr lang="en-US" dirty="0" smtClean="0"/>
              <a:t>Eureka Math: A Story of Units                       www.CommonCore.org</a:t>
            </a:r>
          </a:p>
        </p:txBody>
      </p:sp>
      <p:sp>
        <p:nvSpPr>
          <p:cNvPr id="4" name="Footer Placeholder 3"/>
          <p:cNvSpPr>
            <a:spLocks noGrp="1"/>
          </p:cNvSpPr>
          <p:nvPr>
            <p:ph type="ftr" sz="quarter" idx="15"/>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165823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03225" y="3429000"/>
            <a:ext cx="6302376" cy="5562600"/>
          </a:xfrm>
        </p:spPr>
        <p:txBody>
          <a:bodyPr>
            <a:noAutofit/>
          </a:bodyPr>
          <a:lstStyle/>
          <a:p>
            <a:pPr defTabSz="432444">
              <a:defRPr/>
            </a:pPr>
            <a:r>
              <a:rPr lang="en-US" sz="1000" b="1" dirty="0">
                <a:solidFill>
                  <a:srgbClr val="000000"/>
                </a:solidFill>
              </a:rPr>
              <a:t>LINK</a:t>
            </a:r>
          </a:p>
          <a:p>
            <a:pPr marL="171450" indent="-171450">
              <a:buFont typeface="Arial"/>
              <a:buChar char="•"/>
            </a:pPr>
            <a:r>
              <a:rPr lang="en-US" sz="1000" dirty="0" smtClean="0">
                <a:solidFill>
                  <a:srgbClr val="000000"/>
                </a:solidFill>
              </a:rPr>
              <a:t>Observe the Application Problem in Lesson 11 on page 1.D.4. </a:t>
            </a:r>
          </a:p>
          <a:p>
            <a:pPr marL="171450" indent="-171450">
              <a:buFont typeface="Arial"/>
              <a:buChar char="•"/>
            </a:pPr>
            <a:r>
              <a:rPr lang="en-US" sz="1000" dirty="0" smtClean="0">
                <a:solidFill>
                  <a:srgbClr val="000000"/>
                </a:solidFill>
              </a:rPr>
              <a:t>Note how this problem sets students up for assessing the reasonableness of their answer.</a:t>
            </a:r>
          </a:p>
          <a:p>
            <a:pPr marL="171450" indent="-171450">
              <a:buFont typeface="Arial"/>
              <a:buChar char="•"/>
            </a:pPr>
            <a:r>
              <a:rPr lang="en-US" sz="1000" dirty="0" smtClean="0">
                <a:solidFill>
                  <a:srgbClr val="000000"/>
                </a:solidFill>
              </a:rPr>
              <a:t>The actual answer is 37,901. Students come to realize that rounding to a smaller unit will provide a more accurate estimate.</a:t>
            </a:r>
          </a:p>
          <a:p>
            <a:endParaRPr lang="en-US" sz="1000" dirty="0" smtClean="0">
              <a:solidFill>
                <a:srgbClr val="000000"/>
              </a:solidFill>
            </a:endParaRPr>
          </a:p>
          <a:p>
            <a:pPr defTabSz="432444">
              <a:defRPr/>
            </a:pPr>
            <a:r>
              <a:rPr lang="en-US" sz="1000" b="1" dirty="0">
                <a:solidFill>
                  <a:srgbClr val="000000"/>
                </a:solidFill>
              </a:rPr>
              <a:t>Lesson </a:t>
            </a:r>
            <a:r>
              <a:rPr lang="en-US" sz="1000" b="1" dirty="0" smtClean="0">
                <a:solidFill>
                  <a:srgbClr val="000000"/>
                </a:solidFill>
              </a:rPr>
              <a:t>11:</a:t>
            </a:r>
            <a:endParaRPr lang="en-US" sz="1000" b="1" dirty="0">
              <a:solidFill>
                <a:srgbClr val="000000"/>
              </a:solidFill>
            </a:endParaRPr>
          </a:p>
          <a:p>
            <a:pPr defTabSz="432444">
              <a:defRPr/>
            </a:pPr>
            <a:r>
              <a:rPr lang="en-US" sz="1000" i="1" dirty="0">
                <a:solidFill>
                  <a:srgbClr val="000000"/>
                </a:solidFill>
              </a:rPr>
              <a:t>Teaching sequence</a:t>
            </a:r>
            <a:r>
              <a:rPr lang="en-US" sz="1000" i="1" dirty="0" smtClean="0">
                <a:solidFill>
                  <a:srgbClr val="000000"/>
                </a:solidFill>
              </a:rPr>
              <a:t>:</a:t>
            </a:r>
          </a:p>
          <a:p>
            <a:pPr marL="171450" indent="-171450" defTabSz="432444">
              <a:buFont typeface="Arial"/>
              <a:buChar char="•"/>
              <a:defRPr/>
            </a:pPr>
            <a:r>
              <a:rPr lang="en-US" sz="1000" dirty="0" smtClean="0">
                <a:solidFill>
                  <a:srgbClr val="000000"/>
                </a:solidFill>
              </a:rPr>
              <a:t>(Switch to document camera.) On the bottom of the millions place value chart template, set up the problem 3,134 + 2,492. </a:t>
            </a:r>
          </a:p>
          <a:p>
            <a:pPr marL="171450" indent="-171450" defTabSz="432444">
              <a:buFont typeface="Arial"/>
              <a:buChar char="•"/>
              <a:defRPr/>
            </a:pPr>
            <a:r>
              <a:rPr lang="en-US" sz="1000" dirty="0" smtClean="0">
                <a:solidFill>
                  <a:srgbClr val="000000"/>
                </a:solidFill>
              </a:rPr>
              <a:t>Using disks, represent 3,134 in your millions place value chart. Under 3,134 represent 2,492.</a:t>
            </a:r>
          </a:p>
          <a:p>
            <a:pPr marL="171450" indent="-171450" defTabSz="432444">
              <a:buFont typeface="Arial"/>
              <a:buChar char="•"/>
              <a:defRPr/>
            </a:pPr>
            <a:r>
              <a:rPr lang="en-US" sz="1000" dirty="0" smtClean="0">
                <a:solidFill>
                  <a:srgbClr val="000000"/>
                </a:solidFill>
              </a:rPr>
              <a:t>What operation am I doing to these numbers? (addition)</a:t>
            </a:r>
          </a:p>
          <a:p>
            <a:pPr marL="171450" indent="-171450" defTabSz="432444">
              <a:buFont typeface="Arial"/>
              <a:buChar char="•"/>
              <a:defRPr/>
            </a:pPr>
            <a:r>
              <a:rPr lang="en-US" sz="1000" dirty="0" smtClean="0">
                <a:solidFill>
                  <a:srgbClr val="000000"/>
                </a:solidFill>
              </a:rPr>
              <a:t>I’m going to draw a rectangle/bar that looks like a piece of tape. (Draw and label 3,134.) </a:t>
            </a:r>
          </a:p>
          <a:p>
            <a:pPr marL="171450" indent="-171450" defTabSz="432444">
              <a:buFont typeface="Arial"/>
              <a:buChar char="•"/>
              <a:defRPr/>
            </a:pPr>
            <a:r>
              <a:rPr lang="en-US" sz="1000" dirty="0" smtClean="0">
                <a:solidFill>
                  <a:srgbClr val="000000"/>
                </a:solidFill>
              </a:rPr>
              <a:t>Now help me figure out how long my next piece of tape should be. I’m adding these two numbers together, so it is like combining 2 lengths of tape together into one. I’ll draw this tape right next to the first one. (Draw, having participants tell you when to stop. It should be shorter than the first tape. Label as 2,492.)</a:t>
            </a:r>
          </a:p>
          <a:p>
            <a:pPr marL="171450" indent="-171450" defTabSz="432444">
              <a:buFont typeface="Arial"/>
              <a:buChar char="•"/>
              <a:defRPr/>
            </a:pPr>
            <a:r>
              <a:rPr lang="en-US" sz="1000" dirty="0" smtClean="0">
                <a:solidFill>
                  <a:srgbClr val="000000"/>
                </a:solidFill>
              </a:rPr>
              <a:t>Great. Now we are finding the total length of this tape. Let’s label what we are finding with a letter, such as ‘a’ to represent the unknown. ‘a’ is a variable.</a:t>
            </a:r>
          </a:p>
          <a:p>
            <a:pPr marL="171450" indent="-171450" defTabSz="432444">
              <a:buFont typeface="Arial"/>
              <a:buChar char="•"/>
              <a:defRPr/>
            </a:pPr>
            <a:r>
              <a:rPr lang="en-US" sz="1000" dirty="0" smtClean="0">
                <a:solidFill>
                  <a:srgbClr val="000000"/>
                </a:solidFill>
              </a:rPr>
              <a:t>Tell me an addition number sentence for how many ones are in the ones column. (4 ones + 3 ones = 7 ones) (Point to the problem and record 7; record 7 in the ones column.)</a:t>
            </a:r>
          </a:p>
          <a:p>
            <a:pPr marL="171450" indent="-171450" defTabSz="432444">
              <a:buFont typeface="Arial"/>
              <a:buChar char="•"/>
              <a:defRPr/>
            </a:pPr>
            <a:r>
              <a:rPr lang="en-US" sz="1000" dirty="0" smtClean="0">
                <a:solidFill>
                  <a:srgbClr val="000000"/>
                </a:solidFill>
              </a:rPr>
              <a:t>Tell me an addition number sentence for how many tens are in the tens column. (3 tens plus 9 tens is 12 tens.) (Point to the problem and record 12 tens.) </a:t>
            </a:r>
          </a:p>
          <a:p>
            <a:pPr marL="171450" indent="-171450" defTabSz="432444">
              <a:buFont typeface="Arial"/>
              <a:buChar char="•"/>
              <a:defRPr/>
            </a:pPr>
            <a:r>
              <a:rPr lang="en-US" sz="1000" dirty="0" smtClean="0">
                <a:solidFill>
                  <a:srgbClr val="000000"/>
                </a:solidFill>
              </a:rPr>
              <a:t>(Refer to the chart.) What can we do with 12 tens? (Regroup 10 tens as 1 hundred.) (Show by circling 10 tens.)</a:t>
            </a:r>
          </a:p>
          <a:p>
            <a:pPr marL="171450" indent="-171450" defTabSz="432444">
              <a:buFont typeface="Arial"/>
              <a:buChar char="•"/>
              <a:defRPr/>
            </a:pPr>
            <a:r>
              <a:rPr lang="en-US" sz="1000" dirty="0" smtClean="0">
                <a:solidFill>
                  <a:srgbClr val="000000"/>
                </a:solidFill>
              </a:rPr>
              <a:t>(Refer to problem.) 12 tens (erase) is the same as 1 hundred (record on line) 2 tens (record).</a:t>
            </a:r>
          </a:p>
          <a:p>
            <a:pPr defTabSz="432444">
              <a:defRPr/>
            </a:pPr>
            <a:r>
              <a:rPr lang="en-US" sz="1000" dirty="0" smtClean="0">
                <a:solidFill>
                  <a:srgbClr val="000000"/>
                </a:solidFill>
              </a:rPr>
              <a:t>Continue to solve the problem.</a:t>
            </a:r>
            <a:endParaRPr lang="en-US" sz="1000" i="1" dirty="0">
              <a:solidFill>
                <a:srgbClr val="000000"/>
              </a:solidFill>
            </a:endParaRPr>
          </a:p>
          <a:p>
            <a:pPr marL="171450" indent="-171450">
              <a:buFont typeface="Arial"/>
              <a:buChar char="•"/>
            </a:pPr>
            <a:r>
              <a:rPr lang="en-US" sz="1000" dirty="0" smtClean="0">
                <a:solidFill>
                  <a:srgbClr val="000000"/>
                </a:solidFill>
              </a:rPr>
              <a:t>(</a:t>
            </a:r>
            <a:r>
              <a:rPr lang="en-US" sz="1000" b="1" dirty="0" smtClean="0">
                <a:solidFill>
                  <a:srgbClr val="000000"/>
                </a:solidFill>
              </a:rPr>
              <a:t>CLICK</a:t>
            </a:r>
            <a:r>
              <a:rPr lang="en-US" sz="1000" dirty="0" smtClean="0">
                <a:solidFill>
                  <a:srgbClr val="000000"/>
                </a:solidFill>
              </a:rPr>
              <a:t> to show tape diagram.) Observe this drawing and tell your partner what you see. (2 parts of 40,762 and 30,473 that add to the whole of B.)</a:t>
            </a:r>
          </a:p>
          <a:p>
            <a:pPr marL="171450" indent="-171450">
              <a:buFont typeface="Arial"/>
              <a:buChar char="•"/>
            </a:pPr>
            <a:r>
              <a:rPr lang="en-US" sz="1000" dirty="0" smtClean="0">
                <a:solidFill>
                  <a:srgbClr val="000000"/>
                </a:solidFill>
              </a:rPr>
              <a:t>(</a:t>
            </a:r>
            <a:r>
              <a:rPr lang="en-US" sz="1000" b="1" dirty="0" smtClean="0">
                <a:solidFill>
                  <a:srgbClr val="000000"/>
                </a:solidFill>
              </a:rPr>
              <a:t>CLICK</a:t>
            </a:r>
            <a:r>
              <a:rPr lang="en-US" sz="1000" dirty="0" smtClean="0">
                <a:solidFill>
                  <a:srgbClr val="000000"/>
                </a:solidFill>
              </a:rPr>
              <a:t> to show chip model.) Observe this model and tell your partner what you notice. (The 2 parts are represented. When 10 disks are in a unit, they are bundled and moved to the left as the next larger unit. The total value of each unit is written below as the sum.)</a:t>
            </a:r>
          </a:p>
          <a:p>
            <a:pPr marL="171450" indent="-171450">
              <a:buFont typeface="Arial"/>
              <a:buChar char="•"/>
            </a:pPr>
            <a:r>
              <a:rPr lang="en-US" sz="1000" dirty="0" smtClean="0">
                <a:solidFill>
                  <a:srgbClr val="000000"/>
                </a:solidFill>
              </a:rPr>
              <a:t>(</a:t>
            </a:r>
            <a:r>
              <a:rPr lang="en-US" sz="1000" b="1" dirty="0" smtClean="0">
                <a:solidFill>
                  <a:srgbClr val="000000"/>
                </a:solidFill>
              </a:rPr>
              <a:t>CLICK</a:t>
            </a:r>
            <a:r>
              <a:rPr lang="en-US" sz="1000" dirty="0" smtClean="0">
                <a:solidFill>
                  <a:srgbClr val="000000"/>
                </a:solidFill>
              </a:rPr>
              <a:t> to show the problem.) Let me know what you see in this problem. (13 tens are regrouped as 1 hundred, on the line, and 3 tens. 12 hundreds are represented as 1 thousand, on the line, and 2 hundreds.)</a:t>
            </a:r>
          </a:p>
          <a:p>
            <a:endParaRPr lang="en-US" sz="1000" dirty="0" smtClean="0">
              <a:solidFill>
                <a:srgbClr val="000000"/>
              </a:solidFill>
            </a:endParaRPr>
          </a:p>
          <a:p>
            <a:pPr marL="171450" indent="-171450">
              <a:buFont typeface="Arial"/>
              <a:buChar char="•"/>
            </a:pPr>
            <a:r>
              <a:rPr lang="en-US" sz="1000" dirty="0" smtClean="0">
                <a:solidFill>
                  <a:srgbClr val="000000"/>
                </a:solidFill>
              </a:rPr>
              <a:t>Place value understanding drives the work of solving an addition problem using the standard algorithm.</a:t>
            </a:r>
          </a:p>
          <a:p>
            <a:pPr marL="171450" indent="-171450">
              <a:buFont typeface="Arial"/>
              <a:buChar char="•"/>
            </a:pPr>
            <a:r>
              <a:rPr lang="en-US" sz="1000" dirty="0" smtClean="0">
                <a:solidFill>
                  <a:srgbClr val="000000"/>
                </a:solidFill>
              </a:rPr>
              <a:t>Concrete (place value disks) to pictorial (chip model) to abstract (algorithm).</a:t>
            </a:r>
            <a:endParaRPr lang="en-US" sz="1000" i="1" dirty="0">
              <a:solidFill>
                <a:srgbClr val="000000"/>
              </a:solidFill>
            </a:endParaRPr>
          </a:p>
          <a:p>
            <a:endParaRPr lang="en-US" sz="1000" dirty="0">
              <a:solidFill>
                <a:srgbClr val="000000"/>
              </a:solidFill>
            </a:endParaRPr>
          </a:p>
        </p:txBody>
      </p:sp>
      <p:sp>
        <p:nvSpPr>
          <p:cNvPr id="4" name="Header Placeholder 3"/>
          <p:cNvSpPr>
            <a:spLocks noGrp="1"/>
          </p:cNvSpPr>
          <p:nvPr>
            <p:ph type="hdr" sz="quarter" idx="10"/>
          </p:nvPr>
        </p:nvSpPr>
        <p:spPr/>
        <p:txBody>
          <a:bodyPr/>
          <a:lstStyle/>
          <a:p>
            <a:pPr>
              <a:defRPr/>
            </a:pPr>
            <a:r>
              <a:rPr lang="en-US" dirty="0" smtClean="0"/>
              <a:t>Eureka Math: A Story of Units                       www.CommonCore.org</a:t>
            </a:r>
          </a:p>
        </p:txBody>
      </p:sp>
      <p:sp>
        <p:nvSpPr>
          <p:cNvPr id="5" name="Date Placeholder 4"/>
          <p:cNvSpPr>
            <a:spLocks noGrp="1"/>
          </p:cNvSpPr>
          <p:nvPr>
            <p:ph type="dt" idx="11"/>
          </p:nvPr>
        </p:nvSpPr>
        <p:spPr/>
        <p:txBody>
          <a:bodyPr/>
          <a:lstStyle/>
          <a:p>
            <a:pPr>
              <a:defRPr/>
            </a:pPr>
            <a:r>
              <a:rPr lang="en-US" dirty="0" smtClean="0"/>
              <a:t>Module Focus Session                                      Grade 4 - Module 1</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30</a:t>
            </a:fld>
            <a:endParaRPr lang="en-US" dirty="0"/>
          </a:p>
        </p:txBody>
      </p:sp>
      <p:sp>
        <p:nvSpPr>
          <p:cNvPr id="8" name="Notes Placeholder 1"/>
          <p:cNvSpPr txBox="1">
            <a:spLocks/>
          </p:cNvSpPr>
          <p:nvPr/>
        </p:nvSpPr>
        <p:spPr>
          <a:xfrm>
            <a:off x="4114800" y="696686"/>
            <a:ext cx="2590800"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10 minutes</a:t>
            </a:r>
            <a:endParaRPr lang="en-US" dirty="0"/>
          </a:p>
          <a:p>
            <a:endParaRPr lang="en-US" dirty="0"/>
          </a:p>
          <a:p>
            <a:r>
              <a:rPr lang="en-US" dirty="0"/>
              <a:t>MATERIALS NEEDED:</a:t>
            </a:r>
          </a:p>
          <a:p>
            <a:pPr marL="433946" lvl="1" indent="-270277">
              <a:buFont typeface="Arial" pitchFamily="34" charset="0"/>
              <a:buChar char="•"/>
            </a:pPr>
            <a:r>
              <a:rPr lang="en-US" sz="1100" dirty="0" smtClean="0"/>
              <a:t>G4-M1 Book</a:t>
            </a:r>
          </a:p>
          <a:p>
            <a:pPr marL="891146" lvl="2" indent="-270277">
              <a:buFont typeface="Arial" pitchFamily="34" charset="0"/>
              <a:buChar char="•"/>
            </a:pPr>
            <a:r>
              <a:rPr lang="en-US" sz="1100" dirty="0" smtClean="0"/>
              <a:t>Lesson 11 AP page 1.D.4</a:t>
            </a:r>
          </a:p>
          <a:p>
            <a:pPr marL="433946" lvl="1" indent="-270277">
              <a:buFont typeface="Arial" pitchFamily="34" charset="0"/>
              <a:buChar char="•"/>
            </a:pPr>
            <a:r>
              <a:rPr lang="en-US" sz="1100" dirty="0" smtClean="0"/>
              <a:t>Lesson 11 Template: millions place value chart</a:t>
            </a:r>
          </a:p>
          <a:p>
            <a:pPr marL="433946" lvl="1" indent="-270277">
              <a:buFont typeface="Arial" pitchFamily="34" charset="0"/>
              <a:buChar char="•"/>
            </a:pPr>
            <a:r>
              <a:rPr lang="en-US" sz="1100" dirty="0" smtClean="0"/>
              <a:t>Place value disks</a:t>
            </a:r>
          </a:p>
          <a:p>
            <a:pPr marL="433946" lvl="1" indent="-270277">
              <a:buFont typeface="Arial" pitchFamily="34" charset="0"/>
              <a:buChar char="•"/>
            </a:pPr>
            <a:r>
              <a:rPr lang="en-US" sz="1100" dirty="0" smtClean="0"/>
              <a:t>Personal white boards</a:t>
            </a:r>
          </a:p>
          <a:p>
            <a:pPr marL="433946" lvl="1" indent="-270277">
              <a:buFont typeface="Arial" pitchFamily="34" charset="0"/>
              <a:buChar char="•"/>
            </a:pPr>
            <a:r>
              <a:rPr lang="en-US" sz="1100" dirty="0" smtClean="0"/>
              <a:t>Document camera</a:t>
            </a:r>
          </a:p>
          <a:p>
            <a:pPr marL="433946" lvl="1" indent="-270277">
              <a:buFont typeface="Arial" pitchFamily="34" charset="0"/>
              <a:buChar char="•"/>
            </a:pPr>
            <a:endParaRPr lang="en-US" sz="1100" dirty="0"/>
          </a:p>
        </p:txBody>
      </p:sp>
      <p:sp>
        <p:nvSpPr>
          <p:cNvPr id="7" name="Footer Placeholder 6"/>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58962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172200" cy="5257800"/>
          </a:xfrm>
        </p:spPr>
        <p:txBody>
          <a:bodyPr/>
          <a:lstStyle/>
          <a:p>
            <a:pPr defTabSz="432444">
              <a:defRPr/>
            </a:pPr>
            <a:r>
              <a:rPr lang="en-US" b="1" dirty="0">
                <a:solidFill>
                  <a:srgbClr val="000000"/>
                </a:solidFill>
              </a:rPr>
              <a:t>LINK</a:t>
            </a:r>
          </a:p>
          <a:p>
            <a:pPr marL="171450" indent="-171450">
              <a:buFont typeface="Arial"/>
              <a:buChar char="•"/>
            </a:pPr>
            <a:r>
              <a:rPr lang="en-US" dirty="0" smtClean="0">
                <a:solidFill>
                  <a:srgbClr val="000000"/>
                </a:solidFill>
              </a:rPr>
              <a:t>Lesson 11 established using the algorithm as a method for solving multi-digit addition problems.</a:t>
            </a:r>
          </a:p>
          <a:p>
            <a:pPr marL="171450" indent="-171450">
              <a:buFont typeface="Arial"/>
              <a:buChar char="•"/>
            </a:pPr>
            <a:r>
              <a:rPr lang="en-US" dirty="0" smtClean="0">
                <a:solidFill>
                  <a:srgbClr val="000000"/>
                </a:solidFill>
              </a:rPr>
              <a:t>Tape diagrams for addition were reintroduced.</a:t>
            </a:r>
            <a:endParaRPr lang="en-US" dirty="0">
              <a:solidFill>
                <a:srgbClr val="000000"/>
              </a:solidFill>
            </a:endParaRPr>
          </a:p>
          <a:p>
            <a:pPr defTabSz="432444">
              <a:defRPr/>
            </a:pPr>
            <a:endParaRPr lang="en-US" b="1" dirty="0" smtClean="0">
              <a:solidFill>
                <a:srgbClr val="000000"/>
              </a:solidFill>
            </a:endParaRPr>
          </a:p>
          <a:p>
            <a:pPr defTabSz="432444">
              <a:defRPr/>
            </a:pPr>
            <a:r>
              <a:rPr lang="en-US" b="1" dirty="0" smtClean="0">
                <a:solidFill>
                  <a:srgbClr val="000000"/>
                </a:solidFill>
              </a:rPr>
              <a:t>Lesson 12:</a:t>
            </a:r>
            <a:endParaRPr lang="en-US" b="1" dirty="0">
              <a:solidFill>
                <a:srgbClr val="000000"/>
              </a:solidFill>
            </a:endParaRPr>
          </a:p>
          <a:p>
            <a:pPr defTabSz="432444">
              <a:defRPr/>
            </a:pPr>
            <a:r>
              <a:rPr lang="en-US" i="1" dirty="0">
                <a:solidFill>
                  <a:srgbClr val="000000"/>
                </a:solidFill>
              </a:rPr>
              <a:t>Teaching sequence:</a:t>
            </a:r>
          </a:p>
          <a:p>
            <a:pPr marL="171450" indent="-171450" defTabSz="432444">
              <a:buFont typeface="Arial"/>
              <a:buChar char="•"/>
              <a:defRPr/>
            </a:pPr>
            <a:r>
              <a:rPr lang="en-US" dirty="0" smtClean="0">
                <a:solidFill>
                  <a:srgbClr val="000000"/>
                </a:solidFill>
              </a:rPr>
              <a:t>Review this problem. How can you assess the reasonableness of this answer?</a:t>
            </a:r>
          </a:p>
          <a:p>
            <a:pPr marL="171450" indent="-171450" defTabSz="432444">
              <a:buFont typeface="Arial"/>
              <a:buChar char="•"/>
              <a:defRPr/>
            </a:pPr>
            <a:r>
              <a:rPr lang="en-US" dirty="0" smtClean="0">
                <a:solidFill>
                  <a:srgbClr val="000000"/>
                </a:solidFill>
              </a:rPr>
              <a:t>Estimate the sum by rounding each addend. (Participants should round to the nearest thousand to get $185,000.)</a:t>
            </a:r>
          </a:p>
          <a:p>
            <a:pPr marL="171450" indent="-171450" defTabSz="432444">
              <a:buFont typeface="Arial"/>
              <a:buChar char="•"/>
              <a:defRPr/>
            </a:pPr>
            <a:r>
              <a:rPr lang="en-US" dirty="0" smtClean="0">
                <a:solidFill>
                  <a:srgbClr val="000000"/>
                </a:solidFill>
              </a:rPr>
              <a:t>(</a:t>
            </a:r>
            <a:r>
              <a:rPr lang="en-US" b="1" dirty="0" smtClean="0">
                <a:solidFill>
                  <a:srgbClr val="000000"/>
                </a:solidFill>
              </a:rPr>
              <a:t>CLICK</a:t>
            </a:r>
            <a:r>
              <a:rPr lang="en-US" dirty="0" smtClean="0">
                <a:solidFill>
                  <a:srgbClr val="000000"/>
                </a:solidFill>
              </a:rPr>
              <a:t> to show student work.) Is this student work reasonable? Tell your partner why or why not</a:t>
            </a:r>
            <a:r>
              <a:rPr lang="en-US" dirty="0">
                <a:solidFill>
                  <a:srgbClr val="000000"/>
                </a:solidFill>
              </a:rPr>
              <a:t>.</a:t>
            </a:r>
            <a:r>
              <a:rPr lang="en-US" dirty="0" smtClean="0">
                <a:solidFill>
                  <a:srgbClr val="000000"/>
                </a:solidFill>
              </a:rPr>
              <a:t> </a:t>
            </a:r>
          </a:p>
          <a:p>
            <a:pPr marL="171450" indent="-171450" defTabSz="432444">
              <a:buFont typeface="Arial"/>
              <a:buChar char="•"/>
              <a:defRPr/>
            </a:pPr>
            <a:endParaRPr lang="en-US" baseline="0" dirty="0">
              <a:solidFill>
                <a:srgbClr val="000000"/>
              </a:solidFill>
            </a:endParaRPr>
          </a:p>
          <a:p>
            <a:pPr marL="171450" indent="-171450" defTabSz="432444">
              <a:buFont typeface="Arial"/>
              <a:buChar char="•"/>
              <a:defRPr/>
            </a:pPr>
            <a:r>
              <a:rPr lang="en-US" dirty="0" smtClean="0">
                <a:solidFill>
                  <a:srgbClr val="000000"/>
                </a:solidFill>
              </a:rPr>
              <a:t>Lesson 12 includes multi-step problems which increases the complexity of drawing a tape diagram. </a:t>
            </a:r>
          </a:p>
          <a:p>
            <a:pPr marL="171450" indent="-171450" defTabSz="432444">
              <a:buFont typeface="Arial"/>
              <a:buChar char="•"/>
              <a:defRPr/>
            </a:pPr>
            <a:r>
              <a:rPr lang="en-US" baseline="0" dirty="0" smtClean="0">
                <a:solidFill>
                  <a:srgbClr val="000000"/>
                </a:solidFill>
              </a:rPr>
              <a:t>Lesson</a:t>
            </a:r>
            <a:r>
              <a:rPr lang="en-US" dirty="0" smtClean="0">
                <a:solidFill>
                  <a:srgbClr val="000000"/>
                </a:solidFill>
              </a:rPr>
              <a:t> 12 is the first ‘word problem lesson’ in which the word problems are solved together as a class with student input for solving.</a:t>
            </a:r>
          </a:p>
          <a:p>
            <a:pPr defTabSz="432444">
              <a:defRPr/>
            </a:pPr>
            <a:endParaRPr lang="en-US" dirty="0" smtClean="0">
              <a:solidFill>
                <a:srgbClr val="000000"/>
              </a:solidFill>
            </a:endParaRPr>
          </a:p>
          <a:p>
            <a:pPr marL="171450" indent="-171450" defTabSz="432444">
              <a:buFont typeface="Arial"/>
              <a:buChar char="•"/>
              <a:defRPr/>
            </a:pPr>
            <a:r>
              <a:rPr lang="en-US" baseline="0" dirty="0" smtClean="0">
                <a:solidFill>
                  <a:srgbClr val="000000"/>
                </a:solidFill>
              </a:rPr>
              <a:t>There</a:t>
            </a:r>
            <a:r>
              <a:rPr lang="en-US" dirty="0" smtClean="0">
                <a:solidFill>
                  <a:srgbClr val="000000"/>
                </a:solidFill>
              </a:rPr>
              <a:t> is not one right way to draw a tape diagram, as long as it accurately represents the problem and accurately shows the relationship of the numbers.</a:t>
            </a:r>
          </a:p>
          <a:p>
            <a:pPr marL="171450" indent="-171450" defTabSz="432444">
              <a:buFont typeface="Arial"/>
              <a:buChar char="•"/>
              <a:defRPr/>
            </a:pPr>
            <a:r>
              <a:rPr lang="en-US" baseline="0" dirty="0" smtClean="0">
                <a:solidFill>
                  <a:srgbClr val="000000"/>
                </a:solidFill>
              </a:rPr>
              <a:t>Examples of tape diagrams are given for each problem</a:t>
            </a:r>
            <a:r>
              <a:rPr lang="en-US" dirty="0" smtClean="0">
                <a:solidFill>
                  <a:srgbClr val="000000"/>
                </a:solidFill>
              </a:rPr>
              <a:t> in the module.</a:t>
            </a:r>
            <a:endParaRPr lang="en-US" baseline="0" dirty="0">
              <a:solidFill>
                <a:srgbClr val="000000"/>
              </a:solidFill>
            </a:endParaRPr>
          </a:p>
          <a:p>
            <a:pPr marL="171450" indent="-171450" defTabSz="432444">
              <a:buFont typeface="Arial"/>
              <a:buChar char="•"/>
              <a:defRPr/>
            </a:pPr>
            <a:r>
              <a:rPr lang="en-US" dirty="0" smtClean="0">
                <a:solidFill>
                  <a:srgbClr val="000000"/>
                </a:solidFill>
              </a:rPr>
              <a:t>Tape diagrams are not a model used to solve, but rather a model used to show the relationships of the numbers. This will lead to solving complex problems more efficiently.</a:t>
            </a:r>
          </a:p>
          <a:p>
            <a:pPr marL="171450" indent="-171450" defTabSz="432444">
              <a:buFont typeface="Arial"/>
              <a:buChar char="•"/>
              <a:defRPr/>
            </a:pPr>
            <a:r>
              <a:rPr lang="en-US" baseline="0" dirty="0" smtClean="0">
                <a:solidFill>
                  <a:srgbClr val="000000"/>
                </a:solidFill>
              </a:rPr>
              <a:t>Tape</a:t>
            </a:r>
            <a:r>
              <a:rPr lang="en-US" dirty="0" smtClean="0">
                <a:solidFill>
                  <a:srgbClr val="000000"/>
                </a:solidFill>
              </a:rPr>
              <a:t> diagrams are introduced in Kindergarten and used in Middle School to solve ratios. </a:t>
            </a:r>
            <a:endParaRPr lang="en-US" baseline="0" dirty="0" smtClean="0">
              <a:solidFill>
                <a:srgbClr val="000000"/>
              </a:solidFill>
            </a:endParaRPr>
          </a:p>
          <a:p>
            <a:endParaRPr lang="en-US" dirty="0">
              <a:solidFill>
                <a:srgbClr val="000000"/>
              </a:solidFill>
            </a:endParaRPr>
          </a:p>
          <a:p>
            <a:pPr defTabSz="432444">
              <a:defRPr/>
            </a:pPr>
            <a:r>
              <a:rPr lang="en-US" i="1" dirty="0" smtClean="0">
                <a:solidFill>
                  <a:srgbClr val="000000"/>
                </a:solidFill>
              </a:rPr>
              <a:t>&lt;Have participants work on Lesson 11 and 12 </a:t>
            </a:r>
            <a:r>
              <a:rPr lang="en-US" i="1" dirty="0">
                <a:solidFill>
                  <a:srgbClr val="000000"/>
                </a:solidFill>
              </a:rPr>
              <a:t>problems on the Participant Problem Set.</a:t>
            </a:r>
            <a:r>
              <a:rPr lang="en-US" i="1" dirty="0" smtClean="0">
                <a:solidFill>
                  <a:srgbClr val="000000"/>
                </a:solidFill>
              </a:rPr>
              <a:t>&gt;</a:t>
            </a:r>
          </a:p>
          <a:p>
            <a:endParaRPr lang="en-US" dirty="0">
              <a:solidFill>
                <a:srgbClr val="000000"/>
              </a:solidFill>
            </a:endParaRPr>
          </a:p>
        </p:txBody>
      </p:sp>
      <p:sp>
        <p:nvSpPr>
          <p:cNvPr id="4" name="Header Placeholder 3"/>
          <p:cNvSpPr>
            <a:spLocks noGrp="1"/>
          </p:cNvSpPr>
          <p:nvPr>
            <p:ph type="hdr" sz="quarter" idx="10"/>
          </p:nvPr>
        </p:nvSpPr>
        <p:spPr/>
        <p:txBody>
          <a:bodyPr/>
          <a:lstStyle/>
          <a:p>
            <a:pPr>
              <a:defRPr/>
            </a:pPr>
            <a:r>
              <a:rPr lang="en-US" dirty="0" smtClean="0"/>
              <a:t>Eureka Math: A Story of Units                       www.CommonCore.org</a:t>
            </a:r>
          </a:p>
        </p:txBody>
      </p:sp>
      <p:sp>
        <p:nvSpPr>
          <p:cNvPr id="5" name="Date Placeholder 4"/>
          <p:cNvSpPr>
            <a:spLocks noGrp="1"/>
          </p:cNvSpPr>
          <p:nvPr>
            <p:ph type="dt" idx="11"/>
          </p:nvPr>
        </p:nvSpPr>
        <p:spPr/>
        <p:txBody>
          <a:bodyPr/>
          <a:lstStyle/>
          <a:p>
            <a:pPr>
              <a:defRPr/>
            </a:pPr>
            <a:r>
              <a:rPr lang="en-US" dirty="0" smtClean="0"/>
              <a:t>Module Focus Session                                      Grade 4 - Module 1</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31</a:t>
            </a:fld>
            <a:endParaRPr lang="en-US" dirty="0"/>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10 minutes</a:t>
            </a:r>
            <a:endParaRPr lang="en-US" dirty="0"/>
          </a:p>
          <a:p>
            <a:endParaRPr lang="en-US" dirty="0"/>
          </a:p>
          <a:p>
            <a:r>
              <a:rPr lang="en-US" dirty="0"/>
              <a:t>MATERIALS NEEDED:</a:t>
            </a:r>
          </a:p>
          <a:p>
            <a:pPr marL="433946" lvl="1" indent="-270277">
              <a:buFont typeface="Arial" pitchFamily="34" charset="0"/>
              <a:buChar char="•"/>
            </a:pPr>
            <a:r>
              <a:rPr lang="en-US" dirty="0"/>
              <a:t>Personal white boards</a:t>
            </a:r>
          </a:p>
          <a:p>
            <a:pPr marL="433946" lvl="1" indent="-270277">
              <a:buFont typeface="Arial" pitchFamily="34" charset="0"/>
              <a:buChar char="•"/>
            </a:pPr>
            <a:r>
              <a:rPr lang="en-US" dirty="0" smtClean="0"/>
              <a:t>Participant </a:t>
            </a:r>
            <a:r>
              <a:rPr lang="en-US" dirty="0"/>
              <a:t>Problem Set </a:t>
            </a:r>
            <a:r>
              <a:rPr lang="en-US" dirty="0" smtClean="0"/>
              <a:t>Lessons 11 and 12</a:t>
            </a:r>
            <a:endParaRPr lang="en-US" dirty="0"/>
          </a:p>
          <a:p>
            <a:pPr marL="433946" lvl="1" indent="-270277">
              <a:buFont typeface="Arial" pitchFamily="34" charset="0"/>
              <a:buChar char="•"/>
            </a:pPr>
            <a:endParaRPr lang="en-US" dirty="0"/>
          </a:p>
        </p:txBody>
      </p:sp>
      <p:sp>
        <p:nvSpPr>
          <p:cNvPr id="7" name="Footer Placeholder 6"/>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165346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97526" y="3657600"/>
            <a:ext cx="6055674" cy="5257800"/>
          </a:xfrm>
        </p:spPr>
        <p:txBody>
          <a:bodyPr/>
          <a:lstStyle/>
          <a:p>
            <a:pPr defTabSz="432444">
              <a:defRPr/>
            </a:pPr>
            <a:r>
              <a:rPr lang="en-US" b="1" dirty="0">
                <a:solidFill>
                  <a:srgbClr val="000000"/>
                </a:solidFill>
              </a:rPr>
              <a:t>LINK</a:t>
            </a:r>
          </a:p>
          <a:p>
            <a:pPr marL="171450" indent="-171450">
              <a:buFont typeface="Arial"/>
              <a:buChar char="•"/>
            </a:pPr>
            <a:r>
              <a:rPr lang="en-US" dirty="0" smtClean="0">
                <a:solidFill>
                  <a:srgbClr val="000000"/>
                </a:solidFill>
              </a:rPr>
              <a:t>Subtraction is introduced in Kindergarten and use of the algorithm, supported by place value models like place value disks, is introduced in Grade 2. It is further practiced in Grade 3 during the measurement modules.</a:t>
            </a:r>
            <a:endParaRPr lang="en-US" dirty="0">
              <a:solidFill>
                <a:srgbClr val="000000"/>
              </a:solidFill>
            </a:endParaRPr>
          </a:p>
          <a:p>
            <a:endParaRPr lang="en-US" dirty="0">
              <a:solidFill>
                <a:srgbClr val="000000"/>
              </a:solidFill>
            </a:endParaRPr>
          </a:p>
          <a:p>
            <a:pPr defTabSz="432444">
              <a:defRPr/>
            </a:pPr>
            <a:r>
              <a:rPr lang="en-US" b="1" dirty="0">
                <a:solidFill>
                  <a:srgbClr val="000000"/>
                </a:solidFill>
              </a:rPr>
              <a:t>Lesson </a:t>
            </a:r>
            <a:r>
              <a:rPr lang="en-US" b="1" dirty="0" smtClean="0">
                <a:solidFill>
                  <a:srgbClr val="000000"/>
                </a:solidFill>
              </a:rPr>
              <a:t>13:</a:t>
            </a:r>
            <a:endParaRPr lang="en-US" b="1" dirty="0">
              <a:solidFill>
                <a:srgbClr val="000000"/>
              </a:solidFill>
            </a:endParaRPr>
          </a:p>
          <a:p>
            <a:pPr defTabSz="432444">
              <a:defRPr/>
            </a:pPr>
            <a:r>
              <a:rPr lang="en-US" i="1" dirty="0">
                <a:solidFill>
                  <a:srgbClr val="000000"/>
                </a:solidFill>
              </a:rPr>
              <a:t>Teaching sequence:</a:t>
            </a:r>
          </a:p>
          <a:p>
            <a:pPr marL="171450" indent="-171450" defTabSz="432444">
              <a:buFont typeface="Arial"/>
              <a:buChar char="•"/>
              <a:defRPr/>
            </a:pPr>
            <a:r>
              <a:rPr lang="en-US" dirty="0">
                <a:solidFill>
                  <a:srgbClr val="000000"/>
                </a:solidFill>
              </a:rPr>
              <a:t>(Switch to document </a:t>
            </a:r>
            <a:r>
              <a:rPr lang="en-US" dirty="0" smtClean="0">
                <a:solidFill>
                  <a:srgbClr val="000000"/>
                </a:solidFill>
              </a:rPr>
              <a:t>camera. Follow a similar sequence as found in Lesson 11 for solving 4,259 – 2,171. Refer to the problem first, then unbundle units as needed.)</a:t>
            </a:r>
          </a:p>
          <a:p>
            <a:pPr defTabSz="432444">
              <a:defRPr/>
            </a:pPr>
            <a:r>
              <a:rPr lang="en-US" b="1" dirty="0">
                <a:solidFill>
                  <a:srgbClr val="000000"/>
                </a:solidFill>
              </a:rPr>
              <a:t>Lesson </a:t>
            </a:r>
            <a:r>
              <a:rPr lang="en-US" b="1" dirty="0" smtClean="0">
                <a:solidFill>
                  <a:srgbClr val="000000"/>
                </a:solidFill>
              </a:rPr>
              <a:t>14:</a:t>
            </a:r>
            <a:endParaRPr lang="en-US" dirty="0">
              <a:solidFill>
                <a:srgbClr val="000000"/>
              </a:solidFill>
            </a:endParaRPr>
          </a:p>
          <a:p>
            <a:pPr marL="171450" indent="-171450">
              <a:buFont typeface="Arial"/>
              <a:buChar char="•"/>
            </a:pPr>
            <a:r>
              <a:rPr lang="en-US" dirty="0">
                <a:solidFill>
                  <a:srgbClr val="000000"/>
                </a:solidFill>
              </a:rPr>
              <a:t>(</a:t>
            </a:r>
            <a:r>
              <a:rPr lang="en-US" b="1" dirty="0">
                <a:solidFill>
                  <a:srgbClr val="000000"/>
                </a:solidFill>
              </a:rPr>
              <a:t>CLICK</a:t>
            </a:r>
            <a:r>
              <a:rPr lang="en-US" dirty="0">
                <a:solidFill>
                  <a:srgbClr val="000000"/>
                </a:solidFill>
              </a:rPr>
              <a:t> to show tape diagram.) Observe this </a:t>
            </a:r>
            <a:r>
              <a:rPr lang="en-US" dirty="0" smtClean="0">
                <a:solidFill>
                  <a:srgbClr val="000000"/>
                </a:solidFill>
              </a:rPr>
              <a:t>tape diagram and </a:t>
            </a:r>
            <a:r>
              <a:rPr lang="en-US" dirty="0">
                <a:solidFill>
                  <a:srgbClr val="000000"/>
                </a:solidFill>
              </a:rPr>
              <a:t>tell your partner what you see. </a:t>
            </a:r>
            <a:r>
              <a:rPr lang="en-US" dirty="0" smtClean="0">
                <a:solidFill>
                  <a:srgbClr val="000000"/>
                </a:solidFill>
              </a:rPr>
              <a:t>(A whole of 22,397 and two parts (one is 3,745, the other unknown, represented by ‘A’).)</a:t>
            </a:r>
            <a:endParaRPr lang="en-US" dirty="0">
              <a:solidFill>
                <a:srgbClr val="000000"/>
              </a:solidFill>
            </a:endParaRPr>
          </a:p>
          <a:p>
            <a:pPr marL="171450" indent="-171450">
              <a:buFont typeface="Arial"/>
              <a:buChar char="•"/>
            </a:pPr>
            <a:r>
              <a:rPr lang="en-US" dirty="0">
                <a:solidFill>
                  <a:srgbClr val="000000"/>
                </a:solidFill>
              </a:rPr>
              <a:t>(</a:t>
            </a:r>
            <a:r>
              <a:rPr lang="en-US" b="1" dirty="0">
                <a:solidFill>
                  <a:srgbClr val="000000"/>
                </a:solidFill>
              </a:rPr>
              <a:t>CLICK</a:t>
            </a:r>
            <a:r>
              <a:rPr lang="en-US" dirty="0">
                <a:solidFill>
                  <a:srgbClr val="000000"/>
                </a:solidFill>
              </a:rPr>
              <a:t> to show the problem.) Let me know what you see in this problem. </a:t>
            </a:r>
            <a:r>
              <a:rPr lang="en-US" dirty="0" smtClean="0">
                <a:solidFill>
                  <a:srgbClr val="000000"/>
                </a:solidFill>
              </a:rPr>
              <a:t>(All units are unbundled and regrouped before solving.)</a:t>
            </a:r>
            <a:endParaRPr lang="en-US" dirty="0">
              <a:solidFill>
                <a:srgbClr val="000000"/>
              </a:solidFill>
            </a:endParaRPr>
          </a:p>
          <a:p>
            <a:pPr marL="171450" indent="-171450">
              <a:buFont typeface="Arial"/>
              <a:buChar char="•"/>
            </a:pPr>
            <a:r>
              <a:rPr lang="en-US" dirty="0" smtClean="0">
                <a:solidFill>
                  <a:srgbClr val="000000"/>
                </a:solidFill>
              </a:rPr>
              <a:t>(</a:t>
            </a:r>
            <a:r>
              <a:rPr lang="en-US" b="1" dirty="0">
                <a:solidFill>
                  <a:srgbClr val="000000"/>
                </a:solidFill>
              </a:rPr>
              <a:t>CLICK</a:t>
            </a:r>
            <a:r>
              <a:rPr lang="en-US" dirty="0">
                <a:solidFill>
                  <a:srgbClr val="000000"/>
                </a:solidFill>
              </a:rPr>
              <a:t> to show chip </a:t>
            </a:r>
            <a:r>
              <a:rPr lang="en-US" dirty="0" smtClean="0">
                <a:solidFill>
                  <a:srgbClr val="000000"/>
                </a:solidFill>
              </a:rPr>
              <a:t>model and the solved problem.</a:t>
            </a:r>
            <a:r>
              <a:rPr lang="en-US" dirty="0">
                <a:solidFill>
                  <a:srgbClr val="000000"/>
                </a:solidFill>
              </a:rPr>
              <a:t>) Observe this model and tell your partner what you notice. (The </a:t>
            </a:r>
            <a:r>
              <a:rPr lang="en-US" dirty="0" smtClean="0">
                <a:solidFill>
                  <a:srgbClr val="000000"/>
                </a:solidFill>
              </a:rPr>
              <a:t>whole is represented</a:t>
            </a:r>
            <a:r>
              <a:rPr lang="en-US" dirty="0">
                <a:solidFill>
                  <a:srgbClr val="000000"/>
                </a:solidFill>
              </a:rPr>
              <a:t>. When </a:t>
            </a:r>
            <a:r>
              <a:rPr lang="en-US" dirty="0" smtClean="0">
                <a:solidFill>
                  <a:srgbClr val="000000"/>
                </a:solidFill>
              </a:rPr>
              <a:t>not enough of a unit is there to subtract from, the problem unbundles from the left column, just as shown using the chips.</a:t>
            </a:r>
            <a:r>
              <a:rPr lang="en-US" dirty="0">
                <a:solidFill>
                  <a:srgbClr val="000000"/>
                </a:solidFill>
              </a:rPr>
              <a:t>)</a:t>
            </a:r>
          </a:p>
          <a:p>
            <a:endParaRPr lang="en-US" dirty="0">
              <a:solidFill>
                <a:srgbClr val="000000"/>
              </a:solidFill>
            </a:endParaRPr>
          </a:p>
          <a:p>
            <a:pPr marL="171450" indent="-171450">
              <a:buFont typeface="Arial"/>
              <a:buChar char="•"/>
            </a:pPr>
            <a:r>
              <a:rPr lang="en-US" dirty="0">
                <a:solidFill>
                  <a:srgbClr val="000000"/>
                </a:solidFill>
              </a:rPr>
              <a:t>Place value understanding drives the work of solving </a:t>
            </a:r>
            <a:r>
              <a:rPr lang="en-US" dirty="0" smtClean="0">
                <a:solidFill>
                  <a:srgbClr val="000000"/>
                </a:solidFill>
              </a:rPr>
              <a:t>a subtraction problem </a:t>
            </a:r>
            <a:r>
              <a:rPr lang="en-US" dirty="0">
                <a:solidFill>
                  <a:srgbClr val="000000"/>
                </a:solidFill>
              </a:rPr>
              <a:t>using the standard algorithm.</a:t>
            </a:r>
          </a:p>
          <a:p>
            <a:pPr marL="171450" indent="-171450">
              <a:buFont typeface="Arial"/>
              <a:buChar char="•"/>
            </a:pPr>
            <a:r>
              <a:rPr lang="en-US" dirty="0">
                <a:solidFill>
                  <a:srgbClr val="000000"/>
                </a:solidFill>
              </a:rPr>
              <a:t>Concrete (place value disks) to pictorial (chip model) to abstract (algorithm)</a:t>
            </a:r>
            <a:r>
              <a:rPr lang="en-US" dirty="0" smtClean="0">
                <a:solidFill>
                  <a:srgbClr val="000000"/>
                </a:solidFill>
              </a:rPr>
              <a:t>.</a:t>
            </a:r>
          </a:p>
          <a:p>
            <a:pPr marL="171450" indent="-171450">
              <a:buFont typeface="Arial"/>
              <a:buChar char="•"/>
            </a:pPr>
            <a:r>
              <a:rPr lang="en-US" dirty="0" smtClean="0">
                <a:solidFill>
                  <a:srgbClr val="000000"/>
                </a:solidFill>
              </a:rPr>
              <a:t>The entire problem is regrouped before using the algorithm to solve. This allows subtraction from any unit, in any order, but the modules support subtraction from right to left.</a:t>
            </a:r>
          </a:p>
          <a:p>
            <a:pPr marL="171450" indent="-171450">
              <a:buFont typeface="Arial"/>
              <a:buChar char="•"/>
            </a:pPr>
            <a:r>
              <a:rPr lang="en-US" dirty="0" smtClean="0">
                <a:solidFill>
                  <a:srgbClr val="000000"/>
                </a:solidFill>
              </a:rPr>
              <a:t>We ask: Are you ready to subtract?</a:t>
            </a: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i="1" dirty="0">
              <a:solidFill>
                <a:srgbClr val="000000"/>
              </a:solidFill>
            </a:endParaRPr>
          </a:p>
          <a:p>
            <a:endParaRPr lang="en-US" dirty="0">
              <a:solidFill>
                <a:srgbClr val="000000"/>
              </a:solidFill>
            </a:endParaRPr>
          </a:p>
        </p:txBody>
      </p:sp>
      <p:sp>
        <p:nvSpPr>
          <p:cNvPr id="4" name="Header Placeholder 3"/>
          <p:cNvSpPr>
            <a:spLocks noGrp="1"/>
          </p:cNvSpPr>
          <p:nvPr>
            <p:ph type="hdr" sz="quarter" idx="10"/>
          </p:nvPr>
        </p:nvSpPr>
        <p:spPr/>
        <p:txBody>
          <a:bodyPr/>
          <a:lstStyle/>
          <a:p>
            <a:pPr>
              <a:defRPr/>
            </a:pPr>
            <a:r>
              <a:rPr lang="en-US" dirty="0" smtClean="0"/>
              <a:t>Eureka Math: A Story of Units                       www.CommonCore.org</a:t>
            </a:r>
          </a:p>
        </p:txBody>
      </p:sp>
      <p:sp>
        <p:nvSpPr>
          <p:cNvPr id="5" name="Date Placeholder 4"/>
          <p:cNvSpPr>
            <a:spLocks noGrp="1"/>
          </p:cNvSpPr>
          <p:nvPr>
            <p:ph type="dt" idx="11"/>
          </p:nvPr>
        </p:nvSpPr>
        <p:spPr/>
        <p:txBody>
          <a:bodyPr/>
          <a:lstStyle/>
          <a:p>
            <a:pPr>
              <a:defRPr/>
            </a:pPr>
            <a:r>
              <a:rPr lang="en-US" dirty="0" smtClean="0"/>
              <a:t>Module Focus Session                                      Grade 4 - Module 1</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32</a:t>
            </a:fld>
            <a:endParaRPr lang="en-US" dirty="0"/>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10 minutes</a:t>
            </a:r>
            <a:endParaRPr lang="en-US" dirty="0"/>
          </a:p>
          <a:p>
            <a:endParaRPr lang="en-US" dirty="0"/>
          </a:p>
          <a:p>
            <a:r>
              <a:rPr lang="en-US" dirty="0"/>
              <a:t>MATERIALS NEEDED:</a:t>
            </a:r>
          </a:p>
          <a:p>
            <a:pPr marL="433946" lvl="1" indent="-270277">
              <a:buFont typeface="Arial" pitchFamily="34" charset="0"/>
              <a:buChar char="•"/>
            </a:pPr>
            <a:r>
              <a:rPr lang="en-US" dirty="0"/>
              <a:t>Lesson 11 Template: millions place value chart</a:t>
            </a:r>
          </a:p>
          <a:p>
            <a:pPr marL="433946" lvl="1" indent="-270277">
              <a:buFont typeface="Arial" pitchFamily="34" charset="0"/>
              <a:buChar char="•"/>
            </a:pPr>
            <a:r>
              <a:rPr lang="en-US" dirty="0"/>
              <a:t>Place value disks</a:t>
            </a:r>
          </a:p>
          <a:p>
            <a:pPr marL="433946" lvl="1" indent="-270277">
              <a:buFont typeface="Arial" pitchFamily="34" charset="0"/>
              <a:buChar char="•"/>
            </a:pPr>
            <a:r>
              <a:rPr lang="en-US" dirty="0"/>
              <a:t>Personal white boards</a:t>
            </a:r>
          </a:p>
          <a:p>
            <a:pPr marL="433946" lvl="1" indent="-270277">
              <a:buFont typeface="Arial" pitchFamily="34" charset="0"/>
              <a:buChar char="•"/>
            </a:pPr>
            <a:r>
              <a:rPr lang="en-US" dirty="0"/>
              <a:t>Document camera</a:t>
            </a:r>
          </a:p>
          <a:p>
            <a:pPr marL="433946" lvl="1" indent="-270277">
              <a:buFont typeface="Arial" pitchFamily="34" charset="0"/>
              <a:buChar char="•"/>
            </a:pPr>
            <a:endParaRPr lang="en-US" dirty="0"/>
          </a:p>
        </p:txBody>
      </p:sp>
      <p:sp>
        <p:nvSpPr>
          <p:cNvPr id="7" name="Footer Placeholder 6"/>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943086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055674" cy="5257800"/>
          </a:xfrm>
        </p:spPr>
        <p:txBody>
          <a:bodyPr/>
          <a:lstStyle/>
          <a:p>
            <a:pPr defTabSz="432444">
              <a:defRPr/>
            </a:pPr>
            <a:r>
              <a:rPr lang="en-US" b="1" dirty="0">
                <a:solidFill>
                  <a:srgbClr val="000000"/>
                </a:solidFill>
              </a:rPr>
              <a:t>LINK</a:t>
            </a:r>
          </a:p>
          <a:p>
            <a:pPr marL="171450" indent="-171450">
              <a:buFont typeface="Arial"/>
              <a:buChar char="•"/>
            </a:pPr>
            <a:r>
              <a:rPr lang="en-US" dirty="0">
                <a:solidFill>
                  <a:srgbClr val="000000"/>
                </a:solidFill>
              </a:rPr>
              <a:t>Subtraction </a:t>
            </a:r>
            <a:r>
              <a:rPr lang="en-US" dirty="0" smtClean="0">
                <a:solidFill>
                  <a:srgbClr val="000000"/>
                </a:solidFill>
              </a:rPr>
              <a:t>is being further developed, mostly abstractly.  Students who still need pictorial support may use disks until they feel supported with the steps of the algorithm, a more efficient solving method.</a:t>
            </a:r>
          </a:p>
          <a:p>
            <a:endParaRPr lang="en-US" dirty="0">
              <a:solidFill>
                <a:srgbClr val="000000"/>
              </a:solidFill>
            </a:endParaRPr>
          </a:p>
          <a:p>
            <a:pPr defTabSz="432444">
              <a:defRPr/>
            </a:pPr>
            <a:r>
              <a:rPr lang="en-US" b="1" dirty="0">
                <a:solidFill>
                  <a:srgbClr val="000000"/>
                </a:solidFill>
              </a:rPr>
              <a:t>Lesson </a:t>
            </a:r>
            <a:r>
              <a:rPr lang="en-US" b="1" dirty="0" smtClean="0">
                <a:solidFill>
                  <a:srgbClr val="000000"/>
                </a:solidFill>
              </a:rPr>
              <a:t>15:</a:t>
            </a:r>
            <a:endParaRPr lang="en-US" b="1" dirty="0">
              <a:solidFill>
                <a:srgbClr val="000000"/>
              </a:solidFill>
            </a:endParaRPr>
          </a:p>
          <a:p>
            <a:pPr marL="171450" indent="-171450" defTabSz="432444">
              <a:buFont typeface="Arial"/>
              <a:buChar char="•"/>
              <a:defRPr/>
            </a:pPr>
            <a:r>
              <a:rPr lang="en-US" dirty="0" smtClean="0">
                <a:solidFill>
                  <a:srgbClr val="000000"/>
                </a:solidFill>
              </a:rPr>
              <a:t>Students are prepared to subtract across a multi-digit number, regrouping multiple times, as needed.</a:t>
            </a:r>
          </a:p>
          <a:p>
            <a:pPr marL="171450" indent="-171450" defTabSz="432444">
              <a:buFont typeface="Arial"/>
              <a:buChar char="•"/>
              <a:defRPr/>
            </a:pPr>
            <a:r>
              <a:rPr lang="en-US" dirty="0" smtClean="0">
                <a:solidFill>
                  <a:srgbClr val="000000"/>
                </a:solidFill>
              </a:rPr>
              <a:t>Students rely on using the abstract algorithm as they solidify this fluency.</a:t>
            </a:r>
          </a:p>
          <a:p>
            <a:pPr marL="171450" indent="-171450" defTabSz="432444">
              <a:buFont typeface="Arial"/>
              <a:buChar char="•"/>
              <a:defRPr/>
            </a:pPr>
            <a:r>
              <a:rPr lang="en-US" dirty="0" smtClean="0">
                <a:solidFill>
                  <a:srgbClr val="000000"/>
                </a:solidFill>
              </a:rPr>
              <a:t>This lesson has a focus on zeros in the minuend with a pictorial aspect allowing students to see a shortcut for recording regroupings.</a:t>
            </a:r>
          </a:p>
          <a:p>
            <a:pPr marL="171450" indent="-171450" defTabSz="432444">
              <a:buFont typeface="Arial"/>
              <a:buChar char="•"/>
              <a:defRPr/>
            </a:pPr>
            <a:r>
              <a:rPr lang="en-US" dirty="0" smtClean="0">
                <a:solidFill>
                  <a:srgbClr val="000000"/>
                </a:solidFill>
              </a:rPr>
              <a:t>Observe the images on the slide to see how the shortcut of regrouping across several zeros as nines is shown through place value understanding.</a:t>
            </a:r>
          </a:p>
          <a:p>
            <a:endParaRPr lang="en-US" dirty="0">
              <a:solidFill>
                <a:srgbClr val="000000"/>
              </a:solidFill>
            </a:endParaRPr>
          </a:p>
          <a:p>
            <a:r>
              <a:rPr lang="en-US" i="1" dirty="0" smtClean="0">
                <a:solidFill>
                  <a:srgbClr val="000000"/>
                </a:solidFill>
              </a:rPr>
              <a:t>&lt;Have participants work on Lesson 13, 14, and 15 </a:t>
            </a:r>
            <a:r>
              <a:rPr lang="en-US" i="1" dirty="0">
                <a:solidFill>
                  <a:srgbClr val="000000"/>
                </a:solidFill>
              </a:rPr>
              <a:t>problems on the Participant Problem Set.</a:t>
            </a:r>
            <a:r>
              <a:rPr lang="en-US" i="1" dirty="0" smtClean="0">
                <a:solidFill>
                  <a:srgbClr val="000000"/>
                </a:solidFill>
              </a:rPr>
              <a:t>&gt;</a:t>
            </a:r>
          </a:p>
          <a:p>
            <a:endParaRPr lang="en-US" i="1" dirty="0">
              <a:solidFill>
                <a:srgbClr val="000000"/>
              </a:solidFill>
            </a:endParaRPr>
          </a:p>
          <a:p>
            <a:endParaRPr lang="en-US" dirty="0">
              <a:solidFill>
                <a:srgbClr val="000000"/>
              </a:solidFill>
            </a:endParaRPr>
          </a:p>
        </p:txBody>
      </p:sp>
      <p:sp>
        <p:nvSpPr>
          <p:cNvPr id="4" name="Header Placeholder 3"/>
          <p:cNvSpPr>
            <a:spLocks noGrp="1"/>
          </p:cNvSpPr>
          <p:nvPr>
            <p:ph type="hdr" sz="quarter" idx="10"/>
          </p:nvPr>
        </p:nvSpPr>
        <p:spPr/>
        <p:txBody>
          <a:bodyPr/>
          <a:lstStyle/>
          <a:p>
            <a:pPr>
              <a:defRPr/>
            </a:pPr>
            <a:r>
              <a:rPr lang="en-US" dirty="0" smtClean="0"/>
              <a:t>Eureka Math: A Story of Units                       www.CommonCore.org</a:t>
            </a:r>
          </a:p>
        </p:txBody>
      </p:sp>
      <p:sp>
        <p:nvSpPr>
          <p:cNvPr id="5" name="Date Placeholder 4"/>
          <p:cNvSpPr>
            <a:spLocks noGrp="1"/>
          </p:cNvSpPr>
          <p:nvPr>
            <p:ph type="dt" idx="11"/>
          </p:nvPr>
        </p:nvSpPr>
        <p:spPr/>
        <p:txBody>
          <a:bodyPr/>
          <a:lstStyle/>
          <a:p>
            <a:pPr>
              <a:defRPr/>
            </a:pPr>
            <a:r>
              <a:rPr lang="en-US" dirty="0" smtClean="0"/>
              <a:t>Module Focus Session                                      Grade 4 - Module 1</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33</a:t>
            </a:fld>
            <a:endParaRPr lang="en-US" dirty="0"/>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8</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smtClean="0"/>
              <a:t>Lesson 11 Template</a:t>
            </a:r>
            <a:r>
              <a:rPr lang="en-US" dirty="0"/>
              <a:t>: millions place value </a:t>
            </a:r>
            <a:r>
              <a:rPr lang="en-US" dirty="0" smtClean="0"/>
              <a:t>chart</a:t>
            </a:r>
          </a:p>
          <a:p>
            <a:pPr marL="433946" lvl="1" indent="-270277">
              <a:buFont typeface="Arial" pitchFamily="34" charset="0"/>
              <a:buChar char="•"/>
            </a:pPr>
            <a:r>
              <a:rPr lang="en-US" dirty="0" smtClean="0"/>
              <a:t>Personal </a:t>
            </a:r>
            <a:r>
              <a:rPr lang="en-US" dirty="0"/>
              <a:t>white boards</a:t>
            </a:r>
          </a:p>
          <a:p>
            <a:pPr marL="433946" lvl="1" indent="-270277">
              <a:buFont typeface="Arial" pitchFamily="34" charset="0"/>
              <a:buChar char="•"/>
            </a:pPr>
            <a:r>
              <a:rPr lang="en-US" dirty="0"/>
              <a:t>Participant Problem Set Lessons </a:t>
            </a:r>
            <a:r>
              <a:rPr lang="en-US" dirty="0" smtClean="0"/>
              <a:t>13, 14, and 15</a:t>
            </a:r>
            <a:endParaRPr lang="en-US" dirty="0"/>
          </a:p>
          <a:p>
            <a:pPr marL="433946" lvl="1" indent="-270277">
              <a:buFont typeface="Arial" pitchFamily="34" charset="0"/>
              <a:buChar char="•"/>
            </a:pPr>
            <a:endParaRPr lang="en-US" dirty="0"/>
          </a:p>
        </p:txBody>
      </p:sp>
      <p:sp>
        <p:nvSpPr>
          <p:cNvPr id="7" name="Footer Placeholder 6"/>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269001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055674" cy="5257800"/>
          </a:xfrm>
        </p:spPr>
        <p:txBody>
          <a:bodyPr/>
          <a:lstStyle/>
          <a:p>
            <a:pPr defTabSz="432444">
              <a:defRPr/>
            </a:pPr>
            <a:r>
              <a:rPr lang="en-US" b="1" dirty="0">
                <a:solidFill>
                  <a:srgbClr val="000000"/>
                </a:solidFill>
              </a:rPr>
              <a:t>LINK</a:t>
            </a:r>
          </a:p>
          <a:p>
            <a:pPr marL="171450" indent="-171450">
              <a:buFont typeface="Arial"/>
              <a:buChar char="•"/>
            </a:pPr>
            <a:r>
              <a:rPr lang="en-US" dirty="0" smtClean="0">
                <a:solidFill>
                  <a:srgbClr val="000000"/>
                </a:solidFill>
              </a:rPr>
              <a:t>To make use of the 4.OA.3 standard of solving multi-step word problems using a variety of operations, students practice their addition and subtraction algorithm in the final few lessons.</a:t>
            </a:r>
            <a:endParaRPr lang="en-US" dirty="0">
              <a:solidFill>
                <a:srgbClr val="000000"/>
              </a:solidFill>
            </a:endParaRPr>
          </a:p>
          <a:p>
            <a:endParaRPr lang="en-US" dirty="0">
              <a:solidFill>
                <a:srgbClr val="000000"/>
              </a:solidFill>
            </a:endParaRPr>
          </a:p>
          <a:p>
            <a:pPr defTabSz="432444">
              <a:defRPr/>
            </a:pPr>
            <a:r>
              <a:rPr lang="en-US" b="1" dirty="0">
                <a:solidFill>
                  <a:srgbClr val="000000"/>
                </a:solidFill>
              </a:rPr>
              <a:t>Lesson </a:t>
            </a:r>
            <a:r>
              <a:rPr lang="en-US" b="1" dirty="0" smtClean="0">
                <a:solidFill>
                  <a:srgbClr val="000000"/>
                </a:solidFill>
              </a:rPr>
              <a:t>16:</a:t>
            </a:r>
            <a:endParaRPr lang="en-US" b="1" dirty="0">
              <a:solidFill>
                <a:srgbClr val="000000"/>
              </a:solidFill>
            </a:endParaRPr>
          </a:p>
          <a:p>
            <a:pPr defTabSz="432444">
              <a:defRPr/>
            </a:pPr>
            <a:r>
              <a:rPr lang="en-US" i="1" dirty="0">
                <a:solidFill>
                  <a:srgbClr val="000000"/>
                </a:solidFill>
              </a:rPr>
              <a:t>Teaching sequence:</a:t>
            </a:r>
          </a:p>
          <a:p>
            <a:pPr marL="171450" indent="-171450" defTabSz="432444">
              <a:buFont typeface="Arial"/>
              <a:buChar char="•"/>
              <a:defRPr/>
            </a:pPr>
            <a:r>
              <a:rPr lang="en-US" dirty="0" smtClean="0">
                <a:solidFill>
                  <a:srgbClr val="000000"/>
                </a:solidFill>
              </a:rPr>
              <a:t>Read this word problem and draw a tape diagram that models this problem.</a:t>
            </a:r>
          </a:p>
          <a:p>
            <a:pPr marL="171450" indent="-171450" defTabSz="432444">
              <a:buFont typeface="Arial"/>
              <a:buChar char="•"/>
              <a:defRPr/>
            </a:pPr>
            <a:r>
              <a:rPr lang="en-US" dirty="0" smtClean="0">
                <a:solidFill>
                  <a:srgbClr val="000000"/>
                </a:solidFill>
              </a:rPr>
              <a:t>(Share some possible tape diagrams from the participants.)</a:t>
            </a:r>
          </a:p>
          <a:p>
            <a:pPr marL="171450" indent="-171450" defTabSz="432444">
              <a:buFont typeface="Arial"/>
              <a:buChar char="•"/>
              <a:defRPr/>
            </a:pPr>
            <a:r>
              <a:rPr lang="en-US" dirty="0" smtClean="0">
                <a:solidFill>
                  <a:srgbClr val="000000"/>
                </a:solidFill>
              </a:rPr>
              <a:t>Optional: Work with participants to draw, depending on their skill level with tape diagrams.</a:t>
            </a:r>
          </a:p>
          <a:p>
            <a:pPr marL="171450" indent="-171450" defTabSz="432444">
              <a:buFont typeface="Arial"/>
              <a:buChar char="•"/>
              <a:defRPr/>
            </a:pPr>
            <a:r>
              <a:rPr lang="en-US" dirty="0" smtClean="0">
                <a:solidFill>
                  <a:srgbClr val="000000"/>
                </a:solidFill>
              </a:rPr>
              <a:t>(</a:t>
            </a:r>
            <a:r>
              <a:rPr lang="en-US" b="1" dirty="0" smtClean="0">
                <a:solidFill>
                  <a:srgbClr val="000000"/>
                </a:solidFill>
              </a:rPr>
              <a:t>CLICK</a:t>
            </a:r>
            <a:r>
              <a:rPr lang="en-US" dirty="0" smtClean="0">
                <a:solidFill>
                  <a:srgbClr val="000000"/>
                </a:solidFill>
              </a:rPr>
              <a:t> to advance tape diagram.) Compare and contrast this tape diagram with the one you drew. </a:t>
            </a:r>
          </a:p>
          <a:p>
            <a:pPr marL="171450" indent="-171450" defTabSz="432444">
              <a:buFont typeface="Arial"/>
              <a:buChar char="•"/>
              <a:defRPr/>
            </a:pPr>
            <a:r>
              <a:rPr lang="en-US" dirty="0" smtClean="0">
                <a:solidFill>
                  <a:srgbClr val="000000"/>
                </a:solidFill>
              </a:rPr>
              <a:t>What are the advantages to drawing 2 tapes, one on top of the other? (Allows for comparing information.)</a:t>
            </a:r>
          </a:p>
          <a:p>
            <a:pPr marL="171450" indent="-171450" defTabSz="432444">
              <a:buFont typeface="Arial"/>
              <a:buChar char="•"/>
              <a:defRPr/>
            </a:pPr>
            <a:r>
              <a:rPr lang="en-US" dirty="0" smtClean="0">
                <a:solidFill>
                  <a:srgbClr val="000000"/>
                </a:solidFill>
              </a:rPr>
              <a:t>From this diagram, describe how to solve this problem. (Subtract then add.)</a:t>
            </a:r>
          </a:p>
          <a:p>
            <a:pPr marL="171450" indent="-171450" defTabSz="432444">
              <a:buFont typeface="Arial"/>
              <a:buChar char="•"/>
              <a:defRPr/>
            </a:pPr>
            <a:r>
              <a:rPr lang="en-US" dirty="0" smtClean="0">
                <a:solidFill>
                  <a:srgbClr val="000000"/>
                </a:solidFill>
              </a:rPr>
              <a:t>Estimate the solution so we can check for a reasonable answer. (12,000 - 2,000 = 10,000. 12,000 + 10,000 = 22,000.)</a:t>
            </a:r>
          </a:p>
          <a:p>
            <a:pPr marL="171450" indent="-171450" defTabSz="432444">
              <a:buFont typeface="Arial"/>
              <a:buChar char="•"/>
              <a:defRPr/>
            </a:pPr>
            <a:r>
              <a:rPr lang="en-US" dirty="0" smtClean="0">
                <a:solidFill>
                  <a:srgbClr val="000000"/>
                </a:solidFill>
              </a:rPr>
              <a:t>(</a:t>
            </a:r>
            <a:r>
              <a:rPr lang="en-US" b="1" dirty="0" smtClean="0">
                <a:solidFill>
                  <a:srgbClr val="000000"/>
                </a:solidFill>
              </a:rPr>
              <a:t>CLICK</a:t>
            </a:r>
            <a:r>
              <a:rPr lang="en-US" dirty="0" smtClean="0">
                <a:solidFill>
                  <a:srgbClr val="000000"/>
                </a:solidFill>
              </a:rPr>
              <a:t> to advance solution.) Our solution models the regrouping for the subtraction algorithm and a second step with addition.</a:t>
            </a:r>
          </a:p>
          <a:p>
            <a:pPr marL="171450" indent="-171450" defTabSz="432444">
              <a:buFont typeface="Arial"/>
              <a:buChar char="•"/>
              <a:defRPr/>
            </a:pPr>
            <a:r>
              <a:rPr lang="en-US" dirty="0" smtClean="0">
                <a:solidFill>
                  <a:srgbClr val="000000"/>
                </a:solidFill>
              </a:rPr>
              <a:t>Is this answer reasonable? Why or why not? (Yes, the answer is relatively close to our estimate.)</a:t>
            </a:r>
          </a:p>
          <a:p>
            <a:endParaRPr lang="en-US" i="1" dirty="0">
              <a:solidFill>
                <a:srgbClr val="000000"/>
              </a:solidFill>
            </a:endParaRPr>
          </a:p>
          <a:p>
            <a:r>
              <a:rPr lang="en-US" i="1" dirty="0">
                <a:solidFill>
                  <a:srgbClr val="000000"/>
                </a:solidFill>
              </a:rPr>
              <a:t>&lt;Have participants work on </a:t>
            </a:r>
            <a:r>
              <a:rPr lang="en-US" i="1" dirty="0" smtClean="0">
                <a:solidFill>
                  <a:srgbClr val="000000"/>
                </a:solidFill>
              </a:rPr>
              <a:t>Lesson 16 </a:t>
            </a:r>
            <a:r>
              <a:rPr lang="en-US" i="1" dirty="0">
                <a:solidFill>
                  <a:srgbClr val="000000"/>
                </a:solidFill>
              </a:rPr>
              <a:t>problems on the Participant Problem Set.&gt;</a:t>
            </a:r>
          </a:p>
          <a:p>
            <a:endParaRPr lang="en-US" dirty="0">
              <a:solidFill>
                <a:srgbClr val="000000"/>
              </a:solidFill>
            </a:endParaRPr>
          </a:p>
        </p:txBody>
      </p:sp>
      <p:sp>
        <p:nvSpPr>
          <p:cNvPr id="4" name="Header Placeholder 3"/>
          <p:cNvSpPr>
            <a:spLocks noGrp="1"/>
          </p:cNvSpPr>
          <p:nvPr>
            <p:ph type="hdr" sz="quarter" idx="10"/>
          </p:nvPr>
        </p:nvSpPr>
        <p:spPr/>
        <p:txBody>
          <a:bodyPr/>
          <a:lstStyle/>
          <a:p>
            <a:pPr>
              <a:defRPr/>
            </a:pPr>
            <a:r>
              <a:rPr lang="en-US" dirty="0" smtClean="0"/>
              <a:t>Eureka Math: A Story of Units                       www.CommonCore.org</a:t>
            </a:r>
          </a:p>
        </p:txBody>
      </p:sp>
      <p:sp>
        <p:nvSpPr>
          <p:cNvPr id="5" name="Date Placeholder 4"/>
          <p:cNvSpPr>
            <a:spLocks noGrp="1"/>
          </p:cNvSpPr>
          <p:nvPr>
            <p:ph type="dt" idx="11"/>
          </p:nvPr>
        </p:nvSpPr>
        <p:spPr/>
        <p:txBody>
          <a:bodyPr/>
          <a:lstStyle/>
          <a:p>
            <a:pPr>
              <a:defRPr/>
            </a:pPr>
            <a:r>
              <a:rPr lang="en-US" dirty="0" smtClean="0"/>
              <a:t>Module Focus Session                                      Grade 4 - Module 1</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34</a:t>
            </a:fld>
            <a:endParaRPr lang="en-US" dirty="0"/>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8</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smtClean="0"/>
              <a:t>Personal white boards</a:t>
            </a:r>
          </a:p>
          <a:p>
            <a:pPr marL="433946" lvl="1" indent="-270277">
              <a:buFont typeface="Arial" pitchFamily="34" charset="0"/>
              <a:buChar char="•"/>
            </a:pPr>
            <a:r>
              <a:rPr lang="en-US" dirty="0" smtClean="0"/>
              <a:t>Participant Problem Set Lesson 16</a:t>
            </a:r>
            <a:endParaRPr lang="en-US" dirty="0"/>
          </a:p>
          <a:p>
            <a:pPr marL="433946" lvl="1" indent="-270277">
              <a:buFont typeface="Arial" pitchFamily="34" charset="0"/>
              <a:buChar char="•"/>
            </a:pPr>
            <a:endParaRPr lang="en-US" dirty="0"/>
          </a:p>
        </p:txBody>
      </p:sp>
      <p:sp>
        <p:nvSpPr>
          <p:cNvPr id="7" name="Footer Placeholder 6"/>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216318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055674" cy="5257800"/>
          </a:xfrm>
        </p:spPr>
        <p:txBody>
          <a:bodyPr/>
          <a:lstStyle/>
          <a:p>
            <a:pPr defTabSz="432444">
              <a:defRPr/>
            </a:pPr>
            <a:r>
              <a:rPr lang="en-US" b="1" dirty="0">
                <a:solidFill>
                  <a:srgbClr val="000000"/>
                </a:solidFill>
              </a:rPr>
              <a:t>LINK</a:t>
            </a:r>
          </a:p>
          <a:p>
            <a:pPr marL="171450" indent="-171450">
              <a:buFont typeface="Arial"/>
              <a:buChar char="•"/>
            </a:pPr>
            <a:r>
              <a:rPr lang="en-US" dirty="0" smtClean="0">
                <a:solidFill>
                  <a:srgbClr val="000000"/>
                </a:solidFill>
              </a:rPr>
              <a:t>For the last Topic of the module, students use the addition and subtraction algorithm to solve word problems.</a:t>
            </a:r>
            <a:endParaRPr lang="en-US" dirty="0">
              <a:solidFill>
                <a:srgbClr val="000000"/>
              </a:solidFill>
            </a:endParaRPr>
          </a:p>
          <a:p>
            <a:endParaRPr lang="en-US" dirty="0">
              <a:solidFill>
                <a:srgbClr val="000000"/>
              </a:solidFill>
            </a:endParaRPr>
          </a:p>
          <a:p>
            <a:pPr defTabSz="432444">
              <a:defRPr/>
            </a:pPr>
            <a:r>
              <a:rPr lang="en-US" b="1" dirty="0">
                <a:solidFill>
                  <a:srgbClr val="000000"/>
                </a:solidFill>
              </a:rPr>
              <a:t>Lesson </a:t>
            </a:r>
            <a:r>
              <a:rPr lang="en-US" b="1" dirty="0" smtClean="0">
                <a:solidFill>
                  <a:srgbClr val="000000"/>
                </a:solidFill>
              </a:rPr>
              <a:t>17: Additive compare word problems</a:t>
            </a:r>
            <a:endParaRPr lang="en-US" b="1" dirty="0">
              <a:solidFill>
                <a:srgbClr val="000000"/>
              </a:solidFill>
            </a:endParaRPr>
          </a:p>
          <a:p>
            <a:pPr marL="171450" indent="-171450" defTabSz="432444">
              <a:buFont typeface="Arial"/>
              <a:buChar char="•"/>
              <a:defRPr/>
            </a:pPr>
            <a:r>
              <a:rPr lang="en-US" dirty="0" smtClean="0">
                <a:solidFill>
                  <a:srgbClr val="000000"/>
                </a:solidFill>
              </a:rPr>
              <a:t>Read the directions for word problem lessons found on page 1.F.4 and 1.F.5.</a:t>
            </a:r>
          </a:p>
          <a:p>
            <a:pPr marL="171450" indent="-171450" defTabSz="432444">
              <a:buFont typeface="Arial"/>
              <a:buChar char="•"/>
              <a:defRPr/>
            </a:pPr>
            <a:r>
              <a:rPr lang="en-US" dirty="0" smtClean="0">
                <a:solidFill>
                  <a:srgbClr val="000000"/>
                </a:solidFill>
              </a:rPr>
              <a:t>(</a:t>
            </a:r>
            <a:r>
              <a:rPr lang="en-US" b="1" dirty="0" smtClean="0">
                <a:solidFill>
                  <a:srgbClr val="000000"/>
                </a:solidFill>
              </a:rPr>
              <a:t>CLICK</a:t>
            </a:r>
            <a:r>
              <a:rPr lang="en-US" dirty="0" smtClean="0">
                <a:solidFill>
                  <a:srgbClr val="000000"/>
                </a:solidFill>
              </a:rPr>
              <a:t> to display problem.)</a:t>
            </a:r>
          </a:p>
          <a:p>
            <a:pPr marL="171450" indent="-171450" defTabSz="432444">
              <a:buFont typeface="Arial"/>
              <a:buChar char="•"/>
              <a:defRPr/>
            </a:pPr>
            <a:r>
              <a:rPr lang="en-US" dirty="0" smtClean="0">
                <a:solidFill>
                  <a:srgbClr val="000000"/>
                </a:solidFill>
              </a:rPr>
              <a:t>Solve for the problem posted on the slide per directions in Lesson 17. </a:t>
            </a:r>
          </a:p>
          <a:p>
            <a:pPr marL="685800" lvl="1" indent="-228600" defTabSz="432444">
              <a:buAutoNum type="arabicPeriod"/>
              <a:defRPr/>
            </a:pPr>
            <a:r>
              <a:rPr lang="en-US" dirty="0" smtClean="0">
                <a:solidFill>
                  <a:srgbClr val="000000"/>
                </a:solidFill>
              </a:rPr>
              <a:t>Model the problem. </a:t>
            </a:r>
          </a:p>
          <a:p>
            <a:pPr marL="1085850" lvl="2" indent="-171450" defTabSz="432444">
              <a:buFont typeface="Arial"/>
              <a:buChar char="•"/>
              <a:defRPr/>
            </a:pPr>
            <a:r>
              <a:rPr lang="en-US" dirty="0" smtClean="0">
                <a:solidFill>
                  <a:srgbClr val="000000"/>
                </a:solidFill>
              </a:rPr>
              <a:t>Participants draw.  Two participants share solutions on chart paper or document camera.</a:t>
            </a:r>
          </a:p>
          <a:p>
            <a:pPr marL="1085850" lvl="2" indent="-171450" defTabSz="432444">
              <a:buFont typeface="Arial"/>
              <a:buChar char="•"/>
              <a:defRPr/>
            </a:pPr>
            <a:r>
              <a:rPr lang="en-US" dirty="0" smtClean="0">
                <a:solidFill>
                  <a:srgbClr val="000000"/>
                </a:solidFill>
              </a:rPr>
              <a:t>Peers provide feedback.</a:t>
            </a:r>
          </a:p>
          <a:p>
            <a:pPr marL="685800" lvl="1" indent="-228600" defTabSz="432444">
              <a:buAutoNum type="arabicPeriod"/>
              <a:defRPr/>
            </a:pPr>
            <a:r>
              <a:rPr lang="en-US" dirty="0" smtClean="0">
                <a:solidFill>
                  <a:srgbClr val="000000"/>
                </a:solidFill>
              </a:rPr>
              <a:t>Calculate to solve and write a statement.</a:t>
            </a:r>
          </a:p>
          <a:p>
            <a:pPr marL="1085850" lvl="2" indent="-171450" defTabSz="432444">
              <a:buFont typeface="Arial"/>
              <a:buChar char="•"/>
              <a:defRPr/>
            </a:pPr>
            <a:r>
              <a:rPr lang="en-US" dirty="0" smtClean="0">
                <a:solidFill>
                  <a:srgbClr val="000000"/>
                </a:solidFill>
              </a:rPr>
              <a:t>Solve independently.</a:t>
            </a:r>
          </a:p>
          <a:p>
            <a:pPr marL="1085850" lvl="2" indent="-171450" defTabSz="432444">
              <a:buFont typeface="Arial"/>
              <a:buChar char="•"/>
              <a:defRPr/>
            </a:pPr>
            <a:r>
              <a:rPr lang="en-US" dirty="0" smtClean="0">
                <a:solidFill>
                  <a:srgbClr val="000000"/>
                </a:solidFill>
              </a:rPr>
              <a:t>Share solutions with partners and class.</a:t>
            </a:r>
          </a:p>
          <a:p>
            <a:pPr marL="1085850" lvl="2" indent="-171450" defTabSz="432444">
              <a:buFont typeface="Arial"/>
              <a:buChar char="•"/>
              <a:defRPr/>
            </a:pPr>
            <a:r>
              <a:rPr lang="en-US" dirty="0" smtClean="0">
                <a:solidFill>
                  <a:srgbClr val="000000"/>
                </a:solidFill>
              </a:rPr>
              <a:t>Peers provide feedback for two participants.</a:t>
            </a:r>
          </a:p>
          <a:p>
            <a:pPr marL="685800" lvl="1" indent="-228600" defTabSz="432444">
              <a:buAutoNum type="arabicPeriod"/>
              <a:defRPr/>
            </a:pPr>
            <a:r>
              <a:rPr lang="en-US" dirty="0" smtClean="0">
                <a:solidFill>
                  <a:srgbClr val="000000"/>
                </a:solidFill>
              </a:rPr>
              <a:t>Assess the solution for reasonableness.</a:t>
            </a:r>
          </a:p>
          <a:p>
            <a:pPr marL="1085850" lvl="2" indent="-171450" defTabSz="432444">
              <a:buFont typeface="Arial"/>
              <a:buChar char="•"/>
              <a:defRPr/>
            </a:pPr>
            <a:r>
              <a:rPr lang="en-US" dirty="0" smtClean="0">
                <a:solidFill>
                  <a:srgbClr val="000000"/>
                </a:solidFill>
              </a:rPr>
              <a:t>Explain if their solutions are reasonable.</a:t>
            </a:r>
          </a:p>
          <a:p>
            <a:endParaRPr lang="en-US" dirty="0" smtClean="0">
              <a:solidFill>
                <a:srgbClr val="000000"/>
              </a:solidFill>
            </a:endParaRPr>
          </a:p>
          <a:p>
            <a:r>
              <a:rPr lang="en-US" b="1" dirty="0">
                <a:solidFill>
                  <a:srgbClr val="000000"/>
                </a:solidFill>
              </a:rPr>
              <a:t>Lesson </a:t>
            </a:r>
            <a:r>
              <a:rPr lang="en-US" b="1" dirty="0" smtClean="0">
                <a:solidFill>
                  <a:srgbClr val="000000"/>
                </a:solidFill>
              </a:rPr>
              <a:t>18: Multi-step word problems</a:t>
            </a:r>
            <a:endParaRPr lang="en-US" b="1" dirty="0">
              <a:solidFill>
                <a:srgbClr val="000000"/>
              </a:solidFill>
            </a:endParaRPr>
          </a:p>
          <a:p>
            <a:pPr marL="171450" indent="-171450">
              <a:buFont typeface="Arial"/>
              <a:buChar char="•"/>
            </a:pPr>
            <a:r>
              <a:rPr lang="en-US" b="1" dirty="0" smtClean="0">
                <a:solidFill>
                  <a:srgbClr val="000000"/>
                </a:solidFill>
              </a:rPr>
              <a:t>CLICK</a:t>
            </a:r>
            <a:r>
              <a:rPr lang="en-US" dirty="0" smtClean="0">
                <a:solidFill>
                  <a:srgbClr val="000000"/>
                </a:solidFill>
              </a:rPr>
              <a:t> to advance the next problem. </a:t>
            </a:r>
          </a:p>
          <a:p>
            <a:pPr marL="171450" indent="-171450">
              <a:buFont typeface="Arial"/>
              <a:buChar char="•"/>
            </a:pPr>
            <a:r>
              <a:rPr lang="en-US" dirty="0" smtClean="0">
                <a:solidFill>
                  <a:srgbClr val="000000"/>
                </a:solidFill>
              </a:rPr>
              <a:t>Solve with participants using the same process as above.</a:t>
            </a:r>
            <a:endParaRPr lang="en-US" dirty="0">
              <a:solidFill>
                <a:srgbClr val="000000"/>
              </a:solidFill>
            </a:endParaRPr>
          </a:p>
          <a:p>
            <a:endParaRPr lang="en-US" dirty="0">
              <a:solidFill>
                <a:srgbClr val="000000"/>
              </a:solidFill>
            </a:endParaRPr>
          </a:p>
          <a:p>
            <a:endParaRPr lang="en-US" i="1" dirty="0" smtClean="0">
              <a:solidFill>
                <a:srgbClr val="000000"/>
              </a:solidFill>
            </a:endParaRPr>
          </a:p>
          <a:p>
            <a:r>
              <a:rPr lang="en-US" i="1" dirty="0" smtClean="0">
                <a:solidFill>
                  <a:srgbClr val="000000"/>
                </a:solidFill>
              </a:rPr>
              <a:t>&lt;Have partners solve the Problem Set Problems from Lessons 17 and 18 as partners or teams. Each person/team takes a problem, solves, and shares answer at table.&gt;</a:t>
            </a:r>
            <a:endParaRPr lang="en-US" i="1" dirty="0">
              <a:solidFill>
                <a:srgbClr val="000000"/>
              </a:solidFill>
            </a:endParaRPr>
          </a:p>
          <a:p>
            <a:endParaRPr lang="en-US" i="1" dirty="0">
              <a:solidFill>
                <a:srgbClr val="000000"/>
              </a:solidFill>
            </a:endParaRPr>
          </a:p>
          <a:p>
            <a:endParaRPr lang="en-US" dirty="0">
              <a:solidFill>
                <a:srgbClr val="000000"/>
              </a:solidFill>
            </a:endParaRPr>
          </a:p>
        </p:txBody>
      </p:sp>
      <p:sp>
        <p:nvSpPr>
          <p:cNvPr id="4" name="Header Placeholder 3"/>
          <p:cNvSpPr>
            <a:spLocks noGrp="1"/>
          </p:cNvSpPr>
          <p:nvPr>
            <p:ph type="hdr" sz="quarter" idx="10"/>
          </p:nvPr>
        </p:nvSpPr>
        <p:spPr/>
        <p:txBody>
          <a:bodyPr/>
          <a:lstStyle/>
          <a:p>
            <a:pPr>
              <a:defRPr/>
            </a:pPr>
            <a:r>
              <a:rPr lang="en-US" dirty="0" smtClean="0"/>
              <a:t>Eureka Math: A Story of Units                       www.CommonCore.org</a:t>
            </a:r>
          </a:p>
        </p:txBody>
      </p:sp>
      <p:sp>
        <p:nvSpPr>
          <p:cNvPr id="5" name="Date Placeholder 4"/>
          <p:cNvSpPr>
            <a:spLocks noGrp="1"/>
          </p:cNvSpPr>
          <p:nvPr>
            <p:ph type="dt" idx="11"/>
          </p:nvPr>
        </p:nvSpPr>
        <p:spPr/>
        <p:txBody>
          <a:bodyPr/>
          <a:lstStyle/>
          <a:p>
            <a:pPr>
              <a:defRPr/>
            </a:pPr>
            <a:r>
              <a:rPr lang="en-US" dirty="0" smtClean="0"/>
              <a:t>Module Focus Session                                      Grade 4 - Module 1</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35</a:t>
            </a:fld>
            <a:endParaRPr lang="en-US" dirty="0"/>
          </a:p>
        </p:txBody>
      </p:sp>
      <p:sp>
        <p:nvSpPr>
          <p:cNvPr id="8" name="Notes Placeholder 1"/>
          <p:cNvSpPr txBox="1">
            <a:spLocks/>
          </p:cNvSpPr>
          <p:nvPr/>
        </p:nvSpPr>
        <p:spPr>
          <a:xfrm>
            <a:off x="4191000" y="696686"/>
            <a:ext cx="2438400"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15 minutes</a:t>
            </a:r>
            <a:endParaRPr lang="en-US" dirty="0"/>
          </a:p>
          <a:p>
            <a:endParaRPr lang="en-US" dirty="0"/>
          </a:p>
          <a:p>
            <a:r>
              <a:rPr lang="en-US" dirty="0"/>
              <a:t>MATERIALS NEEDED:</a:t>
            </a:r>
          </a:p>
          <a:p>
            <a:pPr marL="433946" lvl="1" indent="-270277">
              <a:buFont typeface="Arial" pitchFamily="34" charset="0"/>
              <a:buChar char="•"/>
            </a:pPr>
            <a:r>
              <a:rPr lang="en-US" sz="1100" dirty="0"/>
              <a:t>G4-M1 Book</a:t>
            </a:r>
          </a:p>
          <a:p>
            <a:pPr marL="891146" lvl="2" indent="-270277">
              <a:buFont typeface="Arial" pitchFamily="34" charset="0"/>
              <a:buChar char="•"/>
            </a:pPr>
            <a:r>
              <a:rPr lang="en-US" sz="1100" dirty="0"/>
              <a:t>Lesson </a:t>
            </a:r>
            <a:r>
              <a:rPr lang="en-US" sz="1100" dirty="0" smtClean="0"/>
              <a:t>17 </a:t>
            </a:r>
            <a:r>
              <a:rPr lang="en-US" sz="1100" dirty="0"/>
              <a:t>page 1</a:t>
            </a:r>
            <a:r>
              <a:rPr lang="en-US" sz="1100" dirty="0" smtClean="0"/>
              <a:t>.F.4-5</a:t>
            </a:r>
            <a:endParaRPr lang="en-US" sz="1100" dirty="0"/>
          </a:p>
          <a:p>
            <a:pPr marL="433946" lvl="1" indent="-270277">
              <a:buFont typeface="Arial" pitchFamily="34" charset="0"/>
              <a:buChar char="•"/>
            </a:pPr>
            <a:r>
              <a:rPr lang="en-US" dirty="0" smtClean="0"/>
              <a:t>Personal white boards</a:t>
            </a:r>
          </a:p>
          <a:p>
            <a:pPr marL="433946" lvl="1" indent="-270277">
              <a:buFont typeface="Arial" pitchFamily="34" charset="0"/>
              <a:buChar char="•"/>
            </a:pPr>
            <a:r>
              <a:rPr lang="en-US" dirty="0" smtClean="0"/>
              <a:t>Participant </a:t>
            </a:r>
            <a:r>
              <a:rPr lang="en-US" dirty="0"/>
              <a:t>Problem Set </a:t>
            </a:r>
            <a:r>
              <a:rPr lang="en-US" dirty="0" smtClean="0"/>
              <a:t>Lessons 17 and 18</a:t>
            </a:r>
            <a:endParaRPr lang="en-US" dirty="0"/>
          </a:p>
          <a:p>
            <a:pPr marL="433946" lvl="1" indent="-270277">
              <a:buFont typeface="Arial" pitchFamily="34" charset="0"/>
              <a:buChar char="•"/>
            </a:pPr>
            <a:endParaRPr lang="en-US" dirty="0"/>
          </a:p>
        </p:txBody>
      </p:sp>
      <p:sp>
        <p:nvSpPr>
          <p:cNvPr id="7" name="Footer Placeholder 6"/>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78596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055674" cy="5257800"/>
          </a:xfrm>
        </p:spPr>
        <p:txBody>
          <a:bodyPr/>
          <a:lstStyle/>
          <a:p>
            <a:pPr defTabSz="432444">
              <a:defRPr/>
            </a:pPr>
            <a:r>
              <a:rPr lang="en-US" b="1" dirty="0">
                <a:solidFill>
                  <a:srgbClr val="000000"/>
                </a:solidFill>
              </a:rPr>
              <a:t>LINK</a:t>
            </a:r>
          </a:p>
          <a:p>
            <a:pPr marL="171450" indent="-171450">
              <a:buFont typeface="Arial"/>
              <a:buChar char="•"/>
            </a:pPr>
            <a:r>
              <a:rPr lang="en-US" dirty="0" smtClean="0">
                <a:solidFill>
                  <a:srgbClr val="000000"/>
                </a:solidFill>
              </a:rPr>
              <a:t>The final lesson challenges students to analyze tape diagrams to create a word problem and solve for an unknown.</a:t>
            </a:r>
          </a:p>
          <a:p>
            <a:endParaRPr lang="en-US" dirty="0">
              <a:solidFill>
                <a:srgbClr val="000000"/>
              </a:solidFill>
            </a:endParaRPr>
          </a:p>
          <a:p>
            <a:pPr defTabSz="432444">
              <a:defRPr/>
            </a:pPr>
            <a:r>
              <a:rPr lang="en-US" b="1" dirty="0">
                <a:solidFill>
                  <a:srgbClr val="000000"/>
                </a:solidFill>
              </a:rPr>
              <a:t>Lesson </a:t>
            </a:r>
            <a:r>
              <a:rPr lang="en-US" b="1" dirty="0" smtClean="0">
                <a:solidFill>
                  <a:srgbClr val="000000"/>
                </a:solidFill>
              </a:rPr>
              <a:t>19: </a:t>
            </a:r>
            <a:endParaRPr lang="en-US" dirty="0" smtClean="0">
              <a:solidFill>
                <a:srgbClr val="000000"/>
              </a:solidFill>
            </a:endParaRPr>
          </a:p>
          <a:p>
            <a:pPr marL="171450" indent="-171450">
              <a:buFont typeface="Arial"/>
              <a:buChar char="•"/>
            </a:pPr>
            <a:r>
              <a:rPr lang="en-US" dirty="0" smtClean="0">
                <a:solidFill>
                  <a:srgbClr val="000000"/>
                </a:solidFill>
              </a:rPr>
              <a:t>For this tape diagram, students see that there are 3 parts to the whole. One of the parts is unknown.</a:t>
            </a:r>
          </a:p>
          <a:p>
            <a:pPr marL="171450" indent="-171450">
              <a:buFont typeface="Arial"/>
              <a:buChar char="•"/>
            </a:pPr>
            <a:r>
              <a:rPr lang="en-US" dirty="0" smtClean="0">
                <a:solidFill>
                  <a:srgbClr val="000000"/>
                </a:solidFill>
              </a:rPr>
              <a:t>Now, we think of a context where these numbers make sense. Obviously weight of 3 humans doesn’t work. But maybe groups of humans, such as men, women, and children. The context could be attendance at a sporting event.</a:t>
            </a:r>
          </a:p>
          <a:p>
            <a:pPr marL="171450" indent="-171450">
              <a:buFont typeface="Arial"/>
              <a:buChar char="•"/>
            </a:pPr>
            <a:r>
              <a:rPr lang="en-US" dirty="0" smtClean="0">
                <a:solidFill>
                  <a:srgbClr val="000000"/>
                </a:solidFill>
              </a:rPr>
              <a:t>Students would write a word problem and then solve.</a:t>
            </a:r>
          </a:p>
          <a:p>
            <a:pPr marL="171450" indent="-171450">
              <a:buFont typeface="Arial"/>
              <a:buChar char="•"/>
            </a:pPr>
            <a:r>
              <a:rPr lang="en-US" dirty="0" smtClean="0">
                <a:solidFill>
                  <a:srgbClr val="000000"/>
                </a:solidFill>
              </a:rPr>
              <a:t>(</a:t>
            </a:r>
            <a:r>
              <a:rPr lang="en-US" b="1" dirty="0" smtClean="0">
                <a:solidFill>
                  <a:srgbClr val="000000"/>
                </a:solidFill>
              </a:rPr>
              <a:t>CLICK</a:t>
            </a:r>
            <a:r>
              <a:rPr lang="en-US" dirty="0" smtClean="0">
                <a:solidFill>
                  <a:srgbClr val="000000"/>
                </a:solidFill>
              </a:rPr>
              <a:t> to show the image on the right.)</a:t>
            </a:r>
          </a:p>
          <a:p>
            <a:pPr marL="171450" indent="-171450">
              <a:buFont typeface="Arial"/>
              <a:buChar char="•"/>
            </a:pPr>
            <a:r>
              <a:rPr lang="en-US" dirty="0" smtClean="0">
                <a:solidFill>
                  <a:srgbClr val="000000"/>
                </a:solidFill>
              </a:rPr>
              <a:t>Your turn. With a partner, analyze this tape diagram and create your own word problem to share with the group/table.</a:t>
            </a:r>
          </a:p>
          <a:p>
            <a:pPr marL="171450" indent="-171450">
              <a:buFont typeface="Arial"/>
              <a:buChar char="•"/>
            </a:pPr>
            <a:r>
              <a:rPr lang="en-US" dirty="0" smtClean="0">
                <a:solidFill>
                  <a:srgbClr val="000000"/>
                </a:solidFill>
              </a:rPr>
              <a:t>Allow time for participants to write a word problem and solve. Share.</a:t>
            </a:r>
          </a:p>
          <a:p>
            <a:endParaRPr lang="en-US" dirty="0">
              <a:solidFill>
                <a:srgbClr val="000000"/>
              </a:solidFill>
            </a:endParaRPr>
          </a:p>
          <a:p>
            <a:r>
              <a:rPr lang="en-US" i="1" dirty="0" smtClean="0">
                <a:solidFill>
                  <a:srgbClr val="000000"/>
                </a:solidFill>
              </a:rPr>
              <a:t>&lt;Have participants work on the Lesson 19 problem </a:t>
            </a:r>
            <a:r>
              <a:rPr lang="en-US" i="1" dirty="0">
                <a:solidFill>
                  <a:srgbClr val="000000"/>
                </a:solidFill>
              </a:rPr>
              <a:t>on the Participant Problem Set.</a:t>
            </a:r>
            <a:r>
              <a:rPr lang="en-US" i="1" dirty="0" smtClean="0">
                <a:solidFill>
                  <a:srgbClr val="000000"/>
                </a:solidFill>
              </a:rPr>
              <a:t>&gt;</a:t>
            </a:r>
          </a:p>
          <a:p>
            <a:endParaRPr lang="en-US" i="1" dirty="0">
              <a:solidFill>
                <a:srgbClr val="000000"/>
              </a:solidFill>
            </a:endParaRPr>
          </a:p>
          <a:p>
            <a:endParaRPr lang="en-US" i="1" dirty="0">
              <a:solidFill>
                <a:srgbClr val="000000"/>
              </a:solidFill>
            </a:endParaRPr>
          </a:p>
          <a:p>
            <a:endParaRPr lang="en-US" dirty="0">
              <a:solidFill>
                <a:srgbClr val="000000"/>
              </a:solidFill>
            </a:endParaRPr>
          </a:p>
        </p:txBody>
      </p:sp>
      <p:sp>
        <p:nvSpPr>
          <p:cNvPr id="4" name="Header Placeholder 3"/>
          <p:cNvSpPr>
            <a:spLocks noGrp="1"/>
          </p:cNvSpPr>
          <p:nvPr>
            <p:ph type="hdr" sz="quarter" idx="10"/>
          </p:nvPr>
        </p:nvSpPr>
        <p:spPr/>
        <p:txBody>
          <a:bodyPr/>
          <a:lstStyle/>
          <a:p>
            <a:pPr>
              <a:defRPr/>
            </a:pPr>
            <a:r>
              <a:rPr lang="en-US" dirty="0" smtClean="0"/>
              <a:t>Eureka Math: A Story of Units                       www.CommonCore.org</a:t>
            </a:r>
          </a:p>
        </p:txBody>
      </p:sp>
      <p:sp>
        <p:nvSpPr>
          <p:cNvPr id="5" name="Date Placeholder 4"/>
          <p:cNvSpPr>
            <a:spLocks noGrp="1"/>
          </p:cNvSpPr>
          <p:nvPr>
            <p:ph type="dt" idx="11"/>
          </p:nvPr>
        </p:nvSpPr>
        <p:spPr/>
        <p:txBody>
          <a:bodyPr/>
          <a:lstStyle/>
          <a:p>
            <a:pPr>
              <a:defRPr/>
            </a:pPr>
            <a:r>
              <a:rPr lang="en-US" dirty="0" smtClean="0"/>
              <a:t>Module Focus Session                                      Grade 4 - Module 1</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36</a:t>
            </a:fld>
            <a:endParaRPr lang="en-US" dirty="0"/>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10 minutes</a:t>
            </a:r>
            <a:endParaRPr lang="en-US" dirty="0"/>
          </a:p>
          <a:p>
            <a:endParaRPr lang="en-US" dirty="0"/>
          </a:p>
          <a:p>
            <a:r>
              <a:rPr lang="en-US" dirty="0"/>
              <a:t>MATERIALS NEEDED:</a:t>
            </a:r>
          </a:p>
          <a:p>
            <a:pPr marL="433946" lvl="1" indent="-270277">
              <a:buFont typeface="Arial" pitchFamily="34" charset="0"/>
              <a:buChar char="•"/>
            </a:pPr>
            <a:r>
              <a:rPr lang="en-US" dirty="0"/>
              <a:t>Personal white boards</a:t>
            </a:r>
          </a:p>
          <a:p>
            <a:pPr marL="433946" lvl="1" indent="-270277">
              <a:buFont typeface="Arial" pitchFamily="34" charset="0"/>
              <a:buChar char="•"/>
            </a:pPr>
            <a:r>
              <a:rPr lang="en-US" dirty="0"/>
              <a:t>Participant Problem Set </a:t>
            </a:r>
            <a:r>
              <a:rPr lang="en-US" dirty="0" smtClean="0"/>
              <a:t>Lesson 19</a:t>
            </a:r>
            <a:endParaRPr lang="en-US" dirty="0"/>
          </a:p>
        </p:txBody>
      </p:sp>
      <p:sp>
        <p:nvSpPr>
          <p:cNvPr id="7" name="Footer Placeholder 6"/>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4725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172200" cy="5257800"/>
          </a:xfrm>
        </p:spPr>
        <p:txBody>
          <a:bodyPr/>
          <a:lstStyle/>
          <a:p>
            <a:pPr marL="171450" indent="-171450">
              <a:buFont typeface="Arial"/>
              <a:buChar char="•"/>
            </a:pPr>
            <a:r>
              <a:rPr lang="en-US" dirty="0" smtClean="0"/>
              <a:t>The Mid-Module</a:t>
            </a:r>
            <a:r>
              <a:rPr lang="en-US" baseline="0" dirty="0" smtClean="0"/>
              <a:t> Assessment is administered after Topic C (Lesson 10) and the End-of-Module Assessment after Topic F (Lesson 19).</a:t>
            </a:r>
          </a:p>
          <a:p>
            <a:endParaRPr lang="en-US" baseline="0" dirty="0" smtClean="0"/>
          </a:p>
          <a:p>
            <a:pPr marL="171450" indent="-171450">
              <a:buFont typeface="Arial"/>
              <a:buChar char="•"/>
            </a:pPr>
            <a:r>
              <a:rPr lang="en-US" dirty="0"/>
              <a:t>Assessments were created prior to writing any lessons, therefore keeping the end in mind.</a:t>
            </a:r>
          </a:p>
          <a:p>
            <a:pPr marL="171450" indent="-171450">
              <a:buFont typeface="Arial"/>
              <a:buChar char="•"/>
            </a:pPr>
            <a:r>
              <a:rPr lang="en-US" dirty="0"/>
              <a:t>In planning lessons and implementing, keep the assessment in mind as an end goal.</a:t>
            </a:r>
          </a:p>
          <a:p>
            <a:pPr marL="171450" indent="-171450">
              <a:buFont typeface="Arial"/>
              <a:buChar char="•"/>
            </a:pPr>
            <a:r>
              <a:rPr lang="en-US" dirty="0"/>
              <a:t>The final problem of an assessment is cumulative of all focus standards in a module</a:t>
            </a:r>
            <a:r>
              <a:rPr lang="en-US" dirty="0" smtClean="0"/>
              <a:t>.</a:t>
            </a:r>
          </a:p>
          <a:p>
            <a:endParaRPr lang="en-US" dirty="0"/>
          </a:p>
          <a:p>
            <a:pPr marL="171450" indent="-171450">
              <a:buFont typeface="Arial"/>
              <a:buChar char="•"/>
            </a:pPr>
            <a:r>
              <a:rPr lang="en-US" baseline="0" dirty="0" smtClean="0"/>
              <a:t>Looking at this last question in the End-Module Assessment, you will notice that there are many concepts addressed from the entire module. You can find it towards the back of your book on page 1.S.8.</a:t>
            </a:r>
            <a:endParaRPr lang="en-US" dirty="0"/>
          </a:p>
          <a:p>
            <a:endParaRPr lang="en-US" baseline="0" dirty="0" smtClean="0"/>
          </a:p>
          <a:p>
            <a:r>
              <a:rPr lang="en-US" b="1" baseline="0" dirty="0" smtClean="0"/>
              <a:t>Turn and Talk: </a:t>
            </a:r>
            <a:r>
              <a:rPr lang="en-US" baseline="0" dirty="0" smtClean="0"/>
              <a:t>What are the different skills addressed in this question?</a:t>
            </a:r>
            <a:r>
              <a:rPr lang="en-US" dirty="0" smtClean="0"/>
              <a:t> </a:t>
            </a:r>
            <a:endParaRPr lang="en-US" dirty="0"/>
          </a:p>
          <a:p>
            <a:pPr marL="685800" lvl="1" indent="-228600">
              <a:buFont typeface="+mj-lt"/>
              <a:buAutoNum type="alphaLcPeriod"/>
            </a:pPr>
            <a:r>
              <a:rPr lang="en-US" dirty="0" smtClean="0"/>
              <a:t>addition and subtraction</a:t>
            </a:r>
          </a:p>
          <a:p>
            <a:pPr marL="685800" lvl="1" indent="-228600">
              <a:buFont typeface="+mj-lt"/>
              <a:buAutoNum type="alphaLcPeriod"/>
            </a:pPr>
            <a:r>
              <a:rPr lang="en-US" dirty="0" smtClean="0"/>
              <a:t>multi-step word problems</a:t>
            </a:r>
          </a:p>
          <a:p>
            <a:pPr marL="685800" lvl="1" indent="-228600">
              <a:buFont typeface="+mj-lt"/>
              <a:buAutoNum type="alphaLcPeriod"/>
            </a:pPr>
            <a:r>
              <a:rPr lang="en-US" dirty="0" smtClean="0"/>
              <a:t>rounding</a:t>
            </a:r>
            <a:endParaRPr lang="en-US" dirty="0"/>
          </a:p>
          <a:p>
            <a:pPr marL="685800" lvl="1" indent="-228600">
              <a:buFont typeface="+mj-lt"/>
              <a:buAutoNum type="alphaLcPeriod"/>
            </a:pPr>
            <a:r>
              <a:rPr lang="en-US" dirty="0" smtClean="0"/>
              <a:t>writing numbers in various forms (digits, words, expanded)</a:t>
            </a:r>
          </a:p>
          <a:p>
            <a:pPr marL="685800" lvl="1" indent="-228600">
              <a:buFont typeface="+mj-lt"/>
              <a:buAutoNum type="alphaLcPeriod"/>
            </a:pPr>
            <a:r>
              <a:rPr lang="en-US" dirty="0" smtClean="0"/>
              <a:t>comparing numbers</a:t>
            </a:r>
          </a:p>
          <a:p>
            <a:pPr marL="685800" lvl="1" indent="-228600">
              <a:buFont typeface="+mj-lt"/>
              <a:buAutoNum type="alphaLcPeriod"/>
            </a:pPr>
            <a:r>
              <a:rPr lang="en-US" dirty="0" smtClean="0"/>
              <a:t>explaining place value of numbers to 1 million</a:t>
            </a:r>
            <a:endParaRPr lang="en-US" baseline="0" dirty="0" smtClean="0"/>
          </a:p>
          <a:p>
            <a:endParaRPr lang="en-US" dirty="0"/>
          </a:p>
          <a:p>
            <a:r>
              <a:rPr lang="en-US" dirty="0" smtClean="0"/>
              <a:t>(If necessary:) We have </a:t>
            </a:r>
            <a:r>
              <a:rPr lang="en-US" dirty="0"/>
              <a:t>a systematic approach to </a:t>
            </a:r>
            <a:r>
              <a:rPr lang="en-US" dirty="0" smtClean="0"/>
              <a:t>assessment.  A primary </a:t>
            </a:r>
            <a:r>
              <a:rPr lang="en-US" dirty="0"/>
              <a:t>goal of the project has been to create a curriculum that is free and accessible to anyone, anywhere.  By default, that means that the assessments are also free and accessible to anyone, anywhere.  The assessments that we provide are worthy assessments, regardless of how much help individual students might have gotten at home.  If a student can perform in class, getting the correct answer and demonstrating understanding through models and explanation, then that should be acknowledged and praised.  </a:t>
            </a:r>
          </a:p>
        </p:txBody>
      </p:sp>
      <p:sp>
        <p:nvSpPr>
          <p:cNvPr id="4" name="Header Placeholder 3"/>
          <p:cNvSpPr>
            <a:spLocks noGrp="1"/>
          </p:cNvSpPr>
          <p:nvPr>
            <p:ph type="hdr" sz="quarter" idx="10"/>
          </p:nvPr>
        </p:nvSpPr>
        <p:spPr/>
        <p:txBody>
          <a:bodyPr/>
          <a:lstStyle/>
          <a:p>
            <a:pPr>
              <a:defRPr/>
            </a:pPr>
            <a:r>
              <a:rPr lang="en-US" dirty="0" smtClean="0"/>
              <a:t>Eureka Math: A Story of Units                       www.CommonCore.org</a:t>
            </a:r>
          </a:p>
        </p:txBody>
      </p:sp>
      <p:sp>
        <p:nvSpPr>
          <p:cNvPr id="5" name="Date Placeholder 4"/>
          <p:cNvSpPr>
            <a:spLocks noGrp="1"/>
          </p:cNvSpPr>
          <p:nvPr>
            <p:ph type="dt" idx="11"/>
          </p:nvPr>
        </p:nvSpPr>
        <p:spPr/>
        <p:txBody>
          <a:bodyPr/>
          <a:lstStyle/>
          <a:p>
            <a:pPr>
              <a:defRPr/>
            </a:pPr>
            <a:r>
              <a:rPr lang="en-US" dirty="0" smtClean="0"/>
              <a:t>Module Focus Session                                      Grade 4 - Module 1</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37</a:t>
            </a:fld>
            <a:endParaRPr lang="en-US" dirty="0"/>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6</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7" name="Footer Placeholder 6"/>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383238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1387" cy="2613025"/>
          </a:xfrm>
        </p:spPr>
      </p:sp>
      <p:sp>
        <p:nvSpPr>
          <p:cNvPr id="3" name="Notes Placeholder 2"/>
          <p:cNvSpPr>
            <a:spLocks noGrp="1"/>
          </p:cNvSpPr>
          <p:nvPr>
            <p:ph type="body" idx="1"/>
          </p:nvPr>
        </p:nvSpPr>
        <p:spPr>
          <a:xfrm>
            <a:off x="428625" y="3483429"/>
            <a:ext cx="6000750" cy="5225143"/>
          </a:xfrm>
          <a:prstGeom prst="rect">
            <a:avLst/>
          </a:prstGeom>
        </p:spPr>
        <p:txBody>
          <a:bodyPr/>
          <a:lstStyle/>
          <a:p>
            <a:pPr defTabSz="432444">
              <a:defRPr/>
            </a:pPr>
            <a:r>
              <a:rPr lang="en-US" dirty="0"/>
              <a:t>As you’ve seen, the sequence of objectives is very intentional.  Each one is critical in preparing students for what comes next.  We think of these objectives as rungs on a ladder that lead to success of the module’s focus.  Collectively, they play a significant role in the students achieving mastery of the grade’s expectations.</a:t>
            </a:r>
          </a:p>
          <a:p>
            <a:pPr defTabSz="432444">
              <a:defRPr/>
            </a:pPr>
            <a:endParaRPr lang="en-US" dirty="0"/>
          </a:p>
          <a:p>
            <a:pPr defTabSz="432444">
              <a:defRPr/>
            </a:pPr>
            <a:r>
              <a:rPr lang="en-US" dirty="0"/>
              <a:t>Keep in mind that we only sampled a small part of each objective.  When looking at the daily lesson, you’ll find that each plan is thoroughly detailed… as you experienced with Lesson 1 at the beginning of this session.</a:t>
            </a:r>
          </a:p>
          <a:p>
            <a:pPr defTabSz="432444">
              <a:defRPr/>
            </a:pPr>
            <a:endParaRPr lang="en-US" dirty="0"/>
          </a:p>
          <a:p>
            <a:pPr defTabSz="432444">
              <a:defRPr/>
            </a:pPr>
            <a:r>
              <a:rPr lang="en-US" dirty="0"/>
              <a:t>Now, we are going to examine the module in its entirety. </a:t>
            </a:r>
          </a:p>
        </p:txBody>
      </p:sp>
      <p:sp>
        <p:nvSpPr>
          <p:cNvPr id="9" name="Date Placeholder 8"/>
          <p:cNvSpPr>
            <a:spLocks noGrp="1"/>
          </p:cNvSpPr>
          <p:nvPr>
            <p:ph type="dt" idx="10"/>
          </p:nvPr>
        </p:nvSpPr>
        <p:spPr/>
        <p:txBody>
          <a:bodyPr/>
          <a:lstStyle/>
          <a:p>
            <a:pPr>
              <a:defRPr/>
            </a:pPr>
            <a:r>
              <a:rPr lang="en-US" dirty="0" smtClean="0"/>
              <a:t>Module Focus Session                                      Grade 4 - Module 1</a:t>
            </a:r>
            <a:endParaRPr lang="en-US" dirty="0"/>
          </a:p>
        </p:txBody>
      </p:sp>
      <p:sp>
        <p:nvSpPr>
          <p:cNvPr id="10" name="Slide Number Placeholder 9"/>
          <p:cNvSpPr>
            <a:spLocks noGrp="1"/>
          </p:cNvSpPr>
          <p:nvPr>
            <p:ph type="sldNum" sz="quarter" idx="11"/>
          </p:nvPr>
        </p:nvSpPr>
        <p:spPr/>
        <p:txBody>
          <a:bodyPr/>
          <a:lstStyle/>
          <a:p>
            <a:pPr>
              <a:defRPr/>
            </a:pPr>
            <a:fld id="{E929375C-F076-478A-B9B0-5F9213CA33B4}" type="slidenum">
              <a:rPr lang="en-US" smtClean="0"/>
              <a:pPr>
                <a:defRPr/>
              </a:pPr>
              <a:t>38</a:t>
            </a:fld>
            <a:endParaRPr lang="en-US" dirty="0"/>
          </a:p>
        </p:txBody>
      </p:sp>
      <p:sp>
        <p:nvSpPr>
          <p:cNvPr id="11" name="Header Placeholder 10"/>
          <p:cNvSpPr>
            <a:spLocks noGrp="1"/>
          </p:cNvSpPr>
          <p:nvPr>
            <p:ph type="hdr" sz="quarter" idx="12"/>
          </p:nvPr>
        </p:nvSpPr>
        <p:spPr/>
        <p:txBody>
          <a:bodyPr/>
          <a:lstStyle/>
          <a:p>
            <a:pPr>
              <a:defRPr/>
            </a:pPr>
            <a:r>
              <a:rPr lang="en-US" dirty="0" smtClean="0"/>
              <a:t>Eureka Math: A Story of Units                       www.CommonCore.org</a:t>
            </a:r>
          </a:p>
        </p:txBody>
      </p:sp>
      <p:sp>
        <p:nvSpPr>
          <p:cNvPr id="12"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1</a:t>
            </a:r>
            <a:r>
              <a:rPr lang="en-US" dirty="0" smtClean="0"/>
              <a:t> minute</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4" name="Footer Placeholder 3"/>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87245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172200" cy="5257800"/>
          </a:xfrm>
        </p:spPr>
        <p:txBody>
          <a:bodyPr/>
          <a:lstStyle/>
          <a:p>
            <a:r>
              <a:rPr lang="en-US" dirty="0" smtClean="0">
                <a:solidFill>
                  <a:srgbClr val="000000"/>
                </a:solidFill>
              </a:rPr>
              <a:t>What </a:t>
            </a:r>
            <a:r>
              <a:rPr lang="en-US" dirty="0">
                <a:solidFill>
                  <a:srgbClr val="000000"/>
                </a:solidFill>
              </a:rPr>
              <a:t>are the Progressions?</a:t>
            </a:r>
          </a:p>
          <a:p>
            <a:pPr marL="594611" lvl="1" indent="-162167">
              <a:buFont typeface="Arial"/>
              <a:buChar char="•"/>
            </a:pPr>
            <a:r>
              <a:rPr lang="en-US" dirty="0">
                <a:solidFill>
                  <a:srgbClr val="000000"/>
                </a:solidFill>
                <a:cs typeface="ＭＳ Ｐゴシック" charset="-128"/>
              </a:rPr>
              <a:t>Poll participants using the fist-to-five protocol to gauge how well (if at all) they know the </a:t>
            </a:r>
            <a:r>
              <a:rPr lang="en-US" dirty="0" smtClean="0">
                <a:solidFill>
                  <a:srgbClr val="000000"/>
                </a:solidFill>
                <a:cs typeface="ＭＳ Ｐゴシック" charset="-128"/>
              </a:rPr>
              <a:t>Progression </a:t>
            </a:r>
            <a:r>
              <a:rPr lang="en-US" dirty="0">
                <a:solidFill>
                  <a:srgbClr val="000000"/>
                </a:solidFill>
                <a:cs typeface="ＭＳ Ｐゴシック" charset="-128"/>
              </a:rPr>
              <a:t>documents. Participants show zero fingers/fist if they have never heard of or seen the </a:t>
            </a:r>
            <a:r>
              <a:rPr lang="en-US" dirty="0" smtClean="0">
                <a:solidFill>
                  <a:srgbClr val="000000"/>
                </a:solidFill>
                <a:cs typeface="ＭＳ Ｐゴシック" charset="-128"/>
              </a:rPr>
              <a:t>Progressions</a:t>
            </a:r>
            <a:r>
              <a:rPr lang="en-US" dirty="0">
                <a:solidFill>
                  <a:srgbClr val="000000"/>
                </a:solidFill>
                <a:cs typeface="ＭＳ Ｐゴシック" charset="-128"/>
              </a:rPr>
              <a:t>, show 5 fingers if they have read a majority of the </a:t>
            </a:r>
            <a:r>
              <a:rPr lang="en-US" dirty="0" smtClean="0">
                <a:solidFill>
                  <a:srgbClr val="000000"/>
                </a:solidFill>
                <a:cs typeface="ＭＳ Ｐゴシック" charset="-128"/>
              </a:rPr>
              <a:t>Progressions</a:t>
            </a:r>
            <a:r>
              <a:rPr lang="en-US" dirty="0">
                <a:solidFill>
                  <a:srgbClr val="000000"/>
                </a:solidFill>
                <a:cs typeface="ＭＳ Ｐゴシック" charset="-128"/>
              </a:rPr>
              <a:t>, or some number of fingers if they are relatively familiar or have read some portion of them.</a:t>
            </a:r>
          </a:p>
          <a:p>
            <a:pPr marL="594611" lvl="1" indent="-162167">
              <a:buFont typeface="Arial"/>
              <a:buChar char="•"/>
            </a:pPr>
            <a:r>
              <a:rPr lang="en-US" dirty="0">
                <a:solidFill>
                  <a:srgbClr val="000000"/>
                </a:solidFill>
                <a:cs typeface="ＭＳ Ｐゴシック" charset="-128"/>
              </a:rPr>
              <a:t>Explain what the </a:t>
            </a:r>
            <a:r>
              <a:rPr lang="en-US" dirty="0" smtClean="0">
                <a:solidFill>
                  <a:srgbClr val="000000"/>
                </a:solidFill>
                <a:cs typeface="ＭＳ Ｐゴシック" charset="-128"/>
              </a:rPr>
              <a:t>Progressions </a:t>
            </a:r>
            <a:r>
              <a:rPr lang="en-US" dirty="0">
                <a:solidFill>
                  <a:srgbClr val="000000"/>
                </a:solidFill>
                <a:cs typeface="ＭＳ Ｐゴシック" charset="-128"/>
              </a:rPr>
              <a:t>are:</a:t>
            </a:r>
          </a:p>
          <a:p>
            <a:pPr marL="1027055" lvl="2" indent="-162167">
              <a:buFont typeface="Arial"/>
              <a:buChar char="•"/>
            </a:pPr>
            <a:r>
              <a:rPr lang="en-US" dirty="0">
                <a:solidFill>
                  <a:srgbClr val="000000"/>
                </a:solidFill>
                <a:cs typeface="ＭＳ Ｐゴシック" charset="-128"/>
              </a:rPr>
              <a:t>The Common Core State Standards for mathematics were built </a:t>
            </a:r>
            <a:r>
              <a:rPr lang="en-US" i="1" dirty="0">
                <a:solidFill>
                  <a:srgbClr val="000000"/>
                </a:solidFill>
                <a:cs typeface="ＭＳ Ｐゴシック" charset="-128"/>
              </a:rPr>
              <a:t>from</a:t>
            </a:r>
            <a:r>
              <a:rPr lang="en-US" dirty="0">
                <a:solidFill>
                  <a:srgbClr val="000000"/>
                </a:solidFill>
                <a:cs typeface="ＭＳ Ｐゴシック" charset="-128"/>
              </a:rPr>
              <a:t> the </a:t>
            </a:r>
            <a:r>
              <a:rPr lang="en-US" dirty="0" smtClean="0">
                <a:solidFill>
                  <a:srgbClr val="000000"/>
                </a:solidFill>
                <a:cs typeface="ＭＳ Ｐゴシック" charset="-128"/>
              </a:rPr>
              <a:t>Progressions</a:t>
            </a:r>
            <a:r>
              <a:rPr lang="en-US" dirty="0">
                <a:solidFill>
                  <a:srgbClr val="000000"/>
                </a:solidFill>
                <a:cs typeface="ＭＳ Ｐゴシック" charset="-128"/>
              </a:rPr>
              <a:t>. They are a narrative document describing the progression of a topic across a number of grade levels. The </a:t>
            </a:r>
            <a:r>
              <a:rPr lang="en-US" dirty="0" smtClean="0">
                <a:solidFill>
                  <a:srgbClr val="000000"/>
                </a:solidFill>
                <a:cs typeface="ＭＳ Ｐゴシック" charset="-128"/>
              </a:rPr>
              <a:t>Progressions </a:t>
            </a:r>
            <a:r>
              <a:rPr lang="en-US" dirty="0">
                <a:solidFill>
                  <a:srgbClr val="000000"/>
                </a:solidFill>
                <a:cs typeface="ＭＳ Ｐゴシック" charset="-128"/>
              </a:rPr>
              <a:t>were guided by a child’s cognitive development and the logical structure of math when written. These documents were used to create the grade level </a:t>
            </a:r>
            <a:r>
              <a:rPr lang="en-US" dirty="0" smtClean="0">
                <a:solidFill>
                  <a:srgbClr val="000000"/>
                </a:solidFill>
                <a:cs typeface="ＭＳ Ｐゴシック" charset="-128"/>
              </a:rPr>
              <a:t>standards and, therefore, </a:t>
            </a:r>
            <a:r>
              <a:rPr lang="en-US" dirty="0">
                <a:solidFill>
                  <a:srgbClr val="000000"/>
                </a:solidFill>
                <a:cs typeface="ＭＳ Ｐゴシック" charset="-128"/>
              </a:rPr>
              <a:t>can explain why the standards are sequenced the way they are. The </a:t>
            </a:r>
            <a:r>
              <a:rPr lang="en-US" dirty="0" smtClean="0">
                <a:solidFill>
                  <a:srgbClr val="000000"/>
                </a:solidFill>
                <a:cs typeface="ＭＳ Ｐゴシック" charset="-128"/>
              </a:rPr>
              <a:t>Progressions </a:t>
            </a:r>
            <a:r>
              <a:rPr lang="en-US" dirty="0">
                <a:solidFill>
                  <a:srgbClr val="000000"/>
                </a:solidFill>
                <a:cs typeface="ＭＳ Ｐゴシック" charset="-128"/>
              </a:rPr>
              <a:t>also highlight cognitive difficulties and provide pedagogical </a:t>
            </a:r>
            <a:r>
              <a:rPr lang="en-US" dirty="0" smtClean="0">
                <a:solidFill>
                  <a:srgbClr val="000000"/>
                </a:solidFill>
                <a:cs typeface="ＭＳ Ｐゴシック" charset="-128"/>
              </a:rPr>
              <a:t>solutions </a:t>
            </a:r>
            <a:r>
              <a:rPr lang="en-US" dirty="0">
                <a:solidFill>
                  <a:srgbClr val="000000"/>
                </a:solidFill>
                <a:cs typeface="ＭＳ Ｐゴシック" charset="-128"/>
              </a:rPr>
              <a:t>and give greater detail on some of the particularly challenging areas of mathematics. As writers, we referred to </a:t>
            </a:r>
            <a:r>
              <a:rPr lang="en-US" dirty="0" smtClean="0">
                <a:solidFill>
                  <a:srgbClr val="000000"/>
                </a:solidFill>
                <a:cs typeface="ＭＳ Ｐゴシック" charset="-128"/>
              </a:rPr>
              <a:t>the Progressions </a:t>
            </a:r>
            <a:r>
              <a:rPr lang="en-US" dirty="0">
                <a:solidFill>
                  <a:srgbClr val="000000"/>
                </a:solidFill>
                <a:cs typeface="ＭＳ Ｐゴシック" charset="-128"/>
              </a:rPr>
              <a:t>often to guide our thinking when sequencing lesson objectives and problems within each lesson.</a:t>
            </a:r>
          </a:p>
          <a:p>
            <a:pPr eaLnBrk="0" fontAlgn="base" hangingPunct="0"/>
            <a:endParaRPr lang="en-US" dirty="0">
              <a:solidFill>
                <a:srgbClr val="000000"/>
              </a:solidFill>
            </a:endParaRPr>
          </a:p>
          <a:p>
            <a:pPr eaLnBrk="0" fontAlgn="base" hangingPunct="0"/>
            <a:r>
              <a:rPr lang="en-US" dirty="0">
                <a:solidFill>
                  <a:srgbClr val="000000"/>
                </a:solidFill>
              </a:rPr>
              <a:t>Progression Exploration:</a:t>
            </a:r>
          </a:p>
          <a:p>
            <a:pPr marL="162167" indent="-162167">
              <a:buFont typeface="Arial"/>
              <a:buChar char="•"/>
            </a:pPr>
            <a:r>
              <a:rPr lang="en-US" dirty="0">
                <a:solidFill>
                  <a:srgbClr val="000000"/>
                </a:solidFill>
              </a:rPr>
              <a:t>To continue our study of Module 1, we’re going to first take some time to examine a portion of the Progression document </a:t>
            </a:r>
            <a:r>
              <a:rPr lang="en-US" dirty="0" smtClean="0">
                <a:solidFill>
                  <a:srgbClr val="000000"/>
                </a:solidFill>
              </a:rPr>
              <a:t>(K-5, Numbers and Operations in Base 10, pages 2-4 and 12-13) </a:t>
            </a:r>
            <a:r>
              <a:rPr lang="en-US" dirty="0">
                <a:solidFill>
                  <a:srgbClr val="000000"/>
                </a:solidFill>
              </a:rPr>
              <a:t>that serves as the foundation for this module.  You’ll have about 10 minutes to read through the document independently or with a partner.  As you read, highlight the information that is relevant to the content of this module</a:t>
            </a:r>
            <a:r>
              <a:rPr lang="en-US" dirty="0" smtClean="0">
                <a:solidFill>
                  <a:srgbClr val="000000"/>
                </a:solidFill>
              </a:rPr>
              <a:t>.</a:t>
            </a:r>
          </a:p>
          <a:p>
            <a:endParaRPr lang="en-US" dirty="0">
              <a:solidFill>
                <a:srgbClr val="000000"/>
              </a:solidFill>
            </a:endParaRPr>
          </a:p>
          <a:p>
            <a:pPr eaLnBrk="0" fontAlgn="base" hangingPunct="0"/>
            <a:r>
              <a:rPr lang="en-US" i="1" dirty="0">
                <a:solidFill>
                  <a:srgbClr val="000000"/>
                </a:solidFill>
              </a:rPr>
              <a:t>Allow participants time to read independently.  Encourage them to highlight and make notes.  </a:t>
            </a:r>
            <a:endParaRPr lang="en-US" dirty="0">
              <a:solidFill>
                <a:srgbClr val="000000"/>
              </a:solidFill>
            </a:endParaRPr>
          </a:p>
        </p:txBody>
      </p:sp>
      <p:sp>
        <p:nvSpPr>
          <p:cNvPr id="11" name="Date Placeholder 10"/>
          <p:cNvSpPr>
            <a:spLocks noGrp="1"/>
          </p:cNvSpPr>
          <p:nvPr>
            <p:ph type="dt" idx="10"/>
          </p:nvPr>
        </p:nvSpPr>
        <p:spPr/>
        <p:txBody>
          <a:bodyPr/>
          <a:lstStyle/>
          <a:p>
            <a:pPr>
              <a:defRPr/>
            </a:pPr>
            <a:r>
              <a:rPr lang="en-US" dirty="0" smtClean="0"/>
              <a:t>Module Focus Session                                      Grade 4 - Module 1</a:t>
            </a:r>
            <a:endParaRPr lang="en-US" dirty="0"/>
          </a:p>
        </p:txBody>
      </p:sp>
      <p:sp>
        <p:nvSpPr>
          <p:cNvPr id="12" name="Slide Number Placeholder 11"/>
          <p:cNvSpPr>
            <a:spLocks noGrp="1"/>
          </p:cNvSpPr>
          <p:nvPr>
            <p:ph type="sldNum" sz="quarter" idx="11"/>
          </p:nvPr>
        </p:nvSpPr>
        <p:spPr/>
        <p:txBody>
          <a:bodyPr/>
          <a:lstStyle/>
          <a:p>
            <a:pPr>
              <a:defRPr/>
            </a:pPr>
            <a:fld id="{E929375C-F076-478A-B9B0-5F9213CA33B4}" type="slidenum">
              <a:rPr lang="en-US" smtClean="0"/>
              <a:pPr>
                <a:defRPr/>
              </a:pPr>
              <a:t>39</a:t>
            </a:fld>
            <a:endParaRPr lang="en-US" dirty="0"/>
          </a:p>
        </p:txBody>
      </p:sp>
      <p:sp>
        <p:nvSpPr>
          <p:cNvPr id="13" name="Header Placeholder 12"/>
          <p:cNvSpPr>
            <a:spLocks noGrp="1"/>
          </p:cNvSpPr>
          <p:nvPr>
            <p:ph type="hdr" sz="quarter" idx="12"/>
          </p:nvPr>
        </p:nvSpPr>
        <p:spPr/>
        <p:txBody>
          <a:bodyPr/>
          <a:lstStyle/>
          <a:p>
            <a:pPr>
              <a:defRPr/>
            </a:pPr>
            <a:r>
              <a:rPr lang="en-US" dirty="0" smtClean="0"/>
              <a:t>Eureka Math: A Story of Units                       www.CommonCore.org</a:t>
            </a:r>
          </a:p>
        </p:txBody>
      </p:sp>
      <p:sp>
        <p:nvSpPr>
          <p:cNvPr id="9"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12 minutes</a:t>
            </a:r>
            <a:endParaRPr lang="en-US" dirty="0"/>
          </a:p>
          <a:p>
            <a:endParaRPr lang="en-US" dirty="0"/>
          </a:p>
          <a:p>
            <a:r>
              <a:rPr lang="en-US" dirty="0"/>
              <a:t>MATERIALS NEEDED:</a:t>
            </a:r>
          </a:p>
          <a:p>
            <a:pPr marL="433946" lvl="1" indent="-270277">
              <a:buFont typeface="Arial" pitchFamily="34" charset="0"/>
              <a:buChar char="•"/>
            </a:pPr>
            <a:r>
              <a:rPr lang="en-US" dirty="0" smtClean="0"/>
              <a:t>Progression: Numbers and Operations, pages 2-4 and 12-13.</a:t>
            </a:r>
            <a:endParaRPr lang="en-US" dirty="0"/>
          </a:p>
        </p:txBody>
      </p:sp>
      <p:sp>
        <p:nvSpPr>
          <p:cNvPr id="4" name="Footer Placeholder 3"/>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73544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a:xfrm>
            <a:off x="428625" y="3483429"/>
            <a:ext cx="6000750" cy="5225143"/>
          </a:xfrm>
          <a:prstGeom prst="rect">
            <a:avLst/>
          </a:prstGeom>
        </p:spPr>
        <p:txBody>
          <a:bodyPr/>
          <a:lstStyle/>
          <a:p>
            <a:pPr eaLnBrk="0" fontAlgn="base" hangingPunct="0"/>
            <a:r>
              <a:rPr lang="en-US" b="1" i="1" dirty="0" smtClean="0"/>
              <a:t>NOTE </a:t>
            </a:r>
            <a:r>
              <a:rPr lang="en-US" b="1" i="1" dirty="0"/>
              <a:t>TO FACILITATOR</a:t>
            </a:r>
            <a:r>
              <a:rPr lang="en-US" i="1" dirty="0"/>
              <a:t>:  </a:t>
            </a:r>
            <a:r>
              <a:rPr lang="en-US" dirty="0"/>
              <a:t>During this session, encourage participants to make note of any concerns they have as they prepare to implement this module.  Sticky notes are provided in the table baskets, and parking lots are designated on the wall for this purpose. </a:t>
            </a:r>
          </a:p>
          <a:p>
            <a:pPr eaLnBrk="0" fontAlgn="base" hangingPunct="0"/>
            <a:endParaRPr lang="en-US" dirty="0"/>
          </a:p>
          <a:p>
            <a:r>
              <a:rPr lang="en-US" dirty="0" smtClean="0"/>
              <a:t>Our objectives for this session are to:</a:t>
            </a:r>
          </a:p>
          <a:p>
            <a:pPr marL="385897" lvl="1" indent="-162167">
              <a:buFont typeface="Arial" pitchFamily="34" charset="0"/>
              <a:buChar char="•"/>
            </a:pPr>
            <a:r>
              <a:rPr lang="en-US" dirty="0" smtClean="0"/>
              <a:t>Examine the development of mathematical understanding across the module, focusing on the Concept Development within the lessons.</a:t>
            </a:r>
          </a:p>
          <a:p>
            <a:pPr marL="385897" lvl="1" indent="-162167">
              <a:buFont typeface="Arial" pitchFamily="34" charset="0"/>
              <a:buChar char="•"/>
            </a:pPr>
            <a:r>
              <a:rPr lang="en-US" dirty="0" smtClean="0"/>
              <a:t>Introduction </a:t>
            </a:r>
            <a:r>
              <a:rPr lang="en-US" dirty="0"/>
              <a:t>to mathematical models and instructional strategies to support implementation of </a:t>
            </a:r>
            <a:r>
              <a:rPr lang="en-US" i="1" dirty="0"/>
              <a:t>A Story of Units</a:t>
            </a:r>
            <a:r>
              <a:rPr lang="en-US" i="1" dirty="0" smtClean="0"/>
              <a:t>.</a:t>
            </a:r>
          </a:p>
          <a:p>
            <a:pPr marL="385897" marR="0" lvl="1" indent="-162167"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rgbClr val="000000"/>
                </a:solidFill>
              </a:rPr>
              <a:t>Plan for implementation of this module and subsequent modules</a:t>
            </a:r>
            <a:r>
              <a:rPr lang="en-US" i="1" dirty="0" smtClean="0">
                <a:solidFill>
                  <a:srgbClr val="000000"/>
                </a:solidFill>
              </a:rPr>
              <a:t>.</a:t>
            </a:r>
          </a:p>
          <a:p>
            <a:pPr marL="22373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i="1" dirty="0" smtClean="0">
              <a:solidFill>
                <a:srgbClr val="000000"/>
              </a:solidFill>
            </a:endParaRPr>
          </a:p>
          <a:p>
            <a:pPr marL="0" marR="0" lvl="0" indent="-233470" algn="l" defTabSz="914400" rtl="0" eaLnBrk="1" fontAlgn="auto" latinLnBrk="0" hangingPunct="1">
              <a:lnSpc>
                <a:spcPct val="100000"/>
              </a:lnSpc>
              <a:spcBef>
                <a:spcPts val="0"/>
              </a:spcBef>
              <a:spcAft>
                <a:spcPts val="0"/>
              </a:spcAft>
              <a:buClrTx/>
              <a:buSzTx/>
              <a:buFont typeface="Arial" pitchFamily="34" charset="0"/>
              <a:buNone/>
              <a:tabLst/>
              <a:defRPr/>
            </a:pPr>
            <a:r>
              <a:rPr lang="en-US" i="0" dirty="0" smtClean="0">
                <a:solidFill>
                  <a:srgbClr val="000000"/>
                </a:solidFill>
              </a:rPr>
              <a:t>In</a:t>
            </a:r>
            <a:r>
              <a:rPr lang="en-US" i="0" baseline="0" dirty="0" smtClean="0">
                <a:solidFill>
                  <a:srgbClr val="000000"/>
                </a:solidFill>
              </a:rPr>
              <a:t> order to accomplish these objectives, we will take an in-depth look at the structure of the modules and will look for the coherence and progression from one lesson to the next.</a:t>
            </a:r>
          </a:p>
          <a:p>
            <a:pPr marL="0" marR="0" lvl="0" indent="-233470" algn="l" defTabSz="914400" rtl="0" eaLnBrk="1" fontAlgn="auto" latinLnBrk="0" hangingPunct="1">
              <a:lnSpc>
                <a:spcPct val="100000"/>
              </a:lnSpc>
              <a:spcBef>
                <a:spcPts val="0"/>
              </a:spcBef>
              <a:spcAft>
                <a:spcPts val="0"/>
              </a:spcAft>
              <a:buClrTx/>
              <a:buSzTx/>
              <a:buFont typeface="Arial" pitchFamily="34" charset="0"/>
              <a:buNone/>
              <a:tabLst/>
              <a:defRPr/>
            </a:pPr>
            <a:endParaRPr lang="en-US" i="0" baseline="0" dirty="0" smtClean="0">
              <a:solidFill>
                <a:srgbClr val="0A2D6B"/>
              </a:solidFill>
            </a:endParaRPr>
          </a:p>
          <a:p>
            <a:pPr marL="0" marR="0" lvl="0" indent="-23347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You will  first experience</a:t>
            </a:r>
            <a:r>
              <a:rPr lang="en-US" baseline="0" dirty="0" smtClean="0"/>
              <a:t> one lesson, </a:t>
            </a:r>
            <a:r>
              <a:rPr lang="en-US" dirty="0" smtClean="0"/>
              <a:t>Lesson 1, from the perspective of a student.  Then,</a:t>
            </a:r>
            <a:r>
              <a:rPr lang="en-US" baseline="0" dirty="0" smtClean="0"/>
              <a:t> we will focus on the Concept Development of the subsequent lessons.</a:t>
            </a:r>
            <a:endParaRPr lang="en-US" dirty="0" smtClean="0"/>
          </a:p>
          <a:p>
            <a:pPr marL="0" marR="0" lvl="0" indent="-23347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i="0" dirty="0" smtClean="0">
              <a:solidFill>
                <a:srgbClr val="0A2D6B"/>
              </a:solidFill>
            </a:endParaRPr>
          </a:p>
          <a:p>
            <a:pPr marL="223730" lvl="1" indent="0">
              <a:buFont typeface="Arial" pitchFamily="34" charset="0"/>
              <a:buNone/>
            </a:pPr>
            <a:endParaRPr lang="en-US" sz="1000" dirty="0"/>
          </a:p>
          <a:p>
            <a:pPr marL="385897" lvl="1" indent="-162167">
              <a:buFont typeface="Arial" pitchFamily="34" charset="0"/>
              <a:buChar char="•"/>
            </a:pPr>
            <a:endParaRPr lang="en-US" sz="1100" dirty="0"/>
          </a:p>
          <a:p>
            <a:pPr marL="223730" indent="0">
              <a:buFont typeface="Arial" pitchFamily="34" charset="0"/>
              <a:buNone/>
            </a:pPr>
            <a:endParaRPr lang="en-US" dirty="0" smtClean="0"/>
          </a:p>
          <a:p>
            <a:pPr eaLnBrk="0" fontAlgn="base" hangingPunct="0"/>
            <a:endParaRPr lang="en-US" dirty="0"/>
          </a:p>
          <a:p>
            <a:pPr defTabSz="432444">
              <a:defRPr/>
            </a:pPr>
            <a:endParaRPr lang="en-US" i="1" baseline="0" dirty="0" smtClean="0"/>
          </a:p>
          <a:p>
            <a:pPr defTabSz="432444">
              <a:defRPr/>
            </a:pPr>
            <a:r>
              <a:rPr lang="en-US" i="1" baseline="0" dirty="0" smtClean="0"/>
              <a:t> </a:t>
            </a:r>
            <a:endParaRPr lang="en-US" i="1" dirty="0" smtClean="0"/>
          </a:p>
          <a:p>
            <a:endParaRPr lang="en-US" sz="1700" i="1"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4</a:t>
            </a:fld>
            <a:endParaRPr lang="en-US" dirty="0"/>
          </a:p>
        </p:txBody>
      </p:sp>
      <p:sp>
        <p:nvSpPr>
          <p:cNvPr id="6" name="Header Placeholder 5"/>
          <p:cNvSpPr>
            <a:spLocks noGrp="1"/>
          </p:cNvSpPr>
          <p:nvPr>
            <p:ph type="hdr" sz="quarter" idx="12"/>
          </p:nvPr>
        </p:nvSpPr>
        <p:spPr/>
        <p:txBody>
          <a:bodyPr/>
          <a:lstStyle/>
          <a:p>
            <a:pPr>
              <a:defRPr/>
            </a:pPr>
            <a:r>
              <a:rPr lang="en-US" dirty="0" smtClean="0"/>
              <a:t>Eureka Math: A Story of Units                       www.CommonCore.org</a:t>
            </a:r>
          </a:p>
        </p:txBody>
      </p:sp>
      <p:sp>
        <p:nvSpPr>
          <p:cNvPr id="7" name="Date Placeholder 6"/>
          <p:cNvSpPr>
            <a:spLocks noGrp="1"/>
          </p:cNvSpPr>
          <p:nvPr>
            <p:ph type="dt" idx="13"/>
          </p:nvPr>
        </p:nvSpPr>
        <p:spPr/>
        <p:txBody>
          <a:bodyPr/>
          <a:lstStyle/>
          <a:p>
            <a:pPr>
              <a:defRPr/>
            </a:pPr>
            <a:r>
              <a:rPr lang="en-US" dirty="0" smtClean="0"/>
              <a:t>Module Focus Session                                      Grade 4 - Module 1</a:t>
            </a:r>
          </a:p>
        </p:txBody>
      </p:sp>
      <p:sp>
        <p:nvSpPr>
          <p:cNvPr id="9"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2</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5" name="Footer Placeholder 4"/>
          <p:cNvSpPr>
            <a:spLocks noGrp="1"/>
          </p:cNvSpPr>
          <p:nvPr>
            <p:ph type="ftr" sz="quarter" idx="14"/>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28939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172200" cy="5257800"/>
          </a:xfrm>
        </p:spPr>
        <p:txBody>
          <a:bodyPr/>
          <a:lstStyle/>
          <a:p>
            <a:pPr>
              <a:defRPr/>
            </a:pPr>
            <a:endParaRPr lang="en-US" dirty="0" smtClean="0">
              <a:solidFill>
                <a:srgbClr val="000000"/>
              </a:solidFill>
            </a:endParaRPr>
          </a:p>
          <a:p>
            <a:pPr marL="162167" indent="-162167">
              <a:buFont typeface="Arial"/>
              <a:buChar char="•"/>
              <a:defRPr/>
            </a:pPr>
            <a:r>
              <a:rPr lang="en-US" i="1" dirty="0" smtClean="0">
                <a:solidFill>
                  <a:srgbClr val="000000"/>
                </a:solidFill>
              </a:rPr>
              <a:t>Allow participants time </a:t>
            </a:r>
            <a:r>
              <a:rPr lang="en-US" i="1" baseline="0" dirty="0" smtClean="0">
                <a:solidFill>
                  <a:srgbClr val="000000"/>
                </a:solidFill>
              </a:rPr>
              <a:t>to study Lessons 2, 3, 5, 8, and 13. Also refer to Lesson 1.</a:t>
            </a:r>
          </a:p>
          <a:p>
            <a:pPr marL="162167" indent="-162167">
              <a:buFont typeface="Arial"/>
              <a:buChar char="•"/>
              <a:defRPr/>
            </a:pPr>
            <a:endParaRPr lang="en-US" i="1" baseline="0" dirty="0" smtClean="0">
              <a:solidFill>
                <a:srgbClr val="000000"/>
              </a:solidFill>
            </a:endParaRPr>
          </a:p>
          <a:p>
            <a:pPr marL="162167" indent="-162167">
              <a:buFont typeface="Arial"/>
              <a:buChar char="•"/>
              <a:defRPr/>
            </a:pPr>
            <a:r>
              <a:rPr lang="en-US" i="1" baseline="0" dirty="0" smtClean="0">
                <a:solidFill>
                  <a:srgbClr val="000000"/>
                </a:solidFill>
              </a:rPr>
              <a:t>Then, allow participants time to turn and talk about how these lessons engage students in the work described in the Progressions.</a:t>
            </a:r>
          </a:p>
          <a:p>
            <a:pPr>
              <a:defRPr/>
            </a:pPr>
            <a:endParaRPr lang="en-US" i="1" dirty="0" smtClean="0">
              <a:solidFill>
                <a:srgbClr val="000000"/>
              </a:solidFill>
            </a:endParaRPr>
          </a:p>
          <a:p>
            <a:pPr marL="162167" indent="-162167">
              <a:buFont typeface="Arial" panose="020B0604020202020204" pitchFamily="34" charset="0"/>
              <a:buChar char="•"/>
              <a:defRPr/>
            </a:pPr>
            <a:r>
              <a:rPr lang="en-US" i="1" dirty="0" smtClean="0">
                <a:solidFill>
                  <a:srgbClr val="000000"/>
                </a:solidFill>
              </a:rPr>
              <a:t>Consider providing sentence frames for the Turn and Talk.</a:t>
            </a:r>
          </a:p>
          <a:p>
            <a:pPr marL="628650" lvl="1" indent="-171450">
              <a:buFont typeface="Arial"/>
              <a:buChar char="•"/>
              <a:defRPr/>
            </a:pPr>
            <a:r>
              <a:rPr lang="en-US" i="1" dirty="0" smtClean="0">
                <a:solidFill>
                  <a:srgbClr val="000000"/>
                </a:solidFill>
              </a:rPr>
              <a:t>The</a:t>
            </a:r>
            <a:r>
              <a:rPr lang="en-US" i="1" baseline="0" dirty="0" smtClean="0">
                <a:solidFill>
                  <a:srgbClr val="000000"/>
                </a:solidFill>
              </a:rPr>
              <a:t> base ten system is helpful for rounding and comparing numbers because _____________.</a:t>
            </a:r>
          </a:p>
          <a:p>
            <a:pPr marL="628650" lvl="1" indent="-171450">
              <a:buFont typeface="Arial"/>
              <a:buChar char="•"/>
              <a:defRPr/>
            </a:pPr>
            <a:r>
              <a:rPr lang="en-US" i="1" baseline="0" dirty="0" smtClean="0">
                <a:solidFill>
                  <a:srgbClr val="000000"/>
                </a:solidFill>
              </a:rPr>
              <a:t>Visual representations are useful for __________________.</a:t>
            </a:r>
          </a:p>
          <a:p>
            <a:pPr marL="628650" lvl="1" indent="-171450">
              <a:buFont typeface="Arial"/>
              <a:buChar char="•"/>
              <a:defRPr/>
            </a:pPr>
            <a:r>
              <a:rPr lang="en-US" i="1" baseline="0" dirty="0" smtClean="0">
                <a:solidFill>
                  <a:srgbClr val="000000"/>
                </a:solidFill>
              </a:rPr>
              <a:t>We are able to use the place value chart for addition and multiplication or subtraction and division because ____.</a:t>
            </a:r>
          </a:p>
          <a:p>
            <a:pPr marL="0" indent="0">
              <a:buFont typeface="Arial" panose="020B0604020202020204" pitchFamily="34" charset="0"/>
              <a:buNone/>
              <a:defRPr/>
            </a:pPr>
            <a:r>
              <a:rPr lang="en-US" i="1" baseline="0" dirty="0" smtClean="0">
                <a:solidFill>
                  <a:srgbClr val="000000"/>
                </a:solidFill>
              </a:rPr>
              <a:t>	</a:t>
            </a:r>
            <a:endParaRPr lang="en-US" i="1" dirty="0" smtClean="0">
              <a:solidFill>
                <a:srgbClr val="000000"/>
              </a:solidFill>
            </a:endParaRPr>
          </a:p>
          <a:p>
            <a:pPr>
              <a:defRPr/>
            </a:pPr>
            <a:r>
              <a:rPr lang="en-US" i="1" dirty="0" smtClean="0">
                <a:solidFill>
                  <a:srgbClr val="000000"/>
                </a:solidFill>
              </a:rPr>
              <a:t>Facilitate </a:t>
            </a:r>
            <a:r>
              <a:rPr lang="en-US" i="1" dirty="0">
                <a:solidFill>
                  <a:srgbClr val="000000"/>
                </a:solidFill>
              </a:rPr>
              <a:t>a </a:t>
            </a:r>
            <a:r>
              <a:rPr lang="en-US" i="1" dirty="0" smtClean="0">
                <a:solidFill>
                  <a:srgbClr val="000000"/>
                </a:solidFill>
              </a:rPr>
              <a:t>whole-group discussion.</a:t>
            </a:r>
            <a:endParaRPr lang="en-US" i="1" dirty="0">
              <a:solidFill>
                <a:srgbClr val="000000"/>
              </a:solidFill>
            </a:endParaRPr>
          </a:p>
        </p:txBody>
      </p:sp>
      <p:sp>
        <p:nvSpPr>
          <p:cNvPr id="11" name="Date Placeholder 10"/>
          <p:cNvSpPr>
            <a:spLocks noGrp="1"/>
          </p:cNvSpPr>
          <p:nvPr>
            <p:ph type="dt" idx="10"/>
          </p:nvPr>
        </p:nvSpPr>
        <p:spPr/>
        <p:txBody>
          <a:bodyPr/>
          <a:lstStyle/>
          <a:p>
            <a:pPr>
              <a:defRPr/>
            </a:pPr>
            <a:r>
              <a:rPr lang="en-US" dirty="0" smtClean="0"/>
              <a:t>Module Focus Session                                      Grade 4 - Module 1</a:t>
            </a:r>
            <a:endParaRPr lang="en-US" dirty="0"/>
          </a:p>
        </p:txBody>
      </p:sp>
      <p:sp>
        <p:nvSpPr>
          <p:cNvPr id="12" name="Slide Number Placeholder 11"/>
          <p:cNvSpPr>
            <a:spLocks noGrp="1"/>
          </p:cNvSpPr>
          <p:nvPr>
            <p:ph type="sldNum" sz="quarter" idx="11"/>
          </p:nvPr>
        </p:nvSpPr>
        <p:spPr/>
        <p:txBody>
          <a:bodyPr/>
          <a:lstStyle/>
          <a:p>
            <a:pPr>
              <a:defRPr/>
            </a:pPr>
            <a:fld id="{E929375C-F076-478A-B9B0-5F9213CA33B4}" type="slidenum">
              <a:rPr lang="en-US" smtClean="0"/>
              <a:pPr>
                <a:defRPr/>
              </a:pPr>
              <a:t>40</a:t>
            </a:fld>
            <a:endParaRPr lang="en-US" dirty="0"/>
          </a:p>
        </p:txBody>
      </p:sp>
      <p:sp>
        <p:nvSpPr>
          <p:cNvPr id="13" name="Header Placeholder 12"/>
          <p:cNvSpPr>
            <a:spLocks noGrp="1"/>
          </p:cNvSpPr>
          <p:nvPr>
            <p:ph type="hdr" sz="quarter" idx="12"/>
          </p:nvPr>
        </p:nvSpPr>
        <p:spPr/>
        <p:txBody>
          <a:bodyPr/>
          <a:lstStyle/>
          <a:p>
            <a:pPr>
              <a:defRPr/>
            </a:pPr>
            <a:r>
              <a:rPr lang="en-US" dirty="0" smtClean="0"/>
              <a:t>Eureka Math: A Story of Units                       www.CommonCore.org</a:t>
            </a:r>
          </a:p>
        </p:txBody>
      </p:sp>
      <p:sp>
        <p:nvSpPr>
          <p:cNvPr id="9"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20 minutes</a:t>
            </a:r>
            <a:endParaRPr lang="en-US" dirty="0"/>
          </a:p>
          <a:p>
            <a:endParaRPr lang="en-US" dirty="0"/>
          </a:p>
          <a:p>
            <a:r>
              <a:rPr lang="en-US" dirty="0"/>
              <a:t>MATERIALS NEEDED:</a:t>
            </a:r>
          </a:p>
          <a:p>
            <a:pPr marL="433946" lvl="1" indent="-270277">
              <a:buFont typeface="Arial" pitchFamily="34" charset="0"/>
              <a:buChar char="•"/>
            </a:pPr>
            <a:r>
              <a:rPr lang="en-US" dirty="0" smtClean="0"/>
              <a:t>G4-M1 Book</a:t>
            </a:r>
          </a:p>
          <a:p>
            <a:pPr marL="891146" lvl="2" indent="-270277">
              <a:buFont typeface="Arial" pitchFamily="34" charset="0"/>
              <a:buChar char="•"/>
            </a:pPr>
            <a:r>
              <a:rPr lang="en-US" dirty="0" smtClean="0"/>
              <a:t>Lessons 1, 2, 3, 5, 8 and 13.</a:t>
            </a:r>
            <a:endParaRPr lang="en-US" dirty="0"/>
          </a:p>
        </p:txBody>
      </p:sp>
      <p:sp>
        <p:nvSpPr>
          <p:cNvPr id="4" name="Footer Placeholder 3"/>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735445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a:xfrm>
            <a:off x="457200" y="3657600"/>
            <a:ext cx="6172200" cy="5257800"/>
          </a:xfrm>
        </p:spPr>
        <p:txBody>
          <a:bodyPr/>
          <a:lstStyle/>
          <a:p>
            <a:pPr marL="162167" indent="-162167">
              <a:buFont typeface="Arial"/>
              <a:buChar char="•"/>
            </a:pPr>
            <a:r>
              <a:rPr lang="en-US" i="0" dirty="0" smtClean="0"/>
              <a:t>Earlier, we examined Lesson 1</a:t>
            </a:r>
            <a:r>
              <a:rPr lang="en-US" i="0" baseline="0" dirty="0" smtClean="0"/>
              <a:t> </a:t>
            </a:r>
            <a:r>
              <a:rPr lang="en-US" i="0" dirty="0" smtClean="0"/>
              <a:t>in detail</a:t>
            </a:r>
            <a:r>
              <a:rPr lang="en-US" i="0" baseline="0" dirty="0" smtClean="0"/>
              <a:t> and recognized the coherence within the lesson. </a:t>
            </a:r>
            <a:r>
              <a:rPr lang="en-US" i="0" dirty="0" smtClean="0"/>
              <a:t>Now</a:t>
            </a:r>
            <a:r>
              <a:rPr lang="en-US" i="0" baseline="0" dirty="0" smtClean="0"/>
              <a:t> that you’ve had an opportunity to see the development of the mathematical concepts outlined in the Progressions document, let’s take some time to return to Module 1 and take a look at how the module is coherent on a larger scale.</a:t>
            </a:r>
            <a:r>
              <a:rPr lang="en-US" i="0" dirty="0" smtClean="0"/>
              <a:t> Specifically, let’s look for examples of </a:t>
            </a:r>
            <a:r>
              <a:rPr lang="en-US" dirty="0" smtClean="0"/>
              <a:t>scaffolding: simple to complex and concrete to abstract</a:t>
            </a:r>
            <a:r>
              <a:rPr lang="en-US" i="0" baseline="0" dirty="0" smtClean="0"/>
              <a:t>.</a:t>
            </a:r>
          </a:p>
          <a:p>
            <a:endParaRPr lang="en-US" i="0" baseline="0" dirty="0" smtClean="0"/>
          </a:p>
          <a:p>
            <a:pPr marL="162167" indent="-162167">
              <a:buFont typeface="Arial"/>
              <a:buChar char="•"/>
            </a:pPr>
            <a:r>
              <a:rPr lang="en-US" i="0" baseline="0" dirty="0" smtClean="0"/>
              <a:t>You might each want to divide the </a:t>
            </a:r>
            <a:r>
              <a:rPr lang="en-US" dirty="0"/>
              <a:t>6 </a:t>
            </a:r>
            <a:r>
              <a:rPr lang="en-US" dirty="0" smtClean="0"/>
              <a:t>Topics to </a:t>
            </a:r>
            <a:r>
              <a:rPr lang="en-US" dirty="0"/>
              <a:t>closely </a:t>
            </a:r>
            <a:r>
              <a:rPr lang="en-US" dirty="0" smtClean="0"/>
              <a:t>examine:</a:t>
            </a:r>
            <a:endParaRPr lang="en-US" i="0" baseline="0" dirty="0" smtClean="0"/>
          </a:p>
          <a:p>
            <a:pPr marL="619367" lvl="1" indent="-162167">
              <a:buFont typeface="Arial"/>
              <a:buChar char="•"/>
            </a:pPr>
            <a:r>
              <a:rPr lang="en-US" dirty="0"/>
              <a:t>A</a:t>
            </a:r>
            <a:r>
              <a:rPr lang="en-US" i="0" baseline="0" dirty="0" smtClean="0"/>
              <a:t>mongst tablemates and each select a Topic. </a:t>
            </a:r>
          </a:p>
          <a:p>
            <a:pPr marL="619367" lvl="1" indent="-162167">
              <a:buFont typeface="Arial"/>
              <a:buChar char="•"/>
            </a:pPr>
            <a:r>
              <a:rPr lang="en-US" dirty="0" smtClean="0"/>
              <a:t>Amongst tables so each table is responsible for a Topic and sharing out.</a:t>
            </a:r>
          </a:p>
          <a:p>
            <a:pPr marL="619367" lvl="1" indent="-162167">
              <a:buFont typeface="Arial"/>
              <a:buChar char="•"/>
            </a:pPr>
            <a:r>
              <a:rPr lang="en-US" dirty="0" smtClean="0"/>
              <a:t>Amongst sections of the room.</a:t>
            </a:r>
            <a:endParaRPr lang="en-US" i="0" baseline="0" dirty="0" smtClean="0"/>
          </a:p>
          <a:p>
            <a:pPr marL="162167" indent="-162167">
              <a:buFont typeface="Arial"/>
              <a:buChar char="•"/>
            </a:pPr>
            <a:endParaRPr lang="en-US" baseline="0" dirty="0" smtClean="0"/>
          </a:p>
          <a:p>
            <a:pPr marL="162167" indent="-162167">
              <a:buFont typeface="Arial"/>
              <a:buChar char="•"/>
            </a:pPr>
            <a:r>
              <a:rPr lang="en-US" i="0" baseline="0" dirty="0" smtClean="0"/>
              <a:t>Be prepared to share your observations with the group.</a:t>
            </a:r>
          </a:p>
          <a:p>
            <a:endParaRPr lang="en-US" i="0" baseline="0" dirty="0" smtClean="0"/>
          </a:p>
          <a:p>
            <a:r>
              <a:rPr lang="en-US" i="1" baseline="0" dirty="0" smtClean="0"/>
              <a:t>Allow 15 minutes for participants to complete this analysis.  Then advance to the next slide. </a:t>
            </a:r>
          </a:p>
        </p:txBody>
      </p:sp>
      <p:sp>
        <p:nvSpPr>
          <p:cNvPr id="11" name="Date Placeholder 10"/>
          <p:cNvSpPr>
            <a:spLocks noGrp="1"/>
          </p:cNvSpPr>
          <p:nvPr>
            <p:ph type="dt" idx="10"/>
          </p:nvPr>
        </p:nvSpPr>
        <p:spPr/>
        <p:txBody>
          <a:bodyPr/>
          <a:lstStyle/>
          <a:p>
            <a:pPr>
              <a:defRPr/>
            </a:pPr>
            <a:r>
              <a:rPr lang="en-US" dirty="0" smtClean="0"/>
              <a:t>Module Focus Session                                      Grade 4 - Module 1</a:t>
            </a:r>
            <a:endParaRPr lang="en-US" dirty="0"/>
          </a:p>
        </p:txBody>
      </p:sp>
      <p:sp>
        <p:nvSpPr>
          <p:cNvPr id="12" name="Slide Number Placeholder 11"/>
          <p:cNvSpPr>
            <a:spLocks noGrp="1"/>
          </p:cNvSpPr>
          <p:nvPr>
            <p:ph type="sldNum" sz="quarter" idx="11"/>
          </p:nvPr>
        </p:nvSpPr>
        <p:spPr/>
        <p:txBody>
          <a:bodyPr/>
          <a:lstStyle/>
          <a:p>
            <a:pPr>
              <a:defRPr/>
            </a:pPr>
            <a:fld id="{E929375C-F076-478A-B9B0-5F9213CA33B4}" type="slidenum">
              <a:rPr lang="en-US" smtClean="0"/>
              <a:pPr>
                <a:defRPr/>
              </a:pPr>
              <a:t>41</a:t>
            </a:fld>
            <a:endParaRPr lang="en-US" dirty="0"/>
          </a:p>
        </p:txBody>
      </p:sp>
      <p:sp>
        <p:nvSpPr>
          <p:cNvPr id="13" name="Header Placeholder 12"/>
          <p:cNvSpPr>
            <a:spLocks noGrp="1"/>
          </p:cNvSpPr>
          <p:nvPr>
            <p:ph type="hdr" sz="quarter" idx="12"/>
          </p:nvPr>
        </p:nvSpPr>
        <p:spPr/>
        <p:txBody>
          <a:bodyPr/>
          <a:lstStyle/>
          <a:p>
            <a:pPr>
              <a:defRPr/>
            </a:pPr>
            <a:r>
              <a:rPr lang="en-US" dirty="0" smtClean="0"/>
              <a:t>Eureka Math: A Story of Units                       www.CommonCore.org</a:t>
            </a:r>
          </a:p>
        </p:txBody>
      </p:sp>
      <p:sp>
        <p:nvSpPr>
          <p:cNvPr id="9"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15 minutes</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4" name="Footer Placeholder 3"/>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5712806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a:xfrm>
            <a:off x="457200" y="3657600"/>
            <a:ext cx="6172200" cy="5257800"/>
          </a:xfrm>
        </p:spPr>
        <p:txBody>
          <a:bodyPr/>
          <a:lstStyle/>
          <a:p>
            <a:pPr marL="0" lvl="1">
              <a:spcAft>
                <a:spcPts val="1135"/>
              </a:spcAft>
            </a:pPr>
            <a:r>
              <a:rPr lang="en-US" i="1" dirty="0" smtClean="0">
                <a:solidFill>
                  <a:srgbClr val="000000"/>
                </a:solidFill>
              </a:rPr>
              <a:t>Allow time for turn and talk, then facilitate a discussion.</a:t>
            </a:r>
          </a:p>
          <a:p>
            <a:pPr marL="381391" lvl="1" indent="-168173">
              <a:buFont typeface="Arial" pitchFamily="34" charset="0"/>
              <a:buChar char="•"/>
            </a:pPr>
            <a:r>
              <a:rPr lang="en-US" dirty="0" smtClean="0">
                <a:solidFill>
                  <a:srgbClr val="000000"/>
                </a:solidFill>
              </a:rPr>
              <a:t>What does the sequence of Fluency Practices accomplish as a whole?  </a:t>
            </a:r>
          </a:p>
          <a:p>
            <a:pPr marL="670418" lvl="2"/>
            <a:r>
              <a:rPr lang="en-US" dirty="0" smtClean="0">
                <a:solidFill>
                  <a:srgbClr val="000000"/>
                </a:solidFill>
              </a:rPr>
              <a:t>(It reviews skills from the lower grades with easier numbers and applies it to larger G4 numbers, maintaining and building upon skills to move students forward in this and the coming modules. Skip-Counting supports</a:t>
            </a:r>
            <a:r>
              <a:rPr lang="en-US" baseline="0" dirty="0" smtClean="0">
                <a:solidFill>
                  <a:srgbClr val="000000"/>
                </a:solidFill>
              </a:rPr>
              <a:t> the development of multiplication facts;</a:t>
            </a:r>
            <a:r>
              <a:rPr lang="en-US" dirty="0" smtClean="0">
                <a:solidFill>
                  <a:srgbClr val="000000"/>
                </a:solidFill>
              </a:rPr>
              <a:t> Place </a:t>
            </a:r>
            <a:r>
              <a:rPr lang="en-US" dirty="0">
                <a:solidFill>
                  <a:srgbClr val="000000"/>
                </a:solidFill>
              </a:rPr>
              <a:t>V</a:t>
            </a:r>
            <a:r>
              <a:rPr lang="en-US" dirty="0" smtClean="0">
                <a:solidFill>
                  <a:srgbClr val="000000"/>
                </a:solidFill>
              </a:rPr>
              <a:t>alue strengthens the understanding of the value a number has; Naming Units provides flexible thinking for mental math calculations;</a:t>
            </a:r>
            <a:r>
              <a:rPr lang="en-US" baseline="0" dirty="0" smtClean="0">
                <a:solidFill>
                  <a:srgbClr val="000000"/>
                </a:solidFill>
              </a:rPr>
              <a:t> etc.</a:t>
            </a:r>
            <a:r>
              <a:rPr lang="en-US" dirty="0" smtClean="0">
                <a:solidFill>
                  <a:srgbClr val="000000"/>
                </a:solidFill>
              </a:rPr>
              <a:t>)</a:t>
            </a:r>
          </a:p>
          <a:p>
            <a:pPr marL="381391" lvl="1" indent="-168173">
              <a:buFont typeface="Arial" pitchFamily="34" charset="0"/>
              <a:buChar char="•"/>
            </a:pPr>
            <a:endParaRPr lang="en-US" dirty="0" smtClean="0">
              <a:solidFill>
                <a:srgbClr val="000000"/>
              </a:solidFill>
            </a:endParaRPr>
          </a:p>
          <a:p>
            <a:pPr marL="381391" lvl="1" indent="-168173">
              <a:buFont typeface="Arial" pitchFamily="34" charset="0"/>
              <a:buChar char="•"/>
            </a:pPr>
            <a:r>
              <a:rPr lang="en-US" dirty="0" smtClean="0">
                <a:solidFill>
                  <a:srgbClr val="000000"/>
                </a:solidFill>
              </a:rPr>
              <a:t>How does the sequence of Application Problems connect to the module</a:t>
            </a:r>
            <a:r>
              <a:rPr lang="en-US" dirty="0">
                <a:solidFill>
                  <a:srgbClr val="000000"/>
                </a:solidFill>
              </a:rPr>
              <a:t>? </a:t>
            </a:r>
            <a:endParaRPr lang="en-US" dirty="0" smtClean="0">
              <a:solidFill>
                <a:srgbClr val="000000"/>
              </a:solidFill>
            </a:endParaRPr>
          </a:p>
          <a:p>
            <a:pPr marL="670418" lvl="2"/>
            <a:r>
              <a:rPr lang="en-US" dirty="0" smtClean="0">
                <a:solidFill>
                  <a:srgbClr val="000000"/>
                </a:solidFill>
              </a:rPr>
              <a:t>(</a:t>
            </a:r>
            <a:r>
              <a:rPr lang="en-US" dirty="0">
                <a:solidFill>
                  <a:srgbClr val="000000"/>
                </a:solidFill>
              </a:rPr>
              <a:t>T</a:t>
            </a:r>
            <a:r>
              <a:rPr lang="en-US" dirty="0" smtClean="0">
                <a:solidFill>
                  <a:srgbClr val="000000"/>
                </a:solidFill>
              </a:rPr>
              <a:t>hey often build on the previous lesson objective; they provide a</a:t>
            </a:r>
            <a:r>
              <a:rPr lang="en-US" baseline="0" dirty="0" smtClean="0">
                <a:solidFill>
                  <a:srgbClr val="000000"/>
                </a:solidFill>
              </a:rPr>
              <a:t> v</a:t>
            </a:r>
            <a:r>
              <a:rPr lang="en-US" dirty="0" smtClean="0">
                <a:solidFill>
                  <a:srgbClr val="000000"/>
                </a:solidFill>
              </a:rPr>
              <a:t>ariety of problem types (from the OA Progression); they</a:t>
            </a:r>
            <a:r>
              <a:rPr lang="en-US" baseline="0" dirty="0" smtClean="0">
                <a:solidFill>
                  <a:srgbClr val="000000"/>
                </a:solidFill>
              </a:rPr>
              <a:t> </a:t>
            </a:r>
            <a:r>
              <a:rPr lang="en-US" dirty="0" smtClean="0">
                <a:solidFill>
                  <a:srgbClr val="000000"/>
                </a:solidFill>
              </a:rPr>
              <a:t>provide</a:t>
            </a:r>
            <a:r>
              <a:rPr lang="en-US" baseline="0" dirty="0" smtClean="0">
                <a:solidFill>
                  <a:srgbClr val="000000"/>
                </a:solidFill>
              </a:rPr>
              <a:t> c</a:t>
            </a:r>
            <a:r>
              <a:rPr lang="en-US" dirty="0" smtClean="0">
                <a:solidFill>
                  <a:srgbClr val="000000"/>
                </a:solidFill>
              </a:rPr>
              <a:t>ontinued practice with solution strategies;</a:t>
            </a:r>
            <a:r>
              <a:rPr lang="en-US" baseline="0" dirty="0" smtClean="0">
                <a:solidFill>
                  <a:srgbClr val="000000"/>
                </a:solidFill>
              </a:rPr>
              <a:t> progress from s</a:t>
            </a:r>
            <a:r>
              <a:rPr lang="en-US" dirty="0" smtClean="0">
                <a:solidFill>
                  <a:srgbClr val="000000"/>
                </a:solidFill>
              </a:rPr>
              <a:t>imple (smaller numbers) to complex (larger numbers, linguistic expectations, and extensions);</a:t>
            </a:r>
            <a:r>
              <a:rPr lang="en-US" baseline="0" dirty="0" smtClean="0">
                <a:solidFill>
                  <a:srgbClr val="000000"/>
                </a:solidFill>
              </a:rPr>
              <a:t> they allow for practic</a:t>
            </a:r>
            <a:r>
              <a:rPr lang="en-US" dirty="0" smtClean="0">
                <a:solidFill>
                  <a:srgbClr val="000000"/>
                </a:solidFill>
              </a:rPr>
              <a:t>e of  simple math drawings (number bonds, equal</a:t>
            </a:r>
            <a:r>
              <a:rPr lang="en-US" baseline="0" dirty="0" smtClean="0">
                <a:solidFill>
                  <a:srgbClr val="000000"/>
                </a:solidFill>
              </a:rPr>
              <a:t> groups drawings, arrays </a:t>
            </a:r>
            <a:r>
              <a:rPr lang="en-US" dirty="0" smtClean="0">
                <a:solidFill>
                  <a:srgbClr val="000000"/>
                </a:solidFill>
              </a:rPr>
              <a:t>etc.)</a:t>
            </a:r>
          </a:p>
          <a:p>
            <a:pPr marL="213218" lvl="1"/>
            <a:endParaRPr lang="en-US" dirty="0">
              <a:solidFill>
                <a:srgbClr val="000000"/>
              </a:solidFill>
            </a:endParaRPr>
          </a:p>
          <a:p>
            <a:pPr marL="381391" lvl="1" indent="-168173">
              <a:buFont typeface="Arial" pitchFamily="34" charset="0"/>
              <a:buChar char="•"/>
            </a:pPr>
            <a:r>
              <a:rPr lang="en-US" dirty="0" smtClean="0">
                <a:solidFill>
                  <a:srgbClr val="000000"/>
                </a:solidFill>
              </a:rPr>
              <a:t>How does the sequence of Concept Development and Student Debrief build </a:t>
            </a:r>
            <a:br>
              <a:rPr lang="en-US" dirty="0" smtClean="0">
                <a:solidFill>
                  <a:srgbClr val="000000"/>
                </a:solidFill>
              </a:rPr>
            </a:br>
            <a:r>
              <a:rPr lang="en-US" dirty="0" smtClean="0">
                <a:solidFill>
                  <a:srgbClr val="000000"/>
                </a:solidFill>
              </a:rPr>
              <a:t>toward mastery of the module?  </a:t>
            </a:r>
          </a:p>
          <a:p>
            <a:pPr marL="670418" lvl="2"/>
            <a:r>
              <a:rPr lang="en-US" dirty="0" smtClean="0">
                <a:solidFill>
                  <a:srgbClr val="000000"/>
                </a:solidFill>
              </a:rPr>
              <a:t>(highlight transition from</a:t>
            </a:r>
            <a:r>
              <a:rPr lang="en-US" baseline="0" dirty="0" smtClean="0">
                <a:solidFill>
                  <a:srgbClr val="000000"/>
                </a:solidFill>
              </a:rPr>
              <a:t> concrete </a:t>
            </a:r>
            <a:r>
              <a:rPr lang="en-US" baseline="0" dirty="0" smtClean="0">
                <a:solidFill>
                  <a:srgbClr val="000000"/>
                </a:solidFill>
                <a:sym typeface="Wingdings"/>
              </a:rPr>
              <a:t> abstract and simple  complex)</a:t>
            </a:r>
            <a:endParaRPr lang="en-US" dirty="0">
              <a:solidFill>
                <a:srgbClr val="000000"/>
              </a:solidFill>
            </a:endParaRPr>
          </a:p>
        </p:txBody>
      </p:sp>
      <p:sp>
        <p:nvSpPr>
          <p:cNvPr id="11" name="Date Placeholder 10"/>
          <p:cNvSpPr>
            <a:spLocks noGrp="1"/>
          </p:cNvSpPr>
          <p:nvPr>
            <p:ph type="dt" idx="10"/>
          </p:nvPr>
        </p:nvSpPr>
        <p:spPr/>
        <p:txBody>
          <a:bodyPr/>
          <a:lstStyle/>
          <a:p>
            <a:pPr>
              <a:defRPr/>
            </a:pPr>
            <a:r>
              <a:rPr lang="en-US" dirty="0" smtClean="0"/>
              <a:t>Module Focus Session                                      Grade 4 - Module 1</a:t>
            </a:r>
            <a:endParaRPr lang="en-US" dirty="0"/>
          </a:p>
        </p:txBody>
      </p:sp>
      <p:sp>
        <p:nvSpPr>
          <p:cNvPr id="12" name="Slide Number Placeholder 11"/>
          <p:cNvSpPr>
            <a:spLocks noGrp="1"/>
          </p:cNvSpPr>
          <p:nvPr>
            <p:ph type="sldNum" sz="quarter" idx="11"/>
          </p:nvPr>
        </p:nvSpPr>
        <p:spPr/>
        <p:txBody>
          <a:bodyPr/>
          <a:lstStyle/>
          <a:p>
            <a:pPr>
              <a:defRPr/>
            </a:pPr>
            <a:fld id="{E929375C-F076-478A-B9B0-5F9213CA33B4}" type="slidenum">
              <a:rPr lang="en-US" smtClean="0"/>
              <a:pPr>
                <a:defRPr/>
              </a:pPr>
              <a:t>42</a:t>
            </a:fld>
            <a:endParaRPr lang="en-US" dirty="0"/>
          </a:p>
        </p:txBody>
      </p:sp>
      <p:sp>
        <p:nvSpPr>
          <p:cNvPr id="13" name="Header Placeholder 12"/>
          <p:cNvSpPr>
            <a:spLocks noGrp="1"/>
          </p:cNvSpPr>
          <p:nvPr>
            <p:ph type="hdr" sz="quarter" idx="12"/>
          </p:nvPr>
        </p:nvSpPr>
        <p:spPr/>
        <p:txBody>
          <a:bodyPr/>
          <a:lstStyle/>
          <a:p>
            <a:pPr>
              <a:defRPr/>
            </a:pPr>
            <a:r>
              <a:rPr lang="en-US" dirty="0" smtClean="0"/>
              <a:t>Eureka Math: A Story of Units                       www.CommonCore.org</a:t>
            </a:r>
          </a:p>
        </p:txBody>
      </p:sp>
      <p:sp>
        <p:nvSpPr>
          <p:cNvPr id="9"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5 minutes</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4" name="Footer Placeholder 3"/>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5712806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1387" cy="2613025"/>
          </a:xfrm>
        </p:spPr>
      </p:sp>
      <p:sp>
        <p:nvSpPr>
          <p:cNvPr id="3" name="Notes Placeholder 2"/>
          <p:cNvSpPr>
            <a:spLocks noGrp="1"/>
          </p:cNvSpPr>
          <p:nvPr>
            <p:ph type="body" idx="1"/>
          </p:nvPr>
        </p:nvSpPr>
        <p:spPr>
          <a:xfrm>
            <a:off x="428625" y="3483429"/>
            <a:ext cx="6000750" cy="5225143"/>
          </a:xfrm>
          <a:prstGeom prst="rect">
            <a:avLst/>
          </a:prstGeom>
        </p:spPr>
        <p:txBody>
          <a:bodyPr/>
          <a:lstStyle/>
          <a:p>
            <a:pPr defTabSz="432444">
              <a:defRPr/>
            </a:pPr>
            <a:r>
              <a:rPr lang="en-US" dirty="0"/>
              <a:t>Now you’ve had a chance to examine this module at several levels.  We looked at the lesson components, we explored the instructional sequence from objective to objective, and we’ve thought about what this module accomplishes in the larger scope of mathematical understanding.</a:t>
            </a:r>
          </a:p>
          <a:p>
            <a:pPr defTabSz="432444">
              <a:defRPr/>
            </a:pPr>
            <a:endParaRPr lang="en-US" dirty="0"/>
          </a:p>
          <a:p>
            <a:pPr defTabSz="432444">
              <a:defRPr/>
            </a:pPr>
            <a:r>
              <a:rPr lang="en-US" dirty="0"/>
              <a:t>Let’s spend some time now discussing strategies for implementation and preparing for the beginning of the upcoming school year.</a:t>
            </a:r>
          </a:p>
        </p:txBody>
      </p:sp>
      <p:sp>
        <p:nvSpPr>
          <p:cNvPr id="9" name="Date Placeholder 8"/>
          <p:cNvSpPr>
            <a:spLocks noGrp="1"/>
          </p:cNvSpPr>
          <p:nvPr>
            <p:ph type="dt" idx="10"/>
          </p:nvPr>
        </p:nvSpPr>
        <p:spPr/>
        <p:txBody>
          <a:bodyPr/>
          <a:lstStyle/>
          <a:p>
            <a:pPr>
              <a:defRPr/>
            </a:pPr>
            <a:r>
              <a:rPr lang="en-US" dirty="0" smtClean="0"/>
              <a:t>Module Focus Session                                      Grade 4 - Module 1</a:t>
            </a:r>
            <a:endParaRPr lang="en-US" dirty="0"/>
          </a:p>
        </p:txBody>
      </p:sp>
      <p:sp>
        <p:nvSpPr>
          <p:cNvPr id="10" name="Slide Number Placeholder 9"/>
          <p:cNvSpPr>
            <a:spLocks noGrp="1"/>
          </p:cNvSpPr>
          <p:nvPr>
            <p:ph type="sldNum" sz="quarter" idx="11"/>
          </p:nvPr>
        </p:nvSpPr>
        <p:spPr/>
        <p:txBody>
          <a:bodyPr/>
          <a:lstStyle/>
          <a:p>
            <a:pPr>
              <a:defRPr/>
            </a:pPr>
            <a:fld id="{E929375C-F076-478A-B9B0-5F9213CA33B4}" type="slidenum">
              <a:rPr lang="en-US" smtClean="0"/>
              <a:pPr>
                <a:defRPr/>
              </a:pPr>
              <a:t>43</a:t>
            </a:fld>
            <a:endParaRPr lang="en-US" dirty="0"/>
          </a:p>
        </p:txBody>
      </p:sp>
      <p:sp>
        <p:nvSpPr>
          <p:cNvPr id="11" name="Header Placeholder 10"/>
          <p:cNvSpPr>
            <a:spLocks noGrp="1"/>
          </p:cNvSpPr>
          <p:nvPr>
            <p:ph type="hdr" sz="quarter" idx="12"/>
          </p:nvPr>
        </p:nvSpPr>
        <p:spPr/>
        <p:txBody>
          <a:bodyPr/>
          <a:lstStyle/>
          <a:p>
            <a:pPr>
              <a:defRPr/>
            </a:pPr>
            <a:r>
              <a:rPr lang="en-US" dirty="0" smtClean="0"/>
              <a:t>Eureka Math: A Story of Units                       www.CommonCore.org</a:t>
            </a:r>
          </a:p>
        </p:txBody>
      </p:sp>
      <p:sp>
        <p:nvSpPr>
          <p:cNvPr id="12"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1</a:t>
            </a:r>
            <a:r>
              <a:rPr lang="en-US" dirty="0" smtClean="0"/>
              <a:t> minute</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4" name="Footer Placeholder 3"/>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872456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172200" cy="5334000"/>
          </a:xfrm>
        </p:spPr>
        <p:txBody>
          <a:bodyPr/>
          <a:lstStyle/>
          <a:p>
            <a:r>
              <a:rPr lang="en-US" b="1" dirty="0" smtClean="0"/>
              <a:t>CLICK</a:t>
            </a:r>
            <a:r>
              <a:rPr lang="en-US" i="1" dirty="0" smtClean="0"/>
              <a:t>. Allow time for participants to </a:t>
            </a:r>
            <a:r>
              <a:rPr lang="en-US" b="1" i="1" dirty="0" smtClean="0"/>
              <a:t>read the Module </a:t>
            </a:r>
            <a:r>
              <a:rPr lang="en-US" b="1" i="1" dirty="0"/>
              <a:t>O</a:t>
            </a:r>
            <a:r>
              <a:rPr lang="en-US" b="1" i="1" dirty="0" smtClean="0"/>
              <a:t>verview and </a:t>
            </a:r>
            <a:r>
              <a:rPr lang="en-US" b="1" i="1" dirty="0"/>
              <a:t>T</a:t>
            </a:r>
            <a:r>
              <a:rPr lang="en-US" b="1" i="1" dirty="0" smtClean="0"/>
              <a:t>opic </a:t>
            </a:r>
            <a:r>
              <a:rPr lang="en-US" b="1" i="1" dirty="0"/>
              <a:t>O</a:t>
            </a:r>
            <a:r>
              <a:rPr lang="en-US" b="1" i="1" dirty="0" smtClean="0"/>
              <a:t>pener</a:t>
            </a:r>
            <a:r>
              <a:rPr lang="en-US" b="1" i="1" baseline="0" dirty="0" smtClean="0"/>
              <a:t> C</a:t>
            </a:r>
            <a:r>
              <a:rPr lang="en-US" i="1" dirty="0" smtClean="0"/>
              <a:t>.  </a:t>
            </a:r>
          </a:p>
          <a:p>
            <a:endParaRPr lang="en-US" i="1" dirty="0" smtClean="0"/>
          </a:p>
          <a:p>
            <a:r>
              <a:rPr lang="en-US" b="1" dirty="0"/>
              <a:t>CLICK</a:t>
            </a:r>
            <a:r>
              <a:rPr lang="en-US" i="1" dirty="0" smtClean="0"/>
              <a:t>.  </a:t>
            </a:r>
            <a:r>
              <a:rPr lang="en-US" i="1" baseline="0" dirty="0" smtClean="0"/>
              <a:t>Allow time for participants to </a:t>
            </a:r>
            <a:r>
              <a:rPr lang="en-US" b="1" i="1" baseline="0" dirty="0" smtClean="0"/>
              <a:t>study the End-of-Module</a:t>
            </a:r>
            <a:r>
              <a:rPr lang="en-US" b="1" i="1" dirty="0" smtClean="0"/>
              <a:t> Assessment</a:t>
            </a:r>
            <a:r>
              <a:rPr lang="en-US" b="1" i="1" baseline="0" dirty="0" smtClean="0"/>
              <a:t> sample work</a:t>
            </a:r>
            <a:r>
              <a:rPr lang="en-US" i="1" baseline="0" dirty="0" smtClean="0"/>
              <a:t>.</a:t>
            </a:r>
          </a:p>
          <a:p>
            <a:endParaRPr lang="en-US" i="1" baseline="0" dirty="0" smtClean="0"/>
          </a:p>
          <a:p>
            <a:r>
              <a:rPr lang="en-US" i="1" baseline="0" dirty="0" smtClean="0"/>
              <a:t>NOTE TO FACILITATORS:  It is likely that participants may have already studied these. If this is the case, there is no need to spend additional time on this slide at this point.</a:t>
            </a:r>
            <a:endParaRPr lang="en-US" i="1" dirty="0"/>
          </a:p>
        </p:txBody>
      </p:sp>
      <p:sp>
        <p:nvSpPr>
          <p:cNvPr id="4" name="Date Placeholder 3"/>
          <p:cNvSpPr>
            <a:spLocks noGrp="1"/>
          </p:cNvSpPr>
          <p:nvPr>
            <p:ph type="dt" idx="10"/>
          </p:nvPr>
        </p:nvSpPr>
        <p:spPr/>
        <p:txBody>
          <a:bodyPr/>
          <a:lstStyle/>
          <a:p>
            <a:pPr>
              <a:defRPr/>
            </a:pPr>
            <a:r>
              <a:rPr lang="en-US" dirty="0" smtClean="0"/>
              <a:t>Module Focus Session                                      Grade 4 - Module 1</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44</a:t>
            </a:fld>
            <a:endParaRPr lang="en-US" dirty="0"/>
          </a:p>
        </p:txBody>
      </p:sp>
      <p:sp>
        <p:nvSpPr>
          <p:cNvPr id="8" name="Header Placeholder 7"/>
          <p:cNvSpPr>
            <a:spLocks noGrp="1"/>
          </p:cNvSpPr>
          <p:nvPr>
            <p:ph type="hdr" sz="quarter" idx="12"/>
          </p:nvPr>
        </p:nvSpPr>
        <p:spPr/>
        <p:txBody>
          <a:bodyPr/>
          <a:lstStyle/>
          <a:p>
            <a:pPr>
              <a:defRPr/>
            </a:pPr>
            <a:r>
              <a:rPr lang="en-US" dirty="0" smtClean="0"/>
              <a:t>Eureka Math: A Story of Units                       www.CommonCore.org</a:t>
            </a:r>
          </a:p>
        </p:txBody>
      </p:sp>
      <p:sp>
        <p:nvSpPr>
          <p:cNvPr id="9"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5 minutes</a:t>
            </a:r>
            <a:endParaRPr lang="en-US" dirty="0"/>
          </a:p>
          <a:p>
            <a:endParaRPr lang="en-US" dirty="0"/>
          </a:p>
          <a:p>
            <a:r>
              <a:rPr lang="en-US" dirty="0"/>
              <a:t>MATERIALS NEEDED:</a:t>
            </a:r>
          </a:p>
          <a:p>
            <a:pPr marL="433946" lvl="1" indent="-270277">
              <a:buFont typeface="Arial" pitchFamily="34" charset="0"/>
              <a:buChar char="•"/>
            </a:pPr>
            <a:r>
              <a:rPr lang="en-US" dirty="0" smtClean="0"/>
              <a:t>G4-M1 Book</a:t>
            </a:r>
          </a:p>
          <a:p>
            <a:pPr marL="891146" lvl="2" indent="-270277">
              <a:buFont typeface="Arial" pitchFamily="34" charset="0"/>
              <a:buChar char="•"/>
            </a:pPr>
            <a:r>
              <a:rPr lang="en-US" dirty="0" smtClean="0"/>
              <a:t>Module Overview</a:t>
            </a:r>
          </a:p>
          <a:p>
            <a:pPr marL="891146" lvl="2" indent="-270277">
              <a:buFont typeface="Arial" pitchFamily="34" charset="0"/>
              <a:buChar char="•"/>
            </a:pPr>
            <a:r>
              <a:rPr lang="en-US" dirty="0" smtClean="0"/>
              <a:t>End-of-Module Assessment</a:t>
            </a:r>
          </a:p>
          <a:p>
            <a:pPr marL="891146" lvl="2" indent="-270277">
              <a:buFont typeface="Arial" pitchFamily="34" charset="0"/>
              <a:buChar char="•"/>
            </a:pPr>
            <a:r>
              <a:rPr lang="en-US" dirty="0" smtClean="0"/>
              <a:t>Topic Opener C</a:t>
            </a:r>
            <a:endParaRPr lang="en-US" dirty="0"/>
          </a:p>
        </p:txBody>
      </p:sp>
      <p:sp>
        <p:nvSpPr>
          <p:cNvPr id="6" name="Footer Placeholder 5"/>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0944823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172200" cy="5257800"/>
          </a:xfrm>
        </p:spPr>
        <p:txBody>
          <a:bodyPr/>
          <a:lstStyle/>
          <a:p>
            <a:r>
              <a:rPr lang="en-US" b="1" dirty="0"/>
              <a:t>CLICK</a:t>
            </a:r>
            <a:r>
              <a:rPr lang="en-US" i="1" dirty="0" smtClean="0"/>
              <a:t>.  Allow time for participants to read </a:t>
            </a:r>
            <a:r>
              <a:rPr lang="en-US" b="1" i="1" dirty="0" smtClean="0"/>
              <a:t>Lesson 7</a:t>
            </a:r>
            <a:r>
              <a:rPr lang="en-US" i="1" dirty="0" smtClean="0"/>
              <a:t> of Topic C.</a:t>
            </a:r>
          </a:p>
          <a:p>
            <a:endParaRPr lang="en-US" i="1" dirty="0" smtClean="0"/>
          </a:p>
          <a:p>
            <a:r>
              <a:rPr lang="en-US" b="1" dirty="0"/>
              <a:t>CLICK</a:t>
            </a:r>
            <a:r>
              <a:rPr lang="en-US" i="1" dirty="0" smtClean="0"/>
              <a:t>.  Read aloud</a:t>
            </a:r>
            <a:r>
              <a:rPr lang="en-US" i="1" baseline="0" dirty="0" smtClean="0"/>
              <a:t> the objective of the lesson.  Allow time for participants to re-read the Exit </a:t>
            </a:r>
            <a:r>
              <a:rPr lang="en-US" i="1" dirty="0"/>
              <a:t>T</a:t>
            </a:r>
            <a:r>
              <a:rPr lang="en-US" i="1" baseline="0" dirty="0" smtClean="0"/>
              <a:t>icket.  Facilitate a discussion about the major concept required by the </a:t>
            </a:r>
            <a:r>
              <a:rPr lang="en-US" i="1" dirty="0"/>
              <a:t>E</a:t>
            </a:r>
            <a:r>
              <a:rPr lang="en-US" i="1" baseline="0" dirty="0" smtClean="0"/>
              <a:t>xit Ticket.</a:t>
            </a:r>
          </a:p>
          <a:p>
            <a:endParaRPr lang="en-US" i="1" baseline="0" dirty="0" smtClean="0"/>
          </a:p>
          <a:p>
            <a:r>
              <a:rPr lang="en-US" b="1" dirty="0"/>
              <a:t>CLICK</a:t>
            </a:r>
            <a:r>
              <a:rPr lang="en-US" i="1" baseline="0" dirty="0" smtClean="0"/>
              <a:t>.  Allow time for participants to study the Concept </a:t>
            </a:r>
            <a:r>
              <a:rPr lang="en-US" i="1" dirty="0"/>
              <a:t>D</a:t>
            </a:r>
            <a:r>
              <a:rPr lang="en-US" i="1" baseline="0" dirty="0" smtClean="0"/>
              <a:t>evelopment and Problem </a:t>
            </a:r>
            <a:r>
              <a:rPr lang="en-US" i="1" dirty="0"/>
              <a:t>S</a:t>
            </a:r>
            <a:r>
              <a:rPr lang="en-US" i="1" baseline="0" dirty="0" smtClean="0"/>
              <a:t>et.  If</a:t>
            </a:r>
            <a:r>
              <a:rPr lang="en-US" i="1" dirty="0" smtClean="0"/>
              <a:t> participants have paper copies of the lessons, encourage them to highlight or use post-its in the portions of the CD/PS that are critical in preparation for the Exit </a:t>
            </a:r>
            <a:r>
              <a:rPr lang="en-US" i="1" dirty="0"/>
              <a:t>T</a:t>
            </a:r>
            <a:r>
              <a:rPr lang="en-US" i="1" dirty="0" smtClean="0"/>
              <a:t>icket.</a:t>
            </a:r>
            <a:r>
              <a:rPr lang="en-US" i="1" baseline="0" dirty="0" smtClean="0"/>
              <a:t>  Facilitate a discussion about those portions of the lesson</a:t>
            </a:r>
            <a:r>
              <a:rPr lang="en-US" i="1" dirty="0" smtClean="0"/>
              <a:t> that </a:t>
            </a:r>
            <a:r>
              <a:rPr lang="en-US" i="1" baseline="0" dirty="0" smtClean="0"/>
              <a:t>are necessary in preparation for the Exit </a:t>
            </a:r>
            <a:r>
              <a:rPr lang="en-US" i="1" dirty="0"/>
              <a:t>T</a:t>
            </a:r>
            <a:r>
              <a:rPr lang="en-US" i="1" baseline="0" dirty="0" smtClean="0"/>
              <a:t>icket and those that</a:t>
            </a:r>
            <a:r>
              <a:rPr lang="en-US" i="1" dirty="0" smtClean="0"/>
              <a:t> </a:t>
            </a:r>
            <a:r>
              <a:rPr lang="en-US" i="1" baseline="0" dirty="0" smtClean="0"/>
              <a:t>go beyond the major concept needed for the Exit </a:t>
            </a:r>
            <a:r>
              <a:rPr lang="en-US" i="1" dirty="0"/>
              <a:t>T</a:t>
            </a:r>
            <a:r>
              <a:rPr lang="en-US" i="1" baseline="0" dirty="0" smtClean="0"/>
              <a:t>icket.</a:t>
            </a:r>
            <a:endParaRPr lang="en-US" i="1" dirty="0"/>
          </a:p>
        </p:txBody>
      </p:sp>
      <p:sp>
        <p:nvSpPr>
          <p:cNvPr id="4" name="Date Placeholder 3"/>
          <p:cNvSpPr>
            <a:spLocks noGrp="1"/>
          </p:cNvSpPr>
          <p:nvPr>
            <p:ph type="dt" idx="10"/>
          </p:nvPr>
        </p:nvSpPr>
        <p:spPr/>
        <p:txBody>
          <a:bodyPr/>
          <a:lstStyle/>
          <a:p>
            <a:pPr>
              <a:defRPr/>
            </a:pPr>
            <a:r>
              <a:rPr lang="en-US" dirty="0" smtClean="0"/>
              <a:t>Module Focus Session                                      Grade 4 - Module 1</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45</a:t>
            </a:fld>
            <a:endParaRPr lang="en-US" dirty="0"/>
          </a:p>
        </p:txBody>
      </p:sp>
      <p:sp>
        <p:nvSpPr>
          <p:cNvPr id="8" name="Header Placeholder 7"/>
          <p:cNvSpPr>
            <a:spLocks noGrp="1"/>
          </p:cNvSpPr>
          <p:nvPr>
            <p:ph type="hdr" sz="quarter" idx="12"/>
          </p:nvPr>
        </p:nvSpPr>
        <p:spPr/>
        <p:txBody>
          <a:bodyPr/>
          <a:lstStyle/>
          <a:p>
            <a:pPr>
              <a:defRPr/>
            </a:pPr>
            <a:r>
              <a:rPr lang="en-US" dirty="0" smtClean="0"/>
              <a:t>Eureka Math: A Story of Units                       www.CommonCore.org</a:t>
            </a:r>
          </a:p>
        </p:txBody>
      </p:sp>
      <p:sp>
        <p:nvSpPr>
          <p:cNvPr id="9"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5 minutes</a:t>
            </a:r>
            <a:endParaRPr lang="en-US" dirty="0"/>
          </a:p>
          <a:p>
            <a:endParaRPr lang="en-US" dirty="0"/>
          </a:p>
          <a:p>
            <a:r>
              <a:rPr lang="en-US" dirty="0"/>
              <a:t>MATERIALS NEEDED:</a:t>
            </a:r>
          </a:p>
          <a:p>
            <a:pPr marL="433946" lvl="1" indent="-270277">
              <a:buFont typeface="Arial" pitchFamily="34" charset="0"/>
              <a:buChar char="•"/>
            </a:pPr>
            <a:r>
              <a:rPr lang="en-US" dirty="0" smtClean="0"/>
              <a:t>G4-M1 book</a:t>
            </a:r>
          </a:p>
          <a:p>
            <a:pPr marL="891146" lvl="2" indent="-270277">
              <a:buFont typeface="Arial" pitchFamily="34" charset="0"/>
              <a:buChar char="•"/>
            </a:pPr>
            <a:r>
              <a:rPr lang="en-US" dirty="0" smtClean="0"/>
              <a:t>Lesson 7</a:t>
            </a:r>
            <a:endParaRPr lang="en-US" dirty="0"/>
          </a:p>
          <a:p>
            <a:pPr marL="433946" lvl="1" indent="-270277">
              <a:buFont typeface="Arial" pitchFamily="34" charset="0"/>
              <a:buChar char="•"/>
            </a:pPr>
            <a:r>
              <a:rPr lang="en-US" dirty="0" smtClean="0"/>
              <a:t>Post-Its</a:t>
            </a:r>
            <a:endParaRPr lang="en-US" dirty="0"/>
          </a:p>
        </p:txBody>
      </p:sp>
      <p:sp>
        <p:nvSpPr>
          <p:cNvPr id="6" name="Footer Placeholder 5"/>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0944823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172200" cy="5257800"/>
          </a:xfrm>
        </p:spPr>
        <p:txBody>
          <a:bodyPr/>
          <a:lstStyle/>
          <a:p>
            <a:r>
              <a:rPr lang="en-US" b="1" dirty="0"/>
              <a:t>CLICK</a:t>
            </a:r>
            <a:r>
              <a:rPr lang="en-US" i="1" dirty="0" smtClean="0"/>
              <a:t>. </a:t>
            </a:r>
            <a:r>
              <a:rPr lang="en-US" i="1" baseline="0" dirty="0" smtClean="0"/>
              <a:t>Facilitate a discussion about how participants’ previous observations might be further impacted as they consider the needs of a specific group of students.  As appropriate, draw attention to any relevant notes boxes in the margins of the lesson</a:t>
            </a:r>
            <a:r>
              <a:rPr lang="en-US" i="1" dirty="0" smtClean="0"/>
              <a:t>.  </a:t>
            </a:r>
          </a:p>
          <a:p>
            <a:endParaRPr lang="en-US" i="1" dirty="0" smtClean="0"/>
          </a:p>
          <a:p>
            <a:r>
              <a:rPr lang="en-US" b="1" dirty="0"/>
              <a:t>CLICK</a:t>
            </a:r>
            <a:r>
              <a:rPr lang="en-US" i="1" dirty="0" smtClean="0"/>
              <a:t>. </a:t>
            </a:r>
            <a:r>
              <a:rPr lang="en-US" i="1" baseline="0" dirty="0" smtClean="0"/>
              <a:t>Allow time for participants to read the Exit </a:t>
            </a:r>
            <a:r>
              <a:rPr lang="en-US" i="1" dirty="0"/>
              <a:t>T</a:t>
            </a:r>
            <a:r>
              <a:rPr lang="en-US" i="1" baseline="0" dirty="0" smtClean="0"/>
              <a:t>icket for the next lesson, Lesson 8.  Facilitate a discussion about the relationship between the two Exit </a:t>
            </a:r>
            <a:r>
              <a:rPr lang="en-US" i="1" dirty="0"/>
              <a:t>T</a:t>
            </a:r>
            <a:r>
              <a:rPr lang="en-US" i="1" baseline="0" dirty="0" smtClean="0"/>
              <a:t>ickets.</a:t>
            </a:r>
          </a:p>
          <a:p>
            <a:endParaRPr lang="en-US" i="1" baseline="0" dirty="0" smtClean="0"/>
          </a:p>
          <a:p>
            <a:r>
              <a:rPr lang="en-US" b="1" dirty="0"/>
              <a:t>CLICK</a:t>
            </a:r>
            <a:r>
              <a:rPr lang="en-US" i="1" baseline="0" dirty="0" smtClean="0"/>
              <a:t>. Facilitate discussion about how these new observations might further impact their decisions regarding implementation of the first lesson, Lesson 7.</a:t>
            </a:r>
            <a:endParaRPr lang="en-US" i="1" dirty="0"/>
          </a:p>
        </p:txBody>
      </p:sp>
      <p:sp>
        <p:nvSpPr>
          <p:cNvPr id="4" name="Date Placeholder 3"/>
          <p:cNvSpPr>
            <a:spLocks noGrp="1"/>
          </p:cNvSpPr>
          <p:nvPr>
            <p:ph type="dt" idx="10"/>
          </p:nvPr>
        </p:nvSpPr>
        <p:spPr/>
        <p:txBody>
          <a:bodyPr/>
          <a:lstStyle/>
          <a:p>
            <a:pPr>
              <a:defRPr/>
            </a:pPr>
            <a:r>
              <a:rPr lang="en-US" dirty="0" smtClean="0"/>
              <a:t>Module Focus Session                                      Grade 4 - Module 1</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46</a:t>
            </a:fld>
            <a:endParaRPr lang="en-US" dirty="0"/>
          </a:p>
        </p:txBody>
      </p:sp>
      <p:sp>
        <p:nvSpPr>
          <p:cNvPr id="10" name="Header Placeholder 9"/>
          <p:cNvSpPr>
            <a:spLocks noGrp="1"/>
          </p:cNvSpPr>
          <p:nvPr>
            <p:ph type="hdr" sz="quarter" idx="12"/>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endParaRPr lang="en-US" dirty="0" smtClean="0"/>
          </a:p>
          <a:p>
            <a:pPr lvl="1"/>
            <a:r>
              <a:rPr lang="en-US" dirty="0"/>
              <a:t>8</a:t>
            </a:r>
            <a:r>
              <a:rPr lang="en-US" dirty="0" smtClean="0"/>
              <a:t> minutes</a:t>
            </a:r>
          </a:p>
          <a:p>
            <a:endParaRPr lang="en-US" dirty="0"/>
          </a:p>
          <a:p>
            <a:r>
              <a:rPr lang="en-US" dirty="0"/>
              <a:t>MATERIALS NEEDED:</a:t>
            </a:r>
          </a:p>
          <a:p>
            <a:pPr marL="433946" lvl="1" indent="-270277">
              <a:buFont typeface="Arial" pitchFamily="34" charset="0"/>
              <a:buChar char="•"/>
            </a:pPr>
            <a:r>
              <a:rPr lang="en-US" dirty="0"/>
              <a:t>X</a:t>
            </a:r>
          </a:p>
        </p:txBody>
      </p:sp>
      <p:sp>
        <p:nvSpPr>
          <p:cNvPr id="6" name="Footer Placeholder 5"/>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27821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172200" cy="5257800"/>
          </a:xfrm>
        </p:spPr>
        <p:txBody>
          <a:bodyPr/>
          <a:lstStyle/>
          <a:p>
            <a:r>
              <a:rPr lang="en-US" b="1" dirty="0"/>
              <a:t>CLICK</a:t>
            </a:r>
            <a:r>
              <a:rPr lang="en-US" i="1" dirty="0" smtClean="0"/>
              <a:t>. </a:t>
            </a:r>
            <a:r>
              <a:rPr lang="en-US" i="1" baseline="0" dirty="0" smtClean="0"/>
              <a:t>Facilitate a discussion about how the Student Debrief is impacted by the implementation decisions made thus far</a:t>
            </a:r>
            <a:r>
              <a:rPr lang="en-US" i="1" dirty="0" smtClean="0"/>
              <a:t>.  </a:t>
            </a:r>
          </a:p>
          <a:p>
            <a:endParaRPr lang="en-US" i="1" dirty="0" smtClean="0"/>
          </a:p>
          <a:p>
            <a:r>
              <a:rPr lang="en-US" b="1" dirty="0"/>
              <a:t>CLICK</a:t>
            </a:r>
            <a:r>
              <a:rPr lang="en-US" i="1" dirty="0" smtClean="0"/>
              <a:t>. </a:t>
            </a:r>
            <a:r>
              <a:rPr lang="en-US" i="1" baseline="0" dirty="0" smtClean="0"/>
              <a:t>Facilitate a discussion about the other lesson components</a:t>
            </a:r>
            <a:r>
              <a:rPr lang="en-US" i="1" dirty="0" smtClean="0"/>
              <a:t> and the need to </a:t>
            </a:r>
            <a:r>
              <a:rPr lang="en-US" i="1" baseline="0" dirty="0" smtClean="0"/>
              <a:t>ensure that the balance of rigor is maintained.  </a:t>
            </a:r>
          </a:p>
          <a:p>
            <a:endParaRPr lang="en-US" i="1" baseline="0" dirty="0" smtClean="0"/>
          </a:p>
        </p:txBody>
      </p:sp>
      <p:sp>
        <p:nvSpPr>
          <p:cNvPr id="4" name="Date Placeholder 3"/>
          <p:cNvSpPr>
            <a:spLocks noGrp="1"/>
          </p:cNvSpPr>
          <p:nvPr>
            <p:ph type="dt" idx="10"/>
          </p:nvPr>
        </p:nvSpPr>
        <p:spPr/>
        <p:txBody>
          <a:bodyPr/>
          <a:lstStyle/>
          <a:p>
            <a:pPr>
              <a:defRPr/>
            </a:pPr>
            <a:r>
              <a:rPr lang="en-US" dirty="0" smtClean="0"/>
              <a:t>Module Focus Session                                      Grade 4 - Module 1</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47</a:t>
            </a:fld>
            <a:endParaRPr lang="en-US" dirty="0"/>
          </a:p>
        </p:txBody>
      </p:sp>
      <p:sp>
        <p:nvSpPr>
          <p:cNvPr id="10" name="Header Placeholder 9"/>
          <p:cNvSpPr>
            <a:spLocks noGrp="1"/>
          </p:cNvSpPr>
          <p:nvPr>
            <p:ph type="hdr" sz="quarter" idx="12"/>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3</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6" name="Footer Placeholder 5"/>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27821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172200" cy="5257800"/>
          </a:xfrm>
        </p:spPr>
        <p:txBody>
          <a:bodyPr/>
          <a:lstStyle/>
          <a:p>
            <a:r>
              <a:rPr lang="en-US" i="1" dirty="0" smtClean="0"/>
              <a:t>Review</a:t>
            </a:r>
            <a:r>
              <a:rPr lang="en-US" i="1" baseline="0" dirty="0" smtClean="0"/>
              <a:t> the planning protocol.  If time allows, have participants go through the cycle again for the third lesson of the topic.</a:t>
            </a:r>
            <a:endParaRPr lang="en-US" i="1" dirty="0"/>
          </a:p>
        </p:txBody>
      </p:sp>
      <p:sp>
        <p:nvSpPr>
          <p:cNvPr id="4" name="Date Placeholder 3"/>
          <p:cNvSpPr>
            <a:spLocks noGrp="1"/>
          </p:cNvSpPr>
          <p:nvPr>
            <p:ph type="dt" idx="10"/>
          </p:nvPr>
        </p:nvSpPr>
        <p:spPr/>
        <p:txBody>
          <a:bodyPr/>
          <a:lstStyle/>
          <a:p>
            <a:pPr>
              <a:defRPr/>
            </a:pPr>
            <a:r>
              <a:rPr lang="en-US" dirty="0" smtClean="0"/>
              <a:t>Module Focus Session                                      Grade 4 - Module 1</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48</a:t>
            </a:fld>
            <a:endParaRPr lang="en-US" dirty="0"/>
          </a:p>
        </p:txBody>
      </p:sp>
      <p:sp>
        <p:nvSpPr>
          <p:cNvPr id="10" name="Header Placeholder 9"/>
          <p:cNvSpPr>
            <a:spLocks noGrp="1"/>
          </p:cNvSpPr>
          <p:nvPr>
            <p:ph type="hdr" sz="quarter" idx="12"/>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5 minutes</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6" name="Footer Placeholder 5"/>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0434261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a:xfrm>
            <a:off x="428625" y="3483429"/>
            <a:ext cx="6000750" cy="5225143"/>
          </a:xfrm>
        </p:spPr>
        <p:txBody>
          <a:bodyPr/>
          <a:lstStyle/>
          <a:p>
            <a:r>
              <a:rPr lang="en-US" dirty="0" smtClean="0"/>
              <a:t>Take two minutes</a:t>
            </a:r>
            <a:r>
              <a:rPr lang="en-US" baseline="0" dirty="0" smtClean="0"/>
              <a:t> to turn and talk with others at your table.  During this session, what information was particularly helpful and/or insightful?  What new questions do you have?</a:t>
            </a:r>
          </a:p>
          <a:p>
            <a:endParaRPr lang="en-US" baseline="0" dirty="0" smtClean="0"/>
          </a:p>
          <a:p>
            <a:r>
              <a:rPr lang="en-US" i="1" baseline="0" dirty="0" smtClean="0"/>
              <a:t>Allow 2 minutes for participants to turn and talk.  Bring the group to order and advance to the next slide.</a:t>
            </a:r>
          </a:p>
        </p:txBody>
      </p:sp>
      <p:sp>
        <p:nvSpPr>
          <p:cNvPr id="9" name="Date Placeholder 8"/>
          <p:cNvSpPr>
            <a:spLocks noGrp="1"/>
          </p:cNvSpPr>
          <p:nvPr>
            <p:ph type="dt" idx="10"/>
          </p:nvPr>
        </p:nvSpPr>
        <p:spPr/>
        <p:txBody>
          <a:bodyPr/>
          <a:lstStyle/>
          <a:p>
            <a:pPr>
              <a:defRPr/>
            </a:pPr>
            <a:r>
              <a:rPr lang="en-US" dirty="0" smtClean="0"/>
              <a:t>Module Focus Session                                      Grade 4 - Module 1</a:t>
            </a:r>
            <a:endParaRPr lang="en-US" dirty="0"/>
          </a:p>
        </p:txBody>
      </p:sp>
      <p:sp>
        <p:nvSpPr>
          <p:cNvPr id="10" name="Slide Number Placeholder 9"/>
          <p:cNvSpPr>
            <a:spLocks noGrp="1"/>
          </p:cNvSpPr>
          <p:nvPr>
            <p:ph type="sldNum" sz="quarter" idx="11"/>
          </p:nvPr>
        </p:nvSpPr>
        <p:spPr/>
        <p:txBody>
          <a:bodyPr/>
          <a:lstStyle/>
          <a:p>
            <a:pPr>
              <a:defRPr/>
            </a:pPr>
            <a:fld id="{E929375C-F076-478A-B9B0-5F9213CA33B4}" type="slidenum">
              <a:rPr lang="en-US" smtClean="0"/>
              <a:pPr>
                <a:defRPr/>
              </a:pPr>
              <a:t>49</a:t>
            </a:fld>
            <a:endParaRPr lang="en-US" dirty="0"/>
          </a:p>
        </p:txBody>
      </p:sp>
      <p:sp>
        <p:nvSpPr>
          <p:cNvPr id="11" name="Header Placeholder 10"/>
          <p:cNvSpPr>
            <a:spLocks noGrp="1"/>
          </p:cNvSpPr>
          <p:nvPr>
            <p:ph type="hdr" sz="quarter" idx="12"/>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3</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4" name="Footer Placeholder 3"/>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329847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a:xfrm>
            <a:off x="428625" y="3483429"/>
            <a:ext cx="6000750" cy="5225143"/>
          </a:xfrm>
          <a:prstGeom prst="rect">
            <a:avLst/>
          </a:prstGeom>
        </p:spPr>
        <p:txBody>
          <a:bodyPr/>
          <a:lstStyle/>
          <a:p>
            <a:pPr>
              <a:defRPr/>
            </a:pPr>
            <a:r>
              <a:rPr lang="en-US" dirty="0"/>
              <a:t>We will begin by </a:t>
            </a:r>
            <a:r>
              <a:rPr lang="en-US" dirty="0" smtClean="0"/>
              <a:t>guiding you through all the parts of Lesson 1 of Module 1</a:t>
            </a:r>
            <a:r>
              <a:rPr lang="en-US" baseline="0" dirty="0" smtClean="0"/>
              <a:t>.  This will help us in </a:t>
            </a:r>
            <a:r>
              <a:rPr lang="en-US" dirty="0" smtClean="0"/>
              <a:t>exploring </a:t>
            </a:r>
            <a:r>
              <a:rPr lang="en-US" dirty="0"/>
              <a:t>the lesson structure and how it is </a:t>
            </a:r>
            <a:r>
              <a:rPr lang="en-US" dirty="0" smtClean="0"/>
              <a:t>fundamental </a:t>
            </a:r>
            <a:r>
              <a:rPr lang="en-US" dirty="0"/>
              <a:t>to supporting rigorous instruction. </a:t>
            </a:r>
            <a:r>
              <a:rPr lang="en-US" dirty="0" smtClean="0"/>
              <a:t>We’ll talk about strategies for implementation in preparation for the beginning of the school year.  Then, </a:t>
            </a:r>
            <a:r>
              <a:rPr lang="en-US" dirty="0"/>
              <a:t>we will dig </a:t>
            </a:r>
            <a:r>
              <a:rPr lang="en-US" dirty="0" smtClean="0"/>
              <a:t>into </a:t>
            </a:r>
            <a:r>
              <a:rPr lang="en-US" dirty="0"/>
              <a:t>the math of the </a:t>
            </a:r>
            <a:r>
              <a:rPr lang="en-US" dirty="0" smtClean="0"/>
              <a:t>whole</a:t>
            </a:r>
            <a:r>
              <a:rPr lang="en-US" baseline="0" dirty="0" smtClean="0"/>
              <a:t> </a:t>
            </a:r>
            <a:r>
              <a:rPr lang="en-US" dirty="0" smtClean="0"/>
              <a:t>module</a:t>
            </a:r>
            <a:r>
              <a:rPr lang="en-US" dirty="0"/>
              <a:t>, examining the intentional instructional sequence that leads students toward mastery of the </a:t>
            </a:r>
            <a:r>
              <a:rPr lang="en-US" dirty="0" smtClean="0"/>
              <a:t>Focus Standards</a:t>
            </a:r>
            <a:r>
              <a:rPr lang="en-US" dirty="0"/>
              <a:t>.  Afterwards, we’ll take a look back at the module, reflecting on all the parts as one cohesive whole. </a:t>
            </a:r>
          </a:p>
          <a:p>
            <a:pPr defTabSz="432444">
              <a:defRPr/>
            </a:pP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5</a:t>
            </a:fld>
            <a:endParaRPr lang="en-US" dirty="0"/>
          </a:p>
        </p:txBody>
      </p:sp>
      <p:sp>
        <p:nvSpPr>
          <p:cNvPr id="12" name="Date Placeholder 11"/>
          <p:cNvSpPr>
            <a:spLocks noGrp="1"/>
          </p:cNvSpPr>
          <p:nvPr>
            <p:ph type="dt" idx="11"/>
          </p:nvPr>
        </p:nvSpPr>
        <p:spPr/>
        <p:txBody>
          <a:bodyPr/>
          <a:lstStyle/>
          <a:p>
            <a:pPr>
              <a:defRPr/>
            </a:pPr>
            <a:r>
              <a:rPr lang="en-US" dirty="0" smtClean="0"/>
              <a:t>Module Focus Session                                      Grade 4 - Module 1</a:t>
            </a:r>
            <a:endParaRPr lang="en-US" dirty="0"/>
          </a:p>
        </p:txBody>
      </p:sp>
      <p:sp>
        <p:nvSpPr>
          <p:cNvPr id="13" name="Header Placeholder 12"/>
          <p:cNvSpPr>
            <a:spLocks noGrp="1"/>
          </p:cNvSpPr>
          <p:nvPr>
            <p:ph type="hdr" sz="quarter" idx="12"/>
          </p:nvPr>
        </p:nvSpPr>
        <p:spPr/>
        <p:txBody>
          <a:bodyPr/>
          <a:lstStyle/>
          <a:p>
            <a:pPr>
              <a:defRPr/>
            </a:pPr>
            <a:r>
              <a:rPr lang="en-US" dirty="0" smtClean="0"/>
              <a:t>Eureka Math: A Story of Units                       www.CommonCore.org</a:t>
            </a:r>
          </a:p>
        </p:txBody>
      </p:sp>
      <p:sp>
        <p:nvSpPr>
          <p:cNvPr id="9"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1 minute</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5" name="Footer Placeholder 4"/>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872456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a:xfrm>
            <a:off x="428625" y="3483429"/>
            <a:ext cx="6000750" cy="5225143"/>
          </a:xfrm>
        </p:spPr>
        <p:txBody>
          <a:bodyPr/>
          <a:lstStyle/>
          <a:p>
            <a:endParaRPr lang="en-US" dirty="0" smtClean="0"/>
          </a:p>
          <a:p>
            <a:r>
              <a:rPr lang="en-US" dirty="0" smtClean="0"/>
              <a:t>Let’s review some key points of this session.</a:t>
            </a:r>
          </a:p>
          <a:p>
            <a:endParaRPr lang="en-US" dirty="0" smtClean="0"/>
          </a:p>
          <a:p>
            <a:r>
              <a:rPr lang="en-US" b="1" i="1" dirty="0" smtClean="0"/>
              <a:t>CLICK</a:t>
            </a:r>
            <a:r>
              <a:rPr lang="en-US" i="1" baseline="0" dirty="0" smtClean="0"/>
              <a:t> to advance the bullets.</a:t>
            </a:r>
            <a:endParaRPr lang="en-US" i="1" dirty="0"/>
          </a:p>
        </p:txBody>
      </p:sp>
      <p:sp>
        <p:nvSpPr>
          <p:cNvPr id="9" name="Date Placeholder 8"/>
          <p:cNvSpPr>
            <a:spLocks noGrp="1"/>
          </p:cNvSpPr>
          <p:nvPr>
            <p:ph type="dt" idx="10"/>
          </p:nvPr>
        </p:nvSpPr>
        <p:spPr/>
        <p:txBody>
          <a:bodyPr/>
          <a:lstStyle/>
          <a:p>
            <a:pPr>
              <a:defRPr/>
            </a:pPr>
            <a:r>
              <a:rPr lang="en-US" dirty="0" smtClean="0"/>
              <a:t>Module Focus Session                                      Grade 4 - Module 1</a:t>
            </a:r>
            <a:endParaRPr lang="en-US" dirty="0"/>
          </a:p>
        </p:txBody>
      </p:sp>
      <p:sp>
        <p:nvSpPr>
          <p:cNvPr id="10" name="Slide Number Placeholder 9"/>
          <p:cNvSpPr>
            <a:spLocks noGrp="1"/>
          </p:cNvSpPr>
          <p:nvPr>
            <p:ph type="sldNum" sz="quarter" idx="11"/>
          </p:nvPr>
        </p:nvSpPr>
        <p:spPr/>
        <p:txBody>
          <a:bodyPr/>
          <a:lstStyle/>
          <a:p>
            <a:pPr>
              <a:defRPr/>
            </a:pPr>
            <a:fld id="{E929375C-F076-478A-B9B0-5F9213CA33B4}" type="slidenum">
              <a:rPr lang="en-US" smtClean="0"/>
              <a:pPr>
                <a:defRPr/>
              </a:pPr>
              <a:t>50</a:t>
            </a:fld>
            <a:endParaRPr lang="en-US" dirty="0"/>
          </a:p>
        </p:txBody>
      </p:sp>
      <p:sp>
        <p:nvSpPr>
          <p:cNvPr id="11" name="Header Placeholder 10"/>
          <p:cNvSpPr>
            <a:spLocks noGrp="1"/>
          </p:cNvSpPr>
          <p:nvPr>
            <p:ph type="hdr" sz="quarter" idx="12"/>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3 minutes</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4" name="Footer Placeholder 3"/>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381941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a:xfrm>
            <a:off x="428625" y="3483429"/>
            <a:ext cx="6000750" cy="5225143"/>
          </a:xfrm>
          <a:prstGeom prst="rect">
            <a:avLst/>
          </a:prstGeom>
        </p:spPr>
        <p:txBody>
          <a:bodyPr/>
          <a:lstStyle/>
          <a:p>
            <a:r>
              <a:rPr lang="en-US" dirty="0" smtClean="0"/>
              <a:t>Participants write</a:t>
            </a:r>
            <a:r>
              <a:rPr lang="en-US" baseline="0" dirty="0" smtClean="0"/>
              <a:t> their answers on an index card, which will be their Exit Tickets.</a:t>
            </a:r>
            <a:endParaRPr lang="en-US" dirty="0"/>
          </a:p>
        </p:txBody>
      </p:sp>
      <p:sp>
        <p:nvSpPr>
          <p:cNvPr id="11" name="Date Placeholder 10"/>
          <p:cNvSpPr>
            <a:spLocks noGrp="1"/>
          </p:cNvSpPr>
          <p:nvPr>
            <p:ph type="dt" idx="10"/>
          </p:nvPr>
        </p:nvSpPr>
        <p:spPr/>
        <p:txBody>
          <a:bodyPr/>
          <a:lstStyle/>
          <a:p>
            <a:pPr>
              <a:defRPr/>
            </a:pPr>
            <a:r>
              <a:rPr lang="en-US" dirty="0" smtClean="0"/>
              <a:t>Module Focus Session                                      Grade 4 - Module 1</a:t>
            </a:r>
            <a:endParaRPr lang="en-US" dirty="0"/>
          </a:p>
        </p:txBody>
      </p:sp>
      <p:sp>
        <p:nvSpPr>
          <p:cNvPr id="12" name="Slide Number Placeholder 11"/>
          <p:cNvSpPr>
            <a:spLocks noGrp="1"/>
          </p:cNvSpPr>
          <p:nvPr>
            <p:ph type="sldNum" sz="quarter" idx="11"/>
          </p:nvPr>
        </p:nvSpPr>
        <p:spPr/>
        <p:txBody>
          <a:bodyPr/>
          <a:lstStyle/>
          <a:p>
            <a:pPr>
              <a:defRPr/>
            </a:pPr>
            <a:fld id="{E929375C-F076-478A-B9B0-5F9213CA33B4}" type="slidenum">
              <a:rPr lang="en-US" smtClean="0"/>
              <a:pPr>
                <a:defRPr/>
              </a:pPr>
              <a:t>51</a:t>
            </a:fld>
            <a:endParaRPr lang="en-US" dirty="0"/>
          </a:p>
        </p:txBody>
      </p:sp>
      <p:sp>
        <p:nvSpPr>
          <p:cNvPr id="13" name="Header Placeholder 12"/>
          <p:cNvSpPr>
            <a:spLocks noGrp="1"/>
          </p:cNvSpPr>
          <p:nvPr>
            <p:ph type="hdr" sz="quarter" idx="12"/>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4</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smtClean="0"/>
              <a:t>Index cards</a:t>
            </a:r>
            <a:endParaRPr lang="en-US" dirty="0"/>
          </a:p>
        </p:txBody>
      </p:sp>
      <p:sp>
        <p:nvSpPr>
          <p:cNvPr id="4" name="Footer Placeholder 3"/>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484192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a:xfrm>
            <a:off x="428625" y="3483429"/>
            <a:ext cx="6000750" cy="5225143"/>
          </a:xfrm>
          <a:prstGeom prst="rect">
            <a:avLst/>
          </a:prstGeom>
        </p:spPr>
        <p:txBody>
          <a:bodyPr/>
          <a:lstStyle/>
          <a:p>
            <a:pPr>
              <a:lnSpc>
                <a:spcPct val="130000"/>
              </a:lnSpc>
            </a:pPr>
            <a:r>
              <a:rPr lang="en-US" dirty="0" smtClean="0"/>
              <a:t>Module Structure</a:t>
            </a:r>
          </a:p>
          <a:p>
            <a:pPr marL="382894" indent="-168173">
              <a:lnSpc>
                <a:spcPct val="130000"/>
              </a:lnSpc>
              <a:buFont typeface="Arial" pitchFamily="34" charset="0"/>
              <a:buChar char="•"/>
            </a:pPr>
            <a:r>
              <a:rPr lang="en-US" b="1" i="1" dirty="0"/>
              <a:t>A Story of Units</a:t>
            </a:r>
            <a:r>
              <a:rPr lang="en-US" b="1" dirty="0"/>
              <a:t>:  A Curriculum Overview for Grades P-5</a:t>
            </a:r>
            <a:r>
              <a:rPr lang="en-US" dirty="0"/>
              <a:t> provides a curriculum map and grade-level overview.  The curriculum map provides an at-a-glance view of the entire story, making clear the coherence of the curriculum and the role that each module plays in that progression. </a:t>
            </a:r>
          </a:p>
          <a:p>
            <a:pPr marL="382894" indent="-168173">
              <a:lnSpc>
                <a:spcPct val="130000"/>
              </a:lnSpc>
              <a:buFont typeface="Arial" pitchFamily="34" charset="0"/>
              <a:buChar char="•"/>
            </a:pPr>
            <a:r>
              <a:rPr lang="en-US" dirty="0" smtClean="0"/>
              <a:t>5-8 modules per grade level</a:t>
            </a:r>
          </a:p>
          <a:p>
            <a:pPr marL="382894" indent="-168173">
              <a:lnSpc>
                <a:spcPct val="130000"/>
              </a:lnSpc>
              <a:buFont typeface="Arial" pitchFamily="34" charset="0"/>
              <a:buChar char="•"/>
            </a:pPr>
            <a:r>
              <a:rPr lang="en-US" dirty="0" smtClean="0"/>
              <a:t>Modules are comprised of Topics.  The number of Topics varies by module. </a:t>
            </a:r>
          </a:p>
          <a:p>
            <a:pPr marL="382894" indent="-168173">
              <a:lnSpc>
                <a:spcPct val="130000"/>
              </a:lnSpc>
              <a:buFont typeface="Arial" pitchFamily="34" charset="0"/>
              <a:buChar char="•"/>
            </a:pPr>
            <a:r>
              <a:rPr lang="en-US" baseline="0" dirty="0" smtClean="0"/>
              <a:t>Topics break into</a:t>
            </a:r>
            <a:r>
              <a:rPr lang="en-US" dirty="0" smtClean="0"/>
              <a:t> concepts, and concepts become lessons.  </a:t>
            </a:r>
            <a:r>
              <a:rPr lang="en-US" baseline="0" dirty="0" smtClean="0"/>
              <a:t>Topics vary in the number of lessons.</a:t>
            </a:r>
          </a:p>
          <a:p>
            <a:pPr marL="382894" indent="-168173">
              <a:lnSpc>
                <a:spcPct val="130000"/>
              </a:lnSpc>
              <a:buFont typeface="Arial" pitchFamily="34" charset="0"/>
              <a:buChar char="•"/>
            </a:pPr>
            <a:r>
              <a:rPr lang="en-US" baseline="0" dirty="0" smtClean="0"/>
              <a:t>Lessons are designed for 60 minute instructional periods. </a:t>
            </a:r>
          </a:p>
          <a:p>
            <a:pPr marL="214721" indent="0">
              <a:lnSpc>
                <a:spcPct val="130000"/>
              </a:lnSpc>
              <a:buFont typeface="Arial" pitchFamily="34" charset="0"/>
              <a:buNone/>
            </a:pPr>
            <a:endParaRPr lang="en-US" baseline="0" dirty="0" smtClean="0"/>
          </a:p>
          <a:p>
            <a:pPr marL="214721" indent="0">
              <a:lnSpc>
                <a:spcPct val="130000"/>
              </a:lnSpc>
              <a:buFont typeface="Arial" pitchFamily="34" charset="0"/>
              <a:buNone/>
            </a:pPr>
            <a:r>
              <a:rPr lang="en-US" baseline="0" dirty="0" smtClean="0"/>
              <a:t>(Point to “L1”) Here is where we are going to begin.</a:t>
            </a:r>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6</a:t>
            </a:fld>
            <a:endParaRPr lang="en-US" dirty="0"/>
          </a:p>
        </p:txBody>
      </p:sp>
      <p:sp>
        <p:nvSpPr>
          <p:cNvPr id="6" name="Header Placeholder 5"/>
          <p:cNvSpPr>
            <a:spLocks noGrp="1"/>
          </p:cNvSpPr>
          <p:nvPr>
            <p:ph type="hdr" sz="quarter" idx="12"/>
          </p:nvPr>
        </p:nvSpPr>
        <p:spPr/>
        <p:txBody>
          <a:bodyPr/>
          <a:lstStyle/>
          <a:p>
            <a:pPr>
              <a:defRPr/>
            </a:pPr>
            <a:r>
              <a:rPr lang="en-US" dirty="0" smtClean="0"/>
              <a:t>Eureka Math: A Story of Units                       www.CommonCore.org</a:t>
            </a:r>
          </a:p>
        </p:txBody>
      </p:sp>
      <p:sp>
        <p:nvSpPr>
          <p:cNvPr id="7" name="Date Placeholder 6"/>
          <p:cNvSpPr>
            <a:spLocks noGrp="1"/>
          </p:cNvSpPr>
          <p:nvPr>
            <p:ph type="dt" idx="13"/>
          </p:nvPr>
        </p:nvSpPr>
        <p:spPr/>
        <p:txBody>
          <a:bodyPr/>
          <a:lstStyle/>
          <a:p>
            <a:pPr>
              <a:defRPr/>
            </a:pPr>
            <a:r>
              <a:rPr lang="en-US" dirty="0" smtClean="0"/>
              <a:t>Module Focus Session                                      Grade 4 - Module 1</a:t>
            </a:r>
          </a:p>
        </p:txBody>
      </p:sp>
      <p:sp>
        <p:nvSpPr>
          <p:cNvPr id="9"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2</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5" name="Footer Placeholder 4"/>
          <p:cNvSpPr>
            <a:spLocks noGrp="1"/>
          </p:cNvSpPr>
          <p:nvPr>
            <p:ph type="ftr" sz="quarter" idx="14"/>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00086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a:xfrm>
            <a:off x="457200" y="3657600"/>
            <a:ext cx="6172200" cy="5257800"/>
          </a:xfrm>
        </p:spPr>
        <p:txBody>
          <a:bodyPr/>
          <a:lstStyle/>
          <a:p>
            <a:r>
              <a:rPr lang="en-US" b="0" dirty="0" smtClean="0"/>
              <a:t>Each </a:t>
            </a:r>
            <a:r>
              <a:rPr lang="en-US" baseline="0" dirty="0" smtClean="0"/>
              <a:t>module is divided into topics.  Within a given topic, the lessons work together to build strong understanding of a set of related concepts.  </a:t>
            </a:r>
          </a:p>
          <a:p>
            <a:endParaRPr lang="en-US" baseline="0" dirty="0"/>
          </a:p>
          <a:p>
            <a:pPr marL="171450" indent="-171450">
              <a:buFont typeface="Arial" panose="020B0604020202020204" pitchFamily="34" charset="0"/>
              <a:buChar char="•"/>
            </a:pPr>
            <a:r>
              <a:rPr lang="en-US" baseline="0" dirty="0" smtClean="0"/>
              <a:t>The Module</a:t>
            </a:r>
            <a:r>
              <a:rPr lang="en-US" dirty="0" smtClean="0"/>
              <a:t> Overview and Topic Openers each list Focus Standards and Foundational Standards.</a:t>
            </a:r>
          </a:p>
          <a:p>
            <a:pPr marL="171450" indent="-171450">
              <a:buFont typeface="Arial" panose="020B0604020202020204" pitchFamily="34" charset="0"/>
              <a:buChar char="•"/>
            </a:pPr>
            <a:r>
              <a:rPr lang="en-US" dirty="0" smtClean="0"/>
              <a:t>The Progressions documents (see University of Arizona website) are helpful in explaining and showing representations of what the Standards mean.</a:t>
            </a:r>
          </a:p>
          <a:p>
            <a:pPr marL="171450" indent="-171450">
              <a:buFont typeface="Arial" panose="020B0604020202020204" pitchFamily="34" charset="0"/>
              <a:buChar char="•"/>
            </a:pPr>
            <a:r>
              <a:rPr lang="en-US" baseline="0" dirty="0" smtClean="0"/>
              <a:t>Read</a:t>
            </a:r>
            <a:r>
              <a:rPr lang="en-US" dirty="0" smtClean="0"/>
              <a:t> the Standards and discuss.  What do students need to know in G4?</a:t>
            </a:r>
          </a:p>
          <a:p>
            <a:pPr marL="171450" indent="-171450">
              <a:buFont typeface="Arial" panose="020B0604020202020204" pitchFamily="34" charset="0"/>
              <a:buChar char="•"/>
            </a:pPr>
            <a:r>
              <a:rPr lang="en-US" dirty="0" smtClean="0"/>
              <a:t>See notes below for links to prior learning.</a:t>
            </a:r>
          </a:p>
          <a:p>
            <a:endParaRPr lang="en-US" dirty="0" smtClean="0"/>
          </a:p>
          <a:p>
            <a:endParaRPr lang="en-US" baseline="0" dirty="0" smtClean="0"/>
          </a:p>
          <a:p>
            <a:r>
              <a:rPr lang="en-US" b="1" dirty="0" smtClean="0"/>
              <a:t>Prior Learning:</a:t>
            </a:r>
            <a:endParaRPr lang="en-US" b="1" baseline="0" dirty="0"/>
          </a:p>
          <a:p>
            <a:r>
              <a:rPr lang="en-US" dirty="0" smtClean="0"/>
              <a:t>In G3, students multiply by multiples of 10 (3.NBT.3).</a:t>
            </a:r>
          </a:p>
          <a:p>
            <a:endParaRPr lang="en-US" dirty="0" smtClean="0"/>
          </a:p>
          <a:p>
            <a:r>
              <a:rPr lang="en-US" dirty="0" smtClean="0"/>
              <a:t>In G2, students read and write numbers to 1,000 using base-ten numerals, number names, and expanded form (2.NBT.2) and compare two three-digit numbers based on the meanings of the digits in each place and symbols of &lt;,&gt;, and = (2.NBT.4).</a:t>
            </a:r>
          </a:p>
          <a:p>
            <a:endParaRPr lang="en-US" baseline="0" dirty="0" smtClean="0"/>
          </a:p>
          <a:p>
            <a:endParaRPr lang="en-US" baseline="0" dirty="0" smtClean="0">
              <a:solidFill>
                <a:schemeClr val="accent1"/>
              </a:solidFill>
            </a:endParaRPr>
          </a:p>
        </p:txBody>
      </p:sp>
      <p:sp>
        <p:nvSpPr>
          <p:cNvPr id="4" name="Header Placeholder 3"/>
          <p:cNvSpPr>
            <a:spLocks noGrp="1"/>
          </p:cNvSpPr>
          <p:nvPr>
            <p:ph type="hdr" sz="quarter" idx="10"/>
          </p:nvPr>
        </p:nvSpPr>
        <p:spPr/>
        <p:txBody>
          <a:bodyPr/>
          <a:lstStyle/>
          <a:p>
            <a:pPr>
              <a:defRPr/>
            </a:pPr>
            <a:r>
              <a:rPr lang="en-US" dirty="0" smtClean="0"/>
              <a:t>Eureka Math: A Story of Units                       www.CommonCore.org</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a:t>
            </a:fld>
            <a:endParaRPr lang="en-US" dirty="0"/>
          </a:p>
        </p:txBody>
      </p:sp>
      <p:sp>
        <p:nvSpPr>
          <p:cNvPr id="7" name="Date Placeholder 6"/>
          <p:cNvSpPr>
            <a:spLocks noGrp="1"/>
          </p:cNvSpPr>
          <p:nvPr>
            <p:ph type="dt" idx="13"/>
          </p:nvPr>
        </p:nvSpPr>
        <p:spPr/>
        <p:txBody>
          <a:bodyPr/>
          <a:lstStyle/>
          <a:p>
            <a:pPr>
              <a:defRPr/>
            </a:pPr>
            <a:r>
              <a:rPr lang="en-US" dirty="0" smtClean="0"/>
              <a:t>Module Focus Session                                      Grade 4 - Module 1</a:t>
            </a:r>
          </a:p>
        </p:txBody>
      </p:sp>
      <p:sp>
        <p:nvSpPr>
          <p:cNvPr id="9"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4</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5" name="Footer Placeholder 4"/>
          <p:cNvSpPr>
            <a:spLocks noGrp="1"/>
          </p:cNvSpPr>
          <p:nvPr>
            <p:ph type="ftr" sz="quarter" idx="14"/>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00754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3657600"/>
            <a:ext cx="6172200" cy="5181600"/>
          </a:xfrm>
        </p:spPr>
        <p:txBody>
          <a:bodyPr/>
          <a:lstStyle/>
          <a:p>
            <a:r>
              <a:rPr lang="en-US" baseline="0" dirty="0" smtClean="0"/>
              <a:t>Grade 4, Module 1 has 6 topics and 19 lessons. </a:t>
            </a:r>
          </a:p>
          <a:p>
            <a:endParaRPr lang="en-US" dirty="0"/>
          </a:p>
          <a:p>
            <a:r>
              <a:rPr lang="en-US" dirty="0" smtClean="0"/>
              <a:t>Every lesson is 60 minutes in length and has 4 parts:</a:t>
            </a:r>
            <a:r>
              <a:rPr lang="en-US" baseline="0" dirty="0" smtClean="0"/>
              <a:t>  Fluency, Application, Concept Development, and Student Debrief.  </a:t>
            </a:r>
          </a:p>
          <a:p>
            <a:endParaRPr lang="en-US" dirty="0">
              <a:solidFill>
                <a:srgbClr val="000000"/>
              </a:solidFill>
            </a:endParaRPr>
          </a:p>
          <a:p>
            <a:r>
              <a:rPr lang="en-US" i="1" baseline="0" dirty="0" smtClean="0">
                <a:solidFill>
                  <a:srgbClr val="000000"/>
                </a:solidFill>
              </a:rPr>
              <a:t>Ask participants</a:t>
            </a:r>
            <a:r>
              <a:rPr lang="en-US" i="1" dirty="0" smtClean="0">
                <a:solidFill>
                  <a:srgbClr val="000000"/>
                </a:solidFill>
              </a:rPr>
              <a:t> to take note of the structure of the lesson;  They will see this familiar image at the beginning of each lesson.  </a:t>
            </a:r>
          </a:p>
          <a:p>
            <a:endParaRPr lang="en-US" i="1" baseline="0" dirty="0"/>
          </a:p>
          <a:p>
            <a:r>
              <a:rPr lang="en-US" dirty="0" smtClean="0"/>
              <a:t>Fluency Practice helps students to get their math minds ready for the lesson.  The Application Problem affords students the opportunity to ‘show what they know’.  The Concept Development (typically the longest component of the lesson) includes the new learning.  The Debrief gives students the opportunity to discuss what they’ve learned and to make new discoveries.</a:t>
            </a:r>
            <a:endParaRPr lang="en-US" baseline="0" dirty="0" smtClean="0"/>
          </a:p>
          <a:p>
            <a:endParaRPr lang="en-US" dirty="0"/>
          </a:p>
          <a:p>
            <a:r>
              <a:rPr lang="en-US" baseline="0" dirty="0" smtClean="0">
                <a:solidFill>
                  <a:srgbClr val="000000"/>
                </a:solidFill>
              </a:rPr>
              <a:t>Let’s start </a:t>
            </a:r>
            <a:r>
              <a:rPr lang="en-US" dirty="0" smtClean="0">
                <a:solidFill>
                  <a:srgbClr val="000000"/>
                </a:solidFill>
              </a:rPr>
              <a:t>by walking through the components of</a:t>
            </a:r>
            <a:r>
              <a:rPr lang="en-US" baseline="0" dirty="0" smtClean="0">
                <a:solidFill>
                  <a:srgbClr val="000000"/>
                </a:solidFill>
              </a:rPr>
              <a:t> Lesson 1 as the students might experience the lesson.  It is the first lesson of Topic A:  Place Value of Multi-Digit Whole Numbers.  </a:t>
            </a:r>
          </a:p>
          <a:p>
            <a:endParaRPr lang="en-US" b="1" i="1" dirty="0" smtClean="0"/>
          </a:p>
          <a:p>
            <a:r>
              <a:rPr lang="en-US" b="1" i="1" u="sng" baseline="0" dirty="0" smtClean="0"/>
              <a:t>Turn and Talk: </a:t>
            </a:r>
            <a:r>
              <a:rPr lang="en-US" b="1" i="1" u="sng" dirty="0" smtClean="0"/>
              <a:t> </a:t>
            </a:r>
            <a:r>
              <a:rPr lang="en-US" i="1" u="sng" dirty="0" smtClean="0"/>
              <a:t>Look at the objective.  Make a prediction about why we start with this </a:t>
            </a:r>
            <a:r>
              <a:rPr lang="en-US" b="0" i="1" u="sng" dirty="0" smtClean="0"/>
              <a:t>lesson.  </a:t>
            </a:r>
            <a:r>
              <a:rPr lang="en-US" i="1" dirty="0" smtClean="0"/>
              <a:t>Prompt participants to think about the Focus Standards and the jump from numbers within 1,000 to numbers up to 1,000,000.  So… why do we start Lesson 1 with this objective?</a:t>
            </a:r>
          </a:p>
          <a:p>
            <a:endParaRPr lang="en-US" i="1" dirty="0"/>
          </a:p>
          <a:p>
            <a:r>
              <a:rPr lang="en-US" i="1" dirty="0" smtClean="0"/>
              <a:t>Students compose numbers from one place value to the next; we are building from the familiar of Grade 3 (numbers to 1,000) to larger place values up to the 1 million (a G4 standard); Students see the connection of one place value to another and recognize that this is how our number system works.</a:t>
            </a:r>
          </a:p>
        </p:txBody>
      </p:sp>
      <p:sp>
        <p:nvSpPr>
          <p:cNvPr id="4" name="Slide Number Placeholder 3"/>
          <p:cNvSpPr>
            <a:spLocks noGrp="1"/>
          </p:cNvSpPr>
          <p:nvPr>
            <p:ph type="sldNum" sz="quarter" idx="10"/>
          </p:nvPr>
        </p:nvSpPr>
        <p:spPr/>
        <p:txBody>
          <a:bodyPr/>
          <a:lstStyle/>
          <a:p>
            <a:fld id="{3EF9A488-CB88-4D38-94D1-E470376C4AFA}" type="slidenum">
              <a:rPr lang="en-US" smtClean="0"/>
              <a:t>8</a:t>
            </a:fld>
            <a:endParaRPr lang="en-US" dirty="0"/>
          </a:p>
        </p:txBody>
      </p:sp>
      <p:sp>
        <p:nvSpPr>
          <p:cNvPr id="5" name="Date Placeholder 4"/>
          <p:cNvSpPr>
            <a:spLocks noGrp="1"/>
          </p:cNvSpPr>
          <p:nvPr>
            <p:ph type="dt" idx="11"/>
          </p:nvPr>
        </p:nvSpPr>
        <p:spPr/>
        <p:txBody>
          <a:bodyPr/>
          <a:lstStyle/>
          <a:p>
            <a:r>
              <a:rPr lang="en-US" i="1" dirty="0" smtClean="0"/>
              <a:t>Module Focus Session                                      Grade 4 - Module 1</a:t>
            </a:r>
            <a:endParaRPr lang="en-US" dirty="0"/>
          </a:p>
        </p:txBody>
      </p:sp>
      <p:sp>
        <p:nvSpPr>
          <p:cNvPr id="7" name="Header Placeholder 6"/>
          <p:cNvSpPr>
            <a:spLocks noGrp="1"/>
          </p:cNvSpPr>
          <p:nvPr>
            <p:ph type="hdr" sz="quarter" idx="12"/>
          </p:nvPr>
        </p:nvSpPr>
        <p:spPr/>
        <p:txBody>
          <a:bodyPr/>
          <a:lstStyle/>
          <a:p>
            <a:r>
              <a:rPr lang="en-US" dirty="0" smtClean="0"/>
              <a:t>Eureka Math: A Story of Units                       www.CommonCore.org</a:t>
            </a:r>
            <a:endParaRPr lang="en-US" dirty="0"/>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a:t>4</a:t>
            </a:r>
            <a:r>
              <a:rPr lang="en-US" dirty="0" smtClean="0"/>
              <a:t> minutes</a:t>
            </a:r>
            <a:endParaRPr lang="en-US" dirty="0"/>
          </a:p>
          <a:p>
            <a:endParaRPr lang="en-US" dirty="0"/>
          </a:p>
          <a:p>
            <a:r>
              <a:rPr lang="en-US" dirty="0"/>
              <a:t>MATERIALS NEEDED:</a:t>
            </a:r>
          </a:p>
          <a:p>
            <a:pPr marL="433946" lvl="1" indent="-270277">
              <a:buFont typeface="Arial" pitchFamily="34" charset="0"/>
              <a:buChar char="•"/>
            </a:pPr>
            <a:r>
              <a:rPr lang="en-US" dirty="0"/>
              <a:t>X</a:t>
            </a:r>
          </a:p>
        </p:txBody>
      </p:sp>
      <p:sp>
        <p:nvSpPr>
          <p:cNvPr id="6" name="Footer Placeholder 5"/>
          <p:cNvSpPr>
            <a:spLocks noGrp="1"/>
          </p:cNvSpPr>
          <p:nvPr>
            <p:ph type="ftr" sz="quarter" idx="13"/>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438311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6913"/>
            <a:ext cx="3481388" cy="2613025"/>
          </a:xfrm>
        </p:spPr>
      </p:sp>
      <p:sp>
        <p:nvSpPr>
          <p:cNvPr id="3" name="Notes Placeholder 2"/>
          <p:cNvSpPr>
            <a:spLocks noGrp="1"/>
          </p:cNvSpPr>
          <p:nvPr>
            <p:ph type="body" idx="1"/>
          </p:nvPr>
        </p:nvSpPr>
        <p:spPr>
          <a:xfrm>
            <a:off x="457200" y="3657600"/>
            <a:ext cx="6248400" cy="5257800"/>
          </a:xfrm>
        </p:spPr>
        <p:txBody>
          <a:bodyPr/>
          <a:lstStyle/>
          <a:p>
            <a:r>
              <a:rPr lang="en-US" baseline="0" dirty="0" smtClean="0"/>
              <a:t>Fluency is:</a:t>
            </a:r>
          </a:p>
          <a:p>
            <a:pPr marL="171450" indent="-171450">
              <a:buFont typeface="Arial"/>
              <a:buChar char="•"/>
            </a:pPr>
            <a:r>
              <a:rPr lang="en-US" baseline="0" dirty="0" smtClean="0"/>
              <a:t>10 – 20 minutes of daily work strategically designed to be easily administered and assessed. </a:t>
            </a:r>
          </a:p>
          <a:p>
            <a:pPr marL="171450" indent="-171450">
              <a:buFont typeface="Arial"/>
              <a:buChar char="•"/>
            </a:pPr>
            <a:r>
              <a:rPr lang="en-US" baseline="0" dirty="0" smtClean="0"/>
              <a:t>high paced and energetic and gets students’ adrenaline flowing while creating daily opportunities to celebrate improvement. </a:t>
            </a:r>
          </a:p>
          <a:p>
            <a:pPr marL="171450" indent="-171450">
              <a:buFont typeface="Arial"/>
              <a:buChar char="•"/>
            </a:pPr>
            <a:r>
              <a:rPr lang="en-US" baseline="0" dirty="0" smtClean="0"/>
              <a:t>promoting automaticity so that students can reserve their cognitive resources for higher-level thinking. </a:t>
            </a:r>
          </a:p>
          <a:p>
            <a:pPr marL="171450" indent="-171450">
              <a:buFont typeface="Arial"/>
              <a:buChar char="•"/>
            </a:pPr>
            <a:r>
              <a:rPr lang="en-US" baseline="0" dirty="0" smtClean="0"/>
              <a:t>focusing on previously taught information.  </a:t>
            </a:r>
          </a:p>
          <a:p>
            <a:endParaRPr lang="en-US" dirty="0" smtClean="0">
              <a:solidFill>
                <a:srgbClr val="000000"/>
              </a:solidFill>
            </a:endParaRPr>
          </a:p>
          <a:p>
            <a:r>
              <a:rPr lang="en-US" b="1" dirty="0" smtClean="0">
                <a:solidFill>
                  <a:srgbClr val="000000"/>
                </a:solidFill>
              </a:rPr>
              <a:t>MODEL</a:t>
            </a:r>
            <a:r>
              <a:rPr lang="en-US" dirty="0" smtClean="0">
                <a:solidFill>
                  <a:srgbClr val="000000"/>
                </a:solidFill>
              </a:rPr>
              <a:t> </a:t>
            </a:r>
            <a:r>
              <a:rPr lang="en-US" i="1" dirty="0" smtClean="0">
                <a:solidFill>
                  <a:srgbClr val="000000"/>
                </a:solidFill>
              </a:rPr>
              <a:t>delivery of Lesson 1 Sprint: Multiply and Divide by 10</a:t>
            </a:r>
          </a:p>
          <a:p>
            <a:pPr marL="171450" indent="-171450">
              <a:buFont typeface="Arial"/>
              <a:buChar char="•"/>
            </a:pPr>
            <a:r>
              <a:rPr lang="en-US" i="1" dirty="0" smtClean="0">
                <a:solidFill>
                  <a:srgbClr val="000000"/>
                </a:solidFill>
              </a:rPr>
              <a:t>Distribute Sprint A. </a:t>
            </a:r>
          </a:p>
          <a:p>
            <a:pPr marL="171450" indent="-171450">
              <a:buFont typeface="Arial"/>
              <a:buChar char="•"/>
            </a:pPr>
            <a:r>
              <a:rPr lang="en-US" i="1" dirty="0" smtClean="0">
                <a:solidFill>
                  <a:srgbClr val="000000"/>
                </a:solidFill>
              </a:rPr>
              <a:t>Give instructions.</a:t>
            </a:r>
          </a:p>
          <a:p>
            <a:pPr marL="171450" indent="-171450">
              <a:buFont typeface="Arial"/>
              <a:buChar char="•"/>
            </a:pPr>
            <a:r>
              <a:rPr lang="en-US" i="1" dirty="0" smtClean="0">
                <a:solidFill>
                  <a:srgbClr val="000000"/>
                </a:solidFill>
              </a:rPr>
              <a:t>Complete Sprint A and B in the spirit of delivery in the classroom.</a:t>
            </a:r>
          </a:p>
          <a:p>
            <a:endParaRPr lang="en-US" i="1" dirty="0" smtClean="0">
              <a:solidFill>
                <a:srgbClr val="000000"/>
              </a:solidFill>
            </a:endParaRPr>
          </a:p>
          <a:p>
            <a:r>
              <a:rPr lang="en-US" b="1" dirty="0">
                <a:solidFill>
                  <a:srgbClr val="000000"/>
                </a:solidFill>
              </a:rPr>
              <a:t>MODEL</a:t>
            </a:r>
            <a:r>
              <a:rPr lang="en-US" dirty="0">
                <a:solidFill>
                  <a:srgbClr val="000000"/>
                </a:solidFill>
              </a:rPr>
              <a:t> </a:t>
            </a:r>
            <a:r>
              <a:rPr lang="en-US" i="1" dirty="0" smtClean="0">
                <a:solidFill>
                  <a:srgbClr val="000000"/>
                </a:solidFill>
              </a:rPr>
              <a:t>delivery of Place Value.  </a:t>
            </a:r>
          </a:p>
          <a:p>
            <a:pPr marL="171450" indent="-171450">
              <a:buFont typeface="Arial"/>
              <a:buChar char="•"/>
            </a:pPr>
            <a:r>
              <a:rPr lang="en-US" i="1" dirty="0" smtClean="0">
                <a:solidFill>
                  <a:srgbClr val="000000"/>
                </a:solidFill>
              </a:rPr>
              <a:t>Use document camera with unlabeled place</a:t>
            </a:r>
            <a:r>
              <a:rPr lang="en-US" i="1" baseline="0" dirty="0" smtClean="0">
                <a:solidFill>
                  <a:srgbClr val="000000"/>
                </a:solidFill>
              </a:rPr>
              <a:t> value chart to the thousands:</a:t>
            </a:r>
            <a:endParaRPr lang="en-US" i="1" dirty="0" smtClean="0">
              <a:solidFill>
                <a:srgbClr val="000000"/>
              </a:solidFill>
            </a:endParaRPr>
          </a:p>
          <a:p>
            <a:pPr marL="171450" indent="-171450">
              <a:buFont typeface="Arial"/>
              <a:buChar char="•"/>
            </a:pPr>
            <a:r>
              <a:rPr lang="en-US" i="1" dirty="0" smtClean="0">
                <a:solidFill>
                  <a:srgbClr val="000000"/>
                </a:solidFill>
              </a:rPr>
              <a:t>Teaching Sequence</a:t>
            </a:r>
          </a:p>
          <a:p>
            <a:pPr marL="628650" lvl="1" indent="-171450">
              <a:buFont typeface="Arial"/>
              <a:buChar char="•"/>
            </a:pPr>
            <a:r>
              <a:rPr lang="en-US" i="1" dirty="0" smtClean="0">
                <a:solidFill>
                  <a:srgbClr val="000000"/>
                </a:solidFill>
              </a:rPr>
              <a:t>Have</a:t>
            </a:r>
            <a:r>
              <a:rPr lang="en-US" i="1" baseline="0" dirty="0" smtClean="0">
                <a:solidFill>
                  <a:srgbClr val="000000"/>
                </a:solidFill>
              </a:rPr>
              <a:t> participants draw 4 ones and write ‘4’ underneath.</a:t>
            </a:r>
          </a:p>
          <a:p>
            <a:pPr marL="628650" lvl="1" indent="-171450">
              <a:buFont typeface="Arial"/>
              <a:buChar char="•"/>
            </a:pPr>
            <a:r>
              <a:rPr lang="en-US" i="1" baseline="0" dirty="0" smtClean="0">
                <a:solidFill>
                  <a:srgbClr val="000000"/>
                </a:solidFill>
              </a:rPr>
              <a:t>Then draw 4 ten disks and write ‘4’ underneath.</a:t>
            </a:r>
          </a:p>
          <a:p>
            <a:pPr marL="628650" lvl="1" indent="-171450">
              <a:buFont typeface="Arial"/>
              <a:buChar char="•"/>
            </a:pPr>
            <a:r>
              <a:rPr lang="en-US" i="1" baseline="0" dirty="0" smtClean="0">
                <a:solidFill>
                  <a:srgbClr val="000000"/>
                </a:solidFill>
              </a:rPr>
              <a:t>Ask them to say the number in unit form. (4 tens 4 ones)</a:t>
            </a:r>
          </a:p>
          <a:p>
            <a:pPr marL="628650" lvl="1" indent="-171450">
              <a:buFont typeface="Arial"/>
              <a:buChar char="•"/>
            </a:pPr>
            <a:r>
              <a:rPr lang="en-US" i="1" baseline="0" dirty="0" smtClean="0">
                <a:solidFill>
                  <a:srgbClr val="000000"/>
                </a:solidFill>
              </a:rPr>
              <a:t>Ask them to say the number in standard form. (44)</a:t>
            </a:r>
          </a:p>
          <a:p>
            <a:pPr marL="171450" indent="-171450">
              <a:buFont typeface="Arial"/>
              <a:buChar char="•"/>
            </a:pPr>
            <a:endParaRPr lang="en-US" baseline="0" dirty="0" smtClean="0"/>
          </a:p>
          <a:p>
            <a:pPr marL="0" indent="0">
              <a:buFont typeface="Arial"/>
              <a:buNone/>
            </a:pPr>
            <a:r>
              <a:rPr lang="en-US" baseline="0" dirty="0" smtClean="0"/>
              <a:t>Point out the suggested sequence for the remainder of this fluency found in G4-M1 book on page 1.A.4.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a:t>
            </a:fld>
            <a:endParaRPr lang="en-US" dirty="0"/>
          </a:p>
        </p:txBody>
      </p:sp>
      <p:sp>
        <p:nvSpPr>
          <p:cNvPr id="12" name="Date Placeholder 11"/>
          <p:cNvSpPr>
            <a:spLocks noGrp="1"/>
          </p:cNvSpPr>
          <p:nvPr>
            <p:ph type="dt" idx="13"/>
          </p:nvPr>
        </p:nvSpPr>
        <p:spPr/>
        <p:txBody>
          <a:bodyPr/>
          <a:lstStyle/>
          <a:p>
            <a:pPr>
              <a:defRPr/>
            </a:pPr>
            <a:r>
              <a:rPr lang="en-US" dirty="0" smtClean="0"/>
              <a:t>Module Focus Session                                      Grade 4 - Module 1</a:t>
            </a:r>
            <a:endParaRPr lang="en-US" dirty="0"/>
          </a:p>
        </p:txBody>
      </p:sp>
      <p:sp>
        <p:nvSpPr>
          <p:cNvPr id="13" name="Header Placeholder 12"/>
          <p:cNvSpPr>
            <a:spLocks noGrp="1"/>
          </p:cNvSpPr>
          <p:nvPr>
            <p:ph type="hdr" sz="quarter" idx="14"/>
          </p:nvPr>
        </p:nvSpPr>
        <p:spPr/>
        <p:txBody>
          <a:bodyPr/>
          <a:lstStyle/>
          <a:p>
            <a:pPr>
              <a:defRPr/>
            </a:pPr>
            <a:r>
              <a:rPr lang="en-US" dirty="0" smtClean="0"/>
              <a:t>Eureka Math: A Story of Units                       www.CommonCore.org</a:t>
            </a:r>
          </a:p>
        </p:txBody>
      </p:sp>
      <p:sp>
        <p:nvSpPr>
          <p:cNvPr id="8" name="Notes Placeholder 1"/>
          <p:cNvSpPr txBox="1">
            <a:spLocks/>
          </p:cNvSpPr>
          <p:nvPr/>
        </p:nvSpPr>
        <p:spPr>
          <a:xfrm>
            <a:off x="4191000" y="696686"/>
            <a:ext cx="2321874" cy="2612572"/>
          </a:xfrm>
          <a:prstGeom prst="rect">
            <a:avLst/>
          </a:prstGeom>
        </p:spPr>
        <p:txBody>
          <a:bodyPr vert="horz" lIns="86489" tIns="43244" rIns="86489" bIns="4324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a:t>TIME ALLOTTED FOR THIS SLIDE:  </a:t>
            </a:r>
          </a:p>
          <a:p>
            <a:pPr lvl="1"/>
            <a:r>
              <a:rPr lang="en-US" dirty="0" smtClean="0"/>
              <a:t>17 minutes</a:t>
            </a:r>
            <a:endParaRPr lang="en-US" dirty="0"/>
          </a:p>
          <a:p>
            <a:endParaRPr lang="en-US" dirty="0"/>
          </a:p>
          <a:p>
            <a:r>
              <a:rPr lang="en-US" dirty="0"/>
              <a:t>MATERIALS NEEDED:</a:t>
            </a:r>
          </a:p>
          <a:p>
            <a:pPr marL="433946" lvl="1" indent="-270277">
              <a:buFont typeface="Arial" pitchFamily="34" charset="0"/>
              <a:buChar char="•"/>
            </a:pPr>
            <a:r>
              <a:rPr lang="en-US" dirty="0" smtClean="0"/>
              <a:t>Sprint</a:t>
            </a:r>
          </a:p>
          <a:p>
            <a:pPr marL="433946" lvl="1" indent="-270277">
              <a:buFont typeface="Arial" pitchFamily="34" charset="0"/>
              <a:buChar char="•"/>
            </a:pPr>
            <a:r>
              <a:rPr lang="en-US" dirty="0" smtClean="0"/>
              <a:t>Unlabeled thousands place value chart</a:t>
            </a:r>
          </a:p>
          <a:p>
            <a:pPr marL="433946" lvl="1" indent="-270277">
              <a:buFont typeface="Arial" pitchFamily="34" charset="0"/>
              <a:buChar char="•"/>
            </a:pPr>
            <a:r>
              <a:rPr lang="en-US" dirty="0" smtClean="0"/>
              <a:t>Place value disks</a:t>
            </a:r>
            <a:endParaRPr lang="en-US" dirty="0"/>
          </a:p>
        </p:txBody>
      </p:sp>
      <p:sp>
        <p:nvSpPr>
          <p:cNvPr id="4" name="Footer Placeholder 3"/>
          <p:cNvSpPr>
            <a:spLocks noGrp="1"/>
          </p:cNvSpPr>
          <p:nvPr>
            <p:ph type="ftr" sz="quarter" idx="15"/>
          </p:nvPr>
        </p:nvSpPr>
        <p:spPr/>
        <p:txBody>
          <a:bodyPr/>
          <a:lstStyle/>
          <a:p>
            <a:r>
              <a:rPr lang="en-US" smtClean="0"/>
              <a:t>© 2014.  All rights reserved.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Picture 13" descr="cc-math-logo-large.png"/>
          <p:cNvPicPr>
            <a:picLocks noChangeAspect="1"/>
          </p:cNvPicPr>
          <p:nvPr userDrawn="1"/>
        </p:nvPicPr>
        <p:blipFill>
          <a:blip r:embed="rId2"/>
          <a:stretch>
            <a:fillRect/>
          </a:stretch>
        </p:blipFill>
        <p:spPr>
          <a:xfrm>
            <a:off x="1371600" y="1676400"/>
            <a:ext cx="6218903" cy="2286000"/>
          </a:xfrm>
          <a:prstGeom prst="rect">
            <a:avLst/>
          </a:prstGeom>
        </p:spPr>
      </p:pic>
      <p:sp>
        <p:nvSpPr>
          <p:cNvPr id="16" name="Text Placeholder 15"/>
          <p:cNvSpPr>
            <a:spLocks noGrp="1"/>
          </p:cNvSpPr>
          <p:nvPr>
            <p:ph type="body" sz="quarter" idx="10"/>
          </p:nvPr>
        </p:nvSpPr>
        <p:spPr>
          <a:xfrm>
            <a:off x="457200" y="4187952"/>
            <a:ext cx="8229600" cy="758952"/>
          </a:xfrm>
        </p:spPr>
        <p:txBody>
          <a:bodyPr anchor="ctr" anchorCtr="0">
            <a:noAutofit/>
          </a:bodyPr>
          <a:lstStyle>
            <a:lvl1pPr algn="ctr">
              <a:defRPr sz="4400">
                <a:solidFill>
                  <a:srgbClr val="DF6314"/>
                </a:solidFill>
              </a:defRPr>
            </a:lvl1pPr>
          </a:lstStyle>
          <a:p>
            <a:pPr lvl="0"/>
            <a:r>
              <a:rPr lang="en-US" dirty="0" smtClean="0"/>
              <a:t>Click to edit Master text styles</a:t>
            </a:r>
          </a:p>
        </p:txBody>
      </p:sp>
      <p:sp>
        <p:nvSpPr>
          <p:cNvPr id="18" name="Text Placeholder 17"/>
          <p:cNvSpPr>
            <a:spLocks noGrp="1"/>
          </p:cNvSpPr>
          <p:nvPr>
            <p:ph type="body" sz="quarter" idx="11"/>
          </p:nvPr>
        </p:nvSpPr>
        <p:spPr>
          <a:xfrm>
            <a:off x="457200" y="4992624"/>
            <a:ext cx="8229600" cy="493776"/>
          </a:xfrm>
        </p:spPr>
        <p:txBody>
          <a:bodyPr>
            <a:noAutofit/>
          </a:bodyPr>
          <a:lstStyle>
            <a:lvl1pPr algn="ctr">
              <a:defRPr sz="2400">
                <a:solidFill>
                  <a:srgbClr val="636466"/>
                </a:solidFill>
                <a:latin typeface="Agenda-Bold"/>
              </a:defRPr>
            </a:lvl1pPr>
          </a:lstStyle>
          <a:p>
            <a:pPr lvl="0"/>
            <a:r>
              <a:rPr lang="en-US" dirty="0" smtClean="0"/>
              <a:t>Click to edit Master text styles</a:t>
            </a:r>
          </a:p>
        </p:txBody>
      </p:sp>
    </p:spTree>
    <p:extLst>
      <p:ext uri="{BB962C8B-B14F-4D97-AF65-F5344CB8AC3E}">
        <p14:creationId xmlns:p14="http://schemas.microsoft.com/office/powerpoint/2010/main" val="105433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dirty="0"/>
          </a:p>
        </p:txBody>
      </p:sp>
    </p:spTree>
    <p:extLst>
      <p:ext uri="{BB962C8B-B14F-4D97-AF65-F5344CB8AC3E}">
        <p14:creationId xmlns:p14="http://schemas.microsoft.com/office/powerpoint/2010/main" val="19247459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dirty="0"/>
          </a:p>
        </p:txBody>
      </p:sp>
    </p:spTree>
    <p:extLst>
      <p:ext uri="{BB962C8B-B14F-4D97-AF65-F5344CB8AC3E}">
        <p14:creationId xmlns:p14="http://schemas.microsoft.com/office/powerpoint/2010/main" val="42778350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dirty="0"/>
          </a:p>
        </p:txBody>
      </p:sp>
    </p:spTree>
    <p:extLst>
      <p:ext uri="{BB962C8B-B14F-4D97-AF65-F5344CB8AC3E}">
        <p14:creationId xmlns:p14="http://schemas.microsoft.com/office/powerpoint/2010/main" val="35935759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16" name="TextBox 15"/>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39601396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24" name="TextBox 23"/>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39601396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22" name="TextBox 21"/>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39601396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16" name="TextBox 15"/>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39601396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16" name="TextBox 15"/>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39601396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16" name="TextBox 15"/>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39601396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16" name="TextBox 15"/>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39601396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16" name="TextBox 15"/>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39601396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6" name="Picture 2" descr="C:\Documents and Settings\jdiniz\Local Settings\Temporary Internet Files\Content.IE5\3CKUH0AK\MC900239461[1].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93952" y="3657600"/>
            <a:ext cx="2019790" cy="2353974"/>
          </a:xfrm>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21" name="TextBox 20"/>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29113254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6" name="Picture 15"/>
          <p:cNvPicPr/>
          <p:nvPr userDrawn="1"/>
        </p:nvPicPr>
        <p:blipFill>
          <a:blip r:embed="rId2">
            <a:extLst>
              <a:ext uri="{28A0092B-C50C-407E-A947-70E740481C1C}">
                <a14:useLocalDpi xmlns:a14="http://schemas.microsoft.com/office/drawing/2010/main" val="0"/>
              </a:ext>
            </a:extLst>
          </a:blip>
          <a:stretch>
            <a:fillRect/>
          </a:stretch>
        </p:blipFill>
        <p:spPr>
          <a:xfrm>
            <a:off x="6112674" y="3814602"/>
            <a:ext cx="2326943" cy="2125637"/>
          </a:xfrm>
          <a:prstGeom prst="rect">
            <a:avLst/>
          </a:prstGeom>
        </p:spPr>
      </p:pic>
      <p:sp>
        <p:nvSpPr>
          <p:cNvPr id="2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21" name="TextBox 20"/>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19404759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6" name="Picture 2" descr="C:\Documents and Settings\jdiniz\Local Settings\Temporary Internet Files\Content.IE5\3CKUH0AK\MC900239461[1].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93952" y="3657600"/>
            <a:ext cx="2019790" cy="2353974"/>
          </a:xfrm>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21" name="TextBox 20"/>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291132544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6" name="Picture 15"/>
          <p:cNvPicPr/>
          <p:nvPr userDrawn="1"/>
        </p:nvPicPr>
        <p:blipFill>
          <a:blip r:embed="rId2">
            <a:extLst>
              <a:ext uri="{28A0092B-C50C-407E-A947-70E740481C1C}">
                <a14:useLocalDpi xmlns:a14="http://schemas.microsoft.com/office/drawing/2010/main" val="0"/>
              </a:ext>
            </a:extLst>
          </a:blip>
          <a:stretch>
            <a:fillRect/>
          </a:stretch>
        </p:blipFill>
        <p:spPr>
          <a:xfrm>
            <a:off x="6112674" y="3814602"/>
            <a:ext cx="2326943" cy="2125637"/>
          </a:xfrm>
          <a:prstGeom prst="rect">
            <a:avLst/>
          </a:prstGeom>
        </p:spPr>
      </p:pic>
      <p:sp>
        <p:nvSpPr>
          <p:cNvPr id="2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21" name="TextBox 20"/>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19404759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16" name="TextBox 15"/>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39601396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16" name="TextBox 15"/>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396013963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16" name="TextBox 15"/>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396013963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16" name="TextBox 15"/>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39601396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16" name="TextBox 15"/>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39601396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dirty="0"/>
          </a:p>
        </p:txBody>
      </p:sp>
    </p:spTree>
    <p:extLst>
      <p:ext uri="{BB962C8B-B14F-4D97-AF65-F5344CB8AC3E}">
        <p14:creationId xmlns:p14="http://schemas.microsoft.com/office/powerpoint/2010/main" val="317362959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16" name="TextBox 15"/>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396013963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6" name="Picture 15"/>
          <p:cNvPicPr/>
          <p:nvPr userDrawn="1"/>
        </p:nvPicPr>
        <p:blipFill>
          <a:blip r:embed="rId2">
            <a:extLst>
              <a:ext uri="{28A0092B-C50C-407E-A947-70E740481C1C}">
                <a14:useLocalDpi xmlns:a14="http://schemas.microsoft.com/office/drawing/2010/main" val="0"/>
              </a:ext>
            </a:extLst>
          </a:blip>
          <a:stretch>
            <a:fillRect/>
          </a:stretch>
        </p:blipFill>
        <p:spPr>
          <a:xfrm>
            <a:off x="6112674" y="3814602"/>
            <a:ext cx="2326943" cy="2125637"/>
          </a:xfrm>
          <a:prstGeom prst="rect">
            <a:avLst/>
          </a:prstGeom>
        </p:spPr>
      </p:pic>
      <p:sp>
        <p:nvSpPr>
          <p:cNvPr id="2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21" name="TextBox 20"/>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194047592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16" name="TextBox 15"/>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396013963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6" name="Picture 2" descr="C:\Documents and Settings\jdiniz\Local Settings\Temporary Internet Files\Content.IE5\3CKUH0AK\MC900239461[1].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93952" y="3657600"/>
            <a:ext cx="2019790" cy="2353974"/>
          </a:xfrm>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
        <p:nvSpPr>
          <p:cNvPr id="21" name="TextBox 20"/>
          <p:cNvSpPr txBox="1"/>
          <p:nvPr userDrawn="1"/>
        </p:nvSpPr>
        <p:spPr>
          <a:xfrm>
            <a:off x="457200" y="6628163"/>
            <a:ext cx="71628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158" y="6286500"/>
            <a:ext cx="933178" cy="342900"/>
          </a:xfrm>
          <a:prstGeom prst="rect">
            <a:avLst/>
          </a:prstGeom>
        </p:spPr>
      </p:pic>
    </p:spTree>
    <p:extLst>
      <p:ext uri="{BB962C8B-B14F-4D97-AF65-F5344CB8AC3E}">
        <p14:creationId xmlns:p14="http://schemas.microsoft.com/office/powerpoint/2010/main" val="291132544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txBox="1">
            <a:spLocks/>
          </p:cNvSpPr>
          <p:nvPr userDrawn="1"/>
        </p:nvSpPr>
        <p:spPr>
          <a:xfrm>
            <a:off x="8434949" y="6115471"/>
            <a:ext cx="496903" cy="366713"/>
          </a:xfrm>
          <a:prstGeom prst="rect">
            <a:avLst/>
          </a:prstGeom>
        </p:spPr>
        <p:txBody>
          <a:bodyPr vert="horz" wrap="square" lIns="91440" tIns="45720" rIns="91440" bIns="45720" numCol="1" rtlCol="0" anchor="ctr" anchorCtr="0" compatLnSpc="1">
            <a:prstTxWarp prst="textNoShape">
              <a:avLst/>
            </a:prstTxWarp>
          </a:bodyPr>
          <a:lstStyle>
            <a:defPPr>
              <a:defRPr lang="en-US"/>
            </a:defPPr>
            <a:lvl1pPr algn="ctr" defTabSz="457200" rtl="0" fontAlgn="base">
              <a:spcBef>
                <a:spcPct val="0"/>
              </a:spcBef>
              <a:spcAft>
                <a:spcPct val="0"/>
              </a:spcAft>
              <a:defRPr sz="1000" b="1" kern="1200" baseline="0">
                <a:solidFill>
                  <a:srgbClr val="7B083C"/>
                </a:solidFill>
                <a:latin typeface="Calibri"/>
                <a:ea typeface="Arial" charset="0"/>
                <a:cs typeface="Calibri"/>
              </a:defRPr>
            </a:lvl1pPr>
            <a:lvl2pPr marL="4572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5pPr>
            <a:lvl6pPr marL="2286000" algn="l" defTabSz="914400" rtl="0" eaLnBrk="1" latinLnBrk="0" hangingPunct="1">
              <a:defRPr kern="1200" baseline="-25000">
                <a:solidFill>
                  <a:schemeClr val="tx1"/>
                </a:solidFill>
                <a:latin typeface="Arial" charset="0"/>
                <a:ea typeface="ＭＳ Ｐゴシック"/>
                <a:cs typeface="ＭＳ Ｐゴシック"/>
              </a:defRPr>
            </a:lvl6pPr>
            <a:lvl7pPr marL="2743200" algn="l" defTabSz="914400" rtl="0" eaLnBrk="1" latinLnBrk="0" hangingPunct="1">
              <a:defRPr kern="1200" baseline="-25000">
                <a:solidFill>
                  <a:schemeClr val="tx1"/>
                </a:solidFill>
                <a:latin typeface="Arial" charset="0"/>
                <a:ea typeface="ＭＳ Ｐゴシック"/>
                <a:cs typeface="ＭＳ Ｐゴシック"/>
              </a:defRPr>
            </a:lvl7pPr>
            <a:lvl8pPr marL="3200400" algn="l" defTabSz="914400" rtl="0" eaLnBrk="1" latinLnBrk="0" hangingPunct="1">
              <a:defRPr kern="1200" baseline="-25000">
                <a:solidFill>
                  <a:schemeClr val="tx1"/>
                </a:solidFill>
                <a:latin typeface="Arial" charset="0"/>
                <a:ea typeface="ＭＳ Ｐゴシック"/>
                <a:cs typeface="ＭＳ Ｐゴシック"/>
              </a:defRPr>
            </a:lvl8pPr>
            <a:lvl9pPr marL="3657600" algn="l" defTabSz="914400" rtl="0" eaLnBrk="1" latinLnBrk="0" hangingPunct="1">
              <a:defRPr kern="1200" baseline="-25000">
                <a:solidFill>
                  <a:schemeClr val="tx1"/>
                </a:solidFill>
                <a:latin typeface="Arial" charset="0"/>
                <a:ea typeface="ＭＳ Ｐゴシック"/>
                <a:cs typeface="ＭＳ Ｐゴシック"/>
              </a:defRPr>
            </a:lvl9pPr>
          </a:lstStyle>
          <a:p>
            <a:pPr>
              <a:defRPr/>
            </a:pPr>
            <a:fld id="{6F00AB01-4170-4D6E-91C0-E0BCC4030175}" type="slidenum">
              <a:rPr lang="en-US" smtClean="0"/>
              <a:pPr>
                <a:defRPr/>
              </a:pPr>
              <a:t>‹#›</a:t>
            </a:fld>
            <a:endParaRPr lang="en-US" dirty="0"/>
          </a:p>
        </p:txBody>
      </p:sp>
      <p:sp>
        <p:nvSpPr>
          <p:cNvPr id="13" name="TextBox 12"/>
          <p:cNvSpPr txBox="1"/>
          <p:nvPr userDrawn="1"/>
        </p:nvSpPr>
        <p:spPr>
          <a:xfrm>
            <a:off x="457200" y="6628163"/>
            <a:ext cx="708660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cxnSp>
        <p:nvCxnSpPr>
          <p:cNvPr id="15" name="Straight Connector 14"/>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Tree>
    <p:extLst>
      <p:ext uri="{BB962C8B-B14F-4D97-AF65-F5344CB8AC3E}">
        <p14:creationId xmlns:p14="http://schemas.microsoft.com/office/powerpoint/2010/main" val="5009939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dirty="0"/>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732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dirty="0"/>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foregroundMark x1="40948" y1="16364" x2="58621" y2="25455"/>
                        <a14:foregroundMark x1="80603" y1="3896" x2="88793" y2="6753"/>
                        <a14:foregroundMark x1="8190" y1="2857" x2="18103" y2="5195"/>
                        <a14:foregroundMark x1="31034" y1="47792" x2="63793" y2="51169"/>
                      </a14:backgroundRemoval>
                    </a14:imgEffect>
                  </a14:imgLayer>
                </a14:imgProps>
              </a:ext>
              <a:ext uri="{28A0092B-C50C-407E-A947-70E740481C1C}">
                <a14:useLocalDpi xmlns:a14="http://schemas.microsoft.com/office/drawing/2010/main" val="0"/>
              </a:ext>
            </a:extLst>
          </a:blip>
          <a:stretch>
            <a:fillRect/>
          </a:stretch>
        </p:blipFill>
        <p:spPr>
          <a:xfrm>
            <a:off x="6629400" y="3793503"/>
            <a:ext cx="1856728" cy="2835897"/>
          </a:xfrm>
          <a:prstGeom prst="rect">
            <a:avLst/>
          </a:prstGeom>
        </p:spPr>
      </p:pic>
      <p:sp>
        <p:nvSpPr>
          <p:cNvPr id="11"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732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dirty="0"/>
          </a:p>
        </p:txBody>
      </p:sp>
      <p:grpSp>
        <p:nvGrpSpPr>
          <p:cNvPr id="7" name="Group 6"/>
          <p:cNvGrpSpPr/>
          <p:nvPr userDrawn="1"/>
        </p:nvGrpSpPr>
        <p:grpSpPr>
          <a:xfrm>
            <a:off x="6248400" y="4503763"/>
            <a:ext cx="2326943" cy="2125637"/>
            <a:chOff x="6112674" y="4503763"/>
            <a:chExt cx="2326943" cy="2125637"/>
          </a:xfrm>
        </p:grpSpPr>
        <p:pic>
          <p:nvPicPr>
            <p:cNvPr id="10" name="Picture 9"/>
            <p:cNvPicPr/>
            <p:nvPr userDrawn="1"/>
          </p:nvPicPr>
          <p:blipFill>
            <a:blip r:embed="rId2">
              <a:extLst>
                <a:ext uri="{BEBA8EAE-BF5A-486C-A8C5-ECC9F3942E4B}">
                  <a14:imgProps xmlns:a14="http://schemas.microsoft.com/office/drawing/2010/main">
                    <a14:imgLayer r:embed="rId3">
                      <a14:imgEffect>
                        <a14:backgroundRemoval t="0" b="100000" l="0" r="100000">
                          <a14:foregroundMark x1="24415" y1="52893" x2="46488" y2="67769"/>
                          <a14:foregroundMark x1="56187" y1="50826" x2="77258" y2="67355"/>
                          <a14:foregroundMark x1="56187" y1="73140" x2="75585" y2="50826"/>
                          <a14:foregroundMark x1="23077" y1="67769" x2="23411" y2="67769"/>
                          <a14:foregroundMark x1="23411" y1="67769" x2="44147" y2="50000"/>
                        </a14:backgroundRemoval>
                      </a14:imgEffect>
                    </a14:imgLayer>
                  </a14:imgProps>
                </a:ext>
                <a:ext uri="{28A0092B-C50C-407E-A947-70E740481C1C}">
                  <a14:useLocalDpi xmlns:a14="http://schemas.microsoft.com/office/drawing/2010/main" val="0"/>
                </a:ext>
              </a:extLst>
            </a:blip>
            <a:stretch>
              <a:fillRect/>
            </a:stretch>
          </p:blipFill>
          <p:spPr>
            <a:xfrm>
              <a:off x="6112674" y="4503763"/>
              <a:ext cx="2326943" cy="2125637"/>
            </a:xfrm>
            <a:prstGeom prst="rect">
              <a:avLst/>
            </a:prstGeom>
          </p:spPr>
        </p:pic>
        <p:sp>
          <p:nvSpPr>
            <p:cNvPr id="11" name="Oval Callout 10"/>
            <p:cNvSpPr/>
            <p:nvPr userDrawn="1"/>
          </p:nvSpPr>
          <p:spPr>
            <a:xfrm>
              <a:off x="6136021" y="4530628"/>
              <a:ext cx="914400" cy="754037"/>
            </a:xfrm>
            <a:prstGeom prst="wedgeEllipseCallout">
              <a:avLst>
                <a:gd name="adj1" fmla="val 33124"/>
                <a:gd name="adj2" fmla="val 67442"/>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Callout 11"/>
            <p:cNvSpPr/>
            <p:nvPr userDrawn="1"/>
          </p:nvSpPr>
          <p:spPr>
            <a:xfrm flipH="1">
              <a:off x="7520549" y="4528980"/>
              <a:ext cx="914400" cy="754037"/>
            </a:xfrm>
            <a:prstGeom prst="wedgeEllipseCallout">
              <a:avLst>
                <a:gd name="adj1" fmla="val 33124"/>
                <a:gd name="adj2" fmla="val 67442"/>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14"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732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2" descr="C:\Documents and Settings\jdiniz\Local Settings\Temporary Internet Files\Content.IE5\3CKUH0AK\MC900239461[1].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1" y="4419600"/>
            <a:ext cx="1883007" cy="219456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dirty="0"/>
          </a:p>
        </p:txBody>
      </p:sp>
      <p:sp>
        <p:nvSpPr>
          <p:cNvPr id="1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13"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2202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778125"/>
            <a:ext cx="41148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778125"/>
            <a:ext cx="41148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dirty="0"/>
          </a:p>
        </p:txBody>
      </p:sp>
      <p:sp>
        <p:nvSpPr>
          <p:cNvPr id="9"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19648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spcBef>
                <a:spcPts val="0"/>
              </a:spcBef>
              <a:spcAft>
                <a:spcPts val="1200"/>
              </a:spcAft>
              <a:defRPr sz="2600"/>
            </a:lvl1pPr>
            <a:lvl2pPr>
              <a:spcBef>
                <a:spcPts val="0"/>
              </a:spcBef>
              <a:spcAft>
                <a:spcPts val="1200"/>
              </a:spcAft>
              <a:defRPr sz="2400"/>
            </a:lvl2pPr>
            <a:lvl3pPr>
              <a:spcBef>
                <a:spcPts val="0"/>
              </a:spcBef>
              <a:spcAft>
                <a:spcPts val="1200"/>
              </a:spcAft>
              <a:defRPr sz="2200"/>
            </a:lvl3pPr>
            <a:lvl4pPr>
              <a:spcBef>
                <a:spcPts val="0"/>
              </a:spcBef>
              <a:spcAft>
                <a:spcPts val="1200"/>
              </a:spcAft>
              <a:defRPr sz="1800"/>
            </a:lvl4pPr>
            <a:lvl5pPr>
              <a:spcBef>
                <a:spcPts val="0"/>
              </a:spcBef>
              <a:spcAft>
                <a:spcPts val="1200"/>
              </a:spcAft>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dirty="0"/>
          </a:p>
        </p:txBody>
      </p:sp>
    </p:spTree>
    <p:extLst>
      <p:ext uri="{BB962C8B-B14F-4D97-AF65-F5344CB8AC3E}">
        <p14:creationId xmlns:p14="http://schemas.microsoft.com/office/powerpoint/2010/main" val="86868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341437"/>
            <a:ext cx="8229600" cy="762000"/>
          </a:xfrm>
          <a:prstGeom prst="rect">
            <a:avLst/>
          </a:prstGeom>
        </p:spPr>
        <p:txBody>
          <a:bodyPr vert="horz" lIns="91440" tIns="45720" rIns="91440" bIns="45720" rtlCol="0" anchor="ctr">
            <a:normAutofit/>
          </a:bodyPr>
          <a:lstStyle/>
          <a:p>
            <a:r>
              <a:rPr lang="en-US" dirty="0" smtClean="0"/>
              <a:t>H1 Headline Style</a:t>
            </a:r>
            <a:endParaRPr lang="en-US" dirty="0"/>
          </a:p>
        </p:txBody>
      </p:sp>
      <p:sp>
        <p:nvSpPr>
          <p:cNvPr id="3" name="Text Placeholder 2"/>
          <p:cNvSpPr>
            <a:spLocks noGrp="1"/>
          </p:cNvSpPr>
          <p:nvPr>
            <p:ph type="body" idx="1"/>
          </p:nvPr>
        </p:nvSpPr>
        <p:spPr>
          <a:xfrm>
            <a:off x="381000" y="2408237"/>
            <a:ext cx="8229600" cy="1706563"/>
          </a:xfrm>
          <a:prstGeom prst="rect">
            <a:avLst/>
          </a:prstGeom>
        </p:spPr>
        <p:txBody>
          <a:bodyPr vert="horz" lIns="91440" tIns="45720" rIns="91440" bIns="45720" rtlCol="0" anchor="t">
            <a:normAutofit/>
          </a:bodyPr>
          <a:lstStyle/>
          <a:p>
            <a:pPr lvl="0"/>
            <a:r>
              <a:rPr lang="en-US" dirty="0" smtClean="0"/>
              <a:t>H2 Headline Style</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649" r:id="rId2"/>
    <p:sldLayoutId id="2147483716" r:id="rId3"/>
    <p:sldLayoutId id="2147483695" r:id="rId4"/>
    <p:sldLayoutId id="2147483696" r:id="rId5"/>
    <p:sldLayoutId id="2147483697" r:id="rId6"/>
    <p:sldLayoutId id="2147483654" r:id="rId7"/>
    <p:sldLayoutId id="2147483653" r:id="rId8"/>
    <p:sldLayoutId id="2147483655" r:id="rId9"/>
    <p:sldLayoutId id="2147483713" r:id="rId10"/>
    <p:sldLayoutId id="2147483714" r:id="rId11"/>
    <p:sldLayoutId id="2147483715" r:id="rId12"/>
    <p:sldLayoutId id="2147483719"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 id="2147483740" r:id="rId33"/>
    <p:sldLayoutId id="2147483741" r:id="rId34"/>
  </p:sldLayoutIdLst>
  <p:hf sldNum="0" hdr="0" ftr="0" dt="0"/>
  <p:txStyles>
    <p:titleStyle>
      <a:lvl1pPr algn="l" defTabSz="457200" rtl="0" eaLnBrk="1" latinLnBrk="0" hangingPunct="1">
        <a:spcBef>
          <a:spcPct val="0"/>
        </a:spcBef>
        <a:buNone/>
        <a:defRPr sz="4400" b="0" i="0" kern="1200">
          <a:solidFill>
            <a:srgbClr val="DF6314"/>
          </a:solidFill>
          <a:latin typeface="Agenda-Light"/>
          <a:ea typeface="+mj-ea"/>
          <a:cs typeface="Agenda-Light"/>
        </a:defRPr>
      </a:lvl1pPr>
    </p:titleStyle>
    <p:body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math-logo-large.png"/>
          <p:cNvPicPr>
            <a:picLocks noChangeAspect="1"/>
          </p:cNvPicPr>
          <p:nvPr/>
        </p:nvPicPr>
        <p:blipFill>
          <a:blip r:embed="rId3"/>
          <a:stretch>
            <a:fillRect/>
          </a:stretch>
        </p:blipFill>
        <p:spPr>
          <a:xfrm>
            <a:off x="1371600" y="1676400"/>
            <a:ext cx="6218903" cy="2286000"/>
          </a:xfrm>
          <a:prstGeom prst="rect">
            <a:avLst/>
          </a:prstGeom>
        </p:spPr>
      </p:pic>
      <p:sp>
        <p:nvSpPr>
          <p:cNvPr id="9" name="Title Placeholder 1"/>
          <p:cNvSpPr txBox="1">
            <a:spLocks/>
          </p:cNvSpPr>
          <p:nvPr/>
        </p:nvSpPr>
        <p:spPr>
          <a:xfrm>
            <a:off x="457200" y="4191000"/>
            <a:ext cx="8229600" cy="762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DF6314"/>
                </a:solidFill>
                <a:effectLst/>
                <a:uLnTx/>
                <a:uFillTx/>
                <a:latin typeface="Agenda-Light"/>
                <a:ea typeface="+mj-ea"/>
                <a:cs typeface="Agenda-Light"/>
              </a:rPr>
              <a:t>A Story of Units</a:t>
            </a:r>
            <a:endParaRPr kumimoji="0" lang="en-US" sz="4400" b="0" i="0" u="none" strike="noStrike" kern="1200" cap="none" spc="0" normalizeH="0" baseline="0" noProof="0" dirty="0">
              <a:ln>
                <a:noFill/>
              </a:ln>
              <a:solidFill>
                <a:srgbClr val="DF6314"/>
              </a:solidFill>
              <a:effectLst/>
              <a:uLnTx/>
              <a:uFillTx/>
              <a:latin typeface="Agenda-Light"/>
              <a:ea typeface="+mj-ea"/>
              <a:cs typeface="Agenda-Light"/>
            </a:endParaRPr>
          </a:p>
        </p:txBody>
      </p:sp>
      <p:sp>
        <p:nvSpPr>
          <p:cNvPr id="10" name="TextBox 9"/>
          <p:cNvSpPr txBox="1"/>
          <p:nvPr/>
        </p:nvSpPr>
        <p:spPr>
          <a:xfrm>
            <a:off x="2576051" y="4993957"/>
            <a:ext cx="3810000" cy="769441"/>
          </a:xfrm>
          <a:prstGeom prst="rect">
            <a:avLst/>
          </a:prstGeom>
          <a:noFill/>
        </p:spPr>
        <p:txBody>
          <a:bodyPr wrap="square" rtlCol="0">
            <a:spAutoFit/>
          </a:bodyPr>
          <a:lstStyle/>
          <a:p>
            <a:pPr marL="0" lvl="1" algn="ctr"/>
            <a:r>
              <a:rPr lang="en-US" sz="2600" dirty="0" smtClean="0">
                <a:solidFill>
                  <a:srgbClr val="636466"/>
                </a:solidFill>
                <a:latin typeface="Agenda-Bold"/>
                <a:cs typeface="Agenda-Bold"/>
              </a:rPr>
              <a:t>Curriculum Overview</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48135" y="1809669"/>
            <a:ext cx="7383490" cy="3724096"/>
          </a:xfrm>
          <a:prstGeom prst="rect">
            <a:avLst/>
          </a:prstGeom>
          <a:noFill/>
        </p:spPr>
        <p:txBody>
          <a:bodyPr wrap="square" rtlCol="0">
            <a:spAutoFit/>
          </a:bodyPr>
          <a:lstStyle/>
          <a:p>
            <a:pPr marL="2114550" indent="-2114550">
              <a:spcBef>
                <a:spcPts val="1200"/>
              </a:spcBef>
              <a:spcAft>
                <a:spcPts val="1200"/>
              </a:spcAft>
            </a:pPr>
            <a:r>
              <a:rPr lang="en-US" sz="2800" b="1" baseline="0" dirty="0" smtClean="0">
                <a:solidFill>
                  <a:schemeClr val="accent3">
                    <a:lumMod val="50000"/>
                  </a:schemeClr>
                </a:solidFill>
                <a:latin typeface="+mn-lt"/>
              </a:rPr>
              <a:t>Maintenance</a:t>
            </a:r>
            <a:r>
              <a:rPr lang="en-US" sz="2800" baseline="0" dirty="0" smtClean="0">
                <a:solidFill>
                  <a:schemeClr val="accent3">
                    <a:lumMod val="50000"/>
                  </a:schemeClr>
                </a:solidFill>
                <a:latin typeface="+mn-lt"/>
              </a:rPr>
              <a:t>  staying sharp on previously learned skills</a:t>
            </a:r>
          </a:p>
          <a:p>
            <a:pPr marL="2114550" indent="-2114550">
              <a:spcBef>
                <a:spcPts val="1200"/>
              </a:spcBef>
              <a:spcAft>
                <a:spcPts val="1200"/>
              </a:spcAft>
            </a:pPr>
            <a:r>
              <a:rPr lang="en-US" sz="2800" b="1" baseline="0" dirty="0" smtClean="0">
                <a:solidFill>
                  <a:schemeClr val="accent3">
                    <a:lumMod val="50000"/>
                  </a:schemeClr>
                </a:solidFill>
                <a:latin typeface="+mn-lt"/>
              </a:rPr>
              <a:t>Preparation</a:t>
            </a:r>
            <a:r>
              <a:rPr lang="en-US" sz="2800" baseline="0" dirty="0" smtClean="0">
                <a:solidFill>
                  <a:schemeClr val="accent3">
                    <a:lumMod val="50000"/>
                  </a:schemeClr>
                </a:solidFill>
                <a:latin typeface="+mn-lt"/>
              </a:rPr>
              <a:t>     targeted practice for the current lesson</a:t>
            </a:r>
          </a:p>
          <a:p>
            <a:pPr marL="2114550" indent="-2114550">
              <a:spcBef>
                <a:spcPts val="1200"/>
              </a:spcBef>
              <a:spcAft>
                <a:spcPts val="1200"/>
              </a:spcAft>
            </a:pPr>
            <a:r>
              <a:rPr lang="en-US" sz="2800" b="1" baseline="0" dirty="0" smtClean="0">
                <a:solidFill>
                  <a:schemeClr val="accent3">
                    <a:lumMod val="50000"/>
                  </a:schemeClr>
                </a:solidFill>
                <a:latin typeface="+mn-lt"/>
              </a:rPr>
              <a:t>Anticipation</a:t>
            </a:r>
            <a:r>
              <a:rPr lang="en-US" sz="2800" baseline="0" dirty="0" smtClean="0">
                <a:solidFill>
                  <a:schemeClr val="accent3">
                    <a:lumMod val="50000"/>
                  </a:schemeClr>
                </a:solidFill>
                <a:latin typeface="+mn-lt"/>
              </a:rPr>
              <a:t>    skills that ensure that students will be ready for the in-depth work of upcoming lessons</a:t>
            </a:r>
            <a:endParaRPr lang="en-US" sz="2800" baseline="0" dirty="0">
              <a:solidFill>
                <a:schemeClr val="accent3">
                  <a:lumMod val="50000"/>
                </a:schemeClr>
              </a:solidFill>
              <a:latin typeface="+mn-lt"/>
            </a:endParaRPr>
          </a:p>
        </p:txBody>
      </p:sp>
      <p:sp>
        <p:nvSpPr>
          <p:cNvPr id="2" name="Title 1"/>
          <p:cNvSpPr>
            <a:spLocks noGrp="1"/>
          </p:cNvSpPr>
          <p:nvPr>
            <p:ph type="title"/>
          </p:nvPr>
        </p:nvSpPr>
        <p:spPr>
          <a:xfrm>
            <a:off x="457200" y="533400"/>
            <a:ext cx="8229600" cy="824382"/>
          </a:xfrm>
        </p:spPr>
        <p:txBody>
          <a:bodyPr/>
          <a:lstStyle/>
          <a:p>
            <a:r>
              <a:rPr lang="en-US" dirty="0" smtClean="0"/>
              <a:t>The Role of Fluency</a:t>
            </a:r>
            <a:endParaRPr lang="en-US" dirty="0"/>
          </a:p>
        </p:txBody>
      </p:sp>
    </p:spTree>
    <p:extLst>
      <p:ext uri="{BB962C8B-B14F-4D97-AF65-F5344CB8AC3E}">
        <p14:creationId xmlns:p14="http://schemas.microsoft.com/office/powerpoint/2010/main" val="3084883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24382"/>
          </a:xfrm>
        </p:spPr>
        <p:txBody>
          <a:bodyPr/>
          <a:lstStyle/>
          <a:p>
            <a:r>
              <a:rPr lang="en-US" dirty="0" smtClean="0"/>
              <a:t>Lesson 1</a:t>
            </a:r>
            <a:br>
              <a:rPr lang="en-US" dirty="0" smtClean="0"/>
            </a:br>
            <a:r>
              <a:rPr lang="en-US" sz="2400" dirty="0" smtClean="0"/>
              <a:t>Objective: Interpret a multiplication equation as a comparison.</a:t>
            </a:r>
            <a:endParaRPr lang="en-US" sz="2400" dirty="0"/>
          </a:p>
        </p:txBody>
      </p:sp>
      <p:sp>
        <p:nvSpPr>
          <p:cNvPr id="4" name="Text Placeholder 3"/>
          <p:cNvSpPr>
            <a:spLocks noGrp="1"/>
          </p:cNvSpPr>
          <p:nvPr>
            <p:ph type="body" sz="quarter" idx="11"/>
          </p:nvPr>
        </p:nvSpPr>
        <p:spPr>
          <a:xfrm>
            <a:off x="457200" y="5439882"/>
            <a:ext cx="8229600" cy="825500"/>
          </a:xfrm>
        </p:spPr>
        <p:txBody>
          <a:bodyPr/>
          <a:lstStyle/>
          <a:p>
            <a:r>
              <a:rPr lang="en-US" dirty="0" smtClean="0"/>
              <a:t>Lesson 1: Application Problem</a:t>
            </a:r>
            <a:endParaRPr lang="en-US" dirty="0"/>
          </a:p>
        </p:txBody>
      </p:sp>
      <p:pic>
        <p:nvPicPr>
          <p:cNvPr id="3" name="Picture 2"/>
          <p:cNvPicPr>
            <a:picLocks noChangeAspect="1"/>
          </p:cNvPicPr>
          <p:nvPr/>
        </p:nvPicPr>
        <p:blipFill>
          <a:blip r:embed="rId3"/>
          <a:stretch>
            <a:fillRect/>
          </a:stretch>
        </p:blipFill>
        <p:spPr>
          <a:xfrm>
            <a:off x="457200" y="1676400"/>
            <a:ext cx="7912100" cy="2625748"/>
          </a:xfrm>
          <a:prstGeom prst="rect">
            <a:avLst/>
          </a:prstGeom>
        </p:spPr>
      </p:pic>
    </p:spTree>
    <p:extLst>
      <p:ext uri="{BB962C8B-B14F-4D97-AF65-F5344CB8AC3E}">
        <p14:creationId xmlns:p14="http://schemas.microsoft.com/office/powerpoint/2010/main" val="3119734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33" y="609600"/>
            <a:ext cx="8229600" cy="824382"/>
          </a:xfrm>
        </p:spPr>
        <p:txBody>
          <a:bodyPr/>
          <a:lstStyle/>
          <a:p>
            <a:r>
              <a:rPr lang="en-US" dirty="0" smtClean="0"/>
              <a:t>Application Problems</a:t>
            </a:r>
            <a:endParaRPr lang="en-US" dirty="0"/>
          </a:p>
        </p:txBody>
      </p:sp>
      <p:sp>
        <p:nvSpPr>
          <p:cNvPr id="3" name="Content Placeholder 2"/>
          <p:cNvSpPr>
            <a:spLocks noGrp="1"/>
          </p:cNvSpPr>
          <p:nvPr>
            <p:ph idx="1"/>
          </p:nvPr>
        </p:nvSpPr>
        <p:spPr>
          <a:xfrm>
            <a:off x="467833" y="4301222"/>
            <a:ext cx="3221665" cy="579240"/>
          </a:xfrm>
        </p:spPr>
        <p:txBody>
          <a:bodyPr/>
          <a:lstStyle/>
          <a:p>
            <a:pPr marL="687388">
              <a:spcBef>
                <a:spcPts val="1200"/>
              </a:spcBef>
              <a:spcAft>
                <a:spcPts val="1200"/>
              </a:spcAft>
            </a:pPr>
            <a:r>
              <a:rPr lang="en-US" b="1" dirty="0" smtClean="0">
                <a:solidFill>
                  <a:schemeClr val="accent3">
                    <a:lumMod val="50000"/>
                  </a:schemeClr>
                </a:solidFill>
              </a:rPr>
              <a:t>Read  </a:t>
            </a:r>
            <a:r>
              <a:rPr lang="en-US" dirty="0" smtClean="0">
                <a:solidFill>
                  <a:schemeClr val="accent3">
                    <a:lumMod val="50000"/>
                  </a:schemeClr>
                </a:solidFill>
              </a:rPr>
              <a:t>the problem</a:t>
            </a:r>
            <a:endParaRPr lang="en-US" b="1" dirty="0" smtClean="0">
              <a:solidFill>
                <a:schemeClr val="accent3">
                  <a:lumMod val="50000"/>
                </a:schemeClr>
              </a:solidFill>
            </a:endParaRPr>
          </a:p>
        </p:txBody>
      </p:sp>
      <p:sp>
        <p:nvSpPr>
          <p:cNvPr id="4" name="Content Placeholder 2"/>
          <p:cNvSpPr txBox="1">
            <a:spLocks/>
          </p:cNvSpPr>
          <p:nvPr/>
        </p:nvSpPr>
        <p:spPr bwMode="auto">
          <a:xfrm>
            <a:off x="801584" y="4884970"/>
            <a:ext cx="8342416" cy="67732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b="1" baseline="0" dirty="0" smtClean="0">
                <a:solidFill>
                  <a:schemeClr val="accent3">
                    <a:lumMod val="50000"/>
                  </a:schemeClr>
                </a:solidFill>
              </a:rPr>
              <a:t>Draw</a:t>
            </a:r>
            <a:r>
              <a:rPr lang="en-US" baseline="0" dirty="0" smtClean="0">
                <a:solidFill>
                  <a:schemeClr val="accent3">
                    <a:lumMod val="50000"/>
                  </a:schemeClr>
                </a:solidFill>
              </a:rPr>
              <a:t>  and label a model to represent the problem</a:t>
            </a:r>
          </a:p>
        </p:txBody>
      </p:sp>
      <p:sp>
        <p:nvSpPr>
          <p:cNvPr id="5" name="Content Placeholder 2"/>
          <p:cNvSpPr txBox="1">
            <a:spLocks/>
          </p:cNvSpPr>
          <p:nvPr/>
        </p:nvSpPr>
        <p:spPr bwMode="auto">
          <a:xfrm>
            <a:off x="813452" y="5474779"/>
            <a:ext cx="7492348" cy="69316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b="1" baseline="0" dirty="0" smtClean="0">
                <a:solidFill>
                  <a:schemeClr val="accent3">
                    <a:lumMod val="50000"/>
                  </a:schemeClr>
                </a:solidFill>
              </a:rPr>
              <a:t>Write  </a:t>
            </a:r>
            <a:r>
              <a:rPr lang="en-US" baseline="0" dirty="0" smtClean="0">
                <a:solidFill>
                  <a:schemeClr val="accent3">
                    <a:lumMod val="50000"/>
                  </a:schemeClr>
                </a:solidFill>
              </a:rPr>
              <a:t>an equation and a complete word sentence</a:t>
            </a:r>
            <a:endParaRPr lang="en-US" b="1" baseline="0" dirty="0">
              <a:solidFill>
                <a:schemeClr val="accent3">
                  <a:lumMod val="50000"/>
                </a:schemeClr>
              </a:solidFill>
            </a:endParaRPr>
          </a:p>
        </p:txBody>
      </p:sp>
      <p:grpSp>
        <p:nvGrpSpPr>
          <p:cNvPr id="9" name="Group 8"/>
          <p:cNvGrpSpPr/>
          <p:nvPr/>
        </p:nvGrpSpPr>
        <p:grpSpPr>
          <a:xfrm>
            <a:off x="696686" y="4374763"/>
            <a:ext cx="443345" cy="1529910"/>
            <a:chOff x="696686" y="2280062"/>
            <a:chExt cx="443345" cy="1529910"/>
          </a:xfrm>
        </p:grpSpPr>
        <p:sp>
          <p:nvSpPr>
            <p:cNvPr id="6" name="Rectangle 5"/>
            <p:cNvSpPr/>
            <p:nvPr/>
          </p:nvSpPr>
          <p:spPr>
            <a:xfrm>
              <a:off x="696686" y="2280062"/>
              <a:ext cx="310563" cy="344385"/>
            </a:xfrm>
            <a:prstGeom prst="rect">
              <a:avLst/>
            </a:prstGeom>
            <a:solidFill>
              <a:srgbClr val="FFFF00">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696686" y="2861951"/>
              <a:ext cx="332509" cy="344385"/>
            </a:xfrm>
            <a:prstGeom prst="rect">
              <a:avLst/>
            </a:prstGeom>
            <a:solidFill>
              <a:srgbClr val="FFFF00">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710544" y="3465587"/>
              <a:ext cx="429487" cy="344385"/>
            </a:xfrm>
            <a:prstGeom prst="rect">
              <a:avLst/>
            </a:prstGeom>
            <a:solidFill>
              <a:srgbClr val="FFFF00">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Content Placeholder 2"/>
          <p:cNvSpPr txBox="1">
            <a:spLocks/>
          </p:cNvSpPr>
          <p:nvPr/>
        </p:nvSpPr>
        <p:spPr bwMode="auto">
          <a:xfrm>
            <a:off x="465985" y="3631627"/>
            <a:ext cx="4244228" cy="55192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baseline="0" dirty="0" smtClean="0">
                <a:solidFill>
                  <a:schemeClr val="accent3">
                    <a:lumMod val="50000"/>
                  </a:schemeClr>
                </a:solidFill>
              </a:rPr>
              <a:t>Problem-solving process: </a:t>
            </a:r>
          </a:p>
        </p:txBody>
      </p:sp>
      <p:sp>
        <p:nvSpPr>
          <p:cNvPr id="11" name="TextBox 10"/>
          <p:cNvSpPr txBox="1"/>
          <p:nvPr/>
        </p:nvSpPr>
        <p:spPr>
          <a:xfrm>
            <a:off x="642821" y="1649376"/>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chemeClr val="accent3">
                    <a:lumMod val="50000"/>
                  </a:schemeClr>
                </a:solidFill>
                <a:latin typeface="+mn-lt"/>
              </a:rPr>
              <a:t>Real world problem solving</a:t>
            </a:r>
            <a:endParaRPr lang="en-US" sz="2800" baseline="0" dirty="0">
              <a:solidFill>
                <a:schemeClr val="accent3">
                  <a:lumMod val="50000"/>
                </a:schemeClr>
              </a:solidFill>
              <a:latin typeface="+mn-lt"/>
            </a:endParaRPr>
          </a:p>
        </p:txBody>
      </p:sp>
      <p:sp>
        <p:nvSpPr>
          <p:cNvPr id="12" name="TextBox 11"/>
          <p:cNvSpPr txBox="1"/>
          <p:nvPr/>
        </p:nvSpPr>
        <p:spPr>
          <a:xfrm>
            <a:off x="642821" y="2172596"/>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chemeClr val="accent3">
                    <a:lumMod val="50000"/>
                  </a:schemeClr>
                </a:solidFill>
                <a:latin typeface="+mn-lt"/>
              </a:rPr>
              <a:t>Placement in lesson depends on function</a:t>
            </a:r>
            <a:endParaRPr lang="en-US" sz="2800" baseline="0" dirty="0">
              <a:solidFill>
                <a:schemeClr val="accent3">
                  <a:lumMod val="50000"/>
                </a:schemeClr>
              </a:solidFill>
              <a:latin typeface="+mn-lt"/>
            </a:endParaRPr>
          </a:p>
        </p:txBody>
      </p:sp>
      <p:sp>
        <p:nvSpPr>
          <p:cNvPr id="13" name="TextBox 12"/>
          <p:cNvSpPr txBox="1"/>
          <p:nvPr/>
        </p:nvSpPr>
        <p:spPr>
          <a:xfrm>
            <a:off x="642821" y="2695816"/>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chemeClr val="accent3">
                    <a:lumMod val="50000"/>
                  </a:schemeClr>
                </a:solidFill>
                <a:latin typeface="+mn-lt"/>
              </a:rPr>
              <a:t>Opportunity for informal assessment</a:t>
            </a:r>
            <a:endParaRPr lang="en-US" sz="2800" baseline="0" dirty="0">
              <a:solidFill>
                <a:schemeClr val="accent3">
                  <a:lumMod val="50000"/>
                </a:schemeClr>
              </a:solidFill>
              <a:latin typeface="+mn-lt"/>
            </a:endParaRPr>
          </a:p>
        </p:txBody>
      </p:sp>
    </p:spTree>
    <p:extLst>
      <p:ext uri="{BB962C8B-B14F-4D97-AF65-F5344CB8AC3E}">
        <p14:creationId xmlns:p14="http://schemas.microsoft.com/office/powerpoint/2010/main" val="220312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24382"/>
          </a:xfrm>
        </p:spPr>
        <p:txBody>
          <a:bodyPr/>
          <a:lstStyle/>
          <a:p>
            <a:r>
              <a:rPr lang="en-US" dirty="0" smtClean="0"/>
              <a:t>Lesson 1</a:t>
            </a:r>
            <a:br>
              <a:rPr lang="en-US" dirty="0" smtClean="0"/>
            </a:br>
            <a:r>
              <a:rPr lang="en-US" sz="2400" dirty="0" smtClean="0"/>
              <a:t>Objective: Interpret a multiplication equation as a comparison.</a:t>
            </a:r>
            <a:endParaRPr lang="en-US" sz="2400" dirty="0"/>
          </a:p>
        </p:txBody>
      </p:sp>
      <p:sp>
        <p:nvSpPr>
          <p:cNvPr id="5" name="Text Placeholder 4"/>
          <p:cNvSpPr>
            <a:spLocks noGrp="1"/>
          </p:cNvSpPr>
          <p:nvPr>
            <p:ph type="body" sz="quarter" idx="11"/>
          </p:nvPr>
        </p:nvSpPr>
        <p:spPr/>
        <p:txBody>
          <a:bodyPr/>
          <a:lstStyle/>
          <a:p>
            <a:r>
              <a:rPr lang="en-US" dirty="0" smtClean="0"/>
              <a:t>Lesson 1: Concept Development</a:t>
            </a:r>
            <a:endParaRPr lang="en-US" dirty="0"/>
          </a:p>
        </p:txBody>
      </p:sp>
      <p:sp>
        <p:nvSpPr>
          <p:cNvPr id="3" name="TextBox 2"/>
          <p:cNvSpPr txBox="1"/>
          <p:nvPr/>
        </p:nvSpPr>
        <p:spPr>
          <a:xfrm>
            <a:off x="457200" y="4613853"/>
            <a:ext cx="8382000" cy="923330"/>
          </a:xfrm>
          <a:prstGeom prst="rect">
            <a:avLst/>
          </a:prstGeom>
          <a:noFill/>
        </p:spPr>
        <p:txBody>
          <a:bodyPr wrap="square" rtlCol="0">
            <a:spAutoFit/>
          </a:bodyPr>
          <a:lstStyle/>
          <a:p>
            <a:r>
              <a:rPr lang="en-US" dirty="0" smtClean="0"/>
              <a:t>1 </a:t>
            </a:r>
            <a:r>
              <a:rPr lang="en-US" dirty="0"/>
              <a:t>ten = 10 × 1 one  			(Say, “1 ten is 10 times as much as 1 one.”)</a:t>
            </a:r>
          </a:p>
          <a:p>
            <a:r>
              <a:rPr lang="en-US" dirty="0"/>
              <a:t>1 hundred = 10 × 1 ten 		(Say, “1 hundred is 10 times as much as 1 ten.”)</a:t>
            </a:r>
          </a:p>
          <a:p>
            <a:r>
              <a:rPr lang="en-US" dirty="0"/>
              <a:t>1 thousand = 10 × 1 hundred 	(Say, “1 thousand is 10 times as much as 1 hundred.”</a:t>
            </a:r>
            <a:r>
              <a:rPr lang="en-US" dirty="0" smtClean="0"/>
              <a:t>)</a:t>
            </a:r>
            <a:endParaRPr lang="en-US" dirty="0"/>
          </a:p>
        </p:txBody>
      </p:sp>
      <p:pic>
        <p:nvPicPr>
          <p:cNvPr id="4" name="Picture 3"/>
          <p:cNvPicPr>
            <a:picLocks noChangeAspect="1"/>
          </p:cNvPicPr>
          <p:nvPr/>
        </p:nvPicPr>
        <p:blipFill>
          <a:blip r:embed="rId3"/>
          <a:stretch>
            <a:fillRect/>
          </a:stretch>
        </p:blipFill>
        <p:spPr>
          <a:xfrm>
            <a:off x="384180" y="1670050"/>
            <a:ext cx="6515100" cy="876300"/>
          </a:xfrm>
          <a:prstGeom prst="rect">
            <a:avLst/>
          </a:prstGeom>
        </p:spPr>
      </p:pic>
      <p:pic>
        <p:nvPicPr>
          <p:cNvPr id="6" name="Picture 5"/>
          <p:cNvPicPr>
            <a:picLocks noChangeAspect="1"/>
          </p:cNvPicPr>
          <p:nvPr/>
        </p:nvPicPr>
        <p:blipFill>
          <a:blip r:embed="rId4"/>
          <a:stretch>
            <a:fillRect/>
          </a:stretch>
        </p:blipFill>
        <p:spPr>
          <a:xfrm>
            <a:off x="491778" y="2549119"/>
            <a:ext cx="3186631" cy="1968500"/>
          </a:xfrm>
          <a:prstGeom prst="rect">
            <a:avLst/>
          </a:prstGeom>
        </p:spPr>
      </p:pic>
      <p:pic>
        <p:nvPicPr>
          <p:cNvPr id="7" name="Picture 6"/>
          <p:cNvPicPr>
            <a:picLocks noChangeAspect="1"/>
          </p:cNvPicPr>
          <p:nvPr/>
        </p:nvPicPr>
        <p:blipFill>
          <a:blip r:embed="rId5"/>
          <a:stretch>
            <a:fillRect/>
          </a:stretch>
        </p:blipFill>
        <p:spPr>
          <a:xfrm>
            <a:off x="4419600" y="2578449"/>
            <a:ext cx="2819400" cy="2036233"/>
          </a:xfrm>
          <a:prstGeom prst="rect">
            <a:avLst/>
          </a:prstGeom>
        </p:spPr>
      </p:pic>
    </p:spTree>
    <p:extLst>
      <p:ext uri="{BB962C8B-B14F-4D97-AF65-F5344CB8AC3E}">
        <p14:creationId xmlns:p14="http://schemas.microsoft.com/office/powerpoint/2010/main" val="352039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par>
                                <p:cTn id="12" presetID="3" presetClass="entr" presetSubtype="1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par>
                                <p:cTn id="15" presetID="3"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026"/>
            <a:ext cx="8229600" cy="824382"/>
          </a:xfrm>
        </p:spPr>
        <p:txBody>
          <a:bodyPr/>
          <a:lstStyle/>
          <a:p>
            <a:r>
              <a:rPr lang="en-US" dirty="0" smtClean="0"/>
              <a:t>Concept Development</a:t>
            </a:r>
            <a:endParaRPr lang="en-US" dirty="0"/>
          </a:p>
        </p:txBody>
      </p:sp>
      <p:sp>
        <p:nvSpPr>
          <p:cNvPr id="5" name="Content Placeholder 4"/>
          <p:cNvSpPr>
            <a:spLocks noGrp="1"/>
          </p:cNvSpPr>
          <p:nvPr>
            <p:ph idx="1"/>
          </p:nvPr>
        </p:nvSpPr>
        <p:spPr>
          <a:xfrm>
            <a:off x="505326" y="1438453"/>
            <a:ext cx="6665495" cy="805663"/>
          </a:xfrm>
        </p:spPr>
        <p:txBody>
          <a:bodyPr/>
          <a:lstStyle/>
          <a:p>
            <a:pPr marL="457200" indent="-457200">
              <a:buFont typeface="Arial" panose="020B0604020202020204" pitchFamily="34" charset="0"/>
              <a:buChar char="•"/>
            </a:pPr>
            <a:r>
              <a:rPr lang="en-US" dirty="0" smtClean="0">
                <a:solidFill>
                  <a:schemeClr val="accent3">
                    <a:lumMod val="50000"/>
                  </a:schemeClr>
                </a:solidFill>
              </a:rPr>
              <a:t>New material</a:t>
            </a:r>
          </a:p>
        </p:txBody>
      </p:sp>
      <p:sp>
        <p:nvSpPr>
          <p:cNvPr id="4" name="Content Placeholder 4"/>
          <p:cNvSpPr txBox="1">
            <a:spLocks/>
          </p:cNvSpPr>
          <p:nvPr/>
        </p:nvSpPr>
        <p:spPr bwMode="auto">
          <a:xfrm>
            <a:off x="529389" y="2027549"/>
            <a:ext cx="7652085"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baseline="0" dirty="0" smtClean="0">
                <a:solidFill>
                  <a:schemeClr val="accent3">
                    <a:lumMod val="50000"/>
                  </a:schemeClr>
                </a:solidFill>
              </a:rPr>
              <a:t>Timing includes 10 minutes for Problem Set</a:t>
            </a:r>
            <a:endParaRPr lang="en-US" baseline="0" dirty="0">
              <a:solidFill>
                <a:schemeClr val="accent3">
                  <a:lumMod val="50000"/>
                </a:schemeClr>
              </a:solidFill>
            </a:endParaRPr>
          </a:p>
        </p:txBody>
      </p:sp>
      <p:sp>
        <p:nvSpPr>
          <p:cNvPr id="6" name="Content Placeholder 4"/>
          <p:cNvSpPr txBox="1">
            <a:spLocks/>
          </p:cNvSpPr>
          <p:nvPr/>
        </p:nvSpPr>
        <p:spPr bwMode="auto">
          <a:xfrm>
            <a:off x="537411" y="2637146"/>
            <a:ext cx="6665495"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baseline="0" dirty="0" smtClean="0">
                <a:solidFill>
                  <a:schemeClr val="accent3">
                    <a:lumMod val="50000"/>
                  </a:schemeClr>
                </a:solidFill>
              </a:rPr>
              <a:t>Moves from simple to complex</a:t>
            </a:r>
            <a:endParaRPr lang="en-US" baseline="0" dirty="0">
              <a:solidFill>
                <a:schemeClr val="accent3">
                  <a:lumMod val="50000"/>
                </a:schemeClr>
              </a:solidFill>
            </a:endParaRPr>
          </a:p>
        </p:txBody>
      </p:sp>
      <p:sp>
        <p:nvSpPr>
          <p:cNvPr id="7" name="Content Placeholder 4"/>
          <p:cNvSpPr txBox="1">
            <a:spLocks/>
          </p:cNvSpPr>
          <p:nvPr/>
        </p:nvSpPr>
        <p:spPr bwMode="auto">
          <a:xfrm>
            <a:off x="529389" y="3426768"/>
            <a:ext cx="2719137"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3600" b="1" baseline="0" dirty="0" smtClean="0">
                <a:solidFill>
                  <a:schemeClr val="accent2">
                    <a:lumMod val="50000"/>
                  </a:schemeClr>
                </a:solidFill>
              </a:rPr>
              <a:t>Problem Set</a:t>
            </a:r>
            <a:endParaRPr lang="en-US" sz="3600" b="1" baseline="0" dirty="0">
              <a:solidFill>
                <a:schemeClr val="accent2">
                  <a:lumMod val="50000"/>
                </a:schemeClr>
              </a:solidFill>
            </a:endParaRPr>
          </a:p>
        </p:txBody>
      </p:sp>
      <p:sp>
        <p:nvSpPr>
          <p:cNvPr id="8" name="Content Placeholder 4"/>
          <p:cNvSpPr txBox="1">
            <a:spLocks/>
          </p:cNvSpPr>
          <p:nvPr/>
        </p:nvSpPr>
        <p:spPr bwMode="auto">
          <a:xfrm>
            <a:off x="569495" y="4062208"/>
            <a:ext cx="6665495"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baseline="0" dirty="0" smtClean="0">
                <a:solidFill>
                  <a:schemeClr val="accent3">
                    <a:lumMod val="50000"/>
                  </a:schemeClr>
                </a:solidFill>
              </a:rPr>
              <a:t>Time frame rather than task frame</a:t>
            </a:r>
            <a:endParaRPr lang="en-US" baseline="0" dirty="0">
              <a:solidFill>
                <a:schemeClr val="accent3">
                  <a:lumMod val="50000"/>
                </a:schemeClr>
              </a:solidFill>
            </a:endParaRPr>
          </a:p>
        </p:txBody>
      </p:sp>
      <p:sp>
        <p:nvSpPr>
          <p:cNvPr id="9" name="Content Placeholder 4"/>
          <p:cNvSpPr txBox="1">
            <a:spLocks/>
          </p:cNvSpPr>
          <p:nvPr/>
        </p:nvSpPr>
        <p:spPr bwMode="auto">
          <a:xfrm>
            <a:off x="601580" y="4695868"/>
            <a:ext cx="8085220"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baseline="0" dirty="0" smtClean="0">
                <a:solidFill>
                  <a:schemeClr val="accent3">
                    <a:lumMod val="50000"/>
                  </a:schemeClr>
                </a:solidFill>
              </a:rPr>
              <a:t>Closely related to the other lesson components</a:t>
            </a:r>
            <a:endParaRPr lang="en-US" baseline="0" dirty="0">
              <a:solidFill>
                <a:schemeClr val="accent3">
                  <a:lumMod val="50000"/>
                </a:schemeClr>
              </a:solidFill>
            </a:endParaRPr>
          </a:p>
        </p:txBody>
      </p:sp>
      <p:sp>
        <p:nvSpPr>
          <p:cNvPr id="10" name="Content Placeholder 4"/>
          <p:cNvSpPr txBox="1">
            <a:spLocks/>
          </p:cNvSpPr>
          <p:nvPr/>
        </p:nvSpPr>
        <p:spPr bwMode="auto">
          <a:xfrm>
            <a:off x="609602" y="5353591"/>
            <a:ext cx="8085220"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baseline="0" dirty="0" smtClean="0">
                <a:solidFill>
                  <a:schemeClr val="accent3">
                    <a:lumMod val="50000"/>
                  </a:schemeClr>
                </a:solidFill>
              </a:rPr>
              <a:t>A good place to begin lesson planning</a:t>
            </a:r>
            <a:endParaRPr lang="en-US" baseline="0" dirty="0">
              <a:solidFill>
                <a:schemeClr val="accent3">
                  <a:lumMod val="50000"/>
                </a:schemeClr>
              </a:solidFill>
            </a:endParaRPr>
          </a:p>
        </p:txBody>
      </p:sp>
    </p:spTree>
    <p:extLst>
      <p:ext uri="{BB962C8B-B14F-4D97-AF65-F5344CB8AC3E}">
        <p14:creationId xmlns:p14="http://schemas.microsoft.com/office/powerpoint/2010/main" val="286456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24382"/>
          </a:xfrm>
        </p:spPr>
        <p:txBody>
          <a:bodyPr/>
          <a:lstStyle/>
          <a:p>
            <a:r>
              <a:rPr lang="en-US" dirty="0" smtClean="0"/>
              <a:t>Lesson 1</a:t>
            </a:r>
            <a:br>
              <a:rPr lang="en-US" dirty="0" smtClean="0"/>
            </a:br>
            <a:r>
              <a:rPr lang="en-US" sz="2400" dirty="0" smtClean="0"/>
              <a:t>Objective: Interpret a multiplication equation as a comparison.</a:t>
            </a:r>
            <a:endParaRPr lang="en-US" sz="2400" dirty="0"/>
          </a:p>
        </p:txBody>
      </p:sp>
      <p:sp>
        <p:nvSpPr>
          <p:cNvPr id="7" name="Content Placeholder 6"/>
          <p:cNvSpPr>
            <a:spLocks noGrp="1"/>
          </p:cNvSpPr>
          <p:nvPr>
            <p:ph idx="1"/>
          </p:nvPr>
        </p:nvSpPr>
        <p:spPr>
          <a:xfrm>
            <a:off x="457200" y="2743200"/>
            <a:ext cx="8229600" cy="3632522"/>
          </a:xfrm>
        </p:spPr>
        <p:txBody>
          <a:bodyPr/>
          <a:lstStyle/>
          <a:p>
            <a:pPr marL="171450" indent="-171450">
              <a:buFont typeface="Arial"/>
              <a:buChar char="•"/>
            </a:pPr>
            <a:r>
              <a:rPr lang="en-US" sz="3200" dirty="0" smtClean="0"/>
              <a:t>Take </a:t>
            </a:r>
            <a:r>
              <a:rPr lang="en-US" sz="3200" dirty="0"/>
              <a:t>2 minutes to explain to your partner what we learned about the value of each unit as it moves from right to left on the place value chart.</a:t>
            </a:r>
          </a:p>
          <a:p>
            <a:endParaRPr lang="en-US" dirty="0"/>
          </a:p>
        </p:txBody>
      </p:sp>
      <p:sp>
        <p:nvSpPr>
          <p:cNvPr id="5" name="Text Placeholder 4"/>
          <p:cNvSpPr>
            <a:spLocks noGrp="1"/>
          </p:cNvSpPr>
          <p:nvPr>
            <p:ph type="body" sz="quarter" idx="11"/>
          </p:nvPr>
        </p:nvSpPr>
        <p:spPr/>
        <p:txBody>
          <a:bodyPr/>
          <a:lstStyle/>
          <a:p>
            <a:r>
              <a:rPr lang="en-US" dirty="0" smtClean="0"/>
              <a:t>Lesson 1: Student Debrief</a:t>
            </a:r>
            <a:endParaRPr lang="en-US" dirty="0"/>
          </a:p>
        </p:txBody>
      </p:sp>
      <p:pic>
        <p:nvPicPr>
          <p:cNvPr id="4" name="Picture 3"/>
          <p:cNvPicPr>
            <a:picLocks noChangeAspect="1"/>
          </p:cNvPicPr>
          <p:nvPr/>
        </p:nvPicPr>
        <p:blipFill>
          <a:blip r:embed="rId3"/>
          <a:stretch>
            <a:fillRect/>
          </a:stretch>
        </p:blipFill>
        <p:spPr>
          <a:xfrm>
            <a:off x="457200" y="2003866"/>
            <a:ext cx="4114800" cy="711200"/>
          </a:xfrm>
          <a:prstGeom prst="rect">
            <a:avLst/>
          </a:prstGeom>
        </p:spPr>
      </p:pic>
    </p:spTree>
    <p:extLst>
      <p:ext uri="{BB962C8B-B14F-4D97-AF65-F5344CB8AC3E}">
        <p14:creationId xmlns:p14="http://schemas.microsoft.com/office/powerpoint/2010/main" val="216574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330"/>
            <a:ext cx="8229600" cy="609600"/>
          </a:xfrm>
        </p:spPr>
        <p:txBody>
          <a:bodyPr/>
          <a:lstStyle/>
          <a:p>
            <a:r>
              <a:rPr lang="en-US" dirty="0" smtClean="0"/>
              <a:t>Student Debrief</a:t>
            </a:r>
            <a:endParaRPr lang="en-US" dirty="0"/>
          </a:p>
        </p:txBody>
      </p:sp>
      <p:sp>
        <p:nvSpPr>
          <p:cNvPr id="3" name="TextBox 2"/>
          <p:cNvSpPr txBox="1"/>
          <p:nvPr/>
        </p:nvSpPr>
        <p:spPr>
          <a:xfrm>
            <a:off x="457200" y="1210930"/>
            <a:ext cx="8229600" cy="461665"/>
          </a:xfrm>
          <a:prstGeom prst="rect">
            <a:avLst/>
          </a:prstGeom>
          <a:noFill/>
        </p:spPr>
        <p:txBody>
          <a:bodyPr wrap="square" rtlCol="0">
            <a:spAutoFit/>
          </a:bodyPr>
          <a:lstStyle/>
          <a:p>
            <a:pPr marL="457200" indent="-457200">
              <a:buFont typeface="Arial" panose="020B0604020202020204" pitchFamily="34" charset="0"/>
              <a:buChar char="•"/>
            </a:pPr>
            <a:r>
              <a:rPr lang="en-US" sz="2400" baseline="0" dirty="0" smtClean="0">
                <a:solidFill>
                  <a:schemeClr val="accent3">
                    <a:lumMod val="50000"/>
                  </a:schemeClr>
                </a:solidFill>
                <a:latin typeface="+mn-lt"/>
              </a:rPr>
              <a:t>Class conversation to reflect on the day’s learning</a:t>
            </a:r>
            <a:endParaRPr lang="en-US" sz="2400" baseline="0" dirty="0">
              <a:solidFill>
                <a:schemeClr val="accent3">
                  <a:lumMod val="50000"/>
                </a:schemeClr>
              </a:solidFill>
              <a:latin typeface="+mn-lt"/>
            </a:endParaRPr>
          </a:p>
        </p:txBody>
      </p:sp>
      <p:sp>
        <p:nvSpPr>
          <p:cNvPr id="7" name="TextBox 6"/>
          <p:cNvSpPr txBox="1"/>
          <p:nvPr/>
        </p:nvSpPr>
        <p:spPr>
          <a:xfrm>
            <a:off x="457200" y="1724982"/>
            <a:ext cx="7879278" cy="830997"/>
          </a:xfrm>
          <a:prstGeom prst="rect">
            <a:avLst/>
          </a:prstGeom>
          <a:noFill/>
        </p:spPr>
        <p:txBody>
          <a:bodyPr wrap="square" rtlCol="0">
            <a:spAutoFit/>
          </a:bodyPr>
          <a:lstStyle/>
          <a:p>
            <a:pPr marL="457200" indent="-457200">
              <a:buFont typeface="Arial" panose="020B0604020202020204" pitchFamily="34" charset="0"/>
              <a:buChar char="•"/>
            </a:pPr>
            <a:r>
              <a:rPr lang="en-US" sz="2400" baseline="0" dirty="0" smtClean="0">
                <a:solidFill>
                  <a:schemeClr val="accent3">
                    <a:lumMod val="50000"/>
                  </a:schemeClr>
                </a:solidFill>
                <a:latin typeface="+mn-lt"/>
              </a:rPr>
              <a:t>Make connections between parts of the lesson, concepts, strategies, and tools</a:t>
            </a:r>
            <a:endParaRPr lang="en-US" sz="2400" baseline="0" dirty="0">
              <a:solidFill>
                <a:schemeClr val="accent3">
                  <a:lumMod val="50000"/>
                </a:schemeClr>
              </a:solidFill>
              <a:latin typeface="+mn-lt"/>
            </a:endParaRPr>
          </a:p>
        </p:txBody>
      </p:sp>
      <p:sp>
        <p:nvSpPr>
          <p:cNvPr id="8" name="TextBox 7"/>
          <p:cNvSpPr txBox="1"/>
          <p:nvPr/>
        </p:nvSpPr>
        <p:spPr>
          <a:xfrm>
            <a:off x="457200" y="2555979"/>
            <a:ext cx="8223650" cy="461665"/>
          </a:xfrm>
          <a:prstGeom prst="rect">
            <a:avLst/>
          </a:prstGeom>
          <a:noFill/>
        </p:spPr>
        <p:txBody>
          <a:bodyPr wrap="square" rtlCol="0">
            <a:spAutoFit/>
          </a:bodyPr>
          <a:lstStyle/>
          <a:p>
            <a:pPr marL="457200" indent="-457200">
              <a:buFont typeface="Arial" panose="020B0604020202020204" pitchFamily="34" charset="0"/>
              <a:buChar char="•"/>
            </a:pPr>
            <a:r>
              <a:rPr lang="en-US" sz="2400" baseline="0" dirty="0" smtClean="0">
                <a:solidFill>
                  <a:schemeClr val="accent3">
                    <a:lumMod val="50000"/>
                  </a:schemeClr>
                </a:solidFill>
                <a:latin typeface="+mn-lt"/>
              </a:rPr>
              <a:t>Students ultimately articulate the learning objective</a:t>
            </a:r>
            <a:endParaRPr lang="en-US" sz="2400" baseline="0" dirty="0">
              <a:solidFill>
                <a:schemeClr val="accent3">
                  <a:lumMod val="50000"/>
                </a:schemeClr>
              </a:solidFill>
              <a:latin typeface="+mn-lt"/>
            </a:endParaRPr>
          </a:p>
        </p:txBody>
      </p:sp>
      <p:sp>
        <p:nvSpPr>
          <p:cNvPr id="9" name="Title 1"/>
          <p:cNvSpPr txBox="1">
            <a:spLocks/>
          </p:cNvSpPr>
          <p:nvPr/>
        </p:nvSpPr>
        <p:spPr>
          <a:xfrm>
            <a:off x="451250" y="3224682"/>
            <a:ext cx="8229600" cy="609600"/>
          </a:xfrm>
          <a:prstGeom prst="rect">
            <a:avLst/>
          </a:prstGeom>
        </p:spPr>
        <p:txBody>
          <a:bodyPr vert="horz" lIns="0" tIns="0" rIns="0" bIns="0" rtlCol="0" anchor="t">
            <a:noAutofit/>
          </a:bodyPr>
          <a:lstStyle>
            <a:lvl1pPr algn="l" defTabSz="457200" rtl="0" eaLnBrk="1" latinLnBrk="0" hangingPunct="1">
              <a:spcBef>
                <a:spcPct val="0"/>
              </a:spcBef>
              <a:buNone/>
              <a:defRPr sz="3600" b="1" i="0" kern="1200">
                <a:solidFill>
                  <a:srgbClr val="7B083C"/>
                </a:solidFill>
                <a:latin typeface="Calibri"/>
                <a:ea typeface="+mj-ea"/>
                <a:cs typeface="Calibri"/>
              </a:defRPr>
            </a:lvl1pPr>
          </a:lstStyle>
          <a:p>
            <a:r>
              <a:rPr lang="en-US" dirty="0" smtClean="0"/>
              <a:t>Exit Ticket</a:t>
            </a:r>
            <a:endParaRPr lang="en-US" dirty="0"/>
          </a:p>
        </p:txBody>
      </p:sp>
      <p:sp>
        <p:nvSpPr>
          <p:cNvPr id="10" name="Content Placeholder 5"/>
          <p:cNvSpPr>
            <a:spLocks noGrp="1"/>
          </p:cNvSpPr>
          <p:nvPr>
            <p:ph idx="1"/>
          </p:nvPr>
        </p:nvSpPr>
        <p:spPr>
          <a:xfrm>
            <a:off x="533400" y="3834282"/>
            <a:ext cx="8077200" cy="2286000"/>
          </a:xfrm>
          <a:solidFill>
            <a:schemeClr val="bg1"/>
          </a:solidFill>
        </p:spPr>
        <p:txBody>
          <a:bodyPr>
            <a:normAutofit/>
          </a:bodyPr>
          <a:lstStyle/>
          <a:p>
            <a:pPr marL="457200" indent="-457200">
              <a:buFont typeface="Arial" pitchFamily="34" charset="0"/>
              <a:buChar char="•"/>
            </a:pPr>
            <a:r>
              <a:rPr lang="en-US" sz="2400" dirty="0">
                <a:solidFill>
                  <a:schemeClr val="accent3">
                    <a:lumMod val="50000"/>
                  </a:schemeClr>
                </a:solidFill>
                <a:latin typeface="Calibri" charset="0"/>
              </a:rPr>
              <a:t>T</a:t>
            </a:r>
            <a:r>
              <a:rPr lang="en-US" sz="2400" dirty="0" smtClean="0">
                <a:solidFill>
                  <a:schemeClr val="accent3">
                    <a:lumMod val="50000"/>
                  </a:schemeClr>
                </a:solidFill>
                <a:latin typeface="Calibri" charset="0"/>
              </a:rPr>
              <a:t>he lesson ends with a daily informal assessment known as an Exit Ticket</a:t>
            </a:r>
            <a:r>
              <a:rPr lang="en-US" sz="2400" dirty="0" smtClean="0">
                <a:solidFill>
                  <a:schemeClr val="accent3">
                    <a:lumMod val="50000"/>
                  </a:schemeClr>
                </a:solidFill>
                <a:latin typeface="Calibri" charset="0"/>
                <a:cs typeface="ＭＳ Ｐゴシック" charset="-128"/>
              </a:rPr>
              <a:t>.</a:t>
            </a:r>
          </a:p>
          <a:p>
            <a:pPr marL="457200" indent="-457200">
              <a:buFont typeface="Arial" pitchFamily="34" charset="0"/>
              <a:buChar char="•"/>
            </a:pPr>
            <a:r>
              <a:rPr lang="en-US" sz="2400" dirty="0" smtClean="0">
                <a:solidFill>
                  <a:schemeClr val="accent3">
                    <a:lumMod val="50000"/>
                  </a:schemeClr>
                </a:solidFill>
                <a:latin typeface="Calibri" charset="0"/>
                <a:cs typeface="ＭＳ Ｐゴシック" charset="-128"/>
              </a:rPr>
              <a:t>Daily formative assessment to drive instruction</a:t>
            </a:r>
          </a:p>
          <a:p>
            <a:pPr marL="457200" indent="-457200">
              <a:buFont typeface="Arial" pitchFamily="34" charset="0"/>
              <a:buChar char="•"/>
            </a:pPr>
            <a:r>
              <a:rPr lang="en-US" sz="2400" dirty="0" smtClean="0">
                <a:solidFill>
                  <a:schemeClr val="accent3">
                    <a:lumMod val="50000"/>
                  </a:schemeClr>
                </a:solidFill>
                <a:latin typeface="Calibri" charset="0"/>
                <a:cs typeface="ＭＳ Ｐゴシック" charset="-128"/>
              </a:rPr>
              <a:t>Time frame rather than task frame</a:t>
            </a:r>
          </a:p>
          <a:p>
            <a:pPr marL="457200" indent="-457200">
              <a:buFont typeface="Arial" pitchFamily="34" charset="0"/>
              <a:buChar char="•"/>
            </a:pPr>
            <a:r>
              <a:rPr lang="en-US" sz="2400" dirty="0" smtClean="0">
                <a:solidFill>
                  <a:schemeClr val="accent3">
                    <a:lumMod val="50000"/>
                  </a:schemeClr>
                </a:solidFill>
                <a:latin typeface="Calibri" charset="0"/>
                <a:cs typeface="ＭＳ Ｐゴシック" charset="-128"/>
              </a:rPr>
              <a:t>Tool for lesson planning</a:t>
            </a:r>
          </a:p>
        </p:txBody>
      </p:sp>
    </p:spTree>
    <p:extLst>
      <p:ext uri="{BB962C8B-B14F-4D97-AF65-F5344CB8AC3E}">
        <p14:creationId xmlns:p14="http://schemas.microsoft.com/office/powerpoint/2010/main" val="336893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dirty="0" smtClean="0"/>
              <a:t>Agenda</a:t>
            </a:r>
            <a:endParaRPr lang="en-US" dirty="0"/>
          </a:p>
        </p:txBody>
      </p:sp>
      <p:sp>
        <p:nvSpPr>
          <p:cNvPr id="4" name="Content Placeholder 3"/>
          <p:cNvSpPr>
            <a:spLocks noGrp="1"/>
          </p:cNvSpPr>
          <p:nvPr>
            <p:ph idx="1"/>
          </p:nvPr>
        </p:nvSpPr>
        <p:spPr>
          <a:effectLst/>
        </p:spPr>
        <p:txBody>
          <a:bodyPr/>
          <a:lstStyle/>
          <a:p>
            <a:pPr algn="ctr"/>
            <a:r>
              <a:rPr lang="en-US" b="1" dirty="0" smtClean="0">
                <a:effectLst/>
              </a:rPr>
              <a:t>Lesson Structure</a:t>
            </a:r>
          </a:p>
          <a:p>
            <a:pPr algn="ctr"/>
            <a:r>
              <a:rPr lang="en-US" b="1" dirty="0" smtClean="0">
                <a:effectLst>
                  <a:glow rad="228600">
                    <a:srgbClr val="B38395">
                      <a:alpha val="40000"/>
                    </a:srgbClr>
                  </a:glow>
                </a:effectLst>
              </a:rPr>
              <a:t>Instructional Sequence</a:t>
            </a:r>
          </a:p>
          <a:p>
            <a:pPr algn="ctr"/>
            <a:r>
              <a:rPr lang="en-US" b="1" dirty="0" smtClean="0"/>
              <a:t>Module Review</a:t>
            </a:r>
          </a:p>
          <a:p>
            <a:pPr algn="ctr"/>
            <a:r>
              <a:rPr lang="en-US" b="1" dirty="0" smtClean="0"/>
              <a:t>Preparation for Implementation</a:t>
            </a:r>
            <a:endParaRPr lang="en-US" b="1" dirty="0">
              <a:effectLst/>
            </a:endParaRPr>
          </a:p>
        </p:txBody>
      </p:sp>
    </p:spTree>
    <p:extLst>
      <p:ext uri="{BB962C8B-B14F-4D97-AF65-F5344CB8AC3E}">
        <p14:creationId xmlns:p14="http://schemas.microsoft.com/office/powerpoint/2010/main" val="364117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1156017"/>
          </a:xfrm>
        </p:spPr>
        <p:txBody>
          <a:bodyPr/>
          <a:lstStyle/>
          <a:p>
            <a:r>
              <a:rPr lang="en-US" dirty="0"/>
              <a:t>Lesson </a:t>
            </a:r>
            <a:r>
              <a:rPr lang="en-US" dirty="0" smtClean="0"/>
              <a:t>2</a:t>
            </a:r>
            <a:r>
              <a:rPr lang="en-US" dirty="0"/>
              <a:t/>
            </a:r>
            <a:br>
              <a:rPr lang="en-US" dirty="0"/>
            </a:br>
            <a:r>
              <a:rPr lang="en-US" sz="2400" dirty="0" smtClean="0"/>
              <a:t>Recognize </a:t>
            </a:r>
            <a:r>
              <a:rPr lang="en-US" sz="2400" dirty="0"/>
              <a:t>a digit represents 10 times the value to the right.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67655"/>
            <a:ext cx="2871787" cy="231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058" y="1567655"/>
            <a:ext cx="39243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89222"/>
            <a:ext cx="3719512" cy="1966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204737"/>
            <a:ext cx="391477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04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1456273"/>
          </a:xfrm>
        </p:spPr>
        <p:txBody>
          <a:bodyPr/>
          <a:lstStyle/>
          <a:p>
            <a:r>
              <a:rPr lang="en-US" dirty="0"/>
              <a:t>Lesson </a:t>
            </a:r>
            <a:r>
              <a:rPr lang="en-US" dirty="0" smtClean="0"/>
              <a:t>4</a:t>
            </a:r>
            <a:r>
              <a:rPr lang="en-US" sz="2800" dirty="0" smtClean="0"/>
              <a:t/>
            </a:r>
            <a:br>
              <a:rPr lang="en-US" sz="2800" dirty="0" smtClean="0"/>
            </a:br>
            <a:r>
              <a:rPr lang="en-US" sz="2400" dirty="0" smtClean="0"/>
              <a:t>Application </a:t>
            </a:r>
            <a:r>
              <a:rPr lang="en-US" sz="2400" dirty="0"/>
              <a:t>Problem (Reviewing Lesson 3)</a:t>
            </a:r>
            <a:br>
              <a:rPr lang="en-US" sz="2400" dirty="0"/>
            </a:br>
            <a:endParaRPr lang="en-US" sz="2400" dirty="0"/>
          </a:p>
        </p:txBody>
      </p:sp>
      <p:sp>
        <p:nvSpPr>
          <p:cNvPr id="2" name="Content Placeholder 1"/>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73" y="1683378"/>
            <a:ext cx="5770993" cy="290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700" y="1870179"/>
            <a:ext cx="281940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41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654908"/>
            <a:ext cx="8229600" cy="5693442"/>
          </a:xfrm>
        </p:spPr>
        <p:txBody>
          <a:bodyPr anchor="ctr"/>
          <a:lstStyle/>
          <a:p>
            <a:pPr>
              <a:spcAft>
                <a:spcPts val="0"/>
              </a:spcAft>
            </a:pPr>
            <a:r>
              <a:rPr lang="en-US" dirty="0" smtClean="0"/>
              <a:t>	</a:t>
            </a:r>
            <a:r>
              <a:rPr lang="en-US" sz="2000" dirty="0" smtClean="0"/>
              <a:t>This PowerPoint </a:t>
            </a:r>
            <a:r>
              <a:rPr lang="en-US" sz="2000" dirty="0"/>
              <a:t>presentation is provided to individuals </a:t>
            </a:r>
            <a:r>
              <a:rPr lang="en-US" sz="2000" dirty="0" smtClean="0"/>
              <a:t>who participated </a:t>
            </a:r>
            <a:r>
              <a:rPr lang="en-US" sz="2000" dirty="0"/>
              <a:t>in a live training by professional developers certified by, or affiliated with, the copyright holder, Common Core, Inc. </a:t>
            </a:r>
            <a:r>
              <a:rPr lang="en-US" sz="2000" dirty="0" smtClean="0"/>
              <a:t>It may not </a:t>
            </a:r>
            <a:r>
              <a:rPr lang="en-US" sz="2000" dirty="0"/>
              <a:t>be altered in any way. </a:t>
            </a:r>
            <a:r>
              <a:rPr lang="en-US" sz="2000" dirty="0" smtClean="0"/>
              <a:t>The </a:t>
            </a:r>
            <a:r>
              <a:rPr lang="en-US" sz="2000" dirty="0"/>
              <a:t>presentation may be shared for non-commercial </a:t>
            </a:r>
            <a:r>
              <a:rPr lang="en-US" sz="2000" dirty="0" smtClean="0"/>
              <a:t>purposes only. However, Common </a:t>
            </a:r>
            <a:r>
              <a:rPr lang="en-US" sz="2000" dirty="0"/>
              <a:t>Core makes no representations or warranties about the effectiveness of training provided by non-certified/non-affiliated presenters of the material</a:t>
            </a:r>
            <a:r>
              <a:rPr lang="en-US" sz="2000" dirty="0" smtClean="0"/>
              <a:t>. Any commercial use of this presentation is illegal and violates the copyrights of Common Core, Inc.</a:t>
            </a:r>
            <a:endParaRPr lang="en-US" sz="2000" dirty="0"/>
          </a:p>
          <a:p>
            <a:endParaRPr lang="en-US" dirty="0"/>
          </a:p>
        </p:txBody>
      </p:sp>
    </p:spTree>
    <p:extLst>
      <p:ext uri="{BB962C8B-B14F-4D97-AF65-F5344CB8AC3E}">
        <p14:creationId xmlns:p14="http://schemas.microsoft.com/office/powerpoint/2010/main" val="581665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1"/>
            <a:ext cx="8534400" cy="1271588"/>
          </a:xfrm>
        </p:spPr>
        <p:txBody>
          <a:bodyPr>
            <a:normAutofit fontScale="90000"/>
          </a:bodyPr>
          <a:lstStyle/>
          <a:p>
            <a:r>
              <a:rPr lang="en-US" sz="4000" dirty="0" smtClean="0"/>
              <a:t>Lesson 4</a:t>
            </a:r>
            <a:br>
              <a:rPr lang="en-US" sz="4000" dirty="0" smtClean="0"/>
            </a:br>
            <a:r>
              <a:rPr lang="en-US" sz="2700" dirty="0" smtClean="0"/>
              <a:t>Read and write multi-digit numbers using base 10, number names and expanded form.</a:t>
            </a:r>
            <a:endParaRPr lang="en-US" sz="2700" dirty="0"/>
          </a:p>
        </p:txBody>
      </p:sp>
      <p:pic>
        <p:nvPicPr>
          <p:cNvPr id="27" name="Picture 26"/>
          <p:cNvPicPr>
            <a:picLocks noChangeAspect="1"/>
          </p:cNvPicPr>
          <p:nvPr/>
        </p:nvPicPr>
        <p:blipFill>
          <a:blip r:embed="rId3"/>
          <a:stretch>
            <a:fillRect/>
          </a:stretch>
        </p:blipFill>
        <p:spPr>
          <a:xfrm>
            <a:off x="2286000" y="3048000"/>
            <a:ext cx="4800600" cy="3433186"/>
          </a:xfrm>
          <a:prstGeom prst="rect">
            <a:avLst/>
          </a:prstGeom>
        </p:spPr>
      </p:pic>
      <p:pic>
        <p:nvPicPr>
          <p:cNvPr id="28" name="Picture 27"/>
          <p:cNvPicPr>
            <a:picLocks noChangeAspect="1"/>
          </p:cNvPicPr>
          <p:nvPr/>
        </p:nvPicPr>
        <p:blipFill>
          <a:blip r:embed="rId4"/>
          <a:stretch>
            <a:fillRect/>
          </a:stretch>
        </p:blipFill>
        <p:spPr>
          <a:xfrm>
            <a:off x="2286017" y="1828800"/>
            <a:ext cx="4114784" cy="1022543"/>
          </a:xfrm>
          <a:prstGeom prst="rect">
            <a:avLst/>
          </a:prstGeom>
        </p:spPr>
      </p:pic>
    </p:spTree>
    <p:extLst>
      <p:ext uri="{BB962C8B-B14F-4D97-AF65-F5344CB8AC3E}">
        <p14:creationId xmlns:p14="http://schemas.microsoft.com/office/powerpoint/2010/main" val="255078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62" y="457200"/>
            <a:ext cx="8229600" cy="990600"/>
          </a:xfrm>
        </p:spPr>
        <p:txBody>
          <a:bodyPr/>
          <a:lstStyle/>
          <a:p>
            <a:r>
              <a:rPr lang="en-US" dirty="0" smtClean="0"/>
              <a:t>Topic B</a:t>
            </a:r>
            <a:r>
              <a:rPr lang="en-US" sz="2800" dirty="0"/>
              <a:t/>
            </a:r>
            <a:br>
              <a:rPr lang="en-US" sz="2800" dirty="0"/>
            </a:br>
            <a:r>
              <a:rPr lang="en-US" sz="2400" dirty="0" smtClean="0"/>
              <a:t>Comparing Multi-Digit Whole Numbers</a:t>
            </a:r>
            <a:endParaRPr lang="en-US" sz="2400" dirty="0"/>
          </a:p>
        </p:txBody>
      </p:sp>
      <p:sp>
        <p:nvSpPr>
          <p:cNvPr id="4" name="Content Placeholder 3"/>
          <p:cNvSpPr>
            <a:spLocks noGrp="1"/>
          </p:cNvSpPr>
          <p:nvPr>
            <p:ph idx="1"/>
          </p:nvPr>
        </p:nvSpPr>
        <p:spPr/>
        <p:txBody>
          <a:bodyPr/>
          <a:lstStyle/>
          <a:p>
            <a:pPr marL="0" indent="0"/>
            <a:r>
              <a:rPr lang="en-US" b="1" dirty="0" smtClean="0">
                <a:solidFill>
                  <a:srgbClr val="800040"/>
                </a:solidFill>
                <a:latin typeface="Arial"/>
                <a:cs typeface="Arial"/>
              </a:rPr>
              <a:t>Focus Standard:  </a:t>
            </a:r>
          </a:p>
          <a:p>
            <a:pPr marL="0" indent="0"/>
            <a:endParaRPr lang="en-US" b="1" dirty="0">
              <a:solidFill>
                <a:srgbClr val="800040"/>
              </a:solidFill>
              <a:latin typeface="Arial"/>
              <a:cs typeface="Arial"/>
            </a:endParaRPr>
          </a:p>
          <a:p>
            <a:pPr marL="0" indent="0"/>
            <a:endParaRPr lang="en-US" b="1" dirty="0" smtClean="0">
              <a:solidFill>
                <a:srgbClr val="800040"/>
              </a:solidFill>
              <a:latin typeface="Arial"/>
              <a:cs typeface="Arial"/>
            </a:endParaRPr>
          </a:p>
          <a:p>
            <a:pPr marL="0" indent="0"/>
            <a:endParaRPr lang="en-US" sz="1800" dirty="0" smtClean="0">
              <a:solidFill>
                <a:schemeClr val="tx1"/>
              </a:solidFill>
              <a:latin typeface="Arial"/>
              <a:cs typeface="Arial"/>
            </a:endParaRPr>
          </a:p>
          <a:p>
            <a:pPr marL="0" indent="0"/>
            <a:endParaRPr lang="en-US" sz="1800" dirty="0" smtClean="0">
              <a:solidFill>
                <a:schemeClr val="tx1"/>
              </a:solidFill>
              <a:latin typeface="Arial"/>
              <a:cs typeface="Arial"/>
            </a:endParaRPr>
          </a:p>
        </p:txBody>
      </p:sp>
      <p:sp>
        <p:nvSpPr>
          <p:cNvPr id="6" name="TextBox 5"/>
          <p:cNvSpPr txBox="1"/>
          <p:nvPr/>
        </p:nvSpPr>
        <p:spPr>
          <a:xfrm>
            <a:off x="304800" y="2667000"/>
            <a:ext cx="8285970" cy="1938992"/>
          </a:xfrm>
          <a:prstGeom prst="rect">
            <a:avLst/>
          </a:prstGeom>
          <a:solidFill>
            <a:schemeClr val="bg1"/>
          </a:solidFill>
        </p:spPr>
        <p:txBody>
          <a:bodyPr wrap="square" rtlCol="0">
            <a:spAutoFit/>
          </a:bodyPr>
          <a:lstStyle/>
          <a:p>
            <a:r>
              <a:rPr lang="en-US" sz="2400" b="1" baseline="0" dirty="0" smtClean="0">
                <a:solidFill>
                  <a:srgbClr val="7B083C"/>
                </a:solidFill>
              </a:rPr>
              <a:t>4.NBT.2</a:t>
            </a:r>
            <a:r>
              <a:rPr lang="en-US" sz="2400" baseline="0" dirty="0">
                <a:solidFill>
                  <a:srgbClr val="000000"/>
                </a:solidFill>
              </a:rPr>
              <a:t>:  </a:t>
            </a:r>
            <a:r>
              <a:rPr lang="en-US" sz="2400" baseline="0" dirty="0" smtClean="0">
                <a:solidFill>
                  <a:srgbClr val="000000"/>
                </a:solidFill>
              </a:rPr>
              <a:t>Read and write multi-digit whole numbers using base-ten numerals, number names, and expanded form.  Compare two multi-digit numbers based on meanings of the digits in each place, using &gt;, =, and &lt; symbols to record the results of comparisons.</a:t>
            </a:r>
          </a:p>
        </p:txBody>
      </p:sp>
    </p:spTree>
    <p:extLst>
      <p:ext uri="{BB962C8B-B14F-4D97-AF65-F5344CB8AC3E}">
        <p14:creationId xmlns:p14="http://schemas.microsoft.com/office/powerpoint/2010/main" val="331698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33400"/>
            <a:ext cx="8229600" cy="1148057"/>
          </a:xfrm>
        </p:spPr>
        <p:txBody>
          <a:bodyPr/>
          <a:lstStyle/>
          <a:p>
            <a:r>
              <a:rPr lang="en-US" dirty="0" smtClean="0"/>
              <a:t>Lesson 5</a:t>
            </a:r>
            <a:br>
              <a:rPr lang="en-US" dirty="0" smtClean="0"/>
            </a:br>
            <a:r>
              <a:rPr lang="en-US" sz="2400" dirty="0" smtClean="0"/>
              <a:t>Compare numbers based on meanings of the digits, using &gt;, &lt;, or = to record the comparison.</a:t>
            </a:r>
            <a:endParaRPr lang="en-US" sz="2400" dirty="0"/>
          </a:p>
        </p:txBody>
      </p:sp>
      <p:pic>
        <p:nvPicPr>
          <p:cNvPr id="6" name="Picture 5"/>
          <p:cNvPicPr>
            <a:picLocks noChangeAspect="1"/>
          </p:cNvPicPr>
          <p:nvPr/>
        </p:nvPicPr>
        <p:blipFill>
          <a:blip r:embed="rId3"/>
          <a:stretch>
            <a:fillRect/>
          </a:stretch>
        </p:blipFill>
        <p:spPr>
          <a:xfrm>
            <a:off x="304800" y="2621601"/>
            <a:ext cx="4397093" cy="2921000"/>
          </a:xfrm>
          <a:prstGeom prst="rect">
            <a:avLst/>
          </a:prstGeom>
        </p:spPr>
      </p:pic>
      <p:pic>
        <p:nvPicPr>
          <p:cNvPr id="9" name="Picture 8"/>
          <p:cNvPicPr>
            <a:picLocks noChangeAspect="1"/>
          </p:cNvPicPr>
          <p:nvPr/>
        </p:nvPicPr>
        <p:blipFill>
          <a:blip r:embed="rId4"/>
          <a:stretch>
            <a:fillRect/>
          </a:stretch>
        </p:blipFill>
        <p:spPr>
          <a:xfrm>
            <a:off x="914400" y="2133600"/>
            <a:ext cx="3086100" cy="647700"/>
          </a:xfrm>
          <a:prstGeom prst="rect">
            <a:avLst/>
          </a:prstGeom>
        </p:spPr>
      </p:pic>
      <p:pic>
        <p:nvPicPr>
          <p:cNvPr id="10" name="Picture 9"/>
          <p:cNvPicPr>
            <a:picLocks noChangeAspect="1"/>
          </p:cNvPicPr>
          <p:nvPr/>
        </p:nvPicPr>
        <p:blipFill>
          <a:blip r:embed="rId5"/>
          <a:stretch>
            <a:fillRect/>
          </a:stretch>
        </p:blipFill>
        <p:spPr>
          <a:xfrm>
            <a:off x="5181600" y="2971800"/>
            <a:ext cx="3665499" cy="2389662"/>
          </a:xfrm>
          <a:prstGeom prst="rect">
            <a:avLst/>
          </a:prstGeom>
        </p:spPr>
      </p:pic>
    </p:spTree>
    <p:extLst>
      <p:ext uri="{BB962C8B-B14F-4D97-AF65-F5344CB8AC3E}">
        <p14:creationId xmlns:p14="http://schemas.microsoft.com/office/powerpoint/2010/main" val="250338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74402"/>
            <a:ext cx="8382000" cy="927726"/>
          </a:xfrm>
        </p:spPr>
        <p:txBody>
          <a:bodyPr/>
          <a:lstStyle/>
          <a:p>
            <a:r>
              <a:rPr lang="en-US" dirty="0" smtClean="0"/>
              <a:t>Lesson 6</a:t>
            </a:r>
            <a:br>
              <a:rPr lang="en-US" dirty="0" smtClean="0"/>
            </a:br>
            <a:r>
              <a:rPr lang="en-US" sz="2400" dirty="0" smtClean="0"/>
              <a:t>Find 1, 10, and 100 thousand more and less than a given number.</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4151474"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193" r="11288" b="9618"/>
          <a:stretch/>
        </p:blipFill>
        <p:spPr bwMode="auto">
          <a:xfrm>
            <a:off x="4820036" y="1402128"/>
            <a:ext cx="3604949" cy="237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850" t="4841" r="5245" b="6598"/>
          <a:stretch/>
        </p:blipFill>
        <p:spPr bwMode="auto">
          <a:xfrm>
            <a:off x="4820036" y="4011623"/>
            <a:ext cx="3477932" cy="2294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4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checkerboard(across)">
                                      <p:cBhvr>
                                        <p:cTn id="11" dur="500"/>
                                        <p:tgtEl>
                                          <p:spTgt spid="10244"/>
                                        </p:tgtEl>
                                      </p:cBhvr>
                                    </p:animEffect>
                                  </p:childTnLst>
                                </p:cTn>
                              </p:par>
                              <p:par>
                                <p:cTn id="12" presetID="5" presetClass="entr" presetSubtype="10" fill="hold" nodeType="withEffect">
                                  <p:stCondLst>
                                    <p:cond delay="0"/>
                                  </p:stCondLst>
                                  <p:childTnLst>
                                    <p:set>
                                      <p:cBhvr>
                                        <p:cTn id="13" dur="1" fill="hold">
                                          <p:stCondLst>
                                            <p:cond delay="0"/>
                                          </p:stCondLst>
                                        </p:cTn>
                                        <p:tgtEl>
                                          <p:spTgt spid="10245"/>
                                        </p:tgtEl>
                                        <p:attrNameLst>
                                          <p:attrName>style.visibility</p:attrName>
                                        </p:attrNameLst>
                                      </p:cBhvr>
                                      <p:to>
                                        <p:strVal val="visible"/>
                                      </p:to>
                                    </p:set>
                                    <p:animEffect transition="in" filter="checkerboard(across)">
                                      <p:cBhvr>
                                        <p:cTn id="14"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smtClean="0"/>
              <a:t>Topic C</a:t>
            </a:r>
            <a:r>
              <a:rPr lang="en-US" sz="2800" dirty="0"/>
              <a:t/>
            </a:r>
            <a:br>
              <a:rPr lang="en-US" sz="2800" dirty="0"/>
            </a:br>
            <a:r>
              <a:rPr lang="en-US" sz="2400" dirty="0" smtClean="0"/>
              <a:t>Rounding Multi-Digit Whole Numbers</a:t>
            </a:r>
            <a:endParaRPr lang="en-US" sz="2400" dirty="0"/>
          </a:p>
        </p:txBody>
      </p:sp>
      <p:sp>
        <p:nvSpPr>
          <p:cNvPr id="4" name="Content Placeholder 3"/>
          <p:cNvSpPr>
            <a:spLocks noGrp="1"/>
          </p:cNvSpPr>
          <p:nvPr>
            <p:ph idx="1"/>
          </p:nvPr>
        </p:nvSpPr>
        <p:spPr/>
        <p:txBody>
          <a:bodyPr>
            <a:normAutofit/>
          </a:bodyPr>
          <a:lstStyle/>
          <a:p>
            <a:pPr marL="0" indent="0"/>
            <a:r>
              <a:rPr lang="en-US" b="1" dirty="0" smtClean="0">
                <a:solidFill>
                  <a:srgbClr val="800040"/>
                </a:solidFill>
              </a:rPr>
              <a:t>Focus Standard:  </a:t>
            </a:r>
          </a:p>
          <a:p>
            <a:pPr marL="0" indent="0"/>
            <a:endParaRPr lang="en-US" sz="1800" dirty="0" smtClean="0">
              <a:solidFill>
                <a:schemeClr val="tx1"/>
              </a:solidFill>
            </a:endParaRPr>
          </a:p>
          <a:p>
            <a:pPr marL="0" indent="0"/>
            <a:r>
              <a:rPr lang="en-US" sz="2400" b="1" dirty="0" smtClean="0">
                <a:solidFill>
                  <a:srgbClr val="7B083C"/>
                </a:solidFill>
              </a:rPr>
              <a:t>4.NBT.3</a:t>
            </a:r>
            <a:r>
              <a:rPr lang="en-US" sz="2400" dirty="0" smtClean="0">
                <a:solidFill>
                  <a:schemeClr val="tx1"/>
                </a:solidFill>
              </a:rPr>
              <a:t>:  Use place value understanding to round multi-digit whole numbers to any place.</a:t>
            </a:r>
          </a:p>
        </p:txBody>
      </p:sp>
    </p:spTree>
    <p:extLst>
      <p:ext uri="{BB962C8B-B14F-4D97-AF65-F5344CB8AC3E}">
        <p14:creationId xmlns:p14="http://schemas.microsoft.com/office/powerpoint/2010/main" val="3649114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33400"/>
            <a:ext cx="8229600" cy="1295400"/>
          </a:xfrm>
        </p:spPr>
        <p:txBody>
          <a:bodyPr/>
          <a:lstStyle/>
          <a:p>
            <a:r>
              <a:rPr lang="en-US" dirty="0" smtClean="0"/>
              <a:t>Lesson 7</a:t>
            </a:r>
            <a:br>
              <a:rPr lang="en-US" dirty="0" smtClean="0"/>
            </a:br>
            <a:r>
              <a:rPr lang="en-US" sz="2400" dirty="0" smtClean="0"/>
              <a:t>Round multi-digit numbers to the thousands place using the vertical number line.</a:t>
            </a:r>
            <a:endParaRPr lang="en-US" sz="2400" dirty="0"/>
          </a:p>
        </p:txBody>
      </p:sp>
      <p:pic>
        <p:nvPicPr>
          <p:cNvPr id="2" name="Picture 1"/>
          <p:cNvPicPr>
            <a:picLocks noChangeAspect="1"/>
          </p:cNvPicPr>
          <p:nvPr/>
        </p:nvPicPr>
        <p:blipFill rotWithShape="1">
          <a:blip r:embed="rId3"/>
          <a:srcRect r="62053"/>
          <a:stretch/>
        </p:blipFill>
        <p:spPr>
          <a:xfrm>
            <a:off x="2794977" y="1822938"/>
            <a:ext cx="1320479" cy="4114800"/>
          </a:xfrm>
          <a:prstGeom prst="rect">
            <a:avLst/>
          </a:prstGeom>
        </p:spPr>
      </p:pic>
      <p:pic>
        <p:nvPicPr>
          <p:cNvPr id="6" name="Picture 5"/>
          <p:cNvPicPr>
            <a:picLocks noChangeAspect="1"/>
          </p:cNvPicPr>
          <p:nvPr/>
        </p:nvPicPr>
        <p:blipFill rotWithShape="1">
          <a:blip r:embed="rId3"/>
          <a:srcRect l="57166"/>
          <a:stretch/>
        </p:blipFill>
        <p:spPr>
          <a:xfrm>
            <a:off x="4936637" y="1975338"/>
            <a:ext cx="1490539" cy="4114800"/>
          </a:xfrm>
          <a:prstGeom prst="rect">
            <a:avLst/>
          </a:prstGeom>
        </p:spPr>
      </p:pic>
    </p:spTree>
    <p:extLst>
      <p:ext uri="{BB962C8B-B14F-4D97-AF65-F5344CB8AC3E}">
        <p14:creationId xmlns:p14="http://schemas.microsoft.com/office/powerpoint/2010/main" val="397980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33400"/>
            <a:ext cx="8229600" cy="1217111"/>
          </a:xfrm>
        </p:spPr>
        <p:txBody>
          <a:bodyPr/>
          <a:lstStyle/>
          <a:p>
            <a:r>
              <a:rPr lang="en-US" dirty="0" smtClean="0"/>
              <a:t>Lesson 8</a:t>
            </a:r>
            <a:br>
              <a:rPr lang="en-US" dirty="0" smtClean="0"/>
            </a:br>
            <a:r>
              <a:rPr lang="en-US" sz="2400" dirty="0" smtClean="0"/>
              <a:t>Round multi-digit numbers to any place using the vertical number line.</a:t>
            </a:r>
            <a:endParaRPr lang="en-US" sz="2400" dirty="0"/>
          </a:p>
        </p:txBody>
      </p:sp>
      <p:pic>
        <p:nvPicPr>
          <p:cNvPr id="3" name="Picture 2" descr="img371.pdf"/>
          <p:cNvPicPr>
            <a:picLocks noChangeAspect="1"/>
          </p:cNvPicPr>
          <p:nvPr/>
        </p:nvPicPr>
        <p:blipFill rotWithShape="1">
          <a:blip r:embed="rId3">
            <a:extLst>
              <a:ext uri="{28A0092B-C50C-407E-A947-70E740481C1C}">
                <a14:useLocalDpi xmlns:a14="http://schemas.microsoft.com/office/drawing/2010/main" val="0"/>
              </a:ext>
            </a:extLst>
          </a:blip>
          <a:srcRect b="57831"/>
          <a:stretch/>
        </p:blipFill>
        <p:spPr>
          <a:xfrm rot="16200000">
            <a:off x="735797" y="2022671"/>
            <a:ext cx="3509080" cy="4106561"/>
          </a:xfrm>
          <a:prstGeom prst="rect">
            <a:avLst/>
          </a:prstGeom>
        </p:spPr>
      </p:pic>
      <p:pic>
        <p:nvPicPr>
          <p:cNvPr id="8" name="Picture 7" descr="img371.pdf"/>
          <p:cNvPicPr>
            <a:picLocks noChangeAspect="1"/>
          </p:cNvPicPr>
          <p:nvPr/>
        </p:nvPicPr>
        <p:blipFill rotWithShape="1">
          <a:blip r:embed="rId3">
            <a:extLst>
              <a:ext uri="{28A0092B-C50C-407E-A947-70E740481C1C}">
                <a14:useLocalDpi xmlns:a14="http://schemas.microsoft.com/office/drawing/2010/main" val="0"/>
              </a:ext>
            </a:extLst>
          </a:blip>
          <a:srcRect t="56166"/>
          <a:stretch/>
        </p:blipFill>
        <p:spPr>
          <a:xfrm rot="16200000">
            <a:off x="5239145" y="1965999"/>
            <a:ext cx="3509078" cy="4268732"/>
          </a:xfrm>
          <a:prstGeom prst="rect">
            <a:avLst/>
          </a:prstGeom>
        </p:spPr>
      </p:pic>
    </p:spTree>
    <p:extLst>
      <p:ext uri="{BB962C8B-B14F-4D97-AF65-F5344CB8AC3E}">
        <p14:creationId xmlns:p14="http://schemas.microsoft.com/office/powerpoint/2010/main" val="383466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33400"/>
            <a:ext cx="8229600" cy="1295400"/>
          </a:xfrm>
        </p:spPr>
        <p:txBody>
          <a:bodyPr/>
          <a:lstStyle/>
          <a:p>
            <a:r>
              <a:rPr lang="en-US" dirty="0" smtClean="0"/>
              <a:t>Lesson 9</a:t>
            </a:r>
            <a:br>
              <a:rPr lang="en-US" dirty="0" smtClean="0"/>
            </a:br>
            <a:r>
              <a:rPr lang="en-US" sz="2400" dirty="0" smtClean="0"/>
              <a:t>Use place value understanding to round multi-digit numbers to any place value.</a:t>
            </a:r>
            <a:endParaRPr lang="en-US" sz="2400" dirty="0"/>
          </a:p>
        </p:txBody>
      </p:sp>
      <p:pic>
        <p:nvPicPr>
          <p:cNvPr id="4" name="Picture 3"/>
          <p:cNvPicPr>
            <a:picLocks noChangeAspect="1"/>
          </p:cNvPicPr>
          <p:nvPr/>
        </p:nvPicPr>
        <p:blipFill>
          <a:blip r:embed="rId3"/>
          <a:stretch>
            <a:fillRect/>
          </a:stretch>
        </p:blipFill>
        <p:spPr>
          <a:xfrm>
            <a:off x="2286000" y="2133600"/>
            <a:ext cx="4483100" cy="3778948"/>
          </a:xfrm>
          <a:prstGeom prst="rect">
            <a:avLst/>
          </a:prstGeom>
        </p:spPr>
      </p:pic>
    </p:spTree>
    <p:extLst>
      <p:ext uri="{BB962C8B-B14F-4D97-AF65-F5344CB8AC3E}">
        <p14:creationId xmlns:p14="http://schemas.microsoft.com/office/powerpoint/2010/main" val="4125368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0957" y="457200"/>
            <a:ext cx="8229600" cy="1295400"/>
          </a:xfrm>
        </p:spPr>
        <p:txBody>
          <a:bodyPr/>
          <a:lstStyle/>
          <a:p>
            <a:r>
              <a:rPr lang="en-US" dirty="0" smtClean="0"/>
              <a:t>Lesson 10</a:t>
            </a:r>
            <a:br>
              <a:rPr lang="en-US" dirty="0" smtClean="0"/>
            </a:br>
            <a:r>
              <a:rPr lang="en-US" sz="2400" dirty="0" smtClean="0"/>
              <a:t>Use place value understanding to round multi-digit numbers to any place value using real world applications.</a:t>
            </a:r>
            <a:endParaRPr lang="en-US" sz="2400" dirty="0"/>
          </a:p>
        </p:txBody>
      </p:sp>
      <p:pic>
        <p:nvPicPr>
          <p:cNvPr id="9" name="Picture 8"/>
          <p:cNvPicPr>
            <a:picLocks noChangeAspect="1"/>
          </p:cNvPicPr>
          <p:nvPr/>
        </p:nvPicPr>
        <p:blipFill>
          <a:blip r:embed="rId3"/>
          <a:stretch>
            <a:fillRect/>
          </a:stretch>
        </p:blipFill>
        <p:spPr>
          <a:xfrm>
            <a:off x="2895600" y="4038600"/>
            <a:ext cx="3035300" cy="1955800"/>
          </a:xfrm>
          <a:prstGeom prst="rect">
            <a:avLst/>
          </a:prstGeom>
        </p:spPr>
      </p:pic>
      <p:sp>
        <p:nvSpPr>
          <p:cNvPr id="2" name="TextBox 1"/>
          <p:cNvSpPr txBox="1"/>
          <p:nvPr/>
        </p:nvSpPr>
        <p:spPr>
          <a:xfrm>
            <a:off x="420957" y="2362200"/>
            <a:ext cx="8229600" cy="1384995"/>
          </a:xfrm>
          <a:prstGeom prst="rect">
            <a:avLst/>
          </a:prstGeom>
          <a:noFill/>
        </p:spPr>
        <p:txBody>
          <a:bodyPr wrap="square" rtlCol="0">
            <a:spAutoFit/>
          </a:bodyPr>
          <a:lstStyle/>
          <a:p>
            <a:r>
              <a:rPr lang="en-US" sz="2800" baseline="0" dirty="0" smtClean="0"/>
              <a:t>2,837 students attend Lincoln Elementary School.  </a:t>
            </a:r>
          </a:p>
          <a:p>
            <a:r>
              <a:rPr lang="en-US" sz="2800" baseline="0" dirty="0" smtClean="0"/>
              <a:t>Discuss with your partner how you would estimate the number of chairs needed in the school.</a:t>
            </a:r>
            <a:endParaRPr lang="en-US" sz="2800" dirty="0"/>
          </a:p>
        </p:txBody>
      </p:sp>
    </p:spTree>
    <p:extLst>
      <p:ext uri="{BB962C8B-B14F-4D97-AF65-F5344CB8AC3E}">
        <p14:creationId xmlns:p14="http://schemas.microsoft.com/office/powerpoint/2010/main" val="97638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75" y="533400"/>
            <a:ext cx="8229600" cy="1676400"/>
          </a:xfrm>
        </p:spPr>
        <p:txBody>
          <a:bodyPr/>
          <a:lstStyle/>
          <a:p>
            <a:r>
              <a:rPr lang="en-US" dirty="0" smtClean="0"/>
              <a:t>Topic D</a:t>
            </a:r>
            <a:r>
              <a:rPr lang="en-US" dirty="0"/>
              <a:t>,</a:t>
            </a:r>
            <a:r>
              <a:rPr lang="en-US" dirty="0" smtClean="0"/>
              <a:t> Topic E, Topic F</a:t>
            </a:r>
            <a:br>
              <a:rPr lang="en-US" dirty="0" smtClean="0"/>
            </a:br>
            <a:r>
              <a:rPr lang="en-US" sz="2400" dirty="0" smtClean="0"/>
              <a:t>Multi-Digit Whole Number Addition, Multi-Digit Whole Number Subtraction, Addition and Subtraction Word Problems</a:t>
            </a:r>
            <a:endParaRPr lang="en-US" sz="2400" dirty="0"/>
          </a:p>
        </p:txBody>
      </p:sp>
      <p:sp>
        <p:nvSpPr>
          <p:cNvPr id="4" name="Content Placeholder 3"/>
          <p:cNvSpPr>
            <a:spLocks noGrp="1"/>
          </p:cNvSpPr>
          <p:nvPr>
            <p:ph idx="1"/>
          </p:nvPr>
        </p:nvSpPr>
        <p:spPr>
          <a:xfrm>
            <a:off x="479313" y="2057400"/>
            <a:ext cx="8229600" cy="4191000"/>
          </a:xfrm>
          <a:solidFill>
            <a:schemeClr val="bg1"/>
          </a:solidFill>
        </p:spPr>
        <p:txBody>
          <a:bodyPr>
            <a:normAutofit fontScale="92500" lnSpcReduction="10000"/>
          </a:bodyPr>
          <a:lstStyle/>
          <a:p>
            <a:pPr marL="0" indent="0"/>
            <a:r>
              <a:rPr lang="en-US" b="1" dirty="0" smtClean="0">
                <a:solidFill>
                  <a:srgbClr val="800040"/>
                </a:solidFill>
              </a:rPr>
              <a:t>Focus Standards:  </a:t>
            </a:r>
          </a:p>
          <a:p>
            <a:pPr marL="0" indent="0"/>
            <a:endParaRPr lang="en-US" sz="1800" dirty="0" smtClean="0">
              <a:solidFill>
                <a:schemeClr val="tx1"/>
              </a:solidFill>
            </a:endParaRPr>
          </a:p>
          <a:p>
            <a:pPr marL="457200" indent="-457200">
              <a:buFont typeface="Arial" pitchFamily="34" charset="0"/>
              <a:buChar char="•"/>
            </a:pPr>
            <a:r>
              <a:rPr lang="en-US" sz="2400" b="1" dirty="0" smtClean="0">
                <a:solidFill>
                  <a:srgbClr val="7B083C"/>
                </a:solidFill>
              </a:rPr>
              <a:t>4.OA.3</a:t>
            </a:r>
            <a:r>
              <a:rPr lang="en-US" sz="2400" dirty="0" smtClean="0">
                <a:solidFill>
                  <a:schemeClr val="tx1"/>
                </a:solidFill>
              </a:rPr>
              <a:t>:  Solve multi-step word problems posed with whole numbers and having whole-number answers using the four operations, including problems in which remainders must be interpreted.  Represent these problems using equations with a letter standing for the unknown quantity.  Assess the reasonableness of answers using mental computation and estimation strategies including rounding.</a:t>
            </a:r>
          </a:p>
          <a:p>
            <a:pPr marL="0" indent="0"/>
            <a:endParaRPr lang="en-US" sz="2400" dirty="0" smtClean="0">
              <a:solidFill>
                <a:schemeClr val="tx1"/>
              </a:solidFill>
            </a:endParaRPr>
          </a:p>
          <a:p>
            <a:pPr marL="457200" indent="-457200">
              <a:buFont typeface="Arial" pitchFamily="34" charset="0"/>
              <a:buChar char="•"/>
            </a:pPr>
            <a:r>
              <a:rPr lang="en-US" sz="2400" b="1" dirty="0">
                <a:solidFill>
                  <a:srgbClr val="7B083C"/>
                </a:solidFill>
              </a:rPr>
              <a:t>4.NBT.4</a:t>
            </a:r>
            <a:r>
              <a:rPr lang="en-US" sz="2400" dirty="0">
                <a:solidFill>
                  <a:srgbClr val="000000"/>
                </a:solidFill>
              </a:rPr>
              <a:t>:  Fluently add and subtract multi-digit whole numbers using the standard algorithm.</a:t>
            </a:r>
          </a:p>
          <a:p>
            <a:pPr marL="457200" indent="-457200">
              <a:buFont typeface="Arial" pitchFamily="34" charset="0"/>
              <a:buChar char="•"/>
            </a:pPr>
            <a:endParaRPr lang="en-US" sz="1800" dirty="0" smtClean="0">
              <a:solidFill>
                <a:schemeClr val="tx1"/>
              </a:solidFill>
            </a:endParaRPr>
          </a:p>
          <a:p>
            <a:pPr marL="0" indent="0"/>
            <a:endParaRPr lang="en-US" sz="1800" dirty="0" smtClean="0">
              <a:solidFill>
                <a:schemeClr val="tx1"/>
              </a:solidFill>
              <a:latin typeface="Arial"/>
              <a:cs typeface="Arial"/>
            </a:endParaRPr>
          </a:p>
        </p:txBody>
      </p:sp>
    </p:spTree>
    <p:extLst>
      <p:ext uri="{BB962C8B-B14F-4D97-AF65-F5344CB8AC3E}">
        <p14:creationId xmlns:p14="http://schemas.microsoft.com/office/powerpoint/2010/main" val="2527289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91" y="413867"/>
            <a:ext cx="8229600" cy="824382"/>
          </a:xfrm>
        </p:spPr>
        <p:txBody>
          <a:bodyPr/>
          <a:lstStyle/>
          <a:p>
            <a:r>
              <a:rPr lang="en-US" dirty="0"/>
              <a:t>Curriculum Overview of </a:t>
            </a:r>
            <a:r>
              <a:rPr lang="en-US" i="1" dirty="0"/>
              <a:t>A Story of Units</a:t>
            </a:r>
          </a:p>
        </p:txBody>
      </p:sp>
      <p:pic>
        <p:nvPicPr>
          <p:cNvPr id="5" name="Picture 4"/>
          <p:cNvPicPr>
            <a:picLocks noChangeAspect="1"/>
          </p:cNvPicPr>
          <p:nvPr/>
        </p:nvPicPr>
        <p:blipFill>
          <a:blip r:embed="rId3"/>
          <a:stretch>
            <a:fillRect/>
          </a:stretch>
        </p:blipFill>
        <p:spPr>
          <a:xfrm>
            <a:off x="685800" y="990600"/>
            <a:ext cx="7772400" cy="5224742"/>
          </a:xfrm>
          <a:prstGeom prst="rect">
            <a:avLst/>
          </a:prstGeom>
        </p:spPr>
      </p:pic>
      <p:sp>
        <p:nvSpPr>
          <p:cNvPr id="4" name="Oval 3"/>
          <p:cNvSpPr/>
          <p:nvPr/>
        </p:nvSpPr>
        <p:spPr>
          <a:xfrm>
            <a:off x="6019800" y="1143001"/>
            <a:ext cx="1066800" cy="687068"/>
          </a:xfrm>
          <a:prstGeom prst="ellipse">
            <a:avLst/>
          </a:prstGeom>
          <a:noFill/>
          <a:ln w="41275">
            <a:solidFill>
              <a:srgbClr val="7B08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87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876152"/>
          </a:xfrm>
        </p:spPr>
        <p:txBody>
          <a:bodyPr/>
          <a:lstStyle/>
          <a:p>
            <a:r>
              <a:rPr lang="en-US" dirty="0" smtClean="0"/>
              <a:t>Lesson 11</a:t>
            </a:r>
            <a:br>
              <a:rPr lang="en-US" dirty="0" smtClean="0"/>
            </a:br>
            <a:r>
              <a:rPr lang="en-US" sz="2400" dirty="0" smtClean="0"/>
              <a:t>Use place value understanding to fluently add multi-digit whole numbers using the standard algorithm and apply the algorithm to solve word problems using tape diagrams.</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09" t="8537" r="3349"/>
          <a:stretch/>
        </p:blipFill>
        <p:spPr bwMode="auto">
          <a:xfrm>
            <a:off x="3688812" y="2069533"/>
            <a:ext cx="2290247" cy="151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5943600" y="3769019"/>
            <a:ext cx="3088958" cy="1752600"/>
          </a:xfrm>
          <a:prstGeom prst="rect">
            <a:avLst/>
          </a:prstGeom>
        </p:spPr>
      </p:pic>
      <p:pic>
        <p:nvPicPr>
          <p:cNvPr id="4" name="Picture 3"/>
          <p:cNvPicPr>
            <a:picLocks noChangeAspect="1"/>
          </p:cNvPicPr>
          <p:nvPr/>
        </p:nvPicPr>
        <p:blipFill>
          <a:blip r:embed="rId5"/>
          <a:stretch>
            <a:fillRect/>
          </a:stretch>
        </p:blipFill>
        <p:spPr>
          <a:xfrm>
            <a:off x="236379" y="3581400"/>
            <a:ext cx="5478621" cy="2708085"/>
          </a:xfrm>
          <a:prstGeom prst="rect">
            <a:avLst/>
          </a:prstGeom>
        </p:spPr>
      </p:pic>
    </p:spTree>
    <p:extLst>
      <p:ext uri="{BB962C8B-B14F-4D97-AF65-F5344CB8AC3E}">
        <p14:creationId xmlns:p14="http://schemas.microsoft.com/office/powerpoint/2010/main" val="424468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3510" y="2438400"/>
            <a:ext cx="8080890" cy="1569660"/>
          </a:xfrm>
          <a:prstGeom prst="rect">
            <a:avLst/>
          </a:prstGeom>
          <a:noFill/>
        </p:spPr>
        <p:txBody>
          <a:bodyPr wrap="square" rtlCol="0">
            <a:spAutoFit/>
          </a:bodyPr>
          <a:lstStyle/>
          <a:p>
            <a:r>
              <a:rPr lang="en-US" sz="2400" dirty="0"/>
              <a:t>The basketball team raised a total of $154,694 in September and $29,987 more in October than in September.  How much money did they raise in October?  Draw a tape diagram and</a:t>
            </a:r>
            <a:r>
              <a:rPr lang="en-US" sz="2400" i="1" dirty="0"/>
              <a:t> </a:t>
            </a:r>
            <a:r>
              <a:rPr lang="en-US" sz="2400" dirty="0"/>
              <a:t>write your answer in a complete sentence. </a:t>
            </a:r>
          </a:p>
        </p:txBody>
      </p:sp>
      <p:pic>
        <p:nvPicPr>
          <p:cNvPr id="9" name="Picture 8"/>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362200" y="4191000"/>
            <a:ext cx="4648200" cy="2345116"/>
          </a:xfrm>
          <a:prstGeom prst="rect">
            <a:avLst/>
          </a:prstGeom>
        </p:spPr>
      </p:pic>
      <p:sp>
        <p:nvSpPr>
          <p:cNvPr id="10" name="Title 1"/>
          <p:cNvSpPr>
            <a:spLocks noGrp="1"/>
          </p:cNvSpPr>
          <p:nvPr>
            <p:ph type="title"/>
          </p:nvPr>
        </p:nvSpPr>
        <p:spPr>
          <a:xfrm>
            <a:off x="457200" y="457200"/>
            <a:ext cx="8229600" cy="1799952"/>
          </a:xfrm>
        </p:spPr>
        <p:txBody>
          <a:bodyPr/>
          <a:lstStyle/>
          <a:p>
            <a:r>
              <a:rPr lang="en-US" dirty="0" smtClean="0"/>
              <a:t>Lesson 12</a:t>
            </a:r>
            <a:br>
              <a:rPr lang="en-US" dirty="0" smtClean="0"/>
            </a:br>
            <a:r>
              <a:rPr lang="en-US" sz="2400" dirty="0" smtClean="0"/>
              <a:t>Solve multi-step word problems using the standard algorithm modeled with tape diagrams and assess the reasonableness of answers using rounding.</a:t>
            </a:r>
            <a:endParaRPr lang="en-US" dirty="0"/>
          </a:p>
        </p:txBody>
      </p:sp>
    </p:spTree>
    <p:extLst>
      <p:ext uri="{BB962C8B-B14F-4D97-AF65-F5344CB8AC3E}">
        <p14:creationId xmlns:p14="http://schemas.microsoft.com/office/powerpoint/2010/main" val="91032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108" y="533400"/>
            <a:ext cx="8229600" cy="1685300"/>
          </a:xfrm>
        </p:spPr>
        <p:txBody>
          <a:bodyPr/>
          <a:lstStyle/>
          <a:p>
            <a:r>
              <a:rPr lang="en-US" dirty="0" smtClean="0"/>
              <a:t>Lesson 13 and Lesson 14</a:t>
            </a:r>
            <a:br>
              <a:rPr lang="en-US" dirty="0" smtClean="0"/>
            </a:br>
            <a:r>
              <a:rPr lang="en-US" sz="2400" dirty="0" smtClean="0"/>
              <a:t>Use place value understanding to decompose to smaller units </a:t>
            </a:r>
            <a:r>
              <a:rPr lang="en-US" sz="2400" i="1" dirty="0" smtClean="0"/>
              <a:t>once/up to 3 times</a:t>
            </a:r>
            <a:r>
              <a:rPr lang="en-US" sz="2400" dirty="0" smtClean="0"/>
              <a:t> using the standard algorithm, and apply the algorithm to solve word problems using tape diagrams.</a:t>
            </a:r>
            <a:endParaRPr lang="en-US" dirty="0"/>
          </a:p>
        </p:txBody>
      </p:sp>
      <p:pic>
        <p:nvPicPr>
          <p:cNvPr id="10" name="Picture 9"/>
          <p:cNvPicPr>
            <a:picLocks noChangeAspect="1"/>
          </p:cNvPicPr>
          <p:nvPr/>
        </p:nvPicPr>
        <p:blipFill rotWithShape="1">
          <a:blip r:embed="rId3"/>
          <a:srcRect l="3764" t="14865" r="67199" b="10177"/>
          <a:stretch/>
        </p:blipFill>
        <p:spPr>
          <a:xfrm>
            <a:off x="1828800" y="2373846"/>
            <a:ext cx="2483992" cy="1172385"/>
          </a:xfrm>
          <a:prstGeom prst="rect">
            <a:avLst/>
          </a:prstGeom>
        </p:spPr>
      </p:pic>
      <p:pic>
        <p:nvPicPr>
          <p:cNvPr id="12" name="Picture 11"/>
          <p:cNvPicPr>
            <a:picLocks noChangeAspect="1"/>
          </p:cNvPicPr>
          <p:nvPr/>
        </p:nvPicPr>
        <p:blipFill rotWithShape="1">
          <a:blip r:embed="rId3"/>
          <a:srcRect l="43221" r="35796"/>
          <a:stretch/>
        </p:blipFill>
        <p:spPr>
          <a:xfrm>
            <a:off x="6532432" y="2438400"/>
            <a:ext cx="1748926" cy="1524000"/>
          </a:xfrm>
          <a:prstGeom prst="rect">
            <a:avLst/>
          </a:prstGeom>
        </p:spPr>
      </p:pic>
      <p:pic>
        <p:nvPicPr>
          <p:cNvPr id="13" name="Picture 12"/>
          <p:cNvPicPr>
            <a:picLocks noChangeAspect="1"/>
          </p:cNvPicPr>
          <p:nvPr/>
        </p:nvPicPr>
        <p:blipFill rotWithShape="1">
          <a:blip r:embed="rId3"/>
          <a:srcRect l="74306"/>
          <a:stretch/>
        </p:blipFill>
        <p:spPr>
          <a:xfrm>
            <a:off x="6400800" y="4406047"/>
            <a:ext cx="2141576" cy="1524000"/>
          </a:xfrm>
          <a:prstGeom prst="rect">
            <a:avLst/>
          </a:prstGeom>
        </p:spPr>
      </p:pic>
      <p:sp>
        <p:nvSpPr>
          <p:cNvPr id="3" name="Down Arrow 2"/>
          <p:cNvSpPr/>
          <p:nvPr/>
        </p:nvSpPr>
        <p:spPr>
          <a:xfrm>
            <a:off x="7315200" y="3886200"/>
            <a:ext cx="381000" cy="457200"/>
          </a:xfrm>
          <a:prstGeom prst="downArrow">
            <a:avLst/>
          </a:prstGeom>
          <a:solidFill>
            <a:schemeClr val="accent2"/>
          </a:solidFill>
          <a:ln>
            <a:solidFill>
              <a:srgbClr val="800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838200" y="3733800"/>
            <a:ext cx="4724400" cy="2438400"/>
            <a:chOff x="2415802" y="3429000"/>
            <a:chExt cx="3743698" cy="1793869"/>
          </a:xfrm>
        </p:grpSpPr>
        <p:pic>
          <p:nvPicPr>
            <p:cNvPr id="4" name="Picture 3" descr="img372.pdf"/>
            <p:cNvPicPr>
              <a:picLocks noChangeAspect="1"/>
            </p:cNvPicPr>
            <p:nvPr/>
          </p:nvPicPr>
          <p:blipFill rotWithShape="1">
            <a:blip r:embed="rId4">
              <a:extLst>
                <a:ext uri="{28A0092B-C50C-407E-A947-70E740481C1C}">
                  <a14:useLocalDpi xmlns:a14="http://schemas.microsoft.com/office/drawing/2010/main" val="0"/>
                </a:ext>
              </a:extLst>
            </a:blip>
            <a:srcRect l="28241" r="1340" b="38834"/>
            <a:stretch/>
          </p:blipFill>
          <p:spPr>
            <a:xfrm>
              <a:off x="2415802" y="3429000"/>
              <a:ext cx="3743698" cy="1793869"/>
            </a:xfrm>
            <a:prstGeom prst="rect">
              <a:avLst/>
            </a:prstGeom>
          </p:spPr>
        </p:pic>
        <p:cxnSp>
          <p:nvCxnSpPr>
            <p:cNvPr id="6" name="Straight Connector 5"/>
            <p:cNvCxnSpPr/>
            <p:nvPr/>
          </p:nvCxnSpPr>
          <p:spPr>
            <a:xfrm>
              <a:off x="2415802" y="5222869"/>
              <a:ext cx="3743698"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8105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par>
                                <p:cTn id="18" presetID="5" presetClass="entr" presetSubtype="1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heckerboard(across)">
                                      <p:cBhvr>
                                        <p:cTn id="20" dur="500"/>
                                        <p:tgtEl>
                                          <p:spTgt spid="13"/>
                                        </p:tgtEl>
                                      </p:cBhvr>
                                    </p:animEffect>
                                  </p:childTnLst>
                                </p:cTn>
                              </p:par>
                              <p:par>
                                <p:cTn id="21" presetID="5"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07" y="2227665"/>
            <a:ext cx="4487316" cy="166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4638"/>
          <a:stretch/>
        </p:blipFill>
        <p:spPr bwMode="auto">
          <a:xfrm>
            <a:off x="4736923" y="2743200"/>
            <a:ext cx="1337960" cy="969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9996"/>
          <a:stretch/>
        </p:blipFill>
        <p:spPr bwMode="auto">
          <a:xfrm>
            <a:off x="325887" y="4572000"/>
            <a:ext cx="5867015" cy="1409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a:spLocks noGrp="1"/>
          </p:cNvSpPr>
          <p:nvPr>
            <p:ph type="title"/>
          </p:nvPr>
        </p:nvSpPr>
        <p:spPr>
          <a:xfrm>
            <a:off x="429108" y="533400"/>
            <a:ext cx="8229600" cy="1685300"/>
          </a:xfrm>
        </p:spPr>
        <p:txBody>
          <a:bodyPr/>
          <a:lstStyle/>
          <a:p>
            <a:r>
              <a:rPr lang="en-US" dirty="0" smtClean="0"/>
              <a:t>Lesson 15</a:t>
            </a:r>
            <a:br>
              <a:rPr lang="en-US" dirty="0" smtClean="0"/>
            </a:br>
            <a:r>
              <a:rPr lang="en-US" sz="2400" dirty="0" smtClean="0"/>
              <a:t>Use place value understanding to fluently decompose to smaller units </a:t>
            </a:r>
            <a:r>
              <a:rPr lang="en-US" sz="2400" i="1" dirty="0" smtClean="0"/>
              <a:t>multiple times </a:t>
            </a:r>
            <a:r>
              <a:rPr lang="en-US" sz="2400" dirty="0" smtClean="0"/>
              <a:t>using the standard algorithm, and apply the algorithm to solve word problems using tape diagrams.</a:t>
            </a:r>
            <a:endParaRPr lang="en-US" dirty="0"/>
          </a:p>
        </p:txBody>
      </p:sp>
      <p:pic>
        <p:nvPicPr>
          <p:cNvPr id="2" name="Picture 1"/>
          <p:cNvPicPr>
            <a:picLocks noChangeAspect="1"/>
          </p:cNvPicPr>
          <p:nvPr/>
        </p:nvPicPr>
        <p:blipFill>
          <a:blip r:embed="rId6"/>
          <a:stretch>
            <a:fillRect/>
          </a:stretch>
        </p:blipFill>
        <p:spPr>
          <a:xfrm>
            <a:off x="6614008" y="3026731"/>
            <a:ext cx="2044700" cy="1701800"/>
          </a:xfrm>
          <a:prstGeom prst="rect">
            <a:avLst/>
          </a:prstGeom>
        </p:spPr>
      </p:pic>
      <p:sp>
        <p:nvSpPr>
          <p:cNvPr id="10" name="Down Arrow 9"/>
          <p:cNvSpPr/>
          <p:nvPr/>
        </p:nvSpPr>
        <p:spPr>
          <a:xfrm>
            <a:off x="2286000" y="4028203"/>
            <a:ext cx="381000" cy="457200"/>
          </a:xfrm>
          <a:prstGeom prst="downArrow">
            <a:avLst/>
          </a:prstGeom>
          <a:solidFill>
            <a:schemeClr val="accent2"/>
          </a:solidFill>
          <a:ln>
            <a:solidFill>
              <a:srgbClr val="800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Down Arrow 10"/>
          <p:cNvSpPr/>
          <p:nvPr/>
        </p:nvSpPr>
        <p:spPr>
          <a:xfrm>
            <a:off x="5181600" y="4028203"/>
            <a:ext cx="381000" cy="457200"/>
          </a:xfrm>
          <a:prstGeom prst="downArrow">
            <a:avLst/>
          </a:prstGeom>
          <a:solidFill>
            <a:schemeClr val="accent2"/>
          </a:solidFill>
          <a:ln>
            <a:solidFill>
              <a:srgbClr val="800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425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76400"/>
          </a:xfrm>
        </p:spPr>
        <p:txBody>
          <a:bodyPr/>
          <a:lstStyle/>
          <a:p>
            <a:r>
              <a:rPr lang="en-US" dirty="0" smtClean="0"/>
              <a:t>Lesson 16</a:t>
            </a:r>
            <a:br>
              <a:rPr lang="en-US" dirty="0" smtClean="0"/>
            </a:br>
            <a:r>
              <a:rPr lang="en-US" sz="2400" dirty="0" smtClean="0"/>
              <a:t>Solve two-step word problems using the standard subtraction algorithm fluently modeled with tape diagrams and assess the reasonableness of answers using rounding.</a:t>
            </a:r>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926" y="4111723"/>
            <a:ext cx="3294807" cy="170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2362200"/>
            <a:ext cx="7924800" cy="1569660"/>
          </a:xfrm>
          <a:prstGeom prst="rect">
            <a:avLst/>
          </a:prstGeom>
          <a:noFill/>
        </p:spPr>
        <p:txBody>
          <a:bodyPr wrap="square" rtlCol="0">
            <a:spAutoFit/>
          </a:bodyPr>
          <a:lstStyle/>
          <a:p>
            <a:r>
              <a:rPr lang="en-US" sz="2400" dirty="0" smtClean="0"/>
              <a:t>There were 12,345 people at a concert on Saturday night.  On Sunday night, there were 1,795 fewer people at the concert than on Saturday night. How many people attended the concert on both nights?</a:t>
            </a:r>
            <a:endParaRPr lang="en-US" sz="2400" dirty="0"/>
          </a:p>
        </p:txBody>
      </p:sp>
      <p:pic>
        <p:nvPicPr>
          <p:cNvPr id="6" name="Picture 5"/>
          <p:cNvPicPr>
            <a:picLocks noChangeAspect="1"/>
          </p:cNvPicPr>
          <p:nvPr/>
        </p:nvPicPr>
        <p:blipFill>
          <a:blip r:embed="rId4"/>
          <a:stretch>
            <a:fillRect/>
          </a:stretch>
        </p:blipFill>
        <p:spPr>
          <a:xfrm>
            <a:off x="457200" y="4114800"/>
            <a:ext cx="4546600" cy="1709336"/>
          </a:xfrm>
          <a:prstGeom prst="rect">
            <a:avLst/>
          </a:prstGeom>
        </p:spPr>
      </p:pic>
    </p:spTree>
    <p:extLst>
      <p:ext uri="{BB962C8B-B14F-4D97-AF65-F5344CB8AC3E}">
        <p14:creationId xmlns:p14="http://schemas.microsoft.com/office/powerpoint/2010/main" val="20167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81000"/>
            <a:ext cx="8229600" cy="1197511"/>
          </a:xfrm>
        </p:spPr>
        <p:txBody>
          <a:bodyPr/>
          <a:lstStyle/>
          <a:p>
            <a:r>
              <a:rPr lang="en-US" dirty="0" smtClean="0"/>
              <a:t>Lesson 17</a:t>
            </a:r>
            <a:br>
              <a:rPr lang="en-US" dirty="0" smtClean="0"/>
            </a:br>
            <a:r>
              <a:rPr lang="en-US" sz="2400" dirty="0" smtClean="0"/>
              <a:t>Solve additive compare word problems modeled with tape diagrams.</a:t>
            </a:r>
            <a:endParaRPr lang="en-US" dirty="0"/>
          </a:p>
        </p:txBody>
      </p:sp>
      <p:sp>
        <p:nvSpPr>
          <p:cNvPr id="3" name="TextBox 2"/>
          <p:cNvSpPr txBox="1"/>
          <p:nvPr/>
        </p:nvSpPr>
        <p:spPr>
          <a:xfrm>
            <a:off x="762000" y="1752600"/>
            <a:ext cx="7543802" cy="1200328"/>
          </a:xfrm>
          <a:prstGeom prst="rect">
            <a:avLst/>
          </a:prstGeom>
          <a:noFill/>
        </p:spPr>
        <p:txBody>
          <a:bodyPr wrap="square" rtlCol="0">
            <a:spAutoFit/>
          </a:bodyPr>
          <a:lstStyle/>
          <a:p>
            <a:r>
              <a:rPr lang="en-US" sz="2400" dirty="0" smtClean="0"/>
              <a:t>A pair of hippos weighed 5,301 kilograms together.                 The female weighed 2,038 kilograms. </a:t>
            </a:r>
          </a:p>
          <a:p>
            <a:r>
              <a:rPr lang="en-US" sz="2400" dirty="0" smtClean="0"/>
              <a:t>How much more did the male weigh than the female?</a:t>
            </a:r>
            <a:endParaRPr lang="en-US" sz="2400" dirty="0"/>
          </a:p>
        </p:txBody>
      </p:sp>
      <p:sp>
        <p:nvSpPr>
          <p:cNvPr id="8" name="Title 6"/>
          <p:cNvSpPr txBox="1">
            <a:spLocks/>
          </p:cNvSpPr>
          <p:nvPr/>
        </p:nvSpPr>
        <p:spPr>
          <a:xfrm>
            <a:off x="457198" y="3200400"/>
            <a:ext cx="8229600" cy="1282164"/>
          </a:xfrm>
          <a:prstGeom prst="rect">
            <a:avLst/>
          </a:prstGeom>
        </p:spPr>
        <p:txBody>
          <a:bodyPr vert="horz" lIns="0" tIns="0" rIns="0" bIns="0" rtlCol="0" anchor="t">
            <a:noAutofit/>
          </a:bodyPr>
          <a:lstStyle>
            <a:lvl1pPr algn="l" defTabSz="457200" rtl="0" eaLnBrk="1" latinLnBrk="0" hangingPunct="1">
              <a:spcBef>
                <a:spcPct val="0"/>
              </a:spcBef>
              <a:buNone/>
              <a:defRPr sz="3600" b="1" i="0" kern="1200">
                <a:solidFill>
                  <a:srgbClr val="7B083C"/>
                </a:solidFill>
                <a:latin typeface="Calibri"/>
                <a:ea typeface="+mj-ea"/>
                <a:cs typeface="Calibri"/>
              </a:defRPr>
            </a:lvl1pPr>
          </a:lstStyle>
          <a:p>
            <a:r>
              <a:rPr lang="en-US" dirty="0" smtClean="0"/>
              <a:t>Lesson 18</a:t>
            </a:r>
            <a:br>
              <a:rPr lang="en-US" dirty="0" smtClean="0"/>
            </a:br>
            <a:r>
              <a:rPr lang="en-US" sz="2400" dirty="0" smtClean="0"/>
              <a:t>Solve multi-step word problems modeled with tape diagrams and assess the reasonableness of answers using rounding.</a:t>
            </a:r>
            <a:endParaRPr lang="en-US" dirty="0"/>
          </a:p>
        </p:txBody>
      </p:sp>
      <p:sp>
        <p:nvSpPr>
          <p:cNvPr id="9" name="TextBox 8"/>
          <p:cNvSpPr txBox="1"/>
          <p:nvPr/>
        </p:nvSpPr>
        <p:spPr>
          <a:xfrm>
            <a:off x="761443" y="4499351"/>
            <a:ext cx="7835552" cy="1569660"/>
          </a:xfrm>
          <a:prstGeom prst="rect">
            <a:avLst/>
          </a:prstGeom>
          <a:noFill/>
        </p:spPr>
        <p:txBody>
          <a:bodyPr wrap="square" rtlCol="0">
            <a:spAutoFit/>
          </a:bodyPr>
          <a:lstStyle/>
          <a:p>
            <a:r>
              <a:rPr lang="en-US" sz="2400" dirty="0"/>
              <a:t>In one year, a factory used 11,650 meters of cotton, 4,950 fewer meters of silk than cotton, and 3,500 fewer meters of wool than silk.  How many meters in all were used of the three fabrics</a:t>
            </a:r>
            <a:r>
              <a:rPr lang="en-US" sz="2400" dirty="0" smtClean="0"/>
              <a:t>?</a:t>
            </a:r>
            <a:endParaRPr lang="en-US" sz="2400" dirty="0"/>
          </a:p>
        </p:txBody>
      </p:sp>
    </p:spTree>
    <p:extLst>
      <p:ext uri="{BB962C8B-B14F-4D97-AF65-F5344CB8AC3E}">
        <p14:creationId xmlns:p14="http://schemas.microsoft.com/office/powerpoint/2010/main" val="276294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9" presetClass="entr"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dissolve">
                                      <p:cBhvr>
                                        <p:cTn id="11" dur="500"/>
                                        <p:tgtEl>
                                          <p:spTgt spid="8">
                                            <p:txEl>
                                              <p:pRg st="0" end="0"/>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dissolve">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build="allAtOnce"/>
      <p:bldP spid="9"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85703"/>
          </a:xfrm>
        </p:spPr>
        <p:txBody>
          <a:bodyPr/>
          <a:lstStyle/>
          <a:p>
            <a:r>
              <a:rPr lang="en-US" dirty="0" smtClean="0"/>
              <a:t>Lesson 19</a:t>
            </a:r>
            <a:br>
              <a:rPr lang="en-US" dirty="0" smtClean="0"/>
            </a:br>
            <a:r>
              <a:rPr lang="en-US" sz="2400" dirty="0" smtClean="0"/>
              <a:t>Create and solve multi-step word problems from given tape diagrams and equations.</a:t>
            </a:r>
            <a:endParaRPr lang="en-US" dirty="0"/>
          </a:p>
        </p:txBody>
      </p:sp>
      <p:pic>
        <p:nvPicPr>
          <p:cNvPr id="5" name="Picture 4"/>
          <p:cNvPicPr>
            <a:picLocks noChangeAspect="1"/>
          </p:cNvPicPr>
          <p:nvPr/>
        </p:nvPicPr>
        <p:blipFill rotWithShape="1">
          <a:blip r:embed="rId3"/>
          <a:srcRect l="36849" t="31468"/>
          <a:stretch/>
        </p:blipFill>
        <p:spPr>
          <a:xfrm>
            <a:off x="609600" y="2743200"/>
            <a:ext cx="3590866" cy="1828800"/>
          </a:xfrm>
          <a:prstGeom prst="rect">
            <a:avLst/>
          </a:prstGeom>
        </p:spPr>
      </p:pic>
      <p:pic>
        <p:nvPicPr>
          <p:cNvPr id="7" name="Picture 6"/>
          <p:cNvPicPr>
            <a:picLocks noChangeAspect="1"/>
          </p:cNvPicPr>
          <p:nvPr/>
        </p:nvPicPr>
        <p:blipFill rotWithShape="1">
          <a:blip r:embed="rId4"/>
          <a:srcRect l="27742" t="25106" r="8279"/>
          <a:stretch/>
        </p:blipFill>
        <p:spPr>
          <a:xfrm>
            <a:off x="4495800" y="2351245"/>
            <a:ext cx="4495800" cy="3167523"/>
          </a:xfrm>
          <a:prstGeom prst="rect">
            <a:avLst/>
          </a:prstGeom>
        </p:spPr>
      </p:pic>
    </p:spTree>
    <p:extLst>
      <p:ext uri="{BB962C8B-B14F-4D97-AF65-F5344CB8AC3E}">
        <p14:creationId xmlns:p14="http://schemas.microsoft.com/office/powerpoint/2010/main" val="247252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6268"/>
            <a:ext cx="8229600" cy="824382"/>
          </a:xfrm>
        </p:spPr>
        <p:txBody>
          <a:bodyPr/>
          <a:lstStyle/>
          <a:p>
            <a:r>
              <a:rPr lang="en-US" dirty="0" smtClean="0"/>
              <a:t>End-of-Module Assessment</a:t>
            </a:r>
            <a:endParaRPr lang="en-US" dirty="0"/>
          </a:p>
        </p:txBody>
      </p:sp>
      <p:grpSp>
        <p:nvGrpSpPr>
          <p:cNvPr id="3" name="Group 2"/>
          <p:cNvGrpSpPr/>
          <p:nvPr/>
        </p:nvGrpSpPr>
        <p:grpSpPr>
          <a:xfrm>
            <a:off x="239161" y="1219200"/>
            <a:ext cx="8752440" cy="4639286"/>
            <a:chOff x="239161" y="1219200"/>
            <a:chExt cx="8752440" cy="4639286"/>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61" y="1219200"/>
              <a:ext cx="7838039" cy="151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26" y="2590800"/>
              <a:ext cx="7876674"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1" y="3352801"/>
              <a:ext cx="8534400" cy="74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304" y="4267199"/>
              <a:ext cx="8145496" cy="159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66418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24382"/>
          </a:xfrm>
        </p:spPr>
        <p:txBody>
          <a:bodyPr/>
          <a:lstStyle/>
          <a:p>
            <a:r>
              <a:rPr lang="en-US" dirty="0" smtClean="0"/>
              <a:t>Agenda</a:t>
            </a:r>
            <a:endParaRPr lang="en-US" dirty="0"/>
          </a:p>
        </p:txBody>
      </p:sp>
      <p:sp>
        <p:nvSpPr>
          <p:cNvPr id="4" name="Content Placeholder 3"/>
          <p:cNvSpPr>
            <a:spLocks noGrp="1"/>
          </p:cNvSpPr>
          <p:nvPr>
            <p:ph idx="1"/>
          </p:nvPr>
        </p:nvSpPr>
        <p:spPr>
          <a:effectLst/>
        </p:spPr>
        <p:txBody>
          <a:bodyPr/>
          <a:lstStyle/>
          <a:p>
            <a:pPr algn="ctr"/>
            <a:r>
              <a:rPr lang="en-US" b="1" dirty="0" smtClean="0">
                <a:effectLst/>
              </a:rPr>
              <a:t>Lesson Structure</a:t>
            </a:r>
          </a:p>
          <a:p>
            <a:pPr algn="ctr"/>
            <a:r>
              <a:rPr lang="en-US" b="1" dirty="0" smtClean="0">
                <a:effectLst/>
              </a:rPr>
              <a:t>Instructional Sequence</a:t>
            </a:r>
          </a:p>
          <a:p>
            <a:pPr algn="ctr"/>
            <a:r>
              <a:rPr lang="en-US" b="1" dirty="0" smtClean="0">
                <a:effectLst>
                  <a:glow rad="228600">
                    <a:srgbClr val="B38395">
                      <a:alpha val="40000"/>
                    </a:srgbClr>
                  </a:glow>
                </a:effectLst>
              </a:rPr>
              <a:t>Module Review</a:t>
            </a:r>
          </a:p>
          <a:p>
            <a:pPr algn="ctr"/>
            <a:r>
              <a:rPr lang="en-US" b="1" dirty="0" smtClean="0"/>
              <a:t>Preparation for Implementation</a:t>
            </a:r>
            <a:endParaRPr lang="en-US" b="1" dirty="0">
              <a:effectLst/>
            </a:endParaRPr>
          </a:p>
        </p:txBody>
      </p:sp>
    </p:spTree>
    <p:extLst>
      <p:ext uri="{BB962C8B-B14F-4D97-AF65-F5344CB8AC3E}">
        <p14:creationId xmlns:p14="http://schemas.microsoft.com/office/powerpoint/2010/main" val="412899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37" y="533400"/>
            <a:ext cx="8229600" cy="824382"/>
          </a:xfrm>
        </p:spPr>
        <p:txBody>
          <a:bodyPr/>
          <a:lstStyle/>
          <a:p>
            <a:r>
              <a:rPr lang="en-US" dirty="0" smtClean="0"/>
              <a:t>Progression Study</a:t>
            </a:r>
            <a:endParaRPr lang="en-US" dirty="0"/>
          </a:p>
        </p:txBody>
      </p:sp>
      <p:sp>
        <p:nvSpPr>
          <p:cNvPr id="4" name="Content Placeholder 3"/>
          <p:cNvSpPr>
            <a:spLocks noGrp="1"/>
          </p:cNvSpPr>
          <p:nvPr>
            <p:ph idx="1"/>
          </p:nvPr>
        </p:nvSpPr>
        <p:spPr>
          <a:xfrm>
            <a:off x="457200" y="1447800"/>
            <a:ext cx="6858000" cy="4201997"/>
          </a:xfrm>
        </p:spPr>
        <p:txBody>
          <a:bodyPr/>
          <a:lstStyle/>
          <a:p>
            <a:pPr marL="457200" indent="-457200">
              <a:spcAft>
                <a:spcPts val="1200"/>
              </a:spcAft>
              <a:buFont typeface="Arial" pitchFamily="34" charset="0"/>
              <a:buChar char="•"/>
            </a:pPr>
            <a:r>
              <a:rPr lang="en-US" sz="2400" dirty="0" smtClean="0">
                <a:solidFill>
                  <a:schemeClr val="accent3">
                    <a:lumMod val="50000"/>
                  </a:schemeClr>
                </a:solidFill>
              </a:rPr>
              <a:t>What are the Progressions?</a:t>
            </a:r>
          </a:p>
          <a:p>
            <a:pPr marL="0" indent="0">
              <a:spcAft>
                <a:spcPts val="1200"/>
              </a:spcAft>
            </a:pPr>
            <a:endParaRPr lang="en-US" sz="2400" dirty="0" smtClean="0">
              <a:solidFill>
                <a:schemeClr val="accent3">
                  <a:lumMod val="50000"/>
                </a:schemeClr>
              </a:solidFill>
            </a:endParaRPr>
          </a:p>
          <a:p>
            <a:pPr marL="457200" indent="-457200">
              <a:spcAft>
                <a:spcPts val="1200"/>
              </a:spcAft>
              <a:buFont typeface="Arial" pitchFamily="34" charset="0"/>
              <a:buChar char="•"/>
            </a:pPr>
            <a:r>
              <a:rPr lang="en-US" sz="2400" dirty="0" smtClean="0">
                <a:solidFill>
                  <a:schemeClr val="accent3">
                    <a:lumMod val="50000"/>
                  </a:schemeClr>
                </a:solidFill>
              </a:rPr>
              <a:t>Explore: </a:t>
            </a:r>
            <a:r>
              <a:rPr lang="en-US" sz="2400" i="1" dirty="0" smtClean="0">
                <a:solidFill>
                  <a:schemeClr val="accent3">
                    <a:lumMod val="50000"/>
                  </a:schemeClr>
                </a:solidFill>
              </a:rPr>
              <a:t>K-5, Numbers and Operations in Base 10</a:t>
            </a:r>
            <a:endParaRPr lang="en-US" sz="2400" dirty="0" smtClean="0">
              <a:solidFill>
                <a:schemeClr val="accent3">
                  <a:lumMod val="50000"/>
                </a:schemeClr>
              </a:solidFill>
            </a:endParaRPr>
          </a:p>
          <a:p>
            <a:pPr marL="1144588" lvl="3" indent="-457200">
              <a:spcAft>
                <a:spcPts val="1200"/>
              </a:spcAft>
              <a:buFont typeface="Arial" pitchFamily="34" charset="0"/>
              <a:buChar char="•"/>
            </a:pPr>
            <a:r>
              <a:rPr lang="en-US" sz="2400" dirty="0" smtClean="0">
                <a:solidFill>
                  <a:schemeClr val="accent1">
                    <a:lumMod val="50000"/>
                  </a:schemeClr>
                </a:solidFill>
              </a:rPr>
              <a:t>Read pages 2 – 4 and 12 – 13.</a:t>
            </a:r>
          </a:p>
          <a:p>
            <a:pPr marL="687388" lvl="3" indent="0">
              <a:spcAft>
                <a:spcPts val="1200"/>
              </a:spcAft>
            </a:pPr>
            <a:endParaRPr lang="en-US" sz="2400" dirty="0" smtClean="0">
              <a:solidFill>
                <a:schemeClr val="accent1">
                  <a:lumMod val="50000"/>
                </a:schemeClr>
              </a:solidFill>
            </a:endParaRPr>
          </a:p>
          <a:p>
            <a:pPr marL="573088" lvl="1" indent="-457200">
              <a:spcAft>
                <a:spcPts val="1200"/>
              </a:spcAft>
              <a:buFont typeface="Arial" pitchFamily="34" charset="0"/>
              <a:buChar char="•"/>
            </a:pPr>
            <a:r>
              <a:rPr lang="en-US" dirty="0" smtClean="0">
                <a:solidFill>
                  <a:schemeClr val="accent3">
                    <a:lumMod val="50000"/>
                  </a:schemeClr>
                </a:solidFill>
              </a:rPr>
              <a:t>Highlight the information relevant to the     content of this module.</a:t>
            </a:r>
          </a:p>
        </p:txBody>
      </p:sp>
    </p:spTree>
    <p:extLst>
      <p:ext uri="{BB962C8B-B14F-4D97-AF65-F5344CB8AC3E}">
        <p14:creationId xmlns:p14="http://schemas.microsoft.com/office/powerpoint/2010/main" val="36367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7" name="Content Placeholder 3"/>
          <p:cNvSpPr>
            <a:spLocks noGrp="1"/>
          </p:cNvSpPr>
          <p:nvPr>
            <p:ph idx="1"/>
          </p:nvPr>
        </p:nvSpPr>
        <p:spPr>
          <a:solidFill>
            <a:schemeClr val="bg1"/>
          </a:solidFill>
        </p:spPr>
        <p:txBody>
          <a:bodyPr>
            <a:normAutofit/>
          </a:bodyPr>
          <a:lstStyle/>
          <a:p>
            <a:pPr lvl="1" indent="-457200">
              <a:spcBef>
                <a:spcPts val="672"/>
              </a:spcBef>
              <a:spcAft>
                <a:spcPts val="0"/>
              </a:spcAft>
              <a:buFont typeface="Wingdings" charset="2"/>
              <a:buChar char="§"/>
            </a:pPr>
            <a:r>
              <a:rPr lang="en-US" sz="2800" dirty="0" smtClean="0">
                <a:solidFill>
                  <a:srgbClr val="0A2D6B"/>
                </a:solidFill>
              </a:rPr>
              <a:t>Examine the </a:t>
            </a:r>
            <a:r>
              <a:rPr lang="en-US" sz="2800" dirty="0">
                <a:solidFill>
                  <a:srgbClr val="0A2D6B"/>
                </a:solidFill>
              </a:rPr>
              <a:t>development of mathematical understanding across the </a:t>
            </a:r>
            <a:r>
              <a:rPr lang="en-US" sz="2800" dirty="0" smtClean="0">
                <a:solidFill>
                  <a:srgbClr val="0A2D6B"/>
                </a:solidFill>
              </a:rPr>
              <a:t>module, focusing on the Concept </a:t>
            </a:r>
            <a:r>
              <a:rPr lang="en-US" sz="2800" dirty="0">
                <a:solidFill>
                  <a:srgbClr val="0A2D6B"/>
                </a:solidFill>
              </a:rPr>
              <a:t>Development within the </a:t>
            </a:r>
            <a:r>
              <a:rPr lang="en-US" sz="2800" dirty="0" smtClean="0">
                <a:solidFill>
                  <a:srgbClr val="0A2D6B"/>
                </a:solidFill>
              </a:rPr>
              <a:t>lessons.</a:t>
            </a:r>
          </a:p>
          <a:p>
            <a:pPr lvl="1" indent="-457200">
              <a:spcBef>
                <a:spcPts val="672"/>
              </a:spcBef>
              <a:buFont typeface="Wingdings" charset="2"/>
              <a:buChar char="§"/>
            </a:pPr>
            <a:r>
              <a:rPr lang="en-US" sz="2800" dirty="0">
                <a:solidFill>
                  <a:srgbClr val="0A2D6B"/>
                </a:solidFill>
              </a:rPr>
              <a:t>Introduction to mathematical models and instructional strategies to support implementation of </a:t>
            </a:r>
            <a:r>
              <a:rPr lang="en-US" sz="2800" i="1" dirty="0">
                <a:solidFill>
                  <a:srgbClr val="0A2D6B"/>
                </a:solidFill>
              </a:rPr>
              <a:t>A Story of </a:t>
            </a:r>
            <a:r>
              <a:rPr lang="en-US" sz="2800" i="1" dirty="0" smtClean="0">
                <a:solidFill>
                  <a:srgbClr val="0A2D6B"/>
                </a:solidFill>
              </a:rPr>
              <a:t>Units.</a:t>
            </a:r>
          </a:p>
          <a:p>
            <a:pPr lvl="1" indent="-457200">
              <a:spcBef>
                <a:spcPts val="672"/>
              </a:spcBef>
              <a:buFont typeface="Wingdings" charset="2"/>
              <a:buChar char="§"/>
            </a:pPr>
            <a:r>
              <a:rPr lang="en-US" sz="2800" dirty="0" smtClean="0">
                <a:solidFill>
                  <a:srgbClr val="0A2D6B"/>
                </a:solidFill>
              </a:rPr>
              <a:t>Plan </a:t>
            </a:r>
            <a:r>
              <a:rPr lang="en-US" sz="2800" dirty="0">
                <a:solidFill>
                  <a:srgbClr val="0A2D6B"/>
                </a:solidFill>
              </a:rPr>
              <a:t>for implementation of this module and subsequent modules</a:t>
            </a:r>
            <a:r>
              <a:rPr lang="en-US" sz="2800" i="1" dirty="0" smtClean="0">
                <a:solidFill>
                  <a:srgbClr val="0A2D6B"/>
                </a:solidFill>
              </a:rPr>
              <a:t>.</a:t>
            </a:r>
            <a:endParaRPr lang="en-US" sz="2800" dirty="0">
              <a:solidFill>
                <a:srgbClr val="0A2D6B"/>
              </a:solidFill>
            </a:endParaRPr>
          </a:p>
        </p:txBody>
      </p:sp>
    </p:spTree>
    <p:extLst>
      <p:ext uri="{BB962C8B-B14F-4D97-AF65-F5344CB8AC3E}">
        <p14:creationId xmlns:p14="http://schemas.microsoft.com/office/powerpoint/2010/main" val="1320812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 Study</a:t>
            </a:r>
            <a:endParaRPr lang="en-US" dirty="0"/>
          </a:p>
        </p:txBody>
      </p:sp>
      <p:sp>
        <p:nvSpPr>
          <p:cNvPr id="4" name="Content Placeholder 3"/>
          <p:cNvSpPr>
            <a:spLocks noGrp="1"/>
          </p:cNvSpPr>
          <p:nvPr>
            <p:ph idx="1"/>
          </p:nvPr>
        </p:nvSpPr>
        <p:spPr/>
        <p:txBody>
          <a:bodyPr/>
          <a:lstStyle/>
          <a:p>
            <a:pPr marL="0" indent="0">
              <a:spcAft>
                <a:spcPts val="1200"/>
              </a:spcAft>
            </a:pPr>
            <a:r>
              <a:rPr lang="en-US" dirty="0" smtClean="0">
                <a:solidFill>
                  <a:schemeClr val="accent3">
                    <a:lumMod val="50000"/>
                  </a:schemeClr>
                </a:solidFill>
              </a:rPr>
              <a:t>Study Lessons 2, 3, 5, </a:t>
            </a:r>
            <a:r>
              <a:rPr lang="en-US" dirty="0">
                <a:solidFill>
                  <a:schemeClr val="accent3">
                    <a:lumMod val="50000"/>
                  </a:schemeClr>
                </a:solidFill>
              </a:rPr>
              <a:t>8</a:t>
            </a:r>
            <a:r>
              <a:rPr lang="en-US" dirty="0" smtClean="0">
                <a:solidFill>
                  <a:schemeClr val="accent3">
                    <a:lumMod val="50000"/>
                  </a:schemeClr>
                </a:solidFill>
              </a:rPr>
              <a:t>, and 13.</a:t>
            </a:r>
          </a:p>
          <a:p>
            <a:pPr marL="0" indent="0">
              <a:spcAft>
                <a:spcPts val="1200"/>
              </a:spcAft>
            </a:pPr>
            <a:r>
              <a:rPr lang="en-US" dirty="0" smtClean="0">
                <a:solidFill>
                  <a:schemeClr val="accent3">
                    <a:lumMod val="50000"/>
                  </a:schemeClr>
                </a:solidFill>
              </a:rPr>
              <a:t>Turn and Talk:</a:t>
            </a:r>
          </a:p>
          <a:p>
            <a:pPr marL="854075" lvl="2" indent="-457200">
              <a:spcAft>
                <a:spcPts val="1200"/>
              </a:spcAft>
              <a:buFont typeface="Arial" pitchFamily="34" charset="0"/>
              <a:buChar char="•"/>
            </a:pPr>
            <a:r>
              <a:rPr lang="en-US" sz="2400" dirty="0">
                <a:solidFill>
                  <a:schemeClr val="accent1">
                    <a:lumMod val="50000"/>
                  </a:schemeClr>
                </a:solidFill>
              </a:rPr>
              <a:t>How </a:t>
            </a:r>
            <a:r>
              <a:rPr lang="en-US" sz="2400" dirty="0" smtClean="0">
                <a:solidFill>
                  <a:schemeClr val="accent1">
                    <a:lumMod val="50000"/>
                  </a:schemeClr>
                </a:solidFill>
              </a:rPr>
              <a:t>do these lessons engage students in </a:t>
            </a:r>
            <a:r>
              <a:rPr lang="en-US" sz="2400" dirty="0">
                <a:solidFill>
                  <a:schemeClr val="accent1">
                    <a:lumMod val="50000"/>
                  </a:schemeClr>
                </a:solidFill>
              </a:rPr>
              <a:t>the </a:t>
            </a:r>
            <a:r>
              <a:rPr lang="en-US" sz="2400" dirty="0" smtClean="0">
                <a:solidFill>
                  <a:schemeClr val="accent1">
                    <a:lumMod val="50000"/>
                  </a:schemeClr>
                </a:solidFill>
              </a:rPr>
              <a:t>work </a:t>
            </a:r>
            <a:r>
              <a:rPr lang="en-US" sz="2400" dirty="0">
                <a:solidFill>
                  <a:schemeClr val="accent1">
                    <a:lumMod val="50000"/>
                  </a:schemeClr>
                </a:solidFill>
              </a:rPr>
              <a:t>described in the </a:t>
            </a:r>
            <a:r>
              <a:rPr lang="en-US" sz="2400" dirty="0" smtClean="0">
                <a:solidFill>
                  <a:schemeClr val="accent1">
                    <a:lumMod val="50000"/>
                  </a:schemeClr>
                </a:solidFill>
              </a:rPr>
              <a:t>Progressions?</a:t>
            </a:r>
            <a:endParaRPr lang="en-US" sz="2400" dirty="0">
              <a:solidFill>
                <a:schemeClr val="accent1">
                  <a:lumMod val="50000"/>
                </a:schemeClr>
              </a:solidFill>
            </a:endParaRPr>
          </a:p>
          <a:p>
            <a:pPr marL="854075" lvl="2" indent="-457200">
              <a:spcAft>
                <a:spcPts val="1200"/>
              </a:spcAft>
              <a:buFont typeface="Arial" pitchFamily="34" charset="0"/>
              <a:buChar char="•"/>
            </a:pPr>
            <a:endParaRPr lang="en-US" dirty="0" smtClean="0"/>
          </a:p>
          <a:p>
            <a:pPr marL="0" indent="0">
              <a:spcAft>
                <a:spcPts val="1200"/>
              </a:spcAft>
            </a:pPr>
            <a:endParaRPr lang="en-US" sz="2400" dirty="0" smtClean="0"/>
          </a:p>
        </p:txBody>
      </p:sp>
    </p:spTree>
    <p:extLst>
      <p:ext uri="{BB962C8B-B14F-4D97-AF65-F5344CB8AC3E}">
        <p14:creationId xmlns:p14="http://schemas.microsoft.com/office/powerpoint/2010/main" val="14813131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Coherence Within the Module</a:t>
            </a:r>
            <a:endParaRPr lang="en-US" dirty="0"/>
          </a:p>
        </p:txBody>
      </p:sp>
      <p:sp>
        <p:nvSpPr>
          <p:cNvPr id="4" name="Content Placeholder 3"/>
          <p:cNvSpPr>
            <a:spLocks noGrp="1"/>
          </p:cNvSpPr>
          <p:nvPr>
            <p:ph idx="1"/>
          </p:nvPr>
        </p:nvSpPr>
        <p:spPr/>
        <p:txBody>
          <a:bodyPr/>
          <a:lstStyle/>
          <a:p>
            <a:pPr marL="7938" lvl="0" indent="-7938">
              <a:spcAft>
                <a:spcPts val="1200"/>
              </a:spcAft>
            </a:pPr>
            <a:r>
              <a:rPr lang="en-US" sz="2400" dirty="0">
                <a:solidFill>
                  <a:schemeClr val="accent3">
                    <a:lumMod val="50000"/>
                  </a:schemeClr>
                </a:solidFill>
              </a:rPr>
              <a:t>Analyze the progression of each lesson component across the m</a:t>
            </a:r>
            <a:r>
              <a:rPr lang="en-US" sz="2400" dirty="0" smtClean="0">
                <a:solidFill>
                  <a:schemeClr val="accent3">
                    <a:lumMod val="50000"/>
                  </a:schemeClr>
                </a:solidFill>
              </a:rPr>
              <a:t>odule.</a:t>
            </a:r>
            <a:endParaRPr lang="en-US" sz="3200" dirty="0">
              <a:solidFill>
                <a:schemeClr val="accent3">
                  <a:lumMod val="50000"/>
                </a:schemeClr>
              </a:solidFill>
            </a:endParaRPr>
          </a:p>
          <a:p>
            <a:pPr lvl="1">
              <a:spcAft>
                <a:spcPts val="1200"/>
              </a:spcAft>
            </a:pPr>
            <a:r>
              <a:rPr lang="en-US" sz="2000" dirty="0">
                <a:solidFill>
                  <a:schemeClr val="accent1">
                    <a:lumMod val="50000"/>
                  </a:schemeClr>
                </a:solidFill>
              </a:rPr>
              <a:t>What does the sequence of Fluency </a:t>
            </a:r>
            <a:r>
              <a:rPr lang="en-US" sz="2000" dirty="0" smtClean="0">
                <a:solidFill>
                  <a:schemeClr val="accent1">
                    <a:lumMod val="50000"/>
                  </a:schemeClr>
                </a:solidFill>
              </a:rPr>
              <a:t>Practices</a:t>
            </a:r>
            <a:br>
              <a:rPr lang="en-US" sz="2000" dirty="0" smtClean="0">
                <a:solidFill>
                  <a:schemeClr val="accent1">
                    <a:lumMod val="50000"/>
                  </a:schemeClr>
                </a:solidFill>
              </a:rPr>
            </a:br>
            <a:r>
              <a:rPr lang="en-US" sz="2000" dirty="0" smtClean="0">
                <a:solidFill>
                  <a:schemeClr val="accent1">
                    <a:lumMod val="50000"/>
                  </a:schemeClr>
                </a:solidFill>
              </a:rPr>
              <a:t> </a:t>
            </a:r>
            <a:r>
              <a:rPr lang="en-US" sz="2000" dirty="0">
                <a:solidFill>
                  <a:schemeClr val="accent1">
                    <a:lumMod val="50000"/>
                  </a:schemeClr>
                </a:solidFill>
              </a:rPr>
              <a:t>accomplish as a whole?  </a:t>
            </a:r>
            <a:endParaRPr lang="en-US" sz="2800" dirty="0">
              <a:solidFill>
                <a:schemeClr val="accent1">
                  <a:lumMod val="50000"/>
                </a:schemeClr>
              </a:solidFill>
            </a:endParaRPr>
          </a:p>
          <a:p>
            <a:pPr lvl="1">
              <a:spcAft>
                <a:spcPts val="1200"/>
              </a:spcAft>
            </a:pPr>
            <a:r>
              <a:rPr lang="en-US" sz="2000" dirty="0">
                <a:solidFill>
                  <a:schemeClr val="accent1">
                    <a:lumMod val="50000"/>
                  </a:schemeClr>
                </a:solidFill>
              </a:rPr>
              <a:t>How does the sequence of Application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Problems </a:t>
            </a:r>
            <a:r>
              <a:rPr lang="en-US" sz="2000" dirty="0">
                <a:solidFill>
                  <a:schemeClr val="accent1">
                    <a:lumMod val="50000"/>
                  </a:schemeClr>
                </a:solidFill>
              </a:rPr>
              <a:t>connect to </a:t>
            </a:r>
            <a:r>
              <a:rPr lang="en-US" sz="2000" dirty="0" smtClean="0">
                <a:solidFill>
                  <a:schemeClr val="accent1">
                    <a:lumMod val="50000"/>
                  </a:schemeClr>
                </a:solidFill>
              </a:rPr>
              <a:t>the topic?  To the module?</a:t>
            </a:r>
            <a:endParaRPr lang="en-US" sz="2800" dirty="0">
              <a:solidFill>
                <a:schemeClr val="accent1">
                  <a:lumMod val="50000"/>
                </a:schemeClr>
              </a:solidFill>
            </a:endParaRPr>
          </a:p>
          <a:p>
            <a:pPr lvl="1">
              <a:spcAft>
                <a:spcPts val="1200"/>
              </a:spcAft>
            </a:pPr>
            <a:r>
              <a:rPr lang="en-US" sz="2000" dirty="0">
                <a:solidFill>
                  <a:schemeClr val="accent1">
                    <a:lumMod val="50000"/>
                  </a:schemeClr>
                </a:solidFill>
              </a:rPr>
              <a:t>How does the sequence of Concept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Development </a:t>
            </a:r>
            <a:r>
              <a:rPr lang="en-US" sz="2000" dirty="0">
                <a:solidFill>
                  <a:schemeClr val="accent1">
                    <a:lumMod val="50000"/>
                  </a:schemeClr>
                </a:solidFill>
              </a:rPr>
              <a:t>and Student Debrief build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toward </a:t>
            </a:r>
            <a:r>
              <a:rPr lang="en-US" sz="2000" dirty="0">
                <a:solidFill>
                  <a:schemeClr val="accent1">
                    <a:lumMod val="50000"/>
                  </a:schemeClr>
                </a:solidFill>
              </a:rPr>
              <a:t>mastery of the </a:t>
            </a:r>
            <a:r>
              <a:rPr lang="en-US" sz="2000" dirty="0" smtClean="0">
                <a:solidFill>
                  <a:schemeClr val="accent1">
                    <a:lumMod val="50000"/>
                  </a:schemeClr>
                </a:solidFill>
              </a:rPr>
              <a:t>topic/module?</a:t>
            </a:r>
            <a:endParaRPr lang="en-US" sz="2800" dirty="0">
              <a:solidFill>
                <a:schemeClr val="accent1">
                  <a:lumMod val="50000"/>
                </a:schemeClr>
              </a:solidFill>
            </a:endParaRPr>
          </a:p>
          <a:p>
            <a:endParaRPr lang="en-US" dirty="0"/>
          </a:p>
        </p:txBody>
      </p:sp>
    </p:spTree>
    <p:extLst>
      <p:ext uri="{BB962C8B-B14F-4D97-AF65-F5344CB8AC3E}">
        <p14:creationId xmlns:p14="http://schemas.microsoft.com/office/powerpoint/2010/main" val="3939213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Coherence Within the Module</a:t>
            </a:r>
            <a:endParaRPr lang="en-US" dirty="0"/>
          </a:p>
        </p:txBody>
      </p:sp>
      <p:sp>
        <p:nvSpPr>
          <p:cNvPr id="4" name="Content Placeholder 3"/>
          <p:cNvSpPr>
            <a:spLocks noGrp="1"/>
          </p:cNvSpPr>
          <p:nvPr>
            <p:ph idx="1"/>
          </p:nvPr>
        </p:nvSpPr>
        <p:spPr/>
        <p:txBody>
          <a:bodyPr/>
          <a:lstStyle/>
          <a:p>
            <a:pPr marL="7938" lvl="0" indent="-7938">
              <a:spcAft>
                <a:spcPts val="1200"/>
              </a:spcAft>
            </a:pPr>
            <a:r>
              <a:rPr lang="en-US" sz="2400" dirty="0">
                <a:solidFill>
                  <a:schemeClr val="accent3">
                    <a:lumMod val="50000"/>
                  </a:schemeClr>
                </a:solidFill>
              </a:rPr>
              <a:t>Analyze the progression of each lesson component across </a:t>
            </a:r>
            <a:r>
              <a:rPr lang="en-US" sz="2400" dirty="0" smtClean="0">
                <a:solidFill>
                  <a:schemeClr val="accent3">
                    <a:lumMod val="50000"/>
                  </a:schemeClr>
                </a:solidFill>
              </a:rPr>
              <a:t>the module.</a:t>
            </a:r>
            <a:endParaRPr lang="en-US" sz="3200" dirty="0">
              <a:solidFill>
                <a:schemeClr val="accent3">
                  <a:lumMod val="50000"/>
                </a:schemeClr>
              </a:solidFill>
            </a:endParaRPr>
          </a:p>
          <a:p>
            <a:pPr lvl="1">
              <a:spcAft>
                <a:spcPts val="1200"/>
              </a:spcAft>
            </a:pPr>
            <a:r>
              <a:rPr lang="en-US" sz="2000" dirty="0">
                <a:solidFill>
                  <a:schemeClr val="accent1">
                    <a:lumMod val="50000"/>
                  </a:schemeClr>
                </a:solidFill>
              </a:rPr>
              <a:t>What does the sequence of Fluency </a:t>
            </a:r>
            <a:r>
              <a:rPr lang="en-US" sz="2000" dirty="0" smtClean="0">
                <a:solidFill>
                  <a:schemeClr val="accent1">
                    <a:lumMod val="50000"/>
                  </a:schemeClr>
                </a:solidFill>
              </a:rPr>
              <a:t>Practices</a:t>
            </a:r>
            <a:br>
              <a:rPr lang="en-US" sz="2000" dirty="0" smtClean="0">
                <a:solidFill>
                  <a:schemeClr val="accent1">
                    <a:lumMod val="50000"/>
                  </a:schemeClr>
                </a:solidFill>
              </a:rPr>
            </a:br>
            <a:r>
              <a:rPr lang="en-US" sz="2000" dirty="0" smtClean="0">
                <a:solidFill>
                  <a:schemeClr val="accent1">
                    <a:lumMod val="50000"/>
                  </a:schemeClr>
                </a:solidFill>
              </a:rPr>
              <a:t> </a:t>
            </a:r>
            <a:r>
              <a:rPr lang="en-US" sz="2000" dirty="0">
                <a:solidFill>
                  <a:schemeClr val="accent1">
                    <a:lumMod val="50000"/>
                  </a:schemeClr>
                </a:solidFill>
              </a:rPr>
              <a:t>accomplish as a whole?  </a:t>
            </a:r>
            <a:endParaRPr lang="en-US" sz="2800" dirty="0">
              <a:solidFill>
                <a:schemeClr val="accent1">
                  <a:lumMod val="50000"/>
                </a:schemeClr>
              </a:solidFill>
            </a:endParaRPr>
          </a:p>
          <a:p>
            <a:pPr lvl="1">
              <a:spcAft>
                <a:spcPts val="1200"/>
              </a:spcAft>
            </a:pPr>
            <a:r>
              <a:rPr lang="en-US" sz="2000" dirty="0">
                <a:solidFill>
                  <a:schemeClr val="accent1">
                    <a:lumMod val="50000"/>
                  </a:schemeClr>
                </a:solidFill>
              </a:rPr>
              <a:t>How does the sequence of Application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Problems </a:t>
            </a:r>
            <a:r>
              <a:rPr lang="en-US" sz="2000" dirty="0">
                <a:solidFill>
                  <a:schemeClr val="accent1">
                    <a:lumMod val="50000"/>
                  </a:schemeClr>
                </a:solidFill>
              </a:rPr>
              <a:t>connect to </a:t>
            </a:r>
            <a:r>
              <a:rPr lang="en-US" sz="2000" dirty="0" smtClean="0">
                <a:solidFill>
                  <a:schemeClr val="accent1">
                    <a:lumMod val="50000"/>
                  </a:schemeClr>
                </a:solidFill>
              </a:rPr>
              <a:t>the topic? To the module?</a:t>
            </a:r>
            <a:endParaRPr lang="en-US" sz="2800" dirty="0">
              <a:solidFill>
                <a:schemeClr val="accent1">
                  <a:lumMod val="50000"/>
                </a:schemeClr>
              </a:solidFill>
            </a:endParaRPr>
          </a:p>
          <a:p>
            <a:pPr lvl="1">
              <a:spcAft>
                <a:spcPts val="1200"/>
              </a:spcAft>
            </a:pPr>
            <a:r>
              <a:rPr lang="en-US" sz="2000" dirty="0">
                <a:solidFill>
                  <a:schemeClr val="accent1">
                    <a:lumMod val="50000"/>
                  </a:schemeClr>
                </a:solidFill>
              </a:rPr>
              <a:t>How does the sequence of Concept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Development </a:t>
            </a:r>
            <a:r>
              <a:rPr lang="en-US" sz="2000" dirty="0">
                <a:solidFill>
                  <a:schemeClr val="accent1">
                    <a:lumMod val="50000"/>
                  </a:schemeClr>
                </a:solidFill>
              </a:rPr>
              <a:t>and Student Debrief build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toward </a:t>
            </a:r>
            <a:r>
              <a:rPr lang="en-US" sz="2000" dirty="0">
                <a:solidFill>
                  <a:schemeClr val="accent1">
                    <a:lumMod val="50000"/>
                  </a:schemeClr>
                </a:solidFill>
              </a:rPr>
              <a:t>mastery of the </a:t>
            </a:r>
            <a:r>
              <a:rPr lang="en-US" sz="2000" dirty="0" smtClean="0">
                <a:solidFill>
                  <a:schemeClr val="accent1">
                    <a:lumMod val="50000"/>
                  </a:schemeClr>
                </a:solidFill>
              </a:rPr>
              <a:t>topic/module?</a:t>
            </a:r>
            <a:endParaRPr lang="en-US" sz="2800" dirty="0">
              <a:solidFill>
                <a:schemeClr val="accent1">
                  <a:lumMod val="50000"/>
                </a:schemeClr>
              </a:solidFill>
            </a:endParaRPr>
          </a:p>
          <a:p>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096000" y="3806963"/>
            <a:ext cx="2326943" cy="2125637"/>
          </a:xfrm>
          <a:prstGeom prst="rect">
            <a:avLst/>
          </a:prstGeom>
        </p:spPr>
      </p:pic>
    </p:spTree>
    <p:extLst>
      <p:ext uri="{BB962C8B-B14F-4D97-AF65-F5344CB8AC3E}">
        <p14:creationId xmlns:p14="http://schemas.microsoft.com/office/powerpoint/2010/main" val="4010655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a:effectLst/>
        </p:spPr>
        <p:txBody>
          <a:bodyPr/>
          <a:lstStyle/>
          <a:p>
            <a:pPr algn="ctr"/>
            <a:r>
              <a:rPr lang="en-US" b="1" dirty="0" smtClean="0">
                <a:effectLst/>
              </a:rPr>
              <a:t>Lesson Structure</a:t>
            </a:r>
          </a:p>
          <a:p>
            <a:pPr algn="ctr"/>
            <a:r>
              <a:rPr lang="en-US" b="1" dirty="0" smtClean="0">
                <a:effectLst/>
              </a:rPr>
              <a:t>Instructional Sequence</a:t>
            </a:r>
          </a:p>
          <a:p>
            <a:pPr algn="ctr"/>
            <a:r>
              <a:rPr lang="en-US" b="1" dirty="0" smtClean="0">
                <a:effectLst/>
              </a:rPr>
              <a:t>Module Review</a:t>
            </a:r>
          </a:p>
          <a:p>
            <a:pPr algn="ctr"/>
            <a:r>
              <a:rPr lang="en-US" b="1" dirty="0" smtClean="0">
                <a:effectLst>
                  <a:glow rad="228600">
                    <a:srgbClr val="B38395">
                      <a:alpha val="40000"/>
                    </a:srgbClr>
                  </a:glow>
                </a:effectLst>
              </a:rPr>
              <a:t>Preparation for Implementation</a:t>
            </a:r>
            <a:endParaRPr lang="en-US" b="1" dirty="0">
              <a:effectLst>
                <a:glow rad="228600">
                  <a:srgbClr val="B38395">
                    <a:alpha val="40000"/>
                  </a:srgbClr>
                </a:glow>
              </a:effectLst>
            </a:endParaRPr>
          </a:p>
        </p:txBody>
      </p:sp>
    </p:spTree>
    <p:extLst>
      <p:ext uri="{BB962C8B-B14F-4D97-AF65-F5344CB8AC3E}">
        <p14:creationId xmlns:p14="http://schemas.microsoft.com/office/powerpoint/2010/main" val="42022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 Planning Protocol</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600" dirty="0" smtClean="0"/>
              <a:t>With any topic from </a:t>
            </a:r>
            <a:r>
              <a:rPr lang="en-US" sz="2600" i="1" dirty="0" smtClean="0"/>
              <a:t>A Story of Units</a:t>
            </a:r>
            <a:r>
              <a:rPr lang="en-US" sz="2600" dirty="0" smtClean="0"/>
              <a:t>, read the Module </a:t>
            </a:r>
            <a:r>
              <a:rPr lang="en-US" sz="2600" dirty="0"/>
              <a:t>O</a:t>
            </a:r>
            <a:r>
              <a:rPr lang="en-US" sz="2600" dirty="0" smtClean="0"/>
              <a:t>verview and the Topic </a:t>
            </a:r>
            <a:r>
              <a:rPr lang="en-US" sz="2600" dirty="0"/>
              <a:t>O</a:t>
            </a:r>
            <a:r>
              <a:rPr lang="en-US" sz="2600" dirty="0" smtClean="0"/>
              <a:t>pener.</a:t>
            </a:r>
          </a:p>
          <a:p>
            <a:pPr marL="457200" indent="-457200">
              <a:buFont typeface="Arial" panose="020B0604020202020204" pitchFamily="34" charset="0"/>
              <a:buChar char="•"/>
            </a:pPr>
            <a:r>
              <a:rPr lang="en-US" sz="2600" dirty="0" smtClean="0"/>
              <a:t>Study the Module Assessments, paying particular attention to the sample responses provided.</a:t>
            </a:r>
          </a:p>
        </p:txBody>
      </p:sp>
    </p:spTree>
    <p:extLst>
      <p:ext uri="{BB962C8B-B14F-4D97-AF65-F5344CB8AC3E}">
        <p14:creationId xmlns:p14="http://schemas.microsoft.com/office/powerpoint/2010/main" val="17333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 Planning Protocol</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600" dirty="0" smtClean="0"/>
              <a:t>Read through the first lesson of the topic.</a:t>
            </a:r>
          </a:p>
          <a:p>
            <a:pPr marL="457200" indent="-457200">
              <a:buFont typeface="Arial" panose="020B0604020202020204" pitchFamily="34" charset="0"/>
              <a:buChar char="•"/>
            </a:pPr>
            <a:r>
              <a:rPr lang="en-US" sz="2600" dirty="0" smtClean="0"/>
              <a:t>Take note of the lesson objective and re-examine the Exit </a:t>
            </a:r>
            <a:r>
              <a:rPr lang="en-US" sz="2600" dirty="0"/>
              <a:t>T</a:t>
            </a:r>
            <a:r>
              <a:rPr lang="en-US" sz="2600" dirty="0" smtClean="0"/>
              <a:t>icket with the objective in mind.  What major concept is necessary to successfully complete the Exit </a:t>
            </a:r>
            <a:r>
              <a:rPr lang="en-US" sz="2600" dirty="0"/>
              <a:t>T</a:t>
            </a:r>
            <a:r>
              <a:rPr lang="en-US" sz="2600" dirty="0" smtClean="0"/>
              <a:t>icket?</a:t>
            </a:r>
          </a:p>
          <a:p>
            <a:pPr marL="457200" indent="-457200">
              <a:buFont typeface="Arial" panose="020B0604020202020204" pitchFamily="34" charset="0"/>
              <a:buChar char="•"/>
            </a:pPr>
            <a:r>
              <a:rPr lang="en-US" sz="2600" dirty="0" smtClean="0"/>
              <a:t>Study the Concept </a:t>
            </a:r>
            <a:r>
              <a:rPr lang="en-US" sz="2600" dirty="0"/>
              <a:t>D</a:t>
            </a:r>
            <a:r>
              <a:rPr lang="en-US" sz="2600" dirty="0" smtClean="0"/>
              <a:t>evelopment and Problem </a:t>
            </a:r>
            <a:r>
              <a:rPr lang="en-US" sz="2600" dirty="0"/>
              <a:t>S</a:t>
            </a:r>
            <a:r>
              <a:rPr lang="en-US" sz="2600" dirty="0" smtClean="0"/>
              <a:t>et.  How do the CD/PS develop the major concept that is required in the </a:t>
            </a:r>
            <a:r>
              <a:rPr lang="en-US" sz="2600" dirty="0"/>
              <a:t>E</a:t>
            </a:r>
            <a:r>
              <a:rPr lang="en-US" sz="2600" dirty="0" smtClean="0"/>
              <a:t>xit Ticket?  What parts of the CD/PS go beyond this major concept?</a:t>
            </a:r>
          </a:p>
        </p:txBody>
      </p:sp>
    </p:spTree>
    <p:extLst>
      <p:ext uri="{BB962C8B-B14F-4D97-AF65-F5344CB8AC3E}">
        <p14:creationId xmlns:p14="http://schemas.microsoft.com/office/powerpoint/2010/main" val="10015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a Planning Protocol</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600" dirty="0" smtClean="0"/>
              <a:t>How will this knowledge empower teachers to support  specific groups of learners?</a:t>
            </a:r>
          </a:p>
          <a:p>
            <a:pPr marL="457200" indent="-457200">
              <a:buFont typeface="Arial" panose="020B0604020202020204" pitchFamily="34" charset="0"/>
              <a:buChar char="•"/>
            </a:pPr>
            <a:r>
              <a:rPr lang="en-US" sz="2600" dirty="0"/>
              <a:t>Turn to the subsequent </a:t>
            </a:r>
            <a:r>
              <a:rPr lang="en-US" sz="2600" dirty="0" smtClean="0"/>
              <a:t>lesson and </a:t>
            </a:r>
            <a:r>
              <a:rPr lang="en-US" sz="2600" dirty="0"/>
              <a:t>examine the E</a:t>
            </a:r>
            <a:r>
              <a:rPr lang="en-US" sz="2600" dirty="0" smtClean="0"/>
              <a:t>xit </a:t>
            </a:r>
            <a:r>
              <a:rPr lang="en-US" sz="2600" dirty="0"/>
              <a:t>T</a:t>
            </a:r>
            <a:r>
              <a:rPr lang="en-US" sz="2600" dirty="0" smtClean="0"/>
              <a:t>icket.  How does this Exit </a:t>
            </a:r>
            <a:r>
              <a:rPr lang="en-US" sz="2600" dirty="0"/>
              <a:t>T</a:t>
            </a:r>
            <a:r>
              <a:rPr lang="en-US" sz="2600" dirty="0" smtClean="0"/>
              <a:t>icket build on the last?  How are the two </a:t>
            </a:r>
            <a:r>
              <a:rPr lang="en-US" sz="2600" dirty="0"/>
              <a:t>E</a:t>
            </a:r>
            <a:r>
              <a:rPr lang="en-US" sz="2600" dirty="0" smtClean="0"/>
              <a:t>xit Tickets similar?  How are they different?  </a:t>
            </a:r>
          </a:p>
          <a:p>
            <a:pPr marL="457200" indent="-457200">
              <a:buFont typeface="Arial" panose="020B0604020202020204" pitchFamily="34" charset="0"/>
              <a:buChar char="•"/>
            </a:pPr>
            <a:r>
              <a:rPr lang="en-US" sz="2600" dirty="0" smtClean="0"/>
              <a:t>Will students have an opportunity in the second lesson to continue development of the first lesson’s objective?  What level of mastery of the first lesson’s objective is necessary in preparation for the second lesson?</a:t>
            </a:r>
            <a:endParaRPr lang="en-US" sz="2600" dirty="0"/>
          </a:p>
        </p:txBody>
      </p:sp>
    </p:spTree>
    <p:extLst>
      <p:ext uri="{BB962C8B-B14F-4D97-AF65-F5344CB8AC3E}">
        <p14:creationId xmlns:p14="http://schemas.microsoft.com/office/powerpoint/2010/main" val="25426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a Planning Protocol</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600" dirty="0" smtClean="0"/>
              <a:t>How does the new plan for implementation impact the Student </a:t>
            </a:r>
            <a:r>
              <a:rPr lang="en-US" sz="2600" dirty="0"/>
              <a:t>D</a:t>
            </a:r>
            <a:r>
              <a:rPr lang="en-US" sz="2600" dirty="0" smtClean="0"/>
              <a:t>ebrief?</a:t>
            </a:r>
          </a:p>
          <a:p>
            <a:pPr marL="457200" indent="-457200">
              <a:buFont typeface="Arial" panose="020B0604020202020204" pitchFamily="34" charset="0"/>
              <a:buChar char="•"/>
            </a:pPr>
            <a:r>
              <a:rPr lang="en-US" sz="2600" dirty="0" smtClean="0"/>
              <a:t>Are any adjustments needed to the Fluency and/or the Application Problem of the lesson?  </a:t>
            </a:r>
          </a:p>
        </p:txBody>
      </p:sp>
    </p:spTree>
    <p:extLst>
      <p:ext uri="{BB962C8B-B14F-4D97-AF65-F5344CB8AC3E}">
        <p14:creationId xmlns:p14="http://schemas.microsoft.com/office/powerpoint/2010/main" val="171358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 Planning Protocol</a:t>
            </a:r>
            <a:endParaRPr lang="en-US" dirty="0"/>
          </a:p>
        </p:txBody>
      </p:sp>
      <p:sp>
        <p:nvSpPr>
          <p:cNvPr id="3" name="Content Placeholder 2"/>
          <p:cNvSpPr>
            <a:spLocks noGrp="1"/>
          </p:cNvSpPr>
          <p:nvPr>
            <p:ph idx="1"/>
          </p:nvPr>
        </p:nvSpPr>
        <p:spPr/>
        <p:txBody>
          <a:bodyPr>
            <a:normAutofit lnSpcReduction="10000"/>
          </a:bodyPr>
          <a:lstStyle/>
          <a:p>
            <a:pPr marL="0" indent="0"/>
            <a:r>
              <a:rPr lang="en-US" sz="2600" dirty="0" smtClean="0"/>
              <a:t>Repeat this process for each lesson.</a:t>
            </a:r>
          </a:p>
          <a:p>
            <a:pPr marL="803275" lvl="2" indent="-346075">
              <a:buFont typeface="Arial" panose="020B0604020202020204" pitchFamily="34" charset="0"/>
              <a:buChar char="•"/>
            </a:pPr>
            <a:r>
              <a:rPr lang="en-US" sz="2400" dirty="0" smtClean="0">
                <a:solidFill>
                  <a:srgbClr val="404040"/>
                </a:solidFill>
              </a:rPr>
              <a:t>Read lesson.</a:t>
            </a:r>
          </a:p>
          <a:p>
            <a:pPr marL="803275" lvl="2" indent="-346075">
              <a:buFont typeface="Arial" panose="020B0604020202020204" pitchFamily="34" charset="0"/>
              <a:buChar char="•"/>
            </a:pPr>
            <a:r>
              <a:rPr lang="en-US" sz="2400" dirty="0" smtClean="0">
                <a:solidFill>
                  <a:srgbClr val="404040"/>
                </a:solidFill>
              </a:rPr>
              <a:t>Study the Exit </a:t>
            </a:r>
            <a:r>
              <a:rPr lang="en-US" sz="2400" dirty="0">
                <a:solidFill>
                  <a:srgbClr val="404040"/>
                </a:solidFill>
              </a:rPr>
              <a:t>T</a:t>
            </a:r>
            <a:r>
              <a:rPr lang="en-US" sz="2400" dirty="0" smtClean="0">
                <a:solidFill>
                  <a:srgbClr val="404040"/>
                </a:solidFill>
              </a:rPr>
              <a:t>icket. Identify critical portions of Concept </a:t>
            </a:r>
            <a:r>
              <a:rPr lang="en-US" sz="2400" dirty="0">
                <a:solidFill>
                  <a:srgbClr val="404040"/>
                </a:solidFill>
              </a:rPr>
              <a:t>D</a:t>
            </a:r>
            <a:r>
              <a:rPr lang="en-US" sz="2400" dirty="0" smtClean="0">
                <a:solidFill>
                  <a:srgbClr val="404040"/>
                </a:solidFill>
              </a:rPr>
              <a:t>evelopment and Problem </a:t>
            </a:r>
            <a:r>
              <a:rPr lang="en-US" sz="2400" dirty="0">
                <a:solidFill>
                  <a:srgbClr val="404040"/>
                </a:solidFill>
              </a:rPr>
              <a:t>S</a:t>
            </a:r>
            <a:r>
              <a:rPr lang="en-US" sz="2400" dirty="0" smtClean="0">
                <a:solidFill>
                  <a:srgbClr val="404040"/>
                </a:solidFill>
              </a:rPr>
              <a:t>et.</a:t>
            </a:r>
          </a:p>
          <a:p>
            <a:pPr marL="803275" lvl="2" indent="-346075">
              <a:buFont typeface="Arial" panose="020B0604020202020204" pitchFamily="34" charset="0"/>
              <a:buChar char="•"/>
            </a:pPr>
            <a:r>
              <a:rPr lang="en-US" sz="2400" dirty="0" smtClean="0">
                <a:solidFill>
                  <a:srgbClr val="404040"/>
                </a:solidFill>
              </a:rPr>
              <a:t>Consider needs of specific students.</a:t>
            </a:r>
          </a:p>
          <a:p>
            <a:pPr marL="803275" lvl="2" indent="-346075">
              <a:buFont typeface="Arial" panose="020B0604020202020204" pitchFamily="34" charset="0"/>
              <a:buChar char="•"/>
            </a:pPr>
            <a:r>
              <a:rPr lang="en-US" sz="2400" dirty="0" smtClean="0">
                <a:solidFill>
                  <a:srgbClr val="404040"/>
                </a:solidFill>
              </a:rPr>
              <a:t>Refer to subsequent Exit </a:t>
            </a:r>
            <a:r>
              <a:rPr lang="en-US" sz="2400" dirty="0">
                <a:solidFill>
                  <a:srgbClr val="404040"/>
                </a:solidFill>
              </a:rPr>
              <a:t>T</a:t>
            </a:r>
            <a:r>
              <a:rPr lang="en-US" sz="2400" dirty="0" smtClean="0">
                <a:solidFill>
                  <a:srgbClr val="404040"/>
                </a:solidFill>
              </a:rPr>
              <a:t>icket. Revise implementation plan as needed.</a:t>
            </a:r>
          </a:p>
          <a:p>
            <a:pPr marL="803275" lvl="2" indent="-346075">
              <a:buFont typeface="Arial" panose="020B0604020202020204" pitchFamily="34" charset="0"/>
              <a:buChar char="•"/>
            </a:pPr>
            <a:r>
              <a:rPr lang="en-US" sz="2400" dirty="0" smtClean="0">
                <a:solidFill>
                  <a:srgbClr val="404040"/>
                </a:solidFill>
              </a:rPr>
              <a:t>Make adjustments to the Student </a:t>
            </a:r>
            <a:r>
              <a:rPr lang="en-US" sz="2400" dirty="0">
                <a:solidFill>
                  <a:srgbClr val="404040"/>
                </a:solidFill>
              </a:rPr>
              <a:t>D</a:t>
            </a:r>
            <a:r>
              <a:rPr lang="en-US" sz="2400" dirty="0" smtClean="0">
                <a:solidFill>
                  <a:srgbClr val="404040"/>
                </a:solidFill>
              </a:rPr>
              <a:t>ebrief as needed.</a:t>
            </a:r>
          </a:p>
          <a:p>
            <a:pPr marL="803275" lvl="2" indent="-346075">
              <a:buFont typeface="Arial" panose="020B0604020202020204" pitchFamily="34" charset="0"/>
              <a:buChar char="•"/>
            </a:pPr>
            <a:r>
              <a:rPr lang="en-US" sz="2400" dirty="0" smtClean="0">
                <a:solidFill>
                  <a:srgbClr val="404040"/>
                </a:solidFill>
              </a:rPr>
              <a:t>Consider the other lesson components, ensuring a balance of rigor.</a:t>
            </a:r>
            <a:endParaRPr lang="en-US" sz="2400" dirty="0">
              <a:solidFill>
                <a:srgbClr val="404040"/>
              </a:solidFill>
            </a:endParaRPr>
          </a:p>
        </p:txBody>
      </p:sp>
    </p:spTree>
    <p:extLst>
      <p:ext uri="{BB962C8B-B14F-4D97-AF65-F5344CB8AC3E}">
        <p14:creationId xmlns:p14="http://schemas.microsoft.com/office/powerpoint/2010/main" val="2547803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Biggest Takeaway</a:t>
            </a:r>
            <a:endParaRPr lang="en-US" dirty="0"/>
          </a:p>
        </p:txBody>
      </p:sp>
      <p:sp>
        <p:nvSpPr>
          <p:cNvPr id="4" name="Content Placeholder 3"/>
          <p:cNvSpPr>
            <a:spLocks noGrp="1"/>
          </p:cNvSpPr>
          <p:nvPr>
            <p:ph idx="1"/>
          </p:nvPr>
        </p:nvSpPr>
        <p:spPr/>
        <p:txBody>
          <a:bodyPr/>
          <a:lstStyle/>
          <a:p>
            <a:r>
              <a:rPr lang="en-US" dirty="0" smtClean="0"/>
              <a:t>I now know…</a:t>
            </a:r>
          </a:p>
          <a:p>
            <a:r>
              <a:rPr lang="en-US" dirty="0" smtClean="0"/>
              <a:t>I need to figure out…</a:t>
            </a:r>
          </a:p>
        </p:txBody>
      </p:sp>
    </p:spTree>
    <p:extLst>
      <p:ext uri="{BB962C8B-B14F-4D97-AF65-F5344CB8AC3E}">
        <p14:creationId xmlns:p14="http://schemas.microsoft.com/office/powerpoint/2010/main" val="3949109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lstStyle/>
          <a:p>
            <a:pPr algn="ctr"/>
            <a:r>
              <a:rPr lang="en-US" b="1" dirty="0" smtClean="0">
                <a:effectLst>
                  <a:glow rad="228600">
                    <a:srgbClr val="B38395">
                      <a:alpha val="40000"/>
                    </a:srgbClr>
                  </a:glow>
                </a:effectLst>
              </a:rPr>
              <a:t>Lesson Structure</a:t>
            </a:r>
          </a:p>
          <a:p>
            <a:pPr algn="ctr"/>
            <a:r>
              <a:rPr lang="en-US" b="1" dirty="0" smtClean="0">
                <a:effectLst/>
              </a:rPr>
              <a:t>Instructional Sequence</a:t>
            </a:r>
          </a:p>
          <a:p>
            <a:pPr algn="ctr"/>
            <a:r>
              <a:rPr lang="en-US" b="1" dirty="0" smtClean="0"/>
              <a:t>Module Review</a:t>
            </a:r>
          </a:p>
          <a:p>
            <a:pPr algn="ctr"/>
            <a:r>
              <a:rPr lang="en-US" b="1" dirty="0" smtClean="0"/>
              <a:t>Preparation for Implementation</a:t>
            </a:r>
            <a:endParaRPr lang="en-US" b="1" dirty="0">
              <a:effectLst/>
            </a:endParaRPr>
          </a:p>
        </p:txBody>
      </p:sp>
    </p:spTree>
    <p:extLst>
      <p:ext uri="{BB962C8B-B14F-4D97-AF65-F5344CB8AC3E}">
        <p14:creationId xmlns:p14="http://schemas.microsoft.com/office/powerpoint/2010/main" val="149346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24382"/>
          </a:xfrm>
        </p:spPr>
        <p:txBody>
          <a:bodyPr/>
          <a:lstStyle/>
          <a:p>
            <a:r>
              <a:rPr lang="en-US" dirty="0" smtClean="0"/>
              <a:t>Key Points</a:t>
            </a:r>
            <a:endParaRPr lang="en-US" dirty="0"/>
          </a:p>
        </p:txBody>
      </p:sp>
      <p:sp>
        <p:nvSpPr>
          <p:cNvPr id="5" name="Content Placeholder 4"/>
          <p:cNvSpPr>
            <a:spLocks noGrp="1"/>
          </p:cNvSpPr>
          <p:nvPr>
            <p:ph idx="1"/>
          </p:nvPr>
        </p:nvSpPr>
        <p:spPr>
          <a:xfrm>
            <a:off x="457200" y="1295400"/>
            <a:ext cx="8229600" cy="4876800"/>
          </a:xfrm>
        </p:spPr>
        <p:txBody>
          <a:bodyPr>
            <a:normAutofit lnSpcReduction="10000"/>
          </a:bodyPr>
          <a:lstStyle/>
          <a:p>
            <a:pPr marL="457200" indent="-457200">
              <a:buFont typeface="Arial" pitchFamily="34" charset="0"/>
              <a:buChar char="•"/>
            </a:pPr>
            <a:r>
              <a:rPr lang="en-US" sz="2600" dirty="0"/>
              <a:t>When making instructional decisions in order to meet the needs of specific students, there </a:t>
            </a:r>
            <a:r>
              <a:rPr lang="en-US" sz="2600" dirty="0" smtClean="0"/>
              <a:t>are two rules:</a:t>
            </a:r>
          </a:p>
          <a:p>
            <a:pPr lvl="2">
              <a:buFont typeface="Arial"/>
              <a:buChar char="•"/>
            </a:pPr>
            <a:r>
              <a:rPr lang="en-US" sz="2200" i="1" dirty="0" smtClean="0"/>
              <a:t>Honor </a:t>
            </a:r>
            <a:r>
              <a:rPr lang="en-US" sz="2200" i="1" dirty="0"/>
              <a:t>the objective</a:t>
            </a:r>
            <a:r>
              <a:rPr lang="en-US" sz="2200" i="1" dirty="0" smtClean="0"/>
              <a:t>!</a:t>
            </a:r>
          </a:p>
          <a:p>
            <a:pPr lvl="2">
              <a:buFont typeface="Arial"/>
              <a:buChar char="•"/>
            </a:pPr>
            <a:r>
              <a:rPr lang="en-US" sz="2200" i="1" dirty="0" smtClean="0"/>
              <a:t>Honor </a:t>
            </a:r>
            <a:r>
              <a:rPr lang="en-US" sz="2200" i="1" dirty="0"/>
              <a:t>the balance of rigor!</a:t>
            </a:r>
          </a:p>
          <a:p>
            <a:pPr marL="457200" indent="-457200">
              <a:buFont typeface="Arial" pitchFamily="34" charset="0"/>
              <a:buChar char="•"/>
            </a:pPr>
            <a:r>
              <a:rPr lang="en-US" sz="2600" dirty="0" smtClean="0"/>
              <a:t>During Module 1, students will:</a:t>
            </a:r>
          </a:p>
          <a:p>
            <a:pPr lvl="2">
              <a:buFont typeface="Arial"/>
              <a:buChar char="•"/>
            </a:pPr>
            <a:r>
              <a:rPr lang="en-US" sz="2200" i="1" dirty="0" smtClean="0"/>
              <a:t>Gain a deeper understanding of the Base Ten System.</a:t>
            </a:r>
          </a:p>
          <a:p>
            <a:pPr lvl="2">
              <a:buFont typeface="Arial"/>
              <a:buChar char="•"/>
            </a:pPr>
            <a:r>
              <a:rPr lang="en-US" sz="2200" i="1" dirty="0" smtClean="0"/>
              <a:t>Record numbers in various forms.</a:t>
            </a:r>
          </a:p>
          <a:p>
            <a:pPr lvl="2">
              <a:buFont typeface="Arial"/>
              <a:buChar char="•"/>
            </a:pPr>
            <a:r>
              <a:rPr lang="en-US" sz="2200" i="1" dirty="0" smtClean="0"/>
              <a:t>Gain fluency with addition and </a:t>
            </a:r>
            <a:r>
              <a:rPr lang="en-US" sz="2200" i="1" dirty="0"/>
              <a:t>s</a:t>
            </a:r>
            <a:r>
              <a:rPr lang="en-US" sz="2200" i="1" dirty="0" smtClean="0"/>
              <a:t>ubtraction algorithms.</a:t>
            </a:r>
          </a:p>
          <a:p>
            <a:pPr lvl="2">
              <a:buFont typeface="Arial"/>
              <a:buChar char="•"/>
            </a:pPr>
            <a:r>
              <a:rPr lang="en-US" sz="2200" i="1" dirty="0" smtClean="0"/>
              <a:t>Compare numbers.</a:t>
            </a:r>
          </a:p>
          <a:p>
            <a:pPr lvl="2">
              <a:buFont typeface="Arial"/>
              <a:buChar char="•"/>
            </a:pPr>
            <a:r>
              <a:rPr lang="en-US" sz="2200" i="1" dirty="0" smtClean="0"/>
              <a:t>Round numbers and check for reasonable answers.</a:t>
            </a:r>
          </a:p>
          <a:p>
            <a:pPr lvl="2">
              <a:buFont typeface="Arial"/>
              <a:buChar char="•"/>
            </a:pPr>
            <a:r>
              <a:rPr lang="en-US" sz="2200" i="1" dirty="0" smtClean="0"/>
              <a:t>Use RDW as a process for solving word problems.</a:t>
            </a:r>
          </a:p>
          <a:p>
            <a:pPr lvl="2">
              <a:buFont typeface="Arial"/>
              <a:buChar char="•"/>
            </a:pPr>
            <a:r>
              <a:rPr lang="en-US" sz="2200" i="1" dirty="0" smtClean="0"/>
              <a:t>Use information to create their own word problems.</a:t>
            </a:r>
          </a:p>
          <a:p>
            <a:pPr marL="457200" indent="-457200">
              <a:buFont typeface="Arial" pitchFamily="34" charset="0"/>
              <a:buChar char="•"/>
            </a:pPr>
            <a:endParaRPr lang="en-US" sz="2400" i="1" dirty="0" smtClean="0"/>
          </a:p>
          <a:p>
            <a:pPr marL="457200" indent="-457200">
              <a:buFont typeface="Arial" pitchFamily="34" charset="0"/>
              <a:buChar char="•"/>
            </a:pPr>
            <a:endParaRPr lang="en-US" sz="2400" dirty="0"/>
          </a:p>
        </p:txBody>
      </p:sp>
    </p:spTree>
    <p:extLst>
      <p:ext uri="{BB962C8B-B14F-4D97-AF65-F5344CB8AC3E}">
        <p14:creationId xmlns:p14="http://schemas.microsoft.com/office/powerpoint/2010/main" val="424691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a:t>
            </a:r>
            <a:endParaRPr lang="en-US" dirty="0"/>
          </a:p>
        </p:txBody>
      </p:sp>
      <p:sp>
        <p:nvSpPr>
          <p:cNvPr id="4" name="Content Placeholder 3"/>
          <p:cNvSpPr>
            <a:spLocks noGrp="1"/>
          </p:cNvSpPr>
          <p:nvPr>
            <p:ph idx="1"/>
          </p:nvPr>
        </p:nvSpPr>
        <p:spPr/>
        <p:txBody>
          <a:bodyPr/>
          <a:lstStyle/>
          <a:p>
            <a:pPr marL="0" indent="0"/>
            <a:r>
              <a:rPr lang="en-US" sz="2700" dirty="0" smtClean="0"/>
              <a:t>The first thing I’ll do to prepare is…</a:t>
            </a:r>
            <a:endParaRPr lang="en-US" sz="2700" dirty="0"/>
          </a:p>
          <a:p>
            <a:pPr marL="457200" indent="-457200">
              <a:buFont typeface="Arial" pitchFamily="34" charset="0"/>
              <a:buChar char="•"/>
            </a:pPr>
            <a:endParaRPr lang="en-US" dirty="0"/>
          </a:p>
        </p:txBody>
      </p:sp>
    </p:spTree>
    <p:extLst>
      <p:ext uri="{BB962C8B-B14F-4D97-AF65-F5344CB8AC3E}">
        <p14:creationId xmlns:p14="http://schemas.microsoft.com/office/powerpoint/2010/main" val="1809775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of Module Structure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10546905"/>
              </p:ext>
            </p:extLst>
          </p:nvPr>
        </p:nvGraphicFramePr>
        <p:xfrm>
          <a:off x="457200" y="1912938"/>
          <a:ext cx="8229600" cy="401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6467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smtClean="0"/>
              <a:t>Topic A</a:t>
            </a:r>
            <a:r>
              <a:rPr lang="en-US" sz="2800" dirty="0" smtClean="0"/>
              <a:t/>
            </a:r>
            <a:br>
              <a:rPr lang="en-US" sz="2800" dirty="0" smtClean="0"/>
            </a:br>
            <a:r>
              <a:rPr lang="en-US" sz="2400" dirty="0" smtClean="0"/>
              <a:t>Place Value of Multi-Digit Whole Numbers</a:t>
            </a:r>
            <a:endParaRPr lang="en-US" sz="2400" dirty="0"/>
          </a:p>
        </p:txBody>
      </p:sp>
      <p:sp>
        <p:nvSpPr>
          <p:cNvPr id="4" name="Content Placeholder 3"/>
          <p:cNvSpPr>
            <a:spLocks noGrp="1"/>
          </p:cNvSpPr>
          <p:nvPr>
            <p:ph idx="1"/>
          </p:nvPr>
        </p:nvSpPr>
        <p:spPr>
          <a:xfrm>
            <a:off x="457200" y="1913474"/>
            <a:ext cx="8229600" cy="4334926"/>
          </a:xfrm>
        </p:spPr>
        <p:txBody>
          <a:bodyPr>
            <a:normAutofit/>
          </a:bodyPr>
          <a:lstStyle/>
          <a:p>
            <a:pPr marL="0" indent="0"/>
            <a:r>
              <a:rPr lang="en-US" b="1" dirty="0" smtClean="0">
                <a:solidFill>
                  <a:srgbClr val="800040"/>
                </a:solidFill>
                <a:latin typeface="Arial"/>
                <a:cs typeface="Arial"/>
              </a:rPr>
              <a:t>Focus Standards:  </a:t>
            </a:r>
          </a:p>
          <a:p>
            <a:pPr marL="457200" indent="-457200">
              <a:buFont typeface="Arial" pitchFamily="34" charset="0"/>
              <a:buChar char="•"/>
            </a:pPr>
            <a:r>
              <a:rPr lang="en-US" sz="2400" b="1" dirty="0" smtClean="0">
                <a:solidFill>
                  <a:srgbClr val="7B083C"/>
                </a:solidFill>
              </a:rPr>
              <a:t>4.NBT.1</a:t>
            </a:r>
            <a:r>
              <a:rPr lang="en-US" sz="2400" dirty="0" smtClean="0">
                <a:solidFill>
                  <a:schemeClr val="tx1"/>
                </a:solidFill>
              </a:rPr>
              <a:t>:  Recognize that in a multi-digit whole number, a digit in one place represents ten times what it represents in the place to its right.</a:t>
            </a:r>
          </a:p>
          <a:p>
            <a:pPr marL="457200" indent="-457200">
              <a:buFont typeface="Arial" pitchFamily="34" charset="0"/>
              <a:buChar char="•"/>
            </a:pPr>
            <a:r>
              <a:rPr lang="en-US" sz="2400" b="1" dirty="0">
                <a:solidFill>
                  <a:srgbClr val="7B083C"/>
                </a:solidFill>
              </a:rPr>
              <a:t>4.NBT.2</a:t>
            </a:r>
            <a:r>
              <a:rPr lang="en-US" sz="2400" dirty="0">
                <a:solidFill>
                  <a:srgbClr val="000000"/>
                </a:solidFill>
              </a:rPr>
              <a:t>:  Read and write multi-digit whole numbers using base-ten numerals, number names, and expanded form.  Compare two multi-digit numbers based on meanings of the digits in each place, using &gt;, =, and &lt; symbols to record the results of comparisons.</a:t>
            </a:r>
          </a:p>
          <a:p>
            <a:pPr marL="457200" indent="-457200">
              <a:buFont typeface="Arial" pitchFamily="34" charset="0"/>
              <a:buChar char="•"/>
            </a:pPr>
            <a:endParaRPr lang="en-US" sz="1800" dirty="0" smtClean="0">
              <a:solidFill>
                <a:schemeClr val="tx1"/>
              </a:solidFill>
              <a:latin typeface="Arial"/>
              <a:cs typeface="Arial"/>
            </a:endParaRPr>
          </a:p>
          <a:p>
            <a:pPr marL="0" indent="0"/>
            <a:endParaRPr lang="en-US" sz="1800" dirty="0" smtClean="0">
              <a:solidFill>
                <a:schemeClr val="tx1"/>
              </a:solidFill>
              <a:latin typeface="Arial"/>
              <a:cs typeface="Arial"/>
            </a:endParaRPr>
          </a:p>
        </p:txBody>
      </p:sp>
    </p:spTree>
    <p:extLst>
      <p:ext uri="{BB962C8B-B14F-4D97-AF65-F5344CB8AC3E}">
        <p14:creationId xmlns:p14="http://schemas.microsoft.com/office/powerpoint/2010/main" val="259694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760"/>
            <a:ext cx="8229600" cy="961640"/>
          </a:xfrm>
        </p:spPr>
        <p:txBody>
          <a:bodyPr>
            <a:normAutofit/>
          </a:bodyPr>
          <a:lstStyle/>
          <a:p>
            <a:r>
              <a:rPr lang="en-US" dirty="0" smtClean="0"/>
              <a:t>Lesson 1</a:t>
            </a:r>
            <a:br>
              <a:rPr lang="en-US" dirty="0" smtClean="0"/>
            </a:br>
            <a:r>
              <a:rPr lang="en-US" sz="2400" dirty="0" smtClean="0"/>
              <a:t>Objective: Interpret a multiplication equation as a comparison.</a:t>
            </a:r>
            <a:endParaRPr lang="en-US" sz="2400" dirty="0"/>
          </a:p>
        </p:txBody>
      </p:sp>
      <p:pic>
        <p:nvPicPr>
          <p:cNvPr id="3" name="Picture 2"/>
          <p:cNvPicPr>
            <a:picLocks noChangeAspect="1"/>
          </p:cNvPicPr>
          <p:nvPr/>
        </p:nvPicPr>
        <p:blipFill>
          <a:blip r:embed="rId3"/>
          <a:stretch>
            <a:fillRect/>
          </a:stretch>
        </p:blipFill>
        <p:spPr>
          <a:xfrm>
            <a:off x="493230" y="2057400"/>
            <a:ext cx="8312490" cy="3047043"/>
          </a:xfrm>
          <a:prstGeom prst="rect">
            <a:avLst/>
          </a:prstGeom>
        </p:spPr>
      </p:pic>
    </p:spTree>
    <p:extLst>
      <p:ext uri="{BB962C8B-B14F-4D97-AF65-F5344CB8AC3E}">
        <p14:creationId xmlns:p14="http://schemas.microsoft.com/office/powerpoint/2010/main" val="2873384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Lesson 1:  Fluency</a:t>
            </a:r>
            <a:endParaRPr lang="en-US" dirty="0"/>
          </a:p>
        </p:txBody>
      </p:sp>
      <p:pic>
        <p:nvPicPr>
          <p:cNvPr id="5" name="Picture 4"/>
          <p:cNvPicPr>
            <a:picLocks noChangeAspect="1"/>
          </p:cNvPicPr>
          <p:nvPr/>
        </p:nvPicPr>
        <p:blipFill>
          <a:blip r:embed="rId3"/>
          <a:stretch>
            <a:fillRect/>
          </a:stretch>
        </p:blipFill>
        <p:spPr>
          <a:xfrm>
            <a:off x="381000" y="1905000"/>
            <a:ext cx="7226300" cy="1841500"/>
          </a:xfrm>
          <a:prstGeom prst="rect">
            <a:avLst/>
          </a:prstGeom>
        </p:spPr>
      </p:pic>
      <p:sp>
        <p:nvSpPr>
          <p:cNvPr id="8" name="Title 1"/>
          <p:cNvSpPr txBox="1">
            <a:spLocks/>
          </p:cNvSpPr>
          <p:nvPr/>
        </p:nvSpPr>
        <p:spPr>
          <a:xfrm>
            <a:off x="457200" y="422467"/>
            <a:ext cx="8229600" cy="824382"/>
          </a:xfrm>
          <a:prstGeom prst="rect">
            <a:avLst/>
          </a:prstGeom>
        </p:spPr>
        <p:txBody>
          <a:bodyPr vert="horz" lIns="0" tIns="0" rIns="0" bIns="0" rtlCol="0" anchor="t">
            <a:noAutofit/>
          </a:bodyPr>
          <a:lstStyle>
            <a:lvl1pPr algn="l" defTabSz="457200" rtl="0" eaLnBrk="1" latinLnBrk="0" hangingPunct="1">
              <a:spcBef>
                <a:spcPct val="0"/>
              </a:spcBef>
              <a:buNone/>
              <a:defRPr sz="3600" b="1" i="0" kern="1200">
                <a:solidFill>
                  <a:srgbClr val="7B083C"/>
                </a:solidFill>
                <a:latin typeface="Calibri"/>
                <a:ea typeface="+mj-ea"/>
                <a:cs typeface="Calibri"/>
              </a:defRPr>
            </a:lvl1pPr>
          </a:lstStyle>
          <a:p>
            <a:r>
              <a:rPr lang="en-US" dirty="0" smtClean="0"/>
              <a:t>Lesson 1</a:t>
            </a:r>
            <a:br>
              <a:rPr lang="en-US" dirty="0" smtClean="0"/>
            </a:br>
            <a:r>
              <a:rPr lang="en-US" sz="2400" dirty="0" smtClean="0"/>
              <a:t>Objective: Interpret a multiplication equation as a comparison.</a:t>
            </a:r>
            <a:endParaRPr lang="en-US" sz="2400" dirty="0"/>
          </a:p>
        </p:txBody>
      </p:sp>
    </p:spTree>
    <p:extLst>
      <p:ext uri="{BB962C8B-B14F-4D97-AF65-F5344CB8AC3E}">
        <p14:creationId xmlns:p14="http://schemas.microsoft.com/office/powerpoint/2010/main" val="2519081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69C1512569944CAB3863D2CD4D2F2A" ma:contentTypeVersion="0" ma:contentTypeDescription="Create a new document." ma:contentTypeScope="" ma:versionID="2a6a98efa53101dac8a5f6737ee2f6b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A96512-6B00-4567-8135-45B16F142907}">
  <ds:schemaRefs>
    <ds:schemaRef ds:uri="http://schemas.microsoft.com/sharepoint/v3/contenttype/forms"/>
  </ds:schemaRefs>
</ds:datastoreItem>
</file>

<file path=customXml/itemProps2.xml><?xml version="1.0" encoding="utf-8"?>
<ds:datastoreItem xmlns:ds="http://schemas.openxmlformats.org/officeDocument/2006/customXml" ds:itemID="{7A03A940-0AFE-4ED1-800D-33DF955D3CA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D6B4CDB-E33A-41E0-AC24-2D600D8389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11050</TotalTime>
  <Words>13517</Words>
  <Application>Microsoft Office PowerPoint</Application>
  <PresentationFormat>On-screen Show (4:3)</PresentationFormat>
  <Paragraphs>1376</Paragraphs>
  <Slides>51</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ＭＳ Ｐゴシック</vt:lpstr>
      <vt:lpstr>Agenda-Bold</vt:lpstr>
      <vt:lpstr>Agenda-Light</vt:lpstr>
      <vt:lpstr>Arial</vt:lpstr>
      <vt:lpstr>Calibri</vt:lpstr>
      <vt:lpstr>Symbol</vt:lpstr>
      <vt:lpstr>Times New Roman</vt:lpstr>
      <vt:lpstr>Verdana</vt:lpstr>
      <vt:lpstr>Wingdings</vt:lpstr>
      <vt:lpstr>Office Theme</vt:lpstr>
      <vt:lpstr>PowerPoint Presentation</vt:lpstr>
      <vt:lpstr>PowerPoint Presentation</vt:lpstr>
      <vt:lpstr>Curriculum Overview of A Story of Units</vt:lpstr>
      <vt:lpstr>Session Objectives</vt:lpstr>
      <vt:lpstr>Agenda</vt:lpstr>
      <vt:lpstr>Introduction of Module Structure</vt:lpstr>
      <vt:lpstr>Topic A Place Value of Multi-Digit Whole Numbers</vt:lpstr>
      <vt:lpstr>Lesson 1 Objective: Interpret a multiplication equation as a comparison.</vt:lpstr>
      <vt:lpstr>PowerPoint Presentation</vt:lpstr>
      <vt:lpstr>The Role of Fluency</vt:lpstr>
      <vt:lpstr>Lesson 1 Objective: Interpret a multiplication equation as a comparison.</vt:lpstr>
      <vt:lpstr>Application Problems</vt:lpstr>
      <vt:lpstr>Lesson 1 Objective: Interpret a multiplication equation as a comparison.</vt:lpstr>
      <vt:lpstr>Concept Development</vt:lpstr>
      <vt:lpstr>Lesson 1 Objective: Interpret a multiplication equation as a comparison.</vt:lpstr>
      <vt:lpstr>Student Debrief</vt:lpstr>
      <vt:lpstr>Agenda</vt:lpstr>
      <vt:lpstr>Lesson 2 Recognize a digit represents 10 times the value to the right.</vt:lpstr>
      <vt:lpstr>Lesson 4 Application Problem (Reviewing Lesson 3) </vt:lpstr>
      <vt:lpstr>Lesson 4 Read and write multi-digit numbers using base 10, number names and expanded form.</vt:lpstr>
      <vt:lpstr>Topic B Comparing Multi-Digit Whole Numbers</vt:lpstr>
      <vt:lpstr>Lesson 5 Compare numbers based on meanings of the digits, using &gt;, &lt;, or = to record the comparison.</vt:lpstr>
      <vt:lpstr>Lesson 6 Find 1, 10, and 100 thousand more and less than a given number.</vt:lpstr>
      <vt:lpstr>Topic C Rounding Multi-Digit Whole Numbers</vt:lpstr>
      <vt:lpstr>Lesson 7 Round multi-digit numbers to the thousands place using the vertical number line.</vt:lpstr>
      <vt:lpstr>Lesson 8 Round multi-digit numbers to any place using the vertical number line.</vt:lpstr>
      <vt:lpstr>Lesson 9 Use place value understanding to round multi-digit numbers to any place value.</vt:lpstr>
      <vt:lpstr>Lesson 10 Use place value understanding to round multi-digit numbers to any place value using real world applications.</vt:lpstr>
      <vt:lpstr>Topic D, Topic E, Topic F Multi-Digit Whole Number Addition, Multi-Digit Whole Number Subtraction, Addition and Subtraction Word Problems</vt:lpstr>
      <vt:lpstr>Lesson 11 Use place value understanding to fluently add multi-digit whole numbers using the standard algorithm and apply the algorithm to solve word problems using tape diagrams.</vt:lpstr>
      <vt:lpstr>Lesson 12 Solve multi-step word problems using the standard algorithm modeled with tape diagrams and assess the reasonableness of answers using rounding.</vt:lpstr>
      <vt:lpstr>Lesson 13 and Lesson 14 Use place value understanding to decompose to smaller units once/up to 3 times using the standard algorithm, and apply the algorithm to solve word problems using tape diagrams.</vt:lpstr>
      <vt:lpstr>Lesson 15 Use place value understanding to fluently decompose to smaller units multiple times using the standard algorithm, and apply the algorithm to solve word problems using tape diagrams.</vt:lpstr>
      <vt:lpstr>Lesson 16 Solve two-step word problems using the standard subtraction algorithm fluently modeled with tape diagrams and assess the reasonableness of answers using rounding.</vt:lpstr>
      <vt:lpstr>Lesson 17 Solve additive compare word problems modeled with tape diagrams.</vt:lpstr>
      <vt:lpstr>Lesson 19 Create and solve multi-step word problems from given tape diagrams and equations.</vt:lpstr>
      <vt:lpstr>End-of-Module Assessment</vt:lpstr>
      <vt:lpstr>Agenda</vt:lpstr>
      <vt:lpstr>Progression Study</vt:lpstr>
      <vt:lpstr>Progression Study</vt:lpstr>
      <vt:lpstr>Coherence Within the Module</vt:lpstr>
      <vt:lpstr>Coherence Within the Module</vt:lpstr>
      <vt:lpstr>Agenda</vt:lpstr>
      <vt:lpstr>Practice a Planning Protocol</vt:lpstr>
      <vt:lpstr>Practice a Planning Protocol</vt:lpstr>
      <vt:lpstr>Practice a Planning Protocol</vt:lpstr>
      <vt:lpstr>Practice a Planning Protocol</vt:lpstr>
      <vt:lpstr>Practice a Planning Protocol</vt:lpstr>
      <vt:lpstr>Biggest Takeaway</vt:lpstr>
      <vt:lpstr>Key Points</vt:lpstr>
      <vt:lpstr>Next Step</vt:lpstr>
    </vt:vector>
  </TitlesOfParts>
  <Company>Alton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Focus</dc:title>
  <dc:creator>Emily Blackwell</dc:creator>
  <cp:lastModifiedBy>Bren Bryant</cp:lastModifiedBy>
  <cp:revision>329</cp:revision>
  <cp:lastPrinted>2013-06-22T23:28:53Z</cp:lastPrinted>
  <dcterms:created xsi:type="dcterms:W3CDTF">2013-06-20T21:44:33Z</dcterms:created>
  <dcterms:modified xsi:type="dcterms:W3CDTF">2014-07-14T03:07:58Z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0x0101007069C1512569944CAB3863D2CD4D2F2A</vt:lpwstr>
  </property>
</Properties>
</file>