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82"/>
  </p:notesMasterIdLst>
  <p:handoutMasterIdLst>
    <p:handoutMasterId r:id="rId83"/>
  </p:handoutMasterIdLst>
  <p:sldIdLst>
    <p:sldId id="256" r:id="rId5"/>
    <p:sldId id="472" r:id="rId6"/>
    <p:sldId id="264" r:id="rId7"/>
    <p:sldId id="470" r:id="rId8"/>
    <p:sldId id="388" r:id="rId9"/>
    <p:sldId id="392" r:id="rId10"/>
    <p:sldId id="407" r:id="rId11"/>
    <p:sldId id="411" r:id="rId12"/>
    <p:sldId id="394" r:id="rId13"/>
    <p:sldId id="408" r:id="rId14"/>
    <p:sldId id="415" r:id="rId15"/>
    <p:sldId id="471" r:id="rId16"/>
    <p:sldId id="418" r:id="rId17"/>
    <p:sldId id="395" r:id="rId18"/>
    <p:sldId id="430" r:id="rId19"/>
    <p:sldId id="473" r:id="rId20"/>
    <p:sldId id="397" r:id="rId21"/>
    <p:sldId id="434" r:id="rId22"/>
    <p:sldId id="433" r:id="rId23"/>
    <p:sldId id="429" r:id="rId24"/>
    <p:sldId id="474" r:id="rId25"/>
    <p:sldId id="435" r:id="rId26"/>
    <p:sldId id="475" r:id="rId27"/>
    <p:sldId id="436" r:id="rId28"/>
    <p:sldId id="476" r:id="rId29"/>
    <p:sldId id="437" r:id="rId30"/>
    <p:sldId id="438" r:id="rId31"/>
    <p:sldId id="439" r:id="rId32"/>
    <p:sldId id="478" r:id="rId33"/>
    <p:sldId id="440" r:id="rId34"/>
    <p:sldId id="477" r:id="rId35"/>
    <p:sldId id="441" r:id="rId36"/>
    <p:sldId id="442" r:id="rId37"/>
    <p:sldId id="443" r:id="rId38"/>
    <p:sldId id="445" r:id="rId39"/>
    <p:sldId id="444" r:id="rId40"/>
    <p:sldId id="479" r:id="rId41"/>
    <p:sldId id="447" r:id="rId42"/>
    <p:sldId id="446" r:id="rId43"/>
    <p:sldId id="450" r:id="rId44"/>
    <p:sldId id="451" r:id="rId45"/>
    <p:sldId id="452" r:id="rId46"/>
    <p:sldId id="453" r:id="rId47"/>
    <p:sldId id="480" r:id="rId48"/>
    <p:sldId id="454" r:id="rId49"/>
    <p:sldId id="456" r:id="rId50"/>
    <p:sldId id="457" r:id="rId51"/>
    <p:sldId id="481" r:id="rId52"/>
    <p:sldId id="469" r:id="rId53"/>
    <p:sldId id="458" r:id="rId54"/>
    <p:sldId id="459" r:id="rId55"/>
    <p:sldId id="460" r:id="rId56"/>
    <p:sldId id="455" r:id="rId57"/>
    <p:sldId id="462" r:id="rId58"/>
    <p:sldId id="463" r:id="rId59"/>
    <p:sldId id="464" r:id="rId60"/>
    <p:sldId id="465" r:id="rId61"/>
    <p:sldId id="466" r:id="rId62"/>
    <p:sldId id="482" r:id="rId63"/>
    <p:sldId id="467" r:id="rId64"/>
    <p:sldId id="468" r:id="rId65"/>
    <p:sldId id="483" r:id="rId66"/>
    <p:sldId id="484" r:id="rId67"/>
    <p:sldId id="485" r:id="rId68"/>
    <p:sldId id="486" r:id="rId69"/>
    <p:sldId id="487" r:id="rId70"/>
    <p:sldId id="488" r:id="rId71"/>
    <p:sldId id="494" r:id="rId72"/>
    <p:sldId id="495" r:id="rId73"/>
    <p:sldId id="496" r:id="rId74"/>
    <p:sldId id="497" r:id="rId75"/>
    <p:sldId id="498" r:id="rId76"/>
    <p:sldId id="489" r:id="rId77"/>
    <p:sldId id="278" r:id="rId78"/>
    <p:sldId id="426" r:id="rId79"/>
    <p:sldId id="491" r:id="rId80"/>
    <p:sldId id="492" r:id="rId81"/>
  </p:sldIdLst>
  <p:sldSz cx="9144000" cy="6858000" type="screen4x3"/>
  <p:notesSz cx="7315200" cy="9601200"/>
  <p:defaultTextStyle>
    <a:defPPr>
      <a:defRPr lang="en-US"/>
    </a:defPPr>
    <a:lvl1pPr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5pPr>
    <a:lvl6pPr marL="2286000" algn="l" defTabSz="914400" rtl="0" eaLnBrk="1" latinLnBrk="0" hangingPunct="1">
      <a:defRPr kern="1200" baseline="-25000">
        <a:solidFill>
          <a:schemeClr val="tx1"/>
        </a:solidFill>
        <a:latin typeface="Arial" charset="0"/>
        <a:ea typeface="ＭＳ Ｐゴシック"/>
        <a:cs typeface="ＭＳ Ｐゴシック"/>
      </a:defRPr>
    </a:lvl6pPr>
    <a:lvl7pPr marL="2743200" algn="l" defTabSz="914400" rtl="0" eaLnBrk="1" latinLnBrk="0" hangingPunct="1">
      <a:defRPr kern="1200" baseline="-25000">
        <a:solidFill>
          <a:schemeClr val="tx1"/>
        </a:solidFill>
        <a:latin typeface="Arial" charset="0"/>
        <a:ea typeface="ＭＳ Ｐゴシック"/>
        <a:cs typeface="ＭＳ Ｐゴシック"/>
      </a:defRPr>
    </a:lvl7pPr>
    <a:lvl8pPr marL="3200400" algn="l" defTabSz="914400" rtl="0" eaLnBrk="1" latinLnBrk="0" hangingPunct="1">
      <a:defRPr kern="1200" baseline="-25000">
        <a:solidFill>
          <a:schemeClr val="tx1"/>
        </a:solidFill>
        <a:latin typeface="Arial" charset="0"/>
        <a:ea typeface="ＭＳ Ｐゴシック"/>
        <a:cs typeface="ＭＳ Ｐゴシック"/>
      </a:defRPr>
    </a:lvl8pPr>
    <a:lvl9pPr marL="3657600" algn="l" defTabSz="914400" rtl="0" eaLnBrk="1" latinLnBrk="0" hangingPunct="1">
      <a:defRPr kern="1200" baseline="-25000">
        <a:solidFill>
          <a:schemeClr val="tx1"/>
        </a:solidFill>
        <a:latin typeface="Arial" charset="0"/>
        <a:ea typeface="ＭＳ Ｐゴシック"/>
        <a:cs typeface="ＭＳ Ｐゴシック"/>
      </a:defRPr>
    </a:lvl9pPr>
  </p:defaultTextStyle>
  <p:modifyVerifier cryptProviderType="rsaAES" cryptAlgorithmClass="hash" cryptAlgorithmType="typeAny" cryptAlgorithmSid="14" spinCount="100000" saltData="fY0T3CepK4W+QpocHIsvfw==" hashData="LWyJIjzGGn0XLLYTe4bcpdIG7tz98m8NP4PGQSG1wiliGmACDoUcaE9VZJ8ggiAhtOqUVZVL8r1YgDodbQB7gg=="/>
  <p:extLst>
    <p:ext uri="{EFAFB233-063F-42B5-8137-9DF3F51BA10A}">
      <p15:sldGuideLst xmlns:p15="http://schemas.microsoft.com/office/powerpoint/2012/main">
        <p15:guide id="1" orient="horz" pos="2160">
          <p15:clr>
            <a:srgbClr val="A4A3A4"/>
          </p15:clr>
        </p15:guide>
        <p15:guide id="2" pos="524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Larry"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D6B"/>
    <a:srgbClr val="7B083C"/>
    <a:srgbClr val="A56877"/>
    <a:srgbClr val="0A668B"/>
    <a:srgbClr val="404040"/>
    <a:srgbClr val="AD949C"/>
    <a:srgbClr val="F3EBED"/>
    <a:srgbClr val="BC91A1"/>
    <a:srgbClr val="E2F0F9"/>
    <a:srgbClr val="B1C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5910" autoAdjust="0"/>
    <p:restoredTop sz="79020" autoAdjust="0"/>
  </p:normalViewPr>
  <p:slideViewPr>
    <p:cSldViewPr snapToGrid="0" snapToObjects="1">
      <p:cViewPr varScale="1">
        <p:scale>
          <a:sx n="59" d="100"/>
          <a:sy n="59" d="100"/>
        </p:scale>
        <p:origin x="1296" y="48"/>
      </p:cViewPr>
      <p:guideLst>
        <p:guide orient="horz" pos="2160"/>
        <p:guide pos="5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6408"/>
    </p:cViewPr>
  </p:sorterViewPr>
  <p:notesViewPr>
    <p:cSldViewPr snapToGrid="0" snapToObjects="1">
      <p:cViewPr>
        <p:scale>
          <a:sx n="110" d="100"/>
          <a:sy n="110" d="100"/>
        </p:scale>
        <p:origin x="1530" y="-6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9C373-8FE1-4598-8BEE-81D7365E88B7}" type="doc">
      <dgm:prSet loTypeId="urn:microsoft.com/office/officeart/2005/8/layout/hierarchy4" loCatId="relationship" qsTypeId="urn:microsoft.com/office/officeart/2005/8/quickstyle/simple1" qsCatId="simple" csTypeId="urn:microsoft.com/office/officeart/2005/8/colors/colorful1#1" csCatId="colorful" phldr="1"/>
      <dgm:spPr/>
      <dgm:t>
        <a:bodyPr/>
        <a:lstStyle/>
        <a:p>
          <a:endParaRPr lang="en-US"/>
        </a:p>
      </dgm:t>
    </dgm:pt>
    <dgm:pt modelId="{75528345-B79B-42B6-8229-F3C4C0B179F7}">
      <dgm:prSet phldrT="[Text]"/>
      <dgm:spPr/>
      <dgm:t>
        <a:bodyPr/>
        <a:lstStyle/>
        <a:p>
          <a:r>
            <a:rPr lang="en-US" dirty="0" smtClean="0"/>
            <a:t>Module Overview</a:t>
          </a:r>
          <a:endParaRPr lang="en-US" dirty="0"/>
        </a:p>
      </dgm:t>
    </dgm:pt>
    <dgm:pt modelId="{AA97573D-C4CF-4D72-9B03-7DA214FAE17F}" type="parTrans" cxnId="{323D7DA3-57DA-49AD-B483-C7D4C29B7670}">
      <dgm:prSet/>
      <dgm:spPr/>
      <dgm:t>
        <a:bodyPr/>
        <a:lstStyle/>
        <a:p>
          <a:endParaRPr lang="en-US"/>
        </a:p>
      </dgm:t>
    </dgm:pt>
    <dgm:pt modelId="{9E8A0541-AAB2-45CB-98D3-1F07684BC3BA}" type="sibTrans" cxnId="{323D7DA3-57DA-49AD-B483-C7D4C29B7670}">
      <dgm:prSet/>
      <dgm:spPr/>
      <dgm:t>
        <a:bodyPr/>
        <a:lstStyle/>
        <a:p>
          <a:endParaRPr lang="en-US"/>
        </a:p>
      </dgm:t>
    </dgm:pt>
    <dgm:pt modelId="{D4DA3F4D-7295-4201-8CF3-C0C1C3FC8272}">
      <dgm:prSet phldrT="[Text]"/>
      <dgm:spPr/>
      <dgm:t>
        <a:bodyPr/>
        <a:lstStyle/>
        <a:p>
          <a:r>
            <a:rPr lang="en-US" dirty="0" smtClean="0"/>
            <a:t>Topic </a:t>
          </a:r>
          <a:endParaRPr lang="en-US" dirty="0"/>
        </a:p>
      </dgm:t>
    </dgm:pt>
    <dgm:pt modelId="{4D95214B-C3C5-4748-AB20-717EF34249AE}" type="parTrans" cxnId="{4A4CFE16-CDBF-482B-8203-D7192E9147FB}">
      <dgm:prSet/>
      <dgm:spPr/>
      <dgm:t>
        <a:bodyPr/>
        <a:lstStyle/>
        <a:p>
          <a:endParaRPr lang="en-US"/>
        </a:p>
      </dgm:t>
    </dgm:pt>
    <dgm:pt modelId="{27FEFCB8-3F5F-427E-9178-EC6ED960AB40}" type="sibTrans" cxnId="{4A4CFE16-CDBF-482B-8203-D7192E9147FB}">
      <dgm:prSet/>
      <dgm:spPr/>
      <dgm:t>
        <a:bodyPr/>
        <a:lstStyle/>
        <a:p>
          <a:endParaRPr lang="en-US"/>
        </a:p>
      </dgm:t>
    </dgm:pt>
    <dgm:pt modelId="{A0F28CA2-A3DB-4AFC-B272-6DC5679792A1}">
      <dgm:prSet phldrT="[Text]"/>
      <dgm:spPr/>
      <dgm:t>
        <a:bodyPr/>
        <a:lstStyle/>
        <a:p>
          <a:r>
            <a:rPr lang="en-US" dirty="0" smtClean="0"/>
            <a:t>L1</a:t>
          </a:r>
          <a:endParaRPr lang="en-US" dirty="0"/>
        </a:p>
      </dgm:t>
    </dgm:pt>
    <dgm:pt modelId="{92DCB14B-5B25-4723-9F00-9A92AB15411B}" type="parTrans" cxnId="{7053B983-37BA-4FC4-965F-CBF49116CB0D}">
      <dgm:prSet/>
      <dgm:spPr/>
      <dgm:t>
        <a:bodyPr/>
        <a:lstStyle/>
        <a:p>
          <a:endParaRPr lang="en-US"/>
        </a:p>
      </dgm:t>
    </dgm:pt>
    <dgm:pt modelId="{642A9489-EEFA-413E-8FE3-C2305CE27197}" type="sibTrans" cxnId="{7053B983-37BA-4FC4-965F-CBF49116CB0D}">
      <dgm:prSet/>
      <dgm:spPr/>
      <dgm:t>
        <a:bodyPr/>
        <a:lstStyle/>
        <a:p>
          <a:endParaRPr lang="en-US"/>
        </a:p>
      </dgm:t>
    </dgm:pt>
    <dgm:pt modelId="{C87AC90F-5C2E-45B1-8DEB-7E1961C92363}">
      <dgm:prSet phldrT="[Text]"/>
      <dgm:spPr/>
      <dgm:t>
        <a:bodyPr/>
        <a:lstStyle/>
        <a:p>
          <a:r>
            <a:rPr lang="en-US" dirty="0" smtClean="0"/>
            <a:t>Topic </a:t>
          </a:r>
          <a:endParaRPr lang="en-US" dirty="0"/>
        </a:p>
      </dgm:t>
    </dgm:pt>
    <dgm:pt modelId="{E8FAA5B6-673A-4FB3-AE7A-326CAA62AF1F}" type="parTrans" cxnId="{E96F1D0E-55EF-482D-BCA9-A85E94A523E2}">
      <dgm:prSet/>
      <dgm:spPr/>
      <dgm:t>
        <a:bodyPr/>
        <a:lstStyle/>
        <a:p>
          <a:endParaRPr lang="en-US"/>
        </a:p>
      </dgm:t>
    </dgm:pt>
    <dgm:pt modelId="{02421B3E-FE87-4B64-903B-63FAEDFCEE00}" type="sibTrans" cxnId="{E96F1D0E-55EF-482D-BCA9-A85E94A523E2}">
      <dgm:prSet/>
      <dgm:spPr/>
      <dgm:t>
        <a:bodyPr/>
        <a:lstStyle/>
        <a:p>
          <a:endParaRPr lang="en-US"/>
        </a:p>
      </dgm:t>
    </dgm:pt>
    <dgm:pt modelId="{D772D67C-5F5D-499D-84DB-9514670B44E5}">
      <dgm:prSet phldrT="[Text]"/>
      <dgm:spPr/>
      <dgm:t>
        <a:bodyPr/>
        <a:lstStyle/>
        <a:p>
          <a:r>
            <a:rPr lang="en-US" dirty="0" smtClean="0"/>
            <a:t>L4</a:t>
          </a:r>
          <a:endParaRPr lang="en-US" dirty="0"/>
        </a:p>
      </dgm:t>
    </dgm:pt>
    <dgm:pt modelId="{84F651DD-1959-46F9-A100-E5D5D7763D29}" type="parTrans" cxnId="{CEE542C1-D24A-4CAA-B89A-976286151EFE}">
      <dgm:prSet/>
      <dgm:spPr/>
      <dgm:t>
        <a:bodyPr/>
        <a:lstStyle/>
        <a:p>
          <a:endParaRPr lang="en-US"/>
        </a:p>
      </dgm:t>
    </dgm:pt>
    <dgm:pt modelId="{2DCA14A8-4B01-4AA9-88E4-40A26ED42192}" type="sibTrans" cxnId="{CEE542C1-D24A-4CAA-B89A-976286151EFE}">
      <dgm:prSet/>
      <dgm:spPr/>
      <dgm:t>
        <a:bodyPr/>
        <a:lstStyle/>
        <a:p>
          <a:endParaRPr lang="en-US"/>
        </a:p>
      </dgm:t>
    </dgm:pt>
    <dgm:pt modelId="{259E6580-96A4-4D7E-BECB-57B2B90CD65D}">
      <dgm:prSet/>
      <dgm:spPr/>
      <dgm:t>
        <a:bodyPr/>
        <a:lstStyle/>
        <a:p>
          <a:r>
            <a:rPr lang="en-US" dirty="0" smtClean="0"/>
            <a:t>Topic </a:t>
          </a:r>
          <a:endParaRPr lang="en-US" dirty="0"/>
        </a:p>
      </dgm:t>
    </dgm:pt>
    <dgm:pt modelId="{0C0FB25E-3C5D-4861-A0D6-F9B174ABF9DA}" type="parTrans" cxnId="{941DF463-3DB6-406E-9062-C26AE1D2B7B2}">
      <dgm:prSet/>
      <dgm:spPr/>
      <dgm:t>
        <a:bodyPr/>
        <a:lstStyle/>
        <a:p>
          <a:endParaRPr lang="en-US"/>
        </a:p>
      </dgm:t>
    </dgm:pt>
    <dgm:pt modelId="{ED276536-B507-41F5-977A-927B015D56E6}" type="sibTrans" cxnId="{941DF463-3DB6-406E-9062-C26AE1D2B7B2}">
      <dgm:prSet/>
      <dgm:spPr/>
      <dgm:t>
        <a:bodyPr/>
        <a:lstStyle/>
        <a:p>
          <a:endParaRPr lang="en-US"/>
        </a:p>
      </dgm:t>
    </dgm:pt>
    <dgm:pt modelId="{B65CE923-72C8-4CB9-9DC0-DB0F2FA5A5E0}">
      <dgm:prSet phldrT="[Text]"/>
      <dgm:spPr/>
      <dgm:t>
        <a:bodyPr/>
        <a:lstStyle/>
        <a:p>
          <a:r>
            <a:rPr lang="en-US" dirty="0" smtClean="0"/>
            <a:t>L5</a:t>
          </a:r>
          <a:endParaRPr lang="en-US" dirty="0"/>
        </a:p>
      </dgm:t>
    </dgm:pt>
    <dgm:pt modelId="{59589F79-4DDB-4AD1-BC50-28D61A7EEE86}" type="parTrans" cxnId="{892F9A44-1D4D-464B-B8D1-91E74C177A76}">
      <dgm:prSet/>
      <dgm:spPr/>
      <dgm:t>
        <a:bodyPr/>
        <a:lstStyle/>
        <a:p>
          <a:endParaRPr lang="en-US"/>
        </a:p>
      </dgm:t>
    </dgm:pt>
    <dgm:pt modelId="{E5C71514-C3A5-47CE-AA9C-569FAA9824BC}" type="sibTrans" cxnId="{892F9A44-1D4D-464B-B8D1-91E74C177A76}">
      <dgm:prSet/>
      <dgm:spPr/>
      <dgm:t>
        <a:bodyPr/>
        <a:lstStyle/>
        <a:p>
          <a:endParaRPr lang="en-US"/>
        </a:p>
      </dgm:t>
    </dgm:pt>
    <dgm:pt modelId="{A9AEA7B0-9211-44E8-97D1-321DC2A7F897}">
      <dgm:prSet phldrT="[Text]"/>
      <dgm:spPr/>
      <dgm:t>
        <a:bodyPr/>
        <a:lstStyle/>
        <a:p>
          <a:r>
            <a:rPr lang="en-US" dirty="0" smtClean="0"/>
            <a:t>L2</a:t>
          </a:r>
          <a:endParaRPr lang="en-US" dirty="0"/>
        </a:p>
      </dgm:t>
    </dgm:pt>
    <dgm:pt modelId="{E1E656B5-B3ED-422A-A41E-68A56BF6A3B8}" type="parTrans" cxnId="{00C292E8-11AE-4A25-AE2B-AC6E84A87F5A}">
      <dgm:prSet/>
      <dgm:spPr/>
      <dgm:t>
        <a:bodyPr/>
        <a:lstStyle/>
        <a:p>
          <a:endParaRPr lang="en-US"/>
        </a:p>
      </dgm:t>
    </dgm:pt>
    <dgm:pt modelId="{10887905-F4D6-473C-A91C-65862F03B1E6}" type="sibTrans" cxnId="{00C292E8-11AE-4A25-AE2B-AC6E84A87F5A}">
      <dgm:prSet/>
      <dgm:spPr/>
      <dgm:t>
        <a:bodyPr/>
        <a:lstStyle/>
        <a:p>
          <a:endParaRPr lang="en-US"/>
        </a:p>
      </dgm:t>
    </dgm:pt>
    <dgm:pt modelId="{BD1379A4-5367-424B-8CC7-14A21F83155A}">
      <dgm:prSet phldrT="[Text]"/>
      <dgm:spPr/>
      <dgm:t>
        <a:bodyPr/>
        <a:lstStyle/>
        <a:p>
          <a:r>
            <a:rPr lang="en-US" dirty="0" smtClean="0"/>
            <a:t>L3</a:t>
          </a:r>
          <a:endParaRPr lang="en-US" dirty="0"/>
        </a:p>
      </dgm:t>
    </dgm:pt>
    <dgm:pt modelId="{48B5BA03-6628-4184-A53F-2C17102EBBF5}" type="parTrans" cxnId="{6B65A4BF-8932-4DBD-9F10-F4B31D5AB770}">
      <dgm:prSet/>
      <dgm:spPr/>
      <dgm:t>
        <a:bodyPr/>
        <a:lstStyle/>
        <a:p>
          <a:endParaRPr lang="en-US"/>
        </a:p>
      </dgm:t>
    </dgm:pt>
    <dgm:pt modelId="{40F5AAC0-88FF-4B7B-ACDC-EBC48070933C}" type="sibTrans" cxnId="{6B65A4BF-8932-4DBD-9F10-F4B31D5AB770}">
      <dgm:prSet/>
      <dgm:spPr/>
      <dgm:t>
        <a:bodyPr/>
        <a:lstStyle/>
        <a:p>
          <a:endParaRPr lang="en-US"/>
        </a:p>
      </dgm:t>
    </dgm:pt>
    <dgm:pt modelId="{EB93E767-1C37-4EF1-BD4C-606270F1240A}">
      <dgm:prSet/>
      <dgm:spPr/>
      <dgm:t>
        <a:bodyPr/>
        <a:lstStyle/>
        <a:p>
          <a:r>
            <a:rPr lang="en-US" dirty="0" smtClean="0"/>
            <a:t>L6</a:t>
          </a:r>
          <a:endParaRPr lang="en-US" dirty="0"/>
        </a:p>
      </dgm:t>
    </dgm:pt>
    <dgm:pt modelId="{3D083FAF-A9C5-4117-B487-8F8FEFA78351}" type="parTrans" cxnId="{C01AAE08-B1B6-47F4-98A5-825D3C850A85}">
      <dgm:prSet/>
      <dgm:spPr/>
      <dgm:t>
        <a:bodyPr/>
        <a:lstStyle/>
        <a:p>
          <a:endParaRPr lang="en-US"/>
        </a:p>
      </dgm:t>
    </dgm:pt>
    <dgm:pt modelId="{D8952597-0EFB-447A-9C43-BE589C489C69}" type="sibTrans" cxnId="{C01AAE08-B1B6-47F4-98A5-825D3C850A85}">
      <dgm:prSet/>
      <dgm:spPr/>
      <dgm:t>
        <a:bodyPr/>
        <a:lstStyle/>
        <a:p>
          <a:endParaRPr lang="en-US"/>
        </a:p>
      </dgm:t>
    </dgm:pt>
    <dgm:pt modelId="{06D5F995-5DDC-4079-B461-2B907C9B77E0}">
      <dgm:prSet/>
      <dgm:spPr/>
      <dgm:t>
        <a:bodyPr/>
        <a:lstStyle/>
        <a:p>
          <a:r>
            <a:rPr lang="en-US" dirty="0" smtClean="0"/>
            <a:t>L7</a:t>
          </a:r>
          <a:endParaRPr lang="en-US" dirty="0"/>
        </a:p>
      </dgm:t>
    </dgm:pt>
    <dgm:pt modelId="{5554D411-CF27-47DE-A16F-8240390DC486}" type="parTrans" cxnId="{CFC4FF4F-E2FC-42B4-A909-F8A04A6C08A0}">
      <dgm:prSet/>
      <dgm:spPr/>
      <dgm:t>
        <a:bodyPr/>
        <a:lstStyle/>
        <a:p>
          <a:endParaRPr lang="en-US"/>
        </a:p>
      </dgm:t>
    </dgm:pt>
    <dgm:pt modelId="{9ADCD872-67FC-413A-9885-0B5C85D1E591}" type="sibTrans" cxnId="{CFC4FF4F-E2FC-42B4-A909-F8A04A6C08A0}">
      <dgm:prSet/>
      <dgm:spPr/>
      <dgm:t>
        <a:bodyPr/>
        <a:lstStyle/>
        <a:p>
          <a:endParaRPr lang="en-US"/>
        </a:p>
      </dgm:t>
    </dgm:pt>
    <dgm:pt modelId="{7AB1CAC3-B976-46F8-82EC-D064D959B6B5}">
      <dgm:prSet/>
      <dgm:spPr/>
      <dgm:t>
        <a:bodyPr/>
        <a:lstStyle/>
        <a:p>
          <a:r>
            <a:rPr lang="en-US" dirty="0" smtClean="0"/>
            <a:t>L8</a:t>
          </a:r>
          <a:endParaRPr lang="en-US" dirty="0"/>
        </a:p>
      </dgm:t>
    </dgm:pt>
    <dgm:pt modelId="{D3C7AF8C-D9CA-47D6-BFCC-89D035CC13DD}" type="parTrans" cxnId="{66208711-BA50-471D-A547-AAC71AD63516}">
      <dgm:prSet/>
      <dgm:spPr/>
      <dgm:t>
        <a:bodyPr/>
        <a:lstStyle/>
        <a:p>
          <a:endParaRPr lang="en-US"/>
        </a:p>
      </dgm:t>
    </dgm:pt>
    <dgm:pt modelId="{8DB081A6-A06B-4D48-A26E-0375A5B1ACA4}" type="sibTrans" cxnId="{66208711-BA50-471D-A547-AAC71AD63516}">
      <dgm:prSet/>
      <dgm:spPr/>
      <dgm:t>
        <a:bodyPr/>
        <a:lstStyle/>
        <a:p>
          <a:endParaRPr lang="en-US"/>
        </a:p>
      </dgm:t>
    </dgm:pt>
    <dgm:pt modelId="{9E120815-8F00-484D-92E2-35B8A87AB197}" type="pres">
      <dgm:prSet presAssocID="{CA39C373-8FE1-4598-8BEE-81D7365E88B7}" presName="Name0" presStyleCnt="0">
        <dgm:presLayoutVars>
          <dgm:chPref val="1"/>
          <dgm:dir/>
          <dgm:animOne val="branch"/>
          <dgm:animLvl val="lvl"/>
          <dgm:resizeHandles/>
        </dgm:presLayoutVars>
      </dgm:prSet>
      <dgm:spPr/>
      <dgm:t>
        <a:bodyPr/>
        <a:lstStyle/>
        <a:p>
          <a:endParaRPr lang="en-US"/>
        </a:p>
      </dgm:t>
    </dgm:pt>
    <dgm:pt modelId="{6C791C09-5633-4453-8515-5C1BD2B90C80}" type="pres">
      <dgm:prSet presAssocID="{75528345-B79B-42B6-8229-F3C4C0B179F7}" presName="vertOne" presStyleCnt="0"/>
      <dgm:spPr/>
    </dgm:pt>
    <dgm:pt modelId="{ADEC734E-907C-46E8-8F34-B3212C1EA81D}" type="pres">
      <dgm:prSet presAssocID="{75528345-B79B-42B6-8229-F3C4C0B179F7}" presName="txOne" presStyleLbl="node0" presStyleIdx="0" presStyleCnt="1" custLinFactY="-84646" custLinFactNeighborX="41" custLinFactNeighborY="-100000">
        <dgm:presLayoutVars>
          <dgm:chPref val="3"/>
        </dgm:presLayoutVars>
      </dgm:prSet>
      <dgm:spPr/>
      <dgm:t>
        <a:bodyPr/>
        <a:lstStyle/>
        <a:p>
          <a:endParaRPr lang="en-US"/>
        </a:p>
      </dgm:t>
    </dgm:pt>
    <dgm:pt modelId="{A5309E0C-5617-4281-A5A2-281F15D40C78}" type="pres">
      <dgm:prSet presAssocID="{75528345-B79B-42B6-8229-F3C4C0B179F7}" presName="parTransOne" presStyleCnt="0"/>
      <dgm:spPr/>
    </dgm:pt>
    <dgm:pt modelId="{DAC41E2B-0D62-413F-BB95-241687225DC1}" type="pres">
      <dgm:prSet presAssocID="{75528345-B79B-42B6-8229-F3C4C0B179F7}" presName="horzOne" presStyleCnt="0"/>
      <dgm:spPr/>
    </dgm:pt>
    <dgm:pt modelId="{E138276B-E35D-40F2-8B7D-CEE6F0995A1D}" type="pres">
      <dgm:prSet presAssocID="{D4DA3F4D-7295-4201-8CF3-C0C1C3FC8272}" presName="vertTwo" presStyleCnt="0"/>
      <dgm:spPr/>
    </dgm:pt>
    <dgm:pt modelId="{E20D1D9D-5D6A-441F-9AB2-0D8835BFE076}" type="pres">
      <dgm:prSet presAssocID="{D4DA3F4D-7295-4201-8CF3-C0C1C3FC8272}" presName="txTwo" presStyleLbl="node2" presStyleIdx="0" presStyleCnt="3">
        <dgm:presLayoutVars>
          <dgm:chPref val="3"/>
        </dgm:presLayoutVars>
      </dgm:prSet>
      <dgm:spPr/>
      <dgm:t>
        <a:bodyPr/>
        <a:lstStyle/>
        <a:p>
          <a:endParaRPr lang="en-US"/>
        </a:p>
      </dgm:t>
    </dgm:pt>
    <dgm:pt modelId="{A2D2CC78-5A19-4067-93EC-A0754B234F04}" type="pres">
      <dgm:prSet presAssocID="{D4DA3F4D-7295-4201-8CF3-C0C1C3FC8272}" presName="parTransTwo" presStyleCnt="0"/>
      <dgm:spPr/>
    </dgm:pt>
    <dgm:pt modelId="{F6FA097D-6237-496D-AC30-3BBB48730A72}" type="pres">
      <dgm:prSet presAssocID="{D4DA3F4D-7295-4201-8CF3-C0C1C3FC8272}" presName="horzTwo" presStyleCnt="0"/>
      <dgm:spPr/>
    </dgm:pt>
    <dgm:pt modelId="{793E698F-BF82-4425-A9B9-BA84622AE809}" type="pres">
      <dgm:prSet presAssocID="{A0F28CA2-A3DB-4AFC-B272-6DC5679792A1}" presName="vertThree" presStyleCnt="0"/>
      <dgm:spPr/>
    </dgm:pt>
    <dgm:pt modelId="{4701BEDB-E16B-4962-97CE-457877175CF1}" type="pres">
      <dgm:prSet presAssocID="{A0F28CA2-A3DB-4AFC-B272-6DC5679792A1}" presName="txThree" presStyleLbl="node3" presStyleIdx="0" presStyleCnt="8">
        <dgm:presLayoutVars>
          <dgm:chPref val="3"/>
        </dgm:presLayoutVars>
      </dgm:prSet>
      <dgm:spPr/>
      <dgm:t>
        <a:bodyPr/>
        <a:lstStyle/>
        <a:p>
          <a:endParaRPr lang="en-US"/>
        </a:p>
      </dgm:t>
    </dgm:pt>
    <dgm:pt modelId="{3EC8551F-C0A8-4C9B-8599-24315054EF84}" type="pres">
      <dgm:prSet presAssocID="{A0F28CA2-A3DB-4AFC-B272-6DC5679792A1}" presName="horzThree" presStyleCnt="0"/>
      <dgm:spPr/>
    </dgm:pt>
    <dgm:pt modelId="{3FEE2282-ED01-4CE1-AF80-E1B05D0829C7}" type="pres">
      <dgm:prSet presAssocID="{642A9489-EEFA-413E-8FE3-C2305CE27197}" presName="sibSpaceThree" presStyleCnt="0"/>
      <dgm:spPr/>
    </dgm:pt>
    <dgm:pt modelId="{6F8679DE-3C46-485B-A659-07B5DA0E18D7}" type="pres">
      <dgm:prSet presAssocID="{A9AEA7B0-9211-44E8-97D1-321DC2A7F897}" presName="vertThree" presStyleCnt="0"/>
      <dgm:spPr/>
    </dgm:pt>
    <dgm:pt modelId="{F8943044-B58A-40E0-B25D-5171C39FCA36}" type="pres">
      <dgm:prSet presAssocID="{A9AEA7B0-9211-44E8-97D1-321DC2A7F897}" presName="txThree" presStyleLbl="node3" presStyleIdx="1" presStyleCnt="8">
        <dgm:presLayoutVars>
          <dgm:chPref val="3"/>
        </dgm:presLayoutVars>
      </dgm:prSet>
      <dgm:spPr/>
      <dgm:t>
        <a:bodyPr/>
        <a:lstStyle/>
        <a:p>
          <a:endParaRPr lang="en-US"/>
        </a:p>
      </dgm:t>
    </dgm:pt>
    <dgm:pt modelId="{74B5CA06-090F-4D36-A812-5AD5FB64E396}" type="pres">
      <dgm:prSet presAssocID="{A9AEA7B0-9211-44E8-97D1-321DC2A7F897}" presName="horzThree" presStyleCnt="0"/>
      <dgm:spPr/>
    </dgm:pt>
    <dgm:pt modelId="{5473EF9D-1CD0-4728-84C9-CF9B84AB4577}" type="pres">
      <dgm:prSet presAssocID="{10887905-F4D6-473C-A91C-65862F03B1E6}" presName="sibSpaceThree" presStyleCnt="0"/>
      <dgm:spPr/>
    </dgm:pt>
    <dgm:pt modelId="{C72FE0D3-8286-4695-87A1-35358DB9BEF5}" type="pres">
      <dgm:prSet presAssocID="{BD1379A4-5367-424B-8CC7-14A21F83155A}" presName="vertThree" presStyleCnt="0"/>
      <dgm:spPr/>
    </dgm:pt>
    <dgm:pt modelId="{9BD17F93-E592-43B5-BE92-2FE85D159128}" type="pres">
      <dgm:prSet presAssocID="{BD1379A4-5367-424B-8CC7-14A21F83155A}" presName="txThree" presStyleLbl="node3" presStyleIdx="2" presStyleCnt="8">
        <dgm:presLayoutVars>
          <dgm:chPref val="3"/>
        </dgm:presLayoutVars>
      </dgm:prSet>
      <dgm:spPr/>
      <dgm:t>
        <a:bodyPr/>
        <a:lstStyle/>
        <a:p>
          <a:endParaRPr lang="en-US"/>
        </a:p>
      </dgm:t>
    </dgm:pt>
    <dgm:pt modelId="{B1F12490-198F-4D3D-9273-BD5C64FF1688}" type="pres">
      <dgm:prSet presAssocID="{BD1379A4-5367-424B-8CC7-14A21F83155A}" presName="horzThree" presStyleCnt="0"/>
      <dgm:spPr/>
    </dgm:pt>
    <dgm:pt modelId="{4B6CDFD8-8B6E-4F1F-9750-FCD9300EB585}" type="pres">
      <dgm:prSet presAssocID="{27FEFCB8-3F5F-427E-9178-EC6ED960AB40}" presName="sibSpaceTwo" presStyleCnt="0"/>
      <dgm:spPr/>
    </dgm:pt>
    <dgm:pt modelId="{D3EE2BDD-55D2-4700-897C-60A33BFE1FEA}" type="pres">
      <dgm:prSet presAssocID="{C87AC90F-5C2E-45B1-8DEB-7E1961C92363}" presName="vertTwo" presStyleCnt="0"/>
      <dgm:spPr/>
    </dgm:pt>
    <dgm:pt modelId="{09A5539A-E57A-40ED-9219-9E1A1B29EE67}" type="pres">
      <dgm:prSet presAssocID="{C87AC90F-5C2E-45B1-8DEB-7E1961C92363}" presName="txTwo" presStyleLbl="node2" presStyleIdx="1" presStyleCnt="3">
        <dgm:presLayoutVars>
          <dgm:chPref val="3"/>
        </dgm:presLayoutVars>
      </dgm:prSet>
      <dgm:spPr/>
      <dgm:t>
        <a:bodyPr/>
        <a:lstStyle/>
        <a:p>
          <a:endParaRPr lang="en-US"/>
        </a:p>
      </dgm:t>
    </dgm:pt>
    <dgm:pt modelId="{967DB953-7923-4865-BCE8-88E12CB5501C}" type="pres">
      <dgm:prSet presAssocID="{C87AC90F-5C2E-45B1-8DEB-7E1961C92363}" presName="parTransTwo" presStyleCnt="0"/>
      <dgm:spPr/>
    </dgm:pt>
    <dgm:pt modelId="{E6341143-CBBB-4D92-9EA0-8DE2F1904852}" type="pres">
      <dgm:prSet presAssocID="{C87AC90F-5C2E-45B1-8DEB-7E1961C92363}" presName="horzTwo" presStyleCnt="0"/>
      <dgm:spPr/>
    </dgm:pt>
    <dgm:pt modelId="{E242439A-6C87-49EF-8E2F-7ACD9C3E2B44}" type="pres">
      <dgm:prSet presAssocID="{D772D67C-5F5D-499D-84DB-9514670B44E5}" presName="vertThree" presStyleCnt="0"/>
      <dgm:spPr/>
    </dgm:pt>
    <dgm:pt modelId="{AFE90703-4BBA-47AC-A600-676F2F62C6E7}" type="pres">
      <dgm:prSet presAssocID="{D772D67C-5F5D-499D-84DB-9514670B44E5}" presName="txThree" presStyleLbl="node3" presStyleIdx="3" presStyleCnt="8">
        <dgm:presLayoutVars>
          <dgm:chPref val="3"/>
        </dgm:presLayoutVars>
      </dgm:prSet>
      <dgm:spPr/>
      <dgm:t>
        <a:bodyPr/>
        <a:lstStyle/>
        <a:p>
          <a:endParaRPr lang="en-US"/>
        </a:p>
      </dgm:t>
    </dgm:pt>
    <dgm:pt modelId="{04C86D93-455C-44D3-97F0-EDAEF9DA7DE5}" type="pres">
      <dgm:prSet presAssocID="{D772D67C-5F5D-499D-84DB-9514670B44E5}" presName="horzThree" presStyleCnt="0"/>
      <dgm:spPr/>
    </dgm:pt>
    <dgm:pt modelId="{6CA50E9D-E348-4DE7-A298-4CED3CD4A1CC}" type="pres">
      <dgm:prSet presAssocID="{2DCA14A8-4B01-4AA9-88E4-40A26ED42192}" presName="sibSpaceThree" presStyleCnt="0"/>
      <dgm:spPr/>
    </dgm:pt>
    <dgm:pt modelId="{9D4C9F2C-0D4A-4845-B3C7-DF55C7DB6073}" type="pres">
      <dgm:prSet presAssocID="{B65CE923-72C8-4CB9-9DC0-DB0F2FA5A5E0}" presName="vertThree" presStyleCnt="0"/>
      <dgm:spPr/>
    </dgm:pt>
    <dgm:pt modelId="{97AE2749-3B94-455D-A3C4-FD828B44D5E5}" type="pres">
      <dgm:prSet presAssocID="{B65CE923-72C8-4CB9-9DC0-DB0F2FA5A5E0}" presName="txThree" presStyleLbl="node3" presStyleIdx="4" presStyleCnt="8">
        <dgm:presLayoutVars>
          <dgm:chPref val="3"/>
        </dgm:presLayoutVars>
      </dgm:prSet>
      <dgm:spPr/>
      <dgm:t>
        <a:bodyPr/>
        <a:lstStyle/>
        <a:p>
          <a:endParaRPr lang="en-US"/>
        </a:p>
      </dgm:t>
    </dgm:pt>
    <dgm:pt modelId="{F4FAF6F3-5994-4986-9A33-B4C6531511BD}" type="pres">
      <dgm:prSet presAssocID="{B65CE923-72C8-4CB9-9DC0-DB0F2FA5A5E0}" presName="horzThree" presStyleCnt="0"/>
      <dgm:spPr/>
    </dgm:pt>
    <dgm:pt modelId="{7C94439D-7759-402A-ADFA-C9BF3832A7A3}" type="pres">
      <dgm:prSet presAssocID="{02421B3E-FE87-4B64-903B-63FAEDFCEE00}" presName="sibSpaceTwo" presStyleCnt="0"/>
      <dgm:spPr/>
    </dgm:pt>
    <dgm:pt modelId="{EF69A85D-B485-4717-973C-64461F8AC594}" type="pres">
      <dgm:prSet presAssocID="{259E6580-96A4-4D7E-BECB-57B2B90CD65D}" presName="vertTwo" presStyleCnt="0"/>
      <dgm:spPr/>
    </dgm:pt>
    <dgm:pt modelId="{EE220CE6-C259-40CC-B82B-8425C1E39B3B}" type="pres">
      <dgm:prSet presAssocID="{259E6580-96A4-4D7E-BECB-57B2B90CD65D}" presName="txTwo" presStyleLbl="node2" presStyleIdx="2" presStyleCnt="3">
        <dgm:presLayoutVars>
          <dgm:chPref val="3"/>
        </dgm:presLayoutVars>
      </dgm:prSet>
      <dgm:spPr/>
      <dgm:t>
        <a:bodyPr/>
        <a:lstStyle/>
        <a:p>
          <a:endParaRPr lang="en-US"/>
        </a:p>
      </dgm:t>
    </dgm:pt>
    <dgm:pt modelId="{130419DD-1C99-453D-91AD-8AF750D9DDB5}" type="pres">
      <dgm:prSet presAssocID="{259E6580-96A4-4D7E-BECB-57B2B90CD65D}" presName="parTransTwo" presStyleCnt="0"/>
      <dgm:spPr/>
    </dgm:pt>
    <dgm:pt modelId="{28791A04-87DD-4AC7-AF18-07E623C98425}" type="pres">
      <dgm:prSet presAssocID="{259E6580-96A4-4D7E-BECB-57B2B90CD65D}" presName="horzTwo" presStyleCnt="0"/>
      <dgm:spPr/>
    </dgm:pt>
    <dgm:pt modelId="{ADDBDF15-25AF-451F-BDF8-260ABB6D689E}" type="pres">
      <dgm:prSet presAssocID="{EB93E767-1C37-4EF1-BD4C-606270F1240A}" presName="vertThree" presStyleCnt="0"/>
      <dgm:spPr/>
    </dgm:pt>
    <dgm:pt modelId="{1ACB0A6B-72E0-4128-834A-2FE985082991}" type="pres">
      <dgm:prSet presAssocID="{EB93E767-1C37-4EF1-BD4C-606270F1240A}" presName="txThree" presStyleLbl="node3" presStyleIdx="5" presStyleCnt="8">
        <dgm:presLayoutVars>
          <dgm:chPref val="3"/>
        </dgm:presLayoutVars>
      </dgm:prSet>
      <dgm:spPr/>
      <dgm:t>
        <a:bodyPr/>
        <a:lstStyle/>
        <a:p>
          <a:endParaRPr lang="en-US"/>
        </a:p>
      </dgm:t>
    </dgm:pt>
    <dgm:pt modelId="{18189E23-8F76-4872-9D02-3187054445B7}" type="pres">
      <dgm:prSet presAssocID="{EB93E767-1C37-4EF1-BD4C-606270F1240A}" presName="horzThree" presStyleCnt="0"/>
      <dgm:spPr/>
    </dgm:pt>
    <dgm:pt modelId="{B57FAD8D-9937-4AA6-895E-AA2B1B72FC49}" type="pres">
      <dgm:prSet presAssocID="{D8952597-0EFB-447A-9C43-BE589C489C69}" presName="sibSpaceThree" presStyleCnt="0"/>
      <dgm:spPr/>
    </dgm:pt>
    <dgm:pt modelId="{51845A5E-2AA6-40C6-A2FE-1A73A9DDB82A}" type="pres">
      <dgm:prSet presAssocID="{06D5F995-5DDC-4079-B461-2B907C9B77E0}" presName="vertThree" presStyleCnt="0"/>
      <dgm:spPr/>
    </dgm:pt>
    <dgm:pt modelId="{AB2B563D-C3EE-4093-AA1E-FD55DE1945E8}" type="pres">
      <dgm:prSet presAssocID="{06D5F995-5DDC-4079-B461-2B907C9B77E0}" presName="txThree" presStyleLbl="node3" presStyleIdx="6" presStyleCnt="8">
        <dgm:presLayoutVars>
          <dgm:chPref val="3"/>
        </dgm:presLayoutVars>
      </dgm:prSet>
      <dgm:spPr/>
      <dgm:t>
        <a:bodyPr/>
        <a:lstStyle/>
        <a:p>
          <a:endParaRPr lang="en-US"/>
        </a:p>
      </dgm:t>
    </dgm:pt>
    <dgm:pt modelId="{9856A58C-A26D-49DE-8585-B589DCA907B0}" type="pres">
      <dgm:prSet presAssocID="{06D5F995-5DDC-4079-B461-2B907C9B77E0}" presName="horzThree" presStyleCnt="0"/>
      <dgm:spPr/>
    </dgm:pt>
    <dgm:pt modelId="{4959D89E-42B6-4D00-BFA9-A4D95B7B816C}" type="pres">
      <dgm:prSet presAssocID="{9ADCD872-67FC-413A-9885-0B5C85D1E591}" presName="sibSpaceThree" presStyleCnt="0"/>
      <dgm:spPr/>
    </dgm:pt>
    <dgm:pt modelId="{A563554F-0213-462A-91FB-F742716A2256}" type="pres">
      <dgm:prSet presAssocID="{7AB1CAC3-B976-46F8-82EC-D064D959B6B5}" presName="vertThree" presStyleCnt="0"/>
      <dgm:spPr/>
    </dgm:pt>
    <dgm:pt modelId="{8A7B7A98-4821-4D00-A6CF-8BF3F2395F22}" type="pres">
      <dgm:prSet presAssocID="{7AB1CAC3-B976-46F8-82EC-D064D959B6B5}" presName="txThree" presStyleLbl="node3" presStyleIdx="7" presStyleCnt="8">
        <dgm:presLayoutVars>
          <dgm:chPref val="3"/>
        </dgm:presLayoutVars>
      </dgm:prSet>
      <dgm:spPr/>
      <dgm:t>
        <a:bodyPr/>
        <a:lstStyle/>
        <a:p>
          <a:endParaRPr lang="en-US"/>
        </a:p>
      </dgm:t>
    </dgm:pt>
    <dgm:pt modelId="{C8AA6E52-7458-4E60-B97F-B7D811FF12F7}" type="pres">
      <dgm:prSet presAssocID="{7AB1CAC3-B976-46F8-82EC-D064D959B6B5}" presName="horzThree" presStyleCnt="0"/>
      <dgm:spPr/>
    </dgm:pt>
  </dgm:ptLst>
  <dgm:cxnLst>
    <dgm:cxn modelId="{E0B89F07-9393-4C45-8DD4-12269150F088}" type="presOf" srcId="{7AB1CAC3-B976-46F8-82EC-D064D959B6B5}" destId="{8A7B7A98-4821-4D00-A6CF-8BF3F2395F22}" srcOrd="0" destOrd="0" presId="urn:microsoft.com/office/officeart/2005/8/layout/hierarchy4"/>
    <dgm:cxn modelId="{B1A62FE1-6646-4556-9A65-1FA6FA1B0B61}" type="presOf" srcId="{EB93E767-1C37-4EF1-BD4C-606270F1240A}" destId="{1ACB0A6B-72E0-4128-834A-2FE985082991}" srcOrd="0" destOrd="0" presId="urn:microsoft.com/office/officeart/2005/8/layout/hierarchy4"/>
    <dgm:cxn modelId="{19B744E6-384B-458D-8F36-8BBDA5D1034E}" type="presOf" srcId="{D772D67C-5F5D-499D-84DB-9514670B44E5}" destId="{AFE90703-4BBA-47AC-A600-676F2F62C6E7}" srcOrd="0" destOrd="0" presId="urn:microsoft.com/office/officeart/2005/8/layout/hierarchy4"/>
    <dgm:cxn modelId="{B6AEB9DB-2BCD-4CE0-B4D8-1544431B7425}" type="presOf" srcId="{D4DA3F4D-7295-4201-8CF3-C0C1C3FC8272}" destId="{E20D1D9D-5D6A-441F-9AB2-0D8835BFE076}" srcOrd="0" destOrd="0" presId="urn:microsoft.com/office/officeart/2005/8/layout/hierarchy4"/>
    <dgm:cxn modelId="{4CF614A1-DF88-46EC-89F6-C97C4F67F180}" type="presOf" srcId="{259E6580-96A4-4D7E-BECB-57B2B90CD65D}" destId="{EE220CE6-C259-40CC-B82B-8425C1E39B3B}" srcOrd="0" destOrd="0" presId="urn:microsoft.com/office/officeart/2005/8/layout/hierarchy4"/>
    <dgm:cxn modelId="{CFC4FF4F-E2FC-42B4-A909-F8A04A6C08A0}" srcId="{259E6580-96A4-4D7E-BECB-57B2B90CD65D}" destId="{06D5F995-5DDC-4079-B461-2B907C9B77E0}" srcOrd="1" destOrd="0" parTransId="{5554D411-CF27-47DE-A16F-8240390DC486}" sibTransId="{9ADCD872-67FC-413A-9885-0B5C85D1E591}"/>
    <dgm:cxn modelId="{7053B983-37BA-4FC4-965F-CBF49116CB0D}" srcId="{D4DA3F4D-7295-4201-8CF3-C0C1C3FC8272}" destId="{A0F28CA2-A3DB-4AFC-B272-6DC5679792A1}" srcOrd="0" destOrd="0" parTransId="{92DCB14B-5B25-4723-9F00-9A92AB15411B}" sibTransId="{642A9489-EEFA-413E-8FE3-C2305CE27197}"/>
    <dgm:cxn modelId="{6B65A4BF-8932-4DBD-9F10-F4B31D5AB770}" srcId="{D4DA3F4D-7295-4201-8CF3-C0C1C3FC8272}" destId="{BD1379A4-5367-424B-8CC7-14A21F83155A}" srcOrd="2" destOrd="0" parTransId="{48B5BA03-6628-4184-A53F-2C17102EBBF5}" sibTransId="{40F5AAC0-88FF-4B7B-ACDC-EBC48070933C}"/>
    <dgm:cxn modelId="{892F9A44-1D4D-464B-B8D1-91E74C177A76}" srcId="{C87AC90F-5C2E-45B1-8DEB-7E1961C92363}" destId="{B65CE923-72C8-4CB9-9DC0-DB0F2FA5A5E0}" srcOrd="1" destOrd="0" parTransId="{59589F79-4DDB-4AD1-BC50-28D61A7EEE86}" sibTransId="{E5C71514-C3A5-47CE-AA9C-569FAA9824BC}"/>
    <dgm:cxn modelId="{67B95973-6E7F-4E5D-B651-57180B8D07E5}" type="presOf" srcId="{75528345-B79B-42B6-8229-F3C4C0B179F7}" destId="{ADEC734E-907C-46E8-8F34-B3212C1EA81D}" srcOrd="0" destOrd="0" presId="urn:microsoft.com/office/officeart/2005/8/layout/hierarchy4"/>
    <dgm:cxn modelId="{4A4CFE16-CDBF-482B-8203-D7192E9147FB}" srcId="{75528345-B79B-42B6-8229-F3C4C0B179F7}" destId="{D4DA3F4D-7295-4201-8CF3-C0C1C3FC8272}" srcOrd="0" destOrd="0" parTransId="{4D95214B-C3C5-4748-AB20-717EF34249AE}" sibTransId="{27FEFCB8-3F5F-427E-9178-EC6ED960AB40}"/>
    <dgm:cxn modelId="{E96F1D0E-55EF-482D-BCA9-A85E94A523E2}" srcId="{75528345-B79B-42B6-8229-F3C4C0B179F7}" destId="{C87AC90F-5C2E-45B1-8DEB-7E1961C92363}" srcOrd="1" destOrd="0" parTransId="{E8FAA5B6-673A-4FB3-AE7A-326CAA62AF1F}" sibTransId="{02421B3E-FE87-4B64-903B-63FAEDFCEE00}"/>
    <dgm:cxn modelId="{BED2ADF1-D843-4846-88B5-97A85499FD0F}" type="presOf" srcId="{A0F28CA2-A3DB-4AFC-B272-6DC5679792A1}" destId="{4701BEDB-E16B-4962-97CE-457877175CF1}" srcOrd="0" destOrd="0" presId="urn:microsoft.com/office/officeart/2005/8/layout/hierarchy4"/>
    <dgm:cxn modelId="{70033862-2047-4235-8BB8-A5D0EA7F0D28}" type="presOf" srcId="{B65CE923-72C8-4CB9-9DC0-DB0F2FA5A5E0}" destId="{97AE2749-3B94-455D-A3C4-FD828B44D5E5}" srcOrd="0" destOrd="0" presId="urn:microsoft.com/office/officeart/2005/8/layout/hierarchy4"/>
    <dgm:cxn modelId="{02FA0735-3BC5-4994-8D87-2F61A76A1392}" type="presOf" srcId="{06D5F995-5DDC-4079-B461-2B907C9B77E0}" destId="{AB2B563D-C3EE-4093-AA1E-FD55DE1945E8}" srcOrd="0" destOrd="0" presId="urn:microsoft.com/office/officeart/2005/8/layout/hierarchy4"/>
    <dgm:cxn modelId="{D3DE4204-67ED-406C-8FD7-9D1E804EF98B}" type="presOf" srcId="{CA39C373-8FE1-4598-8BEE-81D7365E88B7}" destId="{9E120815-8F00-484D-92E2-35B8A87AB197}" srcOrd="0" destOrd="0" presId="urn:microsoft.com/office/officeart/2005/8/layout/hierarchy4"/>
    <dgm:cxn modelId="{66208711-BA50-471D-A547-AAC71AD63516}" srcId="{259E6580-96A4-4D7E-BECB-57B2B90CD65D}" destId="{7AB1CAC3-B976-46F8-82EC-D064D959B6B5}" srcOrd="2" destOrd="0" parTransId="{D3C7AF8C-D9CA-47D6-BFCC-89D035CC13DD}" sibTransId="{8DB081A6-A06B-4D48-A26E-0375A5B1ACA4}"/>
    <dgm:cxn modelId="{941DF463-3DB6-406E-9062-C26AE1D2B7B2}" srcId="{75528345-B79B-42B6-8229-F3C4C0B179F7}" destId="{259E6580-96A4-4D7E-BECB-57B2B90CD65D}" srcOrd="2" destOrd="0" parTransId="{0C0FB25E-3C5D-4861-A0D6-F9B174ABF9DA}" sibTransId="{ED276536-B507-41F5-977A-927B015D56E6}"/>
    <dgm:cxn modelId="{CEE542C1-D24A-4CAA-B89A-976286151EFE}" srcId="{C87AC90F-5C2E-45B1-8DEB-7E1961C92363}" destId="{D772D67C-5F5D-499D-84DB-9514670B44E5}" srcOrd="0" destOrd="0" parTransId="{84F651DD-1959-46F9-A100-E5D5D7763D29}" sibTransId="{2DCA14A8-4B01-4AA9-88E4-40A26ED42192}"/>
    <dgm:cxn modelId="{8ADCDA38-9E9D-4E71-AED6-D1A931F8A409}" type="presOf" srcId="{A9AEA7B0-9211-44E8-97D1-321DC2A7F897}" destId="{F8943044-B58A-40E0-B25D-5171C39FCA36}" srcOrd="0" destOrd="0" presId="urn:microsoft.com/office/officeart/2005/8/layout/hierarchy4"/>
    <dgm:cxn modelId="{00C292E8-11AE-4A25-AE2B-AC6E84A87F5A}" srcId="{D4DA3F4D-7295-4201-8CF3-C0C1C3FC8272}" destId="{A9AEA7B0-9211-44E8-97D1-321DC2A7F897}" srcOrd="1" destOrd="0" parTransId="{E1E656B5-B3ED-422A-A41E-68A56BF6A3B8}" sibTransId="{10887905-F4D6-473C-A91C-65862F03B1E6}"/>
    <dgm:cxn modelId="{323D7DA3-57DA-49AD-B483-C7D4C29B7670}" srcId="{CA39C373-8FE1-4598-8BEE-81D7365E88B7}" destId="{75528345-B79B-42B6-8229-F3C4C0B179F7}" srcOrd="0" destOrd="0" parTransId="{AA97573D-C4CF-4D72-9B03-7DA214FAE17F}" sibTransId="{9E8A0541-AAB2-45CB-98D3-1F07684BC3BA}"/>
    <dgm:cxn modelId="{2F2EEEB8-C003-4599-8EA9-4ED95ECB42CF}" type="presOf" srcId="{C87AC90F-5C2E-45B1-8DEB-7E1961C92363}" destId="{09A5539A-E57A-40ED-9219-9E1A1B29EE67}" srcOrd="0" destOrd="0" presId="urn:microsoft.com/office/officeart/2005/8/layout/hierarchy4"/>
    <dgm:cxn modelId="{6E886C13-31E3-4972-A9A2-4825C01D84B5}" type="presOf" srcId="{BD1379A4-5367-424B-8CC7-14A21F83155A}" destId="{9BD17F93-E592-43B5-BE92-2FE85D159128}" srcOrd="0" destOrd="0" presId="urn:microsoft.com/office/officeart/2005/8/layout/hierarchy4"/>
    <dgm:cxn modelId="{C01AAE08-B1B6-47F4-98A5-825D3C850A85}" srcId="{259E6580-96A4-4D7E-BECB-57B2B90CD65D}" destId="{EB93E767-1C37-4EF1-BD4C-606270F1240A}" srcOrd="0" destOrd="0" parTransId="{3D083FAF-A9C5-4117-B487-8F8FEFA78351}" sibTransId="{D8952597-0EFB-447A-9C43-BE589C489C69}"/>
    <dgm:cxn modelId="{0B4F206E-0F7E-4C7B-AAB4-AB2CCF5EB0B0}" type="presParOf" srcId="{9E120815-8F00-484D-92E2-35B8A87AB197}" destId="{6C791C09-5633-4453-8515-5C1BD2B90C80}" srcOrd="0" destOrd="0" presId="urn:microsoft.com/office/officeart/2005/8/layout/hierarchy4"/>
    <dgm:cxn modelId="{CF173441-FC8E-47A4-BD79-DB3087831EF4}" type="presParOf" srcId="{6C791C09-5633-4453-8515-5C1BD2B90C80}" destId="{ADEC734E-907C-46E8-8F34-B3212C1EA81D}" srcOrd="0" destOrd="0" presId="urn:microsoft.com/office/officeart/2005/8/layout/hierarchy4"/>
    <dgm:cxn modelId="{7FC5248E-71AB-4CC5-95F9-CB8F0791DF1A}" type="presParOf" srcId="{6C791C09-5633-4453-8515-5C1BD2B90C80}" destId="{A5309E0C-5617-4281-A5A2-281F15D40C78}" srcOrd="1" destOrd="0" presId="urn:microsoft.com/office/officeart/2005/8/layout/hierarchy4"/>
    <dgm:cxn modelId="{5227CEA3-CB44-4EFA-A754-C9267DF99D6B}" type="presParOf" srcId="{6C791C09-5633-4453-8515-5C1BD2B90C80}" destId="{DAC41E2B-0D62-413F-BB95-241687225DC1}" srcOrd="2" destOrd="0" presId="urn:microsoft.com/office/officeart/2005/8/layout/hierarchy4"/>
    <dgm:cxn modelId="{8DECAC2E-DACB-4926-A32D-A46384B2C1C9}" type="presParOf" srcId="{DAC41E2B-0D62-413F-BB95-241687225DC1}" destId="{E138276B-E35D-40F2-8B7D-CEE6F0995A1D}" srcOrd="0" destOrd="0" presId="urn:microsoft.com/office/officeart/2005/8/layout/hierarchy4"/>
    <dgm:cxn modelId="{086E150B-D3CB-48F4-8031-D263716A2B82}" type="presParOf" srcId="{E138276B-E35D-40F2-8B7D-CEE6F0995A1D}" destId="{E20D1D9D-5D6A-441F-9AB2-0D8835BFE076}" srcOrd="0" destOrd="0" presId="urn:microsoft.com/office/officeart/2005/8/layout/hierarchy4"/>
    <dgm:cxn modelId="{2BA234FE-05B4-404A-B405-4DFBF6D617C4}" type="presParOf" srcId="{E138276B-E35D-40F2-8B7D-CEE6F0995A1D}" destId="{A2D2CC78-5A19-4067-93EC-A0754B234F04}" srcOrd="1" destOrd="0" presId="urn:microsoft.com/office/officeart/2005/8/layout/hierarchy4"/>
    <dgm:cxn modelId="{4E1FE901-6810-4293-AD86-4D01AC452519}" type="presParOf" srcId="{E138276B-E35D-40F2-8B7D-CEE6F0995A1D}" destId="{F6FA097D-6237-496D-AC30-3BBB48730A72}" srcOrd="2" destOrd="0" presId="urn:microsoft.com/office/officeart/2005/8/layout/hierarchy4"/>
    <dgm:cxn modelId="{ED81C364-B119-4DA4-BA5C-A03D070E79BC}" type="presParOf" srcId="{F6FA097D-6237-496D-AC30-3BBB48730A72}" destId="{793E698F-BF82-4425-A9B9-BA84622AE809}" srcOrd="0" destOrd="0" presId="urn:microsoft.com/office/officeart/2005/8/layout/hierarchy4"/>
    <dgm:cxn modelId="{BDB5593D-D713-4245-91A5-B007C4022AE9}" type="presParOf" srcId="{793E698F-BF82-4425-A9B9-BA84622AE809}" destId="{4701BEDB-E16B-4962-97CE-457877175CF1}" srcOrd="0" destOrd="0" presId="urn:microsoft.com/office/officeart/2005/8/layout/hierarchy4"/>
    <dgm:cxn modelId="{33B39A62-A4CA-4B3E-AE6E-FF3D8F4B6EC7}" type="presParOf" srcId="{793E698F-BF82-4425-A9B9-BA84622AE809}" destId="{3EC8551F-C0A8-4C9B-8599-24315054EF84}" srcOrd="1" destOrd="0" presId="urn:microsoft.com/office/officeart/2005/8/layout/hierarchy4"/>
    <dgm:cxn modelId="{530F525A-8B93-438A-8AF0-46A06626B31E}" type="presParOf" srcId="{F6FA097D-6237-496D-AC30-3BBB48730A72}" destId="{3FEE2282-ED01-4CE1-AF80-E1B05D0829C7}" srcOrd="1" destOrd="0" presId="urn:microsoft.com/office/officeart/2005/8/layout/hierarchy4"/>
    <dgm:cxn modelId="{B5857D8F-DF27-40A6-ABEC-7DE2FDC18063}" type="presParOf" srcId="{F6FA097D-6237-496D-AC30-3BBB48730A72}" destId="{6F8679DE-3C46-485B-A659-07B5DA0E18D7}" srcOrd="2" destOrd="0" presId="urn:microsoft.com/office/officeart/2005/8/layout/hierarchy4"/>
    <dgm:cxn modelId="{B77CAF89-A155-48B0-8131-134E8A39137F}" type="presParOf" srcId="{6F8679DE-3C46-485B-A659-07B5DA0E18D7}" destId="{F8943044-B58A-40E0-B25D-5171C39FCA36}" srcOrd="0" destOrd="0" presId="urn:microsoft.com/office/officeart/2005/8/layout/hierarchy4"/>
    <dgm:cxn modelId="{F2A1B4BB-ECAC-487A-BB10-1696C1244DFE}" type="presParOf" srcId="{6F8679DE-3C46-485B-A659-07B5DA0E18D7}" destId="{74B5CA06-090F-4D36-A812-5AD5FB64E396}" srcOrd="1" destOrd="0" presId="urn:microsoft.com/office/officeart/2005/8/layout/hierarchy4"/>
    <dgm:cxn modelId="{65B3C3A0-9D9B-44B7-8265-093E015D8592}" type="presParOf" srcId="{F6FA097D-6237-496D-AC30-3BBB48730A72}" destId="{5473EF9D-1CD0-4728-84C9-CF9B84AB4577}" srcOrd="3" destOrd="0" presId="urn:microsoft.com/office/officeart/2005/8/layout/hierarchy4"/>
    <dgm:cxn modelId="{CD2C4441-920D-40AF-A1F7-E1F23518A69B}" type="presParOf" srcId="{F6FA097D-6237-496D-AC30-3BBB48730A72}" destId="{C72FE0D3-8286-4695-87A1-35358DB9BEF5}" srcOrd="4" destOrd="0" presId="urn:microsoft.com/office/officeart/2005/8/layout/hierarchy4"/>
    <dgm:cxn modelId="{1B6C831E-8383-4B7B-8987-4BD0A7782E3E}" type="presParOf" srcId="{C72FE0D3-8286-4695-87A1-35358DB9BEF5}" destId="{9BD17F93-E592-43B5-BE92-2FE85D159128}" srcOrd="0" destOrd="0" presId="urn:microsoft.com/office/officeart/2005/8/layout/hierarchy4"/>
    <dgm:cxn modelId="{9C115283-2FD0-4E3A-B33D-0B0E3F75BF5E}" type="presParOf" srcId="{C72FE0D3-8286-4695-87A1-35358DB9BEF5}" destId="{B1F12490-198F-4D3D-9273-BD5C64FF1688}" srcOrd="1" destOrd="0" presId="urn:microsoft.com/office/officeart/2005/8/layout/hierarchy4"/>
    <dgm:cxn modelId="{54C27730-0B18-401B-B77C-2FB90ECE837C}" type="presParOf" srcId="{DAC41E2B-0D62-413F-BB95-241687225DC1}" destId="{4B6CDFD8-8B6E-4F1F-9750-FCD9300EB585}" srcOrd="1" destOrd="0" presId="urn:microsoft.com/office/officeart/2005/8/layout/hierarchy4"/>
    <dgm:cxn modelId="{778CED3D-1FCE-4187-AC5A-53ED81D853D5}" type="presParOf" srcId="{DAC41E2B-0D62-413F-BB95-241687225DC1}" destId="{D3EE2BDD-55D2-4700-897C-60A33BFE1FEA}" srcOrd="2" destOrd="0" presId="urn:microsoft.com/office/officeart/2005/8/layout/hierarchy4"/>
    <dgm:cxn modelId="{99422DC6-CC2A-496E-B4D3-4420B7E13CE7}" type="presParOf" srcId="{D3EE2BDD-55D2-4700-897C-60A33BFE1FEA}" destId="{09A5539A-E57A-40ED-9219-9E1A1B29EE67}" srcOrd="0" destOrd="0" presId="urn:microsoft.com/office/officeart/2005/8/layout/hierarchy4"/>
    <dgm:cxn modelId="{E8327FBD-D973-4B1F-B45B-FB5771A6C08F}" type="presParOf" srcId="{D3EE2BDD-55D2-4700-897C-60A33BFE1FEA}" destId="{967DB953-7923-4865-BCE8-88E12CB5501C}" srcOrd="1" destOrd="0" presId="urn:microsoft.com/office/officeart/2005/8/layout/hierarchy4"/>
    <dgm:cxn modelId="{978AB3F3-303F-49F6-82B2-78ED928542B9}" type="presParOf" srcId="{D3EE2BDD-55D2-4700-897C-60A33BFE1FEA}" destId="{E6341143-CBBB-4D92-9EA0-8DE2F1904852}" srcOrd="2" destOrd="0" presId="urn:microsoft.com/office/officeart/2005/8/layout/hierarchy4"/>
    <dgm:cxn modelId="{D0C19C0A-ED22-4398-A82E-354A7714BED6}" type="presParOf" srcId="{E6341143-CBBB-4D92-9EA0-8DE2F1904852}" destId="{E242439A-6C87-49EF-8E2F-7ACD9C3E2B44}" srcOrd="0" destOrd="0" presId="urn:microsoft.com/office/officeart/2005/8/layout/hierarchy4"/>
    <dgm:cxn modelId="{978C5396-EC01-4F7C-AA0F-BE7D76B92436}" type="presParOf" srcId="{E242439A-6C87-49EF-8E2F-7ACD9C3E2B44}" destId="{AFE90703-4BBA-47AC-A600-676F2F62C6E7}" srcOrd="0" destOrd="0" presId="urn:microsoft.com/office/officeart/2005/8/layout/hierarchy4"/>
    <dgm:cxn modelId="{8E0E70BE-289A-4BFE-816B-E860265834A4}" type="presParOf" srcId="{E242439A-6C87-49EF-8E2F-7ACD9C3E2B44}" destId="{04C86D93-455C-44D3-97F0-EDAEF9DA7DE5}" srcOrd="1" destOrd="0" presId="urn:microsoft.com/office/officeart/2005/8/layout/hierarchy4"/>
    <dgm:cxn modelId="{BA1BA66D-EEC6-4077-9C19-A09AC8F357AB}" type="presParOf" srcId="{E6341143-CBBB-4D92-9EA0-8DE2F1904852}" destId="{6CA50E9D-E348-4DE7-A298-4CED3CD4A1CC}" srcOrd="1" destOrd="0" presId="urn:microsoft.com/office/officeart/2005/8/layout/hierarchy4"/>
    <dgm:cxn modelId="{4F1279C1-33B0-4A37-A0AB-A38B1B9D7928}" type="presParOf" srcId="{E6341143-CBBB-4D92-9EA0-8DE2F1904852}" destId="{9D4C9F2C-0D4A-4845-B3C7-DF55C7DB6073}" srcOrd="2" destOrd="0" presId="urn:microsoft.com/office/officeart/2005/8/layout/hierarchy4"/>
    <dgm:cxn modelId="{3F66DB8E-EA3A-4CF2-BA1E-BEBC11D34F8D}" type="presParOf" srcId="{9D4C9F2C-0D4A-4845-B3C7-DF55C7DB6073}" destId="{97AE2749-3B94-455D-A3C4-FD828B44D5E5}" srcOrd="0" destOrd="0" presId="urn:microsoft.com/office/officeart/2005/8/layout/hierarchy4"/>
    <dgm:cxn modelId="{FA2953A9-255B-45E6-B0BE-DFBCF3E31669}" type="presParOf" srcId="{9D4C9F2C-0D4A-4845-B3C7-DF55C7DB6073}" destId="{F4FAF6F3-5994-4986-9A33-B4C6531511BD}" srcOrd="1" destOrd="0" presId="urn:microsoft.com/office/officeart/2005/8/layout/hierarchy4"/>
    <dgm:cxn modelId="{D7843FF1-1D1F-4093-BE2F-E098FCC3BC42}" type="presParOf" srcId="{DAC41E2B-0D62-413F-BB95-241687225DC1}" destId="{7C94439D-7759-402A-ADFA-C9BF3832A7A3}" srcOrd="3" destOrd="0" presId="urn:microsoft.com/office/officeart/2005/8/layout/hierarchy4"/>
    <dgm:cxn modelId="{FA6D3AE0-3004-4A65-B055-1863F6DD9D13}" type="presParOf" srcId="{DAC41E2B-0D62-413F-BB95-241687225DC1}" destId="{EF69A85D-B485-4717-973C-64461F8AC594}" srcOrd="4" destOrd="0" presId="urn:microsoft.com/office/officeart/2005/8/layout/hierarchy4"/>
    <dgm:cxn modelId="{E33D2C87-7D17-4204-9235-5C11CE8C0065}" type="presParOf" srcId="{EF69A85D-B485-4717-973C-64461F8AC594}" destId="{EE220CE6-C259-40CC-B82B-8425C1E39B3B}" srcOrd="0" destOrd="0" presId="urn:microsoft.com/office/officeart/2005/8/layout/hierarchy4"/>
    <dgm:cxn modelId="{1E6FBB0E-B57C-4AF4-9C3A-56124D61FB5E}" type="presParOf" srcId="{EF69A85D-B485-4717-973C-64461F8AC594}" destId="{130419DD-1C99-453D-91AD-8AF750D9DDB5}" srcOrd="1" destOrd="0" presId="urn:microsoft.com/office/officeart/2005/8/layout/hierarchy4"/>
    <dgm:cxn modelId="{6FEB2051-86D0-4E34-A6E1-FF8DDC43CC0A}" type="presParOf" srcId="{EF69A85D-B485-4717-973C-64461F8AC594}" destId="{28791A04-87DD-4AC7-AF18-07E623C98425}" srcOrd="2" destOrd="0" presId="urn:microsoft.com/office/officeart/2005/8/layout/hierarchy4"/>
    <dgm:cxn modelId="{69B4629B-AC25-426C-B30A-6B67E31E5B8D}" type="presParOf" srcId="{28791A04-87DD-4AC7-AF18-07E623C98425}" destId="{ADDBDF15-25AF-451F-BDF8-260ABB6D689E}" srcOrd="0" destOrd="0" presId="urn:microsoft.com/office/officeart/2005/8/layout/hierarchy4"/>
    <dgm:cxn modelId="{E83CFA23-8D33-495F-AFA7-CC4D67B7048D}" type="presParOf" srcId="{ADDBDF15-25AF-451F-BDF8-260ABB6D689E}" destId="{1ACB0A6B-72E0-4128-834A-2FE985082991}" srcOrd="0" destOrd="0" presId="urn:microsoft.com/office/officeart/2005/8/layout/hierarchy4"/>
    <dgm:cxn modelId="{E8095D31-BC96-4566-A2F7-9A732A3C31A2}" type="presParOf" srcId="{ADDBDF15-25AF-451F-BDF8-260ABB6D689E}" destId="{18189E23-8F76-4872-9D02-3187054445B7}" srcOrd="1" destOrd="0" presId="urn:microsoft.com/office/officeart/2005/8/layout/hierarchy4"/>
    <dgm:cxn modelId="{A8F26236-A694-4A0F-928D-4A951A77F68A}" type="presParOf" srcId="{28791A04-87DD-4AC7-AF18-07E623C98425}" destId="{B57FAD8D-9937-4AA6-895E-AA2B1B72FC49}" srcOrd="1" destOrd="0" presId="urn:microsoft.com/office/officeart/2005/8/layout/hierarchy4"/>
    <dgm:cxn modelId="{C5D53EE6-8EFB-4D46-95A3-452DF598C287}" type="presParOf" srcId="{28791A04-87DD-4AC7-AF18-07E623C98425}" destId="{51845A5E-2AA6-40C6-A2FE-1A73A9DDB82A}" srcOrd="2" destOrd="0" presId="urn:microsoft.com/office/officeart/2005/8/layout/hierarchy4"/>
    <dgm:cxn modelId="{1FED3795-C222-4436-98C2-9AF5ECB9B5B1}" type="presParOf" srcId="{51845A5E-2AA6-40C6-A2FE-1A73A9DDB82A}" destId="{AB2B563D-C3EE-4093-AA1E-FD55DE1945E8}" srcOrd="0" destOrd="0" presId="urn:microsoft.com/office/officeart/2005/8/layout/hierarchy4"/>
    <dgm:cxn modelId="{6A989590-371C-4ABB-9F7C-7C691D526653}" type="presParOf" srcId="{51845A5E-2AA6-40C6-A2FE-1A73A9DDB82A}" destId="{9856A58C-A26D-49DE-8585-B589DCA907B0}" srcOrd="1" destOrd="0" presId="urn:microsoft.com/office/officeart/2005/8/layout/hierarchy4"/>
    <dgm:cxn modelId="{2A81E33A-D8D7-4B84-83A4-7FD3024B5DD1}" type="presParOf" srcId="{28791A04-87DD-4AC7-AF18-07E623C98425}" destId="{4959D89E-42B6-4D00-BFA9-A4D95B7B816C}" srcOrd="3" destOrd="0" presId="urn:microsoft.com/office/officeart/2005/8/layout/hierarchy4"/>
    <dgm:cxn modelId="{4F202B56-A219-4232-A862-A7D573D31161}" type="presParOf" srcId="{28791A04-87DD-4AC7-AF18-07E623C98425}" destId="{A563554F-0213-462A-91FB-F742716A2256}" srcOrd="4" destOrd="0" presId="urn:microsoft.com/office/officeart/2005/8/layout/hierarchy4"/>
    <dgm:cxn modelId="{4D29F025-716C-424C-BE67-66D2FC83706F}" type="presParOf" srcId="{A563554F-0213-462A-91FB-F742716A2256}" destId="{8A7B7A98-4821-4D00-A6CF-8BF3F2395F22}" srcOrd="0" destOrd="0" presId="urn:microsoft.com/office/officeart/2005/8/layout/hierarchy4"/>
    <dgm:cxn modelId="{FB7916AC-BA14-43CE-9466-E9A12507FDAF}" type="presParOf" srcId="{A563554F-0213-462A-91FB-F742716A2256}" destId="{C8AA6E52-7458-4E60-B97F-B7D811FF12F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C734E-907C-46E8-8F34-B3212C1EA81D}">
      <dsp:nvSpPr>
        <dsp:cNvPr id="0" name=""/>
        <dsp:cNvSpPr/>
      </dsp:nvSpPr>
      <dsp:spPr>
        <a:xfrm>
          <a:off x="6164" y="0"/>
          <a:ext cx="7537635" cy="8296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Module Overview</a:t>
          </a:r>
          <a:endParaRPr lang="en-US" sz="3600" kern="1200" dirty="0"/>
        </a:p>
      </dsp:txBody>
      <dsp:txXfrm>
        <a:off x="30462" y="24298"/>
        <a:ext cx="7489039" cy="781005"/>
      </dsp:txXfrm>
    </dsp:sp>
    <dsp:sp modelId="{E20D1D9D-5D6A-441F-9AB2-0D8835BFE076}">
      <dsp:nvSpPr>
        <dsp:cNvPr id="0" name=""/>
        <dsp:cNvSpPr/>
      </dsp:nvSpPr>
      <dsp:spPr>
        <a:xfrm>
          <a:off x="3082" y="957593"/>
          <a:ext cx="2774656" cy="8296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Topic </a:t>
          </a:r>
          <a:endParaRPr lang="en-US" sz="3600" kern="1200" dirty="0"/>
        </a:p>
      </dsp:txBody>
      <dsp:txXfrm>
        <a:off x="27380" y="981891"/>
        <a:ext cx="2726060" cy="781005"/>
      </dsp:txXfrm>
    </dsp:sp>
    <dsp:sp modelId="{4701BEDB-E16B-4962-97CE-457877175CF1}">
      <dsp:nvSpPr>
        <dsp:cNvPr id="0" name=""/>
        <dsp:cNvSpPr/>
      </dsp:nvSpPr>
      <dsp:spPr>
        <a:xfrm>
          <a:off x="3082" y="1914879"/>
          <a:ext cx="899693" cy="8296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L1</a:t>
          </a:r>
          <a:endParaRPr lang="en-US" sz="3600" kern="1200" dirty="0"/>
        </a:p>
      </dsp:txBody>
      <dsp:txXfrm>
        <a:off x="27380" y="1939177"/>
        <a:ext cx="851097" cy="781005"/>
      </dsp:txXfrm>
    </dsp:sp>
    <dsp:sp modelId="{F8943044-B58A-40E0-B25D-5171C39FCA36}">
      <dsp:nvSpPr>
        <dsp:cNvPr id="0" name=""/>
        <dsp:cNvSpPr/>
      </dsp:nvSpPr>
      <dsp:spPr>
        <a:xfrm>
          <a:off x="940563" y="1914879"/>
          <a:ext cx="899693" cy="8296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L2</a:t>
          </a:r>
          <a:endParaRPr lang="en-US" sz="3600" kern="1200" dirty="0"/>
        </a:p>
      </dsp:txBody>
      <dsp:txXfrm>
        <a:off x="964861" y="1939177"/>
        <a:ext cx="851097" cy="781005"/>
      </dsp:txXfrm>
    </dsp:sp>
    <dsp:sp modelId="{9BD17F93-E592-43B5-BE92-2FE85D159128}">
      <dsp:nvSpPr>
        <dsp:cNvPr id="0" name=""/>
        <dsp:cNvSpPr/>
      </dsp:nvSpPr>
      <dsp:spPr>
        <a:xfrm>
          <a:off x="1878044" y="1914879"/>
          <a:ext cx="899693" cy="8296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L3</a:t>
          </a:r>
          <a:endParaRPr lang="en-US" sz="3600" kern="1200" dirty="0"/>
        </a:p>
      </dsp:txBody>
      <dsp:txXfrm>
        <a:off x="1902342" y="1939177"/>
        <a:ext cx="851097" cy="781005"/>
      </dsp:txXfrm>
    </dsp:sp>
    <dsp:sp modelId="{09A5539A-E57A-40ED-9219-9E1A1B29EE67}">
      <dsp:nvSpPr>
        <dsp:cNvPr id="0" name=""/>
        <dsp:cNvSpPr/>
      </dsp:nvSpPr>
      <dsp:spPr>
        <a:xfrm>
          <a:off x="2853312" y="957593"/>
          <a:ext cx="1837174" cy="8296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Topic </a:t>
          </a:r>
          <a:endParaRPr lang="en-US" sz="3600" kern="1200" dirty="0"/>
        </a:p>
      </dsp:txBody>
      <dsp:txXfrm>
        <a:off x="2877610" y="981891"/>
        <a:ext cx="1788578" cy="781005"/>
      </dsp:txXfrm>
    </dsp:sp>
    <dsp:sp modelId="{AFE90703-4BBA-47AC-A600-676F2F62C6E7}">
      <dsp:nvSpPr>
        <dsp:cNvPr id="0" name=""/>
        <dsp:cNvSpPr/>
      </dsp:nvSpPr>
      <dsp:spPr>
        <a:xfrm>
          <a:off x="2853312" y="1914879"/>
          <a:ext cx="899693" cy="8296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L4</a:t>
          </a:r>
          <a:endParaRPr lang="en-US" sz="3600" kern="1200" dirty="0"/>
        </a:p>
      </dsp:txBody>
      <dsp:txXfrm>
        <a:off x="2877610" y="1939177"/>
        <a:ext cx="851097" cy="781005"/>
      </dsp:txXfrm>
    </dsp:sp>
    <dsp:sp modelId="{97AE2749-3B94-455D-A3C4-FD828B44D5E5}">
      <dsp:nvSpPr>
        <dsp:cNvPr id="0" name=""/>
        <dsp:cNvSpPr/>
      </dsp:nvSpPr>
      <dsp:spPr>
        <a:xfrm>
          <a:off x="3790793" y="1914879"/>
          <a:ext cx="899693" cy="8296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L5</a:t>
          </a:r>
          <a:endParaRPr lang="en-US" sz="3600" kern="1200" dirty="0"/>
        </a:p>
      </dsp:txBody>
      <dsp:txXfrm>
        <a:off x="3815091" y="1939177"/>
        <a:ext cx="851097" cy="781005"/>
      </dsp:txXfrm>
    </dsp:sp>
    <dsp:sp modelId="{EE220CE6-C259-40CC-B82B-8425C1E39B3B}">
      <dsp:nvSpPr>
        <dsp:cNvPr id="0" name=""/>
        <dsp:cNvSpPr/>
      </dsp:nvSpPr>
      <dsp:spPr>
        <a:xfrm>
          <a:off x="4766061" y="957593"/>
          <a:ext cx="2774656" cy="8296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Topic </a:t>
          </a:r>
          <a:endParaRPr lang="en-US" sz="3600" kern="1200" dirty="0"/>
        </a:p>
      </dsp:txBody>
      <dsp:txXfrm>
        <a:off x="4790359" y="981891"/>
        <a:ext cx="2726060" cy="781005"/>
      </dsp:txXfrm>
    </dsp:sp>
    <dsp:sp modelId="{1ACB0A6B-72E0-4128-834A-2FE985082991}">
      <dsp:nvSpPr>
        <dsp:cNvPr id="0" name=""/>
        <dsp:cNvSpPr/>
      </dsp:nvSpPr>
      <dsp:spPr>
        <a:xfrm>
          <a:off x="4766061" y="1914879"/>
          <a:ext cx="899693" cy="8296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L6</a:t>
          </a:r>
          <a:endParaRPr lang="en-US" sz="3600" kern="1200" dirty="0"/>
        </a:p>
      </dsp:txBody>
      <dsp:txXfrm>
        <a:off x="4790359" y="1939177"/>
        <a:ext cx="851097" cy="781005"/>
      </dsp:txXfrm>
    </dsp:sp>
    <dsp:sp modelId="{AB2B563D-C3EE-4093-AA1E-FD55DE1945E8}">
      <dsp:nvSpPr>
        <dsp:cNvPr id="0" name=""/>
        <dsp:cNvSpPr/>
      </dsp:nvSpPr>
      <dsp:spPr>
        <a:xfrm>
          <a:off x="5703542" y="1914879"/>
          <a:ext cx="899693" cy="8296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L7</a:t>
          </a:r>
          <a:endParaRPr lang="en-US" sz="3600" kern="1200" dirty="0"/>
        </a:p>
      </dsp:txBody>
      <dsp:txXfrm>
        <a:off x="5727840" y="1939177"/>
        <a:ext cx="851097" cy="781005"/>
      </dsp:txXfrm>
    </dsp:sp>
    <dsp:sp modelId="{8A7B7A98-4821-4D00-A6CF-8BF3F2395F22}">
      <dsp:nvSpPr>
        <dsp:cNvPr id="0" name=""/>
        <dsp:cNvSpPr/>
      </dsp:nvSpPr>
      <dsp:spPr>
        <a:xfrm>
          <a:off x="6641023" y="1914879"/>
          <a:ext cx="899693" cy="8296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L8</a:t>
          </a:r>
          <a:endParaRPr lang="en-US" sz="3600" kern="1200" dirty="0"/>
        </a:p>
      </dsp:txBody>
      <dsp:txXfrm>
        <a:off x="6665321" y="1939177"/>
        <a:ext cx="851097" cy="7810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baseline="0">
                <a:latin typeface="+mn-lt"/>
                <a:ea typeface="+mn-ea"/>
                <a:cs typeface="+mn-cs"/>
              </a:defRPr>
            </a:lvl1pPr>
          </a:lstStyle>
          <a:p>
            <a:pPr>
              <a:defRPr/>
            </a:pPr>
            <a:r>
              <a:rPr lang="en-US" sz="1200" smtClean="0"/>
              <a:t>Eureka Math:  A Story of Units            www.CommonCore.org</a:t>
            </a:r>
            <a:endParaRPr lang="en-US" sz="1200" dirty="0" smtClean="0"/>
          </a:p>
        </p:txBody>
      </p:sp>
      <p:sp>
        <p:nvSpPr>
          <p:cNvPr id="3" name="Date Placeholder 2"/>
          <p:cNvSpPr>
            <a:spLocks noGrp="1"/>
          </p:cNvSpPr>
          <p:nvPr>
            <p:ph type="dt" sz="quarter" idx="1"/>
          </p:nvPr>
        </p:nvSpPr>
        <p:spPr>
          <a:xfrm>
            <a:off x="5225143" y="0"/>
            <a:ext cx="2088364" cy="480060"/>
          </a:xfrm>
          <a:prstGeom prst="rect">
            <a:avLst/>
          </a:prstGeom>
        </p:spPr>
        <p:txBody>
          <a:bodyPr vert="horz" lIns="96661" tIns="48331" rIns="96661" bIns="48331" rtlCol="0"/>
          <a:lstStyle>
            <a:lvl1pPr algn="r" fontAlgn="auto">
              <a:spcBef>
                <a:spcPts val="0"/>
              </a:spcBef>
              <a:spcAft>
                <a:spcPts val="0"/>
              </a:spcAft>
              <a:defRPr sz="1300" baseline="0">
                <a:latin typeface="+mn-lt"/>
                <a:ea typeface="+mn-ea"/>
                <a:cs typeface="+mn-cs"/>
              </a:defRPr>
            </a:lvl1pPr>
          </a:lstStyle>
          <a:p>
            <a:pPr>
              <a:defRPr/>
            </a:pPr>
            <a:r>
              <a:rPr lang="en-US" sz="1200" smtClean="0"/>
              <a:t>Grade 5 Module 1               Module Focus Session</a:t>
            </a:r>
            <a:endParaRPr lang="en-US" sz="1200"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baseline="0">
                <a:latin typeface="+mn-lt"/>
                <a:ea typeface="+mn-ea"/>
                <a:cs typeface="+mn-cs"/>
              </a:defRPr>
            </a:lvl1pPr>
          </a:lstStyle>
          <a:p>
            <a:pPr>
              <a:defRPr/>
            </a:pPr>
            <a:fld id="{FA1B0449-FD53-4981-8CF6-4A0D7CB88F4F}" type="slidenum">
              <a:rPr lang="en-US" sz="1200"/>
              <a:pPr>
                <a:defRPr/>
              </a:pPr>
              <a:t>‹#›</a:t>
            </a:fld>
            <a:endParaRPr lang="en-US" sz="1200" dirty="0"/>
          </a:p>
        </p:txBody>
      </p:sp>
      <p:sp>
        <p:nvSpPr>
          <p:cNvPr id="6" name="Footer Placeholder 1"/>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dirty="0"/>
              <a:t>©2014.  Duplication and/or distribution of this material is prohibited without written consent from Common Core, Inc.</a:t>
            </a:r>
          </a:p>
        </p:txBody>
      </p:sp>
    </p:spTree>
    <p:extLst>
      <p:ext uri="{BB962C8B-B14F-4D97-AF65-F5344CB8AC3E}">
        <p14:creationId xmlns:p14="http://schemas.microsoft.com/office/powerpoint/2010/main" val="190837711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200" baseline="0">
                <a:latin typeface="+mn-lt"/>
                <a:ea typeface="ＭＳ Ｐゴシック" charset="-128"/>
                <a:cs typeface="ＭＳ Ｐゴシック" charset="-128"/>
              </a:defRPr>
            </a:lvl1pPr>
          </a:lstStyle>
          <a:p>
            <a:pPr>
              <a:defRPr/>
            </a:pPr>
            <a:r>
              <a:rPr lang="en-US" smtClean="0"/>
              <a:t>Eureka Math:  A Story of Units            www.CommonCore.org</a:t>
            </a:r>
            <a:endParaRPr lang="en-US" dirty="0" smtClean="0"/>
          </a:p>
        </p:txBody>
      </p:sp>
      <p:sp>
        <p:nvSpPr>
          <p:cNvPr id="28675" name="Rectangle 3"/>
          <p:cNvSpPr>
            <a:spLocks noGrp="1" noChangeArrowheads="1"/>
          </p:cNvSpPr>
          <p:nvPr>
            <p:ph type="dt" idx="1"/>
          </p:nvPr>
        </p:nvSpPr>
        <p:spPr bwMode="auto">
          <a:xfrm>
            <a:off x="5468982" y="0"/>
            <a:ext cx="1846217"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r>
              <a:rPr lang="en-US" dirty="0" smtClean="0"/>
              <a:t>Grade 5 Module 1               Module Focus Session</a:t>
            </a:r>
            <a:endParaRPr lang="en-US" dirty="0" smtClean="0"/>
          </a:p>
        </p:txBody>
      </p:sp>
      <p:sp>
        <p:nvSpPr>
          <p:cNvPr id="7172" name="Placeholder 4"/>
          <p:cNvSpPr>
            <a:spLocks noGrp="1" noRot="1" noChangeAspect="1" noChangeArrowheads="1" noTextEdit="1"/>
          </p:cNvSpPr>
          <p:nvPr>
            <p:ph type="sldImg" idx="2"/>
          </p:nvPr>
        </p:nvSpPr>
        <p:spPr bwMode="auto">
          <a:xfrm>
            <a:off x="457200" y="731520"/>
            <a:ext cx="3657600" cy="2743200"/>
          </a:xfrm>
          <a:prstGeom prst="rect">
            <a:avLst/>
          </a:prstGeom>
          <a:noFill/>
          <a:ln w="9525">
            <a:solidFill>
              <a:srgbClr val="000000"/>
            </a:solidFill>
            <a:miter lim="800000"/>
            <a:headEnd/>
            <a:tailEnd/>
          </a:ln>
        </p:spPr>
      </p:sp>
      <p:sp>
        <p:nvSpPr>
          <p:cNvPr id="2867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fld id="{E929375C-F076-478A-B9B0-5F9213CA33B4}" type="slidenum">
              <a:rPr lang="en-US" smtClean="0"/>
              <a:pPr>
                <a:defRPr/>
              </a:pPr>
              <a:t>‹#›</a:t>
            </a:fld>
            <a:endParaRPr lang="en-US" dirty="0"/>
          </a:p>
        </p:txBody>
      </p:sp>
      <p:sp>
        <p:nvSpPr>
          <p:cNvPr id="2" name="Notes Placeholder 1"/>
          <p:cNvSpPr>
            <a:spLocks noGrp="1"/>
          </p:cNvSpPr>
          <p:nvPr>
            <p:ph type="body" sz="quarter" idx="3"/>
          </p:nvPr>
        </p:nvSpPr>
        <p:spPr>
          <a:xfrm>
            <a:off x="457200" y="3657600"/>
            <a:ext cx="6400800" cy="54864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r>
              <a:rPr lang="en-US" dirty="0"/>
              <a:t>©2014.  Duplication and/or distribution of this material is prohibited without written consent from Common Core, Inc.</a:t>
            </a:r>
          </a:p>
        </p:txBody>
      </p:sp>
    </p:spTree>
    <p:extLst>
      <p:ext uri="{BB962C8B-B14F-4D97-AF65-F5344CB8AC3E}">
        <p14:creationId xmlns:p14="http://schemas.microsoft.com/office/powerpoint/2010/main" val="3557273250"/>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171450" lvl="0" indent="-171450">
              <a:buFont typeface="Arial"/>
              <a:buChar char="•"/>
            </a:pPr>
            <a:r>
              <a:rPr lang="en-US" sz="1400" dirty="0" smtClean="0"/>
              <a:t>This full-day session is intended to support successful </a:t>
            </a:r>
            <a:r>
              <a:rPr lang="en-US" sz="1400" dirty="0" smtClean="0">
                <a:solidFill>
                  <a:srgbClr val="FF0000"/>
                </a:solidFill>
              </a:rPr>
              <a:t>implementation of this module.   </a:t>
            </a:r>
          </a:p>
          <a:p>
            <a:pPr marL="171450" lvl="0" indent="-171450">
              <a:buFont typeface="Arial"/>
              <a:buChar char="•"/>
            </a:pPr>
            <a:r>
              <a:rPr lang="en-US" sz="1400" dirty="0" smtClean="0">
                <a:solidFill>
                  <a:srgbClr val="FF0000"/>
                </a:solidFill>
              </a:rPr>
              <a:t>Using this module as a platform for understanding our instructional approach and lesson structure, you will have the tools needed to tackle the remaining modules of the year.</a:t>
            </a:r>
          </a:p>
          <a:p>
            <a:pPr marL="171450" lvl="0" indent="-171450">
              <a:buFont typeface="Arial"/>
              <a:buChar char="•"/>
            </a:pPr>
            <a:endParaRPr lang="en-US" sz="1400" dirty="0" smtClean="0">
              <a:solidFill>
                <a:srgbClr val="FF0000"/>
              </a:solidFill>
            </a:endParaRPr>
          </a:p>
          <a:p>
            <a:pPr marL="0" lvl="0" indent="0">
              <a:buFont typeface="Arial"/>
              <a:buNone/>
            </a:pPr>
            <a:r>
              <a:rPr lang="en-US" sz="1400" dirty="0" smtClean="0">
                <a:solidFill>
                  <a:srgbClr val="FF0000"/>
                </a:solidFill>
              </a:rPr>
              <a:t>MATERIALS:</a:t>
            </a:r>
          </a:p>
          <a:p>
            <a:pPr marL="0" lvl="0" indent="0">
              <a:buFont typeface="Arial"/>
              <a:buNone/>
            </a:pPr>
            <a:r>
              <a:rPr lang="en-US" sz="1400" dirty="0" smtClean="0">
                <a:solidFill>
                  <a:srgbClr val="FF0000"/>
                </a:solidFill>
              </a:rPr>
              <a:t>Document camera, personal white boards, markers, </a:t>
            </a:r>
            <a:r>
              <a:rPr lang="en-US" sz="1400" dirty="0" err="1" smtClean="0">
                <a:solidFill>
                  <a:srgbClr val="FF0000"/>
                </a:solidFill>
              </a:rPr>
              <a:t>eraswers</a:t>
            </a:r>
            <a:endParaRPr lang="en-US" sz="1400" dirty="0" smtClean="0">
              <a:solidFill>
                <a:srgbClr val="FF0000"/>
              </a:solidFill>
            </a:endParaRPr>
          </a:p>
          <a:p>
            <a:pPr marL="0" lvl="0" indent="0">
              <a:buFont typeface="Arial"/>
              <a:buNone/>
            </a:pPr>
            <a:r>
              <a:rPr lang="en-US" sz="1400" dirty="0" smtClean="0">
                <a:solidFill>
                  <a:srgbClr val="FF0000"/>
                </a:solidFill>
              </a:rPr>
              <a:t>Decimal</a:t>
            </a:r>
            <a:r>
              <a:rPr lang="en-US" sz="1400" baseline="0" dirty="0" smtClean="0">
                <a:solidFill>
                  <a:srgbClr val="FF0000"/>
                </a:solidFill>
              </a:rPr>
              <a:t> and whole number disks</a:t>
            </a:r>
          </a:p>
          <a:p>
            <a:pPr marL="0" lvl="0" indent="0">
              <a:buFont typeface="Arial"/>
              <a:buNone/>
            </a:pPr>
            <a:endParaRPr lang="en-US" sz="1400" dirty="0" smtClean="0">
              <a:solidFill>
                <a:srgbClr val="FF0000"/>
              </a:solidFill>
            </a:endParaRPr>
          </a:p>
          <a:p>
            <a:pPr marL="0" lvl="0" indent="0">
              <a:buFont typeface="Arial"/>
              <a:buNone/>
            </a:pPr>
            <a:r>
              <a:rPr lang="en-US" sz="1400" dirty="0" smtClean="0">
                <a:solidFill>
                  <a:srgbClr val="FF0000"/>
                </a:solidFill>
              </a:rPr>
              <a:t>Slide 3</a:t>
            </a:r>
          </a:p>
          <a:p>
            <a:pPr marL="171450" lvl="0" indent="-171450">
              <a:buFont typeface="Arial"/>
              <a:buChar char="•"/>
            </a:pPr>
            <a:r>
              <a:rPr lang="en-US" sz="1400" dirty="0" smtClean="0">
                <a:solidFill>
                  <a:srgbClr val="FF0000"/>
                </a:solidFill>
              </a:rPr>
              <a:t>Sticky</a:t>
            </a:r>
            <a:r>
              <a:rPr lang="en-US" sz="1400" baseline="0" dirty="0" smtClean="0">
                <a:solidFill>
                  <a:srgbClr val="FF0000"/>
                </a:solidFill>
              </a:rPr>
              <a:t> notes for parking lot issues</a:t>
            </a:r>
          </a:p>
          <a:p>
            <a:pPr marL="171450" lvl="0" indent="-171450">
              <a:buFont typeface="Arial"/>
              <a:buChar char="•"/>
            </a:pPr>
            <a:r>
              <a:rPr lang="en-US" sz="1400" baseline="0" dirty="0" smtClean="0">
                <a:solidFill>
                  <a:srgbClr val="FF0000"/>
                </a:solidFill>
              </a:rPr>
              <a:t>Poster Paper labeled “Parking Lot Issues”</a:t>
            </a:r>
          </a:p>
          <a:p>
            <a:pPr marL="0" lvl="0" indent="0">
              <a:buFont typeface="Arial"/>
              <a:buNone/>
            </a:pPr>
            <a:r>
              <a:rPr lang="en-US" sz="1400" baseline="0" dirty="0" smtClean="0">
                <a:solidFill>
                  <a:srgbClr val="FF0000"/>
                </a:solidFill>
              </a:rPr>
              <a:t>Slide 10</a:t>
            </a:r>
          </a:p>
          <a:p>
            <a:pPr marL="285750" lvl="0" indent="-285750">
              <a:buFont typeface="Arial"/>
              <a:buChar char="•"/>
            </a:pPr>
            <a:r>
              <a:rPr lang="en-US" sz="1400" baseline="0" dirty="0" smtClean="0">
                <a:solidFill>
                  <a:srgbClr val="FF0000"/>
                </a:solidFill>
              </a:rPr>
              <a:t>For the fluency activity, you’ll need the personal white board, or the printed version of the fluency.</a:t>
            </a:r>
            <a:endParaRPr lang="en-US" sz="1400" dirty="0" smtClean="0">
              <a:solidFill>
                <a:srgbClr val="FF0000"/>
              </a:solidFill>
            </a:endParaRPr>
          </a:p>
          <a:p>
            <a:endParaRPr lang="en-US" dirty="0"/>
          </a:p>
          <a:p>
            <a:pPr lvl="0"/>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a:t>
            </a:fld>
            <a:endParaRPr lang="en-US" dirty="0"/>
          </a:p>
        </p:txBody>
      </p:sp>
      <p:sp>
        <p:nvSpPr>
          <p:cNvPr id="6" name="Header Placeholder 5"/>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7" name="Date Placeholder 6"/>
          <p:cNvSpPr>
            <a:spLocks noGrp="1"/>
          </p:cNvSpPr>
          <p:nvPr>
            <p:ph type="dt" idx="13"/>
          </p:nvPr>
        </p:nvSpPr>
        <p:spPr/>
        <p:txBody>
          <a:bodyPr/>
          <a:lstStyle/>
          <a:p>
            <a:pPr>
              <a:defRPr/>
            </a:pPr>
            <a:r>
              <a:rPr lang="en-US" dirty="0"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93199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lstStyle/>
          <a:p>
            <a:r>
              <a:rPr lang="en-US" sz="1100" i="0" kern="1200" dirty="0" smtClean="0">
                <a:solidFill>
                  <a:schemeClr val="tx1"/>
                </a:solidFill>
                <a:effectLst/>
                <a:latin typeface="Calibri" charset="0"/>
                <a:ea typeface="ＭＳ Ｐゴシック" charset="-128"/>
                <a:cs typeface="ＭＳ Ｐゴシック" charset="-128"/>
              </a:rPr>
              <a:t>Allow participants</a:t>
            </a:r>
            <a:r>
              <a:rPr lang="en-US" sz="1100" i="0" kern="1200" baseline="0" dirty="0" smtClean="0">
                <a:solidFill>
                  <a:schemeClr val="tx1"/>
                </a:solidFill>
                <a:effectLst/>
                <a:latin typeface="Calibri" charset="0"/>
                <a:ea typeface="ＭＳ Ｐゴシック" charset="-128"/>
                <a:cs typeface="ＭＳ Ｐゴシック" charset="-128"/>
              </a:rPr>
              <a:t> time to solve this problem on their personal white boards.  Encourage them to do a drawing.</a:t>
            </a:r>
          </a:p>
          <a:p>
            <a:endParaRPr lang="en-US" sz="1100" i="0" kern="1200" baseline="0" dirty="0" smtClean="0">
              <a:solidFill>
                <a:schemeClr val="tx1"/>
              </a:solidFill>
              <a:effectLst/>
              <a:latin typeface="Calibri" charset="0"/>
              <a:ea typeface="ＭＳ Ｐゴシック" charset="-128"/>
              <a:cs typeface="ＭＳ Ｐゴシック" charset="-128"/>
            </a:endParaRPr>
          </a:p>
          <a:p>
            <a:r>
              <a:rPr lang="en-US" sz="1100" i="0" kern="1200" baseline="0" dirty="0" smtClean="0">
                <a:solidFill>
                  <a:schemeClr val="tx1"/>
                </a:solidFill>
                <a:effectLst/>
                <a:latin typeface="Calibri" charset="0"/>
                <a:ea typeface="ＭＳ Ｐゴシック" charset="-128"/>
                <a:cs typeface="ＭＳ Ｐゴシック" charset="-128"/>
              </a:rPr>
              <a:t>You may choose to have a participant show his / her work.  You may model this on your white board with the document camera.</a:t>
            </a:r>
          </a:p>
          <a:p>
            <a:endParaRPr lang="en-US" sz="1100" i="0" kern="1200" baseline="0" dirty="0" smtClean="0">
              <a:solidFill>
                <a:schemeClr val="tx1"/>
              </a:solidFill>
              <a:effectLst/>
              <a:latin typeface="Calibri" charset="0"/>
              <a:ea typeface="ＭＳ Ｐゴシック" charset="-128"/>
              <a:cs typeface="ＭＳ Ｐゴシック" charset="-128"/>
            </a:endParaRPr>
          </a:p>
          <a:p>
            <a:r>
              <a:rPr lang="en-US" sz="1100" i="0" kern="1200" baseline="0" dirty="0" smtClean="0">
                <a:solidFill>
                  <a:schemeClr val="tx1"/>
                </a:solidFill>
                <a:effectLst/>
                <a:latin typeface="Calibri" charset="0"/>
                <a:ea typeface="ＭＳ Ｐゴシック" charset="-128"/>
                <a:cs typeface="ＭＳ Ｐゴシック" charset="-128"/>
              </a:rPr>
              <a:t>Click to show the solution in the module.</a:t>
            </a:r>
          </a:p>
          <a:p>
            <a:endParaRPr lang="en-US" sz="1100" i="0" kern="1200" baseline="0" dirty="0" smtClean="0">
              <a:solidFill>
                <a:schemeClr val="tx1"/>
              </a:solidFill>
              <a:effectLst/>
              <a:latin typeface="Calibri" charset="0"/>
              <a:ea typeface="ＭＳ Ｐゴシック" charset="-128"/>
              <a:cs typeface="ＭＳ Ｐゴシック" charset="-128"/>
            </a:endParaRPr>
          </a:p>
          <a:p>
            <a:r>
              <a:rPr lang="en-US" sz="1100" i="0" kern="1200" baseline="0" dirty="0" smtClean="0">
                <a:solidFill>
                  <a:schemeClr val="tx1"/>
                </a:solidFill>
                <a:effectLst/>
                <a:latin typeface="Calibri" charset="0"/>
                <a:ea typeface="ＭＳ Ｐゴシック" charset="-128"/>
                <a:cs typeface="ＭＳ Ｐゴシック" charset="-128"/>
              </a:rPr>
              <a:t/>
            </a:r>
            <a:br>
              <a:rPr lang="en-US" sz="1100" i="0" kern="1200" baseline="0" dirty="0" smtClean="0">
                <a:solidFill>
                  <a:schemeClr val="tx1"/>
                </a:solidFill>
                <a:effectLst/>
                <a:latin typeface="Calibri" charset="0"/>
                <a:ea typeface="ＭＳ Ｐゴシック" charset="-128"/>
                <a:cs typeface="ＭＳ Ｐゴシック" charset="-128"/>
              </a:rPr>
            </a:br>
            <a:r>
              <a:rPr lang="en-US" sz="1100" i="0" kern="1200" baseline="0" dirty="0" smtClean="0">
                <a:solidFill>
                  <a:schemeClr val="tx1"/>
                </a:solidFill>
                <a:effectLst/>
                <a:latin typeface="Calibri" charset="0"/>
                <a:ea typeface="ＭＳ Ｐゴシック" charset="-128"/>
                <a:cs typeface="ＭＳ Ｐゴシック" charset="-128"/>
              </a:rPr>
              <a:t>What evidence can you find that this question was deliberately written? </a:t>
            </a:r>
            <a:br>
              <a:rPr lang="en-US" sz="1100" i="0" kern="1200" baseline="0" dirty="0" smtClean="0">
                <a:solidFill>
                  <a:schemeClr val="tx1"/>
                </a:solidFill>
                <a:effectLst/>
                <a:latin typeface="Calibri" charset="0"/>
                <a:ea typeface="ＭＳ Ｐゴシック" charset="-128"/>
                <a:cs typeface="ＭＳ Ｐゴシック" charset="-128"/>
              </a:rPr>
            </a:br>
            <a:endParaRPr lang="en-US" sz="1100" i="0" kern="1200" baseline="0" dirty="0" smtClean="0">
              <a:solidFill>
                <a:schemeClr val="tx1"/>
              </a:solidFill>
              <a:effectLst/>
              <a:latin typeface="Calibri" charset="0"/>
              <a:ea typeface="ＭＳ Ｐゴシック" charset="-128"/>
              <a:cs typeface="ＭＳ Ｐゴシック" charset="-128"/>
            </a:endParaRPr>
          </a:p>
          <a:p>
            <a:pPr marL="228600" indent="-228600">
              <a:buFont typeface="+mj-lt"/>
              <a:buAutoNum type="arabicPeriod"/>
            </a:pPr>
            <a:r>
              <a:rPr lang="en-US" sz="1100" b="1" i="0" kern="1200" baseline="0" dirty="0" smtClean="0">
                <a:solidFill>
                  <a:schemeClr val="tx1"/>
                </a:solidFill>
                <a:effectLst/>
                <a:latin typeface="Calibri" charset="0"/>
                <a:ea typeface="ＭＳ Ｐゴシック" charset="-128"/>
                <a:cs typeface="ＭＳ Ｐゴシック" charset="-128"/>
              </a:rPr>
              <a:t>Multiple entry points – built in differentiation</a:t>
            </a:r>
          </a:p>
          <a:p>
            <a:pPr marL="228600" indent="-228600">
              <a:buFont typeface="+mj-lt"/>
              <a:buAutoNum type="arabicPeriod"/>
            </a:pPr>
            <a:r>
              <a:rPr lang="en-US" sz="1100" b="1" i="0" baseline="0" dirty="0" smtClean="0"/>
              <a:t>Informal assessment </a:t>
            </a:r>
            <a:r>
              <a:rPr lang="en-US" sz="1100" i="0" baseline="0" dirty="0" smtClean="0"/>
              <a:t>-- There’s a ton of information to be gained from watching students solve this problem: </a:t>
            </a:r>
            <a:endParaRPr lang="en-US" sz="1100" i="1" baseline="0" dirty="0" smtClean="0"/>
          </a:p>
          <a:p>
            <a:pPr marL="228600" indent="-228600">
              <a:buFont typeface="+mj-lt"/>
              <a:buAutoNum type="arabicPeriod"/>
            </a:pPr>
            <a:r>
              <a:rPr lang="en-US" sz="1100" b="1" i="0" baseline="0" dirty="0" smtClean="0"/>
              <a:t>Relevance of this problem in the lesson</a:t>
            </a:r>
            <a:r>
              <a:rPr lang="en-US" sz="1100" i="0" baseline="0" dirty="0" smtClean="0"/>
              <a:t>..  </a:t>
            </a:r>
          </a:p>
          <a:p>
            <a:pPr marL="0" indent="0">
              <a:buNone/>
            </a:pPr>
            <a:r>
              <a:rPr lang="en-US" sz="1100" i="0" baseline="0" dirty="0" smtClean="0"/>
              <a:t>	related to concept development? </a:t>
            </a:r>
            <a:br>
              <a:rPr lang="en-US" sz="1100" i="0" baseline="0" dirty="0" smtClean="0"/>
            </a:br>
            <a:r>
              <a:rPr lang="en-US" sz="1100" i="0" baseline="0" dirty="0" smtClean="0"/>
              <a:t>	Sometimes it’s a really juicy problem, and sometimes just about the routine, getting your students into math time…</a:t>
            </a:r>
          </a:p>
          <a:p>
            <a:pPr marL="0" indent="0">
              <a:buNone/>
            </a:pPr>
            <a:endParaRPr lang="en-US" sz="1100" i="0" baseline="0" dirty="0" smtClean="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12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85016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t>The </a:t>
            </a:r>
            <a:r>
              <a:rPr lang="en-US" b="1" baseline="0" dirty="0" smtClean="0"/>
              <a:t>Application Problems </a:t>
            </a:r>
            <a:r>
              <a:rPr lang="en-US" baseline="0" dirty="0" smtClean="0"/>
              <a:t>are word problems that connect to the content currently be taught, or that reach back to previously taught concepts.  The Application Problem usually takes between 5 and 10 minutes.  </a:t>
            </a:r>
          </a:p>
          <a:p>
            <a:pPr marL="0" indent="0">
              <a:buFont typeface="Arial" pitchFamily="34" charset="0"/>
              <a:buNone/>
            </a:pPr>
            <a:endParaRPr lang="en-US" dirty="0"/>
          </a:p>
          <a:p>
            <a:pPr marL="171450" indent="-171450">
              <a:buFont typeface="Arial"/>
              <a:buChar char="•"/>
            </a:pPr>
            <a:r>
              <a:rPr lang="en-US" b="1" baseline="0" dirty="0" smtClean="0"/>
              <a:t>RDW	</a:t>
            </a:r>
            <a:r>
              <a:rPr lang="en-US" b="0" baseline="0" dirty="0" smtClean="0"/>
              <a:t>This is introduced in Kindergarten, and used through middle school.</a:t>
            </a:r>
            <a:br>
              <a:rPr lang="en-US" b="0" baseline="0" dirty="0" smtClean="0"/>
            </a:br>
            <a:r>
              <a:rPr lang="en-US" b="0" baseline="0" dirty="0" smtClean="0"/>
              <a:t>		</a:t>
            </a:r>
            <a:r>
              <a:rPr lang="en-US" baseline="0" dirty="0" smtClean="0"/>
              <a:t> “Can you draw something?”</a:t>
            </a:r>
          </a:p>
          <a:p>
            <a:pPr marL="0" indent="0">
              <a:buFont typeface="Arial"/>
              <a:buNone/>
            </a:pPr>
            <a:r>
              <a:rPr lang="en-US" baseline="0" dirty="0" smtClean="0"/>
              <a:t>		“What does your drawing tell you?” </a:t>
            </a:r>
          </a:p>
          <a:p>
            <a:pPr marL="457200" indent="0">
              <a:buFont typeface="Arial" pitchFamily="34" charset="0"/>
              <a:buNone/>
            </a:pPr>
            <a:r>
              <a:rPr lang="en-US" baseline="0" dirty="0" smtClean="0"/>
              <a:t>RDW is a strategy that helps students comprehend the problem.  It may or may not give them the actual answer.</a:t>
            </a:r>
            <a:endParaRPr lang="en-US" i="0" baseline="0" dirty="0" smtClean="0"/>
          </a:p>
          <a:p>
            <a:pPr marL="0" indent="0">
              <a:buNone/>
            </a:pPr>
            <a:endParaRPr lang="en-US" i="0"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1" dirty="0" smtClean="0"/>
              <a:t>Formative assessments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	There is usually more than one right way to represent</a:t>
            </a:r>
            <a:r>
              <a:rPr lang="en-US" baseline="0" dirty="0" smtClean="0"/>
              <a:t> a problem, and multiple paths to solve it.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	Short on time?  Students work on post-it notes, and leave on your desk so you can check it later. </a:t>
            </a:r>
          </a:p>
          <a:p>
            <a:pPr marL="0" indent="0">
              <a:buFont typeface="Arial" pitchFamily="34" charset="0"/>
              <a:buNone/>
            </a:pPr>
            <a:r>
              <a:rPr lang="en-US" i="0" baseline="0" dirty="0" smtClean="0"/>
              <a:t>	or use as journal opportunity</a:t>
            </a:r>
          </a:p>
          <a:p>
            <a:pPr marL="0" indent="0">
              <a:buFont typeface="Arial" pitchFamily="34" charset="0"/>
              <a:buNone/>
            </a:pPr>
            <a:r>
              <a:rPr lang="en-US" i="0" baseline="0" dirty="0" smtClean="0"/>
              <a:t>	components of the lesson do not need to be taught within 60 consecutive minutes.</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171450" indent="-171450">
              <a:buFont typeface="Arial"/>
              <a:buChar char="•"/>
            </a:pPr>
            <a:r>
              <a:rPr lang="en-US" b="1" i="0" baseline="0" dirty="0" smtClean="0"/>
              <a:t>Independent problem solving – students working, doing best they can, without teacher showing them how to do each step. </a:t>
            </a:r>
          </a:p>
          <a:p>
            <a:pPr marL="0" indent="0">
              <a:buFont typeface="Arial"/>
              <a:buNone/>
            </a:pPr>
            <a:endParaRPr lang="en-US" b="1" i="0" baseline="0" dirty="0" smtClean="0"/>
          </a:p>
          <a:p>
            <a:pPr marL="171450" indent="-171450">
              <a:buFont typeface="Arial"/>
              <a:buChar char="•"/>
            </a:pPr>
            <a:r>
              <a:rPr lang="en-US" b="1" i="0" baseline="0" dirty="0" smtClean="0"/>
              <a:t>Lots of choice – </a:t>
            </a:r>
            <a:br>
              <a:rPr lang="en-US" b="1" i="0" baseline="0" dirty="0" smtClean="0"/>
            </a:br>
            <a:r>
              <a:rPr lang="en-US" b="1" i="0" baseline="0" dirty="0" smtClean="0"/>
              <a:t>		</a:t>
            </a:r>
            <a:r>
              <a:rPr lang="en-US" b="0" i="0" baseline="0" dirty="0" err="1" smtClean="0"/>
              <a:t>indep</a:t>
            </a:r>
            <a:r>
              <a:rPr lang="en-US" b="0" i="0" baseline="0" dirty="0" smtClean="0"/>
              <a:t> or collaborate -- pairs, small groups</a:t>
            </a:r>
            <a:br>
              <a:rPr lang="en-US" b="0" i="0" baseline="0" dirty="0" smtClean="0"/>
            </a:br>
            <a:r>
              <a:rPr lang="en-US" b="0" i="0" baseline="0" dirty="0" smtClean="0"/>
              <a:t>		debrief after, have </a:t>
            </a:r>
            <a:r>
              <a:rPr lang="en-US" b="0" i="0" baseline="0" dirty="0" err="1" smtClean="0"/>
              <a:t>stdts</a:t>
            </a:r>
            <a:r>
              <a:rPr lang="en-US" b="0" i="0" baseline="0" dirty="0" smtClean="0"/>
              <a:t> present, </a:t>
            </a:r>
            <a:r>
              <a:rPr lang="en-US" b="0" i="0" baseline="0" dirty="0" err="1" smtClean="0"/>
              <a:t>stdts</a:t>
            </a:r>
            <a:r>
              <a:rPr lang="en-US" b="0" i="0" baseline="0" dirty="0" smtClean="0"/>
              <a:t> turn in work</a:t>
            </a:r>
          </a:p>
          <a:p>
            <a:pPr marL="0" indent="0">
              <a:buFont typeface="Arial"/>
              <a:buNone/>
            </a:pPr>
            <a:r>
              <a:rPr lang="en-US" baseline="0" dirty="0" smtClean="0"/>
              <a:t>		Notice:  note provided, but no explicit instructions accompany app problem.</a:t>
            </a:r>
            <a:endParaRPr lang="en-US" b="0" i="0" baseline="0" dirty="0" smtClean="0"/>
          </a:p>
          <a:p>
            <a:pPr marL="0" indent="0">
              <a:buFont typeface="Arial" pitchFamily="34" charset="0"/>
              <a:buNone/>
            </a:pPr>
            <a:endParaRPr lang="en-US" b="0" dirty="0" smtClean="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12482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endParaRPr lang="en-US" dirty="0" smtClean="0"/>
          </a:p>
          <a:p>
            <a:pPr>
              <a:lnSpc>
                <a:spcPct val="130000"/>
              </a:lnSpc>
            </a:pPr>
            <a:r>
              <a:rPr lang="en-US" dirty="0" smtClean="0"/>
              <a:t>Lesson Structure</a:t>
            </a:r>
          </a:p>
          <a:p>
            <a:pPr>
              <a:lnSpc>
                <a:spcPct val="130000"/>
              </a:lnSpc>
            </a:pPr>
            <a:endParaRPr lang="en-US" dirty="0" smtClean="0"/>
          </a:p>
          <a:p>
            <a:pPr>
              <a:lnSpc>
                <a:spcPct val="130000"/>
              </a:lnSpc>
            </a:pPr>
            <a:r>
              <a:rPr lang="en-US" dirty="0" smtClean="0"/>
              <a:t>We are going to study each component of</a:t>
            </a:r>
            <a:r>
              <a:rPr lang="en-US" baseline="0" dirty="0" smtClean="0"/>
              <a:t> the lessons, by examining all aspects of Lesson 1.</a:t>
            </a:r>
          </a:p>
          <a:p>
            <a:pPr>
              <a:lnSpc>
                <a:spcPct val="130000"/>
              </a:lnSpc>
            </a:pPr>
            <a:r>
              <a:rPr lang="en-US" baseline="0" dirty="0" smtClean="0"/>
              <a:t>After that, we will be concentrating on the math of each lesson, rather than each part.  </a:t>
            </a:r>
          </a:p>
          <a:p>
            <a:pPr>
              <a:lnSpc>
                <a:spcPct val="130000"/>
              </a:lnSpc>
            </a:pPr>
            <a:r>
              <a:rPr lang="en-US" baseline="0" dirty="0" smtClean="0"/>
              <a:t>In your preparation to teach each specific lesson, you will study each component for each lesson.</a:t>
            </a:r>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12</a:t>
            </a:fld>
            <a:endParaRPr lang="en-US" dirty="0"/>
          </a:p>
        </p:txBody>
      </p:sp>
      <p:sp>
        <p:nvSpPr>
          <p:cNvPr id="6" name="Header Placeholder 5"/>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00860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225425" marR="0"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t>In grade 5, the Concept Development is the teacher directed portion of the lesson, and usually takes about 30 minutes.</a:t>
            </a:r>
          </a:p>
          <a:p>
            <a:pPr marL="225425" marR="0"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t>  </a:t>
            </a:r>
          </a:p>
          <a:p>
            <a:pPr marL="403225" marR="0" lvl="0" indent="-17780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It is written as vignettes. The format is merely the best way to communicate how a teacher might lead the lessons.  The vignette also gives teachers the possible ways students might respond.  </a:t>
            </a:r>
          </a:p>
          <a:p>
            <a:pPr marL="403225" marR="0" lvl="0" indent="-17780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a:p>
            <a:pPr marL="396875"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baseline="0" dirty="0" smtClean="0"/>
              <a:t>Concept development moves from </a:t>
            </a:r>
            <a:r>
              <a:rPr lang="en-US" b="1" baseline="0" dirty="0" smtClean="0"/>
              <a:t>Concrete </a:t>
            </a:r>
            <a:r>
              <a:rPr lang="en-US" b="1" baseline="0" dirty="0" smtClean="0">
                <a:sym typeface="Wingdings"/>
              </a:rPr>
              <a:t> Abstract.  </a:t>
            </a:r>
            <a:r>
              <a:rPr lang="en-US" baseline="0" dirty="0" smtClean="0"/>
              <a:t>There are usually several problems in the Concept Development.  Teachers need to decide which problems are appropriate for their students.  It is not intended that each problem in the Concept Development will be used with each student.  The problems go from simple to complex.</a:t>
            </a:r>
          </a:p>
          <a:p>
            <a:pPr marL="225425" marR="0" lvl="0" indent="0" algn="l" defTabSz="457200" rtl="0" eaLnBrk="0" fontAlgn="base" latinLnBrk="0" hangingPunct="0">
              <a:lnSpc>
                <a:spcPct val="100000"/>
              </a:lnSpc>
              <a:spcBef>
                <a:spcPct val="30000"/>
              </a:spcBef>
              <a:spcAft>
                <a:spcPct val="0"/>
              </a:spcAft>
              <a:buClrTx/>
              <a:buSzTx/>
              <a:buFont typeface="Arial"/>
              <a:buNone/>
              <a:tabLst/>
              <a:defRPr/>
            </a:pPr>
            <a:r>
              <a:rPr lang="en-US" baseline="0" dirty="0" smtClean="0"/>
              <a:t>  </a:t>
            </a:r>
          </a:p>
          <a:p>
            <a:pPr marL="403225" marR="0" indent="-17780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The </a:t>
            </a:r>
            <a:r>
              <a:rPr lang="en-US" b="1" baseline="0" dirty="0" smtClean="0"/>
              <a:t>Problem Set</a:t>
            </a:r>
            <a:r>
              <a:rPr lang="en-US" baseline="0" dirty="0" smtClean="0"/>
              <a:t> is the opportunity for students to work with the concepts taught in the </a:t>
            </a:r>
            <a:r>
              <a:rPr lang="en-US" b="1" baseline="0" dirty="0" smtClean="0"/>
              <a:t>Concept Development</a:t>
            </a:r>
            <a:r>
              <a:rPr lang="en-US" baseline="0" dirty="0" smtClean="0"/>
              <a:t>.  The Problem Set is limited to 10 minutes.  There are more problems in the </a:t>
            </a:r>
            <a:r>
              <a:rPr lang="en-US" b="1" baseline="0" dirty="0" smtClean="0"/>
              <a:t>Problem Set </a:t>
            </a:r>
            <a:r>
              <a:rPr lang="en-US" baseline="0" dirty="0" smtClean="0"/>
              <a:t>than most students can complete.  Again, teacher need to be judicious about which questions to assign.</a:t>
            </a:r>
          </a:p>
          <a:p>
            <a:pPr marL="403225" marR="0" indent="-17780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a:p>
            <a:pPr marL="403225" marR="0" indent="-17780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Teachers can use </a:t>
            </a:r>
            <a:r>
              <a:rPr lang="en-US" b="1" baseline="0" dirty="0" smtClean="0"/>
              <a:t>debrief Qs to guide your focus</a:t>
            </a:r>
            <a:r>
              <a:rPr lang="en-US" baseline="0" dirty="0" smtClean="0"/>
              <a:t>, and even as guiding Qs to set students up before they do problem set (worksheet).  The exit ticket can also guide teachers in their choices of the problems in the CD or the PS.</a:t>
            </a:r>
            <a:endParaRPr lang="en-US" dirty="0" smtClean="0"/>
          </a:p>
          <a:p>
            <a:pPr marL="0" indent="0">
              <a:buFont typeface="Arial" pitchFamily="34" charset="0"/>
              <a:buNone/>
            </a:pPr>
            <a:endParaRPr lang="en-US" baseline="0" dirty="0" smtClean="0"/>
          </a:p>
          <a:p>
            <a:pPr marL="0" indent="0">
              <a:buFont typeface="Arial" pitchFamily="34" charset="0"/>
              <a:buNone/>
            </a:pPr>
            <a:endParaRPr lang="en-US" baseline="0" dirty="0" smtClean="0">
              <a:sym typeface="Wingdings"/>
            </a:endParaRPr>
          </a:p>
          <a:p>
            <a:pPr marL="0" indent="0">
              <a:buFont typeface="Arial" pitchFamily="34" charset="0"/>
              <a:buNone/>
            </a:pPr>
            <a:endParaRPr lang="en-US" dirty="0" smtClean="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13</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12482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1" i="0" baseline="0" dirty="0" smtClean="0"/>
              <a:t>Materials</a:t>
            </a:r>
            <a:r>
              <a:rPr lang="en-US" i="0" baseline="0" dirty="0" smtClean="0"/>
              <a:t>: place value charts, white boards, place value disks</a:t>
            </a: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i="0" baseline="0"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i="0" baseline="0" dirty="0" smtClean="0"/>
              <a:t>Change</a:t>
            </a:r>
            <a:r>
              <a:rPr lang="en-US" i="0" dirty="0" smtClean="0"/>
              <a:t> to document camera.  </a:t>
            </a:r>
            <a:endParaRPr lang="en-US" dirty="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i="0" baseline="0" dirty="0" smtClean="0"/>
              <a:t>Model these problems with participants as they work along on their white boards.</a:t>
            </a: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i="0"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i="0" baseline="0" dirty="0" smtClean="0"/>
              <a:t>Have participants draw the </a:t>
            </a:r>
            <a:r>
              <a:rPr lang="en-US" b="1" i="0" baseline="0" dirty="0" smtClean="0"/>
              <a:t>place value charts </a:t>
            </a:r>
            <a:r>
              <a:rPr lang="en-US" i="0" baseline="0" dirty="0" smtClean="0"/>
              <a:t>in the personal </a:t>
            </a:r>
            <a:r>
              <a:rPr lang="en-US" b="1" i="0" baseline="0" dirty="0" smtClean="0"/>
              <a:t>white boards.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endParaRPr lang="en-US" b="1" i="0"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0" i="0" baseline="0" dirty="0" smtClean="0"/>
              <a:t>Use 0.1 x 10 as a  model for all three models (disks, drawn</a:t>
            </a:r>
            <a:r>
              <a:rPr lang="en-US" b="0" i="0" dirty="0" smtClean="0"/>
              <a:t> chips, digits.)</a:t>
            </a:r>
            <a:endParaRPr lang="en-US" b="0" i="0"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0" i="0" baseline="0" dirty="0" smtClean="0"/>
              <a:t>Do the first problem </a:t>
            </a:r>
            <a:r>
              <a:rPr lang="en-US" b="1" i="0" baseline="0" dirty="0" smtClean="0"/>
              <a:t>using the place value disks on the chart.</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0" i="0" baseline="0" dirty="0" smtClean="0"/>
              <a:t>Do the </a:t>
            </a:r>
            <a:r>
              <a:rPr lang="en-US" b="1" i="0" baseline="0" dirty="0" smtClean="0"/>
              <a:t>second problem by drawing the disks.</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b="0" i="0" baseline="0" dirty="0" smtClean="0"/>
              <a:t>Do the third problem as shown on this slide – </a:t>
            </a:r>
            <a:r>
              <a:rPr lang="en-US" b="1" i="0" baseline="0" dirty="0" smtClean="0"/>
              <a:t>using the digits only,</a:t>
            </a:r>
            <a:endParaRPr lang="en-US" b="1" dirty="0" smtClean="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14</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18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8501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b="1" i="0" baseline="0" dirty="0" smtClean="0"/>
              <a:t>Materials</a:t>
            </a:r>
            <a:r>
              <a:rPr lang="en-US" i="0" baseline="0" dirty="0" smtClean="0"/>
              <a:t>: white boards, place value disks</a:t>
            </a: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i="0" baseline="0" dirty="0" smtClean="0"/>
          </a:p>
          <a:p>
            <a:pPr marL="0" marR="0" indent="0" algn="l" defTabSz="457200" rtl="0" eaLnBrk="0" fontAlgn="base" latinLnBrk="0" hangingPunct="0">
              <a:lnSpc>
                <a:spcPct val="100000"/>
              </a:lnSpc>
              <a:spcBef>
                <a:spcPct val="30000"/>
              </a:spcBef>
              <a:spcAft>
                <a:spcPct val="0"/>
              </a:spcAft>
              <a:buClrTx/>
              <a:buSzTx/>
              <a:buFont typeface="Arial"/>
              <a:buNone/>
              <a:tabLst/>
              <a:defRPr/>
            </a:pPr>
            <a:r>
              <a:rPr lang="en-US" i="0" baseline="0" dirty="0" smtClean="0"/>
              <a:t>Model these two problems, as participants do them with you.  Model as follows.</a:t>
            </a: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i="0" baseline="0" dirty="0" smtClean="0"/>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i="0" baseline="0" dirty="0" smtClean="0"/>
              <a:t>Draw the place value chart.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i="0" baseline="0" dirty="0" smtClean="0"/>
              <a:t>Use digits.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i="0" baseline="0" dirty="0" smtClean="0"/>
              <a:t>Show the shifting of the digits.  </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i="0" baseline="0" dirty="0" smtClean="0"/>
              <a:t>Stress that we shift the digits, not the decimal point.  The decimal point stays between the ones and tenths.</a:t>
            </a: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i="0" baseline="0" dirty="0" smtClean="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15</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18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85016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lstStyle/>
          <a:p>
            <a:pPr rtl="0"/>
            <a:endParaRPr lang="en-US" sz="1200" kern="1200" dirty="0" smtClean="0">
              <a:solidFill>
                <a:schemeClr val="tx1"/>
              </a:solidFill>
              <a:effectLst/>
              <a:latin typeface="Calibri" charset="0"/>
              <a:ea typeface="ＭＳ Ｐゴシック" charset="-128"/>
              <a:cs typeface="ＭＳ Ｐゴシック" charset="-128"/>
            </a:endParaRP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16</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00770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Calibri" charset="0"/>
                <a:ea typeface="ＭＳ Ｐゴシック" charset="-128"/>
                <a:cs typeface="ＭＳ Ｐゴシック" charset="-128"/>
              </a:rPr>
              <a:t>Like the other lesson components, the Student Debrief section includes sample dialogue or suggested lists of questions to invite the reflection and active processing of the totality of the lesson experience.  The purpose of these talking points is to guide teachers’ planning for eliciting the level of student thinking necessary to achieve this.  Rather than ask all of the questions provided, teachers should use those that resonate most as they consider what will best support students in reaching self-articulation of the focus from the lesson’s multiple perspectives.</a:t>
            </a:r>
          </a:p>
          <a:p>
            <a:pPr rtl="0"/>
            <a:endParaRPr lang="en-US" sz="1200" kern="1200" dirty="0" smtClean="0">
              <a:solidFill>
                <a:schemeClr val="tx1"/>
              </a:solidFill>
              <a:effectLst/>
              <a:latin typeface="Calibri" charset="0"/>
              <a:ea typeface="ＭＳ Ｐゴシック" charset="-128"/>
              <a:cs typeface="ＭＳ Ｐゴシック" charset="-128"/>
            </a:endParaRPr>
          </a:p>
          <a:p>
            <a:pPr rtl="0"/>
            <a:r>
              <a:rPr lang="en-US" sz="1200" kern="1200" dirty="0" smtClean="0">
                <a:solidFill>
                  <a:schemeClr val="tx1"/>
                </a:solidFill>
                <a:effectLst/>
                <a:latin typeface="Calibri" charset="0"/>
                <a:ea typeface="ＭＳ Ｐゴシック" charset="-128"/>
                <a:cs typeface="ＭＳ Ｐゴシック" charset="-128"/>
              </a:rPr>
              <a:t>Rather than stating the objective of the lesson at its beginning, we wait until the dynamic action of the lesson has taken place.  Students then reflect back on it to analyze the learning that occurred, articulate the focus of the lesson, and make connections between parts of the lesson, concepts, strategies, and tools on their own.  We recognize or introduce key vocabulary by helping students appropriately name the learning they describe. </a:t>
            </a:r>
          </a:p>
          <a:p>
            <a:pPr rtl="0"/>
            <a:endParaRPr lang="en-US" sz="1200" kern="1200" dirty="0" smtClean="0">
              <a:solidFill>
                <a:schemeClr val="tx1"/>
              </a:solidFill>
              <a:effectLst/>
              <a:latin typeface="Calibri" charset="0"/>
              <a:ea typeface="ＭＳ Ｐゴシック" charset="-128"/>
              <a:cs typeface="ＭＳ Ｐゴシック" charset="-128"/>
            </a:endParaRPr>
          </a:p>
          <a:p>
            <a:pPr rtl="0"/>
            <a:r>
              <a:rPr lang="en-US" sz="1200" kern="1200" dirty="0" smtClean="0">
                <a:solidFill>
                  <a:schemeClr val="tx1"/>
                </a:solidFill>
                <a:effectLst/>
                <a:latin typeface="Calibri" charset="0"/>
                <a:ea typeface="ＭＳ Ｐゴシック" charset="-128"/>
                <a:cs typeface="ＭＳ Ｐゴシック" charset="-128"/>
              </a:rPr>
              <a:t>Sharing and analyzing high quality work gives teachers the opportunity to model and then demand authentic student work and dialogue. Conversation constitutes a primary medium through which learning occurs in the Student Debrief.  Teachers can prepare students by establishing routines for talking early in the year.  For example, “pair-sharing” is an invaluable structure to build for this and other components of the lesson.  During the debrief, teachers should circulate as students share, noting which partnerships are bearing fruit, and which need support.  They might join struggling communicators for a moment to give them sentence stems.  Regardless of the scaffolding techniques that a teacher decides to use, all students should emerge clear enough on the lesson’s focus to either give a good example or make a statement about it.</a:t>
            </a:r>
          </a:p>
          <a:p>
            <a:pPr rtl="0"/>
            <a:endParaRPr lang="en-US" sz="1200" kern="1200" dirty="0" smtClean="0">
              <a:solidFill>
                <a:schemeClr val="tx1"/>
              </a:solidFill>
              <a:effectLst/>
              <a:latin typeface="Calibri" charset="0"/>
              <a:ea typeface="ＭＳ Ｐゴシック" charset="-128"/>
              <a:cs typeface="ＭＳ Ｐゴシック" charset="-128"/>
            </a:endParaRP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17</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00770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lstStyle/>
          <a:p>
            <a:pPr marL="0" indent="0" rtl="0">
              <a:buFont typeface="Arial"/>
              <a:buNone/>
            </a:pPr>
            <a:r>
              <a:rPr lang="en-US" sz="1200" kern="1200" dirty="0" smtClean="0">
                <a:solidFill>
                  <a:schemeClr val="tx1"/>
                </a:solidFill>
                <a:effectLst/>
                <a:latin typeface="Calibri" charset="0"/>
                <a:ea typeface="ＭＳ Ｐゴシック" charset="-128"/>
                <a:cs typeface="ＭＳ Ｐゴシック" charset="-128"/>
              </a:rPr>
              <a:t>This</a:t>
            </a:r>
            <a:r>
              <a:rPr lang="en-US" sz="1200" kern="1200" baseline="0" dirty="0" smtClean="0">
                <a:solidFill>
                  <a:schemeClr val="tx1"/>
                </a:solidFill>
                <a:effectLst/>
                <a:latin typeface="Calibri" charset="0"/>
                <a:ea typeface="ＭＳ Ｐゴシック" charset="-128"/>
                <a:cs typeface="ＭＳ Ｐゴシック" charset="-128"/>
              </a:rPr>
              <a:t> is the exit ticket for Lesson 1.  </a:t>
            </a:r>
          </a:p>
          <a:p>
            <a:pPr marL="0" indent="0" rtl="0">
              <a:buFont typeface="Arial"/>
              <a:buNone/>
            </a:pPr>
            <a:r>
              <a:rPr lang="en-US" sz="1200" kern="1200" baseline="0" dirty="0" smtClean="0">
                <a:solidFill>
                  <a:schemeClr val="tx1"/>
                </a:solidFill>
                <a:effectLst/>
                <a:latin typeface="Calibri" charset="0"/>
                <a:ea typeface="ＭＳ Ｐゴシック" charset="-128"/>
                <a:cs typeface="ＭＳ Ｐゴシック" charset="-128"/>
              </a:rPr>
              <a:t>It can guide teachers’ planning.  </a:t>
            </a:r>
          </a:p>
          <a:p>
            <a:pPr marL="0" indent="0" rtl="0">
              <a:buFont typeface="Arial"/>
              <a:buNone/>
            </a:pPr>
            <a:endParaRPr lang="en-US" sz="1200" kern="1200" baseline="0" dirty="0" smtClean="0">
              <a:solidFill>
                <a:schemeClr val="tx1"/>
              </a:solidFill>
              <a:effectLst/>
              <a:latin typeface="Calibri" charset="0"/>
              <a:ea typeface="ＭＳ Ｐゴシック" charset="-128"/>
              <a:cs typeface="ＭＳ Ｐゴシック" charset="-128"/>
            </a:endParaRPr>
          </a:p>
          <a:p>
            <a:pPr marL="0" indent="0" rtl="0">
              <a:buFont typeface="Arial"/>
              <a:buNone/>
            </a:pPr>
            <a:r>
              <a:rPr lang="en-US" sz="1200" kern="1200" baseline="0" dirty="0" smtClean="0">
                <a:solidFill>
                  <a:schemeClr val="tx1"/>
                </a:solidFill>
                <a:effectLst/>
                <a:latin typeface="Calibri" charset="0"/>
                <a:ea typeface="ＭＳ Ｐゴシック" charset="-128"/>
                <a:cs typeface="ＭＳ Ｐゴシック" charset="-128"/>
              </a:rPr>
              <a:t>Is this exit ticket reflective of what was taught and practiced?</a:t>
            </a:r>
          </a:p>
          <a:p>
            <a:pPr marL="0" indent="0" rtl="0">
              <a:buFont typeface="Arial"/>
              <a:buNone/>
            </a:pPr>
            <a:endParaRPr lang="en-US" sz="1200" kern="1200" baseline="0" dirty="0" smtClean="0">
              <a:solidFill>
                <a:schemeClr val="tx1"/>
              </a:solidFill>
              <a:effectLst/>
              <a:latin typeface="Calibri" charset="0"/>
              <a:ea typeface="ＭＳ Ｐゴシック" charset="-128"/>
              <a:cs typeface="ＭＳ Ｐゴシック" charset="-128"/>
            </a:endParaRPr>
          </a:p>
          <a:p>
            <a:pPr marL="0" indent="0" rtl="0">
              <a:buFont typeface="Arial"/>
              <a:buNone/>
            </a:pPr>
            <a:r>
              <a:rPr lang="en-US" sz="1200" kern="1200" baseline="0" dirty="0" smtClean="0">
                <a:solidFill>
                  <a:schemeClr val="tx1"/>
                </a:solidFill>
                <a:effectLst/>
                <a:latin typeface="Calibri" charset="0"/>
                <a:ea typeface="ＭＳ Ｐゴシック" charset="-128"/>
                <a:cs typeface="ＭＳ Ｐゴシック" charset="-128"/>
              </a:rPr>
              <a:t>Give participants an opportunity to review the homework for Lesson 1.  </a:t>
            </a:r>
            <a:endParaRPr lang="en-US" sz="1200" kern="1200" dirty="0" smtClean="0">
              <a:solidFill>
                <a:schemeClr val="tx1"/>
              </a:solidFill>
              <a:effectLst/>
              <a:latin typeface="Calibri" charset="0"/>
              <a:ea typeface="ＭＳ Ｐゴシック" charset="-128"/>
              <a:cs typeface="ＭＳ Ｐゴシック" charset="-128"/>
            </a:endParaRP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18</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00770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lstStyle/>
          <a:p>
            <a:pPr marL="171450" indent="-171450" rtl="0">
              <a:buFont typeface="Arial"/>
              <a:buChar char="•"/>
            </a:pPr>
            <a:r>
              <a:rPr lang="en-US" sz="1200" kern="1200" dirty="0" smtClean="0">
                <a:solidFill>
                  <a:schemeClr val="tx1"/>
                </a:solidFill>
                <a:effectLst/>
                <a:latin typeface="Calibri" charset="0"/>
                <a:ea typeface="ＭＳ Ｐゴシック" charset="-128"/>
                <a:cs typeface="ＭＳ Ｐゴシック" charset="-128"/>
              </a:rPr>
              <a:t>Language</a:t>
            </a:r>
          </a:p>
          <a:p>
            <a:pPr marL="171450" indent="-171450" rtl="0">
              <a:buFont typeface="Arial"/>
              <a:buChar char="•"/>
            </a:pPr>
            <a:r>
              <a:rPr lang="en-US" sz="1200" kern="1200" dirty="0" smtClean="0">
                <a:solidFill>
                  <a:schemeClr val="tx1"/>
                </a:solidFill>
                <a:effectLst/>
                <a:latin typeface="Calibri" charset="0"/>
                <a:ea typeface="ＭＳ Ｐゴシック" charset="-128"/>
                <a:cs typeface="ＭＳ Ｐゴシック" charset="-128"/>
              </a:rPr>
              <a:t>Journal</a:t>
            </a:r>
            <a:r>
              <a:rPr lang="en-US" sz="1200" kern="1200" baseline="0" dirty="0" smtClean="0">
                <a:solidFill>
                  <a:schemeClr val="tx1"/>
                </a:solidFill>
                <a:effectLst/>
                <a:latin typeface="Calibri" charset="0"/>
                <a:ea typeface="ＭＳ Ｐゴシック" charset="-128"/>
                <a:cs typeface="ＭＳ Ｐゴシック" charset="-128"/>
              </a:rPr>
              <a:t> entry</a:t>
            </a:r>
          </a:p>
          <a:p>
            <a:pPr marL="171450" indent="-171450" rtl="0">
              <a:buFont typeface="Arial"/>
              <a:buChar char="•"/>
            </a:pPr>
            <a:endParaRPr lang="en-US" sz="1200" kern="1200" baseline="0" dirty="0" smtClean="0">
              <a:solidFill>
                <a:schemeClr val="tx1"/>
              </a:solidFill>
              <a:effectLst/>
              <a:latin typeface="Calibri" charset="0"/>
              <a:ea typeface="ＭＳ Ｐゴシック" charset="-128"/>
              <a:cs typeface="ＭＳ Ｐゴシック" charset="-128"/>
            </a:endParaRPr>
          </a:p>
          <a:p>
            <a:pPr marL="0" indent="0" rtl="0">
              <a:buFont typeface="Arial"/>
              <a:buNone/>
            </a:pPr>
            <a:r>
              <a:rPr lang="en-US" sz="1200" b="1" kern="1200" baseline="0" dirty="0" smtClean="0">
                <a:solidFill>
                  <a:schemeClr val="tx1"/>
                </a:solidFill>
                <a:effectLst/>
                <a:latin typeface="Calibri" charset="0"/>
                <a:ea typeface="ＭＳ Ｐゴシック" charset="-128"/>
                <a:cs typeface="ＭＳ Ｐゴシック" charset="-128"/>
              </a:rPr>
              <a:t>Exit ticket </a:t>
            </a:r>
          </a:p>
          <a:p>
            <a:pPr marL="171450" indent="-171450" rtl="0">
              <a:buFont typeface="Arial"/>
              <a:buChar char="•"/>
            </a:pPr>
            <a:r>
              <a:rPr lang="en-US" sz="1200" kern="1200" baseline="0" dirty="0" smtClean="0">
                <a:solidFill>
                  <a:schemeClr val="tx1"/>
                </a:solidFill>
                <a:effectLst/>
                <a:latin typeface="Calibri" charset="0"/>
                <a:ea typeface="ＭＳ Ｐゴシック" charset="-128"/>
                <a:cs typeface="ＭＳ Ｐゴシック" charset="-128"/>
              </a:rPr>
              <a:t>Teachers get valuable feedback</a:t>
            </a:r>
          </a:p>
          <a:p>
            <a:pPr marL="171450" indent="-171450" rtl="0">
              <a:buFont typeface="Arial"/>
              <a:buChar char="•"/>
            </a:pPr>
            <a:r>
              <a:rPr lang="en-US" sz="1200" kern="1200" baseline="0" dirty="0" smtClean="0">
                <a:solidFill>
                  <a:schemeClr val="tx1"/>
                </a:solidFill>
                <a:effectLst/>
                <a:latin typeface="Calibri" charset="0"/>
                <a:ea typeface="ＭＳ Ｐゴシック" charset="-128"/>
                <a:cs typeface="ＭＳ Ｐゴシック" charset="-128"/>
              </a:rPr>
              <a:t>Teachers can use the exit ticket to plan</a:t>
            </a:r>
          </a:p>
          <a:p>
            <a:pPr marL="171450" marR="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kern="1200" baseline="0" dirty="0" smtClean="0">
                <a:solidFill>
                  <a:schemeClr val="tx1"/>
                </a:solidFill>
                <a:effectLst/>
                <a:latin typeface="Calibri" charset="0"/>
                <a:ea typeface="ＭＳ Ｐゴシック" charset="-128"/>
                <a:cs typeface="ＭＳ Ｐゴシック" charset="-128"/>
              </a:rPr>
              <a:t>Exit ticket can be used as a refresher the next morning if not enough time, or repeat exact question again to see what students retained.</a:t>
            </a:r>
          </a:p>
          <a:p>
            <a:pPr marL="171450" indent="-171450" rtl="0">
              <a:buFont typeface="Arial"/>
              <a:buChar char="•"/>
            </a:pPr>
            <a:r>
              <a:rPr lang="en-US" sz="1200" kern="1200" baseline="0" dirty="0" smtClean="0">
                <a:solidFill>
                  <a:schemeClr val="tx1"/>
                </a:solidFill>
                <a:effectLst/>
                <a:latin typeface="Calibri" charset="0"/>
                <a:ea typeface="ＭＳ Ｐゴシック" charset="-128"/>
                <a:cs typeface="ＭＳ Ｐゴシック" charset="-128"/>
              </a:rPr>
              <a:t>Did you learn what we meant for you to? </a:t>
            </a:r>
          </a:p>
          <a:p>
            <a:pPr marL="171450" indent="-171450" rtl="0">
              <a:buFont typeface="Arial"/>
              <a:buChar char="•"/>
            </a:pPr>
            <a:r>
              <a:rPr lang="en-US" sz="1200" kern="1200" baseline="0" dirty="0" smtClean="0">
                <a:solidFill>
                  <a:schemeClr val="tx1"/>
                </a:solidFill>
                <a:effectLst/>
                <a:latin typeface="Calibri" charset="0"/>
                <a:ea typeface="ＭＳ Ｐゴシック" charset="-128"/>
                <a:cs typeface="ＭＳ Ｐゴシック" charset="-128"/>
              </a:rPr>
              <a:t>You can change numbers and repeat questions…</a:t>
            </a:r>
            <a:endParaRPr lang="en-US" sz="1200" kern="1200" dirty="0" smtClean="0">
              <a:solidFill>
                <a:schemeClr val="tx1"/>
              </a:solidFill>
              <a:effectLst/>
              <a:latin typeface="Calibri" charset="0"/>
              <a:ea typeface="ＭＳ Ｐゴシック" charset="-128"/>
              <a:cs typeface="ＭＳ Ｐゴシック" charset="-128"/>
            </a:endParaRPr>
          </a:p>
          <a:p>
            <a:pPr rtl="0"/>
            <a:endParaRPr lang="en-US" sz="1200" kern="1200" dirty="0" smtClean="0">
              <a:solidFill>
                <a:schemeClr val="tx1"/>
              </a:solidFill>
              <a:effectLst/>
              <a:latin typeface="Calibri" charset="0"/>
              <a:ea typeface="ＭＳ Ｐゴシック" charset="-128"/>
              <a:cs typeface="ＭＳ Ｐゴシック" charset="-128"/>
            </a:endParaRPr>
          </a:p>
          <a:p>
            <a:pPr rtl="0"/>
            <a:r>
              <a:rPr lang="en-US" sz="1200" kern="1200" dirty="0" smtClean="0">
                <a:solidFill>
                  <a:schemeClr val="tx1"/>
                </a:solidFill>
                <a:effectLst/>
                <a:latin typeface="Calibri" charset="0"/>
                <a:ea typeface="ＭＳ Ｐゴシック" charset="-128"/>
                <a:cs typeface="ＭＳ Ｐゴシック" charset="-128"/>
              </a:rPr>
              <a:t>“Exit Tickets” close the Student Debrief component of each lesson.  These short, formative assessments are meant to provide quick glimpses of the day’s major learning for students and teachers.  Through this routine, students grow accustomed to showing accountability for each day’s learning and produce valuable data for the teacher that becomes an indispensable planning tool.</a:t>
            </a: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19</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0077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pPr eaLnBrk="0" fontAlgn="base" hangingPunct="0"/>
            <a:r>
              <a:rPr lang="en-US" sz="1200" b="1" i="1" kern="1200" dirty="0" smtClean="0">
                <a:solidFill>
                  <a:srgbClr val="FFFF00"/>
                </a:solidFill>
                <a:effectLst/>
                <a:latin typeface="Calibri" charset="0"/>
                <a:ea typeface="ＭＳ Ｐゴシック" charset="-128"/>
                <a:cs typeface="ＭＳ Ｐゴシック" charset="-128"/>
              </a:rPr>
              <a:t>Note to presenter: Be sure to include this in handouts if no Curriculum</a:t>
            </a:r>
            <a:r>
              <a:rPr lang="en-US" sz="1200" b="1" i="1" kern="1200" baseline="0" dirty="0" smtClean="0">
                <a:solidFill>
                  <a:srgbClr val="FFFF00"/>
                </a:solidFill>
                <a:effectLst/>
                <a:latin typeface="Calibri" charset="0"/>
                <a:ea typeface="ＭＳ Ｐゴシック" charset="-128"/>
                <a:cs typeface="ＭＳ Ｐゴシック" charset="-128"/>
              </a:rPr>
              <a:t> Overview included in presentation!</a:t>
            </a:r>
            <a:r>
              <a:rPr lang="en-US" sz="1200" b="1" i="1" kern="1200" baseline="0" dirty="0" smtClean="0">
                <a:solidFill>
                  <a:schemeClr val="tx1"/>
                </a:solidFill>
                <a:effectLst/>
                <a:latin typeface="Calibri" charset="0"/>
                <a:ea typeface="ＭＳ Ｐゴシック" charset="-128"/>
                <a:cs typeface="ＭＳ Ｐゴシック" charset="-128"/>
              </a:rPr>
              <a:t> </a:t>
            </a:r>
            <a:endParaRPr lang="en-US" sz="1200" i="0" kern="1200" dirty="0" smtClean="0">
              <a:solidFill>
                <a:schemeClr val="tx1"/>
              </a:solidFill>
              <a:effectLst/>
              <a:latin typeface="Calibri" charset="0"/>
              <a:ea typeface="ＭＳ Ｐゴシック" charset="-128"/>
              <a:cs typeface="ＭＳ Ｐゴシック" charset="-128"/>
            </a:endParaRPr>
          </a:p>
          <a:p>
            <a:pPr eaLnBrk="0" fontAlgn="base" hangingPunct="0"/>
            <a:endParaRPr lang="en-US" sz="1200" i="0" kern="1200" dirty="0" smtClean="0">
              <a:solidFill>
                <a:schemeClr val="tx1"/>
              </a:solidFill>
              <a:effectLst/>
              <a:latin typeface="Calibri" charset="0"/>
              <a:ea typeface="ＭＳ Ｐゴシック" charset="-128"/>
              <a:cs typeface="ＭＳ Ｐゴシック" charset="-128"/>
            </a:endParaRPr>
          </a:p>
          <a:p>
            <a:pPr eaLnBrk="0" fontAlgn="base" hangingPunct="0"/>
            <a:r>
              <a:rPr lang="en-US" sz="1200" i="0" kern="1200" dirty="0" smtClean="0">
                <a:solidFill>
                  <a:schemeClr val="tx1"/>
                </a:solidFill>
                <a:effectLst/>
                <a:latin typeface="Calibri" charset="0"/>
                <a:ea typeface="ＭＳ Ｐゴシック" charset="-128"/>
                <a:cs typeface="ＭＳ Ｐゴシック" charset="-128"/>
              </a:rPr>
              <a:t>Let’s start by looking at the curriculum map, found on page 3 of </a:t>
            </a:r>
            <a:r>
              <a:rPr lang="en-US" sz="1200" b="1" i="0" kern="1200" dirty="0" smtClean="0">
                <a:solidFill>
                  <a:schemeClr val="tx1"/>
                </a:solidFill>
                <a:effectLst/>
                <a:latin typeface="Calibri" charset="0"/>
                <a:ea typeface="ＭＳ Ｐゴシック" charset="-128"/>
                <a:cs typeface="ＭＳ Ｐゴシック" charset="-128"/>
              </a:rPr>
              <a:t>A Story of Units:  A Curriculum Overview for Grades P-5</a:t>
            </a:r>
            <a:r>
              <a:rPr lang="en-US" sz="1200" i="0" kern="1200" dirty="0" smtClean="0">
                <a:solidFill>
                  <a:schemeClr val="tx1"/>
                </a:solidFill>
                <a:effectLst/>
                <a:latin typeface="Calibri" charset="0"/>
                <a:ea typeface="ＭＳ Ｐゴシック" charset="-128"/>
                <a:cs typeface="ＭＳ Ｐゴシック" charset="-128"/>
              </a:rPr>
              <a:t>. What information do you already know from this map? (Encourage participants to share their observations.)</a:t>
            </a:r>
          </a:p>
          <a:p>
            <a:pPr eaLnBrk="0" fontAlgn="base" hangingPunct="0"/>
            <a:endParaRPr lang="en-US" sz="1200" i="0" kern="1200" dirty="0" smtClean="0">
              <a:solidFill>
                <a:schemeClr val="tx1"/>
              </a:solidFill>
              <a:effectLst/>
              <a:latin typeface="Calibri" charset="0"/>
              <a:ea typeface="ＭＳ Ｐゴシック" charset="-128"/>
              <a:cs typeface="ＭＳ Ｐゴシック" charset="-128"/>
            </a:endParaRPr>
          </a:p>
          <a:p>
            <a:pPr eaLnBrk="0" fontAlgn="base" hangingPunct="0"/>
            <a:r>
              <a:rPr lang="en-US" sz="1200" b="1" i="0" kern="1200" dirty="0" smtClean="0">
                <a:solidFill>
                  <a:schemeClr val="tx1"/>
                </a:solidFill>
                <a:effectLst/>
                <a:latin typeface="Calibri" charset="0"/>
                <a:ea typeface="ＭＳ Ｐゴシック" charset="-128"/>
                <a:cs typeface="ＭＳ Ｐゴシック" charset="-128"/>
              </a:rPr>
              <a:t>NOTE TO FACILITATOR</a:t>
            </a:r>
            <a:r>
              <a:rPr lang="en-US" sz="1200" i="0" kern="1200" dirty="0" smtClean="0">
                <a:solidFill>
                  <a:schemeClr val="tx1"/>
                </a:solidFill>
                <a:effectLst/>
                <a:latin typeface="Calibri" charset="0"/>
                <a:ea typeface="ＭＳ Ｐゴシック" charset="-128"/>
                <a:cs typeface="ＭＳ Ｐゴシック" charset="-128"/>
              </a:rPr>
              <a:t>:  If participants have not previously explored the Curriculum Overview and examined this map, it may be helpful to prompt them with the following questions.  Make sure the following points are addressed, even if you need to state them directly.</a:t>
            </a:r>
          </a:p>
          <a:p>
            <a:pPr marL="171450" lvl="0" indent="-171450" eaLnBrk="0" fontAlgn="base" hangingPunct="0">
              <a:buFont typeface="Arial"/>
              <a:buChar char="•"/>
            </a:pPr>
            <a:r>
              <a:rPr lang="en-US" sz="1200" i="0" kern="1200" dirty="0" smtClean="0">
                <a:solidFill>
                  <a:schemeClr val="tx1"/>
                </a:solidFill>
                <a:effectLst/>
                <a:latin typeface="Calibri" charset="0"/>
                <a:ea typeface="ＭＳ Ｐゴシック" charset="-128"/>
                <a:cs typeface="ＭＳ Ｐゴシック" charset="-128"/>
              </a:rPr>
              <a:t>What is the title of this module?  (Place Value &amp; Decimal Fractions)</a:t>
            </a:r>
          </a:p>
          <a:p>
            <a:pPr marL="171450" lvl="0" indent="-171450" eaLnBrk="0" fontAlgn="base" hangingPunct="0">
              <a:buFont typeface="Arial"/>
              <a:buChar char="•"/>
            </a:pPr>
            <a:r>
              <a:rPr lang="en-US" sz="1200" i="0" kern="1200" dirty="0" smtClean="0">
                <a:solidFill>
                  <a:schemeClr val="tx1"/>
                </a:solidFill>
                <a:effectLst/>
                <a:latin typeface="Calibri" charset="0"/>
                <a:ea typeface="ＭＳ Ｐゴシック" charset="-128"/>
                <a:cs typeface="ＭＳ Ｐゴシック" charset="-128"/>
              </a:rPr>
              <a:t>How many instructional days are allotted for this module? (20)</a:t>
            </a:r>
          </a:p>
          <a:p>
            <a:pPr marL="171450" lvl="0" indent="-171450" eaLnBrk="0" fontAlgn="base" hangingPunct="0">
              <a:buFont typeface="Arial"/>
              <a:buChar char="•"/>
            </a:pPr>
            <a:r>
              <a:rPr lang="en-US" sz="1200" i="0" kern="1200" dirty="0" smtClean="0">
                <a:solidFill>
                  <a:schemeClr val="tx1"/>
                </a:solidFill>
                <a:effectLst/>
                <a:latin typeface="Calibri" charset="0"/>
                <a:ea typeface="ＭＳ Ｐゴシック" charset="-128"/>
                <a:cs typeface="ＭＳ Ｐゴシック" charset="-128"/>
              </a:rPr>
              <a:t>What modules, beyond this one, might build on the concepts of this module? (M2 - 4)</a:t>
            </a:r>
          </a:p>
          <a:p>
            <a:pPr marL="171450" indent="-171450" algn="l">
              <a:buFont typeface="Arial"/>
              <a:buChar char="•"/>
              <a:defRPr/>
            </a:pPr>
            <a:endParaRPr lang="en-US" b="1" i="0" dirty="0" smtClean="0">
              <a:solidFill>
                <a:srgbClr val="FF0000"/>
              </a:solidFill>
            </a:endParaRPr>
          </a:p>
          <a:p>
            <a:pPr marL="171450" indent="-171450">
              <a:buFont typeface="Arial"/>
              <a:buChar char="•"/>
              <a:defRPr/>
            </a:pPr>
            <a:r>
              <a:rPr lang="en-US" i="1" dirty="0" smtClean="0"/>
              <a:t>Title?</a:t>
            </a:r>
          </a:p>
          <a:p>
            <a:pPr marL="628650" lvl="1" indent="-171450">
              <a:buFont typeface="Arial"/>
              <a:buChar char="•"/>
              <a:defRPr/>
            </a:pPr>
            <a:r>
              <a:rPr lang="en-US" sz="1200" i="0" kern="1200" dirty="0" smtClean="0">
                <a:solidFill>
                  <a:schemeClr val="tx1"/>
                </a:solidFill>
                <a:effectLst/>
                <a:latin typeface="Calibri" charset="0"/>
                <a:ea typeface="ＭＳ Ｐゴシック" charset="-128"/>
                <a:cs typeface="ＭＳ Ｐゴシック" charset="-128"/>
              </a:rPr>
              <a:t>Place Value &amp; Decimal Fractions</a:t>
            </a:r>
            <a:endParaRPr lang="en-US" i="1" dirty="0" smtClean="0"/>
          </a:p>
          <a:p>
            <a:pPr marL="171450" indent="-171450">
              <a:buFont typeface="Arial"/>
              <a:buChar char="•"/>
              <a:defRPr/>
            </a:pPr>
            <a:r>
              <a:rPr lang="en-US" i="1" dirty="0" smtClean="0"/>
              <a:t>How many days?</a:t>
            </a:r>
          </a:p>
          <a:p>
            <a:pPr marL="628650" lvl="1" indent="-171450">
              <a:buFont typeface="Arial"/>
              <a:buChar char="•"/>
              <a:defRPr/>
            </a:pPr>
            <a:r>
              <a:rPr lang="en-US" i="1" dirty="0" smtClean="0"/>
              <a:t>20</a:t>
            </a:r>
            <a:r>
              <a:rPr lang="en-US" i="1" baseline="0" dirty="0" smtClean="0"/>
              <a:t> Instructional, 16 lessons, 2 assessments</a:t>
            </a:r>
            <a:endParaRPr lang="en-US" i="1" dirty="0" smtClean="0"/>
          </a:p>
          <a:p>
            <a:pPr marL="171450" indent="-171450">
              <a:buFont typeface="Arial"/>
              <a:buChar char="•"/>
              <a:defRPr/>
            </a:pPr>
            <a:r>
              <a:rPr lang="en-US" i="1" dirty="0" smtClean="0"/>
              <a:t>Prep mods?</a:t>
            </a:r>
          </a:p>
          <a:p>
            <a:pPr marL="628650" lvl="1" indent="-171450">
              <a:buFont typeface="Arial"/>
              <a:buChar char="•"/>
              <a:defRPr/>
            </a:pPr>
            <a:r>
              <a:rPr lang="en-US" i="1" dirty="0" smtClean="0"/>
              <a:t>Builds on Place Value concepts in previous grades, especially G4</a:t>
            </a:r>
          </a:p>
          <a:p>
            <a:pPr marL="171450" indent="-171450">
              <a:buFont typeface="Arial"/>
              <a:buChar char="•"/>
              <a:defRPr/>
            </a:pPr>
            <a:r>
              <a:rPr lang="en-US" i="1" dirty="0" smtClean="0"/>
              <a:t>Following mods?</a:t>
            </a:r>
          </a:p>
          <a:p>
            <a:pPr marL="628650" lvl="1" indent="-171450">
              <a:buFont typeface="Arial"/>
              <a:buChar char="•"/>
              <a:defRPr/>
            </a:pPr>
            <a:r>
              <a:rPr lang="en-US" i="1" dirty="0" smtClean="0"/>
              <a:t>M2</a:t>
            </a:r>
            <a:r>
              <a:rPr lang="en-US" i="1" baseline="0" dirty="0" smtClean="0"/>
              <a:t> through M4</a:t>
            </a:r>
            <a:endParaRPr lang="en-US" i="1"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5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165823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Debrief like pinnacle of lesson:  Top of slope</a:t>
            </a:r>
          </a:p>
          <a:p>
            <a:endParaRPr lang="en-US" dirty="0" smtClean="0"/>
          </a:p>
          <a:p>
            <a:r>
              <a:rPr lang="en-US" dirty="0" smtClean="0"/>
              <a:t>Left side builds to it and added</a:t>
            </a:r>
            <a:r>
              <a:rPr lang="en-US" baseline="0" dirty="0" smtClean="0"/>
              <a:t> to the debrief, all the components make the exit tickets and homework assignments a “down-hill slope” – Students are given all they need to “</a:t>
            </a:r>
            <a:r>
              <a:rPr lang="en-US" baseline="0" smtClean="0"/>
              <a:t>ski out”…</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20</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891711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As you’ve seen, each lesson component has a very different purpose.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Consequently, each lesson component has a different pace, so the experience feels different for students.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It is important to honor each component in order to do justice both to the mathematical practices and to the balance of rigor that is expected.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Moving forward, we’ll explore the instructional sequence. </a:t>
            </a:r>
            <a:r>
              <a:rPr lang="en-US" sz="1200" kern="1200" baseline="0" dirty="0" smtClean="0">
                <a:solidFill>
                  <a:schemeClr val="tx1"/>
                </a:solidFill>
                <a:latin typeface="Calibri" charset="0"/>
                <a:ea typeface="ＭＳ Ｐゴシック" charset="-128"/>
                <a:cs typeface="ＭＳ Ｐゴシック" charset="-128"/>
              </a:rPr>
              <a:t>In doing this,</a:t>
            </a:r>
            <a:r>
              <a:rPr lang="en-US" sz="1200" kern="1200" dirty="0" smtClean="0">
                <a:solidFill>
                  <a:schemeClr val="tx1"/>
                </a:solidFill>
                <a:latin typeface="Calibri" charset="0"/>
                <a:ea typeface="ＭＳ Ｐゴシック" charset="-128"/>
                <a:cs typeface="ＭＳ Ｐゴシック" charset="-128"/>
              </a:rPr>
              <a:t> w</a:t>
            </a:r>
            <a:r>
              <a:rPr lang="en-US" sz="1200" kern="1200" baseline="0" dirty="0" smtClean="0">
                <a:solidFill>
                  <a:schemeClr val="tx1"/>
                </a:solidFill>
                <a:latin typeface="Calibri" charset="0"/>
                <a:ea typeface="ＭＳ Ｐゴシック" charset="-128"/>
                <a:cs typeface="ＭＳ Ｐゴシック" charset="-128"/>
              </a:rPr>
              <a:t>e’ll lead you through the module, modeling instruction for each objective.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 Along the way, we’ll also revisit the other lesson components and experience how they function in collaboration with the concept development. </a:t>
            </a:r>
            <a:endParaRPr lang="en-US" sz="1200" kern="1200" dirty="0" smtClean="0">
              <a:solidFill>
                <a:schemeClr val="tx1"/>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21</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1"/>
          </p:nvPr>
        </p:nvSpPr>
        <p:spPr/>
        <p:txBody>
          <a:bodyPr/>
          <a:lstStyle/>
          <a:p>
            <a:pPr>
              <a:defRPr/>
            </a:pPr>
            <a:r>
              <a:rPr lang="en-US" smtClean="0"/>
              <a:t>Grade 5 Module 1               Module Focus Session</a:t>
            </a:r>
            <a:endParaRPr lang="en-US" dirty="0"/>
          </a:p>
        </p:txBody>
      </p:sp>
      <p:sp>
        <p:nvSpPr>
          <p:cNvPr id="9" name="Header Placeholder 3"/>
          <p:cNvSpPr txBox="1">
            <a:spLocks/>
          </p:cNvSpPr>
          <p:nvPr/>
        </p:nvSpPr>
        <p:spPr bwMode="auto">
          <a:xfrm>
            <a:off x="152400" y="15240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defPPr>
              <a:defRPr lang="en-US"/>
            </a:defPPr>
            <a:lvl1pPr algn="l" defTabSz="457200" rtl="0" fontAlgn="base">
              <a:spcBef>
                <a:spcPct val="0"/>
              </a:spcBef>
              <a:spcAft>
                <a:spcPct val="0"/>
              </a:spcAft>
              <a:defRPr sz="1200" kern="1200" baseline="0">
                <a:solidFill>
                  <a:schemeClr val="tx1"/>
                </a:solidFill>
                <a:latin typeface="+mn-lt"/>
                <a:ea typeface="ＭＳ Ｐゴシック" charset="-128"/>
                <a:cs typeface="ＭＳ Ｐゴシック" charset="-128"/>
              </a:defRPr>
            </a:lvl1pPr>
            <a:lvl2pPr marL="4572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5pPr>
            <a:lvl6pPr marL="2286000" algn="l" defTabSz="914400" rtl="0" eaLnBrk="1" latinLnBrk="0" hangingPunct="1">
              <a:defRPr kern="1200" baseline="-25000">
                <a:solidFill>
                  <a:schemeClr val="tx1"/>
                </a:solidFill>
                <a:latin typeface="Arial" charset="0"/>
                <a:ea typeface="ＭＳ Ｐゴシック"/>
                <a:cs typeface="ＭＳ Ｐゴシック"/>
              </a:defRPr>
            </a:lvl6pPr>
            <a:lvl7pPr marL="2743200" algn="l" defTabSz="914400" rtl="0" eaLnBrk="1" latinLnBrk="0" hangingPunct="1">
              <a:defRPr kern="1200" baseline="-25000">
                <a:solidFill>
                  <a:schemeClr val="tx1"/>
                </a:solidFill>
                <a:latin typeface="Arial" charset="0"/>
                <a:ea typeface="ＭＳ Ｐゴシック"/>
                <a:cs typeface="ＭＳ Ｐゴシック"/>
              </a:defRPr>
            </a:lvl7pPr>
            <a:lvl8pPr marL="3200400" algn="l" defTabSz="914400" rtl="0" eaLnBrk="1" latinLnBrk="0" hangingPunct="1">
              <a:defRPr kern="1200" baseline="-25000">
                <a:solidFill>
                  <a:schemeClr val="tx1"/>
                </a:solidFill>
                <a:latin typeface="Arial" charset="0"/>
                <a:ea typeface="ＭＳ Ｐゴシック"/>
                <a:cs typeface="ＭＳ Ｐゴシック"/>
              </a:defRPr>
            </a:lvl8pPr>
            <a:lvl9pPr marL="3657600" algn="l" defTabSz="914400" rtl="0" eaLnBrk="1" latinLnBrk="0" hangingPunct="1">
              <a:defRPr kern="1200" baseline="-25000">
                <a:solidFill>
                  <a:schemeClr val="tx1"/>
                </a:solidFill>
                <a:latin typeface="Arial" charset="0"/>
                <a:ea typeface="ＭＳ Ｐゴシック"/>
                <a:cs typeface="ＭＳ Ｐゴシック"/>
              </a:defRPr>
            </a:lvl9pPr>
          </a:lstStyle>
          <a:p>
            <a:pPr>
              <a:defRPr/>
            </a:pPr>
            <a:r>
              <a:rPr lang="en-US" smtClean="0"/>
              <a:t>Module Focus </a:t>
            </a:r>
            <a:endParaRPr lang="en-US" dirty="0" smtClean="0"/>
          </a:p>
        </p:txBody>
      </p:sp>
      <p:sp>
        <p:nvSpPr>
          <p:cNvPr id="5" name="Footer Placeholder 4"/>
          <p:cNvSpPr>
            <a:spLocks noGrp="1"/>
          </p:cNvSpPr>
          <p:nvPr>
            <p:ph type="ftr" sz="quarter" idx="12"/>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87245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Lesson 2 has the same objective as lesson 1.</a:t>
            </a:r>
            <a:r>
              <a:rPr lang="en-US" baseline="0" dirty="0" smtClean="0"/>
              <a:t>  </a:t>
            </a:r>
          </a:p>
          <a:p>
            <a:endParaRPr lang="en-US" baseline="0" dirty="0" smtClean="0"/>
          </a:p>
          <a:p>
            <a:r>
              <a:rPr lang="en-US" baseline="0" dirty="0" smtClean="0"/>
              <a:t>Students are introduced to exponents in Lesson 3.  They complete this chart during the Lesson Concept.</a:t>
            </a:r>
          </a:p>
          <a:p>
            <a:endParaRPr lang="en-US" baseline="0" dirty="0" smtClean="0"/>
          </a:p>
          <a:p>
            <a:r>
              <a:rPr lang="en-US" baseline="0" dirty="0" smtClean="0"/>
              <a:t>Use the dialogue to fill in the two cells on the right.  Click the animation, and the cells will fill.</a:t>
            </a:r>
          </a:p>
          <a:p>
            <a:endParaRPr lang="en-US" baseline="0" dirty="0" smtClean="0"/>
          </a:p>
          <a:p>
            <a:r>
              <a:rPr lang="en-US" baseline="0" dirty="0" smtClean="0"/>
              <a:t>T:  How many factors of tens do we need to get 100?</a:t>
            </a:r>
          </a:p>
          <a:p>
            <a:r>
              <a:rPr lang="en-US" baseline="0" dirty="0" smtClean="0"/>
              <a:t>S:  2</a:t>
            </a:r>
          </a:p>
          <a:p>
            <a:r>
              <a:rPr lang="en-US" baseline="0" dirty="0" smtClean="0"/>
              <a:t>T:  Write the expression.</a:t>
            </a:r>
          </a:p>
          <a:p>
            <a:r>
              <a:rPr lang="en-US" baseline="0" dirty="0" smtClean="0"/>
              <a:t>S:  10 x 10</a:t>
            </a:r>
          </a:p>
          <a:p>
            <a:r>
              <a:rPr lang="en-US" baseline="0" dirty="0" smtClean="0"/>
              <a:t>T:  We can use an exponent to represent how many times we use 10 as a factor.  We say, “Ten to the second power.”  2 is the exponent and it tells us how many times to use 10 as a factor.</a:t>
            </a:r>
          </a:p>
          <a:p>
            <a:endParaRPr lang="en-US" baseline="0" dirty="0" smtClean="0"/>
          </a:p>
          <a:p>
            <a:endParaRPr lang="en-US" baseline="0" dirty="0" smtClean="0"/>
          </a:p>
          <a:p>
            <a:r>
              <a:rPr lang="en-US" baseline="0" dirty="0" smtClean="0"/>
              <a:t>Let the participants finish the chart in the modified Problem Set.</a:t>
            </a:r>
          </a:p>
          <a:p>
            <a:r>
              <a:rPr lang="en-US" baseline="0" dirty="0" smtClean="0"/>
              <a:t>Advance to the next slide to show the completed chart.</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4</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106992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Show the completed chart and discuss how it relates to exponential notation.</a:t>
            </a:r>
          </a:p>
          <a:p>
            <a:endParaRPr lang="en-US" baseline="0" dirty="0" smtClean="0"/>
          </a:p>
          <a:p>
            <a:r>
              <a:rPr lang="en-US" baseline="0" dirty="0" smtClean="0"/>
              <a:t>T:  We can  write 10 x 10 x 10 as 10</a:t>
            </a:r>
            <a:r>
              <a:rPr lang="en-US" baseline="30000" dirty="0" smtClean="0"/>
              <a:t>3</a:t>
            </a:r>
            <a:r>
              <a:rPr lang="en-US" baseline="0" dirty="0" smtClean="0"/>
              <a:t>.  We say, “Ten to the third power.”  The 3 is the </a:t>
            </a:r>
            <a:r>
              <a:rPr lang="en-US" b="1" baseline="0" dirty="0" smtClean="0"/>
              <a:t>exponent</a:t>
            </a:r>
            <a:r>
              <a:rPr lang="en-US" baseline="0" dirty="0" smtClean="0"/>
              <a:t>.  It tells how many times to use 10 as a factor.</a:t>
            </a:r>
          </a:p>
          <a:p>
            <a:endParaRPr lang="en-US" baseline="0" dirty="0" smtClean="0"/>
          </a:p>
          <a:p>
            <a:endParaRPr lang="en-US" baseline="0" dirty="0" smtClean="0"/>
          </a:p>
          <a:p>
            <a:endParaRPr lang="en-US" baseline="0" dirty="0" smtClean="0"/>
          </a:p>
          <a:p>
            <a:r>
              <a:rPr lang="en-US" baseline="0" dirty="0" smtClean="0"/>
              <a:t>Let the participants finish the chart in the modified Problem Set.</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106992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baseline="0" dirty="0" smtClean="0"/>
          </a:p>
          <a:p>
            <a:r>
              <a:rPr lang="en-US" baseline="0" dirty="0" smtClean="0"/>
              <a:t>Give participants a few minutes to answer the questions before clicking to show a possible answer.</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24</a:t>
            </a:fld>
            <a:endParaRPr lang="en-US" dirty="0"/>
          </a:p>
        </p:txBody>
      </p:sp>
      <p:sp>
        <p:nvSpPr>
          <p:cNvPr id="7" name="Notes Placeholder 1"/>
          <p:cNvSpPr txBox="1">
            <a:spLocks/>
          </p:cNvSpPr>
          <p:nvPr/>
        </p:nvSpPr>
        <p:spPr>
          <a:xfrm>
            <a:off x="4286992" y="743065"/>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713448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Use the document camera to explain how we convert from meters to centimeters. Note that conversions are covered </a:t>
            </a:r>
            <a:r>
              <a:rPr lang="en-US" smtClean="0"/>
              <a:t>in Grade 4.</a:t>
            </a:r>
            <a:endParaRPr lang="en-US" dirty="0" smtClean="0"/>
          </a:p>
          <a:p>
            <a:endParaRPr lang="en-US" dirty="0" smtClean="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25</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74013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This</a:t>
            </a:r>
            <a:r>
              <a:rPr lang="en-US" baseline="0" dirty="0" smtClean="0"/>
              <a:t> slide is the problem in the problem set.</a:t>
            </a:r>
            <a:endParaRPr lang="en-US" dirty="0" smtClean="0"/>
          </a:p>
          <a:p>
            <a:r>
              <a:rPr lang="en-US" dirty="0" smtClean="0"/>
              <a:t>Advance the animation.</a:t>
            </a:r>
            <a:r>
              <a:rPr lang="en-US" baseline="0" dirty="0" smtClean="0"/>
              <a:t>  It asks participants to do Problem 5.  Leave this slide up as a model.</a:t>
            </a:r>
            <a:endParaRPr lang="en-US" dirty="0" smtClean="0"/>
          </a:p>
          <a:p>
            <a:endParaRPr lang="en-US" dirty="0" smtClean="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26</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74013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Story</a:t>
            </a:r>
            <a:r>
              <a:rPr lang="en-US" baseline="0" dirty="0" smtClean="0"/>
              <a:t> or word problems continue to be an important aspect of the problem sets.  This is one example.  </a:t>
            </a:r>
          </a:p>
          <a:p>
            <a:endParaRPr lang="en-US" baseline="0" dirty="0" smtClean="0"/>
          </a:p>
          <a:p>
            <a:r>
              <a:rPr lang="en-US" baseline="0" dirty="0" smtClean="0"/>
              <a:t>Give participants a few minutes to solve on their white boards.  </a:t>
            </a:r>
          </a:p>
          <a:p>
            <a:r>
              <a:rPr lang="en-US" baseline="0" dirty="0" smtClean="0"/>
              <a:t>Model the solution with the document camera, have a participant model his or her solution, or advance the animation to show the solution in the module.</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3</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692752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Give participants time to review this focus standard for Topic B.</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166677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Advance the animation to show how students are taught</a:t>
            </a:r>
            <a:r>
              <a:rPr lang="en-US" baseline="0" dirty="0" smtClean="0"/>
              <a:t> to see this number (0.013) in a variety of ways.</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29</a:t>
            </a:fld>
            <a:endParaRPr lang="en-US" dirty="0"/>
          </a:p>
        </p:txBody>
      </p:sp>
      <p:sp>
        <p:nvSpPr>
          <p:cNvPr id="7" name="Notes Placeholder 1"/>
          <p:cNvSpPr txBox="1">
            <a:spLocks/>
          </p:cNvSpPr>
          <p:nvPr/>
        </p:nvSpPr>
        <p:spPr>
          <a:xfrm>
            <a:off x="4286992" y="719975"/>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132160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i="1" dirty="0" smtClean="0"/>
              <a:t>STICKY NOTES!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1" dirty="0" smtClean="0"/>
              <a:t> In basket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i="1" dirty="0" smtClean="0"/>
          </a:p>
          <a:p>
            <a:pPr eaLnBrk="0" fontAlgn="base" hangingPunct="0"/>
            <a:r>
              <a:rPr lang="en-US" sz="1200" b="1" i="1" kern="1200" dirty="0" smtClean="0">
                <a:solidFill>
                  <a:schemeClr val="tx1"/>
                </a:solidFill>
                <a:effectLst/>
                <a:latin typeface="Calibri" charset="0"/>
                <a:ea typeface="ＭＳ Ｐゴシック" charset="-128"/>
                <a:cs typeface="ＭＳ Ｐゴシック" charset="-128"/>
              </a:rPr>
              <a:t>NOTE TO FACILITATOR</a:t>
            </a:r>
            <a:r>
              <a:rPr lang="en-US" sz="1200" i="1" kern="1200" dirty="0" smtClean="0">
                <a:solidFill>
                  <a:schemeClr val="tx1"/>
                </a:solidFill>
                <a:effectLst/>
                <a:latin typeface="Calibri" charset="0"/>
                <a:ea typeface="ＭＳ Ｐゴシック" charset="-128"/>
                <a:cs typeface="ＭＳ Ｐゴシック" charset="-128"/>
              </a:rPr>
              <a:t>:  </a:t>
            </a:r>
            <a:r>
              <a:rPr lang="en-US" sz="1200" i="0" kern="1200" dirty="0" smtClean="0">
                <a:solidFill>
                  <a:schemeClr val="tx1"/>
                </a:solidFill>
                <a:effectLst/>
                <a:latin typeface="Calibri" charset="0"/>
                <a:ea typeface="ＭＳ Ｐゴシック" charset="-128"/>
                <a:cs typeface="ＭＳ Ｐゴシック" charset="-128"/>
              </a:rPr>
              <a:t>During this session, encourage participants to make note of any concerns they have as they prepare to implement this module.  Sticky notes are provided in the table baskets, and parking lots are designated on the wall for this purpose. </a:t>
            </a:r>
          </a:p>
          <a:p>
            <a:pPr eaLnBrk="0" fontAlgn="base" hangingPunct="0"/>
            <a:endParaRPr lang="en-US" sz="1200" i="0" kern="1200" dirty="0" smtClean="0">
              <a:solidFill>
                <a:schemeClr val="tx1"/>
              </a:solidFill>
              <a:effectLst/>
              <a:latin typeface="Calibri" charset="0"/>
              <a:ea typeface="ＭＳ Ｐゴシック" charset="-128"/>
              <a:cs typeface="ＭＳ Ｐゴシック" charset="-128"/>
            </a:endParaRPr>
          </a:p>
          <a:p>
            <a:r>
              <a:rPr lang="en-US" dirty="0" smtClean="0"/>
              <a:t>Our objectives for this session are to:</a:t>
            </a:r>
          </a:p>
          <a:p>
            <a:pPr marL="407988" lvl="1" indent="-171450">
              <a:buFont typeface="Arial" pitchFamily="34" charset="0"/>
              <a:buChar char="•"/>
            </a:pPr>
            <a:r>
              <a:rPr lang="en-US" dirty="0" smtClean="0"/>
              <a:t>Examination of the development of mathematical understanding across the module using a focus on Concept Development within the lessons.</a:t>
            </a:r>
          </a:p>
          <a:p>
            <a:pPr marL="407988" lvl="1" indent="-171450">
              <a:buFont typeface="Arial" pitchFamily="34" charset="0"/>
              <a:buChar char="•"/>
            </a:pPr>
            <a:r>
              <a:rPr lang="en-US" sz="1100" dirty="0" smtClean="0"/>
              <a:t>Introduction to mathematical models and instructional strategies to support implementation of </a:t>
            </a:r>
            <a:r>
              <a:rPr lang="en-US" sz="1100" i="1" dirty="0" smtClean="0"/>
              <a:t>A Story of Units.</a:t>
            </a:r>
            <a:endParaRPr lang="en-US" sz="1050" dirty="0" smtClean="0"/>
          </a:p>
          <a:p>
            <a:pPr marL="407988" lvl="1" indent="-171450">
              <a:buFont typeface="Arial" pitchFamily="34" charset="0"/>
              <a:buChar char="•"/>
            </a:pPr>
            <a:endParaRPr lang="en-US" sz="1100" dirty="0" smtClean="0"/>
          </a:p>
          <a:p>
            <a:pPr marL="407988" indent="-171450">
              <a:buFont typeface="Arial" pitchFamily="34" charset="0"/>
              <a:buChar char="•"/>
            </a:pPr>
            <a:endParaRPr lang="en-US" dirty="0" smtClean="0"/>
          </a:p>
          <a:p>
            <a:pPr eaLnBrk="0" fontAlgn="base" hangingPunct="0"/>
            <a:endParaRPr lang="en-US" sz="1200" i="0" kern="1200" dirty="0" smtClean="0">
              <a:solidFill>
                <a:schemeClr val="tx1"/>
              </a:solidFill>
              <a:effectLst/>
              <a:latin typeface="Calibri" charset="0"/>
              <a:ea typeface="ＭＳ Ｐゴシック" charset="-128"/>
              <a:cs typeface="ＭＳ Ｐゴシック"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i="1"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i="1" baseline="0" dirty="0" smtClean="0"/>
              <a:t> </a:t>
            </a:r>
            <a:endParaRPr lang="en-US" i="1" dirty="0" smtClean="0"/>
          </a:p>
          <a:p>
            <a:pPr marL="0" indent="0">
              <a:buFont typeface="Arial" pitchFamily="34" charset="0"/>
              <a:buNone/>
            </a:pPr>
            <a:endParaRPr lang="en-US" sz="1800" i="1"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a:t>
            </a:fld>
            <a:endParaRPr lang="en-US" dirty="0"/>
          </a:p>
        </p:txBody>
      </p:sp>
      <p:sp>
        <p:nvSpPr>
          <p:cNvPr id="6" name="Header Placeholder 5"/>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28939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Give participants</a:t>
            </a:r>
            <a:r>
              <a:rPr lang="en-US" baseline="0" dirty="0" smtClean="0"/>
              <a:t> </a:t>
            </a:r>
            <a:r>
              <a:rPr lang="en-US" dirty="0" smtClean="0"/>
              <a:t>time to compose the expression in the Modified Problem Set.  </a:t>
            </a:r>
          </a:p>
          <a:p>
            <a:r>
              <a:rPr lang="en-US" dirty="0" smtClean="0"/>
              <a:t>Ask:  How might this be different from how we might have written a</a:t>
            </a:r>
            <a:r>
              <a:rPr lang="en-US" baseline="0" dirty="0" smtClean="0"/>
              <a:t> fraction as expanded in the past?  (Without the multiplication.)</a:t>
            </a:r>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30</a:t>
            </a:fld>
            <a:endParaRPr lang="en-US" dirty="0"/>
          </a:p>
        </p:txBody>
      </p:sp>
      <p:sp>
        <p:nvSpPr>
          <p:cNvPr id="7" name="Notes Placeholder 1"/>
          <p:cNvSpPr txBox="1">
            <a:spLocks/>
          </p:cNvSpPr>
          <p:nvPr/>
        </p:nvSpPr>
        <p:spPr>
          <a:xfrm>
            <a:off x="4286992" y="743065"/>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132160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baseline="0" dirty="0" smtClean="0"/>
          </a:p>
          <a:p>
            <a:r>
              <a:rPr lang="en-US" baseline="0" dirty="0" smtClean="0"/>
              <a:t>Give participants time to discuss the word problem with their partners.  Advance the animation to show the answer that is printed in the module.</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3</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132160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Give participants time to study this chart.  The unit language may be new to them. </a:t>
            </a:r>
          </a:p>
          <a:p>
            <a:endParaRPr lang="en-US" dirty="0" smtClean="0"/>
          </a:p>
          <a:p>
            <a:pPr marL="171450" indent="-171450">
              <a:buFont typeface="Arial"/>
              <a:buChar char="•"/>
            </a:pPr>
            <a:r>
              <a:rPr lang="en-US" dirty="0" smtClean="0"/>
              <a:t>Participants should notice how the problems get</a:t>
            </a:r>
            <a:r>
              <a:rPr lang="en-US" baseline="0" dirty="0" smtClean="0"/>
              <a:t> increasingly more complex.</a:t>
            </a:r>
            <a:r>
              <a:rPr lang="en-US" dirty="0" smtClean="0"/>
              <a:t>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3</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66619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The</a:t>
            </a:r>
            <a:r>
              <a:rPr lang="en-US" baseline="0" dirty="0" smtClean="0"/>
              <a:t> skill of rounding is taught starting in Grade 3.  The skill and approach is similar, but the numbers in Grade 5 include decimals.</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1</a:t>
            </a:r>
            <a:r>
              <a:rPr lang="en-US" sz="1800" dirty="0" smtClean="0"/>
              <a:t>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48120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This should be modeled with the</a:t>
            </a:r>
            <a:r>
              <a:rPr lang="en-US" baseline="0" dirty="0" smtClean="0"/>
              <a:t> document camera.</a:t>
            </a:r>
          </a:p>
          <a:p>
            <a:endParaRPr lang="en-US" baseline="0" dirty="0" smtClean="0"/>
          </a:p>
          <a:p>
            <a:r>
              <a:rPr lang="en-US" baseline="0" dirty="0" smtClean="0"/>
              <a:t>After modeling you can click through the animation.</a:t>
            </a:r>
          </a:p>
          <a:p>
            <a:endParaRPr lang="en-US" baseline="0" dirty="0" smtClean="0"/>
          </a:p>
          <a:p>
            <a:r>
              <a:rPr lang="en-US" baseline="0" dirty="0" smtClean="0"/>
              <a:t>Ask, “Why do we use a vertical number line?”  (It allows students to compare place values.)</a:t>
            </a:r>
          </a:p>
          <a:p>
            <a:endParaRPr lang="en-US" baseline="0" dirty="0" smtClean="0"/>
          </a:p>
          <a:p>
            <a:r>
              <a:rPr lang="en-US" baseline="0" dirty="0" smtClean="0"/>
              <a:t>How will unit language help students round?  (It makes the process less procedural.  It helps students identify the place to which they are rounding.  Rounding up from 9 is simplified.  This is shown in the next slide.)</a:t>
            </a:r>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34</a:t>
            </a:fld>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539136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Participants</a:t>
            </a:r>
            <a:r>
              <a:rPr lang="en-US" baseline="0" dirty="0" smtClean="0"/>
              <a:t> just heard the questioning you modeled in the previous slide.  </a:t>
            </a:r>
          </a:p>
          <a:p>
            <a:endParaRPr lang="en-US" baseline="0" dirty="0" smtClean="0"/>
          </a:p>
          <a:p>
            <a:r>
              <a:rPr lang="en-US" baseline="0" dirty="0" smtClean="0"/>
              <a:t>This time, ask participants what they could say to guide students’ thinking.</a:t>
            </a:r>
          </a:p>
          <a:p>
            <a:endParaRPr lang="en-US" baseline="0" dirty="0" smtClean="0"/>
          </a:p>
          <a:p>
            <a:r>
              <a:rPr lang="en-US" baseline="0" dirty="0" smtClean="0"/>
              <a:t>It should go something like this:</a:t>
            </a:r>
          </a:p>
          <a:p>
            <a:endParaRPr lang="en-US" baseline="0" dirty="0" smtClean="0"/>
          </a:p>
          <a:p>
            <a:r>
              <a:rPr lang="en-US" baseline="0" dirty="0" smtClean="0"/>
              <a:t>T:  How many tenths in nine and nine hundred seventy-five thousandths? </a:t>
            </a:r>
          </a:p>
          <a:p>
            <a:r>
              <a:rPr lang="en-US" baseline="0" dirty="0" smtClean="0"/>
              <a:t>S:  99 tenths.  (Click animation.)</a:t>
            </a:r>
          </a:p>
          <a:p>
            <a:r>
              <a:rPr lang="en-US" baseline="0" dirty="0" smtClean="0"/>
              <a:t>T:  If I had one more tenth, how many would I have?</a:t>
            </a:r>
          </a:p>
          <a:p>
            <a:r>
              <a:rPr lang="en-US" baseline="0" dirty="0" smtClean="0"/>
              <a:t>S:  100 tenths.  (Click animation.)</a:t>
            </a:r>
          </a:p>
          <a:p>
            <a:r>
              <a:rPr lang="en-US" baseline="0" dirty="0" smtClean="0"/>
              <a:t>T:  How do we say 99 tenths in standard form?</a:t>
            </a:r>
          </a:p>
          <a:p>
            <a:r>
              <a:rPr lang="en-US" baseline="0" dirty="0" smtClean="0"/>
              <a:t>S:  Nine and 9 tenths. (Click.)</a:t>
            </a:r>
          </a:p>
          <a:p>
            <a:r>
              <a:rPr lang="en-US" baseline="0" dirty="0" smtClean="0"/>
              <a:t>T:  How do we say 100 tenths in the standard way?</a:t>
            </a:r>
          </a:p>
          <a:p>
            <a:r>
              <a:rPr lang="en-US" baseline="0" dirty="0" smtClean="0"/>
              <a:t>S:  Ten. (click)</a:t>
            </a:r>
          </a:p>
          <a:p>
            <a:r>
              <a:rPr lang="en-US" baseline="0" dirty="0" smtClean="0"/>
              <a:t>T:  What’s the midpoint between 9.9 and 10?</a:t>
            </a:r>
          </a:p>
          <a:p>
            <a:r>
              <a:rPr lang="en-US" baseline="0" dirty="0" smtClean="0"/>
              <a:t>S:  9.95. (click.)</a:t>
            </a:r>
          </a:p>
          <a:p>
            <a:r>
              <a:rPr lang="en-US" baseline="0" dirty="0" smtClean="0"/>
              <a:t>T:  Where should we place 9.975?  (Click)</a:t>
            </a:r>
          </a:p>
          <a:p>
            <a:r>
              <a:rPr lang="en-US" baseline="0" dirty="0" smtClean="0"/>
              <a:t>T:  What is 9.975 rounded t the nearest tenth?</a:t>
            </a:r>
          </a:p>
          <a:p>
            <a:r>
              <a:rPr lang="en-US" baseline="0" dirty="0" smtClean="0"/>
              <a:t>S:  10.  (Click)</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3</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850396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Circulate.</a:t>
            </a:r>
            <a:r>
              <a:rPr lang="en-US" baseline="0" dirty="0" smtClean="0"/>
              <a:t>  Listen for how teachers are using unit language and guiding their “students” though this process.</a:t>
            </a:r>
          </a:p>
          <a:p>
            <a:endParaRPr lang="en-US" baseline="0" dirty="0" smtClean="0"/>
          </a:p>
          <a:p>
            <a:r>
              <a:rPr lang="en-US" baseline="0" dirty="0" smtClean="0"/>
              <a:t>If requested, answer these problems using the document camera.  You can click to show the answers on the next slide.</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3</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681490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1</a:t>
            </a:r>
            <a:r>
              <a:rPr lang="en-US" sz="1800" dirty="0" smtClean="0"/>
              <a:t>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681490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Give participants a little time to read the standards. Topic</a:t>
            </a:r>
            <a:r>
              <a:rPr lang="en-US" baseline="0" dirty="0" smtClean="0"/>
              <a:t> D focuses on adding and subtracting decimals.</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48120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Ask participants</a:t>
            </a:r>
            <a:r>
              <a:rPr lang="en-US" baseline="0" dirty="0" smtClean="0"/>
              <a:t> to complete the question.  Then click the animation for one possible answer.</a:t>
            </a:r>
          </a:p>
          <a:p>
            <a:endParaRPr lang="en-US" baseline="0" dirty="0" smtClean="0"/>
          </a:p>
          <a:p>
            <a:r>
              <a:rPr lang="en-US" baseline="0" dirty="0" smtClean="0"/>
              <a:t>This Application Problem requires students to use skills learned in the first part of the module which was dividing by powers of 10 and rounding.</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051213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a:defRPr/>
            </a:pPr>
            <a:r>
              <a:rPr lang="en-US" sz="1200" kern="1200" dirty="0" smtClean="0">
                <a:solidFill>
                  <a:schemeClr val="tx1"/>
                </a:solidFill>
                <a:latin typeface="Calibri" charset="0"/>
                <a:ea typeface="ＭＳ Ｐゴシック" charset="-128"/>
                <a:cs typeface="ＭＳ Ｐゴシック" charset="-128"/>
              </a:rPr>
              <a:t>Agenda</a:t>
            </a:r>
          </a:p>
          <a:p>
            <a:pPr marL="171450" indent="-171450">
              <a:buFont typeface="Arial"/>
              <a:buChar char="•"/>
              <a:defRPr/>
            </a:pPr>
            <a:r>
              <a:rPr lang="en-US" sz="1200" kern="1200" dirty="0" smtClean="0">
                <a:solidFill>
                  <a:schemeClr val="tx1"/>
                </a:solidFill>
                <a:latin typeface="Calibri" charset="0"/>
                <a:ea typeface="ＭＳ Ｐゴシック" charset="-128"/>
                <a:cs typeface="ＭＳ Ｐゴシック" charset="-128"/>
              </a:rPr>
              <a:t>We will begin</a:t>
            </a:r>
            <a:r>
              <a:rPr lang="en-US" sz="1200" kern="1200" baseline="0" dirty="0" smtClean="0">
                <a:solidFill>
                  <a:schemeClr val="tx1"/>
                </a:solidFill>
                <a:latin typeface="Calibri" charset="0"/>
                <a:ea typeface="ＭＳ Ｐゴシック" charset="-128"/>
                <a:cs typeface="ＭＳ Ｐゴシック" charset="-128"/>
              </a:rPr>
              <a:t> </a:t>
            </a:r>
            <a:r>
              <a:rPr lang="en-US" sz="1200" kern="1200" dirty="0" smtClean="0">
                <a:solidFill>
                  <a:schemeClr val="tx1"/>
                </a:solidFill>
                <a:latin typeface="Calibri" charset="0"/>
                <a:ea typeface="ＭＳ Ｐゴシック" charset="-128"/>
                <a:cs typeface="ＭＳ Ｐゴシック" charset="-128"/>
              </a:rPr>
              <a:t>by</a:t>
            </a:r>
            <a:r>
              <a:rPr lang="en-US" sz="1200" kern="1200" baseline="0" dirty="0" smtClean="0">
                <a:solidFill>
                  <a:schemeClr val="tx1"/>
                </a:solidFill>
                <a:latin typeface="Calibri" charset="0"/>
                <a:ea typeface="ＭＳ Ｐゴシック" charset="-128"/>
                <a:cs typeface="ＭＳ Ｐゴシック" charset="-128"/>
              </a:rPr>
              <a:t> exploring the lesson structure and how it is  fundamental to supporting rigorous</a:t>
            </a:r>
            <a:r>
              <a:rPr lang="en-US" sz="1200" kern="1200" dirty="0" smtClean="0">
                <a:solidFill>
                  <a:schemeClr val="tx1"/>
                </a:solidFill>
                <a:latin typeface="Calibri" charset="0"/>
                <a:ea typeface="ＭＳ Ｐゴシック" charset="-128"/>
                <a:cs typeface="ＭＳ Ｐゴシック" charset="-128"/>
              </a:rPr>
              <a:t> instruction</a:t>
            </a:r>
            <a:r>
              <a:rPr lang="en-US" sz="1200" kern="1200" baseline="0" dirty="0" smtClean="0">
                <a:solidFill>
                  <a:schemeClr val="tx1"/>
                </a:solidFill>
                <a:latin typeface="Calibri" charset="0"/>
                <a:ea typeface="ＭＳ Ｐゴシック" charset="-128"/>
                <a:cs typeface="ＭＳ Ｐゴシック" charset="-128"/>
              </a:rPr>
              <a:t>.  </a:t>
            </a:r>
          </a:p>
          <a:p>
            <a:pPr marL="171450" indent="-171450">
              <a:buFont typeface="Arial"/>
              <a:buChar char="•"/>
              <a:defRPr/>
            </a:pPr>
            <a:r>
              <a:rPr lang="en-US" sz="1200" kern="1200" baseline="0" dirty="0" smtClean="0">
                <a:solidFill>
                  <a:schemeClr val="tx1"/>
                </a:solidFill>
                <a:latin typeface="Calibri" charset="0"/>
                <a:ea typeface="ＭＳ Ｐゴシック" charset="-128"/>
                <a:cs typeface="ＭＳ Ｐゴシック" charset="-128"/>
              </a:rPr>
              <a:t>Then we will dig in to the math of the module, examining</a:t>
            </a:r>
            <a:r>
              <a:rPr lang="en-US" sz="1200" kern="1200" dirty="0" smtClean="0">
                <a:solidFill>
                  <a:schemeClr val="tx1"/>
                </a:solidFill>
                <a:latin typeface="Calibri" charset="0"/>
                <a:ea typeface="ＭＳ Ｐゴシック" charset="-128"/>
                <a:cs typeface="ＭＳ Ｐゴシック" charset="-128"/>
              </a:rPr>
              <a:t> the intentional instructional sequence that leads students toward mastery of the focus standards</a:t>
            </a:r>
            <a:r>
              <a:rPr lang="en-US" sz="1200" kern="1200" baseline="0" dirty="0" smtClean="0">
                <a:solidFill>
                  <a:schemeClr val="tx1"/>
                </a:solidFill>
                <a:latin typeface="Calibri" charset="0"/>
                <a:ea typeface="ＭＳ Ｐゴシック" charset="-128"/>
                <a:cs typeface="ＭＳ Ｐゴシック" charset="-128"/>
              </a:rPr>
              <a:t>.  </a:t>
            </a:r>
          </a:p>
          <a:p>
            <a:pPr marL="171450" indent="-171450">
              <a:buFont typeface="Arial"/>
              <a:buChar char="•"/>
              <a:defRPr/>
            </a:pPr>
            <a:r>
              <a:rPr lang="en-US" sz="1200" kern="1200" baseline="0" dirty="0" smtClean="0">
                <a:solidFill>
                  <a:schemeClr val="tx1"/>
                </a:solidFill>
                <a:latin typeface="Calibri" charset="0"/>
                <a:ea typeface="ＭＳ Ｐゴシック" charset="-128"/>
                <a:cs typeface="ＭＳ Ｐゴシック" charset="-128"/>
              </a:rPr>
              <a:t>Afterwards, we’ll take a look back at the module, reflecting on all the parts as one cohesive whole</a:t>
            </a:r>
            <a:r>
              <a:rPr lang="en-US" dirty="0"/>
              <a:t>. </a:t>
            </a:r>
            <a:endParaRPr lang="en-US" dirty="0" smtClean="0"/>
          </a:p>
          <a:p>
            <a:pPr marL="171450" indent="-171450">
              <a:buFont typeface="Arial"/>
              <a:buChar char="•"/>
              <a:defRPr/>
            </a:pPr>
            <a:r>
              <a:rPr lang="en-US" dirty="0" smtClean="0"/>
              <a:t>Finally, we’ll talk about strategies for implementation in preparation for the beginning of the school year.</a:t>
            </a:r>
            <a:endParaRPr lang="en-US" sz="1200" kern="1200" baseline="0" dirty="0" smtClean="0">
              <a:solidFill>
                <a:schemeClr val="tx1"/>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4</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1"/>
          </p:nvPr>
        </p:nvSpPr>
        <p:spPr/>
        <p:txBody>
          <a:bodyPr/>
          <a:lstStyle/>
          <a:p>
            <a:pPr>
              <a:defRPr/>
            </a:pPr>
            <a:r>
              <a:rPr lang="en-US" smtClean="0"/>
              <a:t>Grade 5 Module 1               Module Focus Session</a:t>
            </a:r>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5" name="Footer Placeholder 4"/>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87245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216266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Model this problem using a place value chart.  Draw</a:t>
            </a:r>
            <a:r>
              <a:rPr lang="en-US" baseline="0" dirty="0" smtClean="0"/>
              <a:t> the dots, and record the work in the algorithm.</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931011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Use a place</a:t>
            </a:r>
            <a:r>
              <a:rPr lang="en-US" baseline="0" dirty="0" smtClean="0"/>
              <a:t> value chart and the document camera to model this subtraction problem.</a:t>
            </a:r>
          </a:p>
          <a:p>
            <a:endParaRPr lang="en-US" baseline="0" dirty="0" smtClean="0"/>
          </a:p>
          <a:p>
            <a:r>
              <a:rPr lang="en-US" baseline="0" dirty="0" smtClean="0"/>
              <a:t>Use the algorithm to record the process.  </a:t>
            </a:r>
          </a:p>
          <a:p>
            <a:endParaRPr lang="en-US" baseline="0" dirty="0" smtClean="0"/>
          </a:p>
          <a:p>
            <a:r>
              <a:rPr lang="en-US" baseline="0" dirty="0" smtClean="0"/>
              <a:t>Click on the animation afterwards.</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775900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Circulate.</a:t>
            </a:r>
            <a:r>
              <a:rPr lang="en-US" baseline="0" dirty="0" smtClean="0"/>
              <a:t>  Listen for how teachers are using unit language and guiding their “students” though this process.</a:t>
            </a:r>
          </a:p>
          <a:p>
            <a:endParaRPr lang="en-US" baseline="0" dirty="0" smtClean="0"/>
          </a:p>
          <a:p>
            <a:r>
              <a:rPr lang="en-US" baseline="0" dirty="0" smtClean="0"/>
              <a:t>Advance the slides to show the solutions that are in the modules.  This could be modeled with the document camera by either you or a participant.</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681490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These are the solutions</a:t>
            </a:r>
            <a:r>
              <a:rPr lang="en-US" baseline="0" dirty="0" smtClean="0"/>
              <a:t> found in the module.</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1</a:t>
            </a:r>
            <a:r>
              <a:rPr lang="en-US" sz="1800" dirty="0" smtClean="0"/>
              <a:t>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6814902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These are the same</a:t>
            </a:r>
            <a:r>
              <a:rPr lang="en-US" baseline="0" dirty="0" smtClean="0"/>
              <a:t> focus standards as Topic D.  In this Topic we will focus on Multiplication rather than addition and subtraction.</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1</a:t>
            </a:r>
            <a:r>
              <a:rPr lang="en-US" sz="1800" dirty="0" smtClean="0"/>
              <a:t>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481205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Model this problem using the document camera.</a:t>
            </a:r>
          </a:p>
          <a:p>
            <a:r>
              <a:rPr lang="en-US" dirty="0" smtClean="0"/>
              <a:t>Click the animation to show the process.</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1501452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indent="0">
              <a:buFont typeface="+mj-lt"/>
              <a:buNone/>
            </a:pPr>
            <a:r>
              <a:rPr lang="en-US" dirty="0" smtClean="0"/>
              <a:t>Use the document</a:t>
            </a:r>
            <a:r>
              <a:rPr lang="en-US" baseline="0" dirty="0" smtClean="0"/>
              <a:t> camera to show how we teach multiplication in this module.  The work on this slide can be shown after the demonstration with the document camera.</a:t>
            </a:r>
          </a:p>
          <a:p>
            <a:pPr marL="0" indent="0">
              <a:buFont typeface="+mj-lt"/>
              <a:buNone/>
            </a:pPr>
            <a:endParaRPr lang="en-US" baseline="0" dirty="0" smtClean="0"/>
          </a:p>
          <a:p>
            <a:pPr marL="0" indent="0">
              <a:buFont typeface="+mj-lt"/>
              <a:buNone/>
            </a:pPr>
            <a:endParaRPr lang="en-US" dirty="0" smtClean="0"/>
          </a:p>
          <a:p>
            <a:pPr marL="228600" indent="-228600">
              <a:buFont typeface="+mj-lt"/>
              <a:buAutoNum type="arabicPeriod"/>
            </a:pPr>
            <a:r>
              <a:rPr lang="en-US" dirty="0" smtClean="0"/>
              <a:t>Use a place value chart</a:t>
            </a:r>
            <a:r>
              <a:rPr lang="en-US" baseline="0" dirty="0" smtClean="0"/>
              <a:t> to show 2 x 0.423.  Draw on the chart, using the chip model.</a:t>
            </a:r>
          </a:p>
          <a:p>
            <a:endParaRPr lang="en-US" baseline="0" dirty="0" smtClean="0"/>
          </a:p>
          <a:p>
            <a:pPr marL="228600" indent="-228600">
              <a:buFont typeface="+mj-lt"/>
              <a:buAutoNum type="arabicPeriod"/>
            </a:pPr>
            <a:r>
              <a:rPr lang="en-US" baseline="0" dirty="0" smtClean="0"/>
              <a:t>As you draw the chip model on the place value chart, record your work in the standard algorithm.</a:t>
            </a:r>
          </a:p>
          <a:p>
            <a:pPr marL="228600" indent="-228600">
              <a:buFont typeface="+mj-lt"/>
              <a:buAutoNum type="arabicPeriod"/>
            </a:pPr>
            <a:endParaRPr lang="en-US" baseline="0" dirty="0" smtClean="0"/>
          </a:p>
          <a:p>
            <a:pPr marL="228600" indent="-228600">
              <a:buFont typeface="+mj-lt"/>
              <a:buAutoNum type="arabicPeriod"/>
            </a:pPr>
            <a:r>
              <a:rPr lang="en-US" baseline="0" dirty="0" smtClean="0"/>
              <a:t>Finally show the same problem using the area model. Make sure you use unit language as you solve with the area model.  </a:t>
            </a:r>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47</a:t>
            </a:fld>
            <a:endParaRPr lang="en-US" dirty="0"/>
          </a:p>
        </p:txBody>
      </p:sp>
      <p:sp>
        <p:nvSpPr>
          <p:cNvPr id="10"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150145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Display the previous slide as a model for participants</a:t>
            </a:r>
            <a:r>
              <a:rPr lang="en-US" baseline="0" dirty="0" smtClean="0"/>
              <a:t> as they work on these 2 problems.</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3</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5959979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These</a:t>
            </a:r>
            <a:r>
              <a:rPr lang="en-US" baseline="0" dirty="0" smtClean="0"/>
              <a:t> are the solutions found in the module.</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1</a:t>
            </a:r>
            <a:r>
              <a:rPr lang="en-US" sz="1800" dirty="0" smtClean="0"/>
              <a:t>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59599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endParaRPr lang="en-US" dirty="0" smtClean="0"/>
          </a:p>
          <a:p>
            <a:pPr>
              <a:lnSpc>
                <a:spcPct val="130000"/>
              </a:lnSpc>
            </a:pPr>
            <a:r>
              <a:rPr lang="en-US" dirty="0" smtClean="0"/>
              <a:t>Module Structure</a:t>
            </a:r>
          </a:p>
          <a:p>
            <a:pPr marL="404813" indent="-177800">
              <a:lnSpc>
                <a:spcPct val="130000"/>
              </a:lnSpc>
              <a:buFont typeface="Arial" pitchFamily="34" charset="0"/>
              <a:buChar char="•"/>
            </a:pPr>
            <a:r>
              <a:rPr lang="en-US" sz="1200" b="1" i="1" kern="1200" dirty="0" smtClean="0">
                <a:solidFill>
                  <a:schemeClr val="tx1"/>
                </a:solidFill>
                <a:effectLst/>
              </a:rPr>
              <a:t>A Story of Units</a:t>
            </a:r>
            <a:r>
              <a:rPr lang="en-US" sz="1200" b="1" kern="1200" dirty="0" smtClean="0">
                <a:solidFill>
                  <a:schemeClr val="tx1"/>
                </a:solidFill>
                <a:effectLst/>
              </a:rPr>
              <a:t>:  A Curriculum Overview for Grades P-5</a:t>
            </a:r>
            <a:r>
              <a:rPr lang="en-US" sz="1200" kern="1200" dirty="0" smtClean="0">
                <a:solidFill>
                  <a:schemeClr val="tx1"/>
                </a:solidFill>
                <a:effectLst/>
              </a:rPr>
              <a:t> provides a curriculum map and grade-level overview.  The curriculum map provides an at-a-glance view of the entire story, making clear the coherence of the curriculum and the role that each module</a:t>
            </a:r>
            <a:r>
              <a:rPr lang="en-US" sz="1200" kern="1200" baseline="0" dirty="0" smtClean="0">
                <a:solidFill>
                  <a:schemeClr val="tx1"/>
                </a:solidFill>
                <a:effectLst/>
              </a:rPr>
              <a:t> </a:t>
            </a:r>
            <a:r>
              <a:rPr lang="en-US" sz="1200" kern="1200" dirty="0" smtClean="0">
                <a:solidFill>
                  <a:schemeClr val="tx1"/>
                </a:solidFill>
                <a:effectLst/>
              </a:rPr>
              <a:t>plays in that progression. </a:t>
            </a:r>
          </a:p>
          <a:p>
            <a:pPr marL="404813" indent="-177800">
              <a:lnSpc>
                <a:spcPct val="130000"/>
              </a:lnSpc>
              <a:buFont typeface="Arial" pitchFamily="34" charset="0"/>
              <a:buChar char="•"/>
            </a:pPr>
            <a:r>
              <a:rPr lang="en-US" dirty="0" smtClean="0"/>
              <a:t>5-8 mods per grade level</a:t>
            </a:r>
          </a:p>
          <a:p>
            <a:pPr marL="404813" indent="-177800">
              <a:lnSpc>
                <a:spcPct val="130000"/>
              </a:lnSpc>
              <a:buFont typeface="Arial" pitchFamily="34" charset="0"/>
              <a:buChar char="•"/>
            </a:pPr>
            <a:r>
              <a:rPr lang="en-US" dirty="0" smtClean="0"/>
              <a:t>Modules are comprised of Topics.  The number of Topics vary by module. </a:t>
            </a:r>
          </a:p>
          <a:p>
            <a:pPr marL="404813" indent="-177800">
              <a:lnSpc>
                <a:spcPct val="130000"/>
              </a:lnSpc>
              <a:buFont typeface="Arial" pitchFamily="34" charset="0"/>
              <a:buChar char="•"/>
            </a:pPr>
            <a:r>
              <a:rPr lang="en-US" baseline="0" dirty="0" smtClean="0"/>
              <a:t>Topics vary in the number of lessons.</a:t>
            </a:r>
          </a:p>
          <a:p>
            <a:pPr marL="404813" indent="-177800">
              <a:lnSpc>
                <a:spcPct val="130000"/>
              </a:lnSpc>
              <a:buFont typeface="Arial" pitchFamily="34" charset="0"/>
              <a:buChar char="•"/>
            </a:pPr>
            <a:r>
              <a:rPr lang="en-US" baseline="0" dirty="0" smtClean="0"/>
              <a:t>Lesson designed for 60 minute instructional periods. </a:t>
            </a:r>
            <a:r>
              <a:rPr lang="en-US" dirty="0" smtClean="0"/>
              <a:t>Modules are comprised of topics</a:t>
            </a:r>
            <a:r>
              <a:rPr lang="en-US" dirty="0"/>
              <a:t>, </a:t>
            </a:r>
            <a:r>
              <a:rPr lang="en-US" dirty="0" smtClean="0"/>
              <a:t>topics </a:t>
            </a:r>
            <a:r>
              <a:rPr lang="en-US" dirty="0"/>
              <a:t>break into concepts, and concepts become lessons</a:t>
            </a:r>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5</a:t>
            </a:fld>
            <a:endParaRPr lang="en-US" dirty="0"/>
          </a:p>
        </p:txBody>
      </p:sp>
      <p:sp>
        <p:nvSpPr>
          <p:cNvPr id="6" name="Header Placeholder 5"/>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008606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Give</a:t>
            </a:r>
            <a:r>
              <a:rPr lang="en-US" baseline="0" dirty="0" smtClean="0"/>
              <a:t> participants time to answer this question.  Encourage use of tape diagrams.  </a:t>
            </a:r>
          </a:p>
          <a:p>
            <a:r>
              <a:rPr lang="en-US" dirty="0" smtClean="0"/>
              <a:t>Make sure that participants understand that tape diagrams won’t always give the numerical answer.</a:t>
            </a:r>
            <a:r>
              <a:rPr lang="en-US" baseline="0" dirty="0" smtClean="0"/>
              <a:t>  They will, however, help students understand what to do with the numbers. </a:t>
            </a:r>
          </a:p>
          <a:p>
            <a:r>
              <a:rPr lang="en-US" baseline="0" dirty="0" smtClean="0"/>
              <a:t>In this case, the students must first multiply to find the cost of 8 protractors, and then subtract that amount from $30.  One possible tape diagram is shown on the next slide.</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3</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7178039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You can model the problem using the document camera, or have a participant</a:t>
            </a:r>
            <a:r>
              <a:rPr lang="en-US" baseline="0" dirty="0" smtClean="0"/>
              <a:t> model his or her work.  You can use this slide to show the answer.</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1953993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We can</a:t>
            </a:r>
            <a:r>
              <a:rPr lang="en-US" baseline="0" dirty="0" smtClean="0"/>
              <a:t> use the standard algorithm to solve multiplication of decimals.  Click through the animation on this slide to show how this is taught.</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1514143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These standards are in Topics D &amp; E.</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481205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69145"/>
            <a:ext cx="6400800" cy="5486400"/>
          </a:xfrm>
        </p:spPr>
        <p:txBody>
          <a:bodyPr/>
          <a:lstStyle/>
          <a:p>
            <a:r>
              <a:rPr lang="en-US" dirty="0" smtClean="0"/>
              <a:t>After participants read the problem,</a:t>
            </a:r>
            <a:r>
              <a:rPr lang="en-US" baseline="0" dirty="0" smtClean="0"/>
              <a:t> give them time to talk with their partners in order to think of another way to name One and five tenths.</a:t>
            </a:r>
          </a:p>
          <a:p>
            <a:endParaRPr lang="en-US" baseline="0" dirty="0" smtClean="0"/>
          </a:p>
          <a:p>
            <a:r>
              <a:rPr lang="en-US" baseline="0" dirty="0" smtClean="0"/>
              <a:t>After they have a few minutes, click the animation that shows that we can rename “One and five tenths” as “15 tenths.”</a:t>
            </a:r>
          </a:p>
          <a:p>
            <a:endParaRPr lang="en-US" baseline="0" dirty="0" smtClean="0"/>
          </a:p>
          <a:p>
            <a:r>
              <a:rPr lang="en-US" baseline="0" dirty="0" smtClean="0"/>
              <a:t>T:  15 divided by 5 is…</a:t>
            </a:r>
          </a:p>
          <a:p>
            <a:endParaRPr lang="en-US" baseline="0" dirty="0" smtClean="0"/>
          </a:p>
          <a:p>
            <a:r>
              <a:rPr lang="en-US" baseline="0" dirty="0" smtClean="0"/>
              <a:t>S:  3</a:t>
            </a:r>
          </a:p>
          <a:p>
            <a:endParaRPr lang="en-US" baseline="0" dirty="0" smtClean="0"/>
          </a:p>
          <a:p>
            <a:r>
              <a:rPr lang="en-US" baseline="0" dirty="0" smtClean="0"/>
              <a:t>T:  (Click the animation to show 3.)  What</a:t>
            </a:r>
            <a:r>
              <a:rPr lang="fr-FR" baseline="0" dirty="0" smtClean="0"/>
              <a:t>’</a:t>
            </a:r>
            <a:r>
              <a:rPr lang="en-US" baseline="0" dirty="0" smtClean="0"/>
              <a:t>s the unit?</a:t>
            </a:r>
          </a:p>
          <a:p>
            <a:endParaRPr lang="en-US" baseline="0" dirty="0" smtClean="0"/>
          </a:p>
          <a:p>
            <a:r>
              <a:rPr lang="en-US" baseline="0" dirty="0" smtClean="0"/>
              <a:t>S:  Tenths.</a:t>
            </a:r>
          </a:p>
          <a:p>
            <a:endParaRPr lang="en-US" baseline="0" dirty="0" smtClean="0"/>
          </a:p>
          <a:p>
            <a:r>
              <a:rPr lang="en-US" baseline="0" dirty="0" smtClean="0"/>
              <a:t>T:  Read the division problem with the answer; read the equation.</a:t>
            </a:r>
          </a:p>
          <a:p>
            <a:endParaRPr lang="en-US" baseline="0" dirty="0" smtClean="0"/>
          </a:p>
          <a:p>
            <a:r>
              <a:rPr lang="en-US" baseline="0" dirty="0" smtClean="0"/>
              <a:t>S:  15 tenths divided by 5 equals 3 tenths.</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9963722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Talk through</a:t>
            </a:r>
            <a:r>
              <a:rPr lang="en-US" baseline="0" dirty="0" smtClean="0"/>
              <a:t> these two examples.  Click the animation as you go.  You can choose to use the document camera instead.</a:t>
            </a:r>
          </a:p>
          <a:p>
            <a:endParaRPr lang="en-US" baseline="0" dirty="0" smtClean="0"/>
          </a:p>
          <a:p>
            <a:r>
              <a:rPr lang="en-US" baseline="0" dirty="0" smtClean="0"/>
              <a:t>Then give participants time to finish the Modified Problem Set.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55</a:t>
            </a:fld>
            <a:endParaRPr lang="en-US" dirty="0"/>
          </a:p>
        </p:txBody>
      </p:sp>
      <p:sp>
        <p:nvSpPr>
          <p:cNvPr id="7" name="Notes Placeholder 1"/>
          <p:cNvSpPr txBox="1">
            <a:spLocks/>
          </p:cNvSpPr>
          <p:nvPr/>
        </p:nvSpPr>
        <p:spPr>
          <a:xfrm>
            <a:off x="4286992" y="743065"/>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3</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3636119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34740"/>
            <a:ext cx="6400800" cy="5486400"/>
          </a:xfrm>
        </p:spPr>
        <p:txBody>
          <a:bodyPr/>
          <a:lstStyle/>
          <a:p>
            <a:r>
              <a:rPr lang="en-US" dirty="0" smtClean="0"/>
              <a:t>This is a copy of the modified Problem Set for Lesson 13.  </a:t>
            </a:r>
          </a:p>
          <a:p>
            <a:endParaRPr lang="en-US" dirty="0" smtClean="0"/>
          </a:p>
          <a:p>
            <a:r>
              <a:rPr lang="en-US" dirty="0" smtClean="0"/>
              <a:t>After participants have time to solve</a:t>
            </a:r>
            <a:r>
              <a:rPr lang="en-US" baseline="0" dirty="0" smtClean="0"/>
              <a:t> the 4 problems, you can…</a:t>
            </a:r>
          </a:p>
          <a:p>
            <a:pPr marL="171450" indent="-171450">
              <a:buFont typeface="Arial"/>
              <a:buChar char="•"/>
            </a:pPr>
            <a:r>
              <a:rPr lang="en-US" baseline="0" dirty="0" smtClean="0"/>
              <a:t>ask for volunteers to show how they solved, or</a:t>
            </a:r>
          </a:p>
          <a:p>
            <a:pPr marL="171450" indent="-171450">
              <a:buFont typeface="Arial"/>
              <a:buChar char="•"/>
            </a:pPr>
            <a:r>
              <a:rPr lang="en-US" baseline="0" dirty="0" smtClean="0"/>
              <a:t>you can also use the document camera to model your thinking and the answers, </a:t>
            </a:r>
          </a:p>
          <a:p>
            <a:pPr marL="171450" indent="-171450">
              <a:buFont typeface="Arial"/>
              <a:buChar char="•"/>
            </a:pPr>
            <a:r>
              <a:rPr lang="en-US" baseline="0" dirty="0" smtClean="0"/>
              <a:t>or click the animation to show the answers.</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3</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3984014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599"/>
            <a:ext cx="6400800" cy="5844023"/>
          </a:xfrm>
        </p:spPr>
        <p:txBody>
          <a:bodyPr/>
          <a:lstStyle/>
          <a:p>
            <a:r>
              <a:rPr lang="en-US" dirty="0" smtClean="0"/>
              <a:t>Use the document</a:t>
            </a:r>
            <a:r>
              <a:rPr lang="en-US" baseline="0" dirty="0" smtClean="0"/>
              <a:t> camera, a hand-drawn place value chart, and the disks to model this problem.  As you work, record the process in the standard algorithm.  Below is the dialogue used in the vignette.  The slide is animated to show the same process.</a:t>
            </a:r>
          </a:p>
          <a:p>
            <a:r>
              <a:rPr lang="en-US" sz="1100" kern="1200" dirty="0" smtClean="0">
                <a:solidFill>
                  <a:schemeClr val="tx1"/>
                </a:solidFill>
                <a:effectLst/>
              </a:rPr>
              <a:t>T:	(Write 6.72 ÷ 3 =  </a:t>
            </a:r>
            <a:r>
              <a:rPr lang="en-US" sz="1100" u="sng" kern="1200" dirty="0" smtClean="0">
                <a:solidFill>
                  <a:schemeClr val="tx1"/>
                </a:solidFill>
                <a:effectLst/>
              </a:rPr>
              <a:t>        </a:t>
            </a:r>
            <a:r>
              <a:rPr lang="en-US" sz="1100" kern="1200" dirty="0" smtClean="0">
                <a:solidFill>
                  <a:schemeClr val="tx1"/>
                </a:solidFill>
                <a:effectLst/>
              </a:rPr>
              <a:t>on the board, and draw a place value chart with 3 groups at bottom.)  Show 6.72 on your place value chart using your place value disks.  I’ll draw on my chart.</a:t>
            </a:r>
          </a:p>
          <a:p>
            <a:r>
              <a:rPr lang="en-US" sz="1100" kern="1200" dirty="0" smtClean="0">
                <a:solidFill>
                  <a:schemeClr val="tx1"/>
                </a:solidFill>
                <a:effectLst/>
              </a:rPr>
              <a:t>S:	(Students represent their work with the place value disks.  For the first problem, the students will show their work with the place value disks.  The teacher will represent the work in a drawing, and in the algorithm.  In Problems 2 and 3 of the Concept Development, students may draw instead of using the disks.)</a:t>
            </a:r>
          </a:p>
          <a:p>
            <a:r>
              <a:rPr lang="en-US" sz="1100" kern="1200" dirty="0" smtClean="0">
                <a:solidFill>
                  <a:schemeClr val="tx1"/>
                </a:solidFill>
                <a:effectLst/>
              </a:rPr>
              <a:t>T:	Let’s begin with our largest units.  We will share 6 ones equally with 3 groups.  How many ones are in each group?</a:t>
            </a:r>
          </a:p>
          <a:p>
            <a:r>
              <a:rPr lang="en-US" sz="1100" kern="1200" dirty="0" smtClean="0">
                <a:solidFill>
                  <a:schemeClr val="tx1"/>
                </a:solidFill>
                <a:effectLst/>
              </a:rPr>
              <a:t>S:	2 ones.   (Students move the place value disks to show the distribution.)</a:t>
            </a:r>
          </a:p>
          <a:p>
            <a:r>
              <a:rPr lang="en-US" sz="1100" kern="1200" dirty="0" smtClean="0">
                <a:solidFill>
                  <a:schemeClr val="tx1"/>
                </a:solidFill>
                <a:effectLst/>
              </a:rPr>
              <a:t>T:	(Draw 2 place value disks in each group, and cross off in the dividend as they are shared.)  We gave each group 2 ones.  (In the algorithm, record 2 in the ones place in the quotient.)  How many ones did we share in all?</a:t>
            </a:r>
          </a:p>
          <a:p>
            <a:r>
              <a:rPr lang="en-US" sz="1100" kern="1200" dirty="0" smtClean="0">
                <a:solidFill>
                  <a:schemeClr val="tx1"/>
                </a:solidFill>
                <a:effectLst/>
              </a:rPr>
              <a:t>S:	6 ones.</a:t>
            </a:r>
          </a:p>
          <a:p>
            <a:r>
              <a:rPr lang="en-US" sz="1100" kern="1200" dirty="0" smtClean="0">
                <a:solidFill>
                  <a:schemeClr val="tx1"/>
                </a:solidFill>
                <a:effectLst/>
              </a:rPr>
              <a:t>T:	(Show the subtraction in the algorithm.)  How many ones are left to share?</a:t>
            </a:r>
          </a:p>
          <a:p>
            <a:r>
              <a:rPr lang="en-US" sz="1100" kern="1200" dirty="0" smtClean="0">
                <a:solidFill>
                  <a:schemeClr val="tx1"/>
                </a:solidFill>
                <a:effectLst/>
              </a:rPr>
              <a:t>S:	0 ones.</a:t>
            </a:r>
          </a:p>
          <a:p>
            <a:r>
              <a:rPr lang="en-US" sz="1100" kern="1200" dirty="0" smtClean="0">
                <a:solidFill>
                  <a:schemeClr val="tx1"/>
                </a:solidFill>
                <a:effectLst/>
              </a:rPr>
              <a:t>T:	Let’s share our tenths.  7 tenths divided by 3.  How many tenths can we share with each group?</a:t>
            </a:r>
          </a:p>
          <a:p>
            <a:r>
              <a:rPr lang="en-US" sz="1100" kern="1200" dirty="0" smtClean="0">
                <a:solidFill>
                  <a:schemeClr val="tx1"/>
                </a:solidFill>
                <a:effectLst/>
              </a:rPr>
              <a:t>S:	2 tenths.</a:t>
            </a:r>
          </a:p>
          <a:p>
            <a:r>
              <a:rPr lang="en-US" sz="1100" kern="1200" dirty="0" smtClean="0">
                <a:solidFill>
                  <a:schemeClr val="tx1"/>
                </a:solidFill>
                <a:effectLst/>
              </a:rPr>
              <a:t>T:	Using your place value disks, share your tenths.  I’ll show what we did on my place value chart, and in my written work.  (Draw to share, cross off in dividend.  Record in the algorithm.)</a:t>
            </a:r>
          </a:p>
          <a:p>
            <a:r>
              <a:rPr lang="en-US" sz="1100" kern="1200" dirty="0" smtClean="0">
                <a:solidFill>
                  <a:schemeClr val="tx1"/>
                </a:solidFill>
                <a:effectLst/>
              </a:rPr>
              <a:t>S:	(Students move the place value disks.)</a:t>
            </a:r>
          </a:p>
          <a:p>
            <a:r>
              <a:rPr lang="en-US" sz="1100" kern="1200" dirty="0" smtClean="0">
                <a:solidFill>
                  <a:schemeClr val="tx1"/>
                </a:solidFill>
                <a:effectLst/>
              </a:rPr>
              <a:t>T:	(Record 2 in tenths place in the quotient.)  How many tenths did we share in all?</a:t>
            </a:r>
          </a:p>
          <a:p>
            <a:r>
              <a:rPr lang="en-US" sz="1100" kern="1200" dirty="0" smtClean="0">
                <a:solidFill>
                  <a:schemeClr val="tx1"/>
                </a:solidFill>
                <a:effectLst/>
              </a:rPr>
              <a:t>S:	6 tenths.</a:t>
            </a:r>
          </a:p>
          <a:p>
            <a:r>
              <a:rPr lang="en-US" sz="1100" kern="1200" dirty="0" smtClean="0">
                <a:solidFill>
                  <a:schemeClr val="tx1"/>
                </a:solidFill>
                <a:effectLst/>
              </a:rPr>
              <a:t>T:	(Record subtraction.)  Let’s stop here a moment.  Why are we subtracting the 6 tenths?</a:t>
            </a:r>
          </a:p>
          <a:p>
            <a:r>
              <a:rPr lang="en-US" sz="1100" kern="1200" dirty="0" smtClean="0">
                <a:solidFill>
                  <a:schemeClr val="tx1"/>
                </a:solidFill>
                <a:effectLst/>
              </a:rPr>
              <a:t>S:	We have to take away the tenths we have already shared.  </a:t>
            </a:r>
            <a:r>
              <a:rPr lang="en-US" sz="1100" kern="1200" dirty="0" smtClean="0">
                <a:solidFill>
                  <a:schemeClr val="tx1"/>
                </a:solidFill>
                <a:effectLst/>
                <a:sym typeface="Wingdings"/>
              </a:rPr>
              <a:t></a:t>
            </a:r>
            <a:r>
              <a:rPr lang="en-US" sz="1100" kern="1200" dirty="0" smtClean="0">
                <a:solidFill>
                  <a:schemeClr val="tx1"/>
                </a:solidFill>
                <a:effectLst/>
              </a:rPr>
              <a:t> We distributed the 6 tenths into 3 groups, so we have to subtract them.</a:t>
            </a:r>
          </a:p>
          <a:p>
            <a:r>
              <a:rPr lang="en-US" sz="1100" kern="1200" dirty="0" smtClean="0">
                <a:solidFill>
                  <a:schemeClr val="tx1"/>
                </a:solidFill>
                <a:effectLst/>
              </a:rPr>
              <a:t>T:	Since we shared 6 tenths in all, how many tenths are left to share?</a:t>
            </a:r>
            <a:r>
              <a:rPr lang="en-US" sz="1100" dirty="0" smtClean="0">
                <a:effectLst/>
              </a:rPr>
              <a:t> </a:t>
            </a:r>
            <a:endParaRPr lang="en-US" sz="1100" baseline="0" dirty="0" smtClean="0"/>
          </a:p>
          <a:p>
            <a:endParaRPr lang="en-US" sz="1100"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3</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962448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This problem is listed in the modified Problem Set.</a:t>
            </a:r>
            <a:r>
              <a:rPr lang="en-US" baseline="0" dirty="0" smtClean="0"/>
              <a:t>  The participants need to draw a place value chart, and use the standard algorithm, as modeled with the last problem.</a:t>
            </a:r>
          </a:p>
          <a:p>
            <a:endParaRPr lang="en-US" baseline="0" dirty="0" smtClean="0"/>
          </a:p>
          <a:p>
            <a:r>
              <a:rPr lang="en-US" baseline="0" dirty="0" smtClean="0"/>
              <a:t>When they have had enough time to finish, model this problem using the document camera, or have a participant show his / her work.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1211173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This is the solution in the module.</a:t>
            </a:r>
          </a:p>
          <a:p>
            <a:endParaRPr lang="en-US" dirty="0" smtClean="0"/>
          </a:p>
          <a:p>
            <a:pPr marL="171450" indent="-171450">
              <a:buFont typeface="Arial"/>
              <a:buChar char="•"/>
            </a:pPr>
            <a:r>
              <a:rPr lang="en-US" dirty="0" smtClean="0"/>
              <a:t>Work with a partner to analyze</a:t>
            </a:r>
            <a:r>
              <a:rPr lang="en-US" baseline="0" dirty="0" smtClean="0"/>
              <a:t> this solution.</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12111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lstStyle/>
          <a:p>
            <a:r>
              <a:rPr lang="en-US" b="0" dirty="0" smtClean="0"/>
              <a:t>Each </a:t>
            </a:r>
            <a:r>
              <a:rPr lang="en-US" baseline="0" dirty="0" smtClean="0"/>
              <a:t>module is divided into topics.  Within a given topic, the lessons work together to build strong understanding of a set of related concepts.  </a:t>
            </a:r>
          </a:p>
          <a:p>
            <a:endParaRPr lang="en-US" baseline="0" dirty="0" smtClean="0"/>
          </a:p>
          <a:p>
            <a:r>
              <a:rPr lang="en-US" baseline="0" dirty="0" smtClean="0"/>
              <a:t>Quickly divide the large group into 3 smaller groups.  Assign each group one standard to read and discuss.  (More than one group can discuss a standard.)</a:t>
            </a:r>
          </a:p>
          <a:p>
            <a:endParaRPr lang="en-US" baseline="0" dirty="0" smtClean="0"/>
          </a:p>
          <a:p>
            <a:r>
              <a:rPr lang="en-US" baseline="0" dirty="0" smtClean="0"/>
              <a:t>After 3 minutes, ask participants to paraphrase each standard.</a:t>
            </a: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8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075475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Ask</a:t>
            </a:r>
            <a:r>
              <a:rPr lang="en-US" baseline="0" dirty="0" smtClean="0"/>
              <a:t> participants to solve this problem using a tape diagram.  </a:t>
            </a:r>
          </a:p>
          <a:p>
            <a:r>
              <a:rPr lang="en-US" baseline="0" dirty="0" smtClean="0"/>
              <a:t>Advance the animation to show one possible solution strategy.</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1172831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This</a:t>
            </a:r>
            <a:r>
              <a:rPr lang="en-US" baseline="0" dirty="0" smtClean="0"/>
              <a:t> is the second part of the problem.  Again, give participants time to complete, and then advance the animation to show one possible solution strategy.</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5" name="Date Placeholder 4"/>
          <p:cNvSpPr>
            <a:spLocks noGrp="1"/>
          </p:cNvSpPr>
          <p:nvPr>
            <p:ph type="dt" idx="11"/>
          </p:nvPr>
        </p:nvSpPr>
        <p:spPr/>
        <p:txBody>
          <a:bodyPr/>
          <a:lstStyle/>
          <a:p>
            <a:pPr>
              <a:defRPr/>
            </a:pPr>
            <a:r>
              <a:rPr lang="en-US" smtClean="0"/>
              <a:t>Grade 5 Module 1               Module Focus Session</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a:t>
            </a:r>
            <a:r>
              <a:rPr lang="en-US" sz="1800" dirty="0"/>
              <a:t>3</a:t>
            </a:r>
            <a:r>
              <a:rPr lang="en-US" sz="1800" dirty="0" smtClean="0"/>
              <a:t>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Footer Placeholder 7"/>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5981561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As you’ve seen, the sequence of objectives</a:t>
            </a:r>
            <a:r>
              <a:rPr lang="en-US" sz="1200" kern="1200" baseline="0" dirty="0" smtClean="0">
                <a:solidFill>
                  <a:schemeClr val="tx1"/>
                </a:solidFill>
                <a:latin typeface="Calibri" charset="0"/>
                <a:ea typeface="ＭＳ Ｐゴシック" charset="-128"/>
                <a:cs typeface="ＭＳ Ｐゴシック" charset="-128"/>
              </a:rPr>
              <a:t> is very intentional.  Each one is critical in preparing students for what comes next</a:t>
            </a:r>
            <a:r>
              <a:rPr lang="en-US" sz="1200" kern="1200" dirty="0" smtClean="0">
                <a:solidFill>
                  <a:schemeClr val="tx1"/>
                </a:solidFill>
                <a:latin typeface="Calibri" charset="0"/>
                <a:ea typeface="ＭＳ Ｐゴシック" charset="-128"/>
                <a:cs typeface="ＭＳ Ｐゴシック" charset="-128"/>
              </a:rPr>
              <a:t>.  We think of these objectives as rungs on a ladder</a:t>
            </a:r>
            <a:r>
              <a:rPr lang="en-US" sz="1200" kern="1200" baseline="0" dirty="0" smtClean="0">
                <a:solidFill>
                  <a:schemeClr val="tx1"/>
                </a:solidFill>
                <a:latin typeface="Calibri" charset="0"/>
                <a:ea typeface="ＭＳ Ｐゴシック" charset="-128"/>
                <a:cs typeface="ＭＳ Ｐゴシック" charset="-128"/>
              </a:rPr>
              <a:t> that lead to success of the module’s focus.  </a:t>
            </a:r>
            <a:r>
              <a:rPr lang="en-US" sz="1200" kern="1200" dirty="0" smtClean="0">
                <a:solidFill>
                  <a:schemeClr val="tx1"/>
                </a:solidFill>
                <a:latin typeface="Calibri" charset="0"/>
                <a:ea typeface="ＭＳ Ｐゴシック" charset="-128"/>
                <a:cs typeface="ＭＳ Ｐゴシック" charset="-128"/>
              </a:rPr>
              <a:t>Collectively,</a:t>
            </a:r>
            <a:r>
              <a:rPr lang="en-US" sz="1200" kern="1200" baseline="0" dirty="0" smtClean="0">
                <a:solidFill>
                  <a:schemeClr val="tx1"/>
                </a:solidFill>
                <a:latin typeface="Calibri" charset="0"/>
                <a:ea typeface="ＭＳ Ｐゴシック" charset="-128"/>
                <a:cs typeface="ＭＳ Ｐゴシック" charset="-128"/>
              </a:rPr>
              <a:t> they play a significant role in the students achieving mastery of the grade’s expectations.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Keep in mind that we only sampled a small part of each objective.  When looking at the daily lesson, you’ll find that each plan is thoroughly detailed… as you experienced with Lesson 1 at the beginning of this session.</a:t>
            </a:r>
            <a:endParaRPr lang="en-US" sz="1200"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Now, we are going to examine</a:t>
            </a:r>
            <a:r>
              <a:rPr lang="en-US" sz="1200" kern="1200" baseline="0" dirty="0" smtClean="0">
                <a:solidFill>
                  <a:schemeClr val="tx1"/>
                </a:solidFill>
                <a:latin typeface="Calibri" charset="0"/>
                <a:ea typeface="ＭＳ Ｐゴシック" charset="-128"/>
                <a:cs typeface="ＭＳ Ｐゴシック" charset="-128"/>
              </a:rPr>
              <a:t> the module in its entirety. </a:t>
            </a:r>
            <a:endParaRPr lang="en-US" sz="1200" kern="1200" dirty="0" smtClean="0">
              <a:solidFill>
                <a:schemeClr val="tx1"/>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62</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1"/>
          </p:nvPr>
        </p:nvSpPr>
        <p:spPr/>
        <p:txBody>
          <a:bodyPr/>
          <a:lstStyle/>
          <a:p>
            <a:pPr>
              <a:defRPr/>
            </a:pPr>
            <a:r>
              <a:rPr lang="en-US" smtClean="0"/>
              <a:t>Grade 5 Module 1               Module Focus Session</a:t>
            </a:r>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5" name="Footer Placeholder 4"/>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872456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eaLnBrk="0" fontAlgn="base" hangingPunct="0"/>
            <a:r>
              <a:rPr lang="en-US" sz="1200" kern="1200" dirty="0" smtClean="0">
                <a:solidFill>
                  <a:schemeClr val="tx1"/>
                </a:solidFill>
                <a:effectLst/>
                <a:latin typeface="Calibri" charset="0"/>
                <a:ea typeface="ＭＳ Ｐゴシック" charset="-128"/>
                <a:cs typeface="ＭＳ Ｐゴシック" charset="-128"/>
              </a:rPr>
              <a:t>To continue our study of Module 1, we’re going to first take some time to examine a portion of the Progression document that serves as the foundation for this module.  You’ll have about 10 minutes to read through the document independently or with a partner.  As you read, highlight the information that is relevant to the content of this module.</a:t>
            </a:r>
          </a:p>
          <a:p>
            <a:pPr eaLnBrk="0" fontAlgn="base" hangingPunct="0"/>
            <a:r>
              <a:rPr lang="en-US" sz="1200" i="1" kern="1200" dirty="0" smtClean="0">
                <a:solidFill>
                  <a:schemeClr val="tx1"/>
                </a:solidFill>
                <a:effectLst/>
                <a:latin typeface="Calibri" charset="0"/>
                <a:ea typeface="ＭＳ Ｐゴシック" charset="-128"/>
                <a:cs typeface="ＭＳ Ｐゴシック" charset="-128"/>
              </a:rPr>
              <a:t>Allow participants 10 minutes to read independently.  Encourage them to highlight and make notes.  </a:t>
            </a:r>
            <a:endParaRPr lang="en-US" sz="1200" kern="1200" dirty="0" smtClean="0">
              <a:solidFill>
                <a:schemeClr val="tx1"/>
              </a:solidFill>
              <a:effectLst/>
              <a:latin typeface="Calibri" charset="0"/>
              <a:ea typeface="ＭＳ Ｐゴシック" charset="-128"/>
              <a:cs typeface="ＭＳ Ｐゴシック" charset="-128"/>
            </a:endParaRPr>
          </a:p>
          <a:p>
            <a:r>
              <a:rPr lang="en-US" i="1" baseline="0" dirty="0" smtClean="0"/>
              <a:t>.</a:t>
            </a: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63</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7354456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a:defRPr/>
            </a:pPr>
            <a:endParaRPr lang="en-US" i="1" dirty="0"/>
          </a:p>
          <a:p>
            <a:pPr>
              <a:defRPr/>
            </a:pPr>
            <a:r>
              <a:rPr lang="en-US" i="1" dirty="0"/>
              <a:t>Allow 2 minutes for participants to turn and talk about their reflections.  Then, facilitate a discussion.</a:t>
            </a:r>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64</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7354456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lstStyle/>
          <a:p>
            <a:r>
              <a:rPr lang="en-US" i="0" dirty="0" smtClean="0"/>
              <a:t>Give</a:t>
            </a:r>
            <a:r>
              <a:rPr lang="en-US" i="0" baseline="0" dirty="0" smtClean="0"/>
              <a:t> about 10 minutes for participants to read (skim) these fluency activities.</a:t>
            </a:r>
          </a:p>
          <a:p>
            <a:endParaRPr lang="en-US" i="0" baseline="0" dirty="0" smtClean="0"/>
          </a:p>
          <a:p>
            <a:r>
              <a:rPr lang="en-US" i="0" baseline="0" dirty="0" smtClean="0"/>
              <a:t>Discuss the focus question.</a:t>
            </a:r>
          </a:p>
          <a:p>
            <a:endParaRPr lang="en-US" i="0" baseline="0" dirty="0" smtClean="0"/>
          </a:p>
          <a:p>
            <a:pPr marL="1144588" lvl="2" indent="-457200"/>
            <a:r>
              <a:rPr lang="en-US" i="0" baseline="0" dirty="0" smtClean="0"/>
              <a:t>Participants should say that they recognize the three types of fluency activities:</a:t>
            </a:r>
          </a:p>
          <a:p>
            <a:pPr marL="1144588" lvl="2" indent="-457200"/>
            <a:endParaRPr lang="en-US" i="0" baseline="0" dirty="0" smtClean="0"/>
          </a:p>
          <a:p>
            <a:pPr marL="1144588" lvl="2" indent="-457200"/>
            <a:r>
              <a:rPr lang="en-US" b="1" dirty="0" smtClean="0"/>
              <a:t>Maintenance:  </a:t>
            </a:r>
            <a:r>
              <a:rPr lang="en-US" dirty="0" smtClean="0"/>
              <a:t>Staying sharp on previously learned skills </a:t>
            </a:r>
          </a:p>
          <a:p>
            <a:pPr marL="1144588" lvl="2" indent="-457200"/>
            <a:endParaRPr lang="en-US" sz="1200" dirty="0" smtClean="0"/>
          </a:p>
          <a:p>
            <a:pPr marL="1144588" lvl="2" indent="-457200"/>
            <a:r>
              <a:rPr lang="en-US" b="1" dirty="0" smtClean="0"/>
              <a:t>Preparation:  </a:t>
            </a:r>
            <a:r>
              <a:rPr lang="en-US" dirty="0" smtClean="0"/>
              <a:t>Targeted practice for the current lesson</a:t>
            </a:r>
          </a:p>
          <a:p>
            <a:pPr marL="1144588" lvl="2" indent="-457200"/>
            <a:endParaRPr lang="en-US" sz="1200" dirty="0" smtClean="0"/>
          </a:p>
          <a:p>
            <a:pPr marL="1144588" lvl="2" indent="-457200">
              <a:spcAft>
                <a:spcPts val="1200"/>
              </a:spcAft>
            </a:pPr>
            <a:r>
              <a:rPr lang="en-US" b="1" dirty="0" smtClean="0"/>
              <a:t>Anticipation</a:t>
            </a:r>
            <a:r>
              <a:rPr lang="en-US" dirty="0" smtClean="0"/>
              <a:t>:  Building skills to prepare students for the in-depth work of future lessons</a:t>
            </a:r>
          </a:p>
          <a:p>
            <a:pPr marL="1144588" lvl="2" indent="-457200">
              <a:spcAft>
                <a:spcPts val="1200"/>
              </a:spcAft>
            </a:pPr>
            <a:endParaRPr lang="en-US" dirty="0" smtClean="0"/>
          </a:p>
          <a:p>
            <a:pPr marL="1144588" lvl="2" indent="-457200">
              <a:spcAft>
                <a:spcPts val="1200"/>
              </a:spcAft>
            </a:pPr>
            <a:endParaRPr lang="en-US" dirty="0" smtClean="0"/>
          </a:p>
          <a:p>
            <a:endParaRPr lang="en-US" i="0" baseline="0" dirty="0" smtClean="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65</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5712806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t>Work in</a:t>
            </a:r>
            <a:r>
              <a:rPr lang="en-US" sz="1200" baseline="0" dirty="0" smtClean="0"/>
              <a:t> pairs to complete every Problem Set.  With your partner, analyze the sequence of each Problem Set and the sequence of material across the Problem Sets.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i="1" baseline="0" dirty="0" smtClean="0"/>
              <a:t>If time is short, you can have participants review the completed problem sets found within the modules.</a:t>
            </a:r>
            <a:endParaRPr lang="en-US" sz="1200" i="1"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66</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20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4029368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Now you’ve had a chance to examine</a:t>
            </a:r>
            <a:r>
              <a:rPr lang="en-US" sz="1200" kern="1200" baseline="0" dirty="0" smtClean="0">
                <a:solidFill>
                  <a:schemeClr val="tx1"/>
                </a:solidFill>
                <a:latin typeface="Calibri" charset="0"/>
                <a:ea typeface="ＭＳ Ｐゴシック" charset="-128"/>
                <a:cs typeface="ＭＳ Ｐゴシック" charset="-128"/>
              </a:rPr>
              <a:t> this module at several levels.  We looked at the lesson components, we explored the instructional sequence from objective to objective, and we’ve thought about what this module accomplishes in the larger scope of mathematical understanding.</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Let’s spend some time now discussing strategies for implementation and preparing for the beginning of the upcoming school year.</a:t>
            </a:r>
            <a:endParaRPr lang="en-US" sz="1200" kern="1200" dirty="0" smtClean="0">
              <a:solidFill>
                <a:schemeClr val="tx1"/>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67</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1"/>
          </p:nvPr>
        </p:nvSpPr>
        <p:spPr/>
        <p:txBody>
          <a:bodyPr/>
          <a:lstStyle/>
          <a:p>
            <a:pPr>
              <a:defRPr/>
            </a:pPr>
            <a:r>
              <a:rPr lang="en-US" smtClean="0"/>
              <a:t>Grade 5 Module 1               Module Focus Session</a:t>
            </a:r>
            <a:endParaRPr lang="en-US" dirty="0"/>
          </a:p>
        </p:txBody>
      </p:sp>
      <p:sp>
        <p:nvSpPr>
          <p:cNvPr id="13" name="Header Placeholder 12"/>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5" name="Footer Placeholder 4"/>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5872456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Click to advance the first bullet.  Allow time for participants to read the module overview and the topic opener</a:t>
            </a:r>
            <a:r>
              <a:rPr lang="en-US" i="1" baseline="0" dirty="0" smtClean="0"/>
              <a:t> </a:t>
            </a:r>
            <a:r>
              <a:rPr lang="en-US" i="1" dirty="0" smtClean="0"/>
              <a:t>for the pre-selected topic.  </a:t>
            </a:r>
          </a:p>
          <a:p>
            <a:endParaRPr lang="en-US" i="1" dirty="0" smtClean="0"/>
          </a:p>
          <a:p>
            <a:r>
              <a:rPr lang="en-US" i="1" dirty="0" smtClean="0"/>
              <a:t>Click to advance second bullet.  </a:t>
            </a:r>
            <a:r>
              <a:rPr lang="en-US" i="1" baseline="0" dirty="0" smtClean="0"/>
              <a:t>Allow time for participants to study the sample work provided for the module assessment(s).  </a:t>
            </a:r>
          </a:p>
          <a:p>
            <a:endParaRPr lang="en-US" i="1" baseline="0" dirty="0" smtClean="0"/>
          </a:p>
          <a:p>
            <a:r>
              <a:rPr lang="en-US" i="1" baseline="0" dirty="0" smtClean="0"/>
              <a:t>NOTE TO FACILITATORS:  It is likely that participants will have already studied these documents during Session 1 of this NTI.  If this is the case, there is no need to spend additional time on </a:t>
            </a:r>
            <a:r>
              <a:rPr lang="en-US" i="1" baseline="0" smtClean="0"/>
              <a:t>this slide at this point.</a:t>
            </a:r>
            <a:endParaRPr lang="en-US" i="1"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The module overview, topic opener, and applicable module assessment(s) for any topic from any module at any grade level</a:t>
            </a:r>
            <a:endParaRPr lang="en-US" sz="1100" baseline="0" dirty="0"/>
          </a:p>
        </p:txBody>
      </p:sp>
      <p:sp>
        <p:nvSpPr>
          <p:cNvPr id="4" name="Date Placeholder 3"/>
          <p:cNvSpPr>
            <a:spLocks noGrp="1"/>
          </p:cNvSpPr>
          <p:nvPr>
            <p:ph type="dt" idx="10"/>
          </p:nvPr>
        </p:nvSpPr>
        <p:spPr/>
        <p:txBody>
          <a:bodyPr/>
          <a:lstStyle/>
          <a:p>
            <a:pPr>
              <a:defRPr/>
            </a:pPr>
            <a:r>
              <a:rPr lang="en-US" smtClean="0"/>
              <a:t>Grade 5 Module 1               Module Focus Session</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68</a:t>
            </a:fld>
            <a:endParaRPr lang="en-US" dirty="0"/>
          </a:p>
        </p:txBody>
      </p:sp>
      <p:sp>
        <p:nvSpPr>
          <p:cNvPr id="8" name="Header Placeholder 7"/>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0944823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Click to advance the first bullet.  Allow time for participants to read the first lesson of the pre-selected topic.  </a:t>
            </a:r>
          </a:p>
          <a:p>
            <a:endParaRPr lang="en-US" i="1" dirty="0" smtClean="0"/>
          </a:p>
          <a:p>
            <a:r>
              <a:rPr lang="en-US" i="1" dirty="0" smtClean="0"/>
              <a:t>Click to advance second bullet.  Read aloud</a:t>
            </a:r>
            <a:r>
              <a:rPr lang="en-US" i="1" baseline="0" dirty="0" smtClean="0"/>
              <a:t> the objective of the first lesson.  Allow time for participants to re-read the exit ticket.  Facilitate a discussion about the major concept required by the exit ticket.</a:t>
            </a:r>
          </a:p>
          <a:p>
            <a:endParaRPr lang="en-US" i="1" baseline="0" dirty="0" smtClean="0"/>
          </a:p>
          <a:p>
            <a:r>
              <a:rPr lang="en-US" i="1" baseline="0" dirty="0" smtClean="0"/>
              <a:t>Click to advance the third bullet.  Allow time for participants to study the concept development and problem set.  If</a:t>
            </a:r>
            <a:r>
              <a:rPr lang="en-US" i="1" dirty="0" smtClean="0"/>
              <a:t> participants have paper copies of the lessons, encourage them to highlight the portions of the CD/PS that are critical in preparation for the exit ticket.</a:t>
            </a:r>
            <a:r>
              <a:rPr lang="en-US" i="1" baseline="0" dirty="0" smtClean="0"/>
              <a:t>  Facilitate a discussion about those portions of the lesson</a:t>
            </a:r>
            <a:r>
              <a:rPr lang="en-US" i="1" dirty="0" smtClean="0"/>
              <a:t> that </a:t>
            </a:r>
            <a:r>
              <a:rPr lang="en-US" i="1" baseline="0" dirty="0" smtClean="0"/>
              <a:t>are necessary in preparation for the exit ticket and those that</a:t>
            </a:r>
            <a:r>
              <a:rPr lang="en-US" i="1" dirty="0" smtClean="0"/>
              <a:t> </a:t>
            </a:r>
            <a:r>
              <a:rPr lang="en-US" i="1" baseline="0" dirty="0" smtClean="0"/>
              <a:t>go beyond the major concept needed for the exit ticket.</a:t>
            </a:r>
            <a:endParaRPr lang="en-US" i="1"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The preselected topic </a:t>
            </a:r>
          </a:p>
          <a:p>
            <a:pPr marL="458788" lvl="1" indent="-285750">
              <a:buFont typeface="Arial" pitchFamily="34" charset="0"/>
              <a:buChar char="•"/>
              <a:tabLst/>
            </a:pPr>
            <a:r>
              <a:rPr lang="en-US" sz="1100" baseline="0" dirty="0" smtClean="0"/>
              <a:t>Highlighters (optional)</a:t>
            </a:r>
            <a:endParaRPr lang="en-US" sz="1100" baseline="0" dirty="0"/>
          </a:p>
        </p:txBody>
      </p:sp>
      <p:sp>
        <p:nvSpPr>
          <p:cNvPr id="4" name="Date Placeholder 3"/>
          <p:cNvSpPr>
            <a:spLocks noGrp="1"/>
          </p:cNvSpPr>
          <p:nvPr>
            <p:ph type="dt" idx="10"/>
          </p:nvPr>
        </p:nvSpPr>
        <p:spPr/>
        <p:txBody>
          <a:bodyPr/>
          <a:lstStyle/>
          <a:p>
            <a:pPr>
              <a:defRPr/>
            </a:pPr>
            <a:r>
              <a:rPr lang="en-US" smtClean="0"/>
              <a:t>Grade 5 Module 1               Module Focus Session</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69</a:t>
            </a:fld>
            <a:endParaRPr lang="en-US" dirty="0"/>
          </a:p>
        </p:txBody>
      </p:sp>
      <p:sp>
        <p:nvSpPr>
          <p:cNvPr id="8" name="Header Placeholder 7"/>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09448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171450" lvl="0" indent="-171450">
              <a:buFont typeface="Arial"/>
              <a:buChar char="•"/>
            </a:pPr>
            <a:r>
              <a:rPr lang="en-US" i="0" baseline="0" dirty="0" smtClean="0"/>
              <a:t>This is the first fluency in grade 5.</a:t>
            </a:r>
          </a:p>
          <a:p>
            <a:pPr marL="171450" lvl="0" indent="-171450">
              <a:buFont typeface="Arial"/>
              <a:buChar char="•"/>
            </a:pPr>
            <a:r>
              <a:rPr lang="en-US" i="0" baseline="0" dirty="0" smtClean="0"/>
              <a:t>Some participants will not be familiar with renaming 120 ones as 12 tens, so this is a learning opportunity as well as an introduction to unit language.  </a:t>
            </a:r>
          </a:p>
          <a:p>
            <a:pPr marL="171450" lvl="0" indent="-171450">
              <a:buFont typeface="Arial"/>
              <a:buChar char="•"/>
            </a:pPr>
            <a:r>
              <a:rPr lang="en-US" i="0" baseline="0" dirty="0" smtClean="0"/>
              <a:t>Use the document camera to facilitate this fluency activity.  </a:t>
            </a:r>
          </a:p>
          <a:p>
            <a:pPr marL="171450" lvl="0" indent="-171450">
              <a:buFont typeface="Arial"/>
              <a:buChar char="•"/>
            </a:pPr>
            <a:r>
              <a:rPr lang="en-US" i="0" baseline="0" dirty="0" smtClean="0"/>
              <a:t>Although you can write this on a personal white board, there is a printed version all ready with the materials.</a:t>
            </a:r>
          </a:p>
          <a:p>
            <a:pPr marL="171450" lvl="0" indent="-171450">
              <a:buFont typeface="Arial"/>
              <a:buChar char="•"/>
            </a:pPr>
            <a:endParaRPr lang="en-US" i="0" baseline="0" dirty="0" smtClean="0"/>
          </a:p>
          <a:p>
            <a:pPr marL="0" lvl="0" indent="0">
              <a:buFont typeface="Arial"/>
              <a:buNone/>
            </a:pPr>
            <a:r>
              <a:rPr lang="en-US" i="0" baseline="0" dirty="0" smtClean="0"/>
              <a:t>T:  	(Write 10 ones = ___ ten.)  Say the number sentence.</a:t>
            </a:r>
          </a:p>
          <a:p>
            <a:pPr marL="0" lvl="0" indent="0">
              <a:buFont typeface="Arial"/>
              <a:buNone/>
            </a:pPr>
            <a:r>
              <a:rPr lang="en-US" i="0" baseline="0" dirty="0" smtClean="0"/>
              <a:t>S: 	10 ones = 1 ten.</a:t>
            </a:r>
          </a:p>
          <a:p>
            <a:pPr marL="0" lvl="0" indent="0">
              <a:buFont typeface="Arial"/>
              <a:buNone/>
            </a:pPr>
            <a:r>
              <a:rPr lang="en-US" i="0" baseline="0" dirty="0" smtClean="0"/>
              <a:t>T:  	(Write 20 ones = ___ tens.)  Say the number sentence.</a:t>
            </a:r>
          </a:p>
          <a:p>
            <a:pPr marL="0" lvl="0" indent="0">
              <a:buFont typeface="Arial"/>
              <a:buNone/>
            </a:pPr>
            <a:r>
              <a:rPr lang="en-US" i="0" baseline="0" dirty="0" smtClean="0"/>
              <a:t>S:	20 ones = 2 tens.</a:t>
            </a:r>
          </a:p>
          <a:p>
            <a:pPr marL="0" lvl="0" indent="0">
              <a:buFont typeface="Arial"/>
              <a:buNone/>
            </a:pPr>
            <a:r>
              <a:rPr lang="en-US" i="0" baseline="0" dirty="0" smtClean="0"/>
              <a:t>T:  	100 ones.</a:t>
            </a:r>
          </a:p>
          <a:p>
            <a:pPr marL="0" lvl="0" indent="0">
              <a:buFont typeface="Arial"/>
              <a:buNone/>
            </a:pPr>
            <a:r>
              <a:rPr lang="en-US" i="0" baseline="0" dirty="0" smtClean="0"/>
              <a:t>S:	10 tens.</a:t>
            </a:r>
          </a:p>
          <a:p>
            <a:pPr marL="0" lvl="0" indent="0">
              <a:buFont typeface="Arial"/>
              <a:buNone/>
            </a:pPr>
            <a:r>
              <a:rPr lang="en-US" i="0" baseline="0" dirty="0" smtClean="0"/>
              <a:t>T:	110 tens.</a:t>
            </a:r>
          </a:p>
          <a:p>
            <a:pPr marL="0" lvl="0" indent="0">
              <a:buFont typeface="Arial"/>
              <a:buNone/>
            </a:pPr>
            <a:r>
              <a:rPr lang="en-US" i="0" baseline="0" dirty="0" smtClean="0"/>
              <a:t>S:	11 tens.</a:t>
            </a:r>
          </a:p>
          <a:p>
            <a:pPr marL="0" lvl="0" indent="0">
              <a:buFont typeface="Arial"/>
              <a:buNone/>
            </a:pPr>
            <a:r>
              <a:rPr lang="en-US" i="0" baseline="0" dirty="0" smtClean="0"/>
              <a:t>T:  	120 ones.</a:t>
            </a:r>
          </a:p>
          <a:p>
            <a:pPr marL="0" lvl="0" indent="0">
              <a:buFont typeface="Arial"/>
              <a:buNone/>
            </a:pPr>
            <a:r>
              <a:rPr lang="en-US" i="0" baseline="0" dirty="0" smtClean="0"/>
              <a:t>S:	12 tens.</a:t>
            </a:r>
          </a:p>
          <a:p>
            <a:pPr marL="0" lvl="0" indent="0">
              <a:buFont typeface="Arial"/>
              <a:buNone/>
            </a:pPr>
            <a:r>
              <a:rPr lang="en-US" i="0" baseline="0" dirty="0" smtClean="0"/>
              <a:t>T:	640 ones.</a:t>
            </a:r>
          </a:p>
          <a:p>
            <a:pPr marL="0" lvl="0" indent="0">
              <a:buFont typeface="Arial"/>
              <a:buNone/>
            </a:pPr>
            <a:r>
              <a:rPr lang="en-US" i="0" baseline="0" dirty="0" smtClean="0"/>
              <a:t>S:	64 tens.</a:t>
            </a:r>
          </a:p>
          <a:p>
            <a:pPr marL="0" lvl="0" indent="0">
              <a:buFont typeface="Arial"/>
              <a:buNone/>
            </a:pPr>
            <a:r>
              <a:rPr lang="en-US" i="0" baseline="0" dirty="0" smtClean="0"/>
              <a:t>T:	830 ones.</a:t>
            </a:r>
          </a:p>
          <a:p>
            <a:pPr marL="0" lvl="0" indent="0">
              <a:buFont typeface="Arial"/>
              <a:buNone/>
            </a:pPr>
            <a:r>
              <a:rPr lang="en-US" i="0" baseline="0" dirty="0" smtClean="0"/>
              <a:t>S:	83 tens.</a:t>
            </a:r>
          </a:p>
          <a:p>
            <a:pPr marL="628650" lvl="1" indent="-171450">
              <a:buFont typeface="Arial"/>
              <a:buChar char="•"/>
            </a:pPr>
            <a:endParaRPr lang="en-US" i="0" baseline="0" dirty="0" smtClean="0"/>
          </a:p>
          <a:p>
            <a:pPr marL="628650" lvl="1" indent="-171450">
              <a:buFont typeface="Arial"/>
              <a:buChar char="•"/>
            </a:pPr>
            <a:endParaRPr lang="en-US" i="0" baseline="0" dirty="0" smtClean="0"/>
          </a:p>
          <a:p>
            <a:pPr marL="457200" lvl="1" indent="0">
              <a:buFont typeface="Arial"/>
              <a:buNone/>
            </a:pPr>
            <a:endParaRPr lang="en-US" i="0" baseline="0" dirty="0" smtClean="0"/>
          </a:p>
          <a:p>
            <a:pPr marL="171450" lvl="0" indent="-171450">
              <a:buFont typeface="Arial"/>
              <a:buChar char="•"/>
            </a:pPr>
            <a:endParaRPr lang="en-US" i="0" baseline="0" dirty="0" smtClean="0"/>
          </a:p>
          <a:p>
            <a:pPr lvl="0"/>
            <a:r>
              <a:rPr lang="en-US" i="1" baseline="0" dirty="0" smtClean="0"/>
              <a:t>**</a:t>
            </a:r>
            <a:r>
              <a:rPr lang="en-US" b="1" i="0" baseline="0" dirty="0" smtClean="0"/>
              <a:t>If I were teaching this with limited time for fluency, I would choose this activity out of the three in this lesson to do, and skip the others, </a:t>
            </a:r>
            <a:r>
              <a:rPr lang="en-US" b="1" i="0" baseline="0" dirty="0" err="1" smtClean="0"/>
              <a:t>bc</a:t>
            </a:r>
            <a:r>
              <a:rPr lang="en-US" b="1" i="0" baseline="0" dirty="0" smtClean="0"/>
              <a:t> this gets to the heart of the skills in this lesson in the most efficient way…”</a:t>
            </a:r>
          </a:p>
          <a:p>
            <a:pPr lvl="0"/>
            <a:endParaRPr lang="en-US" b="1" i="0" baseline="0" dirty="0" smtClean="0"/>
          </a:p>
          <a:p>
            <a:pPr lvl="0"/>
            <a:r>
              <a:rPr lang="en-US" b="0" i="0" baseline="0" dirty="0" smtClean="0"/>
              <a:t>If time, participants practice leading each other through other fluency exercise. </a:t>
            </a:r>
          </a:p>
          <a:p>
            <a:pPr lvl="0"/>
            <a:r>
              <a:rPr lang="en-US" i="1" baseline="0" dirty="0" smtClean="0"/>
              <a:t>(COMPARE DECIMAL FRACTIONS.)</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7</a:t>
            </a:fld>
            <a:endParaRPr lang="en-US"/>
          </a:p>
        </p:txBody>
      </p:sp>
      <p:sp>
        <p:nvSpPr>
          <p:cNvPr id="6" name="Header Placeholder 5"/>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Personal marker boards</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5215655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Click to advance the first bullet. </a:t>
            </a:r>
            <a:r>
              <a:rPr lang="en-US" i="1" baseline="0" dirty="0" smtClean="0"/>
              <a:t>Facilitate a discussion about how participants’ previous observations might be further impacted as they consider the needs of a specific group of students.  As appropriate, draw attention to any relevant notes boxes in the margins of the lesson</a:t>
            </a:r>
            <a:r>
              <a:rPr lang="en-US" i="1" dirty="0" smtClean="0"/>
              <a:t>.  </a:t>
            </a:r>
          </a:p>
          <a:p>
            <a:endParaRPr lang="en-US" i="1" dirty="0" smtClean="0"/>
          </a:p>
          <a:p>
            <a:r>
              <a:rPr lang="en-US" i="1" dirty="0" smtClean="0"/>
              <a:t>Click to advance second bullet. </a:t>
            </a:r>
            <a:r>
              <a:rPr lang="en-US" i="1" baseline="0" dirty="0" smtClean="0"/>
              <a:t>Allow time for participants to read the exit ticket for the next lesson.  Facilitate a discussion about the relationship between the two exit tickets.</a:t>
            </a:r>
          </a:p>
          <a:p>
            <a:endParaRPr lang="en-US" i="1" baseline="0" dirty="0" smtClean="0"/>
          </a:p>
          <a:p>
            <a:r>
              <a:rPr lang="en-US" i="1" baseline="0" dirty="0" smtClean="0"/>
              <a:t>Click to advance the third bullet. Facilitate discussion about how these new observations might further impact their decisions regarding implementation of the first lesson.</a:t>
            </a:r>
            <a:endParaRPr lang="en-US" i="1"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a:t>The preselected topic </a:t>
            </a:r>
          </a:p>
        </p:txBody>
      </p:sp>
      <p:sp>
        <p:nvSpPr>
          <p:cNvPr id="4" name="Date Placeholder 3"/>
          <p:cNvSpPr>
            <a:spLocks noGrp="1"/>
          </p:cNvSpPr>
          <p:nvPr>
            <p:ph type="dt" idx="10"/>
          </p:nvPr>
        </p:nvSpPr>
        <p:spPr/>
        <p:txBody>
          <a:bodyPr/>
          <a:lstStyle/>
          <a:p>
            <a:pPr>
              <a:defRPr/>
            </a:pPr>
            <a:r>
              <a:rPr lang="en-US" smtClean="0"/>
              <a:t>Grade 5 Module 1               Module Focus Session</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70</a:t>
            </a:fld>
            <a:endParaRPr lang="en-US" dirty="0"/>
          </a:p>
        </p:txBody>
      </p:sp>
      <p:sp>
        <p:nvSpPr>
          <p:cNvPr id="10" name="Header Placeholder 9"/>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27821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Click to advance the first bullet. </a:t>
            </a:r>
            <a:r>
              <a:rPr lang="en-US" i="1" baseline="0" dirty="0" smtClean="0"/>
              <a:t>Facilitate a discussion about how the student debrief is impacted by the implementation decisions made thus far</a:t>
            </a:r>
            <a:r>
              <a:rPr lang="en-US" i="1" dirty="0" smtClean="0"/>
              <a:t>.  </a:t>
            </a:r>
          </a:p>
          <a:p>
            <a:endParaRPr lang="en-US" i="1" dirty="0" smtClean="0"/>
          </a:p>
          <a:p>
            <a:r>
              <a:rPr lang="en-US" i="1" dirty="0" smtClean="0"/>
              <a:t>Click to advance second bullet. </a:t>
            </a:r>
            <a:r>
              <a:rPr lang="en-US" i="1" baseline="0" dirty="0" smtClean="0"/>
              <a:t>Facilitate a discussion about the other lesson components</a:t>
            </a:r>
            <a:r>
              <a:rPr lang="en-US" i="1" dirty="0" smtClean="0"/>
              <a:t> and the need to </a:t>
            </a:r>
            <a:r>
              <a:rPr lang="en-US" i="1" baseline="0" dirty="0" smtClean="0"/>
              <a:t>ensure that the balance of rigor is maintained.  </a:t>
            </a:r>
          </a:p>
          <a:p>
            <a:endParaRPr lang="en-US" i="1" baseline="0" dirty="0" smtClean="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a:t>The preselected topic </a:t>
            </a:r>
          </a:p>
        </p:txBody>
      </p:sp>
      <p:sp>
        <p:nvSpPr>
          <p:cNvPr id="4" name="Date Placeholder 3"/>
          <p:cNvSpPr>
            <a:spLocks noGrp="1"/>
          </p:cNvSpPr>
          <p:nvPr>
            <p:ph type="dt" idx="10"/>
          </p:nvPr>
        </p:nvSpPr>
        <p:spPr/>
        <p:txBody>
          <a:bodyPr/>
          <a:lstStyle/>
          <a:p>
            <a:pPr>
              <a:defRPr/>
            </a:pPr>
            <a:r>
              <a:rPr lang="en-US" smtClean="0"/>
              <a:t>Grade 5 Module 1               Module Focus Session</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71</a:t>
            </a:fld>
            <a:endParaRPr lang="en-US" dirty="0"/>
          </a:p>
        </p:txBody>
      </p:sp>
      <p:sp>
        <p:nvSpPr>
          <p:cNvPr id="10" name="Header Placeholder 9"/>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427821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i="1" dirty="0" smtClean="0"/>
              <a:t>Review</a:t>
            </a:r>
            <a:r>
              <a:rPr lang="en-US" i="1" baseline="0" dirty="0" smtClean="0"/>
              <a:t> the planning protocol.  If time allows, have participants go through the cycle again for the second lesson of the topic.</a:t>
            </a:r>
            <a:endParaRPr lang="en-US" i="1"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a:t>The preselected topic </a:t>
            </a:r>
          </a:p>
        </p:txBody>
      </p:sp>
      <p:sp>
        <p:nvSpPr>
          <p:cNvPr id="4" name="Date Placeholder 3"/>
          <p:cNvSpPr>
            <a:spLocks noGrp="1"/>
          </p:cNvSpPr>
          <p:nvPr>
            <p:ph type="dt" idx="10"/>
          </p:nvPr>
        </p:nvSpPr>
        <p:spPr/>
        <p:txBody>
          <a:bodyPr/>
          <a:lstStyle/>
          <a:p>
            <a:pPr>
              <a:defRPr/>
            </a:pPr>
            <a:r>
              <a:rPr lang="en-US" smtClean="0"/>
              <a:t>Grade 5 Module 1               Module Focus Session</a:t>
            </a:r>
            <a:endParaRPr lang="en-US" dirty="0"/>
          </a:p>
        </p:txBody>
      </p:sp>
      <p:sp>
        <p:nvSpPr>
          <p:cNvPr id="5" name="Slide Number Placeholder 4"/>
          <p:cNvSpPr>
            <a:spLocks noGrp="1"/>
          </p:cNvSpPr>
          <p:nvPr>
            <p:ph type="sldNum" sz="quarter" idx="11"/>
          </p:nvPr>
        </p:nvSpPr>
        <p:spPr/>
        <p:txBody>
          <a:bodyPr/>
          <a:lstStyle/>
          <a:p>
            <a:pPr>
              <a:defRPr/>
            </a:pPr>
            <a:fld id="{E929375C-F076-478A-B9B0-5F9213CA33B4}" type="slidenum">
              <a:rPr lang="en-US" smtClean="0"/>
              <a:pPr>
                <a:defRPr/>
              </a:pPr>
              <a:t>72</a:t>
            </a:fld>
            <a:endParaRPr lang="en-US" dirty="0"/>
          </a:p>
        </p:txBody>
      </p:sp>
      <p:sp>
        <p:nvSpPr>
          <p:cNvPr id="10" name="Header Placeholder 9"/>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0434261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r>
              <a:rPr lang="en-US" dirty="0" smtClean="0"/>
              <a:t>Take two minutes</a:t>
            </a:r>
            <a:r>
              <a:rPr lang="en-US" baseline="0" dirty="0" smtClean="0"/>
              <a:t> to turn and talk with others at your table.  During this session, what information was particularly helpful and/or insightful?  What new questions do you have?</a:t>
            </a:r>
          </a:p>
          <a:p>
            <a:endParaRPr lang="en-US" baseline="0" dirty="0" smtClean="0"/>
          </a:p>
          <a:p>
            <a:r>
              <a:rPr lang="en-US" i="1" baseline="0" dirty="0" smtClean="0"/>
              <a:t>Allow 2 minutes for participants to turn and talk.  Bring the group to order and advance to the next slide.</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12" name="Date Placeholder 11"/>
          <p:cNvSpPr>
            <a:spLocks noGrp="1"/>
          </p:cNvSpPr>
          <p:nvPr>
            <p:ph type="dt" idx="13"/>
          </p:nvPr>
        </p:nvSpPr>
        <p:spPr/>
        <p:txBody>
          <a:bodyPr/>
          <a:lstStyle/>
          <a:p>
            <a:pPr>
              <a:defRPr/>
            </a:pPr>
            <a:r>
              <a:rPr lang="en-US" smtClean="0"/>
              <a:t>Grade 5 Module 1               Module Focus Session</a:t>
            </a:r>
            <a:endParaRPr lang="en-US" dirty="0"/>
          </a:p>
        </p:txBody>
      </p:sp>
      <p:sp>
        <p:nvSpPr>
          <p:cNvPr id="13" name="Header Placeholder 12"/>
          <p:cNvSpPr>
            <a:spLocks noGrp="1"/>
          </p:cNvSpPr>
          <p:nvPr>
            <p:ph type="hdr" sz="quarter" idx="14"/>
          </p:nvPr>
        </p:nvSpPr>
        <p:spPr/>
        <p:txBody>
          <a:bodyPr/>
          <a:lstStyle/>
          <a:p>
            <a:pPr>
              <a:defRPr/>
            </a:pPr>
            <a:r>
              <a:rPr lang="en-US" smtClean="0"/>
              <a:t>Eureka Math:  A Story of Units            www.CommonCore.org</a:t>
            </a:r>
            <a:endParaRPr lang="en-US" dirty="0" smtClean="0"/>
          </a:p>
        </p:txBody>
      </p:sp>
      <p:sp>
        <p:nvSpPr>
          <p:cNvPr id="4" name="Footer Placeholder 3"/>
          <p:cNvSpPr>
            <a:spLocks noGrp="1"/>
          </p:cNvSpPr>
          <p:nvPr>
            <p:ph type="ftr" sz="quarter" idx="15"/>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3298478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r>
              <a:rPr lang="en-US" sz="1200" dirty="0" smtClean="0"/>
              <a:t>While</a:t>
            </a:r>
            <a:r>
              <a:rPr lang="en-US" sz="1200" baseline="0" dirty="0" smtClean="0"/>
              <a:t> each component is essential piece, </a:t>
            </a:r>
          </a:p>
          <a:p>
            <a:r>
              <a:rPr lang="en-US" sz="1200" baseline="0" dirty="0" smtClean="0"/>
              <a:t>As teacher you have choice about timing and placement.  </a:t>
            </a: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74</a:t>
            </a:fld>
            <a:endParaRPr lang="en-US"/>
          </a:p>
        </p:txBody>
      </p:sp>
      <p:sp>
        <p:nvSpPr>
          <p:cNvPr id="6" name="Header Placeholder 5"/>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008606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r>
              <a:rPr lang="en-US" dirty="0" smtClean="0"/>
              <a:t>READ THE PROGRESSIONS!</a:t>
            </a:r>
          </a:p>
          <a:p>
            <a:endParaRPr lang="en-US" dirty="0" smtClean="0"/>
          </a:p>
          <a:p>
            <a:r>
              <a:rPr lang="en-US" dirty="0" smtClean="0"/>
              <a:t>Let’s summarize the key points that you have</a:t>
            </a:r>
            <a:r>
              <a:rPr lang="en-US" baseline="0" dirty="0" smtClean="0"/>
              <a:t> identified as a group during this </a:t>
            </a:r>
            <a:r>
              <a:rPr lang="en-US" dirty="0" smtClean="0"/>
              <a:t>session:</a:t>
            </a:r>
          </a:p>
          <a:p>
            <a:endParaRPr lang="en-US" dirty="0" smtClean="0"/>
          </a:p>
          <a:p>
            <a:r>
              <a:rPr lang="en-US" i="1" dirty="0" smtClean="0"/>
              <a:t>NOTE</a:t>
            </a:r>
            <a:r>
              <a:rPr lang="en-US" i="1" baseline="0" dirty="0" smtClean="0"/>
              <a:t> TO FACILITATOR:  As you prepare the previous slides examining the Progression document and coherence within the module, articulate the key points from your study of Module 1 on this slide.</a:t>
            </a:r>
            <a:endParaRPr lang="en-US" i="1"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75</a:t>
            </a:fld>
            <a:endParaRPr lang="en-US"/>
          </a:p>
        </p:txBody>
      </p:sp>
      <p:sp>
        <p:nvSpPr>
          <p:cNvPr id="6" name="Header Placeholder 5"/>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0008606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r>
              <a:rPr lang="en-US" dirty="0" smtClean="0"/>
              <a:t>Participants write</a:t>
            </a:r>
            <a:r>
              <a:rPr lang="en-US" baseline="0" dirty="0" smtClean="0"/>
              <a:t> their answers on an index card, which will be their exit tickets.</a:t>
            </a:r>
            <a:endParaRPr lang="en-US" dirty="0"/>
          </a:p>
          <a:p>
            <a:pPr marL="463550" indent="-231775"/>
            <a:endParaRPr lang="en-US" i="1"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76</a:t>
            </a:fld>
            <a:endParaRPr lang="en-US" dirty="0"/>
          </a:p>
        </p:txBody>
      </p:sp>
      <p:sp>
        <p:nvSpPr>
          <p:cNvPr id="6" name="Header Placeholder 5"/>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4841924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r>
              <a:rPr lang="en-US" dirty="0" smtClean="0"/>
              <a:t>Participants write</a:t>
            </a:r>
            <a:r>
              <a:rPr lang="en-US" baseline="0" dirty="0" smtClean="0"/>
              <a:t> their answers on an index card, which will be their exit tickets.</a:t>
            </a:r>
            <a:endParaRPr lang="en-US" dirty="0"/>
          </a:p>
          <a:p>
            <a:pPr marL="463550" indent="-231775"/>
            <a:endParaRPr lang="en-US" i="1"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77</a:t>
            </a:fld>
            <a:endParaRPr lang="en-US" dirty="0"/>
          </a:p>
        </p:txBody>
      </p:sp>
      <p:sp>
        <p:nvSpPr>
          <p:cNvPr id="6" name="Header Placeholder 5"/>
          <p:cNvSpPr>
            <a:spLocks noGrp="1"/>
          </p:cNvSpPr>
          <p:nvPr>
            <p:ph type="hdr" sz="quarter" idx="12"/>
          </p:nvPr>
        </p:nvSpPr>
        <p:spPr/>
        <p:txBody>
          <a:bodyPr/>
          <a:lstStyle/>
          <a:p>
            <a:pPr>
              <a:defRPr/>
            </a:pPr>
            <a:r>
              <a:rPr lang="en-US" smtClean="0"/>
              <a:t>Eureka Math:  A Story of Units            www.CommonCore.org</a:t>
            </a:r>
            <a:endParaRPr lang="en-US" dirty="0" smtClean="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1484192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normAutofit/>
          </a:bodyPr>
          <a:lstStyle/>
          <a:p>
            <a:pPr marL="682625" marR="0" lvl="1" indent="0" algn="l" defTabSz="457200" rtl="0" eaLnBrk="0" fontAlgn="base" latinLnBrk="0" hangingPunct="0">
              <a:lnSpc>
                <a:spcPct val="100000"/>
              </a:lnSpc>
              <a:spcBef>
                <a:spcPct val="30000"/>
              </a:spcBef>
              <a:spcAft>
                <a:spcPct val="0"/>
              </a:spcAft>
              <a:buClrTx/>
              <a:buSzTx/>
              <a:buFont typeface="Arial" pitchFamily="34" charset="0"/>
              <a:buNone/>
              <a:tabLst/>
              <a:defRPr/>
            </a:pPr>
            <a:endParaRPr lang="en-US" b="0" baseline="0" dirty="0" smtClean="0"/>
          </a:p>
          <a:p>
            <a:pPr marL="171450" indent="-171450">
              <a:buFont typeface="Arial"/>
              <a:buChar char="•"/>
            </a:pPr>
            <a:r>
              <a:rPr lang="en-US" sz="1200" i="0" kern="1200" dirty="0" smtClean="0">
                <a:solidFill>
                  <a:schemeClr val="tx1"/>
                </a:solidFill>
                <a:latin typeface="Calibri" charset="0"/>
                <a:ea typeface="ＭＳ Ｐゴシック" charset="-128"/>
                <a:cs typeface="ＭＳ Ｐゴシック" charset="-128"/>
              </a:rPr>
              <a:t>Every lesson</a:t>
            </a:r>
            <a:r>
              <a:rPr lang="en-US" sz="1200" i="0" kern="1200" baseline="0" dirty="0" smtClean="0">
                <a:solidFill>
                  <a:schemeClr val="tx1"/>
                </a:solidFill>
                <a:latin typeface="Calibri" charset="0"/>
                <a:ea typeface="ＭＳ Ｐゴシック" charset="-128"/>
                <a:cs typeface="ＭＳ Ｐゴシック" charset="-128"/>
              </a:rPr>
              <a:t> starts w/ fluency</a:t>
            </a:r>
          </a:p>
          <a:p>
            <a:pPr marL="0" indent="0">
              <a:buFont typeface="Arial"/>
              <a:buNone/>
            </a:pPr>
            <a:endParaRPr lang="en-US" sz="1200" i="0" kern="1200" baseline="0" dirty="0" smtClean="0">
              <a:solidFill>
                <a:schemeClr val="tx1"/>
              </a:solidFill>
              <a:latin typeface="Calibri" charset="0"/>
              <a:ea typeface="ＭＳ Ｐゴシック" charset="-128"/>
              <a:cs typeface="ＭＳ Ｐゴシック" charset="-128"/>
            </a:endParaRPr>
          </a:p>
          <a:p>
            <a:pPr marL="171450" indent="-171450">
              <a:buFont typeface="Arial"/>
              <a:buChar char="•"/>
            </a:pPr>
            <a:r>
              <a:rPr lang="en-US" sz="1200" i="0" kern="1200" baseline="0" dirty="0" smtClean="0">
                <a:solidFill>
                  <a:schemeClr val="tx1"/>
                </a:solidFill>
                <a:latin typeface="Calibri" charset="0"/>
                <a:ea typeface="ＭＳ Ｐゴシック" charset="-128"/>
                <a:cs typeface="ＭＳ Ｐゴシック" charset="-128"/>
              </a:rPr>
              <a:t>Time to practice &amp; review – daily basis  (we all know that students who don’t have their basic facts down use a lot of their energy before they’ve even gotten to the heart of a problem – we want to free up their brains. )</a:t>
            </a:r>
            <a:endParaRPr lang="en-US" sz="1200" i="0" kern="1200" dirty="0" smtClean="0">
              <a:solidFill>
                <a:schemeClr val="tx1"/>
              </a:solidFill>
              <a:latin typeface="Calibri" charset="0"/>
              <a:ea typeface="ＭＳ Ｐゴシック" charset="-128"/>
              <a:cs typeface="ＭＳ Ｐゴシック" charset="-128"/>
            </a:endParaRPr>
          </a:p>
          <a:p>
            <a:endParaRPr lang="en-US" sz="1200" kern="1200" dirty="0" smtClean="0">
              <a:solidFill>
                <a:schemeClr val="tx1"/>
              </a:solidFill>
              <a:latin typeface="Calibri" charset="0"/>
              <a:ea typeface="ＭＳ Ｐゴシック" charset="-128"/>
              <a:cs typeface="ＭＳ Ｐゴシック" charset="-128"/>
            </a:endParaRPr>
          </a:p>
          <a:p>
            <a:r>
              <a:rPr lang="en-US" sz="1200" i="1" kern="1200" dirty="0" smtClean="0">
                <a:solidFill>
                  <a:schemeClr val="tx1"/>
                </a:solidFill>
                <a:latin typeface="Calibri" charset="0"/>
                <a:ea typeface="ＭＳ Ｐゴシック" charset="-128"/>
                <a:cs typeface="ＭＳ Ｐゴシック" charset="-128"/>
              </a:rPr>
              <a:t>(CLICK TO ADVANCE THIRD BULLET)  </a:t>
            </a:r>
            <a:r>
              <a:rPr lang="en-US" sz="1200" kern="1200" dirty="0" smtClean="0">
                <a:solidFill>
                  <a:schemeClr val="tx1"/>
                </a:solidFill>
                <a:latin typeface="Calibri" charset="0"/>
                <a:ea typeface="ＭＳ Ｐゴシック" charset="-128"/>
                <a:cs typeface="ＭＳ Ｐゴシック" charset="-128"/>
              </a:rPr>
              <a:t>The fluency activities in </a:t>
            </a:r>
            <a:r>
              <a:rPr lang="en-US" sz="1200" i="1" kern="1200" dirty="0" smtClean="0">
                <a:solidFill>
                  <a:schemeClr val="tx1"/>
                </a:solidFill>
                <a:latin typeface="Calibri" charset="0"/>
                <a:ea typeface="ＭＳ Ｐゴシック" charset="-128"/>
                <a:cs typeface="ＭＳ Ｐゴシック" charset="-128"/>
              </a:rPr>
              <a:t>A Story of Units</a:t>
            </a:r>
            <a:r>
              <a:rPr lang="en-US" sz="1200" kern="1200" dirty="0" smtClean="0">
                <a:solidFill>
                  <a:schemeClr val="tx1"/>
                </a:solidFill>
                <a:latin typeface="Calibri" charset="0"/>
                <a:ea typeface="ＭＳ Ｐゴシック" charset="-128"/>
                <a:cs typeface="ＭＳ Ｐゴシック" charset="-128"/>
              </a:rPr>
              <a:t> are generally </a:t>
            </a:r>
            <a:r>
              <a:rPr lang="en-US" sz="1200" b="1" kern="1200" dirty="0" smtClean="0">
                <a:solidFill>
                  <a:schemeClr val="tx1"/>
                </a:solidFill>
                <a:latin typeface="Calibri" charset="0"/>
                <a:ea typeface="ＭＳ Ｐゴシック" charset="-128"/>
                <a:cs typeface="ＭＳ Ｐゴシック" charset="-128"/>
              </a:rPr>
              <a:t>daily,</a:t>
            </a:r>
            <a:r>
              <a:rPr lang="en-US" sz="1200" b="1" kern="1200" baseline="0" dirty="0" smtClean="0">
                <a:solidFill>
                  <a:schemeClr val="tx1"/>
                </a:solidFill>
                <a:latin typeface="Calibri" charset="0"/>
                <a:ea typeface="ＭＳ Ｐゴシック" charset="-128"/>
                <a:cs typeface="ＭＳ Ｐゴシック" charset="-128"/>
              </a:rPr>
              <a:t> </a:t>
            </a:r>
            <a:r>
              <a:rPr lang="en-US" sz="1200" b="1" kern="1200" dirty="0" smtClean="0">
                <a:solidFill>
                  <a:schemeClr val="tx1"/>
                </a:solidFill>
                <a:latin typeface="Calibri" charset="0"/>
                <a:ea typeface="ＭＳ Ｐゴシック" charset="-128"/>
                <a:cs typeface="ＭＳ Ｐゴシック" charset="-128"/>
              </a:rPr>
              <a:t>high-paced and energetic, </a:t>
            </a:r>
            <a:r>
              <a:rPr lang="en-US" sz="1200" kern="1200" dirty="0" smtClean="0">
                <a:solidFill>
                  <a:schemeClr val="tx1"/>
                </a:solidFill>
                <a:latin typeface="Calibri" charset="0"/>
                <a:ea typeface="ＭＳ Ｐゴシック" charset="-128"/>
                <a:cs typeface="ＭＳ Ｐゴシック" charset="-128"/>
              </a:rPr>
              <a:t>getting students’ adrenaline flowing, and creating daily opportunities to celebrate improvement.  From the beginning of the year, students see their accuracy and speed measurably increase both as individuals and as a class.  Like opening a basketball practice with team drills and exercises, both personal and group improvements are exciting and prepare the players for the application in the game setting. </a:t>
            </a:r>
          </a:p>
          <a:p>
            <a:endParaRPr lang="en-US" sz="1200" kern="1200" dirty="0" smtClean="0">
              <a:solidFill>
                <a:schemeClr val="tx1"/>
              </a:solidFill>
              <a:latin typeface="Calibri" charset="0"/>
              <a:ea typeface="ＭＳ Ｐゴシック" charset="-128"/>
              <a:cs typeface="ＭＳ Ｐゴシック" charset="-128"/>
            </a:endParaRPr>
          </a:p>
          <a:p>
            <a:r>
              <a:rPr lang="en-US" i="1" dirty="0" smtClean="0"/>
              <a:t>(CLICK TO ADVANCE FOURTH BULLET) </a:t>
            </a:r>
            <a:r>
              <a:rPr lang="en-US" dirty="0" smtClean="0"/>
              <a:t>Fluency promotes </a:t>
            </a:r>
            <a:r>
              <a:rPr lang="en-US" b="1" dirty="0" smtClean="0"/>
              <a:t>automaticity</a:t>
            </a:r>
            <a:r>
              <a:rPr lang="en-US" dirty="0" smtClean="0"/>
              <a:t>,</a:t>
            </a:r>
            <a:r>
              <a:rPr lang="en-US" b="1" dirty="0" smtClean="0"/>
              <a:t> </a:t>
            </a:r>
            <a:r>
              <a:rPr lang="en-US" dirty="0" smtClean="0"/>
              <a:t>a critical capacity that allows students to reserve their cognitive resources for higher-level thinking.   </a:t>
            </a:r>
          </a:p>
          <a:p>
            <a:endParaRPr lang="en-US" dirty="0" smtClean="0"/>
          </a:p>
          <a:p>
            <a:r>
              <a:rPr lang="en-US" sz="1200" i="1" kern="1200" dirty="0" smtClean="0">
                <a:solidFill>
                  <a:schemeClr val="tx1"/>
                </a:solidFill>
                <a:latin typeface="Calibri" charset="0"/>
                <a:ea typeface="ＭＳ Ｐゴシック" charset="-128"/>
                <a:cs typeface="ＭＳ Ｐゴシック" charset="-128"/>
              </a:rPr>
              <a:t>(CLICK TO ADVANCE FIFTH BULLET)   </a:t>
            </a:r>
            <a:r>
              <a:rPr lang="en-US" sz="1200" kern="1200" dirty="0" smtClean="0">
                <a:solidFill>
                  <a:schemeClr val="tx1"/>
                </a:solidFill>
                <a:latin typeface="Calibri" charset="0"/>
                <a:ea typeface="ＭＳ Ｐゴシック" charset="-128"/>
                <a:cs typeface="ＭＳ Ｐゴシック" charset="-128"/>
              </a:rPr>
              <a:t>By encouraging students to recognize patterns and make connections within the lessons, the fluency exercises in </a:t>
            </a:r>
            <a:r>
              <a:rPr lang="en-US" sz="1200" i="1" kern="1200" dirty="0" smtClean="0">
                <a:solidFill>
                  <a:schemeClr val="tx1"/>
                </a:solidFill>
                <a:latin typeface="Calibri" charset="0"/>
                <a:ea typeface="ＭＳ Ｐゴシック" charset="-128"/>
                <a:cs typeface="ＭＳ Ｐゴシック" charset="-128"/>
              </a:rPr>
              <a:t>A Story of Units</a:t>
            </a:r>
            <a:r>
              <a:rPr lang="en-US" sz="1200" kern="1200" dirty="0" smtClean="0">
                <a:solidFill>
                  <a:schemeClr val="tx1"/>
                </a:solidFill>
                <a:latin typeface="Calibri" charset="0"/>
                <a:ea typeface="ＭＳ Ｐゴシック" charset="-128"/>
                <a:cs typeface="ＭＳ Ｐゴシック" charset="-128"/>
              </a:rPr>
              <a:t> support the other two components of rigor as well as the Standards for Mathematical Practice.</a:t>
            </a:r>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97313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p:txBody>
          <a:bodyPr/>
          <a:lstStyle/>
          <a:p>
            <a:pPr marL="0" indent="0">
              <a:spcAft>
                <a:spcPts val="600"/>
              </a:spcAft>
            </a:pPr>
            <a:r>
              <a:rPr lang="en-US" dirty="0" smtClean="0"/>
              <a:t>Fluency activities serve a variety of purposes.  In general, there are three main</a:t>
            </a:r>
            <a:r>
              <a:rPr lang="en-US" baseline="0" dirty="0" smtClean="0"/>
              <a:t> categories of fluency work</a:t>
            </a:r>
            <a:r>
              <a:rPr lang="en-US" dirty="0" smtClean="0"/>
              <a:t>:</a:t>
            </a:r>
          </a:p>
          <a:p>
            <a:pPr marL="0" indent="0">
              <a:spcAft>
                <a:spcPts val="600"/>
              </a:spcAft>
            </a:pPr>
            <a:endParaRPr lang="en-US" dirty="0" smtClean="0"/>
          </a:p>
          <a:p>
            <a:pPr marL="403225" lvl="2" indent="-169863">
              <a:buFont typeface="Arial" pitchFamily="34" charset="0"/>
              <a:buChar char="•"/>
            </a:pPr>
            <a:r>
              <a:rPr lang="en-US" b="1" dirty="0" smtClean="0"/>
              <a:t>Maintenance</a:t>
            </a:r>
            <a:r>
              <a:rPr lang="en-US" b="0" dirty="0" smtClean="0"/>
              <a:t>:  Staying sharp on previously learned skills </a:t>
            </a:r>
          </a:p>
          <a:p>
            <a:pPr marL="403225" lvl="2" indent="-169863">
              <a:buFont typeface="Arial" pitchFamily="34" charset="0"/>
              <a:buChar char="•"/>
            </a:pPr>
            <a:r>
              <a:rPr lang="en-US" b="1" dirty="0" smtClean="0"/>
              <a:t>Preparation</a:t>
            </a:r>
            <a:r>
              <a:rPr lang="en-US" b="0" dirty="0" smtClean="0"/>
              <a:t>:  Targeted practice for familiar</a:t>
            </a:r>
            <a:r>
              <a:rPr lang="en-US" b="0" baseline="0" dirty="0" smtClean="0"/>
              <a:t> skills to support </a:t>
            </a:r>
            <a:r>
              <a:rPr lang="en-US" b="0" dirty="0" smtClean="0"/>
              <a:t>the current lesson</a:t>
            </a:r>
          </a:p>
          <a:p>
            <a:pPr marL="403225" lvl="2" indent="-169863">
              <a:spcAft>
                <a:spcPts val="1200"/>
              </a:spcAft>
              <a:buFont typeface="Arial" pitchFamily="34" charset="0"/>
              <a:buChar char="•"/>
            </a:pPr>
            <a:r>
              <a:rPr lang="en-US" b="1" dirty="0" smtClean="0"/>
              <a:t>Anticipation</a:t>
            </a:r>
            <a:r>
              <a:rPr lang="en-US" b="0" dirty="0" smtClean="0"/>
              <a:t>:  </a:t>
            </a:r>
            <a:r>
              <a:rPr lang="en-US" dirty="0" smtClean="0"/>
              <a:t>Building foundational skills to prepare students for the in-depth work of future lessons</a:t>
            </a:r>
            <a:br>
              <a:rPr lang="en-US" dirty="0" smtClean="0"/>
            </a:br>
            <a:r>
              <a:rPr lang="en-US" dirty="0" smtClean="0"/>
              <a:t>(for</a:t>
            </a:r>
            <a:r>
              <a:rPr lang="en-US" baseline="0" dirty="0" smtClean="0"/>
              <a:t> ex, 3 days from now, we are going to be rounding decimals, so we need to spend the next few days practicing renaming – a skill they already have mastered but need to practice to be on autopilot)</a:t>
            </a:r>
          </a:p>
          <a:p>
            <a:pPr marL="403225" lvl="2" indent="-169863">
              <a:spcAft>
                <a:spcPts val="1200"/>
              </a:spcAft>
              <a:buFont typeface="Arial" pitchFamily="34" charset="0"/>
              <a:buChar char="•"/>
            </a:pPr>
            <a:endParaRPr lang="en-US" dirty="0" smtClean="0"/>
          </a:p>
          <a:p>
            <a:pPr marL="0" indent="0"/>
            <a:r>
              <a:rPr lang="en-US" dirty="0" smtClean="0"/>
              <a:t>It is important to recognize</a:t>
            </a:r>
            <a:r>
              <a:rPr lang="en-US" baseline="0" dirty="0" smtClean="0"/>
              <a:t> that </a:t>
            </a:r>
            <a:r>
              <a:rPr lang="en-US" dirty="0" smtClean="0"/>
              <a:t>fluency work is </a:t>
            </a:r>
            <a:r>
              <a:rPr lang="en-US" b="1" i="1" dirty="0" smtClean="0"/>
              <a:t>always</a:t>
            </a:r>
            <a:r>
              <a:rPr lang="en-US" b="1" i="1" baseline="0" dirty="0" smtClean="0"/>
              <a:t> an extension of </a:t>
            </a:r>
            <a:r>
              <a:rPr lang="en-US" b="1" i="1" dirty="0" smtClean="0"/>
              <a:t>familiar content</a:t>
            </a:r>
            <a:r>
              <a:rPr lang="en-US" dirty="0" smtClean="0"/>
              <a:t>.  It provides a daily opportunity for continuous improvement and individual success toward acquiring speed and accuracy. </a:t>
            </a:r>
          </a:p>
        </p:txBody>
      </p:sp>
      <p:sp>
        <p:nvSpPr>
          <p:cNvPr id="4" name="Header Placeholder 3"/>
          <p:cNvSpPr>
            <a:spLocks noGrp="1"/>
          </p:cNvSpPr>
          <p:nvPr>
            <p:ph type="hdr" sz="quarter" idx="10"/>
          </p:nvPr>
        </p:nvSpPr>
        <p:spPr/>
        <p:txBody>
          <a:bodyPr/>
          <a:lstStyle/>
          <a:p>
            <a:pPr>
              <a:defRPr/>
            </a:pPr>
            <a:r>
              <a:rPr lang="en-US" smtClean="0"/>
              <a:t>Eureka Math:  A Story of Units            www.CommonCore.org</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a:t>
            </a:fld>
            <a:endParaRPr lang="en-US" dirty="0"/>
          </a:p>
        </p:txBody>
      </p:sp>
      <p:sp>
        <p:nvSpPr>
          <p:cNvPr id="7" name="Date Placeholder 6"/>
          <p:cNvSpPr>
            <a:spLocks noGrp="1"/>
          </p:cNvSpPr>
          <p:nvPr>
            <p:ph type="dt" idx="13"/>
          </p:nvPr>
        </p:nvSpPr>
        <p:spPr/>
        <p:txBody>
          <a:bodyPr/>
          <a:lstStyle/>
          <a:p>
            <a:pPr>
              <a:defRPr/>
            </a:pPr>
            <a:r>
              <a:rPr lang="en-US" smtClean="0"/>
              <a:t>Grade 5 Module 1               Module Focus Session</a:t>
            </a:r>
            <a:endParaRPr lang="en-US" dirty="0" smtClean="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800" dirty="0" smtClean="0"/>
              <a:t>X</a:t>
            </a:r>
            <a:endParaRPr lang="en-US" sz="1800" dirty="0"/>
          </a:p>
        </p:txBody>
      </p:sp>
      <p:sp>
        <p:nvSpPr>
          <p:cNvPr id="5" name="Footer Placeholder 4"/>
          <p:cNvSpPr>
            <a:spLocks noGrp="1"/>
          </p:cNvSpPr>
          <p:nvPr>
            <p:ph type="ftr" sz="quarter" idx="14"/>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3520528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cc-math-logo-large.png"/>
          <p:cNvPicPr>
            <a:picLocks noChangeAspect="1"/>
          </p:cNvPicPr>
          <p:nvPr userDrawn="1"/>
        </p:nvPicPr>
        <p:blipFill>
          <a:blip r:embed="rId2"/>
          <a:stretch>
            <a:fillRect/>
          </a:stretch>
        </p:blipFill>
        <p:spPr>
          <a:xfrm>
            <a:off x="1371600" y="1676400"/>
            <a:ext cx="6218903" cy="2286000"/>
          </a:xfrm>
          <a:prstGeom prst="rect">
            <a:avLst/>
          </a:prstGeom>
        </p:spPr>
      </p:pic>
      <p:sp>
        <p:nvSpPr>
          <p:cNvPr id="15" name="Text Placeholder 15"/>
          <p:cNvSpPr>
            <a:spLocks noGrp="1"/>
          </p:cNvSpPr>
          <p:nvPr>
            <p:ph type="body" sz="quarter" idx="10"/>
          </p:nvPr>
        </p:nvSpPr>
        <p:spPr>
          <a:xfrm>
            <a:off x="457200" y="4187952"/>
            <a:ext cx="8229600" cy="758952"/>
          </a:xfrm>
          <a:prstGeom prst="rect">
            <a:avLst/>
          </a:prstGeom>
        </p:spPr>
        <p:txBody>
          <a:bodyPr anchor="ctr" anchorCtr="0">
            <a:noAutofit/>
          </a:bodyPr>
          <a:lstStyle>
            <a:lvl1pPr algn="ctr">
              <a:defRPr sz="4400">
                <a:solidFill>
                  <a:srgbClr val="DF6314"/>
                </a:solidFill>
              </a:defRPr>
            </a:lvl1pPr>
          </a:lstStyle>
          <a:p>
            <a:pPr lvl="0"/>
            <a:r>
              <a:rPr lang="en-US" dirty="0" smtClean="0"/>
              <a:t>Click to edit Master text styles</a:t>
            </a:r>
          </a:p>
        </p:txBody>
      </p:sp>
      <p:sp>
        <p:nvSpPr>
          <p:cNvPr id="17" name="Text Placeholder 17"/>
          <p:cNvSpPr>
            <a:spLocks noGrp="1"/>
          </p:cNvSpPr>
          <p:nvPr>
            <p:ph type="body" sz="quarter" idx="11"/>
          </p:nvPr>
        </p:nvSpPr>
        <p:spPr>
          <a:xfrm>
            <a:off x="457200" y="4992624"/>
            <a:ext cx="8229600" cy="493776"/>
          </a:xfrm>
          <a:prstGeom prst="rect">
            <a:avLst/>
          </a:prstGeom>
        </p:spPr>
        <p:txBody>
          <a:bodyPr>
            <a:noAutofit/>
          </a:bodyPr>
          <a:lstStyle>
            <a:lvl1pPr algn="ctr">
              <a:defRPr sz="2400">
                <a:solidFill>
                  <a:srgbClr val="636466"/>
                </a:solidFill>
                <a:latin typeface="Agenda-Bold"/>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Box 15"/>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21" name="TextBox 20"/>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4" name="Rectangle 23"/>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ectangle 24"/>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6"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2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28"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1" name="TextBox 20"/>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4" name="Rectangle 23"/>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ectangle 24"/>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6"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2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28"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8246892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1" name="TextBox 20"/>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Rectangle 25"/>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Rectangle 26"/>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8" name="Picture 2" descr="C:\Documents and Settings\jdiniz\Local Settings\Temporary Internet Files\Content.IE5\3CKUH0AK\MC900239461[1].wm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1" y="4419600"/>
            <a:ext cx="1883007" cy="2194560"/>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30"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31"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0598444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1" name="TextBox 20"/>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22" name="TextBox 21"/>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6"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Rectangle 26"/>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 name="Rectangle 27"/>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9"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grpSp>
        <p:nvGrpSpPr>
          <p:cNvPr id="30" name="Group 29"/>
          <p:cNvGrpSpPr/>
          <p:nvPr userDrawn="1"/>
        </p:nvGrpSpPr>
        <p:grpSpPr>
          <a:xfrm>
            <a:off x="6248400" y="4503763"/>
            <a:ext cx="2326943" cy="2125637"/>
            <a:chOff x="6112674" y="4503763"/>
            <a:chExt cx="2326943" cy="2125637"/>
          </a:xfrm>
        </p:grpSpPr>
        <p:pic>
          <p:nvPicPr>
            <p:cNvPr id="31" name="Picture 30"/>
            <p:cNvPicPr/>
            <p:nvPr userDrawn="1"/>
          </p:nvPicPr>
          <p:blipFill>
            <a:blip r:embed="rId3">
              <a:extLst>
                <a:ext uri="{BEBA8EAE-BF5A-486C-A8C5-ECC9F3942E4B}">
                  <a14:imgProps xmlns:a14="http://schemas.microsoft.com/office/drawing/2010/main">
                    <a14:imgLayer r:embed="rId4">
                      <a14:imgEffect>
                        <a14:backgroundRemoval t="0" b="100000" l="0" r="100000">
                          <a14:foregroundMark x1="24415" y1="52893" x2="46488" y2="67769"/>
                          <a14:foregroundMark x1="56187" y1="50826" x2="77258" y2="67355"/>
                          <a14:foregroundMark x1="56187" y1="73140" x2="75585" y2="50826"/>
                          <a14:foregroundMark x1="23077" y1="67769" x2="23411" y2="67769"/>
                          <a14:foregroundMark x1="23411" y1="67769" x2="44147" y2="50000"/>
                        </a14:backgroundRemoval>
                      </a14:imgEffect>
                    </a14:imgLayer>
                  </a14:imgProps>
                </a:ext>
                <a:ext uri="{28A0092B-C50C-407E-A947-70E740481C1C}">
                  <a14:useLocalDpi xmlns:a14="http://schemas.microsoft.com/office/drawing/2010/main" val="0"/>
                </a:ext>
              </a:extLst>
            </a:blip>
            <a:stretch>
              <a:fillRect/>
            </a:stretch>
          </p:blipFill>
          <p:spPr>
            <a:xfrm>
              <a:off x="6112674" y="4503763"/>
              <a:ext cx="2326943" cy="2125637"/>
            </a:xfrm>
            <a:prstGeom prst="rect">
              <a:avLst/>
            </a:prstGeom>
          </p:spPr>
        </p:pic>
        <p:sp>
          <p:nvSpPr>
            <p:cNvPr id="32" name="Oval Callout 31"/>
            <p:cNvSpPr/>
            <p:nvPr userDrawn="1"/>
          </p:nvSpPr>
          <p:spPr>
            <a:xfrm>
              <a:off x="6136021" y="4530628"/>
              <a:ext cx="914400" cy="754037"/>
            </a:xfrm>
            <a:prstGeom prst="wedgeEllipseCallout">
              <a:avLst>
                <a:gd name="adj1" fmla="val 33124"/>
                <a:gd name="adj2" fmla="val 67442"/>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Callout 32"/>
            <p:cNvSpPr/>
            <p:nvPr userDrawn="1"/>
          </p:nvSpPr>
          <p:spPr>
            <a:xfrm flipH="1">
              <a:off x="7520549" y="4528980"/>
              <a:ext cx="914400" cy="754037"/>
            </a:xfrm>
            <a:prstGeom prst="wedgeEllipseCallout">
              <a:avLst>
                <a:gd name="adj1" fmla="val 33124"/>
                <a:gd name="adj2" fmla="val 67442"/>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35"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0423885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81000" y="1341437"/>
            <a:ext cx="8229600" cy="762000"/>
          </a:xfrm>
          <a:prstGeom prst="rect">
            <a:avLst/>
          </a:prstGeom>
        </p:spPr>
        <p:txBody>
          <a:bodyPr vert="horz" lIns="91440" tIns="45720" rIns="91440" bIns="45720" rtlCol="0" anchor="ctr">
            <a:normAutofit/>
          </a:bodyPr>
          <a:lstStyle/>
          <a:p>
            <a:r>
              <a:rPr lang="en-US" dirty="0" smtClean="0"/>
              <a:t>H1 Headline Style</a:t>
            </a:r>
            <a:endParaRPr lang="en-US" dirty="0"/>
          </a:p>
        </p:txBody>
      </p:sp>
      <p:sp>
        <p:nvSpPr>
          <p:cNvPr id="8" name="Text Placeholder 2"/>
          <p:cNvSpPr>
            <a:spLocks noGrp="1"/>
          </p:cNvSpPr>
          <p:nvPr>
            <p:ph type="body" idx="1"/>
          </p:nvPr>
        </p:nvSpPr>
        <p:spPr>
          <a:xfrm>
            <a:off x="381000" y="2408237"/>
            <a:ext cx="8229600" cy="1706563"/>
          </a:xfrm>
          <a:prstGeom prst="rect">
            <a:avLst/>
          </a:prstGeom>
        </p:spPr>
        <p:txBody>
          <a:bodyPr vert="horz" lIns="91440" tIns="45720" rIns="91440" bIns="45720" rtlCol="0" anchor="t">
            <a:normAutofit/>
          </a:bodyPr>
          <a:lstStyle/>
          <a:p>
            <a:pPr lvl="0"/>
            <a:r>
              <a:rPr lang="en-US" dirty="0" smtClean="0"/>
              <a:t>H2 Headline Style</a:t>
            </a:r>
          </a:p>
          <a:p>
            <a:pPr lvl="1"/>
            <a:r>
              <a:rPr lang="en-US" dirty="0" smtClean="0"/>
              <a:t>Second level</a:t>
            </a:r>
          </a:p>
          <a:p>
            <a:pPr lvl="2"/>
            <a:r>
              <a:rPr lang="en-US" dirty="0" smtClean="0"/>
              <a:t>Third level</a:t>
            </a:r>
          </a:p>
          <a:p>
            <a:pPr lvl="3"/>
            <a:r>
              <a:rPr lang="en-US" dirty="0" smtClean="0"/>
              <a:t>Fourth level</a:t>
            </a:r>
          </a:p>
        </p:txBody>
      </p:sp>
      <p:sp>
        <p:nvSpPr>
          <p:cNvPr id="9" name="Rectangle 8"/>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57" r:id="rId2"/>
    <p:sldLayoutId id="2147483659" r:id="rId3"/>
    <p:sldLayoutId id="2147483660" r:id="rId4"/>
    <p:sldLayoutId id="2147483661" r:id="rId5"/>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0"/>
          </p:nvPr>
        </p:nvSpPr>
        <p:spPr>
          <a:xfrm>
            <a:off x="457200" y="4187952"/>
            <a:ext cx="8229600" cy="758952"/>
          </a:xfrm>
        </p:spPr>
        <p:txBody>
          <a:bodyPr/>
          <a:lstStyle/>
          <a:p>
            <a:r>
              <a:rPr lang="en-US" b="1" i="1" dirty="0" smtClean="0">
                <a:latin typeface="Agenda-Bold"/>
              </a:rPr>
              <a:t>A Story of Units</a:t>
            </a:r>
            <a:endParaRPr lang="en-US" b="1" i="1" dirty="0">
              <a:latin typeface="Agenda-Bold"/>
            </a:endParaRPr>
          </a:p>
        </p:txBody>
      </p:sp>
      <p:sp>
        <p:nvSpPr>
          <p:cNvPr id="6" name="Text Placeholder 3"/>
          <p:cNvSpPr>
            <a:spLocks noGrp="1"/>
          </p:cNvSpPr>
          <p:nvPr>
            <p:ph type="body" sz="quarter" idx="11"/>
          </p:nvPr>
        </p:nvSpPr>
        <p:spPr>
          <a:xfrm>
            <a:off x="457200" y="4992624"/>
            <a:ext cx="8229600" cy="493776"/>
          </a:xfrm>
        </p:spPr>
        <p:txBody>
          <a:bodyPr/>
          <a:lstStyle/>
          <a:p>
            <a:r>
              <a:rPr lang="en-US" dirty="0" smtClean="0"/>
              <a:t>Grade 5 – Module 1</a:t>
            </a:r>
            <a:endParaRPr lang="en-US" dirty="0"/>
          </a:p>
        </p:txBody>
      </p:sp>
    </p:spTree>
    <p:extLst>
      <p:ext uri="{BB962C8B-B14F-4D97-AF65-F5344CB8AC3E}">
        <p14:creationId xmlns:p14="http://schemas.microsoft.com/office/powerpoint/2010/main" val="1681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4228382" cy="824382"/>
          </a:xfrm>
        </p:spPr>
        <p:txBody>
          <a:bodyPr>
            <a:normAutofit fontScale="90000"/>
          </a:bodyPr>
          <a:lstStyle/>
          <a:p>
            <a:r>
              <a:rPr lang="en-US" dirty="0" smtClean="0"/>
              <a:t>Application Problem</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10</a:t>
            </a:fld>
            <a:endParaRPr lang="en-US" dirty="0"/>
          </a:p>
        </p:txBody>
      </p:sp>
      <p:sp>
        <p:nvSpPr>
          <p:cNvPr id="4" name="Content Placeholder 3"/>
          <p:cNvSpPr>
            <a:spLocks noGrp="1"/>
          </p:cNvSpPr>
          <p:nvPr>
            <p:ph idx="4294967295"/>
          </p:nvPr>
        </p:nvSpPr>
        <p:spPr>
          <a:xfrm>
            <a:off x="457200" y="1913474"/>
            <a:ext cx="8229600" cy="3648472"/>
          </a:xfrm>
        </p:spPr>
        <p:txBody>
          <a:bodyPr/>
          <a:lstStyle/>
          <a:p>
            <a:r>
              <a:rPr lang="en-US" sz="2400" b="1" dirty="0" smtClean="0">
                <a:latin typeface="Arial" panose="020B0604020202020204" pitchFamily="34" charset="0"/>
                <a:cs typeface="Arial" panose="020B0604020202020204" pitchFamily="34" charset="0"/>
              </a:rPr>
              <a:t>Farmer Jim keeps 12 hens in every coop.  If Farmer Jim has 20 coops, how many hens does he have in all?  If every hen lays 9 eggs on Monday, how many eggs will Farmer Jim collect on Monday?  Explain your reasoning using words, numbers or pictures.</a:t>
            </a:r>
            <a:endParaRPr lang="en-US" sz="2400" dirty="0">
              <a:latin typeface="Arial" panose="020B0604020202020204" pitchFamily="34" charset="0"/>
              <a:cs typeface="Arial" panose="020B0604020202020204" pitchFamily="34" charset="0"/>
            </a:endParaRPr>
          </a:p>
          <a:p>
            <a:pPr marL="0" indent="0">
              <a:spcAft>
                <a:spcPts val="1200"/>
              </a:spcAft>
            </a:pPr>
            <a:endParaRPr lang="en-US" sz="2400" dirty="0"/>
          </a:p>
          <a:p>
            <a:pPr marL="0" indent="0">
              <a:spcAft>
                <a:spcPts val="1200"/>
              </a:spcAft>
            </a:pPr>
            <a:endParaRPr lang="en-US" sz="2400" dirty="0"/>
          </a:p>
        </p:txBody>
      </p:sp>
      <p:sp>
        <p:nvSpPr>
          <p:cNvPr id="7" name="TextBox 6"/>
          <p:cNvSpPr txBox="1"/>
          <p:nvPr/>
        </p:nvSpPr>
        <p:spPr>
          <a:xfrm>
            <a:off x="484793" y="5755061"/>
            <a:ext cx="6258559" cy="379591"/>
          </a:xfrm>
          <a:prstGeom prst="rect">
            <a:avLst/>
          </a:prstGeom>
          <a:noFill/>
        </p:spPr>
        <p:txBody>
          <a:bodyPr wrap="square" rtlCol="0">
            <a:spAutoFit/>
          </a:bodyPr>
          <a:lstStyle/>
          <a:p>
            <a:pPr marL="0" indent="0"/>
            <a:r>
              <a:rPr lang="en-US" sz="2800" dirty="0" smtClean="0">
                <a:solidFill>
                  <a:schemeClr val="accent6">
                    <a:lumMod val="50000"/>
                  </a:schemeClr>
                </a:solidFill>
              </a:rPr>
              <a:t>Lesson 1, Application Problem, Page 1.A.4.</a:t>
            </a:r>
            <a:endParaRPr lang="en-US" sz="2800" dirty="0">
              <a:solidFill>
                <a:schemeClr val="accent6">
                  <a:lumMod val="50000"/>
                </a:schemeClr>
              </a:solidFill>
            </a:endParaRPr>
          </a:p>
        </p:txBody>
      </p:sp>
      <p:pic>
        <p:nvPicPr>
          <p:cNvPr id="6" name="Picture 5" descr="Screen Shot 2014-05-23 at 12.41.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7689" y="3989761"/>
            <a:ext cx="4064000" cy="838200"/>
          </a:xfrm>
          <a:prstGeom prst="rect">
            <a:avLst/>
          </a:prstGeom>
        </p:spPr>
      </p:pic>
      <p:pic>
        <p:nvPicPr>
          <p:cNvPr id="8" name="Picture 7" descr="Screen Shot 2014-05-23 at 12.41.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93" y="3900861"/>
            <a:ext cx="4343400" cy="1854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7449" y="4190025"/>
            <a:ext cx="1086551" cy="1659559"/>
          </a:xfrm>
          <a:prstGeom prst="rect">
            <a:avLst/>
          </a:prstGeom>
        </p:spPr>
      </p:pic>
    </p:spTree>
    <p:extLst>
      <p:ext uri="{BB962C8B-B14F-4D97-AF65-F5344CB8AC3E}">
        <p14:creationId xmlns:p14="http://schemas.microsoft.com/office/powerpoint/2010/main" val="329252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6220"/>
            <a:ext cx="8229600" cy="824382"/>
          </a:xfrm>
        </p:spPr>
        <p:txBody>
          <a:bodyPr/>
          <a:lstStyle/>
          <a:p>
            <a:r>
              <a:rPr lang="en-US" dirty="0" smtClean="0"/>
              <a:t>Application Problems</a:t>
            </a:r>
            <a:endParaRPr lang="en-US" i="1"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11</a:t>
            </a:fld>
            <a:endParaRPr lang="en-US" dirty="0"/>
          </a:p>
        </p:txBody>
      </p:sp>
      <p:sp>
        <p:nvSpPr>
          <p:cNvPr id="7" name="Content Placeholder 3"/>
          <p:cNvSpPr>
            <a:spLocks noGrp="1"/>
          </p:cNvSpPr>
          <p:nvPr>
            <p:ph idx="4294967295"/>
          </p:nvPr>
        </p:nvSpPr>
        <p:spPr>
          <a:xfrm>
            <a:off x="261457" y="1913473"/>
            <a:ext cx="8670395" cy="4019127"/>
          </a:xfrm>
        </p:spPr>
        <p:txBody>
          <a:bodyPr>
            <a:normAutofit lnSpcReduction="10000"/>
          </a:bodyPr>
          <a:lstStyle/>
          <a:p>
            <a:pPr marL="457200" lvl="0" indent="-457200">
              <a:buFont typeface="Arial" pitchFamily="34" charset="0"/>
              <a:buChar char="•"/>
            </a:pPr>
            <a:r>
              <a:rPr lang="en-US" sz="2000" dirty="0" smtClean="0">
                <a:latin typeface="Arial" panose="020B0604020202020204" pitchFamily="34" charset="0"/>
                <a:cs typeface="Arial" panose="020B0604020202020204" pitchFamily="34" charset="0"/>
              </a:rPr>
              <a:t>In Grade 5 Module 1 lessons, Application </a:t>
            </a: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roblems are after the fluency exercises and before the conceptual development.</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457200" indent="-457200">
              <a:buFont typeface="Arial" pitchFamily="34" charset="0"/>
              <a:buChar char="•"/>
            </a:pPr>
            <a:r>
              <a:rPr lang="en-US" sz="2000" dirty="0" smtClean="0">
                <a:latin typeface="Arial" panose="020B0604020202020204" pitchFamily="34" charset="0"/>
                <a:cs typeface="Arial" panose="020B0604020202020204" pitchFamily="34" charset="0"/>
              </a:rPr>
              <a:t>Application problems are commonly 7-12 minutes. </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457200" indent="-457200">
              <a:buFont typeface="Arial" pitchFamily="34" charset="0"/>
              <a:buChar cha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Read, Draw, Write (RDW) process </a:t>
            </a:r>
            <a:r>
              <a:rPr lang="en-US" sz="2000" dirty="0" smtClean="0">
                <a:latin typeface="Arial" panose="020B0604020202020204" pitchFamily="34" charset="0"/>
                <a:cs typeface="Arial" panose="020B0604020202020204" pitchFamily="34" charset="0"/>
              </a:rPr>
              <a:t>is </a:t>
            </a:r>
            <a:r>
              <a:rPr lang="en-US" sz="2000" dirty="0">
                <a:latin typeface="Arial" panose="020B0604020202020204" pitchFamily="34" charset="0"/>
                <a:cs typeface="Arial" panose="020B0604020202020204" pitchFamily="34" charset="0"/>
              </a:rPr>
              <a:t>modeled </a:t>
            </a:r>
            <a:r>
              <a:rPr lang="en-US" sz="2000" dirty="0" smtClean="0">
                <a:latin typeface="Arial" panose="020B0604020202020204" pitchFamily="34" charset="0"/>
                <a:cs typeface="Arial" panose="020B0604020202020204" pitchFamily="34" charset="0"/>
              </a:rPr>
              <a:t>and encouraged through daily problem solving.</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457200" indent="-457200">
              <a:buFont typeface="Arial" pitchFamily="34" charset="0"/>
              <a:buChar char="•"/>
            </a:pPr>
            <a:r>
              <a:rPr lang="en-US" sz="2000" dirty="0" smtClean="0">
                <a:latin typeface="Arial" panose="020B0604020202020204" pitchFamily="34" charset="0"/>
                <a:cs typeface="Arial" panose="020B0604020202020204" pitchFamily="34" charset="0"/>
              </a:rPr>
              <a:t>Application Problems can be powerful formative assessments.</a:t>
            </a:r>
          </a:p>
          <a:p>
            <a:pPr marL="457200" indent="-457200">
              <a:buFont typeface="Arial"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itchFamily="34" charset="0"/>
              <a:buChar char="•"/>
            </a:pPr>
            <a:r>
              <a:rPr lang="en-US" sz="2000" dirty="0">
                <a:latin typeface="Arial" panose="020B0604020202020204" pitchFamily="34" charset="0"/>
                <a:cs typeface="Arial" panose="020B0604020202020204" pitchFamily="34" charset="0"/>
              </a:rPr>
              <a:t>Students problem solve independently, choosing appropriate strategies and skills, even when not prompted by their </a:t>
            </a:r>
            <a:r>
              <a:rPr lang="en-US" sz="2000" dirty="0" smtClean="0">
                <a:latin typeface="Arial" panose="020B0604020202020204" pitchFamily="34" charset="0"/>
                <a:cs typeface="Arial" panose="020B0604020202020204" pitchFamily="34" charset="0"/>
              </a:rPr>
              <a:t>teachers. </a:t>
            </a:r>
          </a:p>
        </p:txBody>
      </p:sp>
    </p:spTree>
    <p:extLst>
      <p:ext uri="{BB962C8B-B14F-4D97-AF65-F5344CB8AC3E}">
        <p14:creationId xmlns:p14="http://schemas.microsoft.com/office/powerpoint/2010/main" val="372285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p:tgtEl>
                                          <p:spTgt spid="7">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Introduction to Lesson Structure</a:t>
            </a:r>
            <a:endParaRPr lang="en-US" dirty="0"/>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12</a:t>
            </a:fld>
            <a:endParaRPr lang="en-US" dirty="0"/>
          </a:p>
        </p:txBody>
      </p:sp>
      <p:sp>
        <p:nvSpPr>
          <p:cNvPr id="3" name="Content Placeholder 2"/>
          <p:cNvSpPr>
            <a:spLocks noGrp="1"/>
          </p:cNvSpPr>
          <p:nvPr>
            <p:ph idx="4294967295"/>
          </p:nvPr>
        </p:nvSpPr>
        <p:spPr>
          <a:xfrm>
            <a:off x="457200" y="1913474"/>
            <a:ext cx="8229600" cy="4019126"/>
          </a:xfrm>
        </p:spPr>
        <p:txBody>
          <a:bodyPr/>
          <a:lstStyle/>
          <a:p>
            <a:r>
              <a:rPr lang="en-US" dirty="0" smtClean="0">
                <a:solidFill>
                  <a:schemeClr val="tx1"/>
                </a:solidFill>
                <a:latin typeface="Arial" panose="020B0604020202020204" pitchFamily="34" charset="0"/>
                <a:cs typeface="Arial" panose="020B0604020202020204" pitchFamily="34" charset="0"/>
              </a:rPr>
              <a:t>Concept Development 			30 minutes	</a:t>
            </a:r>
            <a:endParaRPr lang="en-US" dirty="0">
              <a:solidFill>
                <a:schemeClr val="tx1"/>
              </a:solidFill>
              <a:latin typeface="Arial" panose="020B0604020202020204" pitchFamily="34" charset="0"/>
              <a:cs typeface="Arial" panose="020B0604020202020204" pitchFamily="34" charset="0"/>
            </a:endParaRPr>
          </a:p>
          <a:p>
            <a:pPr marL="457200" indent="-457200">
              <a:buFont typeface="Arial"/>
              <a:buChar char="•"/>
            </a:pPr>
            <a:r>
              <a:rPr lang="en-US" dirty="0" smtClean="0">
                <a:solidFill>
                  <a:schemeClr val="tx1"/>
                </a:solidFill>
                <a:latin typeface="Arial" panose="020B0604020202020204" pitchFamily="34" charset="0"/>
                <a:cs typeface="Arial" panose="020B0604020202020204" pitchFamily="34" charset="0"/>
              </a:rPr>
              <a:t>Includes the Problem Set 	(10 min.)</a:t>
            </a:r>
          </a:p>
          <a:p>
            <a:pPr marL="457200" indent="-457200">
              <a:buFont typeface="Arial"/>
              <a:buChar char="•"/>
            </a:pPr>
            <a:endParaRPr lang="en-US" dirty="0" smtClean="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Student Debrief					10 minutes</a:t>
            </a:r>
          </a:p>
          <a:p>
            <a:pPr marL="457200" indent="-457200">
              <a:buFont typeface="Arial"/>
              <a:buChar char="•"/>
            </a:pPr>
            <a:r>
              <a:rPr lang="en-US" dirty="0" smtClean="0">
                <a:solidFill>
                  <a:schemeClr val="tx1"/>
                </a:solidFill>
                <a:latin typeface="Arial" panose="020B0604020202020204" pitchFamily="34" charset="0"/>
                <a:cs typeface="Arial" panose="020B0604020202020204" pitchFamily="34" charset="0"/>
              </a:rPr>
              <a:t>Includes the Exit Ticket 		(3 min.)	</a:t>
            </a:r>
            <a:r>
              <a:rPr lang="en-US" dirty="0" smtClean="0">
                <a:latin typeface="Arial" panose="020B0604020202020204" pitchFamily="34" charset="0"/>
                <a:cs typeface="Arial" panose="020B0604020202020204" pitchFamily="34" charset="0"/>
              </a:rPr>
              <a:t>		</a:t>
            </a:r>
          </a:p>
        </p:txBody>
      </p:sp>
      <p:sp>
        <p:nvSpPr>
          <p:cNvPr id="8" name="TextBox 7"/>
          <p:cNvSpPr txBox="1"/>
          <p:nvPr/>
        </p:nvSpPr>
        <p:spPr>
          <a:xfrm>
            <a:off x="457200" y="5715361"/>
            <a:ext cx="3905887" cy="400110"/>
          </a:xfrm>
          <a:prstGeom prst="rect">
            <a:avLst/>
          </a:prstGeom>
          <a:noFill/>
        </p:spPr>
        <p:txBody>
          <a:bodyPr wrap="none" rtlCol="0">
            <a:spAutoFit/>
          </a:bodyPr>
          <a:lstStyle/>
          <a:p>
            <a:pPr marL="0" indent="0"/>
            <a:r>
              <a:rPr lang="en-US" sz="2000" baseline="0" dirty="0" smtClean="0">
                <a:solidFill>
                  <a:schemeClr val="accent6">
                    <a:lumMod val="50000"/>
                  </a:schemeClr>
                </a:solidFill>
              </a:rPr>
              <a:t>Lesson 1, Concept Development</a:t>
            </a:r>
            <a:endParaRPr lang="en-US" sz="2000" baseline="0" dirty="0">
              <a:solidFill>
                <a:schemeClr val="accent6">
                  <a:lumMod val="50000"/>
                </a:schemeClr>
              </a:solidFill>
            </a:endParaRPr>
          </a:p>
        </p:txBody>
      </p:sp>
    </p:spTree>
    <p:extLst>
      <p:ext uri="{BB962C8B-B14F-4D97-AF65-F5344CB8AC3E}">
        <p14:creationId xmlns:p14="http://schemas.microsoft.com/office/powerpoint/2010/main" val="485501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Concept </a:t>
            </a:r>
            <a:r>
              <a:rPr lang="en-US" dirty="0"/>
              <a:t>Development</a:t>
            </a:r>
            <a:endParaRPr lang="en-US" i="1"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13</a:t>
            </a:fld>
            <a:endParaRPr lang="en-US" dirty="0"/>
          </a:p>
        </p:txBody>
      </p:sp>
      <p:sp>
        <p:nvSpPr>
          <p:cNvPr id="7" name="Content Placeholder 3"/>
          <p:cNvSpPr>
            <a:spLocks noGrp="1"/>
          </p:cNvSpPr>
          <p:nvPr>
            <p:ph idx="4294967295"/>
          </p:nvPr>
        </p:nvSpPr>
        <p:spPr>
          <a:xfrm>
            <a:off x="457200" y="1913474"/>
            <a:ext cx="8229600" cy="4019126"/>
          </a:xfrm>
        </p:spPr>
        <p:txBody>
          <a:bodyPr>
            <a:normAutofit fontScale="92500"/>
          </a:bodyPr>
          <a:lstStyle/>
          <a:p>
            <a:pPr marL="457200" lvl="0" indent="-457200">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Constitutes </a:t>
            </a:r>
            <a:r>
              <a:rPr lang="en-US" sz="2400" dirty="0">
                <a:latin typeface="Arial" panose="020B0604020202020204" pitchFamily="34" charset="0"/>
                <a:cs typeface="Arial" panose="020B0604020202020204" pitchFamily="34" charset="0"/>
              </a:rPr>
              <a:t>the major portion of </a:t>
            </a:r>
            <a:r>
              <a:rPr lang="en-US" sz="2400" dirty="0" smtClean="0">
                <a:latin typeface="Arial" panose="020B0604020202020204" pitchFamily="34" charset="0"/>
                <a:cs typeface="Arial" panose="020B0604020202020204" pitchFamily="34" charset="0"/>
              </a:rPr>
              <a:t>instruction.</a:t>
            </a:r>
          </a:p>
          <a:p>
            <a:pPr marL="457200" lvl="0" indent="-457200">
              <a:spcAft>
                <a:spcPts val="1200"/>
              </a:spcAft>
              <a:buFont typeface="Arial" pitchFamily="34" charset="0"/>
              <a:buChar char="•"/>
            </a:pPr>
            <a:r>
              <a:rPr lang="en-US" sz="2400" dirty="0">
                <a:latin typeface="Arial" panose="020B0604020202020204" pitchFamily="34" charset="0"/>
                <a:cs typeface="Arial" panose="020B0604020202020204" pitchFamily="34" charset="0"/>
              </a:rPr>
              <a:t>G</a:t>
            </a:r>
            <a:r>
              <a:rPr lang="en-US" sz="2400" dirty="0" smtClean="0">
                <a:latin typeface="Arial" panose="020B0604020202020204" pitchFamily="34" charset="0"/>
                <a:cs typeface="Arial" panose="020B0604020202020204" pitchFamily="34" charset="0"/>
              </a:rPr>
              <a:t>enerally </a:t>
            </a:r>
            <a:r>
              <a:rPr lang="en-US" sz="2400" dirty="0">
                <a:latin typeface="Arial" panose="020B0604020202020204" pitchFamily="34" charset="0"/>
                <a:cs typeface="Arial" panose="020B0604020202020204" pitchFamily="34" charset="0"/>
              </a:rPr>
              <a:t>comprises </a:t>
            </a:r>
            <a:r>
              <a:rPr lang="en-US" sz="2400" dirty="0" smtClean="0">
                <a:latin typeface="Arial" panose="020B0604020202020204" pitchFamily="34" charset="0"/>
                <a:cs typeface="Arial" panose="020B0604020202020204" pitchFamily="34" charset="0"/>
              </a:rPr>
              <a:t>about 30 minutes </a:t>
            </a:r>
            <a:r>
              <a:rPr lang="en-US" sz="2400" dirty="0">
                <a:latin typeface="Arial" panose="020B0604020202020204" pitchFamily="34" charset="0"/>
                <a:cs typeface="Arial" panose="020B0604020202020204" pitchFamily="34" charset="0"/>
              </a:rPr>
              <a:t>of the total lesson time.  </a:t>
            </a:r>
            <a:endParaRPr lang="en-US" sz="2400" dirty="0" smtClean="0">
              <a:latin typeface="Arial" panose="020B0604020202020204" pitchFamily="34" charset="0"/>
              <a:cs typeface="Arial" panose="020B0604020202020204" pitchFamily="34" charset="0"/>
            </a:endParaRPr>
          </a:p>
          <a:p>
            <a:pPr marL="457200" lvl="0" indent="-457200">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Builds toward new learning through intentional sequencing.</a:t>
            </a:r>
          </a:p>
          <a:p>
            <a:pPr marL="457200" lvl="0" indent="-457200">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Often utilizes the deliberate </a:t>
            </a:r>
            <a:r>
              <a:rPr lang="en-US" sz="2400" dirty="0">
                <a:latin typeface="Arial" panose="020B0604020202020204" pitchFamily="34" charset="0"/>
                <a:cs typeface="Arial" panose="020B0604020202020204" pitchFamily="34" charset="0"/>
              </a:rPr>
              <a:t>progression </a:t>
            </a:r>
            <a:r>
              <a:rPr lang="en-US" sz="2400" dirty="0" smtClean="0">
                <a:latin typeface="Arial" panose="020B0604020202020204" pitchFamily="34" charset="0"/>
                <a:cs typeface="Arial" panose="020B0604020202020204" pitchFamily="34" charset="0"/>
              </a:rPr>
              <a:t>from </a:t>
            </a:r>
            <a:r>
              <a:rPr lang="en-US" sz="2400" dirty="0">
                <a:latin typeface="Arial" panose="020B0604020202020204" pitchFamily="34" charset="0"/>
                <a:cs typeface="Arial" panose="020B0604020202020204" pitchFamily="34" charset="0"/>
              </a:rPr>
              <a:t>concrete to pictorial to </a:t>
            </a:r>
            <a:r>
              <a:rPr lang="en-US" sz="2400" dirty="0" smtClean="0">
                <a:latin typeface="Arial" panose="020B0604020202020204" pitchFamily="34" charset="0"/>
                <a:cs typeface="Arial" panose="020B0604020202020204" pitchFamily="34" charset="0"/>
              </a:rPr>
              <a:t>abstract, which</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compliments </a:t>
            </a:r>
            <a:r>
              <a:rPr lang="en-US" sz="2400" dirty="0">
                <a:latin typeface="Arial" panose="020B0604020202020204" pitchFamily="34" charset="0"/>
                <a:cs typeface="Arial" panose="020B0604020202020204" pitchFamily="34" charset="0"/>
              </a:rPr>
              <a:t>and supports an increasingly complex understanding of concepts. </a:t>
            </a:r>
            <a:endParaRPr lang="en-US" sz="2400" dirty="0" smtClean="0">
              <a:latin typeface="Arial" panose="020B0604020202020204" pitchFamily="34" charset="0"/>
              <a:cs typeface="Arial" panose="020B0604020202020204" pitchFamily="34" charset="0"/>
            </a:endParaRPr>
          </a:p>
          <a:p>
            <a:pPr marL="457200" lvl="0" indent="-457200">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Accompanied by thoughtfully sequenced problem sets and reproducible student sheets.</a:t>
            </a:r>
          </a:p>
        </p:txBody>
      </p:sp>
    </p:spTree>
    <p:extLst>
      <p:ext uri="{BB962C8B-B14F-4D97-AF65-F5344CB8AC3E}">
        <p14:creationId xmlns:p14="http://schemas.microsoft.com/office/powerpoint/2010/main" val="228820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Concept Development</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14</a:t>
            </a:fld>
            <a:endParaRPr lang="en-US" dirty="0"/>
          </a:p>
        </p:txBody>
      </p:sp>
      <p:sp>
        <p:nvSpPr>
          <p:cNvPr id="4" name="Content Placeholder 3"/>
          <p:cNvSpPr>
            <a:spLocks noGrp="1"/>
          </p:cNvSpPr>
          <p:nvPr>
            <p:ph idx="4294967295"/>
          </p:nvPr>
        </p:nvSpPr>
        <p:spPr>
          <a:xfrm>
            <a:off x="611787" y="1727346"/>
            <a:ext cx="5789410" cy="3407600"/>
          </a:xfrm>
        </p:spPr>
        <p:txBody>
          <a:bodyPr/>
          <a:lstStyle/>
          <a:p>
            <a:pPr marL="0" indent="0">
              <a:spcAft>
                <a:spcPts val="1200"/>
              </a:spcAft>
            </a:pPr>
            <a:endParaRPr lang="en-US" sz="2400" dirty="0" smtClean="0"/>
          </a:p>
          <a:p>
            <a:pPr marL="0" indent="0">
              <a:spcAft>
                <a:spcPts val="1200"/>
              </a:spcAft>
            </a:pPr>
            <a:r>
              <a:rPr lang="en-US" sz="2400" dirty="0" smtClean="0"/>
              <a:t>0.4 × 10</a:t>
            </a:r>
          </a:p>
          <a:p>
            <a:pPr marL="0" indent="0">
              <a:spcAft>
                <a:spcPts val="1200"/>
              </a:spcAft>
            </a:pPr>
            <a:r>
              <a:rPr lang="en-US" sz="2400" dirty="0" smtClean="0"/>
              <a:t>0.04 × 10</a:t>
            </a:r>
          </a:p>
          <a:p>
            <a:pPr marL="0" indent="0">
              <a:spcAft>
                <a:spcPts val="1200"/>
              </a:spcAft>
            </a:pPr>
            <a:r>
              <a:rPr lang="en-US" sz="2400" dirty="0" smtClean="0"/>
              <a:t>0.004 ×</a:t>
            </a:r>
            <a:r>
              <a:rPr lang="en-US" sz="2400" dirty="0"/>
              <a:t> </a:t>
            </a:r>
            <a:r>
              <a:rPr lang="en-US" sz="2400" dirty="0" smtClean="0"/>
              <a:t>10</a:t>
            </a:r>
            <a:endParaRPr lang="en-US" sz="2400" dirty="0"/>
          </a:p>
          <a:p>
            <a:pPr marL="0" indent="0">
              <a:spcAft>
                <a:spcPts val="1200"/>
              </a:spcAft>
            </a:pPr>
            <a:endParaRPr lang="en-US" sz="2400" dirty="0"/>
          </a:p>
          <a:p>
            <a:pPr marL="0" indent="0">
              <a:spcAft>
                <a:spcPts val="1200"/>
              </a:spcAft>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0" y="3108960"/>
            <a:ext cx="1856728" cy="2835897"/>
          </a:xfrm>
          <a:prstGeom prst="rect">
            <a:avLst/>
          </a:prstGeom>
        </p:spPr>
      </p:pic>
      <p:pic>
        <p:nvPicPr>
          <p:cNvPr id="6" name="Picture 5" descr="Screen Shot 2014-05-17 at 5.13.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5365" y="2629220"/>
            <a:ext cx="2840345" cy="2275804"/>
          </a:xfrm>
          <a:prstGeom prst="rect">
            <a:avLst/>
          </a:prstGeom>
        </p:spPr>
      </p:pic>
      <p:sp>
        <p:nvSpPr>
          <p:cNvPr id="7" name="TextBox 6"/>
          <p:cNvSpPr txBox="1"/>
          <p:nvPr/>
        </p:nvSpPr>
        <p:spPr>
          <a:xfrm>
            <a:off x="457200" y="5565265"/>
            <a:ext cx="5388790" cy="400110"/>
          </a:xfrm>
          <a:prstGeom prst="rect">
            <a:avLst/>
          </a:prstGeom>
          <a:noFill/>
        </p:spPr>
        <p:txBody>
          <a:bodyPr wrap="none" rtlCol="0">
            <a:spAutoFit/>
          </a:bodyPr>
          <a:lstStyle/>
          <a:p>
            <a:pPr marL="0" indent="0"/>
            <a:r>
              <a:rPr lang="en-US" sz="2000" baseline="0" dirty="0" smtClean="0">
                <a:solidFill>
                  <a:schemeClr val="accent6">
                    <a:lumMod val="50000"/>
                  </a:schemeClr>
                </a:solidFill>
              </a:rPr>
              <a:t>Lesson 1, Concept Development, Page 1.A.6.</a:t>
            </a:r>
            <a:endParaRPr lang="en-US" sz="2000" baseline="0" dirty="0">
              <a:solidFill>
                <a:schemeClr val="accent6">
                  <a:lumMod val="50000"/>
                </a:schemeClr>
              </a:solidFill>
            </a:endParaRPr>
          </a:p>
        </p:txBody>
      </p:sp>
    </p:spTree>
    <p:extLst>
      <p:ext uri="{BB962C8B-B14F-4D97-AF65-F5344CB8AC3E}">
        <p14:creationId xmlns:p14="http://schemas.microsoft.com/office/powerpoint/2010/main" val="481479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4403543" cy="824382"/>
          </a:xfrm>
        </p:spPr>
        <p:txBody>
          <a:bodyPr/>
          <a:lstStyle/>
          <a:p>
            <a:r>
              <a:rPr lang="en-US" dirty="0" smtClean="0"/>
              <a:t>Problem Set</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15</a:t>
            </a:fld>
            <a:endParaRPr lang="en-US" dirty="0"/>
          </a:p>
        </p:txBody>
      </p:sp>
      <p:sp>
        <p:nvSpPr>
          <p:cNvPr id="4" name="Content Placeholder 3"/>
          <p:cNvSpPr>
            <a:spLocks noGrp="1"/>
          </p:cNvSpPr>
          <p:nvPr>
            <p:ph idx="4294967295"/>
          </p:nvPr>
        </p:nvSpPr>
        <p:spPr>
          <a:xfrm>
            <a:off x="611787" y="2176243"/>
            <a:ext cx="7737181" cy="2860165"/>
          </a:xfrm>
        </p:spPr>
        <p:txBody>
          <a:bodyPr/>
          <a:lstStyle/>
          <a:p>
            <a:pPr marL="0" indent="0">
              <a:spcAft>
                <a:spcPts val="1200"/>
              </a:spcAft>
            </a:pPr>
            <a:r>
              <a:rPr lang="en-US" sz="2400" dirty="0" smtClean="0">
                <a:latin typeface="Arial" panose="020B0604020202020204" pitchFamily="34" charset="0"/>
                <a:cs typeface="Arial" panose="020B0604020202020204" pitchFamily="34" charset="0"/>
              </a:rPr>
              <a:t>Draw arrows to show how the value of each digit changes as you multiply or divide.</a:t>
            </a:r>
          </a:p>
          <a:p>
            <a:pPr marL="0" indent="0">
              <a:spcAft>
                <a:spcPts val="1200"/>
              </a:spcAft>
            </a:pPr>
            <a:r>
              <a:rPr lang="en-US" sz="2400" dirty="0" smtClean="0"/>
              <a:t>3.452 × 100</a:t>
            </a:r>
          </a:p>
          <a:p>
            <a:pPr marL="0" indent="0">
              <a:spcAft>
                <a:spcPts val="1200"/>
              </a:spcAft>
            </a:pPr>
            <a:r>
              <a:rPr lang="en-US" sz="2400" dirty="0" smtClean="0"/>
              <a:t>345 ÷ 1,000</a:t>
            </a:r>
          </a:p>
          <a:p>
            <a:pPr marL="0" indent="0">
              <a:spcAft>
                <a:spcPts val="1200"/>
              </a:spcAft>
            </a:pPr>
            <a:endParaRPr lang="en-US" sz="2400" dirty="0"/>
          </a:p>
          <a:p>
            <a:pPr marL="0" indent="0">
              <a:spcAft>
                <a:spcPts val="1200"/>
              </a:spcAft>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0" y="3130858"/>
            <a:ext cx="1856728" cy="2835897"/>
          </a:xfrm>
          <a:prstGeom prst="rect">
            <a:avLst/>
          </a:prstGeom>
        </p:spPr>
      </p:pic>
      <p:sp>
        <p:nvSpPr>
          <p:cNvPr id="7" name="TextBox 6"/>
          <p:cNvSpPr txBox="1"/>
          <p:nvPr/>
        </p:nvSpPr>
        <p:spPr>
          <a:xfrm>
            <a:off x="457200" y="5565265"/>
            <a:ext cx="5003819" cy="400110"/>
          </a:xfrm>
          <a:prstGeom prst="rect">
            <a:avLst/>
          </a:prstGeom>
          <a:noFill/>
        </p:spPr>
        <p:txBody>
          <a:bodyPr wrap="none" rtlCol="0">
            <a:spAutoFit/>
          </a:bodyPr>
          <a:lstStyle/>
          <a:p>
            <a:pPr marL="0" indent="0"/>
            <a:r>
              <a:rPr lang="en-US" sz="2000" baseline="0" dirty="0" smtClean="0">
                <a:solidFill>
                  <a:schemeClr val="accent6">
                    <a:lumMod val="50000"/>
                  </a:schemeClr>
                </a:solidFill>
              </a:rPr>
              <a:t>Lesson 1, Problem Set, Page 1.A.12 &amp; 13.</a:t>
            </a:r>
            <a:endParaRPr lang="en-US" sz="2000" baseline="0" dirty="0">
              <a:solidFill>
                <a:schemeClr val="accent6">
                  <a:lumMod val="50000"/>
                </a:schemeClr>
              </a:solidFill>
            </a:endParaRPr>
          </a:p>
        </p:txBody>
      </p:sp>
      <p:sp>
        <p:nvSpPr>
          <p:cNvPr id="8" name="Rectangle 7"/>
          <p:cNvSpPr/>
          <p:nvPr/>
        </p:nvSpPr>
        <p:spPr>
          <a:xfrm rot="741226">
            <a:off x="5605184" y="1062026"/>
            <a:ext cx="3096770" cy="656923"/>
          </a:xfrm>
          <a:prstGeom prst="rect">
            <a:avLst/>
          </a:prstGeom>
          <a:solidFill>
            <a:srgbClr val="7B08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In the Modified Problem Set, complete Problems 1 - 3.</a:t>
            </a:r>
            <a:endParaRPr lang="en-US" baseline="0" dirty="0"/>
          </a:p>
        </p:txBody>
      </p:sp>
    </p:spTree>
    <p:extLst>
      <p:ext uri="{BB962C8B-B14F-4D97-AF65-F5344CB8AC3E}">
        <p14:creationId xmlns:p14="http://schemas.microsoft.com/office/powerpoint/2010/main" val="259795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Student Debrief</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16</a:t>
            </a:fld>
            <a:endParaRPr lang="en-US" dirty="0"/>
          </a:p>
        </p:txBody>
      </p:sp>
      <p:sp>
        <p:nvSpPr>
          <p:cNvPr id="4" name="Content Placeholder 3"/>
          <p:cNvSpPr>
            <a:spLocks noGrp="1"/>
          </p:cNvSpPr>
          <p:nvPr>
            <p:ph idx="4294967295"/>
          </p:nvPr>
        </p:nvSpPr>
        <p:spPr>
          <a:xfrm>
            <a:off x="457200" y="1913474"/>
            <a:ext cx="8229600" cy="3276216"/>
          </a:xfrm>
        </p:spPr>
        <p:txBody>
          <a:bodyPr/>
          <a:lstStyle/>
          <a:p>
            <a:pPr>
              <a:buFont typeface="Arial"/>
              <a:buChar char="•"/>
            </a:pPr>
            <a:r>
              <a:rPr lang="en-US" dirty="0">
                <a:latin typeface="Arial" panose="020B0604020202020204" pitchFamily="34" charset="0"/>
                <a:cs typeface="Arial" panose="020B0604020202020204" pitchFamily="34" charset="0"/>
              </a:rPr>
              <a:t>What do you notice about the number of zeros in your products when multiplying by 10, 100, and 1000 relative to the number of places the digits shift on the place value chart? </a:t>
            </a:r>
          </a:p>
          <a:p>
            <a:pPr>
              <a:buFont typeface="Arial"/>
              <a:buChar char="•"/>
            </a:pPr>
            <a:endParaRPr lang="en-US" dirty="0">
              <a:latin typeface="Arial" panose="020B0604020202020204" pitchFamily="34" charset="0"/>
              <a:cs typeface="Arial" panose="020B0604020202020204" pitchFamily="34" charset="0"/>
            </a:endParaRPr>
          </a:p>
          <a:p>
            <a:pPr>
              <a:buFont typeface="Arial"/>
              <a:buChar char="•"/>
            </a:pPr>
            <a:r>
              <a:rPr lang="en-US" dirty="0">
                <a:latin typeface="Arial" panose="020B0604020202020204" pitchFamily="34" charset="0"/>
                <a:cs typeface="Arial" panose="020B0604020202020204" pitchFamily="34" charset="0"/>
              </a:rPr>
              <a:t> What patterns do you notice?</a:t>
            </a:r>
          </a:p>
          <a:p>
            <a:endParaRPr lang="en-US"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6305829" y="3667820"/>
            <a:ext cx="2838171" cy="2447652"/>
          </a:xfrm>
          <a:prstGeom prst="rect">
            <a:avLst/>
          </a:prstGeom>
        </p:spPr>
      </p:pic>
      <p:sp>
        <p:nvSpPr>
          <p:cNvPr id="9" name="TextBox 8"/>
          <p:cNvSpPr txBox="1"/>
          <p:nvPr/>
        </p:nvSpPr>
        <p:spPr>
          <a:xfrm>
            <a:off x="457200" y="5590480"/>
            <a:ext cx="3677835" cy="400110"/>
          </a:xfrm>
          <a:prstGeom prst="rect">
            <a:avLst/>
          </a:prstGeom>
          <a:noFill/>
        </p:spPr>
        <p:txBody>
          <a:bodyPr wrap="none" rtlCol="0">
            <a:spAutoFit/>
          </a:bodyPr>
          <a:lstStyle/>
          <a:p>
            <a:pPr marL="0" indent="0"/>
            <a:r>
              <a:rPr lang="en-US" sz="2000" baseline="0" dirty="0" smtClean="0">
                <a:solidFill>
                  <a:schemeClr val="accent6">
                    <a:lumMod val="50000"/>
                  </a:schemeClr>
                </a:solidFill>
              </a:rPr>
              <a:t>Lesson 1, Debrief, Page 1.A.8.</a:t>
            </a:r>
            <a:endParaRPr lang="en-US" sz="2000" baseline="0" dirty="0">
              <a:solidFill>
                <a:schemeClr val="accent6">
                  <a:lumMod val="50000"/>
                </a:schemeClr>
              </a:solidFill>
            </a:endParaRPr>
          </a:p>
        </p:txBody>
      </p:sp>
    </p:spTree>
    <p:extLst>
      <p:ext uri="{BB962C8B-B14F-4D97-AF65-F5344CB8AC3E}">
        <p14:creationId xmlns:p14="http://schemas.microsoft.com/office/powerpoint/2010/main" val="3842933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Student Debrief</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17</a:t>
            </a:fld>
            <a:endParaRPr lang="en-US" dirty="0"/>
          </a:p>
        </p:txBody>
      </p:sp>
      <p:sp>
        <p:nvSpPr>
          <p:cNvPr id="6" name="Content Placeholder 5"/>
          <p:cNvSpPr>
            <a:spLocks noGrp="1"/>
          </p:cNvSpPr>
          <p:nvPr>
            <p:ph idx="4294967295"/>
          </p:nvPr>
        </p:nvSpPr>
        <p:spPr>
          <a:xfrm>
            <a:off x="457200" y="1913474"/>
            <a:ext cx="8229600" cy="4019126"/>
          </a:xfrm>
        </p:spPr>
        <p:txBody>
          <a:bodyPr>
            <a:normAutofit lnSpcReduction="10000"/>
          </a:bodyPr>
          <a:lstStyle/>
          <a:p>
            <a:pPr marL="457200" indent="-457200">
              <a:buFont typeface="Arial" pitchFamily="34" charset="0"/>
              <a:buChar char="•"/>
            </a:pPr>
            <a:r>
              <a:rPr lang="en-US" sz="2400" dirty="0">
                <a:latin typeface="Arial" panose="020B0604020202020204" pitchFamily="34" charset="0"/>
                <a:cs typeface="Arial" panose="020B0604020202020204" pitchFamily="34" charset="0"/>
              </a:rPr>
              <a:t>Includes sample dialogue or suggested lists of questions to invite the reflection and active processing of the totality of the lesson experience.</a:t>
            </a:r>
          </a:p>
          <a:p>
            <a:pPr marL="457200" indent="-457200">
              <a:buFont typeface="Arial" pitchFamily="34" charset="0"/>
              <a:buChar char="•"/>
            </a:pPr>
            <a:r>
              <a:rPr lang="en-US" sz="2400" dirty="0" smtClean="0">
                <a:latin typeface="Arial" panose="020B0604020202020204" pitchFamily="34" charset="0"/>
                <a:cs typeface="Arial" panose="020B0604020202020204" pitchFamily="34" charset="0"/>
              </a:rPr>
              <a:t>Encourages students to articulate </a:t>
            </a:r>
            <a:r>
              <a:rPr lang="en-US" sz="2400" dirty="0">
                <a:latin typeface="Arial" panose="020B0604020202020204" pitchFamily="34" charset="0"/>
                <a:cs typeface="Arial" panose="020B0604020202020204" pitchFamily="34" charset="0"/>
              </a:rPr>
              <a:t>the focus of the </a:t>
            </a:r>
            <a:r>
              <a:rPr lang="en-US" sz="2400" dirty="0" smtClean="0">
                <a:latin typeface="Arial" panose="020B0604020202020204" pitchFamily="34" charset="0"/>
                <a:cs typeface="Arial" panose="020B0604020202020204" pitchFamily="34" charset="0"/>
              </a:rPr>
              <a:t>lesson and the learning that has occurred.</a:t>
            </a:r>
          </a:p>
          <a:p>
            <a:pPr marL="457200" indent="-457200">
              <a:buFont typeface="Arial" pitchFamily="34" charset="0"/>
              <a:buChar char="•"/>
            </a:pPr>
            <a:r>
              <a:rPr lang="en-US" sz="2400" dirty="0" smtClean="0">
                <a:latin typeface="Arial" panose="020B0604020202020204" pitchFamily="34" charset="0"/>
                <a:cs typeface="Arial" panose="020B0604020202020204" pitchFamily="34" charset="0"/>
              </a:rPr>
              <a:t>Promotes mathematical conversation with and among students.</a:t>
            </a:r>
          </a:p>
          <a:p>
            <a:pPr marL="457200" indent="-457200">
              <a:buFont typeface="Arial" pitchFamily="34" charset="0"/>
              <a:buChar char="•"/>
            </a:pPr>
            <a:r>
              <a:rPr lang="en-US" sz="2400" dirty="0" smtClean="0">
                <a:latin typeface="Arial" panose="020B0604020202020204" pitchFamily="34" charset="0"/>
                <a:cs typeface="Arial" panose="020B0604020202020204" pitchFamily="34" charset="0"/>
              </a:rPr>
              <a:t>Allows student work to be shared and analyzed.</a:t>
            </a:r>
          </a:p>
          <a:p>
            <a:pPr marL="457200" indent="-457200">
              <a:buFont typeface="Arial" pitchFamily="34" charset="0"/>
              <a:buChar char="•"/>
            </a:pPr>
            <a:r>
              <a:rPr lang="en-US" sz="2400" dirty="0" smtClean="0">
                <a:latin typeface="Arial" panose="020B0604020202020204" pitchFamily="34" charset="0"/>
                <a:cs typeface="Arial" panose="020B0604020202020204" pitchFamily="34" charset="0"/>
              </a:rPr>
              <a:t>Closes the lesson with daily informal assessment known as Exit Tickets.</a:t>
            </a:r>
          </a:p>
          <a:p>
            <a:pPr marL="457200" indent="-457200">
              <a:buFont typeface="Arial" pitchFamily="34" charset="0"/>
              <a:buChar char="•"/>
            </a:pPr>
            <a:endParaRPr lang="en-US" sz="2400" dirty="0"/>
          </a:p>
        </p:txBody>
      </p:sp>
    </p:spTree>
    <p:extLst>
      <p:ext uri="{BB962C8B-B14F-4D97-AF65-F5344CB8AC3E}">
        <p14:creationId xmlns:p14="http://schemas.microsoft.com/office/powerpoint/2010/main" val="352638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9383"/>
            <a:ext cx="8229600" cy="824382"/>
          </a:xfrm>
        </p:spPr>
        <p:txBody>
          <a:bodyPr/>
          <a:lstStyle/>
          <a:p>
            <a:r>
              <a:rPr lang="en-US" dirty="0" smtClean="0"/>
              <a:t>Exit Ticket</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18</a:t>
            </a:fld>
            <a:endParaRPr lang="en-US" dirty="0"/>
          </a:p>
        </p:txBody>
      </p:sp>
      <p:sp>
        <p:nvSpPr>
          <p:cNvPr id="5" name="TextBox 4"/>
          <p:cNvSpPr txBox="1"/>
          <p:nvPr/>
        </p:nvSpPr>
        <p:spPr>
          <a:xfrm>
            <a:off x="457200" y="5565265"/>
            <a:ext cx="4162368" cy="400110"/>
          </a:xfrm>
          <a:prstGeom prst="rect">
            <a:avLst/>
          </a:prstGeom>
          <a:noFill/>
        </p:spPr>
        <p:txBody>
          <a:bodyPr wrap="none" rtlCol="0">
            <a:spAutoFit/>
          </a:bodyPr>
          <a:lstStyle/>
          <a:p>
            <a:pPr marL="0" indent="0"/>
            <a:r>
              <a:rPr lang="en-US" sz="2000" baseline="0" dirty="0" smtClean="0">
                <a:solidFill>
                  <a:schemeClr val="accent6">
                    <a:lumMod val="50000"/>
                  </a:schemeClr>
                </a:solidFill>
              </a:rPr>
              <a:t>Lesson 1, Exit Ticket, Page 1.A.15.</a:t>
            </a:r>
            <a:endParaRPr lang="en-US" sz="2000" baseline="0" dirty="0">
              <a:solidFill>
                <a:schemeClr val="accent6">
                  <a:lumMod val="50000"/>
                </a:schemeClr>
              </a:solidFill>
            </a:endParaRPr>
          </a:p>
        </p:txBody>
      </p:sp>
      <p:pic>
        <p:nvPicPr>
          <p:cNvPr id="7" name="Picture 6" descr="Screen Shot 2014-05-17 at 5.41.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583" y="1203765"/>
            <a:ext cx="6503581" cy="3756001"/>
          </a:xfrm>
          <a:prstGeom prst="rect">
            <a:avLst/>
          </a:prstGeom>
        </p:spPr>
      </p:pic>
    </p:spTree>
    <p:extLst>
      <p:ext uri="{BB962C8B-B14F-4D97-AF65-F5344CB8AC3E}">
        <p14:creationId xmlns:p14="http://schemas.microsoft.com/office/powerpoint/2010/main" val="3293116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Exit Ticket &amp; Homework</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19</a:t>
            </a:fld>
            <a:endParaRPr lang="en-US" dirty="0"/>
          </a:p>
        </p:txBody>
      </p:sp>
      <p:sp>
        <p:nvSpPr>
          <p:cNvPr id="6" name="Content Placeholder 5"/>
          <p:cNvSpPr>
            <a:spLocks noGrp="1"/>
          </p:cNvSpPr>
          <p:nvPr>
            <p:ph idx="4294967295"/>
          </p:nvPr>
        </p:nvSpPr>
        <p:spPr>
          <a:xfrm>
            <a:off x="457200" y="1913474"/>
            <a:ext cx="8229600" cy="1272601"/>
          </a:xfrm>
        </p:spPr>
        <p:txBody>
          <a:bodyPr>
            <a:normAutofit fontScale="85000" lnSpcReduction="20000"/>
          </a:bodyPr>
          <a:lstStyle/>
          <a:p>
            <a:pPr marL="457200" indent="-457200">
              <a:buFont typeface="Arial" pitchFamily="34" charset="0"/>
              <a:buChar char="•"/>
            </a:pP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he lesson ends with a daily informal assessment opportunity known as the Exit Ticket.</a:t>
            </a:r>
          </a:p>
          <a:p>
            <a:pPr marL="457200" indent="-457200">
              <a:buFont typeface="Arial"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itchFamily="34" charset="0"/>
              <a:buChar char="•"/>
            </a:pPr>
            <a:r>
              <a:rPr lang="en-US" sz="2400" dirty="0" smtClean="0">
                <a:latin typeface="Arial" panose="020B0604020202020204" pitchFamily="34" charset="0"/>
                <a:cs typeface="Arial" panose="020B0604020202020204" pitchFamily="34" charset="0"/>
              </a:rPr>
              <a:t>Each lesson has a Homework assignment included.</a:t>
            </a:r>
          </a:p>
          <a:p>
            <a:pPr marL="457200" indent="-457200">
              <a:buFont typeface="Arial"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dirty="0"/>
              <a:t>Curriculum Overview of </a:t>
            </a:r>
            <a:r>
              <a:rPr lang="en-US" i="1" dirty="0"/>
              <a:t>A Story of Units</a:t>
            </a:r>
          </a:p>
        </p:txBody>
      </p:sp>
      <p:pic>
        <p:nvPicPr>
          <p:cNvPr id="1026" name="Picture 2" descr="C:\Users\Ian\AppData\Local\Microsoft\Windows\Temporary Internet Files\Content.IE5\QINN6D2Y\A Story of Units Curriculum Map - FINAL.png"/>
          <p:cNvPicPr>
            <a:picLocks noChangeAspect="1" noChangeArrowheads="1"/>
          </p:cNvPicPr>
          <p:nvPr/>
        </p:nvPicPr>
        <p:blipFill rotWithShape="1">
          <a:blip r:embed="rId3">
            <a:extLst>
              <a:ext uri="{28A0092B-C50C-407E-A947-70E740481C1C}">
                <a14:useLocalDpi xmlns:a14="http://schemas.microsoft.com/office/drawing/2010/main" val="0"/>
              </a:ext>
            </a:extLst>
          </a:blip>
          <a:srcRect l="1796" t="8108" r="12474" b="19476"/>
          <a:stretch/>
        </p:blipFill>
        <p:spPr bwMode="auto">
          <a:xfrm>
            <a:off x="1371600" y="1828799"/>
            <a:ext cx="6400800" cy="4177370"/>
          </a:xfrm>
          <a:prstGeom prst="rect">
            <a:avLst/>
          </a:prstGeom>
          <a:noFill/>
          <a:ln w="12700">
            <a:solidFill>
              <a:schemeClr val="tx1"/>
            </a:solidFill>
          </a:ln>
          <a:extLst>
            <a:ext uri="{909E8E84-426E-40dd-AFC4-6F175D3DCCD1}">
              <a14:hiddenFill xmlns="" xmlns:a14="http://schemas.microsoft.com/office/drawing/2010/main">
                <a:solidFill>
                  <a:srgbClr val="FFFFFF"/>
                </a:solidFill>
              </a14:hiddenFill>
            </a:ext>
          </a:extLst>
        </p:spPr>
      </p:pic>
      <p:sp>
        <p:nvSpPr>
          <p:cNvPr id="4" name="Oval 3"/>
          <p:cNvSpPr/>
          <p:nvPr/>
        </p:nvSpPr>
        <p:spPr>
          <a:xfrm>
            <a:off x="6708291" y="1828799"/>
            <a:ext cx="787652" cy="628649"/>
          </a:xfrm>
          <a:prstGeom prst="ellipse">
            <a:avLst/>
          </a:prstGeom>
          <a:noFill/>
          <a:ln w="41275">
            <a:solidFill>
              <a:srgbClr val="7B08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02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20</a:t>
            </a:fld>
            <a:endParaRPr lang="en-US" dirty="0"/>
          </a:p>
        </p:txBody>
      </p:sp>
      <p:sp>
        <p:nvSpPr>
          <p:cNvPr id="6" name="Right Triangle 5"/>
          <p:cNvSpPr/>
          <p:nvPr/>
        </p:nvSpPr>
        <p:spPr>
          <a:xfrm rot="8040677">
            <a:off x="2461508" y="2648234"/>
            <a:ext cx="3821789" cy="3900635"/>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2632614">
            <a:off x="5733712" y="3799596"/>
            <a:ext cx="1836271" cy="738664"/>
          </a:xfrm>
          <a:prstGeom prst="rect">
            <a:avLst/>
          </a:prstGeom>
          <a:noFill/>
        </p:spPr>
        <p:txBody>
          <a:bodyPr wrap="square" rtlCol="0">
            <a:spAutoFit/>
          </a:bodyPr>
          <a:lstStyle/>
          <a:p>
            <a:r>
              <a:rPr lang="en-US" baseline="0" dirty="0" smtClean="0"/>
              <a:t>Homework</a:t>
            </a:r>
          </a:p>
          <a:p>
            <a:endParaRPr lang="en-US" dirty="0" smtClean="0"/>
          </a:p>
          <a:p>
            <a:endParaRPr lang="en-US" dirty="0"/>
          </a:p>
        </p:txBody>
      </p:sp>
      <p:sp>
        <p:nvSpPr>
          <p:cNvPr id="11" name="TextBox 10"/>
          <p:cNvSpPr txBox="1"/>
          <p:nvPr/>
        </p:nvSpPr>
        <p:spPr>
          <a:xfrm rot="2519104">
            <a:off x="4610479" y="2661834"/>
            <a:ext cx="1836271" cy="738664"/>
          </a:xfrm>
          <a:prstGeom prst="rect">
            <a:avLst/>
          </a:prstGeom>
          <a:noFill/>
        </p:spPr>
        <p:txBody>
          <a:bodyPr wrap="square" rtlCol="0">
            <a:spAutoFit/>
          </a:bodyPr>
          <a:lstStyle/>
          <a:p>
            <a:r>
              <a:rPr lang="en-US" baseline="0" dirty="0" smtClean="0"/>
              <a:t>Exit Ticket</a:t>
            </a:r>
          </a:p>
          <a:p>
            <a:endParaRPr lang="en-US" dirty="0" smtClean="0"/>
          </a:p>
          <a:p>
            <a:endParaRPr lang="en-US" dirty="0"/>
          </a:p>
        </p:txBody>
      </p:sp>
      <p:sp>
        <p:nvSpPr>
          <p:cNvPr id="12" name="TextBox 11"/>
          <p:cNvSpPr txBox="1"/>
          <p:nvPr/>
        </p:nvSpPr>
        <p:spPr>
          <a:xfrm>
            <a:off x="3830929" y="1371970"/>
            <a:ext cx="1836271" cy="738664"/>
          </a:xfrm>
          <a:prstGeom prst="rect">
            <a:avLst/>
          </a:prstGeom>
          <a:noFill/>
        </p:spPr>
        <p:txBody>
          <a:bodyPr wrap="square" rtlCol="0">
            <a:spAutoFit/>
          </a:bodyPr>
          <a:lstStyle/>
          <a:p>
            <a:r>
              <a:rPr lang="en-US" baseline="0" dirty="0" smtClean="0"/>
              <a:t>Debrief</a:t>
            </a:r>
          </a:p>
          <a:p>
            <a:endParaRPr lang="en-US" dirty="0" smtClean="0"/>
          </a:p>
          <a:p>
            <a:endParaRPr lang="en-US" dirty="0"/>
          </a:p>
        </p:txBody>
      </p:sp>
      <p:sp>
        <p:nvSpPr>
          <p:cNvPr id="13" name="TextBox 12"/>
          <p:cNvSpPr txBox="1"/>
          <p:nvPr/>
        </p:nvSpPr>
        <p:spPr>
          <a:xfrm>
            <a:off x="2332616" y="2025228"/>
            <a:ext cx="1836271" cy="738664"/>
          </a:xfrm>
          <a:prstGeom prst="rect">
            <a:avLst/>
          </a:prstGeom>
          <a:noFill/>
        </p:spPr>
        <p:txBody>
          <a:bodyPr wrap="square" rtlCol="0">
            <a:spAutoFit/>
          </a:bodyPr>
          <a:lstStyle/>
          <a:p>
            <a:r>
              <a:rPr lang="en-US" baseline="0" dirty="0" smtClean="0"/>
              <a:t>Problem Set</a:t>
            </a:r>
          </a:p>
          <a:p>
            <a:endParaRPr lang="en-US" dirty="0" smtClean="0"/>
          </a:p>
          <a:p>
            <a:endParaRPr lang="en-US" dirty="0"/>
          </a:p>
        </p:txBody>
      </p:sp>
      <p:sp>
        <p:nvSpPr>
          <p:cNvPr id="14" name="TextBox 13"/>
          <p:cNvSpPr txBox="1"/>
          <p:nvPr/>
        </p:nvSpPr>
        <p:spPr>
          <a:xfrm>
            <a:off x="504329" y="3518716"/>
            <a:ext cx="2275418" cy="1292662"/>
          </a:xfrm>
          <a:prstGeom prst="rect">
            <a:avLst/>
          </a:prstGeom>
          <a:noFill/>
        </p:spPr>
        <p:txBody>
          <a:bodyPr wrap="square" rtlCol="0">
            <a:spAutoFit/>
          </a:bodyPr>
          <a:lstStyle/>
          <a:p>
            <a:r>
              <a:rPr lang="en-US" baseline="0" dirty="0" smtClean="0"/>
              <a:t>        Application</a:t>
            </a:r>
          </a:p>
          <a:p>
            <a:endParaRPr lang="en-US" baseline="0" dirty="0" smtClean="0"/>
          </a:p>
          <a:p>
            <a:r>
              <a:rPr lang="en-US" baseline="0" dirty="0" smtClean="0"/>
              <a:t>Fluency</a:t>
            </a:r>
          </a:p>
          <a:p>
            <a:endParaRPr lang="en-US" dirty="0" smtClean="0"/>
          </a:p>
          <a:p>
            <a:endParaRPr lang="en-US" dirty="0"/>
          </a:p>
        </p:txBody>
      </p:sp>
      <p:sp>
        <p:nvSpPr>
          <p:cNvPr id="15" name="TextBox 14"/>
          <p:cNvSpPr txBox="1"/>
          <p:nvPr/>
        </p:nvSpPr>
        <p:spPr>
          <a:xfrm>
            <a:off x="1414480" y="2735663"/>
            <a:ext cx="1836271" cy="1015663"/>
          </a:xfrm>
          <a:prstGeom prst="rect">
            <a:avLst/>
          </a:prstGeom>
          <a:noFill/>
        </p:spPr>
        <p:txBody>
          <a:bodyPr wrap="square" rtlCol="0">
            <a:spAutoFit/>
          </a:bodyPr>
          <a:lstStyle/>
          <a:p>
            <a:r>
              <a:rPr lang="en-US" baseline="0" dirty="0" smtClean="0"/>
              <a:t>Concept </a:t>
            </a:r>
          </a:p>
          <a:p>
            <a:r>
              <a:rPr lang="en-US" baseline="0" dirty="0" smtClean="0"/>
              <a:t>Development</a:t>
            </a:r>
          </a:p>
          <a:p>
            <a:endParaRPr lang="en-US" dirty="0" smtClean="0"/>
          </a:p>
          <a:p>
            <a:endParaRPr lang="en-US" dirty="0"/>
          </a:p>
        </p:txBody>
      </p:sp>
    </p:spTree>
    <p:extLst>
      <p:ext uri="{BB962C8B-B14F-4D97-AF65-F5344CB8AC3E}">
        <p14:creationId xmlns:p14="http://schemas.microsoft.com/office/powerpoint/2010/main" val="1151120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4" name="Content Placeholder 3"/>
          <p:cNvSpPr>
            <a:spLocks noGrp="1"/>
          </p:cNvSpPr>
          <p:nvPr>
            <p:ph idx="4294967295"/>
          </p:nvPr>
        </p:nvSpPr>
        <p:spPr>
          <a:xfrm>
            <a:off x="457200" y="1913474"/>
            <a:ext cx="8229600" cy="4019126"/>
          </a:xfrm>
          <a:effectLst/>
        </p:spPr>
        <p:txBody>
          <a:bodyPr>
            <a:normAutofit/>
          </a:bodyPr>
          <a:lstStyle/>
          <a:p>
            <a:pPr algn="ctr"/>
            <a:r>
              <a:rPr lang="en-US" sz="2400" b="1" dirty="0" smtClean="0">
                <a:effectLst/>
                <a:latin typeface="Arial" panose="020B0604020202020204" pitchFamily="34" charset="0"/>
                <a:cs typeface="Arial" panose="020B0604020202020204" pitchFamily="34" charset="0"/>
              </a:rPr>
              <a:t>Lesson Structure</a:t>
            </a:r>
          </a:p>
          <a:p>
            <a:pPr algn="ctr"/>
            <a:r>
              <a:rPr lang="en-US" sz="2400" b="1" dirty="0" smtClean="0">
                <a:effectLst>
                  <a:glow rad="228600">
                    <a:srgbClr val="B38395">
                      <a:alpha val="40000"/>
                    </a:srgbClr>
                  </a:glow>
                </a:effectLst>
                <a:latin typeface="Arial" panose="020B0604020202020204" pitchFamily="34" charset="0"/>
                <a:cs typeface="Arial" panose="020B0604020202020204" pitchFamily="34" charset="0"/>
              </a:rPr>
              <a:t>Instructional Sequence</a:t>
            </a:r>
          </a:p>
          <a:p>
            <a:pPr algn="ctr"/>
            <a:r>
              <a:rPr lang="en-US" sz="2400" b="1" dirty="0" smtClean="0">
                <a:latin typeface="Arial" panose="020B0604020202020204" pitchFamily="34" charset="0"/>
                <a:cs typeface="Arial" panose="020B0604020202020204" pitchFamily="34" charset="0"/>
              </a:rPr>
              <a:t>Module Review</a:t>
            </a:r>
          </a:p>
          <a:p>
            <a:pPr algn="ctr"/>
            <a:r>
              <a:rPr lang="en-US" sz="2400" b="1" dirty="0" smtClean="0">
                <a:latin typeface="Arial" panose="020B0604020202020204" pitchFamily="34" charset="0"/>
                <a:cs typeface="Arial" panose="020B0604020202020204" pitchFamily="34" charset="0"/>
              </a:rPr>
              <a:t>Preparation for Implementation</a:t>
            </a:r>
            <a:endParaRPr lang="en-US" sz="24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150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0629"/>
            <a:ext cx="8229600" cy="824382"/>
          </a:xfrm>
        </p:spPr>
        <p:txBody>
          <a:bodyPr/>
          <a:lstStyle/>
          <a:p>
            <a:r>
              <a:rPr lang="en-US" dirty="0" smtClean="0"/>
              <a:t>Use Exponents </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22</a:t>
            </a:fld>
            <a:endParaRPr lang="en-US" dirty="0"/>
          </a:p>
        </p:txBody>
      </p:sp>
      <p:sp>
        <p:nvSpPr>
          <p:cNvPr id="4" name="Content Placeholder 3"/>
          <p:cNvSpPr>
            <a:spLocks noGrp="1"/>
          </p:cNvSpPr>
          <p:nvPr>
            <p:ph idx="4294967295"/>
          </p:nvPr>
        </p:nvSpPr>
        <p:spPr>
          <a:xfrm>
            <a:off x="457199" y="1585010"/>
            <a:ext cx="8229600" cy="560935"/>
          </a:xfrm>
        </p:spPr>
        <p:txBody>
          <a:bodyPr/>
          <a:lstStyle/>
          <a:p>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omplete this chart.</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457200" y="5565265"/>
            <a:ext cx="5531432" cy="400110"/>
          </a:xfrm>
          <a:prstGeom prst="rect">
            <a:avLst/>
          </a:prstGeom>
          <a:noFill/>
        </p:spPr>
        <p:txBody>
          <a:bodyPr wrap="none" rtlCol="0">
            <a:spAutoFit/>
          </a:bodyPr>
          <a:lstStyle/>
          <a:p>
            <a:pPr marL="0" indent="0"/>
            <a:r>
              <a:rPr lang="en-US" sz="2000" baseline="0" dirty="0" smtClean="0">
                <a:solidFill>
                  <a:schemeClr val="accent6">
                    <a:lumMod val="50000"/>
                  </a:schemeClr>
                </a:solidFill>
              </a:rPr>
              <a:t>Lesson 3, Concept Development, Page 1.A.33.</a:t>
            </a:r>
            <a:endParaRPr lang="en-US" sz="2000" baseline="0" dirty="0">
              <a:solidFill>
                <a:schemeClr val="accent6">
                  <a:lumMod val="5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874951568"/>
              </p:ext>
            </p:extLst>
          </p:nvPr>
        </p:nvGraphicFramePr>
        <p:xfrm>
          <a:off x="286913" y="2588286"/>
          <a:ext cx="8399886" cy="1112520"/>
        </p:xfrm>
        <a:graphic>
          <a:graphicData uri="http://schemas.openxmlformats.org/drawingml/2006/table">
            <a:tbl>
              <a:tblPr bandRow="1">
                <a:tableStyleId>{3C2FFA5D-87B4-456A-9821-1D502468CF0F}</a:tableStyleId>
              </a:tblPr>
              <a:tblGrid>
                <a:gridCol w="1399981"/>
                <a:gridCol w="1399981"/>
                <a:gridCol w="1399981"/>
                <a:gridCol w="1399981"/>
                <a:gridCol w="1399981"/>
                <a:gridCol w="1399981"/>
              </a:tblGrid>
              <a:tr h="370840">
                <a:tc>
                  <a:txBody>
                    <a:bodyPr/>
                    <a:lstStyle/>
                    <a:p>
                      <a:pPr algn="ctr"/>
                      <a:r>
                        <a:rPr lang="en-US" dirty="0" smtClean="0"/>
                        <a:t>1,000,000</a:t>
                      </a:r>
                      <a:endParaRPr lang="en-US" dirty="0"/>
                    </a:p>
                  </a:txBody>
                  <a:tcPr/>
                </a:tc>
                <a:tc>
                  <a:txBody>
                    <a:bodyPr/>
                    <a:lstStyle/>
                    <a:p>
                      <a:pPr algn="ctr"/>
                      <a:r>
                        <a:rPr lang="en-US" dirty="0" smtClean="0"/>
                        <a:t>100,000</a:t>
                      </a:r>
                      <a:endParaRPr lang="en-US" dirty="0"/>
                    </a:p>
                  </a:txBody>
                  <a:tcPr/>
                </a:tc>
                <a:tc>
                  <a:txBody>
                    <a:bodyPr/>
                    <a:lstStyle/>
                    <a:p>
                      <a:pPr algn="ctr"/>
                      <a:r>
                        <a:rPr lang="en-US" dirty="0" smtClean="0"/>
                        <a:t>10,000</a:t>
                      </a:r>
                      <a:endParaRPr lang="en-US" dirty="0"/>
                    </a:p>
                  </a:txBody>
                  <a:tcPr/>
                </a:tc>
                <a:tc>
                  <a:txBody>
                    <a:bodyPr/>
                    <a:lstStyle/>
                    <a:p>
                      <a:pPr algn="ctr"/>
                      <a:r>
                        <a:rPr lang="en-US" dirty="0" smtClean="0"/>
                        <a:t>1,000</a:t>
                      </a:r>
                      <a:endParaRPr lang="en-US" dirty="0"/>
                    </a:p>
                  </a:txBody>
                  <a:tcPr/>
                </a:tc>
                <a:tc>
                  <a:txBody>
                    <a:bodyPr/>
                    <a:lstStyle/>
                    <a:p>
                      <a:pPr algn="ctr"/>
                      <a:r>
                        <a:rPr lang="en-US" dirty="0" smtClean="0"/>
                        <a:t>100</a:t>
                      </a:r>
                      <a:endParaRPr lang="en-US" dirty="0"/>
                    </a:p>
                  </a:txBody>
                  <a:tcPr/>
                </a:tc>
                <a:tc>
                  <a:txBody>
                    <a:bodyPr/>
                    <a:lstStyle/>
                    <a:p>
                      <a:pPr algn="ctr"/>
                      <a:r>
                        <a:rPr lang="en-US" dirty="0" smtClean="0"/>
                        <a:t>10</a:t>
                      </a:r>
                      <a:endParaRPr lang="en-US" dirty="0"/>
                    </a:p>
                  </a:txBody>
                  <a:tcPr/>
                </a:tc>
              </a:tr>
              <a:tr h="370840">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bl>
          </a:graphicData>
        </a:graphic>
      </p:graphicFrame>
      <p:sp>
        <p:nvSpPr>
          <p:cNvPr id="8" name="Rectangle 7"/>
          <p:cNvSpPr/>
          <p:nvPr/>
        </p:nvSpPr>
        <p:spPr>
          <a:xfrm rot="741226">
            <a:off x="5605182" y="1171513"/>
            <a:ext cx="3096770" cy="656923"/>
          </a:xfrm>
          <a:prstGeom prst="rect">
            <a:avLst/>
          </a:prstGeom>
          <a:solidFill>
            <a:srgbClr val="7B08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In the Modified Problem Set, complete Problem 4.</a:t>
            </a:r>
            <a:endParaRPr lang="en-US" baseline="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655" y="3897742"/>
            <a:ext cx="1340294" cy="2047115"/>
          </a:xfrm>
          <a:prstGeom prst="rect">
            <a:avLst/>
          </a:prstGeom>
        </p:spPr>
      </p:pic>
      <p:sp>
        <p:nvSpPr>
          <p:cNvPr id="10" name="TextBox 9"/>
          <p:cNvSpPr txBox="1"/>
          <p:nvPr/>
        </p:nvSpPr>
        <p:spPr>
          <a:xfrm>
            <a:off x="7598129" y="2967101"/>
            <a:ext cx="813481" cy="553998"/>
          </a:xfrm>
          <a:prstGeom prst="rect">
            <a:avLst/>
          </a:prstGeom>
          <a:noFill/>
        </p:spPr>
        <p:txBody>
          <a:bodyPr wrap="none" rtlCol="0">
            <a:spAutoFit/>
          </a:bodyPr>
          <a:lstStyle/>
          <a:p>
            <a:r>
              <a:rPr lang="en-US" baseline="0" dirty="0"/>
              <a:t>10 x 1</a:t>
            </a:r>
          </a:p>
          <a:p>
            <a:endParaRPr lang="en-US" dirty="0"/>
          </a:p>
        </p:txBody>
      </p:sp>
      <p:sp>
        <p:nvSpPr>
          <p:cNvPr id="12" name="TextBox 11"/>
          <p:cNvSpPr txBox="1"/>
          <p:nvPr/>
        </p:nvSpPr>
        <p:spPr>
          <a:xfrm>
            <a:off x="7742962" y="3365641"/>
            <a:ext cx="527007" cy="553998"/>
          </a:xfrm>
          <a:prstGeom prst="rect">
            <a:avLst/>
          </a:prstGeom>
          <a:noFill/>
        </p:spPr>
        <p:txBody>
          <a:bodyPr wrap="none" rtlCol="0">
            <a:spAutoFit/>
          </a:bodyPr>
          <a:lstStyle/>
          <a:p>
            <a:r>
              <a:rPr lang="en-US" baseline="0" dirty="0"/>
              <a:t>10</a:t>
            </a:r>
            <a:r>
              <a:rPr lang="en-US" baseline="30000" dirty="0"/>
              <a:t>1</a:t>
            </a:r>
          </a:p>
          <a:p>
            <a:endParaRPr lang="en-US" dirty="0"/>
          </a:p>
        </p:txBody>
      </p:sp>
      <p:sp>
        <p:nvSpPr>
          <p:cNvPr id="13" name="TextBox 12"/>
          <p:cNvSpPr txBox="1"/>
          <p:nvPr/>
        </p:nvSpPr>
        <p:spPr>
          <a:xfrm>
            <a:off x="4466629" y="2985360"/>
            <a:ext cx="1442297" cy="369332"/>
          </a:xfrm>
          <a:prstGeom prst="rect">
            <a:avLst/>
          </a:prstGeom>
          <a:noFill/>
        </p:spPr>
        <p:txBody>
          <a:bodyPr wrap="none" rtlCol="0">
            <a:spAutoFit/>
          </a:bodyPr>
          <a:lstStyle/>
          <a:p>
            <a:r>
              <a:rPr lang="en-US" baseline="0" dirty="0" smtClean="0"/>
              <a:t>10 x 10 x 10</a:t>
            </a:r>
            <a:endParaRPr lang="en-US" baseline="0" dirty="0"/>
          </a:p>
        </p:txBody>
      </p:sp>
      <p:sp>
        <p:nvSpPr>
          <p:cNvPr id="6" name="TextBox 5"/>
          <p:cNvSpPr txBox="1"/>
          <p:nvPr/>
        </p:nvSpPr>
        <p:spPr>
          <a:xfrm>
            <a:off x="4896580" y="3354692"/>
            <a:ext cx="527007" cy="553998"/>
          </a:xfrm>
          <a:prstGeom prst="rect">
            <a:avLst/>
          </a:prstGeom>
          <a:noFill/>
        </p:spPr>
        <p:txBody>
          <a:bodyPr wrap="none" rtlCol="0">
            <a:spAutoFit/>
          </a:bodyPr>
          <a:lstStyle/>
          <a:p>
            <a:r>
              <a:rPr lang="en-US" baseline="0" dirty="0"/>
              <a:t>10</a:t>
            </a:r>
            <a:r>
              <a:rPr lang="en-US" baseline="30000" dirty="0"/>
              <a:t>3</a:t>
            </a:r>
          </a:p>
          <a:p>
            <a:endParaRPr lang="en-US" dirty="0"/>
          </a:p>
        </p:txBody>
      </p:sp>
    </p:spTree>
    <p:extLst>
      <p:ext uri="{BB962C8B-B14F-4D97-AF65-F5344CB8AC3E}">
        <p14:creationId xmlns:p14="http://schemas.microsoft.com/office/powerpoint/2010/main" val="48212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P spid="1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0629"/>
            <a:ext cx="8229600" cy="824382"/>
          </a:xfrm>
        </p:spPr>
        <p:txBody>
          <a:bodyPr/>
          <a:lstStyle/>
          <a:p>
            <a:r>
              <a:rPr lang="en-US" dirty="0" smtClean="0"/>
              <a:t>Use Exponents </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23</a:t>
            </a:fld>
            <a:endParaRPr lang="en-US" dirty="0"/>
          </a:p>
        </p:txBody>
      </p:sp>
      <p:sp>
        <p:nvSpPr>
          <p:cNvPr id="4" name="Content Placeholder 3"/>
          <p:cNvSpPr>
            <a:spLocks noGrp="1"/>
          </p:cNvSpPr>
          <p:nvPr>
            <p:ph idx="4294967295"/>
          </p:nvPr>
        </p:nvSpPr>
        <p:spPr>
          <a:xfrm>
            <a:off x="457199" y="1585010"/>
            <a:ext cx="8229600" cy="560935"/>
          </a:xfrm>
        </p:spPr>
        <p:txBody>
          <a:bodyPr/>
          <a:lstStyle/>
          <a:p>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omplete this chart.</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457200" y="5565265"/>
            <a:ext cx="5531432" cy="400110"/>
          </a:xfrm>
          <a:prstGeom prst="rect">
            <a:avLst/>
          </a:prstGeom>
          <a:noFill/>
        </p:spPr>
        <p:txBody>
          <a:bodyPr wrap="none" rtlCol="0">
            <a:spAutoFit/>
          </a:bodyPr>
          <a:lstStyle/>
          <a:p>
            <a:pPr marL="0" indent="0"/>
            <a:r>
              <a:rPr lang="en-US" sz="2000" baseline="0" dirty="0" smtClean="0">
                <a:solidFill>
                  <a:schemeClr val="accent6">
                    <a:lumMod val="50000"/>
                  </a:schemeClr>
                </a:solidFill>
              </a:rPr>
              <a:t>Lesson 3, Concept Development, Page 1.A.33.</a:t>
            </a:r>
            <a:endParaRPr lang="en-US" sz="2000" baseline="0" dirty="0">
              <a:solidFill>
                <a:schemeClr val="accent6">
                  <a:lumMod val="5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44496480"/>
              </p:ext>
            </p:extLst>
          </p:nvPr>
        </p:nvGraphicFramePr>
        <p:xfrm>
          <a:off x="98529" y="2586060"/>
          <a:ext cx="8977050" cy="1112520"/>
        </p:xfrm>
        <a:graphic>
          <a:graphicData uri="http://schemas.openxmlformats.org/drawingml/2006/table">
            <a:tbl>
              <a:tblPr bandRow="1">
                <a:tableStyleId>{3C2FFA5D-87B4-456A-9821-1D502468CF0F}</a:tableStyleId>
              </a:tblPr>
              <a:tblGrid>
                <a:gridCol w="2299000"/>
                <a:gridCol w="2101943"/>
                <a:gridCol w="1696881"/>
                <a:gridCol w="1215186"/>
                <a:gridCol w="886757"/>
                <a:gridCol w="777283"/>
              </a:tblGrid>
              <a:tr h="370840">
                <a:tc>
                  <a:txBody>
                    <a:bodyPr/>
                    <a:lstStyle/>
                    <a:p>
                      <a:pPr algn="ctr"/>
                      <a:r>
                        <a:rPr lang="en-US" dirty="0" smtClean="0"/>
                        <a:t>1,000,000</a:t>
                      </a:r>
                      <a:endParaRPr lang="en-US" dirty="0"/>
                    </a:p>
                  </a:txBody>
                  <a:tcPr/>
                </a:tc>
                <a:tc>
                  <a:txBody>
                    <a:bodyPr/>
                    <a:lstStyle/>
                    <a:p>
                      <a:pPr algn="ctr"/>
                      <a:r>
                        <a:rPr lang="en-US" dirty="0" smtClean="0"/>
                        <a:t>100,000</a:t>
                      </a:r>
                      <a:endParaRPr lang="en-US" dirty="0"/>
                    </a:p>
                  </a:txBody>
                  <a:tcPr/>
                </a:tc>
                <a:tc>
                  <a:txBody>
                    <a:bodyPr/>
                    <a:lstStyle/>
                    <a:p>
                      <a:pPr algn="ctr"/>
                      <a:r>
                        <a:rPr lang="en-US" dirty="0" smtClean="0"/>
                        <a:t>10,000</a:t>
                      </a:r>
                      <a:endParaRPr lang="en-US" dirty="0"/>
                    </a:p>
                  </a:txBody>
                  <a:tcPr/>
                </a:tc>
                <a:tc>
                  <a:txBody>
                    <a:bodyPr/>
                    <a:lstStyle/>
                    <a:p>
                      <a:pPr algn="ctr"/>
                      <a:r>
                        <a:rPr lang="en-US" dirty="0" smtClean="0"/>
                        <a:t>1,000</a:t>
                      </a:r>
                      <a:endParaRPr lang="en-US" dirty="0"/>
                    </a:p>
                  </a:txBody>
                  <a:tcPr/>
                </a:tc>
                <a:tc>
                  <a:txBody>
                    <a:bodyPr/>
                    <a:lstStyle/>
                    <a:p>
                      <a:pPr algn="ctr"/>
                      <a:r>
                        <a:rPr lang="en-US" dirty="0" smtClean="0"/>
                        <a:t>100</a:t>
                      </a:r>
                      <a:endParaRPr lang="en-US" dirty="0"/>
                    </a:p>
                  </a:txBody>
                  <a:tcPr/>
                </a:tc>
                <a:tc>
                  <a:txBody>
                    <a:bodyPr/>
                    <a:lstStyle/>
                    <a:p>
                      <a:pPr algn="ctr"/>
                      <a:r>
                        <a:rPr lang="en-US" dirty="0" smtClean="0"/>
                        <a:t>10</a:t>
                      </a:r>
                      <a:endParaRPr lang="en-US" dirty="0"/>
                    </a:p>
                  </a:txBody>
                  <a:tcPr/>
                </a:tc>
              </a:tr>
              <a:tr h="370840">
                <a:tc>
                  <a:txBody>
                    <a:bodyPr/>
                    <a:lstStyle/>
                    <a:p>
                      <a:pPr algn="ctr"/>
                      <a:r>
                        <a:rPr lang="en-US" sz="1600" dirty="0" smtClean="0"/>
                        <a:t>(10x10</a:t>
                      </a:r>
                      <a:r>
                        <a:rPr lang="en-US" sz="1600" baseline="0" dirty="0" smtClean="0"/>
                        <a:t>x10) x (10 x10x10)</a:t>
                      </a:r>
                      <a:endParaRPr lang="en-US" sz="1600" dirty="0"/>
                    </a:p>
                  </a:txBody>
                  <a:tcPr/>
                </a:tc>
                <a:tc>
                  <a:txBody>
                    <a:bodyPr/>
                    <a:lstStyle/>
                    <a:p>
                      <a:pPr algn="ctr"/>
                      <a:r>
                        <a:rPr lang="en-US" dirty="0" smtClean="0"/>
                        <a:t>(10x10x10)x(10x10)</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(10</a:t>
                      </a:r>
                      <a:r>
                        <a:rPr lang="en-US" baseline="0" dirty="0" smtClean="0"/>
                        <a:t>x10)x(10x10)</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10</a:t>
                      </a:r>
                      <a:r>
                        <a:rPr lang="en-US" baseline="0" dirty="0" smtClean="0"/>
                        <a:t>x10x10</a:t>
                      </a:r>
                      <a:endParaRPr lang="en-US" dirty="0" smtClean="0"/>
                    </a:p>
                  </a:txBody>
                  <a:tcPr/>
                </a:tc>
                <a:tc>
                  <a:txBody>
                    <a:bodyPr/>
                    <a:lstStyle/>
                    <a:p>
                      <a:pPr algn="ctr"/>
                      <a:r>
                        <a:rPr lang="en-US" dirty="0" smtClean="0"/>
                        <a:t>10x</a:t>
                      </a:r>
                      <a:r>
                        <a:rPr lang="en-US" baseline="0" dirty="0" smtClean="0"/>
                        <a:t>10</a:t>
                      </a:r>
                      <a:endParaRPr lang="en-US" dirty="0"/>
                    </a:p>
                  </a:txBody>
                  <a:tcPr/>
                </a:tc>
                <a:tc>
                  <a:txBody>
                    <a:bodyPr/>
                    <a:lstStyle/>
                    <a:p>
                      <a:pPr algn="ctr"/>
                      <a:r>
                        <a:rPr lang="en-US" dirty="0" smtClean="0"/>
                        <a:t>10x1</a:t>
                      </a:r>
                      <a:endParaRPr lang="en-US"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6</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5</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4</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3</a:t>
                      </a:r>
                      <a:endParaRPr lang="en-US"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2</a:t>
                      </a:r>
                      <a:endParaRPr lang="en-US" dirty="0" smtClean="0"/>
                    </a:p>
                  </a:txBody>
                  <a:tcPr/>
                </a:tc>
                <a:tc>
                  <a:txBody>
                    <a:bodyPr/>
                    <a:lstStyle/>
                    <a:p>
                      <a:pPr algn="ctr"/>
                      <a:r>
                        <a:rPr lang="en-US" dirty="0" smtClean="0"/>
                        <a:t>10</a:t>
                      </a:r>
                      <a:r>
                        <a:rPr lang="en-US" baseline="30000" dirty="0" smtClean="0"/>
                        <a:t>1</a:t>
                      </a:r>
                      <a:endParaRPr lang="en-US" dirty="0"/>
                    </a:p>
                  </a:txBody>
                  <a:tcPr/>
                </a:tc>
              </a:tr>
            </a:tbl>
          </a:graphicData>
        </a:graphic>
      </p:graphicFrame>
      <p:sp>
        <p:nvSpPr>
          <p:cNvPr id="8" name="Rectangle 7"/>
          <p:cNvSpPr/>
          <p:nvPr/>
        </p:nvSpPr>
        <p:spPr>
          <a:xfrm rot="741226">
            <a:off x="5605182" y="1171513"/>
            <a:ext cx="3096770" cy="656923"/>
          </a:xfrm>
          <a:prstGeom prst="rect">
            <a:avLst/>
          </a:prstGeom>
          <a:solidFill>
            <a:srgbClr val="7B08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In the Modified Problem Set, complete Problem 4.</a:t>
            </a:r>
            <a:endParaRPr lang="en-US" baseline="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325" y="4130924"/>
            <a:ext cx="1187624" cy="1813933"/>
          </a:xfrm>
          <a:prstGeom prst="rect">
            <a:avLst/>
          </a:prstGeom>
        </p:spPr>
      </p:pic>
    </p:spTree>
    <p:extLst>
      <p:ext uri="{BB962C8B-B14F-4D97-AF65-F5344CB8AC3E}">
        <p14:creationId xmlns:p14="http://schemas.microsoft.com/office/powerpoint/2010/main" val="4107335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24</a:t>
            </a:fld>
            <a:endParaRPr lang="en-US" dirty="0"/>
          </a:p>
        </p:txBody>
      </p:sp>
      <p:sp>
        <p:nvSpPr>
          <p:cNvPr id="4" name="Content Placeholder 3"/>
          <p:cNvSpPr>
            <a:spLocks noGrp="1"/>
          </p:cNvSpPr>
          <p:nvPr>
            <p:ph idx="4294967295"/>
          </p:nvPr>
        </p:nvSpPr>
        <p:spPr>
          <a:xfrm>
            <a:off x="457200" y="917142"/>
            <a:ext cx="8229600" cy="4196034"/>
          </a:xfrm>
        </p:spPr>
        <p:txBody>
          <a:bodyPr>
            <a:normAutofit fontScale="92500" lnSpcReduction="10000"/>
          </a:bodyPr>
          <a:lstStyle/>
          <a:p>
            <a:r>
              <a:rPr lang="en-US" sz="3000" dirty="0" smtClean="0">
                <a:solidFill>
                  <a:srgbClr val="7B083C"/>
                </a:solidFill>
                <a:latin typeface="Arial" panose="020B0604020202020204" pitchFamily="34" charset="0"/>
                <a:cs typeface="Arial" panose="020B0604020202020204" pitchFamily="34" charset="0"/>
              </a:rPr>
              <a:t>Solve 247 ÷ 10</a:t>
            </a:r>
            <a:r>
              <a:rPr lang="en-US" sz="3000" baseline="30000" dirty="0" smtClean="0">
                <a:solidFill>
                  <a:srgbClr val="7B083C"/>
                </a:solidFill>
                <a:latin typeface="Arial" panose="020B0604020202020204" pitchFamily="34" charset="0"/>
                <a:cs typeface="Arial" panose="020B0604020202020204" pitchFamily="34" charset="0"/>
              </a:rPr>
              <a:t>2</a:t>
            </a:r>
            <a:r>
              <a:rPr lang="en-US" sz="3000" dirty="0" smtClean="0">
                <a:solidFill>
                  <a:srgbClr val="7B083C"/>
                </a:solidFill>
                <a:latin typeface="Arial" panose="020B0604020202020204" pitchFamily="34" charset="0"/>
                <a:cs typeface="Arial" panose="020B0604020202020204" pitchFamily="34" charset="0"/>
              </a:rPr>
              <a:t> and 247 x 10</a:t>
            </a:r>
            <a:r>
              <a:rPr lang="en-US" sz="3000" baseline="30000" dirty="0" smtClean="0">
                <a:solidFill>
                  <a:srgbClr val="7B083C"/>
                </a:solidFill>
                <a:latin typeface="Arial" panose="020B0604020202020204" pitchFamily="34" charset="0"/>
                <a:cs typeface="Arial" panose="020B0604020202020204" pitchFamily="34" charset="0"/>
              </a:rPr>
              <a:t>2</a:t>
            </a:r>
            <a:r>
              <a:rPr lang="en-US" sz="3000" dirty="0" smtClean="0">
                <a:solidFill>
                  <a:srgbClr val="7B083C"/>
                </a:solidFill>
                <a:latin typeface="Arial" panose="020B0604020202020204" pitchFamily="34" charset="0"/>
                <a:cs typeface="Arial" panose="020B0604020202020204" pitchFamily="34" charset="0"/>
              </a:rPr>
              <a:t>.</a:t>
            </a:r>
            <a:endParaRPr lang="en-US" sz="3000" dirty="0">
              <a:solidFill>
                <a:srgbClr val="7B083C"/>
              </a:solidFill>
              <a:latin typeface="Arial" panose="020B0604020202020204" pitchFamily="34" charset="0"/>
              <a:cs typeface="Arial" panose="020B0604020202020204" pitchFamily="34" charset="0"/>
            </a:endParaRPr>
          </a:p>
          <a:p>
            <a:pPr marL="0" indent="0"/>
            <a:r>
              <a:rPr lang="en-US" sz="3000" dirty="0" smtClean="0">
                <a:latin typeface="Arial" panose="020B0604020202020204" pitchFamily="34" charset="0"/>
                <a:cs typeface="Arial" panose="020B0604020202020204" pitchFamily="34" charset="0"/>
              </a:rPr>
              <a:t>What is different about the two answers?  Use words, numbers or pictures to explain how the digits shift. </a:t>
            </a:r>
          </a:p>
          <a:p>
            <a:pPr marL="0" indent="0"/>
            <a:endParaRPr lang="en-US" dirty="0"/>
          </a:p>
          <a:p>
            <a:pPr marL="0" indent="0"/>
            <a:r>
              <a:rPr lang="en-US" dirty="0"/>
              <a:t>247 ÷ 10</a:t>
            </a:r>
            <a:r>
              <a:rPr lang="en-US" baseline="30000" dirty="0"/>
              <a:t>2</a:t>
            </a:r>
            <a:r>
              <a:rPr lang="en-US" dirty="0"/>
              <a:t> </a:t>
            </a:r>
            <a:r>
              <a:rPr lang="en-US" dirty="0" smtClean="0"/>
              <a:t> = 2.47			247 </a:t>
            </a:r>
            <a:r>
              <a:rPr lang="en-US" dirty="0"/>
              <a:t>x </a:t>
            </a:r>
            <a:r>
              <a:rPr lang="en-US" dirty="0" smtClean="0"/>
              <a:t>10</a:t>
            </a:r>
            <a:r>
              <a:rPr lang="en-US" baseline="30000" dirty="0" smtClean="0"/>
              <a:t>2 </a:t>
            </a:r>
            <a:r>
              <a:rPr lang="en-US" dirty="0" smtClean="0"/>
              <a:t> = 24,700</a:t>
            </a:r>
          </a:p>
          <a:p>
            <a:pPr marL="0" indent="0"/>
            <a:endParaRPr lang="en-US" sz="2000" dirty="0" smtClean="0">
              <a:latin typeface="Lucida Handwriting"/>
              <a:cs typeface="Lucida Handwriting"/>
            </a:endParaRPr>
          </a:p>
          <a:p>
            <a:pPr marL="0" indent="0"/>
            <a:r>
              <a:rPr lang="en-US" sz="2000" dirty="0" smtClean="0">
                <a:latin typeface="Lucida Handwriting"/>
                <a:cs typeface="Lucida Handwriting"/>
              </a:rPr>
              <a:t>The first problem is a division problem.  The digits shift two places to the right.</a:t>
            </a:r>
          </a:p>
          <a:p>
            <a:pPr marL="0" indent="0"/>
            <a:endParaRPr lang="en-US" sz="2000" dirty="0" smtClean="0">
              <a:latin typeface="Lucida Handwriting"/>
              <a:cs typeface="Lucida Handwriting"/>
            </a:endParaRPr>
          </a:p>
          <a:p>
            <a:pPr marL="0" indent="0"/>
            <a:r>
              <a:rPr lang="en-US" sz="2000" dirty="0" smtClean="0">
                <a:latin typeface="Lucida Handwriting"/>
                <a:cs typeface="Lucida Handwriting"/>
              </a:rPr>
              <a:t>The second problem is a multiplication problem.  The Digits shift two places to the left.</a:t>
            </a:r>
          </a:p>
          <a:p>
            <a:pPr marL="0" indent="0"/>
            <a:endParaRPr lang="en-US" dirty="0" smtClean="0"/>
          </a:p>
        </p:txBody>
      </p:sp>
      <p:sp>
        <p:nvSpPr>
          <p:cNvPr id="5" name="TextBox 4"/>
          <p:cNvSpPr txBox="1"/>
          <p:nvPr/>
        </p:nvSpPr>
        <p:spPr>
          <a:xfrm>
            <a:off x="457200" y="5565265"/>
            <a:ext cx="4219349" cy="400110"/>
          </a:xfrm>
          <a:prstGeom prst="rect">
            <a:avLst/>
          </a:prstGeom>
          <a:noFill/>
        </p:spPr>
        <p:txBody>
          <a:bodyPr wrap="none" rtlCol="0">
            <a:spAutoFit/>
          </a:bodyPr>
          <a:lstStyle/>
          <a:p>
            <a:pPr marL="0" indent="0"/>
            <a:r>
              <a:rPr lang="en-US" sz="2000" baseline="0" dirty="0" smtClean="0">
                <a:solidFill>
                  <a:schemeClr val="accent6">
                    <a:lumMod val="50000"/>
                  </a:schemeClr>
                </a:solidFill>
              </a:rPr>
              <a:t>Lesson 3, Homework, Page 1.A.43.</a:t>
            </a:r>
            <a:endParaRPr lang="en-US" sz="2000" baseline="0" dirty="0">
              <a:solidFill>
                <a:schemeClr val="accent6">
                  <a:lumMod val="50000"/>
                </a:schemeClr>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608596" y="4813505"/>
            <a:ext cx="1535404" cy="1291017"/>
          </a:xfrm>
          <a:prstGeom prst="rect">
            <a:avLst/>
          </a:prstGeom>
        </p:spPr>
      </p:pic>
    </p:spTree>
    <p:extLst>
      <p:ext uri="{BB962C8B-B14F-4D97-AF65-F5344CB8AC3E}">
        <p14:creationId xmlns:p14="http://schemas.microsoft.com/office/powerpoint/2010/main" val="226841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25</a:t>
            </a:fld>
            <a:endParaRPr lang="en-US" dirty="0"/>
          </a:p>
        </p:txBody>
      </p:sp>
      <p:sp>
        <p:nvSpPr>
          <p:cNvPr id="4" name="Content Placeholder 3"/>
          <p:cNvSpPr>
            <a:spLocks noGrp="1"/>
          </p:cNvSpPr>
          <p:nvPr>
            <p:ph idx="4294967295"/>
          </p:nvPr>
        </p:nvSpPr>
        <p:spPr>
          <a:xfrm>
            <a:off x="194457" y="785756"/>
            <a:ext cx="4710077" cy="2936806"/>
          </a:xfrm>
        </p:spPr>
        <p:txBody>
          <a:bodyPr/>
          <a:lstStyle/>
          <a:p>
            <a:pPr>
              <a:lnSpc>
                <a:spcPct val="150000"/>
              </a:lnSpc>
            </a:pPr>
            <a:r>
              <a:rPr lang="en-US" dirty="0" smtClean="0"/>
              <a:t>          </a:t>
            </a:r>
            <a:r>
              <a:rPr lang="en-US" sz="2400" dirty="0" smtClean="0"/>
              <a:t>      1.37 m = </a:t>
            </a:r>
            <a:r>
              <a:rPr lang="en-US" sz="2400" dirty="0"/>
              <a:t>_____</a:t>
            </a:r>
            <a:r>
              <a:rPr lang="en-US" sz="2400" dirty="0" smtClean="0"/>
              <a:t> cm                                            </a:t>
            </a:r>
          </a:p>
          <a:p>
            <a:pPr>
              <a:lnSpc>
                <a:spcPct val="150000"/>
              </a:lnSpc>
            </a:pPr>
            <a:r>
              <a:rPr lang="en-US" sz="2400" dirty="0" smtClean="0"/>
              <a:t>         1.37 x (1 m) = _____ cm                                             </a:t>
            </a:r>
          </a:p>
          <a:p>
            <a:pPr>
              <a:lnSpc>
                <a:spcPct val="150000"/>
              </a:lnSpc>
            </a:pPr>
            <a:r>
              <a:rPr lang="en-US" sz="2400" dirty="0" smtClean="0"/>
              <a:t>   1.37 x (10</a:t>
            </a:r>
            <a:r>
              <a:rPr lang="en-US" sz="2400" baseline="30000" dirty="0" smtClean="0"/>
              <a:t>2</a:t>
            </a:r>
            <a:r>
              <a:rPr lang="en-US" sz="2400" dirty="0" smtClean="0"/>
              <a:t> cm) = _____ cm  </a:t>
            </a:r>
          </a:p>
          <a:p>
            <a:pPr>
              <a:lnSpc>
                <a:spcPct val="150000"/>
              </a:lnSpc>
            </a:pPr>
            <a:r>
              <a:rPr lang="en-US" sz="2400" dirty="0" smtClean="0"/>
              <a:t>                 1.37 m = 137 cm                                            </a:t>
            </a:r>
            <a:endParaRPr lang="en-US" sz="2400" dirty="0"/>
          </a:p>
        </p:txBody>
      </p:sp>
      <p:sp>
        <p:nvSpPr>
          <p:cNvPr id="9" name="TextBox 8"/>
          <p:cNvSpPr txBox="1"/>
          <p:nvPr/>
        </p:nvSpPr>
        <p:spPr>
          <a:xfrm>
            <a:off x="457200" y="5565265"/>
            <a:ext cx="3977145" cy="400110"/>
          </a:xfrm>
          <a:prstGeom prst="rect">
            <a:avLst/>
          </a:prstGeom>
          <a:noFill/>
        </p:spPr>
        <p:txBody>
          <a:bodyPr wrap="none" rtlCol="0">
            <a:spAutoFit/>
          </a:bodyPr>
          <a:lstStyle/>
          <a:p>
            <a:pPr marL="0" indent="0"/>
            <a:r>
              <a:rPr lang="en-US" sz="2000" baseline="0" dirty="0" smtClean="0">
                <a:solidFill>
                  <a:schemeClr val="accent6">
                    <a:lumMod val="50000"/>
                  </a:schemeClr>
                </a:solidFill>
              </a:rPr>
              <a:t>Lesson 4, Concept Development.</a:t>
            </a:r>
            <a:endParaRPr lang="en-US" sz="2000" baseline="0" dirty="0">
              <a:solidFill>
                <a:schemeClr val="accent6">
                  <a:lumMod val="5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687" y="3109435"/>
            <a:ext cx="1729127" cy="2641004"/>
          </a:xfrm>
          <a:prstGeom prst="rect">
            <a:avLst/>
          </a:prstGeom>
        </p:spPr>
      </p:pic>
    </p:spTree>
    <p:extLst>
      <p:ext uri="{BB962C8B-B14F-4D97-AF65-F5344CB8AC3E}">
        <p14:creationId xmlns:p14="http://schemas.microsoft.com/office/powerpoint/2010/main" val="95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26</a:t>
            </a:fld>
            <a:endParaRPr lang="en-US" dirty="0"/>
          </a:p>
        </p:txBody>
      </p:sp>
      <p:sp>
        <p:nvSpPr>
          <p:cNvPr id="9" name="TextBox 8"/>
          <p:cNvSpPr txBox="1"/>
          <p:nvPr/>
        </p:nvSpPr>
        <p:spPr>
          <a:xfrm>
            <a:off x="457200" y="5565265"/>
            <a:ext cx="3977145" cy="400110"/>
          </a:xfrm>
          <a:prstGeom prst="rect">
            <a:avLst/>
          </a:prstGeom>
          <a:noFill/>
        </p:spPr>
        <p:txBody>
          <a:bodyPr wrap="none" rtlCol="0">
            <a:spAutoFit/>
          </a:bodyPr>
          <a:lstStyle/>
          <a:p>
            <a:pPr marL="0" indent="0"/>
            <a:r>
              <a:rPr lang="en-US" sz="2000" baseline="0" dirty="0" smtClean="0">
                <a:solidFill>
                  <a:schemeClr val="accent6">
                    <a:lumMod val="50000"/>
                  </a:schemeClr>
                </a:solidFill>
              </a:rPr>
              <a:t>Lesson 4, Concept Development.</a:t>
            </a:r>
            <a:endParaRPr lang="en-US" sz="2000" baseline="0" dirty="0">
              <a:solidFill>
                <a:schemeClr val="accent6">
                  <a:lumMod val="50000"/>
                </a:schemeClr>
              </a:solidFill>
            </a:endParaRPr>
          </a:p>
        </p:txBody>
      </p:sp>
      <p:sp>
        <p:nvSpPr>
          <p:cNvPr id="5" name="Content Placeholder 3"/>
          <p:cNvSpPr txBox="1">
            <a:spLocks/>
          </p:cNvSpPr>
          <p:nvPr/>
        </p:nvSpPr>
        <p:spPr bwMode="auto">
          <a:xfrm>
            <a:off x="184565" y="2418754"/>
            <a:ext cx="4710077" cy="224281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400" baseline="0" dirty="0" smtClean="0">
                <a:latin typeface="+mn-lt"/>
              </a:rPr>
              <a:t>      1.37 x (1 m)  = _____ mm                                             </a:t>
            </a:r>
          </a:p>
          <a:p>
            <a:pPr>
              <a:lnSpc>
                <a:spcPct val="150000"/>
              </a:lnSpc>
            </a:pPr>
            <a:r>
              <a:rPr lang="en-US" sz="2400" baseline="0" dirty="0" smtClean="0">
                <a:latin typeface="+mn-lt"/>
              </a:rPr>
              <a:t>1.37 x (10</a:t>
            </a:r>
            <a:r>
              <a:rPr lang="en-US" sz="2400" baseline="30000" dirty="0" smtClean="0">
                <a:latin typeface="+mn-lt"/>
              </a:rPr>
              <a:t>3</a:t>
            </a:r>
            <a:r>
              <a:rPr lang="en-US" sz="2400" baseline="0" dirty="0" smtClean="0">
                <a:latin typeface="+mn-lt"/>
              </a:rPr>
              <a:t> mm) = _____ mm  </a:t>
            </a:r>
          </a:p>
          <a:p>
            <a:pPr>
              <a:lnSpc>
                <a:spcPct val="150000"/>
              </a:lnSpc>
            </a:pPr>
            <a:r>
              <a:rPr lang="en-US" sz="2400" baseline="0" dirty="0" smtClean="0">
                <a:latin typeface="+mn-lt"/>
              </a:rPr>
              <a:t>                1.37 m = 1,370 mm                                            </a:t>
            </a:r>
            <a:endParaRPr lang="en-US" sz="2400" baseline="0" dirty="0">
              <a:latin typeface="+mn-lt"/>
            </a:endParaRPr>
          </a:p>
        </p:txBody>
      </p:sp>
      <p:sp>
        <p:nvSpPr>
          <p:cNvPr id="6" name="Rectangle 5"/>
          <p:cNvSpPr/>
          <p:nvPr/>
        </p:nvSpPr>
        <p:spPr>
          <a:xfrm rot="741226">
            <a:off x="5440969" y="1402346"/>
            <a:ext cx="3096770" cy="656923"/>
          </a:xfrm>
          <a:prstGeom prst="rect">
            <a:avLst/>
          </a:prstGeom>
          <a:solidFill>
            <a:srgbClr val="7B08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In the Modified Problem Set, complete Problem 5.</a:t>
            </a:r>
            <a:endParaRPr lang="en-US" baseline="0" dirty="0"/>
          </a:p>
        </p:txBody>
      </p:sp>
      <p:sp>
        <p:nvSpPr>
          <p:cNvPr id="2" name="TextBox 1"/>
          <p:cNvSpPr txBox="1"/>
          <p:nvPr/>
        </p:nvSpPr>
        <p:spPr>
          <a:xfrm>
            <a:off x="1143997" y="1921271"/>
            <a:ext cx="2665964" cy="461665"/>
          </a:xfrm>
          <a:prstGeom prst="rect">
            <a:avLst/>
          </a:prstGeom>
          <a:noFill/>
        </p:spPr>
        <p:txBody>
          <a:bodyPr wrap="none" rtlCol="0">
            <a:spAutoFit/>
          </a:bodyPr>
          <a:lstStyle/>
          <a:p>
            <a:r>
              <a:rPr lang="en-US" sz="2400" baseline="0" dirty="0">
                <a:latin typeface="+mj-lt"/>
              </a:rPr>
              <a:t>1.37 m = _____ mm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687" y="3109435"/>
            <a:ext cx="1729127" cy="2641004"/>
          </a:xfrm>
          <a:prstGeom prst="rect">
            <a:avLst/>
          </a:prstGeom>
        </p:spPr>
      </p:pic>
    </p:spTree>
    <p:extLst>
      <p:ext uri="{BB962C8B-B14F-4D97-AF65-F5344CB8AC3E}">
        <p14:creationId xmlns:p14="http://schemas.microsoft.com/office/powerpoint/2010/main" val="767104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27</a:t>
            </a:fld>
            <a:endParaRPr lang="en-US" dirty="0"/>
          </a:p>
        </p:txBody>
      </p:sp>
      <p:sp>
        <p:nvSpPr>
          <p:cNvPr id="4" name="Content Placeholder 3"/>
          <p:cNvSpPr>
            <a:spLocks noGrp="1"/>
          </p:cNvSpPr>
          <p:nvPr>
            <p:ph idx="4294967295"/>
          </p:nvPr>
        </p:nvSpPr>
        <p:spPr>
          <a:xfrm>
            <a:off x="457200" y="906193"/>
            <a:ext cx="8229600" cy="2159447"/>
          </a:xfrm>
        </p:spPr>
        <p:txBody>
          <a:bodyPr>
            <a:noAutofit/>
          </a:bodyPr>
          <a:lstStyle/>
          <a:p>
            <a:pPr marL="0" indent="0"/>
            <a:r>
              <a:rPr lang="en-US" sz="2600" dirty="0" smtClean="0">
                <a:latin typeface="Arial" panose="020B0604020202020204" pitchFamily="34" charset="0"/>
                <a:cs typeface="Arial" panose="020B0604020202020204" pitchFamily="34" charset="0"/>
              </a:rPr>
              <a:t>Eric and </a:t>
            </a:r>
            <a:r>
              <a:rPr lang="en-US" sz="2600" dirty="0" err="1" smtClean="0">
                <a:latin typeface="Arial" panose="020B0604020202020204" pitchFamily="34" charset="0"/>
                <a:cs typeface="Arial" panose="020B0604020202020204" pitchFamily="34" charset="0"/>
              </a:rPr>
              <a:t>YiTing</a:t>
            </a:r>
            <a:r>
              <a:rPr lang="en-US" sz="2600" dirty="0" smtClean="0">
                <a:latin typeface="Arial" panose="020B0604020202020204" pitchFamily="34" charset="0"/>
                <a:cs typeface="Arial" panose="020B0604020202020204" pitchFamily="34" charset="0"/>
              </a:rPr>
              <a:t> commute to school every day.  Eric walks 0.81 km, and </a:t>
            </a:r>
            <a:r>
              <a:rPr lang="en-US" sz="2600" dirty="0" err="1" smtClean="0">
                <a:latin typeface="Arial" panose="020B0604020202020204" pitchFamily="34" charset="0"/>
                <a:cs typeface="Arial" panose="020B0604020202020204" pitchFamily="34" charset="0"/>
              </a:rPr>
              <a:t>YiTing</a:t>
            </a:r>
            <a:r>
              <a:rPr lang="en-US" sz="2600" dirty="0" smtClean="0">
                <a:latin typeface="Arial" panose="020B0604020202020204" pitchFamily="34" charset="0"/>
                <a:cs typeface="Arial" panose="020B0604020202020204" pitchFamily="34" charset="0"/>
              </a:rPr>
              <a:t> walks 0.65 km. How far does each of them walk in meters?  Explain your answer using an equation that includes an exponent.</a:t>
            </a:r>
            <a:endParaRPr lang="en-US" sz="2600" dirty="0">
              <a:latin typeface="Arial" panose="020B0604020202020204" pitchFamily="34" charset="0"/>
              <a:cs typeface="Arial" panose="020B0604020202020204" pitchFamily="34" charset="0"/>
            </a:endParaRPr>
          </a:p>
        </p:txBody>
      </p:sp>
      <p:sp>
        <p:nvSpPr>
          <p:cNvPr id="5" name="TextBox 4"/>
          <p:cNvSpPr txBox="1"/>
          <p:nvPr/>
        </p:nvSpPr>
        <p:spPr>
          <a:xfrm>
            <a:off x="457200" y="5565265"/>
            <a:ext cx="4219349" cy="400110"/>
          </a:xfrm>
          <a:prstGeom prst="rect">
            <a:avLst/>
          </a:prstGeom>
          <a:noFill/>
        </p:spPr>
        <p:txBody>
          <a:bodyPr wrap="none" rtlCol="0">
            <a:spAutoFit/>
          </a:bodyPr>
          <a:lstStyle/>
          <a:p>
            <a:pPr marL="0" indent="0"/>
            <a:r>
              <a:rPr lang="en-US" sz="2000" baseline="0" dirty="0" smtClean="0">
                <a:solidFill>
                  <a:schemeClr val="accent6">
                    <a:lumMod val="50000"/>
                  </a:schemeClr>
                </a:solidFill>
              </a:rPr>
              <a:t>Lesson 4, Homework, Page 1.A.55.</a:t>
            </a:r>
            <a:endParaRPr lang="en-US" sz="2000" baseline="0" dirty="0">
              <a:solidFill>
                <a:schemeClr val="accent6">
                  <a:lumMod val="50000"/>
                </a:schemeClr>
              </a:solidFill>
            </a:endParaRPr>
          </a:p>
        </p:txBody>
      </p:sp>
      <p:pic>
        <p:nvPicPr>
          <p:cNvPr id="6" name="Picture 5" descr="Er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30" y="2857615"/>
            <a:ext cx="7531608" cy="2282952"/>
          </a:xfrm>
          <a:prstGeom prst="rect">
            <a:avLst/>
          </a:prstGeom>
        </p:spPr>
      </p:pic>
    </p:spTree>
    <p:extLst>
      <p:ext uri="{BB962C8B-B14F-4D97-AF65-F5344CB8AC3E}">
        <p14:creationId xmlns:p14="http://schemas.microsoft.com/office/powerpoint/2010/main" val="181992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610"/>
            <a:ext cx="8229600" cy="824382"/>
          </a:xfrm>
        </p:spPr>
        <p:txBody>
          <a:bodyPr>
            <a:normAutofit/>
          </a:bodyPr>
          <a:lstStyle/>
          <a:p>
            <a:r>
              <a:rPr lang="en-US" sz="2800" dirty="0" smtClean="0"/>
              <a:t>Topic B:  Decimal Fractions &amp; Place Value Patterns</a:t>
            </a:r>
            <a:endParaRPr lang="en-US" sz="2800"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28</a:t>
            </a:fld>
            <a:endParaRPr lang="en-US" dirty="0"/>
          </a:p>
        </p:txBody>
      </p:sp>
      <p:sp>
        <p:nvSpPr>
          <p:cNvPr id="4" name="Content Placeholder 3"/>
          <p:cNvSpPr>
            <a:spLocks noGrp="1"/>
          </p:cNvSpPr>
          <p:nvPr>
            <p:ph idx="4294967295"/>
          </p:nvPr>
        </p:nvSpPr>
        <p:spPr>
          <a:xfrm>
            <a:off x="457200" y="1650705"/>
            <a:ext cx="8229600" cy="4464766"/>
          </a:xfrm>
        </p:spPr>
        <p:txBody>
          <a:bodyPr/>
          <a:lstStyle/>
          <a:p>
            <a:r>
              <a:rPr lang="en-US" sz="2400" dirty="0" smtClean="0">
                <a:latin typeface="Arial" panose="020B0604020202020204" pitchFamily="34" charset="0"/>
                <a:cs typeface="Arial" panose="020B0604020202020204" pitchFamily="34" charset="0"/>
              </a:rPr>
              <a:t>Focus Standard</a:t>
            </a:r>
          </a:p>
          <a:p>
            <a:r>
              <a:rPr lang="en-US" sz="2400" dirty="0" smtClean="0">
                <a:solidFill>
                  <a:srgbClr val="7B083C"/>
                </a:solidFill>
                <a:latin typeface="Arial" panose="020B0604020202020204" pitchFamily="34" charset="0"/>
                <a:cs typeface="Arial" panose="020B0604020202020204" pitchFamily="34" charset="0"/>
              </a:rPr>
              <a:t>5.NBT.3</a:t>
            </a:r>
            <a:r>
              <a:rPr lang="en-US" sz="2400" dirty="0" smtClean="0">
                <a:latin typeface="Arial" panose="020B0604020202020204" pitchFamily="34" charset="0"/>
                <a:cs typeface="Arial" panose="020B0604020202020204" pitchFamily="34" charset="0"/>
              </a:rPr>
              <a:t>:  Read, write &amp; compare decimals to thousandths.</a:t>
            </a:r>
          </a:p>
          <a:p>
            <a:r>
              <a:rPr lang="en-US" sz="2400" dirty="0" smtClean="0">
                <a:latin typeface="Arial" panose="020B0604020202020204" pitchFamily="34" charset="0"/>
                <a:cs typeface="Arial" panose="020B0604020202020204" pitchFamily="34" charset="0"/>
              </a:rPr>
              <a:t> </a:t>
            </a:r>
          </a:p>
          <a:p>
            <a:pPr marL="738188" lvl="1" indent="-457200">
              <a:buAutoNum type="alphaLcParenR"/>
            </a:pPr>
            <a:r>
              <a:rPr lang="en-US" dirty="0" smtClean="0"/>
              <a:t>Read and write decimals to thousandths using base-ten numerals, number names, and </a:t>
            </a:r>
            <a:r>
              <a:rPr lang="en-US" dirty="0"/>
              <a:t>e</a:t>
            </a:r>
            <a:r>
              <a:rPr lang="en-US" dirty="0" smtClean="0"/>
              <a:t>xpanded form, e.g.,  </a:t>
            </a:r>
          </a:p>
          <a:p>
            <a:pPr marL="280988" lvl="1" indent="0">
              <a:buNone/>
            </a:pPr>
            <a:r>
              <a:rPr lang="en-US" dirty="0" smtClean="0"/>
              <a:t>347.392 = 3 x 100 + 4 x 10 + 7 x 1 + 3 x 0.1 + 9 x 0.01 + 2 x 0.001</a:t>
            </a:r>
          </a:p>
          <a:p>
            <a:pPr marL="280988" lvl="1" indent="0">
              <a:buNone/>
            </a:pPr>
            <a:endParaRPr lang="en-US" dirty="0" smtClean="0"/>
          </a:p>
          <a:p>
            <a:pPr marL="280988" lvl="1" indent="0">
              <a:buNone/>
            </a:pPr>
            <a:r>
              <a:rPr lang="en-US" dirty="0" smtClean="0"/>
              <a:t>b) Compare two decimals to thousandths based on meanings of the digits in each place, using &gt;, =, and &lt; symbols to record the results of comparisons.</a:t>
            </a:r>
          </a:p>
          <a:p>
            <a:endParaRPr lang="en-US" dirty="0"/>
          </a:p>
        </p:txBody>
      </p:sp>
    </p:spTree>
    <p:extLst>
      <p:ext uri="{BB962C8B-B14F-4D97-AF65-F5344CB8AC3E}">
        <p14:creationId xmlns:p14="http://schemas.microsoft.com/office/powerpoint/2010/main" val="798351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29</a:t>
            </a:fld>
            <a:endParaRPr lang="en-US" dirty="0"/>
          </a:p>
        </p:txBody>
      </p:sp>
      <p:sp>
        <p:nvSpPr>
          <p:cNvPr id="6" name="TextBox 5"/>
          <p:cNvSpPr txBox="1"/>
          <p:nvPr/>
        </p:nvSpPr>
        <p:spPr>
          <a:xfrm>
            <a:off x="457200" y="5715361"/>
            <a:ext cx="5388790" cy="400110"/>
          </a:xfrm>
          <a:prstGeom prst="rect">
            <a:avLst/>
          </a:prstGeom>
          <a:noFill/>
        </p:spPr>
        <p:txBody>
          <a:bodyPr wrap="none" rtlCol="0">
            <a:spAutoFit/>
          </a:bodyPr>
          <a:lstStyle/>
          <a:p>
            <a:pPr marL="0" indent="0"/>
            <a:r>
              <a:rPr lang="en-US" sz="2000" baseline="0" dirty="0" smtClean="0">
                <a:solidFill>
                  <a:schemeClr val="accent6">
                    <a:lumMod val="50000"/>
                  </a:schemeClr>
                </a:solidFill>
              </a:rPr>
              <a:t>Lesson 5, Concept Development, Page 1.B.</a:t>
            </a:r>
            <a:r>
              <a:rPr lang="en-US" sz="2000" baseline="0" dirty="0">
                <a:solidFill>
                  <a:schemeClr val="accent6">
                    <a:lumMod val="50000"/>
                  </a:schemeClr>
                </a:solidFill>
              </a:rPr>
              <a:t>5</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7053042" y="4312145"/>
            <a:ext cx="2090958" cy="1624471"/>
          </a:xfrm>
          <a:prstGeom prst="rect">
            <a:avLst/>
          </a:prstGeom>
        </p:spPr>
      </p:pic>
      <p:sp>
        <p:nvSpPr>
          <p:cNvPr id="10" name="Content Placeholder 3"/>
          <p:cNvSpPr txBox="1">
            <a:spLocks/>
          </p:cNvSpPr>
          <p:nvPr/>
        </p:nvSpPr>
        <p:spPr bwMode="auto">
          <a:xfrm>
            <a:off x="205349" y="1394878"/>
            <a:ext cx="3067990" cy="60558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aseline="0" dirty="0" smtClean="0"/>
              <a:t>Thirteen thousandths =</a:t>
            </a:r>
            <a:endParaRPr lang="en-US" dirty="0" smtClean="0">
              <a:solidFill>
                <a:schemeClr val="tx1"/>
              </a:solidFill>
            </a:endParaRPr>
          </a:p>
        </p:txBody>
      </p:sp>
      <p:sp>
        <p:nvSpPr>
          <p:cNvPr id="11" name="TextBox 10"/>
          <p:cNvSpPr txBox="1"/>
          <p:nvPr/>
        </p:nvSpPr>
        <p:spPr>
          <a:xfrm>
            <a:off x="1120142" y="2000463"/>
            <a:ext cx="4943932" cy="461665"/>
          </a:xfrm>
          <a:prstGeom prst="rect">
            <a:avLst/>
          </a:prstGeom>
          <a:noFill/>
        </p:spPr>
        <p:txBody>
          <a:bodyPr wrap="none" rtlCol="0">
            <a:spAutoFit/>
          </a:bodyPr>
          <a:lstStyle/>
          <a:p>
            <a:r>
              <a:rPr lang="en-US" sz="2400" baseline="0" dirty="0" smtClean="0">
                <a:latin typeface="+mn-lt"/>
              </a:rPr>
              <a:t>              0.013 = 1 </a:t>
            </a:r>
            <a:r>
              <a:rPr lang="en-US" sz="2400" baseline="0" dirty="0">
                <a:latin typeface="+mn-lt"/>
              </a:rPr>
              <a:t>x </a:t>
            </a:r>
            <a:r>
              <a:rPr lang="en-US" sz="2400" baseline="0" dirty="0" smtClean="0">
                <a:latin typeface="+mn-lt"/>
              </a:rPr>
              <a:t>1</a:t>
            </a:r>
            <a:r>
              <a:rPr lang="en-US" sz="2400" baseline="0" dirty="0">
                <a:latin typeface="+mn-lt"/>
              </a:rPr>
              <a:t>/100 + </a:t>
            </a:r>
            <a:r>
              <a:rPr lang="en-US" sz="2400" baseline="0" dirty="0" smtClean="0">
                <a:latin typeface="+mn-lt"/>
              </a:rPr>
              <a:t>3 </a:t>
            </a:r>
            <a:r>
              <a:rPr lang="en-US" sz="2400" baseline="0" dirty="0">
                <a:latin typeface="+mn-lt"/>
              </a:rPr>
              <a:t>x 1/1000 </a:t>
            </a:r>
          </a:p>
        </p:txBody>
      </p:sp>
      <p:sp>
        <p:nvSpPr>
          <p:cNvPr id="12" name="TextBox 11"/>
          <p:cNvSpPr txBox="1"/>
          <p:nvPr/>
        </p:nvSpPr>
        <p:spPr>
          <a:xfrm>
            <a:off x="1248028" y="2727269"/>
            <a:ext cx="4523594" cy="461665"/>
          </a:xfrm>
          <a:prstGeom prst="rect">
            <a:avLst/>
          </a:prstGeom>
          <a:noFill/>
        </p:spPr>
        <p:txBody>
          <a:bodyPr wrap="none" rtlCol="0">
            <a:spAutoFit/>
          </a:bodyPr>
          <a:lstStyle/>
          <a:p>
            <a:r>
              <a:rPr lang="en-US" sz="2400" baseline="0" dirty="0" smtClean="0">
                <a:latin typeface="+mn-lt"/>
              </a:rPr>
              <a:t>        One hundredth 3 thousandths  </a:t>
            </a:r>
            <a:endParaRPr lang="en-US" sz="2400" baseline="0" dirty="0">
              <a:latin typeface="+mn-lt"/>
            </a:endParaRPr>
          </a:p>
        </p:txBody>
      </p:sp>
      <p:sp>
        <p:nvSpPr>
          <p:cNvPr id="13" name="TextBox 12"/>
          <p:cNvSpPr txBox="1"/>
          <p:nvPr/>
        </p:nvSpPr>
        <p:spPr>
          <a:xfrm>
            <a:off x="1817310" y="3372204"/>
            <a:ext cx="2827216" cy="461665"/>
          </a:xfrm>
          <a:prstGeom prst="rect">
            <a:avLst/>
          </a:prstGeom>
          <a:noFill/>
        </p:spPr>
        <p:txBody>
          <a:bodyPr wrap="none" rtlCol="0">
            <a:spAutoFit/>
          </a:bodyPr>
          <a:lstStyle/>
          <a:p>
            <a:r>
              <a:rPr lang="en-US" sz="2400" baseline="0" dirty="0" smtClean="0">
                <a:latin typeface="+mn-lt"/>
              </a:rPr>
              <a:t>          13 thousandths</a:t>
            </a:r>
            <a:endParaRPr lang="en-US" sz="2400" baseline="0" dirty="0">
              <a:latin typeface="+mn-lt"/>
            </a:endParaRPr>
          </a:p>
        </p:txBody>
      </p:sp>
      <p:sp>
        <p:nvSpPr>
          <p:cNvPr id="8" name="TextBox 7"/>
          <p:cNvSpPr txBox="1"/>
          <p:nvPr/>
        </p:nvSpPr>
        <p:spPr>
          <a:xfrm>
            <a:off x="3278564" y="1405827"/>
            <a:ext cx="2233604" cy="646331"/>
          </a:xfrm>
          <a:prstGeom prst="rect">
            <a:avLst/>
          </a:prstGeom>
          <a:noFill/>
        </p:spPr>
        <p:txBody>
          <a:bodyPr wrap="none" rtlCol="0">
            <a:spAutoFit/>
          </a:bodyPr>
          <a:lstStyle/>
          <a:p>
            <a:r>
              <a:rPr lang="en-US" sz="2400" baseline="0" dirty="0">
                <a:latin typeface="+mn-lt"/>
              </a:rPr>
              <a:t>0.013 = 13/1000</a:t>
            </a:r>
          </a:p>
          <a:p>
            <a:endParaRPr lang="en-US" dirty="0"/>
          </a:p>
        </p:txBody>
      </p:sp>
    </p:spTree>
    <p:extLst>
      <p:ext uri="{BB962C8B-B14F-4D97-AF65-F5344CB8AC3E}">
        <p14:creationId xmlns:p14="http://schemas.microsoft.com/office/powerpoint/2010/main" val="110405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Session Objectives</a:t>
            </a:r>
            <a:endParaRPr lang="en-US" dirty="0"/>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3</a:t>
            </a:fld>
            <a:endParaRPr lang="en-US" dirty="0"/>
          </a:p>
        </p:txBody>
      </p:sp>
      <p:sp>
        <p:nvSpPr>
          <p:cNvPr id="7" name="Content Placeholder 3"/>
          <p:cNvSpPr>
            <a:spLocks noGrp="1"/>
          </p:cNvSpPr>
          <p:nvPr>
            <p:ph idx="4294967295"/>
          </p:nvPr>
        </p:nvSpPr>
        <p:spPr>
          <a:xfrm>
            <a:off x="457200" y="1913474"/>
            <a:ext cx="8229600" cy="4019126"/>
          </a:xfrm>
        </p:spPr>
        <p:txBody>
          <a:bodyPr/>
          <a:lstStyle/>
          <a:p>
            <a:pPr lvl="1" indent="-457200">
              <a:spcBef>
                <a:spcPts val="672"/>
              </a:spcBef>
              <a:spcAft>
                <a:spcPts val="0"/>
              </a:spcAft>
            </a:pPr>
            <a:r>
              <a:rPr lang="en-US" sz="2800" dirty="0" smtClean="0">
                <a:solidFill>
                  <a:srgbClr val="0A2D6B"/>
                </a:solidFill>
              </a:rPr>
              <a:t>Examine the </a:t>
            </a:r>
            <a:r>
              <a:rPr lang="en-US" sz="2800" dirty="0">
                <a:solidFill>
                  <a:srgbClr val="0A2D6B"/>
                </a:solidFill>
              </a:rPr>
              <a:t>development of mathematical understanding across the module using a focus on Concept Development within the </a:t>
            </a:r>
            <a:r>
              <a:rPr lang="en-US" sz="2800" dirty="0" smtClean="0">
                <a:solidFill>
                  <a:srgbClr val="0A2D6B"/>
                </a:solidFill>
              </a:rPr>
              <a:t>lessons.</a:t>
            </a:r>
            <a:endParaRPr lang="en-US" sz="2800" dirty="0">
              <a:solidFill>
                <a:srgbClr val="0A2D6B"/>
              </a:solidFill>
            </a:endParaRPr>
          </a:p>
          <a:p>
            <a:pPr lvl="1" indent="-457200">
              <a:spcBef>
                <a:spcPts val="672"/>
              </a:spcBef>
              <a:spcAft>
                <a:spcPts val="0"/>
              </a:spcAft>
            </a:pPr>
            <a:r>
              <a:rPr lang="en-US" sz="2800" dirty="0" smtClean="0">
                <a:solidFill>
                  <a:srgbClr val="0A2D6B"/>
                </a:solidFill>
              </a:rPr>
              <a:t>Introduction </a:t>
            </a:r>
            <a:r>
              <a:rPr lang="en-US" sz="2800" dirty="0">
                <a:solidFill>
                  <a:srgbClr val="0A2D6B"/>
                </a:solidFill>
              </a:rPr>
              <a:t>to mathematical models and instructional strategies to support implementation of </a:t>
            </a:r>
            <a:r>
              <a:rPr lang="en-US" sz="2800" i="1" dirty="0">
                <a:solidFill>
                  <a:srgbClr val="0A2D6B"/>
                </a:solidFill>
              </a:rPr>
              <a:t>A Story of Units</a:t>
            </a:r>
            <a:r>
              <a:rPr lang="en-US" sz="2800" i="1" dirty="0" smtClean="0">
                <a:solidFill>
                  <a:srgbClr val="0A2D6B"/>
                </a:solidFill>
              </a:rPr>
              <a:t>.</a:t>
            </a:r>
          </a:p>
          <a:p>
            <a:pPr lvl="1" indent="-457200">
              <a:spcBef>
                <a:spcPts val="672"/>
              </a:spcBef>
              <a:spcAft>
                <a:spcPts val="0"/>
              </a:spcAft>
            </a:pPr>
            <a:r>
              <a:rPr lang="en-US" sz="2800" dirty="0" smtClean="0">
                <a:solidFill>
                  <a:srgbClr val="0A2D6B"/>
                </a:solidFill>
              </a:rPr>
              <a:t>Plan for implementation of this module and subsequent modules</a:t>
            </a:r>
            <a:r>
              <a:rPr lang="en-US" sz="2800" i="1" dirty="0" smtClean="0">
                <a:solidFill>
                  <a:srgbClr val="0A2D6B"/>
                </a:solidFill>
              </a:rPr>
              <a:t>.</a:t>
            </a:r>
          </a:p>
        </p:txBody>
      </p:sp>
    </p:spTree>
    <p:extLst>
      <p:ext uri="{BB962C8B-B14F-4D97-AF65-F5344CB8AC3E}">
        <p14:creationId xmlns:p14="http://schemas.microsoft.com/office/powerpoint/2010/main" val="175333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30</a:t>
            </a:fld>
            <a:endParaRPr lang="en-US" dirty="0"/>
          </a:p>
        </p:txBody>
      </p:sp>
      <p:sp>
        <p:nvSpPr>
          <p:cNvPr id="4" name="Content Placeholder 3"/>
          <p:cNvSpPr>
            <a:spLocks noGrp="1"/>
          </p:cNvSpPr>
          <p:nvPr>
            <p:ph idx="4294967295"/>
          </p:nvPr>
        </p:nvSpPr>
        <p:spPr>
          <a:xfrm>
            <a:off x="205349" y="1976434"/>
            <a:ext cx="8229600" cy="1163115"/>
          </a:xfrm>
        </p:spPr>
        <p:txBody>
          <a:bodyPr/>
          <a:lstStyle/>
          <a:p>
            <a:r>
              <a:rPr lang="en-US" sz="2400" dirty="0" smtClean="0"/>
              <a:t>Compose this expression.</a:t>
            </a:r>
          </a:p>
          <a:p>
            <a:r>
              <a:rPr lang="en-US" sz="2400" dirty="0" smtClean="0"/>
              <a:t>7 x 10 + 4 x 1 + 6 x 1/10 + 9 x 1/100 + 2 x 1/1000 </a:t>
            </a:r>
          </a:p>
          <a:p>
            <a:pPr marL="0" indent="0"/>
            <a:endParaRPr lang="en-US" dirty="0" smtClean="0">
              <a:solidFill>
                <a:schemeClr val="tx1"/>
              </a:solidFill>
            </a:endParaRPr>
          </a:p>
        </p:txBody>
      </p:sp>
      <p:sp>
        <p:nvSpPr>
          <p:cNvPr id="6" name="TextBox 5"/>
          <p:cNvSpPr txBox="1"/>
          <p:nvPr/>
        </p:nvSpPr>
        <p:spPr>
          <a:xfrm>
            <a:off x="457200" y="5715361"/>
            <a:ext cx="4404947" cy="400110"/>
          </a:xfrm>
          <a:prstGeom prst="rect">
            <a:avLst/>
          </a:prstGeom>
          <a:noFill/>
        </p:spPr>
        <p:txBody>
          <a:bodyPr wrap="none" rtlCol="0">
            <a:spAutoFit/>
          </a:bodyPr>
          <a:lstStyle/>
          <a:p>
            <a:pPr marL="0" indent="0"/>
            <a:r>
              <a:rPr lang="en-US" sz="2000" baseline="0" dirty="0">
                <a:solidFill>
                  <a:schemeClr val="accent6">
                    <a:lumMod val="50000"/>
                  </a:schemeClr>
                </a:solidFill>
              </a:rPr>
              <a:t>Lesson 5, </a:t>
            </a:r>
            <a:r>
              <a:rPr lang="en-US" sz="2000" baseline="0" dirty="0" smtClean="0">
                <a:solidFill>
                  <a:schemeClr val="accent6">
                    <a:lumMod val="50000"/>
                  </a:schemeClr>
                </a:solidFill>
              </a:rPr>
              <a:t>Problem Set, Page 1.B.12.</a:t>
            </a:r>
            <a:endParaRPr lang="en-US" sz="2000" baseline="0" dirty="0">
              <a:solidFill>
                <a:schemeClr val="accent6">
                  <a:lumMod val="50000"/>
                </a:schemeClr>
              </a:solidFill>
            </a:endParaRPr>
          </a:p>
        </p:txBody>
      </p:sp>
      <p:sp>
        <p:nvSpPr>
          <p:cNvPr id="7" name="Rectangle 6"/>
          <p:cNvSpPr/>
          <p:nvPr/>
        </p:nvSpPr>
        <p:spPr>
          <a:xfrm rot="741226">
            <a:off x="5713081" y="1120285"/>
            <a:ext cx="3096770" cy="656923"/>
          </a:xfrm>
          <a:prstGeom prst="rect">
            <a:avLst/>
          </a:prstGeom>
          <a:solidFill>
            <a:srgbClr val="7B08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In the Modified Problem Set, complete Problems 6 &amp; 7.</a:t>
            </a:r>
            <a:endParaRPr lang="en-US" baseline="0" dirty="0"/>
          </a:p>
        </p:txBody>
      </p:sp>
      <p:sp>
        <p:nvSpPr>
          <p:cNvPr id="2" name="TextBox 1"/>
          <p:cNvSpPr txBox="1"/>
          <p:nvPr/>
        </p:nvSpPr>
        <p:spPr>
          <a:xfrm>
            <a:off x="7053042" y="2453752"/>
            <a:ext cx="1548045" cy="461665"/>
          </a:xfrm>
          <a:prstGeom prst="rect">
            <a:avLst/>
          </a:prstGeom>
          <a:noFill/>
        </p:spPr>
        <p:txBody>
          <a:bodyPr wrap="none" rtlCol="0">
            <a:spAutoFit/>
          </a:bodyPr>
          <a:lstStyle/>
          <a:p>
            <a:r>
              <a:rPr lang="en-US" sz="2000" baseline="0" dirty="0" smtClean="0"/>
              <a:t> </a:t>
            </a:r>
            <a:r>
              <a:rPr lang="en-US" sz="2400" baseline="0" dirty="0" smtClean="0"/>
              <a:t>=  </a:t>
            </a:r>
            <a:r>
              <a:rPr lang="en-US" sz="2400" b="1" baseline="0" dirty="0" smtClean="0"/>
              <a:t>74.692</a:t>
            </a:r>
            <a:endParaRPr lang="en-US" sz="2400" b="1" baseline="0"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7053042" y="4312145"/>
            <a:ext cx="2090958" cy="1624471"/>
          </a:xfrm>
          <a:prstGeom prst="rect">
            <a:avLst/>
          </a:prstGeom>
        </p:spPr>
      </p:pic>
    </p:spTree>
    <p:extLst>
      <p:ext uri="{BB962C8B-B14F-4D97-AF65-F5344CB8AC3E}">
        <p14:creationId xmlns:p14="http://schemas.microsoft.com/office/powerpoint/2010/main" val="4248551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31</a:t>
            </a:fld>
            <a:endParaRPr lang="en-US" dirty="0"/>
          </a:p>
        </p:txBody>
      </p:sp>
      <p:pic>
        <p:nvPicPr>
          <p:cNvPr id="5" name="Picture 4" descr="Screen Shot 2014-05-17 at 6.52.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24" y="3295656"/>
            <a:ext cx="6235700" cy="977900"/>
          </a:xfrm>
          <a:prstGeom prst="rect">
            <a:avLst/>
          </a:prstGeom>
        </p:spPr>
      </p:pic>
      <p:sp>
        <p:nvSpPr>
          <p:cNvPr id="6" name="TextBox 5"/>
          <p:cNvSpPr txBox="1"/>
          <p:nvPr/>
        </p:nvSpPr>
        <p:spPr>
          <a:xfrm>
            <a:off x="457200" y="5715361"/>
            <a:ext cx="4404947" cy="400110"/>
          </a:xfrm>
          <a:prstGeom prst="rect">
            <a:avLst/>
          </a:prstGeom>
          <a:noFill/>
        </p:spPr>
        <p:txBody>
          <a:bodyPr wrap="none" rtlCol="0">
            <a:spAutoFit/>
          </a:bodyPr>
          <a:lstStyle/>
          <a:p>
            <a:pPr marL="0" indent="0"/>
            <a:r>
              <a:rPr lang="en-US" sz="2000" baseline="0" dirty="0" smtClean="0">
                <a:solidFill>
                  <a:schemeClr val="accent6">
                    <a:lumMod val="50000"/>
                  </a:schemeClr>
                </a:solidFill>
              </a:rPr>
              <a:t>Lesson 5, Problem Set, Page 1.B.12.</a:t>
            </a:r>
            <a:endParaRPr lang="en-US" sz="2000" baseline="0" dirty="0">
              <a:solidFill>
                <a:schemeClr val="accent6">
                  <a:lumMod val="50000"/>
                </a:schemeClr>
              </a:solidFill>
            </a:endParaRPr>
          </a:p>
        </p:txBody>
      </p:sp>
      <p:sp>
        <p:nvSpPr>
          <p:cNvPr id="8" name="TextBox 7"/>
          <p:cNvSpPr txBox="1"/>
          <p:nvPr/>
        </p:nvSpPr>
        <p:spPr>
          <a:xfrm>
            <a:off x="251795" y="1105820"/>
            <a:ext cx="8418720" cy="1559401"/>
          </a:xfrm>
          <a:prstGeom prst="rect">
            <a:avLst/>
          </a:prstGeom>
          <a:noFill/>
        </p:spPr>
        <p:txBody>
          <a:bodyPr wrap="square" rtlCol="0">
            <a:spAutoFit/>
          </a:bodyPr>
          <a:lstStyle/>
          <a:p>
            <a:pPr marL="0" indent="0">
              <a:lnSpc>
                <a:spcPct val="120000"/>
              </a:lnSpc>
            </a:pPr>
            <a:r>
              <a:rPr lang="en-US" sz="2000" baseline="0" dirty="0"/>
              <a:t>Mr. Pham wrote 2.619 on the board.  Christy says </a:t>
            </a:r>
            <a:r>
              <a:rPr lang="en-US" sz="2000" baseline="0" dirty="0" smtClean="0"/>
              <a:t>it’s </a:t>
            </a:r>
            <a:r>
              <a:rPr lang="en-US" sz="2000" baseline="0" dirty="0"/>
              <a:t>two and six hundred nineteen thousandths.  Amy says </a:t>
            </a:r>
            <a:r>
              <a:rPr lang="en-US" sz="2000" baseline="0" dirty="0" smtClean="0"/>
              <a:t>it’s </a:t>
            </a:r>
            <a:r>
              <a:rPr lang="en-US" sz="2000" baseline="0" dirty="0"/>
              <a:t>2 ones 6 tenths 1 hundredth 9 thousandths.  Who is right?  Use words and numbers to explain your answer.</a:t>
            </a:r>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6840894" y="4258864"/>
            <a:ext cx="2090958" cy="1624471"/>
          </a:xfrm>
          <a:prstGeom prst="rect">
            <a:avLst/>
          </a:prstGeom>
        </p:spPr>
      </p:pic>
      <p:sp>
        <p:nvSpPr>
          <p:cNvPr id="2" name="Oval 1"/>
          <p:cNvSpPr/>
          <p:nvPr/>
        </p:nvSpPr>
        <p:spPr>
          <a:xfrm>
            <a:off x="5856977" y="4051024"/>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10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32</a:t>
            </a:fld>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381442473"/>
              </p:ext>
            </p:extLst>
          </p:nvPr>
        </p:nvGraphicFramePr>
        <p:xfrm>
          <a:off x="457199" y="1528767"/>
          <a:ext cx="8474653" cy="4079240"/>
        </p:xfrm>
        <a:graphic>
          <a:graphicData uri="http://schemas.openxmlformats.org/drawingml/2006/table">
            <a:tbl>
              <a:tblPr bandRow="1">
                <a:tableStyleId>{69C7853C-536D-4A76-A0AE-DD22124D55A5}</a:tableStyleId>
              </a:tblPr>
              <a:tblGrid>
                <a:gridCol w="3678235"/>
                <a:gridCol w="1191748"/>
                <a:gridCol w="3604670"/>
              </a:tblGrid>
              <a:tr h="370840">
                <a:tc>
                  <a:txBody>
                    <a:bodyPr/>
                    <a:lstStyle/>
                    <a:p>
                      <a:pPr algn="ctr"/>
                      <a:r>
                        <a:rPr lang="en-US" dirty="0" smtClean="0"/>
                        <a:t>16.3</a:t>
                      </a:r>
                      <a:endParaRPr lang="en-US" dirty="0"/>
                    </a:p>
                  </a:txBody>
                  <a:tcPr/>
                </a:tc>
                <a:tc>
                  <a:txBody>
                    <a:bodyPr/>
                    <a:lstStyle/>
                    <a:p>
                      <a:pPr algn="ctr"/>
                      <a:endParaRPr lang="en-US" dirty="0"/>
                    </a:p>
                  </a:txBody>
                  <a:tcPr/>
                </a:tc>
                <a:tc>
                  <a:txBody>
                    <a:bodyPr/>
                    <a:lstStyle/>
                    <a:p>
                      <a:pPr algn="ctr"/>
                      <a:r>
                        <a:rPr lang="en-US" dirty="0" smtClean="0"/>
                        <a:t>16.4</a:t>
                      </a:r>
                      <a:endParaRPr lang="en-US" dirty="0"/>
                    </a:p>
                  </a:txBody>
                  <a:tcPr/>
                </a:tc>
              </a:tr>
              <a:tr h="370840">
                <a:tc>
                  <a:txBody>
                    <a:bodyPr/>
                    <a:lstStyle/>
                    <a:p>
                      <a:pPr algn="ctr"/>
                      <a:r>
                        <a:rPr lang="en-US" dirty="0" smtClean="0"/>
                        <a:t>0.83</a:t>
                      </a:r>
                      <a:endParaRPr lang="en-US" dirty="0"/>
                    </a:p>
                  </a:txBody>
                  <a:tcPr/>
                </a:tc>
                <a:tc>
                  <a:txBody>
                    <a:bodyPr/>
                    <a:lstStyle/>
                    <a:p>
                      <a:pPr algn="ctr"/>
                      <a:endParaRPr lang="en-US" dirty="0"/>
                    </a:p>
                  </a:txBody>
                  <a:tcPr/>
                </a:tc>
                <a:tc>
                  <a:txBody>
                    <a:bodyPr/>
                    <a:lstStyle/>
                    <a:p>
                      <a:pPr algn="ctr"/>
                      <a:r>
                        <a:rPr lang="en-US" dirty="0" smtClean="0"/>
                        <a:t>83/100</a:t>
                      </a:r>
                      <a:endParaRPr lang="en-US" dirty="0"/>
                    </a:p>
                  </a:txBody>
                  <a:tcPr/>
                </a:tc>
              </a:tr>
              <a:tr h="370840">
                <a:tc>
                  <a:txBody>
                    <a:bodyPr/>
                    <a:lstStyle/>
                    <a:p>
                      <a:pPr algn="ctr"/>
                      <a:r>
                        <a:rPr lang="en-US" dirty="0" smtClean="0"/>
                        <a:t>205/1000</a:t>
                      </a:r>
                      <a:endParaRPr lang="en-US" dirty="0"/>
                    </a:p>
                  </a:txBody>
                  <a:tcPr/>
                </a:tc>
                <a:tc>
                  <a:txBody>
                    <a:bodyPr/>
                    <a:lstStyle/>
                    <a:p>
                      <a:pPr algn="ctr"/>
                      <a:endParaRPr lang="en-US" dirty="0"/>
                    </a:p>
                  </a:txBody>
                  <a:tcPr/>
                </a:tc>
                <a:tc>
                  <a:txBody>
                    <a:bodyPr/>
                    <a:lstStyle/>
                    <a:p>
                      <a:pPr algn="ctr"/>
                      <a:r>
                        <a:rPr lang="en-US" dirty="0" smtClean="0"/>
                        <a:t>0.205</a:t>
                      </a:r>
                      <a:endParaRPr lang="en-US" dirty="0"/>
                    </a:p>
                  </a:txBody>
                  <a:tcPr/>
                </a:tc>
              </a:tr>
              <a:tr h="370840">
                <a:tc>
                  <a:txBody>
                    <a:bodyPr/>
                    <a:lstStyle/>
                    <a:p>
                      <a:pPr algn="ctr"/>
                      <a:r>
                        <a:rPr lang="en-US" dirty="0" smtClean="0"/>
                        <a:t>95.580</a:t>
                      </a:r>
                      <a:endParaRPr lang="en-US" dirty="0"/>
                    </a:p>
                  </a:txBody>
                  <a:tcPr/>
                </a:tc>
                <a:tc>
                  <a:txBody>
                    <a:bodyPr/>
                    <a:lstStyle/>
                    <a:p>
                      <a:pPr algn="ctr"/>
                      <a:endParaRPr lang="en-US"/>
                    </a:p>
                  </a:txBody>
                  <a:tcPr/>
                </a:tc>
                <a:tc>
                  <a:txBody>
                    <a:bodyPr/>
                    <a:lstStyle/>
                    <a:p>
                      <a:pPr algn="ctr"/>
                      <a:r>
                        <a:rPr lang="en-US" dirty="0" smtClean="0"/>
                        <a:t>95.58</a:t>
                      </a:r>
                      <a:endParaRPr lang="en-US" dirty="0"/>
                    </a:p>
                  </a:txBody>
                  <a:tcPr/>
                </a:tc>
              </a:tr>
              <a:tr h="370840">
                <a:tc>
                  <a:txBody>
                    <a:bodyPr/>
                    <a:lstStyle/>
                    <a:p>
                      <a:pPr algn="ctr"/>
                      <a:r>
                        <a:rPr lang="en-US" dirty="0" smtClean="0"/>
                        <a:t>9.1</a:t>
                      </a:r>
                      <a:endParaRPr lang="en-US" dirty="0"/>
                    </a:p>
                  </a:txBody>
                  <a:tcPr/>
                </a:tc>
                <a:tc>
                  <a:txBody>
                    <a:bodyPr/>
                    <a:lstStyle/>
                    <a:p>
                      <a:pPr algn="ctr"/>
                      <a:endParaRPr lang="en-US"/>
                    </a:p>
                  </a:txBody>
                  <a:tcPr/>
                </a:tc>
                <a:tc>
                  <a:txBody>
                    <a:bodyPr/>
                    <a:lstStyle/>
                    <a:p>
                      <a:pPr algn="ctr"/>
                      <a:r>
                        <a:rPr lang="en-US" dirty="0" smtClean="0"/>
                        <a:t>9.099</a:t>
                      </a:r>
                      <a:endParaRPr lang="en-US" dirty="0"/>
                    </a:p>
                  </a:txBody>
                  <a:tcPr/>
                </a:tc>
              </a:tr>
              <a:tr h="370840">
                <a:tc>
                  <a:txBody>
                    <a:bodyPr/>
                    <a:lstStyle/>
                    <a:p>
                      <a:pPr algn="ctr"/>
                      <a:r>
                        <a:rPr lang="en-US" dirty="0" smtClean="0"/>
                        <a:t>8.3</a:t>
                      </a:r>
                      <a:endParaRPr lang="en-US" dirty="0"/>
                    </a:p>
                  </a:txBody>
                  <a:tcPr/>
                </a:tc>
                <a:tc>
                  <a:txBody>
                    <a:bodyPr/>
                    <a:lstStyle/>
                    <a:p>
                      <a:pPr algn="ctr"/>
                      <a:endParaRPr lang="en-US"/>
                    </a:p>
                  </a:txBody>
                  <a:tcPr/>
                </a:tc>
                <a:tc>
                  <a:txBody>
                    <a:bodyPr/>
                    <a:lstStyle/>
                    <a:p>
                      <a:pPr algn="ctr"/>
                      <a:r>
                        <a:rPr lang="en-US" dirty="0" smtClean="0"/>
                        <a:t>83 tenths</a:t>
                      </a:r>
                      <a:endParaRPr lang="en-US" dirty="0"/>
                    </a:p>
                  </a:txBody>
                  <a:tcPr/>
                </a:tc>
              </a:tr>
              <a:tr h="370840">
                <a:tc>
                  <a:txBody>
                    <a:bodyPr/>
                    <a:lstStyle/>
                    <a:p>
                      <a:pPr algn="ctr"/>
                      <a:r>
                        <a:rPr lang="en-US" dirty="0" smtClean="0"/>
                        <a:t>5.8</a:t>
                      </a:r>
                      <a:endParaRPr lang="en-US" dirty="0"/>
                    </a:p>
                  </a:txBody>
                  <a:tcPr/>
                </a:tc>
                <a:tc>
                  <a:txBody>
                    <a:bodyPr/>
                    <a:lstStyle/>
                    <a:p>
                      <a:pPr algn="ctr"/>
                      <a:endParaRPr lang="en-US"/>
                    </a:p>
                  </a:txBody>
                  <a:tcPr/>
                </a:tc>
                <a:tc>
                  <a:txBody>
                    <a:bodyPr/>
                    <a:lstStyle/>
                    <a:p>
                      <a:pPr algn="ctr"/>
                      <a:r>
                        <a:rPr lang="en-US" dirty="0" smtClean="0"/>
                        <a:t>Fifty-eight hundredths</a:t>
                      </a:r>
                      <a:endParaRPr lang="en-US" dirty="0"/>
                    </a:p>
                  </a:txBody>
                  <a:tcPr/>
                </a:tc>
              </a:tr>
              <a:tr h="370840">
                <a:tc>
                  <a:txBody>
                    <a:bodyPr/>
                    <a:lstStyle/>
                    <a:p>
                      <a:pPr algn="ctr"/>
                      <a:r>
                        <a:rPr lang="en-US" dirty="0" smtClean="0"/>
                        <a:t>Thirty-six and nine thousandths</a:t>
                      </a:r>
                      <a:endParaRPr lang="en-US" dirty="0"/>
                    </a:p>
                  </a:txBody>
                  <a:tcPr/>
                </a:tc>
                <a:tc>
                  <a:txBody>
                    <a:bodyPr/>
                    <a:lstStyle/>
                    <a:p>
                      <a:pPr algn="ctr"/>
                      <a:endParaRPr lang="en-US"/>
                    </a:p>
                  </a:txBody>
                  <a:tcPr/>
                </a:tc>
                <a:tc>
                  <a:txBody>
                    <a:bodyPr/>
                    <a:lstStyle/>
                    <a:p>
                      <a:pPr algn="ctr"/>
                      <a:r>
                        <a:rPr lang="en-US" dirty="0" smtClean="0"/>
                        <a:t>4 tens</a:t>
                      </a:r>
                      <a:endParaRPr lang="en-US" dirty="0"/>
                    </a:p>
                  </a:txBody>
                  <a:tcPr/>
                </a:tc>
              </a:tr>
              <a:tr h="370840">
                <a:tc>
                  <a:txBody>
                    <a:bodyPr/>
                    <a:lstStyle/>
                    <a:p>
                      <a:pPr algn="ctr"/>
                      <a:r>
                        <a:rPr lang="en-US" dirty="0" smtClean="0"/>
                        <a:t>202 hundredths</a:t>
                      </a:r>
                      <a:endParaRPr lang="en-US" dirty="0"/>
                    </a:p>
                  </a:txBody>
                  <a:tcPr/>
                </a:tc>
                <a:tc>
                  <a:txBody>
                    <a:bodyPr/>
                    <a:lstStyle/>
                    <a:p>
                      <a:pPr algn="ctr"/>
                      <a:endParaRPr lang="en-US"/>
                    </a:p>
                  </a:txBody>
                  <a:tcPr/>
                </a:tc>
                <a:tc>
                  <a:txBody>
                    <a:bodyPr/>
                    <a:lstStyle/>
                    <a:p>
                      <a:pPr algn="ctr"/>
                      <a:r>
                        <a:rPr lang="en-US" dirty="0" smtClean="0"/>
                        <a:t>2 hundreds and 2 thousandths</a:t>
                      </a:r>
                      <a:endParaRPr lang="en-US" dirty="0"/>
                    </a:p>
                  </a:txBody>
                  <a:tcPr/>
                </a:tc>
              </a:tr>
              <a:tr h="370840">
                <a:tc>
                  <a:txBody>
                    <a:bodyPr/>
                    <a:lstStyle/>
                    <a:p>
                      <a:pPr algn="ctr"/>
                      <a:r>
                        <a:rPr lang="en-US" dirty="0" smtClean="0"/>
                        <a:t>One hundred fifty-eight thousandths</a:t>
                      </a:r>
                      <a:endParaRPr lang="en-US" dirty="0"/>
                    </a:p>
                  </a:txBody>
                  <a:tcPr/>
                </a:tc>
                <a:tc>
                  <a:txBody>
                    <a:bodyPr/>
                    <a:lstStyle/>
                    <a:p>
                      <a:pPr algn="ctr"/>
                      <a:endParaRPr lang="en-US"/>
                    </a:p>
                  </a:txBody>
                  <a:tcPr/>
                </a:tc>
                <a:tc>
                  <a:txBody>
                    <a:bodyPr/>
                    <a:lstStyle/>
                    <a:p>
                      <a:pPr algn="ctr"/>
                      <a:r>
                        <a:rPr lang="en-US" dirty="0" smtClean="0"/>
                        <a:t>58,000</a:t>
                      </a:r>
                      <a:endParaRPr lang="en-US" dirty="0"/>
                    </a:p>
                  </a:txBody>
                  <a:tcPr/>
                </a:tc>
              </a:tr>
              <a:tr h="370840">
                <a:tc>
                  <a:txBody>
                    <a:bodyPr/>
                    <a:lstStyle/>
                    <a:p>
                      <a:pPr algn="ctr"/>
                      <a:r>
                        <a:rPr lang="en-US" dirty="0" smtClean="0"/>
                        <a:t>4.15</a:t>
                      </a:r>
                      <a:endParaRPr lang="en-US" dirty="0"/>
                    </a:p>
                  </a:txBody>
                  <a:tcPr/>
                </a:tc>
                <a:tc>
                  <a:txBody>
                    <a:bodyPr/>
                    <a:lstStyle/>
                    <a:p>
                      <a:pPr algn="ctr"/>
                      <a:endParaRPr lang="en-US"/>
                    </a:p>
                  </a:txBody>
                  <a:tcPr/>
                </a:tc>
                <a:tc>
                  <a:txBody>
                    <a:bodyPr/>
                    <a:lstStyle/>
                    <a:p>
                      <a:pPr algn="ctr"/>
                      <a:r>
                        <a:rPr lang="en-US" dirty="0" smtClean="0"/>
                        <a:t>415 tenths</a:t>
                      </a:r>
                      <a:endParaRPr lang="en-US" dirty="0"/>
                    </a:p>
                  </a:txBody>
                  <a:tcPr/>
                </a:tc>
              </a:tr>
            </a:tbl>
          </a:graphicData>
        </a:graphic>
      </p:graphicFrame>
      <p:sp>
        <p:nvSpPr>
          <p:cNvPr id="5" name="TextBox 4"/>
          <p:cNvSpPr txBox="1"/>
          <p:nvPr/>
        </p:nvSpPr>
        <p:spPr>
          <a:xfrm>
            <a:off x="457200" y="5729500"/>
            <a:ext cx="4404947" cy="400110"/>
          </a:xfrm>
          <a:prstGeom prst="rect">
            <a:avLst/>
          </a:prstGeom>
          <a:noFill/>
        </p:spPr>
        <p:txBody>
          <a:bodyPr wrap="none" rtlCol="0">
            <a:spAutoFit/>
          </a:bodyPr>
          <a:lstStyle/>
          <a:p>
            <a:pPr marL="0" indent="0"/>
            <a:r>
              <a:rPr lang="en-US" sz="2000" baseline="0" dirty="0" smtClean="0">
                <a:solidFill>
                  <a:srgbClr val="7B083C"/>
                </a:solidFill>
              </a:rPr>
              <a:t>Lesson 6, Problem Set, Page 1.B.22</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sp>
        <p:nvSpPr>
          <p:cNvPr id="7" name="TextBox 6"/>
          <p:cNvSpPr txBox="1"/>
          <p:nvPr/>
        </p:nvSpPr>
        <p:spPr>
          <a:xfrm>
            <a:off x="369367" y="789769"/>
            <a:ext cx="6486471" cy="707886"/>
          </a:xfrm>
          <a:prstGeom prst="rect">
            <a:avLst/>
          </a:prstGeom>
          <a:noFill/>
        </p:spPr>
        <p:txBody>
          <a:bodyPr wrap="none" rtlCol="0">
            <a:spAutoFit/>
          </a:bodyPr>
          <a:lstStyle/>
          <a:p>
            <a:r>
              <a:rPr lang="en-US" sz="2000" baseline="0" dirty="0" smtClean="0">
                <a:solidFill>
                  <a:srgbClr val="7B083C"/>
                </a:solidFill>
              </a:rPr>
              <a:t>Talk with your table partners.  </a:t>
            </a:r>
          </a:p>
          <a:p>
            <a:r>
              <a:rPr lang="en-US" sz="2000" baseline="0" dirty="0" smtClean="0">
                <a:solidFill>
                  <a:srgbClr val="7B083C"/>
                </a:solidFill>
              </a:rPr>
              <a:t>What do you notice about the progression of problems?</a:t>
            </a:r>
            <a:endParaRPr lang="en-US" sz="2000" baseline="0" dirty="0">
              <a:solidFill>
                <a:srgbClr val="7B083C"/>
              </a:solidFill>
            </a:endParaRPr>
          </a:p>
        </p:txBody>
      </p:sp>
      <p:sp>
        <p:nvSpPr>
          <p:cNvPr id="2" name="TextBox 1"/>
          <p:cNvSpPr txBox="1"/>
          <p:nvPr/>
        </p:nvSpPr>
        <p:spPr>
          <a:xfrm>
            <a:off x="4498778" y="1618094"/>
            <a:ext cx="460494" cy="4386842"/>
          </a:xfrm>
          <a:prstGeom prst="rect">
            <a:avLst/>
          </a:prstGeom>
          <a:noFill/>
        </p:spPr>
        <p:txBody>
          <a:bodyPr wrap="square" rtlCol="0">
            <a:spAutoFit/>
          </a:bodyPr>
          <a:lstStyle/>
          <a:p>
            <a:pPr>
              <a:lnSpc>
                <a:spcPct val="50000"/>
              </a:lnSpc>
            </a:pPr>
            <a:r>
              <a:rPr lang="en-US" sz="2400" baseline="0" dirty="0" smtClean="0"/>
              <a:t>&lt;</a:t>
            </a:r>
          </a:p>
          <a:p>
            <a:pPr>
              <a:lnSpc>
                <a:spcPct val="50000"/>
              </a:lnSpc>
            </a:pPr>
            <a:endParaRPr lang="en-US" sz="2400" baseline="0" dirty="0" smtClean="0"/>
          </a:p>
          <a:p>
            <a:pPr>
              <a:lnSpc>
                <a:spcPct val="50000"/>
              </a:lnSpc>
            </a:pPr>
            <a:r>
              <a:rPr lang="en-US" sz="2400" baseline="0" dirty="0" smtClean="0"/>
              <a:t>=</a:t>
            </a:r>
          </a:p>
          <a:p>
            <a:pPr>
              <a:lnSpc>
                <a:spcPct val="50000"/>
              </a:lnSpc>
            </a:pPr>
            <a:endParaRPr lang="en-US" sz="2400" baseline="0" dirty="0"/>
          </a:p>
          <a:p>
            <a:pPr>
              <a:lnSpc>
                <a:spcPct val="50000"/>
              </a:lnSpc>
            </a:pPr>
            <a:r>
              <a:rPr lang="en-US" sz="2400" baseline="0" dirty="0" smtClean="0"/>
              <a:t>=</a:t>
            </a:r>
          </a:p>
          <a:p>
            <a:pPr>
              <a:lnSpc>
                <a:spcPct val="50000"/>
              </a:lnSpc>
            </a:pPr>
            <a:endParaRPr lang="en-US" sz="2400" baseline="0" dirty="0"/>
          </a:p>
          <a:p>
            <a:pPr>
              <a:lnSpc>
                <a:spcPct val="50000"/>
              </a:lnSpc>
            </a:pPr>
            <a:r>
              <a:rPr lang="en-US" sz="2400" baseline="0" dirty="0" smtClean="0"/>
              <a:t>=</a:t>
            </a:r>
          </a:p>
          <a:p>
            <a:pPr>
              <a:lnSpc>
                <a:spcPct val="50000"/>
              </a:lnSpc>
            </a:pPr>
            <a:endParaRPr lang="en-US" sz="2400" baseline="0" dirty="0"/>
          </a:p>
          <a:p>
            <a:pPr>
              <a:lnSpc>
                <a:spcPct val="50000"/>
              </a:lnSpc>
            </a:pPr>
            <a:r>
              <a:rPr lang="en-US" sz="2400" baseline="0" dirty="0" smtClean="0"/>
              <a:t>&gt;</a:t>
            </a:r>
          </a:p>
          <a:p>
            <a:pPr>
              <a:lnSpc>
                <a:spcPct val="50000"/>
              </a:lnSpc>
            </a:pPr>
            <a:endParaRPr lang="en-US" sz="2400" baseline="0" dirty="0"/>
          </a:p>
          <a:p>
            <a:pPr>
              <a:lnSpc>
                <a:spcPct val="50000"/>
              </a:lnSpc>
            </a:pPr>
            <a:r>
              <a:rPr lang="en-US" sz="2400" baseline="0" dirty="0" smtClean="0"/>
              <a:t>=</a:t>
            </a:r>
          </a:p>
          <a:p>
            <a:pPr>
              <a:lnSpc>
                <a:spcPct val="50000"/>
              </a:lnSpc>
            </a:pPr>
            <a:endParaRPr lang="en-US" sz="2400" baseline="0" dirty="0" smtClean="0"/>
          </a:p>
          <a:p>
            <a:pPr>
              <a:lnSpc>
                <a:spcPct val="50000"/>
              </a:lnSpc>
            </a:pPr>
            <a:r>
              <a:rPr lang="en-US" sz="2400" baseline="0" dirty="0" smtClean="0"/>
              <a:t>&gt;</a:t>
            </a:r>
          </a:p>
          <a:p>
            <a:pPr>
              <a:lnSpc>
                <a:spcPct val="50000"/>
              </a:lnSpc>
            </a:pPr>
            <a:endParaRPr lang="en-US" sz="2400" baseline="0" dirty="0"/>
          </a:p>
          <a:p>
            <a:pPr>
              <a:lnSpc>
                <a:spcPct val="50000"/>
              </a:lnSpc>
            </a:pPr>
            <a:r>
              <a:rPr lang="en-US" sz="2400" baseline="0" dirty="0" smtClean="0"/>
              <a:t>&lt;</a:t>
            </a:r>
          </a:p>
          <a:p>
            <a:pPr>
              <a:lnSpc>
                <a:spcPct val="50000"/>
              </a:lnSpc>
            </a:pPr>
            <a:endParaRPr lang="en-US" sz="2400" baseline="0" dirty="0"/>
          </a:p>
          <a:p>
            <a:pPr>
              <a:lnSpc>
                <a:spcPct val="50000"/>
              </a:lnSpc>
            </a:pPr>
            <a:r>
              <a:rPr lang="en-US" sz="2400" baseline="0" dirty="0"/>
              <a:t>&lt;</a:t>
            </a:r>
            <a:endParaRPr lang="en-US" sz="2400" baseline="0" dirty="0" smtClean="0"/>
          </a:p>
          <a:p>
            <a:pPr>
              <a:lnSpc>
                <a:spcPct val="50000"/>
              </a:lnSpc>
            </a:pPr>
            <a:endParaRPr lang="en-US" sz="2400" baseline="0" dirty="0"/>
          </a:p>
          <a:p>
            <a:pPr>
              <a:lnSpc>
                <a:spcPct val="50000"/>
              </a:lnSpc>
            </a:pPr>
            <a:r>
              <a:rPr lang="en-US" sz="2400" baseline="0" dirty="0" smtClean="0"/>
              <a:t>&lt;</a:t>
            </a:r>
          </a:p>
          <a:p>
            <a:pPr>
              <a:lnSpc>
                <a:spcPct val="50000"/>
              </a:lnSpc>
            </a:pPr>
            <a:endParaRPr lang="en-US" sz="2400" baseline="0" dirty="0"/>
          </a:p>
          <a:p>
            <a:pPr>
              <a:lnSpc>
                <a:spcPct val="50000"/>
              </a:lnSpc>
            </a:pPr>
            <a:r>
              <a:rPr lang="en-US" sz="2400" baseline="0" dirty="0" smtClean="0"/>
              <a:t>&lt;</a:t>
            </a:r>
            <a:endParaRPr lang="en-US" sz="2400" baseline="0" dirty="0"/>
          </a:p>
          <a:p>
            <a:pPr>
              <a:lnSpc>
                <a:spcPct val="70000"/>
              </a:lnSpc>
            </a:pPr>
            <a:endParaRPr lang="en-US" sz="2800" dirty="0"/>
          </a:p>
          <a:p>
            <a:pPr>
              <a:lnSpc>
                <a:spcPct val="80000"/>
              </a:lnSpc>
            </a:pPr>
            <a:endParaRPr lang="en-US" sz="2800"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630492" y="924446"/>
            <a:ext cx="961984" cy="573209"/>
          </a:xfrm>
          <a:prstGeom prst="rect">
            <a:avLst/>
          </a:prstGeom>
        </p:spPr>
      </p:pic>
    </p:spTree>
    <p:extLst>
      <p:ext uri="{BB962C8B-B14F-4D97-AF65-F5344CB8AC3E}">
        <p14:creationId xmlns:p14="http://schemas.microsoft.com/office/powerpoint/2010/main" val="9613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33</a:t>
            </a:fld>
            <a:endParaRPr lang="en-US" dirty="0"/>
          </a:p>
        </p:txBody>
      </p:sp>
      <p:sp>
        <p:nvSpPr>
          <p:cNvPr id="4" name="Content Placeholder 3"/>
          <p:cNvSpPr>
            <a:spLocks noGrp="1"/>
          </p:cNvSpPr>
          <p:nvPr>
            <p:ph idx="4294967295"/>
          </p:nvPr>
        </p:nvSpPr>
        <p:spPr>
          <a:xfrm>
            <a:off x="457200" y="1270051"/>
            <a:ext cx="8229600" cy="4019126"/>
          </a:xfrm>
        </p:spPr>
        <p:txBody>
          <a:bodyPr/>
          <a:lstStyle/>
          <a:p>
            <a:r>
              <a:rPr lang="en-US" dirty="0" smtClean="0">
                <a:latin typeface="Arial" panose="020B0604020202020204" pitchFamily="34" charset="0"/>
                <a:cs typeface="Arial" panose="020B0604020202020204" pitchFamily="34" charset="0"/>
              </a:rPr>
              <a:t>Focus Standard:</a:t>
            </a:r>
          </a:p>
          <a:p>
            <a:endParaRPr lang="en-US" dirty="0">
              <a:latin typeface="Arial" panose="020B0604020202020204" pitchFamily="34" charset="0"/>
              <a:cs typeface="Arial" panose="020B0604020202020204" pitchFamily="34" charset="0"/>
            </a:endParaRPr>
          </a:p>
          <a:p>
            <a:pPr marL="0" indent="0"/>
            <a:r>
              <a:rPr lang="en-US" dirty="0" smtClean="0">
                <a:solidFill>
                  <a:srgbClr val="7B083C"/>
                </a:solidFill>
                <a:latin typeface="Arial" panose="020B0604020202020204" pitchFamily="34" charset="0"/>
                <a:cs typeface="Arial" panose="020B0604020202020204" pitchFamily="34" charset="0"/>
              </a:rPr>
              <a:t>5.NBT.4</a:t>
            </a:r>
            <a:r>
              <a:rPr lang="en-US" dirty="0" smtClean="0">
                <a:latin typeface="Arial" panose="020B0604020202020204" pitchFamily="34" charset="0"/>
                <a:cs typeface="Arial" panose="020B0604020202020204" pitchFamily="34" charset="0"/>
              </a:rPr>
              <a:t>:  Use place value understanding to round decimals to any place.</a:t>
            </a:r>
            <a:endParaRPr lang="en-US"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457200" y="771578"/>
            <a:ext cx="8229600" cy="498473"/>
          </a:xfrm>
        </p:spPr>
        <p:txBody>
          <a:bodyPr>
            <a:normAutofit fontScale="90000"/>
          </a:bodyPr>
          <a:lstStyle/>
          <a:p>
            <a:r>
              <a:rPr lang="en-US" sz="2800" dirty="0" smtClean="0"/>
              <a:t>Topic C:  Place Value &amp; Rounding Decimal Fractions</a:t>
            </a:r>
            <a:endParaRPr lang="en-US" sz="2800" dirty="0"/>
          </a:p>
        </p:txBody>
      </p:sp>
    </p:spTree>
    <p:extLst>
      <p:ext uri="{BB962C8B-B14F-4D97-AF65-F5344CB8AC3E}">
        <p14:creationId xmlns:p14="http://schemas.microsoft.com/office/powerpoint/2010/main" val="2484930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34</a:t>
            </a:fld>
            <a:endParaRPr lang="en-US" dirty="0"/>
          </a:p>
        </p:txBody>
      </p:sp>
      <p:sp>
        <p:nvSpPr>
          <p:cNvPr id="4" name="Content Placeholder 3"/>
          <p:cNvSpPr>
            <a:spLocks noGrp="1"/>
          </p:cNvSpPr>
          <p:nvPr>
            <p:ph idx="4294967295"/>
          </p:nvPr>
        </p:nvSpPr>
        <p:spPr>
          <a:xfrm>
            <a:off x="216353" y="779846"/>
            <a:ext cx="4326910" cy="659474"/>
          </a:xfrm>
        </p:spPr>
        <p:txBody>
          <a:bodyPr/>
          <a:lstStyle/>
          <a:p>
            <a:r>
              <a:rPr lang="en-US" dirty="0" smtClean="0">
                <a:latin typeface="Arial" panose="020B0604020202020204" pitchFamily="34" charset="0"/>
                <a:cs typeface="Arial" panose="020B0604020202020204" pitchFamily="34" charset="0"/>
              </a:rPr>
              <a:t>Round 155 to the nearest 10.</a:t>
            </a:r>
            <a:endParaRPr lang="en-US" dirty="0">
              <a:latin typeface="Arial" panose="020B0604020202020204" pitchFamily="34" charset="0"/>
              <a:cs typeface="Arial" panose="020B0604020202020204" pitchFamily="34" charset="0"/>
            </a:endParaRPr>
          </a:p>
        </p:txBody>
      </p:sp>
      <p:cxnSp>
        <p:nvCxnSpPr>
          <p:cNvPr id="6" name="Straight Arrow Connector 5"/>
          <p:cNvCxnSpPr/>
          <p:nvPr/>
        </p:nvCxnSpPr>
        <p:spPr>
          <a:xfrm>
            <a:off x="6732787" y="1149615"/>
            <a:ext cx="0" cy="4565613"/>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9" name="Content Placeholder 3"/>
          <p:cNvSpPr txBox="1">
            <a:spLocks/>
          </p:cNvSpPr>
          <p:nvPr/>
        </p:nvSpPr>
        <p:spPr bwMode="auto">
          <a:xfrm>
            <a:off x="216353" y="1385779"/>
            <a:ext cx="3527733" cy="659474"/>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t>How many tens in 155?  </a:t>
            </a:r>
            <a:endParaRPr lang="en-US" dirty="0"/>
          </a:p>
        </p:txBody>
      </p:sp>
      <p:sp>
        <p:nvSpPr>
          <p:cNvPr id="11" name="TextBox 10"/>
          <p:cNvSpPr txBox="1"/>
          <p:nvPr/>
        </p:nvSpPr>
        <p:spPr>
          <a:xfrm>
            <a:off x="6831315" y="5087873"/>
            <a:ext cx="941859" cy="553998"/>
          </a:xfrm>
          <a:prstGeom prst="rect">
            <a:avLst/>
          </a:prstGeom>
          <a:noFill/>
        </p:spPr>
        <p:txBody>
          <a:bodyPr wrap="none" rtlCol="0">
            <a:spAutoFit/>
          </a:bodyPr>
          <a:lstStyle/>
          <a:p>
            <a:r>
              <a:rPr lang="en-US" baseline="0" dirty="0"/>
              <a:t>15 tens</a:t>
            </a:r>
            <a:endParaRPr lang="en-US" dirty="0"/>
          </a:p>
          <a:p>
            <a:endParaRPr lang="en-US" dirty="0"/>
          </a:p>
        </p:txBody>
      </p:sp>
      <p:sp>
        <p:nvSpPr>
          <p:cNvPr id="12" name="Oval 11"/>
          <p:cNvSpPr/>
          <p:nvPr/>
        </p:nvSpPr>
        <p:spPr>
          <a:xfrm>
            <a:off x="6656153" y="5189690"/>
            <a:ext cx="175162" cy="15328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3"/>
          <p:cNvSpPr txBox="1">
            <a:spLocks/>
          </p:cNvSpPr>
          <p:nvPr/>
        </p:nvSpPr>
        <p:spPr bwMode="auto">
          <a:xfrm>
            <a:off x="216353" y="2171928"/>
            <a:ext cx="4469229" cy="659474"/>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t>How much is one more ten?</a:t>
            </a:r>
            <a:endParaRPr lang="en-US" dirty="0"/>
          </a:p>
        </p:txBody>
      </p:sp>
      <p:sp>
        <p:nvSpPr>
          <p:cNvPr id="15" name="TextBox 14"/>
          <p:cNvSpPr txBox="1"/>
          <p:nvPr/>
        </p:nvSpPr>
        <p:spPr>
          <a:xfrm>
            <a:off x="6831315" y="1404784"/>
            <a:ext cx="941859" cy="553998"/>
          </a:xfrm>
          <a:prstGeom prst="rect">
            <a:avLst/>
          </a:prstGeom>
          <a:noFill/>
        </p:spPr>
        <p:txBody>
          <a:bodyPr wrap="none" rtlCol="0">
            <a:spAutoFit/>
          </a:bodyPr>
          <a:lstStyle/>
          <a:p>
            <a:r>
              <a:rPr lang="en-US" baseline="0" dirty="0" smtClean="0"/>
              <a:t>16 </a:t>
            </a:r>
            <a:r>
              <a:rPr lang="en-US" baseline="0" dirty="0"/>
              <a:t>tens</a:t>
            </a:r>
            <a:endParaRPr lang="en-US" dirty="0"/>
          </a:p>
          <a:p>
            <a:endParaRPr lang="en-US" dirty="0"/>
          </a:p>
        </p:txBody>
      </p:sp>
      <p:sp>
        <p:nvSpPr>
          <p:cNvPr id="16" name="Oval 15"/>
          <p:cNvSpPr/>
          <p:nvPr/>
        </p:nvSpPr>
        <p:spPr>
          <a:xfrm>
            <a:off x="6633391" y="1528501"/>
            <a:ext cx="175162" cy="15328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ontent Placeholder 3"/>
          <p:cNvSpPr txBox="1">
            <a:spLocks/>
          </p:cNvSpPr>
          <p:nvPr/>
        </p:nvSpPr>
        <p:spPr bwMode="auto">
          <a:xfrm>
            <a:off x="216353" y="2907161"/>
            <a:ext cx="4469229" cy="659474"/>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t>Say 15 tens in standard form.</a:t>
            </a:r>
            <a:endParaRPr lang="en-US" dirty="0"/>
          </a:p>
        </p:txBody>
      </p:sp>
      <p:sp>
        <p:nvSpPr>
          <p:cNvPr id="18" name="Content Placeholder 3"/>
          <p:cNvSpPr txBox="1">
            <a:spLocks/>
          </p:cNvSpPr>
          <p:nvPr/>
        </p:nvSpPr>
        <p:spPr bwMode="auto">
          <a:xfrm>
            <a:off x="216353" y="3710975"/>
            <a:ext cx="4469229" cy="659474"/>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t>Say 16 tens in standard form.</a:t>
            </a:r>
            <a:endParaRPr lang="en-US" dirty="0"/>
          </a:p>
        </p:txBody>
      </p:sp>
      <p:sp>
        <p:nvSpPr>
          <p:cNvPr id="20" name="Content Placeholder 3"/>
          <p:cNvSpPr txBox="1">
            <a:spLocks/>
          </p:cNvSpPr>
          <p:nvPr/>
        </p:nvSpPr>
        <p:spPr bwMode="auto">
          <a:xfrm>
            <a:off x="216353" y="4433683"/>
            <a:ext cx="3527733" cy="94286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baseline="0" dirty="0" smtClean="0"/>
              <a:t>What is the midpoint between 150 and 160?</a:t>
            </a:r>
            <a:endParaRPr lang="en-US" dirty="0"/>
          </a:p>
        </p:txBody>
      </p:sp>
      <p:sp>
        <p:nvSpPr>
          <p:cNvPr id="21" name="TextBox 20"/>
          <p:cNvSpPr txBox="1"/>
          <p:nvPr/>
        </p:nvSpPr>
        <p:spPr>
          <a:xfrm>
            <a:off x="6020341" y="5098820"/>
            <a:ext cx="569800" cy="553998"/>
          </a:xfrm>
          <a:prstGeom prst="rect">
            <a:avLst/>
          </a:prstGeom>
          <a:noFill/>
        </p:spPr>
        <p:txBody>
          <a:bodyPr wrap="none" rtlCol="0">
            <a:spAutoFit/>
          </a:bodyPr>
          <a:lstStyle/>
          <a:p>
            <a:r>
              <a:rPr lang="en-US" baseline="0" dirty="0" smtClean="0"/>
              <a:t>150</a:t>
            </a:r>
            <a:endParaRPr lang="en-US" dirty="0"/>
          </a:p>
          <a:p>
            <a:endParaRPr lang="en-US" dirty="0"/>
          </a:p>
        </p:txBody>
      </p:sp>
      <p:sp>
        <p:nvSpPr>
          <p:cNvPr id="22" name="TextBox 21"/>
          <p:cNvSpPr txBox="1"/>
          <p:nvPr/>
        </p:nvSpPr>
        <p:spPr>
          <a:xfrm>
            <a:off x="6008521" y="1411571"/>
            <a:ext cx="569800" cy="553998"/>
          </a:xfrm>
          <a:prstGeom prst="rect">
            <a:avLst/>
          </a:prstGeom>
          <a:noFill/>
        </p:spPr>
        <p:txBody>
          <a:bodyPr wrap="none" rtlCol="0">
            <a:spAutoFit/>
          </a:bodyPr>
          <a:lstStyle/>
          <a:p>
            <a:r>
              <a:rPr lang="en-US" baseline="0" dirty="0" smtClean="0"/>
              <a:t>160</a:t>
            </a:r>
            <a:endParaRPr lang="en-US" dirty="0"/>
          </a:p>
          <a:p>
            <a:endParaRPr lang="en-US" dirty="0"/>
          </a:p>
        </p:txBody>
      </p:sp>
      <p:sp>
        <p:nvSpPr>
          <p:cNvPr id="23" name="Oval 22"/>
          <p:cNvSpPr/>
          <p:nvPr/>
        </p:nvSpPr>
        <p:spPr>
          <a:xfrm>
            <a:off x="6645206" y="3236898"/>
            <a:ext cx="175162" cy="15328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008521" y="3156820"/>
            <a:ext cx="569800" cy="553998"/>
          </a:xfrm>
          <a:prstGeom prst="rect">
            <a:avLst/>
          </a:prstGeom>
          <a:noFill/>
        </p:spPr>
        <p:txBody>
          <a:bodyPr wrap="none" rtlCol="0">
            <a:spAutoFit/>
          </a:bodyPr>
          <a:lstStyle/>
          <a:p>
            <a:r>
              <a:rPr lang="en-US" baseline="0" dirty="0" smtClean="0"/>
              <a:t>155</a:t>
            </a:r>
            <a:endParaRPr lang="en-US" dirty="0"/>
          </a:p>
          <a:p>
            <a:endParaRPr lang="en-US" dirty="0"/>
          </a:p>
        </p:txBody>
      </p:sp>
      <p:sp>
        <p:nvSpPr>
          <p:cNvPr id="25" name="TextBox 24"/>
          <p:cNvSpPr txBox="1"/>
          <p:nvPr/>
        </p:nvSpPr>
        <p:spPr>
          <a:xfrm>
            <a:off x="6873907" y="3156977"/>
            <a:ext cx="569800" cy="553998"/>
          </a:xfrm>
          <a:prstGeom prst="rect">
            <a:avLst/>
          </a:prstGeom>
          <a:noFill/>
        </p:spPr>
        <p:txBody>
          <a:bodyPr wrap="none" rtlCol="0">
            <a:spAutoFit/>
          </a:bodyPr>
          <a:lstStyle/>
          <a:p>
            <a:r>
              <a:rPr lang="en-US" baseline="0" dirty="0" smtClean="0">
                <a:solidFill>
                  <a:srgbClr val="FF0000"/>
                </a:solidFill>
              </a:rPr>
              <a:t>155</a:t>
            </a:r>
            <a:endParaRPr lang="en-US" dirty="0">
              <a:solidFill>
                <a:srgbClr val="FF0000"/>
              </a:solidFill>
            </a:endParaRPr>
          </a:p>
          <a:p>
            <a:endParaRPr lang="en-US" dirty="0"/>
          </a:p>
        </p:txBody>
      </p:sp>
      <p:sp>
        <p:nvSpPr>
          <p:cNvPr id="26" name="Curved Down Arrow 25"/>
          <p:cNvSpPr/>
          <p:nvPr/>
        </p:nvSpPr>
        <p:spPr>
          <a:xfrm rot="16200000" flipV="1">
            <a:off x="7188557" y="2143789"/>
            <a:ext cx="1861679" cy="631104"/>
          </a:xfrm>
          <a:prstGeom prst="curvedDownArrow">
            <a:avLst>
              <a:gd name="adj1" fmla="val 25000"/>
              <a:gd name="adj2" fmla="val 48251"/>
              <a:gd name="adj3" fmla="val 250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216353" y="5781055"/>
            <a:ext cx="5402941" cy="400110"/>
          </a:xfrm>
          <a:prstGeom prst="rect">
            <a:avLst/>
          </a:prstGeom>
          <a:noFill/>
        </p:spPr>
        <p:txBody>
          <a:bodyPr wrap="none" rtlCol="0">
            <a:spAutoFit/>
          </a:bodyPr>
          <a:lstStyle/>
          <a:p>
            <a:pPr marL="0" indent="0"/>
            <a:r>
              <a:rPr lang="en-US" sz="2000" baseline="0" dirty="0" smtClean="0">
                <a:solidFill>
                  <a:srgbClr val="7B083C"/>
                </a:solidFill>
              </a:rPr>
              <a:t>Lesson 7, Concept Development, Page 1.C.3</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spTree>
    <p:extLst>
      <p:ext uri="{BB962C8B-B14F-4D97-AF65-F5344CB8AC3E}">
        <p14:creationId xmlns:p14="http://schemas.microsoft.com/office/powerpoint/2010/main" val="39332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linds(horizont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linds(horizontal)">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8" grpId="0"/>
      <p:bldP spid="20" grpId="0"/>
      <p:bldP spid="21" grpId="0"/>
      <p:bldP spid="22" grpId="0"/>
      <p:bldP spid="24" grpId="0"/>
      <p:bldP spid="25" grpId="0"/>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35</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572766396"/>
              </p:ext>
            </p:extLst>
          </p:nvPr>
        </p:nvGraphicFramePr>
        <p:xfrm>
          <a:off x="394115" y="1354714"/>
          <a:ext cx="6174458" cy="1534113"/>
        </p:xfrm>
        <a:graphic>
          <a:graphicData uri="http://schemas.openxmlformats.org/drawingml/2006/table">
            <a:tbl>
              <a:tblPr firstRow="1" bandRow="1">
                <a:tableStyleId>{35758FB7-9AC5-4552-8A53-C91805E547FA}</a:tableStyleId>
              </a:tblPr>
              <a:tblGrid>
                <a:gridCol w="1056322"/>
                <a:gridCol w="1282678"/>
                <a:gridCol w="1961742"/>
                <a:gridCol w="1873716"/>
              </a:tblGrid>
              <a:tr h="256664">
                <a:tc>
                  <a:txBody>
                    <a:bodyPr/>
                    <a:lstStyle/>
                    <a:p>
                      <a:pPr algn="ctr"/>
                      <a:r>
                        <a:rPr lang="en-US" dirty="0" smtClean="0"/>
                        <a:t>9 ones</a:t>
                      </a:r>
                      <a:endParaRPr lang="en-US" dirty="0"/>
                    </a:p>
                  </a:txBody>
                  <a:tcPr/>
                </a:tc>
                <a:tc>
                  <a:txBody>
                    <a:bodyPr/>
                    <a:lstStyle/>
                    <a:p>
                      <a:pPr algn="ctr"/>
                      <a:r>
                        <a:rPr lang="en-US" dirty="0" smtClean="0"/>
                        <a:t>9 tenths</a:t>
                      </a:r>
                      <a:endParaRPr lang="en-US" dirty="0"/>
                    </a:p>
                  </a:txBody>
                  <a:tcPr/>
                </a:tc>
                <a:tc>
                  <a:txBody>
                    <a:bodyPr/>
                    <a:lstStyle/>
                    <a:p>
                      <a:pPr algn="ctr"/>
                      <a:r>
                        <a:rPr lang="en-US" dirty="0" smtClean="0"/>
                        <a:t>7 hundredths</a:t>
                      </a:r>
                      <a:endParaRPr lang="en-US" dirty="0"/>
                    </a:p>
                  </a:txBody>
                  <a:tcPr/>
                </a:tc>
                <a:tc>
                  <a:txBody>
                    <a:bodyPr/>
                    <a:lstStyle/>
                    <a:p>
                      <a:pPr algn="ctr"/>
                      <a:r>
                        <a:rPr lang="en-US" dirty="0" smtClean="0"/>
                        <a:t>5 thousandths</a:t>
                      </a:r>
                      <a:endParaRPr lang="en-US" dirty="0"/>
                    </a:p>
                  </a:txBody>
                  <a:tcPr/>
                </a:tc>
              </a:tr>
              <a:tr h="256664">
                <a:tc>
                  <a:txBody>
                    <a:bodyPr/>
                    <a:lstStyle/>
                    <a:p>
                      <a:endParaRPr lang="en-US" dirty="0"/>
                    </a:p>
                  </a:txBody>
                  <a:tcPr/>
                </a:tc>
                <a:tc>
                  <a:txBody>
                    <a:bodyPr/>
                    <a:lstStyle/>
                    <a:p>
                      <a:pPr algn="ctr"/>
                      <a:r>
                        <a:rPr lang="en-US" dirty="0" smtClean="0"/>
                        <a:t>99 tenths</a:t>
                      </a:r>
                      <a:endParaRPr lang="en-US" dirty="0"/>
                    </a:p>
                  </a:txBody>
                  <a:tcPr/>
                </a:tc>
                <a:tc>
                  <a:txBody>
                    <a:bodyPr/>
                    <a:lstStyle/>
                    <a:p>
                      <a:pPr algn="ctr"/>
                      <a:r>
                        <a:rPr lang="en-US" dirty="0" smtClean="0"/>
                        <a:t>7 hundredths</a:t>
                      </a:r>
                      <a:endParaRPr lang="en-US" dirty="0"/>
                    </a:p>
                  </a:txBody>
                  <a:tcPr/>
                </a:tc>
                <a:tc>
                  <a:txBody>
                    <a:bodyPr/>
                    <a:lstStyle/>
                    <a:p>
                      <a:pPr algn="ctr"/>
                      <a:r>
                        <a:rPr lang="en-US" dirty="0" smtClean="0"/>
                        <a:t>5 thousandths</a:t>
                      </a:r>
                      <a:endParaRPr lang="en-US" dirty="0"/>
                    </a:p>
                  </a:txBody>
                  <a:tcPr/>
                </a:tc>
              </a:tr>
              <a:tr h="436833">
                <a:tc>
                  <a:txBody>
                    <a:bodyPr/>
                    <a:lstStyle/>
                    <a:p>
                      <a:endParaRPr lang="en-US" dirty="0"/>
                    </a:p>
                  </a:txBody>
                  <a:tcPr/>
                </a:tc>
                <a:tc>
                  <a:txBody>
                    <a:bodyPr/>
                    <a:lstStyle/>
                    <a:p>
                      <a:pPr algn="ctr"/>
                      <a:endParaRPr lang="en-US" dirty="0"/>
                    </a:p>
                  </a:txBody>
                  <a:tcPr/>
                </a:tc>
                <a:tc>
                  <a:txBody>
                    <a:bodyPr/>
                    <a:lstStyle/>
                    <a:p>
                      <a:pPr algn="ctr"/>
                      <a:r>
                        <a:rPr lang="en-US" dirty="0" smtClean="0"/>
                        <a:t>997 hundredths</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5 thousandths</a:t>
                      </a:r>
                    </a:p>
                  </a:txBody>
                  <a:tcPr/>
                </a:tc>
              </a:tr>
              <a:tr h="256664">
                <a:tc>
                  <a:txBody>
                    <a:bodyPr/>
                    <a:lstStyle/>
                    <a:p>
                      <a:endParaRPr lang="en-US"/>
                    </a:p>
                  </a:txBody>
                  <a:tcPr/>
                </a:tc>
                <a:tc>
                  <a:txBody>
                    <a:bodyPr/>
                    <a:lstStyle/>
                    <a:p>
                      <a:pPr algn="ctr"/>
                      <a:endParaRPr lang="en-US" dirty="0"/>
                    </a:p>
                  </a:txBody>
                  <a:tcPr/>
                </a:tc>
                <a:tc>
                  <a:txBody>
                    <a:bodyPr/>
                    <a:lstStyle/>
                    <a:p>
                      <a:pPr algn="ctr"/>
                      <a:endParaRPr lang="en-US"/>
                    </a:p>
                  </a:txBody>
                  <a:tcPr/>
                </a:tc>
                <a:tc>
                  <a:txBody>
                    <a:bodyPr/>
                    <a:lstStyle/>
                    <a:p>
                      <a:pPr algn="ctr"/>
                      <a:r>
                        <a:rPr lang="en-US" dirty="0" smtClean="0"/>
                        <a:t>9975 thousandths</a:t>
                      </a:r>
                      <a:endParaRPr lang="en-US" dirty="0"/>
                    </a:p>
                  </a:txBody>
                  <a:tcPr/>
                </a:tc>
              </a:tr>
            </a:tbl>
          </a:graphicData>
        </a:graphic>
      </p:graphicFrame>
      <p:sp>
        <p:nvSpPr>
          <p:cNvPr id="6" name="TextBox 5"/>
          <p:cNvSpPr txBox="1"/>
          <p:nvPr/>
        </p:nvSpPr>
        <p:spPr>
          <a:xfrm>
            <a:off x="536434" y="930640"/>
            <a:ext cx="3674767" cy="369332"/>
          </a:xfrm>
          <a:prstGeom prst="rect">
            <a:avLst/>
          </a:prstGeom>
          <a:noFill/>
        </p:spPr>
        <p:txBody>
          <a:bodyPr wrap="none" rtlCol="0">
            <a:spAutoFit/>
          </a:bodyPr>
          <a:lstStyle/>
          <a:p>
            <a:r>
              <a:rPr lang="en-US" baseline="0" dirty="0" smtClean="0"/>
              <a:t>Round 9.975 to the nearest </a:t>
            </a:r>
            <a:r>
              <a:rPr lang="en-US" b="1" baseline="0" dirty="0" smtClean="0"/>
              <a:t>tenth</a:t>
            </a:r>
            <a:r>
              <a:rPr lang="en-US" baseline="0" dirty="0" smtClean="0"/>
              <a:t>.</a:t>
            </a:r>
            <a:endParaRPr lang="en-US" baseline="0" dirty="0"/>
          </a:p>
        </p:txBody>
      </p:sp>
      <p:sp>
        <p:nvSpPr>
          <p:cNvPr id="7" name="Oval 6"/>
          <p:cNvSpPr/>
          <p:nvPr/>
        </p:nvSpPr>
        <p:spPr>
          <a:xfrm>
            <a:off x="1423188" y="1850332"/>
            <a:ext cx="76634" cy="6569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433459" y="1149615"/>
            <a:ext cx="0" cy="4565613"/>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31987" y="5087873"/>
            <a:ext cx="1134370" cy="553998"/>
          </a:xfrm>
          <a:prstGeom prst="rect">
            <a:avLst/>
          </a:prstGeom>
          <a:noFill/>
        </p:spPr>
        <p:txBody>
          <a:bodyPr wrap="none" rtlCol="0">
            <a:spAutoFit/>
          </a:bodyPr>
          <a:lstStyle/>
          <a:p>
            <a:r>
              <a:rPr lang="en-US" baseline="0" dirty="0" smtClean="0"/>
              <a:t>99 tenths</a:t>
            </a:r>
            <a:endParaRPr lang="en-US" dirty="0"/>
          </a:p>
          <a:p>
            <a:endParaRPr lang="en-US" dirty="0"/>
          </a:p>
        </p:txBody>
      </p:sp>
      <p:sp>
        <p:nvSpPr>
          <p:cNvPr id="11" name="Oval 10"/>
          <p:cNvSpPr/>
          <p:nvPr/>
        </p:nvSpPr>
        <p:spPr>
          <a:xfrm>
            <a:off x="7356825" y="5189690"/>
            <a:ext cx="175162" cy="15328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531987" y="1404784"/>
            <a:ext cx="1262748" cy="553998"/>
          </a:xfrm>
          <a:prstGeom prst="rect">
            <a:avLst/>
          </a:prstGeom>
          <a:noFill/>
        </p:spPr>
        <p:txBody>
          <a:bodyPr wrap="none" rtlCol="0">
            <a:spAutoFit/>
          </a:bodyPr>
          <a:lstStyle/>
          <a:p>
            <a:r>
              <a:rPr lang="en-US" baseline="0" dirty="0" smtClean="0"/>
              <a:t>100 tenths</a:t>
            </a:r>
            <a:endParaRPr lang="en-US" dirty="0"/>
          </a:p>
          <a:p>
            <a:endParaRPr lang="en-US" dirty="0"/>
          </a:p>
        </p:txBody>
      </p:sp>
      <p:sp>
        <p:nvSpPr>
          <p:cNvPr id="13" name="Oval 12"/>
          <p:cNvSpPr/>
          <p:nvPr/>
        </p:nvSpPr>
        <p:spPr>
          <a:xfrm>
            <a:off x="7334063" y="1528501"/>
            <a:ext cx="175162" cy="15328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721013" y="5098820"/>
            <a:ext cx="505555" cy="553998"/>
          </a:xfrm>
          <a:prstGeom prst="rect">
            <a:avLst/>
          </a:prstGeom>
          <a:noFill/>
        </p:spPr>
        <p:txBody>
          <a:bodyPr wrap="none" rtlCol="0">
            <a:spAutoFit/>
          </a:bodyPr>
          <a:lstStyle/>
          <a:p>
            <a:r>
              <a:rPr lang="en-US" baseline="0" dirty="0" smtClean="0"/>
              <a:t>9.9</a:t>
            </a:r>
            <a:endParaRPr lang="en-US" dirty="0"/>
          </a:p>
          <a:p>
            <a:endParaRPr lang="en-US" dirty="0"/>
          </a:p>
        </p:txBody>
      </p:sp>
      <p:sp>
        <p:nvSpPr>
          <p:cNvPr id="15" name="TextBox 14"/>
          <p:cNvSpPr txBox="1"/>
          <p:nvPr/>
        </p:nvSpPr>
        <p:spPr>
          <a:xfrm>
            <a:off x="6709193" y="1411571"/>
            <a:ext cx="633933" cy="553998"/>
          </a:xfrm>
          <a:prstGeom prst="rect">
            <a:avLst/>
          </a:prstGeom>
          <a:noFill/>
        </p:spPr>
        <p:txBody>
          <a:bodyPr wrap="none" rtlCol="0">
            <a:spAutoFit/>
          </a:bodyPr>
          <a:lstStyle/>
          <a:p>
            <a:r>
              <a:rPr lang="en-US" baseline="0" dirty="0" smtClean="0"/>
              <a:t>10.0</a:t>
            </a:r>
            <a:endParaRPr lang="en-US" dirty="0"/>
          </a:p>
          <a:p>
            <a:endParaRPr lang="en-US" dirty="0"/>
          </a:p>
        </p:txBody>
      </p:sp>
      <p:sp>
        <p:nvSpPr>
          <p:cNvPr id="16" name="Oval 15"/>
          <p:cNvSpPr/>
          <p:nvPr/>
        </p:nvSpPr>
        <p:spPr>
          <a:xfrm>
            <a:off x="7345878" y="3236898"/>
            <a:ext cx="175162" cy="153282"/>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709193" y="3156820"/>
            <a:ext cx="633933" cy="553998"/>
          </a:xfrm>
          <a:prstGeom prst="rect">
            <a:avLst/>
          </a:prstGeom>
          <a:noFill/>
        </p:spPr>
        <p:txBody>
          <a:bodyPr wrap="none" rtlCol="0">
            <a:spAutoFit/>
          </a:bodyPr>
          <a:lstStyle/>
          <a:p>
            <a:r>
              <a:rPr lang="en-US" baseline="0" dirty="0" smtClean="0"/>
              <a:t>9.95</a:t>
            </a:r>
            <a:endParaRPr lang="en-US" dirty="0"/>
          </a:p>
          <a:p>
            <a:endParaRPr lang="en-US" dirty="0"/>
          </a:p>
        </p:txBody>
      </p:sp>
      <p:sp>
        <p:nvSpPr>
          <p:cNvPr id="18" name="TextBox 17"/>
          <p:cNvSpPr txBox="1"/>
          <p:nvPr/>
        </p:nvSpPr>
        <p:spPr>
          <a:xfrm>
            <a:off x="7574579" y="1795585"/>
            <a:ext cx="762311" cy="553998"/>
          </a:xfrm>
          <a:prstGeom prst="rect">
            <a:avLst/>
          </a:prstGeom>
          <a:noFill/>
        </p:spPr>
        <p:txBody>
          <a:bodyPr wrap="none" rtlCol="0">
            <a:spAutoFit/>
          </a:bodyPr>
          <a:lstStyle/>
          <a:p>
            <a:r>
              <a:rPr lang="en-US" baseline="0" dirty="0" smtClean="0">
                <a:solidFill>
                  <a:srgbClr val="FF0000"/>
                </a:solidFill>
              </a:rPr>
              <a:t>9.975</a:t>
            </a:r>
            <a:endParaRPr lang="en-US" dirty="0">
              <a:solidFill>
                <a:srgbClr val="FF0000"/>
              </a:solidFill>
            </a:endParaRPr>
          </a:p>
          <a:p>
            <a:endParaRPr lang="en-US" dirty="0"/>
          </a:p>
        </p:txBody>
      </p:sp>
      <p:sp>
        <p:nvSpPr>
          <p:cNvPr id="19" name="Curved Down Arrow 18"/>
          <p:cNvSpPr/>
          <p:nvPr/>
        </p:nvSpPr>
        <p:spPr>
          <a:xfrm rot="17425840" flipV="1">
            <a:off x="8416915" y="1779135"/>
            <a:ext cx="755639" cy="359294"/>
          </a:xfrm>
          <a:prstGeom prst="curvedDownArrow">
            <a:avLst>
              <a:gd name="adj1" fmla="val 25000"/>
              <a:gd name="adj2" fmla="val 48251"/>
              <a:gd name="adj3" fmla="val 250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394115" y="3732077"/>
            <a:ext cx="4341904" cy="461665"/>
          </a:xfrm>
          <a:prstGeom prst="rect">
            <a:avLst/>
          </a:prstGeom>
          <a:noFill/>
        </p:spPr>
        <p:txBody>
          <a:bodyPr wrap="none" rtlCol="0">
            <a:spAutoFit/>
          </a:bodyPr>
          <a:lstStyle/>
          <a:p>
            <a:r>
              <a:rPr lang="en-US" sz="2400" baseline="0" dirty="0" smtClean="0"/>
              <a:t>What questions could we ask?</a:t>
            </a:r>
            <a:endParaRPr lang="en-US" sz="2400" baseline="0" dirty="0"/>
          </a:p>
        </p:txBody>
      </p:sp>
      <p:sp>
        <p:nvSpPr>
          <p:cNvPr id="21" name="TextBox 20"/>
          <p:cNvSpPr txBox="1"/>
          <p:nvPr/>
        </p:nvSpPr>
        <p:spPr>
          <a:xfrm>
            <a:off x="216353" y="5781055"/>
            <a:ext cx="5402941" cy="400110"/>
          </a:xfrm>
          <a:prstGeom prst="rect">
            <a:avLst/>
          </a:prstGeom>
          <a:noFill/>
        </p:spPr>
        <p:txBody>
          <a:bodyPr wrap="none" rtlCol="0">
            <a:spAutoFit/>
          </a:bodyPr>
          <a:lstStyle/>
          <a:p>
            <a:pPr marL="0" indent="0"/>
            <a:r>
              <a:rPr lang="en-US" sz="2000" baseline="0" dirty="0" smtClean="0">
                <a:solidFill>
                  <a:srgbClr val="7B083C"/>
                </a:solidFill>
              </a:rPr>
              <a:t>Lesson 7, Concept Development, Page 1.C.5</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spTree>
    <p:extLst>
      <p:ext uri="{BB962C8B-B14F-4D97-AF65-F5344CB8AC3E}">
        <p14:creationId xmlns:p14="http://schemas.microsoft.com/office/powerpoint/2010/main" val="183309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P spid="17" grpId="0"/>
      <p:bldP spid="18" grpId="0"/>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36</a:t>
            </a:fld>
            <a:endParaRPr lang="en-US" dirty="0"/>
          </a:p>
        </p:txBody>
      </p:sp>
      <p:sp>
        <p:nvSpPr>
          <p:cNvPr id="4" name="Content Placeholder 3"/>
          <p:cNvSpPr>
            <a:spLocks noGrp="1"/>
          </p:cNvSpPr>
          <p:nvPr>
            <p:ph idx="4294967295"/>
          </p:nvPr>
        </p:nvSpPr>
        <p:spPr>
          <a:xfrm>
            <a:off x="292986" y="1891577"/>
            <a:ext cx="5695362" cy="3144832"/>
          </a:xfrm>
        </p:spPr>
        <p:txBody>
          <a:bodyPr/>
          <a:lstStyle/>
          <a:p>
            <a:pPr marL="0" indent="0"/>
            <a:r>
              <a:rPr lang="en-US" dirty="0" smtClean="0">
                <a:latin typeface="Arial" panose="020B0604020202020204" pitchFamily="34" charset="0"/>
                <a:cs typeface="Arial" panose="020B0604020202020204" pitchFamily="34" charset="0"/>
              </a:rPr>
              <a:t>Work with a partner.</a:t>
            </a:r>
          </a:p>
          <a:p>
            <a:pPr marL="0" indent="0"/>
            <a:endParaRPr lang="en-US" dirty="0" smtClean="0">
              <a:latin typeface="Arial" panose="020B0604020202020204" pitchFamily="34" charset="0"/>
              <a:cs typeface="Arial" panose="020B0604020202020204" pitchFamily="34" charset="0"/>
            </a:endParaRPr>
          </a:p>
          <a:p>
            <a:pPr marL="0" indent="0"/>
            <a:r>
              <a:rPr lang="en-US" dirty="0" smtClean="0">
                <a:latin typeface="Arial" panose="020B0604020202020204" pitchFamily="34" charset="0"/>
                <a:cs typeface="Arial" panose="020B0604020202020204" pitchFamily="34" charset="0"/>
              </a:rPr>
              <a:t>Do problem 8.</a:t>
            </a:r>
          </a:p>
          <a:p>
            <a:pPr marL="0" indent="0"/>
            <a:endParaRPr lang="en-US" dirty="0" smtClean="0">
              <a:latin typeface="Arial" panose="020B0604020202020204" pitchFamily="34" charset="0"/>
              <a:cs typeface="Arial" panose="020B0604020202020204" pitchFamily="34" charset="0"/>
            </a:endParaRPr>
          </a:p>
          <a:p>
            <a:pPr marL="0" indent="0"/>
            <a:r>
              <a:rPr lang="en-US" dirty="0" smtClean="0">
                <a:latin typeface="Arial" panose="020B0604020202020204" pitchFamily="34" charset="0"/>
                <a:cs typeface="Arial" panose="020B0604020202020204" pitchFamily="34" charset="0"/>
              </a:rPr>
              <a:t>Take turns being the teacher, and being the student.</a:t>
            </a:r>
          </a:p>
        </p:txBody>
      </p:sp>
      <p:sp>
        <p:nvSpPr>
          <p:cNvPr id="6" name="Rectangle 5"/>
          <p:cNvSpPr/>
          <p:nvPr/>
        </p:nvSpPr>
        <p:spPr>
          <a:xfrm rot="741226">
            <a:off x="5605182" y="1171513"/>
            <a:ext cx="3096770" cy="656923"/>
          </a:xfrm>
          <a:prstGeom prst="rect">
            <a:avLst/>
          </a:prstGeom>
          <a:solidFill>
            <a:srgbClr val="7B08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In the Modified Problem Set, complete Problem 8.</a:t>
            </a:r>
            <a:endParaRPr lang="en-US" baseline="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0" y="3108960"/>
            <a:ext cx="1856728" cy="2835897"/>
          </a:xfrm>
          <a:prstGeom prst="rect">
            <a:avLst/>
          </a:prstGeom>
        </p:spPr>
      </p:pic>
      <p:cxnSp>
        <p:nvCxnSpPr>
          <p:cNvPr id="5" name="Straight Arrow Connector 4"/>
          <p:cNvCxnSpPr/>
          <p:nvPr/>
        </p:nvCxnSpPr>
        <p:spPr>
          <a:xfrm>
            <a:off x="5570761" y="3229869"/>
            <a:ext cx="3165612" cy="10949"/>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58212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37</a:t>
            </a:fld>
            <a:endParaRPr lang="en-US" dirty="0"/>
          </a:p>
        </p:txBody>
      </p:sp>
      <p:pic>
        <p:nvPicPr>
          <p:cNvPr id="5" name="Picture 4" descr="Screen Shot 2014-05-23 at 3.12.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8937"/>
            <a:ext cx="9017390" cy="3057702"/>
          </a:xfrm>
          <a:prstGeom prst="rect">
            <a:avLst/>
          </a:prstGeom>
        </p:spPr>
      </p:pic>
      <p:sp>
        <p:nvSpPr>
          <p:cNvPr id="8" name="TextBox 7"/>
          <p:cNvSpPr txBox="1"/>
          <p:nvPr/>
        </p:nvSpPr>
        <p:spPr>
          <a:xfrm>
            <a:off x="216353" y="5781055"/>
            <a:ext cx="4419098" cy="400110"/>
          </a:xfrm>
          <a:prstGeom prst="rect">
            <a:avLst/>
          </a:prstGeom>
          <a:noFill/>
        </p:spPr>
        <p:txBody>
          <a:bodyPr wrap="none" rtlCol="0">
            <a:spAutoFit/>
          </a:bodyPr>
          <a:lstStyle/>
          <a:p>
            <a:pPr marL="0" indent="0"/>
            <a:r>
              <a:rPr lang="en-US" sz="2000" baseline="0" dirty="0">
                <a:solidFill>
                  <a:schemeClr val="accent6">
                    <a:lumMod val="50000"/>
                  </a:schemeClr>
                </a:solidFill>
              </a:rPr>
              <a:t>Lesson </a:t>
            </a:r>
            <a:r>
              <a:rPr lang="en-US" sz="2000" baseline="0" dirty="0" smtClean="0">
                <a:solidFill>
                  <a:schemeClr val="accent6">
                    <a:lumMod val="50000"/>
                  </a:schemeClr>
                </a:solidFill>
              </a:rPr>
              <a:t>8</a:t>
            </a:r>
            <a:r>
              <a:rPr lang="en-US" sz="2000" baseline="0" dirty="0" smtClean="0">
                <a:solidFill>
                  <a:srgbClr val="7B083C"/>
                </a:solidFill>
              </a:rPr>
              <a:t>, Problem Set, Page 1.C.21</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spTree>
    <p:extLst>
      <p:ext uri="{BB962C8B-B14F-4D97-AF65-F5344CB8AC3E}">
        <p14:creationId xmlns:p14="http://schemas.microsoft.com/office/powerpoint/2010/main" val="4273128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38</a:t>
            </a:fld>
            <a:endParaRPr lang="en-US" dirty="0"/>
          </a:p>
        </p:txBody>
      </p:sp>
      <p:sp>
        <p:nvSpPr>
          <p:cNvPr id="4" name="Content Placeholder 3"/>
          <p:cNvSpPr>
            <a:spLocks noGrp="1"/>
          </p:cNvSpPr>
          <p:nvPr>
            <p:ph idx="4294967295"/>
          </p:nvPr>
        </p:nvSpPr>
        <p:spPr>
          <a:xfrm>
            <a:off x="457200" y="1270051"/>
            <a:ext cx="8596482" cy="1817486"/>
          </a:xfrm>
        </p:spPr>
        <p:txBody>
          <a:bodyPr/>
          <a:lstStyle/>
          <a:p>
            <a:r>
              <a:rPr lang="en-US" dirty="0" smtClean="0">
                <a:latin typeface="+mj-lt"/>
                <a:cs typeface="Arial" panose="020B0604020202020204" pitchFamily="34" charset="0"/>
              </a:rPr>
              <a:t>Focus Standards:</a:t>
            </a:r>
            <a:endParaRPr lang="en-US" dirty="0">
              <a:latin typeface="+mj-lt"/>
              <a:cs typeface="Arial" panose="020B0604020202020204" pitchFamily="34" charset="0"/>
            </a:endParaRPr>
          </a:p>
          <a:p>
            <a:pPr marL="0" indent="0"/>
            <a:r>
              <a:rPr lang="en-US" sz="1800" dirty="0" smtClean="0">
                <a:solidFill>
                  <a:srgbClr val="7B083C"/>
                </a:solidFill>
                <a:latin typeface="+mj-lt"/>
                <a:cs typeface="Arial" panose="020B0604020202020204" pitchFamily="34" charset="0"/>
              </a:rPr>
              <a:t>5.NBT.2</a:t>
            </a:r>
            <a:r>
              <a:rPr lang="en-US" sz="1800" dirty="0" smtClean="0">
                <a:latin typeface="+mj-lt"/>
                <a:cs typeface="Arial" panose="020B0604020202020204" pitchFamily="34" charset="0"/>
              </a:rPr>
              <a:t>:  Explain patterns in the number of zeros of the product when multiplying a number by powers of 10, and explain patterns in the placement of the decimal point when a decimal is multiplied or divided by a power of 10.  Use whole-number exponents to denote powers of 10.</a:t>
            </a:r>
            <a:endParaRPr lang="en-US" sz="1800" dirty="0">
              <a:latin typeface="+mj-lt"/>
              <a:cs typeface="Arial" panose="020B0604020202020204" pitchFamily="34" charset="0"/>
            </a:endParaRPr>
          </a:p>
        </p:txBody>
      </p:sp>
      <p:sp>
        <p:nvSpPr>
          <p:cNvPr id="5" name="Title 1"/>
          <p:cNvSpPr>
            <a:spLocks noGrp="1"/>
          </p:cNvSpPr>
          <p:nvPr>
            <p:ph type="title"/>
          </p:nvPr>
        </p:nvSpPr>
        <p:spPr>
          <a:xfrm>
            <a:off x="457200" y="782527"/>
            <a:ext cx="8229600" cy="498473"/>
          </a:xfrm>
        </p:spPr>
        <p:txBody>
          <a:bodyPr>
            <a:normAutofit fontScale="90000"/>
          </a:bodyPr>
          <a:lstStyle/>
          <a:p>
            <a:r>
              <a:rPr lang="en-US" sz="2800" dirty="0" smtClean="0"/>
              <a:t>Topic D:  Adding &amp; Subtracting Decimals</a:t>
            </a:r>
            <a:endParaRPr lang="en-US" sz="2800" dirty="0"/>
          </a:p>
        </p:txBody>
      </p:sp>
      <p:sp>
        <p:nvSpPr>
          <p:cNvPr id="6" name="Content Placeholder 3"/>
          <p:cNvSpPr txBox="1">
            <a:spLocks/>
          </p:cNvSpPr>
          <p:nvPr/>
        </p:nvSpPr>
        <p:spPr bwMode="auto">
          <a:xfrm>
            <a:off x="457200" y="2967102"/>
            <a:ext cx="8686800" cy="1926974"/>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800" baseline="0" dirty="0" smtClean="0">
                <a:solidFill>
                  <a:srgbClr val="7B083C"/>
                </a:solidFill>
                <a:latin typeface="+mj-lt"/>
                <a:cs typeface="Arial" panose="020B0604020202020204" pitchFamily="34" charset="0"/>
              </a:rPr>
              <a:t>5.NBT.3:  </a:t>
            </a:r>
            <a:r>
              <a:rPr lang="en-US" sz="1800" baseline="0" dirty="0" smtClean="0">
                <a:latin typeface="+mj-lt"/>
                <a:cs typeface="Arial" panose="020B0604020202020204" pitchFamily="34" charset="0"/>
              </a:rPr>
              <a:t>Read, write, and compare decimals to thousandths.  </a:t>
            </a:r>
          </a:p>
          <a:p>
            <a:pPr marL="0" indent="0"/>
            <a:r>
              <a:rPr lang="en-US" sz="1800" baseline="0" dirty="0" smtClean="0">
                <a:latin typeface="+mj-lt"/>
                <a:cs typeface="Arial" panose="020B0604020202020204" pitchFamily="34" charset="0"/>
              </a:rPr>
              <a:t>	</a:t>
            </a:r>
            <a:r>
              <a:rPr lang="en-US" sz="1800" b="1" baseline="0" dirty="0" smtClean="0">
                <a:latin typeface="+mj-lt"/>
                <a:cs typeface="Arial" panose="020B0604020202020204" pitchFamily="34" charset="0"/>
              </a:rPr>
              <a:t>a.  </a:t>
            </a:r>
            <a:r>
              <a:rPr lang="en-US" sz="1800" baseline="0" dirty="0" smtClean="0">
                <a:latin typeface="+mj-lt"/>
                <a:cs typeface="Arial" panose="020B0604020202020204" pitchFamily="34" charset="0"/>
              </a:rPr>
              <a:t>Read and write decimals to thousandths using base-ten numerals, number names, 	and expanded form, e.g., 347.392 = 3 x 100 + 4 x 10 + 7 x 1 + 3 x </a:t>
            </a:r>
          </a:p>
          <a:p>
            <a:pPr marL="0" indent="0"/>
            <a:r>
              <a:rPr lang="en-US" sz="1800" baseline="0" dirty="0">
                <a:latin typeface="+mj-lt"/>
                <a:cs typeface="Arial" panose="020B0604020202020204" pitchFamily="34" charset="0"/>
              </a:rPr>
              <a:t>	</a:t>
            </a:r>
            <a:r>
              <a:rPr lang="en-US" sz="1800" baseline="0" dirty="0" smtClean="0">
                <a:latin typeface="+mj-lt"/>
                <a:cs typeface="Arial" panose="020B0604020202020204" pitchFamily="34" charset="0"/>
              </a:rPr>
              <a:t>(1 x 	1/10) + 9 x (1/100) + 2 x (1/1000).</a:t>
            </a:r>
          </a:p>
          <a:p>
            <a:pPr marL="0" indent="0"/>
            <a:r>
              <a:rPr lang="en-US" sz="1800" baseline="0" dirty="0" smtClean="0">
                <a:latin typeface="+mj-lt"/>
                <a:cs typeface="Arial" panose="020B0604020202020204" pitchFamily="34" charset="0"/>
              </a:rPr>
              <a:t>	</a:t>
            </a:r>
            <a:r>
              <a:rPr lang="en-US" sz="1800" b="1" baseline="0" dirty="0" smtClean="0">
                <a:latin typeface="+mj-lt"/>
                <a:cs typeface="Arial" panose="020B0604020202020204" pitchFamily="34" charset="0"/>
              </a:rPr>
              <a:t>b.  </a:t>
            </a:r>
            <a:r>
              <a:rPr lang="en-US" sz="1800" baseline="0" dirty="0" smtClean="0">
                <a:latin typeface="+mj-lt"/>
                <a:cs typeface="Arial" panose="020B0604020202020204" pitchFamily="34" charset="0"/>
              </a:rPr>
              <a:t>Compare two decimals to thousandths based o meanings of the digits in each 	place, using &gt;, =, and &lt; symbols to record the results of comparisons.</a:t>
            </a:r>
            <a:endParaRPr lang="en-US" sz="1800" baseline="0" dirty="0">
              <a:latin typeface="+mj-lt"/>
              <a:cs typeface="Arial" panose="020B0604020202020204" pitchFamily="34" charset="0"/>
            </a:endParaRPr>
          </a:p>
        </p:txBody>
      </p:sp>
      <p:sp>
        <p:nvSpPr>
          <p:cNvPr id="7" name="Content Placeholder 3"/>
          <p:cNvSpPr txBox="1">
            <a:spLocks/>
          </p:cNvSpPr>
          <p:nvPr/>
        </p:nvSpPr>
        <p:spPr bwMode="auto">
          <a:xfrm>
            <a:off x="457200" y="4883140"/>
            <a:ext cx="8686800" cy="153282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800" baseline="0" dirty="0" smtClean="0">
                <a:solidFill>
                  <a:srgbClr val="7B083C"/>
                </a:solidFill>
              </a:rPr>
              <a:t>5.NBT.7</a:t>
            </a:r>
            <a:r>
              <a:rPr lang="en-US" sz="1800" baseline="0" dirty="0" smtClean="0"/>
              <a:t>:  Add, subtract, multiply and divide decimals to hundredths, using concrete models or drawings and strategies based on place value, properties of operations, and / or the relationship between addition and subtraction; relate the strategy to a written method and explain the reasoning used.</a:t>
            </a:r>
            <a:endParaRPr lang="en-US" sz="1800" baseline="0" dirty="0"/>
          </a:p>
        </p:txBody>
      </p:sp>
    </p:spTree>
    <p:extLst>
      <p:ext uri="{BB962C8B-B14F-4D97-AF65-F5344CB8AC3E}">
        <p14:creationId xmlns:p14="http://schemas.microsoft.com/office/powerpoint/2010/main" val="230935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6">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6">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39</a:t>
            </a:fld>
            <a:endParaRPr lang="en-US" dirty="0"/>
          </a:p>
        </p:txBody>
      </p:sp>
      <p:pic>
        <p:nvPicPr>
          <p:cNvPr id="7" name="Picture 6" descr="Baseb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653" y="3325474"/>
            <a:ext cx="6739128" cy="2502408"/>
          </a:xfrm>
          <a:prstGeom prst="rect">
            <a:avLst/>
          </a:prstGeom>
        </p:spPr>
      </p:pic>
      <p:sp>
        <p:nvSpPr>
          <p:cNvPr id="8" name="TextBox 7"/>
          <p:cNvSpPr txBox="1"/>
          <p:nvPr/>
        </p:nvSpPr>
        <p:spPr>
          <a:xfrm>
            <a:off x="268025" y="864949"/>
            <a:ext cx="5633729" cy="2477601"/>
          </a:xfrm>
          <a:prstGeom prst="rect">
            <a:avLst/>
          </a:prstGeom>
          <a:noFill/>
        </p:spPr>
        <p:txBody>
          <a:bodyPr wrap="square" rtlCol="0">
            <a:spAutoFit/>
          </a:bodyPr>
          <a:lstStyle/>
          <a:p>
            <a:pPr>
              <a:lnSpc>
                <a:spcPct val="130000"/>
              </a:lnSpc>
            </a:pPr>
            <a:r>
              <a:rPr lang="en-US" sz="2000" baseline="0" dirty="0" smtClean="0"/>
              <a:t>Ten baseballs weigh 1,417.4 grams.  About how much does 1 baseball weigh? Round your answer to the nearest tenth of a gram.  Then round your answer to the nearest gram.  If someone asked about how much a baseball weights, what would  you say?  Why?</a:t>
            </a:r>
            <a:endParaRPr lang="en-US" sz="2000" baseline="0" dirty="0"/>
          </a:p>
        </p:txBody>
      </p:sp>
      <p:sp>
        <p:nvSpPr>
          <p:cNvPr id="9" name="TextBox 8"/>
          <p:cNvSpPr txBox="1"/>
          <p:nvPr/>
        </p:nvSpPr>
        <p:spPr>
          <a:xfrm>
            <a:off x="216353" y="5781055"/>
            <a:ext cx="5132059" cy="400110"/>
          </a:xfrm>
          <a:prstGeom prst="rect">
            <a:avLst/>
          </a:prstGeom>
          <a:noFill/>
        </p:spPr>
        <p:txBody>
          <a:bodyPr wrap="none" rtlCol="0">
            <a:spAutoFit/>
          </a:bodyPr>
          <a:lstStyle/>
          <a:p>
            <a:pPr marL="0" indent="0"/>
            <a:r>
              <a:rPr lang="en-US" sz="2000" baseline="0" dirty="0" smtClean="0">
                <a:solidFill>
                  <a:srgbClr val="7B083C"/>
                </a:solidFill>
              </a:rPr>
              <a:t>Lesson 9, Application Problem, Page 1.D.4</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sp>
        <p:nvSpPr>
          <p:cNvPr id="6" name="Rectangle 5"/>
          <p:cNvSpPr/>
          <p:nvPr/>
        </p:nvSpPr>
        <p:spPr>
          <a:xfrm rot="741226">
            <a:off x="5936175" y="1122924"/>
            <a:ext cx="3096770" cy="656923"/>
          </a:xfrm>
          <a:prstGeom prst="rect">
            <a:avLst/>
          </a:prstGeom>
          <a:solidFill>
            <a:srgbClr val="7B08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In the Modified </a:t>
            </a:r>
            <a:r>
              <a:rPr lang="en-US" baseline="0" dirty="0"/>
              <a:t>Problem Set, complete Problem </a:t>
            </a:r>
            <a:r>
              <a:rPr lang="en-US" baseline="0" dirty="0" smtClean="0"/>
              <a:t>9.</a:t>
            </a:r>
            <a:endParaRPr lang="en-US" baseline="0" dirty="0"/>
          </a:p>
        </p:txBody>
      </p:sp>
    </p:spTree>
    <p:extLst>
      <p:ext uri="{BB962C8B-B14F-4D97-AF65-F5344CB8AC3E}">
        <p14:creationId xmlns:p14="http://schemas.microsoft.com/office/powerpoint/2010/main" val="370707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4" name="Content Placeholder 3"/>
          <p:cNvSpPr>
            <a:spLocks noGrp="1"/>
          </p:cNvSpPr>
          <p:nvPr>
            <p:ph idx="4294967295"/>
          </p:nvPr>
        </p:nvSpPr>
        <p:spPr>
          <a:xfrm>
            <a:off x="457200" y="1913474"/>
            <a:ext cx="8229600" cy="4019126"/>
          </a:xfrm>
        </p:spPr>
        <p:txBody>
          <a:bodyPr>
            <a:normAutofit/>
          </a:bodyPr>
          <a:lstStyle/>
          <a:p>
            <a:pPr algn="ctr"/>
            <a:r>
              <a:rPr lang="en-US" sz="2800" b="1" dirty="0" smtClean="0">
                <a:effectLst>
                  <a:glow rad="228600">
                    <a:srgbClr val="B38395">
                      <a:alpha val="40000"/>
                    </a:srgbClr>
                  </a:glow>
                </a:effectLst>
                <a:latin typeface="Arial" panose="020B0604020202020204" pitchFamily="34" charset="0"/>
                <a:cs typeface="Arial" panose="020B0604020202020204" pitchFamily="34" charset="0"/>
              </a:rPr>
              <a:t>Lesson Structure</a:t>
            </a:r>
          </a:p>
          <a:p>
            <a:pPr algn="ctr"/>
            <a:r>
              <a:rPr lang="en-US" sz="2800" b="1" dirty="0" smtClean="0">
                <a:effectLst/>
                <a:latin typeface="Arial" panose="020B0604020202020204" pitchFamily="34" charset="0"/>
                <a:cs typeface="Arial" panose="020B0604020202020204" pitchFamily="34" charset="0"/>
              </a:rPr>
              <a:t>Instructional Sequence</a:t>
            </a:r>
          </a:p>
          <a:p>
            <a:pPr algn="ctr"/>
            <a:r>
              <a:rPr lang="en-US" sz="2800" b="1" dirty="0" smtClean="0">
                <a:latin typeface="Arial" panose="020B0604020202020204" pitchFamily="34" charset="0"/>
                <a:cs typeface="Arial" panose="020B0604020202020204" pitchFamily="34" charset="0"/>
              </a:rPr>
              <a:t>Module Review</a:t>
            </a:r>
          </a:p>
          <a:p>
            <a:pPr algn="ctr"/>
            <a:r>
              <a:rPr lang="en-US" sz="2800" b="1" dirty="0" smtClean="0">
                <a:latin typeface="Arial" panose="020B0604020202020204" pitchFamily="34" charset="0"/>
                <a:cs typeface="Arial" panose="020B0604020202020204" pitchFamily="34" charset="0"/>
              </a:rPr>
              <a:t>Preparation for Implementation</a:t>
            </a:r>
            <a:endParaRPr lang="en-US" sz="28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502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002"/>
            <a:ext cx="8229600" cy="824382"/>
          </a:xfrm>
        </p:spPr>
        <p:txBody>
          <a:bodyPr/>
          <a:lstStyle/>
          <a:p>
            <a:r>
              <a:rPr lang="en-US" dirty="0" smtClean="0"/>
              <a:t>Sample Problems from Lesson 9</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40</a:t>
            </a:fld>
            <a:endParaRPr lang="en-US" dirty="0"/>
          </a:p>
        </p:txBody>
      </p:sp>
      <p:sp>
        <p:nvSpPr>
          <p:cNvPr id="4" name="Content Placeholder 3"/>
          <p:cNvSpPr>
            <a:spLocks noGrp="1"/>
          </p:cNvSpPr>
          <p:nvPr>
            <p:ph idx="4294967295"/>
          </p:nvPr>
        </p:nvSpPr>
        <p:spPr>
          <a:xfrm>
            <a:off x="216353" y="1234653"/>
            <a:ext cx="8691004" cy="3725113"/>
          </a:xfrm>
        </p:spPr>
        <p:txBody>
          <a:bodyPr/>
          <a:lstStyle/>
          <a:p>
            <a:pPr marL="0" indent="0"/>
            <a:r>
              <a:rPr lang="en-US" dirty="0" smtClean="0">
                <a:latin typeface="Arial" panose="020B0604020202020204" pitchFamily="34" charset="0"/>
                <a:cs typeface="Arial" panose="020B0604020202020204" pitchFamily="34" charset="0"/>
              </a:rPr>
              <a:t>Analyze these problems with your partner.  </a:t>
            </a:r>
          </a:p>
          <a:p>
            <a:pPr marL="0" indent="0"/>
            <a:endParaRPr lang="en-US" dirty="0" smtClean="0">
              <a:latin typeface="Arial" panose="020B0604020202020204" pitchFamily="34" charset="0"/>
              <a:cs typeface="Arial" panose="020B0604020202020204" pitchFamily="34" charset="0"/>
            </a:endParaRPr>
          </a:p>
          <a:p>
            <a:pPr marL="457200" indent="-457200">
              <a:buFont typeface="Arial"/>
              <a:buChar char="•"/>
            </a:pPr>
            <a:r>
              <a:rPr lang="en-US" dirty="0" smtClean="0">
                <a:latin typeface="Arial" panose="020B0604020202020204" pitchFamily="34" charset="0"/>
                <a:cs typeface="Arial" panose="020B0604020202020204" pitchFamily="34" charset="0"/>
              </a:rPr>
              <a:t>2 tenths + 6 tenths </a:t>
            </a:r>
          </a:p>
          <a:p>
            <a:pPr marL="457200" indent="-457200">
              <a:buFont typeface="Arial"/>
              <a:buChar char="•"/>
            </a:pPr>
            <a:r>
              <a:rPr lang="en-US" dirty="0" smtClean="0">
                <a:latin typeface="Arial" panose="020B0604020202020204" pitchFamily="34" charset="0"/>
                <a:cs typeface="Arial" panose="020B0604020202020204" pitchFamily="34" charset="0"/>
              </a:rPr>
              <a:t>1.8 + 13 tenths </a:t>
            </a:r>
          </a:p>
          <a:p>
            <a:pPr marL="457200" indent="-457200">
              <a:buFont typeface="Arial"/>
              <a:buChar char="•"/>
            </a:pPr>
            <a:r>
              <a:rPr lang="en-US" dirty="0" smtClean="0">
                <a:latin typeface="Arial" panose="020B0604020202020204" pitchFamily="34" charset="0"/>
                <a:cs typeface="Arial" panose="020B0604020202020204" pitchFamily="34" charset="0"/>
              </a:rPr>
              <a:t>148 thousandths + 7 ones 13 thousandths </a:t>
            </a:r>
          </a:p>
          <a:p>
            <a:pPr marL="457200" indent="-457200">
              <a:buFont typeface="Arial"/>
              <a:buChar char="•"/>
            </a:pPr>
            <a:r>
              <a:rPr lang="en-US" dirty="0" smtClean="0">
                <a:latin typeface="Arial" panose="020B0604020202020204" pitchFamily="34" charset="0"/>
                <a:cs typeface="Arial" panose="020B0604020202020204" pitchFamily="34" charset="0"/>
              </a:rPr>
              <a:t>7.44 + 0.774</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216353" y="5781055"/>
            <a:ext cx="5773511" cy="400110"/>
          </a:xfrm>
          <a:prstGeom prst="rect">
            <a:avLst/>
          </a:prstGeom>
          <a:noFill/>
        </p:spPr>
        <p:txBody>
          <a:bodyPr wrap="none" rtlCol="0">
            <a:spAutoFit/>
          </a:bodyPr>
          <a:lstStyle/>
          <a:p>
            <a:pPr marL="0" indent="0"/>
            <a:r>
              <a:rPr lang="en-US" sz="2000" baseline="0" dirty="0">
                <a:solidFill>
                  <a:schemeClr val="accent6">
                    <a:lumMod val="50000"/>
                  </a:schemeClr>
                </a:solidFill>
              </a:rPr>
              <a:t>Lesson </a:t>
            </a:r>
            <a:r>
              <a:rPr lang="en-US" sz="2000" baseline="0" dirty="0" smtClean="0">
                <a:solidFill>
                  <a:schemeClr val="accent6">
                    <a:lumMod val="50000"/>
                  </a:schemeClr>
                </a:solidFill>
              </a:rPr>
              <a:t>9</a:t>
            </a:r>
            <a:r>
              <a:rPr lang="en-US" sz="2000" baseline="0" dirty="0" smtClean="0">
                <a:solidFill>
                  <a:srgbClr val="7B083C"/>
                </a:solidFill>
              </a:rPr>
              <a:t>, Concept Development, Page 1.D.4 - 6</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732076" y="4159716"/>
            <a:ext cx="2326943" cy="2125637"/>
          </a:xfrm>
          <a:prstGeom prst="rect">
            <a:avLst/>
          </a:prstGeom>
        </p:spPr>
      </p:pic>
    </p:spTree>
    <p:extLst>
      <p:ext uri="{BB962C8B-B14F-4D97-AF65-F5344CB8AC3E}">
        <p14:creationId xmlns:p14="http://schemas.microsoft.com/office/powerpoint/2010/main" val="2764246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41</a:t>
            </a:fld>
            <a:endParaRPr lang="en-US" dirty="0"/>
          </a:p>
        </p:txBody>
      </p:sp>
      <p:sp>
        <p:nvSpPr>
          <p:cNvPr id="4" name="Content Placeholder 3"/>
          <p:cNvSpPr>
            <a:spLocks noGrp="1"/>
          </p:cNvSpPr>
          <p:nvPr>
            <p:ph idx="4294967295"/>
          </p:nvPr>
        </p:nvSpPr>
        <p:spPr>
          <a:xfrm>
            <a:off x="457200" y="709116"/>
            <a:ext cx="6166092" cy="2104704"/>
          </a:xfrm>
        </p:spPr>
        <p:txBody>
          <a:bodyPr/>
          <a:lstStyle/>
          <a:p>
            <a:pPr marL="0" indent="0"/>
            <a:r>
              <a:rPr lang="en-US" dirty="0" smtClean="0">
                <a:latin typeface="Arial" panose="020B0604020202020204" pitchFamily="34" charset="0"/>
                <a:cs typeface="Arial" panose="020B0604020202020204" pitchFamily="34" charset="0"/>
              </a:rPr>
              <a:t>The process is similar to earlier grades.  Students use place value charts.</a:t>
            </a:r>
          </a:p>
          <a:p>
            <a:pPr marL="0" indent="0"/>
            <a:endParaRPr lang="en-US" dirty="0">
              <a:latin typeface="Arial" panose="020B0604020202020204" pitchFamily="34" charset="0"/>
              <a:cs typeface="Arial" panose="020B0604020202020204" pitchFamily="34" charset="0"/>
            </a:endParaRPr>
          </a:p>
          <a:p>
            <a:pPr marL="0" indent="0"/>
            <a:r>
              <a:rPr lang="en-US" b="1" dirty="0" smtClean="0">
                <a:latin typeface="Arial" panose="020B0604020202020204" pitchFamily="34" charset="0"/>
                <a:cs typeface="Arial" panose="020B0604020202020204" pitchFamily="34" charset="0"/>
              </a:rPr>
              <a:t>1.8 + 13 tenths</a:t>
            </a:r>
          </a:p>
          <a:p>
            <a:pPr marL="457200" indent="-457200">
              <a:buFont typeface="Arial"/>
              <a:buChar char="•"/>
            </a:pP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940048889"/>
              </p:ext>
            </p:extLst>
          </p:nvPr>
        </p:nvGraphicFramePr>
        <p:xfrm>
          <a:off x="4915479" y="1808721"/>
          <a:ext cx="2211420" cy="2120111"/>
        </p:xfrm>
        <a:graphic>
          <a:graphicData uri="http://schemas.openxmlformats.org/drawingml/2006/table">
            <a:tbl>
              <a:tblPr firstRow="1" bandRow="1">
                <a:tableStyleId>{5C22544A-7EE6-4342-B048-85BDC9FD1C3A}</a:tableStyleId>
              </a:tblPr>
              <a:tblGrid>
                <a:gridCol w="867461"/>
                <a:gridCol w="1343959"/>
              </a:tblGrid>
              <a:tr h="416859">
                <a:tc>
                  <a:txBody>
                    <a:bodyPr/>
                    <a:lstStyle/>
                    <a:p>
                      <a:pPr algn="ctr"/>
                      <a:r>
                        <a:rPr lang="en-US" dirty="0" smtClean="0"/>
                        <a:t>ones</a:t>
                      </a:r>
                      <a:endParaRPr lang="en-US" dirty="0"/>
                    </a:p>
                  </a:txBody>
                  <a:tcPr/>
                </a:tc>
                <a:tc>
                  <a:txBody>
                    <a:bodyPr/>
                    <a:lstStyle/>
                    <a:p>
                      <a:pPr algn="ctr"/>
                      <a:r>
                        <a:rPr lang="en-US" dirty="0" smtClean="0"/>
                        <a:t>tenths</a:t>
                      </a:r>
                      <a:endParaRPr lang="en-US" dirty="0"/>
                    </a:p>
                  </a:txBody>
                  <a:tcPr/>
                </a:tc>
              </a:tr>
              <a:tr h="632034">
                <a:tc>
                  <a:txBody>
                    <a:bodyPr/>
                    <a:lstStyle/>
                    <a:p>
                      <a:endParaRPr lang="en-US" dirty="0"/>
                    </a:p>
                  </a:txBody>
                  <a:tcPr/>
                </a:tc>
                <a:tc>
                  <a:txBody>
                    <a:bodyPr/>
                    <a:lstStyle/>
                    <a:p>
                      <a:endParaRPr lang="en-US" dirty="0"/>
                    </a:p>
                  </a:txBody>
                  <a:tcPr/>
                </a:tc>
              </a:tr>
              <a:tr h="654359">
                <a:tc>
                  <a:txBody>
                    <a:bodyPr/>
                    <a:lstStyle/>
                    <a:p>
                      <a:endParaRPr lang="en-US"/>
                    </a:p>
                  </a:txBody>
                  <a:tcPr/>
                </a:tc>
                <a:tc>
                  <a:txBody>
                    <a:bodyPr/>
                    <a:lstStyle/>
                    <a:p>
                      <a:endParaRPr lang="en-US" dirty="0"/>
                    </a:p>
                  </a:txBody>
                  <a:tcPr/>
                </a:tc>
              </a:tr>
              <a:tr h="416859">
                <a:tc>
                  <a:txBody>
                    <a:bodyPr/>
                    <a:lstStyle/>
                    <a:p>
                      <a:pPr algn="ctr"/>
                      <a:endParaRPr lang="en-US" dirty="0"/>
                    </a:p>
                  </a:txBody>
                  <a:tcPr/>
                </a:tc>
                <a:tc>
                  <a:txBody>
                    <a:bodyPr/>
                    <a:lstStyle/>
                    <a:p>
                      <a:pPr algn="l"/>
                      <a:r>
                        <a:rPr lang="en-US" dirty="0" smtClean="0"/>
                        <a:t>  </a:t>
                      </a:r>
                      <a:endParaRPr lang="en-US" dirty="0"/>
                    </a:p>
                  </a:txBody>
                  <a:tcPr/>
                </a:tc>
              </a:tr>
            </a:tbl>
          </a:graphicData>
        </a:graphic>
      </p:graphicFrame>
      <p:grpSp>
        <p:nvGrpSpPr>
          <p:cNvPr id="40" name="Group 39"/>
          <p:cNvGrpSpPr/>
          <p:nvPr/>
        </p:nvGrpSpPr>
        <p:grpSpPr>
          <a:xfrm>
            <a:off x="5360851" y="2384175"/>
            <a:ext cx="1525184" cy="297379"/>
            <a:chOff x="5853511" y="2318481"/>
            <a:chExt cx="1525184" cy="297379"/>
          </a:xfrm>
        </p:grpSpPr>
        <p:sp>
          <p:nvSpPr>
            <p:cNvPr id="7" name="Oval 6"/>
            <p:cNvSpPr/>
            <p:nvPr/>
          </p:nvSpPr>
          <p:spPr>
            <a:xfrm>
              <a:off x="7291114" y="2528271"/>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8" name="Oval 17"/>
            <p:cNvSpPr/>
            <p:nvPr/>
          </p:nvSpPr>
          <p:spPr>
            <a:xfrm>
              <a:off x="6598816" y="2318481"/>
              <a:ext cx="87581" cy="87589"/>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752946" y="2318481"/>
              <a:ext cx="87581" cy="87589"/>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853511" y="2318481"/>
              <a:ext cx="87581" cy="87589"/>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881718" y="2318481"/>
              <a:ext cx="87581" cy="87589"/>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2" name="Oval 21"/>
            <p:cNvSpPr/>
            <p:nvPr/>
          </p:nvSpPr>
          <p:spPr>
            <a:xfrm>
              <a:off x="6598816" y="2528271"/>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23" name="Oval 22"/>
            <p:cNvSpPr/>
            <p:nvPr/>
          </p:nvSpPr>
          <p:spPr>
            <a:xfrm>
              <a:off x="6759561" y="2528271"/>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24" name="Oval 23"/>
            <p:cNvSpPr/>
            <p:nvPr/>
          </p:nvSpPr>
          <p:spPr>
            <a:xfrm>
              <a:off x="6948272" y="2528271"/>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25" name="Oval 24"/>
            <p:cNvSpPr/>
            <p:nvPr/>
          </p:nvSpPr>
          <p:spPr>
            <a:xfrm>
              <a:off x="7115952" y="2528271"/>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41" name="Group 40"/>
          <p:cNvGrpSpPr/>
          <p:nvPr/>
        </p:nvGrpSpPr>
        <p:grpSpPr>
          <a:xfrm>
            <a:off x="5241264" y="3149703"/>
            <a:ext cx="1333904" cy="142350"/>
            <a:chOff x="5843404" y="3149703"/>
            <a:chExt cx="1333904" cy="142350"/>
          </a:xfrm>
        </p:grpSpPr>
        <p:sp>
          <p:nvSpPr>
            <p:cNvPr id="26" name="Oval 25"/>
            <p:cNvSpPr/>
            <p:nvPr/>
          </p:nvSpPr>
          <p:spPr>
            <a:xfrm>
              <a:off x="5843404" y="3149703"/>
              <a:ext cx="87581" cy="87589"/>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586996" y="3204464"/>
              <a:ext cx="87581" cy="87589"/>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741126" y="3204464"/>
              <a:ext cx="87581" cy="87589"/>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089727" y="3204464"/>
              <a:ext cx="87581" cy="87589"/>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grpSp>
        <p:nvGrpSpPr>
          <p:cNvPr id="42" name="Group 41"/>
          <p:cNvGrpSpPr/>
          <p:nvPr/>
        </p:nvGrpSpPr>
        <p:grpSpPr>
          <a:xfrm>
            <a:off x="4984262" y="1808721"/>
            <a:ext cx="2211420" cy="2393095"/>
            <a:chOff x="4940490" y="1808721"/>
            <a:chExt cx="2211420" cy="2393095"/>
          </a:xfrm>
        </p:grpSpPr>
        <p:cxnSp>
          <p:nvCxnSpPr>
            <p:cNvPr id="36" name="Straight Connector 35"/>
            <p:cNvCxnSpPr/>
            <p:nvPr/>
          </p:nvCxnSpPr>
          <p:spPr>
            <a:xfrm>
              <a:off x="4940490" y="3541399"/>
              <a:ext cx="221142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787825" y="1808721"/>
              <a:ext cx="0" cy="239309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5744034" y="3732624"/>
              <a:ext cx="87581" cy="87589"/>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5282688" y="2285791"/>
            <a:ext cx="1712595" cy="1193409"/>
            <a:chOff x="5802108" y="4340866"/>
            <a:chExt cx="1712595" cy="1193409"/>
          </a:xfrm>
        </p:grpSpPr>
        <p:sp>
          <p:nvSpPr>
            <p:cNvPr id="32" name="Oval 31"/>
            <p:cNvSpPr/>
            <p:nvPr/>
          </p:nvSpPr>
          <p:spPr>
            <a:xfrm>
              <a:off x="5802108" y="5446686"/>
              <a:ext cx="87581" cy="87589"/>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reeform 43"/>
            <p:cNvSpPr/>
            <p:nvPr/>
          </p:nvSpPr>
          <p:spPr>
            <a:xfrm>
              <a:off x="6330964" y="4340866"/>
              <a:ext cx="1183739" cy="1149615"/>
            </a:xfrm>
            <a:custGeom>
              <a:avLst/>
              <a:gdLst>
                <a:gd name="connsiteX0" fmla="*/ 11060 w 1183739"/>
                <a:gd name="connsiteY0" fmla="*/ 1051077 h 1149615"/>
                <a:gd name="connsiteX1" fmla="*/ 11060 w 1183739"/>
                <a:gd name="connsiteY1" fmla="*/ 1051077 h 1149615"/>
                <a:gd name="connsiteX2" fmla="*/ 22008 w 1183739"/>
                <a:gd name="connsiteY2" fmla="*/ 197077 h 1149615"/>
                <a:gd name="connsiteX3" fmla="*/ 43903 w 1183739"/>
                <a:gd name="connsiteY3" fmla="*/ 98539 h 1149615"/>
                <a:gd name="connsiteX4" fmla="*/ 65799 w 1183739"/>
                <a:gd name="connsiteY4" fmla="*/ 76641 h 1149615"/>
                <a:gd name="connsiteX5" fmla="*/ 87694 w 1183739"/>
                <a:gd name="connsiteY5" fmla="*/ 43795 h 1149615"/>
                <a:gd name="connsiteX6" fmla="*/ 153380 w 1183739"/>
                <a:gd name="connsiteY6" fmla="*/ 21898 h 1149615"/>
                <a:gd name="connsiteX7" fmla="*/ 328541 w 1183739"/>
                <a:gd name="connsiteY7" fmla="*/ 0 h 1149615"/>
                <a:gd name="connsiteX8" fmla="*/ 886870 w 1183739"/>
                <a:gd name="connsiteY8" fmla="*/ 10949 h 1149615"/>
                <a:gd name="connsiteX9" fmla="*/ 974451 w 1183739"/>
                <a:gd name="connsiteY9" fmla="*/ 32847 h 1149615"/>
                <a:gd name="connsiteX10" fmla="*/ 1018242 w 1183739"/>
                <a:gd name="connsiteY10" fmla="*/ 43795 h 1149615"/>
                <a:gd name="connsiteX11" fmla="*/ 1094875 w 1183739"/>
                <a:gd name="connsiteY11" fmla="*/ 87590 h 1149615"/>
                <a:gd name="connsiteX12" fmla="*/ 1149613 w 1183739"/>
                <a:gd name="connsiteY12" fmla="*/ 131385 h 1149615"/>
                <a:gd name="connsiteX13" fmla="*/ 1182456 w 1183739"/>
                <a:gd name="connsiteY13" fmla="*/ 197077 h 1149615"/>
                <a:gd name="connsiteX14" fmla="*/ 1171508 w 1183739"/>
                <a:gd name="connsiteY14" fmla="*/ 459846 h 1149615"/>
                <a:gd name="connsiteX15" fmla="*/ 1083927 w 1183739"/>
                <a:gd name="connsiteY15" fmla="*/ 536487 h 1149615"/>
                <a:gd name="connsiteX16" fmla="*/ 1062032 w 1183739"/>
                <a:gd name="connsiteY16" fmla="*/ 558385 h 1149615"/>
                <a:gd name="connsiteX17" fmla="*/ 985399 w 1183739"/>
                <a:gd name="connsiteY17" fmla="*/ 580282 h 1149615"/>
                <a:gd name="connsiteX18" fmla="*/ 875922 w 1183739"/>
                <a:gd name="connsiteY18" fmla="*/ 613128 h 1149615"/>
                <a:gd name="connsiteX19" fmla="*/ 777394 w 1183739"/>
                <a:gd name="connsiteY19" fmla="*/ 624077 h 1149615"/>
                <a:gd name="connsiteX20" fmla="*/ 678865 w 1183739"/>
                <a:gd name="connsiteY20" fmla="*/ 645974 h 1149615"/>
                <a:gd name="connsiteX21" fmla="*/ 613180 w 1183739"/>
                <a:gd name="connsiteY21" fmla="*/ 667872 h 1149615"/>
                <a:gd name="connsiteX22" fmla="*/ 525599 w 1183739"/>
                <a:gd name="connsiteY22" fmla="*/ 777359 h 1149615"/>
                <a:gd name="connsiteX23" fmla="*/ 492756 w 1183739"/>
                <a:gd name="connsiteY23" fmla="*/ 854000 h 1149615"/>
                <a:gd name="connsiteX24" fmla="*/ 470860 w 1183739"/>
                <a:gd name="connsiteY24" fmla="*/ 919692 h 1149615"/>
                <a:gd name="connsiteX25" fmla="*/ 427070 w 1183739"/>
                <a:gd name="connsiteY25" fmla="*/ 974436 h 1149615"/>
                <a:gd name="connsiteX26" fmla="*/ 405175 w 1183739"/>
                <a:gd name="connsiteY26" fmla="*/ 1007282 h 1149615"/>
                <a:gd name="connsiteX27" fmla="*/ 372332 w 1183739"/>
                <a:gd name="connsiteY27" fmla="*/ 1062026 h 1149615"/>
                <a:gd name="connsiteX28" fmla="*/ 339489 w 1183739"/>
                <a:gd name="connsiteY28" fmla="*/ 1072974 h 1149615"/>
                <a:gd name="connsiteX29" fmla="*/ 317594 w 1183739"/>
                <a:gd name="connsiteY29" fmla="*/ 1105820 h 1149615"/>
                <a:gd name="connsiteX30" fmla="*/ 273803 w 1183739"/>
                <a:gd name="connsiteY30" fmla="*/ 1149615 h 1149615"/>
                <a:gd name="connsiteX31" fmla="*/ 109589 w 1183739"/>
                <a:gd name="connsiteY31" fmla="*/ 1138667 h 1149615"/>
                <a:gd name="connsiteX32" fmla="*/ 32956 w 1183739"/>
                <a:gd name="connsiteY32" fmla="*/ 1116769 h 1149615"/>
                <a:gd name="connsiteX33" fmla="*/ 11060 w 1183739"/>
                <a:gd name="connsiteY33" fmla="*/ 1094872 h 1149615"/>
                <a:gd name="connsiteX34" fmla="*/ 113 w 1183739"/>
                <a:gd name="connsiteY34" fmla="*/ 941590 h 1149615"/>
                <a:gd name="connsiteX35" fmla="*/ 113 w 1183739"/>
                <a:gd name="connsiteY35" fmla="*/ 941590 h 114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3739" h="1149615">
                  <a:moveTo>
                    <a:pt x="11060" y="1051077"/>
                  </a:moveTo>
                  <a:lnTo>
                    <a:pt x="11060" y="1051077"/>
                  </a:lnTo>
                  <a:cubicBezTo>
                    <a:pt x="14709" y="766410"/>
                    <a:pt x="15150" y="481684"/>
                    <a:pt x="22008" y="197077"/>
                  </a:cubicBezTo>
                  <a:cubicBezTo>
                    <a:pt x="22095" y="193450"/>
                    <a:pt x="39611" y="107123"/>
                    <a:pt x="43903" y="98539"/>
                  </a:cubicBezTo>
                  <a:cubicBezTo>
                    <a:pt x="48519" y="89306"/>
                    <a:pt x="59351" y="84702"/>
                    <a:pt x="65799" y="76641"/>
                  </a:cubicBezTo>
                  <a:cubicBezTo>
                    <a:pt x="74018" y="66366"/>
                    <a:pt x="76536" y="50769"/>
                    <a:pt x="87694" y="43795"/>
                  </a:cubicBezTo>
                  <a:cubicBezTo>
                    <a:pt x="107265" y="31562"/>
                    <a:pt x="131485" y="29197"/>
                    <a:pt x="153380" y="21898"/>
                  </a:cubicBezTo>
                  <a:cubicBezTo>
                    <a:pt x="231365" y="-4100"/>
                    <a:pt x="174695" y="11836"/>
                    <a:pt x="328541" y="0"/>
                  </a:cubicBezTo>
                  <a:cubicBezTo>
                    <a:pt x="514651" y="3650"/>
                    <a:pt x="700965" y="1495"/>
                    <a:pt x="886870" y="10949"/>
                  </a:cubicBezTo>
                  <a:cubicBezTo>
                    <a:pt x="916924" y="12477"/>
                    <a:pt x="945257" y="25548"/>
                    <a:pt x="974451" y="32847"/>
                  </a:cubicBezTo>
                  <a:lnTo>
                    <a:pt x="1018242" y="43795"/>
                  </a:lnTo>
                  <a:cubicBezTo>
                    <a:pt x="1048205" y="58778"/>
                    <a:pt x="1069089" y="66959"/>
                    <a:pt x="1094875" y="87590"/>
                  </a:cubicBezTo>
                  <a:cubicBezTo>
                    <a:pt x="1172871" y="149994"/>
                    <a:pt x="1048527" y="63989"/>
                    <a:pt x="1149613" y="131385"/>
                  </a:cubicBezTo>
                  <a:cubicBezTo>
                    <a:pt x="1160683" y="147992"/>
                    <a:pt x="1182456" y="174414"/>
                    <a:pt x="1182456" y="197077"/>
                  </a:cubicBezTo>
                  <a:cubicBezTo>
                    <a:pt x="1182456" y="284743"/>
                    <a:pt x="1189268" y="373998"/>
                    <a:pt x="1171508" y="459846"/>
                  </a:cubicBezTo>
                  <a:cubicBezTo>
                    <a:pt x="1164810" y="492221"/>
                    <a:pt x="1109002" y="516425"/>
                    <a:pt x="1083927" y="536487"/>
                  </a:cubicBezTo>
                  <a:cubicBezTo>
                    <a:pt x="1075867" y="542936"/>
                    <a:pt x="1070883" y="553074"/>
                    <a:pt x="1062032" y="558385"/>
                  </a:cubicBezTo>
                  <a:cubicBezTo>
                    <a:pt x="1049773" y="565741"/>
                    <a:pt x="994936" y="577421"/>
                    <a:pt x="985399" y="580282"/>
                  </a:cubicBezTo>
                  <a:cubicBezTo>
                    <a:pt x="953977" y="589710"/>
                    <a:pt x="910461" y="607814"/>
                    <a:pt x="875922" y="613128"/>
                  </a:cubicBezTo>
                  <a:cubicBezTo>
                    <a:pt x="843261" y="618153"/>
                    <a:pt x="810237" y="620427"/>
                    <a:pt x="777394" y="624077"/>
                  </a:cubicBezTo>
                  <a:cubicBezTo>
                    <a:pt x="683424" y="655404"/>
                    <a:pt x="833006" y="607435"/>
                    <a:pt x="678865" y="645974"/>
                  </a:cubicBezTo>
                  <a:cubicBezTo>
                    <a:pt x="656475" y="651572"/>
                    <a:pt x="613180" y="667872"/>
                    <a:pt x="613180" y="667872"/>
                  </a:cubicBezTo>
                  <a:cubicBezTo>
                    <a:pt x="583281" y="697774"/>
                    <a:pt x="539410" y="735922"/>
                    <a:pt x="525599" y="777359"/>
                  </a:cubicBezTo>
                  <a:cubicBezTo>
                    <a:pt x="490358" y="883089"/>
                    <a:pt x="546869" y="718706"/>
                    <a:pt x="492756" y="854000"/>
                  </a:cubicBezTo>
                  <a:cubicBezTo>
                    <a:pt x="484184" y="875431"/>
                    <a:pt x="483662" y="900486"/>
                    <a:pt x="470860" y="919692"/>
                  </a:cubicBezTo>
                  <a:cubicBezTo>
                    <a:pt x="403469" y="1020789"/>
                    <a:pt x="489467" y="896430"/>
                    <a:pt x="427070" y="974436"/>
                  </a:cubicBezTo>
                  <a:cubicBezTo>
                    <a:pt x="418851" y="984711"/>
                    <a:pt x="411059" y="995513"/>
                    <a:pt x="405175" y="1007282"/>
                  </a:cubicBezTo>
                  <a:cubicBezTo>
                    <a:pt x="390415" y="1036805"/>
                    <a:pt x="402878" y="1043697"/>
                    <a:pt x="372332" y="1062026"/>
                  </a:cubicBezTo>
                  <a:cubicBezTo>
                    <a:pt x="362437" y="1067964"/>
                    <a:pt x="350437" y="1069325"/>
                    <a:pt x="339489" y="1072974"/>
                  </a:cubicBezTo>
                  <a:cubicBezTo>
                    <a:pt x="332191" y="1083923"/>
                    <a:pt x="327868" y="1097600"/>
                    <a:pt x="317594" y="1105820"/>
                  </a:cubicBezTo>
                  <a:cubicBezTo>
                    <a:pt x="264513" y="1148289"/>
                    <a:pt x="297690" y="1077949"/>
                    <a:pt x="273803" y="1149615"/>
                  </a:cubicBezTo>
                  <a:cubicBezTo>
                    <a:pt x="219065" y="1145966"/>
                    <a:pt x="164147" y="1144410"/>
                    <a:pt x="109589" y="1138667"/>
                  </a:cubicBezTo>
                  <a:cubicBezTo>
                    <a:pt x="89499" y="1136552"/>
                    <a:pt x="53308" y="1123554"/>
                    <a:pt x="32956" y="1116769"/>
                  </a:cubicBezTo>
                  <a:cubicBezTo>
                    <a:pt x="25657" y="1109470"/>
                    <a:pt x="13776" y="1104830"/>
                    <a:pt x="11060" y="1094872"/>
                  </a:cubicBezTo>
                  <a:cubicBezTo>
                    <a:pt x="-1902" y="1047341"/>
                    <a:pt x="113" y="991204"/>
                    <a:pt x="113" y="941590"/>
                  </a:cubicBezTo>
                  <a:lnTo>
                    <a:pt x="113" y="94159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6" name="Straight Arrow Connector 45"/>
            <p:cNvCxnSpPr>
              <a:stCxn id="44" idx="34"/>
            </p:cNvCxnSpPr>
            <p:nvPr/>
          </p:nvCxnSpPr>
          <p:spPr>
            <a:xfrm flipH="1">
              <a:off x="5889689" y="5282456"/>
              <a:ext cx="441388" cy="1751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7470317" y="2332076"/>
            <a:ext cx="1302766" cy="1101840"/>
            <a:chOff x="7470317" y="2332076"/>
            <a:chExt cx="1302766" cy="1101840"/>
          </a:xfrm>
        </p:grpSpPr>
        <p:sp>
          <p:nvSpPr>
            <p:cNvPr id="47" name="TextBox 46"/>
            <p:cNvSpPr txBox="1"/>
            <p:nvPr/>
          </p:nvSpPr>
          <p:spPr>
            <a:xfrm>
              <a:off x="7470317" y="2332076"/>
              <a:ext cx="1302766" cy="1101840"/>
            </a:xfrm>
            <a:prstGeom prst="rect">
              <a:avLst/>
            </a:prstGeom>
            <a:noFill/>
          </p:spPr>
          <p:txBody>
            <a:bodyPr wrap="square" rtlCol="0">
              <a:spAutoFit/>
            </a:bodyPr>
            <a:lstStyle/>
            <a:p>
              <a:pPr>
                <a:lnSpc>
                  <a:spcPct val="140000"/>
                </a:lnSpc>
              </a:pPr>
              <a:r>
                <a:rPr lang="en-US" sz="2400" baseline="0" dirty="0" smtClean="0"/>
                <a:t>     1 . 8</a:t>
              </a:r>
            </a:p>
            <a:p>
              <a:pPr>
                <a:lnSpc>
                  <a:spcPct val="140000"/>
                </a:lnSpc>
              </a:pPr>
              <a:r>
                <a:rPr lang="en-US" sz="2400" baseline="0" dirty="0" smtClean="0"/>
                <a:t>+   1 . 3</a:t>
              </a:r>
              <a:endParaRPr lang="en-US" sz="2400" baseline="0" dirty="0"/>
            </a:p>
          </p:txBody>
        </p:sp>
        <p:cxnSp>
          <p:nvCxnSpPr>
            <p:cNvPr id="48" name="Straight Connector 47"/>
            <p:cNvCxnSpPr/>
            <p:nvPr/>
          </p:nvCxnSpPr>
          <p:spPr>
            <a:xfrm flipV="1">
              <a:off x="7470317" y="3416000"/>
              <a:ext cx="1302766" cy="696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a:off x="8090291" y="3367974"/>
            <a:ext cx="526857" cy="650224"/>
            <a:chOff x="8090291" y="3367974"/>
            <a:chExt cx="526857" cy="650224"/>
          </a:xfrm>
        </p:grpSpPr>
        <p:cxnSp>
          <p:nvCxnSpPr>
            <p:cNvPr id="53" name="Straight Connector 52"/>
            <p:cNvCxnSpPr/>
            <p:nvPr/>
          </p:nvCxnSpPr>
          <p:spPr>
            <a:xfrm>
              <a:off x="8090291" y="3367974"/>
              <a:ext cx="0" cy="18363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8090291" y="3556533"/>
              <a:ext cx="526857" cy="461665"/>
            </a:xfrm>
            <a:prstGeom prst="rect">
              <a:avLst/>
            </a:prstGeom>
            <a:noFill/>
          </p:spPr>
          <p:txBody>
            <a:bodyPr wrap="none" rtlCol="0">
              <a:spAutoFit/>
            </a:bodyPr>
            <a:lstStyle/>
            <a:p>
              <a:r>
                <a:rPr lang="en-US" sz="2400" baseline="0" dirty="0" smtClean="0"/>
                <a:t>. 1</a:t>
              </a:r>
              <a:endParaRPr lang="en-US" sz="2400" baseline="0" dirty="0"/>
            </a:p>
          </p:txBody>
        </p:sp>
      </p:grpSp>
      <p:sp>
        <p:nvSpPr>
          <p:cNvPr id="55" name="TextBox 54"/>
          <p:cNvSpPr txBox="1"/>
          <p:nvPr/>
        </p:nvSpPr>
        <p:spPr>
          <a:xfrm>
            <a:off x="0" y="2649071"/>
            <a:ext cx="4246523" cy="646331"/>
          </a:xfrm>
          <a:prstGeom prst="rect">
            <a:avLst/>
          </a:prstGeom>
          <a:noFill/>
        </p:spPr>
        <p:txBody>
          <a:bodyPr wrap="square" rtlCol="0">
            <a:spAutoFit/>
          </a:bodyPr>
          <a:lstStyle/>
          <a:p>
            <a:pPr marL="342900" indent="-342900">
              <a:lnSpc>
                <a:spcPct val="120000"/>
              </a:lnSpc>
              <a:buFont typeface="Arial"/>
              <a:buChar char="•"/>
            </a:pPr>
            <a:r>
              <a:rPr lang="en-US" sz="2000" baseline="0" dirty="0"/>
              <a:t>Show each addend i</a:t>
            </a:r>
            <a:r>
              <a:rPr lang="en-US" sz="2000" baseline="0" dirty="0" smtClean="0"/>
              <a:t>n </a:t>
            </a:r>
            <a:r>
              <a:rPr lang="en-US" sz="2000" baseline="0" dirty="0"/>
              <a:t>the </a:t>
            </a:r>
            <a:r>
              <a:rPr lang="en-US" sz="2000" baseline="0" dirty="0" smtClean="0"/>
              <a:t>chart.</a:t>
            </a:r>
            <a:endParaRPr lang="en-US" sz="2000" baseline="0" dirty="0"/>
          </a:p>
          <a:p>
            <a:endParaRPr lang="en-US" dirty="0"/>
          </a:p>
        </p:txBody>
      </p:sp>
      <p:sp>
        <p:nvSpPr>
          <p:cNvPr id="56" name="TextBox 55"/>
          <p:cNvSpPr txBox="1"/>
          <p:nvPr/>
        </p:nvSpPr>
        <p:spPr>
          <a:xfrm>
            <a:off x="0" y="3204464"/>
            <a:ext cx="4674634" cy="892552"/>
          </a:xfrm>
          <a:prstGeom prst="rect">
            <a:avLst/>
          </a:prstGeom>
          <a:noFill/>
        </p:spPr>
        <p:txBody>
          <a:bodyPr wrap="square" rtlCol="0">
            <a:spAutoFit/>
          </a:bodyPr>
          <a:lstStyle/>
          <a:p>
            <a:pPr marL="342900" indent="-342900">
              <a:buFont typeface="Arial"/>
              <a:buChar char="•"/>
            </a:pPr>
            <a:r>
              <a:rPr lang="en-US" sz="2000" baseline="0" dirty="0"/>
              <a:t>We add ones with ones, and tenths with tenths.</a:t>
            </a:r>
          </a:p>
          <a:p>
            <a:pPr marL="285750" indent="-285750">
              <a:buFont typeface="Arial"/>
              <a:buChar char="•"/>
            </a:pPr>
            <a:endParaRPr lang="en-US" dirty="0"/>
          </a:p>
        </p:txBody>
      </p:sp>
      <p:sp>
        <p:nvSpPr>
          <p:cNvPr id="58" name="TextBox 57"/>
          <p:cNvSpPr txBox="1"/>
          <p:nvPr/>
        </p:nvSpPr>
        <p:spPr>
          <a:xfrm>
            <a:off x="1" y="3940756"/>
            <a:ext cx="5241264" cy="400110"/>
          </a:xfrm>
          <a:prstGeom prst="rect">
            <a:avLst/>
          </a:prstGeom>
          <a:noFill/>
        </p:spPr>
        <p:txBody>
          <a:bodyPr wrap="square" rtlCol="0">
            <a:spAutoFit/>
          </a:bodyPr>
          <a:lstStyle/>
          <a:p>
            <a:pPr marL="342900" indent="-342900">
              <a:buFont typeface="Arial"/>
              <a:buChar char="•"/>
            </a:pPr>
            <a:r>
              <a:rPr lang="en-US" sz="2000" baseline="0" dirty="0" smtClean="0"/>
              <a:t>How many tenths in all?  </a:t>
            </a:r>
            <a:endParaRPr lang="en-US" sz="2000" baseline="0" dirty="0"/>
          </a:p>
        </p:txBody>
      </p:sp>
      <p:sp>
        <p:nvSpPr>
          <p:cNvPr id="60" name="TextBox 59"/>
          <p:cNvSpPr txBox="1"/>
          <p:nvPr/>
        </p:nvSpPr>
        <p:spPr>
          <a:xfrm>
            <a:off x="1696881" y="4937869"/>
            <a:ext cx="184666" cy="276999"/>
          </a:xfrm>
          <a:prstGeom prst="rect">
            <a:avLst/>
          </a:prstGeom>
          <a:noFill/>
        </p:spPr>
        <p:txBody>
          <a:bodyPr wrap="none" rtlCol="0">
            <a:spAutoFit/>
          </a:bodyPr>
          <a:lstStyle/>
          <a:p>
            <a:endParaRPr lang="en-US" dirty="0"/>
          </a:p>
        </p:txBody>
      </p:sp>
      <p:sp>
        <p:nvSpPr>
          <p:cNvPr id="61" name="TextBox 60"/>
          <p:cNvSpPr txBox="1"/>
          <p:nvPr/>
        </p:nvSpPr>
        <p:spPr>
          <a:xfrm>
            <a:off x="0" y="4548707"/>
            <a:ext cx="5134739" cy="400110"/>
          </a:xfrm>
          <a:prstGeom prst="rect">
            <a:avLst/>
          </a:prstGeom>
          <a:noFill/>
        </p:spPr>
        <p:txBody>
          <a:bodyPr wrap="none" rtlCol="0">
            <a:spAutoFit/>
          </a:bodyPr>
          <a:lstStyle/>
          <a:p>
            <a:pPr marL="342900" indent="-342900">
              <a:buFont typeface="Arial"/>
              <a:buChar char="•"/>
            </a:pPr>
            <a:r>
              <a:rPr lang="en-US" sz="2000" baseline="0" dirty="0" smtClean="0"/>
              <a:t>If we regroup 11 tenths, what do we get?</a:t>
            </a:r>
            <a:endParaRPr lang="en-US" sz="2000" baseline="0" dirty="0"/>
          </a:p>
        </p:txBody>
      </p:sp>
      <p:sp>
        <p:nvSpPr>
          <p:cNvPr id="62" name="TextBox 61"/>
          <p:cNvSpPr txBox="1"/>
          <p:nvPr/>
        </p:nvSpPr>
        <p:spPr>
          <a:xfrm>
            <a:off x="1948" y="5134947"/>
            <a:ext cx="2441694" cy="400110"/>
          </a:xfrm>
          <a:prstGeom prst="rect">
            <a:avLst/>
          </a:prstGeom>
          <a:noFill/>
        </p:spPr>
        <p:txBody>
          <a:bodyPr wrap="none" rtlCol="0">
            <a:spAutoFit/>
          </a:bodyPr>
          <a:lstStyle/>
          <a:p>
            <a:pPr marL="285750" indent="-285750">
              <a:buFont typeface="Arial"/>
              <a:buChar char="•"/>
            </a:pPr>
            <a:r>
              <a:rPr lang="en-US" sz="2000" baseline="0" dirty="0" smtClean="0"/>
              <a:t>How many ones?</a:t>
            </a:r>
            <a:endParaRPr lang="en-US" sz="2000" baseline="0" dirty="0"/>
          </a:p>
        </p:txBody>
      </p:sp>
      <p:sp>
        <p:nvSpPr>
          <p:cNvPr id="64" name="TextBox 63"/>
          <p:cNvSpPr txBox="1"/>
          <p:nvPr/>
        </p:nvSpPr>
        <p:spPr>
          <a:xfrm>
            <a:off x="5374684" y="3589381"/>
            <a:ext cx="826243" cy="400110"/>
          </a:xfrm>
          <a:prstGeom prst="rect">
            <a:avLst/>
          </a:prstGeom>
          <a:noFill/>
        </p:spPr>
        <p:txBody>
          <a:bodyPr wrap="none" rtlCol="0">
            <a:spAutoFit/>
          </a:bodyPr>
          <a:lstStyle/>
          <a:p>
            <a:r>
              <a:rPr lang="en-US" sz="2000" b="1" baseline="0" dirty="0" smtClean="0"/>
              <a:t>3     1</a:t>
            </a:r>
            <a:endParaRPr lang="en-US" sz="2000" b="1" baseline="0" dirty="0"/>
          </a:p>
        </p:txBody>
      </p:sp>
      <p:sp>
        <p:nvSpPr>
          <p:cNvPr id="66" name="TextBox 65"/>
          <p:cNvSpPr txBox="1"/>
          <p:nvPr/>
        </p:nvSpPr>
        <p:spPr>
          <a:xfrm>
            <a:off x="7893237" y="3556533"/>
            <a:ext cx="355837" cy="461665"/>
          </a:xfrm>
          <a:prstGeom prst="rect">
            <a:avLst/>
          </a:prstGeom>
          <a:noFill/>
        </p:spPr>
        <p:txBody>
          <a:bodyPr wrap="none" rtlCol="0">
            <a:spAutoFit/>
          </a:bodyPr>
          <a:lstStyle/>
          <a:p>
            <a:r>
              <a:rPr lang="en-US" sz="2400" baseline="0" dirty="0" smtClean="0"/>
              <a:t>3</a:t>
            </a:r>
            <a:endParaRPr lang="en-US" sz="2400" baseline="0" dirty="0"/>
          </a:p>
        </p:txBody>
      </p:sp>
      <p:sp>
        <p:nvSpPr>
          <p:cNvPr id="68" name="TextBox 67"/>
          <p:cNvSpPr txBox="1"/>
          <p:nvPr/>
        </p:nvSpPr>
        <p:spPr>
          <a:xfrm>
            <a:off x="216353" y="5781055"/>
            <a:ext cx="5402941" cy="400110"/>
          </a:xfrm>
          <a:prstGeom prst="rect">
            <a:avLst/>
          </a:prstGeom>
          <a:noFill/>
        </p:spPr>
        <p:txBody>
          <a:bodyPr wrap="none" rtlCol="0">
            <a:spAutoFit/>
          </a:bodyPr>
          <a:lstStyle/>
          <a:p>
            <a:pPr marL="0" indent="0"/>
            <a:r>
              <a:rPr lang="en-US" sz="2000" baseline="0" dirty="0">
                <a:solidFill>
                  <a:schemeClr val="accent6">
                    <a:lumMod val="50000"/>
                  </a:schemeClr>
                </a:solidFill>
              </a:rPr>
              <a:t>Lesson </a:t>
            </a:r>
            <a:r>
              <a:rPr lang="en-US" sz="2000" baseline="0" dirty="0" smtClean="0">
                <a:solidFill>
                  <a:schemeClr val="accent6">
                    <a:lumMod val="50000"/>
                  </a:schemeClr>
                </a:solidFill>
              </a:rPr>
              <a:t>9</a:t>
            </a:r>
            <a:r>
              <a:rPr lang="en-US" sz="2000" baseline="0" dirty="0" smtClean="0">
                <a:solidFill>
                  <a:srgbClr val="7B083C"/>
                </a:solidFill>
              </a:rPr>
              <a:t>, Concept Development, Page 1.D.6</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spTree>
    <p:extLst>
      <p:ext uri="{BB962C8B-B14F-4D97-AF65-F5344CB8AC3E}">
        <p14:creationId xmlns:p14="http://schemas.microsoft.com/office/powerpoint/2010/main" val="72650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heckerboard(across)">
                                      <p:cBhvr>
                                        <p:cTn id="7" dur="500"/>
                                        <p:tgtEl>
                                          <p:spTgt spid="4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heckerboard(across)">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dissolve">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checkerboard(across)">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500"/>
                                        <p:tgtEl>
                                          <p:spTgt spid="5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dissolve">
                                      <p:cBhvr>
                                        <p:cTn id="50" dur="500"/>
                                        <p:tgtEl>
                                          <p:spTgt spid="6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dissolve">
                                      <p:cBhvr>
                                        <p:cTn id="5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8" grpId="0"/>
      <p:bldP spid="61" grpId="0"/>
      <p:bldP spid="62" grpId="0"/>
      <p:bldP spid="64" grpId="0"/>
      <p:bldP spid="6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42</a:t>
            </a:fld>
            <a:endParaRPr lang="en-US" dirty="0"/>
          </a:p>
        </p:txBody>
      </p:sp>
      <p:sp>
        <p:nvSpPr>
          <p:cNvPr id="4" name="Content Placeholder 3"/>
          <p:cNvSpPr>
            <a:spLocks noGrp="1"/>
          </p:cNvSpPr>
          <p:nvPr>
            <p:ph idx="4294967295"/>
          </p:nvPr>
        </p:nvSpPr>
        <p:spPr>
          <a:xfrm>
            <a:off x="380567" y="884295"/>
            <a:ext cx="5180824" cy="1951422"/>
          </a:xfrm>
        </p:spPr>
        <p:txBody>
          <a:bodyPr>
            <a:normAutofit/>
          </a:bodyPr>
          <a:lstStyle/>
          <a:p>
            <a:pPr marL="0" indent="0"/>
            <a:r>
              <a:rPr lang="en-US" dirty="0" smtClean="0">
                <a:latin typeface="Arial" panose="020B0604020202020204" pitchFamily="34" charset="0"/>
                <a:cs typeface="Arial" panose="020B0604020202020204" pitchFamily="34" charset="0"/>
              </a:rPr>
              <a:t>The subtraction process is similar to the addition process.</a:t>
            </a:r>
          </a:p>
          <a:p>
            <a:pPr marL="0" indent="0"/>
            <a:endParaRPr lang="en-US" dirty="0">
              <a:latin typeface="Arial" panose="020B0604020202020204" pitchFamily="34" charset="0"/>
              <a:cs typeface="Arial" panose="020B0604020202020204" pitchFamily="34" charset="0"/>
            </a:endParaRPr>
          </a:p>
          <a:p>
            <a:pPr marL="0" indent="0"/>
            <a:r>
              <a:rPr lang="en-US" dirty="0" smtClean="0">
                <a:latin typeface="Arial" panose="020B0604020202020204" pitchFamily="34" charset="0"/>
                <a:cs typeface="Arial" panose="020B0604020202020204" pitchFamily="34" charset="0"/>
              </a:rPr>
              <a:t>83 tenths – 6.4</a:t>
            </a:r>
          </a:p>
          <a:p>
            <a:pPr marL="0" indent="0"/>
            <a:endParaRPr lang="en-US" dirty="0"/>
          </a:p>
        </p:txBody>
      </p:sp>
      <p:sp>
        <p:nvSpPr>
          <p:cNvPr id="5" name="TextBox 4"/>
          <p:cNvSpPr txBox="1"/>
          <p:nvPr/>
        </p:nvSpPr>
        <p:spPr>
          <a:xfrm>
            <a:off x="216353" y="5781055"/>
            <a:ext cx="5688226" cy="400110"/>
          </a:xfrm>
          <a:prstGeom prst="rect">
            <a:avLst/>
          </a:prstGeom>
          <a:noFill/>
        </p:spPr>
        <p:txBody>
          <a:bodyPr wrap="none" rtlCol="0">
            <a:spAutoFit/>
          </a:bodyPr>
          <a:lstStyle/>
          <a:p>
            <a:pPr marL="0" indent="0"/>
            <a:r>
              <a:rPr lang="en-US" sz="2000" baseline="0" dirty="0">
                <a:solidFill>
                  <a:schemeClr val="accent6">
                    <a:lumMod val="50000"/>
                  </a:schemeClr>
                </a:solidFill>
              </a:rPr>
              <a:t>Lesson </a:t>
            </a:r>
            <a:r>
              <a:rPr lang="en-US" sz="2000" baseline="0" dirty="0" smtClean="0">
                <a:solidFill>
                  <a:schemeClr val="accent6">
                    <a:lumMod val="50000"/>
                  </a:schemeClr>
                </a:solidFill>
              </a:rPr>
              <a:t>10</a:t>
            </a:r>
            <a:r>
              <a:rPr lang="en-US" sz="2000" baseline="0" dirty="0" smtClean="0">
                <a:solidFill>
                  <a:srgbClr val="7B083C"/>
                </a:solidFill>
              </a:rPr>
              <a:t>, Concept Development, Page 1.D.18</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pic>
        <p:nvPicPr>
          <p:cNvPr id="8" name="Picture 7" descr="Macintosh HD:Users:peggygolden:Desktop:L10, D18.png"/>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663693" y="3064827"/>
            <a:ext cx="6917511" cy="2404872"/>
          </a:xfrm>
          <a:prstGeom prst="rect">
            <a:avLst/>
          </a:prstGeom>
          <a:noFill/>
          <a:ln>
            <a:noFill/>
          </a:ln>
        </p:spPr>
      </p:pic>
    </p:spTree>
    <p:extLst>
      <p:ext uri="{BB962C8B-B14F-4D97-AF65-F5344CB8AC3E}">
        <p14:creationId xmlns:p14="http://schemas.microsoft.com/office/powerpoint/2010/main" val="30499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43</a:t>
            </a:fld>
            <a:endParaRPr lang="en-US" dirty="0"/>
          </a:p>
        </p:txBody>
      </p:sp>
      <p:sp>
        <p:nvSpPr>
          <p:cNvPr id="4" name="Content Placeholder 3"/>
          <p:cNvSpPr>
            <a:spLocks noGrp="1"/>
          </p:cNvSpPr>
          <p:nvPr>
            <p:ph idx="4294967295"/>
          </p:nvPr>
        </p:nvSpPr>
        <p:spPr>
          <a:xfrm>
            <a:off x="292987" y="2051014"/>
            <a:ext cx="5585886" cy="3144832"/>
          </a:xfrm>
        </p:spPr>
        <p:txBody>
          <a:bodyPr/>
          <a:lstStyle/>
          <a:p>
            <a:pPr marL="457200" indent="-457200">
              <a:buFont typeface="Arial"/>
              <a:buChar char="•"/>
            </a:pPr>
            <a:r>
              <a:rPr lang="en-US" dirty="0" smtClean="0">
                <a:latin typeface="Arial" panose="020B0604020202020204" pitchFamily="34" charset="0"/>
                <a:cs typeface="Arial" panose="020B0604020202020204" pitchFamily="34" charset="0"/>
              </a:rPr>
              <a:t>Work with a partner.</a:t>
            </a:r>
          </a:p>
          <a:p>
            <a:pPr marL="0" indent="0"/>
            <a:endParaRPr lang="en-US" dirty="0" smtClean="0">
              <a:latin typeface="Arial" panose="020B0604020202020204" pitchFamily="34" charset="0"/>
              <a:cs typeface="Arial" panose="020B0604020202020204" pitchFamily="34" charset="0"/>
            </a:endParaRPr>
          </a:p>
          <a:p>
            <a:pPr marL="457200" indent="-457200">
              <a:buFont typeface="Arial"/>
              <a:buChar char="•"/>
            </a:pPr>
            <a:r>
              <a:rPr lang="en-US" dirty="0" smtClean="0">
                <a:latin typeface="Arial" panose="020B0604020202020204" pitchFamily="34" charset="0"/>
                <a:cs typeface="Arial" panose="020B0604020202020204" pitchFamily="34" charset="0"/>
              </a:rPr>
              <a:t>Take turns playing the role of the teacher and student.  </a:t>
            </a:r>
          </a:p>
          <a:p>
            <a:pPr marL="0" indent="0"/>
            <a:endParaRPr lang="en-US" dirty="0"/>
          </a:p>
          <a:p>
            <a:pPr marL="0" indent="0"/>
            <a:endParaRPr lang="en-US" dirty="0"/>
          </a:p>
        </p:txBody>
      </p:sp>
      <p:sp>
        <p:nvSpPr>
          <p:cNvPr id="6" name="Rectangle 5"/>
          <p:cNvSpPr/>
          <p:nvPr/>
        </p:nvSpPr>
        <p:spPr>
          <a:xfrm rot="741226">
            <a:off x="5913294" y="1062025"/>
            <a:ext cx="3096770" cy="656923"/>
          </a:xfrm>
          <a:prstGeom prst="rect">
            <a:avLst/>
          </a:prstGeom>
          <a:solidFill>
            <a:srgbClr val="7B08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In the Modified Problem Set, complete Problems 10 &amp; 11 .</a:t>
            </a:r>
            <a:endParaRPr lang="en-US" baseline="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0" y="3108960"/>
            <a:ext cx="1856728" cy="2835897"/>
          </a:xfrm>
          <a:prstGeom prst="rect">
            <a:avLst/>
          </a:prstGeom>
        </p:spPr>
      </p:pic>
    </p:spTree>
    <p:extLst>
      <p:ext uri="{BB962C8B-B14F-4D97-AF65-F5344CB8AC3E}">
        <p14:creationId xmlns:p14="http://schemas.microsoft.com/office/powerpoint/2010/main" val="13722037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44</a:t>
            </a:fld>
            <a:endParaRPr lang="en-US" dirty="0"/>
          </a:p>
        </p:txBody>
      </p:sp>
      <p:pic>
        <p:nvPicPr>
          <p:cNvPr id="5" name="Picture 4" descr="Screen Shot 2014-05-23 at 3.30.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71" y="1681313"/>
            <a:ext cx="4418917" cy="2172634"/>
          </a:xfrm>
          <a:prstGeom prst="rect">
            <a:avLst/>
          </a:prstGeom>
        </p:spPr>
      </p:pic>
      <p:pic>
        <p:nvPicPr>
          <p:cNvPr id="8" name="Picture 7" descr="Screen Shot 2014-05-23 at 3.32.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7037" y="3510215"/>
            <a:ext cx="4071448" cy="1876552"/>
          </a:xfrm>
          <a:prstGeom prst="rect">
            <a:avLst/>
          </a:prstGeom>
        </p:spPr>
      </p:pic>
      <p:sp>
        <p:nvSpPr>
          <p:cNvPr id="9" name="TextBox 8"/>
          <p:cNvSpPr txBox="1"/>
          <p:nvPr/>
        </p:nvSpPr>
        <p:spPr>
          <a:xfrm>
            <a:off x="645910" y="1009600"/>
            <a:ext cx="2776897" cy="523220"/>
          </a:xfrm>
          <a:prstGeom prst="rect">
            <a:avLst/>
          </a:prstGeom>
          <a:noFill/>
        </p:spPr>
        <p:txBody>
          <a:bodyPr wrap="none" rtlCol="0">
            <a:spAutoFit/>
          </a:bodyPr>
          <a:lstStyle/>
          <a:p>
            <a:r>
              <a:rPr lang="en-US" sz="2800" baseline="0" dirty="0" smtClean="0">
                <a:latin typeface="+mn-lt"/>
              </a:rPr>
              <a:t>0.74 + 0.59 = 1.33</a:t>
            </a:r>
            <a:endParaRPr lang="en-US" sz="2800" baseline="0" dirty="0">
              <a:latin typeface="+mn-lt"/>
            </a:endParaRPr>
          </a:p>
        </p:txBody>
      </p:sp>
      <p:sp>
        <p:nvSpPr>
          <p:cNvPr id="10" name="TextBox 9"/>
          <p:cNvSpPr txBox="1"/>
          <p:nvPr/>
        </p:nvSpPr>
        <p:spPr>
          <a:xfrm>
            <a:off x="5440101" y="2986995"/>
            <a:ext cx="3140879" cy="523220"/>
          </a:xfrm>
          <a:prstGeom prst="rect">
            <a:avLst/>
          </a:prstGeom>
          <a:noFill/>
        </p:spPr>
        <p:txBody>
          <a:bodyPr wrap="none" rtlCol="0">
            <a:spAutoFit/>
          </a:bodyPr>
          <a:lstStyle/>
          <a:p>
            <a:r>
              <a:rPr lang="en-US" sz="2800" baseline="0" dirty="0" smtClean="0">
                <a:latin typeface="+mn-lt"/>
              </a:rPr>
              <a:t>4.083 – 1.29 = 2.793</a:t>
            </a:r>
            <a:endParaRPr lang="en-US" sz="2800" baseline="0" dirty="0">
              <a:latin typeface="+mn-lt"/>
            </a:endParaRPr>
          </a:p>
        </p:txBody>
      </p:sp>
      <p:sp>
        <p:nvSpPr>
          <p:cNvPr id="11" name="TextBox 10"/>
          <p:cNvSpPr txBox="1"/>
          <p:nvPr/>
        </p:nvSpPr>
        <p:spPr>
          <a:xfrm>
            <a:off x="216353" y="5781055"/>
            <a:ext cx="7213583" cy="400110"/>
          </a:xfrm>
          <a:prstGeom prst="rect">
            <a:avLst/>
          </a:prstGeom>
          <a:noFill/>
        </p:spPr>
        <p:txBody>
          <a:bodyPr wrap="none" rtlCol="0">
            <a:spAutoFit/>
          </a:bodyPr>
          <a:lstStyle/>
          <a:p>
            <a:pPr marL="0" indent="0"/>
            <a:r>
              <a:rPr lang="en-US" sz="2000" baseline="0" dirty="0" smtClean="0">
                <a:solidFill>
                  <a:srgbClr val="7B083C"/>
                </a:solidFill>
              </a:rPr>
              <a:t>Lesson 9, CD, Page 1.D.7  and  Lesson 10, CD, Page 1.D.18</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spTree>
    <p:extLst>
      <p:ext uri="{BB962C8B-B14F-4D97-AF65-F5344CB8AC3E}">
        <p14:creationId xmlns:p14="http://schemas.microsoft.com/office/powerpoint/2010/main" val="4284716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45</a:t>
            </a:fld>
            <a:endParaRPr lang="en-US" dirty="0"/>
          </a:p>
        </p:txBody>
      </p:sp>
      <p:sp>
        <p:nvSpPr>
          <p:cNvPr id="4" name="Content Placeholder 3"/>
          <p:cNvSpPr>
            <a:spLocks noGrp="1"/>
          </p:cNvSpPr>
          <p:nvPr>
            <p:ph idx="4294967295"/>
          </p:nvPr>
        </p:nvSpPr>
        <p:spPr>
          <a:xfrm>
            <a:off x="457200" y="1270051"/>
            <a:ext cx="8229600" cy="1445230"/>
          </a:xfrm>
        </p:spPr>
        <p:txBody>
          <a:bodyPr/>
          <a:lstStyle/>
          <a:p>
            <a:r>
              <a:rPr lang="en-US" dirty="0" smtClean="0">
                <a:latin typeface="+mj-lt"/>
              </a:rPr>
              <a:t>Focus Standards:</a:t>
            </a:r>
            <a:endParaRPr lang="en-US" dirty="0">
              <a:latin typeface="+mj-lt"/>
            </a:endParaRPr>
          </a:p>
          <a:p>
            <a:pPr marL="0" indent="0"/>
            <a:r>
              <a:rPr lang="en-US" sz="1600" b="1" dirty="0" smtClean="0">
                <a:solidFill>
                  <a:srgbClr val="7B083C"/>
                </a:solidFill>
                <a:latin typeface="+mj-lt"/>
              </a:rPr>
              <a:t>5.NBT.2</a:t>
            </a:r>
            <a:r>
              <a:rPr lang="en-US" sz="1600" b="1" dirty="0" smtClean="0">
                <a:latin typeface="+mj-lt"/>
              </a:rPr>
              <a:t>:  </a:t>
            </a:r>
            <a:r>
              <a:rPr lang="en-US" sz="1600" dirty="0" smtClean="0">
                <a:latin typeface="+mj-lt"/>
              </a:rPr>
              <a:t>Explain patterns in the number of zeros of the product when multiplying a number by powers of 10, and explain patterns in the placement of the decimal point when a decimal is multiplied or divided by a power of 10.  Use whole-number exponents to dente powers of 10.</a:t>
            </a:r>
          </a:p>
          <a:p>
            <a:pPr marL="0" indent="0"/>
            <a:endParaRPr lang="en-US" sz="2000" dirty="0"/>
          </a:p>
        </p:txBody>
      </p:sp>
      <p:sp>
        <p:nvSpPr>
          <p:cNvPr id="5" name="Title 1"/>
          <p:cNvSpPr>
            <a:spLocks noGrp="1"/>
          </p:cNvSpPr>
          <p:nvPr>
            <p:ph type="title"/>
          </p:nvPr>
        </p:nvSpPr>
        <p:spPr>
          <a:xfrm>
            <a:off x="457200" y="614734"/>
            <a:ext cx="8229600" cy="498473"/>
          </a:xfrm>
        </p:spPr>
        <p:txBody>
          <a:bodyPr>
            <a:normAutofit fontScale="90000"/>
          </a:bodyPr>
          <a:lstStyle/>
          <a:p>
            <a:r>
              <a:rPr lang="en-US" sz="2800" dirty="0" smtClean="0"/>
              <a:t>Topic E:  Multiplying Decimals</a:t>
            </a:r>
            <a:endParaRPr lang="en-US" sz="2800" dirty="0"/>
          </a:p>
        </p:txBody>
      </p:sp>
      <p:sp>
        <p:nvSpPr>
          <p:cNvPr id="2" name="TextBox 1"/>
          <p:cNvSpPr txBox="1"/>
          <p:nvPr/>
        </p:nvSpPr>
        <p:spPr>
          <a:xfrm>
            <a:off x="310758" y="4390080"/>
            <a:ext cx="8577306" cy="1261884"/>
          </a:xfrm>
          <a:prstGeom prst="rect">
            <a:avLst/>
          </a:prstGeom>
          <a:noFill/>
        </p:spPr>
        <p:txBody>
          <a:bodyPr wrap="square" rtlCol="0">
            <a:spAutoFit/>
          </a:bodyPr>
          <a:lstStyle/>
          <a:p>
            <a:r>
              <a:rPr lang="en-US" sz="1600" b="1" baseline="0" dirty="0">
                <a:solidFill>
                  <a:srgbClr val="7B083C"/>
                </a:solidFill>
                <a:latin typeface="+mn-lt"/>
              </a:rPr>
              <a:t>5.NBT.7</a:t>
            </a:r>
            <a:r>
              <a:rPr lang="en-US" sz="1600" baseline="0" dirty="0">
                <a:latin typeface="+mn-lt"/>
              </a:rPr>
              <a:t>:  Add, subtract, multiply and divide decimals to hundredths, using concrete models or drawings and strategies based on place value, properties of operations, and / or the relationship between addition and subtraction; relate the strategy to a written method and explain the reasoning used.</a:t>
            </a:r>
          </a:p>
          <a:p>
            <a:endParaRPr lang="en-US" dirty="0"/>
          </a:p>
        </p:txBody>
      </p:sp>
      <p:sp>
        <p:nvSpPr>
          <p:cNvPr id="6" name="TextBox 5"/>
          <p:cNvSpPr txBox="1"/>
          <p:nvPr/>
        </p:nvSpPr>
        <p:spPr>
          <a:xfrm>
            <a:off x="354546" y="2715281"/>
            <a:ext cx="8577306" cy="1754326"/>
          </a:xfrm>
          <a:prstGeom prst="rect">
            <a:avLst/>
          </a:prstGeom>
          <a:noFill/>
        </p:spPr>
        <p:txBody>
          <a:bodyPr wrap="square" rtlCol="0">
            <a:spAutoFit/>
          </a:bodyPr>
          <a:lstStyle/>
          <a:p>
            <a:pPr marL="0" indent="0"/>
            <a:r>
              <a:rPr lang="en-US" sz="1600" b="1" baseline="0" dirty="0">
                <a:solidFill>
                  <a:srgbClr val="7B083C"/>
                </a:solidFill>
                <a:latin typeface="+mn-lt"/>
              </a:rPr>
              <a:t>5.NBT.3</a:t>
            </a:r>
            <a:r>
              <a:rPr lang="en-US" sz="1600" baseline="0" dirty="0">
                <a:solidFill>
                  <a:srgbClr val="7B083C"/>
                </a:solidFill>
                <a:latin typeface="+mn-lt"/>
              </a:rPr>
              <a:t>:  </a:t>
            </a:r>
            <a:r>
              <a:rPr lang="en-US" sz="1600" baseline="0" dirty="0">
                <a:latin typeface="+mn-lt"/>
              </a:rPr>
              <a:t>Read, write, and compare decimals to thousandths.  </a:t>
            </a:r>
          </a:p>
          <a:p>
            <a:pPr marL="0" indent="0"/>
            <a:r>
              <a:rPr lang="en-US" sz="1600" baseline="0" dirty="0">
                <a:latin typeface="+mn-lt"/>
              </a:rPr>
              <a:t>	</a:t>
            </a:r>
            <a:r>
              <a:rPr lang="en-US" sz="1600" b="1" baseline="0" dirty="0">
                <a:latin typeface="+mn-lt"/>
              </a:rPr>
              <a:t>a.  </a:t>
            </a:r>
            <a:r>
              <a:rPr lang="en-US" sz="1600" baseline="0" dirty="0">
                <a:latin typeface="+mn-lt"/>
              </a:rPr>
              <a:t>Read and write decimals to thousandths using base-ten numerals, number names, and </a:t>
            </a:r>
            <a:r>
              <a:rPr lang="en-US" sz="1600" baseline="0" dirty="0" smtClean="0">
                <a:latin typeface="+mn-lt"/>
              </a:rPr>
              <a:t>	expanded </a:t>
            </a:r>
            <a:r>
              <a:rPr lang="en-US" sz="1600" baseline="0" dirty="0">
                <a:latin typeface="+mn-lt"/>
              </a:rPr>
              <a:t>form, e.g., 347.392 = 3 x 100 + 4 x 10 + 7 x 1 + 3 x (1 x 1/10) + 9 x (1/100) + 2 x (1/1000).</a:t>
            </a:r>
          </a:p>
          <a:p>
            <a:pPr marL="0" indent="0"/>
            <a:r>
              <a:rPr lang="en-US" sz="1600" baseline="0" dirty="0">
                <a:latin typeface="+mn-lt"/>
              </a:rPr>
              <a:t>	</a:t>
            </a:r>
            <a:endParaRPr lang="en-US" sz="1600" baseline="0" dirty="0" smtClean="0">
              <a:latin typeface="+mn-lt"/>
            </a:endParaRPr>
          </a:p>
          <a:p>
            <a:pPr lvl="1"/>
            <a:r>
              <a:rPr lang="en-US" sz="1600" b="1" baseline="0" dirty="0" smtClean="0">
                <a:latin typeface="+mn-lt"/>
              </a:rPr>
              <a:t>b</a:t>
            </a:r>
            <a:r>
              <a:rPr lang="en-US" sz="1600" b="1" baseline="0" dirty="0">
                <a:latin typeface="+mn-lt"/>
              </a:rPr>
              <a:t>.  </a:t>
            </a:r>
            <a:r>
              <a:rPr lang="en-US" sz="1600" baseline="0" dirty="0">
                <a:latin typeface="+mn-lt"/>
              </a:rPr>
              <a:t>Compare two decimals to thousandths based o meanings of the digits in each place, using &gt;, </a:t>
            </a:r>
            <a:r>
              <a:rPr lang="en-US" sz="1600" baseline="0" dirty="0" smtClean="0">
                <a:latin typeface="+mn-lt"/>
              </a:rPr>
              <a:t> =</a:t>
            </a:r>
            <a:r>
              <a:rPr lang="en-US" sz="1600" baseline="0" dirty="0">
                <a:latin typeface="+mn-lt"/>
              </a:rPr>
              <a:t>, and &lt; symbols to record the results of comparisons.</a:t>
            </a:r>
          </a:p>
          <a:p>
            <a:endParaRPr lang="en-US" dirty="0"/>
          </a:p>
        </p:txBody>
      </p:sp>
    </p:spTree>
    <p:extLst>
      <p:ext uri="{BB962C8B-B14F-4D97-AF65-F5344CB8AC3E}">
        <p14:creationId xmlns:p14="http://schemas.microsoft.com/office/powerpoint/2010/main" val="179567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6">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6">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46</a:t>
            </a:fld>
            <a:endParaRPr lang="en-US" dirty="0"/>
          </a:p>
        </p:txBody>
      </p:sp>
      <p:sp>
        <p:nvSpPr>
          <p:cNvPr id="4" name="Content Placeholder 3"/>
          <p:cNvSpPr>
            <a:spLocks noGrp="1"/>
          </p:cNvSpPr>
          <p:nvPr>
            <p:ph idx="4294967295"/>
          </p:nvPr>
        </p:nvSpPr>
        <p:spPr>
          <a:xfrm>
            <a:off x="325827" y="567909"/>
            <a:ext cx="7343935" cy="2452416"/>
          </a:xfrm>
        </p:spPr>
        <p:txBody>
          <a:bodyPr/>
          <a:lstStyle/>
          <a:p>
            <a:pPr marL="0" indent="0"/>
            <a:r>
              <a:rPr lang="en-US" sz="2000" dirty="0" smtClean="0">
                <a:latin typeface="+mj-lt"/>
                <a:cs typeface="Arial" panose="020B0604020202020204" pitchFamily="34" charset="0"/>
              </a:rPr>
              <a:t>The first model used is an array on the place value chart.</a:t>
            </a:r>
          </a:p>
          <a:p>
            <a:pPr marL="0" indent="0"/>
            <a:endParaRPr lang="en-US" sz="2000" dirty="0">
              <a:latin typeface="+mj-lt"/>
              <a:cs typeface="Arial" panose="020B0604020202020204" pitchFamily="34" charset="0"/>
            </a:endParaRPr>
          </a:p>
          <a:p>
            <a:pPr marL="0" indent="0"/>
            <a:r>
              <a:rPr lang="en-US" sz="2000" b="1" dirty="0" smtClean="0">
                <a:latin typeface="+mj-lt"/>
                <a:cs typeface="Arial" panose="020B0604020202020204" pitchFamily="34" charset="0"/>
              </a:rPr>
              <a:t>4 x 0.3</a:t>
            </a:r>
          </a:p>
          <a:p>
            <a:pPr marL="0" indent="0"/>
            <a:r>
              <a:rPr lang="en-US" sz="2000" b="1" dirty="0" smtClean="0">
                <a:latin typeface="+mj-lt"/>
                <a:cs typeface="Arial" panose="020B0604020202020204" pitchFamily="34" charset="0"/>
              </a:rPr>
              <a:t>Four copies of 3 tenths</a:t>
            </a:r>
            <a:endParaRPr lang="en-US" sz="2000" b="1" dirty="0">
              <a:latin typeface="+mj-lt"/>
              <a:cs typeface="Arial" panose="020B0604020202020204" pitchFamily="34" charset="0"/>
            </a:endParaRPr>
          </a:p>
          <a:p>
            <a:pPr marL="0" indent="0"/>
            <a:r>
              <a:rPr lang="en-US" sz="2000" b="1" dirty="0" smtClean="0">
                <a:latin typeface="+mj-lt"/>
                <a:cs typeface="Arial" panose="020B0604020202020204" pitchFamily="34" charset="0"/>
              </a:rPr>
              <a:t> </a:t>
            </a:r>
            <a:endParaRPr lang="en-US" sz="2000" b="1" dirty="0">
              <a:latin typeface="+mj-lt"/>
              <a:cs typeface="Arial" panose="020B0604020202020204" pitchFamily="34" charset="0"/>
            </a:endParaRPr>
          </a:p>
        </p:txBody>
      </p:sp>
      <p:sp>
        <p:nvSpPr>
          <p:cNvPr id="5" name="TextBox 4"/>
          <p:cNvSpPr txBox="1"/>
          <p:nvPr/>
        </p:nvSpPr>
        <p:spPr>
          <a:xfrm>
            <a:off x="216353" y="5781055"/>
            <a:ext cx="5512396" cy="400110"/>
          </a:xfrm>
          <a:prstGeom prst="rect">
            <a:avLst/>
          </a:prstGeom>
          <a:noFill/>
        </p:spPr>
        <p:txBody>
          <a:bodyPr wrap="none" rtlCol="0">
            <a:spAutoFit/>
          </a:bodyPr>
          <a:lstStyle/>
          <a:p>
            <a:pPr marL="0" indent="0"/>
            <a:r>
              <a:rPr lang="en-US" sz="2000" baseline="0" dirty="0" smtClean="0">
                <a:solidFill>
                  <a:srgbClr val="7B083C"/>
                </a:solidFill>
              </a:rPr>
              <a:t>Lesson 11, Concept Development, Page 1.E.4</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49949031"/>
              </p:ext>
            </p:extLst>
          </p:nvPr>
        </p:nvGraphicFramePr>
        <p:xfrm>
          <a:off x="3138308" y="1760965"/>
          <a:ext cx="3360918" cy="3067417"/>
        </p:xfrm>
        <a:graphic>
          <a:graphicData uri="http://schemas.openxmlformats.org/drawingml/2006/table">
            <a:tbl>
              <a:tblPr firstRow="1" bandRow="1">
                <a:tableStyleId>{5C22544A-7EE6-4342-B048-85BDC9FD1C3A}</a:tableStyleId>
              </a:tblPr>
              <a:tblGrid>
                <a:gridCol w="1680459"/>
                <a:gridCol w="1680459"/>
              </a:tblGrid>
              <a:tr h="1286060">
                <a:tc>
                  <a:txBody>
                    <a:bodyPr/>
                    <a:lstStyle/>
                    <a:p>
                      <a:pPr algn="ctr"/>
                      <a:r>
                        <a:rPr lang="en-US" dirty="0" smtClean="0"/>
                        <a:t>ones</a:t>
                      </a:r>
                      <a:endParaRPr lang="en-US" dirty="0"/>
                    </a:p>
                  </a:txBody>
                  <a:tcPr/>
                </a:tc>
                <a:tc>
                  <a:txBody>
                    <a:bodyPr/>
                    <a:lstStyle/>
                    <a:p>
                      <a:pPr algn="ctr"/>
                      <a:r>
                        <a:rPr lang="en-US" dirty="0" smtClean="0"/>
                        <a:t>tenths</a:t>
                      </a:r>
                      <a:endParaRPr lang="en-US" dirty="0"/>
                    </a:p>
                  </a:txBody>
                  <a:tcPr/>
                </a:tc>
              </a:tr>
              <a:tr h="1781357">
                <a:tc>
                  <a:txBody>
                    <a:bodyPr/>
                    <a:lstStyle/>
                    <a:p>
                      <a:endParaRPr lang="en-US" dirty="0"/>
                    </a:p>
                  </a:txBody>
                  <a:tcPr/>
                </a:tc>
                <a:tc>
                  <a:txBody>
                    <a:bodyPr/>
                    <a:lstStyle/>
                    <a:p>
                      <a:endParaRPr lang="en-US" dirty="0"/>
                    </a:p>
                  </a:txBody>
                  <a:tcPr/>
                </a:tc>
              </a:tr>
            </a:tbl>
          </a:graphicData>
        </a:graphic>
      </p:graphicFrame>
      <p:sp>
        <p:nvSpPr>
          <p:cNvPr id="16" name="TextBox 15"/>
          <p:cNvSpPr txBox="1"/>
          <p:nvPr/>
        </p:nvSpPr>
        <p:spPr>
          <a:xfrm>
            <a:off x="7145562" y="2737178"/>
            <a:ext cx="783538" cy="461665"/>
          </a:xfrm>
          <a:prstGeom prst="rect">
            <a:avLst/>
          </a:prstGeom>
          <a:noFill/>
        </p:spPr>
        <p:txBody>
          <a:bodyPr wrap="none" rtlCol="0">
            <a:spAutoFit/>
          </a:bodyPr>
          <a:lstStyle/>
          <a:p>
            <a:r>
              <a:rPr lang="en-US" sz="2400" baseline="0" dirty="0" smtClean="0"/>
              <a:t>0 . 3</a:t>
            </a:r>
            <a:endParaRPr lang="en-US" sz="2400" baseline="0" dirty="0"/>
          </a:p>
        </p:txBody>
      </p:sp>
      <p:sp>
        <p:nvSpPr>
          <p:cNvPr id="17" name="TextBox 16"/>
          <p:cNvSpPr txBox="1"/>
          <p:nvPr/>
        </p:nvSpPr>
        <p:spPr>
          <a:xfrm>
            <a:off x="7110391" y="3183427"/>
            <a:ext cx="990848" cy="461665"/>
          </a:xfrm>
          <a:prstGeom prst="rect">
            <a:avLst/>
          </a:prstGeom>
          <a:noFill/>
        </p:spPr>
        <p:txBody>
          <a:bodyPr wrap="square" rtlCol="0">
            <a:spAutoFit/>
          </a:bodyPr>
          <a:lstStyle/>
          <a:p>
            <a:r>
              <a:rPr lang="en-US" sz="2400" u="sng" baseline="0" dirty="0" smtClean="0"/>
              <a:t>x   4  </a:t>
            </a:r>
            <a:endParaRPr lang="en-US" sz="2400" u="sng" baseline="0" dirty="0"/>
          </a:p>
        </p:txBody>
      </p:sp>
      <p:sp>
        <p:nvSpPr>
          <p:cNvPr id="18" name="TextBox 17"/>
          <p:cNvSpPr txBox="1"/>
          <p:nvPr/>
        </p:nvSpPr>
        <p:spPr>
          <a:xfrm>
            <a:off x="7129052" y="3666107"/>
            <a:ext cx="783538" cy="461665"/>
          </a:xfrm>
          <a:prstGeom prst="rect">
            <a:avLst/>
          </a:prstGeom>
          <a:noFill/>
        </p:spPr>
        <p:txBody>
          <a:bodyPr wrap="none" rtlCol="0">
            <a:spAutoFit/>
          </a:bodyPr>
          <a:lstStyle/>
          <a:p>
            <a:r>
              <a:rPr lang="en-US" sz="2400" baseline="0" dirty="0" smtClean="0"/>
              <a:t>1 . 2</a:t>
            </a:r>
            <a:endParaRPr lang="en-US" sz="2400" baseline="0" dirty="0"/>
          </a:p>
        </p:txBody>
      </p:sp>
      <p:grpSp>
        <p:nvGrpSpPr>
          <p:cNvPr id="20" name="Group 19"/>
          <p:cNvGrpSpPr/>
          <p:nvPr/>
        </p:nvGrpSpPr>
        <p:grpSpPr>
          <a:xfrm>
            <a:off x="5347032" y="4429201"/>
            <a:ext cx="491009" cy="97657"/>
            <a:chOff x="5388063" y="2655504"/>
            <a:chExt cx="491009" cy="97657"/>
          </a:xfrm>
        </p:grpSpPr>
        <p:sp>
          <p:nvSpPr>
            <p:cNvPr id="7" name="Oval 6"/>
            <p:cNvSpPr/>
            <p:nvPr/>
          </p:nvSpPr>
          <p:spPr>
            <a:xfrm>
              <a:off x="5388063" y="2655504"/>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8" name="Oval 7"/>
            <p:cNvSpPr/>
            <p:nvPr/>
          </p:nvSpPr>
          <p:spPr>
            <a:xfrm>
              <a:off x="5584253" y="2665572"/>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9" name="Oval 18"/>
            <p:cNvSpPr/>
            <p:nvPr/>
          </p:nvSpPr>
          <p:spPr>
            <a:xfrm>
              <a:off x="5791491" y="2665572"/>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21" name="Group 20"/>
          <p:cNvGrpSpPr/>
          <p:nvPr/>
        </p:nvGrpSpPr>
        <p:grpSpPr>
          <a:xfrm>
            <a:off x="5357409" y="3226355"/>
            <a:ext cx="491009" cy="97657"/>
            <a:chOff x="5388063" y="2655504"/>
            <a:chExt cx="491009" cy="97657"/>
          </a:xfrm>
        </p:grpSpPr>
        <p:sp>
          <p:nvSpPr>
            <p:cNvPr id="22" name="Oval 21"/>
            <p:cNvSpPr/>
            <p:nvPr/>
          </p:nvSpPr>
          <p:spPr>
            <a:xfrm>
              <a:off x="5388063" y="2655504"/>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23" name="Oval 22"/>
            <p:cNvSpPr/>
            <p:nvPr/>
          </p:nvSpPr>
          <p:spPr>
            <a:xfrm>
              <a:off x="5584253" y="2665572"/>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24" name="Oval 23"/>
            <p:cNvSpPr/>
            <p:nvPr/>
          </p:nvSpPr>
          <p:spPr>
            <a:xfrm>
              <a:off x="5791491" y="2665572"/>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27" name="Group 26"/>
          <p:cNvGrpSpPr/>
          <p:nvPr/>
        </p:nvGrpSpPr>
        <p:grpSpPr>
          <a:xfrm>
            <a:off x="5365693" y="3645092"/>
            <a:ext cx="491009" cy="97657"/>
            <a:chOff x="5388063" y="2655504"/>
            <a:chExt cx="491009" cy="97657"/>
          </a:xfrm>
        </p:grpSpPr>
        <p:sp>
          <p:nvSpPr>
            <p:cNvPr id="32" name="Oval 31"/>
            <p:cNvSpPr/>
            <p:nvPr/>
          </p:nvSpPr>
          <p:spPr>
            <a:xfrm>
              <a:off x="5388063" y="2655504"/>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33" name="Oval 32"/>
            <p:cNvSpPr/>
            <p:nvPr/>
          </p:nvSpPr>
          <p:spPr>
            <a:xfrm>
              <a:off x="5584253" y="2665572"/>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34" name="Oval 33"/>
            <p:cNvSpPr/>
            <p:nvPr/>
          </p:nvSpPr>
          <p:spPr>
            <a:xfrm>
              <a:off x="5791491" y="2665572"/>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28" name="Group 27"/>
          <p:cNvGrpSpPr/>
          <p:nvPr/>
        </p:nvGrpSpPr>
        <p:grpSpPr>
          <a:xfrm>
            <a:off x="5357607" y="4007397"/>
            <a:ext cx="491009" cy="97657"/>
            <a:chOff x="5388063" y="2655504"/>
            <a:chExt cx="491009" cy="97657"/>
          </a:xfrm>
        </p:grpSpPr>
        <p:sp>
          <p:nvSpPr>
            <p:cNvPr id="29" name="Oval 28"/>
            <p:cNvSpPr/>
            <p:nvPr/>
          </p:nvSpPr>
          <p:spPr>
            <a:xfrm>
              <a:off x="5388063" y="2655504"/>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30" name="Oval 29"/>
            <p:cNvSpPr/>
            <p:nvPr/>
          </p:nvSpPr>
          <p:spPr>
            <a:xfrm>
              <a:off x="5584253" y="2665572"/>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31" name="Oval 30"/>
            <p:cNvSpPr/>
            <p:nvPr/>
          </p:nvSpPr>
          <p:spPr>
            <a:xfrm>
              <a:off x="5791491" y="2665572"/>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40" name="Group 39"/>
          <p:cNvGrpSpPr/>
          <p:nvPr/>
        </p:nvGrpSpPr>
        <p:grpSpPr>
          <a:xfrm>
            <a:off x="4515665" y="3061242"/>
            <a:ext cx="1536685" cy="1609460"/>
            <a:chOff x="1204238" y="3324012"/>
            <a:chExt cx="1536685" cy="1609460"/>
          </a:xfrm>
        </p:grpSpPr>
        <p:sp>
          <p:nvSpPr>
            <p:cNvPr id="36" name="Freeform 35"/>
            <p:cNvSpPr/>
            <p:nvPr/>
          </p:nvSpPr>
          <p:spPr>
            <a:xfrm>
              <a:off x="1872042" y="3324012"/>
              <a:ext cx="868881" cy="1609460"/>
            </a:xfrm>
            <a:custGeom>
              <a:avLst/>
              <a:gdLst>
                <a:gd name="connsiteX0" fmla="*/ 43791 w 868881"/>
                <a:gd name="connsiteY0" fmla="*/ 1456178 h 1609460"/>
                <a:gd name="connsiteX1" fmla="*/ 43791 w 868881"/>
                <a:gd name="connsiteY1" fmla="*/ 1456178 h 1609460"/>
                <a:gd name="connsiteX2" fmla="*/ 32843 w 868881"/>
                <a:gd name="connsiteY2" fmla="*/ 667871 h 1609460"/>
                <a:gd name="connsiteX3" fmla="*/ 0 w 868881"/>
                <a:gd name="connsiteY3" fmla="*/ 416051 h 1609460"/>
                <a:gd name="connsiteX4" fmla="*/ 21896 w 868881"/>
                <a:gd name="connsiteY4" fmla="*/ 197076 h 1609460"/>
                <a:gd name="connsiteX5" fmla="*/ 32843 w 868881"/>
                <a:gd name="connsiteY5" fmla="*/ 164230 h 1609460"/>
                <a:gd name="connsiteX6" fmla="*/ 54739 w 868881"/>
                <a:gd name="connsiteY6" fmla="*/ 131384 h 1609460"/>
                <a:gd name="connsiteX7" fmla="*/ 87581 w 868881"/>
                <a:gd name="connsiteY7" fmla="*/ 65692 h 1609460"/>
                <a:gd name="connsiteX8" fmla="*/ 153267 w 868881"/>
                <a:gd name="connsiteY8" fmla="*/ 43794 h 1609460"/>
                <a:gd name="connsiteX9" fmla="*/ 186110 w 868881"/>
                <a:gd name="connsiteY9" fmla="*/ 32846 h 1609460"/>
                <a:gd name="connsiteX10" fmla="*/ 262743 w 868881"/>
                <a:gd name="connsiteY10" fmla="*/ 10948 h 1609460"/>
                <a:gd name="connsiteX11" fmla="*/ 350324 w 868881"/>
                <a:gd name="connsiteY11" fmla="*/ 0 h 1609460"/>
                <a:gd name="connsiteX12" fmla="*/ 558329 w 868881"/>
                <a:gd name="connsiteY12" fmla="*/ 10948 h 1609460"/>
                <a:gd name="connsiteX13" fmla="*/ 569277 w 868881"/>
                <a:gd name="connsiteY13" fmla="*/ 54743 h 1609460"/>
                <a:gd name="connsiteX14" fmla="*/ 613067 w 868881"/>
                <a:gd name="connsiteY14" fmla="*/ 65692 h 1609460"/>
                <a:gd name="connsiteX15" fmla="*/ 722543 w 868881"/>
                <a:gd name="connsiteY15" fmla="*/ 76641 h 1609460"/>
                <a:gd name="connsiteX16" fmla="*/ 810124 w 868881"/>
                <a:gd name="connsiteY16" fmla="*/ 142333 h 1609460"/>
                <a:gd name="connsiteX17" fmla="*/ 821072 w 868881"/>
                <a:gd name="connsiteY17" fmla="*/ 1083922 h 1609460"/>
                <a:gd name="connsiteX18" fmla="*/ 799177 w 868881"/>
                <a:gd name="connsiteY18" fmla="*/ 1204358 h 1609460"/>
                <a:gd name="connsiteX19" fmla="*/ 777282 w 868881"/>
                <a:gd name="connsiteY19" fmla="*/ 1270050 h 1609460"/>
                <a:gd name="connsiteX20" fmla="*/ 645910 w 868881"/>
                <a:gd name="connsiteY20" fmla="*/ 1259102 h 1609460"/>
                <a:gd name="connsiteX21" fmla="*/ 328429 w 868881"/>
                <a:gd name="connsiteY21" fmla="*/ 1291948 h 1609460"/>
                <a:gd name="connsiteX22" fmla="*/ 306534 w 868881"/>
                <a:gd name="connsiteY22" fmla="*/ 1324794 h 1609460"/>
                <a:gd name="connsiteX23" fmla="*/ 295586 w 868881"/>
                <a:gd name="connsiteY23" fmla="*/ 1357640 h 1609460"/>
                <a:gd name="connsiteX24" fmla="*/ 284639 w 868881"/>
                <a:gd name="connsiteY24" fmla="*/ 1565666 h 1609460"/>
                <a:gd name="connsiteX25" fmla="*/ 273691 w 868881"/>
                <a:gd name="connsiteY25" fmla="*/ 1598512 h 1609460"/>
                <a:gd name="connsiteX26" fmla="*/ 218953 w 868881"/>
                <a:gd name="connsiteY26" fmla="*/ 1609460 h 1609460"/>
                <a:gd name="connsiteX27" fmla="*/ 98529 w 868881"/>
                <a:gd name="connsiteY27" fmla="*/ 1598512 h 1609460"/>
                <a:gd name="connsiteX28" fmla="*/ 65686 w 868881"/>
                <a:gd name="connsiteY28" fmla="*/ 1587563 h 1609460"/>
                <a:gd name="connsiteX29" fmla="*/ 43791 w 868881"/>
                <a:gd name="connsiteY29" fmla="*/ 1521871 h 1609460"/>
                <a:gd name="connsiteX30" fmla="*/ 32843 w 868881"/>
                <a:gd name="connsiteY30" fmla="*/ 1302896 h 1609460"/>
                <a:gd name="connsiteX31" fmla="*/ 32843 w 868881"/>
                <a:gd name="connsiteY31" fmla="*/ 1302896 h 160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8881" h="1609460">
                  <a:moveTo>
                    <a:pt x="43791" y="1456178"/>
                  </a:moveTo>
                  <a:lnTo>
                    <a:pt x="43791" y="1456178"/>
                  </a:lnTo>
                  <a:cubicBezTo>
                    <a:pt x="40142" y="1193409"/>
                    <a:pt x="38882" y="930596"/>
                    <a:pt x="32843" y="667871"/>
                  </a:cubicBezTo>
                  <a:cubicBezTo>
                    <a:pt x="29237" y="510983"/>
                    <a:pt x="30078" y="536368"/>
                    <a:pt x="0" y="416051"/>
                  </a:cubicBezTo>
                  <a:cubicBezTo>
                    <a:pt x="7299" y="343059"/>
                    <a:pt x="12409" y="269816"/>
                    <a:pt x="21896" y="197076"/>
                  </a:cubicBezTo>
                  <a:cubicBezTo>
                    <a:pt x="23389" y="185632"/>
                    <a:pt x="27682" y="174553"/>
                    <a:pt x="32843" y="164230"/>
                  </a:cubicBezTo>
                  <a:cubicBezTo>
                    <a:pt x="38727" y="152461"/>
                    <a:pt x="47440" y="142333"/>
                    <a:pt x="54739" y="131384"/>
                  </a:cubicBezTo>
                  <a:cubicBezTo>
                    <a:pt x="60704" y="113488"/>
                    <a:pt x="69709" y="76863"/>
                    <a:pt x="87581" y="65692"/>
                  </a:cubicBezTo>
                  <a:cubicBezTo>
                    <a:pt x="107152" y="53459"/>
                    <a:pt x="131372" y="51093"/>
                    <a:pt x="153267" y="43794"/>
                  </a:cubicBezTo>
                  <a:lnTo>
                    <a:pt x="186110" y="32846"/>
                  </a:lnTo>
                  <a:cubicBezTo>
                    <a:pt x="212141" y="24168"/>
                    <a:pt x="235250" y="15531"/>
                    <a:pt x="262743" y="10948"/>
                  </a:cubicBezTo>
                  <a:cubicBezTo>
                    <a:pt x="291764" y="6111"/>
                    <a:pt x="321130" y="3649"/>
                    <a:pt x="350324" y="0"/>
                  </a:cubicBezTo>
                  <a:cubicBezTo>
                    <a:pt x="419659" y="3649"/>
                    <a:pt x="490971" y="-5893"/>
                    <a:pt x="558329" y="10948"/>
                  </a:cubicBezTo>
                  <a:cubicBezTo>
                    <a:pt x="572927" y="14598"/>
                    <a:pt x="558637" y="44102"/>
                    <a:pt x="569277" y="54743"/>
                  </a:cubicBezTo>
                  <a:cubicBezTo>
                    <a:pt x="579916" y="65383"/>
                    <a:pt x="598172" y="63564"/>
                    <a:pt x="613067" y="65692"/>
                  </a:cubicBezTo>
                  <a:cubicBezTo>
                    <a:pt x="649372" y="70879"/>
                    <a:pt x="686051" y="72991"/>
                    <a:pt x="722543" y="76641"/>
                  </a:cubicBezTo>
                  <a:cubicBezTo>
                    <a:pt x="796817" y="126161"/>
                    <a:pt x="769622" y="101826"/>
                    <a:pt x="810124" y="142333"/>
                  </a:cubicBezTo>
                  <a:cubicBezTo>
                    <a:pt x="923635" y="482888"/>
                    <a:pt x="841347" y="212061"/>
                    <a:pt x="821072" y="1083922"/>
                  </a:cubicBezTo>
                  <a:cubicBezTo>
                    <a:pt x="820860" y="1093039"/>
                    <a:pt x="802913" y="1190658"/>
                    <a:pt x="799177" y="1204358"/>
                  </a:cubicBezTo>
                  <a:cubicBezTo>
                    <a:pt x="793105" y="1226626"/>
                    <a:pt x="777282" y="1270050"/>
                    <a:pt x="777282" y="1270050"/>
                  </a:cubicBezTo>
                  <a:cubicBezTo>
                    <a:pt x="733491" y="1266401"/>
                    <a:pt x="689852" y="1259102"/>
                    <a:pt x="645910" y="1259102"/>
                  </a:cubicBezTo>
                  <a:cubicBezTo>
                    <a:pt x="524067" y="1259102"/>
                    <a:pt x="400768" y="1201513"/>
                    <a:pt x="328429" y="1291948"/>
                  </a:cubicBezTo>
                  <a:cubicBezTo>
                    <a:pt x="320210" y="1302223"/>
                    <a:pt x="312418" y="1313025"/>
                    <a:pt x="306534" y="1324794"/>
                  </a:cubicBezTo>
                  <a:cubicBezTo>
                    <a:pt x="301373" y="1335117"/>
                    <a:pt x="299235" y="1346691"/>
                    <a:pt x="295586" y="1357640"/>
                  </a:cubicBezTo>
                  <a:cubicBezTo>
                    <a:pt x="291937" y="1426982"/>
                    <a:pt x="290925" y="1496513"/>
                    <a:pt x="284639" y="1565666"/>
                  </a:cubicBezTo>
                  <a:cubicBezTo>
                    <a:pt x="283594" y="1577159"/>
                    <a:pt x="283293" y="1592110"/>
                    <a:pt x="273691" y="1598512"/>
                  </a:cubicBezTo>
                  <a:cubicBezTo>
                    <a:pt x="258209" y="1608834"/>
                    <a:pt x="237199" y="1605811"/>
                    <a:pt x="218953" y="1609460"/>
                  </a:cubicBezTo>
                  <a:cubicBezTo>
                    <a:pt x="178812" y="1605811"/>
                    <a:pt x="138431" y="1604213"/>
                    <a:pt x="98529" y="1598512"/>
                  </a:cubicBezTo>
                  <a:cubicBezTo>
                    <a:pt x="87105" y="1596880"/>
                    <a:pt x="72393" y="1596954"/>
                    <a:pt x="65686" y="1587563"/>
                  </a:cubicBezTo>
                  <a:cubicBezTo>
                    <a:pt x="52271" y="1568780"/>
                    <a:pt x="51089" y="1543768"/>
                    <a:pt x="43791" y="1521871"/>
                  </a:cubicBezTo>
                  <a:cubicBezTo>
                    <a:pt x="13224" y="1430163"/>
                    <a:pt x="32843" y="1500581"/>
                    <a:pt x="32843" y="1302896"/>
                  </a:cubicBezTo>
                  <a:lnTo>
                    <a:pt x="32843" y="1302896"/>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Arrow Connector 37"/>
            <p:cNvCxnSpPr>
              <a:stCxn id="36" idx="30"/>
            </p:cNvCxnSpPr>
            <p:nvPr/>
          </p:nvCxnSpPr>
          <p:spPr>
            <a:xfrm flipH="1" flipV="1">
              <a:off x="1291819" y="4620357"/>
              <a:ext cx="613066" cy="65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1204238" y="458311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spTree>
    <p:extLst>
      <p:ext uri="{BB962C8B-B14F-4D97-AF65-F5344CB8AC3E}">
        <p14:creationId xmlns:p14="http://schemas.microsoft.com/office/powerpoint/2010/main" val="88637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heckerboard(across)">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heckerboard(across)">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heckerboard(across)">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checkerboard(across)">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heckerboard(across)">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47</a:t>
            </a:fld>
            <a:endParaRPr lang="en-US" dirty="0"/>
          </a:p>
        </p:txBody>
      </p:sp>
      <p:sp>
        <p:nvSpPr>
          <p:cNvPr id="4" name="Content Placeholder 3"/>
          <p:cNvSpPr>
            <a:spLocks noGrp="1"/>
          </p:cNvSpPr>
          <p:nvPr>
            <p:ph idx="4294967295"/>
          </p:nvPr>
        </p:nvSpPr>
        <p:spPr>
          <a:xfrm>
            <a:off x="325828" y="851449"/>
            <a:ext cx="5503929" cy="2115652"/>
          </a:xfrm>
        </p:spPr>
        <p:txBody>
          <a:bodyPr/>
          <a:lstStyle/>
          <a:p>
            <a:pPr marL="0" indent="0"/>
            <a:r>
              <a:rPr lang="en-US" sz="2000" dirty="0" smtClean="0">
                <a:latin typeface="+mj-lt"/>
              </a:rPr>
              <a:t>Another model used is the area model.</a:t>
            </a:r>
          </a:p>
          <a:p>
            <a:pPr marL="0" indent="0"/>
            <a:r>
              <a:rPr lang="en-US" sz="2000" b="1" dirty="0" smtClean="0">
                <a:latin typeface="+mj-lt"/>
              </a:rPr>
              <a:t>2 x 0.423</a:t>
            </a:r>
          </a:p>
          <a:p>
            <a:pPr marL="0" indent="0"/>
            <a:r>
              <a:rPr lang="en-US" sz="2000" b="1" dirty="0" smtClean="0">
                <a:latin typeface="+mj-lt"/>
              </a:rPr>
              <a:t>Two copies of 0.423</a:t>
            </a:r>
            <a:endParaRPr lang="en-US" sz="2000" b="1" dirty="0">
              <a:latin typeface="+mj-lt"/>
            </a:endParaRPr>
          </a:p>
          <a:p>
            <a:pPr marL="0" indent="0"/>
            <a:r>
              <a:rPr lang="en-US" sz="2000" b="1" dirty="0" smtClean="0">
                <a:latin typeface="+mj-lt"/>
              </a:rPr>
              <a:t> </a:t>
            </a:r>
            <a:endParaRPr lang="en-US" sz="2000" b="1" dirty="0">
              <a:latin typeface="+mj-lt"/>
            </a:endParaRPr>
          </a:p>
        </p:txBody>
      </p:sp>
      <p:sp>
        <p:nvSpPr>
          <p:cNvPr id="5" name="TextBox 4"/>
          <p:cNvSpPr txBox="1"/>
          <p:nvPr/>
        </p:nvSpPr>
        <p:spPr>
          <a:xfrm>
            <a:off x="216353" y="5781055"/>
            <a:ext cx="5512396" cy="400110"/>
          </a:xfrm>
          <a:prstGeom prst="rect">
            <a:avLst/>
          </a:prstGeom>
          <a:noFill/>
        </p:spPr>
        <p:txBody>
          <a:bodyPr wrap="none" rtlCol="0">
            <a:spAutoFit/>
          </a:bodyPr>
          <a:lstStyle/>
          <a:p>
            <a:pPr marL="0" indent="0"/>
            <a:r>
              <a:rPr lang="en-US" sz="2000" baseline="0" dirty="0" smtClean="0">
                <a:solidFill>
                  <a:srgbClr val="7B083C"/>
                </a:solidFill>
              </a:rPr>
              <a:t>Lesson 11, Concept Development, Page 1.E.5</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pic>
        <p:nvPicPr>
          <p:cNvPr id="9" name="Picture 8" descr="Screen Shot 2014-05-21 at 8.52.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448" y="3778377"/>
            <a:ext cx="6221612" cy="1597441"/>
          </a:xfrm>
          <a:prstGeom prst="rect">
            <a:avLst/>
          </a:prstGeom>
        </p:spPr>
      </p:pic>
      <p:pic>
        <p:nvPicPr>
          <p:cNvPr id="7" name="Picture 6" descr="Macintosh HD:Users:peggygolden:Desktop:pretty hand.png"/>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652129" y="1821816"/>
            <a:ext cx="6153239" cy="1609344"/>
          </a:xfrm>
          <a:prstGeom prst="rect">
            <a:avLst/>
          </a:prstGeom>
          <a:noFill/>
          <a:ln>
            <a:noFill/>
          </a:ln>
        </p:spPr>
      </p:pic>
    </p:spTree>
    <p:extLst>
      <p:ext uri="{BB962C8B-B14F-4D97-AF65-F5344CB8AC3E}">
        <p14:creationId xmlns:p14="http://schemas.microsoft.com/office/powerpoint/2010/main" val="41380625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48</a:t>
            </a:fld>
            <a:endParaRPr lang="en-US" dirty="0"/>
          </a:p>
        </p:txBody>
      </p:sp>
      <p:sp>
        <p:nvSpPr>
          <p:cNvPr id="4" name="Content Placeholder 3"/>
          <p:cNvSpPr>
            <a:spLocks noGrp="1"/>
          </p:cNvSpPr>
          <p:nvPr>
            <p:ph idx="4294967295"/>
          </p:nvPr>
        </p:nvSpPr>
        <p:spPr>
          <a:xfrm>
            <a:off x="588572" y="2235200"/>
            <a:ext cx="5503642" cy="1936260"/>
          </a:xfrm>
        </p:spPr>
        <p:txBody>
          <a:bodyPr/>
          <a:lstStyle/>
          <a:p>
            <a:pPr marL="0" indent="0"/>
            <a:r>
              <a:rPr lang="en-US" dirty="0" smtClean="0">
                <a:latin typeface="Arial" panose="020B0604020202020204" pitchFamily="34" charset="0"/>
                <a:cs typeface="Arial" panose="020B0604020202020204" pitchFamily="34" charset="0"/>
              </a:rPr>
              <a:t>Solve, then check your work with a partner.</a:t>
            </a:r>
          </a:p>
        </p:txBody>
      </p:sp>
      <p:sp>
        <p:nvSpPr>
          <p:cNvPr id="5" name="TextBox 4"/>
          <p:cNvSpPr txBox="1"/>
          <p:nvPr/>
        </p:nvSpPr>
        <p:spPr>
          <a:xfrm>
            <a:off x="216353" y="5781055"/>
            <a:ext cx="4528553" cy="400110"/>
          </a:xfrm>
          <a:prstGeom prst="rect">
            <a:avLst/>
          </a:prstGeom>
          <a:noFill/>
        </p:spPr>
        <p:txBody>
          <a:bodyPr wrap="none" rtlCol="0">
            <a:spAutoFit/>
          </a:bodyPr>
          <a:lstStyle/>
          <a:p>
            <a:pPr marL="0" indent="0"/>
            <a:r>
              <a:rPr lang="en-US" sz="2000" baseline="0" dirty="0">
                <a:solidFill>
                  <a:schemeClr val="accent6">
                    <a:lumMod val="50000"/>
                  </a:schemeClr>
                </a:solidFill>
              </a:rPr>
              <a:t>Lesson </a:t>
            </a:r>
            <a:r>
              <a:rPr lang="en-US" sz="2000" baseline="0" dirty="0" smtClean="0">
                <a:solidFill>
                  <a:schemeClr val="accent6">
                    <a:lumMod val="50000"/>
                  </a:schemeClr>
                </a:solidFill>
              </a:rPr>
              <a:t>11</a:t>
            </a:r>
            <a:r>
              <a:rPr lang="en-US" sz="2000" baseline="0" dirty="0" smtClean="0">
                <a:solidFill>
                  <a:srgbClr val="7B083C"/>
                </a:solidFill>
              </a:rPr>
              <a:t>, Problem Set, Page 1.E.10</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sp>
        <p:nvSpPr>
          <p:cNvPr id="6" name="Rectangle 5"/>
          <p:cNvSpPr/>
          <p:nvPr/>
        </p:nvSpPr>
        <p:spPr>
          <a:xfrm rot="741226">
            <a:off x="5913294" y="1062025"/>
            <a:ext cx="3096770" cy="656923"/>
          </a:xfrm>
          <a:prstGeom prst="rect">
            <a:avLst/>
          </a:prstGeom>
          <a:solidFill>
            <a:srgbClr val="7B08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In the Modified Problem Set, complete Problems 12 &amp; 13.</a:t>
            </a:r>
            <a:endParaRPr lang="en-US" baseline="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0" y="3087062"/>
            <a:ext cx="1856728" cy="2835897"/>
          </a:xfrm>
          <a:prstGeom prst="rect">
            <a:avLst/>
          </a:prstGeom>
        </p:spPr>
      </p:pic>
    </p:spTree>
    <p:extLst>
      <p:ext uri="{BB962C8B-B14F-4D97-AF65-F5344CB8AC3E}">
        <p14:creationId xmlns:p14="http://schemas.microsoft.com/office/powerpoint/2010/main" val="2144821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49</a:t>
            </a:fld>
            <a:endParaRPr lang="en-US" dirty="0"/>
          </a:p>
        </p:txBody>
      </p:sp>
      <p:sp>
        <p:nvSpPr>
          <p:cNvPr id="5" name="TextBox 4"/>
          <p:cNvSpPr txBox="1"/>
          <p:nvPr/>
        </p:nvSpPr>
        <p:spPr>
          <a:xfrm>
            <a:off x="216353" y="5781055"/>
            <a:ext cx="4528553" cy="400110"/>
          </a:xfrm>
          <a:prstGeom prst="rect">
            <a:avLst/>
          </a:prstGeom>
          <a:noFill/>
        </p:spPr>
        <p:txBody>
          <a:bodyPr wrap="none" rtlCol="0">
            <a:spAutoFit/>
          </a:bodyPr>
          <a:lstStyle/>
          <a:p>
            <a:pPr marL="0" indent="0"/>
            <a:r>
              <a:rPr lang="en-US" sz="2000" baseline="0" dirty="0">
                <a:solidFill>
                  <a:schemeClr val="accent6">
                    <a:lumMod val="50000"/>
                  </a:schemeClr>
                </a:solidFill>
              </a:rPr>
              <a:t>Lesson </a:t>
            </a:r>
            <a:r>
              <a:rPr lang="en-US" sz="2000" baseline="0" dirty="0" smtClean="0">
                <a:solidFill>
                  <a:schemeClr val="accent6">
                    <a:lumMod val="50000"/>
                  </a:schemeClr>
                </a:solidFill>
              </a:rPr>
              <a:t>11</a:t>
            </a:r>
            <a:r>
              <a:rPr lang="en-US" sz="2000" baseline="0" dirty="0" smtClean="0">
                <a:solidFill>
                  <a:srgbClr val="7B083C"/>
                </a:solidFill>
              </a:rPr>
              <a:t>, Problem Set, Page 1.E.10</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pic>
        <p:nvPicPr>
          <p:cNvPr id="10" name="Picture 9" descr="Screen Shot 2014-05-23 at 3.46.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88" y="794140"/>
            <a:ext cx="4892991" cy="1391784"/>
          </a:xfrm>
          <a:prstGeom prst="rect">
            <a:avLst/>
          </a:prstGeom>
        </p:spPr>
      </p:pic>
      <p:pic>
        <p:nvPicPr>
          <p:cNvPr id="2" name="Picture 1"/>
          <p:cNvPicPr>
            <a:picLocks noChangeAspect="1"/>
          </p:cNvPicPr>
          <p:nvPr/>
        </p:nvPicPr>
        <p:blipFill rotWithShape="1">
          <a:blip r:embed="rId4"/>
          <a:srcRect t="5434" b="15"/>
          <a:stretch/>
        </p:blipFill>
        <p:spPr>
          <a:xfrm>
            <a:off x="3365524" y="2368296"/>
            <a:ext cx="5271110" cy="3172968"/>
          </a:xfrm>
          <a:prstGeom prst="rect">
            <a:avLst/>
          </a:prstGeom>
        </p:spPr>
      </p:pic>
    </p:spTree>
    <p:extLst>
      <p:ext uri="{BB962C8B-B14F-4D97-AF65-F5344CB8AC3E}">
        <p14:creationId xmlns:p14="http://schemas.microsoft.com/office/powerpoint/2010/main" val="121164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Introduction of Module Structure</a:t>
            </a:r>
            <a:endParaRPr lang="en-US" dirty="0"/>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5</a:t>
            </a:fld>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940396097"/>
              </p:ext>
            </p:extLst>
          </p:nvPr>
        </p:nvGraphicFramePr>
        <p:xfrm>
          <a:off x="457200" y="2197100"/>
          <a:ext cx="7543800" cy="2744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94381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50</a:t>
            </a:fld>
            <a:endParaRPr lang="en-US" dirty="0"/>
          </a:p>
        </p:txBody>
      </p:sp>
      <p:sp>
        <p:nvSpPr>
          <p:cNvPr id="4" name="Content Placeholder 3"/>
          <p:cNvSpPr>
            <a:spLocks noGrp="1"/>
          </p:cNvSpPr>
          <p:nvPr>
            <p:ph idx="4294967295"/>
          </p:nvPr>
        </p:nvSpPr>
        <p:spPr>
          <a:xfrm>
            <a:off x="336776" y="1652950"/>
            <a:ext cx="8229600" cy="4019126"/>
          </a:xfrm>
        </p:spPr>
        <p:txBody>
          <a:bodyPr/>
          <a:lstStyle/>
          <a:p>
            <a:pPr marL="0" indent="0"/>
            <a:r>
              <a:rPr lang="en-US" sz="2400" dirty="0" smtClean="0">
                <a:latin typeface="Arial" panose="020B0604020202020204" pitchFamily="34" charset="0"/>
                <a:cs typeface="Arial" panose="020B0604020202020204" pitchFamily="34" charset="0"/>
              </a:rPr>
              <a:t>Word problems are embedded within the entire module.  Use a tape diagram and an area model to solve this problem.</a:t>
            </a:r>
          </a:p>
          <a:p>
            <a:pPr marL="0" indent="0"/>
            <a:endParaRPr lang="en-US" sz="2400" dirty="0">
              <a:latin typeface="Arial" panose="020B0604020202020204" pitchFamily="34" charset="0"/>
              <a:cs typeface="Arial" panose="020B0604020202020204" pitchFamily="34" charset="0"/>
            </a:endParaRPr>
          </a:p>
          <a:p>
            <a:pPr marL="0" indent="0"/>
            <a:r>
              <a:rPr lang="en-US" sz="2400" dirty="0" smtClean="0">
                <a:latin typeface="Arial" panose="020B0604020202020204" pitchFamily="34" charset="0"/>
                <a:cs typeface="Arial" panose="020B0604020202020204" pitchFamily="34" charset="0"/>
              </a:rPr>
              <a:t>Mrs. </a:t>
            </a:r>
            <a:r>
              <a:rPr lang="en-US" sz="2400" dirty="0" err="1" smtClean="0">
                <a:latin typeface="Arial" panose="020B0604020202020204" pitchFamily="34" charset="0"/>
                <a:cs typeface="Arial" panose="020B0604020202020204" pitchFamily="34" charset="0"/>
              </a:rPr>
              <a:t>Zamir</a:t>
            </a:r>
            <a:r>
              <a:rPr lang="en-US" sz="2400" dirty="0" smtClean="0">
                <a:latin typeface="Arial" panose="020B0604020202020204" pitchFamily="34" charset="0"/>
                <a:cs typeface="Arial" panose="020B0604020202020204" pitchFamily="34" charset="0"/>
              </a:rPr>
              <a:t> wants to buy 8 protractors and some erasers for her classroom.  She has $30.  If protractors cost $2.65 each, how much money will Mrs. </a:t>
            </a:r>
            <a:r>
              <a:rPr lang="en-US" sz="2400" dirty="0" err="1" smtClean="0">
                <a:latin typeface="Arial" panose="020B0604020202020204" pitchFamily="34" charset="0"/>
                <a:cs typeface="Arial" panose="020B0604020202020204" pitchFamily="34" charset="0"/>
              </a:rPr>
              <a:t>Zamir</a:t>
            </a:r>
            <a:r>
              <a:rPr lang="en-US" sz="2400" dirty="0" smtClean="0">
                <a:latin typeface="Arial" panose="020B0604020202020204" pitchFamily="34" charset="0"/>
                <a:cs typeface="Arial" panose="020B0604020202020204" pitchFamily="34" charset="0"/>
              </a:rPr>
              <a:t> have left to buy erasers?</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216353" y="5781055"/>
            <a:ext cx="4509518" cy="400110"/>
          </a:xfrm>
          <a:prstGeom prst="rect">
            <a:avLst/>
          </a:prstGeom>
          <a:noFill/>
        </p:spPr>
        <p:txBody>
          <a:bodyPr wrap="none" rtlCol="0">
            <a:spAutoFit/>
          </a:bodyPr>
          <a:lstStyle/>
          <a:p>
            <a:pPr marL="0" indent="0"/>
            <a:r>
              <a:rPr lang="en-US" sz="2000" baseline="0" dirty="0">
                <a:solidFill>
                  <a:schemeClr val="accent6">
                    <a:lumMod val="50000"/>
                  </a:schemeClr>
                </a:solidFill>
              </a:rPr>
              <a:t>Lesson </a:t>
            </a:r>
            <a:r>
              <a:rPr lang="en-US" sz="2000" baseline="0" dirty="0" smtClean="0">
                <a:solidFill>
                  <a:schemeClr val="accent6">
                    <a:lumMod val="50000"/>
                  </a:schemeClr>
                </a:solidFill>
              </a:rPr>
              <a:t>11</a:t>
            </a:r>
            <a:r>
              <a:rPr lang="en-US" sz="2000" baseline="0" dirty="0" smtClean="0">
                <a:solidFill>
                  <a:srgbClr val="7B083C"/>
                </a:solidFill>
              </a:rPr>
              <a:t>, Problem Set, Page 1.E.11</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pic>
        <p:nvPicPr>
          <p:cNvPr id="6" name="Picture 5"/>
          <p:cNvPicPr>
            <a:picLocks noChangeAspect="1"/>
          </p:cNvPicPr>
          <p:nvPr/>
        </p:nvPicPr>
        <p:blipFill>
          <a:blip r:embed="rId3"/>
          <a:stretch>
            <a:fillRect/>
          </a:stretch>
        </p:blipFill>
        <p:spPr>
          <a:xfrm>
            <a:off x="6101087" y="4472955"/>
            <a:ext cx="2590800" cy="1308100"/>
          </a:xfrm>
          <a:prstGeom prst="rect">
            <a:avLst/>
          </a:prstGeom>
        </p:spPr>
      </p:pic>
      <p:sp>
        <p:nvSpPr>
          <p:cNvPr id="7" name="Rectangle 6"/>
          <p:cNvSpPr/>
          <p:nvPr/>
        </p:nvSpPr>
        <p:spPr>
          <a:xfrm rot="741226">
            <a:off x="5800662" y="897795"/>
            <a:ext cx="3096770" cy="656923"/>
          </a:xfrm>
          <a:prstGeom prst="rect">
            <a:avLst/>
          </a:prstGeom>
          <a:solidFill>
            <a:srgbClr val="7B08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In the Modified Problem Set, complete Problem 14.</a:t>
            </a:r>
            <a:endParaRPr lang="en-US" baseline="0" dirty="0"/>
          </a:p>
        </p:txBody>
      </p:sp>
    </p:spTree>
    <p:extLst>
      <p:ext uri="{BB962C8B-B14F-4D97-AF65-F5344CB8AC3E}">
        <p14:creationId xmlns:p14="http://schemas.microsoft.com/office/powerpoint/2010/main" val="32859966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51</a:t>
            </a:fld>
            <a:endParaRPr lang="en-US" dirty="0"/>
          </a:p>
        </p:txBody>
      </p:sp>
      <p:sp>
        <p:nvSpPr>
          <p:cNvPr id="4" name="Content Placeholder 3"/>
          <p:cNvSpPr>
            <a:spLocks noGrp="1"/>
          </p:cNvSpPr>
          <p:nvPr>
            <p:ph idx="4294967295"/>
          </p:nvPr>
        </p:nvSpPr>
        <p:spPr>
          <a:xfrm>
            <a:off x="336776" y="1092321"/>
            <a:ext cx="8229600" cy="1206909"/>
          </a:xfrm>
        </p:spPr>
        <p:txBody>
          <a:bodyPr>
            <a:normAutofit fontScale="92500"/>
          </a:bodyPr>
          <a:lstStyle/>
          <a:p>
            <a:pPr marL="0" indent="0"/>
            <a:r>
              <a:rPr lang="en-US" sz="2400" dirty="0" smtClean="0">
                <a:latin typeface="Arial" panose="020B0604020202020204" pitchFamily="34" charset="0"/>
                <a:cs typeface="Arial" panose="020B0604020202020204" pitchFamily="34" charset="0"/>
              </a:rPr>
              <a:t>Mrs. </a:t>
            </a:r>
            <a:r>
              <a:rPr lang="en-US" sz="2400" dirty="0" err="1" smtClean="0">
                <a:latin typeface="Arial" panose="020B0604020202020204" pitchFamily="34" charset="0"/>
                <a:cs typeface="Arial" panose="020B0604020202020204" pitchFamily="34" charset="0"/>
              </a:rPr>
              <a:t>Zamir</a:t>
            </a:r>
            <a:r>
              <a:rPr lang="en-US" sz="2400" dirty="0" smtClean="0">
                <a:latin typeface="Arial" panose="020B0604020202020204" pitchFamily="34" charset="0"/>
                <a:cs typeface="Arial" panose="020B0604020202020204" pitchFamily="34" charset="0"/>
              </a:rPr>
              <a:t> wants to buy 8 protractors and some erasers for her classroom.  She has $30.  If protractors cost $2.65 each, how much money will Mrs. </a:t>
            </a:r>
            <a:r>
              <a:rPr lang="en-US" sz="2400" dirty="0" err="1" smtClean="0">
                <a:latin typeface="Arial" panose="020B0604020202020204" pitchFamily="34" charset="0"/>
                <a:cs typeface="Arial" panose="020B0604020202020204" pitchFamily="34" charset="0"/>
              </a:rPr>
              <a:t>Zamir</a:t>
            </a:r>
            <a:r>
              <a:rPr lang="en-US" sz="2400" dirty="0" smtClean="0">
                <a:latin typeface="Arial" panose="020B0604020202020204" pitchFamily="34" charset="0"/>
                <a:cs typeface="Arial" panose="020B0604020202020204" pitchFamily="34" charset="0"/>
              </a:rPr>
              <a:t> have left to buy erasers?</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216353" y="5781055"/>
            <a:ext cx="4509518" cy="400110"/>
          </a:xfrm>
          <a:prstGeom prst="rect">
            <a:avLst/>
          </a:prstGeom>
          <a:noFill/>
        </p:spPr>
        <p:txBody>
          <a:bodyPr wrap="none" rtlCol="0">
            <a:spAutoFit/>
          </a:bodyPr>
          <a:lstStyle/>
          <a:p>
            <a:pPr marL="0" indent="0"/>
            <a:r>
              <a:rPr lang="en-US" sz="2000" baseline="0" dirty="0" smtClean="0">
                <a:solidFill>
                  <a:srgbClr val="7B083C"/>
                </a:solidFill>
              </a:rPr>
              <a:t>Lesson 11, Problem Set, Page 1.E.11</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pic>
        <p:nvPicPr>
          <p:cNvPr id="6" name="Picture 5"/>
          <p:cNvPicPr>
            <a:picLocks noChangeAspect="1"/>
          </p:cNvPicPr>
          <p:nvPr/>
        </p:nvPicPr>
        <p:blipFill>
          <a:blip r:embed="rId3"/>
          <a:stretch>
            <a:fillRect/>
          </a:stretch>
        </p:blipFill>
        <p:spPr>
          <a:xfrm rot="6898611">
            <a:off x="7702584" y="1542558"/>
            <a:ext cx="1464730" cy="739545"/>
          </a:xfrm>
          <a:prstGeom prst="rect">
            <a:avLst/>
          </a:prstGeom>
        </p:spPr>
      </p:pic>
      <p:grpSp>
        <p:nvGrpSpPr>
          <p:cNvPr id="23" name="Group 22"/>
          <p:cNvGrpSpPr/>
          <p:nvPr/>
        </p:nvGrpSpPr>
        <p:grpSpPr>
          <a:xfrm>
            <a:off x="216353" y="2437581"/>
            <a:ext cx="3856611" cy="1834250"/>
            <a:chOff x="437431" y="2376027"/>
            <a:chExt cx="3856611" cy="1834250"/>
          </a:xfrm>
        </p:grpSpPr>
        <p:sp>
          <p:nvSpPr>
            <p:cNvPr id="19" name="TextBox 18"/>
            <p:cNvSpPr txBox="1"/>
            <p:nvPr/>
          </p:nvSpPr>
          <p:spPr>
            <a:xfrm>
              <a:off x="2003416" y="2376027"/>
              <a:ext cx="612593" cy="400110"/>
            </a:xfrm>
            <a:prstGeom prst="rect">
              <a:avLst/>
            </a:prstGeom>
            <a:noFill/>
          </p:spPr>
          <p:txBody>
            <a:bodyPr wrap="none" rtlCol="0">
              <a:spAutoFit/>
            </a:bodyPr>
            <a:lstStyle/>
            <a:p>
              <a:r>
                <a:rPr lang="en-US" sz="2000" baseline="0" dirty="0" smtClean="0"/>
                <a:t>$30</a:t>
              </a:r>
              <a:endParaRPr lang="en-US" sz="2000" baseline="0" dirty="0"/>
            </a:p>
          </p:txBody>
        </p:sp>
        <p:sp>
          <p:nvSpPr>
            <p:cNvPr id="20" name="Right Brace 19"/>
            <p:cNvSpPr/>
            <p:nvPr/>
          </p:nvSpPr>
          <p:spPr>
            <a:xfrm rot="5400000" flipV="1">
              <a:off x="628530" y="3296265"/>
              <a:ext cx="272601" cy="369208"/>
            </a:xfrm>
            <a:prstGeom prst="rightBrac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aseline="0" dirty="0"/>
            </a:p>
          </p:txBody>
        </p:sp>
        <p:grpSp>
          <p:nvGrpSpPr>
            <p:cNvPr id="22" name="Group 21"/>
            <p:cNvGrpSpPr/>
            <p:nvPr/>
          </p:nvGrpSpPr>
          <p:grpSpPr>
            <a:xfrm>
              <a:off x="437431" y="2787085"/>
              <a:ext cx="3856611" cy="1423192"/>
              <a:chOff x="437431" y="2787085"/>
              <a:chExt cx="3856611" cy="1423192"/>
            </a:xfrm>
          </p:grpSpPr>
          <p:sp>
            <p:nvSpPr>
              <p:cNvPr id="2" name="Rectangle 1"/>
              <p:cNvSpPr/>
              <p:nvPr/>
            </p:nvSpPr>
            <p:spPr>
              <a:xfrm>
                <a:off x="580225" y="3065640"/>
                <a:ext cx="2686648" cy="339410"/>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949434" y="3059684"/>
                <a:ext cx="0" cy="33941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907331" y="3059684"/>
                <a:ext cx="0" cy="33941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Brace 13"/>
              <p:cNvSpPr/>
              <p:nvPr/>
            </p:nvSpPr>
            <p:spPr>
              <a:xfrm rot="16200000">
                <a:off x="2179126" y="1188186"/>
                <a:ext cx="272599" cy="3470397"/>
              </a:xfrm>
              <a:prstGeom prst="rightBrac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aseline="0" dirty="0"/>
              </a:p>
            </p:txBody>
          </p:sp>
          <p:sp>
            <p:nvSpPr>
              <p:cNvPr id="15" name="Rectangle 14"/>
              <p:cNvSpPr/>
              <p:nvPr/>
            </p:nvSpPr>
            <p:spPr>
              <a:xfrm>
                <a:off x="3266873" y="3066496"/>
                <a:ext cx="783751" cy="338554"/>
              </a:xfrm>
              <a:prstGeom prst="rect">
                <a:avLst/>
              </a:prstGeom>
              <a:solidFill>
                <a:schemeClr val="accent6">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solidFill>
                      <a:schemeClr val="tx1"/>
                    </a:solidFill>
                  </a:rPr>
                  <a:t>?</a:t>
                </a:r>
                <a:endParaRPr lang="en-US" baseline="0" dirty="0">
                  <a:solidFill>
                    <a:schemeClr val="tx1"/>
                  </a:solidFill>
                </a:endParaRPr>
              </a:p>
            </p:txBody>
          </p:sp>
          <p:sp>
            <p:nvSpPr>
              <p:cNvPr id="21" name="TextBox 20"/>
              <p:cNvSpPr txBox="1"/>
              <p:nvPr/>
            </p:nvSpPr>
            <p:spPr>
              <a:xfrm>
                <a:off x="437431" y="3573373"/>
                <a:ext cx="698128" cy="338554"/>
              </a:xfrm>
              <a:prstGeom prst="rect">
                <a:avLst/>
              </a:prstGeom>
              <a:noFill/>
            </p:spPr>
            <p:txBody>
              <a:bodyPr wrap="none" rtlCol="0">
                <a:spAutoFit/>
              </a:bodyPr>
              <a:lstStyle/>
              <a:p>
                <a:r>
                  <a:rPr lang="en-US" sz="1600" baseline="0" dirty="0" smtClean="0"/>
                  <a:t>$2.65</a:t>
                </a:r>
                <a:endParaRPr lang="en-US" sz="1600" baseline="0" dirty="0"/>
              </a:p>
            </p:txBody>
          </p:sp>
          <p:cxnSp>
            <p:nvCxnSpPr>
              <p:cNvPr id="42" name="Straight Connector 41"/>
              <p:cNvCxnSpPr/>
              <p:nvPr/>
            </p:nvCxnSpPr>
            <p:spPr>
              <a:xfrm>
                <a:off x="1275750" y="3059684"/>
                <a:ext cx="0" cy="33941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602066" y="3059684"/>
                <a:ext cx="0" cy="33941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928382" y="3059684"/>
                <a:ext cx="0" cy="33941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254698" y="3059684"/>
                <a:ext cx="0" cy="33941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581014" y="3059684"/>
                <a:ext cx="0" cy="33941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208388" y="3625501"/>
                <a:ext cx="1085654" cy="584776"/>
              </a:xfrm>
              <a:prstGeom prst="rect">
                <a:avLst/>
              </a:prstGeom>
              <a:noFill/>
            </p:spPr>
            <p:txBody>
              <a:bodyPr wrap="none" rtlCol="0">
                <a:spAutoFit/>
              </a:bodyPr>
              <a:lstStyle/>
              <a:p>
                <a:r>
                  <a:rPr lang="en-US" sz="1600" baseline="0" dirty="0" smtClean="0"/>
                  <a:t>remaining</a:t>
                </a:r>
              </a:p>
              <a:p>
                <a:r>
                  <a:rPr lang="en-US" sz="1600" baseline="0" dirty="0" smtClean="0"/>
                  <a:t>money</a:t>
                </a:r>
                <a:endParaRPr lang="en-US" sz="1600" baseline="0" dirty="0"/>
              </a:p>
            </p:txBody>
          </p:sp>
        </p:grpSp>
        <p:sp>
          <p:nvSpPr>
            <p:cNvPr id="47" name="Right Brace 46"/>
            <p:cNvSpPr/>
            <p:nvPr/>
          </p:nvSpPr>
          <p:spPr>
            <a:xfrm rot="5400000" flipV="1">
              <a:off x="3522449" y="3149476"/>
              <a:ext cx="272601" cy="783752"/>
            </a:xfrm>
            <a:prstGeom prst="rightBrac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aseline="0" dirty="0"/>
            </a:p>
          </p:txBody>
        </p:sp>
      </p:grpSp>
      <p:grpSp>
        <p:nvGrpSpPr>
          <p:cNvPr id="39" name="Group 38"/>
          <p:cNvGrpSpPr/>
          <p:nvPr/>
        </p:nvGrpSpPr>
        <p:grpSpPr>
          <a:xfrm>
            <a:off x="4415160" y="2732341"/>
            <a:ext cx="4516692" cy="1451993"/>
            <a:chOff x="4667871" y="4184334"/>
            <a:chExt cx="4516692" cy="1451993"/>
          </a:xfrm>
        </p:grpSpPr>
        <p:sp>
          <p:nvSpPr>
            <p:cNvPr id="25" name="TextBox 24"/>
            <p:cNvSpPr txBox="1"/>
            <p:nvPr/>
          </p:nvSpPr>
          <p:spPr>
            <a:xfrm>
              <a:off x="4667871" y="4735856"/>
              <a:ext cx="313044" cy="369332"/>
            </a:xfrm>
            <a:prstGeom prst="rect">
              <a:avLst/>
            </a:prstGeom>
            <a:noFill/>
          </p:spPr>
          <p:txBody>
            <a:bodyPr wrap="none" rtlCol="0">
              <a:spAutoFit/>
            </a:bodyPr>
            <a:lstStyle/>
            <a:p>
              <a:r>
                <a:rPr lang="en-US" baseline="0" dirty="0" smtClean="0"/>
                <a:t>8</a:t>
              </a:r>
              <a:endParaRPr lang="en-US" baseline="0" dirty="0"/>
            </a:p>
          </p:txBody>
        </p:sp>
        <p:grpSp>
          <p:nvGrpSpPr>
            <p:cNvPr id="38" name="Group 37"/>
            <p:cNvGrpSpPr/>
            <p:nvPr/>
          </p:nvGrpSpPr>
          <p:grpSpPr>
            <a:xfrm>
              <a:off x="4953672" y="4184334"/>
              <a:ext cx="4230891" cy="1451993"/>
              <a:chOff x="5116970" y="3023105"/>
              <a:chExt cx="4230891" cy="1451993"/>
            </a:xfrm>
          </p:grpSpPr>
          <p:grpSp>
            <p:nvGrpSpPr>
              <p:cNvPr id="37" name="Group 36"/>
              <p:cNvGrpSpPr/>
              <p:nvPr/>
            </p:nvGrpSpPr>
            <p:grpSpPr>
              <a:xfrm>
                <a:off x="5116970" y="3023105"/>
                <a:ext cx="3889495" cy="1115509"/>
                <a:chOff x="5116970" y="3023105"/>
                <a:chExt cx="3889495" cy="1115509"/>
              </a:xfrm>
            </p:grpSpPr>
            <p:grpSp>
              <p:nvGrpSpPr>
                <p:cNvPr id="29" name="Group 28"/>
                <p:cNvGrpSpPr/>
                <p:nvPr/>
              </p:nvGrpSpPr>
              <p:grpSpPr>
                <a:xfrm>
                  <a:off x="5137977" y="3342412"/>
                  <a:ext cx="3797418" cy="796202"/>
                  <a:chOff x="5320488" y="3359590"/>
                  <a:chExt cx="3245888" cy="899459"/>
                </a:xfrm>
              </p:grpSpPr>
              <p:sp>
                <p:nvSpPr>
                  <p:cNvPr id="24" name="Rectangle 23"/>
                  <p:cNvSpPr/>
                  <p:nvPr/>
                </p:nvSpPr>
                <p:spPr>
                  <a:xfrm>
                    <a:off x="5320488" y="3359590"/>
                    <a:ext cx="3245888" cy="899459"/>
                  </a:xfrm>
                  <a:prstGeom prst="rect">
                    <a:avLst/>
                  </a:prstGeom>
                  <a:noFill/>
                  <a:ln w="28575" cmpd="sng">
                    <a:solidFill>
                      <a:srgbClr val="0A2D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6137385" y="3359590"/>
                    <a:ext cx="10948" cy="899459"/>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7214334" y="3359590"/>
                    <a:ext cx="10948" cy="899459"/>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5171710" y="3023105"/>
                  <a:ext cx="877727" cy="369332"/>
                </a:xfrm>
                <a:prstGeom prst="rect">
                  <a:avLst/>
                </a:prstGeom>
                <a:noFill/>
              </p:spPr>
              <p:txBody>
                <a:bodyPr wrap="none" rtlCol="0">
                  <a:spAutoFit/>
                </a:bodyPr>
                <a:lstStyle/>
                <a:p>
                  <a:r>
                    <a:rPr lang="en-US" baseline="0" dirty="0" smtClean="0"/>
                    <a:t>2 ones</a:t>
                  </a:r>
                  <a:endParaRPr lang="en-US" baseline="0" dirty="0"/>
                </a:p>
              </p:txBody>
            </p:sp>
            <p:sp>
              <p:nvSpPr>
                <p:cNvPr id="31" name="TextBox 30"/>
                <p:cNvSpPr txBox="1"/>
                <p:nvPr/>
              </p:nvSpPr>
              <p:spPr>
                <a:xfrm>
                  <a:off x="6205102" y="3034635"/>
                  <a:ext cx="1005992" cy="369332"/>
                </a:xfrm>
                <a:prstGeom prst="rect">
                  <a:avLst/>
                </a:prstGeom>
                <a:noFill/>
              </p:spPr>
              <p:txBody>
                <a:bodyPr wrap="none" rtlCol="0">
                  <a:spAutoFit/>
                </a:bodyPr>
                <a:lstStyle/>
                <a:p>
                  <a:r>
                    <a:rPr lang="en-US" baseline="0" dirty="0" smtClean="0"/>
                    <a:t>6 tenths</a:t>
                  </a:r>
                  <a:endParaRPr lang="en-US" baseline="0" dirty="0"/>
                </a:p>
              </p:txBody>
            </p:sp>
            <p:sp>
              <p:nvSpPr>
                <p:cNvPr id="32" name="TextBox 31"/>
                <p:cNvSpPr txBox="1"/>
                <p:nvPr/>
              </p:nvSpPr>
              <p:spPr>
                <a:xfrm>
                  <a:off x="7399612" y="3035216"/>
                  <a:ext cx="1532240" cy="369332"/>
                </a:xfrm>
                <a:prstGeom prst="rect">
                  <a:avLst/>
                </a:prstGeom>
                <a:noFill/>
              </p:spPr>
              <p:txBody>
                <a:bodyPr wrap="none" rtlCol="0">
                  <a:spAutoFit/>
                </a:bodyPr>
                <a:lstStyle/>
                <a:p>
                  <a:r>
                    <a:rPr lang="en-US" baseline="0" dirty="0" smtClean="0"/>
                    <a:t>5 hundredths</a:t>
                  </a:r>
                  <a:endParaRPr lang="en-US" baseline="0" dirty="0"/>
                </a:p>
              </p:txBody>
            </p:sp>
            <p:sp>
              <p:nvSpPr>
                <p:cNvPr id="33" name="TextBox 32"/>
                <p:cNvSpPr txBox="1"/>
                <p:nvPr/>
              </p:nvSpPr>
              <p:spPr>
                <a:xfrm>
                  <a:off x="5116970" y="3574627"/>
                  <a:ext cx="1006105" cy="369332"/>
                </a:xfrm>
                <a:prstGeom prst="rect">
                  <a:avLst/>
                </a:prstGeom>
                <a:noFill/>
              </p:spPr>
              <p:txBody>
                <a:bodyPr wrap="none" rtlCol="0">
                  <a:spAutoFit/>
                </a:bodyPr>
                <a:lstStyle/>
                <a:p>
                  <a:r>
                    <a:rPr lang="en-US" baseline="0" dirty="0" smtClean="0"/>
                    <a:t>16 ones</a:t>
                  </a:r>
                  <a:endParaRPr lang="en-US" baseline="0" dirty="0"/>
                </a:p>
              </p:txBody>
            </p:sp>
            <p:sp>
              <p:nvSpPr>
                <p:cNvPr id="34" name="TextBox 33"/>
                <p:cNvSpPr txBox="1"/>
                <p:nvPr/>
              </p:nvSpPr>
              <p:spPr>
                <a:xfrm>
                  <a:off x="6130663" y="3580222"/>
                  <a:ext cx="1134370" cy="369332"/>
                </a:xfrm>
                <a:prstGeom prst="rect">
                  <a:avLst/>
                </a:prstGeom>
                <a:noFill/>
              </p:spPr>
              <p:txBody>
                <a:bodyPr wrap="none" rtlCol="0">
                  <a:spAutoFit/>
                </a:bodyPr>
                <a:lstStyle/>
                <a:p>
                  <a:r>
                    <a:rPr lang="en-US" baseline="0" dirty="0" smtClean="0"/>
                    <a:t>48 tenths</a:t>
                  </a:r>
                  <a:endParaRPr lang="en-US" baseline="0" dirty="0"/>
                </a:p>
              </p:txBody>
            </p:sp>
            <p:sp>
              <p:nvSpPr>
                <p:cNvPr id="35" name="TextBox 34"/>
                <p:cNvSpPr txBox="1"/>
                <p:nvPr/>
              </p:nvSpPr>
              <p:spPr>
                <a:xfrm>
                  <a:off x="7345847" y="3602122"/>
                  <a:ext cx="1660618" cy="369332"/>
                </a:xfrm>
                <a:prstGeom prst="rect">
                  <a:avLst/>
                </a:prstGeom>
                <a:noFill/>
              </p:spPr>
              <p:txBody>
                <a:bodyPr wrap="none" rtlCol="0">
                  <a:spAutoFit/>
                </a:bodyPr>
                <a:lstStyle/>
                <a:p>
                  <a:r>
                    <a:rPr lang="en-US" baseline="0" dirty="0" smtClean="0"/>
                    <a:t>40 hundredths</a:t>
                  </a:r>
                  <a:endParaRPr lang="en-US" baseline="0" dirty="0"/>
                </a:p>
              </p:txBody>
            </p:sp>
          </p:grpSp>
          <p:sp>
            <p:nvSpPr>
              <p:cNvPr id="36" name="TextBox 35"/>
              <p:cNvSpPr txBox="1"/>
              <p:nvPr/>
            </p:nvSpPr>
            <p:spPr>
              <a:xfrm>
                <a:off x="5364327" y="4105766"/>
                <a:ext cx="3983534" cy="369332"/>
              </a:xfrm>
              <a:prstGeom prst="rect">
                <a:avLst/>
              </a:prstGeom>
              <a:noFill/>
            </p:spPr>
            <p:txBody>
              <a:bodyPr wrap="square" rtlCol="0">
                <a:spAutoFit/>
              </a:bodyPr>
              <a:lstStyle/>
              <a:p>
                <a:r>
                  <a:rPr lang="en-US" baseline="0" dirty="0" smtClean="0"/>
                  <a:t>16     +     4.8        +     .40    =   21.20      </a:t>
                </a:r>
                <a:endParaRPr lang="en-US" baseline="0" dirty="0"/>
              </a:p>
            </p:txBody>
          </p:sp>
        </p:grpSp>
      </p:grpSp>
      <p:sp>
        <p:nvSpPr>
          <p:cNvPr id="40" name="TextBox 39"/>
          <p:cNvSpPr txBox="1"/>
          <p:nvPr/>
        </p:nvSpPr>
        <p:spPr>
          <a:xfrm>
            <a:off x="4784110" y="4435691"/>
            <a:ext cx="2822332" cy="369332"/>
          </a:xfrm>
          <a:prstGeom prst="rect">
            <a:avLst/>
          </a:prstGeom>
          <a:noFill/>
        </p:spPr>
        <p:txBody>
          <a:bodyPr wrap="none" rtlCol="0">
            <a:spAutoFit/>
          </a:bodyPr>
          <a:lstStyle/>
          <a:p>
            <a:r>
              <a:rPr lang="en-US" baseline="0" dirty="0" smtClean="0"/>
              <a:t>$30.00 – $21.20  =  $8.80</a:t>
            </a:r>
            <a:endParaRPr lang="en-US" baseline="0" dirty="0"/>
          </a:p>
        </p:txBody>
      </p:sp>
      <p:sp>
        <p:nvSpPr>
          <p:cNvPr id="41" name="TextBox 40"/>
          <p:cNvSpPr txBox="1"/>
          <p:nvPr/>
        </p:nvSpPr>
        <p:spPr>
          <a:xfrm>
            <a:off x="4276545" y="5009464"/>
            <a:ext cx="4802838" cy="338554"/>
          </a:xfrm>
          <a:prstGeom prst="rect">
            <a:avLst/>
          </a:prstGeom>
          <a:noFill/>
        </p:spPr>
        <p:txBody>
          <a:bodyPr wrap="none" rtlCol="0">
            <a:spAutoFit/>
          </a:bodyPr>
          <a:lstStyle/>
          <a:p>
            <a:r>
              <a:rPr lang="en-US" sz="1600" baseline="0" dirty="0" smtClean="0">
                <a:latin typeface="Lucida Handwriting"/>
                <a:cs typeface="Lucida Handwriting"/>
              </a:rPr>
              <a:t>Mrs. </a:t>
            </a:r>
            <a:r>
              <a:rPr lang="en-US" sz="1600" baseline="0" dirty="0" err="1" smtClean="0">
                <a:latin typeface="Lucida Handwriting"/>
                <a:cs typeface="Lucida Handwriting"/>
              </a:rPr>
              <a:t>Zamir</a:t>
            </a:r>
            <a:r>
              <a:rPr lang="en-US" sz="1600" baseline="0" dirty="0" smtClean="0">
                <a:latin typeface="Lucida Handwriting"/>
                <a:cs typeface="Lucida Handwriting"/>
              </a:rPr>
              <a:t> has $8.80 left to buy erasers.</a:t>
            </a:r>
            <a:endParaRPr lang="en-US" sz="1600" baseline="0" dirty="0">
              <a:latin typeface="Lucida Handwriting"/>
              <a:cs typeface="Lucida Handwriting"/>
            </a:endParaRPr>
          </a:p>
        </p:txBody>
      </p:sp>
    </p:spTree>
    <p:extLst>
      <p:ext uri="{BB962C8B-B14F-4D97-AF65-F5344CB8AC3E}">
        <p14:creationId xmlns:p14="http://schemas.microsoft.com/office/powerpoint/2010/main" val="21394561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52</a:t>
            </a:fld>
            <a:endParaRPr lang="en-US" dirty="0"/>
          </a:p>
        </p:txBody>
      </p:sp>
      <p:sp>
        <p:nvSpPr>
          <p:cNvPr id="4" name="Content Placeholder 3"/>
          <p:cNvSpPr>
            <a:spLocks noGrp="1"/>
          </p:cNvSpPr>
          <p:nvPr>
            <p:ph idx="4294967295"/>
          </p:nvPr>
        </p:nvSpPr>
        <p:spPr>
          <a:xfrm>
            <a:off x="369619" y="785756"/>
            <a:ext cx="8229600" cy="1425884"/>
          </a:xfrm>
        </p:spPr>
        <p:txBody>
          <a:bodyPr/>
          <a:lstStyle/>
          <a:p>
            <a:pPr marL="0" indent="0"/>
            <a:r>
              <a:rPr lang="en-US" sz="2400" dirty="0" smtClean="0">
                <a:latin typeface="Arial" panose="020B0604020202020204" pitchFamily="34" charset="0"/>
                <a:cs typeface="Arial" panose="020B0604020202020204" pitchFamily="34" charset="0"/>
              </a:rPr>
              <a:t>Students also use unit language to multiply decimals.  </a:t>
            </a:r>
            <a:endParaRPr lang="en-US" sz="2400" dirty="0">
              <a:latin typeface="Arial" panose="020B0604020202020204" pitchFamily="34" charset="0"/>
              <a:cs typeface="Arial" panose="020B0604020202020204" pitchFamily="34" charset="0"/>
            </a:endParaRPr>
          </a:p>
          <a:p>
            <a:pPr marL="0" indent="0"/>
            <a:endParaRPr lang="en-US" sz="2400" dirty="0" smtClean="0"/>
          </a:p>
          <a:p>
            <a:pPr marL="0" indent="0"/>
            <a:r>
              <a:rPr lang="en-US" sz="2400" dirty="0" smtClean="0"/>
              <a:t>5.1 x 6</a:t>
            </a:r>
          </a:p>
          <a:p>
            <a:pPr marL="0" indent="0"/>
            <a:endParaRPr lang="en-US" sz="2400" dirty="0"/>
          </a:p>
          <a:p>
            <a:pPr marL="0" indent="0"/>
            <a:endParaRPr lang="en-US" sz="2400" dirty="0"/>
          </a:p>
        </p:txBody>
      </p:sp>
      <p:cxnSp>
        <p:nvCxnSpPr>
          <p:cNvPr id="7" name="Straight Connector 6"/>
          <p:cNvCxnSpPr/>
          <p:nvPr/>
        </p:nvCxnSpPr>
        <p:spPr>
          <a:xfrm>
            <a:off x="3120072" y="2441920"/>
            <a:ext cx="1751619"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360920" y="1795589"/>
            <a:ext cx="1256900" cy="646331"/>
          </a:xfrm>
          <a:prstGeom prst="rect">
            <a:avLst/>
          </a:prstGeom>
          <a:noFill/>
        </p:spPr>
        <p:txBody>
          <a:bodyPr wrap="none" rtlCol="0">
            <a:spAutoFit/>
          </a:bodyPr>
          <a:lstStyle/>
          <a:p>
            <a:r>
              <a:rPr lang="en-US" baseline="0" dirty="0" smtClean="0"/>
              <a:t> 5 1  </a:t>
            </a:r>
            <a:r>
              <a:rPr lang="en-US" sz="1600" baseline="0" dirty="0" smtClean="0"/>
              <a:t>tenths</a:t>
            </a:r>
          </a:p>
          <a:p>
            <a:r>
              <a:rPr lang="en-US" baseline="0" dirty="0" smtClean="0"/>
              <a:t>x  6</a:t>
            </a:r>
            <a:endParaRPr lang="en-US" baseline="0" dirty="0"/>
          </a:p>
        </p:txBody>
      </p:sp>
      <p:sp>
        <p:nvSpPr>
          <p:cNvPr id="9" name="TextBox 8"/>
          <p:cNvSpPr txBox="1"/>
          <p:nvPr/>
        </p:nvSpPr>
        <p:spPr>
          <a:xfrm>
            <a:off x="3240496" y="2441920"/>
            <a:ext cx="1493200" cy="369332"/>
          </a:xfrm>
          <a:prstGeom prst="rect">
            <a:avLst/>
          </a:prstGeom>
          <a:noFill/>
        </p:spPr>
        <p:txBody>
          <a:bodyPr wrap="square" rtlCol="0">
            <a:spAutoFit/>
          </a:bodyPr>
          <a:lstStyle/>
          <a:p>
            <a:r>
              <a:rPr lang="en-US" baseline="0" dirty="0" smtClean="0"/>
              <a:t>3 0 6  </a:t>
            </a:r>
            <a:r>
              <a:rPr lang="en-US" sz="1600" baseline="0" dirty="0" smtClean="0"/>
              <a:t>tenths</a:t>
            </a:r>
            <a:endParaRPr lang="en-US" baseline="0" dirty="0" smtClean="0"/>
          </a:p>
        </p:txBody>
      </p:sp>
      <p:sp>
        <p:nvSpPr>
          <p:cNvPr id="10" name="TextBox 9"/>
          <p:cNvSpPr txBox="1"/>
          <p:nvPr/>
        </p:nvSpPr>
        <p:spPr>
          <a:xfrm>
            <a:off x="3120072" y="3766357"/>
            <a:ext cx="4021128" cy="369332"/>
          </a:xfrm>
          <a:prstGeom prst="rect">
            <a:avLst/>
          </a:prstGeom>
          <a:noFill/>
        </p:spPr>
        <p:txBody>
          <a:bodyPr wrap="none" rtlCol="0">
            <a:spAutoFit/>
          </a:bodyPr>
          <a:lstStyle/>
          <a:p>
            <a:r>
              <a:rPr lang="en-US" baseline="0" dirty="0" smtClean="0"/>
              <a:t>Express 306 tenths in standard form?</a:t>
            </a:r>
            <a:endParaRPr lang="en-US" baseline="0" dirty="0"/>
          </a:p>
        </p:txBody>
      </p:sp>
      <p:sp>
        <p:nvSpPr>
          <p:cNvPr id="11" name="TextBox 10"/>
          <p:cNvSpPr txBox="1"/>
          <p:nvPr/>
        </p:nvSpPr>
        <p:spPr>
          <a:xfrm>
            <a:off x="3139417" y="4510870"/>
            <a:ext cx="683851" cy="400110"/>
          </a:xfrm>
          <a:prstGeom prst="rect">
            <a:avLst/>
          </a:prstGeom>
          <a:noFill/>
        </p:spPr>
        <p:txBody>
          <a:bodyPr wrap="none" rtlCol="0">
            <a:spAutoFit/>
          </a:bodyPr>
          <a:lstStyle/>
          <a:p>
            <a:r>
              <a:rPr lang="en-US" sz="2000" baseline="0" dirty="0" smtClean="0"/>
              <a:t>30.6</a:t>
            </a:r>
            <a:endParaRPr lang="en-US" sz="2000" baseline="0" dirty="0"/>
          </a:p>
        </p:txBody>
      </p:sp>
      <p:sp>
        <p:nvSpPr>
          <p:cNvPr id="12" name="TextBox 11"/>
          <p:cNvSpPr txBox="1"/>
          <p:nvPr/>
        </p:nvSpPr>
        <p:spPr>
          <a:xfrm>
            <a:off x="1138549" y="1653254"/>
            <a:ext cx="1022786" cy="461665"/>
          </a:xfrm>
          <a:prstGeom prst="rect">
            <a:avLst/>
          </a:prstGeom>
          <a:noFill/>
        </p:spPr>
        <p:txBody>
          <a:bodyPr wrap="none" rtlCol="0">
            <a:spAutoFit/>
          </a:bodyPr>
          <a:lstStyle/>
          <a:p>
            <a:r>
              <a:rPr lang="en-US" sz="2400" baseline="0" dirty="0" smtClean="0">
                <a:latin typeface="+mn-lt"/>
              </a:rPr>
              <a:t> = 30.6</a:t>
            </a:r>
            <a:endParaRPr lang="en-US" sz="2400" baseline="0" dirty="0">
              <a:latin typeface="+mn-lt"/>
            </a:endParaRPr>
          </a:p>
        </p:txBody>
      </p:sp>
      <p:sp>
        <p:nvSpPr>
          <p:cNvPr id="13" name="TextBox 12"/>
          <p:cNvSpPr txBox="1"/>
          <p:nvPr/>
        </p:nvSpPr>
        <p:spPr>
          <a:xfrm>
            <a:off x="216353" y="5781055"/>
            <a:ext cx="5674074" cy="400110"/>
          </a:xfrm>
          <a:prstGeom prst="rect">
            <a:avLst/>
          </a:prstGeom>
          <a:noFill/>
        </p:spPr>
        <p:txBody>
          <a:bodyPr wrap="none" rtlCol="0">
            <a:spAutoFit/>
          </a:bodyPr>
          <a:lstStyle/>
          <a:p>
            <a:pPr marL="0" indent="0"/>
            <a:r>
              <a:rPr lang="en-US" sz="2000" baseline="0" dirty="0" smtClean="0">
                <a:solidFill>
                  <a:srgbClr val="7B083C"/>
                </a:solidFill>
              </a:rPr>
              <a:t>Lesson 12, Concept Development, Page 1.E.17</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spTree>
    <p:extLst>
      <p:ext uri="{BB962C8B-B14F-4D97-AF65-F5344CB8AC3E}">
        <p14:creationId xmlns:p14="http://schemas.microsoft.com/office/powerpoint/2010/main" val="373678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53</a:t>
            </a:fld>
            <a:endParaRPr lang="en-US" dirty="0"/>
          </a:p>
        </p:txBody>
      </p:sp>
      <p:sp>
        <p:nvSpPr>
          <p:cNvPr id="4" name="Content Placeholder 3"/>
          <p:cNvSpPr>
            <a:spLocks noGrp="1"/>
          </p:cNvSpPr>
          <p:nvPr>
            <p:ph idx="4294967295"/>
          </p:nvPr>
        </p:nvSpPr>
        <p:spPr>
          <a:xfrm>
            <a:off x="457200" y="1270051"/>
            <a:ext cx="8229600" cy="569333"/>
          </a:xfrm>
        </p:spPr>
        <p:txBody>
          <a:bodyPr/>
          <a:lstStyle/>
          <a:p>
            <a:r>
              <a:rPr lang="en-US" dirty="0" smtClean="0">
                <a:latin typeface="Arial" panose="020B0604020202020204" pitchFamily="34" charset="0"/>
                <a:cs typeface="Arial" panose="020B0604020202020204" pitchFamily="34" charset="0"/>
              </a:rPr>
              <a:t>Focus Standards:</a:t>
            </a:r>
            <a:endParaRPr lang="en-US" dirty="0">
              <a:latin typeface="Arial" panose="020B0604020202020204" pitchFamily="34" charset="0"/>
              <a:cs typeface="Arial" panose="020B0604020202020204" pitchFamily="34" charset="0"/>
            </a:endParaRPr>
          </a:p>
          <a:p>
            <a:pPr marL="0" indent="0"/>
            <a:endParaRPr lang="en-US" sz="2000" dirty="0"/>
          </a:p>
        </p:txBody>
      </p:sp>
      <p:sp>
        <p:nvSpPr>
          <p:cNvPr id="5" name="Title 1"/>
          <p:cNvSpPr>
            <a:spLocks noGrp="1"/>
          </p:cNvSpPr>
          <p:nvPr>
            <p:ph type="title"/>
          </p:nvPr>
        </p:nvSpPr>
        <p:spPr>
          <a:xfrm>
            <a:off x="453800" y="662076"/>
            <a:ext cx="8229600" cy="498473"/>
          </a:xfrm>
        </p:spPr>
        <p:txBody>
          <a:bodyPr>
            <a:normAutofit fontScale="90000"/>
          </a:bodyPr>
          <a:lstStyle/>
          <a:p>
            <a:r>
              <a:rPr lang="en-US" sz="2800" dirty="0" smtClean="0"/>
              <a:t>Topic F:  Dividing Decimals</a:t>
            </a:r>
            <a:endParaRPr lang="en-US" sz="2800" dirty="0"/>
          </a:p>
        </p:txBody>
      </p:sp>
      <p:sp>
        <p:nvSpPr>
          <p:cNvPr id="2" name="TextBox 1"/>
          <p:cNvSpPr txBox="1"/>
          <p:nvPr/>
        </p:nvSpPr>
        <p:spPr>
          <a:xfrm>
            <a:off x="354546" y="4009435"/>
            <a:ext cx="8577306" cy="1261884"/>
          </a:xfrm>
          <a:prstGeom prst="rect">
            <a:avLst/>
          </a:prstGeom>
          <a:noFill/>
        </p:spPr>
        <p:txBody>
          <a:bodyPr wrap="square" rtlCol="0">
            <a:spAutoFit/>
          </a:bodyPr>
          <a:lstStyle/>
          <a:p>
            <a:r>
              <a:rPr lang="en-US" sz="1600" b="1" baseline="0" dirty="0">
                <a:solidFill>
                  <a:srgbClr val="7B083C"/>
                </a:solidFill>
                <a:latin typeface="+mn-lt"/>
              </a:rPr>
              <a:t>5.NBT.7</a:t>
            </a:r>
            <a:r>
              <a:rPr lang="en-US" sz="1600" baseline="0" dirty="0">
                <a:latin typeface="+mn-lt"/>
              </a:rPr>
              <a:t>:  Add, subtract, multiply and divide decimals to hundredths, using concrete models or drawings and strategies based on place value, properties of operations, and / or the relationship between addition and subtraction; relate the strategy to a written method and explain the reasoning used.</a:t>
            </a:r>
          </a:p>
          <a:p>
            <a:endParaRPr lang="en-US" dirty="0"/>
          </a:p>
        </p:txBody>
      </p:sp>
      <p:sp>
        <p:nvSpPr>
          <p:cNvPr id="6" name="TextBox 5"/>
          <p:cNvSpPr txBox="1"/>
          <p:nvPr/>
        </p:nvSpPr>
        <p:spPr>
          <a:xfrm>
            <a:off x="354546" y="2058388"/>
            <a:ext cx="8577306" cy="1754326"/>
          </a:xfrm>
          <a:prstGeom prst="rect">
            <a:avLst/>
          </a:prstGeom>
          <a:noFill/>
        </p:spPr>
        <p:txBody>
          <a:bodyPr wrap="square" rtlCol="0">
            <a:spAutoFit/>
          </a:bodyPr>
          <a:lstStyle/>
          <a:p>
            <a:pPr marL="0" indent="0"/>
            <a:r>
              <a:rPr lang="en-US" sz="1600" b="1" baseline="0" dirty="0">
                <a:solidFill>
                  <a:srgbClr val="7B083C"/>
                </a:solidFill>
                <a:latin typeface="+mn-lt"/>
              </a:rPr>
              <a:t>5.NBT.3:  </a:t>
            </a:r>
            <a:r>
              <a:rPr lang="en-US" sz="1600" baseline="0" dirty="0">
                <a:latin typeface="+mn-lt"/>
              </a:rPr>
              <a:t>Read, write, and compare decimals to thousandths.  </a:t>
            </a:r>
          </a:p>
          <a:p>
            <a:pPr marL="0" indent="0"/>
            <a:r>
              <a:rPr lang="en-US" sz="1600" baseline="0" dirty="0">
                <a:latin typeface="+mn-lt"/>
              </a:rPr>
              <a:t>	</a:t>
            </a:r>
            <a:r>
              <a:rPr lang="en-US" sz="1600" b="1" baseline="0" dirty="0">
                <a:latin typeface="+mn-lt"/>
              </a:rPr>
              <a:t>a.  </a:t>
            </a:r>
            <a:r>
              <a:rPr lang="en-US" sz="1600" baseline="0" dirty="0">
                <a:latin typeface="+mn-lt"/>
              </a:rPr>
              <a:t>Read and write decimals to thousandths using base-ten numerals, number names, and </a:t>
            </a:r>
            <a:r>
              <a:rPr lang="en-US" sz="1600" baseline="0" dirty="0" smtClean="0">
                <a:latin typeface="+mn-lt"/>
              </a:rPr>
              <a:t>	expanded </a:t>
            </a:r>
            <a:r>
              <a:rPr lang="en-US" sz="1600" baseline="0" dirty="0">
                <a:latin typeface="+mn-lt"/>
              </a:rPr>
              <a:t>form, e.g., 347.392 = 3 x 100 + 4 x 10 + 7 x 1 + 3 x (1 x 1/10) + 9 x (1/100) + 2 x (1/1000).</a:t>
            </a:r>
          </a:p>
          <a:p>
            <a:pPr marL="0" indent="0"/>
            <a:r>
              <a:rPr lang="en-US" sz="1600" baseline="0" dirty="0">
                <a:latin typeface="+mn-lt"/>
              </a:rPr>
              <a:t>	</a:t>
            </a:r>
            <a:endParaRPr lang="en-US" sz="1600" baseline="0" dirty="0" smtClean="0">
              <a:latin typeface="+mn-lt"/>
            </a:endParaRPr>
          </a:p>
          <a:p>
            <a:pPr lvl="1"/>
            <a:r>
              <a:rPr lang="en-US" sz="1600" b="1" baseline="0" dirty="0" smtClean="0">
                <a:latin typeface="+mn-lt"/>
              </a:rPr>
              <a:t>b</a:t>
            </a:r>
            <a:r>
              <a:rPr lang="en-US" sz="1600" b="1" baseline="0" dirty="0">
                <a:latin typeface="+mn-lt"/>
              </a:rPr>
              <a:t>.  </a:t>
            </a:r>
            <a:r>
              <a:rPr lang="en-US" sz="1600" baseline="0" dirty="0">
                <a:latin typeface="+mn-lt"/>
              </a:rPr>
              <a:t>Compare two decimals to thousandths based o meanings of the digits in each place, using &gt;, </a:t>
            </a:r>
            <a:r>
              <a:rPr lang="en-US" sz="1600" baseline="0" dirty="0" smtClean="0">
                <a:latin typeface="+mn-lt"/>
              </a:rPr>
              <a:t> =</a:t>
            </a:r>
            <a:r>
              <a:rPr lang="en-US" sz="1600" baseline="0" dirty="0">
                <a:latin typeface="+mn-lt"/>
              </a:rPr>
              <a:t>, and &lt; symbols to record the results of comparisons.</a:t>
            </a:r>
          </a:p>
          <a:p>
            <a:endParaRPr lang="en-US" dirty="0"/>
          </a:p>
        </p:txBody>
      </p:sp>
    </p:spTree>
    <p:extLst>
      <p:ext uri="{BB962C8B-B14F-4D97-AF65-F5344CB8AC3E}">
        <p14:creationId xmlns:p14="http://schemas.microsoft.com/office/powerpoint/2010/main" val="192486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54</a:t>
            </a:fld>
            <a:endParaRPr lang="en-US" dirty="0"/>
          </a:p>
        </p:txBody>
      </p:sp>
      <p:sp>
        <p:nvSpPr>
          <p:cNvPr id="4" name="Content Placeholder 3"/>
          <p:cNvSpPr>
            <a:spLocks noGrp="1"/>
          </p:cNvSpPr>
          <p:nvPr>
            <p:ph idx="4294967295"/>
          </p:nvPr>
        </p:nvSpPr>
        <p:spPr>
          <a:xfrm>
            <a:off x="175162" y="763860"/>
            <a:ext cx="8756690" cy="944140"/>
          </a:xfrm>
        </p:spPr>
        <p:txBody>
          <a:bodyPr/>
          <a:lstStyle/>
          <a:p>
            <a:pPr marL="0" indent="0"/>
            <a:r>
              <a:rPr lang="en-US" sz="2400" dirty="0" smtClean="0">
                <a:latin typeface="Arial" panose="020B0604020202020204" pitchFamily="34" charset="0"/>
                <a:cs typeface="Arial" panose="020B0604020202020204" pitchFamily="34" charset="0"/>
              </a:rPr>
              <a:t>How can we rename the whole, so this problem is easier to solve?  Discuss this at your table.</a:t>
            </a:r>
            <a:endParaRPr lang="en-US" sz="2400" dirty="0">
              <a:latin typeface="Arial" panose="020B0604020202020204" pitchFamily="34" charset="0"/>
              <a:cs typeface="Arial" panose="020B060402020202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604909" y="3096897"/>
            <a:ext cx="2326943" cy="2125637"/>
          </a:xfrm>
          <a:prstGeom prst="rect">
            <a:avLst/>
          </a:prstGeom>
        </p:spPr>
      </p:pic>
      <p:sp>
        <p:nvSpPr>
          <p:cNvPr id="8" name="TextBox 7"/>
          <p:cNvSpPr txBox="1"/>
          <p:nvPr/>
        </p:nvSpPr>
        <p:spPr>
          <a:xfrm>
            <a:off x="350323" y="1932269"/>
            <a:ext cx="2539848" cy="646331"/>
          </a:xfrm>
          <a:prstGeom prst="rect">
            <a:avLst/>
          </a:prstGeom>
          <a:noFill/>
        </p:spPr>
        <p:txBody>
          <a:bodyPr wrap="square" rtlCol="0">
            <a:spAutoFit/>
          </a:bodyPr>
          <a:lstStyle/>
          <a:p>
            <a:r>
              <a:rPr lang="en-US" sz="2400" b="1" baseline="0" dirty="0" smtClean="0"/>
              <a:t>1.5 </a:t>
            </a:r>
            <a:r>
              <a:rPr lang="en-US" sz="2400" b="1" i="1" baseline="0" dirty="0" smtClean="0"/>
              <a:t>÷ </a:t>
            </a:r>
            <a:r>
              <a:rPr lang="en-US" sz="2400" b="1" baseline="0" dirty="0" smtClean="0"/>
              <a:t>5</a:t>
            </a:r>
            <a:endParaRPr lang="en-US" sz="2400" b="1" baseline="0" dirty="0"/>
          </a:p>
          <a:p>
            <a:r>
              <a:rPr lang="en-US" dirty="0" smtClean="0"/>
              <a:t> </a:t>
            </a:r>
            <a:endParaRPr lang="en-US" dirty="0"/>
          </a:p>
        </p:txBody>
      </p:sp>
      <p:sp>
        <p:nvSpPr>
          <p:cNvPr id="9" name="TextBox 8"/>
          <p:cNvSpPr txBox="1"/>
          <p:nvPr/>
        </p:nvSpPr>
        <p:spPr>
          <a:xfrm>
            <a:off x="372226" y="2760891"/>
            <a:ext cx="3809772" cy="461665"/>
          </a:xfrm>
          <a:prstGeom prst="rect">
            <a:avLst/>
          </a:prstGeom>
          <a:noFill/>
        </p:spPr>
        <p:txBody>
          <a:bodyPr wrap="square" rtlCol="0">
            <a:spAutoFit/>
          </a:bodyPr>
          <a:lstStyle/>
          <a:p>
            <a:r>
              <a:rPr lang="en-US" sz="2400" b="1" baseline="0" dirty="0" smtClean="0"/>
              <a:t>15 tenths </a:t>
            </a:r>
            <a:r>
              <a:rPr lang="en-US" sz="2400" b="1" i="1" baseline="0" dirty="0" smtClean="0"/>
              <a:t>÷</a:t>
            </a:r>
            <a:r>
              <a:rPr lang="en-US" sz="2400" b="1" baseline="0" dirty="0"/>
              <a:t> </a:t>
            </a:r>
            <a:r>
              <a:rPr lang="en-US" sz="2400" b="1" baseline="0" dirty="0" smtClean="0"/>
              <a:t> 5</a:t>
            </a:r>
            <a:endParaRPr lang="en-US" sz="2400" b="1" baseline="0" dirty="0"/>
          </a:p>
        </p:txBody>
      </p:sp>
      <p:sp>
        <p:nvSpPr>
          <p:cNvPr id="10" name="TextBox 9"/>
          <p:cNvSpPr txBox="1"/>
          <p:nvPr/>
        </p:nvSpPr>
        <p:spPr>
          <a:xfrm>
            <a:off x="339382" y="3822034"/>
            <a:ext cx="2397520" cy="461665"/>
          </a:xfrm>
          <a:prstGeom prst="rect">
            <a:avLst/>
          </a:prstGeom>
          <a:noFill/>
        </p:spPr>
        <p:txBody>
          <a:bodyPr wrap="square" rtlCol="0">
            <a:spAutoFit/>
          </a:bodyPr>
          <a:lstStyle/>
          <a:p>
            <a:r>
              <a:rPr lang="en-US" sz="2400" b="1" baseline="0" dirty="0" smtClean="0"/>
              <a:t>15 tenths </a:t>
            </a:r>
            <a:r>
              <a:rPr lang="en-US" sz="2400" b="1" i="1" baseline="0" dirty="0" smtClean="0"/>
              <a:t>÷</a:t>
            </a:r>
            <a:r>
              <a:rPr lang="en-US" sz="2400" b="1" baseline="0" dirty="0"/>
              <a:t> </a:t>
            </a:r>
            <a:r>
              <a:rPr lang="en-US" sz="2400" b="1" baseline="0" dirty="0" smtClean="0"/>
              <a:t> 5 = </a:t>
            </a:r>
            <a:endParaRPr lang="en-US" sz="2400" b="1" baseline="0" dirty="0"/>
          </a:p>
        </p:txBody>
      </p:sp>
      <p:sp>
        <p:nvSpPr>
          <p:cNvPr id="12" name="TextBox 11"/>
          <p:cNvSpPr txBox="1"/>
          <p:nvPr/>
        </p:nvSpPr>
        <p:spPr>
          <a:xfrm>
            <a:off x="2813538" y="3822085"/>
            <a:ext cx="405054" cy="461665"/>
          </a:xfrm>
          <a:prstGeom prst="rect">
            <a:avLst/>
          </a:prstGeom>
          <a:noFill/>
        </p:spPr>
        <p:txBody>
          <a:bodyPr wrap="square" rtlCol="0">
            <a:spAutoFit/>
          </a:bodyPr>
          <a:lstStyle/>
          <a:p>
            <a:r>
              <a:rPr lang="en-US" sz="2400" b="1" baseline="0" dirty="0" smtClean="0"/>
              <a:t>3</a:t>
            </a:r>
            <a:endParaRPr lang="en-US" sz="2400" b="1" baseline="0" dirty="0"/>
          </a:p>
        </p:txBody>
      </p:sp>
      <p:sp>
        <p:nvSpPr>
          <p:cNvPr id="13" name="TextBox 12"/>
          <p:cNvSpPr txBox="1"/>
          <p:nvPr/>
        </p:nvSpPr>
        <p:spPr>
          <a:xfrm>
            <a:off x="3130162" y="3822034"/>
            <a:ext cx="1222683" cy="461665"/>
          </a:xfrm>
          <a:prstGeom prst="rect">
            <a:avLst/>
          </a:prstGeom>
          <a:noFill/>
        </p:spPr>
        <p:txBody>
          <a:bodyPr wrap="square" rtlCol="0">
            <a:spAutoFit/>
          </a:bodyPr>
          <a:lstStyle/>
          <a:p>
            <a:r>
              <a:rPr lang="en-US" sz="2400" b="1" baseline="0" dirty="0" smtClean="0"/>
              <a:t>tenths</a:t>
            </a:r>
            <a:endParaRPr lang="en-US" sz="2400" b="1" baseline="0" dirty="0"/>
          </a:p>
        </p:txBody>
      </p:sp>
      <p:sp>
        <p:nvSpPr>
          <p:cNvPr id="14" name="TextBox 13"/>
          <p:cNvSpPr txBox="1"/>
          <p:nvPr/>
        </p:nvSpPr>
        <p:spPr>
          <a:xfrm>
            <a:off x="216353" y="5781055"/>
            <a:ext cx="5488602" cy="400110"/>
          </a:xfrm>
          <a:prstGeom prst="rect">
            <a:avLst/>
          </a:prstGeom>
          <a:noFill/>
        </p:spPr>
        <p:txBody>
          <a:bodyPr wrap="none" rtlCol="0">
            <a:spAutoFit/>
          </a:bodyPr>
          <a:lstStyle/>
          <a:p>
            <a:pPr marL="0" indent="0"/>
            <a:r>
              <a:rPr lang="en-US" sz="2000" baseline="0" dirty="0">
                <a:solidFill>
                  <a:schemeClr val="accent6">
                    <a:lumMod val="50000"/>
                  </a:schemeClr>
                </a:solidFill>
              </a:rPr>
              <a:t>Lesson </a:t>
            </a:r>
            <a:r>
              <a:rPr lang="en-US" sz="2000" baseline="0" dirty="0" smtClean="0">
                <a:solidFill>
                  <a:schemeClr val="accent6">
                    <a:lumMod val="50000"/>
                  </a:schemeClr>
                </a:solidFill>
              </a:rPr>
              <a:t>13</a:t>
            </a:r>
            <a:r>
              <a:rPr lang="en-US" sz="2000" baseline="0" dirty="0" smtClean="0">
                <a:solidFill>
                  <a:srgbClr val="7B083C"/>
                </a:solidFill>
              </a:rPr>
              <a:t>, Concept Development, Page 1.F.5</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sp>
        <p:nvSpPr>
          <p:cNvPr id="2" name="Cloud Callout 1"/>
          <p:cNvSpPr/>
          <p:nvPr/>
        </p:nvSpPr>
        <p:spPr>
          <a:xfrm>
            <a:off x="2483387" y="2774566"/>
            <a:ext cx="2310805" cy="895979"/>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aseline="0" dirty="0" smtClean="0"/>
              <a:t>3 What?</a:t>
            </a:r>
            <a:endParaRPr lang="en-US" sz="2400" baseline="0" dirty="0"/>
          </a:p>
        </p:txBody>
      </p:sp>
      <p:sp>
        <p:nvSpPr>
          <p:cNvPr id="5" name="TextBox 4"/>
          <p:cNvSpPr txBox="1"/>
          <p:nvPr/>
        </p:nvSpPr>
        <p:spPr>
          <a:xfrm>
            <a:off x="4352845" y="3822034"/>
            <a:ext cx="963275" cy="461665"/>
          </a:xfrm>
          <a:prstGeom prst="rect">
            <a:avLst/>
          </a:prstGeom>
          <a:noFill/>
        </p:spPr>
        <p:txBody>
          <a:bodyPr wrap="none" rtlCol="0">
            <a:spAutoFit/>
          </a:bodyPr>
          <a:lstStyle/>
          <a:p>
            <a:r>
              <a:rPr lang="en-US" sz="2400" b="1" baseline="0" dirty="0" smtClean="0"/>
              <a:t> = 0.3</a:t>
            </a:r>
            <a:endParaRPr lang="en-US" sz="2400" dirty="0"/>
          </a:p>
        </p:txBody>
      </p:sp>
      <p:sp>
        <p:nvSpPr>
          <p:cNvPr id="15" name="TextBox 14"/>
          <p:cNvSpPr txBox="1"/>
          <p:nvPr/>
        </p:nvSpPr>
        <p:spPr>
          <a:xfrm>
            <a:off x="502723" y="4591565"/>
            <a:ext cx="2539848" cy="646331"/>
          </a:xfrm>
          <a:prstGeom prst="rect">
            <a:avLst/>
          </a:prstGeom>
          <a:noFill/>
        </p:spPr>
        <p:txBody>
          <a:bodyPr wrap="square" rtlCol="0">
            <a:spAutoFit/>
          </a:bodyPr>
          <a:lstStyle/>
          <a:p>
            <a:r>
              <a:rPr lang="en-US" sz="2400" b="1" baseline="0" dirty="0" smtClean="0"/>
              <a:t>1.5 </a:t>
            </a:r>
            <a:r>
              <a:rPr lang="en-US" sz="2400" b="1" i="1" baseline="0" dirty="0" smtClean="0"/>
              <a:t>÷ </a:t>
            </a:r>
            <a:r>
              <a:rPr lang="en-US" sz="2400" b="1" baseline="0" dirty="0" smtClean="0"/>
              <a:t>5 = 0.3</a:t>
            </a:r>
            <a:endParaRPr lang="en-US" sz="2400" b="1" baseline="0" dirty="0"/>
          </a:p>
          <a:p>
            <a:r>
              <a:rPr lang="en-US" dirty="0" smtClean="0"/>
              <a:t> </a:t>
            </a:r>
            <a:endParaRPr lang="en-US" dirty="0"/>
          </a:p>
        </p:txBody>
      </p:sp>
    </p:spTree>
    <p:extLst>
      <p:ext uri="{BB962C8B-B14F-4D97-AF65-F5344CB8AC3E}">
        <p14:creationId xmlns:p14="http://schemas.microsoft.com/office/powerpoint/2010/main" val="201152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ppt_y</p:attrName>
                                        </p:attrNameLst>
                                      </p:cBhvr>
                                      <p:tavLst>
                                        <p:tav tm="0">
                                          <p:val>
                                            <p:strVal val="#ppt_y+#ppt_h*1.125000"/>
                                          </p:val>
                                        </p:tav>
                                        <p:tav tm="100000">
                                          <p:val>
                                            <p:strVal val="#ppt_y"/>
                                          </p:val>
                                        </p:tav>
                                      </p:tavLst>
                                    </p:anim>
                                    <p:animEffect transition="in" filter="wipe(up)">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2" grpId="0" animBg="1"/>
      <p:bldP spid="5" grpId="0"/>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55</a:t>
            </a:fld>
            <a:endParaRPr lang="en-US" dirty="0"/>
          </a:p>
        </p:txBody>
      </p:sp>
      <p:sp>
        <p:nvSpPr>
          <p:cNvPr id="4" name="Content Placeholder 3"/>
          <p:cNvSpPr>
            <a:spLocks noGrp="1"/>
          </p:cNvSpPr>
          <p:nvPr>
            <p:ph idx="4294967295"/>
          </p:nvPr>
        </p:nvSpPr>
        <p:spPr>
          <a:xfrm>
            <a:off x="457199" y="763859"/>
            <a:ext cx="7523616" cy="4019126"/>
          </a:xfrm>
        </p:spPr>
        <p:txBody>
          <a:bodyPr>
            <a:noAutofit/>
          </a:bodyPr>
          <a:lstStyle/>
          <a:p>
            <a:pPr>
              <a:lnSpc>
                <a:spcPct val="130000"/>
              </a:lnSpc>
            </a:pPr>
            <a:r>
              <a:rPr lang="en-US" sz="2800" dirty="0" smtClean="0">
                <a:latin typeface="+mj-lt"/>
              </a:rPr>
              <a:t>4 groups of ___ tenths is 16 tenths</a:t>
            </a:r>
          </a:p>
          <a:p>
            <a:pPr>
              <a:lnSpc>
                <a:spcPct val="130000"/>
              </a:lnSpc>
            </a:pPr>
            <a:r>
              <a:rPr lang="en-US" sz="2800" dirty="0" smtClean="0">
                <a:latin typeface="+mj-lt"/>
              </a:rPr>
              <a:t>1.6 ÷ 4 =  </a:t>
            </a:r>
            <a:r>
              <a:rPr lang="en-US" sz="2800" b="1" dirty="0" smtClean="0">
                <a:latin typeface="+mj-lt"/>
              </a:rPr>
              <a:t>_____</a:t>
            </a:r>
          </a:p>
          <a:p>
            <a:endParaRPr lang="en-US" sz="2800" b="1" dirty="0">
              <a:latin typeface="+mj-lt"/>
            </a:endParaRPr>
          </a:p>
          <a:p>
            <a:endParaRPr lang="en-US" sz="2800" b="1" dirty="0">
              <a:latin typeface="+mj-lt"/>
            </a:endParaRPr>
          </a:p>
          <a:p>
            <a:pPr>
              <a:lnSpc>
                <a:spcPct val="130000"/>
              </a:lnSpc>
            </a:pPr>
            <a:r>
              <a:rPr lang="en-US" sz="2800" dirty="0" smtClean="0">
                <a:latin typeface="+mj-lt"/>
              </a:rPr>
              <a:t>4.2 ÷ 7 = </a:t>
            </a:r>
            <a:r>
              <a:rPr lang="en-US" sz="2800" b="1" dirty="0" smtClean="0">
                <a:latin typeface="+mj-lt"/>
              </a:rPr>
              <a:t>______ </a:t>
            </a:r>
            <a:r>
              <a:rPr lang="en-US" sz="2800" dirty="0" smtClean="0">
                <a:latin typeface="+mj-lt"/>
              </a:rPr>
              <a:t>tenths ÷ 7 </a:t>
            </a:r>
          </a:p>
          <a:p>
            <a:pPr>
              <a:lnSpc>
                <a:spcPct val="130000"/>
              </a:lnSpc>
            </a:pPr>
            <a:r>
              <a:rPr lang="en-US" sz="2800" b="1" dirty="0" smtClean="0">
                <a:latin typeface="+mj-lt"/>
              </a:rPr>
              <a:t>             =  ______ </a:t>
            </a:r>
            <a:r>
              <a:rPr lang="en-US" sz="2800" dirty="0" smtClean="0">
                <a:latin typeface="+mj-lt"/>
              </a:rPr>
              <a:t>tenths </a:t>
            </a:r>
          </a:p>
          <a:p>
            <a:pPr>
              <a:lnSpc>
                <a:spcPct val="130000"/>
              </a:lnSpc>
            </a:pPr>
            <a:r>
              <a:rPr lang="en-US" sz="2800" dirty="0">
                <a:latin typeface="+mj-lt"/>
              </a:rPr>
              <a:t> </a:t>
            </a:r>
            <a:r>
              <a:rPr lang="en-US" sz="2800" dirty="0" smtClean="0">
                <a:latin typeface="+mj-lt"/>
              </a:rPr>
              <a:t>            = </a:t>
            </a:r>
            <a:r>
              <a:rPr lang="en-US" sz="2800" b="1" dirty="0" smtClean="0">
                <a:latin typeface="+mj-lt"/>
              </a:rPr>
              <a:t>__________</a:t>
            </a:r>
            <a:endParaRPr lang="en-US" sz="2800" dirty="0">
              <a:latin typeface="+mj-lt"/>
            </a:endParaRPr>
          </a:p>
        </p:txBody>
      </p:sp>
      <p:sp>
        <p:nvSpPr>
          <p:cNvPr id="5" name="TextBox 4"/>
          <p:cNvSpPr txBox="1"/>
          <p:nvPr/>
        </p:nvSpPr>
        <p:spPr>
          <a:xfrm>
            <a:off x="216353" y="5715361"/>
            <a:ext cx="4547589" cy="400110"/>
          </a:xfrm>
          <a:prstGeom prst="rect">
            <a:avLst/>
          </a:prstGeom>
          <a:noFill/>
        </p:spPr>
        <p:txBody>
          <a:bodyPr wrap="none" rtlCol="0">
            <a:spAutoFit/>
          </a:bodyPr>
          <a:lstStyle/>
          <a:p>
            <a:pPr marL="0" indent="0"/>
            <a:r>
              <a:rPr lang="en-US" sz="2000" baseline="0" dirty="0">
                <a:solidFill>
                  <a:schemeClr val="accent6">
                    <a:lumMod val="50000"/>
                  </a:schemeClr>
                </a:solidFill>
              </a:rPr>
              <a:t>Lesson </a:t>
            </a:r>
            <a:r>
              <a:rPr lang="en-US" sz="2000" baseline="0" dirty="0" smtClean="0">
                <a:solidFill>
                  <a:schemeClr val="accent6">
                    <a:lumMod val="50000"/>
                  </a:schemeClr>
                </a:solidFill>
              </a:rPr>
              <a:t>13</a:t>
            </a:r>
            <a:r>
              <a:rPr lang="en-US" sz="2000" baseline="0" dirty="0" smtClean="0">
                <a:solidFill>
                  <a:srgbClr val="7B083C"/>
                </a:solidFill>
              </a:rPr>
              <a:t>, Problem Set, Page 1.E.10</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sp>
        <p:nvSpPr>
          <p:cNvPr id="6" name="Rectangle 5"/>
          <p:cNvSpPr/>
          <p:nvPr/>
        </p:nvSpPr>
        <p:spPr>
          <a:xfrm rot="741226">
            <a:off x="5605182" y="1171513"/>
            <a:ext cx="3096770" cy="656923"/>
          </a:xfrm>
          <a:prstGeom prst="rect">
            <a:avLst/>
          </a:prstGeom>
          <a:solidFill>
            <a:srgbClr val="7B08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In the Modified Problem Set, complete </a:t>
            </a:r>
            <a:r>
              <a:rPr lang="en-US" baseline="0" dirty="0"/>
              <a:t>P</a:t>
            </a:r>
            <a:r>
              <a:rPr lang="en-US" baseline="0" dirty="0" smtClean="0"/>
              <a:t>roblems 15 &amp; 16.</a:t>
            </a:r>
            <a:endParaRPr lang="en-US" baseline="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0" y="3108960"/>
            <a:ext cx="1856728" cy="2835897"/>
          </a:xfrm>
          <a:prstGeom prst="rect">
            <a:avLst/>
          </a:prstGeom>
        </p:spPr>
      </p:pic>
      <p:sp>
        <p:nvSpPr>
          <p:cNvPr id="8" name="TextBox 7"/>
          <p:cNvSpPr txBox="1"/>
          <p:nvPr/>
        </p:nvSpPr>
        <p:spPr>
          <a:xfrm>
            <a:off x="2012809" y="3185602"/>
            <a:ext cx="527007" cy="461665"/>
          </a:xfrm>
          <a:prstGeom prst="rect">
            <a:avLst/>
          </a:prstGeom>
          <a:noFill/>
        </p:spPr>
        <p:txBody>
          <a:bodyPr wrap="none" rtlCol="0">
            <a:spAutoFit/>
          </a:bodyPr>
          <a:lstStyle/>
          <a:p>
            <a:r>
              <a:rPr lang="en-US" sz="2400" b="1" baseline="0" dirty="0" smtClean="0"/>
              <a:t>42</a:t>
            </a:r>
            <a:endParaRPr lang="en-US" sz="2400" b="1" baseline="0" dirty="0"/>
          </a:p>
        </p:txBody>
      </p:sp>
      <p:sp>
        <p:nvSpPr>
          <p:cNvPr id="9" name="TextBox 8"/>
          <p:cNvSpPr txBox="1"/>
          <p:nvPr/>
        </p:nvSpPr>
        <p:spPr>
          <a:xfrm>
            <a:off x="2276238" y="858794"/>
            <a:ext cx="355837" cy="461665"/>
          </a:xfrm>
          <a:prstGeom prst="rect">
            <a:avLst/>
          </a:prstGeom>
          <a:noFill/>
        </p:spPr>
        <p:txBody>
          <a:bodyPr wrap="none" rtlCol="0">
            <a:spAutoFit/>
          </a:bodyPr>
          <a:lstStyle/>
          <a:p>
            <a:r>
              <a:rPr lang="en-US" sz="2400" b="1" baseline="0" dirty="0" smtClean="0"/>
              <a:t>4</a:t>
            </a:r>
            <a:endParaRPr lang="en-US" sz="2400" b="1" baseline="0" dirty="0"/>
          </a:p>
        </p:txBody>
      </p:sp>
      <p:sp>
        <p:nvSpPr>
          <p:cNvPr id="10" name="TextBox 9"/>
          <p:cNvSpPr txBox="1"/>
          <p:nvPr/>
        </p:nvSpPr>
        <p:spPr>
          <a:xfrm>
            <a:off x="2012809" y="1499092"/>
            <a:ext cx="612517" cy="461665"/>
          </a:xfrm>
          <a:prstGeom prst="rect">
            <a:avLst/>
          </a:prstGeom>
          <a:noFill/>
        </p:spPr>
        <p:txBody>
          <a:bodyPr wrap="none" rtlCol="0">
            <a:spAutoFit/>
          </a:bodyPr>
          <a:lstStyle/>
          <a:p>
            <a:r>
              <a:rPr lang="en-US" sz="2400" b="1" baseline="0" dirty="0" smtClean="0"/>
              <a:t>0.4</a:t>
            </a:r>
            <a:endParaRPr lang="en-US" sz="2400" b="1" baseline="0" dirty="0"/>
          </a:p>
        </p:txBody>
      </p:sp>
      <p:sp>
        <p:nvSpPr>
          <p:cNvPr id="11" name="TextBox 10"/>
          <p:cNvSpPr txBox="1"/>
          <p:nvPr/>
        </p:nvSpPr>
        <p:spPr>
          <a:xfrm>
            <a:off x="2183979" y="3835287"/>
            <a:ext cx="355837" cy="461665"/>
          </a:xfrm>
          <a:prstGeom prst="rect">
            <a:avLst/>
          </a:prstGeom>
          <a:noFill/>
        </p:spPr>
        <p:txBody>
          <a:bodyPr wrap="none" rtlCol="0">
            <a:spAutoFit/>
          </a:bodyPr>
          <a:lstStyle/>
          <a:p>
            <a:r>
              <a:rPr lang="en-US" sz="2400" b="1" baseline="0" dirty="0"/>
              <a:t>6</a:t>
            </a:r>
          </a:p>
        </p:txBody>
      </p:sp>
      <p:sp>
        <p:nvSpPr>
          <p:cNvPr id="12" name="TextBox 11"/>
          <p:cNvSpPr txBox="1"/>
          <p:nvPr/>
        </p:nvSpPr>
        <p:spPr>
          <a:xfrm>
            <a:off x="2163380" y="4397407"/>
            <a:ext cx="612517" cy="461665"/>
          </a:xfrm>
          <a:prstGeom prst="rect">
            <a:avLst/>
          </a:prstGeom>
          <a:noFill/>
        </p:spPr>
        <p:txBody>
          <a:bodyPr wrap="none" rtlCol="0">
            <a:spAutoFit/>
          </a:bodyPr>
          <a:lstStyle/>
          <a:p>
            <a:r>
              <a:rPr lang="en-US" sz="2400" b="1" baseline="0" dirty="0" smtClean="0"/>
              <a:t>0.6</a:t>
            </a:r>
            <a:endParaRPr lang="en-US" sz="2400" b="1" baseline="0" dirty="0"/>
          </a:p>
        </p:txBody>
      </p:sp>
    </p:spTree>
    <p:extLst>
      <p:ext uri="{BB962C8B-B14F-4D97-AF65-F5344CB8AC3E}">
        <p14:creationId xmlns:p14="http://schemas.microsoft.com/office/powerpoint/2010/main" val="41655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56</a:t>
            </a:fld>
            <a:endParaRPr lang="en-US" dirty="0"/>
          </a:p>
        </p:txBody>
      </p:sp>
      <p:sp>
        <p:nvSpPr>
          <p:cNvPr id="4" name="Content Placeholder 3"/>
          <p:cNvSpPr>
            <a:spLocks noGrp="1"/>
          </p:cNvSpPr>
          <p:nvPr>
            <p:ph idx="4294967295"/>
          </p:nvPr>
        </p:nvSpPr>
        <p:spPr>
          <a:xfrm>
            <a:off x="380565" y="780941"/>
            <a:ext cx="8651221" cy="5231176"/>
          </a:xfrm>
        </p:spPr>
        <p:txBody>
          <a:bodyPr>
            <a:noAutofit/>
          </a:bodyPr>
          <a:lstStyle/>
          <a:p>
            <a:pPr marL="342900" lvl="1" indent="-342900" defTabSz="457200">
              <a:spcBef>
                <a:spcPct val="20000"/>
              </a:spcBef>
              <a:buNone/>
            </a:pPr>
            <a:r>
              <a:rPr lang="en-US" sz="2400" dirty="0">
                <a:latin typeface="+mn-lt"/>
              </a:rPr>
              <a:t>8 groups of </a:t>
            </a:r>
            <a:r>
              <a:rPr lang="en-US" sz="2400" dirty="0" smtClean="0">
                <a:latin typeface="+mn-lt"/>
              </a:rPr>
              <a:t>______hundredths </a:t>
            </a:r>
            <a:r>
              <a:rPr lang="en-US" sz="2400" dirty="0">
                <a:latin typeface="+mn-lt"/>
              </a:rPr>
              <a:t>is 0.32.		0.32 ÷ 8 = </a:t>
            </a:r>
            <a:r>
              <a:rPr lang="en-US" sz="2400" dirty="0" smtClean="0">
                <a:latin typeface="+mn-lt"/>
              </a:rPr>
              <a:t>______</a:t>
            </a:r>
          </a:p>
          <a:p>
            <a:pPr marL="342900" lvl="1" indent="-342900" defTabSz="457200">
              <a:spcBef>
                <a:spcPct val="20000"/>
              </a:spcBef>
              <a:buNone/>
            </a:pPr>
            <a:endParaRPr lang="en-US" sz="2400" dirty="0">
              <a:latin typeface="+mn-lt"/>
            </a:endParaRPr>
          </a:p>
          <a:p>
            <a:pPr marL="342900" lvl="1" indent="-342900" defTabSz="457200">
              <a:spcBef>
                <a:spcPct val="20000"/>
              </a:spcBef>
              <a:buNone/>
            </a:pPr>
            <a:r>
              <a:rPr lang="en-US" sz="2400" dirty="0">
                <a:latin typeface="+mn-lt"/>
              </a:rPr>
              <a:t>7 groups of </a:t>
            </a:r>
            <a:r>
              <a:rPr lang="en-US" sz="2400" dirty="0" smtClean="0">
                <a:latin typeface="+mn-lt"/>
              </a:rPr>
              <a:t>______ </a:t>
            </a:r>
            <a:r>
              <a:rPr lang="en-US" sz="2400" dirty="0">
                <a:latin typeface="+mn-lt"/>
              </a:rPr>
              <a:t>thousandths is </a:t>
            </a:r>
            <a:r>
              <a:rPr lang="en-US" sz="2400" dirty="0" smtClean="0">
                <a:latin typeface="+mn-lt"/>
              </a:rPr>
              <a:t>0.084	</a:t>
            </a:r>
            <a:r>
              <a:rPr lang="en-US" sz="2400" dirty="0">
                <a:latin typeface="+mn-lt"/>
              </a:rPr>
              <a:t>	0.084 ÷ </a:t>
            </a:r>
            <a:r>
              <a:rPr lang="en-US" sz="2400" dirty="0" smtClean="0">
                <a:latin typeface="+mn-lt"/>
              </a:rPr>
              <a:t>7 </a:t>
            </a:r>
            <a:r>
              <a:rPr lang="en-US" sz="2400" dirty="0">
                <a:latin typeface="+mn-lt"/>
              </a:rPr>
              <a:t>= </a:t>
            </a:r>
            <a:r>
              <a:rPr lang="en-US" sz="2400" dirty="0" smtClean="0">
                <a:latin typeface="+mn-lt"/>
              </a:rPr>
              <a:t>_______</a:t>
            </a:r>
          </a:p>
          <a:p>
            <a:pPr marL="280988" lvl="1" indent="0">
              <a:buNone/>
            </a:pPr>
            <a:r>
              <a:rPr lang="en-US" sz="2300" dirty="0" smtClean="0">
                <a:latin typeface="+mn-lt"/>
              </a:rPr>
              <a:t>2.64 </a:t>
            </a:r>
            <a:r>
              <a:rPr lang="en-US" sz="2300" dirty="0">
                <a:latin typeface="+mn-lt"/>
              </a:rPr>
              <a:t>÷ 2 = ___________ ones ÷ 2 + __________hundredths ÷ 2</a:t>
            </a:r>
          </a:p>
          <a:p>
            <a:pPr marL="0" indent="0"/>
            <a:r>
              <a:rPr lang="en-US" sz="2300" dirty="0" smtClean="0">
                <a:latin typeface="+mn-lt"/>
              </a:rPr>
              <a:t>                 = _____ </a:t>
            </a:r>
            <a:r>
              <a:rPr lang="en-US" sz="2300" dirty="0">
                <a:latin typeface="+mn-lt"/>
              </a:rPr>
              <a:t>ones + </a:t>
            </a:r>
            <a:r>
              <a:rPr lang="en-US" sz="2300" dirty="0" smtClean="0">
                <a:latin typeface="+mn-lt"/>
              </a:rPr>
              <a:t>__________hundredths</a:t>
            </a:r>
            <a:endParaRPr lang="en-US" sz="2300" dirty="0">
              <a:latin typeface="+mn-lt"/>
            </a:endParaRPr>
          </a:p>
          <a:p>
            <a:pPr marL="0" indent="0"/>
            <a:r>
              <a:rPr lang="en-US" sz="2400" dirty="0" smtClean="0">
                <a:latin typeface="+mn-lt"/>
              </a:rPr>
              <a:t>                 = __________</a:t>
            </a:r>
          </a:p>
          <a:p>
            <a:pPr marL="280988" lvl="1" indent="0">
              <a:buNone/>
            </a:pPr>
            <a:endParaRPr lang="en-US" sz="2400" dirty="0" smtClean="0">
              <a:latin typeface="+mn-lt"/>
            </a:endParaRPr>
          </a:p>
          <a:p>
            <a:pPr marL="280988" lvl="1" indent="0">
              <a:buNone/>
            </a:pPr>
            <a:r>
              <a:rPr lang="en-US" sz="2400" dirty="0" smtClean="0">
                <a:latin typeface="+mn-lt"/>
              </a:rPr>
              <a:t>12.64 </a:t>
            </a:r>
            <a:r>
              <a:rPr lang="en-US" sz="2400" i="1" dirty="0">
                <a:latin typeface="+mn-lt"/>
              </a:rPr>
              <a:t>÷</a:t>
            </a:r>
            <a:r>
              <a:rPr lang="en-US" sz="2400" dirty="0">
                <a:latin typeface="+mn-lt"/>
              </a:rPr>
              <a:t> 2 = ___________ ones ÷ 2 + __________hundredths ÷ 2</a:t>
            </a:r>
          </a:p>
          <a:p>
            <a:r>
              <a:rPr lang="en-US" sz="2400" dirty="0" smtClean="0">
                <a:latin typeface="+mn-lt"/>
              </a:rPr>
              <a:t>                  = _____ </a:t>
            </a:r>
            <a:r>
              <a:rPr lang="en-US" sz="2400" dirty="0">
                <a:latin typeface="+mn-lt"/>
              </a:rPr>
              <a:t>ones + </a:t>
            </a:r>
            <a:r>
              <a:rPr lang="en-US" sz="2400" dirty="0" smtClean="0">
                <a:latin typeface="+mn-lt"/>
              </a:rPr>
              <a:t>_____hundredths</a:t>
            </a:r>
            <a:endParaRPr lang="en-US" sz="2400" dirty="0">
              <a:latin typeface="+mn-lt"/>
            </a:endParaRPr>
          </a:p>
          <a:p>
            <a:r>
              <a:rPr lang="en-US" sz="2400" dirty="0" smtClean="0">
                <a:latin typeface="+mn-lt"/>
              </a:rPr>
              <a:t>                  = </a:t>
            </a:r>
            <a:r>
              <a:rPr lang="en-US" sz="2400" dirty="0">
                <a:latin typeface="+mn-lt"/>
              </a:rPr>
              <a:t>__________</a:t>
            </a:r>
          </a:p>
          <a:p>
            <a:pPr marL="0" indent="0"/>
            <a:endParaRPr lang="en-US" sz="2400" dirty="0" smtClean="0">
              <a:latin typeface="+mn-lt"/>
            </a:endParaRPr>
          </a:p>
          <a:p>
            <a:pPr marL="0" indent="0"/>
            <a:endParaRPr lang="en-US" sz="2400" dirty="0" smtClean="0">
              <a:latin typeface="+mn-lt"/>
            </a:endParaRPr>
          </a:p>
          <a:p>
            <a:pPr marL="342900" lvl="1" indent="-342900" defTabSz="457200">
              <a:spcBef>
                <a:spcPct val="20000"/>
              </a:spcBef>
              <a:buNone/>
            </a:pPr>
            <a:endParaRPr lang="en-US" sz="2400" dirty="0">
              <a:latin typeface="+mn-lt"/>
            </a:endParaRPr>
          </a:p>
          <a:p>
            <a:endParaRPr lang="en-US" sz="2400" dirty="0">
              <a:latin typeface="+mn-lt"/>
            </a:endParaRPr>
          </a:p>
        </p:txBody>
      </p:sp>
      <p:sp>
        <p:nvSpPr>
          <p:cNvPr id="5" name="TextBox 4"/>
          <p:cNvSpPr txBox="1"/>
          <p:nvPr/>
        </p:nvSpPr>
        <p:spPr>
          <a:xfrm>
            <a:off x="2189524" y="818601"/>
            <a:ext cx="327308" cy="400110"/>
          </a:xfrm>
          <a:prstGeom prst="rect">
            <a:avLst/>
          </a:prstGeom>
          <a:noFill/>
        </p:spPr>
        <p:txBody>
          <a:bodyPr wrap="none" rtlCol="0">
            <a:spAutoFit/>
          </a:bodyPr>
          <a:lstStyle/>
          <a:p>
            <a:r>
              <a:rPr lang="en-US" sz="2000" b="1" baseline="0" dirty="0" smtClean="0"/>
              <a:t>4</a:t>
            </a:r>
            <a:endParaRPr lang="en-US" sz="2000" b="1" baseline="0" dirty="0"/>
          </a:p>
        </p:txBody>
      </p:sp>
      <p:sp>
        <p:nvSpPr>
          <p:cNvPr id="6" name="TextBox 5"/>
          <p:cNvSpPr txBox="1"/>
          <p:nvPr/>
        </p:nvSpPr>
        <p:spPr>
          <a:xfrm>
            <a:off x="7320065" y="824448"/>
            <a:ext cx="684803" cy="400110"/>
          </a:xfrm>
          <a:prstGeom prst="rect">
            <a:avLst/>
          </a:prstGeom>
          <a:noFill/>
        </p:spPr>
        <p:txBody>
          <a:bodyPr wrap="none" rtlCol="0">
            <a:spAutoFit/>
          </a:bodyPr>
          <a:lstStyle/>
          <a:p>
            <a:r>
              <a:rPr lang="en-US" sz="2000" b="1" baseline="0" dirty="0" smtClean="0"/>
              <a:t>0.04 </a:t>
            </a:r>
            <a:endParaRPr lang="en-US" sz="2000" b="1" baseline="0" dirty="0"/>
          </a:p>
        </p:txBody>
      </p:sp>
      <p:sp>
        <p:nvSpPr>
          <p:cNvPr id="7" name="TextBox 6"/>
          <p:cNvSpPr txBox="1"/>
          <p:nvPr/>
        </p:nvSpPr>
        <p:spPr>
          <a:xfrm>
            <a:off x="7363857" y="1696594"/>
            <a:ext cx="826493" cy="400110"/>
          </a:xfrm>
          <a:prstGeom prst="rect">
            <a:avLst/>
          </a:prstGeom>
          <a:noFill/>
        </p:spPr>
        <p:txBody>
          <a:bodyPr wrap="none" rtlCol="0">
            <a:spAutoFit/>
          </a:bodyPr>
          <a:lstStyle/>
          <a:p>
            <a:r>
              <a:rPr lang="en-US" sz="2000" b="1" baseline="0" dirty="0" smtClean="0"/>
              <a:t>0.012</a:t>
            </a:r>
            <a:endParaRPr lang="en-US" sz="2000" b="1" baseline="0" dirty="0"/>
          </a:p>
        </p:txBody>
      </p:sp>
      <p:sp>
        <p:nvSpPr>
          <p:cNvPr id="8" name="TextBox 7"/>
          <p:cNvSpPr txBox="1"/>
          <p:nvPr/>
        </p:nvSpPr>
        <p:spPr>
          <a:xfrm>
            <a:off x="2123836" y="1696594"/>
            <a:ext cx="469950" cy="400110"/>
          </a:xfrm>
          <a:prstGeom prst="rect">
            <a:avLst/>
          </a:prstGeom>
          <a:noFill/>
        </p:spPr>
        <p:txBody>
          <a:bodyPr wrap="none" rtlCol="0">
            <a:spAutoFit/>
          </a:bodyPr>
          <a:lstStyle/>
          <a:p>
            <a:r>
              <a:rPr lang="en-US" sz="2000" b="1" baseline="0" dirty="0" smtClean="0"/>
              <a:t>12</a:t>
            </a:r>
            <a:endParaRPr lang="en-US" sz="2000" b="1" baseline="0" dirty="0"/>
          </a:p>
        </p:txBody>
      </p:sp>
      <p:sp>
        <p:nvSpPr>
          <p:cNvPr id="9" name="TextBox 8"/>
          <p:cNvSpPr txBox="1"/>
          <p:nvPr/>
        </p:nvSpPr>
        <p:spPr>
          <a:xfrm>
            <a:off x="5574797" y="2077614"/>
            <a:ext cx="469950" cy="400110"/>
          </a:xfrm>
          <a:prstGeom prst="rect">
            <a:avLst/>
          </a:prstGeom>
          <a:noFill/>
        </p:spPr>
        <p:txBody>
          <a:bodyPr wrap="none" rtlCol="0">
            <a:spAutoFit/>
          </a:bodyPr>
          <a:lstStyle/>
          <a:p>
            <a:r>
              <a:rPr lang="en-US" sz="2000" b="1" baseline="0" dirty="0" smtClean="0"/>
              <a:t>64</a:t>
            </a:r>
            <a:endParaRPr lang="en-US" sz="2000" b="1" baseline="0" dirty="0"/>
          </a:p>
        </p:txBody>
      </p:sp>
      <p:sp>
        <p:nvSpPr>
          <p:cNvPr id="10" name="TextBox 9"/>
          <p:cNvSpPr txBox="1"/>
          <p:nvPr/>
        </p:nvSpPr>
        <p:spPr>
          <a:xfrm>
            <a:off x="6044747" y="3815910"/>
            <a:ext cx="469950" cy="400110"/>
          </a:xfrm>
          <a:prstGeom prst="rect">
            <a:avLst/>
          </a:prstGeom>
          <a:noFill/>
        </p:spPr>
        <p:txBody>
          <a:bodyPr wrap="none" rtlCol="0">
            <a:spAutoFit/>
          </a:bodyPr>
          <a:lstStyle/>
          <a:p>
            <a:r>
              <a:rPr lang="en-US" sz="2000" b="1" baseline="0" dirty="0" smtClean="0"/>
              <a:t>64</a:t>
            </a:r>
            <a:endParaRPr lang="en-US" sz="2000" b="1" baseline="0" dirty="0"/>
          </a:p>
        </p:txBody>
      </p:sp>
      <p:sp>
        <p:nvSpPr>
          <p:cNvPr id="12" name="TextBox 11"/>
          <p:cNvSpPr txBox="1"/>
          <p:nvPr/>
        </p:nvSpPr>
        <p:spPr>
          <a:xfrm>
            <a:off x="2730400" y="2146623"/>
            <a:ext cx="327308" cy="400110"/>
          </a:xfrm>
          <a:prstGeom prst="rect">
            <a:avLst/>
          </a:prstGeom>
          <a:noFill/>
        </p:spPr>
        <p:txBody>
          <a:bodyPr wrap="none" rtlCol="0">
            <a:spAutoFit/>
          </a:bodyPr>
          <a:lstStyle/>
          <a:p>
            <a:r>
              <a:rPr lang="en-US" sz="2000" b="1" baseline="0" dirty="0" smtClean="0"/>
              <a:t>2</a:t>
            </a:r>
            <a:endParaRPr lang="en-US" sz="2000" b="1" baseline="0" dirty="0"/>
          </a:p>
        </p:txBody>
      </p:sp>
      <p:sp>
        <p:nvSpPr>
          <p:cNvPr id="13" name="TextBox 12"/>
          <p:cNvSpPr txBox="1"/>
          <p:nvPr/>
        </p:nvSpPr>
        <p:spPr>
          <a:xfrm>
            <a:off x="2064434" y="2549355"/>
            <a:ext cx="327308" cy="400110"/>
          </a:xfrm>
          <a:prstGeom prst="rect">
            <a:avLst/>
          </a:prstGeom>
          <a:noFill/>
        </p:spPr>
        <p:txBody>
          <a:bodyPr wrap="none" rtlCol="0">
            <a:spAutoFit/>
          </a:bodyPr>
          <a:lstStyle/>
          <a:p>
            <a:r>
              <a:rPr lang="en-US" sz="2000" b="1" baseline="0" dirty="0" smtClean="0"/>
              <a:t>1</a:t>
            </a:r>
            <a:endParaRPr lang="en-US" sz="2000" b="1" baseline="0" dirty="0"/>
          </a:p>
        </p:txBody>
      </p:sp>
      <p:sp>
        <p:nvSpPr>
          <p:cNvPr id="14" name="TextBox 13"/>
          <p:cNvSpPr txBox="1"/>
          <p:nvPr/>
        </p:nvSpPr>
        <p:spPr>
          <a:xfrm>
            <a:off x="3996294" y="2519237"/>
            <a:ext cx="469950" cy="400110"/>
          </a:xfrm>
          <a:prstGeom prst="rect">
            <a:avLst/>
          </a:prstGeom>
          <a:noFill/>
        </p:spPr>
        <p:txBody>
          <a:bodyPr wrap="none" rtlCol="0">
            <a:spAutoFit/>
          </a:bodyPr>
          <a:lstStyle/>
          <a:p>
            <a:r>
              <a:rPr lang="en-US" sz="2000" b="1" baseline="0" dirty="0" smtClean="0"/>
              <a:t>32</a:t>
            </a:r>
            <a:endParaRPr lang="en-US" sz="2000" b="1" baseline="0" dirty="0"/>
          </a:p>
        </p:txBody>
      </p:sp>
      <p:sp>
        <p:nvSpPr>
          <p:cNvPr id="15" name="TextBox 14"/>
          <p:cNvSpPr txBox="1"/>
          <p:nvPr/>
        </p:nvSpPr>
        <p:spPr>
          <a:xfrm>
            <a:off x="2751807" y="3841576"/>
            <a:ext cx="469950" cy="400110"/>
          </a:xfrm>
          <a:prstGeom prst="rect">
            <a:avLst/>
          </a:prstGeom>
          <a:noFill/>
        </p:spPr>
        <p:txBody>
          <a:bodyPr wrap="none" rtlCol="0">
            <a:spAutoFit/>
          </a:bodyPr>
          <a:lstStyle/>
          <a:p>
            <a:r>
              <a:rPr lang="en-US" sz="2000" b="1" baseline="0" dirty="0" smtClean="0"/>
              <a:t>12</a:t>
            </a:r>
            <a:endParaRPr lang="en-US" sz="2000" b="1" baseline="0" dirty="0"/>
          </a:p>
        </p:txBody>
      </p:sp>
      <p:sp>
        <p:nvSpPr>
          <p:cNvPr id="16" name="TextBox 15"/>
          <p:cNvSpPr txBox="1"/>
          <p:nvPr/>
        </p:nvSpPr>
        <p:spPr>
          <a:xfrm>
            <a:off x="2302931" y="2978305"/>
            <a:ext cx="683851" cy="400110"/>
          </a:xfrm>
          <a:prstGeom prst="rect">
            <a:avLst/>
          </a:prstGeom>
          <a:noFill/>
        </p:spPr>
        <p:txBody>
          <a:bodyPr wrap="none" rtlCol="0">
            <a:spAutoFit/>
          </a:bodyPr>
          <a:lstStyle/>
          <a:p>
            <a:r>
              <a:rPr lang="en-US" sz="2000" b="1" baseline="0" dirty="0" smtClean="0"/>
              <a:t>1.32</a:t>
            </a:r>
            <a:endParaRPr lang="en-US" sz="2000" b="1" baseline="0" dirty="0"/>
          </a:p>
        </p:txBody>
      </p:sp>
      <p:sp>
        <p:nvSpPr>
          <p:cNvPr id="17" name="TextBox 16"/>
          <p:cNvSpPr txBox="1"/>
          <p:nvPr/>
        </p:nvSpPr>
        <p:spPr>
          <a:xfrm>
            <a:off x="1958946" y="4628561"/>
            <a:ext cx="327308" cy="400110"/>
          </a:xfrm>
          <a:prstGeom prst="rect">
            <a:avLst/>
          </a:prstGeom>
          <a:noFill/>
        </p:spPr>
        <p:txBody>
          <a:bodyPr wrap="none" rtlCol="0">
            <a:spAutoFit/>
          </a:bodyPr>
          <a:lstStyle/>
          <a:p>
            <a:r>
              <a:rPr lang="en-US" sz="2000" b="1" baseline="0" dirty="0" smtClean="0"/>
              <a:t>6</a:t>
            </a:r>
            <a:endParaRPr lang="en-US" sz="2000" b="1" baseline="0" dirty="0"/>
          </a:p>
        </p:txBody>
      </p:sp>
      <p:sp>
        <p:nvSpPr>
          <p:cNvPr id="18" name="TextBox 17"/>
          <p:cNvSpPr txBox="1"/>
          <p:nvPr/>
        </p:nvSpPr>
        <p:spPr>
          <a:xfrm>
            <a:off x="2189524" y="5086882"/>
            <a:ext cx="683851" cy="400110"/>
          </a:xfrm>
          <a:prstGeom prst="rect">
            <a:avLst/>
          </a:prstGeom>
          <a:noFill/>
        </p:spPr>
        <p:txBody>
          <a:bodyPr wrap="none" rtlCol="0">
            <a:spAutoFit/>
          </a:bodyPr>
          <a:lstStyle/>
          <a:p>
            <a:r>
              <a:rPr lang="en-US" sz="2000" b="1" baseline="0" dirty="0" smtClean="0"/>
              <a:t>6.32</a:t>
            </a:r>
            <a:endParaRPr lang="en-US" sz="2000" b="1" baseline="0" dirty="0"/>
          </a:p>
        </p:txBody>
      </p:sp>
      <p:sp>
        <p:nvSpPr>
          <p:cNvPr id="19" name="TextBox 18"/>
          <p:cNvSpPr txBox="1"/>
          <p:nvPr/>
        </p:nvSpPr>
        <p:spPr>
          <a:xfrm>
            <a:off x="3736020" y="4628561"/>
            <a:ext cx="541209" cy="400110"/>
          </a:xfrm>
          <a:prstGeom prst="rect">
            <a:avLst/>
          </a:prstGeom>
          <a:noFill/>
        </p:spPr>
        <p:txBody>
          <a:bodyPr wrap="none" rtlCol="0">
            <a:spAutoFit/>
          </a:bodyPr>
          <a:lstStyle/>
          <a:p>
            <a:r>
              <a:rPr lang="en-US" sz="2000" b="1" baseline="0" dirty="0" smtClean="0"/>
              <a:t>.32</a:t>
            </a:r>
            <a:endParaRPr lang="en-US" sz="2000" b="1" baseline="0" dirty="0"/>
          </a:p>
        </p:txBody>
      </p:sp>
      <p:sp>
        <p:nvSpPr>
          <p:cNvPr id="20" name="TextBox 19"/>
          <p:cNvSpPr txBox="1"/>
          <p:nvPr/>
        </p:nvSpPr>
        <p:spPr>
          <a:xfrm>
            <a:off x="4231269" y="5715361"/>
            <a:ext cx="4547589" cy="400110"/>
          </a:xfrm>
          <a:prstGeom prst="rect">
            <a:avLst/>
          </a:prstGeom>
          <a:noFill/>
        </p:spPr>
        <p:txBody>
          <a:bodyPr wrap="none" rtlCol="0">
            <a:spAutoFit/>
          </a:bodyPr>
          <a:lstStyle/>
          <a:p>
            <a:pPr marL="0" indent="0"/>
            <a:r>
              <a:rPr lang="en-US" sz="2000" baseline="0" dirty="0" smtClean="0">
                <a:solidFill>
                  <a:srgbClr val="7B083C"/>
                </a:solidFill>
              </a:rPr>
              <a:t>Lesson 13, Problem Set, Page 1.E.10</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spTree>
    <p:extLst>
      <p:ext uri="{BB962C8B-B14F-4D97-AF65-F5344CB8AC3E}">
        <p14:creationId xmlns:p14="http://schemas.microsoft.com/office/powerpoint/2010/main" val="171878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ssolv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dissolv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dissolv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P spid="18" grpId="0"/>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57</a:t>
            </a:fld>
            <a:endParaRPr lang="en-US" dirty="0"/>
          </a:p>
        </p:txBody>
      </p:sp>
      <p:sp>
        <p:nvSpPr>
          <p:cNvPr id="4" name="Content Placeholder 3"/>
          <p:cNvSpPr>
            <a:spLocks noGrp="1"/>
          </p:cNvSpPr>
          <p:nvPr>
            <p:ph idx="4294967295"/>
          </p:nvPr>
        </p:nvSpPr>
        <p:spPr>
          <a:xfrm>
            <a:off x="457200" y="763859"/>
            <a:ext cx="1710429" cy="736115"/>
          </a:xfrm>
        </p:spPr>
        <p:txBody>
          <a:bodyPr/>
          <a:lstStyle/>
          <a:p>
            <a:r>
              <a:rPr lang="en-US" dirty="0" smtClean="0"/>
              <a:t>6.72 ÷ 3 </a:t>
            </a:r>
            <a:endParaRPr lang="en-US" dirty="0"/>
          </a:p>
        </p:txBody>
      </p:sp>
      <p:sp>
        <p:nvSpPr>
          <p:cNvPr id="5" name="TextBox 4"/>
          <p:cNvSpPr txBox="1"/>
          <p:nvPr/>
        </p:nvSpPr>
        <p:spPr>
          <a:xfrm>
            <a:off x="216353" y="5715361"/>
            <a:ext cx="4504759" cy="400110"/>
          </a:xfrm>
          <a:prstGeom prst="rect">
            <a:avLst/>
          </a:prstGeom>
          <a:noFill/>
        </p:spPr>
        <p:txBody>
          <a:bodyPr wrap="none" rtlCol="0">
            <a:spAutoFit/>
          </a:bodyPr>
          <a:lstStyle/>
          <a:p>
            <a:pPr marL="0" indent="0"/>
            <a:r>
              <a:rPr lang="en-US" sz="2000" baseline="0" dirty="0" smtClean="0">
                <a:solidFill>
                  <a:srgbClr val="7B083C"/>
                </a:solidFill>
              </a:rPr>
              <a:t>Lesson 14, Problem Set, Page 1.F.19</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01787954"/>
              </p:ext>
            </p:extLst>
          </p:nvPr>
        </p:nvGraphicFramePr>
        <p:xfrm>
          <a:off x="3289520" y="1162747"/>
          <a:ext cx="4494237" cy="3085354"/>
        </p:xfrm>
        <a:graphic>
          <a:graphicData uri="http://schemas.openxmlformats.org/drawingml/2006/table">
            <a:tbl>
              <a:tblPr firstRow="1" bandRow="1">
                <a:tableStyleId>{5C22544A-7EE6-4342-B048-85BDC9FD1C3A}</a:tableStyleId>
              </a:tblPr>
              <a:tblGrid>
                <a:gridCol w="1560276"/>
                <a:gridCol w="1477929"/>
                <a:gridCol w="1456032"/>
              </a:tblGrid>
              <a:tr h="463569">
                <a:tc>
                  <a:txBody>
                    <a:bodyPr/>
                    <a:lstStyle/>
                    <a:p>
                      <a:pPr algn="ctr"/>
                      <a:r>
                        <a:rPr lang="en-US" dirty="0" smtClean="0"/>
                        <a:t>ones</a:t>
                      </a:r>
                      <a:endParaRPr lang="en-US" dirty="0"/>
                    </a:p>
                  </a:txBody>
                  <a:tcPr/>
                </a:tc>
                <a:tc>
                  <a:txBody>
                    <a:bodyPr/>
                    <a:lstStyle/>
                    <a:p>
                      <a:pPr algn="ctr"/>
                      <a:r>
                        <a:rPr lang="en-US" dirty="0" smtClean="0"/>
                        <a:t>tenths</a:t>
                      </a:r>
                      <a:endParaRPr lang="en-US" dirty="0"/>
                    </a:p>
                  </a:txBody>
                  <a:tcPr/>
                </a:tc>
                <a:tc>
                  <a:txBody>
                    <a:bodyPr/>
                    <a:lstStyle/>
                    <a:p>
                      <a:pPr algn="ctr"/>
                      <a:r>
                        <a:rPr lang="en-US" dirty="0" smtClean="0"/>
                        <a:t>hundredths</a:t>
                      </a:r>
                      <a:endParaRPr lang="en-US" dirty="0"/>
                    </a:p>
                  </a:txBody>
                  <a:tcPr/>
                </a:tc>
              </a:tr>
              <a:tr h="702854">
                <a:tc>
                  <a:txBody>
                    <a:bodyPr/>
                    <a:lstStyle/>
                    <a:p>
                      <a:endParaRPr lang="en-US" dirty="0"/>
                    </a:p>
                  </a:txBody>
                  <a:tcPr/>
                </a:tc>
                <a:tc>
                  <a:txBody>
                    <a:bodyPr/>
                    <a:lstStyle/>
                    <a:p>
                      <a:endParaRPr lang="en-US" dirty="0"/>
                    </a:p>
                  </a:txBody>
                  <a:tcPr/>
                </a:tc>
                <a:tc>
                  <a:txBody>
                    <a:bodyPr/>
                    <a:lstStyle/>
                    <a:p>
                      <a:endParaRPr lang="en-US" dirty="0"/>
                    </a:p>
                  </a:txBody>
                  <a:tcPr/>
                </a:tc>
              </a:tr>
              <a:tr h="727681">
                <a:tc>
                  <a:txBody>
                    <a:bodyPr/>
                    <a:lstStyle/>
                    <a:p>
                      <a:endParaRPr lang="en-US" dirty="0"/>
                    </a:p>
                  </a:txBody>
                  <a:tcPr/>
                </a:tc>
                <a:tc>
                  <a:txBody>
                    <a:bodyPr/>
                    <a:lstStyle/>
                    <a:p>
                      <a:endParaRPr lang="en-US" dirty="0"/>
                    </a:p>
                  </a:txBody>
                  <a:tcPr/>
                </a:tc>
                <a:tc>
                  <a:txBody>
                    <a:bodyPr/>
                    <a:lstStyle/>
                    <a:p>
                      <a:endParaRPr lang="en-US" dirty="0"/>
                    </a:p>
                  </a:txBody>
                  <a:tcPr/>
                </a:tc>
              </a:tr>
              <a:tr h="727681">
                <a:tc>
                  <a:txBody>
                    <a:bodyPr/>
                    <a:lstStyle/>
                    <a:p>
                      <a:endParaRPr lang="en-US" dirty="0"/>
                    </a:p>
                  </a:txBody>
                  <a:tcPr/>
                </a:tc>
                <a:tc>
                  <a:txBody>
                    <a:bodyPr/>
                    <a:lstStyle/>
                    <a:p>
                      <a:endParaRPr lang="en-US" dirty="0"/>
                    </a:p>
                  </a:txBody>
                  <a:tcPr/>
                </a:tc>
                <a:tc>
                  <a:txBody>
                    <a:bodyPr/>
                    <a:lstStyle/>
                    <a:p>
                      <a:endParaRPr lang="en-US" dirty="0"/>
                    </a:p>
                  </a:txBody>
                  <a:tcPr/>
                </a:tc>
              </a:tr>
              <a:tr h="463569">
                <a:tc>
                  <a:txBody>
                    <a:bodyPr/>
                    <a:lstStyle/>
                    <a:p>
                      <a:pPr algn="ctr"/>
                      <a:endParaRPr lang="en-US" dirty="0"/>
                    </a:p>
                  </a:txBody>
                  <a:tcPr/>
                </a:tc>
                <a:tc>
                  <a:txBody>
                    <a:bodyPr/>
                    <a:lstStyle/>
                    <a:p>
                      <a:pPr algn="l"/>
                      <a:r>
                        <a:rPr lang="en-US" dirty="0" smtClean="0"/>
                        <a:t>  </a:t>
                      </a:r>
                      <a:endParaRPr lang="en-US" dirty="0"/>
                    </a:p>
                  </a:txBody>
                  <a:tcPr/>
                </a:tc>
                <a:tc>
                  <a:txBody>
                    <a:bodyPr/>
                    <a:lstStyle/>
                    <a:p>
                      <a:pPr algn="l"/>
                      <a:endParaRPr lang="en-US" dirty="0"/>
                    </a:p>
                  </a:txBody>
                  <a:tcPr/>
                </a:tc>
              </a:tr>
            </a:tbl>
          </a:graphicData>
        </a:graphic>
      </p:graphicFrame>
      <p:sp>
        <p:nvSpPr>
          <p:cNvPr id="10" name="TextBox 9"/>
          <p:cNvSpPr txBox="1"/>
          <p:nvPr/>
        </p:nvSpPr>
        <p:spPr>
          <a:xfrm>
            <a:off x="0" y="1426382"/>
            <a:ext cx="3289520" cy="369332"/>
          </a:xfrm>
          <a:prstGeom prst="rect">
            <a:avLst/>
          </a:prstGeom>
          <a:noFill/>
        </p:spPr>
        <p:txBody>
          <a:bodyPr wrap="none" rtlCol="0">
            <a:spAutoFit/>
          </a:bodyPr>
          <a:lstStyle/>
          <a:p>
            <a:r>
              <a:rPr lang="en-US" baseline="0" dirty="0" smtClean="0"/>
              <a:t>Show the total with your disks.</a:t>
            </a:r>
            <a:endParaRPr lang="en-US" baseline="0" dirty="0"/>
          </a:p>
        </p:txBody>
      </p:sp>
      <p:grpSp>
        <p:nvGrpSpPr>
          <p:cNvPr id="18" name="Group 17"/>
          <p:cNvGrpSpPr/>
          <p:nvPr/>
        </p:nvGrpSpPr>
        <p:grpSpPr>
          <a:xfrm>
            <a:off x="3390072" y="1729230"/>
            <a:ext cx="817605" cy="104973"/>
            <a:chOff x="3390072" y="1764333"/>
            <a:chExt cx="817605" cy="104973"/>
          </a:xfrm>
        </p:grpSpPr>
        <p:sp>
          <p:nvSpPr>
            <p:cNvPr id="11" name="Oval 10"/>
            <p:cNvSpPr/>
            <p:nvPr/>
          </p:nvSpPr>
          <p:spPr>
            <a:xfrm>
              <a:off x="3390072"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2" name="Oval 11"/>
            <p:cNvSpPr/>
            <p:nvPr/>
          </p:nvSpPr>
          <p:spPr>
            <a:xfrm>
              <a:off x="3575315"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3" name="Oval 12"/>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4" name="Oval 13"/>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5" name="Oval 14"/>
            <p:cNvSpPr/>
            <p:nvPr/>
          </p:nvSpPr>
          <p:spPr>
            <a:xfrm>
              <a:off x="4120096"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sp>
        <p:nvSpPr>
          <p:cNvPr id="16" name="Oval 15"/>
          <p:cNvSpPr/>
          <p:nvPr/>
        </p:nvSpPr>
        <p:spPr>
          <a:xfrm>
            <a:off x="3390072" y="1977434"/>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7" name="Oval 16"/>
          <p:cNvSpPr/>
          <p:nvPr/>
        </p:nvSpPr>
        <p:spPr>
          <a:xfrm>
            <a:off x="4991747" y="19774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nvGrpSpPr>
          <p:cNvPr id="19" name="Group 18"/>
          <p:cNvGrpSpPr/>
          <p:nvPr/>
        </p:nvGrpSpPr>
        <p:grpSpPr>
          <a:xfrm>
            <a:off x="4986691" y="1764332"/>
            <a:ext cx="817605" cy="104973"/>
            <a:chOff x="3390072" y="1764333"/>
            <a:chExt cx="817605" cy="104973"/>
          </a:xfrm>
        </p:grpSpPr>
        <p:sp>
          <p:nvSpPr>
            <p:cNvPr id="20" name="Oval 19"/>
            <p:cNvSpPr/>
            <p:nvPr/>
          </p:nvSpPr>
          <p:spPr>
            <a:xfrm>
              <a:off x="3390072"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21" name="Oval 20"/>
            <p:cNvSpPr/>
            <p:nvPr/>
          </p:nvSpPr>
          <p:spPr>
            <a:xfrm>
              <a:off x="3575315"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22" name="Oval 21"/>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23" name="Oval 22"/>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24" name="Oval 23"/>
            <p:cNvSpPr/>
            <p:nvPr/>
          </p:nvSpPr>
          <p:spPr>
            <a:xfrm>
              <a:off x="4120096"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sp>
        <p:nvSpPr>
          <p:cNvPr id="25" name="Oval 24"/>
          <p:cNvSpPr/>
          <p:nvPr/>
        </p:nvSpPr>
        <p:spPr>
          <a:xfrm>
            <a:off x="5144147" y="1977434"/>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nvGrpSpPr>
          <p:cNvPr id="26" name="Group 25"/>
          <p:cNvGrpSpPr/>
          <p:nvPr/>
        </p:nvGrpSpPr>
        <p:grpSpPr>
          <a:xfrm>
            <a:off x="6510416" y="1816819"/>
            <a:ext cx="261877" cy="104973"/>
            <a:chOff x="3760557" y="1764333"/>
            <a:chExt cx="261877" cy="104973"/>
          </a:xfrm>
        </p:grpSpPr>
        <p:sp>
          <p:nvSpPr>
            <p:cNvPr id="29" name="Oval 28"/>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30" name="Oval 29"/>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40" name="Group 39"/>
          <p:cNvGrpSpPr/>
          <p:nvPr/>
        </p:nvGrpSpPr>
        <p:grpSpPr>
          <a:xfrm>
            <a:off x="3289520" y="1162747"/>
            <a:ext cx="4499404" cy="3742276"/>
            <a:chOff x="3289520" y="1162747"/>
            <a:chExt cx="4499404" cy="3742276"/>
          </a:xfrm>
        </p:grpSpPr>
        <p:cxnSp>
          <p:nvCxnSpPr>
            <p:cNvPr id="8" name="Straight Connector 7"/>
            <p:cNvCxnSpPr/>
            <p:nvPr/>
          </p:nvCxnSpPr>
          <p:spPr>
            <a:xfrm>
              <a:off x="4849797" y="1190397"/>
              <a:ext cx="21895" cy="371462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326860" y="1162747"/>
              <a:ext cx="21895" cy="37422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3289520" y="2294913"/>
              <a:ext cx="4499404" cy="1986034"/>
              <a:chOff x="3289520" y="2294913"/>
              <a:chExt cx="4499404" cy="1986034"/>
            </a:xfrm>
          </p:grpSpPr>
          <p:cxnSp>
            <p:nvCxnSpPr>
              <p:cNvPr id="32" name="Straight Connector 31"/>
              <p:cNvCxnSpPr/>
              <p:nvPr/>
            </p:nvCxnSpPr>
            <p:spPr>
              <a:xfrm flipV="1">
                <a:off x="3289520" y="2294913"/>
                <a:ext cx="4499404" cy="32846"/>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289520" y="3049495"/>
                <a:ext cx="4499404" cy="32846"/>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3289520" y="3716485"/>
                <a:ext cx="4499404" cy="32846"/>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289520" y="4248101"/>
                <a:ext cx="4499404" cy="32846"/>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grpSp>
      </p:grpSp>
      <p:cxnSp>
        <p:nvCxnSpPr>
          <p:cNvPr id="42" name="Straight Connector 41"/>
          <p:cNvCxnSpPr/>
          <p:nvPr/>
        </p:nvCxnSpPr>
        <p:spPr>
          <a:xfrm>
            <a:off x="3741041" y="1680921"/>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059884" y="1690070"/>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357229" y="1970331"/>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906940" y="1702818"/>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567661" y="1702818"/>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958904" y="1729230"/>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329712" y="1716023"/>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141546" y="1737921"/>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390072" y="1690070"/>
            <a:ext cx="120424" cy="131385"/>
          </a:xfrm>
          <a:prstGeom prst="line">
            <a:avLst/>
          </a:prstGeom>
        </p:spPr>
        <p:style>
          <a:lnRef idx="2">
            <a:schemeClr val="accent1"/>
          </a:lnRef>
          <a:fillRef idx="0">
            <a:schemeClr val="accent1"/>
          </a:fillRef>
          <a:effectRef idx="1">
            <a:schemeClr val="accent1"/>
          </a:effectRef>
          <a:fontRef idx="minor">
            <a:schemeClr val="tx1"/>
          </a:fontRef>
        </p:style>
      </p:cxnSp>
      <p:grpSp>
        <p:nvGrpSpPr>
          <p:cNvPr id="52" name="Group 51"/>
          <p:cNvGrpSpPr/>
          <p:nvPr/>
        </p:nvGrpSpPr>
        <p:grpSpPr>
          <a:xfrm>
            <a:off x="3755406" y="2609640"/>
            <a:ext cx="261877" cy="104973"/>
            <a:chOff x="3760557" y="1764333"/>
            <a:chExt cx="261877" cy="104973"/>
          </a:xfrm>
        </p:grpSpPr>
        <p:sp>
          <p:nvSpPr>
            <p:cNvPr id="53" name="Oval 52"/>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54" name="Oval 53"/>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55" name="Group 54"/>
          <p:cNvGrpSpPr/>
          <p:nvPr/>
        </p:nvGrpSpPr>
        <p:grpSpPr>
          <a:xfrm>
            <a:off x="3780284" y="3939987"/>
            <a:ext cx="261877" cy="104973"/>
            <a:chOff x="3760557" y="1764333"/>
            <a:chExt cx="261877" cy="104973"/>
          </a:xfrm>
        </p:grpSpPr>
        <p:sp>
          <p:nvSpPr>
            <p:cNvPr id="56" name="Oval 55"/>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57" name="Oval 56"/>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58" name="Group 57"/>
          <p:cNvGrpSpPr/>
          <p:nvPr/>
        </p:nvGrpSpPr>
        <p:grpSpPr>
          <a:xfrm>
            <a:off x="3732644" y="3358823"/>
            <a:ext cx="261877" cy="104973"/>
            <a:chOff x="3760557" y="1764333"/>
            <a:chExt cx="261877" cy="104973"/>
          </a:xfrm>
        </p:grpSpPr>
        <p:sp>
          <p:nvSpPr>
            <p:cNvPr id="59" name="Oval 58"/>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60" name="Oval 59"/>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61" name="Group 60"/>
          <p:cNvGrpSpPr/>
          <p:nvPr/>
        </p:nvGrpSpPr>
        <p:grpSpPr>
          <a:xfrm>
            <a:off x="5144147" y="2644742"/>
            <a:ext cx="261877" cy="104973"/>
            <a:chOff x="3760557" y="1764333"/>
            <a:chExt cx="261877" cy="104973"/>
          </a:xfrm>
        </p:grpSpPr>
        <p:sp>
          <p:nvSpPr>
            <p:cNvPr id="62" name="Oval 61"/>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63" name="Oval 62"/>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64" name="Group 63"/>
          <p:cNvGrpSpPr/>
          <p:nvPr/>
        </p:nvGrpSpPr>
        <p:grpSpPr>
          <a:xfrm>
            <a:off x="5145769" y="3948011"/>
            <a:ext cx="261877" cy="104973"/>
            <a:chOff x="3760557" y="1764333"/>
            <a:chExt cx="261877" cy="104973"/>
          </a:xfrm>
        </p:grpSpPr>
        <p:sp>
          <p:nvSpPr>
            <p:cNvPr id="65" name="Oval 64"/>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66" name="Oval 65"/>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67" name="Group 66"/>
          <p:cNvGrpSpPr/>
          <p:nvPr/>
        </p:nvGrpSpPr>
        <p:grpSpPr>
          <a:xfrm>
            <a:off x="5189127" y="3358823"/>
            <a:ext cx="261877" cy="104973"/>
            <a:chOff x="3760557" y="1764333"/>
            <a:chExt cx="261877" cy="104973"/>
          </a:xfrm>
        </p:grpSpPr>
        <p:sp>
          <p:nvSpPr>
            <p:cNvPr id="68" name="Oval 67"/>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69" name="Oval 68"/>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cxnSp>
        <p:nvCxnSpPr>
          <p:cNvPr id="70" name="Straight Connector 69"/>
          <p:cNvCxnSpPr/>
          <p:nvPr/>
        </p:nvCxnSpPr>
        <p:spPr>
          <a:xfrm>
            <a:off x="5144147" y="1968337"/>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981216" y="1933638"/>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5498629" y="1737920"/>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5804296" y="1869306"/>
            <a:ext cx="706120" cy="320437"/>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665196" y="1781716"/>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6488301" y="1773023"/>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5716715" y="1755762"/>
            <a:ext cx="120424" cy="131385"/>
          </a:xfrm>
          <a:prstGeom prst="line">
            <a:avLst/>
          </a:prstGeom>
        </p:spPr>
        <p:style>
          <a:lnRef idx="2">
            <a:schemeClr val="accent1"/>
          </a:lnRef>
          <a:fillRef idx="0">
            <a:schemeClr val="accent1"/>
          </a:fillRef>
          <a:effectRef idx="1">
            <a:schemeClr val="accent1"/>
          </a:effectRef>
          <a:fontRef idx="minor">
            <a:schemeClr val="tx1"/>
          </a:fontRef>
        </p:style>
      </p:cxnSp>
      <p:grpSp>
        <p:nvGrpSpPr>
          <p:cNvPr id="93" name="Group 92"/>
          <p:cNvGrpSpPr/>
          <p:nvPr/>
        </p:nvGrpSpPr>
        <p:grpSpPr>
          <a:xfrm>
            <a:off x="6523421" y="1988701"/>
            <a:ext cx="825545" cy="306212"/>
            <a:chOff x="5353758" y="4978193"/>
            <a:chExt cx="825545" cy="306212"/>
          </a:xfrm>
        </p:grpSpPr>
        <p:grpSp>
          <p:nvGrpSpPr>
            <p:cNvPr id="78" name="Group 77"/>
            <p:cNvGrpSpPr/>
            <p:nvPr/>
          </p:nvGrpSpPr>
          <p:grpSpPr>
            <a:xfrm>
              <a:off x="5716715" y="4995577"/>
              <a:ext cx="261877" cy="104973"/>
              <a:chOff x="3760557" y="1764333"/>
              <a:chExt cx="261877" cy="104973"/>
            </a:xfrm>
          </p:grpSpPr>
          <p:sp>
            <p:nvSpPr>
              <p:cNvPr id="79" name="Oval 78"/>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80" name="Oval 79"/>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81" name="Group 80"/>
            <p:cNvGrpSpPr/>
            <p:nvPr/>
          </p:nvGrpSpPr>
          <p:grpSpPr>
            <a:xfrm>
              <a:off x="5365029" y="5165361"/>
              <a:ext cx="261877" cy="104973"/>
              <a:chOff x="3760557" y="1764333"/>
              <a:chExt cx="261877" cy="104973"/>
            </a:xfrm>
          </p:grpSpPr>
          <p:sp>
            <p:nvSpPr>
              <p:cNvPr id="82" name="Oval 81"/>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83" name="Oval 82"/>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84" name="Group 83"/>
            <p:cNvGrpSpPr/>
            <p:nvPr/>
          </p:nvGrpSpPr>
          <p:grpSpPr>
            <a:xfrm>
              <a:off x="5716715" y="5179432"/>
              <a:ext cx="261877" cy="104973"/>
              <a:chOff x="3760557" y="1764333"/>
              <a:chExt cx="261877" cy="104973"/>
            </a:xfrm>
          </p:grpSpPr>
          <p:sp>
            <p:nvSpPr>
              <p:cNvPr id="85" name="Oval 84"/>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86" name="Oval 85"/>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87" name="Group 86"/>
            <p:cNvGrpSpPr/>
            <p:nvPr/>
          </p:nvGrpSpPr>
          <p:grpSpPr>
            <a:xfrm>
              <a:off x="5353758" y="4978193"/>
              <a:ext cx="261877" cy="104973"/>
              <a:chOff x="3760557" y="1764333"/>
              <a:chExt cx="261877" cy="104973"/>
            </a:xfrm>
          </p:grpSpPr>
          <p:sp>
            <p:nvSpPr>
              <p:cNvPr id="88" name="Oval 87"/>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89" name="Oval 88"/>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90" name="Group 89"/>
            <p:cNvGrpSpPr/>
            <p:nvPr/>
          </p:nvGrpSpPr>
          <p:grpSpPr>
            <a:xfrm rot="16200000">
              <a:off x="5995878" y="5083596"/>
              <a:ext cx="261877" cy="104973"/>
              <a:chOff x="3760557" y="1764333"/>
              <a:chExt cx="261877" cy="104973"/>
            </a:xfrm>
          </p:grpSpPr>
          <p:sp>
            <p:nvSpPr>
              <p:cNvPr id="91" name="Oval 90"/>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92" name="Oval 91"/>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cxnSp>
        <p:nvCxnSpPr>
          <p:cNvPr id="94" name="Straight Connector 93"/>
          <p:cNvCxnSpPr/>
          <p:nvPr/>
        </p:nvCxnSpPr>
        <p:spPr>
          <a:xfrm>
            <a:off x="6894726" y="1988701"/>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6708615" y="2152207"/>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6500500" y="2131297"/>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6672677" y="1977433"/>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6517354" y="1964809"/>
            <a:ext cx="120424" cy="131385"/>
          </a:xfrm>
          <a:prstGeom prst="line">
            <a:avLst/>
          </a:prstGeom>
        </p:spPr>
        <p:style>
          <a:lnRef idx="2">
            <a:schemeClr val="accent1"/>
          </a:lnRef>
          <a:fillRef idx="0">
            <a:schemeClr val="accent1"/>
          </a:fillRef>
          <a:effectRef idx="1">
            <a:schemeClr val="accent1"/>
          </a:effectRef>
          <a:fontRef idx="minor">
            <a:schemeClr val="tx1"/>
          </a:fontRef>
        </p:style>
      </p:cxnSp>
      <p:grpSp>
        <p:nvGrpSpPr>
          <p:cNvPr id="99" name="Group 98"/>
          <p:cNvGrpSpPr/>
          <p:nvPr/>
        </p:nvGrpSpPr>
        <p:grpSpPr>
          <a:xfrm>
            <a:off x="6772293" y="3934631"/>
            <a:ext cx="261877" cy="104973"/>
            <a:chOff x="3760557" y="1764333"/>
            <a:chExt cx="261877" cy="104973"/>
          </a:xfrm>
        </p:grpSpPr>
        <p:sp>
          <p:nvSpPr>
            <p:cNvPr id="100" name="Oval 99"/>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01" name="Oval 100"/>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102" name="Group 101"/>
          <p:cNvGrpSpPr/>
          <p:nvPr/>
        </p:nvGrpSpPr>
        <p:grpSpPr>
          <a:xfrm>
            <a:off x="6440279" y="3912908"/>
            <a:ext cx="261877" cy="104973"/>
            <a:chOff x="3760557" y="1764333"/>
            <a:chExt cx="261877" cy="104973"/>
          </a:xfrm>
        </p:grpSpPr>
        <p:sp>
          <p:nvSpPr>
            <p:cNvPr id="103" name="Oval 102"/>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04" name="Oval 103"/>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105" name="Group 104"/>
          <p:cNvGrpSpPr/>
          <p:nvPr/>
        </p:nvGrpSpPr>
        <p:grpSpPr>
          <a:xfrm>
            <a:off x="6788869" y="3306336"/>
            <a:ext cx="261877" cy="104973"/>
            <a:chOff x="3760557" y="1764333"/>
            <a:chExt cx="261877" cy="104973"/>
          </a:xfrm>
        </p:grpSpPr>
        <p:sp>
          <p:nvSpPr>
            <p:cNvPr id="106" name="Oval 105"/>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07" name="Oval 106"/>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108" name="Group 107"/>
          <p:cNvGrpSpPr/>
          <p:nvPr/>
        </p:nvGrpSpPr>
        <p:grpSpPr>
          <a:xfrm>
            <a:off x="6460177" y="3272394"/>
            <a:ext cx="261877" cy="104973"/>
            <a:chOff x="3760557" y="1764333"/>
            <a:chExt cx="261877" cy="104973"/>
          </a:xfrm>
        </p:grpSpPr>
        <p:sp>
          <p:nvSpPr>
            <p:cNvPr id="109" name="Oval 108"/>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10" name="Oval 109"/>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111" name="Group 110"/>
          <p:cNvGrpSpPr/>
          <p:nvPr/>
        </p:nvGrpSpPr>
        <p:grpSpPr>
          <a:xfrm>
            <a:off x="6772293" y="2567910"/>
            <a:ext cx="261877" cy="104973"/>
            <a:chOff x="3760557" y="1764333"/>
            <a:chExt cx="261877" cy="104973"/>
          </a:xfrm>
        </p:grpSpPr>
        <p:sp>
          <p:nvSpPr>
            <p:cNvPr id="112" name="Oval 111"/>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13" name="Oval 112"/>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grpSp>
        <p:nvGrpSpPr>
          <p:cNvPr id="114" name="Group 113"/>
          <p:cNvGrpSpPr/>
          <p:nvPr/>
        </p:nvGrpSpPr>
        <p:grpSpPr>
          <a:xfrm>
            <a:off x="6460177" y="2537646"/>
            <a:ext cx="261877" cy="104973"/>
            <a:chOff x="3760557" y="1764333"/>
            <a:chExt cx="261877" cy="104973"/>
          </a:xfrm>
        </p:grpSpPr>
        <p:sp>
          <p:nvSpPr>
            <p:cNvPr id="115" name="Oval 114"/>
            <p:cNvSpPr/>
            <p:nvPr/>
          </p:nvSpPr>
          <p:spPr>
            <a:xfrm>
              <a:off x="3760557" y="1764333"/>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116" name="Oval 115"/>
            <p:cNvSpPr/>
            <p:nvPr/>
          </p:nvSpPr>
          <p:spPr>
            <a:xfrm>
              <a:off x="3934853" y="1781717"/>
              <a:ext cx="87581" cy="87589"/>
            </a:xfrm>
            <a:prstGeom prst="ellips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grpSp>
      <p:cxnSp>
        <p:nvCxnSpPr>
          <p:cNvPr id="117" name="Straight Connector 116"/>
          <p:cNvCxnSpPr/>
          <p:nvPr/>
        </p:nvCxnSpPr>
        <p:spPr>
          <a:xfrm>
            <a:off x="7271370" y="2189743"/>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7025230" y="2197765"/>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7261377" y="2010597"/>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7060674" y="1957776"/>
            <a:ext cx="120424" cy="1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6863888" y="2152207"/>
            <a:ext cx="120424" cy="131385"/>
          </a:xfrm>
          <a:prstGeom prst="line">
            <a:avLst/>
          </a:prstGeom>
        </p:spPr>
        <p:style>
          <a:lnRef idx="2">
            <a:schemeClr val="accent1"/>
          </a:lnRef>
          <a:fillRef idx="0">
            <a:schemeClr val="accent1"/>
          </a:fillRef>
          <a:effectRef idx="1">
            <a:schemeClr val="accent1"/>
          </a:effectRef>
          <a:fontRef idx="minor">
            <a:schemeClr val="tx1"/>
          </a:fontRef>
        </p:style>
      </p:cxnSp>
      <p:sp>
        <p:nvSpPr>
          <p:cNvPr id="122" name="Content Placeholder 3"/>
          <p:cNvSpPr txBox="1">
            <a:spLocks/>
          </p:cNvSpPr>
          <p:nvPr/>
        </p:nvSpPr>
        <p:spPr bwMode="auto">
          <a:xfrm>
            <a:off x="3954579" y="4253699"/>
            <a:ext cx="3829177" cy="73611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aseline="0" dirty="0" smtClean="0"/>
              <a:t>2         </a:t>
            </a:r>
            <a:r>
              <a:rPr lang="en-US" sz="3600" baseline="0" dirty="0" smtClean="0"/>
              <a:t>.</a:t>
            </a:r>
            <a:r>
              <a:rPr lang="en-US" baseline="0" dirty="0" smtClean="0"/>
              <a:t>      3               4</a:t>
            </a:r>
            <a:endParaRPr lang="en-US" baseline="0" dirty="0"/>
          </a:p>
        </p:txBody>
      </p:sp>
      <p:pic>
        <p:nvPicPr>
          <p:cNvPr id="125" name="Picture 124" descr="Screen Shot 2014-05-22 at 9.02.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33" y="2131296"/>
            <a:ext cx="1340886" cy="2394439"/>
          </a:xfrm>
          <a:prstGeom prst="rect">
            <a:avLst/>
          </a:prstGeom>
        </p:spPr>
      </p:pic>
    </p:spTree>
    <p:extLst>
      <p:ext uri="{BB962C8B-B14F-4D97-AF65-F5344CB8AC3E}">
        <p14:creationId xmlns:p14="http://schemas.microsoft.com/office/powerpoint/2010/main" val="46418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heckerboard(across)">
                                      <p:cBhvr>
                                        <p:cTn id="18" dur="500"/>
                                        <p:tgtEl>
                                          <p:spTgt spid="2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heckerboard(across)">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dissolve">
                                      <p:cBhvr>
                                        <p:cTn id="31" dur="500"/>
                                        <p:tgtEl>
                                          <p:spTgt spid="46"/>
                                        </p:tgtEl>
                                      </p:cBhvr>
                                    </p:animEffect>
                                  </p:childTnLst>
                                </p:cTn>
                              </p:par>
                              <p:par>
                                <p:cTn id="32" presetID="9" presetClass="entr" presetSubtype="0" fill="hold"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dissolve">
                                      <p:cBhvr>
                                        <p:cTn id="34" dur="500"/>
                                        <p:tgtEl>
                                          <p:spTgt spid="51"/>
                                        </p:tgtEl>
                                      </p:cBhvr>
                                    </p:animEffect>
                                  </p:childTnLst>
                                </p:cTn>
                              </p:par>
                              <p:par>
                                <p:cTn id="35" presetID="9"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dissolve">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dissolve">
                                      <p:cBhvr>
                                        <p:cTn id="42" dur="500"/>
                                        <p:tgtEl>
                                          <p:spTgt spid="45"/>
                                        </p:tgtEl>
                                      </p:cBhvr>
                                    </p:animEffect>
                                  </p:childTnLst>
                                </p:cTn>
                              </p:par>
                              <p:par>
                                <p:cTn id="43" presetID="9"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dissolve">
                                      <p:cBhvr>
                                        <p:cTn id="45" dur="500"/>
                                        <p:tgtEl>
                                          <p:spTgt spid="42"/>
                                        </p:tgtEl>
                                      </p:cBhvr>
                                    </p:animEffect>
                                  </p:childTnLst>
                                </p:cTn>
                              </p:par>
                              <p:par>
                                <p:cTn id="46" presetID="9" presetClass="entr" presetSubtype="0"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dissolve">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dissolve">
                                      <p:cBhvr>
                                        <p:cTn id="53" dur="500"/>
                                        <p:tgtEl>
                                          <p:spTgt spid="44"/>
                                        </p:tgtEl>
                                      </p:cBhvr>
                                    </p:animEffect>
                                  </p:childTnLst>
                                </p:cTn>
                              </p:par>
                              <p:par>
                                <p:cTn id="54" presetID="9"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dissolve">
                                      <p:cBhvr>
                                        <p:cTn id="56" dur="500"/>
                                        <p:tgtEl>
                                          <p:spTgt spid="43"/>
                                        </p:tgtEl>
                                      </p:cBhvr>
                                    </p:animEffect>
                                  </p:childTnLst>
                                </p:cTn>
                              </p:par>
                              <p:par>
                                <p:cTn id="57" presetID="9"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dissolve">
                                      <p:cBhvr>
                                        <p:cTn id="59" dur="5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dissolve">
                                      <p:cBhvr>
                                        <p:cTn id="64" dur="500"/>
                                        <p:tgtEl>
                                          <p:spTgt spid="47"/>
                                        </p:tgtEl>
                                      </p:cBhvr>
                                    </p:animEffect>
                                  </p:childTnLst>
                                </p:cTn>
                              </p:par>
                              <p:par>
                                <p:cTn id="65" presetID="9" presetClass="entr" presetSubtype="0"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dissolve">
                                      <p:cBhvr>
                                        <p:cTn id="67" dur="500"/>
                                        <p:tgtEl>
                                          <p:spTgt spid="50"/>
                                        </p:tgtEl>
                                      </p:cBhvr>
                                    </p:animEffect>
                                  </p:childTnLst>
                                </p:cTn>
                              </p:par>
                              <p:par>
                                <p:cTn id="68" presetID="9" presetClass="entr" presetSubtype="0"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dissolve">
                                      <p:cBhvr>
                                        <p:cTn id="70" dur="500"/>
                                        <p:tgtEl>
                                          <p:spTgt spid="61"/>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dissolve">
                                      <p:cBhvr>
                                        <p:cTn id="75" dur="500"/>
                                        <p:tgtEl>
                                          <p:spTgt spid="49"/>
                                        </p:tgtEl>
                                      </p:cBhvr>
                                    </p:animEffect>
                                  </p:childTnLst>
                                </p:cTn>
                              </p:par>
                              <p:par>
                                <p:cTn id="76" presetID="9" presetClass="entr" presetSubtype="0"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dissolve">
                                      <p:cBhvr>
                                        <p:cTn id="78" dur="500"/>
                                        <p:tgtEl>
                                          <p:spTgt spid="72"/>
                                        </p:tgtEl>
                                      </p:cBhvr>
                                    </p:animEffect>
                                  </p:childTnLst>
                                </p:cTn>
                              </p:par>
                              <p:par>
                                <p:cTn id="79" presetID="9" presetClass="entr" presetSubtype="0" fill="hold"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dissolve">
                                      <p:cBhvr>
                                        <p:cTn id="81" dur="500"/>
                                        <p:tgtEl>
                                          <p:spTgt spid="67"/>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dissolve">
                                      <p:cBhvr>
                                        <p:cTn id="86" dur="500"/>
                                        <p:tgtEl>
                                          <p:spTgt spid="70"/>
                                        </p:tgtEl>
                                      </p:cBhvr>
                                    </p:animEffect>
                                  </p:childTnLst>
                                </p:cTn>
                              </p:par>
                              <p:par>
                                <p:cTn id="87" presetID="9" presetClass="entr" presetSubtype="0" fill="hold" nodeType="with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dissolve">
                                      <p:cBhvr>
                                        <p:cTn id="89" dur="500"/>
                                        <p:tgtEl>
                                          <p:spTgt spid="71"/>
                                        </p:tgtEl>
                                      </p:cBhvr>
                                    </p:animEffect>
                                  </p:childTnLst>
                                </p:cTn>
                              </p:par>
                              <p:par>
                                <p:cTn id="90" presetID="9" presetClass="entr" presetSubtype="0" fill="hold" nodeType="with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dissolve">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dissolve">
                                      <p:cBhvr>
                                        <p:cTn id="97" dur="500"/>
                                        <p:tgtEl>
                                          <p:spTgt spid="77"/>
                                        </p:tgtEl>
                                      </p:cBhvr>
                                    </p:animEffect>
                                  </p:childTnLst>
                                </p:cTn>
                              </p:par>
                              <p:par>
                                <p:cTn id="98" presetID="9" presetClass="entr" presetSubtype="0" fill="hold" nodeType="withEffect">
                                  <p:stCondLst>
                                    <p:cond delay="0"/>
                                  </p:stCondLst>
                                  <p:childTnLst>
                                    <p:set>
                                      <p:cBhvr>
                                        <p:cTn id="99" dur="1" fill="hold">
                                          <p:stCondLst>
                                            <p:cond delay="0"/>
                                          </p:stCondLst>
                                        </p:cTn>
                                        <p:tgtEl>
                                          <p:spTgt spid="74"/>
                                        </p:tgtEl>
                                        <p:attrNameLst>
                                          <p:attrName>style.visibility</p:attrName>
                                        </p:attrNameLst>
                                      </p:cBhvr>
                                      <p:to>
                                        <p:strVal val="visible"/>
                                      </p:to>
                                    </p:set>
                                    <p:animEffect transition="in" filter="dissolve">
                                      <p:cBhvr>
                                        <p:cTn id="100" dur="500"/>
                                        <p:tgtEl>
                                          <p:spTgt spid="74"/>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0"/>
                                  </p:stCondLst>
                                  <p:childTnLst>
                                    <p:set>
                                      <p:cBhvr>
                                        <p:cTn id="104" dur="1" fill="hold">
                                          <p:stCondLst>
                                            <p:cond delay="0"/>
                                          </p:stCondLst>
                                        </p:cTn>
                                        <p:tgtEl>
                                          <p:spTgt spid="93"/>
                                        </p:tgtEl>
                                        <p:attrNameLst>
                                          <p:attrName>style.visibility</p:attrName>
                                        </p:attrNameLst>
                                      </p:cBhvr>
                                      <p:to>
                                        <p:strVal val="visible"/>
                                      </p:to>
                                    </p:set>
                                    <p:animEffect transition="in" filter="dissolve">
                                      <p:cBhvr>
                                        <p:cTn id="105" dur="500"/>
                                        <p:tgtEl>
                                          <p:spTgt spid="93"/>
                                        </p:tgtEl>
                                      </p:cBhvr>
                                    </p:animEffect>
                                  </p:childTnLst>
                                </p:cTn>
                              </p:par>
                              <p:par>
                                <p:cTn id="106" presetID="9"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dissolve">
                                      <p:cBhvr>
                                        <p:cTn id="108" dur="500"/>
                                        <p:tgtEl>
                                          <p:spTgt spid="74"/>
                                        </p:tgtEl>
                                      </p:cBhvr>
                                    </p:animEffect>
                                  </p:childTnLst>
                                </p:cTn>
                              </p:par>
                              <p:par>
                                <p:cTn id="109" presetID="9" presetClass="entr" presetSubtype="0" fill="hold" nodeType="with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dissolve">
                                      <p:cBhvr>
                                        <p:cTn id="111" dur="500"/>
                                        <p:tgtEl>
                                          <p:spTgt spid="77"/>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nodeType="click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dissolve">
                                      <p:cBhvr>
                                        <p:cTn id="116" dur="500"/>
                                        <p:tgtEl>
                                          <p:spTgt spid="111"/>
                                        </p:tgtEl>
                                      </p:cBhvr>
                                    </p:animEffect>
                                  </p:childTnLst>
                                </p:cTn>
                              </p:par>
                              <p:par>
                                <p:cTn id="117" presetID="9" presetClass="entr" presetSubtype="0" fill="hold" nodeType="withEffect">
                                  <p:stCondLst>
                                    <p:cond delay="0"/>
                                  </p:stCondLst>
                                  <p:childTnLst>
                                    <p:set>
                                      <p:cBhvr>
                                        <p:cTn id="118" dur="1" fill="hold">
                                          <p:stCondLst>
                                            <p:cond delay="0"/>
                                          </p:stCondLst>
                                        </p:cTn>
                                        <p:tgtEl>
                                          <p:spTgt spid="114"/>
                                        </p:tgtEl>
                                        <p:attrNameLst>
                                          <p:attrName>style.visibility</p:attrName>
                                        </p:attrNameLst>
                                      </p:cBhvr>
                                      <p:to>
                                        <p:strVal val="visible"/>
                                      </p:to>
                                    </p:set>
                                    <p:animEffect transition="in" filter="dissolve">
                                      <p:cBhvr>
                                        <p:cTn id="119" dur="500"/>
                                        <p:tgtEl>
                                          <p:spTgt spid="114"/>
                                        </p:tgtEl>
                                      </p:cBhvr>
                                    </p:animEffect>
                                  </p:childTnLst>
                                </p:cTn>
                              </p:par>
                              <p:par>
                                <p:cTn id="120" presetID="9" presetClass="entr" presetSubtype="0" fill="hold" nodeType="withEffect">
                                  <p:stCondLst>
                                    <p:cond delay="0"/>
                                  </p:stCondLst>
                                  <p:childTnLst>
                                    <p:set>
                                      <p:cBhvr>
                                        <p:cTn id="121" dur="1" fill="hold">
                                          <p:stCondLst>
                                            <p:cond delay="0"/>
                                          </p:stCondLst>
                                        </p:cTn>
                                        <p:tgtEl>
                                          <p:spTgt spid="97"/>
                                        </p:tgtEl>
                                        <p:attrNameLst>
                                          <p:attrName>style.visibility</p:attrName>
                                        </p:attrNameLst>
                                      </p:cBhvr>
                                      <p:to>
                                        <p:strVal val="visible"/>
                                      </p:to>
                                    </p:set>
                                    <p:animEffect transition="in" filter="dissolve">
                                      <p:cBhvr>
                                        <p:cTn id="122" dur="500"/>
                                        <p:tgtEl>
                                          <p:spTgt spid="97"/>
                                        </p:tgtEl>
                                      </p:cBhvr>
                                    </p:animEffect>
                                  </p:childTnLst>
                                </p:cTn>
                              </p:par>
                              <p:par>
                                <p:cTn id="123" presetID="9" presetClass="entr" presetSubtype="0" fill="hold" nodeType="withEffect">
                                  <p:stCondLst>
                                    <p:cond delay="0"/>
                                  </p:stCondLst>
                                  <p:childTnLst>
                                    <p:set>
                                      <p:cBhvr>
                                        <p:cTn id="124" dur="1" fill="hold">
                                          <p:stCondLst>
                                            <p:cond delay="0"/>
                                          </p:stCondLst>
                                        </p:cTn>
                                        <p:tgtEl>
                                          <p:spTgt spid="98"/>
                                        </p:tgtEl>
                                        <p:attrNameLst>
                                          <p:attrName>style.visibility</p:attrName>
                                        </p:attrNameLst>
                                      </p:cBhvr>
                                      <p:to>
                                        <p:strVal val="visible"/>
                                      </p:to>
                                    </p:set>
                                    <p:animEffect transition="in" filter="dissolve">
                                      <p:cBhvr>
                                        <p:cTn id="125" dur="500"/>
                                        <p:tgtEl>
                                          <p:spTgt spid="98"/>
                                        </p:tgtEl>
                                      </p:cBhvr>
                                    </p:animEffect>
                                  </p:childTnLst>
                                </p:cTn>
                              </p:par>
                              <p:par>
                                <p:cTn id="126" presetID="9" presetClass="entr" presetSubtype="0" fill="hold" nodeType="with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dissolve">
                                      <p:cBhvr>
                                        <p:cTn id="128" dur="500"/>
                                        <p:tgtEl>
                                          <p:spTgt spid="76"/>
                                        </p:tgtEl>
                                      </p:cBhvr>
                                    </p:animEffect>
                                  </p:childTnLst>
                                </p:cTn>
                              </p:par>
                              <p:par>
                                <p:cTn id="129" presetID="9" presetClass="entr" presetSubtype="0" fill="hold" nodeType="withEffect">
                                  <p:stCondLst>
                                    <p:cond delay="0"/>
                                  </p:stCondLst>
                                  <p:childTnLst>
                                    <p:set>
                                      <p:cBhvr>
                                        <p:cTn id="130" dur="1" fill="hold">
                                          <p:stCondLst>
                                            <p:cond delay="0"/>
                                          </p:stCondLst>
                                        </p:cTn>
                                        <p:tgtEl>
                                          <p:spTgt spid="75"/>
                                        </p:tgtEl>
                                        <p:attrNameLst>
                                          <p:attrName>style.visibility</p:attrName>
                                        </p:attrNameLst>
                                      </p:cBhvr>
                                      <p:to>
                                        <p:strVal val="visible"/>
                                      </p:to>
                                    </p:set>
                                    <p:animEffect transition="in" filter="dissolve">
                                      <p:cBhvr>
                                        <p:cTn id="131" dur="500"/>
                                        <p:tgtEl>
                                          <p:spTgt spid="75"/>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nodeType="clickEffect">
                                  <p:stCondLst>
                                    <p:cond delay="0"/>
                                  </p:stCondLst>
                                  <p:childTnLst>
                                    <p:set>
                                      <p:cBhvr>
                                        <p:cTn id="135" dur="1" fill="hold">
                                          <p:stCondLst>
                                            <p:cond delay="0"/>
                                          </p:stCondLst>
                                        </p:cTn>
                                        <p:tgtEl>
                                          <p:spTgt spid="94"/>
                                        </p:tgtEl>
                                        <p:attrNameLst>
                                          <p:attrName>style.visibility</p:attrName>
                                        </p:attrNameLst>
                                      </p:cBhvr>
                                      <p:to>
                                        <p:strVal val="visible"/>
                                      </p:to>
                                    </p:set>
                                    <p:animEffect transition="in" filter="dissolve">
                                      <p:cBhvr>
                                        <p:cTn id="136" dur="500"/>
                                        <p:tgtEl>
                                          <p:spTgt spid="94"/>
                                        </p:tgtEl>
                                      </p:cBhvr>
                                    </p:animEffect>
                                  </p:childTnLst>
                                </p:cTn>
                              </p:par>
                              <p:par>
                                <p:cTn id="137" presetID="9" presetClass="entr" presetSubtype="0" fill="hold" nodeType="withEffect">
                                  <p:stCondLst>
                                    <p:cond delay="0"/>
                                  </p:stCondLst>
                                  <p:childTnLst>
                                    <p:set>
                                      <p:cBhvr>
                                        <p:cTn id="138" dur="1" fill="hold">
                                          <p:stCondLst>
                                            <p:cond delay="0"/>
                                          </p:stCondLst>
                                        </p:cTn>
                                        <p:tgtEl>
                                          <p:spTgt spid="121"/>
                                        </p:tgtEl>
                                        <p:attrNameLst>
                                          <p:attrName>style.visibility</p:attrName>
                                        </p:attrNameLst>
                                      </p:cBhvr>
                                      <p:to>
                                        <p:strVal val="visible"/>
                                      </p:to>
                                    </p:set>
                                    <p:animEffect transition="in" filter="dissolve">
                                      <p:cBhvr>
                                        <p:cTn id="139" dur="500"/>
                                        <p:tgtEl>
                                          <p:spTgt spid="121"/>
                                        </p:tgtEl>
                                      </p:cBhvr>
                                    </p:animEffect>
                                  </p:childTnLst>
                                </p:cTn>
                              </p:par>
                              <p:par>
                                <p:cTn id="140" presetID="9" presetClass="entr" presetSubtype="0" fill="hold" nodeType="withEffect">
                                  <p:stCondLst>
                                    <p:cond delay="0"/>
                                  </p:stCondLst>
                                  <p:childTnLst>
                                    <p:set>
                                      <p:cBhvr>
                                        <p:cTn id="141" dur="1" fill="hold">
                                          <p:stCondLst>
                                            <p:cond delay="0"/>
                                          </p:stCondLst>
                                        </p:cTn>
                                        <p:tgtEl>
                                          <p:spTgt spid="95"/>
                                        </p:tgtEl>
                                        <p:attrNameLst>
                                          <p:attrName>style.visibility</p:attrName>
                                        </p:attrNameLst>
                                      </p:cBhvr>
                                      <p:to>
                                        <p:strVal val="visible"/>
                                      </p:to>
                                    </p:set>
                                    <p:animEffect transition="in" filter="dissolve">
                                      <p:cBhvr>
                                        <p:cTn id="142" dur="500"/>
                                        <p:tgtEl>
                                          <p:spTgt spid="95"/>
                                        </p:tgtEl>
                                      </p:cBhvr>
                                    </p:animEffect>
                                  </p:childTnLst>
                                </p:cTn>
                              </p:par>
                              <p:par>
                                <p:cTn id="143" presetID="9" presetClass="entr" presetSubtype="0" fill="hold" nodeType="withEffect">
                                  <p:stCondLst>
                                    <p:cond delay="0"/>
                                  </p:stCondLst>
                                  <p:childTnLst>
                                    <p:set>
                                      <p:cBhvr>
                                        <p:cTn id="144" dur="1" fill="hold">
                                          <p:stCondLst>
                                            <p:cond delay="0"/>
                                          </p:stCondLst>
                                        </p:cTn>
                                        <p:tgtEl>
                                          <p:spTgt spid="96"/>
                                        </p:tgtEl>
                                        <p:attrNameLst>
                                          <p:attrName>style.visibility</p:attrName>
                                        </p:attrNameLst>
                                      </p:cBhvr>
                                      <p:to>
                                        <p:strVal val="visible"/>
                                      </p:to>
                                    </p:set>
                                    <p:animEffect transition="in" filter="dissolve">
                                      <p:cBhvr>
                                        <p:cTn id="145" dur="500"/>
                                        <p:tgtEl>
                                          <p:spTgt spid="96"/>
                                        </p:tgtEl>
                                      </p:cBhvr>
                                    </p:animEffect>
                                  </p:childTnLst>
                                </p:cTn>
                              </p:par>
                              <p:par>
                                <p:cTn id="146" presetID="9" presetClass="entr" presetSubtype="0" fill="hold" nodeType="withEffect">
                                  <p:stCondLst>
                                    <p:cond delay="0"/>
                                  </p:stCondLst>
                                  <p:childTnLst>
                                    <p:set>
                                      <p:cBhvr>
                                        <p:cTn id="147" dur="1" fill="hold">
                                          <p:stCondLst>
                                            <p:cond delay="0"/>
                                          </p:stCondLst>
                                        </p:cTn>
                                        <p:tgtEl>
                                          <p:spTgt spid="108"/>
                                        </p:tgtEl>
                                        <p:attrNameLst>
                                          <p:attrName>style.visibility</p:attrName>
                                        </p:attrNameLst>
                                      </p:cBhvr>
                                      <p:to>
                                        <p:strVal val="visible"/>
                                      </p:to>
                                    </p:set>
                                    <p:animEffect transition="in" filter="dissolve">
                                      <p:cBhvr>
                                        <p:cTn id="148" dur="500"/>
                                        <p:tgtEl>
                                          <p:spTgt spid="108"/>
                                        </p:tgtEl>
                                      </p:cBhvr>
                                    </p:animEffect>
                                  </p:childTnLst>
                                </p:cTn>
                              </p:par>
                              <p:par>
                                <p:cTn id="149" presetID="9" presetClass="entr" presetSubtype="0" fill="hold" nodeType="withEffect">
                                  <p:stCondLst>
                                    <p:cond delay="0"/>
                                  </p:stCondLst>
                                  <p:childTnLst>
                                    <p:set>
                                      <p:cBhvr>
                                        <p:cTn id="150" dur="1" fill="hold">
                                          <p:stCondLst>
                                            <p:cond delay="0"/>
                                          </p:stCondLst>
                                        </p:cTn>
                                        <p:tgtEl>
                                          <p:spTgt spid="105"/>
                                        </p:tgtEl>
                                        <p:attrNameLst>
                                          <p:attrName>style.visibility</p:attrName>
                                        </p:attrNameLst>
                                      </p:cBhvr>
                                      <p:to>
                                        <p:strVal val="visible"/>
                                      </p:to>
                                    </p:set>
                                    <p:animEffect transition="in" filter="dissolve">
                                      <p:cBhvr>
                                        <p:cTn id="151" dur="500"/>
                                        <p:tgtEl>
                                          <p:spTgt spid="105"/>
                                        </p:tgtEl>
                                      </p:cBhvr>
                                    </p:animEffect>
                                  </p:childTnLst>
                                </p:cTn>
                              </p:par>
                            </p:childTnLst>
                          </p:cTn>
                        </p:par>
                      </p:childTnLst>
                    </p:cTn>
                  </p:par>
                  <p:par>
                    <p:cTn id="152" fill="hold">
                      <p:stCondLst>
                        <p:cond delay="indefinite"/>
                      </p:stCondLst>
                      <p:childTnLst>
                        <p:par>
                          <p:cTn id="153" fill="hold">
                            <p:stCondLst>
                              <p:cond delay="0"/>
                            </p:stCondLst>
                            <p:childTnLst>
                              <p:par>
                                <p:cTn id="154" presetID="9" presetClass="entr" presetSubtype="0" fill="hold" nodeType="clickEffect">
                                  <p:stCondLst>
                                    <p:cond delay="0"/>
                                  </p:stCondLst>
                                  <p:childTnLst>
                                    <p:set>
                                      <p:cBhvr>
                                        <p:cTn id="155" dur="1" fill="hold">
                                          <p:stCondLst>
                                            <p:cond delay="0"/>
                                          </p:stCondLst>
                                        </p:cTn>
                                        <p:tgtEl>
                                          <p:spTgt spid="102"/>
                                        </p:tgtEl>
                                        <p:attrNameLst>
                                          <p:attrName>style.visibility</p:attrName>
                                        </p:attrNameLst>
                                      </p:cBhvr>
                                      <p:to>
                                        <p:strVal val="visible"/>
                                      </p:to>
                                    </p:set>
                                    <p:animEffect transition="in" filter="dissolve">
                                      <p:cBhvr>
                                        <p:cTn id="156" dur="500"/>
                                        <p:tgtEl>
                                          <p:spTgt spid="102"/>
                                        </p:tgtEl>
                                      </p:cBhvr>
                                    </p:animEffect>
                                  </p:childTnLst>
                                </p:cTn>
                              </p:par>
                              <p:par>
                                <p:cTn id="157" presetID="9" presetClass="entr" presetSubtype="0" fill="hold" nodeType="withEffect">
                                  <p:stCondLst>
                                    <p:cond delay="0"/>
                                  </p:stCondLst>
                                  <p:childTnLst>
                                    <p:set>
                                      <p:cBhvr>
                                        <p:cTn id="158" dur="1" fill="hold">
                                          <p:stCondLst>
                                            <p:cond delay="0"/>
                                          </p:stCondLst>
                                        </p:cTn>
                                        <p:tgtEl>
                                          <p:spTgt spid="99"/>
                                        </p:tgtEl>
                                        <p:attrNameLst>
                                          <p:attrName>style.visibility</p:attrName>
                                        </p:attrNameLst>
                                      </p:cBhvr>
                                      <p:to>
                                        <p:strVal val="visible"/>
                                      </p:to>
                                    </p:set>
                                    <p:animEffect transition="in" filter="dissolve">
                                      <p:cBhvr>
                                        <p:cTn id="159" dur="500"/>
                                        <p:tgtEl>
                                          <p:spTgt spid="99"/>
                                        </p:tgtEl>
                                      </p:cBhvr>
                                    </p:animEffect>
                                  </p:childTnLst>
                                </p:cTn>
                              </p:par>
                              <p:par>
                                <p:cTn id="160" presetID="9" presetClass="entr" presetSubtype="0" fill="hold" nodeType="withEffect">
                                  <p:stCondLst>
                                    <p:cond delay="0"/>
                                  </p:stCondLst>
                                  <p:childTnLst>
                                    <p:set>
                                      <p:cBhvr>
                                        <p:cTn id="161" dur="1" fill="hold">
                                          <p:stCondLst>
                                            <p:cond delay="0"/>
                                          </p:stCondLst>
                                        </p:cTn>
                                        <p:tgtEl>
                                          <p:spTgt spid="120"/>
                                        </p:tgtEl>
                                        <p:attrNameLst>
                                          <p:attrName>style.visibility</p:attrName>
                                        </p:attrNameLst>
                                      </p:cBhvr>
                                      <p:to>
                                        <p:strVal val="visible"/>
                                      </p:to>
                                    </p:set>
                                    <p:animEffect transition="in" filter="dissolve">
                                      <p:cBhvr>
                                        <p:cTn id="162" dur="500"/>
                                        <p:tgtEl>
                                          <p:spTgt spid="120"/>
                                        </p:tgtEl>
                                      </p:cBhvr>
                                    </p:animEffect>
                                  </p:childTnLst>
                                </p:cTn>
                              </p:par>
                              <p:par>
                                <p:cTn id="163" presetID="9" presetClass="entr" presetSubtype="0" fill="hold" nodeType="withEffect">
                                  <p:stCondLst>
                                    <p:cond delay="0"/>
                                  </p:stCondLst>
                                  <p:childTnLst>
                                    <p:set>
                                      <p:cBhvr>
                                        <p:cTn id="164" dur="1" fill="hold">
                                          <p:stCondLst>
                                            <p:cond delay="0"/>
                                          </p:stCondLst>
                                        </p:cTn>
                                        <p:tgtEl>
                                          <p:spTgt spid="119"/>
                                        </p:tgtEl>
                                        <p:attrNameLst>
                                          <p:attrName>style.visibility</p:attrName>
                                        </p:attrNameLst>
                                      </p:cBhvr>
                                      <p:to>
                                        <p:strVal val="visible"/>
                                      </p:to>
                                    </p:set>
                                    <p:animEffect transition="in" filter="dissolve">
                                      <p:cBhvr>
                                        <p:cTn id="165" dur="500"/>
                                        <p:tgtEl>
                                          <p:spTgt spid="119"/>
                                        </p:tgtEl>
                                      </p:cBhvr>
                                    </p:animEffect>
                                  </p:childTnLst>
                                </p:cTn>
                              </p:par>
                              <p:par>
                                <p:cTn id="166" presetID="9" presetClass="entr" presetSubtype="0" fill="hold" nodeType="withEffect">
                                  <p:stCondLst>
                                    <p:cond delay="0"/>
                                  </p:stCondLst>
                                  <p:childTnLst>
                                    <p:set>
                                      <p:cBhvr>
                                        <p:cTn id="167" dur="1" fill="hold">
                                          <p:stCondLst>
                                            <p:cond delay="0"/>
                                          </p:stCondLst>
                                        </p:cTn>
                                        <p:tgtEl>
                                          <p:spTgt spid="117"/>
                                        </p:tgtEl>
                                        <p:attrNameLst>
                                          <p:attrName>style.visibility</p:attrName>
                                        </p:attrNameLst>
                                      </p:cBhvr>
                                      <p:to>
                                        <p:strVal val="visible"/>
                                      </p:to>
                                    </p:set>
                                    <p:animEffect transition="in" filter="dissolve">
                                      <p:cBhvr>
                                        <p:cTn id="168" dur="500"/>
                                        <p:tgtEl>
                                          <p:spTgt spid="117"/>
                                        </p:tgtEl>
                                      </p:cBhvr>
                                    </p:animEffect>
                                  </p:childTnLst>
                                </p:cTn>
                              </p:par>
                              <p:par>
                                <p:cTn id="169" presetID="9" presetClass="entr" presetSubtype="0" fill="hold" nodeType="with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dissolve">
                                      <p:cBhvr>
                                        <p:cTn id="171" dur="500"/>
                                        <p:tgtEl>
                                          <p:spTgt spid="118"/>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nodeType="clickEffect">
                                  <p:stCondLst>
                                    <p:cond delay="0"/>
                                  </p:stCondLst>
                                  <p:childTnLst>
                                    <p:set>
                                      <p:cBhvr>
                                        <p:cTn id="175" dur="1" fill="hold">
                                          <p:stCondLst>
                                            <p:cond delay="0"/>
                                          </p:stCondLst>
                                        </p:cTn>
                                        <p:tgtEl>
                                          <p:spTgt spid="125"/>
                                        </p:tgtEl>
                                        <p:attrNameLst>
                                          <p:attrName>style.visibility</p:attrName>
                                        </p:attrNameLst>
                                      </p:cBhvr>
                                      <p:to>
                                        <p:strVal val="visible"/>
                                      </p:to>
                                    </p:set>
                                    <p:animEffect transition="in" filter="dissolve">
                                      <p:cBhvr>
                                        <p:cTn id="176" dur="500"/>
                                        <p:tgtEl>
                                          <p:spTgt spid="125"/>
                                        </p:tgtEl>
                                      </p:cBhvr>
                                    </p:animEffect>
                                  </p:childTnLst>
                                </p:cTn>
                              </p:par>
                            </p:childTnLst>
                          </p:cTn>
                        </p:par>
                      </p:childTnLst>
                    </p:cTn>
                  </p:par>
                  <p:par>
                    <p:cTn id="177" fill="hold">
                      <p:stCondLst>
                        <p:cond delay="indefinite"/>
                      </p:stCondLst>
                      <p:childTnLst>
                        <p:par>
                          <p:cTn id="178" fill="hold">
                            <p:stCondLst>
                              <p:cond delay="0"/>
                            </p:stCondLst>
                            <p:childTnLst>
                              <p:par>
                                <p:cTn id="179" presetID="12" presetClass="entr" presetSubtype="4" fill="hold" grpId="0" nodeType="clickEffect">
                                  <p:stCondLst>
                                    <p:cond delay="0"/>
                                  </p:stCondLst>
                                  <p:childTnLst>
                                    <p:set>
                                      <p:cBhvr>
                                        <p:cTn id="180" dur="1" fill="hold">
                                          <p:stCondLst>
                                            <p:cond delay="0"/>
                                          </p:stCondLst>
                                        </p:cTn>
                                        <p:tgtEl>
                                          <p:spTgt spid="122"/>
                                        </p:tgtEl>
                                        <p:attrNameLst>
                                          <p:attrName>style.visibility</p:attrName>
                                        </p:attrNameLst>
                                      </p:cBhvr>
                                      <p:to>
                                        <p:strVal val="visible"/>
                                      </p:to>
                                    </p:set>
                                    <p:anim calcmode="lin" valueType="num">
                                      <p:cBhvr additive="base">
                                        <p:cTn id="181" dur="500"/>
                                        <p:tgtEl>
                                          <p:spTgt spid="122"/>
                                        </p:tgtEl>
                                        <p:attrNameLst>
                                          <p:attrName>ppt_y</p:attrName>
                                        </p:attrNameLst>
                                      </p:cBhvr>
                                      <p:tavLst>
                                        <p:tav tm="0">
                                          <p:val>
                                            <p:strVal val="#ppt_y+#ppt_h*1.125000"/>
                                          </p:val>
                                        </p:tav>
                                        <p:tav tm="100000">
                                          <p:val>
                                            <p:strVal val="#ppt_y"/>
                                          </p:val>
                                        </p:tav>
                                      </p:tavLst>
                                    </p:anim>
                                    <p:animEffect transition="in" filter="wipe(up)">
                                      <p:cBhvr>
                                        <p:cTn id="18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5" grpId="0" animBg="1"/>
      <p:bldP spid="1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58</a:t>
            </a:fld>
            <a:endParaRPr lang="en-US" dirty="0"/>
          </a:p>
        </p:txBody>
      </p:sp>
      <p:sp>
        <p:nvSpPr>
          <p:cNvPr id="4" name="Content Placeholder 3"/>
          <p:cNvSpPr>
            <a:spLocks noGrp="1"/>
          </p:cNvSpPr>
          <p:nvPr>
            <p:ph idx="4294967295"/>
          </p:nvPr>
        </p:nvSpPr>
        <p:spPr>
          <a:xfrm>
            <a:off x="457200" y="1503578"/>
            <a:ext cx="1382000" cy="834654"/>
          </a:xfrm>
        </p:spPr>
        <p:txBody>
          <a:bodyPr/>
          <a:lstStyle/>
          <a:p>
            <a:r>
              <a:rPr lang="en-US" dirty="0" smtClean="0"/>
              <a:t>5.7 </a:t>
            </a:r>
            <a:r>
              <a:rPr lang="en-US" dirty="0"/>
              <a:t>÷ </a:t>
            </a:r>
            <a:r>
              <a:rPr lang="en-US" dirty="0" smtClean="0"/>
              <a:t> 4</a:t>
            </a:r>
            <a:endParaRPr lang="en-US" dirty="0"/>
          </a:p>
        </p:txBody>
      </p:sp>
      <p:sp>
        <p:nvSpPr>
          <p:cNvPr id="5" name="Rectangle 4"/>
          <p:cNvSpPr/>
          <p:nvPr/>
        </p:nvSpPr>
        <p:spPr>
          <a:xfrm rot="741226">
            <a:off x="5605182" y="1171513"/>
            <a:ext cx="3096770" cy="656923"/>
          </a:xfrm>
          <a:prstGeom prst="rect">
            <a:avLst/>
          </a:prstGeom>
          <a:solidFill>
            <a:srgbClr val="7B08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In the Modified Problem Set, complete Problem 17 .</a:t>
            </a:r>
            <a:endParaRPr lang="en-US" baseline="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0" y="3108960"/>
            <a:ext cx="1856728" cy="2835897"/>
          </a:xfrm>
          <a:prstGeom prst="rect">
            <a:avLst/>
          </a:prstGeom>
        </p:spPr>
      </p:pic>
      <p:sp>
        <p:nvSpPr>
          <p:cNvPr id="8" name="TextBox 7"/>
          <p:cNvSpPr txBox="1"/>
          <p:nvPr/>
        </p:nvSpPr>
        <p:spPr>
          <a:xfrm>
            <a:off x="216353" y="5715361"/>
            <a:ext cx="4504759" cy="400110"/>
          </a:xfrm>
          <a:prstGeom prst="rect">
            <a:avLst/>
          </a:prstGeom>
          <a:noFill/>
        </p:spPr>
        <p:txBody>
          <a:bodyPr wrap="none" rtlCol="0">
            <a:spAutoFit/>
          </a:bodyPr>
          <a:lstStyle/>
          <a:p>
            <a:pPr marL="0" indent="0"/>
            <a:r>
              <a:rPr lang="en-US" sz="2000" baseline="0" dirty="0" smtClean="0">
                <a:solidFill>
                  <a:srgbClr val="7B083C"/>
                </a:solidFill>
              </a:rPr>
              <a:t>Lesson 15, Problem Set, Page 1.F.36</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spTree>
    <p:extLst>
      <p:ext uri="{BB962C8B-B14F-4D97-AF65-F5344CB8AC3E}">
        <p14:creationId xmlns:p14="http://schemas.microsoft.com/office/powerpoint/2010/main" val="2826986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59</a:t>
            </a:fld>
            <a:endParaRPr lang="en-US" dirty="0"/>
          </a:p>
        </p:txBody>
      </p:sp>
      <p:sp>
        <p:nvSpPr>
          <p:cNvPr id="4" name="Content Placeholder 3"/>
          <p:cNvSpPr>
            <a:spLocks noGrp="1"/>
          </p:cNvSpPr>
          <p:nvPr>
            <p:ph idx="4294967295"/>
          </p:nvPr>
        </p:nvSpPr>
        <p:spPr>
          <a:xfrm>
            <a:off x="457200" y="1503578"/>
            <a:ext cx="2115491" cy="834654"/>
          </a:xfrm>
        </p:spPr>
        <p:txBody>
          <a:bodyPr/>
          <a:lstStyle/>
          <a:p>
            <a:r>
              <a:rPr lang="en-US" dirty="0" smtClean="0"/>
              <a:t>5.7 </a:t>
            </a:r>
            <a:r>
              <a:rPr lang="en-US" dirty="0"/>
              <a:t>÷ </a:t>
            </a:r>
            <a:r>
              <a:rPr lang="en-US" dirty="0" smtClean="0"/>
              <a:t> 4</a:t>
            </a:r>
            <a:endParaRPr lang="en-US" dirty="0"/>
          </a:p>
        </p:txBody>
      </p:sp>
      <p:sp>
        <p:nvSpPr>
          <p:cNvPr id="8" name="TextBox 7"/>
          <p:cNvSpPr txBox="1"/>
          <p:nvPr/>
        </p:nvSpPr>
        <p:spPr>
          <a:xfrm>
            <a:off x="216353" y="5715361"/>
            <a:ext cx="4504759" cy="400110"/>
          </a:xfrm>
          <a:prstGeom prst="rect">
            <a:avLst/>
          </a:prstGeom>
          <a:noFill/>
        </p:spPr>
        <p:txBody>
          <a:bodyPr wrap="none" rtlCol="0">
            <a:spAutoFit/>
          </a:bodyPr>
          <a:lstStyle/>
          <a:p>
            <a:pPr marL="0" indent="0"/>
            <a:r>
              <a:rPr lang="en-US" sz="2000" baseline="0" dirty="0" smtClean="0">
                <a:solidFill>
                  <a:srgbClr val="7B083C"/>
                </a:solidFill>
              </a:rPr>
              <a:t>Lesson 15, Problem Set, Page 1.F.36</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pic>
        <p:nvPicPr>
          <p:cNvPr id="2" name="Picture 1" descr="Screen Shot 2014-05-23 at 4.13.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2020522"/>
            <a:ext cx="7578353" cy="3257821"/>
          </a:xfrm>
          <a:prstGeom prst="rect">
            <a:avLst/>
          </a:prstGeom>
        </p:spPr>
      </p:pic>
    </p:spTree>
    <p:extLst>
      <p:ext uri="{BB962C8B-B14F-4D97-AF65-F5344CB8AC3E}">
        <p14:creationId xmlns:p14="http://schemas.microsoft.com/office/powerpoint/2010/main" val="3664245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977" y="421103"/>
            <a:ext cx="8229600" cy="824382"/>
          </a:xfrm>
        </p:spPr>
        <p:txBody>
          <a:bodyPr/>
          <a:lstStyle/>
          <a:p>
            <a:r>
              <a:rPr lang="en-US" dirty="0" smtClean="0"/>
              <a:t>Topic A</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6</a:t>
            </a:fld>
            <a:endParaRPr lang="en-US" dirty="0"/>
          </a:p>
        </p:txBody>
      </p:sp>
      <p:sp>
        <p:nvSpPr>
          <p:cNvPr id="4" name="Content Placeholder 3"/>
          <p:cNvSpPr>
            <a:spLocks noGrp="1"/>
          </p:cNvSpPr>
          <p:nvPr>
            <p:ph idx="4294967295"/>
          </p:nvPr>
        </p:nvSpPr>
        <p:spPr>
          <a:xfrm>
            <a:off x="239994" y="1376986"/>
            <a:ext cx="5355987" cy="1561299"/>
          </a:xfrm>
        </p:spPr>
        <p:txBody>
          <a:bodyPr>
            <a:noAutofit/>
          </a:bodyPr>
          <a:lstStyle/>
          <a:p>
            <a:pPr marL="0" indent="0"/>
            <a:r>
              <a:rPr lang="en-US" sz="1800" dirty="0" smtClean="0">
                <a:solidFill>
                  <a:schemeClr val="tx1"/>
                </a:solidFill>
                <a:latin typeface="Arial"/>
                <a:cs typeface="Arial"/>
              </a:rPr>
              <a:t>Focus Standards:  </a:t>
            </a:r>
          </a:p>
          <a:p>
            <a:pPr marL="457200" indent="-457200">
              <a:buFont typeface="Arial" pitchFamily="34" charset="0"/>
              <a:buChar char="•"/>
            </a:pPr>
            <a:r>
              <a:rPr lang="en-US" sz="1800" b="1" dirty="0" smtClean="0">
                <a:solidFill>
                  <a:srgbClr val="7B083C"/>
                </a:solidFill>
                <a:latin typeface="Arial"/>
                <a:cs typeface="Arial"/>
              </a:rPr>
              <a:t>5.NBT.1</a:t>
            </a:r>
            <a:r>
              <a:rPr lang="en-US" sz="1800" dirty="0" smtClean="0">
                <a:solidFill>
                  <a:schemeClr val="tx1"/>
                </a:solidFill>
                <a:latin typeface="Arial"/>
                <a:cs typeface="Arial"/>
              </a:rPr>
              <a:t>:  Recognize that in a multi-digit number, a digit in the one place represents 10 times as much as it represents in the place to its right and 1/10 of what it represents in the place to its left.</a:t>
            </a:r>
          </a:p>
          <a:p>
            <a:pPr marL="0" indent="0"/>
            <a:endParaRPr lang="en-US" sz="1800" dirty="0" smtClean="0">
              <a:solidFill>
                <a:schemeClr val="tx1"/>
              </a:solidFill>
              <a:latin typeface="Arial"/>
              <a:cs typeface="Arial"/>
            </a:endParaRPr>
          </a:p>
        </p:txBody>
      </p:sp>
      <p:pic>
        <p:nvPicPr>
          <p:cNvPr id="5" name="Picture 4" descr="topic a.jpg"/>
          <p:cNvPicPr>
            <a:picLocks noChangeAspect="1"/>
          </p:cNvPicPr>
          <p:nvPr/>
        </p:nvPicPr>
        <p:blipFill rotWithShape="1">
          <a:blip r:embed="rId3">
            <a:extLst>
              <a:ext uri="{28A0092B-C50C-407E-A947-70E740481C1C}">
                <a14:useLocalDpi xmlns:a14="http://schemas.microsoft.com/office/drawing/2010/main" val="0"/>
              </a:ext>
            </a:extLst>
          </a:blip>
          <a:srcRect r="9814" b="65300"/>
          <a:stretch/>
        </p:blipFill>
        <p:spPr>
          <a:xfrm>
            <a:off x="5442714" y="752016"/>
            <a:ext cx="3578125" cy="1788085"/>
          </a:xfrm>
          <a:prstGeom prst="rect">
            <a:avLst/>
          </a:prstGeom>
        </p:spPr>
      </p:pic>
      <p:sp>
        <p:nvSpPr>
          <p:cNvPr id="6" name="TextBox 5"/>
          <p:cNvSpPr txBox="1"/>
          <p:nvPr/>
        </p:nvSpPr>
        <p:spPr>
          <a:xfrm>
            <a:off x="239994" y="3262714"/>
            <a:ext cx="8366583" cy="1200329"/>
          </a:xfrm>
          <a:prstGeom prst="rect">
            <a:avLst/>
          </a:prstGeom>
          <a:noFill/>
        </p:spPr>
        <p:txBody>
          <a:bodyPr wrap="square" rtlCol="0">
            <a:spAutoFit/>
          </a:bodyPr>
          <a:lstStyle/>
          <a:p>
            <a:pPr marL="285750" indent="-285750">
              <a:buFont typeface="Arial"/>
              <a:buChar char="•"/>
            </a:pPr>
            <a:r>
              <a:rPr lang="en-US" b="1" baseline="0" dirty="0">
                <a:solidFill>
                  <a:srgbClr val="7B083C"/>
                </a:solidFill>
              </a:rPr>
              <a:t>5.NBT.2</a:t>
            </a:r>
            <a:r>
              <a:rPr lang="en-US" baseline="0" dirty="0">
                <a:solidFill>
                  <a:srgbClr val="000000"/>
                </a:solidFill>
              </a:rPr>
              <a:t>:  Explain patterns in the number of zeros of the products when multiplying a number by powers of 10, and explain patterns in the placement of the decimal point when a decimal is multiplied or divided by a power of 10.  Use whole-number exponents to denote powers of 10</a:t>
            </a:r>
            <a:r>
              <a:rPr lang="en-US" baseline="0" dirty="0" smtClean="0">
                <a:solidFill>
                  <a:srgbClr val="000000"/>
                </a:solidFill>
              </a:rPr>
              <a:t>.</a:t>
            </a:r>
          </a:p>
        </p:txBody>
      </p:sp>
      <p:sp>
        <p:nvSpPr>
          <p:cNvPr id="10" name="TextBox 9"/>
          <p:cNvSpPr txBox="1"/>
          <p:nvPr/>
        </p:nvSpPr>
        <p:spPr>
          <a:xfrm>
            <a:off x="239994" y="4861228"/>
            <a:ext cx="8474652" cy="923330"/>
          </a:xfrm>
          <a:prstGeom prst="rect">
            <a:avLst/>
          </a:prstGeom>
          <a:noFill/>
        </p:spPr>
        <p:txBody>
          <a:bodyPr wrap="square" rtlCol="0">
            <a:spAutoFit/>
          </a:bodyPr>
          <a:lstStyle/>
          <a:p>
            <a:pPr marL="285750" indent="-285750">
              <a:buFont typeface="Arial"/>
              <a:buChar char="•"/>
            </a:pPr>
            <a:r>
              <a:rPr lang="en-US" b="1" baseline="0" dirty="0">
                <a:solidFill>
                  <a:srgbClr val="7B083C"/>
                </a:solidFill>
              </a:rPr>
              <a:t>5.MD.1</a:t>
            </a:r>
            <a:r>
              <a:rPr lang="en-US" baseline="0" dirty="0">
                <a:solidFill>
                  <a:srgbClr val="000000"/>
                </a:solidFill>
              </a:rPr>
              <a:t>:  Convert among different-sized standard measurement units within a given measurement system (e.g., convert 5 cm to 0.05 m), and use these conversions in solving multi-step, real world problems.</a:t>
            </a:r>
          </a:p>
        </p:txBody>
      </p:sp>
    </p:spTree>
    <p:extLst>
      <p:ext uri="{BB962C8B-B14F-4D97-AF65-F5344CB8AC3E}">
        <p14:creationId xmlns:p14="http://schemas.microsoft.com/office/powerpoint/2010/main" val="27783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60</a:t>
            </a:fld>
            <a:endParaRPr lang="en-US" dirty="0"/>
          </a:p>
        </p:txBody>
      </p:sp>
      <p:sp>
        <p:nvSpPr>
          <p:cNvPr id="4" name="Content Placeholder 3"/>
          <p:cNvSpPr>
            <a:spLocks noGrp="1"/>
          </p:cNvSpPr>
          <p:nvPr>
            <p:ph idx="4294967295"/>
          </p:nvPr>
        </p:nvSpPr>
        <p:spPr>
          <a:xfrm>
            <a:off x="282038" y="895244"/>
            <a:ext cx="5595255" cy="1469678"/>
          </a:xfrm>
        </p:spPr>
        <p:txBody>
          <a:bodyPr>
            <a:normAutofit/>
          </a:bodyPr>
          <a:lstStyle/>
          <a:p>
            <a:pPr marL="0" indent="0"/>
            <a:r>
              <a:rPr lang="en-US" dirty="0" smtClean="0">
                <a:latin typeface="Arial" panose="020B0604020202020204" pitchFamily="34" charset="0"/>
                <a:cs typeface="Arial" panose="020B0604020202020204" pitchFamily="34" charset="0"/>
              </a:rPr>
              <a:t>Mr. Frye distributed $216 equally among his 4 children for their weekly allowance.  </a:t>
            </a:r>
          </a:p>
          <a:p>
            <a:pPr marL="0" indent="0"/>
            <a:r>
              <a:rPr lang="en-US" dirty="0" smtClean="0">
                <a:latin typeface="Arial" panose="020B0604020202020204" pitchFamily="34" charset="0"/>
                <a:cs typeface="Arial" panose="020B0604020202020204" pitchFamily="34" charset="0"/>
              </a:rPr>
              <a:t>a. How much money did each child receive?</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216353" y="5715361"/>
            <a:ext cx="4504759" cy="400110"/>
          </a:xfrm>
          <a:prstGeom prst="rect">
            <a:avLst/>
          </a:prstGeom>
          <a:noFill/>
        </p:spPr>
        <p:txBody>
          <a:bodyPr wrap="none" rtlCol="0">
            <a:spAutoFit/>
          </a:bodyPr>
          <a:lstStyle/>
          <a:p>
            <a:pPr marL="0" indent="0"/>
            <a:r>
              <a:rPr lang="en-US" sz="2000" baseline="0" dirty="0">
                <a:solidFill>
                  <a:schemeClr val="accent6">
                    <a:lumMod val="50000"/>
                  </a:schemeClr>
                </a:solidFill>
              </a:rPr>
              <a:t>Lesson </a:t>
            </a:r>
            <a:r>
              <a:rPr lang="en-US" sz="2000" baseline="0" dirty="0" smtClean="0">
                <a:solidFill>
                  <a:schemeClr val="accent6">
                    <a:lumMod val="50000"/>
                  </a:schemeClr>
                </a:solidFill>
              </a:rPr>
              <a:t>16</a:t>
            </a:r>
            <a:r>
              <a:rPr lang="en-US" sz="2000" baseline="0" dirty="0" smtClean="0">
                <a:solidFill>
                  <a:srgbClr val="7B083C"/>
                </a:solidFill>
              </a:rPr>
              <a:t>, Problem Set, Page 1.F.50</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sp>
        <p:nvSpPr>
          <p:cNvPr id="6" name="TextBox 5"/>
          <p:cNvSpPr txBox="1"/>
          <p:nvPr/>
        </p:nvSpPr>
        <p:spPr>
          <a:xfrm>
            <a:off x="282038" y="3387707"/>
            <a:ext cx="800219" cy="400110"/>
          </a:xfrm>
          <a:prstGeom prst="rect">
            <a:avLst/>
          </a:prstGeom>
          <a:noFill/>
        </p:spPr>
        <p:txBody>
          <a:bodyPr wrap="none" rtlCol="0">
            <a:spAutoFit/>
          </a:bodyPr>
          <a:lstStyle/>
          <a:p>
            <a:r>
              <a:rPr lang="en-US" sz="2000" b="1" baseline="0" dirty="0" smtClean="0"/>
              <a:t>RDW</a:t>
            </a:r>
            <a:endParaRPr lang="en-US" sz="2000" b="1" baseline="0" dirty="0"/>
          </a:p>
        </p:txBody>
      </p:sp>
      <p:grpSp>
        <p:nvGrpSpPr>
          <p:cNvPr id="2" name="Group 1"/>
          <p:cNvGrpSpPr/>
          <p:nvPr/>
        </p:nvGrpSpPr>
        <p:grpSpPr>
          <a:xfrm>
            <a:off x="2047205" y="3276922"/>
            <a:ext cx="3667455" cy="1791745"/>
            <a:chOff x="2047205" y="2783918"/>
            <a:chExt cx="3667455" cy="1791745"/>
          </a:xfrm>
        </p:grpSpPr>
        <p:sp>
          <p:nvSpPr>
            <p:cNvPr id="7" name="Rectangle 6"/>
            <p:cNvSpPr/>
            <p:nvPr/>
          </p:nvSpPr>
          <p:spPr>
            <a:xfrm>
              <a:off x="2047205" y="3514537"/>
              <a:ext cx="3667453" cy="405102"/>
            </a:xfrm>
            <a:prstGeom prst="rect">
              <a:avLst/>
            </a:prstGeom>
            <a:solidFill>
              <a:schemeClr val="tx2">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8" name="Right Brace 7"/>
            <p:cNvSpPr/>
            <p:nvPr/>
          </p:nvSpPr>
          <p:spPr>
            <a:xfrm rot="16200000">
              <a:off x="3651032" y="1549424"/>
              <a:ext cx="459801" cy="3667455"/>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9" name="TextBox 8"/>
            <p:cNvSpPr txBox="1"/>
            <p:nvPr/>
          </p:nvSpPr>
          <p:spPr>
            <a:xfrm>
              <a:off x="3525134" y="2783918"/>
              <a:ext cx="698178" cy="369332"/>
            </a:xfrm>
            <a:prstGeom prst="rect">
              <a:avLst/>
            </a:prstGeom>
            <a:noFill/>
          </p:spPr>
          <p:txBody>
            <a:bodyPr wrap="none" rtlCol="0">
              <a:spAutoFit/>
            </a:bodyPr>
            <a:lstStyle/>
            <a:p>
              <a:r>
                <a:rPr lang="en-US" baseline="0" dirty="0" smtClean="0"/>
                <a:t>$216</a:t>
              </a:r>
              <a:endParaRPr lang="en-US" baseline="0" dirty="0"/>
            </a:p>
          </p:txBody>
        </p:sp>
        <p:grpSp>
          <p:nvGrpSpPr>
            <p:cNvPr id="16" name="Group 15"/>
            <p:cNvGrpSpPr/>
            <p:nvPr/>
          </p:nvGrpSpPr>
          <p:grpSpPr>
            <a:xfrm>
              <a:off x="2904861" y="3514537"/>
              <a:ext cx="1872910" cy="405102"/>
              <a:chOff x="2904861" y="3514537"/>
              <a:chExt cx="1872910" cy="405102"/>
            </a:xfrm>
          </p:grpSpPr>
          <p:cxnSp>
            <p:nvCxnSpPr>
              <p:cNvPr id="13" name="Straight Connector 12"/>
              <p:cNvCxnSpPr>
                <a:stCxn id="7" idx="0"/>
                <a:endCxn id="7" idx="2"/>
              </p:cNvCxnSpPr>
              <p:nvPr/>
            </p:nvCxnSpPr>
            <p:spPr>
              <a:xfrm>
                <a:off x="3880932" y="3514537"/>
                <a:ext cx="0" cy="4051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777771" y="3514537"/>
                <a:ext cx="0" cy="4051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904861" y="3514537"/>
                <a:ext cx="0" cy="4051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7" name="Right Brace 16"/>
            <p:cNvSpPr/>
            <p:nvPr/>
          </p:nvSpPr>
          <p:spPr>
            <a:xfrm rot="5400000">
              <a:off x="2295397" y="3627651"/>
              <a:ext cx="361272" cy="857656"/>
            </a:xfrm>
            <a:prstGeom prst="rightBrac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aseline="0" dirty="0"/>
            </a:p>
          </p:txBody>
        </p:sp>
        <p:sp>
          <p:nvSpPr>
            <p:cNvPr id="18" name="TextBox 17"/>
            <p:cNvSpPr txBox="1"/>
            <p:nvPr/>
          </p:nvSpPr>
          <p:spPr>
            <a:xfrm>
              <a:off x="2178577" y="4206331"/>
              <a:ext cx="505555" cy="369332"/>
            </a:xfrm>
            <a:prstGeom prst="rect">
              <a:avLst/>
            </a:prstGeom>
            <a:noFill/>
          </p:spPr>
          <p:txBody>
            <a:bodyPr wrap="none" rtlCol="0">
              <a:spAutoFit/>
            </a:bodyPr>
            <a:lstStyle/>
            <a:p>
              <a:r>
                <a:rPr lang="en-US" baseline="0" dirty="0" smtClean="0"/>
                <a:t>$ ?</a:t>
              </a:r>
              <a:endParaRPr lang="en-US" baseline="0" dirty="0"/>
            </a:p>
          </p:txBody>
        </p:sp>
      </p:grpSp>
      <p:sp>
        <p:nvSpPr>
          <p:cNvPr id="19" name="TextBox 18"/>
          <p:cNvSpPr txBox="1"/>
          <p:nvPr/>
        </p:nvSpPr>
        <p:spPr>
          <a:xfrm>
            <a:off x="6470044" y="3412843"/>
            <a:ext cx="2461808" cy="900246"/>
          </a:xfrm>
          <a:prstGeom prst="rect">
            <a:avLst/>
          </a:prstGeom>
          <a:noFill/>
        </p:spPr>
        <p:txBody>
          <a:bodyPr wrap="square" rtlCol="0">
            <a:spAutoFit/>
          </a:bodyPr>
          <a:lstStyle/>
          <a:p>
            <a:pPr>
              <a:lnSpc>
                <a:spcPct val="150000"/>
              </a:lnSpc>
            </a:pPr>
            <a:r>
              <a:rPr lang="en-US" baseline="0" dirty="0" smtClean="0"/>
              <a:t>4 units = 216</a:t>
            </a:r>
          </a:p>
          <a:p>
            <a:pPr>
              <a:lnSpc>
                <a:spcPct val="150000"/>
              </a:lnSpc>
            </a:pPr>
            <a:r>
              <a:rPr lang="en-US" baseline="0" dirty="0" smtClean="0"/>
              <a:t>1 unit = 216 ÷ 4 = 54 </a:t>
            </a:r>
            <a:endParaRPr lang="en-US" baseline="0" dirty="0"/>
          </a:p>
        </p:txBody>
      </p:sp>
      <p:sp>
        <p:nvSpPr>
          <p:cNvPr id="20" name="TextBox 19"/>
          <p:cNvSpPr txBox="1"/>
          <p:nvPr/>
        </p:nvSpPr>
        <p:spPr>
          <a:xfrm>
            <a:off x="5265806" y="4717433"/>
            <a:ext cx="2699702" cy="369332"/>
          </a:xfrm>
          <a:prstGeom prst="rect">
            <a:avLst/>
          </a:prstGeom>
          <a:noFill/>
        </p:spPr>
        <p:txBody>
          <a:bodyPr wrap="none" rtlCol="0">
            <a:spAutoFit/>
          </a:bodyPr>
          <a:lstStyle/>
          <a:p>
            <a:r>
              <a:rPr lang="en-US" baseline="0" dirty="0" smtClean="0"/>
              <a:t>Each child received $54.</a:t>
            </a:r>
            <a:endParaRPr lang="en-US" baseline="0" dirty="0"/>
          </a:p>
        </p:txBody>
      </p:sp>
      <p:sp>
        <p:nvSpPr>
          <p:cNvPr id="21" name="Rectangle 20"/>
          <p:cNvSpPr/>
          <p:nvPr/>
        </p:nvSpPr>
        <p:spPr>
          <a:xfrm rot="741226">
            <a:off x="5877878" y="1058364"/>
            <a:ext cx="3096770" cy="973225"/>
          </a:xfrm>
          <a:prstGeom prst="rect">
            <a:avLst/>
          </a:prstGeom>
          <a:solidFill>
            <a:srgbClr val="7B08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In the Modified Problem Set, complete Problem 18a.</a:t>
            </a:r>
          </a:p>
          <a:p>
            <a:pPr algn="ctr"/>
            <a:r>
              <a:rPr lang="en-US" baseline="0" dirty="0"/>
              <a:t>U</a:t>
            </a:r>
            <a:r>
              <a:rPr lang="en-US" baseline="0" dirty="0" smtClean="0"/>
              <a:t>se a tape diagram.</a:t>
            </a:r>
            <a:endParaRPr lang="en-US" baseline="0" dirty="0"/>
          </a:p>
        </p:txBody>
      </p:sp>
    </p:spTree>
    <p:extLst>
      <p:ext uri="{BB962C8B-B14F-4D97-AF65-F5344CB8AC3E}">
        <p14:creationId xmlns:p14="http://schemas.microsoft.com/office/powerpoint/2010/main" val="157268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61</a:t>
            </a:fld>
            <a:endParaRPr lang="en-US" dirty="0"/>
          </a:p>
        </p:txBody>
      </p:sp>
      <p:sp>
        <p:nvSpPr>
          <p:cNvPr id="4" name="Content Placeholder 3"/>
          <p:cNvSpPr>
            <a:spLocks noGrp="1"/>
          </p:cNvSpPr>
          <p:nvPr>
            <p:ph idx="4294967295"/>
          </p:nvPr>
        </p:nvSpPr>
        <p:spPr>
          <a:xfrm>
            <a:off x="457199" y="739411"/>
            <a:ext cx="5113562" cy="2369549"/>
          </a:xfrm>
        </p:spPr>
        <p:txBody>
          <a:bodyPr/>
          <a:lstStyle/>
          <a:p>
            <a:pPr marL="457200" indent="-457200">
              <a:buAutoNum type="alphaLcPeriod" startAt="2"/>
            </a:pPr>
            <a:r>
              <a:rPr lang="en-US" sz="2400" dirty="0" smtClean="0">
                <a:latin typeface="Arial" panose="020B0604020202020204" pitchFamily="34" charset="0"/>
                <a:cs typeface="Arial" panose="020B0604020202020204" pitchFamily="34" charset="0"/>
              </a:rPr>
              <a:t>John, the oldest child, paid his siblings to do his chores.  If John pays his allowance equally to his brother and two sisters, how much money will each of his siblings have received in all?</a:t>
            </a:r>
          </a:p>
          <a:p>
            <a:pPr marL="457200" indent="-457200">
              <a:buAutoNum type="alphaLcPeriod" startAt="2"/>
            </a:pPr>
            <a:endParaRPr lang="en-US" sz="2400" dirty="0"/>
          </a:p>
        </p:txBody>
      </p:sp>
      <p:sp>
        <p:nvSpPr>
          <p:cNvPr id="5" name="TextBox 4"/>
          <p:cNvSpPr txBox="1"/>
          <p:nvPr/>
        </p:nvSpPr>
        <p:spPr>
          <a:xfrm>
            <a:off x="216353" y="5715361"/>
            <a:ext cx="4504759" cy="400110"/>
          </a:xfrm>
          <a:prstGeom prst="rect">
            <a:avLst/>
          </a:prstGeom>
          <a:noFill/>
        </p:spPr>
        <p:txBody>
          <a:bodyPr wrap="none" rtlCol="0">
            <a:spAutoFit/>
          </a:bodyPr>
          <a:lstStyle/>
          <a:p>
            <a:pPr marL="0" indent="0"/>
            <a:r>
              <a:rPr lang="en-US" sz="2000" baseline="0" dirty="0">
                <a:solidFill>
                  <a:schemeClr val="accent6">
                    <a:lumMod val="50000"/>
                  </a:schemeClr>
                </a:solidFill>
              </a:rPr>
              <a:t>Lesson </a:t>
            </a:r>
            <a:r>
              <a:rPr lang="en-US" sz="2000" baseline="0" dirty="0" smtClean="0">
                <a:solidFill>
                  <a:schemeClr val="accent6">
                    <a:lumMod val="50000"/>
                  </a:schemeClr>
                </a:solidFill>
              </a:rPr>
              <a:t>16</a:t>
            </a:r>
            <a:r>
              <a:rPr lang="en-US" sz="2000" baseline="0" dirty="0" smtClean="0">
                <a:solidFill>
                  <a:srgbClr val="7B083C"/>
                </a:solidFill>
              </a:rPr>
              <a:t>, Problem Set, Page 1.F.50</a:t>
            </a:r>
            <a:r>
              <a:rPr lang="en-US" sz="2000" baseline="0" dirty="0" smtClean="0">
                <a:solidFill>
                  <a:schemeClr val="accent6">
                    <a:lumMod val="50000"/>
                  </a:schemeClr>
                </a:solidFill>
              </a:rPr>
              <a:t>.</a:t>
            </a:r>
            <a:endParaRPr lang="en-US" sz="2000" baseline="0" dirty="0">
              <a:solidFill>
                <a:schemeClr val="accent6">
                  <a:lumMod val="50000"/>
                </a:schemeClr>
              </a:solidFill>
            </a:endParaRPr>
          </a:p>
        </p:txBody>
      </p:sp>
      <p:sp>
        <p:nvSpPr>
          <p:cNvPr id="6" name="Rectangle 5"/>
          <p:cNvSpPr/>
          <p:nvPr/>
        </p:nvSpPr>
        <p:spPr>
          <a:xfrm rot="741226">
            <a:off x="5605182" y="1171513"/>
            <a:ext cx="3096770" cy="656923"/>
          </a:xfrm>
          <a:prstGeom prst="rect">
            <a:avLst/>
          </a:prstGeom>
          <a:solidFill>
            <a:srgbClr val="7B083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aseline="0" dirty="0" smtClean="0"/>
              <a:t>In the Modified Problem Set, complete Lesson 18b.</a:t>
            </a:r>
            <a:endParaRPr lang="en-US" baseline="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272" y="3108960"/>
            <a:ext cx="1856728" cy="2835897"/>
          </a:xfrm>
          <a:prstGeom prst="rect">
            <a:avLst/>
          </a:prstGeom>
        </p:spPr>
      </p:pic>
      <p:sp>
        <p:nvSpPr>
          <p:cNvPr id="8" name="Rectangle 7"/>
          <p:cNvSpPr/>
          <p:nvPr/>
        </p:nvSpPr>
        <p:spPr>
          <a:xfrm>
            <a:off x="457201" y="4007230"/>
            <a:ext cx="3667453" cy="405102"/>
          </a:xfrm>
          <a:prstGeom prst="rect">
            <a:avLst/>
          </a:prstGeom>
          <a:solidFill>
            <a:schemeClr val="tx2">
              <a:lumMod val="60000"/>
              <a:lumOff val="40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9" name="Right Brace 8"/>
          <p:cNvSpPr/>
          <p:nvPr/>
        </p:nvSpPr>
        <p:spPr>
          <a:xfrm rot="16200000">
            <a:off x="2061026" y="2064014"/>
            <a:ext cx="459801" cy="3667455"/>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10" name="TextBox 9"/>
          <p:cNvSpPr txBox="1"/>
          <p:nvPr/>
        </p:nvSpPr>
        <p:spPr>
          <a:xfrm>
            <a:off x="1935128" y="3298508"/>
            <a:ext cx="569800" cy="369332"/>
          </a:xfrm>
          <a:prstGeom prst="rect">
            <a:avLst/>
          </a:prstGeom>
          <a:noFill/>
        </p:spPr>
        <p:txBody>
          <a:bodyPr wrap="none" rtlCol="0">
            <a:spAutoFit/>
          </a:bodyPr>
          <a:lstStyle/>
          <a:p>
            <a:r>
              <a:rPr lang="en-US" baseline="0" dirty="0" smtClean="0"/>
              <a:t>$54</a:t>
            </a:r>
            <a:endParaRPr lang="en-US" baseline="0" dirty="0"/>
          </a:p>
        </p:txBody>
      </p:sp>
      <p:cxnSp>
        <p:nvCxnSpPr>
          <p:cNvPr id="12" name="Straight Connector 11"/>
          <p:cNvCxnSpPr/>
          <p:nvPr/>
        </p:nvCxnSpPr>
        <p:spPr>
          <a:xfrm>
            <a:off x="2968812" y="4007230"/>
            <a:ext cx="0" cy="4051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730864" y="4007230"/>
            <a:ext cx="0" cy="40510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4" name="Right Brace 13"/>
          <p:cNvSpPr/>
          <p:nvPr/>
        </p:nvSpPr>
        <p:spPr>
          <a:xfrm rot="5400000">
            <a:off x="913396" y="3938831"/>
            <a:ext cx="361272" cy="1273663"/>
          </a:xfrm>
          <a:prstGeom prst="rightBrac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aseline="0" dirty="0"/>
          </a:p>
        </p:txBody>
      </p:sp>
      <p:sp>
        <p:nvSpPr>
          <p:cNvPr id="15" name="TextBox 14"/>
          <p:cNvSpPr txBox="1"/>
          <p:nvPr/>
        </p:nvSpPr>
        <p:spPr>
          <a:xfrm>
            <a:off x="886758" y="4758324"/>
            <a:ext cx="505555" cy="369332"/>
          </a:xfrm>
          <a:prstGeom prst="rect">
            <a:avLst/>
          </a:prstGeom>
          <a:noFill/>
        </p:spPr>
        <p:txBody>
          <a:bodyPr wrap="none" rtlCol="0">
            <a:spAutoFit/>
          </a:bodyPr>
          <a:lstStyle/>
          <a:p>
            <a:r>
              <a:rPr lang="en-US" baseline="0" dirty="0" smtClean="0"/>
              <a:t>$ ?</a:t>
            </a:r>
            <a:endParaRPr lang="en-US" baseline="0" dirty="0"/>
          </a:p>
        </p:txBody>
      </p:sp>
      <p:sp>
        <p:nvSpPr>
          <p:cNvPr id="16" name="TextBox 15"/>
          <p:cNvSpPr txBox="1"/>
          <p:nvPr/>
        </p:nvSpPr>
        <p:spPr>
          <a:xfrm>
            <a:off x="4948913" y="3298508"/>
            <a:ext cx="2172327" cy="900246"/>
          </a:xfrm>
          <a:prstGeom prst="rect">
            <a:avLst/>
          </a:prstGeom>
          <a:noFill/>
        </p:spPr>
        <p:txBody>
          <a:bodyPr wrap="none" rtlCol="0">
            <a:spAutoFit/>
          </a:bodyPr>
          <a:lstStyle/>
          <a:p>
            <a:pPr>
              <a:lnSpc>
                <a:spcPct val="150000"/>
              </a:lnSpc>
            </a:pPr>
            <a:r>
              <a:rPr lang="en-US" baseline="0" dirty="0" smtClean="0"/>
              <a:t>3 units = 54</a:t>
            </a:r>
          </a:p>
          <a:p>
            <a:pPr>
              <a:lnSpc>
                <a:spcPct val="150000"/>
              </a:lnSpc>
            </a:pPr>
            <a:r>
              <a:rPr lang="en-US" baseline="0" dirty="0" smtClean="0"/>
              <a:t>1 unit = 54 ÷ 3 = 18 </a:t>
            </a:r>
            <a:endParaRPr lang="en-US" baseline="0" dirty="0"/>
          </a:p>
        </p:txBody>
      </p:sp>
      <p:sp>
        <p:nvSpPr>
          <p:cNvPr id="18" name="TextBox 17"/>
          <p:cNvSpPr txBox="1"/>
          <p:nvPr/>
        </p:nvSpPr>
        <p:spPr>
          <a:xfrm>
            <a:off x="4948041" y="4395026"/>
            <a:ext cx="1481070" cy="484748"/>
          </a:xfrm>
          <a:prstGeom prst="rect">
            <a:avLst/>
          </a:prstGeom>
          <a:noFill/>
        </p:spPr>
        <p:txBody>
          <a:bodyPr wrap="none" rtlCol="0">
            <a:spAutoFit/>
          </a:bodyPr>
          <a:lstStyle/>
          <a:p>
            <a:pPr>
              <a:lnSpc>
                <a:spcPct val="150000"/>
              </a:lnSpc>
            </a:pPr>
            <a:r>
              <a:rPr lang="en-US" baseline="0" dirty="0" smtClean="0"/>
              <a:t>54 + 18 = 72</a:t>
            </a:r>
          </a:p>
        </p:txBody>
      </p:sp>
      <p:sp>
        <p:nvSpPr>
          <p:cNvPr id="19" name="TextBox 18"/>
          <p:cNvSpPr txBox="1"/>
          <p:nvPr/>
        </p:nvSpPr>
        <p:spPr>
          <a:xfrm>
            <a:off x="3766356" y="5138605"/>
            <a:ext cx="3696294" cy="369332"/>
          </a:xfrm>
          <a:prstGeom prst="rect">
            <a:avLst/>
          </a:prstGeom>
          <a:noFill/>
        </p:spPr>
        <p:txBody>
          <a:bodyPr wrap="none" rtlCol="0">
            <a:spAutoFit/>
          </a:bodyPr>
          <a:lstStyle/>
          <a:p>
            <a:r>
              <a:rPr lang="en-US" baseline="0" dirty="0" smtClean="0"/>
              <a:t>Each of John’s sibling will get $72.</a:t>
            </a:r>
            <a:endParaRPr lang="en-US" baseline="0" dirty="0"/>
          </a:p>
        </p:txBody>
      </p:sp>
    </p:spTree>
    <p:extLst>
      <p:ext uri="{BB962C8B-B14F-4D97-AF65-F5344CB8AC3E}">
        <p14:creationId xmlns:p14="http://schemas.microsoft.com/office/powerpoint/2010/main" val="11758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par>
                                <p:cTn id="21" presetID="9"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heckerboard(across)">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heckerboard(across)">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animBg="1"/>
      <p:bldP spid="15" grpId="0"/>
      <p:bldP spid="16" grpId="0"/>
      <p:bldP spid="18" grpId="0"/>
      <p:bldP spid="1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4" name="Content Placeholder 3"/>
          <p:cNvSpPr>
            <a:spLocks noGrp="1"/>
          </p:cNvSpPr>
          <p:nvPr>
            <p:ph idx="4294967295"/>
          </p:nvPr>
        </p:nvSpPr>
        <p:spPr>
          <a:xfrm>
            <a:off x="457200" y="1913474"/>
            <a:ext cx="8229600" cy="4019126"/>
          </a:xfrm>
          <a:effectLst/>
        </p:spPr>
        <p:txBody>
          <a:bodyPr>
            <a:normAutofit/>
          </a:bodyPr>
          <a:lstStyle/>
          <a:p>
            <a:pPr algn="ctr"/>
            <a:r>
              <a:rPr lang="en-US" sz="2400" b="1" dirty="0" smtClean="0">
                <a:effectLst/>
                <a:latin typeface="Arial" panose="020B0604020202020204" pitchFamily="34" charset="0"/>
                <a:cs typeface="Arial" panose="020B0604020202020204" pitchFamily="34" charset="0"/>
              </a:rPr>
              <a:t>Lesson Structure</a:t>
            </a:r>
          </a:p>
          <a:p>
            <a:pPr algn="ctr"/>
            <a:r>
              <a:rPr lang="en-US" sz="2400" b="1" dirty="0" smtClean="0">
                <a:effectLst/>
                <a:latin typeface="Arial" panose="020B0604020202020204" pitchFamily="34" charset="0"/>
                <a:cs typeface="Arial" panose="020B0604020202020204" pitchFamily="34" charset="0"/>
              </a:rPr>
              <a:t>Instructional Sequence</a:t>
            </a:r>
          </a:p>
          <a:p>
            <a:pPr algn="ctr"/>
            <a:r>
              <a:rPr lang="en-US" sz="2400" b="1" dirty="0" smtClean="0">
                <a:effectLst>
                  <a:glow rad="228600">
                    <a:srgbClr val="B38395">
                      <a:alpha val="40000"/>
                    </a:srgbClr>
                  </a:glow>
                </a:effectLst>
                <a:latin typeface="Arial" panose="020B0604020202020204" pitchFamily="34" charset="0"/>
                <a:cs typeface="Arial" panose="020B0604020202020204" pitchFamily="34" charset="0"/>
              </a:rPr>
              <a:t>Module Review</a:t>
            </a:r>
          </a:p>
          <a:p>
            <a:pPr algn="ctr"/>
            <a:r>
              <a:rPr lang="en-US" sz="2400" b="1" dirty="0" smtClean="0">
                <a:latin typeface="Arial" panose="020B0604020202020204" pitchFamily="34" charset="0"/>
                <a:cs typeface="Arial" panose="020B0604020202020204" pitchFamily="34" charset="0"/>
              </a:rPr>
              <a:t>Preparation for Implementation</a:t>
            </a:r>
            <a:endParaRPr lang="en-US" sz="24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75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19" y="848219"/>
            <a:ext cx="8229600" cy="824382"/>
          </a:xfrm>
        </p:spPr>
        <p:txBody>
          <a:bodyPr/>
          <a:lstStyle/>
          <a:p>
            <a:r>
              <a:rPr lang="en-US" dirty="0" smtClean="0"/>
              <a:t>Progression Study</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63</a:t>
            </a:fld>
            <a:endParaRPr lang="en-US" dirty="0"/>
          </a:p>
        </p:txBody>
      </p:sp>
      <p:sp>
        <p:nvSpPr>
          <p:cNvPr id="4" name="Content Placeholder 3"/>
          <p:cNvSpPr>
            <a:spLocks noGrp="1"/>
          </p:cNvSpPr>
          <p:nvPr>
            <p:ph idx="4294967295"/>
          </p:nvPr>
        </p:nvSpPr>
        <p:spPr>
          <a:xfrm>
            <a:off x="369619" y="1828434"/>
            <a:ext cx="8229600" cy="3491037"/>
          </a:xfrm>
        </p:spPr>
        <p:txBody>
          <a:bodyPr/>
          <a:lstStyle/>
          <a:p>
            <a:pPr marL="0" indent="0">
              <a:spcAft>
                <a:spcPts val="1200"/>
              </a:spcAft>
            </a:pPr>
            <a:r>
              <a:rPr lang="en-US" dirty="0" smtClean="0">
                <a:latin typeface="Arial" panose="020B0604020202020204" pitchFamily="34" charset="0"/>
                <a:cs typeface="Arial" panose="020B0604020202020204" pitchFamily="34" charset="0"/>
              </a:rPr>
              <a:t>What are the Progressions?</a:t>
            </a:r>
          </a:p>
          <a:p>
            <a:pPr marL="457200" indent="-457200">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Read </a:t>
            </a:r>
            <a:r>
              <a:rPr lang="en-US" sz="2400" i="1" dirty="0" smtClean="0">
                <a:latin typeface="Arial" panose="020B0604020202020204" pitchFamily="34" charset="0"/>
                <a:cs typeface="Arial" panose="020B0604020202020204" pitchFamily="34" charset="0"/>
              </a:rPr>
              <a:t>Progression on Number and Operations in Base Ten</a:t>
            </a:r>
            <a:r>
              <a:rPr lang="en-US" sz="2400" dirty="0" smtClean="0">
                <a:latin typeface="Arial" panose="020B0604020202020204" pitchFamily="34" charset="0"/>
                <a:cs typeface="Arial" panose="020B0604020202020204" pitchFamily="34" charset="0"/>
              </a:rPr>
              <a:t>:</a:t>
            </a:r>
          </a:p>
          <a:p>
            <a:pPr marL="573088" lvl="1" indent="-457200">
              <a:spcAft>
                <a:spcPts val="1200"/>
              </a:spcAft>
              <a:buFont typeface="Arial" pitchFamily="34" charset="0"/>
              <a:buChar char="•"/>
            </a:pPr>
            <a:r>
              <a:rPr lang="en-US" sz="2000" b="1" dirty="0" smtClean="0"/>
              <a:t>Overview</a:t>
            </a:r>
            <a:r>
              <a:rPr lang="en-US" sz="2000" dirty="0" smtClean="0"/>
              <a:t> pages 1 – 4</a:t>
            </a:r>
          </a:p>
          <a:p>
            <a:pPr marL="573088" lvl="1" indent="-457200">
              <a:spcAft>
                <a:spcPts val="1200"/>
              </a:spcAft>
              <a:buFont typeface="Arial" pitchFamily="34" charset="0"/>
              <a:buChar char="•"/>
            </a:pPr>
            <a:r>
              <a:rPr lang="en-US" sz="2000" b="1" dirty="0" smtClean="0"/>
              <a:t>Grades 4 &amp; 5</a:t>
            </a:r>
            <a:r>
              <a:rPr lang="en-US" sz="2000" dirty="0" smtClean="0"/>
              <a:t>, pages 12-19</a:t>
            </a:r>
          </a:p>
          <a:p>
            <a:pPr marL="573088" lvl="1" indent="-457200">
              <a:spcAft>
                <a:spcPts val="1200"/>
              </a:spcAft>
              <a:buFont typeface="Arial" pitchFamily="34" charset="0"/>
              <a:buChar char="•"/>
            </a:pPr>
            <a:r>
              <a:rPr lang="en-US" sz="2000" dirty="0" smtClean="0"/>
              <a:t>If time allows, </a:t>
            </a:r>
            <a:r>
              <a:rPr lang="en-US" sz="2000" b="1" dirty="0" smtClean="0"/>
              <a:t>Grades K – 3</a:t>
            </a:r>
            <a:r>
              <a:rPr lang="en-US" sz="2000" dirty="0" smtClean="0"/>
              <a:t>, pages 5 – 11.</a:t>
            </a:r>
          </a:p>
        </p:txBody>
      </p:sp>
    </p:spTree>
    <p:extLst>
      <p:ext uri="{BB962C8B-B14F-4D97-AF65-F5344CB8AC3E}">
        <p14:creationId xmlns:p14="http://schemas.microsoft.com/office/powerpoint/2010/main" val="16159364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Progression Study</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64</a:t>
            </a:fld>
            <a:endParaRPr lang="en-US" dirty="0"/>
          </a:p>
        </p:txBody>
      </p:sp>
      <p:sp>
        <p:nvSpPr>
          <p:cNvPr id="4" name="Content Placeholder 3"/>
          <p:cNvSpPr>
            <a:spLocks noGrp="1"/>
          </p:cNvSpPr>
          <p:nvPr>
            <p:ph idx="4294967295"/>
          </p:nvPr>
        </p:nvSpPr>
        <p:spPr>
          <a:xfrm>
            <a:off x="457200" y="1913474"/>
            <a:ext cx="8229600" cy="4019126"/>
          </a:xfrm>
        </p:spPr>
        <p:txBody>
          <a:bodyPr/>
          <a:lstStyle/>
          <a:p>
            <a:pPr marL="0" indent="0">
              <a:spcAft>
                <a:spcPts val="1200"/>
              </a:spcAft>
            </a:pPr>
            <a:r>
              <a:rPr lang="en-US" dirty="0" smtClean="0">
                <a:latin typeface="Arial" panose="020B0604020202020204" pitchFamily="34" charset="0"/>
                <a:cs typeface="Arial" panose="020B0604020202020204" pitchFamily="34" charset="0"/>
              </a:rPr>
              <a:t>How do the lessons fulfill the expectations described in the Progression?</a:t>
            </a:r>
          </a:p>
          <a:p>
            <a:pPr marL="457200" indent="-457200">
              <a:spcAft>
                <a:spcPts val="1200"/>
              </a:spcAft>
              <a:buFont typeface="Arial" pitchFamily="34" charset="0"/>
              <a:buChar char="•"/>
            </a:pPr>
            <a:endParaRPr lang="en-US" sz="2400" dirty="0">
              <a:latin typeface="Arial" panose="020B0604020202020204" pitchFamily="34" charset="0"/>
              <a:cs typeface="Arial" panose="020B0604020202020204" pitchFamily="34" charset="0"/>
            </a:endParaRPr>
          </a:p>
          <a:p>
            <a:pPr marL="457200" indent="-457200">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Turn and talk to your partner.</a:t>
            </a:r>
          </a:p>
          <a:p>
            <a:pPr marL="457200" indent="-457200">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Then we’ll discuss as a large group.</a:t>
            </a:r>
          </a:p>
          <a:p>
            <a:pPr marL="0" indent="0">
              <a:spcAft>
                <a:spcPts val="1200"/>
              </a:spcAft>
            </a:pPr>
            <a:endParaRPr lang="en-US" sz="2400" dirty="0"/>
          </a:p>
        </p:txBody>
      </p:sp>
    </p:spTree>
    <p:extLst>
      <p:ext uri="{BB962C8B-B14F-4D97-AF65-F5344CB8AC3E}">
        <p14:creationId xmlns:p14="http://schemas.microsoft.com/office/powerpoint/2010/main" val="13185558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00" y="676900"/>
            <a:ext cx="8229600" cy="824382"/>
          </a:xfrm>
        </p:spPr>
        <p:txBody>
          <a:bodyPr/>
          <a:lstStyle/>
          <a:p>
            <a:r>
              <a:rPr lang="en-US" dirty="0" smtClean="0"/>
              <a:t>Coherence Within the Module</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65</a:t>
            </a:fld>
            <a:endParaRPr lang="en-US" dirty="0"/>
          </a:p>
        </p:txBody>
      </p:sp>
      <p:sp>
        <p:nvSpPr>
          <p:cNvPr id="4" name="Content Placeholder 3"/>
          <p:cNvSpPr>
            <a:spLocks noGrp="1"/>
          </p:cNvSpPr>
          <p:nvPr>
            <p:ph idx="4294967295"/>
          </p:nvPr>
        </p:nvSpPr>
        <p:spPr>
          <a:xfrm>
            <a:off x="380566" y="1738295"/>
            <a:ext cx="8763433" cy="4019126"/>
          </a:xfrm>
        </p:spPr>
        <p:txBody>
          <a:bodyPr>
            <a:normAutofit fontScale="92500" lnSpcReduction="20000"/>
          </a:bodyPr>
          <a:lstStyle/>
          <a:p>
            <a:pPr marL="0" lvl="0" indent="0">
              <a:spcAft>
                <a:spcPts val="1200"/>
              </a:spcAft>
            </a:pPr>
            <a:r>
              <a:rPr lang="en-US" sz="2400" dirty="0">
                <a:latin typeface="Arial" panose="020B0604020202020204" pitchFamily="34" charset="0"/>
                <a:cs typeface="Arial" panose="020B0604020202020204" pitchFamily="34" charset="0"/>
              </a:rPr>
              <a:t>Analyze the progression of </a:t>
            </a:r>
            <a:r>
              <a:rPr lang="en-US" sz="2400" dirty="0" smtClean="0">
                <a:latin typeface="Arial" panose="020B0604020202020204" pitchFamily="34" charset="0"/>
                <a:cs typeface="Arial" panose="020B0604020202020204" pitchFamily="34" charset="0"/>
              </a:rPr>
              <a:t>Fluency Activities across Module </a:t>
            </a:r>
            <a:endParaRPr lang="en-US" sz="2400" dirty="0">
              <a:latin typeface="Arial" panose="020B0604020202020204" pitchFamily="34" charset="0"/>
              <a:cs typeface="Arial" panose="020B0604020202020204" pitchFamily="34" charset="0"/>
            </a:endParaRPr>
          </a:p>
          <a:p>
            <a:pPr marL="0" lvl="0" indent="0">
              <a:spcAft>
                <a:spcPts val="1200"/>
              </a:spcAft>
            </a:pPr>
            <a:r>
              <a:rPr lang="en-US" sz="2000" b="1" dirty="0" smtClean="0">
                <a:latin typeface="Arial" panose="020B0604020202020204" pitchFamily="34" charset="0"/>
                <a:cs typeface="Arial" panose="020B0604020202020204" pitchFamily="34" charset="0"/>
              </a:rPr>
              <a:t>What </a:t>
            </a:r>
            <a:r>
              <a:rPr lang="en-US" sz="2000" b="1" dirty="0">
                <a:latin typeface="Arial" panose="020B0604020202020204" pitchFamily="34" charset="0"/>
                <a:cs typeface="Arial" panose="020B0604020202020204" pitchFamily="34" charset="0"/>
              </a:rPr>
              <a:t>does the sequence of Fluency </a:t>
            </a:r>
            <a:r>
              <a:rPr lang="en-US" sz="2000" b="1" dirty="0" smtClean="0">
                <a:latin typeface="Arial" panose="020B0604020202020204" pitchFamily="34" charset="0"/>
                <a:cs typeface="Arial" panose="020B0604020202020204" pitchFamily="34" charset="0"/>
              </a:rPr>
              <a:t>Practices</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accomplish </a:t>
            </a:r>
            <a:r>
              <a:rPr lang="en-US" sz="2000" b="1" dirty="0">
                <a:latin typeface="Arial" panose="020B0604020202020204" pitchFamily="34" charset="0"/>
                <a:cs typeface="Arial" panose="020B0604020202020204" pitchFamily="34" charset="0"/>
              </a:rPr>
              <a:t>as a whole</a:t>
            </a:r>
            <a:r>
              <a:rPr lang="en-US" sz="2000" b="1" dirty="0" smtClean="0">
                <a:latin typeface="Arial" panose="020B0604020202020204" pitchFamily="34" charset="0"/>
                <a:cs typeface="Arial" panose="020B0604020202020204" pitchFamily="34" charset="0"/>
              </a:rPr>
              <a:t>?</a:t>
            </a:r>
          </a:p>
          <a:p>
            <a:pPr marL="0" lvl="0" indent="0">
              <a:spcAft>
                <a:spcPts val="1200"/>
              </a:spcAft>
            </a:pPr>
            <a:endParaRPr lang="en-US" sz="2000" b="1" dirty="0" smtClean="0">
              <a:latin typeface="Arial" panose="020B0604020202020204" pitchFamily="34" charset="0"/>
              <a:cs typeface="Arial" panose="020B0604020202020204" pitchFamily="34" charset="0"/>
            </a:endParaRPr>
          </a:p>
          <a:p>
            <a:pPr lvl="0">
              <a:spcAft>
                <a:spcPts val="1200"/>
              </a:spcAft>
              <a:buFont typeface="Arial"/>
              <a:buChar char="•"/>
            </a:pPr>
            <a:r>
              <a:rPr lang="en-US" sz="2400" dirty="0" smtClean="0">
                <a:latin typeface="Arial" panose="020B0604020202020204" pitchFamily="34" charset="0"/>
                <a:cs typeface="Arial" panose="020B0604020202020204" pitchFamily="34" charset="0"/>
              </a:rPr>
              <a:t>Read the fluency activities in Lessons 5, 7, 9, 11, 13.</a:t>
            </a:r>
          </a:p>
          <a:p>
            <a:pPr lvl="0">
              <a:spcAft>
                <a:spcPts val="1200"/>
              </a:spcAft>
              <a:buFont typeface="Arial"/>
              <a:buChar char="•"/>
            </a:pPr>
            <a:endParaRPr lang="en-US" sz="2400" dirty="0" smtClean="0">
              <a:latin typeface="Arial" panose="020B0604020202020204" pitchFamily="34" charset="0"/>
              <a:cs typeface="Arial" panose="020B0604020202020204" pitchFamily="34" charset="0"/>
            </a:endParaRPr>
          </a:p>
          <a:p>
            <a:pPr lvl="0">
              <a:spcAft>
                <a:spcPts val="1200"/>
              </a:spcAft>
              <a:buFont typeface="Arial"/>
              <a:buChar char="•"/>
            </a:pPr>
            <a:r>
              <a:rPr lang="en-US" sz="2400" dirty="0" smtClean="0">
                <a:latin typeface="Arial" panose="020B0604020202020204" pitchFamily="34" charset="0"/>
                <a:cs typeface="Arial" panose="020B0604020202020204" pitchFamily="34" charset="0"/>
              </a:rPr>
              <a:t>Look for </a:t>
            </a:r>
            <a:r>
              <a:rPr lang="en-US" sz="2400" b="1" dirty="0" smtClean="0">
                <a:latin typeface="Arial" panose="020B0604020202020204" pitchFamily="34" charset="0"/>
                <a:cs typeface="Arial" panose="020B0604020202020204" pitchFamily="34" charset="0"/>
              </a:rPr>
              <a:t>Maintenance</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Preparation</a:t>
            </a:r>
            <a:r>
              <a:rPr lang="en-US" sz="2400" dirty="0" smtClean="0">
                <a:latin typeface="Arial" panose="020B0604020202020204" pitchFamily="34" charset="0"/>
                <a:cs typeface="Arial" panose="020B0604020202020204" pitchFamily="34" charset="0"/>
              </a:rPr>
              <a:t> &amp; </a:t>
            </a:r>
          </a:p>
          <a:p>
            <a:pPr marL="0" lvl="0" indent="0">
              <a:spcAft>
                <a:spcPts val="1200"/>
              </a:spcAft>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Anticipation</a:t>
            </a:r>
            <a:r>
              <a:rPr lang="en-US" sz="2400" dirty="0" smtClean="0">
                <a:latin typeface="Arial" panose="020B0604020202020204" pitchFamily="34" charset="0"/>
                <a:cs typeface="Arial" panose="020B0604020202020204" pitchFamily="34" charset="0"/>
              </a:rPr>
              <a:t> Fluencies. </a:t>
            </a:r>
          </a:p>
          <a:p>
            <a:pPr marL="0" lvl="0" indent="0">
              <a:spcAft>
                <a:spcPts val="1200"/>
              </a:spcAft>
            </a:pPr>
            <a:r>
              <a:rPr lang="en-US" sz="2400" dirty="0"/>
              <a:t>	</a:t>
            </a:r>
            <a:r>
              <a:rPr lang="en-US" sz="2400" dirty="0" smtClean="0"/>
              <a:t>	  </a:t>
            </a:r>
            <a:endParaRPr lang="en-US" sz="2400" dirty="0"/>
          </a:p>
          <a:p>
            <a:endParaRPr lang="en-US" dirty="0"/>
          </a:p>
        </p:txBody>
      </p:sp>
    </p:spTree>
    <p:extLst>
      <p:ext uri="{BB962C8B-B14F-4D97-AF65-F5344CB8AC3E}">
        <p14:creationId xmlns:p14="http://schemas.microsoft.com/office/powerpoint/2010/main" val="11260336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Coherence Within the Module</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66</a:t>
            </a:fld>
            <a:endParaRPr lang="en-US" dirty="0"/>
          </a:p>
        </p:txBody>
      </p:sp>
      <p:sp>
        <p:nvSpPr>
          <p:cNvPr id="4" name="Content Placeholder 3"/>
          <p:cNvSpPr>
            <a:spLocks noGrp="1"/>
          </p:cNvSpPr>
          <p:nvPr>
            <p:ph idx="4294967295"/>
          </p:nvPr>
        </p:nvSpPr>
        <p:spPr>
          <a:xfrm>
            <a:off x="457200" y="1913474"/>
            <a:ext cx="8229600" cy="4019126"/>
          </a:xfrm>
        </p:spPr>
        <p:txBody>
          <a:bodyPr/>
          <a:lstStyle/>
          <a:p>
            <a:pPr marL="7938" lvl="0" indent="-7938">
              <a:spcAft>
                <a:spcPts val="1200"/>
              </a:spcAft>
            </a:pPr>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nalyze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Problem Sets. </a:t>
            </a:r>
          </a:p>
          <a:p>
            <a:pPr lvl="1" indent="-168275">
              <a:spcAft>
                <a:spcPts val="1200"/>
              </a:spcAft>
            </a:pPr>
            <a:r>
              <a:rPr lang="en-US" dirty="0" smtClean="0"/>
              <a:t>In </a:t>
            </a:r>
            <a:r>
              <a:rPr lang="en-US" dirty="0"/>
              <a:t>what ways were the writers intentional </a:t>
            </a:r>
            <a:r>
              <a:rPr lang="en-US" dirty="0" smtClean="0"/>
              <a:t/>
            </a:r>
            <a:br>
              <a:rPr lang="en-US" dirty="0" smtClean="0"/>
            </a:br>
            <a:r>
              <a:rPr lang="en-US" dirty="0" smtClean="0"/>
              <a:t>in </a:t>
            </a:r>
            <a:r>
              <a:rPr lang="en-US" dirty="0"/>
              <a:t>the design of </a:t>
            </a:r>
            <a:r>
              <a:rPr lang="en-US" dirty="0" smtClean="0"/>
              <a:t>these </a:t>
            </a:r>
            <a:r>
              <a:rPr lang="en-US" dirty="0"/>
              <a:t>Problem </a:t>
            </a:r>
            <a:r>
              <a:rPr lang="en-US" dirty="0" smtClean="0"/>
              <a:t>Sets?  </a:t>
            </a:r>
            <a:endParaRPr lang="en-US" dirty="0"/>
          </a:p>
          <a:p>
            <a:pPr>
              <a:spcAft>
                <a:spcPts val="1200"/>
              </a:spcAft>
            </a:pPr>
            <a:endParaRPr lang="en-US" dirty="0"/>
          </a:p>
        </p:txBody>
      </p:sp>
      <p:sp>
        <p:nvSpPr>
          <p:cNvPr id="5" name="Text Placeholder 4"/>
          <p:cNvSpPr>
            <a:spLocks noGrp="1"/>
          </p:cNvSpPr>
          <p:nvPr>
            <p:ph type="body" sz="quarter" idx="4294967295"/>
          </p:nvPr>
        </p:nvSpPr>
        <p:spPr>
          <a:xfrm>
            <a:off x="457200" y="5439882"/>
            <a:ext cx="8229600" cy="825500"/>
          </a:xfrm>
        </p:spPr>
        <p:txBody>
          <a:bodyPr/>
          <a:lstStyle/>
          <a:p>
            <a:endParaRPr lang="en-US"/>
          </a:p>
        </p:txBody>
      </p:sp>
    </p:spTree>
    <p:extLst>
      <p:ext uri="{BB962C8B-B14F-4D97-AF65-F5344CB8AC3E}">
        <p14:creationId xmlns:p14="http://schemas.microsoft.com/office/powerpoint/2010/main" val="24641978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Agenda</a:t>
            </a:r>
            <a:endParaRPr lang="en-US" dirty="0"/>
          </a:p>
        </p:txBody>
      </p:sp>
      <p:sp>
        <p:nvSpPr>
          <p:cNvPr id="4" name="Content Placeholder 3"/>
          <p:cNvSpPr>
            <a:spLocks noGrp="1"/>
          </p:cNvSpPr>
          <p:nvPr>
            <p:ph idx="4294967295"/>
          </p:nvPr>
        </p:nvSpPr>
        <p:spPr>
          <a:xfrm>
            <a:off x="457200" y="1913474"/>
            <a:ext cx="8229600" cy="4019126"/>
          </a:xfrm>
          <a:effectLst/>
        </p:spPr>
        <p:txBody>
          <a:bodyPr>
            <a:normAutofit/>
          </a:bodyPr>
          <a:lstStyle/>
          <a:p>
            <a:pPr algn="ctr"/>
            <a:r>
              <a:rPr lang="en-US" sz="2400" b="1" dirty="0" smtClean="0">
                <a:effectLst/>
                <a:latin typeface="Arial" panose="020B0604020202020204" pitchFamily="34" charset="0"/>
                <a:cs typeface="Arial" panose="020B0604020202020204" pitchFamily="34" charset="0"/>
              </a:rPr>
              <a:t>Lesson Structure</a:t>
            </a:r>
          </a:p>
          <a:p>
            <a:pPr algn="ctr"/>
            <a:r>
              <a:rPr lang="en-US" sz="2400" b="1" dirty="0" smtClean="0">
                <a:effectLst/>
                <a:latin typeface="Arial" panose="020B0604020202020204" pitchFamily="34" charset="0"/>
                <a:cs typeface="Arial" panose="020B0604020202020204" pitchFamily="34" charset="0"/>
              </a:rPr>
              <a:t>Instructional Sequence</a:t>
            </a:r>
          </a:p>
          <a:p>
            <a:pPr algn="ctr"/>
            <a:r>
              <a:rPr lang="en-US" sz="2400" b="1" dirty="0" smtClean="0">
                <a:effectLst/>
                <a:latin typeface="Arial" panose="020B0604020202020204" pitchFamily="34" charset="0"/>
                <a:cs typeface="Arial" panose="020B0604020202020204" pitchFamily="34" charset="0"/>
              </a:rPr>
              <a:t>Module Review</a:t>
            </a:r>
          </a:p>
          <a:p>
            <a:pPr algn="ctr"/>
            <a:r>
              <a:rPr lang="en-US" sz="2400" b="1" dirty="0" smtClean="0">
                <a:effectLst>
                  <a:glow rad="228600">
                    <a:srgbClr val="B38395">
                      <a:alpha val="40000"/>
                    </a:srgbClr>
                  </a:glow>
                </a:effectLst>
                <a:latin typeface="Arial" panose="020B0604020202020204" pitchFamily="34" charset="0"/>
                <a:cs typeface="Arial" panose="020B0604020202020204" pitchFamily="34" charset="0"/>
              </a:rPr>
              <a:t>Preparation for Implementation</a:t>
            </a:r>
            <a:endParaRPr lang="en-US" sz="2400" b="1" dirty="0">
              <a:effectLst>
                <a:glow rad="228600">
                  <a:srgbClr val="B38395">
                    <a:alpha val="40000"/>
                  </a:srgb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35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Practice a Planning Protocol</a:t>
            </a:r>
            <a:endParaRPr lang="en-US" dirty="0"/>
          </a:p>
        </p:txBody>
      </p:sp>
      <p:sp>
        <p:nvSpPr>
          <p:cNvPr id="3" name="Content Placeholder 2"/>
          <p:cNvSpPr>
            <a:spLocks noGrp="1"/>
          </p:cNvSpPr>
          <p:nvPr>
            <p:ph idx="4294967295"/>
          </p:nvPr>
        </p:nvSpPr>
        <p:spPr>
          <a:xfrm>
            <a:off x="457200" y="1913474"/>
            <a:ext cx="8229600" cy="4019126"/>
          </a:xfrm>
        </p:spPr>
        <p:txBody>
          <a:bodyPr/>
          <a:lstStyle/>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With any topic from </a:t>
            </a:r>
            <a:r>
              <a:rPr lang="en-US" sz="2600" i="1" dirty="0" smtClean="0">
                <a:latin typeface="Arial" panose="020B0604020202020204" pitchFamily="34" charset="0"/>
                <a:cs typeface="Arial" panose="020B0604020202020204" pitchFamily="34" charset="0"/>
              </a:rPr>
              <a:t>A Story of Units</a:t>
            </a:r>
            <a:r>
              <a:rPr lang="en-US" sz="2600" dirty="0" smtClean="0">
                <a:latin typeface="Arial" panose="020B0604020202020204" pitchFamily="34" charset="0"/>
                <a:cs typeface="Arial" panose="020B0604020202020204" pitchFamily="34" charset="0"/>
              </a:rPr>
              <a:t>, read the module overview and the topic opener.</a:t>
            </a:r>
          </a:p>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Study the module assessment, paying particular attention to the sample responses provided.</a:t>
            </a:r>
          </a:p>
        </p:txBody>
      </p:sp>
      <p:sp>
        <p:nvSpPr>
          <p:cNvPr id="7" name="Slide Number Placeholder 6"/>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68</a:t>
            </a:fld>
            <a:endParaRPr lang="en-US" dirty="0"/>
          </a:p>
        </p:txBody>
      </p:sp>
    </p:spTree>
    <p:extLst>
      <p:ext uri="{BB962C8B-B14F-4D97-AF65-F5344CB8AC3E}">
        <p14:creationId xmlns:p14="http://schemas.microsoft.com/office/powerpoint/2010/main" val="401495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Practice a Planning Protocol</a:t>
            </a:r>
            <a:endParaRPr lang="en-US" dirty="0"/>
          </a:p>
        </p:txBody>
      </p:sp>
      <p:sp>
        <p:nvSpPr>
          <p:cNvPr id="3" name="Content Placeholder 2"/>
          <p:cNvSpPr>
            <a:spLocks noGrp="1"/>
          </p:cNvSpPr>
          <p:nvPr>
            <p:ph idx="4294967295"/>
          </p:nvPr>
        </p:nvSpPr>
        <p:spPr>
          <a:xfrm>
            <a:off x="457200" y="1913474"/>
            <a:ext cx="8229600" cy="4019126"/>
          </a:xfrm>
        </p:spPr>
        <p:txBody>
          <a:bodyPr>
            <a:normAutofit/>
          </a:bodyPr>
          <a:lstStyle/>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Read through the first lesson of the topic.</a:t>
            </a:r>
          </a:p>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Then, take note of the lesson objective and re-examine the Exit </a:t>
            </a:r>
            <a:r>
              <a:rPr lang="en-US" sz="2600" dirty="0">
                <a:latin typeface="Arial" panose="020B0604020202020204" pitchFamily="34" charset="0"/>
                <a:cs typeface="Arial" panose="020B0604020202020204" pitchFamily="34" charset="0"/>
              </a:rPr>
              <a:t>T</a:t>
            </a:r>
            <a:r>
              <a:rPr lang="en-US" sz="2600" dirty="0" smtClean="0">
                <a:latin typeface="Arial" panose="020B0604020202020204" pitchFamily="34" charset="0"/>
                <a:cs typeface="Arial" panose="020B0604020202020204" pitchFamily="34" charset="0"/>
              </a:rPr>
              <a:t>icket with the objective in mind.  What major concept is necessary to successfully complete the Exit </a:t>
            </a:r>
            <a:r>
              <a:rPr lang="en-US" sz="2600" dirty="0">
                <a:latin typeface="Arial" panose="020B0604020202020204" pitchFamily="34" charset="0"/>
                <a:cs typeface="Arial" panose="020B0604020202020204" pitchFamily="34" charset="0"/>
              </a:rPr>
              <a:t>T</a:t>
            </a:r>
            <a:r>
              <a:rPr lang="en-US" sz="2600" dirty="0" smtClean="0">
                <a:latin typeface="Arial" panose="020B0604020202020204" pitchFamily="34" charset="0"/>
                <a:cs typeface="Arial" panose="020B0604020202020204" pitchFamily="34" charset="0"/>
              </a:rPr>
              <a:t>icket?</a:t>
            </a:r>
          </a:p>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Study the Concept Development (CD) and Problem Set (PS).  How do the CD/PS develop the major concept that is required in the exit ticket?  What parts of the CD/PS go beyond this major concept?</a:t>
            </a:r>
          </a:p>
        </p:txBody>
      </p:sp>
      <p:sp>
        <p:nvSpPr>
          <p:cNvPr id="7" name="Slide Number Placeholder 6"/>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69</a:t>
            </a:fld>
            <a:endParaRPr lang="en-US" dirty="0"/>
          </a:p>
        </p:txBody>
      </p:sp>
    </p:spTree>
    <p:extLst>
      <p:ext uri="{BB962C8B-B14F-4D97-AF65-F5344CB8AC3E}">
        <p14:creationId xmlns:p14="http://schemas.microsoft.com/office/powerpoint/2010/main" val="41362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Fluency Practice</a:t>
            </a:r>
            <a:endParaRPr lang="en-US" dirty="0"/>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7</a:t>
            </a:fld>
            <a:endParaRPr lang="en-US" dirty="0"/>
          </a:p>
        </p:txBody>
      </p:sp>
      <p:sp>
        <p:nvSpPr>
          <p:cNvPr id="3" name="Content Placeholder 2"/>
          <p:cNvSpPr>
            <a:spLocks noGrp="1"/>
          </p:cNvSpPr>
          <p:nvPr>
            <p:ph idx="4294967295"/>
          </p:nvPr>
        </p:nvSpPr>
        <p:spPr>
          <a:xfrm>
            <a:off x="457200" y="1913474"/>
            <a:ext cx="6702845" cy="3681317"/>
          </a:xfrm>
          <a:noFill/>
          <a:ln>
            <a:solidFill>
              <a:srgbClr val="E46C0A"/>
            </a:solidFill>
          </a:ln>
        </p:spPr>
        <p:txBody>
          <a:bodyPr/>
          <a:lstStyle/>
          <a:p>
            <a:r>
              <a:rPr lang="en-US" sz="3600" b="1" dirty="0" smtClean="0">
                <a:latin typeface="Arial" panose="020B0604020202020204" pitchFamily="34" charset="0"/>
                <a:cs typeface="Arial" panose="020B0604020202020204" pitchFamily="34" charset="0"/>
              </a:rPr>
              <a:t>Rename the Units</a:t>
            </a:r>
          </a:p>
          <a:p>
            <a:endParaRPr lang="en-US" sz="1800" dirty="0" smtClean="0">
              <a:latin typeface="Arial" panose="020B0604020202020204" pitchFamily="34" charset="0"/>
              <a:cs typeface="Arial" panose="020B0604020202020204" pitchFamily="34" charset="0"/>
            </a:endParaRPr>
          </a:p>
          <a:p>
            <a:pPr marL="0" indent="0"/>
            <a:r>
              <a:rPr lang="en-US" dirty="0" smtClean="0">
                <a:latin typeface="Arial" panose="020B0604020202020204" pitchFamily="34" charset="0"/>
                <a:cs typeface="Arial" panose="020B0604020202020204" pitchFamily="34" charset="0"/>
              </a:rPr>
              <a:t>Composing and decomposing numbers is a critical part of mathematical literacy.</a:t>
            </a:r>
          </a:p>
          <a:p>
            <a:pPr marL="0" indent="0"/>
            <a:endParaRPr lang="en-US" sz="2400" dirty="0">
              <a:solidFill>
                <a:schemeClr val="accent6">
                  <a:lumMod val="50000"/>
                </a:schemeClr>
              </a:solidFill>
              <a:latin typeface="Arial" panose="020B0604020202020204" pitchFamily="34" charset="0"/>
              <a:cs typeface="Arial" panose="020B0604020202020204" pitchFamily="34" charset="0"/>
            </a:endParaRPr>
          </a:p>
          <a:p>
            <a:pPr marL="0" indent="0"/>
            <a:r>
              <a:rPr lang="en-US" sz="2400" dirty="0" smtClean="0">
                <a:solidFill>
                  <a:schemeClr val="accent6">
                    <a:lumMod val="50000"/>
                  </a:schemeClr>
                </a:solidFill>
                <a:latin typeface="Arial" panose="020B0604020202020204" pitchFamily="34" charset="0"/>
                <a:cs typeface="Arial" panose="020B0604020202020204" pitchFamily="34" charset="0"/>
              </a:rPr>
              <a:t>120 ones = 12 tens</a:t>
            </a:r>
          </a:p>
          <a:p>
            <a:pPr marL="0" indent="0"/>
            <a:r>
              <a:rPr lang="en-US" sz="2400" dirty="0" smtClean="0">
                <a:solidFill>
                  <a:schemeClr val="accent6">
                    <a:lumMod val="50000"/>
                  </a:schemeClr>
                </a:solidFill>
                <a:latin typeface="Arial" panose="020B0604020202020204" pitchFamily="34" charset="0"/>
                <a:cs typeface="Arial" panose="020B0604020202020204" pitchFamily="34" charset="0"/>
              </a:rPr>
              <a:t>2,700 ones = 27 hundreds = 270 tens</a:t>
            </a:r>
          </a:p>
          <a:p>
            <a:pPr marL="0" indent="0"/>
            <a:endParaRPr lang="en-US" sz="2400" dirty="0">
              <a:solidFill>
                <a:schemeClr val="accent6">
                  <a:lumMod val="50000"/>
                </a:schemeClr>
              </a:solidFill>
              <a:latin typeface="Arial" panose="020B0604020202020204" pitchFamily="34" charset="0"/>
              <a:cs typeface="Arial" panose="020B0604020202020204" pitchFamily="34" charset="0"/>
            </a:endParaRPr>
          </a:p>
          <a:p>
            <a:pPr marL="0" indent="0"/>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045" y="3108960"/>
            <a:ext cx="1856728" cy="2835897"/>
          </a:xfrm>
          <a:prstGeom prst="rect">
            <a:avLst/>
          </a:prstGeom>
        </p:spPr>
      </p:pic>
      <p:sp>
        <p:nvSpPr>
          <p:cNvPr id="8" name="TextBox 7"/>
          <p:cNvSpPr txBox="1"/>
          <p:nvPr/>
        </p:nvSpPr>
        <p:spPr>
          <a:xfrm>
            <a:off x="484793" y="5755061"/>
            <a:ext cx="4857646" cy="369332"/>
          </a:xfrm>
          <a:prstGeom prst="rect">
            <a:avLst/>
          </a:prstGeom>
          <a:noFill/>
        </p:spPr>
        <p:txBody>
          <a:bodyPr wrap="square" rtlCol="0">
            <a:spAutoFit/>
          </a:bodyPr>
          <a:lstStyle/>
          <a:p>
            <a:pPr marL="0" indent="0"/>
            <a:r>
              <a:rPr lang="en-US" baseline="0" dirty="0" smtClean="0">
                <a:solidFill>
                  <a:schemeClr val="accent6">
                    <a:lumMod val="50000"/>
                  </a:schemeClr>
                </a:solidFill>
              </a:rPr>
              <a:t>Lesson 1</a:t>
            </a:r>
            <a:r>
              <a:rPr lang="en-US" baseline="0" dirty="0">
                <a:solidFill>
                  <a:schemeClr val="accent6">
                    <a:lumMod val="50000"/>
                  </a:schemeClr>
                </a:solidFill>
              </a:rPr>
              <a:t>, </a:t>
            </a:r>
            <a:r>
              <a:rPr lang="en-US" baseline="0" dirty="0" smtClean="0">
                <a:solidFill>
                  <a:schemeClr val="accent6">
                    <a:lumMod val="50000"/>
                  </a:schemeClr>
                </a:solidFill>
              </a:rPr>
              <a:t>Fluency, Page 1.A.3.</a:t>
            </a:r>
            <a:endParaRPr lang="en-US" baseline="0" dirty="0">
              <a:solidFill>
                <a:schemeClr val="accent6">
                  <a:lumMod val="50000"/>
                </a:schemeClr>
              </a:solidFill>
            </a:endParaRPr>
          </a:p>
        </p:txBody>
      </p:sp>
    </p:spTree>
    <p:extLst>
      <p:ext uri="{BB962C8B-B14F-4D97-AF65-F5344CB8AC3E}">
        <p14:creationId xmlns:p14="http://schemas.microsoft.com/office/powerpoint/2010/main" val="10008416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a:t>Practice a Planning Protocol</a:t>
            </a:r>
          </a:p>
        </p:txBody>
      </p:sp>
      <p:sp>
        <p:nvSpPr>
          <p:cNvPr id="3" name="Content Placeholder 2"/>
          <p:cNvSpPr>
            <a:spLocks noGrp="1"/>
          </p:cNvSpPr>
          <p:nvPr>
            <p:ph idx="4294967295"/>
          </p:nvPr>
        </p:nvSpPr>
        <p:spPr>
          <a:xfrm>
            <a:off x="457200" y="1913474"/>
            <a:ext cx="8229600" cy="4019126"/>
          </a:xfrm>
        </p:spPr>
        <p:txBody>
          <a:bodyPr>
            <a:normAutofit fontScale="92500"/>
          </a:bodyPr>
          <a:lstStyle/>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How will this knowledge empower teachers to support  specific groups of learners?</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Turn to the subsequent lesson, and examine the E</a:t>
            </a:r>
            <a:r>
              <a:rPr lang="en-US" sz="2600" dirty="0" smtClean="0">
                <a:latin typeface="Arial" panose="020B0604020202020204" pitchFamily="34" charset="0"/>
                <a:cs typeface="Arial" panose="020B0604020202020204" pitchFamily="34" charset="0"/>
              </a:rPr>
              <a:t>xit </a:t>
            </a:r>
            <a:r>
              <a:rPr lang="en-US" sz="2600" dirty="0">
                <a:latin typeface="Arial" panose="020B0604020202020204" pitchFamily="34" charset="0"/>
                <a:cs typeface="Arial" panose="020B0604020202020204" pitchFamily="34" charset="0"/>
              </a:rPr>
              <a:t>T</a:t>
            </a:r>
            <a:r>
              <a:rPr lang="en-US" sz="2600" dirty="0" smtClean="0">
                <a:latin typeface="Arial" panose="020B0604020202020204" pitchFamily="34" charset="0"/>
                <a:cs typeface="Arial" panose="020B0604020202020204" pitchFamily="34" charset="0"/>
              </a:rPr>
              <a:t>icket.  How does this Exit </a:t>
            </a:r>
            <a:r>
              <a:rPr lang="en-US" sz="2600" dirty="0">
                <a:latin typeface="Arial" panose="020B0604020202020204" pitchFamily="34" charset="0"/>
                <a:cs typeface="Arial" panose="020B0604020202020204" pitchFamily="34" charset="0"/>
              </a:rPr>
              <a:t>T</a:t>
            </a:r>
            <a:r>
              <a:rPr lang="en-US" sz="2600" dirty="0" smtClean="0">
                <a:latin typeface="Arial" panose="020B0604020202020204" pitchFamily="34" charset="0"/>
                <a:cs typeface="Arial" panose="020B0604020202020204" pitchFamily="34" charset="0"/>
              </a:rPr>
              <a:t>icket build on the last?  How are the two Exit </a:t>
            </a:r>
            <a:r>
              <a:rPr lang="en-US" sz="2600" dirty="0">
                <a:latin typeface="Arial" panose="020B0604020202020204" pitchFamily="34" charset="0"/>
                <a:cs typeface="Arial" panose="020B0604020202020204" pitchFamily="34" charset="0"/>
              </a:rPr>
              <a:t>T</a:t>
            </a:r>
            <a:r>
              <a:rPr lang="en-US" sz="2600" dirty="0" smtClean="0">
                <a:latin typeface="Arial" panose="020B0604020202020204" pitchFamily="34" charset="0"/>
                <a:cs typeface="Arial" panose="020B0604020202020204" pitchFamily="34" charset="0"/>
              </a:rPr>
              <a:t>ickets similar and how are they different?  </a:t>
            </a:r>
          </a:p>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Will students have an opportunity in the second lesson to continue development of the first lesson’s objective?  What level of mastery of the first lesson’s objective is necessary in preparation for the second lesson?</a:t>
            </a:r>
            <a:endParaRPr lang="en-US" sz="2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70</a:t>
            </a:fld>
            <a:endParaRPr lang="en-US" dirty="0"/>
          </a:p>
        </p:txBody>
      </p:sp>
    </p:spTree>
    <p:extLst>
      <p:ext uri="{BB962C8B-B14F-4D97-AF65-F5344CB8AC3E}">
        <p14:creationId xmlns:p14="http://schemas.microsoft.com/office/powerpoint/2010/main" val="257259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a:t>Practice a Planning Protocol</a:t>
            </a:r>
          </a:p>
        </p:txBody>
      </p:sp>
      <p:sp>
        <p:nvSpPr>
          <p:cNvPr id="3" name="Content Placeholder 2"/>
          <p:cNvSpPr>
            <a:spLocks noGrp="1"/>
          </p:cNvSpPr>
          <p:nvPr>
            <p:ph idx="4294967295"/>
          </p:nvPr>
        </p:nvSpPr>
        <p:spPr>
          <a:xfrm>
            <a:off x="457200" y="1913474"/>
            <a:ext cx="8229600" cy="4019126"/>
          </a:xfrm>
        </p:spPr>
        <p:txBody>
          <a:bodyPr/>
          <a:lstStyle/>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How does the new plan for implementation impact the student debrief?</a:t>
            </a:r>
          </a:p>
          <a:p>
            <a:pPr marL="457200" indent="-4572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Are any adjustments needed to the fluency and/or application components of the lesson?  </a:t>
            </a:r>
          </a:p>
        </p:txBody>
      </p:sp>
      <p:sp>
        <p:nvSpPr>
          <p:cNvPr id="4" name="Slide Number Placeholder 3"/>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71</a:t>
            </a:fld>
            <a:endParaRPr lang="en-US" dirty="0"/>
          </a:p>
        </p:txBody>
      </p:sp>
    </p:spTree>
    <p:extLst>
      <p:ext uri="{BB962C8B-B14F-4D97-AF65-F5344CB8AC3E}">
        <p14:creationId xmlns:p14="http://schemas.microsoft.com/office/powerpoint/2010/main" val="57357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Practice a Planning Protocol</a:t>
            </a:r>
            <a:endParaRPr lang="en-US" dirty="0"/>
          </a:p>
        </p:txBody>
      </p:sp>
      <p:sp>
        <p:nvSpPr>
          <p:cNvPr id="3" name="Content Placeholder 2"/>
          <p:cNvSpPr>
            <a:spLocks noGrp="1"/>
          </p:cNvSpPr>
          <p:nvPr>
            <p:ph idx="4294967295"/>
          </p:nvPr>
        </p:nvSpPr>
        <p:spPr>
          <a:xfrm>
            <a:off x="457200" y="1913474"/>
            <a:ext cx="8229600" cy="4019126"/>
          </a:xfrm>
        </p:spPr>
        <p:txBody>
          <a:bodyPr>
            <a:normAutofit lnSpcReduction="10000"/>
          </a:bodyPr>
          <a:lstStyle/>
          <a:p>
            <a:pPr marL="0" indent="0"/>
            <a:r>
              <a:rPr lang="en-US" sz="2600" dirty="0" smtClean="0">
                <a:latin typeface="Arial" panose="020B0604020202020204" pitchFamily="34" charset="0"/>
                <a:cs typeface="Arial" panose="020B0604020202020204" pitchFamily="34" charset="0"/>
              </a:rPr>
              <a:t>Repeat this process for each lesson.</a:t>
            </a:r>
          </a:p>
          <a:p>
            <a:pPr marL="803275" lvl="2" indent="-346075">
              <a:buFont typeface="Arial" panose="020B0604020202020204" pitchFamily="34" charset="0"/>
              <a:buChar char="•"/>
            </a:pPr>
            <a:r>
              <a:rPr lang="en-US" sz="2400" dirty="0" smtClean="0">
                <a:solidFill>
                  <a:srgbClr val="404040"/>
                </a:solidFill>
              </a:rPr>
              <a:t>Read lesson.</a:t>
            </a:r>
          </a:p>
          <a:p>
            <a:pPr marL="803275" lvl="2" indent="-346075">
              <a:buFont typeface="Arial" panose="020B0604020202020204" pitchFamily="34" charset="0"/>
              <a:buChar char="•"/>
            </a:pPr>
            <a:r>
              <a:rPr lang="en-US" sz="2400" dirty="0" smtClean="0">
                <a:solidFill>
                  <a:srgbClr val="404040"/>
                </a:solidFill>
              </a:rPr>
              <a:t>Study Exit </a:t>
            </a:r>
            <a:r>
              <a:rPr lang="en-US" sz="2400" dirty="0">
                <a:solidFill>
                  <a:srgbClr val="404040"/>
                </a:solidFill>
              </a:rPr>
              <a:t>T</a:t>
            </a:r>
            <a:r>
              <a:rPr lang="en-US" sz="2400" dirty="0" smtClean="0">
                <a:solidFill>
                  <a:srgbClr val="404040"/>
                </a:solidFill>
              </a:rPr>
              <a:t>icket. Identify critical portions of Concept </a:t>
            </a:r>
            <a:r>
              <a:rPr lang="en-US" sz="2400" dirty="0">
                <a:solidFill>
                  <a:srgbClr val="404040"/>
                </a:solidFill>
              </a:rPr>
              <a:t>D</a:t>
            </a:r>
            <a:r>
              <a:rPr lang="en-US" sz="2400" dirty="0" smtClean="0">
                <a:solidFill>
                  <a:srgbClr val="404040"/>
                </a:solidFill>
              </a:rPr>
              <a:t>evelopment and Problem </a:t>
            </a:r>
            <a:r>
              <a:rPr lang="en-US" sz="2400" dirty="0">
                <a:solidFill>
                  <a:srgbClr val="404040"/>
                </a:solidFill>
              </a:rPr>
              <a:t>S</a:t>
            </a:r>
            <a:r>
              <a:rPr lang="en-US" sz="2400" dirty="0" smtClean="0">
                <a:solidFill>
                  <a:srgbClr val="404040"/>
                </a:solidFill>
              </a:rPr>
              <a:t>et.</a:t>
            </a:r>
          </a:p>
          <a:p>
            <a:pPr marL="803275" lvl="2" indent="-346075">
              <a:buFont typeface="Arial" panose="020B0604020202020204" pitchFamily="34" charset="0"/>
              <a:buChar char="•"/>
            </a:pPr>
            <a:r>
              <a:rPr lang="en-US" sz="2400" dirty="0" smtClean="0">
                <a:solidFill>
                  <a:srgbClr val="404040"/>
                </a:solidFill>
              </a:rPr>
              <a:t>Consider needs of specific students.</a:t>
            </a:r>
          </a:p>
          <a:p>
            <a:pPr marL="803275" lvl="2" indent="-346075">
              <a:buFont typeface="Arial" panose="020B0604020202020204" pitchFamily="34" charset="0"/>
              <a:buChar char="•"/>
            </a:pPr>
            <a:r>
              <a:rPr lang="en-US" sz="2400" dirty="0" smtClean="0">
                <a:solidFill>
                  <a:srgbClr val="404040"/>
                </a:solidFill>
              </a:rPr>
              <a:t>Refer to subsequent Exit Tickets. Revise implementation plan as needed.</a:t>
            </a:r>
          </a:p>
          <a:p>
            <a:pPr marL="803275" lvl="2" indent="-346075">
              <a:buFont typeface="Arial" panose="020B0604020202020204" pitchFamily="34" charset="0"/>
              <a:buChar char="•"/>
            </a:pPr>
            <a:r>
              <a:rPr lang="en-US" sz="2400" dirty="0" smtClean="0">
                <a:solidFill>
                  <a:srgbClr val="404040"/>
                </a:solidFill>
              </a:rPr>
              <a:t>Make adjustments to the Student </a:t>
            </a:r>
            <a:r>
              <a:rPr lang="en-US" sz="2400" dirty="0">
                <a:solidFill>
                  <a:srgbClr val="404040"/>
                </a:solidFill>
              </a:rPr>
              <a:t>D</a:t>
            </a:r>
            <a:r>
              <a:rPr lang="en-US" sz="2400" dirty="0" smtClean="0">
                <a:solidFill>
                  <a:srgbClr val="404040"/>
                </a:solidFill>
              </a:rPr>
              <a:t>ebrief as needed.</a:t>
            </a:r>
          </a:p>
          <a:p>
            <a:pPr marL="803275" lvl="2" indent="-346075">
              <a:buFont typeface="Arial" panose="020B0604020202020204" pitchFamily="34" charset="0"/>
              <a:buChar char="•"/>
            </a:pPr>
            <a:r>
              <a:rPr lang="en-US" sz="2400" dirty="0" smtClean="0">
                <a:solidFill>
                  <a:srgbClr val="404040"/>
                </a:solidFill>
              </a:rPr>
              <a:t>Consider the other lesson components, ensuring a balance of rigor.</a:t>
            </a:r>
            <a:endParaRPr lang="en-US" sz="2400" dirty="0">
              <a:solidFill>
                <a:srgbClr val="404040"/>
              </a:solidFill>
            </a:endParaRPr>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72</a:t>
            </a:fld>
            <a:endParaRPr lang="en-US" dirty="0"/>
          </a:p>
        </p:txBody>
      </p:sp>
    </p:spTree>
    <p:extLst>
      <p:ext uri="{BB962C8B-B14F-4D97-AF65-F5344CB8AC3E}">
        <p14:creationId xmlns:p14="http://schemas.microsoft.com/office/powerpoint/2010/main" val="3878905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Biggest Takeaway</a:t>
            </a:r>
            <a:endParaRPr lang="en-US" dirty="0"/>
          </a:p>
        </p:txBody>
      </p:sp>
      <p:sp>
        <p:nvSpPr>
          <p:cNvPr id="4" name="Content Placeholder 3"/>
          <p:cNvSpPr>
            <a:spLocks noGrp="1"/>
          </p:cNvSpPr>
          <p:nvPr>
            <p:ph idx="4294967295"/>
          </p:nvPr>
        </p:nvSpPr>
        <p:spPr>
          <a:xfrm>
            <a:off x="457200" y="1913474"/>
            <a:ext cx="8229600" cy="4019126"/>
          </a:xfrm>
        </p:spPr>
        <p:txBody>
          <a:bodyPr/>
          <a:lstStyle/>
          <a:p>
            <a:r>
              <a:rPr lang="en-US" dirty="0" smtClean="0">
                <a:latin typeface="Arial" panose="020B0604020202020204" pitchFamily="34" charset="0"/>
                <a:cs typeface="Arial" panose="020B0604020202020204" pitchFamily="34" charset="0"/>
              </a:rPr>
              <a:t>Turn and Talk:</a:t>
            </a:r>
          </a:p>
          <a:p>
            <a:pPr marL="457200" indent="-457200">
              <a:buFont typeface="Arial" pitchFamily="34" charset="0"/>
              <a:buChar char="•"/>
            </a:pPr>
            <a:r>
              <a:rPr lang="en-US" sz="2400" dirty="0" smtClean="0">
                <a:solidFill>
                  <a:schemeClr val="tx1"/>
                </a:solidFill>
                <a:latin typeface="Arial" panose="020B0604020202020204" pitchFamily="34" charset="0"/>
                <a:cs typeface="Arial" panose="020B0604020202020204" pitchFamily="34" charset="0"/>
              </a:rPr>
              <a:t>What questions were answered for you?</a:t>
            </a:r>
          </a:p>
          <a:p>
            <a:pPr marL="457200" indent="-457200">
              <a:buFont typeface="Arial" pitchFamily="34" charset="0"/>
              <a:buChar char="•"/>
            </a:pPr>
            <a:r>
              <a:rPr lang="en-US" sz="2400" dirty="0" smtClean="0">
                <a:solidFill>
                  <a:schemeClr val="tx1"/>
                </a:solidFill>
                <a:latin typeface="Arial" panose="020B0604020202020204" pitchFamily="34" charset="0"/>
                <a:cs typeface="Arial" panose="020B0604020202020204" pitchFamily="34" charset="0"/>
              </a:rPr>
              <a:t>What new questions have surfaced?</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78889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0863"/>
            <a:ext cx="8229600" cy="824382"/>
          </a:xfrm>
        </p:spPr>
        <p:txBody>
          <a:bodyPr/>
          <a:lstStyle/>
          <a:p>
            <a:r>
              <a:rPr lang="en-US" dirty="0" smtClean="0"/>
              <a:t>Key Points</a:t>
            </a:r>
            <a:endParaRPr lang="en-US" dirty="0"/>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74</a:t>
            </a:fld>
            <a:endParaRPr lang="en-US" dirty="0"/>
          </a:p>
        </p:txBody>
      </p:sp>
      <p:sp>
        <p:nvSpPr>
          <p:cNvPr id="4" name="Content Placeholder 3"/>
          <p:cNvSpPr>
            <a:spLocks noGrp="1"/>
          </p:cNvSpPr>
          <p:nvPr>
            <p:ph idx="4294967295"/>
          </p:nvPr>
        </p:nvSpPr>
        <p:spPr>
          <a:xfrm>
            <a:off x="457200" y="1378264"/>
            <a:ext cx="8229600" cy="4201997"/>
          </a:xfrm>
        </p:spPr>
        <p:txBody>
          <a:bodyPr>
            <a:normAutofit/>
          </a:bodyPr>
          <a:lstStyle/>
          <a:p>
            <a:pPr marL="457200" indent="-457200">
              <a:spcAft>
                <a:spcPts val="600"/>
              </a:spcAft>
              <a:buFont typeface="Arial" pitchFamily="34" charset="0"/>
              <a:buChar char="•"/>
            </a:pPr>
            <a:r>
              <a:rPr lang="en-US" sz="2400" dirty="0" smtClean="0">
                <a:latin typeface="Arial" panose="020B0604020202020204" pitchFamily="34" charset="0"/>
                <a:cs typeface="Arial" panose="020B0604020202020204" pitchFamily="34" charset="0"/>
              </a:rPr>
              <a:t>Each of the lesson components are necessary in order to achieve balanced, rigorous instruction and to bring the Standards to life.</a:t>
            </a:r>
          </a:p>
          <a:p>
            <a:pPr marL="457200" indent="-457200">
              <a:spcAft>
                <a:spcPts val="600"/>
              </a:spcAft>
              <a:buFont typeface="Arial" pitchFamily="34" charset="0"/>
              <a:buChar char="•"/>
            </a:pPr>
            <a:endParaRPr lang="en-US" sz="2400" dirty="0" smtClean="0">
              <a:latin typeface="Arial" panose="020B0604020202020204" pitchFamily="34" charset="0"/>
              <a:cs typeface="Arial" panose="020B0604020202020204" pitchFamily="34" charset="0"/>
            </a:endParaRPr>
          </a:p>
          <a:p>
            <a:pPr marL="457200" indent="-457200">
              <a:spcAft>
                <a:spcPts val="600"/>
              </a:spcAft>
              <a:buFont typeface="Arial" pitchFamily="34" charset="0"/>
              <a:buChar char="•"/>
            </a:pPr>
            <a:r>
              <a:rPr lang="en-US" sz="2400" dirty="0" smtClean="0">
                <a:latin typeface="Arial" panose="020B0604020202020204" pitchFamily="34" charset="0"/>
                <a:cs typeface="Arial" panose="020B0604020202020204" pitchFamily="34" charset="0"/>
              </a:rPr>
              <a:t>Opportunities to nurture the Standards for Mathematical Practice are embedded throughout the lesson.</a:t>
            </a:r>
          </a:p>
          <a:p>
            <a:pPr marL="457200" indent="-457200">
              <a:spcAft>
                <a:spcPts val="600"/>
              </a:spcAft>
              <a:buFont typeface="Arial" pitchFamily="34" charset="0"/>
              <a:buChar char="•"/>
            </a:pPr>
            <a:endParaRPr lang="en-US" sz="2400" dirty="0" smtClean="0">
              <a:latin typeface="Arial" panose="020B0604020202020204" pitchFamily="34" charset="0"/>
              <a:cs typeface="Arial" panose="020B0604020202020204" pitchFamily="34" charset="0"/>
            </a:endParaRPr>
          </a:p>
          <a:p>
            <a:pPr marL="457200" indent="-457200">
              <a:spcAft>
                <a:spcPts val="600"/>
              </a:spcAft>
              <a:buFont typeface="Arial" pitchFamily="34" charset="0"/>
              <a:buChar char="•"/>
            </a:pPr>
            <a:r>
              <a:rPr lang="en-US" sz="2400" dirty="0" smtClean="0">
                <a:latin typeface="Arial" panose="020B0604020202020204" pitchFamily="34" charset="0"/>
                <a:cs typeface="Arial" panose="020B0604020202020204" pitchFamily="34" charset="0"/>
              </a:rPr>
              <a:t>Multiple exposures over time allow students to learn abstract concepts.</a:t>
            </a:r>
          </a:p>
        </p:txBody>
      </p:sp>
    </p:spTree>
    <p:extLst>
      <p:ext uri="{BB962C8B-B14F-4D97-AF65-F5344CB8AC3E}">
        <p14:creationId xmlns:p14="http://schemas.microsoft.com/office/powerpoint/2010/main" val="32675695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665621"/>
          </a:xfrm>
        </p:spPr>
        <p:txBody>
          <a:bodyPr/>
          <a:lstStyle/>
          <a:p>
            <a:r>
              <a:rPr lang="en-US" dirty="0" smtClean="0"/>
              <a:t>Key Points</a:t>
            </a:r>
            <a:endParaRPr lang="en-US" dirty="0"/>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75</a:t>
            </a:fld>
            <a:endParaRPr lang="en-US" dirty="0"/>
          </a:p>
        </p:txBody>
      </p:sp>
      <p:sp>
        <p:nvSpPr>
          <p:cNvPr id="4" name="Content Placeholder 3"/>
          <p:cNvSpPr>
            <a:spLocks noGrp="1"/>
          </p:cNvSpPr>
          <p:nvPr>
            <p:ph idx="4294967295"/>
          </p:nvPr>
        </p:nvSpPr>
        <p:spPr>
          <a:xfrm>
            <a:off x="457200" y="1754712"/>
            <a:ext cx="8474652" cy="4865146"/>
          </a:xfrm>
        </p:spPr>
        <p:txBody>
          <a:bodyPr/>
          <a:lstStyle/>
          <a:p>
            <a:pPr marL="457200" indent="-457200">
              <a:spcAft>
                <a:spcPts val="600"/>
              </a:spcAft>
              <a:buFont typeface="Arial"/>
              <a:buChar char="•"/>
            </a:pPr>
            <a:r>
              <a:rPr lang="en-US" sz="2400" dirty="0" smtClean="0">
                <a:latin typeface="Arial" panose="020B0604020202020204" pitchFamily="34" charset="0"/>
                <a:cs typeface="Arial" panose="020B0604020202020204" pitchFamily="34" charset="0"/>
              </a:rPr>
              <a:t>This module is a decimal study.  Be prepared to scaffold!</a:t>
            </a:r>
          </a:p>
          <a:p>
            <a:pPr marL="457200" indent="-457200">
              <a:spcAft>
                <a:spcPts val="600"/>
              </a:spcAft>
              <a:buFont typeface="Arial" pitchFamily="34" charset="0"/>
              <a:buChar char="•"/>
            </a:pPr>
            <a:r>
              <a:rPr lang="en-US" sz="2400" dirty="0">
                <a:latin typeface="Arial" panose="020B0604020202020204" pitchFamily="34" charset="0"/>
                <a:cs typeface="Arial" panose="020B0604020202020204" pitchFamily="34" charset="0"/>
              </a:rPr>
              <a:t>The concepts are introduced concretely and move to the abstract.  Teachers should use manipulatives until no longer needed</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457200" lvl="0" indent="-457200">
              <a:spcAft>
                <a:spcPts val="600"/>
              </a:spcAft>
              <a:buFont typeface="Arial" pitchFamily="34" charset="0"/>
              <a:buChar char="•"/>
            </a:pPr>
            <a:r>
              <a:rPr lang="en-US" sz="2400" dirty="0" smtClean="0">
                <a:latin typeface="Arial" panose="020B0604020202020204" pitchFamily="34" charset="0"/>
                <a:cs typeface="Arial" panose="020B0604020202020204" pitchFamily="34" charset="0"/>
              </a:rPr>
              <a:t>Students use visual models (place value charts &amp; number disks, vertical number lines, and area models) to support their place value understanding.  </a:t>
            </a:r>
            <a:endParaRPr lang="en-US" dirty="0" smtClean="0">
              <a:latin typeface="Arial" panose="020B0604020202020204" pitchFamily="34" charset="0"/>
              <a:cs typeface="Arial" panose="020B0604020202020204" pitchFamily="34" charset="0"/>
            </a:endParaRPr>
          </a:p>
          <a:p>
            <a:pPr marL="457200" lvl="0" indent="-457200">
              <a:spcAft>
                <a:spcPts val="600"/>
              </a:spcAft>
              <a:buFont typeface="Arial" pitchFamily="34" charset="0"/>
              <a:buChar char="•"/>
            </a:pPr>
            <a:r>
              <a:rPr lang="en-US" sz="2400" dirty="0" smtClean="0">
                <a:latin typeface="Arial" panose="020B0604020202020204" pitchFamily="34" charset="0"/>
                <a:cs typeface="Arial" panose="020B0604020202020204" pitchFamily="34" charset="0"/>
              </a:rPr>
              <a:t>Review, extend, recognize, generate, apply.</a:t>
            </a:r>
          </a:p>
        </p:txBody>
      </p:sp>
    </p:spTree>
    <p:extLst>
      <p:ext uri="{BB962C8B-B14F-4D97-AF65-F5344CB8AC3E}">
        <p14:creationId xmlns:p14="http://schemas.microsoft.com/office/powerpoint/2010/main" val="24337891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Next Steps</a:t>
            </a:r>
            <a:endParaRPr lang="en-US" dirty="0"/>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76</a:t>
            </a:fld>
            <a:endParaRPr lang="en-US" dirty="0"/>
          </a:p>
        </p:txBody>
      </p:sp>
      <p:sp>
        <p:nvSpPr>
          <p:cNvPr id="4" name="Content Placeholder 3"/>
          <p:cNvSpPr>
            <a:spLocks noGrp="1"/>
          </p:cNvSpPr>
          <p:nvPr>
            <p:ph idx="4294967295"/>
          </p:nvPr>
        </p:nvSpPr>
        <p:spPr>
          <a:xfrm>
            <a:off x="457200" y="1913474"/>
            <a:ext cx="8229600" cy="4019126"/>
          </a:xfrm>
        </p:spPr>
        <p:txBody>
          <a:bodyPr/>
          <a:lstStyle/>
          <a:p>
            <a:pPr marL="457200" indent="-457200">
              <a:buFont typeface="Arial" pitchFamily="34" charset="0"/>
              <a:buChar char="•"/>
            </a:pPr>
            <a:r>
              <a:rPr lang="en-US" sz="2700" dirty="0" smtClean="0">
                <a:latin typeface="Arial" panose="020B0604020202020204" pitchFamily="34" charset="0"/>
                <a:cs typeface="Arial" panose="020B0604020202020204" pitchFamily="34" charset="0"/>
              </a:rPr>
              <a:t>What will you need to do between now and the beginning of school to better prepare for the implementation of </a:t>
            </a:r>
            <a:r>
              <a:rPr lang="en-US" sz="2700" i="1" dirty="0" smtClean="0">
                <a:latin typeface="Arial" panose="020B0604020202020204" pitchFamily="34" charset="0"/>
                <a:cs typeface="Arial" panose="020B0604020202020204" pitchFamily="34" charset="0"/>
              </a:rPr>
              <a:t>A Story of Units</a:t>
            </a:r>
            <a:r>
              <a:rPr lang="en-US" sz="2700" dirty="0" smtClean="0">
                <a:latin typeface="Arial" panose="020B0604020202020204" pitchFamily="34" charset="0"/>
                <a:cs typeface="Arial" panose="020B0604020202020204" pitchFamily="34" charset="0"/>
              </a:rPr>
              <a:t>?</a:t>
            </a:r>
            <a:endParaRPr lang="en-US" sz="2700" dirty="0">
              <a:latin typeface="Arial" panose="020B0604020202020204" pitchFamily="34" charset="0"/>
              <a:cs typeface="Arial" panose="020B0604020202020204" pitchFamily="34" charset="0"/>
            </a:endParaRPr>
          </a:p>
          <a:p>
            <a:pPr marL="457200" indent="-457200">
              <a:buFont typeface="Arial" pitchFamily="34" charset="0"/>
              <a:buChar char="•"/>
            </a:pPr>
            <a:endParaRPr lang="en-US" dirty="0"/>
          </a:p>
        </p:txBody>
      </p:sp>
    </p:spTree>
    <p:extLst>
      <p:ext uri="{BB962C8B-B14F-4D97-AF65-F5344CB8AC3E}">
        <p14:creationId xmlns:p14="http://schemas.microsoft.com/office/powerpoint/2010/main" val="5072128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00" y="902964"/>
            <a:ext cx="8229600" cy="824382"/>
          </a:xfrm>
        </p:spPr>
        <p:txBody>
          <a:bodyPr/>
          <a:lstStyle/>
          <a:p>
            <a:r>
              <a:rPr lang="en-US" dirty="0" smtClean="0"/>
              <a:t>Next Steps</a:t>
            </a:r>
            <a:endParaRPr lang="en-US" dirty="0"/>
          </a:p>
        </p:txBody>
      </p:sp>
      <p:sp>
        <p:nvSpPr>
          <p:cNvPr id="5" name="Slide Number Placeholder 4"/>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77</a:t>
            </a:fld>
            <a:endParaRPr lang="en-US" dirty="0"/>
          </a:p>
        </p:txBody>
      </p:sp>
      <p:sp>
        <p:nvSpPr>
          <p:cNvPr id="4" name="Content Placeholder 3"/>
          <p:cNvSpPr>
            <a:spLocks noGrp="1"/>
          </p:cNvSpPr>
          <p:nvPr>
            <p:ph idx="4294967295"/>
          </p:nvPr>
        </p:nvSpPr>
        <p:spPr>
          <a:xfrm>
            <a:off x="457200" y="1727346"/>
            <a:ext cx="8229600" cy="4019126"/>
          </a:xfrm>
        </p:spPr>
        <p:txBody>
          <a:bodyPr/>
          <a:lstStyle/>
          <a:p>
            <a:pPr marL="0" indent="0"/>
            <a:r>
              <a:rPr lang="en-US" sz="2700" dirty="0" smtClean="0">
                <a:latin typeface="Arial" panose="020B0604020202020204" pitchFamily="34" charset="0"/>
                <a:cs typeface="Arial" panose="020B0604020202020204" pitchFamily="34" charset="0"/>
              </a:rPr>
              <a:t>Use the provided index card to answer this question:</a:t>
            </a:r>
          </a:p>
          <a:p>
            <a:pPr marL="0" indent="0"/>
            <a:endParaRPr lang="en-US" sz="2700" dirty="0">
              <a:latin typeface="Arial" panose="020B0604020202020204" pitchFamily="34" charset="0"/>
              <a:cs typeface="Arial" panose="020B0604020202020204" pitchFamily="34" charset="0"/>
            </a:endParaRPr>
          </a:p>
          <a:p>
            <a:pPr marL="0" indent="0"/>
            <a:r>
              <a:rPr lang="en-US" sz="2700" dirty="0" smtClean="0">
                <a:latin typeface="Arial" panose="020B0604020202020204" pitchFamily="34" charset="0"/>
                <a:cs typeface="Arial" panose="020B0604020202020204" pitchFamily="34" charset="0"/>
              </a:rPr>
              <a:t>What further support do you anticipate needing in order to implement the work of Modules?</a:t>
            </a:r>
          </a:p>
          <a:p>
            <a:pPr marL="457200" indent="-457200">
              <a:buFont typeface="Arial" pitchFamily="34" charset="0"/>
              <a:buChar char="•"/>
            </a:pPr>
            <a:endParaRPr lang="en-US" sz="2700" dirty="0"/>
          </a:p>
          <a:p>
            <a:pPr marL="0" indent="0"/>
            <a:r>
              <a:rPr lang="en-US" sz="2700" dirty="0" smtClean="0">
                <a:latin typeface="Lucida Handwriting"/>
                <a:cs typeface="Lucida Handwriting"/>
              </a:rPr>
              <a:t>Thank you!</a:t>
            </a:r>
            <a:endParaRPr lang="en-US" sz="2700" dirty="0">
              <a:latin typeface="Lucida Handwriting"/>
              <a:cs typeface="Lucida Handwriting"/>
            </a:endParaRPr>
          </a:p>
          <a:p>
            <a:pPr marL="457200" indent="-457200">
              <a:buFont typeface="Arial" pitchFamily="34" charset="0"/>
              <a:buChar char="•"/>
            </a:pPr>
            <a:endParaRPr lang="en-US" dirty="0"/>
          </a:p>
        </p:txBody>
      </p:sp>
    </p:spTree>
    <p:extLst>
      <p:ext uri="{BB962C8B-B14F-4D97-AF65-F5344CB8AC3E}">
        <p14:creationId xmlns:p14="http://schemas.microsoft.com/office/powerpoint/2010/main" val="3091041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Fluency Practice</a:t>
            </a:r>
            <a:endParaRPr lang="en-US" i="1"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8</a:t>
            </a:fld>
            <a:endParaRPr lang="en-US" dirty="0"/>
          </a:p>
        </p:txBody>
      </p:sp>
      <p:sp>
        <p:nvSpPr>
          <p:cNvPr id="7" name="Content Placeholder 3"/>
          <p:cNvSpPr>
            <a:spLocks noGrp="1"/>
          </p:cNvSpPr>
          <p:nvPr>
            <p:ph idx="4294967295"/>
          </p:nvPr>
        </p:nvSpPr>
        <p:spPr>
          <a:xfrm>
            <a:off x="457200" y="1913473"/>
            <a:ext cx="8229600" cy="4201997"/>
          </a:xfrm>
        </p:spPr>
        <p:txBody>
          <a:bodyPr>
            <a:normAutofit lnSpcReduction="10000"/>
          </a:bodyPr>
          <a:lstStyle/>
          <a:p>
            <a:pPr>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Daily, substantial, sustained, and supported by the lesson structure</a:t>
            </a:r>
          </a:p>
          <a:p>
            <a:pPr>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8-12 minutes of easy-to-administer activities</a:t>
            </a:r>
            <a:endParaRPr lang="en-US" sz="2400" i="1" dirty="0" smtClean="0">
              <a:latin typeface="Arial" panose="020B0604020202020204" pitchFamily="34" charset="0"/>
              <a:cs typeface="Arial" panose="020B0604020202020204" pitchFamily="34" charset="0"/>
            </a:endParaRPr>
          </a:p>
          <a:p>
            <a:pPr>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Energetic activities that allow students to see measureable progress</a:t>
            </a:r>
          </a:p>
          <a:p>
            <a:pPr>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Promotes automaticity – allows students to reserve their cognitive energy for higher-level thinking</a:t>
            </a:r>
          </a:p>
          <a:p>
            <a:pPr>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Support conceptual understanding and application as well as the mathematical practices</a:t>
            </a:r>
          </a:p>
          <a:p>
            <a:pPr marL="0" indent="0"/>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14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Fluency Practice</a:t>
            </a:r>
            <a:endParaRPr lang="en-US" dirty="0"/>
          </a:p>
        </p:txBody>
      </p:sp>
      <p:sp>
        <p:nvSpPr>
          <p:cNvPr id="3" name="Slide Number Placeholder 2"/>
          <p:cNvSpPr>
            <a:spLocks noGrp="1"/>
          </p:cNvSpPr>
          <p:nvPr>
            <p:ph type="sldNum" sz="quarter" idx="12"/>
          </p:nvPr>
        </p:nvSpPr>
        <p:spPr>
          <a:xfrm>
            <a:off x="8434949" y="6115471"/>
            <a:ext cx="496903" cy="366713"/>
          </a:xfrm>
          <a:prstGeom prst="rect">
            <a:avLst/>
          </a:prstGeom>
        </p:spPr>
        <p:txBody>
          <a:bodyPr/>
          <a:lstStyle/>
          <a:p>
            <a:pPr>
              <a:defRPr/>
            </a:pPr>
            <a:fld id="{6F00AB01-4170-4D6E-91C0-E0BCC4030175}" type="slidenum">
              <a:rPr lang="en-US" smtClean="0"/>
              <a:pPr>
                <a:defRPr/>
              </a:pPr>
              <a:t>9</a:t>
            </a:fld>
            <a:endParaRPr lang="en-US" dirty="0"/>
          </a:p>
        </p:txBody>
      </p:sp>
      <p:sp>
        <p:nvSpPr>
          <p:cNvPr id="4" name="Content Placeholder 3"/>
          <p:cNvSpPr>
            <a:spLocks noGrp="1"/>
          </p:cNvSpPr>
          <p:nvPr>
            <p:ph idx="4294967295"/>
          </p:nvPr>
        </p:nvSpPr>
        <p:spPr>
          <a:xfrm>
            <a:off x="457200" y="1913474"/>
            <a:ext cx="8229600" cy="4019126"/>
          </a:xfrm>
        </p:spPr>
        <p:txBody>
          <a:bodyPr/>
          <a:lstStyle/>
          <a:p>
            <a:pPr marL="0" indent="0">
              <a:spcAft>
                <a:spcPts val="600"/>
              </a:spcAft>
            </a:pPr>
            <a:r>
              <a:rPr lang="en-US" sz="2400" dirty="0" smtClean="0">
                <a:latin typeface="Arial" panose="020B0604020202020204" pitchFamily="34" charset="0"/>
                <a:cs typeface="Arial" panose="020B0604020202020204" pitchFamily="34" charset="0"/>
              </a:rPr>
              <a:t>Fluency activities serve a variety of purposes:</a:t>
            </a:r>
          </a:p>
          <a:p>
            <a:pPr marL="1144588" lvl="2" indent="-457200"/>
            <a:r>
              <a:rPr lang="en-US" b="1" dirty="0" smtClean="0">
                <a:latin typeface="Arial" panose="020B0604020202020204" pitchFamily="34" charset="0"/>
                <a:cs typeface="Arial" panose="020B0604020202020204" pitchFamily="34" charset="0"/>
              </a:rPr>
              <a:t>Maintenance:  </a:t>
            </a:r>
            <a:r>
              <a:rPr lang="en-US" dirty="0" smtClean="0">
                <a:latin typeface="Arial" panose="020B0604020202020204" pitchFamily="34" charset="0"/>
                <a:cs typeface="Arial" panose="020B0604020202020204" pitchFamily="34" charset="0"/>
              </a:rPr>
              <a:t>Staying </a:t>
            </a:r>
            <a:r>
              <a:rPr lang="en-US" dirty="0">
                <a:latin typeface="Arial" panose="020B0604020202020204" pitchFamily="34" charset="0"/>
                <a:cs typeface="Arial" panose="020B0604020202020204" pitchFamily="34" charset="0"/>
              </a:rPr>
              <a:t>sharp on previously learned skills </a:t>
            </a:r>
          </a:p>
          <a:p>
            <a:pPr marL="1144588" lvl="2" indent="-457200"/>
            <a:endParaRPr lang="en-US" sz="1200" dirty="0">
              <a:latin typeface="Arial" panose="020B0604020202020204" pitchFamily="34" charset="0"/>
              <a:cs typeface="Arial" panose="020B0604020202020204" pitchFamily="34" charset="0"/>
            </a:endParaRPr>
          </a:p>
          <a:p>
            <a:pPr marL="1144588" lvl="2" indent="-457200"/>
            <a:r>
              <a:rPr lang="en-US" b="1" dirty="0" smtClean="0">
                <a:latin typeface="Arial" panose="020B0604020202020204" pitchFamily="34" charset="0"/>
                <a:cs typeface="Arial" panose="020B0604020202020204" pitchFamily="34" charset="0"/>
              </a:rPr>
              <a:t>Preparation:  </a:t>
            </a:r>
            <a:r>
              <a:rPr lang="en-US" dirty="0" smtClean="0">
                <a:latin typeface="Arial" panose="020B0604020202020204" pitchFamily="34" charset="0"/>
                <a:cs typeface="Arial" panose="020B0604020202020204" pitchFamily="34" charset="0"/>
              </a:rPr>
              <a:t>Targeted </a:t>
            </a:r>
            <a:r>
              <a:rPr lang="en-US" dirty="0">
                <a:latin typeface="Arial" panose="020B0604020202020204" pitchFamily="34" charset="0"/>
                <a:cs typeface="Arial" panose="020B0604020202020204" pitchFamily="34" charset="0"/>
              </a:rPr>
              <a:t>practice for the current lesson</a:t>
            </a:r>
          </a:p>
          <a:p>
            <a:pPr marL="1144588" lvl="2" indent="-457200"/>
            <a:endParaRPr lang="en-US" sz="1200" dirty="0">
              <a:latin typeface="Arial" panose="020B0604020202020204" pitchFamily="34" charset="0"/>
              <a:cs typeface="Arial" panose="020B0604020202020204" pitchFamily="34" charset="0"/>
            </a:endParaRPr>
          </a:p>
          <a:p>
            <a:pPr marL="1144588" lvl="2" indent="-457200">
              <a:spcAft>
                <a:spcPts val="1200"/>
              </a:spcAft>
            </a:pPr>
            <a:r>
              <a:rPr lang="en-US" b="1" dirty="0" smtClean="0">
                <a:latin typeface="Arial" panose="020B0604020202020204" pitchFamily="34" charset="0"/>
                <a:cs typeface="Arial" panose="020B0604020202020204" pitchFamily="34" charset="0"/>
              </a:rPr>
              <a:t>Anticipation</a:t>
            </a:r>
            <a:r>
              <a:rPr lang="en-US" dirty="0" smtClean="0">
                <a:latin typeface="Arial" panose="020B0604020202020204" pitchFamily="34" charset="0"/>
                <a:cs typeface="Arial" panose="020B0604020202020204" pitchFamily="34" charset="0"/>
              </a:rPr>
              <a:t>:  Building skills to prepare students for </a:t>
            </a:r>
            <a:r>
              <a:rPr lang="en-US" dirty="0">
                <a:latin typeface="Arial" panose="020B0604020202020204" pitchFamily="34" charset="0"/>
                <a:cs typeface="Arial" panose="020B0604020202020204" pitchFamily="34" charset="0"/>
              </a:rPr>
              <a:t>the in-depth work of future lessons</a:t>
            </a:r>
          </a:p>
          <a:p>
            <a:pPr marL="0" indent="0"/>
            <a:r>
              <a:rPr lang="en-US" sz="2400" dirty="0" smtClean="0">
                <a:latin typeface="Arial" panose="020B0604020202020204" pitchFamily="34" charset="0"/>
                <a:cs typeface="Arial" panose="020B0604020202020204" pitchFamily="34" charset="0"/>
              </a:rPr>
              <a:t>In fluency work, all students are actively engaged with familiar content.  This provides a daily opportunity for continuous improvement and individual success.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616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NY_PowerPoint_Template_20110624">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69C1512569944CAB3863D2CD4D2F2A" ma:contentTypeVersion="0" ma:contentTypeDescription="Create a new document." ma:contentTypeScope="" ma:versionID="2a6a98efa53101dac8a5f6737ee2f6b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162C89-4C69-4ABE-B325-FF0E73555B34}">
  <ds:schemaRefs>
    <ds:schemaRef ds:uri="http://schemas.microsoft.com/sharepoint/v3/contenttype/forms"/>
  </ds:schemaRefs>
</ds:datastoreItem>
</file>

<file path=customXml/itemProps2.xml><?xml version="1.0" encoding="utf-8"?>
<ds:datastoreItem xmlns:ds="http://schemas.openxmlformats.org/officeDocument/2006/customXml" ds:itemID="{46CBA2D9-5438-4974-ACB4-E9D0A254C4B4}">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5D0370C0-A73D-4343-8BB8-4E9C8244B9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engageNY_PowerPoint_Template_20110624.thmx</Template>
  <TotalTime>31251</TotalTime>
  <Words>11153</Words>
  <Application>Microsoft Office PowerPoint</Application>
  <PresentationFormat>On-screen Show (4:3)</PresentationFormat>
  <Paragraphs>1718</Paragraphs>
  <Slides>77</Slides>
  <Notes>77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ＭＳ Ｐゴシック</vt:lpstr>
      <vt:lpstr>Agenda-Bold</vt:lpstr>
      <vt:lpstr>Agenda-Light</vt:lpstr>
      <vt:lpstr>Arial</vt:lpstr>
      <vt:lpstr>Calibri</vt:lpstr>
      <vt:lpstr>Lucida Handwriting</vt:lpstr>
      <vt:lpstr>Rockwell</vt:lpstr>
      <vt:lpstr>Wingdings</vt:lpstr>
      <vt:lpstr>engageNY_PowerPoint_Template_20110624</vt:lpstr>
      <vt:lpstr>PowerPoint Presentation</vt:lpstr>
      <vt:lpstr>Curriculum Overview of A Story of Units</vt:lpstr>
      <vt:lpstr>Session Objectives</vt:lpstr>
      <vt:lpstr>Agenda</vt:lpstr>
      <vt:lpstr>Introduction of Module Structure</vt:lpstr>
      <vt:lpstr>Topic A</vt:lpstr>
      <vt:lpstr>Fluency Practice</vt:lpstr>
      <vt:lpstr>Fluency Practice</vt:lpstr>
      <vt:lpstr>Fluency Practice</vt:lpstr>
      <vt:lpstr>Application Problem</vt:lpstr>
      <vt:lpstr>Application Problems</vt:lpstr>
      <vt:lpstr>Introduction to Lesson Structure</vt:lpstr>
      <vt:lpstr>Concept Development</vt:lpstr>
      <vt:lpstr>Concept Development</vt:lpstr>
      <vt:lpstr>Problem Set</vt:lpstr>
      <vt:lpstr>Student Debrief</vt:lpstr>
      <vt:lpstr>Student Debrief</vt:lpstr>
      <vt:lpstr>Exit Ticket</vt:lpstr>
      <vt:lpstr>Exit Ticket &amp; Homework</vt:lpstr>
      <vt:lpstr>PowerPoint Presentation</vt:lpstr>
      <vt:lpstr>Agenda</vt:lpstr>
      <vt:lpstr>Use Exponents </vt:lpstr>
      <vt:lpstr>Use Exponents </vt:lpstr>
      <vt:lpstr>PowerPoint Presentation</vt:lpstr>
      <vt:lpstr>PowerPoint Presentation</vt:lpstr>
      <vt:lpstr>PowerPoint Presentation</vt:lpstr>
      <vt:lpstr>PowerPoint Presentation</vt:lpstr>
      <vt:lpstr>Topic B:  Decimal Fractions &amp; Place Value Patterns</vt:lpstr>
      <vt:lpstr>PowerPoint Presentation</vt:lpstr>
      <vt:lpstr>PowerPoint Presentation</vt:lpstr>
      <vt:lpstr>PowerPoint Presentation</vt:lpstr>
      <vt:lpstr>PowerPoint Presentation</vt:lpstr>
      <vt:lpstr>Topic C:  Place Value &amp; Rounding Decimal Fractions</vt:lpstr>
      <vt:lpstr>PowerPoint Presentation</vt:lpstr>
      <vt:lpstr>PowerPoint Presentation</vt:lpstr>
      <vt:lpstr>PowerPoint Presentation</vt:lpstr>
      <vt:lpstr>PowerPoint Presentation</vt:lpstr>
      <vt:lpstr>Topic D:  Adding &amp; Subtracting Decimals</vt:lpstr>
      <vt:lpstr>PowerPoint Presentation</vt:lpstr>
      <vt:lpstr>Sample Problems from Lesson 9</vt:lpstr>
      <vt:lpstr>PowerPoint Presentation</vt:lpstr>
      <vt:lpstr>PowerPoint Presentation</vt:lpstr>
      <vt:lpstr>PowerPoint Presentation</vt:lpstr>
      <vt:lpstr>PowerPoint Presentation</vt:lpstr>
      <vt:lpstr>Topic E:  Multiplying Decimals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F:  Dividing Decimals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Progression Study</vt:lpstr>
      <vt:lpstr>Progression Study</vt:lpstr>
      <vt:lpstr>Coherence Within the Module</vt:lpstr>
      <vt:lpstr>Coherence Within the Module</vt:lpstr>
      <vt:lpstr>Agenda</vt:lpstr>
      <vt:lpstr>Practice a Planning Protocol</vt:lpstr>
      <vt:lpstr>Practice a Planning Protocol</vt:lpstr>
      <vt:lpstr>Practice a Planning Protocol</vt:lpstr>
      <vt:lpstr>Practice a Planning Protocol</vt:lpstr>
      <vt:lpstr>Practice a Planning Protocol</vt:lpstr>
      <vt:lpstr>Biggest Takeaway</vt:lpstr>
      <vt:lpstr>Key Points</vt:lpstr>
      <vt:lpstr>Key Points</vt:lpstr>
      <vt:lpstr>Next Steps</vt:lpstr>
      <vt:lpstr>Next Steps</vt:lpstr>
    </vt:vector>
  </TitlesOfParts>
  <Company>Something Digital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Kaye</dc:creator>
  <cp:lastModifiedBy>Bren Bryant</cp:lastModifiedBy>
  <cp:revision>920</cp:revision>
  <cp:lastPrinted>2014-05-30T12:52:04Z</cp:lastPrinted>
  <dcterms:created xsi:type="dcterms:W3CDTF">2011-06-29T20:45:58Z</dcterms:created>
  <dcterms:modified xsi:type="dcterms:W3CDTF">2014-07-14T03:14:24Z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0x0101007069C1512569944CAB3863D2CD4D2F2A</vt:lpwstr>
  </property>
</Properties>
</file>