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7"/>
  </p:notesMasterIdLst>
  <p:handoutMasterIdLst>
    <p:handoutMasterId r:id="rId88"/>
  </p:handoutMasterIdLst>
  <p:sldIdLst>
    <p:sldId id="558" r:id="rId5"/>
    <p:sldId id="559" r:id="rId6"/>
    <p:sldId id="437" r:id="rId7"/>
    <p:sldId id="450" r:id="rId8"/>
    <p:sldId id="553" r:id="rId9"/>
    <p:sldId id="460" r:id="rId10"/>
    <p:sldId id="459" r:id="rId11"/>
    <p:sldId id="457" r:id="rId12"/>
    <p:sldId id="481"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56" r:id="rId36"/>
    <p:sldId id="505" r:id="rId37"/>
    <p:sldId id="506" r:id="rId38"/>
    <p:sldId id="507" r:id="rId39"/>
    <p:sldId id="508" r:id="rId40"/>
    <p:sldId id="509" r:id="rId41"/>
    <p:sldId id="510" r:id="rId42"/>
    <p:sldId id="482" r:id="rId43"/>
    <p:sldId id="511" r:id="rId44"/>
    <p:sldId id="512" r:id="rId45"/>
    <p:sldId id="513"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533" r:id="rId65"/>
    <p:sldId id="538" r:id="rId66"/>
    <p:sldId id="539" r:id="rId67"/>
    <p:sldId id="537" r:id="rId68"/>
    <p:sldId id="534" r:id="rId69"/>
    <p:sldId id="535" r:id="rId70"/>
    <p:sldId id="540" r:id="rId71"/>
    <p:sldId id="536" r:id="rId72"/>
    <p:sldId id="541" r:id="rId73"/>
    <p:sldId id="542" r:id="rId74"/>
    <p:sldId id="544" r:id="rId75"/>
    <p:sldId id="543" r:id="rId76"/>
    <p:sldId id="557" r:id="rId77"/>
    <p:sldId id="546" r:id="rId78"/>
    <p:sldId id="547" r:id="rId79"/>
    <p:sldId id="548" r:id="rId80"/>
    <p:sldId id="549" r:id="rId81"/>
    <p:sldId id="550" r:id="rId82"/>
    <p:sldId id="551" r:id="rId83"/>
    <p:sldId id="552" r:id="rId84"/>
    <p:sldId id="554" r:id="rId85"/>
    <p:sldId id="555" r:id="rId86"/>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modifyVerifier cryptProviderType="rsaAES" cryptAlgorithmClass="hash" cryptAlgorithmType="typeAny" cryptAlgorithmSid="14" spinCount="100000" saltData="+BP7RMnnRPIDV5AV+wGCgg==" hashData="3FKm0WP5ZotYksk5BPMhelmeNb9QcW+04Gn6ZHZ7NHO+XV7MibCRsoVSy0OwrZbQOoMQusrlrZ0wlcAkAk39oA=="/>
  <p:extLst>
    <p:ext uri="{EFAFB233-063F-42B5-8137-9DF3F51BA10A}">
      <p15:sldGuideLst xmlns:p15="http://schemas.microsoft.com/office/powerpoint/2012/main">
        <p15:guide id="1" orient="horz" pos="2160">
          <p15:clr>
            <a:srgbClr val="A4A3A4"/>
          </p15:clr>
        </p15:guide>
        <p15:guide id="2" pos="52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395"/>
    <a:srgbClr val="7B083C"/>
    <a:srgbClr val="0A668B"/>
    <a:srgbClr val="404040"/>
    <a:srgbClr val="CFB1BC"/>
    <a:srgbClr val="BC91A1"/>
    <a:srgbClr val="C59FAD"/>
    <a:srgbClr val="AD949C"/>
    <a:srgbClr val="0A2D6B"/>
    <a:srgbClr val="A5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294" autoAdjust="0"/>
    <p:restoredTop sz="82397" autoAdjust="0"/>
  </p:normalViewPr>
  <p:slideViewPr>
    <p:cSldViewPr snapToGrid="0" snapToObjects="1">
      <p:cViewPr varScale="1">
        <p:scale>
          <a:sx n="61" d="100"/>
          <a:sy n="61" d="100"/>
        </p:scale>
        <p:origin x="1872" y="72"/>
      </p:cViewPr>
      <p:guideLst>
        <p:guide orient="horz" pos="2160"/>
        <p:guide pos="5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notesViewPr>
    <p:cSldViewPr snapToGrid="0" snapToObjects="1">
      <p:cViewPr>
        <p:scale>
          <a:sx n="50" d="100"/>
          <a:sy n="50" d="100"/>
        </p:scale>
        <p:origin x="2898" y="4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24450" y="0"/>
            <a:ext cx="2189056" cy="480060"/>
          </a:xfrm>
          <a:prstGeom prst="rect">
            <a:avLst/>
          </a:prstGeom>
        </p:spPr>
        <p:txBody>
          <a:bodyPr vert="horz" lIns="96661" tIns="48331" rIns="96661" bIns="48331" rtlCol="0"/>
          <a:lstStyle>
            <a:lvl1pPr algn="r" fontAlgn="auto">
              <a:spcBef>
                <a:spcPts val="0"/>
              </a:spcBef>
              <a:spcAft>
                <a:spcPts val="0"/>
              </a:spcAft>
              <a:defRPr sz="1300" baseline="0">
                <a:latin typeface="+mn-lt"/>
                <a:ea typeface="+mn-ea"/>
                <a:cs typeface="+mn-cs"/>
              </a:defRPr>
            </a:lvl1pPr>
          </a:lstStyle>
          <a:p>
            <a:pPr>
              <a:defRPr/>
            </a:pPr>
            <a:r>
              <a:rPr lang="en-US" sz="1200" smtClean="0"/>
              <a:t>Grade 6 Module 1               Module Focus Session</a:t>
            </a:r>
            <a:endParaRPr lang="en-US" sz="12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sz="1200"/>
              <a:pPr>
                <a:defRPr/>
              </a:pPr>
              <a:t>‹#›</a:t>
            </a:fld>
            <a:endParaRPr lang="en-US" sz="1200" dirty="0"/>
          </a:p>
        </p:txBody>
      </p:sp>
      <p:sp>
        <p:nvSpPr>
          <p:cNvPr id="4" name="Header Placeholder 3"/>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r>
              <a:rPr lang="en-US" sz="1000" baseline="0" dirty="0" smtClean="0"/>
              <a:t>Eureka Math:  A Story of Ratios      www.CommonCore.org</a:t>
            </a:r>
            <a:endParaRPr lang="en-US" sz="1000" baseline="0" dirty="0"/>
          </a:p>
        </p:txBody>
      </p:sp>
      <p:sp>
        <p:nvSpPr>
          <p:cNvPr id="2" name="Footer Placeholder 1"/>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a:t>©2014.  Duplication and/or distribution of this material is prohibited without written consent from Common Core, Inc.</a:t>
            </a:r>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200" i="0" baseline="0">
                <a:latin typeface="+mn-lt"/>
                <a:ea typeface="ＭＳ Ｐゴシック" charset="-128"/>
                <a:cs typeface="ＭＳ Ｐゴシック" charset="-128"/>
              </a:defRPr>
            </a:lvl1pPr>
          </a:lstStyle>
          <a:p>
            <a:pPr>
              <a:defRPr/>
            </a:pPr>
            <a:r>
              <a:rPr lang="en-US" dirty="0" smtClean="0"/>
              <a:t>Eureka Math:  A Story of Ratios      www.CommonCore.org</a:t>
            </a:r>
            <a:endParaRPr lang="en-US" dirty="0" smtClean="0"/>
          </a:p>
        </p:txBody>
      </p:sp>
      <p:sp>
        <p:nvSpPr>
          <p:cNvPr id="28675" name="Rectangle 3"/>
          <p:cNvSpPr>
            <a:spLocks noGrp="1" noChangeArrowheads="1"/>
          </p:cNvSpPr>
          <p:nvPr>
            <p:ph type="dt" idx="1"/>
          </p:nvPr>
        </p:nvSpPr>
        <p:spPr bwMode="auto">
          <a:xfrm>
            <a:off x="5247860" y="0"/>
            <a:ext cx="2067339"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smtClean="0"/>
              <a:t>Grade 6 Module 1               Module Focus Session</a:t>
            </a:r>
            <a:endParaRPr lang="en-US" dirty="0"/>
          </a:p>
        </p:txBody>
      </p:sp>
      <p:sp>
        <p:nvSpPr>
          <p:cNvPr id="7172" name="Placeholder 4"/>
          <p:cNvSpPr>
            <a:spLocks noGrp="1" noRot="1" noChangeAspect="1" noChangeArrowheads="1" noTextEdit="1"/>
          </p:cNvSpPr>
          <p:nvPr>
            <p:ph type="sldImg" idx="2"/>
          </p:nvPr>
        </p:nvSpPr>
        <p:spPr bwMode="auto">
          <a:xfrm>
            <a:off x="457200" y="731520"/>
            <a:ext cx="3657600" cy="27432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a:t>©2014.  Duplication and/or distribution of this material is prohibited without written consent from Common Core, Inc.</a:t>
            </a:r>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lvl="0"/>
            <a:r>
              <a:rPr lang="en-US" sz="1100" dirty="0"/>
              <a:t>This full-day session is intended to support </a:t>
            </a:r>
            <a:r>
              <a:rPr lang="en-US" sz="1100" dirty="0" smtClean="0"/>
              <a:t>successful implementation </a:t>
            </a:r>
            <a:r>
              <a:rPr lang="en-US" sz="1100" dirty="0"/>
              <a:t>of </a:t>
            </a:r>
            <a:r>
              <a:rPr lang="en-US" sz="1100" dirty="0" smtClean="0"/>
              <a:t>this module.   Using this module as a platform for understanding our instructional approach and lesson structure, you will have the tools needed to tackle the remaining modules of the year.</a:t>
            </a:r>
            <a:endParaRPr lang="en-US" sz="1100" dirty="0"/>
          </a:p>
          <a:p>
            <a:pPr lvl="0"/>
            <a:endParaRPr lang="en-US" sz="1100" dirty="0"/>
          </a:p>
          <a:p>
            <a:pPr lvl="0"/>
            <a:r>
              <a:rPr lang="en-US" sz="1100" i="1" dirty="0"/>
              <a:t>Welcome participants and introduce presentation team</a:t>
            </a:r>
            <a:r>
              <a:rPr lang="en-US" sz="1100" i="1" dirty="0" smtClean="0"/>
              <a:t>. </a:t>
            </a:r>
          </a:p>
          <a:p>
            <a:pPr lvl="0"/>
            <a:r>
              <a:rPr lang="en-US" sz="1100" i="1" dirty="0" smtClean="0"/>
              <a:t>Fist </a:t>
            </a:r>
            <a:r>
              <a:rPr lang="en-US" sz="1100" i="1" dirty="0"/>
              <a:t>to Five:</a:t>
            </a:r>
          </a:p>
          <a:p>
            <a:pPr marL="573088" lvl="1" indent="-115888"/>
            <a:r>
              <a:rPr lang="en-US" sz="1100" i="1" dirty="0">
                <a:cs typeface="ＭＳ Ｐゴシック" charset="-128"/>
              </a:rPr>
              <a:t>-  How familiar are you with </a:t>
            </a:r>
            <a:r>
              <a:rPr lang="en-US" sz="1100" i="1" dirty="0" smtClean="0">
                <a:cs typeface="ＭＳ Ｐゴシック" charset="-128"/>
              </a:rPr>
              <a:t>Eureka Math and A </a:t>
            </a:r>
            <a:r>
              <a:rPr lang="en-US" sz="1100" i="1" dirty="0">
                <a:cs typeface="ＭＳ Ｐゴシック" charset="-128"/>
              </a:rPr>
              <a:t>Story of Units?</a:t>
            </a:r>
          </a:p>
          <a:p>
            <a:pPr lvl="0"/>
            <a:r>
              <a:rPr lang="en-US" sz="1100" i="1" dirty="0"/>
              <a:t>Poll the participants:</a:t>
            </a:r>
          </a:p>
          <a:p>
            <a:pPr marL="628650" lvl="1" indent="-171450">
              <a:buFontTx/>
              <a:buChar char="-"/>
            </a:pPr>
            <a:r>
              <a:rPr lang="en-US" sz="1100" i="1" dirty="0">
                <a:cs typeface="ＭＳ Ｐゴシック" charset="-128"/>
              </a:rPr>
              <a:t>Are you using the lessons on a daily basis?  Or to supplement your instruction?</a:t>
            </a:r>
          </a:p>
          <a:p>
            <a:pPr marL="628650" lvl="1" indent="-171450">
              <a:buFontTx/>
              <a:buChar char="-"/>
            </a:pPr>
            <a:r>
              <a:rPr lang="en-US" sz="1100" i="1" dirty="0">
                <a:cs typeface="ＭＳ Ｐゴシック" charset="-128"/>
              </a:rPr>
              <a:t>Are you a </a:t>
            </a:r>
            <a:r>
              <a:rPr lang="en-US" sz="1100" i="1" dirty="0" smtClean="0">
                <a:cs typeface="ＭＳ Ｐゴシック" charset="-128"/>
              </a:rPr>
              <a:t>classroom </a:t>
            </a:r>
            <a:r>
              <a:rPr lang="en-US" sz="1100" i="1" dirty="0">
                <a:cs typeface="ＭＳ Ｐゴシック" charset="-128"/>
              </a:rPr>
              <a:t>teacher? </a:t>
            </a:r>
            <a:r>
              <a:rPr lang="en-US" sz="1100" i="1" dirty="0" smtClean="0">
                <a:cs typeface="ＭＳ Ｐゴシック" charset="-128"/>
              </a:rPr>
              <a:t>For this grade?  A different grade?</a:t>
            </a:r>
          </a:p>
          <a:p>
            <a:pPr marL="628650" lvl="1" indent="-171450">
              <a:buFontTx/>
              <a:buChar char="-"/>
            </a:pPr>
            <a:r>
              <a:rPr lang="en-US" sz="1100" i="1" dirty="0" smtClean="0">
                <a:cs typeface="ＭＳ Ｐゴシック" charset="-128"/>
              </a:rPr>
              <a:t>Are </a:t>
            </a:r>
            <a:r>
              <a:rPr lang="en-US" sz="1100" i="1" dirty="0">
                <a:cs typeface="ＭＳ Ｐゴシック" charset="-128"/>
              </a:rPr>
              <a:t>you a math coach?  Coordinator?  Resource teacher?</a:t>
            </a:r>
          </a:p>
          <a:p>
            <a:pPr marL="628650" lvl="1" indent="-171450">
              <a:buFontTx/>
              <a:buChar char="-"/>
            </a:pPr>
            <a:r>
              <a:rPr lang="en-US" sz="1100" i="1" dirty="0">
                <a:cs typeface="ＭＳ Ｐゴシック" charset="-128"/>
              </a:rPr>
              <a:t>Are </a:t>
            </a:r>
            <a:r>
              <a:rPr lang="en-US" sz="1100" i="1" dirty="0" smtClean="0">
                <a:cs typeface="ＭＳ Ｐゴシック" charset="-128"/>
              </a:rPr>
              <a:t>you </a:t>
            </a:r>
            <a:r>
              <a:rPr lang="en-US" sz="1100" i="1" dirty="0">
                <a:cs typeface="ＭＳ Ｐゴシック" charset="-128"/>
              </a:rPr>
              <a:t>a school-level administrator</a:t>
            </a:r>
            <a:r>
              <a:rPr lang="en-US" sz="1100" i="1" dirty="0" smtClean="0">
                <a:cs typeface="ＭＳ Ｐゴシック" charset="-128"/>
              </a:rPr>
              <a:t>?  </a:t>
            </a:r>
            <a:r>
              <a:rPr lang="en-US" sz="1100" i="1" dirty="0">
                <a:cs typeface="ＭＳ Ｐゴシック" charset="-128"/>
              </a:rPr>
              <a:t>District-level administrator</a:t>
            </a:r>
            <a:r>
              <a:rPr lang="en-US" sz="1100" i="1" dirty="0" smtClean="0">
                <a:cs typeface="ＭＳ Ｐゴシック" charset="-128"/>
              </a:rPr>
              <a:t>? </a:t>
            </a:r>
          </a:p>
          <a:p>
            <a:r>
              <a:rPr lang="en-US" sz="1100" i="1" dirty="0" smtClean="0"/>
              <a:t>Quickly orient </a:t>
            </a:r>
            <a:r>
              <a:rPr lang="en-US" sz="1100" i="1" dirty="0"/>
              <a:t>participants </a:t>
            </a:r>
            <a:r>
              <a:rPr lang="en-US" sz="1100" i="1" dirty="0" smtClean="0"/>
              <a:t>to the day’s materials:</a:t>
            </a:r>
          </a:p>
          <a:p>
            <a:pPr marL="628650" lvl="1" indent="-171450">
              <a:buFontTx/>
              <a:buChar char="-"/>
            </a:pPr>
            <a:r>
              <a:rPr lang="en-US" sz="1100" i="1" dirty="0" smtClean="0">
                <a:cs typeface="ＭＳ Ｐゴシック" charset="-128"/>
              </a:rPr>
              <a:t>Full module – provided by Wiley; additional modules are available for purchase through our website, commoncore.org</a:t>
            </a:r>
            <a:endParaRPr lang="en-US" sz="1100" i="1" dirty="0">
              <a:cs typeface="ＭＳ Ｐゴシック" charset="-128"/>
            </a:endParaRPr>
          </a:p>
          <a:p>
            <a:pPr marL="628650" lvl="1" indent="-171450">
              <a:buFontTx/>
              <a:buChar char="-"/>
            </a:pPr>
            <a:r>
              <a:rPr lang="en-US" sz="1100" i="1" dirty="0" smtClean="0">
                <a:cs typeface="ＭＳ Ｐゴシック" charset="-128"/>
              </a:rPr>
              <a:t>Handout packet – </a:t>
            </a:r>
            <a:r>
              <a:rPr lang="en-US" sz="1100" i="1" dirty="0" smtClean="0">
                <a:solidFill>
                  <a:srgbClr val="FF0000"/>
                </a:solidFill>
                <a:cs typeface="ＭＳ Ｐゴシック" charset="-128"/>
              </a:rPr>
              <a:t>describe the nature and purpose of both the stapled packet and the loose handouts</a:t>
            </a:r>
          </a:p>
          <a:p>
            <a:pPr marL="628650" lvl="1" indent="-171450">
              <a:buFontTx/>
              <a:buChar char="-"/>
            </a:pPr>
            <a:r>
              <a:rPr lang="en-US" sz="1100" i="1" dirty="0" smtClean="0">
                <a:cs typeface="ＭＳ Ｐゴシック" charset="-128"/>
              </a:rPr>
              <a:t>Materials – </a:t>
            </a:r>
            <a:r>
              <a:rPr lang="en-US" sz="1100" i="1" dirty="0" smtClean="0">
                <a:solidFill>
                  <a:srgbClr val="FF0000"/>
                </a:solidFill>
                <a:cs typeface="ＭＳ Ｐゴシック" charset="-128"/>
              </a:rPr>
              <a:t>any announcements needed regarding materials on the tables?</a:t>
            </a:r>
            <a:endParaRPr lang="en-US" sz="1100" i="1" dirty="0">
              <a:solidFill>
                <a:srgbClr val="FF0000"/>
              </a:solidFill>
              <a:cs typeface="ＭＳ Ｐゴシック" charset="-128"/>
            </a:endParaRP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6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graphicFrame>
        <p:nvGraphicFramePr>
          <p:cNvPr id="10" name="Table 9"/>
          <p:cNvGraphicFramePr>
            <a:graphicFrameLocks noGrp="1"/>
          </p:cNvGraphicFramePr>
          <p:nvPr>
            <p:extLst/>
          </p:nvPr>
        </p:nvGraphicFramePr>
        <p:xfrm>
          <a:off x="487680" y="7577908"/>
          <a:ext cx="6661709" cy="1419915"/>
        </p:xfrm>
        <a:graphic>
          <a:graphicData uri="http://schemas.openxmlformats.org/drawingml/2006/table">
            <a:tbl>
              <a:tblPr firstRow="1" firstCol="1" bandRow="1">
                <a:tableStyleId>{5C22544A-7EE6-4342-B048-85BDC9FD1C3A}</a:tableStyleId>
              </a:tblPr>
              <a:tblGrid>
                <a:gridCol w="844647"/>
                <a:gridCol w="1918873"/>
                <a:gridCol w="1463040"/>
                <a:gridCol w="2435149"/>
              </a:tblGrid>
              <a:tr h="147218">
                <a:tc>
                  <a:txBody>
                    <a:bodyPr/>
                    <a:lstStyle/>
                    <a:p>
                      <a:pPr marL="0" marR="0" algn="l">
                        <a:lnSpc>
                          <a:spcPct val="100000"/>
                        </a:lnSpc>
                        <a:spcBef>
                          <a:spcPts val="0"/>
                        </a:spcBef>
                        <a:spcAft>
                          <a:spcPts val="0"/>
                        </a:spcAft>
                      </a:pPr>
                      <a:r>
                        <a:rPr lang="en-US" sz="600" baseline="0" dirty="0">
                          <a:solidFill>
                            <a:schemeClr val="tx1"/>
                          </a:solidFill>
                          <a:effectLst/>
                        </a:rPr>
                        <a:t>SESSION NEEDS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smtClean="0">
                          <a:solidFill>
                            <a:schemeClr val="tx1"/>
                          </a:solidFill>
                          <a:effectLst/>
                        </a:rPr>
                        <a:t>PRINTED HANDOUTS PER PARTICIPANT</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smtClean="0">
                          <a:solidFill>
                            <a:schemeClr val="tx1"/>
                          </a:solidFill>
                          <a:effectLst/>
                          <a:latin typeface="+mn-lt"/>
                          <a:ea typeface="+mn-ea"/>
                          <a:cs typeface="+mn-cs"/>
                        </a:rPr>
                        <a:t>MATERIALS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0000"/>
                        </a:lnSpc>
                        <a:spcBef>
                          <a:spcPts val="0"/>
                        </a:spcBef>
                        <a:spcAft>
                          <a:spcPts val="0"/>
                        </a:spcAft>
                      </a:pPr>
                      <a:r>
                        <a:rPr lang="en-US" sz="600" baseline="0" dirty="0">
                          <a:solidFill>
                            <a:schemeClr val="tx1"/>
                          </a:solidFill>
                          <a:effectLst/>
                        </a:rPr>
                        <a:t>AV / </a:t>
                      </a:r>
                      <a:r>
                        <a:rPr lang="en-US" sz="600" baseline="0" dirty="0" smtClean="0">
                          <a:solidFill>
                            <a:schemeClr val="tx1"/>
                          </a:solidFill>
                          <a:effectLst/>
                        </a:rPr>
                        <a:t>ROOM SETUP</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7837">
                <a:tc>
                  <a:txBody>
                    <a:bodyPr/>
                    <a:lstStyle/>
                    <a:p>
                      <a:pPr marL="0" marR="0" algn="l">
                        <a:lnSpc>
                          <a:spcPct val="100000"/>
                        </a:lnSpc>
                        <a:spcBef>
                          <a:spcPts val="0"/>
                        </a:spcBef>
                        <a:spcAft>
                          <a:spcPts val="0"/>
                        </a:spcAft>
                      </a:pPr>
                      <a:r>
                        <a:rPr lang="en-US" sz="600" baseline="0" dirty="0">
                          <a:solidFill>
                            <a:schemeClr val="tx1"/>
                          </a:solidFill>
                          <a:effectLst/>
                        </a:rPr>
                        <a:t>UP TO 50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PPT </a:t>
                      </a:r>
                      <a:r>
                        <a:rPr lang="en-US" sz="800" baseline="0" dirty="0" smtClean="0">
                          <a:solidFill>
                            <a:schemeClr val="tx1"/>
                          </a:solidFill>
                          <a:effectLst/>
                          <a:latin typeface="+mn-lt"/>
                        </a:rPr>
                        <a:t>Presentation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Stapled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p>
                    <a:p>
                      <a:pPr marL="228600" marR="0" lvl="0" indent="-1143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800" baseline="0" dirty="0" smtClean="0">
                          <a:solidFill>
                            <a:schemeClr val="tx1"/>
                          </a:solidFill>
                          <a:effectLst/>
                          <a:latin typeface="+mn-lt"/>
                        </a:rPr>
                        <a:t> </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Unstapled PDF (? </a:t>
                      </a:r>
                      <a:r>
                        <a:rPr lang="en-US" sz="800" baseline="0" dirty="0" err="1" smtClean="0">
                          <a:solidFill>
                            <a:schemeClr val="tx1"/>
                          </a:solidFill>
                          <a:effectLst/>
                          <a:latin typeface="+mn-lt"/>
                        </a:rPr>
                        <a:t>pgs</a:t>
                      </a:r>
                      <a:r>
                        <a:rPr lang="en-US" sz="800" baseline="0" dirty="0" smtClean="0">
                          <a:solidFill>
                            <a:schemeClr val="tx1"/>
                          </a:solidFill>
                          <a:effectLst/>
                          <a:latin typeface="+mn-lt"/>
                        </a:rPr>
                        <a:t>):</a:t>
                      </a:r>
                    </a:p>
                    <a:p>
                      <a:pPr marL="228600" marR="0" lvl="0" indent="-114300" algn="l">
                        <a:lnSpc>
                          <a:spcPct val="100000"/>
                        </a:lnSpc>
                        <a:spcBef>
                          <a:spcPts val="0"/>
                        </a:spcBef>
                        <a:spcAft>
                          <a:spcPts val="0"/>
                        </a:spcAft>
                        <a:buFont typeface="Calibri" panose="020F0502020204030204" pitchFamily="34" charset="0"/>
                        <a:buChar char="‒"/>
                      </a:pPr>
                      <a:r>
                        <a:rPr lang="en-US" sz="800" baseline="0" dirty="0" smtClean="0">
                          <a:solidFill>
                            <a:schemeClr val="tx1"/>
                          </a:solidFill>
                          <a:effectLst/>
                          <a:latin typeface="+mn-lt"/>
                        </a:rPr>
                        <a:t> </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Personal white boards, markers, and erasers </a:t>
                      </a:r>
                      <a:r>
                        <a:rPr lang="en-US" sz="800" baseline="0" dirty="0" smtClean="0">
                          <a:solidFill>
                            <a:schemeClr val="tx1"/>
                          </a:solidFill>
                          <a:effectLst/>
                          <a:latin typeface="+mn-lt"/>
                        </a:rPr>
                        <a:t>(per </a:t>
                      </a:r>
                      <a:r>
                        <a:rPr lang="en-US" sz="800" baseline="0" dirty="0">
                          <a:solidFill>
                            <a:schemeClr val="tx1"/>
                          </a:solidFill>
                          <a:effectLst/>
                          <a:latin typeface="+mn-lt"/>
                        </a:rPr>
                        <a:t>participant</a:t>
                      </a:r>
                      <a:r>
                        <a:rPr lang="en-US" sz="800" baseline="0" dirty="0" smtClean="0">
                          <a:solidFill>
                            <a:schemeClr val="tx1"/>
                          </a:solidFill>
                          <a:effectLst/>
                          <a:latin typeface="+mn-lt"/>
                        </a:rPr>
                        <a:t>)</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Post-its (per group)</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Seating such that participants have table space and can work </a:t>
                      </a:r>
                      <a:r>
                        <a:rPr lang="en-US" sz="800" baseline="0" dirty="0" smtClean="0">
                          <a:solidFill>
                            <a:schemeClr val="tx1"/>
                          </a:solidFill>
                          <a:effectLst/>
                          <a:latin typeface="+mn-lt"/>
                        </a:rPr>
                        <a:t>cooperatively in pairs</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Easel with chart paper and markers</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LCD projector with </a:t>
                      </a:r>
                      <a:r>
                        <a:rPr lang="en-US" sz="800" baseline="0" dirty="0" smtClean="0">
                          <a:solidFill>
                            <a:schemeClr val="tx1"/>
                          </a:solidFill>
                          <a:effectLst/>
                          <a:latin typeface="+mn-lt"/>
                        </a:rPr>
                        <a:t>computer and internet access</a:t>
                      </a:r>
                    </a:p>
                    <a:p>
                      <a:pPr marL="117475" marR="0" lvl="0" indent="-117475" algn="l">
                        <a:lnSpc>
                          <a:spcPct val="100000"/>
                        </a:lnSpc>
                        <a:spcBef>
                          <a:spcPts val="0"/>
                        </a:spcBef>
                        <a:spcAft>
                          <a:spcPts val="0"/>
                        </a:spcAft>
                        <a:buFont typeface="Symbol"/>
                        <a:buChar char=""/>
                      </a:pPr>
                      <a:r>
                        <a:rPr lang="en-US" sz="800" baseline="0" dirty="0" smtClean="0">
                          <a:solidFill>
                            <a:schemeClr val="tx1"/>
                          </a:solidFill>
                          <a:effectLst/>
                          <a:latin typeface="+mn-lt"/>
                        </a:rPr>
                        <a:t>Document camera and blank paper</a:t>
                      </a:r>
                      <a:endParaRPr lang="en-US" sz="800" baseline="0" dirty="0">
                        <a:solidFill>
                          <a:schemeClr val="tx1"/>
                        </a:solidFill>
                        <a:effectLst/>
                        <a:latin typeface="+mn-lt"/>
                      </a:endParaRP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Clicker</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0811">
                <a:tc>
                  <a:txBody>
                    <a:bodyPr/>
                    <a:lstStyle/>
                    <a:p>
                      <a:pPr marL="0" marR="0" algn="l">
                        <a:lnSpc>
                          <a:spcPct val="100000"/>
                        </a:lnSpc>
                        <a:spcBef>
                          <a:spcPts val="0"/>
                        </a:spcBef>
                        <a:spcAft>
                          <a:spcPts val="0"/>
                        </a:spcAft>
                      </a:pPr>
                      <a:r>
                        <a:rPr lang="en-US" sz="600" baseline="0" dirty="0">
                          <a:solidFill>
                            <a:schemeClr val="tx1"/>
                          </a:solidFill>
                          <a:effectLst/>
                        </a:rPr>
                        <a:t>51 TO 100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Items listed above</a:t>
                      </a: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1 lapel </a:t>
                      </a:r>
                      <a:r>
                        <a:rPr lang="en-US" sz="800" baseline="0" dirty="0" err="1">
                          <a:solidFill>
                            <a:schemeClr val="tx1"/>
                          </a:solidFill>
                          <a:effectLst/>
                          <a:latin typeface="+mn-lt"/>
                        </a:rPr>
                        <a:t>mic</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020">
                <a:tc>
                  <a:txBody>
                    <a:bodyPr/>
                    <a:lstStyle/>
                    <a:p>
                      <a:pPr marL="0" marR="0" algn="l">
                        <a:lnSpc>
                          <a:spcPct val="100000"/>
                        </a:lnSpc>
                        <a:spcBef>
                          <a:spcPts val="0"/>
                        </a:spcBef>
                        <a:spcAft>
                          <a:spcPts val="0"/>
                        </a:spcAft>
                      </a:pPr>
                      <a:r>
                        <a:rPr lang="en-US" sz="600" baseline="0" dirty="0">
                          <a:solidFill>
                            <a:schemeClr val="tx1"/>
                          </a:solidFill>
                          <a:effectLst/>
                        </a:rPr>
                        <a:t>101 TO 200 PARTCIIPANTS</a:t>
                      </a:r>
                      <a:endParaRPr lang="en-US" sz="600" baseline="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Items listed above</a:t>
                      </a:r>
                    </a:p>
                    <a:p>
                      <a:pPr marL="117475" marR="0" lvl="0" indent="-117475" algn="l">
                        <a:lnSpc>
                          <a:spcPct val="100000"/>
                        </a:lnSpc>
                        <a:spcBef>
                          <a:spcPts val="0"/>
                        </a:spcBef>
                        <a:spcAft>
                          <a:spcPts val="0"/>
                        </a:spcAft>
                        <a:buFont typeface="Symbol"/>
                        <a:buChar char=""/>
                      </a:pPr>
                      <a:r>
                        <a:rPr lang="en-US" sz="800" baseline="0" dirty="0">
                          <a:solidFill>
                            <a:schemeClr val="tx1"/>
                          </a:solidFill>
                          <a:effectLst/>
                          <a:latin typeface="+mn-lt"/>
                        </a:rPr>
                        <a:t>2 lapel </a:t>
                      </a:r>
                      <a:r>
                        <a:rPr lang="en-US" sz="800" baseline="0" dirty="0" err="1">
                          <a:solidFill>
                            <a:schemeClr val="tx1"/>
                          </a:solidFill>
                          <a:effectLst/>
                          <a:latin typeface="+mn-lt"/>
                        </a:rPr>
                        <a:t>mics</a:t>
                      </a:r>
                      <a:r>
                        <a:rPr lang="en-US" sz="800" baseline="0" dirty="0">
                          <a:solidFill>
                            <a:schemeClr val="tx1"/>
                          </a:solidFill>
                          <a:effectLst/>
                          <a:latin typeface="+mn-lt"/>
                        </a:rPr>
                        <a:t> (or 1 lapel and 1 hand-held)</a:t>
                      </a:r>
                      <a:endParaRPr lang="en-US" sz="800" baseline="0" dirty="0">
                        <a:solidFill>
                          <a:schemeClr val="tx1"/>
                        </a:solidFill>
                        <a:effectLst/>
                        <a:latin typeface="+mn-lt"/>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nvPr>
        </p:nvGraphicFramePr>
        <p:xfrm>
          <a:off x="4351079" y="2225875"/>
          <a:ext cx="2750811" cy="1245870"/>
        </p:xfrm>
        <a:graphic>
          <a:graphicData uri="http://schemas.openxmlformats.org/drawingml/2006/table">
            <a:tbl>
              <a:tblPr firstRow="1" bandRow="1">
                <a:tableStyleId>{5C22544A-7EE6-4342-B048-85BDC9FD1C3A}</a:tableStyleId>
              </a:tblPr>
              <a:tblGrid>
                <a:gridCol w="1927494"/>
                <a:gridCol w="823317"/>
              </a:tblGrid>
              <a:tr h="19202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i="0" baseline="0" dirty="0" smtClean="0">
                          <a:solidFill>
                            <a:schemeClr val="tx1"/>
                          </a:solidFill>
                        </a:rPr>
                        <a:t>This is a 6 hour session: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7348">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Opening (slides 1-3)</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Lesson Structure (4-?)</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90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Instructional Sequence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165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Module Review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60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Implementation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25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latin typeface="Calibri" charset="0"/>
                          <a:ea typeface="ＭＳ Ｐゴシック" charset="-128"/>
                          <a:cs typeface="ＭＳ Ｐゴシック" charset="-128"/>
                        </a:rPr>
                        <a:t>Closing (?-?)</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100" i="0" baseline="0" dirty="0" smtClean="0">
                          <a:solidFill>
                            <a:schemeClr val="tx1"/>
                          </a:solidFill>
                          <a:latin typeface="Calibri" charset="0"/>
                          <a:ea typeface="ＭＳ Ｐゴシック" charset="-128"/>
                          <a:cs typeface="ＭＳ Ｐゴシック" charset="-128"/>
                        </a:rPr>
                        <a:t>10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Date Placeholder 10"/>
          <p:cNvSpPr>
            <a:spLocks noGrp="1"/>
          </p:cNvSpPr>
          <p:nvPr>
            <p:ph type="dt" idx="10"/>
          </p:nvPr>
        </p:nvSpPr>
        <p:spPr/>
        <p:txBody>
          <a:bodyPr/>
          <a:lstStyle/>
          <a:p>
            <a:pPr>
              <a:defRPr/>
            </a:pPr>
            <a:r>
              <a:rPr lang="en-US" smtClean="0"/>
              <a:t>Grade 6 Module 1               Module Focus Session</a:t>
            </a:r>
            <a:endParaRPr lang="en-US" dirty="0"/>
          </a:p>
        </p:txBody>
      </p:sp>
      <p:sp>
        <p:nvSpPr>
          <p:cNvPr id="14" name="Slide Number Placeholder 13"/>
          <p:cNvSpPr>
            <a:spLocks noGrp="1"/>
          </p:cNvSpPr>
          <p:nvPr>
            <p:ph type="sldNum" sz="quarter" idx="11"/>
          </p:nvPr>
        </p:nvSpPr>
        <p:spPr/>
        <p:txBody>
          <a:bodyPr/>
          <a:lstStyle/>
          <a:p>
            <a:pPr>
              <a:defRPr/>
            </a:pPr>
            <a:fld id="{E929375C-F076-478A-B9B0-5F9213CA33B4}" type="slidenum">
              <a:rPr lang="en-US" smtClean="0"/>
              <a:pPr>
                <a:defRPr/>
              </a:pPr>
              <a:t>1</a:t>
            </a:fld>
            <a:endParaRPr lang="en-US" dirty="0"/>
          </a:p>
        </p:txBody>
      </p:sp>
      <p:sp>
        <p:nvSpPr>
          <p:cNvPr id="15" name="Header Placeholder 14"/>
          <p:cNvSpPr>
            <a:spLocks noGrp="1"/>
          </p:cNvSpPr>
          <p:nvPr>
            <p:ph type="hdr" sz="quarter" idx="12"/>
          </p:nvPr>
        </p:nvSpPr>
        <p:spPr/>
        <p:txBody>
          <a:bodyPr/>
          <a:lstStyle/>
          <a:p>
            <a:pPr>
              <a:defRPr/>
            </a:pPr>
            <a:r>
              <a:rPr lang="en-US" dirty="0" smtClean="0"/>
              <a:t>Eureka Math:  A Story of Units Ratios      www.CommonCore.org</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6257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lvl="0"/>
            <a:r>
              <a:rPr lang="en-US" dirty="0" smtClean="0"/>
              <a:t>Let’s take a look at a different ratio</a:t>
            </a:r>
            <a:r>
              <a:rPr lang="en-US" baseline="0" dirty="0" smtClean="0"/>
              <a:t>.  Here we see that the ratio between the number of boys on the team to the number of girls on the team is 3:2. </a:t>
            </a:r>
          </a:p>
          <a:p>
            <a:pPr lvl="0"/>
            <a:r>
              <a:rPr lang="en-US" sz="1200" i="1" dirty="0" smtClean="0"/>
              <a:t>(CLICK</a:t>
            </a:r>
            <a:r>
              <a:rPr lang="en-US" sz="1200" i="1" baseline="0" dirty="0" smtClean="0"/>
              <a:t> TO ADVANCE TABLE) </a:t>
            </a:r>
            <a:r>
              <a:rPr lang="en-US" sz="1200" i="0" baseline="0" dirty="0" smtClean="0"/>
              <a:t>What values can I place in the second row of the table?</a:t>
            </a:r>
          </a:p>
          <a:p>
            <a:pPr lvl="0"/>
            <a:r>
              <a:rPr lang="en-US" sz="1200" i="1" dirty="0" smtClean="0"/>
              <a:t>(CLICK</a:t>
            </a:r>
            <a:r>
              <a:rPr lang="en-US" sz="1200" i="1" baseline="0" dirty="0" smtClean="0"/>
              <a:t> TO ADVANCE SECOND ROW)</a:t>
            </a:r>
            <a:r>
              <a:rPr lang="en-US" sz="1200" i="0" baseline="0" dirty="0" smtClean="0"/>
              <a:t> What is another set of values for the third row? </a:t>
            </a:r>
            <a:endParaRPr lang="en-US" sz="1200" i="1" baseline="0" dirty="0" smtClean="0"/>
          </a:p>
          <a:p>
            <a:pPr lvl="0"/>
            <a:r>
              <a:rPr lang="en-US" sz="1200" i="1" dirty="0" smtClean="0"/>
              <a:t>(CLICK</a:t>
            </a:r>
            <a:r>
              <a:rPr lang="en-US" sz="1200" i="1" baseline="0" dirty="0" smtClean="0"/>
              <a:t> TO ADVANCE THIRD ROW)</a:t>
            </a:r>
          </a:p>
          <a:p>
            <a:pPr lvl="0"/>
            <a:r>
              <a:rPr lang="en-US" sz="1200" i="1" baseline="0" dirty="0" smtClean="0"/>
              <a:t> </a:t>
            </a:r>
            <a:r>
              <a:rPr lang="en-US" sz="1200" dirty="0" smtClean="0"/>
              <a:t>I can’t say there are 3 times as many boys as girls.  What would my multiplicative value have to be? There are how many more boys as girls?</a:t>
            </a:r>
            <a:r>
              <a:rPr lang="en-US" sz="1200" baseline="0" dirty="0" smtClean="0"/>
              <a:t> Can this be easily determined? </a:t>
            </a:r>
          </a:p>
          <a:p>
            <a:pPr lvl="0"/>
            <a:r>
              <a:rPr lang="en-US" sz="1200" baseline="0" dirty="0" smtClean="0"/>
              <a:t>Here we lead students into finding the fractional representation of 3/2. Students may not come to this conclusion, but based on the previous ratio of 4:1, they notice that there are four times as many boys as girls, so in this example there are 3/2 as many boys as girls. </a:t>
            </a:r>
            <a:endParaRPr lang="en-US" sz="1200" dirty="0" smtClean="0"/>
          </a:p>
          <a:p>
            <a:pPr lvl="0"/>
            <a:r>
              <a:rPr lang="en-US" sz="1200" dirty="0" smtClean="0"/>
              <a:t>Can you visualize 3/2 as many boys as girls? Students are anticipated</a:t>
            </a:r>
            <a:r>
              <a:rPr lang="en-US" sz="1200" baseline="0" dirty="0" smtClean="0"/>
              <a:t> to share all thoughts. </a:t>
            </a:r>
            <a:endParaRPr lang="en-US" sz="120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charset="0"/>
                <a:ea typeface="ＭＳ Ｐゴシック" charset="-128"/>
                <a:cs typeface="ＭＳ Ｐゴシック" charset="-128"/>
              </a:rPr>
              <a:t>Can we make a tape diagram (or bar model) that shows that there are 3/2 as many boys as girls?  Students have been exposed to tape/bar</a:t>
            </a:r>
            <a:r>
              <a:rPr lang="en-US" sz="1200" kern="1200" baseline="0" dirty="0" smtClean="0">
                <a:solidFill>
                  <a:schemeClr val="tx1"/>
                </a:solidFill>
                <a:effectLst/>
                <a:latin typeface="Calibri" charset="0"/>
                <a:ea typeface="ＭＳ Ｐゴシック" charset="-128"/>
                <a:cs typeface="ＭＳ Ｐゴシック" charset="-128"/>
              </a:rPr>
              <a:t> diagrams in previous grades, but if students need further instruction, here is where it is appropriate.</a:t>
            </a:r>
          </a:p>
          <a:p>
            <a:pPr lvl="0"/>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TAPE DIAGRAM)</a:t>
            </a:r>
            <a:r>
              <a:rPr lang="en-US" sz="1200" i="0" kern="1200" baseline="0" dirty="0" smtClean="0">
                <a:solidFill>
                  <a:schemeClr val="tx1"/>
                </a:solidFill>
                <a:effectLst/>
                <a:latin typeface="Calibri" charset="0"/>
                <a:ea typeface="ＭＳ Ｐゴシック" charset="-128"/>
                <a:cs typeface="ＭＳ Ｐゴシック" charset="-128"/>
              </a:rPr>
              <a:t> Note that there are three units to represent the boys and two units to represent the girls.</a:t>
            </a:r>
            <a:endParaRPr lang="en-US" sz="1200" i="1" kern="1200" dirty="0" smtClean="0">
              <a:solidFill>
                <a:schemeClr val="tx1"/>
              </a:solidFill>
              <a:effectLst/>
              <a:latin typeface="Calibri" charset="0"/>
              <a:ea typeface="ＭＳ Ｐゴシック" charset="-128"/>
              <a:cs typeface="ＭＳ Ｐゴシック" charset="-128"/>
            </a:endParaRPr>
          </a:p>
          <a:p>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DISCUSSION)</a:t>
            </a:r>
            <a:r>
              <a:rPr lang="en-US" sz="1200" kern="1200" dirty="0" smtClean="0">
                <a:solidFill>
                  <a:schemeClr val="tx1"/>
                </a:solidFill>
                <a:effectLst/>
                <a:latin typeface="Calibri" charset="0"/>
                <a:ea typeface="ＭＳ Ｐゴシック" charset="-128"/>
                <a:cs typeface="ＭＳ Ｐゴシック" charset="-128"/>
              </a:rPr>
              <a:t> Which description makes the relationship easier to visualize?  Saying the ratio is 3 to 2 or saying there are 3 halves as many boys as girls? </a:t>
            </a:r>
          </a:p>
          <a:p>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DISCUSSION)</a:t>
            </a:r>
            <a:r>
              <a:rPr lang="en-US" sz="1200" kern="1200" dirty="0" smtClean="0">
                <a:solidFill>
                  <a:schemeClr val="tx1"/>
                </a:solidFill>
                <a:effectLst/>
                <a:latin typeface="Calibri" charset="0"/>
                <a:ea typeface="ＭＳ Ｐゴシック" charset="-128"/>
                <a:cs typeface="ＭＳ Ｐゴシック" charset="-128"/>
              </a:rPr>
              <a:t> </a:t>
            </a:r>
            <a:r>
              <a:rPr lang="en-US" sz="1200" i="1" kern="1200" dirty="0" smtClean="0">
                <a:solidFill>
                  <a:schemeClr val="tx1"/>
                </a:solidFill>
                <a:effectLst/>
                <a:latin typeface="Calibri" charset="0"/>
                <a:ea typeface="ＭＳ Ｐゴシック" charset="-128"/>
                <a:cs typeface="ＭＳ Ｐゴシック" charset="-128"/>
              </a:rPr>
              <a:t>There is no right or wrong answer, have students explain why they picked their choice.</a:t>
            </a:r>
            <a:endParaRPr lang="en-US" sz="1200" kern="1200" dirty="0" smtClean="0">
              <a:solidFill>
                <a:schemeClr val="tx1"/>
              </a:solidFill>
              <a:effectLst/>
              <a:latin typeface="Calibri" charset="0"/>
              <a:ea typeface="ＭＳ Ｐゴシック" charset="-128"/>
              <a:cs typeface="ＭＳ Ｐゴシック" charset="-128"/>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Continually</a:t>
            </a:r>
            <a:r>
              <a:rPr lang="en-US" baseline="0" dirty="0" smtClean="0"/>
              <a:t> click through the slide and elicit responses from the group using whiteboards.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Discuss the Example 2 where students</a:t>
            </a:r>
            <a:r>
              <a:rPr lang="en-US" baseline="0" dirty="0" smtClean="0"/>
              <a:t> collect the data in a discussion, and then create ratios based on the data collected.  First, they create a ratio depicting the number of students who traveled out of state over the summer to the number of students who did not travel out of the state over the summer.  Then they create a ratio describing the number of students who did not travel out of state to the number of students that did travel out of state.  They will see that for example if the ratio of students who traveled out of state to the number of students that did not is 12:10, that it only makes sense that the ratio of students who did not travel out of states to the number of students that did would be 10:12.  The same thing goes for the next two discussions:  Let’s say the ratio of students who have at least one sibling to the number of students that are an only child is 7:15.  It is only natural that the ratio of the number of students who are an only child to the number of students who have at least one sibling is 15:7.  And the same thing goes for the last two discussions between favorite math classes.  Let’s say the ratio of the number of students whose favorite class is math to the number of students whose favorite class is not math is 10:11, then the ratio of the number of students whose favorite class is not math to the number of students whose favorite class is math would be 11:10.  </a:t>
            </a:r>
          </a:p>
          <a:p>
            <a:r>
              <a:rPr lang="en-US" baseline="0" dirty="0" smtClean="0"/>
              <a:t>What this is leading up to is seeing some associated ratios, specifically how the ratio of A:B is related to the ratio of B:A.  </a:t>
            </a:r>
          </a:p>
          <a:p>
            <a:r>
              <a:rPr lang="en-US" baseline="0" dirty="0" smtClean="0"/>
              <a:t>When might this be a problem for students?  Maybe if the numbers in the ratio are the same. </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Have</a:t>
            </a:r>
            <a:r>
              <a:rPr lang="en-US" baseline="0" dirty="0" smtClean="0"/>
              <a:t> participants participate in the activity, providing descriptions of each of the ratios using their whiteboards.  Motivate participants to create descriptions that are specific to the ratio.  Some specific examples would include 1 to 12 “for every one year, there are twelve months;” 12:1 “for every twelve months there is one year;” 2 to 5 “for every 2 days of non-school days in a week, there are five school days;” 5 to 2 “for every 5 school days in a week, there are 2 non-school days;” 10:2 “for every 10 toes, there are 2 feet;” and 2:10 “for every 2 feet there are 10 toes.”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Discuss</a:t>
            </a:r>
            <a:r>
              <a:rPr lang="en-US" baseline="0" dirty="0" smtClean="0"/>
              <a:t> the exit ticket.  Switch to the document camera and model the responses for each problem.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Have participants use their whiteboards to answer each problem.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Let’s move on</a:t>
            </a:r>
            <a:r>
              <a:rPr lang="en-US" baseline="0" dirty="0" smtClean="0"/>
              <a:t> to the second half of the Ratios Lesson – Lesson 2.</a:t>
            </a:r>
          </a:p>
          <a:p>
            <a:r>
              <a:rPr lang="en-US" i="1" dirty="0" smtClean="0"/>
              <a:t>(CLICK</a:t>
            </a:r>
            <a:r>
              <a:rPr lang="en-US" i="1" baseline="0" dirty="0" smtClean="0"/>
              <a:t> TO ADVANCE EACH OUTCOME) </a:t>
            </a:r>
            <a:r>
              <a:rPr lang="en-US" i="0" baseline="0" dirty="0" smtClean="0"/>
              <a:t>Read each outcome as they appear.</a:t>
            </a:r>
            <a:endParaRPr lang="en-US" i="1"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Notice that </a:t>
            </a:r>
            <a:r>
              <a:rPr lang="en-US" sz="1200" kern="1200" dirty="0" smtClean="0">
                <a:solidFill>
                  <a:schemeClr val="tx1"/>
                </a:solidFill>
                <a:effectLst/>
                <a:latin typeface="Calibri" charset="0"/>
                <a:ea typeface="ＭＳ Ｐゴシック" charset="-128"/>
                <a:cs typeface="ＭＳ Ｐゴシック" charset="-128"/>
              </a:rPr>
              <a:t>students share and write the examples on the board, being careful to include some of the verbal clues that indicate a ratio relationship:  ‘to’, ‘for each’, ‘for every’,</a:t>
            </a:r>
            <a:r>
              <a:rPr lang="en-US" sz="1200" kern="1200" baseline="0" dirty="0" smtClean="0">
                <a:solidFill>
                  <a:schemeClr val="tx1"/>
                </a:solidFill>
                <a:effectLst/>
                <a:latin typeface="Calibri" charset="0"/>
                <a:ea typeface="ＭＳ Ｐゴシック" charset="-128"/>
                <a:cs typeface="ＭＳ Ｐゴシック" charset="-128"/>
              </a:rPr>
              <a:t> which is reinforced by the teacher prompting, “</a:t>
            </a:r>
            <a:r>
              <a:rPr lang="en-US" sz="1200" kern="1200" dirty="0" smtClean="0">
                <a:solidFill>
                  <a:schemeClr val="tx1"/>
                </a:solidFill>
                <a:effectLst/>
                <a:latin typeface="Calibri" charset="0"/>
                <a:ea typeface="ＭＳ Ｐゴシック" charset="-128"/>
                <a:cs typeface="ＭＳ Ｐゴシック" charset="-128"/>
              </a:rPr>
              <a:t>What are the verbal cues that tell us someone is talking about a ratio relationship?”</a:t>
            </a:r>
          </a:p>
          <a:p>
            <a:r>
              <a:rPr lang="en-US" sz="1200" i="1" kern="1200" dirty="0" smtClean="0">
                <a:solidFill>
                  <a:schemeClr val="tx1"/>
                </a:solidFill>
                <a:effectLst/>
                <a:latin typeface="Calibri" charset="0"/>
                <a:ea typeface="ＭＳ Ｐゴシック" charset="-128"/>
                <a:cs typeface="ＭＳ Ｐゴシック" charset="-128"/>
              </a:rPr>
              <a:t>(CLICK</a:t>
            </a:r>
            <a:r>
              <a:rPr lang="en-US" sz="1200" i="1" kern="1200" baseline="0" dirty="0" smtClean="0">
                <a:solidFill>
                  <a:schemeClr val="tx1"/>
                </a:solidFill>
                <a:effectLst/>
                <a:latin typeface="Calibri" charset="0"/>
                <a:ea typeface="ＭＳ Ｐゴシック" charset="-128"/>
                <a:cs typeface="ＭＳ Ｐゴシック" charset="-128"/>
              </a:rPr>
              <a:t> TO ADVANCE LINE PLOT)</a:t>
            </a:r>
            <a:r>
              <a:rPr lang="en-US" sz="1200" i="0" kern="1200" baseline="0" dirty="0" smtClean="0">
                <a:solidFill>
                  <a:schemeClr val="tx1"/>
                </a:solidFill>
                <a:effectLst/>
                <a:latin typeface="Calibri" charset="0"/>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(CLICK</a:t>
            </a:r>
            <a:r>
              <a:rPr lang="en-US" sz="1200" i="1" kern="1200" baseline="0" dirty="0" smtClean="0">
                <a:solidFill>
                  <a:schemeClr val="tx1"/>
                </a:solidFill>
                <a:effectLst/>
                <a:latin typeface="Calibri" charset="0"/>
                <a:ea typeface="ＭＳ Ｐゴシック" charset="-128"/>
                <a:cs typeface="ＭＳ Ｐゴシック" charset="-128"/>
              </a:rPr>
              <a:t> TO ADVANCE DESCRIPTION OF RATIO RELATIONSHIP TABLE 2)</a:t>
            </a:r>
            <a:endParaRPr lang="en-US" dirty="0" smtClean="0"/>
          </a:p>
          <a:p>
            <a:r>
              <a:rPr lang="en-US" sz="1200" i="1" kern="1200" dirty="0" smtClean="0">
                <a:solidFill>
                  <a:schemeClr val="tx1"/>
                </a:solidFill>
                <a:effectLst/>
                <a:latin typeface="Calibri" charset="0"/>
                <a:ea typeface="ＭＳ Ｐゴシック" charset="-128"/>
                <a:cs typeface="ＭＳ Ｐゴシック" charset="-128"/>
              </a:rPr>
              <a:t>(Switch to document camera and model at least 2 from</a:t>
            </a:r>
            <a:r>
              <a:rPr lang="en-US" sz="1200" i="1" kern="1200" baseline="0" dirty="0" smtClean="0">
                <a:solidFill>
                  <a:schemeClr val="tx1"/>
                </a:solidFill>
                <a:effectLst/>
                <a:latin typeface="Calibri" charset="0"/>
                <a:ea typeface="ＭＳ Ｐゴシック" charset="-128"/>
                <a:cs typeface="ＭＳ Ｐゴシック" charset="-128"/>
              </a:rPr>
              <a:t> each of the tables)</a:t>
            </a:r>
            <a:endParaRPr lang="en-US" sz="1200" i="0" kern="1200" baseline="0" dirty="0" smtClean="0">
              <a:solidFill>
                <a:schemeClr val="tx1"/>
              </a:solidFill>
              <a:effectLst/>
              <a:latin typeface="Calibri" charset="0"/>
              <a:ea typeface="ＭＳ Ｐゴシック" charset="-128"/>
              <a:cs typeface="ＭＳ Ｐゴシック" charset="-128"/>
            </a:endParaRP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 that students have a good foundational understanding of what a ratio is, and how it is represented, let’s move on</a:t>
            </a:r>
            <a:r>
              <a:rPr lang="en-US" baseline="0" dirty="0" smtClean="0"/>
              <a:t> to the third lesson, which is the introduction to equivalent ratios. </a:t>
            </a:r>
          </a:p>
          <a:p>
            <a:r>
              <a:rPr lang="en-US" i="1" dirty="0" smtClean="0"/>
              <a:t>(CLICK</a:t>
            </a:r>
            <a:r>
              <a:rPr lang="en-US" i="1" baseline="0" dirty="0" smtClean="0"/>
              <a:t> TO ADVANCE EACH OUTCOME) </a:t>
            </a:r>
            <a:r>
              <a:rPr lang="en-US" i="0" baseline="0" dirty="0" smtClean="0"/>
              <a:t>Read each outcome as they appear.</a:t>
            </a:r>
            <a:endParaRPr lang="en-US" i="1"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7" name="Footer Placeholder 6"/>
          <p:cNvSpPr>
            <a:spLocks noGrp="1"/>
          </p:cNvSpPr>
          <p:nvPr>
            <p:ph type="ftr" sz="quarter" idx="13"/>
          </p:nvPr>
        </p:nvSpPr>
        <p:spPr>
          <a:xfrm>
            <a:off x="0" y="9120188"/>
            <a:ext cx="3170238" cy="481012"/>
          </a:xfrm>
          <a:prstGeom prst="rect">
            <a:avLst/>
          </a:prstGeom>
        </p:spPr>
        <p:txBody>
          <a:bodyPr/>
          <a:lstStyle/>
          <a:p>
            <a:r>
              <a:rPr lang="en-US" sz="1200" smtClean="0"/>
              <a:t>©2014.  Duplication and/or distribution of this material is prohibited without written consent from Common Core, Inc.</a:t>
            </a:r>
            <a:endParaRPr lang="en-US" sz="1200" dirty="0"/>
          </a:p>
        </p:txBody>
      </p:sp>
    </p:spTree>
    <p:extLst>
      <p:ext uri="{BB962C8B-B14F-4D97-AF65-F5344CB8AC3E}">
        <p14:creationId xmlns:p14="http://schemas.microsoft.com/office/powerpoint/2010/main" val="180334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In this lesson, students examine</a:t>
            </a:r>
            <a:r>
              <a:rPr lang="en-US" baseline="0" dirty="0" smtClean="0"/>
              <a:t> and create tape diagrams in order to determine equivalent ratios.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(CLICK</a:t>
            </a:r>
            <a:r>
              <a:rPr lang="en-US" i="1" baseline="0" dirty="0" smtClean="0"/>
              <a:t> TO ADVANCE THE EXAMPLE PROBLEM) </a:t>
            </a:r>
            <a:r>
              <a:rPr lang="en-US" sz="1200" dirty="0" smtClean="0"/>
              <a:t>Shanni and Mel are using ribbon to decorate a project in their art class. The ratio of the length of Shanni’s ribbon to the length of Mel’s ribbon is 7:3. </a:t>
            </a:r>
          </a:p>
          <a:p>
            <a:r>
              <a:rPr lang="en-US" i="1" dirty="0" smtClean="0"/>
              <a:t>(CLICK</a:t>
            </a:r>
            <a:r>
              <a:rPr lang="en-US" i="1" baseline="0" dirty="0" smtClean="0"/>
              <a:t> TO ADVANCE THE FIRST BULLET) </a:t>
            </a:r>
            <a:r>
              <a:rPr lang="en-US" i="0" baseline="0" dirty="0" smtClean="0"/>
              <a:t>Here</a:t>
            </a:r>
            <a:r>
              <a:rPr lang="en-US" i="1" baseline="0" dirty="0" smtClean="0"/>
              <a:t>, </a:t>
            </a:r>
            <a:r>
              <a:rPr lang="en-US" i="0" baseline="0" dirty="0" smtClean="0"/>
              <a:t>students will refer back to previous lessons and create a table to represent other ratios based on 7:3</a:t>
            </a:r>
          </a:p>
          <a:p>
            <a:r>
              <a:rPr lang="en-US" i="1" dirty="0" smtClean="0"/>
              <a:t>(CLICK</a:t>
            </a:r>
            <a:r>
              <a:rPr lang="en-US" i="1" baseline="0" dirty="0" smtClean="0"/>
              <a:t> TO ADVANCE THE SECOND BULLET) </a:t>
            </a:r>
            <a:r>
              <a:rPr lang="en-US" i="0" baseline="0" dirty="0" smtClean="0"/>
              <a:t>Let’s closely examine the construction and interpretation of tape diagrams.</a:t>
            </a:r>
          </a:p>
          <a:p>
            <a:r>
              <a:rPr lang="en-US" i="1" dirty="0" smtClean="0"/>
              <a:t>(CLICK</a:t>
            </a:r>
            <a:r>
              <a:rPr lang="en-US" i="1" baseline="0" dirty="0" smtClean="0"/>
              <a:t> TO ADVANCE SHANNI) </a:t>
            </a:r>
            <a:r>
              <a:rPr lang="en-US" i="0" baseline="0" dirty="0" smtClean="0"/>
              <a:t>How many units of our tape diagram should we draw for Shanni? </a:t>
            </a:r>
          </a:p>
          <a:p>
            <a:r>
              <a:rPr lang="en-US" i="1" dirty="0" smtClean="0"/>
              <a:t>(CLICK</a:t>
            </a:r>
            <a:r>
              <a:rPr lang="en-US" i="1" baseline="0" dirty="0" smtClean="0"/>
              <a:t> TO ADVANCE THE TAPE DIAGRAM) </a:t>
            </a:r>
            <a:r>
              <a:rPr lang="en-US" i="1" dirty="0" smtClean="0"/>
              <a:t>(CLICK</a:t>
            </a:r>
            <a:r>
              <a:rPr lang="en-US" i="1" baseline="0" dirty="0" smtClean="0"/>
              <a:t> TO ADVANCE MEL) </a:t>
            </a:r>
            <a:r>
              <a:rPr lang="en-US" i="0" baseline="0" dirty="0" smtClean="0"/>
              <a:t>How many units of our tape diagram should we draw for Mel? </a:t>
            </a:r>
          </a:p>
          <a:p>
            <a:r>
              <a:rPr lang="en-US" i="1" dirty="0" smtClean="0"/>
              <a:t>(CLICK</a:t>
            </a:r>
            <a:r>
              <a:rPr lang="en-US" i="1" baseline="0" dirty="0" smtClean="0"/>
              <a:t> TO ADVANCE THE TAPE DIAGRAM) </a:t>
            </a:r>
            <a:r>
              <a:rPr lang="en-US" i="0" baseline="0" dirty="0" smtClean="0"/>
              <a:t>What does this mean? What does each unit represent? </a:t>
            </a:r>
          </a:p>
          <a:p>
            <a:r>
              <a:rPr lang="en-US" i="1" dirty="0" smtClean="0"/>
              <a:t>(CLICK</a:t>
            </a:r>
            <a:r>
              <a:rPr lang="en-US" i="1" baseline="0" dirty="0" smtClean="0"/>
              <a:t> TO ADVANCE MEANING) </a:t>
            </a:r>
            <a:r>
              <a:rPr lang="en-US" i="0" baseline="0" dirty="0" smtClean="0"/>
              <a:t>So Shanni’s ribbon is 7 inches and Mel’s is 3 inches. The ratio of Shanni’s ribbon length in inches to Mel’s ribbon length in inches is 7:3 or 7 to 3</a:t>
            </a:r>
          </a:p>
          <a:p>
            <a:r>
              <a:rPr lang="en-US" i="1" dirty="0" smtClean="0"/>
              <a:t>(CLICK</a:t>
            </a:r>
            <a:r>
              <a:rPr lang="en-US" i="1" baseline="0" dirty="0" smtClean="0"/>
              <a:t> TO HIDE BOX) </a:t>
            </a:r>
            <a:r>
              <a:rPr lang="en-US" i="0" baseline="0" dirty="0" smtClean="0"/>
              <a:t>What if each unit were to represent 2 meters? What would the length of Shanni’s ribbon be? What would we do to find out? </a:t>
            </a:r>
          </a:p>
          <a:p>
            <a:r>
              <a:rPr lang="en-US" i="1" dirty="0" smtClean="0"/>
              <a:t>(CLICK</a:t>
            </a:r>
            <a:r>
              <a:rPr lang="en-US" i="1" baseline="0" dirty="0" smtClean="0"/>
              <a:t> TO ADVANCE THE LABELING OF EACH UNIT FOR SHANNI’S RIBBON)</a:t>
            </a:r>
            <a:r>
              <a:rPr lang="en-US" i="0" baseline="0" dirty="0" smtClean="0"/>
              <a:t> What would we do to find out the length of Mel’s ribbon? Can we do the same thing? We must! </a:t>
            </a:r>
          </a:p>
          <a:p>
            <a:r>
              <a:rPr lang="en-US" i="1" dirty="0" smtClean="0"/>
              <a:t>(CLICK</a:t>
            </a:r>
            <a:r>
              <a:rPr lang="en-US" i="1" baseline="0" dirty="0" smtClean="0"/>
              <a:t> TO ADVANCE THE LABELING OF EACH UNIT FOR MEL’S RIBBON) </a:t>
            </a:r>
            <a:r>
              <a:rPr lang="en-US" i="0" baseline="0" dirty="0" smtClean="0"/>
              <a:t>Now, what does this mean? </a:t>
            </a:r>
          </a:p>
          <a:p>
            <a:r>
              <a:rPr lang="en-US" i="1" dirty="0" smtClean="0"/>
              <a:t>(CLICK</a:t>
            </a:r>
            <a:r>
              <a:rPr lang="en-US" i="1" baseline="0" dirty="0" smtClean="0"/>
              <a:t> TO ADVANCE MEANING) </a:t>
            </a:r>
            <a:r>
              <a:rPr lang="en-US" i="0" baseline="0" dirty="0" smtClean="0"/>
              <a:t>So Shanni’s ribbon is 14 meters and Mel’s ribbon is 6 meters. The ratio of Shanni’s ribbon length in meters to Mel’s ribbon length in meters is 7:3 or 7 to 3. </a:t>
            </a:r>
          </a:p>
          <a:p>
            <a:r>
              <a:rPr lang="en-US" i="1" dirty="0" smtClean="0"/>
              <a:t>(CLICK</a:t>
            </a:r>
            <a:r>
              <a:rPr lang="en-US" i="1" baseline="0" dirty="0" smtClean="0"/>
              <a:t> THREE TIMES TO HIDE THE MEANING AND THE LABELS IN THE TAPE DIAGRAM)</a:t>
            </a:r>
            <a:r>
              <a:rPr lang="en-US" i="0" baseline="0" dirty="0" smtClean="0"/>
              <a:t> What if the each unit represents 3 inches? </a:t>
            </a:r>
          </a:p>
          <a:p>
            <a:r>
              <a:rPr lang="en-US" i="1" dirty="0" smtClean="0"/>
              <a:t>(CLICK</a:t>
            </a:r>
            <a:r>
              <a:rPr lang="en-US" i="1" baseline="0" dirty="0" smtClean="0"/>
              <a:t> TO SHOW RATIOS)</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 that students have a good foundational understanding of determining equivalent</a:t>
            </a:r>
            <a:r>
              <a:rPr lang="en-US" baseline="0" dirty="0" smtClean="0"/>
              <a:t> ratios</a:t>
            </a:r>
            <a:r>
              <a:rPr lang="en-US" dirty="0" smtClean="0"/>
              <a:t>, let’s move on</a:t>
            </a:r>
            <a:r>
              <a:rPr lang="en-US" baseline="0" dirty="0" smtClean="0"/>
              <a:t> to the fourth lesson, which is the second part to equivalent ratios. </a:t>
            </a:r>
          </a:p>
          <a:p>
            <a:r>
              <a:rPr lang="en-US" i="1" dirty="0" smtClean="0"/>
              <a:t>(CLICK</a:t>
            </a:r>
            <a:r>
              <a:rPr lang="en-US" i="1" baseline="0" dirty="0" smtClean="0"/>
              <a:t> TO ADVANCE EACH OUTCOME) </a:t>
            </a:r>
            <a:r>
              <a:rPr lang="en-US" i="0" baseline="0" dirty="0" smtClean="0"/>
              <a:t>Read each outcome as they appear.</a:t>
            </a:r>
            <a:endParaRPr lang="en-US" i="1" dirty="0" smtClean="0"/>
          </a:p>
          <a:p>
            <a:r>
              <a:rPr lang="en-US" dirty="0" smtClean="0"/>
              <a:t>Note that the outcomes build upon each other, yet not omitting outcomes from previous lessons. </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Exercise 1 is a recursive exercise</a:t>
            </a:r>
            <a:r>
              <a:rPr lang="en-US" baseline="0" dirty="0" smtClean="0"/>
              <a:t> to practice outcomes developed in the first 3 lessons. </a:t>
            </a:r>
            <a:r>
              <a:rPr lang="en-US" dirty="0" smtClean="0"/>
              <a:t>Here for exercise 2, you will see that students bridge their knowledge to</a:t>
            </a:r>
            <a:r>
              <a:rPr lang="en-US" baseline="0" dirty="0" smtClean="0"/>
              <a:t> </a:t>
            </a:r>
            <a:r>
              <a:rPr lang="en-US" dirty="0" smtClean="0"/>
              <a:t>the constant</a:t>
            </a:r>
            <a:r>
              <a:rPr lang="en-US" baseline="0" dirty="0" smtClean="0"/>
              <a:t>, or noted here, the value c. Students are determining if ratios are equivalent. If they are they equivalent, they denoting the constant, which is also referenced as the value of the unit in the tape diagram. If they are not equivalent, students create a situation where the ratios would be equivalent. </a:t>
            </a:r>
          </a:p>
          <a:p>
            <a:r>
              <a:rPr lang="en-US" baseline="0" dirty="0" smtClean="0"/>
              <a:t>(SWITCH to document camera to model)</a:t>
            </a:r>
          </a:p>
          <a:p>
            <a:r>
              <a:rPr lang="en-US" baseline="0" dirty="0" smtClean="0"/>
              <a:t>Note number two in this exercise. What are your thoughts on this? How can we explain to students why this is a ratio if we can’t necessarily determine that the constant is 4? Can’t we make the argument that the product of zero and any number will result in zero? This includes 4.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Read</a:t>
            </a:r>
            <a:r>
              <a:rPr lang="en-US" baseline="0" dirty="0" smtClean="0"/>
              <a:t> the problem to participants.</a:t>
            </a:r>
          </a:p>
          <a:p>
            <a:r>
              <a:rPr lang="en-US" dirty="0" smtClean="0"/>
              <a:t>Students will have to determine</a:t>
            </a:r>
            <a:r>
              <a:rPr lang="en-US" baseline="0" dirty="0" smtClean="0"/>
              <a:t> that six equal parts of 54 is 9. The constant is 9. Then they will multiply the units for the walnuts by the constant 9. 5 times 9 is 45. There would be 45 walnuts. </a:t>
            </a:r>
          </a:p>
          <a:p>
            <a:r>
              <a:rPr lang="en-US" baseline="0" dirty="0" smtClean="0"/>
              <a:t>Use your whiteboards to show the multiplicative relationship between the values, highlighting the constant, 9.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aseline="0" dirty="0" smtClean="0"/>
              <a:t>Share with group. </a:t>
            </a:r>
          </a:p>
          <a:p>
            <a:r>
              <a:rPr lang="en-US" i="1" dirty="0" smtClean="0"/>
              <a:t>(CLICK</a:t>
            </a:r>
            <a:r>
              <a:rPr lang="en-US" i="1" baseline="0" dirty="0" smtClean="0"/>
              <a:t> TO ADVANCE THE EXEMPLAR) </a:t>
            </a:r>
            <a:endParaRPr lang="en-US" baseline="0"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 that students have experience</a:t>
            </a:r>
            <a:r>
              <a:rPr lang="en-US" baseline="0" dirty="0" smtClean="0"/>
              <a:t> with recognizing and creating equivalent ratios, they will use their knowledge to solve problems by finding equivalent ratios.</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(CLICK</a:t>
            </a:r>
            <a:r>
              <a:rPr lang="en-US" i="1" baseline="0" dirty="0" smtClean="0"/>
              <a:t> TO ADVANCE EACH OUTCOME) </a:t>
            </a:r>
            <a:r>
              <a:rPr lang="en-US" i="0" baseline="0" dirty="0" smtClean="0"/>
              <a:t>Read each outcome as they appear.</a:t>
            </a:r>
            <a:endParaRPr lang="en-US" i="1"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charset="-128"/>
              </a:rPr>
              <a:t>What ratios can we determine from this problem? Describe</a:t>
            </a:r>
            <a:r>
              <a:rPr lang="en-US" sz="1200" kern="1200" baseline="0" dirty="0" smtClean="0">
                <a:solidFill>
                  <a:schemeClr val="tx1"/>
                </a:solidFill>
                <a:effectLst/>
                <a:latin typeface="Calibri" charset="0"/>
                <a:ea typeface="ＭＳ Ｐゴシック" charset="-128"/>
                <a:cs typeface="ＭＳ Ｐゴシック" charset="-128"/>
              </a:rPr>
              <a:t> the ratios</a:t>
            </a:r>
            <a:r>
              <a:rPr lang="en-US" sz="1200" kern="1200" dirty="0" smtClean="0">
                <a:solidFill>
                  <a:schemeClr val="tx1"/>
                </a:solidFill>
                <a:effectLst/>
                <a:latin typeface="Calibri" charset="0"/>
                <a:ea typeface="ＭＳ Ｐゴシック" charset="-128"/>
                <a:cs typeface="ＭＳ Ｐゴシック" charset="-128"/>
              </a:rPr>
              <a:t> </a:t>
            </a:r>
            <a:r>
              <a:rPr lang="en-US" i="1" dirty="0" smtClean="0"/>
              <a:t>(CLICK</a:t>
            </a:r>
            <a:r>
              <a:rPr lang="en-US" i="1" baseline="0" dirty="0" smtClean="0"/>
              <a:t> TO ADVANCE EACH RATIO)</a:t>
            </a:r>
            <a:endParaRPr lang="en-US" sz="1200" kern="1200" dirty="0" smtClean="0">
              <a:solidFill>
                <a:schemeClr val="tx1"/>
              </a:solidFill>
              <a:effectLst/>
              <a:latin typeface="Calibri" charset="0"/>
              <a:ea typeface="ＭＳ Ｐゴシック" charset="-128"/>
              <a:cs typeface="ＭＳ Ｐゴシック" charset="-128"/>
            </a:endParaRPr>
          </a:p>
          <a:p>
            <a:r>
              <a:rPr lang="en-US" sz="1200" i="1" kern="1200" dirty="0" smtClean="0">
                <a:solidFill>
                  <a:schemeClr val="tx1"/>
                </a:solidFill>
                <a:effectLst/>
                <a:latin typeface="Calibri" charset="0"/>
                <a:ea typeface="ＭＳ Ｐゴシック" charset="-128"/>
                <a:cs typeface="ＭＳ Ｐゴシック" charset="-128"/>
              </a:rPr>
              <a:t>(Answer: 5:7 part-to-part, 7:5 part-to-part, 5 to 12 part-to-whole, 7 to12  part-to-whole)</a:t>
            </a:r>
            <a:endParaRPr lang="en-US" sz="1200" kern="1200" dirty="0" smtClean="0">
              <a:solidFill>
                <a:schemeClr val="tx1"/>
              </a:solidFill>
              <a:effectLst/>
              <a:latin typeface="Calibri"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charset="-128"/>
              </a:rPr>
              <a:t>Let’s use a tape-diagram to represent the situation.</a:t>
            </a:r>
            <a:r>
              <a:rPr lang="en-US" sz="1200" kern="1200" baseline="0" dirty="0" smtClean="0">
                <a:solidFill>
                  <a:schemeClr val="tx1"/>
                </a:solidFill>
                <a:effectLst/>
                <a:latin typeface="Calibri" charset="0"/>
                <a:ea typeface="ＭＳ Ｐゴシック" charset="-128"/>
                <a:cs typeface="ＭＳ Ｐゴシック" charset="-128"/>
              </a:rPr>
              <a:t> </a:t>
            </a:r>
            <a:r>
              <a:rPr lang="en-US" i="1" dirty="0" smtClean="0"/>
              <a:t>(CLICK</a:t>
            </a:r>
            <a:r>
              <a:rPr lang="en-US" i="1" baseline="0" dirty="0" smtClean="0"/>
              <a:t> TO ADVANCE THE TAPE DIAGRAM)</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How many total units (or equal parts) are there? </a:t>
            </a:r>
            <a:r>
              <a:rPr lang="en-US" i="1" dirty="0" smtClean="0"/>
              <a:t>(CLICK</a:t>
            </a:r>
            <a:r>
              <a:rPr lang="en-US" i="1" baseline="0" dirty="0" smtClean="0"/>
              <a:t> TO ADVANCE, THEN HIDE) How many total registered vehicles are there? </a:t>
            </a:r>
            <a:r>
              <a:rPr lang="en-US" i="1" dirty="0" smtClean="0"/>
              <a:t>(CLICK</a:t>
            </a:r>
            <a:r>
              <a:rPr lang="en-US" i="1" baseline="0" dirty="0" smtClean="0"/>
              <a:t> TO ADVANCE, THEN HIDE)</a:t>
            </a:r>
            <a:endParaRPr lang="en-US" i="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charset="-128"/>
              </a:rPr>
              <a:t> How</a:t>
            </a:r>
            <a:r>
              <a:rPr lang="en-US" sz="1200" kern="1200" baseline="0" dirty="0" smtClean="0">
                <a:solidFill>
                  <a:schemeClr val="tx1"/>
                </a:solidFill>
                <a:effectLst/>
                <a:latin typeface="Calibri" charset="0"/>
                <a:ea typeface="ＭＳ Ｐゴシック" charset="-128"/>
                <a:cs typeface="ＭＳ Ｐゴシック" charset="-128"/>
              </a:rPr>
              <a:t> can we determine the unit value? </a:t>
            </a:r>
            <a:r>
              <a:rPr lang="en-US" i="1" dirty="0" smtClean="0"/>
              <a:t>(CLICK</a:t>
            </a:r>
            <a:r>
              <a:rPr lang="en-US" i="1" baseline="0" dirty="0" smtClean="0"/>
              <a:t> TO ADVANCE, THEN HIDE)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How do we determine the amount of passenger cars? </a:t>
            </a:r>
            <a:r>
              <a:rPr lang="en-US" i="1" dirty="0" smtClean="0"/>
              <a:t>(CLICK</a:t>
            </a:r>
            <a:r>
              <a:rPr lang="en-US" i="1" baseline="0" dirty="0" smtClean="0"/>
              <a:t> TO ADVANCE, THEN HIDE)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0" baseline="0" dirty="0" smtClean="0"/>
              <a:t>How do we determine the amount of pickup trucks? </a:t>
            </a:r>
            <a:r>
              <a:rPr lang="en-US" i="1" dirty="0" smtClean="0"/>
              <a:t>(CLICK</a:t>
            </a:r>
            <a:r>
              <a:rPr lang="en-US" i="1" baseline="0" dirty="0" smtClean="0"/>
              <a:t> TO ADVANCE)</a:t>
            </a:r>
            <a:endParaRPr lang="en-US" dirty="0" smtClean="0">
              <a:effectLst/>
            </a:endParaRPr>
          </a:p>
          <a:p>
            <a:r>
              <a:rPr lang="en-US" sz="1200" i="1" kern="1200" dirty="0" smtClean="0">
                <a:solidFill>
                  <a:schemeClr val="tx1"/>
                </a:solidFill>
                <a:effectLst/>
                <a:latin typeface="Calibri" charset="0"/>
                <a:ea typeface="ＭＳ Ｐゴシック" charset="-128"/>
                <a:cs typeface="ＭＳ Ｐゴシック" charset="-128"/>
              </a:rPr>
              <a:t> </a:t>
            </a:r>
            <a:endParaRPr lang="en-US" dirty="0" smtClean="0">
              <a:effectLst/>
            </a:endParaRPr>
          </a:p>
          <a:p>
            <a:pPr lvl="0"/>
            <a:r>
              <a:rPr lang="en-US" sz="1200" kern="1200" dirty="0" smtClean="0">
                <a:solidFill>
                  <a:schemeClr val="tx1"/>
                </a:solidFill>
                <a:effectLst/>
                <a:latin typeface="Calibri" charset="0"/>
                <a:ea typeface="ＭＳ Ｐゴシック" charset="-128"/>
                <a:cs typeface="ＭＳ Ｐゴシック" charset="-128"/>
              </a:rPr>
              <a:t>How many equal sized parts does the tape diagram consist of?  </a:t>
            </a:r>
            <a:r>
              <a:rPr lang="en-US" sz="1200" i="1" kern="1200" dirty="0" smtClean="0">
                <a:solidFill>
                  <a:schemeClr val="tx1"/>
                </a:solidFill>
                <a:effectLst/>
                <a:latin typeface="Calibri" charset="0"/>
                <a:ea typeface="ＭＳ Ｐゴシック" charset="-128"/>
                <a:cs typeface="ＭＳ Ｐゴシック" charset="-128"/>
              </a:rPr>
              <a:t>12</a:t>
            </a:r>
            <a:endParaRPr lang="en-US" sz="1200" kern="1200" dirty="0" smtClean="0">
              <a:solidFill>
                <a:schemeClr val="tx1"/>
              </a:solidFill>
              <a:effectLst/>
              <a:latin typeface="Calibri" charset="0"/>
              <a:ea typeface="ＭＳ Ｐゴシック" charset="-128"/>
              <a:cs typeface="ＭＳ Ｐゴシック" charset="-128"/>
            </a:endParaRPr>
          </a:p>
          <a:p>
            <a:pPr lvl="0"/>
            <a:r>
              <a:rPr lang="en-US" sz="1200" kern="1200" dirty="0" smtClean="0">
                <a:solidFill>
                  <a:schemeClr val="tx1"/>
                </a:solidFill>
                <a:effectLst/>
                <a:latin typeface="Calibri" charset="0"/>
                <a:ea typeface="ＭＳ Ｐゴシック" charset="-128"/>
                <a:cs typeface="ＭＳ Ｐゴシック" charset="-128"/>
              </a:rPr>
              <a:t>What total quantity does the tape diagram represents?  </a:t>
            </a:r>
            <a:r>
              <a:rPr lang="en-US" sz="1200" i="1" kern="1200" dirty="0" smtClean="0">
                <a:solidFill>
                  <a:schemeClr val="tx1"/>
                </a:solidFill>
                <a:effectLst/>
                <a:latin typeface="Calibri" charset="0"/>
                <a:ea typeface="ＭＳ Ｐゴシック" charset="-128"/>
                <a:cs typeface="ＭＳ Ｐゴシック" charset="-128"/>
              </a:rPr>
              <a:t>192 vehicles</a:t>
            </a:r>
            <a:endParaRPr lang="en-US" sz="1200" kern="1200" dirty="0" smtClean="0">
              <a:solidFill>
                <a:schemeClr val="tx1"/>
              </a:solidFill>
              <a:effectLst/>
              <a:latin typeface="Calibri" charset="0"/>
              <a:ea typeface="ＭＳ Ｐゴシック" charset="-128"/>
              <a:cs typeface="ＭＳ Ｐゴシック" charset="-128"/>
            </a:endParaRPr>
          </a:p>
          <a:p>
            <a:pPr lvl="0"/>
            <a:r>
              <a:rPr lang="en-US" sz="1200" kern="1200" dirty="0" smtClean="0">
                <a:solidFill>
                  <a:schemeClr val="tx1"/>
                </a:solidFill>
                <a:effectLst/>
                <a:latin typeface="Calibri" charset="0"/>
                <a:ea typeface="ＭＳ Ｐゴシック" charset="-128"/>
                <a:cs typeface="ＭＳ Ｐゴシック" charset="-128"/>
              </a:rPr>
              <a:t>What value does each individual part of the tape diagram represent? </a:t>
            </a:r>
          </a:p>
          <a:p>
            <a:r>
              <a:rPr lang="en-US" sz="1200" i="1" kern="1200" dirty="0" smtClean="0">
                <a:solidFill>
                  <a:schemeClr val="tx1"/>
                </a:solidFill>
                <a:effectLst/>
                <a:latin typeface="Calibri" charset="0"/>
                <a:ea typeface="ＭＳ Ｐゴシック" charset="-128"/>
                <a:cs typeface="ＭＳ Ｐゴシック" charset="-128"/>
              </a:rPr>
              <a:t>Divide the total quantity into 12 equal sized parts:</a:t>
            </a:r>
            <a:endParaRPr lang="en-US" sz="1200" kern="1200" dirty="0" smtClean="0">
              <a:solidFill>
                <a:schemeClr val="tx1"/>
              </a:solidFill>
              <a:effectLst/>
              <a:latin typeface="Calibri" charset="0"/>
              <a:ea typeface="ＭＳ Ｐゴシック" charset="-128"/>
              <a:cs typeface="ＭＳ Ｐゴシック" charset="-128"/>
            </a:endParaRPr>
          </a:p>
          <a:p>
            <a:r>
              <a:rPr lang="en-US" sz="1200" i="1" kern="1200" dirty="0" smtClean="0">
                <a:solidFill>
                  <a:schemeClr val="tx1"/>
                </a:solidFill>
                <a:effectLst/>
                <a:latin typeface="Calibri" charset="0"/>
                <a:ea typeface="ＭＳ Ｐゴシック" charset="-128"/>
                <a:cs typeface="ＭＳ Ｐゴシック" charset="-128"/>
              </a:rPr>
              <a:t>192/12=16</a:t>
            </a:r>
            <a:endParaRPr lang="en-US" sz="1200" kern="1200" dirty="0" smtClean="0">
              <a:solidFill>
                <a:schemeClr val="tx1"/>
              </a:solidFill>
              <a:effectLst/>
              <a:latin typeface="Calibri" charset="0"/>
              <a:ea typeface="ＭＳ Ｐゴシック" charset="-128"/>
              <a:cs typeface="ＭＳ Ｐゴシック" charset="-128"/>
            </a:endParaRPr>
          </a:p>
          <a:p>
            <a:pPr lvl="0"/>
            <a:r>
              <a:rPr lang="en-US" sz="1200" kern="1200" dirty="0" smtClean="0">
                <a:solidFill>
                  <a:schemeClr val="tx1"/>
                </a:solidFill>
                <a:effectLst/>
                <a:latin typeface="Calibri" charset="0"/>
                <a:ea typeface="ＭＳ Ｐゴシック" charset="-128"/>
                <a:cs typeface="ＭＳ Ｐゴシック" charset="-128"/>
              </a:rPr>
              <a:t>How many of each type of vehicle were registered in August?</a:t>
            </a:r>
          </a:p>
          <a:p>
            <a:r>
              <a:rPr lang="en-US" sz="1200" kern="1200" dirty="0" smtClean="0">
                <a:solidFill>
                  <a:schemeClr val="tx1"/>
                </a:solidFill>
                <a:effectLst/>
                <a:latin typeface="Calibri" charset="0"/>
                <a:ea typeface="ＭＳ Ｐゴシック" charset="-128"/>
                <a:cs typeface="ＭＳ Ｐゴシック" charset="-128"/>
              </a:rPr>
              <a:t>5∙16=80 </a:t>
            </a:r>
            <a:r>
              <a:rPr lang="en-US" sz="1200" i="1" kern="1200" dirty="0" smtClean="0">
                <a:solidFill>
                  <a:schemeClr val="tx1"/>
                </a:solidFill>
                <a:effectLst/>
                <a:latin typeface="Calibri" charset="0"/>
                <a:ea typeface="ＭＳ Ｐゴシック" charset="-128"/>
                <a:cs typeface="ＭＳ Ｐゴシック" charset="-128"/>
              </a:rPr>
              <a:t>passenger</a:t>
            </a:r>
            <a:r>
              <a:rPr lang="en-US" sz="1200" kern="1200" dirty="0" smtClean="0">
                <a:solidFill>
                  <a:schemeClr val="tx1"/>
                </a:solidFill>
                <a:effectLst/>
                <a:latin typeface="Calibri" charset="0"/>
                <a:ea typeface="ＭＳ Ｐゴシック" charset="-128"/>
                <a:cs typeface="ＭＳ Ｐゴシック" charset="-128"/>
              </a:rPr>
              <a:t> </a:t>
            </a:r>
            <a:r>
              <a:rPr lang="en-US" sz="1200" i="1" kern="1200" dirty="0" smtClean="0">
                <a:solidFill>
                  <a:schemeClr val="tx1"/>
                </a:solidFill>
                <a:effectLst/>
                <a:latin typeface="Calibri" charset="0"/>
                <a:ea typeface="ＭＳ Ｐゴシック" charset="-128"/>
                <a:cs typeface="ＭＳ Ｐゴシック" charset="-128"/>
              </a:rPr>
              <a:t>cars</a:t>
            </a:r>
            <a:r>
              <a:rPr lang="en-US" sz="1200" kern="1200" dirty="0" smtClean="0">
                <a:solidFill>
                  <a:schemeClr val="tx1"/>
                </a:solidFill>
                <a:effectLst/>
                <a:latin typeface="Calibri" charset="0"/>
                <a:ea typeface="ＭＳ Ｐゴシック" charset="-128"/>
                <a:cs typeface="ＭＳ Ｐゴシック" charset="-128"/>
              </a:rPr>
              <a:t> and  7∙16=112 </a:t>
            </a:r>
            <a:r>
              <a:rPr lang="en-US" sz="1200" i="1" kern="1200" dirty="0" smtClean="0">
                <a:solidFill>
                  <a:schemeClr val="tx1"/>
                </a:solidFill>
                <a:effectLst/>
                <a:latin typeface="Calibri" charset="0"/>
                <a:ea typeface="ＭＳ Ｐゴシック" charset="-128"/>
                <a:cs typeface="ＭＳ Ｐゴシック" charset="-128"/>
              </a:rPr>
              <a:t>pickup</a:t>
            </a:r>
            <a:r>
              <a:rPr lang="en-US" sz="1200" kern="1200" dirty="0" smtClean="0">
                <a:solidFill>
                  <a:schemeClr val="tx1"/>
                </a:solidFill>
                <a:effectLst/>
                <a:latin typeface="Calibri" charset="0"/>
                <a:ea typeface="ＭＳ Ｐゴシック" charset="-128"/>
                <a:cs typeface="ＭＳ Ｐゴシック" charset="-128"/>
              </a:rPr>
              <a:t> </a:t>
            </a:r>
            <a:r>
              <a:rPr lang="en-US" sz="1200" i="1" kern="1200" dirty="0" smtClean="0">
                <a:solidFill>
                  <a:schemeClr val="tx1"/>
                </a:solidFill>
                <a:effectLst/>
                <a:latin typeface="Calibri" charset="0"/>
                <a:ea typeface="ＭＳ Ｐゴシック" charset="-128"/>
                <a:cs typeface="ＭＳ Ｐゴシック" charset="-128"/>
              </a:rPr>
              <a:t>trucks</a:t>
            </a:r>
            <a:endParaRPr lang="en-US" sz="1200" kern="1200" dirty="0" smtClean="0">
              <a:solidFill>
                <a:schemeClr val="tx1"/>
              </a:solidFill>
              <a:effectLst/>
              <a:latin typeface="Calibri" charset="0"/>
              <a:ea typeface="ＭＳ Ｐゴシック" charset="-128"/>
              <a:cs typeface="ＭＳ Ｐゴシック" charset="-128"/>
            </a:endParaRP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Model problem with</a:t>
            </a:r>
            <a:r>
              <a:rPr lang="en-US" baseline="0" dirty="0" smtClean="0"/>
              <a:t> document camera and tape diagrams.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Lesson 6</a:t>
            </a:r>
            <a:r>
              <a:rPr lang="en-US" baseline="0" dirty="0" smtClean="0"/>
              <a:t> furthers students problem solving by finding equivalent ratios.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smtClean="0"/>
              <a:t>(CLICK</a:t>
            </a:r>
            <a:r>
              <a:rPr lang="en-US" i="1" baseline="0" dirty="0" smtClean="0"/>
              <a:t> TO ADVANCE THE OUTCOME)</a:t>
            </a:r>
            <a:endParaRPr lang="en-US" i="0" dirty="0" smtClean="0"/>
          </a:p>
          <a:p>
            <a:r>
              <a:rPr lang="en-US" baseline="0" dirty="0" smtClean="0"/>
              <a:t>Because there are many exercises in this lesson, let’s participate in a gallery walk in order for us all to visit each exercise and collaborate with our peers. You will choose a station to begin. We will spend 2 minutes at each station. When time is up you will move to the station to the right. Please record your work on a separate sheet of paper. </a:t>
            </a:r>
          </a:p>
          <a:p>
            <a:r>
              <a:rPr lang="en-US" baseline="0" dirty="0" smtClean="0"/>
              <a:t>Once time is up, we will return to our seats and share with the group our thoughts on the rigor you found in the problems. </a:t>
            </a:r>
          </a:p>
          <a:p>
            <a:endParaRPr lang="en-US" baseline="0" dirty="0" smtClean="0"/>
          </a:p>
          <a:p>
            <a:r>
              <a:rPr lang="en-US" baseline="0" dirty="0" smtClean="0"/>
              <a:t>Allow 10 minutes for the gallery walk. After two minute intervals, have participants move to the next station.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Once seated, </a:t>
            </a:r>
            <a:r>
              <a:rPr lang="en-US" i="1" dirty="0" smtClean="0"/>
              <a:t>(CLICK</a:t>
            </a:r>
            <a:r>
              <a:rPr lang="en-US" i="1" baseline="0" dirty="0" smtClean="0"/>
              <a:t> TO</a:t>
            </a:r>
            <a:r>
              <a:rPr lang="en-US" i="0" baseline="0" dirty="0" smtClean="0"/>
              <a:t> </a:t>
            </a:r>
            <a:r>
              <a:rPr lang="en-US" i="1" baseline="0" dirty="0" smtClean="0"/>
              <a:t>ADVANCE) </a:t>
            </a:r>
            <a:r>
              <a:rPr lang="en-US" i="0" baseline="0" dirty="0" smtClean="0"/>
              <a:t>have participants discuss the rigor of the exercises/stations. </a:t>
            </a:r>
            <a:endParaRPr lang="en-US" i="0"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a:defRPr/>
            </a:pPr>
            <a:r>
              <a:rPr lang="en-US" sz="1200" kern="1200" dirty="0" smtClean="0">
                <a:solidFill>
                  <a:schemeClr val="tx1"/>
                </a:solidFill>
                <a:latin typeface="Calibri" charset="0"/>
                <a:ea typeface="ＭＳ Ｐゴシック" charset="-128"/>
                <a:cs typeface="ＭＳ Ｐゴシック" charset="-128"/>
              </a:rPr>
              <a:t>We will begin</a:t>
            </a:r>
            <a:r>
              <a:rPr lang="en-US" sz="1200" kern="1200" baseline="0" dirty="0" smtClean="0">
                <a:solidFill>
                  <a:schemeClr val="tx1"/>
                </a:solidFill>
                <a:latin typeface="Calibri" charset="0"/>
                <a:ea typeface="ＭＳ Ｐゴシック" charset="-128"/>
                <a:cs typeface="ＭＳ Ｐゴシック" charset="-128"/>
              </a:rPr>
              <a:t> </a:t>
            </a:r>
            <a:r>
              <a:rPr lang="en-US" sz="1200" kern="1200" dirty="0" smtClean="0">
                <a:solidFill>
                  <a:schemeClr val="tx1"/>
                </a:solidFill>
                <a:latin typeface="Calibri" charset="0"/>
                <a:ea typeface="ＭＳ Ｐゴシック" charset="-128"/>
                <a:cs typeface="ＭＳ Ｐゴシック" charset="-128"/>
              </a:rPr>
              <a:t>by</a:t>
            </a:r>
            <a:r>
              <a:rPr lang="en-US" sz="1200" kern="1200" baseline="0" dirty="0" smtClean="0">
                <a:solidFill>
                  <a:schemeClr val="tx1"/>
                </a:solidFill>
                <a:latin typeface="Calibri" charset="0"/>
                <a:ea typeface="ＭＳ Ｐゴシック" charset="-128"/>
                <a:cs typeface="ＭＳ Ｐゴシック" charset="-128"/>
              </a:rPr>
              <a:t> exploring the lesson structure and how it is  fundamental to supporting rigorous</a:t>
            </a:r>
            <a:r>
              <a:rPr lang="en-US" sz="1200" kern="1200" dirty="0" smtClean="0">
                <a:solidFill>
                  <a:schemeClr val="tx1"/>
                </a:solidFill>
                <a:latin typeface="Calibri" charset="0"/>
                <a:ea typeface="ＭＳ Ｐゴシック" charset="-128"/>
                <a:cs typeface="ＭＳ Ｐゴシック" charset="-128"/>
              </a:rPr>
              <a:t> instruction</a:t>
            </a:r>
            <a:r>
              <a:rPr lang="en-US" sz="1200" kern="1200" baseline="0" dirty="0" smtClean="0">
                <a:solidFill>
                  <a:schemeClr val="tx1"/>
                </a:solidFill>
                <a:latin typeface="Calibri" charset="0"/>
                <a:ea typeface="ＭＳ Ｐゴシック" charset="-128"/>
                <a:cs typeface="ＭＳ Ｐゴシック" charset="-128"/>
              </a:rPr>
              <a:t>.  Then we will dig in to the math of the module, examining</a:t>
            </a:r>
            <a:r>
              <a:rPr lang="en-US" sz="1200" kern="1200" dirty="0" smtClean="0">
                <a:solidFill>
                  <a:schemeClr val="tx1"/>
                </a:solidFill>
                <a:latin typeface="Calibri" charset="0"/>
                <a:ea typeface="ＭＳ Ｐゴシック" charset="-128"/>
                <a:cs typeface="ＭＳ Ｐゴシック" charset="-128"/>
              </a:rPr>
              <a:t> the intentional instructional sequence that leads students toward mastery of the focus standards</a:t>
            </a:r>
            <a:r>
              <a:rPr lang="en-US" sz="1200" kern="1200" baseline="0" dirty="0" smtClean="0">
                <a:solidFill>
                  <a:schemeClr val="tx1"/>
                </a:solidFill>
                <a:latin typeface="Calibri" charset="0"/>
                <a:ea typeface="ＭＳ Ｐゴシック" charset="-128"/>
                <a:cs typeface="ＭＳ Ｐゴシック" charset="-128"/>
              </a:rPr>
              <a:t>.  Afterwards, we’ll take a look back at the module, reflecting on all the parts as one cohesive whole</a:t>
            </a:r>
            <a:r>
              <a:rPr lang="en-US" dirty="0"/>
              <a:t>. </a:t>
            </a:r>
            <a:r>
              <a:rPr lang="en-US" dirty="0" smtClean="0"/>
              <a:t>Finally, we’ll talk about strategies for implementation in preparation for the beginning of the school year.</a:t>
            </a: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get started with the lesson structure.</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Ratios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 that students have experience</a:t>
            </a:r>
            <a:r>
              <a:rPr lang="en-US" baseline="0" dirty="0" smtClean="0"/>
              <a:t> with recognizing, creating and solving problems by using equivalent ratios, they will use their knowledge to understand the relationship between ratios and fractions, associated ratios and the value of a ratio.</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(CLICK</a:t>
            </a:r>
            <a:r>
              <a:rPr lang="en-US" i="1" baseline="0" dirty="0" smtClean="0"/>
              <a:t> TO ADVANCE EACH OUTCOME) </a:t>
            </a:r>
            <a:r>
              <a:rPr lang="en-US" i="0" baseline="0" dirty="0" smtClean="0"/>
              <a:t>Read each outcome as they appear.</a:t>
            </a:r>
            <a:endParaRPr lang="en-US" i="1"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0" dirty="0" smtClean="0"/>
              <a:t>Read</a:t>
            </a:r>
            <a:r>
              <a:rPr lang="en-US" i="0" baseline="0" dirty="0" smtClean="0"/>
              <a:t> through Example 1 and solve. </a:t>
            </a:r>
            <a:endParaRPr lang="en-US" i="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0" baseline="0" dirty="0" smtClean="0"/>
              <a:t>Now take a look at how Example 2 extends Example 1. Take 1 minute to complete the example. </a:t>
            </a:r>
          </a:p>
          <a:p>
            <a:r>
              <a:rPr lang="en-US" i="0" baseline="0" dirty="0" smtClean="0"/>
              <a:t>Take 2 minutes to discuss with your table why students would need to understand associated ratios. Where later will they need this a prerequisite skill? </a:t>
            </a:r>
            <a:endParaRPr lang="en-US" i="1"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Read the outcomes.</a:t>
            </a:r>
          </a:p>
          <a:p>
            <a:r>
              <a:rPr lang="en-US" i="1" dirty="0" smtClean="0"/>
              <a:t>(CLICK TO ADVANCE RATIOS AND VALUES OF RATIOS</a:t>
            </a:r>
            <a:r>
              <a:rPr lang="en-US" dirty="0" smtClean="0"/>
              <a:t>) Let’s circle the equivalent ratios</a:t>
            </a:r>
            <a:r>
              <a:rPr lang="en-US" i="1" dirty="0" smtClean="0"/>
              <a:t>. (CLICK TO ADVANCE CIRCLES)</a:t>
            </a:r>
          </a:p>
          <a:p>
            <a:r>
              <a:rPr lang="en-US" dirty="0" smtClean="0"/>
              <a:t>What would be the value of the ratio 1:2? The value of 5:10?</a:t>
            </a:r>
          </a:p>
          <a:p>
            <a:r>
              <a:rPr lang="en-US" dirty="0" smtClean="0"/>
              <a:t>How about the value of the ratio 6:16? The value of 12:32? </a:t>
            </a:r>
          </a:p>
          <a:p>
            <a:r>
              <a:rPr lang="en-US" i="1" dirty="0" smtClean="0"/>
              <a:t>(CLICK TO ADVANCE BULLET)</a:t>
            </a:r>
          </a:p>
          <a:p>
            <a:r>
              <a:rPr lang="en-US" dirty="0" smtClean="0"/>
              <a:t>What do you notice about the value of the equivalent ratios? </a:t>
            </a:r>
          </a:p>
          <a:p>
            <a:r>
              <a:rPr lang="en-US" i="1" dirty="0" smtClean="0"/>
              <a:t>(CLICK TO ADVANCE BULLET)</a:t>
            </a:r>
          </a:p>
          <a:p>
            <a:r>
              <a:rPr lang="en-US" dirty="0" smtClean="0"/>
              <a:t>Read bullet and allow 1-2 minute for participant sharing. </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 each example using the document camera.</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Use the document camera to model</a:t>
            </a:r>
            <a:r>
              <a:rPr lang="en-US" baseline="0" dirty="0" smtClean="0"/>
              <a:t> the exploratory challenge.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What might</a:t>
            </a:r>
            <a:r>
              <a:rPr lang="en-US" baseline="0" dirty="0" smtClean="0"/>
              <a:t> be problematic for students to compare the rates of texting for each person?  Comparing the rates using the table can be a struggle because there is not a common time for all three tables.  We could compare the first and third table by comparing the words at 3 and 9 and we could compare the second and third tables by comparing the words at 6 minutes.  If we use the ratios to compare, what do the ratios mean in the context of this problem?  The ratios show how many words each person can text in 1 minute.  Knowing this, how can we use the ratios to help compare the texting rates of the three girls?  We can find the values of the ratios an then put them in order to see who is the fastest and the slowest.  Why can’t students just pick the student that has the largest number of words at the end of the table?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lvl="2" indent="0" algn="l" defTabSz="457200" rtl="0" eaLnBrk="0" fontAlgn="base" latinLnBrk="0" hangingPunct="0">
              <a:lnSpc>
                <a:spcPct val="100000"/>
              </a:lnSpc>
              <a:spcBef>
                <a:spcPct val="30000"/>
              </a:spcBef>
              <a:spcAft>
                <a:spcPct val="0"/>
              </a:spcAft>
              <a:buClrTx/>
              <a:buSzTx/>
              <a:buFontTx/>
              <a:buNone/>
              <a:tabLst/>
              <a:defRPr/>
            </a:pPr>
            <a:r>
              <a:rPr lang="en-US" dirty="0" smtClean="0"/>
              <a:t>Please turn to the first lesson of the Module. </a:t>
            </a:r>
            <a:r>
              <a:rPr lang="en-US" i="1" baseline="0" dirty="0" smtClean="0"/>
              <a:t>(CLICK TO ADVANCE FIRST BULLET)</a:t>
            </a:r>
            <a:r>
              <a:rPr lang="en-US" dirty="0" smtClean="0"/>
              <a:t>Before</a:t>
            </a:r>
            <a:r>
              <a:rPr lang="en-US" baseline="0" dirty="0" smtClean="0"/>
              <a:t> we get into the meat of the lesson, lets take a look at how these lessons are designed.  Note the blue conversation bubble prior to the lesson title. This graphic means that this is a Socratic lesson. There will be four different lesson types within the module: Socratic, Modeling Cycle, Exploration and Problem Set.</a:t>
            </a:r>
          </a:p>
          <a:p>
            <a:pPr marL="0" marR="0" lvl="2"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2" indent="0" algn="l" defTabSz="457200" rtl="0" eaLnBrk="0" fontAlgn="base" latinLnBrk="0" hangingPunct="0">
              <a:lnSpc>
                <a:spcPct val="100000"/>
              </a:lnSpc>
              <a:spcBef>
                <a:spcPct val="30000"/>
              </a:spcBef>
              <a:spcAft>
                <a:spcPct val="0"/>
              </a:spcAft>
              <a:buClrTx/>
              <a:buSzTx/>
              <a:buFontTx/>
              <a:buNone/>
              <a:tabLst/>
              <a:defRPr/>
            </a:pPr>
            <a:r>
              <a:rPr lang="en-US" sz="1200" i="1" kern="1200" baseline="0" dirty="0" smtClean="0">
                <a:solidFill>
                  <a:schemeClr val="tx1"/>
                </a:solidFill>
                <a:effectLst/>
                <a:latin typeface="Calibri" charset="0"/>
                <a:ea typeface="ＭＳ Ｐゴシック" charset="-128"/>
                <a:cs typeface="ＭＳ Ｐゴシック" charset="-128"/>
              </a:rPr>
              <a:t>(DIRECT ATTENTION TO CHART PAPER)</a:t>
            </a:r>
            <a:r>
              <a:rPr lang="en-US" sz="1200" kern="1200" baseline="0" dirty="0" smtClean="0">
                <a:solidFill>
                  <a:schemeClr val="tx1"/>
                </a:solidFill>
                <a:effectLst/>
                <a:latin typeface="Calibri" charset="0"/>
                <a:ea typeface="ＭＳ Ｐゴシック" charset="-128"/>
                <a:cs typeface="ＭＳ Ｐゴシック" charset="-128"/>
              </a:rPr>
              <a:t>Teachers </a:t>
            </a:r>
            <a:r>
              <a:rPr lang="en-US" sz="1200" kern="1200" dirty="0" smtClean="0">
                <a:solidFill>
                  <a:schemeClr val="tx1"/>
                </a:solidFill>
                <a:effectLst/>
                <a:latin typeface="Calibri" charset="0"/>
                <a:ea typeface="ＭＳ Ｐゴシック" charset="-128"/>
                <a:cs typeface="ＭＳ Ｐゴシック" charset="-128"/>
              </a:rPr>
              <a:t>lead students in a conversation with the aim of developing a specific concept or proof</a:t>
            </a:r>
            <a:r>
              <a:rPr lang="en-US" sz="1200" kern="1200" baseline="0" dirty="0" smtClean="0">
                <a:solidFill>
                  <a:schemeClr val="tx1"/>
                </a:solidFill>
                <a:effectLst/>
                <a:latin typeface="Calibri" charset="0"/>
                <a:ea typeface="ＭＳ Ｐゴシック" charset="-128"/>
                <a:cs typeface="ＭＳ Ｐゴシック" charset="-128"/>
              </a:rPr>
              <a:t> in a Socratic lesson. </a:t>
            </a:r>
            <a:r>
              <a:rPr lang="en-US" sz="1200" kern="1200" dirty="0" smtClean="0">
                <a:solidFill>
                  <a:schemeClr val="tx1"/>
                </a:solidFill>
                <a:effectLst/>
                <a:latin typeface="Calibri" charset="0"/>
                <a:ea typeface="ＭＳ Ｐゴシック" charset="-128"/>
                <a:cs typeface="ＭＳ Ｐゴシック"/>
              </a:rPr>
              <a:t>Teachers ask</a:t>
            </a:r>
            <a:r>
              <a:rPr lang="en-US" sz="1200" kern="1200" baseline="0" dirty="0" smtClean="0">
                <a:solidFill>
                  <a:schemeClr val="tx1"/>
                </a:solidFill>
                <a:effectLst/>
                <a:latin typeface="Calibri" charset="0"/>
                <a:ea typeface="ＭＳ Ｐゴシック" charset="-128"/>
                <a:cs typeface="ＭＳ Ｐゴシック"/>
              </a:rPr>
              <a:t> </a:t>
            </a:r>
            <a:r>
              <a:rPr lang="en-US" sz="1200" kern="1200" dirty="0" smtClean="0">
                <a:solidFill>
                  <a:schemeClr val="tx1"/>
                </a:solidFill>
                <a:effectLst/>
                <a:latin typeface="Calibri" charset="0"/>
                <a:ea typeface="ＭＳ Ｐゴシック" charset="-128"/>
                <a:cs typeface="ＭＳ Ｐゴシック"/>
              </a:rPr>
              <a:t>guiding questions to pull information from the students and draw them into the discussion. In the remaining minutes of the lesson, other activities are likely to occur, like a debrief or application problem.</a:t>
            </a:r>
          </a:p>
          <a:p>
            <a:pPr marL="0" marR="0" lvl="2"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a:endParaRPr>
          </a:p>
          <a:p>
            <a:pPr marL="0" marR="0" lvl="2"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a:rPr>
              <a:t>Modeling Cycle Lesson – Teacher and students work through a sequence of examples and exercises to develop or reinforce a concept. This is mostly teacher directed.</a:t>
            </a:r>
            <a:r>
              <a:rPr lang="en-US" sz="1400" kern="1200" baseline="0" dirty="0" smtClean="0">
                <a:solidFill>
                  <a:schemeClr val="tx1"/>
                </a:solidFill>
                <a:effectLst/>
                <a:latin typeface="Calibri" charset="0"/>
                <a:ea typeface="ＭＳ Ｐゴシック" charset="-128"/>
                <a:cs typeface="ＭＳ Ｐゴシック"/>
              </a:rPr>
              <a:t> </a:t>
            </a:r>
            <a:r>
              <a:rPr lang="en-US" sz="1200" kern="1200" dirty="0" smtClean="0">
                <a:solidFill>
                  <a:schemeClr val="tx1"/>
                </a:solidFill>
                <a:effectLst/>
                <a:latin typeface="Calibri" charset="0"/>
                <a:ea typeface="ＭＳ Ｐゴシック" charset="-128"/>
                <a:cs typeface="ＭＳ Ｐゴシック"/>
              </a:rPr>
              <a:t>Students work on exercises individually or in pairs but not for long periods at a time.</a:t>
            </a:r>
            <a:r>
              <a:rPr lang="en-US" sz="1400" kern="1200" baseline="0" dirty="0" smtClean="0">
                <a:solidFill>
                  <a:schemeClr val="tx1"/>
                </a:solidFill>
                <a:effectLst/>
                <a:latin typeface="Calibri" charset="0"/>
                <a:ea typeface="ＭＳ Ｐゴシック" charset="-128"/>
                <a:cs typeface="ＭＳ Ｐゴシック"/>
              </a:rPr>
              <a:t> </a:t>
            </a:r>
            <a:r>
              <a:rPr lang="en-US" sz="1200" kern="1200" dirty="0" smtClean="0">
                <a:solidFill>
                  <a:schemeClr val="tx1"/>
                </a:solidFill>
                <a:effectLst/>
                <a:latin typeface="Calibri" charset="0"/>
                <a:ea typeface="ＭＳ Ｐゴシック" charset="-128"/>
                <a:cs typeface="ＭＳ Ｐゴシック"/>
              </a:rPr>
              <a:t>The majority of the class period is spent alternating between the teacher working through examples with the students and the students completing exercises.</a:t>
            </a:r>
            <a:endParaRPr lang="en-US" sz="1400" kern="1200" dirty="0" smtClean="0">
              <a:solidFill>
                <a:schemeClr val="tx1"/>
              </a:solidFill>
              <a:effectLst/>
              <a:latin typeface="Calibri" charset="0"/>
              <a:ea typeface="ＭＳ Ｐゴシック" charset="-128"/>
              <a:cs typeface="ＭＳ Ｐゴシック"/>
            </a:endParaRPr>
          </a:p>
          <a:p>
            <a:pPr marL="0" marR="0" lvl="2" indent="0" algn="l" defTabSz="4572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Calibri" charset="0"/>
              <a:ea typeface="ＭＳ Ｐゴシック" charset="-128"/>
              <a:cs typeface="ＭＳ Ｐゴシック"/>
            </a:endParaRPr>
          </a:p>
          <a:p>
            <a:pPr marL="0" marR="0" lvl="2"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a:rPr>
              <a:t>Exploration Lesson – Students are given 20 – 30 minutes to work independently or in small groups on one or more exploratory challenges followed by a debrief with the goal of clarifying, expanding upon or developing a concept, definition, theorem or proof. This is typically going to be a challenging problem or question that requires students to collaborate (in pairs or groups) but can be done individually.</a:t>
            </a:r>
            <a:r>
              <a:rPr lang="en-US" sz="1400" kern="1200" baseline="0" dirty="0" smtClean="0">
                <a:solidFill>
                  <a:schemeClr val="tx1"/>
                </a:solidFill>
                <a:effectLst/>
                <a:latin typeface="Calibri" charset="0"/>
                <a:ea typeface="ＭＳ Ｐゴシック" charset="-128"/>
                <a:cs typeface="ＭＳ Ｐゴシック"/>
              </a:rPr>
              <a:t> </a:t>
            </a:r>
            <a:r>
              <a:rPr lang="en-US" sz="1200" kern="1200" dirty="0" smtClean="0">
                <a:solidFill>
                  <a:schemeClr val="tx1"/>
                </a:solidFill>
                <a:effectLst/>
                <a:latin typeface="Calibri" charset="0"/>
                <a:ea typeface="ＭＳ Ｐゴシック" charset="-128"/>
                <a:cs typeface="ＭＳ Ｐゴシック"/>
              </a:rPr>
              <a:t>The class comes back together to discuss the problem for a period of time to draw conclusions and consolidate understandings.</a:t>
            </a:r>
            <a:endParaRPr lang="en-US" sz="1400" kern="1200" dirty="0" smtClean="0">
              <a:solidFill>
                <a:schemeClr val="tx1"/>
              </a:solidFill>
              <a:effectLst/>
              <a:latin typeface="Calibri" charset="0"/>
              <a:ea typeface="ＭＳ Ｐゴシック" charset="-128"/>
              <a:cs typeface="ＭＳ Ｐゴシック"/>
            </a:endParaRPr>
          </a:p>
          <a:p>
            <a:pPr marL="0" marR="0" lvl="2" indent="0" algn="l" defTabSz="4572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ffectLst/>
              <a:latin typeface="Calibri" charset="0"/>
              <a:ea typeface="ＭＳ Ｐゴシック" charset="-128"/>
              <a:cs typeface="ＭＳ Ｐゴシック"/>
            </a:endParaRPr>
          </a:p>
          <a:p>
            <a:pPr marL="0" marR="0" lvl="2"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a:rPr>
              <a:t>Problem Set Lesson –Students are involved in practicing all or part of the problem set lesson. The problem students are working on is ill-defined and has a real world context.</a:t>
            </a:r>
            <a:r>
              <a:rPr lang="en-US" sz="1400" kern="1200" baseline="0" dirty="0" smtClean="0">
                <a:solidFill>
                  <a:schemeClr val="tx1"/>
                </a:solidFill>
                <a:effectLst/>
                <a:latin typeface="Calibri" charset="0"/>
                <a:ea typeface="ＭＳ Ｐゴシック" charset="-128"/>
                <a:cs typeface="ＭＳ Ｐゴシック"/>
              </a:rPr>
              <a:t> </a:t>
            </a:r>
            <a:r>
              <a:rPr lang="en-US" sz="1200" kern="1200" dirty="0" smtClean="0">
                <a:solidFill>
                  <a:schemeClr val="tx1"/>
                </a:solidFill>
                <a:effectLst/>
                <a:latin typeface="Calibri" charset="0"/>
                <a:ea typeface="ＭＳ Ｐゴシック" charset="-128"/>
                <a:cs typeface="ＭＳ Ｐゴシック"/>
              </a:rPr>
              <a:t>Students are likely to work in groups on these types of problems, but teachers may want students to work for a period of time individually before collaborating with their group members.</a:t>
            </a:r>
            <a:endParaRPr lang="en-US" sz="1400" kern="1200" dirty="0" smtClean="0">
              <a:solidFill>
                <a:schemeClr val="tx1"/>
              </a:solidFill>
              <a:effectLst/>
              <a:latin typeface="Calibri" charset="0"/>
              <a:ea typeface="ＭＳ Ｐゴシック" charset="-128"/>
              <a:cs typeface="ＭＳ Ｐゴシック"/>
            </a:endParaRPr>
          </a:p>
          <a:p>
            <a:endParaRPr lang="en-US" baseline="0" dirty="0" smtClean="0"/>
          </a:p>
          <a:p>
            <a:pPr marL="0" marR="0" lvl="2"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FOR EACH BULLET)</a:t>
            </a:r>
            <a:r>
              <a:rPr lang="en-US" baseline="0" dirty="0" smtClean="0"/>
              <a:t>Each lesson is titled with a general description of the lesson. This is followed by student outcomes. Sometimes the lesson will include lesson notes that </a:t>
            </a:r>
            <a:r>
              <a:rPr lang="en-US" sz="1200" kern="1200" dirty="0" smtClean="0">
                <a:solidFill>
                  <a:schemeClr val="tx1"/>
                </a:solidFill>
                <a:effectLst/>
                <a:latin typeface="Calibri" charset="0"/>
                <a:ea typeface="ＭＳ Ｐゴシック" charset="-128"/>
                <a:cs typeface="ＭＳ Ｐゴシック"/>
              </a:rPr>
              <a:t>are optional narratives containing critical pre-instructional guidance. </a:t>
            </a:r>
            <a:r>
              <a:rPr lang="en-US" baseline="0" dirty="0" smtClean="0"/>
              <a:t>Classwork : Note that there are examples and exercises. If the lesson denotes an example, you will notice that this is teacher-led instruction. Exercises are student-led with teacher guidance. You will note that the lessons include application problems, and of course logical concept development. </a:t>
            </a:r>
          </a:p>
          <a:p>
            <a:endParaRPr lang="en-US"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t>Each lesson ends with a debriefing/closure with student response. This includes an exit ticket. The exit ticket is a </a:t>
            </a:r>
            <a:r>
              <a:rPr lang="en-US" sz="1200" kern="1200" baseline="0" dirty="0" smtClean="0">
                <a:solidFill>
                  <a:schemeClr val="tx1"/>
                </a:solidFill>
                <a:effectLst/>
                <a:latin typeface="Calibri" charset="0"/>
                <a:ea typeface="ＭＳ Ｐゴシック" charset="-128"/>
                <a:cs typeface="ＭＳ Ｐゴシック"/>
              </a:rPr>
              <a:t>d</a:t>
            </a:r>
            <a:r>
              <a:rPr lang="en-US" sz="1200" kern="1200" dirty="0" smtClean="0">
                <a:solidFill>
                  <a:schemeClr val="tx1"/>
                </a:solidFill>
                <a:effectLst/>
                <a:latin typeface="Calibri" charset="0"/>
                <a:ea typeface="ＭＳ Ｐゴシック" charset="-128"/>
                <a:cs typeface="ＭＳ Ｐゴシック"/>
              </a:rPr>
              <a:t>aily assessment performance that</a:t>
            </a:r>
            <a:r>
              <a:rPr lang="en-US" sz="1200" kern="1200" baseline="0" dirty="0" smtClean="0">
                <a:solidFill>
                  <a:schemeClr val="tx1"/>
                </a:solidFill>
                <a:effectLst/>
                <a:latin typeface="Calibri" charset="0"/>
                <a:ea typeface="ＭＳ Ｐゴシック" charset="-128"/>
                <a:cs typeface="ＭＳ Ｐゴシック"/>
              </a:rPr>
              <a:t> </a:t>
            </a:r>
            <a:r>
              <a:rPr lang="en-US" sz="1200" kern="1200" dirty="0" smtClean="0">
                <a:solidFill>
                  <a:schemeClr val="tx1"/>
                </a:solidFill>
                <a:effectLst/>
                <a:latin typeface="Calibri" charset="0"/>
                <a:ea typeface="ＭＳ Ｐゴシック" charset="-128"/>
                <a:cs typeface="ＭＳ Ｐゴシック"/>
              </a:rPr>
              <a:t>must be observed and/or collected through an artifact. Exit tickets, debrief questions, or artifacts will enable teacher to assess each student individually.</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Calibri" charset="0"/>
              <a:ea typeface="ＭＳ Ｐゴシック" charset="-128"/>
              <a:cs typeface="ＭＳ Ｐゴシック"/>
            </a:endParaRPr>
          </a:p>
          <a:p>
            <a:r>
              <a:rPr lang="en-US" baseline="0" dirty="0" smtClean="0"/>
              <a:t>There is a problem set that is available for each lesson. Directions on how to use these have not been included in the teacher’s notes, but each problem set is provided for the teacher’s discretion on how to use the problems. These problems can be used for additional practice if the timing of the lesson allows. They can also be given as homework. </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 that we know that for</a:t>
            </a:r>
            <a:r>
              <a:rPr lang="en-US" baseline="0" dirty="0" smtClean="0"/>
              <a:t> every minute (CLICK to advance the 1 minute), there are 55 words (CLICK to advance the 55 words), we can use this information, as well as our knowledge of multiplicative comparisons and patterns to determine the values for the rest of the table. If we doubled 1 minute (CLICK to advance the 2) we would have 2 minutes.  Since we doubled the 1, we have to double 55, or multiply it by two to determine the amount of texted words in 2 minutes which is (CLICK to advance the 110) 110.  If we multiply the 1 minute by 3 to find the words text in 3 minutes (CLICK to advance), then we multiply 55 by three to find the number of words, which is (CLICK to advance 165) 165.  Same goes for finding the number of words text in 4 minutes.  We multiply 1 by 4, so we must multiply 55 by 4 to determine the amount of words text in 4 minutes to be (CLICK to advance 220) 220 words.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Click to advance through slide, reading the outcomes and solving</a:t>
            </a:r>
            <a:r>
              <a:rPr lang="en-US" baseline="0" dirty="0" smtClean="0"/>
              <a:t> Exercise 2.  From there, present exercise 3 and switch to document camera to model solution.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Allow 5 minutes for the activity. </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Each participant is given a pre-made Unifix cube model consisting of 1 red and 3 yellow cubes to be used as a model for the scenario below.</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charset="0"/>
                <a:ea typeface="ＭＳ Ｐゴシック" charset="-128"/>
                <a:cs typeface="ＭＳ Ｐゴシック" charset="-128"/>
              </a:rPr>
              <a:t>Allow participants to discuss each question with a partner or group.  As a whole group, participants</a:t>
            </a:r>
            <a:r>
              <a:rPr lang="en-US" sz="1200" kern="1200" baseline="0" dirty="0" smtClean="0">
                <a:solidFill>
                  <a:schemeClr val="tx1"/>
                </a:solidFill>
                <a:effectLst/>
                <a:latin typeface="Calibri" charset="0"/>
                <a:ea typeface="ＭＳ Ｐゴシック" charset="-128"/>
                <a:cs typeface="ＭＳ Ｐゴシック" charset="-128"/>
              </a:rPr>
              <a:t> explain </a:t>
            </a:r>
            <a:r>
              <a:rPr lang="en-US" sz="1200" i="1" kern="1200" dirty="0" smtClean="0">
                <a:solidFill>
                  <a:schemeClr val="tx1"/>
                </a:solidFill>
                <a:effectLst/>
                <a:latin typeface="Calibri" charset="0"/>
                <a:ea typeface="ＭＳ Ｐゴシック" charset="-128"/>
                <a:cs typeface="ＭＳ Ｐゴシック" charset="-128"/>
              </a:rPr>
              <a:t>one </a:t>
            </a:r>
            <a:r>
              <a:rPr lang="en-US" sz="1200" kern="1200" dirty="0" smtClean="0">
                <a:solidFill>
                  <a:schemeClr val="tx1"/>
                </a:solidFill>
                <a:effectLst/>
                <a:latin typeface="Calibri" charset="0"/>
                <a:ea typeface="ＭＳ Ｐゴシック" charset="-128"/>
                <a:cs typeface="ＭＳ Ｐゴシック" charset="-128"/>
              </a:rPr>
              <a:t>of the statements, and whether their groups feels the statement is true or false, and why.  (</a:t>
            </a:r>
            <a:r>
              <a:rPr lang="en-US" sz="1200" i="1" kern="1200" dirty="0" smtClean="0">
                <a:solidFill>
                  <a:schemeClr val="tx1"/>
                </a:solidFill>
                <a:effectLst/>
                <a:latin typeface="Calibri" charset="0"/>
                <a:ea typeface="ＭＳ Ｐゴシック" charset="-128"/>
                <a:cs typeface="ＭＳ Ｐゴシック" charset="-128"/>
              </a:rPr>
              <a:t>The first 4 statements are true, while the 5</a:t>
            </a:r>
            <a:r>
              <a:rPr lang="en-US" sz="1200" i="1" kern="1200" baseline="30000" dirty="0" smtClean="0">
                <a:solidFill>
                  <a:schemeClr val="tx1"/>
                </a:solidFill>
                <a:effectLst/>
                <a:latin typeface="Calibri" charset="0"/>
                <a:ea typeface="ＭＳ Ｐゴシック" charset="-128"/>
                <a:cs typeface="ＭＳ Ｐゴシック" charset="-128"/>
              </a:rPr>
              <a:t>th</a:t>
            </a:r>
            <a:r>
              <a:rPr lang="en-US" sz="1200" i="1" kern="1200" dirty="0" smtClean="0">
                <a:solidFill>
                  <a:schemeClr val="tx1"/>
                </a:solidFill>
                <a:effectLst/>
                <a:latin typeface="Calibri" charset="0"/>
                <a:ea typeface="ＭＳ Ｐゴシック" charset="-128"/>
                <a:cs typeface="ＭＳ Ｐゴシック" charset="-128"/>
              </a:rPr>
              <a:t> statement is false.)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How  can we make the</a:t>
            </a:r>
            <a:r>
              <a:rPr lang="en-US" sz="1200" i="1" kern="1200" baseline="0" dirty="0" smtClean="0">
                <a:solidFill>
                  <a:schemeClr val="tx1"/>
                </a:solidFill>
                <a:effectLst/>
                <a:latin typeface="Calibri" charset="0"/>
                <a:ea typeface="ＭＳ Ｐゴシック" charset="-128"/>
                <a:cs typeface="ＭＳ Ｐゴシック" charset="-128"/>
              </a:rPr>
              <a:t> last statement true</a:t>
            </a:r>
            <a:r>
              <a:rPr lang="en-US" sz="1200" i="0" kern="1200" baseline="0" dirty="0" smtClean="0">
                <a:solidFill>
                  <a:schemeClr val="tx1"/>
                </a:solidFill>
                <a:effectLst/>
                <a:latin typeface="Calibri" charset="0"/>
                <a:ea typeface="ＭＳ Ｐゴシック" charset="-128"/>
                <a:cs typeface="ＭＳ Ｐゴシック" charset="-128"/>
              </a:rPr>
              <a:t>? </a:t>
            </a:r>
            <a:r>
              <a:rPr lang="en-US" sz="1200" i="0" kern="1200" dirty="0" smtClean="0">
                <a:solidFill>
                  <a:schemeClr val="tx1"/>
                </a:solidFill>
                <a:effectLst/>
                <a:latin typeface="Calibri" charset="0"/>
                <a:ea typeface="ＭＳ Ｐゴシック" charset="-128"/>
                <a:cs typeface="ＭＳ Ｐゴシック" charset="-128"/>
              </a:rPr>
              <a:t>To be made true, it should read “There are 6 gallons of yellow paint in an 8 gallon mix of orange paint.</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Continually</a:t>
            </a:r>
            <a:r>
              <a:rPr lang="en-US" baseline="0" dirty="0" smtClean="0"/>
              <a:t> advance through slide and reinforce the relationship between the red paint and the yellow paint as multiplicative relationships.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EACH</a:t>
            </a:r>
            <a:r>
              <a:rPr lang="en-US" i="1" baseline="0" dirty="0" smtClean="0"/>
              <a:t> BULLET) </a:t>
            </a:r>
          </a:p>
          <a:p>
            <a:pPr>
              <a:buFont typeface="Arial"/>
              <a:buChar char="•"/>
            </a:pPr>
            <a:r>
              <a:rPr lang="en-US" dirty="0" smtClean="0"/>
              <a:t>Based on their previous knowledge from earlier lessons in this module, and with predetermined groups, students complete tables to satisfy missing values, create double line diagrams to support the values, and develop an equation to support the values. </a:t>
            </a:r>
          </a:p>
          <a:p>
            <a:pPr>
              <a:buFont typeface="Arial"/>
              <a:buChar char="•"/>
            </a:pPr>
            <a:r>
              <a:rPr lang="en-US" dirty="0" smtClean="0"/>
              <a:t>From there, a Socratic approach is used in order to guide students to build a graph on the coordinate plane. </a:t>
            </a:r>
          </a:p>
          <a:p>
            <a:pPr>
              <a:buFont typeface="Arial"/>
              <a:buChar char="•"/>
            </a:pPr>
            <a:r>
              <a:rPr lang="en-US" dirty="0" smtClean="0"/>
              <a:t>Read through the questioning in Lesson 14 and discuss with your table partner(s). What do you notice about the questioning? Allow</a:t>
            </a:r>
            <a:r>
              <a:rPr lang="en-US" baseline="0" dirty="0" smtClean="0"/>
              <a:t> 2 minutes for reading, 2 minutes for sharing with table. </a:t>
            </a:r>
            <a:endParaRPr lang="en-US" dirty="0" smtClean="0"/>
          </a:p>
          <a:p>
            <a:r>
              <a:rPr lang="en-US" dirty="0" smtClean="0"/>
              <a:t>Model examples from Lesson on Document Camera</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SWITCH</a:t>
            </a:r>
            <a:r>
              <a:rPr lang="en-US" baseline="0" dirty="0" smtClean="0"/>
              <a:t> to document camera and model the progression of the exercises.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 6 – 8 curriculum has 4 types of lessons students will experience.  The first type</a:t>
            </a:r>
            <a:r>
              <a:rPr lang="en-US" baseline="0" dirty="0" smtClean="0"/>
              <a:t> is a problem set.  In this lesson, the teacher generally introduces a series of examples and students work through a series of exercises based on the discussion of the example and the modeling of the concept.  The next is an exploratory lesson where students are presented with exploratory challenges in the form of activities and/or exercises.  The third type of lesson is the </a:t>
            </a:r>
            <a:r>
              <a:rPr lang="en-US" baseline="0" dirty="0" err="1" smtClean="0"/>
              <a:t>socratic</a:t>
            </a:r>
            <a:r>
              <a:rPr lang="en-US" baseline="0" dirty="0" smtClean="0"/>
              <a:t> lesson where teachers engage students in a discussion leading into a big idea or a proof.  The final lesson type is a modeling lesson which involves an application problem that is ill defined.  Students will complete the task which is presented as real life application of mathematics.  The modeling cycle is reserved, of course, for ninth grade, however we have included at least three examples in the 6 – 8 curriculum for students to be introduced to the process.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469270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FIRST BULLET) Read the note.</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SECOND BULLET) Read the note.</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THIRD BULLET) Read the note.</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FOURTH BULLET) Read the note.</a:t>
            </a:r>
            <a:endParaRPr lang="en-US" dirty="0" smtClean="0"/>
          </a:p>
          <a:p>
            <a:r>
              <a:rPr lang="en-US" dirty="0" smtClean="0"/>
              <a:t>We are going to focus on these</a:t>
            </a:r>
            <a:r>
              <a:rPr lang="en-US" baseline="0" dirty="0" smtClean="0"/>
              <a:t> terms in lesson 16.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Thinking about the outcomes and the lesson notes, we are going to dive into the first lesson of the second half of lessons</a:t>
            </a:r>
            <a:r>
              <a:rPr lang="en-US" baseline="0" dirty="0" smtClean="0"/>
              <a:t>. For these next few lessons, we will examine various portions to detail the progression of learning. Please follow along in the lesson documents in front of you. </a:t>
            </a:r>
          </a:p>
          <a:p>
            <a:r>
              <a:rPr lang="en-US" dirty="0" smtClean="0"/>
              <a:t>Read the problem to the group.</a:t>
            </a:r>
          </a:p>
          <a:p>
            <a:pPr>
              <a:buFont typeface="Arial"/>
              <a:buChar char="•"/>
            </a:pPr>
            <a:r>
              <a:rPr lang="en-US" i="1" baseline="0" dirty="0" smtClean="0"/>
              <a:t>(CLICK TO ADVANCE FIRST BULLET) </a:t>
            </a:r>
            <a:r>
              <a:rPr lang="en-US" dirty="0" smtClean="0"/>
              <a:t>Notice students are called upon to use their prior knowledge of equivalent ratios from the first half of the module. </a:t>
            </a:r>
          </a:p>
          <a:p>
            <a:pPr>
              <a:buFont typeface="Arial"/>
              <a:buChar char="•"/>
            </a:pPr>
            <a:r>
              <a:rPr lang="en-US" i="1" baseline="0" dirty="0" smtClean="0"/>
              <a:t>(CLICK TO ADVANCE SECOND BULLET) </a:t>
            </a:r>
            <a:r>
              <a:rPr lang="en-US" dirty="0" smtClean="0"/>
              <a:t>Diet cola was on sale last week. It cost $10 for every 4 packs of diet cola.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THE THIRD BULLET) </a:t>
            </a:r>
            <a:r>
              <a:rPr lang="en-US" i="0" baseline="0" dirty="0" smtClean="0"/>
              <a:t>Notice that now there are eight boys on the team. How many girls would be on the team now, if there are 8 boys? What do the students know from the first half of the module in order for them to find this answer? </a:t>
            </a:r>
            <a:r>
              <a:rPr lang="en-US" i="1" baseline="0" dirty="0" smtClean="0"/>
              <a:t>Students know how to find equivalent ratios using tape diagrams, tables, equations, graphs, etc. </a:t>
            </a:r>
            <a:r>
              <a:rPr lang="en-US" i="0" baseline="0" dirty="0" smtClean="0"/>
              <a:t>Here, we provide an example using a table.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TABLE) </a:t>
            </a:r>
            <a:r>
              <a:rPr lang="en-US" i="0" baseline="0" dirty="0" smtClean="0"/>
              <a:t>if 4 packs of cola cost 10 dollars, students can determine that 2 packs of cola costs 5 dollars.</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FIFTH BULLET) </a:t>
            </a:r>
            <a:r>
              <a:rPr lang="en-US" i="0" baseline="0" dirty="0" smtClean="0"/>
              <a:t>How much does 1 pack of diet cola cost? </a:t>
            </a:r>
            <a:endParaRPr lang="en-US" i="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a:t>
            </a:r>
            <a:r>
              <a:rPr lang="en-US" i="0" baseline="0" dirty="0" smtClean="0"/>
              <a:t>From the table, we can see that one pack of cola costs $2.50</a:t>
            </a:r>
            <a:endParaRPr lang="en-US" i="0"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lvl="0"/>
            <a:r>
              <a:rPr lang="en-US" sz="1200" i="1" dirty="0" smtClean="0"/>
              <a:t>CLICK</a:t>
            </a:r>
            <a:r>
              <a:rPr lang="en-US" sz="1200" i="1" baseline="0" dirty="0" smtClean="0"/>
              <a:t> TO ADVANCE BULLET) </a:t>
            </a:r>
            <a:r>
              <a:rPr lang="en-US" sz="1200" i="0" baseline="0" dirty="0" smtClean="0"/>
              <a:t>Let’s determine</a:t>
            </a:r>
            <a:r>
              <a:rPr lang="en-US" sz="1200" i="0" dirty="0" smtClean="0"/>
              <a:t> rate from this exercise. </a:t>
            </a:r>
            <a:endParaRPr lang="en-US" sz="1200" i="0" baseline="0" dirty="0" smtClean="0"/>
          </a:p>
          <a:p>
            <a:pPr lvl="0"/>
            <a:r>
              <a:rPr lang="en-US" sz="1200" i="1" dirty="0" smtClean="0"/>
              <a:t>(CLICK</a:t>
            </a:r>
            <a:r>
              <a:rPr lang="en-US" sz="1200" i="1" baseline="0" dirty="0" smtClean="0"/>
              <a:t> TO ADVANCE BULLET)</a:t>
            </a:r>
            <a:r>
              <a:rPr lang="en-US" sz="1200" i="0" baseline="0" dirty="0" smtClean="0"/>
              <a:t> $10</a:t>
            </a:r>
            <a:r>
              <a:rPr lang="en-US" sz="1200" i="0" dirty="0" smtClean="0"/>
              <a:t> for every 4 packs of diet cola is the rate because it is a ratio of the two quantities.</a:t>
            </a:r>
            <a:endParaRPr lang="en-US" sz="1200" i="1" baseline="0" dirty="0" smtClean="0"/>
          </a:p>
          <a:p>
            <a:pPr lvl="0"/>
            <a:r>
              <a:rPr lang="en-US" sz="1200" i="1" dirty="0" smtClean="0"/>
              <a:t>(CLICK</a:t>
            </a:r>
            <a:r>
              <a:rPr lang="en-US" sz="1200" i="1" baseline="0" dirty="0" smtClean="0"/>
              <a:t> TO ADVANCE BULLET)</a:t>
            </a:r>
            <a:r>
              <a:rPr lang="en-US" sz="1200" baseline="0" dirty="0" smtClean="0"/>
              <a:t> So,</a:t>
            </a:r>
            <a:r>
              <a:rPr lang="en-US" sz="1200" dirty="0" smtClean="0"/>
              <a:t> what about the unit rate? </a:t>
            </a:r>
          </a:p>
          <a:p>
            <a:pPr lvl="0"/>
            <a:r>
              <a:rPr lang="en-US" i="1" dirty="0" smtClean="0"/>
              <a:t>(CLICK TO ADVANCE BULLET)</a:t>
            </a:r>
            <a:r>
              <a:rPr lang="en-US" dirty="0" smtClean="0"/>
              <a:t> The unit rate is 2.5 because it is the value of the ratio, meaning for every 1 pack of diet cola, the cost is 2.5.</a:t>
            </a:r>
          </a:p>
          <a:p>
            <a:pPr lvl="0"/>
            <a:r>
              <a:rPr lang="en-US" i="1" dirty="0" smtClean="0"/>
              <a:t>(CLICK TO ADVANCE BULLET)</a:t>
            </a:r>
            <a:r>
              <a:rPr lang="en-US" dirty="0" smtClean="0"/>
              <a:t> Well, then, with those descriptions, what would the rate unit be? </a:t>
            </a:r>
          </a:p>
          <a:p>
            <a:pPr lvl="0"/>
            <a:r>
              <a:rPr lang="en-US" i="1" dirty="0" smtClean="0"/>
              <a:t>(CLICK TO ADVANCE BULLET)</a:t>
            </a:r>
            <a:r>
              <a:rPr lang="en-US" dirty="0" smtClean="0"/>
              <a:t> The rate unit is dollars/packs of cola (or, dollars per packs of cola) because it costs 2.5 dollars for every 1 pack of cola. </a:t>
            </a:r>
          </a:p>
          <a:p>
            <a:pPr lvl="0"/>
            <a:r>
              <a:rPr lang="en-US" sz="1200" i="1" baseline="0" dirty="0" smtClean="0"/>
              <a:t>Do you see the connection between</a:t>
            </a:r>
            <a:r>
              <a:rPr lang="en-US" sz="1200" i="1" dirty="0" smtClean="0"/>
              <a:t> each of these? Students will explore various real-life situations in order to become proficient in determining rate, unit rate and rate unit. </a:t>
            </a:r>
            <a:endParaRPr lang="en-US" sz="1200" i="1"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52</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776552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Calibri" charset="0"/>
                <a:ea typeface="ＭＳ Ｐゴシック" charset="-128"/>
                <a:cs typeface="ＭＳ Ｐゴシック" charset="-128"/>
              </a:rPr>
              <a:t>Let’s take a look at the language in the problem.  We see a ratio</a:t>
            </a:r>
            <a:r>
              <a:rPr lang="en-US" sz="1200" kern="1200" baseline="0" dirty="0" smtClean="0">
                <a:solidFill>
                  <a:schemeClr val="tx1"/>
                </a:solidFill>
                <a:effectLst/>
                <a:latin typeface="Calibri" charset="0"/>
                <a:ea typeface="ＭＳ Ｐゴシック" charset="-128"/>
                <a:cs typeface="ＭＳ Ｐゴシック" charset="-128"/>
              </a:rPr>
              <a:t> relationship of 64 dollars for every 4 video games.  Notice, too, where students may misinterpret the amount of video games because </a:t>
            </a:r>
            <a:r>
              <a:rPr lang="en-US" sz="1200" kern="1200" baseline="0" dirty="0" err="1" smtClean="0">
                <a:solidFill>
                  <a:schemeClr val="tx1"/>
                </a:solidFill>
                <a:effectLst/>
                <a:latin typeface="Calibri" charset="0"/>
                <a:ea typeface="ＭＳ Ｐゴシック" charset="-128"/>
                <a:cs typeface="ＭＳ Ｐゴシック" charset="-128"/>
              </a:rPr>
              <a:t>Teagan</a:t>
            </a:r>
            <a:r>
              <a:rPr lang="en-US" sz="1200" kern="1200" baseline="0" dirty="0" smtClean="0">
                <a:solidFill>
                  <a:schemeClr val="tx1"/>
                </a:solidFill>
                <a:effectLst/>
                <a:latin typeface="Calibri" charset="0"/>
                <a:ea typeface="ＭＳ Ｐゴシック" charset="-128"/>
                <a:cs typeface="ＭＳ Ｐゴシック" charset="-128"/>
              </a:rPr>
              <a:t> is buying three for himself but he is also buying one for his Diego.  </a:t>
            </a:r>
            <a:r>
              <a:rPr lang="en-US" sz="1200" kern="1200" dirty="0" smtClean="0">
                <a:solidFill>
                  <a:schemeClr val="tx1"/>
                </a:solidFill>
                <a:effectLst/>
                <a:latin typeface="Calibri" charset="0"/>
                <a:ea typeface="ＭＳ Ｐゴシック" charset="-128"/>
                <a:cs typeface="ＭＳ Ｐゴシック" charset="-128"/>
              </a:rPr>
              <a:t>Students are encouraged to use all representations they have learned from the first half of the module.</a:t>
            </a:r>
            <a:endParaRPr lang="en-US" sz="1200" kern="1200" baseline="0" dirty="0" smtClean="0">
              <a:solidFill>
                <a:schemeClr val="tx1"/>
              </a:solidFill>
              <a:effectLst/>
              <a:latin typeface="Calibri"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BULLET)</a:t>
            </a:r>
            <a:r>
              <a:rPr lang="en-US" sz="1200" i="0" kern="1200" baseline="0" dirty="0" smtClean="0">
                <a:solidFill>
                  <a:schemeClr val="tx1"/>
                </a:solidFill>
                <a:effectLst/>
                <a:latin typeface="Calibri" charset="0"/>
                <a:ea typeface="ＭＳ Ｐゴシック" charset="-128"/>
                <a:cs typeface="ＭＳ Ｐゴシック" charset="-128"/>
              </a:rPr>
              <a:t> Note that below the students using a double number line diagram to find the answer to question 1 in the exploration problems because we are comparing different units.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DOUBLE NUMBER LINE DIAGRAM)</a:t>
            </a:r>
            <a:r>
              <a:rPr lang="en-US" sz="1200" kern="1200" dirty="0" smtClean="0">
                <a:solidFill>
                  <a:schemeClr val="tx1"/>
                </a:solidFill>
                <a:effectLst/>
                <a:latin typeface="Calibri" charset="0"/>
                <a:ea typeface="ＭＳ Ｐゴシック" charset="-128"/>
                <a:cs typeface="ＭＳ Ｐゴシック" charset="-128"/>
              </a:rPr>
              <a:t>  </a:t>
            </a:r>
            <a:r>
              <a:rPr lang="en-US" sz="1200" i="0" kern="1200" baseline="0" dirty="0" smtClean="0">
                <a:solidFill>
                  <a:schemeClr val="tx1"/>
                </a:solidFill>
                <a:effectLst/>
                <a:latin typeface="Calibri" charset="0"/>
                <a:ea typeface="ＭＳ Ｐゴシック" charset="-128"/>
                <a:cs typeface="ＭＳ Ｐゴシック" charset="-128"/>
              </a:rPr>
              <a:t>This is not to say that this is the only representation they can use, it is solely an example of one they can use. We begin at 4 since that has been given to us, and we compare it to 65 dollars.  If we take half of 4, we can find the price for 2 video games and that is half of 65 dollars, which is 32.5.  If we take half once more, we can find the cost of 1 video game which is half of 32.5.  The cost for 1 video game is $13.25. </a:t>
            </a:r>
            <a:endParaRPr lang="en-US" sz="1200" i="1" kern="1200" dirty="0" smtClean="0">
              <a:solidFill>
                <a:schemeClr val="tx1"/>
              </a:solidFill>
              <a:effectLst/>
              <a:latin typeface="Calibri" charset="0"/>
              <a:ea typeface="ＭＳ Ｐゴシック" charset="-128"/>
              <a:cs typeface="ＭＳ Ｐゴシック" charset="-128"/>
            </a:endParaRPr>
          </a:p>
          <a:p>
            <a:pPr lvl="0"/>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BULLET)</a:t>
            </a:r>
            <a:r>
              <a:rPr lang="en-US" sz="1200" kern="1200" dirty="0" smtClean="0">
                <a:solidFill>
                  <a:schemeClr val="tx1"/>
                </a:solidFill>
                <a:effectLst/>
                <a:latin typeface="Calibri" charset="0"/>
                <a:ea typeface="ＭＳ Ｐゴシック" charset="-128"/>
                <a:cs typeface="ＭＳ Ｐゴシック" charset="-128"/>
              </a:rPr>
              <a:t> </a:t>
            </a:r>
            <a:r>
              <a:rPr lang="en-US" sz="1200" i="0" kern="1200" dirty="0" smtClean="0">
                <a:solidFill>
                  <a:schemeClr val="tx1"/>
                </a:solidFill>
                <a:effectLst/>
                <a:latin typeface="Calibri" charset="0"/>
                <a:ea typeface="ＭＳ Ｐゴシック" charset="-128"/>
                <a:cs typeface="ＭＳ Ｐゴシック" charset="-128"/>
              </a:rPr>
              <a:t>Here, students determine that the unit price of the video game</a:t>
            </a:r>
            <a:r>
              <a:rPr lang="en-US" sz="1200" i="0" kern="1200" baseline="0" dirty="0" smtClean="0">
                <a:solidFill>
                  <a:schemeClr val="tx1"/>
                </a:solidFill>
                <a:effectLst/>
                <a:latin typeface="Calibri" charset="0"/>
                <a:ea typeface="ＭＳ Ｐゴシック" charset="-128"/>
                <a:cs typeface="ＭＳ Ｐゴシック" charset="-128"/>
              </a:rPr>
              <a:t> is $13.25. </a:t>
            </a:r>
          </a:p>
          <a:p>
            <a:pPr lvl="0"/>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BULLET)</a:t>
            </a:r>
            <a:r>
              <a:rPr lang="en-US" sz="1200" kern="1200" dirty="0" smtClean="0">
                <a:solidFill>
                  <a:schemeClr val="tx1"/>
                </a:solidFill>
                <a:effectLst/>
                <a:latin typeface="Calibri" charset="0"/>
                <a:ea typeface="ＭＳ Ｐゴシック" charset="-128"/>
                <a:cs typeface="ＭＳ Ｐゴシック" charset="-128"/>
              </a:rPr>
              <a:t> The unit rate is 13.25,</a:t>
            </a:r>
            <a:r>
              <a:rPr lang="en-US" sz="1200" kern="1200" baseline="0" dirty="0" smtClean="0">
                <a:solidFill>
                  <a:schemeClr val="tx1"/>
                </a:solidFill>
                <a:effectLst/>
                <a:latin typeface="Calibri" charset="0"/>
                <a:ea typeface="ＭＳ Ｐゴシック" charset="-128"/>
                <a:cs typeface="ＭＳ Ｐゴシック" charset="-128"/>
              </a:rPr>
              <a:t> while the rate unit is </a:t>
            </a:r>
            <a:r>
              <a:rPr lang="en-US" sz="1200" i="1" kern="1200" dirty="0" smtClean="0">
                <a:solidFill>
                  <a:schemeClr val="tx1"/>
                </a:solidFill>
                <a:effectLst/>
                <a:latin typeface="Calibri" charset="0"/>
                <a:ea typeface="ＭＳ Ｐゴシック" charset="-128"/>
                <a:cs typeface="ＭＳ Ｐゴシック" charset="-128"/>
              </a:rPr>
              <a:t>(CLICK TO ADVANCE</a:t>
            </a:r>
            <a:r>
              <a:rPr lang="en-US" sz="1200" i="1" kern="1200" baseline="0" dirty="0" smtClean="0">
                <a:solidFill>
                  <a:schemeClr val="tx1"/>
                </a:solidFill>
                <a:effectLst/>
                <a:latin typeface="Calibri" charset="0"/>
                <a:ea typeface="ＭＳ Ｐゴシック" charset="-128"/>
                <a:cs typeface="ＭＳ Ｐゴシック" charset="-128"/>
              </a:rPr>
              <a:t> BULLET)</a:t>
            </a:r>
            <a:r>
              <a:rPr lang="en-US" sz="1200" kern="1200" dirty="0" smtClean="0">
                <a:solidFill>
                  <a:schemeClr val="tx1"/>
                </a:solidFill>
                <a:effectLst/>
                <a:latin typeface="Calibri" charset="0"/>
                <a:ea typeface="ＭＳ Ｐゴシック" charset="-128"/>
                <a:cs typeface="ＭＳ Ｐゴシック" charset="-128"/>
              </a:rPr>
              <a:t>  dollars/video</a:t>
            </a:r>
            <a:r>
              <a:rPr lang="en-US" sz="1200" kern="1200" baseline="0" dirty="0" smtClean="0">
                <a:solidFill>
                  <a:schemeClr val="tx1"/>
                </a:solidFill>
                <a:effectLst/>
                <a:latin typeface="Calibri" charset="0"/>
                <a:ea typeface="ＭＳ Ｐゴシック" charset="-128"/>
                <a:cs typeface="ＭＳ Ｐゴシック" charset="-128"/>
              </a:rPr>
              <a:t> games.  Together we can state the entire rate as 13.25 dollars/video games.  </a:t>
            </a:r>
            <a:endParaRPr lang="en-US" sz="1200" i="0" kern="1200" dirty="0" smtClean="0">
              <a:solidFill>
                <a:schemeClr val="tx1"/>
              </a:solidFill>
              <a:effectLst/>
              <a:latin typeface="Calibri" charset="0"/>
              <a:ea typeface="ＭＳ Ｐゴシック" charset="-128"/>
              <a:cs typeface="ＭＳ Ｐゴシック" charset="-128"/>
            </a:endParaRP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53</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87932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aseline="0" dirty="0" smtClean="0"/>
              <a:t>With a firm understanding of rates, we are going to examine how students maneuver from rates back to ratios. </a:t>
            </a:r>
          </a:p>
          <a:p>
            <a:r>
              <a:rPr lang="en-US" i="1" dirty="0" smtClean="0"/>
              <a:t>(CLICK</a:t>
            </a:r>
            <a:r>
              <a:rPr lang="en-US" i="1" baseline="0" dirty="0" smtClean="0"/>
              <a:t> TO ADVANCE EACH OUTCOME) </a:t>
            </a:r>
            <a:r>
              <a:rPr lang="en-US" i="0" baseline="0" dirty="0" smtClean="0"/>
              <a:t>Read each outcome as they appear.</a:t>
            </a:r>
            <a:endParaRPr lang="en-US" i="1"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54</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69983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FLOW CHART)</a:t>
            </a:r>
            <a:r>
              <a:rPr lang="en-US" dirty="0" smtClean="0"/>
              <a:t> Notice how students will use the flow chart to find the rate for question 2 in the first exercise. They break down the ratio, determine the unit rate, then determine the rate. </a:t>
            </a:r>
            <a:endParaRPr lang="en-US" sz="1200" kern="1200" dirty="0" smtClean="0">
              <a:solidFill>
                <a:schemeClr val="tx1"/>
              </a:solidFill>
              <a:effectLst/>
              <a:latin typeface="Calibri" charset="0"/>
              <a:ea typeface="ＭＳ Ｐゴシック" charset="-128"/>
              <a:cs typeface="ＭＳ Ｐゴシック" charset="-128"/>
            </a:endParaRPr>
          </a:p>
          <a:p>
            <a:r>
              <a:rPr lang="en-US" i="1" dirty="0" smtClean="0"/>
              <a:t>(CLICK TO ADVANCE FLOW CHART)</a:t>
            </a:r>
            <a:r>
              <a:rPr lang="en-US" dirty="0" smtClean="0"/>
              <a:t> In</a:t>
            </a:r>
            <a:r>
              <a:rPr lang="en-US" baseline="0" dirty="0" smtClean="0"/>
              <a:t> order for students to determine ratios from rates, they will simply move backward along the flow chart. Here, the rate is provided at 6 </a:t>
            </a:r>
            <a:r>
              <a:rPr lang="en-US" baseline="0" dirty="0" err="1" smtClean="0"/>
              <a:t>ft</a:t>
            </a:r>
            <a:r>
              <a:rPr lang="en-US" baseline="0" dirty="0" smtClean="0"/>
              <a:t>/sec. Students will identify the unit rate as 6 feet for every 1 minute, and from there determine a ratio. Notice all ratios can be acceptable if it is equivalent to the unit rate.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55</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046180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Let’s take</a:t>
            </a:r>
            <a:r>
              <a:rPr lang="en-US" baseline="0" dirty="0" smtClean="0"/>
              <a:t> a minute to read Example 1. </a:t>
            </a:r>
          </a:p>
          <a:p>
            <a:r>
              <a:rPr lang="en-US" baseline="0" dirty="0" smtClean="0"/>
              <a:t>Note the guiding questions. Students are guided through the solution to this problem. You will have to discuss why the minute labels “cancel out” You can describe the product of 4 burgers/ minute x 30 minutes as 120 burger minutes/minute first. That way you can explain that the minutes/minutes will equal 1, and can be omitted.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57</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1255778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baseline="0" dirty="0" smtClean="0"/>
              <a:t>Because there are many exercises in this lesson, let’s participate in a gallery walk in order for us all to visit each exercise and collaborate with our peers. You will choose a station to begin. We will spend 2 minutes at each station. When time is up you will move to the station to the right. Please record your work on a separate sheet of paper. </a:t>
            </a:r>
          </a:p>
          <a:p>
            <a:r>
              <a:rPr lang="en-US" baseline="0" dirty="0" smtClean="0"/>
              <a:t>Once time is up, we will return to our seats and share with the group our thoughts on the rigor you found in the problems. </a:t>
            </a:r>
          </a:p>
          <a:p>
            <a:endParaRPr lang="en-US" baseline="0" dirty="0" smtClean="0"/>
          </a:p>
          <a:p>
            <a:r>
              <a:rPr lang="en-US" baseline="0" dirty="0" smtClean="0"/>
              <a:t>Allow 12 minutes for the gallery walk. After two minute intervals, have participants move to the next station.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Once seated, </a:t>
            </a:r>
            <a:r>
              <a:rPr lang="en-US" i="1" dirty="0" smtClean="0"/>
              <a:t>(CLICK</a:t>
            </a:r>
            <a:r>
              <a:rPr lang="en-US" i="1" baseline="0" dirty="0" smtClean="0"/>
              <a:t> TO</a:t>
            </a:r>
            <a:r>
              <a:rPr lang="en-US" i="0" baseline="0" dirty="0" smtClean="0"/>
              <a:t> </a:t>
            </a:r>
            <a:r>
              <a:rPr lang="en-US" i="1" baseline="0" dirty="0" smtClean="0"/>
              <a:t>ADVANCE) </a:t>
            </a:r>
            <a:r>
              <a:rPr lang="en-US" i="0" baseline="0" dirty="0" smtClean="0"/>
              <a:t>have participants discuss the rigor of the exercises/stations. </a:t>
            </a:r>
            <a:endParaRPr lang="en-US" i="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58</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32518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a:t>
            </a:r>
            <a:r>
              <a:rPr lang="en-US" i="1" baseline="0" dirty="0" smtClean="0"/>
              <a:t> TO ADVANCE EACH OUTCOME) </a:t>
            </a:r>
            <a:r>
              <a:rPr lang="en-US" i="0" baseline="0" dirty="0" smtClean="0"/>
              <a:t>Read the outcome.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smtClean="0"/>
              <a:t>(CLICK</a:t>
            </a:r>
            <a:r>
              <a:rPr lang="en-US" i="1" baseline="0" dirty="0" smtClean="0"/>
              <a:t> TO ADVANCE STUDENT EXAMPLE)	</a:t>
            </a:r>
            <a:r>
              <a:rPr lang="en-US" dirty="0" smtClean="0"/>
              <a:t>The ratio of cups of blue paint to cups of red paint is 1:2, which means for every cup of blue paint, there are two cups of red paint. In this case, the equation would be red = 2 x blue or r = 2b, where b represents the amount of blue paint and r represents the amount of red paint. Make a table of values. </a:t>
            </a:r>
          </a:p>
          <a:p>
            <a:r>
              <a:rPr lang="en-US" i="1" dirty="0" smtClean="0"/>
              <a:t>(CLICK</a:t>
            </a:r>
            <a:r>
              <a:rPr lang="en-US" i="1" baseline="0" dirty="0" smtClean="0"/>
              <a:t> TO ADVANCE TABLE) </a:t>
            </a:r>
            <a:r>
              <a:rPr lang="en-US" i="0" baseline="0" dirty="0" smtClean="0"/>
              <a:t>Here, students are using the equation to build the table. </a:t>
            </a:r>
            <a:endParaRPr lang="en-US" i="1"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59</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515441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This activity is provided for students to master the correlation between equation, tables and graphs. Let’s spend 5 minutes trying to figure out which</a:t>
            </a:r>
            <a:r>
              <a:rPr lang="en-US" baseline="0" dirty="0" smtClean="0"/>
              <a:t> cards match up with which. </a:t>
            </a:r>
          </a:p>
          <a:p>
            <a:endParaRPr lang="en-US" baseline="0" dirty="0" smtClean="0"/>
          </a:p>
          <a:p>
            <a:r>
              <a:rPr lang="en-US" baseline="0" dirty="0" smtClean="0"/>
              <a:t>Let’s spend the next 5 minutes collaborating with your tables as you examine the rest of this lesson. How is the second half of the module building off of the first half, so far? How are the lessons building in succession?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60</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65530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As you’ve seen, each lesson component has a very different purpose.  </a:t>
            </a:r>
            <a:r>
              <a:rPr lang="en-US" dirty="0" smtClean="0"/>
              <a:t>Consequently, each lesson component has a different pace, so the experience feels different for students.  It is important to honor each component in order to do justice both to the mathematical practices and to the balance of rigor that is expected.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Moving forward, we’ll explore the instructional sequence. </a:t>
            </a:r>
            <a:r>
              <a:rPr lang="en-US" sz="1200" kern="1200" baseline="0" dirty="0" smtClean="0">
                <a:solidFill>
                  <a:schemeClr val="tx1"/>
                </a:solidFill>
                <a:latin typeface="Calibri" charset="0"/>
                <a:ea typeface="ＭＳ Ｐゴシック" charset="-128"/>
                <a:cs typeface="ＭＳ Ｐゴシック" charset="-128"/>
              </a:rPr>
              <a:t>In doing this,</a:t>
            </a:r>
            <a:r>
              <a:rPr lang="en-US" sz="1200" kern="1200" dirty="0" smtClean="0">
                <a:solidFill>
                  <a:schemeClr val="tx1"/>
                </a:solidFill>
                <a:latin typeface="Calibri" charset="0"/>
                <a:ea typeface="ＭＳ Ｐゴシック" charset="-128"/>
                <a:cs typeface="ＭＳ Ｐゴシック" charset="-128"/>
              </a:rPr>
              <a:t> w</a:t>
            </a:r>
            <a:r>
              <a:rPr lang="en-US" sz="1200" kern="1200" baseline="0" dirty="0" smtClean="0">
                <a:solidFill>
                  <a:schemeClr val="tx1"/>
                </a:solidFill>
                <a:latin typeface="Calibri" charset="0"/>
                <a:ea typeface="ＭＳ Ｐゴシック" charset="-128"/>
                <a:cs typeface="ＭＳ Ｐゴシック" charset="-128"/>
              </a:rPr>
              <a:t>e’ll lead you through the module, modeling instruction for each objective.  Along the way, we’ll also revisit the other lesson components and experience how they function in collaboration with the concept development. </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6</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Ratios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SWITCH to document</a:t>
            </a:r>
            <a:r>
              <a:rPr lang="en-US" baseline="0" dirty="0" smtClean="0"/>
              <a:t> camera and model example.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62</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24879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SWITCH to document</a:t>
            </a:r>
            <a:r>
              <a:rPr lang="en-US" baseline="0" dirty="0" smtClean="0"/>
              <a:t> camera and model example.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63</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361735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Discuss</a:t>
            </a:r>
            <a:r>
              <a:rPr lang="en-US" baseline="0" dirty="0" smtClean="0"/>
              <a:t> the opening activity and have participants answer the problems using their whiteboards</a:t>
            </a:r>
            <a:r>
              <a:rPr lang="en-US" dirty="0" smtClean="0"/>
              <a:t>.</a:t>
            </a:r>
          </a:p>
          <a:p>
            <a:r>
              <a:rPr lang="en-US" dirty="0" smtClean="0"/>
              <a:t>(ADVANCE </a:t>
            </a:r>
            <a:r>
              <a:rPr lang="en-US" baseline="0" dirty="0" smtClean="0"/>
              <a:t>SLIDE) </a:t>
            </a:r>
            <a:r>
              <a:rPr lang="en-US" dirty="0" smtClean="0"/>
              <a:t>Rea</a:t>
            </a:r>
            <a:r>
              <a:rPr lang="en-US" baseline="0" dirty="0" smtClean="0"/>
              <a:t>d the problem to participants. </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64</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8589758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a:t>
            </a:r>
            <a:r>
              <a:rPr lang="en-US" baseline="0" dirty="0" smtClean="0"/>
              <a:t> using the document camera.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66</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72458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 Parts 2 and 3 using the document</a:t>
            </a:r>
            <a:r>
              <a:rPr lang="en-US" baseline="0" dirty="0" smtClean="0"/>
              <a:t> camera.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67</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8243989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Have participants answer this using their whiteboards.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68</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591444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If internet connection is available, share</a:t>
            </a:r>
            <a:r>
              <a:rPr lang="en-US" baseline="0" dirty="0" smtClean="0"/>
              <a:t> this link as it is referenced in Lesson 24 as a visual representation.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70</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745477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 using document camera.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71</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4364035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CLICK</a:t>
            </a:r>
            <a:r>
              <a:rPr lang="en-US" baseline="0" dirty="0" smtClean="0"/>
              <a:t> to advance problem and again to advance the organizer.  Let’s move from a fraction to a percent using the information from the problem.  Note that 700 people were unhappy and 300 were happy.  That gives us a total of 1,000 people surveyed.  To represent the happy people as a fraction, we simply compare the quantities using a fraction bar.  700 is in the numerator and 1,000 is in the denominator.  CLICK to advance 700/1000.  From there students can calculate the percent through equivalent fractions.  They will determine that 700/1000 is equivalent to 70/100.  Since there are 70 out of 100, the percent is 70%.  Similarly, the fraction for unhappy people can be represented with the part over the whole, CLICK to advance: 300/1000.  Using equivalent fractions, student will see that the percentage of unhappy people surveyed is 30%.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72</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9248343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From there, students can</a:t>
            </a:r>
            <a:r>
              <a:rPr lang="en-US" baseline="0" dirty="0" smtClean="0"/>
              <a:t> use a visual representation to support their answer.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73</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6446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baseline="0" dirty="0" smtClean="0"/>
              <a:t>(CLICK TO ADVANCE FIRST BULLET) Read the student outcome.</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SECOND BULLET) Read the student outcome.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 each using the document camera.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74</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169555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Here, students</a:t>
            </a:r>
            <a:r>
              <a:rPr lang="en-US" baseline="0" dirty="0" smtClean="0"/>
              <a:t> are using the part and the whole to find the percent of the zoo’s exhibits that each animal class represents.  We see that there are 60 total animal exhibits.  Students use fractions, again, to determine the percent since they are given the part and the whole.  So for 30 mammal exhibits, that is 30 out of 60.  Students find equivalent fractions that will enable them to determine the percent.  Students can scale 30/60 down to 5 tenths and then scale 5/10 up to 50/100 to determine that the amount of mammal exhibits represents 50% of the zoo.  Similarly, knowing that there are 15 reptile and amphibian exhibits, students create a fraction using the part and the whole, which is 15/60, determine that that is equivalent to ¼ and ¼ is equivalent to 25/100 which determines that it is 25 percent.  They continue in this fashion to determine the rest of the exhibits’ percentages.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75</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210626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What are we determining</a:t>
            </a:r>
            <a:r>
              <a:rPr lang="en-US" baseline="0" dirty="0" smtClean="0"/>
              <a:t> when given certain problems?  If we are looking for 60% of 300, we are given the percent and the whole, so we must be looking for the CLICK to advance” part.”  When we are looking for 60% of a number and that results in 300, we have the percent and the part, so we are looking for the CLICK to advance “whole.”  If we are given 60 out of 300, 60 represents the part, 300 represents the whole, so what we are looking for is the CLICK to advance “percent.” If we were to solve these problems, how do our solving methods differ with each problem?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76</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4209990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Depending on time:</a:t>
            </a:r>
          </a:p>
          <a:p>
            <a:r>
              <a:rPr lang="en-US" dirty="0" smtClean="0"/>
              <a:t>Option</a:t>
            </a:r>
            <a:r>
              <a:rPr lang="en-US" baseline="0" dirty="0" smtClean="0"/>
              <a:t> 1: Model this problem with the document camera showing the work needed for each missing value.  </a:t>
            </a:r>
          </a:p>
          <a:p>
            <a:r>
              <a:rPr lang="en-US" baseline="0" dirty="0" smtClean="0"/>
              <a:t>Option 2:  Have participants complete the table and have time to share in groups.</a:t>
            </a:r>
          </a:p>
          <a:p>
            <a:r>
              <a:rPr lang="en-US" baseline="0" dirty="0" smtClean="0"/>
              <a:t>Option 3:  Use the power point progression of the table to discuss how each of the missing values were determined.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77</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369524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78</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961643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 using the document</a:t>
            </a:r>
            <a:r>
              <a:rPr lang="en-US" baseline="0" dirty="0" smtClean="0"/>
              <a:t> camera.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Ratios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6 Module 1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80</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4922193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81</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Ratios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82</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Ratios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FIRST BULLET) Read the note.</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SECOND BULLET) Read the note.</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THIRD BULLET) Read the note.</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(CLICK TO ADVANCE FOURTH BULLET) Read the note.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Read through</a:t>
            </a:r>
            <a:r>
              <a:rPr lang="en-US" baseline="0" dirty="0" smtClean="0"/>
              <a:t> the problem.  CLICK to advance the task:  Let’s create a table to show how many boys and how many girls are on the team.  CLICK to advance the table.  If the ratio of the number of boys to the number of girls on the team is 4:1, we can show this in the table.  We have 4 boys, 1 girl, and a total of 5 players.  What might be the next set of data on this table?  If we are speaking to the ratio 4:1, then the next set would be (CLICK to advance the boys) 8 boys, (CLICK to advance the girls) 2 girls, and (CLICK to advance the total number of players) together there are 10 total players.  What do we notice about the relationship of the first row of data, and the second row of data?  We can tell that they represent a multiplicative comparison.  Let’s take a look at the next row in the table. Notice that in the first row, there are 4 boys, in the second row, when we doubled the quantity, we had 8 boys, now if we triple the original amount of boys, we will have (CLICK to advance the boys)12 boys.  Notice the pattern in the girls column.  We had 1, then 2, and three times the original amount of girls will give us (CLICK to advance the girls) 3 girls.  When added together, 12+3= (CLICK to advance the total number of players) 15.  Let’s look at the comparison of the data in the total number of players column.  We see that the multiplicative comparison remains constant throughout the table.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X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6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Ratios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47193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5"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7"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Box 13"/>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16" name="TextBox 15"/>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2" name="Rectangle 21"/>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5"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6"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5230" y="4885267"/>
            <a:ext cx="693738" cy="1059590"/>
          </a:xfrm>
          <a:prstGeom prst="rect">
            <a:avLst/>
          </a:prstGeom>
        </p:spPr>
      </p:pic>
      <p:sp>
        <p:nvSpPr>
          <p:cNvPr id="14" name="TextBox 13"/>
          <p:cNvSpPr txBox="1"/>
          <p:nvPr userDrawn="1"/>
        </p:nvSpPr>
        <p:spPr>
          <a:xfrm>
            <a:off x="457200" y="657101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194287"/>
            <a:ext cx="933178" cy="342900"/>
          </a:xfrm>
          <a:prstGeom prst="rect">
            <a:avLst/>
          </a:prstGeom>
        </p:spPr>
      </p:pic>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p:nvPr userDrawn="1"/>
        </p:nvPicPr>
        <p:blipFill>
          <a:blip r:embed="rId2">
            <a:extLst>
              <a:ext uri="{28A0092B-C50C-407E-A947-70E740481C1C}">
                <a14:useLocalDpi xmlns:a14="http://schemas.microsoft.com/office/drawing/2010/main" val="0"/>
              </a:ext>
            </a:extLst>
          </a:blip>
          <a:stretch>
            <a:fillRect/>
          </a:stretch>
        </p:blipFill>
        <p:spPr>
          <a:xfrm>
            <a:off x="7281333" y="4927600"/>
            <a:ext cx="1158284" cy="1012639"/>
          </a:xfrm>
          <a:prstGeom prst="rect">
            <a:avLst/>
          </a:prstGeom>
        </p:spPr>
      </p:pic>
      <p:sp>
        <p:nvSpPr>
          <p:cNvPr id="14" name="TextBox 13"/>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6"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0733" y="4900885"/>
            <a:ext cx="953008" cy="111068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userDrawn="1"/>
        </p:nvSpPr>
        <p:spPr>
          <a:xfrm>
            <a:off x="457200" y="65900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13337"/>
            <a:ext cx="933178" cy="342900"/>
          </a:xfrm>
          <a:prstGeom prst="rect">
            <a:avLst/>
          </a:prstGeom>
        </p:spPr>
      </p:pic>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434949" y="6115471"/>
            <a:ext cx="496903" cy="366713"/>
          </a:xfrm>
          <a:prstGeom prst="rect">
            <a:avLst/>
          </a:prstGeo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6" name="Picture 6"/>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607424" y="4809066"/>
            <a:ext cx="740002" cy="1225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userDrawn="1"/>
        </p:nvSpPr>
        <p:spPr>
          <a:xfrm>
            <a:off x="457200" y="65900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13337"/>
            <a:ext cx="933178" cy="3429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Box 1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13" name="TextBox 12"/>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15" name="Rectangle 14"/>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1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9"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46497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12"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57" r:id="rId6"/>
    <p:sldLayoutId id="2147483662" r:id="rId7"/>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package" Target="../embeddings/Microsoft_Word_Document3.docx"/><Relationship Id="rId3" Type="http://schemas.openxmlformats.org/officeDocument/2006/relationships/notesSlide" Target="../notesSlides/notesSlide41.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package" Target="../embeddings/Microsoft_Word_Document2.docx"/><Relationship Id="rId10" Type="http://schemas.openxmlformats.org/officeDocument/2006/relationships/image" Target="../media/image8.gif"/><Relationship Id="rId4" Type="http://schemas.openxmlformats.org/officeDocument/2006/relationships/oleObject" Target="../embeddings/oleObject2.bin"/><Relationship Id="rId9"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5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package" Target="../embeddings/Microsoft_Word_Document5.docx"/><Relationship Id="rId4" Type="http://schemas.openxmlformats.org/officeDocument/2006/relationships/oleObject" Target="../embeddings/oleObject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40.png"/><Relationship Id="rId5" Type="http://schemas.openxmlformats.org/officeDocument/2006/relationships/package" Target="../embeddings/Microsoft_Word_Document6.docx"/><Relationship Id="rId4"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41.png"/><Relationship Id="rId5" Type="http://schemas.openxmlformats.org/officeDocument/2006/relationships/package" Target="../embeddings/Microsoft_Word_Document7.docx"/><Relationship Id="rId4" Type="http://schemas.openxmlformats.org/officeDocument/2006/relationships/oleObject" Target="../embeddings/oleObject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0.gi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42.png"/><Relationship Id="rId5" Type="http://schemas.openxmlformats.org/officeDocument/2006/relationships/package" Target="../embeddings/Microsoft_Word_Document8.docx"/><Relationship Id="rId4" Type="http://schemas.openxmlformats.org/officeDocument/2006/relationships/oleObject" Target="../embeddings/oleObject8.bin"/></Relationships>
</file>

<file path=ppt/slides/_rels/slide6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nlvm.usu.edu/en/nav/frames_asid_333_g_3_t_1.html?from%20category_g_3_t_1.html"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68.xml"/><Relationship Id="rId7"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package" Target="../embeddings/Microsoft_Word_Document9.docx"/><Relationship Id="rId10" Type="http://schemas.openxmlformats.org/officeDocument/2006/relationships/image" Target="../media/image46.png"/><Relationship Id="rId4" Type="http://schemas.openxmlformats.org/officeDocument/2006/relationships/oleObject" Target="../embeddings/oleObject9.bin"/><Relationship Id="rId9"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6.png"/><Relationship Id="rId4" Type="http://schemas.openxmlformats.org/officeDocument/2006/relationships/image" Target="../media/image55.png"/></Relationships>
</file>

<file path=ppt/slides/_rels/slide7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7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8.gif"/><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7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457200" y="4187952"/>
            <a:ext cx="8229600" cy="758952"/>
          </a:xfrm>
        </p:spPr>
        <p:txBody>
          <a:bodyPr/>
          <a:lstStyle/>
          <a:p>
            <a:r>
              <a:rPr lang="en-US" b="1" i="1" dirty="0" smtClean="0">
                <a:latin typeface="Agenda-Bold"/>
              </a:rPr>
              <a:t>A Story of Ratios</a:t>
            </a:r>
            <a:endParaRPr lang="en-US" b="1" i="1" dirty="0">
              <a:latin typeface="Agenda-Bold"/>
            </a:endParaRPr>
          </a:p>
        </p:txBody>
      </p:sp>
      <p:sp>
        <p:nvSpPr>
          <p:cNvPr id="6" name="Text Placeholder 3"/>
          <p:cNvSpPr>
            <a:spLocks noGrp="1"/>
          </p:cNvSpPr>
          <p:nvPr>
            <p:ph type="body" sz="quarter" idx="11"/>
          </p:nvPr>
        </p:nvSpPr>
        <p:spPr>
          <a:xfrm>
            <a:off x="457200" y="4992624"/>
            <a:ext cx="8229600" cy="493776"/>
          </a:xfrm>
        </p:spPr>
        <p:txBody>
          <a:bodyPr/>
          <a:lstStyle/>
          <a:p>
            <a:r>
              <a:rPr lang="en-US" dirty="0" smtClean="0"/>
              <a:t>Grade 6 – Module 1</a:t>
            </a:r>
            <a:endParaRPr lang="en-US" dirty="0"/>
          </a:p>
        </p:txBody>
      </p:sp>
    </p:spTree>
    <p:extLst>
      <p:ext uri="{BB962C8B-B14F-4D97-AF65-F5344CB8AC3E}">
        <p14:creationId xmlns:p14="http://schemas.microsoft.com/office/powerpoint/2010/main" val="330364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5956914"/>
              </p:ext>
            </p:extLst>
          </p:nvPr>
        </p:nvGraphicFramePr>
        <p:xfrm>
          <a:off x="1308100" y="35052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 of Boys</a:t>
                      </a:r>
                      <a:endParaRPr lang="en-US" dirty="0"/>
                    </a:p>
                  </a:txBody>
                  <a:tcPr/>
                </a:tc>
                <a:tc>
                  <a:txBody>
                    <a:bodyPr/>
                    <a:lstStyle/>
                    <a:p>
                      <a:pPr algn="ctr"/>
                      <a:r>
                        <a:rPr lang="en-US" dirty="0" smtClean="0"/>
                        <a:t>#</a:t>
                      </a:r>
                      <a:r>
                        <a:rPr lang="en-US" baseline="0" dirty="0" smtClean="0"/>
                        <a:t> of Girls</a:t>
                      </a:r>
                      <a:endParaRPr lang="en-US" dirty="0"/>
                    </a:p>
                  </a:txBody>
                  <a:tcPr/>
                </a:tc>
                <a:tc>
                  <a:txBody>
                    <a:bodyPr/>
                    <a:lstStyle/>
                    <a:p>
                      <a:pPr algn="ctr"/>
                      <a:r>
                        <a:rPr lang="en-US" dirty="0" smtClean="0"/>
                        <a:t>Total # of Players</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5</a:t>
                      </a: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
        <p:nvSpPr>
          <p:cNvPr id="3" name="TextBox 2"/>
          <p:cNvSpPr txBox="1"/>
          <p:nvPr/>
        </p:nvSpPr>
        <p:spPr>
          <a:xfrm>
            <a:off x="1816100" y="4229100"/>
            <a:ext cx="5359400" cy="338554"/>
          </a:xfrm>
          <a:prstGeom prst="rect">
            <a:avLst/>
          </a:prstGeom>
          <a:noFill/>
        </p:spPr>
        <p:txBody>
          <a:bodyPr wrap="square" rtlCol="0">
            <a:spAutoFit/>
          </a:bodyPr>
          <a:lstStyle/>
          <a:p>
            <a:r>
              <a:rPr lang="en-US" sz="2400" dirty="0" smtClean="0"/>
              <a:t>       6				  4				    10	</a:t>
            </a:r>
            <a:endParaRPr lang="en-US" sz="2400" dirty="0"/>
          </a:p>
        </p:txBody>
      </p:sp>
      <p:sp>
        <p:nvSpPr>
          <p:cNvPr id="4" name="TextBox 3"/>
          <p:cNvSpPr txBox="1"/>
          <p:nvPr/>
        </p:nvSpPr>
        <p:spPr>
          <a:xfrm>
            <a:off x="1816100" y="4639112"/>
            <a:ext cx="5359400" cy="338554"/>
          </a:xfrm>
          <a:prstGeom prst="rect">
            <a:avLst/>
          </a:prstGeom>
          <a:noFill/>
        </p:spPr>
        <p:txBody>
          <a:bodyPr wrap="square" rtlCol="0">
            <a:spAutoFit/>
          </a:bodyPr>
          <a:lstStyle/>
          <a:p>
            <a:r>
              <a:rPr lang="en-US" sz="2400" dirty="0" smtClean="0"/>
              <a:t>       9				  6				    15</a:t>
            </a:r>
            <a:endParaRPr lang="en-US" sz="2400" dirty="0"/>
          </a:p>
        </p:txBody>
      </p:sp>
      <p:sp>
        <p:nvSpPr>
          <p:cNvPr id="5" name="Title 1"/>
          <p:cNvSpPr txBox="1">
            <a:spLocks/>
          </p:cNvSpPr>
          <p:nvPr/>
        </p:nvSpPr>
        <p:spPr>
          <a:xfrm>
            <a:off x="457200" y="83684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400" b="1" dirty="0" smtClean="0">
                <a:solidFill>
                  <a:schemeClr val="accent6">
                    <a:lumMod val="75000"/>
                  </a:schemeClr>
                </a:solidFill>
                <a:latin typeface="Agenda-Light"/>
              </a:rPr>
              <a:t>Lesson 1- Ratios - Example</a:t>
            </a:r>
            <a:endParaRPr lang="en-US" sz="4400" b="1" dirty="0">
              <a:solidFill>
                <a:schemeClr val="accent6">
                  <a:lumMod val="75000"/>
                </a:schemeClr>
              </a:solidFill>
              <a:latin typeface="Agenda-Light"/>
            </a:endParaRPr>
          </a:p>
        </p:txBody>
      </p:sp>
      <p:sp>
        <p:nvSpPr>
          <p:cNvPr id="6"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latin typeface="Arial" panose="020B0604020202020204" pitchFamily="34" charset="0"/>
                <a:cs typeface="Arial" panose="020B0604020202020204" pitchFamily="34" charset="0"/>
              </a:rPr>
              <a:t>Suppose the ratio of boys to girls on a different soccer team is 3:2</a:t>
            </a:r>
          </a:p>
          <a:p>
            <a:r>
              <a:rPr lang="en-US" baseline="0" dirty="0" smtClean="0">
                <a:latin typeface="Arial" panose="020B0604020202020204" pitchFamily="34" charset="0"/>
                <a:cs typeface="Arial" panose="020B0604020202020204" pitchFamily="34" charset="0"/>
              </a:rPr>
              <a:t>Create a table like the one shown below to show possibilities of the number of boys and girls on the soccer team.</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36848"/>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400" b="1" dirty="0" smtClean="0">
                <a:solidFill>
                  <a:schemeClr val="accent6">
                    <a:lumMod val="75000"/>
                  </a:schemeClr>
                </a:solidFill>
                <a:latin typeface="Agenda-Light"/>
              </a:rPr>
              <a:t>Lesson 1- Ratios - Example</a:t>
            </a:r>
            <a:endParaRPr lang="en-US" sz="4400" b="1" dirty="0">
              <a:solidFill>
                <a:schemeClr val="accent6">
                  <a:lumMod val="75000"/>
                </a:schemeClr>
              </a:solidFill>
              <a:latin typeface="Agenda-Light"/>
            </a:endParaRPr>
          </a:p>
        </p:txBody>
      </p:sp>
      <p:sp>
        <p:nvSpPr>
          <p:cNvPr id="3" name="Content Placeholder 2"/>
          <p:cNvSpPr txBox="1">
            <a:spLocks/>
          </p:cNvSpPr>
          <p:nvPr/>
        </p:nvSpPr>
        <p:spPr>
          <a:xfrm>
            <a:off x="457200" y="1261230"/>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baseline="0" dirty="0" smtClean="0">
                <a:latin typeface="Arial" panose="020B0604020202020204" pitchFamily="34" charset="0"/>
                <a:cs typeface="Arial" panose="020B0604020202020204" pitchFamily="34" charset="0"/>
              </a:rPr>
              <a:t>Can we make a tape diagram (or bar model) that shows that there are 3/2 as many boys as girls? </a:t>
            </a:r>
          </a:p>
          <a:p>
            <a:r>
              <a:rPr lang="en-US" sz="2200" baseline="0" dirty="0" smtClean="0">
                <a:latin typeface="Arial" panose="020B0604020202020204" pitchFamily="34" charset="0"/>
                <a:cs typeface="Arial" panose="020B0604020202020204" pitchFamily="34" charset="0"/>
              </a:rPr>
              <a:t> </a:t>
            </a:r>
          </a:p>
          <a:p>
            <a:r>
              <a:rPr lang="en-US" sz="2200" baseline="0" dirty="0" smtClean="0">
                <a:latin typeface="Arial" panose="020B0604020202020204" pitchFamily="34" charset="0"/>
                <a:cs typeface="Arial" panose="020B0604020202020204" pitchFamily="34" charset="0"/>
              </a:rPr>
              <a:t> </a:t>
            </a:r>
          </a:p>
          <a:p>
            <a:r>
              <a:rPr lang="en-US" sz="2200" baseline="0" dirty="0" smtClean="0">
                <a:latin typeface="Arial" panose="020B0604020202020204" pitchFamily="34" charset="0"/>
                <a:cs typeface="Arial" panose="020B0604020202020204" pitchFamily="34" charset="0"/>
              </a:rPr>
              <a:t>  </a:t>
            </a:r>
          </a:p>
          <a:p>
            <a:r>
              <a:rPr lang="en-US" sz="2200" baseline="0" dirty="0" smtClean="0">
                <a:latin typeface="Arial" panose="020B0604020202020204" pitchFamily="34" charset="0"/>
                <a:cs typeface="Arial" panose="020B0604020202020204" pitchFamily="34" charset="0"/>
              </a:rPr>
              <a:t>Which description makes the relationship easier to visualize?  Saying the ratio is 3 to 2 or saying there are 3 halves as many boys as girls?  </a:t>
            </a:r>
          </a:p>
          <a:p>
            <a:r>
              <a:rPr lang="en-US" sz="2200" i="1" baseline="0" dirty="0" smtClean="0">
                <a:latin typeface="Arial" panose="020B0604020202020204" pitchFamily="34" charset="0"/>
                <a:cs typeface="Arial" panose="020B0604020202020204" pitchFamily="34" charset="0"/>
              </a:rPr>
              <a:t>There is no right or wrong answer, have students explain why they picked their choice.</a:t>
            </a:r>
            <a:endParaRPr lang="en-US" sz="2200" baseline="0" dirty="0" smtClean="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t="20732"/>
          <a:stretch/>
        </p:blipFill>
        <p:spPr bwMode="auto">
          <a:xfrm>
            <a:off x="3024791" y="2129932"/>
            <a:ext cx="2383472" cy="1200150"/>
          </a:xfrm>
          <a:prstGeom prst="rect">
            <a:avLst/>
          </a:prstGeom>
          <a:noFill/>
          <a:ln>
            <a:noFill/>
          </a:ln>
          <a:extLst>
            <a:ext uri="{53640926-AAD7-44d8-BBD7-CCE9431645EC}">
              <a14:shadowObscured xmlns:a14="http://schemas.microsoft.com/office/drawing/2010/main" xmlns=""/>
            </a:ex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7690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1 – Ratios - Discussion</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661226"/>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Find the ratio of the number of men to the number of women in our session.  Use your whiteboards to show the ratio.  </a:t>
            </a:r>
          </a:p>
          <a:p>
            <a:pPr>
              <a:buFont typeface="Arial"/>
              <a:buChar char="•"/>
            </a:pPr>
            <a:r>
              <a:rPr lang="en-US" baseline="0" dirty="0" smtClean="0">
                <a:latin typeface="Arial" panose="020B0604020202020204" pitchFamily="34" charset="0"/>
                <a:cs typeface="Arial" panose="020B0604020202020204" pitchFamily="34" charset="0"/>
              </a:rPr>
              <a:t>Show on your whiteboards how you can write this ratio as a multiplicative comparison without using ratios.</a:t>
            </a:r>
          </a:p>
          <a:p>
            <a:pPr>
              <a:buFont typeface="Arial"/>
              <a:buChar char="•"/>
            </a:pPr>
            <a:r>
              <a:rPr lang="en-US" baseline="0" dirty="0" smtClean="0">
                <a:latin typeface="Arial" panose="020B0604020202020204" pitchFamily="34" charset="0"/>
                <a:cs typeface="Arial" panose="020B0604020202020204" pitchFamily="34" charset="0"/>
              </a:rPr>
              <a:t>Compare your answer with your neighbor.  Does everyone’s look exactly the same? </a:t>
            </a:r>
          </a:p>
          <a:p>
            <a:pPr>
              <a:buFont typeface="Arial"/>
              <a:buChar char="•"/>
            </a:pPr>
            <a:r>
              <a:rPr lang="en-US" baseline="0" dirty="0" smtClean="0">
                <a:latin typeface="Arial" panose="020B0604020202020204" pitchFamily="34" charset="0"/>
                <a:cs typeface="Arial" panose="020B0604020202020204" pitchFamily="34" charset="0"/>
              </a:rPr>
              <a:t>Write the ratio of the number of women to the number of men in our session on your whiteboard.  </a:t>
            </a:r>
          </a:p>
          <a:p>
            <a:pPr>
              <a:buFont typeface="Arial"/>
              <a:buChar char="•"/>
            </a:pPr>
            <a:r>
              <a:rPr lang="en-US" baseline="0" dirty="0" smtClean="0">
                <a:latin typeface="Arial" panose="020B0604020202020204" pitchFamily="34" charset="0"/>
                <a:cs typeface="Arial" panose="020B0604020202020204" pitchFamily="34" charset="0"/>
              </a:rPr>
              <a:t>Is the ratio of the number of women to the number of men the same as the ratio of the number of men to the number of </a:t>
            </a:r>
          </a:p>
          <a:p>
            <a:pPr marL="0" indent="0"/>
            <a:r>
              <a:rPr lang="en-US" baseline="0" dirty="0" smtClean="0">
                <a:latin typeface="Arial" panose="020B0604020202020204" pitchFamily="34" charset="0"/>
                <a:cs typeface="Arial" panose="020B0604020202020204" pitchFamily="34" charset="0"/>
              </a:rPr>
              <a:t>	women? </a:t>
            </a:r>
            <a:endParaRPr lang="en-US"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6837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1 – Ratios – Example 2</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aseline="0" dirty="0" smtClean="0">
                <a:latin typeface="Arial" panose="020B0604020202020204" pitchFamily="34" charset="0"/>
                <a:cs typeface="Arial" panose="020B0604020202020204" pitchFamily="34" charset="0"/>
              </a:rPr>
              <a:t>Students record a ratio for each of the examples you provide</a:t>
            </a:r>
          </a:p>
          <a:p>
            <a:pPr>
              <a:buFont typeface="Arial"/>
              <a:buChar char="•"/>
            </a:pPr>
            <a:r>
              <a:rPr lang="en-US" baseline="0" dirty="0" smtClean="0">
                <a:latin typeface="Arial" panose="020B0604020202020204" pitchFamily="34" charset="0"/>
                <a:cs typeface="Arial" panose="020B0604020202020204" pitchFamily="34" charset="0"/>
              </a:rPr>
              <a:t>You traveled out of state this summer. </a:t>
            </a:r>
          </a:p>
          <a:p>
            <a:pPr>
              <a:buFont typeface="Arial"/>
              <a:buChar char="•"/>
            </a:pPr>
            <a:r>
              <a:rPr lang="en-US" baseline="0" dirty="0" smtClean="0">
                <a:latin typeface="Arial" panose="020B0604020202020204" pitchFamily="34" charset="0"/>
                <a:cs typeface="Arial" panose="020B0604020202020204" pitchFamily="34" charset="0"/>
              </a:rPr>
              <a:t>You did not travel out of state this summer.</a:t>
            </a:r>
          </a:p>
          <a:p>
            <a:pPr>
              <a:buFont typeface="Arial"/>
              <a:buChar char="•"/>
            </a:pPr>
            <a:r>
              <a:rPr lang="en-US" baseline="0" dirty="0" smtClean="0">
                <a:latin typeface="Arial" panose="020B0604020202020204" pitchFamily="34" charset="0"/>
                <a:cs typeface="Arial" panose="020B0604020202020204" pitchFamily="34" charset="0"/>
              </a:rPr>
              <a:t>You have at least one sibling. </a:t>
            </a:r>
          </a:p>
          <a:p>
            <a:pPr>
              <a:buFont typeface="Arial"/>
              <a:buChar char="•"/>
            </a:pPr>
            <a:r>
              <a:rPr lang="en-US" baseline="0" dirty="0" smtClean="0">
                <a:latin typeface="Arial" panose="020B0604020202020204" pitchFamily="34" charset="0"/>
                <a:cs typeface="Arial" panose="020B0604020202020204" pitchFamily="34" charset="0"/>
              </a:rPr>
              <a:t>You are an only child.</a:t>
            </a:r>
          </a:p>
          <a:p>
            <a:pPr>
              <a:buFont typeface="Arial"/>
              <a:buChar char="•"/>
            </a:pPr>
            <a:r>
              <a:rPr lang="en-US" baseline="0" dirty="0" smtClean="0">
                <a:latin typeface="Arial" panose="020B0604020202020204" pitchFamily="34" charset="0"/>
                <a:cs typeface="Arial" panose="020B0604020202020204" pitchFamily="34" charset="0"/>
              </a:rPr>
              <a:t>Your favorite class is math.</a:t>
            </a:r>
          </a:p>
          <a:p>
            <a:pPr>
              <a:buFont typeface="Arial"/>
              <a:buChar char="•"/>
            </a:pPr>
            <a:r>
              <a:rPr lang="en-US" baseline="0" dirty="0" smtClean="0">
                <a:latin typeface="Arial" panose="020B0604020202020204" pitchFamily="34" charset="0"/>
                <a:cs typeface="Arial" panose="020B0604020202020204" pitchFamily="34" charset="0"/>
              </a:rPr>
              <a:t>Your favorite class is not math. </a:t>
            </a:r>
            <a:endParaRPr lang="en-US"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9990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1 - Exercises</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charset="0"/>
              <a:buAutoNum type="arabicPeriod"/>
            </a:pPr>
            <a:r>
              <a:rPr lang="en-US" baseline="0" dirty="0" smtClean="0">
                <a:latin typeface="Arial" panose="020B0604020202020204" pitchFamily="34" charset="0"/>
                <a:cs typeface="Arial" panose="020B0604020202020204" pitchFamily="34" charset="0"/>
              </a:rPr>
              <a:t>Students look around the classroom to think of their own ratios.  They create written ratio statements that represent their ratios in one of the summary forms.  </a:t>
            </a:r>
          </a:p>
          <a:p>
            <a:pPr marL="457200" indent="-457200">
              <a:buFont typeface="Arial" charset="0"/>
              <a:buAutoNum type="arabicPeriod"/>
            </a:pPr>
            <a:r>
              <a:rPr lang="en-US" baseline="0" dirty="0" smtClean="0">
                <a:latin typeface="Arial" panose="020B0604020202020204" pitchFamily="34" charset="0"/>
                <a:cs typeface="Arial" panose="020B0604020202020204" pitchFamily="34" charset="0"/>
              </a:rPr>
              <a:t>Using words, describe a ratio that represents each ratio below.  </a:t>
            </a:r>
          </a:p>
          <a:p>
            <a:pPr lvl="1" indent="-342900">
              <a:buFont typeface="+mj-lt"/>
              <a:buAutoNum type="alphaLcPeriod"/>
            </a:pPr>
            <a:r>
              <a:rPr lang="en-US" baseline="0" dirty="0" smtClean="0"/>
              <a:t>1 to 12</a:t>
            </a:r>
          </a:p>
          <a:p>
            <a:pPr lvl="1" indent="-342900">
              <a:buFont typeface="+mj-lt"/>
              <a:buAutoNum type="alphaLcPeriod"/>
            </a:pPr>
            <a:r>
              <a:rPr lang="en-US" baseline="0" dirty="0" smtClean="0"/>
              <a:t>12:1</a:t>
            </a:r>
          </a:p>
          <a:p>
            <a:pPr lvl="1" indent="-342900">
              <a:buFont typeface="+mj-lt"/>
              <a:buAutoNum type="alphaLcPeriod"/>
            </a:pPr>
            <a:r>
              <a:rPr lang="en-US" baseline="0" dirty="0" smtClean="0"/>
              <a:t>2 to 5</a:t>
            </a:r>
          </a:p>
          <a:p>
            <a:pPr lvl="1" indent="-342900">
              <a:buFont typeface="+mj-lt"/>
              <a:buAutoNum type="alphaLcPeriod"/>
            </a:pPr>
            <a:r>
              <a:rPr lang="en-US" baseline="0" dirty="0" smtClean="0"/>
              <a:t>5 to 2</a:t>
            </a:r>
          </a:p>
          <a:p>
            <a:pPr lvl="1" indent="-342900">
              <a:buFont typeface="+mj-lt"/>
              <a:buAutoNum type="alphaLcPeriod"/>
            </a:pPr>
            <a:r>
              <a:rPr lang="en-US" baseline="0" dirty="0" smtClean="0"/>
              <a:t>10:2</a:t>
            </a:r>
          </a:p>
          <a:p>
            <a:pPr lvl="1" indent="-342900">
              <a:buFont typeface="+mj-lt"/>
              <a:buAutoNum type="alphaLcPeriod"/>
            </a:pPr>
            <a:r>
              <a:rPr lang="en-US" baseline="0" dirty="0" smtClean="0"/>
              <a:t>2:10</a:t>
            </a:r>
          </a:p>
        </p:txBody>
      </p:sp>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1567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1 – Exit Ticket</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baseline="0" dirty="0" smtClean="0">
                <a:latin typeface="Arial" panose="020B0604020202020204" pitchFamily="34" charset="0"/>
                <a:cs typeface="Arial" panose="020B0604020202020204" pitchFamily="34" charset="0"/>
              </a:rPr>
              <a:t>Write a ratio for the following description:  Kaleel made three times as many baskets as John during basketball practice.</a:t>
            </a:r>
          </a:p>
          <a:p>
            <a:pPr marL="457200" indent="-457200">
              <a:buFont typeface="+mj-lt"/>
              <a:buAutoNum type="arabicPeriod"/>
            </a:pPr>
            <a:endParaRPr lang="en-US" baseline="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baseline="0" dirty="0" smtClean="0">
              <a:latin typeface="Arial" panose="020B0604020202020204" pitchFamily="34" charset="0"/>
              <a:cs typeface="Arial" panose="020B0604020202020204" pitchFamily="34" charset="0"/>
            </a:endParaRPr>
          </a:p>
          <a:p>
            <a:pPr marL="457200" indent="-457200">
              <a:buFont typeface="+mj-lt"/>
              <a:buAutoNum type="arabicPeriod"/>
            </a:pPr>
            <a:r>
              <a:rPr lang="en-US" baseline="0" dirty="0" smtClean="0">
                <a:latin typeface="Arial" panose="020B0604020202020204" pitchFamily="34" charset="0"/>
                <a:cs typeface="Arial" panose="020B0604020202020204" pitchFamily="34" charset="0"/>
              </a:rPr>
              <a:t>Describe a situation that could be modeled with the ratio 4:1.</a:t>
            </a:r>
          </a:p>
          <a:p>
            <a:pPr marL="457200" indent="-457200">
              <a:buFont typeface="+mj-lt"/>
              <a:buAutoNum type="arabicPeriod"/>
            </a:pPr>
            <a:endParaRPr lang="en-US" baseline="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baseline="0" dirty="0" smtClean="0">
              <a:latin typeface="Arial" panose="020B0604020202020204" pitchFamily="34" charset="0"/>
              <a:cs typeface="Arial" panose="020B0604020202020204" pitchFamily="34" charset="0"/>
            </a:endParaRPr>
          </a:p>
          <a:p>
            <a:pPr marL="457200" indent="-457200">
              <a:buFont typeface="+mj-lt"/>
              <a:buAutoNum type="arabicPeriod"/>
            </a:pPr>
            <a:r>
              <a:rPr lang="en-US" baseline="0" dirty="0" smtClean="0">
                <a:latin typeface="Arial" panose="020B0604020202020204" pitchFamily="34" charset="0"/>
                <a:cs typeface="Arial" panose="020B0604020202020204" pitchFamily="34" charset="0"/>
              </a:rPr>
              <a:t>Write a ratio for the following description:  For every 6 cups of flour in a bread recipe, there are 2 cups of milk.   </a:t>
            </a:r>
            <a:endParaRPr lang="en-US"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27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0531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1 – Problem Set</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aseline="0" dirty="0" smtClean="0">
                <a:latin typeface="Arial" panose="020B0604020202020204" pitchFamily="34" charset="0"/>
                <a:cs typeface="Arial" panose="020B0604020202020204" pitchFamily="34" charset="0"/>
              </a:rPr>
              <a:t>1. At the </a:t>
            </a:r>
            <a:r>
              <a:rPr lang="en-US" sz="1200" i="1" baseline="0" dirty="0" smtClean="0">
                <a:latin typeface="Arial" panose="020B0604020202020204" pitchFamily="34" charset="0"/>
                <a:cs typeface="Arial" panose="020B0604020202020204" pitchFamily="34" charset="0"/>
              </a:rPr>
              <a:t>6</a:t>
            </a:r>
            <a:r>
              <a:rPr lang="en-US" sz="1200" baseline="0" dirty="0" smtClean="0">
                <a:latin typeface="Arial" panose="020B0604020202020204" pitchFamily="34" charset="0"/>
                <a:cs typeface="Arial" panose="020B0604020202020204" pitchFamily="34" charset="0"/>
              </a:rPr>
              <a:t>th grade school dance, there are </a:t>
            </a:r>
            <a:r>
              <a:rPr lang="en-US" sz="1200" i="1" baseline="0" dirty="0" smtClean="0">
                <a:latin typeface="Arial" panose="020B0604020202020204" pitchFamily="34" charset="0"/>
                <a:cs typeface="Arial" panose="020B0604020202020204" pitchFamily="34" charset="0"/>
              </a:rPr>
              <a:t>132</a:t>
            </a:r>
            <a:r>
              <a:rPr lang="en-US" sz="1200" baseline="0" dirty="0" smtClean="0">
                <a:latin typeface="Arial" panose="020B0604020202020204" pitchFamily="34" charset="0"/>
                <a:cs typeface="Arial" panose="020B0604020202020204" pitchFamily="34" charset="0"/>
              </a:rPr>
              <a:t> boys, </a:t>
            </a:r>
            <a:r>
              <a:rPr lang="en-US" sz="1200" i="1" baseline="0" dirty="0" smtClean="0">
                <a:latin typeface="Arial" panose="020B0604020202020204" pitchFamily="34" charset="0"/>
                <a:cs typeface="Arial" panose="020B0604020202020204" pitchFamily="34" charset="0"/>
              </a:rPr>
              <a:t>89</a:t>
            </a:r>
            <a:r>
              <a:rPr lang="en-US" sz="1200" baseline="0" dirty="0" smtClean="0">
                <a:latin typeface="Arial" panose="020B0604020202020204" pitchFamily="34" charset="0"/>
                <a:cs typeface="Arial" panose="020B0604020202020204" pitchFamily="34" charset="0"/>
              </a:rPr>
              <a:t> girls, and </a:t>
            </a:r>
            <a:r>
              <a:rPr lang="en-US" sz="1200" i="1" baseline="0" dirty="0" smtClean="0">
                <a:latin typeface="Arial" panose="020B0604020202020204" pitchFamily="34" charset="0"/>
                <a:cs typeface="Arial" panose="020B0604020202020204" pitchFamily="34" charset="0"/>
              </a:rPr>
              <a:t>14 </a:t>
            </a:r>
            <a:r>
              <a:rPr lang="en-US" sz="1200" baseline="0" dirty="0" smtClean="0">
                <a:latin typeface="Arial" panose="020B0604020202020204" pitchFamily="34" charset="0"/>
                <a:cs typeface="Arial" panose="020B0604020202020204" pitchFamily="34" charset="0"/>
              </a:rPr>
              <a:t>adults. </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Write the ratio of the number of boys to the number of girls.  		</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Write the same ratio using another form (</a:t>
            </a:r>
            <a:r>
              <a:rPr lang="en-US" sz="1200" i="1" baseline="0" dirty="0" smtClean="0">
                <a:latin typeface="Arial" panose="020B0604020202020204" pitchFamily="34" charset="0"/>
                <a:cs typeface="Arial" panose="020B0604020202020204" pitchFamily="34" charset="0"/>
              </a:rPr>
              <a:t>A: B</a:t>
            </a:r>
            <a:r>
              <a:rPr lang="en-US" sz="1200" baseline="0" dirty="0" smtClean="0">
                <a:latin typeface="Arial" panose="020B0604020202020204" pitchFamily="34" charset="0"/>
                <a:cs typeface="Arial" panose="020B0604020202020204" pitchFamily="34" charset="0"/>
              </a:rPr>
              <a:t> vs. </a:t>
            </a:r>
            <a:r>
              <a:rPr lang="en-US" sz="1200" i="1" baseline="0" dirty="0" smtClean="0">
                <a:latin typeface="Arial" panose="020B0604020202020204" pitchFamily="34" charset="0"/>
                <a:cs typeface="Arial" panose="020B0604020202020204" pitchFamily="34" charset="0"/>
              </a:rPr>
              <a:t>A </a:t>
            </a:r>
            <a:r>
              <a:rPr lang="en-US" sz="1200" baseline="0" dirty="0" smtClean="0">
                <a:latin typeface="Arial" panose="020B0604020202020204" pitchFamily="34" charset="0"/>
                <a:cs typeface="Arial" panose="020B0604020202020204" pitchFamily="34" charset="0"/>
              </a:rPr>
              <a:t>to </a:t>
            </a:r>
            <a:r>
              <a:rPr lang="en-US" sz="1200" i="1" baseline="0" dirty="0" smtClean="0">
                <a:latin typeface="Arial" panose="020B0604020202020204" pitchFamily="34" charset="0"/>
                <a:cs typeface="Arial" panose="020B0604020202020204" pitchFamily="34" charset="0"/>
              </a:rPr>
              <a:t>B</a:t>
            </a:r>
            <a:r>
              <a:rPr lang="en-US" sz="1200" baseline="0" dirty="0" smtClean="0">
                <a:latin typeface="Arial" panose="020B0604020202020204" pitchFamily="34" charset="0"/>
                <a:cs typeface="Arial" panose="020B0604020202020204" pitchFamily="34" charset="0"/>
              </a:rPr>
              <a:t>).  	</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Write the ratio of the number of boys to the number of adults.  	</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Write the same ratio using another form.	</a:t>
            </a:r>
          </a:p>
          <a:p>
            <a:r>
              <a:rPr lang="en-US" sz="1200" baseline="0" dirty="0" smtClean="0">
                <a:latin typeface="Arial" panose="020B0604020202020204" pitchFamily="34" charset="0"/>
                <a:cs typeface="Arial" panose="020B0604020202020204" pitchFamily="34" charset="0"/>
              </a:rPr>
              <a:t> </a:t>
            </a:r>
          </a:p>
          <a:p>
            <a:r>
              <a:rPr lang="en-US" sz="1200" baseline="0" dirty="0" smtClean="0">
                <a:latin typeface="Arial" panose="020B0604020202020204" pitchFamily="34" charset="0"/>
                <a:cs typeface="Arial" panose="020B0604020202020204" pitchFamily="34" charset="0"/>
              </a:rPr>
              <a:t>2. In the cafeteria, </a:t>
            </a:r>
            <a:r>
              <a:rPr lang="en-US" sz="1200" i="1" baseline="0" dirty="0" smtClean="0">
                <a:latin typeface="Arial" panose="020B0604020202020204" pitchFamily="34" charset="0"/>
                <a:cs typeface="Arial" panose="020B0604020202020204" pitchFamily="34" charset="0"/>
              </a:rPr>
              <a:t>100</a:t>
            </a:r>
            <a:r>
              <a:rPr lang="en-US" sz="1200" baseline="0" dirty="0" smtClean="0">
                <a:latin typeface="Arial" panose="020B0604020202020204" pitchFamily="34" charset="0"/>
                <a:cs typeface="Arial" panose="020B0604020202020204" pitchFamily="34" charset="0"/>
              </a:rPr>
              <a:t> milk cartons were put out for breakfast.  At the end of breakfast, </a:t>
            </a:r>
            <a:r>
              <a:rPr lang="en-US" sz="1200" i="1" baseline="0" dirty="0" smtClean="0">
                <a:latin typeface="Arial" panose="020B0604020202020204" pitchFamily="34" charset="0"/>
                <a:cs typeface="Arial" panose="020B0604020202020204" pitchFamily="34" charset="0"/>
              </a:rPr>
              <a:t>27</a:t>
            </a:r>
            <a:r>
              <a:rPr lang="en-US" sz="1200" baseline="0" dirty="0" smtClean="0">
                <a:latin typeface="Arial" panose="020B0604020202020204" pitchFamily="34" charset="0"/>
                <a:cs typeface="Arial" panose="020B0604020202020204" pitchFamily="34" charset="0"/>
              </a:rPr>
              <a:t> remained.</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What is the ratio of the number of milk cartons taken to total number of milk cartons?			</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What is the ratio of the number of milk cartons remaining to the number of milk cartons taken?	</a:t>
            </a:r>
          </a:p>
          <a:p>
            <a:r>
              <a:rPr lang="en-US" sz="1200" baseline="0" dirty="0" smtClean="0">
                <a:latin typeface="Arial" panose="020B0604020202020204" pitchFamily="34" charset="0"/>
                <a:cs typeface="Arial" panose="020B0604020202020204" pitchFamily="34" charset="0"/>
              </a:rPr>
              <a:t> </a:t>
            </a:r>
          </a:p>
          <a:p>
            <a:pPr marL="0" indent="0"/>
            <a:r>
              <a:rPr lang="en-US" sz="1200" baseline="0" dirty="0" smtClean="0">
                <a:latin typeface="Arial" panose="020B0604020202020204" pitchFamily="34" charset="0"/>
                <a:cs typeface="Arial" panose="020B0604020202020204" pitchFamily="34" charset="0"/>
              </a:rPr>
              <a:t>3. Choose a situation that could be described by the following ratios, and write a sentence to describe the ratio in the context of the situation you chose.	For example: </a:t>
            </a:r>
            <a:r>
              <a:rPr lang="en-US" sz="1200" i="1" baseline="0" dirty="0" smtClean="0">
                <a:latin typeface="Arial" panose="020B0604020202020204" pitchFamily="34" charset="0"/>
                <a:cs typeface="Arial" panose="020B0604020202020204" pitchFamily="34" charset="0"/>
              </a:rPr>
              <a:t>3:2</a:t>
            </a:r>
            <a:r>
              <a:rPr lang="en-US" sz="1200" baseline="0" dirty="0" smtClean="0">
                <a:latin typeface="Arial" panose="020B0604020202020204" pitchFamily="34" charset="0"/>
                <a:cs typeface="Arial" panose="020B0604020202020204" pitchFamily="34" charset="0"/>
              </a:rPr>
              <a:t>.  When making pink paint, the art teacher uses the ratio </a:t>
            </a:r>
            <a:r>
              <a:rPr lang="en-US" sz="1200" i="1" baseline="0" dirty="0" smtClean="0">
                <a:latin typeface="Arial" panose="020B0604020202020204" pitchFamily="34" charset="0"/>
                <a:cs typeface="Arial" panose="020B0604020202020204" pitchFamily="34" charset="0"/>
              </a:rPr>
              <a:t>3:2</a:t>
            </a:r>
            <a:r>
              <a:rPr lang="en-US" sz="1200" baseline="0" dirty="0" smtClean="0">
                <a:latin typeface="Arial" panose="020B0604020202020204" pitchFamily="34" charset="0"/>
                <a:cs typeface="Arial" panose="020B0604020202020204" pitchFamily="34" charset="0"/>
              </a:rPr>
              <a:t>.  For every </a:t>
            </a:r>
            <a:r>
              <a:rPr lang="en-US" sz="1200" i="1" baseline="0" dirty="0" smtClean="0">
                <a:latin typeface="Arial" panose="020B0604020202020204" pitchFamily="34" charset="0"/>
                <a:cs typeface="Arial" panose="020B0604020202020204" pitchFamily="34" charset="0"/>
              </a:rPr>
              <a:t>3</a:t>
            </a:r>
            <a:r>
              <a:rPr lang="en-US" sz="1200" baseline="0" dirty="0" smtClean="0">
                <a:latin typeface="Arial" panose="020B0604020202020204" pitchFamily="34" charset="0"/>
                <a:cs typeface="Arial" panose="020B0604020202020204" pitchFamily="34" charset="0"/>
              </a:rPr>
              <a:t> cups of white paint she uses in the mixture, she needs to use </a:t>
            </a:r>
            <a:r>
              <a:rPr lang="en-US" sz="1200" i="1" baseline="0" dirty="0" smtClean="0">
                <a:latin typeface="Arial" panose="020B0604020202020204" pitchFamily="34" charset="0"/>
                <a:cs typeface="Arial" panose="020B0604020202020204" pitchFamily="34" charset="0"/>
              </a:rPr>
              <a:t>2</a:t>
            </a:r>
            <a:r>
              <a:rPr lang="en-US" sz="1200" baseline="0" dirty="0" smtClean="0">
                <a:latin typeface="Arial" panose="020B0604020202020204" pitchFamily="34" charset="0"/>
                <a:cs typeface="Arial" panose="020B0604020202020204" pitchFamily="34" charset="0"/>
              </a:rPr>
              <a:t> cups of red paint. </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1 to 2	</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29 to 30</a:t>
            </a:r>
          </a:p>
          <a:p>
            <a:pPr marL="509588" lvl="1" indent="-228600">
              <a:buFont typeface="+mj-lt"/>
              <a:buAutoNum type="alphaLcPeriod"/>
            </a:pPr>
            <a:r>
              <a:rPr lang="en-US" sz="1200" baseline="0" dirty="0" smtClean="0">
                <a:latin typeface="Arial" panose="020B0604020202020204" pitchFamily="34" charset="0"/>
                <a:cs typeface="Arial" panose="020B0604020202020204" pitchFamily="34" charset="0"/>
              </a:rPr>
              <a:t>52:12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27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2 - Ratios</a:t>
            </a:r>
            <a:endParaRPr lang="en-US" b="1" baseline="0"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reinforce their understanding that a ratio is an ordered pair of non-negative numbers, which are not both zero.  Students continue to learn and use the precise language and notation of ratios (3: 2, 3 to 2).  Students demonstrate their understanding that the order of the pair of numbers in a ratio matters.</a:t>
            </a:r>
          </a:p>
          <a:p>
            <a:pPr>
              <a:buFont typeface="Arial"/>
              <a:buChar char="•"/>
            </a:pPr>
            <a:r>
              <a:rPr lang="en-US" baseline="0" dirty="0" smtClean="0">
                <a:latin typeface="Arial" panose="020B0604020202020204" pitchFamily="34" charset="0"/>
                <a:cs typeface="Arial" panose="020B0604020202020204" pitchFamily="34" charset="0"/>
              </a:rPr>
              <a:t>Students create multiple ratios from a context in which more than two quantities are given.  Students conceive of real-world contextual situations to match a given ratio.</a:t>
            </a:r>
            <a:endParaRPr lang="en-US" baseline="0" dirty="0">
              <a:latin typeface="Arial" panose="020B0604020202020204" pitchFamily="34" charset="0"/>
              <a:cs typeface="Arial" panose="020B0604020202020204" pitchFamily="34" charset="0"/>
            </a:endParaRPr>
          </a:p>
        </p:txBody>
      </p:sp>
      <p:pic>
        <p:nvPicPr>
          <p:cNvPr id="4" name="Picture 3" descr="lesson-icon-explor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526737"/>
            <a:ext cx="562353" cy="562353"/>
          </a:xfrm>
          <a:prstGeom prst="rect">
            <a:avLst/>
          </a:prstGeom>
        </p:spPr>
      </p:pic>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803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2 - Ratios</a:t>
            </a:r>
            <a:endParaRPr lang="en-US" sz="4000" b="1" dirty="0">
              <a:solidFill>
                <a:schemeClr val="accent6">
                  <a:lumMod val="75000"/>
                </a:schemeClr>
              </a:solidFill>
              <a:latin typeface="Agenda-Light"/>
            </a:endParaRPr>
          </a:p>
        </p:txBody>
      </p:sp>
      <p:pic>
        <p:nvPicPr>
          <p:cNvPr id="3" name="Picture 2"/>
          <p:cNvPicPr>
            <a:picLocks noChangeAspect="1"/>
          </p:cNvPicPr>
          <p:nvPr/>
        </p:nvPicPr>
        <p:blipFill>
          <a:blip r:embed="rId3"/>
          <a:stretch>
            <a:fillRect/>
          </a:stretch>
        </p:blipFill>
        <p:spPr>
          <a:xfrm>
            <a:off x="561203" y="1003300"/>
            <a:ext cx="7350897" cy="2857500"/>
          </a:xfrm>
          <a:prstGeom prst="rect">
            <a:avLst/>
          </a:prstGeom>
        </p:spPr>
      </p:pic>
      <p:pic>
        <p:nvPicPr>
          <p:cNvPr id="4" name="Picture 3"/>
          <p:cNvPicPr>
            <a:picLocks noChangeAspect="1"/>
          </p:cNvPicPr>
          <p:nvPr/>
        </p:nvPicPr>
        <p:blipFill>
          <a:blip r:embed="rId4"/>
          <a:stretch>
            <a:fillRect/>
          </a:stretch>
        </p:blipFill>
        <p:spPr>
          <a:xfrm>
            <a:off x="266700" y="3860800"/>
            <a:ext cx="4025900" cy="2413000"/>
          </a:xfrm>
          <a:prstGeom prst="rect">
            <a:avLst/>
          </a:prstGeom>
        </p:spPr>
      </p:pic>
      <p:pic>
        <p:nvPicPr>
          <p:cNvPr id="5" name="Picture 4"/>
          <p:cNvPicPr>
            <a:picLocks noChangeAspect="1"/>
          </p:cNvPicPr>
          <p:nvPr/>
        </p:nvPicPr>
        <p:blipFill>
          <a:blip r:embed="rId5"/>
          <a:stretch>
            <a:fillRect/>
          </a:stretch>
        </p:blipFill>
        <p:spPr>
          <a:xfrm>
            <a:off x="4406900" y="3860800"/>
            <a:ext cx="3924300" cy="2341105"/>
          </a:xfrm>
          <a:prstGeom prst="rect">
            <a:avLst/>
          </a:prstGeom>
        </p:spPr>
      </p:pic>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3 – Equivalent Ratios</a:t>
            </a:r>
            <a:endParaRPr lang="en-US" b="1" baseline="0"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develop an intuitive understanding of equivalent ratios by using tape diagrams to explore possible quantities of each part given the part to part ratio.  Students use tape diagrams to solve problems where the part to part ratio is given and the value of one of the quantities is given.</a:t>
            </a:r>
          </a:p>
          <a:p>
            <a:pPr>
              <a:buFont typeface="Arial"/>
              <a:buChar char="•"/>
            </a:pPr>
            <a:r>
              <a:rPr lang="en-US" baseline="0" dirty="0" smtClean="0">
                <a:latin typeface="Arial" panose="020B0604020202020204" pitchFamily="34" charset="0"/>
                <a:cs typeface="Arial" panose="020B0604020202020204" pitchFamily="34" charset="0"/>
              </a:rPr>
              <a:t>Students formalize a definition of equivalent ratios: Two ratios 𝐴:𝐵 and 𝐶:𝐷 are equivalent ratios if there is a positive number, 𝑐, such that 𝐶=𝑐𝐴 and 𝐷=𝑐𝐵.</a:t>
            </a:r>
          </a:p>
          <a:p>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455867"/>
            <a:ext cx="562353" cy="562353"/>
          </a:xfrm>
          <a:prstGeom prst="rect">
            <a:avLst/>
          </a:prstGeom>
        </p:spPr>
      </p:pic>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304800" y="654908"/>
            <a:ext cx="8229600" cy="5693442"/>
          </a:xfrm>
        </p:spPr>
        <p:txBody>
          <a:bodyPr anchor="ctr"/>
          <a:lstStyle/>
          <a:p>
            <a:pPr>
              <a:spcAft>
                <a:spcPts val="0"/>
              </a:spcAft>
            </a:pPr>
            <a:r>
              <a:rPr lang="en-US" dirty="0" smtClean="0"/>
              <a:t>	</a:t>
            </a:r>
            <a:r>
              <a:rPr lang="en-US" sz="2000" dirty="0" smtClean="0"/>
              <a:t>This PowerPoint </a:t>
            </a:r>
            <a:r>
              <a:rPr lang="en-US" sz="2000" dirty="0"/>
              <a:t>presentation is provided to individuals </a:t>
            </a:r>
            <a:r>
              <a:rPr lang="en-US" sz="2000" dirty="0" smtClean="0"/>
              <a:t>who participated </a:t>
            </a:r>
            <a:r>
              <a:rPr lang="en-US" sz="2000" dirty="0"/>
              <a:t>in a live training by professional developers certified by, or affiliated with, the copyright holder, Common Core, Inc. </a:t>
            </a:r>
            <a:r>
              <a:rPr lang="en-US" sz="2000" dirty="0" smtClean="0"/>
              <a:t>It </a:t>
            </a:r>
            <a:r>
              <a:rPr lang="en-US" sz="2000"/>
              <a:t>may </a:t>
            </a:r>
            <a:r>
              <a:rPr lang="en-US" sz="2000" smtClean="0"/>
              <a:t>not </a:t>
            </a:r>
            <a:r>
              <a:rPr lang="en-US" sz="2000" dirty="0"/>
              <a:t>be altered in any way. </a:t>
            </a:r>
            <a:r>
              <a:rPr lang="en-US" sz="2000" dirty="0" smtClean="0"/>
              <a:t>The </a:t>
            </a:r>
            <a:r>
              <a:rPr lang="en-US" sz="2000" dirty="0"/>
              <a:t>presentation may be shared for non-commercial </a:t>
            </a:r>
            <a:r>
              <a:rPr lang="en-US" sz="2000" dirty="0" smtClean="0"/>
              <a:t>purposes only. However, Common </a:t>
            </a:r>
            <a:r>
              <a:rPr lang="en-US" sz="2000" dirty="0"/>
              <a:t>Core makes no representations or warranties about the effectiveness of training provided by non-certified/non-affiliated presenters of the material</a:t>
            </a:r>
            <a:r>
              <a:rPr lang="en-US" sz="2000" dirty="0" smtClean="0"/>
              <a:t>. Any commercial use of this presentation is illegal and violates the copyrights of Common Core, Inc.</a:t>
            </a:r>
            <a:endParaRPr lang="en-US" sz="2000" dirty="0"/>
          </a:p>
          <a:p>
            <a:endParaRPr lang="en-US" dirty="0"/>
          </a:p>
        </p:txBody>
      </p:sp>
    </p:spTree>
    <p:extLst>
      <p:ext uri="{BB962C8B-B14F-4D97-AF65-F5344CB8AC3E}">
        <p14:creationId xmlns:p14="http://schemas.microsoft.com/office/powerpoint/2010/main" val="180860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4500" y="826137"/>
            <a:ext cx="72644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3 – Equivalent Ratios</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aseline="0" dirty="0" smtClean="0">
                <a:latin typeface="Arial" panose="020B0604020202020204" pitchFamily="34" charset="0"/>
                <a:cs typeface="Arial" panose="020B0604020202020204" pitchFamily="34" charset="0"/>
              </a:rPr>
              <a:t>Shanni and Mel are using ribbon to decorate a project in their art class. The ratio of the length of Shanni’s ribbon to the length of Mel’s ribbon is 7:3. </a:t>
            </a:r>
          </a:p>
          <a:p>
            <a:pPr>
              <a:buFont typeface="Arial"/>
              <a:buChar char="•"/>
            </a:pPr>
            <a:r>
              <a:rPr lang="en-US" sz="1600" baseline="0" dirty="0" smtClean="0">
                <a:latin typeface="Arial" panose="020B0604020202020204" pitchFamily="34" charset="0"/>
                <a:cs typeface="Arial" panose="020B0604020202020204" pitchFamily="34" charset="0"/>
              </a:rPr>
              <a:t>Create a table.</a:t>
            </a:r>
          </a:p>
          <a:p>
            <a:pPr>
              <a:buFont typeface="Arial"/>
              <a:buChar char="•"/>
            </a:pPr>
            <a:r>
              <a:rPr lang="en-US" sz="1600" baseline="0" dirty="0" smtClean="0">
                <a:latin typeface="Arial" panose="020B0604020202020204" pitchFamily="34" charset="0"/>
                <a:cs typeface="Arial" panose="020B0604020202020204" pitchFamily="34" charset="0"/>
              </a:rPr>
              <a:t>Draw a tape diagram to represent this ratio. </a:t>
            </a:r>
          </a:p>
          <a:p>
            <a:pPr>
              <a:buFont typeface="Arial"/>
              <a:buChar char="•"/>
            </a:pPr>
            <a:endParaRPr lang="en-US" sz="1600" baseline="0" dirty="0" smtClean="0">
              <a:latin typeface="Arial" panose="020B0604020202020204" pitchFamily="34" charset="0"/>
              <a:cs typeface="Arial" panose="020B0604020202020204" pitchFamily="34" charset="0"/>
            </a:endParaRPr>
          </a:p>
          <a:p>
            <a:pPr marL="0" indent="0"/>
            <a:r>
              <a:rPr lang="en-US" sz="1600" baseline="0" dirty="0" smtClean="0">
                <a:latin typeface="Arial" panose="020B0604020202020204" pitchFamily="34" charset="0"/>
                <a:cs typeface="Arial" panose="020B0604020202020204" pitchFamily="34" charset="0"/>
              </a:rPr>
              <a:t>Shanni</a:t>
            </a:r>
          </a:p>
          <a:p>
            <a:pPr marL="0" indent="0"/>
            <a:endParaRPr lang="en-US" sz="1600" baseline="0" dirty="0" smtClean="0">
              <a:latin typeface="Arial" panose="020B0604020202020204" pitchFamily="34" charset="0"/>
              <a:cs typeface="Arial" panose="020B0604020202020204" pitchFamily="34" charset="0"/>
            </a:endParaRPr>
          </a:p>
          <a:p>
            <a:pPr marL="0" indent="0"/>
            <a:r>
              <a:rPr lang="en-US" sz="1600" baseline="0" dirty="0" smtClean="0">
                <a:latin typeface="Arial" panose="020B0604020202020204" pitchFamily="34" charset="0"/>
                <a:cs typeface="Arial" panose="020B0604020202020204" pitchFamily="34" charset="0"/>
              </a:rPr>
              <a:t>Mel</a:t>
            </a:r>
            <a:endParaRPr lang="en-US" sz="1600" baseline="0" dirty="0">
              <a:latin typeface="Arial" panose="020B0604020202020204" pitchFamily="34" charset="0"/>
              <a:cs typeface="Arial" panose="020B0604020202020204" pitchFamily="34" charset="0"/>
            </a:endParaRPr>
          </a:p>
        </p:txBody>
      </p:sp>
      <p:sp>
        <p:nvSpPr>
          <p:cNvPr id="4" name="TextBox 3"/>
          <p:cNvSpPr txBox="1"/>
          <p:nvPr/>
        </p:nvSpPr>
        <p:spPr>
          <a:xfrm>
            <a:off x="1346200" y="3378200"/>
            <a:ext cx="457200" cy="457200"/>
          </a:xfrm>
          <a:prstGeom prst="rect">
            <a:avLst/>
          </a:prstGeom>
          <a:noFill/>
          <a:ln>
            <a:solidFill>
              <a:schemeClr val="tx1"/>
            </a:solidFill>
          </a:ln>
        </p:spPr>
        <p:txBody>
          <a:bodyPr wrap="square" rtlCol="0">
            <a:spAutoFit/>
          </a:bodyPr>
          <a:lstStyle/>
          <a:p>
            <a:endParaRPr lang="en-US" dirty="0"/>
          </a:p>
        </p:txBody>
      </p:sp>
      <p:sp>
        <p:nvSpPr>
          <p:cNvPr id="5" name="TextBox 4"/>
          <p:cNvSpPr txBox="1"/>
          <p:nvPr/>
        </p:nvSpPr>
        <p:spPr>
          <a:xfrm>
            <a:off x="1803400" y="3378200"/>
            <a:ext cx="457200" cy="457200"/>
          </a:xfrm>
          <a:prstGeom prst="rect">
            <a:avLst/>
          </a:prstGeom>
          <a:noFill/>
          <a:ln>
            <a:solidFill>
              <a:schemeClr val="tx1"/>
            </a:solidFill>
          </a:ln>
        </p:spPr>
        <p:txBody>
          <a:bodyPr wrap="square" rtlCol="0">
            <a:spAutoFit/>
          </a:bodyPr>
          <a:lstStyle/>
          <a:p>
            <a:endParaRPr lang="en-US" dirty="0"/>
          </a:p>
        </p:txBody>
      </p:sp>
      <p:sp>
        <p:nvSpPr>
          <p:cNvPr id="6" name="TextBox 5"/>
          <p:cNvSpPr txBox="1"/>
          <p:nvPr/>
        </p:nvSpPr>
        <p:spPr>
          <a:xfrm>
            <a:off x="2260600" y="3378200"/>
            <a:ext cx="457200" cy="457200"/>
          </a:xfrm>
          <a:prstGeom prst="rect">
            <a:avLst/>
          </a:prstGeom>
          <a:noFill/>
          <a:ln>
            <a:solidFill>
              <a:schemeClr val="tx1"/>
            </a:solidFill>
          </a:ln>
        </p:spPr>
        <p:txBody>
          <a:bodyPr wrap="square" rtlCol="0">
            <a:spAutoFit/>
          </a:bodyPr>
          <a:lstStyle/>
          <a:p>
            <a:endParaRPr lang="en-US" dirty="0"/>
          </a:p>
        </p:txBody>
      </p:sp>
      <p:sp>
        <p:nvSpPr>
          <p:cNvPr id="7" name="TextBox 6"/>
          <p:cNvSpPr txBox="1"/>
          <p:nvPr/>
        </p:nvSpPr>
        <p:spPr>
          <a:xfrm>
            <a:off x="2717800" y="3378200"/>
            <a:ext cx="457200" cy="457200"/>
          </a:xfrm>
          <a:prstGeom prst="rect">
            <a:avLst/>
          </a:prstGeom>
          <a:noFill/>
          <a:ln>
            <a:solidFill>
              <a:schemeClr val="tx1"/>
            </a:solidFill>
          </a:ln>
        </p:spPr>
        <p:txBody>
          <a:bodyPr wrap="square" rtlCol="0">
            <a:spAutoFit/>
          </a:bodyPr>
          <a:lstStyle/>
          <a:p>
            <a:endParaRPr lang="en-US" dirty="0"/>
          </a:p>
        </p:txBody>
      </p:sp>
      <p:sp>
        <p:nvSpPr>
          <p:cNvPr id="8" name="TextBox 7"/>
          <p:cNvSpPr txBox="1"/>
          <p:nvPr/>
        </p:nvSpPr>
        <p:spPr>
          <a:xfrm>
            <a:off x="3175000" y="3378200"/>
            <a:ext cx="457200" cy="457200"/>
          </a:xfrm>
          <a:prstGeom prst="rect">
            <a:avLst/>
          </a:prstGeom>
          <a:noFill/>
          <a:ln>
            <a:solidFill>
              <a:schemeClr val="tx1"/>
            </a:solidFill>
          </a:ln>
        </p:spPr>
        <p:txBody>
          <a:bodyPr wrap="square" rtlCol="0">
            <a:spAutoFit/>
          </a:bodyPr>
          <a:lstStyle/>
          <a:p>
            <a:endParaRPr lang="en-US" dirty="0"/>
          </a:p>
        </p:txBody>
      </p:sp>
      <p:sp>
        <p:nvSpPr>
          <p:cNvPr id="9" name="TextBox 8"/>
          <p:cNvSpPr txBox="1"/>
          <p:nvPr/>
        </p:nvSpPr>
        <p:spPr>
          <a:xfrm>
            <a:off x="3632200" y="3378200"/>
            <a:ext cx="457200" cy="457200"/>
          </a:xfrm>
          <a:prstGeom prst="rect">
            <a:avLst/>
          </a:prstGeom>
          <a:noFill/>
          <a:ln>
            <a:solidFill>
              <a:schemeClr val="tx1"/>
            </a:solidFill>
          </a:ln>
        </p:spPr>
        <p:txBody>
          <a:bodyPr wrap="square" rtlCol="0">
            <a:spAutoFit/>
          </a:bodyPr>
          <a:lstStyle/>
          <a:p>
            <a:endParaRPr lang="en-US" dirty="0"/>
          </a:p>
        </p:txBody>
      </p:sp>
      <p:sp>
        <p:nvSpPr>
          <p:cNvPr id="10" name="TextBox 9"/>
          <p:cNvSpPr txBox="1"/>
          <p:nvPr/>
        </p:nvSpPr>
        <p:spPr>
          <a:xfrm>
            <a:off x="4089400" y="3378200"/>
            <a:ext cx="457200" cy="457200"/>
          </a:xfrm>
          <a:prstGeom prst="rect">
            <a:avLst/>
          </a:prstGeom>
          <a:noFill/>
          <a:ln>
            <a:solidFill>
              <a:schemeClr val="tx1"/>
            </a:solidFill>
          </a:ln>
        </p:spPr>
        <p:txBody>
          <a:bodyPr wrap="square" rtlCol="0">
            <a:spAutoFit/>
          </a:bodyPr>
          <a:lstStyle/>
          <a:p>
            <a:endParaRPr lang="en-US" dirty="0"/>
          </a:p>
        </p:txBody>
      </p:sp>
      <p:sp>
        <p:nvSpPr>
          <p:cNvPr id="11" name="TextBox 10"/>
          <p:cNvSpPr txBox="1"/>
          <p:nvPr/>
        </p:nvSpPr>
        <p:spPr>
          <a:xfrm>
            <a:off x="1790700" y="4051300"/>
            <a:ext cx="457200" cy="457200"/>
          </a:xfrm>
          <a:prstGeom prst="rect">
            <a:avLst/>
          </a:prstGeom>
          <a:noFill/>
          <a:ln>
            <a:solidFill>
              <a:schemeClr val="tx1"/>
            </a:solidFill>
          </a:ln>
        </p:spPr>
        <p:txBody>
          <a:bodyPr wrap="square" rtlCol="0">
            <a:spAutoFit/>
          </a:bodyPr>
          <a:lstStyle/>
          <a:p>
            <a:endParaRPr lang="en-US" dirty="0"/>
          </a:p>
        </p:txBody>
      </p:sp>
      <p:sp>
        <p:nvSpPr>
          <p:cNvPr id="12" name="TextBox 11"/>
          <p:cNvSpPr txBox="1"/>
          <p:nvPr/>
        </p:nvSpPr>
        <p:spPr>
          <a:xfrm>
            <a:off x="2247900" y="4051300"/>
            <a:ext cx="457200" cy="457200"/>
          </a:xfrm>
          <a:prstGeom prst="rect">
            <a:avLst/>
          </a:prstGeom>
          <a:noFill/>
          <a:ln>
            <a:solidFill>
              <a:schemeClr val="tx1"/>
            </a:solidFill>
          </a:ln>
        </p:spPr>
        <p:txBody>
          <a:bodyPr wrap="square" rtlCol="0">
            <a:spAutoFit/>
          </a:bodyPr>
          <a:lstStyle/>
          <a:p>
            <a:endParaRPr lang="en-US" dirty="0"/>
          </a:p>
        </p:txBody>
      </p:sp>
      <p:sp>
        <p:nvSpPr>
          <p:cNvPr id="13" name="TextBox 12"/>
          <p:cNvSpPr txBox="1"/>
          <p:nvPr/>
        </p:nvSpPr>
        <p:spPr>
          <a:xfrm>
            <a:off x="1333500" y="4051300"/>
            <a:ext cx="457200" cy="457200"/>
          </a:xfrm>
          <a:prstGeom prst="rect">
            <a:avLst/>
          </a:prstGeom>
          <a:noFill/>
          <a:ln>
            <a:solidFill>
              <a:schemeClr val="tx1"/>
            </a:solidFill>
          </a:ln>
        </p:spPr>
        <p:txBody>
          <a:bodyPr wrap="square" rtlCol="0">
            <a:spAutoFit/>
          </a:bodyPr>
          <a:lstStyle/>
          <a:p>
            <a:endParaRPr lang="en-US" dirty="0"/>
          </a:p>
        </p:txBody>
      </p:sp>
      <p:sp>
        <p:nvSpPr>
          <p:cNvPr id="14" name="TextBox 13"/>
          <p:cNvSpPr txBox="1"/>
          <p:nvPr/>
        </p:nvSpPr>
        <p:spPr>
          <a:xfrm>
            <a:off x="1790700" y="3289300"/>
            <a:ext cx="635000" cy="584776"/>
          </a:xfrm>
          <a:prstGeom prst="rect">
            <a:avLst/>
          </a:prstGeom>
          <a:noFill/>
        </p:spPr>
        <p:txBody>
          <a:bodyPr wrap="square" rtlCol="0">
            <a:spAutoFit/>
          </a:bodyPr>
          <a:lstStyle/>
          <a:p>
            <a:r>
              <a:rPr lang="en-US" sz="2400" dirty="0" smtClean="0"/>
              <a:t>2 m</a:t>
            </a:r>
          </a:p>
          <a:p>
            <a:endParaRPr lang="en-US" sz="2400" dirty="0"/>
          </a:p>
        </p:txBody>
      </p:sp>
      <p:sp>
        <p:nvSpPr>
          <p:cNvPr id="15" name="TextBox 14"/>
          <p:cNvSpPr txBox="1"/>
          <p:nvPr/>
        </p:nvSpPr>
        <p:spPr>
          <a:xfrm>
            <a:off x="1308100" y="3298315"/>
            <a:ext cx="635000" cy="584776"/>
          </a:xfrm>
          <a:prstGeom prst="rect">
            <a:avLst/>
          </a:prstGeom>
          <a:noFill/>
        </p:spPr>
        <p:txBody>
          <a:bodyPr wrap="square" rtlCol="0">
            <a:spAutoFit/>
          </a:bodyPr>
          <a:lstStyle/>
          <a:p>
            <a:r>
              <a:rPr lang="en-US" sz="2400" dirty="0" smtClean="0"/>
              <a:t>2 m</a:t>
            </a:r>
          </a:p>
          <a:p>
            <a:endParaRPr lang="en-US" sz="2400" dirty="0"/>
          </a:p>
        </p:txBody>
      </p:sp>
      <p:sp>
        <p:nvSpPr>
          <p:cNvPr id="16" name="TextBox 15"/>
          <p:cNvSpPr txBox="1"/>
          <p:nvPr/>
        </p:nvSpPr>
        <p:spPr>
          <a:xfrm>
            <a:off x="2667000" y="3311591"/>
            <a:ext cx="635000" cy="584776"/>
          </a:xfrm>
          <a:prstGeom prst="rect">
            <a:avLst/>
          </a:prstGeom>
          <a:noFill/>
        </p:spPr>
        <p:txBody>
          <a:bodyPr wrap="square" rtlCol="0">
            <a:spAutoFit/>
          </a:bodyPr>
          <a:lstStyle/>
          <a:p>
            <a:r>
              <a:rPr lang="en-US" sz="2400" dirty="0" smtClean="0"/>
              <a:t>2 m</a:t>
            </a:r>
          </a:p>
          <a:p>
            <a:endParaRPr lang="en-US" sz="2400" dirty="0"/>
          </a:p>
        </p:txBody>
      </p:sp>
      <p:sp>
        <p:nvSpPr>
          <p:cNvPr id="17" name="TextBox 16"/>
          <p:cNvSpPr txBox="1"/>
          <p:nvPr/>
        </p:nvSpPr>
        <p:spPr>
          <a:xfrm>
            <a:off x="2247900" y="3311591"/>
            <a:ext cx="635000" cy="584776"/>
          </a:xfrm>
          <a:prstGeom prst="rect">
            <a:avLst/>
          </a:prstGeom>
          <a:noFill/>
        </p:spPr>
        <p:txBody>
          <a:bodyPr wrap="square" rtlCol="0">
            <a:spAutoFit/>
          </a:bodyPr>
          <a:lstStyle/>
          <a:p>
            <a:r>
              <a:rPr lang="en-US" sz="2400" dirty="0" smtClean="0"/>
              <a:t>2 m</a:t>
            </a:r>
          </a:p>
          <a:p>
            <a:endParaRPr lang="en-US" sz="2400" dirty="0"/>
          </a:p>
        </p:txBody>
      </p:sp>
      <p:sp>
        <p:nvSpPr>
          <p:cNvPr id="18" name="TextBox 17"/>
          <p:cNvSpPr txBox="1"/>
          <p:nvPr/>
        </p:nvSpPr>
        <p:spPr>
          <a:xfrm>
            <a:off x="4076700" y="3319488"/>
            <a:ext cx="635000" cy="584776"/>
          </a:xfrm>
          <a:prstGeom prst="rect">
            <a:avLst/>
          </a:prstGeom>
          <a:noFill/>
        </p:spPr>
        <p:txBody>
          <a:bodyPr wrap="square" rtlCol="0">
            <a:spAutoFit/>
          </a:bodyPr>
          <a:lstStyle/>
          <a:p>
            <a:r>
              <a:rPr lang="en-US" sz="2400" dirty="0" smtClean="0"/>
              <a:t>2 m</a:t>
            </a:r>
          </a:p>
          <a:p>
            <a:endParaRPr lang="en-US" sz="2400" dirty="0"/>
          </a:p>
        </p:txBody>
      </p:sp>
      <p:sp>
        <p:nvSpPr>
          <p:cNvPr id="19" name="TextBox 18"/>
          <p:cNvSpPr txBox="1"/>
          <p:nvPr/>
        </p:nvSpPr>
        <p:spPr>
          <a:xfrm>
            <a:off x="3149600" y="3311591"/>
            <a:ext cx="635000" cy="584776"/>
          </a:xfrm>
          <a:prstGeom prst="rect">
            <a:avLst/>
          </a:prstGeom>
          <a:noFill/>
        </p:spPr>
        <p:txBody>
          <a:bodyPr wrap="square" rtlCol="0">
            <a:spAutoFit/>
          </a:bodyPr>
          <a:lstStyle/>
          <a:p>
            <a:r>
              <a:rPr lang="en-US" sz="2400" dirty="0" smtClean="0"/>
              <a:t>2 m</a:t>
            </a:r>
          </a:p>
          <a:p>
            <a:endParaRPr lang="en-US" sz="2400" dirty="0"/>
          </a:p>
        </p:txBody>
      </p:sp>
      <p:sp>
        <p:nvSpPr>
          <p:cNvPr id="20" name="TextBox 19"/>
          <p:cNvSpPr txBox="1"/>
          <p:nvPr/>
        </p:nvSpPr>
        <p:spPr>
          <a:xfrm>
            <a:off x="3594100" y="3311591"/>
            <a:ext cx="635000" cy="584776"/>
          </a:xfrm>
          <a:prstGeom prst="rect">
            <a:avLst/>
          </a:prstGeom>
          <a:noFill/>
        </p:spPr>
        <p:txBody>
          <a:bodyPr wrap="square" rtlCol="0">
            <a:spAutoFit/>
          </a:bodyPr>
          <a:lstStyle/>
          <a:p>
            <a:r>
              <a:rPr lang="en-US" sz="2400" dirty="0" smtClean="0"/>
              <a:t>2 m</a:t>
            </a:r>
          </a:p>
          <a:p>
            <a:endParaRPr lang="en-US" sz="2400" dirty="0"/>
          </a:p>
        </p:txBody>
      </p:sp>
      <p:grpSp>
        <p:nvGrpSpPr>
          <p:cNvPr id="21" name="Group 20"/>
          <p:cNvGrpSpPr/>
          <p:nvPr/>
        </p:nvGrpSpPr>
        <p:grpSpPr>
          <a:xfrm>
            <a:off x="1308100" y="4035491"/>
            <a:ext cx="1549400" cy="607067"/>
            <a:chOff x="1308100" y="4035491"/>
            <a:chExt cx="1549400" cy="607067"/>
          </a:xfrm>
        </p:grpSpPr>
        <p:sp>
          <p:nvSpPr>
            <p:cNvPr id="22" name="TextBox 21"/>
            <p:cNvSpPr txBox="1"/>
            <p:nvPr/>
          </p:nvSpPr>
          <p:spPr>
            <a:xfrm>
              <a:off x="1308100" y="4057782"/>
              <a:ext cx="635000" cy="584776"/>
            </a:xfrm>
            <a:prstGeom prst="rect">
              <a:avLst/>
            </a:prstGeom>
            <a:noFill/>
          </p:spPr>
          <p:txBody>
            <a:bodyPr wrap="square" rtlCol="0">
              <a:spAutoFit/>
            </a:bodyPr>
            <a:lstStyle/>
            <a:p>
              <a:r>
                <a:rPr lang="en-US" sz="2400" dirty="0" smtClean="0"/>
                <a:t>2 m</a:t>
              </a:r>
            </a:p>
            <a:p>
              <a:endParaRPr lang="en-US" sz="2400" dirty="0"/>
            </a:p>
          </p:txBody>
        </p:sp>
        <p:sp>
          <p:nvSpPr>
            <p:cNvPr id="23" name="TextBox 22"/>
            <p:cNvSpPr txBox="1"/>
            <p:nvPr/>
          </p:nvSpPr>
          <p:spPr>
            <a:xfrm>
              <a:off x="2222500" y="4035491"/>
              <a:ext cx="635000" cy="584776"/>
            </a:xfrm>
            <a:prstGeom prst="rect">
              <a:avLst/>
            </a:prstGeom>
            <a:noFill/>
          </p:spPr>
          <p:txBody>
            <a:bodyPr wrap="square" rtlCol="0">
              <a:spAutoFit/>
            </a:bodyPr>
            <a:lstStyle/>
            <a:p>
              <a:r>
                <a:rPr lang="en-US" sz="2400" dirty="0" smtClean="0"/>
                <a:t>2 m</a:t>
              </a:r>
            </a:p>
            <a:p>
              <a:endParaRPr lang="en-US" sz="2400" dirty="0"/>
            </a:p>
          </p:txBody>
        </p:sp>
        <p:sp>
          <p:nvSpPr>
            <p:cNvPr id="24" name="TextBox 23"/>
            <p:cNvSpPr txBox="1"/>
            <p:nvPr/>
          </p:nvSpPr>
          <p:spPr>
            <a:xfrm>
              <a:off x="1790700" y="4057782"/>
              <a:ext cx="635000" cy="584776"/>
            </a:xfrm>
            <a:prstGeom prst="rect">
              <a:avLst/>
            </a:prstGeom>
            <a:noFill/>
          </p:spPr>
          <p:txBody>
            <a:bodyPr wrap="square" rtlCol="0">
              <a:spAutoFit/>
            </a:bodyPr>
            <a:lstStyle/>
            <a:p>
              <a:r>
                <a:rPr lang="en-US" sz="2400" dirty="0" smtClean="0"/>
                <a:t>2 m</a:t>
              </a:r>
            </a:p>
            <a:p>
              <a:endParaRPr lang="en-US" sz="2400" dirty="0"/>
            </a:p>
          </p:txBody>
        </p:sp>
      </p:grpSp>
      <p:sp>
        <p:nvSpPr>
          <p:cNvPr id="25" name="TextBox 24"/>
          <p:cNvSpPr txBox="1"/>
          <p:nvPr/>
        </p:nvSpPr>
        <p:spPr>
          <a:xfrm>
            <a:off x="6832600" y="3162167"/>
            <a:ext cx="1625600" cy="1661993"/>
          </a:xfrm>
          <a:prstGeom prst="rect">
            <a:avLst/>
          </a:prstGeom>
          <a:noFill/>
        </p:spPr>
        <p:txBody>
          <a:bodyPr wrap="square" rtlCol="0">
            <a:spAutoFit/>
          </a:bodyPr>
          <a:lstStyle/>
          <a:p>
            <a:r>
              <a:rPr lang="en-US" baseline="0" dirty="0" smtClean="0">
                <a:solidFill>
                  <a:srgbClr val="87564F"/>
                </a:solidFill>
              </a:rPr>
              <a:t>21 </a:t>
            </a:r>
            <a:r>
              <a:rPr lang="en-US" baseline="0" dirty="0">
                <a:solidFill>
                  <a:srgbClr val="87564F"/>
                </a:solidFill>
              </a:rPr>
              <a:t>inches  </a:t>
            </a:r>
          </a:p>
          <a:p>
            <a:r>
              <a:rPr lang="en-US" baseline="0" dirty="0" smtClean="0">
                <a:solidFill>
                  <a:srgbClr val="87564F"/>
                </a:solidFill>
              </a:rPr>
              <a:t>9 </a:t>
            </a:r>
            <a:r>
              <a:rPr lang="en-US" baseline="0" dirty="0">
                <a:solidFill>
                  <a:srgbClr val="87564F"/>
                </a:solidFill>
              </a:rPr>
              <a:t>inches</a:t>
            </a:r>
          </a:p>
          <a:p>
            <a:endParaRPr lang="en-US" baseline="0" dirty="0">
              <a:solidFill>
                <a:srgbClr val="87564F"/>
              </a:solidFill>
            </a:endParaRPr>
          </a:p>
          <a:p>
            <a:r>
              <a:rPr lang="en-US" baseline="0" dirty="0" smtClean="0">
                <a:solidFill>
                  <a:srgbClr val="87564F"/>
                </a:solidFill>
              </a:rPr>
              <a:t>21:9</a:t>
            </a:r>
            <a:endParaRPr lang="en-US" baseline="0" dirty="0">
              <a:solidFill>
                <a:srgbClr val="87564F"/>
              </a:solidFill>
            </a:endParaRPr>
          </a:p>
          <a:p>
            <a:r>
              <a:rPr lang="en-US" baseline="0" dirty="0" smtClean="0">
                <a:solidFill>
                  <a:srgbClr val="87564F"/>
                </a:solidFill>
              </a:rPr>
              <a:t>21 </a:t>
            </a:r>
            <a:r>
              <a:rPr lang="en-US" baseline="0" dirty="0">
                <a:solidFill>
                  <a:srgbClr val="87564F"/>
                </a:solidFill>
              </a:rPr>
              <a:t>to </a:t>
            </a:r>
            <a:r>
              <a:rPr lang="en-US" baseline="0" dirty="0" smtClean="0">
                <a:solidFill>
                  <a:srgbClr val="87564F"/>
                </a:solidFill>
              </a:rPr>
              <a:t>9</a:t>
            </a:r>
            <a:endParaRPr lang="en-US" dirty="0">
              <a:solidFill>
                <a:srgbClr val="87564F"/>
              </a:solidFill>
            </a:endParaRPr>
          </a:p>
          <a:p>
            <a:endParaRPr lang="en-US" dirty="0"/>
          </a:p>
        </p:txBody>
      </p:sp>
      <p:sp>
        <p:nvSpPr>
          <p:cNvPr id="26" name="TextBox 25"/>
          <p:cNvSpPr txBox="1"/>
          <p:nvPr/>
        </p:nvSpPr>
        <p:spPr>
          <a:xfrm>
            <a:off x="5727700" y="3220303"/>
            <a:ext cx="2197100" cy="1661993"/>
          </a:xfrm>
          <a:prstGeom prst="rect">
            <a:avLst/>
          </a:prstGeom>
          <a:noFill/>
        </p:spPr>
        <p:txBody>
          <a:bodyPr wrap="square" rtlCol="0">
            <a:spAutoFit/>
          </a:bodyPr>
          <a:lstStyle/>
          <a:p>
            <a:r>
              <a:rPr lang="en-US" baseline="0" dirty="0" smtClean="0">
                <a:solidFill>
                  <a:srgbClr val="87564F"/>
                </a:solidFill>
              </a:rPr>
              <a:t>14 meters  </a:t>
            </a:r>
            <a:endParaRPr lang="en-US" baseline="0" dirty="0">
              <a:solidFill>
                <a:srgbClr val="87564F"/>
              </a:solidFill>
            </a:endParaRPr>
          </a:p>
          <a:p>
            <a:r>
              <a:rPr lang="en-US" baseline="0" dirty="0" smtClean="0">
                <a:solidFill>
                  <a:srgbClr val="87564F"/>
                </a:solidFill>
              </a:rPr>
              <a:t>6 meters</a:t>
            </a:r>
            <a:endParaRPr lang="en-US" baseline="0" dirty="0">
              <a:solidFill>
                <a:srgbClr val="87564F"/>
              </a:solidFill>
            </a:endParaRPr>
          </a:p>
          <a:p>
            <a:endParaRPr lang="en-US" baseline="0" dirty="0">
              <a:solidFill>
                <a:srgbClr val="87564F"/>
              </a:solidFill>
            </a:endParaRPr>
          </a:p>
          <a:p>
            <a:r>
              <a:rPr lang="en-US" baseline="0" dirty="0" smtClean="0">
                <a:solidFill>
                  <a:srgbClr val="87564F"/>
                </a:solidFill>
              </a:rPr>
              <a:t>14:6</a:t>
            </a:r>
            <a:endParaRPr lang="en-US" baseline="0" dirty="0">
              <a:solidFill>
                <a:srgbClr val="87564F"/>
              </a:solidFill>
            </a:endParaRPr>
          </a:p>
          <a:p>
            <a:r>
              <a:rPr lang="en-US" baseline="0" dirty="0" smtClean="0">
                <a:solidFill>
                  <a:srgbClr val="87564F"/>
                </a:solidFill>
              </a:rPr>
              <a:t>14 </a:t>
            </a:r>
            <a:r>
              <a:rPr lang="en-US" baseline="0" dirty="0">
                <a:solidFill>
                  <a:srgbClr val="87564F"/>
                </a:solidFill>
              </a:rPr>
              <a:t>to </a:t>
            </a:r>
            <a:r>
              <a:rPr lang="en-US" baseline="0" dirty="0" smtClean="0">
                <a:solidFill>
                  <a:srgbClr val="87564F"/>
                </a:solidFill>
              </a:rPr>
              <a:t>6</a:t>
            </a:r>
            <a:endParaRPr lang="en-US" dirty="0">
              <a:solidFill>
                <a:srgbClr val="87564F"/>
              </a:solidFill>
            </a:endParaRPr>
          </a:p>
          <a:p>
            <a:endParaRPr lang="en-US" dirty="0"/>
          </a:p>
        </p:txBody>
      </p:sp>
      <p:sp>
        <p:nvSpPr>
          <p:cNvPr id="27" name="TextBox 26"/>
          <p:cNvSpPr txBox="1"/>
          <p:nvPr/>
        </p:nvSpPr>
        <p:spPr>
          <a:xfrm>
            <a:off x="4711700" y="3263767"/>
            <a:ext cx="1892300" cy="1661993"/>
          </a:xfrm>
          <a:prstGeom prst="rect">
            <a:avLst/>
          </a:prstGeom>
          <a:noFill/>
        </p:spPr>
        <p:txBody>
          <a:bodyPr wrap="square" rtlCol="0">
            <a:spAutoFit/>
          </a:bodyPr>
          <a:lstStyle/>
          <a:p>
            <a:r>
              <a:rPr lang="en-US" baseline="0" dirty="0" smtClean="0">
                <a:solidFill>
                  <a:srgbClr val="87564F"/>
                </a:solidFill>
              </a:rPr>
              <a:t>7 inches  </a:t>
            </a:r>
          </a:p>
          <a:p>
            <a:r>
              <a:rPr lang="en-US" baseline="0" dirty="0" smtClean="0">
                <a:solidFill>
                  <a:srgbClr val="87564F"/>
                </a:solidFill>
              </a:rPr>
              <a:t>3 inches</a:t>
            </a:r>
          </a:p>
          <a:p>
            <a:endParaRPr lang="en-US" baseline="0" dirty="0">
              <a:solidFill>
                <a:srgbClr val="87564F"/>
              </a:solidFill>
            </a:endParaRPr>
          </a:p>
          <a:p>
            <a:r>
              <a:rPr lang="en-US" baseline="0" dirty="0" smtClean="0">
                <a:solidFill>
                  <a:srgbClr val="87564F"/>
                </a:solidFill>
              </a:rPr>
              <a:t>7:3</a:t>
            </a:r>
          </a:p>
          <a:p>
            <a:r>
              <a:rPr lang="en-US" baseline="0" dirty="0" smtClean="0">
                <a:solidFill>
                  <a:srgbClr val="87564F"/>
                </a:solidFill>
              </a:rPr>
              <a:t>7 to 3</a:t>
            </a:r>
            <a:endParaRPr lang="en-US" dirty="0" smtClean="0">
              <a:solidFill>
                <a:srgbClr val="87564F"/>
              </a:solidFill>
            </a:endParaRPr>
          </a:p>
          <a:p>
            <a:endParaRPr lang="en-US" dirty="0"/>
          </a:p>
        </p:txBody>
      </p:sp>
      <p:sp>
        <p:nvSpPr>
          <p:cNvPr id="28" name="TextBox 27"/>
          <p:cNvSpPr txBox="1"/>
          <p:nvPr/>
        </p:nvSpPr>
        <p:spPr>
          <a:xfrm>
            <a:off x="622300" y="5270500"/>
            <a:ext cx="4855190" cy="369332"/>
          </a:xfrm>
          <a:prstGeom prst="rect">
            <a:avLst/>
          </a:prstGeom>
          <a:noFill/>
        </p:spPr>
        <p:txBody>
          <a:bodyPr wrap="none" rtlCol="0">
            <a:spAutoFit/>
          </a:bodyPr>
          <a:lstStyle/>
          <a:p>
            <a:r>
              <a:rPr lang="en-US" baseline="0" dirty="0" smtClean="0">
                <a:solidFill>
                  <a:srgbClr val="87564F"/>
                </a:solidFill>
              </a:rPr>
              <a:t>What ratios can we say are equivalent to 7:3?</a:t>
            </a:r>
            <a:endParaRPr lang="en-US" dirty="0">
              <a:solidFill>
                <a:srgbClr val="87564F"/>
              </a:solidFill>
            </a:endParaRPr>
          </a:p>
        </p:txBody>
      </p:sp>
    </p:spTree>
    <p:extLst>
      <p:ext uri="{BB962C8B-B14F-4D97-AF65-F5344CB8AC3E}">
        <p14:creationId xmlns:p14="http://schemas.microsoft.com/office/powerpoint/2010/main" val="23992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5" grpId="0"/>
      <p:bldP spid="26" grpId="0"/>
      <p:bldP spid="26" grpId="1"/>
      <p:bldP spid="27" grpId="0"/>
      <p:bldP spid="27" grpId="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6837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3 – Equivalent Ratios</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latin typeface="Arial" panose="020B0604020202020204" pitchFamily="34" charset="0"/>
                <a:cs typeface="Arial" panose="020B0604020202020204" pitchFamily="34" charset="0"/>
              </a:rPr>
              <a:t>Take 5 minutes to work through Exercise 4 with your neighbor. </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Share your thoughts!</a:t>
            </a:r>
            <a:endParaRPr lang="en-US"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678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600" b="1" baseline="0" dirty="0" smtClean="0">
                <a:solidFill>
                  <a:schemeClr val="accent6">
                    <a:lumMod val="75000"/>
                  </a:schemeClr>
                </a:solidFill>
                <a:latin typeface="Agenda-Light"/>
              </a:rPr>
              <a:t>Lesson 4 – Equivalent Ratios</a:t>
            </a:r>
            <a:endParaRPr lang="en-US" sz="3600" b="1" baseline="0"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Given a ratio, students will identify equivalent ratios.  Students use tape diagrams and the description of equivalent ratios to determine if two ratios are equivalent.   </a:t>
            </a:r>
          </a:p>
          <a:p>
            <a:pPr>
              <a:buFont typeface="Arial"/>
              <a:buChar char="•"/>
            </a:pPr>
            <a:r>
              <a:rPr lang="en-US" baseline="0" dirty="0" smtClean="0">
                <a:latin typeface="Arial" panose="020B0604020202020204" pitchFamily="34" charset="0"/>
                <a:cs typeface="Arial" panose="020B0604020202020204" pitchFamily="34" charset="0"/>
              </a:rPr>
              <a:t>Students relate the common factor, c, in the description of equivalent ratios to the tape diagrams they’ve been using to find equivalent ratios.</a:t>
            </a:r>
          </a:p>
          <a:p>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588120"/>
            <a:ext cx="562353" cy="562353"/>
          </a:xfrm>
          <a:prstGeom prst="rect">
            <a:avLst/>
          </a:prstGeom>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8175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4 – Equivalent Ratios</a:t>
            </a:r>
            <a:endParaRPr lang="en-US" sz="4000" b="1" dirty="0">
              <a:solidFill>
                <a:schemeClr val="accent6">
                  <a:lumMod val="75000"/>
                </a:schemeClr>
              </a:solidFill>
              <a:latin typeface="Agenda-Ligh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64673216"/>
              </p:ext>
            </p:extLst>
          </p:nvPr>
        </p:nvGraphicFramePr>
        <p:xfrm>
          <a:off x="457200" y="1689100"/>
          <a:ext cx="7248967" cy="4749799"/>
        </p:xfrm>
        <a:graphic>
          <a:graphicData uri="http://schemas.openxmlformats.org/presentationml/2006/ole">
            <mc:AlternateContent xmlns:mc="http://schemas.openxmlformats.org/markup-compatibility/2006">
              <mc:Choice xmlns:v="urn:schemas-microsoft-com:vml" Requires="v">
                <p:oleObj spid="_x0000_s1128" name="Document" r:id="rId5" imgW="6667500" imgH="4368800" progId="Word.Document.12">
                  <p:embed/>
                </p:oleObj>
              </mc:Choice>
              <mc:Fallback>
                <p:oleObj name="Document" r:id="rId5" imgW="6667500" imgH="4368800" progId="Word.Document.12">
                  <p:embed/>
                  <p:pic>
                    <p:nvPicPr>
                      <p:cNvPr id="0" name=""/>
                      <p:cNvPicPr/>
                      <p:nvPr/>
                    </p:nvPicPr>
                    <p:blipFill>
                      <a:blip r:embed="rId6"/>
                      <a:stretch>
                        <a:fillRect/>
                      </a:stretch>
                    </p:blipFill>
                    <p:spPr>
                      <a:xfrm>
                        <a:off x="457200" y="1689100"/>
                        <a:ext cx="7248967" cy="4749799"/>
                      </a:xfrm>
                      <a:prstGeom prst="rect">
                        <a:avLst/>
                      </a:prstGeom>
                    </p:spPr>
                  </p:pic>
                </p:oleObj>
              </mc:Fallback>
            </mc:AlternateContent>
          </a:graphicData>
        </a:graphic>
      </p:graphicFrame>
    </p:spTree>
    <p:extLst>
      <p:ext uri="{BB962C8B-B14F-4D97-AF65-F5344CB8AC3E}">
        <p14:creationId xmlns:p14="http://schemas.microsoft.com/office/powerpoint/2010/main" val="2831214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4- Equivalent Ratios</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748374"/>
            <a:ext cx="8229600" cy="17060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Exercise 3:</a:t>
            </a:r>
            <a:endParaRPr lang="en-US" baseline="0" dirty="0" smtClean="0">
              <a:latin typeface="Arial" panose="020B0604020202020204" pitchFamily="34" charset="0"/>
              <a:cs typeface="Arial" panose="020B0604020202020204" pitchFamily="34" charset="0"/>
            </a:endParaRPr>
          </a:p>
          <a:p>
            <a:pPr marL="0" indent="0"/>
            <a:r>
              <a:rPr lang="en-US" baseline="0" dirty="0" smtClean="0">
                <a:latin typeface="Arial" panose="020B0604020202020204" pitchFamily="34" charset="0"/>
                <a:cs typeface="Arial" panose="020B0604020202020204" pitchFamily="34" charset="0"/>
              </a:rPr>
              <a:t>In a bag of mixed walnuts and cashews, the ratio of the number of walnuts to the number of cashews is 5:6.  Determine the amount of walnuts that are in the bag if there are 54 cashews.  Use a tape diagram to support your work.  Justify your answer by determining equivalent ratios. </a:t>
            </a:r>
          </a:p>
          <a:p>
            <a:pPr>
              <a:buFont typeface="Arial"/>
              <a:buChar char="•"/>
            </a:pP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1156127" y="3971130"/>
            <a:ext cx="5625673" cy="2119792"/>
            <a:chOff x="0" y="0"/>
            <a:chExt cx="3103528" cy="1179479"/>
          </a:xfrm>
        </p:grpSpPr>
        <p:grpSp>
          <p:nvGrpSpPr>
            <p:cNvPr id="5" name="Group 4"/>
            <p:cNvGrpSpPr>
              <a:grpSpLocks/>
            </p:cNvGrpSpPr>
            <p:nvPr/>
          </p:nvGrpSpPr>
          <p:grpSpPr bwMode="auto">
            <a:xfrm>
              <a:off x="1293778" y="29183"/>
              <a:ext cx="1505585" cy="228600"/>
              <a:chOff x="2230" y="2460"/>
              <a:chExt cx="2371" cy="360"/>
            </a:xfrm>
          </p:grpSpPr>
          <p:sp>
            <p:nvSpPr>
              <p:cNvPr id="18" name="Rectangle 17"/>
              <p:cNvSpPr>
                <a:spLocks noChangeArrowheads="1"/>
              </p:cNvSpPr>
              <p:nvPr/>
            </p:nvSpPr>
            <p:spPr bwMode="auto">
              <a:xfrm>
                <a:off x="2230" y="24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9" name="Rectangle 18"/>
              <p:cNvSpPr>
                <a:spLocks noChangeArrowheads="1"/>
              </p:cNvSpPr>
              <p:nvPr/>
            </p:nvSpPr>
            <p:spPr bwMode="auto">
              <a:xfrm>
                <a:off x="2709" y="24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20" name="Rectangle 19"/>
              <p:cNvSpPr>
                <a:spLocks noChangeArrowheads="1"/>
              </p:cNvSpPr>
              <p:nvPr/>
            </p:nvSpPr>
            <p:spPr bwMode="auto">
              <a:xfrm>
                <a:off x="3181" y="24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21" name="Rectangle 20"/>
              <p:cNvSpPr>
                <a:spLocks noChangeArrowheads="1"/>
              </p:cNvSpPr>
              <p:nvPr/>
            </p:nvSpPr>
            <p:spPr bwMode="auto">
              <a:xfrm>
                <a:off x="3647" y="24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22" name="Rectangle 21"/>
              <p:cNvSpPr>
                <a:spLocks noChangeArrowheads="1"/>
              </p:cNvSpPr>
              <p:nvPr/>
            </p:nvSpPr>
            <p:spPr bwMode="auto">
              <a:xfrm>
                <a:off x="4126" y="24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grpSp>
        <p:grpSp>
          <p:nvGrpSpPr>
            <p:cNvPr id="6" name="Group 5"/>
            <p:cNvGrpSpPr>
              <a:grpSpLocks/>
            </p:cNvGrpSpPr>
            <p:nvPr/>
          </p:nvGrpSpPr>
          <p:grpSpPr bwMode="auto">
            <a:xfrm>
              <a:off x="1293778" y="379379"/>
              <a:ext cx="1809750" cy="800100"/>
              <a:chOff x="3550" y="10560"/>
              <a:chExt cx="2850" cy="1260"/>
            </a:xfrm>
          </p:grpSpPr>
          <p:grpSp>
            <p:nvGrpSpPr>
              <p:cNvPr id="9" name="Group 8"/>
              <p:cNvGrpSpPr>
                <a:grpSpLocks/>
              </p:cNvGrpSpPr>
              <p:nvPr/>
            </p:nvGrpSpPr>
            <p:grpSpPr bwMode="auto">
              <a:xfrm>
                <a:off x="3550" y="10560"/>
                <a:ext cx="2843" cy="360"/>
                <a:chOff x="3550" y="10560"/>
                <a:chExt cx="2843" cy="360"/>
              </a:xfrm>
            </p:grpSpPr>
            <p:sp>
              <p:nvSpPr>
                <p:cNvPr id="12" name="Rectangle 11"/>
                <p:cNvSpPr>
                  <a:spLocks noChangeArrowheads="1"/>
                </p:cNvSpPr>
                <p:nvPr/>
              </p:nvSpPr>
              <p:spPr bwMode="auto">
                <a:xfrm>
                  <a:off x="3550" y="105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3" name="Rectangle 12"/>
                <p:cNvSpPr>
                  <a:spLocks noChangeArrowheads="1"/>
                </p:cNvSpPr>
                <p:nvPr/>
              </p:nvSpPr>
              <p:spPr bwMode="auto">
                <a:xfrm>
                  <a:off x="4029" y="105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4" name="Rectangle 13"/>
                <p:cNvSpPr>
                  <a:spLocks noChangeArrowheads="1"/>
                </p:cNvSpPr>
                <p:nvPr/>
              </p:nvSpPr>
              <p:spPr bwMode="auto">
                <a:xfrm>
                  <a:off x="4501" y="105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5" name="Rectangle 14"/>
                <p:cNvSpPr>
                  <a:spLocks noChangeArrowheads="1"/>
                </p:cNvSpPr>
                <p:nvPr/>
              </p:nvSpPr>
              <p:spPr bwMode="auto">
                <a:xfrm>
                  <a:off x="4967" y="105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6" name="Rectangle 15"/>
                <p:cNvSpPr>
                  <a:spLocks noChangeArrowheads="1"/>
                </p:cNvSpPr>
                <p:nvPr/>
              </p:nvSpPr>
              <p:spPr bwMode="auto">
                <a:xfrm>
                  <a:off x="5446" y="105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sp>
              <p:nvSpPr>
                <p:cNvPr id="17" name="Rectangle 16"/>
                <p:cNvSpPr>
                  <a:spLocks noChangeArrowheads="1"/>
                </p:cNvSpPr>
                <p:nvPr/>
              </p:nvSpPr>
              <p:spPr bwMode="auto">
                <a:xfrm>
                  <a:off x="5918" y="10560"/>
                  <a:ext cx="475" cy="360"/>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xmlns="">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xmlns="">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grpSp>
          <p:sp>
            <p:nvSpPr>
              <p:cNvPr id="10" name="AutoShape 32"/>
              <p:cNvSpPr>
                <a:spLocks/>
              </p:cNvSpPr>
              <p:nvPr/>
            </p:nvSpPr>
            <p:spPr bwMode="auto">
              <a:xfrm rot="5400000">
                <a:off x="4890" y="9760"/>
                <a:ext cx="170" cy="2850"/>
              </a:xfrm>
              <a:prstGeom prst="rightBrace">
                <a:avLst>
                  <a:gd name="adj1" fmla="val 42688"/>
                  <a:gd name="adj2" fmla="val 50000"/>
                </a:avLst>
              </a:prstGeom>
              <a:noFill/>
              <a:ln w="12700">
                <a:solidFill>
                  <a:schemeClr val="tx1">
                    <a:lumMod val="100000"/>
                    <a:lumOff val="0"/>
                  </a:scheme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20000" dir="5400000" rotWithShape="0">
                        <a:srgbClr val="808080">
                          <a:alpha val="37999"/>
                        </a:srgbClr>
                      </a:outerShdw>
                    </a:effectLst>
                  </a14:hiddenEffects>
                </a:ext>
              </a:extLst>
            </p:spPr>
            <p:txBody>
              <a:bodyPr rot="0" vert="horz" wrap="square" lIns="91440" tIns="45720" rIns="91440" bIns="45720" anchor="ctr" anchorCtr="0" upright="1">
                <a:noAutofit/>
              </a:bodyPr>
              <a:lstStyle/>
              <a:p>
                <a:endParaRPr lang="en-US"/>
              </a:p>
            </p:txBody>
          </p:sp>
          <p:sp>
            <p:nvSpPr>
              <p:cNvPr id="11" name="Text Box 33"/>
              <p:cNvSpPr txBox="1">
                <a:spLocks noChangeArrowheads="1"/>
              </p:cNvSpPr>
              <p:nvPr/>
            </p:nvSpPr>
            <p:spPr bwMode="auto">
              <a:xfrm>
                <a:off x="4592" y="11280"/>
                <a:ext cx="77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91440" rIns="91440" bIns="91440" anchor="t" anchorCtr="0" upright="1">
                <a:noAutofit/>
              </a:bodyPr>
              <a:lstStyle/>
              <a:p>
                <a:pPr marL="0" marR="0">
                  <a:lnSpc>
                    <a:spcPct val="115000"/>
                  </a:lnSpc>
                  <a:spcBef>
                    <a:spcPts val="0"/>
                  </a:spcBef>
                  <a:spcAft>
                    <a:spcPts val="1000"/>
                  </a:spcAft>
                </a:pPr>
                <a:r>
                  <a:rPr lang="en-US" sz="1100" dirty="0">
                    <a:effectLst/>
                    <a:latin typeface="Calibri"/>
                    <a:ea typeface="Calibri"/>
                    <a:cs typeface="Times New Roman"/>
                  </a:rPr>
                  <a:t>  </a:t>
                </a:r>
                <a:r>
                  <a:rPr lang="en-US" sz="2800" i="1" dirty="0">
                    <a:effectLst/>
                    <a:latin typeface="Calibri"/>
                    <a:ea typeface="Calibri"/>
                    <a:cs typeface="Times New Roman"/>
                  </a:rPr>
                  <a:t>54</a:t>
                </a:r>
                <a:endParaRPr lang="en-US" sz="2800" dirty="0">
                  <a:effectLst/>
                  <a:latin typeface="Calibri"/>
                  <a:ea typeface="Calibri"/>
                  <a:cs typeface="Times New Roman"/>
                </a:endParaRPr>
              </a:p>
            </p:txBody>
          </p:sp>
        </p:grpSp>
        <p:sp>
          <p:nvSpPr>
            <p:cNvPr id="7" name="Text Box 118"/>
            <p:cNvSpPr txBox="1"/>
            <p:nvPr/>
          </p:nvSpPr>
          <p:spPr>
            <a:xfrm>
              <a:off x="0" y="0"/>
              <a:ext cx="1021404" cy="2918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3200" i="1" dirty="0">
                  <a:effectLst/>
                  <a:ea typeface="Calibri"/>
                  <a:cs typeface="Times New Roman"/>
                </a:rPr>
                <a:t>walnuts</a:t>
              </a:r>
              <a:endParaRPr lang="en-US" sz="3200" dirty="0">
                <a:effectLst/>
                <a:ea typeface="Calibri"/>
                <a:cs typeface="Times New Roman"/>
              </a:endParaRPr>
            </a:p>
          </p:txBody>
        </p:sp>
        <p:sp>
          <p:nvSpPr>
            <p:cNvPr id="8" name="Text Box 119"/>
            <p:cNvSpPr txBox="1"/>
            <p:nvPr/>
          </p:nvSpPr>
          <p:spPr>
            <a:xfrm>
              <a:off x="0" y="350196"/>
              <a:ext cx="1021080" cy="2914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3600" i="1" dirty="0">
                  <a:effectLst/>
                  <a:ea typeface="Calibri"/>
                  <a:cs typeface="Times New Roman"/>
                </a:rPr>
                <a:t>cashews</a:t>
              </a:r>
              <a:endParaRPr lang="en-US" sz="3600" dirty="0">
                <a:effectLst/>
                <a:ea typeface="Calibri"/>
                <a:cs typeface="Times New Roman"/>
              </a:endParaRPr>
            </a:p>
          </p:txBody>
        </p:sp>
      </p:grpSp>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22246"/>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4- Equivalent Ratios</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291611"/>
            <a:ext cx="8229600" cy="17060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Exercise 3:</a:t>
            </a:r>
            <a:endParaRPr lang="en-US" baseline="0" dirty="0" smtClean="0">
              <a:latin typeface="Arial" panose="020B0604020202020204" pitchFamily="34" charset="0"/>
              <a:cs typeface="Arial" panose="020B0604020202020204" pitchFamily="34" charset="0"/>
            </a:endParaRPr>
          </a:p>
          <a:p>
            <a:pPr marL="0" indent="0"/>
            <a:r>
              <a:rPr lang="en-US" baseline="0" dirty="0" smtClean="0">
                <a:latin typeface="Arial" panose="020B0604020202020204" pitchFamily="34" charset="0"/>
                <a:cs typeface="Arial" panose="020B0604020202020204" pitchFamily="34" charset="0"/>
              </a:rPr>
              <a:t>In a bag of mixed walnuts and cashews, the ratio of the number of walnuts to the number of cashews is 5:6.  Determine the amount of walnuts that are in the bag if there are 54 cashews.  Use a tape diagram to support your work.  Justify your answer by determining equivalent ratios. </a:t>
            </a:r>
          </a:p>
          <a:p>
            <a:pPr>
              <a:buFont typeface="Arial"/>
              <a:buChar char="•"/>
            </a:pPr>
            <a:endParaRPr lang="en-US" dirty="0">
              <a:latin typeface="Arial" panose="020B0604020202020204" pitchFamily="34" charset="0"/>
              <a:cs typeface="Arial" panose="020B0604020202020204"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t="5790" b="2858"/>
          <a:stretch/>
        </p:blipFill>
        <p:spPr bwMode="auto">
          <a:xfrm>
            <a:off x="1449705" y="3317875"/>
            <a:ext cx="6244590" cy="256222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17226"/>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5 – Solving Problems by Finding Equivalent Ratios</a:t>
            </a:r>
            <a:endParaRPr lang="en-US" b="1" baseline="0" dirty="0">
              <a:solidFill>
                <a:schemeClr val="accent6">
                  <a:lumMod val="75000"/>
                </a:schemeClr>
              </a:solidFill>
              <a:latin typeface="Agenda-Light"/>
            </a:endParaRPr>
          </a:p>
        </p:txBody>
      </p:sp>
      <p:sp>
        <p:nvSpPr>
          <p:cNvPr id="3" name="Content Placeholder 2"/>
          <p:cNvSpPr txBox="1">
            <a:spLocks/>
          </p:cNvSpPr>
          <p:nvPr/>
        </p:nvSpPr>
        <p:spPr>
          <a:xfrm>
            <a:off x="457200" y="2248929"/>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use tape diagrams to find an equivalent ratio given the part to part ratio and the total of those quantities.  Students use tape diagrams to find an equivalent ratio given the part-to-part ratio and the difference between those two quantities.  </a:t>
            </a:r>
          </a:p>
          <a:p>
            <a:pPr>
              <a:buFont typeface="Arial"/>
              <a:buChar char="•"/>
            </a:pPr>
            <a:r>
              <a:rPr lang="en-US" baseline="0" dirty="0" smtClean="0">
                <a:latin typeface="Arial" panose="020B0604020202020204" pitchFamily="34" charset="0"/>
                <a:cs typeface="Arial" panose="020B0604020202020204" pitchFamily="34" charset="0"/>
              </a:rPr>
              <a:t>Students make the connection between the common factor, </a:t>
            </a:r>
            <a:r>
              <a:rPr lang="en-US" i="1" baseline="0" dirty="0" smtClean="0">
                <a:latin typeface="Arial" panose="020B0604020202020204" pitchFamily="34" charset="0"/>
                <a:cs typeface="Arial" panose="020B0604020202020204" pitchFamily="34" charset="0"/>
              </a:rPr>
              <a:t>c</a:t>
            </a:r>
            <a:r>
              <a:rPr lang="en-US" baseline="0" dirty="0" smtClean="0">
                <a:latin typeface="Arial" panose="020B0604020202020204" pitchFamily="34" charset="0"/>
                <a:cs typeface="Arial" panose="020B0604020202020204" pitchFamily="34" charset="0"/>
              </a:rPr>
              <a:t>, in definition of equivalent ratios and the value of the unit in the tape diagram used to solve ratio problems.</a:t>
            </a:r>
          </a:p>
          <a:p>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437837"/>
            <a:ext cx="562353" cy="562353"/>
          </a:xfrm>
          <a:prstGeom prst="rect">
            <a:avLst/>
          </a:prstGeom>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6597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5 – Solving Problems by Finding Equivalent Ratios</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1595974"/>
            <a:ext cx="8229600" cy="29760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aseline="0" dirty="0" smtClean="0">
                <a:latin typeface="Arial" panose="020B0604020202020204" pitchFamily="34" charset="0"/>
                <a:cs typeface="Arial" panose="020B0604020202020204" pitchFamily="34" charset="0"/>
              </a:rPr>
              <a:t>A County Superintendent of Highways is interested in the numbers of different types of vehicles that regularly travel within his county. In the month of August a total of 192 registrations were purchased for passenger cars and pickup trucks at the local Department of Motor Vehicles.  They reported that in the month of August, for every 5 passenger cars registered there were 7 pickup trucks registered.  How many of each type of vehicle were registered there in the month of August?</a:t>
            </a:r>
          </a:p>
          <a:p>
            <a:r>
              <a:rPr lang="en-US" sz="1800" baseline="0" dirty="0" smtClean="0">
                <a:latin typeface="Arial" panose="020B0604020202020204" pitchFamily="34" charset="0"/>
                <a:cs typeface="Arial" panose="020B0604020202020204" pitchFamily="34" charset="0"/>
              </a:rPr>
              <a:t>5:7 part-to-part</a:t>
            </a:r>
          </a:p>
          <a:p>
            <a:r>
              <a:rPr lang="en-US" sz="1800" baseline="0" dirty="0" smtClean="0">
                <a:latin typeface="Arial" panose="020B0604020202020204" pitchFamily="34" charset="0"/>
                <a:cs typeface="Arial" panose="020B0604020202020204" pitchFamily="34" charset="0"/>
              </a:rPr>
              <a:t>7:5 part-to-part</a:t>
            </a:r>
          </a:p>
          <a:p>
            <a:r>
              <a:rPr lang="en-US" sz="1800" baseline="0" dirty="0" smtClean="0">
                <a:latin typeface="Arial" panose="020B0604020202020204" pitchFamily="34" charset="0"/>
                <a:cs typeface="Arial" panose="020B0604020202020204" pitchFamily="34" charset="0"/>
              </a:rPr>
              <a:t>5 to 12 part-to-whole</a:t>
            </a:r>
          </a:p>
          <a:p>
            <a:r>
              <a:rPr lang="en-US" sz="1800" baseline="0" dirty="0" smtClean="0">
                <a:latin typeface="Arial" panose="020B0604020202020204" pitchFamily="34" charset="0"/>
                <a:cs typeface="Arial" panose="020B0604020202020204" pitchFamily="34" charset="0"/>
              </a:rPr>
              <a:t>7 to12  part-to-whole</a:t>
            </a:r>
          </a:p>
          <a:p>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617568" y="4927600"/>
            <a:ext cx="5706111" cy="1204913"/>
            <a:chOff x="0" y="0"/>
            <a:chExt cx="4478331" cy="631933"/>
          </a:xfrm>
        </p:grpSpPr>
        <p:grpSp>
          <p:nvGrpSpPr>
            <p:cNvPr id="5" name="Group 4"/>
            <p:cNvGrpSpPr/>
            <p:nvPr/>
          </p:nvGrpSpPr>
          <p:grpSpPr>
            <a:xfrm>
              <a:off x="1177047" y="29183"/>
              <a:ext cx="3301284" cy="575620"/>
              <a:chOff x="0" y="0"/>
              <a:chExt cx="3301284" cy="575620"/>
            </a:xfrm>
          </p:grpSpPr>
          <p:sp>
            <p:nvSpPr>
              <p:cNvPr id="8" name="Rectangle 7"/>
              <p:cNvSpPr>
                <a:spLocks noChangeArrowheads="1"/>
              </p:cNvSpPr>
              <p:nvPr/>
            </p:nvSpPr>
            <p:spPr bwMode="auto">
              <a:xfrm>
                <a:off x="943583" y="0"/>
                <a:ext cx="470535" cy="225425"/>
              </a:xfrm>
              <a:prstGeom prst="rect">
                <a:avLst/>
              </a:prstGeom>
              <a:solidFill>
                <a:sysClr val="window" lastClr="FFFFFF">
                  <a:lumMod val="100000"/>
                  <a:lumOff val="0"/>
                </a:sysClr>
              </a:solidFill>
              <a:ln w="31750">
                <a:solidFill>
                  <a:srgbClr val="C0504D">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1410510" y="0"/>
                <a:ext cx="470535" cy="225425"/>
              </a:xfrm>
              <a:prstGeom prst="rect">
                <a:avLst/>
              </a:prstGeom>
              <a:solidFill>
                <a:sysClr val="window" lastClr="FFFFFF">
                  <a:lumMod val="100000"/>
                  <a:lumOff val="0"/>
                </a:sysClr>
              </a:solidFill>
              <a:ln w="31750">
                <a:solidFill>
                  <a:srgbClr val="C0504D">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1887166" y="0"/>
                <a:ext cx="470535" cy="225425"/>
              </a:xfrm>
              <a:prstGeom prst="rect">
                <a:avLst/>
              </a:prstGeom>
              <a:solidFill>
                <a:sysClr val="window" lastClr="FFFFFF">
                  <a:lumMod val="100000"/>
                  <a:lumOff val="0"/>
                </a:sysClr>
              </a:solidFill>
              <a:ln w="31750">
                <a:solidFill>
                  <a:srgbClr val="C0504D">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476655" y="0"/>
                <a:ext cx="470535" cy="225425"/>
              </a:xfrm>
              <a:prstGeom prst="rect">
                <a:avLst/>
              </a:prstGeom>
              <a:solidFill>
                <a:sysClr val="window" lastClr="FFFFFF">
                  <a:lumMod val="100000"/>
                  <a:lumOff val="0"/>
                </a:sysClr>
              </a:solidFill>
              <a:ln w="31750">
                <a:solidFill>
                  <a:srgbClr val="C0504D">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0" y="0"/>
                <a:ext cx="470535" cy="225425"/>
              </a:xfrm>
              <a:prstGeom prst="rect">
                <a:avLst/>
              </a:prstGeom>
              <a:solidFill>
                <a:sysClr val="window" lastClr="FFFFFF">
                  <a:lumMod val="100000"/>
                  <a:lumOff val="0"/>
                </a:sysClr>
              </a:solidFill>
              <a:ln w="31750">
                <a:solidFill>
                  <a:srgbClr val="C0504D">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0" y="350195"/>
                <a:ext cx="470535" cy="225425"/>
              </a:xfrm>
              <a:prstGeom prst="rect">
                <a:avLst/>
              </a:prstGeom>
              <a:solidFill>
                <a:sysClr val="window" lastClr="FFFFFF">
                  <a:lumMod val="100000"/>
                  <a:lumOff val="0"/>
                </a:sysClr>
              </a:solidFill>
              <a:ln w="31750">
                <a:solidFill>
                  <a:srgbClr val="9BBB59">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76655" y="350195"/>
                <a:ext cx="470535" cy="225425"/>
              </a:xfrm>
              <a:prstGeom prst="rect">
                <a:avLst/>
              </a:prstGeom>
              <a:solidFill>
                <a:sysClr val="window" lastClr="FFFFFF">
                  <a:lumMod val="100000"/>
                  <a:lumOff val="0"/>
                </a:sysClr>
              </a:solidFill>
              <a:ln w="31750">
                <a:solidFill>
                  <a:srgbClr val="9BBB59">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5" name="Rectangle 14"/>
              <p:cNvSpPr>
                <a:spLocks noChangeArrowheads="1"/>
              </p:cNvSpPr>
              <p:nvPr/>
            </p:nvSpPr>
            <p:spPr bwMode="auto">
              <a:xfrm>
                <a:off x="943583" y="350195"/>
                <a:ext cx="470535" cy="225425"/>
              </a:xfrm>
              <a:prstGeom prst="rect">
                <a:avLst/>
              </a:prstGeom>
              <a:solidFill>
                <a:sysClr val="window" lastClr="FFFFFF">
                  <a:lumMod val="100000"/>
                  <a:lumOff val="0"/>
                </a:sysClr>
              </a:solidFill>
              <a:ln w="31750">
                <a:solidFill>
                  <a:srgbClr val="9BBB59">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a:off x="1410510" y="350195"/>
                <a:ext cx="470535" cy="225425"/>
              </a:xfrm>
              <a:prstGeom prst="rect">
                <a:avLst/>
              </a:prstGeom>
              <a:solidFill>
                <a:sysClr val="window" lastClr="FFFFFF">
                  <a:lumMod val="100000"/>
                  <a:lumOff val="0"/>
                </a:sysClr>
              </a:solidFill>
              <a:ln w="31750">
                <a:solidFill>
                  <a:srgbClr val="9BBB59">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7" name="Rectangle 16"/>
              <p:cNvSpPr>
                <a:spLocks noChangeArrowheads="1"/>
              </p:cNvSpPr>
              <p:nvPr/>
            </p:nvSpPr>
            <p:spPr bwMode="auto">
              <a:xfrm>
                <a:off x="1887166" y="350195"/>
                <a:ext cx="470535" cy="225425"/>
              </a:xfrm>
              <a:prstGeom prst="rect">
                <a:avLst/>
              </a:prstGeom>
              <a:solidFill>
                <a:sysClr val="window" lastClr="FFFFFF">
                  <a:lumMod val="100000"/>
                  <a:lumOff val="0"/>
                </a:sysClr>
              </a:solidFill>
              <a:ln w="31750">
                <a:solidFill>
                  <a:srgbClr val="9BBB59">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8" name="Rectangle 17"/>
              <p:cNvSpPr>
                <a:spLocks noChangeArrowheads="1"/>
              </p:cNvSpPr>
              <p:nvPr/>
            </p:nvSpPr>
            <p:spPr bwMode="auto">
              <a:xfrm>
                <a:off x="2354093" y="350195"/>
                <a:ext cx="470535" cy="225425"/>
              </a:xfrm>
              <a:prstGeom prst="rect">
                <a:avLst/>
              </a:prstGeom>
              <a:solidFill>
                <a:sysClr val="window" lastClr="FFFFFF">
                  <a:lumMod val="100000"/>
                  <a:lumOff val="0"/>
                </a:sysClr>
              </a:solidFill>
              <a:ln w="31750">
                <a:solidFill>
                  <a:srgbClr val="9BBB59">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9" name="Rectangle 18"/>
              <p:cNvSpPr>
                <a:spLocks noChangeArrowheads="1"/>
              </p:cNvSpPr>
              <p:nvPr/>
            </p:nvSpPr>
            <p:spPr bwMode="auto">
              <a:xfrm>
                <a:off x="2830749" y="350195"/>
                <a:ext cx="470535" cy="225425"/>
              </a:xfrm>
              <a:prstGeom prst="rect">
                <a:avLst/>
              </a:prstGeom>
              <a:solidFill>
                <a:sysClr val="window" lastClr="FFFFFF">
                  <a:lumMod val="100000"/>
                  <a:lumOff val="0"/>
                </a:sysClr>
              </a:solidFill>
              <a:ln w="31750">
                <a:solidFill>
                  <a:srgbClr val="9BBB59">
                    <a:lumMod val="100000"/>
                    <a:lumOff val="0"/>
                  </a:srgbClr>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grpSp>
        <p:sp>
          <p:nvSpPr>
            <p:cNvPr id="6" name="Text Box 79"/>
            <p:cNvSpPr txBox="1"/>
            <p:nvPr/>
          </p:nvSpPr>
          <p:spPr>
            <a:xfrm>
              <a:off x="0" y="0"/>
              <a:ext cx="1128395" cy="2914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i="1" dirty="0">
                  <a:solidFill>
                    <a:srgbClr val="FF0000"/>
                  </a:solidFill>
                  <a:effectLst/>
                  <a:ea typeface="MS Mincho"/>
                  <a:cs typeface="Times New Roman"/>
                </a:rPr>
                <a:t>Passenger Cars</a:t>
              </a:r>
              <a:r>
                <a:rPr lang="en-US" sz="1000" i="1" dirty="0">
                  <a:effectLst/>
                  <a:ea typeface="MS Mincho"/>
                  <a:cs typeface="Times New Roman"/>
                </a:rPr>
                <a:t>	</a:t>
              </a:r>
              <a:endParaRPr lang="en-US" sz="1100" dirty="0">
                <a:effectLst/>
                <a:ea typeface="Calibri"/>
                <a:cs typeface="Times New Roman"/>
              </a:endParaRPr>
            </a:p>
          </p:txBody>
        </p:sp>
        <p:sp>
          <p:nvSpPr>
            <p:cNvPr id="7" name="Text Box 80"/>
            <p:cNvSpPr txBox="1"/>
            <p:nvPr/>
          </p:nvSpPr>
          <p:spPr>
            <a:xfrm>
              <a:off x="0" y="340468"/>
              <a:ext cx="1128395" cy="2914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i="1" dirty="0">
                  <a:solidFill>
                    <a:srgbClr val="00B050"/>
                  </a:solidFill>
                  <a:effectLst/>
                  <a:ea typeface="MS Mincho"/>
                  <a:cs typeface="Times New Roman"/>
                </a:rPr>
                <a:t>Pickup Trucks</a:t>
              </a:r>
              <a:endParaRPr lang="en-US" dirty="0">
                <a:effectLst/>
              </a:endParaRPr>
            </a:p>
            <a:p>
              <a:pPr marL="0" marR="0">
                <a:lnSpc>
                  <a:spcPct val="115000"/>
                </a:lnSpc>
                <a:spcBef>
                  <a:spcPts val="0"/>
                </a:spcBef>
                <a:spcAft>
                  <a:spcPts val="1000"/>
                </a:spcAft>
              </a:pPr>
              <a:r>
                <a:rPr lang="en-US" sz="1100" dirty="0">
                  <a:effectLst/>
                  <a:ea typeface="Calibri"/>
                  <a:cs typeface="Times New Roman"/>
                </a:rPr>
                <a:t> </a:t>
              </a:r>
            </a:p>
          </p:txBody>
        </p:sp>
      </p:grpSp>
      <p:sp>
        <p:nvSpPr>
          <p:cNvPr id="20" name="TextBox 19"/>
          <p:cNvSpPr txBox="1"/>
          <p:nvPr/>
        </p:nvSpPr>
        <p:spPr>
          <a:xfrm>
            <a:off x="6323679" y="3693990"/>
            <a:ext cx="2057400" cy="369332"/>
          </a:xfrm>
          <a:prstGeom prst="rect">
            <a:avLst/>
          </a:prstGeom>
          <a:noFill/>
        </p:spPr>
        <p:txBody>
          <a:bodyPr wrap="square" rtlCol="0">
            <a:spAutoFit/>
          </a:bodyPr>
          <a:lstStyle/>
          <a:p>
            <a:r>
              <a:rPr lang="en-US" baseline="0" dirty="0" smtClean="0">
                <a:solidFill>
                  <a:srgbClr val="87564F"/>
                </a:solidFill>
              </a:rPr>
              <a:t>12 equal parts</a:t>
            </a:r>
            <a:endParaRPr lang="en-US" baseline="0" dirty="0">
              <a:solidFill>
                <a:srgbClr val="87564F"/>
              </a:solidFill>
            </a:endParaRPr>
          </a:p>
        </p:txBody>
      </p:sp>
      <p:sp>
        <p:nvSpPr>
          <p:cNvPr id="21" name="TextBox 20"/>
          <p:cNvSpPr txBox="1"/>
          <p:nvPr/>
        </p:nvSpPr>
        <p:spPr>
          <a:xfrm>
            <a:off x="6406229" y="3371546"/>
            <a:ext cx="1892300" cy="369332"/>
          </a:xfrm>
          <a:prstGeom prst="rect">
            <a:avLst/>
          </a:prstGeom>
          <a:noFill/>
        </p:spPr>
        <p:txBody>
          <a:bodyPr wrap="square" rtlCol="0">
            <a:spAutoFit/>
          </a:bodyPr>
          <a:lstStyle/>
          <a:p>
            <a:r>
              <a:rPr lang="en-US" baseline="0" dirty="0" smtClean="0">
                <a:solidFill>
                  <a:srgbClr val="87564F"/>
                </a:solidFill>
              </a:rPr>
              <a:t>192 vehicles</a:t>
            </a:r>
            <a:endParaRPr lang="en-US" baseline="0" dirty="0">
              <a:solidFill>
                <a:srgbClr val="87564F"/>
              </a:solidFill>
            </a:endParaRPr>
          </a:p>
        </p:txBody>
      </p:sp>
      <p:sp>
        <p:nvSpPr>
          <p:cNvPr id="22" name="TextBox 21"/>
          <p:cNvSpPr txBox="1"/>
          <p:nvPr/>
        </p:nvSpPr>
        <p:spPr>
          <a:xfrm>
            <a:off x="5615043" y="4059884"/>
            <a:ext cx="2933034" cy="369332"/>
          </a:xfrm>
          <a:prstGeom prst="rect">
            <a:avLst/>
          </a:prstGeom>
          <a:noFill/>
        </p:spPr>
        <p:txBody>
          <a:bodyPr wrap="square" rtlCol="0">
            <a:spAutoFit/>
          </a:bodyPr>
          <a:lstStyle/>
          <a:p>
            <a:r>
              <a:rPr lang="en-US" baseline="0" dirty="0" smtClean="0">
                <a:solidFill>
                  <a:srgbClr val="87564F"/>
                </a:solidFill>
              </a:rPr>
              <a:t>192 divided by 12 = 16</a:t>
            </a:r>
            <a:endParaRPr lang="en-US" baseline="0" dirty="0">
              <a:solidFill>
                <a:srgbClr val="87564F"/>
              </a:solidFill>
            </a:endParaRPr>
          </a:p>
        </p:txBody>
      </p:sp>
      <p:sp>
        <p:nvSpPr>
          <p:cNvPr id="23" name="TextBox 22"/>
          <p:cNvSpPr txBox="1"/>
          <p:nvPr/>
        </p:nvSpPr>
        <p:spPr>
          <a:xfrm>
            <a:off x="5416574" y="4418922"/>
            <a:ext cx="3026158" cy="369332"/>
          </a:xfrm>
          <a:prstGeom prst="rect">
            <a:avLst/>
          </a:prstGeom>
          <a:noFill/>
        </p:spPr>
        <p:txBody>
          <a:bodyPr wrap="square" rtlCol="0">
            <a:spAutoFit/>
          </a:bodyPr>
          <a:lstStyle/>
          <a:p>
            <a:r>
              <a:rPr lang="en-US" baseline="0" dirty="0" smtClean="0">
                <a:solidFill>
                  <a:srgbClr val="87564F"/>
                </a:solidFill>
              </a:rPr>
              <a:t>7 x 16 = 112 pickup trucks</a:t>
            </a:r>
            <a:endParaRPr lang="en-US" baseline="0" dirty="0">
              <a:solidFill>
                <a:srgbClr val="87564F"/>
              </a:solidFill>
            </a:endParaRPr>
          </a:p>
        </p:txBody>
      </p:sp>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25306"/>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400" b="1" dirty="0" smtClean="0">
                <a:solidFill>
                  <a:schemeClr val="accent6">
                    <a:lumMod val="75000"/>
                  </a:schemeClr>
                </a:solidFill>
                <a:latin typeface="Agenda-Light"/>
              </a:rPr>
              <a:t>Lesson 6 – Exercise 1</a:t>
            </a:r>
            <a:endParaRPr lang="en-US" sz="44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latin typeface="Arial" panose="020B0604020202020204" pitchFamily="34" charset="0"/>
                <a:cs typeface="Arial" panose="020B0604020202020204" pitchFamily="34" charset="0"/>
              </a:rPr>
              <a:t>The Business Direct Hotel caters to people who travel for different types of business trips.  On Saturday night, there is not a lot of business travel, so the ratio of the number of occupied rooms to the number of unoccupied rooms is 2:5.  However, on Sunday night the ratio of the number of occupied rooms to the number of unoccupied rooms is 6:1 due to the number of business people attending a large conference in the area.  If the Business Direct Hotel has 432 occupied rooms on Sunday night, how many unoccupied rooms does it have on Saturday night? </a:t>
            </a:r>
            <a:endParaRPr lang="en-US" baseline="0"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561" y="775144"/>
            <a:ext cx="562353" cy="562353"/>
          </a:xfrm>
          <a:prstGeom prst="rect">
            <a:avLst/>
          </a:prstGeom>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25913"/>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6 – Solving Problems by Finding Equivalent Ratios</a:t>
            </a:r>
            <a:endParaRPr lang="en-US" sz="4000" b="1" dirty="0">
              <a:solidFill>
                <a:schemeClr val="accent6">
                  <a:lumMod val="75000"/>
                </a:schemeClr>
              </a:solidFill>
              <a:latin typeface="Agenda-Light"/>
            </a:endParaRPr>
          </a:p>
        </p:txBody>
      </p:sp>
      <p:sp>
        <p:nvSpPr>
          <p:cNvPr id="3" name="Content Placeholder 2"/>
          <p:cNvSpPr txBox="1">
            <a:spLocks/>
          </p:cNvSpPr>
          <p:nvPr/>
        </p:nvSpPr>
        <p:spPr>
          <a:xfrm>
            <a:off x="457200" y="2540000"/>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baseline="0" dirty="0" smtClean="0">
                <a:latin typeface="Arial" panose="020B0604020202020204" pitchFamily="34" charset="0"/>
                <a:cs typeface="Arial" panose="020B0604020202020204" pitchFamily="34" charset="0"/>
              </a:rPr>
              <a:t>Gallery Walk! </a:t>
            </a:r>
          </a:p>
          <a:p>
            <a:r>
              <a:rPr lang="en-US" sz="2400" baseline="0" dirty="0" smtClean="0">
                <a:latin typeface="Arial" panose="020B0604020202020204" pitchFamily="34" charset="0"/>
                <a:cs typeface="Arial" panose="020B0604020202020204" pitchFamily="34" charset="0"/>
              </a:rPr>
              <a:t>	Spend 2 minutes at each station to determine the answers to each question.</a:t>
            </a:r>
          </a:p>
          <a:p>
            <a:endParaRPr lang="en-US" sz="2400" baseline="0" dirty="0" smtClean="0">
              <a:latin typeface="Arial" panose="020B0604020202020204" pitchFamily="34" charset="0"/>
              <a:cs typeface="Arial" panose="020B0604020202020204" pitchFamily="34" charset="0"/>
            </a:endParaRPr>
          </a:p>
          <a:p>
            <a:r>
              <a:rPr lang="en-US" sz="2400" baseline="0" dirty="0" smtClean="0">
                <a:latin typeface="Arial" panose="020B0604020202020204" pitchFamily="34" charset="0"/>
                <a:cs typeface="Arial" panose="020B0604020202020204" pitchFamily="34" charset="0"/>
              </a:rPr>
              <a:t>	Share with the group the rigor you find </a:t>
            </a:r>
          </a:p>
          <a:p>
            <a:r>
              <a:rPr lang="en-US" sz="2400" baseline="0" dirty="0" smtClean="0">
                <a:latin typeface="Arial" panose="020B0604020202020204" pitchFamily="34" charset="0"/>
                <a:cs typeface="Arial" panose="020B0604020202020204" pitchFamily="34" charset="0"/>
              </a:rPr>
              <a:t>	in the problems provided in the examples. </a:t>
            </a:r>
            <a:endParaRPr lang="en-US" sz="2400" baseline="0"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57200" y="1634074"/>
            <a:ext cx="8229600" cy="9059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BF7A6E"/>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solidFill>
                  <a:srgbClr val="0A2D6B"/>
                </a:solidFill>
              </a:rPr>
              <a:t>Students use tape diagrams to solve problems given a ratio between two quantities, and a change to those quantities that changes the ratio.</a:t>
            </a:r>
          </a:p>
          <a:p>
            <a:endParaRPr lang="en-US" dirty="0"/>
          </a:p>
        </p:txBody>
      </p:sp>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a:prstGeom prst="rect">
            <a:avLst/>
          </a:prstGeo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prstGeom prst="rect">
            <a:avLst/>
          </a:prstGeom>
        </p:spPr>
        <p:txBody>
          <a:bodyPr>
            <a:normAutofit/>
          </a:bodyPr>
          <a:lstStyle/>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Lesson Structure</a:t>
            </a:r>
          </a:p>
          <a:p>
            <a:pPr algn="ctr"/>
            <a:r>
              <a:rPr lang="en-US" sz="2400" b="1" dirty="0" smtClean="0">
                <a:effectLst/>
                <a:latin typeface="Arial" panose="020B0604020202020204" pitchFamily="34" charset="0"/>
                <a:cs typeface="Arial" panose="020B0604020202020204" pitchFamily="34" charset="0"/>
              </a:rPr>
              <a:t>Instructional Sequence</a:t>
            </a:r>
          </a:p>
          <a:p>
            <a:pPr algn="ctr"/>
            <a:r>
              <a:rPr lang="en-US" sz="2400" b="1" dirty="0" smtClean="0">
                <a:latin typeface="Arial" panose="020B0604020202020204" pitchFamily="34" charset="0"/>
                <a:cs typeface="Arial" panose="020B0604020202020204" pitchFamily="34" charset="0"/>
              </a:rPr>
              <a:t>Module Review</a:t>
            </a:r>
          </a:p>
          <a:p>
            <a:pPr algn="ctr"/>
            <a:r>
              <a:rPr lang="en-US" sz="2400" b="1" dirty="0" smtClean="0">
                <a:latin typeface="Arial" panose="020B0604020202020204" pitchFamily="34" charset="0"/>
                <a:cs typeface="Arial" panose="020B0604020202020204" pitchFamily="34" charset="0"/>
              </a:rPr>
              <a:t>Preparation for Implementation</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65038"/>
            <a:ext cx="8229600" cy="1247709"/>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7 – Associated Ratios and the Value of a Ratio</a:t>
            </a:r>
            <a:endParaRPr lang="en-US" b="1" baseline="0" dirty="0">
              <a:solidFill>
                <a:schemeClr val="accent6">
                  <a:lumMod val="75000"/>
                </a:schemeClr>
              </a:solidFill>
              <a:latin typeface="Agenda-Light"/>
            </a:endParaRPr>
          </a:p>
        </p:txBody>
      </p:sp>
      <p:sp>
        <p:nvSpPr>
          <p:cNvPr id="3" name="Content Placeholder 2"/>
          <p:cNvSpPr txBox="1">
            <a:spLocks/>
          </p:cNvSpPr>
          <p:nvPr/>
        </p:nvSpPr>
        <p:spPr>
          <a:xfrm>
            <a:off x="457200" y="2260600"/>
            <a:ext cx="8229600" cy="3265600"/>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understand the relationship between ratio and fractions. Students describe the fraction A / B associated with the ratio A : B as the value of the ratio A to B.</a:t>
            </a:r>
          </a:p>
          <a:p>
            <a:pPr>
              <a:buFont typeface="Arial"/>
              <a:buChar char="•"/>
            </a:pPr>
            <a:r>
              <a:rPr lang="en-US" baseline="0" dirty="0" smtClean="0">
                <a:latin typeface="Arial" panose="020B0604020202020204" pitchFamily="34" charset="0"/>
                <a:cs typeface="Arial" panose="020B0604020202020204" pitchFamily="34" charset="0"/>
              </a:rPr>
              <a:t>Students understand that when given a ratio A : B, different ratios can be formed from the numbers A and B.  For example, B : A,  A : (A + B), and B : (A + B) are associated with the same ratio relationship.</a:t>
            </a:r>
          </a:p>
          <a:p>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461683"/>
            <a:ext cx="562353" cy="562353"/>
          </a:xfrm>
          <a:prstGeom prst="rect">
            <a:avLst/>
          </a:prstGeom>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6331" y="1261241"/>
            <a:ext cx="8736951" cy="3412134"/>
          </a:xfrm>
          <a:prstGeom prst="rect">
            <a:avLst/>
          </a:prstGeom>
        </p:spPr>
      </p:pic>
      <p:sp>
        <p:nvSpPr>
          <p:cNvPr id="2" name="Title 1"/>
          <p:cNvSpPr txBox="1">
            <a:spLocks/>
          </p:cNvSpPr>
          <p:nvPr/>
        </p:nvSpPr>
        <p:spPr>
          <a:xfrm>
            <a:off x="457200" y="438129"/>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7 – Associated Ratios and the Value </a:t>
            </a:r>
            <a:br>
              <a:rPr lang="en-US" sz="4000" b="1" dirty="0" smtClean="0">
                <a:solidFill>
                  <a:schemeClr val="accent6">
                    <a:lumMod val="75000"/>
                  </a:schemeClr>
                </a:solidFill>
                <a:latin typeface="Agenda-Light"/>
              </a:rPr>
            </a:br>
            <a:r>
              <a:rPr lang="en-US" sz="4000" b="1" dirty="0" smtClean="0">
                <a:solidFill>
                  <a:schemeClr val="accent6">
                    <a:lumMod val="75000"/>
                  </a:schemeClr>
                </a:solidFill>
                <a:latin typeface="Agenda-Light"/>
              </a:rPr>
              <a:t>of a Ratio</a:t>
            </a:r>
            <a:endParaRPr lang="en-US" sz="4000" b="1" dirty="0">
              <a:solidFill>
                <a:schemeClr val="accent6">
                  <a:lumMod val="75000"/>
                </a:schemeClr>
              </a:solidFill>
              <a:latin typeface="Agenda-Light"/>
            </a:endParaRPr>
          </a:p>
        </p:txBody>
      </p:sp>
      <p:sp>
        <p:nvSpPr>
          <p:cNvPr id="6" name="Oval 5"/>
          <p:cNvSpPr/>
          <p:nvPr/>
        </p:nvSpPr>
        <p:spPr>
          <a:xfrm>
            <a:off x="4292600" y="2586572"/>
            <a:ext cx="4254500" cy="114722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dirty="0" smtClean="0"/>
              <a:t>Lesson 7 – Associated Ratios and the Value of a Ratio</a:t>
            </a:r>
            <a:endParaRPr lang="en-US" dirty="0"/>
          </a:p>
        </p:txBody>
      </p:sp>
      <p:pic>
        <p:nvPicPr>
          <p:cNvPr id="3" name="Picture 2"/>
          <p:cNvPicPr>
            <a:picLocks noChangeAspect="1"/>
          </p:cNvPicPr>
          <p:nvPr/>
        </p:nvPicPr>
        <p:blipFill>
          <a:blip r:embed="rId3"/>
          <a:stretch>
            <a:fillRect/>
          </a:stretch>
        </p:blipFill>
        <p:spPr>
          <a:xfrm>
            <a:off x="457200" y="1046763"/>
            <a:ext cx="7924800" cy="5147733"/>
          </a:xfrm>
          <a:prstGeom prst="rect">
            <a:avLst/>
          </a:prstGeom>
        </p:spPr>
      </p:pic>
      <p:pic>
        <p:nvPicPr>
          <p:cNvPr id="4" name="Picture 3"/>
          <p:cNvPicPr>
            <a:picLocks noChangeAspect="1"/>
          </p:cNvPicPr>
          <p:nvPr/>
        </p:nvPicPr>
        <p:blipFill>
          <a:blip r:embed="rId4"/>
          <a:stretch>
            <a:fillRect/>
          </a:stretch>
        </p:blipFill>
        <p:spPr>
          <a:xfrm>
            <a:off x="7150100" y="2730500"/>
            <a:ext cx="593725" cy="474980"/>
          </a:xfrm>
          <a:prstGeom prst="rect">
            <a:avLst/>
          </a:prstGeom>
        </p:spPr>
      </p:pic>
      <p:pic>
        <p:nvPicPr>
          <p:cNvPr id="5" name="Picture 4"/>
          <p:cNvPicPr>
            <a:picLocks noChangeAspect="1"/>
          </p:cNvPicPr>
          <p:nvPr/>
        </p:nvPicPr>
        <p:blipFill>
          <a:blip r:embed="rId5"/>
          <a:stretch>
            <a:fillRect/>
          </a:stretch>
        </p:blipFill>
        <p:spPr>
          <a:xfrm>
            <a:off x="3429000" y="3708400"/>
            <a:ext cx="952500" cy="1054100"/>
          </a:xfrm>
          <a:prstGeom prst="rect">
            <a:avLst/>
          </a:prstGeom>
        </p:spPr>
      </p:pic>
      <p:pic>
        <p:nvPicPr>
          <p:cNvPr id="8" name="Picture 7"/>
          <p:cNvPicPr>
            <a:picLocks noChangeAspect="1"/>
          </p:cNvPicPr>
          <p:nvPr/>
        </p:nvPicPr>
        <p:blipFill>
          <a:blip r:embed="rId6"/>
          <a:stretch>
            <a:fillRect/>
          </a:stretch>
        </p:blipFill>
        <p:spPr>
          <a:xfrm>
            <a:off x="3429000" y="5267396"/>
            <a:ext cx="977900" cy="927100"/>
          </a:xfrm>
          <a:prstGeom prst="rect">
            <a:avLst/>
          </a:prstGeom>
        </p:spPr>
      </p:pic>
    </p:spTree>
    <p:extLst>
      <p:ext uri="{BB962C8B-B14F-4D97-AF65-F5344CB8AC3E}">
        <p14:creationId xmlns:p14="http://schemas.microsoft.com/office/powerpoint/2010/main" val="37383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752487"/>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8 - Equivalent Ratios Defined Through Value of a Ratio </a:t>
            </a:r>
            <a:endParaRPr lang="en-US" b="1" baseline="0" dirty="0">
              <a:solidFill>
                <a:schemeClr val="accent6">
                  <a:lumMod val="75000"/>
                </a:schemeClr>
              </a:solidFill>
              <a:latin typeface="Agenda-Light"/>
            </a:endParaRPr>
          </a:p>
        </p:txBody>
      </p:sp>
      <p:sp>
        <p:nvSpPr>
          <p:cNvPr id="3" name="Content Placeholder 2"/>
          <p:cNvSpPr txBox="1">
            <a:spLocks/>
          </p:cNvSpPr>
          <p:nvPr/>
        </p:nvSpPr>
        <p:spPr>
          <a:xfrm>
            <a:off x="457200" y="2215822"/>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understand the value of a ratio A:B is A/B.  They understand that if two ratios are equivalent they have the same value.  Students use the value of a ratio to solve ratio problems in a real-world context.</a:t>
            </a:r>
          </a:p>
          <a:p>
            <a:pPr>
              <a:buFont typeface="Arial"/>
              <a:buChar char="•"/>
            </a:pPr>
            <a:r>
              <a:rPr lang="en-US" baseline="0" dirty="0" smtClean="0">
                <a:latin typeface="Arial" panose="020B0604020202020204" pitchFamily="34" charset="0"/>
                <a:cs typeface="Arial" panose="020B0604020202020204" pitchFamily="34" charset="0"/>
              </a:rPr>
              <a:t>Students use the value of a ratio in determining whether two ratios are equivalent.</a:t>
            </a:r>
          </a:p>
          <a:p>
            <a:endParaRPr lang="en-US" dirty="0">
              <a:latin typeface="Arial" panose="020B0604020202020204" pitchFamily="34" charset="0"/>
              <a:cs typeface="Arial" panose="020B0604020202020204" pitchFamily="34" charset="0"/>
            </a:endParaRPr>
          </a:p>
        </p:txBody>
      </p:sp>
      <p:pic>
        <p:nvPicPr>
          <p:cNvPr id="5" name="Picture 4" descr="lesson-icon-model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375563"/>
            <a:ext cx="562353" cy="562353"/>
          </a:xfrm>
          <a:prstGeom prst="rect">
            <a:avLst/>
          </a:prstGeom>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1076" y="74284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600" b="1" dirty="0" smtClean="0">
                <a:solidFill>
                  <a:schemeClr val="accent6">
                    <a:lumMod val="75000"/>
                  </a:schemeClr>
                </a:solidFill>
                <a:latin typeface="Agenda-Light"/>
              </a:rPr>
              <a:t>Lesson 8 - Equivalent Ratios Defined Through Value </a:t>
            </a:r>
            <a:br>
              <a:rPr lang="en-US" sz="3600" b="1" dirty="0" smtClean="0">
                <a:solidFill>
                  <a:schemeClr val="accent6">
                    <a:lumMod val="75000"/>
                  </a:schemeClr>
                </a:solidFill>
                <a:latin typeface="Agenda-Light"/>
              </a:rPr>
            </a:br>
            <a:r>
              <a:rPr lang="en-US" sz="3600" b="1" dirty="0" smtClean="0">
                <a:solidFill>
                  <a:schemeClr val="accent6">
                    <a:lumMod val="75000"/>
                  </a:schemeClr>
                </a:solidFill>
                <a:latin typeface="Agenda-Light"/>
              </a:rPr>
              <a:t>of a Ratio </a:t>
            </a:r>
            <a:endParaRPr lang="en-US" sz="3600" b="1"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Recall that given a ratio A : B, where B ≠ 0, we call the quotient, A / B, the value of the ratio.</a:t>
            </a:r>
          </a:p>
          <a:p>
            <a:pPr>
              <a:buFont typeface="Arial"/>
              <a:buChar char="•"/>
            </a:pPr>
            <a:r>
              <a:rPr lang="en-US" baseline="0" dirty="0" smtClean="0">
                <a:latin typeface="Arial" panose="020B0604020202020204" pitchFamily="34" charset="0"/>
                <a:cs typeface="Arial" panose="020B0604020202020204" pitchFamily="34" charset="0"/>
              </a:rPr>
              <a:t>Circle any equivalent ratios from the list below.  </a:t>
            </a:r>
          </a:p>
          <a:p>
            <a:r>
              <a:rPr lang="en-US" baseline="0" dirty="0" smtClean="0">
                <a:latin typeface="Arial" panose="020B0604020202020204" pitchFamily="34" charset="0"/>
                <a:cs typeface="Arial" panose="020B0604020202020204" pitchFamily="34" charset="0"/>
              </a:rPr>
              <a:t>Ratio:	1 : 2				Value of the Ratio:  </a:t>
            </a:r>
          </a:p>
          <a:p>
            <a:r>
              <a:rPr lang="en-US" baseline="0" dirty="0" smtClean="0">
                <a:latin typeface="Arial" panose="020B0604020202020204" pitchFamily="34" charset="0"/>
                <a:cs typeface="Arial" panose="020B0604020202020204" pitchFamily="34" charset="0"/>
              </a:rPr>
              <a:t>Ratio: 	5 : 10			Value of the Ratio:</a:t>
            </a:r>
          </a:p>
          <a:p>
            <a:r>
              <a:rPr lang="en-US" baseline="0" dirty="0" smtClean="0">
                <a:latin typeface="Arial" panose="020B0604020202020204" pitchFamily="34" charset="0"/>
                <a:cs typeface="Arial" panose="020B0604020202020204" pitchFamily="34" charset="0"/>
              </a:rPr>
              <a:t>Ratio: 	6 : 16			Value of the Ratio:</a:t>
            </a:r>
          </a:p>
          <a:p>
            <a:r>
              <a:rPr lang="en-US" baseline="0" dirty="0" smtClean="0">
                <a:latin typeface="Arial" panose="020B0604020202020204" pitchFamily="34" charset="0"/>
                <a:cs typeface="Arial" panose="020B0604020202020204" pitchFamily="34" charset="0"/>
              </a:rPr>
              <a:t>Ratio:	12  :  32			Value of the Ratio: </a:t>
            </a:r>
          </a:p>
          <a:p>
            <a:pPr>
              <a:buFont typeface="Arial"/>
              <a:buChar char="•"/>
            </a:pPr>
            <a:r>
              <a:rPr lang="en-US" baseline="0" dirty="0" smtClean="0">
                <a:latin typeface="Arial" panose="020B0604020202020204" pitchFamily="34" charset="0"/>
                <a:cs typeface="Arial" panose="020B0604020202020204" pitchFamily="34" charset="0"/>
              </a:rPr>
              <a:t>What do you notice about the value of the equivalent ratios?</a:t>
            </a:r>
          </a:p>
          <a:p>
            <a:pPr>
              <a:buFont typeface="Arial"/>
              <a:buChar char="•"/>
            </a:pPr>
            <a:r>
              <a:rPr lang="en-US" baseline="0" dirty="0" smtClean="0">
                <a:latin typeface="Arial" panose="020B0604020202020204" pitchFamily="34" charset="0"/>
                <a:cs typeface="Arial" panose="020B0604020202020204" pitchFamily="34" charset="0"/>
              </a:rPr>
              <a:t>Note that 1:2 is not the same ratio as 5:10, we don’t say they are equal.  The ratios are not the same, but their values are equal.  </a:t>
            </a:r>
            <a:r>
              <a:rPr lang="en-US" i="1" baseline="0" dirty="0" smtClean="0">
                <a:latin typeface="Arial" panose="020B0604020202020204" pitchFamily="34" charset="0"/>
                <a:cs typeface="Arial" panose="020B0604020202020204" pitchFamily="34" charset="0"/>
              </a:rPr>
              <a:t>Would this always be the case?  Would the values of equivalent fractions always be equal?  </a:t>
            </a:r>
          </a:p>
          <a:p>
            <a:endParaRPr lang="en-US" dirty="0">
              <a:latin typeface="Arial" panose="020B0604020202020204" pitchFamily="34" charset="0"/>
              <a:cs typeface="Arial" panose="020B0604020202020204" pitchFamily="34" charset="0"/>
            </a:endParaRPr>
          </a:p>
        </p:txBody>
      </p:sp>
      <p:sp>
        <p:nvSpPr>
          <p:cNvPr id="4" name="Oval 3"/>
          <p:cNvSpPr/>
          <p:nvPr/>
        </p:nvSpPr>
        <p:spPr>
          <a:xfrm>
            <a:off x="1244600" y="3035300"/>
            <a:ext cx="825500" cy="685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244600" y="3721100"/>
            <a:ext cx="1054100" cy="6858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59400" y="2997200"/>
            <a:ext cx="711200" cy="369332"/>
          </a:xfrm>
          <a:prstGeom prst="rect">
            <a:avLst/>
          </a:prstGeom>
          <a:noFill/>
        </p:spPr>
        <p:txBody>
          <a:bodyPr wrap="square" rtlCol="0">
            <a:spAutoFit/>
          </a:bodyPr>
          <a:lstStyle/>
          <a:p>
            <a:r>
              <a:rPr lang="en-US" baseline="0" dirty="0" smtClean="0">
                <a:solidFill>
                  <a:srgbClr val="87564F"/>
                </a:solidFill>
              </a:rPr>
              <a:t>1/2</a:t>
            </a:r>
            <a:endParaRPr lang="en-US" baseline="0" dirty="0">
              <a:solidFill>
                <a:srgbClr val="87564F"/>
              </a:solidFill>
            </a:endParaRPr>
          </a:p>
        </p:txBody>
      </p:sp>
      <p:sp>
        <p:nvSpPr>
          <p:cNvPr id="7" name="TextBox 6"/>
          <p:cNvSpPr txBox="1"/>
          <p:nvPr/>
        </p:nvSpPr>
        <p:spPr>
          <a:xfrm>
            <a:off x="5346700" y="3379232"/>
            <a:ext cx="711200" cy="369332"/>
          </a:xfrm>
          <a:prstGeom prst="rect">
            <a:avLst/>
          </a:prstGeom>
          <a:noFill/>
        </p:spPr>
        <p:txBody>
          <a:bodyPr wrap="square" rtlCol="0">
            <a:spAutoFit/>
          </a:bodyPr>
          <a:lstStyle/>
          <a:p>
            <a:r>
              <a:rPr lang="en-US" baseline="0" dirty="0" smtClean="0">
                <a:solidFill>
                  <a:srgbClr val="87564F"/>
                </a:solidFill>
              </a:rPr>
              <a:t>1/2</a:t>
            </a:r>
            <a:endParaRPr lang="en-US" baseline="0" dirty="0">
              <a:solidFill>
                <a:srgbClr val="87564F"/>
              </a:solidFill>
            </a:endParaRPr>
          </a:p>
        </p:txBody>
      </p:sp>
      <p:sp>
        <p:nvSpPr>
          <p:cNvPr id="8" name="TextBox 7"/>
          <p:cNvSpPr txBox="1"/>
          <p:nvPr/>
        </p:nvSpPr>
        <p:spPr>
          <a:xfrm>
            <a:off x="5359400" y="3721100"/>
            <a:ext cx="711200" cy="369332"/>
          </a:xfrm>
          <a:prstGeom prst="rect">
            <a:avLst/>
          </a:prstGeom>
          <a:noFill/>
        </p:spPr>
        <p:txBody>
          <a:bodyPr wrap="square" rtlCol="0">
            <a:spAutoFit/>
          </a:bodyPr>
          <a:lstStyle/>
          <a:p>
            <a:r>
              <a:rPr lang="en-US" baseline="0" dirty="0" smtClean="0">
                <a:solidFill>
                  <a:srgbClr val="87564F"/>
                </a:solidFill>
              </a:rPr>
              <a:t>3/8</a:t>
            </a:r>
            <a:endParaRPr lang="en-US" baseline="0" dirty="0">
              <a:solidFill>
                <a:srgbClr val="87564F"/>
              </a:solidFill>
            </a:endParaRPr>
          </a:p>
        </p:txBody>
      </p:sp>
      <p:sp>
        <p:nvSpPr>
          <p:cNvPr id="9" name="TextBox 8"/>
          <p:cNvSpPr txBox="1"/>
          <p:nvPr/>
        </p:nvSpPr>
        <p:spPr>
          <a:xfrm>
            <a:off x="5372100" y="4052332"/>
            <a:ext cx="711200" cy="369332"/>
          </a:xfrm>
          <a:prstGeom prst="rect">
            <a:avLst/>
          </a:prstGeom>
          <a:noFill/>
        </p:spPr>
        <p:txBody>
          <a:bodyPr wrap="square" rtlCol="0">
            <a:spAutoFit/>
          </a:bodyPr>
          <a:lstStyle/>
          <a:p>
            <a:r>
              <a:rPr lang="en-US" baseline="0" dirty="0" smtClean="0">
                <a:solidFill>
                  <a:srgbClr val="87564F"/>
                </a:solidFill>
              </a:rPr>
              <a:t>3/8</a:t>
            </a:r>
            <a:endParaRPr lang="en-US" baseline="0" dirty="0">
              <a:solidFill>
                <a:srgbClr val="87564F"/>
              </a:solidFill>
            </a:endParaRPr>
          </a:p>
        </p:txBody>
      </p:sp>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13474"/>
            <a:ext cx="8229600" cy="46016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Exercise 2:</a:t>
            </a:r>
            <a:endParaRPr lang="en-US" baseline="0" dirty="0" smtClean="0">
              <a:latin typeface="Arial" panose="020B0604020202020204" pitchFamily="34" charset="0"/>
              <a:cs typeface="Arial" panose="020B0604020202020204" pitchFamily="34" charset="0"/>
            </a:endParaRPr>
          </a:p>
          <a:p>
            <a:r>
              <a:rPr lang="en-US" sz="1800" i="1" baseline="0" dirty="0" smtClean="0">
                <a:latin typeface="Arial" panose="020B0604020202020204" pitchFamily="34" charset="0"/>
                <a:cs typeface="Arial" panose="020B0604020202020204" pitchFamily="34" charset="0"/>
              </a:rPr>
              <a:t>Here is a theorem:  If two ratios are equivalent, then they have the same value.</a:t>
            </a:r>
          </a:p>
          <a:p>
            <a:r>
              <a:rPr lang="en-US" sz="1800" baseline="0" dirty="0" smtClean="0">
                <a:latin typeface="Arial" panose="020B0604020202020204" pitchFamily="34" charset="0"/>
                <a:cs typeface="Arial" panose="020B0604020202020204" pitchFamily="34" charset="0"/>
              </a:rPr>
              <a:t>Can you provide any counter-examples to the theorem above?</a:t>
            </a:r>
          </a:p>
          <a:p>
            <a:pPr>
              <a:buFont typeface="Arial"/>
              <a:buChar char="•"/>
            </a:pPr>
            <a:r>
              <a:rPr lang="en-US" sz="1800" baseline="0" dirty="0" smtClean="0">
                <a:latin typeface="Arial" panose="020B0604020202020204" pitchFamily="34" charset="0"/>
                <a:cs typeface="Arial" panose="020B0604020202020204" pitchFamily="34" charset="0"/>
              </a:rPr>
              <a:t>Allow students to try this in pairs.   Observe the progress of students and question student’s counter-examples. Ask for further clarification or proof that the two ratios are equivalent, but do not have the same value. If students still think they have discovered a counter-example, share the example with the class and discuss why it is not a counter-example.</a:t>
            </a:r>
          </a:p>
          <a:p>
            <a:pPr>
              <a:buFont typeface="Arial"/>
              <a:buChar char="•"/>
            </a:pPr>
            <a:r>
              <a:rPr lang="en-US" sz="1800" baseline="0" dirty="0" smtClean="0">
                <a:latin typeface="Arial" panose="020B0604020202020204" pitchFamily="34" charset="0"/>
                <a:cs typeface="Arial" panose="020B0604020202020204" pitchFamily="34" charset="0"/>
              </a:rPr>
              <a:t>Ask entire class if anyone thought of a counter-example. If students share examples, have others explain why they are not counter-examples. Then discuss why there are not possible counter-examples to the given theorem. It is important for students to understand that the theorem is always true so it is not possible to come up with a counter-example.</a:t>
            </a:r>
          </a:p>
          <a:p>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457200" y="80531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600" b="1" dirty="0" smtClean="0">
                <a:solidFill>
                  <a:schemeClr val="accent6">
                    <a:lumMod val="75000"/>
                  </a:schemeClr>
                </a:solidFill>
                <a:latin typeface="Agenda-Light"/>
              </a:rPr>
              <a:t>Lesson 8 - Equivalent Ratios Defined Through Value </a:t>
            </a:r>
            <a:br>
              <a:rPr lang="en-US" sz="3600" b="1" dirty="0" smtClean="0">
                <a:solidFill>
                  <a:schemeClr val="accent6">
                    <a:lumMod val="75000"/>
                  </a:schemeClr>
                </a:solidFill>
                <a:latin typeface="Agenda-Light"/>
              </a:rPr>
            </a:br>
            <a:r>
              <a:rPr lang="en-US" sz="3600" b="1" dirty="0" smtClean="0">
                <a:solidFill>
                  <a:schemeClr val="accent6">
                    <a:lumMod val="75000"/>
                  </a:schemeClr>
                </a:solidFill>
                <a:latin typeface="Agenda-Light"/>
              </a:rPr>
              <a:t>of a Ratio </a:t>
            </a:r>
            <a:endParaRPr lang="en-US" sz="3600" b="1" dirty="0">
              <a:solidFill>
                <a:schemeClr val="accent6">
                  <a:lumMod val="75000"/>
                </a:schemeClr>
              </a:solidFill>
              <a:latin typeface="Agenda-Light"/>
            </a:endParaRPr>
          </a:p>
        </p:txBody>
      </p:sp>
    </p:spTree>
    <p:extLst>
      <p:ext uri="{BB962C8B-B14F-4D97-AF65-F5344CB8AC3E}">
        <p14:creationId xmlns:p14="http://schemas.microsoft.com/office/powerpoint/2010/main" val="2831214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9 – Tables of Equivalent Ratios </a:t>
            </a:r>
            <a:endParaRPr lang="en-US" b="1" baseline="0"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understand that a ratio is often used to describe the relationship between the amount of one quantity and the amount of another quantity as in the cases of mixtures or constant rates.</a:t>
            </a:r>
          </a:p>
          <a:p>
            <a:pPr>
              <a:buFont typeface="Arial"/>
              <a:buChar char="•"/>
            </a:pPr>
            <a:r>
              <a:rPr lang="en-US" baseline="0" dirty="0" smtClean="0">
                <a:latin typeface="Arial" panose="020B0604020202020204" pitchFamily="34" charset="0"/>
                <a:cs typeface="Arial" panose="020B0604020202020204" pitchFamily="34" charset="0"/>
              </a:rPr>
              <a:t>Students understand that a </a:t>
            </a:r>
            <a:r>
              <a:rPr lang="en-US" b="1" baseline="0" dirty="0" smtClean="0">
                <a:latin typeface="Arial" panose="020B0604020202020204" pitchFamily="34" charset="0"/>
                <a:cs typeface="Arial" panose="020B0604020202020204" pitchFamily="34" charset="0"/>
              </a:rPr>
              <a:t>ratio table</a:t>
            </a:r>
            <a:r>
              <a:rPr lang="en-US" i="1" baseline="0"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is a table of equivalent ratios.  Students use ratio tables to solve problems.</a:t>
            </a:r>
          </a:p>
          <a:p>
            <a:pPr marL="0" indent="0"/>
            <a:r>
              <a:rPr lang="en-US" baseline="0" dirty="0" smtClean="0">
                <a:latin typeface="Arial" panose="020B0604020202020204" pitchFamily="34" charset="0"/>
                <a:cs typeface="Arial" panose="020B0604020202020204" pitchFamily="34" charset="0"/>
              </a:rPr>
              <a:t>The approach of this lesson </a:t>
            </a:r>
            <a:r>
              <a:rPr lang="en-US" i="1" baseline="0" dirty="0" smtClean="0">
                <a:latin typeface="Arial" panose="020B0604020202020204" pitchFamily="34" charset="0"/>
                <a:cs typeface="Arial" panose="020B0604020202020204" pitchFamily="34" charset="0"/>
              </a:rPr>
              <a:t>and those that follow </a:t>
            </a:r>
            <a:r>
              <a:rPr lang="en-US" baseline="0" dirty="0" smtClean="0">
                <a:latin typeface="Arial" panose="020B0604020202020204" pitchFamily="34" charset="0"/>
                <a:cs typeface="Arial" panose="020B0604020202020204" pitchFamily="34" charset="0"/>
              </a:rPr>
              <a:t>is for the teacher to </a:t>
            </a:r>
            <a:r>
              <a:rPr lang="en-US" b="1" baseline="0" dirty="0" smtClean="0">
                <a:latin typeface="Arial" panose="020B0604020202020204" pitchFamily="34" charset="0"/>
                <a:cs typeface="Arial" panose="020B0604020202020204" pitchFamily="34" charset="0"/>
              </a:rPr>
              <a:t>model the use </a:t>
            </a:r>
            <a:r>
              <a:rPr lang="en-US" baseline="0" dirty="0" smtClean="0">
                <a:latin typeface="Arial" panose="020B0604020202020204" pitchFamily="34" charset="0"/>
                <a:cs typeface="Arial" panose="020B0604020202020204" pitchFamily="34" charset="0"/>
              </a:rPr>
              <a:t>of tables in problem solving.  </a:t>
            </a:r>
            <a:r>
              <a:rPr lang="en-US" b="1" baseline="0" dirty="0" smtClean="0">
                <a:latin typeface="Arial" panose="020B0604020202020204" pitchFamily="34" charset="0"/>
                <a:cs typeface="Arial" panose="020B0604020202020204" pitchFamily="34" charset="0"/>
              </a:rPr>
              <a:t>There is no need to engage in an explanation of why or how they are useful</a:t>
            </a:r>
            <a:r>
              <a:rPr lang="en-US" baseline="0" dirty="0" smtClean="0">
                <a:latin typeface="Arial" panose="020B0604020202020204" pitchFamily="34" charset="0"/>
                <a:cs typeface="Arial" panose="020B0604020202020204" pitchFamily="34" charset="0"/>
              </a:rPr>
              <a:t>; simply modeling their use in this lesson, examining their structure in the next lesson, and repeated use for problem solving in the remaining lessons of the topic should sufficiently promote tables as a tool for problem solving with collections of equivalent ratios.</a:t>
            </a:r>
          </a:p>
          <a:p>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481267"/>
            <a:ext cx="562353" cy="562353"/>
          </a:xfrm>
          <a:prstGeom prst="rect">
            <a:avLst/>
          </a:prstGeom>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13509"/>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400" b="1" dirty="0" smtClean="0">
                <a:solidFill>
                  <a:schemeClr val="accent6">
                    <a:lumMod val="75000"/>
                  </a:schemeClr>
                </a:solidFill>
                <a:latin typeface="Agenda-Light"/>
              </a:rPr>
              <a:t>Lesson 9 – Examples</a:t>
            </a:r>
            <a:endParaRPr lang="en-US" sz="4400" b="1" dirty="0">
              <a:solidFill>
                <a:schemeClr val="accent6">
                  <a:lumMod val="75000"/>
                </a:schemeClr>
              </a:solidFill>
              <a:latin typeface="Agenda-Light"/>
            </a:endParaRPr>
          </a:p>
        </p:txBody>
      </p:sp>
      <p:sp>
        <p:nvSpPr>
          <p:cNvPr id="3" name="Content Placeholder 2"/>
          <p:cNvSpPr txBox="1">
            <a:spLocks/>
          </p:cNvSpPr>
          <p:nvPr/>
        </p:nvSpPr>
        <p:spPr>
          <a:xfrm>
            <a:off x="0" y="13546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baseline="0" dirty="0" smtClean="0">
                <a:latin typeface="Arial" panose="020B0604020202020204" pitchFamily="34" charset="0"/>
                <a:cs typeface="Arial" panose="020B0604020202020204" pitchFamily="34" charset="0"/>
              </a:rPr>
              <a:t>Example 1: </a:t>
            </a:r>
          </a:p>
          <a:p>
            <a:pPr indent="0"/>
            <a:r>
              <a:rPr lang="en-US" baseline="0" dirty="0" smtClean="0">
                <a:latin typeface="Arial" panose="020B0604020202020204" pitchFamily="34" charset="0"/>
                <a:cs typeface="Arial" panose="020B0604020202020204" pitchFamily="34" charset="0"/>
              </a:rPr>
              <a:t>To make Paper Mache, the art teacher mixes water and flour.  For every two cups of water, she needs to mix in three cups of flour to make the paste. </a:t>
            </a:r>
          </a:p>
          <a:p>
            <a:pPr indent="0"/>
            <a:r>
              <a:rPr lang="en-US" baseline="0" dirty="0" smtClean="0">
                <a:latin typeface="Arial" panose="020B0604020202020204" pitchFamily="34" charset="0"/>
                <a:cs typeface="Arial" panose="020B0604020202020204" pitchFamily="34" charset="0"/>
              </a:rPr>
              <a:t>Find equivalent ratios for the ratio relationship </a:t>
            </a:r>
            <a:r>
              <a:rPr lang="en-US" i="1" baseline="0" dirty="0" smtClean="0">
                <a:latin typeface="Arial" panose="020B0604020202020204" pitchFamily="34" charset="0"/>
                <a:cs typeface="Arial" panose="020B0604020202020204" pitchFamily="34" charset="0"/>
              </a:rPr>
              <a:t>2</a:t>
            </a:r>
            <a:r>
              <a:rPr lang="en-US" baseline="0" dirty="0" smtClean="0">
                <a:latin typeface="Arial" panose="020B0604020202020204" pitchFamily="34" charset="0"/>
                <a:cs typeface="Arial" panose="020B0604020202020204" pitchFamily="34" charset="0"/>
              </a:rPr>
              <a:t> cups of water to</a:t>
            </a:r>
            <a:r>
              <a:rPr lang="en-US" i="1" baseline="0" dirty="0" smtClean="0">
                <a:latin typeface="Arial" panose="020B0604020202020204" pitchFamily="34" charset="0"/>
                <a:cs typeface="Arial" panose="020B0604020202020204" pitchFamily="34" charset="0"/>
              </a:rPr>
              <a:t> 3</a:t>
            </a:r>
            <a:r>
              <a:rPr lang="en-US" baseline="0" dirty="0" smtClean="0">
                <a:latin typeface="Arial" panose="020B0604020202020204" pitchFamily="34" charset="0"/>
                <a:cs typeface="Arial" panose="020B0604020202020204" pitchFamily="34" charset="0"/>
              </a:rPr>
              <a:t> cups of flour.  Represent the equivalent ratios in the table below.</a:t>
            </a:r>
          </a:p>
          <a:p>
            <a:pPr indent="0"/>
            <a:endParaRPr lang="en-US" baseline="0" dirty="0" smtClean="0">
              <a:latin typeface="Arial" panose="020B0604020202020204" pitchFamily="34" charset="0"/>
              <a:cs typeface="Arial" panose="020B0604020202020204" pitchFamily="34" charset="0"/>
            </a:endParaRPr>
          </a:p>
          <a:p>
            <a:pPr indent="0"/>
            <a:r>
              <a:rPr lang="en-US" baseline="0" dirty="0" smtClean="0">
                <a:latin typeface="Arial" panose="020B0604020202020204" pitchFamily="34" charset="0"/>
                <a:cs typeface="Arial" panose="020B0604020202020204" pitchFamily="34" charset="0"/>
              </a:rPr>
              <a:t>Example 2:</a:t>
            </a:r>
          </a:p>
          <a:p>
            <a:pPr indent="0"/>
            <a:r>
              <a:rPr lang="en-US" baseline="0" dirty="0" smtClean="0">
                <a:latin typeface="Arial" panose="020B0604020202020204" pitchFamily="34" charset="0"/>
                <a:cs typeface="Arial" panose="020B0604020202020204" pitchFamily="34" charset="0"/>
              </a:rPr>
              <a:t>Spraying plants with “cornmeal juice” is a natural way to prevent fungal growth on the plants.  It is made by soaking cornmeal in water, using two cups of cornmeal for every nine gallons of water.  Complete the ratio table to answer the questions that follow.</a:t>
            </a:r>
            <a:endParaRPr lang="en-US"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2918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800" b="1" baseline="0" dirty="0" smtClean="0">
                <a:solidFill>
                  <a:schemeClr val="accent6">
                    <a:lumMod val="75000"/>
                  </a:schemeClr>
                </a:solidFill>
                <a:latin typeface="Agenda-Light"/>
              </a:rPr>
              <a:t>Lesson 10 – The Structure of Ratio Tables</a:t>
            </a:r>
            <a:endParaRPr lang="en-US" sz="2800" b="1" baseline="0" dirty="0">
              <a:solidFill>
                <a:schemeClr val="accent6">
                  <a:lumMod val="75000"/>
                </a:schemeClr>
              </a:solidFill>
              <a:latin typeface="Agenda-Light"/>
            </a:endParaRPr>
          </a:p>
        </p:txBody>
      </p:sp>
      <p:sp>
        <p:nvSpPr>
          <p:cNvPr id="3" name="Content Placeholder 2"/>
          <p:cNvSpPr txBox="1">
            <a:spLocks/>
          </p:cNvSpPr>
          <p:nvPr/>
        </p:nvSpPr>
        <p:spPr>
          <a:xfrm>
            <a:off x="457200" y="1391612"/>
            <a:ext cx="8229600" cy="41952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identify both the additive and multiplicative structure of a ratio table and use the structure to make additional entries in the table.</a:t>
            </a:r>
          </a:p>
          <a:p>
            <a:pPr>
              <a:buFont typeface="Arial"/>
              <a:buChar char="•"/>
            </a:pPr>
            <a:r>
              <a:rPr lang="en-US" baseline="0" dirty="0" smtClean="0">
                <a:latin typeface="Arial" panose="020B0604020202020204" pitchFamily="34" charset="0"/>
                <a:cs typeface="Arial" panose="020B0604020202020204" pitchFamily="34" charset="0"/>
              </a:rPr>
              <a:t>Students use ratio tables to solve problems.</a:t>
            </a:r>
          </a:p>
          <a:p>
            <a:r>
              <a:rPr lang="en-US" b="1" baseline="0" dirty="0" smtClean="0">
                <a:latin typeface="Arial" panose="020B0604020202020204" pitchFamily="34" charset="0"/>
                <a:cs typeface="Arial" panose="020B0604020202020204" pitchFamily="34" charset="0"/>
              </a:rPr>
              <a:t>Exploratory Challenge</a:t>
            </a:r>
          </a:p>
          <a:p>
            <a:pPr marL="0" indent="0"/>
            <a:r>
              <a:rPr lang="en-US" baseline="0" dirty="0" smtClean="0">
                <a:latin typeface="Arial" panose="020B0604020202020204" pitchFamily="34" charset="0"/>
                <a:cs typeface="Arial" panose="020B0604020202020204" pitchFamily="34" charset="0"/>
              </a:rPr>
              <a:t>Imagine that you are making a fruit salad.  For every quart of blueberries you add, you would like to put in </a:t>
            </a:r>
            <a:r>
              <a:rPr lang="en-US" i="1" baseline="0" dirty="0" smtClean="0">
                <a:latin typeface="Arial" panose="020B0604020202020204" pitchFamily="34" charset="0"/>
                <a:cs typeface="Arial" panose="020B0604020202020204" pitchFamily="34" charset="0"/>
              </a:rPr>
              <a:t>3</a:t>
            </a:r>
            <a:r>
              <a:rPr lang="en-US" baseline="0" dirty="0" smtClean="0">
                <a:latin typeface="Arial" panose="020B0604020202020204" pitchFamily="34" charset="0"/>
                <a:cs typeface="Arial" panose="020B0604020202020204" pitchFamily="34" charset="0"/>
              </a:rPr>
              <a:t> quarts of strawberries.  Create three ratio tables that show the amounts of blueberries and strawberries you would use if you needed to make fruit salad for greater numbers of people.</a:t>
            </a:r>
          </a:p>
          <a:p>
            <a:pPr marL="0" indent="0"/>
            <a:r>
              <a:rPr lang="en-US" sz="1800" baseline="0" dirty="0" smtClean="0">
                <a:latin typeface="Arial" panose="020B0604020202020204" pitchFamily="34" charset="0"/>
                <a:cs typeface="Arial" panose="020B0604020202020204" pitchFamily="34" charset="0"/>
              </a:rPr>
              <a:t>Table 1 should contain amounts where you have added fewer than </a:t>
            </a:r>
            <a:r>
              <a:rPr lang="en-US" sz="1800" i="1" baseline="0" dirty="0" smtClean="0">
                <a:latin typeface="Arial" panose="020B0604020202020204" pitchFamily="34" charset="0"/>
                <a:cs typeface="Arial" panose="020B0604020202020204" pitchFamily="34" charset="0"/>
              </a:rPr>
              <a:t>10</a:t>
            </a:r>
            <a:r>
              <a:rPr lang="en-US" sz="1800" baseline="0" dirty="0" smtClean="0">
                <a:latin typeface="Arial" panose="020B0604020202020204" pitchFamily="34" charset="0"/>
                <a:cs typeface="Arial" panose="020B0604020202020204" pitchFamily="34" charset="0"/>
              </a:rPr>
              <a:t> quarts of blueberries to the salad.</a:t>
            </a:r>
          </a:p>
          <a:p>
            <a:pPr marL="0" indent="0"/>
            <a:r>
              <a:rPr lang="en-US" sz="1800" baseline="0" dirty="0" smtClean="0">
                <a:latin typeface="Arial" panose="020B0604020202020204" pitchFamily="34" charset="0"/>
                <a:cs typeface="Arial" panose="020B0604020202020204" pitchFamily="34" charset="0"/>
              </a:rPr>
              <a:t>Table 2 should contain amounts of blueberries between </a:t>
            </a:r>
            <a:r>
              <a:rPr lang="en-US" sz="1800" i="1" baseline="0" dirty="0" smtClean="0">
                <a:latin typeface="Arial" panose="020B0604020202020204" pitchFamily="34" charset="0"/>
                <a:cs typeface="Arial" panose="020B0604020202020204" pitchFamily="34" charset="0"/>
              </a:rPr>
              <a:t>10</a:t>
            </a:r>
            <a:r>
              <a:rPr lang="en-US" sz="1800" baseline="0" dirty="0" smtClean="0">
                <a:latin typeface="Arial" panose="020B0604020202020204" pitchFamily="34" charset="0"/>
                <a:cs typeface="Arial" panose="020B0604020202020204" pitchFamily="34" charset="0"/>
              </a:rPr>
              <a:t> and </a:t>
            </a:r>
            <a:r>
              <a:rPr lang="en-US" sz="1800" i="1" baseline="0" dirty="0" smtClean="0">
                <a:latin typeface="Arial" panose="020B0604020202020204" pitchFamily="34" charset="0"/>
                <a:cs typeface="Arial" panose="020B0604020202020204" pitchFamily="34" charset="0"/>
              </a:rPr>
              <a:t>50</a:t>
            </a:r>
            <a:r>
              <a:rPr lang="en-US" sz="1800" baseline="0" dirty="0" smtClean="0">
                <a:latin typeface="Arial" panose="020B0604020202020204" pitchFamily="34" charset="0"/>
                <a:cs typeface="Arial" panose="020B0604020202020204" pitchFamily="34" charset="0"/>
              </a:rPr>
              <a:t> quarts.</a:t>
            </a:r>
          </a:p>
          <a:p>
            <a:pPr marL="0" indent="0"/>
            <a:r>
              <a:rPr lang="en-US" sz="1800" baseline="0" dirty="0" smtClean="0">
                <a:latin typeface="Arial" panose="020B0604020202020204" pitchFamily="34" charset="0"/>
                <a:cs typeface="Arial" panose="020B0604020202020204" pitchFamily="34" charset="0"/>
              </a:rPr>
              <a:t>Table 3 should contain amounts of blueberries greater than </a:t>
            </a:r>
            <a:r>
              <a:rPr lang="en-US" sz="1800" i="1" baseline="0" dirty="0" smtClean="0">
                <a:latin typeface="Arial" panose="020B0604020202020204" pitchFamily="34" charset="0"/>
                <a:cs typeface="Arial" panose="020B0604020202020204" pitchFamily="34" charset="0"/>
              </a:rPr>
              <a:t>100</a:t>
            </a:r>
            <a:r>
              <a:rPr lang="en-US" sz="1800" baseline="0" dirty="0" smtClean="0">
                <a:latin typeface="Arial" panose="020B0604020202020204" pitchFamily="34" charset="0"/>
                <a:cs typeface="Arial" panose="020B0604020202020204" pitchFamily="34" charset="0"/>
              </a:rPr>
              <a:t> quarts. </a:t>
            </a:r>
          </a:p>
          <a:p>
            <a:pPr marL="0" indent="0"/>
            <a:endParaRPr lang="en-US" dirty="0" smtClean="0">
              <a:latin typeface="Arial" panose="020B0604020202020204" pitchFamily="34" charset="0"/>
              <a:cs typeface="Arial" panose="020B0604020202020204" pitchFamily="34" charset="0"/>
            </a:endParaRPr>
          </a:p>
          <a:p>
            <a:pPr marL="0" indent="0"/>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descr="lesson-icon-explor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268723"/>
            <a:ext cx="562353" cy="562353"/>
          </a:xfrm>
          <a:prstGeom prst="rect">
            <a:avLst/>
          </a:prstGeom>
        </p:spPr>
      </p:pic>
    </p:spTree>
    <p:extLst>
      <p:ext uri="{BB962C8B-B14F-4D97-AF65-F5344CB8AC3E}">
        <p14:creationId xmlns:p14="http://schemas.microsoft.com/office/powerpoint/2010/main" val="28312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79835"/>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solve problems by comparing different ratios using two or more ratio tables.</a:t>
            </a:r>
          </a:p>
          <a:p>
            <a:pPr marL="0" indent="0"/>
            <a:r>
              <a:rPr lang="en-US" baseline="0" dirty="0" smtClean="0">
                <a:latin typeface="Arial" panose="020B0604020202020204" pitchFamily="34" charset="0"/>
                <a:cs typeface="Arial" panose="020B0604020202020204" pitchFamily="34" charset="0"/>
              </a:rPr>
              <a:t>The following tables show how many words each person can text in a given amount of time.  Compare the rates of texting for each person using the ratio table.  </a:t>
            </a:r>
          </a:p>
          <a:p>
            <a:endParaRPr lang="en-US" dirty="0"/>
          </a:p>
        </p:txBody>
      </p:sp>
      <p:sp>
        <p:nvSpPr>
          <p:cNvPr id="3" name="Title 1"/>
          <p:cNvSpPr txBox="1">
            <a:spLocks/>
          </p:cNvSpPr>
          <p:nvPr/>
        </p:nvSpPr>
        <p:spPr>
          <a:xfrm>
            <a:off x="438150" y="83626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11 – The Structure of Ratio Tables</a:t>
            </a:r>
            <a:endParaRPr lang="en-US" b="1" baseline="0" dirty="0">
              <a:solidFill>
                <a:schemeClr val="accent6">
                  <a:lumMod val="75000"/>
                </a:schemeClr>
              </a:solidFill>
              <a:latin typeface="Agenda-Light"/>
            </a:endParaRPr>
          </a:p>
        </p:txBody>
      </p:sp>
      <p:pic>
        <p:nvPicPr>
          <p:cNvPr id="4" name="Picture 3"/>
          <p:cNvPicPr>
            <a:picLocks noChangeAspect="1"/>
          </p:cNvPicPr>
          <p:nvPr/>
        </p:nvPicPr>
        <p:blipFill>
          <a:blip r:embed="rId3"/>
          <a:stretch>
            <a:fillRect/>
          </a:stretch>
        </p:blipFill>
        <p:spPr>
          <a:xfrm>
            <a:off x="2057400" y="3265722"/>
            <a:ext cx="4991100" cy="2576278"/>
          </a:xfrm>
          <a:prstGeom prst="rect">
            <a:avLst/>
          </a:prstGeom>
        </p:spPr>
      </p:pic>
      <p:pic>
        <p:nvPicPr>
          <p:cNvPr id="5" name="Picture 4" descr="lesson-icon-proble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623" y="314519"/>
            <a:ext cx="562353" cy="562353"/>
          </a:xfrm>
          <a:prstGeom prst="rect">
            <a:avLst/>
          </a:prstGeom>
        </p:spPr>
      </p:pic>
    </p:spTree>
    <p:extLst>
      <p:ext uri="{BB962C8B-B14F-4D97-AF65-F5344CB8AC3E}">
        <p14:creationId xmlns:p14="http://schemas.microsoft.com/office/powerpoint/2010/main" val="90293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809691"/>
            <a:ext cx="4025900" cy="823913"/>
          </a:xfrm>
          <a:prstGeom prst="rect">
            <a:avLst/>
          </a:prstGeom>
        </p:spPr>
        <p:txBody>
          <a:bodyPr>
            <a:normAutofit fontScale="90000"/>
          </a:bodyPr>
          <a:lstStyle/>
          <a:p>
            <a:r>
              <a:rPr lang="en-US" dirty="0"/>
              <a:t>Introduction to the Lesson Structure</a:t>
            </a:r>
          </a:p>
        </p:txBody>
      </p:sp>
      <p:sp>
        <p:nvSpPr>
          <p:cNvPr id="9" name="Title 1"/>
          <p:cNvSpPr txBox="1">
            <a:spLocks/>
          </p:cNvSpPr>
          <p:nvPr/>
        </p:nvSpPr>
        <p:spPr>
          <a:xfrm>
            <a:off x="457200" y="1089091"/>
            <a:ext cx="4025900" cy="633883"/>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dirty="0"/>
          </a:p>
        </p:txBody>
      </p:sp>
      <p:sp>
        <p:nvSpPr>
          <p:cNvPr id="10" name="Content Placeholder 3"/>
          <p:cNvSpPr txBox="1">
            <a:spLocks/>
          </p:cNvSpPr>
          <p:nvPr/>
        </p:nvSpPr>
        <p:spPr>
          <a:xfrm>
            <a:off x="190499" y="2002374"/>
            <a:ext cx="4663441"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1200"/>
              </a:spcAft>
              <a:buFont typeface="Arial" pitchFamily="34" charset="0"/>
              <a:buChar char="•"/>
            </a:pPr>
            <a:r>
              <a:rPr lang="en-US" sz="2400" baseline="0" dirty="0" smtClean="0">
                <a:latin typeface="Arial" panose="020B0604020202020204" pitchFamily="34" charset="0"/>
                <a:cs typeface="Arial" panose="020B0604020202020204" pitchFamily="34" charset="0"/>
              </a:rPr>
              <a:t>Examine the development and function of each lesson component.</a:t>
            </a:r>
          </a:p>
          <a:p>
            <a:pPr marL="912813" lvl="3" indent="-230188">
              <a:buFont typeface="Arial" pitchFamily="34" charset="0"/>
              <a:buChar char="•"/>
            </a:pPr>
            <a:r>
              <a:rPr lang="en-US" sz="1400" baseline="0" dirty="0" smtClean="0"/>
              <a:t>Lesson Type (Socratic, Modeling Cycle, Exploration, Problem Set) </a:t>
            </a:r>
          </a:p>
          <a:p>
            <a:pPr marL="912813" lvl="3" indent="-230188">
              <a:buFont typeface="Arial" pitchFamily="34" charset="0"/>
              <a:buChar char="•"/>
            </a:pPr>
            <a:r>
              <a:rPr lang="en-US" sz="1400" baseline="0" dirty="0" smtClean="0"/>
              <a:t>Lesson Title</a:t>
            </a:r>
          </a:p>
          <a:p>
            <a:pPr marL="912813" lvl="3" indent="-230188">
              <a:buFont typeface="Arial" pitchFamily="34" charset="0"/>
              <a:buChar char="•"/>
            </a:pPr>
            <a:r>
              <a:rPr lang="en-US" sz="1400" baseline="0" dirty="0" smtClean="0"/>
              <a:t>Student Outcomes</a:t>
            </a:r>
          </a:p>
          <a:p>
            <a:pPr marL="912813" lvl="3" indent="-230188">
              <a:buFont typeface="Arial" pitchFamily="34" charset="0"/>
              <a:buChar char="•"/>
            </a:pPr>
            <a:r>
              <a:rPr lang="en-US" sz="1400" baseline="0" dirty="0" smtClean="0"/>
              <a:t>Optional Lesson Notes</a:t>
            </a:r>
          </a:p>
          <a:p>
            <a:pPr marL="912813" lvl="3" indent="-230188">
              <a:buFont typeface="Arial" pitchFamily="34" charset="0"/>
              <a:buChar char="•"/>
            </a:pPr>
            <a:r>
              <a:rPr lang="en-US" sz="1400" baseline="0" dirty="0" smtClean="0"/>
              <a:t>Classwork: Examples and Exercises </a:t>
            </a:r>
          </a:p>
          <a:p>
            <a:pPr marL="912813" lvl="3" indent="-230188">
              <a:buFont typeface="Arial" pitchFamily="34" charset="0"/>
              <a:buChar char="•"/>
            </a:pPr>
            <a:r>
              <a:rPr lang="en-US" sz="1400" baseline="0" dirty="0" smtClean="0"/>
              <a:t>Application Problems</a:t>
            </a:r>
          </a:p>
          <a:p>
            <a:pPr marL="912813" lvl="3" indent="-230188">
              <a:buFont typeface="Arial" pitchFamily="34" charset="0"/>
              <a:buChar char="•"/>
            </a:pPr>
            <a:r>
              <a:rPr lang="en-US" sz="1400" baseline="0" dirty="0" smtClean="0"/>
              <a:t>Concept Development</a:t>
            </a:r>
          </a:p>
          <a:p>
            <a:pPr marL="912813" lvl="3" indent="-230188">
              <a:buFont typeface="Arial" pitchFamily="34" charset="0"/>
              <a:buChar char="•"/>
            </a:pPr>
            <a:r>
              <a:rPr lang="en-US" sz="1400" baseline="0" dirty="0" smtClean="0"/>
              <a:t>Student Debrief/Exit Ticket</a:t>
            </a:r>
          </a:p>
          <a:p>
            <a:pPr marL="912813" lvl="3" indent="-230188">
              <a:buFont typeface="Arial" pitchFamily="34" charset="0"/>
              <a:buChar char="•"/>
            </a:pPr>
            <a:r>
              <a:rPr lang="en-US" sz="1400" baseline="0" dirty="0" smtClean="0"/>
              <a:t>Problem Set</a:t>
            </a:r>
          </a:p>
        </p:txBody>
      </p:sp>
      <p:pic>
        <p:nvPicPr>
          <p:cNvPr id="11" name="Picture 10"/>
          <p:cNvPicPr>
            <a:picLocks noChangeAspect="1"/>
          </p:cNvPicPr>
          <p:nvPr/>
        </p:nvPicPr>
        <p:blipFill>
          <a:blip r:embed="rId3"/>
          <a:stretch>
            <a:fillRect/>
          </a:stretch>
        </p:blipFill>
        <p:spPr>
          <a:xfrm>
            <a:off x="4758062" y="677332"/>
            <a:ext cx="4165805" cy="5401734"/>
          </a:xfrm>
          <a:prstGeom prst="rect">
            <a:avLst/>
          </a:prstGeom>
        </p:spPr>
      </p:pic>
    </p:spTree>
    <p:extLst>
      <p:ext uri="{BB962C8B-B14F-4D97-AF65-F5344CB8AC3E}">
        <p14:creationId xmlns:p14="http://schemas.microsoft.com/office/powerpoint/2010/main" val="35698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000" b="1" dirty="0" smtClean="0">
                <a:solidFill>
                  <a:schemeClr val="accent6">
                    <a:lumMod val="75000"/>
                  </a:schemeClr>
                </a:solidFill>
                <a:latin typeface="Agenda-Light"/>
              </a:rPr>
              <a:t>Lesson 11 – Example 1</a:t>
            </a:r>
            <a:endParaRPr lang="en-US" sz="4000" b="1" dirty="0">
              <a:solidFill>
                <a:schemeClr val="accent6">
                  <a:lumMod val="75000"/>
                </a:schemeClr>
              </a:solidFill>
              <a:latin typeface="Agenda-Light"/>
            </a:endParaRPr>
          </a:p>
        </p:txBody>
      </p:sp>
      <p:pic>
        <p:nvPicPr>
          <p:cNvPr id="3" name="Picture 2"/>
          <p:cNvPicPr>
            <a:picLocks noChangeAspect="1"/>
          </p:cNvPicPr>
          <p:nvPr/>
        </p:nvPicPr>
        <p:blipFill>
          <a:blip r:embed="rId3"/>
          <a:stretch>
            <a:fillRect/>
          </a:stretch>
        </p:blipFill>
        <p:spPr>
          <a:xfrm>
            <a:off x="25400" y="2222500"/>
            <a:ext cx="9093200" cy="2400300"/>
          </a:xfrm>
          <a:prstGeom prst="rect">
            <a:avLst/>
          </a:prstGeom>
        </p:spPr>
      </p:pic>
      <p:sp>
        <p:nvSpPr>
          <p:cNvPr id="4" name="TextBox 3"/>
          <p:cNvSpPr txBox="1"/>
          <p:nvPr/>
        </p:nvSpPr>
        <p:spPr>
          <a:xfrm>
            <a:off x="2146300" y="3225800"/>
            <a:ext cx="863600" cy="646331"/>
          </a:xfrm>
          <a:prstGeom prst="rect">
            <a:avLst/>
          </a:prstGeom>
          <a:noFill/>
        </p:spPr>
        <p:txBody>
          <a:bodyPr wrap="square" rtlCol="0">
            <a:spAutoFit/>
          </a:bodyPr>
          <a:lstStyle/>
          <a:p>
            <a:pPr algn="ctr"/>
            <a:r>
              <a:rPr lang="en-US" sz="3600" baseline="0" dirty="0" smtClean="0"/>
              <a:t>1</a:t>
            </a:r>
            <a:endParaRPr lang="en-US" sz="3600" baseline="0" dirty="0"/>
          </a:p>
        </p:txBody>
      </p:sp>
      <p:sp>
        <p:nvSpPr>
          <p:cNvPr id="5" name="TextBox 4"/>
          <p:cNvSpPr txBox="1"/>
          <p:nvPr/>
        </p:nvSpPr>
        <p:spPr>
          <a:xfrm>
            <a:off x="2146300" y="3872131"/>
            <a:ext cx="863600" cy="646331"/>
          </a:xfrm>
          <a:prstGeom prst="rect">
            <a:avLst/>
          </a:prstGeom>
          <a:noFill/>
        </p:spPr>
        <p:txBody>
          <a:bodyPr wrap="square" rtlCol="0">
            <a:spAutoFit/>
          </a:bodyPr>
          <a:lstStyle/>
          <a:p>
            <a:pPr algn="ctr"/>
            <a:r>
              <a:rPr lang="en-US" sz="3600" baseline="0" dirty="0" smtClean="0"/>
              <a:t>55</a:t>
            </a:r>
            <a:endParaRPr lang="en-US" sz="3600" baseline="0" dirty="0"/>
          </a:p>
        </p:txBody>
      </p:sp>
      <p:sp>
        <p:nvSpPr>
          <p:cNvPr id="6" name="TextBox 5"/>
          <p:cNvSpPr txBox="1"/>
          <p:nvPr/>
        </p:nvSpPr>
        <p:spPr>
          <a:xfrm>
            <a:off x="3975100" y="3225800"/>
            <a:ext cx="863600" cy="646331"/>
          </a:xfrm>
          <a:prstGeom prst="rect">
            <a:avLst/>
          </a:prstGeom>
          <a:noFill/>
        </p:spPr>
        <p:txBody>
          <a:bodyPr wrap="square" rtlCol="0">
            <a:spAutoFit/>
          </a:bodyPr>
          <a:lstStyle/>
          <a:p>
            <a:pPr algn="ctr"/>
            <a:r>
              <a:rPr lang="en-US" sz="3600" baseline="0" dirty="0" smtClean="0"/>
              <a:t>2</a:t>
            </a:r>
            <a:endParaRPr lang="en-US" sz="3600" baseline="0" dirty="0"/>
          </a:p>
        </p:txBody>
      </p:sp>
      <p:sp>
        <p:nvSpPr>
          <p:cNvPr id="7" name="TextBox 6"/>
          <p:cNvSpPr txBox="1"/>
          <p:nvPr/>
        </p:nvSpPr>
        <p:spPr>
          <a:xfrm>
            <a:off x="3975100" y="3910231"/>
            <a:ext cx="1193800" cy="646331"/>
          </a:xfrm>
          <a:prstGeom prst="rect">
            <a:avLst/>
          </a:prstGeom>
          <a:noFill/>
        </p:spPr>
        <p:txBody>
          <a:bodyPr wrap="square" rtlCol="0">
            <a:spAutoFit/>
          </a:bodyPr>
          <a:lstStyle/>
          <a:p>
            <a:pPr algn="ctr"/>
            <a:r>
              <a:rPr lang="en-US" sz="3600" baseline="0" dirty="0" smtClean="0"/>
              <a:t>110</a:t>
            </a:r>
            <a:endParaRPr lang="en-US" sz="3600" baseline="0" dirty="0"/>
          </a:p>
        </p:txBody>
      </p:sp>
      <p:sp>
        <p:nvSpPr>
          <p:cNvPr id="8" name="TextBox 7"/>
          <p:cNvSpPr txBox="1"/>
          <p:nvPr/>
        </p:nvSpPr>
        <p:spPr>
          <a:xfrm>
            <a:off x="5791200" y="3225800"/>
            <a:ext cx="863600" cy="646331"/>
          </a:xfrm>
          <a:prstGeom prst="rect">
            <a:avLst/>
          </a:prstGeom>
          <a:noFill/>
        </p:spPr>
        <p:txBody>
          <a:bodyPr wrap="square" rtlCol="0">
            <a:spAutoFit/>
          </a:bodyPr>
          <a:lstStyle/>
          <a:p>
            <a:pPr algn="ctr"/>
            <a:r>
              <a:rPr lang="en-US" sz="3600" baseline="0" dirty="0" smtClean="0"/>
              <a:t>3</a:t>
            </a:r>
            <a:endParaRPr lang="en-US" sz="3600" baseline="0" dirty="0"/>
          </a:p>
        </p:txBody>
      </p:sp>
      <p:sp>
        <p:nvSpPr>
          <p:cNvPr id="9" name="TextBox 8"/>
          <p:cNvSpPr txBox="1"/>
          <p:nvPr/>
        </p:nvSpPr>
        <p:spPr>
          <a:xfrm>
            <a:off x="5613400" y="3872131"/>
            <a:ext cx="1371600" cy="646331"/>
          </a:xfrm>
          <a:prstGeom prst="rect">
            <a:avLst/>
          </a:prstGeom>
          <a:noFill/>
        </p:spPr>
        <p:txBody>
          <a:bodyPr wrap="square" rtlCol="0">
            <a:spAutoFit/>
          </a:bodyPr>
          <a:lstStyle/>
          <a:p>
            <a:pPr algn="ctr"/>
            <a:r>
              <a:rPr lang="en-US" sz="3600" baseline="0" dirty="0" smtClean="0"/>
              <a:t>165</a:t>
            </a:r>
            <a:endParaRPr lang="en-US" sz="3600" baseline="0" dirty="0"/>
          </a:p>
        </p:txBody>
      </p:sp>
      <p:sp>
        <p:nvSpPr>
          <p:cNvPr id="10" name="TextBox 9"/>
          <p:cNvSpPr txBox="1"/>
          <p:nvPr/>
        </p:nvSpPr>
        <p:spPr>
          <a:xfrm>
            <a:off x="7620000" y="3225800"/>
            <a:ext cx="863600" cy="646331"/>
          </a:xfrm>
          <a:prstGeom prst="rect">
            <a:avLst/>
          </a:prstGeom>
          <a:noFill/>
        </p:spPr>
        <p:txBody>
          <a:bodyPr wrap="square" rtlCol="0">
            <a:spAutoFit/>
          </a:bodyPr>
          <a:lstStyle/>
          <a:p>
            <a:pPr algn="ctr"/>
            <a:r>
              <a:rPr lang="en-US" sz="3600" baseline="0" dirty="0" smtClean="0"/>
              <a:t>4</a:t>
            </a:r>
            <a:endParaRPr lang="en-US" sz="3600" baseline="0" dirty="0"/>
          </a:p>
        </p:txBody>
      </p:sp>
      <p:sp>
        <p:nvSpPr>
          <p:cNvPr id="11" name="TextBox 10"/>
          <p:cNvSpPr txBox="1"/>
          <p:nvPr/>
        </p:nvSpPr>
        <p:spPr>
          <a:xfrm>
            <a:off x="7391400" y="3872131"/>
            <a:ext cx="1409700" cy="646331"/>
          </a:xfrm>
          <a:prstGeom prst="rect">
            <a:avLst/>
          </a:prstGeom>
          <a:noFill/>
        </p:spPr>
        <p:txBody>
          <a:bodyPr wrap="square" rtlCol="0">
            <a:spAutoFit/>
          </a:bodyPr>
          <a:lstStyle/>
          <a:p>
            <a:pPr algn="ctr"/>
            <a:r>
              <a:rPr lang="en-US" sz="3600" baseline="0" dirty="0" smtClean="0"/>
              <a:t>220</a:t>
            </a:r>
            <a:endParaRPr lang="en-US" sz="3600" baseline="0" dirty="0"/>
          </a:p>
        </p:txBody>
      </p:sp>
    </p:spTree>
    <p:extLst>
      <p:ext uri="{BB962C8B-B14F-4D97-AF65-F5344CB8AC3E}">
        <p14:creationId xmlns:p14="http://schemas.microsoft.com/office/powerpoint/2010/main" val="11298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30383"/>
            <a:ext cx="100838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aseline="0" dirty="0" smtClean="0">
                <a:solidFill>
                  <a:schemeClr val="accent6">
                    <a:lumMod val="75000"/>
                  </a:schemeClr>
                </a:solidFill>
                <a:latin typeface="Agenda-Light"/>
              </a:rPr>
              <a:t>Lesson 12- From Ratio Tables to Double Number Line Diagrams </a:t>
            </a:r>
            <a:endParaRPr lang="en-US" sz="2400" baseline="0" dirty="0">
              <a:solidFill>
                <a:schemeClr val="accent6">
                  <a:lumMod val="75000"/>
                </a:schemeClr>
              </a:solidFill>
              <a:latin typeface="Agenda-Light"/>
            </a:endParaRPr>
          </a:p>
        </p:txBody>
      </p:sp>
      <p:sp>
        <p:nvSpPr>
          <p:cNvPr id="3" name="Content Placeholder 2"/>
          <p:cNvSpPr txBox="1">
            <a:spLocks/>
          </p:cNvSpPr>
          <p:nvPr/>
        </p:nvSpPr>
        <p:spPr>
          <a:xfrm>
            <a:off x="457200" y="1207271"/>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create equivalent ratios using a ratio table and represent these ratios on a double number line diagram.  </a:t>
            </a:r>
          </a:p>
          <a:p>
            <a:pPr>
              <a:buFont typeface="Arial"/>
              <a:buChar char="•"/>
            </a:pPr>
            <a:r>
              <a:rPr lang="en-US" baseline="0" dirty="0" smtClean="0">
                <a:latin typeface="Arial" panose="020B0604020202020204" pitchFamily="34" charset="0"/>
                <a:cs typeface="Arial" panose="020B0604020202020204" pitchFamily="34" charset="0"/>
              </a:rPr>
              <a:t>Students extend and use a double number line diagram to solve ratio problems related to the real world.  </a:t>
            </a:r>
          </a:p>
          <a:p>
            <a:pPr>
              <a:buFont typeface="Arial"/>
              <a:buChar char="•"/>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81311144"/>
              </p:ext>
            </p:extLst>
          </p:nvPr>
        </p:nvGraphicFramePr>
        <p:xfrm>
          <a:off x="177799" y="2520950"/>
          <a:ext cx="8633563" cy="2459150"/>
        </p:xfrm>
        <a:graphic>
          <a:graphicData uri="http://schemas.openxmlformats.org/presentationml/2006/ole">
            <mc:AlternateContent xmlns:mc="http://schemas.openxmlformats.org/markup-compatibility/2006">
              <mc:Choice xmlns:v="urn:schemas-microsoft-com:vml" Requires="v">
                <p:oleObj spid="_x0000_s2229" name="Document" r:id="rId5" imgW="6197600" imgH="1765300" progId="Word.Document.12">
                  <p:embed/>
                </p:oleObj>
              </mc:Choice>
              <mc:Fallback>
                <p:oleObj name="Document" r:id="rId5" imgW="6197600" imgH="1765300" progId="Word.Document.12">
                  <p:embed/>
                  <p:pic>
                    <p:nvPicPr>
                      <p:cNvPr id="0" name=""/>
                      <p:cNvPicPr/>
                      <p:nvPr/>
                    </p:nvPicPr>
                    <p:blipFill>
                      <a:blip r:embed="rId6"/>
                      <a:stretch>
                        <a:fillRect/>
                      </a:stretch>
                    </p:blipFill>
                    <p:spPr>
                      <a:xfrm>
                        <a:off x="177799" y="2520950"/>
                        <a:ext cx="8633563" cy="2459150"/>
                      </a:xfrm>
                      <a:prstGeom prst="rect">
                        <a:avLst/>
                      </a:prstGeom>
                    </p:spPr>
                  </p:pic>
                </p:oleObj>
              </mc:Fallback>
            </mc:AlternateContent>
          </a:graphicData>
        </a:graphic>
      </p:graphicFrame>
      <p:sp>
        <p:nvSpPr>
          <p:cNvPr id="5" name="TextBox 4"/>
          <p:cNvSpPr txBox="1"/>
          <p:nvPr/>
        </p:nvSpPr>
        <p:spPr>
          <a:xfrm>
            <a:off x="3581400" y="3789402"/>
            <a:ext cx="863600" cy="369332"/>
          </a:xfrm>
          <a:prstGeom prst="rect">
            <a:avLst/>
          </a:prstGeom>
          <a:noFill/>
        </p:spPr>
        <p:txBody>
          <a:bodyPr wrap="square" rtlCol="0">
            <a:spAutoFit/>
          </a:bodyPr>
          <a:lstStyle/>
          <a:p>
            <a:pPr algn="ctr"/>
            <a:r>
              <a:rPr lang="en-US" baseline="0" dirty="0" smtClean="0"/>
              <a:t>6</a:t>
            </a:r>
            <a:endParaRPr lang="en-US" baseline="0" dirty="0"/>
          </a:p>
        </p:txBody>
      </p:sp>
      <p:sp>
        <p:nvSpPr>
          <p:cNvPr id="6" name="TextBox 5"/>
          <p:cNvSpPr txBox="1"/>
          <p:nvPr/>
        </p:nvSpPr>
        <p:spPr>
          <a:xfrm>
            <a:off x="3619500" y="4158734"/>
            <a:ext cx="863600" cy="369332"/>
          </a:xfrm>
          <a:prstGeom prst="rect">
            <a:avLst/>
          </a:prstGeom>
          <a:noFill/>
        </p:spPr>
        <p:txBody>
          <a:bodyPr wrap="square" rtlCol="0">
            <a:spAutoFit/>
          </a:bodyPr>
          <a:lstStyle/>
          <a:p>
            <a:pPr algn="ctr"/>
            <a:r>
              <a:rPr lang="en-US" baseline="0" dirty="0" smtClean="0"/>
              <a:t>20</a:t>
            </a:r>
            <a:endParaRPr lang="en-US" baseline="0" dirty="0"/>
          </a:p>
        </p:txBody>
      </p:sp>
      <p:sp>
        <p:nvSpPr>
          <p:cNvPr id="7" name="TextBox 6"/>
          <p:cNvSpPr txBox="1"/>
          <p:nvPr/>
        </p:nvSpPr>
        <p:spPr>
          <a:xfrm>
            <a:off x="6692900" y="3789402"/>
            <a:ext cx="863600" cy="369332"/>
          </a:xfrm>
          <a:prstGeom prst="rect">
            <a:avLst/>
          </a:prstGeom>
          <a:noFill/>
        </p:spPr>
        <p:txBody>
          <a:bodyPr wrap="square" rtlCol="0">
            <a:spAutoFit/>
          </a:bodyPr>
          <a:lstStyle/>
          <a:p>
            <a:pPr algn="ctr"/>
            <a:r>
              <a:rPr lang="en-US" baseline="0" dirty="0" smtClean="0"/>
              <a:t>18</a:t>
            </a:r>
            <a:endParaRPr lang="en-US" baseline="0" dirty="0"/>
          </a:p>
        </p:txBody>
      </p:sp>
      <p:sp>
        <p:nvSpPr>
          <p:cNvPr id="8" name="TextBox 7"/>
          <p:cNvSpPr txBox="1"/>
          <p:nvPr/>
        </p:nvSpPr>
        <p:spPr>
          <a:xfrm>
            <a:off x="6705600" y="4184134"/>
            <a:ext cx="863600" cy="369332"/>
          </a:xfrm>
          <a:prstGeom prst="rect">
            <a:avLst/>
          </a:prstGeom>
          <a:noFill/>
        </p:spPr>
        <p:txBody>
          <a:bodyPr wrap="square" rtlCol="0">
            <a:spAutoFit/>
          </a:bodyPr>
          <a:lstStyle/>
          <a:p>
            <a:pPr algn="ctr"/>
            <a:r>
              <a:rPr lang="en-US" baseline="0" dirty="0" smtClean="0"/>
              <a:t>60</a:t>
            </a:r>
            <a:endParaRPr lang="en-US" baseline="0" dirty="0"/>
          </a:p>
        </p:txBody>
      </p:sp>
      <p:graphicFrame>
        <p:nvGraphicFramePr>
          <p:cNvPr id="9" name="Object 8"/>
          <p:cNvGraphicFramePr>
            <a:graphicFrameLocks noChangeAspect="1"/>
          </p:cNvGraphicFramePr>
          <p:nvPr>
            <p:extLst>
              <p:ext uri="{D42A27DB-BD31-4B8C-83A1-F6EECF244321}">
                <p14:modId xmlns:p14="http://schemas.microsoft.com/office/powerpoint/2010/main" val="161830224"/>
              </p:ext>
            </p:extLst>
          </p:nvPr>
        </p:nvGraphicFramePr>
        <p:xfrm>
          <a:off x="153057" y="4777264"/>
          <a:ext cx="8400394" cy="1021432"/>
        </p:xfrm>
        <a:graphic>
          <a:graphicData uri="http://schemas.openxmlformats.org/presentationml/2006/ole">
            <mc:AlternateContent xmlns:mc="http://schemas.openxmlformats.org/markup-compatibility/2006">
              <mc:Choice xmlns:v="urn:schemas-microsoft-com:vml" Requires="v">
                <p:oleObj spid="_x0000_s2230" name="Document" r:id="rId8" imgW="6057900" imgH="736600" progId="Word.Document.12">
                  <p:embed/>
                </p:oleObj>
              </mc:Choice>
              <mc:Fallback>
                <p:oleObj name="Document" r:id="rId8" imgW="6057900" imgH="736600" progId="Word.Document.12">
                  <p:embed/>
                  <p:pic>
                    <p:nvPicPr>
                      <p:cNvPr id="0" name=""/>
                      <p:cNvPicPr/>
                      <p:nvPr/>
                    </p:nvPicPr>
                    <p:blipFill>
                      <a:blip r:embed="rId9"/>
                      <a:stretch>
                        <a:fillRect/>
                      </a:stretch>
                    </p:blipFill>
                    <p:spPr>
                      <a:xfrm>
                        <a:off x="153057" y="4777264"/>
                        <a:ext cx="8400394" cy="1021432"/>
                      </a:xfrm>
                      <a:prstGeom prst="rect">
                        <a:avLst/>
                      </a:prstGeom>
                    </p:spPr>
                  </p:pic>
                </p:oleObj>
              </mc:Fallback>
            </mc:AlternateContent>
          </a:graphicData>
        </a:graphic>
      </p:graphicFrame>
      <p:pic>
        <p:nvPicPr>
          <p:cNvPr id="10" name="Picture 9" descr="lesson-icon-problem.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5623" y="168030"/>
            <a:ext cx="562353" cy="562353"/>
          </a:xfrm>
          <a:prstGeom prst="rect">
            <a:avLst/>
          </a:prstGeom>
        </p:spPr>
      </p:pic>
    </p:spTree>
    <p:extLst>
      <p:ext uri="{BB962C8B-B14F-4D97-AF65-F5344CB8AC3E}">
        <p14:creationId xmlns:p14="http://schemas.microsoft.com/office/powerpoint/2010/main" val="36259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12- From Ratio Tables to Double Number Line Diagrams </a:t>
            </a:r>
            <a:endParaRPr lang="en-US" sz="2400" b="1" baseline="0" dirty="0">
              <a:solidFill>
                <a:schemeClr val="accent6">
                  <a:lumMod val="75000"/>
                </a:schemeClr>
              </a:solidFill>
              <a:latin typeface="Agenda-Light"/>
            </a:endParaRPr>
          </a:p>
        </p:txBody>
      </p:sp>
      <p:sp>
        <p:nvSpPr>
          <p:cNvPr id="3" name="Content Placeholder 2"/>
          <p:cNvSpPr txBox="1">
            <a:spLocks/>
          </p:cNvSpPr>
          <p:nvPr/>
        </p:nvSpPr>
        <p:spPr>
          <a:xfrm>
            <a:off x="457200" y="2214333"/>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Each participant is given a card with a ratio on it. </a:t>
            </a:r>
          </a:p>
          <a:p>
            <a:pPr>
              <a:buFont typeface="Arial"/>
              <a:buChar char="•"/>
            </a:pPr>
            <a:r>
              <a:rPr lang="en-US" baseline="0" dirty="0" smtClean="0">
                <a:latin typeface="Arial" panose="020B0604020202020204" pitchFamily="34" charset="0"/>
                <a:cs typeface="Arial" panose="020B0604020202020204" pitchFamily="34" charset="0"/>
              </a:rPr>
              <a:t>Move around the room in search of other participants who have ratios that are equivalent to theirs.  </a:t>
            </a:r>
          </a:p>
          <a:p>
            <a:pPr>
              <a:buFont typeface="Arial"/>
              <a:buChar char="•"/>
            </a:pPr>
            <a:r>
              <a:rPr lang="en-US" baseline="0" dirty="0" smtClean="0">
                <a:latin typeface="Arial" panose="020B0604020202020204" pitchFamily="34" charset="0"/>
                <a:cs typeface="Arial" panose="020B0604020202020204" pitchFamily="34" charset="0"/>
              </a:rPr>
              <a:t>Those with equivalent ratios will form a group and create a ratio table, which contains all of the equivalent ratios. </a:t>
            </a:r>
          </a:p>
          <a:p>
            <a:pPr marL="0" indent="0"/>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809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967833"/>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200" b="1" baseline="0" dirty="0" smtClean="0">
                <a:solidFill>
                  <a:schemeClr val="accent6">
                    <a:lumMod val="75000"/>
                  </a:schemeClr>
                </a:solidFill>
                <a:latin typeface="Agenda-Light"/>
              </a:rPr>
              <a:t>Lesson 13 - From Ratio Tables to Equations Using </a:t>
            </a:r>
            <a:br>
              <a:rPr lang="en-US" sz="2200" b="1" baseline="0" dirty="0" smtClean="0">
                <a:solidFill>
                  <a:schemeClr val="accent6">
                    <a:lumMod val="75000"/>
                  </a:schemeClr>
                </a:solidFill>
                <a:latin typeface="Agenda-Light"/>
              </a:rPr>
            </a:br>
            <a:r>
              <a:rPr lang="en-US" sz="2200" b="1" baseline="0" dirty="0" smtClean="0">
                <a:solidFill>
                  <a:schemeClr val="accent6">
                    <a:lumMod val="75000"/>
                  </a:schemeClr>
                </a:solidFill>
                <a:latin typeface="Agenda-Light"/>
              </a:rPr>
              <a:t>the Value of a Ratio </a:t>
            </a:r>
            <a:endParaRPr lang="en-US" sz="2200" b="1" baseline="0" dirty="0">
              <a:solidFill>
                <a:schemeClr val="accent6">
                  <a:lumMod val="75000"/>
                </a:schemeClr>
              </a:solidFill>
              <a:latin typeface="Agenda-Light"/>
            </a:endParaRPr>
          </a:p>
        </p:txBody>
      </p:sp>
      <p:sp>
        <p:nvSpPr>
          <p:cNvPr id="3" name="Content Placeholder 5"/>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restate a ratio in terms of its value;  e.g., if the ratio of the length A to the length B is 3:5 (in the same units), students state that “length A is 3/5 of length B”, “length B is 5/3 of length A”, “length A is 3/8 of the total length”, and “length B is 5/8 of the total length.” </a:t>
            </a:r>
          </a:p>
          <a:p>
            <a:pPr>
              <a:buFont typeface="Arial"/>
              <a:buChar char="•"/>
            </a:pPr>
            <a:r>
              <a:rPr lang="en-US" baseline="0" dirty="0" smtClean="0">
                <a:latin typeface="Arial" panose="020B0604020202020204" pitchFamily="34" charset="0"/>
                <a:cs typeface="Arial" panose="020B0604020202020204" pitchFamily="34" charset="0"/>
              </a:rPr>
              <a:t>Students use the value of the ratio to problem-solve by writing and solving equations.  </a:t>
            </a:r>
          </a:p>
          <a:p>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405480"/>
            <a:ext cx="562353" cy="562353"/>
          </a:xfrm>
          <a:prstGeom prst="rect">
            <a:avLst/>
          </a:prstGeom>
        </p:spPr>
      </p:pic>
    </p:spTree>
    <p:extLst>
      <p:ext uri="{BB962C8B-B14F-4D97-AF65-F5344CB8AC3E}">
        <p14:creationId xmlns:p14="http://schemas.microsoft.com/office/powerpoint/2010/main" val="736968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1076" y="521533"/>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600" b="1" dirty="0" smtClean="0">
                <a:solidFill>
                  <a:schemeClr val="accent6">
                    <a:lumMod val="75000"/>
                  </a:schemeClr>
                </a:solidFill>
                <a:latin typeface="Agenda-Light"/>
              </a:rPr>
              <a:t>Lesson 13 - From Ratio Tables to Equations Using </a:t>
            </a:r>
            <a:br>
              <a:rPr lang="en-US" sz="3600" b="1" dirty="0" smtClean="0">
                <a:solidFill>
                  <a:schemeClr val="accent6">
                    <a:lumMod val="75000"/>
                  </a:schemeClr>
                </a:solidFill>
                <a:latin typeface="Agenda-Light"/>
              </a:rPr>
            </a:br>
            <a:r>
              <a:rPr lang="en-US" sz="3600" b="1" dirty="0" smtClean="0">
                <a:solidFill>
                  <a:schemeClr val="accent6">
                    <a:lumMod val="75000"/>
                  </a:schemeClr>
                </a:solidFill>
                <a:latin typeface="Agenda-Light"/>
              </a:rPr>
              <a:t>the Value of a Ratio </a:t>
            </a:r>
            <a:endParaRPr lang="en-US" sz="3600" b="1" dirty="0">
              <a:solidFill>
                <a:schemeClr val="accent6">
                  <a:lumMod val="75000"/>
                </a:schemeClr>
              </a:solidFill>
              <a:latin typeface="Agenda-Light"/>
            </a:endParaRPr>
          </a:p>
        </p:txBody>
      </p:sp>
      <p:sp>
        <p:nvSpPr>
          <p:cNvPr id="3" name="Content Placeholder 5"/>
          <p:cNvSpPr txBox="1">
            <a:spLocks/>
          </p:cNvSpPr>
          <p:nvPr/>
        </p:nvSpPr>
        <p:spPr>
          <a:xfrm>
            <a:off x="457200" y="15197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latin typeface="Arial" panose="020B0604020202020204" pitchFamily="34" charset="0"/>
                <a:cs typeface="Arial" panose="020B0604020202020204" pitchFamily="34" charset="0"/>
              </a:rPr>
              <a:t>Jorge is mixing a special shade of orange. He has mixed 1 gallon of red paint with three gallons of yellow paint.</a:t>
            </a:r>
          </a:p>
          <a:p>
            <a:r>
              <a:rPr lang="en-US" baseline="0" dirty="0" smtClean="0">
                <a:latin typeface="Arial" panose="020B0604020202020204" pitchFamily="34" charset="0"/>
                <a:cs typeface="Arial" panose="020B0604020202020204" pitchFamily="34" charset="0"/>
              </a:rPr>
              <a:t>Based on the ratio of gallons of yellow paint to gallons of red paint, which of the following statements are true? </a:t>
            </a:r>
          </a:p>
          <a:p>
            <a:pPr>
              <a:buFont typeface="Arial"/>
              <a:buChar char="•"/>
            </a:pPr>
            <a:r>
              <a:rPr lang="en-US" i="1" baseline="0" dirty="0" smtClean="0">
                <a:latin typeface="Arial" panose="020B0604020202020204" pitchFamily="34" charset="0"/>
                <a:cs typeface="Arial" panose="020B0604020202020204" pitchFamily="34" charset="0"/>
              </a:rPr>
              <a:t>3/4</a:t>
            </a:r>
            <a:r>
              <a:rPr lang="en-US" baseline="0" dirty="0" smtClean="0">
                <a:latin typeface="Arial" panose="020B0604020202020204" pitchFamily="34" charset="0"/>
                <a:cs typeface="Arial" panose="020B0604020202020204" pitchFamily="34" charset="0"/>
              </a:rPr>
              <a:t> of a 4-gallon mix would be yellow. Every 1 gallon of yellow requires </a:t>
            </a:r>
            <a:r>
              <a:rPr lang="en-US" i="1" baseline="0" dirty="0" smtClean="0">
                <a:latin typeface="Arial" panose="020B0604020202020204" pitchFamily="34" charset="0"/>
                <a:cs typeface="Arial" panose="020B0604020202020204" pitchFamily="34" charset="0"/>
              </a:rPr>
              <a:t>1/3</a:t>
            </a:r>
            <a:r>
              <a:rPr lang="en-US" baseline="0" dirty="0" smtClean="0">
                <a:latin typeface="Arial" panose="020B0604020202020204" pitchFamily="34" charset="0"/>
                <a:cs typeface="Arial" panose="020B0604020202020204" pitchFamily="34" charset="0"/>
              </a:rPr>
              <a:t> gallon of red.</a:t>
            </a:r>
          </a:p>
          <a:p>
            <a:pPr>
              <a:buFont typeface="Arial"/>
              <a:buChar char="•"/>
            </a:pPr>
            <a:r>
              <a:rPr lang="en-US" baseline="0" dirty="0" smtClean="0">
                <a:latin typeface="Arial" panose="020B0604020202020204" pitchFamily="34" charset="0"/>
                <a:cs typeface="Arial" panose="020B0604020202020204" pitchFamily="34" charset="0"/>
              </a:rPr>
              <a:t>Every 1 gallon of red requires 3 gallons of yellow.</a:t>
            </a:r>
          </a:p>
          <a:p>
            <a:pPr>
              <a:buFont typeface="Arial"/>
              <a:buChar char="•"/>
            </a:pPr>
            <a:r>
              <a:rPr lang="en-US" baseline="0" dirty="0" smtClean="0">
                <a:latin typeface="Arial" panose="020B0604020202020204" pitchFamily="34" charset="0"/>
                <a:cs typeface="Arial" panose="020B0604020202020204" pitchFamily="34" charset="0"/>
              </a:rPr>
              <a:t>There is 1 gallon of red in a 4-gallon mix of orange paint.</a:t>
            </a:r>
          </a:p>
          <a:p>
            <a:pPr>
              <a:buFont typeface="Arial"/>
              <a:buChar char="•"/>
            </a:pPr>
            <a:r>
              <a:rPr lang="en-US" baseline="0" dirty="0" smtClean="0">
                <a:latin typeface="Arial" panose="020B0604020202020204" pitchFamily="34" charset="0"/>
                <a:cs typeface="Arial" panose="020B0604020202020204" pitchFamily="34" charset="0"/>
              </a:rPr>
              <a:t>There are 2 gallons of yellow paint in an 8-gallon mix of orange paint.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79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13474"/>
            <a:ext cx="8229600" cy="6646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latin typeface="Arial" panose="020B0604020202020204" pitchFamily="34" charset="0"/>
                <a:cs typeface="Arial" panose="020B0604020202020204" pitchFamily="34" charset="0"/>
              </a:rPr>
              <a:t>Based on the information on red and yellow paint given in Exercise 1, complete the table below.</a:t>
            </a:r>
          </a:p>
          <a:p>
            <a:endParaRPr lang="en-US" dirty="0" smtClean="0">
              <a:latin typeface="Arial" panose="020B0604020202020204" pitchFamily="34" charset="0"/>
              <a:cs typeface="Arial" panose="020B0604020202020204" pitchFamily="34" charset="0"/>
            </a:endParaRPr>
          </a:p>
          <a:p>
            <a:pPr marL="0" indent="0"/>
            <a:endParaRPr lang="en-US" dirty="0" smtClean="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78189525"/>
              </p:ext>
            </p:extLst>
          </p:nvPr>
        </p:nvGraphicFramePr>
        <p:xfrm>
          <a:off x="609600" y="2946399"/>
          <a:ext cx="8318500" cy="3306945"/>
        </p:xfrm>
        <a:graphic>
          <a:graphicData uri="http://schemas.openxmlformats.org/presentationml/2006/ole">
            <mc:AlternateContent xmlns:mc="http://schemas.openxmlformats.org/markup-compatibility/2006">
              <mc:Choice xmlns:v="urn:schemas-microsoft-com:vml" Requires="v">
                <p:oleObj spid="_x0000_s3158" name="Document" r:id="rId5" imgW="6197600" imgH="2463800" progId="Word.Document.12">
                  <p:embed/>
                </p:oleObj>
              </mc:Choice>
              <mc:Fallback>
                <p:oleObj name="Document" r:id="rId5" imgW="6197600" imgH="2463800" progId="Word.Document.12">
                  <p:embed/>
                  <p:pic>
                    <p:nvPicPr>
                      <p:cNvPr id="0" name=""/>
                      <p:cNvPicPr/>
                      <p:nvPr/>
                    </p:nvPicPr>
                    <p:blipFill>
                      <a:blip r:embed="rId6"/>
                      <a:stretch>
                        <a:fillRect/>
                      </a:stretch>
                    </p:blipFill>
                    <p:spPr>
                      <a:xfrm>
                        <a:off x="609600" y="2946399"/>
                        <a:ext cx="8318500" cy="3306945"/>
                      </a:xfrm>
                      <a:prstGeom prst="rect">
                        <a:avLst/>
                      </a:prstGeom>
                    </p:spPr>
                  </p:pic>
                </p:oleObj>
              </mc:Fallback>
            </mc:AlternateContent>
          </a:graphicData>
        </a:graphic>
      </p:graphicFrame>
      <p:sp>
        <p:nvSpPr>
          <p:cNvPr id="5" name="TextBox 4"/>
          <p:cNvSpPr txBox="1"/>
          <p:nvPr/>
        </p:nvSpPr>
        <p:spPr>
          <a:xfrm>
            <a:off x="1447800" y="3378200"/>
            <a:ext cx="863600" cy="369332"/>
          </a:xfrm>
          <a:prstGeom prst="rect">
            <a:avLst/>
          </a:prstGeom>
          <a:noFill/>
        </p:spPr>
        <p:txBody>
          <a:bodyPr wrap="square" rtlCol="0">
            <a:spAutoFit/>
          </a:bodyPr>
          <a:lstStyle/>
          <a:p>
            <a:pPr algn="ctr"/>
            <a:r>
              <a:rPr lang="en-US" baseline="0" dirty="0" smtClean="0"/>
              <a:t>1</a:t>
            </a:r>
            <a:endParaRPr lang="en-US" baseline="0" dirty="0"/>
          </a:p>
        </p:txBody>
      </p:sp>
      <p:sp>
        <p:nvSpPr>
          <p:cNvPr id="6" name="TextBox 5"/>
          <p:cNvSpPr txBox="1"/>
          <p:nvPr/>
        </p:nvSpPr>
        <p:spPr>
          <a:xfrm>
            <a:off x="3924300" y="3911600"/>
            <a:ext cx="863600" cy="369332"/>
          </a:xfrm>
          <a:prstGeom prst="rect">
            <a:avLst/>
          </a:prstGeom>
          <a:noFill/>
        </p:spPr>
        <p:txBody>
          <a:bodyPr wrap="square" rtlCol="0">
            <a:spAutoFit/>
          </a:bodyPr>
          <a:lstStyle/>
          <a:p>
            <a:pPr algn="ctr"/>
            <a:r>
              <a:rPr lang="en-US" baseline="0" dirty="0" smtClean="0"/>
              <a:t>6</a:t>
            </a:r>
            <a:endParaRPr lang="en-US" baseline="0" dirty="0"/>
          </a:p>
        </p:txBody>
      </p:sp>
      <p:sp>
        <p:nvSpPr>
          <p:cNvPr id="7" name="TextBox 6"/>
          <p:cNvSpPr txBox="1"/>
          <p:nvPr/>
        </p:nvSpPr>
        <p:spPr>
          <a:xfrm>
            <a:off x="5994400" y="3925332"/>
            <a:ext cx="1638300" cy="369332"/>
          </a:xfrm>
          <a:prstGeom prst="rect">
            <a:avLst/>
          </a:prstGeom>
          <a:noFill/>
        </p:spPr>
        <p:txBody>
          <a:bodyPr wrap="square" rtlCol="0">
            <a:spAutoFit/>
          </a:bodyPr>
          <a:lstStyle/>
          <a:p>
            <a:pPr algn="ctr"/>
            <a:r>
              <a:rPr lang="en-US" baseline="0" dirty="0" smtClean="0"/>
              <a:t>6  = 2 x 3</a:t>
            </a:r>
            <a:endParaRPr lang="en-US" baseline="0" dirty="0"/>
          </a:p>
        </p:txBody>
      </p:sp>
      <p:sp>
        <p:nvSpPr>
          <p:cNvPr id="8" name="TextBox 7"/>
          <p:cNvSpPr txBox="1"/>
          <p:nvPr/>
        </p:nvSpPr>
        <p:spPr>
          <a:xfrm>
            <a:off x="1447800" y="4419600"/>
            <a:ext cx="863600" cy="369332"/>
          </a:xfrm>
          <a:prstGeom prst="rect">
            <a:avLst/>
          </a:prstGeom>
          <a:noFill/>
        </p:spPr>
        <p:txBody>
          <a:bodyPr wrap="square" rtlCol="0">
            <a:spAutoFit/>
          </a:bodyPr>
          <a:lstStyle/>
          <a:p>
            <a:pPr algn="ctr"/>
            <a:r>
              <a:rPr lang="en-US" baseline="0" dirty="0" smtClean="0"/>
              <a:t>3</a:t>
            </a:r>
            <a:endParaRPr lang="en-US" baseline="0" dirty="0"/>
          </a:p>
        </p:txBody>
      </p:sp>
      <p:sp>
        <p:nvSpPr>
          <p:cNvPr id="9" name="TextBox 8"/>
          <p:cNvSpPr txBox="1"/>
          <p:nvPr/>
        </p:nvSpPr>
        <p:spPr>
          <a:xfrm>
            <a:off x="1447800" y="4865132"/>
            <a:ext cx="863600" cy="369332"/>
          </a:xfrm>
          <a:prstGeom prst="rect">
            <a:avLst/>
          </a:prstGeom>
          <a:noFill/>
        </p:spPr>
        <p:txBody>
          <a:bodyPr wrap="square" rtlCol="0">
            <a:spAutoFit/>
          </a:bodyPr>
          <a:lstStyle/>
          <a:p>
            <a:pPr algn="ctr"/>
            <a:r>
              <a:rPr lang="en-US" baseline="0" dirty="0" smtClean="0"/>
              <a:t>4</a:t>
            </a:r>
            <a:endParaRPr lang="en-US" baseline="0" dirty="0"/>
          </a:p>
        </p:txBody>
      </p:sp>
      <p:sp>
        <p:nvSpPr>
          <p:cNvPr id="10" name="TextBox 9"/>
          <p:cNvSpPr txBox="1"/>
          <p:nvPr/>
        </p:nvSpPr>
        <p:spPr>
          <a:xfrm>
            <a:off x="5994400" y="4904264"/>
            <a:ext cx="1638300" cy="369332"/>
          </a:xfrm>
          <a:prstGeom prst="rect">
            <a:avLst/>
          </a:prstGeom>
          <a:noFill/>
        </p:spPr>
        <p:txBody>
          <a:bodyPr wrap="square" rtlCol="0">
            <a:spAutoFit/>
          </a:bodyPr>
          <a:lstStyle/>
          <a:p>
            <a:pPr algn="ctr"/>
            <a:r>
              <a:rPr lang="en-US" baseline="0" dirty="0" smtClean="0"/>
              <a:t>12  = 4 x 3</a:t>
            </a:r>
            <a:endParaRPr lang="en-US" baseline="0" dirty="0"/>
          </a:p>
        </p:txBody>
      </p:sp>
      <p:sp>
        <p:nvSpPr>
          <p:cNvPr id="11" name="TextBox 10"/>
          <p:cNvSpPr txBox="1"/>
          <p:nvPr/>
        </p:nvSpPr>
        <p:spPr>
          <a:xfrm>
            <a:off x="3924300" y="5400596"/>
            <a:ext cx="863600" cy="369332"/>
          </a:xfrm>
          <a:prstGeom prst="rect">
            <a:avLst/>
          </a:prstGeom>
          <a:noFill/>
        </p:spPr>
        <p:txBody>
          <a:bodyPr wrap="square" rtlCol="0">
            <a:spAutoFit/>
          </a:bodyPr>
          <a:lstStyle/>
          <a:p>
            <a:pPr algn="ctr"/>
            <a:r>
              <a:rPr lang="en-US" baseline="0" dirty="0" smtClean="0"/>
              <a:t>15</a:t>
            </a:r>
            <a:endParaRPr lang="en-US" baseline="0" dirty="0"/>
          </a:p>
        </p:txBody>
      </p:sp>
      <p:sp>
        <p:nvSpPr>
          <p:cNvPr id="12" name="TextBox 11"/>
          <p:cNvSpPr txBox="1"/>
          <p:nvPr/>
        </p:nvSpPr>
        <p:spPr>
          <a:xfrm>
            <a:off x="5994400" y="5378292"/>
            <a:ext cx="1638300" cy="369332"/>
          </a:xfrm>
          <a:prstGeom prst="rect">
            <a:avLst/>
          </a:prstGeom>
          <a:noFill/>
        </p:spPr>
        <p:txBody>
          <a:bodyPr wrap="square" rtlCol="0">
            <a:spAutoFit/>
          </a:bodyPr>
          <a:lstStyle/>
          <a:p>
            <a:pPr algn="ctr"/>
            <a:r>
              <a:rPr lang="en-US" baseline="0" dirty="0" smtClean="0"/>
              <a:t>15  = 5 x 3</a:t>
            </a:r>
            <a:endParaRPr lang="en-US" baseline="0" dirty="0"/>
          </a:p>
        </p:txBody>
      </p:sp>
      <p:sp>
        <p:nvSpPr>
          <p:cNvPr id="13" name="Title 1"/>
          <p:cNvSpPr txBox="1">
            <a:spLocks/>
          </p:cNvSpPr>
          <p:nvPr/>
        </p:nvSpPr>
        <p:spPr>
          <a:xfrm>
            <a:off x="331076" y="706298"/>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600" b="1" dirty="0" smtClean="0">
                <a:solidFill>
                  <a:schemeClr val="accent6">
                    <a:lumMod val="75000"/>
                  </a:schemeClr>
                </a:solidFill>
                <a:latin typeface="Agenda-Light"/>
              </a:rPr>
              <a:t>Lesson 13 - From Ratio Tables to Equations Using </a:t>
            </a:r>
            <a:br>
              <a:rPr lang="en-US" sz="3600" b="1" dirty="0" smtClean="0">
                <a:solidFill>
                  <a:schemeClr val="accent6">
                    <a:lumMod val="75000"/>
                  </a:schemeClr>
                </a:solidFill>
                <a:latin typeface="Agenda-Light"/>
              </a:rPr>
            </a:br>
            <a:r>
              <a:rPr lang="en-US" sz="3600" b="1" dirty="0" smtClean="0">
                <a:solidFill>
                  <a:schemeClr val="accent6">
                    <a:lumMod val="75000"/>
                  </a:schemeClr>
                </a:solidFill>
                <a:latin typeface="Agenda-Light"/>
              </a:rPr>
              <a:t>the Value of a Ratio </a:t>
            </a:r>
            <a:endParaRPr lang="en-US" sz="3600" b="1" dirty="0">
              <a:solidFill>
                <a:schemeClr val="accent6">
                  <a:lumMod val="75000"/>
                </a:schemeClr>
              </a:solidFill>
              <a:latin typeface="Agenda-Light"/>
            </a:endParaRPr>
          </a:p>
        </p:txBody>
      </p:sp>
    </p:spTree>
    <p:extLst>
      <p:ext uri="{BB962C8B-B14F-4D97-AF65-F5344CB8AC3E}">
        <p14:creationId xmlns:p14="http://schemas.microsoft.com/office/powerpoint/2010/main" val="26090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825869"/>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14 - From Ratio Tables, Equations,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Double Number Line Diagrams to Plots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on the Coordinate Plane </a:t>
            </a:r>
            <a:endParaRPr lang="en-US" sz="2400" b="1" baseline="0" dirty="0">
              <a:solidFill>
                <a:schemeClr val="accent6">
                  <a:lumMod val="75000"/>
                </a:schemeClr>
              </a:solidFill>
              <a:latin typeface="Agenda-Light"/>
            </a:endParaRPr>
          </a:p>
        </p:txBody>
      </p:sp>
      <p:sp>
        <p:nvSpPr>
          <p:cNvPr id="3" name="Content Placeholder 2"/>
          <p:cNvSpPr txBox="1">
            <a:spLocks/>
          </p:cNvSpPr>
          <p:nvPr/>
        </p:nvSpPr>
        <p:spPr>
          <a:xfrm>
            <a:off x="457200" y="2291847"/>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associate with each ratio A : B the ordered pair (A, B) and plot it in the x-y coordinate plane.</a:t>
            </a:r>
          </a:p>
          <a:p>
            <a:pPr>
              <a:buFont typeface="Arial"/>
              <a:buChar char="•"/>
            </a:pPr>
            <a:r>
              <a:rPr lang="en-US" baseline="0" dirty="0" smtClean="0">
                <a:latin typeface="Arial" panose="020B0604020202020204" pitchFamily="34" charset="0"/>
                <a:cs typeface="Arial" panose="020B0604020202020204" pitchFamily="34" charset="0"/>
              </a:rPr>
              <a:t>Students represent ratios in ratio tables, equations, and double number line diagrams and then represent those ratios in the coordinate plane. </a:t>
            </a:r>
          </a:p>
          <a:p>
            <a:endParaRPr lang="en-US" dirty="0">
              <a:latin typeface="Arial" panose="020B0604020202020204" pitchFamily="34" charset="0"/>
              <a:cs typeface="Arial" panose="020B0604020202020204" pitchFamily="34" charset="0"/>
            </a:endParaRPr>
          </a:p>
        </p:txBody>
      </p:sp>
      <p:pic>
        <p:nvPicPr>
          <p:cNvPr id="4" name="Picture 3" descr="lesson-icon-socr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6792" y="448639"/>
            <a:ext cx="560016" cy="560016"/>
          </a:xfrm>
          <a:prstGeom prst="rect">
            <a:avLst/>
          </a:prstGeom>
        </p:spPr>
      </p:pic>
    </p:spTree>
    <p:extLst>
      <p:ext uri="{BB962C8B-B14F-4D97-AF65-F5344CB8AC3E}">
        <p14:creationId xmlns:p14="http://schemas.microsoft.com/office/powerpoint/2010/main" val="23123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071129"/>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Based on their previous knowledge from earlier lessons in this module, and with predetermined groups, students complete tables to satisfy missing values, create double line diagrams to support the values, and develop an equation to support the values. </a:t>
            </a:r>
          </a:p>
          <a:p>
            <a:pPr>
              <a:buFont typeface="Arial"/>
              <a:buChar char="•"/>
            </a:pPr>
            <a:r>
              <a:rPr lang="en-US" baseline="0" dirty="0" smtClean="0">
                <a:latin typeface="Arial" panose="020B0604020202020204" pitchFamily="34" charset="0"/>
                <a:cs typeface="Arial" panose="020B0604020202020204" pitchFamily="34" charset="0"/>
              </a:rPr>
              <a:t>From there, a Socratic approach is used in order to guide students to build a graph on the coordinate plane. </a:t>
            </a:r>
          </a:p>
          <a:p>
            <a:pPr>
              <a:buFont typeface="Arial"/>
              <a:buChar char="•"/>
            </a:pPr>
            <a:r>
              <a:rPr lang="en-US" baseline="0" dirty="0" smtClean="0">
                <a:latin typeface="Arial" panose="020B0604020202020204" pitchFamily="34" charset="0"/>
                <a:cs typeface="Arial" panose="020B0604020202020204" pitchFamily="34" charset="0"/>
              </a:rPr>
              <a:t>Read through the questioning in Lesson 14 and discuss with your table partner(s). What do you notice about the questioning? </a:t>
            </a:r>
            <a:endParaRPr lang="en-US" baseline="0" dirty="0">
              <a:latin typeface="Arial" panose="020B0604020202020204" pitchFamily="34" charset="0"/>
              <a:cs typeface="Arial" panose="020B0604020202020204" pitchFamily="34" charset="0"/>
            </a:endParaRPr>
          </a:p>
        </p:txBody>
      </p:sp>
      <p:sp>
        <p:nvSpPr>
          <p:cNvPr id="4" name="Title 1"/>
          <p:cNvSpPr txBox="1">
            <a:spLocks/>
          </p:cNvSpPr>
          <p:nvPr/>
        </p:nvSpPr>
        <p:spPr>
          <a:xfrm>
            <a:off x="457200" y="620918"/>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14 - From Ratio Tables, Equations,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Double Number Line Diagrams to Plots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on the Coordinate Plane </a:t>
            </a:r>
            <a:endParaRPr lang="en-US" sz="2400" b="1" baseline="0" dirty="0">
              <a:solidFill>
                <a:schemeClr val="accent6">
                  <a:lumMod val="75000"/>
                </a:schemeClr>
              </a:solidFill>
              <a:latin typeface="Agenda-Light"/>
            </a:endParaRPr>
          </a:p>
        </p:txBody>
      </p:sp>
    </p:spTree>
    <p:extLst>
      <p:ext uri="{BB962C8B-B14F-4D97-AF65-F5344CB8AC3E}">
        <p14:creationId xmlns:p14="http://schemas.microsoft.com/office/powerpoint/2010/main" val="31548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199" y="57528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15 - From Ratio Tables, Equations,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Double Number Line Diagrams to Plots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on the Coordinate Plane </a:t>
            </a:r>
            <a:endParaRPr lang="en-US" sz="2400" b="1" baseline="0"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sz="2400" baseline="0" dirty="0" smtClean="0">
                <a:latin typeface="Arial" panose="020B0604020202020204" pitchFamily="34" charset="0"/>
                <a:cs typeface="Arial" panose="020B0604020202020204" pitchFamily="34" charset="0"/>
              </a:rPr>
              <a:t>Students associate with each ratio </a:t>
            </a:r>
            <a:r>
              <a:rPr lang="en-US" sz="2400" i="1" baseline="0" dirty="0" smtClean="0">
                <a:latin typeface="Arial" panose="020B0604020202020204" pitchFamily="34" charset="0"/>
                <a:cs typeface="Arial" panose="020B0604020202020204" pitchFamily="34" charset="0"/>
              </a:rPr>
              <a:t>A:B</a:t>
            </a:r>
            <a:r>
              <a:rPr lang="en-US" sz="2400" baseline="0" dirty="0" smtClean="0">
                <a:latin typeface="Arial" panose="020B0604020202020204" pitchFamily="34" charset="0"/>
                <a:cs typeface="Arial" panose="020B0604020202020204" pitchFamily="34" charset="0"/>
              </a:rPr>
              <a:t> the ordered pair </a:t>
            </a:r>
            <a:r>
              <a:rPr lang="en-US" sz="2400" i="1" baseline="0" dirty="0" smtClean="0">
                <a:latin typeface="Arial" panose="020B0604020202020204" pitchFamily="34" charset="0"/>
                <a:cs typeface="Arial" panose="020B0604020202020204" pitchFamily="34" charset="0"/>
              </a:rPr>
              <a:t>(A, B)</a:t>
            </a:r>
            <a:r>
              <a:rPr lang="en-US" sz="2400" baseline="0" dirty="0" smtClean="0">
                <a:latin typeface="Arial" panose="020B0604020202020204" pitchFamily="34" charset="0"/>
                <a:cs typeface="Arial" panose="020B0604020202020204" pitchFamily="34" charset="0"/>
              </a:rPr>
              <a:t> and plot it in the </a:t>
            </a:r>
            <a:r>
              <a:rPr lang="en-US" sz="2400" i="1" baseline="0" dirty="0" smtClean="0">
                <a:latin typeface="Arial" panose="020B0604020202020204" pitchFamily="34" charset="0"/>
                <a:cs typeface="Arial" panose="020B0604020202020204" pitchFamily="34" charset="0"/>
              </a:rPr>
              <a:t>x</a:t>
            </a:r>
            <a:r>
              <a:rPr lang="en-US" sz="2400" baseline="0" dirty="0" smtClean="0">
                <a:latin typeface="Arial" panose="020B0604020202020204" pitchFamily="34" charset="0"/>
                <a:cs typeface="Arial" panose="020B0604020202020204" pitchFamily="34" charset="0"/>
              </a:rPr>
              <a:t>–</a:t>
            </a:r>
            <a:r>
              <a:rPr lang="en-US" sz="2400" i="1" baseline="0" dirty="0" smtClean="0">
                <a:latin typeface="Arial" panose="020B0604020202020204" pitchFamily="34" charset="0"/>
                <a:cs typeface="Arial" panose="020B0604020202020204" pitchFamily="34" charset="0"/>
              </a:rPr>
              <a:t>y</a:t>
            </a:r>
            <a:r>
              <a:rPr lang="en-US" sz="2400" baseline="0" dirty="0" smtClean="0">
                <a:latin typeface="Arial" panose="020B0604020202020204" pitchFamily="34" charset="0"/>
                <a:cs typeface="Arial" panose="020B0604020202020204" pitchFamily="34" charset="0"/>
              </a:rPr>
              <a:t> coordinate plane. </a:t>
            </a:r>
          </a:p>
          <a:p>
            <a:pPr>
              <a:buFont typeface="Arial"/>
              <a:buChar char="•"/>
            </a:pPr>
            <a:r>
              <a:rPr lang="en-US" sz="2400" baseline="0" dirty="0" smtClean="0">
                <a:latin typeface="Arial" panose="020B0604020202020204" pitchFamily="34" charset="0"/>
                <a:cs typeface="Arial" panose="020B0604020202020204" pitchFamily="34" charset="0"/>
              </a:rPr>
              <a:t>Given a ratio table, students plot the ratios in the plane and observe that they lie on a line through the origin. Students conclude that the coordinates in the line satisfy </a:t>
            </a:r>
            <a:r>
              <a:rPr lang="en-US" sz="2400" i="1" baseline="0" dirty="0" smtClean="0">
                <a:latin typeface="Arial" panose="020B0604020202020204" pitchFamily="34" charset="0"/>
                <a:cs typeface="Arial" panose="020B0604020202020204" pitchFamily="34" charset="0"/>
              </a:rPr>
              <a:t>y=</a:t>
            </a:r>
            <a:r>
              <a:rPr lang="en-US" sz="2400" i="1" baseline="0" dirty="0" err="1" smtClean="0">
                <a:latin typeface="Arial" panose="020B0604020202020204" pitchFamily="34" charset="0"/>
                <a:cs typeface="Arial" panose="020B0604020202020204" pitchFamily="34" charset="0"/>
              </a:rPr>
              <a:t>kx</a:t>
            </a:r>
            <a:r>
              <a:rPr lang="en-US" sz="2400" baseline="0" dirty="0" smtClean="0">
                <a:latin typeface="Arial" panose="020B0604020202020204" pitchFamily="34" charset="0"/>
                <a:cs typeface="Arial" panose="020B0604020202020204" pitchFamily="34" charset="0"/>
              </a:rPr>
              <a:t>, where </a:t>
            </a:r>
            <a:r>
              <a:rPr lang="en-US" sz="2400" i="1" baseline="0" dirty="0" smtClean="0">
                <a:latin typeface="Arial" panose="020B0604020202020204" pitchFamily="34" charset="0"/>
                <a:cs typeface="Arial" panose="020B0604020202020204" pitchFamily="34" charset="0"/>
              </a:rPr>
              <a:t>k</a:t>
            </a:r>
            <a:r>
              <a:rPr lang="en-US" sz="2400" baseline="0" dirty="0" smtClean="0">
                <a:latin typeface="Arial" panose="020B0604020202020204" pitchFamily="34" charset="0"/>
                <a:cs typeface="Arial" panose="020B0604020202020204" pitchFamily="34" charset="0"/>
              </a:rPr>
              <a:t> is the value of an associated ratio.</a:t>
            </a:r>
          </a:p>
          <a:p>
            <a:r>
              <a:rPr lang="en-US" sz="2400" dirty="0" smtClean="0">
                <a:latin typeface="Arial" panose="020B0604020202020204" pitchFamily="34" charset="0"/>
                <a:cs typeface="Arial" panose="020B0604020202020204" pitchFamily="34" charset="0"/>
              </a:rPr>
              <a:t>At the end of this morning’s news segment, the local television station highlighted area pets that need to be adopted.  The station posted a specific website on the screen for viewers to find more information on the pets shown and the adoption process.  The station producer checked the website two hours after the end of the broadcast and saw that the website had </a:t>
            </a:r>
            <a:r>
              <a:rPr lang="en-US" sz="2400" i="1" dirty="0" smtClean="0">
                <a:latin typeface="Arial" panose="020B0604020202020204" pitchFamily="34" charset="0"/>
                <a:cs typeface="Arial" panose="020B0604020202020204" pitchFamily="34" charset="0"/>
              </a:rPr>
              <a:t>24</a:t>
            </a:r>
            <a:r>
              <a:rPr lang="en-US" sz="2400" dirty="0" smtClean="0">
                <a:latin typeface="Arial" panose="020B0604020202020204" pitchFamily="34" charset="0"/>
                <a:cs typeface="Arial" panose="020B0604020202020204" pitchFamily="34" charset="0"/>
              </a:rPr>
              <a:t> views.  One hour after that, the website had </a:t>
            </a:r>
            <a:r>
              <a:rPr lang="en-US" sz="2400" i="1" dirty="0" smtClean="0">
                <a:latin typeface="Arial" panose="020B0604020202020204" pitchFamily="34" charset="0"/>
                <a:cs typeface="Arial" panose="020B0604020202020204" pitchFamily="34" charset="0"/>
              </a:rPr>
              <a:t>36</a:t>
            </a:r>
            <a:r>
              <a:rPr lang="en-US" sz="2400" dirty="0" smtClean="0">
                <a:latin typeface="Arial" panose="020B0604020202020204" pitchFamily="34" charset="0"/>
                <a:cs typeface="Arial" panose="020B0604020202020204" pitchFamily="34" charset="0"/>
              </a:rPr>
              <a:t> views.</a:t>
            </a:r>
          </a:p>
          <a:p>
            <a:endParaRPr lang="en-US" sz="2400" dirty="0">
              <a:latin typeface="Arial" panose="020B0604020202020204" pitchFamily="34" charset="0"/>
              <a:cs typeface="Arial" panose="020B0604020202020204" pitchFamily="34" charset="0"/>
            </a:endParaRPr>
          </a:p>
        </p:txBody>
      </p:sp>
      <p:pic>
        <p:nvPicPr>
          <p:cNvPr id="4" name="Picture 3" descr="lesson-icon-explor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536365"/>
            <a:ext cx="562353" cy="562353"/>
          </a:xfrm>
          <a:prstGeom prst="rect">
            <a:avLst/>
          </a:prstGeom>
        </p:spPr>
      </p:pic>
    </p:spTree>
    <p:extLst>
      <p:ext uri="{BB962C8B-B14F-4D97-AF65-F5344CB8AC3E}">
        <p14:creationId xmlns:p14="http://schemas.microsoft.com/office/powerpoint/2010/main" val="3724774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16:  From Ratios to Rates</a:t>
            </a:r>
            <a:endParaRPr lang="en-US" b="1" baseline="0" dirty="0">
              <a:solidFill>
                <a:schemeClr val="accent6">
                  <a:lumMod val="75000"/>
                </a:schemeClr>
              </a:solidFill>
              <a:latin typeface="Agenda-Light"/>
            </a:endParaRPr>
          </a:p>
        </p:txBody>
      </p:sp>
      <p:sp>
        <p:nvSpPr>
          <p:cNvPr id="3"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Outcomes</a:t>
            </a:r>
            <a:br>
              <a:rPr lang="en-US" b="1" baseline="0" dirty="0" smtClean="0">
                <a:latin typeface="Arial" panose="020B0604020202020204" pitchFamily="34" charset="0"/>
                <a:cs typeface="Arial" panose="020B0604020202020204" pitchFamily="34" charset="0"/>
              </a:rPr>
            </a:br>
            <a:endParaRPr lang="en-US" b="1" baseline="0" dirty="0" smtClean="0">
              <a:latin typeface="Arial" panose="020B0604020202020204" pitchFamily="34" charset="0"/>
              <a:cs typeface="Arial" panose="020B0604020202020204" pitchFamily="34" charset="0"/>
            </a:endParaRPr>
          </a:p>
          <a:p>
            <a:pPr>
              <a:buFont typeface="Arial"/>
              <a:buChar char="•"/>
            </a:pPr>
            <a:r>
              <a:rPr lang="en-US" baseline="0" dirty="0" smtClean="0">
                <a:latin typeface="Arial" panose="020B0604020202020204" pitchFamily="34" charset="0"/>
                <a:cs typeface="Arial" panose="020B0604020202020204" pitchFamily="34" charset="0"/>
              </a:rPr>
              <a:t>Students recognize that they can associate a ratio of two quantities, such as “the ratio of miles per hour is 5:2,” to another quantity called the rate. </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a:buFont typeface="Arial"/>
              <a:buChar char="•"/>
            </a:pPr>
            <a:r>
              <a:rPr lang="en-US" baseline="0" dirty="0" smtClean="0">
                <a:latin typeface="Arial" panose="020B0604020202020204" pitchFamily="34" charset="0"/>
                <a:cs typeface="Arial" panose="020B0604020202020204" pitchFamily="34" charset="0"/>
              </a:rPr>
              <a:t>Given a ratio, students precisely identify the associated rate. They identify the unit rate and the rate unit. </a:t>
            </a:r>
          </a:p>
          <a:p>
            <a:pPr>
              <a:buFont typeface="Arial"/>
              <a:buChar char="•"/>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1143000"/>
          </a:xfrm>
        </p:spPr>
        <p:txBody>
          <a:bodyPr/>
          <a:lstStyle/>
          <a:p>
            <a:r>
              <a:rPr lang="en-US" dirty="0" smtClean="0"/>
              <a:t>Lesson Types</a:t>
            </a:r>
            <a:endParaRPr lang="en-US" dirty="0"/>
          </a:p>
        </p:txBody>
      </p:sp>
      <p:sp>
        <p:nvSpPr>
          <p:cNvPr id="3" name="Content Placeholder 2"/>
          <p:cNvSpPr>
            <a:spLocks noGrp="1"/>
          </p:cNvSpPr>
          <p:nvPr>
            <p:ph idx="4294967295"/>
          </p:nvPr>
        </p:nvSpPr>
        <p:spPr>
          <a:xfrm>
            <a:off x="304800" y="1626627"/>
            <a:ext cx="7620000" cy="4572000"/>
          </a:xfrm>
        </p:spPr>
        <p:txBody>
          <a:bodyPr>
            <a:normAutofit/>
          </a:bodyPr>
          <a:lstStyle/>
          <a:p>
            <a:pPr>
              <a:buFont typeface="Arial"/>
              <a:buChar char="•"/>
            </a:pPr>
            <a:r>
              <a:rPr lang="en-US" b="1" dirty="0">
                <a:latin typeface="Arial" panose="020B0604020202020204" pitchFamily="34" charset="0"/>
                <a:cs typeface="Arial" panose="020B0604020202020204" pitchFamily="34" charset="0"/>
              </a:rPr>
              <a:t>Problem Set</a:t>
            </a:r>
          </a:p>
          <a:p>
            <a:pPr lvl="1">
              <a:buFont typeface="Arial"/>
              <a:buChar char="•"/>
            </a:pPr>
            <a:r>
              <a:rPr lang="en-US" dirty="0">
                <a:latin typeface="Arial" panose="020B0604020202020204" pitchFamily="34" charset="0"/>
                <a:cs typeface="Arial" panose="020B0604020202020204" pitchFamily="34" charset="0"/>
              </a:rPr>
              <a:t>Teacher and/or students work through a series of examples.</a:t>
            </a:r>
          </a:p>
          <a:p>
            <a:pPr>
              <a:buFont typeface="Arial"/>
              <a:buChar char="•"/>
            </a:pPr>
            <a:r>
              <a:rPr lang="en-US" b="1" dirty="0">
                <a:latin typeface="Arial" panose="020B0604020202020204" pitchFamily="34" charset="0"/>
                <a:cs typeface="Arial" panose="020B0604020202020204" pitchFamily="34" charset="0"/>
              </a:rPr>
              <a:t>Exploratory </a:t>
            </a:r>
          </a:p>
          <a:p>
            <a:pPr lvl="1">
              <a:buFont typeface="Arial"/>
              <a:buChar char="•"/>
            </a:pPr>
            <a:r>
              <a:rPr lang="en-US" dirty="0">
                <a:latin typeface="Arial" panose="020B0604020202020204" pitchFamily="34" charset="0"/>
                <a:cs typeface="Arial" panose="020B0604020202020204" pitchFamily="34" charset="0"/>
              </a:rPr>
              <a:t>Students are presented exploratory challenge(s) in the form of activities and/or exercises. </a:t>
            </a:r>
            <a:endParaRPr lang="en-US" dirty="0" smtClean="0">
              <a:latin typeface="Arial" panose="020B0604020202020204" pitchFamily="34" charset="0"/>
              <a:cs typeface="Arial" panose="020B0604020202020204" pitchFamily="34" charset="0"/>
            </a:endParaRPr>
          </a:p>
          <a:p>
            <a:pPr>
              <a:buFont typeface="Arial"/>
              <a:buChar char="•"/>
            </a:pPr>
            <a:r>
              <a:rPr lang="en-US" b="1" dirty="0" smtClean="0">
                <a:latin typeface="Arial" panose="020B0604020202020204" pitchFamily="34" charset="0"/>
                <a:cs typeface="Arial" panose="020B0604020202020204" pitchFamily="34" charset="0"/>
              </a:rPr>
              <a:t>Socratic</a:t>
            </a:r>
          </a:p>
          <a:p>
            <a:pPr lvl="1">
              <a:buFont typeface="Arial"/>
              <a:buChar char="•"/>
            </a:pPr>
            <a:r>
              <a:rPr lang="en-US" dirty="0" smtClean="0">
                <a:latin typeface="Arial" panose="020B0604020202020204" pitchFamily="34" charset="0"/>
                <a:cs typeface="Arial" panose="020B0604020202020204" pitchFamily="34" charset="0"/>
              </a:rPr>
              <a:t>Teacher </a:t>
            </a:r>
            <a:r>
              <a:rPr lang="en-US" dirty="0">
                <a:latin typeface="Arial" panose="020B0604020202020204" pitchFamily="34" charset="0"/>
                <a:cs typeface="Arial" panose="020B0604020202020204" pitchFamily="34" charset="0"/>
              </a:rPr>
              <a:t>engages students in a discussion leading to a big idea or proof.</a:t>
            </a:r>
          </a:p>
          <a:p>
            <a:pPr>
              <a:buFont typeface="Arial"/>
              <a:buChar char="•"/>
            </a:pPr>
            <a:r>
              <a:rPr lang="en-US" b="1" dirty="0">
                <a:latin typeface="Arial" panose="020B0604020202020204" pitchFamily="34" charset="0"/>
                <a:cs typeface="Arial" panose="020B0604020202020204" pitchFamily="34" charset="0"/>
              </a:rPr>
              <a:t>Modeling</a:t>
            </a:r>
          </a:p>
          <a:p>
            <a:pPr lvl="1">
              <a:buFont typeface="Arial"/>
              <a:buChar char="•"/>
            </a:pPr>
            <a:r>
              <a:rPr lang="en-US" dirty="0">
                <a:latin typeface="Arial" panose="020B0604020202020204" pitchFamily="34" charset="0"/>
                <a:cs typeface="Arial" panose="020B0604020202020204" pitchFamily="34" charset="0"/>
              </a:rPr>
              <a:t>Application problem ill/well defined task that students complete.  Real world application of mathematics.  (Reserved mainly for high school, but there will be at least 3 modeling tasks throughout the grade </a:t>
            </a:r>
            <a:r>
              <a:rPr lang="en-US" dirty="0" smtClean="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curriculum.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057400"/>
            <a:ext cx="562353" cy="562353"/>
          </a:xfrm>
          <a:prstGeom prst="rect">
            <a:avLst/>
          </a:prstGeom>
        </p:spPr>
      </p:pic>
      <p:pic>
        <p:nvPicPr>
          <p:cNvPr id="5" name="Picture 4" descr="lesson-icon-explor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072487"/>
            <a:ext cx="562353" cy="562353"/>
          </a:xfrm>
          <a:prstGeom prst="rect">
            <a:avLst/>
          </a:prstGeom>
        </p:spPr>
      </p:pic>
      <p:pic>
        <p:nvPicPr>
          <p:cNvPr id="6" name="Picture 5" descr="lesson-icon-socratic.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192" y="4191000"/>
            <a:ext cx="560016" cy="560016"/>
          </a:xfrm>
          <a:prstGeom prst="rect">
            <a:avLst/>
          </a:prstGeom>
        </p:spPr>
      </p:pic>
      <p:pic>
        <p:nvPicPr>
          <p:cNvPr id="7" name="Picture 6" descr="lesson-icon-modeling.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9647" y="5562600"/>
            <a:ext cx="562353" cy="562353"/>
          </a:xfrm>
          <a:prstGeom prst="rect">
            <a:avLst/>
          </a:prstGeom>
        </p:spPr>
      </p:pic>
    </p:spTree>
    <p:extLst>
      <p:ext uri="{BB962C8B-B14F-4D97-AF65-F5344CB8AC3E}">
        <p14:creationId xmlns:p14="http://schemas.microsoft.com/office/powerpoint/2010/main" val="35392179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Lesson Notes:</a:t>
            </a:r>
          </a:p>
          <a:p>
            <a:pPr>
              <a:buFont typeface="Arial"/>
              <a:buChar char="•"/>
            </a:pPr>
            <a:r>
              <a:rPr lang="en-US" baseline="0" dirty="0" smtClean="0">
                <a:latin typeface="Arial" panose="020B0604020202020204" pitchFamily="34" charset="0"/>
                <a:cs typeface="Arial" panose="020B0604020202020204" pitchFamily="34" charset="0"/>
              </a:rPr>
              <a:t>To define the most general form of a rate precisely requires calculus, a concept that is well beyond middle school.  While teachers in 6th and 7th grade should describe and speak about the idea of rates and how rates can vary over time, rate should be left undefined for students.  Even a precise definition of average rate requires that students know the definition of a function. </a:t>
            </a:r>
          </a:p>
          <a:p>
            <a:pPr>
              <a:buFont typeface="Arial"/>
              <a:buChar char="•"/>
            </a:pPr>
            <a:r>
              <a:rPr lang="en-US" baseline="0" dirty="0" smtClean="0">
                <a:latin typeface="Arial" panose="020B0604020202020204" pitchFamily="34" charset="0"/>
                <a:cs typeface="Arial" panose="020B0604020202020204" pitchFamily="34" charset="0"/>
              </a:rPr>
              <a:t>We will describe a rate as a ratio of two quantities.</a:t>
            </a:r>
          </a:p>
          <a:p>
            <a:pPr>
              <a:buFont typeface="Arial"/>
              <a:buChar char="•"/>
            </a:pPr>
            <a:r>
              <a:rPr lang="en-US" baseline="0" dirty="0" smtClean="0">
                <a:latin typeface="Arial" panose="020B0604020202020204" pitchFamily="34" charset="0"/>
                <a:cs typeface="Arial" panose="020B0604020202020204" pitchFamily="34" charset="0"/>
              </a:rPr>
              <a:t>Unit rate is the value of the ratio. </a:t>
            </a:r>
          </a:p>
          <a:p>
            <a:pPr>
              <a:buFont typeface="Arial"/>
              <a:buChar char="•"/>
            </a:pPr>
            <a:r>
              <a:rPr lang="en-US" baseline="0" dirty="0" smtClean="0">
                <a:latin typeface="Arial" panose="020B0604020202020204" pitchFamily="34" charset="0"/>
                <a:cs typeface="Arial" panose="020B0604020202020204" pitchFamily="34" charset="0"/>
              </a:rPr>
              <a:t>Rate unit is the label. </a:t>
            </a:r>
          </a:p>
          <a:p>
            <a:endParaRPr lang="en-US" dirty="0">
              <a:latin typeface="Arial" panose="020B0604020202020204" pitchFamily="34" charset="0"/>
              <a:cs typeface="Arial" panose="020B0604020202020204" pitchFamily="34" charset="0"/>
            </a:endParaRPr>
          </a:p>
        </p:txBody>
      </p:sp>
      <p:pic>
        <p:nvPicPr>
          <p:cNvPr id="5" name="Picture 4" descr="lesson-icon-explor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265787"/>
            <a:ext cx="562353" cy="562353"/>
          </a:xfrm>
          <a:prstGeom prst="rect">
            <a:avLst/>
          </a:prstGeom>
        </p:spPr>
      </p:pic>
      <p:sp>
        <p:nvSpPr>
          <p:cNvPr id="6" name="Title 1"/>
          <p:cNvSpPr txBox="1">
            <a:spLocks/>
          </p:cNvSpPr>
          <p:nvPr/>
        </p:nvSpPr>
        <p:spPr>
          <a:xfrm>
            <a:off x="457200" y="845176"/>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16:  From Ratios to Rates</a:t>
            </a:r>
            <a:endParaRPr lang="en-US" b="1" baseline="0" dirty="0">
              <a:solidFill>
                <a:schemeClr val="accent6">
                  <a:lumMod val="75000"/>
                </a:schemeClr>
              </a:solidFill>
              <a:latin typeface="Agenda-Light"/>
            </a:endParaRPr>
          </a:p>
        </p:txBody>
      </p:sp>
    </p:spTree>
    <p:extLst>
      <p:ext uri="{BB962C8B-B14F-4D97-AF65-F5344CB8AC3E}">
        <p14:creationId xmlns:p14="http://schemas.microsoft.com/office/powerpoint/2010/main" val="406871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138927"/>
            <a:ext cx="8229600" cy="44873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Take a look at Example 1. </a:t>
            </a:r>
          </a:p>
          <a:p>
            <a:pPr>
              <a:buFont typeface="Arial"/>
              <a:buChar char="•"/>
            </a:pPr>
            <a:r>
              <a:rPr lang="en-US" baseline="0" dirty="0" smtClean="0">
                <a:latin typeface="Arial" panose="020B0604020202020204" pitchFamily="34" charset="0"/>
                <a:cs typeface="Arial" panose="020B0604020202020204" pitchFamily="34" charset="0"/>
              </a:rPr>
              <a:t>Notice students are called upon to use their prior knowledge of equivalent ratios from the first half of the module. </a:t>
            </a:r>
          </a:p>
          <a:p>
            <a:pPr>
              <a:buFont typeface="Arial"/>
              <a:buChar char="•"/>
            </a:pPr>
            <a:r>
              <a:rPr lang="en-US" baseline="0" dirty="0" smtClean="0">
                <a:latin typeface="Arial" panose="020B0604020202020204" pitchFamily="34" charset="0"/>
                <a:cs typeface="Arial" panose="020B0604020202020204" pitchFamily="34" charset="0"/>
              </a:rPr>
              <a:t>Diet cola was on sale last week. It cost $10 for every 4 packs of diet cola. </a:t>
            </a:r>
          </a:p>
          <a:p>
            <a:pPr lvl="1"/>
            <a:r>
              <a:rPr lang="en-US" baseline="0" dirty="0" smtClean="0">
                <a:latin typeface="Arial" panose="020B0604020202020204" pitchFamily="34" charset="0"/>
                <a:cs typeface="Arial" panose="020B0604020202020204" pitchFamily="34" charset="0"/>
              </a:rPr>
              <a:t>How much does 2 packs of diet cola cost?</a:t>
            </a:r>
          </a:p>
          <a:p>
            <a:r>
              <a:rPr lang="en-US" baseline="0" dirty="0" smtClean="0">
                <a:latin typeface="Arial" panose="020B0604020202020204" pitchFamily="34" charset="0"/>
                <a:cs typeface="Arial" panose="020B0604020202020204" pitchFamily="34" charset="0"/>
              </a:rPr>
              <a:t> </a:t>
            </a:r>
          </a:p>
          <a:p>
            <a:endParaRPr lang="en-US" baseline="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 </a:t>
            </a:r>
          </a:p>
          <a:p>
            <a:pPr lvl="1"/>
            <a:r>
              <a:rPr lang="en-US" baseline="0" dirty="0" smtClean="0">
                <a:latin typeface="Arial" panose="020B0604020202020204" pitchFamily="34" charset="0"/>
                <a:cs typeface="Arial" panose="020B0604020202020204" pitchFamily="34" charset="0"/>
              </a:rPr>
              <a:t>How much does 1 pack of diet cola cost?</a:t>
            </a:r>
          </a:p>
          <a:p>
            <a:pPr>
              <a:buFont typeface="Arial"/>
              <a:buChar char="•"/>
            </a:pPr>
            <a:endParaRPr lang="en-US"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5213537"/>
              </p:ext>
            </p:extLst>
          </p:nvPr>
        </p:nvGraphicFramePr>
        <p:xfrm>
          <a:off x="1943099" y="3256280"/>
          <a:ext cx="3962400" cy="1005840"/>
        </p:xfrm>
        <a:graphic>
          <a:graphicData uri="http://schemas.openxmlformats.org/drawingml/2006/table">
            <a:tbl>
              <a:tblPr firstRow="1" bandRow="1">
                <a:tableStyleId>{5C22544A-7EE6-4342-B048-85BDC9FD1C3A}</a:tableStyleId>
              </a:tblPr>
              <a:tblGrid>
                <a:gridCol w="1320800"/>
                <a:gridCol w="1320800"/>
                <a:gridCol w="1320800"/>
              </a:tblGrid>
              <a:tr h="349250">
                <a:tc>
                  <a:txBody>
                    <a:bodyPr/>
                    <a:lstStyle/>
                    <a:p>
                      <a:pPr algn="ctr"/>
                      <a:r>
                        <a:rPr lang="en-US" dirty="0" smtClean="0"/>
                        <a:t>Packs</a:t>
                      </a:r>
                      <a:r>
                        <a:rPr lang="en-US" baseline="0" dirty="0" smtClean="0"/>
                        <a:t> of Cola</a:t>
                      </a:r>
                      <a:endParaRPr lang="en-US" dirty="0"/>
                    </a:p>
                  </a:txBody>
                  <a:tcPr/>
                </a:tc>
                <a:tc>
                  <a:txBody>
                    <a:bodyPr/>
                    <a:lstStyle/>
                    <a:p>
                      <a:pPr algn="ctr"/>
                      <a:r>
                        <a:rPr lang="en-US" dirty="0" smtClean="0"/>
                        <a:t>4</a:t>
                      </a:r>
                      <a:r>
                        <a:rPr lang="en-US" baseline="0" dirty="0" smtClean="0"/>
                        <a:t> </a:t>
                      </a:r>
                      <a:endParaRPr lang="en-US" dirty="0"/>
                    </a:p>
                  </a:txBody>
                  <a:tcPr/>
                </a:tc>
                <a:tc>
                  <a:txBody>
                    <a:bodyPr/>
                    <a:lstStyle/>
                    <a:p>
                      <a:pPr algn="ctr"/>
                      <a:r>
                        <a:rPr lang="en-US" dirty="0" smtClean="0"/>
                        <a:t>2</a:t>
                      </a:r>
                      <a:endParaRPr lang="en-US" dirty="0"/>
                    </a:p>
                  </a:txBody>
                  <a:tcPr/>
                </a:tc>
              </a:tr>
              <a:tr h="349250">
                <a:tc>
                  <a:txBody>
                    <a:bodyPr/>
                    <a:lstStyle/>
                    <a:p>
                      <a:pPr algn="ctr"/>
                      <a:r>
                        <a:rPr lang="en-US" dirty="0" smtClean="0"/>
                        <a:t>Total</a:t>
                      </a:r>
                      <a:r>
                        <a:rPr lang="en-US" baseline="0" dirty="0" smtClean="0"/>
                        <a:t> Cost</a:t>
                      </a:r>
                      <a:endParaRPr lang="en-US" dirty="0"/>
                    </a:p>
                  </a:txBody>
                  <a:tcPr/>
                </a:tc>
                <a:tc>
                  <a:txBody>
                    <a:bodyPr/>
                    <a:lstStyle/>
                    <a:p>
                      <a:pPr algn="ctr"/>
                      <a:r>
                        <a:rPr lang="en-US" dirty="0" smtClean="0"/>
                        <a:t>10</a:t>
                      </a:r>
                      <a:endParaRPr lang="en-US" dirty="0"/>
                    </a:p>
                  </a:txBody>
                  <a:tcPr/>
                </a:tc>
                <a:tc>
                  <a:txBody>
                    <a:bodyPr/>
                    <a:lstStyle/>
                    <a:p>
                      <a:pPr algn="ctr"/>
                      <a:r>
                        <a:rPr lang="en-US" dirty="0" smtClean="0"/>
                        <a:t>5</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74720163"/>
              </p:ext>
            </p:extLst>
          </p:nvPr>
        </p:nvGraphicFramePr>
        <p:xfrm>
          <a:off x="1943099" y="4902200"/>
          <a:ext cx="3962400" cy="1005840"/>
        </p:xfrm>
        <a:graphic>
          <a:graphicData uri="http://schemas.openxmlformats.org/drawingml/2006/table">
            <a:tbl>
              <a:tblPr firstRow="1" bandRow="1">
                <a:tableStyleId>{5C22544A-7EE6-4342-B048-85BDC9FD1C3A}</a:tableStyleId>
              </a:tblPr>
              <a:tblGrid>
                <a:gridCol w="1320800"/>
                <a:gridCol w="1320800"/>
                <a:gridCol w="1320800"/>
              </a:tblGrid>
              <a:tr h="349250">
                <a:tc>
                  <a:txBody>
                    <a:bodyPr/>
                    <a:lstStyle/>
                    <a:p>
                      <a:pPr algn="ctr"/>
                      <a:r>
                        <a:rPr lang="en-US" dirty="0" smtClean="0"/>
                        <a:t>Packs</a:t>
                      </a:r>
                      <a:r>
                        <a:rPr lang="en-US" baseline="0" dirty="0" smtClean="0"/>
                        <a:t> of Cola</a:t>
                      </a:r>
                      <a:endParaRPr lang="en-US" dirty="0"/>
                    </a:p>
                  </a:txBody>
                  <a:tcPr/>
                </a:tc>
                <a:tc>
                  <a:txBody>
                    <a:bodyPr/>
                    <a:lstStyle/>
                    <a:p>
                      <a:pPr algn="ctr"/>
                      <a:r>
                        <a:rPr lang="en-US" dirty="0" smtClean="0"/>
                        <a:t>2</a:t>
                      </a:r>
                      <a:r>
                        <a:rPr lang="en-US" baseline="0" dirty="0" smtClean="0"/>
                        <a:t> </a:t>
                      </a:r>
                      <a:endParaRPr lang="en-US" dirty="0"/>
                    </a:p>
                  </a:txBody>
                  <a:tcPr/>
                </a:tc>
                <a:tc>
                  <a:txBody>
                    <a:bodyPr/>
                    <a:lstStyle/>
                    <a:p>
                      <a:pPr algn="ctr"/>
                      <a:r>
                        <a:rPr lang="en-US" dirty="0" smtClean="0"/>
                        <a:t>1</a:t>
                      </a:r>
                      <a:endParaRPr lang="en-US" dirty="0"/>
                    </a:p>
                  </a:txBody>
                  <a:tcPr/>
                </a:tc>
              </a:tr>
              <a:tr h="349250">
                <a:tc>
                  <a:txBody>
                    <a:bodyPr/>
                    <a:lstStyle/>
                    <a:p>
                      <a:pPr algn="ctr"/>
                      <a:r>
                        <a:rPr lang="en-US" dirty="0" smtClean="0"/>
                        <a:t>Total</a:t>
                      </a:r>
                      <a:r>
                        <a:rPr lang="en-US" baseline="0" dirty="0" smtClean="0"/>
                        <a:t> Cost</a:t>
                      </a:r>
                      <a:endParaRPr lang="en-US" dirty="0"/>
                    </a:p>
                  </a:txBody>
                  <a:tcPr/>
                </a:tc>
                <a:tc>
                  <a:txBody>
                    <a:bodyPr/>
                    <a:lstStyle/>
                    <a:p>
                      <a:pPr algn="ctr"/>
                      <a:r>
                        <a:rPr lang="en-US" dirty="0" smtClean="0"/>
                        <a:t>5</a:t>
                      </a:r>
                      <a:endParaRPr lang="en-US" dirty="0"/>
                    </a:p>
                  </a:txBody>
                  <a:tcPr/>
                </a:tc>
                <a:tc>
                  <a:txBody>
                    <a:bodyPr/>
                    <a:lstStyle/>
                    <a:p>
                      <a:pPr algn="ctr"/>
                      <a:r>
                        <a:rPr lang="en-US" dirty="0" smtClean="0"/>
                        <a:t>2.50</a:t>
                      </a:r>
                      <a:endParaRPr lang="en-US" dirty="0"/>
                    </a:p>
                  </a:txBody>
                  <a:tcPr/>
                </a:tc>
              </a:tr>
            </a:tbl>
          </a:graphicData>
        </a:graphic>
      </p:graphicFrame>
      <p:sp>
        <p:nvSpPr>
          <p:cNvPr id="6" name="Title 1"/>
          <p:cNvSpPr txBox="1">
            <a:spLocks/>
          </p:cNvSpPr>
          <p:nvPr/>
        </p:nvSpPr>
        <p:spPr>
          <a:xfrm>
            <a:off x="662151" y="537298"/>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16:  From Ratios to Rates</a:t>
            </a:r>
            <a:endParaRPr lang="en-US" b="1" baseline="0" dirty="0">
              <a:solidFill>
                <a:schemeClr val="accent6">
                  <a:lumMod val="75000"/>
                </a:schemeClr>
              </a:solidFill>
              <a:latin typeface="Agenda-Light"/>
            </a:endParaRPr>
          </a:p>
        </p:txBody>
      </p:sp>
    </p:spTree>
    <p:extLst>
      <p:ext uri="{BB962C8B-B14F-4D97-AF65-F5344CB8AC3E}">
        <p14:creationId xmlns:p14="http://schemas.microsoft.com/office/powerpoint/2010/main" val="22337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550867"/>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aseline="0" dirty="0" smtClean="0">
                <a:latin typeface="Arial" panose="020B0604020202020204" pitchFamily="34" charset="0"/>
                <a:cs typeface="Arial" panose="020B0604020202020204" pitchFamily="34" charset="0"/>
              </a:rPr>
              <a:t>After ratios have been discussed, students use the previous example to identify the new terms.</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a:buFont typeface="Arial"/>
              <a:buChar char="•"/>
            </a:pPr>
            <a:r>
              <a:rPr lang="en-US" baseline="0" dirty="0" smtClean="0">
                <a:latin typeface="Arial" panose="020B0604020202020204" pitchFamily="34" charset="0"/>
                <a:cs typeface="Arial" panose="020B0604020202020204" pitchFamily="34" charset="0"/>
              </a:rPr>
              <a:t>Rate </a:t>
            </a:r>
          </a:p>
          <a:p>
            <a:pPr lvl="1">
              <a:buFont typeface="Arial"/>
              <a:buChar char="•"/>
            </a:pPr>
            <a:r>
              <a:rPr lang="en-US" baseline="0" dirty="0" smtClean="0">
                <a:latin typeface="Arial" panose="020B0604020202020204" pitchFamily="34" charset="0"/>
                <a:cs typeface="Arial" panose="020B0604020202020204" pitchFamily="34" charset="0"/>
              </a:rPr>
              <a:t>$10 for every 4 packs of diet cola is a rate because it is a ratio of two quantities.  </a:t>
            </a:r>
          </a:p>
          <a:p>
            <a:pPr>
              <a:buFont typeface="Arial"/>
              <a:buChar char="•"/>
            </a:pPr>
            <a:r>
              <a:rPr lang="en-US" baseline="0" dirty="0" smtClean="0">
                <a:latin typeface="Arial" panose="020B0604020202020204" pitchFamily="34" charset="0"/>
                <a:cs typeface="Arial" panose="020B0604020202020204" pitchFamily="34" charset="0"/>
              </a:rPr>
              <a:t>Unit Rate</a:t>
            </a:r>
          </a:p>
          <a:p>
            <a:pPr lvl="1">
              <a:buFont typeface="Arial"/>
              <a:buChar char="•"/>
            </a:pPr>
            <a:r>
              <a:rPr lang="en-US" baseline="0" dirty="0" smtClean="0">
                <a:latin typeface="Arial" panose="020B0604020202020204" pitchFamily="34" charset="0"/>
                <a:cs typeface="Arial" panose="020B0604020202020204" pitchFamily="34" charset="0"/>
              </a:rPr>
              <a:t>The unit rate is 2.5 because it is the value of the ratio, meaning for every 1 pack of diet cola, the cost is 2.5.</a:t>
            </a:r>
          </a:p>
          <a:p>
            <a:pPr>
              <a:buFont typeface="Arial"/>
              <a:buChar char="•"/>
            </a:pPr>
            <a:r>
              <a:rPr lang="en-US" baseline="0" dirty="0" smtClean="0">
                <a:latin typeface="Arial" panose="020B0604020202020204" pitchFamily="34" charset="0"/>
                <a:cs typeface="Arial" panose="020B0604020202020204" pitchFamily="34" charset="0"/>
              </a:rPr>
              <a:t>Rate Unit</a:t>
            </a:r>
          </a:p>
          <a:p>
            <a:pPr lvl="1">
              <a:buFont typeface="Arial"/>
              <a:buChar char="•"/>
            </a:pPr>
            <a:r>
              <a:rPr lang="en-US" baseline="0" dirty="0" smtClean="0">
                <a:latin typeface="Arial" panose="020B0604020202020204" pitchFamily="34" charset="0"/>
                <a:cs typeface="Arial" panose="020B0604020202020204" pitchFamily="34" charset="0"/>
              </a:rPr>
              <a:t>The rate unit is dollars/packs of cola (dollars per packs of cola) because it costs 2.5 dollars for every 1 pack of cola.   </a:t>
            </a:r>
          </a:p>
          <a:p>
            <a:pPr marL="280988" lvl="1" indent="0">
              <a:buFont typeface="Arial" charset="0"/>
              <a:buNone/>
            </a:pP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Title 1"/>
          <p:cNvSpPr txBox="1">
            <a:spLocks/>
          </p:cNvSpPr>
          <p:nvPr/>
        </p:nvSpPr>
        <p:spPr>
          <a:xfrm>
            <a:off x="457200" y="52153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16:  From Ratios to Rates</a:t>
            </a:r>
            <a:endParaRPr lang="en-US" b="1" baseline="0" dirty="0">
              <a:solidFill>
                <a:schemeClr val="accent6">
                  <a:lumMod val="75000"/>
                </a:schemeClr>
              </a:solidFill>
              <a:latin typeface="Agenda-Light"/>
            </a:endParaRPr>
          </a:p>
        </p:txBody>
      </p:sp>
    </p:spTree>
    <p:extLst>
      <p:ext uri="{BB962C8B-B14F-4D97-AF65-F5344CB8AC3E}">
        <p14:creationId xmlns:p14="http://schemas.microsoft.com/office/powerpoint/2010/main" val="163425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253074"/>
            <a:ext cx="8229600" cy="49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800" baseline="0" dirty="0" err="1" smtClean="0">
                <a:latin typeface="Arial" panose="020B0604020202020204" pitchFamily="34" charset="0"/>
                <a:cs typeface="Arial" panose="020B0604020202020204" pitchFamily="34" charset="0"/>
              </a:rPr>
              <a:t>Teagan</a:t>
            </a:r>
            <a:r>
              <a:rPr lang="en-US" sz="1800" baseline="0" dirty="0" smtClean="0">
                <a:latin typeface="Arial" panose="020B0604020202020204" pitchFamily="34" charset="0"/>
                <a:cs typeface="Arial" panose="020B0604020202020204" pitchFamily="34" charset="0"/>
              </a:rPr>
              <a:t> went to Gamer Realm to buy new video games.  Gamer Realm was having a sale:  </a:t>
            </a:r>
            <a:r>
              <a:rPr lang="en-US" sz="1800" b="1" baseline="0" dirty="0" smtClean="0">
                <a:latin typeface="Arial" panose="020B0604020202020204" pitchFamily="34" charset="0"/>
                <a:cs typeface="Arial" panose="020B0604020202020204" pitchFamily="34" charset="0"/>
              </a:rPr>
              <a:t>$65</a:t>
            </a:r>
            <a:r>
              <a:rPr lang="en-US" sz="1800" baseline="0" dirty="0" smtClean="0">
                <a:latin typeface="Arial" panose="020B0604020202020204" pitchFamily="34" charset="0"/>
                <a:cs typeface="Arial" panose="020B0604020202020204" pitchFamily="34" charset="0"/>
              </a:rPr>
              <a:t> for </a:t>
            </a:r>
            <a:r>
              <a:rPr lang="en-US" sz="1800" b="1" baseline="0" dirty="0" smtClean="0">
                <a:latin typeface="Arial" panose="020B0604020202020204" pitchFamily="34" charset="0"/>
                <a:cs typeface="Arial" panose="020B0604020202020204" pitchFamily="34" charset="0"/>
              </a:rPr>
              <a:t>4</a:t>
            </a:r>
            <a:r>
              <a:rPr lang="en-US" sz="1800" baseline="0" dirty="0" smtClean="0">
                <a:latin typeface="Arial" panose="020B0604020202020204" pitchFamily="34" charset="0"/>
                <a:cs typeface="Arial" panose="020B0604020202020204" pitchFamily="34" charset="0"/>
              </a:rPr>
              <a:t> video games.  He bought </a:t>
            </a:r>
            <a:r>
              <a:rPr lang="en-US" sz="1800" b="1" baseline="0" dirty="0" smtClean="0">
                <a:latin typeface="Arial" panose="020B0604020202020204" pitchFamily="34" charset="0"/>
                <a:cs typeface="Arial" panose="020B0604020202020204" pitchFamily="34" charset="0"/>
              </a:rPr>
              <a:t>3</a:t>
            </a:r>
            <a:r>
              <a:rPr lang="en-US" sz="1800" baseline="0" dirty="0" smtClean="0">
                <a:latin typeface="Arial" panose="020B0604020202020204" pitchFamily="34" charset="0"/>
                <a:cs typeface="Arial" panose="020B0604020202020204" pitchFamily="34" charset="0"/>
              </a:rPr>
              <a:t> games for himself and one game for his friend, Diego, but </a:t>
            </a:r>
            <a:r>
              <a:rPr lang="en-US" sz="1800" baseline="0" dirty="0" err="1" smtClean="0">
                <a:latin typeface="Arial" panose="020B0604020202020204" pitchFamily="34" charset="0"/>
                <a:cs typeface="Arial" panose="020B0604020202020204" pitchFamily="34" charset="0"/>
              </a:rPr>
              <a:t>Teagan</a:t>
            </a:r>
            <a:r>
              <a:rPr lang="en-US" sz="1800" baseline="0" dirty="0" smtClean="0">
                <a:latin typeface="Arial" panose="020B0604020202020204" pitchFamily="34" charset="0"/>
                <a:cs typeface="Arial" panose="020B0604020202020204" pitchFamily="34" charset="0"/>
              </a:rPr>
              <a:t> does not know how much Diego owes him for the one game.  What is the unit price of the video games?  What is the rate unit?</a:t>
            </a:r>
          </a:p>
          <a:p>
            <a:pPr marL="0" indent="0"/>
            <a:r>
              <a:rPr lang="en-US" sz="1800" baseline="0" dirty="0" smtClean="0">
                <a:latin typeface="Arial" panose="020B0604020202020204" pitchFamily="34" charset="0"/>
                <a:cs typeface="Arial" panose="020B0604020202020204" pitchFamily="34" charset="0"/>
              </a:rPr>
              <a:t>Students are encouraged to use all representations they have learned from the first half of the module</a:t>
            </a:r>
            <a:r>
              <a:rPr lang="en-US" baseline="0" dirty="0" smtClean="0">
                <a:latin typeface="Arial" panose="020B0604020202020204" pitchFamily="34" charset="0"/>
                <a:cs typeface="Arial" panose="020B0604020202020204" pitchFamily="34" charset="0"/>
              </a:rPr>
              <a:t>. </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pPr>
              <a:buFont typeface="Arial"/>
              <a:buChar char="•"/>
            </a:pPr>
            <a:r>
              <a:rPr lang="en-US" sz="1800" baseline="0" dirty="0" smtClean="0">
                <a:latin typeface="Arial" panose="020B0604020202020204" pitchFamily="34" charset="0"/>
                <a:cs typeface="Arial" panose="020B0604020202020204" pitchFamily="34" charset="0"/>
              </a:rPr>
              <a:t>Note the students using a double number line diagram to find the answer to question 1 in the exploration problems. </a:t>
            </a:r>
          </a:p>
          <a:p>
            <a:pPr>
              <a:buFont typeface="Arial"/>
              <a:buChar char="•"/>
            </a:pPr>
            <a:r>
              <a:rPr lang="en-US" sz="1800" baseline="0" dirty="0" smtClean="0">
                <a:latin typeface="Arial" panose="020B0604020202020204" pitchFamily="34" charset="0"/>
                <a:cs typeface="Arial" panose="020B0604020202020204" pitchFamily="34" charset="0"/>
              </a:rPr>
              <a:t>Here, students determine the unit price of the video game is $13.25. </a:t>
            </a:r>
          </a:p>
          <a:p>
            <a:pPr>
              <a:buFont typeface="Arial"/>
              <a:buChar char="•"/>
            </a:pPr>
            <a:r>
              <a:rPr lang="en-US" sz="1800" baseline="0" dirty="0" smtClean="0">
                <a:latin typeface="Arial" panose="020B0604020202020204" pitchFamily="34" charset="0"/>
                <a:cs typeface="Arial" panose="020B0604020202020204" pitchFamily="34" charset="0"/>
              </a:rPr>
              <a:t>The unit rate is 13.25.</a:t>
            </a:r>
          </a:p>
          <a:p>
            <a:pPr>
              <a:buFont typeface="Arial"/>
              <a:buChar char="•"/>
            </a:pPr>
            <a:r>
              <a:rPr lang="en-US" sz="1800" baseline="0" dirty="0" smtClean="0">
                <a:latin typeface="Arial" panose="020B0604020202020204" pitchFamily="34" charset="0"/>
                <a:cs typeface="Arial" panose="020B0604020202020204" pitchFamily="34" charset="0"/>
              </a:rPr>
              <a:t>The rate unit is dollars/video games. </a:t>
            </a:r>
          </a:p>
          <a:p>
            <a:endParaRPr lang="en-US" dirty="0">
              <a:latin typeface="Arial" panose="020B0604020202020204" pitchFamily="34" charset="0"/>
              <a:cs typeface="Arial" panose="020B0604020202020204" pitchFamily="34" charset="0"/>
            </a:endParaRPr>
          </a:p>
        </p:txBody>
      </p:sp>
      <p:pic>
        <p:nvPicPr>
          <p:cNvPr id="4" name="Picture 3"/>
          <p:cNvPicPr/>
          <p:nvPr/>
        </p:nvPicPr>
        <p:blipFill>
          <a:blip r:embed="rId3"/>
          <a:stretch>
            <a:fillRect/>
          </a:stretch>
        </p:blipFill>
        <p:spPr>
          <a:xfrm>
            <a:off x="4005755" y="3113197"/>
            <a:ext cx="4038600" cy="1198880"/>
          </a:xfrm>
          <a:prstGeom prst="rect">
            <a:avLst/>
          </a:prstGeom>
        </p:spPr>
      </p:pic>
      <p:sp>
        <p:nvSpPr>
          <p:cNvPr id="5" name="Title 1"/>
          <p:cNvSpPr txBox="1">
            <a:spLocks/>
          </p:cNvSpPr>
          <p:nvPr/>
        </p:nvSpPr>
        <p:spPr>
          <a:xfrm>
            <a:off x="457200" y="42869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16:  From Ratios to Rates</a:t>
            </a:r>
            <a:endParaRPr lang="en-US" b="1" baseline="0" dirty="0">
              <a:solidFill>
                <a:schemeClr val="accent6">
                  <a:lumMod val="75000"/>
                </a:schemeClr>
              </a:solidFill>
              <a:latin typeface="Agenda-Light"/>
            </a:endParaRPr>
          </a:p>
        </p:txBody>
      </p:sp>
    </p:spTree>
    <p:extLst>
      <p:ext uri="{BB962C8B-B14F-4D97-AF65-F5344CB8AC3E}">
        <p14:creationId xmlns:p14="http://schemas.microsoft.com/office/powerpoint/2010/main" val="21951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213948"/>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Outcomes</a:t>
            </a:r>
            <a:br>
              <a:rPr lang="en-US" b="1" baseline="0" dirty="0" smtClean="0">
                <a:latin typeface="Arial" panose="020B0604020202020204" pitchFamily="34" charset="0"/>
                <a:cs typeface="Arial" panose="020B0604020202020204" pitchFamily="34" charset="0"/>
              </a:rPr>
            </a:br>
            <a:endParaRPr lang="en-US" b="1" baseline="0" dirty="0" smtClean="0">
              <a:latin typeface="Arial" panose="020B0604020202020204" pitchFamily="34" charset="0"/>
              <a:cs typeface="Arial" panose="020B0604020202020204" pitchFamily="34" charset="0"/>
            </a:endParaRPr>
          </a:p>
          <a:p>
            <a:pPr>
              <a:buFont typeface="Arial"/>
              <a:buChar char="•"/>
            </a:pPr>
            <a:r>
              <a:rPr lang="en-US" baseline="0" dirty="0" smtClean="0">
                <a:latin typeface="Arial" panose="020B0604020202020204" pitchFamily="34" charset="0"/>
                <a:cs typeface="Arial" panose="020B0604020202020204" pitchFamily="34" charset="0"/>
              </a:rPr>
              <a:t>Given a rate, students find ratios associated to the rate, including a ratio where the second term is one and a ratio where both terms are whole numbers.</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a:buFont typeface="Arial"/>
              <a:buChar char="•"/>
            </a:pPr>
            <a:r>
              <a:rPr lang="en-US" baseline="0" dirty="0" smtClean="0">
                <a:latin typeface="Arial" panose="020B0604020202020204" pitchFamily="34" charset="0"/>
                <a:cs typeface="Arial" panose="020B0604020202020204" pitchFamily="34" charset="0"/>
              </a:rPr>
              <a:t>Students recognize that all ratios associated to a given rate are equivalent because they have the same value. </a:t>
            </a:r>
            <a:endParaRPr lang="en-US" baseline="0" dirty="0">
              <a:latin typeface="Arial" panose="020B0604020202020204" pitchFamily="34" charset="0"/>
              <a:cs typeface="Arial" panose="020B0604020202020204" pitchFamily="34" charset="0"/>
            </a:endParaRPr>
          </a:p>
        </p:txBody>
      </p:sp>
      <p:pic>
        <p:nvPicPr>
          <p:cNvPr id="4" name="Picture 3" descr="lesson-icon-socr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6792" y="228600"/>
            <a:ext cx="560016" cy="560016"/>
          </a:xfrm>
          <a:prstGeom prst="rect">
            <a:avLst/>
          </a:prstGeom>
        </p:spPr>
      </p:pic>
      <p:sp>
        <p:nvSpPr>
          <p:cNvPr id="5" name="Title 1"/>
          <p:cNvSpPr txBox="1">
            <a:spLocks/>
          </p:cNvSpPr>
          <p:nvPr/>
        </p:nvSpPr>
        <p:spPr>
          <a:xfrm>
            <a:off x="457200" y="10890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17:  From Rates to Ratios</a:t>
            </a:r>
            <a:endParaRPr lang="en-US" b="1" baseline="0" dirty="0">
              <a:solidFill>
                <a:schemeClr val="accent6">
                  <a:lumMod val="75000"/>
                </a:schemeClr>
              </a:solidFill>
              <a:latin typeface="Agenda-Light"/>
            </a:endParaRPr>
          </a:p>
        </p:txBody>
      </p:sp>
    </p:spTree>
    <p:extLst>
      <p:ext uri="{BB962C8B-B14F-4D97-AF65-F5344CB8AC3E}">
        <p14:creationId xmlns:p14="http://schemas.microsoft.com/office/powerpoint/2010/main" val="19168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9300" y="1913473"/>
            <a:ext cx="7213600" cy="1701800"/>
          </a:xfrm>
          <a:prstGeom prst="rect">
            <a:avLst/>
          </a:prstGeom>
        </p:spPr>
      </p:pic>
      <p:pic>
        <p:nvPicPr>
          <p:cNvPr id="4" name="Picture 3"/>
          <p:cNvPicPr>
            <a:picLocks noChangeAspect="1"/>
          </p:cNvPicPr>
          <p:nvPr/>
        </p:nvPicPr>
        <p:blipFill>
          <a:blip r:embed="rId4"/>
          <a:stretch>
            <a:fillRect/>
          </a:stretch>
        </p:blipFill>
        <p:spPr>
          <a:xfrm>
            <a:off x="571500" y="3856200"/>
            <a:ext cx="7505700" cy="2207558"/>
          </a:xfrm>
          <a:prstGeom prst="rect">
            <a:avLst/>
          </a:prstGeom>
        </p:spPr>
      </p:pic>
      <p:pic>
        <p:nvPicPr>
          <p:cNvPr id="5" name="Picture 4"/>
          <p:cNvPicPr>
            <a:picLocks noChangeAspect="1"/>
          </p:cNvPicPr>
          <p:nvPr/>
        </p:nvPicPr>
        <p:blipFill>
          <a:blip r:embed="rId5"/>
          <a:stretch>
            <a:fillRect/>
          </a:stretch>
        </p:blipFill>
        <p:spPr>
          <a:xfrm>
            <a:off x="1295400" y="3149600"/>
            <a:ext cx="571500" cy="317500"/>
          </a:xfrm>
          <a:prstGeom prst="rect">
            <a:avLst/>
          </a:prstGeom>
        </p:spPr>
      </p:pic>
      <p:pic>
        <p:nvPicPr>
          <p:cNvPr id="6" name="Picture 5"/>
          <p:cNvPicPr>
            <a:picLocks noChangeAspect="1"/>
          </p:cNvPicPr>
          <p:nvPr/>
        </p:nvPicPr>
        <p:blipFill>
          <a:blip r:embed="rId6"/>
          <a:stretch>
            <a:fillRect/>
          </a:stretch>
        </p:blipFill>
        <p:spPr>
          <a:xfrm>
            <a:off x="4178300" y="3056473"/>
            <a:ext cx="292100" cy="520700"/>
          </a:xfrm>
          <a:prstGeom prst="rect">
            <a:avLst/>
          </a:prstGeom>
        </p:spPr>
      </p:pic>
      <p:pic>
        <p:nvPicPr>
          <p:cNvPr id="7" name="Picture 6"/>
          <p:cNvPicPr>
            <a:picLocks noChangeAspect="1"/>
          </p:cNvPicPr>
          <p:nvPr/>
        </p:nvPicPr>
        <p:blipFill>
          <a:blip r:embed="rId6"/>
          <a:stretch>
            <a:fillRect/>
          </a:stretch>
        </p:blipFill>
        <p:spPr>
          <a:xfrm>
            <a:off x="6426200" y="3056473"/>
            <a:ext cx="292100" cy="520700"/>
          </a:xfrm>
          <a:prstGeom prst="rect">
            <a:avLst/>
          </a:prstGeom>
        </p:spPr>
      </p:pic>
      <p:grpSp>
        <p:nvGrpSpPr>
          <p:cNvPr id="8" name="Group 7"/>
          <p:cNvGrpSpPr/>
          <p:nvPr/>
        </p:nvGrpSpPr>
        <p:grpSpPr>
          <a:xfrm>
            <a:off x="1219200" y="5041900"/>
            <a:ext cx="647700" cy="965200"/>
            <a:chOff x="1219200" y="5041900"/>
            <a:chExt cx="647700" cy="965200"/>
          </a:xfrm>
        </p:grpSpPr>
        <p:pic>
          <p:nvPicPr>
            <p:cNvPr id="9" name="Picture 8"/>
            <p:cNvPicPr>
              <a:picLocks noChangeAspect="1"/>
            </p:cNvPicPr>
            <p:nvPr/>
          </p:nvPicPr>
          <p:blipFill>
            <a:blip r:embed="rId7"/>
            <a:stretch>
              <a:fillRect/>
            </a:stretch>
          </p:blipFill>
          <p:spPr>
            <a:xfrm>
              <a:off x="1295400" y="5041900"/>
              <a:ext cx="508000" cy="355600"/>
            </a:xfrm>
            <a:prstGeom prst="rect">
              <a:avLst/>
            </a:prstGeom>
          </p:spPr>
        </p:pic>
        <p:pic>
          <p:nvPicPr>
            <p:cNvPr id="10" name="Picture 9"/>
            <p:cNvPicPr>
              <a:picLocks noChangeAspect="1"/>
            </p:cNvPicPr>
            <p:nvPr/>
          </p:nvPicPr>
          <p:blipFill>
            <a:blip r:embed="rId8"/>
            <a:stretch>
              <a:fillRect/>
            </a:stretch>
          </p:blipFill>
          <p:spPr>
            <a:xfrm>
              <a:off x="1219200" y="5397500"/>
              <a:ext cx="647700" cy="304800"/>
            </a:xfrm>
            <a:prstGeom prst="rect">
              <a:avLst/>
            </a:prstGeom>
          </p:spPr>
        </p:pic>
        <p:pic>
          <p:nvPicPr>
            <p:cNvPr id="11" name="Picture 10"/>
            <p:cNvPicPr>
              <a:picLocks noChangeAspect="1"/>
            </p:cNvPicPr>
            <p:nvPr/>
          </p:nvPicPr>
          <p:blipFill>
            <a:blip r:embed="rId9"/>
            <a:stretch>
              <a:fillRect/>
            </a:stretch>
          </p:blipFill>
          <p:spPr>
            <a:xfrm>
              <a:off x="1295400" y="5740400"/>
              <a:ext cx="558800" cy="266700"/>
            </a:xfrm>
            <a:prstGeom prst="rect">
              <a:avLst/>
            </a:prstGeom>
          </p:spPr>
        </p:pic>
      </p:grpSp>
      <p:pic>
        <p:nvPicPr>
          <p:cNvPr id="12" name="Picture 11"/>
          <p:cNvPicPr>
            <a:picLocks noChangeAspect="1"/>
          </p:cNvPicPr>
          <p:nvPr/>
        </p:nvPicPr>
        <p:blipFill>
          <a:blip r:embed="rId10"/>
          <a:stretch>
            <a:fillRect/>
          </a:stretch>
        </p:blipFill>
        <p:spPr>
          <a:xfrm>
            <a:off x="4178300" y="5334000"/>
            <a:ext cx="406400" cy="406400"/>
          </a:xfrm>
          <a:prstGeom prst="rect">
            <a:avLst/>
          </a:prstGeom>
        </p:spPr>
      </p:pic>
      <p:sp>
        <p:nvSpPr>
          <p:cNvPr id="13" name="Title 1"/>
          <p:cNvSpPr txBox="1">
            <a:spLocks/>
          </p:cNvSpPr>
          <p:nvPr/>
        </p:nvSpPr>
        <p:spPr>
          <a:xfrm>
            <a:off x="457200" y="779418"/>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17:  From Rates to Ratios</a:t>
            </a:r>
            <a:endParaRPr lang="en-US" b="1" baseline="0" dirty="0">
              <a:solidFill>
                <a:schemeClr val="accent6">
                  <a:lumMod val="75000"/>
                </a:schemeClr>
              </a:solidFill>
              <a:latin typeface="Agenda-Light"/>
            </a:endParaRPr>
          </a:p>
        </p:txBody>
      </p:sp>
    </p:spTree>
    <p:extLst>
      <p:ext uri="{BB962C8B-B14F-4D97-AF65-F5344CB8AC3E}">
        <p14:creationId xmlns:p14="http://schemas.microsoft.com/office/powerpoint/2010/main" val="92070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1975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cs typeface="Arial" panose="020B0604020202020204" pitchFamily="34" charset="0"/>
              </a:rPr>
              <a:t>Lesson 18:  Finding a Rate by Dividing Two Quantities</a:t>
            </a:r>
            <a:endParaRPr lang="en-US" b="1" baseline="0" dirty="0">
              <a:solidFill>
                <a:schemeClr val="accent6">
                  <a:lumMod val="75000"/>
                </a:schemeClr>
              </a:solidFill>
              <a:latin typeface="Agenda-Light"/>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2550948"/>
            <a:ext cx="9144000" cy="1338146"/>
          </a:xfrm>
          <a:prstGeom prst="rect">
            <a:avLst/>
          </a:prstGeom>
        </p:spPr>
      </p:pic>
      <p:pic>
        <p:nvPicPr>
          <p:cNvPr id="4" name="Picture 3" descr="lesson-icon-model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357401"/>
            <a:ext cx="562353" cy="562353"/>
          </a:xfrm>
          <a:prstGeom prst="rect">
            <a:avLst/>
          </a:prstGeom>
        </p:spPr>
      </p:pic>
    </p:spTree>
    <p:extLst>
      <p:ext uri="{BB962C8B-B14F-4D97-AF65-F5344CB8AC3E}">
        <p14:creationId xmlns:p14="http://schemas.microsoft.com/office/powerpoint/2010/main" val="5685949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6-25 at 12.48.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4583097"/>
          </a:xfrm>
          <a:prstGeom prst="rect">
            <a:avLst/>
          </a:prstGeom>
        </p:spPr>
      </p:pic>
      <p:sp>
        <p:nvSpPr>
          <p:cNvPr id="4" name="Title 1"/>
          <p:cNvSpPr txBox="1">
            <a:spLocks/>
          </p:cNvSpPr>
          <p:nvPr/>
        </p:nvSpPr>
        <p:spPr>
          <a:xfrm>
            <a:off x="457200" y="507563"/>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cs typeface="Arial" panose="020B0604020202020204" pitchFamily="34" charset="0"/>
              </a:rPr>
              <a:t>Lesson 18:  Finding a Rate by Dividing Two Quantities</a:t>
            </a:r>
            <a:endParaRPr lang="en-US" b="1" baseline="0" dirty="0">
              <a:solidFill>
                <a:schemeClr val="accent6">
                  <a:lumMod val="75000"/>
                </a:schemeClr>
              </a:solidFill>
              <a:latin typeface="Agenda-Light"/>
              <a:cs typeface="Arial" panose="020B0604020202020204" pitchFamily="34" charset="0"/>
            </a:endParaRPr>
          </a:p>
        </p:txBody>
      </p:sp>
    </p:spTree>
    <p:extLst>
      <p:ext uri="{BB962C8B-B14F-4D97-AF65-F5344CB8AC3E}">
        <p14:creationId xmlns:p14="http://schemas.microsoft.com/office/powerpoint/2010/main" val="18224893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42900" y="2050689"/>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baseline="0" dirty="0" smtClean="0">
                <a:latin typeface="Arial" panose="020B0604020202020204" pitchFamily="34" charset="0"/>
                <a:cs typeface="Arial" panose="020B0604020202020204" pitchFamily="34" charset="0"/>
              </a:rPr>
              <a:t>Gallery Walk! </a:t>
            </a:r>
          </a:p>
          <a:p>
            <a:r>
              <a:rPr lang="en-US" sz="2400" baseline="0" dirty="0" smtClean="0">
                <a:latin typeface="Arial" panose="020B0604020202020204" pitchFamily="34" charset="0"/>
                <a:cs typeface="Arial" panose="020B0604020202020204" pitchFamily="34" charset="0"/>
              </a:rPr>
              <a:t>	Spend 2 minutes at each station to determine the answers to each question.</a:t>
            </a:r>
          </a:p>
          <a:p>
            <a:endParaRPr lang="en-US" sz="2400" baseline="0" dirty="0" smtClean="0">
              <a:latin typeface="Arial" panose="020B0604020202020204" pitchFamily="34" charset="0"/>
              <a:cs typeface="Arial" panose="020B0604020202020204" pitchFamily="34" charset="0"/>
            </a:endParaRPr>
          </a:p>
          <a:p>
            <a:r>
              <a:rPr lang="en-US" sz="2400" baseline="0" dirty="0" smtClean="0">
                <a:latin typeface="Arial" panose="020B0604020202020204" pitchFamily="34" charset="0"/>
                <a:cs typeface="Arial" panose="020B0604020202020204" pitchFamily="34" charset="0"/>
              </a:rPr>
              <a:t>	Share with the group the rigor you find </a:t>
            </a:r>
          </a:p>
          <a:p>
            <a:r>
              <a:rPr lang="en-US" sz="2400" baseline="0" dirty="0" smtClean="0">
                <a:latin typeface="Arial" panose="020B0604020202020204" pitchFamily="34" charset="0"/>
                <a:cs typeface="Arial" panose="020B0604020202020204" pitchFamily="34" charset="0"/>
              </a:rPr>
              <a:t>	in the problems provided in the examples. </a:t>
            </a:r>
            <a:endParaRPr lang="en-US" sz="2400" baseline="0" dirty="0">
              <a:latin typeface="Arial" panose="020B0604020202020204" pitchFamily="34" charset="0"/>
              <a:cs typeface="Arial" panose="020B0604020202020204" pitchFamily="34" charset="0"/>
            </a:endParaRPr>
          </a:p>
        </p:txBody>
      </p:sp>
      <p:sp>
        <p:nvSpPr>
          <p:cNvPr id="4" name="Title 1"/>
          <p:cNvSpPr txBox="1">
            <a:spLocks/>
          </p:cNvSpPr>
          <p:nvPr/>
        </p:nvSpPr>
        <p:spPr>
          <a:xfrm>
            <a:off x="457200" y="68327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cs typeface="Arial" panose="020B0604020202020204" pitchFamily="34" charset="0"/>
              </a:rPr>
              <a:t>Lesson 18:  Finding a Rate by Dividing Two Quantities</a:t>
            </a:r>
            <a:endParaRPr lang="en-US" b="1" baseline="0" dirty="0">
              <a:solidFill>
                <a:schemeClr val="accent6">
                  <a:lumMod val="75000"/>
                </a:schemeClr>
              </a:solidFill>
              <a:latin typeface="Agenda-Light"/>
              <a:cs typeface="Arial" panose="020B0604020202020204" pitchFamily="34" charset="0"/>
            </a:endParaRPr>
          </a:p>
        </p:txBody>
      </p:sp>
    </p:spTree>
    <p:extLst>
      <p:ext uri="{BB962C8B-B14F-4D97-AF65-F5344CB8AC3E}">
        <p14:creationId xmlns:p14="http://schemas.microsoft.com/office/powerpoint/2010/main" val="33808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5702372"/>
              </p:ext>
            </p:extLst>
          </p:nvPr>
        </p:nvGraphicFramePr>
        <p:xfrm>
          <a:off x="1193800" y="4763763"/>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t>Cups Blue</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Cups Red</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6</a:t>
                      </a:r>
                      <a:endParaRPr lang="en-US" dirty="0"/>
                    </a:p>
                  </a:txBody>
                  <a:tcPr/>
                </a:tc>
                <a:tc>
                  <a:txBody>
                    <a:bodyPr/>
                    <a:lstStyle/>
                    <a:p>
                      <a:pPr algn="ctr"/>
                      <a:r>
                        <a:rPr lang="en-US" dirty="0" smtClean="0"/>
                        <a:t>8</a:t>
                      </a:r>
                      <a:endParaRPr lang="en-US" dirty="0"/>
                    </a:p>
                  </a:txBody>
                  <a:tcPr/>
                </a:tc>
              </a:tr>
            </a:tbl>
          </a:graphicData>
        </a:graphic>
      </p:graphicFrame>
      <p:sp>
        <p:nvSpPr>
          <p:cNvPr id="4" name="Content Placeholder 2"/>
          <p:cNvSpPr txBox="1">
            <a:spLocks/>
          </p:cNvSpPr>
          <p:nvPr/>
        </p:nvSpPr>
        <p:spPr>
          <a:xfrm>
            <a:off x="457200" y="1891089"/>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baseline="0" dirty="0" smtClean="0">
                <a:latin typeface="Arial" panose="020B0604020202020204" pitchFamily="34" charset="0"/>
                <a:cs typeface="Arial" panose="020B0604020202020204" pitchFamily="34" charset="0"/>
              </a:rPr>
              <a:t>Students solve problems by analyzing different unit rates given in tables, equations and graphs. </a:t>
            </a:r>
          </a:p>
          <a:p>
            <a:pPr>
              <a:buFont typeface="Arial"/>
              <a:buChar char="•"/>
            </a:pPr>
            <a:r>
              <a:rPr lang="en-US" baseline="0" dirty="0" smtClean="0">
                <a:latin typeface="Arial" panose="020B0604020202020204" pitchFamily="34" charset="0"/>
                <a:cs typeface="Arial" panose="020B0604020202020204" pitchFamily="34" charset="0"/>
              </a:rPr>
              <a:t>The ratio of the number of cups of blue paint to the number of cups of red paint is 1:2, which means for every cup of blue paint, there are two cups of red paint. In this case, the equation would be red = 2 x blue or r = 2b, where b represents the amount of blue paint and r represents the amount of red paint. Make a table of values. </a:t>
            </a:r>
          </a:p>
          <a:p>
            <a:endParaRPr lang="en-US" dirty="0">
              <a:latin typeface="Arial" panose="020B0604020202020204" pitchFamily="34" charset="0"/>
              <a:cs typeface="Arial" panose="020B0604020202020204" pitchFamily="34" charset="0"/>
            </a:endParaRPr>
          </a:p>
        </p:txBody>
      </p:sp>
      <p:sp>
        <p:nvSpPr>
          <p:cNvPr id="6" name="Title 1"/>
          <p:cNvSpPr txBox="1">
            <a:spLocks/>
          </p:cNvSpPr>
          <p:nvPr/>
        </p:nvSpPr>
        <p:spPr>
          <a:xfrm>
            <a:off x="457200" y="73841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800" b="1" baseline="0" dirty="0" smtClean="0">
                <a:solidFill>
                  <a:schemeClr val="accent6">
                    <a:lumMod val="75000"/>
                  </a:schemeClr>
                </a:solidFill>
                <a:latin typeface="Agenda-Light"/>
              </a:rPr>
              <a:t>Lesson 19:  Comparison Shopping – Unit Price and Related Measurement Conversions</a:t>
            </a:r>
            <a:r>
              <a:rPr lang="en-US" sz="2800" b="1" dirty="0" smtClean="0">
                <a:solidFill>
                  <a:schemeClr val="accent6">
                    <a:lumMod val="75000"/>
                  </a:schemeClr>
                </a:solidFill>
                <a:latin typeface="Agenda-Light"/>
              </a:rPr>
              <a:t> </a:t>
            </a:r>
            <a:endParaRPr lang="en-US" sz="2800" b="1" dirty="0">
              <a:solidFill>
                <a:schemeClr val="accent6">
                  <a:lumMod val="75000"/>
                </a:schemeClr>
              </a:solidFill>
              <a:latin typeface="Agenda-Light"/>
            </a:endParaRPr>
          </a:p>
        </p:txBody>
      </p:sp>
    </p:spTree>
    <p:extLst>
      <p:ext uri="{BB962C8B-B14F-4D97-AF65-F5344CB8AC3E}">
        <p14:creationId xmlns:p14="http://schemas.microsoft.com/office/powerpoint/2010/main" val="4120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a:prstGeom prst="rect">
            <a:avLst/>
          </a:prstGeo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prstGeom prst="rect">
            <a:avLst/>
          </a:prstGeom>
          <a:effectLst/>
        </p:spPr>
        <p:txBody>
          <a:bodyPr>
            <a:normAutofit/>
          </a:bodyPr>
          <a:lstStyle/>
          <a:p>
            <a:pPr algn="ctr"/>
            <a:r>
              <a:rPr lang="en-US" sz="2400" b="1" dirty="0" smtClean="0">
                <a:effectLst/>
                <a:latin typeface="Arial" panose="020B0604020202020204" pitchFamily="34" charset="0"/>
                <a:cs typeface="Arial" panose="020B0604020202020204" pitchFamily="34" charset="0"/>
              </a:rPr>
              <a:t>Lesson Structure</a:t>
            </a:r>
          </a:p>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Instructional Sequence</a:t>
            </a:r>
          </a:p>
          <a:p>
            <a:pPr algn="ctr"/>
            <a:r>
              <a:rPr lang="en-US" sz="2400" b="1" dirty="0" smtClean="0">
                <a:latin typeface="Arial" panose="020B0604020202020204" pitchFamily="34" charset="0"/>
                <a:cs typeface="Arial" panose="020B0604020202020204" pitchFamily="34" charset="0"/>
              </a:rPr>
              <a:t>Module Review</a:t>
            </a:r>
          </a:p>
          <a:p>
            <a:pPr algn="ctr"/>
            <a:r>
              <a:rPr lang="en-US" sz="2400" b="1" dirty="0" smtClean="0">
                <a:latin typeface="Arial" panose="020B0604020202020204" pitchFamily="34" charset="0"/>
                <a:cs typeface="Arial" panose="020B0604020202020204" pitchFamily="34" charset="0"/>
              </a:rPr>
              <a:t>Preparation for Implementation</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2344831"/>
            <a:ext cx="8280400" cy="2138269"/>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baseline="0" dirty="0" smtClean="0">
                <a:latin typeface="Arial" panose="020B0604020202020204" pitchFamily="34" charset="0"/>
                <a:cs typeface="Arial" panose="020B0604020202020204" pitchFamily="34" charset="0"/>
              </a:rPr>
              <a:t>Matching Activity! </a:t>
            </a:r>
          </a:p>
          <a:p>
            <a:r>
              <a:rPr lang="en-US" sz="2400" baseline="0" dirty="0" smtClean="0">
                <a:latin typeface="Arial" panose="020B0604020202020204" pitchFamily="34" charset="0"/>
                <a:cs typeface="Arial" panose="020B0604020202020204" pitchFamily="34" charset="0"/>
              </a:rPr>
              <a:t>	Spend 5 minutes matching the graphs, equations and tables!</a:t>
            </a:r>
          </a:p>
          <a:p>
            <a:endParaRPr lang="en-US" sz="2400" baseline="0" dirty="0" smtClean="0">
              <a:latin typeface="Arial" panose="020B0604020202020204" pitchFamily="34" charset="0"/>
              <a:cs typeface="Arial" panose="020B0604020202020204" pitchFamily="34" charset="0"/>
            </a:endParaRPr>
          </a:p>
          <a:p>
            <a:r>
              <a:rPr lang="en-US" sz="2400" baseline="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3" name="Title 1"/>
          <p:cNvSpPr txBox="1">
            <a:spLocks/>
          </p:cNvSpPr>
          <p:nvPr/>
        </p:nvSpPr>
        <p:spPr>
          <a:xfrm>
            <a:off x="457200" y="73841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1" baseline="0" dirty="0" smtClean="0">
                <a:solidFill>
                  <a:schemeClr val="accent6">
                    <a:lumMod val="75000"/>
                  </a:schemeClr>
                </a:solidFill>
                <a:latin typeface="Agenda-Light"/>
              </a:rPr>
              <a:t>Lesson 19:  Comparison Shopping – Unit Price and Related Measurement Conversions</a:t>
            </a:r>
            <a:r>
              <a:rPr lang="en-US" b="1" dirty="0" smtClean="0">
                <a:solidFill>
                  <a:schemeClr val="accent6">
                    <a:lumMod val="75000"/>
                  </a:schemeClr>
                </a:solidFill>
                <a:latin typeface="Agenda-Light"/>
              </a:rPr>
              <a:t> </a:t>
            </a:r>
            <a:endParaRPr lang="en-US" b="1" dirty="0">
              <a:solidFill>
                <a:schemeClr val="accent6">
                  <a:lumMod val="75000"/>
                </a:schemeClr>
              </a:solidFill>
              <a:latin typeface="Agenda-Light"/>
            </a:endParaRPr>
          </a:p>
        </p:txBody>
      </p:sp>
    </p:spTree>
    <p:extLst>
      <p:ext uri="{BB962C8B-B14F-4D97-AF65-F5344CB8AC3E}">
        <p14:creationId xmlns:p14="http://schemas.microsoft.com/office/powerpoint/2010/main" val="2954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2723" y="1171406"/>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800" b="1" baseline="0" dirty="0" smtClean="0">
                <a:solidFill>
                  <a:schemeClr val="accent6">
                    <a:lumMod val="75000"/>
                  </a:schemeClr>
                </a:solidFill>
                <a:latin typeface="Agenda-Light"/>
              </a:rPr>
              <a:t>Lesson 20:  Comparison Shopping – Unit Price and Related Measurement Conversions</a:t>
            </a:r>
            <a:r>
              <a:rPr lang="en-US" sz="2800" b="1" dirty="0" smtClean="0">
                <a:solidFill>
                  <a:schemeClr val="accent6">
                    <a:lumMod val="75000"/>
                  </a:schemeClr>
                </a:solidFill>
                <a:latin typeface="Agenda-Light"/>
              </a:rPr>
              <a:t> </a:t>
            </a:r>
            <a:endParaRPr lang="en-US" sz="2800" b="1" dirty="0">
              <a:solidFill>
                <a:schemeClr val="accent6">
                  <a:lumMod val="75000"/>
                </a:schemeClr>
              </a:solidFill>
              <a:latin typeface="Agenda-Light"/>
            </a:endParaRPr>
          </a:p>
        </p:txBody>
      </p:sp>
      <p:sp>
        <p:nvSpPr>
          <p:cNvPr id="4" name="Content Placeholder 2"/>
          <p:cNvSpPr txBox="1">
            <a:spLocks/>
          </p:cNvSpPr>
          <p:nvPr/>
        </p:nvSpPr>
        <p:spPr>
          <a:xfrm>
            <a:off x="442723" y="2368047"/>
            <a:ext cx="79629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1" baseline="0" dirty="0" smtClean="0">
                <a:latin typeface="Arial" panose="020B0604020202020204" pitchFamily="34" charset="0"/>
                <a:cs typeface="Arial" panose="020B0604020202020204" pitchFamily="34" charset="0"/>
              </a:rPr>
              <a:t>Student Outcomes</a:t>
            </a:r>
          </a:p>
          <a:p>
            <a:pPr marL="0" indent="0"/>
            <a:r>
              <a:rPr lang="en-US" baseline="0" dirty="0" smtClean="0">
                <a:latin typeface="Arial" panose="020B0604020202020204" pitchFamily="34" charset="0"/>
                <a:cs typeface="Arial" panose="020B0604020202020204" pitchFamily="34" charset="0"/>
              </a:rPr>
              <a:t>Students solve problems by analyzing different unit rates given in words, tables, equations and graphs. </a:t>
            </a:r>
          </a:p>
          <a:p>
            <a:pPr marL="0" indent="0"/>
            <a:endParaRPr lang="en-US"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Font typeface="Arial" pitchFamily="34" charset="0"/>
              <a:buChar char="•"/>
            </a:pPr>
            <a:endParaRPr lang="en-US" dirty="0">
              <a:latin typeface="Arial" panose="020B0604020202020204" pitchFamily="34" charset="0"/>
              <a:cs typeface="Arial" panose="020B0604020202020204" pitchFamily="34" charset="0"/>
            </a:endParaRPr>
          </a:p>
        </p:txBody>
      </p:sp>
      <p:pic>
        <p:nvPicPr>
          <p:cNvPr id="5" name="Picture 4" descr="lesson-icon-proble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623" y="457233"/>
            <a:ext cx="562353" cy="562353"/>
          </a:xfrm>
          <a:prstGeom prst="rect">
            <a:avLst/>
          </a:prstGeom>
        </p:spPr>
      </p:pic>
    </p:spTree>
    <p:extLst>
      <p:ext uri="{BB962C8B-B14F-4D97-AF65-F5344CB8AC3E}">
        <p14:creationId xmlns:p14="http://schemas.microsoft.com/office/powerpoint/2010/main" val="12852428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19673"/>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20:  Comparison Shopping – Unit Price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Related Measurement Conversions</a:t>
            </a:r>
            <a:r>
              <a:rPr lang="en-US" sz="2400" b="1" dirty="0" smtClean="0">
                <a:solidFill>
                  <a:schemeClr val="accent6">
                    <a:lumMod val="75000"/>
                  </a:schemeClr>
                </a:solidFill>
                <a:latin typeface="Agenda-Light"/>
              </a:rPr>
              <a:t> </a:t>
            </a:r>
            <a:endParaRPr lang="en-US" sz="2400" b="1" dirty="0">
              <a:solidFill>
                <a:schemeClr val="accent6">
                  <a:lumMod val="75000"/>
                </a:schemeClr>
              </a:solidFill>
              <a:latin typeface="Agenda-Light"/>
            </a:endParaRPr>
          </a:p>
        </p:txBody>
      </p:sp>
      <p:sp>
        <p:nvSpPr>
          <p:cNvPr id="4" name="Content Placeholder 2"/>
          <p:cNvSpPr txBox="1">
            <a:spLocks/>
          </p:cNvSpPr>
          <p:nvPr/>
        </p:nvSpPr>
        <p:spPr>
          <a:xfrm>
            <a:off x="457200" y="1532474"/>
            <a:ext cx="79629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a:buFont typeface="Arial" pitchFamily="34" charset="0"/>
              <a:buChar cha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812800876"/>
              </p:ext>
            </p:extLst>
          </p:nvPr>
        </p:nvGraphicFramePr>
        <p:xfrm>
          <a:off x="203200" y="1709312"/>
          <a:ext cx="8585200" cy="4318511"/>
        </p:xfrm>
        <a:graphic>
          <a:graphicData uri="http://schemas.openxmlformats.org/presentationml/2006/ole">
            <mc:AlternateContent xmlns:mc="http://schemas.openxmlformats.org/markup-compatibility/2006">
              <mc:Choice xmlns:v="urn:schemas-microsoft-com:vml" Requires="v">
                <p:oleObj spid="_x0000_s5193" name="Document" r:id="rId5" imgW="6311900" imgH="3175000" progId="Word.Document.12">
                  <p:embed/>
                </p:oleObj>
              </mc:Choice>
              <mc:Fallback>
                <p:oleObj name="Document" r:id="rId5" imgW="6311900" imgH="3175000" progId="Word.Document.12">
                  <p:embed/>
                  <p:pic>
                    <p:nvPicPr>
                      <p:cNvPr id="0" name=""/>
                      <p:cNvPicPr/>
                      <p:nvPr/>
                    </p:nvPicPr>
                    <p:blipFill>
                      <a:blip r:embed="rId6"/>
                      <a:stretch>
                        <a:fillRect/>
                      </a:stretch>
                    </p:blipFill>
                    <p:spPr>
                      <a:xfrm>
                        <a:off x="203200" y="1709312"/>
                        <a:ext cx="8585200" cy="4318511"/>
                      </a:xfrm>
                      <a:prstGeom prst="rect">
                        <a:avLst/>
                      </a:prstGeom>
                    </p:spPr>
                  </p:pic>
                </p:oleObj>
              </mc:Fallback>
            </mc:AlternateContent>
          </a:graphicData>
        </a:graphic>
      </p:graphicFrame>
    </p:spTree>
    <p:extLst>
      <p:ext uri="{BB962C8B-B14F-4D97-AF65-F5344CB8AC3E}">
        <p14:creationId xmlns:p14="http://schemas.microsoft.com/office/powerpoint/2010/main" val="12784987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3841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20:  Comparison Shopping – Unit Price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Related Measurement Conversions</a:t>
            </a:r>
            <a:r>
              <a:rPr lang="en-US" sz="2400" b="1" dirty="0" smtClean="0">
                <a:solidFill>
                  <a:schemeClr val="accent6">
                    <a:lumMod val="75000"/>
                  </a:schemeClr>
                </a:solidFill>
                <a:latin typeface="Agenda-Light"/>
              </a:rPr>
              <a:t> </a:t>
            </a:r>
            <a:endParaRPr lang="en-US" sz="2400" b="1" dirty="0">
              <a:solidFill>
                <a:schemeClr val="accent6">
                  <a:lumMod val="75000"/>
                </a:schemeClr>
              </a:solidFill>
              <a:latin typeface="Agenda-Light"/>
            </a:endParaRPr>
          </a:p>
        </p:txBody>
      </p:sp>
      <p:sp>
        <p:nvSpPr>
          <p:cNvPr id="4" name="Content Placeholder 2"/>
          <p:cNvSpPr txBox="1">
            <a:spLocks/>
          </p:cNvSpPr>
          <p:nvPr/>
        </p:nvSpPr>
        <p:spPr>
          <a:xfrm>
            <a:off x="457200" y="1532474"/>
            <a:ext cx="79629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a:buFont typeface="Arial" pitchFamily="34" charset="0"/>
              <a:buChar char="•"/>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47564465"/>
              </p:ext>
            </p:extLst>
          </p:nvPr>
        </p:nvGraphicFramePr>
        <p:xfrm>
          <a:off x="457200" y="1727891"/>
          <a:ext cx="8136006" cy="4018393"/>
        </p:xfrm>
        <a:graphic>
          <a:graphicData uri="http://schemas.openxmlformats.org/presentationml/2006/ole">
            <mc:AlternateContent xmlns:mc="http://schemas.openxmlformats.org/markup-compatibility/2006">
              <mc:Choice xmlns:v="urn:schemas-microsoft-com:vml" Requires="v">
                <p:oleObj spid="_x0000_s6217" name="Document" r:id="rId5" imgW="6248400" imgH="3086100" progId="Word.Document.12">
                  <p:embed/>
                </p:oleObj>
              </mc:Choice>
              <mc:Fallback>
                <p:oleObj name="Document" r:id="rId5" imgW="6248400" imgH="3086100" progId="Word.Document.12">
                  <p:embed/>
                  <p:pic>
                    <p:nvPicPr>
                      <p:cNvPr id="0" name=""/>
                      <p:cNvPicPr/>
                      <p:nvPr/>
                    </p:nvPicPr>
                    <p:blipFill>
                      <a:blip r:embed="rId6"/>
                      <a:stretch>
                        <a:fillRect/>
                      </a:stretch>
                    </p:blipFill>
                    <p:spPr>
                      <a:xfrm>
                        <a:off x="457200" y="1727891"/>
                        <a:ext cx="8136006" cy="4018393"/>
                      </a:xfrm>
                      <a:prstGeom prst="rect">
                        <a:avLst/>
                      </a:prstGeom>
                    </p:spPr>
                  </p:pic>
                </p:oleObj>
              </mc:Fallback>
            </mc:AlternateContent>
          </a:graphicData>
        </a:graphic>
      </p:graphicFrame>
    </p:spTree>
    <p:extLst>
      <p:ext uri="{BB962C8B-B14F-4D97-AF65-F5344CB8AC3E}">
        <p14:creationId xmlns:p14="http://schemas.microsoft.com/office/powerpoint/2010/main" val="1814609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3841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21:  Getting the Job Done – Speed, Work,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Measurement Units</a:t>
            </a:r>
            <a:endParaRPr lang="en-US" sz="2400" b="1" dirty="0">
              <a:solidFill>
                <a:schemeClr val="accent6">
                  <a:lumMod val="75000"/>
                </a:schemeClr>
              </a:solidFill>
              <a:latin typeface="Agenda-Light"/>
            </a:endParaRPr>
          </a:p>
        </p:txBody>
      </p:sp>
      <p:sp>
        <p:nvSpPr>
          <p:cNvPr id="5" name="Rectangle 4"/>
          <p:cNvSpPr/>
          <p:nvPr/>
        </p:nvSpPr>
        <p:spPr>
          <a:xfrm>
            <a:off x="457200" y="1677085"/>
            <a:ext cx="7867650" cy="4278094"/>
          </a:xfrm>
          <a:prstGeom prst="rect">
            <a:avLst/>
          </a:prstGeom>
        </p:spPr>
        <p:txBody>
          <a:bodyPr wrap="square">
            <a:spAutoFit/>
          </a:bodyPr>
          <a:lstStyle/>
          <a:p>
            <a:r>
              <a:rPr lang="en-US" sz="2400" b="1" dirty="0">
                <a:solidFill>
                  <a:srgbClr val="0A2D6B"/>
                </a:solidFill>
              </a:rPr>
              <a:t>Opening Exercise </a:t>
            </a:r>
          </a:p>
          <a:p>
            <a:r>
              <a:rPr lang="en-US" sz="2400" dirty="0">
                <a:solidFill>
                  <a:srgbClr val="0A2D6B"/>
                </a:solidFill>
              </a:rPr>
              <a:t>Identify the ratios that are associated with conversions between feet, inches, and yards.</a:t>
            </a:r>
          </a:p>
          <a:p>
            <a:r>
              <a:rPr lang="en-US" sz="2400" dirty="0">
                <a:solidFill>
                  <a:srgbClr val="0A2D6B"/>
                </a:solidFill>
              </a:rPr>
              <a:t> </a:t>
            </a:r>
          </a:p>
          <a:p>
            <a:r>
              <a:rPr lang="en-US" sz="2400" i="1" dirty="0">
                <a:solidFill>
                  <a:srgbClr val="0A2D6B"/>
                </a:solidFill>
              </a:rPr>
              <a:t>12</a:t>
            </a:r>
            <a:r>
              <a:rPr lang="en-US" sz="2400" dirty="0">
                <a:solidFill>
                  <a:srgbClr val="0A2D6B"/>
                </a:solidFill>
              </a:rPr>
              <a:t> inches </a:t>
            </a:r>
            <a:r>
              <a:rPr lang="en-US" sz="2400" i="1" dirty="0">
                <a:solidFill>
                  <a:srgbClr val="0A2D6B"/>
                </a:solidFill>
              </a:rPr>
              <a:t>=</a:t>
            </a:r>
            <a:r>
              <a:rPr lang="en-US" sz="2400" dirty="0">
                <a:solidFill>
                  <a:srgbClr val="0A2D6B"/>
                </a:solidFill>
              </a:rPr>
              <a:t> </a:t>
            </a:r>
            <a:r>
              <a:rPr lang="en-US" sz="2400" u="sng" dirty="0">
                <a:solidFill>
                  <a:srgbClr val="0A2D6B"/>
                </a:solidFill>
              </a:rPr>
              <a:t>                  </a:t>
            </a:r>
            <a:r>
              <a:rPr lang="en-US" sz="2400" dirty="0">
                <a:solidFill>
                  <a:srgbClr val="0A2D6B"/>
                </a:solidFill>
              </a:rPr>
              <a:t>  foot; the ratio of inches to feet is </a:t>
            </a:r>
            <a:r>
              <a:rPr lang="en-US" sz="2400" u="sng" dirty="0">
                <a:solidFill>
                  <a:srgbClr val="0A2D6B"/>
                </a:solidFill>
              </a:rPr>
              <a:t>                               </a:t>
            </a:r>
            <a:r>
              <a:rPr lang="en-US" sz="2400" dirty="0">
                <a:solidFill>
                  <a:srgbClr val="0A2D6B"/>
                </a:solidFill>
              </a:rPr>
              <a:t>.</a:t>
            </a:r>
          </a:p>
          <a:p>
            <a:r>
              <a:rPr lang="en-US" sz="2400" dirty="0">
                <a:solidFill>
                  <a:srgbClr val="0A2D6B"/>
                </a:solidFill>
              </a:rPr>
              <a:t> </a:t>
            </a:r>
          </a:p>
          <a:p>
            <a:r>
              <a:rPr lang="en-US" sz="2400" i="1" dirty="0">
                <a:solidFill>
                  <a:srgbClr val="0A2D6B"/>
                </a:solidFill>
              </a:rPr>
              <a:t>1</a:t>
            </a:r>
            <a:r>
              <a:rPr lang="en-US" sz="2400" dirty="0">
                <a:solidFill>
                  <a:srgbClr val="0A2D6B"/>
                </a:solidFill>
              </a:rPr>
              <a:t> foot </a:t>
            </a:r>
            <a:r>
              <a:rPr lang="en-US" sz="2400" i="1" dirty="0">
                <a:solidFill>
                  <a:srgbClr val="0A2D6B"/>
                </a:solidFill>
              </a:rPr>
              <a:t>=</a:t>
            </a:r>
            <a:r>
              <a:rPr lang="en-US" sz="2400" dirty="0">
                <a:solidFill>
                  <a:srgbClr val="0A2D6B"/>
                </a:solidFill>
              </a:rPr>
              <a:t> </a:t>
            </a:r>
            <a:r>
              <a:rPr lang="en-US" sz="2400" u="sng" dirty="0">
                <a:solidFill>
                  <a:srgbClr val="0A2D6B"/>
                </a:solidFill>
              </a:rPr>
              <a:t>                  </a:t>
            </a:r>
            <a:r>
              <a:rPr lang="en-US" sz="2400" i="1" dirty="0">
                <a:solidFill>
                  <a:srgbClr val="0A2D6B"/>
                </a:solidFill>
              </a:rPr>
              <a:t> </a:t>
            </a:r>
            <a:r>
              <a:rPr lang="en-US" sz="2400" dirty="0">
                <a:solidFill>
                  <a:srgbClr val="0A2D6B"/>
                </a:solidFill>
              </a:rPr>
              <a:t>inches; the ratio of feet to inches is </a:t>
            </a:r>
            <a:r>
              <a:rPr lang="en-US" sz="2400" u="sng" dirty="0">
                <a:solidFill>
                  <a:srgbClr val="0A2D6B"/>
                </a:solidFill>
              </a:rPr>
              <a:t>                               </a:t>
            </a:r>
            <a:r>
              <a:rPr lang="en-US" sz="2400" dirty="0">
                <a:solidFill>
                  <a:srgbClr val="0A2D6B"/>
                </a:solidFill>
              </a:rPr>
              <a:t>.</a:t>
            </a:r>
          </a:p>
          <a:p>
            <a:r>
              <a:rPr lang="en-US" sz="2400" dirty="0">
                <a:solidFill>
                  <a:srgbClr val="0A2D6B"/>
                </a:solidFill>
              </a:rPr>
              <a:t> </a:t>
            </a:r>
          </a:p>
          <a:p>
            <a:r>
              <a:rPr lang="en-US" sz="2400" i="1" dirty="0">
                <a:solidFill>
                  <a:srgbClr val="0A2D6B"/>
                </a:solidFill>
              </a:rPr>
              <a:t>3</a:t>
            </a:r>
            <a:r>
              <a:rPr lang="en-US" sz="2400" dirty="0">
                <a:solidFill>
                  <a:srgbClr val="0A2D6B"/>
                </a:solidFill>
              </a:rPr>
              <a:t> feet </a:t>
            </a:r>
            <a:r>
              <a:rPr lang="en-US" sz="2400" i="1" dirty="0">
                <a:solidFill>
                  <a:srgbClr val="0A2D6B"/>
                </a:solidFill>
              </a:rPr>
              <a:t>=</a:t>
            </a:r>
            <a:r>
              <a:rPr lang="en-US" sz="2400" dirty="0">
                <a:solidFill>
                  <a:srgbClr val="0A2D6B"/>
                </a:solidFill>
              </a:rPr>
              <a:t> </a:t>
            </a:r>
            <a:r>
              <a:rPr lang="en-US" sz="2400" u="sng" dirty="0">
                <a:solidFill>
                  <a:srgbClr val="0A2D6B"/>
                </a:solidFill>
              </a:rPr>
              <a:t>                  </a:t>
            </a:r>
            <a:r>
              <a:rPr lang="en-US" sz="2400" i="1" dirty="0">
                <a:solidFill>
                  <a:srgbClr val="0A2D6B"/>
                </a:solidFill>
              </a:rPr>
              <a:t>  </a:t>
            </a:r>
            <a:r>
              <a:rPr lang="en-US" sz="2400" dirty="0">
                <a:solidFill>
                  <a:srgbClr val="0A2D6B"/>
                </a:solidFill>
              </a:rPr>
              <a:t>yard; the ratio of feet to yards is </a:t>
            </a:r>
            <a:r>
              <a:rPr lang="en-US" sz="2400" u="sng" dirty="0">
                <a:solidFill>
                  <a:srgbClr val="0A2D6B"/>
                </a:solidFill>
              </a:rPr>
              <a:t>                               </a:t>
            </a:r>
            <a:r>
              <a:rPr lang="en-US" sz="2400" dirty="0">
                <a:solidFill>
                  <a:srgbClr val="0A2D6B"/>
                </a:solidFill>
              </a:rPr>
              <a:t>.</a:t>
            </a:r>
          </a:p>
          <a:p>
            <a:r>
              <a:rPr lang="en-US" sz="2400" dirty="0">
                <a:solidFill>
                  <a:srgbClr val="0A2D6B"/>
                </a:solidFill>
              </a:rPr>
              <a:t> </a:t>
            </a:r>
          </a:p>
          <a:p>
            <a:r>
              <a:rPr lang="en-US" sz="2400" i="1" dirty="0">
                <a:solidFill>
                  <a:srgbClr val="0A2D6B"/>
                </a:solidFill>
              </a:rPr>
              <a:t>1</a:t>
            </a:r>
            <a:r>
              <a:rPr lang="en-US" sz="2400" dirty="0">
                <a:solidFill>
                  <a:srgbClr val="0A2D6B"/>
                </a:solidFill>
              </a:rPr>
              <a:t> yard </a:t>
            </a:r>
            <a:r>
              <a:rPr lang="en-US" sz="2400" i="1" dirty="0">
                <a:solidFill>
                  <a:srgbClr val="0A2D6B"/>
                </a:solidFill>
              </a:rPr>
              <a:t>= </a:t>
            </a:r>
            <a:r>
              <a:rPr lang="en-US" sz="2400" u="sng" dirty="0">
                <a:solidFill>
                  <a:srgbClr val="0A2D6B"/>
                </a:solidFill>
              </a:rPr>
              <a:t>                  </a:t>
            </a:r>
            <a:r>
              <a:rPr lang="en-US" sz="2400" i="1" dirty="0">
                <a:solidFill>
                  <a:srgbClr val="0A2D6B"/>
                </a:solidFill>
              </a:rPr>
              <a:t>  </a:t>
            </a:r>
            <a:r>
              <a:rPr lang="en-US" sz="2400" dirty="0">
                <a:solidFill>
                  <a:srgbClr val="0A2D6B"/>
                </a:solidFill>
              </a:rPr>
              <a:t>feet; the ratio of yards to feet is </a:t>
            </a:r>
            <a:r>
              <a:rPr lang="en-US" sz="2400" u="sng" dirty="0">
                <a:solidFill>
                  <a:srgbClr val="0A2D6B"/>
                </a:solidFill>
              </a:rPr>
              <a:t>                               </a:t>
            </a:r>
            <a:r>
              <a:rPr lang="en-US" sz="2400" dirty="0">
                <a:solidFill>
                  <a:srgbClr val="0A2D6B"/>
                </a:solidFill>
              </a:rPr>
              <a:t>.</a:t>
            </a:r>
          </a:p>
          <a:p>
            <a:r>
              <a:rPr lang="en-US" sz="2400" dirty="0">
                <a:solidFill>
                  <a:srgbClr val="0A2D6B"/>
                </a:solidFill>
              </a:rPr>
              <a:t> </a:t>
            </a:r>
          </a:p>
          <a:p>
            <a:r>
              <a:rPr lang="en-US" sz="2400" dirty="0">
                <a:solidFill>
                  <a:srgbClr val="0A2D6B"/>
                </a:solidFill>
              </a:rPr>
              <a:t>Example 1</a:t>
            </a:r>
            <a:endParaRPr lang="en-US" sz="2400" b="1" dirty="0">
              <a:solidFill>
                <a:srgbClr val="0A2D6B"/>
              </a:solidFill>
            </a:endParaRPr>
          </a:p>
          <a:p>
            <a:r>
              <a:rPr lang="en-US" sz="2400" dirty="0">
                <a:solidFill>
                  <a:srgbClr val="0A2D6B"/>
                </a:solidFill>
              </a:rPr>
              <a:t>Work with your partner to find out how many feet are in </a:t>
            </a:r>
            <a:r>
              <a:rPr lang="en-US" sz="2400" i="1" dirty="0">
                <a:solidFill>
                  <a:srgbClr val="0A2D6B"/>
                </a:solidFill>
              </a:rPr>
              <a:t>48</a:t>
            </a:r>
            <a:r>
              <a:rPr lang="en-US" sz="2400" dirty="0">
                <a:solidFill>
                  <a:srgbClr val="0A2D6B"/>
                </a:solidFill>
              </a:rPr>
              <a:t> inches.  Make a ratio table that compares feet and inches.  Use the conversion rate of </a:t>
            </a:r>
            <a:r>
              <a:rPr lang="en-US" sz="2400" i="1" dirty="0">
                <a:solidFill>
                  <a:srgbClr val="0A2D6B"/>
                </a:solidFill>
              </a:rPr>
              <a:t>12</a:t>
            </a:r>
            <a:r>
              <a:rPr lang="en-US" sz="2400" dirty="0">
                <a:solidFill>
                  <a:srgbClr val="0A2D6B"/>
                </a:solidFill>
              </a:rPr>
              <a:t> inches per foot or </a:t>
            </a:r>
            <a:r>
              <a:rPr lang="en-US" sz="2400" i="1" dirty="0">
                <a:solidFill>
                  <a:srgbClr val="0A2D6B"/>
                </a:solidFill>
              </a:rPr>
              <a:t>112</a:t>
            </a:r>
            <a:r>
              <a:rPr lang="en-US" sz="2400" dirty="0">
                <a:solidFill>
                  <a:srgbClr val="0A2D6B"/>
                </a:solidFill>
              </a:rPr>
              <a:t> foot per inch.</a:t>
            </a:r>
          </a:p>
          <a:p>
            <a:endParaRPr lang="en-US" sz="2400" dirty="0">
              <a:solidFill>
                <a:srgbClr val="BF7A6E"/>
              </a:solidFill>
            </a:endParaRPr>
          </a:p>
        </p:txBody>
      </p:sp>
      <p:pic>
        <p:nvPicPr>
          <p:cNvPr id="4" name="Picture 3"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458976"/>
            <a:ext cx="562353" cy="562353"/>
          </a:xfrm>
          <a:prstGeom prst="rect">
            <a:avLst/>
          </a:prstGeom>
        </p:spPr>
      </p:pic>
    </p:spTree>
    <p:extLst>
      <p:ext uri="{BB962C8B-B14F-4D97-AF65-F5344CB8AC3E}">
        <p14:creationId xmlns:p14="http://schemas.microsoft.com/office/powerpoint/2010/main" val="5379953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677085"/>
            <a:ext cx="7867650" cy="1569660"/>
          </a:xfrm>
          <a:prstGeom prst="rect">
            <a:avLst/>
          </a:prstGeom>
        </p:spPr>
        <p:txBody>
          <a:bodyPr wrap="square">
            <a:spAutoFit/>
          </a:bodyPr>
          <a:lstStyle/>
          <a:p>
            <a:endParaRPr lang="en-US" sz="2400" dirty="0">
              <a:solidFill>
                <a:srgbClr val="0A2D6B"/>
              </a:solidFill>
            </a:endParaRPr>
          </a:p>
          <a:p>
            <a:r>
              <a:rPr lang="en-US" sz="2400" dirty="0" smtClean="0">
                <a:solidFill>
                  <a:srgbClr val="0A2D6B"/>
                </a:solidFill>
              </a:rPr>
              <a:t>How </a:t>
            </a:r>
            <a:r>
              <a:rPr lang="en-US" sz="2400" dirty="0">
                <a:solidFill>
                  <a:srgbClr val="0A2D6B"/>
                </a:solidFill>
              </a:rPr>
              <a:t>many feet are in 48 </a:t>
            </a:r>
            <a:r>
              <a:rPr lang="en-US" sz="2400" dirty="0" smtClean="0">
                <a:solidFill>
                  <a:srgbClr val="0A2D6B"/>
                </a:solidFill>
              </a:rPr>
              <a:t>inches?  </a:t>
            </a:r>
          </a:p>
          <a:p>
            <a:endParaRPr lang="en-US" sz="2400" dirty="0" smtClean="0">
              <a:solidFill>
                <a:srgbClr val="0A2D6B"/>
              </a:solidFill>
            </a:endParaRPr>
          </a:p>
          <a:p>
            <a:r>
              <a:rPr lang="en-US" sz="2400" dirty="0" smtClean="0">
                <a:solidFill>
                  <a:srgbClr val="0A2D6B"/>
                </a:solidFill>
              </a:rPr>
              <a:t>Make </a:t>
            </a:r>
            <a:r>
              <a:rPr lang="en-US" sz="2400" dirty="0">
                <a:solidFill>
                  <a:srgbClr val="0A2D6B"/>
                </a:solidFill>
              </a:rPr>
              <a:t>a ratio table that compares feet and inches.  Use the conversion rate of 12 inches per foot, or 1/12 foot per inch</a:t>
            </a:r>
            <a:r>
              <a:rPr lang="en-US" sz="2400" dirty="0" smtClean="0">
                <a:solidFill>
                  <a:srgbClr val="0A2D6B"/>
                </a:solidFill>
              </a:rPr>
              <a:t>.</a:t>
            </a:r>
          </a:p>
          <a:p>
            <a:endParaRPr lang="en-US" sz="2400" dirty="0">
              <a:solidFill>
                <a:srgbClr val="BF7A6E"/>
              </a:solidFill>
            </a:endParaRPr>
          </a:p>
        </p:txBody>
      </p:sp>
      <p:sp>
        <p:nvSpPr>
          <p:cNvPr id="6" name="TextBox 5"/>
          <p:cNvSpPr txBox="1"/>
          <p:nvPr/>
        </p:nvSpPr>
        <p:spPr>
          <a:xfrm>
            <a:off x="1047750" y="4282782"/>
            <a:ext cx="6686550" cy="923330"/>
          </a:xfrm>
          <a:prstGeom prst="rect">
            <a:avLst/>
          </a:prstGeom>
          <a:noFill/>
        </p:spPr>
        <p:txBody>
          <a:bodyPr wrap="square" rtlCol="0">
            <a:spAutoFit/>
          </a:bodyPr>
          <a:lstStyle/>
          <a:p>
            <a:r>
              <a:rPr lang="en-US" baseline="0" dirty="0" smtClean="0">
                <a:solidFill>
                  <a:srgbClr val="0A2D6B"/>
                </a:solidFill>
                <a:latin typeface="+mj-lt"/>
              </a:rPr>
              <a:t>Using knowledge from previous lessons, determine another method we could use to determine how many feet are in 48 inches.</a:t>
            </a:r>
          </a:p>
          <a:p>
            <a:endParaRPr lang="en-US" sz="2400" dirty="0">
              <a:solidFill>
                <a:srgbClr val="BF7A6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58450158"/>
              </p:ext>
            </p:extLst>
          </p:nvPr>
        </p:nvGraphicFramePr>
        <p:xfrm>
          <a:off x="1638300" y="3172681"/>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t>Inches </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36</a:t>
                      </a:r>
                      <a:endParaRPr lang="en-US" dirty="0"/>
                    </a:p>
                  </a:txBody>
                  <a:tcPr anchor="ctr"/>
                </a:tc>
                <a:tc>
                  <a:txBody>
                    <a:bodyPr/>
                    <a:lstStyle/>
                    <a:p>
                      <a:pPr algn="ctr"/>
                      <a:r>
                        <a:rPr lang="en-US" dirty="0" smtClean="0"/>
                        <a:t>48</a:t>
                      </a:r>
                      <a:endParaRPr lang="en-US" dirty="0"/>
                    </a:p>
                  </a:txBody>
                  <a:tcPr anchor="ctr"/>
                </a:tc>
              </a:tr>
              <a:tr h="370840">
                <a:tc>
                  <a:txBody>
                    <a:bodyPr/>
                    <a:lstStyle/>
                    <a:p>
                      <a:pPr algn="ctr"/>
                      <a:r>
                        <a:rPr lang="en-US" dirty="0" smtClean="0"/>
                        <a:t>Feet</a:t>
                      </a:r>
                      <a:r>
                        <a:rPr lang="en-US" baseline="0" dirty="0" smtClean="0"/>
                        <a:t> </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r>
            </a:tbl>
          </a:graphicData>
        </a:graphic>
      </p:graphicFrame>
      <p:sp>
        <p:nvSpPr>
          <p:cNvPr id="8" name="Title 1"/>
          <p:cNvSpPr txBox="1">
            <a:spLocks/>
          </p:cNvSpPr>
          <p:nvPr/>
        </p:nvSpPr>
        <p:spPr>
          <a:xfrm>
            <a:off x="457200" y="73841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21:  Getting the Job Done – Speed, Work,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Measurement Units</a:t>
            </a:r>
            <a:endParaRPr lang="en-US" sz="2400" b="1" dirty="0">
              <a:solidFill>
                <a:schemeClr val="accent6">
                  <a:lumMod val="75000"/>
                </a:schemeClr>
              </a:solidFill>
              <a:latin typeface="Agenda-Light"/>
            </a:endParaRPr>
          </a:p>
        </p:txBody>
      </p:sp>
    </p:spTree>
    <p:extLst>
      <p:ext uri="{BB962C8B-B14F-4D97-AF65-F5344CB8AC3E}">
        <p14:creationId xmlns:p14="http://schemas.microsoft.com/office/powerpoint/2010/main" val="39395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45956"/>
            <a:ext cx="8229600" cy="3732325"/>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a:t>
            </a:r>
            <a:br>
              <a:rPr lang="en-US" b="1"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
            </a:r>
            <a:br>
              <a:rPr lang="en-US"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Students decontextualize a given speed situation, representing symbolically the quantities involved with the formula, distance = rate • time</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Part 1:  Chris Johnson ran the 40 yard dash in 4.24 seconds.  What is the rate of speed? Round any answer to the nearest hundredth of a second. </a:t>
            </a:r>
            <a:br>
              <a:rPr lang="en-US"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
            </a:r>
            <a:br>
              <a:rPr lang="en-US" baseline="0" dirty="0" smtClean="0">
                <a:latin typeface="Arial" panose="020B0604020202020204" pitchFamily="34" charset="0"/>
                <a:cs typeface="Arial" panose="020B0604020202020204" pitchFamily="34" charset="0"/>
              </a:rPr>
            </a:br>
            <a:endParaRPr lang="en-US" baseline="0" dirty="0">
              <a:latin typeface="Arial" panose="020B0604020202020204" pitchFamily="34" charset="0"/>
              <a:cs typeface="Arial" panose="020B0604020202020204" pitchFamily="34" charset="0"/>
            </a:endParaRPr>
          </a:p>
        </p:txBody>
      </p:sp>
      <p:sp>
        <p:nvSpPr>
          <p:cNvPr id="6" name="Title 1"/>
          <p:cNvSpPr txBox="1">
            <a:spLocks/>
          </p:cNvSpPr>
          <p:nvPr/>
        </p:nvSpPr>
        <p:spPr>
          <a:xfrm>
            <a:off x="457200" y="73841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22:  Getting the Job Done – Speed, Work,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Measurement Units</a:t>
            </a:r>
            <a:endParaRPr lang="en-US" sz="2400" b="1" dirty="0">
              <a:solidFill>
                <a:schemeClr val="accent6">
                  <a:lumMod val="75000"/>
                </a:schemeClr>
              </a:solidFill>
              <a:latin typeface="Agenda-Light"/>
            </a:endParaRPr>
          </a:p>
        </p:txBody>
      </p:sp>
      <p:pic>
        <p:nvPicPr>
          <p:cNvPr id="4" name="Picture 3" descr="lesson-icon-explor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457233"/>
            <a:ext cx="562353" cy="562353"/>
          </a:xfrm>
          <a:prstGeom prst="rect">
            <a:avLst/>
          </a:prstGeom>
        </p:spPr>
      </p:pic>
    </p:spTree>
    <p:extLst>
      <p:ext uri="{BB962C8B-B14F-4D97-AF65-F5344CB8AC3E}">
        <p14:creationId xmlns:p14="http://schemas.microsoft.com/office/powerpoint/2010/main" val="30700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643183"/>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2400" b="1" baseline="0" dirty="0" smtClean="0">
                <a:solidFill>
                  <a:schemeClr val="accent6">
                    <a:lumMod val="75000"/>
                  </a:schemeClr>
                </a:solidFill>
                <a:latin typeface="Agenda-Light"/>
              </a:rPr>
              <a:t>Lesson 22:  Getting the Job Done – Speed, Work, </a:t>
            </a:r>
            <a:br>
              <a:rPr lang="en-US" sz="2400" b="1" baseline="0" dirty="0" smtClean="0">
                <a:solidFill>
                  <a:schemeClr val="accent6">
                    <a:lumMod val="75000"/>
                  </a:schemeClr>
                </a:solidFill>
                <a:latin typeface="Agenda-Light"/>
              </a:rPr>
            </a:br>
            <a:r>
              <a:rPr lang="en-US" sz="2400" b="1" baseline="0" dirty="0" smtClean="0">
                <a:solidFill>
                  <a:schemeClr val="accent6">
                    <a:lumMod val="75000"/>
                  </a:schemeClr>
                </a:solidFill>
                <a:latin typeface="Agenda-Light"/>
              </a:rPr>
              <a:t>and Measurement Units</a:t>
            </a:r>
            <a:endParaRPr lang="en-US" sz="2400" b="1" dirty="0">
              <a:solidFill>
                <a:schemeClr val="accent6">
                  <a:lumMod val="75000"/>
                </a:schemeClr>
              </a:solidFill>
              <a:latin typeface="Agenda-Ligh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1188803"/>
              </p:ext>
            </p:extLst>
          </p:nvPr>
        </p:nvGraphicFramePr>
        <p:xfrm>
          <a:off x="1403350" y="1485900"/>
          <a:ext cx="6057900" cy="4521200"/>
        </p:xfrm>
        <a:graphic>
          <a:graphicData uri="http://schemas.openxmlformats.org/presentationml/2006/ole">
            <mc:AlternateContent xmlns:mc="http://schemas.openxmlformats.org/markup-compatibility/2006">
              <mc:Choice xmlns:v="urn:schemas-microsoft-com:vml" Requires="v">
                <p:oleObj spid="_x0000_s7240" name="Document" r:id="rId5" imgW="6057900" imgH="4521200" progId="Word.Document.12">
                  <p:embed/>
                </p:oleObj>
              </mc:Choice>
              <mc:Fallback>
                <p:oleObj name="Document" r:id="rId5" imgW="6057900" imgH="4521200" progId="Word.Document.12">
                  <p:embed/>
                  <p:pic>
                    <p:nvPicPr>
                      <p:cNvPr id="0" name=""/>
                      <p:cNvPicPr/>
                      <p:nvPr/>
                    </p:nvPicPr>
                    <p:blipFill>
                      <a:blip r:embed="rId6"/>
                      <a:stretch>
                        <a:fillRect/>
                      </a:stretch>
                    </p:blipFill>
                    <p:spPr>
                      <a:xfrm>
                        <a:off x="1403350" y="1485900"/>
                        <a:ext cx="6057900" cy="4521200"/>
                      </a:xfrm>
                      <a:prstGeom prst="rect">
                        <a:avLst/>
                      </a:prstGeom>
                    </p:spPr>
                  </p:pic>
                </p:oleObj>
              </mc:Fallback>
            </mc:AlternateContent>
          </a:graphicData>
        </a:graphic>
      </p:graphicFrame>
    </p:spTree>
    <p:extLst>
      <p:ext uri="{BB962C8B-B14F-4D97-AF65-F5344CB8AC3E}">
        <p14:creationId xmlns:p14="http://schemas.microsoft.com/office/powerpoint/2010/main" val="25829419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7192" y="60987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600" b="1" dirty="0" smtClean="0">
                <a:solidFill>
                  <a:schemeClr val="accent6">
                    <a:lumMod val="75000"/>
                  </a:schemeClr>
                </a:solidFill>
                <a:latin typeface="Agenda-Light"/>
              </a:rPr>
              <a:t>Lesson 23:  Problem Solving Using Rates, Unit Rates, </a:t>
            </a:r>
            <a:br>
              <a:rPr lang="en-US" sz="3600" b="1" dirty="0" smtClean="0">
                <a:solidFill>
                  <a:schemeClr val="accent6">
                    <a:lumMod val="75000"/>
                  </a:schemeClr>
                </a:solidFill>
                <a:latin typeface="Agenda-Light"/>
              </a:rPr>
            </a:br>
            <a:r>
              <a:rPr lang="en-US" sz="3600" b="1" dirty="0" smtClean="0">
                <a:solidFill>
                  <a:schemeClr val="accent6">
                    <a:lumMod val="75000"/>
                  </a:schemeClr>
                </a:solidFill>
                <a:latin typeface="Agenda-Light"/>
              </a:rPr>
              <a:t>and Conversions</a:t>
            </a:r>
            <a:r>
              <a:rPr lang="en-US" sz="4000" b="1" dirty="0" smtClean="0">
                <a:solidFill>
                  <a:schemeClr val="accent6">
                    <a:lumMod val="75000"/>
                  </a:schemeClr>
                </a:solidFill>
                <a:latin typeface="Agenda-Light"/>
              </a:rPr>
              <a:t/>
            </a:r>
            <a:br>
              <a:rPr lang="en-US" sz="4000" b="1" dirty="0" smtClean="0">
                <a:solidFill>
                  <a:schemeClr val="accent6">
                    <a:lumMod val="75000"/>
                  </a:schemeClr>
                </a:solidFill>
                <a:latin typeface="Agenda-Light"/>
              </a:rPr>
            </a:br>
            <a:endParaRPr lang="en-US" sz="4000" b="1" dirty="0">
              <a:solidFill>
                <a:schemeClr val="accent6">
                  <a:lumMod val="75000"/>
                </a:schemeClr>
              </a:solidFill>
              <a:latin typeface="Agenda-Light"/>
            </a:endParaRPr>
          </a:p>
        </p:txBody>
      </p:sp>
      <p:sp>
        <p:nvSpPr>
          <p:cNvPr id="4" name="Content Placeholder 2"/>
          <p:cNvSpPr txBox="1">
            <a:spLocks/>
          </p:cNvSpPr>
          <p:nvPr/>
        </p:nvSpPr>
        <p:spPr>
          <a:xfrm>
            <a:off x="457200" y="1811873"/>
            <a:ext cx="8229600" cy="1515527"/>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a:t>
            </a:r>
          </a:p>
          <a:p>
            <a:r>
              <a:rPr lang="en-US" baseline="0" dirty="0">
                <a:latin typeface="Arial" panose="020B0604020202020204" pitchFamily="34" charset="0"/>
                <a:cs typeface="Arial" panose="020B0604020202020204" pitchFamily="34" charset="0"/>
              </a:rPr>
              <a:t>Students solve constant rate work problems by calculating and comparing unit rates. </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08206434"/>
              </p:ext>
            </p:extLst>
          </p:nvPr>
        </p:nvGraphicFramePr>
        <p:xfrm>
          <a:off x="457200" y="2990850"/>
          <a:ext cx="8509000" cy="1966292"/>
        </p:xfrm>
        <a:graphic>
          <a:graphicData uri="http://schemas.openxmlformats.org/presentationml/2006/ole">
            <mc:AlternateContent xmlns:mc="http://schemas.openxmlformats.org/markup-compatibility/2006">
              <mc:Choice xmlns:v="urn:schemas-microsoft-com:vml" Requires="v">
                <p:oleObj spid="_x0000_s4170" name="Document" r:id="rId5" imgW="6210300" imgH="1435100" progId="Word.Document.12">
                  <p:embed/>
                </p:oleObj>
              </mc:Choice>
              <mc:Fallback>
                <p:oleObj name="Document" r:id="rId5" imgW="6210300" imgH="1435100" progId="Word.Document.12">
                  <p:embed/>
                  <p:pic>
                    <p:nvPicPr>
                      <p:cNvPr id="0" name=""/>
                      <p:cNvPicPr/>
                      <p:nvPr/>
                    </p:nvPicPr>
                    <p:blipFill>
                      <a:blip r:embed="rId6"/>
                      <a:stretch>
                        <a:fillRect/>
                      </a:stretch>
                    </p:blipFill>
                    <p:spPr>
                      <a:xfrm>
                        <a:off x="457200" y="2990850"/>
                        <a:ext cx="8509000" cy="1966292"/>
                      </a:xfrm>
                      <a:prstGeom prst="rect">
                        <a:avLst/>
                      </a:prstGeom>
                    </p:spPr>
                  </p:pic>
                </p:oleObj>
              </mc:Fallback>
            </mc:AlternateContent>
          </a:graphicData>
        </a:graphic>
      </p:graphicFrame>
      <p:pic>
        <p:nvPicPr>
          <p:cNvPr id="6" name="Picture 5" descr="lesson-icon-socratic.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6792" y="445763"/>
            <a:ext cx="560016" cy="560016"/>
          </a:xfrm>
          <a:prstGeom prst="rect">
            <a:avLst/>
          </a:prstGeom>
        </p:spPr>
      </p:pic>
    </p:spTree>
    <p:extLst>
      <p:ext uri="{BB962C8B-B14F-4D97-AF65-F5344CB8AC3E}">
        <p14:creationId xmlns:p14="http://schemas.microsoft.com/office/powerpoint/2010/main" val="38456253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5600" y="84732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24:  Percents and Rates per 100</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
        <p:nvSpPr>
          <p:cNvPr id="6" name="Content Placeholder 2"/>
          <p:cNvSpPr txBox="1">
            <a:spLocks/>
          </p:cNvSpPr>
          <p:nvPr/>
        </p:nvSpPr>
        <p:spPr>
          <a:xfrm>
            <a:off x="355600" y="1532474"/>
            <a:ext cx="8229600" cy="26077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Outcomes</a:t>
            </a:r>
            <a:br>
              <a:rPr lang="en-US" b="1" baseline="0" dirty="0" smtClean="0">
                <a:latin typeface="Arial" panose="020B0604020202020204" pitchFamily="34" charset="0"/>
                <a:cs typeface="Arial" panose="020B0604020202020204" pitchFamily="34" charset="0"/>
              </a:rPr>
            </a:br>
            <a:endParaRPr lang="en-US" b="1" baseline="0" dirty="0" smtClean="0">
              <a:latin typeface="Arial" panose="020B0604020202020204" pitchFamily="34" charset="0"/>
              <a:cs typeface="Arial" panose="020B0604020202020204" pitchFamily="34" charset="0"/>
            </a:endParaRPr>
          </a:p>
          <a:p>
            <a:pPr>
              <a:buFont typeface="Arial" pitchFamily="34" charset="0"/>
              <a:buChar char="•"/>
            </a:pPr>
            <a:r>
              <a:rPr lang="en-US" baseline="0" dirty="0" smtClean="0">
                <a:latin typeface="Arial" panose="020B0604020202020204" pitchFamily="34" charset="0"/>
                <a:cs typeface="Arial" panose="020B0604020202020204" pitchFamily="34" charset="0"/>
              </a:rPr>
              <a:t>Students understand that percentages are related to part-to-whole ratios and rates where the whole is 100. </a:t>
            </a:r>
            <a:br>
              <a:rPr lang="en-US" baseline="0" dirty="0" smtClean="0">
                <a:latin typeface="Arial" panose="020B0604020202020204" pitchFamily="34" charset="0"/>
                <a:cs typeface="Arial" panose="020B0604020202020204" pitchFamily="34" charset="0"/>
              </a:rPr>
            </a:br>
            <a:endParaRPr lang="en-US" baseline="0" dirty="0" smtClean="0">
              <a:latin typeface="Arial" panose="020B0604020202020204" pitchFamily="34" charset="0"/>
              <a:cs typeface="Arial" panose="020B0604020202020204" pitchFamily="34" charset="0"/>
            </a:endParaRPr>
          </a:p>
          <a:p>
            <a:pPr>
              <a:buFont typeface="Arial" pitchFamily="34" charset="0"/>
              <a:buChar char="•"/>
            </a:pPr>
            <a:r>
              <a:rPr lang="en-US" baseline="0" dirty="0" smtClean="0">
                <a:latin typeface="Arial" panose="020B0604020202020204" pitchFamily="34" charset="0"/>
                <a:cs typeface="Arial" panose="020B0604020202020204" pitchFamily="34" charset="0"/>
              </a:rPr>
              <a:t>Students model percents and write a percent as a fraction over 100 or a decimal to the hundredths place. </a:t>
            </a:r>
          </a:p>
          <a:p>
            <a:endParaRPr lang="en-US" dirty="0">
              <a:latin typeface="Arial" panose="020B0604020202020204" pitchFamily="34" charset="0"/>
              <a:cs typeface="Arial" panose="020B0604020202020204" pitchFamily="34" charset="0"/>
            </a:endParaRPr>
          </a:p>
        </p:txBody>
      </p:sp>
      <p:pic>
        <p:nvPicPr>
          <p:cNvPr id="4" name="Picture 3" descr="lesson-icon-proble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623" y="426915"/>
            <a:ext cx="562353" cy="562353"/>
          </a:xfrm>
          <a:prstGeom prst="rect">
            <a:avLst/>
          </a:prstGeom>
        </p:spPr>
      </p:pic>
    </p:spTree>
    <p:extLst>
      <p:ext uri="{BB962C8B-B14F-4D97-AF65-F5344CB8AC3E}">
        <p14:creationId xmlns:p14="http://schemas.microsoft.com/office/powerpoint/2010/main" val="9182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956908"/>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algn="l"/>
            <a:r>
              <a:rPr lang="en-US" sz="4000" b="1" dirty="0">
                <a:solidFill>
                  <a:srgbClr val="DF6314"/>
                </a:solidFill>
                <a:latin typeface="Agenda-Light"/>
                <a:ea typeface="+mj-ea"/>
                <a:cs typeface="Agenda-Light"/>
              </a:rPr>
              <a:t>Lesson 1 - Ratios</a:t>
            </a:r>
          </a:p>
        </p:txBody>
      </p:sp>
      <p:sp>
        <p:nvSpPr>
          <p:cNvPr id="7"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Outcomes</a:t>
            </a:r>
          </a:p>
          <a:p>
            <a:pPr>
              <a:buFont typeface="Arial"/>
              <a:buChar char="•"/>
            </a:pPr>
            <a:r>
              <a:rPr lang="en-US" baseline="0" dirty="0" smtClean="0">
                <a:latin typeface="Arial" panose="020B0604020202020204" pitchFamily="34" charset="0"/>
                <a:cs typeface="Arial" panose="020B0604020202020204" pitchFamily="34" charset="0"/>
              </a:rPr>
              <a:t>Students understand that a </a:t>
            </a:r>
            <a:r>
              <a:rPr lang="en-US" b="1" baseline="0" dirty="0" smtClean="0">
                <a:latin typeface="Arial" panose="020B0604020202020204" pitchFamily="34" charset="0"/>
                <a:cs typeface="Arial" panose="020B0604020202020204" pitchFamily="34" charset="0"/>
              </a:rPr>
              <a:t>ratio</a:t>
            </a:r>
            <a:r>
              <a:rPr lang="en-US" baseline="0" dirty="0" smtClean="0">
                <a:latin typeface="Arial" panose="020B0604020202020204" pitchFamily="34" charset="0"/>
                <a:cs typeface="Arial" panose="020B0604020202020204" pitchFamily="34" charset="0"/>
              </a:rPr>
              <a:t> is an ordered pair of non-negative numbers, which are not both zero.  Students understand that a ratio is often used in lieu of describing the first number as a multiple of the second.  </a:t>
            </a:r>
          </a:p>
          <a:p>
            <a:pPr>
              <a:buFont typeface="Arial"/>
              <a:buChar char="•"/>
            </a:pPr>
            <a:r>
              <a:rPr lang="en-US" baseline="0" dirty="0" smtClean="0">
                <a:latin typeface="Arial" panose="020B0604020202020204" pitchFamily="34" charset="0"/>
                <a:cs typeface="Arial" panose="020B0604020202020204" pitchFamily="34" charset="0"/>
              </a:rPr>
              <a:t>Students use the precise language and notation of ratios (3: 2, </a:t>
            </a:r>
            <a:br>
              <a:rPr lang="en-US"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3 to 2). Students understand that the order of the pair of numbers in a ratio matters, and that the description of the ratio relationship determines the correct order of the numbers.  Students conceive of real-world contextual situations to match a given ratio.</a:t>
            </a:r>
          </a:p>
          <a:p>
            <a:r>
              <a:rPr lang="en-US" baseline="0" dirty="0" smtClean="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p:txBody>
      </p:sp>
      <p:pic>
        <p:nvPicPr>
          <p:cNvPr id="5" name="Picture 4" descr="lesson-icon-socrati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892" y="1089091"/>
            <a:ext cx="560016" cy="560016"/>
          </a:xfrm>
          <a:prstGeom prst="rect">
            <a:avLst/>
          </a:prstGeom>
        </p:spPr>
      </p:pic>
    </p:spTree>
    <p:extLst>
      <p:ext uri="{BB962C8B-B14F-4D97-AF65-F5344CB8AC3E}">
        <p14:creationId xmlns:p14="http://schemas.microsoft.com/office/powerpoint/2010/main" val="133754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p:cNvPr>
          <p:cNvSpPr/>
          <p:nvPr/>
        </p:nvSpPr>
        <p:spPr>
          <a:xfrm>
            <a:off x="0" y="1900792"/>
            <a:ext cx="9271000" cy="369332"/>
          </a:xfrm>
          <a:prstGeom prst="rect">
            <a:avLst/>
          </a:prstGeom>
        </p:spPr>
        <p:txBody>
          <a:bodyPr wrap="square">
            <a:spAutoFit/>
          </a:bodyPr>
          <a:lstStyle/>
          <a:p>
            <a:r>
              <a:rPr lang="en-US" u="sng" baseline="0" dirty="0">
                <a:hlinkClick r:id="rId3"/>
              </a:rPr>
              <a:t>http://nlvm.usu.edu/en/nav/frames_asid_333_g_3_t_1.html?from category_g_3_t_1.html</a:t>
            </a:r>
            <a:endParaRPr lang="en-US" baseline="0" dirty="0"/>
          </a:p>
        </p:txBody>
      </p:sp>
      <p:sp>
        <p:nvSpPr>
          <p:cNvPr id="4" name="Title 1"/>
          <p:cNvSpPr txBox="1">
            <a:spLocks/>
          </p:cNvSpPr>
          <p:nvPr/>
        </p:nvSpPr>
        <p:spPr>
          <a:xfrm>
            <a:off x="355600" y="84732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24:  Percents and Rates per 100</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Tree>
    <p:extLst>
      <p:ext uri="{BB962C8B-B14F-4D97-AF65-F5344CB8AC3E}">
        <p14:creationId xmlns:p14="http://schemas.microsoft.com/office/powerpoint/2010/main" val="32456770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55600" y="1532474"/>
            <a:ext cx="8229600" cy="30776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
            </a:r>
            <a:br>
              <a:rPr lang="en-US" b="1" baseline="0" dirty="0" smtClean="0">
                <a:latin typeface="Arial" panose="020B0604020202020204" pitchFamily="34" charset="0"/>
                <a:cs typeface="Arial" panose="020B0604020202020204" pitchFamily="34" charset="0"/>
              </a:rPr>
            </a:br>
            <a:r>
              <a:rPr lang="en-US" b="1" baseline="0" dirty="0">
                <a:latin typeface="Arial" panose="020B0604020202020204" pitchFamily="34" charset="0"/>
                <a:cs typeface="Arial" panose="020B0604020202020204" pitchFamily="34" charset="0"/>
              </a:rPr>
              <a:t>Exercise 1</a:t>
            </a:r>
          </a:p>
          <a:p>
            <a:pPr indent="0"/>
            <a:r>
              <a:rPr lang="en-US" baseline="0" dirty="0">
                <a:latin typeface="Arial" panose="020B0604020202020204" pitchFamily="34" charset="0"/>
                <a:cs typeface="Arial" panose="020B0604020202020204" pitchFamily="34" charset="0"/>
              </a:rPr>
              <a:t>Robb’s Fruit Farm consists of </a:t>
            </a:r>
            <a:r>
              <a:rPr lang="en-US" i="1" baseline="0" dirty="0">
                <a:latin typeface="Arial" panose="020B0604020202020204" pitchFamily="34" charset="0"/>
                <a:cs typeface="Arial" panose="020B0604020202020204" pitchFamily="34" charset="0"/>
              </a:rPr>
              <a:t>100 </a:t>
            </a:r>
            <a:r>
              <a:rPr lang="en-US" baseline="0" dirty="0">
                <a:latin typeface="Arial" panose="020B0604020202020204" pitchFamily="34" charset="0"/>
                <a:cs typeface="Arial" panose="020B0604020202020204" pitchFamily="34" charset="0"/>
              </a:rPr>
              <a:t>acres, on which three different types of apples grow.  On </a:t>
            </a:r>
            <a:r>
              <a:rPr lang="en-US" i="1" baseline="0" dirty="0">
                <a:latin typeface="Arial" panose="020B0604020202020204" pitchFamily="34" charset="0"/>
                <a:cs typeface="Arial" panose="020B0604020202020204" pitchFamily="34" charset="0"/>
              </a:rPr>
              <a:t>25</a:t>
            </a:r>
            <a:r>
              <a:rPr lang="en-US" baseline="0" dirty="0">
                <a:latin typeface="Arial" panose="020B0604020202020204" pitchFamily="34" charset="0"/>
                <a:cs typeface="Arial" panose="020B0604020202020204" pitchFamily="34" charset="0"/>
              </a:rPr>
              <a:t> acres, the farm grows Empire apples.  McIntosh apples grow on </a:t>
            </a:r>
            <a:r>
              <a:rPr lang="en-US" i="1" baseline="0" dirty="0">
                <a:latin typeface="Arial" panose="020B0604020202020204" pitchFamily="34" charset="0"/>
                <a:cs typeface="Arial" panose="020B0604020202020204" pitchFamily="34" charset="0"/>
              </a:rPr>
              <a:t>30%</a:t>
            </a:r>
            <a:r>
              <a:rPr lang="en-US" baseline="0" dirty="0">
                <a:latin typeface="Arial" panose="020B0604020202020204" pitchFamily="34" charset="0"/>
                <a:cs typeface="Arial" panose="020B0604020202020204" pitchFamily="34" charset="0"/>
              </a:rPr>
              <a:t> of the farm.  The remainder of the farm grows Fuji apples.  Shade in the grid below to represent the portion of the farm each type of apple occupies.  Use a different color for each type of apple.  Create a key to identify which color represents each type of apple. </a:t>
            </a:r>
          </a:p>
          <a:p>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355600" y="84732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24:  Percents and Rates per 100</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Tree>
    <p:extLst>
      <p:ext uri="{BB962C8B-B14F-4D97-AF65-F5344CB8AC3E}">
        <p14:creationId xmlns:p14="http://schemas.microsoft.com/office/powerpoint/2010/main" val="11209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96699976"/>
              </p:ext>
            </p:extLst>
          </p:nvPr>
        </p:nvGraphicFramePr>
        <p:xfrm>
          <a:off x="0" y="4854479"/>
          <a:ext cx="9144000" cy="1327342"/>
        </p:xfrm>
        <a:graphic>
          <a:graphicData uri="http://schemas.openxmlformats.org/presentationml/2006/ole">
            <mc:AlternateContent xmlns:mc="http://schemas.openxmlformats.org/markup-compatibility/2006">
              <mc:Choice xmlns:v="urn:schemas-microsoft-com:vml" Requires="v">
                <p:oleObj spid="_x0000_s10310" name="Document" r:id="rId5" imgW="7150100" imgH="1003300" progId="Word.Document.12">
                  <p:embed/>
                </p:oleObj>
              </mc:Choice>
              <mc:Fallback>
                <p:oleObj name="Document" r:id="rId5" imgW="7150100" imgH="1003300" progId="Word.Document.12">
                  <p:embed/>
                  <p:pic>
                    <p:nvPicPr>
                      <p:cNvPr id="0" name=""/>
                      <p:cNvPicPr/>
                      <p:nvPr/>
                    </p:nvPicPr>
                    <p:blipFill>
                      <a:blip r:embed="rId6"/>
                      <a:stretch>
                        <a:fillRect/>
                      </a:stretch>
                    </p:blipFill>
                    <p:spPr>
                      <a:xfrm>
                        <a:off x="0" y="4854479"/>
                        <a:ext cx="9144000" cy="1327342"/>
                      </a:xfrm>
                      <a:prstGeom prst="rect">
                        <a:avLst/>
                      </a:prstGeom>
                    </p:spPr>
                  </p:pic>
                </p:oleObj>
              </mc:Fallback>
            </mc:AlternateContent>
          </a:graphicData>
        </a:graphic>
      </p:graphicFrame>
      <p:sp>
        <p:nvSpPr>
          <p:cNvPr id="4" name="Title 1"/>
          <p:cNvSpPr txBox="1">
            <a:spLocks/>
          </p:cNvSpPr>
          <p:nvPr/>
        </p:nvSpPr>
        <p:spPr>
          <a:xfrm>
            <a:off x="457200" y="850504"/>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25:  A Fraction as a Percent</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
        <p:nvSpPr>
          <p:cNvPr id="5" name="Content Placeholder 2"/>
          <p:cNvSpPr txBox="1">
            <a:spLocks/>
          </p:cNvSpPr>
          <p:nvPr/>
        </p:nvSpPr>
        <p:spPr>
          <a:xfrm>
            <a:off x="355600" y="1532474"/>
            <a:ext cx="8229600" cy="30522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a:t>
            </a:r>
          </a:p>
          <a:p>
            <a:pPr>
              <a:buFont typeface="Arial" pitchFamily="34" charset="0"/>
              <a:buChar char="•"/>
            </a:pPr>
            <a:r>
              <a:rPr lang="en-US" baseline="0" dirty="0" smtClean="0">
                <a:latin typeface="Arial" panose="020B0604020202020204" pitchFamily="34" charset="0"/>
                <a:cs typeface="Arial" panose="020B0604020202020204" pitchFamily="34" charset="0"/>
              </a:rPr>
              <a:t>Students write a fraction and a decimal as a percent of a whole quantity and write a percent of a whole quantity as a fraction or a decimal. </a:t>
            </a:r>
          </a:p>
          <a:p>
            <a:pPr marL="0" indent="0"/>
            <a:endParaRPr lang="en-US" baseline="0"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A survey was taken that asked participants whether or not they were happy with their job.  An overall score was given.  </a:t>
            </a:r>
            <a:r>
              <a:rPr lang="en-US" i="1" dirty="0">
                <a:latin typeface="Arial" panose="020B0604020202020204" pitchFamily="34" charset="0"/>
                <a:cs typeface="Arial" panose="020B0604020202020204" pitchFamily="34" charset="0"/>
              </a:rPr>
              <a:t>300</a:t>
            </a:r>
            <a:r>
              <a:rPr lang="en-US" dirty="0">
                <a:latin typeface="Arial" panose="020B0604020202020204" pitchFamily="34" charset="0"/>
                <a:cs typeface="Arial" panose="020B0604020202020204" pitchFamily="34" charset="0"/>
              </a:rPr>
              <a:t> of the participants were unhappy while </a:t>
            </a:r>
            <a:r>
              <a:rPr lang="en-US" i="1" dirty="0">
                <a:latin typeface="Arial" panose="020B0604020202020204" pitchFamily="34" charset="0"/>
                <a:cs typeface="Arial" panose="020B0604020202020204" pitchFamily="34" charset="0"/>
              </a:rPr>
              <a:t>700</a:t>
            </a:r>
            <a:r>
              <a:rPr lang="en-US" dirty="0">
                <a:latin typeface="Arial" panose="020B0604020202020204" pitchFamily="34" charset="0"/>
                <a:cs typeface="Arial" panose="020B0604020202020204" pitchFamily="34" charset="0"/>
              </a:rPr>
              <a:t> of the participants were happy with their job.  Give a part-to-whole fraction for comparing happy participants to the whole.  Then write a part-to-whole fraction of the unhappy participants to the whole.  What percent were happy with their job, and what percent were unhappy with their job</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Create a model to justify your answer.</a:t>
            </a: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descr="lesson-icon-problem.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5623" y="177800"/>
            <a:ext cx="562353" cy="562353"/>
          </a:xfrm>
          <a:prstGeom prst="rect">
            <a:avLst/>
          </a:prstGeom>
        </p:spPr>
      </p:pic>
      <p:pic>
        <p:nvPicPr>
          <p:cNvPr id="2" name="Picture 1"/>
          <p:cNvPicPr>
            <a:picLocks noChangeAspect="1"/>
          </p:cNvPicPr>
          <p:nvPr/>
        </p:nvPicPr>
        <p:blipFill>
          <a:blip r:embed="rId8"/>
          <a:stretch>
            <a:fillRect/>
          </a:stretch>
        </p:blipFill>
        <p:spPr>
          <a:xfrm>
            <a:off x="1409700" y="4432300"/>
            <a:ext cx="749300" cy="635000"/>
          </a:xfrm>
          <a:prstGeom prst="rect">
            <a:avLst/>
          </a:prstGeom>
        </p:spPr>
      </p:pic>
      <p:pic>
        <p:nvPicPr>
          <p:cNvPr id="7" name="Picture 6"/>
          <p:cNvPicPr>
            <a:picLocks noChangeAspect="1"/>
          </p:cNvPicPr>
          <p:nvPr/>
        </p:nvPicPr>
        <p:blipFill>
          <a:blip r:embed="rId9"/>
          <a:stretch>
            <a:fillRect/>
          </a:stretch>
        </p:blipFill>
        <p:spPr>
          <a:xfrm>
            <a:off x="3098800" y="4356100"/>
            <a:ext cx="977900" cy="711200"/>
          </a:xfrm>
          <a:prstGeom prst="rect">
            <a:avLst/>
          </a:prstGeom>
        </p:spPr>
      </p:pic>
      <p:pic>
        <p:nvPicPr>
          <p:cNvPr id="8" name="Picture 7"/>
          <p:cNvPicPr>
            <a:picLocks noChangeAspect="1"/>
          </p:cNvPicPr>
          <p:nvPr/>
        </p:nvPicPr>
        <p:blipFill>
          <a:blip r:embed="rId10"/>
          <a:stretch>
            <a:fillRect/>
          </a:stretch>
        </p:blipFill>
        <p:spPr>
          <a:xfrm>
            <a:off x="5969000" y="4419600"/>
            <a:ext cx="800100" cy="647700"/>
          </a:xfrm>
          <a:prstGeom prst="rect">
            <a:avLst/>
          </a:prstGeom>
        </p:spPr>
      </p:pic>
      <p:pic>
        <p:nvPicPr>
          <p:cNvPr id="9" name="Picture 8"/>
          <p:cNvPicPr>
            <a:picLocks noChangeAspect="1"/>
          </p:cNvPicPr>
          <p:nvPr/>
        </p:nvPicPr>
        <p:blipFill>
          <a:blip r:embed="rId11"/>
          <a:stretch>
            <a:fillRect/>
          </a:stretch>
        </p:blipFill>
        <p:spPr>
          <a:xfrm>
            <a:off x="7670800" y="4483100"/>
            <a:ext cx="914400" cy="584200"/>
          </a:xfrm>
          <a:prstGeom prst="rect">
            <a:avLst/>
          </a:prstGeom>
        </p:spPr>
      </p:pic>
    </p:spTree>
    <p:extLst>
      <p:ext uri="{BB962C8B-B14F-4D97-AF65-F5344CB8AC3E}">
        <p14:creationId xmlns:p14="http://schemas.microsoft.com/office/powerpoint/2010/main" val="6226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21277"/>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rial" panose="020B0604020202020204" pitchFamily="34" charset="0"/>
                <a:cs typeface="Arial" panose="020B0604020202020204" pitchFamily="34" charset="0"/>
              </a:rPr>
              <a:t>Lesson 25:  A Fraction as a Percent</a:t>
            </a:r>
            <a:r>
              <a:rPr lang="en-US" b="1" dirty="0" smtClean="0">
                <a:solidFill>
                  <a:schemeClr val="accent6">
                    <a:lumMod val="75000"/>
                  </a:schemeClr>
                </a:solidFill>
                <a:latin typeface="Arial" panose="020B0604020202020204" pitchFamily="34" charset="0"/>
                <a:cs typeface="Arial" panose="020B0604020202020204" pitchFamily="34" charset="0"/>
              </a:rPr>
              <a:t/>
            </a:r>
            <a:br>
              <a:rPr lang="en-US" b="1" dirty="0" smtClean="0">
                <a:solidFill>
                  <a:schemeClr val="accent6">
                    <a:lumMod val="75000"/>
                  </a:schemeClr>
                </a:solidFill>
                <a:latin typeface="Arial" panose="020B0604020202020204" pitchFamily="34" charset="0"/>
                <a:cs typeface="Arial" panose="020B0604020202020204" pitchFamily="34" charset="0"/>
              </a:rPr>
            </a:b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355600" y="1532474"/>
            <a:ext cx="8229600" cy="30522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survey was taken that asked participants whether or not they were happy with their job.  An overall score was given.  </a:t>
            </a:r>
            <a:r>
              <a:rPr lang="en-US" sz="2400" i="1" dirty="0">
                <a:latin typeface="Arial" panose="020B0604020202020204" pitchFamily="34" charset="0"/>
                <a:cs typeface="Arial" panose="020B0604020202020204" pitchFamily="34" charset="0"/>
              </a:rPr>
              <a:t>300</a:t>
            </a:r>
            <a:r>
              <a:rPr lang="en-US" sz="2400" dirty="0">
                <a:latin typeface="Arial" panose="020B0604020202020204" pitchFamily="34" charset="0"/>
                <a:cs typeface="Arial" panose="020B0604020202020204" pitchFamily="34" charset="0"/>
              </a:rPr>
              <a:t> of the participants were unhappy while </a:t>
            </a:r>
            <a:r>
              <a:rPr lang="en-US" sz="2400" i="1" dirty="0">
                <a:latin typeface="Arial" panose="020B0604020202020204" pitchFamily="34" charset="0"/>
                <a:cs typeface="Arial" panose="020B0604020202020204" pitchFamily="34" charset="0"/>
              </a:rPr>
              <a:t>700</a:t>
            </a:r>
            <a:r>
              <a:rPr lang="en-US" sz="2400" dirty="0">
                <a:latin typeface="Arial" panose="020B0604020202020204" pitchFamily="34" charset="0"/>
                <a:cs typeface="Arial" panose="020B0604020202020204" pitchFamily="34" charset="0"/>
              </a:rPr>
              <a:t> of the participants were happy with their job.  Give a part-to-whole fraction for comparing happy participants to the whole.  Then write a part-to-whole fraction of the unhappy participants to the whole.  What percent were happy with their job, and what percent were unhappy with their job</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Create a model to justify your answer.</a:t>
            </a: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descr="lesson-icon-proble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623" y="177800"/>
            <a:ext cx="562353" cy="562353"/>
          </a:xfrm>
          <a:prstGeom prst="rect">
            <a:avLst/>
          </a:prstGeom>
        </p:spPr>
      </p:pic>
      <p:pic>
        <p:nvPicPr>
          <p:cNvPr id="10" name="Picture 9"/>
          <p:cNvPicPr>
            <a:picLocks noChangeAspect="1"/>
          </p:cNvPicPr>
          <p:nvPr/>
        </p:nvPicPr>
        <p:blipFill>
          <a:blip r:embed="rId4"/>
          <a:stretch>
            <a:fillRect/>
          </a:stretch>
        </p:blipFill>
        <p:spPr>
          <a:xfrm>
            <a:off x="0" y="3263900"/>
            <a:ext cx="9144000" cy="2255842"/>
          </a:xfrm>
          <a:prstGeom prst="rect">
            <a:avLst/>
          </a:prstGeom>
        </p:spPr>
      </p:pic>
    </p:spTree>
    <p:extLst>
      <p:ext uri="{BB962C8B-B14F-4D97-AF65-F5344CB8AC3E}">
        <p14:creationId xmlns:p14="http://schemas.microsoft.com/office/powerpoint/2010/main" val="36671326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33886"/>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26:  Percent of a Quantity</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
        <p:nvSpPr>
          <p:cNvPr id="5" name="Content Placeholder 2"/>
          <p:cNvSpPr txBox="1">
            <a:spLocks/>
          </p:cNvSpPr>
          <p:nvPr/>
        </p:nvSpPr>
        <p:spPr>
          <a:xfrm>
            <a:off x="355600" y="1532474"/>
            <a:ext cx="8229600" cy="35602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a:t>
            </a:r>
          </a:p>
          <a:p>
            <a:pPr>
              <a:buFont typeface="Arial" pitchFamily="34" charset="0"/>
              <a:buChar char="•"/>
            </a:pPr>
            <a:r>
              <a:rPr lang="en-US" baseline="0" dirty="0" smtClean="0">
                <a:latin typeface="Arial" panose="020B0604020202020204" pitchFamily="34" charset="0"/>
                <a:cs typeface="Arial" panose="020B0604020202020204" pitchFamily="34" charset="0"/>
              </a:rPr>
              <a:t>Students find the percent of a quantity.  Given a part and the percent, students solve problems involving finding the whole.   </a:t>
            </a:r>
          </a:p>
          <a:p>
            <a:pPr marL="0" indent="0"/>
            <a:endParaRPr lang="en-US" baseline="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Five of the </a:t>
            </a:r>
            <a:r>
              <a:rPr lang="en-US" sz="2800" i="1" dirty="0">
                <a:latin typeface="Arial" panose="020B0604020202020204" pitchFamily="34" charset="0"/>
                <a:cs typeface="Arial" panose="020B0604020202020204" pitchFamily="34" charset="0"/>
              </a:rPr>
              <a:t>25</a:t>
            </a:r>
            <a:r>
              <a:rPr lang="en-US" sz="2800" dirty="0">
                <a:latin typeface="Arial" panose="020B0604020202020204" pitchFamily="34" charset="0"/>
                <a:cs typeface="Arial" panose="020B0604020202020204" pitchFamily="34" charset="0"/>
              </a:rPr>
              <a:t> girls on Alden Middle School’s soccer team are </a:t>
            </a:r>
            <a:r>
              <a:rPr lang="en-US" sz="2800" i="1" dirty="0">
                <a:latin typeface="Arial" panose="020B0604020202020204" pitchFamily="34" charset="0"/>
                <a:cs typeface="Arial" panose="020B0604020202020204" pitchFamily="34" charset="0"/>
              </a:rPr>
              <a:t>7</a:t>
            </a:r>
            <a:r>
              <a:rPr lang="en-US" sz="2800" dirty="0">
                <a:latin typeface="Arial" panose="020B0604020202020204" pitchFamily="34" charset="0"/>
                <a:cs typeface="Arial" panose="020B0604020202020204" pitchFamily="34" charset="0"/>
              </a:rPr>
              <a:t>th grade students.  Find the percentage of </a:t>
            </a:r>
            <a:r>
              <a:rPr lang="en-US" sz="2800" i="1" dirty="0">
                <a:latin typeface="Arial" panose="020B0604020202020204" pitchFamily="34" charset="0"/>
                <a:cs typeface="Arial" panose="020B0604020202020204" pitchFamily="34" charset="0"/>
              </a:rPr>
              <a:t>7</a:t>
            </a:r>
            <a:r>
              <a:rPr lang="en-US" sz="2800" dirty="0">
                <a:latin typeface="Arial" panose="020B0604020202020204" pitchFamily="34" charset="0"/>
                <a:cs typeface="Arial" panose="020B0604020202020204" pitchFamily="34" charset="0"/>
              </a:rPr>
              <a:t>th graders on the team.  Show two different ways of solving for the answer.  One of the methods must include a diagram or picture model</a:t>
            </a:r>
            <a:r>
              <a:rPr lang="en-US" sz="2800" dirty="0" smtClean="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Of the </a:t>
            </a:r>
            <a:r>
              <a:rPr lang="en-US" sz="2800" i="1" dirty="0">
                <a:latin typeface="Arial" panose="020B0604020202020204" pitchFamily="34" charset="0"/>
                <a:cs typeface="Arial" panose="020B0604020202020204" pitchFamily="34" charset="0"/>
              </a:rPr>
              <a:t>25</a:t>
            </a:r>
            <a:r>
              <a:rPr lang="en-US" sz="2800" dirty="0">
                <a:latin typeface="Arial" panose="020B0604020202020204" pitchFamily="34" charset="0"/>
                <a:cs typeface="Arial" panose="020B0604020202020204" pitchFamily="34" charset="0"/>
              </a:rPr>
              <a:t> girls on the Alden Middle School soccer team, </a:t>
            </a:r>
            <a:r>
              <a:rPr lang="en-US" sz="2800" i="1" dirty="0">
                <a:latin typeface="Arial" panose="020B0604020202020204" pitchFamily="34" charset="0"/>
                <a:cs typeface="Arial" panose="020B0604020202020204" pitchFamily="34" charset="0"/>
              </a:rPr>
              <a:t>40%</a:t>
            </a:r>
            <a:r>
              <a:rPr lang="en-US" sz="2800" dirty="0">
                <a:latin typeface="Arial" panose="020B0604020202020204" pitchFamily="34" charset="0"/>
                <a:cs typeface="Arial" panose="020B0604020202020204" pitchFamily="34" charset="0"/>
              </a:rPr>
              <a:t> also play on a travel team.  How many of the girls on the middle school team also play on a travel team?</a:t>
            </a:r>
          </a:p>
          <a:p>
            <a:endParaRPr lang="en-US" dirty="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79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5600" y="1532474"/>
            <a:ext cx="8229600" cy="855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baseline="0" dirty="0">
                <a:latin typeface="Arial" panose="020B0604020202020204" pitchFamily="34" charset="0"/>
                <a:cs typeface="Arial" panose="020B0604020202020204" pitchFamily="34" charset="0"/>
              </a:rPr>
              <a:t>There are </a:t>
            </a:r>
            <a:r>
              <a:rPr lang="en-US" i="1" baseline="0" dirty="0">
                <a:latin typeface="Arial" panose="020B0604020202020204" pitchFamily="34" charset="0"/>
                <a:cs typeface="Arial" panose="020B0604020202020204" pitchFamily="34" charset="0"/>
              </a:rPr>
              <a:t>60</a:t>
            </a:r>
            <a:r>
              <a:rPr lang="en-US" baseline="0" dirty="0">
                <a:latin typeface="Arial" panose="020B0604020202020204" pitchFamily="34" charset="0"/>
                <a:cs typeface="Arial" panose="020B0604020202020204" pitchFamily="34" charset="0"/>
              </a:rPr>
              <a:t> animal exhibits at the local zoo.  What percent of the zoo’s exhibits does each animal class represent?</a:t>
            </a:r>
          </a:p>
          <a:p>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0" y="2667000"/>
            <a:ext cx="9144000" cy="2768460"/>
          </a:xfrm>
          <a:prstGeom prst="rect">
            <a:avLst/>
          </a:prstGeom>
        </p:spPr>
      </p:pic>
      <p:pic>
        <p:nvPicPr>
          <p:cNvPr id="3" name="Picture 2"/>
          <p:cNvPicPr>
            <a:picLocks noChangeAspect="1"/>
          </p:cNvPicPr>
          <p:nvPr/>
        </p:nvPicPr>
        <p:blipFill>
          <a:blip r:embed="rId4"/>
          <a:stretch>
            <a:fillRect/>
          </a:stretch>
        </p:blipFill>
        <p:spPr>
          <a:xfrm>
            <a:off x="6578600" y="3276600"/>
            <a:ext cx="2006600" cy="508000"/>
          </a:xfrm>
          <a:prstGeom prst="rect">
            <a:avLst/>
          </a:prstGeom>
        </p:spPr>
      </p:pic>
      <p:pic>
        <p:nvPicPr>
          <p:cNvPr id="6" name="Picture 5"/>
          <p:cNvPicPr>
            <a:picLocks noChangeAspect="1"/>
          </p:cNvPicPr>
          <p:nvPr/>
        </p:nvPicPr>
        <p:blipFill>
          <a:blip r:embed="rId5"/>
          <a:stretch>
            <a:fillRect/>
          </a:stretch>
        </p:blipFill>
        <p:spPr>
          <a:xfrm>
            <a:off x="6400800" y="3810000"/>
            <a:ext cx="2184400" cy="444500"/>
          </a:xfrm>
          <a:prstGeom prst="rect">
            <a:avLst/>
          </a:prstGeom>
        </p:spPr>
      </p:pic>
      <p:pic>
        <p:nvPicPr>
          <p:cNvPr id="7" name="Picture 6"/>
          <p:cNvPicPr>
            <a:picLocks noChangeAspect="1"/>
          </p:cNvPicPr>
          <p:nvPr/>
        </p:nvPicPr>
        <p:blipFill>
          <a:blip r:embed="rId6"/>
          <a:stretch>
            <a:fillRect/>
          </a:stretch>
        </p:blipFill>
        <p:spPr>
          <a:xfrm>
            <a:off x="6692900" y="4356100"/>
            <a:ext cx="1892300" cy="457200"/>
          </a:xfrm>
          <a:prstGeom prst="rect">
            <a:avLst/>
          </a:prstGeom>
        </p:spPr>
      </p:pic>
      <p:pic>
        <p:nvPicPr>
          <p:cNvPr id="8" name="Picture 7"/>
          <p:cNvPicPr>
            <a:picLocks noChangeAspect="1"/>
          </p:cNvPicPr>
          <p:nvPr/>
        </p:nvPicPr>
        <p:blipFill>
          <a:blip r:embed="rId7"/>
          <a:stretch>
            <a:fillRect/>
          </a:stretch>
        </p:blipFill>
        <p:spPr>
          <a:xfrm>
            <a:off x="6578600" y="4876800"/>
            <a:ext cx="1841500" cy="431800"/>
          </a:xfrm>
          <a:prstGeom prst="rect">
            <a:avLst/>
          </a:prstGeom>
        </p:spPr>
      </p:pic>
      <p:pic>
        <p:nvPicPr>
          <p:cNvPr id="9" name="Picture 8" descr="lesson-icon-problem.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4023" y="427309"/>
            <a:ext cx="562353" cy="562353"/>
          </a:xfrm>
          <a:prstGeom prst="rect">
            <a:avLst/>
          </a:prstGeom>
        </p:spPr>
      </p:pic>
      <p:sp>
        <p:nvSpPr>
          <p:cNvPr id="10" name="Title 1"/>
          <p:cNvSpPr txBox="1">
            <a:spLocks/>
          </p:cNvSpPr>
          <p:nvPr/>
        </p:nvSpPr>
        <p:spPr>
          <a:xfrm>
            <a:off x="457200" y="733886"/>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26:  Percent of a Quantity</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Tree>
    <p:extLst>
      <p:ext uri="{BB962C8B-B14F-4D97-AF65-F5344CB8AC3E}">
        <p14:creationId xmlns:p14="http://schemas.microsoft.com/office/powerpoint/2010/main" val="26741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9786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27:  Solving Percent Problems</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
        <p:nvSpPr>
          <p:cNvPr id="5" name="Content Placeholder 2"/>
          <p:cNvSpPr txBox="1">
            <a:spLocks/>
          </p:cNvSpPr>
          <p:nvPr/>
        </p:nvSpPr>
        <p:spPr>
          <a:xfrm>
            <a:off x="355600" y="1532474"/>
            <a:ext cx="8229600" cy="46270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a:t>
            </a:r>
          </a:p>
          <a:p>
            <a:pPr>
              <a:buFont typeface="Arial" pitchFamily="34" charset="0"/>
              <a:buChar char="•"/>
            </a:pPr>
            <a:r>
              <a:rPr lang="en-US" baseline="0" dirty="0" smtClean="0">
                <a:latin typeface="Arial" panose="020B0604020202020204" pitchFamily="34" charset="0"/>
                <a:cs typeface="Arial" panose="020B0604020202020204" pitchFamily="34" charset="0"/>
              </a:rPr>
              <a:t>Students find the percent of a quantity.  Given a part and the percent, students solve problems involving finding the whole.   </a:t>
            </a:r>
          </a:p>
          <a:p>
            <a:pPr marL="0" indent="0"/>
            <a:endParaRPr lang="en-US" baseline="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Solve the following three problems. </a:t>
            </a:r>
          </a:p>
          <a:p>
            <a:r>
              <a:rPr lang="en-US" sz="2800" dirty="0">
                <a:latin typeface="Arial" panose="020B0604020202020204" pitchFamily="34" charset="0"/>
                <a:cs typeface="Arial" panose="020B0604020202020204" pitchFamily="34" charset="0"/>
              </a:rPr>
              <a:t>Write the words PERCENT, WHOLE, PART under each problem to show which piece you were solving for.</a:t>
            </a:r>
          </a:p>
          <a:p>
            <a:r>
              <a:rPr lang="en-US" sz="2800" dirty="0">
                <a:latin typeface="Arial" panose="020B0604020202020204" pitchFamily="34" charset="0"/>
                <a:cs typeface="Arial" panose="020B0604020202020204" pitchFamily="34" charset="0"/>
              </a:rPr>
              <a:t> </a:t>
            </a:r>
          </a:p>
          <a:p>
            <a:r>
              <a:rPr lang="en-US" sz="2800" i="1" dirty="0">
                <a:latin typeface="Arial" panose="020B0604020202020204" pitchFamily="34" charset="0"/>
                <a:cs typeface="Arial" panose="020B0604020202020204" pitchFamily="34" charset="0"/>
              </a:rPr>
              <a:t>60%</a:t>
            </a:r>
            <a:r>
              <a:rPr lang="en-US" sz="2800" dirty="0">
                <a:latin typeface="Arial" panose="020B0604020202020204" pitchFamily="34" charset="0"/>
                <a:cs typeface="Arial" panose="020B0604020202020204" pitchFamily="34" charset="0"/>
              </a:rPr>
              <a:t> of </a:t>
            </a:r>
            <a:r>
              <a:rPr lang="en-US" sz="2800" i="1" dirty="0">
                <a:latin typeface="Arial" panose="020B0604020202020204" pitchFamily="34" charset="0"/>
                <a:cs typeface="Arial" panose="020B0604020202020204" pitchFamily="34" charset="0"/>
              </a:rPr>
              <a:t>300 </a:t>
            </a:r>
            <a:r>
              <a:rPr lang="en-US" sz="2800" dirty="0">
                <a:latin typeface="Arial" panose="020B0604020202020204" pitchFamily="34" charset="0"/>
                <a:cs typeface="Arial" panose="020B0604020202020204" pitchFamily="34" charset="0"/>
              </a:rPr>
              <a:t>= _________________       </a:t>
            </a:r>
            <a:endParaRPr lang="en-US" sz="2800" dirty="0" smtClean="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60</a:t>
            </a:r>
            <a:r>
              <a:rPr lang="en-US" sz="2800" i="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of ______________ = </a:t>
            </a:r>
            <a:r>
              <a:rPr lang="en-US" sz="2800" i="1" dirty="0">
                <a:latin typeface="Arial" panose="020B0604020202020204" pitchFamily="34" charset="0"/>
                <a:cs typeface="Arial" panose="020B0604020202020204" pitchFamily="34" charset="0"/>
              </a:rPr>
              <a:t>300</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60</a:t>
            </a:r>
            <a:r>
              <a:rPr lang="en-US" sz="2800" dirty="0">
                <a:latin typeface="Arial" panose="020B0604020202020204" pitchFamily="34" charset="0"/>
                <a:cs typeface="Arial" panose="020B0604020202020204" pitchFamily="34" charset="0"/>
              </a:rPr>
              <a:t> out of </a:t>
            </a:r>
            <a:r>
              <a:rPr lang="en-US" sz="2800" i="1" dirty="0">
                <a:latin typeface="Arial" panose="020B0604020202020204" pitchFamily="34" charset="0"/>
                <a:cs typeface="Arial" panose="020B0604020202020204" pitchFamily="34" charset="0"/>
              </a:rPr>
              <a:t>300</a:t>
            </a:r>
            <a:r>
              <a:rPr lang="en-US" sz="2800" dirty="0">
                <a:latin typeface="Arial" panose="020B0604020202020204" pitchFamily="34" charset="0"/>
                <a:cs typeface="Arial" panose="020B0604020202020204" pitchFamily="34" charset="0"/>
              </a:rPr>
              <a:t> = ______________</a:t>
            </a:r>
            <a:r>
              <a:rPr lang="en-US" sz="2800" dirty="0" smtClean="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How did your solving method differ with each problem?</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146300" y="4330700"/>
            <a:ext cx="825500" cy="266700"/>
          </a:xfrm>
          <a:prstGeom prst="rect">
            <a:avLst/>
          </a:prstGeom>
        </p:spPr>
      </p:pic>
      <p:pic>
        <p:nvPicPr>
          <p:cNvPr id="3" name="Picture 2"/>
          <p:cNvPicPr>
            <a:picLocks noChangeAspect="1"/>
          </p:cNvPicPr>
          <p:nvPr/>
        </p:nvPicPr>
        <p:blipFill>
          <a:blip r:embed="rId4"/>
          <a:stretch>
            <a:fillRect/>
          </a:stretch>
        </p:blipFill>
        <p:spPr>
          <a:xfrm>
            <a:off x="1657350" y="4737100"/>
            <a:ext cx="977900" cy="215900"/>
          </a:xfrm>
          <a:prstGeom prst="rect">
            <a:avLst/>
          </a:prstGeom>
        </p:spPr>
      </p:pic>
      <p:pic>
        <p:nvPicPr>
          <p:cNvPr id="6" name="Picture 5"/>
          <p:cNvPicPr>
            <a:picLocks noChangeAspect="1"/>
          </p:cNvPicPr>
          <p:nvPr/>
        </p:nvPicPr>
        <p:blipFill>
          <a:blip r:embed="rId5"/>
          <a:stretch>
            <a:fillRect/>
          </a:stretch>
        </p:blipFill>
        <p:spPr>
          <a:xfrm>
            <a:off x="2533650" y="5067300"/>
            <a:ext cx="876300" cy="215900"/>
          </a:xfrm>
          <a:prstGeom prst="rect">
            <a:avLst/>
          </a:prstGeom>
        </p:spPr>
      </p:pic>
      <p:pic>
        <p:nvPicPr>
          <p:cNvPr id="7" name="Picture 6" descr="lesson-icon-problem.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9857" y="458976"/>
            <a:ext cx="562353" cy="562353"/>
          </a:xfrm>
          <a:prstGeom prst="rect">
            <a:avLst/>
          </a:prstGeom>
        </p:spPr>
      </p:pic>
    </p:spTree>
    <p:extLst>
      <p:ext uri="{BB962C8B-B14F-4D97-AF65-F5344CB8AC3E}">
        <p14:creationId xmlns:p14="http://schemas.microsoft.com/office/powerpoint/2010/main" val="4453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5600" y="1452742"/>
            <a:ext cx="8229600" cy="1998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a:latin typeface="Arial" panose="020B0604020202020204" pitchFamily="34" charset="0"/>
                <a:cs typeface="Arial" panose="020B0604020202020204" pitchFamily="34" charset="0"/>
              </a:rPr>
              <a:t>Use models, such as </a:t>
            </a:r>
            <a:r>
              <a:rPr lang="en-US" i="1" baseline="0" dirty="0">
                <a:latin typeface="Arial" panose="020B0604020202020204" pitchFamily="34" charset="0"/>
                <a:cs typeface="Arial" panose="020B0604020202020204" pitchFamily="34" charset="0"/>
              </a:rPr>
              <a:t>10×10</a:t>
            </a:r>
            <a:r>
              <a:rPr lang="en-US" baseline="0" dirty="0">
                <a:latin typeface="Arial" panose="020B0604020202020204" pitchFamily="34" charset="0"/>
                <a:cs typeface="Arial" panose="020B0604020202020204" pitchFamily="34" charset="0"/>
              </a:rPr>
              <a:t> grids, ratio tables, tape diagrams, or double number line diagrams, to solve the following situation.</a:t>
            </a:r>
          </a:p>
          <a:p>
            <a:r>
              <a:rPr lang="en-US" baseline="0" dirty="0" err="1">
                <a:latin typeface="Arial" panose="020B0604020202020204" pitchFamily="34" charset="0"/>
                <a:cs typeface="Arial" panose="020B0604020202020204" pitchFamily="34" charset="0"/>
              </a:rPr>
              <a:t>Priya</a:t>
            </a:r>
            <a:r>
              <a:rPr lang="en-US" baseline="0" dirty="0">
                <a:latin typeface="Arial" panose="020B0604020202020204" pitchFamily="34" charset="0"/>
                <a:cs typeface="Arial" panose="020B0604020202020204" pitchFamily="34" charset="0"/>
              </a:rPr>
              <a:t> is doing her back-to-school shopping.  Calculate all of the missing values in the table below, rounding to the nearest penny, and calculate the total amount </a:t>
            </a:r>
            <a:r>
              <a:rPr lang="en-US" baseline="0" dirty="0" err="1">
                <a:latin typeface="Arial" panose="020B0604020202020204" pitchFamily="34" charset="0"/>
                <a:cs typeface="Arial" panose="020B0604020202020204" pitchFamily="34" charset="0"/>
              </a:rPr>
              <a:t>Priya</a:t>
            </a:r>
            <a:r>
              <a:rPr lang="en-US" baseline="0" dirty="0">
                <a:latin typeface="Arial" panose="020B0604020202020204" pitchFamily="34" charset="0"/>
                <a:cs typeface="Arial" panose="020B0604020202020204" pitchFamily="34" charset="0"/>
              </a:rPr>
              <a:t> will spend on her outfit after she received the indicated discounts.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0" y="3644900"/>
            <a:ext cx="9144000" cy="1753772"/>
          </a:xfrm>
          <a:prstGeom prst="rect">
            <a:avLst/>
          </a:prstGeom>
        </p:spPr>
      </p:pic>
      <p:pic>
        <p:nvPicPr>
          <p:cNvPr id="8" name="Picture 7"/>
          <p:cNvPicPr>
            <a:picLocks noChangeAspect="1"/>
          </p:cNvPicPr>
          <p:nvPr/>
        </p:nvPicPr>
        <p:blipFill>
          <a:blip r:embed="rId4"/>
          <a:stretch>
            <a:fillRect/>
          </a:stretch>
        </p:blipFill>
        <p:spPr>
          <a:xfrm>
            <a:off x="3340100" y="4356100"/>
            <a:ext cx="850900" cy="316614"/>
          </a:xfrm>
          <a:prstGeom prst="rect">
            <a:avLst/>
          </a:prstGeom>
        </p:spPr>
      </p:pic>
      <p:pic>
        <p:nvPicPr>
          <p:cNvPr id="9" name="Picture 8"/>
          <p:cNvPicPr>
            <a:picLocks noChangeAspect="1"/>
          </p:cNvPicPr>
          <p:nvPr/>
        </p:nvPicPr>
        <p:blipFill>
          <a:blip r:embed="rId5"/>
          <a:stretch>
            <a:fillRect/>
          </a:stretch>
        </p:blipFill>
        <p:spPr>
          <a:xfrm>
            <a:off x="203200" y="5537200"/>
            <a:ext cx="4089400" cy="444500"/>
          </a:xfrm>
          <a:prstGeom prst="rect">
            <a:avLst/>
          </a:prstGeom>
        </p:spPr>
      </p:pic>
      <p:pic>
        <p:nvPicPr>
          <p:cNvPr id="10" name="Picture 9"/>
          <p:cNvPicPr>
            <a:picLocks noChangeAspect="1"/>
          </p:cNvPicPr>
          <p:nvPr/>
        </p:nvPicPr>
        <p:blipFill>
          <a:blip r:embed="rId6"/>
          <a:stretch>
            <a:fillRect/>
          </a:stretch>
        </p:blipFill>
        <p:spPr>
          <a:xfrm>
            <a:off x="1841500" y="4838700"/>
            <a:ext cx="901700" cy="479628"/>
          </a:xfrm>
          <a:prstGeom prst="rect">
            <a:avLst/>
          </a:prstGeom>
        </p:spPr>
      </p:pic>
      <p:pic>
        <p:nvPicPr>
          <p:cNvPr id="11" name="Picture 10"/>
          <p:cNvPicPr>
            <a:picLocks noChangeAspect="1"/>
          </p:cNvPicPr>
          <p:nvPr/>
        </p:nvPicPr>
        <p:blipFill>
          <a:blip r:embed="rId7"/>
          <a:stretch>
            <a:fillRect/>
          </a:stretch>
        </p:blipFill>
        <p:spPr>
          <a:xfrm>
            <a:off x="165100" y="5537200"/>
            <a:ext cx="4127500" cy="495300"/>
          </a:xfrm>
          <a:prstGeom prst="rect">
            <a:avLst/>
          </a:prstGeom>
        </p:spPr>
      </p:pic>
      <p:pic>
        <p:nvPicPr>
          <p:cNvPr id="12" name="Picture 11"/>
          <p:cNvPicPr>
            <a:picLocks noChangeAspect="1"/>
          </p:cNvPicPr>
          <p:nvPr/>
        </p:nvPicPr>
        <p:blipFill>
          <a:blip r:embed="rId8"/>
          <a:stretch>
            <a:fillRect/>
          </a:stretch>
        </p:blipFill>
        <p:spPr>
          <a:xfrm>
            <a:off x="165100" y="5562600"/>
            <a:ext cx="4267200" cy="469900"/>
          </a:xfrm>
          <a:prstGeom prst="rect">
            <a:avLst/>
          </a:prstGeom>
        </p:spPr>
      </p:pic>
      <p:pic>
        <p:nvPicPr>
          <p:cNvPr id="13" name="Picture 12"/>
          <p:cNvPicPr>
            <a:picLocks noChangeAspect="1"/>
          </p:cNvPicPr>
          <p:nvPr/>
        </p:nvPicPr>
        <p:blipFill>
          <a:blip r:embed="rId9"/>
          <a:stretch>
            <a:fillRect/>
          </a:stretch>
        </p:blipFill>
        <p:spPr>
          <a:xfrm>
            <a:off x="4787900" y="4356099"/>
            <a:ext cx="939800" cy="347317"/>
          </a:xfrm>
          <a:prstGeom prst="rect">
            <a:avLst/>
          </a:prstGeom>
        </p:spPr>
      </p:pic>
      <p:pic>
        <p:nvPicPr>
          <p:cNvPr id="14" name="Picture 13"/>
          <p:cNvPicPr>
            <a:picLocks noChangeAspect="1"/>
          </p:cNvPicPr>
          <p:nvPr/>
        </p:nvPicPr>
        <p:blipFill>
          <a:blip r:embed="rId10"/>
          <a:stretch>
            <a:fillRect/>
          </a:stretch>
        </p:blipFill>
        <p:spPr>
          <a:xfrm>
            <a:off x="165100" y="5575300"/>
            <a:ext cx="4267200" cy="457200"/>
          </a:xfrm>
          <a:prstGeom prst="rect">
            <a:avLst/>
          </a:prstGeom>
        </p:spPr>
      </p:pic>
      <p:pic>
        <p:nvPicPr>
          <p:cNvPr id="15" name="Picture 14"/>
          <p:cNvPicPr>
            <a:picLocks noChangeAspect="1"/>
          </p:cNvPicPr>
          <p:nvPr/>
        </p:nvPicPr>
        <p:blipFill>
          <a:blip r:embed="rId11"/>
          <a:stretch>
            <a:fillRect/>
          </a:stretch>
        </p:blipFill>
        <p:spPr>
          <a:xfrm>
            <a:off x="6629400" y="4818886"/>
            <a:ext cx="850900" cy="499441"/>
          </a:xfrm>
          <a:prstGeom prst="rect">
            <a:avLst/>
          </a:prstGeom>
        </p:spPr>
      </p:pic>
      <p:pic>
        <p:nvPicPr>
          <p:cNvPr id="16" name="Picture 15"/>
          <p:cNvPicPr>
            <a:picLocks noChangeAspect="1"/>
          </p:cNvPicPr>
          <p:nvPr/>
        </p:nvPicPr>
        <p:blipFill>
          <a:blip r:embed="rId12"/>
          <a:stretch>
            <a:fillRect/>
          </a:stretch>
        </p:blipFill>
        <p:spPr>
          <a:xfrm>
            <a:off x="190500" y="5537200"/>
            <a:ext cx="4483100" cy="508000"/>
          </a:xfrm>
          <a:prstGeom prst="rect">
            <a:avLst/>
          </a:prstGeom>
        </p:spPr>
      </p:pic>
      <p:pic>
        <p:nvPicPr>
          <p:cNvPr id="17" name="Picture 16"/>
          <p:cNvPicPr>
            <a:picLocks noChangeAspect="1"/>
          </p:cNvPicPr>
          <p:nvPr/>
        </p:nvPicPr>
        <p:blipFill>
          <a:blip r:embed="rId13"/>
          <a:stretch>
            <a:fillRect/>
          </a:stretch>
        </p:blipFill>
        <p:spPr>
          <a:xfrm>
            <a:off x="7874000" y="4356099"/>
            <a:ext cx="952500" cy="361950"/>
          </a:xfrm>
          <a:prstGeom prst="rect">
            <a:avLst/>
          </a:prstGeom>
        </p:spPr>
      </p:pic>
      <p:pic>
        <p:nvPicPr>
          <p:cNvPr id="19" name="Picture 18"/>
          <p:cNvPicPr>
            <a:picLocks noChangeAspect="1"/>
          </p:cNvPicPr>
          <p:nvPr/>
        </p:nvPicPr>
        <p:blipFill>
          <a:blip r:embed="rId14"/>
          <a:stretch>
            <a:fillRect/>
          </a:stretch>
        </p:blipFill>
        <p:spPr>
          <a:xfrm>
            <a:off x="165100" y="5505450"/>
            <a:ext cx="8210550" cy="476250"/>
          </a:xfrm>
          <a:prstGeom prst="rect">
            <a:avLst/>
          </a:prstGeom>
        </p:spPr>
      </p:pic>
      <p:sp>
        <p:nvSpPr>
          <p:cNvPr id="18" name="Title 1"/>
          <p:cNvSpPr txBox="1">
            <a:spLocks/>
          </p:cNvSpPr>
          <p:nvPr/>
        </p:nvSpPr>
        <p:spPr>
          <a:xfrm>
            <a:off x="457200" y="602960"/>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27:  Solving Percent Problems</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Tree>
    <p:extLst>
      <p:ext uri="{BB962C8B-B14F-4D97-AF65-F5344CB8AC3E}">
        <p14:creationId xmlns:p14="http://schemas.microsoft.com/office/powerpoint/2010/main" val="1631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32395"/>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28:  Solving Percent Problems</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
        <p:nvSpPr>
          <p:cNvPr id="5" name="Content Placeholder 2"/>
          <p:cNvSpPr txBox="1">
            <a:spLocks/>
          </p:cNvSpPr>
          <p:nvPr/>
        </p:nvSpPr>
        <p:spPr>
          <a:xfrm>
            <a:off x="355600" y="1532474"/>
            <a:ext cx="8229600" cy="48429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a:t>
            </a:r>
          </a:p>
          <a:p>
            <a:pPr>
              <a:buFont typeface="Arial" pitchFamily="34" charset="0"/>
              <a:buChar char="•"/>
            </a:pPr>
            <a:r>
              <a:rPr lang="en-US" baseline="0" dirty="0" smtClean="0">
                <a:latin typeface="Arial" panose="020B0604020202020204" pitchFamily="34" charset="0"/>
                <a:cs typeface="Arial" panose="020B0604020202020204" pitchFamily="34" charset="0"/>
              </a:rPr>
              <a:t>Given a part and a percent, students find the percent of a quantity and solve problems involving finding the whole.  </a:t>
            </a:r>
          </a:p>
          <a:p>
            <a:pPr marL="0" indent="0"/>
            <a:endParaRPr lang="en-US" baseline="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If an item is discounted </a:t>
            </a:r>
            <a:r>
              <a:rPr lang="en-US" sz="2800" i="1" dirty="0">
                <a:latin typeface="Arial" panose="020B0604020202020204" pitchFamily="34" charset="0"/>
                <a:cs typeface="Arial" panose="020B0604020202020204" pitchFamily="34" charset="0"/>
              </a:rPr>
              <a:t>20%</a:t>
            </a:r>
            <a:r>
              <a:rPr lang="en-US" sz="2800" dirty="0">
                <a:latin typeface="Arial" panose="020B0604020202020204" pitchFamily="34" charset="0"/>
                <a:cs typeface="Arial" panose="020B0604020202020204" pitchFamily="34" charset="0"/>
              </a:rPr>
              <a:t>, the sale price is what percent of the original price?  </a:t>
            </a:r>
          </a:p>
          <a:p>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If </a:t>
            </a:r>
            <a:r>
              <a:rPr lang="en-US" sz="2800" dirty="0">
                <a:latin typeface="Arial" panose="020B0604020202020204" pitchFamily="34" charset="0"/>
                <a:cs typeface="Arial" panose="020B0604020202020204" pitchFamily="34" charset="0"/>
              </a:rPr>
              <a:t>the original price of the item is </a:t>
            </a:r>
            <a:r>
              <a:rPr lang="en-US" sz="2800" i="1" dirty="0">
                <a:latin typeface="Arial" panose="020B0604020202020204" pitchFamily="34" charset="0"/>
                <a:cs typeface="Arial" panose="020B0604020202020204" pitchFamily="34" charset="0"/>
              </a:rPr>
              <a:t>$400</a:t>
            </a:r>
            <a:r>
              <a:rPr lang="en-US" sz="2800" dirty="0">
                <a:latin typeface="Arial" panose="020B0604020202020204" pitchFamily="34" charset="0"/>
                <a:cs typeface="Arial" panose="020B0604020202020204" pitchFamily="34" charset="0"/>
              </a:rPr>
              <a:t>, what is the dollar amount of the discount?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How much is the sale price?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1714500" y="3429000"/>
            <a:ext cx="1587500" cy="384848"/>
          </a:xfrm>
          <a:prstGeom prst="rect">
            <a:avLst/>
          </a:prstGeom>
        </p:spPr>
      </p:pic>
      <p:pic>
        <p:nvPicPr>
          <p:cNvPr id="10" name="Picture 9"/>
          <p:cNvPicPr>
            <a:picLocks noChangeAspect="1"/>
          </p:cNvPicPr>
          <p:nvPr/>
        </p:nvPicPr>
        <p:blipFill>
          <a:blip r:embed="rId4"/>
          <a:stretch>
            <a:fillRect/>
          </a:stretch>
        </p:blipFill>
        <p:spPr>
          <a:xfrm>
            <a:off x="3657600" y="3405352"/>
            <a:ext cx="1651000" cy="408495"/>
          </a:xfrm>
          <a:prstGeom prst="rect">
            <a:avLst/>
          </a:prstGeom>
        </p:spPr>
      </p:pic>
      <p:pic>
        <p:nvPicPr>
          <p:cNvPr id="11" name="Picture 10"/>
          <p:cNvPicPr>
            <a:picLocks noChangeAspect="1"/>
          </p:cNvPicPr>
          <p:nvPr/>
        </p:nvPicPr>
        <p:blipFill>
          <a:blip r:embed="rId5"/>
          <a:stretch>
            <a:fillRect/>
          </a:stretch>
        </p:blipFill>
        <p:spPr>
          <a:xfrm>
            <a:off x="1968500" y="4419600"/>
            <a:ext cx="1333500" cy="495300"/>
          </a:xfrm>
          <a:prstGeom prst="rect">
            <a:avLst/>
          </a:prstGeom>
        </p:spPr>
      </p:pic>
      <p:pic>
        <p:nvPicPr>
          <p:cNvPr id="12" name="Picture 11"/>
          <p:cNvPicPr>
            <a:picLocks noChangeAspect="1"/>
          </p:cNvPicPr>
          <p:nvPr/>
        </p:nvPicPr>
        <p:blipFill>
          <a:blip r:embed="rId6"/>
          <a:stretch>
            <a:fillRect/>
          </a:stretch>
        </p:blipFill>
        <p:spPr>
          <a:xfrm>
            <a:off x="3657600" y="4368800"/>
            <a:ext cx="1803400" cy="546100"/>
          </a:xfrm>
          <a:prstGeom prst="rect">
            <a:avLst/>
          </a:prstGeom>
        </p:spPr>
      </p:pic>
      <p:pic>
        <p:nvPicPr>
          <p:cNvPr id="13" name="Picture 12"/>
          <p:cNvPicPr>
            <a:picLocks noChangeAspect="1"/>
          </p:cNvPicPr>
          <p:nvPr/>
        </p:nvPicPr>
        <p:blipFill>
          <a:blip r:embed="rId7"/>
          <a:stretch>
            <a:fillRect/>
          </a:stretch>
        </p:blipFill>
        <p:spPr>
          <a:xfrm>
            <a:off x="5740400" y="4419600"/>
            <a:ext cx="1117600" cy="358736"/>
          </a:xfrm>
          <a:prstGeom prst="rect">
            <a:avLst/>
          </a:prstGeom>
        </p:spPr>
      </p:pic>
      <p:pic>
        <p:nvPicPr>
          <p:cNvPr id="14" name="Picture 13"/>
          <p:cNvPicPr>
            <a:picLocks noChangeAspect="1"/>
          </p:cNvPicPr>
          <p:nvPr/>
        </p:nvPicPr>
        <p:blipFill>
          <a:blip r:embed="rId8"/>
          <a:stretch>
            <a:fillRect/>
          </a:stretch>
        </p:blipFill>
        <p:spPr>
          <a:xfrm>
            <a:off x="457200" y="5410200"/>
            <a:ext cx="1485900" cy="469900"/>
          </a:xfrm>
          <a:prstGeom prst="rect">
            <a:avLst/>
          </a:prstGeom>
        </p:spPr>
      </p:pic>
      <p:pic>
        <p:nvPicPr>
          <p:cNvPr id="15" name="Picture 14"/>
          <p:cNvPicPr>
            <a:picLocks noChangeAspect="1"/>
          </p:cNvPicPr>
          <p:nvPr/>
        </p:nvPicPr>
        <p:blipFill>
          <a:blip r:embed="rId9"/>
          <a:stretch>
            <a:fillRect/>
          </a:stretch>
        </p:blipFill>
        <p:spPr>
          <a:xfrm>
            <a:off x="2082800" y="5450052"/>
            <a:ext cx="3657600" cy="469900"/>
          </a:xfrm>
          <a:prstGeom prst="rect">
            <a:avLst/>
          </a:prstGeom>
        </p:spPr>
      </p:pic>
      <p:pic>
        <p:nvPicPr>
          <p:cNvPr id="16" name="Picture 15"/>
          <p:cNvPicPr>
            <a:picLocks noChangeAspect="1"/>
          </p:cNvPicPr>
          <p:nvPr/>
        </p:nvPicPr>
        <p:blipFill>
          <a:blip r:embed="rId10"/>
          <a:stretch>
            <a:fillRect/>
          </a:stretch>
        </p:blipFill>
        <p:spPr>
          <a:xfrm>
            <a:off x="5880100" y="5489904"/>
            <a:ext cx="1511300" cy="368300"/>
          </a:xfrm>
          <a:prstGeom prst="rect">
            <a:avLst/>
          </a:prstGeom>
        </p:spPr>
      </p:pic>
      <p:pic>
        <p:nvPicPr>
          <p:cNvPr id="17" name="Picture 16" descr="lesson-icon-problem.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5623" y="190500"/>
            <a:ext cx="562353" cy="562353"/>
          </a:xfrm>
          <a:prstGeom prst="rect">
            <a:avLst/>
          </a:prstGeom>
        </p:spPr>
      </p:pic>
    </p:spTree>
    <p:extLst>
      <p:ext uri="{BB962C8B-B14F-4D97-AF65-F5344CB8AC3E}">
        <p14:creationId xmlns:p14="http://schemas.microsoft.com/office/powerpoint/2010/main" val="23545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9899" y="708092"/>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29:  Solving Percent Problems</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
        <p:nvSpPr>
          <p:cNvPr id="5" name="Content Placeholder 2"/>
          <p:cNvSpPr txBox="1">
            <a:spLocks/>
          </p:cNvSpPr>
          <p:nvPr/>
        </p:nvSpPr>
        <p:spPr>
          <a:xfrm>
            <a:off x="355600" y="1532474"/>
            <a:ext cx="8229600" cy="35602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Student Outcome</a:t>
            </a:r>
          </a:p>
          <a:p>
            <a:pPr>
              <a:buFont typeface="Arial" pitchFamily="34" charset="0"/>
              <a:buChar char="•"/>
            </a:pPr>
            <a:r>
              <a:rPr lang="en-US" baseline="0" dirty="0" smtClean="0">
                <a:latin typeface="Arial" panose="020B0604020202020204" pitchFamily="34" charset="0"/>
                <a:cs typeface="Arial" panose="020B0604020202020204" pitchFamily="34" charset="0"/>
              </a:rPr>
              <a:t>Students find the percent of a quantity.  </a:t>
            </a:r>
          </a:p>
          <a:p>
            <a:pPr>
              <a:buFont typeface="Arial" pitchFamily="34" charset="0"/>
              <a:buChar char="•"/>
            </a:pPr>
            <a:r>
              <a:rPr lang="en-US" baseline="0" dirty="0" smtClean="0">
                <a:latin typeface="Arial" panose="020B0604020202020204" pitchFamily="34" charset="0"/>
                <a:cs typeface="Arial" panose="020B0604020202020204" pitchFamily="34" charset="0"/>
              </a:rPr>
              <a:t>Given a part and the percent, students solve problems involving finding the whole.  </a:t>
            </a:r>
          </a:p>
          <a:p>
            <a:pPr marL="0" indent="0"/>
            <a:endParaRPr lang="en-US" baseline="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Claim:  If an item is already on sale and then there is another discount taken off the new price, this is the same as taking the sum of the two discounts off the original price. </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Use at least one model to solve each problem (e.g., tape diagram, table, double number line diagram, </a:t>
            </a:r>
            <a:r>
              <a:rPr lang="en-US" sz="2800" i="1" dirty="0">
                <a:latin typeface="Arial" panose="020B0604020202020204" pitchFamily="34" charset="0"/>
                <a:cs typeface="Arial" panose="020B0604020202020204" pitchFamily="34" charset="0"/>
              </a:rPr>
              <a:t>10×10</a:t>
            </a:r>
            <a:r>
              <a:rPr lang="en-US" sz="2800" dirty="0">
                <a:latin typeface="Arial" panose="020B0604020202020204" pitchFamily="34" charset="0"/>
                <a:cs typeface="Arial" panose="020B0604020202020204" pitchFamily="34" charset="0"/>
              </a:rPr>
              <a:t> grid).</a:t>
            </a: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5" descr="lesson-icon-explor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445" y="426915"/>
            <a:ext cx="562353" cy="562353"/>
          </a:xfrm>
          <a:prstGeom prst="rect">
            <a:avLst/>
          </a:prstGeom>
        </p:spPr>
      </p:pic>
    </p:spTree>
    <p:extLst>
      <p:ext uri="{BB962C8B-B14F-4D97-AF65-F5344CB8AC3E}">
        <p14:creationId xmlns:p14="http://schemas.microsoft.com/office/powerpoint/2010/main" val="237162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530291"/>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800" b="1" dirty="0" smtClean="0">
                <a:solidFill>
                  <a:schemeClr val="accent6">
                    <a:lumMod val="75000"/>
                  </a:schemeClr>
                </a:solidFill>
                <a:latin typeface="Agenda-Light"/>
              </a:rPr>
              <a:t>Lesson 1 - Ratios</a:t>
            </a:r>
            <a:endParaRPr lang="en-US" sz="4800" b="1" dirty="0">
              <a:solidFill>
                <a:schemeClr val="accent6">
                  <a:lumMod val="75000"/>
                </a:schemeClr>
              </a:solidFill>
              <a:latin typeface="Agenda-Light"/>
            </a:endParaRPr>
          </a:p>
        </p:txBody>
      </p:sp>
      <p:sp>
        <p:nvSpPr>
          <p:cNvPr id="7" name="Content Placeholder 2"/>
          <p:cNvSpPr txBox="1">
            <a:spLocks/>
          </p:cNvSpPr>
          <p:nvPr/>
        </p:nvSpPr>
        <p:spPr>
          <a:xfrm>
            <a:off x="457200" y="1497443"/>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baseline="0" dirty="0" smtClean="0">
                <a:latin typeface="Arial" panose="020B0604020202020204" pitchFamily="34" charset="0"/>
                <a:cs typeface="Arial" panose="020B0604020202020204" pitchFamily="34" charset="0"/>
              </a:rPr>
              <a:t>Lesson Notes:</a:t>
            </a:r>
          </a:p>
          <a:p>
            <a:pPr>
              <a:buFont typeface="Arial"/>
              <a:buChar char="•"/>
            </a:pPr>
            <a:r>
              <a:rPr lang="en-US" baseline="0" dirty="0" smtClean="0">
                <a:latin typeface="Arial" panose="020B0604020202020204" pitchFamily="34" charset="0"/>
                <a:cs typeface="Arial" panose="020B0604020202020204" pitchFamily="34" charset="0"/>
              </a:rPr>
              <a:t>The first two lessons of this module will develop the students understanding and definition of the term </a:t>
            </a:r>
            <a:r>
              <a:rPr lang="en-US" b="1" baseline="0" dirty="0" smtClean="0">
                <a:latin typeface="Arial" panose="020B0604020202020204" pitchFamily="34" charset="0"/>
                <a:cs typeface="Arial" panose="020B0604020202020204" pitchFamily="34" charset="0"/>
              </a:rPr>
              <a:t>ratio</a:t>
            </a:r>
            <a:r>
              <a:rPr lang="en-US" baseline="0" dirty="0" smtClean="0">
                <a:latin typeface="Arial" panose="020B0604020202020204" pitchFamily="34" charset="0"/>
                <a:cs typeface="Arial" panose="020B0604020202020204" pitchFamily="34" charset="0"/>
              </a:rPr>
              <a:t>.  </a:t>
            </a:r>
          </a:p>
          <a:p>
            <a:pPr>
              <a:buFont typeface="Arial"/>
              <a:buChar char="•"/>
            </a:pPr>
            <a:r>
              <a:rPr lang="en-US" baseline="0" dirty="0" smtClean="0">
                <a:latin typeface="Arial" panose="020B0604020202020204" pitchFamily="34" charset="0"/>
                <a:cs typeface="Arial" panose="020B0604020202020204" pitchFamily="34" charset="0"/>
              </a:rPr>
              <a:t>A ratio is always a pair of numbers, like </a:t>
            </a:r>
            <a:r>
              <a:rPr lang="en-US" i="1" baseline="0" dirty="0" smtClean="0">
                <a:latin typeface="Arial" panose="020B0604020202020204" pitchFamily="34" charset="0"/>
                <a:cs typeface="Arial" panose="020B0604020202020204" pitchFamily="34" charset="0"/>
              </a:rPr>
              <a:t>2:3</a:t>
            </a:r>
            <a:r>
              <a:rPr lang="en-US" baseline="0" dirty="0" smtClean="0">
                <a:latin typeface="Arial" panose="020B0604020202020204" pitchFamily="34" charset="0"/>
                <a:cs typeface="Arial" panose="020B0604020202020204" pitchFamily="34" charset="0"/>
              </a:rPr>
              <a:t>, and never a pair of quantities like </a:t>
            </a:r>
            <a:r>
              <a:rPr lang="en-US" i="1" baseline="0" dirty="0" smtClean="0">
                <a:latin typeface="Arial" panose="020B0604020202020204" pitchFamily="34" charset="0"/>
                <a:cs typeface="Arial" panose="020B0604020202020204" pitchFamily="34" charset="0"/>
              </a:rPr>
              <a:t>2 cm : 3 sec</a:t>
            </a:r>
            <a:r>
              <a:rPr lang="en-US" baseline="0" dirty="0" smtClean="0">
                <a:latin typeface="Arial" panose="020B0604020202020204" pitchFamily="34" charset="0"/>
                <a:cs typeface="Arial" panose="020B0604020202020204" pitchFamily="34" charset="0"/>
              </a:rPr>
              <a:t>.  Keeping this straight for students will require consistently correct use of the term ratio.  It will require keeping track of the units in a word problem separately.  </a:t>
            </a:r>
          </a:p>
          <a:p>
            <a:pPr>
              <a:buFont typeface="Arial"/>
              <a:buChar char="•"/>
            </a:pPr>
            <a:r>
              <a:rPr lang="en-US" baseline="0" dirty="0" smtClean="0">
                <a:latin typeface="Arial" panose="020B0604020202020204" pitchFamily="34" charset="0"/>
                <a:cs typeface="Arial" panose="020B0604020202020204" pitchFamily="34" charset="0"/>
              </a:rPr>
              <a:t>To help distinguish between ratios and statements about quantities that define ratios, we use the term </a:t>
            </a:r>
            <a:r>
              <a:rPr lang="en-US" i="1" baseline="0" dirty="0" smtClean="0">
                <a:latin typeface="Arial" panose="020B0604020202020204" pitchFamily="34" charset="0"/>
                <a:cs typeface="Arial" panose="020B0604020202020204" pitchFamily="34" charset="0"/>
              </a:rPr>
              <a:t>ratio relationship</a:t>
            </a:r>
            <a:r>
              <a:rPr lang="en-US" baseline="0" dirty="0" smtClean="0">
                <a:latin typeface="Arial" panose="020B0604020202020204" pitchFamily="34" charset="0"/>
                <a:cs typeface="Arial" panose="020B0604020202020204" pitchFamily="34" charset="0"/>
              </a:rPr>
              <a:t> to describe an English phrase in a word problem that indicates a ratio.  </a:t>
            </a:r>
          </a:p>
          <a:p>
            <a:pPr>
              <a:buFont typeface="Arial"/>
              <a:buChar char="•"/>
            </a:pPr>
            <a:r>
              <a:rPr lang="en-US" baseline="0" dirty="0" smtClean="0">
                <a:latin typeface="Arial" panose="020B0604020202020204" pitchFamily="34" charset="0"/>
                <a:cs typeface="Arial" panose="020B0604020202020204" pitchFamily="34" charset="0"/>
              </a:rPr>
              <a:t>Typical examples of ratio relationship descriptions include, “3 cups to 4 cups,” “5 miles in 4 hours,” etc.  The ratios for these ratio relationships are 3:4 and 5:4, respectively. </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54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5600" y="1532474"/>
            <a:ext cx="8229600" cy="43222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 </a:t>
            </a:r>
          </a:p>
          <a:p>
            <a:pPr lvl="1"/>
            <a:r>
              <a:rPr lang="en-US" baseline="0" dirty="0">
                <a:solidFill>
                  <a:srgbClr val="0A2D6B"/>
                </a:solidFill>
                <a:latin typeface="Arial" panose="020B0604020202020204" pitchFamily="34" charset="0"/>
                <a:cs typeface="Arial" panose="020B0604020202020204" pitchFamily="34" charset="0"/>
              </a:rPr>
              <a:t>Make a prediction.  Do you think the claim is true or false?</a:t>
            </a:r>
            <a:r>
              <a:rPr lang="en-US" u="sng" baseline="0" dirty="0">
                <a:solidFill>
                  <a:srgbClr val="0A2D6B"/>
                </a:solidFill>
                <a:latin typeface="Arial" panose="020B0604020202020204" pitchFamily="34" charset="0"/>
                <a:cs typeface="Arial" panose="020B0604020202020204" pitchFamily="34" charset="0"/>
              </a:rPr>
              <a:t>                            </a:t>
            </a:r>
            <a:r>
              <a:rPr lang="en-US" baseline="0" dirty="0">
                <a:solidFill>
                  <a:srgbClr val="0A2D6B"/>
                </a:solidFill>
                <a:latin typeface="Arial" panose="020B0604020202020204" pitchFamily="34" charset="0"/>
                <a:cs typeface="Arial" panose="020B0604020202020204" pitchFamily="34" charset="0"/>
              </a:rPr>
              <a:t>  Explain.</a:t>
            </a:r>
          </a:p>
          <a:p>
            <a:endParaRPr lang="en-US" sz="1400" baseline="0" dirty="0">
              <a:latin typeface="Arial" panose="020B0604020202020204" pitchFamily="34" charset="0"/>
              <a:cs typeface="Arial" panose="020B0604020202020204" pitchFamily="34" charset="0"/>
            </a:endParaRPr>
          </a:p>
          <a:p>
            <a:pPr lvl="1"/>
            <a:r>
              <a:rPr lang="en-US" baseline="0" dirty="0">
                <a:solidFill>
                  <a:srgbClr val="0A2D6B"/>
                </a:solidFill>
                <a:latin typeface="Arial" panose="020B0604020202020204" pitchFamily="34" charset="0"/>
                <a:cs typeface="Arial" panose="020B0604020202020204" pitchFamily="34" charset="0"/>
              </a:rPr>
              <a:t>Sam purchased</a:t>
            </a:r>
            <a:r>
              <a:rPr lang="en-US" i="1" baseline="0" dirty="0">
                <a:solidFill>
                  <a:srgbClr val="0A2D6B"/>
                </a:solidFill>
                <a:latin typeface="Arial" panose="020B0604020202020204" pitchFamily="34" charset="0"/>
                <a:cs typeface="Arial" panose="020B0604020202020204" pitchFamily="34" charset="0"/>
              </a:rPr>
              <a:t> 3</a:t>
            </a:r>
            <a:r>
              <a:rPr lang="en-US" baseline="0" dirty="0">
                <a:solidFill>
                  <a:srgbClr val="0A2D6B"/>
                </a:solidFill>
                <a:latin typeface="Arial" panose="020B0604020202020204" pitchFamily="34" charset="0"/>
                <a:cs typeface="Arial" panose="020B0604020202020204" pitchFamily="34" charset="0"/>
              </a:rPr>
              <a:t> games for </a:t>
            </a:r>
            <a:r>
              <a:rPr lang="en-US" i="1" baseline="0" dirty="0">
                <a:solidFill>
                  <a:srgbClr val="0A2D6B"/>
                </a:solidFill>
                <a:latin typeface="Arial" panose="020B0604020202020204" pitchFamily="34" charset="0"/>
                <a:cs typeface="Arial" panose="020B0604020202020204" pitchFamily="34" charset="0"/>
              </a:rPr>
              <a:t>$140</a:t>
            </a:r>
            <a:r>
              <a:rPr lang="en-US" baseline="0" dirty="0">
                <a:solidFill>
                  <a:srgbClr val="0A2D6B"/>
                </a:solidFill>
                <a:latin typeface="Arial" panose="020B0604020202020204" pitchFamily="34" charset="0"/>
                <a:cs typeface="Arial" panose="020B0604020202020204" pitchFamily="34" charset="0"/>
              </a:rPr>
              <a:t> after a discount of </a:t>
            </a:r>
            <a:r>
              <a:rPr lang="en-US" i="1" baseline="0" dirty="0">
                <a:solidFill>
                  <a:srgbClr val="0A2D6B"/>
                </a:solidFill>
                <a:latin typeface="Arial" panose="020B0604020202020204" pitchFamily="34" charset="0"/>
                <a:cs typeface="Arial" panose="020B0604020202020204" pitchFamily="34" charset="0"/>
              </a:rPr>
              <a:t>30%</a:t>
            </a:r>
            <a:r>
              <a:rPr lang="en-US" baseline="0" dirty="0">
                <a:solidFill>
                  <a:srgbClr val="0A2D6B"/>
                </a:solidFill>
                <a:latin typeface="Arial" panose="020B0604020202020204" pitchFamily="34" charset="0"/>
                <a:cs typeface="Arial" panose="020B0604020202020204" pitchFamily="34" charset="0"/>
              </a:rPr>
              <a:t>.  What was the original price</a:t>
            </a:r>
            <a:r>
              <a:rPr lang="en-US" baseline="0" dirty="0" smtClean="0">
                <a:solidFill>
                  <a:srgbClr val="0A2D6B"/>
                </a:solidFill>
                <a:latin typeface="Arial" panose="020B0604020202020204" pitchFamily="34" charset="0"/>
                <a:cs typeface="Arial" panose="020B0604020202020204" pitchFamily="34" charset="0"/>
              </a:rPr>
              <a:t>?</a:t>
            </a:r>
          </a:p>
          <a:p>
            <a:pPr lvl="1"/>
            <a:endParaRPr lang="en-US" baseline="0" dirty="0">
              <a:solidFill>
                <a:srgbClr val="0A2D6B"/>
              </a:solidFill>
              <a:latin typeface="Arial" panose="020B0604020202020204" pitchFamily="34" charset="0"/>
              <a:cs typeface="Arial" panose="020B0604020202020204" pitchFamily="34" charset="0"/>
            </a:endParaRPr>
          </a:p>
          <a:p>
            <a:pPr lvl="1"/>
            <a:r>
              <a:rPr lang="en-US" baseline="0" dirty="0">
                <a:solidFill>
                  <a:srgbClr val="0A2D6B"/>
                </a:solidFill>
                <a:latin typeface="Arial" panose="020B0604020202020204" pitchFamily="34" charset="0"/>
                <a:cs typeface="Arial" panose="020B0604020202020204" pitchFamily="34" charset="0"/>
              </a:rPr>
              <a:t>If Sam had used a </a:t>
            </a:r>
            <a:r>
              <a:rPr lang="en-US" i="1" baseline="0" dirty="0">
                <a:solidFill>
                  <a:srgbClr val="0A2D6B"/>
                </a:solidFill>
                <a:latin typeface="Arial" panose="020B0604020202020204" pitchFamily="34" charset="0"/>
                <a:cs typeface="Arial" panose="020B0604020202020204" pitchFamily="34" charset="0"/>
              </a:rPr>
              <a:t>20%</a:t>
            </a:r>
            <a:r>
              <a:rPr lang="en-US" baseline="0" dirty="0">
                <a:solidFill>
                  <a:srgbClr val="0A2D6B"/>
                </a:solidFill>
                <a:latin typeface="Arial" panose="020B0604020202020204" pitchFamily="34" charset="0"/>
                <a:cs typeface="Arial" panose="020B0604020202020204" pitchFamily="34" charset="0"/>
              </a:rPr>
              <a:t> off coupon and opened a frequent shopper discount membership to save </a:t>
            </a:r>
            <a:r>
              <a:rPr lang="en-US" i="1" baseline="0" dirty="0">
                <a:solidFill>
                  <a:srgbClr val="0A2D6B"/>
                </a:solidFill>
                <a:latin typeface="Arial" panose="020B0604020202020204" pitchFamily="34" charset="0"/>
                <a:cs typeface="Arial" panose="020B0604020202020204" pitchFamily="34" charset="0"/>
              </a:rPr>
              <a:t>10%</a:t>
            </a:r>
            <a:r>
              <a:rPr lang="en-US" baseline="0" dirty="0">
                <a:solidFill>
                  <a:srgbClr val="0A2D6B"/>
                </a:solidFill>
                <a:latin typeface="Arial" panose="020B0604020202020204" pitchFamily="34" charset="0"/>
                <a:cs typeface="Arial" panose="020B0604020202020204" pitchFamily="34" charset="0"/>
              </a:rPr>
              <a:t>, would the games still have a total of </a:t>
            </a:r>
            <a:r>
              <a:rPr lang="en-US" i="1" baseline="0" dirty="0">
                <a:solidFill>
                  <a:srgbClr val="0A2D6B"/>
                </a:solidFill>
                <a:latin typeface="Arial" panose="020B0604020202020204" pitchFamily="34" charset="0"/>
                <a:cs typeface="Arial" panose="020B0604020202020204" pitchFamily="34" charset="0"/>
              </a:rPr>
              <a:t>$140</a:t>
            </a:r>
            <a:r>
              <a:rPr lang="en-US" baseline="0" dirty="0" smtClean="0">
                <a:solidFill>
                  <a:srgbClr val="0A2D6B"/>
                </a:solidFill>
                <a:latin typeface="Arial" panose="020B0604020202020204" pitchFamily="34" charset="0"/>
                <a:cs typeface="Arial" panose="020B0604020202020204" pitchFamily="34" charset="0"/>
              </a:rPr>
              <a:t>?</a:t>
            </a:r>
          </a:p>
          <a:p>
            <a:pPr lvl="1"/>
            <a:endParaRPr lang="en-US" baseline="0" dirty="0">
              <a:solidFill>
                <a:srgbClr val="0A2D6B"/>
              </a:solidFill>
              <a:latin typeface="Arial" panose="020B0604020202020204" pitchFamily="34" charset="0"/>
              <a:cs typeface="Arial" panose="020B0604020202020204" pitchFamily="34" charset="0"/>
            </a:endParaRPr>
          </a:p>
          <a:p>
            <a:pPr lvl="1"/>
            <a:r>
              <a:rPr lang="en-US" baseline="0" dirty="0">
                <a:solidFill>
                  <a:srgbClr val="0A2D6B"/>
                </a:solidFill>
                <a:latin typeface="Arial" panose="020B0604020202020204" pitchFamily="34" charset="0"/>
                <a:cs typeface="Arial" panose="020B0604020202020204" pitchFamily="34" charset="0"/>
              </a:rPr>
              <a:t>Do you agree with the claim? </a:t>
            </a:r>
            <a:r>
              <a:rPr lang="en-US" u="sng" baseline="0" dirty="0">
                <a:solidFill>
                  <a:srgbClr val="0A2D6B"/>
                </a:solidFill>
                <a:latin typeface="Arial" panose="020B0604020202020204" pitchFamily="34" charset="0"/>
                <a:cs typeface="Arial" panose="020B0604020202020204" pitchFamily="34" charset="0"/>
              </a:rPr>
              <a:t>                               </a:t>
            </a:r>
            <a:r>
              <a:rPr lang="en-US" baseline="0" dirty="0">
                <a:solidFill>
                  <a:srgbClr val="0A2D6B"/>
                </a:solidFill>
                <a:latin typeface="Arial" panose="020B0604020202020204" pitchFamily="34" charset="0"/>
                <a:cs typeface="Arial" panose="020B0604020202020204" pitchFamily="34" charset="0"/>
              </a:rPr>
              <a:t>  Explain why or why not.  Create a new example to help support your claim. </a:t>
            </a:r>
            <a:endParaRPr lang="en-US" sz="4800" baseline="0" dirty="0">
              <a:solidFill>
                <a:srgbClr val="0A2D6B"/>
              </a:solidFill>
              <a:latin typeface="Arial" panose="020B0604020202020204" pitchFamily="34" charset="0"/>
              <a:cs typeface="Arial" panose="020B0604020202020204" pitchFamily="34" charset="0"/>
            </a:endParaRPr>
          </a:p>
          <a:p>
            <a:pPr marL="280988" lvl="1" indent="0">
              <a:buNone/>
            </a:pPr>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endParaRPr lang="en-US" sz="28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a:p>
            <a:pPr marL="0" indent="0"/>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Title 1"/>
          <p:cNvSpPr txBox="1">
            <a:spLocks/>
          </p:cNvSpPr>
          <p:nvPr/>
        </p:nvSpPr>
        <p:spPr>
          <a:xfrm>
            <a:off x="469899" y="865747"/>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marL="1828800" indent="-1828800"/>
            <a:r>
              <a:rPr lang="en-US" sz="3000" b="1" baseline="0" dirty="0" smtClean="0">
                <a:solidFill>
                  <a:schemeClr val="accent6">
                    <a:lumMod val="75000"/>
                  </a:schemeClr>
                </a:solidFill>
                <a:latin typeface="Agenda-Light"/>
              </a:rPr>
              <a:t>Lesson 29:  Solving Percent Problems</a:t>
            </a:r>
            <a:r>
              <a:rPr lang="en-US" b="1" dirty="0" smtClean="0">
                <a:solidFill>
                  <a:schemeClr val="accent6">
                    <a:lumMod val="75000"/>
                  </a:schemeClr>
                </a:solidFill>
                <a:latin typeface="Agenda-Light"/>
              </a:rPr>
              <a:t/>
            </a:r>
            <a:br>
              <a:rPr lang="en-US" b="1" dirty="0" smtClean="0">
                <a:solidFill>
                  <a:schemeClr val="accent6">
                    <a:lumMod val="75000"/>
                  </a:schemeClr>
                </a:solidFill>
                <a:latin typeface="Agenda-Light"/>
              </a:rPr>
            </a:br>
            <a:endParaRPr lang="en-US" b="1" dirty="0">
              <a:solidFill>
                <a:schemeClr val="accent6">
                  <a:lumMod val="75000"/>
                </a:schemeClr>
              </a:solidFill>
              <a:latin typeface="Agenda-Light"/>
            </a:endParaRPr>
          </a:p>
        </p:txBody>
      </p:sp>
    </p:spTree>
    <p:extLst>
      <p:ext uri="{BB962C8B-B14F-4D97-AF65-F5344CB8AC3E}">
        <p14:creationId xmlns:p14="http://schemas.microsoft.com/office/powerpoint/2010/main" val="6680209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a:prstGeom prst="rect">
            <a:avLst/>
          </a:prstGeom>
        </p:spPr>
        <p:txBody>
          <a:bodyPr/>
          <a:lstStyle/>
          <a:p>
            <a:r>
              <a:rPr lang="en-US" dirty="0" smtClean="0"/>
              <a:t>Module Review</a:t>
            </a:r>
            <a:endParaRPr lang="en-US" dirty="0"/>
          </a:p>
        </p:txBody>
      </p:sp>
      <p:sp>
        <p:nvSpPr>
          <p:cNvPr id="4" name="Content Placeholder 3"/>
          <p:cNvSpPr>
            <a:spLocks noGrp="1"/>
          </p:cNvSpPr>
          <p:nvPr>
            <p:ph idx="4294967295"/>
          </p:nvPr>
        </p:nvSpPr>
        <p:spPr>
          <a:xfrm>
            <a:off x="457200" y="1913474"/>
            <a:ext cx="8229600" cy="4019126"/>
          </a:xfrm>
          <a:prstGeom prst="rect">
            <a:avLst/>
          </a:prstGeom>
          <a:effectLst/>
        </p:spPr>
        <p:txBody>
          <a:bodyPr/>
          <a:lstStyle/>
          <a:p>
            <a:pPr marL="457200" lvl="0" indent="-457200">
              <a:spcAft>
                <a:spcPts val="600"/>
              </a:spcAft>
              <a:buFont typeface="Arial" pitchFamily="34" charset="0"/>
              <a:buChar char="•"/>
            </a:pPr>
            <a:r>
              <a:rPr lang="en-US" dirty="0">
                <a:latin typeface="Arial" panose="020B0604020202020204" pitchFamily="34" charset="0"/>
                <a:cs typeface="Arial" panose="020B0604020202020204" pitchFamily="34" charset="0"/>
              </a:rPr>
              <a:t>Modules Overviews and Topic Openers provide essential information about the instructional path of the module and are key tools in planning for successful implementation.</a:t>
            </a:r>
          </a:p>
          <a:p>
            <a:pPr marL="457200" indent="-457200">
              <a:spcAft>
                <a:spcPts val="600"/>
              </a:spcAft>
              <a:buFont typeface="Arial" pitchFamily="34" charset="0"/>
              <a:buChar char="•"/>
            </a:pPr>
            <a:r>
              <a:rPr lang="en-US" dirty="0">
                <a:latin typeface="Arial" panose="020B0604020202020204" pitchFamily="34" charset="0"/>
                <a:cs typeface="Arial" panose="020B0604020202020204" pitchFamily="34" charset="0"/>
              </a:rPr>
              <a:t>Each of the lesson components are necessary in order to achieve balanced, rigorous instruction and to bring the Standards to life.</a:t>
            </a:r>
          </a:p>
          <a:p>
            <a:pPr marL="457200" indent="-457200">
              <a:spcAft>
                <a:spcPts val="600"/>
              </a:spcAft>
              <a:buFont typeface="Arial" pitchFamily="34" charset="0"/>
              <a:buChar char="•"/>
            </a:pPr>
            <a:r>
              <a:rPr lang="en-US" dirty="0">
                <a:latin typeface="Arial" panose="020B0604020202020204" pitchFamily="34" charset="0"/>
                <a:cs typeface="Arial" panose="020B0604020202020204" pitchFamily="34" charset="0"/>
              </a:rPr>
              <a:t>The Exit Ticket is an essential piece of the Student Debrief and provides daily formative assessment.</a:t>
            </a:r>
          </a:p>
          <a:p>
            <a:pPr marL="457200" indent="-457200">
              <a:spcAft>
                <a:spcPts val="600"/>
              </a:spcAft>
              <a:buFont typeface="Arial" pitchFamily="34" charset="0"/>
              <a:buChar char="•"/>
            </a:pPr>
            <a:r>
              <a:rPr lang="en-US" dirty="0">
                <a:latin typeface="Arial" panose="020B0604020202020204" pitchFamily="34" charset="0"/>
                <a:cs typeface="Arial" panose="020B0604020202020204" pitchFamily="34" charset="0"/>
              </a:rPr>
              <a:t>Opportunities to nurture the Standards for Mathematical Practice are embedded throughout the lesson.</a:t>
            </a:r>
          </a:p>
          <a:p>
            <a:pPr algn="ct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6397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a:prstGeom prst="rect">
            <a:avLst/>
          </a:prstGeom>
        </p:spPr>
        <p:txBody>
          <a:bodyPr/>
          <a:lstStyle/>
          <a:p>
            <a:r>
              <a:rPr lang="en-US" dirty="0" smtClean="0"/>
              <a:t>Preparation for Implementation</a:t>
            </a:r>
            <a:endParaRPr lang="en-US" dirty="0"/>
          </a:p>
        </p:txBody>
      </p:sp>
      <p:sp>
        <p:nvSpPr>
          <p:cNvPr id="4" name="Content Placeholder 3"/>
          <p:cNvSpPr>
            <a:spLocks noGrp="1"/>
          </p:cNvSpPr>
          <p:nvPr>
            <p:ph idx="4294967295"/>
          </p:nvPr>
        </p:nvSpPr>
        <p:spPr>
          <a:xfrm>
            <a:off x="457200" y="1913474"/>
            <a:ext cx="8229600" cy="4019126"/>
          </a:xfrm>
          <a:prstGeom prst="rect">
            <a:avLst/>
          </a:prstGeom>
          <a:effectLst/>
        </p:spPr>
        <p:txBody>
          <a:bodyPr/>
          <a:lstStyle/>
          <a:p>
            <a:pPr algn="ctr"/>
            <a:endParaRPr lang="en-US" b="1" dirty="0">
              <a:effectLst/>
            </a:endParaRPr>
          </a:p>
        </p:txBody>
      </p:sp>
    </p:spTree>
    <p:extLst>
      <p:ext uri="{BB962C8B-B14F-4D97-AF65-F5344CB8AC3E}">
        <p14:creationId xmlns:p14="http://schemas.microsoft.com/office/powerpoint/2010/main" val="310807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5450" y="851883"/>
            <a:ext cx="8229600" cy="824382"/>
          </a:xfrm>
          <a:prstGeom prst="rect">
            <a:avLst/>
          </a:prstGeom>
        </p:spPr>
        <p:txBody>
          <a:bodyPr/>
          <a:lst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4800" b="1" dirty="0" smtClean="0">
                <a:solidFill>
                  <a:schemeClr val="accent6">
                    <a:lumMod val="75000"/>
                  </a:schemeClr>
                </a:solidFill>
                <a:latin typeface="Agenda-Light"/>
              </a:rPr>
              <a:t>Lesson 1- Ratios – Example </a:t>
            </a:r>
            <a:endParaRPr lang="en-US" sz="4800" b="1" dirty="0">
              <a:solidFill>
                <a:schemeClr val="accent6">
                  <a:lumMod val="75000"/>
                </a:schemeClr>
              </a:solidFill>
              <a:latin typeface="Agenda-Light"/>
            </a:endParaRPr>
          </a:p>
        </p:txBody>
      </p:sp>
      <p:sp>
        <p:nvSpPr>
          <p:cNvPr id="4" name="Content Placeholder 2"/>
          <p:cNvSpPr txBox="1">
            <a:spLocks/>
          </p:cNvSpPr>
          <p:nvPr/>
        </p:nvSpPr>
        <p:spPr>
          <a:xfrm>
            <a:off x="457200" y="1913474"/>
            <a:ext cx="8229600" cy="4019126"/>
          </a:xfrm>
          <a:prstGeom prst="rect">
            <a:avLst/>
          </a:prstGeom>
        </p:spPr>
        <p:txBody>
          <a:bodyPr/>
          <a:lst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latin typeface="Arial" panose="020B0604020202020204" pitchFamily="34" charset="0"/>
                <a:cs typeface="Arial" panose="020B0604020202020204" pitchFamily="34" charset="0"/>
              </a:rPr>
              <a:t>The coed soccer team has four times as many boys on it as it has girls. We say the </a:t>
            </a:r>
            <a:r>
              <a:rPr lang="en-US" b="1" baseline="0" dirty="0" smtClean="0">
                <a:latin typeface="Arial" panose="020B0604020202020204" pitchFamily="34" charset="0"/>
                <a:cs typeface="Arial" panose="020B0604020202020204" pitchFamily="34" charset="0"/>
              </a:rPr>
              <a:t>ratio</a:t>
            </a:r>
            <a:r>
              <a:rPr lang="en-US" baseline="0" dirty="0" smtClean="0">
                <a:latin typeface="Arial" panose="020B0604020202020204" pitchFamily="34" charset="0"/>
                <a:cs typeface="Arial" panose="020B0604020202020204" pitchFamily="34" charset="0"/>
              </a:rPr>
              <a:t> of the number of boys to the number of girls on the team is 4:1, we read this as “four to one.”</a:t>
            </a:r>
          </a:p>
          <a:p>
            <a:pPr>
              <a:buFont typeface="Arial"/>
              <a:buChar char="•"/>
            </a:pPr>
            <a:r>
              <a:rPr lang="en-US" baseline="0" dirty="0" smtClean="0">
                <a:latin typeface="Arial" panose="020B0604020202020204" pitchFamily="34" charset="0"/>
                <a:cs typeface="Arial" panose="020B0604020202020204" pitchFamily="34" charset="0"/>
              </a:rPr>
              <a:t>	Let’s create a table to show how many boys and how many girls are on the team.</a:t>
            </a:r>
          </a:p>
          <a:p>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76864885"/>
              </p:ext>
            </p:extLst>
          </p:nvPr>
        </p:nvGraphicFramePr>
        <p:xfrm>
          <a:off x="1358900" y="3815080"/>
          <a:ext cx="6096000" cy="14681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 of Boys</a:t>
                      </a:r>
                      <a:endParaRPr lang="en-US" dirty="0"/>
                    </a:p>
                  </a:txBody>
                  <a:tcPr/>
                </a:tc>
                <a:tc>
                  <a:txBody>
                    <a:bodyPr/>
                    <a:lstStyle/>
                    <a:p>
                      <a:pPr algn="ctr"/>
                      <a:r>
                        <a:rPr lang="en-US" dirty="0" smtClean="0"/>
                        <a:t># of Girls</a:t>
                      </a:r>
                      <a:endParaRPr lang="en-US" dirty="0"/>
                    </a:p>
                  </a:txBody>
                  <a:tcPr/>
                </a:tc>
                <a:tc>
                  <a:txBody>
                    <a:bodyPr/>
                    <a:lstStyle/>
                    <a:p>
                      <a:pPr algn="ctr"/>
                      <a:r>
                        <a:rPr lang="en-US" dirty="0" smtClean="0"/>
                        <a:t>Total # of Players</a:t>
                      </a:r>
                      <a:endParaRPr lang="en-US" dirty="0"/>
                    </a:p>
                  </a:txBody>
                  <a:tcPr/>
                </a:tc>
              </a:tr>
              <a:tr h="0">
                <a:tc>
                  <a:txBody>
                    <a:bodyPr/>
                    <a:lstStyle/>
                    <a:p>
                      <a:pPr algn="ctr"/>
                      <a:r>
                        <a:rPr lang="en-US" dirty="0" smtClean="0"/>
                        <a:t>4</a:t>
                      </a:r>
                      <a:endParaRPr lang="en-US" dirty="0"/>
                    </a:p>
                  </a:txBody>
                  <a:tcPr/>
                </a:tc>
                <a:tc>
                  <a:txBody>
                    <a:bodyPr/>
                    <a:lstStyle/>
                    <a:p>
                      <a:pPr algn="ctr"/>
                      <a:r>
                        <a:rPr lang="en-US" dirty="0" smtClean="0"/>
                        <a:t>1</a:t>
                      </a:r>
                      <a:endParaRPr lang="en-US" dirty="0"/>
                    </a:p>
                  </a:txBody>
                  <a:tcPr/>
                </a:tc>
                <a:tc>
                  <a:txBody>
                    <a:bodyPr/>
                    <a:lstStyle/>
                    <a:p>
                      <a:pPr algn="ctr"/>
                      <a:r>
                        <a:rPr lang="en-US" dirty="0" smtClean="0"/>
                        <a:t>5</a:t>
                      </a:r>
                      <a:endParaRPr lang="en-US" dirty="0"/>
                    </a:p>
                  </a:txBody>
                  <a:tcPr/>
                </a:tc>
              </a:tr>
              <a:tr h="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9" name="TextBox 8"/>
          <p:cNvSpPr txBox="1"/>
          <p:nvPr/>
        </p:nvSpPr>
        <p:spPr>
          <a:xfrm>
            <a:off x="2247900" y="4559300"/>
            <a:ext cx="520700" cy="338554"/>
          </a:xfrm>
          <a:prstGeom prst="rect">
            <a:avLst/>
          </a:prstGeom>
          <a:noFill/>
        </p:spPr>
        <p:txBody>
          <a:bodyPr wrap="square" rtlCol="0">
            <a:spAutoFit/>
          </a:bodyPr>
          <a:lstStyle/>
          <a:p>
            <a:r>
              <a:rPr lang="en-US" sz="2400" dirty="0" smtClean="0"/>
              <a:t>8</a:t>
            </a:r>
            <a:endParaRPr lang="en-US" sz="2400" dirty="0"/>
          </a:p>
        </p:txBody>
      </p:sp>
      <p:sp>
        <p:nvSpPr>
          <p:cNvPr id="10" name="TextBox 9"/>
          <p:cNvSpPr txBox="1"/>
          <p:nvPr/>
        </p:nvSpPr>
        <p:spPr>
          <a:xfrm>
            <a:off x="4279900" y="4572000"/>
            <a:ext cx="520700" cy="338554"/>
          </a:xfrm>
          <a:prstGeom prst="rect">
            <a:avLst/>
          </a:prstGeom>
          <a:noFill/>
        </p:spPr>
        <p:txBody>
          <a:bodyPr wrap="square" rtlCol="0">
            <a:spAutoFit/>
          </a:bodyPr>
          <a:lstStyle/>
          <a:p>
            <a:r>
              <a:rPr lang="en-US" sz="2400" dirty="0"/>
              <a:t>2</a:t>
            </a:r>
          </a:p>
        </p:txBody>
      </p:sp>
      <p:sp>
        <p:nvSpPr>
          <p:cNvPr id="11" name="TextBox 10"/>
          <p:cNvSpPr txBox="1"/>
          <p:nvPr/>
        </p:nvSpPr>
        <p:spPr>
          <a:xfrm>
            <a:off x="6248400" y="4542423"/>
            <a:ext cx="520700" cy="338554"/>
          </a:xfrm>
          <a:prstGeom prst="rect">
            <a:avLst/>
          </a:prstGeom>
          <a:noFill/>
        </p:spPr>
        <p:txBody>
          <a:bodyPr wrap="square" rtlCol="0">
            <a:spAutoFit/>
          </a:bodyPr>
          <a:lstStyle/>
          <a:p>
            <a:r>
              <a:rPr lang="en-US" sz="2400" dirty="0" smtClean="0"/>
              <a:t>10</a:t>
            </a:r>
            <a:endParaRPr lang="en-US" sz="2400" dirty="0"/>
          </a:p>
        </p:txBody>
      </p:sp>
      <p:sp>
        <p:nvSpPr>
          <p:cNvPr id="12" name="TextBox 11"/>
          <p:cNvSpPr txBox="1"/>
          <p:nvPr/>
        </p:nvSpPr>
        <p:spPr>
          <a:xfrm>
            <a:off x="2190750" y="4944646"/>
            <a:ext cx="520700" cy="338554"/>
          </a:xfrm>
          <a:prstGeom prst="rect">
            <a:avLst/>
          </a:prstGeom>
          <a:noFill/>
        </p:spPr>
        <p:txBody>
          <a:bodyPr wrap="square" rtlCol="0">
            <a:spAutoFit/>
          </a:bodyPr>
          <a:lstStyle/>
          <a:p>
            <a:r>
              <a:rPr lang="en-US" sz="2400" dirty="0" smtClean="0"/>
              <a:t>12</a:t>
            </a:r>
            <a:endParaRPr lang="en-US" sz="2400" dirty="0"/>
          </a:p>
        </p:txBody>
      </p:sp>
      <p:sp>
        <p:nvSpPr>
          <p:cNvPr id="13" name="TextBox 12"/>
          <p:cNvSpPr txBox="1"/>
          <p:nvPr/>
        </p:nvSpPr>
        <p:spPr>
          <a:xfrm>
            <a:off x="4292600" y="4948654"/>
            <a:ext cx="520700" cy="338554"/>
          </a:xfrm>
          <a:prstGeom prst="rect">
            <a:avLst/>
          </a:prstGeom>
          <a:noFill/>
        </p:spPr>
        <p:txBody>
          <a:bodyPr wrap="square" rtlCol="0">
            <a:spAutoFit/>
          </a:bodyPr>
          <a:lstStyle/>
          <a:p>
            <a:r>
              <a:rPr lang="en-US" sz="2400" dirty="0"/>
              <a:t>3</a:t>
            </a:r>
          </a:p>
        </p:txBody>
      </p:sp>
      <p:sp>
        <p:nvSpPr>
          <p:cNvPr id="14" name="TextBox 13"/>
          <p:cNvSpPr txBox="1"/>
          <p:nvPr/>
        </p:nvSpPr>
        <p:spPr>
          <a:xfrm>
            <a:off x="6248400" y="4948654"/>
            <a:ext cx="520700" cy="338554"/>
          </a:xfrm>
          <a:prstGeom prst="rect">
            <a:avLst/>
          </a:prstGeom>
          <a:noFill/>
        </p:spPr>
        <p:txBody>
          <a:bodyPr wrap="square" rtlCol="0">
            <a:spAutoFit/>
          </a:bodyPr>
          <a:lstStyle/>
          <a:p>
            <a:r>
              <a:rPr lang="en-US" sz="2400" dirty="0" smtClean="0"/>
              <a:t>15</a:t>
            </a:r>
            <a:endParaRPr lang="en-US" sz="2400" dirty="0"/>
          </a:p>
        </p:txBody>
      </p:sp>
    </p:spTree>
    <p:extLst>
      <p:ext uri="{BB962C8B-B14F-4D97-AF65-F5344CB8AC3E}">
        <p14:creationId xmlns:p14="http://schemas.microsoft.com/office/powerpoint/2010/main" val="9973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BA2D9-5438-4974-ACB4-E9D0A254C4B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4162C89-4C69-4ABE-B325-FF0E73555B34}">
  <ds:schemaRefs>
    <ds:schemaRef ds:uri="http://schemas.microsoft.com/sharepoint/v3/contenttype/forms"/>
  </ds:schemaRefs>
</ds:datastoreItem>
</file>

<file path=customXml/itemProps3.xml><?xml version="1.0" encoding="utf-8"?>
<ds:datastoreItem xmlns:ds="http://schemas.openxmlformats.org/officeDocument/2006/customXml" ds:itemID="{16576B9D-5287-4A87-9B81-FDABA9520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22133</TotalTime>
  <Words>14007</Words>
  <Application>Microsoft Office PowerPoint</Application>
  <PresentationFormat>On-screen Show (4:3)</PresentationFormat>
  <Paragraphs>1360</Paragraphs>
  <Slides>82</Slides>
  <Notes>77</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3" baseType="lpstr">
      <vt:lpstr>MS Mincho</vt:lpstr>
      <vt:lpstr>ＭＳ Ｐゴシック</vt:lpstr>
      <vt:lpstr>Agenda-Bold</vt:lpstr>
      <vt:lpstr>Agenda-Light</vt:lpstr>
      <vt:lpstr>Arial</vt:lpstr>
      <vt:lpstr>Calibri</vt:lpstr>
      <vt:lpstr>Rockwell</vt:lpstr>
      <vt:lpstr>Symbol</vt:lpstr>
      <vt:lpstr>Times New Roman</vt:lpstr>
      <vt:lpstr>engageNY_PowerPoint_Template_20110624</vt:lpstr>
      <vt:lpstr>Document</vt:lpstr>
      <vt:lpstr>PowerPoint Presentation</vt:lpstr>
      <vt:lpstr>PowerPoint Presentation</vt:lpstr>
      <vt:lpstr>Agenda</vt:lpstr>
      <vt:lpstr>Introduction to the Lesson Structure</vt:lpstr>
      <vt:lpstr>Lesson Types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Review</vt:lpstr>
      <vt:lpstr>Preparation for Implementation</vt:lpstr>
    </vt:vector>
  </TitlesOfParts>
  <Company>Something Digital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Bren Bryant</cp:lastModifiedBy>
  <cp:revision>900</cp:revision>
  <cp:lastPrinted>2014-07-08T13:05:56Z</cp:lastPrinted>
  <dcterms:created xsi:type="dcterms:W3CDTF">2011-06-29T20:45:58Z</dcterms:created>
  <dcterms:modified xsi:type="dcterms:W3CDTF">2014-07-14T03:29:00Z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