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2"/>
  </p:notesMasterIdLst>
  <p:handoutMasterIdLst>
    <p:handoutMasterId r:id="rId93"/>
  </p:handoutMasterIdLst>
  <p:sldIdLst>
    <p:sldId id="259" r:id="rId5"/>
    <p:sldId id="260" r:id="rId6"/>
    <p:sldId id="340" r:id="rId7"/>
    <p:sldId id="265" r:id="rId8"/>
    <p:sldId id="341" r:id="rId9"/>
    <p:sldId id="266" r:id="rId10"/>
    <p:sldId id="267" r:id="rId11"/>
    <p:sldId id="271" r:id="rId12"/>
    <p:sldId id="272" r:id="rId13"/>
    <p:sldId id="273" r:id="rId14"/>
    <p:sldId id="270" r:id="rId15"/>
    <p:sldId id="268" r:id="rId16"/>
    <p:sldId id="274" r:id="rId17"/>
    <p:sldId id="269" r:id="rId18"/>
    <p:sldId id="275" r:id="rId19"/>
    <p:sldId id="276" r:id="rId20"/>
    <p:sldId id="277" r:id="rId21"/>
    <p:sldId id="278" r:id="rId22"/>
    <p:sldId id="279" r:id="rId23"/>
    <p:sldId id="280" r:id="rId24"/>
    <p:sldId id="342"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335" r:id="rId42"/>
    <p:sldId id="298" r:id="rId43"/>
    <p:sldId id="336" r:id="rId44"/>
    <p:sldId id="299" r:id="rId45"/>
    <p:sldId id="300" r:id="rId46"/>
    <p:sldId id="301" r:id="rId47"/>
    <p:sldId id="302" r:id="rId48"/>
    <p:sldId id="337"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6" r:id="rId62"/>
    <p:sldId id="338" r:id="rId63"/>
    <p:sldId id="317" r:id="rId64"/>
    <p:sldId id="318" r:id="rId65"/>
    <p:sldId id="319" r:id="rId66"/>
    <p:sldId id="320" r:id="rId67"/>
    <p:sldId id="321" r:id="rId68"/>
    <p:sldId id="322" r:id="rId69"/>
    <p:sldId id="323" r:id="rId70"/>
    <p:sldId id="324" r:id="rId71"/>
    <p:sldId id="339" r:id="rId72"/>
    <p:sldId id="325" r:id="rId73"/>
    <p:sldId id="326" r:id="rId74"/>
    <p:sldId id="327" r:id="rId75"/>
    <p:sldId id="328" r:id="rId76"/>
    <p:sldId id="329" r:id="rId77"/>
    <p:sldId id="343" r:id="rId78"/>
    <p:sldId id="344" r:id="rId79"/>
    <p:sldId id="345" r:id="rId80"/>
    <p:sldId id="346" r:id="rId81"/>
    <p:sldId id="347" r:id="rId82"/>
    <p:sldId id="348" r:id="rId83"/>
    <p:sldId id="349" r:id="rId84"/>
    <p:sldId id="350" r:id="rId85"/>
    <p:sldId id="330" r:id="rId86"/>
    <p:sldId id="331" r:id="rId87"/>
    <p:sldId id="332" r:id="rId88"/>
    <p:sldId id="333" r:id="rId89"/>
    <p:sldId id="351" r:id="rId90"/>
    <p:sldId id="334" r:id="rId9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tgLp+D742TJ+Dl3HVG0ng==" hashData="o4QZpZg3g2kAa4VqCviXBgWLtt4SxzYO9amNZH+qlerMnrHfFD+0w27R/YRZXRUK8Mk5tKugE0lZ4+LLSHH+f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316"/>
    <a:srgbClr val="FFFFFF"/>
    <a:srgbClr val="194467"/>
    <a:srgbClr val="DF6314"/>
    <a:srgbClr val="636466"/>
    <a:srgbClr val="F09372"/>
    <a:srgbClr val="E27548"/>
    <a:srgbClr val="D4F9E2"/>
    <a:srgbClr val="D4F9F6"/>
    <a:srgbClr val="C8D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582" autoAdjust="0"/>
  </p:normalViewPr>
  <p:slideViewPr>
    <p:cSldViewPr snapToObjects="1">
      <p:cViewPr varScale="1">
        <p:scale>
          <a:sx n="51" d="100"/>
          <a:sy n="51" d="100"/>
        </p:scale>
        <p:origin x="1980" y="66"/>
      </p:cViewPr>
      <p:guideLst>
        <p:guide orient="horz" pos="2160"/>
        <p:guide pos="2880"/>
      </p:guideLst>
    </p:cSldViewPr>
  </p:slideViewPr>
  <p:outlineViewPr>
    <p:cViewPr>
      <p:scale>
        <a:sx n="33" d="100"/>
        <a:sy n="33" d="100"/>
      </p:scale>
      <p:origin x="0" y="3342"/>
    </p:cViewPr>
  </p:outlineViewPr>
  <p:notesTextViewPr>
    <p:cViewPr>
      <p:scale>
        <a:sx n="150" d="100"/>
        <a:sy n="150" d="100"/>
      </p:scale>
      <p:origin x="0" y="0"/>
    </p:cViewPr>
  </p:notesTextViewPr>
  <p:sorterViewPr>
    <p:cViewPr>
      <p:scale>
        <a:sx n="100" d="100"/>
        <a:sy n="100" d="100"/>
      </p:scale>
      <p:origin x="0" y="0"/>
    </p:cViewPr>
  </p:sorterViewPr>
  <p:notesViewPr>
    <p:cSldViewPr snapToObjects="1">
      <p:cViewPr>
        <p:scale>
          <a:sx n="80" d="100"/>
          <a:sy n="80" d="100"/>
        </p:scale>
        <p:origin x="222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artb:Documents:GRAPHS%20IN%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28654737611499"/>
          <c:y val="7.0852072016843501E-2"/>
          <c:w val="0.71933881349441597"/>
          <c:h val="0.71053469943570402"/>
        </c:manualLayout>
      </c:layout>
      <c:scatterChart>
        <c:scatterStyle val="lineMarker"/>
        <c:varyColors val="0"/>
        <c:ser>
          <c:idx val="0"/>
          <c:order val="0"/>
          <c:spPr>
            <a:ln w="28575">
              <a:noFill/>
            </a:ln>
          </c:spPr>
          <c:xVal>
            <c:numRef>
              <c:f>Sheet1!$A$1:$A$9</c:f>
              <c:numCache>
                <c:formatCode>General</c:formatCode>
                <c:ptCount val="9"/>
                <c:pt idx="0">
                  <c:v>2</c:v>
                </c:pt>
                <c:pt idx="1">
                  <c:v>4</c:v>
                </c:pt>
                <c:pt idx="2">
                  <c:v>6</c:v>
                </c:pt>
                <c:pt idx="3">
                  <c:v>8</c:v>
                </c:pt>
              </c:numCache>
            </c:numRef>
          </c:xVal>
          <c:yVal>
            <c:numRef>
              <c:f>Sheet1!$B$1:$B$9</c:f>
              <c:numCache>
                <c:formatCode>General</c:formatCode>
                <c:ptCount val="9"/>
                <c:pt idx="0">
                  <c:v>3</c:v>
                </c:pt>
                <c:pt idx="1">
                  <c:v>6</c:v>
                </c:pt>
                <c:pt idx="2">
                  <c:v>9</c:v>
                </c:pt>
                <c:pt idx="3">
                  <c:v>12</c:v>
                </c:pt>
              </c:numCache>
            </c:numRef>
          </c:yVal>
          <c:smooth val="0"/>
        </c:ser>
        <c:dLbls>
          <c:showLegendKey val="0"/>
          <c:showVal val="0"/>
          <c:showCatName val="0"/>
          <c:showSerName val="0"/>
          <c:showPercent val="0"/>
          <c:showBubbleSize val="0"/>
        </c:dLbls>
        <c:axId val="326702672"/>
        <c:axId val="326701496"/>
      </c:scatterChart>
      <c:valAx>
        <c:axId val="326702672"/>
        <c:scaling>
          <c:orientation val="minMax"/>
          <c:max val="10"/>
          <c:min val="0"/>
        </c:scaling>
        <c:delete val="0"/>
        <c:axPos val="b"/>
        <c:majorGridlines/>
        <c:title>
          <c:tx>
            <c:rich>
              <a:bodyPr/>
              <a:lstStyle/>
              <a:p>
                <a:pPr>
                  <a:defRPr sz="800"/>
                </a:pPr>
                <a:r>
                  <a:rPr lang="en-US" sz="800"/>
                  <a:t>Number Of Candy Bars Sold</a:t>
                </a:r>
              </a:p>
            </c:rich>
          </c:tx>
          <c:overlay val="0"/>
        </c:title>
        <c:numFmt formatCode="General" sourceLinked="1"/>
        <c:majorTickMark val="out"/>
        <c:minorTickMark val="none"/>
        <c:tickLblPos val="nextTo"/>
        <c:txPr>
          <a:bodyPr/>
          <a:lstStyle/>
          <a:p>
            <a:pPr>
              <a:defRPr sz="700"/>
            </a:pPr>
            <a:endParaRPr lang="en-US"/>
          </a:p>
        </c:txPr>
        <c:crossAx val="326701496"/>
        <c:crosses val="autoZero"/>
        <c:crossBetween val="midCat"/>
        <c:majorUnit val="1"/>
      </c:valAx>
      <c:valAx>
        <c:axId val="326701496"/>
        <c:scaling>
          <c:orientation val="minMax"/>
          <c:max val="14"/>
          <c:min val="0"/>
        </c:scaling>
        <c:delete val="0"/>
        <c:axPos val="l"/>
        <c:majorGridlines/>
        <c:title>
          <c:tx>
            <c:rich>
              <a:bodyPr rot="-5400000" vert="horz"/>
              <a:lstStyle/>
              <a:p>
                <a:pPr>
                  <a:defRPr sz="800"/>
                </a:pPr>
                <a:r>
                  <a:rPr lang="en-US" sz="800"/>
                  <a:t>Money Received</a:t>
                </a:r>
              </a:p>
            </c:rich>
          </c:tx>
          <c:layout>
            <c:manualLayout>
              <c:xMode val="edge"/>
              <c:yMode val="edge"/>
              <c:x val="5.5288196980460003E-2"/>
              <c:y val="0.19089924424052901"/>
            </c:manualLayout>
          </c:layout>
          <c:overlay val="0"/>
        </c:title>
        <c:numFmt formatCode="General" sourceLinked="1"/>
        <c:majorTickMark val="out"/>
        <c:minorTickMark val="none"/>
        <c:tickLblPos val="nextTo"/>
        <c:txPr>
          <a:bodyPr/>
          <a:lstStyle/>
          <a:p>
            <a:pPr>
              <a:defRPr sz="700"/>
            </a:pPr>
            <a:endParaRPr lang="en-US"/>
          </a:p>
        </c:txPr>
        <c:crossAx val="326702672"/>
        <c:crosses val="autoZero"/>
        <c:crossBetween val="midCat"/>
        <c:majorUnit val="1"/>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9C373-8FE1-4598-8BEE-81D7365E88B7}" type="doc">
      <dgm:prSet loTypeId="urn:microsoft.com/office/officeart/2005/8/layout/hierarchy4" loCatId="relationship" qsTypeId="urn:microsoft.com/office/officeart/2005/8/quickstyle/simple1" qsCatId="simple" csTypeId="urn:microsoft.com/office/officeart/2005/8/colors/colorful1#1" csCatId="colorful" phldr="1"/>
      <dgm:spPr/>
      <dgm:t>
        <a:bodyPr/>
        <a:lstStyle/>
        <a:p>
          <a:endParaRPr lang="en-US"/>
        </a:p>
      </dgm:t>
    </dgm:pt>
    <dgm:pt modelId="{75528345-B79B-42B6-8229-F3C4C0B179F7}">
      <dgm:prSet phldrT="[Text]"/>
      <dgm:spPr>
        <a:solidFill>
          <a:srgbClr val="DF6316"/>
        </a:solidFill>
      </dgm:spPr>
      <dgm:t>
        <a:bodyPr/>
        <a:lstStyle/>
        <a:p>
          <a:r>
            <a:rPr lang="en-US" dirty="0" smtClean="0"/>
            <a:t>Module Overview</a:t>
          </a:r>
          <a:endParaRPr lang="en-US" dirty="0"/>
        </a:p>
      </dgm:t>
    </dgm:pt>
    <dgm:pt modelId="{AA97573D-C4CF-4D72-9B03-7DA214FAE17F}" type="parTrans" cxnId="{323D7DA3-57DA-49AD-B483-C7D4C29B7670}">
      <dgm:prSet/>
      <dgm:spPr/>
      <dgm:t>
        <a:bodyPr/>
        <a:lstStyle/>
        <a:p>
          <a:endParaRPr lang="en-US"/>
        </a:p>
      </dgm:t>
    </dgm:pt>
    <dgm:pt modelId="{9E8A0541-AAB2-45CB-98D3-1F07684BC3BA}" type="sibTrans" cxnId="{323D7DA3-57DA-49AD-B483-C7D4C29B7670}">
      <dgm:prSet/>
      <dgm:spPr/>
      <dgm:t>
        <a:bodyPr/>
        <a:lstStyle/>
        <a:p>
          <a:endParaRPr lang="en-US"/>
        </a:p>
      </dgm:t>
    </dgm:pt>
    <dgm:pt modelId="{D4DA3F4D-7295-4201-8CF3-C0C1C3FC8272}">
      <dgm:prSet phldrT="[Text]" custT="1"/>
      <dgm:spPr>
        <a:solidFill>
          <a:srgbClr val="00B6A1"/>
        </a:solidFill>
      </dgm:spPr>
      <dgm:t>
        <a:bodyPr/>
        <a:lstStyle/>
        <a:p>
          <a:r>
            <a:rPr lang="en-US" sz="3000" dirty="0" smtClean="0"/>
            <a:t>Topic A </a:t>
          </a:r>
          <a:endParaRPr lang="en-US" sz="3000" dirty="0"/>
        </a:p>
      </dgm:t>
    </dgm:pt>
    <dgm:pt modelId="{4D95214B-C3C5-4748-AB20-717EF34249AE}" type="parTrans" cxnId="{4A4CFE16-CDBF-482B-8203-D7192E9147FB}">
      <dgm:prSet/>
      <dgm:spPr/>
      <dgm:t>
        <a:bodyPr/>
        <a:lstStyle/>
        <a:p>
          <a:endParaRPr lang="en-US"/>
        </a:p>
      </dgm:t>
    </dgm:pt>
    <dgm:pt modelId="{27FEFCB8-3F5F-427E-9178-EC6ED960AB40}" type="sibTrans" cxnId="{4A4CFE16-CDBF-482B-8203-D7192E9147FB}">
      <dgm:prSet/>
      <dgm:spPr/>
      <dgm:t>
        <a:bodyPr/>
        <a:lstStyle/>
        <a:p>
          <a:endParaRPr lang="en-US"/>
        </a:p>
      </dgm:t>
    </dgm:pt>
    <dgm:pt modelId="{A0F28CA2-A3DB-4AFC-B272-6DC5679792A1}">
      <dgm:prSet phldrT="[Text]"/>
      <dgm:spPr/>
      <dgm:t>
        <a:bodyPr/>
        <a:lstStyle/>
        <a:p>
          <a:r>
            <a:rPr lang="en-US" dirty="0" smtClean="0"/>
            <a:t>L1</a:t>
          </a:r>
          <a:endParaRPr lang="en-US" dirty="0"/>
        </a:p>
      </dgm:t>
    </dgm:pt>
    <dgm:pt modelId="{92DCB14B-5B25-4723-9F00-9A92AB15411B}" type="parTrans" cxnId="{7053B983-37BA-4FC4-965F-CBF49116CB0D}">
      <dgm:prSet/>
      <dgm:spPr/>
      <dgm:t>
        <a:bodyPr/>
        <a:lstStyle/>
        <a:p>
          <a:endParaRPr lang="en-US"/>
        </a:p>
      </dgm:t>
    </dgm:pt>
    <dgm:pt modelId="{642A9489-EEFA-413E-8FE3-C2305CE27197}" type="sibTrans" cxnId="{7053B983-37BA-4FC4-965F-CBF49116CB0D}">
      <dgm:prSet/>
      <dgm:spPr/>
      <dgm:t>
        <a:bodyPr/>
        <a:lstStyle/>
        <a:p>
          <a:endParaRPr lang="en-US"/>
        </a:p>
      </dgm:t>
    </dgm:pt>
    <dgm:pt modelId="{C87AC90F-5C2E-45B1-8DEB-7E1961C92363}">
      <dgm:prSet phldrT="[Text]" custT="1"/>
      <dgm:spPr>
        <a:solidFill>
          <a:srgbClr val="00B6A1"/>
        </a:solidFill>
      </dgm:spPr>
      <dgm:t>
        <a:bodyPr/>
        <a:lstStyle/>
        <a:p>
          <a:r>
            <a:rPr lang="en-US" sz="3000" dirty="0" smtClean="0"/>
            <a:t>Topic B </a:t>
          </a:r>
          <a:endParaRPr lang="en-US" sz="3000" dirty="0"/>
        </a:p>
      </dgm:t>
    </dgm:pt>
    <dgm:pt modelId="{E8FAA5B6-673A-4FB3-AE7A-326CAA62AF1F}" type="parTrans" cxnId="{E96F1D0E-55EF-482D-BCA9-A85E94A523E2}">
      <dgm:prSet/>
      <dgm:spPr/>
      <dgm:t>
        <a:bodyPr/>
        <a:lstStyle/>
        <a:p>
          <a:endParaRPr lang="en-US"/>
        </a:p>
      </dgm:t>
    </dgm:pt>
    <dgm:pt modelId="{02421B3E-FE87-4B64-903B-63FAEDFCEE00}" type="sibTrans" cxnId="{E96F1D0E-55EF-482D-BCA9-A85E94A523E2}">
      <dgm:prSet/>
      <dgm:spPr/>
      <dgm:t>
        <a:bodyPr/>
        <a:lstStyle/>
        <a:p>
          <a:endParaRPr lang="en-US"/>
        </a:p>
      </dgm:t>
    </dgm:pt>
    <dgm:pt modelId="{D772D67C-5F5D-499D-84DB-9514670B44E5}">
      <dgm:prSet phldrT="[Text]"/>
      <dgm:spPr/>
      <dgm:t>
        <a:bodyPr/>
        <a:lstStyle/>
        <a:p>
          <a:r>
            <a:rPr lang="en-US" dirty="0" smtClean="0"/>
            <a:t>L7</a:t>
          </a:r>
          <a:endParaRPr lang="en-US" dirty="0"/>
        </a:p>
      </dgm:t>
    </dgm:pt>
    <dgm:pt modelId="{84F651DD-1959-46F9-A100-E5D5D7763D29}" type="parTrans" cxnId="{CEE542C1-D24A-4CAA-B89A-976286151EFE}">
      <dgm:prSet/>
      <dgm:spPr/>
      <dgm:t>
        <a:bodyPr/>
        <a:lstStyle/>
        <a:p>
          <a:endParaRPr lang="en-US"/>
        </a:p>
      </dgm:t>
    </dgm:pt>
    <dgm:pt modelId="{2DCA14A8-4B01-4AA9-88E4-40A26ED42192}" type="sibTrans" cxnId="{CEE542C1-D24A-4CAA-B89A-976286151EFE}">
      <dgm:prSet/>
      <dgm:spPr/>
      <dgm:t>
        <a:bodyPr/>
        <a:lstStyle/>
        <a:p>
          <a:endParaRPr lang="en-US"/>
        </a:p>
      </dgm:t>
    </dgm:pt>
    <dgm:pt modelId="{259E6580-96A4-4D7E-BECB-57B2B90CD65D}">
      <dgm:prSet custT="1"/>
      <dgm:spPr>
        <a:solidFill>
          <a:srgbClr val="00B6A1"/>
        </a:solidFill>
      </dgm:spPr>
      <dgm:t>
        <a:bodyPr/>
        <a:lstStyle/>
        <a:p>
          <a:r>
            <a:rPr lang="en-US" sz="3000" dirty="0" smtClean="0"/>
            <a:t>Topic C</a:t>
          </a:r>
          <a:r>
            <a:rPr lang="en-US" sz="4100" dirty="0" smtClean="0"/>
            <a:t> </a:t>
          </a:r>
          <a:endParaRPr lang="en-US" sz="4100" dirty="0"/>
        </a:p>
      </dgm:t>
    </dgm:pt>
    <dgm:pt modelId="{0C0FB25E-3C5D-4861-A0D6-F9B174ABF9DA}" type="parTrans" cxnId="{941DF463-3DB6-406E-9062-C26AE1D2B7B2}">
      <dgm:prSet/>
      <dgm:spPr/>
      <dgm:t>
        <a:bodyPr/>
        <a:lstStyle/>
        <a:p>
          <a:endParaRPr lang="en-US"/>
        </a:p>
      </dgm:t>
    </dgm:pt>
    <dgm:pt modelId="{ED276536-B507-41F5-977A-927B015D56E6}" type="sibTrans" cxnId="{941DF463-3DB6-406E-9062-C26AE1D2B7B2}">
      <dgm:prSet/>
      <dgm:spPr/>
      <dgm:t>
        <a:bodyPr/>
        <a:lstStyle/>
        <a:p>
          <a:endParaRPr lang="en-US"/>
        </a:p>
      </dgm:t>
    </dgm:pt>
    <dgm:pt modelId="{B65CE923-72C8-4CB9-9DC0-DB0F2FA5A5E0}">
      <dgm:prSet phldrT="[Text]"/>
      <dgm:spPr/>
      <dgm:t>
        <a:bodyPr/>
        <a:lstStyle/>
        <a:p>
          <a:r>
            <a:rPr lang="en-US" dirty="0" smtClean="0"/>
            <a:t>L8-L9</a:t>
          </a:r>
          <a:endParaRPr lang="en-US" dirty="0"/>
        </a:p>
      </dgm:t>
    </dgm:pt>
    <dgm:pt modelId="{59589F79-4DDB-4AD1-BC50-28D61A7EEE86}" type="parTrans" cxnId="{892F9A44-1D4D-464B-B8D1-91E74C177A76}">
      <dgm:prSet/>
      <dgm:spPr/>
      <dgm:t>
        <a:bodyPr/>
        <a:lstStyle/>
        <a:p>
          <a:endParaRPr lang="en-US"/>
        </a:p>
      </dgm:t>
    </dgm:pt>
    <dgm:pt modelId="{E5C71514-C3A5-47CE-AA9C-569FAA9824BC}" type="sibTrans" cxnId="{892F9A44-1D4D-464B-B8D1-91E74C177A76}">
      <dgm:prSet/>
      <dgm:spPr/>
      <dgm:t>
        <a:bodyPr/>
        <a:lstStyle/>
        <a:p>
          <a:endParaRPr lang="en-US"/>
        </a:p>
      </dgm:t>
    </dgm:pt>
    <dgm:pt modelId="{A9AEA7B0-9211-44E8-97D1-321DC2A7F897}">
      <dgm:prSet phldrT="[Text]"/>
      <dgm:spPr/>
      <dgm:t>
        <a:bodyPr/>
        <a:lstStyle/>
        <a:p>
          <a:r>
            <a:rPr lang="en-US" dirty="0" smtClean="0"/>
            <a:t>L2</a:t>
          </a:r>
          <a:endParaRPr lang="en-US" dirty="0"/>
        </a:p>
      </dgm:t>
    </dgm:pt>
    <dgm:pt modelId="{E1E656B5-B3ED-422A-A41E-68A56BF6A3B8}" type="parTrans" cxnId="{00C292E8-11AE-4A25-AE2B-AC6E84A87F5A}">
      <dgm:prSet/>
      <dgm:spPr/>
      <dgm:t>
        <a:bodyPr/>
        <a:lstStyle/>
        <a:p>
          <a:endParaRPr lang="en-US"/>
        </a:p>
      </dgm:t>
    </dgm:pt>
    <dgm:pt modelId="{10887905-F4D6-473C-A91C-65862F03B1E6}" type="sibTrans" cxnId="{00C292E8-11AE-4A25-AE2B-AC6E84A87F5A}">
      <dgm:prSet/>
      <dgm:spPr/>
      <dgm:t>
        <a:bodyPr/>
        <a:lstStyle/>
        <a:p>
          <a:endParaRPr lang="en-US"/>
        </a:p>
      </dgm:t>
    </dgm:pt>
    <dgm:pt modelId="{BD1379A4-5367-424B-8CC7-14A21F83155A}">
      <dgm:prSet phldrT="[Text]"/>
      <dgm:spPr/>
      <dgm:t>
        <a:bodyPr/>
        <a:lstStyle/>
        <a:p>
          <a:r>
            <a:rPr lang="en-US" dirty="0" smtClean="0"/>
            <a:t>L3-L4</a:t>
          </a:r>
          <a:endParaRPr lang="en-US" dirty="0"/>
        </a:p>
      </dgm:t>
    </dgm:pt>
    <dgm:pt modelId="{48B5BA03-6628-4184-A53F-2C17102EBBF5}" type="parTrans" cxnId="{6B65A4BF-8932-4DBD-9F10-F4B31D5AB770}">
      <dgm:prSet/>
      <dgm:spPr/>
      <dgm:t>
        <a:bodyPr/>
        <a:lstStyle/>
        <a:p>
          <a:endParaRPr lang="en-US"/>
        </a:p>
      </dgm:t>
    </dgm:pt>
    <dgm:pt modelId="{40F5AAC0-88FF-4B7B-ACDC-EBC48070933C}" type="sibTrans" cxnId="{6B65A4BF-8932-4DBD-9F10-F4B31D5AB770}">
      <dgm:prSet/>
      <dgm:spPr/>
      <dgm:t>
        <a:bodyPr/>
        <a:lstStyle/>
        <a:p>
          <a:endParaRPr lang="en-US"/>
        </a:p>
      </dgm:t>
    </dgm:pt>
    <dgm:pt modelId="{EB93E767-1C37-4EF1-BD4C-606270F1240A}">
      <dgm:prSet/>
      <dgm:spPr/>
      <dgm:t>
        <a:bodyPr/>
        <a:lstStyle/>
        <a:p>
          <a:r>
            <a:rPr lang="en-US" dirty="0" smtClean="0"/>
            <a:t>L11-L12</a:t>
          </a:r>
          <a:endParaRPr lang="en-US" dirty="0"/>
        </a:p>
      </dgm:t>
    </dgm:pt>
    <dgm:pt modelId="{3D083FAF-A9C5-4117-B487-8F8FEFA78351}" type="parTrans" cxnId="{C01AAE08-B1B6-47F4-98A5-825D3C850A85}">
      <dgm:prSet/>
      <dgm:spPr/>
      <dgm:t>
        <a:bodyPr/>
        <a:lstStyle/>
        <a:p>
          <a:endParaRPr lang="en-US"/>
        </a:p>
      </dgm:t>
    </dgm:pt>
    <dgm:pt modelId="{D8952597-0EFB-447A-9C43-BE589C489C69}" type="sibTrans" cxnId="{C01AAE08-B1B6-47F4-98A5-825D3C850A85}">
      <dgm:prSet/>
      <dgm:spPr/>
      <dgm:t>
        <a:bodyPr/>
        <a:lstStyle/>
        <a:p>
          <a:endParaRPr lang="en-US"/>
        </a:p>
      </dgm:t>
    </dgm:pt>
    <dgm:pt modelId="{06D5F995-5DDC-4079-B461-2B907C9B77E0}">
      <dgm:prSet/>
      <dgm:spPr/>
      <dgm:t>
        <a:bodyPr/>
        <a:lstStyle/>
        <a:p>
          <a:r>
            <a:rPr lang="en-US" dirty="0" smtClean="0"/>
            <a:t>L13</a:t>
          </a:r>
          <a:endParaRPr lang="en-US" dirty="0"/>
        </a:p>
      </dgm:t>
    </dgm:pt>
    <dgm:pt modelId="{5554D411-CF27-47DE-A16F-8240390DC486}" type="parTrans" cxnId="{CFC4FF4F-E2FC-42B4-A909-F8A04A6C08A0}">
      <dgm:prSet/>
      <dgm:spPr/>
      <dgm:t>
        <a:bodyPr/>
        <a:lstStyle/>
        <a:p>
          <a:endParaRPr lang="en-US"/>
        </a:p>
      </dgm:t>
    </dgm:pt>
    <dgm:pt modelId="{9ADCD872-67FC-413A-9885-0B5C85D1E591}" type="sibTrans" cxnId="{CFC4FF4F-E2FC-42B4-A909-F8A04A6C08A0}">
      <dgm:prSet/>
      <dgm:spPr/>
      <dgm:t>
        <a:bodyPr/>
        <a:lstStyle/>
        <a:p>
          <a:endParaRPr lang="en-US"/>
        </a:p>
      </dgm:t>
    </dgm:pt>
    <dgm:pt modelId="{7AB1CAC3-B976-46F8-82EC-D064D959B6B5}">
      <dgm:prSet/>
      <dgm:spPr/>
      <dgm:t>
        <a:bodyPr/>
        <a:lstStyle/>
        <a:p>
          <a:r>
            <a:rPr lang="en-US" dirty="0" smtClean="0"/>
            <a:t>L14</a:t>
          </a:r>
          <a:endParaRPr lang="en-US" dirty="0"/>
        </a:p>
      </dgm:t>
    </dgm:pt>
    <dgm:pt modelId="{D3C7AF8C-D9CA-47D6-BFCC-89D035CC13DD}" type="parTrans" cxnId="{66208711-BA50-471D-A547-AAC71AD63516}">
      <dgm:prSet/>
      <dgm:spPr/>
      <dgm:t>
        <a:bodyPr/>
        <a:lstStyle/>
        <a:p>
          <a:endParaRPr lang="en-US"/>
        </a:p>
      </dgm:t>
    </dgm:pt>
    <dgm:pt modelId="{8DB081A6-A06B-4D48-A26E-0375A5B1ACA4}" type="sibTrans" cxnId="{66208711-BA50-471D-A547-AAC71AD63516}">
      <dgm:prSet/>
      <dgm:spPr/>
      <dgm:t>
        <a:bodyPr/>
        <a:lstStyle/>
        <a:p>
          <a:endParaRPr lang="en-US"/>
        </a:p>
      </dgm:t>
    </dgm:pt>
    <dgm:pt modelId="{065D8C00-10F0-4231-995D-E02792F84B8F}">
      <dgm:prSet phldrT="[Text]"/>
      <dgm:spPr/>
      <dgm:t>
        <a:bodyPr/>
        <a:lstStyle/>
        <a:p>
          <a:r>
            <a:rPr lang="en-US" dirty="0" smtClean="0"/>
            <a:t>L5-L6</a:t>
          </a:r>
          <a:endParaRPr lang="en-US" dirty="0"/>
        </a:p>
      </dgm:t>
    </dgm:pt>
    <dgm:pt modelId="{51504EDE-B15D-480E-962A-7F8BE6C42955}" type="parTrans" cxnId="{A6163020-849A-4C71-8318-D7D7C47827F4}">
      <dgm:prSet/>
      <dgm:spPr/>
      <dgm:t>
        <a:bodyPr/>
        <a:lstStyle/>
        <a:p>
          <a:endParaRPr lang="en-US"/>
        </a:p>
      </dgm:t>
    </dgm:pt>
    <dgm:pt modelId="{CED501E0-E97D-4266-9857-39292781E825}" type="sibTrans" cxnId="{A6163020-849A-4C71-8318-D7D7C47827F4}">
      <dgm:prSet/>
      <dgm:spPr/>
      <dgm:t>
        <a:bodyPr/>
        <a:lstStyle/>
        <a:p>
          <a:endParaRPr lang="en-US"/>
        </a:p>
      </dgm:t>
    </dgm:pt>
    <dgm:pt modelId="{96D05E21-1BDE-45E6-AD7D-12D8D6EA06FC}">
      <dgm:prSet phldrT="[Text]"/>
      <dgm:spPr/>
      <dgm:t>
        <a:bodyPr/>
        <a:lstStyle/>
        <a:p>
          <a:r>
            <a:rPr lang="en-US" dirty="0" smtClean="0"/>
            <a:t>L10</a:t>
          </a:r>
          <a:endParaRPr lang="en-US" dirty="0"/>
        </a:p>
      </dgm:t>
    </dgm:pt>
    <dgm:pt modelId="{AB07456C-E563-4AD1-B8A3-010A635192AF}" type="parTrans" cxnId="{D4338637-7849-4F15-B9AE-760213502269}">
      <dgm:prSet/>
      <dgm:spPr/>
      <dgm:t>
        <a:bodyPr/>
        <a:lstStyle/>
        <a:p>
          <a:endParaRPr lang="en-US"/>
        </a:p>
      </dgm:t>
    </dgm:pt>
    <dgm:pt modelId="{A6981C34-F790-48F7-BDDC-0B2C38412772}" type="sibTrans" cxnId="{D4338637-7849-4F15-B9AE-760213502269}">
      <dgm:prSet/>
      <dgm:spPr/>
      <dgm:t>
        <a:bodyPr/>
        <a:lstStyle/>
        <a:p>
          <a:endParaRPr lang="en-US"/>
        </a:p>
      </dgm:t>
    </dgm:pt>
    <dgm:pt modelId="{8B7CCD1B-BE4C-4FF5-A21C-9E825520464D}">
      <dgm:prSet/>
      <dgm:spPr/>
      <dgm:t>
        <a:bodyPr/>
        <a:lstStyle/>
        <a:p>
          <a:r>
            <a:rPr lang="en-US" dirty="0" smtClean="0"/>
            <a:t>L15</a:t>
          </a:r>
          <a:endParaRPr lang="en-US" dirty="0"/>
        </a:p>
      </dgm:t>
    </dgm:pt>
    <dgm:pt modelId="{AAD07FC5-020A-4D1C-BD54-85A103468008}" type="parTrans" cxnId="{165FF6AA-F2A3-466B-BBE6-C38AB8C3BBB5}">
      <dgm:prSet/>
      <dgm:spPr/>
      <dgm:t>
        <a:bodyPr/>
        <a:lstStyle/>
        <a:p>
          <a:endParaRPr lang="en-US"/>
        </a:p>
      </dgm:t>
    </dgm:pt>
    <dgm:pt modelId="{1A135D53-44AF-498B-866B-181B8A58424D}" type="sibTrans" cxnId="{165FF6AA-F2A3-466B-BBE6-C38AB8C3BBB5}">
      <dgm:prSet/>
      <dgm:spPr/>
      <dgm:t>
        <a:bodyPr/>
        <a:lstStyle/>
        <a:p>
          <a:endParaRPr lang="en-US"/>
        </a:p>
      </dgm:t>
    </dgm:pt>
    <dgm:pt modelId="{F8391F97-955A-4E20-9DB5-1F800B2DC9FE}">
      <dgm:prSet custT="1"/>
      <dgm:spPr>
        <a:solidFill>
          <a:srgbClr val="00B6A1"/>
        </a:solidFill>
      </dgm:spPr>
      <dgm:t>
        <a:bodyPr/>
        <a:lstStyle/>
        <a:p>
          <a:r>
            <a:rPr lang="en-US" sz="3000" dirty="0" smtClean="0"/>
            <a:t>Topic D</a:t>
          </a:r>
          <a:endParaRPr lang="en-US" sz="3000" dirty="0"/>
        </a:p>
      </dgm:t>
    </dgm:pt>
    <dgm:pt modelId="{AA55C8B3-E753-49AB-9910-4507BFF7F48E}" type="parTrans" cxnId="{77B2AB5E-493C-4CB3-A6F2-4A7EDA8CF973}">
      <dgm:prSet/>
      <dgm:spPr/>
      <dgm:t>
        <a:bodyPr/>
        <a:lstStyle/>
        <a:p>
          <a:endParaRPr lang="en-US"/>
        </a:p>
      </dgm:t>
    </dgm:pt>
    <dgm:pt modelId="{2AF19EE2-F45C-4F41-98BB-0679E49840C0}" type="sibTrans" cxnId="{77B2AB5E-493C-4CB3-A6F2-4A7EDA8CF973}">
      <dgm:prSet/>
      <dgm:spPr/>
      <dgm:t>
        <a:bodyPr/>
        <a:lstStyle/>
        <a:p>
          <a:endParaRPr lang="en-US"/>
        </a:p>
      </dgm:t>
    </dgm:pt>
    <dgm:pt modelId="{D932D21E-2C52-40C3-A91D-FDB08B2AF2FD}">
      <dgm:prSet/>
      <dgm:spPr/>
      <dgm:t>
        <a:bodyPr/>
        <a:lstStyle/>
        <a:p>
          <a:r>
            <a:rPr lang="en-US" dirty="0" smtClean="0"/>
            <a:t>L16</a:t>
          </a:r>
          <a:endParaRPr lang="en-US" dirty="0"/>
        </a:p>
      </dgm:t>
    </dgm:pt>
    <dgm:pt modelId="{A10B4248-70A5-4447-8190-C40D6B884D6F}" type="parTrans" cxnId="{C81C5EB8-4028-4A62-92E1-70ED3DB91AC0}">
      <dgm:prSet/>
      <dgm:spPr/>
      <dgm:t>
        <a:bodyPr/>
        <a:lstStyle/>
        <a:p>
          <a:endParaRPr lang="en-US"/>
        </a:p>
      </dgm:t>
    </dgm:pt>
    <dgm:pt modelId="{DDE4D7BD-6D94-410D-81D2-3D2868B72A2C}" type="sibTrans" cxnId="{C81C5EB8-4028-4A62-92E1-70ED3DB91AC0}">
      <dgm:prSet/>
      <dgm:spPr/>
      <dgm:t>
        <a:bodyPr/>
        <a:lstStyle/>
        <a:p>
          <a:endParaRPr lang="en-US"/>
        </a:p>
      </dgm:t>
    </dgm:pt>
    <dgm:pt modelId="{5F6B493D-0E6D-4CC4-AABD-5A0052454905}">
      <dgm:prSet/>
      <dgm:spPr/>
      <dgm:t>
        <a:bodyPr/>
        <a:lstStyle/>
        <a:p>
          <a:r>
            <a:rPr lang="en-US" dirty="0" smtClean="0"/>
            <a:t>L17</a:t>
          </a:r>
          <a:endParaRPr lang="en-US" dirty="0"/>
        </a:p>
      </dgm:t>
    </dgm:pt>
    <dgm:pt modelId="{4AEA7F13-1AC1-4CA1-A60C-C15BBC101F77}" type="parTrans" cxnId="{8C2A48F5-1F96-441D-8F4D-BED28F810A34}">
      <dgm:prSet/>
      <dgm:spPr/>
      <dgm:t>
        <a:bodyPr/>
        <a:lstStyle/>
        <a:p>
          <a:endParaRPr lang="en-US"/>
        </a:p>
      </dgm:t>
    </dgm:pt>
    <dgm:pt modelId="{4B13DFB7-83F6-4915-985F-CA0994B8AFF5}" type="sibTrans" cxnId="{8C2A48F5-1F96-441D-8F4D-BED28F810A34}">
      <dgm:prSet/>
      <dgm:spPr/>
      <dgm:t>
        <a:bodyPr/>
        <a:lstStyle/>
        <a:p>
          <a:endParaRPr lang="en-US"/>
        </a:p>
      </dgm:t>
    </dgm:pt>
    <dgm:pt modelId="{0E03F421-543C-4C1A-897E-3C698011F617}">
      <dgm:prSet/>
      <dgm:spPr/>
      <dgm:t>
        <a:bodyPr/>
        <a:lstStyle/>
        <a:p>
          <a:r>
            <a:rPr lang="en-US" dirty="0" smtClean="0"/>
            <a:t>L18</a:t>
          </a:r>
          <a:endParaRPr lang="en-US" dirty="0"/>
        </a:p>
      </dgm:t>
    </dgm:pt>
    <dgm:pt modelId="{A4D79DF8-0B8D-4C04-9BB5-7DA47FE971C7}" type="parTrans" cxnId="{1C97A03D-CAA4-4F9A-9B71-64812A0F10FD}">
      <dgm:prSet/>
      <dgm:spPr/>
      <dgm:t>
        <a:bodyPr/>
        <a:lstStyle/>
        <a:p>
          <a:endParaRPr lang="en-US"/>
        </a:p>
      </dgm:t>
    </dgm:pt>
    <dgm:pt modelId="{0D2794EE-5426-414C-AE40-F0F10F55EC06}" type="sibTrans" cxnId="{1C97A03D-CAA4-4F9A-9B71-64812A0F10FD}">
      <dgm:prSet/>
      <dgm:spPr/>
      <dgm:t>
        <a:bodyPr/>
        <a:lstStyle/>
        <a:p>
          <a:endParaRPr lang="en-US"/>
        </a:p>
      </dgm:t>
    </dgm:pt>
    <dgm:pt modelId="{5DEBA026-B217-416F-92B2-8082EF6867E1}">
      <dgm:prSet/>
      <dgm:spPr/>
      <dgm:t>
        <a:bodyPr/>
        <a:lstStyle/>
        <a:p>
          <a:r>
            <a:rPr lang="en-US" dirty="0" smtClean="0"/>
            <a:t>L19</a:t>
          </a:r>
          <a:endParaRPr lang="en-US" dirty="0"/>
        </a:p>
      </dgm:t>
    </dgm:pt>
    <dgm:pt modelId="{6C92432E-CE08-4F1C-B121-E10FF0CFA0A8}" type="parTrans" cxnId="{380E7D55-022A-43FA-BC0D-230E76DC79A4}">
      <dgm:prSet/>
      <dgm:spPr/>
      <dgm:t>
        <a:bodyPr/>
        <a:lstStyle/>
        <a:p>
          <a:endParaRPr lang="en-US"/>
        </a:p>
      </dgm:t>
    </dgm:pt>
    <dgm:pt modelId="{26C2812C-A404-4A50-8687-818E9D6D8B07}" type="sibTrans" cxnId="{380E7D55-022A-43FA-BC0D-230E76DC79A4}">
      <dgm:prSet/>
      <dgm:spPr/>
      <dgm:t>
        <a:bodyPr/>
        <a:lstStyle/>
        <a:p>
          <a:endParaRPr lang="en-US"/>
        </a:p>
      </dgm:t>
    </dgm:pt>
    <dgm:pt modelId="{FD3E0504-4633-4848-B18B-F4F5DE249409}">
      <dgm:prSet/>
      <dgm:spPr/>
      <dgm:t>
        <a:bodyPr/>
        <a:lstStyle/>
        <a:p>
          <a:r>
            <a:rPr lang="en-US" dirty="0" smtClean="0"/>
            <a:t>L20</a:t>
          </a:r>
          <a:endParaRPr lang="en-US" dirty="0"/>
        </a:p>
      </dgm:t>
    </dgm:pt>
    <dgm:pt modelId="{C0C30592-096C-48F1-8579-D3A5157770F3}" type="parTrans" cxnId="{48CE64E5-F41C-4FBE-91EE-A91FB4C71137}">
      <dgm:prSet/>
      <dgm:spPr/>
      <dgm:t>
        <a:bodyPr/>
        <a:lstStyle/>
        <a:p>
          <a:endParaRPr lang="en-US"/>
        </a:p>
      </dgm:t>
    </dgm:pt>
    <dgm:pt modelId="{D2129565-FC58-49BC-8A6C-E3A080652F88}" type="sibTrans" cxnId="{48CE64E5-F41C-4FBE-91EE-A91FB4C71137}">
      <dgm:prSet/>
      <dgm:spPr/>
      <dgm:t>
        <a:bodyPr/>
        <a:lstStyle/>
        <a:p>
          <a:endParaRPr lang="en-US"/>
        </a:p>
      </dgm:t>
    </dgm:pt>
    <dgm:pt modelId="{1B642800-A92E-45B5-9682-ACDB1508059E}">
      <dgm:prSet/>
      <dgm:spPr/>
      <dgm:t>
        <a:bodyPr/>
        <a:lstStyle/>
        <a:p>
          <a:r>
            <a:rPr lang="en-US" dirty="0" smtClean="0"/>
            <a:t>L21-L22</a:t>
          </a:r>
          <a:endParaRPr lang="en-US" dirty="0"/>
        </a:p>
      </dgm:t>
    </dgm:pt>
    <dgm:pt modelId="{BAE49109-BDCE-414F-AF5B-3847958A22DD}" type="parTrans" cxnId="{47DA595D-611E-4800-B054-67A19FC8F53E}">
      <dgm:prSet/>
      <dgm:spPr/>
      <dgm:t>
        <a:bodyPr/>
        <a:lstStyle/>
        <a:p>
          <a:endParaRPr lang="en-US"/>
        </a:p>
      </dgm:t>
    </dgm:pt>
    <dgm:pt modelId="{BED3F35F-F12D-4C34-BD03-C9AF82974C87}" type="sibTrans" cxnId="{47DA595D-611E-4800-B054-67A19FC8F53E}">
      <dgm:prSet/>
      <dgm:spPr/>
      <dgm:t>
        <a:bodyPr/>
        <a:lstStyle/>
        <a:p>
          <a:endParaRPr lang="en-US"/>
        </a:p>
      </dgm:t>
    </dgm:pt>
    <dgm:pt modelId="{9E120815-8F00-484D-92E2-35B8A87AB197}" type="pres">
      <dgm:prSet presAssocID="{CA39C373-8FE1-4598-8BEE-81D7365E88B7}" presName="Name0" presStyleCnt="0">
        <dgm:presLayoutVars>
          <dgm:chPref val="1"/>
          <dgm:dir/>
          <dgm:animOne val="branch"/>
          <dgm:animLvl val="lvl"/>
          <dgm:resizeHandles/>
        </dgm:presLayoutVars>
      </dgm:prSet>
      <dgm:spPr/>
      <dgm:t>
        <a:bodyPr/>
        <a:lstStyle/>
        <a:p>
          <a:endParaRPr lang="en-US"/>
        </a:p>
      </dgm:t>
    </dgm:pt>
    <dgm:pt modelId="{6C791C09-5633-4453-8515-5C1BD2B90C80}" type="pres">
      <dgm:prSet presAssocID="{75528345-B79B-42B6-8229-F3C4C0B179F7}" presName="vertOne" presStyleCnt="0"/>
      <dgm:spPr/>
    </dgm:pt>
    <dgm:pt modelId="{ADEC734E-907C-46E8-8F34-B3212C1EA81D}" type="pres">
      <dgm:prSet presAssocID="{75528345-B79B-42B6-8229-F3C4C0B179F7}" presName="txOne" presStyleLbl="node0" presStyleIdx="0" presStyleCnt="1" custLinFactY="-25300" custLinFactNeighborX="-30" custLinFactNeighborY="-100000">
        <dgm:presLayoutVars>
          <dgm:chPref val="3"/>
        </dgm:presLayoutVars>
      </dgm:prSet>
      <dgm:spPr/>
      <dgm:t>
        <a:bodyPr/>
        <a:lstStyle/>
        <a:p>
          <a:endParaRPr lang="en-US"/>
        </a:p>
      </dgm:t>
    </dgm:pt>
    <dgm:pt modelId="{A5309E0C-5617-4281-A5A2-281F15D40C78}" type="pres">
      <dgm:prSet presAssocID="{75528345-B79B-42B6-8229-F3C4C0B179F7}" presName="parTransOne" presStyleCnt="0"/>
      <dgm:spPr/>
    </dgm:pt>
    <dgm:pt modelId="{DAC41E2B-0D62-413F-BB95-241687225DC1}" type="pres">
      <dgm:prSet presAssocID="{75528345-B79B-42B6-8229-F3C4C0B179F7}" presName="horzOne" presStyleCnt="0"/>
      <dgm:spPr/>
    </dgm:pt>
    <dgm:pt modelId="{E138276B-E35D-40F2-8B7D-CEE6F0995A1D}" type="pres">
      <dgm:prSet presAssocID="{D4DA3F4D-7295-4201-8CF3-C0C1C3FC8272}" presName="vertTwo" presStyleCnt="0"/>
      <dgm:spPr/>
    </dgm:pt>
    <dgm:pt modelId="{E20D1D9D-5D6A-441F-9AB2-0D8835BFE076}" type="pres">
      <dgm:prSet presAssocID="{D4DA3F4D-7295-4201-8CF3-C0C1C3FC8272}" presName="txTwo" presStyleLbl="node2" presStyleIdx="0" presStyleCnt="4">
        <dgm:presLayoutVars>
          <dgm:chPref val="3"/>
        </dgm:presLayoutVars>
      </dgm:prSet>
      <dgm:spPr/>
      <dgm:t>
        <a:bodyPr/>
        <a:lstStyle/>
        <a:p>
          <a:endParaRPr lang="en-US"/>
        </a:p>
      </dgm:t>
    </dgm:pt>
    <dgm:pt modelId="{A2D2CC78-5A19-4067-93EC-A0754B234F04}" type="pres">
      <dgm:prSet presAssocID="{D4DA3F4D-7295-4201-8CF3-C0C1C3FC8272}" presName="parTransTwo" presStyleCnt="0"/>
      <dgm:spPr/>
    </dgm:pt>
    <dgm:pt modelId="{F6FA097D-6237-496D-AC30-3BBB48730A72}" type="pres">
      <dgm:prSet presAssocID="{D4DA3F4D-7295-4201-8CF3-C0C1C3FC8272}" presName="horzTwo" presStyleCnt="0"/>
      <dgm:spPr/>
    </dgm:pt>
    <dgm:pt modelId="{793E698F-BF82-4425-A9B9-BA84622AE809}" type="pres">
      <dgm:prSet presAssocID="{A0F28CA2-A3DB-4AFC-B272-6DC5679792A1}" presName="vertThree" presStyleCnt="0"/>
      <dgm:spPr/>
    </dgm:pt>
    <dgm:pt modelId="{4701BEDB-E16B-4962-97CE-457877175CF1}" type="pres">
      <dgm:prSet presAssocID="{A0F28CA2-A3DB-4AFC-B272-6DC5679792A1}" presName="txThree" presStyleLbl="node3" presStyleIdx="0" presStyleCnt="17">
        <dgm:presLayoutVars>
          <dgm:chPref val="3"/>
        </dgm:presLayoutVars>
      </dgm:prSet>
      <dgm:spPr/>
      <dgm:t>
        <a:bodyPr/>
        <a:lstStyle/>
        <a:p>
          <a:endParaRPr lang="en-US"/>
        </a:p>
      </dgm:t>
    </dgm:pt>
    <dgm:pt modelId="{3EC8551F-C0A8-4C9B-8599-24315054EF84}" type="pres">
      <dgm:prSet presAssocID="{A0F28CA2-A3DB-4AFC-B272-6DC5679792A1}" presName="horzThree" presStyleCnt="0"/>
      <dgm:spPr/>
    </dgm:pt>
    <dgm:pt modelId="{3FEE2282-ED01-4CE1-AF80-E1B05D0829C7}" type="pres">
      <dgm:prSet presAssocID="{642A9489-EEFA-413E-8FE3-C2305CE27197}" presName="sibSpaceThree" presStyleCnt="0"/>
      <dgm:spPr/>
    </dgm:pt>
    <dgm:pt modelId="{6F8679DE-3C46-485B-A659-07B5DA0E18D7}" type="pres">
      <dgm:prSet presAssocID="{A9AEA7B0-9211-44E8-97D1-321DC2A7F897}" presName="vertThree" presStyleCnt="0"/>
      <dgm:spPr/>
    </dgm:pt>
    <dgm:pt modelId="{F8943044-B58A-40E0-B25D-5171C39FCA36}" type="pres">
      <dgm:prSet presAssocID="{A9AEA7B0-9211-44E8-97D1-321DC2A7F897}" presName="txThree" presStyleLbl="node3" presStyleIdx="1" presStyleCnt="17">
        <dgm:presLayoutVars>
          <dgm:chPref val="3"/>
        </dgm:presLayoutVars>
      </dgm:prSet>
      <dgm:spPr/>
      <dgm:t>
        <a:bodyPr/>
        <a:lstStyle/>
        <a:p>
          <a:endParaRPr lang="en-US"/>
        </a:p>
      </dgm:t>
    </dgm:pt>
    <dgm:pt modelId="{74B5CA06-090F-4D36-A812-5AD5FB64E396}" type="pres">
      <dgm:prSet presAssocID="{A9AEA7B0-9211-44E8-97D1-321DC2A7F897}" presName="horzThree" presStyleCnt="0"/>
      <dgm:spPr/>
    </dgm:pt>
    <dgm:pt modelId="{5473EF9D-1CD0-4728-84C9-CF9B84AB4577}" type="pres">
      <dgm:prSet presAssocID="{10887905-F4D6-473C-A91C-65862F03B1E6}" presName="sibSpaceThree" presStyleCnt="0"/>
      <dgm:spPr/>
    </dgm:pt>
    <dgm:pt modelId="{C72FE0D3-8286-4695-87A1-35358DB9BEF5}" type="pres">
      <dgm:prSet presAssocID="{BD1379A4-5367-424B-8CC7-14A21F83155A}" presName="vertThree" presStyleCnt="0"/>
      <dgm:spPr/>
    </dgm:pt>
    <dgm:pt modelId="{9BD17F93-E592-43B5-BE92-2FE85D159128}" type="pres">
      <dgm:prSet presAssocID="{BD1379A4-5367-424B-8CC7-14A21F83155A}" presName="txThree" presStyleLbl="node3" presStyleIdx="2" presStyleCnt="17">
        <dgm:presLayoutVars>
          <dgm:chPref val="3"/>
        </dgm:presLayoutVars>
      </dgm:prSet>
      <dgm:spPr/>
      <dgm:t>
        <a:bodyPr/>
        <a:lstStyle/>
        <a:p>
          <a:endParaRPr lang="en-US"/>
        </a:p>
      </dgm:t>
    </dgm:pt>
    <dgm:pt modelId="{B1F12490-198F-4D3D-9273-BD5C64FF1688}" type="pres">
      <dgm:prSet presAssocID="{BD1379A4-5367-424B-8CC7-14A21F83155A}" presName="horzThree" presStyleCnt="0"/>
      <dgm:spPr/>
    </dgm:pt>
    <dgm:pt modelId="{6286C255-1859-42D3-9B88-9D3B63850F1A}" type="pres">
      <dgm:prSet presAssocID="{40F5AAC0-88FF-4B7B-ACDC-EBC48070933C}" presName="sibSpaceThree" presStyleCnt="0"/>
      <dgm:spPr/>
    </dgm:pt>
    <dgm:pt modelId="{2A16B2AA-5BDD-4289-9676-5F18A94635C6}" type="pres">
      <dgm:prSet presAssocID="{065D8C00-10F0-4231-995D-E02792F84B8F}" presName="vertThree" presStyleCnt="0"/>
      <dgm:spPr/>
    </dgm:pt>
    <dgm:pt modelId="{C397F2AA-7334-4DE1-9746-3E1C1A96FC3E}" type="pres">
      <dgm:prSet presAssocID="{065D8C00-10F0-4231-995D-E02792F84B8F}" presName="txThree" presStyleLbl="node3" presStyleIdx="3" presStyleCnt="17">
        <dgm:presLayoutVars>
          <dgm:chPref val="3"/>
        </dgm:presLayoutVars>
      </dgm:prSet>
      <dgm:spPr/>
      <dgm:t>
        <a:bodyPr/>
        <a:lstStyle/>
        <a:p>
          <a:endParaRPr lang="en-US"/>
        </a:p>
      </dgm:t>
    </dgm:pt>
    <dgm:pt modelId="{B5E0F6E1-91D8-4760-8C6F-10B55F13B9D7}" type="pres">
      <dgm:prSet presAssocID="{065D8C00-10F0-4231-995D-E02792F84B8F}" presName="horzThree" presStyleCnt="0"/>
      <dgm:spPr/>
    </dgm:pt>
    <dgm:pt modelId="{4B6CDFD8-8B6E-4F1F-9750-FCD9300EB585}" type="pres">
      <dgm:prSet presAssocID="{27FEFCB8-3F5F-427E-9178-EC6ED960AB40}" presName="sibSpaceTwo" presStyleCnt="0"/>
      <dgm:spPr/>
    </dgm:pt>
    <dgm:pt modelId="{D3EE2BDD-55D2-4700-897C-60A33BFE1FEA}" type="pres">
      <dgm:prSet presAssocID="{C87AC90F-5C2E-45B1-8DEB-7E1961C92363}" presName="vertTwo" presStyleCnt="0"/>
      <dgm:spPr/>
    </dgm:pt>
    <dgm:pt modelId="{09A5539A-E57A-40ED-9219-9E1A1B29EE67}" type="pres">
      <dgm:prSet presAssocID="{C87AC90F-5C2E-45B1-8DEB-7E1961C92363}" presName="txTwo" presStyleLbl="node2" presStyleIdx="1" presStyleCnt="4">
        <dgm:presLayoutVars>
          <dgm:chPref val="3"/>
        </dgm:presLayoutVars>
      </dgm:prSet>
      <dgm:spPr/>
      <dgm:t>
        <a:bodyPr/>
        <a:lstStyle/>
        <a:p>
          <a:endParaRPr lang="en-US"/>
        </a:p>
      </dgm:t>
    </dgm:pt>
    <dgm:pt modelId="{967DB953-7923-4865-BCE8-88E12CB5501C}" type="pres">
      <dgm:prSet presAssocID="{C87AC90F-5C2E-45B1-8DEB-7E1961C92363}" presName="parTransTwo" presStyleCnt="0"/>
      <dgm:spPr/>
    </dgm:pt>
    <dgm:pt modelId="{E6341143-CBBB-4D92-9EA0-8DE2F1904852}" type="pres">
      <dgm:prSet presAssocID="{C87AC90F-5C2E-45B1-8DEB-7E1961C92363}" presName="horzTwo" presStyleCnt="0"/>
      <dgm:spPr/>
    </dgm:pt>
    <dgm:pt modelId="{E242439A-6C87-49EF-8E2F-7ACD9C3E2B44}" type="pres">
      <dgm:prSet presAssocID="{D772D67C-5F5D-499D-84DB-9514670B44E5}" presName="vertThree" presStyleCnt="0"/>
      <dgm:spPr/>
    </dgm:pt>
    <dgm:pt modelId="{AFE90703-4BBA-47AC-A600-676F2F62C6E7}" type="pres">
      <dgm:prSet presAssocID="{D772D67C-5F5D-499D-84DB-9514670B44E5}" presName="txThree" presStyleLbl="node3" presStyleIdx="4" presStyleCnt="17">
        <dgm:presLayoutVars>
          <dgm:chPref val="3"/>
        </dgm:presLayoutVars>
      </dgm:prSet>
      <dgm:spPr/>
      <dgm:t>
        <a:bodyPr/>
        <a:lstStyle/>
        <a:p>
          <a:endParaRPr lang="en-US"/>
        </a:p>
      </dgm:t>
    </dgm:pt>
    <dgm:pt modelId="{04C86D93-455C-44D3-97F0-EDAEF9DA7DE5}" type="pres">
      <dgm:prSet presAssocID="{D772D67C-5F5D-499D-84DB-9514670B44E5}" presName="horzThree" presStyleCnt="0"/>
      <dgm:spPr/>
    </dgm:pt>
    <dgm:pt modelId="{6CA50E9D-E348-4DE7-A298-4CED3CD4A1CC}" type="pres">
      <dgm:prSet presAssocID="{2DCA14A8-4B01-4AA9-88E4-40A26ED42192}" presName="sibSpaceThree" presStyleCnt="0"/>
      <dgm:spPr/>
    </dgm:pt>
    <dgm:pt modelId="{9D4C9F2C-0D4A-4845-B3C7-DF55C7DB6073}" type="pres">
      <dgm:prSet presAssocID="{B65CE923-72C8-4CB9-9DC0-DB0F2FA5A5E0}" presName="vertThree" presStyleCnt="0"/>
      <dgm:spPr/>
    </dgm:pt>
    <dgm:pt modelId="{97AE2749-3B94-455D-A3C4-FD828B44D5E5}" type="pres">
      <dgm:prSet presAssocID="{B65CE923-72C8-4CB9-9DC0-DB0F2FA5A5E0}" presName="txThree" presStyleLbl="node3" presStyleIdx="5" presStyleCnt="17">
        <dgm:presLayoutVars>
          <dgm:chPref val="3"/>
        </dgm:presLayoutVars>
      </dgm:prSet>
      <dgm:spPr/>
      <dgm:t>
        <a:bodyPr/>
        <a:lstStyle/>
        <a:p>
          <a:endParaRPr lang="en-US"/>
        </a:p>
      </dgm:t>
    </dgm:pt>
    <dgm:pt modelId="{F4FAF6F3-5994-4986-9A33-B4C6531511BD}" type="pres">
      <dgm:prSet presAssocID="{B65CE923-72C8-4CB9-9DC0-DB0F2FA5A5E0}" presName="horzThree" presStyleCnt="0"/>
      <dgm:spPr/>
    </dgm:pt>
    <dgm:pt modelId="{3B49447C-A3C7-4A2E-A18C-E86747CD1C22}" type="pres">
      <dgm:prSet presAssocID="{E5C71514-C3A5-47CE-AA9C-569FAA9824BC}" presName="sibSpaceThree" presStyleCnt="0"/>
      <dgm:spPr/>
    </dgm:pt>
    <dgm:pt modelId="{BF67AEA8-B8C9-4DCC-AFCB-08209D689DC6}" type="pres">
      <dgm:prSet presAssocID="{96D05E21-1BDE-45E6-AD7D-12D8D6EA06FC}" presName="vertThree" presStyleCnt="0"/>
      <dgm:spPr/>
    </dgm:pt>
    <dgm:pt modelId="{648375D4-02F1-4C99-AD00-C43A2552DA79}" type="pres">
      <dgm:prSet presAssocID="{96D05E21-1BDE-45E6-AD7D-12D8D6EA06FC}" presName="txThree" presStyleLbl="node3" presStyleIdx="6" presStyleCnt="17">
        <dgm:presLayoutVars>
          <dgm:chPref val="3"/>
        </dgm:presLayoutVars>
      </dgm:prSet>
      <dgm:spPr/>
      <dgm:t>
        <a:bodyPr/>
        <a:lstStyle/>
        <a:p>
          <a:endParaRPr lang="en-US"/>
        </a:p>
      </dgm:t>
    </dgm:pt>
    <dgm:pt modelId="{993CF3C1-DAA5-433D-9512-595C3203EE60}" type="pres">
      <dgm:prSet presAssocID="{96D05E21-1BDE-45E6-AD7D-12D8D6EA06FC}" presName="horzThree" presStyleCnt="0"/>
      <dgm:spPr/>
    </dgm:pt>
    <dgm:pt modelId="{7C94439D-7759-402A-ADFA-C9BF3832A7A3}" type="pres">
      <dgm:prSet presAssocID="{02421B3E-FE87-4B64-903B-63FAEDFCEE00}" presName="sibSpaceTwo" presStyleCnt="0"/>
      <dgm:spPr/>
    </dgm:pt>
    <dgm:pt modelId="{EF69A85D-B485-4717-973C-64461F8AC594}" type="pres">
      <dgm:prSet presAssocID="{259E6580-96A4-4D7E-BECB-57B2B90CD65D}" presName="vertTwo" presStyleCnt="0"/>
      <dgm:spPr/>
    </dgm:pt>
    <dgm:pt modelId="{EE220CE6-C259-40CC-B82B-8425C1E39B3B}" type="pres">
      <dgm:prSet presAssocID="{259E6580-96A4-4D7E-BECB-57B2B90CD65D}" presName="txTwo" presStyleLbl="node2" presStyleIdx="2" presStyleCnt="4" custScaleX="97853" custLinFactNeighborX="-1998">
        <dgm:presLayoutVars>
          <dgm:chPref val="3"/>
        </dgm:presLayoutVars>
      </dgm:prSet>
      <dgm:spPr/>
      <dgm:t>
        <a:bodyPr/>
        <a:lstStyle/>
        <a:p>
          <a:endParaRPr lang="en-US"/>
        </a:p>
      </dgm:t>
    </dgm:pt>
    <dgm:pt modelId="{130419DD-1C99-453D-91AD-8AF750D9DDB5}" type="pres">
      <dgm:prSet presAssocID="{259E6580-96A4-4D7E-BECB-57B2B90CD65D}" presName="parTransTwo" presStyleCnt="0"/>
      <dgm:spPr/>
    </dgm:pt>
    <dgm:pt modelId="{28791A04-87DD-4AC7-AF18-07E623C98425}" type="pres">
      <dgm:prSet presAssocID="{259E6580-96A4-4D7E-BECB-57B2B90CD65D}" presName="horzTwo" presStyleCnt="0"/>
      <dgm:spPr/>
    </dgm:pt>
    <dgm:pt modelId="{ADDBDF15-25AF-451F-BDF8-260ABB6D689E}" type="pres">
      <dgm:prSet presAssocID="{EB93E767-1C37-4EF1-BD4C-606270F1240A}" presName="vertThree" presStyleCnt="0"/>
      <dgm:spPr/>
    </dgm:pt>
    <dgm:pt modelId="{1ACB0A6B-72E0-4128-834A-2FE985082991}" type="pres">
      <dgm:prSet presAssocID="{EB93E767-1C37-4EF1-BD4C-606270F1240A}" presName="txThree" presStyleLbl="node3" presStyleIdx="7" presStyleCnt="17">
        <dgm:presLayoutVars>
          <dgm:chPref val="3"/>
        </dgm:presLayoutVars>
      </dgm:prSet>
      <dgm:spPr/>
      <dgm:t>
        <a:bodyPr/>
        <a:lstStyle/>
        <a:p>
          <a:endParaRPr lang="en-US"/>
        </a:p>
      </dgm:t>
    </dgm:pt>
    <dgm:pt modelId="{18189E23-8F76-4872-9D02-3187054445B7}" type="pres">
      <dgm:prSet presAssocID="{EB93E767-1C37-4EF1-BD4C-606270F1240A}" presName="horzThree" presStyleCnt="0"/>
      <dgm:spPr/>
    </dgm:pt>
    <dgm:pt modelId="{B57FAD8D-9937-4AA6-895E-AA2B1B72FC49}" type="pres">
      <dgm:prSet presAssocID="{D8952597-0EFB-447A-9C43-BE589C489C69}" presName="sibSpaceThree" presStyleCnt="0"/>
      <dgm:spPr/>
    </dgm:pt>
    <dgm:pt modelId="{51845A5E-2AA6-40C6-A2FE-1A73A9DDB82A}" type="pres">
      <dgm:prSet presAssocID="{06D5F995-5DDC-4079-B461-2B907C9B77E0}" presName="vertThree" presStyleCnt="0"/>
      <dgm:spPr/>
    </dgm:pt>
    <dgm:pt modelId="{AB2B563D-C3EE-4093-AA1E-FD55DE1945E8}" type="pres">
      <dgm:prSet presAssocID="{06D5F995-5DDC-4079-B461-2B907C9B77E0}" presName="txThree" presStyleLbl="node3" presStyleIdx="8" presStyleCnt="17">
        <dgm:presLayoutVars>
          <dgm:chPref val="3"/>
        </dgm:presLayoutVars>
      </dgm:prSet>
      <dgm:spPr/>
      <dgm:t>
        <a:bodyPr/>
        <a:lstStyle/>
        <a:p>
          <a:endParaRPr lang="en-US"/>
        </a:p>
      </dgm:t>
    </dgm:pt>
    <dgm:pt modelId="{9856A58C-A26D-49DE-8585-B589DCA907B0}" type="pres">
      <dgm:prSet presAssocID="{06D5F995-5DDC-4079-B461-2B907C9B77E0}" presName="horzThree" presStyleCnt="0"/>
      <dgm:spPr/>
    </dgm:pt>
    <dgm:pt modelId="{4959D89E-42B6-4D00-BFA9-A4D95B7B816C}" type="pres">
      <dgm:prSet presAssocID="{9ADCD872-67FC-413A-9885-0B5C85D1E591}" presName="sibSpaceThree" presStyleCnt="0"/>
      <dgm:spPr/>
    </dgm:pt>
    <dgm:pt modelId="{A563554F-0213-462A-91FB-F742716A2256}" type="pres">
      <dgm:prSet presAssocID="{7AB1CAC3-B976-46F8-82EC-D064D959B6B5}" presName="vertThree" presStyleCnt="0"/>
      <dgm:spPr/>
    </dgm:pt>
    <dgm:pt modelId="{8A7B7A98-4821-4D00-A6CF-8BF3F2395F22}" type="pres">
      <dgm:prSet presAssocID="{7AB1CAC3-B976-46F8-82EC-D064D959B6B5}" presName="txThree" presStyleLbl="node3" presStyleIdx="9" presStyleCnt="17">
        <dgm:presLayoutVars>
          <dgm:chPref val="3"/>
        </dgm:presLayoutVars>
      </dgm:prSet>
      <dgm:spPr/>
      <dgm:t>
        <a:bodyPr/>
        <a:lstStyle/>
        <a:p>
          <a:endParaRPr lang="en-US"/>
        </a:p>
      </dgm:t>
    </dgm:pt>
    <dgm:pt modelId="{C8AA6E52-7458-4E60-B97F-B7D811FF12F7}" type="pres">
      <dgm:prSet presAssocID="{7AB1CAC3-B976-46F8-82EC-D064D959B6B5}" presName="horzThree" presStyleCnt="0"/>
      <dgm:spPr/>
    </dgm:pt>
    <dgm:pt modelId="{B2DA25B5-97D0-4A11-BB93-FCB7D5F59015}" type="pres">
      <dgm:prSet presAssocID="{8DB081A6-A06B-4D48-A26E-0375A5B1ACA4}" presName="sibSpaceThree" presStyleCnt="0"/>
      <dgm:spPr/>
    </dgm:pt>
    <dgm:pt modelId="{50E28E63-6CE6-4FFE-BB61-392491257865}" type="pres">
      <dgm:prSet presAssocID="{8B7CCD1B-BE4C-4FF5-A21C-9E825520464D}" presName="vertThree" presStyleCnt="0"/>
      <dgm:spPr/>
    </dgm:pt>
    <dgm:pt modelId="{D9EF4060-2293-4934-9A24-04C3B8732EF2}" type="pres">
      <dgm:prSet presAssocID="{8B7CCD1B-BE4C-4FF5-A21C-9E825520464D}" presName="txThree" presStyleLbl="node3" presStyleIdx="10" presStyleCnt="17">
        <dgm:presLayoutVars>
          <dgm:chPref val="3"/>
        </dgm:presLayoutVars>
      </dgm:prSet>
      <dgm:spPr/>
      <dgm:t>
        <a:bodyPr/>
        <a:lstStyle/>
        <a:p>
          <a:endParaRPr lang="en-US"/>
        </a:p>
      </dgm:t>
    </dgm:pt>
    <dgm:pt modelId="{8E0BD3E4-111F-4899-9DE3-F9DE34BE57AB}" type="pres">
      <dgm:prSet presAssocID="{8B7CCD1B-BE4C-4FF5-A21C-9E825520464D}" presName="horzThree" presStyleCnt="0"/>
      <dgm:spPr/>
    </dgm:pt>
    <dgm:pt modelId="{A101FAE4-3C72-40C3-B251-612B6D2BD95B}" type="pres">
      <dgm:prSet presAssocID="{ED276536-B507-41F5-977A-927B015D56E6}" presName="sibSpaceTwo" presStyleCnt="0"/>
      <dgm:spPr/>
    </dgm:pt>
    <dgm:pt modelId="{079CF52C-6100-46A3-A3B8-8C031936C6A1}" type="pres">
      <dgm:prSet presAssocID="{F8391F97-955A-4E20-9DB5-1F800B2DC9FE}" presName="vertTwo" presStyleCnt="0"/>
      <dgm:spPr/>
    </dgm:pt>
    <dgm:pt modelId="{EF064FBB-0C96-4615-98E4-FDFDD1D0851D}" type="pres">
      <dgm:prSet presAssocID="{F8391F97-955A-4E20-9DB5-1F800B2DC9FE}" presName="txTwo" presStyleLbl="node2" presStyleIdx="3" presStyleCnt="4">
        <dgm:presLayoutVars>
          <dgm:chPref val="3"/>
        </dgm:presLayoutVars>
      </dgm:prSet>
      <dgm:spPr/>
      <dgm:t>
        <a:bodyPr/>
        <a:lstStyle/>
        <a:p>
          <a:endParaRPr lang="en-US"/>
        </a:p>
      </dgm:t>
    </dgm:pt>
    <dgm:pt modelId="{38EB1328-578E-4BFD-9F7B-028B80D05B3E}" type="pres">
      <dgm:prSet presAssocID="{F8391F97-955A-4E20-9DB5-1F800B2DC9FE}" presName="parTransTwo" presStyleCnt="0"/>
      <dgm:spPr/>
    </dgm:pt>
    <dgm:pt modelId="{B34C7B47-EF79-4C00-AAFF-D632C9A50015}" type="pres">
      <dgm:prSet presAssocID="{F8391F97-955A-4E20-9DB5-1F800B2DC9FE}" presName="horzTwo" presStyleCnt="0"/>
      <dgm:spPr/>
    </dgm:pt>
    <dgm:pt modelId="{1E54E47C-6EDE-4B24-A5FF-3EC7CC393220}" type="pres">
      <dgm:prSet presAssocID="{D932D21E-2C52-40C3-A91D-FDB08B2AF2FD}" presName="vertThree" presStyleCnt="0"/>
      <dgm:spPr/>
    </dgm:pt>
    <dgm:pt modelId="{505C5A1C-E036-499D-8309-7F49ED37E553}" type="pres">
      <dgm:prSet presAssocID="{D932D21E-2C52-40C3-A91D-FDB08B2AF2FD}" presName="txThree" presStyleLbl="node3" presStyleIdx="11" presStyleCnt="17">
        <dgm:presLayoutVars>
          <dgm:chPref val="3"/>
        </dgm:presLayoutVars>
      </dgm:prSet>
      <dgm:spPr/>
      <dgm:t>
        <a:bodyPr/>
        <a:lstStyle/>
        <a:p>
          <a:endParaRPr lang="en-US"/>
        </a:p>
      </dgm:t>
    </dgm:pt>
    <dgm:pt modelId="{E20A5F55-4A92-4B7A-91ED-DC3A09954D00}" type="pres">
      <dgm:prSet presAssocID="{D932D21E-2C52-40C3-A91D-FDB08B2AF2FD}" presName="horzThree" presStyleCnt="0"/>
      <dgm:spPr/>
    </dgm:pt>
    <dgm:pt modelId="{5491A97A-4E29-475A-9B6D-2CF7BB6A9E45}" type="pres">
      <dgm:prSet presAssocID="{DDE4D7BD-6D94-410D-81D2-3D2868B72A2C}" presName="sibSpaceThree" presStyleCnt="0"/>
      <dgm:spPr/>
    </dgm:pt>
    <dgm:pt modelId="{B611723A-2D9C-46FC-9C6F-64C65A29F17E}" type="pres">
      <dgm:prSet presAssocID="{5F6B493D-0E6D-4CC4-AABD-5A0052454905}" presName="vertThree" presStyleCnt="0"/>
      <dgm:spPr/>
    </dgm:pt>
    <dgm:pt modelId="{11548ED8-1980-4529-B734-3D5F93B74217}" type="pres">
      <dgm:prSet presAssocID="{5F6B493D-0E6D-4CC4-AABD-5A0052454905}" presName="txThree" presStyleLbl="node3" presStyleIdx="12" presStyleCnt="17">
        <dgm:presLayoutVars>
          <dgm:chPref val="3"/>
        </dgm:presLayoutVars>
      </dgm:prSet>
      <dgm:spPr/>
      <dgm:t>
        <a:bodyPr/>
        <a:lstStyle/>
        <a:p>
          <a:endParaRPr lang="en-US"/>
        </a:p>
      </dgm:t>
    </dgm:pt>
    <dgm:pt modelId="{DEFD5045-4F36-4A9E-B15B-F0EFD16D9298}" type="pres">
      <dgm:prSet presAssocID="{5F6B493D-0E6D-4CC4-AABD-5A0052454905}" presName="horzThree" presStyleCnt="0"/>
      <dgm:spPr/>
    </dgm:pt>
    <dgm:pt modelId="{1D378E0E-A396-475F-86DA-519C3D0BA3FC}" type="pres">
      <dgm:prSet presAssocID="{4B13DFB7-83F6-4915-985F-CA0994B8AFF5}" presName="sibSpaceThree" presStyleCnt="0"/>
      <dgm:spPr/>
    </dgm:pt>
    <dgm:pt modelId="{FD1CFA12-D394-46B0-8433-BAEDAD131A03}" type="pres">
      <dgm:prSet presAssocID="{0E03F421-543C-4C1A-897E-3C698011F617}" presName="vertThree" presStyleCnt="0"/>
      <dgm:spPr/>
    </dgm:pt>
    <dgm:pt modelId="{DB3FA39A-5C14-4901-AAC9-41156E4FF43A}" type="pres">
      <dgm:prSet presAssocID="{0E03F421-543C-4C1A-897E-3C698011F617}" presName="txThree" presStyleLbl="node3" presStyleIdx="13" presStyleCnt="17">
        <dgm:presLayoutVars>
          <dgm:chPref val="3"/>
        </dgm:presLayoutVars>
      </dgm:prSet>
      <dgm:spPr/>
      <dgm:t>
        <a:bodyPr/>
        <a:lstStyle/>
        <a:p>
          <a:endParaRPr lang="en-US"/>
        </a:p>
      </dgm:t>
    </dgm:pt>
    <dgm:pt modelId="{02C3DFD3-A1B1-4302-ACD4-1E4F51460428}" type="pres">
      <dgm:prSet presAssocID="{0E03F421-543C-4C1A-897E-3C698011F617}" presName="horzThree" presStyleCnt="0"/>
      <dgm:spPr/>
    </dgm:pt>
    <dgm:pt modelId="{1C070561-F26C-4AAD-B162-A9DC1E75C560}" type="pres">
      <dgm:prSet presAssocID="{0D2794EE-5426-414C-AE40-F0F10F55EC06}" presName="sibSpaceThree" presStyleCnt="0"/>
      <dgm:spPr/>
    </dgm:pt>
    <dgm:pt modelId="{A05D7550-C575-4119-8A89-0A83113224D9}" type="pres">
      <dgm:prSet presAssocID="{5DEBA026-B217-416F-92B2-8082EF6867E1}" presName="vertThree" presStyleCnt="0"/>
      <dgm:spPr/>
    </dgm:pt>
    <dgm:pt modelId="{47147119-43DE-4B64-85EC-1EFCA16B5358}" type="pres">
      <dgm:prSet presAssocID="{5DEBA026-B217-416F-92B2-8082EF6867E1}" presName="txThree" presStyleLbl="node3" presStyleIdx="14" presStyleCnt="17">
        <dgm:presLayoutVars>
          <dgm:chPref val="3"/>
        </dgm:presLayoutVars>
      </dgm:prSet>
      <dgm:spPr/>
      <dgm:t>
        <a:bodyPr/>
        <a:lstStyle/>
        <a:p>
          <a:endParaRPr lang="en-US"/>
        </a:p>
      </dgm:t>
    </dgm:pt>
    <dgm:pt modelId="{A53FC5AB-1E87-4C21-9971-4CF47B04FBE2}" type="pres">
      <dgm:prSet presAssocID="{5DEBA026-B217-416F-92B2-8082EF6867E1}" presName="horzThree" presStyleCnt="0"/>
      <dgm:spPr/>
    </dgm:pt>
    <dgm:pt modelId="{B278C04A-A98C-49FB-A16B-AD37215C3086}" type="pres">
      <dgm:prSet presAssocID="{26C2812C-A404-4A50-8687-818E9D6D8B07}" presName="sibSpaceThree" presStyleCnt="0"/>
      <dgm:spPr/>
    </dgm:pt>
    <dgm:pt modelId="{3B8C3A58-8FC5-4457-B80B-0B53F188D91C}" type="pres">
      <dgm:prSet presAssocID="{FD3E0504-4633-4848-B18B-F4F5DE249409}" presName="vertThree" presStyleCnt="0"/>
      <dgm:spPr/>
    </dgm:pt>
    <dgm:pt modelId="{A6C20D10-46B8-49C5-A223-F1513A36D618}" type="pres">
      <dgm:prSet presAssocID="{FD3E0504-4633-4848-B18B-F4F5DE249409}" presName="txThree" presStyleLbl="node3" presStyleIdx="15" presStyleCnt="17">
        <dgm:presLayoutVars>
          <dgm:chPref val="3"/>
        </dgm:presLayoutVars>
      </dgm:prSet>
      <dgm:spPr/>
      <dgm:t>
        <a:bodyPr/>
        <a:lstStyle/>
        <a:p>
          <a:endParaRPr lang="en-US"/>
        </a:p>
      </dgm:t>
    </dgm:pt>
    <dgm:pt modelId="{0FA718B6-3018-4E98-AA19-134075D0BA6B}" type="pres">
      <dgm:prSet presAssocID="{FD3E0504-4633-4848-B18B-F4F5DE249409}" presName="horzThree" presStyleCnt="0"/>
      <dgm:spPr/>
    </dgm:pt>
    <dgm:pt modelId="{094C975B-8EC8-412D-92FF-62C87C2086A1}" type="pres">
      <dgm:prSet presAssocID="{D2129565-FC58-49BC-8A6C-E3A080652F88}" presName="sibSpaceThree" presStyleCnt="0"/>
      <dgm:spPr/>
    </dgm:pt>
    <dgm:pt modelId="{31EE20AD-BA3A-41AC-89EF-E5B086CFB0BC}" type="pres">
      <dgm:prSet presAssocID="{1B642800-A92E-45B5-9682-ACDB1508059E}" presName="vertThree" presStyleCnt="0"/>
      <dgm:spPr/>
    </dgm:pt>
    <dgm:pt modelId="{143F4D14-5EA3-4EFF-8E4B-AF02592BE179}" type="pres">
      <dgm:prSet presAssocID="{1B642800-A92E-45B5-9682-ACDB1508059E}" presName="txThree" presStyleLbl="node3" presStyleIdx="16" presStyleCnt="17">
        <dgm:presLayoutVars>
          <dgm:chPref val="3"/>
        </dgm:presLayoutVars>
      </dgm:prSet>
      <dgm:spPr/>
      <dgm:t>
        <a:bodyPr/>
        <a:lstStyle/>
        <a:p>
          <a:endParaRPr lang="en-US"/>
        </a:p>
      </dgm:t>
    </dgm:pt>
    <dgm:pt modelId="{B98CB1CE-E2B3-4F84-9AB0-B9FA6C5927DC}" type="pres">
      <dgm:prSet presAssocID="{1B642800-A92E-45B5-9682-ACDB1508059E}" presName="horzThree" presStyleCnt="0"/>
      <dgm:spPr/>
    </dgm:pt>
  </dgm:ptLst>
  <dgm:cxnLst>
    <dgm:cxn modelId="{165FF6AA-F2A3-466B-BBE6-C38AB8C3BBB5}" srcId="{259E6580-96A4-4D7E-BECB-57B2B90CD65D}" destId="{8B7CCD1B-BE4C-4FF5-A21C-9E825520464D}" srcOrd="3" destOrd="0" parTransId="{AAD07FC5-020A-4D1C-BD54-85A103468008}" sibTransId="{1A135D53-44AF-498B-866B-181B8A58424D}"/>
    <dgm:cxn modelId="{B64DB59E-FBFD-48CD-ADE1-89DD05324C80}" type="presOf" srcId="{259E6580-96A4-4D7E-BECB-57B2B90CD65D}" destId="{EE220CE6-C259-40CC-B82B-8425C1E39B3B}" srcOrd="0" destOrd="0" presId="urn:microsoft.com/office/officeart/2005/8/layout/hierarchy4"/>
    <dgm:cxn modelId="{D4338637-7849-4F15-B9AE-760213502269}" srcId="{C87AC90F-5C2E-45B1-8DEB-7E1961C92363}" destId="{96D05E21-1BDE-45E6-AD7D-12D8D6EA06FC}" srcOrd="2" destOrd="0" parTransId="{AB07456C-E563-4AD1-B8A3-010A635192AF}" sibTransId="{A6981C34-F790-48F7-BDDC-0B2C38412772}"/>
    <dgm:cxn modelId="{24CBC242-1F69-443A-B0AC-9104633B7269}" type="presOf" srcId="{0E03F421-543C-4C1A-897E-3C698011F617}" destId="{DB3FA39A-5C14-4901-AAC9-41156E4FF43A}" srcOrd="0" destOrd="0" presId="urn:microsoft.com/office/officeart/2005/8/layout/hierarchy4"/>
    <dgm:cxn modelId="{83A54150-2F0D-4012-BC7F-EE14E0BADBCD}" type="presOf" srcId="{5DEBA026-B217-416F-92B2-8082EF6867E1}" destId="{47147119-43DE-4B64-85EC-1EFCA16B5358}" srcOrd="0" destOrd="0" presId="urn:microsoft.com/office/officeart/2005/8/layout/hierarchy4"/>
    <dgm:cxn modelId="{C81C5EB8-4028-4A62-92E1-70ED3DB91AC0}" srcId="{F8391F97-955A-4E20-9DB5-1F800B2DC9FE}" destId="{D932D21E-2C52-40C3-A91D-FDB08B2AF2FD}" srcOrd="0" destOrd="0" parTransId="{A10B4248-70A5-4447-8190-C40D6B884D6F}" sibTransId="{DDE4D7BD-6D94-410D-81D2-3D2868B72A2C}"/>
    <dgm:cxn modelId="{E6579090-915A-46E3-BF3D-56AAC1FAD6A9}" type="presOf" srcId="{96D05E21-1BDE-45E6-AD7D-12D8D6EA06FC}" destId="{648375D4-02F1-4C99-AD00-C43A2552DA79}" srcOrd="0" destOrd="0" presId="urn:microsoft.com/office/officeart/2005/8/layout/hierarchy4"/>
    <dgm:cxn modelId="{47DA595D-611E-4800-B054-67A19FC8F53E}" srcId="{F8391F97-955A-4E20-9DB5-1F800B2DC9FE}" destId="{1B642800-A92E-45B5-9682-ACDB1508059E}" srcOrd="5" destOrd="0" parTransId="{BAE49109-BDCE-414F-AF5B-3847958A22DD}" sibTransId="{BED3F35F-F12D-4C34-BD03-C9AF82974C87}"/>
    <dgm:cxn modelId="{3AE7DCDC-6E62-4FB8-B09E-24FB939044ED}" type="presOf" srcId="{BD1379A4-5367-424B-8CC7-14A21F83155A}" destId="{9BD17F93-E592-43B5-BE92-2FE85D159128}" srcOrd="0" destOrd="0" presId="urn:microsoft.com/office/officeart/2005/8/layout/hierarchy4"/>
    <dgm:cxn modelId="{C9388EB3-FF50-4F0E-B0D6-6474B9267815}" type="presOf" srcId="{EB93E767-1C37-4EF1-BD4C-606270F1240A}" destId="{1ACB0A6B-72E0-4128-834A-2FE985082991}" srcOrd="0" destOrd="0" presId="urn:microsoft.com/office/officeart/2005/8/layout/hierarchy4"/>
    <dgm:cxn modelId="{59584498-5FDD-4E88-A298-E77E7AA57FCF}" type="presOf" srcId="{A0F28CA2-A3DB-4AFC-B272-6DC5679792A1}" destId="{4701BEDB-E16B-4962-97CE-457877175CF1}" srcOrd="0" destOrd="0" presId="urn:microsoft.com/office/officeart/2005/8/layout/hierarchy4"/>
    <dgm:cxn modelId="{E2834CCF-F25D-4594-A8F2-BA2CAEF15497}" type="presOf" srcId="{06D5F995-5DDC-4079-B461-2B907C9B77E0}" destId="{AB2B563D-C3EE-4093-AA1E-FD55DE1945E8}" srcOrd="0" destOrd="0" presId="urn:microsoft.com/office/officeart/2005/8/layout/hierarchy4"/>
    <dgm:cxn modelId="{18621D3F-28C6-4934-AA3F-AB0132750E21}" type="presOf" srcId="{75528345-B79B-42B6-8229-F3C4C0B179F7}" destId="{ADEC734E-907C-46E8-8F34-B3212C1EA81D}" srcOrd="0" destOrd="0" presId="urn:microsoft.com/office/officeart/2005/8/layout/hierarchy4"/>
    <dgm:cxn modelId="{66208711-BA50-471D-A547-AAC71AD63516}" srcId="{259E6580-96A4-4D7E-BECB-57B2B90CD65D}" destId="{7AB1CAC3-B976-46F8-82EC-D064D959B6B5}" srcOrd="2" destOrd="0" parTransId="{D3C7AF8C-D9CA-47D6-BFCC-89D035CC13DD}" sibTransId="{8DB081A6-A06B-4D48-A26E-0375A5B1ACA4}"/>
    <dgm:cxn modelId="{2F9EA6D1-F6CA-470A-BC2E-0DAEE16CC488}" type="presOf" srcId="{A9AEA7B0-9211-44E8-97D1-321DC2A7F897}" destId="{F8943044-B58A-40E0-B25D-5171C39FCA36}" srcOrd="0" destOrd="0" presId="urn:microsoft.com/office/officeart/2005/8/layout/hierarchy4"/>
    <dgm:cxn modelId="{DFE10B52-554F-46DA-BC8B-ADBEF945BB2B}" type="presOf" srcId="{D772D67C-5F5D-499D-84DB-9514670B44E5}" destId="{AFE90703-4BBA-47AC-A600-676F2F62C6E7}" srcOrd="0" destOrd="0" presId="urn:microsoft.com/office/officeart/2005/8/layout/hierarchy4"/>
    <dgm:cxn modelId="{CFC4FF4F-E2FC-42B4-A909-F8A04A6C08A0}" srcId="{259E6580-96A4-4D7E-BECB-57B2B90CD65D}" destId="{06D5F995-5DDC-4079-B461-2B907C9B77E0}" srcOrd="1" destOrd="0" parTransId="{5554D411-CF27-47DE-A16F-8240390DC486}" sibTransId="{9ADCD872-67FC-413A-9885-0B5C85D1E591}"/>
    <dgm:cxn modelId="{F93E0C83-588B-4147-8179-FFB1990FBA49}" type="presOf" srcId="{D4DA3F4D-7295-4201-8CF3-C0C1C3FC8272}" destId="{E20D1D9D-5D6A-441F-9AB2-0D8835BFE076}" srcOrd="0" destOrd="0" presId="urn:microsoft.com/office/officeart/2005/8/layout/hierarchy4"/>
    <dgm:cxn modelId="{323D7DA3-57DA-49AD-B483-C7D4C29B7670}" srcId="{CA39C373-8FE1-4598-8BEE-81D7365E88B7}" destId="{75528345-B79B-42B6-8229-F3C4C0B179F7}" srcOrd="0" destOrd="0" parTransId="{AA97573D-C4CF-4D72-9B03-7DA214FAE17F}" sibTransId="{9E8A0541-AAB2-45CB-98D3-1F07684BC3BA}"/>
    <dgm:cxn modelId="{7053B983-37BA-4FC4-965F-CBF49116CB0D}" srcId="{D4DA3F4D-7295-4201-8CF3-C0C1C3FC8272}" destId="{A0F28CA2-A3DB-4AFC-B272-6DC5679792A1}" srcOrd="0" destOrd="0" parTransId="{92DCB14B-5B25-4723-9F00-9A92AB15411B}" sibTransId="{642A9489-EEFA-413E-8FE3-C2305CE27197}"/>
    <dgm:cxn modelId="{77B2AB5E-493C-4CB3-A6F2-4A7EDA8CF973}" srcId="{75528345-B79B-42B6-8229-F3C4C0B179F7}" destId="{F8391F97-955A-4E20-9DB5-1F800B2DC9FE}" srcOrd="3" destOrd="0" parTransId="{AA55C8B3-E753-49AB-9910-4507BFF7F48E}" sibTransId="{2AF19EE2-F45C-4F41-98BB-0679E49840C0}"/>
    <dgm:cxn modelId="{C01AAE08-B1B6-47F4-98A5-825D3C850A85}" srcId="{259E6580-96A4-4D7E-BECB-57B2B90CD65D}" destId="{EB93E767-1C37-4EF1-BD4C-606270F1240A}" srcOrd="0" destOrd="0" parTransId="{3D083FAF-A9C5-4117-B487-8F8FEFA78351}" sibTransId="{D8952597-0EFB-447A-9C43-BE589C489C69}"/>
    <dgm:cxn modelId="{0D58629F-F107-4853-B4CB-C2676AF27691}" type="presOf" srcId="{5F6B493D-0E6D-4CC4-AABD-5A0052454905}" destId="{11548ED8-1980-4529-B734-3D5F93B74217}" srcOrd="0" destOrd="0" presId="urn:microsoft.com/office/officeart/2005/8/layout/hierarchy4"/>
    <dgm:cxn modelId="{6B65A4BF-8932-4DBD-9F10-F4B31D5AB770}" srcId="{D4DA3F4D-7295-4201-8CF3-C0C1C3FC8272}" destId="{BD1379A4-5367-424B-8CC7-14A21F83155A}" srcOrd="2" destOrd="0" parTransId="{48B5BA03-6628-4184-A53F-2C17102EBBF5}" sibTransId="{40F5AAC0-88FF-4B7B-ACDC-EBC48070933C}"/>
    <dgm:cxn modelId="{941DF463-3DB6-406E-9062-C26AE1D2B7B2}" srcId="{75528345-B79B-42B6-8229-F3C4C0B179F7}" destId="{259E6580-96A4-4D7E-BECB-57B2B90CD65D}" srcOrd="2" destOrd="0" parTransId="{0C0FB25E-3C5D-4861-A0D6-F9B174ABF9DA}" sibTransId="{ED276536-B507-41F5-977A-927B015D56E6}"/>
    <dgm:cxn modelId="{380E7D55-022A-43FA-BC0D-230E76DC79A4}" srcId="{F8391F97-955A-4E20-9DB5-1F800B2DC9FE}" destId="{5DEBA026-B217-416F-92B2-8082EF6867E1}" srcOrd="3" destOrd="0" parTransId="{6C92432E-CE08-4F1C-B121-E10FF0CFA0A8}" sibTransId="{26C2812C-A404-4A50-8687-818E9D6D8B07}"/>
    <dgm:cxn modelId="{1C97A03D-CAA4-4F9A-9B71-64812A0F10FD}" srcId="{F8391F97-955A-4E20-9DB5-1F800B2DC9FE}" destId="{0E03F421-543C-4C1A-897E-3C698011F617}" srcOrd="2" destOrd="0" parTransId="{A4D79DF8-0B8D-4C04-9BB5-7DA47FE971C7}" sibTransId="{0D2794EE-5426-414C-AE40-F0F10F55EC06}"/>
    <dgm:cxn modelId="{00C292E8-11AE-4A25-AE2B-AC6E84A87F5A}" srcId="{D4DA3F4D-7295-4201-8CF3-C0C1C3FC8272}" destId="{A9AEA7B0-9211-44E8-97D1-321DC2A7F897}" srcOrd="1" destOrd="0" parTransId="{E1E656B5-B3ED-422A-A41E-68A56BF6A3B8}" sibTransId="{10887905-F4D6-473C-A91C-65862F03B1E6}"/>
    <dgm:cxn modelId="{CFC73657-9996-4542-9F07-031F05918542}" type="presOf" srcId="{D932D21E-2C52-40C3-A91D-FDB08B2AF2FD}" destId="{505C5A1C-E036-499D-8309-7F49ED37E553}" srcOrd="0" destOrd="0" presId="urn:microsoft.com/office/officeart/2005/8/layout/hierarchy4"/>
    <dgm:cxn modelId="{E8E6EDAF-5AED-4449-B77F-D18B06B28895}" type="presOf" srcId="{7AB1CAC3-B976-46F8-82EC-D064D959B6B5}" destId="{8A7B7A98-4821-4D00-A6CF-8BF3F2395F22}" srcOrd="0" destOrd="0" presId="urn:microsoft.com/office/officeart/2005/8/layout/hierarchy4"/>
    <dgm:cxn modelId="{892F9A44-1D4D-464B-B8D1-91E74C177A76}" srcId="{C87AC90F-5C2E-45B1-8DEB-7E1961C92363}" destId="{B65CE923-72C8-4CB9-9DC0-DB0F2FA5A5E0}" srcOrd="1" destOrd="0" parTransId="{59589F79-4DDB-4AD1-BC50-28D61A7EEE86}" sibTransId="{E5C71514-C3A5-47CE-AA9C-569FAA9824BC}"/>
    <dgm:cxn modelId="{4A4CFE16-CDBF-482B-8203-D7192E9147FB}" srcId="{75528345-B79B-42B6-8229-F3C4C0B179F7}" destId="{D4DA3F4D-7295-4201-8CF3-C0C1C3FC8272}" srcOrd="0" destOrd="0" parTransId="{4D95214B-C3C5-4748-AB20-717EF34249AE}" sibTransId="{27FEFCB8-3F5F-427E-9178-EC6ED960AB40}"/>
    <dgm:cxn modelId="{CEE542C1-D24A-4CAA-B89A-976286151EFE}" srcId="{C87AC90F-5C2E-45B1-8DEB-7E1961C92363}" destId="{D772D67C-5F5D-499D-84DB-9514670B44E5}" srcOrd="0" destOrd="0" parTransId="{84F651DD-1959-46F9-A100-E5D5D7763D29}" sibTransId="{2DCA14A8-4B01-4AA9-88E4-40A26ED42192}"/>
    <dgm:cxn modelId="{A6163020-849A-4C71-8318-D7D7C47827F4}" srcId="{D4DA3F4D-7295-4201-8CF3-C0C1C3FC8272}" destId="{065D8C00-10F0-4231-995D-E02792F84B8F}" srcOrd="3" destOrd="0" parTransId="{51504EDE-B15D-480E-962A-7F8BE6C42955}" sibTransId="{CED501E0-E97D-4266-9857-39292781E825}"/>
    <dgm:cxn modelId="{E96F1D0E-55EF-482D-BCA9-A85E94A523E2}" srcId="{75528345-B79B-42B6-8229-F3C4C0B179F7}" destId="{C87AC90F-5C2E-45B1-8DEB-7E1961C92363}" srcOrd="1" destOrd="0" parTransId="{E8FAA5B6-673A-4FB3-AE7A-326CAA62AF1F}" sibTransId="{02421B3E-FE87-4B64-903B-63FAEDFCEE00}"/>
    <dgm:cxn modelId="{D11FC313-951A-4F78-9238-0E7F37B98B4C}" type="presOf" srcId="{8B7CCD1B-BE4C-4FF5-A21C-9E825520464D}" destId="{D9EF4060-2293-4934-9A24-04C3B8732EF2}" srcOrd="0" destOrd="0" presId="urn:microsoft.com/office/officeart/2005/8/layout/hierarchy4"/>
    <dgm:cxn modelId="{F19C58D8-18B7-465D-9E02-1171DB9BE505}" type="presOf" srcId="{065D8C00-10F0-4231-995D-E02792F84B8F}" destId="{C397F2AA-7334-4DE1-9746-3E1C1A96FC3E}" srcOrd="0" destOrd="0" presId="urn:microsoft.com/office/officeart/2005/8/layout/hierarchy4"/>
    <dgm:cxn modelId="{E51F6607-2D70-4EC6-A657-AF6380433EE7}" type="presOf" srcId="{C87AC90F-5C2E-45B1-8DEB-7E1961C92363}" destId="{09A5539A-E57A-40ED-9219-9E1A1B29EE67}" srcOrd="0" destOrd="0" presId="urn:microsoft.com/office/officeart/2005/8/layout/hierarchy4"/>
    <dgm:cxn modelId="{48CE64E5-F41C-4FBE-91EE-A91FB4C71137}" srcId="{F8391F97-955A-4E20-9DB5-1F800B2DC9FE}" destId="{FD3E0504-4633-4848-B18B-F4F5DE249409}" srcOrd="4" destOrd="0" parTransId="{C0C30592-096C-48F1-8579-D3A5157770F3}" sibTransId="{D2129565-FC58-49BC-8A6C-E3A080652F88}"/>
    <dgm:cxn modelId="{1AD85A31-6E6C-4BE8-9E9E-4387BCCA7544}" type="presOf" srcId="{F8391F97-955A-4E20-9DB5-1F800B2DC9FE}" destId="{EF064FBB-0C96-4615-98E4-FDFDD1D0851D}" srcOrd="0" destOrd="0" presId="urn:microsoft.com/office/officeart/2005/8/layout/hierarchy4"/>
    <dgm:cxn modelId="{8C2A48F5-1F96-441D-8F4D-BED28F810A34}" srcId="{F8391F97-955A-4E20-9DB5-1F800B2DC9FE}" destId="{5F6B493D-0E6D-4CC4-AABD-5A0052454905}" srcOrd="1" destOrd="0" parTransId="{4AEA7F13-1AC1-4CA1-A60C-C15BBC101F77}" sibTransId="{4B13DFB7-83F6-4915-985F-CA0994B8AFF5}"/>
    <dgm:cxn modelId="{6B9B29EF-3924-49EB-90BC-992803625AC5}" type="presOf" srcId="{CA39C373-8FE1-4598-8BEE-81D7365E88B7}" destId="{9E120815-8F00-484D-92E2-35B8A87AB197}" srcOrd="0" destOrd="0" presId="urn:microsoft.com/office/officeart/2005/8/layout/hierarchy4"/>
    <dgm:cxn modelId="{2F8EB9A2-4378-4C58-826D-E5B3C7765933}" type="presOf" srcId="{FD3E0504-4633-4848-B18B-F4F5DE249409}" destId="{A6C20D10-46B8-49C5-A223-F1513A36D618}" srcOrd="0" destOrd="0" presId="urn:microsoft.com/office/officeart/2005/8/layout/hierarchy4"/>
    <dgm:cxn modelId="{B9DA1B05-9454-4601-BF45-DA6095318CCE}" type="presOf" srcId="{B65CE923-72C8-4CB9-9DC0-DB0F2FA5A5E0}" destId="{97AE2749-3B94-455D-A3C4-FD828B44D5E5}" srcOrd="0" destOrd="0" presId="urn:microsoft.com/office/officeart/2005/8/layout/hierarchy4"/>
    <dgm:cxn modelId="{FEDCC4E8-D5A1-47DE-955D-88E196CDC28C}" type="presOf" srcId="{1B642800-A92E-45B5-9682-ACDB1508059E}" destId="{143F4D14-5EA3-4EFF-8E4B-AF02592BE179}" srcOrd="0" destOrd="0" presId="urn:microsoft.com/office/officeart/2005/8/layout/hierarchy4"/>
    <dgm:cxn modelId="{29CD71BB-E191-4E06-ACB2-EA6EDCCCC85B}" type="presParOf" srcId="{9E120815-8F00-484D-92E2-35B8A87AB197}" destId="{6C791C09-5633-4453-8515-5C1BD2B90C80}" srcOrd="0" destOrd="0" presId="urn:microsoft.com/office/officeart/2005/8/layout/hierarchy4"/>
    <dgm:cxn modelId="{3E20F265-1333-4753-9E2D-EFB372DA0A25}" type="presParOf" srcId="{6C791C09-5633-4453-8515-5C1BD2B90C80}" destId="{ADEC734E-907C-46E8-8F34-B3212C1EA81D}" srcOrd="0" destOrd="0" presId="urn:microsoft.com/office/officeart/2005/8/layout/hierarchy4"/>
    <dgm:cxn modelId="{08AFC092-0A63-403E-A541-5469D1E3DD22}" type="presParOf" srcId="{6C791C09-5633-4453-8515-5C1BD2B90C80}" destId="{A5309E0C-5617-4281-A5A2-281F15D40C78}" srcOrd="1" destOrd="0" presId="urn:microsoft.com/office/officeart/2005/8/layout/hierarchy4"/>
    <dgm:cxn modelId="{309B98B5-B07C-4B93-B058-DAEA55823BF0}" type="presParOf" srcId="{6C791C09-5633-4453-8515-5C1BD2B90C80}" destId="{DAC41E2B-0D62-413F-BB95-241687225DC1}" srcOrd="2" destOrd="0" presId="urn:microsoft.com/office/officeart/2005/8/layout/hierarchy4"/>
    <dgm:cxn modelId="{E7073A36-A3AB-46F0-A386-089D96F8799C}" type="presParOf" srcId="{DAC41E2B-0D62-413F-BB95-241687225DC1}" destId="{E138276B-E35D-40F2-8B7D-CEE6F0995A1D}" srcOrd="0" destOrd="0" presId="urn:microsoft.com/office/officeart/2005/8/layout/hierarchy4"/>
    <dgm:cxn modelId="{D39C8488-83AF-4748-AFD6-F9C7066A7AB5}" type="presParOf" srcId="{E138276B-E35D-40F2-8B7D-CEE6F0995A1D}" destId="{E20D1D9D-5D6A-441F-9AB2-0D8835BFE076}" srcOrd="0" destOrd="0" presId="urn:microsoft.com/office/officeart/2005/8/layout/hierarchy4"/>
    <dgm:cxn modelId="{8B8FC563-1441-4339-8020-8776B60C1B88}" type="presParOf" srcId="{E138276B-E35D-40F2-8B7D-CEE6F0995A1D}" destId="{A2D2CC78-5A19-4067-93EC-A0754B234F04}" srcOrd="1" destOrd="0" presId="urn:microsoft.com/office/officeart/2005/8/layout/hierarchy4"/>
    <dgm:cxn modelId="{6A6AC9A5-71A6-4321-BDA2-CD0252DE1B2A}" type="presParOf" srcId="{E138276B-E35D-40F2-8B7D-CEE6F0995A1D}" destId="{F6FA097D-6237-496D-AC30-3BBB48730A72}" srcOrd="2" destOrd="0" presId="urn:microsoft.com/office/officeart/2005/8/layout/hierarchy4"/>
    <dgm:cxn modelId="{33B933B1-581C-48F3-9F54-9031720B5EAF}" type="presParOf" srcId="{F6FA097D-6237-496D-AC30-3BBB48730A72}" destId="{793E698F-BF82-4425-A9B9-BA84622AE809}" srcOrd="0" destOrd="0" presId="urn:microsoft.com/office/officeart/2005/8/layout/hierarchy4"/>
    <dgm:cxn modelId="{F86772CD-046F-4041-B6E4-5AFC45DF2D40}" type="presParOf" srcId="{793E698F-BF82-4425-A9B9-BA84622AE809}" destId="{4701BEDB-E16B-4962-97CE-457877175CF1}" srcOrd="0" destOrd="0" presId="urn:microsoft.com/office/officeart/2005/8/layout/hierarchy4"/>
    <dgm:cxn modelId="{C81B2A33-1E7E-4B53-B3AB-8C7C5929300D}" type="presParOf" srcId="{793E698F-BF82-4425-A9B9-BA84622AE809}" destId="{3EC8551F-C0A8-4C9B-8599-24315054EF84}" srcOrd="1" destOrd="0" presId="urn:microsoft.com/office/officeart/2005/8/layout/hierarchy4"/>
    <dgm:cxn modelId="{8842365D-D885-42A6-8762-B7AE707BC92A}" type="presParOf" srcId="{F6FA097D-6237-496D-AC30-3BBB48730A72}" destId="{3FEE2282-ED01-4CE1-AF80-E1B05D0829C7}" srcOrd="1" destOrd="0" presId="urn:microsoft.com/office/officeart/2005/8/layout/hierarchy4"/>
    <dgm:cxn modelId="{0449C8CB-FF37-4B6D-955F-8C2AF1F1FB17}" type="presParOf" srcId="{F6FA097D-6237-496D-AC30-3BBB48730A72}" destId="{6F8679DE-3C46-485B-A659-07B5DA0E18D7}" srcOrd="2" destOrd="0" presId="urn:microsoft.com/office/officeart/2005/8/layout/hierarchy4"/>
    <dgm:cxn modelId="{60C9CAB8-942C-48CD-B37E-A8A7C99F8BF3}" type="presParOf" srcId="{6F8679DE-3C46-485B-A659-07B5DA0E18D7}" destId="{F8943044-B58A-40E0-B25D-5171C39FCA36}" srcOrd="0" destOrd="0" presId="urn:microsoft.com/office/officeart/2005/8/layout/hierarchy4"/>
    <dgm:cxn modelId="{BF1E5D93-AF68-4DFC-ABE5-FC86B178C64F}" type="presParOf" srcId="{6F8679DE-3C46-485B-A659-07B5DA0E18D7}" destId="{74B5CA06-090F-4D36-A812-5AD5FB64E396}" srcOrd="1" destOrd="0" presId="urn:microsoft.com/office/officeart/2005/8/layout/hierarchy4"/>
    <dgm:cxn modelId="{9BA79E17-3268-41F6-B19B-4E234E093F99}" type="presParOf" srcId="{F6FA097D-6237-496D-AC30-3BBB48730A72}" destId="{5473EF9D-1CD0-4728-84C9-CF9B84AB4577}" srcOrd="3" destOrd="0" presId="urn:microsoft.com/office/officeart/2005/8/layout/hierarchy4"/>
    <dgm:cxn modelId="{D570B12C-2200-4553-86F6-EEFED22031C8}" type="presParOf" srcId="{F6FA097D-6237-496D-AC30-3BBB48730A72}" destId="{C72FE0D3-8286-4695-87A1-35358DB9BEF5}" srcOrd="4" destOrd="0" presId="urn:microsoft.com/office/officeart/2005/8/layout/hierarchy4"/>
    <dgm:cxn modelId="{4C4B6943-F4EB-4287-8564-4EBB20571641}" type="presParOf" srcId="{C72FE0D3-8286-4695-87A1-35358DB9BEF5}" destId="{9BD17F93-E592-43B5-BE92-2FE85D159128}" srcOrd="0" destOrd="0" presId="urn:microsoft.com/office/officeart/2005/8/layout/hierarchy4"/>
    <dgm:cxn modelId="{0245EC92-EFCD-4257-BC7C-73B926FB8013}" type="presParOf" srcId="{C72FE0D3-8286-4695-87A1-35358DB9BEF5}" destId="{B1F12490-198F-4D3D-9273-BD5C64FF1688}" srcOrd="1" destOrd="0" presId="urn:microsoft.com/office/officeart/2005/8/layout/hierarchy4"/>
    <dgm:cxn modelId="{C181EFC0-E87C-4BFF-BA43-83249A7E75C4}" type="presParOf" srcId="{F6FA097D-6237-496D-AC30-3BBB48730A72}" destId="{6286C255-1859-42D3-9B88-9D3B63850F1A}" srcOrd="5" destOrd="0" presId="urn:microsoft.com/office/officeart/2005/8/layout/hierarchy4"/>
    <dgm:cxn modelId="{E551F738-5C73-4263-8F9C-D083991B4354}" type="presParOf" srcId="{F6FA097D-6237-496D-AC30-3BBB48730A72}" destId="{2A16B2AA-5BDD-4289-9676-5F18A94635C6}" srcOrd="6" destOrd="0" presId="urn:microsoft.com/office/officeart/2005/8/layout/hierarchy4"/>
    <dgm:cxn modelId="{74A64B44-7D52-4C31-9169-8EF567517CEA}" type="presParOf" srcId="{2A16B2AA-5BDD-4289-9676-5F18A94635C6}" destId="{C397F2AA-7334-4DE1-9746-3E1C1A96FC3E}" srcOrd="0" destOrd="0" presId="urn:microsoft.com/office/officeart/2005/8/layout/hierarchy4"/>
    <dgm:cxn modelId="{376580F7-ABFE-4DC7-8CB4-B8535C9F9635}" type="presParOf" srcId="{2A16B2AA-5BDD-4289-9676-5F18A94635C6}" destId="{B5E0F6E1-91D8-4760-8C6F-10B55F13B9D7}" srcOrd="1" destOrd="0" presId="urn:microsoft.com/office/officeart/2005/8/layout/hierarchy4"/>
    <dgm:cxn modelId="{AB9961C6-FF83-4CF5-8123-DBBEAD6BCBA7}" type="presParOf" srcId="{DAC41E2B-0D62-413F-BB95-241687225DC1}" destId="{4B6CDFD8-8B6E-4F1F-9750-FCD9300EB585}" srcOrd="1" destOrd="0" presId="urn:microsoft.com/office/officeart/2005/8/layout/hierarchy4"/>
    <dgm:cxn modelId="{89F42E5E-CDD7-4667-A114-B6B884838BC3}" type="presParOf" srcId="{DAC41E2B-0D62-413F-BB95-241687225DC1}" destId="{D3EE2BDD-55D2-4700-897C-60A33BFE1FEA}" srcOrd="2" destOrd="0" presId="urn:microsoft.com/office/officeart/2005/8/layout/hierarchy4"/>
    <dgm:cxn modelId="{74280BF7-912E-47FE-8827-51CC6680DA86}" type="presParOf" srcId="{D3EE2BDD-55D2-4700-897C-60A33BFE1FEA}" destId="{09A5539A-E57A-40ED-9219-9E1A1B29EE67}" srcOrd="0" destOrd="0" presId="urn:microsoft.com/office/officeart/2005/8/layout/hierarchy4"/>
    <dgm:cxn modelId="{DF28ABF2-7A34-49C9-9ED9-D0154D523B87}" type="presParOf" srcId="{D3EE2BDD-55D2-4700-897C-60A33BFE1FEA}" destId="{967DB953-7923-4865-BCE8-88E12CB5501C}" srcOrd="1" destOrd="0" presId="urn:microsoft.com/office/officeart/2005/8/layout/hierarchy4"/>
    <dgm:cxn modelId="{9E7DE247-5DA6-4439-ADCF-4CE01DAB4E72}" type="presParOf" srcId="{D3EE2BDD-55D2-4700-897C-60A33BFE1FEA}" destId="{E6341143-CBBB-4D92-9EA0-8DE2F1904852}" srcOrd="2" destOrd="0" presId="urn:microsoft.com/office/officeart/2005/8/layout/hierarchy4"/>
    <dgm:cxn modelId="{79E3F2C4-27DE-4A4A-AF20-845E520FC6E7}" type="presParOf" srcId="{E6341143-CBBB-4D92-9EA0-8DE2F1904852}" destId="{E242439A-6C87-49EF-8E2F-7ACD9C3E2B44}" srcOrd="0" destOrd="0" presId="urn:microsoft.com/office/officeart/2005/8/layout/hierarchy4"/>
    <dgm:cxn modelId="{F40F3853-0DF5-4F73-9679-230B96D9B221}" type="presParOf" srcId="{E242439A-6C87-49EF-8E2F-7ACD9C3E2B44}" destId="{AFE90703-4BBA-47AC-A600-676F2F62C6E7}" srcOrd="0" destOrd="0" presId="urn:microsoft.com/office/officeart/2005/8/layout/hierarchy4"/>
    <dgm:cxn modelId="{8DA48624-FF30-4BE2-AB29-7720481E8E64}" type="presParOf" srcId="{E242439A-6C87-49EF-8E2F-7ACD9C3E2B44}" destId="{04C86D93-455C-44D3-97F0-EDAEF9DA7DE5}" srcOrd="1" destOrd="0" presId="urn:microsoft.com/office/officeart/2005/8/layout/hierarchy4"/>
    <dgm:cxn modelId="{C1137A53-1CA4-4111-AB24-2BCBC9DD62C0}" type="presParOf" srcId="{E6341143-CBBB-4D92-9EA0-8DE2F1904852}" destId="{6CA50E9D-E348-4DE7-A298-4CED3CD4A1CC}" srcOrd="1" destOrd="0" presId="urn:microsoft.com/office/officeart/2005/8/layout/hierarchy4"/>
    <dgm:cxn modelId="{87C92590-A0D9-4A71-93DD-FBDF0F9EA612}" type="presParOf" srcId="{E6341143-CBBB-4D92-9EA0-8DE2F1904852}" destId="{9D4C9F2C-0D4A-4845-B3C7-DF55C7DB6073}" srcOrd="2" destOrd="0" presId="urn:microsoft.com/office/officeart/2005/8/layout/hierarchy4"/>
    <dgm:cxn modelId="{0403446C-0098-406B-A0DC-3417483C2A68}" type="presParOf" srcId="{9D4C9F2C-0D4A-4845-B3C7-DF55C7DB6073}" destId="{97AE2749-3B94-455D-A3C4-FD828B44D5E5}" srcOrd="0" destOrd="0" presId="urn:microsoft.com/office/officeart/2005/8/layout/hierarchy4"/>
    <dgm:cxn modelId="{D8E3505D-FDC1-400F-ACFC-F8232FB003B7}" type="presParOf" srcId="{9D4C9F2C-0D4A-4845-B3C7-DF55C7DB6073}" destId="{F4FAF6F3-5994-4986-9A33-B4C6531511BD}" srcOrd="1" destOrd="0" presId="urn:microsoft.com/office/officeart/2005/8/layout/hierarchy4"/>
    <dgm:cxn modelId="{3961A930-ACCA-437A-9392-344B3AF77BD0}" type="presParOf" srcId="{E6341143-CBBB-4D92-9EA0-8DE2F1904852}" destId="{3B49447C-A3C7-4A2E-A18C-E86747CD1C22}" srcOrd="3" destOrd="0" presId="urn:microsoft.com/office/officeart/2005/8/layout/hierarchy4"/>
    <dgm:cxn modelId="{FFA2589C-2C77-496D-A0FC-F6FD105F9DE5}" type="presParOf" srcId="{E6341143-CBBB-4D92-9EA0-8DE2F1904852}" destId="{BF67AEA8-B8C9-4DCC-AFCB-08209D689DC6}" srcOrd="4" destOrd="0" presId="urn:microsoft.com/office/officeart/2005/8/layout/hierarchy4"/>
    <dgm:cxn modelId="{FD50BB1F-93A6-419C-8DA4-BBAEC69FD61B}" type="presParOf" srcId="{BF67AEA8-B8C9-4DCC-AFCB-08209D689DC6}" destId="{648375D4-02F1-4C99-AD00-C43A2552DA79}" srcOrd="0" destOrd="0" presId="urn:microsoft.com/office/officeart/2005/8/layout/hierarchy4"/>
    <dgm:cxn modelId="{3527C822-34E0-4CC7-8541-5C2EF1946974}" type="presParOf" srcId="{BF67AEA8-B8C9-4DCC-AFCB-08209D689DC6}" destId="{993CF3C1-DAA5-433D-9512-595C3203EE60}" srcOrd="1" destOrd="0" presId="urn:microsoft.com/office/officeart/2005/8/layout/hierarchy4"/>
    <dgm:cxn modelId="{44E37480-6188-450A-8CC0-A7EC7A77BE3B}" type="presParOf" srcId="{DAC41E2B-0D62-413F-BB95-241687225DC1}" destId="{7C94439D-7759-402A-ADFA-C9BF3832A7A3}" srcOrd="3" destOrd="0" presId="urn:microsoft.com/office/officeart/2005/8/layout/hierarchy4"/>
    <dgm:cxn modelId="{D9F7587D-1060-43D3-94E0-C7E19927E5B5}" type="presParOf" srcId="{DAC41E2B-0D62-413F-BB95-241687225DC1}" destId="{EF69A85D-B485-4717-973C-64461F8AC594}" srcOrd="4" destOrd="0" presId="urn:microsoft.com/office/officeart/2005/8/layout/hierarchy4"/>
    <dgm:cxn modelId="{903DB521-317F-46D5-8D02-865A3C71251C}" type="presParOf" srcId="{EF69A85D-B485-4717-973C-64461F8AC594}" destId="{EE220CE6-C259-40CC-B82B-8425C1E39B3B}" srcOrd="0" destOrd="0" presId="urn:microsoft.com/office/officeart/2005/8/layout/hierarchy4"/>
    <dgm:cxn modelId="{AF7EEBAC-C258-4DCE-9497-2F947C223A35}" type="presParOf" srcId="{EF69A85D-B485-4717-973C-64461F8AC594}" destId="{130419DD-1C99-453D-91AD-8AF750D9DDB5}" srcOrd="1" destOrd="0" presId="urn:microsoft.com/office/officeart/2005/8/layout/hierarchy4"/>
    <dgm:cxn modelId="{8EEEC624-537D-4FAD-9D25-3D712F9809F8}" type="presParOf" srcId="{EF69A85D-B485-4717-973C-64461F8AC594}" destId="{28791A04-87DD-4AC7-AF18-07E623C98425}" srcOrd="2" destOrd="0" presId="urn:microsoft.com/office/officeart/2005/8/layout/hierarchy4"/>
    <dgm:cxn modelId="{5BF43EFF-DFDC-462A-B4E9-23B6C85C714B}" type="presParOf" srcId="{28791A04-87DD-4AC7-AF18-07E623C98425}" destId="{ADDBDF15-25AF-451F-BDF8-260ABB6D689E}" srcOrd="0" destOrd="0" presId="urn:microsoft.com/office/officeart/2005/8/layout/hierarchy4"/>
    <dgm:cxn modelId="{3DD4E672-4A4F-47AC-AB80-666A07DF6346}" type="presParOf" srcId="{ADDBDF15-25AF-451F-BDF8-260ABB6D689E}" destId="{1ACB0A6B-72E0-4128-834A-2FE985082991}" srcOrd="0" destOrd="0" presId="urn:microsoft.com/office/officeart/2005/8/layout/hierarchy4"/>
    <dgm:cxn modelId="{9435DFC0-DB1D-48B9-98AB-C4010089CC3A}" type="presParOf" srcId="{ADDBDF15-25AF-451F-BDF8-260ABB6D689E}" destId="{18189E23-8F76-4872-9D02-3187054445B7}" srcOrd="1" destOrd="0" presId="urn:microsoft.com/office/officeart/2005/8/layout/hierarchy4"/>
    <dgm:cxn modelId="{B631B97F-77B1-4464-A455-641DDD90A9CE}" type="presParOf" srcId="{28791A04-87DD-4AC7-AF18-07E623C98425}" destId="{B57FAD8D-9937-4AA6-895E-AA2B1B72FC49}" srcOrd="1" destOrd="0" presId="urn:microsoft.com/office/officeart/2005/8/layout/hierarchy4"/>
    <dgm:cxn modelId="{2C1D51D7-B760-4B49-BE18-97BA56505A85}" type="presParOf" srcId="{28791A04-87DD-4AC7-AF18-07E623C98425}" destId="{51845A5E-2AA6-40C6-A2FE-1A73A9DDB82A}" srcOrd="2" destOrd="0" presId="urn:microsoft.com/office/officeart/2005/8/layout/hierarchy4"/>
    <dgm:cxn modelId="{93FE4935-F4D3-45BB-81D5-24662C0CA6FE}" type="presParOf" srcId="{51845A5E-2AA6-40C6-A2FE-1A73A9DDB82A}" destId="{AB2B563D-C3EE-4093-AA1E-FD55DE1945E8}" srcOrd="0" destOrd="0" presId="urn:microsoft.com/office/officeart/2005/8/layout/hierarchy4"/>
    <dgm:cxn modelId="{33B31395-45ED-4349-AD62-954B3097A22E}" type="presParOf" srcId="{51845A5E-2AA6-40C6-A2FE-1A73A9DDB82A}" destId="{9856A58C-A26D-49DE-8585-B589DCA907B0}" srcOrd="1" destOrd="0" presId="urn:microsoft.com/office/officeart/2005/8/layout/hierarchy4"/>
    <dgm:cxn modelId="{7C837A6D-4588-42D8-9198-A8157AA9C189}" type="presParOf" srcId="{28791A04-87DD-4AC7-AF18-07E623C98425}" destId="{4959D89E-42B6-4D00-BFA9-A4D95B7B816C}" srcOrd="3" destOrd="0" presId="urn:microsoft.com/office/officeart/2005/8/layout/hierarchy4"/>
    <dgm:cxn modelId="{8CC1AE21-D2FB-4D2B-99B8-48EF2C7966E4}" type="presParOf" srcId="{28791A04-87DD-4AC7-AF18-07E623C98425}" destId="{A563554F-0213-462A-91FB-F742716A2256}" srcOrd="4" destOrd="0" presId="urn:microsoft.com/office/officeart/2005/8/layout/hierarchy4"/>
    <dgm:cxn modelId="{1B009BDC-5166-441D-B576-2DAD3C5C44FE}" type="presParOf" srcId="{A563554F-0213-462A-91FB-F742716A2256}" destId="{8A7B7A98-4821-4D00-A6CF-8BF3F2395F22}" srcOrd="0" destOrd="0" presId="urn:microsoft.com/office/officeart/2005/8/layout/hierarchy4"/>
    <dgm:cxn modelId="{41FB4465-C129-40CF-B341-F67C72FA15AE}" type="presParOf" srcId="{A563554F-0213-462A-91FB-F742716A2256}" destId="{C8AA6E52-7458-4E60-B97F-B7D811FF12F7}" srcOrd="1" destOrd="0" presId="urn:microsoft.com/office/officeart/2005/8/layout/hierarchy4"/>
    <dgm:cxn modelId="{3BE80596-57B8-4606-8DED-9E0261C07B2F}" type="presParOf" srcId="{28791A04-87DD-4AC7-AF18-07E623C98425}" destId="{B2DA25B5-97D0-4A11-BB93-FCB7D5F59015}" srcOrd="5" destOrd="0" presId="urn:microsoft.com/office/officeart/2005/8/layout/hierarchy4"/>
    <dgm:cxn modelId="{D0C6EAC5-49AD-4EDC-9911-21D2C355929F}" type="presParOf" srcId="{28791A04-87DD-4AC7-AF18-07E623C98425}" destId="{50E28E63-6CE6-4FFE-BB61-392491257865}" srcOrd="6" destOrd="0" presId="urn:microsoft.com/office/officeart/2005/8/layout/hierarchy4"/>
    <dgm:cxn modelId="{2187E5F3-8D65-4926-97B3-B36288CB2D2B}" type="presParOf" srcId="{50E28E63-6CE6-4FFE-BB61-392491257865}" destId="{D9EF4060-2293-4934-9A24-04C3B8732EF2}" srcOrd="0" destOrd="0" presId="urn:microsoft.com/office/officeart/2005/8/layout/hierarchy4"/>
    <dgm:cxn modelId="{654BE52B-DB29-4CFC-BF6D-192E2B7CCA9E}" type="presParOf" srcId="{50E28E63-6CE6-4FFE-BB61-392491257865}" destId="{8E0BD3E4-111F-4899-9DE3-F9DE34BE57AB}" srcOrd="1" destOrd="0" presId="urn:microsoft.com/office/officeart/2005/8/layout/hierarchy4"/>
    <dgm:cxn modelId="{0C7C4EB3-B903-40A9-BD18-F2407A9499D1}" type="presParOf" srcId="{DAC41E2B-0D62-413F-BB95-241687225DC1}" destId="{A101FAE4-3C72-40C3-B251-612B6D2BD95B}" srcOrd="5" destOrd="0" presId="urn:microsoft.com/office/officeart/2005/8/layout/hierarchy4"/>
    <dgm:cxn modelId="{6B697938-C1BA-4713-8C43-C4C847BF227B}" type="presParOf" srcId="{DAC41E2B-0D62-413F-BB95-241687225DC1}" destId="{079CF52C-6100-46A3-A3B8-8C031936C6A1}" srcOrd="6" destOrd="0" presId="urn:microsoft.com/office/officeart/2005/8/layout/hierarchy4"/>
    <dgm:cxn modelId="{7DAE3DFD-890A-42B6-8A6E-8D710C327AAD}" type="presParOf" srcId="{079CF52C-6100-46A3-A3B8-8C031936C6A1}" destId="{EF064FBB-0C96-4615-98E4-FDFDD1D0851D}" srcOrd="0" destOrd="0" presId="urn:microsoft.com/office/officeart/2005/8/layout/hierarchy4"/>
    <dgm:cxn modelId="{C0378B3C-DB0B-4538-B8E0-6966F0363E75}" type="presParOf" srcId="{079CF52C-6100-46A3-A3B8-8C031936C6A1}" destId="{38EB1328-578E-4BFD-9F7B-028B80D05B3E}" srcOrd="1" destOrd="0" presId="urn:microsoft.com/office/officeart/2005/8/layout/hierarchy4"/>
    <dgm:cxn modelId="{1F56E3E8-02ED-4A72-9C5A-10668E86D05B}" type="presParOf" srcId="{079CF52C-6100-46A3-A3B8-8C031936C6A1}" destId="{B34C7B47-EF79-4C00-AAFF-D632C9A50015}" srcOrd="2" destOrd="0" presId="urn:microsoft.com/office/officeart/2005/8/layout/hierarchy4"/>
    <dgm:cxn modelId="{E5B869F8-2F5B-4033-BAA8-749377F2266C}" type="presParOf" srcId="{B34C7B47-EF79-4C00-AAFF-D632C9A50015}" destId="{1E54E47C-6EDE-4B24-A5FF-3EC7CC393220}" srcOrd="0" destOrd="0" presId="urn:microsoft.com/office/officeart/2005/8/layout/hierarchy4"/>
    <dgm:cxn modelId="{0DB8FE76-8370-492E-BA9B-5540DF808A84}" type="presParOf" srcId="{1E54E47C-6EDE-4B24-A5FF-3EC7CC393220}" destId="{505C5A1C-E036-499D-8309-7F49ED37E553}" srcOrd="0" destOrd="0" presId="urn:microsoft.com/office/officeart/2005/8/layout/hierarchy4"/>
    <dgm:cxn modelId="{63E4689F-CFD0-476E-8E9B-C5E6B9414433}" type="presParOf" srcId="{1E54E47C-6EDE-4B24-A5FF-3EC7CC393220}" destId="{E20A5F55-4A92-4B7A-91ED-DC3A09954D00}" srcOrd="1" destOrd="0" presId="urn:microsoft.com/office/officeart/2005/8/layout/hierarchy4"/>
    <dgm:cxn modelId="{5C0B8487-5D3D-4B29-8546-A23A312A7CD9}" type="presParOf" srcId="{B34C7B47-EF79-4C00-AAFF-D632C9A50015}" destId="{5491A97A-4E29-475A-9B6D-2CF7BB6A9E45}" srcOrd="1" destOrd="0" presId="urn:microsoft.com/office/officeart/2005/8/layout/hierarchy4"/>
    <dgm:cxn modelId="{068FB325-F703-4DA4-8FD0-07D92BAE8836}" type="presParOf" srcId="{B34C7B47-EF79-4C00-AAFF-D632C9A50015}" destId="{B611723A-2D9C-46FC-9C6F-64C65A29F17E}" srcOrd="2" destOrd="0" presId="urn:microsoft.com/office/officeart/2005/8/layout/hierarchy4"/>
    <dgm:cxn modelId="{57B55A6E-7DE1-4BAE-9A96-719C93184B67}" type="presParOf" srcId="{B611723A-2D9C-46FC-9C6F-64C65A29F17E}" destId="{11548ED8-1980-4529-B734-3D5F93B74217}" srcOrd="0" destOrd="0" presId="urn:microsoft.com/office/officeart/2005/8/layout/hierarchy4"/>
    <dgm:cxn modelId="{7E825A2C-D788-4396-810A-CF4912DAE4EB}" type="presParOf" srcId="{B611723A-2D9C-46FC-9C6F-64C65A29F17E}" destId="{DEFD5045-4F36-4A9E-B15B-F0EFD16D9298}" srcOrd="1" destOrd="0" presId="urn:microsoft.com/office/officeart/2005/8/layout/hierarchy4"/>
    <dgm:cxn modelId="{010BFC4B-7F85-4715-8598-B5DFC7E7C277}" type="presParOf" srcId="{B34C7B47-EF79-4C00-AAFF-D632C9A50015}" destId="{1D378E0E-A396-475F-86DA-519C3D0BA3FC}" srcOrd="3" destOrd="0" presId="urn:microsoft.com/office/officeart/2005/8/layout/hierarchy4"/>
    <dgm:cxn modelId="{A721379E-28FB-40D9-84E1-514DD10F6A9B}" type="presParOf" srcId="{B34C7B47-EF79-4C00-AAFF-D632C9A50015}" destId="{FD1CFA12-D394-46B0-8433-BAEDAD131A03}" srcOrd="4" destOrd="0" presId="urn:microsoft.com/office/officeart/2005/8/layout/hierarchy4"/>
    <dgm:cxn modelId="{D6605783-DA4A-4FC1-8786-3BD788157B80}" type="presParOf" srcId="{FD1CFA12-D394-46B0-8433-BAEDAD131A03}" destId="{DB3FA39A-5C14-4901-AAC9-41156E4FF43A}" srcOrd="0" destOrd="0" presId="urn:microsoft.com/office/officeart/2005/8/layout/hierarchy4"/>
    <dgm:cxn modelId="{57FD0F38-DCCE-4212-8D63-21ED2047869C}" type="presParOf" srcId="{FD1CFA12-D394-46B0-8433-BAEDAD131A03}" destId="{02C3DFD3-A1B1-4302-ACD4-1E4F51460428}" srcOrd="1" destOrd="0" presId="urn:microsoft.com/office/officeart/2005/8/layout/hierarchy4"/>
    <dgm:cxn modelId="{CA30AF50-0CA3-4AC6-BFBD-554329EE58E1}" type="presParOf" srcId="{B34C7B47-EF79-4C00-AAFF-D632C9A50015}" destId="{1C070561-F26C-4AAD-B162-A9DC1E75C560}" srcOrd="5" destOrd="0" presId="urn:microsoft.com/office/officeart/2005/8/layout/hierarchy4"/>
    <dgm:cxn modelId="{649E929F-FB1E-4832-815E-FE5AF97BA4DF}" type="presParOf" srcId="{B34C7B47-EF79-4C00-AAFF-D632C9A50015}" destId="{A05D7550-C575-4119-8A89-0A83113224D9}" srcOrd="6" destOrd="0" presId="urn:microsoft.com/office/officeart/2005/8/layout/hierarchy4"/>
    <dgm:cxn modelId="{4A604286-EC04-4DE8-AD8E-D730D3BF09C4}" type="presParOf" srcId="{A05D7550-C575-4119-8A89-0A83113224D9}" destId="{47147119-43DE-4B64-85EC-1EFCA16B5358}" srcOrd="0" destOrd="0" presId="urn:microsoft.com/office/officeart/2005/8/layout/hierarchy4"/>
    <dgm:cxn modelId="{2FD2FE3A-CFE3-493A-B803-164724B6E120}" type="presParOf" srcId="{A05D7550-C575-4119-8A89-0A83113224D9}" destId="{A53FC5AB-1E87-4C21-9971-4CF47B04FBE2}" srcOrd="1" destOrd="0" presId="urn:microsoft.com/office/officeart/2005/8/layout/hierarchy4"/>
    <dgm:cxn modelId="{03CAF324-5E6D-4918-B4BC-FE84E3B41793}" type="presParOf" srcId="{B34C7B47-EF79-4C00-AAFF-D632C9A50015}" destId="{B278C04A-A98C-49FB-A16B-AD37215C3086}" srcOrd="7" destOrd="0" presId="urn:microsoft.com/office/officeart/2005/8/layout/hierarchy4"/>
    <dgm:cxn modelId="{4DB77D0A-FDE6-445A-A290-A7DC13F2C2DE}" type="presParOf" srcId="{B34C7B47-EF79-4C00-AAFF-D632C9A50015}" destId="{3B8C3A58-8FC5-4457-B80B-0B53F188D91C}" srcOrd="8" destOrd="0" presId="urn:microsoft.com/office/officeart/2005/8/layout/hierarchy4"/>
    <dgm:cxn modelId="{2C74C7CE-B95F-4C7C-9B0D-AE817DB4ABD4}" type="presParOf" srcId="{3B8C3A58-8FC5-4457-B80B-0B53F188D91C}" destId="{A6C20D10-46B8-49C5-A223-F1513A36D618}" srcOrd="0" destOrd="0" presId="urn:microsoft.com/office/officeart/2005/8/layout/hierarchy4"/>
    <dgm:cxn modelId="{203A9A19-BF61-483B-88A5-4889D9DD6EBD}" type="presParOf" srcId="{3B8C3A58-8FC5-4457-B80B-0B53F188D91C}" destId="{0FA718B6-3018-4E98-AA19-134075D0BA6B}" srcOrd="1" destOrd="0" presId="urn:microsoft.com/office/officeart/2005/8/layout/hierarchy4"/>
    <dgm:cxn modelId="{214C9D16-A048-42F8-9B22-7202DBBD580A}" type="presParOf" srcId="{B34C7B47-EF79-4C00-AAFF-D632C9A50015}" destId="{094C975B-8EC8-412D-92FF-62C87C2086A1}" srcOrd="9" destOrd="0" presId="urn:microsoft.com/office/officeart/2005/8/layout/hierarchy4"/>
    <dgm:cxn modelId="{E1070D25-5838-4F2E-A90E-8D256E3107D7}" type="presParOf" srcId="{B34C7B47-EF79-4C00-AAFF-D632C9A50015}" destId="{31EE20AD-BA3A-41AC-89EF-E5B086CFB0BC}" srcOrd="10" destOrd="0" presId="urn:microsoft.com/office/officeart/2005/8/layout/hierarchy4"/>
    <dgm:cxn modelId="{0DA23456-0B81-4E8B-9B6D-E806503A94E7}" type="presParOf" srcId="{31EE20AD-BA3A-41AC-89EF-E5B086CFB0BC}" destId="{143F4D14-5EA3-4EFF-8E4B-AF02592BE179}" srcOrd="0" destOrd="0" presId="urn:microsoft.com/office/officeart/2005/8/layout/hierarchy4"/>
    <dgm:cxn modelId="{AD7076A2-CCF2-40F0-8232-4BE2AC2A3F3F}" type="presParOf" srcId="{31EE20AD-BA3A-41AC-89EF-E5B086CFB0BC}" destId="{B98CB1CE-E2B3-4F84-9AB0-B9FA6C5927D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5E5F96-4C46-4B03-B2A6-FC275225B75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05CA15A-FFAC-4089-8421-D294CF3F0B1D}">
      <dgm:prSet phldrT="[Text]"/>
      <dgm:spPr/>
      <dgm:t>
        <a:bodyPr/>
        <a:lstStyle/>
        <a:p>
          <a:r>
            <a:rPr lang="en-US" dirty="0" smtClean="0"/>
            <a:t>Grade 6</a:t>
          </a:r>
        </a:p>
        <a:p>
          <a:endParaRPr lang="en-US" dirty="0"/>
        </a:p>
      </dgm:t>
    </dgm:pt>
    <dgm:pt modelId="{4AA6F151-6A95-4AB2-B777-D21BA2A19BE2}" type="parTrans" cxnId="{76842F82-6712-4DFF-B17E-227523AFCE66}">
      <dgm:prSet/>
      <dgm:spPr/>
      <dgm:t>
        <a:bodyPr/>
        <a:lstStyle/>
        <a:p>
          <a:endParaRPr lang="en-US"/>
        </a:p>
      </dgm:t>
    </dgm:pt>
    <dgm:pt modelId="{AC1C2B7D-A23E-43C2-AA88-B1180FA38FC6}" type="sibTrans" cxnId="{76842F82-6712-4DFF-B17E-227523AFCE66}">
      <dgm:prSet/>
      <dgm:spPr/>
      <dgm:t>
        <a:bodyPr/>
        <a:lstStyle/>
        <a:p>
          <a:endParaRPr lang="en-US"/>
        </a:p>
      </dgm:t>
    </dgm:pt>
    <dgm:pt modelId="{DEA17961-B311-460D-9F57-B35F1D8EE594}">
      <dgm:prSet phldrT="[Text]"/>
      <dgm:spPr/>
      <dgm:t>
        <a:bodyPr/>
        <a:lstStyle/>
        <a:p>
          <a:r>
            <a:rPr lang="en-US" dirty="0" smtClean="0"/>
            <a:t>Equivalent Ratios</a:t>
          </a:r>
          <a:endParaRPr lang="en-US" dirty="0"/>
        </a:p>
      </dgm:t>
    </dgm:pt>
    <dgm:pt modelId="{994106E8-CE64-43E6-BFCD-DC6D77885D9E}" type="parTrans" cxnId="{1CB43736-F7B5-4BFA-9980-B01C0507FFD3}">
      <dgm:prSet/>
      <dgm:spPr/>
      <dgm:t>
        <a:bodyPr/>
        <a:lstStyle/>
        <a:p>
          <a:endParaRPr lang="en-US"/>
        </a:p>
      </dgm:t>
    </dgm:pt>
    <dgm:pt modelId="{1E5F75EA-ED93-4CA1-B969-478DF93CA57B}" type="sibTrans" cxnId="{1CB43736-F7B5-4BFA-9980-B01C0507FFD3}">
      <dgm:prSet/>
      <dgm:spPr/>
      <dgm:t>
        <a:bodyPr/>
        <a:lstStyle/>
        <a:p>
          <a:endParaRPr lang="en-US"/>
        </a:p>
      </dgm:t>
    </dgm:pt>
    <dgm:pt modelId="{3FE30057-1FE0-44A9-B8B3-58A9083A0529}">
      <dgm:prSet phldrT="[Text]"/>
      <dgm:spPr/>
      <dgm:t>
        <a:bodyPr/>
        <a:lstStyle/>
        <a:p>
          <a:r>
            <a:rPr lang="en-US" dirty="0" smtClean="0"/>
            <a:t>Rate and Unit Rate</a:t>
          </a:r>
          <a:endParaRPr lang="en-US" dirty="0"/>
        </a:p>
      </dgm:t>
    </dgm:pt>
    <dgm:pt modelId="{7628F167-81AE-4743-AED3-26EF5544E0AC}" type="parTrans" cxnId="{06FDC154-9AE5-4930-A7C0-5E64D21247FA}">
      <dgm:prSet/>
      <dgm:spPr/>
      <dgm:t>
        <a:bodyPr/>
        <a:lstStyle/>
        <a:p>
          <a:endParaRPr lang="en-US"/>
        </a:p>
      </dgm:t>
    </dgm:pt>
    <dgm:pt modelId="{70834CA4-AC91-4B9A-888F-4D85B75985E5}" type="sibTrans" cxnId="{06FDC154-9AE5-4930-A7C0-5E64D21247FA}">
      <dgm:prSet/>
      <dgm:spPr/>
      <dgm:t>
        <a:bodyPr/>
        <a:lstStyle/>
        <a:p>
          <a:endParaRPr lang="en-US"/>
        </a:p>
      </dgm:t>
    </dgm:pt>
    <dgm:pt modelId="{F4A2BA13-27B8-4375-B474-170DE7481FE8}">
      <dgm:prSet phldrT="[Text]"/>
      <dgm:spPr/>
      <dgm:t>
        <a:bodyPr/>
        <a:lstStyle/>
        <a:p>
          <a:r>
            <a:rPr lang="en-US" dirty="0" smtClean="0"/>
            <a:t>Grade 7 </a:t>
          </a:r>
          <a:endParaRPr lang="en-US" dirty="0"/>
        </a:p>
      </dgm:t>
    </dgm:pt>
    <dgm:pt modelId="{27C2DA9B-E4DD-4E31-BE12-A83FFBFEB023}" type="parTrans" cxnId="{15A57CBD-070A-4532-A44E-F658C9252894}">
      <dgm:prSet/>
      <dgm:spPr/>
      <dgm:t>
        <a:bodyPr/>
        <a:lstStyle/>
        <a:p>
          <a:endParaRPr lang="en-US"/>
        </a:p>
      </dgm:t>
    </dgm:pt>
    <dgm:pt modelId="{DF8C06A0-26F6-4F0E-A9EC-958E82C43F3F}" type="sibTrans" cxnId="{15A57CBD-070A-4532-A44E-F658C9252894}">
      <dgm:prSet/>
      <dgm:spPr/>
      <dgm:t>
        <a:bodyPr/>
        <a:lstStyle/>
        <a:p>
          <a:endParaRPr lang="en-US"/>
        </a:p>
      </dgm:t>
    </dgm:pt>
    <dgm:pt modelId="{AA354B79-72E1-4DD0-9D20-73515AC13E8A}">
      <dgm:prSet phldrT="[Text]"/>
      <dgm:spPr/>
      <dgm:t>
        <a:bodyPr/>
        <a:lstStyle/>
        <a:p>
          <a:r>
            <a:rPr lang="en-US" dirty="0" smtClean="0"/>
            <a:t>Proportional Relationship</a:t>
          </a:r>
          <a:endParaRPr lang="en-US" dirty="0"/>
        </a:p>
      </dgm:t>
    </dgm:pt>
    <dgm:pt modelId="{62EE887F-0405-4AD1-9E68-FF3B39856878}" type="parTrans" cxnId="{B9CB4E7F-923D-4C18-9F34-2F800CFFB20D}">
      <dgm:prSet/>
      <dgm:spPr/>
      <dgm:t>
        <a:bodyPr/>
        <a:lstStyle/>
        <a:p>
          <a:endParaRPr lang="en-US"/>
        </a:p>
      </dgm:t>
    </dgm:pt>
    <dgm:pt modelId="{9114E909-F356-481D-AA10-D2FE9B7B8E70}" type="sibTrans" cxnId="{B9CB4E7F-923D-4C18-9F34-2F800CFFB20D}">
      <dgm:prSet/>
      <dgm:spPr/>
      <dgm:t>
        <a:bodyPr/>
        <a:lstStyle/>
        <a:p>
          <a:endParaRPr lang="en-US"/>
        </a:p>
      </dgm:t>
    </dgm:pt>
    <dgm:pt modelId="{BDD16738-96E4-4A1A-A527-B05DF2C7D5DC}">
      <dgm:prSet phldrT="[Text]"/>
      <dgm:spPr/>
      <dgm:t>
        <a:bodyPr/>
        <a:lstStyle/>
        <a:p>
          <a:r>
            <a:rPr lang="en-US" dirty="0" smtClean="0"/>
            <a:t>Unit Rate as Constant of Proportionality</a:t>
          </a:r>
          <a:endParaRPr lang="en-US" dirty="0"/>
        </a:p>
      </dgm:t>
    </dgm:pt>
    <dgm:pt modelId="{149495D6-141B-415C-967B-546C3FE2DDA2}" type="parTrans" cxnId="{AFC6B60F-C5B1-44D6-A961-A81C96AD6CF0}">
      <dgm:prSet/>
      <dgm:spPr/>
      <dgm:t>
        <a:bodyPr/>
        <a:lstStyle/>
        <a:p>
          <a:endParaRPr lang="en-US"/>
        </a:p>
      </dgm:t>
    </dgm:pt>
    <dgm:pt modelId="{EF2E2BD0-2698-4913-9676-EFAC840C15CA}" type="sibTrans" cxnId="{AFC6B60F-C5B1-44D6-A961-A81C96AD6CF0}">
      <dgm:prSet/>
      <dgm:spPr/>
      <dgm:t>
        <a:bodyPr/>
        <a:lstStyle/>
        <a:p>
          <a:endParaRPr lang="en-US"/>
        </a:p>
      </dgm:t>
    </dgm:pt>
    <dgm:pt modelId="{91C0311A-6DB0-4F67-80CB-05499EBD345B}">
      <dgm:prSet phldrT="[Text]"/>
      <dgm:spPr/>
      <dgm:t>
        <a:bodyPr/>
        <a:lstStyle/>
        <a:p>
          <a:r>
            <a:rPr lang="en-US" dirty="0" smtClean="0"/>
            <a:t>Grade 8 </a:t>
          </a:r>
        </a:p>
        <a:p>
          <a:r>
            <a:rPr lang="en-US" dirty="0" smtClean="0"/>
            <a:t>and up</a:t>
          </a:r>
          <a:endParaRPr lang="en-US" dirty="0"/>
        </a:p>
      </dgm:t>
    </dgm:pt>
    <dgm:pt modelId="{E34DA249-828B-44A5-B95A-2DE26A21825A}" type="parTrans" cxnId="{07CC2B06-82FE-47DE-B72C-90BC48C1ECA1}">
      <dgm:prSet/>
      <dgm:spPr/>
      <dgm:t>
        <a:bodyPr/>
        <a:lstStyle/>
        <a:p>
          <a:endParaRPr lang="en-US"/>
        </a:p>
      </dgm:t>
    </dgm:pt>
    <dgm:pt modelId="{A2C73AB5-4012-4455-B320-B15201864473}" type="sibTrans" cxnId="{07CC2B06-82FE-47DE-B72C-90BC48C1ECA1}">
      <dgm:prSet/>
      <dgm:spPr/>
      <dgm:t>
        <a:bodyPr/>
        <a:lstStyle/>
        <a:p>
          <a:endParaRPr lang="en-US"/>
        </a:p>
      </dgm:t>
    </dgm:pt>
    <dgm:pt modelId="{B2A2843F-846D-4FE1-82B5-0F4DFAF6F5B0}">
      <dgm:prSet phldrT="[Text]"/>
      <dgm:spPr/>
      <dgm:t>
        <a:bodyPr/>
        <a:lstStyle/>
        <a:p>
          <a:r>
            <a:rPr lang="en-US" dirty="0" smtClean="0"/>
            <a:t>Linear Relationships</a:t>
          </a:r>
          <a:endParaRPr lang="en-US" dirty="0"/>
        </a:p>
      </dgm:t>
    </dgm:pt>
    <dgm:pt modelId="{9D2B6B0C-17AB-487F-A695-E8985CCBAE4D}" type="parTrans" cxnId="{3E3D346B-84BF-44CB-A371-2B1D07DA9226}">
      <dgm:prSet/>
      <dgm:spPr/>
      <dgm:t>
        <a:bodyPr/>
        <a:lstStyle/>
        <a:p>
          <a:endParaRPr lang="en-US"/>
        </a:p>
      </dgm:t>
    </dgm:pt>
    <dgm:pt modelId="{0EAFC83C-C3A9-421F-9F87-C1CC2DE2DC2B}" type="sibTrans" cxnId="{3E3D346B-84BF-44CB-A371-2B1D07DA9226}">
      <dgm:prSet/>
      <dgm:spPr/>
      <dgm:t>
        <a:bodyPr/>
        <a:lstStyle/>
        <a:p>
          <a:endParaRPr lang="en-US"/>
        </a:p>
      </dgm:t>
    </dgm:pt>
    <dgm:pt modelId="{AB4F87B5-AAC2-427F-97E6-C699091C3BBF}">
      <dgm:prSet phldrT="[Text]"/>
      <dgm:spPr/>
      <dgm:t>
        <a:bodyPr/>
        <a:lstStyle/>
        <a:p>
          <a:r>
            <a:rPr lang="en-US" dirty="0" smtClean="0"/>
            <a:t>Study of Functions</a:t>
          </a:r>
          <a:endParaRPr lang="en-US" dirty="0"/>
        </a:p>
      </dgm:t>
    </dgm:pt>
    <dgm:pt modelId="{AA56AA6B-FB32-4CBE-B305-1356FB1826B3}" type="parTrans" cxnId="{0302F0F6-819E-4C01-9E36-D0B72CD664C0}">
      <dgm:prSet/>
      <dgm:spPr/>
      <dgm:t>
        <a:bodyPr/>
        <a:lstStyle/>
        <a:p>
          <a:endParaRPr lang="en-US"/>
        </a:p>
      </dgm:t>
    </dgm:pt>
    <dgm:pt modelId="{1665636E-727F-4585-B9B1-5B2D7A1428FB}" type="sibTrans" cxnId="{0302F0F6-819E-4C01-9E36-D0B72CD664C0}">
      <dgm:prSet/>
      <dgm:spPr/>
      <dgm:t>
        <a:bodyPr/>
        <a:lstStyle/>
        <a:p>
          <a:endParaRPr lang="en-US"/>
        </a:p>
      </dgm:t>
    </dgm:pt>
    <dgm:pt modelId="{9713C927-4DBA-4917-90EE-FAFD2124EE01}">
      <dgm:prSet phldrT="[Text]"/>
      <dgm:spPr/>
      <dgm:t>
        <a:bodyPr/>
        <a:lstStyle/>
        <a:p>
          <a:r>
            <a:rPr lang="en-US" dirty="0" smtClean="0"/>
            <a:t>Ratios</a:t>
          </a:r>
          <a:endParaRPr lang="en-US" dirty="0"/>
        </a:p>
      </dgm:t>
    </dgm:pt>
    <dgm:pt modelId="{2226B728-8181-48D7-84CA-6DDE55AC55DC}" type="parTrans" cxnId="{5CE7E325-A9B0-478B-8C2C-E36CFCC14437}">
      <dgm:prSet/>
      <dgm:spPr/>
      <dgm:t>
        <a:bodyPr/>
        <a:lstStyle/>
        <a:p>
          <a:endParaRPr lang="en-US"/>
        </a:p>
      </dgm:t>
    </dgm:pt>
    <dgm:pt modelId="{0194AA21-8F72-4F0D-89D9-17BBE76F2949}" type="sibTrans" cxnId="{5CE7E325-A9B0-478B-8C2C-E36CFCC14437}">
      <dgm:prSet/>
      <dgm:spPr/>
      <dgm:t>
        <a:bodyPr/>
        <a:lstStyle/>
        <a:p>
          <a:endParaRPr lang="en-US"/>
        </a:p>
      </dgm:t>
    </dgm:pt>
    <dgm:pt modelId="{7F56D56C-E5A7-48A5-9718-5F482CE16328}" type="pres">
      <dgm:prSet presAssocID="{B75E5F96-4C46-4B03-B2A6-FC275225B75A}" presName="linearFlow" presStyleCnt="0">
        <dgm:presLayoutVars>
          <dgm:dir/>
          <dgm:animLvl val="lvl"/>
          <dgm:resizeHandles val="exact"/>
        </dgm:presLayoutVars>
      </dgm:prSet>
      <dgm:spPr/>
      <dgm:t>
        <a:bodyPr/>
        <a:lstStyle/>
        <a:p>
          <a:endParaRPr lang="en-US"/>
        </a:p>
      </dgm:t>
    </dgm:pt>
    <dgm:pt modelId="{3B367528-7055-469B-9232-E5A78BC541C6}" type="pres">
      <dgm:prSet presAssocID="{105CA15A-FFAC-4089-8421-D294CF3F0B1D}" presName="composite" presStyleCnt="0"/>
      <dgm:spPr/>
    </dgm:pt>
    <dgm:pt modelId="{87110E66-F102-4DB5-800C-FB161C499DF4}" type="pres">
      <dgm:prSet presAssocID="{105CA15A-FFAC-4089-8421-D294CF3F0B1D}" presName="parentText" presStyleLbl="alignNode1" presStyleIdx="0" presStyleCnt="3">
        <dgm:presLayoutVars>
          <dgm:chMax val="1"/>
          <dgm:bulletEnabled val="1"/>
        </dgm:presLayoutVars>
      </dgm:prSet>
      <dgm:spPr/>
      <dgm:t>
        <a:bodyPr/>
        <a:lstStyle/>
        <a:p>
          <a:endParaRPr lang="en-US"/>
        </a:p>
      </dgm:t>
    </dgm:pt>
    <dgm:pt modelId="{F0925A1C-32C8-4D6E-9257-8CE5DF54D1DC}" type="pres">
      <dgm:prSet presAssocID="{105CA15A-FFAC-4089-8421-D294CF3F0B1D}" presName="descendantText" presStyleLbl="alignAcc1" presStyleIdx="0" presStyleCnt="3">
        <dgm:presLayoutVars>
          <dgm:bulletEnabled val="1"/>
        </dgm:presLayoutVars>
      </dgm:prSet>
      <dgm:spPr/>
      <dgm:t>
        <a:bodyPr/>
        <a:lstStyle/>
        <a:p>
          <a:endParaRPr lang="en-US"/>
        </a:p>
      </dgm:t>
    </dgm:pt>
    <dgm:pt modelId="{D0A2C464-CB6F-4254-8B91-71A68A05BF79}" type="pres">
      <dgm:prSet presAssocID="{AC1C2B7D-A23E-43C2-AA88-B1180FA38FC6}" presName="sp" presStyleCnt="0"/>
      <dgm:spPr/>
    </dgm:pt>
    <dgm:pt modelId="{B20E041D-3C5B-4886-98AA-C68BCC03003D}" type="pres">
      <dgm:prSet presAssocID="{F4A2BA13-27B8-4375-B474-170DE7481FE8}" presName="composite" presStyleCnt="0"/>
      <dgm:spPr/>
    </dgm:pt>
    <dgm:pt modelId="{0FE7A68B-D481-4B05-B21C-52FD08EEF367}" type="pres">
      <dgm:prSet presAssocID="{F4A2BA13-27B8-4375-B474-170DE7481FE8}" presName="parentText" presStyleLbl="alignNode1" presStyleIdx="1" presStyleCnt="3">
        <dgm:presLayoutVars>
          <dgm:chMax val="1"/>
          <dgm:bulletEnabled val="1"/>
        </dgm:presLayoutVars>
      </dgm:prSet>
      <dgm:spPr/>
      <dgm:t>
        <a:bodyPr/>
        <a:lstStyle/>
        <a:p>
          <a:endParaRPr lang="en-US"/>
        </a:p>
      </dgm:t>
    </dgm:pt>
    <dgm:pt modelId="{F0DAE99B-E926-4204-A801-A0E10BDDF065}" type="pres">
      <dgm:prSet presAssocID="{F4A2BA13-27B8-4375-B474-170DE7481FE8}" presName="descendantText" presStyleLbl="alignAcc1" presStyleIdx="1" presStyleCnt="3">
        <dgm:presLayoutVars>
          <dgm:bulletEnabled val="1"/>
        </dgm:presLayoutVars>
      </dgm:prSet>
      <dgm:spPr/>
      <dgm:t>
        <a:bodyPr/>
        <a:lstStyle/>
        <a:p>
          <a:endParaRPr lang="en-US"/>
        </a:p>
      </dgm:t>
    </dgm:pt>
    <dgm:pt modelId="{89C96BDA-FA7D-4313-BFCF-DB04D2EDCBB5}" type="pres">
      <dgm:prSet presAssocID="{DF8C06A0-26F6-4F0E-A9EC-958E82C43F3F}" presName="sp" presStyleCnt="0"/>
      <dgm:spPr/>
    </dgm:pt>
    <dgm:pt modelId="{E26972C5-E505-4688-ADD1-F0D114E0D38C}" type="pres">
      <dgm:prSet presAssocID="{91C0311A-6DB0-4F67-80CB-05499EBD345B}" presName="composite" presStyleCnt="0"/>
      <dgm:spPr/>
    </dgm:pt>
    <dgm:pt modelId="{7235F6C3-2EE2-4D77-B61C-5E0C30CC28C8}" type="pres">
      <dgm:prSet presAssocID="{91C0311A-6DB0-4F67-80CB-05499EBD345B}" presName="parentText" presStyleLbl="alignNode1" presStyleIdx="2" presStyleCnt="3">
        <dgm:presLayoutVars>
          <dgm:chMax val="1"/>
          <dgm:bulletEnabled val="1"/>
        </dgm:presLayoutVars>
      </dgm:prSet>
      <dgm:spPr/>
      <dgm:t>
        <a:bodyPr/>
        <a:lstStyle/>
        <a:p>
          <a:endParaRPr lang="en-US"/>
        </a:p>
      </dgm:t>
    </dgm:pt>
    <dgm:pt modelId="{16EC970E-A42A-479B-86B1-F49D19E797CF}" type="pres">
      <dgm:prSet presAssocID="{91C0311A-6DB0-4F67-80CB-05499EBD345B}" presName="descendantText" presStyleLbl="alignAcc1" presStyleIdx="2" presStyleCnt="3">
        <dgm:presLayoutVars>
          <dgm:bulletEnabled val="1"/>
        </dgm:presLayoutVars>
      </dgm:prSet>
      <dgm:spPr/>
      <dgm:t>
        <a:bodyPr/>
        <a:lstStyle/>
        <a:p>
          <a:endParaRPr lang="en-US"/>
        </a:p>
      </dgm:t>
    </dgm:pt>
  </dgm:ptLst>
  <dgm:cxnLst>
    <dgm:cxn modelId="{0383EA0B-CC2B-4FE8-BD9F-9BF766598A54}" type="presOf" srcId="{B2A2843F-846D-4FE1-82B5-0F4DFAF6F5B0}" destId="{16EC970E-A42A-479B-86B1-F49D19E797CF}" srcOrd="0" destOrd="0" presId="urn:microsoft.com/office/officeart/2005/8/layout/chevron2"/>
    <dgm:cxn modelId="{9A766899-6143-40DB-AC6D-385EA74634DF}" type="presOf" srcId="{BDD16738-96E4-4A1A-A527-B05DF2C7D5DC}" destId="{F0DAE99B-E926-4204-A801-A0E10BDDF065}" srcOrd="0" destOrd="1" presId="urn:microsoft.com/office/officeart/2005/8/layout/chevron2"/>
    <dgm:cxn modelId="{D740CBC4-CFF9-45BC-B09D-B13793977BCF}" type="presOf" srcId="{AA354B79-72E1-4DD0-9D20-73515AC13E8A}" destId="{F0DAE99B-E926-4204-A801-A0E10BDDF065}" srcOrd="0" destOrd="0" presId="urn:microsoft.com/office/officeart/2005/8/layout/chevron2"/>
    <dgm:cxn modelId="{15A57CBD-070A-4532-A44E-F658C9252894}" srcId="{B75E5F96-4C46-4B03-B2A6-FC275225B75A}" destId="{F4A2BA13-27B8-4375-B474-170DE7481FE8}" srcOrd="1" destOrd="0" parTransId="{27C2DA9B-E4DD-4E31-BE12-A83FFBFEB023}" sibTransId="{DF8C06A0-26F6-4F0E-A9EC-958E82C43F3F}"/>
    <dgm:cxn modelId="{76842F82-6712-4DFF-B17E-227523AFCE66}" srcId="{B75E5F96-4C46-4B03-B2A6-FC275225B75A}" destId="{105CA15A-FFAC-4089-8421-D294CF3F0B1D}" srcOrd="0" destOrd="0" parTransId="{4AA6F151-6A95-4AB2-B777-D21BA2A19BE2}" sibTransId="{AC1C2B7D-A23E-43C2-AA88-B1180FA38FC6}"/>
    <dgm:cxn modelId="{046BA36D-C2B1-445F-AF40-7F42365EA0A4}" type="presOf" srcId="{9713C927-4DBA-4917-90EE-FAFD2124EE01}" destId="{F0925A1C-32C8-4D6E-9257-8CE5DF54D1DC}" srcOrd="0" destOrd="0" presId="urn:microsoft.com/office/officeart/2005/8/layout/chevron2"/>
    <dgm:cxn modelId="{0302F0F6-819E-4C01-9E36-D0B72CD664C0}" srcId="{91C0311A-6DB0-4F67-80CB-05499EBD345B}" destId="{AB4F87B5-AAC2-427F-97E6-C699091C3BBF}" srcOrd="1" destOrd="0" parTransId="{AA56AA6B-FB32-4CBE-B305-1356FB1826B3}" sibTransId="{1665636E-727F-4585-B9B1-5B2D7A1428FB}"/>
    <dgm:cxn modelId="{3E3D346B-84BF-44CB-A371-2B1D07DA9226}" srcId="{91C0311A-6DB0-4F67-80CB-05499EBD345B}" destId="{B2A2843F-846D-4FE1-82B5-0F4DFAF6F5B0}" srcOrd="0" destOrd="0" parTransId="{9D2B6B0C-17AB-487F-A695-E8985CCBAE4D}" sibTransId="{0EAFC83C-C3A9-421F-9F87-C1CC2DE2DC2B}"/>
    <dgm:cxn modelId="{1CB43736-F7B5-4BFA-9980-B01C0507FFD3}" srcId="{105CA15A-FFAC-4089-8421-D294CF3F0B1D}" destId="{DEA17961-B311-460D-9F57-B35F1D8EE594}" srcOrd="1" destOrd="0" parTransId="{994106E8-CE64-43E6-BFCD-DC6D77885D9E}" sibTransId="{1E5F75EA-ED93-4CA1-B969-478DF93CA57B}"/>
    <dgm:cxn modelId="{8B71F500-EF0A-4F4D-9949-FB586CB78E18}" type="presOf" srcId="{105CA15A-FFAC-4089-8421-D294CF3F0B1D}" destId="{87110E66-F102-4DB5-800C-FB161C499DF4}" srcOrd="0" destOrd="0" presId="urn:microsoft.com/office/officeart/2005/8/layout/chevron2"/>
    <dgm:cxn modelId="{06FDC154-9AE5-4930-A7C0-5E64D21247FA}" srcId="{105CA15A-FFAC-4089-8421-D294CF3F0B1D}" destId="{3FE30057-1FE0-44A9-B8B3-58A9083A0529}" srcOrd="2" destOrd="0" parTransId="{7628F167-81AE-4743-AED3-26EF5544E0AC}" sibTransId="{70834CA4-AC91-4B9A-888F-4D85B75985E5}"/>
    <dgm:cxn modelId="{95AD611A-70C0-43F0-B9B4-2FED4920EB5F}" type="presOf" srcId="{3FE30057-1FE0-44A9-B8B3-58A9083A0529}" destId="{F0925A1C-32C8-4D6E-9257-8CE5DF54D1DC}" srcOrd="0" destOrd="2" presId="urn:microsoft.com/office/officeart/2005/8/layout/chevron2"/>
    <dgm:cxn modelId="{1FB0090D-5596-4CB5-AFB0-219C43BC6FA1}" type="presOf" srcId="{91C0311A-6DB0-4F67-80CB-05499EBD345B}" destId="{7235F6C3-2EE2-4D77-B61C-5E0C30CC28C8}" srcOrd="0" destOrd="0" presId="urn:microsoft.com/office/officeart/2005/8/layout/chevron2"/>
    <dgm:cxn modelId="{2694852C-D221-4F1A-9B80-8C1E8E1495D2}" type="presOf" srcId="{AB4F87B5-AAC2-427F-97E6-C699091C3BBF}" destId="{16EC970E-A42A-479B-86B1-F49D19E797CF}" srcOrd="0" destOrd="1" presId="urn:microsoft.com/office/officeart/2005/8/layout/chevron2"/>
    <dgm:cxn modelId="{F7842176-FBFE-4A3B-BBC1-8A4CA2096303}" type="presOf" srcId="{DEA17961-B311-460D-9F57-B35F1D8EE594}" destId="{F0925A1C-32C8-4D6E-9257-8CE5DF54D1DC}" srcOrd="0" destOrd="1" presId="urn:microsoft.com/office/officeart/2005/8/layout/chevron2"/>
    <dgm:cxn modelId="{5CE7E325-A9B0-478B-8C2C-E36CFCC14437}" srcId="{105CA15A-FFAC-4089-8421-D294CF3F0B1D}" destId="{9713C927-4DBA-4917-90EE-FAFD2124EE01}" srcOrd="0" destOrd="0" parTransId="{2226B728-8181-48D7-84CA-6DDE55AC55DC}" sibTransId="{0194AA21-8F72-4F0D-89D9-17BBE76F2949}"/>
    <dgm:cxn modelId="{AFC6B60F-C5B1-44D6-A961-A81C96AD6CF0}" srcId="{F4A2BA13-27B8-4375-B474-170DE7481FE8}" destId="{BDD16738-96E4-4A1A-A527-B05DF2C7D5DC}" srcOrd="1" destOrd="0" parTransId="{149495D6-141B-415C-967B-546C3FE2DDA2}" sibTransId="{EF2E2BD0-2698-4913-9676-EFAC840C15CA}"/>
    <dgm:cxn modelId="{B9CB4E7F-923D-4C18-9F34-2F800CFFB20D}" srcId="{F4A2BA13-27B8-4375-B474-170DE7481FE8}" destId="{AA354B79-72E1-4DD0-9D20-73515AC13E8A}" srcOrd="0" destOrd="0" parTransId="{62EE887F-0405-4AD1-9E68-FF3B39856878}" sibTransId="{9114E909-F356-481D-AA10-D2FE9B7B8E70}"/>
    <dgm:cxn modelId="{6F92EFAC-0BED-43B0-A94D-7E2304819203}" type="presOf" srcId="{B75E5F96-4C46-4B03-B2A6-FC275225B75A}" destId="{7F56D56C-E5A7-48A5-9718-5F482CE16328}" srcOrd="0" destOrd="0" presId="urn:microsoft.com/office/officeart/2005/8/layout/chevron2"/>
    <dgm:cxn modelId="{07CC2B06-82FE-47DE-B72C-90BC48C1ECA1}" srcId="{B75E5F96-4C46-4B03-B2A6-FC275225B75A}" destId="{91C0311A-6DB0-4F67-80CB-05499EBD345B}" srcOrd="2" destOrd="0" parTransId="{E34DA249-828B-44A5-B95A-2DE26A21825A}" sibTransId="{A2C73AB5-4012-4455-B320-B15201864473}"/>
    <dgm:cxn modelId="{326A2D3D-C104-4EE8-92A1-6B131D834970}" type="presOf" srcId="{F4A2BA13-27B8-4375-B474-170DE7481FE8}" destId="{0FE7A68B-D481-4B05-B21C-52FD08EEF367}" srcOrd="0" destOrd="0" presId="urn:microsoft.com/office/officeart/2005/8/layout/chevron2"/>
    <dgm:cxn modelId="{35EB5ACD-D86C-4C33-A6C4-B970006E3259}" type="presParOf" srcId="{7F56D56C-E5A7-48A5-9718-5F482CE16328}" destId="{3B367528-7055-469B-9232-E5A78BC541C6}" srcOrd="0" destOrd="0" presId="urn:microsoft.com/office/officeart/2005/8/layout/chevron2"/>
    <dgm:cxn modelId="{0C051343-20FA-4686-BE14-2375938F46D5}" type="presParOf" srcId="{3B367528-7055-469B-9232-E5A78BC541C6}" destId="{87110E66-F102-4DB5-800C-FB161C499DF4}" srcOrd="0" destOrd="0" presId="urn:microsoft.com/office/officeart/2005/8/layout/chevron2"/>
    <dgm:cxn modelId="{DA7348CA-3E38-4B91-A0B4-1ACC596C0729}" type="presParOf" srcId="{3B367528-7055-469B-9232-E5A78BC541C6}" destId="{F0925A1C-32C8-4D6E-9257-8CE5DF54D1DC}" srcOrd="1" destOrd="0" presId="urn:microsoft.com/office/officeart/2005/8/layout/chevron2"/>
    <dgm:cxn modelId="{5B41AFA7-2506-4122-AF81-9998A19CC88A}" type="presParOf" srcId="{7F56D56C-E5A7-48A5-9718-5F482CE16328}" destId="{D0A2C464-CB6F-4254-8B91-71A68A05BF79}" srcOrd="1" destOrd="0" presId="urn:microsoft.com/office/officeart/2005/8/layout/chevron2"/>
    <dgm:cxn modelId="{52C7490F-6163-408A-9CE4-FAC4C20E8324}" type="presParOf" srcId="{7F56D56C-E5A7-48A5-9718-5F482CE16328}" destId="{B20E041D-3C5B-4886-98AA-C68BCC03003D}" srcOrd="2" destOrd="0" presId="urn:microsoft.com/office/officeart/2005/8/layout/chevron2"/>
    <dgm:cxn modelId="{F472276E-F355-4EE3-BEB0-C31FEC07C296}" type="presParOf" srcId="{B20E041D-3C5B-4886-98AA-C68BCC03003D}" destId="{0FE7A68B-D481-4B05-B21C-52FD08EEF367}" srcOrd="0" destOrd="0" presId="urn:microsoft.com/office/officeart/2005/8/layout/chevron2"/>
    <dgm:cxn modelId="{0AA19156-7D25-4ADA-AB91-3B8AB0F14032}" type="presParOf" srcId="{B20E041D-3C5B-4886-98AA-C68BCC03003D}" destId="{F0DAE99B-E926-4204-A801-A0E10BDDF065}" srcOrd="1" destOrd="0" presId="urn:microsoft.com/office/officeart/2005/8/layout/chevron2"/>
    <dgm:cxn modelId="{A34F3013-1F2E-4148-82BF-2E847A1EBD97}" type="presParOf" srcId="{7F56D56C-E5A7-48A5-9718-5F482CE16328}" destId="{89C96BDA-FA7D-4313-BFCF-DB04D2EDCBB5}" srcOrd="3" destOrd="0" presId="urn:microsoft.com/office/officeart/2005/8/layout/chevron2"/>
    <dgm:cxn modelId="{4CF8D9A8-9F3C-4331-9D7A-B6EBEB800752}" type="presParOf" srcId="{7F56D56C-E5A7-48A5-9718-5F482CE16328}" destId="{E26972C5-E505-4688-ADD1-F0D114E0D38C}" srcOrd="4" destOrd="0" presId="urn:microsoft.com/office/officeart/2005/8/layout/chevron2"/>
    <dgm:cxn modelId="{D448E7D7-9D55-4034-A08F-FC8DD51FFCA3}" type="presParOf" srcId="{E26972C5-E505-4688-ADD1-F0D114E0D38C}" destId="{7235F6C3-2EE2-4D77-B61C-5E0C30CC28C8}" srcOrd="0" destOrd="0" presId="urn:microsoft.com/office/officeart/2005/8/layout/chevron2"/>
    <dgm:cxn modelId="{CC1B3685-B389-42A2-BE66-995176707A78}" type="presParOf" srcId="{E26972C5-E505-4688-ADD1-F0D114E0D38C}" destId="{16EC970E-A42A-479B-86B1-F49D19E797C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C734E-907C-46E8-8F34-B3212C1EA81D}">
      <dsp:nvSpPr>
        <dsp:cNvPr id="0" name=""/>
        <dsp:cNvSpPr/>
      </dsp:nvSpPr>
      <dsp:spPr>
        <a:xfrm>
          <a:off x="3" y="0"/>
          <a:ext cx="8224657" cy="1426517"/>
        </a:xfrm>
        <a:prstGeom prst="roundRect">
          <a:avLst>
            <a:gd name="adj" fmla="val 10000"/>
          </a:avLst>
        </a:prstGeom>
        <a:solidFill>
          <a:srgbClr val="DF63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n-US" sz="6200" kern="1200" dirty="0" smtClean="0"/>
            <a:t>Module Overview</a:t>
          </a:r>
          <a:endParaRPr lang="en-US" sz="6200" kern="1200" dirty="0"/>
        </a:p>
      </dsp:txBody>
      <dsp:txXfrm>
        <a:off x="41784" y="41781"/>
        <a:ext cx="8141095" cy="1342955"/>
      </dsp:txXfrm>
    </dsp:sp>
    <dsp:sp modelId="{E20D1D9D-5D6A-441F-9AB2-0D8835BFE076}">
      <dsp:nvSpPr>
        <dsp:cNvPr id="0" name=""/>
        <dsp:cNvSpPr/>
      </dsp:nvSpPr>
      <dsp:spPr>
        <a:xfrm>
          <a:off x="10499" y="1572741"/>
          <a:ext cx="1902949" cy="1426517"/>
        </a:xfrm>
        <a:prstGeom prst="roundRect">
          <a:avLst>
            <a:gd name="adj" fmla="val 10000"/>
          </a:avLst>
        </a:prstGeom>
        <a:solidFill>
          <a:srgbClr val="00B6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Topic A </a:t>
          </a:r>
          <a:endParaRPr lang="en-US" sz="3000" kern="1200" dirty="0"/>
        </a:p>
      </dsp:txBody>
      <dsp:txXfrm>
        <a:off x="52280" y="1614522"/>
        <a:ext cx="1819387" cy="1342955"/>
      </dsp:txXfrm>
    </dsp:sp>
    <dsp:sp modelId="{4701BEDB-E16B-4962-97CE-457877175CF1}">
      <dsp:nvSpPr>
        <dsp:cNvPr id="0" name=""/>
        <dsp:cNvSpPr/>
      </dsp:nvSpPr>
      <dsp:spPr>
        <a:xfrm>
          <a:off x="10499"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L1</a:t>
          </a:r>
          <a:endParaRPr lang="en-US" sz="1400" kern="1200" dirty="0"/>
        </a:p>
      </dsp:txBody>
      <dsp:txXfrm>
        <a:off x="24007" y="3156559"/>
        <a:ext cx="434193" cy="1399501"/>
      </dsp:txXfrm>
    </dsp:sp>
    <dsp:sp modelId="{F8943044-B58A-40E0-B25D-5171C39FCA36}">
      <dsp:nvSpPr>
        <dsp:cNvPr id="0" name=""/>
        <dsp:cNvSpPr/>
      </dsp:nvSpPr>
      <dsp:spPr>
        <a:xfrm>
          <a:off x="491079"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L2</a:t>
          </a:r>
          <a:endParaRPr lang="en-US" sz="1400" kern="1200" dirty="0"/>
        </a:p>
      </dsp:txBody>
      <dsp:txXfrm>
        <a:off x="504587" y="3156559"/>
        <a:ext cx="434193" cy="1399501"/>
      </dsp:txXfrm>
    </dsp:sp>
    <dsp:sp modelId="{9BD17F93-E592-43B5-BE92-2FE85D159128}">
      <dsp:nvSpPr>
        <dsp:cNvPr id="0" name=""/>
        <dsp:cNvSpPr/>
      </dsp:nvSpPr>
      <dsp:spPr>
        <a:xfrm>
          <a:off x="971659"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L3-L4</a:t>
          </a:r>
          <a:endParaRPr lang="en-US" sz="1400" kern="1200" dirty="0"/>
        </a:p>
      </dsp:txBody>
      <dsp:txXfrm>
        <a:off x="985167" y="3156559"/>
        <a:ext cx="434193" cy="1399501"/>
      </dsp:txXfrm>
    </dsp:sp>
    <dsp:sp modelId="{C397F2AA-7334-4DE1-9746-3E1C1A96FC3E}">
      <dsp:nvSpPr>
        <dsp:cNvPr id="0" name=""/>
        <dsp:cNvSpPr/>
      </dsp:nvSpPr>
      <dsp:spPr>
        <a:xfrm>
          <a:off x="1452239"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L5-L6</a:t>
          </a:r>
          <a:endParaRPr lang="en-US" sz="1400" kern="1200" dirty="0"/>
        </a:p>
      </dsp:txBody>
      <dsp:txXfrm>
        <a:off x="1465747" y="3156559"/>
        <a:ext cx="434193" cy="1399501"/>
      </dsp:txXfrm>
    </dsp:sp>
    <dsp:sp modelId="{09A5539A-E57A-40ED-9219-9E1A1B29EE67}">
      <dsp:nvSpPr>
        <dsp:cNvPr id="0" name=""/>
        <dsp:cNvSpPr/>
      </dsp:nvSpPr>
      <dsp:spPr>
        <a:xfrm>
          <a:off x="1952190" y="1572741"/>
          <a:ext cx="1422369" cy="1426517"/>
        </a:xfrm>
        <a:prstGeom prst="roundRect">
          <a:avLst>
            <a:gd name="adj" fmla="val 10000"/>
          </a:avLst>
        </a:prstGeom>
        <a:solidFill>
          <a:srgbClr val="00B6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Topic B </a:t>
          </a:r>
          <a:endParaRPr lang="en-US" sz="3000" kern="1200" dirty="0"/>
        </a:p>
      </dsp:txBody>
      <dsp:txXfrm>
        <a:off x="1993850" y="1614401"/>
        <a:ext cx="1339049" cy="1343197"/>
      </dsp:txXfrm>
    </dsp:sp>
    <dsp:sp modelId="{AFE90703-4BBA-47AC-A600-676F2F62C6E7}">
      <dsp:nvSpPr>
        <dsp:cNvPr id="0" name=""/>
        <dsp:cNvSpPr/>
      </dsp:nvSpPr>
      <dsp:spPr>
        <a:xfrm>
          <a:off x="1952190"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L7</a:t>
          </a:r>
          <a:endParaRPr lang="en-US" sz="1400" kern="1200" dirty="0"/>
        </a:p>
      </dsp:txBody>
      <dsp:txXfrm>
        <a:off x="1965698" y="3156559"/>
        <a:ext cx="434193" cy="1399501"/>
      </dsp:txXfrm>
    </dsp:sp>
    <dsp:sp modelId="{97AE2749-3B94-455D-A3C4-FD828B44D5E5}">
      <dsp:nvSpPr>
        <dsp:cNvPr id="0" name=""/>
        <dsp:cNvSpPr/>
      </dsp:nvSpPr>
      <dsp:spPr>
        <a:xfrm>
          <a:off x="2432770"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L8-L9</a:t>
          </a:r>
          <a:endParaRPr lang="en-US" sz="1400" kern="1200" dirty="0"/>
        </a:p>
      </dsp:txBody>
      <dsp:txXfrm>
        <a:off x="2446278" y="3156559"/>
        <a:ext cx="434193" cy="1399501"/>
      </dsp:txXfrm>
    </dsp:sp>
    <dsp:sp modelId="{648375D4-02F1-4C99-AD00-C43A2552DA79}">
      <dsp:nvSpPr>
        <dsp:cNvPr id="0" name=""/>
        <dsp:cNvSpPr/>
      </dsp:nvSpPr>
      <dsp:spPr>
        <a:xfrm>
          <a:off x="2913350"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L10</a:t>
          </a:r>
          <a:endParaRPr lang="en-US" sz="1400" kern="1200" dirty="0"/>
        </a:p>
      </dsp:txBody>
      <dsp:txXfrm>
        <a:off x="2926858" y="3156559"/>
        <a:ext cx="434193" cy="1399501"/>
      </dsp:txXfrm>
    </dsp:sp>
    <dsp:sp modelId="{EE220CE6-C259-40CC-B82B-8425C1E39B3B}">
      <dsp:nvSpPr>
        <dsp:cNvPr id="0" name=""/>
        <dsp:cNvSpPr/>
      </dsp:nvSpPr>
      <dsp:spPr>
        <a:xfrm>
          <a:off x="3395708" y="1572741"/>
          <a:ext cx="1862092" cy="1426517"/>
        </a:xfrm>
        <a:prstGeom prst="roundRect">
          <a:avLst>
            <a:gd name="adj" fmla="val 10000"/>
          </a:avLst>
        </a:prstGeom>
        <a:solidFill>
          <a:srgbClr val="00B6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Topic C</a:t>
          </a:r>
          <a:r>
            <a:rPr lang="en-US" sz="4100" kern="1200" dirty="0" smtClean="0"/>
            <a:t> </a:t>
          </a:r>
          <a:endParaRPr lang="en-US" sz="4100" kern="1200" dirty="0"/>
        </a:p>
      </dsp:txBody>
      <dsp:txXfrm>
        <a:off x="3437489" y="1614522"/>
        <a:ext cx="1778530" cy="1342955"/>
      </dsp:txXfrm>
    </dsp:sp>
    <dsp:sp modelId="{1ACB0A6B-72E0-4128-834A-2FE985082991}">
      <dsp:nvSpPr>
        <dsp:cNvPr id="0" name=""/>
        <dsp:cNvSpPr/>
      </dsp:nvSpPr>
      <dsp:spPr>
        <a:xfrm>
          <a:off x="3413300"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L11-L12</a:t>
          </a:r>
          <a:endParaRPr lang="en-US" sz="1400" kern="1200" dirty="0"/>
        </a:p>
      </dsp:txBody>
      <dsp:txXfrm>
        <a:off x="3426808" y="3156559"/>
        <a:ext cx="434193" cy="1399501"/>
      </dsp:txXfrm>
    </dsp:sp>
    <dsp:sp modelId="{AB2B563D-C3EE-4093-AA1E-FD55DE1945E8}">
      <dsp:nvSpPr>
        <dsp:cNvPr id="0" name=""/>
        <dsp:cNvSpPr/>
      </dsp:nvSpPr>
      <dsp:spPr>
        <a:xfrm>
          <a:off x="3893880"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L13</a:t>
          </a:r>
          <a:endParaRPr lang="en-US" sz="1400" kern="1200" dirty="0"/>
        </a:p>
      </dsp:txBody>
      <dsp:txXfrm>
        <a:off x="3907388" y="3156559"/>
        <a:ext cx="434193" cy="1399501"/>
      </dsp:txXfrm>
    </dsp:sp>
    <dsp:sp modelId="{8A7B7A98-4821-4D00-A6CF-8BF3F2395F22}">
      <dsp:nvSpPr>
        <dsp:cNvPr id="0" name=""/>
        <dsp:cNvSpPr/>
      </dsp:nvSpPr>
      <dsp:spPr>
        <a:xfrm>
          <a:off x="4374460"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L14</a:t>
          </a:r>
          <a:endParaRPr lang="en-US" sz="1400" kern="1200" dirty="0"/>
        </a:p>
      </dsp:txBody>
      <dsp:txXfrm>
        <a:off x="4387968" y="3156559"/>
        <a:ext cx="434193" cy="1399501"/>
      </dsp:txXfrm>
    </dsp:sp>
    <dsp:sp modelId="{D9EF4060-2293-4934-9A24-04C3B8732EF2}">
      <dsp:nvSpPr>
        <dsp:cNvPr id="0" name=""/>
        <dsp:cNvSpPr/>
      </dsp:nvSpPr>
      <dsp:spPr>
        <a:xfrm>
          <a:off x="4855040"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L15</a:t>
          </a:r>
          <a:endParaRPr lang="en-US" sz="1400" kern="1200" dirty="0"/>
        </a:p>
      </dsp:txBody>
      <dsp:txXfrm>
        <a:off x="4868548" y="3156559"/>
        <a:ext cx="434193" cy="1399501"/>
      </dsp:txXfrm>
    </dsp:sp>
    <dsp:sp modelId="{EF064FBB-0C96-4615-98E4-FDFDD1D0851D}">
      <dsp:nvSpPr>
        <dsp:cNvPr id="0" name=""/>
        <dsp:cNvSpPr/>
      </dsp:nvSpPr>
      <dsp:spPr>
        <a:xfrm>
          <a:off x="5354991" y="1572741"/>
          <a:ext cx="2864109" cy="1426517"/>
        </a:xfrm>
        <a:prstGeom prst="roundRect">
          <a:avLst>
            <a:gd name="adj" fmla="val 10000"/>
          </a:avLst>
        </a:prstGeom>
        <a:solidFill>
          <a:srgbClr val="00B6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Topic D</a:t>
          </a:r>
          <a:endParaRPr lang="en-US" sz="3000" kern="1200" dirty="0"/>
        </a:p>
      </dsp:txBody>
      <dsp:txXfrm>
        <a:off x="5396772" y="1614522"/>
        <a:ext cx="2780547" cy="1342955"/>
      </dsp:txXfrm>
    </dsp:sp>
    <dsp:sp modelId="{505C5A1C-E036-499D-8309-7F49ED37E553}">
      <dsp:nvSpPr>
        <dsp:cNvPr id="0" name=""/>
        <dsp:cNvSpPr/>
      </dsp:nvSpPr>
      <dsp:spPr>
        <a:xfrm>
          <a:off x="5354991"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L16</a:t>
          </a:r>
          <a:endParaRPr lang="en-US" sz="1400" kern="1200" dirty="0"/>
        </a:p>
      </dsp:txBody>
      <dsp:txXfrm>
        <a:off x="5368499" y="3156559"/>
        <a:ext cx="434193" cy="1399501"/>
      </dsp:txXfrm>
    </dsp:sp>
    <dsp:sp modelId="{11548ED8-1980-4529-B734-3D5F93B74217}">
      <dsp:nvSpPr>
        <dsp:cNvPr id="0" name=""/>
        <dsp:cNvSpPr/>
      </dsp:nvSpPr>
      <dsp:spPr>
        <a:xfrm>
          <a:off x="5835571"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L17</a:t>
          </a:r>
          <a:endParaRPr lang="en-US" sz="1400" kern="1200" dirty="0"/>
        </a:p>
      </dsp:txBody>
      <dsp:txXfrm>
        <a:off x="5849079" y="3156559"/>
        <a:ext cx="434193" cy="1399501"/>
      </dsp:txXfrm>
    </dsp:sp>
    <dsp:sp modelId="{DB3FA39A-5C14-4901-AAC9-41156E4FF43A}">
      <dsp:nvSpPr>
        <dsp:cNvPr id="0" name=""/>
        <dsp:cNvSpPr/>
      </dsp:nvSpPr>
      <dsp:spPr>
        <a:xfrm>
          <a:off x="6316151"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L18</a:t>
          </a:r>
          <a:endParaRPr lang="en-US" sz="1400" kern="1200" dirty="0"/>
        </a:p>
      </dsp:txBody>
      <dsp:txXfrm>
        <a:off x="6329659" y="3156559"/>
        <a:ext cx="434193" cy="1399501"/>
      </dsp:txXfrm>
    </dsp:sp>
    <dsp:sp modelId="{47147119-43DE-4B64-85EC-1EFCA16B5358}">
      <dsp:nvSpPr>
        <dsp:cNvPr id="0" name=""/>
        <dsp:cNvSpPr/>
      </dsp:nvSpPr>
      <dsp:spPr>
        <a:xfrm>
          <a:off x="6796731"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L19</a:t>
          </a:r>
          <a:endParaRPr lang="en-US" sz="1400" kern="1200" dirty="0"/>
        </a:p>
      </dsp:txBody>
      <dsp:txXfrm>
        <a:off x="6810239" y="3156559"/>
        <a:ext cx="434193" cy="1399501"/>
      </dsp:txXfrm>
    </dsp:sp>
    <dsp:sp modelId="{A6C20D10-46B8-49C5-A223-F1513A36D618}">
      <dsp:nvSpPr>
        <dsp:cNvPr id="0" name=""/>
        <dsp:cNvSpPr/>
      </dsp:nvSpPr>
      <dsp:spPr>
        <a:xfrm>
          <a:off x="7277311"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L20</a:t>
          </a:r>
          <a:endParaRPr lang="en-US" sz="1400" kern="1200" dirty="0"/>
        </a:p>
      </dsp:txBody>
      <dsp:txXfrm>
        <a:off x="7290819" y="3156559"/>
        <a:ext cx="434193" cy="1399501"/>
      </dsp:txXfrm>
    </dsp:sp>
    <dsp:sp modelId="{143F4D14-5EA3-4EFF-8E4B-AF02592BE179}">
      <dsp:nvSpPr>
        <dsp:cNvPr id="0" name=""/>
        <dsp:cNvSpPr/>
      </dsp:nvSpPr>
      <dsp:spPr>
        <a:xfrm>
          <a:off x="7757891" y="3143051"/>
          <a:ext cx="461209" cy="14265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L21-L22</a:t>
          </a:r>
          <a:endParaRPr lang="en-US" sz="1400" kern="1200" dirty="0"/>
        </a:p>
      </dsp:txBody>
      <dsp:txXfrm>
        <a:off x="7771399" y="3156559"/>
        <a:ext cx="434193" cy="1399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pPr>
              <a:defRPr/>
            </a:pPr>
            <a:r>
              <a:rPr lang="en-US" smtClean="0"/>
              <a:t>Eureka Math:  A Story of Ratios    www.CommonCore.org</a:t>
            </a:r>
            <a:endParaRPr lang="en-US" dirty="0"/>
          </a:p>
        </p:txBody>
      </p:sp>
      <p:sp>
        <p:nvSpPr>
          <p:cNvPr id="3" name="Date Placeholder 2"/>
          <p:cNvSpPr>
            <a:spLocks noGrp="1"/>
          </p:cNvSpPr>
          <p:nvPr>
            <p:ph type="dt" sz="quarter" idx="1"/>
          </p:nvPr>
        </p:nvSpPr>
        <p:spPr>
          <a:xfrm>
            <a:off x="5527040" y="0"/>
            <a:ext cx="1786467" cy="480060"/>
          </a:xfrm>
          <a:prstGeom prst="rect">
            <a:avLst/>
          </a:prstGeom>
        </p:spPr>
        <p:txBody>
          <a:bodyPr vert="horz" lIns="96661" tIns="48331" rIns="96661" bIns="48331" rtlCol="0"/>
          <a:lstStyle>
            <a:lvl1pPr algn="r">
              <a:defRPr sz="1300"/>
            </a:lvl1pPr>
          </a:lstStyle>
          <a:p>
            <a:pPr>
              <a:defRPr/>
            </a:pPr>
            <a:r>
              <a:rPr lang="en-US" smtClean="0"/>
              <a:t>Grade 7 Module 1                                  Module Focus Session</a:t>
            </a:r>
            <a:endParaRPr lang="en-US" dirty="0"/>
          </a:p>
        </p:txBody>
      </p:sp>
      <p:sp>
        <p:nvSpPr>
          <p:cNvPr id="4" name="Footer Placeholder 3"/>
          <p:cNvSpPr>
            <a:spLocks noGrp="1"/>
          </p:cNvSpPr>
          <p:nvPr>
            <p:ph type="ftr" sz="quarter" idx="2"/>
          </p:nvPr>
        </p:nvSpPr>
        <p:spPr>
          <a:xfrm>
            <a:off x="0" y="9119474"/>
            <a:ext cx="4307840" cy="480060"/>
          </a:xfrm>
          <a:prstGeom prst="rect">
            <a:avLst/>
          </a:prstGeom>
        </p:spPr>
        <p:txBody>
          <a:bodyPr vert="horz" lIns="96661" tIns="48331" rIns="96661" bIns="48331" rtlCol="0" anchor="b"/>
          <a:lstStyle>
            <a:lvl1pPr algn="l">
              <a:defRPr sz="1300"/>
            </a:lvl1pPr>
          </a:lstStyle>
          <a:p>
            <a:r>
              <a:rPr lang="en-US" dirty="0"/>
              <a:t>©2014.  Duplication and/or distribution of this material is prohibited without written consent from Common Core, Inc.</a:t>
            </a: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6FBE45-CF8A-445E-B02B-3C65F956A173}" type="slidenum">
              <a:rPr lang="en-US" smtClean="0"/>
              <a:t>‹#›</a:t>
            </a:fld>
            <a:endParaRPr lang="en-US"/>
          </a:p>
        </p:txBody>
      </p:sp>
    </p:spTree>
    <p:extLst>
      <p:ext uri="{BB962C8B-B14F-4D97-AF65-F5344CB8AC3E}">
        <p14:creationId xmlns:p14="http://schemas.microsoft.com/office/powerpoint/2010/main" val="27556688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19113" y="768350"/>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487680" y="3840480"/>
            <a:ext cx="6827520" cy="576072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4389120" cy="481726"/>
          </a:xfrm>
          <a:prstGeom prst="rect">
            <a:avLst/>
          </a:prstGeom>
        </p:spPr>
        <p:txBody>
          <a:bodyPr vert="horz" lIns="96661" tIns="48331" rIns="96661" bIns="48331" rtlCol="0" anchor="b"/>
          <a:lstStyle>
            <a:lvl1pPr algn="l">
              <a:defRPr sz="1300"/>
            </a:lvl1pPr>
          </a:lstStyle>
          <a:p>
            <a:r>
              <a:rPr lang="en-US" dirty="0" smtClean="0"/>
              <a:t>©2014.  Duplication and/or distribution of this material is prohibited without written consent from Common Core, Inc.</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EF9A488-CB88-4D38-94D1-E470376C4AFA}" type="slidenum">
              <a:rPr lang="en-US" smtClean="0"/>
              <a:t>‹#›</a:t>
            </a:fld>
            <a:endParaRPr lang="en-US"/>
          </a:p>
        </p:txBody>
      </p:sp>
      <p:sp>
        <p:nvSpPr>
          <p:cNvPr id="8" name="Header Placeholder 7"/>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mtClean="0"/>
              <a:t>Eureka Math:  A Story of Ratios    www.CommonCore.org</a:t>
            </a:r>
            <a:endParaRPr lang="en-US" dirty="0"/>
          </a:p>
        </p:txBody>
      </p:sp>
      <p:sp>
        <p:nvSpPr>
          <p:cNvPr id="9" name="Date Placeholder 8"/>
          <p:cNvSpPr>
            <a:spLocks noGrp="1"/>
          </p:cNvSpPr>
          <p:nvPr>
            <p:ph type="dt" idx="1"/>
          </p:nvPr>
        </p:nvSpPr>
        <p:spPr>
          <a:xfrm>
            <a:off x="5445760" y="0"/>
            <a:ext cx="1867747" cy="480060"/>
          </a:xfrm>
          <a:prstGeom prst="rect">
            <a:avLst/>
          </a:prstGeom>
        </p:spPr>
        <p:txBody>
          <a:bodyPr vert="horz" lIns="96661" tIns="48331" rIns="96661" bIns="48331" rtlCol="0"/>
          <a:lstStyle>
            <a:lvl1pPr algn="r">
              <a:defRPr sz="1300" i="0"/>
            </a:lvl1pPr>
          </a:lstStyle>
          <a:p>
            <a:r>
              <a:rPr lang="en-US" dirty="0" smtClean="0"/>
              <a:t>Grade 7 Module 1                                  Module Focus Session</a:t>
            </a:r>
            <a:endParaRPr lang="en-US" dirty="0"/>
          </a:p>
        </p:txBody>
      </p:sp>
    </p:spTree>
    <p:extLst>
      <p:ext uri="{BB962C8B-B14F-4D97-AF65-F5344CB8AC3E}">
        <p14:creationId xmlns:p14="http://schemas.microsoft.com/office/powerpoint/2010/main" val="309251901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68350"/>
            <a:ext cx="3838575" cy="2879725"/>
          </a:xfrm>
        </p:spPr>
      </p:sp>
      <p:sp>
        <p:nvSpPr>
          <p:cNvPr id="3" name="Notes Placeholder 2"/>
          <p:cNvSpPr>
            <a:spLocks noGrp="1"/>
          </p:cNvSpPr>
          <p:nvPr>
            <p:ph type="body" idx="1"/>
          </p:nvPr>
        </p:nvSpPr>
        <p:spPr/>
        <p:txBody>
          <a:bodyPr/>
          <a:lstStyle/>
          <a:p>
            <a:r>
              <a:rPr lang="en-US" b="1" i="1" dirty="0"/>
              <a:t>NOTE THAT THIS SESSION IS DESIGNED TO BE </a:t>
            </a:r>
            <a:r>
              <a:rPr lang="en-US" b="1" i="1" dirty="0" smtClean="0"/>
              <a:t>360 </a:t>
            </a:r>
            <a:r>
              <a:rPr lang="en-US" b="1" i="1" dirty="0"/>
              <a:t>MINUTES IN LENGTH</a:t>
            </a:r>
          </a:p>
          <a:p>
            <a:pPr>
              <a:defRPr/>
            </a:pPr>
            <a:endParaRPr lang="en-US" b="1" i="1" dirty="0"/>
          </a:p>
          <a:p>
            <a:pPr defTabSz="483306" eaLnBrk="0" fontAlgn="base" hangingPunct="0">
              <a:spcBef>
                <a:spcPct val="30000"/>
              </a:spcBef>
              <a:spcAft>
                <a:spcPct val="0"/>
              </a:spcAft>
              <a:defRPr/>
            </a:pPr>
            <a:r>
              <a:rPr lang="en-US" dirty="0" smtClean="0">
                <a:latin typeface="Calibri" charset="0"/>
                <a:ea typeface="ＭＳ Ｐゴシック" charset="-128"/>
                <a:cs typeface="ＭＳ Ｐゴシック" charset="-128"/>
              </a:rPr>
              <a:t>Script… </a:t>
            </a:r>
            <a:endParaRPr lang="en-US" dirty="0">
              <a:latin typeface="Calibri" charset="0"/>
              <a:ea typeface="ＭＳ Ｐゴシック" charset="-128"/>
              <a:cs typeface="ＭＳ Ｐゴシック" charset="-128"/>
            </a:endParaRPr>
          </a:p>
          <a:p>
            <a:r>
              <a:rPr lang="en-US" dirty="0">
                <a:latin typeface="Calibri" charset="0"/>
                <a:ea typeface="ＭＳ Ｐゴシック" charset="-128"/>
                <a:cs typeface="ＭＳ Ｐゴシック" charset="-128"/>
              </a:rPr>
              <a:t> </a:t>
            </a:r>
          </a:p>
          <a:p>
            <a:r>
              <a:rPr lang="en-US" i="1" dirty="0" smtClean="0">
                <a:latin typeface="Calibri" charset="0"/>
                <a:ea typeface="ＭＳ Ｐゴシック" charset="-128"/>
                <a:cs typeface="ＭＳ Ｐゴシック" charset="-128"/>
              </a:rPr>
              <a:t>FACILITATOR NOTES…</a:t>
            </a:r>
            <a:endParaRPr lang="en-US" dirty="0">
              <a:latin typeface="Calibri" charset="0"/>
              <a:ea typeface="ＭＳ Ｐゴシック" charset="-128"/>
              <a:cs typeface="ＭＳ Ｐゴシック" charset="-128"/>
            </a:endParaRPr>
          </a:p>
          <a:p>
            <a:pPr lvl="0"/>
            <a:endParaRPr lang="en-US" dirty="0"/>
          </a:p>
          <a:p>
            <a:pPr lvl="0"/>
            <a:endParaRPr lang="en-US" dirty="0"/>
          </a:p>
          <a:p>
            <a:endParaRPr lang="en-US" dirty="0"/>
          </a:p>
        </p:txBody>
      </p:sp>
      <p:sp>
        <p:nvSpPr>
          <p:cNvPr id="7" name="Date Placeholder 6"/>
          <p:cNvSpPr>
            <a:spLocks noGrp="1"/>
          </p:cNvSpPr>
          <p:nvPr>
            <p:ph type="dt" idx="10"/>
          </p:nvPr>
        </p:nvSpPr>
        <p:spPr/>
        <p:txBody>
          <a:bodyPr/>
          <a:lstStyle/>
          <a:p>
            <a:r>
              <a:rPr lang="en-US" i="1" dirty="0" smtClean="0"/>
              <a:t>Grade 7 Module 1                                  Module Focus Session</a:t>
            </a:r>
            <a:endParaRPr lang="en-US" dirty="0"/>
          </a:p>
        </p:txBody>
      </p:sp>
      <p:sp>
        <p:nvSpPr>
          <p:cNvPr id="8" name="Slide Number Placeholder 7"/>
          <p:cNvSpPr>
            <a:spLocks noGrp="1"/>
          </p:cNvSpPr>
          <p:nvPr>
            <p:ph type="sldNum" sz="quarter" idx="11"/>
          </p:nvPr>
        </p:nvSpPr>
        <p:spPr/>
        <p:txBody>
          <a:bodyPr/>
          <a:lstStyle/>
          <a:p>
            <a:fld id="{3EF9A488-CB88-4D38-94D1-E470376C4AFA}" type="slidenum">
              <a:rPr lang="en-US" smtClean="0"/>
              <a:t>1</a:t>
            </a:fld>
            <a:endParaRPr lang="en-US"/>
          </a:p>
        </p:txBody>
      </p:sp>
      <p:sp>
        <p:nvSpPr>
          <p:cNvPr id="9" name="Notes Placeholder 1"/>
          <p:cNvSpPr txBox="1">
            <a:spLocks/>
          </p:cNvSpPr>
          <p:nvPr/>
        </p:nvSpPr>
        <p:spPr>
          <a:xfrm>
            <a:off x="4572792" y="768096"/>
            <a:ext cx="2837411"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8 minutes</a:t>
            </a:r>
          </a:p>
          <a:p>
            <a:endParaRPr lang="en-US" dirty="0" smtClean="0"/>
          </a:p>
          <a:p>
            <a:r>
              <a:rPr lang="en-US" dirty="0" smtClean="0"/>
              <a:t>MATERIALS NEEDED:</a:t>
            </a:r>
          </a:p>
          <a:p>
            <a:pPr marL="484985" lvl="1" indent="-302066">
              <a:buFont typeface="Arial" pitchFamily="34" charset="0"/>
              <a:buChar char="•"/>
            </a:pPr>
            <a:r>
              <a:rPr lang="en-US" dirty="0" smtClean="0"/>
              <a:t>X</a:t>
            </a:r>
            <a:endParaRPr lang="en-US" i="1" dirty="0"/>
          </a:p>
        </p:txBody>
      </p:sp>
      <p:sp>
        <p:nvSpPr>
          <p:cNvPr id="4" name="Footer Placeholder 3"/>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5" name="Header Placeholder 4"/>
          <p:cNvSpPr>
            <a:spLocks noGrp="1"/>
          </p:cNvSpPr>
          <p:nvPr>
            <p:ph type="hdr" sz="quarter" idx="13"/>
          </p:nvPr>
        </p:nvSpPr>
        <p:spPr/>
        <p:txBody>
          <a:bodyPr/>
          <a:lstStyle/>
          <a:p>
            <a:r>
              <a:rPr lang="en-US" dirty="0" smtClean="0"/>
              <a:t>Eureka Math:  A Story of Ratios    www.CommonCore.org</a:t>
            </a:r>
            <a:endParaRPr lang="en-US" dirty="0"/>
          </a:p>
        </p:txBody>
      </p:sp>
    </p:spTree>
    <p:extLst>
      <p:ext uri="{BB962C8B-B14F-4D97-AF65-F5344CB8AC3E}">
        <p14:creationId xmlns:p14="http://schemas.microsoft.com/office/powerpoint/2010/main" val="379705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The narrative also provides teachers more information about each topic throughout the module.</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10</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58607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The focus standards</a:t>
            </a:r>
            <a:r>
              <a:rPr lang="en-US" baseline="0" dirty="0" smtClean="0"/>
              <a:t> lists all of the 7</a:t>
            </a:r>
            <a:r>
              <a:rPr lang="en-US" baseline="30000" dirty="0" smtClean="0"/>
              <a:t>th</a:t>
            </a:r>
            <a:r>
              <a:rPr lang="en-US" baseline="0" dirty="0" smtClean="0"/>
              <a:t> grade standards that will be covered throughout this first module.</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11</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87731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The foundational standards section lists</a:t>
            </a:r>
            <a:r>
              <a:rPr lang="en-US" baseline="0" dirty="0" smtClean="0"/>
              <a:t> the standards they have learned in previous grades, but will apply throughout module 1.</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12</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7737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The module overview also provides an insight to the Standards for Mathematical Practice that will be implemented throughout the module. Although there may be other Standards for Mathematical Practice throughout the module, this are the ones that were chosen to be the focus.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13</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341747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Terminology</a:t>
            </a:r>
            <a:r>
              <a:rPr lang="en-US" baseline="0" dirty="0" smtClean="0"/>
              <a:t> students have previously learned is listed in the familiar terminology section.</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14</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75776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Any new terminology, and the definitions, are listed in the new </a:t>
            </a:r>
            <a:r>
              <a:rPr lang="en-US" baseline="0" smtClean="0"/>
              <a:t>terminology section.</a:t>
            </a:r>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15</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967005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Say: The</a:t>
            </a:r>
            <a:r>
              <a:rPr lang="en-US" baseline="0" dirty="0" smtClean="0"/>
              <a:t> module overview also lists different tools and visual representations that may be used throughout the module.</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16</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687793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Say: The final component</a:t>
            </a:r>
            <a:r>
              <a:rPr lang="en-US" baseline="0" dirty="0" smtClean="0"/>
              <a:t> of the module overview is the assessment summary. This shows when to assess students and what common core standards will be assessed.</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17</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09854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first</a:t>
            </a:r>
            <a:r>
              <a:rPr lang="en-US" baseline="0" dirty="0" smtClean="0"/>
              <a:t> Topic Opener</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18</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372915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Read and explain each type of lesson</a:t>
            </a:r>
            <a:r>
              <a:rPr lang="en-US" baseline="0" dirty="0" smtClean="0"/>
              <a:t> included in the curriculum.</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19</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48934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through the agenda.</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2</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177487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Explain each part of the lesson structure. Make sure the emphasize</a:t>
            </a:r>
            <a:r>
              <a:rPr lang="en-US" baseline="0" dirty="0" smtClean="0"/>
              <a:t> the importance of each lesson structure.</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20</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474072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6693">
              <a:defRPr/>
            </a:pPr>
            <a:r>
              <a:rPr lang="en-US" dirty="0" smtClean="0"/>
              <a:t>Each lesson component has a very different purpose and consequently, each lesson component has a different pace, so the experience feels different for students.  It is important to honor each component in order to do justice both to the mathematical practices and to the balance of rigor that is expected.</a:t>
            </a:r>
          </a:p>
          <a:p>
            <a:pPr defTabSz="496693">
              <a:defRPr/>
            </a:pPr>
            <a:endParaRPr lang="en-US" dirty="0" smtClean="0"/>
          </a:p>
          <a:p>
            <a:pPr defTabSz="496693">
              <a:defRPr/>
            </a:pPr>
            <a:r>
              <a:rPr lang="en-US" dirty="0" smtClean="0"/>
              <a:t>Moving forward, we’ll explore the instructional sequence. In doing this, we’ll lead you through the module, modeling and examining instruction for each objective.  Along the way, we’ll also revisit the other lesson components and experience how they function in collaboration with the concept development. </a:t>
            </a:r>
          </a:p>
          <a:p>
            <a:pPr defTabSz="496693">
              <a:defRPr/>
            </a:pPr>
            <a:endParaRPr lang="en-US" dirty="0" smtClean="0"/>
          </a:p>
          <a:p>
            <a:pPr>
              <a:defRPr/>
            </a:pPr>
            <a:r>
              <a:rPr lang="en-US" i="1" dirty="0" smtClean="0">
                <a:solidFill>
                  <a:srgbClr val="FF0000"/>
                </a:solidFill>
              </a:rPr>
              <a:t>*PPT Developers:  This section is essentially a montage of [Concept Developments (PK-5) or Class Works (6-12)] (and possibly other components as relevant) from Module 1 that show the sequence of how material unfolds beyond L1.  The idea is that at the end, teachers trust that the sequence grows sequentially from simple to complex, allowing time for students to master concepts over the course of a topic or module.  Add slides as necessary… essentially one slide for each lesson.  (Of course, this isn’t an absolute rule.)  All material included on the slides should come directly from the lessons and the appropriate lesson number and lesson component should be cited in the text box at the bottom of the slide.</a:t>
            </a:r>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21</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617576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through the directions and make sure every participants understands the directions. </a:t>
            </a:r>
          </a:p>
          <a:p>
            <a:r>
              <a:rPr lang="en-US" b="1" i="1" dirty="0" smtClean="0"/>
              <a:t>*Presenter</a:t>
            </a:r>
            <a:r>
              <a:rPr lang="en-US" b="1" i="1" baseline="0" dirty="0" smtClean="0"/>
              <a:t> should be prepared to modify the instructions as necessary per the room setup and participant group size.</a:t>
            </a:r>
            <a:endParaRPr lang="en-US" b="1" i="1" dirty="0" smtClean="0"/>
          </a:p>
          <a:p>
            <a:endParaRPr lang="en-US" dirty="0" smtClean="0"/>
          </a:p>
          <a:p>
            <a:r>
              <a:rPr lang="en-US" dirty="0" smtClean="0"/>
              <a:t>When you say “go”, secretly start a stopwatch to record how long it takes to get every person to receive a piece of paper.  When the papers are all distributed, inform the group that they were timed</a:t>
            </a:r>
            <a:r>
              <a:rPr lang="en-US" baseline="0" dirty="0" smtClean="0"/>
              <a:t>, then record and provide their time.  Ask participants to return the papers to their original location using the reverse process.  Upon saying “go”, start the stopwatch again and stop when all papers are returned to the original location. Record the time, then encourage the participants to beat their times on their next attempt.  </a:t>
            </a:r>
            <a:r>
              <a:rPr lang="en-US" dirty="0" smtClean="0"/>
              <a:t>Repeat this experiment</a:t>
            </a:r>
            <a:r>
              <a:rPr lang="en-US" baseline="0" dirty="0" smtClean="0"/>
              <a:t> at least 3 times (5 if needed) and then complete the first two columns of the table with participants using the document camera.</a:t>
            </a:r>
          </a:p>
          <a:p>
            <a:endParaRPr lang="en-US" baseline="0" dirty="0" smtClean="0"/>
          </a:p>
          <a:p>
            <a:r>
              <a:rPr lang="en-US" i="1" baseline="0" dirty="0" smtClean="0"/>
              <a:t>Presenter may choose to have participants complete the remaining table independently using their knowledge about ratios and rate.  In doing so, the presenter should have prepared a sample for comparison and discussion, emphasizing the specificity of language in the curriculum.  The relevant  terminology is the focus of the next 2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22</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739785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Read and</a:t>
            </a:r>
            <a:r>
              <a:rPr lang="en-US" baseline="0" dirty="0" smtClean="0"/>
              <a:t> discuss definitions that were introduced in 6</a:t>
            </a:r>
            <a:r>
              <a:rPr lang="en-US" baseline="30000" dirty="0" smtClean="0"/>
              <a:t>th</a:t>
            </a:r>
            <a:r>
              <a:rPr lang="en-US" baseline="0" dirty="0" smtClean="0"/>
              <a:t> grade (module 1).  Compare these definitions (or descriptions) to the data recorded in the table from the paper passing activity.</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23</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561155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3388">
              <a:defRPr/>
            </a:pPr>
            <a:r>
              <a:rPr lang="en-US" dirty="0" smtClean="0"/>
              <a:t>Read and</a:t>
            </a:r>
            <a:r>
              <a:rPr lang="en-US" baseline="0" dirty="0" smtClean="0"/>
              <a:t> discuss definitions that were introduced in 6</a:t>
            </a:r>
            <a:r>
              <a:rPr lang="en-US" baseline="30000" dirty="0" smtClean="0"/>
              <a:t>th</a:t>
            </a:r>
            <a:r>
              <a:rPr lang="en-US" baseline="0" dirty="0" smtClean="0"/>
              <a:t> grade (module 1).</a:t>
            </a:r>
          </a:p>
          <a:p>
            <a:pPr defTabSz="993388">
              <a:defRPr/>
            </a:pPr>
            <a:endParaRPr lang="en-US" baseline="0" dirty="0" smtClean="0"/>
          </a:p>
          <a:p>
            <a:pPr defTabSz="993388">
              <a:defRPr/>
            </a:pPr>
            <a:r>
              <a:rPr lang="en-US" baseline="0" dirty="0" smtClean="0"/>
              <a:t>[After participants understand the definitions, if necessary, complete the remaining cells in the table.]</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24</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839791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benefits of this problem with participants.  Some responses might include:</a:t>
            </a:r>
          </a:p>
          <a:p>
            <a:pPr marL="186260" indent="-186260">
              <a:buFont typeface="Arial" panose="020B0604020202020204" pitchFamily="34" charset="0"/>
              <a:buChar char="•"/>
            </a:pPr>
            <a:r>
              <a:rPr lang="en-US" dirty="0" smtClean="0"/>
              <a:t>Active</a:t>
            </a:r>
            <a:r>
              <a:rPr lang="en-US" baseline="0" dirty="0" smtClean="0"/>
              <a:t> and relevant to the lesson</a:t>
            </a:r>
          </a:p>
          <a:p>
            <a:pPr marL="186260" indent="-186260">
              <a:buFont typeface="Arial" panose="020B0604020202020204" pitchFamily="34" charset="0"/>
              <a:buChar char="•"/>
            </a:pPr>
            <a:r>
              <a:rPr lang="en-US" baseline="0" dirty="0" smtClean="0"/>
              <a:t>Establishes a classroom routine </a:t>
            </a:r>
          </a:p>
          <a:p>
            <a:pPr marL="186260" indent="-186260">
              <a:buFont typeface="Arial" panose="020B0604020202020204" pitchFamily="34" charset="0"/>
              <a:buChar char="•"/>
            </a:pPr>
            <a:r>
              <a:rPr lang="en-US" baseline="0" dirty="0" smtClean="0"/>
              <a:t>Not an artificial problem</a:t>
            </a:r>
          </a:p>
          <a:p>
            <a:pPr marL="186260" indent="-186260">
              <a:buFont typeface="Arial" panose="020B0604020202020204" pitchFamily="34" charset="0"/>
              <a:buChar char="•"/>
            </a:pPr>
            <a:r>
              <a:rPr lang="en-US" baseline="0" dirty="0" smtClean="0"/>
              <a:t>Reviews G6 terminology </a:t>
            </a:r>
            <a:endParaRPr lang="en-US" dirty="0" smtClean="0"/>
          </a:p>
          <a:p>
            <a:endParaRPr lang="en-US" dirty="0" smtClean="0"/>
          </a:p>
          <a:p>
            <a:r>
              <a:rPr lang="en-US" b="1" dirty="0" smtClean="0">
                <a:solidFill>
                  <a:srgbClr val="FF0000"/>
                </a:solidFill>
              </a:rPr>
              <a:t>After this discussion, switch to document camera and go through the </a:t>
            </a:r>
            <a:r>
              <a:rPr lang="en-US" b="1" u="sng" dirty="0" smtClean="0">
                <a:solidFill>
                  <a:srgbClr val="FF0000"/>
                </a:solidFill>
              </a:rPr>
              <a:t>rest of the classwork for Lesson 1 including Example 2 and Exercise 1</a:t>
            </a:r>
            <a:r>
              <a:rPr lang="en-US" b="0" u="none" dirty="0" smtClean="0">
                <a:solidFill>
                  <a:srgbClr val="FF0000"/>
                </a:solidFill>
              </a:rPr>
              <a:t> (provided in participant</a:t>
            </a:r>
            <a:r>
              <a:rPr lang="en-US" b="0" u="none" baseline="0" dirty="0" smtClean="0">
                <a:solidFill>
                  <a:srgbClr val="FF0000"/>
                </a:solidFill>
              </a:rPr>
              <a:t> materials).</a:t>
            </a:r>
            <a:r>
              <a:rPr lang="en-US" b="1" dirty="0" smtClean="0">
                <a:solidFill>
                  <a:srgbClr val="FF0000"/>
                </a:solidFill>
              </a:rPr>
              <a:t> </a:t>
            </a:r>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25</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095864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Read the problem</a:t>
                </a:r>
                <a:r>
                  <a:rPr lang="en-US" baseline="0" dirty="0" smtClean="0"/>
                  <a:t> and then show the video on the next slide. </a:t>
                </a:r>
              </a:p>
              <a:p>
                <a:endParaRPr lang="en-US" baseline="0" dirty="0" smtClean="0"/>
              </a:p>
              <a:p>
                <a:r>
                  <a:rPr lang="en-US" baseline="0" dirty="0" smtClean="0"/>
                  <a:t>Allow time for participants to solve the problem, and then discuss the answer.</a:t>
                </a:r>
              </a:p>
              <a:p>
                <a:endParaRPr lang="en-US" baseline="0" dirty="0" smtClean="0"/>
              </a:p>
              <a:p>
                <a:pPr defTabSz="993388">
                  <a:defRPr/>
                </a:pPr>
                <a:r>
                  <a:rPr lang="en-US" b="1" i="1" dirty="0"/>
                  <a:t>Yes, the classmate is correct.  The dog traveled at an average rate of </a:t>
                </a:r>
                <a14:m>
                  <m:oMath xmlns:m="http://schemas.openxmlformats.org/officeDocument/2006/math">
                    <m:r>
                      <a:rPr lang="en-US" b="1" i="1">
                        <a:latin typeface="Cambria Math" panose="02040503050406030204" pitchFamily="18" charset="0"/>
                      </a:rPr>
                      <m:t>𝟏𝟎𝟎</m:t>
                    </m:r>
                  </m:oMath>
                </a14:m>
                <a:r>
                  <a:rPr lang="en-US" b="1" i="1" dirty="0"/>
                  <a:t> meters in </a:t>
                </a:r>
                <a14:m>
                  <m:oMath xmlns:m="http://schemas.openxmlformats.org/officeDocument/2006/math">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𝟔𝟕𝟖</m:t>
                    </m:r>
                  </m:oMath>
                </a14:m>
                <a:r>
                  <a:rPr lang="en-US" b="1" i="1" dirty="0"/>
                  <a:t> seconds, or an associated rate of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𝟏𝟎𝟎</m:t>
                        </m:r>
                      </m:num>
                      <m:den>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𝟔𝟕𝟖</m:t>
                        </m:r>
                      </m:den>
                    </m:f>
                  </m:oMath>
                </a14:m>
                <a:r>
                  <a:rPr lang="en-US" b="1" i="1" dirty="0"/>
                  <a:t> meters per second, giving a unit rate of approximately </a:t>
                </a:r>
                <a14:m>
                  <m:oMath xmlns:m="http://schemas.openxmlformats.org/officeDocument/2006/math">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𝟎𝟖</m:t>
                    </m:r>
                  </m:oMath>
                </a14:m>
                <a:r>
                  <a:rPr lang="en-US" b="1" i="1" dirty="0"/>
                  <a:t>. </a:t>
                </a:r>
              </a:p>
              <a:p>
                <a:endParaRPr lang="en-US" dirty="0"/>
              </a:p>
            </p:txBody>
          </p:sp>
        </mc:Choice>
        <mc:Fallback xmlns="">
          <p:sp>
            <p:nvSpPr>
              <p:cNvPr id="3" name="Notes Placeholder 2"/>
              <p:cNvSpPr>
                <a:spLocks noGrp="1"/>
              </p:cNvSpPr>
              <p:nvPr>
                <p:ph type="body" idx="1"/>
              </p:nvPr>
            </p:nvSpPr>
            <p:spPr/>
            <p:txBody>
              <a:bodyPr/>
              <a:lstStyle/>
              <a:p>
                <a:r>
                  <a:rPr lang="en-US" dirty="0" smtClean="0"/>
                  <a:t>Read the problem</a:t>
                </a:r>
                <a:r>
                  <a:rPr lang="en-US" baseline="0" dirty="0" smtClean="0"/>
                  <a:t> and then show the video on the next slide. </a:t>
                </a:r>
              </a:p>
              <a:p>
                <a:endParaRPr lang="en-US" baseline="0" dirty="0" smtClean="0"/>
              </a:p>
              <a:p>
                <a:r>
                  <a:rPr lang="en-US" baseline="0" dirty="0" smtClean="0"/>
                  <a:t>Allow time for participants to solve the problem, and then discuss the answer.</a:t>
                </a:r>
              </a:p>
              <a:p>
                <a:endParaRPr lang="en-US" baseline="0" dirty="0" smtClean="0"/>
              </a:p>
              <a:p>
                <a:pPr defTabSz="939729" eaLnBrk="1" fontAlgn="auto" hangingPunct="1">
                  <a:spcBef>
                    <a:spcPts val="0"/>
                  </a:spcBef>
                  <a:spcAft>
                    <a:spcPts val="0"/>
                  </a:spcAft>
                  <a:defRPr/>
                </a:pPr>
                <a:r>
                  <a:rPr lang="en-US" b="1" i="1" dirty="0"/>
                  <a:t>Yes, the classmate is correct.  The dog traveled at an average rate of </a:t>
                </a:r>
                <a:r>
                  <a:rPr lang="en-US" b="1" i="0">
                    <a:latin typeface="Cambria Math" panose="02040503050406030204" pitchFamily="18" charset="0"/>
                  </a:rPr>
                  <a:t>𝟏𝟎𝟎</a:t>
                </a:r>
                <a:r>
                  <a:rPr lang="en-US" b="1" i="1" dirty="0"/>
                  <a:t> meters in </a:t>
                </a:r>
                <a:r>
                  <a:rPr lang="en-US" b="1" i="0">
                    <a:latin typeface="Cambria Math" panose="02040503050406030204" pitchFamily="18" charset="0"/>
                  </a:rPr>
                  <a:t>𝟏𝟗.𝟔𝟕𝟖</a:t>
                </a:r>
                <a:r>
                  <a:rPr lang="en-US" b="1" i="1" dirty="0"/>
                  <a:t> seconds, or an associated rate of </a:t>
                </a:r>
                <a:r>
                  <a:rPr lang="en-US" b="1" i="0">
                    <a:latin typeface="Cambria Math" panose="02040503050406030204" pitchFamily="18" charset="0"/>
                  </a:rPr>
                  <a:t>𝟏𝟎𝟎/(𝟏𝟗.𝟔𝟕𝟖)</a:t>
                </a:r>
                <a:r>
                  <a:rPr lang="en-US" b="1" i="1" dirty="0"/>
                  <a:t> meters per second, giving a unit rate of approximately </a:t>
                </a:r>
                <a:r>
                  <a:rPr lang="en-US" b="1" i="0">
                    <a:latin typeface="Cambria Math" panose="02040503050406030204" pitchFamily="18" charset="0"/>
                  </a:rPr>
                  <a:t>𝟓.𝟎𝟖</a:t>
                </a:r>
                <a:r>
                  <a:rPr lang="en-US" b="1" i="1" dirty="0"/>
                  <a:t>. </a:t>
                </a:r>
              </a:p>
              <a:p>
                <a:endParaRPr lang="en-US" dirty="0"/>
              </a:p>
            </p:txBody>
          </p:sp>
        </mc:Fallback>
      </mc:AlternateContent>
      <p:sp>
        <p:nvSpPr>
          <p:cNvPr id="4" name="Slide Number Placeholder 3"/>
          <p:cNvSpPr>
            <a:spLocks noGrp="1"/>
          </p:cNvSpPr>
          <p:nvPr>
            <p:ph type="sldNum" sz="quarter" idx="10"/>
          </p:nvPr>
        </p:nvSpPr>
        <p:spPr/>
        <p:txBody>
          <a:bodyPr/>
          <a:lstStyle/>
          <a:p>
            <a:fld id="{3EF9A488-CB88-4D38-94D1-E470376C4AFA}" type="slidenum">
              <a:rPr lang="en-US" smtClean="0"/>
              <a:t>26</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753794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Read the problem,</a:t>
                </a:r>
                <a:r>
                  <a:rPr lang="en-US" baseline="0" dirty="0" smtClean="0"/>
                  <a:t> and allow time for participants to solve the problem.</a:t>
                </a:r>
              </a:p>
              <a:p>
                <a:endParaRPr lang="en-US" baseline="0" dirty="0" smtClean="0"/>
              </a:p>
              <a:p>
                <a:r>
                  <a:rPr lang="en-US" baseline="0" dirty="0" smtClean="0"/>
                  <a:t>Discuss the answer.</a:t>
                </a:r>
              </a:p>
              <a:p>
                <a:pPr defTabSz="993388">
                  <a:defRPr/>
                </a:pPr>
                <a:r>
                  <a:rPr lang="en-US" b="1" i="1" dirty="0"/>
                  <a:t>No, Lightning did not break Tillman’s record.  Tillman traveled at an average rate of </a:t>
                </a:r>
                <a14:m>
                  <m:oMath xmlns:m="http://schemas.openxmlformats.org/officeDocument/2006/math">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𝟎𝟖</m:t>
                    </m:r>
                  </m:oMath>
                </a14:m>
                <a:r>
                  <a:rPr lang="en-US" b="1" i="1" dirty="0"/>
                  <a:t> meters per second (calculated from an associated rate of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𝟕𝟓</m:t>
                        </m:r>
                      </m:num>
                      <m:den>
                        <m:r>
                          <a:rPr lang="en-US" b="1" i="1">
                            <a:latin typeface="Cambria Math" panose="02040503050406030204" pitchFamily="18" charset="0"/>
                          </a:rPr>
                          <m:t>𝟏𝟓</m:t>
                        </m:r>
                        <m:r>
                          <a:rPr lang="en-US" b="1" i="1">
                            <a:latin typeface="Cambria Math" panose="02040503050406030204" pitchFamily="18" charset="0"/>
                          </a:rPr>
                          <m:t>.</m:t>
                        </m:r>
                        <m:r>
                          <a:rPr lang="en-US" b="1" i="1">
                            <a:latin typeface="Cambria Math" panose="02040503050406030204" pitchFamily="18" charset="0"/>
                          </a:rPr>
                          <m:t>𝟓</m:t>
                        </m:r>
                      </m:den>
                    </m:f>
                    <m:r>
                      <a:rPr lang="en-US" b="1" i="1">
                        <a:latin typeface="Cambria Math" panose="02040503050406030204" pitchFamily="18" charset="0"/>
                      </a:rPr>
                      <m:t> </m:t>
                    </m:r>
                  </m:oMath>
                </a14:m>
                <a:r>
                  <a:rPr lang="en-US" b="1" i="1" dirty="0"/>
                  <a:t>meters per second), and Lightning traveled at an average rate of </a:t>
                </a:r>
                <a14:m>
                  <m:oMath xmlns:m="http://schemas.openxmlformats.org/officeDocument/2006/math">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𝟖𝟒</m:t>
                    </m:r>
                  </m:oMath>
                </a14:m>
                <a:r>
                  <a:rPr lang="en-US" b="1" i="1" dirty="0"/>
                  <a:t> meters per second (about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𝟒</m:t>
                        </m:r>
                      </m:den>
                    </m:f>
                  </m:oMath>
                </a14:m>
                <a:r>
                  <a:rPr lang="en-US" b="1" i="1" dirty="0"/>
                  <a:t> of a meter slower per second), making Tillman the faster skateboarder.   </a:t>
                </a:r>
              </a:p>
              <a:p>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smtClean="0"/>
                  <a:t>Read the problem,</a:t>
                </a:r>
                <a:r>
                  <a:rPr lang="en-US" baseline="0" dirty="0" smtClean="0"/>
                  <a:t> and allow time for participants to solve the problem.</a:t>
                </a:r>
              </a:p>
              <a:p>
                <a:endParaRPr lang="en-US" baseline="0" dirty="0" smtClean="0"/>
              </a:p>
              <a:p>
                <a:r>
                  <a:rPr lang="en-US" baseline="0" dirty="0" smtClean="0"/>
                  <a:t>Discuss the answer.</a:t>
                </a:r>
              </a:p>
              <a:p>
                <a:pPr defTabSz="939729" eaLnBrk="1" fontAlgn="auto" hangingPunct="1">
                  <a:spcBef>
                    <a:spcPts val="0"/>
                  </a:spcBef>
                  <a:spcAft>
                    <a:spcPts val="0"/>
                  </a:spcAft>
                  <a:defRPr/>
                </a:pPr>
                <a:r>
                  <a:rPr lang="en-US" b="1" i="1" dirty="0"/>
                  <a:t>No, Lightning did not break Tillman’s record.  Tillman traveled at an average rate of </a:t>
                </a:r>
                <a:r>
                  <a:rPr lang="en-US" b="1" i="0">
                    <a:latin typeface="Cambria Math" panose="02040503050406030204" pitchFamily="18" charset="0"/>
                  </a:rPr>
                  <a:t>𝟓.𝟎𝟖</a:t>
                </a:r>
                <a:r>
                  <a:rPr lang="en-US" b="1" i="1" dirty="0"/>
                  <a:t> meters per second (calculated from an associated rate of </a:t>
                </a:r>
                <a:r>
                  <a:rPr lang="en-US" b="1" i="0">
                    <a:latin typeface="Cambria Math" panose="02040503050406030204" pitchFamily="18" charset="0"/>
                  </a:rPr>
                  <a:t>𝟕𝟓/(𝟏𝟓.𝟓)  </a:t>
                </a:r>
                <a:r>
                  <a:rPr lang="en-US" b="1" i="1" dirty="0"/>
                  <a:t>meters per second), and Lightning traveled at an average rate of </a:t>
                </a:r>
                <a:r>
                  <a:rPr lang="en-US" b="1" i="0">
                    <a:latin typeface="Cambria Math" panose="02040503050406030204" pitchFamily="18" charset="0"/>
                  </a:rPr>
                  <a:t>𝟒.𝟖𝟒</a:t>
                </a:r>
                <a:r>
                  <a:rPr lang="en-US" b="1" i="1" dirty="0"/>
                  <a:t> meters per second (about </a:t>
                </a:r>
                <a:r>
                  <a:rPr lang="en-US" b="1" i="0">
                    <a:latin typeface="Cambria Math" panose="02040503050406030204" pitchFamily="18" charset="0"/>
                  </a:rPr>
                  <a:t>𝟏/𝟒</a:t>
                </a:r>
                <a:r>
                  <a:rPr lang="en-US" b="1" i="1" dirty="0"/>
                  <a:t> of a meter slower per second), making Tillman the faster skateboarder.   </a:t>
                </a:r>
              </a:p>
              <a:p>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3EF9A488-CB88-4D38-94D1-E470376C4AFA}" type="slidenum">
              <a:rPr lang="en-US" smtClean="0"/>
              <a:t>28</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171906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6693">
              <a:defRPr/>
            </a:pPr>
            <a:r>
              <a:rPr lang="en-US" dirty="0" smtClean="0"/>
              <a:t>Pose</a:t>
            </a:r>
            <a:r>
              <a:rPr lang="en-US" baseline="0" dirty="0" smtClean="0"/>
              <a:t> the questions, provide two minutes to discuss at tables, then d</a:t>
            </a:r>
            <a:r>
              <a:rPr lang="en-US" dirty="0" smtClean="0"/>
              <a:t>iscuss groups’</a:t>
            </a:r>
            <a:r>
              <a:rPr lang="en-US" baseline="0" dirty="0" smtClean="0"/>
              <a:t> answers to the questions whole group.</a:t>
            </a:r>
            <a:endParaRPr lang="en-US" dirty="0" smtClean="0"/>
          </a:p>
          <a:p>
            <a:endParaRPr lang="en-US" dirty="0" smtClean="0"/>
          </a:p>
          <a:p>
            <a:r>
              <a:rPr lang="en-US" dirty="0" smtClean="0"/>
              <a:t>Following the Exit Ticket (in the participant</a:t>
            </a:r>
            <a:r>
              <a:rPr lang="en-US" baseline="0" dirty="0" smtClean="0"/>
              <a:t> materials) is the Problem Set for lesson 1.  Take a moment to read through these problems and note what they “are” and what they “are not”.</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29</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556911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Discuss</a:t>
            </a:r>
            <a:r>
              <a:rPr lang="en-US" baseline="0" dirty="0" smtClean="0"/>
              <a:t> the progression of proportional relationships between 6</a:t>
            </a:r>
            <a:r>
              <a:rPr lang="en-US" baseline="30000" dirty="0" smtClean="0"/>
              <a:t>th</a:t>
            </a:r>
            <a:r>
              <a:rPr lang="en-US" baseline="0" dirty="0" smtClean="0"/>
              <a:t>, 7</a:t>
            </a:r>
            <a:r>
              <a:rPr lang="en-US" baseline="30000" dirty="0" smtClean="0"/>
              <a:t>th</a:t>
            </a:r>
            <a:r>
              <a:rPr lang="en-US" baseline="0" dirty="0" smtClean="0"/>
              <a:t>, and 8</a:t>
            </a:r>
            <a:r>
              <a:rPr lang="en-US" baseline="30000" dirty="0" smtClean="0"/>
              <a:t>th</a:t>
            </a:r>
            <a:r>
              <a:rPr lang="en-US" baseline="0" dirty="0" smtClean="0"/>
              <a:t> grades.</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30</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78957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©2014.  Duplication and/or distribution of this material is prohibited without written consent from Common Core, Inc.</a:t>
            </a:r>
            <a:endParaRPr lang="en-US" dirty="0" smtClean="0"/>
          </a:p>
        </p:txBody>
      </p:sp>
      <p:sp>
        <p:nvSpPr>
          <p:cNvPr id="5" name="Slide Number Placeholder 4"/>
          <p:cNvSpPr>
            <a:spLocks noGrp="1"/>
          </p:cNvSpPr>
          <p:nvPr>
            <p:ph type="sldNum" sz="quarter" idx="11"/>
          </p:nvPr>
        </p:nvSpPr>
        <p:spPr/>
        <p:txBody>
          <a:bodyPr/>
          <a:lstStyle/>
          <a:p>
            <a:fld id="{3EF9A488-CB88-4D38-94D1-E470376C4AFA}" type="slidenum">
              <a:rPr lang="en-US" smtClean="0"/>
              <a:t>3</a:t>
            </a:fld>
            <a:endParaRPr lang="en-US"/>
          </a:p>
        </p:txBody>
      </p:sp>
      <p:sp>
        <p:nvSpPr>
          <p:cNvPr id="6" name="Header Placeholder 5"/>
          <p:cNvSpPr>
            <a:spLocks noGrp="1"/>
          </p:cNvSpPr>
          <p:nvPr>
            <p:ph type="hdr" sz="quarter" idx="12"/>
          </p:nvPr>
        </p:nvSpPr>
        <p:spPr/>
        <p:txBody>
          <a:bodyPr/>
          <a:lstStyle/>
          <a:p>
            <a:r>
              <a:rPr lang="en-US" smtClean="0"/>
              <a:t>Eureka Math:  A Story of Ratios    www.CommonCore.org</a:t>
            </a:r>
            <a:endParaRPr lang="en-US" dirty="0"/>
          </a:p>
        </p:txBody>
      </p:sp>
      <p:sp>
        <p:nvSpPr>
          <p:cNvPr id="7" name="Date Placeholder 6"/>
          <p:cNvSpPr>
            <a:spLocks noGrp="1"/>
          </p:cNvSpPr>
          <p:nvPr>
            <p:ph type="dt" idx="13"/>
          </p:nvPr>
        </p:nvSpPr>
        <p:spPr/>
        <p:txBody>
          <a:bodyPr/>
          <a:lstStyle/>
          <a:p>
            <a:r>
              <a:rPr lang="en-US" smtClean="0"/>
              <a:t>Grade 7 Module 1                                  Module Focus Session</a:t>
            </a:r>
            <a:endParaRPr lang="en-US" dirty="0"/>
          </a:p>
        </p:txBody>
      </p:sp>
    </p:spTree>
    <p:extLst>
      <p:ext uri="{BB962C8B-B14F-4D97-AF65-F5344CB8AC3E}">
        <p14:creationId xmlns:p14="http://schemas.microsoft.com/office/powerpoint/2010/main" val="611133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read the problem.</a:t>
            </a:r>
            <a:endParaRPr lang="en-US" dirty="0" smtClean="0"/>
          </a:p>
          <a:p>
            <a:r>
              <a:rPr lang="en-US" dirty="0" smtClean="0"/>
              <a:t>Say: Does everyone</a:t>
            </a:r>
            <a:r>
              <a:rPr lang="en-US" baseline="0" dirty="0" smtClean="0"/>
              <a:t> pay the same cost per ounce?  How do you know?</a:t>
            </a:r>
          </a:p>
          <a:p>
            <a:r>
              <a:rPr lang="en-US" i="1" baseline="0" dirty="0" smtClean="0"/>
              <a:t>Allow for group discussion. Each ounce costs $0.40.</a:t>
            </a:r>
          </a:p>
          <a:p>
            <a:endParaRPr lang="en-US" i="1" baseline="0" dirty="0" smtClean="0"/>
          </a:p>
          <a:p>
            <a:r>
              <a:rPr lang="en-US" i="0" baseline="0" dirty="0" smtClean="0"/>
              <a:t>Say: Since this is true, we say “the cost is proportional to the weight.”</a:t>
            </a:r>
          </a:p>
          <a:p>
            <a:r>
              <a:rPr lang="en-US" i="0" baseline="0" dirty="0" smtClean="0"/>
              <a:t>Isabelle’s brother paid for his yogurt after the rest of the family. His yogurt weighed 15 ounces, how much does his yogurt cost? How did you calculate the cost?</a:t>
            </a:r>
          </a:p>
          <a:p>
            <a:r>
              <a:rPr lang="en-US" i="1" baseline="0" dirty="0" smtClean="0"/>
              <a:t>$6. Multiply the weight by the cost per ounce.</a:t>
            </a:r>
          </a:p>
          <a:p>
            <a:endParaRPr lang="en-US" i="0" dirty="0"/>
          </a:p>
        </p:txBody>
      </p:sp>
      <p:sp>
        <p:nvSpPr>
          <p:cNvPr id="4" name="Slide Number Placeholder 3"/>
          <p:cNvSpPr>
            <a:spLocks noGrp="1"/>
          </p:cNvSpPr>
          <p:nvPr>
            <p:ph type="sldNum" sz="quarter" idx="10"/>
          </p:nvPr>
        </p:nvSpPr>
        <p:spPr/>
        <p:txBody>
          <a:bodyPr/>
          <a:lstStyle/>
          <a:p>
            <a:fld id="{3EF9A488-CB88-4D38-94D1-E470376C4AFA}" type="slidenum">
              <a:rPr lang="en-US" smtClean="0"/>
              <a:t>31</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799005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For any value of x, how to we find y?</a:t>
            </a:r>
          </a:p>
          <a:p>
            <a:r>
              <a:rPr lang="en-US" i="1" dirty="0" smtClean="0"/>
              <a:t>Multiply by the cost per ounce ($0.40)</a:t>
            </a:r>
          </a:p>
          <a:p>
            <a:endParaRPr lang="en-US" i="0" dirty="0" smtClean="0"/>
          </a:p>
          <a:p>
            <a:r>
              <a:rPr lang="en-US" i="0" dirty="0" smtClean="0"/>
              <a:t>Say:</a:t>
            </a:r>
            <a:r>
              <a:rPr lang="en-US" i="0" baseline="0" dirty="0" smtClean="0"/>
              <a:t> Write an equation to represent the proportional relationship. </a:t>
            </a:r>
          </a:p>
          <a:p>
            <a:r>
              <a:rPr lang="en-US" i="1" baseline="0" dirty="0" smtClean="0"/>
              <a:t>y=0.4x</a:t>
            </a:r>
            <a:endParaRPr lang="en-US" i="1" dirty="0"/>
          </a:p>
        </p:txBody>
      </p:sp>
      <p:sp>
        <p:nvSpPr>
          <p:cNvPr id="4" name="Slide Number Placeholder 3"/>
          <p:cNvSpPr>
            <a:spLocks noGrp="1"/>
          </p:cNvSpPr>
          <p:nvPr>
            <p:ph type="sldNum" sz="quarter" idx="10"/>
          </p:nvPr>
        </p:nvSpPr>
        <p:spPr/>
        <p:txBody>
          <a:bodyPr/>
          <a:lstStyle/>
          <a:p>
            <a:fld id="{3EF9A488-CB88-4D38-94D1-E470376C4AFA}" type="slidenum">
              <a:rPr lang="en-US" smtClean="0"/>
              <a:t>32</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907218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read the problem.</a:t>
            </a:r>
          </a:p>
          <a:p>
            <a:endParaRPr lang="en-US" baseline="0" dirty="0" smtClean="0"/>
          </a:p>
          <a:p>
            <a:r>
              <a:rPr lang="en-US" baseline="0" dirty="0" smtClean="0"/>
              <a:t>Say: The diagram is showing us the number of ounces in a given number of cups. Is the number of ounces proportional to the number of cups? Why or why not?</a:t>
            </a:r>
          </a:p>
          <a:p>
            <a:r>
              <a:rPr lang="en-US" i="1" baseline="0" dirty="0" smtClean="0"/>
              <a:t>The ounces is proportional to the cups because you can multiply the number of cups by 8 to get the number of ounces.</a:t>
            </a:r>
          </a:p>
          <a:p>
            <a:endParaRPr lang="en-US" i="0" baseline="0" dirty="0" smtClean="0"/>
          </a:p>
          <a:p>
            <a:r>
              <a:rPr lang="en-US" i="0" baseline="0" dirty="0" smtClean="0"/>
              <a:t>Say: If a recipe called for 4 cups, how many ounces would be needed?</a:t>
            </a:r>
          </a:p>
          <a:p>
            <a:r>
              <a:rPr lang="en-US" i="1" baseline="0" dirty="0" smtClean="0"/>
              <a:t>32 ounces.</a:t>
            </a:r>
          </a:p>
          <a:p>
            <a:endParaRPr lang="en-US" i="1" baseline="0" dirty="0" smtClean="0"/>
          </a:p>
          <a:p>
            <a:r>
              <a:rPr lang="en-US" i="0" baseline="0" dirty="0" smtClean="0"/>
              <a:t>Say: Let x represent the number of cups and y represent the number of ounces. How could we write an equation to represent the proportional relationship.</a:t>
            </a:r>
          </a:p>
          <a:p>
            <a:r>
              <a:rPr lang="en-US" i="1" baseline="0" dirty="0" smtClean="0"/>
              <a:t>y=8x</a:t>
            </a:r>
            <a:endParaRPr lang="en-US" i="1" dirty="0"/>
          </a:p>
        </p:txBody>
      </p:sp>
      <p:sp>
        <p:nvSpPr>
          <p:cNvPr id="4" name="Slide Number Placeholder 3"/>
          <p:cNvSpPr>
            <a:spLocks noGrp="1"/>
          </p:cNvSpPr>
          <p:nvPr>
            <p:ph type="sldNum" sz="quarter" idx="10"/>
          </p:nvPr>
        </p:nvSpPr>
        <p:spPr/>
        <p:txBody>
          <a:bodyPr/>
          <a:lstStyle/>
          <a:p>
            <a:fld id="{3EF9A488-CB88-4D38-94D1-E470376C4AFA}" type="slidenum">
              <a:rPr lang="en-US" smtClean="0"/>
              <a:t>33</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945080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read the problem.</a:t>
            </a:r>
          </a:p>
          <a:p>
            <a:endParaRPr lang="en-US" dirty="0" smtClean="0"/>
          </a:p>
          <a:p>
            <a:r>
              <a:rPr lang="en-US" dirty="0" smtClean="0"/>
              <a:t>ADVANCE SLIDE</a:t>
            </a:r>
          </a:p>
          <a:p>
            <a:r>
              <a:rPr lang="en-US" dirty="0" smtClean="0"/>
              <a:t>Participants</a:t>
            </a:r>
            <a:r>
              <a:rPr lang="en-US" baseline="0" dirty="0" smtClean="0"/>
              <a:t> answer part (a)</a:t>
            </a:r>
          </a:p>
          <a:p>
            <a:r>
              <a:rPr lang="en-US" baseline="0" dirty="0" smtClean="0"/>
              <a:t>Discuss as a group</a:t>
            </a:r>
          </a:p>
          <a:p>
            <a:r>
              <a:rPr lang="en-US" i="1" baseline="0" dirty="0" smtClean="0"/>
              <a:t>Yes, the time is always multiplied by the same number, 11, to find the calories burned.</a:t>
            </a:r>
          </a:p>
          <a:p>
            <a:endParaRPr lang="en-US" baseline="0" dirty="0" smtClean="0"/>
          </a:p>
          <a:p>
            <a:r>
              <a:rPr lang="en-US" baseline="0" dirty="0" smtClean="0"/>
              <a:t>ADVANCE SLIDE</a:t>
            </a:r>
          </a:p>
          <a:p>
            <a:r>
              <a:rPr lang="en-US" baseline="0" dirty="0" smtClean="0"/>
              <a:t>Participants answer part (b)</a:t>
            </a:r>
          </a:p>
          <a:p>
            <a:r>
              <a:rPr lang="en-US" baseline="0" dirty="0" smtClean="0"/>
              <a:t>Discuss as a group</a:t>
            </a:r>
          </a:p>
          <a:p>
            <a:r>
              <a:rPr lang="en-US" i="1" baseline="0" dirty="0" smtClean="0"/>
              <a:t>Jose would expect to burn 71.5 calories since 6.5 times 11 is 71.5.</a:t>
            </a:r>
            <a:endParaRPr lang="en-US" i="1" dirty="0"/>
          </a:p>
        </p:txBody>
      </p:sp>
      <p:sp>
        <p:nvSpPr>
          <p:cNvPr id="4" name="Slide Number Placeholder 3"/>
          <p:cNvSpPr>
            <a:spLocks noGrp="1"/>
          </p:cNvSpPr>
          <p:nvPr>
            <p:ph type="sldNum" sz="quarter" idx="10"/>
          </p:nvPr>
        </p:nvSpPr>
        <p:spPr/>
        <p:txBody>
          <a:bodyPr/>
          <a:lstStyle/>
          <a:p>
            <a:fld id="{3EF9A488-CB88-4D38-94D1-E470376C4AFA}" type="slidenum">
              <a:rPr lang="en-US" smtClean="0"/>
              <a:t>34</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889526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read question.</a:t>
            </a:r>
            <a:r>
              <a:rPr lang="en-US" baseline="0" dirty="0" smtClean="0"/>
              <a:t> Discuss as a whole group</a:t>
            </a:r>
          </a:p>
          <a:p>
            <a:r>
              <a:rPr lang="en-US" baseline="0" dirty="0" smtClean="0"/>
              <a:t>ADVANCE SLIDE – Add anything that was not discussed</a:t>
            </a:r>
          </a:p>
          <a:p>
            <a:endParaRPr lang="en-US" baseline="0" dirty="0" smtClean="0"/>
          </a:p>
          <a:p>
            <a:r>
              <a:rPr lang="en-US" baseline="0" dirty="0" smtClean="0"/>
              <a:t>ADVANCE SLIDE – Participants read question. Discuss as a whole group.</a:t>
            </a:r>
          </a:p>
          <a:p>
            <a:r>
              <a:rPr lang="en-US" baseline="0" dirty="0" smtClean="0"/>
              <a:t>ADVANCE SLIDE – Add anything that was not discussed</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35</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4114847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read the problem</a:t>
            </a:r>
            <a:r>
              <a:rPr lang="en-US" baseline="0" dirty="0" smtClean="0"/>
              <a:t> and complete the table.</a:t>
            </a:r>
          </a:p>
          <a:p>
            <a:r>
              <a:rPr lang="en-US" baseline="0" dirty="0" smtClean="0"/>
              <a:t>Discuss results from table. </a:t>
            </a:r>
          </a:p>
          <a:p>
            <a:r>
              <a:rPr lang="en-US" baseline="0" dirty="0" smtClean="0"/>
              <a:t>Say: How did you determine the pay for 4 ½ hours?</a:t>
            </a:r>
          </a:p>
          <a:p>
            <a:r>
              <a:rPr lang="en-US" i="1" baseline="0" dirty="0" smtClean="0"/>
              <a:t>Multiplied 4 ½ by 8 or knowing an extra half hour would be $4, added $32+$4=$36</a:t>
            </a:r>
          </a:p>
          <a:p>
            <a:endParaRPr lang="en-US" i="1" baseline="0" dirty="0" smtClean="0"/>
          </a:p>
          <a:p>
            <a:r>
              <a:rPr lang="en-US" i="0" baseline="0" dirty="0" smtClean="0"/>
              <a:t>Say: If the table was graphed, would the point (0,0) be on the graph?</a:t>
            </a:r>
          </a:p>
          <a:p>
            <a:r>
              <a:rPr lang="en-US" i="1" baseline="0" dirty="0" smtClean="0"/>
              <a:t>Yes</a:t>
            </a:r>
          </a:p>
          <a:p>
            <a:r>
              <a:rPr lang="en-US" i="0" baseline="0" dirty="0" smtClean="0"/>
              <a:t>Say: What would this point represent?</a:t>
            </a:r>
          </a:p>
          <a:p>
            <a:r>
              <a:rPr lang="en-US" i="1" baseline="0" dirty="0" smtClean="0"/>
              <a:t>If I worked 0 hours, I would get paid $0.</a:t>
            </a:r>
          </a:p>
          <a:p>
            <a:r>
              <a:rPr lang="en-US" baseline="0" dirty="0" smtClean="0"/>
              <a:t>ADVANCE SLIDE – Discuss the question as a group.</a:t>
            </a:r>
          </a:p>
          <a:p>
            <a:r>
              <a:rPr lang="en-US" i="1" baseline="0" dirty="0" smtClean="0"/>
              <a:t>Yes, the pay is proportional to the hours worked because every ratio of the amount of pay to the number of hours worked is the same. The ratio is 8:1 and every measure of hours multiplied by 8 will result in the corresponding measure of pay.</a:t>
            </a:r>
            <a:endParaRPr lang="en-US" i="1" dirty="0"/>
          </a:p>
        </p:txBody>
      </p:sp>
      <p:sp>
        <p:nvSpPr>
          <p:cNvPr id="4" name="Slide Number Placeholder 3"/>
          <p:cNvSpPr>
            <a:spLocks noGrp="1"/>
          </p:cNvSpPr>
          <p:nvPr>
            <p:ph type="sldNum" sz="quarter" idx="10"/>
          </p:nvPr>
        </p:nvSpPr>
        <p:spPr/>
        <p:txBody>
          <a:bodyPr/>
          <a:lstStyle/>
          <a:p>
            <a:fld id="{3EF9A488-CB88-4D38-94D1-E470376C4AFA}" type="slidenum">
              <a:rPr lang="en-US" smtClean="0"/>
              <a:t>36</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281519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time for participants to read Exercises 1 and 2.</a:t>
            </a:r>
          </a:p>
          <a:p>
            <a:endParaRPr lang="en-US" dirty="0" smtClean="0"/>
          </a:p>
          <a:p>
            <a:r>
              <a:rPr lang="en-US" dirty="0" smtClean="0"/>
              <a:t>ADVANCE SLIDE – Allow</a:t>
            </a:r>
            <a:r>
              <a:rPr lang="en-US" baseline="0" dirty="0" smtClean="0"/>
              <a:t> time for group discussion</a:t>
            </a:r>
          </a:p>
          <a:p>
            <a:endParaRPr lang="en-US" baseline="0" dirty="0" smtClean="0"/>
          </a:p>
          <a:p>
            <a:r>
              <a:rPr lang="en-US" baseline="0" dirty="0" smtClean="0"/>
              <a:t>Groups share their similarities and differences</a:t>
            </a:r>
          </a:p>
          <a:p>
            <a:r>
              <a:rPr lang="en-US" i="1" baseline="0" dirty="0" smtClean="0"/>
              <a:t>Similarity – Comparing two variables</a:t>
            </a:r>
          </a:p>
          <a:p>
            <a:r>
              <a:rPr lang="en-US" i="1" baseline="0" dirty="0" smtClean="0"/>
              <a:t>Difference – Exercise 1 is not proportional and Exercise 2 is</a:t>
            </a:r>
            <a:endParaRPr lang="en-US" i="1" dirty="0"/>
          </a:p>
        </p:txBody>
      </p:sp>
      <p:sp>
        <p:nvSpPr>
          <p:cNvPr id="4" name="Slide Number Placeholder 3"/>
          <p:cNvSpPr>
            <a:spLocks noGrp="1"/>
          </p:cNvSpPr>
          <p:nvPr>
            <p:ph type="sldNum" sz="quarter" idx="10"/>
          </p:nvPr>
        </p:nvSpPr>
        <p:spPr/>
        <p:txBody>
          <a:bodyPr/>
          <a:lstStyle/>
          <a:p>
            <a:fld id="{3EF9A488-CB88-4D38-94D1-E470376C4AFA}" type="slidenum">
              <a:rPr lang="en-US" smtClean="0"/>
              <a:t>37</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369447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read the problem and complete the table.</a:t>
            </a:r>
          </a:p>
          <a:p>
            <a:endParaRPr lang="en-US" baseline="0" dirty="0" smtClean="0"/>
          </a:p>
          <a:p>
            <a:r>
              <a:rPr lang="en-US" baseline="0" dirty="0" smtClean="0"/>
              <a:t>ADVANCE SLIDE – to reveal the numbers in the table</a:t>
            </a:r>
          </a:p>
          <a:p>
            <a:endParaRPr lang="en-US" baseline="0" dirty="0" smtClean="0"/>
          </a:p>
          <a:p>
            <a:r>
              <a:rPr lang="en-US" baseline="0" dirty="0" smtClean="0"/>
              <a:t>Say: Examine the table. Determine if the number of parks visited is proportional to the number of months.</a:t>
            </a:r>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38</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509314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read problem and complete</a:t>
            </a:r>
            <a:r>
              <a:rPr lang="en-US" baseline="0" dirty="0" smtClean="0"/>
              <a:t> the table.</a:t>
            </a:r>
          </a:p>
          <a:p>
            <a:endParaRPr lang="en-US" baseline="0" dirty="0" smtClean="0"/>
          </a:p>
          <a:p>
            <a:r>
              <a:rPr lang="en-US" baseline="0" dirty="0" smtClean="0"/>
              <a:t>Say: Answers may vary, but the ratio must remain the same.</a:t>
            </a:r>
          </a:p>
          <a:p>
            <a:endParaRPr lang="en-US" baseline="0" dirty="0" smtClean="0"/>
          </a:p>
          <a:p>
            <a:r>
              <a:rPr lang="en-US" baseline="0" dirty="0" smtClean="0"/>
              <a:t>ADVANCE SLIDE – show possible answers</a:t>
            </a:r>
          </a:p>
          <a:p>
            <a:endParaRPr lang="en-US" baseline="0" dirty="0" smtClean="0"/>
          </a:p>
          <a:p>
            <a:r>
              <a:rPr lang="en-US" baseline="0" dirty="0" smtClean="0"/>
              <a:t>Say: We are going to create a graph from this table.</a:t>
            </a:r>
          </a:p>
          <a:p>
            <a:r>
              <a:rPr lang="en-US" baseline="0" dirty="0" smtClean="0"/>
              <a:t>On you graph, what is the origin and where is it located?</a:t>
            </a:r>
          </a:p>
          <a:p>
            <a:r>
              <a:rPr lang="en-US" i="1" baseline="0" dirty="0" smtClean="0"/>
              <a:t>The origin is the intersection of the x-axis and y-axis and is located at (0,0).</a:t>
            </a:r>
          </a:p>
          <a:p>
            <a:endParaRPr lang="en-US" i="1" baseline="0" dirty="0" smtClean="0"/>
          </a:p>
          <a:p>
            <a:r>
              <a:rPr lang="en-US" i="0" baseline="0" dirty="0" smtClean="0"/>
              <a:t>Say: What should we label the x-axis and y-axis?</a:t>
            </a:r>
          </a:p>
          <a:p>
            <a:r>
              <a:rPr lang="en-US" i="1" baseline="0" dirty="0" smtClean="0"/>
              <a:t>The x-axis should be labeled the number of candy bars sold and the y-axis should be labeled money received (in dollars).</a:t>
            </a:r>
          </a:p>
          <a:p>
            <a:endParaRPr lang="en-US" i="1" baseline="0" dirty="0" smtClean="0"/>
          </a:p>
          <a:p>
            <a:endParaRPr lang="en-US" i="1" baseline="0" dirty="0" smtClean="0"/>
          </a:p>
          <a:p>
            <a:r>
              <a:rPr lang="en-US" i="0" baseline="0" dirty="0" smtClean="0"/>
              <a:t>Say: How do we plot the first ratio pair?</a:t>
            </a:r>
          </a:p>
          <a:p>
            <a:r>
              <a:rPr lang="en-US" i="1" baseline="0" dirty="0" smtClean="0"/>
              <a:t>We moved 3 units right and 2 units up.</a:t>
            </a:r>
          </a:p>
          <a:p>
            <a:endParaRPr lang="en-US" i="1" baseline="0" dirty="0" smtClean="0"/>
          </a:p>
          <a:p>
            <a:r>
              <a:rPr lang="en-US" i="0" baseline="0" dirty="0" smtClean="0"/>
              <a:t>Say: Plot the ratio pairs on the graph.</a:t>
            </a:r>
          </a:p>
          <a:p>
            <a:endParaRPr lang="en-US" i="0" dirty="0"/>
          </a:p>
        </p:txBody>
      </p:sp>
      <p:sp>
        <p:nvSpPr>
          <p:cNvPr id="4" name="Slide Number Placeholder 3"/>
          <p:cNvSpPr>
            <a:spLocks noGrp="1"/>
          </p:cNvSpPr>
          <p:nvPr>
            <p:ph type="sldNum" sz="quarter" idx="10"/>
          </p:nvPr>
        </p:nvSpPr>
        <p:spPr/>
        <p:txBody>
          <a:bodyPr/>
          <a:lstStyle/>
          <a:p>
            <a:fld id="{3EF9A488-CB88-4D38-94D1-E470376C4AFA}" type="slidenum">
              <a:rPr lang="en-US" smtClean="0"/>
              <a:t>39</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886280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What observations can you make about the graph.</a:t>
            </a:r>
          </a:p>
          <a:p>
            <a:r>
              <a:rPr lang="en-US" i="1" baseline="0" dirty="0" smtClean="0"/>
              <a:t>The points form at straight line.</a:t>
            </a:r>
          </a:p>
          <a:p>
            <a:endParaRPr lang="en-US" i="1" baseline="0" dirty="0" smtClean="0"/>
          </a:p>
          <a:p>
            <a:r>
              <a:rPr lang="en-US" i="0" baseline="0" dirty="0" smtClean="0"/>
              <a:t>Say: Would all proportional graphs touch the origin?</a:t>
            </a:r>
          </a:p>
          <a:p>
            <a:r>
              <a:rPr lang="en-US" i="1" baseline="0" dirty="0" smtClean="0"/>
              <a:t>Yes, the origin is always included in proportional graphs.</a:t>
            </a:r>
          </a:p>
          <a:p>
            <a:endParaRPr lang="en-US" i="1" baseline="0" dirty="0" smtClean="0"/>
          </a:p>
          <a:p>
            <a:r>
              <a:rPr lang="en-US" i="0" baseline="0" dirty="0" smtClean="0"/>
              <a:t>Say: What can you infer about graphs of two quantities that are proportional to each other?</a:t>
            </a:r>
          </a:p>
          <a:p>
            <a:r>
              <a:rPr lang="en-US" i="1" baseline="0" dirty="0" smtClean="0"/>
              <a:t>The points will appear to be on a line that goes through the origin.</a:t>
            </a:r>
            <a:endParaRPr lang="en-US" i="1" dirty="0"/>
          </a:p>
        </p:txBody>
      </p:sp>
      <p:sp>
        <p:nvSpPr>
          <p:cNvPr id="4" name="Slide Number Placeholder 3"/>
          <p:cNvSpPr>
            <a:spLocks noGrp="1"/>
          </p:cNvSpPr>
          <p:nvPr>
            <p:ph type="sldNum" sz="quarter" idx="10"/>
          </p:nvPr>
        </p:nvSpPr>
        <p:spPr/>
        <p:txBody>
          <a:bodyPr/>
          <a:lstStyle/>
          <a:p>
            <a:fld id="{3EF9A488-CB88-4D38-94D1-E470376C4AFA}" type="slidenum">
              <a:rPr lang="en-US" smtClean="0"/>
              <a:t>40</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59535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This module is 30 days long.</a:t>
            </a:r>
            <a:r>
              <a:rPr lang="en-US" baseline="0" dirty="0" smtClean="0"/>
              <a:t> It includes 22 lessons, 2 days for assessments, 2 days for review of assessments, and 4 days for remediation, if needed.</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4</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965560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 SLIDE – Discuss</a:t>
            </a:r>
            <a:r>
              <a:rPr lang="en-US" baseline="0" dirty="0" smtClean="0"/>
              <a:t> that a proportional graph must create a straight line AND touch the origin.</a:t>
            </a:r>
          </a:p>
          <a:p>
            <a:endParaRPr lang="en-US" baseline="0" dirty="0" smtClean="0"/>
          </a:p>
          <a:p>
            <a:r>
              <a:rPr lang="en-US" baseline="0" dirty="0" smtClean="0"/>
              <a:t>ADVANCE SLIDE – Allow participants to provide some misconceptions.</a:t>
            </a:r>
          </a:p>
          <a:p>
            <a:r>
              <a:rPr lang="en-US" i="1" baseline="0" dirty="0" smtClean="0"/>
              <a:t>Possible misconceptions: Students may say a graph is proportional if: </a:t>
            </a:r>
          </a:p>
          <a:p>
            <a:pPr marL="181240" indent="-181240">
              <a:buFont typeface="Arial" panose="020B0604020202020204" pitchFamily="34" charset="0"/>
              <a:buChar char="•"/>
            </a:pPr>
            <a:r>
              <a:rPr lang="en-US" i="1" baseline="0" dirty="0" smtClean="0"/>
              <a:t>Straight line but does not touch origin</a:t>
            </a:r>
          </a:p>
          <a:p>
            <a:pPr marL="181240" indent="-181240">
              <a:buFont typeface="Arial" panose="020B0604020202020204" pitchFamily="34" charset="0"/>
              <a:buChar char="•"/>
            </a:pPr>
            <a:r>
              <a:rPr lang="en-US" i="1" baseline="0" dirty="0" smtClean="0"/>
              <a:t>Touches origin but does not create a straight line</a:t>
            </a:r>
          </a:p>
          <a:p>
            <a:pPr marL="181240" indent="-181240">
              <a:buFont typeface="Arial" panose="020B0604020202020204" pitchFamily="34" charset="0"/>
              <a:buChar char="•"/>
            </a:pPr>
            <a:r>
              <a:rPr lang="en-US" i="1" baseline="0" dirty="0" smtClean="0"/>
              <a:t>Incorrect scale makes the line look straight</a:t>
            </a:r>
            <a:endParaRPr lang="en-US" i="1" dirty="0"/>
          </a:p>
        </p:txBody>
      </p:sp>
      <p:sp>
        <p:nvSpPr>
          <p:cNvPr id="4" name="Slide Number Placeholder 3"/>
          <p:cNvSpPr>
            <a:spLocks noGrp="1"/>
          </p:cNvSpPr>
          <p:nvPr>
            <p:ph type="sldNum" sz="quarter" idx="10"/>
          </p:nvPr>
        </p:nvSpPr>
        <p:spPr/>
        <p:txBody>
          <a:bodyPr/>
          <a:lstStyle/>
          <a:p>
            <a:fld id="{3EF9A488-CB88-4D38-94D1-E470376C4AFA}" type="slidenum">
              <a:rPr lang="en-US" smtClean="0"/>
              <a:t>41</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03167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Benefits of the Exploratory Challenges throughout the Lessons.</a:t>
            </a:r>
          </a:p>
          <a:p>
            <a:endParaRPr lang="en-US" baseline="0" dirty="0" smtClean="0"/>
          </a:p>
          <a:p>
            <a:r>
              <a:rPr lang="en-US" dirty="0" smtClean="0"/>
              <a:t>Execute the Exploratory Challenge</a:t>
            </a:r>
          </a:p>
          <a:p>
            <a:pPr marL="181240" indent="-181240">
              <a:buFont typeface="Arial" panose="020B0604020202020204" pitchFamily="34" charset="0"/>
              <a:buChar char="•"/>
            </a:pPr>
            <a:r>
              <a:rPr lang="en-US" dirty="0" smtClean="0"/>
              <a:t>Each group should set up a piece</a:t>
            </a:r>
            <a:r>
              <a:rPr lang="en-US" baseline="0" dirty="0" smtClean="0"/>
              <a:t> of poster paper like the one above.</a:t>
            </a:r>
          </a:p>
          <a:p>
            <a:pPr marL="181240" indent="-181240">
              <a:buFont typeface="Arial" panose="020B0604020202020204" pitchFamily="34" charset="0"/>
              <a:buChar char="•"/>
            </a:pPr>
            <a:r>
              <a:rPr lang="en-US" baseline="0" dirty="0" smtClean="0"/>
              <a:t>Each group receives a Station from the lesson and complete the poster using the ratios provided.</a:t>
            </a:r>
          </a:p>
          <a:p>
            <a:endParaRPr lang="en-US" baseline="0" dirty="0" smtClean="0"/>
          </a:p>
          <a:p>
            <a:r>
              <a:rPr lang="en-US" baseline="0" dirty="0" smtClean="0"/>
              <a:t>When posters are completed, hang them around the room and provide time for a gallery walk. </a:t>
            </a:r>
          </a:p>
          <a:p>
            <a:endParaRPr lang="en-US" baseline="0" dirty="0" smtClean="0"/>
          </a:p>
          <a:p>
            <a:r>
              <a:rPr lang="en-US" baseline="0" dirty="0" smtClean="0"/>
              <a:t>Discuss observations.</a:t>
            </a:r>
            <a:r>
              <a:rPr lang="en-US" dirty="0" smtClean="0"/>
              <a:t>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42</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670997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these questions to the participants.</a:t>
            </a:r>
          </a:p>
          <a:p>
            <a:endParaRPr lang="en-US" baseline="0" dirty="0" smtClean="0"/>
          </a:p>
          <a:p>
            <a:r>
              <a:rPr lang="en-US" baseline="0" dirty="0" smtClean="0"/>
              <a:t>Say: The term Constant of Proportionality has not been used in this module or previous grades. However, students do know how to recognize the unit rate, which is the same value of the Constant of Proportionality. This lesson is here to show students the connection between these two terms.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44</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566863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read the problem.</a:t>
            </a:r>
          </a:p>
          <a:p>
            <a:endParaRPr lang="en-US" dirty="0" smtClean="0"/>
          </a:p>
          <a:p>
            <a:r>
              <a:rPr lang="en-US" dirty="0" smtClean="0"/>
              <a:t>ADVANCE</a:t>
            </a:r>
            <a:r>
              <a:rPr lang="en-US" baseline="0" dirty="0" smtClean="0"/>
              <a:t> SLIDE – Provide time for participants to create a table. </a:t>
            </a:r>
          </a:p>
          <a:p>
            <a:r>
              <a:rPr lang="en-US" baseline="0" dirty="0" smtClean="0"/>
              <a:t>Say: What is the unit rate?</a:t>
            </a:r>
          </a:p>
          <a:p>
            <a:r>
              <a:rPr lang="en-US" i="1" baseline="0" dirty="0" smtClean="0"/>
              <a:t>18</a:t>
            </a:r>
          </a:p>
          <a:p>
            <a:r>
              <a:rPr lang="en-US" i="0" baseline="0" dirty="0" smtClean="0"/>
              <a:t>Say: Therefore, the constant of proportionality is k=18. Explain the meaning of the constant of proportionality.</a:t>
            </a:r>
          </a:p>
          <a:p>
            <a:r>
              <a:rPr lang="en-US" i="1" baseline="0" dirty="0" smtClean="0"/>
              <a:t>There are 18 cookies per 1 cookie sheet.</a:t>
            </a:r>
          </a:p>
          <a:p>
            <a:endParaRPr lang="en-US" i="1" dirty="0" smtClean="0"/>
          </a:p>
          <a:p>
            <a:r>
              <a:rPr lang="en-US" i="0" dirty="0" smtClean="0"/>
              <a:t>Say:</a:t>
            </a:r>
            <a:r>
              <a:rPr lang="en-US" i="0" baseline="0" dirty="0" smtClean="0"/>
              <a:t> It takes 2 hours to bake 8 sheets of cookies. If Brandon and his mom begin at 4:00 pm, when will they finish baking cookies?</a:t>
            </a:r>
          </a:p>
          <a:p>
            <a:r>
              <a:rPr lang="en-US" i="1" baseline="0" dirty="0" smtClean="0"/>
              <a:t>288 cookies means 16 sheets of cookies. Therefore, it will take 4 hours, so Brandon and his mom will be finished baking cookies at 8:00 pm.</a:t>
            </a:r>
            <a:endParaRPr lang="en-US" i="1" dirty="0"/>
          </a:p>
        </p:txBody>
      </p:sp>
      <p:sp>
        <p:nvSpPr>
          <p:cNvPr id="4" name="Slide Number Placeholder 3"/>
          <p:cNvSpPr>
            <a:spLocks noGrp="1"/>
          </p:cNvSpPr>
          <p:nvPr>
            <p:ph type="sldNum" sz="quarter" idx="10"/>
          </p:nvPr>
        </p:nvSpPr>
        <p:spPr/>
        <p:txBody>
          <a:bodyPr/>
          <a:lstStyle/>
          <a:p>
            <a:fld id="{3EF9A488-CB88-4D38-94D1-E470376C4AFA}" type="slidenum">
              <a:rPr lang="en-US" smtClean="0"/>
              <a:t>45</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757048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 SLIDE</a:t>
            </a:r>
            <a:r>
              <a:rPr lang="en-US" baseline="0" dirty="0" smtClean="0"/>
              <a:t> – Discuss possible answers: constant, unit rate, constant of proportionality</a:t>
            </a:r>
          </a:p>
          <a:p>
            <a:endParaRPr lang="en-US" baseline="0" dirty="0" smtClean="0"/>
          </a:p>
          <a:p>
            <a:r>
              <a:rPr lang="en-US" baseline="0" dirty="0" smtClean="0"/>
              <a:t>ADVANCE SLIDE – Discuss answers: they represent the value of the ratio y:x</a:t>
            </a:r>
            <a:endParaRPr lang="en-US" dirty="0" smtClean="0"/>
          </a:p>
        </p:txBody>
      </p:sp>
      <p:sp>
        <p:nvSpPr>
          <p:cNvPr id="4" name="Slide Number Placeholder 3"/>
          <p:cNvSpPr>
            <a:spLocks noGrp="1"/>
          </p:cNvSpPr>
          <p:nvPr>
            <p:ph type="sldNum" sz="quarter" idx="10"/>
          </p:nvPr>
        </p:nvSpPr>
        <p:spPr/>
        <p:txBody>
          <a:bodyPr/>
          <a:lstStyle/>
          <a:p>
            <a:fld id="{3EF9A488-CB88-4D38-94D1-E470376C4AFA}" type="slidenum">
              <a:rPr lang="en-US" smtClean="0"/>
              <a:t>46</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663140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Remember that these are Examples</a:t>
            </a:r>
            <a:r>
              <a:rPr lang="en-US" baseline="0" dirty="0" smtClean="0"/>
              <a:t> and, therefore, will be teacher lead throughout the lesson.</a:t>
            </a:r>
          </a:p>
          <a:p>
            <a:endParaRPr lang="en-US" dirty="0" smtClean="0"/>
          </a:p>
          <a:p>
            <a:r>
              <a:rPr lang="en-US" dirty="0" smtClean="0"/>
              <a:t>Discuss possible student struggles.</a:t>
            </a:r>
          </a:p>
          <a:p>
            <a:r>
              <a:rPr lang="en-US" i="1" dirty="0" smtClean="0"/>
              <a:t>Some possible student struggles:</a:t>
            </a:r>
          </a:p>
          <a:p>
            <a:pPr marL="181240" indent="-181240">
              <a:buFont typeface="Arial" panose="020B0604020202020204" pitchFamily="34" charset="0"/>
              <a:buChar char="•"/>
            </a:pPr>
            <a:r>
              <a:rPr lang="en-US" i="1" dirty="0" smtClean="0"/>
              <a:t>Writing the equation – identifying the independent and dependent</a:t>
            </a:r>
            <a:r>
              <a:rPr lang="en-US" i="1" baseline="0" dirty="0" smtClean="0"/>
              <a:t> variables</a:t>
            </a:r>
            <a:endParaRPr lang="en-US" i="1" dirty="0" smtClean="0"/>
          </a:p>
          <a:p>
            <a:pPr marL="181240" indent="-181240">
              <a:buFont typeface="Arial" panose="020B0604020202020204" pitchFamily="34" charset="0"/>
              <a:buChar char="•"/>
            </a:pPr>
            <a:r>
              <a:rPr lang="en-US" i="1" dirty="0" smtClean="0"/>
              <a:t>Using the equation to solve different types of problems</a:t>
            </a:r>
          </a:p>
          <a:p>
            <a:pPr marL="181240" indent="-181240">
              <a:buFont typeface="Arial" panose="020B0604020202020204" pitchFamily="34" charset="0"/>
              <a:buChar char="•"/>
            </a:pPr>
            <a:r>
              <a:rPr lang="en-US" i="1" dirty="0" smtClean="0"/>
              <a:t>Starting with a graph</a:t>
            </a:r>
          </a:p>
          <a:p>
            <a:pPr marL="181240" indent="-181240">
              <a:buFont typeface="Arial" panose="020B0604020202020204" pitchFamily="34" charset="0"/>
              <a:buChar char="•"/>
            </a:pPr>
            <a:r>
              <a:rPr lang="en-US" i="1" dirty="0" smtClean="0"/>
              <a:t>Understanding the fractional constant of proportionality and what it means</a:t>
            </a:r>
            <a:endParaRPr lang="en-US" i="1" dirty="0"/>
          </a:p>
        </p:txBody>
      </p:sp>
      <p:sp>
        <p:nvSpPr>
          <p:cNvPr id="4" name="Slide Number Placeholder 3"/>
          <p:cNvSpPr>
            <a:spLocks noGrp="1"/>
          </p:cNvSpPr>
          <p:nvPr>
            <p:ph type="sldNum" sz="quarter" idx="10"/>
          </p:nvPr>
        </p:nvSpPr>
        <p:spPr/>
        <p:txBody>
          <a:bodyPr/>
          <a:lstStyle/>
          <a:p>
            <a:fld id="{3EF9A488-CB88-4D38-94D1-E470376C4AFA}" type="slidenum">
              <a:rPr lang="en-US" smtClean="0"/>
              <a:t>47</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513304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 SLIDE</a:t>
            </a:r>
            <a:r>
              <a:rPr lang="en-US" baseline="0" dirty="0" smtClean="0"/>
              <a:t> – allow time for participants to discuss with their groups</a:t>
            </a:r>
          </a:p>
          <a:p>
            <a:r>
              <a:rPr lang="en-US" i="1" baseline="0" dirty="0" smtClean="0"/>
              <a:t>The main idea is to represent proportional relationships with equations.</a:t>
            </a:r>
          </a:p>
          <a:p>
            <a:endParaRPr lang="en-US" i="1" baseline="0" dirty="0" smtClean="0"/>
          </a:p>
          <a:p>
            <a:r>
              <a:rPr lang="en-US" i="0" baseline="0" dirty="0" smtClean="0"/>
              <a:t>ADVANCE SLIDE – allow time for participants to discuss with their groups</a:t>
            </a:r>
          </a:p>
          <a:p>
            <a:r>
              <a:rPr lang="en-US" i="1" baseline="0" dirty="0" smtClean="0"/>
              <a:t>The examples provide real-world connections to help students write equations. This type of practice prepares them for the problem set.</a:t>
            </a:r>
            <a:endParaRPr lang="en-US" i="1" dirty="0"/>
          </a:p>
        </p:txBody>
      </p:sp>
      <p:sp>
        <p:nvSpPr>
          <p:cNvPr id="4" name="Slide Number Placeholder 3"/>
          <p:cNvSpPr>
            <a:spLocks noGrp="1"/>
          </p:cNvSpPr>
          <p:nvPr>
            <p:ph type="sldNum" sz="quarter" idx="10"/>
          </p:nvPr>
        </p:nvSpPr>
        <p:spPr/>
        <p:txBody>
          <a:bodyPr/>
          <a:lstStyle/>
          <a:p>
            <a:fld id="{3EF9A488-CB88-4D38-94D1-E470376C4AFA}" type="slidenum">
              <a:rPr lang="en-US" smtClean="0"/>
              <a:t>48</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3385335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Say: Lesson 9 is a continuation</a:t>
                </a:r>
                <a:r>
                  <a:rPr lang="en-US" baseline="0" dirty="0" smtClean="0"/>
                  <a:t> of Lesson 8. Students continue to write equations to represent proportional relationships. Complete the Exit Ticket that students will see at the end of Lesson 9.</a:t>
                </a:r>
              </a:p>
              <a:p>
                <a:endParaRPr lang="en-US" baseline="0" dirty="0" smtClean="0"/>
              </a:p>
              <a:p>
                <a:r>
                  <a:rPr lang="en-US" baseline="0" dirty="0" smtClean="0"/>
                  <a:t>Provide time for participants to complete the exit ticket.</a:t>
                </a:r>
              </a:p>
              <a:p>
                <a:endParaRPr lang="en-US" baseline="0" dirty="0" smtClean="0"/>
              </a:p>
              <a:p>
                <a:r>
                  <a:rPr lang="en-US" sz="1300" i="1" dirty="0"/>
                  <a:t>Oscar is correct.  Oscar found the unit rate to be </a:t>
                </a:r>
                <a14:m>
                  <m:oMath xmlns:m="http://schemas.openxmlformats.org/officeDocument/2006/math">
                    <m:r>
                      <a:rPr lang="en-US" sz="1300" b="1" i="1">
                        <a:latin typeface="Cambria Math" panose="02040503050406030204" pitchFamily="18" charset="0"/>
                      </a:rPr>
                      <m:t>𝟏</m:t>
                    </m:r>
                    <m:r>
                      <a:rPr lang="en-US" sz="1300" b="1" i="1">
                        <a:latin typeface="Cambria Math" panose="02040503050406030204" pitchFamily="18" charset="0"/>
                      </a:rPr>
                      <m:t>.</m:t>
                    </m:r>
                    <m:r>
                      <a:rPr lang="en-US" sz="1300" b="1" i="1">
                        <a:latin typeface="Cambria Math" panose="02040503050406030204" pitchFamily="18" charset="0"/>
                      </a:rPr>
                      <m:t>𝟔</m:t>
                    </m:r>
                  </m:oMath>
                </a14:m>
                <a:r>
                  <a:rPr lang="en-US" sz="1300" i="1" dirty="0"/>
                  <a:t> by dividing kilometers by miles.  The rate that Oscar used represents the number of kilometers per the number of miles. </a:t>
                </a:r>
                <a:endParaRPr lang="en-US" sz="1300" i="1" dirty="0"/>
              </a:p>
              <a:p>
                <a:endParaRPr lang="en-US" sz="1300" i="1" dirty="0"/>
              </a:p>
              <a:p>
                <a:r>
                  <a:rPr lang="en-US" sz="1300" dirty="0"/>
                  <a:t>Mention to participants that each equation would be more precise if the variables were better defined.</a:t>
                </a:r>
                <a:endParaRPr lang="en-US" i="0" baseline="0" dirty="0" smtClean="0"/>
              </a:p>
            </p:txBody>
          </p:sp>
        </mc:Choice>
        <mc:Fallback xmlns="">
          <p:sp>
            <p:nvSpPr>
              <p:cNvPr id="3" name="Notes Placeholder 2"/>
              <p:cNvSpPr>
                <a:spLocks noGrp="1"/>
              </p:cNvSpPr>
              <p:nvPr>
                <p:ph type="body" idx="1"/>
              </p:nvPr>
            </p:nvSpPr>
            <p:spPr/>
            <p:txBody>
              <a:bodyPr/>
              <a:lstStyle/>
              <a:p>
                <a:r>
                  <a:rPr lang="en-US" dirty="0" smtClean="0"/>
                  <a:t>Say: Lesson 9 is a continuation</a:t>
                </a:r>
                <a:r>
                  <a:rPr lang="en-US" baseline="0" dirty="0" smtClean="0"/>
                  <a:t> of Lesson 8. Students continue to write equations to represent proportional relationships. Complete the Exit Ticket that students will see at the end of Lesson 9.</a:t>
                </a:r>
              </a:p>
              <a:p>
                <a:endParaRPr lang="en-US" baseline="0" dirty="0" smtClean="0"/>
              </a:p>
              <a:p>
                <a:r>
                  <a:rPr lang="en-US" baseline="0" dirty="0" smtClean="0"/>
                  <a:t>Provide time for participants to complete the exit ticket.</a:t>
                </a:r>
              </a:p>
              <a:p>
                <a:endParaRPr lang="en-US" baseline="0" dirty="0" smtClean="0"/>
              </a:p>
              <a:p>
                <a:r>
                  <a:rPr lang="en-US" sz="1200" i="1" kern="1200" dirty="0" smtClean="0">
                    <a:solidFill>
                      <a:schemeClr val="tx1"/>
                    </a:solidFill>
                    <a:effectLst/>
                    <a:latin typeface="+mn-lt"/>
                    <a:ea typeface="+mn-ea"/>
                    <a:cs typeface="+mn-cs"/>
                  </a:rPr>
                  <a:t>Oscar is correct.  Oscar found the unit rate to be </a:t>
                </a:r>
                <a:r>
                  <a:rPr lang="en-US" sz="1200" b="1" i="0" kern="1200">
                    <a:solidFill>
                      <a:schemeClr val="tx1"/>
                    </a:solidFill>
                    <a:effectLst/>
                    <a:latin typeface="+mn-lt"/>
                    <a:ea typeface="+mn-ea"/>
                    <a:cs typeface="+mn-cs"/>
                  </a:rPr>
                  <a:t>𝟏.𝟔</a:t>
                </a:r>
                <a:r>
                  <a:rPr lang="en-US" sz="1200" i="1" kern="1200" dirty="0">
                    <a:solidFill>
                      <a:schemeClr val="tx1"/>
                    </a:solidFill>
                    <a:effectLst/>
                    <a:latin typeface="+mn-lt"/>
                    <a:ea typeface="+mn-ea"/>
                    <a:cs typeface="+mn-cs"/>
                  </a:rPr>
                  <a:t> by dividing kilometers by miles.  The rate that Oscar used represents the number of kilometers per the number of miles. </a:t>
                </a:r>
                <a:endParaRPr lang="en-US" sz="1200" i="1" kern="1200" dirty="0" smtClean="0">
                  <a:solidFill>
                    <a:schemeClr val="tx1"/>
                  </a:solidFill>
                  <a:effectLst/>
                  <a:latin typeface="+mn-lt"/>
                  <a:ea typeface="+mn-ea"/>
                  <a:cs typeface="+mn-cs"/>
                </a:endParaRPr>
              </a:p>
              <a:p>
                <a:endParaRPr lang="en-US" sz="1200" i="1"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Mention to participants that each equation would be more precise if the variables were better defined.</a:t>
                </a:r>
                <a:endParaRPr lang="en-US" i="0" baseline="0" dirty="0" smtClean="0"/>
              </a:p>
            </p:txBody>
          </p:sp>
        </mc:Fallback>
      </mc:AlternateContent>
      <p:sp>
        <p:nvSpPr>
          <p:cNvPr id="4" name="Slide Number Placeholder 3"/>
          <p:cNvSpPr>
            <a:spLocks noGrp="1"/>
          </p:cNvSpPr>
          <p:nvPr>
            <p:ph type="sldNum" sz="quarter" idx="10"/>
          </p:nvPr>
        </p:nvSpPr>
        <p:spPr/>
        <p:txBody>
          <a:bodyPr/>
          <a:lstStyle/>
          <a:p>
            <a:fld id="{3EF9A488-CB88-4D38-94D1-E470376C4AFA}" type="slidenum">
              <a:rPr lang="en-US" smtClean="0"/>
              <a:t>49</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336458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This is a culmination</a:t>
            </a:r>
            <a:r>
              <a:rPr lang="en-US" baseline="0" dirty="0" smtClean="0"/>
              <a:t> of all the material learned in the first half of the module. </a:t>
            </a:r>
          </a:p>
          <a:p>
            <a:endParaRPr lang="en-US" baseline="0" dirty="0" smtClean="0"/>
          </a:p>
          <a:p>
            <a:r>
              <a:rPr lang="en-US" baseline="0" dirty="0" smtClean="0"/>
              <a:t>ADVANCE SLIDE  - Discuss possible student responses to the lesson.</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50</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840329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Mid Module Assessment</a:t>
            </a:r>
          </a:p>
          <a:p>
            <a:endParaRPr lang="en-US" dirty="0" smtClean="0"/>
          </a:p>
          <a:p>
            <a:r>
              <a:rPr lang="en-US" dirty="0" smtClean="0"/>
              <a:t>If</a:t>
            </a:r>
            <a:r>
              <a:rPr lang="en-US" baseline="0" dirty="0" smtClean="0"/>
              <a:t> time allows, participants read through the entire assessment and discuss it with their groups.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51</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222129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The</a:t>
            </a:r>
            <a:r>
              <a:rPr lang="en-US" b="1" i="1" baseline="0" dirty="0" smtClean="0"/>
              <a:t> 6-7 Ratios and Proportions Progression document is reviewed prior to the module focus to frontload participant knowledge of how the domain progresses across the grade band.  Participants can then have the document available with some familiarity  for reference throughout the session.  The document will be revisited prior to implementation discussions.</a:t>
            </a:r>
          </a:p>
          <a:p>
            <a:endParaRPr lang="en-US" b="1" i="1" dirty="0" smtClean="0"/>
          </a:p>
          <a:p>
            <a:r>
              <a:rPr lang="en-US" dirty="0" smtClean="0"/>
              <a:t>What are the Progressions?</a:t>
            </a:r>
          </a:p>
          <a:p>
            <a:pPr marL="682954" lvl="1" indent="-186260">
              <a:buFont typeface="Arial"/>
              <a:buChar char="•"/>
            </a:pPr>
            <a:r>
              <a:rPr lang="en-US" dirty="0" smtClean="0">
                <a:cs typeface="ＭＳ Ｐゴシック" charset="-128"/>
              </a:rPr>
              <a:t>Poll participants using the fist-to-five protocol to gauge how well (if at all) they know the progression documents. Participants show zero fingers/fist if they have never heard of or seen the progressions, show 5 fingers if they have read a majority of the progressions, or some number of fingers if they are relatively familiar or have read some portion of them.</a:t>
            </a:r>
          </a:p>
          <a:p>
            <a:pPr marL="682954" lvl="1" indent="-186260">
              <a:buFont typeface="Arial"/>
              <a:buChar char="•"/>
            </a:pPr>
            <a:r>
              <a:rPr lang="en-US" dirty="0" smtClean="0">
                <a:cs typeface="ＭＳ Ｐゴシック" charset="-128"/>
              </a:rPr>
              <a:t>Explain what the progressions are:</a:t>
            </a:r>
          </a:p>
          <a:p>
            <a:pPr marL="1179647" lvl="2" indent="-186260">
              <a:buFont typeface="Arial"/>
              <a:buChar char="•"/>
            </a:pPr>
            <a:r>
              <a:rPr lang="en-US" dirty="0" smtClean="0">
                <a:cs typeface="ＭＳ Ｐゴシック" charset="-128"/>
              </a:rPr>
              <a:t>The Common Core State Standards for mathematics were built </a:t>
            </a:r>
            <a:r>
              <a:rPr lang="en-US" i="1" dirty="0" smtClean="0">
                <a:cs typeface="ＭＳ Ｐゴシック" charset="-128"/>
              </a:rPr>
              <a:t>from</a:t>
            </a:r>
            <a:r>
              <a:rPr lang="en-US" dirty="0" smtClean="0">
                <a:cs typeface="ＭＳ Ｐゴシック" charset="-128"/>
              </a:rPr>
              <a:t> the progressions. They are a narrative document describing the progression of a topic across a number of grade levels. The progressions were guided by a child’s cognitive development and the logical structure of math when written. These documents were used to create the grade level standards, and therefore can explain why the standards are sequenced the way they are. The progressions also highlight cognitive difficulties and provide pedagogical solutions, and give greater detail on some of the particularly challenging areas of mathematics. As writers, we referred to the progressions often to guide our thinking when sequencing lesson objectives and problems within each lesson.</a:t>
            </a:r>
          </a:p>
          <a:p>
            <a:endParaRPr lang="en-US" dirty="0" smtClean="0"/>
          </a:p>
          <a:p>
            <a:r>
              <a:rPr lang="en-US" dirty="0" smtClean="0"/>
              <a:t>Progression Exploration:</a:t>
            </a:r>
          </a:p>
          <a:p>
            <a:pPr marL="186260" indent="-186260">
              <a:buFont typeface="Arial"/>
              <a:buChar char="•"/>
            </a:pPr>
            <a:r>
              <a:rPr lang="en-US" dirty="0" smtClean="0"/>
              <a:t>To continue our study of Module 1, we’re going to first take some time to examine a portion of the Progression document (</a:t>
            </a:r>
            <a:r>
              <a:rPr lang="en-US" dirty="0" smtClean="0">
                <a:solidFill>
                  <a:srgbClr val="FF0000"/>
                </a:solidFill>
              </a:rPr>
              <a:t>6-7, Ratios and</a:t>
            </a:r>
            <a:r>
              <a:rPr lang="en-US" baseline="0" dirty="0" smtClean="0">
                <a:solidFill>
                  <a:srgbClr val="FF0000"/>
                </a:solidFill>
              </a:rPr>
              <a:t> Proportional Relationships</a:t>
            </a:r>
            <a:r>
              <a:rPr lang="en-US" dirty="0" smtClean="0"/>
              <a:t>) that serves as the foundation for this module.  You’ll have about 10 minutes to read through the document independently or with a partner.  As you read, highlight the information that is relevant to the content of this module.</a:t>
            </a:r>
          </a:p>
          <a:p>
            <a:r>
              <a:rPr lang="en-US" i="1" dirty="0" smtClean="0"/>
              <a:t>Allow participants time to read independently.  Encourage them to highlight and make notes.  </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5</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6519419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time for participants to examine the rubric.</a:t>
            </a:r>
          </a:p>
          <a:p>
            <a:endParaRPr lang="en-US" dirty="0" smtClean="0"/>
          </a:p>
          <a:p>
            <a:r>
              <a:rPr lang="en-US" dirty="0" smtClean="0"/>
              <a:t>Discuss rubric.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52</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7026220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read the problem.</a:t>
            </a:r>
          </a:p>
          <a:p>
            <a:endParaRPr lang="en-US" baseline="0" dirty="0" smtClean="0"/>
          </a:p>
          <a:p>
            <a:r>
              <a:rPr lang="en-US" baseline="0" dirty="0" smtClean="0"/>
              <a:t>Say: Think of different ways 7</a:t>
            </a:r>
            <a:r>
              <a:rPr lang="en-US" baseline="30000" dirty="0" smtClean="0"/>
              <a:t>th</a:t>
            </a:r>
            <a:r>
              <a:rPr lang="en-US" baseline="0" dirty="0" smtClean="0"/>
              <a:t> graders may solve this problem. If you complete the problem quickly using one method, try using another method to solve. </a:t>
            </a:r>
          </a:p>
          <a:p>
            <a:endParaRPr lang="en-US" baseline="0" dirty="0" smtClean="0"/>
          </a:p>
          <a:p>
            <a:r>
              <a:rPr lang="en-US" baseline="0" dirty="0" smtClean="0"/>
              <a:t>Discuss different methods of solving.</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56</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241491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time for participants to</a:t>
            </a:r>
            <a:r>
              <a:rPr lang="en-US" baseline="0" dirty="0" smtClean="0"/>
              <a:t> walk around and examine posters.</a:t>
            </a:r>
          </a:p>
          <a:p>
            <a:endParaRPr lang="en-US" baseline="0" dirty="0" smtClean="0"/>
          </a:p>
          <a:p>
            <a:r>
              <a:rPr lang="en-US" baseline="0" dirty="0" smtClean="0"/>
              <a:t>Discuss their observations. Point out any differences between the same lesson but different groups.</a:t>
            </a:r>
          </a:p>
        </p:txBody>
      </p:sp>
      <p:sp>
        <p:nvSpPr>
          <p:cNvPr id="4" name="Slide Number Placeholder 3"/>
          <p:cNvSpPr>
            <a:spLocks noGrp="1"/>
          </p:cNvSpPr>
          <p:nvPr>
            <p:ph type="sldNum" sz="quarter" idx="10"/>
          </p:nvPr>
        </p:nvSpPr>
        <p:spPr/>
        <p:txBody>
          <a:bodyPr/>
          <a:lstStyle/>
          <a:p>
            <a:fld id="{3EF9A488-CB88-4D38-94D1-E470376C4AFA}" type="slidenum">
              <a:rPr lang="en-US" smtClean="0"/>
              <a:t>59</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473977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What are the corresponding</a:t>
            </a:r>
            <a:r>
              <a:rPr lang="en-US" baseline="0" dirty="0" smtClean="0"/>
              <a:t> points of the scale drawings of the maps?</a:t>
            </a:r>
          </a:p>
          <a:p>
            <a:r>
              <a:rPr lang="en-US" baseline="0" dirty="0" smtClean="0"/>
              <a:t>What is the corresponding point to Point A?</a:t>
            </a:r>
          </a:p>
          <a:p>
            <a:r>
              <a:rPr lang="en-US" i="1" baseline="0" dirty="0" smtClean="0"/>
              <a:t>Point R</a:t>
            </a:r>
          </a:p>
          <a:p>
            <a:endParaRPr lang="en-US" i="1" baseline="0" dirty="0" smtClean="0"/>
          </a:p>
          <a:p>
            <a:r>
              <a:rPr lang="en-US" i="0" baseline="0" dirty="0" smtClean="0"/>
              <a:t>Say: What is the corresponding point to Point V?</a:t>
            </a:r>
          </a:p>
          <a:p>
            <a:r>
              <a:rPr lang="en-US" i="1" baseline="0" dirty="0" smtClean="0"/>
              <a:t>Point W</a:t>
            </a:r>
          </a:p>
          <a:p>
            <a:endParaRPr lang="en-US" i="1" baseline="0" dirty="0" smtClean="0"/>
          </a:p>
          <a:p>
            <a:r>
              <a:rPr lang="en-US" i="0" baseline="0" dirty="0" smtClean="0"/>
              <a:t>Say: What is the corresponding point to Point H?</a:t>
            </a:r>
          </a:p>
          <a:p>
            <a:r>
              <a:rPr lang="en-US" i="1" baseline="0" dirty="0" smtClean="0"/>
              <a:t>Point P</a:t>
            </a:r>
            <a:endParaRPr lang="en-US" i="1" dirty="0"/>
          </a:p>
        </p:txBody>
      </p:sp>
      <p:sp>
        <p:nvSpPr>
          <p:cNvPr id="4" name="Slide Number Placeholder 3"/>
          <p:cNvSpPr>
            <a:spLocks noGrp="1"/>
          </p:cNvSpPr>
          <p:nvPr>
            <p:ph type="sldNum" sz="quarter" idx="10"/>
          </p:nvPr>
        </p:nvSpPr>
        <p:spPr/>
        <p:txBody>
          <a:bodyPr/>
          <a:lstStyle/>
          <a:p>
            <a:fld id="{3EF9A488-CB88-4D38-94D1-E470376C4AFA}" type="slidenum">
              <a:rPr lang="en-US" smtClean="0"/>
              <a:t>62</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1148263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and discuss</a:t>
            </a:r>
            <a:r>
              <a:rPr lang="en-US" baseline="0" dirty="0" smtClean="0"/>
              <a:t> the explanation of new terminology.</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63</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2691921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Is the second drawing an enlargement</a:t>
            </a:r>
            <a:r>
              <a:rPr lang="en-US" baseline="0" dirty="0" smtClean="0"/>
              <a:t> or a reduction of the original drawing?</a:t>
            </a:r>
          </a:p>
          <a:p>
            <a:r>
              <a:rPr lang="en-US" i="1" baseline="0" dirty="0" smtClean="0"/>
              <a:t>Reduction because it is smaller than the original drawing.</a:t>
            </a:r>
          </a:p>
          <a:p>
            <a:endParaRPr lang="en-US" i="1" baseline="0" dirty="0" smtClean="0"/>
          </a:p>
          <a:p>
            <a:r>
              <a:rPr lang="en-US" i="0" baseline="0" dirty="0" smtClean="0"/>
              <a:t>Say: Complete the table.</a:t>
            </a:r>
          </a:p>
          <a:p>
            <a:endParaRPr lang="en-US" i="0" baseline="0" dirty="0" smtClean="0"/>
          </a:p>
          <a:p>
            <a:r>
              <a:rPr lang="en-US" i="0" baseline="0" dirty="0" smtClean="0"/>
              <a:t>Say: What do you notice about the values on the table?</a:t>
            </a:r>
          </a:p>
          <a:p>
            <a:r>
              <a:rPr lang="en-US" i="1" baseline="0" dirty="0" smtClean="0"/>
              <a:t>The pairs of corresponding lengths are proportional.</a:t>
            </a:r>
          </a:p>
          <a:p>
            <a:endParaRPr lang="en-US" i="1" baseline="0" dirty="0" smtClean="0"/>
          </a:p>
          <a:p>
            <a:r>
              <a:rPr lang="en-US" i="0" baseline="0" dirty="0" smtClean="0"/>
              <a:t>Say: Does a constant of proportionality exist? If so, what is it?</a:t>
            </a:r>
          </a:p>
          <a:p>
            <a:r>
              <a:rPr lang="en-US" i="1" baseline="0" dirty="0" smtClean="0"/>
              <a:t>Yes, because the corresponding lengths are proportional, there is a constant of proportionality. It is 1/3.</a:t>
            </a:r>
          </a:p>
          <a:p>
            <a:endParaRPr lang="en-US" i="1" baseline="0" dirty="0" smtClean="0"/>
          </a:p>
          <a:p>
            <a:r>
              <a:rPr lang="en-US" i="0" baseline="0" dirty="0" smtClean="0"/>
              <a:t>Say: If two drawings did not have a constant of proportionality then the drawings would not be a scaled up or scaled down version of the original image.</a:t>
            </a:r>
            <a:endParaRPr lang="en-US" i="0" dirty="0"/>
          </a:p>
        </p:txBody>
      </p:sp>
      <p:sp>
        <p:nvSpPr>
          <p:cNvPr id="4" name="Slide Number Placeholder 3"/>
          <p:cNvSpPr>
            <a:spLocks noGrp="1"/>
          </p:cNvSpPr>
          <p:nvPr>
            <p:ph type="sldNum" sz="quarter" idx="10"/>
          </p:nvPr>
        </p:nvSpPr>
        <p:spPr/>
        <p:txBody>
          <a:bodyPr/>
          <a:lstStyle/>
          <a:p>
            <a:fld id="{3EF9A488-CB88-4D38-94D1-E470376C4AFA}" type="slidenum">
              <a:rPr lang="en-US" smtClean="0"/>
              <a:t>64</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8650334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read the problem.</a:t>
            </a:r>
          </a:p>
          <a:p>
            <a:endParaRPr lang="en-US" baseline="0" dirty="0" smtClean="0"/>
          </a:p>
          <a:p>
            <a:r>
              <a:rPr lang="en-US" baseline="0" dirty="0" smtClean="0"/>
              <a:t>ADVANCE SLIDE – next slide shows flag measurements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65</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714601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create a scale drawing of the Columbian Flag.</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66</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2986645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read the problem.</a:t>
            </a:r>
          </a:p>
          <a:p>
            <a:endParaRPr lang="en-US" dirty="0" smtClean="0"/>
          </a:p>
          <a:p>
            <a:r>
              <a:rPr lang="en-US" dirty="0" smtClean="0"/>
              <a:t>Say: There are a variety of methods to solve this problem. Use</a:t>
            </a:r>
            <a:r>
              <a:rPr lang="en-US" baseline="0" dirty="0" smtClean="0"/>
              <a:t> the knowledge gained throughout the module to solve the Exit Ticket.</a:t>
            </a:r>
          </a:p>
          <a:p>
            <a:endParaRPr lang="en-US" baseline="0" dirty="0" smtClean="0"/>
          </a:p>
          <a:p>
            <a:r>
              <a:rPr lang="en-US" baseline="0" dirty="0" smtClean="0"/>
              <a:t>Allow participants time to complete the problem.</a:t>
            </a:r>
          </a:p>
          <a:p>
            <a:endParaRPr lang="en-US" baseline="0" dirty="0" smtClean="0"/>
          </a:p>
          <a:p>
            <a:r>
              <a:rPr lang="en-US" baseline="0" dirty="0" smtClean="0"/>
              <a:t>Discuss answers and different methods to get to the answer.</a:t>
            </a:r>
          </a:p>
          <a:p>
            <a:endParaRPr lang="en-US" baseline="0" dirty="0" smtClean="0"/>
          </a:p>
          <a:p>
            <a:r>
              <a:rPr lang="en-US" i="1" baseline="0" dirty="0" smtClean="0"/>
              <a:t>The actual surfboard is measures 6 1/3 feet long.</a:t>
            </a:r>
            <a:endParaRPr lang="en-US" i="1" dirty="0"/>
          </a:p>
        </p:txBody>
      </p:sp>
      <p:sp>
        <p:nvSpPr>
          <p:cNvPr id="4" name="Slide Number Placeholder 3"/>
          <p:cNvSpPr>
            <a:spLocks noGrp="1"/>
          </p:cNvSpPr>
          <p:nvPr>
            <p:ph type="sldNum" sz="quarter" idx="10"/>
          </p:nvPr>
        </p:nvSpPr>
        <p:spPr/>
        <p:txBody>
          <a:bodyPr/>
          <a:lstStyle/>
          <a:p>
            <a:fld id="{3EF9A488-CB88-4D38-94D1-E470376C4AFA}" type="slidenum">
              <a:rPr lang="en-US" smtClean="0"/>
              <a:t>68</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2769504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5 minutes for participants to complete Examples</a:t>
            </a:r>
            <a:r>
              <a:rPr lang="en-US" baseline="0" dirty="0" smtClean="0"/>
              <a:t> 1-3.</a:t>
            </a:r>
          </a:p>
          <a:p>
            <a:endParaRPr lang="en-US" baseline="0" dirty="0" smtClean="0"/>
          </a:p>
          <a:p>
            <a:r>
              <a:rPr lang="en-US" baseline="0" dirty="0" smtClean="0"/>
              <a:t>ADVANCE SLIDE</a:t>
            </a:r>
          </a:p>
          <a:p>
            <a:r>
              <a:rPr lang="en-US" baseline="0" dirty="0" smtClean="0"/>
              <a:t>Say: What is the big moment of the lesson?</a:t>
            </a:r>
          </a:p>
          <a:p>
            <a:r>
              <a:rPr lang="en-US" i="1" baseline="0" dirty="0" smtClean="0"/>
              <a:t>Students determine the ratio of the areas is the scale factor multiplied by itself or squared.</a:t>
            </a:r>
          </a:p>
          <a:p>
            <a:endParaRPr lang="en-US" i="1" baseline="0" dirty="0" smtClean="0"/>
          </a:p>
          <a:p>
            <a:r>
              <a:rPr lang="en-US" i="0" baseline="0" dirty="0" smtClean="0"/>
              <a:t>ADVANCE SLIDE</a:t>
            </a:r>
          </a:p>
          <a:p>
            <a:r>
              <a:rPr lang="en-US" i="0" baseline="0" dirty="0" smtClean="0"/>
              <a:t>Say: By allowing students to discover this big moment, what do students gain?</a:t>
            </a:r>
          </a:p>
          <a:p>
            <a:endParaRPr lang="en-US" i="1" dirty="0"/>
          </a:p>
        </p:txBody>
      </p:sp>
      <p:sp>
        <p:nvSpPr>
          <p:cNvPr id="4" name="Slide Number Placeholder 3"/>
          <p:cNvSpPr>
            <a:spLocks noGrp="1"/>
          </p:cNvSpPr>
          <p:nvPr>
            <p:ph type="sldNum" sz="quarter" idx="10"/>
          </p:nvPr>
        </p:nvSpPr>
        <p:spPr/>
        <p:txBody>
          <a:bodyPr/>
          <a:lstStyle/>
          <a:p>
            <a:fld id="{3EF9A488-CB88-4D38-94D1-E470376C4AFA}" type="slidenum">
              <a:rPr lang="en-US" smtClean="0"/>
              <a:t>69</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5910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the Module Overview</a:t>
            </a:r>
          </a:p>
          <a:p>
            <a:endParaRPr lang="en-US" baseline="0" dirty="0" smtClean="0"/>
          </a:p>
          <a:p>
            <a:r>
              <a:rPr lang="en-US" baseline="0" dirty="0" smtClean="0"/>
              <a:t>ADVANCE SLIDE – Explain the importance of the different topics.</a:t>
            </a:r>
          </a:p>
          <a:p>
            <a:endParaRPr lang="en-US" baseline="0" dirty="0" smtClean="0"/>
          </a:p>
          <a:p>
            <a:r>
              <a:rPr lang="en-US" baseline="0" dirty="0" smtClean="0"/>
              <a:t>ADVANCE SLIDE – Show how each topic includes a section of the 22 lessons.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6</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662207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main ideas of each of the last 3 lessons.</a:t>
            </a:r>
          </a:p>
          <a:p>
            <a:endParaRPr lang="en-US" dirty="0" smtClean="0"/>
          </a:p>
          <a:p>
            <a:r>
              <a:rPr lang="en-US" dirty="0" smtClean="0"/>
              <a:t>If time allows,</a:t>
            </a:r>
            <a:r>
              <a:rPr lang="en-US" baseline="0" dirty="0" smtClean="0"/>
              <a:t> have participants read through the lessons and discuss their questions or comments.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70</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1544587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a:t>
            </a:r>
            <a:r>
              <a:rPr lang="en-US" baseline="0" dirty="0" smtClean="0"/>
              <a:t> time for participants to read through the End of Module Assessment.</a:t>
            </a:r>
          </a:p>
          <a:p>
            <a:endParaRPr lang="en-US" baseline="0" dirty="0" smtClean="0"/>
          </a:p>
          <a:p>
            <a:r>
              <a:rPr lang="en-US" baseline="0" dirty="0" smtClean="0"/>
              <a:t>Discuss any questions or comments.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71</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41392562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a:t>
            </a:r>
            <a:r>
              <a:rPr lang="en-US" baseline="0" dirty="0" smtClean="0"/>
              <a:t> that the rubric is NOT a grading scale, but shows the progression towards Mastery.</a:t>
            </a:r>
          </a:p>
          <a:p>
            <a:endParaRPr lang="en-US" baseline="0" dirty="0" smtClean="0"/>
          </a:p>
          <a:p>
            <a:r>
              <a:rPr lang="en-US" baseline="0" dirty="0" smtClean="0"/>
              <a:t>Step 1: Doesn’t understand</a:t>
            </a:r>
          </a:p>
          <a:p>
            <a:r>
              <a:rPr lang="en-US" baseline="0" dirty="0" smtClean="0"/>
              <a:t>Step 2: Starting to understand</a:t>
            </a:r>
          </a:p>
          <a:p>
            <a:r>
              <a:rPr lang="en-US" baseline="0" dirty="0" smtClean="0"/>
              <a:t>Step 3: Understands</a:t>
            </a:r>
          </a:p>
          <a:p>
            <a:r>
              <a:rPr lang="en-US" baseline="0" dirty="0" smtClean="0"/>
              <a:t>Step 4: Can teach it</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72</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6906259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a:t>
            </a:r>
            <a:r>
              <a:rPr lang="en-US" baseline="0" dirty="0" smtClean="0"/>
              <a:t> Standards for Mathematical Practice that exist throughout the End of Module Assessment.</a:t>
            </a:r>
          </a:p>
          <a:p>
            <a:endParaRPr lang="en-US" baseline="0" dirty="0" smtClean="0"/>
          </a:p>
          <a:p>
            <a:r>
              <a:rPr lang="en-US" baseline="0" dirty="0" smtClean="0"/>
              <a:t>Possible Answers:</a:t>
            </a:r>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73</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2717340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dirty="0" smtClean="0">
                <a:solidFill>
                  <a:srgbClr val="FF0000"/>
                </a:solidFill>
              </a:rPr>
              <a:t>PPT Developers:  On the slide, list a few lessons that closely tie to the progression document(s).</a:t>
            </a:r>
          </a:p>
          <a:p>
            <a:pPr>
              <a:defRPr/>
            </a:pPr>
            <a:endParaRPr lang="en-US" dirty="0" smtClean="0"/>
          </a:p>
          <a:p>
            <a:pPr marL="186260" indent="-186260">
              <a:buFont typeface="Arial"/>
              <a:buChar char="•"/>
              <a:defRPr/>
            </a:pPr>
            <a:r>
              <a:rPr lang="en-US" i="1" dirty="0" smtClean="0"/>
              <a:t>Allow participants time to study relevant Lessons.</a:t>
            </a:r>
          </a:p>
          <a:p>
            <a:pPr marL="186260" indent="-186260">
              <a:buFont typeface="Arial"/>
              <a:buChar char="•"/>
              <a:defRPr/>
            </a:pPr>
            <a:endParaRPr lang="en-US" i="1" dirty="0" smtClean="0"/>
          </a:p>
          <a:p>
            <a:pPr marL="186260" indent="-186260">
              <a:buFont typeface="Arial"/>
              <a:buChar char="•"/>
              <a:defRPr/>
            </a:pPr>
            <a:r>
              <a:rPr lang="en-US" i="1" dirty="0" smtClean="0"/>
              <a:t>Then, allow participants time to turn and talk about how these lessons engage students in the work described in the Progressions.</a:t>
            </a:r>
          </a:p>
          <a:p>
            <a:pPr>
              <a:defRPr/>
            </a:pPr>
            <a:endParaRPr lang="en-US" i="1" dirty="0" smtClean="0"/>
          </a:p>
          <a:p>
            <a:pPr marL="186260" indent="-186260">
              <a:buFont typeface="Arial" panose="020B0604020202020204" pitchFamily="34" charset="0"/>
              <a:buChar char="•"/>
              <a:defRPr/>
            </a:pPr>
            <a:r>
              <a:rPr lang="en-US" i="1" dirty="0" smtClean="0"/>
              <a:t>Consider providing sentence frames for the turn and talk.</a:t>
            </a:r>
          </a:p>
          <a:p>
            <a:pPr>
              <a:defRPr/>
            </a:pPr>
            <a:endParaRPr lang="en-US" i="1" dirty="0" smtClean="0"/>
          </a:p>
          <a:p>
            <a:pPr>
              <a:defRPr/>
            </a:pPr>
            <a:r>
              <a:rPr lang="en-US" i="1" dirty="0" smtClean="0"/>
              <a:t>Facilitate a whole group discussion.</a:t>
            </a:r>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75</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8057207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Click to advance the first bullet.  Allow time for participants to read the module overview and the topic opener</a:t>
            </a:r>
            <a:r>
              <a:rPr lang="en-US" i="1" baseline="0" dirty="0" smtClean="0"/>
              <a:t> </a:t>
            </a:r>
            <a:r>
              <a:rPr lang="en-US" i="1" dirty="0" smtClean="0"/>
              <a:t>for the pre-selected topic.  </a:t>
            </a:r>
          </a:p>
          <a:p>
            <a:endParaRPr lang="en-US" i="1" dirty="0" smtClean="0"/>
          </a:p>
          <a:p>
            <a:r>
              <a:rPr lang="en-US" i="1" dirty="0" smtClean="0"/>
              <a:t>Click to advance second bullet.  </a:t>
            </a:r>
            <a:r>
              <a:rPr lang="en-US" i="1" baseline="0" dirty="0" smtClean="0"/>
              <a:t>Allow time for participants to study the sample work provided for the module assessment(s).  </a:t>
            </a:r>
          </a:p>
          <a:p>
            <a:endParaRPr lang="en-US" i="1" baseline="0" dirty="0" smtClean="0"/>
          </a:p>
          <a:p>
            <a:r>
              <a:rPr lang="en-US" i="1" baseline="0" dirty="0" smtClean="0"/>
              <a:t>NOTE TO FACILITATORS:  It is likely that participants will have already studied these documents during Session 1 of this NTI.  If this is the case, there is no need to spend additional time on this slide at this point.</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77</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5597440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Click to advance the first bullet.  Allow time for participants to read the first lesson of the pre-selected topic.  </a:t>
            </a:r>
          </a:p>
          <a:p>
            <a:endParaRPr lang="en-US" i="1" dirty="0" smtClean="0"/>
          </a:p>
          <a:p>
            <a:r>
              <a:rPr lang="en-US" i="1" dirty="0" smtClean="0"/>
              <a:t>Click to advance second bullet.  Read aloud</a:t>
            </a:r>
            <a:r>
              <a:rPr lang="en-US" i="1" baseline="0" dirty="0" smtClean="0"/>
              <a:t> the objective of the first lesson.  Allow time for participants to re-read the exit ticket.  Facilitate a discussion about the major concept required by the exit ticket.</a:t>
            </a:r>
          </a:p>
          <a:p>
            <a:endParaRPr lang="en-US" i="1" baseline="0" dirty="0" smtClean="0"/>
          </a:p>
          <a:p>
            <a:r>
              <a:rPr lang="en-US" i="1" baseline="0" dirty="0" smtClean="0"/>
              <a:t>Click to advance the third bullet.  Allow time for participants to study the concept development and problem set.  If</a:t>
            </a:r>
            <a:r>
              <a:rPr lang="en-US" i="1" dirty="0" smtClean="0"/>
              <a:t> participants have paper copies of the lessons, encourage them to highlight the portions of the CD/PS that are critical in preparation for the exit ticket.</a:t>
            </a:r>
            <a:r>
              <a:rPr lang="en-US" i="1" baseline="0" dirty="0" smtClean="0"/>
              <a:t>  Facilitate a discussion about those portions of the lesson</a:t>
            </a:r>
            <a:r>
              <a:rPr lang="en-US" i="1" dirty="0" smtClean="0"/>
              <a:t> that </a:t>
            </a:r>
            <a:r>
              <a:rPr lang="en-US" i="1" baseline="0" dirty="0" smtClean="0"/>
              <a:t>are necessary in preparation for the exit ticket and those that</a:t>
            </a:r>
            <a:r>
              <a:rPr lang="en-US" i="1" dirty="0" smtClean="0"/>
              <a:t> </a:t>
            </a:r>
            <a:r>
              <a:rPr lang="en-US" i="1" baseline="0" dirty="0" smtClean="0"/>
              <a:t>go beyond the major concept needed for the exit ticket.</a:t>
            </a:r>
            <a:endParaRPr lang="en-US" i="1"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78</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2410015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Click to advance the first bullet. </a:t>
            </a:r>
            <a:r>
              <a:rPr lang="en-US" i="1" baseline="0" dirty="0" smtClean="0"/>
              <a:t>Facilitate a discussion about how participants’ previous observations might be further impacted as they consider the needs of a specific group of students.  As appropriate, draw attention to any relevant notes boxes in the margins of the lesson</a:t>
            </a:r>
            <a:r>
              <a:rPr lang="en-US" i="1" dirty="0" smtClean="0"/>
              <a:t>.  </a:t>
            </a:r>
          </a:p>
          <a:p>
            <a:endParaRPr lang="en-US" i="1" dirty="0" smtClean="0"/>
          </a:p>
          <a:p>
            <a:r>
              <a:rPr lang="en-US" i="1" dirty="0" smtClean="0"/>
              <a:t>Click to advance second bullet. </a:t>
            </a:r>
            <a:r>
              <a:rPr lang="en-US" i="1" baseline="0" dirty="0" smtClean="0"/>
              <a:t>Allow time for participants to read the exit ticket for the next lesson.  Facilitate a discussion about the relationship between the two exit tickets.</a:t>
            </a:r>
          </a:p>
          <a:p>
            <a:endParaRPr lang="en-US" i="1" baseline="0" dirty="0" smtClean="0"/>
          </a:p>
          <a:p>
            <a:r>
              <a:rPr lang="en-US" i="1" baseline="0" dirty="0" smtClean="0"/>
              <a:t>Click to advance the third bullet. Facilitate discussion about how these new observations might further impact their decisions regarding implementation of the first lesson.</a:t>
            </a:r>
            <a:endParaRPr lang="en-US" i="1"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79</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1886186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Click to advance the first bullet. </a:t>
            </a:r>
            <a:r>
              <a:rPr lang="en-US" i="1" baseline="0" dirty="0" smtClean="0"/>
              <a:t>Facilitate a discussion about how the student debrief is impacted by the implementation decisions made thus far</a:t>
            </a:r>
            <a:r>
              <a:rPr lang="en-US" i="1" dirty="0" smtClean="0"/>
              <a:t>.  </a:t>
            </a:r>
          </a:p>
          <a:p>
            <a:endParaRPr lang="en-US" i="1" dirty="0" smtClean="0"/>
          </a:p>
          <a:p>
            <a:r>
              <a:rPr lang="en-US" i="1" dirty="0" smtClean="0"/>
              <a:t>Click to advance second bullet. </a:t>
            </a:r>
            <a:r>
              <a:rPr lang="en-US" i="1" baseline="0" dirty="0" smtClean="0"/>
              <a:t>Facilitate a discussion about the other lesson components</a:t>
            </a:r>
            <a:r>
              <a:rPr lang="en-US" i="1" dirty="0" smtClean="0"/>
              <a:t> and the need to </a:t>
            </a:r>
            <a:r>
              <a:rPr lang="en-US" i="1" baseline="0" dirty="0" smtClean="0"/>
              <a:t>ensure that the balance of rigor is maintained.  </a:t>
            </a:r>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80</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6785107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i="1" dirty="0" smtClean="0"/>
              <a:t>Review</a:t>
            </a:r>
            <a:r>
              <a:rPr lang="en-US" i="1" baseline="0" dirty="0" smtClean="0"/>
              <a:t> the planning protocol.  If time allows, have participants go through the cycle again for the second lesson of the topic.</a:t>
            </a:r>
            <a:endParaRPr lang="en-US" i="1"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81</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75473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This are the items that are included throughout the Module Overview.</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7</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146411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time to discuss</a:t>
            </a:r>
            <a:r>
              <a:rPr lang="en-US" baseline="0" dirty="0" smtClean="0"/>
              <a:t> takeaways, questions, comments.</a:t>
            </a:r>
          </a:p>
          <a:p>
            <a:endParaRPr lang="en-US" baseline="0" dirty="0" smtClean="0"/>
          </a:p>
          <a:p>
            <a:r>
              <a:rPr lang="en-US" baseline="0" dirty="0" smtClean="0"/>
              <a:t>If there is time, another question that could be asked: What hesitations do you have about implementation?</a:t>
            </a:r>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82</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0018809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DiLet’s</a:t>
            </a:r>
            <a:r>
              <a:rPr lang="en-US" dirty="0" smtClean="0"/>
              <a:t> review some key points of this session: </a:t>
            </a:r>
            <a:endParaRPr lang="en-US" dirty="0" smtClean="0">
              <a:solidFill>
                <a:srgbClr val="FF0000"/>
              </a:solidFill>
            </a:endParaRPr>
          </a:p>
          <a:p>
            <a:pPr marL="186260" indent="-186260">
              <a:buFont typeface="Arial" panose="020B0604020202020204" pitchFamily="34" charset="0"/>
              <a:buChar char="•"/>
            </a:pPr>
            <a:r>
              <a:rPr lang="en-US" dirty="0" smtClean="0">
                <a:solidFill>
                  <a:srgbClr val="FF0000"/>
                </a:solidFill>
              </a:rPr>
              <a:t>Lessons designed for students to be active learners. </a:t>
            </a:r>
          </a:p>
          <a:p>
            <a:pPr marL="186260" indent="-186260">
              <a:buFont typeface="Arial" panose="020B0604020202020204" pitchFamily="34" charset="0"/>
              <a:buChar char="•"/>
            </a:pPr>
            <a:r>
              <a:rPr lang="en-US" dirty="0" smtClean="0">
                <a:solidFill>
                  <a:srgbClr val="FF0000"/>
                </a:solidFill>
              </a:rPr>
              <a:t>Teacher questioning guides students to explore ideas, investigate natural questions, and develop the big ideas that are the focus of the module. </a:t>
            </a:r>
          </a:p>
          <a:p>
            <a:r>
              <a:rPr lang="en-US" dirty="0" err="1" smtClean="0"/>
              <a:t>scuss</a:t>
            </a:r>
            <a:r>
              <a:rPr lang="en-US" dirty="0" smtClean="0"/>
              <a:t> key points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83</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3704345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key points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84</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7767847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key points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85</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4707999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Participants write</a:t>
            </a:r>
            <a:r>
              <a:rPr lang="en-US" baseline="0" dirty="0" smtClean="0"/>
              <a:t> their answers on an index card, which will be their exit tickets.</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86</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8552394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any remaining</a:t>
            </a:r>
            <a:r>
              <a:rPr lang="en-US" baseline="0" dirty="0" smtClean="0"/>
              <a:t> questions.</a:t>
            </a:r>
          </a:p>
          <a:p>
            <a:endParaRPr lang="en-US" baseline="0" dirty="0" smtClean="0"/>
          </a:p>
          <a:p>
            <a:r>
              <a:rPr lang="en-US" baseline="0" dirty="0" smtClean="0"/>
              <a:t>Check parking lot for more questions.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87</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253127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The table of contents shows the titles of each lesson, shows where each topic begins and ends. The table of contents also shows when to give each assessment during the module.</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110221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The overview narrative discusses different topics lessons will cover. The</a:t>
            </a:r>
            <a:r>
              <a:rPr lang="en-US" baseline="0" dirty="0" smtClean="0"/>
              <a:t> narrative is more specific than the table of contents.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9</a:t>
            </a:fld>
            <a:endParaRPr lang="en-US"/>
          </a:p>
        </p:txBody>
      </p:sp>
      <p:sp>
        <p:nvSpPr>
          <p:cNvPr id="5" name="Date Placeholder 4"/>
          <p:cNvSpPr>
            <a:spLocks noGrp="1"/>
          </p:cNvSpPr>
          <p:nvPr>
            <p:ph type="dt" idx="11"/>
          </p:nvPr>
        </p:nvSpPr>
        <p:spPr/>
        <p:txBody>
          <a:bodyPr/>
          <a:lstStyle/>
          <a:p>
            <a:r>
              <a:rPr lang="en-US" i="1" smtClean="0"/>
              <a:t>Grade 7 Module 1                                  Module Focus Session</a:t>
            </a:r>
            <a:endParaRPr lang="en-US" dirty="0"/>
          </a:p>
        </p:txBody>
      </p:sp>
      <p:sp>
        <p:nvSpPr>
          <p:cNvPr id="6" name="Footer Placeholder 5"/>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smtClean="0"/>
          </a:p>
        </p:txBody>
      </p:sp>
      <p:sp>
        <p:nvSpPr>
          <p:cNvPr id="7" name="Header Placeholder 6"/>
          <p:cNvSpPr>
            <a:spLocks noGrp="1"/>
          </p:cNvSpPr>
          <p:nvPr>
            <p:ph type="hdr" sz="quarter" idx="13"/>
          </p:nvPr>
        </p:nvSpPr>
        <p:spPr/>
        <p:txBody>
          <a:bodyPr/>
          <a:lstStyle/>
          <a:p>
            <a:r>
              <a:rPr lang="en-US" smtClean="0"/>
              <a:t>Eureka Math:  A Story of Ratios    www.CommonCore.org</a:t>
            </a:r>
            <a:endParaRPr lang="en-US" dirty="0"/>
          </a:p>
        </p:txBody>
      </p:sp>
    </p:spTree>
    <p:extLst>
      <p:ext uri="{BB962C8B-B14F-4D97-AF65-F5344CB8AC3E}">
        <p14:creationId xmlns:p14="http://schemas.microsoft.com/office/powerpoint/2010/main" val="3432088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3" descr="cc-math-logo-large.png"/>
          <p:cNvPicPr>
            <a:picLocks noChangeAspect="1"/>
          </p:cNvPicPr>
          <p:nvPr userDrawn="1"/>
        </p:nvPicPr>
        <p:blipFill>
          <a:blip r:embed="rId2"/>
          <a:stretch>
            <a:fillRect/>
          </a:stretch>
        </p:blipFill>
        <p:spPr>
          <a:xfrm>
            <a:off x="1371600" y="1676400"/>
            <a:ext cx="6218903" cy="2286000"/>
          </a:xfrm>
          <a:prstGeom prst="rect">
            <a:avLst/>
          </a:prstGeom>
        </p:spPr>
      </p:pic>
      <p:sp>
        <p:nvSpPr>
          <p:cNvPr id="16" name="Text Placeholder 15"/>
          <p:cNvSpPr>
            <a:spLocks noGrp="1"/>
          </p:cNvSpPr>
          <p:nvPr>
            <p:ph type="body" sz="quarter" idx="10"/>
          </p:nvPr>
        </p:nvSpPr>
        <p:spPr>
          <a:xfrm>
            <a:off x="457200" y="4187952"/>
            <a:ext cx="8229600" cy="758952"/>
          </a:xfrm>
        </p:spPr>
        <p:txBody>
          <a:bodyPr anchor="ctr" anchorCtr="0">
            <a:noAutofit/>
          </a:bodyPr>
          <a:lstStyle>
            <a:lvl1pPr algn="ctr">
              <a:defRPr sz="4400">
                <a:solidFill>
                  <a:srgbClr val="DF6314"/>
                </a:solidFill>
              </a:defRPr>
            </a:lvl1pPr>
          </a:lstStyle>
          <a:p>
            <a:pPr lvl="0"/>
            <a:r>
              <a:rPr lang="en-US" dirty="0" smtClean="0"/>
              <a:t>Click to edit Master text styles</a:t>
            </a:r>
          </a:p>
        </p:txBody>
      </p:sp>
      <p:sp>
        <p:nvSpPr>
          <p:cNvPr id="18" name="Text Placeholder 17"/>
          <p:cNvSpPr>
            <a:spLocks noGrp="1"/>
          </p:cNvSpPr>
          <p:nvPr>
            <p:ph type="body" sz="quarter" idx="11"/>
          </p:nvPr>
        </p:nvSpPr>
        <p:spPr>
          <a:xfrm>
            <a:off x="457200" y="4992624"/>
            <a:ext cx="8229600" cy="493776"/>
          </a:xfrm>
        </p:spPr>
        <p:txBody>
          <a:bodyPr>
            <a:noAutofit/>
          </a:bodyPr>
          <a:lstStyle>
            <a:lvl1pPr algn="ctr">
              <a:defRPr sz="2400">
                <a:solidFill>
                  <a:srgbClr val="636466"/>
                </a:solidFill>
                <a:latin typeface="Agenda-Bold"/>
              </a:defRPr>
            </a:lvl1pPr>
          </a:lstStyle>
          <a:p>
            <a:pPr lvl="0"/>
            <a:r>
              <a:rPr lang="en-US" dirty="0" smtClean="0"/>
              <a:t>Click to edit Master text styles</a:t>
            </a:r>
          </a:p>
        </p:txBody>
      </p:sp>
    </p:spTree>
    <p:extLst>
      <p:ext uri="{BB962C8B-B14F-4D97-AF65-F5344CB8AC3E}">
        <p14:creationId xmlns:p14="http://schemas.microsoft.com/office/powerpoint/2010/main" val="105433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19247459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42778350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35935759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87796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31736295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foregroundMark x1="40948" y1="16364" x2="58621" y2="25455"/>
                        <a14:foregroundMark x1="80603" y1="3896" x2="88793" y2="6753"/>
                        <a14:foregroundMark x1="8190" y1="2857" x2="18103" y2="5195"/>
                        <a14:foregroundMark x1="31034" y1="47792" x2="63793" y2="51169"/>
                      </a14:backgroundRemoval>
                    </a14:imgEffect>
                  </a14:imgLayer>
                </a14:imgProps>
              </a:ext>
              <a:ext uri="{28A0092B-C50C-407E-A947-70E740481C1C}">
                <a14:useLocalDpi xmlns:a14="http://schemas.microsoft.com/office/drawing/2010/main" val="0"/>
              </a:ext>
            </a:extLst>
          </a:blip>
          <a:stretch>
            <a:fillRect/>
          </a:stretch>
        </p:blipFill>
        <p:spPr>
          <a:xfrm>
            <a:off x="6629400" y="3793503"/>
            <a:ext cx="1856728" cy="2835897"/>
          </a:xfrm>
          <a:prstGeom prst="rect">
            <a:avLst/>
          </a:prstGeom>
        </p:spPr>
      </p:pic>
      <p:sp>
        <p:nvSpPr>
          <p:cNvPr id="11"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grpSp>
        <p:nvGrpSpPr>
          <p:cNvPr id="7" name="Group 6"/>
          <p:cNvGrpSpPr/>
          <p:nvPr userDrawn="1"/>
        </p:nvGrpSpPr>
        <p:grpSpPr>
          <a:xfrm>
            <a:off x="6248400" y="4503763"/>
            <a:ext cx="2326943" cy="2125637"/>
            <a:chOff x="6112674" y="4503763"/>
            <a:chExt cx="2326943" cy="2125637"/>
          </a:xfrm>
        </p:grpSpPr>
        <p:pic>
          <p:nvPicPr>
            <p:cNvPr id="10" name="Picture 9"/>
            <p:cNvPicPr/>
            <p:nvPr userDrawn="1"/>
          </p:nvPicPr>
          <p:blipFill>
            <a:blip r:embed="rId2">
              <a:extLst>
                <a:ext uri="{BEBA8EAE-BF5A-486C-A8C5-ECC9F3942E4B}">
                  <a14:imgProps xmlns:a14="http://schemas.microsoft.com/office/drawing/2010/main">
                    <a14:imgLayer r:embed="rId3">
                      <a14:imgEffect>
                        <a14:backgroundRemoval t="0" b="100000" l="0" r="100000">
                          <a14:foregroundMark x1="24415" y1="52893" x2="46488" y2="67769"/>
                          <a14:foregroundMark x1="56187" y1="50826" x2="77258" y2="67355"/>
                          <a14:foregroundMark x1="56187" y1="73140" x2="75585" y2="50826"/>
                          <a14:foregroundMark x1="23077" y1="67769" x2="23411" y2="67769"/>
                          <a14:foregroundMark x1="23411" y1="67769" x2="44147" y2="50000"/>
                        </a14:backgroundRemoval>
                      </a14:imgEffect>
                    </a14:imgLayer>
                  </a14:imgProps>
                </a:ext>
                <a:ext uri="{28A0092B-C50C-407E-A947-70E740481C1C}">
                  <a14:useLocalDpi xmlns:a14="http://schemas.microsoft.com/office/drawing/2010/main" val="0"/>
                </a:ext>
              </a:extLst>
            </a:blip>
            <a:stretch>
              <a:fillRect/>
            </a:stretch>
          </p:blipFill>
          <p:spPr>
            <a:xfrm>
              <a:off x="6112674" y="4503763"/>
              <a:ext cx="2326943" cy="2125637"/>
            </a:xfrm>
            <a:prstGeom prst="rect">
              <a:avLst/>
            </a:prstGeom>
          </p:spPr>
        </p:pic>
        <p:sp>
          <p:nvSpPr>
            <p:cNvPr id="11" name="Oval Callout 10"/>
            <p:cNvSpPr/>
            <p:nvPr userDrawn="1"/>
          </p:nvSpPr>
          <p:spPr>
            <a:xfrm>
              <a:off x="6136021" y="4530628"/>
              <a:ext cx="914400" cy="754037"/>
            </a:xfrm>
            <a:prstGeom prst="wedgeEllipseCallout">
              <a:avLst>
                <a:gd name="adj1" fmla="val 33124"/>
                <a:gd name="adj2" fmla="val 67442"/>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Callout 11"/>
            <p:cNvSpPr/>
            <p:nvPr userDrawn="1"/>
          </p:nvSpPr>
          <p:spPr>
            <a:xfrm flipH="1">
              <a:off x="7520549" y="4528980"/>
              <a:ext cx="914400" cy="754037"/>
            </a:xfrm>
            <a:prstGeom prst="wedgeEllipseCallout">
              <a:avLst>
                <a:gd name="adj1" fmla="val 33124"/>
                <a:gd name="adj2" fmla="val 67442"/>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4"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2" descr="C:\Documents and Settings\jdiniz\Local Settings\Temporary Internet Files\Content.IE5\3CKUH0AK\MC900239461[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1" y="4419600"/>
            <a:ext cx="1883007" cy="219456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2202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9"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19648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spcBef>
                <a:spcPts val="0"/>
              </a:spcBef>
              <a:spcAft>
                <a:spcPts val="1200"/>
              </a:spcAft>
              <a:defRPr sz="2600"/>
            </a:lvl1pPr>
            <a:lvl2pPr>
              <a:spcBef>
                <a:spcPts val="0"/>
              </a:spcBef>
              <a:spcAft>
                <a:spcPts val="1200"/>
              </a:spcAft>
              <a:defRPr sz="2400"/>
            </a:lvl2pPr>
            <a:lvl3pPr>
              <a:spcBef>
                <a:spcPts val="0"/>
              </a:spcBef>
              <a:spcAft>
                <a:spcPts val="1200"/>
              </a:spcAft>
              <a:defRPr sz="2200"/>
            </a:lvl3pPr>
            <a:lvl4pPr>
              <a:spcBef>
                <a:spcPts val="0"/>
              </a:spcBef>
              <a:spcAft>
                <a:spcPts val="1200"/>
              </a:spcAft>
              <a:defRPr sz="1800"/>
            </a:lvl4pPr>
            <a:lvl5pPr>
              <a:spcBef>
                <a:spcPts val="0"/>
              </a:spcBef>
              <a:spcAft>
                <a:spcPts val="1200"/>
              </a:spcAft>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86868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ackground.png"/>
          <p:cNvPicPr>
            <a:picLocks/>
          </p:cNvPicPr>
          <p:nvPr userDrawn="1"/>
        </p:nvPicPr>
        <p:blipFill>
          <a:blip r:embed="rId15"/>
          <a:stretch>
            <a:fillRect/>
          </a:stretch>
        </p:blipFill>
        <p:spPr>
          <a:xfrm>
            <a:off x="0" y="152400"/>
            <a:ext cx="9144000" cy="6705600"/>
          </a:xfrm>
          <a:prstGeom prst="rect">
            <a:avLst/>
          </a:prstGeom>
        </p:spPr>
      </p:pic>
      <p:sp>
        <p:nvSpPr>
          <p:cNvPr id="2" name="Title Placeholder 1"/>
          <p:cNvSpPr>
            <a:spLocks noGrp="1"/>
          </p:cNvSpPr>
          <p:nvPr>
            <p:ph type="title"/>
          </p:nvPr>
        </p:nvSpPr>
        <p:spPr>
          <a:xfrm>
            <a:off x="381000" y="1341437"/>
            <a:ext cx="8229600" cy="762000"/>
          </a:xfrm>
          <a:prstGeom prst="rect">
            <a:avLst/>
          </a:prstGeom>
        </p:spPr>
        <p:txBody>
          <a:bodyPr vert="horz" lIns="91440" tIns="45720" rIns="91440" bIns="45720" rtlCol="0" anchor="ctr">
            <a:normAutofit/>
          </a:bodyPr>
          <a:lstStyle/>
          <a:p>
            <a:r>
              <a:rPr lang="en-US" dirty="0" smtClean="0"/>
              <a:t>H1 Headline Style</a:t>
            </a:r>
            <a:endParaRPr lang="en-US" dirty="0"/>
          </a:p>
        </p:txBody>
      </p:sp>
      <p:sp>
        <p:nvSpPr>
          <p:cNvPr id="3" name="Text Placeholder 2"/>
          <p:cNvSpPr>
            <a:spLocks noGrp="1"/>
          </p:cNvSpPr>
          <p:nvPr>
            <p:ph type="body" idx="1"/>
          </p:nvPr>
        </p:nvSpPr>
        <p:spPr>
          <a:xfrm>
            <a:off x="381000" y="2408237"/>
            <a:ext cx="8229600" cy="1706563"/>
          </a:xfrm>
          <a:prstGeom prst="rect">
            <a:avLst/>
          </a:prstGeom>
        </p:spPr>
        <p:txBody>
          <a:bodyPr vert="horz" lIns="91440" tIns="45720" rIns="91440" bIns="45720" rtlCol="0" anchor="t">
            <a:normAutofit/>
          </a:bodyPr>
          <a:lstStyle/>
          <a:p>
            <a:pPr lvl="0"/>
            <a:r>
              <a:rPr lang="en-US" dirty="0" smtClean="0"/>
              <a:t>H2 Headline Style</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649" r:id="rId2"/>
    <p:sldLayoutId id="2147483716" r:id="rId3"/>
    <p:sldLayoutId id="2147483695" r:id="rId4"/>
    <p:sldLayoutId id="2147483696" r:id="rId5"/>
    <p:sldLayoutId id="2147483697" r:id="rId6"/>
    <p:sldLayoutId id="2147483654" r:id="rId7"/>
    <p:sldLayoutId id="2147483653" r:id="rId8"/>
    <p:sldLayoutId id="2147483655" r:id="rId9"/>
    <p:sldLayoutId id="2147483713" r:id="rId10"/>
    <p:sldLayoutId id="2147483714" r:id="rId11"/>
    <p:sldLayoutId id="2147483715" r:id="rId12"/>
    <p:sldLayoutId id="2147483719" r:id="rId13"/>
  </p:sldLayoutIdLst>
  <p:txStyles>
    <p:titleStyle>
      <a:lvl1pPr algn="l" defTabSz="457200" rtl="0" eaLnBrk="1" latinLnBrk="0" hangingPunct="1">
        <a:spcBef>
          <a:spcPct val="0"/>
        </a:spcBef>
        <a:buNone/>
        <a:defRPr sz="4400" b="0" i="0" kern="1200">
          <a:solidFill>
            <a:srgbClr val="DF6314"/>
          </a:solidFill>
          <a:latin typeface="Agenda-Light"/>
          <a:ea typeface="+mj-ea"/>
          <a:cs typeface="Agenda-Light"/>
        </a:defRPr>
      </a:lvl1pPr>
    </p:titleStyle>
    <p:body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53.wmf"/></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p:cNvSpPr txBox="1">
            <a:spLocks/>
          </p:cNvSpPr>
          <p:nvPr/>
        </p:nvSpPr>
        <p:spPr>
          <a:xfrm>
            <a:off x="1866900" y="4191000"/>
            <a:ext cx="5372100" cy="1752600"/>
          </a:xfrm>
          <a:prstGeom prst="roundRect">
            <a:avLst/>
          </a:prstGeom>
          <a:solidFill>
            <a:schemeClr val="bg1">
              <a:alpha val="56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DF6314"/>
                </a:solidFill>
                <a:effectLst/>
                <a:uLnTx/>
                <a:uFillTx/>
                <a:latin typeface="Agenda-Light"/>
                <a:ea typeface="+mj-ea"/>
                <a:cs typeface="Agenda-Light"/>
              </a:rPr>
              <a:t>A Story of Ratios</a:t>
            </a:r>
          </a:p>
          <a:p>
            <a:pPr marL="0" lvl="1" algn="ctr"/>
            <a:r>
              <a:rPr lang="en-US" sz="2600" dirty="0">
                <a:solidFill>
                  <a:srgbClr val="636466"/>
                </a:solidFill>
                <a:latin typeface="Agenda-Bold"/>
                <a:cs typeface="Agenda-Bold"/>
              </a:rPr>
              <a:t>Grade 7 Module 1</a:t>
            </a:r>
          </a:p>
          <a:p>
            <a:pPr marL="0" lvl="1" algn="ctr"/>
            <a:r>
              <a:rPr lang="en-US" sz="2000" dirty="0">
                <a:solidFill>
                  <a:srgbClr val="636466"/>
                </a:solidFill>
                <a:latin typeface="Agenda-Bold"/>
                <a:cs typeface="Agenda-Bold"/>
              </a:rPr>
              <a:t>Lesson Study and Instructional </a:t>
            </a:r>
            <a:r>
              <a:rPr lang="en-US" sz="2000" dirty="0" smtClean="0">
                <a:solidFill>
                  <a:srgbClr val="636466"/>
                </a:solidFill>
                <a:latin typeface="Agenda-Bold"/>
                <a:cs typeface="Agenda-Bold"/>
              </a:rPr>
              <a:t>Sequence</a:t>
            </a:r>
            <a:endParaRPr lang="en-US" sz="2000" dirty="0">
              <a:solidFill>
                <a:srgbClr val="636466"/>
              </a:solidFill>
              <a:latin typeface="Agenda-Bold"/>
              <a:cs typeface="Agenda-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Overview Narrative</a:t>
            </a:r>
            <a:endParaRPr lang="en-US" dirty="0"/>
          </a:p>
        </p:txBody>
      </p:sp>
      <p:sp>
        <p:nvSpPr>
          <p:cNvPr id="3" name="Content Placeholder 2"/>
          <p:cNvSpPr>
            <a:spLocks noGrp="1"/>
          </p:cNvSpPr>
          <p:nvPr>
            <p:ph idx="1"/>
          </p:nvPr>
        </p:nvSpPr>
        <p:spPr/>
        <p:txBody>
          <a:bodyPr/>
          <a:lstStyle/>
          <a:p>
            <a:pPr marL="977900" lvl="0" indent="-977900">
              <a:spcBef>
                <a:spcPct val="20000"/>
              </a:spcBef>
              <a:spcAft>
                <a:spcPts val="0"/>
              </a:spcAft>
            </a:pPr>
            <a:r>
              <a:rPr lang="en-US" sz="2000" dirty="0"/>
              <a:t>Topic A:</a:t>
            </a:r>
          </a:p>
          <a:p>
            <a:pPr marL="977900" lvl="0" indent="-977900">
              <a:spcBef>
                <a:spcPct val="20000"/>
              </a:spcBef>
              <a:spcAft>
                <a:spcPts val="0"/>
              </a:spcAft>
            </a:pPr>
            <a:endParaRPr lang="en-US" sz="2000" dirty="0"/>
          </a:p>
          <a:p>
            <a:pPr marL="977900" lvl="0" indent="-977900">
              <a:spcBef>
                <a:spcPct val="20000"/>
              </a:spcBef>
              <a:spcAft>
                <a:spcPts val="0"/>
              </a:spcAft>
            </a:pPr>
            <a:endParaRPr lang="en-US" sz="1300" dirty="0"/>
          </a:p>
          <a:p>
            <a:pPr marL="977900" lvl="0" indent="-977900">
              <a:spcBef>
                <a:spcPct val="20000"/>
              </a:spcBef>
              <a:spcAft>
                <a:spcPts val="0"/>
              </a:spcAft>
            </a:pPr>
            <a:r>
              <a:rPr lang="en-US" sz="2000" dirty="0"/>
              <a:t>Topic B:</a:t>
            </a:r>
          </a:p>
          <a:p>
            <a:pPr marL="977900" lvl="0" indent="-977900">
              <a:spcBef>
                <a:spcPct val="20000"/>
              </a:spcBef>
              <a:spcAft>
                <a:spcPts val="0"/>
              </a:spcAft>
            </a:pPr>
            <a:endParaRPr lang="en-US" sz="2000" dirty="0"/>
          </a:p>
          <a:p>
            <a:pPr marL="977900" lvl="0" indent="-977900">
              <a:spcBef>
                <a:spcPct val="20000"/>
              </a:spcBef>
              <a:spcAft>
                <a:spcPts val="0"/>
              </a:spcAft>
            </a:pPr>
            <a:endParaRPr lang="en-US" sz="1200" dirty="0"/>
          </a:p>
          <a:p>
            <a:pPr marL="977900" lvl="0" indent="-977900">
              <a:spcBef>
                <a:spcPct val="20000"/>
              </a:spcBef>
              <a:spcAft>
                <a:spcPts val="0"/>
              </a:spcAft>
            </a:pPr>
            <a:r>
              <a:rPr lang="en-US" sz="2000" dirty="0"/>
              <a:t>Topic C:</a:t>
            </a:r>
          </a:p>
          <a:p>
            <a:pPr marL="977900" lvl="0" indent="-977900">
              <a:spcBef>
                <a:spcPct val="20000"/>
              </a:spcBef>
              <a:spcAft>
                <a:spcPts val="0"/>
              </a:spcAft>
            </a:pPr>
            <a:endParaRPr lang="en-US" sz="2000" dirty="0"/>
          </a:p>
          <a:p>
            <a:pPr marL="977900" lvl="0" indent="-977900">
              <a:spcBef>
                <a:spcPct val="20000"/>
              </a:spcBef>
              <a:spcAft>
                <a:spcPts val="0"/>
              </a:spcAft>
            </a:pPr>
            <a:endParaRPr lang="en-US" sz="2900" dirty="0"/>
          </a:p>
          <a:p>
            <a:pPr marL="977900" lvl="0" indent="-977900">
              <a:spcBef>
                <a:spcPct val="20000"/>
              </a:spcBef>
              <a:spcAft>
                <a:spcPts val="0"/>
              </a:spcAft>
            </a:pPr>
            <a:r>
              <a:rPr lang="en-US" sz="2000" dirty="0"/>
              <a:t>Topic D:</a:t>
            </a:r>
          </a:p>
          <a:p>
            <a:endParaRPr lang="en-US" dirty="0"/>
          </a:p>
        </p:txBody>
      </p:sp>
      <p:sp>
        <p:nvSpPr>
          <p:cNvPr id="4" name="Text Placeholder 3"/>
          <p:cNvSpPr>
            <a:spLocks noGrp="1"/>
          </p:cNvSpPr>
          <p:nvPr>
            <p:ph type="body" sz="quarter" idx="13"/>
          </p:nvPr>
        </p:nvSpPr>
        <p:spPr/>
        <p:txBody>
          <a:bodyPr/>
          <a:lstStyle/>
          <a:p>
            <a:r>
              <a:rPr lang="en-US" dirty="0" smtClean="0"/>
              <a:t>Module Overview / Page 3</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1371600" y="2743200"/>
                <a:ext cx="7315200" cy="1015663"/>
              </a:xfrm>
              <a:prstGeom prst="rect">
                <a:avLst/>
              </a:prstGeom>
            </p:spPr>
            <p:txBody>
              <a:bodyPr wrap="square">
                <a:spAutoFit/>
              </a:bodyPr>
              <a:lstStyle/>
              <a:p>
                <a:pPr lvl="0">
                  <a:spcBef>
                    <a:spcPct val="20000"/>
                  </a:spcBef>
                </a:pPr>
                <a:r>
                  <a:rPr lang="en-US" sz="2000" dirty="0">
                    <a:solidFill>
                      <a:srgbClr val="194467"/>
                    </a:solidFill>
                    <a:latin typeface="Agenda-Light"/>
                  </a:rPr>
                  <a:t>Define the constant of proportionality and use it to represent proportional relationships with an equation, interpret the meaning of key points </a:t>
                </a:r>
                <a14:m>
                  <m:oMath xmlns:m="http://schemas.openxmlformats.org/officeDocument/2006/math">
                    <m:r>
                      <a:rPr lang="en-US" sz="2000" i="1" dirty="0">
                        <a:solidFill>
                          <a:srgbClr val="194467"/>
                        </a:solidFill>
                        <a:latin typeface="Cambria Math"/>
                      </a:rPr>
                      <m:t>(0,0) </m:t>
                    </m:r>
                  </m:oMath>
                </a14:m>
                <a:r>
                  <a:rPr lang="en-US" sz="2000" dirty="0">
                    <a:solidFill>
                      <a:srgbClr val="194467"/>
                    </a:solidFill>
                    <a:latin typeface="Agenda-Light"/>
                  </a:rPr>
                  <a:t>and </a:t>
                </a:r>
                <a14:m>
                  <m:oMath xmlns:m="http://schemas.openxmlformats.org/officeDocument/2006/math">
                    <m:r>
                      <a:rPr lang="en-US" sz="2000" i="1" dirty="0">
                        <a:solidFill>
                          <a:srgbClr val="194467"/>
                        </a:solidFill>
                        <a:latin typeface="Cambria Math"/>
                      </a:rPr>
                      <m:t>(1,</m:t>
                    </m:r>
                    <m:r>
                      <a:rPr lang="en-US" sz="2000" i="1" dirty="0">
                        <a:solidFill>
                          <a:srgbClr val="194467"/>
                        </a:solidFill>
                        <a:latin typeface="Cambria Math"/>
                      </a:rPr>
                      <m:t>𝑟</m:t>
                    </m:r>
                    <m:r>
                      <a:rPr lang="en-US" sz="2000" i="1" dirty="0">
                        <a:solidFill>
                          <a:srgbClr val="194467"/>
                        </a:solidFill>
                        <a:latin typeface="Cambria Math"/>
                      </a:rPr>
                      <m:t>) </m:t>
                    </m:r>
                  </m:oMath>
                </a14:m>
                <a:r>
                  <a:rPr lang="en-US" sz="2000" dirty="0">
                    <a:solidFill>
                      <a:srgbClr val="194467"/>
                    </a:solidFill>
                    <a:latin typeface="Agenda-Light"/>
                  </a:rPr>
                  <a:t>where </a:t>
                </a:r>
                <a14:m>
                  <m:oMath xmlns:m="http://schemas.openxmlformats.org/officeDocument/2006/math">
                    <m:r>
                      <a:rPr lang="en-US" sz="2000" i="1" dirty="0">
                        <a:solidFill>
                          <a:srgbClr val="194467"/>
                        </a:solidFill>
                        <a:latin typeface="Cambria Math"/>
                      </a:rPr>
                      <m:t>𝑟</m:t>
                    </m:r>
                  </m:oMath>
                </a14:m>
                <a:r>
                  <a:rPr lang="en-US" sz="2000" dirty="0">
                    <a:solidFill>
                      <a:srgbClr val="194467"/>
                    </a:solidFill>
                    <a:latin typeface="Agenda-Light"/>
                  </a:rPr>
                  <a:t> is the unit rate.</a:t>
                </a:r>
              </a:p>
            </p:txBody>
          </p:sp>
        </mc:Choice>
        <mc:Fallback xmlns="">
          <p:sp>
            <p:nvSpPr>
              <p:cNvPr id="5" name="Rectangle 4"/>
              <p:cNvSpPr>
                <a:spLocks noRot="1" noChangeAspect="1" noMove="1" noResize="1" noEditPoints="1" noAdjustHandles="1" noChangeArrowheads="1" noChangeShapeType="1" noTextEdit="1"/>
              </p:cNvSpPr>
              <p:nvPr/>
            </p:nvSpPr>
            <p:spPr>
              <a:xfrm>
                <a:off x="1371600" y="2743200"/>
                <a:ext cx="7315200" cy="1015663"/>
              </a:xfrm>
              <a:prstGeom prst="rect">
                <a:avLst/>
              </a:prstGeom>
              <a:blipFill rotWithShape="1">
                <a:blip r:embed="rId3"/>
                <a:stretch>
                  <a:fillRect l="-833" t="-2395" b="-10180"/>
                </a:stretch>
              </a:blipFill>
            </p:spPr>
            <p:txBody>
              <a:bodyPr/>
              <a:lstStyle/>
              <a:p>
                <a:r>
                  <a:rPr lang="en-US">
                    <a:noFill/>
                  </a:rPr>
                  <a:t> </a:t>
                </a:r>
              </a:p>
            </p:txBody>
          </p:sp>
        </mc:Fallback>
      </mc:AlternateContent>
      <p:sp>
        <p:nvSpPr>
          <p:cNvPr id="6" name="Rectangle 5"/>
          <p:cNvSpPr/>
          <p:nvPr/>
        </p:nvSpPr>
        <p:spPr>
          <a:xfrm>
            <a:off x="1371600" y="3705761"/>
            <a:ext cx="7315200" cy="1323439"/>
          </a:xfrm>
          <a:prstGeom prst="rect">
            <a:avLst/>
          </a:prstGeom>
        </p:spPr>
        <p:txBody>
          <a:bodyPr wrap="square">
            <a:spAutoFit/>
          </a:bodyPr>
          <a:lstStyle/>
          <a:p>
            <a:pPr lvl="0">
              <a:spcBef>
                <a:spcPct val="20000"/>
              </a:spcBef>
            </a:pPr>
            <a:r>
              <a:rPr lang="en-US" sz="2000" dirty="0">
                <a:solidFill>
                  <a:srgbClr val="194467"/>
                </a:solidFill>
                <a:latin typeface="Agenda-Light"/>
              </a:rPr>
              <a:t>Compute unit rates involving fractions, find equivalent ratios of two partial quantities given a part-to-part ratio and the total of the quantities, solve multi-step ratio problems including markup, markdown, and commission.</a:t>
            </a:r>
          </a:p>
        </p:txBody>
      </p:sp>
      <p:sp>
        <p:nvSpPr>
          <p:cNvPr id="7" name="Rectangle 6"/>
          <p:cNvSpPr/>
          <p:nvPr/>
        </p:nvSpPr>
        <p:spPr>
          <a:xfrm>
            <a:off x="1371600" y="4953000"/>
            <a:ext cx="7315200" cy="707886"/>
          </a:xfrm>
          <a:prstGeom prst="rect">
            <a:avLst/>
          </a:prstGeom>
        </p:spPr>
        <p:txBody>
          <a:bodyPr wrap="square">
            <a:spAutoFit/>
          </a:bodyPr>
          <a:lstStyle/>
          <a:p>
            <a:r>
              <a:rPr lang="en-US" sz="2000" dirty="0">
                <a:solidFill>
                  <a:srgbClr val="194467"/>
                </a:solidFill>
                <a:latin typeface="Agenda-Light"/>
              </a:rPr>
              <a:t>Explore scale drawings and recognize the term scale factor as the constant of proportionality.</a:t>
            </a:r>
            <a:endParaRPr lang="en-US" sz="1600" dirty="0"/>
          </a:p>
        </p:txBody>
      </p:sp>
      <p:sp>
        <p:nvSpPr>
          <p:cNvPr id="8" name="Rectangle 7"/>
          <p:cNvSpPr/>
          <p:nvPr/>
        </p:nvSpPr>
        <p:spPr>
          <a:xfrm>
            <a:off x="1371600" y="1803737"/>
            <a:ext cx="7467600" cy="1015663"/>
          </a:xfrm>
          <a:prstGeom prst="rect">
            <a:avLst/>
          </a:prstGeom>
        </p:spPr>
        <p:txBody>
          <a:bodyPr wrap="square">
            <a:spAutoFit/>
          </a:bodyPr>
          <a:lstStyle/>
          <a:p>
            <a:pPr lvl="0">
              <a:spcBef>
                <a:spcPct val="20000"/>
              </a:spcBef>
            </a:pPr>
            <a:r>
              <a:rPr lang="en-US" sz="2000" dirty="0">
                <a:solidFill>
                  <a:srgbClr val="194467"/>
                </a:solidFill>
                <a:latin typeface="Agenda-Light"/>
              </a:rPr>
              <a:t>Explore what it means to be </a:t>
            </a:r>
            <a:r>
              <a:rPr lang="en-US" sz="2000" i="1" dirty="0">
                <a:solidFill>
                  <a:srgbClr val="194467"/>
                </a:solidFill>
                <a:latin typeface="Agenda-Light"/>
              </a:rPr>
              <a:t>proportional to </a:t>
            </a:r>
            <a:r>
              <a:rPr lang="en-US" sz="2000" dirty="0">
                <a:solidFill>
                  <a:srgbClr val="194467"/>
                </a:solidFill>
                <a:latin typeface="Agenda-Light"/>
              </a:rPr>
              <a:t>and how to determine if two types of quantities are in a </a:t>
            </a:r>
            <a:r>
              <a:rPr lang="en-US" sz="2000" i="1" dirty="0">
                <a:solidFill>
                  <a:srgbClr val="194467"/>
                </a:solidFill>
                <a:latin typeface="Agenda-Light"/>
              </a:rPr>
              <a:t>proportional relationship, </a:t>
            </a:r>
            <a:r>
              <a:rPr lang="en-US" sz="2000" dirty="0">
                <a:solidFill>
                  <a:srgbClr val="194467"/>
                </a:solidFill>
                <a:latin typeface="Agenda-Light"/>
              </a:rPr>
              <a:t>examining both tables and graphs.</a:t>
            </a:r>
          </a:p>
        </p:txBody>
      </p:sp>
    </p:spTree>
    <p:extLst>
      <p:ext uri="{BB962C8B-B14F-4D97-AF65-F5344CB8AC3E}">
        <p14:creationId xmlns:p14="http://schemas.microsoft.com/office/powerpoint/2010/main" val="38040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Focus Standards</a:t>
            </a:r>
            <a:endParaRPr lang="en-US" dirty="0"/>
          </a:p>
        </p:txBody>
      </p:sp>
      <p:sp>
        <p:nvSpPr>
          <p:cNvPr id="3" name="Content Placeholder 2"/>
          <p:cNvSpPr>
            <a:spLocks noGrp="1"/>
          </p:cNvSpPr>
          <p:nvPr>
            <p:ph idx="1"/>
          </p:nvPr>
        </p:nvSpPr>
        <p:spPr>
          <a:xfrm>
            <a:off x="304800" y="1776350"/>
            <a:ext cx="4953000" cy="4572000"/>
          </a:xfrm>
        </p:spPr>
        <p:txBody>
          <a:bodyPr/>
          <a:lstStyle/>
          <a:p>
            <a:pPr marL="0" indent="0"/>
            <a:r>
              <a:rPr lang="en-US" dirty="0"/>
              <a:t>Which Common Core State Standards will be covered in Module 1?</a:t>
            </a:r>
          </a:p>
          <a:p>
            <a:pPr indent="6350"/>
            <a:endParaRPr lang="en-US" dirty="0"/>
          </a:p>
        </p:txBody>
      </p:sp>
      <p:sp>
        <p:nvSpPr>
          <p:cNvPr id="4" name="Text Placeholder 3"/>
          <p:cNvSpPr>
            <a:spLocks noGrp="1"/>
          </p:cNvSpPr>
          <p:nvPr>
            <p:ph type="body" sz="quarter" idx="13"/>
          </p:nvPr>
        </p:nvSpPr>
        <p:spPr/>
        <p:txBody>
          <a:bodyPr/>
          <a:lstStyle/>
          <a:p>
            <a:r>
              <a:rPr lang="en-US" dirty="0" smtClean="0"/>
              <a:t>Module Overview / Page 4</a:t>
            </a: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339" y="1600200"/>
            <a:ext cx="3428061" cy="4398039"/>
          </a:xfrm>
          <a:prstGeom prst="rect">
            <a:avLst/>
          </a:prstGeom>
          <a:ln>
            <a:solidFill>
              <a:srgbClr val="194467"/>
            </a:solidFill>
          </a:ln>
        </p:spPr>
      </p:pic>
    </p:spTree>
    <p:extLst>
      <p:ext uri="{BB962C8B-B14F-4D97-AF65-F5344CB8AC3E}">
        <p14:creationId xmlns:p14="http://schemas.microsoft.com/office/powerpoint/2010/main" val="112302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Standards</a:t>
            </a:r>
          </a:p>
        </p:txBody>
      </p:sp>
      <p:sp>
        <p:nvSpPr>
          <p:cNvPr id="3" name="Content Placeholder 2"/>
          <p:cNvSpPr>
            <a:spLocks noGrp="1"/>
          </p:cNvSpPr>
          <p:nvPr>
            <p:ph idx="1"/>
          </p:nvPr>
        </p:nvSpPr>
        <p:spPr>
          <a:xfrm>
            <a:off x="304800" y="1776350"/>
            <a:ext cx="4343400" cy="4572000"/>
          </a:xfrm>
        </p:spPr>
        <p:txBody>
          <a:bodyPr/>
          <a:lstStyle/>
          <a:p>
            <a:pPr marL="0" lvl="0" indent="0">
              <a:spcBef>
                <a:spcPct val="20000"/>
              </a:spcBef>
              <a:spcAft>
                <a:spcPts val="0"/>
              </a:spcAft>
            </a:pPr>
            <a:r>
              <a:rPr lang="en-US" sz="2400" dirty="0"/>
              <a:t>What are students expected to know under the Common Core Standards as they enter Grade 7 Module 1?</a:t>
            </a:r>
          </a:p>
          <a:p>
            <a:endParaRPr lang="en-US" dirty="0"/>
          </a:p>
        </p:txBody>
      </p:sp>
      <p:sp>
        <p:nvSpPr>
          <p:cNvPr id="4" name="Text Placeholder 3"/>
          <p:cNvSpPr>
            <a:spLocks noGrp="1"/>
          </p:cNvSpPr>
          <p:nvPr>
            <p:ph type="body" sz="quarter" idx="13"/>
          </p:nvPr>
        </p:nvSpPr>
        <p:spPr/>
        <p:txBody>
          <a:bodyPr/>
          <a:lstStyle/>
          <a:p>
            <a:r>
              <a:rPr lang="en-US" dirty="0" smtClean="0"/>
              <a:t>Module Overview / Page 5</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371600"/>
            <a:ext cx="3317568" cy="4315106"/>
          </a:xfrm>
          <a:prstGeom prst="rect">
            <a:avLst/>
          </a:prstGeom>
          <a:ln>
            <a:solidFill>
              <a:srgbClr val="194467"/>
            </a:solidFill>
          </a:ln>
        </p:spPr>
      </p:pic>
    </p:spTree>
    <p:extLst>
      <p:ext uri="{BB962C8B-B14F-4D97-AF65-F5344CB8AC3E}">
        <p14:creationId xmlns:p14="http://schemas.microsoft.com/office/powerpoint/2010/main" val="3220384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548065"/>
            <a:ext cx="3337935" cy="4319335"/>
          </a:xfrm>
          <a:prstGeom prst="rect">
            <a:avLst/>
          </a:prstGeom>
        </p:spPr>
      </p:pic>
      <p:grpSp>
        <p:nvGrpSpPr>
          <p:cNvPr id="6" name="Group 5"/>
          <p:cNvGrpSpPr/>
          <p:nvPr/>
        </p:nvGrpSpPr>
        <p:grpSpPr>
          <a:xfrm>
            <a:off x="5105401" y="1536700"/>
            <a:ext cx="3378200" cy="4330700"/>
            <a:chOff x="5130801" y="1524000"/>
            <a:chExt cx="3182002" cy="4102100"/>
          </a:xfrm>
        </p:grpSpPr>
        <p:sp>
          <p:nvSpPr>
            <p:cNvPr id="7" name="Rectangle 6"/>
            <p:cNvSpPr/>
            <p:nvPr/>
          </p:nvSpPr>
          <p:spPr>
            <a:xfrm>
              <a:off x="5130801" y="1524000"/>
              <a:ext cx="3182002" cy="381000"/>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Rectangle 7"/>
            <p:cNvSpPr/>
            <p:nvPr/>
          </p:nvSpPr>
          <p:spPr>
            <a:xfrm>
              <a:off x="5130801" y="1905000"/>
              <a:ext cx="127000" cy="3721100"/>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ectangle 8"/>
            <p:cNvSpPr/>
            <p:nvPr/>
          </p:nvSpPr>
          <p:spPr>
            <a:xfrm>
              <a:off x="8160403" y="1905000"/>
              <a:ext cx="152400" cy="3721100"/>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p:nvSpPr>
          <p:spPr>
            <a:xfrm>
              <a:off x="5257799" y="3244235"/>
              <a:ext cx="2902603" cy="2381865"/>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sz="3300" dirty="0"/>
              <a:t>Focus Standards for Mathematical Practice</a:t>
            </a:r>
            <a:endParaRPr lang="en-US" dirty="0"/>
          </a:p>
        </p:txBody>
      </p:sp>
      <p:sp>
        <p:nvSpPr>
          <p:cNvPr id="3" name="Content Placeholder 2"/>
          <p:cNvSpPr>
            <a:spLocks noGrp="1"/>
          </p:cNvSpPr>
          <p:nvPr>
            <p:ph idx="1"/>
          </p:nvPr>
        </p:nvSpPr>
        <p:spPr>
          <a:xfrm>
            <a:off x="304800" y="1776350"/>
            <a:ext cx="4935430" cy="4572000"/>
          </a:xfrm>
        </p:spPr>
        <p:txBody>
          <a:bodyPr/>
          <a:lstStyle/>
          <a:p>
            <a:pPr marL="0" indent="0"/>
            <a:r>
              <a:rPr lang="en-US" dirty="0"/>
              <a:t>What specific mathematical practices will be evident in Module 1?</a:t>
            </a:r>
          </a:p>
          <a:p>
            <a:endParaRPr lang="en-US" dirty="0"/>
          </a:p>
        </p:txBody>
      </p:sp>
      <p:sp>
        <p:nvSpPr>
          <p:cNvPr id="4" name="Text Placeholder 3"/>
          <p:cNvSpPr>
            <a:spLocks noGrp="1"/>
          </p:cNvSpPr>
          <p:nvPr>
            <p:ph type="body" sz="quarter" idx="13"/>
          </p:nvPr>
        </p:nvSpPr>
        <p:spPr/>
        <p:txBody>
          <a:bodyPr/>
          <a:lstStyle/>
          <a:p>
            <a:r>
              <a:rPr lang="en-US" dirty="0" smtClean="0"/>
              <a:t>Module Overview / Page 6</a:t>
            </a:r>
            <a:endParaRPr lang="en-US" dirty="0"/>
          </a:p>
        </p:txBody>
      </p:sp>
    </p:spTree>
    <p:extLst>
      <p:ext uri="{BB962C8B-B14F-4D97-AF65-F5344CB8AC3E}">
        <p14:creationId xmlns:p14="http://schemas.microsoft.com/office/powerpoint/2010/main" val="191664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883" y="1384300"/>
            <a:ext cx="3346717" cy="4330700"/>
          </a:xfrm>
          <a:prstGeom prst="rect">
            <a:avLst/>
          </a:prstGeom>
          <a:ln>
            <a:solidFill>
              <a:srgbClr val="194467"/>
            </a:solidFill>
          </a:ln>
        </p:spPr>
      </p:pic>
      <p:grpSp>
        <p:nvGrpSpPr>
          <p:cNvPr id="6" name="Group 5"/>
          <p:cNvGrpSpPr/>
          <p:nvPr/>
        </p:nvGrpSpPr>
        <p:grpSpPr>
          <a:xfrm>
            <a:off x="5136883" y="1384300"/>
            <a:ext cx="3346717" cy="4330700"/>
            <a:chOff x="5130801" y="1524000"/>
            <a:chExt cx="3182002" cy="4102100"/>
          </a:xfrm>
        </p:grpSpPr>
        <p:sp>
          <p:nvSpPr>
            <p:cNvPr id="7" name="Rectangle 6"/>
            <p:cNvSpPr/>
            <p:nvPr/>
          </p:nvSpPr>
          <p:spPr>
            <a:xfrm>
              <a:off x="5130801" y="1524000"/>
              <a:ext cx="3182002" cy="381000"/>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Rectangle 7"/>
            <p:cNvSpPr/>
            <p:nvPr/>
          </p:nvSpPr>
          <p:spPr>
            <a:xfrm>
              <a:off x="5130801" y="1905000"/>
              <a:ext cx="127000" cy="3721100"/>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ectangle 8"/>
            <p:cNvSpPr/>
            <p:nvPr/>
          </p:nvSpPr>
          <p:spPr>
            <a:xfrm>
              <a:off x="8160403" y="1905000"/>
              <a:ext cx="152400" cy="3721100"/>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p:nvSpPr>
          <p:spPr>
            <a:xfrm>
              <a:off x="5257799" y="2667000"/>
              <a:ext cx="2902603" cy="2959100"/>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sz="4400" dirty="0"/>
              <a:t>Familiar Terminology</a:t>
            </a:r>
            <a:endParaRPr lang="en-US" dirty="0"/>
          </a:p>
        </p:txBody>
      </p:sp>
      <p:sp>
        <p:nvSpPr>
          <p:cNvPr id="3" name="Content Placeholder 2"/>
          <p:cNvSpPr>
            <a:spLocks noGrp="1"/>
          </p:cNvSpPr>
          <p:nvPr>
            <p:ph idx="1"/>
          </p:nvPr>
        </p:nvSpPr>
        <p:spPr>
          <a:xfrm>
            <a:off x="304800" y="1776350"/>
            <a:ext cx="5105400" cy="4572000"/>
          </a:xfrm>
        </p:spPr>
        <p:txBody>
          <a:bodyPr/>
          <a:lstStyle/>
          <a:p>
            <a:pPr marL="0" indent="0"/>
            <a:r>
              <a:rPr lang="en-US" dirty="0"/>
              <a:t>What terminology are students expected to know under the Common Core State Standards as they enter Grade 7 Module 1?</a:t>
            </a:r>
          </a:p>
          <a:p>
            <a:pPr marL="0" indent="0"/>
            <a:endParaRPr lang="en-US" dirty="0"/>
          </a:p>
          <a:p>
            <a:pPr marL="0" indent="0"/>
            <a:r>
              <a:rPr lang="en-US" dirty="0"/>
              <a:t>We’ll look at these terms in more detail as we examine Lesson 1.</a:t>
            </a:r>
          </a:p>
          <a:p>
            <a:endParaRPr lang="en-US" dirty="0"/>
          </a:p>
        </p:txBody>
      </p:sp>
      <p:sp>
        <p:nvSpPr>
          <p:cNvPr id="4" name="Text Placeholder 3"/>
          <p:cNvSpPr>
            <a:spLocks noGrp="1"/>
          </p:cNvSpPr>
          <p:nvPr>
            <p:ph type="body" sz="quarter" idx="13"/>
          </p:nvPr>
        </p:nvSpPr>
        <p:spPr/>
        <p:txBody>
          <a:bodyPr/>
          <a:lstStyle/>
          <a:p>
            <a:r>
              <a:rPr lang="en-US" dirty="0" smtClean="0"/>
              <a:t>Module Overview / Page 7</a:t>
            </a:r>
            <a:endParaRPr lang="en-US" dirty="0"/>
          </a:p>
        </p:txBody>
      </p:sp>
    </p:spTree>
    <p:extLst>
      <p:ext uri="{BB962C8B-B14F-4D97-AF65-F5344CB8AC3E}">
        <p14:creationId xmlns:p14="http://schemas.microsoft.com/office/powerpoint/2010/main" val="88423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395665"/>
            <a:ext cx="3337935" cy="4319335"/>
          </a:xfrm>
          <a:prstGeom prst="rect">
            <a:avLst/>
          </a:prstGeom>
        </p:spPr>
      </p:pic>
      <p:grpSp>
        <p:nvGrpSpPr>
          <p:cNvPr id="6" name="Group 5"/>
          <p:cNvGrpSpPr/>
          <p:nvPr/>
        </p:nvGrpSpPr>
        <p:grpSpPr>
          <a:xfrm>
            <a:off x="5105401" y="1384300"/>
            <a:ext cx="3378200" cy="4330700"/>
            <a:chOff x="5130801" y="1524000"/>
            <a:chExt cx="3182002" cy="4102100"/>
          </a:xfrm>
        </p:grpSpPr>
        <p:sp>
          <p:nvSpPr>
            <p:cNvPr id="7" name="Rectangle 6"/>
            <p:cNvSpPr/>
            <p:nvPr/>
          </p:nvSpPr>
          <p:spPr>
            <a:xfrm>
              <a:off x="5130801" y="1524000"/>
              <a:ext cx="3182002" cy="1648058"/>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Rectangle 7"/>
            <p:cNvSpPr/>
            <p:nvPr/>
          </p:nvSpPr>
          <p:spPr>
            <a:xfrm>
              <a:off x="5130801" y="3172058"/>
              <a:ext cx="127000" cy="2454042"/>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ectangle 8"/>
            <p:cNvSpPr/>
            <p:nvPr/>
          </p:nvSpPr>
          <p:spPr>
            <a:xfrm>
              <a:off x="8160403" y="3172058"/>
              <a:ext cx="152400" cy="2454042"/>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p:nvSpPr>
          <p:spPr>
            <a:xfrm>
              <a:off x="5257799" y="5048678"/>
              <a:ext cx="2902603" cy="577422"/>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New Terminology</a:t>
            </a:r>
            <a:endParaRPr lang="en-US" dirty="0"/>
          </a:p>
        </p:txBody>
      </p:sp>
      <p:sp>
        <p:nvSpPr>
          <p:cNvPr id="3" name="Content Placeholder 2"/>
          <p:cNvSpPr>
            <a:spLocks noGrp="1"/>
          </p:cNvSpPr>
          <p:nvPr>
            <p:ph idx="1"/>
          </p:nvPr>
        </p:nvSpPr>
        <p:spPr>
          <a:xfrm>
            <a:off x="304800" y="1776350"/>
            <a:ext cx="4800600" cy="4572000"/>
          </a:xfrm>
        </p:spPr>
        <p:txBody>
          <a:bodyPr/>
          <a:lstStyle/>
          <a:p>
            <a:pPr marL="0" indent="0"/>
            <a:r>
              <a:rPr lang="en-US" dirty="0"/>
              <a:t>What new mathematical language will be introduced in Module 1?</a:t>
            </a:r>
          </a:p>
          <a:p>
            <a:endParaRPr lang="en-US" dirty="0"/>
          </a:p>
        </p:txBody>
      </p:sp>
      <p:sp>
        <p:nvSpPr>
          <p:cNvPr id="4" name="Text Placeholder 3"/>
          <p:cNvSpPr>
            <a:spLocks noGrp="1"/>
          </p:cNvSpPr>
          <p:nvPr>
            <p:ph type="body" sz="quarter" idx="13"/>
          </p:nvPr>
        </p:nvSpPr>
        <p:spPr/>
        <p:txBody>
          <a:bodyPr/>
          <a:lstStyle/>
          <a:p>
            <a:r>
              <a:rPr lang="en-US" dirty="0" smtClean="0"/>
              <a:t>Module Overview / Page 6</a:t>
            </a:r>
            <a:endParaRPr lang="en-US" dirty="0"/>
          </a:p>
        </p:txBody>
      </p:sp>
    </p:spTree>
    <p:extLst>
      <p:ext uri="{BB962C8B-B14F-4D97-AF65-F5344CB8AC3E}">
        <p14:creationId xmlns:p14="http://schemas.microsoft.com/office/powerpoint/2010/main" val="59074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98991" y="1447800"/>
            <a:ext cx="3359210" cy="4343399"/>
          </a:xfrm>
          <a:prstGeom prst="rect">
            <a:avLst/>
          </a:prstGeom>
          <a:ln>
            <a:solidFill>
              <a:srgbClr val="194467"/>
            </a:solidFill>
          </a:ln>
        </p:spPr>
      </p:pic>
      <p:grpSp>
        <p:nvGrpSpPr>
          <p:cNvPr id="6" name="Group 5"/>
          <p:cNvGrpSpPr/>
          <p:nvPr/>
        </p:nvGrpSpPr>
        <p:grpSpPr>
          <a:xfrm>
            <a:off x="5105401" y="1460499"/>
            <a:ext cx="3352800" cy="4330700"/>
            <a:chOff x="5130801" y="1524000"/>
            <a:chExt cx="3158077" cy="4102100"/>
          </a:xfrm>
        </p:grpSpPr>
        <p:sp>
          <p:nvSpPr>
            <p:cNvPr id="7" name="Rectangle 6"/>
            <p:cNvSpPr/>
            <p:nvPr/>
          </p:nvSpPr>
          <p:spPr>
            <a:xfrm>
              <a:off x="5257800" y="1524000"/>
              <a:ext cx="2902603" cy="1142814"/>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Rectangle 7"/>
            <p:cNvSpPr/>
            <p:nvPr/>
          </p:nvSpPr>
          <p:spPr>
            <a:xfrm>
              <a:off x="5130801" y="1524000"/>
              <a:ext cx="127000" cy="4102100"/>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ectangle 8"/>
            <p:cNvSpPr/>
            <p:nvPr/>
          </p:nvSpPr>
          <p:spPr>
            <a:xfrm>
              <a:off x="8160404" y="1524000"/>
              <a:ext cx="128474" cy="4102100"/>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p:nvSpPr>
          <p:spPr>
            <a:xfrm>
              <a:off x="5257799" y="4110368"/>
              <a:ext cx="2902603" cy="1515732"/>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sz="3700" dirty="0"/>
              <a:t>Suggested Tools and Representations</a:t>
            </a:r>
            <a:endParaRPr lang="en-US" dirty="0"/>
          </a:p>
        </p:txBody>
      </p:sp>
      <p:sp>
        <p:nvSpPr>
          <p:cNvPr id="3" name="Content Placeholder 2"/>
          <p:cNvSpPr>
            <a:spLocks noGrp="1"/>
          </p:cNvSpPr>
          <p:nvPr>
            <p:ph idx="1"/>
          </p:nvPr>
        </p:nvSpPr>
        <p:spPr>
          <a:xfrm>
            <a:off x="304800" y="1776350"/>
            <a:ext cx="4648200" cy="4572000"/>
          </a:xfrm>
        </p:spPr>
        <p:txBody>
          <a:bodyPr/>
          <a:lstStyle/>
          <a:p>
            <a:pPr marL="0" indent="0"/>
            <a:r>
              <a:rPr lang="en-US" dirty="0"/>
              <a:t>What types of tools and mathematical representations will be seen in Module 1?</a:t>
            </a:r>
          </a:p>
          <a:p>
            <a:pPr marL="0" indent="0"/>
            <a:endParaRPr lang="en-US" dirty="0"/>
          </a:p>
        </p:txBody>
      </p:sp>
      <p:sp>
        <p:nvSpPr>
          <p:cNvPr id="4" name="Text Placeholder 3"/>
          <p:cNvSpPr>
            <a:spLocks noGrp="1"/>
          </p:cNvSpPr>
          <p:nvPr>
            <p:ph type="body" sz="quarter" idx="13"/>
          </p:nvPr>
        </p:nvSpPr>
        <p:spPr/>
        <p:txBody>
          <a:bodyPr/>
          <a:lstStyle/>
          <a:p>
            <a:r>
              <a:rPr lang="en-US" dirty="0" smtClean="0"/>
              <a:t>Module Overview / Page 7</a:t>
            </a:r>
            <a:endParaRPr lang="en-US" dirty="0"/>
          </a:p>
        </p:txBody>
      </p:sp>
    </p:spTree>
    <p:extLst>
      <p:ext uri="{BB962C8B-B14F-4D97-AF65-F5344CB8AC3E}">
        <p14:creationId xmlns:p14="http://schemas.microsoft.com/office/powerpoint/2010/main" val="364786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98991" y="1371601"/>
            <a:ext cx="3359210" cy="4343399"/>
          </a:xfrm>
          <a:prstGeom prst="rect">
            <a:avLst/>
          </a:prstGeom>
          <a:ln>
            <a:solidFill>
              <a:srgbClr val="194467"/>
            </a:solidFill>
          </a:ln>
        </p:spPr>
      </p:pic>
      <p:grpSp>
        <p:nvGrpSpPr>
          <p:cNvPr id="6" name="Group 5"/>
          <p:cNvGrpSpPr/>
          <p:nvPr/>
        </p:nvGrpSpPr>
        <p:grpSpPr>
          <a:xfrm>
            <a:off x="5105401" y="1384300"/>
            <a:ext cx="3352800" cy="4330700"/>
            <a:chOff x="5130801" y="1524000"/>
            <a:chExt cx="3158077" cy="4102100"/>
          </a:xfrm>
        </p:grpSpPr>
        <p:sp>
          <p:nvSpPr>
            <p:cNvPr id="7" name="Rectangle 6"/>
            <p:cNvSpPr/>
            <p:nvPr/>
          </p:nvSpPr>
          <p:spPr>
            <a:xfrm>
              <a:off x="5257800" y="1524000"/>
              <a:ext cx="2902603" cy="2514190"/>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Rectangle 7"/>
            <p:cNvSpPr/>
            <p:nvPr/>
          </p:nvSpPr>
          <p:spPr>
            <a:xfrm>
              <a:off x="5130801" y="1524000"/>
              <a:ext cx="127000" cy="4102100"/>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ectangle 8"/>
            <p:cNvSpPr/>
            <p:nvPr/>
          </p:nvSpPr>
          <p:spPr>
            <a:xfrm>
              <a:off x="8160404" y="1524000"/>
              <a:ext cx="128474" cy="4102100"/>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p:nvSpPr>
          <p:spPr>
            <a:xfrm>
              <a:off x="5257799" y="4976501"/>
              <a:ext cx="2902603" cy="649599"/>
            </a:xfrm>
            <a:prstGeom prst="rect">
              <a:avLst/>
            </a:prstGeom>
            <a:solidFill>
              <a:srgbClr val="292929">
                <a:alpha val="32941"/>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Assessment Summary</a:t>
            </a:r>
            <a:endParaRPr lang="en-US" dirty="0"/>
          </a:p>
        </p:txBody>
      </p:sp>
      <p:sp>
        <p:nvSpPr>
          <p:cNvPr id="3" name="Content Placeholder 2"/>
          <p:cNvSpPr>
            <a:spLocks noGrp="1"/>
          </p:cNvSpPr>
          <p:nvPr>
            <p:ph idx="1"/>
          </p:nvPr>
        </p:nvSpPr>
        <p:spPr>
          <a:xfrm>
            <a:off x="304800" y="1776350"/>
            <a:ext cx="4953000" cy="4572000"/>
          </a:xfrm>
        </p:spPr>
        <p:txBody>
          <a:bodyPr/>
          <a:lstStyle/>
          <a:p>
            <a:r>
              <a:rPr lang="en-US" dirty="0"/>
              <a:t>Mid-Module and End-of-Module Assessments</a:t>
            </a:r>
          </a:p>
          <a:p>
            <a:endParaRPr lang="en-US" dirty="0"/>
          </a:p>
        </p:txBody>
      </p:sp>
      <p:sp>
        <p:nvSpPr>
          <p:cNvPr id="4" name="Text Placeholder 3"/>
          <p:cNvSpPr>
            <a:spLocks noGrp="1"/>
          </p:cNvSpPr>
          <p:nvPr>
            <p:ph type="body" sz="quarter" idx="13"/>
          </p:nvPr>
        </p:nvSpPr>
        <p:spPr/>
        <p:txBody>
          <a:bodyPr/>
          <a:lstStyle/>
          <a:p>
            <a:r>
              <a:rPr lang="en-US" dirty="0" smtClean="0"/>
              <a:t>Module Overview / Page 7</a:t>
            </a:r>
            <a:endParaRPr lang="en-US" dirty="0"/>
          </a:p>
        </p:txBody>
      </p:sp>
    </p:spTree>
    <p:extLst>
      <p:ext uri="{BB962C8B-B14F-4D97-AF65-F5344CB8AC3E}">
        <p14:creationId xmlns:p14="http://schemas.microsoft.com/office/powerpoint/2010/main" val="402233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482" y="1317344"/>
            <a:ext cx="3399818" cy="4397656"/>
          </a:xfrm>
          <a:prstGeom prst="rect">
            <a:avLst/>
          </a:prstGeom>
          <a:ln>
            <a:solidFill>
              <a:srgbClr val="194467"/>
            </a:solidFill>
          </a:ln>
        </p:spPr>
      </p:pic>
      <p:sp>
        <p:nvSpPr>
          <p:cNvPr id="2" name="Title 1"/>
          <p:cNvSpPr>
            <a:spLocks noGrp="1"/>
          </p:cNvSpPr>
          <p:nvPr>
            <p:ph type="title"/>
          </p:nvPr>
        </p:nvSpPr>
        <p:spPr/>
        <p:txBody>
          <a:bodyPr/>
          <a:lstStyle/>
          <a:p>
            <a:r>
              <a:rPr lang="en-US" dirty="0"/>
              <a:t>Topic Openers</a:t>
            </a:r>
          </a:p>
        </p:txBody>
      </p:sp>
      <p:sp>
        <p:nvSpPr>
          <p:cNvPr id="3" name="Content Placeholder 2"/>
          <p:cNvSpPr>
            <a:spLocks noGrp="1"/>
          </p:cNvSpPr>
          <p:nvPr>
            <p:ph idx="1"/>
          </p:nvPr>
        </p:nvSpPr>
        <p:spPr>
          <a:xfrm>
            <a:off x="304800" y="1776350"/>
            <a:ext cx="4791682" cy="4572000"/>
          </a:xfrm>
        </p:spPr>
        <p:txBody>
          <a:bodyPr/>
          <a:lstStyle/>
          <a:p>
            <a:pPr>
              <a:buFont typeface="Arial" pitchFamily="34" charset="0"/>
              <a:buChar char="•"/>
            </a:pPr>
            <a:r>
              <a:rPr lang="en-US" dirty="0"/>
              <a:t>Read the concept chart and the descriptive narrative. </a:t>
            </a:r>
          </a:p>
          <a:p>
            <a:pPr>
              <a:buFont typeface="Arial" pitchFamily="34" charset="0"/>
              <a:buChar char="•"/>
            </a:pPr>
            <a:r>
              <a:rPr lang="en-US" dirty="0"/>
              <a:t>Make note of the important information that will help teachers implement these lessons. </a:t>
            </a:r>
          </a:p>
          <a:p>
            <a:endParaRPr lang="en-US" dirty="0"/>
          </a:p>
        </p:txBody>
      </p:sp>
      <p:sp>
        <p:nvSpPr>
          <p:cNvPr id="4" name="Text Placeholder 3"/>
          <p:cNvSpPr>
            <a:spLocks noGrp="1"/>
          </p:cNvSpPr>
          <p:nvPr>
            <p:ph type="body" sz="quarter" idx="13"/>
          </p:nvPr>
        </p:nvSpPr>
        <p:spPr/>
        <p:txBody>
          <a:bodyPr/>
          <a:lstStyle/>
          <a:p>
            <a:r>
              <a:rPr lang="en-US" dirty="0" smtClean="0"/>
              <a:t>Topic A Opener / Page 8</a:t>
            </a:r>
            <a:endParaRPr lang="en-US" dirty="0"/>
          </a:p>
        </p:txBody>
      </p:sp>
      <p:pic>
        <p:nvPicPr>
          <p:cNvPr id="5" name="Picture 4"/>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3200" y="4038600"/>
            <a:ext cx="2113583" cy="1624975"/>
          </a:xfrm>
          <a:prstGeom prst="rect">
            <a:avLst/>
          </a:prstGeom>
        </p:spPr>
      </p:pic>
    </p:spTree>
    <p:extLst>
      <p:ext uri="{BB962C8B-B14F-4D97-AF65-F5344CB8AC3E}">
        <p14:creationId xmlns:p14="http://schemas.microsoft.com/office/powerpoint/2010/main" val="3281675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Lessons</a:t>
            </a:r>
            <a:endParaRPr lang="en-US" dirty="0"/>
          </a:p>
        </p:txBody>
      </p:sp>
      <p:sp>
        <p:nvSpPr>
          <p:cNvPr id="3" name="Content Placeholder 2"/>
          <p:cNvSpPr>
            <a:spLocks noGrp="1"/>
          </p:cNvSpPr>
          <p:nvPr>
            <p:ph idx="1"/>
          </p:nvPr>
        </p:nvSpPr>
        <p:spPr>
          <a:xfrm>
            <a:off x="304800" y="1776350"/>
            <a:ext cx="8229600" cy="4167250"/>
          </a:xfrm>
        </p:spPr>
        <p:txBody>
          <a:bodyPr>
            <a:normAutofit lnSpcReduction="10000"/>
          </a:bodyPr>
          <a:lstStyle/>
          <a:p>
            <a:pPr marL="457200" lvl="0" indent="0">
              <a:spcBef>
                <a:spcPct val="20000"/>
              </a:spcBef>
              <a:spcAft>
                <a:spcPts val="0"/>
              </a:spcAft>
            </a:pPr>
            <a:r>
              <a:rPr lang="en-US" sz="2200" dirty="0"/>
              <a:t>Problem Set</a:t>
            </a:r>
          </a:p>
          <a:p>
            <a:pPr marL="917575" lvl="2" indent="0">
              <a:spcBef>
                <a:spcPct val="20000"/>
              </a:spcBef>
              <a:spcAft>
                <a:spcPts val="0"/>
              </a:spcAft>
            </a:pPr>
            <a:r>
              <a:rPr lang="en-US" sz="1900" dirty="0"/>
              <a:t>Students and teachers work through examples and complete exercises to develop or reinforce a concept or procedure.</a:t>
            </a:r>
            <a:endParaRPr lang="en-US" dirty="0"/>
          </a:p>
          <a:p>
            <a:pPr marL="0" lvl="0" indent="457200">
              <a:spcBef>
                <a:spcPct val="20000"/>
              </a:spcBef>
              <a:spcAft>
                <a:spcPts val="0"/>
              </a:spcAft>
            </a:pPr>
            <a:r>
              <a:rPr lang="en-US" sz="2200" dirty="0"/>
              <a:t>Socratic</a:t>
            </a:r>
          </a:p>
          <a:p>
            <a:pPr marL="917575" lvl="2" indent="0">
              <a:spcBef>
                <a:spcPct val="20000"/>
              </a:spcBef>
              <a:spcAft>
                <a:spcPts val="0"/>
              </a:spcAft>
            </a:pPr>
            <a:r>
              <a:rPr lang="en-US" sz="1900" dirty="0"/>
              <a:t>Teacher leads students in a conversation to develop a specific  concept or proof. </a:t>
            </a:r>
          </a:p>
          <a:p>
            <a:pPr marL="0" lvl="0" indent="457200">
              <a:spcBef>
                <a:spcPct val="20000"/>
              </a:spcBef>
              <a:spcAft>
                <a:spcPts val="0"/>
              </a:spcAft>
            </a:pPr>
            <a:r>
              <a:rPr lang="en-US" sz="2200" dirty="0"/>
              <a:t>Exploration</a:t>
            </a:r>
          </a:p>
          <a:p>
            <a:pPr marL="917575" lvl="2" indent="0">
              <a:spcBef>
                <a:spcPct val="20000"/>
              </a:spcBef>
              <a:spcAft>
                <a:spcPts val="0"/>
              </a:spcAft>
            </a:pPr>
            <a:r>
              <a:rPr lang="en-US" sz="1900" dirty="0"/>
              <a:t>Independent or small group work on a challenging problem followed by debrief to clarify, expand or develop math knowledge</a:t>
            </a:r>
            <a:endParaRPr lang="en-US" dirty="0"/>
          </a:p>
          <a:p>
            <a:pPr marL="0" lvl="0" indent="457200">
              <a:spcBef>
                <a:spcPct val="20000"/>
              </a:spcBef>
              <a:spcAft>
                <a:spcPts val="0"/>
              </a:spcAft>
            </a:pPr>
            <a:r>
              <a:rPr lang="en-US" sz="2200" dirty="0"/>
              <a:t>Modeling</a:t>
            </a:r>
          </a:p>
          <a:p>
            <a:pPr marL="917575" lvl="2" indent="0">
              <a:spcBef>
                <a:spcPct val="20000"/>
              </a:spcBef>
              <a:spcAft>
                <a:spcPts val="0"/>
              </a:spcAft>
            </a:pPr>
            <a:r>
              <a:rPr lang="en-US" sz="1900" dirty="0"/>
              <a:t>Students  and teacher practice  part of the modeling cycle with problems that are ill-defined and have a real world context.</a:t>
            </a:r>
          </a:p>
          <a:p>
            <a:endParaRPr lang="en-US" dirty="0"/>
          </a:p>
        </p:txBody>
      </p:sp>
      <p:sp>
        <p:nvSpPr>
          <p:cNvPr id="4" name="Text Placeholder 3"/>
          <p:cNvSpPr>
            <a:spLocks noGrp="1"/>
          </p:cNvSpPr>
          <p:nvPr>
            <p:ph type="body" sz="quarter" idx="13"/>
          </p:nvPr>
        </p:nvSpPr>
        <p:spPr/>
        <p:txBody>
          <a:bodyPr/>
          <a:lstStyle/>
          <a:p>
            <a:r>
              <a:rPr lang="en-US" dirty="0" smtClean="0"/>
              <a:t>Topic A Opener / Page 8</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7958"/>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648200"/>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71475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800350"/>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558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Session Objectives</a:t>
            </a:r>
            <a:endParaRPr lang="en-US" dirty="0"/>
          </a:p>
        </p:txBody>
      </p:sp>
      <p:sp>
        <p:nvSpPr>
          <p:cNvPr id="5" name="Text Placeholder 4"/>
          <p:cNvSpPr>
            <a:spLocks noGrp="1"/>
          </p:cNvSpPr>
          <p:nvPr>
            <p:ph type="body" sz="quarter" idx="13"/>
          </p:nvPr>
        </p:nvSpPr>
        <p:spPr/>
        <p:txBody>
          <a:bodyPr/>
          <a:lstStyle/>
          <a:p>
            <a:endParaRPr lang="en-US"/>
          </a:p>
        </p:txBody>
      </p:sp>
      <p:pic>
        <p:nvPicPr>
          <p:cNvPr id="1026" name="Picture 2" descr="https://ssl.gstatic.com/ui/v1/icons/mail/images/clear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603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pPr lvl="1" indent="-457200">
              <a:spcBef>
                <a:spcPts val="672"/>
              </a:spcBef>
              <a:spcAft>
                <a:spcPts val="0"/>
              </a:spcAft>
              <a:buFont typeface="Arial" panose="020B0604020202020204" pitchFamily="34" charset="0"/>
              <a:buChar char="•"/>
            </a:pPr>
            <a:r>
              <a:rPr lang="en-US" sz="2800" dirty="0">
                <a:solidFill>
                  <a:srgbClr val="0A2D6B"/>
                </a:solidFill>
              </a:rPr>
              <a:t>Examine the sequence of concepts across the module.</a:t>
            </a:r>
          </a:p>
          <a:p>
            <a:pPr lvl="1" indent="-457200">
              <a:spcBef>
                <a:spcPts val="672"/>
              </a:spcBef>
              <a:spcAft>
                <a:spcPts val="0"/>
              </a:spcAft>
              <a:buFont typeface="Arial" panose="020B0604020202020204" pitchFamily="34" charset="0"/>
              <a:buChar char="•"/>
            </a:pPr>
            <a:r>
              <a:rPr lang="en-US" sz="2800" dirty="0">
                <a:solidFill>
                  <a:srgbClr val="0A2D6B"/>
                </a:solidFill>
              </a:rPr>
              <a:t>Study mathematical models and instructional strategies from </a:t>
            </a:r>
            <a:r>
              <a:rPr lang="en-US" sz="2800" i="1" dirty="0">
                <a:solidFill>
                  <a:srgbClr val="0A2D6B"/>
                </a:solidFill>
              </a:rPr>
              <a:t>A Story of Ratios.</a:t>
            </a:r>
          </a:p>
          <a:p>
            <a:pPr lvl="1" indent="-457200">
              <a:spcBef>
                <a:spcPts val="672"/>
              </a:spcBef>
              <a:spcAft>
                <a:spcPts val="0"/>
              </a:spcAft>
              <a:buFont typeface="Arial" panose="020B0604020202020204" pitchFamily="34" charset="0"/>
              <a:buChar char="•"/>
            </a:pPr>
            <a:r>
              <a:rPr lang="en-US" sz="2800" dirty="0">
                <a:solidFill>
                  <a:srgbClr val="0A2D6B"/>
                </a:solidFill>
              </a:rPr>
              <a:t>Prepare to implement this and subsequent modules of </a:t>
            </a:r>
            <a:r>
              <a:rPr lang="en-US" sz="2800" i="1" dirty="0">
                <a:solidFill>
                  <a:srgbClr val="0A2D6B"/>
                </a:solidFill>
              </a:rPr>
              <a:t>A Story of Ratios</a:t>
            </a:r>
            <a:r>
              <a:rPr lang="en-US" sz="2800" i="1" dirty="0">
                <a:solidFill>
                  <a:srgbClr val="0A668B"/>
                </a:solidFill>
              </a:rPr>
              <a:t>.</a:t>
            </a:r>
          </a:p>
          <a:p>
            <a:endParaRPr lang="en-US" dirty="0"/>
          </a:p>
        </p:txBody>
      </p:sp>
      <p:pic>
        <p:nvPicPr>
          <p:cNvPr id="1028" name="Picture 4" descr="https://ssl.gstatic.com/ui/v1/icons/mail/images/clear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312738"/>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83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Structure</a:t>
            </a:r>
          </a:p>
        </p:txBody>
      </p:sp>
      <p:sp>
        <p:nvSpPr>
          <p:cNvPr id="3" name="Content Placeholder 2"/>
          <p:cNvSpPr>
            <a:spLocks noGrp="1"/>
          </p:cNvSpPr>
          <p:nvPr>
            <p:ph idx="1"/>
          </p:nvPr>
        </p:nvSpPr>
        <p:spPr>
          <a:xfrm>
            <a:off x="304800" y="1776350"/>
            <a:ext cx="8229600" cy="4167250"/>
          </a:xfrm>
        </p:spPr>
        <p:txBody>
          <a:bodyPr>
            <a:normAutofit fontScale="85000" lnSpcReduction="20000"/>
          </a:bodyPr>
          <a:lstStyle/>
          <a:p>
            <a:r>
              <a:rPr lang="en-US" sz="2200" b="1" dirty="0">
                <a:solidFill>
                  <a:srgbClr val="0A668B"/>
                </a:solidFill>
              </a:rPr>
              <a:t>Teacher Materials</a:t>
            </a:r>
          </a:p>
          <a:p>
            <a:pPr>
              <a:buFont typeface="Arial" pitchFamily="34" charset="0"/>
              <a:buChar char="•"/>
            </a:pPr>
            <a:r>
              <a:rPr lang="en-US" sz="2200" dirty="0"/>
              <a:t>Student Outcomes</a:t>
            </a:r>
          </a:p>
          <a:p>
            <a:pPr>
              <a:buFont typeface="Arial" pitchFamily="34" charset="0"/>
              <a:buChar char="•"/>
            </a:pPr>
            <a:r>
              <a:rPr lang="en-US" sz="2200" dirty="0"/>
              <a:t>Lesson Notes (in select lessons)</a:t>
            </a:r>
          </a:p>
          <a:p>
            <a:pPr>
              <a:buFont typeface="Arial" pitchFamily="34" charset="0"/>
              <a:buChar char="•"/>
            </a:pPr>
            <a:r>
              <a:rPr lang="en-US" sz="2200" dirty="0"/>
              <a:t>Classwork </a:t>
            </a:r>
          </a:p>
          <a:p>
            <a:pPr marL="630238" lvl="1">
              <a:buFont typeface="Arial" pitchFamily="34" charset="0"/>
              <a:buChar char="•"/>
            </a:pPr>
            <a:r>
              <a:rPr lang="en-US" sz="2200" dirty="0"/>
              <a:t>General directions and guidance, including timing guidance</a:t>
            </a:r>
          </a:p>
          <a:p>
            <a:pPr marL="630238" lvl="1">
              <a:buFont typeface="Arial" pitchFamily="34" charset="0"/>
              <a:buChar char="•"/>
            </a:pPr>
            <a:r>
              <a:rPr lang="en-US" sz="2200" dirty="0"/>
              <a:t>Discussion points with expected student responses</a:t>
            </a:r>
          </a:p>
          <a:p>
            <a:pPr marL="630238" lvl="1">
              <a:buFont typeface="Arial" pitchFamily="34" charset="0"/>
              <a:buChar char="•"/>
            </a:pPr>
            <a:r>
              <a:rPr lang="en-US" sz="2200" dirty="0"/>
              <a:t>Student classwork with solutions</a:t>
            </a:r>
          </a:p>
          <a:p>
            <a:pPr marL="630238" lvl="1">
              <a:buFont typeface="Arial" pitchFamily="34" charset="0"/>
              <a:buChar char="•"/>
            </a:pPr>
            <a:r>
              <a:rPr lang="en-US" sz="2200" dirty="0"/>
              <a:t>Scaffolding Boxes</a:t>
            </a:r>
          </a:p>
          <a:p>
            <a:pPr>
              <a:buFont typeface="Arial" pitchFamily="34" charset="0"/>
              <a:buChar char="•"/>
            </a:pPr>
            <a:r>
              <a:rPr lang="en-US" sz="2200" dirty="0" smtClean="0"/>
              <a:t>Closing</a:t>
            </a:r>
          </a:p>
          <a:p>
            <a:pPr>
              <a:buFont typeface="Arial" pitchFamily="34" charset="0"/>
              <a:buChar char="•"/>
            </a:pPr>
            <a:r>
              <a:rPr lang="en-US" sz="2200" dirty="0" smtClean="0"/>
              <a:t>Exit </a:t>
            </a:r>
            <a:r>
              <a:rPr lang="en-US" sz="2200" dirty="0"/>
              <a:t>Ticket</a:t>
            </a:r>
          </a:p>
          <a:p>
            <a:pPr>
              <a:buFont typeface="Arial" pitchFamily="34" charset="0"/>
              <a:buChar char="•"/>
            </a:pPr>
            <a:r>
              <a:rPr lang="en-US" sz="2200" dirty="0"/>
              <a:t>Problem Set (with solutions</a:t>
            </a:r>
            <a:r>
              <a:rPr lang="en-US" sz="2200" dirty="0" smtClean="0"/>
              <a:t>)</a:t>
            </a:r>
            <a:endParaRPr lang="en-US" dirty="0"/>
          </a:p>
        </p:txBody>
      </p:sp>
      <p:sp>
        <p:nvSpPr>
          <p:cNvPr id="4" name="Text Placeholder 3"/>
          <p:cNvSpPr>
            <a:spLocks noGrp="1"/>
          </p:cNvSpPr>
          <p:nvPr>
            <p:ph type="body" sz="quarter" idx="13"/>
          </p:nvPr>
        </p:nvSpPr>
        <p:spPr/>
        <p:txBody>
          <a:bodyPr/>
          <a:lstStyle/>
          <a:p>
            <a:r>
              <a:rPr lang="en-US" dirty="0" smtClean="0"/>
              <a:t>Lesson Structure</a:t>
            </a:r>
            <a:endParaRPr lang="en-US" dirty="0"/>
          </a:p>
        </p:txBody>
      </p:sp>
      <p:sp>
        <p:nvSpPr>
          <p:cNvPr id="5" name="Content Placeholder 2"/>
          <p:cNvSpPr txBox="1">
            <a:spLocks/>
          </p:cNvSpPr>
          <p:nvPr/>
        </p:nvSpPr>
        <p:spPr bwMode="auto">
          <a:xfrm>
            <a:off x="4953000" y="4127502"/>
            <a:ext cx="3733800" cy="1968498"/>
          </a:xfrm>
          <a:prstGeom prst="rect">
            <a:avLst/>
          </a:prstGeom>
          <a:noFill/>
          <a:ln w="9525">
            <a:solidFill>
              <a:srgbClr val="617656"/>
            </a:solidFill>
            <a:miter lim="800000"/>
            <a:headEnd/>
            <a:tailEnd/>
          </a:ln>
        </p:spPr>
        <p:txBody>
          <a:bodyPr vert="horz" wrap="square" lIns="91440" tIns="9144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t>Student Materials</a:t>
            </a:r>
          </a:p>
          <a:p>
            <a:pPr>
              <a:buFont typeface="Arial" pitchFamily="34" charset="0"/>
              <a:buChar char="•"/>
            </a:pPr>
            <a:r>
              <a:rPr lang="en-US" baseline="0" dirty="0" smtClean="0"/>
              <a:t>Classwork </a:t>
            </a:r>
          </a:p>
          <a:p>
            <a:pPr lvl="1">
              <a:buFont typeface="Arial" pitchFamily="34" charset="0"/>
              <a:buChar char="•"/>
            </a:pPr>
            <a:r>
              <a:rPr lang="en-US" dirty="0" smtClean="0"/>
              <a:t>Space provided for student work</a:t>
            </a:r>
            <a:endParaRPr lang="en-US" baseline="0" dirty="0" smtClean="0"/>
          </a:p>
          <a:p>
            <a:pPr>
              <a:buFont typeface="Arial" pitchFamily="34" charset="0"/>
              <a:buChar char="•"/>
            </a:pPr>
            <a:r>
              <a:rPr lang="en-US" baseline="0" dirty="0" smtClean="0"/>
              <a:t>Problem Set</a:t>
            </a:r>
          </a:p>
          <a:p>
            <a:pPr lvl="1">
              <a:buFont typeface="Arial" pitchFamily="34" charset="0"/>
              <a:buChar char="•"/>
            </a:pPr>
            <a:r>
              <a:rPr lang="en-US" dirty="0" smtClean="0"/>
              <a:t>Without solutions</a:t>
            </a:r>
            <a:endParaRPr lang="en-US" baseline="0" dirty="0"/>
          </a:p>
        </p:txBody>
      </p:sp>
    </p:spTree>
    <p:extLst>
      <p:ext uri="{BB962C8B-B14F-4D97-AF65-F5344CB8AC3E}">
        <p14:creationId xmlns:p14="http://schemas.microsoft.com/office/powerpoint/2010/main" val="273379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sz="quarter" idx="13"/>
          </p:nvPr>
        </p:nvSpPr>
        <p:spPr/>
        <p:txBody>
          <a:bodyPr/>
          <a:lstStyle/>
          <a:p>
            <a:endParaRPr lang="en-US"/>
          </a:p>
        </p:txBody>
      </p:sp>
      <p:sp>
        <p:nvSpPr>
          <p:cNvPr id="5" name="Content Placeholder 3"/>
          <p:cNvSpPr>
            <a:spLocks noGrp="1"/>
          </p:cNvSpPr>
          <p:nvPr>
            <p:ph idx="4294967295"/>
          </p:nvPr>
        </p:nvSpPr>
        <p:spPr>
          <a:xfrm>
            <a:off x="457200" y="1913474"/>
            <a:ext cx="8229600" cy="4019126"/>
          </a:xfrm>
        </p:spPr>
        <p:txBody>
          <a:bodyPr/>
          <a:lstStyle/>
          <a:p>
            <a:pPr algn="ctr"/>
            <a:r>
              <a:rPr lang="en-US" sz="2400" b="1" dirty="0">
                <a:effectLst/>
                <a:latin typeface="Arial" panose="020B0604020202020204" pitchFamily="34" charset="0"/>
                <a:cs typeface="Arial" panose="020B0604020202020204" pitchFamily="34" charset="0"/>
              </a:rPr>
              <a:t>Lesson Structure</a:t>
            </a:r>
          </a:p>
          <a:p>
            <a:pPr algn="ctr"/>
            <a:r>
              <a:rPr lang="en-US" sz="2400" b="1" dirty="0">
                <a:effectLst>
                  <a:glow rad="228600">
                    <a:srgbClr val="0A668B">
                      <a:alpha val="40000"/>
                    </a:srgbClr>
                  </a:glow>
                </a:effectLst>
                <a:latin typeface="Arial" panose="020B0604020202020204" pitchFamily="34" charset="0"/>
                <a:cs typeface="Arial" panose="020B0604020202020204" pitchFamily="34" charset="0"/>
              </a:rPr>
              <a:t>Instructional Sequence</a:t>
            </a:r>
          </a:p>
          <a:p>
            <a:pPr algn="ctr"/>
            <a:r>
              <a:rPr lang="en-US" sz="2400" b="1" dirty="0">
                <a:latin typeface="Arial" panose="020B0604020202020204" pitchFamily="34" charset="0"/>
                <a:cs typeface="Arial" panose="020B0604020202020204" pitchFamily="34" charset="0"/>
              </a:rPr>
              <a:t>Module Review</a:t>
            </a:r>
          </a:p>
          <a:p>
            <a:pPr algn="ctr"/>
            <a:r>
              <a:rPr lang="en-US" sz="2400" b="1" dirty="0">
                <a:latin typeface="Arial" panose="020B0604020202020204" pitchFamily="34" charset="0"/>
                <a:cs typeface="Arial" panose="020B0604020202020204" pitchFamily="34" charset="0"/>
              </a:rPr>
              <a:t>Preparation for Implementation</a:t>
            </a:r>
          </a:p>
        </p:txBody>
      </p:sp>
    </p:spTree>
    <p:extLst>
      <p:ext uri="{BB962C8B-B14F-4D97-AF65-F5344CB8AC3E}">
        <p14:creationId xmlns:p14="http://schemas.microsoft.com/office/powerpoint/2010/main" val="317545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Experience in Relationships as Measuring Rate</a:t>
            </a:r>
            <a:endParaRPr lang="en-US" dirty="0"/>
          </a:p>
        </p:txBody>
      </p:sp>
      <p:sp>
        <p:nvSpPr>
          <p:cNvPr id="3" name="Content Placeholder 2"/>
          <p:cNvSpPr>
            <a:spLocks noGrp="1"/>
          </p:cNvSpPr>
          <p:nvPr>
            <p:ph idx="1"/>
          </p:nvPr>
        </p:nvSpPr>
        <p:spPr/>
        <p:txBody>
          <a:bodyPr/>
          <a:lstStyle/>
          <a:p>
            <a:pPr lvl="0">
              <a:spcBef>
                <a:spcPct val="20000"/>
              </a:spcBef>
              <a:spcAft>
                <a:spcPts val="0"/>
              </a:spcAft>
            </a:pPr>
            <a:r>
              <a:rPr lang="en-US" sz="2000" b="1" dirty="0"/>
              <a:t>Paper Passing Directions</a:t>
            </a:r>
          </a:p>
          <a:p>
            <a:pPr lvl="0">
              <a:spcBef>
                <a:spcPct val="20000"/>
              </a:spcBef>
              <a:spcAft>
                <a:spcPts val="0"/>
              </a:spcAft>
              <a:buFont typeface="Arial" pitchFamily="34" charset="0"/>
              <a:buChar char="•"/>
            </a:pPr>
            <a:r>
              <a:rPr lang="en-US" sz="2000" dirty="0"/>
              <a:t>One participant at each table, remove the stack of papers from the large envelope labeled A. </a:t>
            </a:r>
          </a:p>
          <a:p>
            <a:pPr lvl="0">
              <a:spcBef>
                <a:spcPct val="20000"/>
              </a:spcBef>
              <a:spcAft>
                <a:spcPts val="0"/>
              </a:spcAft>
              <a:buFont typeface="Arial" pitchFamily="34" charset="0"/>
              <a:buChar char="•"/>
            </a:pPr>
            <a:endParaRPr lang="en-US" sz="2000" dirty="0"/>
          </a:p>
          <a:p>
            <a:pPr lvl="0">
              <a:spcBef>
                <a:spcPct val="20000"/>
              </a:spcBef>
              <a:spcAft>
                <a:spcPts val="0"/>
              </a:spcAft>
              <a:buFont typeface="Arial" pitchFamily="34" charset="0"/>
              <a:buChar char="•"/>
            </a:pPr>
            <a:r>
              <a:rPr lang="en-US" sz="2000" dirty="0"/>
              <a:t>On my command, take one and pass the remaining stack to the left. Continue passing the stack until all participants at your table have a paper. </a:t>
            </a:r>
          </a:p>
          <a:p>
            <a:pPr lvl="0">
              <a:spcBef>
                <a:spcPct val="20000"/>
              </a:spcBef>
              <a:spcAft>
                <a:spcPts val="0"/>
              </a:spcAft>
              <a:buFont typeface="Arial" pitchFamily="34" charset="0"/>
              <a:buChar char="•"/>
            </a:pPr>
            <a:endParaRPr lang="en-US" sz="2000" dirty="0"/>
          </a:p>
          <a:p>
            <a:pPr lvl="0">
              <a:spcBef>
                <a:spcPct val="20000"/>
              </a:spcBef>
              <a:spcAft>
                <a:spcPts val="0"/>
              </a:spcAft>
              <a:buFont typeface="Arial" pitchFamily="34" charset="0"/>
              <a:buChar char="•"/>
            </a:pPr>
            <a:r>
              <a:rPr lang="en-US" sz="2000" dirty="0"/>
              <a:t>If you are the last person to receive a paper, raise your hand to indicate that all participants at your table have a paper.  Please leave your hand in the air and await further instructions. </a:t>
            </a:r>
          </a:p>
        </p:txBody>
      </p:sp>
      <p:sp>
        <p:nvSpPr>
          <p:cNvPr id="4" name="Text Placeholder 3"/>
          <p:cNvSpPr>
            <a:spLocks noGrp="1"/>
          </p:cNvSpPr>
          <p:nvPr>
            <p:ph type="body" sz="quarter" idx="13"/>
          </p:nvPr>
        </p:nvSpPr>
        <p:spPr/>
        <p:txBody>
          <a:bodyPr/>
          <a:lstStyle/>
          <a:p>
            <a:r>
              <a:rPr lang="en-US" dirty="0" smtClean="0"/>
              <a:t>Lesson 1 / Example 1</a:t>
            </a:r>
            <a:endParaRPr lang="en-US" dirty="0"/>
          </a:p>
        </p:txBody>
      </p:sp>
    </p:spTree>
    <p:extLst>
      <p:ext uri="{BB962C8B-B14F-4D97-AF65-F5344CB8AC3E}">
        <p14:creationId xmlns:p14="http://schemas.microsoft.com/office/powerpoint/2010/main" val="887180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 and Rate from Grade 6</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lvl="0" indent="0">
                  <a:spcBef>
                    <a:spcPct val="20000"/>
                  </a:spcBef>
                  <a:spcAft>
                    <a:spcPts val="0"/>
                  </a:spcAft>
                </a:pPr>
                <a:r>
                  <a:rPr lang="en-US" sz="2000" b="1" dirty="0"/>
                  <a:t>Ratio:  </a:t>
                </a:r>
                <a:r>
                  <a:rPr lang="en-US" sz="2000" dirty="0"/>
                  <a:t>An ordered pair of non-negative numbers that are not both 0. (Note that there are no units involved in a ratio.)</a:t>
                </a:r>
              </a:p>
              <a:p>
                <a:pPr marL="0" lvl="0" indent="0">
                  <a:spcBef>
                    <a:spcPct val="20000"/>
                  </a:spcBef>
                  <a:spcAft>
                    <a:spcPts val="0"/>
                  </a:spcAft>
                </a:pPr>
                <a:endParaRPr lang="en-US" sz="2000" b="1" dirty="0"/>
              </a:p>
              <a:p>
                <a:pPr marL="0" lvl="0" indent="0">
                  <a:spcBef>
                    <a:spcPct val="20000"/>
                  </a:spcBef>
                  <a:spcAft>
                    <a:spcPts val="0"/>
                  </a:spcAft>
                </a:pPr>
                <a:r>
                  <a:rPr lang="en-US" sz="2000" b="1" dirty="0"/>
                  <a:t>Value of a Ratio:  </a:t>
                </a:r>
                <a:r>
                  <a:rPr lang="en-US" sz="2000" dirty="0"/>
                  <a:t>For the ratio </a:t>
                </a:r>
                <a14:m>
                  <m:oMath xmlns:m="http://schemas.openxmlformats.org/officeDocument/2006/math">
                    <m:r>
                      <a:rPr lang="en-US" sz="2000" i="1">
                        <a:latin typeface="Cambria Math"/>
                      </a:rPr>
                      <m:t>𝐴</m:t>
                    </m:r>
                    <m:r>
                      <a:rPr lang="en-US" sz="2000" i="1">
                        <a:latin typeface="Cambria Math"/>
                      </a:rPr>
                      <m:t>:</m:t>
                    </m:r>
                    <m:r>
                      <a:rPr lang="en-US" sz="2000" i="1">
                        <a:latin typeface="Cambria Math"/>
                      </a:rPr>
                      <m:t>𝐵</m:t>
                    </m:r>
                  </m:oMath>
                </a14:m>
                <a:r>
                  <a:rPr lang="en-US" sz="2000" dirty="0"/>
                  <a:t>, the value of the ratio is the quotient </a:t>
                </a:r>
                <a14:m>
                  <m:oMath xmlns:m="http://schemas.openxmlformats.org/officeDocument/2006/math">
                    <m:f>
                      <m:fPr>
                        <m:ctrlPr>
                          <a:rPr lang="en-US" sz="2000" i="1">
                            <a:latin typeface="Cambria Math" panose="02040503050406030204" pitchFamily="18" charset="0"/>
                          </a:rPr>
                        </m:ctrlPr>
                      </m:fPr>
                      <m:num>
                        <m:r>
                          <a:rPr lang="en-US" sz="2000" i="1">
                            <a:latin typeface="Cambria Math"/>
                          </a:rPr>
                          <m:t>𝐴</m:t>
                        </m:r>
                      </m:num>
                      <m:den>
                        <m:r>
                          <a:rPr lang="en-US" sz="2000" i="1">
                            <a:latin typeface="Cambria Math"/>
                          </a:rPr>
                          <m:t>𝐵</m:t>
                        </m:r>
                      </m:den>
                    </m:f>
                  </m:oMath>
                </a14:m>
                <a:r>
                  <a:rPr lang="en-US" sz="2000" dirty="0"/>
                  <a:t>, as long as </a:t>
                </a:r>
                <a14:m>
                  <m:oMath xmlns:m="http://schemas.openxmlformats.org/officeDocument/2006/math">
                    <m:r>
                      <a:rPr lang="en-US" sz="2000" i="1">
                        <a:latin typeface="Cambria Math"/>
                      </a:rPr>
                      <m:t>𝐵</m:t>
                    </m:r>
                    <m:r>
                      <a:rPr lang="en-US" sz="2000" i="1">
                        <a:latin typeface="Cambria Math"/>
                        <a:ea typeface="Cambria Math"/>
                      </a:rPr>
                      <m:t>≠0</m:t>
                    </m:r>
                  </m:oMath>
                </a14:m>
                <a:r>
                  <a:rPr lang="en-US" sz="2000" dirty="0"/>
                  <a:t>.</a:t>
                </a:r>
              </a:p>
              <a:p>
                <a:pPr marL="0" lvl="0" indent="0">
                  <a:spcBef>
                    <a:spcPct val="20000"/>
                  </a:spcBef>
                  <a:spcAft>
                    <a:spcPts val="0"/>
                  </a:spcAft>
                </a:pPr>
                <a:endParaRPr lang="en-US" sz="2000" b="1" dirty="0"/>
              </a:p>
              <a:p>
                <a:pPr marL="0" lvl="0" indent="0">
                  <a:spcBef>
                    <a:spcPct val="20000"/>
                  </a:spcBef>
                  <a:spcAft>
                    <a:spcPts val="0"/>
                  </a:spcAft>
                </a:pPr>
                <a:r>
                  <a:rPr lang="en-US" sz="2000" b="1" dirty="0"/>
                  <a:t>Rate: </a:t>
                </a:r>
                <a:r>
                  <a:rPr lang="en-US" sz="2000" dirty="0"/>
                  <a:t> A rate indicates, for a proportional relationship between two quantities, how many units of one quantity there are for every 1 unit of the second quantity. For a ratio of </a:t>
                </a:r>
                <a:r>
                  <a:rPr lang="en-US" sz="2000" i="1" dirty="0"/>
                  <a:t>A:B </a:t>
                </a:r>
                <a:r>
                  <a:rPr lang="en-US" sz="2000" dirty="0"/>
                  <a:t>between two quantities, the rate is </a:t>
                </a:r>
                <a:r>
                  <a:rPr lang="en-US" sz="2000" i="1" dirty="0"/>
                  <a:t>A/B </a:t>
                </a:r>
                <a:r>
                  <a:rPr lang="en-US" sz="2000" dirty="0"/>
                  <a:t>units of the first quantity per unit of the second quantity.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533"/>
                </a:stretch>
              </a:blipFill>
            </p:spPr>
            <p:txBody>
              <a:bodyPr/>
              <a:lstStyle/>
              <a:p>
                <a:r>
                  <a:rPr lang="en-US">
                    <a:noFill/>
                  </a:rPr>
                  <a:t> </a:t>
                </a:r>
              </a:p>
            </p:txBody>
          </p:sp>
        </mc:Fallback>
      </mc:AlternateContent>
      <p:sp>
        <p:nvSpPr>
          <p:cNvPr id="4" name="Text Placeholder 3"/>
          <p:cNvSpPr>
            <a:spLocks noGrp="1"/>
          </p:cNvSpPr>
          <p:nvPr>
            <p:ph type="body" sz="quarter" idx="13"/>
          </p:nvPr>
        </p:nvSpPr>
        <p:spPr/>
        <p:txBody>
          <a:bodyPr/>
          <a:lstStyle/>
          <a:p>
            <a:r>
              <a:rPr lang="en-US" dirty="0" smtClean="0"/>
              <a:t>Lesson 1 / Example 1</a:t>
            </a:r>
            <a:endParaRPr lang="en-US" dirty="0"/>
          </a:p>
        </p:txBody>
      </p:sp>
    </p:spTree>
    <p:extLst>
      <p:ext uri="{BB962C8B-B14F-4D97-AF65-F5344CB8AC3E}">
        <p14:creationId xmlns:p14="http://schemas.microsoft.com/office/powerpoint/2010/main" val="1221448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 and Rate from Grade 6</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0">
                  <a:spcBef>
                    <a:spcPct val="20000"/>
                  </a:spcBef>
                  <a:spcAft>
                    <a:spcPts val="0"/>
                  </a:spcAft>
                </a:pPr>
                <a:r>
                  <a:rPr lang="en-US" sz="2000" b="1" dirty="0"/>
                  <a:t>Unit rate:  </a:t>
                </a:r>
                <a:r>
                  <a:rPr lang="en-US" sz="2000" dirty="0"/>
                  <a:t>The </a:t>
                </a:r>
                <a:r>
                  <a:rPr lang="en-US" sz="2000" dirty="0" smtClean="0"/>
                  <a:t>numerical portion of the rate.</a:t>
                </a:r>
                <a:endParaRPr lang="en-US" sz="2000" dirty="0"/>
              </a:p>
              <a:p>
                <a:pPr lvl="0">
                  <a:spcBef>
                    <a:spcPct val="20000"/>
                  </a:spcBef>
                  <a:spcAft>
                    <a:spcPts val="0"/>
                  </a:spcAft>
                </a:pPr>
                <a:endParaRPr lang="en-US" sz="2000" b="1" dirty="0"/>
              </a:p>
              <a:p>
                <a:pPr lvl="0">
                  <a:spcBef>
                    <a:spcPct val="20000"/>
                  </a:spcBef>
                  <a:spcAft>
                    <a:spcPts val="0"/>
                  </a:spcAft>
                </a:pPr>
                <a:r>
                  <a:rPr lang="en-US" sz="2000" b="1" dirty="0"/>
                  <a:t>Rate’s unit:  </a:t>
                </a:r>
                <a:r>
                  <a:rPr lang="en-US" sz="2000" dirty="0"/>
                  <a:t>The unit of measure of the rate, e.g. mph.</a:t>
                </a:r>
              </a:p>
              <a:p>
                <a:pPr marL="2235200" lvl="0" indent="-2235200">
                  <a:spcBef>
                    <a:spcPct val="20000"/>
                  </a:spcBef>
                  <a:spcAft>
                    <a:spcPts val="0"/>
                  </a:spcAft>
                </a:pPr>
                <a:endParaRPr lang="en-US" sz="2000" b="1" dirty="0"/>
              </a:p>
              <a:p>
                <a:pPr marL="0" lvl="0" indent="0">
                  <a:spcBef>
                    <a:spcPct val="20000"/>
                  </a:spcBef>
                  <a:spcAft>
                    <a:spcPts val="0"/>
                  </a:spcAft>
                </a:pPr>
                <a:r>
                  <a:rPr lang="en-US" sz="2000" b="1" dirty="0"/>
                  <a:t>Equivalent Ratios:</a:t>
                </a:r>
                <a:r>
                  <a:rPr lang="en-US" sz="2000" dirty="0"/>
                  <a:t>  Two ratios </a:t>
                </a:r>
                <a14:m>
                  <m:oMath xmlns:m="http://schemas.openxmlformats.org/officeDocument/2006/math">
                    <m:r>
                      <a:rPr lang="en-US" sz="2000" i="1" dirty="0">
                        <a:latin typeface="Cambria Math"/>
                      </a:rPr>
                      <m:t>𝐴</m:t>
                    </m:r>
                    <m:r>
                      <a:rPr lang="en-US" sz="2000" i="1" dirty="0">
                        <a:latin typeface="Cambria Math"/>
                      </a:rPr>
                      <m:t>:</m:t>
                    </m:r>
                    <m:r>
                      <a:rPr lang="en-US" sz="2000" i="1" dirty="0">
                        <a:latin typeface="Cambria Math"/>
                      </a:rPr>
                      <m:t>𝐵</m:t>
                    </m:r>
                    <m:r>
                      <a:rPr lang="en-US" sz="2000" i="1" dirty="0">
                        <a:latin typeface="Cambria Math"/>
                      </a:rPr>
                      <m:t> </m:t>
                    </m:r>
                  </m:oMath>
                </a14:m>
                <a:r>
                  <a:rPr lang="en-US" sz="2000" dirty="0"/>
                  <a:t>and </a:t>
                </a:r>
                <a14:m>
                  <m:oMath xmlns:m="http://schemas.openxmlformats.org/officeDocument/2006/math">
                    <m:r>
                      <a:rPr lang="en-US" sz="2000" i="1" dirty="0">
                        <a:latin typeface="Cambria Math"/>
                      </a:rPr>
                      <m:t>𝐶</m:t>
                    </m:r>
                    <m:r>
                      <a:rPr lang="en-US" sz="2000" i="1" dirty="0">
                        <a:latin typeface="Cambria Math"/>
                      </a:rPr>
                      <m:t>:</m:t>
                    </m:r>
                    <m:r>
                      <a:rPr lang="en-US" sz="2000" i="1" dirty="0">
                        <a:latin typeface="Cambria Math"/>
                      </a:rPr>
                      <m:t>𝐷</m:t>
                    </m:r>
                    <m:r>
                      <a:rPr lang="en-US" sz="2000" i="1" dirty="0">
                        <a:latin typeface="Cambria Math"/>
                      </a:rPr>
                      <m:t> </m:t>
                    </m:r>
                  </m:oMath>
                </a14:m>
                <a:r>
                  <a:rPr lang="en-US" sz="2000" dirty="0"/>
                  <a:t>are equivalent ratios if there is a positive number, </a:t>
                </a:r>
                <a14:m>
                  <m:oMath xmlns:m="http://schemas.openxmlformats.org/officeDocument/2006/math">
                    <m:r>
                      <a:rPr lang="en-US" sz="2000" i="1" dirty="0">
                        <a:latin typeface="Cambria Math"/>
                      </a:rPr>
                      <m:t>𝑐</m:t>
                    </m:r>
                  </m:oMath>
                </a14:m>
                <a:r>
                  <a:rPr lang="en-US" sz="2000" dirty="0"/>
                  <a:t>, such that </a:t>
                </a:r>
                <a14:m>
                  <m:oMath xmlns:m="http://schemas.openxmlformats.org/officeDocument/2006/math">
                    <m:r>
                      <a:rPr lang="en-US" sz="2000" i="1" dirty="0">
                        <a:latin typeface="Cambria Math"/>
                      </a:rPr>
                      <m:t>𝐶</m:t>
                    </m:r>
                    <m:r>
                      <a:rPr lang="en-US" sz="2000" i="1" dirty="0">
                        <a:latin typeface="Cambria Math"/>
                      </a:rPr>
                      <m:t>=</m:t>
                    </m:r>
                    <m:r>
                      <a:rPr lang="en-US" sz="2000" i="1" dirty="0">
                        <a:latin typeface="Cambria Math"/>
                      </a:rPr>
                      <m:t>𝑐𝐴</m:t>
                    </m:r>
                    <m:r>
                      <a:rPr lang="en-US" sz="2000" i="1" dirty="0">
                        <a:latin typeface="Cambria Math"/>
                      </a:rPr>
                      <m:t> </m:t>
                    </m:r>
                  </m:oMath>
                </a14:m>
                <a:r>
                  <a:rPr lang="en-US" sz="2000" dirty="0"/>
                  <a:t>and </a:t>
                </a:r>
                <a14:m>
                  <m:oMath xmlns:m="http://schemas.openxmlformats.org/officeDocument/2006/math">
                    <m:r>
                      <a:rPr lang="en-US" sz="2000" i="1" dirty="0">
                        <a:latin typeface="Cambria Math"/>
                      </a:rPr>
                      <m:t>𝐷</m:t>
                    </m:r>
                    <m:r>
                      <a:rPr lang="en-US" sz="2000" i="1" dirty="0">
                        <a:latin typeface="Cambria Math"/>
                      </a:rPr>
                      <m:t>=</m:t>
                    </m:r>
                    <m:r>
                      <a:rPr lang="en-US" sz="2000" i="1" dirty="0">
                        <a:latin typeface="Cambria Math"/>
                      </a:rPr>
                      <m:t>𝑐𝐵</m:t>
                    </m:r>
                  </m:oMath>
                </a14:m>
                <a:r>
                  <a:rPr lang="en-US" sz="2000" dirty="0"/>
                  <a:t>. Students understood equivalent ratios to have the same value.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41" t="-533"/>
                </a:stretch>
              </a:blipFill>
            </p:spPr>
            <p:txBody>
              <a:bodyPr/>
              <a:lstStyle/>
              <a:p>
                <a:r>
                  <a:rPr lang="en-US">
                    <a:noFill/>
                  </a:rPr>
                  <a:t> </a:t>
                </a:r>
              </a:p>
            </p:txBody>
          </p:sp>
        </mc:Fallback>
      </mc:AlternateContent>
      <p:sp>
        <p:nvSpPr>
          <p:cNvPr id="4" name="Text Placeholder 3"/>
          <p:cNvSpPr>
            <a:spLocks noGrp="1"/>
          </p:cNvSpPr>
          <p:nvPr>
            <p:ph type="body" sz="quarter" idx="13"/>
          </p:nvPr>
        </p:nvSpPr>
        <p:spPr/>
        <p:txBody>
          <a:bodyPr/>
          <a:lstStyle/>
          <a:p>
            <a:r>
              <a:rPr lang="en-US" dirty="0" smtClean="0"/>
              <a:t>Lesson 1 / Example 1</a:t>
            </a:r>
            <a:endParaRPr lang="en-US" dirty="0"/>
          </a:p>
        </p:txBody>
      </p:sp>
    </p:spTree>
    <p:extLst>
      <p:ext uri="{BB962C8B-B14F-4D97-AF65-F5344CB8AC3E}">
        <p14:creationId xmlns:p14="http://schemas.microsoft.com/office/powerpoint/2010/main" val="1579954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Experience in Relationships as Measuring Rate</a:t>
            </a:r>
            <a:endParaRPr lang="en-US" dirty="0"/>
          </a:p>
        </p:txBody>
      </p:sp>
      <p:sp>
        <p:nvSpPr>
          <p:cNvPr id="3" name="Content Placeholder 2"/>
          <p:cNvSpPr>
            <a:spLocks noGrp="1"/>
          </p:cNvSpPr>
          <p:nvPr>
            <p:ph idx="1"/>
          </p:nvPr>
        </p:nvSpPr>
        <p:spPr/>
        <p:txBody>
          <a:bodyPr/>
          <a:lstStyle/>
          <a:p>
            <a:r>
              <a:rPr lang="en-US" sz="2800" dirty="0"/>
              <a:t>Paper Passing  </a:t>
            </a:r>
          </a:p>
          <a:p>
            <a:pPr marL="457200" indent="-457200">
              <a:buFont typeface="Arial" pitchFamily="34" charset="0"/>
              <a:buChar char="•"/>
            </a:pPr>
            <a:r>
              <a:rPr lang="en-US" sz="2800" dirty="0"/>
              <a:t>Why this problem? </a:t>
            </a:r>
          </a:p>
          <a:p>
            <a:endParaRPr lang="en-US" dirty="0"/>
          </a:p>
        </p:txBody>
      </p:sp>
      <p:sp>
        <p:nvSpPr>
          <p:cNvPr id="4" name="Text Placeholder 3"/>
          <p:cNvSpPr>
            <a:spLocks noGrp="1"/>
          </p:cNvSpPr>
          <p:nvPr>
            <p:ph type="body" sz="quarter" idx="13"/>
          </p:nvPr>
        </p:nvSpPr>
        <p:spPr/>
        <p:txBody>
          <a:bodyPr/>
          <a:lstStyle/>
          <a:p>
            <a:r>
              <a:rPr lang="en-US" dirty="0" smtClean="0"/>
              <a:t>Lesson 1 / Example 1</a:t>
            </a:r>
            <a:endParaRPr lang="en-US" dirty="0"/>
          </a:p>
        </p:txBody>
      </p:sp>
      <p:grpSp>
        <p:nvGrpSpPr>
          <p:cNvPr id="5" name="Group 4"/>
          <p:cNvGrpSpPr/>
          <p:nvPr/>
        </p:nvGrpSpPr>
        <p:grpSpPr>
          <a:xfrm>
            <a:off x="4229100" y="2209800"/>
            <a:ext cx="3860800" cy="3033951"/>
            <a:chOff x="4229100" y="2209800"/>
            <a:chExt cx="3860800" cy="3033951"/>
          </a:xfrm>
        </p:grpSpPr>
        <p:pic>
          <p:nvPicPr>
            <p:cNvPr id="6" name="Picture 4" descr="C:\Users\Bareklaw\AppData\Local\Microsoft\Windows\Temporary Internet Files\Content.IE5\FCAV8HNQ\MP900403639[1].jpg"/>
            <p:cNvPicPr>
              <a:picLocks noChangeAspect="1" noChangeArrowheads="1"/>
            </p:cNvPicPr>
            <p:nvPr/>
          </p:nvPicPr>
          <p:blipFill rotWithShape="1">
            <a:blip r:embed="rId3">
              <a:extLst>
                <a:ext uri="{28A0092B-C50C-407E-A947-70E740481C1C}">
                  <a14:useLocalDpi xmlns:a14="http://schemas.microsoft.com/office/drawing/2010/main" val="0"/>
                </a:ext>
              </a:extLst>
            </a:blip>
            <a:srcRect l="18279"/>
            <a:stretch/>
          </p:blipFill>
          <p:spPr bwMode="auto">
            <a:xfrm>
              <a:off x="4229100" y="2209800"/>
              <a:ext cx="3860800" cy="30339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5800" y="3200400"/>
              <a:ext cx="533400" cy="923330"/>
            </a:xfrm>
            <a:prstGeom prst="rect">
              <a:avLst/>
            </a:prstGeom>
            <a:noFill/>
          </p:spPr>
          <p:txBody>
            <a:bodyPr wrap="square" rtlCol="0">
              <a:spAutoFit/>
            </a:bodyPr>
            <a:lstStyle/>
            <a:p>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
              </a:r>
              <a:endParaRPr lang="en-US" sz="5400" dirty="0"/>
            </a:p>
          </p:txBody>
        </p:sp>
        <p:sp>
          <p:nvSpPr>
            <p:cNvPr id="8" name="TextBox 7"/>
            <p:cNvSpPr txBox="1"/>
            <p:nvPr/>
          </p:nvSpPr>
          <p:spPr>
            <a:xfrm rot="21167158">
              <a:off x="5506737" y="3535037"/>
              <a:ext cx="533400" cy="923330"/>
            </a:xfrm>
            <a:prstGeom prst="rect">
              <a:avLst/>
            </a:prstGeom>
            <a:noFill/>
          </p:spPr>
          <p:txBody>
            <a:bodyPr wrap="square" rtlCol="0">
              <a:spAutoFit/>
            </a:bodyPr>
            <a:lstStyle/>
            <a:p>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5400" dirty="0"/>
            </a:p>
          </p:txBody>
        </p:sp>
        <p:sp>
          <p:nvSpPr>
            <p:cNvPr id="9" name="TextBox 8"/>
            <p:cNvSpPr txBox="1"/>
            <p:nvPr/>
          </p:nvSpPr>
          <p:spPr>
            <a:xfrm rot="21401739">
              <a:off x="6594958" y="3295601"/>
              <a:ext cx="533400" cy="923330"/>
            </a:xfrm>
            <a:prstGeom prst="rect">
              <a:avLst/>
            </a:prstGeom>
            <a:noFill/>
          </p:spPr>
          <p:txBody>
            <a:bodyPr wrap="square" rtlCol="0">
              <a:spAutoFit/>
            </a:bodyPr>
            <a:lstStyle/>
            <a:p>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endParaRPr lang="en-US" sz="5400" dirty="0"/>
            </a:p>
          </p:txBody>
        </p:sp>
        <p:sp>
          <p:nvSpPr>
            <p:cNvPr id="10" name="TextBox 9"/>
            <p:cNvSpPr txBox="1"/>
            <p:nvPr/>
          </p:nvSpPr>
          <p:spPr>
            <a:xfrm>
              <a:off x="7391400" y="3564874"/>
              <a:ext cx="533400" cy="923330"/>
            </a:xfrm>
            <a:prstGeom prst="rect">
              <a:avLst/>
            </a:prstGeom>
            <a:noFill/>
          </p:spPr>
          <p:txBody>
            <a:bodyPr wrap="square" rtlCol="0">
              <a:spAutoFit/>
            </a:bodyPr>
            <a:lstStyle/>
            <a:p>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endParaRPr lang="en-US" sz="5400" dirty="0"/>
            </a:p>
          </p:txBody>
        </p:sp>
      </p:grpSp>
      <p:pic>
        <p:nvPicPr>
          <p:cNvPr id="11" name="Picture 10"/>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3365" y="3863788"/>
            <a:ext cx="2113583" cy="1624975"/>
          </a:xfrm>
          <a:prstGeom prst="rect">
            <a:avLst/>
          </a:prstGeom>
        </p:spPr>
      </p:pic>
    </p:spTree>
    <p:extLst>
      <p:ext uri="{BB962C8B-B14F-4D97-AF65-F5344CB8AC3E}">
        <p14:creationId xmlns:p14="http://schemas.microsoft.com/office/powerpoint/2010/main" val="741226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Experience in Relationships as Measuring Rate</a:t>
            </a:r>
            <a:endParaRPr lang="en-US" dirty="0"/>
          </a:p>
        </p:txBody>
      </p:sp>
      <p:sp>
        <p:nvSpPr>
          <p:cNvPr id="3" name="Content Placeholder 2"/>
          <p:cNvSpPr>
            <a:spLocks noGrp="1"/>
          </p:cNvSpPr>
          <p:nvPr>
            <p:ph idx="1"/>
          </p:nvPr>
        </p:nvSpPr>
        <p:spPr/>
        <p:txBody>
          <a:bodyPr/>
          <a:lstStyle/>
          <a:p>
            <a:pPr lvl="0">
              <a:spcBef>
                <a:spcPct val="20000"/>
              </a:spcBef>
              <a:spcAft>
                <a:spcPts val="0"/>
              </a:spcAft>
            </a:pPr>
            <a:r>
              <a:rPr lang="en-US" sz="2400" dirty="0"/>
              <a:t>Tillman the English Bulldog </a:t>
            </a:r>
          </a:p>
          <a:p>
            <a:pPr marL="457200" lvl="0" indent="-457200">
              <a:spcBef>
                <a:spcPct val="20000"/>
              </a:spcBef>
              <a:spcAft>
                <a:spcPts val="0"/>
              </a:spcAft>
              <a:buFont typeface="+mj-lt"/>
              <a:buAutoNum type="arabicPeriod"/>
            </a:pPr>
            <a:r>
              <a:rPr lang="en-US" sz="2400" dirty="0"/>
              <a:t>At the conclusion of the video, your classmate takes out his or her calculator and says, “Wow that was amazing! That means the dog went about 5 meters in 1 second!” Is your classmate correct, and how do you know? </a:t>
            </a:r>
          </a:p>
          <a:p>
            <a:endParaRPr lang="en-US" dirty="0"/>
          </a:p>
        </p:txBody>
      </p:sp>
      <p:sp>
        <p:nvSpPr>
          <p:cNvPr id="4" name="Text Placeholder 3"/>
          <p:cNvSpPr>
            <a:spLocks noGrp="1"/>
          </p:cNvSpPr>
          <p:nvPr>
            <p:ph type="body" sz="quarter" idx="13"/>
          </p:nvPr>
        </p:nvSpPr>
        <p:spPr/>
        <p:txBody>
          <a:bodyPr/>
          <a:lstStyle/>
          <a:p>
            <a:r>
              <a:rPr lang="en-US" dirty="0" smtClean="0"/>
              <a:t>Lesson 1 / Exit Ticket</a:t>
            </a:r>
            <a:endParaRPr lang="en-US" dirty="0"/>
          </a:p>
        </p:txBody>
      </p:sp>
    </p:spTree>
    <p:extLst>
      <p:ext uri="{BB962C8B-B14F-4D97-AF65-F5344CB8AC3E}">
        <p14:creationId xmlns:p14="http://schemas.microsoft.com/office/powerpoint/2010/main" val="3291498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pic>
        <p:nvPicPr>
          <p:cNvPr id="5" name="Skateboarding Dog - Tillman! - Guinness World Record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80677"/>
          </a:xfrm>
          <a:prstGeom prst="rect">
            <a:avLst/>
          </a:prstGeom>
        </p:spPr>
      </p:pic>
    </p:spTree>
    <p:extLst>
      <p:ext uri="{BB962C8B-B14F-4D97-AF65-F5344CB8AC3E}">
        <p14:creationId xmlns:p14="http://schemas.microsoft.com/office/powerpoint/2010/main" val="4049610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Experience in Relationships as Measuring Rate</a:t>
            </a:r>
            <a:endParaRPr lang="en-US" dirty="0"/>
          </a:p>
        </p:txBody>
      </p:sp>
      <p:sp>
        <p:nvSpPr>
          <p:cNvPr id="3" name="Content Placeholder 2"/>
          <p:cNvSpPr>
            <a:spLocks noGrp="1"/>
          </p:cNvSpPr>
          <p:nvPr>
            <p:ph idx="1"/>
          </p:nvPr>
        </p:nvSpPr>
        <p:spPr/>
        <p:txBody>
          <a:bodyPr/>
          <a:lstStyle/>
          <a:p>
            <a:pPr marL="457200" lvl="0" indent="-457200">
              <a:spcBef>
                <a:spcPct val="20000"/>
              </a:spcBef>
              <a:spcAft>
                <a:spcPts val="0"/>
              </a:spcAft>
              <a:buFont typeface="+mj-lt"/>
              <a:buAutoNum type="arabicPeriod" startAt="2"/>
            </a:pPr>
            <a:r>
              <a:rPr lang="en-US" sz="2400" dirty="0"/>
              <a:t>After seeing this video, another dog owner trained his dog, Lightning, to try to break Tillman’s skateboarding record. Lightning’s fastest recorded time was on a 75-meter stretch where it took him 15.5 seconds. Based on this data, did Lightning break Tillman’s record for fastest dog on a skateboard? Explain how you know. </a:t>
            </a:r>
          </a:p>
          <a:p>
            <a:pPr lvl="0">
              <a:spcBef>
                <a:spcPct val="20000"/>
              </a:spcBef>
              <a:spcAft>
                <a:spcPts val="0"/>
              </a:spcAft>
            </a:pPr>
            <a:endParaRPr lang="en-US" sz="3600" dirty="0"/>
          </a:p>
        </p:txBody>
      </p:sp>
      <p:sp>
        <p:nvSpPr>
          <p:cNvPr id="4" name="Text Placeholder 3"/>
          <p:cNvSpPr>
            <a:spLocks noGrp="1"/>
          </p:cNvSpPr>
          <p:nvPr>
            <p:ph type="body" sz="quarter" idx="13"/>
          </p:nvPr>
        </p:nvSpPr>
        <p:spPr/>
        <p:txBody>
          <a:bodyPr/>
          <a:lstStyle/>
          <a:p>
            <a:r>
              <a:rPr lang="en-US" dirty="0" smtClean="0"/>
              <a:t>Lesson 1 / Exit Ticket</a:t>
            </a:r>
            <a:endParaRPr lang="en-US" dirty="0"/>
          </a:p>
        </p:txBody>
      </p:sp>
    </p:spTree>
    <p:extLst>
      <p:ext uri="{BB962C8B-B14F-4D97-AF65-F5344CB8AC3E}">
        <p14:creationId xmlns:p14="http://schemas.microsoft.com/office/powerpoint/2010/main" val="1734847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 Reflection</a:t>
            </a:r>
            <a:endParaRPr lang="en-US" dirty="0"/>
          </a:p>
        </p:txBody>
      </p:sp>
      <p:sp>
        <p:nvSpPr>
          <p:cNvPr id="3" name="Content Placeholder 2"/>
          <p:cNvSpPr>
            <a:spLocks noGrp="1"/>
          </p:cNvSpPr>
          <p:nvPr>
            <p:ph idx="1"/>
          </p:nvPr>
        </p:nvSpPr>
        <p:spPr/>
        <p:txBody>
          <a:bodyPr/>
          <a:lstStyle/>
          <a:p>
            <a:pPr lvl="0">
              <a:spcBef>
                <a:spcPct val="20000"/>
              </a:spcBef>
              <a:spcAft>
                <a:spcPts val="0"/>
              </a:spcAft>
            </a:pPr>
            <a:r>
              <a:rPr lang="en-US" sz="2400" dirty="0"/>
              <a:t>What do you notice about the exit ticket? </a:t>
            </a:r>
          </a:p>
          <a:p>
            <a:pPr lvl="0">
              <a:spcBef>
                <a:spcPct val="20000"/>
              </a:spcBef>
              <a:spcAft>
                <a:spcPts val="0"/>
              </a:spcAft>
            </a:pPr>
            <a:endParaRPr lang="en-US" sz="2400" dirty="0"/>
          </a:p>
          <a:p>
            <a:pPr marL="0" lvl="0" indent="0">
              <a:spcBef>
                <a:spcPct val="20000"/>
              </a:spcBef>
              <a:spcAft>
                <a:spcPts val="0"/>
              </a:spcAft>
            </a:pPr>
            <a:r>
              <a:rPr lang="en-US" sz="2400" dirty="0"/>
              <a:t>How does it compare to what you have seen teachers use in the past? </a:t>
            </a:r>
          </a:p>
          <a:p>
            <a:pPr lvl="0">
              <a:spcBef>
                <a:spcPct val="20000"/>
              </a:spcBef>
              <a:spcAft>
                <a:spcPts val="0"/>
              </a:spcAft>
            </a:pPr>
            <a:endParaRPr lang="en-US" sz="2400" dirty="0"/>
          </a:p>
          <a:p>
            <a:pPr lvl="0">
              <a:spcBef>
                <a:spcPct val="20000"/>
              </a:spcBef>
              <a:spcAft>
                <a:spcPts val="0"/>
              </a:spcAft>
            </a:pPr>
            <a:r>
              <a:rPr lang="en-US" sz="2400" dirty="0"/>
              <a:t>Take 2 minutes to talk about this at your table. </a:t>
            </a:r>
          </a:p>
          <a:p>
            <a:endParaRPr lang="en-US" dirty="0"/>
          </a:p>
        </p:txBody>
      </p:sp>
      <p:sp>
        <p:nvSpPr>
          <p:cNvPr id="4" name="Text Placeholder 3"/>
          <p:cNvSpPr>
            <a:spLocks noGrp="1"/>
          </p:cNvSpPr>
          <p:nvPr>
            <p:ph type="body" sz="quarter" idx="13"/>
          </p:nvPr>
        </p:nvSpPr>
        <p:spPr/>
        <p:txBody>
          <a:bodyPr/>
          <a:lstStyle/>
          <a:p>
            <a:r>
              <a:rPr lang="en-US" dirty="0" smtClean="0"/>
              <a:t>Lesson 1 / Exit Ticket</a:t>
            </a:r>
            <a:endParaRPr lang="en-US" dirty="0"/>
          </a:p>
        </p:txBody>
      </p:sp>
      <p:pic>
        <p:nvPicPr>
          <p:cNvPr id="5" name="Picture 4"/>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3217" y="3886200"/>
            <a:ext cx="2113583" cy="1624975"/>
          </a:xfrm>
          <a:prstGeom prst="rect">
            <a:avLst/>
          </a:prstGeom>
        </p:spPr>
      </p:pic>
    </p:spTree>
    <p:extLst>
      <p:ext uri="{BB962C8B-B14F-4D97-AF65-F5344CB8AC3E}">
        <p14:creationId xmlns:p14="http://schemas.microsoft.com/office/powerpoint/2010/main" val="2274921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sz="quarter" idx="13"/>
          </p:nvPr>
        </p:nvSpPr>
        <p:spPr/>
        <p:txBody>
          <a:bodyPr/>
          <a:lstStyle/>
          <a:p>
            <a:endParaRPr lang="en-US"/>
          </a:p>
        </p:txBody>
      </p:sp>
      <p:sp>
        <p:nvSpPr>
          <p:cNvPr id="5" name="Content Placeholder 3"/>
          <p:cNvSpPr>
            <a:spLocks noGrp="1"/>
          </p:cNvSpPr>
          <p:nvPr>
            <p:ph idx="4294967295"/>
          </p:nvPr>
        </p:nvSpPr>
        <p:spPr>
          <a:xfrm>
            <a:off x="457200" y="1913474"/>
            <a:ext cx="8229600" cy="4019126"/>
          </a:xfrm>
        </p:spPr>
        <p:txBody>
          <a:bodyPr>
            <a:normAutofit/>
          </a:bodyPr>
          <a:lstStyle/>
          <a:p>
            <a:pPr algn="ctr"/>
            <a:r>
              <a:rPr lang="en-US" sz="3200" b="1" dirty="0">
                <a:effectLst>
                  <a:glow rad="228600">
                    <a:srgbClr val="0A668B">
                      <a:alpha val="40000"/>
                    </a:srgbClr>
                  </a:glow>
                </a:effectLst>
                <a:latin typeface="Arial" panose="020B0604020202020204" pitchFamily="34" charset="0"/>
                <a:cs typeface="Arial" panose="020B0604020202020204" pitchFamily="34" charset="0"/>
              </a:rPr>
              <a:t>Lesson Structure</a:t>
            </a:r>
          </a:p>
          <a:p>
            <a:pPr algn="ctr"/>
            <a:r>
              <a:rPr lang="en-US" sz="3200" b="1" dirty="0">
                <a:latin typeface="Arial" panose="020B0604020202020204" pitchFamily="34" charset="0"/>
                <a:cs typeface="Arial" panose="020B0604020202020204" pitchFamily="34" charset="0"/>
              </a:rPr>
              <a:t>Instructional Sequence</a:t>
            </a:r>
          </a:p>
          <a:p>
            <a:pPr algn="ctr"/>
            <a:r>
              <a:rPr lang="en-US" sz="3200" b="1" dirty="0">
                <a:latin typeface="Arial" panose="020B0604020202020204" pitchFamily="34" charset="0"/>
                <a:cs typeface="Arial" panose="020B0604020202020204" pitchFamily="34" charset="0"/>
              </a:rPr>
              <a:t>Module Review</a:t>
            </a:r>
          </a:p>
          <a:p>
            <a:pPr algn="ctr"/>
            <a:r>
              <a:rPr lang="en-US" sz="3200" b="1" dirty="0">
                <a:latin typeface="Arial" panose="020B0604020202020204" pitchFamily="34" charset="0"/>
                <a:cs typeface="Arial" panose="020B0604020202020204" pitchFamily="34" charset="0"/>
              </a:rPr>
              <a:t>Preparation for Implementation</a:t>
            </a:r>
          </a:p>
        </p:txBody>
      </p:sp>
    </p:spTree>
    <p:extLst>
      <p:ext uri="{BB962C8B-B14F-4D97-AF65-F5344CB8AC3E}">
        <p14:creationId xmlns:p14="http://schemas.microsoft.com/office/powerpoint/2010/main" val="155215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Proportional Relationships</a:t>
            </a:r>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a:t>This lesson introduces the notion of Proportional Relationship</a:t>
            </a:r>
          </a:p>
          <a:p>
            <a:pPr>
              <a:buFont typeface="Arial" pitchFamily="34" charset="0"/>
              <a:buChar char="•"/>
            </a:pPr>
            <a:r>
              <a:rPr lang="en-US" sz="2000" dirty="0"/>
              <a:t>Serves as the connecting piece from Grade 6 to Grade 8</a:t>
            </a:r>
          </a:p>
          <a:p>
            <a:pPr>
              <a:buFont typeface="Arial" pitchFamily="34" charset="0"/>
              <a:buChar char="•"/>
            </a:pPr>
            <a:endParaRPr lang="en-US" sz="2000" dirty="0"/>
          </a:p>
        </p:txBody>
      </p:sp>
      <p:sp>
        <p:nvSpPr>
          <p:cNvPr id="4" name="Text Placeholder 3"/>
          <p:cNvSpPr>
            <a:spLocks noGrp="1"/>
          </p:cNvSpPr>
          <p:nvPr>
            <p:ph type="body" sz="quarter" idx="13"/>
          </p:nvPr>
        </p:nvSpPr>
        <p:spPr/>
        <p:txBody>
          <a:bodyPr/>
          <a:lstStyle/>
          <a:p>
            <a:r>
              <a:rPr lang="en-US" dirty="0" smtClean="0"/>
              <a:t>Concept Development</a:t>
            </a:r>
            <a:endParaRPr lang="en-US" dirty="0"/>
          </a:p>
        </p:txBody>
      </p:sp>
      <p:graphicFrame>
        <p:nvGraphicFramePr>
          <p:cNvPr id="5" name="Diagram 4"/>
          <p:cNvGraphicFramePr/>
          <p:nvPr>
            <p:extLst>
              <p:ext uri="{D42A27DB-BD31-4B8C-83A1-F6EECF244321}">
                <p14:modId xmlns:p14="http://schemas.microsoft.com/office/powerpoint/2010/main" val="297673134"/>
              </p:ext>
            </p:extLst>
          </p:nvPr>
        </p:nvGraphicFramePr>
        <p:xfrm>
          <a:off x="1828800" y="2854325"/>
          <a:ext cx="5410200" cy="286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04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87110E66-F102-4DB5-800C-FB161C499DF4}"/>
                                            </p:graphicEl>
                                          </p:spTgt>
                                        </p:tgtEl>
                                        <p:attrNameLst>
                                          <p:attrName>style.visibility</p:attrName>
                                        </p:attrNameLst>
                                      </p:cBhvr>
                                      <p:to>
                                        <p:strVal val="visible"/>
                                      </p:to>
                                    </p:set>
                                    <p:animEffect transition="in" filter="fade">
                                      <p:cBhvr>
                                        <p:cTn id="7" dur="500"/>
                                        <p:tgtEl>
                                          <p:spTgt spid="5">
                                            <p:graphicEl>
                                              <a:dgm id="{87110E66-F102-4DB5-800C-FB161C499DF4}"/>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F0925A1C-32C8-4D6E-9257-8CE5DF54D1DC}"/>
                                            </p:graphicEl>
                                          </p:spTgt>
                                        </p:tgtEl>
                                        <p:attrNameLst>
                                          <p:attrName>style.visibility</p:attrName>
                                        </p:attrNameLst>
                                      </p:cBhvr>
                                      <p:to>
                                        <p:strVal val="visible"/>
                                      </p:to>
                                    </p:set>
                                    <p:animEffect transition="in" filter="fade">
                                      <p:cBhvr>
                                        <p:cTn id="11" dur="500"/>
                                        <p:tgtEl>
                                          <p:spTgt spid="5">
                                            <p:graphicEl>
                                              <a:dgm id="{F0925A1C-32C8-4D6E-9257-8CE5DF54D1D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graphicEl>
                                              <a:dgm id="{0FE7A68B-D481-4B05-B21C-52FD08EEF367}"/>
                                            </p:graphicEl>
                                          </p:spTgt>
                                        </p:tgtEl>
                                        <p:attrNameLst>
                                          <p:attrName>style.visibility</p:attrName>
                                        </p:attrNameLst>
                                      </p:cBhvr>
                                      <p:to>
                                        <p:strVal val="visible"/>
                                      </p:to>
                                    </p:set>
                                    <p:animEffect transition="in" filter="fade">
                                      <p:cBhvr>
                                        <p:cTn id="16" dur="500"/>
                                        <p:tgtEl>
                                          <p:spTgt spid="5">
                                            <p:graphicEl>
                                              <a:dgm id="{0FE7A68B-D481-4B05-B21C-52FD08EEF367}"/>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graphicEl>
                                              <a:dgm id="{F0DAE99B-E926-4204-A801-A0E10BDDF065}"/>
                                            </p:graphicEl>
                                          </p:spTgt>
                                        </p:tgtEl>
                                        <p:attrNameLst>
                                          <p:attrName>style.visibility</p:attrName>
                                        </p:attrNameLst>
                                      </p:cBhvr>
                                      <p:to>
                                        <p:strVal val="visible"/>
                                      </p:to>
                                    </p:set>
                                    <p:animEffect transition="in" filter="fade">
                                      <p:cBhvr>
                                        <p:cTn id="20" dur="500"/>
                                        <p:tgtEl>
                                          <p:spTgt spid="5">
                                            <p:graphicEl>
                                              <a:dgm id="{F0DAE99B-E926-4204-A801-A0E10BDDF06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7235F6C3-2EE2-4D77-B61C-5E0C30CC28C8}"/>
                                            </p:graphicEl>
                                          </p:spTgt>
                                        </p:tgtEl>
                                        <p:attrNameLst>
                                          <p:attrName>style.visibility</p:attrName>
                                        </p:attrNameLst>
                                      </p:cBhvr>
                                      <p:to>
                                        <p:strVal val="visible"/>
                                      </p:to>
                                    </p:set>
                                    <p:animEffect transition="in" filter="fade">
                                      <p:cBhvr>
                                        <p:cTn id="25" dur="500"/>
                                        <p:tgtEl>
                                          <p:spTgt spid="5">
                                            <p:graphicEl>
                                              <a:dgm id="{7235F6C3-2EE2-4D77-B61C-5E0C30CC28C8}"/>
                                            </p:graphic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graphicEl>
                                              <a:dgm id="{16EC970E-A42A-479B-86B1-F49D19E797CF}"/>
                                            </p:graphicEl>
                                          </p:spTgt>
                                        </p:tgtEl>
                                        <p:attrNameLst>
                                          <p:attrName>style.visibility</p:attrName>
                                        </p:attrNameLst>
                                      </p:cBhvr>
                                      <p:to>
                                        <p:strVal val="visible"/>
                                      </p:to>
                                    </p:set>
                                    <p:animEffect transition="in" filter="fade">
                                      <p:cBhvr>
                                        <p:cTn id="29" dur="500"/>
                                        <p:tgtEl>
                                          <p:spTgt spid="5">
                                            <p:graphicEl>
                                              <a:dgm id="{16EC970E-A42A-479B-86B1-F49D19E797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Proportional Relationships </a:t>
            </a:r>
          </a:p>
        </p:txBody>
      </p:sp>
      <p:sp>
        <p:nvSpPr>
          <p:cNvPr id="3" name="Content Placeholder 2"/>
          <p:cNvSpPr>
            <a:spLocks noGrp="1"/>
          </p:cNvSpPr>
          <p:nvPr>
            <p:ph idx="1"/>
          </p:nvPr>
        </p:nvSpPr>
        <p:spPr/>
        <p:txBody>
          <a:bodyPr>
            <a:normAutofit/>
          </a:bodyPr>
          <a:lstStyle/>
          <a:p>
            <a:pPr marL="0" lvl="0" indent="0" defTabSz="914400" eaLnBrk="0" fontAlgn="base" hangingPunct="0">
              <a:spcBef>
                <a:spcPct val="0"/>
              </a:spcBef>
              <a:spcAft>
                <a:spcPct val="0"/>
              </a:spcAft>
            </a:pPr>
            <a:r>
              <a:rPr lang="en-US" sz="2000" b="1" dirty="0">
                <a:ea typeface="Myriad Pro"/>
                <a:cs typeface="Myriad Pro"/>
              </a:rPr>
              <a:t>Pay by the Ounce Frozen Yogurt!</a:t>
            </a:r>
          </a:p>
          <a:p>
            <a:pPr marL="0" lvl="0" indent="0" defTabSz="914400" eaLnBrk="0" fontAlgn="base" hangingPunct="0">
              <a:spcBef>
                <a:spcPct val="0"/>
              </a:spcBef>
              <a:spcAft>
                <a:spcPct val="0"/>
              </a:spcAft>
            </a:pPr>
            <a:endParaRPr lang="en-US" sz="2000" dirty="0">
              <a:cs typeface="Arial" pitchFamily="34" charset="0"/>
            </a:endParaRPr>
          </a:p>
          <a:p>
            <a:pPr marL="0" lvl="0" indent="0" defTabSz="914400" eaLnBrk="0" fontAlgn="base" hangingPunct="0">
              <a:spcBef>
                <a:spcPct val="0"/>
              </a:spcBef>
              <a:spcAft>
                <a:spcPct val="0"/>
              </a:spcAft>
            </a:pPr>
            <a:r>
              <a:rPr lang="en-US" sz="2000" dirty="0">
                <a:ea typeface="Myriad Pro"/>
                <a:cs typeface="Myriad Pro"/>
              </a:rPr>
              <a:t>A new self-serve frozen yogurt store opened this summer that sells its yogurt at a price based upon the total weight of the yogurt and its toppings in a dish.  Each member of Isabelle’s family weighed their dish and this is what they found.  </a:t>
            </a:r>
            <a:r>
              <a:rPr lang="en-US" sz="2000" dirty="0" smtClean="0">
                <a:ea typeface="Myriad Pro"/>
                <a:cs typeface="Myriad Pro"/>
              </a:rPr>
              <a:t>Determine if the cost is proportional to the weight.</a:t>
            </a:r>
            <a:endParaRPr lang="en-US" sz="2000" dirty="0">
              <a:ea typeface="Myriad Pro"/>
              <a:cs typeface="Myriad Pro"/>
            </a:endParaRPr>
          </a:p>
          <a:p>
            <a:endParaRPr lang="en-US" sz="2000" dirty="0"/>
          </a:p>
        </p:txBody>
      </p:sp>
      <p:sp>
        <p:nvSpPr>
          <p:cNvPr id="4" name="Text Placeholder 3"/>
          <p:cNvSpPr>
            <a:spLocks noGrp="1"/>
          </p:cNvSpPr>
          <p:nvPr>
            <p:ph type="body" sz="quarter" idx="13"/>
          </p:nvPr>
        </p:nvSpPr>
        <p:spPr/>
        <p:txBody>
          <a:bodyPr/>
          <a:lstStyle/>
          <a:p>
            <a:r>
              <a:rPr lang="en-US" dirty="0" smtClean="0"/>
              <a:t>Lesson 2 / Example 1</a:t>
            </a:r>
            <a:endParaRPr lang="en-US" dirty="0"/>
          </a:p>
        </p:txBody>
      </p:sp>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19" y="4062350"/>
            <a:ext cx="7748392" cy="990600"/>
          </a:xfrm>
          <a:prstGeom prst="rect">
            <a:avLst/>
          </a:prstGeom>
        </p:spPr>
      </p:pic>
      <p:sp>
        <p:nvSpPr>
          <p:cNvPr id="6" name="TextBox 5"/>
          <p:cNvSpPr txBox="1"/>
          <p:nvPr/>
        </p:nvSpPr>
        <p:spPr>
          <a:xfrm>
            <a:off x="838200" y="5137202"/>
            <a:ext cx="6810375" cy="707886"/>
          </a:xfrm>
          <a:prstGeom prst="rect">
            <a:avLst/>
          </a:prstGeom>
          <a:noFill/>
        </p:spPr>
        <p:txBody>
          <a:bodyPr wrap="square" rtlCol="0">
            <a:spAutoFit/>
          </a:bodyPr>
          <a:lstStyle/>
          <a:p>
            <a:pPr lvl="0"/>
            <a:r>
              <a:rPr lang="en-US" sz="2000" baseline="0" dirty="0" smtClean="0">
                <a:solidFill>
                  <a:srgbClr val="194467"/>
                </a:solidFill>
                <a:ea typeface="Myriad Pro"/>
                <a:cs typeface="Myriad Pro"/>
              </a:rPr>
              <a:t>The cost ______________________________ the weight</a:t>
            </a:r>
            <a:r>
              <a:rPr lang="en-US" sz="2000" baseline="0" dirty="0">
                <a:solidFill>
                  <a:srgbClr val="194467"/>
                </a:solidFill>
                <a:ea typeface="Myriad Pro"/>
                <a:cs typeface="Myriad Pro"/>
              </a:rPr>
              <a:t>. </a:t>
            </a:r>
            <a:endParaRPr lang="en-US" sz="2000" baseline="0" dirty="0">
              <a:solidFill>
                <a:srgbClr val="194467"/>
              </a:solidFill>
              <a:cs typeface="Arial" pitchFamily="34" charset="0"/>
            </a:endParaRPr>
          </a:p>
          <a:p>
            <a:endParaRPr lang="en-US" sz="2000" dirty="0">
              <a:solidFill>
                <a:srgbClr val="194467"/>
              </a:solidFill>
            </a:endParaRPr>
          </a:p>
        </p:txBody>
      </p:sp>
    </p:spTree>
    <p:extLst>
      <p:ext uri="{BB962C8B-B14F-4D97-AF65-F5344CB8AC3E}">
        <p14:creationId xmlns:p14="http://schemas.microsoft.com/office/powerpoint/2010/main" val="34737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Proportional Relationships</a:t>
            </a:r>
            <a:endParaRPr lang="en-US" dirty="0"/>
          </a:p>
        </p:txBody>
      </p:sp>
      <p:sp>
        <p:nvSpPr>
          <p:cNvPr id="3" name="Content Placeholder 2"/>
          <p:cNvSpPr>
            <a:spLocks noGrp="1"/>
          </p:cNvSpPr>
          <p:nvPr>
            <p:ph idx="1"/>
          </p:nvPr>
        </p:nvSpPr>
        <p:spPr/>
        <p:txBody>
          <a:bodyPr/>
          <a:lstStyle/>
          <a:p>
            <a:pPr lvl="0">
              <a:spcBef>
                <a:spcPct val="20000"/>
              </a:spcBef>
              <a:spcAft>
                <a:spcPts val="0"/>
              </a:spcAft>
            </a:pPr>
            <a:r>
              <a:rPr lang="en-US" sz="2000" b="1" dirty="0">
                <a:ea typeface="Myriad Pro"/>
                <a:cs typeface="Myriad Pro"/>
              </a:rPr>
              <a:t>Pay by the Ounce Frozen Yogurt!</a:t>
            </a:r>
            <a:endParaRPr lang="en-US" sz="2000" dirty="0">
              <a:cs typeface="Arial" pitchFamily="34" charset="0"/>
            </a:endParaRPr>
          </a:p>
        </p:txBody>
      </p:sp>
      <p:sp>
        <p:nvSpPr>
          <p:cNvPr id="4" name="Text Placeholder 3"/>
          <p:cNvSpPr>
            <a:spLocks noGrp="1"/>
          </p:cNvSpPr>
          <p:nvPr>
            <p:ph type="body" sz="quarter" idx="13"/>
          </p:nvPr>
        </p:nvSpPr>
        <p:spPr/>
        <p:txBody>
          <a:bodyPr/>
          <a:lstStyle/>
          <a:p>
            <a:r>
              <a:rPr lang="en-US" dirty="0" smtClean="0"/>
              <a:t>Lesson 2 / Example 1</a:t>
            </a:r>
            <a:endParaRPr lang="en-US" dirty="0"/>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2209800"/>
            <a:ext cx="79248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542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Proportional Relationships </a:t>
            </a:r>
          </a:p>
        </p:txBody>
      </p:sp>
      <p:sp>
        <p:nvSpPr>
          <p:cNvPr id="3" name="Content Placeholder 2"/>
          <p:cNvSpPr>
            <a:spLocks noGrp="1"/>
          </p:cNvSpPr>
          <p:nvPr>
            <p:ph idx="1"/>
          </p:nvPr>
        </p:nvSpPr>
        <p:spPr/>
        <p:txBody>
          <a:bodyPr/>
          <a:lstStyle/>
          <a:p>
            <a:pPr lvl="0">
              <a:spcBef>
                <a:spcPct val="20000"/>
              </a:spcBef>
              <a:spcAft>
                <a:spcPts val="0"/>
              </a:spcAft>
            </a:pPr>
            <a:r>
              <a:rPr lang="en-US" sz="2000" b="1" dirty="0"/>
              <a:t>A Cooking Cheat Sheet!</a:t>
            </a:r>
          </a:p>
          <a:p>
            <a:pPr lvl="0">
              <a:spcBef>
                <a:spcPct val="20000"/>
              </a:spcBef>
              <a:spcAft>
                <a:spcPts val="0"/>
              </a:spcAft>
            </a:pPr>
            <a:endParaRPr lang="en-US" sz="2000" dirty="0"/>
          </a:p>
          <a:p>
            <a:pPr marL="0" lvl="0" indent="0">
              <a:spcBef>
                <a:spcPct val="20000"/>
              </a:spcBef>
              <a:spcAft>
                <a:spcPts val="0"/>
              </a:spcAft>
            </a:pPr>
            <a:r>
              <a:rPr lang="en-US" sz="2000" dirty="0"/>
              <a:t>In the back of a recipe book, a diagram provides easy conversions to use while cooking. </a:t>
            </a:r>
          </a:p>
          <a:p>
            <a:pPr lvl="0">
              <a:spcBef>
                <a:spcPct val="20000"/>
              </a:spcBef>
              <a:spcAft>
                <a:spcPts val="0"/>
              </a:spcAft>
            </a:pPr>
            <a:r>
              <a:rPr lang="en-US" sz="2400" dirty="0"/>
              <a:t>		 </a:t>
            </a:r>
          </a:p>
          <a:p>
            <a:pPr lvl="0">
              <a:spcBef>
                <a:spcPct val="20000"/>
              </a:spcBef>
              <a:spcAft>
                <a:spcPts val="0"/>
              </a:spcAft>
            </a:pPr>
            <a:r>
              <a:rPr lang="en-US" sz="2400" dirty="0"/>
              <a:t> </a:t>
            </a:r>
          </a:p>
          <a:p>
            <a:pPr lvl="0">
              <a:spcBef>
                <a:spcPct val="20000"/>
              </a:spcBef>
              <a:spcAft>
                <a:spcPts val="0"/>
              </a:spcAft>
            </a:pPr>
            <a:endParaRPr lang="en-US" sz="2400" dirty="0"/>
          </a:p>
          <a:p>
            <a:pPr lvl="0">
              <a:spcBef>
                <a:spcPct val="20000"/>
              </a:spcBef>
              <a:spcAft>
                <a:spcPts val="0"/>
              </a:spcAft>
            </a:pPr>
            <a:endParaRPr lang="en-US" sz="2400" dirty="0"/>
          </a:p>
          <a:p>
            <a:pPr lvl="0">
              <a:spcBef>
                <a:spcPct val="20000"/>
              </a:spcBef>
              <a:spcAft>
                <a:spcPts val="0"/>
              </a:spcAft>
            </a:pPr>
            <a:r>
              <a:rPr lang="en-US" sz="2000" dirty="0" smtClean="0"/>
              <a:t>The ounces ______________________________ the cups</a:t>
            </a:r>
            <a:r>
              <a:rPr lang="en-US" sz="2000" dirty="0"/>
              <a:t>. </a:t>
            </a:r>
          </a:p>
          <a:p>
            <a:endParaRPr lang="en-US" dirty="0"/>
          </a:p>
        </p:txBody>
      </p:sp>
      <p:sp>
        <p:nvSpPr>
          <p:cNvPr id="4" name="Text Placeholder 3"/>
          <p:cNvSpPr>
            <a:spLocks noGrp="1"/>
          </p:cNvSpPr>
          <p:nvPr>
            <p:ph type="body" sz="quarter" idx="13"/>
          </p:nvPr>
        </p:nvSpPr>
        <p:spPr/>
        <p:txBody>
          <a:bodyPr/>
          <a:lstStyle/>
          <a:p>
            <a:r>
              <a:rPr lang="en-US" dirty="0" smtClean="0"/>
              <a:t>Lesson 2 / Example 2</a:t>
            </a:r>
            <a:endParaRPr lang="en-US" dirty="0"/>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00400"/>
            <a:ext cx="529076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789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Proportional Relationships</a:t>
            </a:r>
            <a:endParaRPr lang="en-US" dirty="0"/>
          </a:p>
        </p:txBody>
      </p:sp>
      <p:sp>
        <p:nvSpPr>
          <p:cNvPr id="3" name="Content Placeholder 2"/>
          <p:cNvSpPr>
            <a:spLocks noGrp="1"/>
          </p:cNvSpPr>
          <p:nvPr>
            <p:ph idx="1"/>
          </p:nvPr>
        </p:nvSpPr>
        <p:spPr/>
        <p:txBody>
          <a:bodyPr/>
          <a:lstStyle/>
          <a:p>
            <a:pPr marL="0" lvl="0" indent="0">
              <a:spcBef>
                <a:spcPct val="20000"/>
              </a:spcBef>
              <a:spcAft>
                <a:spcPts val="0"/>
              </a:spcAft>
              <a:tabLst>
                <a:tab pos="0" algn="l"/>
              </a:tabLst>
            </a:pPr>
            <a:r>
              <a:rPr lang="en-US" sz="2000" dirty="0"/>
              <a:t>During Jose’s physical education class today, students visited activity stations. Next to each station was a chart depicting how many </a:t>
            </a:r>
            <a:r>
              <a:rPr lang="en-US" sz="2000" dirty="0" smtClean="0"/>
              <a:t>calories </a:t>
            </a:r>
            <a:r>
              <a:rPr lang="en-US" sz="2000" dirty="0"/>
              <a:t>(on average) would be burned by completing the activity.  </a:t>
            </a:r>
          </a:p>
          <a:p>
            <a:pPr lvl="0">
              <a:spcBef>
                <a:spcPct val="20000"/>
              </a:spcBef>
              <a:spcAft>
                <a:spcPts val="0"/>
              </a:spcAft>
            </a:pPr>
            <a:r>
              <a:rPr lang="en-US" sz="2000" dirty="0"/>
              <a:t> </a:t>
            </a:r>
          </a:p>
          <a:p>
            <a:pPr lvl="0">
              <a:spcBef>
                <a:spcPct val="20000"/>
              </a:spcBef>
              <a:spcAft>
                <a:spcPts val="0"/>
              </a:spcAft>
            </a:pPr>
            <a:r>
              <a:rPr lang="en-US" sz="2000" dirty="0"/>
              <a:t> </a:t>
            </a:r>
          </a:p>
          <a:p>
            <a:pPr lvl="0">
              <a:spcBef>
                <a:spcPct val="20000"/>
              </a:spcBef>
              <a:spcAft>
                <a:spcPts val="0"/>
              </a:spcAft>
            </a:pPr>
            <a:endParaRPr lang="en-US" sz="2000" dirty="0"/>
          </a:p>
          <a:p>
            <a:pPr lvl="0">
              <a:spcBef>
                <a:spcPct val="20000"/>
              </a:spcBef>
              <a:spcAft>
                <a:spcPts val="0"/>
              </a:spcAft>
            </a:pPr>
            <a:endParaRPr lang="en-US" sz="2000" dirty="0" smtClean="0"/>
          </a:p>
          <a:p>
            <a:pPr lvl="0">
              <a:spcBef>
                <a:spcPct val="20000"/>
              </a:spcBef>
              <a:spcAft>
                <a:spcPts val="0"/>
              </a:spcAft>
            </a:pPr>
            <a:endParaRPr lang="en-US" sz="2000" dirty="0"/>
          </a:p>
          <a:p>
            <a:pPr lvl="0">
              <a:spcBef>
                <a:spcPct val="20000"/>
              </a:spcBef>
              <a:spcAft>
                <a:spcPts val="0"/>
              </a:spcAft>
            </a:pPr>
            <a:r>
              <a:rPr lang="en-US" sz="2000" dirty="0"/>
              <a:t>a. Is the number of Calories burned proportional to time? How do you know?</a:t>
            </a:r>
          </a:p>
          <a:p>
            <a:pPr lvl="0">
              <a:spcBef>
                <a:spcPct val="20000"/>
              </a:spcBef>
              <a:spcAft>
                <a:spcPts val="0"/>
              </a:spcAft>
            </a:pPr>
            <a:r>
              <a:rPr lang="en-US" sz="2000" dirty="0"/>
              <a:t>b. If Jose jumped rope for 6.5 minutes, how many calories would he expect to burn? </a:t>
            </a:r>
          </a:p>
        </p:txBody>
      </p:sp>
      <p:sp>
        <p:nvSpPr>
          <p:cNvPr id="4" name="Text Placeholder 3"/>
          <p:cNvSpPr>
            <a:spLocks noGrp="1"/>
          </p:cNvSpPr>
          <p:nvPr>
            <p:ph type="body" sz="quarter" idx="13"/>
          </p:nvPr>
        </p:nvSpPr>
        <p:spPr/>
        <p:txBody>
          <a:bodyPr/>
          <a:lstStyle/>
          <a:p>
            <a:r>
              <a:rPr lang="en-US" dirty="0" smtClean="0"/>
              <a:t>Lesson 2 / Exercise 1</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2763078"/>
            <a:ext cx="479107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98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Proportional Relationships</a:t>
            </a:r>
          </a:p>
        </p:txBody>
      </p:sp>
      <p:sp>
        <p:nvSpPr>
          <p:cNvPr id="3" name="Content Placeholder 2"/>
          <p:cNvSpPr>
            <a:spLocks noGrp="1"/>
          </p:cNvSpPr>
          <p:nvPr>
            <p:ph idx="1"/>
          </p:nvPr>
        </p:nvSpPr>
        <p:spPr/>
        <p:txBody>
          <a:bodyPr/>
          <a:lstStyle/>
          <a:p>
            <a:pPr lvl="0">
              <a:spcBef>
                <a:spcPct val="20000"/>
              </a:spcBef>
              <a:spcAft>
                <a:spcPts val="0"/>
              </a:spcAft>
            </a:pPr>
            <a:r>
              <a:rPr lang="en-US" sz="2000" dirty="0">
                <a:solidFill>
                  <a:prstClr val="black"/>
                </a:solidFill>
              </a:rPr>
              <a:t>How do we know if two quantities are proportional to each other? </a:t>
            </a:r>
          </a:p>
          <a:p>
            <a:pPr lvl="0">
              <a:spcBef>
                <a:spcPct val="20000"/>
              </a:spcBef>
              <a:spcAft>
                <a:spcPts val="0"/>
              </a:spcAft>
            </a:pPr>
            <a:endParaRPr lang="en-US" sz="2000" dirty="0"/>
          </a:p>
          <a:p>
            <a:pPr lvl="0">
              <a:spcBef>
                <a:spcPct val="20000"/>
              </a:spcBef>
              <a:spcAft>
                <a:spcPts val="0"/>
              </a:spcAft>
            </a:pPr>
            <a:endParaRPr lang="en-US" sz="2000" dirty="0"/>
          </a:p>
          <a:p>
            <a:pPr lvl="0">
              <a:spcBef>
                <a:spcPct val="20000"/>
              </a:spcBef>
              <a:spcAft>
                <a:spcPts val="0"/>
              </a:spcAft>
            </a:pPr>
            <a:endParaRPr lang="en-US" sz="2000" dirty="0"/>
          </a:p>
          <a:p>
            <a:pPr marL="0" lvl="0" indent="0">
              <a:spcBef>
                <a:spcPct val="20000"/>
              </a:spcBef>
              <a:spcAft>
                <a:spcPts val="0"/>
              </a:spcAft>
            </a:pPr>
            <a:r>
              <a:rPr lang="en-US" sz="2000" dirty="0">
                <a:solidFill>
                  <a:prstClr val="black"/>
                </a:solidFill>
              </a:rPr>
              <a:t>How can we recognize a proportional relationship when looking at a table or a set of ratios? </a:t>
            </a:r>
          </a:p>
          <a:p>
            <a:endParaRPr lang="en-US" dirty="0"/>
          </a:p>
        </p:txBody>
      </p:sp>
      <p:sp>
        <p:nvSpPr>
          <p:cNvPr id="4" name="Text Placeholder 3"/>
          <p:cNvSpPr>
            <a:spLocks noGrp="1"/>
          </p:cNvSpPr>
          <p:nvPr>
            <p:ph type="body" sz="quarter" idx="13"/>
          </p:nvPr>
        </p:nvSpPr>
        <p:spPr/>
        <p:txBody>
          <a:bodyPr/>
          <a:lstStyle/>
          <a:p>
            <a:r>
              <a:rPr lang="en-US" dirty="0" smtClean="0"/>
              <a:t>Lesson 2 / Closing</a:t>
            </a:r>
            <a:endParaRPr lang="en-US" dirty="0"/>
          </a:p>
        </p:txBody>
      </p:sp>
      <p:sp>
        <p:nvSpPr>
          <p:cNvPr id="5" name="Rectangle 4"/>
          <p:cNvSpPr/>
          <p:nvPr/>
        </p:nvSpPr>
        <p:spPr>
          <a:xfrm>
            <a:off x="685800" y="2133600"/>
            <a:ext cx="7772400" cy="1015663"/>
          </a:xfrm>
          <a:prstGeom prst="rect">
            <a:avLst/>
          </a:prstGeom>
        </p:spPr>
        <p:txBody>
          <a:bodyPr wrap="square">
            <a:spAutoFit/>
          </a:bodyPr>
          <a:lstStyle/>
          <a:p>
            <a:pPr lvl="0">
              <a:spcBef>
                <a:spcPct val="20000"/>
              </a:spcBef>
            </a:pPr>
            <a:r>
              <a:rPr lang="en-US" sz="2000" dirty="0">
                <a:solidFill>
                  <a:srgbClr val="194467"/>
                </a:solidFill>
                <a:latin typeface="Agenda-Light"/>
              </a:rPr>
              <a:t>Two quantities are proportional to each other if there is one constant number that is multiplied by each measure in the first quantity to give the corresponding measure in the second quantity. </a:t>
            </a:r>
          </a:p>
        </p:txBody>
      </p:sp>
      <p:sp>
        <p:nvSpPr>
          <p:cNvPr id="6" name="Rectangle 5"/>
          <p:cNvSpPr/>
          <p:nvPr/>
        </p:nvSpPr>
        <p:spPr>
          <a:xfrm>
            <a:off x="762000" y="4010561"/>
            <a:ext cx="7620000" cy="1323439"/>
          </a:xfrm>
          <a:prstGeom prst="rect">
            <a:avLst/>
          </a:prstGeom>
        </p:spPr>
        <p:txBody>
          <a:bodyPr wrap="square">
            <a:spAutoFit/>
          </a:bodyPr>
          <a:lstStyle/>
          <a:p>
            <a:pPr lvl="0">
              <a:spcBef>
                <a:spcPct val="20000"/>
              </a:spcBef>
            </a:pPr>
            <a:r>
              <a:rPr lang="en-US" sz="2000" dirty="0">
                <a:solidFill>
                  <a:srgbClr val="194467"/>
                </a:solidFill>
                <a:latin typeface="Agenda-Light"/>
              </a:rPr>
              <a:t>If each of the measures in the second quantity is divided by its corresponding measure in the first quantity and it produces the same number, called a constant, then the two quantities are proportional to each other. </a:t>
            </a:r>
          </a:p>
        </p:txBody>
      </p:sp>
      <p:pic>
        <p:nvPicPr>
          <p:cNvPr id="7" name="Picture 6"/>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2155" y="4991836"/>
            <a:ext cx="2214645" cy="1713764"/>
          </a:xfrm>
          <a:prstGeom prst="rect">
            <a:avLst/>
          </a:prstGeom>
        </p:spPr>
      </p:pic>
    </p:spTree>
    <p:extLst>
      <p:ext uri="{BB962C8B-B14F-4D97-AF65-F5344CB8AC3E}">
        <p14:creationId xmlns:p14="http://schemas.microsoft.com/office/powerpoint/2010/main" val="377043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Identifying Proportional and Non-Proportional Relationships in Tables</a:t>
            </a:r>
            <a:endParaRPr lang="en-US" dirty="0"/>
          </a:p>
        </p:txBody>
      </p:sp>
      <p:sp>
        <p:nvSpPr>
          <p:cNvPr id="3" name="Content Placeholder 2"/>
          <p:cNvSpPr>
            <a:spLocks noGrp="1"/>
          </p:cNvSpPr>
          <p:nvPr>
            <p:ph idx="1"/>
          </p:nvPr>
        </p:nvSpPr>
        <p:spPr>
          <a:xfrm>
            <a:off x="304800" y="1776350"/>
            <a:ext cx="4419600" cy="4572000"/>
          </a:xfrm>
        </p:spPr>
        <p:txBody>
          <a:bodyPr/>
          <a:lstStyle/>
          <a:p>
            <a:pPr marL="0" lvl="0" indent="0">
              <a:spcBef>
                <a:spcPct val="20000"/>
              </a:spcBef>
              <a:spcAft>
                <a:spcPts val="0"/>
              </a:spcAft>
            </a:pPr>
            <a:r>
              <a:rPr lang="en-US" sz="2000" dirty="0"/>
              <a:t>You have been hired by your neighbor to babysit their </a:t>
            </a:r>
            <a:r>
              <a:rPr lang="en-US" sz="2000" dirty="0" smtClean="0"/>
              <a:t>children on </a:t>
            </a:r>
            <a:r>
              <a:rPr lang="en-US" sz="2000" dirty="0"/>
              <a:t>Friday night. You are paid $8 per hour. Complete the table relating your pay to the number of hours you worked. </a:t>
            </a:r>
          </a:p>
          <a:p>
            <a:pPr marL="0" lvl="0" indent="0">
              <a:spcBef>
                <a:spcPct val="20000"/>
              </a:spcBef>
              <a:spcAft>
                <a:spcPts val="0"/>
              </a:spcAft>
            </a:pPr>
            <a:endParaRPr lang="en-US" sz="2000" dirty="0"/>
          </a:p>
          <a:p>
            <a:pPr marL="0" lvl="0" indent="0">
              <a:spcBef>
                <a:spcPct val="20000"/>
              </a:spcBef>
              <a:spcAft>
                <a:spcPts val="0"/>
              </a:spcAft>
            </a:pPr>
            <a:r>
              <a:rPr lang="en-US" sz="2000" dirty="0"/>
              <a:t>Based on the </a:t>
            </a:r>
            <a:r>
              <a:rPr lang="en-US" sz="2000" dirty="0" smtClean="0"/>
              <a:t>table, </a:t>
            </a:r>
            <a:r>
              <a:rPr lang="en-US" sz="2000" dirty="0"/>
              <a:t>is pay proportional to hours worked? How do you know? </a:t>
            </a:r>
          </a:p>
          <a:p>
            <a:endParaRPr lang="en-US" dirty="0"/>
          </a:p>
        </p:txBody>
      </p:sp>
      <p:sp>
        <p:nvSpPr>
          <p:cNvPr id="4" name="Text Placeholder 3"/>
          <p:cNvSpPr>
            <a:spLocks noGrp="1"/>
          </p:cNvSpPr>
          <p:nvPr>
            <p:ph type="body" sz="quarter" idx="13"/>
          </p:nvPr>
        </p:nvSpPr>
        <p:spPr/>
        <p:txBody>
          <a:bodyPr/>
          <a:lstStyle/>
          <a:p>
            <a:r>
              <a:rPr lang="en-US" dirty="0" smtClean="0"/>
              <a:t>Lesson 3 / Example</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776" y="1671395"/>
            <a:ext cx="3681412" cy="391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66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Identifying Proportional and Non-Proportional Relationships in Tables</a:t>
            </a:r>
            <a:endParaRPr lang="en-US" dirty="0"/>
          </a:p>
        </p:txBody>
      </p:sp>
      <p:sp>
        <p:nvSpPr>
          <p:cNvPr id="3" name="Content Placeholder 2"/>
          <p:cNvSpPr>
            <a:spLocks noGrp="1"/>
          </p:cNvSpPr>
          <p:nvPr>
            <p:ph idx="1"/>
          </p:nvPr>
        </p:nvSpPr>
        <p:spPr/>
        <p:txBody>
          <a:bodyPr/>
          <a:lstStyle/>
          <a:p>
            <a:pPr lvl="0">
              <a:spcBef>
                <a:spcPct val="20000"/>
              </a:spcBef>
              <a:spcAft>
                <a:spcPts val="0"/>
              </a:spcAft>
            </a:pPr>
            <a:r>
              <a:rPr lang="en-US" sz="2400" dirty="0" smtClean="0"/>
              <a:t>Read through Exercises 1 and 2.</a:t>
            </a:r>
          </a:p>
          <a:p>
            <a:pPr lvl="0">
              <a:spcBef>
                <a:spcPct val="20000"/>
              </a:spcBef>
              <a:spcAft>
                <a:spcPts val="0"/>
              </a:spcAft>
            </a:pPr>
            <a:endParaRPr lang="en-US" sz="2400" dirty="0" smtClean="0"/>
          </a:p>
          <a:p>
            <a:pPr lvl="0">
              <a:spcBef>
                <a:spcPct val="20000"/>
              </a:spcBef>
              <a:spcAft>
                <a:spcPts val="0"/>
              </a:spcAft>
            </a:pPr>
            <a:r>
              <a:rPr lang="en-US" sz="2400" dirty="0" smtClean="0"/>
              <a:t>Compare </a:t>
            </a:r>
            <a:r>
              <a:rPr lang="en-US" sz="2400" dirty="0"/>
              <a:t>and Contrast </a:t>
            </a:r>
            <a:r>
              <a:rPr lang="en-US" sz="2400" dirty="0" smtClean="0"/>
              <a:t>the two Exercises.</a:t>
            </a:r>
          </a:p>
          <a:p>
            <a:pPr lvl="0">
              <a:spcBef>
                <a:spcPct val="20000"/>
              </a:spcBef>
              <a:spcAft>
                <a:spcPts val="0"/>
              </a:spcAft>
            </a:pPr>
            <a:r>
              <a:rPr lang="en-US" sz="2400" dirty="0" smtClean="0"/>
              <a:t> </a:t>
            </a:r>
            <a:endParaRPr lang="en-US" sz="2400" dirty="0"/>
          </a:p>
          <a:p>
            <a:pPr lvl="0">
              <a:spcBef>
                <a:spcPct val="20000"/>
              </a:spcBef>
              <a:spcAft>
                <a:spcPts val="0"/>
              </a:spcAft>
            </a:pPr>
            <a:r>
              <a:rPr lang="en-US" sz="2400" dirty="0"/>
              <a:t>Share your observations with a neighbor. </a:t>
            </a:r>
          </a:p>
        </p:txBody>
      </p:sp>
      <p:sp>
        <p:nvSpPr>
          <p:cNvPr id="4" name="Text Placeholder 3"/>
          <p:cNvSpPr>
            <a:spLocks noGrp="1"/>
          </p:cNvSpPr>
          <p:nvPr>
            <p:ph type="body" sz="quarter" idx="13"/>
          </p:nvPr>
        </p:nvSpPr>
        <p:spPr/>
        <p:txBody>
          <a:bodyPr/>
          <a:lstStyle/>
          <a:p>
            <a:r>
              <a:rPr lang="en-US" dirty="0" smtClean="0"/>
              <a:t>Lesson 3 / Exercises 1 and 2</a:t>
            </a:r>
            <a:endParaRPr lang="en-US" dirty="0"/>
          </a:p>
        </p:txBody>
      </p:sp>
      <p:pic>
        <p:nvPicPr>
          <p:cNvPr id="5" name="Picture 4"/>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600" y="3733800"/>
            <a:ext cx="2743199" cy="2057400"/>
          </a:xfrm>
          <a:prstGeom prst="rect">
            <a:avLst/>
          </a:prstGeom>
        </p:spPr>
      </p:pic>
    </p:spTree>
    <p:extLst>
      <p:ext uri="{BB962C8B-B14F-4D97-AF65-F5344CB8AC3E}">
        <p14:creationId xmlns:p14="http://schemas.microsoft.com/office/powerpoint/2010/main" val="14362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Proportional and Non-Proportional Relationships in Tables</a:t>
            </a:r>
            <a:endParaRPr lang="en-US" dirty="0"/>
          </a:p>
        </p:txBody>
      </p:sp>
      <p:sp>
        <p:nvSpPr>
          <p:cNvPr id="3" name="Content Placeholder 2"/>
          <p:cNvSpPr>
            <a:spLocks noGrp="1"/>
          </p:cNvSpPr>
          <p:nvPr>
            <p:ph idx="1"/>
          </p:nvPr>
        </p:nvSpPr>
        <p:spPr/>
        <p:txBody>
          <a:bodyPr/>
          <a:lstStyle/>
          <a:p>
            <a:r>
              <a:rPr lang="en-US" dirty="0" smtClean="0"/>
              <a:t>Mark recently moved to a new state. During the first month he visited 5 state parks. Each month after he visited two more. Complete the table below.</a:t>
            </a:r>
            <a:endParaRPr lang="en-US" dirty="0"/>
          </a:p>
        </p:txBody>
      </p:sp>
      <p:sp>
        <p:nvSpPr>
          <p:cNvPr id="4" name="Text Placeholder 3"/>
          <p:cNvSpPr>
            <a:spLocks noGrp="1"/>
          </p:cNvSpPr>
          <p:nvPr>
            <p:ph type="body" sz="quarter" idx="13"/>
          </p:nvPr>
        </p:nvSpPr>
        <p:spPr/>
        <p:txBody>
          <a:bodyPr/>
          <a:lstStyle/>
          <a:p>
            <a:r>
              <a:rPr lang="en-US" dirty="0" smtClean="0"/>
              <a:t>Lesson 4 / Exercise 2</a:t>
            </a:r>
            <a:endParaRPr lang="en-US" dirty="0"/>
          </a:p>
        </p:txBody>
      </p:sp>
      <p:pic>
        <p:nvPicPr>
          <p:cNvPr id="6" name="Picture 5"/>
          <p:cNvPicPr>
            <a:picLocks noChangeAspect="1"/>
          </p:cNvPicPr>
          <p:nvPr/>
        </p:nvPicPr>
        <p:blipFill>
          <a:blip r:embed="rId3"/>
          <a:stretch>
            <a:fillRect/>
          </a:stretch>
        </p:blipFill>
        <p:spPr>
          <a:xfrm>
            <a:off x="1524000" y="3174174"/>
            <a:ext cx="5854923" cy="1855025"/>
          </a:xfrm>
          <a:prstGeom prst="rect">
            <a:avLst/>
          </a:prstGeom>
        </p:spPr>
      </p:pic>
      <p:sp>
        <p:nvSpPr>
          <p:cNvPr id="7" name="TextBox 6"/>
          <p:cNvSpPr txBox="1"/>
          <p:nvPr/>
        </p:nvSpPr>
        <p:spPr>
          <a:xfrm>
            <a:off x="5638800" y="3579761"/>
            <a:ext cx="1447800" cy="369332"/>
          </a:xfrm>
          <a:prstGeom prst="rect">
            <a:avLst/>
          </a:prstGeom>
          <a:noFill/>
        </p:spPr>
        <p:txBody>
          <a:bodyPr wrap="square" rtlCol="0">
            <a:spAutoFit/>
          </a:bodyPr>
          <a:lstStyle/>
          <a:p>
            <a:r>
              <a:rPr lang="en-US" dirty="0" smtClean="0">
                <a:ln w="19050">
                  <a:solidFill>
                    <a:schemeClr val="tx1"/>
                  </a:solidFill>
                </a:ln>
                <a:solidFill>
                  <a:schemeClr val="tx2">
                    <a:lumMod val="60000"/>
                    <a:lumOff val="40000"/>
                  </a:schemeClr>
                </a:solidFill>
              </a:rPr>
              <a:t>5</a:t>
            </a:r>
            <a:endParaRPr lang="en-US" dirty="0">
              <a:ln w="19050">
                <a:solidFill>
                  <a:schemeClr val="tx1"/>
                </a:solidFill>
              </a:ln>
              <a:solidFill>
                <a:schemeClr val="tx2">
                  <a:lumMod val="60000"/>
                  <a:lumOff val="40000"/>
                </a:schemeClr>
              </a:solidFill>
            </a:endParaRPr>
          </a:p>
        </p:txBody>
      </p:sp>
      <p:sp>
        <p:nvSpPr>
          <p:cNvPr id="8" name="TextBox 7"/>
          <p:cNvSpPr txBox="1"/>
          <p:nvPr/>
        </p:nvSpPr>
        <p:spPr>
          <a:xfrm>
            <a:off x="5638800" y="3886200"/>
            <a:ext cx="1447800" cy="369332"/>
          </a:xfrm>
          <a:prstGeom prst="rect">
            <a:avLst/>
          </a:prstGeom>
          <a:noFill/>
        </p:spPr>
        <p:txBody>
          <a:bodyPr wrap="square" rtlCol="0">
            <a:spAutoFit/>
          </a:bodyPr>
          <a:lstStyle/>
          <a:p>
            <a:r>
              <a:rPr lang="en-US" dirty="0">
                <a:ln w="19050">
                  <a:solidFill>
                    <a:schemeClr val="tx1"/>
                  </a:solidFill>
                </a:ln>
              </a:rPr>
              <a:t>7</a:t>
            </a:r>
          </a:p>
        </p:txBody>
      </p:sp>
      <p:sp>
        <p:nvSpPr>
          <p:cNvPr id="9" name="TextBox 8"/>
          <p:cNvSpPr txBox="1"/>
          <p:nvPr/>
        </p:nvSpPr>
        <p:spPr>
          <a:xfrm>
            <a:off x="5656262" y="4263689"/>
            <a:ext cx="1447800" cy="369332"/>
          </a:xfrm>
          <a:prstGeom prst="rect">
            <a:avLst/>
          </a:prstGeom>
          <a:noFill/>
        </p:spPr>
        <p:txBody>
          <a:bodyPr wrap="square" rtlCol="0">
            <a:spAutoFit/>
          </a:bodyPr>
          <a:lstStyle/>
          <a:p>
            <a:r>
              <a:rPr lang="en-US" dirty="0">
                <a:ln w="19050">
                  <a:solidFill>
                    <a:schemeClr val="tx1"/>
                  </a:solidFill>
                </a:ln>
              </a:rPr>
              <a:t>9</a:t>
            </a:r>
          </a:p>
        </p:txBody>
      </p:sp>
      <p:sp>
        <p:nvSpPr>
          <p:cNvPr id="10" name="TextBox 9"/>
          <p:cNvSpPr txBox="1"/>
          <p:nvPr/>
        </p:nvSpPr>
        <p:spPr>
          <a:xfrm>
            <a:off x="2819400" y="4572000"/>
            <a:ext cx="1447800" cy="369332"/>
          </a:xfrm>
          <a:prstGeom prst="rect">
            <a:avLst/>
          </a:prstGeom>
          <a:noFill/>
        </p:spPr>
        <p:txBody>
          <a:bodyPr wrap="square" rtlCol="0">
            <a:spAutoFit/>
          </a:bodyPr>
          <a:lstStyle/>
          <a:p>
            <a:r>
              <a:rPr lang="en-US" dirty="0" smtClean="0">
                <a:ln w="19050">
                  <a:solidFill>
                    <a:schemeClr val="tx1"/>
                  </a:solidFill>
                </a:ln>
              </a:rPr>
              <a:t>10</a:t>
            </a:r>
            <a:endParaRPr lang="en-US" dirty="0">
              <a:ln w="19050">
                <a:solidFill>
                  <a:schemeClr val="tx1"/>
                </a:solidFill>
              </a:ln>
            </a:endParaRPr>
          </a:p>
        </p:txBody>
      </p:sp>
    </p:spTree>
    <p:extLst>
      <p:ext uri="{BB962C8B-B14F-4D97-AF65-F5344CB8AC3E}">
        <p14:creationId xmlns:p14="http://schemas.microsoft.com/office/powerpoint/2010/main" val="257479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Identifying Proportional and Non-Proportional Relationships in Graphs</a:t>
            </a:r>
            <a:endParaRPr lang="en-US" dirty="0"/>
          </a:p>
        </p:txBody>
      </p:sp>
      <p:sp>
        <p:nvSpPr>
          <p:cNvPr id="3" name="Content Placeholder 2"/>
          <p:cNvSpPr>
            <a:spLocks noGrp="1"/>
          </p:cNvSpPr>
          <p:nvPr>
            <p:ph idx="1"/>
          </p:nvPr>
        </p:nvSpPr>
        <p:spPr/>
        <p:txBody>
          <a:bodyPr>
            <a:normAutofit/>
          </a:bodyPr>
          <a:lstStyle/>
          <a:p>
            <a:pPr marL="0" lvl="0" indent="0" defTabSz="914400" fontAlgn="base">
              <a:spcBef>
                <a:spcPct val="0"/>
              </a:spcBef>
              <a:spcAft>
                <a:spcPct val="0"/>
              </a:spcAft>
            </a:pPr>
            <a:r>
              <a:rPr lang="en-US" sz="2400" b="1" dirty="0">
                <a:ea typeface="Myriad Pro"/>
                <a:cs typeface="Myriad Pro"/>
              </a:rPr>
              <a:t>From a </a:t>
            </a:r>
            <a:r>
              <a:rPr lang="en-US" sz="2400" b="1" dirty="0" smtClean="0">
                <a:ea typeface="Myriad Pro"/>
                <a:cs typeface="Myriad Pro"/>
              </a:rPr>
              <a:t>Table </a:t>
            </a:r>
            <a:r>
              <a:rPr lang="en-US" sz="2400" b="1" dirty="0">
                <a:ea typeface="Myriad Pro"/>
                <a:cs typeface="Myriad Pro"/>
              </a:rPr>
              <a:t>to G</a:t>
            </a:r>
            <a:r>
              <a:rPr lang="en-US" sz="2400" b="1" dirty="0" smtClean="0">
                <a:ea typeface="Myriad Pro"/>
                <a:cs typeface="Myriad Pro"/>
              </a:rPr>
              <a:t>raph</a:t>
            </a:r>
          </a:p>
          <a:p>
            <a:pPr marL="0" lvl="0" indent="0" defTabSz="914400" fontAlgn="base">
              <a:spcBef>
                <a:spcPct val="0"/>
              </a:spcBef>
              <a:spcAft>
                <a:spcPct val="0"/>
              </a:spcAft>
            </a:pPr>
            <a:r>
              <a:rPr lang="en-US" sz="2400" dirty="0" smtClean="0">
                <a:latin typeface="Calibri" charset="0"/>
                <a:ea typeface="ＭＳ Ｐゴシック" charset="-128"/>
                <a:cs typeface="ＭＳ Ｐゴシック" charset="-128"/>
              </a:rPr>
              <a:t>Use the ratio provide, create a table that shows money received is proportional to the number of candy bars sold.  </a:t>
            </a:r>
            <a:endParaRPr lang="en-US" sz="2400" dirty="0">
              <a:latin typeface="Calibri" charset="0"/>
              <a:ea typeface="ＭＳ Ｐゴシック" charset="-128"/>
              <a:cs typeface="ＭＳ Ｐゴシック" charset="-128"/>
            </a:endParaRPr>
          </a:p>
        </p:txBody>
      </p:sp>
      <p:sp>
        <p:nvSpPr>
          <p:cNvPr id="4" name="Text Placeholder 3"/>
          <p:cNvSpPr>
            <a:spLocks noGrp="1"/>
          </p:cNvSpPr>
          <p:nvPr>
            <p:ph type="body" sz="quarter" idx="13"/>
          </p:nvPr>
        </p:nvSpPr>
        <p:spPr/>
        <p:txBody>
          <a:bodyPr/>
          <a:lstStyle/>
          <a:p>
            <a:r>
              <a:rPr lang="en-US" dirty="0" smtClean="0"/>
              <a:t>Lesson 5 / Example 1</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604113966"/>
              </p:ext>
            </p:extLst>
          </p:nvPr>
        </p:nvGraphicFramePr>
        <p:xfrm>
          <a:off x="455612" y="3124201"/>
          <a:ext cx="8229600" cy="1965800"/>
        </p:xfrm>
        <a:graphic>
          <a:graphicData uri="http://schemas.openxmlformats.org/drawingml/2006/table">
            <a:tbl>
              <a:tblPr firstRow="1" firstCol="1" bandRow="1">
                <a:tableStyleId>{16D9F66E-5EB9-4882-86FB-DCBF35E3C3E4}</a:tableStyleId>
              </a:tblPr>
              <a:tblGrid>
                <a:gridCol w="4114800"/>
                <a:gridCol w="4114800"/>
              </a:tblGrid>
              <a:tr h="393160">
                <a:tc>
                  <a:txBody>
                    <a:bodyPr/>
                    <a:lstStyle/>
                    <a:p>
                      <a:pPr marL="0" marR="0" algn="ctr">
                        <a:lnSpc>
                          <a:spcPct val="115000"/>
                        </a:lnSpc>
                        <a:spcBef>
                          <a:spcPts val="0"/>
                        </a:spcBef>
                        <a:spcAft>
                          <a:spcPts val="0"/>
                        </a:spcAft>
                      </a:pPr>
                      <a:r>
                        <a:rPr lang="en-US" sz="2000" b="1" baseline="0" dirty="0">
                          <a:effectLst/>
                        </a:rPr>
                        <a:t>x</a:t>
                      </a:r>
                      <a:endParaRPr lang="en-US" sz="2000" b="1" baseline="0" dirty="0">
                        <a:effectLst/>
                        <a:latin typeface="Calibri"/>
                        <a:ea typeface="Calibri"/>
                        <a:cs typeface="Times New Roman"/>
                      </a:endParaRPr>
                    </a:p>
                  </a:txBody>
                  <a:tcPr marL="322028" marR="322028" marT="0" marB="0"/>
                </a:tc>
                <a:tc>
                  <a:txBody>
                    <a:bodyPr/>
                    <a:lstStyle/>
                    <a:p>
                      <a:pPr marL="0" marR="0" algn="ctr">
                        <a:lnSpc>
                          <a:spcPct val="115000"/>
                        </a:lnSpc>
                        <a:spcBef>
                          <a:spcPts val="0"/>
                        </a:spcBef>
                        <a:spcAft>
                          <a:spcPts val="0"/>
                        </a:spcAft>
                      </a:pPr>
                      <a:r>
                        <a:rPr lang="en-US" sz="2000" b="1" baseline="0" dirty="0">
                          <a:effectLst/>
                        </a:rPr>
                        <a:t>y</a:t>
                      </a:r>
                      <a:endParaRPr lang="en-US" sz="2000" b="1" baseline="0" dirty="0">
                        <a:effectLst/>
                        <a:latin typeface="Calibri"/>
                        <a:ea typeface="Calibri"/>
                        <a:cs typeface="Times New Roman"/>
                      </a:endParaRPr>
                    </a:p>
                  </a:txBody>
                  <a:tcPr marL="322028" marR="322028" marT="0" marB="0"/>
                </a:tc>
              </a:tr>
              <a:tr h="393160">
                <a:tc>
                  <a:txBody>
                    <a:bodyPr/>
                    <a:lstStyle/>
                    <a:p>
                      <a:pPr marL="0" marR="0" algn="ctr">
                        <a:lnSpc>
                          <a:spcPct val="115000"/>
                        </a:lnSpc>
                        <a:spcBef>
                          <a:spcPts val="0"/>
                        </a:spcBef>
                        <a:spcAft>
                          <a:spcPts val="0"/>
                        </a:spcAft>
                      </a:pPr>
                      <a:r>
                        <a:rPr lang="en-US" sz="2000" b="1" baseline="0" dirty="0">
                          <a:effectLst/>
                        </a:rPr>
                        <a:t>2</a:t>
                      </a:r>
                      <a:endParaRPr lang="en-US" sz="2000" b="1" baseline="0" dirty="0">
                        <a:effectLst/>
                        <a:latin typeface="Calibri"/>
                        <a:ea typeface="Calibri"/>
                        <a:cs typeface="Times New Roman"/>
                      </a:endParaRPr>
                    </a:p>
                  </a:txBody>
                  <a:tcPr marL="322028" marR="322028" marT="0" marB="0"/>
                </a:tc>
                <a:tc>
                  <a:txBody>
                    <a:bodyPr/>
                    <a:lstStyle/>
                    <a:p>
                      <a:pPr marL="0" marR="0" algn="ctr">
                        <a:lnSpc>
                          <a:spcPct val="115000"/>
                        </a:lnSpc>
                        <a:spcBef>
                          <a:spcPts val="0"/>
                        </a:spcBef>
                        <a:spcAft>
                          <a:spcPts val="0"/>
                        </a:spcAft>
                      </a:pPr>
                      <a:r>
                        <a:rPr lang="en-US" sz="2000" b="1" baseline="0" dirty="0">
                          <a:effectLst/>
                        </a:rPr>
                        <a:t>3</a:t>
                      </a:r>
                      <a:endParaRPr lang="en-US" sz="2000" b="1" baseline="0" dirty="0">
                        <a:effectLst/>
                        <a:latin typeface="Calibri"/>
                        <a:ea typeface="Calibri"/>
                        <a:cs typeface="Times New Roman"/>
                      </a:endParaRPr>
                    </a:p>
                  </a:txBody>
                  <a:tcPr marL="322028" marR="322028" marT="0" marB="0"/>
                </a:tc>
              </a:tr>
              <a:tr h="393160">
                <a:tc>
                  <a:txBody>
                    <a:bodyPr/>
                    <a:lstStyle/>
                    <a:p>
                      <a:pPr marL="0" marR="0" algn="ctr">
                        <a:lnSpc>
                          <a:spcPct val="115000"/>
                        </a:lnSpc>
                        <a:spcBef>
                          <a:spcPts val="0"/>
                        </a:spcBef>
                        <a:spcAft>
                          <a:spcPts val="0"/>
                        </a:spcAft>
                      </a:pPr>
                      <a:r>
                        <a:rPr lang="en-US" sz="2000" b="1" baseline="0" dirty="0">
                          <a:effectLst/>
                        </a:rPr>
                        <a:t>  </a:t>
                      </a:r>
                      <a:endParaRPr lang="en-US" sz="2000" b="1" baseline="0" dirty="0">
                        <a:effectLst/>
                        <a:latin typeface="Calibri"/>
                        <a:ea typeface="Calibri"/>
                        <a:cs typeface="Times New Roman"/>
                      </a:endParaRPr>
                    </a:p>
                  </a:txBody>
                  <a:tcPr marL="322028" marR="322028" marT="0" marB="0"/>
                </a:tc>
                <a:tc>
                  <a:txBody>
                    <a:bodyPr/>
                    <a:lstStyle/>
                    <a:p>
                      <a:pPr marL="0" marR="0" algn="ctr">
                        <a:lnSpc>
                          <a:spcPct val="115000"/>
                        </a:lnSpc>
                        <a:spcBef>
                          <a:spcPts val="0"/>
                        </a:spcBef>
                        <a:spcAft>
                          <a:spcPts val="0"/>
                        </a:spcAft>
                      </a:pPr>
                      <a:r>
                        <a:rPr lang="en-US" sz="2000" b="1" baseline="0" dirty="0">
                          <a:effectLst/>
                        </a:rPr>
                        <a:t> </a:t>
                      </a:r>
                      <a:endParaRPr lang="en-US" sz="2000" b="1" baseline="0" dirty="0">
                        <a:effectLst/>
                        <a:latin typeface="Calibri"/>
                        <a:ea typeface="Calibri"/>
                        <a:cs typeface="Times New Roman"/>
                      </a:endParaRPr>
                    </a:p>
                  </a:txBody>
                  <a:tcPr marL="322028" marR="322028" marT="0" marB="0"/>
                </a:tc>
              </a:tr>
              <a:tr h="393160">
                <a:tc>
                  <a:txBody>
                    <a:bodyPr/>
                    <a:lstStyle/>
                    <a:p>
                      <a:pPr marL="0" marR="0" algn="ctr">
                        <a:lnSpc>
                          <a:spcPct val="115000"/>
                        </a:lnSpc>
                        <a:spcBef>
                          <a:spcPts val="0"/>
                        </a:spcBef>
                        <a:spcAft>
                          <a:spcPts val="0"/>
                        </a:spcAft>
                      </a:pPr>
                      <a:r>
                        <a:rPr lang="en-US" sz="2000" b="1" baseline="0" dirty="0">
                          <a:effectLst/>
                        </a:rPr>
                        <a:t> </a:t>
                      </a:r>
                      <a:endParaRPr lang="en-US" sz="2000" b="1" baseline="0" dirty="0">
                        <a:effectLst/>
                        <a:latin typeface="Calibri"/>
                        <a:ea typeface="Calibri"/>
                        <a:cs typeface="Times New Roman"/>
                      </a:endParaRPr>
                    </a:p>
                  </a:txBody>
                  <a:tcPr marL="322028" marR="322028" marT="0" marB="0"/>
                </a:tc>
                <a:tc>
                  <a:txBody>
                    <a:bodyPr/>
                    <a:lstStyle/>
                    <a:p>
                      <a:pPr marL="0" marR="0" algn="ctr">
                        <a:lnSpc>
                          <a:spcPct val="115000"/>
                        </a:lnSpc>
                        <a:spcBef>
                          <a:spcPts val="0"/>
                        </a:spcBef>
                        <a:spcAft>
                          <a:spcPts val="0"/>
                        </a:spcAft>
                      </a:pPr>
                      <a:r>
                        <a:rPr lang="en-US" sz="2000" b="1" baseline="0" dirty="0">
                          <a:effectLst/>
                        </a:rPr>
                        <a:t> </a:t>
                      </a:r>
                      <a:endParaRPr lang="en-US" sz="2000" b="1" baseline="0" dirty="0">
                        <a:effectLst/>
                        <a:latin typeface="Calibri"/>
                        <a:ea typeface="Calibri"/>
                        <a:cs typeface="Times New Roman"/>
                      </a:endParaRPr>
                    </a:p>
                  </a:txBody>
                  <a:tcPr marL="322028" marR="322028" marT="0" marB="0"/>
                </a:tc>
              </a:tr>
              <a:tr h="393160">
                <a:tc>
                  <a:txBody>
                    <a:bodyPr/>
                    <a:lstStyle/>
                    <a:p>
                      <a:pPr marL="0" marR="0" algn="ctr">
                        <a:lnSpc>
                          <a:spcPct val="115000"/>
                        </a:lnSpc>
                        <a:spcBef>
                          <a:spcPts val="0"/>
                        </a:spcBef>
                        <a:spcAft>
                          <a:spcPts val="0"/>
                        </a:spcAft>
                      </a:pPr>
                      <a:r>
                        <a:rPr lang="en-US" sz="2000" b="1" baseline="0" dirty="0">
                          <a:effectLst/>
                        </a:rPr>
                        <a:t> </a:t>
                      </a:r>
                      <a:endParaRPr lang="en-US" sz="2000" b="1" baseline="0" dirty="0">
                        <a:effectLst/>
                        <a:latin typeface="Calibri"/>
                        <a:ea typeface="Calibri"/>
                        <a:cs typeface="Times New Roman"/>
                      </a:endParaRPr>
                    </a:p>
                  </a:txBody>
                  <a:tcPr marL="322028" marR="322028" marT="0" marB="0"/>
                </a:tc>
                <a:tc>
                  <a:txBody>
                    <a:bodyPr/>
                    <a:lstStyle/>
                    <a:p>
                      <a:pPr marL="0" marR="0" algn="ctr">
                        <a:lnSpc>
                          <a:spcPct val="115000"/>
                        </a:lnSpc>
                        <a:spcBef>
                          <a:spcPts val="0"/>
                        </a:spcBef>
                        <a:spcAft>
                          <a:spcPts val="0"/>
                        </a:spcAft>
                      </a:pPr>
                      <a:r>
                        <a:rPr lang="en-US" sz="2000" b="1" baseline="0" dirty="0">
                          <a:effectLst/>
                        </a:rPr>
                        <a:t> </a:t>
                      </a:r>
                      <a:endParaRPr lang="en-US" sz="2000" b="1" baseline="0" dirty="0">
                        <a:effectLst/>
                        <a:latin typeface="Calibri"/>
                        <a:ea typeface="Calibri"/>
                        <a:cs typeface="Times New Roman"/>
                      </a:endParaRPr>
                    </a:p>
                  </a:txBody>
                  <a:tcPr marL="322028" marR="322028" marT="0" marB="0"/>
                </a:tc>
              </a:tr>
            </a:tbl>
          </a:graphicData>
        </a:graphic>
      </p:graphicFrame>
      <p:pic>
        <p:nvPicPr>
          <p:cNvPr id="6" name="Picture 5"/>
          <p:cNvPicPr>
            <a:picLocks noChangeAspect="1"/>
          </p:cNvPicPr>
          <p:nvPr/>
        </p:nvPicPr>
        <p:blipFill>
          <a:blip r:embed="rId3"/>
          <a:stretch>
            <a:fillRect/>
          </a:stretch>
        </p:blipFill>
        <p:spPr>
          <a:xfrm>
            <a:off x="2057400" y="2971800"/>
            <a:ext cx="5179559" cy="2628900"/>
          </a:xfrm>
          <a:prstGeom prst="rect">
            <a:avLst/>
          </a:prstGeom>
        </p:spPr>
      </p:pic>
    </p:spTree>
    <p:extLst>
      <p:ext uri="{BB962C8B-B14F-4D97-AF65-F5344CB8AC3E}">
        <p14:creationId xmlns:p14="http://schemas.microsoft.com/office/powerpoint/2010/main" val="350728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Story of Ratios</a:t>
            </a: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3"/>
          </p:nvPr>
        </p:nvSpPr>
        <p:spPr/>
        <p:txBody>
          <a:bodyPr/>
          <a:lstStyle/>
          <a:p>
            <a:r>
              <a:rPr lang="en-US" dirty="0" smtClean="0"/>
              <a:t>Curriculum Overview</a:t>
            </a:r>
            <a:endParaRPr lang="en-US" dirty="0"/>
          </a:p>
        </p:txBody>
      </p:sp>
      <p:pic>
        <p:nvPicPr>
          <p:cNvPr id="5" name="Content Placeholder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624" y="1765300"/>
            <a:ext cx="5872351" cy="4102100"/>
          </a:xfrm>
          <a:prstGeom prst="rect">
            <a:avLst/>
          </a:prstGeom>
        </p:spPr>
      </p:pic>
      <p:sp>
        <p:nvSpPr>
          <p:cNvPr id="6" name="Rounded Rectangle 5"/>
          <p:cNvSpPr/>
          <p:nvPr/>
        </p:nvSpPr>
        <p:spPr>
          <a:xfrm>
            <a:off x="3505200" y="1676400"/>
            <a:ext cx="1981200" cy="99060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173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Proportional and Non-Proportional Relationships in Graphs</a:t>
            </a:r>
          </a:p>
        </p:txBody>
      </p:sp>
      <p:sp>
        <p:nvSpPr>
          <p:cNvPr id="4" name="Text Placeholder 3"/>
          <p:cNvSpPr>
            <a:spLocks noGrp="1"/>
          </p:cNvSpPr>
          <p:nvPr>
            <p:ph type="body" sz="quarter" idx="13"/>
          </p:nvPr>
        </p:nvSpPr>
        <p:spPr/>
        <p:txBody>
          <a:bodyPr/>
          <a:lstStyle/>
          <a:p>
            <a:r>
              <a:rPr lang="en-US" dirty="0" smtClean="0"/>
              <a:t>Lesson 5 / Example 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2215722"/>
              </p:ext>
            </p:extLst>
          </p:nvPr>
        </p:nvGraphicFramePr>
        <p:xfrm>
          <a:off x="304800" y="1776413"/>
          <a:ext cx="8229600" cy="4014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739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Identifying Proportional and Non-Proportional Relationships in Graphs</a:t>
            </a:r>
            <a:endParaRPr lang="en-US" dirty="0"/>
          </a:p>
        </p:txBody>
      </p:sp>
      <p:sp>
        <p:nvSpPr>
          <p:cNvPr id="3" name="Content Placeholder 2"/>
          <p:cNvSpPr>
            <a:spLocks noGrp="1"/>
          </p:cNvSpPr>
          <p:nvPr>
            <p:ph idx="1"/>
          </p:nvPr>
        </p:nvSpPr>
        <p:spPr/>
        <p:txBody>
          <a:bodyPr/>
          <a:lstStyle/>
          <a:p>
            <a:pPr lvl="0">
              <a:buFont typeface="Arial" pitchFamily="34" charset="0"/>
              <a:buChar char="•"/>
            </a:pPr>
            <a:r>
              <a:rPr lang="en-US" dirty="0" smtClean="0"/>
              <a:t>How are proportional quantities represented on a graph?</a:t>
            </a:r>
          </a:p>
          <a:p>
            <a:pPr lvl="0">
              <a:buFont typeface="Arial" pitchFamily="34" charset="0"/>
              <a:buChar char="•"/>
            </a:pPr>
            <a:endParaRPr lang="en-US" dirty="0"/>
          </a:p>
          <a:p>
            <a:pPr marL="0" lvl="0" indent="0"/>
            <a:endParaRPr lang="en-US" dirty="0" smtClean="0"/>
          </a:p>
          <a:p>
            <a:pPr lvl="0">
              <a:buFont typeface="Arial" pitchFamily="34" charset="0"/>
              <a:buChar char="•"/>
            </a:pPr>
            <a:r>
              <a:rPr lang="en-US" dirty="0" smtClean="0"/>
              <a:t>What </a:t>
            </a:r>
            <a:r>
              <a:rPr lang="en-US" dirty="0"/>
              <a:t>is a common mistake a student might make when deciding whether a graph of two quantities shows that they are proportional to each other?</a:t>
            </a:r>
          </a:p>
          <a:p>
            <a:endParaRPr lang="en-US" dirty="0"/>
          </a:p>
          <a:p>
            <a:endParaRPr lang="en-US" dirty="0"/>
          </a:p>
        </p:txBody>
      </p:sp>
      <p:sp>
        <p:nvSpPr>
          <p:cNvPr id="4" name="Text Placeholder 3"/>
          <p:cNvSpPr>
            <a:spLocks noGrp="1"/>
          </p:cNvSpPr>
          <p:nvPr>
            <p:ph type="body" sz="quarter" idx="13"/>
          </p:nvPr>
        </p:nvSpPr>
        <p:spPr/>
        <p:txBody>
          <a:bodyPr/>
          <a:lstStyle/>
          <a:p>
            <a:r>
              <a:rPr lang="en-US" dirty="0" smtClean="0"/>
              <a:t>Lesson 5 / Closing</a:t>
            </a:r>
            <a:endParaRPr lang="en-US" dirty="0"/>
          </a:p>
        </p:txBody>
      </p:sp>
    </p:spTree>
    <p:extLst>
      <p:ext uri="{BB962C8B-B14F-4D97-AF65-F5344CB8AC3E}">
        <p14:creationId xmlns:p14="http://schemas.microsoft.com/office/powerpoint/2010/main" val="393507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 y="3629767"/>
            <a:ext cx="2743199" cy="2057400"/>
          </a:xfrm>
          <a:prstGeom prst="rect">
            <a:avLst/>
          </a:prstGeom>
        </p:spPr>
      </p:pic>
      <p:sp>
        <p:nvSpPr>
          <p:cNvPr id="2" name="Title 1"/>
          <p:cNvSpPr>
            <a:spLocks noGrp="1"/>
          </p:cNvSpPr>
          <p:nvPr>
            <p:ph type="title"/>
          </p:nvPr>
        </p:nvSpPr>
        <p:spPr/>
        <p:txBody>
          <a:bodyPr/>
          <a:lstStyle/>
          <a:p>
            <a:r>
              <a:rPr lang="en-US" dirty="0" smtClean="0"/>
              <a:t>Groups Exploration</a:t>
            </a:r>
            <a:endParaRPr lang="en-US" dirty="0"/>
          </a:p>
        </p:txBody>
      </p:sp>
      <p:sp>
        <p:nvSpPr>
          <p:cNvPr id="3" name="Content Placeholder 2"/>
          <p:cNvSpPr>
            <a:spLocks noGrp="1"/>
          </p:cNvSpPr>
          <p:nvPr>
            <p:ph idx="1"/>
          </p:nvPr>
        </p:nvSpPr>
        <p:spPr>
          <a:xfrm>
            <a:off x="304800" y="1776350"/>
            <a:ext cx="3886200" cy="4572000"/>
          </a:xfrm>
        </p:spPr>
        <p:txBody>
          <a:bodyPr/>
          <a:lstStyle/>
          <a:p>
            <a:r>
              <a:rPr lang="en-US" dirty="0"/>
              <a:t>What are some benefits of group exploration?</a:t>
            </a:r>
          </a:p>
          <a:p>
            <a:endParaRPr lang="en-US" dirty="0"/>
          </a:p>
        </p:txBody>
      </p:sp>
      <p:sp>
        <p:nvSpPr>
          <p:cNvPr id="4" name="Text Placeholder 3"/>
          <p:cNvSpPr>
            <a:spLocks noGrp="1"/>
          </p:cNvSpPr>
          <p:nvPr>
            <p:ph type="body" sz="quarter" idx="13"/>
          </p:nvPr>
        </p:nvSpPr>
        <p:spPr/>
        <p:txBody>
          <a:bodyPr/>
          <a:lstStyle/>
          <a:p>
            <a:r>
              <a:rPr lang="en-US" dirty="0" smtClean="0"/>
              <a:t>Lesson 6 / Exploratory Challenge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86937863"/>
              </p:ext>
            </p:extLst>
          </p:nvPr>
        </p:nvGraphicFramePr>
        <p:xfrm>
          <a:off x="4096606" y="1617803"/>
          <a:ext cx="4876800" cy="4165602"/>
        </p:xfrm>
        <a:graphic>
          <a:graphicData uri="http://schemas.openxmlformats.org/drawingml/2006/table">
            <a:tbl>
              <a:tblPr firstRow="1" bandRow="1">
                <a:tableStyleId>{5C22544A-7EE6-4342-B048-85BDC9FD1C3A}</a:tableStyleId>
              </a:tblPr>
              <a:tblGrid>
                <a:gridCol w="2438400"/>
                <a:gridCol w="2438400"/>
              </a:tblGrid>
              <a:tr h="2082801">
                <a:tc>
                  <a:txBody>
                    <a:bodyPr/>
                    <a:lstStyle/>
                    <a:p>
                      <a:pPr algn="ctr"/>
                      <a:r>
                        <a:rPr lang="en-US" sz="2400" b="1" dirty="0" smtClean="0">
                          <a:solidFill>
                            <a:schemeClr val="tx1"/>
                          </a:solidFill>
                        </a:rPr>
                        <a:t>Problem</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Table</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2801">
                <a:tc>
                  <a:txBody>
                    <a:bodyPr/>
                    <a:lstStyle/>
                    <a:p>
                      <a:pPr algn="ctr"/>
                      <a:r>
                        <a:rPr lang="en-US" sz="2400" b="1" dirty="0" smtClean="0">
                          <a:solidFill>
                            <a:schemeClr val="tx1"/>
                          </a:solidFill>
                        </a:rPr>
                        <a:t>Graph</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Proportional</a:t>
                      </a:r>
                      <a:r>
                        <a:rPr lang="en-US" sz="2400" b="1" baseline="0" dirty="0" smtClean="0">
                          <a:solidFill>
                            <a:schemeClr val="tx1"/>
                          </a:solidFill>
                        </a:rPr>
                        <a:t> or Not</a:t>
                      </a:r>
                    </a:p>
                    <a:p>
                      <a:pPr algn="ctr"/>
                      <a:r>
                        <a:rPr lang="en-US" sz="2400" b="1" baseline="0" dirty="0" smtClean="0">
                          <a:solidFill>
                            <a:schemeClr val="tx1"/>
                          </a:solidFill>
                        </a:rPr>
                        <a:t>Explain.</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83809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384" y="1219201"/>
            <a:ext cx="3421815" cy="4419600"/>
          </a:xfrm>
          <a:prstGeom prst="rect">
            <a:avLst/>
          </a:prstGeom>
        </p:spPr>
      </p:pic>
      <p:sp>
        <p:nvSpPr>
          <p:cNvPr id="2" name="Title 1"/>
          <p:cNvSpPr>
            <a:spLocks noGrp="1"/>
          </p:cNvSpPr>
          <p:nvPr>
            <p:ph type="title"/>
          </p:nvPr>
        </p:nvSpPr>
        <p:spPr/>
        <p:txBody>
          <a:bodyPr/>
          <a:lstStyle/>
          <a:p>
            <a:r>
              <a:rPr lang="en-US" dirty="0" smtClean="0"/>
              <a:t>Topic B</a:t>
            </a:r>
            <a:endParaRPr lang="en-US" dirty="0"/>
          </a:p>
        </p:txBody>
      </p:sp>
      <p:sp>
        <p:nvSpPr>
          <p:cNvPr id="3" name="Content Placeholder 2"/>
          <p:cNvSpPr>
            <a:spLocks noGrp="1"/>
          </p:cNvSpPr>
          <p:nvPr>
            <p:ph idx="1"/>
          </p:nvPr>
        </p:nvSpPr>
        <p:spPr>
          <a:xfrm>
            <a:off x="304800" y="1776350"/>
            <a:ext cx="5029200" cy="4572000"/>
          </a:xfrm>
        </p:spPr>
        <p:txBody>
          <a:bodyPr/>
          <a:lstStyle/>
          <a:p>
            <a:pPr>
              <a:buFont typeface="Arial" pitchFamily="34" charset="0"/>
              <a:buChar char="•"/>
            </a:pPr>
            <a:r>
              <a:rPr lang="en-US" dirty="0"/>
              <a:t>Read the concept chart and the descriptive narrative. </a:t>
            </a:r>
          </a:p>
          <a:p>
            <a:pPr>
              <a:buFont typeface="Arial" pitchFamily="34" charset="0"/>
              <a:buChar char="•"/>
            </a:pPr>
            <a:r>
              <a:rPr lang="en-US" dirty="0"/>
              <a:t>Make note of the important information that will help teachers implement these lessons. </a:t>
            </a:r>
          </a:p>
          <a:p>
            <a:endParaRPr lang="en-US" dirty="0"/>
          </a:p>
        </p:txBody>
      </p:sp>
      <p:sp>
        <p:nvSpPr>
          <p:cNvPr id="4" name="Text Placeholder 3"/>
          <p:cNvSpPr>
            <a:spLocks noGrp="1"/>
          </p:cNvSpPr>
          <p:nvPr>
            <p:ph type="body" sz="quarter" idx="13"/>
          </p:nvPr>
        </p:nvSpPr>
        <p:spPr/>
        <p:txBody>
          <a:bodyPr/>
          <a:lstStyle/>
          <a:p>
            <a:r>
              <a:rPr lang="en-US" dirty="0" smtClean="0"/>
              <a:t>Topic B Opener / Pages 57-58</a:t>
            </a:r>
            <a:endParaRPr lang="en-US" dirty="0"/>
          </a:p>
        </p:txBody>
      </p:sp>
    </p:spTree>
    <p:extLst>
      <p:ext uri="{BB962C8B-B14F-4D97-AF65-F5344CB8AC3E}">
        <p14:creationId xmlns:p14="http://schemas.microsoft.com/office/powerpoint/2010/main" val="4124570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50" dirty="0"/>
              <a:t>Unit Rate as the Constant of Proportionality</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a:t>Haven’t we already learned about the </a:t>
            </a:r>
            <a:r>
              <a:rPr lang="en-US" dirty="0" smtClean="0"/>
              <a:t>constant </a:t>
            </a:r>
            <a:r>
              <a:rPr lang="en-US" dirty="0"/>
              <a:t>of </a:t>
            </a:r>
            <a:r>
              <a:rPr lang="en-US" dirty="0" smtClean="0"/>
              <a:t>proportionality</a:t>
            </a:r>
            <a:r>
              <a:rPr lang="en-US" dirty="0"/>
              <a:t>?</a:t>
            </a:r>
          </a:p>
          <a:p>
            <a:pPr marL="457200" indent="-457200">
              <a:buFont typeface="Arial" pitchFamily="34" charset="0"/>
              <a:buChar char="•"/>
            </a:pPr>
            <a:endParaRPr lang="en-US" dirty="0"/>
          </a:p>
          <a:p>
            <a:pPr marL="457200" indent="-457200">
              <a:buFont typeface="Arial" pitchFamily="34" charset="0"/>
              <a:buChar char="•"/>
            </a:pPr>
            <a:r>
              <a:rPr lang="en-US" dirty="0"/>
              <a:t>Why is this lesson here? </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05702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Rate as the Constant of Proportionality</a:t>
            </a:r>
            <a:endParaRPr lang="en-US" dirty="0"/>
          </a:p>
        </p:txBody>
      </p:sp>
      <p:sp>
        <p:nvSpPr>
          <p:cNvPr id="3" name="Content Placeholder 2"/>
          <p:cNvSpPr>
            <a:spLocks noGrp="1"/>
          </p:cNvSpPr>
          <p:nvPr>
            <p:ph idx="1"/>
          </p:nvPr>
        </p:nvSpPr>
        <p:spPr>
          <a:xfrm>
            <a:off x="152400" y="1776350"/>
            <a:ext cx="8839200" cy="4572000"/>
          </a:xfrm>
        </p:spPr>
        <p:txBody>
          <a:bodyPr>
            <a:normAutofit/>
          </a:bodyPr>
          <a:lstStyle/>
          <a:p>
            <a:r>
              <a:rPr lang="en-US" dirty="0" smtClean="0"/>
              <a:t>Brandon came home from school and informed his mother that he had volunteered to make cookies for the entire grade level.  He needs 3 cookies for each of the 96 students in 7</a:t>
            </a:r>
            <a:r>
              <a:rPr lang="en-US" baseline="30000" dirty="0" smtClean="0"/>
              <a:t>th</a:t>
            </a:r>
            <a:r>
              <a:rPr lang="en-US" dirty="0" smtClean="0"/>
              <a:t> grade. Unfortunately, he needs to cookies the very next day! Brandon and his mother determined that they can fit 36 cookies on two cookie sheets.</a:t>
            </a:r>
          </a:p>
          <a:p>
            <a:r>
              <a:rPr lang="en-US" dirty="0" smtClean="0"/>
              <a:t>Is the number of cookies proportional to the number of cookie sheets used in baking? Create a table that shows data for the number of sheets needed for the total number of cookies baked.</a:t>
            </a:r>
            <a:endParaRPr lang="en-US" dirty="0"/>
          </a:p>
        </p:txBody>
      </p:sp>
      <p:sp>
        <p:nvSpPr>
          <p:cNvPr id="4" name="Text Placeholder 3"/>
          <p:cNvSpPr>
            <a:spLocks noGrp="1"/>
          </p:cNvSpPr>
          <p:nvPr>
            <p:ph type="body" sz="quarter" idx="13"/>
          </p:nvPr>
        </p:nvSpPr>
        <p:spPr/>
        <p:txBody>
          <a:bodyPr/>
          <a:lstStyle/>
          <a:p>
            <a:r>
              <a:rPr lang="en-US" dirty="0" smtClean="0"/>
              <a:t>Lesson 7 / Example 2</a:t>
            </a:r>
            <a:endParaRPr lang="en-US" dirty="0"/>
          </a:p>
        </p:txBody>
      </p:sp>
    </p:spTree>
    <p:extLst>
      <p:ext uri="{BB962C8B-B14F-4D97-AF65-F5344CB8AC3E}">
        <p14:creationId xmlns:p14="http://schemas.microsoft.com/office/powerpoint/2010/main" val="208893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50" dirty="0"/>
              <a:t>Unit Rate as the Constant of Proportionality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0">
                  <a:spcBef>
                    <a:spcPct val="20000"/>
                  </a:spcBef>
                  <a:spcAft>
                    <a:spcPts val="0"/>
                  </a:spcAft>
                </a:pPr>
                <a:r>
                  <a:rPr lang="en-US" sz="2400" b="1" dirty="0" smtClean="0"/>
                  <a:t>Closing Questions </a:t>
                </a:r>
              </a:p>
              <a:p>
                <a:pPr lvl="0">
                  <a:spcBef>
                    <a:spcPct val="20000"/>
                  </a:spcBef>
                  <a:spcAft>
                    <a:spcPts val="0"/>
                  </a:spcAft>
                  <a:buFont typeface="Arial" pitchFamily="34" charset="0"/>
                  <a:buChar char="•"/>
                </a:pPr>
                <a:r>
                  <a:rPr lang="en-US" sz="2400" dirty="0"/>
                  <a:t>What is another name for the number that relates the measures of two quantities? (How do I get from x to y?)</a:t>
                </a:r>
              </a:p>
              <a:p>
                <a:pPr lvl="0">
                  <a:spcBef>
                    <a:spcPct val="20000"/>
                  </a:spcBef>
                  <a:spcAft>
                    <a:spcPts val="0"/>
                  </a:spcAft>
                </a:pPr>
                <a:endParaRPr lang="en-US" sz="2400" dirty="0"/>
              </a:p>
              <a:p>
                <a:pPr lvl="0">
                  <a:spcBef>
                    <a:spcPct val="20000"/>
                  </a:spcBef>
                  <a:spcAft>
                    <a:spcPts val="0"/>
                  </a:spcAft>
                  <a:buFont typeface="Arial" pitchFamily="34" charset="0"/>
                  <a:buChar char="•"/>
                </a:pPr>
                <a:r>
                  <a:rPr lang="en-US" sz="2400" dirty="0"/>
                  <a:t>How is the </a:t>
                </a:r>
                <a:r>
                  <a:rPr lang="en-US" sz="2400" dirty="0" smtClean="0"/>
                  <a:t>constant </a:t>
                </a:r>
                <a:r>
                  <a:rPr lang="en-US" sz="2400" dirty="0"/>
                  <a:t>of </a:t>
                </a:r>
                <a:r>
                  <a:rPr lang="en-US" sz="2400" dirty="0" smtClean="0"/>
                  <a:t>proportionality </a:t>
                </a:r>
                <a:r>
                  <a:rPr lang="en-US" sz="2400" dirty="0"/>
                  <a:t>related to the unit </a:t>
                </a:r>
                <a:r>
                  <a:rPr lang="en-US" sz="2400" dirty="0" smtClean="0"/>
                  <a:t>rate</a:t>
                </a:r>
                <a:r>
                  <a:rPr lang="en-US" sz="2400" dirty="0"/>
                  <a:t> </a:t>
                </a:r>
                <a:r>
                  <a:rPr lang="en-US" sz="2400" dirty="0" smtClean="0"/>
                  <a:t>of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𝑦</m:t>
                        </m:r>
                      </m:num>
                      <m:den>
                        <m:r>
                          <a:rPr lang="en-US" sz="2400" b="0" i="1" smtClean="0">
                            <a:latin typeface="Cambria Math" panose="02040503050406030204" pitchFamily="18" charset="0"/>
                          </a:rPr>
                          <m:t>𝑥</m:t>
                        </m:r>
                      </m:den>
                    </m:f>
                    <m:r>
                      <a:rPr lang="en-US" sz="2400" b="0" i="1" smtClean="0">
                        <a:latin typeface="Cambria Math" panose="02040503050406030204" pitchFamily="18" charset="0"/>
                      </a:rPr>
                      <m:t>?</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33"/>
                </a:stretch>
              </a:blipFill>
            </p:spPr>
            <p:txBody>
              <a:bodyPr/>
              <a:lstStyle/>
              <a:p>
                <a:r>
                  <a:rPr lang="en-US">
                    <a:noFill/>
                  </a:rPr>
                  <a:t> </a:t>
                </a:r>
              </a:p>
            </p:txBody>
          </p:sp>
        </mc:Fallback>
      </mc:AlternateContent>
      <p:sp>
        <p:nvSpPr>
          <p:cNvPr id="4" name="Text Placeholder 3"/>
          <p:cNvSpPr>
            <a:spLocks noGrp="1"/>
          </p:cNvSpPr>
          <p:nvPr>
            <p:ph type="body" sz="quarter" idx="13"/>
          </p:nvPr>
        </p:nvSpPr>
        <p:spPr/>
        <p:txBody>
          <a:bodyPr/>
          <a:lstStyle/>
          <a:p>
            <a:r>
              <a:rPr lang="en-US" dirty="0" smtClean="0"/>
              <a:t>Lesson 7 / Closing</a:t>
            </a:r>
            <a:endParaRPr lang="en-US" dirty="0"/>
          </a:p>
        </p:txBody>
      </p:sp>
    </p:spTree>
    <p:extLst>
      <p:ext uri="{BB962C8B-B14F-4D97-AF65-F5344CB8AC3E}">
        <p14:creationId xmlns:p14="http://schemas.microsoft.com/office/powerpoint/2010/main" val="12694319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Representing Proportional Relationships with Equations</a:t>
            </a:r>
            <a:endParaRPr lang="en-US" dirty="0"/>
          </a:p>
        </p:txBody>
      </p:sp>
      <p:sp>
        <p:nvSpPr>
          <p:cNvPr id="3" name="Content Placeholder 2"/>
          <p:cNvSpPr>
            <a:spLocks noGrp="1"/>
          </p:cNvSpPr>
          <p:nvPr>
            <p:ph idx="1"/>
          </p:nvPr>
        </p:nvSpPr>
        <p:spPr>
          <a:xfrm>
            <a:off x="304799" y="1776350"/>
            <a:ext cx="8381999" cy="4572000"/>
          </a:xfrm>
        </p:spPr>
        <p:txBody>
          <a:bodyPr/>
          <a:lstStyle/>
          <a:p>
            <a:pPr lvl="0">
              <a:spcBef>
                <a:spcPct val="20000"/>
              </a:spcBef>
              <a:spcAft>
                <a:spcPts val="0"/>
              </a:spcAft>
              <a:buFont typeface="Arial" pitchFamily="34" charset="0"/>
              <a:buChar char="•"/>
            </a:pPr>
            <a:r>
              <a:rPr lang="en-US" sz="2500" dirty="0" smtClean="0">
                <a:latin typeface="Calibri"/>
                <a:ea typeface="Myriad Pro"/>
                <a:cs typeface="Myriad Pro"/>
              </a:rPr>
              <a:t>Look at the Student Materials for Lesson 8</a:t>
            </a:r>
            <a:endParaRPr lang="en-US" sz="2500" dirty="0">
              <a:latin typeface="Calibri"/>
              <a:ea typeface="Myriad Pro"/>
              <a:cs typeface="Myriad Pro"/>
            </a:endParaRPr>
          </a:p>
          <a:p>
            <a:pPr lvl="0">
              <a:spcBef>
                <a:spcPct val="20000"/>
              </a:spcBef>
              <a:spcAft>
                <a:spcPts val="0"/>
              </a:spcAft>
              <a:buFont typeface="Arial" pitchFamily="34" charset="0"/>
              <a:buChar char="•"/>
            </a:pPr>
            <a:endParaRPr lang="en-US" sz="2500" dirty="0">
              <a:latin typeface="Calibri"/>
              <a:ea typeface="Myriad Pro"/>
              <a:cs typeface="Myriad Pro"/>
            </a:endParaRPr>
          </a:p>
          <a:p>
            <a:pPr lvl="0">
              <a:spcBef>
                <a:spcPct val="20000"/>
              </a:spcBef>
              <a:spcAft>
                <a:spcPts val="0"/>
              </a:spcAft>
              <a:buFont typeface="Arial" pitchFamily="34" charset="0"/>
              <a:buChar char="•"/>
            </a:pPr>
            <a:r>
              <a:rPr lang="en-US" sz="2500" dirty="0">
                <a:latin typeface="Calibri"/>
                <a:ea typeface="Myriad Pro"/>
                <a:cs typeface="Myriad Pro"/>
              </a:rPr>
              <a:t>Complete Examples 1 and 2</a:t>
            </a:r>
          </a:p>
          <a:p>
            <a:pPr marL="0" lvl="0" indent="0">
              <a:spcBef>
                <a:spcPct val="20000"/>
              </a:spcBef>
              <a:spcAft>
                <a:spcPts val="0"/>
              </a:spcAft>
            </a:pPr>
            <a:endParaRPr lang="en-US" sz="2500" dirty="0">
              <a:latin typeface="Calibri"/>
              <a:ea typeface="Myriad Pro"/>
              <a:cs typeface="Myriad Pro"/>
            </a:endParaRPr>
          </a:p>
          <a:p>
            <a:pPr lvl="0">
              <a:spcBef>
                <a:spcPct val="20000"/>
              </a:spcBef>
              <a:spcAft>
                <a:spcPts val="0"/>
              </a:spcAft>
              <a:buFont typeface="Arial" pitchFamily="34" charset="0"/>
              <a:buChar char="•"/>
            </a:pPr>
            <a:r>
              <a:rPr lang="en-US" sz="2500" dirty="0">
                <a:latin typeface="Calibri"/>
                <a:ea typeface="Myriad Pro"/>
                <a:cs typeface="Myriad Pro"/>
              </a:rPr>
              <a:t>Compare your answers with your neighbor</a:t>
            </a:r>
            <a:endParaRPr lang="en-US" sz="2800" dirty="0">
              <a:latin typeface="Calibri"/>
              <a:cs typeface="Arial" pitchFamily="34" charset="0"/>
            </a:endParaRPr>
          </a:p>
          <a:p>
            <a:pPr lvl="0">
              <a:spcBef>
                <a:spcPct val="20000"/>
              </a:spcBef>
              <a:spcAft>
                <a:spcPts val="0"/>
              </a:spcAft>
            </a:pPr>
            <a:endParaRPr lang="en-US" sz="2400" dirty="0"/>
          </a:p>
          <a:p>
            <a:endParaRPr lang="en-US" dirty="0"/>
          </a:p>
        </p:txBody>
      </p:sp>
      <p:sp>
        <p:nvSpPr>
          <p:cNvPr id="4" name="Text Placeholder 3"/>
          <p:cNvSpPr>
            <a:spLocks noGrp="1"/>
          </p:cNvSpPr>
          <p:nvPr>
            <p:ph type="body" sz="quarter" idx="13"/>
          </p:nvPr>
        </p:nvSpPr>
        <p:spPr/>
        <p:txBody>
          <a:bodyPr/>
          <a:lstStyle/>
          <a:p>
            <a:r>
              <a:rPr lang="en-US" dirty="0" smtClean="0"/>
              <a:t>Lesson 8</a:t>
            </a:r>
            <a:endParaRPr lang="en-US" dirty="0"/>
          </a:p>
        </p:txBody>
      </p:sp>
      <p:pic>
        <p:nvPicPr>
          <p:cNvPr id="5" name="Picture 4"/>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600" y="4114800"/>
            <a:ext cx="2743199" cy="2057400"/>
          </a:xfrm>
          <a:prstGeom prst="rect">
            <a:avLst/>
          </a:prstGeom>
        </p:spPr>
      </p:pic>
    </p:spTree>
    <p:extLst>
      <p:ext uri="{BB962C8B-B14F-4D97-AF65-F5344CB8AC3E}">
        <p14:creationId xmlns:p14="http://schemas.microsoft.com/office/powerpoint/2010/main" val="1733829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Representing Proportional Relationships with Equations</a:t>
            </a:r>
            <a:endParaRPr lang="en-US" dirty="0"/>
          </a:p>
        </p:txBody>
      </p:sp>
      <p:sp>
        <p:nvSpPr>
          <p:cNvPr id="3" name="Content Placeholder 2"/>
          <p:cNvSpPr>
            <a:spLocks noGrp="1"/>
          </p:cNvSpPr>
          <p:nvPr>
            <p:ph idx="1"/>
          </p:nvPr>
        </p:nvSpPr>
        <p:spPr/>
        <p:txBody>
          <a:bodyPr/>
          <a:lstStyle/>
          <a:p>
            <a:pPr lvl="0">
              <a:spcBef>
                <a:spcPct val="20000"/>
              </a:spcBef>
              <a:spcAft>
                <a:spcPts val="0"/>
              </a:spcAft>
            </a:pPr>
            <a:r>
              <a:rPr lang="en-US" sz="2400" b="1" dirty="0"/>
              <a:t>Discuss at your table: </a:t>
            </a:r>
          </a:p>
          <a:p>
            <a:pPr lvl="0">
              <a:spcBef>
                <a:spcPct val="20000"/>
              </a:spcBef>
              <a:spcAft>
                <a:spcPts val="0"/>
              </a:spcAft>
              <a:buFont typeface="Arial" pitchFamily="34" charset="0"/>
              <a:buChar char="•"/>
            </a:pPr>
            <a:r>
              <a:rPr lang="en-US" sz="2400" dirty="0"/>
              <a:t>What is the main idea of this lesson? </a:t>
            </a:r>
          </a:p>
          <a:p>
            <a:pPr lvl="0">
              <a:spcBef>
                <a:spcPct val="20000"/>
              </a:spcBef>
              <a:spcAft>
                <a:spcPts val="0"/>
              </a:spcAft>
            </a:pPr>
            <a:endParaRPr lang="en-US" sz="2400" dirty="0"/>
          </a:p>
          <a:p>
            <a:pPr lvl="0">
              <a:spcBef>
                <a:spcPct val="20000"/>
              </a:spcBef>
              <a:spcAft>
                <a:spcPts val="0"/>
              </a:spcAft>
              <a:buFont typeface="Arial" pitchFamily="34" charset="0"/>
              <a:buChar char="•"/>
            </a:pPr>
            <a:r>
              <a:rPr lang="en-US" sz="2400" dirty="0"/>
              <a:t>How do the Examples prepare students for success with the Problem Set? </a:t>
            </a:r>
          </a:p>
          <a:p>
            <a:endParaRPr lang="en-US" dirty="0"/>
          </a:p>
        </p:txBody>
      </p:sp>
      <p:sp>
        <p:nvSpPr>
          <p:cNvPr id="4" name="Text Placeholder 3"/>
          <p:cNvSpPr>
            <a:spLocks noGrp="1"/>
          </p:cNvSpPr>
          <p:nvPr>
            <p:ph type="body" sz="quarter" idx="13"/>
          </p:nvPr>
        </p:nvSpPr>
        <p:spPr/>
        <p:txBody>
          <a:bodyPr/>
          <a:lstStyle/>
          <a:p>
            <a:r>
              <a:rPr lang="en-US" dirty="0" smtClean="0"/>
              <a:t>Lesson 8</a:t>
            </a:r>
            <a:endParaRPr lang="en-US" dirty="0"/>
          </a:p>
        </p:txBody>
      </p:sp>
      <p:pic>
        <p:nvPicPr>
          <p:cNvPr id="5" name="Picture 4"/>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601" y="4114800"/>
            <a:ext cx="2743199" cy="2057400"/>
          </a:xfrm>
          <a:prstGeom prst="rect">
            <a:avLst/>
          </a:prstGeom>
        </p:spPr>
      </p:pic>
    </p:spTree>
    <p:extLst>
      <p:ext uri="{BB962C8B-B14F-4D97-AF65-F5344CB8AC3E}">
        <p14:creationId xmlns:p14="http://schemas.microsoft.com/office/powerpoint/2010/main" val="265587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Representing Proportional Relationships with Equations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lvl="0" indent="0">
                  <a:spcBef>
                    <a:spcPct val="20000"/>
                  </a:spcBef>
                  <a:spcAft>
                    <a:spcPts val="0"/>
                  </a:spcAft>
                </a:pPr>
                <a:r>
                  <a:rPr lang="en-US" sz="2000" dirty="0" smtClean="0"/>
                  <a:t>Oscar and Maria each wrote an equation that they felt represented the proportional relationship between distance in km and distance in miles.  One entry in the table paired </a:t>
                </a:r>
                <a14:m>
                  <m:oMath xmlns:m="http://schemas.openxmlformats.org/officeDocument/2006/math">
                    <m:r>
                      <a:rPr lang="en-US" sz="2000" i="1" dirty="0">
                        <a:latin typeface="Cambria Math"/>
                      </a:rPr>
                      <m:t>150 </m:t>
                    </m:r>
                    <m:r>
                      <a:rPr lang="en-US" sz="2000" i="1" dirty="0">
                        <a:latin typeface="Cambria Math"/>
                      </a:rPr>
                      <m:t>𝑘𝑚</m:t>
                    </m:r>
                    <m:r>
                      <a:rPr lang="en-US" sz="2000" i="1" dirty="0">
                        <a:latin typeface="Cambria Math"/>
                      </a:rPr>
                      <m:t> </m:t>
                    </m:r>
                  </m:oMath>
                </a14:m>
                <a:r>
                  <a:rPr lang="en-US" sz="2000" dirty="0"/>
                  <a:t>with </a:t>
                </a:r>
                <a14:m>
                  <m:oMath xmlns:m="http://schemas.openxmlformats.org/officeDocument/2006/math">
                    <m:r>
                      <a:rPr lang="en-US" sz="2000" i="1" dirty="0">
                        <a:latin typeface="Cambria Math"/>
                      </a:rPr>
                      <m:t>9</m:t>
                    </m:r>
                    <m:r>
                      <a:rPr lang="en-US" sz="2000" b="0" i="1" dirty="0" smtClean="0">
                        <a:latin typeface="Cambria Math" panose="02040503050406030204" pitchFamily="18" charset="0"/>
                      </a:rPr>
                      <m:t>5</m:t>
                    </m:r>
                    <m:r>
                      <a:rPr lang="en-US" sz="2000" i="1" dirty="0">
                        <a:latin typeface="Cambria Math"/>
                      </a:rPr>
                      <m:t> </m:t>
                    </m:r>
                    <m:r>
                      <a:rPr lang="en-US" sz="2000" i="1" dirty="0">
                        <a:latin typeface="Cambria Math"/>
                      </a:rPr>
                      <m:t>𝑚𝑖𝑙𝑒𝑠</m:t>
                    </m:r>
                  </m:oMath>
                </a14:m>
                <a:r>
                  <a:rPr lang="en-US" sz="2000" dirty="0"/>
                  <a:t>.  If </a:t>
                </a:r>
                <a14:m>
                  <m:oMath xmlns:m="http://schemas.openxmlformats.org/officeDocument/2006/math">
                    <m:r>
                      <a:rPr lang="en-US" sz="2000" i="1" dirty="0">
                        <a:latin typeface="Cambria Math"/>
                      </a:rPr>
                      <m:t>𝑘</m:t>
                    </m:r>
                  </m:oMath>
                </a14:m>
                <a:r>
                  <a:rPr lang="en-US" sz="2000" dirty="0"/>
                  <a:t> represents the number of kilometers and </a:t>
                </a:r>
                <a14:m>
                  <m:oMath xmlns:m="http://schemas.openxmlformats.org/officeDocument/2006/math">
                    <m:r>
                      <a:rPr lang="en-US" sz="2000" i="1" dirty="0">
                        <a:latin typeface="Cambria Math"/>
                      </a:rPr>
                      <m:t>𝑚</m:t>
                    </m:r>
                  </m:oMath>
                </a14:m>
                <a:r>
                  <a:rPr lang="en-US" sz="2000" dirty="0"/>
                  <a:t> represents number of miles, who wrote the correct equation that would relate miles to </a:t>
                </a:r>
                <a:r>
                  <a:rPr lang="en-US" sz="2000" dirty="0" smtClean="0"/>
                  <a:t>kilometers?  Explain why.</a:t>
                </a:r>
                <a:endParaRPr lang="en-US" sz="2000" dirty="0"/>
              </a:p>
              <a:p>
                <a:pPr marL="0" lvl="0" indent="0" algn="ctr">
                  <a:spcBef>
                    <a:spcPct val="20000"/>
                  </a:spcBef>
                  <a:spcAft>
                    <a:spcPts val="0"/>
                  </a:spcAft>
                </a:pPr>
                <a:r>
                  <a:rPr lang="en-US" sz="2000" dirty="0"/>
                  <a:t>Oscar wrote the equation </a:t>
                </a:r>
                <a14:m>
                  <m:oMath xmlns:m="http://schemas.openxmlformats.org/officeDocument/2006/math">
                    <m:r>
                      <a:rPr lang="en-US" sz="2000" i="1" dirty="0">
                        <a:latin typeface="Cambria Math"/>
                      </a:rPr>
                      <m:t>𝑘</m:t>
                    </m:r>
                    <m:r>
                      <a:rPr lang="en-US" sz="2000" i="1" dirty="0">
                        <a:latin typeface="Cambria Math"/>
                      </a:rPr>
                      <m:t>=1.6</m:t>
                    </m:r>
                    <m:r>
                      <a:rPr lang="en-US" sz="2000" i="1" dirty="0">
                        <a:latin typeface="Cambria Math"/>
                      </a:rPr>
                      <m:t>𝑚</m:t>
                    </m:r>
                  </m:oMath>
                </a14:m>
                <a:r>
                  <a:rPr lang="en-US" sz="2000" dirty="0"/>
                  <a:t>, and he said that the rate </a:t>
                </a:r>
                <a14:m>
                  <m:oMath xmlns:m="http://schemas.openxmlformats.org/officeDocument/2006/math">
                    <m:f>
                      <m:fPr>
                        <m:ctrlPr>
                          <a:rPr lang="en-US" sz="2000" i="1" dirty="0">
                            <a:latin typeface="Cambria Math" panose="02040503050406030204" pitchFamily="18" charset="0"/>
                          </a:rPr>
                        </m:ctrlPr>
                      </m:fPr>
                      <m:num>
                        <m:r>
                          <a:rPr lang="en-US" sz="2000" i="1" dirty="0">
                            <a:latin typeface="Cambria Math"/>
                          </a:rPr>
                          <m:t>1.6</m:t>
                        </m:r>
                      </m:num>
                      <m:den>
                        <m:r>
                          <a:rPr lang="en-US" sz="2000" i="1" dirty="0">
                            <a:latin typeface="Cambria Math"/>
                          </a:rPr>
                          <m:t>1</m:t>
                        </m:r>
                      </m:den>
                    </m:f>
                  </m:oMath>
                </a14:m>
                <a:r>
                  <a:rPr lang="en-US" sz="2000" dirty="0"/>
                  <a:t> represents </a:t>
                </a:r>
                <a:r>
                  <a:rPr lang="en-US" sz="2000" dirty="0" smtClean="0"/>
                  <a:t>kilometers per mile. </a:t>
                </a:r>
                <a:endParaRPr lang="en-US" sz="2000" dirty="0"/>
              </a:p>
              <a:p>
                <a:pPr marL="457200" lvl="0" indent="-457200" algn="ctr">
                  <a:spcBef>
                    <a:spcPct val="20000"/>
                  </a:spcBef>
                  <a:spcAft>
                    <a:spcPts val="0"/>
                  </a:spcAft>
                  <a:buFont typeface="+mj-lt"/>
                  <a:buAutoNum type="alphaLcPeriod"/>
                </a:pPr>
                <a:endParaRPr lang="en-US" sz="2000" dirty="0"/>
              </a:p>
              <a:p>
                <a:pPr marL="0" lvl="0" indent="0" algn="ctr">
                  <a:spcBef>
                    <a:spcPct val="20000"/>
                  </a:spcBef>
                  <a:spcAft>
                    <a:spcPts val="0"/>
                  </a:spcAft>
                </a:pPr>
                <a:r>
                  <a:rPr lang="en-US" sz="2000" dirty="0"/>
                  <a:t>Maria wrote the equation </a:t>
                </a:r>
                <a14:m>
                  <m:oMath xmlns:m="http://schemas.openxmlformats.org/officeDocument/2006/math">
                    <m:r>
                      <a:rPr lang="en-US" sz="2000" i="1" dirty="0">
                        <a:latin typeface="Cambria Math"/>
                      </a:rPr>
                      <m:t>𝑘</m:t>
                    </m:r>
                    <m:r>
                      <a:rPr lang="en-US" sz="2000" i="1" dirty="0">
                        <a:latin typeface="Cambria Math"/>
                      </a:rPr>
                      <m:t>=0.625</m:t>
                    </m:r>
                    <m:r>
                      <a:rPr lang="en-US" sz="2000" i="1" dirty="0">
                        <a:latin typeface="Cambria Math"/>
                      </a:rPr>
                      <m:t>𝑚</m:t>
                    </m:r>
                    <m:r>
                      <a:rPr lang="en-US" sz="2000" i="1" dirty="0">
                        <a:latin typeface="Cambria Math"/>
                      </a:rPr>
                      <m:t> </m:t>
                    </m:r>
                  </m:oMath>
                </a14:m>
                <a:r>
                  <a:rPr lang="en-US" sz="2000" dirty="0"/>
                  <a:t>as her equation, and she said that </a:t>
                </a:r>
                <a14:m>
                  <m:oMath xmlns:m="http://schemas.openxmlformats.org/officeDocument/2006/math">
                    <m:r>
                      <a:rPr lang="en-US" sz="2000" i="1" dirty="0">
                        <a:latin typeface="Cambria Math"/>
                      </a:rPr>
                      <m:t>0.62</m:t>
                    </m:r>
                    <m:r>
                      <a:rPr lang="en-US" sz="2000" b="0" i="1" dirty="0" smtClean="0">
                        <a:latin typeface="Cambria Math" panose="02040503050406030204" pitchFamily="18" charset="0"/>
                      </a:rPr>
                      <m:t>5</m:t>
                    </m:r>
                  </m:oMath>
                </a14:m>
                <a:r>
                  <a:rPr lang="en-US" sz="2000" dirty="0"/>
                  <a:t> represents </a:t>
                </a:r>
                <a:r>
                  <a:rPr lang="en-US" sz="2000" dirty="0" smtClean="0"/>
                  <a:t>kilometers per mile. </a:t>
                </a:r>
                <a:endParaRPr lang="en-US" sz="2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41" t="-533" r="-1259"/>
                </a:stretch>
              </a:blipFill>
            </p:spPr>
            <p:txBody>
              <a:bodyPr/>
              <a:lstStyle/>
              <a:p>
                <a:r>
                  <a:rPr lang="en-US">
                    <a:noFill/>
                  </a:rPr>
                  <a:t> </a:t>
                </a:r>
              </a:p>
            </p:txBody>
          </p:sp>
        </mc:Fallback>
      </mc:AlternateContent>
      <p:sp>
        <p:nvSpPr>
          <p:cNvPr id="4" name="Text Placeholder 3"/>
          <p:cNvSpPr>
            <a:spLocks noGrp="1"/>
          </p:cNvSpPr>
          <p:nvPr>
            <p:ph type="body" sz="quarter" idx="13"/>
          </p:nvPr>
        </p:nvSpPr>
        <p:spPr/>
        <p:txBody>
          <a:bodyPr/>
          <a:lstStyle/>
          <a:p>
            <a:r>
              <a:rPr lang="en-US" dirty="0" smtClean="0"/>
              <a:t>Lesson 9 / Exit Ticket</a:t>
            </a:r>
            <a:endParaRPr lang="en-US" dirty="0"/>
          </a:p>
        </p:txBody>
      </p:sp>
    </p:spTree>
    <p:extLst>
      <p:ext uri="{BB962C8B-B14F-4D97-AF65-F5344CB8AC3E}">
        <p14:creationId xmlns:p14="http://schemas.microsoft.com/office/powerpoint/2010/main" val="2271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What are the Progressions?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Explore: 6-7, Ratios and Proportional Relationships</a:t>
            </a:r>
          </a:p>
          <a:p>
            <a:pPr marL="915988" lvl="1"/>
            <a:r>
              <a:rPr lang="en-US" dirty="0">
                <a:latin typeface="Arial" panose="020B0604020202020204" pitchFamily="34" charset="0"/>
                <a:cs typeface="Arial" panose="020B0604020202020204" pitchFamily="34" charset="0"/>
              </a:rPr>
              <a:t>Read pages 2-4</a:t>
            </a:r>
          </a:p>
          <a:p>
            <a:pPr marL="915988" lvl="1"/>
            <a:r>
              <a:rPr lang="en-US" dirty="0">
                <a:latin typeface="Arial" panose="020B0604020202020204" pitchFamily="34" charset="0"/>
                <a:cs typeface="Arial" panose="020B0604020202020204" pitchFamily="34" charset="0"/>
              </a:rPr>
              <a:t>Read last paragraph of page 8</a:t>
            </a:r>
          </a:p>
          <a:p>
            <a:pPr marL="915988" lvl="1"/>
            <a:r>
              <a:rPr lang="en-US" dirty="0">
                <a:latin typeface="Arial" panose="020B0604020202020204" pitchFamily="34" charset="0"/>
                <a:cs typeface="Arial" panose="020B0604020202020204" pitchFamily="34" charset="0"/>
              </a:rPr>
              <a:t>Read second paragraph of page 10</a:t>
            </a:r>
          </a:p>
          <a:p>
            <a:pPr marL="915988" lvl="1"/>
            <a:r>
              <a:rPr lang="en-US" dirty="0">
                <a:latin typeface="Arial" panose="020B0604020202020204" pitchFamily="34" charset="0"/>
                <a:cs typeface="Arial" panose="020B0604020202020204" pitchFamily="34" charset="0"/>
              </a:rPr>
              <a:t>Scan pages 11-15</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Highlight the information relevant to the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content of this module.</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6933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Interpreting Graphs of Proportional Relationships</a:t>
            </a:r>
            <a:endParaRPr lang="en-US" dirty="0"/>
          </a:p>
        </p:txBody>
      </p:sp>
      <p:sp>
        <p:nvSpPr>
          <p:cNvPr id="3" name="Content Placeholder 2"/>
          <p:cNvSpPr>
            <a:spLocks noGrp="1"/>
          </p:cNvSpPr>
          <p:nvPr>
            <p:ph idx="1"/>
          </p:nvPr>
        </p:nvSpPr>
        <p:spPr/>
        <p:txBody>
          <a:bodyPr/>
          <a:lstStyle/>
          <a:p>
            <a:pPr lvl="0">
              <a:spcBef>
                <a:spcPct val="20000"/>
              </a:spcBef>
              <a:spcAft>
                <a:spcPts val="0"/>
              </a:spcAft>
              <a:buFont typeface="Arial" pitchFamily="34" charset="0"/>
              <a:buChar char="•"/>
            </a:pPr>
            <a:r>
              <a:rPr lang="en-US" sz="2400" dirty="0" smtClean="0"/>
              <a:t>Look at the Student Pages for Lesson 10</a:t>
            </a:r>
          </a:p>
          <a:p>
            <a:pPr lvl="0">
              <a:spcBef>
                <a:spcPct val="20000"/>
              </a:spcBef>
              <a:spcAft>
                <a:spcPts val="0"/>
              </a:spcAft>
              <a:buFont typeface="Arial" pitchFamily="34" charset="0"/>
              <a:buChar char="•"/>
            </a:pPr>
            <a:endParaRPr lang="en-US" sz="2400" dirty="0"/>
          </a:p>
          <a:p>
            <a:pPr lvl="0">
              <a:spcBef>
                <a:spcPct val="20000"/>
              </a:spcBef>
              <a:spcAft>
                <a:spcPts val="0"/>
              </a:spcAft>
              <a:buFont typeface="Arial" pitchFamily="34" charset="0"/>
              <a:buChar char="•"/>
            </a:pPr>
            <a:r>
              <a:rPr lang="en-US" sz="2400" dirty="0" smtClean="0"/>
              <a:t>Complete Examples 1 and 2</a:t>
            </a:r>
            <a:endParaRPr lang="en-US" sz="2400" dirty="0"/>
          </a:p>
          <a:p>
            <a:pPr marL="0" lvl="0" indent="0">
              <a:spcBef>
                <a:spcPct val="20000"/>
              </a:spcBef>
              <a:spcAft>
                <a:spcPts val="0"/>
              </a:spcAft>
            </a:pPr>
            <a:endParaRPr lang="en-US" sz="2400" dirty="0"/>
          </a:p>
          <a:p>
            <a:pPr lvl="0">
              <a:spcBef>
                <a:spcPct val="20000"/>
              </a:spcBef>
              <a:spcAft>
                <a:spcPts val="0"/>
              </a:spcAft>
              <a:buFont typeface="Arial" pitchFamily="34" charset="0"/>
              <a:buChar char="•"/>
            </a:pPr>
            <a:r>
              <a:rPr lang="en-US" sz="2400" dirty="0"/>
              <a:t>How do you anticipate students will respond to this lesson? </a:t>
            </a:r>
          </a:p>
          <a:p>
            <a:pPr lvl="0">
              <a:spcBef>
                <a:spcPct val="20000"/>
              </a:spcBef>
              <a:spcAft>
                <a:spcPts val="0"/>
              </a:spcAft>
            </a:pPr>
            <a:endParaRPr lang="en-US" sz="2400" dirty="0"/>
          </a:p>
          <a:p>
            <a:pPr lvl="0">
              <a:spcBef>
                <a:spcPct val="20000"/>
              </a:spcBef>
              <a:spcAft>
                <a:spcPts val="0"/>
              </a:spcAft>
            </a:pPr>
            <a:endParaRPr lang="en-US" sz="2400" dirty="0"/>
          </a:p>
        </p:txBody>
      </p:sp>
      <p:sp>
        <p:nvSpPr>
          <p:cNvPr id="4" name="Text Placeholder 3"/>
          <p:cNvSpPr>
            <a:spLocks noGrp="1"/>
          </p:cNvSpPr>
          <p:nvPr>
            <p:ph type="body" sz="quarter" idx="13"/>
          </p:nvPr>
        </p:nvSpPr>
        <p:spPr/>
        <p:txBody>
          <a:bodyPr/>
          <a:lstStyle/>
          <a:p>
            <a:r>
              <a:rPr lang="en-US" dirty="0" smtClean="0"/>
              <a:t>Lesson 10 / Example 1 and 2</a:t>
            </a:r>
            <a:endParaRPr lang="en-US" dirty="0"/>
          </a:p>
        </p:txBody>
      </p:sp>
    </p:spTree>
    <p:extLst>
      <p:ext uri="{BB962C8B-B14F-4D97-AF65-F5344CB8AC3E}">
        <p14:creationId xmlns:p14="http://schemas.microsoft.com/office/powerpoint/2010/main" val="400114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Understanding the Mid-Module Assessment</a:t>
            </a:r>
            <a:endParaRPr lang="en-US" dirty="0"/>
          </a:p>
        </p:txBody>
      </p:sp>
      <p:sp>
        <p:nvSpPr>
          <p:cNvPr id="3" name="Content Placeholder 2"/>
          <p:cNvSpPr>
            <a:spLocks noGrp="1"/>
          </p:cNvSpPr>
          <p:nvPr>
            <p:ph idx="1"/>
          </p:nvPr>
        </p:nvSpPr>
        <p:spPr>
          <a:xfrm>
            <a:off x="304800" y="1776350"/>
            <a:ext cx="5105400" cy="4572000"/>
          </a:xfrm>
        </p:spPr>
        <p:txBody>
          <a:bodyPr/>
          <a:lstStyle/>
          <a:p>
            <a:pPr>
              <a:buFont typeface="Arial" pitchFamily="34" charset="0"/>
              <a:buChar char="•"/>
            </a:pPr>
            <a:r>
              <a:rPr lang="en-US" dirty="0"/>
              <a:t>Assessments are developed directly from the CCSS.</a:t>
            </a:r>
          </a:p>
          <a:p>
            <a:pPr marL="0" indent="0"/>
            <a:endParaRPr lang="en-US" dirty="0"/>
          </a:p>
          <a:p>
            <a:pPr>
              <a:buFont typeface="Arial" pitchFamily="34" charset="0"/>
              <a:buChar char="•"/>
            </a:pPr>
            <a:r>
              <a:rPr lang="en-US" dirty="0"/>
              <a:t>Developed prior to the corresponding lessons.</a:t>
            </a:r>
          </a:p>
          <a:p>
            <a:endParaRPr lang="en-US" dirty="0"/>
          </a:p>
          <a:p>
            <a:endParaRPr lang="en-US" dirty="0"/>
          </a:p>
        </p:txBody>
      </p:sp>
      <p:sp>
        <p:nvSpPr>
          <p:cNvPr id="4" name="Text Placeholder 3"/>
          <p:cNvSpPr>
            <a:spLocks noGrp="1"/>
          </p:cNvSpPr>
          <p:nvPr>
            <p:ph type="body" sz="quarter" idx="13"/>
          </p:nvPr>
        </p:nvSpPr>
        <p:spPr/>
        <p:txBody>
          <a:bodyPr/>
          <a:lstStyle/>
          <a:p>
            <a:r>
              <a:rPr lang="en-US" dirty="0" smtClean="0"/>
              <a:t>Mid-Module Assessment</a:t>
            </a:r>
            <a:endParaRPr 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926" y="1689100"/>
            <a:ext cx="3152674" cy="41021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605264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Progression Toward Mastery</a:t>
            </a:r>
          </a:p>
        </p:txBody>
      </p:sp>
      <p:sp>
        <p:nvSpPr>
          <p:cNvPr id="3" name="Content Placeholder 2"/>
          <p:cNvSpPr>
            <a:spLocks noGrp="1"/>
          </p:cNvSpPr>
          <p:nvPr>
            <p:ph idx="1"/>
          </p:nvPr>
        </p:nvSpPr>
        <p:spPr>
          <a:xfrm>
            <a:off x="304800" y="1776350"/>
            <a:ext cx="4724400" cy="4572000"/>
          </a:xfrm>
        </p:spPr>
        <p:txBody>
          <a:bodyPr/>
          <a:lstStyle/>
          <a:p>
            <a:pPr>
              <a:buFont typeface="Arial" pitchFamily="34" charset="0"/>
              <a:buChar char="•"/>
            </a:pPr>
            <a:r>
              <a:rPr lang="en-US" dirty="0"/>
              <a:t>The rubric is not a “grading” rubric.</a:t>
            </a:r>
          </a:p>
          <a:p>
            <a:pPr marL="0" indent="0"/>
            <a:endParaRPr lang="en-US" dirty="0"/>
          </a:p>
          <a:p>
            <a:pPr>
              <a:buFont typeface="Arial" pitchFamily="34" charset="0"/>
              <a:buChar char="•"/>
            </a:pPr>
            <a:r>
              <a:rPr lang="en-US" dirty="0"/>
              <a:t>What are the levels?</a:t>
            </a:r>
          </a:p>
          <a:p>
            <a:endParaRPr lang="en-US" dirty="0"/>
          </a:p>
        </p:txBody>
      </p:sp>
      <p:sp>
        <p:nvSpPr>
          <p:cNvPr id="4" name="Text Placeholder 3"/>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007" y="1671395"/>
            <a:ext cx="3164593" cy="4119805"/>
          </a:xfrm>
          <a:prstGeom prst="rect">
            <a:avLst/>
          </a:prstGeom>
        </p:spPr>
      </p:pic>
      <p:pic>
        <p:nvPicPr>
          <p:cNvPr id="6"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524000"/>
            <a:ext cx="3065117" cy="3962400"/>
          </a:xfrm>
          <a:prstGeom prst="rect">
            <a:avLst/>
          </a:prstGeom>
        </p:spPr>
      </p:pic>
    </p:spTree>
    <p:extLst>
      <p:ext uri="{BB962C8B-B14F-4D97-AF65-F5344CB8AC3E}">
        <p14:creationId xmlns:p14="http://schemas.microsoft.com/office/powerpoint/2010/main" val="34100362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of </a:t>
            </a:r>
            <a:r>
              <a:rPr lang="en-US" dirty="0" smtClean="0"/>
              <a:t>G7-M1 </a:t>
            </a:r>
            <a:endParaRPr lang="en-US" dirty="0"/>
          </a:p>
        </p:txBody>
      </p:sp>
      <p:sp>
        <p:nvSpPr>
          <p:cNvPr id="3" name="Content Placeholder 2"/>
          <p:cNvSpPr>
            <a:spLocks noGrp="1"/>
          </p:cNvSpPr>
          <p:nvPr>
            <p:ph idx="1"/>
          </p:nvPr>
        </p:nvSpPr>
        <p:spPr/>
        <p:txBody>
          <a:bodyPr/>
          <a:lstStyle/>
          <a:p>
            <a:pPr marL="1257300" lvl="0" indent="-1257300">
              <a:spcBef>
                <a:spcPct val="20000"/>
              </a:spcBef>
              <a:spcAft>
                <a:spcPts val="0"/>
              </a:spcAft>
            </a:pPr>
            <a:r>
              <a:rPr lang="en-US" sz="2400" b="1" dirty="0"/>
              <a:t>Topic C: </a:t>
            </a:r>
            <a:r>
              <a:rPr lang="en-US" sz="2400" dirty="0"/>
              <a:t>Compute unit rates involving fractions, find equivalent ratios of two partial quantities given a part-to-part ratio and the total of the quantities, solve multi-step ratio problems including markup, markdown, and commission</a:t>
            </a:r>
          </a:p>
          <a:p>
            <a:pPr lvl="0">
              <a:spcBef>
                <a:spcPct val="20000"/>
              </a:spcBef>
              <a:spcAft>
                <a:spcPts val="0"/>
              </a:spcAft>
            </a:pPr>
            <a:endParaRPr lang="en-US" sz="2400" dirty="0"/>
          </a:p>
          <a:p>
            <a:pPr marL="1257300" lvl="0" indent="-1257300">
              <a:spcBef>
                <a:spcPct val="20000"/>
              </a:spcBef>
              <a:spcAft>
                <a:spcPts val="0"/>
              </a:spcAft>
            </a:pPr>
            <a:r>
              <a:rPr lang="en-US" sz="2400" b="1" dirty="0"/>
              <a:t>Topic D: </a:t>
            </a:r>
            <a:r>
              <a:rPr lang="en-US" sz="2400" dirty="0"/>
              <a:t>Explore scale drawings and recognize the term scale factor as the constant of proportionality</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762438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249431"/>
            <a:ext cx="3505200" cy="4544673"/>
          </a:xfrm>
          <a:prstGeom prst="rect">
            <a:avLst/>
          </a:prstGeom>
          <a:ln>
            <a:solidFill>
              <a:srgbClr val="194467"/>
            </a:solidFill>
          </a:ln>
        </p:spPr>
      </p:pic>
      <p:sp>
        <p:nvSpPr>
          <p:cNvPr id="2" name="Title 1"/>
          <p:cNvSpPr>
            <a:spLocks noGrp="1"/>
          </p:cNvSpPr>
          <p:nvPr>
            <p:ph type="title"/>
          </p:nvPr>
        </p:nvSpPr>
        <p:spPr/>
        <p:txBody>
          <a:bodyPr/>
          <a:lstStyle/>
          <a:p>
            <a:r>
              <a:rPr lang="en-US" dirty="0"/>
              <a:t>Topic C</a:t>
            </a:r>
          </a:p>
        </p:txBody>
      </p:sp>
      <p:sp>
        <p:nvSpPr>
          <p:cNvPr id="3" name="Content Placeholder 2"/>
          <p:cNvSpPr>
            <a:spLocks noGrp="1"/>
          </p:cNvSpPr>
          <p:nvPr>
            <p:ph idx="1"/>
          </p:nvPr>
        </p:nvSpPr>
        <p:spPr>
          <a:xfrm>
            <a:off x="304800" y="1776350"/>
            <a:ext cx="4876800" cy="4572000"/>
          </a:xfrm>
        </p:spPr>
        <p:txBody>
          <a:bodyPr/>
          <a:lstStyle/>
          <a:p>
            <a:pPr>
              <a:buFont typeface="Arial" pitchFamily="34" charset="0"/>
              <a:buChar char="•"/>
            </a:pPr>
            <a:r>
              <a:rPr lang="en-US" dirty="0"/>
              <a:t>Read the concept chart and the descriptive narrative. </a:t>
            </a:r>
          </a:p>
          <a:p>
            <a:pPr>
              <a:buFont typeface="Arial" pitchFamily="34" charset="0"/>
              <a:buChar char="•"/>
            </a:pPr>
            <a:r>
              <a:rPr lang="en-US" dirty="0"/>
              <a:t>Make note of the important information that will help teachers implement these lessons. </a:t>
            </a:r>
          </a:p>
        </p:txBody>
      </p:sp>
      <p:sp>
        <p:nvSpPr>
          <p:cNvPr id="4" name="Text Placeholder 3"/>
          <p:cNvSpPr>
            <a:spLocks noGrp="1"/>
          </p:cNvSpPr>
          <p:nvPr>
            <p:ph type="body" sz="quarter" idx="13"/>
          </p:nvPr>
        </p:nvSpPr>
        <p:spPr/>
        <p:txBody>
          <a:bodyPr/>
          <a:lstStyle/>
          <a:p>
            <a:r>
              <a:rPr lang="en-US" dirty="0" smtClean="0"/>
              <a:t>Topic C Opener / Page 101</a:t>
            </a:r>
            <a:endParaRPr lang="en-US" dirty="0"/>
          </a:p>
        </p:txBody>
      </p:sp>
    </p:spTree>
    <p:extLst>
      <p:ext uri="{BB962C8B-B14F-4D97-AF65-F5344CB8AC3E}">
        <p14:creationId xmlns:p14="http://schemas.microsoft.com/office/powerpoint/2010/main" val="35881678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50" dirty="0"/>
              <a:t>Ratios of Fractions and Their Unit Rates</a:t>
            </a:r>
            <a:endParaRPr lang="en-US" dirty="0"/>
          </a:p>
        </p:txBody>
      </p:sp>
      <p:sp>
        <p:nvSpPr>
          <p:cNvPr id="3" name="Content Placeholder 2"/>
          <p:cNvSpPr>
            <a:spLocks noGrp="1"/>
          </p:cNvSpPr>
          <p:nvPr>
            <p:ph idx="1"/>
          </p:nvPr>
        </p:nvSpPr>
        <p:spPr/>
        <p:txBody>
          <a:bodyPr/>
          <a:lstStyle/>
          <a:p>
            <a:pPr lvl="0">
              <a:spcBef>
                <a:spcPct val="20000"/>
              </a:spcBef>
              <a:spcAft>
                <a:spcPts val="0"/>
              </a:spcAft>
            </a:pPr>
            <a:r>
              <a:rPr lang="en-US" sz="2400" b="1" dirty="0"/>
              <a:t>Student Outcomes</a:t>
            </a:r>
          </a:p>
          <a:p>
            <a:pPr lvl="0">
              <a:spcBef>
                <a:spcPct val="20000"/>
              </a:spcBef>
              <a:spcAft>
                <a:spcPts val="0"/>
              </a:spcAft>
              <a:buFont typeface="Arial" pitchFamily="34" charset="0"/>
              <a:buChar char="•"/>
            </a:pPr>
            <a:r>
              <a:rPr lang="en-US" sz="2400" dirty="0"/>
              <a:t>Students use ratio tables and ratio reasoning to compute unit rates associated with ratios of fractions in the context of measured quantities such as recipes, lengths, areas, and speed.</a:t>
            </a:r>
          </a:p>
          <a:p>
            <a:pPr lvl="0">
              <a:spcBef>
                <a:spcPct val="20000"/>
              </a:spcBef>
              <a:spcAft>
                <a:spcPts val="0"/>
              </a:spcAft>
              <a:buFont typeface="Arial" pitchFamily="34" charset="0"/>
              <a:buChar char="•"/>
            </a:pPr>
            <a:endParaRPr lang="en-US" sz="2400" dirty="0"/>
          </a:p>
          <a:p>
            <a:pPr lvl="0">
              <a:spcBef>
                <a:spcPct val="20000"/>
              </a:spcBef>
              <a:spcAft>
                <a:spcPts val="0"/>
              </a:spcAft>
              <a:buFont typeface="Arial" pitchFamily="34" charset="0"/>
              <a:buChar char="•"/>
            </a:pPr>
            <a:r>
              <a:rPr lang="en-US" sz="2400" dirty="0"/>
              <a:t>Students work </a:t>
            </a:r>
            <a:r>
              <a:rPr lang="en-US" sz="2400" dirty="0" smtClean="0"/>
              <a:t>collaboratively </a:t>
            </a:r>
            <a:r>
              <a:rPr lang="en-US" sz="2400" dirty="0"/>
              <a:t>to solve a problem while sharing </a:t>
            </a:r>
            <a:r>
              <a:rPr lang="en-US" sz="2400" dirty="0" smtClean="0"/>
              <a:t>their </a:t>
            </a:r>
            <a:r>
              <a:rPr lang="en-US" sz="2400" dirty="0"/>
              <a:t>thinking process, strategies, and </a:t>
            </a:r>
            <a:r>
              <a:rPr lang="en-US" sz="2400" dirty="0" smtClean="0"/>
              <a:t>solutions with the class.</a:t>
            </a:r>
            <a:endParaRPr lang="en-US" sz="2400" dirty="0"/>
          </a:p>
          <a:p>
            <a:endParaRPr lang="en-US" dirty="0"/>
          </a:p>
        </p:txBody>
      </p:sp>
      <p:sp>
        <p:nvSpPr>
          <p:cNvPr id="4" name="Text Placeholder 3"/>
          <p:cNvSpPr>
            <a:spLocks noGrp="1"/>
          </p:cNvSpPr>
          <p:nvPr>
            <p:ph type="body" sz="quarter" idx="13"/>
          </p:nvPr>
        </p:nvSpPr>
        <p:spPr/>
        <p:txBody>
          <a:bodyPr/>
          <a:lstStyle/>
          <a:p>
            <a:r>
              <a:rPr lang="en-US" dirty="0" smtClean="0"/>
              <a:t>Lesson 11 / Student Outcomes</a:t>
            </a:r>
            <a:endParaRPr lang="en-US" dirty="0"/>
          </a:p>
        </p:txBody>
      </p:sp>
    </p:spTree>
    <p:extLst>
      <p:ext uri="{BB962C8B-B14F-4D97-AF65-F5344CB8AC3E}">
        <p14:creationId xmlns:p14="http://schemas.microsoft.com/office/powerpoint/2010/main" val="41010493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50" dirty="0"/>
              <a:t>Ratios of Fractions and Their Unit Rates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lvl="0" indent="0">
                  <a:spcBef>
                    <a:spcPct val="20000"/>
                  </a:spcBef>
                  <a:spcAft>
                    <a:spcPts val="0"/>
                  </a:spcAft>
                </a:pPr>
                <a:r>
                  <a:rPr lang="en-US" sz="2400" dirty="0"/>
                  <a:t>During their last workout, Izzy ran </a:t>
                </a:r>
                <a14:m>
                  <m:oMath xmlns:m="http://schemas.openxmlformats.org/officeDocument/2006/math">
                    <m:r>
                      <a:rPr lang="en-US" sz="2400" i="1" dirty="0">
                        <a:latin typeface="Cambria Math"/>
                      </a:rPr>
                      <m:t>2</m:t>
                    </m:r>
                    <m:f>
                      <m:fPr>
                        <m:ctrlPr>
                          <a:rPr lang="en-US" sz="2400" i="1" dirty="0">
                            <a:latin typeface="Cambria Math" panose="02040503050406030204" pitchFamily="18" charset="0"/>
                          </a:rPr>
                        </m:ctrlPr>
                      </m:fPr>
                      <m:num>
                        <m:r>
                          <a:rPr lang="en-US" sz="2400" i="1" dirty="0">
                            <a:latin typeface="Cambria Math"/>
                          </a:rPr>
                          <m:t>1</m:t>
                        </m:r>
                      </m:num>
                      <m:den>
                        <m:r>
                          <a:rPr lang="en-US" sz="2400" i="1" dirty="0">
                            <a:latin typeface="Cambria Math"/>
                          </a:rPr>
                          <m:t>4</m:t>
                        </m:r>
                      </m:den>
                    </m:f>
                  </m:oMath>
                </a14:m>
                <a:r>
                  <a:rPr lang="en-US" sz="2400" dirty="0"/>
                  <a:t> miles in </a:t>
                </a:r>
                <a14:m>
                  <m:oMath xmlns:m="http://schemas.openxmlformats.org/officeDocument/2006/math">
                    <m:r>
                      <a:rPr lang="en-US" sz="2400" i="1" dirty="0">
                        <a:latin typeface="Cambria Math"/>
                      </a:rPr>
                      <m:t>15</m:t>
                    </m:r>
                  </m:oMath>
                </a14:m>
                <a:r>
                  <a:rPr lang="en-US" sz="2400" dirty="0"/>
                  <a:t> </a:t>
                </a:r>
                <a:r>
                  <a:rPr lang="en-US" sz="2400" dirty="0" smtClean="0"/>
                  <a:t>minutes, </a:t>
                </a:r>
                <a:r>
                  <a:rPr lang="en-US" sz="2400" dirty="0"/>
                  <a:t>and her friend Julia ran </a:t>
                </a:r>
                <a14:m>
                  <m:oMath xmlns:m="http://schemas.openxmlformats.org/officeDocument/2006/math">
                    <m:r>
                      <a:rPr lang="en-US" sz="2400" i="1" dirty="0">
                        <a:latin typeface="Cambria Math"/>
                      </a:rPr>
                      <m:t>3</m:t>
                    </m:r>
                    <m:f>
                      <m:fPr>
                        <m:ctrlPr>
                          <a:rPr lang="en-US" sz="2400" i="1" dirty="0">
                            <a:latin typeface="Cambria Math" panose="02040503050406030204" pitchFamily="18" charset="0"/>
                          </a:rPr>
                        </m:ctrlPr>
                      </m:fPr>
                      <m:num>
                        <m:r>
                          <a:rPr lang="en-US" sz="2400" i="1" dirty="0">
                            <a:latin typeface="Cambria Math"/>
                          </a:rPr>
                          <m:t>3</m:t>
                        </m:r>
                      </m:num>
                      <m:den>
                        <m:r>
                          <a:rPr lang="en-US" sz="2400" i="1" dirty="0">
                            <a:latin typeface="Cambria Math"/>
                          </a:rPr>
                          <m:t>4</m:t>
                        </m:r>
                      </m:den>
                    </m:f>
                  </m:oMath>
                </a14:m>
                <a:r>
                  <a:rPr lang="en-US" sz="2400" dirty="0"/>
                  <a:t> miles in </a:t>
                </a:r>
                <a14:m>
                  <m:oMath xmlns:m="http://schemas.openxmlformats.org/officeDocument/2006/math">
                    <m:r>
                      <a:rPr lang="en-US" sz="2400" i="1" dirty="0">
                        <a:latin typeface="Cambria Math"/>
                      </a:rPr>
                      <m:t>25</m:t>
                    </m:r>
                  </m:oMath>
                </a14:m>
                <a:r>
                  <a:rPr lang="en-US" sz="2400" dirty="0"/>
                  <a:t> minutes.  Each girl thought </a:t>
                </a:r>
                <a:r>
                  <a:rPr lang="en-US" sz="2400" dirty="0" smtClean="0"/>
                  <a:t>she was the </a:t>
                </a:r>
                <a:r>
                  <a:rPr lang="en-US" sz="2400" dirty="0"/>
                  <a:t>faster runner.  Based on their last run, which girl is correct?  Use any approach to find the solution. </a:t>
                </a:r>
              </a:p>
              <a:p>
                <a:pPr lvl="0">
                  <a:spcBef>
                    <a:spcPct val="20000"/>
                  </a:spcBef>
                  <a:spcAft>
                    <a:spcPts val="0"/>
                  </a:spcAft>
                </a:pPr>
                <a:endParaRPr lang="en-US" sz="2400" dirty="0"/>
              </a:p>
              <a:p>
                <a:pPr marL="0" lvl="0" indent="0">
                  <a:spcBef>
                    <a:spcPct val="20000"/>
                  </a:spcBef>
                  <a:spcAft>
                    <a:spcPts val="0"/>
                  </a:spcAft>
                </a:pPr>
                <a:r>
                  <a:rPr lang="en-US" sz="2400" dirty="0"/>
                  <a:t>Answer the question independently.  Be ready to explain your solution.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r="-519"/>
                </a:stretch>
              </a:blipFill>
            </p:spPr>
            <p:txBody>
              <a:bodyPr/>
              <a:lstStyle/>
              <a:p>
                <a:r>
                  <a:rPr lang="en-US">
                    <a:noFill/>
                  </a:rPr>
                  <a:t> </a:t>
                </a:r>
              </a:p>
            </p:txBody>
          </p:sp>
        </mc:Fallback>
      </mc:AlternateContent>
      <p:sp>
        <p:nvSpPr>
          <p:cNvPr id="4" name="Text Placeholder 3"/>
          <p:cNvSpPr>
            <a:spLocks noGrp="1"/>
          </p:cNvSpPr>
          <p:nvPr>
            <p:ph type="body" sz="quarter" idx="13"/>
          </p:nvPr>
        </p:nvSpPr>
        <p:spPr/>
        <p:txBody>
          <a:bodyPr/>
          <a:lstStyle/>
          <a:p>
            <a:r>
              <a:rPr lang="en-US" dirty="0" smtClean="0"/>
              <a:t>Lesson 11 / Example 1</a:t>
            </a:r>
            <a:endParaRPr lang="en-US" dirty="0"/>
          </a:p>
        </p:txBody>
      </p:sp>
    </p:spTree>
    <p:extLst>
      <p:ext uri="{BB962C8B-B14F-4D97-AF65-F5344CB8AC3E}">
        <p14:creationId xmlns:p14="http://schemas.microsoft.com/office/powerpoint/2010/main" val="15886912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50" dirty="0"/>
              <a:t>Ratios of Fractions and Their Unit Rates</a:t>
            </a:r>
            <a:endParaRPr lang="en-US" dirty="0"/>
          </a:p>
        </p:txBody>
      </p:sp>
      <p:sp>
        <p:nvSpPr>
          <p:cNvPr id="3" name="Content Placeholder 2"/>
          <p:cNvSpPr>
            <a:spLocks noGrp="1"/>
          </p:cNvSpPr>
          <p:nvPr>
            <p:ph idx="1"/>
          </p:nvPr>
        </p:nvSpPr>
        <p:spPr/>
        <p:txBody>
          <a:bodyPr/>
          <a:lstStyle/>
          <a:p>
            <a:pPr lvl="0">
              <a:spcBef>
                <a:spcPct val="20000"/>
              </a:spcBef>
              <a:spcAft>
                <a:spcPts val="0"/>
              </a:spcAft>
            </a:pPr>
            <a:r>
              <a:rPr lang="en-US" sz="2400" dirty="0"/>
              <a:t>Solution:</a:t>
            </a:r>
          </a:p>
          <a:p>
            <a:pPr lvl="0">
              <a:spcBef>
                <a:spcPct val="20000"/>
              </a:spcBef>
              <a:spcAft>
                <a:spcPts val="0"/>
              </a:spcAft>
            </a:pPr>
            <a:r>
              <a:rPr lang="en-US" sz="2400" dirty="0"/>
              <a:t>	Both girls ran 9 miles per hour so they ran the same speed.</a:t>
            </a:r>
          </a:p>
          <a:p>
            <a:pPr lvl="0">
              <a:spcBef>
                <a:spcPct val="20000"/>
              </a:spcBef>
              <a:spcAft>
                <a:spcPts val="0"/>
              </a:spcAft>
            </a:pPr>
            <a:endParaRPr lang="en-US" sz="2400" dirty="0"/>
          </a:p>
          <a:p>
            <a:pPr lvl="0">
              <a:spcBef>
                <a:spcPct val="20000"/>
              </a:spcBef>
              <a:spcAft>
                <a:spcPts val="0"/>
              </a:spcAft>
            </a:pPr>
            <a:r>
              <a:rPr lang="en-US" sz="2400" dirty="0"/>
              <a:t>Possible Approaches:</a:t>
            </a:r>
          </a:p>
          <a:p>
            <a:pPr lvl="0">
              <a:spcBef>
                <a:spcPct val="20000"/>
              </a:spcBef>
              <a:spcAft>
                <a:spcPts val="0"/>
              </a:spcAft>
            </a:pPr>
            <a:r>
              <a:rPr lang="en-US" sz="2400" dirty="0"/>
              <a:t>	-	 Complete a table</a:t>
            </a:r>
          </a:p>
          <a:p>
            <a:pPr lvl="0">
              <a:spcBef>
                <a:spcPct val="20000"/>
              </a:spcBef>
              <a:spcAft>
                <a:spcPts val="0"/>
              </a:spcAft>
            </a:pPr>
            <a:r>
              <a:rPr lang="en-US" sz="2400" dirty="0"/>
              <a:t>	- Equation or formula substitution</a:t>
            </a:r>
          </a:p>
          <a:p>
            <a:pPr lvl="0">
              <a:spcBef>
                <a:spcPct val="20000"/>
              </a:spcBef>
              <a:spcAft>
                <a:spcPts val="0"/>
              </a:spcAft>
            </a:pPr>
            <a:r>
              <a:rPr lang="en-US" sz="2400" dirty="0"/>
              <a:t>	- Visual (clock, double number line)</a:t>
            </a:r>
          </a:p>
          <a:p>
            <a:pPr lvl="0">
              <a:spcBef>
                <a:spcPct val="20000"/>
              </a:spcBef>
              <a:spcAft>
                <a:spcPts val="0"/>
              </a:spcAft>
            </a:pPr>
            <a:r>
              <a:rPr lang="en-US" sz="2400" dirty="0"/>
              <a:t>	- Other?</a:t>
            </a:r>
          </a:p>
        </p:txBody>
      </p:sp>
      <p:sp>
        <p:nvSpPr>
          <p:cNvPr id="4" name="Text Placeholder 3"/>
          <p:cNvSpPr>
            <a:spLocks noGrp="1"/>
          </p:cNvSpPr>
          <p:nvPr>
            <p:ph type="body" sz="quarter" idx="13"/>
          </p:nvPr>
        </p:nvSpPr>
        <p:spPr/>
        <p:txBody>
          <a:bodyPr/>
          <a:lstStyle/>
          <a:p>
            <a:r>
              <a:rPr lang="en-US" dirty="0" smtClean="0"/>
              <a:t>Lesson 11 / Example 1 (cont’d)</a:t>
            </a:r>
            <a:endParaRPr lang="en-US" dirty="0"/>
          </a:p>
        </p:txBody>
      </p:sp>
    </p:spTree>
    <p:extLst>
      <p:ext uri="{BB962C8B-B14F-4D97-AF65-F5344CB8AC3E}">
        <p14:creationId xmlns:p14="http://schemas.microsoft.com/office/powerpoint/2010/main" val="21081887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Become an Expert</a:t>
            </a:r>
          </a:p>
        </p:txBody>
      </p:sp>
      <p:sp>
        <p:nvSpPr>
          <p:cNvPr id="3" name="Content Placeholder 2"/>
          <p:cNvSpPr>
            <a:spLocks noGrp="1"/>
          </p:cNvSpPr>
          <p:nvPr>
            <p:ph idx="1"/>
          </p:nvPr>
        </p:nvSpPr>
        <p:spPr>
          <a:xfrm>
            <a:off x="304800" y="1776350"/>
            <a:ext cx="8839200" cy="4572000"/>
          </a:xfrm>
        </p:spPr>
        <p:txBody>
          <a:bodyPr/>
          <a:lstStyle/>
          <a:p>
            <a:pPr marL="0" lvl="0" indent="0">
              <a:spcBef>
                <a:spcPct val="20000"/>
              </a:spcBef>
              <a:spcAft>
                <a:spcPts val="0"/>
              </a:spcAft>
            </a:pPr>
            <a:r>
              <a:rPr lang="en-US" sz="2400" dirty="0"/>
              <a:t>Examine the student and teacher materials with your group. </a:t>
            </a:r>
          </a:p>
          <a:p>
            <a:pPr lvl="0">
              <a:spcBef>
                <a:spcPct val="20000"/>
              </a:spcBef>
              <a:spcAft>
                <a:spcPts val="0"/>
              </a:spcAft>
              <a:buFont typeface="Arial"/>
              <a:buChar char="•"/>
            </a:pPr>
            <a:r>
              <a:rPr lang="en-US" sz="2400" dirty="0"/>
              <a:t>Read through the lesson at least once</a:t>
            </a:r>
          </a:p>
          <a:p>
            <a:pPr lvl="0">
              <a:spcBef>
                <a:spcPct val="20000"/>
              </a:spcBef>
              <a:spcAft>
                <a:spcPts val="0"/>
              </a:spcAft>
              <a:buFont typeface="Arial"/>
              <a:buChar char="•"/>
            </a:pPr>
            <a:r>
              <a:rPr lang="en-US" sz="2400" dirty="0"/>
              <a:t>Complete the Examples/Exercises</a:t>
            </a:r>
          </a:p>
          <a:p>
            <a:pPr lvl="0">
              <a:spcBef>
                <a:spcPct val="20000"/>
              </a:spcBef>
              <a:spcAft>
                <a:spcPts val="0"/>
              </a:spcAft>
              <a:buFont typeface="Arial"/>
              <a:buChar char="•"/>
            </a:pPr>
            <a:r>
              <a:rPr lang="en-US" sz="2400" dirty="0"/>
              <a:t>Complete the Exit Ticket</a:t>
            </a:r>
          </a:p>
          <a:p>
            <a:pPr lvl="0">
              <a:spcBef>
                <a:spcPct val="20000"/>
              </a:spcBef>
              <a:spcAft>
                <a:spcPts val="0"/>
              </a:spcAft>
              <a:buFont typeface="Arial"/>
              <a:buChar char="•"/>
            </a:pPr>
            <a:r>
              <a:rPr lang="en-US" sz="2400" dirty="0"/>
              <a:t>Complete the Problem Set</a:t>
            </a:r>
          </a:p>
          <a:p>
            <a:pPr lvl="0">
              <a:spcBef>
                <a:spcPct val="20000"/>
              </a:spcBef>
              <a:spcAft>
                <a:spcPts val="0"/>
              </a:spcAft>
              <a:buFont typeface="Arial"/>
              <a:buChar char="•"/>
            </a:pPr>
            <a:r>
              <a:rPr lang="en-US" sz="2400" dirty="0"/>
              <a:t>Become an Expert!  You and your group will create a poster that summarizes your group’s lesson and present your summation to the whole group.  YOU select which discussion(s), examples, exercises to present.</a:t>
            </a:r>
          </a:p>
        </p:txBody>
      </p:sp>
      <p:sp>
        <p:nvSpPr>
          <p:cNvPr id="4" name="Text Placeholder 3"/>
          <p:cNvSpPr>
            <a:spLocks noGrp="1"/>
          </p:cNvSpPr>
          <p:nvPr>
            <p:ph type="body" sz="quarter" idx="13"/>
          </p:nvPr>
        </p:nvSpPr>
        <p:spPr/>
        <p:txBody>
          <a:bodyPr/>
          <a:lstStyle/>
          <a:p>
            <a:r>
              <a:rPr lang="en-US" dirty="0" smtClean="0"/>
              <a:t>Lessons 13-15</a:t>
            </a:r>
            <a:endParaRPr lang="en-US" dirty="0"/>
          </a:p>
        </p:txBody>
      </p:sp>
    </p:spTree>
    <p:extLst>
      <p:ext uri="{BB962C8B-B14F-4D97-AF65-F5344CB8AC3E}">
        <p14:creationId xmlns:p14="http://schemas.microsoft.com/office/powerpoint/2010/main" val="16233179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Gallery Walk	</a:t>
            </a:r>
            <a:endParaRPr lang="en-US" dirty="0"/>
          </a:p>
        </p:txBody>
      </p:sp>
      <p:sp>
        <p:nvSpPr>
          <p:cNvPr id="3" name="Content Placeholder 2"/>
          <p:cNvSpPr>
            <a:spLocks noGrp="1"/>
          </p:cNvSpPr>
          <p:nvPr>
            <p:ph idx="1"/>
          </p:nvPr>
        </p:nvSpPr>
        <p:spPr/>
        <p:txBody>
          <a:bodyPr/>
          <a:lstStyle/>
          <a:p>
            <a:r>
              <a:rPr lang="en-US" dirty="0" smtClean="0"/>
              <a:t>Walk around the room and examine the posters that summarize Lessons 13 – 15. </a:t>
            </a:r>
          </a:p>
          <a:p>
            <a:endParaRPr lang="en-US" dirty="0" smtClean="0"/>
          </a:p>
          <a:p>
            <a:r>
              <a:rPr lang="en-US" dirty="0" smtClean="0"/>
              <a:t>What stands out to you?</a:t>
            </a:r>
          </a:p>
          <a:p>
            <a:r>
              <a:rPr lang="en-US" dirty="0" smtClean="0"/>
              <a:t>Where might students struggle?</a:t>
            </a:r>
          </a:p>
          <a:p>
            <a:r>
              <a:rPr lang="en-US" dirty="0" smtClean="0"/>
              <a:t>Did you notice anything different about different posters that represent the same lesson?</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58639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Structure</a:t>
            </a:r>
            <a:endParaRPr lang="en-US" dirty="0"/>
          </a:p>
        </p:txBody>
      </p:sp>
      <p:sp>
        <p:nvSpPr>
          <p:cNvPr id="4" name="Text Placeholder 3"/>
          <p:cNvSpPr>
            <a:spLocks noGrp="1"/>
          </p:cNvSpPr>
          <p:nvPr>
            <p:ph type="body" sz="quarter" idx="13"/>
          </p:nvPr>
        </p:nvSpPr>
        <p:spPr/>
        <p:txBody>
          <a:bodyPr/>
          <a:lstStyle/>
          <a:p>
            <a:endParaRPr lang="en-US"/>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616511681"/>
              </p:ext>
            </p:extLst>
          </p:nvPr>
        </p:nvGraphicFramePr>
        <p:xfrm>
          <a:off x="457200" y="16764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275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ADEC734E-907C-46E8-8F34-B3212C1EA81D}"/>
                                            </p:graphicEl>
                                          </p:spTgt>
                                        </p:tgtEl>
                                        <p:attrNameLst>
                                          <p:attrName>style.visibility</p:attrName>
                                        </p:attrNameLst>
                                      </p:cBhvr>
                                      <p:to>
                                        <p:strVal val="visible"/>
                                      </p:to>
                                    </p:set>
                                    <p:animEffect transition="in" filter="fade">
                                      <p:cBhvr>
                                        <p:cTn id="7" dur="500"/>
                                        <p:tgtEl>
                                          <p:spTgt spid="5">
                                            <p:graphicEl>
                                              <a:dgm id="{ADEC734E-907C-46E8-8F34-B3212C1EA81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20D1D9D-5D6A-441F-9AB2-0D8835BFE076}"/>
                                            </p:graphicEl>
                                          </p:spTgt>
                                        </p:tgtEl>
                                        <p:attrNameLst>
                                          <p:attrName>style.visibility</p:attrName>
                                        </p:attrNameLst>
                                      </p:cBhvr>
                                      <p:to>
                                        <p:strVal val="visible"/>
                                      </p:to>
                                    </p:set>
                                    <p:animEffect transition="in" filter="fade">
                                      <p:cBhvr>
                                        <p:cTn id="12" dur="500"/>
                                        <p:tgtEl>
                                          <p:spTgt spid="5">
                                            <p:graphicEl>
                                              <a:dgm id="{E20D1D9D-5D6A-441F-9AB2-0D8835BFE07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09A5539A-E57A-40ED-9219-9E1A1B29EE67}"/>
                                            </p:graphicEl>
                                          </p:spTgt>
                                        </p:tgtEl>
                                        <p:attrNameLst>
                                          <p:attrName>style.visibility</p:attrName>
                                        </p:attrNameLst>
                                      </p:cBhvr>
                                      <p:to>
                                        <p:strVal val="visible"/>
                                      </p:to>
                                    </p:set>
                                    <p:animEffect transition="in" filter="fade">
                                      <p:cBhvr>
                                        <p:cTn id="15" dur="500"/>
                                        <p:tgtEl>
                                          <p:spTgt spid="5">
                                            <p:graphicEl>
                                              <a:dgm id="{09A5539A-E57A-40ED-9219-9E1A1B29EE6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EE220CE6-C259-40CC-B82B-8425C1E39B3B}"/>
                                            </p:graphicEl>
                                          </p:spTgt>
                                        </p:tgtEl>
                                        <p:attrNameLst>
                                          <p:attrName>style.visibility</p:attrName>
                                        </p:attrNameLst>
                                      </p:cBhvr>
                                      <p:to>
                                        <p:strVal val="visible"/>
                                      </p:to>
                                    </p:set>
                                    <p:animEffect transition="in" filter="fade">
                                      <p:cBhvr>
                                        <p:cTn id="18" dur="500"/>
                                        <p:tgtEl>
                                          <p:spTgt spid="5">
                                            <p:graphicEl>
                                              <a:dgm id="{EE220CE6-C259-40CC-B82B-8425C1E39B3B}"/>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EF064FBB-0C96-4615-98E4-FDFDD1D0851D}"/>
                                            </p:graphicEl>
                                          </p:spTgt>
                                        </p:tgtEl>
                                        <p:attrNameLst>
                                          <p:attrName>style.visibility</p:attrName>
                                        </p:attrNameLst>
                                      </p:cBhvr>
                                      <p:to>
                                        <p:strVal val="visible"/>
                                      </p:to>
                                    </p:set>
                                    <p:animEffect transition="in" filter="fade">
                                      <p:cBhvr>
                                        <p:cTn id="21" dur="500"/>
                                        <p:tgtEl>
                                          <p:spTgt spid="5">
                                            <p:graphicEl>
                                              <a:dgm id="{EF064FBB-0C96-4615-98E4-FDFDD1D0851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4701BEDB-E16B-4962-97CE-457877175CF1}"/>
                                            </p:graphicEl>
                                          </p:spTgt>
                                        </p:tgtEl>
                                        <p:attrNameLst>
                                          <p:attrName>style.visibility</p:attrName>
                                        </p:attrNameLst>
                                      </p:cBhvr>
                                      <p:to>
                                        <p:strVal val="visible"/>
                                      </p:to>
                                    </p:set>
                                    <p:animEffect transition="in" filter="fade">
                                      <p:cBhvr>
                                        <p:cTn id="26" dur="500"/>
                                        <p:tgtEl>
                                          <p:spTgt spid="5">
                                            <p:graphicEl>
                                              <a:dgm id="{4701BEDB-E16B-4962-97CE-457877175CF1}"/>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graphicEl>
                                              <a:dgm id="{F8943044-B58A-40E0-B25D-5171C39FCA36}"/>
                                            </p:graphicEl>
                                          </p:spTgt>
                                        </p:tgtEl>
                                        <p:attrNameLst>
                                          <p:attrName>style.visibility</p:attrName>
                                        </p:attrNameLst>
                                      </p:cBhvr>
                                      <p:to>
                                        <p:strVal val="visible"/>
                                      </p:to>
                                    </p:set>
                                    <p:animEffect transition="in" filter="fade">
                                      <p:cBhvr>
                                        <p:cTn id="29" dur="500"/>
                                        <p:tgtEl>
                                          <p:spTgt spid="5">
                                            <p:graphicEl>
                                              <a:dgm id="{F8943044-B58A-40E0-B25D-5171C39FCA36}"/>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9BD17F93-E592-43B5-BE92-2FE85D159128}"/>
                                            </p:graphicEl>
                                          </p:spTgt>
                                        </p:tgtEl>
                                        <p:attrNameLst>
                                          <p:attrName>style.visibility</p:attrName>
                                        </p:attrNameLst>
                                      </p:cBhvr>
                                      <p:to>
                                        <p:strVal val="visible"/>
                                      </p:to>
                                    </p:set>
                                    <p:animEffect transition="in" filter="fade">
                                      <p:cBhvr>
                                        <p:cTn id="32" dur="500"/>
                                        <p:tgtEl>
                                          <p:spTgt spid="5">
                                            <p:graphicEl>
                                              <a:dgm id="{9BD17F93-E592-43B5-BE92-2FE85D159128}"/>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graphicEl>
                                              <a:dgm id="{C397F2AA-7334-4DE1-9746-3E1C1A96FC3E}"/>
                                            </p:graphicEl>
                                          </p:spTgt>
                                        </p:tgtEl>
                                        <p:attrNameLst>
                                          <p:attrName>style.visibility</p:attrName>
                                        </p:attrNameLst>
                                      </p:cBhvr>
                                      <p:to>
                                        <p:strVal val="visible"/>
                                      </p:to>
                                    </p:set>
                                    <p:animEffect transition="in" filter="fade">
                                      <p:cBhvr>
                                        <p:cTn id="35" dur="500"/>
                                        <p:tgtEl>
                                          <p:spTgt spid="5">
                                            <p:graphicEl>
                                              <a:dgm id="{C397F2AA-7334-4DE1-9746-3E1C1A96FC3E}"/>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graphicEl>
                                              <a:dgm id="{AFE90703-4BBA-47AC-A600-676F2F62C6E7}"/>
                                            </p:graphicEl>
                                          </p:spTgt>
                                        </p:tgtEl>
                                        <p:attrNameLst>
                                          <p:attrName>style.visibility</p:attrName>
                                        </p:attrNameLst>
                                      </p:cBhvr>
                                      <p:to>
                                        <p:strVal val="visible"/>
                                      </p:to>
                                    </p:set>
                                    <p:animEffect transition="in" filter="fade">
                                      <p:cBhvr>
                                        <p:cTn id="38" dur="500"/>
                                        <p:tgtEl>
                                          <p:spTgt spid="5">
                                            <p:graphicEl>
                                              <a:dgm id="{AFE90703-4BBA-47AC-A600-676F2F62C6E7}"/>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graphicEl>
                                              <a:dgm id="{97AE2749-3B94-455D-A3C4-FD828B44D5E5}"/>
                                            </p:graphicEl>
                                          </p:spTgt>
                                        </p:tgtEl>
                                        <p:attrNameLst>
                                          <p:attrName>style.visibility</p:attrName>
                                        </p:attrNameLst>
                                      </p:cBhvr>
                                      <p:to>
                                        <p:strVal val="visible"/>
                                      </p:to>
                                    </p:set>
                                    <p:animEffect transition="in" filter="fade">
                                      <p:cBhvr>
                                        <p:cTn id="41" dur="500"/>
                                        <p:tgtEl>
                                          <p:spTgt spid="5">
                                            <p:graphicEl>
                                              <a:dgm id="{97AE2749-3B94-455D-A3C4-FD828B44D5E5}"/>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648375D4-02F1-4C99-AD00-C43A2552DA79}"/>
                                            </p:graphicEl>
                                          </p:spTgt>
                                        </p:tgtEl>
                                        <p:attrNameLst>
                                          <p:attrName>style.visibility</p:attrName>
                                        </p:attrNameLst>
                                      </p:cBhvr>
                                      <p:to>
                                        <p:strVal val="visible"/>
                                      </p:to>
                                    </p:set>
                                    <p:animEffect transition="in" filter="fade">
                                      <p:cBhvr>
                                        <p:cTn id="44" dur="500"/>
                                        <p:tgtEl>
                                          <p:spTgt spid="5">
                                            <p:graphicEl>
                                              <a:dgm id="{648375D4-02F1-4C99-AD00-C43A2552DA79}"/>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1ACB0A6B-72E0-4128-834A-2FE985082991}"/>
                                            </p:graphicEl>
                                          </p:spTgt>
                                        </p:tgtEl>
                                        <p:attrNameLst>
                                          <p:attrName>style.visibility</p:attrName>
                                        </p:attrNameLst>
                                      </p:cBhvr>
                                      <p:to>
                                        <p:strVal val="visible"/>
                                      </p:to>
                                    </p:set>
                                    <p:animEffect transition="in" filter="fade">
                                      <p:cBhvr>
                                        <p:cTn id="47" dur="500"/>
                                        <p:tgtEl>
                                          <p:spTgt spid="5">
                                            <p:graphicEl>
                                              <a:dgm id="{1ACB0A6B-72E0-4128-834A-2FE985082991}"/>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graphicEl>
                                              <a:dgm id="{AB2B563D-C3EE-4093-AA1E-FD55DE1945E8}"/>
                                            </p:graphicEl>
                                          </p:spTgt>
                                        </p:tgtEl>
                                        <p:attrNameLst>
                                          <p:attrName>style.visibility</p:attrName>
                                        </p:attrNameLst>
                                      </p:cBhvr>
                                      <p:to>
                                        <p:strVal val="visible"/>
                                      </p:to>
                                    </p:set>
                                    <p:animEffect transition="in" filter="fade">
                                      <p:cBhvr>
                                        <p:cTn id="50" dur="500"/>
                                        <p:tgtEl>
                                          <p:spTgt spid="5">
                                            <p:graphicEl>
                                              <a:dgm id="{AB2B563D-C3EE-4093-AA1E-FD55DE1945E8}"/>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graphicEl>
                                              <a:dgm id="{8A7B7A98-4821-4D00-A6CF-8BF3F2395F22}"/>
                                            </p:graphicEl>
                                          </p:spTgt>
                                        </p:tgtEl>
                                        <p:attrNameLst>
                                          <p:attrName>style.visibility</p:attrName>
                                        </p:attrNameLst>
                                      </p:cBhvr>
                                      <p:to>
                                        <p:strVal val="visible"/>
                                      </p:to>
                                    </p:set>
                                    <p:animEffect transition="in" filter="fade">
                                      <p:cBhvr>
                                        <p:cTn id="53" dur="500"/>
                                        <p:tgtEl>
                                          <p:spTgt spid="5">
                                            <p:graphicEl>
                                              <a:dgm id="{8A7B7A98-4821-4D00-A6CF-8BF3F2395F22}"/>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graphicEl>
                                              <a:dgm id="{D9EF4060-2293-4934-9A24-04C3B8732EF2}"/>
                                            </p:graphicEl>
                                          </p:spTgt>
                                        </p:tgtEl>
                                        <p:attrNameLst>
                                          <p:attrName>style.visibility</p:attrName>
                                        </p:attrNameLst>
                                      </p:cBhvr>
                                      <p:to>
                                        <p:strVal val="visible"/>
                                      </p:to>
                                    </p:set>
                                    <p:animEffect transition="in" filter="fade">
                                      <p:cBhvr>
                                        <p:cTn id="56" dur="500"/>
                                        <p:tgtEl>
                                          <p:spTgt spid="5">
                                            <p:graphicEl>
                                              <a:dgm id="{D9EF4060-2293-4934-9A24-04C3B8732EF2}"/>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graphicEl>
                                              <a:dgm id="{505C5A1C-E036-499D-8309-7F49ED37E553}"/>
                                            </p:graphicEl>
                                          </p:spTgt>
                                        </p:tgtEl>
                                        <p:attrNameLst>
                                          <p:attrName>style.visibility</p:attrName>
                                        </p:attrNameLst>
                                      </p:cBhvr>
                                      <p:to>
                                        <p:strVal val="visible"/>
                                      </p:to>
                                    </p:set>
                                    <p:animEffect transition="in" filter="fade">
                                      <p:cBhvr>
                                        <p:cTn id="59" dur="500"/>
                                        <p:tgtEl>
                                          <p:spTgt spid="5">
                                            <p:graphicEl>
                                              <a:dgm id="{505C5A1C-E036-499D-8309-7F49ED37E553}"/>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graphicEl>
                                              <a:dgm id="{11548ED8-1980-4529-B734-3D5F93B74217}"/>
                                            </p:graphicEl>
                                          </p:spTgt>
                                        </p:tgtEl>
                                        <p:attrNameLst>
                                          <p:attrName>style.visibility</p:attrName>
                                        </p:attrNameLst>
                                      </p:cBhvr>
                                      <p:to>
                                        <p:strVal val="visible"/>
                                      </p:to>
                                    </p:set>
                                    <p:animEffect transition="in" filter="fade">
                                      <p:cBhvr>
                                        <p:cTn id="62" dur="500"/>
                                        <p:tgtEl>
                                          <p:spTgt spid="5">
                                            <p:graphicEl>
                                              <a:dgm id="{11548ED8-1980-4529-B734-3D5F93B74217}"/>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graphicEl>
                                              <a:dgm id="{DB3FA39A-5C14-4901-AAC9-41156E4FF43A}"/>
                                            </p:graphicEl>
                                          </p:spTgt>
                                        </p:tgtEl>
                                        <p:attrNameLst>
                                          <p:attrName>style.visibility</p:attrName>
                                        </p:attrNameLst>
                                      </p:cBhvr>
                                      <p:to>
                                        <p:strVal val="visible"/>
                                      </p:to>
                                    </p:set>
                                    <p:animEffect transition="in" filter="fade">
                                      <p:cBhvr>
                                        <p:cTn id="65" dur="500"/>
                                        <p:tgtEl>
                                          <p:spTgt spid="5">
                                            <p:graphicEl>
                                              <a:dgm id="{DB3FA39A-5C14-4901-AAC9-41156E4FF43A}"/>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graphicEl>
                                              <a:dgm id="{47147119-43DE-4B64-85EC-1EFCA16B5358}"/>
                                            </p:graphicEl>
                                          </p:spTgt>
                                        </p:tgtEl>
                                        <p:attrNameLst>
                                          <p:attrName>style.visibility</p:attrName>
                                        </p:attrNameLst>
                                      </p:cBhvr>
                                      <p:to>
                                        <p:strVal val="visible"/>
                                      </p:to>
                                    </p:set>
                                    <p:animEffect transition="in" filter="fade">
                                      <p:cBhvr>
                                        <p:cTn id="68" dur="500"/>
                                        <p:tgtEl>
                                          <p:spTgt spid="5">
                                            <p:graphicEl>
                                              <a:dgm id="{47147119-43DE-4B64-85EC-1EFCA16B5358}"/>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graphicEl>
                                              <a:dgm id="{A6C20D10-46B8-49C5-A223-F1513A36D618}"/>
                                            </p:graphicEl>
                                          </p:spTgt>
                                        </p:tgtEl>
                                        <p:attrNameLst>
                                          <p:attrName>style.visibility</p:attrName>
                                        </p:attrNameLst>
                                      </p:cBhvr>
                                      <p:to>
                                        <p:strVal val="visible"/>
                                      </p:to>
                                    </p:set>
                                    <p:animEffect transition="in" filter="fade">
                                      <p:cBhvr>
                                        <p:cTn id="71" dur="500"/>
                                        <p:tgtEl>
                                          <p:spTgt spid="5">
                                            <p:graphicEl>
                                              <a:dgm id="{A6C20D10-46B8-49C5-A223-F1513A36D618}"/>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
                                            <p:graphicEl>
                                              <a:dgm id="{143F4D14-5EA3-4EFF-8E4B-AF02592BE179}"/>
                                            </p:graphicEl>
                                          </p:spTgt>
                                        </p:tgtEl>
                                        <p:attrNameLst>
                                          <p:attrName>style.visibility</p:attrName>
                                        </p:attrNameLst>
                                      </p:cBhvr>
                                      <p:to>
                                        <p:strVal val="visible"/>
                                      </p:to>
                                    </p:set>
                                    <p:animEffect transition="in" filter="fade">
                                      <p:cBhvr>
                                        <p:cTn id="74" dur="500"/>
                                        <p:tgtEl>
                                          <p:spTgt spid="5">
                                            <p:graphicEl>
                                              <a:dgm id="{143F4D14-5EA3-4EFF-8E4B-AF02592BE1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199" y="1358900"/>
            <a:ext cx="3352599" cy="4343400"/>
          </a:xfrm>
          <a:prstGeom prst="rect">
            <a:avLst/>
          </a:prstGeom>
          <a:ln>
            <a:solidFill>
              <a:srgbClr val="194467"/>
            </a:solidFill>
          </a:ln>
        </p:spPr>
      </p:pic>
      <p:sp>
        <p:nvSpPr>
          <p:cNvPr id="2" name="Title 1"/>
          <p:cNvSpPr>
            <a:spLocks noGrp="1"/>
          </p:cNvSpPr>
          <p:nvPr>
            <p:ph type="title"/>
          </p:nvPr>
        </p:nvSpPr>
        <p:spPr/>
        <p:txBody>
          <a:bodyPr/>
          <a:lstStyle/>
          <a:p>
            <a:r>
              <a:rPr lang="en-US" dirty="0"/>
              <a:t>Topic D</a:t>
            </a:r>
          </a:p>
        </p:txBody>
      </p:sp>
      <p:sp>
        <p:nvSpPr>
          <p:cNvPr id="3" name="Content Placeholder 2"/>
          <p:cNvSpPr>
            <a:spLocks noGrp="1"/>
          </p:cNvSpPr>
          <p:nvPr>
            <p:ph idx="1"/>
          </p:nvPr>
        </p:nvSpPr>
        <p:spPr>
          <a:xfrm>
            <a:off x="304800" y="1776350"/>
            <a:ext cx="5105400" cy="4572000"/>
          </a:xfrm>
        </p:spPr>
        <p:txBody>
          <a:bodyPr/>
          <a:lstStyle/>
          <a:p>
            <a:pPr>
              <a:buFont typeface="Arial" pitchFamily="34" charset="0"/>
              <a:buChar char="•"/>
            </a:pPr>
            <a:r>
              <a:rPr lang="en-US" dirty="0"/>
              <a:t>Read the concept chart and the descriptive narrative. </a:t>
            </a:r>
          </a:p>
          <a:p>
            <a:pPr>
              <a:buFont typeface="Arial" pitchFamily="34" charset="0"/>
              <a:buChar char="•"/>
            </a:pPr>
            <a:r>
              <a:rPr lang="en-US" dirty="0"/>
              <a:t>Make note of the important information that will help teachers implement these lessons. </a:t>
            </a:r>
          </a:p>
        </p:txBody>
      </p:sp>
      <p:sp>
        <p:nvSpPr>
          <p:cNvPr id="4" name="Text Placeholder 3"/>
          <p:cNvSpPr>
            <a:spLocks noGrp="1"/>
          </p:cNvSpPr>
          <p:nvPr>
            <p:ph type="body" sz="quarter" idx="13"/>
          </p:nvPr>
        </p:nvSpPr>
        <p:spPr/>
        <p:txBody>
          <a:bodyPr/>
          <a:lstStyle/>
          <a:p>
            <a:r>
              <a:rPr lang="en-US" dirty="0" smtClean="0"/>
              <a:t>Topic D Opener / Page 139</a:t>
            </a:r>
            <a:endParaRPr lang="en-US" dirty="0"/>
          </a:p>
        </p:txBody>
      </p:sp>
    </p:spTree>
    <p:extLst>
      <p:ext uri="{BB962C8B-B14F-4D97-AF65-F5344CB8AC3E}">
        <p14:creationId xmlns:p14="http://schemas.microsoft.com/office/powerpoint/2010/main" val="17163739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Lessons 16-19</a:t>
            </a:r>
          </a:p>
        </p:txBody>
      </p:sp>
      <p:sp>
        <p:nvSpPr>
          <p:cNvPr id="3" name="Content Placeholder 2"/>
          <p:cNvSpPr>
            <a:spLocks noGrp="1"/>
          </p:cNvSpPr>
          <p:nvPr>
            <p:ph idx="1"/>
          </p:nvPr>
        </p:nvSpPr>
        <p:spPr/>
        <p:txBody>
          <a:bodyPr/>
          <a:lstStyle/>
          <a:p>
            <a:pPr marL="0" indent="0"/>
            <a:endParaRPr lang="en-US" sz="2400" dirty="0" smtClean="0"/>
          </a:p>
          <a:p>
            <a:pPr marL="0" indent="0"/>
            <a:r>
              <a:rPr lang="en-US" sz="2400" dirty="0" smtClean="0"/>
              <a:t>Put </a:t>
            </a:r>
            <a:r>
              <a:rPr lang="en-US" sz="2400" dirty="0"/>
              <a:t>your student hat back on…</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313656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53" dirty="0"/>
              <a:t>Relating Scale Drawings to Ratios and Rates</a:t>
            </a:r>
            <a:endParaRPr lang="en-US" dirty="0"/>
          </a:p>
        </p:txBody>
      </p:sp>
      <p:sp>
        <p:nvSpPr>
          <p:cNvPr id="3" name="Content Placeholder 2"/>
          <p:cNvSpPr>
            <a:spLocks noGrp="1"/>
          </p:cNvSpPr>
          <p:nvPr>
            <p:ph idx="1"/>
          </p:nvPr>
        </p:nvSpPr>
        <p:spPr/>
        <p:txBody>
          <a:bodyPr/>
          <a:lstStyle/>
          <a:p>
            <a:pPr marL="0" lvl="0" indent="0">
              <a:spcAft>
                <a:spcPts val="0"/>
              </a:spcAft>
            </a:pPr>
            <a:r>
              <a:rPr lang="en-US" sz="2000" dirty="0"/>
              <a:t>Derek’s family took a day trip to a modern public garden. Derek looked at his map of the park that was a reduction of the map located at the garden entrance. The dots represent the placement of rare plants. The diagram below is the top-view as Derek held his map while looking at the posted map. </a:t>
            </a:r>
          </a:p>
        </p:txBody>
      </p:sp>
      <p:sp>
        <p:nvSpPr>
          <p:cNvPr id="4" name="Text Placeholder 3"/>
          <p:cNvSpPr>
            <a:spLocks noGrp="1"/>
          </p:cNvSpPr>
          <p:nvPr>
            <p:ph type="body" sz="quarter" idx="13"/>
          </p:nvPr>
        </p:nvSpPr>
        <p:spPr/>
        <p:txBody>
          <a:bodyPr/>
          <a:lstStyle/>
          <a:p>
            <a:r>
              <a:rPr lang="en-US" dirty="0" smtClean="0"/>
              <a:t>Lesson 16 / Example 2</a:t>
            </a:r>
            <a:endParaRPr lang="en-US" dirty="0"/>
          </a:p>
        </p:txBody>
      </p:sp>
      <p:pic>
        <p:nvPicPr>
          <p:cNvPr id="5" name="Picture 5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2828151"/>
            <a:ext cx="5562600" cy="288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1618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pPr marL="0" lvl="0" indent="0">
              <a:spcBef>
                <a:spcPct val="20000"/>
              </a:spcBef>
              <a:spcAft>
                <a:spcPts val="0"/>
              </a:spcAft>
            </a:pPr>
            <a:r>
              <a:rPr lang="en-US" sz="2400" b="1" dirty="0"/>
              <a:t>Scale Drawing: </a:t>
            </a:r>
            <a:r>
              <a:rPr lang="en-US" sz="2400" dirty="0"/>
              <a:t>Refers to a reduced-size or enlarged-sized 2-dimensional picture of another 2-dimensional picture.</a:t>
            </a:r>
          </a:p>
          <a:p>
            <a:pPr marL="0" lvl="0" indent="0">
              <a:spcBef>
                <a:spcPct val="20000"/>
              </a:spcBef>
              <a:spcAft>
                <a:spcPts val="0"/>
              </a:spcAft>
            </a:pPr>
            <a:endParaRPr lang="en-US" sz="2400" dirty="0"/>
          </a:p>
          <a:p>
            <a:pPr marL="0" lvl="0" indent="0">
              <a:spcBef>
                <a:spcPct val="20000"/>
              </a:spcBef>
              <a:spcAft>
                <a:spcPts val="0"/>
              </a:spcAft>
            </a:pPr>
            <a:r>
              <a:rPr lang="en-US" sz="2400" b="1" dirty="0"/>
              <a:t>One-to-One Correspondence: </a:t>
            </a:r>
            <a:r>
              <a:rPr lang="en-US" sz="2400" dirty="0"/>
              <a:t>A pairing between the points in one picture/drawing and the points in a scale drawing so that each point is paired with one and only one point in the scale drawing.</a:t>
            </a:r>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1654114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50" dirty="0"/>
              <a:t>Relating Scale Drawings to Ratios and Rates</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3"/>
          </p:nvPr>
        </p:nvSpPr>
        <p:spPr/>
        <p:txBody>
          <a:bodyPr/>
          <a:lstStyle/>
          <a:p>
            <a:r>
              <a:rPr lang="en-US" dirty="0" smtClean="0"/>
              <a:t>Lesson 16 / Example 3</a:t>
            </a:r>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2971800" y="1760035"/>
            <a:ext cx="2493990" cy="2502018"/>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7400" y="1734635"/>
            <a:ext cx="2424352" cy="251211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195749528"/>
              </p:ext>
            </p:extLst>
          </p:nvPr>
        </p:nvGraphicFramePr>
        <p:xfrm>
          <a:off x="609600" y="4343400"/>
          <a:ext cx="7848600" cy="1165824"/>
        </p:xfrm>
        <a:graphic>
          <a:graphicData uri="http://schemas.openxmlformats.org/drawingml/2006/table">
            <a:tbl>
              <a:tblPr firstRow="1" firstCol="1" bandRow="1">
                <a:tableStyleId>{E8B1032C-EA38-4F05-BA0D-38AFFFC7BED3}</a:tableStyleId>
              </a:tblPr>
              <a:tblGrid>
                <a:gridCol w="2057400"/>
                <a:gridCol w="2971800"/>
                <a:gridCol w="2819400"/>
              </a:tblGrid>
              <a:tr h="566337">
                <a:tc>
                  <a:txBody>
                    <a:bodyPr/>
                    <a:lstStyle/>
                    <a:p>
                      <a:pPr marL="0" marR="0" algn="l">
                        <a:lnSpc>
                          <a:spcPct val="105000"/>
                        </a:lnSpc>
                        <a:spcBef>
                          <a:spcPts val="600"/>
                        </a:spcBef>
                        <a:spcAft>
                          <a:spcPts val="600"/>
                        </a:spcAft>
                      </a:pPr>
                      <a:r>
                        <a:rPr lang="en-US" sz="1400" dirty="0">
                          <a:effectLst/>
                        </a:rPr>
                        <a:t>Lengths of  the original </a:t>
                      </a:r>
                      <a:r>
                        <a:rPr lang="en-US" sz="1400" dirty="0" smtClean="0">
                          <a:effectLst/>
                        </a:rPr>
                        <a:t>drawing (in</a:t>
                      </a:r>
                      <a:r>
                        <a:rPr lang="en-US" sz="1400" baseline="0" dirty="0" smtClean="0">
                          <a:effectLst/>
                        </a:rPr>
                        <a:t> units)</a:t>
                      </a:r>
                      <a:endParaRPr lang="en-US" sz="1400" dirty="0">
                        <a:solidFill>
                          <a:srgbClr val="231F20"/>
                        </a:solidFill>
                        <a:effectLst/>
                        <a:latin typeface="Calibri" panose="020F0502020204030204" pitchFamily="34" charset="0"/>
                        <a:ea typeface="Myriad Pro"/>
                        <a:cs typeface="Myriad Pro"/>
                      </a:endParaRPr>
                    </a:p>
                  </a:txBody>
                  <a:tcPr marL="68580" marR="68580" marT="0" marB="0" anchor="ctr"/>
                </a:tc>
                <a:tc>
                  <a:txBody>
                    <a:bodyPr/>
                    <a:lstStyle/>
                    <a:p>
                      <a:pPr marL="0" marR="0" algn="l">
                        <a:lnSpc>
                          <a:spcPct val="105000"/>
                        </a:lnSpc>
                        <a:spcBef>
                          <a:spcPts val="600"/>
                        </a:spcBef>
                        <a:spcAft>
                          <a:spcPts val="600"/>
                        </a:spcAft>
                      </a:pPr>
                      <a:r>
                        <a:rPr lang="en-US" sz="1000" dirty="0">
                          <a:effectLst/>
                        </a:rPr>
                        <a:t> </a:t>
                      </a:r>
                      <a:endParaRPr lang="en-US" sz="1000" dirty="0">
                        <a:solidFill>
                          <a:srgbClr val="231F20"/>
                        </a:solidFill>
                        <a:effectLst/>
                        <a:latin typeface="Calibri" panose="020F0502020204030204" pitchFamily="34" charset="0"/>
                        <a:ea typeface="Myriad Pro"/>
                        <a:cs typeface="Myriad Pro"/>
                      </a:endParaRPr>
                    </a:p>
                  </a:txBody>
                  <a:tcPr marL="68580" marR="68580" marT="0" marB="0"/>
                </a:tc>
                <a:tc>
                  <a:txBody>
                    <a:bodyPr/>
                    <a:lstStyle/>
                    <a:p>
                      <a:pPr marL="0" marR="0" algn="l">
                        <a:lnSpc>
                          <a:spcPct val="105000"/>
                        </a:lnSpc>
                        <a:spcBef>
                          <a:spcPts val="600"/>
                        </a:spcBef>
                        <a:spcAft>
                          <a:spcPts val="600"/>
                        </a:spcAft>
                      </a:pPr>
                      <a:r>
                        <a:rPr lang="en-US" sz="1000">
                          <a:effectLst/>
                        </a:rPr>
                        <a:t> </a:t>
                      </a:r>
                      <a:endParaRPr lang="en-US" sz="1000">
                        <a:solidFill>
                          <a:srgbClr val="231F20"/>
                        </a:solidFill>
                        <a:effectLst/>
                        <a:latin typeface="Calibri" panose="020F0502020204030204" pitchFamily="34" charset="0"/>
                        <a:ea typeface="Myriad Pro"/>
                        <a:cs typeface="Myriad Pro"/>
                      </a:endParaRPr>
                    </a:p>
                  </a:txBody>
                  <a:tcPr marL="68580" marR="68580" marT="0" marB="0"/>
                </a:tc>
              </a:tr>
              <a:tr h="599487">
                <a:tc>
                  <a:txBody>
                    <a:bodyPr/>
                    <a:lstStyle/>
                    <a:p>
                      <a:pPr marL="0" marR="0" algn="l">
                        <a:lnSpc>
                          <a:spcPct val="105000"/>
                        </a:lnSpc>
                        <a:spcBef>
                          <a:spcPts val="600"/>
                        </a:spcBef>
                        <a:spcAft>
                          <a:spcPts val="600"/>
                        </a:spcAft>
                      </a:pPr>
                      <a:r>
                        <a:rPr lang="en-US" sz="1400" dirty="0">
                          <a:effectLst/>
                        </a:rPr>
                        <a:t>Lengths of the second </a:t>
                      </a:r>
                      <a:r>
                        <a:rPr lang="en-US" sz="1400" dirty="0" smtClean="0">
                          <a:effectLst/>
                        </a:rPr>
                        <a:t>drawing (in</a:t>
                      </a:r>
                      <a:r>
                        <a:rPr lang="en-US" sz="1400" baseline="0" dirty="0" smtClean="0">
                          <a:effectLst/>
                        </a:rPr>
                        <a:t> units)</a:t>
                      </a:r>
                      <a:endParaRPr lang="en-US" sz="1400" dirty="0">
                        <a:solidFill>
                          <a:srgbClr val="231F20"/>
                        </a:solidFill>
                        <a:effectLst/>
                        <a:latin typeface="Calibri" panose="020F0502020204030204" pitchFamily="34" charset="0"/>
                        <a:ea typeface="Myriad Pro"/>
                        <a:cs typeface="Myriad Pro"/>
                      </a:endParaRPr>
                    </a:p>
                  </a:txBody>
                  <a:tcPr marL="68580" marR="68580" marT="0" marB="0" anchor="ctr"/>
                </a:tc>
                <a:tc>
                  <a:txBody>
                    <a:bodyPr/>
                    <a:lstStyle/>
                    <a:p>
                      <a:pPr marL="0" marR="0" algn="l">
                        <a:lnSpc>
                          <a:spcPct val="105000"/>
                        </a:lnSpc>
                        <a:spcBef>
                          <a:spcPts val="600"/>
                        </a:spcBef>
                        <a:spcAft>
                          <a:spcPts val="600"/>
                        </a:spcAft>
                      </a:pPr>
                      <a:r>
                        <a:rPr lang="en-US" sz="1000" dirty="0">
                          <a:effectLst/>
                        </a:rPr>
                        <a:t> </a:t>
                      </a:r>
                      <a:endParaRPr lang="en-US" sz="1000" dirty="0">
                        <a:solidFill>
                          <a:srgbClr val="231F20"/>
                        </a:solidFill>
                        <a:effectLst/>
                        <a:latin typeface="Calibri" panose="020F0502020204030204" pitchFamily="34" charset="0"/>
                        <a:ea typeface="Myriad Pro"/>
                        <a:cs typeface="Myriad Pro"/>
                      </a:endParaRPr>
                    </a:p>
                  </a:txBody>
                  <a:tcPr marL="68580" marR="68580" marT="0" marB="0"/>
                </a:tc>
                <a:tc>
                  <a:txBody>
                    <a:bodyPr/>
                    <a:lstStyle/>
                    <a:p>
                      <a:pPr marL="0" marR="0" algn="l">
                        <a:lnSpc>
                          <a:spcPct val="105000"/>
                        </a:lnSpc>
                        <a:spcBef>
                          <a:spcPts val="600"/>
                        </a:spcBef>
                        <a:spcAft>
                          <a:spcPts val="600"/>
                        </a:spcAft>
                      </a:pPr>
                      <a:r>
                        <a:rPr lang="en-US" sz="1000" dirty="0">
                          <a:effectLst/>
                        </a:rPr>
                        <a:t> </a:t>
                      </a:r>
                      <a:endParaRPr lang="en-US" sz="1000" dirty="0">
                        <a:solidFill>
                          <a:srgbClr val="231F20"/>
                        </a:solidFill>
                        <a:effectLst/>
                        <a:latin typeface="Calibri" panose="020F0502020204030204" pitchFamily="34" charset="0"/>
                        <a:ea typeface="Myriad Pro"/>
                        <a:cs typeface="Myriad Pro"/>
                      </a:endParaRPr>
                    </a:p>
                  </a:txBody>
                  <a:tcPr marL="68580" marR="68580" marT="0" marB="0"/>
                </a:tc>
              </a:tr>
            </a:tbl>
          </a:graphicData>
        </a:graphic>
      </p:graphicFrame>
    </p:spTree>
    <p:extLst>
      <p:ext uri="{BB962C8B-B14F-4D97-AF65-F5344CB8AC3E}">
        <p14:creationId xmlns:p14="http://schemas.microsoft.com/office/powerpoint/2010/main" val="23551838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Unit Rate as the Scale Factor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r>
                  <a:rPr lang="en-US" dirty="0"/>
                  <a:t>Use a scale factor of </a:t>
                </a:r>
                <a14:m>
                  <m:oMath xmlns:m="http://schemas.openxmlformats.org/officeDocument/2006/math">
                    <m:r>
                      <a:rPr lang="en-US" i="1">
                        <a:latin typeface="Cambria Math"/>
                      </a:rPr>
                      <m:t>3</m:t>
                    </m:r>
                  </m:oMath>
                </a14:m>
                <a:r>
                  <a:rPr lang="en-US" dirty="0"/>
                  <a:t> to draw a scale drawing of the Columbian Flag.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59" t="-1200"/>
                </a:stretch>
              </a:blipFill>
            </p:spPr>
            <p:txBody>
              <a:bodyPr/>
              <a:lstStyle/>
              <a:p>
                <a:r>
                  <a:rPr lang="en-US">
                    <a:noFill/>
                  </a:rPr>
                  <a:t> </a:t>
                </a:r>
              </a:p>
            </p:txBody>
          </p:sp>
        </mc:Fallback>
      </mc:AlternateContent>
      <p:sp>
        <p:nvSpPr>
          <p:cNvPr id="4" name="Text Placeholder 3"/>
          <p:cNvSpPr>
            <a:spLocks noGrp="1"/>
          </p:cNvSpPr>
          <p:nvPr>
            <p:ph type="body" sz="quarter" idx="13"/>
          </p:nvPr>
        </p:nvSpPr>
        <p:spPr/>
        <p:txBody>
          <a:bodyPr/>
          <a:lstStyle/>
          <a:p>
            <a:r>
              <a:rPr lang="en-US" dirty="0" smtClean="0"/>
              <a:t>Lesson 17 / Examples 2 and 3</a:t>
            </a:r>
            <a:endParaRPr lang="en-US" dirty="0"/>
          </a:p>
        </p:txBody>
      </p:sp>
      <p:pic>
        <p:nvPicPr>
          <p:cNvPr id="5" name="Content Placeholder 4" descr="Flag of Colombia by Zelus_et_Radix - Flag of the Republic of Colombia&#10;Bandera de la Rep�blica de Colombia"/>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2743200" y="2819400"/>
            <a:ext cx="3657600" cy="2209800"/>
          </a:xfrm>
          <a:prstGeom prst="rect">
            <a:avLst/>
          </a:prstGeom>
          <a:noFill/>
          <a:ln>
            <a:noFill/>
          </a:ln>
        </p:spPr>
      </p:pic>
    </p:spTree>
    <p:extLst>
      <p:ext uri="{BB962C8B-B14F-4D97-AF65-F5344CB8AC3E}">
        <p14:creationId xmlns:p14="http://schemas.microsoft.com/office/powerpoint/2010/main" val="3586088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Unit Rate as the Scale Factor</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quarter" idx="13"/>
          </p:nvPr>
        </p:nvSpPr>
        <p:spPr/>
        <p:txBody>
          <a:bodyPr/>
          <a:lstStyle/>
          <a:p>
            <a:endParaRPr lang="en-US"/>
          </a:p>
        </p:txBody>
      </p:sp>
      <p:pic>
        <p:nvPicPr>
          <p:cNvPr id="5" name="Content Placeholder 4" descr="Flag of Colombia by Zelus_et_Radix - Flag of the Republic of Colombia&#10;Bandera de la Rep�blica de Colombia"/>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743200" y="2819400"/>
            <a:ext cx="3657600" cy="2209800"/>
          </a:xfrm>
          <a:prstGeom prst="rect">
            <a:avLst/>
          </a:prstGeom>
          <a:noFill/>
          <a:ln>
            <a:noFill/>
          </a:ln>
        </p:spPr>
      </p:pic>
      <p:cxnSp>
        <p:nvCxnSpPr>
          <p:cNvPr id="6" name="Straight Arrow Connector 5"/>
          <p:cNvCxnSpPr/>
          <p:nvPr/>
        </p:nvCxnSpPr>
        <p:spPr>
          <a:xfrm>
            <a:off x="2743200" y="2590800"/>
            <a:ext cx="36576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6629400" y="2819400"/>
            <a:ext cx="0" cy="2209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438400" y="2819400"/>
            <a:ext cx="0" cy="1104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514600" y="3924300"/>
            <a:ext cx="0" cy="5524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590800" y="4476750"/>
            <a:ext cx="0" cy="5524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191000" y="2057400"/>
                <a:ext cx="1600200" cy="491096"/>
              </a:xfrm>
              <a:prstGeom prst="rect">
                <a:avLst/>
              </a:prstGeom>
              <a:noFill/>
            </p:spPr>
            <p:txBody>
              <a:bodyPr wrap="square" rtlCol="0">
                <a:spAutoFit/>
              </a:bodyPr>
              <a:lstStyle/>
              <a:p>
                <a:r>
                  <a:rPr lang="en-US" b="1" dirty="0" smtClean="0">
                    <a:solidFill>
                      <a:srgbClr val="194467"/>
                    </a:solidFill>
                  </a:rPr>
                  <a:t>1</a:t>
                </a:r>
                <a14:m>
                  <m:oMath xmlns:m="http://schemas.openxmlformats.org/officeDocument/2006/math">
                    <m:f>
                      <m:fPr>
                        <m:ctrlPr>
                          <a:rPr lang="en-US" b="1" i="1" smtClean="0">
                            <a:solidFill>
                              <a:srgbClr val="194467"/>
                            </a:solidFill>
                            <a:latin typeface="Cambria Math" panose="02040503050406030204" pitchFamily="18" charset="0"/>
                          </a:rPr>
                        </m:ctrlPr>
                      </m:fPr>
                      <m:num>
                        <m:r>
                          <a:rPr lang="en-US" b="1" i="1" smtClean="0">
                            <a:solidFill>
                              <a:srgbClr val="194467"/>
                            </a:solidFill>
                            <a:latin typeface="Cambria Math"/>
                          </a:rPr>
                          <m:t>𝟏</m:t>
                        </m:r>
                      </m:num>
                      <m:den>
                        <m:r>
                          <a:rPr lang="en-US" b="1" i="1" smtClean="0">
                            <a:solidFill>
                              <a:srgbClr val="194467"/>
                            </a:solidFill>
                            <a:latin typeface="Cambria Math"/>
                          </a:rPr>
                          <m:t>𝟐</m:t>
                        </m:r>
                      </m:den>
                    </m:f>
                    <m:r>
                      <a:rPr lang="en-US" b="1" i="1" smtClean="0">
                        <a:solidFill>
                          <a:srgbClr val="194467"/>
                        </a:solidFill>
                        <a:latin typeface="Cambria Math"/>
                      </a:rPr>
                      <m:t> </m:t>
                    </m:r>
                    <m:r>
                      <a:rPr lang="en-US" b="1" i="1" smtClean="0">
                        <a:solidFill>
                          <a:srgbClr val="194467"/>
                        </a:solidFill>
                        <a:latin typeface="Cambria Math"/>
                      </a:rPr>
                      <m:t>𝒊𝒏</m:t>
                    </m:r>
                    <m:r>
                      <a:rPr lang="en-US" b="1" i="1" smtClean="0">
                        <a:solidFill>
                          <a:srgbClr val="194467"/>
                        </a:solidFill>
                        <a:latin typeface="Cambria Math"/>
                      </a:rPr>
                      <m:t>.</m:t>
                    </m:r>
                  </m:oMath>
                </a14:m>
                <a:r>
                  <a:rPr lang="en-US" b="1" dirty="0" smtClean="0">
                    <a:solidFill>
                      <a:srgbClr val="194467"/>
                    </a:solidFill>
                  </a:rPr>
                  <a:t> </a:t>
                </a:r>
                <a:endParaRPr lang="en-US" b="1" dirty="0">
                  <a:solidFill>
                    <a:srgbClr val="194467"/>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191000" y="2057400"/>
                <a:ext cx="1600200" cy="491096"/>
              </a:xfrm>
              <a:prstGeom prst="rect">
                <a:avLst/>
              </a:prstGeom>
              <a:blipFill rotWithShape="1">
                <a:blip r:embed="rId4"/>
                <a:stretch>
                  <a:fillRect l="-3435"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25500" y="3187184"/>
                <a:ext cx="1600200" cy="491096"/>
              </a:xfrm>
              <a:prstGeom prst="rect">
                <a:avLst/>
              </a:prstGeom>
              <a:noFill/>
            </p:spPr>
            <p:txBody>
              <a:bodyPr wrap="square" rtlCol="0">
                <a:spAutoFit/>
              </a:bodyPr>
              <a:lstStyle/>
              <a:p>
                <a:pPr algn="r"/>
                <a14:m>
                  <m:oMath xmlns:m="http://schemas.openxmlformats.org/officeDocument/2006/math">
                    <m:f>
                      <m:fPr>
                        <m:ctrlPr>
                          <a:rPr lang="en-US" b="1" i="1" smtClean="0">
                            <a:solidFill>
                              <a:srgbClr val="194467"/>
                            </a:solidFill>
                            <a:latin typeface="Cambria Math" panose="02040503050406030204" pitchFamily="18" charset="0"/>
                          </a:rPr>
                        </m:ctrlPr>
                      </m:fPr>
                      <m:num>
                        <m:r>
                          <a:rPr lang="en-US" b="1" i="1" smtClean="0">
                            <a:solidFill>
                              <a:srgbClr val="194467"/>
                            </a:solidFill>
                            <a:latin typeface="Cambria Math"/>
                          </a:rPr>
                          <m:t>𝟏</m:t>
                        </m:r>
                      </m:num>
                      <m:den>
                        <m:r>
                          <a:rPr lang="en-US" b="1" i="1" smtClean="0">
                            <a:solidFill>
                              <a:srgbClr val="194467"/>
                            </a:solidFill>
                            <a:latin typeface="Cambria Math"/>
                          </a:rPr>
                          <m:t>𝟐</m:t>
                        </m:r>
                      </m:den>
                    </m:f>
                    <m:r>
                      <a:rPr lang="en-US" b="1" i="1" smtClean="0">
                        <a:solidFill>
                          <a:srgbClr val="194467"/>
                        </a:solidFill>
                        <a:latin typeface="Cambria Math"/>
                      </a:rPr>
                      <m:t> </m:t>
                    </m:r>
                    <m:r>
                      <a:rPr lang="en-US" b="1" i="1" smtClean="0">
                        <a:solidFill>
                          <a:srgbClr val="194467"/>
                        </a:solidFill>
                        <a:latin typeface="Cambria Math"/>
                      </a:rPr>
                      <m:t>𝒊𝒏</m:t>
                    </m:r>
                    <m:r>
                      <a:rPr lang="en-US" b="1" i="1" smtClean="0">
                        <a:solidFill>
                          <a:srgbClr val="194467"/>
                        </a:solidFill>
                        <a:latin typeface="Cambria Math"/>
                      </a:rPr>
                      <m:t>.</m:t>
                    </m:r>
                  </m:oMath>
                </a14:m>
                <a:r>
                  <a:rPr lang="en-US" b="1" dirty="0" smtClean="0">
                    <a:solidFill>
                      <a:srgbClr val="194467"/>
                    </a:solidFill>
                  </a:rPr>
                  <a:t> </a:t>
                </a:r>
                <a:endParaRPr lang="en-US" b="1" dirty="0">
                  <a:solidFill>
                    <a:srgbClr val="194467"/>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25500" y="3187184"/>
                <a:ext cx="1600200" cy="491096"/>
              </a:xfrm>
              <a:prstGeom prst="rect">
                <a:avLst/>
              </a:prstGeom>
              <a:blipFill rotWithShape="1">
                <a:blip r:embed="rId5"/>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01700" y="3928504"/>
                <a:ext cx="1600200" cy="491096"/>
              </a:xfrm>
              <a:prstGeom prst="rect">
                <a:avLst/>
              </a:prstGeom>
              <a:noFill/>
            </p:spPr>
            <p:txBody>
              <a:bodyPr wrap="square" rtlCol="0">
                <a:spAutoFit/>
              </a:bodyPr>
              <a:lstStyle/>
              <a:p>
                <a:pPr algn="r"/>
                <a14:m>
                  <m:oMath xmlns:m="http://schemas.openxmlformats.org/officeDocument/2006/math">
                    <m:f>
                      <m:fPr>
                        <m:ctrlPr>
                          <a:rPr lang="en-US" b="1" i="1" smtClean="0">
                            <a:solidFill>
                              <a:srgbClr val="194467"/>
                            </a:solidFill>
                            <a:latin typeface="Cambria Math" panose="02040503050406030204" pitchFamily="18" charset="0"/>
                          </a:rPr>
                        </m:ctrlPr>
                      </m:fPr>
                      <m:num>
                        <m:r>
                          <a:rPr lang="en-US" b="1" i="1" smtClean="0">
                            <a:solidFill>
                              <a:srgbClr val="194467"/>
                            </a:solidFill>
                            <a:latin typeface="Cambria Math"/>
                          </a:rPr>
                          <m:t>𝟏</m:t>
                        </m:r>
                      </m:num>
                      <m:den>
                        <m:r>
                          <a:rPr lang="en-US" b="1" i="1" smtClean="0">
                            <a:solidFill>
                              <a:srgbClr val="194467"/>
                            </a:solidFill>
                            <a:latin typeface="Cambria Math"/>
                          </a:rPr>
                          <m:t>𝟒</m:t>
                        </m:r>
                      </m:den>
                    </m:f>
                    <m:r>
                      <a:rPr lang="en-US" b="1" i="1" smtClean="0">
                        <a:solidFill>
                          <a:srgbClr val="194467"/>
                        </a:solidFill>
                        <a:latin typeface="Cambria Math"/>
                      </a:rPr>
                      <m:t> </m:t>
                    </m:r>
                    <m:r>
                      <a:rPr lang="en-US" b="1" i="1" smtClean="0">
                        <a:solidFill>
                          <a:srgbClr val="194467"/>
                        </a:solidFill>
                        <a:latin typeface="Cambria Math"/>
                      </a:rPr>
                      <m:t>𝒊𝒏</m:t>
                    </m:r>
                    <m:r>
                      <a:rPr lang="en-US" b="1" i="1" smtClean="0">
                        <a:solidFill>
                          <a:srgbClr val="194467"/>
                        </a:solidFill>
                        <a:latin typeface="Cambria Math"/>
                      </a:rPr>
                      <m:t>. </m:t>
                    </m:r>
                  </m:oMath>
                </a14:m>
                <a:r>
                  <a:rPr lang="en-US" b="1" dirty="0" smtClean="0">
                    <a:solidFill>
                      <a:srgbClr val="194467"/>
                    </a:solidFill>
                  </a:rPr>
                  <a:t> </a:t>
                </a:r>
                <a:endParaRPr lang="en-US" b="1" dirty="0">
                  <a:solidFill>
                    <a:srgbClr val="194467"/>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901700" y="3928504"/>
                <a:ext cx="1600200" cy="491096"/>
              </a:xfrm>
              <a:prstGeom prst="rect">
                <a:avLst/>
              </a:prstGeom>
              <a:blipFill rotWithShape="1">
                <a:blip r:embed="rId6"/>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016000" y="4507427"/>
                <a:ext cx="1600200" cy="491096"/>
              </a:xfrm>
              <a:prstGeom prst="rect">
                <a:avLst/>
              </a:prstGeom>
              <a:noFill/>
            </p:spPr>
            <p:txBody>
              <a:bodyPr wrap="square" rtlCol="0">
                <a:spAutoFit/>
              </a:bodyPr>
              <a:lstStyle/>
              <a:p>
                <a:pPr algn="r"/>
                <a14:m>
                  <m:oMath xmlns:m="http://schemas.openxmlformats.org/officeDocument/2006/math">
                    <m:f>
                      <m:fPr>
                        <m:ctrlPr>
                          <a:rPr lang="en-US" b="1" i="1" smtClean="0">
                            <a:solidFill>
                              <a:srgbClr val="194467"/>
                            </a:solidFill>
                            <a:latin typeface="Cambria Math" panose="02040503050406030204" pitchFamily="18" charset="0"/>
                          </a:rPr>
                        </m:ctrlPr>
                      </m:fPr>
                      <m:num>
                        <m:r>
                          <a:rPr lang="en-US" b="1" i="1" smtClean="0">
                            <a:solidFill>
                              <a:srgbClr val="194467"/>
                            </a:solidFill>
                            <a:latin typeface="Cambria Math"/>
                          </a:rPr>
                          <m:t>𝟏</m:t>
                        </m:r>
                      </m:num>
                      <m:den>
                        <m:r>
                          <a:rPr lang="en-US" b="1" i="1" smtClean="0">
                            <a:solidFill>
                              <a:srgbClr val="194467"/>
                            </a:solidFill>
                            <a:latin typeface="Cambria Math"/>
                          </a:rPr>
                          <m:t>𝟒</m:t>
                        </m:r>
                      </m:den>
                    </m:f>
                    <m:r>
                      <a:rPr lang="en-US" b="1" i="1" smtClean="0">
                        <a:solidFill>
                          <a:srgbClr val="194467"/>
                        </a:solidFill>
                        <a:latin typeface="Cambria Math"/>
                      </a:rPr>
                      <m:t> </m:t>
                    </m:r>
                    <m:r>
                      <a:rPr lang="en-US" b="1" i="1" smtClean="0">
                        <a:solidFill>
                          <a:srgbClr val="194467"/>
                        </a:solidFill>
                        <a:latin typeface="Cambria Math"/>
                      </a:rPr>
                      <m:t>𝒊𝒏</m:t>
                    </m:r>
                    <m:r>
                      <a:rPr lang="en-US" b="1" i="1" smtClean="0">
                        <a:solidFill>
                          <a:srgbClr val="194467"/>
                        </a:solidFill>
                        <a:latin typeface="Cambria Math"/>
                      </a:rPr>
                      <m:t>. </m:t>
                    </m:r>
                  </m:oMath>
                </a14:m>
                <a:r>
                  <a:rPr lang="en-US" b="1" dirty="0" smtClean="0">
                    <a:solidFill>
                      <a:srgbClr val="194467"/>
                    </a:solidFill>
                  </a:rPr>
                  <a:t> </a:t>
                </a:r>
                <a:endParaRPr lang="en-US" b="1" dirty="0">
                  <a:solidFill>
                    <a:srgbClr val="194467"/>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16000" y="4507427"/>
                <a:ext cx="1600200" cy="491096"/>
              </a:xfrm>
              <a:prstGeom prst="rect">
                <a:avLst/>
              </a:prstGeom>
              <a:blipFill rotWithShape="1">
                <a:blip r:embed="rId7"/>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54800" y="3692525"/>
                <a:ext cx="1600200" cy="369332"/>
              </a:xfrm>
              <a:prstGeom prst="rect">
                <a:avLst/>
              </a:prstGeom>
              <a:noFill/>
            </p:spPr>
            <p:txBody>
              <a:bodyPr wrap="square" rtlCol="0">
                <a:spAutoFit/>
              </a:bodyPr>
              <a:lstStyle/>
              <a:p>
                <a14:m>
                  <m:oMath xmlns:m="http://schemas.openxmlformats.org/officeDocument/2006/math">
                    <m:r>
                      <a:rPr lang="en-US" b="1" i="1" smtClean="0">
                        <a:solidFill>
                          <a:srgbClr val="194467"/>
                        </a:solidFill>
                        <a:latin typeface="Cambria Math"/>
                      </a:rPr>
                      <m:t>𝟏</m:t>
                    </m:r>
                    <m:r>
                      <a:rPr lang="en-US" b="1" i="1" smtClean="0">
                        <a:solidFill>
                          <a:srgbClr val="194467"/>
                        </a:solidFill>
                        <a:latin typeface="Cambria Math"/>
                      </a:rPr>
                      <m:t> </m:t>
                    </m:r>
                    <m:r>
                      <a:rPr lang="en-US" b="1" i="1" smtClean="0">
                        <a:solidFill>
                          <a:srgbClr val="194467"/>
                        </a:solidFill>
                        <a:latin typeface="Cambria Math"/>
                      </a:rPr>
                      <m:t>𝒊𝒏</m:t>
                    </m:r>
                    <m:r>
                      <a:rPr lang="en-US" b="1" i="1" smtClean="0">
                        <a:solidFill>
                          <a:srgbClr val="194467"/>
                        </a:solidFill>
                        <a:latin typeface="Cambria Math"/>
                      </a:rPr>
                      <m:t>. </m:t>
                    </m:r>
                  </m:oMath>
                </a14:m>
                <a:r>
                  <a:rPr lang="en-US" b="1" dirty="0" smtClean="0">
                    <a:solidFill>
                      <a:srgbClr val="194467"/>
                    </a:solidFill>
                  </a:rPr>
                  <a:t> </a:t>
                </a:r>
                <a:endParaRPr lang="en-US" b="1" dirty="0">
                  <a:solidFill>
                    <a:srgbClr val="194467"/>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654800" y="3692525"/>
                <a:ext cx="1600200" cy="3693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403864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09600" y="3352800"/>
            <a:ext cx="7543800" cy="3810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85800" y="3733800"/>
            <a:ext cx="1066800" cy="3810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4267200" y="2971800"/>
            <a:ext cx="4191000" cy="3810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2900" dirty="0"/>
              <a:t>Computing Actual Lengths from a Scale Drawing</a:t>
            </a:r>
            <a:endParaRPr lang="en-US" dirty="0"/>
          </a:p>
        </p:txBody>
      </p:sp>
      <p:sp>
        <p:nvSpPr>
          <p:cNvPr id="3" name="Content Placeholder 2"/>
          <p:cNvSpPr>
            <a:spLocks noGrp="1"/>
          </p:cNvSpPr>
          <p:nvPr>
            <p:ph idx="1"/>
          </p:nvPr>
        </p:nvSpPr>
        <p:spPr/>
        <p:txBody>
          <a:bodyPr/>
          <a:lstStyle/>
          <a:p>
            <a:pPr lvl="0">
              <a:spcBef>
                <a:spcPct val="20000"/>
              </a:spcBef>
              <a:spcAft>
                <a:spcPts val="0"/>
              </a:spcAft>
            </a:pPr>
            <a:r>
              <a:rPr lang="en-US" sz="2400" dirty="0"/>
              <a:t>Student Outcomes: </a:t>
            </a:r>
          </a:p>
          <a:p>
            <a:pPr lvl="0">
              <a:spcBef>
                <a:spcPct val="20000"/>
              </a:spcBef>
              <a:spcAft>
                <a:spcPts val="0"/>
              </a:spcAft>
              <a:buFont typeface="Arial" pitchFamily="34" charset="0"/>
              <a:buChar char="•"/>
            </a:pPr>
            <a:r>
              <a:rPr lang="en-US" sz="2400" dirty="0"/>
              <a:t>Given a scale drawing, students compute the lengths in the actual picture using the </a:t>
            </a:r>
            <a:r>
              <a:rPr lang="en-US" sz="2400" dirty="0" smtClean="0"/>
              <a:t>scale. </a:t>
            </a:r>
            <a:r>
              <a:rPr lang="en-US" sz="2400" dirty="0"/>
              <a:t>Students identify the scale factor in order to make intuitive comparisons of </a:t>
            </a:r>
            <a:r>
              <a:rPr lang="en-US" sz="2400" dirty="0" smtClean="0"/>
              <a:t>size, and </a:t>
            </a:r>
            <a:r>
              <a:rPr lang="en-US" sz="2400" dirty="0"/>
              <a:t>then devise a strategy for efficiently finding actual lengths using the scale.</a:t>
            </a:r>
          </a:p>
        </p:txBody>
      </p:sp>
      <p:sp>
        <p:nvSpPr>
          <p:cNvPr id="4" name="Text Placeholder 3"/>
          <p:cNvSpPr>
            <a:spLocks noGrp="1"/>
          </p:cNvSpPr>
          <p:nvPr>
            <p:ph type="body" sz="quarter" idx="13"/>
          </p:nvPr>
        </p:nvSpPr>
        <p:spPr/>
        <p:txBody>
          <a:bodyPr/>
          <a:lstStyle/>
          <a:p>
            <a:r>
              <a:rPr lang="en-US" dirty="0" smtClean="0"/>
              <a:t>Lesson 18 / Student Outcomes</a:t>
            </a:r>
            <a:endParaRPr lang="en-US" dirty="0"/>
          </a:p>
        </p:txBody>
      </p:sp>
    </p:spTree>
    <p:extLst>
      <p:ext uri="{BB962C8B-B14F-4D97-AF65-F5344CB8AC3E}">
        <p14:creationId xmlns:p14="http://schemas.microsoft.com/office/powerpoint/2010/main" val="28082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366595"/>
          </a:xfrm>
        </p:spPr>
        <p:txBody>
          <a:bodyPr/>
          <a:lstStyle/>
          <a:p>
            <a:r>
              <a:rPr lang="en-US" dirty="0"/>
              <a:t>Computing Actual Lengths from a Scale Drawing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drawing of a surfboard in a catalog shows its length as </a:t>
                </a:r>
                <a14:m>
                  <m:oMath xmlns:m="http://schemas.openxmlformats.org/officeDocument/2006/math">
                    <m:r>
                      <a:rPr lang="en-US" i="1">
                        <a:latin typeface="Cambria Math" panose="02040503050406030204" pitchFamily="18" charset="0"/>
                      </a:rPr>
                      <m:t>8</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9</m:t>
                        </m:r>
                      </m:den>
                    </m:f>
                  </m:oMath>
                </a14:m>
                <a:r>
                  <a:rPr lang="en-US" dirty="0"/>
                  <a:t> inches.  Find the actual length of the surfboard if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inch length on the drawing corresponds to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8</m:t>
                        </m:r>
                      </m:den>
                    </m:f>
                  </m:oMath>
                </a14:m>
                <a:r>
                  <a:rPr lang="en-US" dirty="0"/>
                  <a:t> foot of actual length.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33" t="-1200"/>
                </a:stretch>
              </a:blipFill>
            </p:spPr>
            <p:txBody>
              <a:bodyPr/>
              <a:lstStyle/>
              <a:p>
                <a:r>
                  <a:rPr lang="en-US">
                    <a:noFill/>
                  </a:rPr>
                  <a:t> </a:t>
                </a:r>
              </a:p>
            </p:txBody>
          </p:sp>
        </mc:Fallback>
      </mc:AlternateContent>
      <p:sp>
        <p:nvSpPr>
          <p:cNvPr id="4" name="Text Placeholder 3"/>
          <p:cNvSpPr>
            <a:spLocks noGrp="1"/>
          </p:cNvSpPr>
          <p:nvPr>
            <p:ph type="body" sz="quarter" idx="13"/>
          </p:nvPr>
        </p:nvSpPr>
        <p:spPr/>
        <p:txBody>
          <a:bodyPr/>
          <a:lstStyle/>
          <a:p>
            <a:r>
              <a:rPr lang="en-US" dirty="0" smtClean="0"/>
              <a:t>Lesson 18 / Exit Ticket</a:t>
            </a:r>
            <a:endParaRPr lang="en-US" dirty="0"/>
          </a:p>
        </p:txBody>
      </p:sp>
    </p:spTree>
    <p:extLst>
      <p:ext uri="{BB962C8B-B14F-4D97-AF65-F5344CB8AC3E}">
        <p14:creationId xmlns:p14="http://schemas.microsoft.com/office/powerpoint/2010/main" val="1530621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50" dirty="0"/>
              <a:t>Computing Actual Areas from a Scale Drawing</a:t>
            </a:r>
            <a:endParaRPr lang="en-US" dirty="0"/>
          </a:p>
        </p:txBody>
      </p:sp>
      <p:sp>
        <p:nvSpPr>
          <p:cNvPr id="3" name="Content Placeholder 2"/>
          <p:cNvSpPr>
            <a:spLocks noGrp="1"/>
          </p:cNvSpPr>
          <p:nvPr>
            <p:ph idx="1"/>
          </p:nvPr>
        </p:nvSpPr>
        <p:spPr/>
        <p:txBody>
          <a:bodyPr/>
          <a:lstStyle/>
          <a:p>
            <a:pPr lvl="0">
              <a:spcBef>
                <a:spcPct val="20000"/>
              </a:spcBef>
              <a:spcAft>
                <a:spcPts val="0"/>
              </a:spcAft>
            </a:pPr>
            <a:r>
              <a:rPr lang="en-US" sz="2400" dirty="0"/>
              <a:t>Take 5 minutes to complete Examples 1-3 from Lesson 19. </a:t>
            </a:r>
          </a:p>
          <a:p>
            <a:pPr lvl="0">
              <a:spcBef>
                <a:spcPct val="20000"/>
              </a:spcBef>
              <a:spcAft>
                <a:spcPts val="0"/>
              </a:spcAft>
            </a:pPr>
            <a:endParaRPr lang="en-US" sz="2400" dirty="0"/>
          </a:p>
          <a:p>
            <a:pPr lvl="0">
              <a:spcBef>
                <a:spcPct val="20000"/>
              </a:spcBef>
              <a:spcAft>
                <a:spcPts val="0"/>
              </a:spcAft>
            </a:pPr>
            <a:r>
              <a:rPr lang="en-US" sz="2400" dirty="0"/>
              <a:t>The big moment of the lesson…</a:t>
            </a:r>
          </a:p>
          <a:p>
            <a:pPr lvl="0">
              <a:spcBef>
                <a:spcPct val="20000"/>
              </a:spcBef>
              <a:spcAft>
                <a:spcPts val="0"/>
              </a:spcAft>
            </a:pPr>
            <a:endParaRPr lang="en-US" sz="2400" dirty="0"/>
          </a:p>
          <a:p>
            <a:pPr marL="0" lvl="0" indent="0">
              <a:spcBef>
                <a:spcPct val="20000"/>
              </a:spcBef>
              <a:spcAft>
                <a:spcPts val="0"/>
              </a:spcAft>
            </a:pPr>
            <a:r>
              <a:rPr lang="en-US" sz="2400" dirty="0"/>
              <a:t>Reflect upon how we arrived at this “big moment”. What do students gain from this type of approach? </a:t>
            </a:r>
          </a:p>
          <a:p>
            <a:endParaRPr lang="en-US" dirty="0"/>
          </a:p>
        </p:txBody>
      </p:sp>
      <p:sp>
        <p:nvSpPr>
          <p:cNvPr id="4" name="Text Placeholder 3"/>
          <p:cNvSpPr>
            <a:spLocks noGrp="1"/>
          </p:cNvSpPr>
          <p:nvPr>
            <p:ph type="body" sz="quarter" idx="13"/>
          </p:nvPr>
        </p:nvSpPr>
        <p:spPr/>
        <p:txBody>
          <a:bodyPr/>
          <a:lstStyle/>
          <a:p>
            <a:r>
              <a:rPr lang="en-US" dirty="0" smtClean="0"/>
              <a:t>Lesson 19 / Examples 1-3</a:t>
            </a:r>
            <a:endParaRPr lang="en-US" dirty="0"/>
          </a:p>
        </p:txBody>
      </p:sp>
    </p:spTree>
    <p:extLst>
      <p:ext uri="{BB962C8B-B14F-4D97-AF65-F5344CB8AC3E}">
        <p14:creationId xmlns:p14="http://schemas.microsoft.com/office/powerpoint/2010/main" val="368297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 </a:t>
            </a:r>
            <a:r>
              <a:rPr lang="en-US" dirty="0"/>
              <a:t>Structure</a:t>
            </a:r>
          </a:p>
        </p:txBody>
      </p:sp>
      <p:sp>
        <p:nvSpPr>
          <p:cNvPr id="3" name="Content Placeholder 2"/>
          <p:cNvSpPr>
            <a:spLocks noGrp="1"/>
          </p:cNvSpPr>
          <p:nvPr>
            <p:ph idx="1"/>
          </p:nvPr>
        </p:nvSpPr>
        <p:spPr>
          <a:xfrm>
            <a:off x="304800" y="1776350"/>
            <a:ext cx="8229600" cy="4243450"/>
          </a:xfrm>
        </p:spPr>
        <p:txBody>
          <a:bodyPr>
            <a:normAutofit lnSpcReduction="10000"/>
          </a:bodyPr>
          <a:lstStyle/>
          <a:p>
            <a:pPr marL="457200" indent="-457200">
              <a:buFont typeface="Arial" panose="020B0604020202020204" pitchFamily="34" charset="0"/>
              <a:buChar char="•"/>
            </a:pPr>
            <a:r>
              <a:rPr lang="en-US" dirty="0"/>
              <a:t>Table of Contents</a:t>
            </a:r>
          </a:p>
          <a:p>
            <a:pPr marL="457200" indent="-457200">
              <a:buFont typeface="Arial" panose="020B0604020202020204" pitchFamily="34" charset="0"/>
              <a:buChar char="•"/>
            </a:pPr>
            <a:r>
              <a:rPr lang="en-US" dirty="0"/>
              <a:t>Narrative</a:t>
            </a:r>
          </a:p>
          <a:p>
            <a:pPr marL="457200" indent="-457200">
              <a:buFont typeface="Arial" panose="020B0604020202020204" pitchFamily="34" charset="0"/>
              <a:buChar char="•"/>
            </a:pPr>
            <a:r>
              <a:rPr lang="en-US" dirty="0"/>
              <a:t>Focus Standards</a:t>
            </a:r>
          </a:p>
          <a:p>
            <a:pPr marL="457200" indent="-457200">
              <a:buFont typeface="Arial" panose="020B0604020202020204" pitchFamily="34" charset="0"/>
              <a:buChar char="•"/>
            </a:pPr>
            <a:r>
              <a:rPr lang="en-US" dirty="0"/>
              <a:t>Foundational Standards</a:t>
            </a:r>
          </a:p>
          <a:p>
            <a:pPr marL="457200" indent="-457200">
              <a:buFont typeface="Arial" panose="020B0604020202020204" pitchFamily="34" charset="0"/>
              <a:buChar char="•"/>
            </a:pPr>
            <a:r>
              <a:rPr lang="en-US" dirty="0"/>
              <a:t>Focus Standards for Mathematical Practice</a:t>
            </a:r>
          </a:p>
          <a:p>
            <a:pPr marL="457200" indent="-457200">
              <a:buFont typeface="Arial" panose="020B0604020202020204" pitchFamily="34" charset="0"/>
              <a:buChar char="•"/>
            </a:pPr>
            <a:r>
              <a:rPr lang="en-US" dirty="0"/>
              <a:t>Terminology</a:t>
            </a:r>
          </a:p>
          <a:p>
            <a:pPr marL="457200" indent="-457200">
              <a:buFont typeface="Arial" panose="020B0604020202020204" pitchFamily="34" charset="0"/>
              <a:buChar char="•"/>
            </a:pPr>
            <a:r>
              <a:rPr lang="en-US" dirty="0"/>
              <a:t>Suggested Tools and Representations</a:t>
            </a:r>
          </a:p>
          <a:p>
            <a:pPr marL="457200" indent="-457200">
              <a:buFont typeface="Arial" panose="020B0604020202020204" pitchFamily="34" charset="0"/>
              <a:buChar char="•"/>
            </a:pPr>
            <a:r>
              <a:rPr lang="en-US" dirty="0"/>
              <a:t>Assessment Summary</a:t>
            </a:r>
          </a:p>
          <a:p>
            <a:endParaRPr lang="en-US" dirty="0"/>
          </a:p>
        </p:txBody>
      </p:sp>
      <p:sp>
        <p:nvSpPr>
          <p:cNvPr id="4" name="Text Placeholder 3"/>
          <p:cNvSpPr>
            <a:spLocks noGrp="1"/>
          </p:cNvSpPr>
          <p:nvPr>
            <p:ph type="body" sz="quarter" idx="13"/>
          </p:nvPr>
        </p:nvSpPr>
        <p:spPr/>
        <p:txBody>
          <a:bodyPr/>
          <a:lstStyle/>
          <a:p>
            <a:r>
              <a:rPr lang="en-US" dirty="0" smtClean="0"/>
              <a:t>Module Overview</a:t>
            </a:r>
            <a:endParaRPr lang="en-US" dirty="0"/>
          </a:p>
        </p:txBody>
      </p:sp>
    </p:spTree>
    <p:extLst>
      <p:ext uri="{BB962C8B-B14F-4D97-AF65-F5344CB8AC3E}">
        <p14:creationId xmlns:p14="http://schemas.microsoft.com/office/powerpoint/2010/main" val="30159095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Store for Lessons 20-22?</a:t>
            </a:r>
          </a:p>
        </p:txBody>
      </p:sp>
      <p:sp>
        <p:nvSpPr>
          <p:cNvPr id="3" name="Content Placeholder 2"/>
          <p:cNvSpPr>
            <a:spLocks noGrp="1"/>
          </p:cNvSpPr>
          <p:nvPr>
            <p:ph idx="1"/>
          </p:nvPr>
        </p:nvSpPr>
        <p:spPr/>
        <p:txBody>
          <a:bodyPr/>
          <a:lstStyle/>
          <a:p>
            <a:pPr lvl="0">
              <a:spcBef>
                <a:spcPct val="20000"/>
              </a:spcBef>
              <a:spcAft>
                <a:spcPts val="0"/>
              </a:spcAft>
              <a:buFont typeface="Arial" pitchFamily="34" charset="0"/>
              <a:buChar char="•"/>
            </a:pPr>
            <a:r>
              <a:rPr lang="en-US" sz="2200" dirty="0"/>
              <a:t>Students create their own scale drawing of the top-view of a furnished room of building.</a:t>
            </a:r>
          </a:p>
          <a:p>
            <a:pPr lvl="0">
              <a:spcBef>
                <a:spcPct val="20000"/>
              </a:spcBef>
              <a:spcAft>
                <a:spcPts val="0"/>
              </a:spcAft>
              <a:buFont typeface="Arial" pitchFamily="34" charset="0"/>
              <a:buChar char="•"/>
            </a:pPr>
            <a:endParaRPr lang="en-US" sz="1200" dirty="0"/>
          </a:p>
          <a:p>
            <a:pPr lvl="0">
              <a:spcBef>
                <a:spcPct val="20000"/>
              </a:spcBef>
              <a:spcAft>
                <a:spcPts val="0"/>
              </a:spcAft>
              <a:buFont typeface="Arial" pitchFamily="34" charset="0"/>
              <a:buChar char="•"/>
            </a:pPr>
            <a:r>
              <a:rPr lang="en-US" sz="2200" dirty="0"/>
              <a:t>Students reproduce a scale drawing using a different scale.</a:t>
            </a:r>
          </a:p>
          <a:p>
            <a:pPr lvl="0">
              <a:spcBef>
                <a:spcPct val="20000"/>
              </a:spcBef>
              <a:spcAft>
                <a:spcPts val="0"/>
              </a:spcAft>
              <a:buFont typeface="Arial" pitchFamily="34" charset="0"/>
              <a:buChar char="•"/>
            </a:pPr>
            <a:endParaRPr lang="en-US" sz="1200" dirty="0"/>
          </a:p>
          <a:p>
            <a:pPr lvl="0">
              <a:spcBef>
                <a:spcPct val="20000"/>
              </a:spcBef>
              <a:spcAft>
                <a:spcPts val="0"/>
              </a:spcAft>
              <a:buFont typeface="Arial" pitchFamily="34" charset="0"/>
              <a:buChar char="•"/>
            </a:pPr>
            <a:r>
              <a:rPr lang="en-US" sz="2200" dirty="0"/>
              <a:t>Students recognize that a scale drawing drawn with a different scale is actually a scale drawing of the scale drawing using the first scale.</a:t>
            </a:r>
          </a:p>
          <a:p>
            <a:pPr lvl="0">
              <a:spcBef>
                <a:spcPct val="20000"/>
              </a:spcBef>
              <a:spcAft>
                <a:spcPts val="0"/>
              </a:spcAft>
              <a:buFont typeface="Arial" pitchFamily="34" charset="0"/>
              <a:buChar char="•"/>
            </a:pPr>
            <a:endParaRPr lang="en-US" sz="1200" dirty="0"/>
          </a:p>
          <a:p>
            <a:pPr lvl="0">
              <a:spcBef>
                <a:spcPct val="20000"/>
              </a:spcBef>
              <a:spcAft>
                <a:spcPts val="0"/>
              </a:spcAft>
              <a:buFont typeface="Arial" pitchFamily="34" charset="0"/>
              <a:buChar char="•"/>
            </a:pPr>
            <a:r>
              <a:rPr lang="en-US" sz="2200" dirty="0"/>
              <a:t>For the scale factor of a different scale, students compute the scale factor for the original scale drawing.</a:t>
            </a:r>
          </a:p>
          <a:p>
            <a:pPr lvl="0">
              <a:spcBef>
                <a:spcPct val="20000"/>
              </a:spcBef>
              <a:spcAft>
                <a:spcPts val="0"/>
              </a:spcAft>
              <a:buFont typeface="Arial" pitchFamily="34" charset="0"/>
              <a:buChar char="•"/>
            </a:pPr>
            <a:endParaRPr lang="en-US" sz="2200" dirty="0"/>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978947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462" y="1947828"/>
            <a:ext cx="3213430" cy="4102100"/>
          </a:xfrm>
          <a:prstGeom prst="rect">
            <a:avLst/>
          </a:prstGeom>
          <a:ln>
            <a:solidFill>
              <a:schemeClr val="accent1"/>
            </a:solidFill>
          </a:ln>
        </p:spPr>
      </p:pic>
      <p:sp>
        <p:nvSpPr>
          <p:cNvPr id="2" name="Title 1"/>
          <p:cNvSpPr>
            <a:spLocks noGrp="1"/>
          </p:cNvSpPr>
          <p:nvPr>
            <p:ph type="title"/>
          </p:nvPr>
        </p:nvSpPr>
        <p:spPr/>
        <p:txBody>
          <a:bodyPr/>
          <a:lstStyle/>
          <a:p>
            <a:r>
              <a:rPr lang="en-US" dirty="0"/>
              <a:t>End of Module Assessment</a:t>
            </a:r>
          </a:p>
        </p:txBody>
      </p:sp>
      <p:sp>
        <p:nvSpPr>
          <p:cNvPr id="3" name="Content Placeholder 2"/>
          <p:cNvSpPr>
            <a:spLocks noGrp="1"/>
          </p:cNvSpPr>
          <p:nvPr>
            <p:ph idx="1"/>
          </p:nvPr>
        </p:nvSpPr>
        <p:spPr>
          <a:xfrm>
            <a:off x="304800" y="1776350"/>
            <a:ext cx="5410200" cy="4572000"/>
          </a:xfrm>
        </p:spPr>
        <p:txBody>
          <a:bodyPr>
            <a:normAutofit/>
          </a:bodyPr>
          <a:lstStyle/>
          <a:p>
            <a:pPr>
              <a:buFont typeface="Arial" pitchFamily="34" charset="0"/>
              <a:buChar char="•"/>
            </a:pPr>
            <a:r>
              <a:rPr lang="en-US" sz="2400" dirty="0"/>
              <a:t>Spend a few moments examining the problems on the End-of-Module Assessment.  </a:t>
            </a:r>
          </a:p>
          <a:p>
            <a:pPr>
              <a:buFont typeface="Arial" pitchFamily="34" charset="0"/>
              <a:buChar char="•"/>
            </a:pPr>
            <a:r>
              <a:rPr lang="en-US" sz="2400" dirty="0"/>
              <a:t>Choose 1 problem to complete from a student’s perspective.</a:t>
            </a:r>
          </a:p>
          <a:p>
            <a:pPr>
              <a:buFont typeface="Arial" pitchFamily="34" charset="0"/>
              <a:buChar char="•"/>
            </a:pPr>
            <a:endParaRPr lang="en-US" sz="2400" dirty="0"/>
          </a:p>
          <a:p>
            <a:endParaRPr lang="en-US" sz="2400" dirty="0"/>
          </a:p>
        </p:txBody>
      </p:sp>
      <p:sp>
        <p:nvSpPr>
          <p:cNvPr id="4" name="Text Placeholder 3"/>
          <p:cNvSpPr>
            <a:spLocks noGrp="1"/>
          </p:cNvSpPr>
          <p:nvPr>
            <p:ph type="body" sz="quarter" idx="13"/>
          </p:nvPr>
        </p:nvSpPr>
        <p:spPr/>
        <p:txBody>
          <a:bodyPr/>
          <a:lstStyle/>
          <a:p>
            <a:r>
              <a:rPr lang="en-US" dirty="0" smtClean="0"/>
              <a:t>End-of-Module Assessment</a:t>
            </a:r>
            <a:endParaRPr lang="en-US" dirty="0"/>
          </a:p>
        </p:txBody>
      </p:sp>
    </p:spTree>
    <p:extLst>
      <p:ext uri="{BB962C8B-B14F-4D97-AF65-F5344CB8AC3E}">
        <p14:creationId xmlns:p14="http://schemas.microsoft.com/office/powerpoint/2010/main" val="18739028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Progression Toward Mastery</a:t>
            </a: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3"/>
          </p:nvPr>
        </p:nvSpPr>
        <p:spPr/>
        <p:txBody>
          <a:bodyPr/>
          <a:lstStyle/>
          <a:p>
            <a:r>
              <a:rPr lang="en-US" dirty="0" smtClean="0"/>
              <a:t>End-of-Module Assessment</a:t>
            </a:r>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382" y="1676400"/>
            <a:ext cx="6414835" cy="4102100"/>
          </a:xfrm>
          <a:prstGeom prst="rect">
            <a:avLst/>
          </a:prstGeom>
          <a:ln>
            <a:solidFill>
              <a:srgbClr val="194467"/>
            </a:solidFill>
          </a:ln>
        </p:spPr>
      </p:pic>
    </p:spTree>
    <p:extLst>
      <p:ext uri="{BB962C8B-B14F-4D97-AF65-F5344CB8AC3E}">
        <p14:creationId xmlns:p14="http://schemas.microsoft.com/office/powerpoint/2010/main" val="24296117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Mathematical Practice</a:t>
            </a:r>
          </a:p>
        </p:txBody>
      </p:sp>
      <p:sp>
        <p:nvSpPr>
          <p:cNvPr id="3" name="Content Placeholder 2"/>
          <p:cNvSpPr>
            <a:spLocks noGrp="1"/>
          </p:cNvSpPr>
          <p:nvPr>
            <p:ph idx="1"/>
          </p:nvPr>
        </p:nvSpPr>
        <p:spPr/>
        <p:txBody>
          <a:bodyPr/>
          <a:lstStyle/>
          <a:p>
            <a:pPr marL="0" lvl="0" indent="0">
              <a:spcBef>
                <a:spcPct val="20000"/>
              </a:spcBef>
              <a:spcAft>
                <a:spcPts val="0"/>
              </a:spcAft>
            </a:pPr>
            <a:r>
              <a:rPr lang="en-US" sz="2400" dirty="0"/>
              <a:t>What Standards for Mathematical Practice are evident in the End-of-Module Assessment?  Provide your evidence.</a:t>
            </a:r>
          </a:p>
        </p:txBody>
      </p:sp>
      <p:sp>
        <p:nvSpPr>
          <p:cNvPr id="4" name="Text Placeholder 3"/>
          <p:cNvSpPr>
            <a:spLocks noGrp="1"/>
          </p:cNvSpPr>
          <p:nvPr>
            <p:ph type="body" sz="quarter" idx="13"/>
          </p:nvPr>
        </p:nvSpPr>
        <p:spPr/>
        <p:txBody>
          <a:bodyPr/>
          <a:lstStyle/>
          <a:p>
            <a:r>
              <a:rPr lang="en-US" dirty="0" smtClean="0"/>
              <a:t>End-of-Module Assessment</a:t>
            </a:r>
            <a:endParaRPr lang="en-US" dirty="0"/>
          </a:p>
        </p:txBody>
      </p:sp>
    </p:spTree>
    <p:extLst>
      <p:ext uri="{BB962C8B-B14F-4D97-AF65-F5344CB8AC3E}">
        <p14:creationId xmlns:p14="http://schemas.microsoft.com/office/powerpoint/2010/main" val="25452357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sz="quarter" idx="13"/>
          </p:nvPr>
        </p:nvSpPr>
        <p:spPr/>
        <p:txBody>
          <a:bodyPr/>
          <a:lstStyle/>
          <a:p>
            <a:endParaRPr lang="en-US"/>
          </a:p>
        </p:txBody>
      </p:sp>
      <p:sp>
        <p:nvSpPr>
          <p:cNvPr id="5" name="Content Placeholder 3"/>
          <p:cNvSpPr>
            <a:spLocks noGrp="1"/>
          </p:cNvSpPr>
          <p:nvPr>
            <p:ph idx="4294967295"/>
          </p:nvPr>
        </p:nvSpPr>
        <p:spPr>
          <a:xfrm>
            <a:off x="457200" y="1913474"/>
            <a:ext cx="8229600" cy="4019126"/>
          </a:xfrm>
        </p:spPr>
        <p:txBody>
          <a:bodyPr/>
          <a:lstStyle/>
          <a:p>
            <a:pPr algn="ctr"/>
            <a:r>
              <a:rPr lang="en-US" sz="2400" b="1" dirty="0">
                <a:effectLst/>
                <a:latin typeface="Arial" panose="020B0604020202020204" pitchFamily="34" charset="0"/>
                <a:cs typeface="Arial" panose="020B0604020202020204" pitchFamily="34" charset="0"/>
              </a:rPr>
              <a:t>Lesson </a:t>
            </a:r>
            <a:r>
              <a:rPr lang="en-US" sz="2400" b="1" dirty="0" smtClean="0">
                <a:effectLst/>
                <a:latin typeface="Arial" panose="020B0604020202020204" pitchFamily="34" charset="0"/>
                <a:cs typeface="Arial" panose="020B0604020202020204" pitchFamily="34" charset="0"/>
              </a:rPr>
              <a:t>Structure</a:t>
            </a:r>
          </a:p>
          <a:p>
            <a:pPr algn="ctr"/>
            <a:r>
              <a:rPr lang="en-US" sz="2400" b="1" dirty="0" smtClean="0">
                <a:effectLst/>
                <a:latin typeface="Arial" panose="020B0604020202020204" pitchFamily="34" charset="0"/>
                <a:cs typeface="Arial" panose="020B0604020202020204" pitchFamily="34" charset="0"/>
              </a:rPr>
              <a:t>Instructional Sequence</a:t>
            </a:r>
            <a:endParaRPr lang="en-US" sz="2400" b="1" dirty="0">
              <a:effectLst/>
              <a:latin typeface="Arial" panose="020B0604020202020204" pitchFamily="34" charset="0"/>
              <a:cs typeface="Arial" panose="020B0604020202020204" pitchFamily="34" charset="0"/>
            </a:endParaRPr>
          </a:p>
          <a:p>
            <a:pPr algn="ctr"/>
            <a:r>
              <a:rPr lang="en-US" sz="2400" b="1" dirty="0" smtClean="0">
                <a:effectLst>
                  <a:glow rad="228600">
                    <a:srgbClr val="0A668B">
                      <a:alpha val="40000"/>
                    </a:srgbClr>
                  </a:glow>
                </a:effectLst>
                <a:latin typeface="Arial" panose="020B0604020202020204" pitchFamily="34" charset="0"/>
                <a:cs typeface="Arial" panose="020B0604020202020204" pitchFamily="34" charset="0"/>
              </a:rPr>
              <a:t>Module Review</a:t>
            </a:r>
            <a:endParaRPr lang="en-US" sz="2400" b="1" dirty="0">
              <a:effectLst>
                <a:glow rad="228600">
                  <a:srgbClr val="0A668B">
                    <a:alpha val="40000"/>
                  </a:srgbClr>
                </a:glow>
              </a:effectLst>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Preparation </a:t>
            </a:r>
            <a:r>
              <a:rPr lang="en-US" sz="2400" b="1" dirty="0">
                <a:latin typeface="Arial" panose="020B0604020202020204" pitchFamily="34" charset="0"/>
                <a:cs typeface="Arial" panose="020B0604020202020204" pitchFamily="34" charset="0"/>
              </a:rPr>
              <a:t>for Implementation</a:t>
            </a:r>
          </a:p>
        </p:txBody>
      </p:sp>
    </p:spTree>
    <p:extLst>
      <p:ext uri="{BB962C8B-B14F-4D97-AF65-F5344CB8AC3E}">
        <p14:creationId xmlns:p14="http://schemas.microsoft.com/office/powerpoint/2010/main" val="338161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 Study</a:t>
            </a:r>
          </a:p>
        </p:txBody>
      </p:sp>
      <p:sp>
        <p:nvSpPr>
          <p:cNvPr id="4" name="Text Placeholder 3"/>
          <p:cNvSpPr>
            <a:spLocks noGrp="1"/>
          </p:cNvSpPr>
          <p:nvPr>
            <p:ph type="body" sz="quarter" idx="13"/>
          </p:nvPr>
        </p:nvSpPr>
        <p:spPr/>
        <p:txBody>
          <a:bodyPr/>
          <a:lstStyle/>
          <a:p>
            <a:endParaRPr lang="en-US"/>
          </a:p>
        </p:txBody>
      </p:sp>
      <p:sp>
        <p:nvSpPr>
          <p:cNvPr id="5" name="Content Placeholder 2"/>
          <p:cNvSpPr>
            <a:spLocks noGrp="1"/>
          </p:cNvSpPr>
          <p:nvPr>
            <p:ph idx="4294967295"/>
          </p:nvPr>
        </p:nvSpPr>
        <p:spPr>
          <a:xfrm>
            <a:off x="457200" y="1913474"/>
            <a:ext cx="8229600" cy="4019126"/>
          </a:xfrm>
        </p:spPr>
        <p:txBody>
          <a:bodyPr/>
          <a:lstStyle/>
          <a:p>
            <a:pPr>
              <a:spcAft>
                <a:spcPts val="1200"/>
              </a:spcAft>
            </a:pPr>
            <a:r>
              <a:rPr lang="en-US" sz="2400" dirty="0">
                <a:latin typeface="Arial" panose="020B0604020202020204" pitchFamily="34" charset="0"/>
                <a:cs typeface="Arial" panose="020B0604020202020204" pitchFamily="34" charset="0"/>
              </a:rPr>
              <a:t>Study Lessons </a:t>
            </a:r>
            <a:r>
              <a:rPr lang="en-US" sz="2400" dirty="0" smtClean="0">
                <a:latin typeface="Arial" panose="020B0604020202020204" pitchFamily="34" charset="0"/>
                <a:cs typeface="Arial" panose="020B0604020202020204" pitchFamily="34" charset="0"/>
              </a:rPr>
              <a:t>8 through 10 </a:t>
            </a:r>
            <a:r>
              <a:rPr lang="en-US" sz="2400" dirty="0">
                <a:latin typeface="Arial" panose="020B0604020202020204" pitchFamily="34" charset="0"/>
                <a:cs typeface="Arial" panose="020B0604020202020204" pitchFamily="34" charset="0"/>
              </a:rPr>
              <a:t>and Lessons </a:t>
            </a:r>
            <a:r>
              <a:rPr lang="en-US" sz="2400" dirty="0" smtClean="0">
                <a:latin typeface="Arial" panose="020B0604020202020204" pitchFamily="34" charset="0"/>
                <a:cs typeface="Arial" panose="020B0604020202020204" pitchFamily="34" charset="0"/>
              </a:rPr>
              <a:t>11 &amp; 12.</a:t>
            </a:r>
            <a:endParaRPr lang="en-US" sz="2400" dirty="0">
              <a:latin typeface="Arial" panose="020B0604020202020204" pitchFamily="34" charset="0"/>
              <a:cs typeface="Arial" panose="020B0604020202020204" pitchFamily="34" charset="0"/>
            </a:endParaRPr>
          </a:p>
          <a:p>
            <a:pPr>
              <a:spcAft>
                <a:spcPts val="1200"/>
              </a:spcAft>
            </a:pPr>
            <a:r>
              <a:rPr lang="en-US" sz="2400" dirty="0">
                <a:latin typeface="Arial" panose="020B0604020202020204" pitchFamily="34" charset="0"/>
                <a:cs typeface="Arial" panose="020B0604020202020204" pitchFamily="34" charset="0"/>
              </a:rPr>
              <a:t>Then, turn and talk:</a:t>
            </a:r>
          </a:p>
          <a:p>
            <a:pPr lvl="1">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How </a:t>
            </a:r>
            <a:r>
              <a:rPr lang="en-US" sz="2400" dirty="0">
                <a:latin typeface="Arial" panose="020B0604020202020204" pitchFamily="34" charset="0"/>
                <a:cs typeface="Arial" panose="020B0604020202020204" pitchFamily="34" charset="0"/>
              </a:rPr>
              <a:t>do these lessons engage students in the work described in the Progression?</a:t>
            </a:r>
          </a:p>
          <a:p>
            <a:pPr>
              <a:spcAft>
                <a:spcPts val="1200"/>
              </a:spcAft>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9871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sz="quarter" idx="13"/>
          </p:nvPr>
        </p:nvSpPr>
        <p:spPr/>
        <p:txBody>
          <a:bodyPr/>
          <a:lstStyle/>
          <a:p>
            <a:endParaRPr lang="en-US"/>
          </a:p>
        </p:txBody>
      </p:sp>
      <p:sp>
        <p:nvSpPr>
          <p:cNvPr id="5" name="Content Placeholder 3"/>
          <p:cNvSpPr>
            <a:spLocks noGrp="1"/>
          </p:cNvSpPr>
          <p:nvPr>
            <p:ph idx="4294967295"/>
          </p:nvPr>
        </p:nvSpPr>
        <p:spPr>
          <a:xfrm>
            <a:off x="457200" y="1981200"/>
            <a:ext cx="8229600" cy="4019126"/>
          </a:xfrm>
        </p:spPr>
        <p:txBody>
          <a:bodyPr/>
          <a:lstStyle/>
          <a:p>
            <a:pPr algn="ctr"/>
            <a:r>
              <a:rPr lang="en-US" sz="2400" b="1" dirty="0">
                <a:effectLst/>
                <a:latin typeface="Arial" panose="020B0604020202020204" pitchFamily="34" charset="0"/>
                <a:cs typeface="Arial" panose="020B0604020202020204" pitchFamily="34" charset="0"/>
              </a:rPr>
              <a:t>Lesson </a:t>
            </a:r>
            <a:r>
              <a:rPr lang="en-US" sz="2400" b="1" dirty="0" smtClean="0">
                <a:effectLst/>
                <a:latin typeface="Arial" panose="020B0604020202020204" pitchFamily="34" charset="0"/>
                <a:cs typeface="Arial" panose="020B0604020202020204" pitchFamily="34" charset="0"/>
              </a:rPr>
              <a:t>Structure</a:t>
            </a:r>
          </a:p>
          <a:p>
            <a:pPr algn="ctr"/>
            <a:r>
              <a:rPr lang="en-US" sz="2400" b="1" dirty="0" smtClean="0">
                <a:effectLst/>
                <a:latin typeface="Arial" panose="020B0604020202020204" pitchFamily="34" charset="0"/>
                <a:cs typeface="Arial" panose="020B0604020202020204" pitchFamily="34" charset="0"/>
              </a:rPr>
              <a:t>Instructional Sequence</a:t>
            </a:r>
          </a:p>
          <a:p>
            <a:pPr algn="ctr"/>
            <a:r>
              <a:rPr lang="en-US" sz="2400" b="1" dirty="0" smtClean="0">
                <a:effectLst/>
                <a:latin typeface="Arial" panose="020B0604020202020204" pitchFamily="34" charset="0"/>
                <a:cs typeface="Arial" panose="020B0604020202020204" pitchFamily="34" charset="0"/>
              </a:rPr>
              <a:t>Module Review</a:t>
            </a:r>
            <a:endParaRPr lang="en-US" sz="2400" b="1" dirty="0">
              <a:effectLst/>
              <a:latin typeface="Arial" panose="020B0604020202020204" pitchFamily="34" charset="0"/>
              <a:cs typeface="Arial" panose="020B0604020202020204" pitchFamily="34" charset="0"/>
            </a:endParaRPr>
          </a:p>
          <a:p>
            <a:pPr algn="ctr"/>
            <a:r>
              <a:rPr lang="en-US" sz="2400" b="1" dirty="0" smtClean="0">
                <a:effectLst>
                  <a:glow rad="228600">
                    <a:srgbClr val="0A668B">
                      <a:alpha val="40000"/>
                    </a:srgbClr>
                  </a:glow>
                </a:effectLst>
                <a:latin typeface="Arial" panose="020B0604020202020204" pitchFamily="34" charset="0"/>
                <a:cs typeface="Arial" panose="020B0604020202020204" pitchFamily="34" charset="0"/>
              </a:rPr>
              <a:t>Preparation for Implementation</a:t>
            </a:r>
            <a:endParaRPr lang="en-US" sz="2400" b="1" dirty="0">
              <a:effectLst>
                <a:glow rad="228600">
                  <a:srgbClr val="0A668B">
                    <a:alpha val="40000"/>
                  </a:srgb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53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 Planning Protocol</a:t>
            </a:r>
          </a:p>
        </p:txBody>
      </p:sp>
      <p:sp>
        <p:nvSpPr>
          <p:cNvPr id="4" name="Text Placeholder 3"/>
          <p:cNvSpPr>
            <a:spLocks noGrp="1"/>
          </p:cNvSpPr>
          <p:nvPr>
            <p:ph type="body" sz="quarter" idx="13"/>
          </p:nvPr>
        </p:nvSpPr>
        <p:spPr/>
        <p:txBody>
          <a:bodyPr/>
          <a:lstStyle/>
          <a:p>
            <a:endParaRPr lang="en-US"/>
          </a:p>
        </p:txBody>
      </p:sp>
      <p:sp>
        <p:nvSpPr>
          <p:cNvPr id="5" name="Content Placeholder 2"/>
          <p:cNvSpPr>
            <a:spLocks noGrp="1"/>
          </p:cNvSpPr>
          <p:nvPr>
            <p:ph idx="4294967295"/>
          </p:nvPr>
        </p:nvSpPr>
        <p:spPr>
          <a:xfrm>
            <a:off x="457200" y="1913474"/>
            <a:ext cx="8229600" cy="4019126"/>
          </a:xfrm>
        </p:spPr>
        <p:txBody>
          <a:bodyPr/>
          <a:lstStyle/>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With any topic from </a:t>
            </a:r>
            <a:r>
              <a:rPr lang="en-US" sz="2600" i="1" dirty="0" smtClean="0">
                <a:latin typeface="Arial" panose="020B0604020202020204" pitchFamily="34" charset="0"/>
                <a:cs typeface="Arial" panose="020B0604020202020204" pitchFamily="34" charset="0"/>
              </a:rPr>
              <a:t>A Story of Ratios</a:t>
            </a:r>
            <a:r>
              <a:rPr lang="en-US" sz="2600" dirty="0" smtClean="0">
                <a:latin typeface="Arial" panose="020B0604020202020204" pitchFamily="34" charset="0"/>
                <a:cs typeface="Arial" panose="020B0604020202020204" pitchFamily="34" charset="0"/>
              </a:rPr>
              <a:t>, read the module overview and the topic opener.</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Study the module assessment, paying particular attention to the sample responses provided.</a:t>
            </a:r>
          </a:p>
        </p:txBody>
      </p:sp>
    </p:spTree>
    <p:extLst>
      <p:ext uri="{BB962C8B-B14F-4D97-AF65-F5344CB8AC3E}">
        <p14:creationId xmlns:p14="http://schemas.microsoft.com/office/powerpoint/2010/main" val="424640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 Planning Protocol</a:t>
            </a:r>
          </a:p>
        </p:txBody>
      </p:sp>
      <p:sp>
        <p:nvSpPr>
          <p:cNvPr id="4" name="Text Placeholder 3"/>
          <p:cNvSpPr>
            <a:spLocks noGrp="1"/>
          </p:cNvSpPr>
          <p:nvPr>
            <p:ph type="body" sz="quarter" idx="13"/>
          </p:nvPr>
        </p:nvSpPr>
        <p:spPr/>
        <p:txBody>
          <a:bodyPr/>
          <a:lstStyle/>
          <a:p>
            <a:endParaRPr lang="en-US"/>
          </a:p>
        </p:txBody>
      </p:sp>
      <p:sp>
        <p:nvSpPr>
          <p:cNvPr id="5" name="Content Placeholder 2"/>
          <p:cNvSpPr>
            <a:spLocks noGrp="1"/>
          </p:cNvSpPr>
          <p:nvPr>
            <p:ph idx="4294967295"/>
          </p:nvPr>
        </p:nvSpPr>
        <p:spPr>
          <a:xfrm>
            <a:off x="457200" y="1913474"/>
            <a:ext cx="8229600" cy="4019126"/>
          </a:xfrm>
        </p:spPr>
        <p:txBody>
          <a:bodyPr/>
          <a:lstStyle/>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Read through the first lesson of the topic.</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Then, take note of the lesson objective and re-examine the exit ticket with the objective in mind.  What major concept is necessary to successfully complete the exit ticket?</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Study the concept development and problem set.  How do the CD/PS develop the major concept that is required in the exit ticket?  What parts of the CD/PS go beyond this major concept?</a:t>
            </a:r>
          </a:p>
        </p:txBody>
      </p:sp>
    </p:spTree>
    <p:extLst>
      <p:ext uri="{BB962C8B-B14F-4D97-AF65-F5344CB8AC3E}">
        <p14:creationId xmlns:p14="http://schemas.microsoft.com/office/powerpoint/2010/main" val="264309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 Planning Protocol</a:t>
            </a:r>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How will this knowledge empower teachers to support  specific groups of learners?</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Turn to the subsequent lesson, and examine the exit ticket.  How does this exit ticket build on the last?  How are the two exit tickets similar and how are they different?  </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Will students have an opportunity in the second lesson to continue development of the first lesson’s objective?  What level of mastery of the first lesson’s objective is necessary in preparation for the second lesson?</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40667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Table of Contents</a:t>
            </a:r>
            <a:endParaRPr lang="en-US" dirty="0"/>
          </a:p>
        </p:txBody>
      </p:sp>
      <p:sp>
        <p:nvSpPr>
          <p:cNvPr id="3" name="Content Placeholder 2"/>
          <p:cNvSpPr>
            <a:spLocks noGrp="1"/>
          </p:cNvSpPr>
          <p:nvPr>
            <p:ph idx="1"/>
          </p:nvPr>
        </p:nvSpPr>
        <p:spPr>
          <a:xfrm>
            <a:off x="304800" y="1776350"/>
            <a:ext cx="4800600" cy="4572000"/>
          </a:xfrm>
        </p:spPr>
        <p:txBody>
          <a:bodyPr/>
          <a:lstStyle/>
          <a:p>
            <a:pPr marL="0" indent="0"/>
            <a:r>
              <a:rPr lang="en-US" dirty="0"/>
              <a:t>How does Module 1 break down Ratios and Proportional Relationships?</a:t>
            </a:r>
          </a:p>
          <a:p>
            <a:pPr marL="0" indent="0"/>
            <a:endParaRPr lang="en-US" dirty="0"/>
          </a:p>
        </p:txBody>
      </p:sp>
      <p:sp>
        <p:nvSpPr>
          <p:cNvPr id="4" name="Text Placeholder 3"/>
          <p:cNvSpPr>
            <a:spLocks noGrp="1"/>
          </p:cNvSpPr>
          <p:nvPr>
            <p:ph type="body" sz="quarter" idx="13"/>
          </p:nvPr>
        </p:nvSpPr>
        <p:spPr/>
        <p:txBody>
          <a:bodyPr/>
          <a:lstStyle/>
          <a:p>
            <a:r>
              <a:rPr lang="en-US" dirty="0" smtClean="0"/>
              <a:t>Module Overview / Pages 1-2</a:t>
            </a:r>
            <a:endParaRPr lang="en-US" dirty="0"/>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50720"/>
          <a:stretch/>
        </p:blipFill>
        <p:spPr>
          <a:xfrm>
            <a:off x="5333928" y="1817647"/>
            <a:ext cx="3047856" cy="3948153"/>
          </a:xfrm>
          <a:prstGeom prst="rect">
            <a:avLst/>
          </a:prstGeom>
          <a:ln>
            <a:solidFill>
              <a:srgbClr val="194467"/>
            </a:solidFill>
          </a:ln>
        </p:spPr>
      </p:pic>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 r="51745"/>
          <a:stretch/>
        </p:blipFill>
        <p:spPr>
          <a:xfrm>
            <a:off x="4864100" y="1447800"/>
            <a:ext cx="2984500" cy="3948153"/>
          </a:xfrm>
          <a:prstGeom prst="rect">
            <a:avLst/>
          </a:prstGeom>
          <a:ln>
            <a:solidFill>
              <a:srgbClr val="194467"/>
            </a:solidFill>
          </a:ln>
        </p:spPr>
      </p:pic>
    </p:spTree>
    <p:extLst>
      <p:ext uri="{BB962C8B-B14F-4D97-AF65-F5344CB8AC3E}">
        <p14:creationId xmlns:p14="http://schemas.microsoft.com/office/powerpoint/2010/main" val="36388212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 Planning Protocol</a:t>
            </a:r>
          </a:p>
        </p:txBody>
      </p:sp>
      <p:sp>
        <p:nvSpPr>
          <p:cNvPr id="4" name="Text Placeholder 3"/>
          <p:cNvSpPr>
            <a:spLocks noGrp="1"/>
          </p:cNvSpPr>
          <p:nvPr>
            <p:ph type="body" sz="quarter" idx="13"/>
          </p:nvPr>
        </p:nvSpPr>
        <p:spPr/>
        <p:txBody>
          <a:bodyPr/>
          <a:lstStyle/>
          <a:p>
            <a:endParaRPr lang="en-US"/>
          </a:p>
        </p:txBody>
      </p:sp>
      <p:sp>
        <p:nvSpPr>
          <p:cNvPr id="5" name="Content Placeholder 2"/>
          <p:cNvSpPr>
            <a:spLocks noGrp="1"/>
          </p:cNvSpPr>
          <p:nvPr>
            <p:ph idx="4294967295"/>
          </p:nvPr>
        </p:nvSpPr>
        <p:spPr>
          <a:xfrm>
            <a:off x="457200" y="1913474"/>
            <a:ext cx="8229600" cy="4019126"/>
          </a:xfrm>
        </p:spPr>
        <p:txBody>
          <a:bodyPr/>
          <a:lstStyle/>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How does the new plan for implementation impact the student debrief?</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Are any adjustments needed to the fluency and/or application components of the lesson?  </a:t>
            </a:r>
          </a:p>
        </p:txBody>
      </p:sp>
    </p:spTree>
    <p:extLst>
      <p:ext uri="{BB962C8B-B14F-4D97-AF65-F5344CB8AC3E}">
        <p14:creationId xmlns:p14="http://schemas.microsoft.com/office/powerpoint/2010/main" val="179822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 Planning Protocol</a:t>
            </a:r>
          </a:p>
        </p:txBody>
      </p:sp>
      <p:sp>
        <p:nvSpPr>
          <p:cNvPr id="4" name="Text Placeholder 3"/>
          <p:cNvSpPr>
            <a:spLocks noGrp="1"/>
          </p:cNvSpPr>
          <p:nvPr>
            <p:ph type="body" sz="quarter" idx="13"/>
          </p:nvPr>
        </p:nvSpPr>
        <p:spPr/>
        <p:txBody>
          <a:bodyPr/>
          <a:lstStyle/>
          <a:p>
            <a:endParaRPr lang="en-US"/>
          </a:p>
        </p:txBody>
      </p:sp>
      <p:sp>
        <p:nvSpPr>
          <p:cNvPr id="5" name="Content Placeholder 2"/>
          <p:cNvSpPr>
            <a:spLocks noGrp="1"/>
          </p:cNvSpPr>
          <p:nvPr>
            <p:ph idx="4294967295"/>
          </p:nvPr>
        </p:nvSpPr>
        <p:spPr>
          <a:xfrm>
            <a:off x="453800" y="1798813"/>
            <a:ext cx="8229600" cy="4019126"/>
          </a:xfrm>
        </p:spPr>
        <p:txBody>
          <a:bodyPr>
            <a:normAutofit lnSpcReduction="10000"/>
          </a:bodyPr>
          <a:lstStyle/>
          <a:p>
            <a:pPr marL="0" indent="0"/>
            <a:r>
              <a:rPr lang="en-US" sz="2600" dirty="0" smtClean="0">
                <a:latin typeface="Arial" panose="020B0604020202020204" pitchFamily="34" charset="0"/>
                <a:cs typeface="Arial" panose="020B0604020202020204" pitchFamily="34" charset="0"/>
              </a:rPr>
              <a:t>Repeat this process for each lesson.</a:t>
            </a:r>
          </a:p>
          <a:p>
            <a:pPr marL="803275" lvl="2" indent="-346075">
              <a:buFont typeface="Arial" panose="020B0604020202020204" pitchFamily="34" charset="0"/>
              <a:buChar char="•"/>
            </a:pPr>
            <a:r>
              <a:rPr lang="en-US" sz="2400" dirty="0" smtClean="0">
                <a:solidFill>
                  <a:srgbClr val="404040"/>
                </a:solidFill>
                <a:latin typeface="Arial" panose="020B0604020202020204" pitchFamily="34" charset="0"/>
                <a:cs typeface="Arial" panose="020B0604020202020204" pitchFamily="34" charset="0"/>
              </a:rPr>
              <a:t>Read lesson.</a:t>
            </a:r>
          </a:p>
          <a:p>
            <a:pPr marL="803275" lvl="2" indent="-346075">
              <a:buFont typeface="Arial" panose="020B0604020202020204" pitchFamily="34" charset="0"/>
              <a:buChar char="•"/>
            </a:pPr>
            <a:r>
              <a:rPr lang="en-US" sz="2400" dirty="0" smtClean="0">
                <a:solidFill>
                  <a:srgbClr val="404040"/>
                </a:solidFill>
                <a:latin typeface="Arial" panose="020B0604020202020204" pitchFamily="34" charset="0"/>
                <a:cs typeface="Arial" panose="020B0604020202020204" pitchFamily="34" charset="0"/>
              </a:rPr>
              <a:t>Study exit ticket. Identify critical portions of concept development and problem set.</a:t>
            </a:r>
          </a:p>
          <a:p>
            <a:pPr marL="803275" lvl="2" indent="-346075">
              <a:buFont typeface="Arial" panose="020B0604020202020204" pitchFamily="34" charset="0"/>
              <a:buChar char="•"/>
            </a:pPr>
            <a:r>
              <a:rPr lang="en-US" sz="2400" dirty="0" smtClean="0">
                <a:solidFill>
                  <a:srgbClr val="404040"/>
                </a:solidFill>
                <a:latin typeface="Arial" panose="020B0604020202020204" pitchFamily="34" charset="0"/>
                <a:cs typeface="Arial" panose="020B0604020202020204" pitchFamily="34" charset="0"/>
              </a:rPr>
              <a:t>Consider needs of specific students.</a:t>
            </a:r>
          </a:p>
          <a:p>
            <a:pPr marL="803275" lvl="2" indent="-346075">
              <a:buFont typeface="Arial" panose="020B0604020202020204" pitchFamily="34" charset="0"/>
              <a:buChar char="•"/>
            </a:pPr>
            <a:r>
              <a:rPr lang="en-US" sz="2400" dirty="0" smtClean="0">
                <a:solidFill>
                  <a:srgbClr val="404040"/>
                </a:solidFill>
                <a:latin typeface="Arial" panose="020B0604020202020204" pitchFamily="34" charset="0"/>
                <a:cs typeface="Arial" panose="020B0604020202020204" pitchFamily="34" charset="0"/>
              </a:rPr>
              <a:t>Refer to subsequent exit ticket. Revise implementation plan as needed.</a:t>
            </a:r>
          </a:p>
          <a:p>
            <a:pPr marL="803275" lvl="2" indent="-346075">
              <a:buFont typeface="Arial" panose="020B0604020202020204" pitchFamily="34" charset="0"/>
              <a:buChar char="•"/>
            </a:pPr>
            <a:r>
              <a:rPr lang="en-US" sz="2400" dirty="0" smtClean="0">
                <a:solidFill>
                  <a:srgbClr val="404040"/>
                </a:solidFill>
                <a:latin typeface="Arial" panose="020B0604020202020204" pitchFamily="34" charset="0"/>
                <a:cs typeface="Arial" panose="020B0604020202020204" pitchFamily="34" charset="0"/>
              </a:rPr>
              <a:t>Make adjustments to the student debrief as needed.</a:t>
            </a:r>
          </a:p>
          <a:p>
            <a:pPr marL="803275" lvl="2" indent="-346075">
              <a:buFont typeface="Arial" panose="020B0604020202020204" pitchFamily="34" charset="0"/>
              <a:buChar char="•"/>
            </a:pPr>
            <a:r>
              <a:rPr lang="en-US" sz="2400" dirty="0" smtClean="0">
                <a:solidFill>
                  <a:srgbClr val="404040"/>
                </a:solidFill>
                <a:latin typeface="Arial" panose="020B0604020202020204" pitchFamily="34" charset="0"/>
                <a:cs typeface="Arial" panose="020B0604020202020204" pitchFamily="34" charset="0"/>
              </a:rPr>
              <a:t>Consider the other lesson components, ensuring a balance of rigor.</a:t>
            </a:r>
            <a:endParaRPr lang="en-US" sz="24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2481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Biggest Takeaway</a:t>
            </a:r>
          </a:p>
        </p:txBody>
      </p:sp>
      <p:sp>
        <p:nvSpPr>
          <p:cNvPr id="3" name="Content Placeholder 2"/>
          <p:cNvSpPr>
            <a:spLocks noGrp="1"/>
          </p:cNvSpPr>
          <p:nvPr>
            <p:ph idx="1"/>
          </p:nvPr>
        </p:nvSpPr>
        <p:spPr/>
        <p:txBody>
          <a:bodyPr/>
          <a:lstStyle/>
          <a:p>
            <a:pPr lvl="0">
              <a:spcBef>
                <a:spcPct val="20000"/>
              </a:spcBef>
              <a:spcAft>
                <a:spcPts val="0"/>
              </a:spcAft>
            </a:pPr>
            <a:r>
              <a:rPr lang="en-US" sz="2400" dirty="0"/>
              <a:t>What was your biggest takeaway from today’s session</a:t>
            </a:r>
            <a:r>
              <a:rPr lang="en-US" sz="2400" dirty="0" smtClean="0"/>
              <a:t>?</a:t>
            </a:r>
          </a:p>
          <a:p>
            <a:pPr lvl="0">
              <a:spcBef>
                <a:spcPct val="20000"/>
              </a:spcBef>
              <a:spcAft>
                <a:spcPts val="0"/>
              </a:spcAft>
            </a:pPr>
            <a:endParaRPr lang="en-US" sz="2400" dirty="0"/>
          </a:p>
          <a:p>
            <a:pPr lvl="0">
              <a:spcBef>
                <a:spcPct val="20000"/>
              </a:spcBef>
              <a:spcAft>
                <a:spcPts val="0"/>
              </a:spcAft>
            </a:pPr>
            <a:r>
              <a:rPr lang="en-US" sz="2400" dirty="0" smtClean="0"/>
              <a:t>What questions or concerns do you still have?</a:t>
            </a:r>
            <a:endParaRPr lang="en-US" sz="2400" dirty="0"/>
          </a:p>
        </p:txBody>
      </p:sp>
      <p:sp>
        <p:nvSpPr>
          <p:cNvPr id="4" name="Text Placeholder 3"/>
          <p:cNvSpPr>
            <a:spLocks noGrp="1"/>
          </p:cNvSpPr>
          <p:nvPr>
            <p:ph type="body" sz="quarter" idx="13"/>
          </p:nvPr>
        </p:nvSpPr>
        <p:spPr/>
        <p:txBody>
          <a:bodyPr/>
          <a:lstStyle/>
          <a:p>
            <a:endParaRPr lang="en-US"/>
          </a:p>
        </p:txBody>
      </p:sp>
      <p:pic>
        <p:nvPicPr>
          <p:cNvPr id="5" name="Picture 4"/>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600" y="3733800"/>
            <a:ext cx="2743199" cy="2057400"/>
          </a:xfrm>
          <a:prstGeom prst="rect">
            <a:avLst/>
          </a:prstGeom>
        </p:spPr>
      </p:pic>
    </p:spTree>
    <p:extLst>
      <p:ext uri="{BB962C8B-B14F-4D97-AF65-F5344CB8AC3E}">
        <p14:creationId xmlns:p14="http://schemas.microsoft.com/office/powerpoint/2010/main" val="15728695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a:t>
            </a:r>
          </a:p>
        </p:txBody>
      </p:sp>
      <p:sp>
        <p:nvSpPr>
          <p:cNvPr id="3" name="Content Placeholder 2"/>
          <p:cNvSpPr>
            <a:spLocks noGrp="1"/>
          </p:cNvSpPr>
          <p:nvPr>
            <p:ph idx="1"/>
          </p:nvPr>
        </p:nvSpPr>
        <p:spPr>
          <a:xfrm>
            <a:off x="304800" y="1828800"/>
            <a:ext cx="8229600" cy="4572000"/>
          </a:xfrm>
        </p:spPr>
        <p:txBody>
          <a:bodyPr/>
          <a:lstStyle/>
          <a:p>
            <a:pPr lvl="0">
              <a:spcBef>
                <a:spcPct val="20000"/>
              </a:spcBef>
              <a:spcAft>
                <a:spcPts val="0"/>
              </a:spcAft>
              <a:buFont typeface="Arial" pitchFamily="34" charset="0"/>
              <a:buChar char="•"/>
            </a:pPr>
            <a:r>
              <a:rPr lang="en-US" sz="1900" dirty="0"/>
              <a:t>Lessons designed for students to be active learners. </a:t>
            </a:r>
          </a:p>
          <a:p>
            <a:pPr lvl="0">
              <a:spcBef>
                <a:spcPct val="20000"/>
              </a:spcBef>
              <a:spcAft>
                <a:spcPts val="0"/>
              </a:spcAft>
              <a:buFont typeface="Arial" pitchFamily="34" charset="0"/>
              <a:buChar char="•"/>
            </a:pPr>
            <a:endParaRPr lang="en-US" sz="1900" dirty="0"/>
          </a:p>
          <a:p>
            <a:pPr lvl="0">
              <a:spcBef>
                <a:spcPct val="20000"/>
              </a:spcBef>
              <a:spcAft>
                <a:spcPts val="0"/>
              </a:spcAft>
              <a:buFont typeface="Arial" pitchFamily="34" charset="0"/>
              <a:buChar char="•"/>
            </a:pPr>
            <a:r>
              <a:rPr lang="en-US" sz="1900" dirty="0"/>
              <a:t>Teacher questioning guides students to explore ideas, investigate natural questions, and develop the big ideas that are the focus of the module. </a:t>
            </a:r>
          </a:p>
          <a:p>
            <a:pPr lvl="0">
              <a:spcBef>
                <a:spcPct val="20000"/>
              </a:spcBef>
              <a:spcAft>
                <a:spcPts val="0"/>
              </a:spcAft>
              <a:buFont typeface="Arial" pitchFamily="34" charset="0"/>
              <a:buChar char="•"/>
            </a:pPr>
            <a:endParaRPr lang="en-US" sz="1900" dirty="0"/>
          </a:p>
          <a:p>
            <a:pPr lvl="0">
              <a:spcBef>
                <a:spcPct val="20000"/>
              </a:spcBef>
              <a:spcAft>
                <a:spcPts val="0"/>
              </a:spcAft>
              <a:buFont typeface="Arial" pitchFamily="34" charset="0"/>
              <a:buChar char="•"/>
            </a:pPr>
            <a:r>
              <a:rPr lang="en-US" sz="1900" dirty="0"/>
              <a:t>Students use the study of Ratios in Grade 6 as a foundation to examine the characteristics of a Proportional Relationship in Grade 7. </a:t>
            </a:r>
          </a:p>
          <a:p>
            <a:pPr lvl="0">
              <a:spcBef>
                <a:spcPct val="20000"/>
              </a:spcBef>
              <a:spcAft>
                <a:spcPts val="0"/>
              </a:spcAft>
              <a:buFont typeface="Arial" pitchFamily="34" charset="0"/>
              <a:buChar char="•"/>
            </a:pPr>
            <a:endParaRPr lang="en-US" sz="1900" dirty="0"/>
          </a:p>
          <a:p>
            <a:pPr lvl="0">
              <a:spcBef>
                <a:spcPct val="20000"/>
              </a:spcBef>
              <a:spcAft>
                <a:spcPts val="0"/>
              </a:spcAft>
              <a:buFont typeface="Arial" pitchFamily="34" charset="0"/>
              <a:buChar char="•"/>
            </a:pPr>
            <a:r>
              <a:rPr lang="en-US" sz="1900" dirty="0"/>
              <a:t>Students make connections between multiple representations of proportional relationships (verbal, diagram, table, graph) to develop a deeper understanding of a proportional relationship.</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02565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4" name="Text Placeholder 3"/>
          <p:cNvSpPr>
            <a:spLocks noGrp="1"/>
          </p:cNvSpPr>
          <p:nvPr>
            <p:ph type="body" sz="quarter" idx="13"/>
          </p:nvPr>
        </p:nvSpPr>
        <p:spPr/>
        <p:txBody>
          <a:bodyPr/>
          <a:lstStyle/>
          <a:p>
            <a:endParaRPr lang="en-US"/>
          </a:p>
        </p:txBody>
      </p:sp>
      <p:sp>
        <p:nvSpPr>
          <p:cNvPr id="6" name="Content Placeholder 4"/>
          <p:cNvSpPr txBox="1">
            <a:spLocks/>
          </p:cNvSpPr>
          <p:nvPr/>
        </p:nvSpPr>
        <p:spPr>
          <a:xfrm>
            <a:off x="457200" y="1913474"/>
            <a:ext cx="8229600" cy="4019126"/>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Char char="•"/>
            </a:pPr>
            <a:r>
              <a:rPr lang="en-US" sz="2400" dirty="0" smtClean="0">
                <a:latin typeface="Arial" panose="020B0604020202020204" pitchFamily="34" charset="0"/>
                <a:cs typeface="Arial" panose="020B0604020202020204" pitchFamily="34" charset="0"/>
              </a:rPr>
              <a:t>Students use the study of Ratios in Grade 6 as a foundation to examine the characteristics of a Proportional Relationship in Grade 7. </a:t>
            </a:r>
          </a:p>
          <a:p>
            <a:pPr>
              <a:buFont typeface="Arial" pitchFamily="34" charset="0"/>
              <a:buChar char="•"/>
            </a:pPr>
            <a:r>
              <a:rPr lang="en-US" sz="2400" dirty="0" smtClean="0">
                <a:latin typeface="Arial" panose="020B0604020202020204" pitchFamily="34" charset="0"/>
                <a:cs typeface="Arial" panose="020B0604020202020204" pitchFamily="34" charset="0"/>
              </a:rPr>
              <a:t>Students make connections between multiple representations of proportional relationships (verbal, diagram, table, graph) to develop a deeper understanding of a proportional relationship.</a:t>
            </a:r>
          </a:p>
          <a:p>
            <a:pPr>
              <a:buFont typeface="Arial" pitchFamily="34" charset="0"/>
              <a:buChar char="•"/>
            </a:pPr>
            <a:r>
              <a:rPr lang="en-US" sz="2400" dirty="0" smtClean="0">
                <a:latin typeface="Arial" panose="020B0604020202020204" pitchFamily="34" charset="0"/>
                <a:cs typeface="Arial" panose="020B0604020202020204" pitchFamily="34" charset="0"/>
              </a:rPr>
              <a:t>The second half of lessons focuses on applying proportional reasoning to solve real-world and mathematical problems.</a:t>
            </a:r>
          </a:p>
          <a:p>
            <a:pPr>
              <a:buFont typeface="Arial" pitchFamily="34" charset="0"/>
              <a:buChar char="•"/>
            </a:pPr>
            <a:r>
              <a:rPr lang="en-US" sz="2400" dirty="0" smtClean="0">
                <a:latin typeface="Arial" panose="020B0604020202020204" pitchFamily="34" charset="0"/>
                <a:cs typeface="Arial" panose="020B0604020202020204" pitchFamily="34" charset="0"/>
              </a:rPr>
              <a:t>Lessons are designed to guide students to ask natural next questions and discover different approaches to solving problems, analyzing what they learned in earlier grades along with the first half of the module to find the approach that makes the most sense. </a:t>
            </a:r>
          </a:p>
          <a:p>
            <a:pPr marL="457200" indent="-457200">
              <a:buFont typeface="Arial" pitchFamily="34" charset="0"/>
              <a:buChar char="•"/>
            </a:pPr>
            <a:endParaRPr lang="en-US" sz="2400" dirty="0" smtClean="0">
              <a:latin typeface="Arial" panose="020B0604020202020204" pitchFamily="34" charset="0"/>
              <a:cs typeface="Arial" panose="020B0604020202020204" pitchFamily="34" charset="0"/>
            </a:endParaRPr>
          </a:p>
          <a:p>
            <a:pPr marL="457200" indent="-457200">
              <a:buFont typeface="Arial" pitchFamily="34" charset="0"/>
              <a:buChar char="•"/>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5726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 Assessments </a:t>
            </a:r>
          </a:p>
        </p:txBody>
      </p:sp>
      <p:sp>
        <p:nvSpPr>
          <p:cNvPr id="3" name="Content Placeholder 2"/>
          <p:cNvSpPr>
            <a:spLocks noGrp="1"/>
          </p:cNvSpPr>
          <p:nvPr>
            <p:ph idx="1"/>
          </p:nvPr>
        </p:nvSpPr>
        <p:spPr/>
        <p:txBody>
          <a:bodyPr/>
          <a:lstStyle/>
          <a:p>
            <a:pPr marL="0" lvl="0" indent="0">
              <a:spcBef>
                <a:spcPct val="20000"/>
              </a:spcBef>
              <a:spcAft>
                <a:spcPts val="0"/>
              </a:spcAft>
            </a:pPr>
            <a:r>
              <a:rPr lang="en-US" sz="2000" dirty="0"/>
              <a:t>Assessments:</a:t>
            </a:r>
          </a:p>
          <a:p>
            <a:pPr lvl="0">
              <a:spcBef>
                <a:spcPct val="20000"/>
              </a:spcBef>
              <a:spcAft>
                <a:spcPts val="0"/>
              </a:spcAft>
              <a:buFont typeface="Arial" pitchFamily="34" charset="0"/>
              <a:buChar char="•"/>
            </a:pPr>
            <a:r>
              <a:rPr lang="en-US" sz="2000" dirty="0"/>
              <a:t>Directly from the CCSSM standards</a:t>
            </a:r>
          </a:p>
          <a:p>
            <a:pPr lvl="0">
              <a:spcBef>
                <a:spcPct val="20000"/>
              </a:spcBef>
              <a:spcAft>
                <a:spcPts val="0"/>
              </a:spcAft>
              <a:buFont typeface="Arial" pitchFamily="34" charset="0"/>
              <a:buChar char="•"/>
            </a:pPr>
            <a:r>
              <a:rPr lang="en-US" sz="2000" dirty="0"/>
              <a:t>Assess deeper conceptual understanding</a:t>
            </a:r>
          </a:p>
          <a:p>
            <a:pPr lvl="0">
              <a:spcBef>
                <a:spcPct val="20000"/>
              </a:spcBef>
              <a:spcAft>
                <a:spcPts val="0"/>
              </a:spcAft>
              <a:buFont typeface="Arial" pitchFamily="34" charset="0"/>
              <a:buChar char="•"/>
            </a:pPr>
            <a:r>
              <a:rPr lang="en-US" sz="2000" dirty="0"/>
              <a:t>Address multiple learning standards and practice standards simultaneously</a:t>
            </a:r>
          </a:p>
          <a:p>
            <a:pPr lvl="0">
              <a:spcBef>
                <a:spcPct val="20000"/>
              </a:spcBef>
              <a:spcAft>
                <a:spcPts val="0"/>
              </a:spcAft>
              <a:buFont typeface="Arial" pitchFamily="34" charset="0"/>
              <a:buChar char="•"/>
            </a:pPr>
            <a:endParaRPr lang="en-US" sz="2000" dirty="0"/>
          </a:p>
          <a:p>
            <a:pPr marL="0" lvl="0" indent="0">
              <a:spcBef>
                <a:spcPct val="20000"/>
              </a:spcBef>
              <a:spcAft>
                <a:spcPts val="0"/>
              </a:spcAft>
            </a:pPr>
            <a:r>
              <a:rPr lang="en-US" sz="2000" dirty="0"/>
              <a:t>Assessment Rubrics</a:t>
            </a:r>
          </a:p>
          <a:p>
            <a:pPr lvl="0">
              <a:spcBef>
                <a:spcPct val="20000"/>
              </a:spcBef>
              <a:spcAft>
                <a:spcPts val="0"/>
              </a:spcAft>
              <a:buFont typeface="Arial" pitchFamily="34" charset="0"/>
              <a:buChar char="•"/>
            </a:pPr>
            <a:r>
              <a:rPr lang="en-US" sz="2000" dirty="0"/>
              <a:t>Assess student progress toward mastery of standards</a:t>
            </a:r>
          </a:p>
          <a:p>
            <a:pPr lvl="0">
              <a:spcBef>
                <a:spcPct val="20000"/>
              </a:spcBef>
              <a:spcAft>
                <a:spcPts val="0"/>
              </a:spcAft>
              <a:buFont typeface="Arial" pitchFamily="34" charset="0"/>
              <a:buChar char="•"/>
            </a:pPr>
            <a:r>
              <a:rPr lang="en-US" sz="2000" dirty="0"/>
              <a:t>Do not focus on deficiencies</a:t>
            </a:r>
            <a:endParaRPr lang="en-US" sz="2400"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415754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a:t>
            </a:r>
            <a:endParaRPr lang="en-US" dirty="0"/>
          </a:p>
        </p:txBody>
      </p:sp>
      <p:sp>
        <p:nvSpPr>
          <p:cNvPr id="5" name="Text Placeholder 4"/>
          <p:cNvSpPr>
            <a:spLocks noGrp="1"/>
          </p:cNvSpPr>
          <p:nvPr>
            <p:ph type="body" sz="quarter" idx="13"/>
          </p:nvPr>
        </p:nvSpPr>
        <p:spPr/>
        <p:txBody>
          <a:bodyPr/>
          <a:lstStyle/>
          <a:p>
            <a:endParaRPr lang="en-US"/>
          </a:p>
        </p:txBody>
      </p:sp>
      <p:sp>
        <p:nvSpPr>
          <p:cNvPr id="3" name="Content Placeholder 3"/>
          <p:cNvSpPr txBox="1">
            <a:spLocks/>
          </p:cNvSpPr>
          <p:nvPr/>
        </p:nvSpPr>
        <p:spPr>
          <a:xfrm>
            <a:off x="450574" y="2286000"/>
            <a:ext cx="8229600" cy="401912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smtClean="0">
                <a:latin typeface="Arial" panose="020B0604020202020204" pitchFamily="34" charset="0"/>
                <a:cs typeface="Arial" panose="020B0604020202020204" pitchFamily="34" charset="0"/>
              </a:rPr>
              <a:t>The first thing I’ll do to prepare is…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7112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838200"/>
            <a:ext cx="8229600" cy="762000"/>
          </a:xfrm>
        </p:spPr>
        <p:txBody>
          <a:bodyPr/>
          <a:lstStyle/>
          <a:p>
            <a:pPr algn="ctr"/>
            <a:r>
              <a:rPr lang="en-US" dirty="0" smtClean="0"/>
              <a:t>Questions?</a:t>
            </a:r>
            <a:endParaRPr lang="en-US" dirty="0"/>
          </a:p>
        </p:txBody>
      </p:sp>
      <p:pic>
        <p:nvPicPr>
          <p:cNvPr id="2050" name="Picture 2" descr="C:\Users\Bareklaw\AppData\Local\Microsoft\Windows\Temporary Internet Files\Content.IE5\QFJX4U3P\MC900078622[1].wmf"/>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8400" y="1881667"/>
            <a:ext cx="1857375" cy="39957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areklaw\AppData\Local\Microsoft\Windows\Temporary Internet Files\Content.IE5\4R6IK9D7\MC900078711[1].wmf"/>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400" y="1981200"/>
            <a:ext cx="1622066" cy="393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78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716" y="1254275"/>
            <a:ext cx="3508884" cy="4536925"/>
          </a:xfrm>
          <a:prstGeom prst="rect">
            <a:avLst/>
          </a:prstGeom>
        </p:spPr>
      </p:pic>
      <p:sp>
        <p:nvSpPr>
          <p:cNvPr id="2" name="Title 1"/>
          <p:cNvSpPr>
            <a:spLocks noGrp="1"/>
          </p:cNvSpPr>
          <p:nvPr>
            <p:ph type="title"/>
          </p:nvPr>
        </p:nvSpPr>
        <p:spPr/>
        <p:txBody>
          <a:bodyPr/>
          <a:lstStyle/>
          <a:p>
            <a:r>
              <a:rPr lang="en-US" sz="4400" dirty="0"/>
              <a:t>Overview Narrative</a:t>
            </a:r>
            <a:endParaRPr lang="en-US" dirty="0"/>
          </a:p>
        </p:txBody>
      </p:sp>
      <p:sp>
        <p:nvSpPr>
          <p:cNvPr id="3" name="Content Placeholder 2"/>
          <p:cNvSpPr>
            <a:spLocks noGrp="1"/>
          </p:cNvSpPr>
          <p:nvPr>
            <p:ph idx="1"/>
          </p:nvPr>
        </p:nvSpPr>
        <p:spPr>
          <a:xfrm>
            <a:off x="304800" y="1776350"/>
            <a:ext cx="5257800" cy="4572000"/>
          </a:xfrm>
        </p:spPr>
        <p:txBody>
          <a:bodyPr/>
          <a:lstStyle/>
          <a:p>
            <a:pPr marL="0" indent="0"/>
            <a:r>
              <a:rPr lang="en-US" dirty="0"/>
              <a:t>Examine the overview narrative to uncover how Module 1 unfolds.  Highlight any major concepts and/or questions for discussion.</a:t>
            </a:r>
          </a:p>
          <a:p>
            <a:pPr marL="0" indent="0"/>
            <a:endParaRPr lang="en-US" dirty="0"/>
          </a:p>
        </p:txBody>
      </p:sp>
      <p:sp>
        <p:nvSpPr>
          <p:cNvPr id="4" name="Text Placeholder 3"/>
          <p:cNvSpPr>
            <a:spLocks noGrp="1"/>
          </p:cNvSpPr>
          <p:nvPr>
            <p:ph type="body" sz="quarter" idx="13"/>
          </p:nvPr>
        </p:nvSpPr>
        <p:spPr/>
        <p:txBody>
          <a:bodyPr/>
          <a:lstStyle/>
          <a:p>
            <a:r>
              <a:rPr lang="en-US" dirty="0" smtClean="0"/>
              <a:t>Module Overview / Page 3</a:t>
            </a:r>
            <a:endParaRPr lang="en-US" dirty="0"/>
          </a:p>
        </p:txBody>
      </p:sp>
    </p:spTree>
    <p:extLst>
      <p:ext uri="{BB962C8B-B14F-4D97-AF65-F5344CB8AC3E}">
        <p14:creationId xmlns:p14="http://schemas.microsoft.com/office/powerpoint/2010/main" val="2823229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69C1512569944CAB3863D2CD4D2F2A" ma:contentTypeVersion="0" ma:contentTypeDescription="Create a new document." ma:contentTypeScope="" ma:versionID="2a6a98efa53101dac8a5f6737ee2f6b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A96512-6B00-4567-8135-45B16F142907}">
  <ds:schemaRefs>
    <ds:schemaRef ds:uri="http://schemas.microsoft.com/sharepoint/v3/contenttype/forms"/>
  </ds:schemaRefs>
</ds:datastoreItem>
</file>

<file path=customXml/itemProps2.xml><?xml version="1.0" encoding="utf-8"?>
<ds:datastoreItem xmlns:ds="http://schemas.openxmlformats.org/officeDocument/2006/customXml" ds:itemID="{A0540A00-9C9D-452C-9A39-0ED62A9EA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A03A940-0AFE-4ED1-800D-33DF955D3CA9}">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3814</TotalTime>
  <Words>10295</Words>
  <Application>Microsoft Office PowerPoint</Application>
  <PresentationFormat>On-screen Show (4:3)</PresentationFormat>
  <Paragraphs>1140</Paragraphs>
  <Slides>87</Slides>
  <Notes>75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87</vt:i4>
      </vt:variant>
    </vt:vector>
  </HeadingPairs>
  <TitlesOfParts>
    <vt:vector size="97" baseType="lpstr">
      <vt:lpstr>ＭＳ Ｐゴシック</vt:lpstr>
      <vt:lpstr>Agenda-Bold</vt:lpstr>
      <vt:lpstr>Agenda-Light</vt:lpstr>
      <vt:lpstr>Arial</vt:lpstr>
      <vt:lpstr>Calibri</vt:lpstr>
      <vt:lpstr>Cambria Math</vt:lpstr>
      <vt:lpstr>Myriad Pro</vt:lpstr>
      <vt:lpstr>Times New Roman</vt:lpstr>
      <vt:lpstr>Verdana</vt:lpstr>
      <vt:lpstr>Office Theme</vt:lpstr>
      <vt:lpstr>PowerPoint Presentation</vt:lpstr>
      <vt:lpstr>Session Objectives</vt:lpstr>
      <vt:lpstr>Agenda</vt:lpstr>
      <vt:lpstr>A Story of Ratios</vt:lpstr>
      <vt:lpstr>Progression Study</vt:lpstr>
      <vt:lpstr>Module Structure</vt:lpstr>
      <vt:lpstr>Module Overview Structure</vt:lpstr>
      <vt:lpstr>Table of Contents</vt:lpstr>
      <vt:lpstr>Overview Narrative</vt:lpstr>
      <vt:lpstr>Overview Narrative</vt:lpstr>
      <vt:lpstr>Focus Standards</vt:lpstr>
      <vt:lpstr>Foundational Standards</vt:lpstr>
      <vt:lpstr>Focus Standards for Mathematical Practice</vt:lpstr>
      <vt:lpstr>Familiar Terminology</vt:lpstr>
      <vt:lpstr>New Terminology</vt:lpstr>
      <vt:lpstr>Suggested Tools and Representations</vt:lpstr>
      <vt:lpstr>Assessment Summary</vt:lpstr>
      <vt:lpstr>Topic Openers</vt:lpstr>
      <vt:lpstr>Types of Lessons</vt:lpstr>
      <vt:lpstr>Lesson Structure</vt:lpstr>
      <vt:lpstr>Agenda</vt:lpstr>
      <vt:lpstr>An Experience in Relationships as Measuring Rate</vt:lpstr>
      <vt:lpstr>Ratio and Rate from Grade 6</vt:lpstr>
      <vt:lpstr>Ratio and Rate from Grade 6</vt:lpstr>
      <vt:lpstr>An Experience in Relationships as Measuring Rate</vt:lpstr>
      <vt:lpstr>An Experience in Relationships as Measuring Rate</vt:lpstr>
      <vt:lpstr>PowerPoint Presentation</vt:lpstr>
      <vt:lpstr>An Experience in Relationships as Measuring Rate</vt:lpstr>
      <vt:lpstr>Exit Ticket Reflection</vt:lpstr>
      <vt:lpstr>Proportional Relationships</vt:lpstr>
      <vt:lpstr>Proportional Relationships </vt:lpstr>
      <vt:lpstr>Proportional Relationships</vt:lpstr>
      <vt:lpstr>Proportional Relationships </vt:lpstr>
      <vt:lpstr>Proportional Relationships</vt:lpstr>
      <vt:lpstr>Proportional Relationships</vt:lpstr>
      <vt:lpstr>Identifying Proportional and Non-Proportional Relationships in Tables</vt:lpstr>
      <vt:lpstr>Identifying Proportional and Non-Proportional Relationships in Tables</vt:lpstr>
      <vt:lpstr>Identifying Proportional and Non-Proportional Relationships in Tables</vt:lpstr>
      <vt:lpstr>Identifying Proportional and Non-Proportional Relationships in Graphs</vt:lpstr>
      <vt:lpstr>Identifying Proportional and Non-Proportional Relationships in Graphs</vt:lpstr>
      <vt:lpstr>Identifying Proportional and Non-Proportional Relationships in Graphs</vt:lpstr>
      <vt:lpstr>Groups Exploration</vt:lpstr>
      <vt:lpstr>Topic B</vt:lpstr>
      <vt:lpstr>Unit Rate as the Constant of Proportionality</vt:lpstr>
      <vt:lpstr>Unit Rate as the Constant of Proportionality</vt:lpstr>
      <vt:lpstr>Unit Rate as the Constant of Proportionality</vt:lpstr>
      <vt:lpstr>Representing Proportional Relationships with Equations</vt:lpstr>
      <vt:lpstr>Representing Proportional Relationships with Equations</vt:lpstr>
      <vt:lpstr>Representing Proportional Relationships with Equations</vt:lpstr>
      <vt:lpstr>Interpreting Graphs of Proportional Relationships</vt:lpstr>
      <vt:lpstr>Understanding the Mid-Module Assessment</vt:lpstr>
      <vt:lpstr>A Progression Toward Mastery</vt:lpstr>
      <vt:lpstr>Remainder of G7-M1 </vt:lpstr>
      <vt:lpstr>Topic C</vt:lpstr>
      <vt:lpstr>Ratios of Fractions and Their Unit Rates</vt:lpstr>
      <vt:lpstr>Ratios of Fractions and Their Unit Rates</vt:lpstr>
      <vt:lpstr>Ratios of Fractions and Their Unit Rates</vt:lpstr>
      <vt:lpstr>Become an Expert</vt:lpstr>
      <vt:lpstr>Gallery Walk </vt:lpstr>
      <vt:lpstr>Topic D</vt:lpstr>
      <vt:lpstr>Modeling Lessons 16-19</vt:lpstr>
      <vt:lpstr>Relating Scale Drawings to Ratios and Rates</vt:lpstr>
      <vt:lpstr>Terminology</vt:lpstr>
      <vt:lpstr>Relating Scale Drawings to Ratios and Rates</vt:lpstr>
      <vt:lpstr>The Unit Rate as the Scale Factor</vt:lpstr>
      <vt:lpstr>The Unit Rate as the Scale Factor</vt:lpstr>
      <vt:lpstr>Computing Actual Lengths from a Scale Drawing</vt:lpstr>
      <vt:lpstr>Computing Actual Lengths from a Scale Drawing</vt:lpstr>
      <vt:lpstr>Computing Actual Areas from a Scale Drawing</vt:lpstr>
      <vt:lpstr>What’s in Store for Lessons 20-22?</vt:lpstr>
      <vt:lpstr>End of Module Assessment</vt:lpstr>
      <vt:lpstr>A Progression Toward Mastery</vt:lpstr>
      <vt:lpstr>Standards for Mathematical Practice</vt:lpstr>
      <vt:lpstr>Agenda</vt:lpstr>
      <vt:lpstr>Progression Study</vt:lpstr>
      <vt:lpstr>Agenda</vt:lpstr>
      <vt:lpstr>Practice a Planning Protocol</vt:lpstr>
      <vt:lpstr>Practice a Planning Protocol</vt:lpstr>
      <vt:lpstr>Practice a Planning Protocol</vt:lpstr>
      <vt:lpstr>Practice a Planning Protocol</vt:lpstr>
      <vt:lpstr>Practice a Planning Protocol</vt:lpstr>
      <vt:lpstr>Biggest Takeaway</vt:lpstr>
      <vt:lpstr>Key Points </vt:lpstr>
      <vt:lpstr>Key Points</vt:lpstr>
      <vt:lpstr>Key Points – Assessments </vt:lpstr>
      <vt:lpstr>Next Step</vt:lpstr>
      <vt:lpstr>Questions?</vt:lpstr>
    </vt:vector>
  </TitlesOfParts>
  <Company>Alton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Focus</dc:title>
  <dc:creator>Emily Blackwell</dc:creator>
  <cp:lastModifiedBy>Bren Bryant</cp:lastModifiedBy>
  <cp:revision>259</cp:revision>
  <cp:lastPrinted>2014-07-22T01:49:20Z</cp:lastPrinted>
  <dcterms:created xsi:type="dcterms:W3CDTF">2013-06-20T21:44:33Z</dcterms:created>
  <dcterms:modified xsi:type="dcterms:W3CDTF">2014-07-22T01:52:11Z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0x0101007069C1512569944CAB3863D2CD4D2F2A</vt:lpwstr>
  </property>
</Properties>
</file>